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5.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Microsoft___1.bin" ContentType="application/vnd.openxmlformats-officedocument.oleObject"/>
  <Override PartName="/ppt/embeddings/Microsoft___2.bin" ContentType="application/vnd.openxmlformats-officedocument.oleObject"/>
  <Override PartName="/ppt/embeddings/oleObject6.bin" ContentType="application/vnd.openxmlformats-officedocument.oleObject"/>
  <Override PartName="/ppt/embeddings/Microsoft___3.bin" ContentType="application/vnd.openxmlformats-officedocument.oleObject"/>
  <Override PartName="/ppt/notesSlides/notesSlide12.xml" ContentType="application/vnd.openxmlformats-officedocument.presentationml.notesSlide+xml"/>
  <Override PartName="/ppt/embeddings/Microsoft___4.bin" ContentType="application/vnd.openxmlformats-officedocument.oleObject"/>
  <Override PartName="/ppt/embeddings/Microsoft___5.bin" ContentType="application/vnd.openxmlformats-officedocument.oleObject"/>
  <Override PartName="/ppt/embeddings/oleObject7.bin" ContentType="application/vnd.openxmlformats-officedocument.oleObject"/>
  <Override PartName="/ppt/embeddings/Microsoft___6.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8.xml" ContentType="application/vnd.openxmlformats-officedocument.presentationml.notesSlide+xml"/>
  <Override PartName="/ppt/embeddings/Microsoft___7.bin" ContentType="application/vnd.openxmlformats-officedocument.oleObject"/>
  <Override PartName="/ppt/embeddings/Microsoft___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4.bin" ContentType="application/vnd.openxmlformats-officedocument.oleObject"/>
  <Override PartName="/ppt/notesSlides/notesSlide25.xml" ContentType="application/vnd.openxmlformats-officedocument.presentationml.notesSlide+xml"/>
  <Override PartName="/ppt/embeddings/oleObject15.bin" ContentType="application/vnd.openxmlformats-officedocument.oleObject"/>
  <Override PartName="/ppt/notesSlides/notesSlide26.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2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28.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9.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34"/>
  </p:notesMasterIdLst>
  <p:handoutMasterIdLst>
    <p:handoutMasterId r:id="rId35"/>
  </p:handoutMasterIdLst>
  <p:sldIdLst>
    <p:sldId id="256" r:id="rId2"/>
    <p:sldId id="314" r:id="rId3"/>
    <p:sldId id="322" r:id="rId4"/>
    <p:sldId id="259" r:id="rId5"/>
    <p:sldId id="269" r:id="rId6"/>
    <p:sldId id="307" r:id="rId7"/>
    <p:sldId id="285" r:id="rId8"/>
    <p:sldId id="270" r:id="rId9"/>
    <p:sldId id="321" r:id="rId10"/>
    <p:sldId id="329" r:id="rId11"/>
    <p:sldId id="284" r:id="rId12"/>
    <p:sldId id="328" r:id="rId13"/>
    <p:sldId id="331" r:id="rId14"/>
    <p:sldId id="313" r:id="rId15"/>
    <p:sldId id="309" r:id="rId16"/>
    <p:sldId id="330" r:id="rId17"/>
    <p:sldId id="265" r:id="rId18"/>
    <p:sldId id="316" r:id="rId19"/>
    <p:sldId id="319" r:id="rId20"/>
    <p:sldId id="332" r:id="rId21"/>
    <p:sldId id="294" r:id="rId22"/>
    <p:sldId id="318" r:id="rId23"/>
    <p:sldId id="273" r:id="rId24"/>
    <p:sldId id="327" r:id="rId25"/>
    <p:sldId id="326" r:id="rId26"/>
    <p:sldId id="293" r:id="rId27"/>
    <p:sldId id="298" r:id="rId28"/>
    <p:sldId id="301" r:id="rId29"/>
    <p:sldId id="302" r:id="rId30"/>
    <p:sldId id="303" r:id="rId31"/>
    <p:sldId id="304" r:id="rId32"/>
    <p:sldId id="26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D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8" autoAdjust="0"/>
    <p:restoredTop sz="85125" autoAdjust="0"/>
  </p:normalViewPr>
  <p:slideViewPr>
    <p:cSldViewPr snapToGrid="0" snapToObjects="1">
      <p:cViewPr>
        <p:scale>
          <a:sx n="85" d="100"/>
          <a:sy n="85" d="100"/>
        </p:scale>
        <p:origin x="-992" y="-48"/>
      </p:cViewPr>
      <p:guideLst>
        <p:guide orient="horz" pos="2160"/>
        <p:guide pos="2880"/>
      </p:guideLst>
    </p:cSldViewPr>
  </p:slideViewPr>
  <p:outlineViewPr>
    <p:cViewPr>
      <p:scale>
        <a:sx n="33" d="100"/>
        <a:sy n="33" d="100"/>
      </p:scale>
      <p:origin x="0" y="59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iyaue:Desktop:CuInTe:cuinte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ltLang="ja-JP" dirty="0" err="1"/>
              <a:t>Seebeck</a:t>
            </a:r>
            <a:r>
              <a:rPr lang="en-US" altLang="ja-JP" dirty="0"/>
              <a:t> </a:t>
            </a:r>
            <a:r>
              <a:rPr lang="en-US" altLang="ja-JP" baseline="0" dirty="0" smtClean="0"/>
              <a:t> </a:t>
            </a:r>
            <a:endParaRPr lang="ja-JP" altLang="en-US" dirty="0"/>
          </a:p>
        </c:rich>
      </c:tx>
      <c:layout>
        <c:manualLayout>
          <c:xMode val="edge"/>
          <c:yMode val="edge"/>
          <c:x val="0.355385988007975"/>
          <c:y val="0.0268457699944617"/>
        </c:manualLayout>
      </c:layout>
      <c:overlay val="0"/>
    </c:title>
    <c:autoTitleDeleted val="0"/>
    <c:plotArea>
      <c:layout>
        <c:manualLayout>
          <c:layoutTarget val="inner"/>
          <c:xMode val="edge"/>
          <c:yMode val="edge"/>
          <c:x val="0.157234149832972"/>
          <c:y val="0.188955073940097"/>
          <c:w val="0.619596919111163"/>
          <c:h val="0.624633050539538"/>
        </c:manualLayout>
      </c:layout>
      <c:lineChart>
        <c:grouping val="standard"/>
        <c:varyColors val="0"/>
        <c:ser>
          <c:idx val="0"/>
          <c:order val="0"/>
          <c:tx>
            <c:v>1hour(exp)</c:v>
          </c:tx>
          <c:marker>
            <c:symbol val="none"/>
          </c:marker>
          <c:cat>
            <c:numRef>
              <c:f>Sheet2!$B$65:$B$76</c:f>
              <c:numCache>
                <c:formatCode>General</c:formatCode>
                <c:ptCount val="12"/>
                <c:pt idx="0">
                  <c:v>300.0</c:v>
                </c:pt>
                <c:pt idx="1">
                  <c:v>350.0</c:v>
                </c:pt>
                <c:pt idx="2">
                  <c:v>400.0</c:v>
                </c:pt>
                <c:pt idx="3">
                  <c:v>450.0</c:v>
                </c:pt>
                <c:pt idx="4">
                  <c:v>500.0</c:v>
                </c:pt>
                <c:pt idx="5">
                  <c:v>550.0</c:v>
                </c:pt>
                <c:pt idx="6">
                  <c:v>600.0</c:v>
                </c:pt>
                <c:pt idx="7">
                  <c:v>650.0</c:v>
                </c:pt>
                <c:pt idx="8">
                  <c:v>700.0</c:v>
                </c:pt>
                <c:pt idx="9">
                  <c:v>750.0</c:v>
                </c:pt>
                <c:pt idx="10">
                  <c:v>800.0</c:v>
                </c:pt>
                <c:pt idx="11">
                  <c:v>850.0</c:v>
                </c:pt>
              </c:numCache>
            </c:numRef>
          </c:cat>
          <c:val>
            <c:numRef>
              <c:f>Sheet2!$D$5:$D$16</c:f>
              <c:numCache>
                <c:formatCode>General</c:formatCode>
                <c:ptCount val="12"/>
                <c:pt idx="0">
                  <c:v>383.764</c:v>
                </c:pt>
                <c:pt idx="1">
                  <c:v>394.677</c:v>
                </c:pt>
                <c:pt idx="2">
                  <c:v>405.848</c:v>
                </c:pt>
                <c:pt idx="3">
                  <c:v>413.024</c:v>
                </c:pt>
                <c:pt idx="4">
                  <c:v>414.297</c:v>
                </c:pt>
                <c:pt idx="5">
                  <c:v>394.272</c:v>
                </c:pt>
                <c:pt idx="6">
                  <c:v>368.2809999999996</c:v>
                </c:pt>
                <c:pt idx="7">
                  <c:v>334.03</c:v>
                </c:pt>
                <c:pt idx="8">
                  <c:v>312.4109999999992</c:v>
                </c:pt>
                <c:pt idx="9">
                  <c:v>294.759</c:v>
                </c:pt>
                <c:pt idx="10">
                  <c:v>285.776</c:v>
                </c:pt>
                <c:pt idx="11">
                  <c:v>287.049</c:v>
                </c:pt>
              </c:numCache>
            </c:numRef>
          </c:val>
          <c:smooth val="0"/>
        </c:ser>
        <c:ser>
          <c:idx val="1"/>
          <c:order val="1"/>
          <c:tx>
            <c:v>Sxx(calc)</c:v>
          </c:tx>
          <c:marker>
            <c:symbol val="none"/>
          </c:marker>
          <c:cat>
            <c:numRef>
              <c:f>Sheet2!$B$65:$B$76</c:f>
              <c:numCache>
                <c:formatCode>General</c:formatCode>
                <c:ptCount val="12"/>
                <c:pt idx="0">
                  <c:v>300.0</c:v>
                </c:pt>
                <c:pt idx="1">
                  <c:v>350.0</c:v>
                </c:pt>
                <c:pt idx="2">
                  <c:v>400.0</c:v>
                </c:pt>
                <c:pt idx="3">
                  <c:v>450.0</c:v>
                </c:pt>
                <c:pt idx="4">
                  <c:v>500.0</c:v>
                </c:pt>
                <c:pt idx="5">
                  <c:v>550.0</c:v>
                </c:pt>
                <c:pt idx="6">
                  <c:v>600.0</c:v>
                </c:pt>
                <c:pt idx="7">
                  <c:v>650.0</c:v>
                </c:pt>
                <c:pt idx="8">
                  <c:v>700.0</c:v>
                </c:pt>
                <c:pt idx="9">
                  <c:v>750.0</c:v>
                </c:pt>
                <c:pt idx="10">
                  <c:v>800.0</c:v>
                </c:pt>
                <c:pt idx="11">
                  <c:v>850.0</c:v>
                </c:pt>
              </c:numCache>
            </c:numRef>
          </c:cat>
          <c:val>
            <c:numRef>
              <c:f>Sheet2!$D$25:$D$36</c:f>
              <c:numCache>
                <c:formatCode>General</c:formatCode>
                <c:ptCount val="12"/>
                <c:pt idx="0">
                  <c:v>457.459</c:v>
                </c:pt>
                <c:pt idx="1">
                  <c:v>477.012</c:v>
                </c:pt>
                <c:pt idx="2">
                  <c:v>490.841</c:v>
                </c:pt>
                <c:pt idx="3">
                  <c:v>498.241</c:v>
                </c:pt>
                <c:pt idx="4">
                  <c:v>496.117</c:v>
                </c:pt>
                <c:pt idx="5">
                  <c:v>480.824</c:v>
                </c:pt>
                <c:pt idx="6">
                  <c:v>450.843</c:v>
                </c:pt>
                <c:pt idx="7">
                  <c:v>408.484</c:v>
                </c:pt>
                <c:pt idx="8">
                  <c:v>358.748</c:v>
                </c:pt>
                <c:pt idx="9">
                  <c:v>306.544</c:v>
                </c:pt>
                <c:pt idx="10">
                  <c:v>254.983</c:v>
                </c:pt>
                <c:pt idx="11">
                  <c:v>205.483</c:v>
                </c:pt>
              </c:numCache>
            </c:numRef>
          </c:val>
          <c:smooth val="0"/>
        </c:ser>
        <c:ser>
          <c:idx val="2"/>
          <c:order val="2"/>
          <c:tx>
            <c:v>Szz(calc)</c:v>
          </c:tx>
          <c:marker>
            <c:symbol val="none"/>
          </c:marker>
          <c:cat>
            <c:numRef>
              <c:f>Sheet2!$B$65:$B$76</c:f>
              <c:numCache>
                <c:formatCode>General</c:formatCode>
                <c:ptCount val="12"/>
                <c:pt idx="0">
                  <c:v>300.0</c:v>
                </c:pt>
                <c:pt idx="1">
                  <c:v>350.0</c:v>
                </c:pt>
                <c:pt idx="2">
                  <c:v>400.0</c:v>
                </c:pt>
                <c:pt idx="3">
                  <c:v>450.0</c:v>
                </c:pt>
                <c:pt idx="4">
                  <c:v>500.0</c:v>
                </c:pt>
                <c:pt idx="5">
                  <c:v>550.0</c:v>
                </c:pt>
                <c:pt idx="6">
                  <c:v>600.0</c:v>
                </c:pt>
                <c:pt idx="7">
                  <c:v>650.0</c:v>
                </c:pt>
                <c:pt idx="8">
                  <c:v>700.0</c:v>
                </c:pt>
                <c:pt idx="9">
                  <c:v>750.0</c:v>
                </c:pt>
                <c:pt idx="10">
                  <c:v>800.0</c:v>
                </c:pt>
                <c:pt idx="11">
                  <c:v>850.0</c:v>
                </c:pt>
              </c:numCache>
            </c:numRef>
          </c:cat>
          <c:val>
            <c:numRef>
              <c:f>Sheet2!$D$65:$D$76</c:f>
              <c:numCache>
                <c:formatCode>General</c:formatCode>
                <c:ptCount val="12"/>
                <c:pt idx="0">
                  <c:v>446.146</c:v>
                </c:pt>
                <c:pt idx="1">
                  <c:v>467.489</c:v>
                </c:pt>
                <c:pt idx="2">
                  <c:v>481.852</c:v>
                </c:pt>
                <c:pt idx="3">
                  <c:v>487.082</c:v>
                </c:pt>
                <c:pt idx="4">
                  <c:v>478.429</c:v>
                </c:pt>
                <c:pt idx="5">
                  <c:v>451.157</c:v>
                </c:pt>
                <c:pt idx="6">
                  <c:v>404.652</c:v>
                </c:pt>
                <c:pt idx="7">
                  <c:v>344.4709999999992</c:v>
                </c:pt>
                <c:pt idx="8">
                  <c:v>279.554</c:v>
                </c:pt>
                <c:pt idx="9">
                  <c:v>217.564</c:v>
                </c:pt>
                <c:pt idx="10">
                  <c:v>162.721</c:v>
                </c:pt>
                <c:pt idx="11">
                  <c:v>116.375</c:v>
                </c:pt>
              </c:numCache>
            </c:numRef>
          </c:val>
          <c:smooth val="0"/>
        </c:ser>
        <c:dLbls>
          <c:showLegendKey val="0"/>
          <c:showVal val="0"/>
          <c:showCatName val="0"/>
          <c:showSerName val="0"/>
          <c:showPercent val="0"/>
          <c:showBubbleSize val="0"/>
        </c:dLbls>
        <c:marker val="1"/>
        <c:smooth val="0"/>
        <c:axId val="2118707048"/>
        <c:axId val="2118753720"/>
      </c:lineChart>
      <c:catAx>
        <c:axId val="2118707048"/>
        <c:scaling>
          <c:orientation val="minMax"/>
        </c:scaling>
        <c:delete val="0"/>
        <c:axPos val="b"/>
        <c:majorGridlines/>
        <c:title>
          <c:tx>
            <c:rich>
              <a:bodyPr/>
              <a:lstStyle/>
              <a:p>
                <a:pPr>
                  <a:defRPr/>
                </a:pPr>
                <a:r>
                  <a:rPr lang="en-US" altLang="ja-JP" sz="1400" b="0" dirty="0"/>
                  <a:t>T(K)</a:t>
                </a:r>
                <a:endParaRPr lang="ja-JP" altLang="en-US" sz="1400" b="0" dirty="0"/>
              </a:p>
            </c:rich>
          </c:tx>
          <c:layout>
            <c:manualLayout>
              <c:xMode val="edge"/>
              <c:yMode val="edge"/>
              <c:x val="0.414855549085995"/>
              <c:y val="0.90472853414785"/>
            </c:manualLayout>
          </c:layout>
          <c:overlay val="0"/>
        </c:title>
        <c:numFmt formatCode="General" sourceLinked="1"/>
        <c:majorTickMark val="none"/>
        <c:minorTickMark val="none"/>
        <c:tickLblPos val="nextTo"/>
        <c:crossAx val="2118753720"/>
        <c:crosses val="autoZero"/>
        <c:auto val="1"/>
        <c:lblAlgn val="ctr"/>
        <c:lblOffset val="100"/>
        <c:noMultiLvlLbl val="0"/>
      </c:catAx>
      <c:valAx>
        <c:axId val="2118753720"/>
        <c:scaling>
          <c:orientation val="minMax"/>
        </c:scaling>
        <c:delete val="0"/>
        <c:axPos val="l"/>
        <c:title>
          <c:tx>
            <c:rich>
              <a:bodyPr/>
              <a:lstStyle/>
              <a:p>
                <a:pPr>
                  <a:defRPr/>
                </a:pPr>
                <a:r>
                  <a:rPr lang="el-GR" altLang="ja-JP" sz="1400" b="0"/>
                  <a:t>S(μV/K)</a:t>
                </a:r>
                <a:endParaRPr lang="ja-JP" altLang="en-US" sz="1400" b="0"/>
              </a:p>
            </c:rich>
          </c:tx>
          <c:layout>
            <c:manualLayout>
              <c:xMode val="edge"/>
              <c:yMode val="edge"/>
              <c:x val="0.0130418128736043"/>
              <c:y val="0.404541148177449"/>
            </c:manualLayout>
          </c:layout>
          <c:overlay val="0"/>
        </c:title>
        <c:numFmt formatCode="General" sourceLinked="1"/>
        <c:majorTickMark val="none"/>
        <c:minorTickMark val="none"/>
        <c:tickLblPos val="nextTo"/>
        <c:crossAx val="2118707048"/>
        <c:crosses val="autoZero"/>
        <c:crossBetween val="between"/>
      </c:valAx>
    </c:plotArea>
    <c:legend>
      <c:legendPos val="r"/>
      <c:layout>
        <c:manualLayout>
          <c:xMode val="edge"/>
          <c:yMode val="edge"/>
          <c:x val="0.760671784636397"/>
          <c:y val="0.351660500377763"/>
          <c:w val="0.239328316874485"/>
          <c:h val="0.253814044097369"/>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emf"/><Relationship Id="rId3" Type="http://schemas.openxmlformats.org/officeDocument/2006/relationships/image" Target="../media/image4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emf"/><Relationship Id="rId3"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4.emf"/><Relationship Id="rId1" Type="http://schemas.openxmlformats.org/officeDocument/2006/relationships/image" Target="../media/image19.emf"/><Relationship Id="rId2"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image" Target="../media/image30.emf"/><Relationship Id="rId2"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2EEDD2-5649-D44D-BB08-88FB2C16E38A}" type="datetimeFigureOut">
              <a:rPr kumimoji="1" lang="ja-JP" altLang="en-US" smtClean="0"/>
              <a:t>2014/07/01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253940-FA68-5247-9F41-98D5946C76DD}" type="slidenum">
              <a:rPr kumimoji="1" lang="ja-JP" altLang="en-US" smtClean="0"/>
              <a:t>‹#›</a:t>
            </a:fld>
            <a:endParaRPr kumimoji="1" lang="ja-JP" altLang="en-US"/>
          </a:p>
        </p:txBody>
      </p:sp>
    </p:spTree>
    <p:extLst>
      <p:ext uri="{BB962C8B-B14F-4D97-AF65-F5344CB8AC3E}">
        <p14:creationId xmlns:p14="http://schemas.microsoft.com/office/powerpoint/2010/main" val="27583303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BD50B-CA85-A84D-98E5-E4667A9AE98E}" type="datetimeFigureOut">
              <a:rPr kumimoji="1" lang="ja-JP" altLang="en-US" smtClean="0"/>
              <a:t>2014/07/01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C2A88-0EA0-F444-9DC9-CAA3D1D0A15C}" type="slidenum">
              <a:rPr kumimoji="1" lang="ja-JP" altLang="en-US" smtClean="0"/>
              <a:t>‹#›</a:t>
            </a:fld>
            <a:endParaRPr kumimoji="1" lang="ja-JP" altLang="en-US"/>
          </a:p>
        </p:txBody>
      </p:sp>
    </p:spTree>
    <p:extLst>
      <p:ext uri="{BB962C8B-B14F-4D97-AF65-F5344CB8AC3E}">
        <p14:creationId xmlns:p14="http://schemas.microsoft.com/office/powerpoint/2010/main" val="11309224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kotobank.jp/word/%E5%A0%B4%E6%89%8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kotobank.jp/word/%E5%A0%B4%E6%89%80"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kotobank.jp/word/%E5%A0%B4%E6%89%80"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kotobank.jp/word/%E5%A0%B4%E6%89%80"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kotobank.jp/word/%E5%A0%B4%E6%89%80"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熱電のイントロとモチベーションについて話し、実際どのような物質を計算していくか</a:t>
            </a:r>
            <a:r>
              <a:rPr kumimoji="1" lang="en-US" altLang="ja-JP" dirty="0" smtClean="0"/>
              <a:t>(</a:t>
            </a:r>
            <a:r>
              <a:rPr kumimoji="1" lang="ja-JP" altLang="en-US" dirty="0" smtClean="0"/>
              <a:t>なぜその物質なのか</a:t>
            </a:r>
            <a:r>
              <a:rPr kumimoji="1" lang="en-US" altLang="ja-JP" dirty="0" smtClean="0"/>
              <a:t>)</a:t>
            </a:r>
            <a:r>
              <a:rPr kumimoji="1" lang="ja-JP" altLang="en-US" dirty="0" smtClean="0"/>
              <a:t>について話します。</a:t>
            </a:r>
            <a:endParaRPr kumimoji="1" lang="en-US" altLang="ja-JP" dirty="0" smtClean="0"/>
          </a:p>
          <a:p>
            <a:r>
              <a:rPr kumimoji="1" lang="en-US" altLang="ja-JP" dirty="0" smtClean="0"/>
              <a:t>cuinte2</a:t>
            </a:r>
            <a:r>
              <a:rPr kumimoji="1" lang="ja-JP" altLang="en-US" dirty="0" smtClean="0"/>
              <a:t>の性質について話したあと、</a:t>
            </a:r>
            <a:r>
              <a:rPr kumimoji="1" lang="en-US" altLang="ja-JP" dirty="0" smtClean="0"/>
              <a:t/>
            </a:r>
            <a:br>
              <a:rPr kumimoji="1" lang="en-US" altLang="ja-JP" dirty="0" smtClean="0"/>
            </a:br>
            <a:r>
              <a:rPr kumimoji="1" lang="ja-JP" altLang="en-US" dirty="0" smtClean="0"/>
              <a:t>その性質・結晶構造をを評価・判断するために計算を行った。　そのことをメインで話す。</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a:t>
            </a:fld>
            <a:endParaRPr kumimoji="1" lang="ja-JP" altLang="en-US"/>
          </a:p>
        </p:txBody>
      </p:sp>
    </p:spTree>
    <p:extLst>
      <p:ext uri="{BB962C8B-B14F-4D97-AF65-F5344CB8AC3E}">
        <p14:creationId xmlns:p14="http://schemas.microsoft.com/office/powerpoint/2010/main" val="248993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Cu </a:t>
            </a:r>
            <a:r>
              <a:rPr kumimoji="1" lang="ja-JP" altLang="en-US" dirty="0" smtClean="0"/>
              <a:t>抜けやすい</a:t>
            </a:r>
            <a:endParaRPr kumimoji="1" lang="en-US" altLang="ja-JP" dirty="0" smtClean="0"/>
          </a:p>
          <a:p>
            <a:r>
              <a:rPr kumimoji="1" lang="ja-JP" altLang="en-US" dirty="0" smtClean="0"/>
              <a:t>反結合が全部バレンスにおるから。</a:t>
            </a:r>
            <a:endParaRPr kumimoji="1" lang="en-US" altLang="ja-JP" dirty="0" smtClean="0"/>
          </a:p>
          <a:p>
            <a:endParaRPr kumimoji="1" lang="en-US" altLang="ja-JP" dirty="0" smtClean="0"/>
          </a:p>
          <a:p>
            <a:r>
              <a:rPr kumimoji="1" lang="ja-JP" altLang="en-US" dirty="0" smtClean="0"/>
              <a:t>（</a:t>
            </a:r>
            <a:r>
              <a:rPr kumimoji="1" lang="ja-JP" altLang="ja-JP" dirty="0" smtClean="0"/>
              <a:t>　</a:t>
            </a:r>
            <a:r>
              <a:rPr kumimoji="1" lang="en-US" altLang="ja-JP" dirty="0" smtClean="0"/>
              <a:t>Cu </a:t>
            </a:r>
            <a:r>
              <a:rPr kumimoji="1" lang="ja-JP" altLang="en-US" dirty="0" smtClean="0"/>
              <a:t>は</a:t>
            </a:r>
            <a:r>
              <a:rPr kumimoji="1" lang="en-US" altLang="ja-JP" dirty="0" smtClean="0"/>
              <a:t>d10</a:t>
            </a:r>
            <a:r>
              <a:rPr kumimoji="1" lang="ja-JP" altLang="en-US" dirty="0" smtClean="0"/>
              <a:t>やから　）　　　　</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11</a:t>
            </a:fld>
            <a:endParaRPr kumimoji="1" lang="ja-JP" altLang="en-US"/>
          </a:p>
        </p:txBody>
      </p:sp>
    </p:spTree>
    <p:extLst>
      <p:ext uri="{BB962C8B-B14F-4D97-AF65-F5344CB8AC3E}">
        <p14:creationId xmlns:p14="http://schemas.microsoft.com/office/powerpoint/2010/main" val="279383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エネルギーはトータルエネルギー</a:t>
            </a:r>
            <a:endParaRPr kumimoji="1" lang="en-US" altLang="ja-JP" dirty="0" smtClean="0"/>
          </a:p>
          <a:p>
            <a:r>
              <a:rPr kumimoji="1" lang="en-US" altLang="ja-JP" dirty="0" smtClean="0"/>
              <a:t>μ</a:t>
            </a:r>
            <a:r>
              <a:rPr kumimoji="1" lang="ja-JP" altLang="en-US" dirty="0" smtClean="0"/>
              <a:t>はケミカルポテンシャル。</a:t>
            </a:r>
            <a:endParaRPr kumimoji="1" lang="en-US" altLang="ja-JP" dirty="0" smtClean="0"/>
          </a:p>
          <a:p>
            <a:endParaRPr kumimoji="1" lang="en-US" altLang="ja-JP" dirty="0" smtClean="0"/>
          </a:p>
          <a:p>
            <a:r>
              <a:rPr kumimoji="1" lang="en-US" altLang="ja-JP" dirty="0" smtClean="0"/>
              <a:t>α</a:t>
            </a:r>
            <a:r>
              <a:rPr kumimoji="1" lang="ja-JP" altLang="en-US" dirty="0" smtClean="0"/>
              <a:t>はターゲットにしている系の</a:t>
            </a:r>
            <a:r>
              <a:rPr kumimoji="1" lang="en-US" altLang="ja-JP" dirty="0" err="1" smtClean="0"/>
              <a:t>toalenergy</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12</a:t>
            </a:fld>
            <a:endParaRPr kumimoji="1" lang="ja-JP" altLang="en-US"/>
          </a:p>
        </p:txBody>
      </p:sp>
    </p:spTree>
    <p:extLst>
      <p:ext uri="{BB962C8B-B14F-4D97-AF65-F5344CB8AC3E}">
        <p14:creationId xmlns:p14="http://schemas.microsoft.com/office/powerpoint/2010/main" val="1397013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エネルギーはトータルエネルギー</a:t>
            </a:r>
            <a:endParaRPr kumimoji="1" lang="en-US" altLang="ja-JP" dirty="0" smtClean="0"/>
          </a:p>
          <a:p>
            <a:r>
              <a:rPr kumimoji="1" lang="en-US" altLang="ja-JP" dirty="0" smtClean="0"/>
              <a:t>μ</a:t>
            </a:r>
            <a:r>
              <a:rPr kumimoji="1" lang="ja-JP" altLang="en-US" dirty="0" smtClean="0"/>
              <a:t>はケミカルポテンシャル。</a:t>
            </a:r>
            <a:endParaRPr kumimoji="1" lang="en-US" altLang="ja-JP" dirty="0" smtClean="0"/>
          </a:p>
          <a:p>
            <a:endParaRPr kumimoji="1" lang="en-US" altLang="ja-JP" dirty="0" smtClean="0"/>
          </a:p>
          <a:p>
            <a:r>
              <a:rPr kumimoji="1" lang="en-US" altLang="ja-JP" dirty="0" smtClean="0"/>
              <a:t>α</a:t>
            </a:r>
            <a:r>
              <a:rPr kumimoji="1" lang="ja-JP" altLang="en-US" dirty="0" smtClean="0"/>
              <a:t>はターゲットにしている系の</a:t>
            </a:r>
            <a:r>
              <a:rPr kumimoji="1" lang="en-US" altLang="ja-JP" dirty="0" err="1" smtClean="0"/>
              <a:t>toalenergy</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13</a:t>
            </a:fld>
            <a:endParaRPr kumimoji="1" lang="ja-JP" altLang="en-US"/>
          </a:p>
        </p:txBody>
      </p:sp>
    </p:spTree>
    <p:extLst>
      <p:ext uri="{BB962C8B-B14F-4D97-AF65-F5344CB8AC3E}">
        <p14:creationId xmlns:p14="http://schemas.microsoft.com/office/powerpoint/2010/main" val="139701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14</a:t>
            </a:fld>
            <a:endParaRPr kumimoji="1" lang="ja-JP" altLang="en-US"/>
          </a:p>
        </p:txBody>
      </p:sp>
    </p:spTree>
    <p:extLst>
      <p:ext uri="{BB962C8B-B14F-4D97-AF65-F5344CB8AC3E}">
        <p14:creationId xmlns:p14="http://schemas.microsoft.com/office/powerpoint/2010/main" val="136091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mixing</a:t>
            </a:r>
            <a:r>
              <a:rPr kumimoji="1" lang="en-US" altLang="ja-JP" baseline="0" dirty="0" smtClean="0"/>
              <a:t> energy </a:t>
            </a:r>
            <a:r>
              <a:rPr kumimoji="1" lang="ja-JP" altLang="en-US" baseline="0" dirty="0" smtClean="0"/>
              <a:t>はこのような式でかけます。</a:t>
            </a:r>
            <a:r>
              <a:rPr kumimoji="1" lang="en-US" altLang="ja-JP" baseline="0" dirty="0" smtClean="0"/>
              <a:t/>
            </a:r>
            <a:br>
              <a:rPr kumimoji="1" lang="en-US" altLang="ja-JP" baseline="0" dirty="0" smtClean="0"/>
            </a:br>
            <a:r>
              <a:rPr kumimoji="1" lang="ja-JP" altLang="en-US" baseline="0" dirty="0" smtClean="0"/>
              <a:t>簡単に言うと、</a:t>
            </a:r>
            <a:r>
              <a:rPr kumimoji="1" lang="en-US" altLang="ja-JP" baseline="0" dirty="0" smtClean="0"/>
              <a:t>ΔE</a:t>
            </a:r>
            <a:r>
              <a:rPr kumimoji="1" lang="ja-JP" altLang="en-US" baseline="0" dirty="0" smtClean="0"/>
              <a:t>が正の場合相分離した方がエネルギーが低く安定である。</a:t>
            </a:r>
            <a:r>
              <a:rPr kumimoji="1" lang="en-US" altLang="ja-JP" baseline="0" dirty="0" smtClean="0"/>
              <a:t/>
            </a:r>
            <a:br>
              <a:rPr kumimoji="1" lang="en-US" altLang="ja-JP" baseline="0" dirty="0" smtClean="0"/>
            </a:br>
            <a:r>
              <a:rPr kumimoji="1" lang="en-US" altLang="ja-JP" baseline="0" dirty="0" smtClean="0"/>
              <a:t>ΔE</a:t>
            </a:r>
            <a:r>
              <a:rPr kumimoji="1" lang="ja-JP" altLang="en-US" baseline="0" dirty="0" smtClean="0"/>
              <a:t>が負の場合、混ざり合った方が安定であるということである。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15</a:t>
            </a:fld>
            <a:endParaRPr kumimoji="1" lang="ja-JP" altLang="en-US"/>
          </a:p>
        </p:txBody>
      </p:sp>
    </p:spTree>
    <p:extLst>
      <p:ext uri="{BB962C8B-B14F-4D97-AF65-F5344CB8AC3E}">
        <p14:creationId xmlns:p14="http://schemas.microsoft.com/office/powerpoint/2010/main" val="28164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mixing</a:t>
            </a:r>
            <a:r>
              <a:rPr kumimoji="1" lang="en-US" altLang="ja-JP" baseline="0" dirty="0" smtClean="0"/>
              <a:t> energy </a:t>
            </a:r>
            <a:r>
              <a:rPr kumimoji="1" lang="ja-JP" altLang="en-US" baseline="0" dirty="0" smtClean="0"/>
              <a:t>はこのような式でかけます。</a:t>
            </a:r>
            <a:r>
              <a:rPr kumimoji="1" lang="en-US" altLang="ja-JP" baseline="0" dirty="0" smtClean="0"/>
              <a:t/>
            </a:r>
            <a:br>
              <a:rPr kumimoji="1" lang="en-US" altLang="ja-JP" baseline="0" dirty="0" smtClean="0"/>
            </a:br>
            <a:r>
              <a:rPr kumimoji="1" lang="ja-JP" altLang="en-US" baseline="0" dirty="0" smtClean="0"/>
              <a:t>簡単に言うと、</a:t>
            </a:r>
            <a:r>
              <a:rPr kumimoji="1" lang="en-US" altLang="ja-JP" baseline="0" dirty="0" smtClean="0"/>
              <a:t>ΔE</a:t>
            </a:r>
            <a:r>
              <a:rPr kumimoji="1" lang="ja-JP" altLang="en-US" baseline="0" dirty="0" smtClean="0"/>
              <a:t>が正の場合相分離した方がエネルギーが低く安定である。</a:t>
            </a:r>
            <a:r>
              <a:rPr kumimoji="1" lang="en-US" altLang="ja-JP" baseline="0" dirty="0" smtClean="0"/>
              <a:t/>
            </a:r>
            <a:br>
              <a:rPr kumimoji="1" lang="en-US" altLang="ja-JP" baseline="0" dirty="0" smtClean="0"/>
            </a:br>
            <a:r>
              <a:rPr kumimoji="1" lang="en-US" altLang="ja-JP" baseline="0" dirty="0" smtClean="0"/>
              <a:t>ΔE</a:t>
            </a:r>
            <a:r>
              <a:rPr kumimoji="1" lang="ja-JP" altLang="en-US" baseline="0" dirty="0" smtClean="0"/>
              <a:t>が負の場合、混ざり合った方が安定であるということである。</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16</a:t>
            </a:fld>
            <a:endParaRPr kumimoji="1" lang="ja-JP" altLang="en-US"/>
          </a:p>
        </p:txBody>
      </p:sp>
    </p:spTree>
    <p:extLst>
      <p:ext uri="{BB962C8B-B14F-4D97-AF65-F5344CB8AC3E}">
        <p14:creationId xmlns:p14="http://schemas.microsoft.com/office/powerpoint/2010/main" val="28164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今見てきた</a:t>
            </a:r>
            <a:r>
              <a:rPr kumimoji="1" lang="en-US" altLang="ja-JP" dirty="0" smtClean="0"/>
              <a:t>mixing</a:t>
            </a:r>
            <a:r>
              <a:rPr kumimoji="1" lang="en-US" altLang="ja-JP" baseline="0" dirty="0" smtClean="0"/>
              <a:t> energy </a:t>
            </a:r>
            <a:r>
              <a:rPr kumimoji="1" lang="ja-JP" altLang="en-US" baseline="0" dirty="0" smtClean="0"/>
              <a:t>と</a:t>
            </a:r>
            <a:r>
              <a:rPr kumimoji="1" lang="en-US" altLang="ja-JP" baseline="0" dirty="0" smtClean="0"/>
              <a:t> formation energy</a:t>
            </a:r>
            <a:r>
              <a:rPr kumimoji="1" lang="ja-JP" altLang="en-US" baseline="0" dirty="0" smtClean="0"/>
              <a:t>　で</a:t>
            </a:r>
            <a:r>
              <a:rPr kumimoji="1" lang="en-US" altLang="ja-JP" baseline="0" dirty="0" err="1" smtClean="0"/>
              <a:t>CuInTe</a:t>
            </a:r>
            <a:r>
              <a:rPr kumimoji="1" lang="ja-JP" altLang="en-US" baseline="0" dirty="0" smtClean="0"/>
              <a:t>について何がわかるのか。</a:t>
            </a:r>
            <a:endParaRPr kumimoji="1" lang="en-US" altLang="ja-JP" baseline="0" dirty="0" smtClean="0"/>
          </a:p>
          <a:p>
            <a:r>
              <a:rPr kumimoji="1" lang="en-US" altLang="ja-JP" baseline="0" dirty="0" err="1" smtClean="0"/>
              <a:t>cuinte</a:t>
            </a:r>
            <a:r>
              <a:rPr kumimoji="1" lang="ja-JP" altLang="en-US" baseline="0" dirty="0" smtClean="0"/>
              <a:t>は</a:t>
            </a:r>
            <a:r>
              <a:rPr kumimoji="1" lang="en-US" altLang="ja-JP" baseline="0" dirty="0" err="1" smtClean="0"/>
              <a:t>Vcu</a:t>
            </a:r>
            <a:r>
              <a:rPr kumimoji="1" lang="ja-JP" altLang="en-US" baseline="0" dirty="0" smtClean="0"/>
              <a:t>を作りやすくまた相分離したほうが安定であるので、</a:t>
            </a:r>
            <a:endParaRPr kumimoji="1" lang="en-US" altLang="ja-JP" baseline="0" dirty="0" smtClean="0"/>
          </a:p>
          <a:p>
            <a:r>
              <a:rPr kumimoji="1" lang="ja-JP" altLang="en-US" baseline="0" dirty="0" smtClean="0"/>
              <a:t>自然にホールができ、</a:t>
            </a:r>
            <a:r>
              <a:rPr kumimoji="1" lang="en-US" altLang="ja-JP" baseline="0" dirty="0" smtClean="0"/>
              <a:t>(natural vacancy)</a:t>
            </a:r>
          </a:p>
          <a:p>
            <a:r>
              <a:rPr kumimoji="1" lang="ja-JP" altLang="en-US" baseline="0" dirty="0" smtClean="0"/>
              <a:t>図のように</a:t>
            </a:r>
            <a:r>
              <a:rPr kumimoji="1" lang="en-US" altLang="ja-JP" baseline="0" dirty="0" smtClean="0"/>
              <a:t>(</a:t>
            </a:r>
            <a:r>
              <a:rPr kumimoji="1" lang="ja-JP" altLang="en-US" baseline="0" dirty="0" smtClean="0"/>
              <a:t>１</a:t>
            </a:r>
            <a:r>
              <a:rPr kumimoji="1" lang="en-US" altLang="ja-JP" baseline="0" dirty="0" smtClean="0"/>
              <a:t>〜</a:t>
            </a:r>
            <a:r>
              <a:rPr kumimoji="1" lang="ja-JP" altLang="en-US" baseline="0" dirty="0" smtClean="0"/>
              <a:t>２次元</a:t>
            </a:r>
            <a:r>
              <a:rPr kumimoji="1" lang="en-US" altLang="ja-JP" baseline="0" dirty="0" smtClean="0"/>
              <a:t>)</a:t>
            </a:r>
            <a:r>
              <a:rPr kumimoji="1" lang="ja-JP" altLang="en-US" baseline="0" dirty="0" smtClean="0"/>
              <a:t>の構造を期待できるので、熱電特性がより高いものが目指せるのではないかと考えられる。</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17</a:t>
            </a:fld>
            <a:endParaRPr kumimoji="1" lang="ja-JP" altLang="en-US"/>
          </a:p>
        </p:txBody>
      </p:sp>
    </p:spTree>
    <p:extLst>
      <p:ext uri="{BB962C8B-B14F-4D97-AF65-F5344CB8AC3E}">
        <p14:creationId xmlns:p14="http://schemas.microsoft.com/office/powerpoint/2010/main" val="358081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バンド計算から出たものを、ボルツマン方程式に射影して、</a:t>
            </a:r>
            <a:r>
              <a:rPr kumimoji="1" lang="en-US" altLang="ja-JP" dirty="0" err="1" smtClean="0"/>
              <a:t>S,σ,κ</a:t>
            </a:r>
            <a:r>
              <a:rPr kumimoji="1" lang="en-US" altLang="ja-JP" dirty="0" smtClean="0"/>
              <a:t> </a:t>
            </a:r>
            <a:r>
              <a:rPr kumimoji="1" lang="ja-JP" altLang="en-US" dirty="0" smtClean="0"/>
              <a:t>の計算をする。</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18</a:t>
            </a:fld>
            <a:endParaRPr kumimoji="1" lang="ja-JP" altLang="en-US"/>
          </a:p>
        </p:txBody>
      </p:sp>
    </p:spTree>
    <p:extLst>
      <p:ext uri="{BB962C8B-B14F-4D97-AF65-F5344CB8AC3E}">
        <p14:creationId xmlns:p14="http://schemas.microsoft.com/office/powerpoint/2010/main" val="158087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20</a:t>
            </a:fld>
            <a:endParaRPr kumimoji="1" lang="ja-JP" altLang="en-US"/>
          </a:p>
        </p:txBody>
      </p:sp>
    </p:spTree>
    <p:extLst>
      <p:ext uri="{BB962C8B-B14F-4D97-AF65-F5344CB8AC3E}">
        <p14:creationId xmlns:p14="http://schemas.microsoft.com/office/powerpoint/2010/main" val="136091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熱電気効果には大きく分けて３つある。</a:t>
            </a:r>
            <a:endParaRPr kumimoji="1" lang="en-US" altLang="ja-JP" dirty="0" smtClean="0"/>
          </a:p>
          <a:p>
            <a:r>
              <a:rPr kumimoji="1" lang="ja-JP" altLang="en-US" sz="1200" kern="1200" dirty="0" smtClean="0">
                <a:solidFill>
                  <a:schemeClr val="tx1"/>
                </a:solidFill>
                <a:latin typeface="+mn-lt"/>
                <a:ea typeface="+mn-ea"/>
                <a:cs typeface="+mn-cs"/>
              </a:rPr>
              <a:t>トムソン効果について第一項 </a:t>
            </a:r>
            <a:r>
              <a:rPr kumimoji="1" lang="en-US" altLang="ja-JP" sz="1200" kern="1200" dirty="0" err="1" smtClean="0">
                <a:solidFill>
                  <a:schemeClr val="tx1"/>
                </a:solidFill>
                <a:latin typeface="+mn-lt"/>
                <a:ea typeface="+mn-ea"/>
                <a:cs typeface="+mn-cs"/>
              </a:rPr>
              <a:t>ρ</a:t>
            </a:r>
            <a:r>
              <a:rPr kumimoji="1" lang="en-US" altLang="ja-JP" sz="1200" kern="1200" dirty="0" smtClean="0">
                <a:solidFill>
                  <a:schemeClr val="tx1"/>
                </a:solidFill>
                <a:latin typeface="+mn-lt"/>
                <a:ea typeface="+mn-ea"/>
                <a:cs typeface="+mn-cs"/>
              </a:rPr>
              <a:t> J</a:t>
            </a:r>
            <a:r>
              <a:rPr kumimoji="1" lang="en-US" altLang="ja-JP" sz="1200" kern="1200" baseline="30000" dirty="0" smtClean="0">
                <a:solidFill>
                  <a:schemeClr val="tx1"/>
                </a:solidFill>
                <a:latin typeface="+mn-lt"/>
                <a:ea typeface="+mn-ea"/>
                <a:cs typeface="+mn-cs"/>
              </a:rPr>
              <a:t>2</a:t>
            </a:r>
            <a:r>
              <a:rPr kumimoji="1" lang="ja-JP" altLang="en-US" sz="1200" kern="1200" baseline="0" dirty="0" smtClean="0">
                <a:solidFill>
                  <a:schemeClr val="tx1"/>
                </a:solidFill>
                <a:latin typeface="+mn-lt"/>
                <a:ea typeface="+mn-ea"/>
                <a:cs typeface="+mn-cs"/>
              </a:rPr>
              <a:t> はジュール熱を表す。</a:t>
            </a:r>
            <a:r>
              <a:rPr kumimoji="1" lang="ja-JP" altLang="en-US" sz="1200" u="none" kern="1200" baseline="0" dirty="0" smtClean="0">
                <a:solidFill>
                  <a:schemeClr val="tx1"/>
                </a:solidFill>
                <a:latin typeface="+mn-lt"/>
                <a:ea typeface="+mn-ea"/>
                <a:cs typeface="+mn-cs"/>
              </a:rPr>
              <a:t>これは不可逆である、第</a:t>
            </a:r>
            <a:r>
              <a:rPr kumimoji="1" lang="en-US" altLang="ja-JP" sz="1200" u="none" kern="1200" baseline="0" dirty="0" smtClean="0">
                <a:solidFill>
                  <a:schemeClr val="tx1"/>
                </a:solidFill>
                <a:latin typeface="+mn-lt"/>
                <a:ea typeface="+mn-ea"/>
                <a:cs typeface="+mn-cs"/>
              </a:rPr>
              <a:t>2</a:t>
            </a:r>
            <a:r>
              <a:rPr kumimoji="1" lang="ja-JP" altLang="en-US" sz="1200" u="none" kern="1200" baseline="0" dirty="0" smtClean="0">
                <a:solidFill>
                  <a:schemeClr val="tx1"/>
                </a:solidFill>
                <a:latin typeface="+mn-lt"/>
                <a:ea typeface="+mn-ea"/>
                <a:cs typeface="+mn-cs"/>
              </a:rPr>
              <a:t>項はトムソン熱。</a:t>
            </a:r>
            <a:endParaRPr kumimoji="1" lang="en-US" altLang="ja-JP" sz="1200" u="none" kern="1200" baseline="0" dirty="0" smtClean="0">
              <a:solidFill>
                <a:schemeClr val="tx1"/>
              </a:solidFill>
              <a:latin typeface="+mn-lt"/>
              <a:ea typeface="+mn-ea"/>
              <a:cs typeface="+mn-cs"/>
            </a:endParaRPr>
          </a:p>
          <a:p>
            <a:r>
              <a:rPr kumimoji="1" lang="ja-JP" altLang="en-US" dirty="0" smtClean="0"/>
              <a:t>このなかでトムソン効果はゼーベック効果ペルチエ効果に比べてかなり小さい作用なのであまり考えない。</a:t>
            </a:r>
            <a:endParaRPr kumimoji="1" lang="en-US" altLang="ja-JP" dirty="0" smtClean="0"/>
          </a:p>
          <a:p>
            <a:endParaRPr kumimoji="1" lang="en-US" altLang="ja-JP" sz="1200" u="sng" dirty="0" smtClean="0">
              <a:solidFill>
                <a:schemeClr val="accent1">
                  <a:lumMod val="50000"/>
                </a:schemeClr>
              </a:solidFill>
              <a:latin typeface="Helvetica"/>
              <a:hlinkClick r:id="rId3"/>
            </a:endParaRPr>
          </a:p>
          <a:p>
            <a:r>
              <a:rPr kumimoji="1" lang="ja-JP" altLang="en-US" sz="1200" u="sng" dirty="0" smtClean="0">
                <a:solidFill>
                  <a:schemeClr val="accent1">
                    <a:lumMod val="50000"/>
                  </a:schemeClr>
                </a:solidFill>
                <a:latin typeface="Helvetica"/>
                <a:hlinkClick r:id="rId3"/>
              </a:rPr>
              <a:t>場所によって温度の異なる導体に電流を通じたとき，その部分にジュール熱以外に熱が放出または吸収される現象。単位時間に発生する熱量は電流の強さと温度差の積に比例し，電流の向きを逆にすると放出と吸収が入れ替わる</a:t>
            </a:r>
          </a:p>
          <a:p>
            <a:endParaRPr kumimoji="1" lang="en-US" altLang="ja-JP" sz="1200" dirty="0" smtClean="0">
              <a:solidFill>
                <a:srgbClr val="1227BA"/>
              </a:solidFill>
              <a:latin typeface="Helvetica"/>
              <a:hlinkClick r:id="rId3"/>
            </a:endParaRPr>
          </a:p>
          <a:p>
            <a:r>
              <a:rPr kumimoji="1" lang="en-US" altLang="ja-JP" dirty="0" smtClean="0"/>
              <a:t>S</a:t>
            </a:r>
            <a:r>
              <a:rPr kumimoji="1" lang="ja-JP" altLang="en-US" dirty="0" smtClean="0"/>
              <a:t>　と　</a:t>
            </a:r>
            <a:r>
              <a:rPr kumimoji="1" lang="en-US" altLang="ja-JP" dirty="0" err="1" smtClean="0"/>
              <a:t>Π</a:t>
            </a:r>
            <a:r>
              <a:rPr kumimoji="1" lang="ja-JP" altLang="en-US" dirty="0" smtClean="0"/>
              <a:t>は独立ではなく関係がある。それがケルヴィンの公式。熱力学１、２法則。</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21</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熱電気効果には大きく分けて３つある。</a:t>
            </a:r>
            <a:endParaRPr kumimoji="1" lang="en-US" altLang="ja-JP" dirty="0" smtClean="0"/>
          </a:p>
          <a:p>
            <a:r>
              <a:rPr kumimoji="1" lang="ja-JP" altLang="en-US" sz="1200" kern="1200" dirty="0" smtClean="0">
                <a:solidFill>
                  <a:schemeClr val="tx1"/>
                </a:solidFill>
                <a:latin typeface="+mn-lt"/>
                <a:ea typeface="+mn-ea"/>
                <a:cs typeface="+mn-cs"/>
              </a:rPr>
              <a:t>トムソン効果について第一項 </a:t>
            </a:r>
            <a:r>
              <a:rPr kumimoji="1" lang="en-US" altLang="ja-JP" sz="1200" kern="1200" dirty="0" err="1" smtClean="0">
                <a:solidFill>
                  <a:schemeClr val="tx1"/>
                </a:solidFill>
                <a:latin typeface="+mn-lt"/>
                <a:ea typeface="+mn-ea"/>
                <a:cs typeface="+mn-cs"/>
              </a:rPr>
              <a:t>ρ</a:t>
            </a:r>
            <a:r>
              <a:rPr kumimoji="1" lang="en-US" altLang="ja-JP" sz="1200" kern="1200" dirty="0" smtClean="0">
                <a:solidFill>
                  <a:schemeClr val="tx1"/>
                </a:solidFill>
                <a:latin typeface="+mn-lt"/>
                <a:ea typeface="+mn-ea"/>
                <a:cs typeface="+mn-cs"/>
              </a:rPr>
              <a:t> J</a:t>
            </a:r>
            <a:r>
              <a:rPr kumimoji="1" lang="en-US" altLang="ja-JP" sz="1200" kern="1200" baseline="30000" dirty="0" smtClean="0">
                <a:solidFill>
                  <a:schemeClr val="tx1"/>
                </a:solidFill>
                <a:latin typeface="+mn-lt"/>
                <a:ea typeface="+mn-ea"/>
                <a:cs typeface="+mn-cs"/>
              </a:rPr>
              <a:t>2</a:t>
            </a:r>
            <a:r>
              <a:rPr kumimoji="1" lang="ja-JP" altLang="en-US" sz="1200" kern="1200" baseline="0" dirty="0" smtClean="0">
                <a:solidFill>
                  <a:schemeClr val="tx1"/>
                </a:solidFill>
                <a:latin typeface="+mn-lt"/>
                <a:ea typeface="+mn-ea"/>
                <a:cs typeface="+mn-cs"/>
              </a:rPr>
              <a:t> はジュール熱を表す。</a:t>
            </a:r>
            <a:r>
              <a:rPr kumimoji="1" lang="ja-JP" altLang="en-US" sz="1200" u="none" kern="1200" baseline="0" dirty="0" smtClean="0">
                <a:solidFill>
                  <a:schemeClr val="tx1"/>
                </a:solidFill>
                <a:latin typeface="+mn-lt"/>
                <a:ea typeface="+mn-ea"/>
                <a:cs typeface="+mn-cs"/>
              </a:rPr>
              <a:t>これは不可逆である、第</a:t>
            </a:r>
            <a:r>
              <a:rPr kumimoji="1" lang="en-US" altLang="ja-JP" sz="1200" u="none" kern="1200" baseline="0" dirty="0" smtClean="0">
                <a:solidFill>
                  <a:schemeClr val="tx1"/>
                </a:solidFill>
                <a:latin typeface="+mn-lt"/>
                <a:ea typeface="+mn-ea"/>
                <a:cs typeface="+mn-cs"/>
              </a:rPr>
              <a:t>2</a:t>
            </a:r>
            <a:r>
              <a:rPr kumimoji="1" lang="ja-JP" altLang="en-US" sz="1200" u="none" kern="1200" baseline="0" dirty="0" smtClean="0">
                <a:solidFill>
                  <a:schemeClr val="tx1"/>
                </a:solidFill>
                <a:latin typeface="+mn-lt"/>
                <a:ea typeface="+mn-ea"/>
                <a:cs typeface="+mn-cs"/>
              </a:rPr>
              <a:t>項はトムソン熱。</a:t>
            </a:r>
            <a:endParaRPr kumimoji="1" lang="en-US" altLang="ja-JP" sz="1200" u="none" kern="1200" baseline="0" dirty="0" smtClean="0">
              <a:solidFill>
                <a:schemeClr val="tx1"/>
              </a:solidFill>
              <a:latin typeface="+mn-lt"/>
              <a:ea typeface="+mn-ea"/>
              <a:cs typeface="+mn-cs"/>
            </a:endParaRPr>
          </a:p>
          <a:p>
            <a:r>
              <a:rPr kumimoji="1" lang="ja-JP" altLang="en-US" dirty="0" smtClean="0"/>
              <a:t>このなかでトムソン効果はゼーベック効果ペルチエ効果に比べてかなり小さい作用なのであまり考えない。</a:t>
            </a:r>
            <a:endParaRPr kumimoji="1" lang="en-US" altLang="ja-JP" dirty="0" smtClean="0"/>
          </a:p>
          <a:p>
            <a:endParaRPr kumimoji="1" lang="en-US" altLang="ja-JP" sz="1200" u="sng" dirty="0" smtClean="0">
              <a:solidFill>
                <a:schemeClr val="accent1">
                  <a:lumMod val="50000"/>
                </a:schemeClr>
              </a:solidFill>
              <a:latin typeface="Helvetica"/>
              <a:hlinkClick r:id="rId3"/>
            </a:endParaRPr>
          </a:p>
          <a:p>
            <a:r>
              <a:rPr kumimoji="1" lang="ja-JP" altLang="en-US" sz="1200" u="sng" dirty="0" smtClean="0">
                <a:solidFill>
                  <a:schemeClr val="accent1">
                    <a:lumMod val="50000"/>
                  </a:schemeClr>
                </a:solidFill>
                <a:latin typeface="Helvetica"/>
                <a:hlinkClick r:id="rId3"/>
              </a:rPr>
              <a:t>場所によって温度の異なる導体に電流を通じたとき，その部分にジュール熱以外に熱が放出または吸収される現象。単位時間に発生する熱量は電流の強さと温度差の積に比例し，電流の向きを逆にすると放出と吸収が入れ替わる</a:t>
            </a:r>
          </a:p>
          <a:p>
            <a:endParaRPr kumimoji="1" lang="en-US" altLang="ja-JP" sz="1200" dirty="0" smtClean="0">
              <a:solidFill>
                <a:srgbClr val="1227BA"/>
              </a:solidFill>
              <a:latin typeface="Helvetica"/>
              <a:hlinkClick r:id="rId3"/>
            </a:endParaRPr>
          </a:p>
          <a:p>
            <a:r>
              <a:rPr kumimoji="1" lang="en-US" altLang="ja-JP" dirty="0" smtClean="0"/>
              <a:t>S</a:t>
            </a:r>
            <a:r>
              <a:rPr kumimoji="1" lang="ja-JP" altLang="en-US" dirty="0" smtClean="0"/>
              <a:t>　と　</a:t>
            </a:r>
            <a:r>
              <a:rPr kumimoji="1" lang="en-US" altLang="ja-JP" dirty="0" err="1" smtClean="0"/>
              <a:t>Π</a:t>
            </a:r>
            <a:r>
              <a:rPr kumimoji="1" lang="ja-JP" altLang="en-US" dirty="0" smtClean="0"/>
              <a:t>は独立ではなく関係がある。それがケルヴィンの公式。熱力学１、２法則。</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3</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重金属、なまり　アンチモン</a:t>
            </a:r>
            <a:endParaRPr kumimoji="1" lang="en-US" altLang="ja-JP" dirty="0" smtClean="0"/>
          </a:p>
          <a:p>
            <a:r>
              <a:rPr kumimoji="1" lang="ja-JP" altLang="en-US" dirty="0" smtClean="0"/>
              <a:t>希土類　イットビリウム</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22</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23</a:t>
            </a:fld>
            <a:endParaRPr kumimoji="1" lang="ja-JP" altLang="en-US"/>
          </a:p>
        </p:txBody>
      </p:sp>
    </p:spTree>
    <p:extLst>
      <p:ext uri="{BB962C8B-B14F-4D97-AF65-F5344CB8AC3E}">
        <p14:creationId xmlns:p14="http://schemas.microsoft.com/office/powerpoint/2010/main" val="279383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300K</a:t>
            </a:r>
            <a:r>
              <a:rPr kumimoji="1" lang="ja-JP" altLang="en-US" dirty="0" smtClean="0"/>
              <a:t>における</a:t>
            </a:r>
            <a:r>
              <a:rPr kumimoji="1" lang="en-US" altLang="ja-JP" dirty="0" err="1" smtClean="0"/>
              <a:t>σ</a:t>
            </a:r>
            <a:r>
              <a:rPr kumimoji="1" lang="ja-JP" altLang="en-US" dirty="0" smtClean="0"/>
              <a:t>の値をあわせている。そこからの計算は先ほど見せた通り、</a:t>
            </a:r>
            <a:r>
              <a:rPr kumimoji="1" lang="en-US" altLang="ja-JP" dirty="0" smtClean="0"/>
              <a:t>L00</a:t>
            </a:r>
            <a:r>
              <a:rPr kumimoji="1" lang="ja-JP" altLang="en-US" dirty="0" smtClean="0"/>
              <a:t>の計算をしている。</a:t>
            </a:r>
            <a:endParaRPr kumimoji="1" lang="en-US" altLang="ja-JP" dirty="0" smtClean="0"/>
          </a:p>
          <a:p>
            <a:r>
              <a:rPr kumimoji="1" lang="ja-JP" altLang="en-US" dirty="0" smtClean="0"/>
              <a:t>概形</a:t>
            </a:r>
            <a:r>
              <a:rPr kumimoji="1" lang="en-US" altLang="ja-JP" dirty="0" smtClean="0"/>
              <a:t>(</a:t>
            </a:r>
            <a:r>
              <a:rPr kumimoji="1" lang="ja-JP" altLang="en-US" dirty="0" smtClean="0"/>
              <a:t>ピーク</a:t>
            </a:r>
            <a:r>
              <a:rPr kumimoji="1" lang="en-US" altLang="ja-JP" dirty="0" smtClean="0"/>
              <a:t>)</a:t>
            </a:r>
            <a:r>
              <a:rPr kumimoji="1" lang="ja-JP" altLang="en-US" dirty="0" smtClean="0"/>
              <a:t>は同じ、オーダーおなじ</a:t>
            </a:r>
            <a:endParaRPr kumimoji="1" lang="en-US" altLang="ja-JP" dirty="0" smtClean="0"/>
          </a:p>
          <a:p>
            <a:r>
              <a:rPr kumimoji="1" lang="en-US" altLang="ja-JP" dirty="0" smtClean="0"/>
              <a:t>Power factor</a:t>
            </a:r>
            <a:r>
              <a:rPr kumimoji="1" lang="ja-JP" altLang="en-US" dirty="0" smtClean="0"/>
              <a:t>の差は</a:t>
            </a:r>
            <a:r>
              <a:rPr kumimoji="1" lang="en-US" altLang="ja-JP" dirty="0" err="1" smtClean="0"/>
              <a:t>σ</a:t>
            </a:r>
            <a:r>
              <a:rPr kumimoji="1" lang="ja-JP" altLang="en-US" dirty="0" smtClean="0"/>
              <a:t>の差</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24</a:t>
            </a:fld>
            <a:endParaRPr kumimoji="1" lang="ja-JP" altLang="en-US"/>
          </a:p>
        </p:txBody>
      </p:sp>
    </p:spTree>
    <p:extLst>
      <p:ext uri="{BB962C8B-B14F-4D97-AF65-F5344CB8AC3E}">
        <p14:creationId xmlns:p14="http://schemas.microsoft.com/office/powerpoint/2010/main" val="9802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また、カルコパイライト構造では太陽電池で期待の大きい</a:t>
            </a:r>
            <a:r>
              <a:rPr kumimoji="1" lang="en-US" altLang="ja-JP" dirty="0" smtClean="0"/>
              <a:t>CIS</a:t>
            </a:r>
            <a:r>
              <a:rPr kumimoji="1" lang="ja-JP" altLang="en-US" dirty="0" smtClean="0"/>
              <a:t>という物質があります。</a:t>
            </a:r>
            <a:endParaRPr kumimoji="1" lang="en-US" altLang="ja-JP" dirty="0" smtClean="0"/>
          </a:p>
          <a:p>
            <a:endParaRPr kumimoji="1" lang="en-US" altLang="ja-JP" dirty="0" smtClean="0"/>
          </a:p>
          <a:p>
            <a:r>
              <a:rPr kumimoji="1" lang="ja-JP" altLang="en-US" dirty="0" smtClean="0"/>
              <a:t>この物質は相分離することがわかっています。</a:t>
            </a:r>
            <a:endParaRPr kumimoji="1" lang="en-US" altLang="ja-JP" dirty="0" smtClean="0"/>
          </a:p>
          <a:p>
            <a:r>
              <a:rPr kumimoji="1" lang="en-US" altLang="ja-JP" dirty="0" smtClean="0"/>
              <a:t>CuInTe2</a:t>
            </a:r>
            <a:r>
              <a:rPr kumimoji="1" lang="ja-JP" altLang="en-US" dirty="0" smtClean="0"/>
              <a:t>も相分離して、次元を低くすることが期待されている。</a:t>
            </a:r>
            <a:endParaRPr kumimoji="1" lang="en-US" altLang="ja-JP" dirty="0" smtClean="0"/>
          </a:p>
          <a:p>
            <a:endParaRPr kumimoji="1" lang="en-US" altLang="ja-JP" dirty="0" smtClean="0"/>
          </a:p>
          <a:p>
            <a:r>
              <a:rPr kumimoji="1" lang="ja-JP" altLang="en-US" dirty="0" smtClean="0"/>
              <a:t>この二つについて計算、考察。</a:t>
            </a:r>
            <a:endParaRPr kumimoji="1" lang="en-US" altLang="ja-JP" dirty="0" smtClean="0"/>
          </a:p>
          <a:p>
            <a:r>
              <a:rPr kumimoji="1" lang="ja-JP" altLang="en-US" dirty="0" smtClean="0"/>
              <a:t>さらに、どのような構造になるかまで考えていけたらいいなー。</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25</a:t>
            </a:fld>
            <a:endParaRPr kumimoji="1" lang="ja-JP" altLang="en-US"/>
          </a:p>
        </p:txBody>
      </p:sp>
    </p:spTree>
    <p:extLst>
      <p:ext uri="{BB962C8B-B14F-4D97-AF65-F5344CB8AC3E}">
        <p14:creationId xmlns:p14="http://schemas.microsoft.com/office/powerpoint/2010/main" val="212419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熱電気効果には大きく分けて３つある。</a:t>
            </a:r>
            <a:endParaRPr kumimoji="1" lang="en-US" altLang="ja-JP" dirty="0" smtClean="0"/>
          </a:p>
          <a:p>
            <a:r>
              <a:rPr kumimoji="1" lang="ja-JP" altLang="en-US" sz="1200" kern="1200" dirty="0" smtClean="0">
                <a:solidFill>
                  <a:schemeClr val="tx1"/>
                </a:solidFill>
                <a:latin typeface="+mn-lt"/>
                <a:ea typeface="+mn-ea"/>
                <a:cs typeface="+mn-cs"/>
              </a:rPr>
              <a:t>トムソン効果について第一項 </a:t>
            </a:r>
            <a:r>
              <a:rPr kumimoji="1" lang="en-US" altLang="ja-JP" sz="1200" kern="1200" dirty="0" err="1" smtClean="0">
                <a:solidFill>
                  <a:schemeClr val="tx1"/>
                </a:solidFill>
                <a:latin typeface="+mn-lt"/>
                <a:ea typeface="+mn-ea"/>
                <a:cs typeface="+mn-cs"/>
              </a:rPr>
              <a:t>ρ</a:t>
            </a:r>
            <a:r>
              <a:rPr kumimoji="1" lang="en-US" altLang="ja-JP" sz="1200" kern="1200" dirty="0" smtClean="0">
                <a:solidFill>
                  <a:schemeClr val="tx1"/>
                </a:solidFill>
                <a:latin typeface="+mn-lt"/>
                <a:ea typeface="+mn-ea"/>
                <a:cs typeface="+mn-cs"/>
              </a:rPr>
              <a:t> J</a:t>
            </a:r>
            <a:r>
              <a:rPr kumimoji="1" lang="en-US" altLang="ja-JP" sz="1200" kern="1200" baseline="30000" dirty="0" smtClean="0">
                <a:solidFill>
                  <a:schemeClr val="tx1"/>
                </a:solidFill>
                <a:latin typeface="+mn-lt"/>
                <a:ea typeface="+mn-ea"/>
                <a:cs typeface="+mn-cs"/>
              </a:rPr>
              <a:t>2</a:t>
            </a:r>
            <a:r>
              <a:rPr kumimoji="1" lang="ja-JP" altLang="en-US" sz="1200" kern="1200" baseline="0" dirty="0" smtClean="0">
                <a:solidFill>
                  <a:schemeClr val="tx1"/>
                </a:solidFill>
                <a:latin typeface="+mn-lt"/>
                <a:ea typeface="+mn-ea"/>
                <a:cs typeface="+mn-cs"/>
              </a:rPr>
              <a:t> はジュール熱を表す。</a:t>
            </a:r>
            <a:r>
              <a:rPr kumimoji="1" lang="ja-JP" altLang="en-US" sz="1200" u="none" kern="1200" baseline="0" dirty="0" smtClean="0">
                <a:solidFill>
                  <a:schemeClr val="tx1"/>
                </a:solidFill>
                <a:latin typeface="+mn-lt"/>
                <a:ea typeface="+mn-ea"/>
                <a:cs typeface="+mn-cs"/>
              </a:rPr>
              <a:t>これは不可逆である、第</a:t>
            </a:r>
            <a:r>
              <a:rPr kumimoji="1" lang="en-US" altLang="ja-JP" sz="1200" u="none" kern="1200" baseline="0" dirty="0" smtClean="0">
                <a:solidFill>
                  <a:schemeClr val="tx1"/>
                </a:solidFill>
                <a:latin typeface="+mn-lt"/>
                <a:ea typeface="+mn-ea"/>
                <a:cs typeface="+mn-cs"/>
              </a:rPr>
              <a:t>2</a:t>
            </a:r>
            <a:r>
              <a:rPr kumimoji="1" lang="ja-JP" altLang="en-US" sz="1200" u="none" kern="1200" baseline="0" dirty="0" smtClean="0">
                <a:solidFill>
                  <a:schemeClr val="tx1"/>
                </a:solidFill>
                <a:latin typeface="+mn-lt"/>
                <a:ea typeface="+mn-ea"/>
                <a:cs typeface="+mn-cs"/>
              </a:rPr>
              <a:t>項はトムソン熱。</a:t>
            </a:r>
            <a:endParaRPr kumimoji="1" lang="en-US" altLang="ja-JP" sz="1200" u="none" kern="1200" baseline="0" dirty="0" smtClean="0">
              <a:solidFill>
                <a:schemeClr val="tx1"/>
              </a:solidFill>
              <a:latin typeface="+mn-lt"/>
              <a:ea typeface="+mn-ea"/>
              <a:cs typeface="+mn-cs"/>
            </a:endParaRPr>
          </a:p>
          <a:p>
            <a:r>
              <a:rPr kumimoji="1" lang="ja-JP" altLang="en-US" dirty="0" smtClean="0"/>
              <a:t>このなかでトムソン効果はゼーベック効果ペルチエ効果に比べてかなり小さい作用なのであまり考えない。</a:t>
            </a:r>
            <a:endParaRPr kumimoji="1" lang="en-US" altLang="ja-JP" dirty="0" smtClean="0"/>
          </a:p>
          <a:p>
            <a:endParaRPr kumimoji="1" lang="en-US" altLang="ja-JP" sz="1200" u="sng" dirty="0" smtClean="0">
              <a:solidFill>
                <a:schemeClr val="accent1">
                  <a:lumMod val="50000"/>
                </a:schemeClr>
              </a:solidFill>
              <a:latin typeface="Helvetica"/>
              <a:hlinkClick r:id="rId3"/>
            </a:endParaRPr>
          </a:p>
          <a:p>
            <a:r>
              <a:rPr kumimoji="1" lang="ja-JP" altLang="en-US" sz="1200" u="sng" dirty="0" smtClean="0">
                <a:solidFill>
                  <a:schemeClr val="accent1">
                    <a:lumMod val="50000"/>
                  </a:schemeClr>
                </a:solidFill>
                <a:latin typeface="Helvetica"/>
                <a:hlinkClick r:id="rId3"/>
              </a:rPr>
              <a:t>場所によって温度の異なる導体に電流を通じたとき，その部分にジュール熱以外に熱が放出または吸収される現象。単位時間に発生する熱量は電流の強さと温度差の積に比例し，電流の向きを逆にすると放出と吸収が入れ替わる</a:t>
            </a:r>
          </a:p>
          <a:p>
            <a:endParaRPr kumimoji="1" lang="en-US" altLang="ja-JP" sz="1200" dirty="0" smtClean="0">
              <a:solidFill>
                <a:srgbClr val="1227BA"/>
              </a:solidFill>
              <a:latin typeface="Helvetica"/>
              <a:hlinkClick r:id="rId3"/>
            </a:endParaRPr>
          </a:p>
          <a:p>
            <a:r>
              <a:rPr kumimoji="1" lang="en-US" altLang="ja-JP" dirty="0" smtClean="0"/>
              <a:t>S</a:t>
            </a:r>
            <a:r>
              <a:rPr kumimoji="1" lang="ja-JP" altLang="en-US" dirty="0" smtClean="0"/>
              <a:t>　と　</a:t>
            </a:r>
            <a:r>
              <a:rPr kumimoji="1" lang="en-US" altLang="ja-JP" dirty="0" err="1" smtClean="0"/>
              <a:t>Π</a:t>
            </a:r>
            <a:r>
              <a:rPr kumimoji="1" lang="ja-JP" altLang="en-US" dirty="0" smtClean="0"/>
              <a:t>は独立ではなく関係がある。それがケルヴィンの公式。</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26</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熱電気効果には大きく分けて３つある。</a:t>
            </a:r>
            <a:endParaRPr kumimoji="1" lang="en-US" altLang="ja-JP" dirty="0" smtClean="0"/>
          </a:p>
          <a:p>
            <a:r>
              <a:rPr kumimoji="1" lang="ja-JP" altLang="en-US" sz="1200" kern="1200" dirty="0" smtClean="0">
                <a:solidFill>
                  <a:schemeClr val="tx1"/>
                </a:solidFill>
                <a:latin typeface="+mn-lt"/>
                <a:ea typeface="+mn-ea"/>
                <a:cs typeface="+mn-cs"/>
              </a:rPr>
              <a:t>トムソン効果について第一項 </a:t>
            </a:r>
            <a:r>
              <a:rPr kumimoji="1" lang="en-US" altLang="ja-JP" sz="1200" kern="1200" dirty="0" err="1" smtClean="0">
                <a:solidFill>
                  <a:schemeClr val="tx1"/>
                </a:solidFill>
                <a:latin typeface="+mn-lt"/>
                <a:ea typeface="+mn-ea"/>
                <a:cs typeface="+mn-cs"/>
              </a:rPr>
              <a:t>ρ</a:t>
            </a:r>
            <a:r>
              <a:rPr kumimoji="1" lang="en-US" altLang="ja-JP" sz="1200" kern="1200" dirty="0" smtClean="0">
                <a:solidFill>
                  <a:schemeClr val="tx1"/>
                </a:solidFill>
                <a:latin typeface="+mn-lt"/>
                <a:ea typeface="+mn-ea"/>
                <a:cs typeface="+mn-cs"/>
              </a:rPr>
              <a:t> J</a:t>
            </a:r>
            <a:r>
              <a:rPr kumimoji="1" lang="en-US" altLang="ja-JP" sz="1200" kern="1200" baseline="30000" dirty="0" smtClean="0">
                <a:solidFill>
                  <a:schemeClr val="tx1"/>
                </a:solidFill>
                <a:latin typeface="+mn-lt"/>
                <a:ea typeface="+mn-ea"/>
                <a:cs typeface="+mn-cs"/>
              </a:rPr>
              <a:t>2</a:t>
            </a:r>
            <a:r>
              <a:rPr kumimoji="1" lang="ja-JP" altLang="en-US" sz="1200" kern="1200" baseline="0" dirty="0" smtClean="0">
                <a:solidFill>
                  <a:schemeClr val="tx1"/>
                </a:solidFill>
                <a:latin typeface="+mn-lt"/>
                <a:ea typeface="+mn-ea"/>
                <a:cs typeface="+mn-cs"/>
              </a:rPr>
              <a:t> はジュール熱を表す。</a:t>
            </a:r>
            <a:r>
              <a:rPr kumimoji="1" lang="ja-JP" altLang="en-US" sz="1200" u="none" kern="1200" baseline="0" dirty="0" smtClean="0">
                <a:solidFill>
                  <a:schemeClr val="tx1"/>
                </a:solidFill>
                <a:latin typeface="+mn-lt"/>
                <a:ea typeface="+mn-ea"/>
                <a:cs typeface="+mn-cs"/>
              </a:rPr>
              <a:t>これは不可逆である、第</a:t>
            </a:r>
            <a:r>
              <a:rPr kumimoji="1" lang="en-US" altLang="ja-JP" sz="1200" u="none" kern="1200" baseline="0" dirty="0" smtClean="0">
                <a:solidFill>
                  <a:schemeClr val="tx1"/>
                </a:solidFill>
                <a:latin typeface="+mn-lt"/>
                <a:ea typeface="+mn-ea"/>
                <a:cs typeface="+mn-cs"/>
              </a:rPr>
              <a:t>2</a:t>
            </a:r>
            <a:r>
              <a:rPr kumimoji="1" lang="ja-JP" altLang="en-US" sz="1200" u="none" kern="1200" baseline="0" dirty="0" smtClean="0">
                <a:solidFill>
                  <a:schemeClr val="tx1"/>
                </a:solidFill>
                <a:latin typeface="+mn-lt"/>
                <a:ea typeface="+mn-ea"/>
                <a:cs typeface="+mn-cs"/>
              </a:rPr>
              <a:t>項はトムソン熱。</a:t>
            </a:r>
            <a:endParaRPr kumimoji="1" lang="en-US" altLang="ja-JP" sz="1200" u="none" kern="1200" baseline="0" dirty="0" smtClean="0">
              <a:solidFill>
                <a:schemeClr val="tx1"/>
              </a:solidFill>
              <a:latin typeface="+mn-lt"/>
              <a:ea typeface="+mn-ea"/>
              <a:cs typeface="+mn-cs"/>
            </a:endParaRPr>
          </a:p>
          <a:p>
            <a:r>
              <a:rPr kumimoji="1" lang="ja-JP" altLang="en-US" dirty="0" smtClean="0"/>
              <a:t>このなかでトムソン効果はゼーベック効果ペルチエ効果に比べてかなり小さい作用なのであまり考えない。</a:t>
            </a:r>
            <a:endParaRPr kumimoji="1" lang="en-US" altLang="ja-JP" dirty="0" smtClean="0"/>
          </a:p>
          <a:p>
            <a:endParaRPr kumimoji="1" lang="en-US" altLang="ja-JP" sz="1200" u="sng" dirty="0" smtClean="0">
              <a:solidFill>
                <a:schemeClr val="accent1">
                  <a:lumMod val="50000"/>
                </a:schemeClr>
              </a:solidFill>
              <a:latin typeface="Helvetica"/>
              <a:hlinkClick r:id="rId3"/>
            </a:endParaRPr>
          </a:p>
          <a:p>
            <a:r>
              <a:rPr kumimoji="1" lang="ja-JP" altLang="en-US" sz="1200" u="sng" dirty="0" smtClean="0">
                <a:solidFill>
                  <a:schemeClr val="accent1">
                    <a:lumMod val="50000"/>
                  </a:schemeClr>
                </a:solidFill>
                <a:latin typeface="Helvetica"/>
                <a:hlinkClick r:id="rId3"/>
              </a:rPr>
              <a:t>場所によって温度の異なる導体に電流を通じたとき，その部分にジュール熱以外に熱が放出または吸収される現象。単位時間に発生する熱量は電流の強さと温度差の積に比例し，電流の向きを逆にすると放出と吸収が入れ替わる</a:t>
            </a:r>
          </a:p>
          <a:p>
            <a:endParaRPr kumimoji="1" lang="en-US" altLang="ja-JP" sz="1200" dirty="0" smtClean="0">
              <a:solidFill>
                <a:srgbClr val="1227BA"/>
              </a:solidFill>
              <a:latin typeface="Helvetica"/>
              <a:hlinkClick r:id="rId3"/>
            </a:endParaRPr>
          </a:p>
          <a:p>
            <a:r>
              <a:rPr kumimoji="1" lang="en-US" altLang="ja-JP" dirty="0" smtClean="0"/>
              <a:t>S</a:t>
            </a:r>
            <a:r>
              <a:rPr kumimoji="1" lang="ja-JP" altLang="en-US" dirty="0" smtClean="0"/>
              <a:t>　と　</a:t>
            </a:r>
            <a:r>
              <a:rPr kumimoji="1" lang="en-US" altLang="ja-JP" dirty="0" err="1" smtClean="0"/>
              <a:t>Π</a:t>
            </a:r>
            <a:r>
              <a:rPr kumimoji="1" lang="ja-JP" altLang="en-US" dirty="0" smtClean="0"/>
              <a:t>は独立ではなく関係がある。それがケルヴィンの公式。</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27</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熱電気効果には大きく分けて３つある。</a:t>
            </a:r>
            <a:endParaRPr kumimoji="1" lang="en-US" altLang="ja-JP" dirty="0" smtClean="0"/>
          </a:p>
          <a:p>
            <a:r>
              <a:rPr kumimoji="1" lang="ja-JP" altLang="en-US" sz="1200" kern="1200" dirty="0" smtClean="0">
                <a:solidFill>
                  <a:schemeClr val="tx1"/>
                </a:solidFill>
                <a:latin typeface="+mn-lt"/>
                <a:ea typeface="+mn-ea"/>
                <a:cs typeface="+mn-cs"/>
              </a:rPr>
              <a:t>トムソン効果について第一項 </a:t>
            </a:r>
            <a:r>
              <a:rPr kumimoji="1" lang="en-US" altLang="ja-JP" sz="1200" kern="1200" dirty="0" err="1" smtClean="0">
                <a:solidFill>
                  <a:schemeClr val="tx1"/>
                </a:solidFill>
                <a:latin typeface="+mn-lt"/>
                <a:ea typeface="+mn-ea"/>
                <a:cs typeface="+mn-cs"/>
              </a:rPr>
              <a:t>ρ</a:t>
            </a:r>
            <a:r>
              <a:rPr kumimoji="1" lang="en-US" altLang="ja-JP" sz="1200" kern="1200" dirty="0" smtClean="0">
                <a:solidFill>
                  <a:schemeClr val="tx1"/>
                </a:solidFill>
                <a:latin typeface="+mn-lt"/>
                <a:ea typeface="+mn-ea"/>
                <a:cs typeface="+mn-cs"/>
              </a:rPr>
              <a:t> J</a:t>
            </a:r>
            <a:r>
              <a:rPr kumimoji="1" lang="en-US" altLang="ja-JP" sz="1200" kern="1200" baseline="30000" dirty="0" smtClean="0">
                <a:solidFill>
                  <a:schemeClr val="tx1"/>
                </a:solidFill>
                <a:latin typeface="+mn-lt"/>
                <a:ea typeface="+mn-ea"/>
                <a:cs typeface="+mn-cs"/>
              </a:rPr>
              <a:t>2</a:t>
            </a:r>
            <a:r>
              <a:rPr kumimoji="1" lang="ja-JP" altLang="en-US" sz="1200" kern="1200" baseline="0" dirty="0" smtClean="0">
                <a:solidFill>
                  <a:schemeClr val="tx1"/>
                </a:solidFill>
                <a:latin typeface="+mn-lt"/>
                <a:ea typeface="+mn-ea"/>
                <a:cs typeface="+mn-cs"/>
              </a:rPr>
              <a:t> はジュール熱を表す。</a:t>
            </a:r>
            <a:r>
              <a:rPr kumimoji="1" lang="ja-JP" altLang="en-US" sz="1200" u="none" kern="1200" baseline="0" dirty="0" smtClean="0">
                <a:solidFill>
                  <a:schemeClr val="tx1"/>
                </a:solidFill>
                <a:latin typeface="+mn-lt"/>
                <a:ea typeface="+mn-ea"/>
                <a:cs typeface="+mn-cs"/>
              </a:rPr>
              <a:t>これは不可逆である、第</a:t>
            </a:r>
            <a:r>
              <a:rPr kumimoji="1" lang="en-US" altLang="ja-JP" sz="1200" u="none" kern="1200" baseline="0" dirty="0" smtClean="0">
                <a:solidFill>
                  <a:schemeClr val="tx1"/>
                </a:solidFill>
                <a:latin typeface="+mn-lt"/>
                <a:ea typeface="+mn-ea"/>
                <a:cs typeface="+mn-cs"/>
              </a:rPr>
              <a:t>2</a:t>
            </a:r>
            <a:r>
              <a:rPr kumimoji="1" lang="ja-JP" altLang="en-US" sz="1200" u="none" kern="1200" baseline="0" dirty="0" smtClean="0">
                <a:solidFill>
                  <a:schemeClr val="tx1"/>
                </a:solidFill>
                <a:latin typeface="+mn-lt"/>
                <a:ea typeface="+mn-ea"/>
                <a:cs typeface="+mn-cs"/>
              </a:rPr>
              <a:t>項はトムソン熱。</a:t>
            </a:r>
            <a:endParaRPr kumimoji="1" lang="en-US" altLang="ja-JP" sz="1200" u="none" kern="1200" baseline="0" dirty="0" smtClean="0">
              <a:solidFill>
                <a:schemeClr val="tx1"/>
              </a:solidFill>
              <a:latin typeface="+mn-lt"/>
              <a:ea typeface="+mn-ea"/>
              <a:cs typeface="+mn-cs"/>
            </a:endParaRPr>
          </a:p>
          <a:p>
            <a:r>
              <a:rPr kumimoji="1" lang="ja-JP" altLang="en-US" dirty="0" smtClean="0"/>
              <a:t>このなかでトムソン効果はゼーベック効果ペルチエ効果に比べてかなり小さい作用なのであまり考えない。</a:t>
            </a:r>
            <a:endParaRPr kumimoji="1" lang="en-US" altLang="ja-JP" dirty="0" smtClean="0"/>
          </a:p>
          <a:p>
            <a:endParaRPr kumimoji="1" lang="en-US" altLang="ja-JP" sz="1200" u="sng" dirty="0" smtClean="0">
              <a:solidFill>
                <a:schemeClr val="accent1">
                  <a:lumMod val="50000"/>
                </a:schemeClr>
              </a:solidFill>
              <a:latin typeface="Helvetica"/>
              <a:hlinkClick r:id="rId3"/>
            </a:endParaRPr>
          </a:p>
          <a:p>
            <a:r>
              <a:rPr kumimoji="1" lang="ja-JP" altLang="en-US" sz="1200" u="sng" dirty="0" smtClean="0">
                <a:solidFill>
                  <a:schemeClr val="accent1">
                    <a:lumMod val="50000"/>
                  </a:schemeClr>
                </a:solidFill>
                <a:latin typeface="Helvetica"/>
                <a:hlinkClick r:id="rId3"/>
              </a:rPr>
              <a:t>場所によって温度の異なる導体に電流を通じたとき，その部分にジュール熱以外に熱が放出または吸収される現象。単位時間に発生する熱量は電流の強さと温度差の積に比例し，電流の向きを逆にすると放出と吸収が入れ替わる</a:t>
            </a:r>
          </a:p>
          <a:p>
            <a:endParaRPr kumimoji="1" lang="en-US" altLang="ja-JP" sz="1200" dirty="0" smtClean="0">
              <a:solidFill>
                <a:srgbClr val="1227BA"/>
              </a:solidFill>
              <a:latin typeface="Helvetica"/>
              <a:hlinkClick r:id="rId3"/>
            </a:endParaRPr>
          </a:p>
          <a:p>
            <a:r>
              <a:rPr kumimoji="1" lang="en-US" altLang="ja-JP" dirty="0" smtClean="0"/>
              <a:t>S</a:t>
            </a:r>
            <a:r>
              <a:rPr kumimoji="1" lang="ja-JP" altLang="en-US" dirty="0" smtClean="0"/>
              <a:t>　と　</a:t>
            </a:r>
            <a:r>
              <a:rPr kumimoji="1" lang="en-US" altLang="ja-JP" dirty="0" err="1" smtClean="0"/>
              <a:t>Π</a:t>
            </a:r>
            <a:r>
              <a:rPr kumimoji="1" lang="ja-JP" altLang="en-US" dirty="0" smtClean="0"/>
              <a:t>は独立ではなく関係がある。それがケルヴィンの公式。</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28</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ペルチエ効果。</a:t>
            </a:r>
            <a:endParaRPr kumimoji="1" lang="en-US" altLang="ja-JP" dirty="0" smtClean="0"/>
          </a:p>
          <a:p>
            <a:r>
              <a:rPr kumimoji="1" lang="ja-JP" altLang="en-US" dirty="0" smtClean="0"/>
              <a:t>ゼーベック効果とは逆の反応で、インプットとして電流を流すと接合部において熱流が発生するというものである。</a:t>
            </a:r>
            <a:endParaRPr kumimoji="1" lang="en-US" altLang="ja-JP" dirty="0" smtClean="0"/>
          </a:p>
          <a:p>
            <a:r>
              <a:rPr kumimoji="1" lang="en-US" altLang="ja-JP" dirty="0" smtClean="0"/>
              <a:t>(</a:t>
            </a:r>
            <a:r>
              <a:rPr kumimoji="1" lang="ja-JP" altLang="en-US" dirty="0" smtClean="0"/>
              <a:t>アニメーション</a:t>
            </a:r>
            <a:r>
              <a:rPr kumimoji="1" lang="en-US" altLang="ja-JP" dirty="0" smtClean="0"/>
              <a:t>)</a:t>
            </a:r>
          </a:p>
          <a:p>
            <a:r>
              <a:rPr kumimoji="1" lang="ja-JP" altLang="en-US" dirty="0" smtClean="0"/>
              <a:t>このように電流を流すと接合部において吸熱発熱がおこる。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29</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30</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トムソン効果。</a:t>
            </a:r>
            <a:endParaRPr kumimoji="1" lang="en-US" altLang="ja-JP" dirty="0" smtClean="0"/>
          </a:p>
          <a:p>
            <a:r>
              <a:rPr kumimoji="1" lang="ja-JP" altLang="en-US" dirty="0" smtClean="0"/>
              <a:t>熱を加えてキャリアを発生させることで、図のように内部電場が発生する。</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その内部電場が発生した状態で電流を流すと電流の向きと電場の向きに従い、発熱・吸熱がおこる。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31</a:t>
            </a:fld>
            <a:endParaRPr kumimoji="1" lang="ja-JP" altLang="en-US"/>
          </a:p>
        </p:txBody>
      </p:sp>
    </p:spTree>
    <p:extLst>
      <p:ext uri="{BB962C8B-B14F-4D97-AF65-F5344CB8AC3E}">
        <p14:creationId xmlns:p14="http://schemas.microsoft.com/office/powerpoint/2010/main" val="299806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今まで見た通り熱電とは熱と電気を直接的に変換するようなマテリアルであり、</a:t>
            </a:r>
            <a:r>
              <a:rPr kumimoji="1" lang="en-US" altLang="ja-JP" dirty="0" smtClean="0"/>
              <a:t/>
            </a:r>
            <a:br>
              <a:rPr kumimoji="1" lang="en-US" altLang="ja-JP" dirty="0" smtClean="0"/>
            </a:br>
            <a:r>
              <a:rPr kumimoji="1" lang="ja-JP" altLang="en-US" dirty="0" smtClean="0"/>
              <a:t>発電機や冷蔵・冷温庫として使われています。</a:t>
            </a:r>
            <a:endParaRPr kumimoji="1" lang="en-US" altLang="ja-JP" dirty="0" smtClean="0"/>
          </a:p>
          <a:p>
            <a:endParaRPr kumimoji="1" lang="en-US" altLang="ja-JP" dirty="0" smtClean="0"/>
          </a:p>
          <a:p>
            <a:r>
              <a:rPr kumimoji="1" lang="ja-JP" altLang="en-US" dirty="0" smtClean="0"/>
              <a:t>利点としては、長年使える＆環境調和性。</a:t>
            </a:r>
            <a:endParaRPr kumimoji="1" lang="en-US" altLang="ja-JP" dirty="0" smtClean="0"/>
          </a:p>
          <a:p>
            <a:r>
              <a:rPr kumimoji="1" lang="ja-JP" altLang="en-US" dirty="0" smtClean="0"/>
              <a:t>ただし問題点としては効率が低いことと、コストが高いこと。</a:t>
            </a:r>
            <a:endParaRPr kumimoji="1" lang="en-US" altLang="ja-JP" dirty="0" smtClean="0"/>
          </a:p>
          <a:p>
            <a:endParaRPr kumimoji="1" lang="en-US" altLang="ja-JP" dirty="0" smtClean="0"/>
          </a:p>
          <a:p>
            <a:r>
              <a:rPr kumimoji="1" lang="ja-JP" altLang="en-US" dirty="0" smtClean="0"/>
              <a:t>目標は</a:t>
            </a:r>
            <a:r>
              <a:rPr kumimoji="1" lang="en-US" altLang="ja-JP" dirty="0" smtClean="0"/>
              <a:t>30</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4</a:t>
            </a:fld>
            <a:endParaRPr kumimoji="1" lang="ja-JP" altLang="en-US"/>
          </a:p>
        </p:txBody>
      </p:sp>
    </p:spTree>
    <p:extLst>
      <p:ext uri="{BB962C8B-B14F-4D97-AF65-F5344CB8AC3E}">
        <p14:creationId xmlns:p14="http://schemas.microsoft.com/office/powerpoint/2010/main" val="1508988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ドーピングしてないジンクブレンド構造の中では最大の値が出た（実験で）</a:t>
            </a:r>
            <a:endParaRPr kumimoji="1" lang="en-US" altLang="ja-JP" dirty="0" smtClean="0"/>
          </a:p>
          <a:p>
            <a:r>
              <a:rPr kumimoji="1" lang="ja-JP" altLang="en-US" dirty="0" smtClean="0"/>
              <a:t>下の表の値はあとの計算で使う。</a:t>
            </a:r>
            <a:endParaRPr kumimoji="1" lang="en-US" altLang="ja-JP" dirty="0" smtClean="0"/>
          </a:p>
          <a:p>
            <a:r>
              <a:rPr kumimoji="1" lang="en-US" altLang="ja-JP" dirty="0" err="1" smtClean="0"/>
              <a:t>σ</a:t>
            </a:r>
            <a:r>
              <a:rPr kumimoji="1" lang="ja-JP" altLang="en-US" dirty="0" smtClean="0"/>
              <a:t>とホール濃度はどんどん増え</a:t>
            </a:r>
            <a:r>
              <a:rPr kumimoji="1" lang="ja-JP" altLang="en-US" dirty="0" smtClean="0"/>
              <a:t>てい</a:t>
            </a:r>
            <a:r>
              <a:rPr kumimoji="1" lang="ja-JP" altLang="en-US" dirty="0" smtClean="0"/>
              <a:t>る</a:t>
            </a:r>
            <a:r>
              <a:rPr kumimoji="1" lang="ja-JP" altLang="en-US" dirty="0" smtClean="0"/>
              <a:t>こと</a:t>
            </a:r>
            <a:r>
              <a:rPr kumimoji="1" lang="ja-JP" altLang="en-US" dirty="0" smtClean="0"/>
              <a:t>を言っておく。</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32</a:t>
            </a:fld>
            <a:endParaRPr kumimoji="1" lang="ja-JP" altLang="en-US"/>
          </a:p>
        </p:txBody>
      </p:sp>
    </p:spTree>
    <p:extLst>
      <p:ext uri="{BB962C8B-B14F-4D97-AF65-F5344CB8AC3E}">
        <p14:creationId xmlns:p14="http://schemas.microsoft.com/office/powerpoint/2010/main" val="34976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では、実際どのように評価するか。</a:t>
            </a:r>
            <a:endParaRPr kumimoji="1" lang="en-US" altLang="ja-JP" dirty="0" smtClean="0"/>
          </a:p>
          <a:p>
            <a:r>
              <a:rPr kumimoji="1" lang="ja-JP" altLang="en-US" dirty="0" smtClean="0"/>
              <a:t>熱電では無次元の性能指数の量として</a:t>
            </a:r>
            <a:r>
              <a:rPr kumimoji="1" lang="en-US" altLang="ja-JP" dirty="0" smtClean="0"/>
              <a:t>ZT</a:t>
            </a:r>
            <a:r>
              <a:rPr kumimoji="1" lang="ja-JP" altLang="en-US" dirty="0" smtClean="0"/>
              <a:t>というものを用いる・</a:t>
            </a:r>
            <a:r>
              <a:rPr kumimoji="1" lang="en-US" altLang="ja-JP" dirty="0" smtClean="0"/>
              <a:t/>
            </a:r>
            <a:br>
              <a:rPr kumimoji="1" lang="en-US" altLang="ja-JP" dirty="0" smtClean="0"/>
            </a:br>
            <a:r>
              <a:rPr kumimoji="1" lang="en-US" altLang="ja-JP" dirty="0" smtClean="0"/>
              <a:t>ZT=</a:t>
            </a:r>
            <a:r>
              <a:rPr kumimoji="1" lang="ja-JP" altLang="en-US" dirty="0" smtClean="0"/>
              <a:t>１のとき変換効率は１０％ほど。</a:t>
            </a:r>
            <a:r>
              <a:rPr kumimoji="1" lang="en-US" altLang="ja-JP" dirty="0" smtClean="0"/>
              <a:t/>
            </a:r>
            <a:br>
              <a:rPr kumimoji="1" lang="en-US" altLang="ja-JP" dirty="0" smtClean="0"/>
            </a:br>
            <a:endParaRPr kumimoji="1" lang="en-US" altLang="ja-JP" dirty="0" smtClean="0"/>
          </a:p>
          <a:p>
            <a:r>
              <a:rPr kumimoji="1" lang="ja-JP" altLang="en-US" dirty="0" smtClean="0"/>
              <a:t>（口で説明）</a:t>
            </a:r>
            <a:r>
              <a:rPr kumimoji="1" lang="en-US" altLang="ja-JP" dirty="0" smtClean="0"/>
              <a:t>ZT=1</a:t>
            </a:r>
            <a:r>
              <a:rPr kumimoji="1" lang="ja-JP" altLang="en-US" dirty="0" smtClean="0"/>
              <a:t>なら変換効率が</a:t>
            </a:r>
            <a:r>
              <a:rPr kumimoji="1" lang="en-US" altLang="ja-JP" dirty="0" smtClean="0"/>
              <a:t>10%</a:t>
            </a:r>
            <a:r>
              <a:rPr kumimoji="1" lang="ja-JP" altLang="en-US" dirty="0" smtClean="0"/>
              <a:t>。現在使われている物質と置き換わるには</a:t>
            </a:r>
            <a:r>
              <a:rPr kumimoji="1" lang="en-US" altLang="ja-JP" dirty="0" smtClean="0"/>
              <a:t>ZT3</a:t>
            </a:r>
            <a:r>
              <a:rPr kumimoji="1" lang="ja-JP" altLang="en-US" dirty="0" smtClean="0"/>
              <a:t>以上。</a:t>
            </a:r>
            <a:endParaRPr kumimoji="1" lang="en-US" altLang="ja-JP" dirty="0" smtClean="0"/>
          </a:p>
          <a:p>
            <a:r>
              <a:rPr kumimoji="1" lang="en-US" altLang="ja-JP" dirty="0" smtClean="0"/>
              <a:t>metal </a:t>
            </a:r>
            <a:r>
              <a:rPr kumimoji="1" lang="ja-JP" altLang="en-US" dirty="0" smtClean="0"/>
              <a:t>は</a:t>
            </a:r>
            <a:r>
              <a:rPr kumimoji="1" lang="en-US" altLang="ja-JP" dirty="0" err="1" smtClean="0"/>
              <a:t>σ</a:t>
            </a:r>
            <a:r>
              <a:rPr kumimoji="1" lang="en-US" altLang="ja-JP" dirty="0" smtClean="0"/>
              <a:t>○</a:t>
            </a:r>
            <a:r>
              <a:rPr kumimoji="1" lang="ja-JP" altLang="en-US" dirty="0" smtClean="0"/>
              <a:t>　</a:t>
            </a:r>
            <a:r>
              <a:rPr kumimoji="1" lang="en-US" altLang="ja-JP" dirty="0" err="1" smtClean="0"/>
              <a:t>κ</a:t>
            </a:r>
            <a:r>
              <a:rPr kumimoji="1" lang="en-US" altLang="ja-JP" dirty="0" smtClean="0"/>
              <a:t>×</a:t>
            </a:r>
            <a:r>
              <a:rPr kumimoji="1" lang="ja-JP" altLang="en-US" dirty="0" smtClean="0"/>
              <a:t>　</a:t>
            </a:r>
            <a:r>
              <a:rPr kumimoji="1" lang="en-US" altLang="ja-JP" dirty="0" smtClean="0"/>
              <a:t>S×</a:t>
            </a:r>
          </a:p>
          <a:p>
            <a:r>
              <a:rPr kumimoji="1" lang="en-US" altLang="ja-JP" dirty="0" smtClean="0"/>
              <a:t>insulator </a:t>
            </a:r>
            <a:r>
              <a:rPr kumimoji="1" lang="en-US" altLang="ja-JP" dirty="0" err="1" smtClean="0"/>
              <a:t>σ</a:t>
            </a:r>
            <a:r>
              <a:rPr kumimoji="1" lang="en-US" altLang="ja-JP" dirty="0" smtClean="0"/>
              <a:t>×</a:t>
            </a:r>
            <a:r>
              <a:rPr kumimoji="1" lang="ja-JP" altLang="en-US" dirty="0" smtClean="0"/>
              <a:t>　</a:t>
            </a:r>
            <a:r>
              <a:rPr kumimoji="1" lang="en-US" altLang="ja-JP" dirty="0" err="1" smtClean="0"/>
              <a:t>κ</a:t>
            </a:r>
            <a:r>
              <a:rPr kumimoji="1" lang="en-US" altLang="ja-JP" dirty="0" smtClean="0"/>
              <a:t>○</a:t>
            </a:r>
            <a:r>
              <a:rPr kumimoji="1" lang="ja-JP" altLang="en-US" dirty="0" smtClean="0"/>
              <a:t>　</a:t>
            </a:r>
            <a:r>
              <a:rPr kumimoji="1" lang="en-US" altLang="ja-JP" dirty="0" smtClean="0"/>
              <a:t>S○</a:t>
            </a:r>
          </a:p>
          <a:p>
            <a:endParaRPr kumimoji="1" lang="en-US" altLang="ja-JP" dirty="0" smtClean="0"/>
          </a:p>
          <a:p>
            <a:r>
              <a:rPr kumimoji="1" lang="ja-JP" altLang="en-US" dirty="0" smtClean="0"/>
              <a:t>現在実用されているもので、最も有名なものが</a:t>
            </a:r>
            <a:r>
              <a:rPr kumimoji="1" lang="en-US" altLang="ja-JP" dirty="0" err="1" smtClean="0"/>
              <a:t>BiTe</a:t>
            </a:r>
            <a:r>
              <a:rPr kumimoji="1" lang="en-US" altLang="ja-JP" baseline="0" dirty="0" smtClean="0"/>
              <a:t> </a:t>
            </a:r>
            <a:r>
              <a:rPr kumimoji="1" lang="ja-JP" altLang="en-US" baseline="0" dirty="0" smtClean="0"/>
              <a:t>と</a:t>
            </a:r>
            <a:r>
              <a:rPr kumimoji="1" lang="en-US" altLang="ja-JP" baseline="0" dirty="0" err="1" smtClean="0"/>
              <a:t>SbTe</a:t>
            </a:r>
            <a:r>
              <a:rPr kumimoji="1" lang="ja-JP" altLang="en-US" baseline="0" dirty="0" smtClean="0"/>
              <a:t>のぺあ</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5</a:t>
            </a:fld>
            <a:endParaRPr kumimoji="1" lang="ja-JP" altLang="en-US"/>
          </a:p>
        </p:txBody>
      </p:sp>
    </p:spTree>
    <p:extLst>
      <p:ext uri="{BB962C8B-B14F-4D97-AF65-F5344CB8AC3E}">
        <p14:creationId xmlns:p14="http://schemas.microsoft.com/office/powerpoint/2010/main" val="334252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不純物によりフォノン散乱。</a:t>
            </a:r>
            <a:endParaRPr kumimoji="1" lang="en-US" altLang="ja-JP" dirty="0" smtClean="0"/>
          </a:p>
          <a:p>
            <a:r>
              <a:rPr kumimoji="1" lang="ja-JP" altLang="en-US" dirty="0" smtClean="0"/>
              <a:t>次元を下げる。</a:t>
            </a:r>
            <a:endParaRPr kumimoji="1" lang="en-US" altLang="ja-JP" dirty="0" smtClean="0"/>
          </a:p>
          <a:p>
            <a:endParaRPr kumimoji="1" lang="en-US" altLang="ja-JP" dirty="0" smtClean="0"/>
          </a:p>
          <a:p>
            <a:r>
              <a:rPr kumimoji="1" lang="ja-JP" altLang="en-US" dirty="0" smtClean="0"/>
              <a:t>熱を通しにくい。電気を通しやすい物質。</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6</a:t>
            </a:fld>
            <a:endParaRPr kumimoji="1" lang="ja-JP" altLang="en-US"/>
          </a:p>
        </p:txBody>
      </p:sp>
    </p:spTree>
    <p:extLst>
      <p:ext uri="{BB962C8B-B14F-4D97-AF65-F5344CB8AC3E}">
        <p14:creationId xmlns:p14="http://schemas.microsoft.com/office/powerpoint/2010/main" val="334252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LDA</a:t>
            </a:r>
            <a:r>
              <a:rPr kumimoji="1" lang="ja-JP" altLang="en-US" dirty="0" smtClean="0"/>
              <a:t>の効果で小さくなる。　</a:t>
            </a:r>
            <a:r>
              <a:rPr kumimoji="1" lang="en-US" altLang="ja-JP" dirty="0" smtClean="0"/>
              <a:t>→</a:t>
            </a:r>
            <a:r>
              <a:rPr kumimoji="1" lang="ja-JP" altLang="en-US" dirty="0" smtClean="0"/>
              <a:t>　</a:t>
            </a:r>
            <a:endParaRPr kumimoji="1" lang="en-US" altLang="ja-JP" dirty="0" smtClean="0"/>
          </a:p>
          <a:p>
            <a:r>
              <a:rPr kumimoji="1" lang="ja-JP" altLang="en-US" dirty="0" smtClean="0"/>
              <a:t>・多体効果をうまく表現できない。</a:t>
            </a:r>
            <a:endParaRPr kumimoji="1" lang="en-US" altLang="ja-JP" dirty="0" smtClean="0"/>
          </a:p>
          <a:p>
            <a:r>
              <a:rPr kumimoji="1" lang="ja-JP" altLang="en-US" dirty="0" smtClean="0"/>
              <a:t>・</a:t>
            </a:r>
            <a:r>
              <a:rPr kumimoji="1" lang="en-US" altLang="ja-JP" dirty="0" smtClean="0"/>
              <a:t>Cu</a:t>
            </a:r>
            <a:r>
              <a:rPr kumimoji="1" lang="ja-JP" altLang="en-US" dirty="0" smtClean="0"/>
              <a:t>の</a:t>
            </a:r>
            <a:r>
              <a:rPr kumimoji="1" lang="en-US" altLang="ja-JP" dirty="0" smtClean="0"/>
              <a:t>d</a:t>
            </a:r>
            <a:r>
              <a:rPr kumimoji="1" lang="ja-JP" altLang="en-US" dirty="0" smtClean="0"/>
              <a:t>軌道が局在していることをうまく表現できない。　</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7</a:t>
            </a:fld>
            <a:endParaRPr kumimoji="1" lang="ja-JP" altLang="en-US"/>
          </a:p>
        </p:txBody>
      </p:sp>
    </p:spTree>
    <p:extLst>
      <p:ext uri="{BB962C8B-B14F-4D97-AF65-F5344CB8AC3E}">
        <p14:creationId xmlns:p14="http://schemas.microsoft.com/office/powerpoint/2010/main" val="279383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zinc blend </a:t>
            </a:r>
            <a:r>
              <a:rPr kumimoji="1" lang="ja-JP" altLang="en-US" dirty="0" smtClean="0"/>
              <a:t>を２つ。</a:t>
            </a:r>
            <a:endParaRPr kumimoji="1" lang="en-US" altLang="ja-JP" dirty="0" smtClean="0"/>
          </a:p>
          <a:p>
            <a:r>
              <a:rPr kumimoji="1" lang="ja-JP" altLang="en-US" dirty="0" smtClean="0"/>
              <a:t>層構造になってる？</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8</a:t>
            </a:fld>
            <a:endParaRPr kumimoji="1" lang="ja-JP" altLang="en-US"/>
          </a:p>
        </p:txBody>
      </p:sp>
    </p:spTree>
    <p:extLst>
      <p:ext uri="{BB962C8B-B14F-4D97-AF65-F5344CB8AC3E}">
        <p14:creationId xmlns:p14="http://schemas.microsoft.com/office/powerpoint/2010/main" val="361109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Cu</a:t>
            </a:r>
            <a:r>
              <a:rPr kumimoji="1" lang="ja-JP" altLang="en-US" dirty="0" smtClean="0"/>
              <a:t>が抜けやすい</a:t>
            </a:r>
            <a:r>
              <a:rPr kumimoji="1" lang="en-US" altLang="ja-JP" dirty="0" smtClean="0"/>
              <a:t>(</a:t>
            </a:r>
            <a:r>
              <a:rPr kumimoji="1" lang="ja-JP" altLang="en-US" dirty="0" smtClean="0"/>
              <a:t>キャリアを稼ぐ方法</a:t>
            </a:r>
            <a:r>
              <a:rPr kumimoji="1" lang="en-US" altLang="ja-JP" dirty="0" smtClean="0"/>
              <a:t>)</a:t>
            </a:r>
            <a:r>
              <a:rPr kumimoji="1" lang="ja-JP" altLang="en-US" dirty="0" smtClean="0"/>
              <a:t>。</a:t>
            </a:r>
            <a:r>
              <a:rPr kumimoji="1" lang="en-US" altLang="ja-JP" dirty="0" smtClean="0"/>
              <a:t>→</a:t>
            </a:r>
            <a:r>
              <a:rPr kumimoji="1" lang="ja-JP" altLang="en-US" dirty="0" smtClean="0"/>
              <a:t>ホールドーピング。　</a:t>
            </a:r>
            <a:r>
              <a:rPr kumimoji="1" lang="en-US" altLang="ja-JP" dirty="0" smtClean="0"/>
              <a:t>Cu &gt;</a:t>
            </a:r>
            <a:r>
              <a:rPr kumimoji="1" lang="en-US" altLang="ja-JP" baseline="0" dirty="0" smtClean="0"/>
              <a:t> Cu+1  +  e</a:t>
            </a:r>
          </a:p>
          <a:p>
            <a:endParaRPr kumimoji="1" lang="en-US" altLang="ja-JP" dirty="0" smtClean="0"/>
          </a:p>
          <a:p>
            <a:r>
              <a:rPr kumimoji="1" lang="en-US" altLang="ja-JP" dirty="0" smtClean="0"/>
              <a:t>p</a:t>
            </a:r>
            <a:r>
              <a:rPr kumimoji="1" lang="ja-JP" altLang="en-US" dirty="0" smtClean="0"/>
              <a:t>型。</a:t>
            </a:r>
            <a:r>
              <a:rPr kumimoji="1" lang="en-US" altLang="ja-JP" dirty="0" smtClean="0"/>
              <a:t/>
            </a:r>
            <a:br>
              <a:rPr kumimoji="1" lang="en-US" altLang="ja-JP" dirty="0" smtClean="0"/>
            </a:br>
            <a:r>
              <a:rPr kumimoji="1" lang="ja-JP" altLang="en-US" dirty="0" smtClean="0"/>
              <a:t>実験事実としてこのようなものがあり、</a:t>
            </a:r>
            <a:r>
              <a:rPr kumimoji="1" lang="en-US" altLang="ja-JP" dirty="0" smtClean="0"/>
              <a:t>ZT,S</a:t>
            </a:r>
            <a:r>
              <a:rPr kumimoji="1" lang="ja-JP" altLang="en-US" dirty="0" smtClean="0"/>
              <a:t>はこんな感じ。</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9</a:t>
            </a:fld>
            <a:endParaRPr kumimoji="1" lang="ja-JP" altLang="en-US"/>
          </a:p>
        </p:txBody>
      </p:sp>
    </p:spTree>
    <p:extLst>
      <p:ext uri="{BB962C8B-B14F-4D97-AF65-F5344CB8AC3E}">
        <p14:creationId xmlns:p14="http://schemas.microsoft.com/office/powerpoint/2010/main" val="212419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Cu</a:t>
            </a:r>
            <a:r>
              <a:rPr kumimoji="1" lang="ja-JP" altLang="en-US" dirty="0" smtClean="0"/>
              <a:t>が抜けやすい</a:t>
            </a:r>
            <a:r>
              <a:rPr kumimoji="1" lang="en-US" altLang="ja-JP" dirty="0" smtClean="0"/>
              <a:t>(</a:t>
            </a:r>
            <a:r>
              <a:rPr kumimoji="1" lang="ja-JP" altLang="en-US" dirty="0" smtClean="0"/>
              <a:t>キャリアを</a:t>
            </a:r>
            <a:r>
              <a:rPr kumimoji="1" lang="ja-JP" altLang="en-US" dirty="0" smtClean="0"/>
              <a:t>稼ぐ方法</a:t>
            </a:r>
            <a:r>
              <a:rPr kumimoji="1" lang="en-US" altLang="ja-JP" dirty="0" smtClean="0"/>
              <a:t>)</a:t>
            </a:r>
            <a:r>
              <a:rPr kumimoji="1" lang="ja-JP" altLang="en-US" dirty="0" smtClean="0"/>
              <a:t>。</a:t>
            </a:r>
            <a:r>
              <a:rPr kumimoji="1" lang="en-US" altLang="ja-JP" dirty="0" smtClean="0"/>
              <a:t>→</a:t>
            </a:r>
            <a:r>
              <a:rPr kumimoji="1" lang="ja-JP" altLang="en-US" dirty="0" smtClean="0"/>
              <a:t>ホールドーピング。　</a:t>
            </a:r>
            <a:r>
              <a:rPr kumimoji="1" lang="en-US" altLang="ja-JP" dirty="0" smtClean="0"/>
              <a:t>Cu &gt;</a:t>
            </a:r>
            <a:r>
              <a:rPr kumimoji="1" lang="en-US" altLang="ja-JP" baseline="0" dirty="0" smtClean="0"/>
              <a:t> Cu+1  +  e</a:t>
            </a:r>
          </a:p>
          <a:p>
            <a:endParaRPr kumimoji="1" lang="en-US" altLang="ja-JP" dirty="0" smtClean="0"/>
          </a:p>
          <a:p>
            <a:r>
              <a:rPr kumimoji="1" lang="en-US" altLang="ja-JP" dirty="0" smtClean="0"/>
              <a:t>Cu</a:t>
            </a:r>
            <a:endParaRPr kumimoji="1" lang="ja-JP" altLang="en-US" dirty="0"/>
          </a:p>
        </p:txBody>
      </p:sp>
      <p:sp>
        <p:nvSpPr>
          <p:cNvPr id="4" name="スライド番号プレースホルダー 3"/>
          <p:cNvSpPr>
            <a:spLocks noGrp="1"/>
          </p:cNvSpPr>
          <p:nvPr>
            <p:ph type="sldNum" sz="quarter" idx="10"/>
          </p:nvPr>
        </p:nvSpPr>
        <p:spPr/>
        <p:txBody>
          <a:bodyPr/>
          <a:lstStyle/>
          <a:p>
            <a:fld id="{AA9C2A88-0EA0-F444-9DC9-CAA3D1D0A15C}" type="slidenum">
              <a:rPr kumimoji="1" lang="ja-JP" altLang="en-US" smtClean="0"/>
              <a:t>10</a:t>
            </a:fld>
            <a:endParaRPr kumimoji="1" lang="ja-JP" altLang="en-US"/>
          </a:p>
        </p:txBody>
      </p:sp>
    </p:spTree>
    <p:extLst>
      <p:ext uri="{BB962C8B-B14F-4D97-AF65-F5344CB8AC3E}">
        <p14:creationId xmlns:p14="http://schemas.microsoft.com/office/powerpoint/2010/main" val="212419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t>2014/07/02</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75299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t>2014/07/02</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47026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t>2014/07/02</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78584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t>2014/07/02</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0541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t>2014/07/02</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84868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t>2014/07/02</a:t>
            </a:r>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54387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t>2014/07/02</a:t>
            </a:r>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37588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2014/07/02</a:t>
            </a:r>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32528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t>2014/07/02</a:t>
            </a:r>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1578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t>2014/07/02</a:t>
            </a:r>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6032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t>2014/07/02</a:t>
            </a:r>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9493597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t>2014/07/02</a:t>
            </a:r>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C864-9362-43C7-A136-D9C41D93A96D}" type="slidenum">
              <a:rPr lang="en-US" smtClean="0"/>
              <a:t>‹#›</a:t>
            </a:fld>
            <a:endParaRPr lang="en-US"/>
          </a:p>
        </p:txBody>
      </p:sp>
    </p:spTree>
    <p:extLst>
      <p:ext uri="{BB962C8B-B14F-4D97-AF65-F5344CB8AC3E}">
        <p14:creationId xmlns:p14="http://schemas.microsoft.com/office/powerpoint/2010/main" val="132593909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__1.bin"/><Relationship Id="rId5" Type="http://schemas.openxmlformats.org/officeDocument/2006/relationships/image" Target="../media/image19.emf"/><Relationship Id="rId6" Type="http://schemas.openxmlformats.org/officeDocument/2006/relationships/oleObject" Target="../embeddings/Microsoft___2.bin"/><Relationship Id="rId7" Type="http://schemas.openxmlformats.org/officeDocument/2006/relationships/image" Target="../media/image20.emf"/><Relationship Id="rId8" Type="http://schemas.openxmlformats.org/officeDocument/2006/relationships/oleObject" Target="../embeddings/oleObject6.bin"/><Relationship Id="rId9" Type="http://schemas.openxmlformats.org/officeDocument/2006/relationships/image" Target="../media/image21.emf"/><Relationship Id="rId10" Type="http://schemas.openxmlformats.org/officeDocument/2006/relationships/oleObject" Target="../embeddings/Microsoft___3.bin"/><Relationship Id="rId11"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__4.bin"/><Relationship Id="rId5" Type="http://schemas.openxmlformats.org/officeDocument/2006/relationships/image" Target="../media/image19.emf"/><Relationship Id="rId6" Type="http://schemas.openxmlformats.org/officeDocument/2006/relationships/oleObject" Target="../embeddings/Microsoft___5.bin"/><Relationship Id="rId7" Type="http://schemas.openxmlformats.org/officeDocument/2006/relationships/image" Target="../media/image23.emf"/><Relationship Id="rId8" Type="http://schemas.openxmlformats.org/officeDocument/2006/relationships/oleObject" Target="../embeddings/oleObject7.bin"/><Relationship Id="rId9" Type="http://schemas.openxmlformats.org/officeDocument/2006/relationships/image" Target="../media/image21.emf"/><Relationship Id="rId10" Type="http://schemas.openxmlformats.org/officeDocument/2006/relationships/oleObject" Target="../embeddings/Microsoft___6.bin"/><Relationship Id="rId11"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8.bin"/><Relationship Id="rId5" Type="http://schemas.openxmlformats.org/officeDocument/2006/relationships/image" Target="../media/image26.emf"/><Relationship Id="rId6" Type="http://schemas.openxmlformats.org/officeDocument/2006/relationships/oleObject" Target="../embeddings/oleObject9.bin"/><Relationship Id="rId7"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0.emf"/><Relationship Id="rId5" Type="http://schemas.openxmlformats.org/officeDocument/2006/relationships/oleObject" Target="../embeddings/oleObject11.bin"/><Relationship Id="rId6" Type="http://schemas.openxmlformats.org/officeDocument/2006/relationships/image" Target="../media/image31.emf"/><Relationship Id="rId7" Type="http://schemas.openxmlformats.org/officeDocument/2006/relationships/oleObject" Target="../embeddings/oleObject12.bin"/><Relationship Id="rId8" Type="http://schemas.openxmlformats.org/officeDocument/2006/relationships/image" Target="../media/image32.emf"/><Relationship Id="rId9" Type="http://schemas.openxmlformats.org/officeDocument/2006/relationships/oleObject" Target="../embeddings/oleObject13.bin"/><Relationship Id="rId10" Type="http://schemas.openxmlformats.org/officeDocument/2006/relationships/image" Target="../media/image3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oleObject" Target="../embeddings/Microsoft___7.bin"/><Relationship Id="rId7" Type="http://schemas.openxmlformats.org/officeDocument/2006/relationships/image" Target="../media/image34.emf"/><Relationship Id="rId8" Type="http://schemas.openxmlformats.org/officeDocument/2006/relationships/oleObject" Target="../embeddings/Microsoft___8.bin"/><Relationship Id="rId9" Type="http://schemas.openxmlformats.org/officeDocument/2006/relationships/image" Target="../media/image3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10.jp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4.bin"/><Relationship Id="rId5" Type="http://schemas.openxmlformats.org/officeDocument/2006/relationships/image" Target="../media/image4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5.bin"/><Relationship Id="rId5" Type="http://schemas.openxmlformats.org/officeDocument/2006/relationships/image" Target="../media/image4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6.bin"/><Relationship Id="rId5" Type="http://schemas.openxmlformats.org/officeDocument/2006/relationships/image" Target="../media/image42.emf"/><Relationship Id="rId6" Type="http://schemas.openxmlformats.org/officeDocument/2006/relationships/oleObject" Target="../embeddings/oleObject17.bin"/><Relationship Id="rId7" Type="http://schemas.openxmlformats.org/officeDocument/2006/relationships/image" Target="../media/image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8.bin"/><Relationship Id="rId5" Type="http://schemas.openxmlformats.org/officeDocument/2006/relationships/image" Target="../media/image42.emf"/><Relationship Id="rId6" Type="http://schemas.openxmlformats.org/officeDocument/2006/relationships/oleObject" Target="../embeddings/oleObject19.bin"/><Relationship Id="rId7" Type="http://schemas.openxmlformats.org/officeDocument/2006/relationships/image" Target="../media/image4.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4.bin"/><Relationship Id="rId13"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oleObject" Target="../embeddings/oleObject2.bin"/><Relationship Id="rId9" Type="http://schemas.openxmlformats.org/officeDocument/2006/relationships/image" Target="../media/image4.emf"/><Relationship Id="rId10"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0.bin"/><Relationship Id="rId5" Type="http://schemas.openxmlformats.org/officeDocument/2006/relationships/image" Target="../media/image42.emf"/><Relationship Id="rId6" Type="http://schemas.openxmlformats.org/officeDocument/2006/relationships/oleObject" Target="../embeddings/oleObject21.bin"/><Relationship Id="rId7" Type="http://schemas.openxmlformats.org/officeDocument/2006/relationships/image" Target="../media/image4.emf"/><Relationship Id="rId8" Type="http://schemas.openxmlformats.org/officeDocument/2006/relationships/oleObject" Target="../embeddings/oleObject22.bin"/><Relationship Id="rId9" Type="http://schemas.openxmlformats.org/officeDocument/2006/relationships/image" Target="../media/image4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3.bin"/><Relationship Id="rId5" Type="http://schemas.openxmlformats.org/officeDocument/2006/relationships/image" Target="../media/image42.emf"/><Relationship Id="rId6" Type="http://schemas.openxmlformats.org/officeDocument/2006/relationships/oleObject" Target="../embeddings/oleObject24.bin"/><Relationship Id="rId7" Type="http://schemas.openxmlformats.org/officeDocument/2006/relationships/image" Target="../media/image4.emf"/><Relationship Id="rId8" Type="http://schemas.openxmlformats.org/officeDocument/2006/relationships/oleObject" Target="../embeddings/oleObject25.bin"/><Relationship Id="rId9" Type="http://schemas.openxmlformats.org/officeDocument/2006/relationships/image" Target="../media/image44.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oleObject" Target="../embeddings/oleObject5.bin"/><Relationship Id="rId7"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5601" y="1049868"/>
            <a:ext cx="8517466" cy="2032000"/>
          </a:xfrm>
        </p:spPr>
        <p:txBody>
          <a:bodyPr>
            <a:normAutofit/>
          </a:bodyPr>
          <a:lstStyle/>
          <a:p>
            <a:r>
              <a:rPr lang="en-US" altLang="ja-JP" sz="4000" dirty="0" smtClean="0"/>
              <a:t>Theoretical Study of Chalcopyrite CuInTe</a:t>
            </a:r>
            <a:r>
              <a:rPr lang="en-US" altLang="ja-JP" sz="4000" baseline="-25000" dirty="0" smtClean="0"/>
              <a:t>2</a:t>
            </a:r>
            <a:r>
              <a:rPr lang="en-US" altLang="ja-JP" sz="4000" dirty="0" smtClean="0"/>
              <a:t> as Thermoelectric(TE) materials</a:t>
            </a:r>
            <a:endParaRPr kumimoji="1" lang="ja-JP" altLang="en-US" sz="4000" dirty="0"/>
          </a:p>
        </p:txBody>
      </p:sp>
      <p:sp>
        <p:nvSpPr>
          <p:cNvPr id="3" name="サブタイトル 2"/>
          <p:cNvSpPr>
            <a:spLocks noGrp="1"/>
          </p:cNvSpPr>
          <p:nvPr>
            <p:ph type="subTitle" idx="1"/>
          </p:nvPr>
        </p:nvSpPr>
        <p:spPr>
          <a:xfrm>
            <a:off x="4487333" y="4646706"/>
            <a:ext cx="3657600" cy="1672192"/>
          </a:xfrm>
        </p:spPr>
        <p:txBody>
          <a:bodyPr>
            <a:normAutofit/>
          </a:bodyPr>
          <a:lstStyle/>
          <a:p>
            <a:r>
              <a:rPr kumimoji="1" lang="en-US" altLang="ja-JP" sz="2400" dirty="0" smtClean="0">
                <a:solidFill>
                  <a:schemeClr val="tx1">
                    <a:lumMod val="85000"/>
                    <a:lumOff val="15000"/>
                  </a:schemeClr>
                </a:solidFill>
              </a:rPr>
              <a:t>2014/7/2 </a:t>
            </a:r>
          </a:p>
          <a:p>
            <a:r>
              <a:rPr kumimoji="1" lang="en-US" altLang="ja-JP" sz="2400" dirty="0" smtClean="0">
                <a:solidFill>
                  <a:schemeClr val="tx1">
                    <a:lumMod val="85000"/>
                    <a:lumOff val="15000"/>
                  </a:schemeClr>
                </a:solidFill>
              </a:rPr>
              <a:t>Yoshida </a:t>
            </a:r>
            <a:r>
              <a:rPr kumimoji="1" lang="en-US" altLang="ja-JP" sz="2400" dirty="0" smtClean="0">
                <a:solidFill>
                  <a:schemeClr val="tx1">
                    <a:lumMod val="85000"/>
                    <a:lumOff val="15000"/>
                  </a:schemeClr>
                </a:solidFill>
              </a:rPr>
              <a:t>lab</a:t>
            </a:r>
          </a:p>
          <a:p>
            <a:r>
              <a:rPr lang="en-US" altLang="ja-JP" sz="2400" dirty="0" smtClean="0">
                <a:solidFill>
                  <a:schemeClr val="tx1">
                    <a:lumMod val="85000"/>
                    <a:lumOff val="15000"/>
                  </a:schemeClr>
                </a:solidFill>
              </a:rPr>
              <a:t>Shun </a:t>
            </a:r>
            <a:r>
              <a:rPr lang="en-US" altLang="ja-JP" sz="2400" dirty="0">
                <a:solidFill>
                  <a:schemeClr val="tx1">
                    <a:lumMod val="85000"/>
                    <a:lumOff val="15000"/>
                  </a:schemeClr>
                </a:solidFill>
              </a:rPr>
              <a:t>Miyaue </a:t>
            </a:r>
          </a:p>
          <a:p>
            <a:pPr algn="r"/>
            <a:endParaRPr kumimoji="1" lang="ja-JP" altLang="en-US" sz="2400" dirty="0">
              <a:solidFill>
                <a:schemeClr val="tx1">
                  <a:lumMod val="85000"/>
                  <a:lumOff val="15000"/>
                </a:schemeClr>
              </a:solidFill>
            </a:endParaRPr>
          </a:p>
        </p:txBody>
      </p:sp>
      <p:sp>
        <p:nvSpPr>
          <p:cNvPr id="5" name="テキスト ボックス 4"/>
          <p:cNvSpPr txBox="1"/>
          <p:nvPr/>
        </p:nvSpPr>
        <p:spPr>
          <a:xfrm>
            <a:off x="5163066" y="2895599"/>
            <a:ext cx="2621230" cy="369332"/>
          </a:xfrm>
          <a:prstGeom prst="rect">
            <a:avLst/>
          </a:prstGeom>
          <a:noFill/>
        </p:spPr>
        <p:txBody>
          <a:bodyPr wrap="none" rtlCol="0">
            <a:spAutoFit/>
          </a:bodyPr>
          <a:lstStyle/>
          <a:p>
            <a:r>
              <a:rPr kumimoji="1" lang="en-US" altLang="ja-JP" dirty="0" smtClean="0"/>
              <a:t>thermoelectric (TE)</a:t>
            </a:r>
            <a:r>
              <a:rPr kumimoji="1" lang="en-US" altLang="ja-JP" dirty="0"/>
              <a:t> </a:t>
            </a:r>
            <a:r>
              <a:rPr kumimoji="1" lang="en-US" altLang="ja-JP" dirty="0" smtClean="0"/>
              <a:t>: </a:t>
            </a:r>
            <a:r>
              <a:rPr kumimoji="1" lang="ja-JP" altLang="en-US" dirty="0" smtClean="0"/>
              <a:t>熱電</a:t>
            </a:r>
            <a:endParaRPr kumimoji="1" lang="ja-JP" altLang="en-US" dirty="0"/>
          </a:p>
        </p:txBody>
      </p:sp>
      <p:sp>
        <p:nvSpPr>
          <p:cNvPr id="4" name="スライド番号プレースホルダー 3"/>
          <p:cNvSpPr>
            <a:spLocks noGrp="1"/>
          </p:cNvSpPr>
          <p:nvPr>
            <p:ph type="sldNum" sz="quarter" idx="12"/>
          </p:nvPr>
        </p:nvSpPr>
        <p:spPr/>
        <p:txBody>
          <a:bodyPr/>
          <a:lstStyle/>
          <a:p>
            <a:fld id="{B9D2C864-9362-43C7-A136-D9C41D93A96D}" type="slidenum">
              <a:rPr lang="en-US" smtClean="0"/>
              <a:t>1</a:t>
            </a:fld>
            <a:endParaRPr lang="en-US"/>
          </a:p>
        </p:txBody>
      </p:sp>
      <p:sp>
        <p:nvSpPr>
          <p:cNvPr id="7" name="日付プレースホルダー 6"/>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5569882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6374"/>
            <a:ext cx="8049147" cy="1240883"/>
          </a:xfrm>
        </p:spPr>
        <p:txBody>
          <a:bodyPr/>
          <a:lstStyle/>
          <a:p>
            <a:pPr algn="l"/>
            <a:r>
              <a:rPr lang="en-US" altLang="ja-JP" sz="4000" dirty="0" smtClean="0"/>
              <a:t>CuInTe</a:t>
            </a:r>
            <a:r>
              <a:rPr lang="en-US" altLang="ja-JP" sz="4000" baseline="-25000" dirty="0" smtClean="0"/>
              <a:t>2</a:t>
            </a:r>
            <a:endParaRPr kumimoji="1" lang="ja-JP" altLang="en-US" sz="1400" dirty="0"/>
          </a:p>
        </p:txBody>
      </p:sp>
      <p:sp>
        <p:nvSpPr>
          <p:cNvPr id="4" name="テキスト ボックス 3"/>
          <p:cNvSpPr txBox="1"/>
          <p:nvPr/>
        </p:nvSpPr>
        <p:spPr>
          <a:xfrm>
            <a:off x="6822080" y="157794"/>
            <a:ext cx="1089060" cy="646331"/>
          </a:xfrm>
          <a:prstGeom prst="rect">
            <a:avLst/>
          </a:prstGeom>
          <a:noFill/>
        </p:spPr>
        <p:txBody>
          <a:bodyPr wrap="none" rtlCol="0">
            <a:spAutoFit/>
          </a:bodyPr>
          <a:lstStyle/>
          <a:p>
            <a:r>
              <a:rPr lang="en-US" altLang="ja-JP" dirty="0"/>
              <a:t>2</a:t>
            </a:r>
            <a:r>
              <a:rPr lang="en-US" altLang="ja-JP" dirty="0" smtClean="0"/>
              <a:t>.CuInTe</a:t>
            </a:r>
            <a:r>
              <a:rPr lang="en-US" altLang="ja-JP" baseline="-25000" dirty="0" smtClean="0"/>
              <a:t>2</a:t>
            </a:r>
            <a:r>
              <a:rPr lang="en-US" altLang="ja-JP" dirty="0"/>
              <a:t/>
            </a:r>
            <a:br>
              <a:rPr lang="en-US" altLang="ja-JP" dirty="0"/>
            </a:br>
            <a:endParaRPr kumimoji="1" lang="ja-JP" altLang="en-US" dirty="0"/>
          </a:p>
        </p:txBody>
      </p:sp>
      <p:sp>
        <p:nvSpPr>
          <p:cNvPr id="7" name="テキスト ボックス 6"/>
          <p:cNvSpPr txBox="1"/>
          <p:nvPr/>
        </p:nvSpPr>
        <p:spPr>
          <a:xfrm>
            <a:off x="13686400" y="1849976"/>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9786968" y="2451812"/>
            <a:ext cx="184666" cy="369332"/>
          </a:xfrm>
          <a:prstGeom prst="rect">
            <a:avLst/>
          </a:prstGeom>
          <a:noFill/>
        </p:spPr>
        <p:txBody>
          <a:bodyPr wrap="none" rtlCol="0">
            <a:spAutoFit/>
          </a:bodyPr>
          <a:lstStyle/>
          <a:p>
            <a:endParaRPr kumimoji="1" lang="ja-JP" altLang="en-US" dirty="0"/>
          </a:p>
        </p:txBody>
      </p:sp>
      <p:sp>
        <p:nvSpPr>
          <p:cNvPr id="8" name="コンテンツ プレースホルダー 9"/>
          <p:cNvSpPr>
            <a:spLocks noGrp="1"/>
          </p:cNvSpPr>
          <p:nvPr>
            <p:ph idx="1"/>
          </p:nvPr>
        </p:nvSpPr>
        <p:spPr>
          <a:xfrm rot="10800000" flipH="1" flipV="1">
            <a:off x="242782" y="997269"/>
            <a:ext cx="8765751" cy="3947264"/>
          </a:xfrm>
        </p:spPr>
        <p:txBody>
          <a:bodyPr>
            <a:normAutofit/>
          </a:bodyPr>
          <a:lstStyle/>
          <a:p>
            <a:pPr marL="0" indent="0">
              <a:spcBef>
                <a:spcPts val="600"/>
              </a:spcBef>
              <a:buNone/>
            </a:pPr>
            <a:r>
              <a:rPr lang="ja-JP" altLang="en-US" sz="2800" dirty="0" smtClean="0"/>
              <a:t>・</a:t>
            </a:r>
            <a:r>
              <a:rPr lang="en-US" altLang="ja-JP" sz="2800" dirty="0"/>
              <a:t>Chalcopyrite</a:t>
            </a:r>
            <a:endParaRPr lang="en-US" altLang="ja-JP" sz="2800" dirty="0" smtClean="0"/>
          </a:p>
          <a:p>
            <a:pPr marL="0" indent="0">
              <a:spcBef>
                <a:spcPts val="600"/>
              </a:spcBef>
              <a:buNone/>
            </a:pPr>
            <a:endParaRPr lang="en-US" altLang="ja-JP" sz="2800" dirty="0"/>
          </a:p>
          <a:p>
            <a:pPr marL="0" indent="0">
              <a:spcBef>
                <a:spcPts val="600"/>
              </a:spcBef>
              <a:buNone/>
            </a:pPr>
            <a:endParaRPr lang="en-US" altLang="ja-JP" sz="2800" dirty="0" smtClean="0"/>
          </a:p>
          <a:p>
            <a:pPr marL="0" indent="0">
              <a:spcBef>
                <a:spcPts val="600"/>
              </a:spcBef>
              <a:buNone/>
            </a:pPr>
            <a:endParaRPr lang="en-US" altLang="ja-JP" sz="2800" dirty="0" smtClean="0"/>
          </a:p>
          <a:p>
            <a:pPr marL="0" indent="0">
              <a:spcBef>
                <a:spcPts val="600"/>
              </a:spcBef>
              <a:buNone/>
            </a:pPr>
            <a:r>
              <a:rPr lang="en-US" altLang="ja-JP" sz="2800" dirty="0" smtClean="0"/>
              <a:t>                                                              </a:t>
            </a:r>
            <a:r>
              <a:rPr lang="en-US" altLang="ja-JP" sz="2800" dirty="0" smtClean="0"/>
              <a:t>    </a:t>
            </a:r>
            <a:r>
              <a:rPr lang="en-US" altLang="ja-JP" sz="2800" dirty="0" smtClean="0"/>
              <a:t>CuInTe</a:t>
            </a:r>
            <a:r>
              <a:rPr lang="en-US" altLang="ja-JP" sz="2800" baseline="-25000" dirty="0" smtClean="0"/>
              <a:t>2</a:t>
            </a:r>
            <a:r>
              <a:rPr lang="en-US" altLang="ja-JP" sz="2800" dirty="0" smtClean="0"/>
              <a:t>    </a:t>
            </a:r>
            <a:r>
              <a:rPr lang="en-US" altLang="ja-JP" sz="2800" dirty="0" smtClean="0">
                <a:solidFill>
                  <a:schemeClr val="accent2">
                    <a:lumMod val="50000"/>
                  </a:schemeClr>
                </a:solidFill>
              </a:rPr>
              <a:t> </a:t>
            </a:r>
          </a:p>
          <a:p>
            <a:pPr marL="0" indent="0">
              <a:spcBef>
                <a:spcPts val="600"/>
              </a:spcBef>
              <a:buNone/>
            </a:pPr>
            <a:r>
              <a:rPr lang="en-US" altLang="ja-JP" sz="2800" dirty="0" smtClean="0">
                <a:solidFill>
                  <a:schemeClr val="accent2">
                    <a:lumMod val="50000"/>
                  </a:schemeClr>
                </a:solidFill>
              </a:rPr>
              <a:t>                                                                 </a:t>
            </a:r>
            <a:r>
              <a:rPr lang="en-US" altLang="ja-JP" sz="2800" dirty="0" smtClean="0">
                <a:solidFill>
                  <a:schemeClr val="accent2">
                    <a:lumMod val="50000"/>
                  </a:schemeClr>
                </a:solidFill>
              </a:rPr>
              <a:t>  </a:t>
            </a:r>
            <a:r>
              <a:rPr lang="en-US" altLang="ja-JP" sz="2800" dirty="0" smtClean="0">
                <a:solidFill>
                  <a:schemeClr val="accent2">
                    <a:lumMod val="50000"/>
                  </a:schemeClr>
                </a:solidFill>
              </a:rPr>
              <a:t>→  [2V</a:t>
            </a:r>
            <a:r>
              <a:rPr lang="en-US" altLang="ja-JP" sz="2800" baseline="-25000" dirty="0" smtClean="0">
                <a:solidFill>
                  <a:schemeClr val="accent2">
                    <a:lumMod val="50000"/>
                  </a:schemeClr>
                </a:solidFill>
              </a:rPr>
              <a:t>cu</a:t>
            </a:r>
            <a:r>
              <a:rPr lang="en-US" altLang="ja-JP" sz="2800" dirty="0" smtClean="0">
                <a:solidFill>
                  <a:schemeClr val="accent2">
                    <a:lumMod val="50000"/>
                  </a:schemeClr>
                </a:solidFill>
              </a:rPr>
              <a:t> + </a:t>
            </a:r>
            <a:r>
              <a:rPr lang="en-US" altLang="ja-JP" sz="2800" dirty="0" err="1" smtClean="0">
                <a:solidFill>
                  <a:schemeClr val="accent2">
                    <a:lumMod val="50000"/>
                  </a:schemeClr>
                </a:solidFill>
              </a:rPr>
              <a:t>In</a:t>
            </a:r>
            <a:r>
              <a:rPr lang="en-US" altLang="ja-JP" sz="2800" baseline="-25000" dirty="0" err="1" smtClean="0">
                <a:solidFill>
                  <a:schemeClr val="accent2">
                    <a:lumMod val="50000"/>
                  </a:schemeClr>
                </a:solidFill>
              </a:rPr>
              <a:t>cu</a:t>
            </a:r>
            <a:r>
              <a:rPr lang="en-US" altLang="ja-JP" sz="2800" dirty="0" smtClean="0">
                <a:solidFill>
                  <a:schemeClr val="accent2">
                    <a:lumMod val="50000"/>
                  </a:schemeClr>
                </a:solidFill>
              </a:rPr>
              <a:t>]</a:t>
            </a:r>
            <a:endParaRPr lang="en-US" altLang="ja-JP" sz="2800" dirty="0" smtClean="0"/>
          </a:p>
          <a:p>
            <a:pPr marL="0" indent="0">
              <a:spcBef>
                <a:spcPts val="600"/>
              </a:spcBef>
              <a:buNone/>
            </a:pPr>
            <a:r>
              <a:rPr lang="en-US" altLang="ja-JP" sz="2800" dirty="0" smtClean="0">
                <a:solidFill>
                  <a:schemeClr val="accent2"/>
                </a:solidFill>
              </a:rPr>
              <a:t>  </a:t>
            </a:r>
            <a:r>
              <a:rPr lang="ja-JP" altLang="en-US" sz="2800" dirty="0" smtClean="0">
                <a:solidFill>
                  <a:schemeClr val="accent2"/>
                </a:solidFill>
              </a:rPr>
              <a:t>　　　</a:t>
            </a:r>
            <a:r>
              <a:rPr lang="en-US" altLang="ja-JP" sz="2800" dirty="0" smtClean="0">
                <a:solidFill>
                  <a:schemeClr val="accent2"/>
                </a:solidFill>
              </a:rPr>
              <a:t>                                         </a:t>
            </a:r>
            <a:r>
              <a:rPr lang="ja-JP" altLang="en-US" sz="2800" dirty="0" smtClean="0">
                <a:solidFill>
                  <a:schemeClr val="accent2"/>
                </a:solidFill>
              </a:rPr>
              <a:t>　</a:t>
            </a:r>
            <a:r>
              <a:rPr lang="en-US" altLang="ja-JP" sz="2800" dirty="0" smtClean="0">
                <a:solidFill>
                  <a:schemeClr val="accent2"/>
                </a:solidFill>
              </a:rPr>
              <a:t>→</a:t>
            </a:r>
            <a:r>
              <a:rPr lang="en-US" altLang="ja-JP" sz="2800" dirty="0">
                <a:solidFill>
                  <a:schemeClr val="accent2"/>
                </a:solidFill>
              </a:rPr>
              <a:t> </a:t>
            </a:r>
            <a:r>
              <a:rPr lang="en-US" altLang="ja-JP" sz="2800" dirty="0" smtClean="0">
                <a:solidFill>
                  <a:schemeClr val="accent2"/>
                </a:solidFill>
              </a:rPr>
              <a:t>Cu</a:t>
            </a:r>
            <a:r>
              <a:rPr lang="en-US" altLang="ja-JP" sz="2800" baseline="-25000" dirty="0" smtClean="0">
                <a:solidFill>
                  <a:schemeClr val="accent2"/>
                </a:solidFill>
              </a:rPr>
              <a:t>1-x</a:t>
            </a:r>
            <a:r>
              <a:rPr lang="en-US" altLang="ja-JP" sz="2800" dirty="0" smtClean="0">
                <a:solidFill>
                  <a:schemeClr val="accent2"/>
                </a:solidFill>
              </a:rPr>
              <a:t>□</a:t>
            </a:r>
            <a:r>
              <a:rPr lang="en-US" altLang="ja-JP" sz="2800" baseline="-25000" dirty="0" smtClean="0">
                <a:solidFill>
                  <a:schemeClr val="accent2"/>
                </a:solidFill>
              </a:rPr>
              <a:t>2x/3</a:t>
            </a:r>
            <a:r>
              <a:rPr lang="en-US" altLang="ja-JP" sz="2800" dirty="0" smtClean="0">
                <a:solidFill>
                  <a:schemeClr val="accent2"/>
                </a:solidFill>
              </a:rPr>
              <a:t>In</a:t>
            </a:r>
            <a:r>
              <a:rPr lang="en-US" altLang="ja-JP" sz="2800" baseline="-25000" dirty="0" smtClean="0">
                <a:solidFill>
                  <a:schemeClr val="accent2"/>
                </a:solidFill>
              </a:rPr>
              <a:t>x/3</a:t>
            </a:r>
            <a:r>
              <a:rPr lang="en-US" altLang="ja-JP" sz="2800" dirty="0" smtClean="0">
                <a:solidFill>
                  <a:schemeClr val="accent2"/>
                </a:solidFill>
              </a:rPr>
              <a:t>Te</a:t>
            </a:r>
            <a:r>
              <a:rPr lang="en-US" altLang="ja-JP" sz="2800" baseline="-25000" dirty="0" smtClean="0">
                <a:solidFill>
                  <a:schemeClr val="accent2"/>
                </a:solidFill>
              </a:rPr>
              <a:t>2</a:t>
            </a:r>
            <a:endParaRPr lang="en-US" altLang="ja-JP" sz="2800" dirty="0" smtClean="0">
              <a:solidFill>
                <a:schemeClr val="accent2"/>
              </a:solidFill>
            </a:endParaRPr>
          </a:p>
        </p:txBody>
      </p:sp>
      <p:sp>
        <p:nvSpPr>
          <p:cNvPr id="6" name="テキスト ボックス 5"/>
          <p:cNvSpPr txBox="1"/>
          <p:nvPr/>
        </p:nvSpPr>
        <p:spPr>
          <a:xfrm>
            <a:off x="1740453" y="5400017"/>
            <a:ext cx="5583397" cy="1200328"/>
          </a:xfrm>
          <a:prstGeom prst="rect">
            <a:avLst/>
          </a:prstGeom>
          <a:noFill/>
          <a:ln>
            <a:solidFill>
              <a:schemeClr val="tx1"/>
            </a:solidFill>
          </a:ln>
        </p:spPr>
        <p:txBody>
          <a:bodyPr wrap="square" rtlCol="0">
            <a:spAutoFit/>
          </a:bodyPr>
          <a:lstStyle/>
          <a:p>
            <a:r>
              <a:rPr kumimoji="1" lang="en-US" altLang="ja-JP" sz="2400" dirty="0" smtClean="0"/>
              <a:t>      Cu  </a:t>
            </a:r>
            <a:r>
              <a:rPr kumimoji="1" lang="en-US" altLang="ja-JP" sz="2400" dirty="0" smtClean="0"/>
              <a:t>→  Cu</a:t>
            </a:r>
            <a:r>
              <a:rPr kumimoji="1" lang="en-US" altLang="ja-JP" sz="2400" baseline="30000" dirty="0" smtClean="0"/>
              <a:t>+</a:t>
            </a:r>
            <a:r>
              <a:rPr kumimoji="1" lang="en-US" altLang="ja-JP" sz="2400" dirty="0" smtClean="0"/>
              <a:t> + e</a:t>
            </a:r>
            <a:r>
              <a:rPr kumimoji="1" lang="en-US" altLang="ja-JP" sz="2400" baseline="30000" dirty="0" smtClean="0"/>
              <a:t>-    </a:t>
            </a:r>
            <a:r>
              <a:rPr kumimoji="1" lang="en-US" altLang="ja-JP" sz="2400" dirty="0" smtClean="0"/>
              <a:t>  </a:t>
            </a:r>
            <a:endParaRPr kumimoji="1" lang="en-US" altLang="ja-JP" sz="2400" dirty="0" smtClean="0"/>
          </a:p>
          <a:p>
            <a:r>
              <a:rPr kumimoji="1" lang="en-US" altLang="ja-JP" sz="2400" dirty="0" smtClean="0"/>
              <a:t>  </a:t>
            </a:r>
            <a:endParaRPr kumimoji="1" lang="en-US" altLang="ja-JP" sz="2400" dirty="0"/>
          </a:p>
          <a:p>
            <a:r>
              <a:rPr kumimoji="1" lang="en-US" altLang="ja-JP" sz="2400" dirty="0" smtClean="0"/>
              <a:t>                   </a:t>
            </a:r>
            <a:r>
              <a:rPr kumimoji="1" lang="en-US" altLang="ja-JP" sz="2400" dirty="0" err="1" smtClean="0">
                <a:solidFill>
                  <a:srgbClr val="17375E"/>
                </a:solidFill>
              </a:rPr>
              <a:t>V</a:t>
            </a:r>
            <a:r>
              <a:rPr kumimoji="1" lang="en-US" altLang="ja-JP" sz="2400" baseline="-25000" dirty="0" err="1" smtClean="0">
                <a:solidFill>
                  <a:srgbClr val="17375E"/>
                </a:solidFill>
              </a:rPr>
              <a:t>cu</a:t>
            </a:r>
            <a:r>
              <a:rPr kumimoji="1" lang="en-US" altLang="ja-JP" sz="2400" baseline="-25000" dirty="0" smtClean="0">
                <a:solidFill>
                  <a:srgbClr val="17375E"/>
                </a:solidFill>
              </a:rPr>
              <a:t> </a:t>
            </a:r>
            <a:r>
              <a:rPr kumimoji="1" lang="en-US" altLang="ja-JP" sz="2400" dirty="0" smtClean="0">
                <a:solidFill>
                  <a:srgbClr val="17375E"/>
                </a:solidFill>
              </a:rPr>
              <a:t>(Cu vacancy)    -    accepter</a:t>
            </a:r>
            <a:endParaRPr kumimoji="1" lang="ja-JP" altLang="en-US" sz="2400" dirty="0">
              <a:solidFill>
                <a:srgbClr val="17375E"/>
              </a:solidFill>
            </a:endParaRPr>
          </a:p>
        </p:txBody>
      </p:sp>
      <p:sp>
        <p:nvSpPr>
          <p:cNvPr id="3" name="テキスト ボックス 2"/>
          <p:cNvSpPr txBox="1"/>
          <p:nvPr/>
        </p:nvSpPr>
        <p:spPr>
          <a:xfrm>
            <a:off x="6422147" y="4629513"/>
            <a:ext cx="2082621" cy="400110"/>
          </a:xfrm>
          <a:prstGeom prst="rect">
            <a:avLst/>
          </a:prstGeom>
          <a:noFill/>
        </p:spPr>
        <p:txBody>
          <a:bodyPr wrap="none" rtlCol="0">
            <a:spAutoFit/>
          </a:bodyPr>
          <a:lstStyle/>
          <a:p>
            <a:r>
              <a:rPr kumimoji="1" lang="en-US" altLang="ja-JP" sz="2000" dirty="0" smtClean="0"/>
              <a:t>□=</a:t>
            </a:r>
            <a:r>
              <a:rPr kumimoji="1" lang="en-US" altLang="ja-JP" sz="2000" dirty="0" err="1" smtClean="0"/>
              <a:t>V</a:t>
            </a:r>
            <a:r>
              <a:rPr kumimoji="1" lang="en-US" altLang="ja-JP" sz="2000" baseline="-25000" dirty="0" err="1" smtClean="0"/>
              <a:t>cu</a:t>
            </a:r>
            <a:r>
              <a:rPr kumimoji="1" lang="en-US" altLang="ja-JP" sz="2000" dirty="0" smtClean="0"/>
              <a:t>=Cu-vacancy</a:t>
            </a:r>
            <a:endParaRPr kumimoji="1" lang="en-US" altLang="ja-JP" sz="2000" baseline="-25000" dirty="0" smtClean="0"/>
          </a:p>
        </p:txBody>
      </p:sp>
      <p:pic>
        <p:nvPicPr>
          <p:cNvPr id="15" name="図 14" descr="Chalchopirite.eps"/>
          <p:cNvPicPr>
            <a:picLocks noChangeAspect="1"/>
          </p:cNvPicPr>
          <p:nvPr/>
        </p:nvPicPr>
        <p:blipFill rotWithShape="1">
          <a:blip r:embed="rId3">
            <a:extLst>
              <a:ext uri="{28A0092B-C50C-407E-A947-70E740481C1C}">
                <a14:useLocalDpi xmlns:a14="http://schemas.microsoft.com/office/drawing/2010/main" val="0"/>
              </a:ext>
            </a:extLst>
          </a:blip>
          <a:srcRect r="14828"/>
          <a:stretch/>
        </p:blipFill>
        <p:spPr>
          <a:xfrm>
            <a:off x="12362373" y="1235048"/>
            <a:ext cx="1658427" cy="2263677"/>
          </a:xfrm>
          <a:prstGeom prst="rect">
            <a:avLst/>
          </a:prstGeom>
        </p:spPr>
      </p:pic>
      <p:pic>
        <p:nvPicPr>
          <p:cNvPr id="16" name="図 15" descr="Chalchopirite.eps"/>
          <p:cNvPicPr>
            <a:picLocks noChangeAspect="1"/>
          </p:cNvPicPr>
          <p:nvPr/>
        </p:nvPicPr>
        <p:blipFill rotWithShape="1">
          <a:blip r:embed="rId3">
            <a:extLst>
              <a:ext uri="{28A0092B-C50C-407E-A947-70E740481C1C}">
                <a14:useLocalDpi xmlns:a14="http://schemas.microsoft.com/office/drawing/2010/main" val="0"/>
              </a:ext>
            </a:extLst>
          </a:blip>
          <a:srcRect r="18055"/>
          <a:stretch/>
        </p:blipFill>
        <p:spPr>
          <a:xfrm>
            <a:off x="9708514" y="1235049"/>
            <a:ext cx="1595583" cy="2263676"/>
          </a:xfrm>
          <a:prstGeom prst="rect">
            <a:avLst/>
          </a:prstGeom>
        </p:spPr>
      </p:pic>
      <p:sp>
        <p:nvSpPr>
          <p:cNvPr id="17" name="正方形/長方形 16"/>
          <p:cNvSpPr/>
          <p:nvPr/>
        </p:nvSpPr>
        <p:spPr>
          <a:xfrm>
            <a:off x="12701289" y="3284147"/>
            <a:ext cx="217174" cy="21457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右矢印 17"/>
          <p:cNvSpPr/>
          <p:nvPr/>
        </p:nvSpPr>
        <p:spPr>
          <a:xfrm>
            <a:off x="11345794" y="2096147"/>
            <a:ext cx="824160" cy="461818"/>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9" name="グループ化 15"/>
          <p:cNvGrpSpPr/>
          <p:nvPr/>
        </p:nvGrpSpPr>
        <p:grpSpPr>
          <a:xfrm>
            <a:off x="152840" y="1625179"/>
            <a:ext cx="2167027" cy="3150022"/>
            <a:chOff x="611560" y="1412776"/>
            <a:chExt cx="3312368" cy="4514902"/>
          </a:xfrm>
        </p:grpSpPr>
        <p:pic>
          <p:nvPicPr>
            <p:cNvPr id="20" name="Picture 2" descr="C:\Users\kubo\Desktop\CIS.png"/>
            <p:cNvPicPr>
              <a:picLocks noChangeAspect="1" noChangeArrowheads="1"/>
            </p:cNvPicPr>
            <p:nvPr/>
          </p:nvPicPr>
          <p:blipFill>
            <a:blip r:embed="rId4" cstate="print"/>
            <a:srcRect l="34102" t="5695" r="34366" b="5821"/>
            <a:stretch>
              <a:fillRect/>
            </a:stretch>
          </p:blipFill>
          <p:spPr bwMode="auto">
            <a:xfrm>
              <a:off x="755576" y="1412776"/>
              <a:ext cx="3168352" cy="4514902"/>
            </a:xfrm>
            <a:prstGeom prst="rect">
              <a:avLst/>
            </a:prstGeom>
            <a:noFill/>
          </p:spPr>
        </p:pic>
        <p:sp>
          <p:nvSpPr>
            <p:cNvPr id="21" name="テキスト ボックス 20"/>
            <p:cNvSpPr txBox="1"/>
            <p:nvPr/>
          </p:nvSpPr>
          <p:spPr>
            <a:xfrm>
              <a:off x="611560" y="1484785"/>
              <a:ext cx="648071" cy="485247"/>
            </a:xfrm>
            <a:prstGeom prst="rect">
              <a:avLst/>
            </a:prstGeom>
            <a:noFill/>
          </p:spPr>
          <p:txBody>
            <a:bodyPr wrap="square" rtlCol="0">
              <a:spAutoFit/>
            </a:bodyPr>
            <a:lstStyle/>
            <a:p>
              <a:r>
                <a:rPr kumimoji="1" lang="en-US" altLang="ja-JP" sz="1600" dirty="0" smtClean="0">
                  <a:solidFill>
                    <a:srgbClr val="00B0F0"/>
                  </a:solidFill>
                  <a:latin typeface="+mj-lt"/>
                </a:rPr>
                <a:t>Cu</a:t>
              </a:r>
            </a:p>
          </p:txBody>
        </p:sp>
        <p:sp>
          <p:nvSpPr>
            <p:cNvPr id="22" name="テキスト ボックス 21"/>
            <p:cNvSpPr txBox="1"/>
            <p:nvPr/>
          </p:nvSpPr>
          <p:spPr>
            <a:xfrm>
              <a:off x="611560" y="3429000"/>
              <a:ext cx="576064" cy="338554"/>
            </a:xfrm>
            <a:prstGeom prst="rect">
              <a:avLst/>
            </a:prstGeom>
            <a:noFill/>
          </p:spPr>
          <p:txBody>
            <a:bodyPr wrap="square" rtlCol="0">
              <a:spAutoFit/>
            </a:bodyPr>
            <a:lstStyle/>
            <a:p>
              <a:r>
                <a:rPr kumimoji="1" lang="en-US" altLang="ja-JP" sz="1600" dirty="0" smtClean="0">
                  <a:solidFill>
                    <a:srgbClr val="EC20C0"/>
                  </a:solidFill>
                  <a:latin typeface="+mj-lt"/>
                </a:rPr>
                <a:t>In</a:t>
              </a:r>
            </a:p>
          </p:txBody>
        </p:sp>
        <p:sp>
          <p:nvSpPr>
            <p:cNvPr id="23" name="テキスト ボックス 22"/>
            <p:cNvSpPr txBox="1"/>
            <p:nvPr/>
          </p:nvSpPr>
          <p:spPr>
            <a:xfrm>
              <a:off x="1159300" y="3914922"/>
              <a:ext cx="607921" cy="450565"/>
            </a:xfrm>
            <a:prstGeom prst="rect">
              <a:avLst/>
            </a:prstGeom>
            <a:noFill/>
          </p:spPr>
          <p:txBody>
            <a:bodyPr wrap="square" rtlCol="0">
              <a:spAutoFit/>
            </a:bodyPr>
            <a:lstStyle/>
            <a:p>
              <a:r>
                <a:rPr kumimoji="1" lang="en-US" altLang="ja-JP" sz="1600" dirty="0" err="1">
                  <a:solidFill>
                    <a:srgbClr val="00B050"/>
                  </a:solidFill>
                  <a:latin typeface="+mj-lt"/>
                </a:rPr>
                <a:t>T</a:t>
              </a:r>
              <a:r>
                <a:rPr kumimoji="1" lang="en-US" altLang="ja-JP" sz="1600" dirty="0" err="1" smtClean="0">
                  <a:solidFill>
                    <a:srgbClr val="00B050"/>
                  </a:solidFill>
                  <a:latin typeface="+mj-lt"/>
                </a:rPr>
                <a:t>e</a:t>
              </a:r>
              <a:endParaRPr kumimoji="1" lang="en-US" altLang="ja-JP" sz="1600" dirty="0" smtClean="0">
                <a:solidFill>
                  <a:srgbClr val="00B050"/>
                </a:solidFill>
                <a:latin typeface="+mj-lt"/>
              </a:endParaRPr>
            </a:p>
          </p:txBody>
        </p:sp>
      </p:grpSp>
      <p:grpSp>
        <p:nvGrpSpPr>
          <p:cNvPr id="30" name="グループ化 15"/>
          <p:cNvGrpSpPr/>
          <p:nvPr/>
        </p:nvGrpSpPr>
        <p:grpSpPr>
          <a:xfrm>
            <a:off x="2818691" y="1677784"/>
            <a:ext cx="2195201" cy="3084079"/>
            <a:chOff x="585811" y="1412776"/>
            <a:chExt cx="3338117" cy="4514902"/>
          </a:xfrm>
        </p:grpSpPr>
        <p:pic>
          <p:nvPicPr>
            <p:cNvPr id="31" name="Picture 2" descr="C:\Users\kubo\Desktop\CIS.png"/>
            <p:cNvPicPr>
              <a:picLocks noChangeAspect="1" noChangeArrowheads="1"/>
            </p:cNvPicPr>
            <p:nvPr/>
          </p:nvPicPr>
          <p:blipFill>
            <a:blip r:embed="rId4" cstate="print"/>
            <a:srcRect l="34102" t="5695" r="34366" b="5821"/>
            <a:stretch>
              <a:fillRect/>
            </a:stretch>
          </p:blipFill>
          <p:spPr bwMode="auto">
            <a:xfrm>
              <a:off x="755576" y="1412776"/>
              <a:ext cx="3168352" cy="4514902"/>
            </a:xfrm>
            <a:prstGeom prst="rect">
              <a:avLst/>
            </a:prstGeom>
            <a:noFill/>
          </p:spPr>
        </p:pic>
        <p:sp>
          <p:nvSpPr>
            <p:cNvPr id="32" name="テキスト ボックス 31"/>
            <p:cNvSpPr txBox="1"/>
            <p:nvPr/>
          </p:nvSpPr>
          <p:spPr>
            <a:xfrm>
              <a:off x="585811" y="1484784"/>
              <a:ext cx="648072" cy="495622"/>
            </a:xfrm>
            <a:prstGeom prst="rect">
              <a:avLst/>
            </a:prstGeom>
            <a:noFill/>
          </p:spPr>
          <p:txBody>
            <a:bodyPr wrap="square" rtlCol="0">
              <a:spAutoFit/>
            </a:bodyPr>
            <a:lstStyle/>
            <a:p>
              <a:r>
                <a:rPr kumimoji="1" lang="en-US" altLang="ja-JP" sz="1600" dirty="0" smtClean="0">
                  <a:solidFill>
                    <a:srgbClr val="00B0F0"/>
                  </a:solidFill>
                  <a:latin typeface="+mj-lt"/>
                </a:rPr>
                <a:t>Cu</a:t>
              </a:r>
            </a:p>
          </p:txBody>
        </p:sp>
        <p:sp>
          <p:nvSpPr>
            <p:cNvPr id="33" name="テキスト ボックス 32"/>
            <p:cNvSpPr txBox="1"/>
            <p:nvPr/>
          </p:nvSpPr>
          <p:spPr>
            <a:xfrm>
              <a:off x="611560" y="3429000"/>
              <a:ext cx="576064" cy="338554"/>
            </a:xfrm>
            <a:prstGeom prst="rect">
              <a:avLst/>
            </a:prstGeom>
            <a:noFill/>
          </p:spPr>
          <p:txBody>
            <a:bodyPr wrap="square" rtlCol="0">
              <a:spAutoFit/>
            </a:bodyPr>
            <a:lstStyle/>
            <a:p>
              <a:r>
                <a:rPr kumimoji="1" lang="en-US" altLang="ja-JP" sz="1600" dirty="0" smtClean="0">
                  <a:solidFill>
                    <a:srgbClr val="EC20C0"/>
                  </a:solidFill>
                  <a:latin typeface="+mj-lt"/>
                </a:rPr>
                <a:t>In</a:t>
              </a:r>
            </a:p>
          </p:txBody>
        </p:sp>
        <p:sp>
          <p:nvSpPr>
            <p:cNvPr id="34" name="テキスト ボックス 33"/>
            <p:cNvSpPr txBox="1"/>
            <p:nvPr/>
          </p:nvSpPr>
          <p:spPr>
            <a:xfrm>
              <a:off x="1154785" y="3914922"/>
              <a:ext cx="668715" cy="450567"/>
            </a:xfrm>
            <a:prstGeom prst="rect">
              <a:avLst/>
            </a:prstGeom>
            <a:noFill/>
          </p:spPr>
          <p:txBody>
            <a:bodyPr wrap="square" rtlCol="0">
              <a:spAutoFit/>
            </a:bodyPr>
            <a:lstStyle/>
            <a:p>
              <a:r>
                <a:rPr kumimoji="1" lang="en-US" altLang="ja-JP" sz="1600" dirty="0" err="1">
                  <a:solidFill>
                    <a:srgbClr val="00B050"/>
                  </a:solidFill>
                  <a:latin typeface="+mj-lt"/>
                </a:rPr>
                <a:t>T</a:t>
              </a:r>
              <a:r>
                <a:rPr kumimoji="1" lang="en-US" altLang="ja-JP" sz="1600" dirty="0" err="1" smtClean="0">
                  <a:solidFill>
                    <a:srgbClr val="00B050"/>
                  </a:solidFill>
                  <a:latin typeface="+mj-lt"/>
                </a:rPr>
                <a:t>e</a:t>
              </a:r>
              <a:endParaRPr kumimoji="1" lang="en-US" altLang="ja-JP" sz="1600" dirty="0" smtClean="0">
                <a:solidFill>
                  <a:srgbClr val="00B050"/>
                </a:solidFill>
                <a:latin typeface="+mj-lt"/>
              </a:endParaRPr>
            </a:p>
          </p:txBody>
        </p:sp>
      </p:grpSp>
      <p:sp>
        <p:nvSpPr>
          <p:cNvPr id="35" name="正方形/長方形 34"/>
          <p:cNvSpPr/>
          <p:nvPr/>
        </p:nvSpPr>
        <p:spPr>
          <a:xfrm>
            <a:off x="3270396" y="2409031"/>
            <a:ext cx="255295" cy="2382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656983" y="3783130"/>
            <a:ext cx="243880" cy="243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3839326" y="3089446"/>
            <a:ext cx="261847" cy="277376"/>
          </a:xfrm>
          <a:prstGeom prst="ellipse">
            <a:avLst/>
          </a:prstGeom>
          <a:solidFill>
            <a:schemeClr val="bg1"/>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p:nvPr/>
        </p:nvSpPr>
        <p:spPr>
          <a:xfrm>
            <a:off x="6110969" y="1552108"/>
            <a:ext cx="280824" cy="262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110969" y="2066751"/>
            <a:ext cx="288032" cy="305114"/>
          </a:xfrm>
          <a:prstGeom prst="ellipse">
            <a:avLst/>
          </a:prstGeom>
          <a:solidFill>
            <a:schemeClr val="bg1"/>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519324" y="1511309"/>
            <a:ext cx="1249060" cy="369332"/>
          </a:xfrm>
          <a:prstGeom prst="rect">
            <a:avLst/>
          </a:prstGeom>
          <a:noFill/>
        </p:spPr>
        <p:txBody>
          <a:bodyPr wrap="none" rtlCol="0">
            <a:spAutoFit/>
          </a:bodyPr>
          <a:lstStyle/>
          <a:p>
            <a:r>
              <a:rPr kumimoji="1" lang="en-US" altLang="ja-JP" dirty="0" smtClean="0"/>
              <a:t>Cu-vacancy</a:t>
            </a:r>
            <a:endParaRPr kumimoji="1" lang="ja-JP" altLang="en-US" dirty="0"/>
          </a:p>
        </p:txBody>
      </p:sp>
      <p:sp>
        <p:nvSpPr>
          <p:cNvPr id="13" name="テキスト ボックス 12"/>
          <p:cNvSpPr txBox="1"/>
          <p:nvPr/>
        </p:nvSpPr>
        <p:spPr>
          <a:xfrm>
            <a:off x="6598901" y="2066751"/>
            <a:ext cx="527007" cy="369332"/>
          </a:xfrm>
          <a:prstGeom prst="rect">
            <a:avLst/>
          </a:prstGeom>
          <a:noFill/>
        </p:spPr>
        <p:txBody>
          <a:bodyPr wrap="none" rtlCol="0">
            <a:spAutoFit/>
          </a:bodyPr>
          <a:lstStyle/>
          <a:p>
            <a:r>
              <a:rPr kumimoji="1" lang="en-US" altLang="ja-JP" dirty="0" err="1" smtClean="0"/>
              <a:t>In</a:t>
            </a:r>
            <a:r>
              <a:rPr kumimoji="1" lang="en-US" altLang="ja-JP" baseline="-25000" dirty="0" err="1" smtClean="0"/>
              <a:t>Cu</a:t>
            </a:r>
            <a:endParaRPr kumimoji="1" lang="ja-JP" altLang="en-US" baseline="-25000"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10</a:t>
            </a:fld>
            <a:endParaRPr lang="en-US"/>
          </a:p>
        </p:txBody>
      </p:sp>
      <p:sp>
        <p:nvSpPr>
          <p:cNvPr id="11" name="日付プレースホルダー 10"/>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897760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lstStyle/>
          <a:p>
            <a:pPr algn="l"/>
            <a:r>
              <a:rPr lang="en-US" altLang="ja-JP" sz="4000" dirty="0"/>
              <a:t>Electronic Structure of CuInTe</a:t>
            </a:r>
            <a:r>
              <a:rPr lang="en-US" altLang="ja-JP" sz="4000" baseline="-25000" dirty="0"/>
              <a:t>2</a:t>
            </a:r>
            <a:endParaRPr kumimoji="1" lang="ja-JP" altLang="en-US" sz="1400" dirty="0"/>
          </a:p>
        </p:txBody>
      </p:sp>
      <p:sp>
        <p:nvSpPr>
          <p:cNvPr id="10" name="コンテンツ プレースホルダー 9"/>
          <p:cNvSpPr>
            <a:spLocks noGrp="1"/>
          </p:cNvSpPr>
          <p:nvPr>
            <p:ph idx="1"/>
          </p:nvPr>
        </p:nvSpPr>
        <p:spPr>
          <a:xfrm rot="10800000" flipH="1" flipV="1">
            <a:off x="574424" y="1618820"/>
            <a:ext cx="1680796" cy="45719"/>
          </a:xfrm>
        </p:spPr>
        <p:txBody>
          <a:bodyPr>
            <a:normAutofit fontScale="25000" lnSpcReduction="20000"/>
          </a:bodyPr>
          <a:lstStyle/>
          <a:p>
            <a:pPr marL="0" indent="0">
              <a:spcBef>
                <a:spcPts val="600"/>
              </a:spcBef>
              <a:buNone/>
            </a:pPr>
            <a:endParaRPr lang="en-US" altLang="ja-JP" dirty="0"/>
          </a:p>
          <a:p>
            <a:pPr marL="0" indent="0">
              <a:buNone/>
            </a:pPr>
            <a:endParaRPr lang="en-US" altLang="ja-JP" dirty="0"/>
          </a:p>
        </p:txBody>
      </p:sp>
      <p:sp>
        <p:nvSpPr>
          <p:cNvPr id="4" name="テキスト ボックス 3"/>
          <p:cNvSpPr txBox="1"/>
          <p:nvPr/>
        </p:nvSpPr>
        <p:spPr>
          <a:xfrm>
            <a:off x="6822080" y="157794"/>
            <a:ext cx="1089060" cy="369332"/>
          </a:xfrm>
          <a:prstGeom prst="rect">
            <a:avLst/>
          </a:prstGeom>
          <a:noFill/>
        </p:spPr>
        <p:txBody>
          <a:bodyPr wrap="none" rtlCol="0">
            <a:spAutoFit/>
          </a:bodyPr>
          <a:lstStyle/>
          <a:p>
            <a:r>
              <a:rPr lang="en-US" altLang="ja-JP" dirty="0"/>
              <a:t>2.CuInTe</a:t>
            </a:r>
            <a:r>
              <a:rPr lang="en-US" altLang="ja-JP" baseline="-25000" dirty="0"/>
              <a:t>2</a:t>
            </a:r>
            <a:endParaRPr kumimoji="1" lang="ja-JP" altLang="en-US" dirty="0"/>
          </a:p>
        </p:txBody>
      </p:sp>
      <p:sp>
        <p:nvSpPr>
          <p:cNvPr id="21" name="右中かっこ 20"/>
          <p:cNvSpPr/>
          <p:nvPr/>
        </p:nvSpPr>
        <p:spPr>
          <a:xfrm>
            <a:off x="6586028" y="3161586"/>
            <a:ext cx="185064" cy="790533"/>
          </a:xfrm>
          <a:prstGeom prst="rightBrac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右中かっこ 21"/>
          <p:cNvSpPr/>
          <p:nvPr/>
        </p:nvSpPr>
        <p:spPr>
          <a:xfrm>
            <a:off x="6587230" y="4500033"/>
            <a:ext cx="149404" cy="429195"/>
          </a:xfrm>
          <a:prstGeom prst="rightBrac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799632" y="3310822"/>
            <a:ext cx="2098125" cy="400110"/>
          </a:xfrm>
          <a:prstGeom prst="rect">
            <a:avLst/>
          </a:prstGeom>
          <a:noFill/>
          <a:ln>
            <a:solidFill>
              <a:schemeClr val="accent3">
                <a:lumMod val="75000"/>
              </a:schemeClr>
            </a:solidFill>
          </a:ln>
        </p:spPr>
        <p:txBody>
          <a:bodyPr wrap="none" rtlCol="0">
            <a:spAutoFit/>
          </a:bodyPr>
          <a:lstStyle/>
          <a:p>
            <a:r>
              <a:rPr kumimoji="1" lang="en-US" altLang="ja-JP" sz="2000" dirty="0"/>
              <a:t>a</a:t>
            </a:r>
            <a:r>
              <a:rPr kumimoji="1" lang="en-US" altLang="ja-JP" sz="2000" dirty="0" smtClean="0"/>
              <a:t>nti-bonding state</a:t>
            </a:r>
            <a:endParaRPr kumimoji="1" lang="ja-JP" altLang="en-US" sz="2000" dirty="0"/>
          </a:p>
        </p:txBody>
      </p:sp>
      <p:sp>
        <p:nvSpPr>
          <p:cNvPr id="13" name="テキスト ボックス 12"/>
          <p:cNvSpPr txBox="1"/>
          <p:nvPr/>
        </p:nvSpPr>
        <p:spPr>
          <a:xfrm>
            <a:off x="6782696" y="4522884"/>
            <a:ext cx="1619103" cy="400110"/>
          </a:xfrm>
          <a:prstGeom prst="rect">
            <a:avLst/>
          </a:prstGeom>
          <a:noFill/>
          <a:ln>
            <a:solidFill>
              <a:schemeClr val="tx2">
                <a:lumMod val="50000"/>
              </a:schemeClr>
            </a:solidFill>
          </a:ln>
        </p:spPr>
        <p:txBody>
          <a:bodyPr wrap="none" rtlCol="0">
            <a:spAutoFit/>
          </a:bodyPr>
          <a:lstStyle/>
          <a:p>
            <a:r>
              <a:rPr kumimoji="1" lang="en-US" altLang="ja-JP" sz="2000" dirty="0"/>
              <a:t>b</a:t>
            </a:r>
            <a:r>
              <a:rPr kumimoji="1" lang="en-US" altLang="ja-JP" sz="2000" dirty="0" smtClean="0"/>
              <a:t>onding state</a:t>
            </a:r>
            <a:endParaRPr kumimoji="1" lang="ja-JP" altLang="en-US" sz="2000" dirty="0"/>
          </a:p>
        </p:txBody>
      </p:sp>
      <p:pic>
        <p:nvPicPr>
          <p:cNvPr id="18" name="図 17" descr="b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3" y="1398677"/>
            <a:ext cx="6334201" cy="4991377"/>
          </a:xfrm>
          <a:prstGeom prst="rect">
            <a:avLst/>
          </a:prstGeom>
        </p:spPr>
      </p:pic>
      <p:sp>
        <p:nvSpPr>
          <p:cNvPr id="20" name="右中かっこ 19"/>
          <p:cNvSpPr/>
          <p:nvPr/>
        </p:nvSpPr>
        <p:spPr>
          <a:xfrm>
            <a:off x="6587233" y="4041255"/>
            <a:ext cx="149404" cy="390177"/>
          </a:xfrm>
          <a:prstGeom prst="rightBrac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6799632" y="4010731"/>
            <a:ext cx="2102383" cy="400110"/>
          </a:xfrm>
          <a:prstGeom prst="rect">
            <a:avLst/>
          </a:prstGeom>
          <a:noFill/>
          <a:ln>
            <a:solidFill>
              <a:schemeClr val="accent5">
                <a:lumMod val="75000"/>
              </a:schemeClr>
            </a:solidFill>
          </a:ln>
        </p:spPr>
        <p:txBody>
          <a:bodyPr wrap="none" rtlCol="0">
            <a:spAutoFit/>
          </a:bodyPr>
          <a:lstStyle/>
          <a:p>
            <a:r>
              <a:rPr kumimoji="1" lang="en-US" altLang="ja-JP" sz="2000" dirty="0" smtClean="0"/>
              <a:t>non-bonding state</a:t>
            </a:r>
            <a:endParaRPr kumimoji="1" lang="ja-JP" altLang="en-US" sz="2000"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11</a:t>
            </a:fld>
            <a:endParaRPr lang="en-US"/>
          </a:p>
        </p:txBody>
      </p:sp>
      <p:sp>
        <p:nvSpPr>
          <p:cNvPr id="7" name="日付プレースホルダー 6"/>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99748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35551"/>
            <a:ext cx="8049147" cy="1240883"/>
          </a:xfrm>
        </p:spPr>
        <p:txBody>
          <a:bodyPr>
            <a:normAutofit/>
          </a:bodyPr>
          <a:lstStyle/>
          <a:p>
            <a:pPr algn="l"/>
            <a:r>
              <a:rPr kumimoji="1" lang="en-US" altLang="ja-JP" sz="4000" dirty="0" smtClean="0"/>
              <a:t>Formation energy</a:t>
            </a:r>
            <a:endParaRPr kumimoji="1" lang="ja-JP" altLang="en-US" sz="4000" dirty="0"/>
          </a:p>
        </p:txBody>
      </p:sp>
      <p:sp>
        <p:nvSpPr>
          <p:cNvPr id="4" name="テキスト ボックス 3"/>
          <p:cNvSpPr txBox="1"/>
          <p:nvPr/>
        </p:nvSpPr>
        <p:spPr>
          <a:xfrm>
            <a:off x="6822080" y="157794"/>
            <a:ext cx="1375121" cy="646331"/>
          </a:xfrm>
          <a:prstGeom prst="rect">
            <a:avLst/>
          </a:prstGeom>
          <a:noFill/>
        </p:spPr>
        <p:txBody>
          <a:bodyPr wrap="none" rtlCol="0">
            <a:spAutoFit/>
          </a:bodyPr>
          <a:lstStyle/>
          <a:p>
            <a:r>
              <a:rPr lang="en-US" altLang="ja-JP" dirty="0" smtClean="0"/>
              <a:t>3.calculation</a:t>
            </a:r>
            <a:r>
              <a:rPr lang="en-US" altLang="ja-JP" dirty="0"/>
              <a:t/>
            </a:r>
            <a:br>
              <a:rPr lang="en-US" altLang="ja-JP" dirty="0"/>
            </a:br>
            <a:endParaRPr kumimoji="1" lang="ja-JP" altLang="en-US" dirty="0"/>
          </a:p>
        </p:txBody>
      </p:sp>
      <p:sp>
        <p:nvSpPr>
          <p:cNvPr id="7" name="テキスト ボックス 6"/>
          <p:cNvSpPr txBox="1"/>
          <p:nvPr/>
        </p:nvSpPr>
        <p:spPr>
          <a:xfrm>
            <a:off x="4220667" y="2738580"/>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86755" y="3137220"/>
            <a:ext cx="184666" cy="369332"/>
          </a:xfrm>
          <a:prstGeom prst="rect">
            <a:avLst/>
          </a:prstGeom>
          <a:noFill/>
        </p:spPr>
        <p:txBody>
          <a:bodyPr wrap="none" rtlCol="0">
            <a:spAutoFit/>
          </a:bodyPr>
          <a:lstStyle/>
          <a:p>
            <a:endParaRPr kumimoji="1" lang="ja-JP" altLang="en-US" dirty="0"/>
          </a:p>
        </p:txBody>
      </p:sp>
      <p:sp>
        <p:nvSpPr>
          <p:cNvPr id="9" name="コンテンツ プレースホルダー 8"/>
          <p:cNvSpPr>
            <a:spLocks noGrp="1"/>
          </p:cNvSpPr>
          <p:nvPr>
            <p:ph idx="1"/>
          </p:nvPr>
        </p:nvSpPr>
        <p:spPr>
          <a:xfrm>
            <a:off x="467783" y="1265852"/>
            <a:ext cx="7793976" cy="1960591"/>
          </a:xfrm>
        </p:spPr>
        <p:txBody>
          <a:bodyPr>
            <a:normAutofit/>
          </a:bodyPr>
          <a:lstStyle/>
          <a:p>
            <a:pPr marL="0" indent="0">
              <a:buNone/>
            </a:pPr>
            <a:r>
              <a:rPr lang="en-US" altLang="ja-JP" sz="2000" u="sng" dirty="0" smtClean="0"/>
              <a:t>crystal structure including impurity/vacancy  </a:t>
            </a:r>
            <a:r>
              <a:rPr lang="en-US" altLang="ja-JP" sz="2000" dirty="0" smtClean="0"/>
              <a:t>←</a:t>
            </a:r>
            <a:r>
              <a:rPr lang="ja-JP" altLang="en-US" sz="2000" dirty="0" smtClean="0"/>
              <a:t>　</a:t>
            </a:r>
            <a:r>
              <a:rPr lang="en-US" altLang="ja-JP" sz="2800" u="sng" dirty="0" smtClean="0">
                <a:solidFill>
                  <a:schemeClr val="accent2">
                    <a:lumMod val="75000"/>
                  </a:schemeClr>
                </a:solidFill>
              </a:rPr>
              <a:t>formation energy</a:t>
            </a:r>
          </a:p>
          <a:p>
            <a:pPr marL="0" indent="0">
              <a:buNone/>
            </a:pPr>
            <a:endParaRPr lang="en-US" altLang="ja-JP" sz="1200" dirty="0"/>
          </a:p>
          <a:p>
            <a:pPr marL="0" indent="0">
              <a:buNone/>
            </a:pPr>
            <a:r>
              <a:rPr lang="en-US" altLang="ja-JP" sz="2400" dirty="0" smtClean="0"/>
              <a:t>formation energy is defined by the follow eq.</a:t>
            </a:r>
            <a:endParaRPr kumimoji="1" lang="ja-JP" altLang="en-US" sz="2400"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799096196"/>
              </p:ext>
            </p:extLst>
          </p:nvPr>
        </p:nvGraphicFramePr>
        <p:xfrm>
          <a:off x="1866900" y="2543175"/>
          <a:ext cx="5073650" cy="482600"/>
        </p:xfrm>
        <a:graphic>
          <a:graphicData uri="http://schemas.openxmlformats.org/presentationml/2006/ole">
            <mc:AlternateContent xmlns:mc="http://schemas.openxmlformats.org/markup-compatibility/2006">
              <mc:Choice xmlns:v="urn:schemas-microsoft-com:vml" Requires="v">
                <p:oleObj spid="_x0000_s48197" name="数式" r:id="rId4" imgW="2400300" imgH="228600" progId="Equation.3">
                  <p:embed/>
                </p:oleObj>
              </mc:Choice>
              <mc:Fallback>
                <p:oleObj name="数式" r:id="rId4" imgW="2400300" imgH="228600" progId="Equation.3">
                  <p:embed/>
                  <p:pic>
                    <p:nvPicPr>
                      <p:cNvPr id="0" name=""/>
                      <p:cNvPicPr>
                        <a:picLocks noChangeAspect="1" noChangeArrowheads="1"/>
                      </p:cNvPicPr>
                      <p:nvPr/>
                    </p:nvPicPr>
                    <p:blipFill>
                      <a:blip r:embed="rId5"/>
                      <a:srcRect/>
                      <a:stretch>
                        <a:fillRect/>
                      </a:stretch>
                    </p:blipFill>
                    <p:spPr bwMode="auto">
                      <a:xfrm>
                        <a:off x="1866900" y="2543175"/>
                        <a:ext cx="5073650" cy="482600"/>
                      </a:xfrm>
                      <a:prstGeom prst="rect">
                        <a:avLst/>
                      </a:prstGeom>
                      <a:noFill/>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694806612"/>
              </p:ext>
            </p:extLst>
          </p:nvPr>
        </p:nvGraphicFramePr>
        <p:xfrm>
          <a:off x="1158101" y="3054644"/>
          <a:ext cx="6494463" cy="500063"/>
        </p:xfrm>
        <a:graphic>
          <a:graphicData uri="http://schemas.openxmlformats.org/presentationml/2006/ole">
            <mc:AlternateContent xmlns:mc="http://schemas.openxmlformats.org/markup-compatibility/2006">
              <mc:Choice xmlns:v="urn:schemas-microsoft-com:vml" Requires="v">
                <p:oleObj spid="_x0000_s48198" name="数式" r:id="rId6" imgW="3136900" imgH="241300" progId="Equation.3">
                  <p:embed/>
                </p:oleObj>
              </mc:Choice>
              <mc:Fallback>
                <p:oleObj name="数式" r:id="rId6" imgW="3136900" imgH="241300" progId="Equation.3">
                  <p:embed/>
                  <p:pic>
                    <p:nvPicPr>
                      <p:cNvPr id="0" name=""/>
                      <p:cNvPicPr>
                        <a:picLocks noChangeAspect="1" noChangeArrowheads="1"/>
                      </p:cNvPicPr>
                      <p:nvPr/>
                    </p:nvPicPr>
                    <p:blipFill>
                      <a:blip r:embed="rId7"/>
                      <a:srcRect/>
                      <a:stretch>
                        <a:fillRect/>
                      </a:stretch>
                    </p:blipFill>
                    <p:spPr bwMode="auto">
                      <a:xfrm>
                        <a:off x="1158101" y="3054644"/>
                        <a:ext cx="6494463"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テキスト ボックス 5"/>
          <p:cNvSpPr txBox="1"/>
          <p:nvPr/>
        </p:nvSpPr>
        <p:spPr>
          <a:xfrm>
            <a:off x="5604933" y="5080000"/>
            <a:ext cx="184666" cy="369332"/>
          </a:xfrm>
          <a:prstGeom prst="rect">
            <a:avLst/>
          </a:prstGeom>
          <a:noFill/>
        </p:spPr>
        <p:txBody>
          <a:bodyPr wrap="none" rtlCol="0">
            <a:spAutoFit/>
          </a:bodyPr>
          <a:lstStyle/>
          <a:p>
            <a:endParaRPr kumimoji="1" lang="ja-JP" altLang="en-US" dirty="0"/>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078373853"/>
              </p:ext>
            </p:extLst>
          </p:nvPr>
        </p:nvGraphicFramePr>
        <p:xfrm>
          <a:off x="-6065837" y="2352146"/>
          <a:ext cx="6065837" cy="2879725"/>
        </p:xfrm>
        <a:graphic>
          <a:graphicData uri="http://schemas.openxmlformats.org/presentationml/2006/ole">
            <mc:AlternateContent xmlns:mc="http://schemas.openxmlformats.org/markup-compatibility/2006">
              <mc:Choice xmlns:v="urn:schemas-microsoft-com:vml" Requires="v">
                <p:oleObj spid="_x0000_s48199" name="数式" r:id="rId8" imgW="3327400" imgH="1625600" progId="Equation.3">
                  <p:embed/>
                </p:oleObj>
              </mc:Choice>
              <mc:Fallback>
                <p:oleObj name="数式" r:id="rId8" imgW="3327400" imgH="1625600" progId="Equation.3">
                  <p:embed/>
                  <p:pic>
                    <p:nvPicPr>
                      <p:cNvPr id="0" name=""/>
                      <p:cNvPicPr>
                        <a:picLocks noChangeAspect="1" noChangeArrowheads="1"/>
                      </p:cNvPicPr>
                      <p:nvPr/>
                    </p:nvPicPr>
                    <p:blipFill>
                      <a:blip r:embed="rId9"/>
                      <a:srcRect/>
                      <a:stretch>
                        <a:fillRect/>
                      </a:stretch>
                    </p:blipFill>
                    <p:spPr bwMode="auto">
                      <a:xfrm>
                        <a:off x="-6065837" y="2352146"/>
                        <a:ext cx="6065837" cy="2879725"/>
                      </a:xfrm>
                      <a:prstGeom prst="rect">
                        <a:avLst/>
                      </a:prstGeom>
                      <a:noFill/>
                      <a:extLst/>
                    </p:spPr>
                  </p:pic>
                </p:oleObj>
              </mc:Fallback>
            </mc:AlternateContent>
          </a:graphicData>
        </a:graphic>
      </p:graphicFrame>
      <p:sp>
        <p:nvSpPr>
          <p:cNvPr id="3" name="正方形/長方形 2"/>
          <p:cNvSpPr/>
          <p:nvPr/>
        </p:nvSpPr>
        <p:spPr>
          <a:xfrm>
            <a:off x="393569" y="1900265"/>
            <a:ext cx="8206188" cy="1699059"/>
          </a:xfrm>
          <a:prstGeom prst="rect">
            <a:avLst/>
          </a:prstGeom>
          <a:noFill/>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507816592"/>
              </p:ext>
            </p:extLst>
          </p:nvPr>
        </p:nvGraphicFramePr>
        <p:xfrm>
          <a:off x="1366838" y="4028546"/>
          <a:ext cx="6507162" cy="2406650"/>
        </p:xfrm>
        <a:graphic>
          <a:graphicData uri="http://schemas.openxmlformats.org/presentationml/2006/ole">
            <mc:AlternateContent xmlns:mc="http://schemas.openxmlformats.org/markup-compatibility/2006">
              <mc:Choice xmlns:v="urn:schemas-microsoft-com:vml" Requires="v">
                <p:oleObj spid="_x0000_s48200" name="数式" r:id="rId10" imgW="3568700" imgH="1358900" progId="Equation.3">
                  <p:embed/>
                </p:oleObj>
              </mc:Choice>
              <mc:Fallback>
                <p:oleObj name="数式" r:id="rId10" imgW="3568700" imgH="1358900" progId="Equation.3">
                  <p:embed/>
                  <p:pic>
                    <p:nvPicPr>
                      <p:cNvPr id="0" name=""/>
                      <p:cNvPicPr>
                        <a:picLocks noChangeAspect="1" noChangeArrowheads="1"/>
                      </p:cNvPicPr>
                      <p:nvPr/>
                    </p:nvPicPr>
                    <p:blipFill>
                      <a:blip r:embed="rId11"/>
                      <a:srcRect/>
                      <a:stretch>
                        <a:fillRect/>
                      </a:stretch>
                    </p:blipFill>
                    <p:spPr bwMode="auto">
                      <a:xfrm>
                        <a:off x="1366838" y="4028546"/>
                        <a:ext cx="6507162" cy="2406650"/>
                      </a:xfrm>
                      <a:prstGeom prst="rect">
                        <a:avLst/>
                      </a:prstGeom>
                      <a:noFill/>
                      <a:extLst/>
                    </p:spPr>
                  </p:pic>
                </p:oleObj>
              </mc:Fallback>
            </mc:AlternateContent>
          </a:graphicData>
        </a:graphic>
      </p:graphicFrame>
      <p:sp>
        <p:nvSpPr>
          <p:cNvPr id="8" name="スライド番号プレースホルダー 7"/>
          <p:cNvSpPr>
            <a:spLocks noGrp="1"/>
          </p:cNvSpPr>
          <p:nvPr>
            <p:ph type="sldNum" sz="quarter" idx="12"/>
          </p:nvPr>
        </p:nvSpPr>
        <p:spPr/>
        <p:txBody>
          <a:bodyPr/>
          <a:lstStyle/>
          <a:p>
            <a:fld id="{B9D2C864-9362-43C7-A136-D9C41D93A96D}" type="slidenum">
              <a:rPr lang="en-US" smtClean="0"/>
              <a:t>12</a:t>
            </a:fld>
            <a:endParaRPr lang="en-US"/>
          </a:p>
        </p:txBody>
      </p:sp>
      <p:sp>
        <p:nvSpPr>
          <p:cNvPr id="15" name="日付プレースホルダー 14"/>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24164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35551"/>
            <a:ext cx="8049147" cy="1240883"/>
          </a:xfrm>
        </p:spPr>
        <p:txBody>
          <a:bodyPr>
            <a:normAutofit/>
          </a:bodyPr>
          <a:lstStyle/>
          <a:p>
            <a:pPr algn="l"/>
            <a:r>
              <a:rPr kumimoji="1" lang="en-US" altLang="ja-JP" sz="4000" dirty="0" smtClean="0"/>
              <a:t>Formation energy</a:t>
            </a:r>
            <a:endParaRPr kumimoji="1" lang="ja-JP" altLang="en-US" sz="4000" dirty="0"/>
          </a:p>
        </p:txBody>
      </p:sp>
      <p:sp>
        <p:nvSpPr>
          <p:cNvPr id="4" name="テキスト ボックス 3"/>
          <p:cNvSpPr txBox="1"/>
          <p:nvPr/>
        </p:nvSpPr>
        <p:spPr>
          <a:xfrm>
            <a:off x="6822080" y="157794"/>
            <a:ext cx="1375121" cy="646331"/>
          </a:xfrm>
          <a:prstGeom prst="rect">
            <a:avLst/>
          </a:prstGeom>
          <a:noFill/>
        </p:spPr>
        <p:txBody>
          <a:bodyPr wrap="none" rtlCol="0">
            <a:spAutoFit/>
          </a:bodyPr>
          <a:lstStyle/>
          <a:p>
            <a:r>
              <a:rPr lang="en-US" altLang="ja-JP" dirty="0" smtClean="0"/>
              <a:t>3.calculation</a:t>
            </a:r>
            <a:r>
              <a:rPr lang="en-US" altLang="ja-JP" dirty="0"/>
              <a:t/>
            </a:r>
            <a:br>
              <a:rPr lang="en-US" altLang="ja-JP" dirty="0"/>
            </a:br>
            <a:endParaRPr kumimoji="1" lang="ja-JP" altLang="en-US" dirty="0"/>
          </a:p>
        </p:txBody>
      </p:sp>
      <p:sp>
        <p:nvSpPr>
          <p:cNvPr id="7" name="テキスト ボックス 6"/>
          <p:cNvSpPr txBox="1"/>
          <p:nvPr/>
        </p:nvSpPr>
        <p:spPr>
          <a:xfrm>
            <a:off x="4220667" y="2095126"/>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86755" y="2493766"/>
            <a:ext cx="184666" cy="369332"/>
          </a:xfrm>
          <a:prstGeom prst="rect">
            <a:avLst/>
          </a:prstGeom>
          <a:noFill/>
        </p:spPr>
        <p:txBody>
          <a:bodyPr wrap="none" rtlCol="0">
            <a:spAutoFit/>
          </a:bodyPr>
          <a:lstStyle/>
          <a:p>
            <a:endParaRPr kumimoji="1" lang="ja-JP" altLang="en-US" dirty="0"/>
          </a:p>
        </p:txBody>
      </p:sp>
      <p:sp>
        <p:nvSpPr>
          <p:cNvPr id="9" name="コンテンツ プレースホルダー 8"/>
          <p:cNvSpPr>
            <a:spLocks noGrp="1"/>
          </p:cNvSpPr>
          <p:nvPr>
            <p:ph idx="1"/>
          </p:nvPr>
        </p:nvSpPr>
        <p:spPr>
          <a:xfrm>
            <a:off x="467783" y="1265852"/>
            <a:ext cx="6830484" cy="633869"/>
          </a:xfrm>
        </p:spPr>
        <p:txBody>
          <a:bodyPr>
            <a:normAutofit/>
          </a:bodyPr>
          <a:lstStyle/>
          <a:p>
            <a:pPr marL="0" indent="0">
              <a:buNone/>
            </a:pPr>
            <a:r>
              <a:rPr lang="en-US" altLang="ja-JP" sz="2400" dirty="0" smtClean="0"/>
              <a:t>formation </a:t>
            </a:r>
            <a:r>
              <a:rPr lang="en-US" altLang="ja-JP" sz="2400" dirty="0" smtClean="0"/>
              <a:t>energy is defined by the follow eq.</a:t>
            </a:r>
            <a:endParaRPr kumimoji="1" lang="ja-JP" altLang="en-US" sz="2400"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558794088"/>
              </p:ext>
            </p:extLst>
          </p:nvPr>
        </p:nvGraphicFramePr>
        <p:xfrm>
          <a:off x="1866900" y="1899721"/>
          <a:ext cx="5073650" cy="482600"/>
        </p:xfrm>
        <a:graphic>
          <a:graphicData uri="http://schemas.openxmlformats.org/presentationml/2006/ole">
            <mc:AlternateContent xmlns:mc="http://schemas.openxmlformats.org/markup-compatibility/2006">
              <mc:Choice xmlns:v="urn:schemas-microsoft-com:vml" Requires="v">
                <p:oleObj spid="_x0000_s57373" name="数式" r:id="rId4" imgW="2400300" imgH="228600" progId="Equation.3">
                  <p:embed/>
                </p:oleObj>
              </mc:Choice>
              <mc:Fallback>
                <p:oleObj name="数式" r:id="rId4" imgW="2400300" imgH="228600" progId="Equation.3">
                  <p:embed/>
                  <p:pic>
                    <p:nvPicPr>
                      <p:cNvPr id="0" name=""/>
                      <p:cNvPicPr>
                        <a:picLocks noChangeAspect="1" noChangeArrowheads="1"/>
                      </p:cNvPicPr>
                      <p:nvPr/>
                    </p:nvPicPr>
                    <p:blipFill>
                      <a:blip r:embed="rId5"/>
                      <a:srcRect/>
                      <a:stretch>
                        <a:fillRect/>
                      </a:stretch>
                    </p:blipFill>
                    <p:spPr bwMode="auto">
                      <a:xfrm>
                        <a:off x="1866900" y="1899721"/>
                        <a:ext cx="5073650" cy="482600"/>
                      </a:xfrm>
                      <a:prstGeom prst="rect">
                        <a:avLst/>
                      </a:prstGeom>
                      <a:noFill/>
                      <a:extLst/>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782047842"/>
              </p:ext>
            </p:extLst>
          </p:nvPr>
        </p:nvGraphicFramePr>
        <p:xfrm>
          <a:off x="1106488" y="2411413"/>
          <a:ext cx="6599237" cy="500062"/>
        </p:xfrm>
        <a:graphic>
          <a:graphicData uri="http://schemas.openxmlformats.org/presentationml/2006/ole">
            <mc:AlternateContent xmlns:mc="http://schemas.openxmlformats.org/markup-compatibility/2006">
              <mc:Choice xmlns:v="urn:schemas-microsoft-com:vml" Requires="v">
                <p:oleObj spid="_x0000_s57374" name="数式" r:id="rId6" imgW="3187700" imgH="241300" progId="Equation.3">
                  <p:embed/>
                </p:oleObj>
              </mc:Choice>
              <mc:Fallback>
                <p:oleObj name="数式" r:id="rId6" imgW="3187700" imgH="241300" progId="Equation.3">
                  <p:embed/>
                  <p:pic>
                    <p:nvPicPr>
                      <p:cNvPr id="0" name=""/>
                      <p:cNvPicPr>
                        <a:picLocks noChangeAspect="1" noChangeArrowheads="1"/>
                      </p:cNvPicPr>
                      <p:nvPr/>
                    </p:nvPicPr>
                    <p:blipFill>
                      <a:blip r:embed="rId7"/>
                      <a:srcRect/>
                      <a:stretch>
                        <a:fillRect/>
                      </a:stretch>
                    </p:blipFill>
                    <p:spPr bwMode="auto">
                      <a:xfrm>
                        <a:off x="1106488" y="2411413"/>
                        <a:ext cx="6599237"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4270722498"/>
              </p:ext>
            </p:extLst>
          </p:nvPr>
        </p:nvGraphicFramePr>
        <p:xfrm>
          <a:off x="-6590770" y="2200275"/>
          <a:ext cx="6065837" cy="2879725"/>
        </p:xfrm>
        <a:graphic>
          <a:graphicData uri="http://schemas.openxmlformats.org/presentationml/2006/ole">
            <mc:AlternateContent xmlns:mc="http://schemas.openxmlformats.org/markup-compatibility/2006">
              <mc:Choice xmlns:v="urn:schemas-microsoft-com:vml" Requires="v">
                <p:oleObj spid="_x0000_s57375" name="数式" r:id="rId8" imgW="3327400" imgH="1625600" progId="Equation.3">
                  <p:embed/>
                </p:oleObj>
              </mc:Choice>
              <mc:Fallback>
                <p:oleObj name="数式" r:id="rId8" imgW="3327400" imgH="1625600" progId="Equation.3">
                  <p:embed/>
                  <p:pic>
                    <p:nvPicPr>
                      <p:cNvPr id="0" name=""/>
                      <p:cNvPicPr>
                        <a:picLocks noChangeAspect="1" noChangeArrowheads="1"/>
                      </p:cNvPicPr>
                      <p:nvPr/>
                    </p:nvPicPr>
                    <p:blipFill>
                      <a:blip r:embed="rId9"/>
                      <a:srcRect/>
                      <a:stretch>
                        <a:fillRect/>
                      </a:stretch>
                    </p:blipFill>
                    <p:spPr bwMode="auto">
                      <a:xfrm>
                        <a:off x="-6590770" y="2200275"/>
                        <a:ext cx="6065837" cy="2879725"/>
                      </a:xfrm>
                      <a:prstGeom prst="rect">
                        <a:avLst/>
                      </a:prstGeom>
                      <a:noFill/>
                      <a:extLst/>
                    </p:spPr>
                  </p:pic>
                </p:oleObj>
              </mc:Fallback>
            </mc:AlternateContent>
          </a:graphicData>
        </a:graphic>
      </p:graphicFrame>
      <p:sp>
        <p:nvSpPr>
          <p:cNvPr id="3" name="正方形/長方形 2"/>
          <p:cNvSpPr/>
          <p:nvPr/>
        </p:nvSpPr>
        <p:spPr>
          <a:xfrm>
            <a:off x="393569" y="1256811"/>
            <a:ext cx="8206188" cy="1699059"/>
          </a:xfrm>
          <a:prstGeom prst="rect">
            <a:avLst/>
          </a:prstGeom>
          <a:noFill/>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8" name="正方形/長方形 7"/>
          <p:cNvSpPr/>
          <p:nvPr/>
        </p:nvSpPr>
        <p:spPr>
          <a:xfrm>
            <a:off x="688235" y="4013200"/>
            <a:ext cx="3375765" cy="2184400"/>
          </a:xfrm>
          <a:prstGeom prst="rect">
            <a:avLst/>
          </a:prstGeom>
          <a:solidFill>
            <a:schemeClr val="accent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smtClean="0">
              <a:solidFill>
                <a:schemeClr val="tx1"/>
              </a:solidFill>
            </a:endParaRPr>
          </a:p>
          <a:p>
            <a:endParaRPr kumimoji="1" lang="en-US" altLang="ja-JP" dirty="0">
              <a:solidFill>
                <a:schemeClr val="tx1"/>
              </a:solidFill>
            </a:endParaRPr>
          </a:p>
          <a:p>
            <a:endParaRPr kumimoji="1" lang="en-US" altLang="ja-JP" dirty="0" smtClean="0">
              <a:solidFill>
                <a:schemeClr val="tx1"/>
              </a:solidFill>
            </a:endParaRPr>
          </a:p>
          <a:p>
            <a:endParaRPr kumimoji="1" lang="en-US" altLang="ja-JP" dirty="0">
              <a:solidFill>
                <a:schemeClr val="tx1"/>
              </a:solidFill>
            </a:endParaRPr>
          </a:p>
          <a:p>
            <a:endParaRPr kumimoji="1" lang="en-US" altLang="ja-JP" dirty="0" smtClean="0">
              <a:solidFill>
                <a:schemeClr val="tx1"/>
              </a:solidFill>
            </a:endParaRPr>
          </a:p>
          <a:p>
            <a:endParaRPr kumimoji="1" lang="en-US" altLang="ja-JP" dirty="0" smtClean="0">
              <a:solidFill>
                <a:schemeClr val="tx1"/>
              </a:solidFill>
            </a:endParaRPr>
          </a:p>
          <a:p>
            <a:endParaRPr kumimoji="1" lang="en-US" altLang="ja-JP" dirty="0">
              <a:solidFill>
                <a:schemeClr val="tx1"/>
              </a:solidFill>
            </a:endParaRPr>
          </a:p>
          <a:p>
            <a:r>
              <a:rPr kumimoji="1" lang="en-US" altLang="ja-JP" dirty="0" smtClean="0">
                <a:solidFill>
                  <a:schemeClr val="tx1"/>
                </a:solidFill>
              </a:rPr>
              <a:t>reservoir(</a:t>
            </a:r>
            <a:r>
              <a:rPr kumimoji="1" lang="ja-JP" altLang="en-US" dirty="0" smtClean="0">
                <a:solidFill>
                  <a:schemeClr val="tx1"/>
                </a:solidFill>
              </a:rPr>
              <a:t>熱浴</a:t>
            </a:r>
            <a:r>
              <a:rPr kumimoji="1" lang="en-US" altLang="ja-JP" dirty="0" smtClean="0">
                <a:solidFill>
                  <a:schemeClr val="tx1"/>
                </a:solidFill>
              </a:rPr>
              <a:t>)</a:t>
            </a:r>
            <a:endParaRPr kumimoji="1" lang="ja-JP" altLang="en-US" dirty="0">
              <a:solidFill>
                <a:schemeClr val="tx1"/>
              </a:solidFill>
            </a:endParaRPr>
          </a:p>
        </p:txBody>
      </p:sp>
      <p:sp>
        <p:nvSpPr>
          <p:cNvPr id="11" name="角丸四角形 10"/>
          <p:cNvSpPr/>
          <p:nvPr/>
        </p:nvSpPr>
        <p:spPr>
          <a:xfrm>
            <a:off x="4405333" y="3335867"/>
            <a:ext cx="1792267" cy="123613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dirty="0">
              <a:solidFill>
                <a:srgbClr val="000000"/>
              </a:solidFill>
            </a:endParaRPr>
          </a:p>
          <a:p>
            <a:endParaRPr kumimoji="1" lang="en-US" altLang="ja-JP" sz="1600" dirty="0" smtClean="0">
              <a:solidFill>
                <a:srgbClr val="000000"/>
              </a:solidFill>
            </a:endParaRPr>
          </a:p>
          <a:p>
            <a:endParaRPr kumimoji="1" lang="en-US" altLang="ja-JP" sz="1600" dirty="0">
              <a:solidFill>
                <a:srgbClr val="000000"/>
              </a:solidFill>
            </a:endParaRPr>
          </a:p>
          <a:p>
            <a:endParaRPr kumimoji="1" lang="en-US" altLang="ja-JP" sz="1600" dirty="0" smtClean="0">
              <a:solidFill>
                <a:srgbClr val="000000"/>
              </a:solidFill>
            </a:endParaRPr>
          </a:p>
          <a:p>
            <a:r>
              <a:rPr kumimoji="1" lang="en-US" altLang="ja-JP" sz="1600" dirty="0" err="1" smtClean="0">
                <a:solidFill>
                  <a:srgbClr val="000000"/>
                </a:solidFill>
              </a:rPr>
              <a:t>supercell</a:t>
            </a:r>
            <a:endParaRPr kumimoji="1" lang="ja-JP" altLang="en-US" sz="1600" dirty="0">
              <a:solidFill>
                <a:srgbClr val="000000"/>
              </a:solidFill>
            </a:endParaRPr>
          </a:p>
        </p:txBody>
      </p:sp>
      <p:sp>
        <p:nvSpPr>
          <p:cNvPr id="18" name="円/楕円 17"/>
          <p:cNvSpPr/>
          <p:nvPr/>
        </p:nvSpPr>
        <p:spPr>
          <a:xfrm>
            <a:off x="5542203" y="3966593"/>
            <a:ext cx="512679" cy="512679"/>
          </a:xfrm>
          <a:prstGeom prst="ellipse">
            <a:avLst/>
          </a:prstGeom>
          <a:solidFill>
            <a:srgbClr val="FFFFFF"/>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dirty="0" err="1" smtClean="0">
                <a:solidFill>
                  <a:srgbClr val="000000"/>
                </a:solidFill>
              </a:rPr>
              <a:t>Te</a:t>
            </a:r>
            <a:endParaRPr kumimoji="1" lang="ja-JP" altLang="en-US" sz="1400" dirty="0">
              <a:solidFill>
                <a:srgbClr val="000000"/>
              </a:solidFill>
            </a:endParaRPr>
          </a:p>
        </p:txBody>
      </p:sp>
      <p:sp>
        <p:nvSpPr>
          <p:cNvPr id="19" name="円/楕円 18"/>
          <p:cNvSpPr/>
          <p:nvPr/>
        </p:nvSpPr>
        <p:spPr>
          <a:xfrm>
            <a:off x="5518018" y="3437465"/>
            <a:ext cx="536864" cy="512679"/>
          </a:xfrm>
          <a:prstGeom prst="ellipse">
            <a:avLst/>
          </a:prstGeom>
          <a:solidFill>
            <a:srgbClr val="FFFFFF"/>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err="1" smtClean="0">
                <a:solidFill>
                  <a:srgbClr val="000000"/>
                </a:solidFill>
              </a:rPr>
              <a:t>Te</a:t>
            </a:r>
            <a:endParaRPr kumimoji="1" lang="ja-JP" altLang="en-US" sz="2000" dirty="0"/>
          </a:p>
        </p:txBody>
      </p:sp>
      <p:sp>
        <p:nvSpPr>
          <p:cNvPr id="20" name="円/楕円 19"/>
          <p:cNvSpPr/>
          <p:nvPr/>
        </p:nvSpPr>
        <p:spPr>
          <a:xfrm>
            <a:off x="4460709" y="3737249"/>
            <a:ext cx="527387" cy="527387"/>
          </a:xfrm>
          <a:prstGeom prst="ellipse">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000000"/>
                </a:solidFill>
              </a:rPr>
              <a:t>Cu</a:t>
            </a:r>
            <a:endParaRPr kumimoji="1" lang="ja-JP" altLang="en-US" sz="1400" dirty="0">
              <a:solidFill>
                <a:srgbClr val="000000"/>
              </a:solidFill>
            </a:endParaRPr>
          </a:p>
        </p:txBody>
      </p:sp>
      <p:sp>
        <p:nvSpPr>
          <p:cNvPr id="21" name="円/楕円 20"/>
          <p:cNvSpPr/>
          <p:nvPr/>
        </p:nvSpPr>
        <p:spPr>
          <a:xfrm>
            <a:off x="5016629" y="3730901"/>
            <a:ext cx="590550" cy="533736"/>
          </a:xfrm>
          <a:prstGeom prst="ellipse">
            <a:avLst/>
          </a:prstGeom>
          <a:solidFill>
            <a:srgbClr val="FFFFFF"/>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000000"/>
                </a:solidFill>
              </a:rPr>
              <a:t>In</a:t>
            </a:r>
            <a:endParaRPr kumimoji="1" lang="ja-JP" altLang="en-US" sz="2000" dirty="0"/>
          </a:p>
        </p:txBody>
      </p:sp>
      <p:cxnSp>
        <p:nvCxnSpPr>
          <p:cNvPr id="32" name="曲線コネクタ 31"/>
          <p:cNvCxnSpPr>
            <a:stCxn id="20" idx="1"/>
          </p:cNvCxnSpPr>
          <p:nvPr/>
        </p:nvCxnSpPr>
        <p:spPr>
          <a:xfrm rot="16200000" flipH="1" flipV="1">
            <a:off x="3435133" y="3280645"/>
            <a:ext cx="568973" cy="1636647"/>
          </a:xfrm>
          <a:prstGeom prst="curvedConnector4">
            <a:avLst>
              <a:gd name="adj1" fmla="val -40178"/>
              <a:gd name="adj2" fmla="val 52359"/>
            </a:avLst>
          </a:prstGeom>
          <a:ln>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オブジェクト 43"/>
          <p:cNvGraphicFramePr>
            <a:graphicFrameLocks noChangeAspect="1"/>
          </p:cNvGraphicFramePr>
          <p:nvPr>
            <p:extLst>
              <p:ext uri="{D42A27DB-BD31-4B8C-83A1-F6EECF244321}">
                <p14:modId xmlns:p14="http://schemas.microsoft.com/office/powerpoint/2010/main" val="22552829"/>
              </p:ext>
            </p:extLst>
          </p:nvPr>
        </p:nvGraphicFramePr>
        <p:xfrm>
          <a:off x="2771797" y="3321049"/>
          <a:ext cx="1012573" cy="409851"/>
        </p:xfrm>
        <a:graphic>
          <a:graphicData uri="http://schemas.openxmlformats.org/presentationml/2006/ole">
            <mc:AlternateContent xmlns:mc="http://schemas.openxmlformats.org/markup-compatibility/2006">
              <mc:Choice xmlns:v="urn:schemas-microsoft-com:vml" Requires="v">
                <p:oleObj spid="_x0000_s57376" name="数式" r:id="rId10" imgW="533400" imgH="215900" progId="Equation.3">
                  <p:embed/>
                </p:oleObj>
              </mc:Choice>
              <mc:Fallback>
                <p:oleObj name="数式" r:id="rId10" imgW="533400" imgH="215900" progId="Equation.3">
                  <p:embed/>
                  <p:pic>
                    <p:nvPicPr>
                      <p:cNvPr id="0" name=""/>
                      <p:cNvPicPr/>
                      <p:nvPr/>
                    </p:nvPicPr>
                    <p:blipFill>
                      <a:blip r:embed="rId11"/>
                      <a:stretch>
                        <a:fillRect/>
                      </a:stretch>
                    </p:blipFill>
                    <p:spPr>
                      <a:xfrm>
                        <a:off x="2771797" y="3321049"/>
                        <a:ext cx="1012573" cy="409851"/>
                      </a:xfrm>
                      <a:prstGeom prst="rect">
                        <a:avLst/>
                      </a:prstGeom>
                    </p:spPr>
                  </p:pic>
                </p:oleObj>
              </mc:Fallback>
            </mc:AlternateContent>
          </a:graphicData>
        </a:graphic>
      </p:graphicFrame>
      <p:sp>
        <p:nvSpPr>
          <p:cNvPr id="50" name="スライド番号プレースホルダー 49"/>
          <p:cNvSpPr>
            <a:spLocks noGrp="1"/>
          </p:cNvSpPr>
          <p:nvPr>
            <p:ph type="sldNum" sz="quarter" idx="12"/>
          </p:nvPr>
        </p:nvSpPr>
        <p:spPr/>
        <p:txBody>
          <a:bodyPr/>
          <a:lstStyle/>
          <a:p>
            <a:fld id="{B9D2C864-9362-43C7-A136-D9C41D93A96D}" type="slidenum">
              <a:rPr lang="en-US" smtClean="0"/>
              <a:t>13</a:t>
            </a:fld>
            <a:endParaRPr lang="en-US"/>
          </a:p>
        </p:txBody>
      </p:sp>
      <p:sp>
        <p:nvSpPr>
          <p:cNvPr id="52" name="日付プレースホルダー 51"/>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58716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11659"/>
            <a:ext cx="8049147" cy="1240883"/>
          </a:xfrm>
        </p:spPr>
        <p:txBody>
          <a:bodyPr/>
          <a:lstStyle/>
          <a:p>
            <a:pPr algn="l"/>
            <a:r>
              <a:rPr lang="en-US" altLang="ja-JP" sz="4000" dirty="0" smtClean="0"/>
              <a:t>formation energy</a:t>
            </a:r>
            <a:r>
              <a:rPr lang="en-US" altLang="ja-JP" sz="4000" dirty="0"/>
              <a:t> </a:t>
            </a:r>
            <a:r>
              <a:rPr lang="en-US" altLang="ja-JP" sz="4000" baseline="-25000" dirty="0" smtClean="0"/>
              <a:t>(</a:t>
            </a:r>
            <a:r>
              <a:rPr lang="ja-JP" altLang="en-US" sz="4000" baseline="-25000" dirty="0" smtClean="0"/>
              <a:t>形成エネルギー</a:t>
            </a:r>
            <a:r>
              <a:rPr lang="en-US" altLang="ja-JP" sz="4000" baseline="-25000" dirty="0" smtClean="0"/>
              <a:t>)</a:t>
            </a:r>
            <a:endParaRPr kumimoji="1" lang="ja-JP" altLang="en-US" sz="1400" dirty="0"/>
          </a:p>
        </p:txBody>
      </p:sp>
      <p:sp>
        <p:nvSpPr>
          <p:cNvPr id="4" name="テキスト ボックス 3"/>
          <p:cNvSpPr txBox="1"/>
          <p:nvPr/>
        </p:nvSpPr>
        <p:spPr>
          <a:xfrm>
            <a:off x="6822080" y="157794"/>
            <a:ext cx="1375121" cy="369332"/>
          </a:xfrm>
          <a:prstGeom prst="rect">
            <a:avLst/>
          </a:prstGeom>
          <a:noFill/>
        </p:spPr>
        <p:txBody>
          <a:bodyPr wrap="none" rtlCol="0">
            <a:spAutoFit/>
          </a:bodyPr>
          <a:lstStyle/>
          <a:p>
            <a:r>
              <a:rPr lang="en-US" altLang="ja-JP" dirty="0" smtClean="0"/>
              <a:t>3.calculation</a:t>
            </a:r>
            <a:endParaRPr kumimoji="1" lang="ja-JP" altLang="en-US" dirty="0"/>
          </a:p>
        </p:txBody>
      </p:sp>
      <p:sp>
        <p:nvSpPr>
          <p:cNvPr id="5" name="テキスト ボックス 4"/>
          <p:cNvSpPr txBox="1"/>
          <p:nvPr/>
        </p:nvSpPr>
        <p:spPr>
          <a:xfrm>
            <a:off x="2922351" y="5797097"/>
            <a:ext cx="4655717" cy="523220"/>
          </a:xfrm>
          <a:prstGeom prst="rect">
            <a:avLst/>
          </a:prstGeom>
          <a:noFill/>
        </p:spPr>
        <p:txBody>
          <a:bodyPr wrap="none" rtlCol="0">
            <a:spAutoFit/>
          </a:bodyPr>
          <a:lstStyle/>
          <a:p>
            <a:r>
              <a:rPr kumimoji="1" lang="en-US" altLang="ja-JP" sz="2800" dirty="0" smtClean="0"/>
              <a:t>It is easy to create </a:t>
            </a:r>
            <a:r>
              <a:rPr kumimoji="1" lang="en-US" altLang="ja-JP" sz="2800" u="sng" dirty="0" smtClean="0">
                <a:solidFill>
                  <a:schemeClr val="accent2">
                    <a:lumMod val="50000"/>
                  </a:schemeClr>
                </a:solidFill>
              </a:rPr>
              <a:t>Cu-vacancy</a:t>
            </a:r>
            <a:r>
              <a:rPr kumimoji="1" lang="en-US" altLang="ja-JP" sz="2800" dirty="0" smtClean="0"/>
              <a:t>. </a:t>
            </a:r>
            <a:endParaRPr kumimoji="1" lang="ja-JP" altLang="en-US" sz="2800" dirty="0"/>
          </a:p>
        </p:txBody>
      </p:sp>
      <p:pic>
        <p:nvPicPr>
          <p:cNvPr id="6" name="図 5" descr="Vcu_LD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182686"/>
            <a:ext cx="5079999" cy="3555999"/>
          </a:xfrm>
          <a:prstGeom prst="rect">
            <a:avLst/>
          </a:prstGeom>
        </p:spPr>
      </p:pic>
      <p:sp>
        <p:nvSpPr>
          <p:cNvPr id="7" name="テキスト ボックス 6"/>
          <p:cNvSpPr txBox="1"/>
          <p:nvPr/>
        </p:nvSpPr>
        <p:spPr>
          <a:xfrm>
            <a:off x="728134" y="1474801"/>
            <a:ext cx="5861926" cy="707886"/>
          </a:xfrm>
          <a:prstGeom prst="rect">
            <a:avLst/>
          </a:prstGeom>
          <a:noFill/>
        </p:spPr>
        <p:txBody>
          <a:bodyPr wrap="none" rtlCol="0">
            <a:spAutoFit/>
          </a:bodyPr>
          <a:lstStyle/>
          <a:p>
            <a:r>
              <a:rPr kumimoji="1" lang="en-US" altLang="ja-JP" sz="2000" dirty="0" smtClean="0"/>
              <a:t>I calculated the formation energy of Cu-Vacancy (q=0). </a:t>
            </a:r>
          </a:p>
          <a:p>
            <a:r>
              <a:rPr kumimoji="1" lang="en-US" altLang="ja-JP" sz="2000" dirty="0" smtClean="0"/>
              <a:t> </a:t>
            </a:r>
            <a:endParaRPr kumimoji="1" lang="ja-JP" altLang="en-US" sz="2000" dirty="0"/>
          </a:p>
        </p:txBody>
      </p:sp>
      <p:sp>
        <p:nvSpPr>
          <p:cNvPr id="8" name="正方形/長方形 7"/>
          <p:cNvSpPr/>
          <p:nvPr/>
        </p:nvSpPr>
        <p:spPr>
          <a:xfrm>
            <a:off x="4533911" y="5448543"/>
            <a:ext cx="296311" cy="26102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i="1" dirty="0" smtClean="0">
                <a:solidFill>
                  <a:srgbClr val="000000"/>
                </a:solidFill>
                <a:latin typeface="Times New Roman"/>
                <a:cs typeface="Times New Roman"/>
              </a:rPr>
              <a:t>μ</a:t>
            </a:r>
            <a:endParaRPr kumimoji="1" lang="ja-JP" altLang="en-US" sz="1600" i="1" dirty="0">
              <a:solidFill>
                <a:srgbClr val="000000"/>
              </a:solidFill>
              <a:latin typeface="Times New Roman"/>
              <a:cs typeface="Times New Roman"/>
            </a:endParaRPr>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14</a:t>
            </a:fld>
            <a:endParaRPr lang="en-US"/>
          </a:p>
        </p:txBody>
      </p:sp>
      <p:sp>
        <p:nvSpPr>
          <p:cNvPr id="11" name="日付プレースホルダー 10"/>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4896825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11659"/>
            <a:ext cx="8049147" cy="1240883"/>
          </a:xfrm>
        </p:spPr>
        <p:txBody>
          <a:bodyPr>
            <a:normAutofit/>
          </a:bodyPr>
          <a:lstStyle/>
          <a:p>
            <a:pPr algn="l"/>
            <a:r>
              <a:rPr kumimoji="1" lang="en-US" altLang="ja-JP" sz="4000" dirty="0" smtClean="0"/>
              <a:t>phase separation</a:t>
            </a:r>
            <a:endParaRPr kumimoji="1" lang="ja-JP" altLang="en-US" sz="4000" dirty="0"/>
          </a:p>
        </p:txBody>
      </p:sp>
      <p:sp>
        <p:nvSpPr>
          <p:cNvPr id="4" name="テキスト ボックス 3"/>
          <p:cNvSpPr txBox="1"/>
          <p:nvPr/>
        </p:nvSpPr>
        <p:spPr>
          <a:xfrm>
            <a:off x="6822080" y="157794"/>
            <a:ext cx="1375121" cy="369332"/>
          </a:xfrm>
          <a:prstGeom prst="rect">
            <a:avLst/>
          </a:prstGeom>
          <a:noFill/>
        </p:spPr>
        <p:txBody>
          <a:bodyPr wrap="none" rtlCol="0">
            <a:spAutoFit/>
          </a:bodyPr>
          <a:lstStyle/>
          <a:p>
            <a:r>
              <a:rPr lang="en-US" altLang="ja-JP" dirty="0" smtClean="0"/>
              <a:t>3.calculation</a:t>
            </a:r>
          </a:p>
        </p:txBody>
      </p:sp>
      <p:sp>
        <p:nvSpPr>
          <p:cNvPr id="7" name="テキスト ボックス 6"/>
          <p:cNvSpPr txBox="1"/>
          <p:nvPr/>
        </p:nvSpPr>
        <p:spPr>
          <a:xfrm>
            <a:off x="4220667" y="2857111"/>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86755" y="3137220"/>
            <a:ext cx="184666" cy="369332"/>
          </a:xfrm>
          <a:prstGeom prst="rect">
            <a:avLst/>
          </a:prstGeom>
          <a:noFill/>
        </p:spPr>
        <p:txBody>
          <a:bodyPr wrap="none" rtlCol="0">
            <a:spAutoFit/>
          </a:bodyPr>
          <a:lstStyle/>
          <a:p>
            <a:endParaRPr kumimoji="1" lang="ja-JP" altLang="en-US" dirty="0"/>
          </a:p>
        </p:txBody>
      </p:sp>
      <p:sp>
        <p:nvSpPr>
          <p:cNvPr id="9" name="コンテンツ プレースホルダー 8"/>
          <p:cNvSpPr>
            <a:spLocks noGrp="1"/>
          </p:cNvSpPr>
          <p:nvPr>
            <p:ph idx="1"/>
          </p:nvPr>
        </p:nvSpPr>
        <p:spPr>
          <a:xfrm>
            <a:off x="560265" y="1958060"/>
            <a:ext cx="7417443" cy="550332"/>
          </a:xfrm>
        </p:spPr>
        <p:txBody>
          <a:bodyPr>
            <a:normAutofit/>
          </a:bodyPr>
          <a:lstStyle/>
          <a:p>
            <a:pPr marL="0" indent="0">
              <a:buNone/>
            </a:pPr>
            <a:r>
              <a:rPr lang="en-US" altLang="ja-JP" sz="2400" dirty="0" smtClean="0"/>
              <a:t>●mixing energy is defined by the follow eq.</a:t>
            </a:r>
            <a:endParaRPr kumimoji="1" lang="ja-JP" altLang="en-US" sz="240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58394169"/>
              </p:ext>
            </p:extLst>
          </p:nvPr>
        </p:nvGraphicFramePr>
        <p:xfrm>
          <a:off x="1120587" y="2422980"/>
          <a:ext cx="6820317" cy="714240"/>
        </p:xfrm>
        <a:graphic>
          <a:graphicData uri="http://schemas.openxmlformats.org/presentationml/2006/ole">
            <mc:AlternateContent xmlns:mc="http://schemas.openxmlformats.org/markup-compatibility/2006">
              <mc:Choice xmlns:v="urn:schemas-microsoft-com:vml" Requires="v">
                <p:oleObj spid="_x0000_s32901" name="数式" r:id="rId4" imgW="4140200" imgH="431800" progId="Equation.3">
                  <p:embed/>
                </p:oleObj>
              </mc:Choice>
              <mc:Fallback>
                <p:oleObj name="数式" r:id="rId4" imgW="4140200" imgH="431800" progId="Equation.3">
                  <p:embed/>
                  <p:pic>
                    <p:nvPicPr>
                      <p:cNvPr id="0" name=""/>
                      <p:cNvPicPr/>
                      <p:nvPr/>
                    </p:nvPicPr>
                    <p:blipFill>
                      <a:blip r:embed="rId5"/>
                      <a:stretch>
                        <a:fillRect/>
                      </a:stretch>
                    </p:blipFill>
                    <p:spPr>
                      <a:xfrm>
                        <a:off x="1120587" y="2422980"/>
                        <a:ext cx="6820317" cy="714240"/>
                      </a:xfrm>
                      <a:prstGeom prst="rect">
                        <a:avLst/>
                      </a:prstGeom>
                    </p:spPr>
                  </p:pic>
                </p:oleObj>
              </mc:Fallback>
            </mc:AlternateContent>
          </a:graphicData>
        </a:graphic>
      </p:graphicFrame>
      <p:sp>
        <p:nvSpPr>
          <p:cNvPr id="8" name="テキスト ボックス 7"/>
          <p:cNvSpPr txBox="1"/>
          <p:nvPr/>
        </p:nvSpPr>
        <p:spPr>
          <a:xfrm>
            <a:off x="966620" y="1334305"/>
            <a:ext cx="6612382" cy="523220"/>
          </a:xfrm>
          <a:prstGeom prst="rect">
            <a:avLst/>
          </a:prstGeom>
          <a:noFill/>
        </p:spPr>
        <p:txBody>
          <a:bodyPr wrap="none" rtlCol="0">
            <a:spAutoFit/>
          </a:bodyPr>
          <a:lstStyle/>
          <a:p>
            <a:r>
              <a:rPr kumimoji="1" lang="en-US" altLang="ja-JP" sz="2800" dirty="0" smtClean="0"/>
              <a:t> phase separating  - </a:t>
            </a:r>
            <a:r>
              <a:rPr kumimoji="1" lang="en-US" altLang="ja-JP" sz="2800" dirty="0" err="1" smtClean="0">
                <a:solidFill>
                  <a:schemeClr val="accent2">
                    <a:lumMod val="50000"/>
                  </a:schemeClr>
                </a:solidFill>
              </a:rPr>
              <a:t>spinodal</a:t>
            </a:r>
            <a:r>
              <a:rPr kumimoji="1" lang="en-US" altLang="ja-JP" sz="2800" dirty="0" smtClean="0">
                <a:solidFill>
                  <a:schemeClr val="accent2">
                    <a:lumMod val="50000"/>
                  </a:schemeClr>
                </a:solidFill>
              </a:rPr>
              <a:t>  &amp; </a:t>
            </a:r>
            <a:r>
              <a:rPr kumimoji="1" lang="en-US" altLang="ja-JP" sz="2800" dirty="0" err="1" smtClean="0">
                <a:solidFill>
                  <a:schemeClr val="accent2">
                    <a:lumMod val="50000"/>
                  </a:schemeClr>
                </a:solidFill>
              </a:rPr>
              <a:t>binodal</a:t>
            </a:r>
            <a:r>
              <a:rPr kumimoji="1" lang="en-US" altLang="ja-JP" sz="2800" dirty="0" smtClean="0">
                <a:solidFill>
                  <a:schemeClr val="accent2">
                    <a:lumMod val="50000"/>
                  </a:schemeClr>
                </a:solidFill>
              </a:rPr>
              <a:t> line </a:t>
            </a:r>
            <a:endParaRPr kumimoji="1" lang="ja-JP" altLang="en-US" sz="2800" dirty="0">
              <a:solidFill>
                <a:schemeClr val="accent2">
                  <a:lumMod val="50000"/>
                </a:schemeClr>
              </a:solidFill>
            </a:endParaRPr>
          </a:p>
        </p:txBody>
      </p:sp>
      <p:sp>
        <p:nvSpPr>
          <p:cNvPr id="6" name="テキスト ボックス 5"/>
          <p:cNvSpPr txBox="1"/>
          <p:nvPr/>
        </p:nvSpPr>
        <p:spPr>
          <a:xfrm>
            <a:off x="560265" y="3137220"/>
            <a:ext cx="3147015" cy="461665"/>
          </a:xfrm>
          <a:prstGeom prst="rect">
            <a:avLst/>
          </a:prstGeom>
          <a:noFill/>
        </p:spPr>
        <p:txBody>
          <a:bodyPr wrap="none" rtlCol="0">
            <a:spAutoFit/>
          </a:bodyPr>
          <a:lstStyle/>
          <a:p>
            <a:r>
              <a:rPr kumimoji="1" lang="en-US" altLang="ja-JP" sz="2400" dirty="0" smtClean="0"/>
              <a:t>●</a:t>
            </a:r>
            <a:r>
              <a:rPr lang="en-US" altLang="ja-JP" sz="2400" dirty="0" smtClean="0"/>
              <a:t>entropy</a:t>
            </a:r>
            <a:r>
              <a:rPr lang="en-US" altLang="ja-JP" sz="2400" dirty="0"/>
              <a:t> </a:t>
            </a:r>
            <a:r>
              <a:rPr lang="en-US" altLang="ja-JP" sz="2400" dirty="0" smtClean="0"/>
              <a:t>&amp;</a:t>
            </a:r>
            <a:r>
              <a:rPr lang="en-US" altLang="ja-JP" sz="2400" dirty="0"/>
              <a:t> </a:t>
            </a:r>
            <a:r>
              <a:rPr lang="en-US" altLang="ja-JP" sz="2400" dirty="0" smtClean="0"/>
              <a:t>free energy </a:t>
            </a:r>
            <a:endParaRPr kumimoji="1" lang="en-US" altLang="ja-JP" sz="2400" dirty="0" smtClean="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881845862"/>
              </p:ext>
            </p:extLst>
          </p:nvPr>
        </p:nvGraphicFramePr>
        <p:xfrm>
          <a:off x="932339" y="3639000"/>
          <a:ext cx="4198461" cy="834782"/>
        </p:xfrm>
        <a:graphic>
          <a:graphicData uri="http://schemas.openxmlformats.org/presentationml/2006/ole">
            <mc:AlternateContent xmlns:mc="http://schemas.openxmlformats.org/markup-compatibility/2006">
              <mc:Choice xmlns:v="urn:schemas-microsoft-com:vml" Requires="v">
                <p:oleObj spid="_x0000_s32902" name="数式" r:id="rId6" imgW="2171700" imgH="431800" progId="Equation.3">
                  <p:embed/>
                </p:oleObj>
              </mc:Choice>
              <mc:Fallback>
                <p:oleObj name="数式" r:id="rId6" imgW="2171700" imgH="431800" progId="Equation.3">
                  <p:embed/>
                  <p:pic>
                    <p:nvPicPr>
                      <p:cNvPr id="0" name=""/>
                      <p:cNvPicPr/>
                      <p:nvPr/>
                    </p:nvPicPr>
                    <p:blipFill>
                      <a:blip r:embed="rId7"/>
                      <a:stretch>
                        <a:fillRect/>
                      </a:stretch>
                    </p:blipFill>
                    <p:spPr>
                      <a:xfrm>
                        <a:off x="932339" y="3639000"/>
                        <a:ext cx="4198461" cy="834782"/>
                      </a:xfrm>
                      <a:prstGeom prst="rect">
                        <a:avLst/>
                      </a:prstGeom>
                    </p:spPr>
                  </p:pic>
                </p:oleObj>
              </mc:Fallback>
            </mc:AlternateContent>
          </a:graphicData>
        </a:graphic>
      </p:graphicFrame>
      <p:sp>
        <p:nvSpPr>
          <p:cNvPr id="13" name="テキスト ボックス 12"/>
          <p:cNvSpPr txBox="1"/>
          <p:nvPr/>
        </p:nvSpPr>
        <p:spPr>
          <a:xfrm>
            <a:off x="745067" y="4778345"/>
            <a:ext cx="7892756" cy="461665"/>
          </a:xfrm>
          <a:prstGeom prst="rect">
            <a:avLst/>
          </a:prstGeom>
          <a:noFill/>
        </p:spPr>
        <p:txBody>
          <a:bodyPr wrap="none" rtlCol="0">
            <a:spAutoFit/>
          </a:bodyPr>
          <a:lstStyle/>
          <a:p>
            <a:r>
              <a:rPr kumimoji="1" lang="en-US" altLang="ja-JP" sz="2400" u="sng" dirty="0" err="1" smtClean="0">
                <a:solidFill>
                  <a:srgbClr val="632523"/>
                </a:solidFill>
              </a:rPr>
              <a:t>spinodal</a:t>
            </a:r>
            <a:r>
              <a:rPr kumimoji="1" lang="en-US" altLang="ja-JP" sz="2400" u="sng" dirty="0" smtClean="0">
                <a:solidFill>
                  <a:srgbClr val="632523"/>
                </a:solidFill>
              </a:rPr>
              <a:t> line</a:t>
            </a:r>
            <a:r>
              <a:rPr kumimoji="1" lang="en-US" altLang="ja-JP" sz="2400" dirty="0" smtClean="0"/>
              <a:t> ---</a:t>
            </a:r>
            <a:r>
              <a:rPr kumimoji="1" lang="ja-JP" altLang="en-US" sz="2400" dirty="0" smtClean="0"/>
              <a:t>　</a:t>
            </a:r>
            <a:r>
              <a:rPr lang="en-US" altLang="ja-JP" sz="2400" dirty="0" smtClean="0"/>
              <a:t>locus</a:t>
            </a:r>
            <a:r>
              <a:rPr lang="ja-JP" altLang="en-US" sz="2400" dirty="0" smtClean="0"/>
              <a:t>　</a:t>
            </a:r>
            <a:r>
              <a:rPr lang="en-US" altLang="ja-JP" sz="2400" dirty="0" smtClean="0"/>
              <a:t>of   </a:t>
            </a:r>
            <a:r>
              <a:rPr lang="en-US" altLang="ja-JP" sz="2400" dirty="0"/>
              <a:t>inflection </a:t>
            </a:r>
            <a:r>
              <a:rPr lang="en-US" altLang="ja-JP" sz="2400" dirty="0" smtClean="0"/>
              <a:t>point(∂</a:t>
            </a:r>
            <a:r>
              <a:rPr lang="en-US" altLang="ja-JP" sz="2400" baseline="30000" dirty="0"/>
              <a:t>2</a:t>
            </a:r>
            <a:r>
              <a:rPr lang="en-US" altLang="ja-JP" sz="2400" dirty="0"/>
              <a:t>F/∂x</a:t>
            </a:r>
            <a:r>
              <a:rPr lang="en-US" altLang="ja-JP" sz="2400" baseline="30000" dirty="0"/>
              <a:t>2</a:t>
            </a:r>
            <a:r>
              <a:rPr lang="en-US" altLang="ja-JP" sz="2400" dirty="0"/>
              <a:t> =</a:t>
            </a:r>
            <a:r>
              <a:rPr lang="en-US" altLang="ja-JP" sz="2400" dirty="0" smtClean="0"/>
              <a:t>0) of F(x) </a:t>
            </a:r>
            <a:endParaRPr lang="en-US" altLang="ja-JP" sz="2400" dirty="0"/>
          </a:p>
        </p:txBody>
      </p:sp>
      <p:sp>
        <p:nvSpPr>
          <p:cNvPr id="14" name="テキスト ボックス 13"/>
          <p:cNvSpPr txBox="1"/>
          <p:nvPr/>
        </p:nvSpPr>
        <p:spPr>
          <a:xfrm>
            <a:off x="745067" y="5677131"/>
            <a:ext cx="7689575" cy="461665"/>
          </a:xfrm>
          <a:prstGeom prst="rect">
            <a:avLst/>
          </a:prstGeom>
          <a:noFill/>
        </p:spPr>
        <p:txBody>
          <a:bodyPr wrap="none" rtlCol="0">
            <a:spAutoFit/>
          </a:bodyPr>
          <a:lstStyle/>
          <a:p>
            <a:r>
              <a:rPr kumimoji="1" lang="en-US" altLang="ja-JP" sz="2400" u="sng" dirty="0" err="1" smtClean="0">
                <a:solidFill>
                  <a:srgbClr val="632523"/>
                </a:solidFill>
              </a:rPr>
              <a:t>binodal</a:t>
            </a:r>
            <a:r>
              <a:rPr kumimoji="1" lang="en-US" altLang="ja-JP" sz="2400" u="sng" dirty="0" smtClean="0">
                <a:solidFill>
                  <a:srgbClr val="632523"/>
                </a:solidFill>
              </a:rPr>
              <a:t> line </a:t>
            </a:r>
            <a:r>
              <a:rPr kumimoji="1" lang="en-US" altLang="ja-JP" sz="2400" dirty="0" smtClean="0"/>
              <a:t>---</a:t>
            </a:r>
            <a:r>
              <a:rPr kumimoji="1" lang="ja-JP" altLang="en-US" sz="2400" dirty="0" smtClean="0"/>
              <a:t>　</a:t>
            </a:r>
            <a:r>
              <a:rPr kumimoji="1" lang="en-US" altLang="ja-JP" sz="2400" dirty="0" smtClean="0"/>
              <a:t>locus of</a:t>
            </a:r>
            <a:r>
              <a:rPr kumimoji="1" lang="en-US" altLang="ja-JP" sz="2400" dirty="0"/>
              <a:t> </a:t>
            </a:r>
            <a:r>
              <a:rPr lang="en-US" altLang="ja-JP" sz="2400" dirty="0" smtClean="0"/>
              <a:t>tangent point</a:t>
            </a:r>
            <a:r>
              <a:rPr lang="ja-JP" altLang="en-US" sz="2400" dirty="0" smtClean="0"/>
              <a:t>　</a:t>
            </a:r>
            <a:r>
              <a:rPr lang="en-US" altLang="ja-JP" sz="2400" dirty="0" smtClean="0"/>
              <a:t>of</a:t>
            </a:r>
            <a:r>
              <a:rPr kumimoji="1" lang="en-US" altLang="ja-JP" sz="2400" dirty="0" smtClean="0"/>
              <a:t> </a:t>
            </a:r>
            <a:r>
              <a:rPr lang="en-US" altLang="ja-JP" sz="2400" dirty="0"/>
              <a:t>common tangent</a:t>
            </a:r>
            <a:r>
              <a:rPr kumimoji="1" lang="en-US" altLang="ja-JP" sz="2400" dirty="0" smtClean="0"/>
              <a:t>   </a:t>
            </a:r>
            <a:endParaRPr kumimoji="1" lang="ja-JP" altLang="en-US" sz="2400" dirty="0"/>
          </a:p>
        </p:txBody>
      </p:sp>
      <p:sp>
        <p:nvSpPr>
          <p:cNvPr id="15" name="テキスト ボックス 14"/>
          <p:cNvSpPr txBox="1"/>
          <p:nvPr/>
        </p:nvSpPr>
        <p:spPr>
          <a:xfrm>
            <a:off x="3098800" y="5213978"/>
            <a:ext cx="2751475" cy="307777"/>
          </a:xfrm>
          <a:prstGeom prst="rect">
            <a:avLst/>
          </a:prstGeom>
          <a:noFill/>
        </p:spPr>
        <p:txBody>
          <a:bodyPr wrap="none" rtlCol="0">
            <a:spAutoFit/>
          </a:bodyPr>
          <a:lstStyle/>
          <a:p>
            <a:r>
              <a:rPr kumimoji="1" lang="ja-JP" altLang="en-US" sz="1400" dirty="0" smtClean="0"/>
              <a:t>軌跡　　　　　　　　　　　　　　変曲点</a:t>
            </a:r>
            <a:endParaRPr kumimoji="1" lang="ja-JP" altLang="en-US" sz="1400" dirty="0"/>
          </a:p>
        </p:txBody>
      </p:sp>
      <p:sp>
        <p:nvSpPr>
          <p:cNvPr id="16" name="テキスト ボックス 15"/>
          <p:cNvSpPr txBox="1"/>
          <p:nvPr/>
        </p:nvSpPr>
        <p:spPr>
          <a:xfrm>
            <a:off x="4405333" y="5984907"/>
            <a:ext cx="3172663" cy="307777"/>
          </a:xfrm>
          <a:prstGeom prst="rect">
            <a:avLst/>
          </a:prstGeom>
          <a:noFill/>
        </p:spPr>
        <p:txBody>
          <a:bodyPr wrap="none" rtlCol="0">
            <a:spAutoFit/>
          </a:bodyPr>
          <a:lstStyle/>
          <a:p>
            <a:r>
              <a:rPr kumimoji="1" lang="ja-JP" altLang="en-US" sz="1400" dirty="0" smtClean="0"/>
              <a:t>接点　　　　　　　　　　　　　　　　共通接線</a:t>
            </a:r>
            <a:endParaRPr kumimoji="1" lang="ja-JP" altLang="en-US" sz="1400"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15</a:t>
            </a:fld>
            <a:endParaRPr lang="en-US"/>
          </a:p>
        </p:txBody>
      </p:sp>
      <p:sp>
        <p:nvSpPr>
          <p:cNvPr id="17" name="日付プレースホルダー 16"/>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1505183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11659"/>
            <a:ext cx="8049147" cy="1240883"/>
          </a:xfrm>
        </p:spPr>
        <p:txBody>
          <a:bodyPr>
            <a:normAutofit/>
          </a:bodyPr>
          <a:lstStyle/>
          <a:p>
            <a:pPr algn="l"/>
            <a:r>
              <a:rPr kumimoji="1" lang="en-US" altLang="ja-JP" sz="4000" dirty="0" smtClean="0"/>
              <a:t>phase separation</a:t>
            </a:r>
            <a:endParaRPr kumimoji="1" lang="ja-JP" altLang="en-US" sz="4000" dirty="0"/>
          </a:p>
        </p:txBody>
      </p:sp>
      <p:sp>
        <p:nvSpPr>
          <p:cNvPr id="4" name="テキスト ボックス 3"/>
          <p:cNvSpPr txBox="1"/>
          <p:nvPr/>
        </p:nvSpPr>
        <p:spPr>
          <a:xfrm>
            <a:off x="6822080" y="157794"/>
            <a:ext cx="1739291" cy="369332"/>
          </a:xfrm>
          <a:prstGeom prst="rect">
            <a:avLst/>
          </a:prstGeom>
          <a:noFill/>
        </p:spPr>
        <p:txBody>
          <a:bodyPr wrap="none" rtlCol="0">
            <a:spAutoFit/>
          </a:bodyPr>
          <a:lstStyle/>
          <a:p>
            <a:r>
              <a:rPr lang="en-US" altLang="ja-JP" dirty="0" smtClean="0"/>
              <a:t>3.phase diagram</a:t>
            </a:r>
          </a:p>
        </p:txBody>
      </p:sp>
      <p:pic>
        <p:nvPicPr>
          <p:cNvPr id="17" name="図 16" descr="2012_tani_paper のコピー.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467" y="3521564"/>
            <a:ext cx="2958459" cy="2580783"/>
          </a:xfrm>
          <a:prstGeom prst="rect">
            <a:avLst/>
          </a:prstGeom>
        </p:spPr>
      </p:pic>
      <p:sp>
        <p:nvSpPr>
          <p:cNvPr id="12" name="テキスト ボックス 11"/>
          <p:cNvSpPr txBox="1"/>
          <p:nvPr/>
        </p:nvSpPr>
        <p:spPr>
          <a:xfrm>
            <a:off x="5767237" y="3059899"/>
            <a:ext cx="2468273" cy="461665"/>
          </a:xfrm>
          <a:prstGeom prst="rect">
            <a:avLst/>
          </a:prstGeom>
          <a:noFill/>
        </p:spPr>
        <p:txBody>
          <a:bodyPr wrap="square" rtlCol="0">
            <a:spAutoFit/>
          </a:bodyPr>
          <a:lstStyle/>
          <a:p>
            <a:r>
              <a:rPr lang="en-US" altLang="ja-JP" sz="2400" dirty="0" err="1" smtClean="0"/>
              <a:t>e.g.Cu</a:t>
            </a:r>
            <a:r>
              <a:rPr lang="en-US" altLang="ja-JP" sz="2400" dirty="0" smtClean="0"/>
              <a:t>(In</a:t>
            </a:r>
            <a:r>
              <a:rPr lang="en-US" altLang="ja-JP" sz="2400" baseline="-25000" dirty="0" smtClean="0"/>
              <a:t>1-x</a:t>
            </a:r>
            <a:r>
              <a:rPr lang="en-US" altLang="ja-JP" sz="2400" dirty="0" smtClean="0"/>
              <a:t>Ga</a:t>
            </a:r>
            <a:r>
              <a:rPr lang="en-US" altLang="ja-JP" sz="2400" baseline="-25000" dirty="0" smtClean="0"/>
              <a:t>x</a:t>
            </a:r>
            <a:r>
              <a:rPr lang="en-US" altLang="ja-JP" sz="2400" dirty="0" smtClean="0"/>
              <a:t>)S</a:t>
            </a:r>
            <a:endParaRPr kumimoji="1" lang="ja-JP" altLang="en-US" sz="2400" dirty="0"/>
          </a:p>
        </p:txBody>
      </p:sp>
      <p:pic>
        <p:nvPicPr>
          <p:cNvPr id="21" name="図 20" descr="2012_tani_pap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95" y="852965"/>
            <a:ext cx="4122605" cy="5711047"/>
          </a:xfrm>
          <a:prstGeom prst="rect">
            <a:avLst/>
          </a:prstGeom>
        </p:spPr>
      </p:pic>
      <p:sp>
        <p:nvSpPr>
          <p:cNvPr id="20" name="テキスト ボックス 19"/>
          <p:cNvSpPr txBox="1"/>
          <p:nvPr/>
        </p:nvSpPr>
        <p:spPr>
          <a:xfrm>
            <a:off x="4335197" y="6102347"/>
            <a:ext cx="4673074" cy="461665"/>
          </a:xfrm>
          <a:prstGeom prst="rect">
            <a:avLst/>
          </a:prstGeom>
          <a:noFill/>
        </p:spPr>
        <p:txBody>
          <a:bodyPr wrap="none" rtlCol="0">
            <a:spAutoFit/>
          </a:bodyPr>
          <a:lstStyle/>
          <a:p>
            <a:r>
              <a:rPr lang="ja-JP" altLang="en-US" sz="1200" kern="1200" dirty="0"/>
              <a:t>第一原理計算によるカルコパイライト ベース太陽電池材料の</a:t>
            </a:r>
            <a:r>
              <a:rPr lang="ja-JP" altLang="en-US" sz="1200" kern="1200" dirty="0" smtClean="0"/>
              <a:t>デザイン</a:t>
            </a:r>
            <a:endParaRPr lang="en-US" altLang="ja-JP" sz="1200" kern="1200" dirty="0" smtClean="0"/>
          </a:p>
          <a:p>
            <a:r>
              <a:rPr kumimoji="1" lang="ja-JP" altLang="en-US" sz="1200" kern="1200" dirty="0" smtClean="0"/>
              <a:t>吉田研　谷義政　</a:t>
            </a:r>
            <a:r>
              <a:rPr kumimoji="1" lang="en-US" altLang="ja-JP" sz="1200" kern="1200" dirty="0" smtClean="0"/>
              <a:t>2012 master thesis</a:t>
            </a:r>
            <a:endParaRPr kumimoji="1" lang="ja-JP" altLang="en-US" sz="1200" kern="1200"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16</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939310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lstStyle/>
          <a:p>
            <a:pPr algn="l"/>
            <a:r>
              <a:rPr lang="en-US" altLang="ja-JP" sz="4000" dirty="0" smtClean="0"/>
              <a:t>Summary &amp; Future work</a:t>
            </a:r>
            <a:endParaRPr kumimoji="1" lang="ja-JP" altLang="en-US" sz="1400" dirty="0"/>
          </a:p>
        </p:txBody>
      </p:sp>
      <p:sp>
        <p:nvSpPr>
          <p:cNvPr id="4" name="テキスト ボックス 3"/>
          <p:cNvSpPr txBox="1"/>
          <p:nvPr/>
        </p:nvSpPr>
        <p:spPr>
          <a:xfrm>
            <a:off x="6822080" y="157794"/>
            <a:ext cx="1236236" cy="369332"/>
          </a:xfrm>
          <a:prstGeom prst="rect">
            <a:avLst/>
          </a:prstGeom>
          <a:noFill/>
        </p:spPr>
        <p:txBody>
          <a:bodyPr wrap="none" rtlCol="0">
            <a:spAutoFit/>
          </a:bodyPr>
          <a:lstStyle/>
          <a:p>
            <a:r>
              <a:rPr lang="en-US" altLang="ja-JP" dirty="0" smtClean="0"/>
              <a:t>4.summary </a:t>
            </a:r>
            <a:endParaRPr kumimoji="1" lang="ja-JP" altLang="en-US" dirty="0"/>
          </a:p>
        </p:txBody>
      </p:sp>
      <p:sp>
        <p:nvSpPr>
          <p:cNvPr id="5" name="正方形/長方形 4"/>
          <p:cNvSpPr/>
          <p:nvPr/>
        </p:nvSpPr>
        <p:spPr>
          <a:xfrm>
            <a:off x="357065" y="1222553"/>
            <a:ext cx="8593944" cy="4832093"/>
          </a:xfrm>
          <a:prstGeom prst="rect">
            <a:avLst/>
          </a:prstGeom>
        </p:spPr>
        <p:txBody>
          <a:bodyPr wrap="none">
            <a:spAutoFit/>
          </a:bodyPr>
          <a:lstStyle/>
          <a:p>
            <a:r>
              <a:rPr kumimoji="1" lang="ja-JP" altLang="en-US" sz="2800" dirty="0" smtClean="0"/>
              <a:t>・</a:t>
            </a:r>
            <a:r>
              <a:rPr kumimoji="1" lang="en-US" altLang="ja-JP" sz="2800" dirty="0" smtClean="0"/>
              <a:t>From formation energy,</a:t>
            </a:r>
          </a:p>
          <a:p>
            <a:r>
              <a:rPr kumimoji="1" lang="en-US" altLang="ja-JP" sz="2800" dirty="0" smtClean="0"/>
              <a:t>     I found that it is easy to create Cu-vacancy.</a:t>
            </a:r>
          </a:p>
          <a:p>
            <a:endParaRPr kumimoji="1" lang="en-US" altLang="ja-JP" sz="2800" dirty="0"/>
          </a:p>
          <a:p>
            <a:endParaRPr kumimoji="1" lang="en-US" altLang="ja-JP" sz="2800" dirty="0" smtClean="0"/>
          </a:p>
          <a:p>
            <a:endParaRPr kumimoji="1" lang="en-US" altLang="ja-JP" sz="2800" dirty="0" smtClean="0"/>
          </a:p>
          <a:p>
            <a:r>
              <a:rPr kumimoji="1" lang="en-US" altLang="ja-JP" sz="2800" dirty="0" smtClean="0"/>
              <a:t>From </a:t>
            </a:r>
            <a:r>
              <a:rPr kumimoji="1" lang="en-US" altLang="ja-JP" sz="2800" dirty="0" err="1" smtClean="0"/>
              <a:t>spinodal</a:t>
            </a:r>
            <a:r>
              <a:rPr kumimoji="1" lang="en-US" altLang="ja-JP" sz="2800" dirty="0"/>
              <a:t> </a:t>
            </a:r>
            <a:r>
              <a:rPr kumimoji="1" lang="en-US" altLang="ja-JP" sz="2800" dirty="0" smtClean="0"/>
              <a:t>&amp; </a:t>
            </a:r>
            <a:r>
              <a:rPr kumimoji="1" lang="en-US" altLang="ja-JP" sz="2800" dirty="0" err="1" smtClean="0"/>
              <a:t>binodal</a:t>
            </a:r>
            <a:r>
              <a:rPr kumimoji="1" lang="en-US" altLang="ja-JP" sz="2800" dirty="0" smtClean="0"/>
              <a:t>-line, </a:t>
            </a:r>
          </a:p>
          <a:p>
            <a:r>
              <a:rPr kumimoji="1" lang="en-US" altLang="ja-JP" sz="2800" dirty="0"/>
              <a:t> </a:t>
            </a:r>
            <a:r>
              <a:rPr kumimoji="1" lang="en-US" altLang="ja-JP" sz="2800" dirty="0" smtClean="0"/>
              <a:t>I’ll try to indicate </a:t>
            </a:r>
            <a:r>
              <a:rPr kumimoji="1" lang="en-US" altLang="ja-JP" sz="2800" dirty="0"/>
              <a:t>that </a:t>
            </a:r>
            <a:r>
              <a:rPr kumimoji="1" lang="en-US" altLang="ja-JP" sz="2800" dirty="0" smtClean="0"/>
              <a:t>the possibility</a:t>
            </a:r>
            <a:r>
              <a:rPr kumimoji="1" lang="en-US" altLang="ja-JP" sz="2800" dirty="0"/>
              <a:t> </a:t>
            </a:r>
            <a:r>
              <a:rPr kumimoji="1" lang="en-US" altLang="ja-JP" sz="2800" dirty="0" smtClean="0"/>
              <a:t>of </a:t>
            </a:r>
            <a:r>
              <a:rPr lang="en-US" altLang="ja-JP" sz="2800" dirty="0"/>
              <a:t>phase-separating</a:t>
            </a:r>
            <a:r>
              <a:rPr lang="en-US" altLang="ja-JP" sz="2800" dirty="0" smtClean="0"/>
              <a:t>.</a:t>
            </a:r>
          </a:p>
          <a:p>
            <a:endParaRPr lang="en-US" altLang="ja-JP" sz="2800" dirty="0" smtClean="0"/>
          </a:p>
          <a:p>
            <a:r>
              <a:rPr lang="en-US" altLang="ja-JP" sz="2800" dirty="0" smtClean="0"/>
              <a:t>we can control the phase</a:t>
            </a:r>
            <a:r>
              <a:rPr lang="en-US" altLang="ja-JP" sz="2800" dirty="0"/>
              <a:t>-</a:t>
            </a:r>
            <a:r>
              <a:rPr lang="en-US" altLang="ja-JP" sz="2800" dirty="0" smtClean="0"/>
              <a:t>separating in thermal </a:t>
            </a:r>
          </a:p>
          <a:p>
            <a:r>
              <a:rPr lang="en-US" altLang="ja-JP" sz="2800" dirty="0" smtClean="0"/>
              <a:t>   non</a:t>
            </a:r>
            <a:r>
              <a:rPr lang="en-US" altLang="ja-JP" sz="2800" dirty="0"/>
              <a:t>-</a:t>
            </a:r>
            <a:r>
              <a:rPr lang="en-US" altLang="ja-JP" sz="2800" dirty="0" smtClean="0"/>
              <a:t>equilibrium state.</a:t>
            </a:r>
          </a:p>
          <a:p>
            <a:r>
              <a:rPr lang="en-US" altLang="ja-JP" sz="2800" dirty="0" smtClean="0"/>
              <a:t>Thus, We can expect the large </a:t>
            </a:r>
            <a:r>
              <a:rPr lang="en-US" altLang="ja-JP" sz="2800" i="1" dirty="0" smtClean="0"/>
              <a:t>ZT</a:t>
            </a:r>
            <a:r>
              <a:rPr lang="en-US" altLang="ja-JP" sz="2800" dirty="0" smtClean="0"/>
              <a:t>.</a:t>
            </a:r>
            <a:endParaRPr lang="en-US" altLang="ja-JP" sz="2800" dirty="0"/>
          </a:p>
        </p:txBody>
      </p:sp>
      <p:sp>
        <p:nvSpPr>
          <p:cNvPr id="3" name="下矢印 2"/>
          <p:cNvSpPr/>
          <p:nvPr/>
        </p:nvSpPr>
        <p:spPr>
          <a:xfrm>
            <a:off x="-1456266" y="3742267"/>
            <a:ext cx="863600" cy="711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下矢印 7"/>
          <p:cNvSpPr/>
          <p:nvPr/>
        </p:nvSpPr>
        <p:spPr>
          <a:xfrm>
            <a:off x="3657598" y="2370666"/>
            <a:ext cx="880533" cy="846667"/>
          </a:xfrm>
          <a:prstGeom prst="downArrow">
            <a:avLst/>
          </a:prstGeom>
          <a:solidFill>
            <a:schemeClr val="tx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17</a:t>
            </a:fld>
            <a:endParaRPr lang="en-US"/>
          </a:p>
        </p:txBody>
      </p:sp>
      <p:sp>
        <p:nvSpPr>
          <p:cNvPr id="9" name="日付プレースホルダー 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9698496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lstStyle/>
          <a:p>
            <a:pPr algn="l"/>
            <a:r>
              <a:rPr lang="en-US" altLang="ja-JP" sz="4000" dirty="0" smtClean="0"/>
              <a:t>Summary &amp; Future </a:t>
            </a:r>
            <a:r>
              <a:rPr lang="en-US" altLang="ja-JP" sz="4000" dirty="0"/>
              <a:t>w</a:t>
            </a:r>
            <a:r>
              <a:rPr lang="en-US" altLang="ja-JP" sz="4000" dirty="0" smtClean="0"/>
              <a:t>ork</a:t>
            </a:r>
            <a:endParaRPr kumimoji="1" lang="ja-JP" altLang="en-US" sz="1400" dirty="0"/>
          </a:p>
        </p:txBody>
      </p:sp>
      <p:sp>
        <p:nvSpPr>
          <p:cNvPr id="10" name="コンテンツ プレースホルダー 9"/>
          <p:cNvSpPr>
            <a:spLocks noGrp="1"/>
          </p:cNvSpPr>
          <p:nvPr>
            <p:ph idx="1"/>
          </p:nvPr>
        </p:nvSpPr>
        <p:spPr>
          <a:xfrm rot="10800000" flipH="1" flipV="1">
            <a:off x="429536" y="1585417"/>
            <a:ext cx="8179876" cy="5103250"/>
          </a:xfrm>
        </p:spPr>
        <p:txBody>
          <a:bodyPr>
            <a:normAutofit/>
          </a:bodyPr>
          <a:lstStyle/>
          <a:p>
            <a:pPr marL="0" indent="0">
              <a:buNone/>
            </a:pPr>
            <a:r>
              <a:rPr lang="ja-JP" altLang="en-US" sz="2800" dirty="0" smtClean="0"/>
              <a:t>・</a:t>
            </a:r>
            <a:r>
              <a:rPr lang="en-US" altLang="ja-JP" sz="2800" dirty="0" smtClean="0"/>
              <a:t> I’ll perform </a:t>
            </a:r>
            <a:r>
              <a:rPr lang="en-US" altLang="ja-JP" sz="2800" dirty="0" err="1" smtClean="0"/>
              <a:t>supercell</a:t>
            </a:r>
            <a:r>
              <a:rPr lang="en-US" altLang="ja-JP" sz="2800" dirty="0" smtClean="0"/>
              <a:t> method  of CuInTe</a:t>
            </a:r>
            <a:r>
              <a:rPr lang="en-US" altLang="ja-JP" sz="2800" baseline="-25000" dirty="0" smtClean="0"/>
              <a:t>2</a:t>
            </a:r>
            <a:r>
              <a:rPr lang="en-US" altLang="ja-JP" sz="2800" dirty="0" smtClean="0"/>
              <a:t> including vacancy defects and </a:t>
            </a:r>
            <a:r>
              <a:rPr lang="en-US" altLang="ja-JP" sz="2800" dirty="0"/>
              <a:t>estimate</a:t>
            </a:r>
            <a:r>
              <a:rPr lang="en-US" altLang="ja-JP" sz="2800" dirty="0" smtClean="0"/>
              <a:t> thermoelectric property. </a:t>
            </a:r>
          </a:p>
          <a:p>
            <a:pPr marL="0" indent="0">
              <a:buNone/>
            </a:pPr>
            <a:r>
              <a:rPr lang="en-US" altLang="ja-JP" sz="2800" dirty="0" smtClean="0"/>
              <a:t>    → Band Theory  + Boltzmann Equation</a:t>
            </a:r>
          </a:p>
          <a:p>
            <a:pPr marL="0" indent="0">
              <a:buNone/>
            </a:pPr>
            <a:r>
              <a:rPr lang="en-US" altLang="ja-JP" sz="2800" dirty="0"/>
              <a:t> </a:t>
            </a:r>
            <a:r>
              <a:rPr lang="en-US" altLang="ja-JP" sz="2800" dirty="0" smtClean="0"/>
              <a:t>   (VASP /Quantum  Espresso + </a:t>
            </a:r>
            <a:r>
              <a:rPr lang="en-US" altLang="ja-JP" sz="2800" dirty="0" err="1" smtClean="0"/>
              <a:t>BoltzWann</a:t>
            </a:r>
            <a:r>
              <a:rPr lang="en-US" altLang="ja-JP" sz="2800" dirty="0" smtClean="0"/>
              <a:t>)</a:t>
            </a:r>
          </a:p>
          <a:p>
            <a:pPr marL="0" indent="0">
              <a:buNone/>
            </a:pPr>
            <a:r>
              <a:rPr lang="en-US" altLang="ja-JP" sz="2800" dirty="0"/>
              <a:t> </a:t>
            </a:r>
            <a:r>
              <a:rPr lang="en-US" altLang="ja-JP" sz="2800" dirty="0" smtClean="0"/>
              <a:t>  →  Thermal properties for Chalcopyrite compounds. </a:t>
            </a:r>
          </a:p>
          <a:p>
            <a:pPr marL="0" indent="0">
              <a:buNone/>
            </a:pPr>
            <a:r>
              <a:rPr lang="en-US" altLang="ja-JP" sz="2800" dirty="0"/>
              <a:t> </a:t>
            </a:r>
            <a:r>
              <a:rPr lang="en-US" altLang="ja-JP" sz="2800" dirty="0" smtClean="0"/>
              <a:t>  </a:t>
            </a:r>
          </a:p>
          <a:p>
            <a:pPr marL="0" indent="0">
              <a:buNone/>
            </a:pPr>
            <a:endParaRPr lang="en-US" altLang="ja-JP" sz="2800" dirty="0" smtClean="0"/>
          </a:p>
          <a:p>
            <a:pPr marL="0" indent="0">
              <a:buNone/>
            </a:pPr>
            <a:r>
              <a:rPr lang="en-US" altLang="ja-JP" sz="2800" dirty="0"/>
              <a:t> </a:t>
            </a:r>
            <a:r>
              <a:rPr lang="en-US" altLang="ja-JP" sz="2800" dirty="0" smtClean="0"/>
              <a:t>my goal,</a:t>
            </a:r>
          </a:p>
          <a:p>
            <a:pPr marL="0" indent="0">
              <a:buNone/>
            </a:pPr>
            <a:r>
              <a:rPr lang="en-US" altLang="ja-JP" sz="2800" dirty="0"/>
              <a:t> </a:t>
            </a:r>
            <a:r>
              <a:rPr lang="en-US" altLang="ja-JP" sz="2800" dirty="0" smtClean="0"/>
              <a:t> I’ll design new materials like </a:t>
            </a:r>
            <a:r>
              <a:rPr lang="en-US" altLang="ja-JP" sz="2800" dirty="0"/>
              <a:t>chalcopyrite </a:t>
            </a:r>
            <a:r>
              <a:rPr lang="en-US" altLang="ja-JP" sz="2800" dirty="0" smtClean="0"/>
              <a:t>structure.</a:t>
            </a:r>
            <a:endParaRPr lang="en-US" altLang="ja-JP" sz="2800" dirty="0"/>
          </a:p>
        </p:txBody>
      </p:sp>
      <p:sp>
        <p:nvSpPr>
          <p:cNvPr id="4" name="テキスト ボックス 3"/>
          <p:cNvSpPr txBox="1"/>
          <p:nvPr/>
        </p:nvSpPr>
        <p:spPr>
          <a:xfrm>
            <a:off x="6822080" y="157794"/>
            <a:ext cx="1415772" cy="369332"/>
          </a:xfrm>
          <a:prstGeom prst="rect">
            <a:avLst/>
          </a:prstGeom>
          <a:noFill/>
        </p:spPr>
        <p:txBody>
          <a:bodyPr wrap="none" rtlCol="0">
            <a:spAutoFit/>
          </a:bodyPr>
          <a:lstStyle/>
          <a:p>
            <a:r>
              <a:rPr lang="en-US" altLang="ja-JP" dirty="0" smtClean="0"/>
              <a:t>5.future work</a:t>
            </a:r>
            <a:endParaRPr kumimoji="1" lang="ja-JP" altLang="en-US" dirty="0"/>
          </a:p>
        </p:txBody>
      </p:sp>
      <p:sp>
        <p:nvSpPr>
          <p:cNvPr id="5" name="下矢印 4"/>
          <p:cNvSpPr/>
          <p:nvPr/>
        </p:nvSpPr>
        <p:spPr>
          <a:xfrm>
            <a:off x="3674533" y="4351867"/>
            <a:ext cx="880533" cy="846667"/>
          </a:xfrm>
          <a:prstGeom prst="downArrow">
            <a:avLst/>
          </a:prstGeom>
          <a:solidFill>
            <a:schemeClr val="tx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18</a:t>
            </a:fld>
            <a:endParaRPr lang="en-US"/>
          </a:p>
        </p:txBody>
      </p:sp>
      <p:sp>
        <p:nvSpPr>
          <p:cNvPr id="7" name="日付プレースホルダー 6"/>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596698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11659"/>
            <a:ext cx="8049147" cy="1240883"/>
          </a:xfrm>
        </p:spPr>
        <p:txBody>
          <a:bodyPr/>
          <a:lstStyle/>
          <a:p>
            <a:pPr algn="l"/>
            <a:r>
              <a:rPr lang="en-US" altLang="ja-JP" sz="4000" dirty="0" smtClean="0"/>
              <a:t>formation energy</a:t>
            </a:r>
            <a:r>
              <a:rPr lang="en-US" altLang="ja-JP" sz="4000" dirty="0"/>
              <a:t> </a:t>
            </a:r>
            <a:r>
              <a:rPr lang="en-US" altLang="ja-JP" sz="4000" baseline="-25000" dirty="0" smtClean="0"/>
              <a:t>(</a:t>
            </a:r>
            <a:r>
              <a:rPr lang="ja-JP" altLang="en-US" sz="4000" baseline="-25000" dirty="0" smtClean="0"/>
              <a:t>形成エネルギー</a:t>
            </a:r>
            <a:r>
              <a:rPr lang="en-US" altLang="ja-JP" sz="4000" baseline="-25000" dirty="0" smtClean="0"/>
              <a:t>)</a:t>
            </a:r>
            <a:endParaRPr kumimoji="1" lang="ja-JP" altLang="en-US" sz="1400" dirty="0"/>
          </a:p>
        </p:txBody>
      </p:sp>
      <p:sp>
        <p:nvSpPr>
          <p:cNvPr id="4" name="テキスト ボックス 3"/>
          <p:cNvSpPr txBox="1"/>
          <p:nvPr/>
        </p:nvSpPr>
        <p:spPr>
          <a:xfrm>
            <a:off x="6822080" y="157794"/>
            <a:ext cx="1375121" cy="369332"/>
          </a:xfrm>
          <a:prstGeom prst="rect">
            <a:avLst/>
          </a:prstGeom>
          <a:noFill/>
        </p:spPr>
        <p:txBody>
          <a:bodyPr wrap="none" rtlCol="0">
            <a:spAutoFit/>
          </a:bodyPr>
          <a:lstStyle/>
          <a:p>
            <a:r>
              <a:rPr lang="en-US" altLang="ja-JP" dirty="0" smtClean="0"/>
              <a:t>3.calculation</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717930374"/>
              </p:ext>
            </p:extLst>
          </p:nvPr>
        </p:nvGraphicFramePr>
        <p:xfrm>
          <a:off x="816911" y="1593600"/>
          <a:ext cx="7449202" cy="454833"/>
        </p:xfrm>
        <a:graphic>
          <a:graphicData uri="http://schemas.openxmlformats.org/presentationml/2006/ole">
            <mc:AlternateContent xmlns:mc="http://schemas.openxmlformats.org/markup-compatibility/2006">
              <mc:Choice xmlns:v="urn:schemas-microsoft-com:vml" Requires="v">
                <p:oleObj spid="_x0000_s1269" name="数式" r:id="rId3" imgW="3746500" imgH="228600" progId="Equation.3">
                  <p:embed/>
                </p:oleObj>
              </mc:Choice>
              <mc:Fallback>
                <p:oleObj name="数式" r:id="rId3" imgW="3746500" imgH="228600" progId="Equation.3">
                  <p:embed/>
                  <p:pic>
                    <p:nvPicPr>
                      <p:cNvPr id="0" name=""/>
                      <p:cNvPicPr>
                        <a:picLocks noChangeAspect="1" noChangeArrowheads="1"/>
                      </p:cNvPicPr>
                      <p:nvPr/>
                    </p:nvPicPr>
                    <p:blipFill>
                      <a:blip r:embed="rId4"/>
                      <a:srcRect/>
                      <a:stretch>
                        <a:fillRect/>
                      </a:stretch>
                    </p:blipFill>
                    <p:spPr bwMode="auto">
                      <a:xfrm>
                        <a:off x="816911" y="1593600"/>
                        <a:ext cx="7449202" cy="454833"/>
                      </a:xfrm>
                      <a:prstGeom prst="rect">
                        <a:avLst/>
                      </a:prstGeom>
                      <a:noFill/>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457201674"/>
              </p:ext>
            </p:extLst>
          </p:nvPr>
        </p:nvGraphicFramePr>
        <p:xfrm>
          <a:off x="816911" y="2061159"/>
          <a:ext cx="6921622" cy="422860"/>
        </p:xfrm>
        <a:graphic>
          <a:graphicData uri="http://schemas.openxmlformats.org/presentationml/2006/ole">
            <mc:AlternateContent xmlns:mc="http://schemas.openxmlformats.org/markup-compatibility/2006">
              <mc:Choice xmlns:v="urn:schemas-microsoft-com:vml" Requires="v">
                <p:oleObj spid="_x0000_s1270" name="数式" r:id="rId5" imgW="3949700" imgH="241300" progId="Equation.3">
                  <p:embed/>
                </p:oleObj>
              </mc:Choice>
              <mc:Fallback>
                <p:oleObj name="数式" r:id="rId5" imgW="3949700" imgH="241300" progId="Equation.3">
                  <p:embed/>
                  <p:pic>
                    <p:nvPicPr>
                      <p:cNvPr id="0" name=""/>
                      <p:cNvPicPr>
                        <a:picLocks noChangeAspect="1" noChangeArrowheads="1"/>
                      </p:cNvPicPr>
                      <p:nvPr/>
                    </p:nvPicPr>
                    <p:blipFill>
                      <a:blip r:embed="rId6"/>
                      <a:srcRect/>
                      <a:stretch>
                        <a:fillRect/>
                      </a:stretch>
                    </p:blipFill>
                    <p:spPr bwMode="auto">
                      <a:xfrm>
                        <a:off x="816911" y="2061159"/>
                        <a:ext cx="6921622" cy="422860"/>
                      </a:xfrm>
                      <a:prstGeom prst="rect">
                        <a:avLst/>
                      </a:prstGeom>
                      <a:noFill/>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656421146"/>
              </p:ext>
            </p:extLst>
          </p:nvPr>
        </p:nvGraphicFramePr>
        <p:xfrm>
          <a:off x="816911" y="2558705"/>
          <a:ext cx="3975222" cy="385944"/>
        </p:xfrm>
        <a:graphic>
          <a:graphicData uri="http://schemas.openxmlformats.org/presentationml/2006/ole">
            <mc:AlternateContent xmlns:mc="http://schemas.openxmlformats.org/markup-compatibility/2006">
              <mc:Choice xmlns:v="urn:schemas-microsoft-com:vml" Requires="v">
                <p:oleObj spid="_x0000_s1271" name="数式" r:id="rId7" imgW="2349500" imgH="228600" progId="Equation.3">
                  <p:embed/>
                </p:oleObj>
              </mc:Choice>
              <mc:Fallback>
                <p:oleObj name="数式" r:id="rId7" imgW="2349500" imgH="228600" progId="Equation.3">
                  <p:embed/>
                  <p:pic>
                    <p:nvPicPr>
                      <p:cNvPr id="0" name=""/>
                      <p:cNvPicPr>
                        <a:picLocks noChangeAspect="1" noChangeArrowheads="1"/>
                      </p:cNvPicPr>
                      <p:nvPr/>
                    </p:nvPicPr>
                    <p:blipFill>
                      <a:blip r:embed="rId8"/>
                      <a:srcRect/>
                      <a:stretch>
                        <a:fillRect/>
                      </a:stretch>
                    </p:blipFill>
                    <p:spPr bwMode="auto">
                      <a:xfrm>
                        <a:off x="816911" y="2558705"/>
                        <a:ext cx="3975222" cy="385944"/>
                      </a:xfrm>
                      <a:prstGeom prst="rect">
                        <a:avLst/>
                      </a:prstGeom>
                      <a:noFill/>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138172126"/>
              </p:ext>
            </p:extLst>
          </p:nvPr>
        </p:nvGraphicFramePr>
        <p:xfrm>
          <a:off x="1029758" y="3480860"/>
          <a:ext cx="6708775" cy="2470150"/>
        </p:xfrm>
        <a:graphic>
          <a:graphicData uri="http://schemas.openxmlformats.org/presentationml/2006/ole">
            <mc:AlternateContent xmlns:mc="http://schemas.openxmlformats.org/markup-compatibility/2006">
              <mc:Choice xmlns:v="urn:schemas-microsoft-com:vml" Requires="v">
                <p:oleObj spid="_x0000_s1272" name="数式" r:id="rId9" imgW="4000500" imgH="1473200" progId="Equation.3">
                  <p:embed/>
                </p:oleObj>
              </mc:Choice>
              <mc:Fallback>
                <p:oleObj name="数式" r:id="rId9" imgW="4000500" imgH="1473200" progId="Equation.3">
                  <p:embed/>
                  <p:pic>
                    <p:nvPicPr>
                      <p:cNvPr id="0" name=""/>
                      <p:cNvPicPr>
                        <a:picLocks noChangeAspect="1" noChangeArrowheads="1"/>
                      </p:cNvPicPr>
                      <p:nvPr/>
                    </p:nvPicPr>
                    <p:blipFill>
                      <a:blip r:embed="rId10"/>
                      <a:srcRect/>
                      <a:stretch>
                        <a:fillRect/>
                      </a:stretch>
                    </p:blipFill>
                    <p:spPr bwMode="auto">
                      <a:xfrm>
                        <a:off x="1029758" y="3480860"/>
                        <a:ext cx="6708775" cy="2470150"/>
                      </a:xfrm>
                      <a:prstGeom prst="rect">
                        <a:avLst/>
                      </a:prstGeom>
                      <a:noFill/>
                      <a:extLst/>
                    </p:spPr>
                  </p:pic>
                </p:oleObj>
              </mc:Fallback>
            </mc:AlternateContent>
          </a:graphicData>
        </a:graphic>
      </p:graphicFrame>
      <p:sp>
        <p:nvSpPr>
          <p:cNvPr id="3" name="正方形/長方形 2"/>
          <p:cNvSpPr/>
          <p:nvPr/>
        </p:nvSpPr>
        <p:spPr>
          <a:xfrm>
            <a:off x="816911" y="1593600"/>
            <a:ext cx="7449202" cy="135104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19</a:t>
            </a:fld>
            <a:endParaRPr lang="en-US"/>
          </a:p>
        </p:txBody>
      </p:sp>
      <p:sp>
        <p:nvSpPr>
          <p:cNvPr id="11" name="日付プレースホルダー 10"/>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33549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17133"/>
            <a:ext cx="8229600" cy="4969933"/>
          </a:xfrm>
        </p:spPr>
        <p:txBody>
          <a:bodyPr>
            <a:normAutofit/>
          </a:bodyPr>
          <a:lstStyle/>
          <a:p>
            <a:pPr marL="0" indent="0">
              <a:buNone/>
            </a:pPr>
            <a:r>
              <a:rPr lang="en-US" altLang="ja-JP" sz="2800" dirty="0" smtClean="0"/>
              <a:t>1.Introduction</a:t>
            </a:r>
          </a:p>
          <a:p>
            <a:pPr marL="0" indent="0">
              <a:buNone/>
            </a:pPr>
            <a:r>
              <a:rPr lang="en-US" altLang="ja-JP" sz="2800" dirty="0" smtClean="0"/>
              <a:t>  ●</a:t>
            </a:r>
            <a:r>
              <a:rPr lang="en-US" altLang="ja-JP" sz="2800" dirty="0"/>
              <a:t>thermoelectric</a:t>
            </a:r>
            <a:endParaRPr lang="ja-JP" altLang="en-US" sz="2800" dirty="0"/>
          </a:p>
          <a:p>
            <a:pPr marL="0" indent="0">
              <a:buNone/>
            </a:pPr>
            <a:r>
              <a:rPr lang="en-US" altLang="ja-JP" sz="2800" dirty="0" smtClean="0"/>
              <a:t>  ●</a:t>
            </a:r>
            <a:r>
              <a:rPr lang="en-US" altLang="ja-JP" sz="2800" dirty="0"/>
              <a:t>motivation </a:t>
            </a:r>
            <a:endParaRPr lang="en-US" altLang="ja-JP" sz="2800" dirty="0" smtClean="0"/>
          </a:p>
          <a:p>
            <a:pPr marL="0" indent="0">
              <a:buNone/>
            </a:pPr>
            <a:r>
              <a:rPr kumimoji="1" lang="en-US" altLang="ja-JP" sz="2800" dirty="0" smtClean="0"/>
              <a:t>2</a:t>
            </a:r>
            <a:r>
              <a:rPr lang="en-US" altLang="ja-JP" sz="2800" dirty="0" smtClean="0"/>
              <a:t>.CuInTe</a:t>
            </a:r>
            <a:r>
              <a:rPr lang="en-US" altLang="ja-JP" sz="2800" baseline="-25000" dirty="0" smtClean="0"/>
              <a:t>2</a:t>
            </a:r>
          </a:p>
          <a:p>
            <a:pPr marL="0" indent="0">
              <a:buNone/>
            </a:pPr>
            <a:r>
              <a:rPr lang="en-US" altLang="ja-JP" sz="2800" dirty="0" smtClean="0"/>
              <a:t>  ●introduction for CuInTe</a:t>
            </a:r>
            <a:r>
              <a:rPr lang="en-US" altLang="ja-JP" sz="2800" baseline="-25000" dirty="0" smtClean="0"/>
              <a:t>2</a:t>
            </a:r>
            <a:endParaRPr lang="en-US" altLang="ja-JP" sz="2800" dirty="0" smtClean="0"/>
          </a:p>
          <a:p>
            <a:pPr marL="0" indent="0">
              <a:buNone/>
            </a:pPr>
            <a:r>
              <a:rPr lang="en-US" altLang="ja-JP" sz="2800" dirty="0" smtClean="0">
                <a:latin typeface="+mj-lt"/>
              </a:rPr>
              <a:t>3</a:t>
            </a:r>
            <a:r>
              <a:rPr lang="en-US" altLang="ja-JP" sz="2800" dirty="0" smtClean="0">
                <a:latin typeface="+mj-lt"/>
              </a:rPr>
              <a:t>.formation energy (calculation)</a:t>
            </a:r>
            <a:endParaRPr lang="en-US" altLang="ja-JP" sz="2800" dirty="0" smtClean="0">
              <a:latin typeface="+mj-lt"/>
            </a:endParaRPr>
          </a:p>
          <a:p>
            <a:pPr marL="0" indent="0">
              <a:buNone/>
            </a:pPr>
            <a:r>
              <a:rPr lang="en-US" altLang="ja-JP" sz="2800" dirty="0" smtClean="0">
                <a:latin typeface="+mj-lt"/>
              </a:rPr>
              <a:t>4.phase diagram </a:t>
            </a:r>
          </a:p>
          <a:p>
            <a:pPr marL="0" indent="0">
              <a:buNone/>
            </a:pPr>
            <a:r>
              <a:rPr lang="en-US" altLang="ja-JP" sz="2800" dirty="0" smtClean="0"/>
              <a:t>5</a:t>
            </a:r>
            <a:r>
              <a:rPr lang="en-US" altLang="ja-JP" sz="2800" dirty="0" smtClean="0"/>
              <a:t>.sammery &amp; Future </a:t>
            </a:r>
            <a:r>
              <a:rPr lang="en-US" altLang="ja-JP" sz="2800" dirty="0" smtClean="0"/>
              <a:t>Work </a:t>
            </a:r>
          </a:p>
        </p:txBody>
      </p:sp>
      <p:pic>
        <p:nvPicPr>
          <p:cNvPr id="5" name="図 4"/>
          <p:cNvPicPr>
            <a:picLocks noChangeAspect="1"/>
          </p:cNvPicPr>
          <p:nvPr/>
        </p:nvPicPr>
        <p:blipFill>
          <a:blip r:embed="rId3"/>
          <a:stretch>
            <a:fillRect/>
          </a:stretch>
        </p:blipFill>
        <p:spPr>
          <a:xfrm>
            <a:off x="5398688" y="3421462"/>
            <a:ext cx="2692400" cy="2692400"/>
          </a:xfrm>
          <a:prstGeom prst="rect">
            <a:avLst/>
          </a:prstGeom>
        </p:spPr>
      </p:pic>
      <p:sp>
        <p:nvSpPr>
          <p:cNvPr id="2" name="タイトル 1"/>
          <p:cNvSpPr>
            <a:spLocks noGrp="1"/>
          </p:cNvSpPr>
          <p:nvPr>
            <p:ph type="title"/>
          </p:nvPr>
        </p:nvSpPr>
        <p:spPr>
          <a:xfrm>
            <a:off x="457200" y="198439"/>
            <a:ext cx="8229600" cy="1143000"/>
          </a:xfrm>
        </p:spPr>
        <p:txBody>
          <a:bodyPr/>
          <a:lstStyle/>
          <a:p>
            <a:pPr algn="l"/>
            <a:r>
              <a:rPr lang="en-US" altLang="ja-JP" sz="4000" dirty="0" smtClean="0">
                <a:cs typeface="Helvetica"/>
              </a:rPr>
              <a:t>Contents</a:t>
            </a:r>
            <a:endParaRPr kumimoji="1" lang="ja-JP" altLang="en-US" sz="4000" dirty="0">
              <a:cs typeface="Helvetica"/>
            </a:endParaRPr>
          </a:p>
        </p:txBody>
      </p:sp>
      <p:pic>
        <p:nvPicPr>
          <p:cNvPr id="4" name="図 3" descr="Bi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963" y="2237108"/>
            <a:ext cx="2081148" cy="2843821"/>
          </a:xfrm>
          <a:prstGeom prst="rect">
            <a:avLst/>
          </a:prstGeom>
        </p:spPr>
      </p:pic>
      <p:sp>
        <p:nvSpPr>
          <p:cNvPr id="6" name="スライド番号プレースホルダー 5"/>
          <p:cNvSpPr>
            <a:spLocks noGrp="1"/>
          </p:cNvSpPr>
          <p:nvPr>
            <p:ph type="sldNum" sz="quarter" idx="12"/>
          </p:nvPr>
        </p:nvSpPr>
        <p:spPr/>
        <p:txBody>
          <a:bodyPr/>
          <a:lstStyle/>
          <a:p>
            <a:fld id="{B9D2C864-9362-43C7-A136-D9C41D93A96D}" type="slidenum">
              <a:rPr lang="en-US" smtClean="0"/>
              <a:t>2</a:t>
            </a:fld>
            <a:endParaRPr lang="en-US"/>
          </a:p>
        </p:txBody>
      </p:sp>
      <p:sp>
        <p:nvSpPr>
          <p:cNvPr id="8" name="日付プレースホルダー 7"/>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4679810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11659"/>
            <a:ext cx="8049147" cy="1240883"/>
          </a:xfrm>
        </p:spPr>
        <p:txBody>
          <a:bodyPr/>
          <a:lstStyle/>
          <a:p>
            <a:pPr algn="l"/>
            <a:r>
              <a:rPr lang="en-US" altLang="ja-JP" sz="4000" dirty="0" smtClean="0"/>
              <a:t>formation energy</a:t>
            </a:r>
            <a:r>
              <a:rPr lang="en-US" altLang="ja-JP" sz="4000" dirty="0"/>
              <a:t> </a:t>
            </a:r>
            <a:r>
              <a:rPr lang="en-US" altLang="ja-JP" sz="4000" baseline="-25000" dirty="0" smtClean="0"/>
              <a:t>(</a:t>
            </a:r>
            <a:r>
              <a:rPr lang="ja-JP" altLang="en-US" sz="4000" baseline="-25000" dirty="0" smtClean="0"/>
              <a:t>形成エネルギー</a:t>
            </a:r>
            <a:r>
              <a:rPr lang="en-US" altLang="ja-JP" sz="4000" baseline="-25000" dirty="0" smtClean="0"/>
              <a:t>)</a:t>
            </a:r>
            <a:endParaRPr kumimoji="1" lang="ja-JP" altLang="en-US" sz="1400" dirty="0"/>
          </a:p>
        </p:txBody>
      </p:sp>
      <p:sp>
        <p:nvSpPr>
          <p:cNvPr id="4" name="テキスト ボックス 3"/>
          <p:cNvSpPr txBox="1"/>
          <p:nvPr/>
        </p:nvSpPr>
        <p:spPr>
          <a:xfrm>
            <a:off x="6822080" y="157794"/>
            <a:ext cx="1375121" cy="369332"/>
          </a:xfrm>
          <a:prstGeom prst="rect">
            <a:avLst/>
          </a:prstGeom>
          <a:noFill/>
        </p:spPr>
        <p:txBody>
          <a:bodyPr wrap="none" rtlCol="0">
            <a:spAutoFit/>
          </a:bodyPr>
          <a:lstStyle/>
          <a:p>
            <a:r>
              <a:rPr lang="en-US" altLang="ja-JP" dirty="0" smtClean="0"/>
              <a:t>3.calculation</a:t>
            </a:r>
            <a:endParaRPr kumimoji="1" lang="ja-JP" altLang="en-US" dirty="0"/>
          </a:p>
        </p:txBody>
      </p:sp>
      <p:sp>
        <p:nvSpPr>
          <p:cNvPr id="5" name="テキスト ボックス 4"/>
          <p:cNvSpPr txBox="1"/>
          <p:nvPr/>
        </p:nvSpPr>
        <p:spPr>
          <a:xfrm>
            <a:off x="2922351" y="5797097"/>
            <a:ext cx="4655717" cy="523220"/>
          </a:xfrm>
          <a:prstGeom prst="rect">
            <a:avLst/>
          </a:prstGeom>
          <a:noFill/>
        </p:spPr>
        <p:txBody>
          <a:bodyPr wrap="none" rtlCol="0">
            <a:spAutoFit/>
          </a:bodyPr>
          <a:lstStyle/>
          <a:p>
            <a:r>
              <a:rPr kumimoji="1" lang="en-US" altLang="ja-JP" sz="2800" dirty="0" smtClean="0"/>
              <a:t>It is easy to create </a:t>
            </a:r>
            <a:r>
              <a:rPr kumimoji="1" lang="en-US" altLang="ja-JP" sz="2800" u="sng" dirty="0" smtClean="0">
                <a:solidFill>
                  <a:schemeClr val="accent2">
                    <a:lumMod val="50000"/>
                  </a:schemeClr>
                </a:solidFill>
              </a:rPr>
              <a:t>Cu-vacancy</a:t>
            </a:r>
            <a:r>
              <a:rPr kumimoji="1" lang="en-US" altLang="ja-JP" sz="2800" dirty="0" smtClean="0"/>
              <a:t>. </a:t>
            </a:r>
            <a:endParaRPr kumimoji="1" lang="ja-JP" altLang="en-US" sz="2800" dirty="0"/>
          </a:p>
        </p:txBody>
      </p:sp>
      <p:sp>
        <p:nvSpPr>
          <p:cNvPr id="7" name="テキスト ボックス 6"/>
          <p:cNvSpPr txBox="1"/>
          <p:nvPr/>
        </p:nvSpPr>
        <p:spPr>
          <a:xfrm>
            <a:off x="728134" y="1474801"/>
            <a:ext cx="5861926" cy="707886"/>
          </a:xfrm>
          <a:prstGeom prst="rect">
            <a:avLst/>
          </a:prstGeom>
          <a:noFill/>
        </p:spPr>
        <p:txBody>
          <a:bodyPr wrap="none" rtlCol="0">
            <a:spAutoFit/>
          </a:bodyPr>
          <a:lstStyle/>
          <a:p>
            <a:r>
              <a:rPr kumimoji="1" lang="en-US" altLang="ja-JP" sz="2000" dirty="0" smtClean="0"/>
              <a:t>I calculated the formation energy of Cu-Vacancy (q=0). </a:t>
            </a:r>
          </a:p>
          <a:p>
            <a:r>
              <a:rPr kumimoji="1" lang="en-US" altLang="ja-JP" sz="2000" dirty="0" smtClean="0"/>
              <a:t> </a:t>
            </a:r>
            <a:endParaRPr kumimoji="1" lang="ja-JP" altLang="en-US" sz="2000" dirty="0"/>
          </a:p>
        </p:txBody>
      </p:sp>
      <p:sp>
        <p:nvSpPr>
          <p:cNvPr id="9" name="スライド番号プレースホルダー 8"/>
          <p:cNvSpPr>
            <a:spLocks noGrp="1"/>
          </p:cNvSpPr>
          <p:nvPr>
            <p:ph type="sldNum" sz="quarter" idx="12"/>
          </p:nvPr>
        </p:nvSpPr>
        <p:spPr/>
        <p:txBody>
          <a:bodyPr/>
          <a:lstStyle/>
          <a:p>
            <a:fld id="{B9D2C864-9362-43C7-A136-D9C41D93A96D}" type="slidenum">
              <a:rPr lang="en-US" smtClean="0"/>
              <a:t>20</a:t>
            </a:fld>
            <a:endParaRPr lang="en-US"/>
          </a:p>
        </p:txBody>
      </p:sp>
      <p:sp>
        <p:nvSpPr>
          <p:cNvPr id="11" name="日付プレースホルダー 10"/>
          <p:cNvSpPr>
            <a:spLocks noGrp="1"/>
          </p:cNvSpPr>
          <p:nvPr>
            <p:ph type="dt" sz="half" idx="10"/>
          </p:nvPr>
        </p:nvSpPr>
        <p:spPr/>
        <p:txBody>
          <a:bodyPr/>
          <a:lstStyle/>
          <a:p>
            <a:r>
              <a:rPr lang="en-US" altLang="ja-JP" smtClean="0"/>
              <a:t>2014/07/02</a:t>
            </a:r>
            <a:endParaRPr lang="en-US"/>
          </a:p>
        </p:txBody>
      </p:sp>
      <p:pic>
        <p:nvPicPr>
          <p:cNvPr id="12" name="図 11" descr="Cu-poo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895" y="2182687"/>
            <a:ext cx="2604638" cy="3121431"/>
          </a:xfrm>
          <a:prstGeom prst="rect">
            <a:avLst/>
          </a:prstGeom>
        </p:spPr>
      </p:pic>
      <p:pic>
        <p:nvPicPr>
          <p:cNvPr id="13" name="図 12" descr="Cu-rich.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430" y="2182687"/>
            <a:ext cx="2604638" cy="3121431"/>
          </a:xfrm>
          <a:prstGeom prst="rect">
            <a:avLst/>
          </a:prstGeom>
        </p:spPr>
      </p:pic>
      <p:graphicFrame>
        <p:nvGraphicFramePr>
          <p:cNvPr id="15" name="オブジェクト 14"/>
          <p:cNvGraphicFramePr>
            <a:graphicFrameLocks noChangeAspect="1"/>
          </p:cNvGraphicFramePr>
          <p:nvPr>
            <p:extLst>
              <p:ext uri="{D42A27DB-BD31-4B8C-83A1-F6EECF244321}">
                <p14:modId xmlns:p14="http://schemas.microsoft.com/office/powerpoint/2010/main" val="2020072683"/>
              </p:ext>
            </p:extLst>
          </p:nvPr>
        </p:nvGraphicFramePr>
        <p:xfrm>
          <a:off x="2416969" y="5270500"/>
          <a:ext cx="915988" cy="409575"/>
        </p:xfrm>
        <a:graphic>
          <a:graphicData uri="http://schemas.openxmlformats.org/presentationml/2006/ole">
            <mc:AlternateContent xmlns:mc="http://schemas.openxmlformats.org/markup-compatibility/2006">
              <mc:Choice xmlns:v="urn:schemas-microsoft-com:vml" Requires="v">
                <p:oleObj spid="_x0000_s58371" name="数式" r:id="rId6" imgW="482600" imgH="215900" progId="Equation.3">
                  <p:embed/>
                </p:oleObj>
              </mc:Choice>
              <mc:Fallback>
                <p:oleObj name="数式" r:id="rId6" imgW="482600" imgH="215900" progId="Equation.3">
                  <p:embed/>
                  <p:pic>
                    <p:nvPicPr>
                      <p:cNvPr id="0" name=""/>
                      <p:cNvPicPr/>
                      <p:nvPr/>
                    </p:nvPicPr>
                    <p:blipFill>
                      <a:blip r:embed="rId7"/>
                      <a:stretch>
                        <a:fillRect/>
                      </a:stretch>
                    </p:blipFill>
                    <p:spPr>
                      <a:xfrm>
                        <a:off x="2416969" y="5270500"/>
                        <a:ext cx="915988" cy="409575"/>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2819875352"/>
              </p:ext>
            </p:extLst>
          </p:nvPr>
        </p:nvGraphicFramePr>
        <p:xfrm>
          <a:off x="5914231" y="5304118"/>
          <a:ext cx="1277938" cy="409575"/>
        </p:xfrm>
        <a:graphic>
          <a:graphicData uri="http://schemas.openxmlformats.org/presentationml/2006/ole">
            <mc:AlternateContent xmlns:mc="http://schemas.openxmlformats.org/markup-compatibility/2006">
              <mc:Choice xmlns:v="urn:schemas-microsoft-com:vml" Requires="v">
                <p:oleObj spid="_x0000_s58372" name="数式" r:id="rId8" imgW="673100" imgH="215900" progId="Equation.3">
                  <p:embed/>
                </p:oleObj>
              </mc:Choice>
              <mc:Fallback>
                <p:oleObj name="数式" r:id="rId8" imgW="673100" imgH="215900" progId="Equation.3">
                  <p:embed/>
                  <p:pic>
                    <p:nvPicPr>
                      <p:cNvPr id="0" name=""/>
                      <p:cNvPicPr/>
                      <p:nvPr/>
                    </p:nvPicPr>
                    <p:blipFill>
                      <a:blip r:embed="rId9"/>
                      <a:stretch>
                        <a:fillRect/>
                      </a:stretch>
                    </p:blipFill>
                    <p:spPr>
                      <a:xfrm>
                        <a:off x="5914231" y="5304118"/>
                        <a:ext cx="1277938" cy="409575"/>
                      </a:xfrm>
                      <a:prstGeom prst="rect">
                        <a:avLst/>
                      </a:prstGeom>
                    </p:spPr>
                  </p:pic>
                </p:oleObj>
              </mc:Fallback>
            </mc:AlternateContent>
          </a:graphicData>
        </a:graphic>
      </p:graphicFrame>
    </p:spTree>
    <p:extLst>
      <p:ext uri="{BB962C8B-B14F-4D97-AF65-F5344CB8AC3E}">
        <p14:creationId xmlns:p14="http://schemas.microsoft.com/office/powerpoint/2010/main" val="621712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10" name="コンテンツ プレースホルダー 9"/>
          <p:cNvSpPr>
            <a:spLocks noGrp="1"/>
          </p:cNvSpPr>
          <p:nvPr>
            <p:ph idx="1"/>
          </p:nvPr>
        </p:nvSpPr>
        <p:spPr>
          <a:xfrm>
            <a:off x="2222315" y="2168273"/>
            <a:ext cx="1219200" cy="623912"/>
          </a:xfrm>
        </p:spPr>
        <p:txBody>
          <a:bodyPr>
            <a:normAutofit/>
          </a:bodyPr>
          <a:lstStyle/>
          <a:p>
            <a:pPr marL="0" indent="0">
              <a:buNone/>
            </a:pPr>
            <a:r>
              <a:rPr lang="en-US" altLang="ja-JP" u="sng" dirty="0" smtClean="0">
                <a:solidFill>
                  <a:schemeClr val="accent2">
                    <a:lumMod val="50000"/>
                  </a:schemeClr>
                </a:solidFill>
              </a:rPr>
              <a:t>heat </a:t>
            </a:r>
            <a:r>
              <a:rPr lang="ja-JP" altLang="ja-JP" dirty="0" smtClean="0"/>
              <a:t>　</a:t>
            </a:r>
            <a:endParaRPr kumimoji="1" lang="ja-JP" altLang="en-US" dirty="0"/>
          </a:p>
        </p:txBody>
      </p:sp>
      <p:sp>
        <p:nvSpPr>
          <p:cNvPr id="11" name="テキスト ボックス 10"/>
          <p:cNvSpPr txBox="1"/>
          <p:nvPr/>
        </p:nvSpPr>
        <p:spPr>
          <a:xfrm>
            <a:off x="1693030" y="3456115"/>
            <a:ext cx="5537807" cy="523220"/>
          </a:xfrm>
          <a:prstGeom prst="rect">
            <a:avLst/>
          </a:prstGeom>
          <a:noFill/>
        </p:spPr>
        <p:txBody>
          <a:bodyPr wrap="none" rtlCol="0">
            <a:spAutoFit/>
          </a:bodyPr>
          <a:lstStyle/>
          <a:p>
            <a:r>
              <a:rPr lang="en-US" altLang="ja-JP" dirty="0"/>
              <a:t> </a:t>
            </a:r>
            <a:r>
              <a:rPr lang="ja-JP" altLang="en-US" sz="2400" dirty="0" smtClean="0"/>
              <a:t>　</a:t>
            </a:r>
            <a:r>
              <a:rPr lang="en-US" altLang="ja-JP" sz="2800" dirty="0"/>
              <a:t>TE</a:t>
            </a:r>
            <a:r>
              <a:rPr lang="en-US" altLang="ja-JP" sz="2400" dirty="0" smtClean="0"/>
              <a:t>  </a:t>
            </a:r>
            <a:r>
              <a:rPr lang="en-US" altLang="ja-JP" sz="2800" dirty="0" smtClean="0"/>
              <a:t>use </a:t>
            </a:r>
            <a:r>
              <a:rPr lang="en-US" altLang="ja-JP" sz="2800" dirty="0"/>
              <a:t>as </a:t>
            </a:r>
            <a:r>
              <a:rPr lang="en-US" altLang="ja-JP" sz="2800" u="sng" dirty="0">
                <a:solidFill>
                  <a:srgbClr val="632523"/>
                </a:solidFill>
              </a:rPr>
              <a:t>generator</a:t>
            </a:r>
            <a:r>
              <a:rPr lang="en-US" altLang="ja-JP" sz="2800" dirty="0"/>
              <a:t> or </a:t>
            </a:r>
            <a:r>
              <a:rPr lang="en-US" altLang="ja-JP" sz="2800" u="sng" dirty="0">
                <a:solidFill>
                  <a:srgbClr val="632523"/>
                </a:solidFill>
              </a:rPr>
              <a:t>refrigerator</a:t>
            </a:r>
            <a:endParaRPr kumimoji="1" lang="ja-JP" altLang="en-US" dirty="0"/>
          </a:p>
        </p:txBody>
      </p:sp>
      <p:sp>
        <p:nvSpPr>
          <p:cNvPr id="12" name="左右矢印 11"/>
          <p:cNvSpPr/>
          <p:nvPr/>
        </p:nvSpPr>
        <p:spPr>
          <a:xfrm>
            <a:off x="3657601" y="2275131"/>
            <a:ext cx="1473199" cy="523220"/>
          </a:xfrm>
          <a:prstGeom prst="leftRightArrow">
            <a:avLst/>
          </a:prstGeom>
          <a:solidFill>
            <a:schemeClr val="tx2">
              <a:lumMod val="50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5404496" y="2275131"/>
            <a:ext cx="1826341" cy="584776"/>
          </a:xfrm>
          <a:prstGeom prst="rect">
            <a:avLst/>
          </a:prstGeom>
          <a:noFill/>
        </p:spPr>
        <p:txBody>
          <a:bodyPr wrap="none" rtlCol="0">
            <a:spAutoFit/>
          </a:bodyPr>
          <a:lstStyle/>
          <a:p>
            <a:r>
              <a:rPr lang="en-US" altLang="ja-JP" sz="3200" u="sng" dirty="0" smtClean="0">
                <a:solidFill>
                  <a:schemeClr val="accent2">
                    <a:lumMod val="50000"/>
                  </a:schemeClr>
                </a:solidFill>
              </a:rPr>
              <a:t>electricity</a:t>
            </a:r>
            <a:endParaRPr lang="en-US" altLang="ja-JP" sz="3200" dirty="0"/>
          </a:p>
        </p:txBody>
      </p:sp>
      <p:sp>
        <p:nvSpPr>
          <p:cNvPr id="14" name="テキスト ボックス 13"/>
          <p:cNvSpPr txBox="1"/>
          <p:nvPr/>
        </p:nvSpPr>
        <p:spPr>
          <a:xfrm>
            <a:off x="3424582" y="1813467"/>
            <a:ext cx="2519018" cy="461665"/>
          </a:xfrm>
          <a:prstGeom prst="rect">
            <a:avLst/>
          </a:prstGeom>
          <a:noFill/>
        </p:spPr>
        <p:txBody>
          <a:bodyPr wrap="square" rtlCol="0">
            <a:spAutoFit/>
          </a:bodyPr>
          <a:lstStyle/>
          <a:p>
            <a:r>
              <a:rPr kumimoji="1" lang="en-US" altLang="ja-JP" sz="2400" dirty="0" smtClean="0"/>
              <a:t>direct conversion</a:t>
            </a:r>
            <a:endParaRPr kumimoji="1" lang="ja-JP" altLang="en-US" sz="2400" dirty="0"/>
          </a:p>
        </p:txBody>
      </p:sp>
      <p:pic>
        <p:nvPicPr>
          <p:cNvPr id="3" name="図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74" y="1483511"/>
            <a:ext cx="1697993" cy="1720836"/>
          </a:xfrm>
          <a:prstGeom prst="rect">
            <a:avLst/>
          </a:prstGeom>
        </p:spPr>
      </p:pic>
      <p:pic>
        <p:nvPicPr>
          <p:cNvPr id="6" name="図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784" y="1695880"/>
            <a:ext cx="1329923" cy="1460429"/>
          </a:xfrm>
          <a:prstGeom prst="rect">
            <a:avLst/>
          </a:prstGeom>
        </p:spPr>
      </p:pic>
      <p:pic>
        <p:nvPicPr>
          <p:cNvPr id="15" name="図 14" descr="10010004992536150402_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309" y="4368802"/>
            <a:ext cx="2271475" cy="2271475"/>
          </a:xfrm>
          <a:prstGeom prst="rect">
            <a:avLst/>
          </a:prstGeom>
        </p:spPr>
      </p:pic>
      <p:pic>
        <p:nvPicPr>
          <p:cNvPr id="16" name="図 15"/>
          <p:cNvPicPr>
            <a:picLocks noChangeAspect="1"/>
          </p:cNvPicPr>
          <p:nvPr/>
        </p:nvPicPr>
        <p:blipFill>
          <a:blip r:embed="rId6"/>
          <a:stretch>
            <a:fillRect/>
          </a:stretch>
        </p:blipFill>
        <p:spPr>
          <a:xfrm>
            <a:off x="1612412" y="4233334"/>
            <a:ext cx="2273298" cy="2273298"/>
          </a:xfrm>
          <a:prstGeom prst="rect">
            <a:avLst/>
          </a:prstGeom>
        </p:spPr>
      </p:pic>
      <p:sp>
        <p:nvSpPr>
          <p:cNvPr id="5" name="スライド番号プレースホルダー 4"/>
          <p:cNvSpPr>
            <a:spLocks noGrp="1"/>
          </p:cNvSpPr>
          <p:nvPr>
            <p:ph type="sldNum" sz="quarter" idx="12"/>
          </p:nvPr>
        </p:nvSpPr>
        <p:spPr/>
        <p:txBody>
          <a:bodyPr/>
          <a:lstStyle/>
          <a:p>
            <a:fld id="{B9D2C864-9362-43C7-A136-D9C41D93A96D}" type="slidenum">
              <a:rPr lang="en-US" smtClean="0"/>
              <a:t>21</a:t>
            </a:fld>
            <a:endParaRPr lang="en-US"/>
          </a:p>
        </p:txBody>
      </p:sp>
      <p:sp>
        <p:nvSpPr>
          <p:cNvPr id="8" name="日付プレースホルダー 7"/>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19285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77876"/>
            <a:ext cx="8049147" cy="1240883"/>
          </a:xfrm>
        </p:spPr>
        <p:txBody>
          <a:bodyPr>
            <a:normAutofit/>
          </a:bodyPr>
          <a:lstStyle/>
          <a:p>
            <a:pPr algn="l"/>
            <a:r>
              <a:rPr lang="en-US" altLang="ja-JP" sz="4000" dirty="0" smtClean="0"/>
              <a:t>motivation</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pic>
        <p:nvPicPr>
          <p:cNvPr id="3" name="図 2" descr="ああああ.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45" y="3479982"/>
            <a:ext cx="7814594" cy="2699191"/>
          </a:xfrm>
          <a:prstGeom prst="rect">
            <a:avLst/>
          </a:prstGeom>
        </p:spPr>
      </p:pic>
      <p:sp>
        <p:nvSpPr>
          <p:cNvPr id="8" name="テキスト ボックス 7"/>
          <p:cNvSpPr txBox="1"/>
          <p:nvPr/>
        </p:nvSpPr>
        <p:spPr>
          <a:xfrm>
            <a:off x="560265" y="1341087"/>
            <a:ext cx="7313735" cy="1815882"/>
          </a:xfrm>
          <a:prstGeom prst="rect">
            <a:avLst/>
          </a:prstGeom>
          <a:noFill/>
        </p:spPr>
        <p:txBody>
          <a:bodyPr wrap="square" rtlCol="0">
            <a:spAutoFit/>
          </a:bodyPr>
          <a:lstStyle/>
          <a:p>
            <a:r>
              <a:rPr kumimoji="1" lang="en-US" altLang="ja-JP" sz="2400" dirty="0"/>
              <a:t>○</a:t>
            </a:r>
            <a:r>
              <a:rPr kumimoji="1" lang="en-US" altLang="ja-JP" sz="2800" u="sng" dirty="0"/>
              <a:t>problem</a:t>
            </a:r>
          </a:p>
          <a:p>
            <a:r>
              <a:rPr kumimoji="1" lang="ja-JP" altLang="en-US" sz="2000" dirty="0"/>
              <a:t>・</a:t>
            </a:r>
            <a:r>
              <a:rPr lang="en-US" altLang="ja-JP" sz="2000" dirty="0"/>
              <a:t>low efficiency (efficiency = 10%)</a:t>
            </a:r>
          </a:p>
          <a:p>
            <a:r>
              <a:rPr kumimoji="1" lang="ja-JP" altLang="en-US" sz="2000" dirty="0"/>
              <a:t>・</a:t>
            </a:r>
            <a:r>
              <a:rPr kumimoji="1" lang="en-US" altLang="ja-JP" sz="2000" dirty="0"/>
              <a:t>t</a:t>
            </a:r>
            <a:r>
              <a:rPr lang="en-US" altLang="ja-JP" sz="2000" dirty="0"/>
              <a:t>oxic potential</a:t>
            </a:r>
            <a:endParaRPr kumimoji="1" lang="en-US" altLang="ja-JP" sz="2000" dirty="0"/>
          </a:p>
          <a:p>
            <a:r>
              <a:rPr kumimoji="1" lang="ja-JP" altLang="en-US" sz="2000" dirty="0" smtClean="0"/>
              <a:t>・</a:t>
            </a:r>
            <a:r>
              <a:rPr kumimoji="1" lang="en-US" altLang="ja-JP" sz="2000" dirty="0" smtClean="0"/>
              <a:t>rare metal</a:t>
            </a:r>
          </a:p>
          <a:p>
            <a:r>
              <a:rPr kumimoji="1" lang="ja-JP" altLang="en-US" sz="2400" dirty="0" smtClean="0"/>
              <a:t>　　　　　　　　　</a:t>
            </a:r>
            <a:r>
              <a:rPr kumimoji="1" lang="en-US" altLang="ja-JP" sz="2400" dirty="0" smtClean="0"/>
              <a:t>our </a:t>
            </a:r>
            <a:r>
              <a:rPr kumimoji="1" lang="en-US" altLang="ja-JP" sz="2400" dirty="0"/>
              <a:t>goal </a:t>
            </a:r>
            <a:r>
              <a:rPr kumimoji="1" lang="en-US" altLang="ja-JP" sz="2400" dirty="0" smtClean="0"/>
              <a:t> </a:t>
            </a:r>
            <a:r>
              <a:rPr kumimoji="1" lang="ja-JP" altLang="en-US" sz="2400" dirty="0" smtClean="0"/>
              <a:t>：</a:t>
            </a:r>
            <a:r>
              <a:rPr kumimoji="1" lang="en-US" altLang="ja-JP" sz="2400" dirty="0" smtClean="0"/>
              <a:t> </a:t>
            </a:r>
            <a:r>
              <a:rPr kumimoji="1" lang="en-US" altLang="ja-JP" sz="2400" u="sng" dirty="0"/>
              <a:t>conversion efficiency  ~30</a:t>
            </a:r>
            <a:r>
              <a:rPr kumimoji="1" lang="en-US" altLang="ja-JP" sz="2400" u="sng" dirty="0" smtClean="0"/>
              <a:t>%</a:t>
            </a:r>
            <a:endParaRPr kumimoji="1" lang="ja-JP" altLang="en-US" sz="2400" u="sng" dirty="0"/>
          </a:p>
        </p:txBody>
      </p:sp>
      <p:sp>
        <p:nvSpPr>
          <p:cNvPr id="5" name="テキスト ボックス 4"/>
          <p:cNvSpPr txBox="1"/>
          <p:nvPr/>
        </p:nvSpPr>
        <p:spPr>
          <a:xfrm>
            <a:off x="2895601" y="6280771"/>
            <a:ext cx="5258496" cy="307777"/>
          </a:xfrm>
          <a:prstGeom prst="rect">
            <a:avLst/>
          </a:prstGeom>
          <a:noFill/>
        </p:spPr>
        <p:txBody>
          <a:bodyPr wrap="none" rtlCol="0">
            <a:spAutoFit/>
          </a:bodyPr>
          <a:lstStyle/>
          <a:p>
            <a:r>
              <a:rPr lang="en-US" altLang="ja-JP" sz="1400" dirty="0">
                <a:latin typeface="Bookman Old Style" charset="0"/>
              </a:rPr>
              <a:t>G. Jeffrey Snyder et al., Nature Materials </a:t>
            </a:r>
            <a:r>
              <a:rPr lang="en-US" altLang="ja-JP" sz="1400" b="1" dirty="0">
                <a:latin typeface="Bookman Old Style" charset="0"/>
              </a:rPr>
              <a:t>7</a:t>
            </a:r>
            <a:r>
              <a:rPr lang="en-US" altLang="ja-JP" sz="1400" dirty="0">
                <a:latin typeface="Bookman Old Style" charset="0"/>
              </a:rPr>
              <a:t>(2008)105-</a:t>
            </a:r>
            <a:r>
              <a:rPr lang="en-US" altLang="ja-JP" sz="1400" dirty="0" smtClean="0">
                <a:latin typeface="Bookman Old Style" charset="0"/>
              </a:rPr>
              <a:t>114</a:t>
            </a:r>
            <a:endParaRPr lang="ja-JP" altLang="en-US" sz="1400" dirty="0">
              <a:latin typeface="Bookman Old Style" charset="0"/>
            </a:endParaRPr>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22</a:t>
            </a:fld>
            <a:endParaRPr lang="en-US"/>
          </a:p>
        </p:txBody>
      </p:sp>
      <p:sp>
        <p:nvSpPr>
          <p:cNvPr id="9" name="日付プレースホルダー 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44281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lstStyle/>
          <a:p>
            <a:pPr algn="l"/>
            <a:r>
              <a:rPr lang="en-US" altLang="ja-JP" sz="4000" dirty="0"/>
              <a:t>Electronic Structure of CuInTe</a:t>
            </a:r>
            <a:r>
              <a:rPr lang="en-US" altLang="ja-JP" sz="4000" baseline="-25000" dirty="0"/>
              <a:t>2</a:t>
            </a:r>
            <a:endParaRPr kumimoji="1" lang="ja-JP" altLang="en-US" sz="1400" dirty="0"/>
          </a:p>
        </p:txBody>
      </p:sp>
      <p:sp>
        <p:nvSpPr>
          <p:cNvPr id="10" name="コンテンツ プレースホルダー 9"/>
          <p:cNvSpPr>
            <a:spLocks noGrp="1"/>
          </p:cNvSpPr>
          <p:nvPr>
            <p:ph idx="1"/>
          </p:nvPr>
        </p:nvSpPr>
        <p:spPr>
          <a:xfrm rot="10800000" flipH="1" flipV="1">
            <a:off x="574424" y="1618820"/>
            <a:ext cx="1680796" cy="45719"/>
          </a:xfrm>
        </p:spPr>
        <p:txBody>
          <a:bodyPr>
            <a:normAutofit fontScale="25000" lnSpcReduction="20000"/>
          </a:bodyPr>
          <a:lstStyle/>
          <a:p>
            <a:pPr marL="0" indent="0">
              <a:spcBef>
                <a:spcPts val="600"/>
              </a:spcBef>
              <a:buNone/>
            </a:pPr>
            <a:endParaRPr lang="en-US" altLang="ja-JP" dirty="0"/>
          </a:p>
          <a:p>
            <a:pPr marL="0" indent="0">
              <a:buNone/>
            </a:pPr>
            <a:endParaRPr lang="en-US" altLang="ja-JP" dirty="0"/>
          </a:p>
        </p:txBody>
      </p:sp>
      <p:sp>
        <p:nvSpPr>
          <p:cNvPr id="4" name="テキスト ボックス 3"/>
          <p:cNvSpPr txBox="1"/>
          <p:nvPr/>
        </p:nvSpPr>
        <p:spPr>
          <a:xfrm>
            <a:off x="6822080" y="157794"/>
            <a:ext cx="1375121" cy="369332"/>
          </a:xfrm>
          <a:prstGeom prst="rect">
            <a:avLst/>
          </a:prstGeom>
          <a:noFill/>
        </p:spPr>
        <p:txBody>
          <a:bodyPr wrap="none" rtlCol="0">
            <a:spAutoFit/>
          </a:bodyPr>
          <a:lstStyle/>
          <a:p>
            <a:r>
              <a:rPr kumimoji="1" lang="en-US" altLang="ja-JP" dirty="0" smtClean="0"/>
              <a:t>3.calculation</a:t>
            </a:r>
            <a:endParaRPr kumimoji="1" lang="ja-JP" altLang="en-US" dirty="0"/>
          </a:p>
        </p:txBody>
      </p:sp>
      <p:pic>
        <p:nvPicPr>
          <p:cNvPr id="3" name="図 2" descr="band.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214" y="1316092"/>
            <a:ext cx="3825355" cy="4950459"/>
          </a:xfrm>
          <a:prstGeom prst="rect">
            <a:avLst/>
          </a:prstGeom>
        </p:spPr>
      </p:pic>
      <p:pic>
        <p:nvPicPr>
          <p:cNvPr id="9" name="図 8" descr="dos.ps"/>
          <p:cNvPicPr>
            <a:picLocks noChangeAspect="1"/>
          </p:cNvPicPr>
          <p:nvPr/>
        </p:nvPicPr>
        <p:blipFill rotWithShape="1">
          <a:blip r:embed="rId4">
            <a:extLst>
              <a:ext uri="{28A0092B-C50C-407E-A947-70E740481C1C}">
                <a14:useLocalDpi xmlns:a14="http://schemas.microsoft.com/office/drawing/2010/main" val="0"/>
              </a:ext>
            </a:extLst>
          </a:blip>
          <a:srcRect l="11000" t="7763" r="3366" b="10268"/>
          <a:stretch/>
        </p:blipFill>
        <p:spPr>
          <a:xfrm>
            <a:off x="14158" y="1316092"/>
            <a:ext cx="3343460" cy="4730316"/>
          </a:xfrm>
          <a:prstGeom prst="rect">
            <a:avLst/>
          </a:prstGeom>
        </p:spPr>
      </p:pic>
      <p:sp>
        <p:nvSpPr>
          <p:cNvPr id="11" name="円/楕円 10"/>
          <p:cNvSpPr/>
          <p:nvPr/>
        </p:nvSpPr>
        <p:spPr>
          <a:xfrm>
            <a:off x="1041311" y="2535710"/>
            <a:ext cx="1344637" cy="784306"/>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0" name="円/楕円 29"/>
          <p:cNvSpPr/>
          <p:nvPr/>
        </p:nvSpPr>
        <p:spPr>
          <a:xfrm>
            <a:off x="1041311" y="5108767"/>
            <a:ext cx="1344637" cy="564162"/>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1" name="円/楕円 30"/>
          <p:cNvSpPr/>
          <p:nvPr/>
        </p:nvSpPr>
        <p:spPr>
          <a:xfrm>
            <a:off x="1172040" y="3913636"/>
            <a:ext cx="1083180" cy="489467"/>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4" name="右中かっこ 33"/>
          <p:cNvSpPr/>
          <p:nvPr/>
        </p:nvSpPr>
        <p:spPr>
          <a:xfrm>
            <a:off x="6611133" y="2834494"/>
            <a:ext cx="210947" cy="1680653"/>
          </a:xfrm>
          <a:prstGeom prst="rightBrace">
            <a:avLst/>
          </a:prstGeom>
          <a:noFill/>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5" name="円/楕円 34"/>
          <p:cNvSpPr/>
          <p:nvPr/>
        </p:nvSpPr>
        <p:spPr>
          <a:xfrm>
            <a:off x="630450" y="3320016"/>
            <a:ext cx="541590" cy="52681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6" name="円/楕円 35"/>
          <p:cNvSpPr/>
          <p:nvPr/>
        </p:nvSpPr>
        <p:spPr>
          <a:xfrm flipH="1" flipV="1">
            <a:off x="649434" y="5132037"/>
            <a:ext cx="522296" cy="54089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37" name="円/楕円 36"/>
          <p:cNvSpPr/>
          <p:nvPr/>
        </p:nvSpPr>
        <p:spPr>
          <a:xfrm>
            <a:off x="3828481" y="4600626"/>
            <a:ext cx="2633248" cy="60151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i="1" dirty="0"/>
          </a:p>
        </p:txBody>
      </p:sp>
      <p:sp>
        <p:nvSpPr>
          <p:cNvPr id="38" name="円/楕円 37"/>
          <p:cNvSpPr/>
          <p:nvPr/>
        </p:nvSpPr>
        <p:spPr>
          <a:xfrm>
            <a:off x="649434" y="4567223"/>
            <a:ext cx="522870" cy="52287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9" name="テキスト ボックス 38"/>
          <p:cNvSpPr txBox="1"/>
          <p:nvPr/>
        </p:nvSpPr>
        <p:spPr>
          <a:xfrm>
            <a:off x="6878170" y="3320016"/>
            <a:ext cx="2065940" cy="1015663"/>
          </a:xfrm>
          <a:prstGeom prst="rect">
            <a:avLst/>
          </a:prstGeom>
          <a:noFill/>
          <a:ln>
            <a:solidFill>
              <a:schemeClr val="tx2">
                <a:lumMod val="50000"/>
              </a:schemeClr>
            </a:solidFill>
          </a:ln>
        </p:spPr>
        <p:txBody>
          <a:bodyPr wrap="none" rtlCol="0">
            <a:spAutoFit/>
          </a:bodyPr>
          <a:lstStyle/>
          <a:p>
            <a:r>
              <a:rPr lang="en-US" altLang="ja-JP" sz="2000" dirty="0" smtClean="0"/>
              <a:t>Cu-3d,In-5p,Te-5p</a:t>
            </a:r>
          </a:p>
          <a:p>
            <a:endParaRPr lang="en-US" altLang="ja-JP" sz="2000" dirty="0" smtClean="0"/>
          </a:p>
          <a:p>
            <a:r>
              <a:rPr lang="en-US" altLang="ja-JP" sz="2000" dirty="0" smtClean="0"/>
              <a:t>p-d hybridization</a:t>
            </a:r>
            <a:endParaRPr kumimoji="1" lang="ja-JP" altLang="en-US" sz="2000" dirty="0"/>
          </a:p>
        </p:txBody>
      </p:sp>
      <p:cxnSp>
        <p:nvCxnSpPr>
          <p:cNvPr id="6" name="直線矢印コネクタ 5"/>
          <p:cNvCxnSpPr>
            <a:stCxn id="37" idx="5"/>
          </p:cNvCxnSpPr>
          <p:nvPr/>
        </p:nvCxnSpPr>
        <p:spPr>
          <a:xfrm>
            <a:off x="6076099" y="5114047"/>
            <a:ext cx="695470" cy="55888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745614" y="5672929"/>
            <a:ext cx="1146718" cy="400110"/>
          </a:xfrm>
          <a:prstGeom prst="rect">
            <a:avLst/>
          </a:prstGeom>
          <a:noFill/>
          <a:ln>
            <a:solidFill>
              <a:schemeClr val="accent2"/>
            </a:solidFill>
          </a:ln>
        </p:spPr>
        <p:txBody>
          <a:bodyPr wrap="none" rtlCol="0">
            <a:spAutoFit/>
          </a:bodyPr>
          <a:lstStyle/>
          <a:p>
            <a:r>
              <a:rPr kumimoji="1" lang="en-US" altLang="ja-JP" sz="2000" dirty="0" smtClean="0"/>
              <a:t>S orbitals</a:t>
            </a:r>
            <a:endParaRPr kumimoji="1" lang="ja-JP" altLang="en-US" sz="2000" dirty="0"/>
          </a:p>
        </p:txBody>
      </p:sp>
      <p:sp>
        <p:nvSpPr>
          <p:cNvPr id="5" name="テキスト ボックス 4"/>
          <p:cNvSpPr txBox="1"/>
          <p:nvPr/>
        </p:nvSpPr>
        <p:spPr>
          <a:xfrm>
            <a:off x="1195227" y="6017017"/>
            <a:ext cx="4468641" cy="523220"/>
          </a:xfrm>
          <a:prstGeom prst="rect">
            <a:avLst/>
          </a:prstGeom>
          <a:noFill/>
        </p:spPr>
        <p:txBody>
          <a:bodyPr wrap="none" rtlCol="0">
            <a:spAutoFit/>
          </a:bodyPr>
          <a:lstStyle/>
          <a:p>
            <a:r>
              <a:rPr kumimoji="1" lang="en-US" altLang="ja-JP" sz="2800" dirty="0"/>
              <a:t>band                                    </a:t>
            </a:r>
            <a:r>
              <a:rPr kumimoji="1" lang="en-US" altLang="ja-JP" sz="2800" dirty="0" smtClean="0"/>
              <a:t>DOS</a:t>
            </a:r>
            <a:endParaRPr kumimoji="1" lang="ja-JP" altLang="en-US" sz="2800" dirty="0"/>
          </a:p>
        </p:txBody>
      </p:sp>
      <p:sp>
        <p:nvSpPr>
          <p:cNvPr id="7" name="スライド番号プレースホルダー 6"/>
          <p:cNvSpPr>
            <a:spLocks noGrp="1"/>
          </p:cNvSpPr>
          <p:nvPr>
            <p:ph type="sldNum" sz="quarter" idx="12"/>
          </p:nvPr>
        </p:nvSpPr>
        <p:spPr/>
        <p:txBody>
          <a:bodyPr/>
          <a:lstStyle/>
          <a:p>
            <a:fld id="{B9D2C864-9362-43C7-A136-D9C41D93A96D}" type="slidenum">
              <a:rPr lang="en-US" smtClean="0"/>
              <a:t>23</a:t>
            </a:fld>
            <a:endParaRPr lang="en-US"/>
          </a:p>
        </p:txBody>
      </p:sp>
      <p:sp>
        <p:nvSpPr>
          <p:cNvPr id="13" name="日付プレースホルダー 12"/>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54189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31" grpId="0" animBg="1"/>
      <p:bldP spid="34" grpId="0" animBg="1"/>
      <p:bldP spid="35" grpId="0" animBg="1"/>
      <p:bldP spid="35" grpId="1" animBg="1"/>
      <p:bldP spid="36" grpId="0" animBg="1"/>
      <p:bldP spid="36" grpId="1" animBg="1"/>
      <p:bldP spid="37" grpId="0" animBg="1"/>
      <p:bldP spid="37" grpId="1" animBg="1"/>
      <p:bldP spid="38" grpId="0" animBg="1"/>
      <p:bldP spid="38" grpId="1" animBg="1"/>
      <p:bldP spid="39" grpId="0"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2914" y="157794"/>
            <a:ext cx="8049147" cy="1240883"/>
          </a:xfrm>
        </p:spPr>
        <p:txBody>
          <a:bodyPr/>
          <a:lstStyle/>
          <a:p>
            <a:pPr algn="l"/>
            <a:r>
              <a:rPr lang="en-US" altLang="ja-JP" sz="4000" dirty="0" smtClean="0"/>
              <a:t> calculation</a:t>
            </a:r>
            <a:endParaRPr kumimoji="1" lang="ja-JP" altLang="en-US" sz="1400" dirty="0"/>
          </a:p>
        </p:txBody>
      </p:sp>
      <p:sp>
        <p:nvSpPr>
          <p:cNvPr id="10" name="コンテンツ プレースホルダー 9"/>
          <p:cNvSpPr>
            <a:spLocks noGrp="1"/>
          </p:cNvSpPr>
          <p:nvPr>
            <p:ph idx="1"/>
          </p:nvPr>
        </p:nvSpPr>
        <p:spPr>
          <a:xfrm rot="10800000" flipH="1" flipV="1">
            <a:off x="522914" y="1167412"/>
            <a:ext cx="6965967" cy="898456"/>
          </a:xfrm>
        </p:spPr>
        <p:txBody>
          <a:bodyPr>
            <a:normAutofit/>
          </a:bodyPr>
          <a:lstStyle/>
          <a:p>
            <a:pPr marL="0" indent="0">
              <a:buNone/>
            </a:pPr>
            <a:r>
              <a:rPr lang="en-US" altLang="ja-JP" dirty="0" smtClean="0"/>
              <a:t> </a:t>
            </a:r>
            <a:r>
              <a:rPr lang="en-US" altLang="ja-JP" sz="2800" dirty="0" smtClean="0"/>
              <a:t> ●previous work[1] </a:t>
            </a:r>
            <a:r>
              <a:rPr lang="en-US" altLang="ja-JP" sz="2800" dirty="0" err="1" smtClean="0"/>
              <a:t>compearison</a:t>
            </a:r>
            <a:r>
              <a:rPr lang="en-US" altLang="ja-JP" sz="2800" dirty="0" smtClean="0"/>
              <a:t> </a:t>
            </a:r>
          </a:p>
          <a:p>
            <a:pPr marL="0" indent="0">
              <a:buNone/>
            </a:pPr>
            <a:endParaRPr lang="en-US" altLang="ja-JP" sz="2800" dirty="0" smtClean="0"/>
          </a:p>
        </p:txBody>
      </p:sp>
      <p:sp>
        <p:nvSpPr>
          <p:cNvPr id="4" name="テキスト ボックス 3"/>
          <p:cNvSpPr txBox="1"/>
          <p:nvPr/>
        </p:nvSpPr>
        <p:spPr>
          <a:xfrm>
            <a:off x="6822080" y="157794"/>
            <a:ext cx="1089060" cy="369332"/>
          </a:xfrm>
          <a:prstGeom prst="rect">
            <a:avLst/>
          </a:prstGeom>
          <a:noFill/>
        </p:spPr>
        <p:txBody>
          <a:bodyPr wrap="none" rtlCol="0">
            <a:spAutoFit/>
          </a:bodyPr>
          <a:lstStyle/>
          <a:p>
            <a:r>
              <a:rPr lang="en-US" altLang="ja-JP" dirty="0" smtClean="0"/>
              <a:t>2.CuInTe</a:t>
            </a:r>
            <a:r>
              <a:rPr lang="en-US" altLang="ja-JP" baseline="-25000" dirty="0" smtClean="0"/>
              <a:t>2</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29557308"/>
              </p:ext>
            </p:extLst>
          </p:nvPr>
        </p:nvGraphicFramePr>
        <p:xfrm>
          <a:off x="1708714" y="2065869"/>
          <a:ext cx="5318619" cy="3569911"/>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709669" y="5568134"/>
            <a:ext cx="7563585" cy="1015663"/>
          </a:xfrm>
          <a:prstGeom prst="rect">
            <a:avLst/>
          </a:prstGeom>
          <a:noFill/>
        </p:spPr>
        <p:txBody>
          <a:bodyPr wrap="square" rtlCol="0">
            <a:spAutoFit/>
          </a:bodyPr>
          <a:lstStyle/>
          <a:p>
            <a:r>
              <a:rPr kumimoji="1" lang="ja-JP" altLang="en-US" sz="2000" dirty="0" smtClean="0"/>
              <a:t>・</a:t>
            </a:r>
            <a:r>
              <a:rPr kumimoji="1" lang="en-US" altLang="ja-JP" sz="2000" dirty="0" smtClean="0"/>
              <a:t>calculation </a:t>
            </a:r>
            <a:r>
              <a:rPr kumimoji="1" lang="en-US" altLang="ja-JP" sz="2000" dirty="0" err="1" smtClean="0"/>
              <a:t>Smax</a:t>
            </a:r>
            <a:r>
              <a:rPr kumimoji="1" lang="en-US" altLang="ja-JP" sz="2000" dirty="0" smtClean="0"/>
              <a:t>                                  </a:t>
            </a:r>
            <a:r>
              <a:rPr kumimoji="1" lang="ja-JP" altLang="en-US" sz="2000" dirty="0" smtClean="0"/>
              <a:t>・</a:t>
            </a:r>
            <a:r>
              <a:rPr lang="en-US" altLang="ja-JP" sz="2000" dirty="0"/>
              <a:t>p</a:t>
            </a:r>
            <a:r>
              <a:rPr kumimoji="1" lang="en-US" altLang="ja-JP" sz="2000" dirty="0"/>
              <a:t>revious work</a:t>
            </a:r>
            <a:endParaRPr kumimoji="1" lang="en-US" altLang="ja-JP" sz="2000" dirty="0" smtClean="0"/>
          </a:p>
          <a:p>
            <a:r>
              <a:rPr kumimoji="1" lang="ja-JP" altLang="en-US" sz="2000" dirty="0" smtClean="0"/>
              <a:t>　　</a:t>
            </a:r>
            <a:r>
              <a:rPr kumimoji="1" lang="en-US" altLang="ja-JP" sz="2000" dirty="0" err="1" smtClean="0"/>
              <a:t>Sxx</a:t>
            </a:r>
            <a:r>
              <a:rPr kumimoji="1" lang="en-US" altLang="ja-JP" sz="2000" dirty="0" smtClean="0"/>
              <a:t> = 498.2(</a:t>
            </a:r>
            <a:r>
              <a:rPr kumimoji="1" lang="en-US" altLang="ja-JP" sz="2000" dirty="0" err="1" smtClean="0"/>
              <a:t>μV</a:t>
            </a:r>
            <a:r>
              <a:rPr kumimoji="1" lang="en-US" altLang="ja-JP" sz="2000" dirty="0" smtClean="0"/>
              <a:t>/K)   (450K)                </a:t>
            </a:r>
            <a:r>
              <a:rPr kumimoji="1" lang="en-US" altLang="ja-JP" sz="2000" dirty="0" err="1" smtClean="0"/>
              <a:t>Smax</a:t>
            </a:r>
            <a:r>
              <a:rPr kumimoji="1" lang="en-US" altLang="ja-JP" sz="2000" dirty="0" smtClean="0"/>
              <a:t>=414.3(</a:t>
            </a:r>
            <a:r>
              <a:rPr kumimoji="1" lang="en-US" altLang="ja-JP" sz="2000" dirty="0" err="1" smtClean="0"/>
              <a:t>μV</a:t>
            </a:r>
            <a:r>
              <a:rPr kumimoji="1" lang="en-US" altLang="ja-JP" sz="2000" dirty="0" smtClean="0"/>
              <a:t>/K)(500K)</a:t>
            </a:r>
          </a:p>
          <a:p>
            <a:r>
              <a:rPr kumimoji="1" lang="ja-JP" altLang="en-US" sz="2000" dirty="0" smtClean="0"/>
              <a:t>　　</a:t>
            </a:r>
            <a:r>
              <a:rPr kumimoji="1" lang="en-US" altLang="ja-JP" sz="2000" dirty="0" err="1" smtClean="0"/>
              <a:t>Szz</a:t>
            </a:r>
            <a:r>
              <a:rPr kumimoji="1" lang="en-US" altLang="ja-JP" sz="2000" dirty="0" smtClean="0"/>
              <a:t> = 487.0(</a:t>
            </a:r>
            <a:r>
              <a:rPr kumimoji="1" lang="en-US" altLang="ja-JP" sz="2000" dirty="0" err="1" smtClean="0"/>
              <a:t>μV</a:t>
            </a:r>
            <a:r>
              <a:rPr kumimoji="1" lang="en-US" altLang="ja-JP" sz="2000" dirty="0" smtClean="0"/>
              <a:t>/K)  </a:t>
            </a:r>
            <a:r>
              <a:rPr kumimoji="1" lang="en-US" altLang="ja-JP" sz="2000" dirty="0"/>
              <a:t> </a:t>
            </a:r>
            <a:r>
              <a:rPr kumimoji="1" lang="en-US" altLang="ja-JP" sz="2000" dirty="0" smtClean="0"/>
              <a:t> (450K)</a:t>
            </a:r>
            <a:endParaRPr kumimoji="1" lang="ja-JP" altLang="en-US" sz="2000"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24</a:t>
            </a:fld>
            <a:endParaRPr lang="en-US"/>
          </a:p>
        </p:txBody>
      </p:sp>
      <p:sp>
        <p:nvSpPr>
          <p:cNvPr id="7" name="日付プレースホルダー 6"/>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409035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84107"/>
            <a:ext cx="8049147" cy="1240883"/>
          </a:xfrm>
        </p:spPr>
        <p:txBody>
          <a:bodyPr/>
          <a:lstStyle/>
          <a:p>
            <a:pPr algn="l"/>
            <a:r>
              <a:rPr lang="en-US" altLang="ja-JP" sz="4000" dirty="0"/>
              <a:t>chalcopyrite structure</a:t>
            </a:r>
            <a:br>
              <a:rPr lang="en-US" altLang="ja-JP" sz="4000" dirty="0"/>
            </a:br>
            <a:endParaRPr kumimoji="1" lang="ja-JP" altLang="en-US" sz="1400" dirty="0"/>
          </a:p>
        </p:txBody>
      </p:sp>
      <p:sp>
        <p:nvSpPr>
          <p:cNvPr id="4" name="テキスト ボックス 3"/>
          <p:cNvSpPr txBox="1"/>
          <p:nvPr/>
        </p:nvSpPr>
        <p:spPr>
          <a:xfrm>
            <a:off x="6822080" y="157794"/>
            <a:ext cx="1089060" cy="646331"/>
          </a:xfrm>
          <a:prstGeom prst="rect">
            <a:avLst/>
          </a:prstGeom>
          <a:noFill/>
        </p:spPr>
        <p:txBody>
          <a:bodyPr wrap="none" rtlCol="0">
            <a:spAutoFit/>
          </a:bodyPr>
          <a:lstStyle/>
          <a:p>
            <a:r>
              <a:rPr lang="en-US" altLang="ja-JP" dirty="0"/>
              <a:t>2</a:t>
            </a:r>
            <a:r>
              <a:rPr lang="en-US" altLang="ja-JP" dirty="0" smtClean="0"/>
              <a:t>.CuInTe</a:t>
            </a:r>
            <a:r>
              <a:rPr lang="en-US" altLang="ja-JP" baseline="-25000" dirty="0" smtClean="0"/>
              <a:t>2</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446352" y="1151467"/>
            <a:ext cx="8049147" cy="5181599"/>
          </a:xfrm>
        </p:spPr>
        <p:txBody>
          <a:bodyPr>
            <a:normAutofit/>
          </a:bodyPr>
          <a:lstStyle/>
          <a:p>
            <a:pPr marL="0" indent="0">
              <a:buNone/>
            </a:pPr>
            <a:endParaRPr kumimoji="1" lang="en-US" altLang="ja-JP" dirty="0" smtClean="0"/>
          </a:p>
          <a:p>
            <a:pPr marL="0" indent="0">
              <a:buNone/>
            </a:pPr>
            <a:r>
              <a:rPr kumimoji="1" lang="ja-JP" altLang="en-US" dirty="0" smtClean="0"/>
              <a:t>・</a:t>
            </a:r>
            <a:r>
              <a:rPr kumimoji="1" lang="en-US" altLang="ja-JP" dirty="0" smtClean="0"/>
              <a:t>CIS (CuInSe</a:t>
            </a:r>
            <a:r>
              <a:rPr kumimoji="1" lang="en-US" altLang="ja-JP" baseline="-25000" dirty="0" smtClean="0"/>
              <a:t>2</a:t>
            </a:r>
            <a:r>
              <a:rPr kumimoji="1" lang="en-US" altLang="ja-JP" dirty="0" smtClean="0"/>
              <a:t>/CuInS</a:t>
            </a:r>
            <a:r>
              <a:rPr lang="en-US" altLang="ja-JP" baseline="-25000" dirty="0"/>
              <a:t>2</a:t>
            </a:r>
            <a:r>
              <a:rPr kumimoji="1" lang="en-US" altLang="ja-JP" dirty="0" smtClean="0"/>
              <a:t>)</a:t>
            </a:r>
          </a:p>
          <a:p>
            <a:pPr marL="0" indent="0">
              <a:buNone/>
            </a:pPr>
            <a:r>
              <a:rPr lang="en-US" altLang="ja-JP" dirty="0" smtClean="0"/>
              <a:t>       use as solar cell.</a:t>
            </a:r>
          </a:p>
          <a:p>
            <a:pPr marL="0" indent="0">
              <a:buNone/>
            </a:pPr>
            <a:r>
              <a:rPr lang="en-US" altLang="ja-JP" dirty="0"/>
              <a:t> </a:t>
            </a:r>
            <a:r>
              <a:rPr lang="en-US" altLang="ja-JP" dirty="0" smtClean="0"/>
              <a:t>    </a:t>
            </a:r>
          </a:p>
          <a:p>
            <a:pPr marL="0" indent="0">
              <a:buNone/>
            </a:pPr>
            <a:r>
              <a:rPr lang="en-US" altLang="ja-JP" dirty="0" smtClean="0"/>
              <a:t>        CIGS  (</a:t>
            </a:r>
            <a:r>
              <a:rPr lang="en-US" altLang="ja-JP" dirty="0" err="1" smtClean="0"/>
              <a:t>Ga</a:t>
            </a:r>
            <a:r>
              <a:rPr lang="en-US" altLang="ja-JP" dirty="0" smtClean="0"/>
              <a:t> doping) </a:t>
            </a:r>
          </a:p>
          <a:p>
            <a:pPr marL="0" indent="0">
              <a:buNone/>
            </a:pPr>
            <a:endParaRPr lang="en-US" altLang="ja-JP" dirty="0"/>
          </a:p>
          <a:p>
            <a:pPr marL="0" indent="0">
              <a:buNone/>
            </a:pPr>
            <a:r>
              <a:rPr kumimoji="1" lang="en-US" altLang="ja-JP" dirty="0" smtClean="0"/>
              <a:t>  </a:t>
            </a:r>
            <a:r>
              <a:rPr lang="en-US" altLang="ja-JP" dirty="0" smtClean="0"/>
              <a:t> </a:t>
            </a:r>
            <a:r>
              <a:rPr kumimoji="1" lang="en-US" altLang="ja-JP" dirty="0" smtClean="0"/>
              <a:t> </a:t>
            </a:r>
            <a:r>
              <a:rPr kumimoji="1" lang="en-US" altLang="ja-JP" u="sng" dirty="0" smtClean="0"/>
              <a:t>phase separating </a:t>
            </a:r>
          </a:p>
          <a:p>
            <a:pPr marL="0" indent="0">
              <a:buNone/>
            </a:pPr>
            <a:r>
              <a:rPr lang="en-US" altLang="ja-JP" dirty="0"/>
              <a:t> </a:t>
            </a:r>
            <a:r>
              <a:rPr lang="en-US" altLang="ja-JP" dirty="0" smtClean="0"/>
              <a:t>     →  </a:t>
            </a:r>
            <a:r>
              <a:rPr lang="en-US" altLang="ja-JP" u="sng" dirty="0" smtClean="0"/>
              <a:t>low dimension</a:t>
            </a:r>
            <a:endParaRPr kumimoji="1" lang="en-US" altLang="ja-JP" u="sng" dirty="0" smtClean="0"/>
          </a:p>
          <a:p>
            <a:pPr marL="0" indent="0">
              <a:buNone/>
            </a:pPr>
            <a:endParaRPr lang="en-US" altLang="ja-JP" dirty="0"/>
          </a:p>
        </p:txBody>
      </p:sp>
      <p:sp>
        <p:nvSpPr>
          <p:cNvPr id="16" name="テキスト ボックス 15"/>
          <p:cNvSpPr txBox="1"/>
          <p:nvPr/>
        </p:nvSpPr>
        <p:spPr>
          <a:xfrm>
            <a:off x="4470926" y="3788237"/>
            <a:ext cx="4673074" cy="461665"/>
          </a:xfrm>
          <a:prstGeom prst="rect">
            <a:avLst/>
          </a:prstGeom>
          <a:noFill/>
        </p:spPr>
        <p:txBody>
          <a:bodyPr wrap="none" rtlCol="0">
            <a:spAutoFit/>
          </a:bodyPr>
          <a:lstStyle/>
          <a:p>
            <a:r>
              <a:rPr lang="ja-JP" altLang="en-US" sz="1200" dirty="0"/>
              <a:t>第一原理計算によるカルコパイライト ベース太陽電池材料の</a:t>
            </a:r>
            <a:r>
              <a:rPr lang="ja-JP" altLang="en-US" sz="1200" dirty="0" smtClean="0"/>
              <a:t>デザイン</a:t>
            </a:r>
            <a:endParaRPr lang="en-US" altLang="ja-JP" sz="1200" dirty="0" smtClean="0"/>
          </a:p>
          <a:p>
            <a:r>
              <a:rPr kumimoji="1" lang="ja-JP" altLang="en-US" sz="1200" dirty="0" smtClean="0"/>
              <a:t>吉田研　谷義政　</a:t>
            </a:r>
            <a:r>
              <a:rPr kumimoji="1" lang="en-US" altLang="ja-JP" sz="1200" dirty="0" smtClean="0"/>
              <a:t>2012 master paper</a:t>
            </a:r>
            <a:endParaRPr kumimoji="1" lang="ja-JP" altLang="en-US" sz="1200" dirty="0"/>
          </a:p>
        </p:txBody>
      </p:sp>
      <p:pic>
        <p:nvPicPr>
          <p:cNvPr id="17" name="図 16" descr="2012_tani_paper のコピー.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841" y="804124"/>
            <a:ext cx="3402359" cy="2968015"/>
          </a:xfrm>
          <a:prstGeom prst="rect">
            <a:avLst/>
          </a:prstGeom>
        </p:spPr>
      </p:pic>
      <p:sp>
        <p:nvSpPr>
          <p:cNvPr id="5" name="右矢印 4"/>
          <p:cNvSpPr/>
          <p:nvPr/>
        </p:nvSpPr>
        <p:spPr>
          <a:xfrm>
            <a:off x="4470926" y="5135943"/>
            <a:ext cx="880534" cy="474134"/>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813167" y="5073353"/>
            <a:ext cx="2348700" cy="523220"/>
          </a:xfrm>
          <a:prstGeom prst="rect">
            <a:avLst/>
          </a:prstGeom>
          <a:noFill/>
        </p:spPr>
        <p:txBody>
          <a:bodyPr wrap="square" rtlCol="0">
            <a:spAutoFit/>
          </a:bodyPr>
          <a:lstStyle/>
          <a:p>
            <a:r>
              <a:rPr lang="en-US" altLang="ja-JP" sz="2800" dirty="0">
                <a:solidFill>
                  <a:schemeClr val="accent2">
                    <a:lumMod val="50000"/>
                  </a:schemeClr>
                </a:solidFill>
              </a:rPr>
              <a:t>Cu</a:t>
            </a:r>
            <a:r>
              <a:rPr lang="en-US" altLang="ja-JP" sz="2800" baseline="-25000" dirty="0">
                <a:solidFill>
                  <a:schemeClr val="accent2">
                    <a:lumMod val="50000"/>
                  </a:schemeClr>
                </a:solidFill>
              </a:rPr>
              <a:t>1-x</a:t>
            </a:r>
            <a:r>
              <a:rPr lang="en-US" altLang="ja-JP" sz="2800" dirty="0">
                <a:solidFill>
                  <a:schemeClr val="accent2">
                    <a:lumMod val="50000"/>
                  </a:schemeClr>
                </a:solidFill>
              </a:rPr>
              <a:t>□</a:t>
            </a:r>
            <a:r>
              <a:rPr lang="en-US" altLang="ja-JP" sz="2800" baseline="-25000" dirty="0" smtClean="0">
                <a:solidFill>
                  <a:schemeClr val="accent2">
                    <a:lumMod val="50000"/>
                  </a:schemeClr>
                </a:solidFill>
              </a:rPr>
              <a:t>x</a:t>
            </a:r>
            <a:r>
              <a:rPr lang="en-US" altLang="ja-JP" sz="2800" dirty="0" smtClean="0">
                <a:solidFill>
                  <a:schemeClr val="accent2">
                    <a:lumMod val="50000"/>
                  </a:schemeClr>
                </a:solidFill>
              </a:rPr>
              <a:t>InTe</a:t>
            </a:r>
            <a:r>
              <a:rPr lang="en-US" altLang="ja-JP" sz="2800" baseline="-25000" dirty="0" smtClean="0">
                <a:solidFill>
                  <a:schemeClr val="accent2">
                    <a:lumMod val="50000"/>
                  </a:schemeClr>
                </a:solidFill>
              </a:rPr>
              <a:t>2  </a:t>
            </a:r>
            <a:r>
              <a:rPr lang="en-US" altLang="ja-JP" sz="2800" dirty="0" smtClean="0">
                <a:solidFill>
                  <a:schemeClr val="accent2">
                    <a:lumMod val="50000"/>
                  </a:schemeClr>
                </a:solidFill>
              </a:rPr>
              <a:t>? </a:t>
            </a:r>
            <a:endParaRPr kumimoji="1" lang="ja-JP" altLang="en-US" sz="2800" dirty="0">
              <a:solidFill>
                <a:schemeClr val="accent2">
                  <a:lumMod val="50000"/>
                </a:schemeClr>
              </a:solidFill>
            </a:endParaRPr>
          </a:p>
        </p:txBody>
      </p:sp>
      <p:sp>
        <p:nvSpPr>
          <p:cNvPr id="9" name="右矢印 8"/>
          <p:cNvSpPr/>
          <p:nvPr/>
        </p:nvSpPr>
        <p:spPr>
          <a:xfrm rot="5400000">
            <a:off x="2193389" y="2954867"/>
            <a:ext cx="457201" cy="474134"/>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202267" y="2336800"/>
            <a:ext cx="184666" cy="369332"/>
          </a:xfrm>
          <a:prstGeom prst="rect">
            <a:avLst/>
          </a:prstGeom>
          <a:noFill/>
        </p:spPr>
        <p:txBody>
          <a:bodyPr wrap="none" rtlCol="0">
            <a:spAutoFit/>
          </a:bodyPr>
          <a:lstStyle/>
          <a:p>
            <a:endParaRPr kumimoji="1" lang="ja-JP" altLang="en-US" dirty="0"/>
          </a:p>
        </p:txBody>
      </p:sp>
      <p:sp>
        <p:nvSpPr>
          <p:cNvPr id="8" name="スライド番号プレースホルダー 7"/>
          <p:cNvSpPr>
            <a:spLocks noGrp="1"/>
          </p:cNvSpPr>
          <p:nvPr>
            <p:ph type="sldNum" sz="quarter" idx="12"/>
          </p:nvPr>
        </p:nvSpPr>
        <p:spPr/>
        <p:txBody>
          <a:bodyPr/>
          <a:lstStyle/>
          <a:p>
            <a:fld id="{B9D2C864-9362-43C7-A136-D9C41D93A96D}" type="slidenum">
              <a:rPr lang="en-US" smtClean="0"/>
              <a:t>25</a:t>
            </a:fld>
            <a:endParaRPr lang="en-US"/>
          </a:p>
        </p:txBody>
      </p:sp>
      <p:sp>
        <p:nvSpPr>
          <p:cNvPr id="11" name="日付プレースホルダー 10"/>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00882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7" name="コンテンツ プレースホルダー 6"/>
          <p:cNvSpPr>
            <a:spLocks noGrp="1"/>
          </p:cNvSpPr>
          <p:nvPr>
            <p:ph idx="1"/>
          </p:nvPr>
        </p:nvSpPr>
        <p:spPr>
          <a:xfrm>
            <a:off x="560265" y="1361811"/>
            <a:ext cx="3249735" cy="805656"/>
          </a:xfrm>
        </p:spPr>
        <p:txBody>
          <a:bodyPr/>
          <a:lstStyle/>
          <a:p>
            <a:pPr marL="0" indent="0">
              <a:buNone/>
            </a:pPr>
            <a:r>
              <a:rPr lang="en-US" altLang="ja-JP" dirty="0" smtClean="0"/>
              <a:t>1 </a:t>
            </a:r>
            <a:r>
              <a:rPr lang="en-US" altLang="ja-JP" u="sng" dirty="0" err="1" smtClean="0"/>
              <a:t>Seebeck</a:t>
            </a:r>
            <a:r>
              <a:rPr lang="en-US" altLang="ja-JP" u="sng" dirty="0" smtClean="0"/>
              <a:t> effect</a:t>
            </a:r>
            <a:endParaRPr lang="en-US" altLang="ja-JP" u="sng" dirty="0"/>
          </a:p>
        </p:txBody>
      </p:sp>
      <p:graphicFrame>
        <p:nvGraphicFramePr>
          <p:cNvPr id="21" name="コンテンツ プレースホルダー 25"/>
          <p:cNvGraphicFramePr>
            <a:graphicFrameLocks noChangeAspect="1"/>
          </p:cNvGraphicFramePr>
          <p:nvPr>
            <p:extLst>
              <p:ext uri="{D42A27DB-BD31-4B8C-83A1-F6EECF244321}">
                <p14:modId xmlns:p14="http://schemas.microsoft.com/office/powerpoint/2010/main" val="212588867"/>
              </p:ext>
            </p:extLst>
          </p:nvPr>
        </p:nvGraphicFramePr>
        <p:xfrm>
          <a:off x="880534" y="1963042"/>
          <a:ext cx="2133599" cy="560191"/>
        </p:xfrm>
        <a:graphic>
          <a:graphicData uri="http://schemas.openxmlformats.org/presentationml/2006/ole">
            <mc:AlternateContent xmlns:mc="http://schemas.openxmlformats.org/markup-compatibility/2006">
              <mc:Choice xmlns:v="urn:schemas-microsoft-com:vml" Requires="v">
                <p:oleObj spid="_x0000_s16482" name="数式" r:id="rId4" imgW="774700" imgH="203200" progId="Equation.3">
                  <p:embed/>
                </p:oleObj>
              </mc:Choice>
              <mc:Fallback>
                <p:oleObj name="数式" r:id="rId4" imgW="774700" imgH="203200" progId="Equation.3">
                  <p:embed/>
                  <p:pic>
                    <p:nvPicPr>
                      <p:cNvPr id="0" name=""/>
                      <p:cNvPicPr/>
                      <p:nvPr/>
                    </p:nvPicPr>
                    <p:blipFill>
                      <a:blip r:embed="rId5"/>
                      <a:stretch>
                        <a:fillRect/>
                      </a:stretch>
                    </p:blipFill>
                    <p:spPr>
                      <a:xfrm>
                        <a:off x="880534" y="1963042"/>
                        <a:ext cx="2133599" cy="560191"/>
                      </a:xfrm>
                      <a:prstGeom prst="rect">
                        <a:avLst/>
                      </a:prstGeom>
                    </p:spPr>
                  </p:pic>
                </p:oleObj>
              </mc:Fallback>
            </mc:AlternateContent>
          </a:graphicData>
        </a:graphic>
      </p:graphicFrame>
      <p:sp>
        <p:nvSpPr>
          <p:cNvPr id="10" name="テキスト ボックス 9"/>
          <p:cNvSpPr txBox="1"/>
          <p:nvPr/>
        </p:nvSpPr>
        <p:spPr>
          <a:xfrm>
            <a:off x="1185334" y="2403219"/>
            <a:ext cx="2777067" cy="400110"/>
          </a:xfrm>
          <a:prstGeom prst="rect">
            <a:avLst/>
          </a:prstGeom>
          <a:noFill/>
        </p:spPr>
        <p:txBody>
          <a:bodyPr wrap="square" rtlCol="0">
            <a:spAutoFit/>
          </a:bodyPr>
          <a:lstStyle/>
          <a:p>
            <a:r>
              <a:rPr kumimoji="1" lang="en-US" altLang="ja-JP" sz="2000" dirty="0"/>
              <a:t>(</a:t>
            </a:r>
            <a:r>
              <a:rPr kumimoji="1" lang="en-US" altLang="ja-JP" sz="2000" dirty="0" err="1"/>
              <a:t>S:Seebeck</a:t>
            </a:r>
            <a:r>
              <a:rPr kumimoji="1" lang="en-US" altLang="ja-JP" sz="2000" dirty="0"/>
              <a:t> </a:t>
            </a:r>
            <a:r>
              <a:rPr kumimoji="1" lang="en-US" altLang="ja-JP" sz="2000" dirty="0" smtClean="0"/>
              <a:t>coefficient)</a:t>
            </a:r>
            <a:endParaRPr kumimoji="1" lang="ja-JP" altLang="en-US" sz="2800"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26</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19285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7" name="コンテンツ プレースホルダー 6"/>
          <p:cNvSpPr>
            <a:spLocks noGrp="1"/>
          </p:cNvSpPr>
          <p:nvPr>
            <p:ph idx="1"/>
          </p:nvPr>
        </p:nvSpPr>
        <p:spPr>
          <a:xfrm>
            <a:off x="560265" y="1361811"/>
            <a:ext cx="6414668" cy="1762654"/>
          </a:xfrm>
        </p:spPr>
        <p:txBody>
          <a:bodyPr/>
          <a:lstStyle/>
          <a:p>
            <a:pPr marL="0" indent="0">
              <a:buNone/>
            </a:pPr>
            <a:r>
              <a:rPr lang="en-US" altLang="ja-JP" dirty="0" smtClean="0"/>
              <a:t>1 </a:t>
            </a:r>
            <a:r>
              <a:rPr lang="en-US" altLang="ja-JP" u="sng" dirty="0" err="1" smtClean="0"/>
              <a:t>Seebeck</a:t>
            </a:r>
            <a:r>
              <a:rPr lang="en-US" altLang="ja-JP" u="sng" dirty="0" smtClean="0"/>
              <a:t> effect</a:t>
            </a:r>
            <a:endParaRPr lang="en-US" altLang="ja-JP" u="sng" dirty="0"/>
          </a:p>
        </p:txBody>
      </p:sp>
      <p:graphicFrame>
        <p:nvGraphicFramePr>
          <p:cNvPr id="21" name="コンテンツ プレースホルダー 25"/>
          <p:cNvGraphicFramePr>
            <a:graphicFrameLocks noChangeAspect="1"/>
          </p:cNvGraphicFramePr>
          <p:nvPr>
            <p:extLst>
              <p:ext uri="{D42A27DB-BD31-4B8C-83A1-F6EECF244321}">
                <p14:modId xmlns:p14="http://schemas.microsoft.com/office/powerpoint/2010/main" val="3453119997"/>
              </p:ext>
            </p:extLst>
          </p:nvPr>
        </p:nvGraphicFramePr>
        <p:xfrm>
          <a:off x="880534" y="1963042"/>
          <a:ext cx="2133599" cy="560191"/>
        </p:xfrm>
        <a:graphic>
          <a:graphicData uri="http://schemas.openxmlformats.org/presentationml/2006/ole">
            <mc:AlternateContent xmlns:mc="http://schemas.openxmlformats.org/markup-compatibility/2006">
              <mc:Choice xmlns:v="urn:schemas-microsoft-com:vml" Requires="v">
                <p:oleObj spid="_x0000_s21600" name="数式" r:id="rId4" imgW="774700" imgH="203200" progId="Equation.3">
                  <p:embed/>
                </p:oleObj>
              </mc:Choice>
              <mc:Fallback>
                <p:oleObj name="数式" r:id="rId4" imgW="774700" imgH="203200" progId="Equation.3">
                  <p:embed/>
                  <p:pic>
                    <p:nvPicPr>
                      <p:cNvPr id="0" name=""/>
                      <p:cNvPicPr/>
                      <p:nvPr/>
                    </p:nvPicPr>
                    <p:blipFill>
                      <a:blip r:embed="rId5"/>
                      <a:stretch>
                        <a:fillRect/>
                      </a:stretch>
                    </p:blipFill>
                    <p:spPr>
                      <a:xfrm>
                        <a:off x="880534" y="1963042"/>
                        <a:ext cx="2133599" cy="560191"/>
                      </a:xfrm>
                      <a:prstGeom prst="rect">
                        <a:avLst/>
                      </a:prstGeom>
                    </p:spPr>
                  </p:pic>
                </p:oleObj>
              </mc:Fallback>
            </mc:AlternateContent>
          </a:graphicData>
        </a:graphic>
      </p:graphicFrame>
      <p:sp>
        <p:nvSpPr>
          <p:cNvPr id="10" name="テキスト ボックス 9"/>
          <p:cNvSpPr txBox="1"/>
          <p:nvPr/>
        </p:nvSpPr>
        <p:spPr>
          <a:xfrm>
            <a:off x="1185334" y="2403219"/>
            <a:ext cx="2777067" cy="400110"/>
          </a:xfrm>
          <a:prstGeom prst="rect">
            <a:avLst/>
          </a:prstGeom>
          <a:noFill/>
        </p:spPr>
        <p:txBody>
          <a:bodyPr wrap="square" rtlCol="0">
            <a:spAutoFit/>
          </a:bodyPr>
          <a:lstStyle/>
          <a:p>
            <a:r>
              <a:rPr kumimoji="1" lang="en-US" altLang="ja-JP" sz="2000" dirty="0"/>
              <a:t>(</a:t>
            </a:r>
            <a:r>
              <a:rPr kumimoji="1" lang="en-US" altLang="ja-JP" sz="2000" dirty="0" err="1"/>
              <a:t>S:Seebeck</a:t>
            </a:r>
            <a:r>
              <a:rPr kumimoji="1" lang="en-US" altLang="ja-JP" sz="2000" dirty="0"/>
              <a:t> </a:t>
            </a:r>
            <a:r>
              <a:rPr kumimoji="1" lang="en-US" altLang="ja-JP" sz="2000" dirty="0" smtClean="0"/>
              <a:t>coefficient)</a:t>
            </a:r>
            <a:endParaRPr kumimoji="1" lang="ja-JP" altLang="en-US" sz="2800" dirty="0"/>
          </a:p>
        </p:txBody>
      </p:sp>
      <p:sp>
        <p:nvSpPr>
          <p:cNvPr id="8" name="正方形/長方形 7"/>
          <p:cNvSpPr/>
          <p:nvPr/>
        </p:nvSpPr>
        <p:spPr>
          <a:xfrm>
            <a:off x="5326113" y="3657606"/>
            <a:ext cx="519856" cy="157480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smtClean="0"/>
              <a:t>n</a:t>
            </a:r>
            <a:endParaRPr kumimoji="1" lang="en-US" altLang="ja-JP" dirty="0"/>
          </a:p>
        </p:txBody>
      </p:sp>
      <p:sp>
        <p:nvSpPr>
          <p:cNvPr id="9" name="テキスト ボックス 8"/>
          <p:cNvSpPr txBox="1"/>
          <p:nvPr/>
        </p:nvSpPr>
        <p:spPr>
          <a:xfrm>
            <a:off x="7391316" y="3776140"/>
            <a:ext cx="167878" cy="36933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endParaRPr kumimoji="1" lang="ja-JP" altLang="en-US" dirty="0"/>
          </a:p>
        </p:txBody>
      </p:sp>
      <p:sp>
        <p:nvSpPr>
          <p:cNvPr id="11" name="正方形/長方形 10"/>
          <p:cNvSpPr/>
          <p:nvPr/>
        </p:nvSpPr>
        <p:spPr>
          <a:xfrm>
            <a:off x="5270104" y="3351202"/>
            <a:ext cx="2447636" cy="306404"/>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7122992" y="3657606"/>
            <a:ext cx="519856" cy="15748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smtClean="0"/>
              <a:t>p</a:t>
            </a:r>
            <a:endParaRPr kumimoji="1" lang="en-US" altLang="ja-JP" dirty="0"/>
          </a:p>
        </p:txBody>
      </p:sp>
      <p:sp>
        <p:nvSpPr>
          <p:cNvPr id="13" name="正方形/長方形 12"/>
          <p:cNvSpPr/>
          <p:nvPr/>
        </p:nvSpPr>
        <p:spPr>
          <a:xfrm>
            <a:off x="4560011" y="5232406"/>
            <a:ext cx="1362365" cy="424937"/>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metal</a:t>
            </a:r>
            <a:endParaRPr kumimoji="1" lang="ja-JP" altLang="en-US" dirty="0"/>
          </a:p>
        </p:txBody>
      </p:sp>
      <p:sp>
        <p:nvSpPr>
          <p:cNvPr id="14" name="正方形/長方形 13"/>
          <p:cNvSpPr/>
          <p:nvPr/>
        </p:nvSpPr>
        <p:spPr>
          <a:xfrm>
            <a:off x="6987658" y="5232406"/>
            <a:ext cx="1362365" cy="424938"/>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5" name="下矢印 14"/>
          <p:cNvSpPr/>
          <p:nvPr/>
        </p:nvSpPr>
        <p:spPr>
          <a:xfrm>
            <a:off x="6870534" y="2277008"/>
            <a:ext cx="440575"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16" name="下矢印 15"/>
          <p:cNvSpPr/>
          <p:nvPr/>
        </p:nvSpPr>
        <p:spPr>
          <a:xfrm>
            <a:off x="5654675" y="2277008"/>
            <a:ext cx="434570"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5925485" y="1862670"/>
            <a:ext cx="1070490" cy="369333"/>
          </a:xfrm>
          <a:prstGeom prst="rect">
            <a:avLst/>
          </a:prstGeom>
          <a:noFill/>
        </p:spPr>
        <p:txBody>
          <a:bodyPr wrap="none" rtlCol="0">
            <a:spAutoFit/>
          </a:bodyPr>
          <a:lstStyle/>
          <a:p>
            <a:r>
              <a:rPr kumimoji="1" lang="en-US" altLang="ja-JP" dirty="0" smtClean="0"/>
              <a:t>Heat input</a:t>
            </a:r>
          </a:p>
        </p:txBody>
      </p:sp>
      <p:cxnSp>
        <p:nvCxnSpPr>
          <p:cNvPr id="18" name="カギ線コネクタ 17"/>
          <p:cNvCxnSpPr>
            <a:stCxn id="13" idx="1"/>
          </p:cNvCxnSpPr>
          <p:nvPr/>
        </p:nvCxnSpPr>
        <p:spPr>
          <a:xfrm rot="10800000" flipH="1" flipV="1">
            <a:off x="4560011" y="5444874"/>
            <a:ext cx="1529234" cy="1074459"/>
          </a:xfrm>
          <a:prstGeom prst="bentConnector3">
            <a:avLst>
              <a:gd name="adj1" fmla="val -14949"/>
            </a:avLst>
          </a:prstGeom>
        </p:spPr>
        <p:style>
          <a:lnRef idx="2">
            <a:schemeClr val="dk1"/>
          </a:lnRef>
          <a:fillRef idx="1">
            <a:schemeClr val="lt1"/>
          </a:fillRef>
          <a:effectRef idx="0">
            <a:schemeClr val="dk1"/>
          </a:effectRef>
          <a:fontRef idx="minor">
            <a:schemeClr val="dk1"/>
          </a:fontRef>
        </p:style>
      </p:cxnSp>
      <p:cxnSp>
        <p:nvCxnSpPr>
          <p:cNvPr id="19" name="カギ線コネクタ 18"/>
          <p:cNvCxnSpPr>
            <a:stCxn id="14" idx="3"/>
          </p:cNvCxnSpPr>
          <p:nvPr/>
        </p:nvCxnSpPr>
        <p:spPr>
          <a:xfrm flipH="1">
            <a:off x="6870534" y="5444875"/>
            <a:ext cx="1479489" cy="1074459"/>
          </a:xfrm>
          <a:prstGeom prst="bentConnector3">
            <a:avLst>
              <a:gd name="adj1" fmla="val -15451"/>
            </a:avLst>
          </a:prstGeom>
        </p:spPr>
        <p:style>
          <a:lnRef idx="2">
            <a:schemeClr val="dk1"/>
          </a:lnRef>
          <a:fillRef idx="1">
            <a:schemeClr val="lt1"/>
          </a:fillRef>
          <a:effectRef idx="0">
            <a:schemeClr val="dk1"/>
          </a:effectRef>
          <a:fontRef idx="minor">
            <a:schemeClr val="dk1"/>
          </a:fontRef>
        </p:style>
      </p:cxnSp>
      <p:sp>
        <p:nvSpPr>
          <p:cNvPr id="20" name="正方形/長方形 19"/>
          <p:cNvSpPr/>
          <p:nvPr/>
        </p:nvSpPr>
        <p:spPr>
          <a:xfrm>
            <a:off x="6089245" y="6282267"/>
            <a:ext cx="781289" cy="40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2" name="円/楕円 21"/>
          <p:cNvSpPr/>
          <p:nvPr/>
        </p:nvSpPr>
        <p:spPr>
          <a:xfrm>
            <a:off x="5376914" y="3776140"/>
            <a:ext cx="169334" cy="183073"/>
          </a:xfrm>
          <a:prstGeom prst="ellipse">
            <a:avLst/>
          </a:prstGeom>
          <a:solidFill>
            <a:srgbClr val="FFFD86"/>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dirty="0"/>
          </a:p>
        </p:txBody>
      </p:sp>
      <p:sp>
        <p:nvSpPr>
          <p:cNvPr id="23" name="円/楕円 22"/>
          <p:cNvSpPr/>
          <p:nvPr/>
        </p:nvSpPr>
        <p:spPr>
          <a:xfrm>
            <a:off x="5636419" y="3776140"/>
            <a:ext cx="157692" cy="183073"/>
          </a:xfrm>
          <a:prstGeom prst="ellipse">
            <a:avLst/>
          </a:prstGeom>
          <a:solidFill>
            <a:srgbClr val="FFFD86"/>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4" name="円/楕円 23"/>
          <p:cNvSpPr/>
          <p:nvPr/>
        </p:nvSpPr>
        <p:spPr>
          <a:xfrm>
            <a:off x="7175642" y="3776140"/>
            <a:ext cx="169334" cy="1830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5" name="円/楕円 24"/>
          <p:cNvSpPr/>
          <p:nvPr/>
        </p:nvSpPr>
        <p:spPr>
          <a:xfrm>
            <a:off x="7432965" y="3776140"/>
            <a:ext cx="157692" cy="1830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6" name="テキスト ボックス 25"/>
          <p:cNvSpPr txBox="1"/>
          <p:nvPr/>
        </p:nvSpPr>
        <p:spPr>
          <a:xfrm>
            <a:off x="5327555" y="3672930"/>
            <a:ext cx="530915" cy="307777"/>
          </a:xfrm>
          <a:prstGeom prst="rect">
            <a:avLst/>
          </a:prstGeom>
          <a:noFill/>
        </p:spPr>
        <p:txBody>
          <a:bodyPr wrap="none" rtlCol="0">
            <a:spAutoFit/>
          </a:bodyPr>
          <a:lstStyle/>
          <a:p>
            <a:r>
              <a:rPr kumimoji="1" lang="en-US" altLang="ja-JP" sz="1400" dirty="0" smtClean="0"/>
              <a:t>e    e</a:t>
            </a:r>
            <a:endParaRPr kumimoji="1" lang="ja-JP" altLang="en-US" sz="1400" dirty="0"/>
          </a:p>
        </p:txBody>
      </p:sp>
      <p:cxnSp>
        <p:nvCxnSpPr>
          <p:cNvPr id="32" name="直線矢印コネクタ 31"/>
          <p:cNvCxnSpPr/>
          <p:nvPr/>
        </p:nvCxnSpPr>
        <p:spPr>
          <a:xfrm>
            <a:off x="7907865" y="3959213"/>
            <a:ext cx="0" cy="52493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V="1">
            <a:off x="4946311" y="4079335"/>
            <a:ext cx="0" cy="5095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8060267" y="4047067"/>
            <a:ext cx="263113" cy="369332"/>
          </a:xfrm>
          <a:prstGeom prst="rect">
            <a:avLst/>
          </a:prstGeom>
          <a:noFill/>
        </p:spPr>
        <p:txBody>
          <a:bodyPr wrap="none" rtlCol="0">
            <a:spAutoFit/>
          </a:bodyPr>
          <a:lstStyle/>
          <a:p>
            <a:r>
              <a:rPr kumimoji="1" lang="en-US" altLang="ja-JP" dirty="0" smtClean="0">
                <a:latin typeface="Bookman Old Style"/>
                <a:cs typeface="Bookman Old Style"/>
              </a:rPr>
              <a:t>I</a:t>
            </a:r>
          </a:p>
        </p:txBody>
      </p:sp>
      <p:sp>
        <p:nvSpPr>
          <p:cNvPr id="44" name="テキスト ボックス 43"/>
          <p:cNvSpPr txBox="1"/>
          <p:nvPr/>
        </p:nvSpPr>
        <p:spPr>
          <a:xfrm>
            <a:off x="4424544" y="4145473"/>
            <a:ext cx="263113" cy="369332"/>
          </a:xfrm>
          <a:prstGeom prst="rect">
            <a:avLst/>
          </a:prstGeom>
          <a:noFill/>
        </p:spPr>
        <p:txBody>
          <a:bodyPr wrap="none" rtlCol="0">
            <a:spAutoFit/>
          </a:bodyPr>
          <a:lstStyle/>
          <a:p>
            <a:r>
              <a:rPr kumimoji="1" lang="en-US" altLang="ja-JP" dirty="0" smtClean="0">
                <a:latin typeface="Bookman Old Style"/>
                <a:cs typeface="Bookman Old Style"/>
              </a:rPr>
              <a:t>I</a:t>
            </a:r>
            <a:endParaRPr kumimoji="1" lang="en-US" altLang="ja-JP" dirty="0">
              <a:latin typeface="Bookman Old Style"/>
              <a:cs typeface="Bookman Old Style"/>
            </a:endParaRPr>
          </a:p>
        </p:txBody>
      </p:sp>
      <p:cxnSp>
        <p:nvCxnSpPr>
          <p:cNvPr id="46" name="直線矢印コネクタ 45"/>
          <p:cNvCxnSpPr/>
          <p:nvPr/>
        </p:nvCxnSpPr>
        <p:spPr>
          <a:xfrm flipH="1">
            <a:off x="8055203" y="3674539"/>
            <a:ext cx="2719" cy="143932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9" name="テキスト ボックス 48"/>
          <p:cNvSpPr txBox="1"/>
          <p:nvPr/>
        </p:nvSpPr>
        <p:spPr>
          <a:xfrm>
            <a:off x="8057922" y="4131747"/>
            <a:ext cx="530915" cy="369332"/>
          </a:xfrm>
          <a:prstGeom prst="rect">
            <a:avLst/>
          </a:prstGeom>
          <a:noFill/>
        </p:spPr>
        <p:txBody>
          <a:bodyPr wrap="none" rtlCol="0">
            <a:spAutoFit/>
          </a:bodyPr>
          <a:lstStyle/>
          <a:p>
            <a:r>
              <a:rPr kumimoji="1" lang="en-US" altLang="en-US" dirty="0" smtClean="0"/>
              <a:t>∇T</a:t>
            </a:r>
            <a:endParaRPr kumimoji="1" lang="ja-JP" altLang="en-US"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27</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324946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repeatCount="3000" accel="50000" decel="50000" fill="hold" grpId="1" nodeType="clickEffect">
                                  <p:stCondLst>
                                    <p:cond delay="0"/>
                                  </p:stCondLst>
                                  <p:childTnLst>
                                    <p:animMotion origin="layout" path="M -2.22222E-6 1.11111E-6 L -2.22222E-6 0.16805 " pathEditMode="relative" rAng="0" ptsTypes="AA">
                                      <p:cBhvr>
                                        <p:cTn id="24" dur="2000" fill="hold"/>
                                        <p:tgtEl>
                                          <p:spTgt spid="22"/>
                                        </p:tgtEl>
                                        <p:attrNameLst>
                                          <p:attrName>ppt_x</p:attrName>
                                          <p:attrName>ppt_y</p:attrName>
                                        </p:attrNameLst>
                                      </p:cBhvr>
                                      <p:rCtr x="0" y="8403"/>
                                    </p:animMotion>
                                  </p:childTnLst>
                                </p:cTn>
                              </p:par>
                              <p:par>
                                <p:cTn id="25" presetID="42" presetClass="path" presetSubtype="0" repeatCount="3000" accel="50000" decel="50000" fill="hold" grpId="1" nodeType="withEffect">
                                  <p:stCondLst>
                                    <p:cond delay="0"/>
                                  </p:stCondLst>
                                  <p:childTnLst>
                                    <p:animMotion origin="layout" path="M -1.66667E-6 2.59259E-6 L 0.00122 0.16828 " pathEditMode="relative" rAng="0" ptsTypes="AA">
                                      <p:cBhvr>
                                        <p:cTn id="26" dur="2000" fill="hold"/>
                                        <p:tgtEl>
                                          <p:spTgt spid="23"/>
                                        </p:tgtEl>
                                        <p:attrNameLst>
                                          <p:attrName>ppt_x</p:attrName>
                                          <p:attrName>ppt_y</p:attrName>
                                        </p:attrNameLst>
                                      </p:cBhvr>
                                      <p:rCtr x="52" y="8403"/>
                                    </p:animMotion>
                                  </p:childTnLst>
                                </p:cTn>
                              </p:par>
                              <p:par>
                                <p:cTn id="27" presetID="42" presetClass="path" presetSubtype="0" repeatCount="3000" accel="50000" decel="50000" fill="hold" grpId="1" nodeType="withEffect">
                                  <p:stCondLst>
                                    <p:cond delay="0"/>
                                  </p:stCondLst>
                                  <p:childTnLst>
                                    <p:animMotion origin="layout" path="M -3.61111E-6 1.11111E-6 L -3.61111E-6 0.17268 " pathEditMode="relative" rAng="0" ptsTypes="AA">
                                      <p:cBhvr>
                                        <p:cTn id="28" dur="2000" fill="hold"/>
                                        <p:tgtEl>
                                          <p:spTgt spid="24"/>
                                        </p:tgtEl>
                                        <p:attrNameLst>
                                          <p:attrName>ppt_x</p:attrName>
                                          <p:attrName>ppt_y</p:attrName>
                                        </p:attrNameLst>
                                      </p:cBhvr>
                                      <p:rCtr x="0" y="8634"/>
                                    </p:animMotion>
                                  </p:childTnLst>
                                </p:cTn>
                              </p:par>
                              <p:par>
                                <p:cTn id="29" presetID="42" presetClass="path" presetSubtype="0" repeatCount="3000" accel="50000" decel="50000" fill="hold" grpId="1" nodeType="withEffect">
                                  <p:stCondLst>
                                    <p:cond delay="0"/>
                                  </p:stCondLst>
                                  <p:childTnLst>
                                    <p:animMotion origin="layout" path="M 2.22222E-6 1.11111E-6 L 2.22222E-6 0.17292 " pathEditMode="relative" rAng="0" ptsTypes="AA">
                                      <p:cBhvr>
                                        <p:cTn id="30" dur="2000" fill="hold"/>
                                        <p:tgtEl>
                                          <p:spTgt spid="25"/>
                                        </p:tgtEl>
                                        <p:attrNameLst>
                                          <p:attrName>ppt_x</p:attrName>
                                          <p:attrName>ppt_y</p:attrName>
                                        </p:attrNameLst>
                                      </p:cBhvr>
                                      <p:rCtr x="0" y="8634"/>
                                    </p:animMotion>
                                  </p:childTnLst>
                                </p:cTn>
                              </p:par>
                              <p:par>
                                <p:cTn id="31" presetID="42" presetClass="path" presetSubtype="0" repeatCount="3000" accel="50000" decel="50000" fill="hold" grpId="1" nodeType="withEffect">
                                  <p:stCondLst>
                                    <p:cond delay="0"/>
                                  </p:stCondLst>
                                  <p:childTnLst>
                                    <p:animMotion origin="layout" path="M -4.16667E-6 -3.7037E-6 L 0.00174 0.16806 " pathEditMode="relative" rAng="0" ptsTypes="AA">
                                      <p:cBhvr>
                                        <p:cTn id="32" dur="2000" fill="hold"/>
                                        <p:tgtEl>
                                          <p:spTgt spid="26"/>
                                        </p:tgtEl>
                                        <p:attrNameLst>
                                          <p:attrName>ppt_x</p:attrName>
                                          <p:attrName>ppt_y</p:attrName>
                                        </p:attrNameLst>
                                      </p:cBhvr>
                                      <p:rCtr x="87" y="8403"/>
                                    </p:animMotion>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2" grpId="1" animBg="1"/>
      <p:bldP spid="23" grpId="0" animBg="1"/>
      <p:bldP spid="23" grpId="1" animBg="1"/>
      <p:bldP spid="24" grpId="0" animBg="1"/>
      <p:bldP spid="24" grpId="1" animBg="1"/>
      <p:bldP spid="25" grpId="0" animBg="1"/>
      <p:bldP spid="25" grpId="1" animBg="1"/>
      <p:bldP spid="26" grpId="0"/>
      <p:bldP spid="26" grpId="1"/>
      <p:bldP spid="42" grpId="0"/>
      <p:bldP spid="44" grpId="0"/>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11" name="コンテンツ プレースホルダー 6"/>
          <p:cNvSpPr txBox="1">
            <a:spLocks/>
          </p:cNvSpPr>
          <p:nvPr/>
        </p:nvSpPr>
        <p:spPr>
          <a:xfrm>
            <a:off x="560265" y="1361811"/>
            <a:ext cx="3165068" cy="6012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mtClean="0"/>
              <a:t>1 </a:t>
            </a:r>
            <a:r>
              <a:rPr lang="en-US" altLang="ja-JP" u="sng" smtClean="0"/>
              <a:t>Seebeck effect</a:t>
            </a:r>
            <a:endParaRPr lang="en-US" altLang="ja-JP" u="sng" dirty="0"/>
          </a:p>
        </p:txBody>
      </p:sp>
      <p:graphicFrame>
        <p:nvGraphicFramePr>
          <p:cNvPr id="12" name="コンテンツ プレースホルダー 25"/>
          <p:cNvGraphicFramePr>
            <a:graphicFrameLocks noChangeAspect="1"/>
          </p:cNvGraphicFramePr>
          <p:nvPr>
            <p:extLst>
              <p:ext uri="{D42A27DB-BD31-4B8C-83A1-F6EECF244321}">
                <p14:modId xmlns:p14="http://schemas.microsoft.com/office/powerpoint/2010/main" val="579983080"/>
              </p:ext>
            </p:extLst>
          </p:nvPr>
        </p:nvGraphicFramePr>
        <p:xfrm>
          <a:off x="897467" y="1963042"/>
          <a:ext cx="2133599" cy="560191"/>
        </p:xfrm>
        <a:graphic>
          <a:graphicData uri="http://schemas.openxmlformats.org/presentationml/2006/ole">
            <mc:AlternateContent xmlns:mc="http://schemas.openxmlformats.org/markup-compatibility/2006">
              <mc:Choice xmlns:v="urn:schemas-microsoft-com:vml" Requires="v">
                <p:oleObj spid="_x0000_s23714" name="数式" r:id="rId4" imgW="774700" imgH="203200" progId="Equation.3">
                  <p:embed/>
                </p:oleObj>
              </mc:Choice>
              <mc:Fallback>
                <p:oleObj name="数式" r:id="rId4" imgW="774700" imgH="203200" progId="Equation.3">
                  <p:embed/>
                  <p:pic>
                    <p:nvPicPr>
                      <p:cNvPr id="0" name=""/>
                      <p:cNvPicPr/>
                      <p:nvPr/>
                    </p:nvPicPr>
                    <p:blipFill>
                      <a:blip r:embed="rId5"/>
                      <a:stretch>
                        <a:fillRect/>
                      </a:stretch>
                    </p:blipFill>
                    <p:spPr>
                      <a:xfrm>
                        <a:off x="897467" y="1963042"/>
                        <a:ext cx="2133599" cy="560191"/>
                      </a:xfrm>
                      <a:prstGeom prst="rect">
                        <a:avLst/>
                      </a:prstGeom>
                    </p:spPr>
                  </p:pic>
                </p:oleObj>
              </mc:Fallback>
            </mc:AlternateContent>
          </a:graphicData>
        </a:graphic>
      </p:graphicFrame>
      <p:sp>
        <p:nvSpPr>
          <p:cNvPr id="13" name="テキスト ボックス 12"/>
          <p:cNvSpPr txBox="1"/>
          <p:nvPr/>
        </p:nvSpPr>
        <p:spPr>
          <a:xfrm>
            <a:off x="1185334" y="2403219"/>
            <a:ext cx="2777067" cy="400110"/>
          </a:xfrm>
          <a:prstGeom prst="rect">
            <a:avLst/>
          </a:prstGeom>
          <a:noFill/>
        </p:spPr>
        <p:txBody>
          <a:bodyPr wrap="square" rtlCol="0">
            <a:spAutoFit/>
          </a:bodyPr>
          <a:lstStyle/>
          <a:p>
            <a:r>
              <a:rPr kumimoji="1" lang="en-US" altLang="ja-JP" sz="2000" dirty="0"/>
              <a:t>(</a:t>
            </a:r>
            <a:r>
              <a:rPr kumimoji="1" lang="en-US" altLang="ja-JP" sz="2000" dirty="0" err="1"/>
              <a:t>S:Seebeck</a:t>
            </a:r>
            <a:r>
              <a:rPr kumimoji="1" lang="en-US" altLang="ja-JP" sz="2000" dirty="0"/>
              <a:t> </a:t>
            </a:r>
            <a:r>
              <a:rPr kumimoji="1" lang="en-US" altLang="ja-JP" sz="2000" dirty="0" smtClean="0"/>
              <a:t>coefficient)</a:t>
            </a:r>
            <a:endParaRPr kumimoji="1" lang="ja-JP" altLang="en-US" sz="2800" dirty="0"/>
          </a:p>
        </p:txBody>
      </p:sp>
      <p:sp>
        <p:nvSpPr>
          <p:cNvPr id="14" name="コンテンツ プレースホルダー 6"/>
          <p:cNvSpPr txBox="1">
            <a:spLocks/>
          </p:cNvSpPr>
          <p:nvPr/>
        </p:nvSpPr>
        <p:spPr>
          <a:xfrm>
            <a:off x="560265" y="3005866"/>
            <a:ext cx="3165068" cy="5450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smtClean="0"/>
              <a:t>2 </a:t>
            </a:r>
            <a:r>
              <a:rPr lang="en-US" altLang="ja-JP" u="sng" dirty="0" err="1" smtClean="0"/>
              <a:t>Peltier</a:t>
            </a:r>
            <a:r>
              <a:rPr lang="en-US" altLang="ja-JP" u="sng" dirty="0" smtClean="0"/>
              <a:t> effect</a:t>
            </a:r>
            <a:endParaRPr lang="en-US" altLang="ja-JP" u="sng" dirty="0"/>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2004442986"/>
              </p:ext>
            </p:extLst>
          </p:nvPr>
        </p:nvGraphicFramePr>
        <p:xfrm>
          <a:off x="897467" y="3550904"/>
          <a:ext cx="1490663" cy="565135"/>
        </p:xfrm>
        <a:graphic>
          <a:graphicData uri="http://schemas.openxmlformats.org/presentationml/2006/ole">
            <mc:AlternateContent xmlns:mc="http://schemas.openxmlformats.org/markup-compatibility/2006">
              <mc:Choice xmlns:v="urn:schemas-microsoft-com:vml" Requires="v">
                <p:oleObj spid="_x0000_s23715" name="数式" r:id="rId6" imgW="533400" imgH="228600" progId="Equation.3">
                  <p:embed/>
                </p:oleObj>
              </mc:Choice>
              <mc:Fallback>
                <p:oleObj name="数式" r:id="rId6" imgW="533400" imgH="228600" progId="Equation.3">
                  <p:embed/>
                  <p:pic>
                    <p:nvPicPr>
                      <p:cNvPr id="0" name=""/>
                      <p:cNvPicPr/>
                      <p:nvPr/>
                    </p:nvPicPr>
                    <p:blipFill>
                      <a:blip r:embed="rId7"/>
                      <a:stretch>
                        <a:fillRect/>
                      </a:stretch>
                    </p:blipFill>
                    <p:spPr>
                      <a:xfrm>
                        <a:off x="897467" y="3550904"/>
                        <a:ext cx="1490663" cy="565135"/>
                      </a:xfrm>
                      <a:prstGeom prst="rect">
                        <a:avLst/>
                      </a:prstGeom>
                    </p:spPr>
                  </p:pic>
                </p:oleObj>
              </mc:Fallback>
            </mc:AlternateContent>
          </a:graphicData>
        </a:graphic>
      </p:graphicFrame>
      <p:sp>
        <p:nvSpPr>
          <p:cNvPr id="16" name="テキスト ボックス 15"/>
          <p:cNvSpPr txBox="1"/>
          <p:nvPr/>
        </p:nvSpPr>
        <p:spPr>
          <a:xfrm>
            <a:off x="1185334" y="3978380"/>
            <a:ext cx="2470801" cy="369332"/>
          </a:xfrm>
          <a:prstGeom prst="rect">
            <a:avLst/>
          </a:prstGeom>
          <a:noFill/>
        </p:spPr>
        <p:txBody>
          <a:bodyPr wrap="square" rtlCol="0">
            <a:spAutoFit/>
          </a:bodyPr>
          <a:lstStyle/>
          <a:p>
            <a:r>
              <a:rPr kumimoji="1" lang="en-US" altLang="ja-JP" dirty="0"/>
              <a:t>(</a:t>
            </a:r>
            <a:r>
              <a:rPr kumimoji="1" lang="en-US" altLang="ja-JP" dirty="0" err="1"/>
              <a:t>Π:peltier</a:t>
            </a:r>
            <a:r>
              <a:rPr kumimoji="1" lang="en-US" altLang="ja-JP" dirty="0"/>
              <a:t> </a:t>
            </a:r>
            <a:r>
              <a:rPr kumimoji="1" lang="en-US" altLang="ja-JP" dirty="0" smtClean="0"/>
              <a:t>coefficient)</a:t>
            </a:r>
            <a:endParaRPr kumimoji="1" lang="ja-JP" altLang="en-US"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28</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18274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11" name="正方形/長方形 10"/>
          <p:cNvSpPr/>
          <p:nvPr/>
        </p:nvSpPr>
        <p:spPr>
          <a:xfrm>
            <a:off x="5326113" y="2794023"/>
            <a:ext cx="519856" cy="157480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smtClean="0"/>
              <a:t>n</a:t>
            </a:r>
            <a:endParaRPr kumimoji="1" lang="en-US" altLang="ja-JP" dirty="0"/>
          </a:p>
        </p:txBody>
      </p:sp>
      <p:sp>
        <p:nvSpPr>
          <p:cNvPr id="12" name="テキスト ボックス 11"/>
          <p:cNvSpPr txBox="1"/>
          <p:nvPr/>
        </p:nvSpPr>
        <p:spPr>
          <a:xfrm>
            <a:off x="7391316" y="2912557"/>
            <a:ext cx="167878" cy="36933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endParaRPr kumimoji="1" lang="ja-JP" altLang="en-US" dirty="0"/>
          </a:p>
        </p:txBody>
      </p:sp>
      <p:sp>
        <p:nvSpPr>
          <p:cNvPr id="13" name="正方形/長方形 12"/>
          <p:cNvSpPr/>
          <p:nvPr/>
        </p:nvSpPr>
        <p:spPr>
          <a:xfrm>
            <a:off x="5270104" y="2487619"/>
            <a:ext cx="2447636" cy="306404"/>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4" name="正方形/長方形 13"/>
          <p:cNvSpPr/>
          <p:nvPr/>
        </p:nvSpPr>
        <p:spPr>
          <a:xfrm>
            <a:off x="7122992" y="2794023"/>
            <a:ext cx="519856" cy="15748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smtClean="0"/>
              <a:t>p</a:t>
            </a:r>
            <a:endParaRPr kumimoji="1" lang="en-US" altLang="ja-JP" dirty="0"/>
          </a:p>
        </p:txBody>
      </p:sp>
      <p:sp>
        <p:nvSpPr>
          <p:cNvPr id="15" name="正方形/長方形 14"/>
          <p:cNvSpPr/>
          <p:nvPr/>
        </p:nvSpPr>
        <p:spPr>
          <a:xfrm>
            <a:off x="4560011" y="4368823"/>
            <a:ext cx="1362365" cy="424937"/>
          </a:xfrm>
          <a:prstGeom prst="rect">
            <a:avLst/>
          </a:prstGeom>
          <a:solidFill>
            <a:srgbClr val="7F7F7F"/>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metal</a:t>
            </a:r>
            <a:endParaRPr kumimoji="1" lang="ja-JP" altLang="en-US" dirty="0"/>
          </a:p>
        </p:txBody>
      </p:sp>
      <p:sp>
        <p:nvSpPr>
          <p:cNvPr id="16" name="正方形/長方形 15"/>
          <p:cNvSpPr/>
          <p:nvPr/>
        </p:nvSpPr>
        <p:spPr>
          <a:xfrm>
            <a:off x="6987658" y="4368823"/>
            <a:ext cx="1362365" cy="424938"/>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20" name="カギ線コネクタ 19"/>
          <p:cNvCxnSpPr>
            <a:stCxn id="15" idx="1"/>
          </p:cNvCxnSpPr>
          <p:nvPr/>
        </p:nvCxnSpPr>
        <p:spPr>
          <a:xfrm rot="10800000" flipH="1" flipV="1">
            <a:off x="4560011" y="4581291"/>
            <a:ext cx="1739188" cy="1684041"/>
          </a:xfrm>
          <a:prstGeom prst="bentConnector3">
            <a:avLst>
              <a:gd name="adj1" fmla="val -13144"/>
            </a:avLst>
          </a:prstGeom>
        </p:spPr>
        <p:style>
          <a:lnRef idx="2">
            <a:schemeClr val="dk1"/>
          </a:lnRef>
          <a:fillRef idx="1">
            <a:schemeClr val="lt1"/>
          </a:fillRef>
          <a:effectRef idx="0">
            <a:schemeClr val="dk1"/>
          </a:effectRef>
          <a:fontRef idx="minor">
            <a:schemeClr val="dk1"/>
          </a:fontRef>
        </p:style>
      </p:cxnSp>
      <p:cxnSp>
        <p:nvCxnSpPr>
          <p:cNvPr id="22" name="カギ線コネクタ 21"/>
          <p:cNvCxnSpPr>
            <a:endCxn id="16" idx="3"/>
          </p:cNvCxnSpPr>
          <p:nvPr/>
        </p:nvCxnSpPr>
        <p:spPr>
          <a:xfrm flipV="1">
            <a:off x="6637867" y="4581292"/>
            <a:ext cx="1712156" cy="1684042"/>
          </a:xfrm>
          <a:prstGeom prst="bentConnector3">
            <a:avLst>
              <a:gd name="adj1" fmla="val 113352"/>
            </a:avLst>
          </a:prstGeom>
        </p:spPr>
        <p:style>
          <a:lnRef idx="2">
            <a:schemeClr val="dk1"/>
          </a:lnRef>
          <a:fillRef idx="1">
            <a:schemeClr val="lt1"/>
          </a:fillRef>
          <a:effectRef idx="0">
            <a:schemeClr val="dk1"/>
          </a:effectRef>
          <a:fontRef idx="minor">
            <a:schemeClr val="dk1"/>
          </a:fontRef>
        </p:style>
      </p:cxnSp>
      <p:sp>
        <p:nvSpPr>
          <p:cNvPr id="24" name="円/楕円 23"/>
          <p:cNvSpPr/>
          <p:nvPr/>
        </p:nvSpPr>
        <p:spPr>
          <a:xfrm>
            <a:off x="5376914" y="2912557"/>
            <a:ext cx="169334" cy="183073"/>
          </a:xfrm>
          <a:prstGeom prst="ellipse">
            <a:avLst/>
          </a:prstGeom>
          <a:solidFill>
            <a:srgbClr val="FFFD86"/>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dirty="0"/>
          </a:p>
        </p:txBody>
      </p:sp>
      <p:sp>
        <p:nvSpPr>
          <p:cNvPr id="25" name="円/楕円 24"/>
          <p:cNvSpPr/>
          <p:nvPr/>
        </p:nvSpPr>
        <p:spPr>
          <a:xfrm>
            <a:off x="5636419" y="2912557"/>
            <a:ext cx="157692" cy="183073"/>
          </a:xfrm>
          <a:prstGeom prst="ellipse">
            <a:avLst/>
          </a:prstGeom>
          <a:solidFill>
            <a:srgbClr val="FFFD86"/>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6" name="円/楕円 25"/>
          <p:cNvSpPr/>
          <p:nvPr/>
        </p:nvSpPr>
        <p:spPr>
          <a:xfrm>
            <a:off x="7175642" y="2912557"/>
            <a:ext cx="169334" cy="1830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7" name="円/楕円 26"/>
          <p:cNvSpPr/>
          <p:nvPr/>
        </p:nvSpPr>
        <p:spPr>
          <a:xfrm>
            <a:off x="7432965" y="2912557"/>
            <a:ext cx="157692" cy="18307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8" name="テキスト ボックス 27"/>
          <p:cNvSpPr txBox="1"/>
          <p:nvPr/>
        </p:nvSpPr>
        <p:spPr>
          <a:xfrm>
            <a:off x="5327555" y="2809347"/>
            <a:ext cx="530915" cy="307777"/>
          </a:xfrm>
          <a:prstGeom prst="rect">
            <a:avLst/>
          </a:prstGeom>
          <a:noFill/>
        </p:spPr>
        <p:txBody>
          <a:bodyPr wrap="none" rtlCol="0">
            <a:spAutoFit/>
          </a:bodyPr>
          <a:lstStyle/>
          <a:p>
            <a:r>
              <a:rPr kumimoji="1" lang="en-US" altLang="ja-JP" sz="1400" dirty="0" smtClean="0"/>
              <a:t>e    e</a:t>
            </a:r>
            <a:endParaRPr kumimoji="1" lang="ja-JP" altLang="en-US" sz="1400" dirty="0"/>
          </a:p>
        </p:txBody>
      </p:sp>
      <p:cxnSp>
        <p:nvCxnSpPr>
          <p:cNvPr id="30" name="直線矢印コネクタ 29"/>
          <p:cNvCxnSpPr/>
          <p:nvPr/>
        </p:nvCxnSpPr>
        <p:spPr>
          <a:xfrm flipV="1">
            <a:off x="4115543" y="5148484"/>
            <a:ext cx="0" cy="907395"/>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2" name="テキスト ボックス 31"/>
          <p:cNvSpPr txBox="1"/>
          <p:nvPr/>
        </p:nvSpPr>
        <p:spPr>
          <a:xfrm>
            <a:off x="3014133" y="5411922"/>
            <a:ext cx="1083732" cy="523220"/>
          </a:xfrm>
          <a:prstGeom prst="rect">
            <a:avLst/>
          </a:prstGeom>
          <a:noFill/>
        </p:spPr>
        <p:txBody>
          <a:bodyPr wrap="square" rtlCol="0">
            <a:spAutoFit/>
          </a:bodyPr>
          <a:lstStyle/>
          <a:p>
            <a:r>
              <a:rPr kumimoji="1" lang="en-US" altLang="ja-JP" sz="2800" dirty="0" err="1" smtClean="0">
                <a:latin typeface="Bookman Old Style"/>
                <a:cs typeface="Bookman Old Style"/>
              </a:rPr>
              <a:t>I</a:t>
            </a:r>
            <a:r>
              <a:rPr kumimoji="1" lang="en-US" altLang="ja-JP" sz="2800" baseline="-25000" dirty="0" err="1" smtClean="0">
                <a:latin typeface="Bookman Old Style"/>
                <a:cs typeface="Bookman Old Style"/>
              </a:rPr>
              <a:t>input</a:t>
            </a:r>
            <a:endParaRPr kumimoji="1" lang="en-US" altLang="ja-JP" sz="2800" baseline="-25000" dirty="0">
              <a:latin typeface="Bookman Old Style"/>
              <a:cs typeface="Bookman Old Style"/>
            </a:endParaRPr>
          </a:p>
        </p:txBody>
      </p:sp>
      <p:cxnSp>
        <p:nvCxnSpPr>
          <p:cNvPr id="9" name="直線コネクタ 8"/>
          <p:cNvCxnSpPr/>
          <p:nvPr/>
        </p:nvCxnSpPr>
        <p:spPr>
          <a:xfrm>
            <a:off x="6299730" y="5935142"/>
            <a:ext cx="0" cy="59266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6637867" y="6055879"/>
            <a:ext cx="0" cy="3511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4" name="下矢印 63"/>
          <p:cNvSpPr/>
          <p:nvPr/>
        </p:nvSpPr>
        <p:spPr>
          <a:xfrm rot="10800000">
            <a:off x="7181249" y="1398676"/>
            <a:ext cx="440575"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68" name="下矢印 67"/>
          <p:cNvSpPr/>
          <p:nvPr/>
        </p:nvSpPr>
        <p:spPr>
          <a:xfrm rot="10800000">
            <a:off x="5328963" y="1398677"/>
            <a:ext cx="434570"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71" name="下矢印 70"/>
          <p:cNvSpPr/>
          <p:nvPr/>
        </p:nvSpPr>
        <p:spPr>
          <a:xfrm rot="10800000">
            <a:off x="7277165" y="4922718"/>
            <a:ext cx="440575"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2" name="下矢印 71"/>
          <p:cNvSpPr/>
          <p:nvPr/>
        </p:nvSpPr>
        <p:spPr>
          <a:xfrm rot="10800000">
            <a:off x="5218186" y="4922718"/>
            <a:ext cx="434570"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1" name="テキスト ボックス 60"/>
          <p:cNvSpPr txBox="1"/>
          <p:nvPr/>
        </p:nvSpPr>
        <p:spPr>
          <a:xfrm>
            <a:off x="5510519" y="5633296"/>
            <a:ext cx="1922446" cy="369332"/>
          </a:xfrm>
          <a:prstGeom prst="rect">
            <a:avLst/>
          </a:prstGeom>
          <a:noFill/>
        </p:spPr>
        <p:txBody>
          <a:bodyPr wrap="none" rtlCol="0">
            <a:spAutoFit/>
          </a:bodyPr>
          <a:lstStyle/>
          <a:p>
            <a:r>
              <a:rPr lang="en-US" altLang="ja-JP" dirty="0"/>
              <a:t>absorption of heat</a:t>
            </a:r>
            <a:endParaRPr kumimoji="1" lang="ja-JP" altLang="en-US" dirty="0"/>
          </a:p>
        </p:txBody>
      </p:sp>
      <p:sp>
        <p:nvSpPr>
          <p:cNvPr id="62" name="テキスト ボックス 61"/>
          <p:cNvSpPr txBox="1"/>
          <p:nvPr/>
        </p:nvSpPr>
        <p:spPr>
          <a:xfrm>
            <a:off x="5582456" y="2057965"/>
            <a:ext cx="1791927" cy="369332"/>
          </a:xfrm>
          <a:prstGeom prst="rect">
            <a:avLst/>
          </a:prstGeom>
          <a:noFill/>
        </p:spPr>
        <p:txBody>
          <a:bodyPr wrap="none" rtlCol="0">
            <a:spAutoFit/>
          </a:bodyPr>
          <a:lstStyle/>
          <a:p>
            <a:r>
              <a:rPr lang="en-US" altLang="ja-JP" dirty="0"/>
              <a:t>evolution of heat</a:t>
            </a:r>
            <a:endParaRPr kumimoji="1" lang="ja-JP" altLang="en-US" dirty="0"/>
          </a:p>
        </p:txBody>
      </p:sp>
      <p:sp>
        <p:nvSpPr>
          <p:cNvPr id="63" name="コンテンツ プレースホルダー 62"/>
          <p:cNvSpPr>
            <a:spLocks noGrp="1"/>
          </p:cNvSpPr>
          <p:nvPr>
            <p:ph idx="1"/>
          </p:nvPr>
        </p:nvSpPr>
        <p:spPr>
          <a:xfrm flipH="1" flipV="1">
            <a:off x="-2946400" y="4397506"/>
            <a:ext cx="1219200" cy="139171"/>
          </a:xfrm>
        </p:spPr>
        <p:txBody>
          <a:bodyPr>
            <a:normAutofit fontScale="25000" lnSpcReduction="20000"/>
          </a:bodyPr>
          <a:lstStyle/>
          <a:p>
            <a:endParaRPr kumimoji="1" lang="ja-JP" altLang="en-US" dirty="0"/>
          </a:p>
        </p:txBody>
      </p:sp>
      <p:sp>
        <p:nvSpPr>
          <p:cNvPr id="82" name="コンテンツ プレースホルダー 6"/>
          <p:cNvSpPr txBox="1">
            <a:spLocks/>
          </p:cNvSpPr>
          <p:nvPr/>
        </p:nvSpPr>
        <p:spPr>
          <a:xfrm>
            <a:off x="560265" y="1361811"/>
            <a:ext cx="3165068" cy="6012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smtClean="0"/>
              <a:t>1 </a:t>
            </a:r>
            <a:r>
              <a:rPr lang="en-US" altLang="ja-JP" u="sng" smtClean="0"/>
              <a:t>Seebeck effect</a:t>
            </a:r>
            <a:endParaRPr lang="en-US" altLang="ja-JP" u="sng" dirty="0"/>
          </a:p>
        </p:txBody>
      </p:sp>
      <p:graphicFrame>
        <p:nvGraphicFramePr>
          <p:cNvPr id="83" name="コンテンツ プレースホルダー 25"/>
          <p:cNvGraphicFramePr>
            <a:graphicFrameLocks noChangeAspect="1"/>
          </p:cNvGraphicFramePr>
          <p:nvPr>
            <p:extLst>
              <p:ext uri="{D42A27DB-BD31-4B8C-83A1-F6EECF244321}">
                <p14:modId xmlns:p14="http://schemas.microsoft.com/office/powerpoint/2010/main" val="2687189002"/>
              </p:ext>
            </p:extLst>
          </p:nvPr>
        </p:nvGraphicFramePr>
        <p:xfrm>
          <a:off x="897467" y="1963042"/>
          <a:ext cx="2133599" cy="560191"/>
        </p:xfrm>
        <a:graphic>
          <a:graphicData uri="http://schemas.openxmlformats.org/presentationml/2006/ole">
            <mc:AlternateContent xmlns:mc="http://schemas.openxmlformats.org/markup-compatibility/2006">
              <mc:Choice xmlns:v="urn:schemas-microsoft-com:vml" Requires="v">
                <p:oleObj spid="_x0000_s25778" name="数式" r:id="rId4" imgW="774700" imgH="203200" progId="Equation.3">
                  <p:embed/>
                </p:oleObj>
              </mc:Choice>
              <mc:Fallback>
                <p:oleObj name="数式" r:id="rId4" imgW="774700" imgH="203200" progId="Equation.3">
                  <p:embed/>
                  <p:pic>
                    <p:nvPicPr>
                      <p:cNvPr id="0" name=""/>
                      <p:cNvPicPr/>
                      <p:nvPr/>
                    </p:nvPicPr>
                    <p:blipFill>
                      <a:blip r:embed="rId5"/>
                      <a:stretch>
                        <a:fillRect/>
                      </a:stretch>
                    </p:blipFill>
                    <p:spPr>
                      <a:xfrm>
                        <a:off x="897467" y="1963042"/>
                        <a:ext cx="2133599" cy="560191"/>
                      </a:xfrm>
                      <a:prstGeom prst="rect">
                        <a:avLst/>
                      </a:prstGeom>
                    </p:spPr>
                  </p:pic>
                </p:oleObj>
              </mc:Fallback>
            </mc:AlternateContent>
          </a:graphicData>
        </a:graphic>
      </p:graphicFrame>
      <p:sp>
        <p:nvSpPr>
          <p:cNvPr id="84" name="テキスト ボックス 83"/>
          <p:cNvSpPr txBox="1"/>
          <p:nvPr/>
        </p:nvSpPr>
        <p:spPr>
          <a:xfrm>
            <a:off x="1185334" y="2403219"/>
            <a:ext cx="2777067" cy="400110"/>
          </a:xfrm>
          <a:prstGeom prst="rect">
            <a:avLst/>
          </a:prstGeom>
          <a:noFill/>
        </p:spPr>
        <p:txBody>
          <a:bodyPr wrap="square" rtlCol="0">
            <a:spAutoFit/>
          </a:bodyPr>
          <a:lstStyle/>
          <a:p>
            <a:r>
              <a:rPr kumimoji="1" lang="en-US" altLang="ja-JP" sz="2000" dirty="0"/>
              <a:t>(</a:t>
            </a:r>
            <a:r>
              <a:rPr kumimoji="1" lang="en-US" altLang="ja-JP" sz="2000" dirty="0" err="1"/>
              <a:t>S:Seebeck</a:t>
            </a:r>
            <a:r>
              <a:rPr kumimoji="1" lang="en-US" altLang="ja-JP" sz="2000" dirty="0"/>
              <a:t> </a:t>
            </a:r>
            <a:r>
              <a:rPr kumimoji="1" lang="en-US" altLang="ja-JP" sz="2000" dirty="0" smtClean="0"/>
              <a:t>coefficient)</a:t>
            </a:r>
            <a:endParaRPr kumimoji="1" lang="ja-JP" altLang="en-US" sz="2800" dirty="0"/>
          </a:p>
        </p:txBody>
      </p:sp>
      <p:sp>
        <p:nvSpPr>
          <p:cNvPr id="85" name="コンテンツ プレースホルダー 6"/>
          <p:cNvSpPr txBox="1">
            <a:spLocks/>
          </p:cNvSpPr>
          <p:nvPr/>
        </p:nvSpPr>
        <p:spPr>
          <a:xfrm>
            <a:off x="560265" y="3005866"/>
            <a:ext cx="3165068" cy="5450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smtClean="0"/>
              <a:t>2 </a:t>
            </a:r>
            <a:r>
              <a:rPr lang="en-US" altLang="ja-JP" u="sng" dirty="0" err="1" smtClean="0"/>
              <a:t>Peltier</a:t>
            </a:r>
            <a:r>
              <a:rPr lang="en-US" altLang="ja-JP" u="sng" dirty="0" smtClean="0"/>
              <a:t> effect</a:t>
            </a:r>
            <a:endParaRPr lang="en-US" altLang="ja-JP" u="sng" dirty="0"/>
          </a:p>
        </p:txBody>
      </p:sp>
      <p:graphicFrame>
        <p:nvGraphicFramePr>
          <p:cNvPr id="86" name="オブジェクト 85"/>
          <p:cNvGraphicFramePr>
            <a:graphicFrameLocks noChangeAspect="1"/>
          </p:cNvGraphicFramePr>
          <p:nvPr>
            <p:extLst>
              <p:ext uri="{D42A27DB-BD31-4B8C-83A1-F6EECF244321}">
                <p14:modId xmlns:p14="http://schemas.microsoft.com/office/powerpoint/2010/main" val="3292678751"/>
              </p:ext>
            </p:extLst>
          </p:nvPr>
        </p:nvGraphicFramePr>
        <p:xfrm>
          <a:off x="897467" y="3550904"/>
          <a:ext cx="1490663" cy="565135"/>
        </p:xfrm>
        <a:graphic>
          <a:graphicData uri="http://schemas.openxmlformats.org/presentationml/2006/ole">
            <mc:AlternateContent xmlns:mc="http://schemas.openxmlformats.org/markup-compatibility/2006">
              <mc:Choice xmlns:v="urn:schemas-microsoft-com:vml" Requires="v">
                <p:oleObj spid="_x0000_s25779" name="数式" r:id="rId6" imgW="533400" imgH="228600" progId="Equation.3">
                  <p:embed/>
                </p:oleObj>
              </mc:Choice>
              <mc:Fallback>
                <p:oleObj name="数式" r:id="rId6" imgW="533400" imgH="228600" progId="Equation.3">
                  <p:embed/>
                  <p:pic>
                    <p:nvPicPr>
                      <p:cNvPr id="0" name=""/>
                      <p:cNvPicPr/>
                      <p:nvPr/>
                    </p:nvPicPr>
                    <p:blipFill>
                      <a:blip r:embed="rId7"/>
                      <a:stretch>
                        <a:fillRect/>
                      </a:stretch>
                    </p:blipFill>
                    <p:spPr>
                      <a:xfrm>
                        <a:off x="897467" y="3550904"/>
                        <a:ext cx="1490663" cy="565135"/>
                      </a:xfrm>
                      <a:prstGeom prst="rect">
                        <a:avLst/>
                      </a:prstGeom>
                    </p:spPr>
                  </p:pic>
                </p:oleObj>
              </mc:Fallback>
            </mc:AlternateContent>
          </a:graphicData>
        </a:graphic>
      </p:graphicFrame>
      <p:sp>
        <p:nvSpPr>
          <p:cNvPr id="87" name="テキスト ボックス 86"/>
          <p:cNvSpPr txBox="1"/>
          <p:nvPr/>
        </p:nvSpPr>
        <p:spPr>
          <a:xfrm>
            <a:off x="1185334" y="3978380"/>
            <a:ext cx="2470801" cy="369332"/>
          </a:xfrm>
          <a:prstGeom prst="rect">
            <a:avLst/>
          </a:prstGeom>
          <a:noFill/>
        </p:spPr>
        <p:txBody>
          <a:bodyPr wrap="square" rtlCol="0">
            <a:spAutoFit/>
          </a:bodyPr>
          <a:lstStyle/>
          <a:p>
            <a:r>
              <a:rPr kumimoji="1" lang="en-US" altLang="ja-JP" dirty="0"/>
              <a:t>(</a:t>
            </a:r>
            <a:r>
              <a:rPr kumimoji="1" lang="en-US" altLang="ja-JP" dirty="0" err="1"/>
              <a:t>Π:peltier</a:t>
            </a:r>
            <a:r>
              <a:rPr kumimoji="1" lang="en-US" altLang="ja-JP" dirty="0"/>
              <a:t> </a:t>
            </a:r>
            <a:r>
              <a:rPr kumimoji="1" lang="en-US" altLang="ja-JP" dirty="0" smtClean="0"/>
              <a:t>coefficient)</a:t>
            </a:r>
            <a:endParaRPr kumimoji="1" lang="ja-JP" altLang="en-US"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29</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09933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2.22222E-6 1.11111E-6 L -2.22222E-6 0.16805 " pathEditMode="relative" rAng="0" ptsTypes="AA">
                                      <p:cBhvr>
                                        <p:cTn id="20" dur="2000" fill="hold"/>
                                        <p:tgtEl>
                                          <p:spTgt spid="24"/>
                                        </p:tgtEl>
                                        <p:attrNameLst>
                                          <p:attrName>ppt_x</p:attrName>
                                          <p:attrName>ppt_y</p:attrName>
                                        </p:attrNameLst>
                                      </p:cBhvr>
                                      <p:rCtr x="0" y="8403"/>
                                    </p:animMotion>
                                  </p:childTnLst>
                                </p:cTn>
                              </p:par>
                              <p:par>
                                <p:cTn id="21" presetID="42" presetClass="path" presetSubtype="0" accel="50000" decel="50000" fill="hold" grpId="1" nodeType="withEffect">
                                  <p:stCondLst>
                                    <p:cond delay="0"/>
                                  </p:stCondLst>
                                  <p:childTnLst>
                                    <p:animMotion origin="layout" path="M -1.66667E-6 2.59259E-6 L 0.00122 0.16828 " pathEditMode="relative" rAng="0" ptsTypes="AA">
                                      <p:cBhvr>
                                        <p:cTn id="22" dur="2000" fill="hold"/>
                                        <p:tgtEl>
                                          <p:spTgt spid="25"/>
                                        </p:tgtEl>
                                        <p:attrNameLst>
                                          <p:attrName>ppt_x</p:attrName>
                                          <p:attrName>ppt_y</p:attrName>
                                        </p:attrNameLst>
                                      </p:cBhvr>
                                      <p:rCtr x="52" y="8403"/>
                                    </p:animMotion>
                                  </p:childTnLst>
                                </p:cTn>
                              </p:par>
                              <p:par>
                                <p:cTn id="23" presetID="42" presetClass="path" presetSubtype="0" accel="50000" decel="50000" fill="hold" grpId="1" nodeType="withEffect">
                                  <p:stCondLst>
                                    <p:cond delay="0"/>
                                  </p:stCondLst>
                                  <p:childTnLst>
                                    <p:animMotion origin="layout" path="M -3.61111E-6 1.11111E-6 L -3.61111E-6 0.17268 " pathEditMode="relative" rAng="0" ptsTypes="AA">
                                      <p:cBhvr>
                                        <p:cTn id="24" dur="2000" fill="hold"/>
                                        <p:tgtEl>
                                          <p:spTgt spid="26"/>
                                        </p:tgtEl>
                                        <p:attrNameLst>
                                          <p:attrName>ppt_x</p:attrName>
                                          <p:attrName>ppt_y</p:attrName>
                                        </p:attrNameLst>
                                      </p:cBhvr>
                                      <p:rCtr x="0" y="8634"/>
                                    </p:animMotion>
                                  </p:childTnLst>
                                </p:cTn>
                              </p:par>
                              <p:par>
                                <p:cTn id="25" presetID="42" presetClass="path" presetSubtype="0" accel="50000" decel="50000" fill="hold" grpId="1" nodeType="withEffect">
                                  <p:stCondLst>
                                    <p:cond delay="0"/>
                                  </p:stCondLst>
                                  <p:childTnLst>
                                    <p:animMotion origin="layout" path="M 2.22222E-6 1.11111E-6 L 2.22222E-6 0.17292 " pathEditMode="relative" rAng="0" ptsTypes="AA">
                                      <p:cBhvr>
                                        <p:cTn id="26" dur="2000" fill="hold"/>
                                        <p:tgtEl>
                                          <p:spTgt spid="27"/>
                                        </p:tgtEl>
                                        <p:attrNameLst>
                                          <p:attrName>ppt_x</p:attrName>
                                          <p:attrName>ppt_y</p:attrName>
                                        </p:attrNameLst>
                                      </p:cBhvr>
                                      <p:rCtr x="0" y="8634"/>
                                    </p:animMotion>
                                  </p:childTnLst>
                                </p:cTn>
                              </p:par>
                              <p:par>
                                <p:cTn id="27" presetID="42" presetClass="path" presetSubtype="0" accel="50000" decel="50000" fill="hold" grpId="1" nodeType="withEffect">
                                  <p:stCondLst>
                                    <p:cond delay="0"/>
                                  </p:stCondLst>
                                  <p:childTnLst>
                                    <p:animMotion origin="layout" path="M -4.16667E-6 -3.7037E-6 L 0.00174 0.16806 " pathEditMode="relative" rAng="0" ptsTypes="AA">
                                      <p:cBhvr>
                                        <p:cTn id="28" dur="2000" fill="hold"/>
                                        <p:tgtEl>
                                          <p:spTgt spid="28"/>
                                        </p:tgtEl>
                                        <p:attrNameLst>
                                          <p:attrName>ppt_x</p:attrName>
                                          <p:attrName>ppt_y</p:attrName>
                                        </p:attrNameLst>
                                      </p:cBhvr>
                                      <p:rCtr x="87" y="8403"/>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24" grpId="1" animBg="1"/>
      <p:bldP spid="25" grpId="0" animBg="1"/>
      <p:bldP spid="25" grpId="1" animBg="1"/>
      <p:bldP spid="26" grpId="0" animBg="1"/>
      <p:bldP spid="26" grpId="1" animBg="1"/>
      <p:bldP spid="27" grpId="0" animBg="1"/>
      <p:bldP spid="27" grpId="1" animBg="1"/>
      <p:bldP spid="28" grpId="0"/>
      <p:bldP spid="28" grpId="1"/>
      <p:bldP spid="64" grpId="0" animBg="1"/>
      <p:bldP spid="68" grpId="0" animBg="1"/>
      <p:bldP spid="71" grpId="0" animBg="1"/>
      <p:bldP spid="72" grpId="0" animBg="1"/>
      <p:bldP spid="61"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graphicFrame>
        <p:nvGraphicFramePr>
          <p:cNvPr id="26" name="コンテンツ プレースホルダー 25"/>
          <p:cNvGraphicFramePr>
            <a:graphicFrameLocks noGrp="1" noChangeAspect="1"/>
          </p:cNvGraphicFramePr>
          <p:nvPr>
            <p:ph idx="1"/>
            <p:extLst>
              <p:ext uri="{D42A27DB-BD31-4B8C-83A1-F6EECF244321}">
                <p14:modId xmlns:p14="http://schemas.microsoft.com/office/powerpoint/2010/main" val="1616112924"/>
              </p:ext>
            </p:extLst>
          </p:nvPr>
        </p:nvGraphicFramePr>
        <p:xfrm>
          <a:off x="4001539" y="1896051"/>
          <a:ext cx="1587026" cy="448328"/>
        </p:xfrm>
        <a:graphic>
          <a:graphicData uri="http://schemas.openxmlformats.org/presentationml/2006/ole">
            <mc:AlternateContent xmlns:mc="http://schemas.openxmlformats.org/markup-compatibility/2006">
              <mc:Choice xmlns:v="urn:schemas-microsoft-com:vml" Requires="v">
                <p:oleObj spid="_x0000_s39151" name="数式" r:id="rId4" imgW="584200" imgH="165100" progId="Equation.3">
                  <p:embed/>
                </p:oleObj>
              </mc:Choice>
              <mc:Fallback>
                <p:oleObj name="数式" r:id="rId4" imgW="584200" imgH="165100" progId="Equation.3">
                  <p:embed/>
                  <p:pic>
                    <p:nvPicPr>
                      <p:cNvPr id="0" name=""/>
                      <p:cNvPicPr/>
                      <p:nvPr/>
                    </p:nvPicPr>
                    <p:blipFill>
                      <a:blip r:embed="rId5"/>
                      <a:stretch>
                        <a:fillRect/>
                      </a:stretch>
                    </p:blipFill>
                    <p:spPr>
                      <a:xfrm>
                        <a:off x="4001539" y="1896051"/>
                        <a:ext cx="1587026" cy="448328"/>
                      </a:xfrm>
                      <a:prstGeom prst="rect">
                        <a:avLst/>
                      </a:prstGeom>
                    </p:spPr>
                  </p:pic>
                </p:oleObj>
              </mc:Fallback>
            </mc:AlternateContent>
          </a:graphicData>
        </a:graphic>
      </p:graphicFrame>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pic>
        <p:nvPicPr>
          <p:cNvPr id="23" name="図 22" descr="Fig_Thermoelectric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917" y="1291132"/>
            <a:ext cx="1747542" cy="1209837"/>
          </a:xfrm>
          <a:prstGeom prst="rect">
            <a:avLst/>
          </a:prstGeom>
        </p:spPr>
      </p:pic>
      <p:pic>
        <p:nvPicPr>
          <p:cNvPr id="24" name="図 23" descr="Fig_Thermoelectrics shit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9827" y="3846395"/>
            <a:ext cx="2422915" cy="1539344"/>
          </a:xfrm>
          <a:prstGeom prst="rect">
            <a:avLst/>
          </a:prstGeom>
        </p:spPr>
      </p:pic>
      <p:sp>
        <p:nvSpPr>
          <p:cNvPr id="27" name="テキスト ボックス 26"/>
          <p:cNvSpPr txBox="1"/>
          <p:nvPr/>
        </p:nvSpPr>
        <p:spPr>
          <a:xfrm>
            <a:off x="3409200" y="1170933"/>
            <a:ext cx="2876030" cy="523220"/>
          </a:xfrm>
          <a:prstGeom prst="rect">
            <a:avLst/>
          </a:prstGeom>
          <a:noFill/>
        </p:spPr>
        <p:txBody>
          <a:bodyPr wrap="square" rtlCol="0">
            <a:spAutoFit/>
          </a:bodyPr>
          <a:lstStyle/>
          <a:p>
            <a:r>
              <a:rPr kumimoji="1" lang="en-US" altLang="ja-JP" sz="2800" b="1" u="sng" dirty="0" err="1" smtClean="0"/>
              <a:t>Seebeck</a:t>
            </a:r>
            <a:r>
              <a:rPr kumimoji="1" lang="en-US" altLang="ja-JP" sz="2800" b="1" u="sng" dirty="0" smtClean="0"/>
              <a:t> effect</a:t>
            </a:r>
          </a:p>
        </p:txBody>
      </p:sp>
      <p:sp>
        <p:nvSpPr>
          <p:cNvPr id="28" name="テキスト ボックス 27"/>
          <p:cNvSpPr txBox="1"/>
          <p:nvPr/>
        </p:nvSpPr>
        <p:spPr>
          <a:xfrm>
            <a:off x="5509649" y="1978135"/>
            <a:ext cx="3692102" cy="400110"/>
          </a:xfrm>
          <a:prstGeom prst="rect">
            <a:avLst/>
          </a:prstGeom>
          <a:noFill/>
        </p:spPr>
        <p:txBody>
          <a:bodyPr wrap="square" rtlCol="0">
            <a:spAutoFit/>
          </a:bodyPr>
          <a:lstStyle/>
          <a:p>
            <a:r>
              <a:rPr kumimoji="1" lang="en-US" altLang="ja-JP" sz="2000" dirty="0" smtClean="0"/>
              <a:t>(</a:t>
            </a:r>
            <a:r>
              <a:rPr kumimoji="1" lang="en-US" altLang="ja-JP" sz="2000" dirty="0" err="1" smtClean="0"/>
              <a:t>S:Seebeck</a:t>
            </a:r>
            <a:r>
              <a:rPr kumimoji="1" lang="en-US" altLang="ja-JP" sz="2000" dirty="0" smtClean="0"/>
              <a:t> coefficient)</a:t>
            </a:r>
            <a:endParaRPr kumimoji="1" lang="ja-JP" altLang="en-US" sz="2800" dirty="0"/>
          </a:p>
        </p:txBody>
      </p:sp>
      <p:sp>
        <p:nvSpPr>
          <p:cNvPr id="29" name="テキスト ボックス 28"/>
          <p:cNvSpPr txBox="1"/>
          <p:nvPr/>
        </p:nvSpPr>
        <p:spPr>
          <a:xfrm>
            <a:off x="444417" y="3834805"/>
            <a:ext cx="2876030" cy="523220"/>
          </a:xfrm>
          <a:prstGeom prst="rect">
            <a:avLst/>
          </a:prstGeom>
          <a:noFill/>
        </p:spPr>
        <p:txBody>
          <a:bodyPr wrap="square" rtlCol="0">
            <a:spAutoFit/>
          </a:bodyPr>
          <a:lstStyle/>
          <a:p>
            <a:r>
              <a:rPr kumimoji="1" lang="en-US" altLang="ja-JP" sz="2800" b="1" u="sng" dirty="0" err="1" smtClean="0"/>
              <a:t>Peltier</a:t>
            </a:r>
            <a:r>
              <a:rPr kumimoji="1" lang="en-US" altLang="ja-JP" sz="2800" b="1" u="sng" dirty="0" smtClean="0"/>
              <a:t> effect</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2935009017"/>
              </p:ext>
            </p:extLst>
          </p:nvPr>
        </p:nvGraphicFramePr>
        <p:xfrm>
          <a:off x="959917" y="4430191"/>
          <a:ext cx="1687512" cy="639763"/>
        </p:xfrm>
        <a:graphic>
          <a:graphicData uri="http://schemas.openxmlformats.org/presentationml/2006/ole">
            <mc:AlternateContent xmlns:mc="http://schemas.openxmlformats.org/markup-compatibility/2006">
              <mc:Choice xmlns:v="urn:schemas-microsoft-com:vml" Requires="v">
                <p:oleObj spid="_x0000_s39152" name="数式" r:id="rId8" imgW="533400" imgH="228600" progId="Equation.3">
                  <p:embed/>
                </p:oleObj>
              </mc:Choice>
              <mc:Fallback>
                <p:oleObj name="数式" r:id="rId8" imgW="533400" imgH="228600" progId="Equation.3">
                  <p:embed/>
                  <p:pic>
                    <p:nvPicPr>
                      <p:cNvPr id="0" name=""/>
                      <p:cNvPicPr/>
                      <p:nvPr/>
                    </p:nvPicPr>
                    <p:blipFill>
                      <a:blip r:embed="rId9"/>
                      <a:stretch>
                        <a:fillRect/>
                      </a:stretch>
                    </p:blipFill>
                    <p:spPr>
                      <a:xfrm>
                        <a:off x="959917" y="4430191"/>
                        <a:ext cx="1687512" cy="639763"/>
                      </a:xfrm>
                      <a:prstGeom prst="rect">
                        <a:avLst/>
                      </a:prstGeom>
                    </p:spPr>
                  </p:pic>
                </p:oleObj>
              </mc:Fallback>
            </mc:AlternateContent>
          </a:graphicData>
        </a:graphic>
      </p:graphicFrame>
      <p:sp>
        <p:nvSpPr>
          <p:cNvPr id="32" name="テキスト ボックス 31"/>
          <p:cNvSpPr txBox="1"/>
          <p:nvPr/>
        </p:nvSpPr>
        <p:spPr>
          <a:xfrm>
            <a:off x="2632192" y="4584700"/>
            <a:ext cx="2741895" cy="400110"/>
          </a:xfrm>
          <a:prstGeom prst="rect">
            <a:avLst/>
          </a:prstGeom>
          <a:noFill/>
        </p:spPr>
        <p:txBody>
          <a:bodyPr wrap="square" rtlCol="0">
            <a:spAutoFit/>
          </a:bodyPr>
          <a:lstStyle/>
          <a:p>
            <a:r>
              <a:rPr kumimoji="1" lang="en-US" altLang="ja-JP" sz="2000" dirty="0" smtClean="0"/>
              <a:t>(</a:t>
            </a:r>
            <a:r>
              <a:rPr kumimoji="1" lang="en-US" altLang="ja-JP" sz="2000" dirty="0" err="1" smtClean="0"/>
              <a:t>Π:peltier</a:t>
            </a:r>
            <a:r>
              <a:rPr kumimoji="1" lang="en-US" altLang="ja-JP" sz="2000" dirty="0" smtClean="0"/>
              <a:t> coefficient)</a:t>
            </a:r>
            <a:endParaRPr kumimoji="1" lang="ja-JP" altLang="en-US" sz="2000" dirty="0"/>
          </a:p>
        </p:txBody>
      </p:sp>
      <p:sp>
        <p:nvSpPr>
          <p:cNvPr id="33" name="テキスト ボックス 32"/>
          <p:cNvSpPr txBox="1"/>
          <p:nvPr/>
        </p:nvSpPr>
        <p:spPr>
          <a:xfrm>
            <a:off x="5670325" y="5329103"/>
            <a:ext cx="2303510" cy="523220"/>
          </a:xfrm>
          <a:prstGeom prst="rect">
            <a:avLst/>
          </a:prstGeom>
          <a:noFill/>
        </p:spPr>
        <p:txBody>
          <a:bodyPr wrap="none" rtlCol="0">
            <a:spAutoFit/>
          </a:bodyPr>
          <a:lstStyle/>
          <a:p>
            <a:r>
              <a:rPr kumimoji="1" lang="en-US" altLang="ja-JP" sz="2800" u="sng" dirty="0"/>
              <a:t>K</a:t>
            </a:r>
            <a:r>
              <a:rPr kumimoji="1" lang="en-US" altLang="ja-JP" sz="2800" u="sng" dirty="0" smtClean="0"/>
              <a:t>elvin formula</a:t>
            </a:r>
            <a:endParaRPr kumimoji="1" lang="ja-JP" altLang="en-US" sz="2800" u="sng" dirty="0"/>
          </a:p>
        </p:txBody>
      </p:sp>
      <p:graphicFrame>
        <p:nvGraphicFramePr>
          <p:cNvPr id="36" name="オブジェクト 35"/>
          <p:cNvGraphicFramePr>
            <a:graphicFrameLocks noChangeAspect="1"/>
          </p:cNvGraphicFramePr>
          <p:nvPr>
            <p:extLst>
              <p:ext uri="{D42A27DB-BD31-4B8C-83A1-F6EECF244321}">
                <p14:modId xmlns:p14="http://schemas.microsoft.com/office/powerpoint/2010/main" val="3740695583"/>
              </p:ext>
            </p:extLst>
          </p:nvPr>
        </p:nvGraphicFramePr>
        <p:xfrm>
          <a:off x="6787172" y="5908993"/>
          <a:ext cx="1565570" cy="521856"/>
        </p:xfrm>
        <a:graphic>
          <a:graphicData uri="http://schemas.openxmlformats.org/presentationml/2006/ole">
            <mc:AlternateContent xmlns:mc="http://schemas.openxmlformats.org/markup-compatibility/2006">
              <mc:Choice xmlns:v="urn:schemas-microsoft-com:vml" Requires="v">
                <p:oleObj spid="_x0000_s39153" name="数式" r:id="rId10" imgW="495300" imgH="165100" progId="Equation.3">
                  <p:embed/>
                </p:oleObj>
              </mc:Choice>
              <mc:Fallback>
                <p:oleObj name="数式" r:id="rId10" imgW="495300" imgH="165100" progId="Equation.3">
                  <p:embed/>
                  <p:pic>
                    <p:nvPicPr>
                      <p:cNvPr id="0" name=""/>
                      <p:cNvPicPr/>
                      <p:nvPr/>
                    </p:nvPicPr>
                    <p:blipFill>
                      <a:blip r:embed="rId11"/>
                      <a:stretch>
                        <a:fillRect/>
                      </a:stretch>
                    </p:blipFill>
                    <p:spPr>
                      <a:xfrm>
                        <a:off x="6787172" y="5908993"/>
                        <a:ext cx="1565570" cy="521856"/>
                      </a:xfrm>
                      <a:prstGeom prst="rect">
                        <a:avLst/>
                      </a:prstGeom>
                    </p:spPr>
                  </p:pic>
                </p:oleObj>
              </mc:Fallback>
            </mc:AlternateContent>
          </a:graphicData>
        </a:graphic>
      </p:graphicFrame>
      <p:sp>
        <p:nvSpPr>
          <p:cNvPr id="3" name="正方形/長方形 2"/>
          <p:cNvSpPr/>
          <p:nvPr/>
        </p:nvSpPr>
        <p:spPr>
          <a:xfrm>
            <a:off x="560265" y="5284274"/>
            <a:ext cx="3082097" cy="523220"/>
          </a:xfrm>
          <a:prstGeom prst="rect">
            <a:avLst/>
          </a:prstGeom>
        </p:spPr>
        <p:txBody>
          <a:bodyPr wrap="square">
            <a:spAutoFit/>
          </a:bodyPr>
          <a:lstStyle/>
          <a:p>
            <a:r>
              <a:rPr kumimoji="1" lang="en-US" altLang="ja-JP" sz="2800" b="1" u="sng" dirty="0" smtClean="0"/>
              <a:t>Thomson </a:t>
            </a:r>
            <a:r>
              <a:rPr kumimoji="1" lang="en-US" altLang="ja-JP" sz="2800" b="1" u="sng" dirty="0"/>
              <a:t>effect</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632421795"/>
              </p:ext>
            </p:extLst>
          </p:nvPr>
        </p:nvGraphicFramePr>
        <p:xfrm>
          <a:off x="1242491" y="5737930"/>
          <a:ext cx="2809875" cy="625475"/>
        </p:xfrm>
        <a:graphic>
          <a:graphicData uri="http://schemas.openxmlformats.org/presentationml/2006/ole">
            <mc:AlternateContent xmlns:mc="http://schemas.openxmlformats.org/markup-compatibility/2006">
              <mc:Choice xmlns:v="urn:schemas-microsoft-com:vml" Requires="v">
                <p:oleObj spid="_x0000_s39154" name="数式" r:id="rId12" imgW="1028700" imgH="228600" progId="Equation.3">
                  <p:embed/>
                </p:oleObj>
              </mc:Choice>
              <mc:Fallback>
                <p:oleObj name="数式" r:id="rId12" imgW="1028700" imgH="228600" progId="Equation.3">
                  <p:embed/>
                  <p:pic>
                    <p:nvPicPr>
                      <p:cNvPr id="0" name=""/>
                      <p:cNvPicPr/>
                      <p:nvPr/>
                    </p:nvPicPr>
                    <p:blipFill>
                      <a:blip r:embed="rId13"/>
                      <a:stretch>
                        <a:fillRect/>
                      </a:stretch>
                    </p:blipFill>
                    <p:spPr>
                      <a:xfrm>
                        <a:off x="1242491" y="5737930"/>
                        <a:ext cx="2809875" cy="625475"/>
                      </a:xfrm>
                      <a:prstGeom prst="rect">
                        <a:avLst/>
                      </a:prstGeom>
                    </p:spPr>
                  </p:pic>
                </p:oleObj>
              </mc:Fallback>
            </mc:AlternateContent>
          </a:graphicData>
        </a:graphic>
      </p:graphicFrame>
      <p:sp>
        <p:nvSpPr>
          <p:cNvPr id="9" name="正方形/長方形 8"/>
          <p:cNvSpPr/>
          <p:nvPr/>
        </p:nvSpPr>
        <p:spPr>
          <a:xfrm>
            <a:off x="1351981" y="6246569"/>
            <a:ext cx="2392226" cy="369332"/>
          </a:xfrm>
          <a:prstGeom prst="rect">
            <a:avLst/>
          </a:prstGeom>
        </p:spPr>
        <p:txBody>
          <a:bodyPr wrap="none">
            <a:spAutoFit/>
          </a:bodyPr>
          <a:lstStyle/>
          <a:p>
            <a:r>
              <a:rPr kumimoji="1" lang="en-US" altLang="ja-JP" dirty="0" smtClean="0"/>
              <a:t>(α:</a:t>
            </a:r>
            <a:r>
              <a:rPr kumimoji="1" lang="en-US" altLang="ja-JP" dirty="0" err="1" smtClean="0"/>
              <a:t>thomson</a:t>
            </a:r>
            <a:r>
              <a:rPr kumimoji="1" lang="en-US" altLang="ja-JP" dirty="0" smtClean="0"/>
              <a:t> coefficient)</a:t>
            </a:r>
            <a:endParaRPr kumimoji="1" lang="ja-JP" altLang="en-US" dirty="0"/>
          </a:p>
        </p:txBody>
      </p:sp>
      <p:sp>
        <p:nvSpPr>
          <p:cNvPr id="5" name="右矢印 4"/>
          <p:cNvSpPr/>
          <p:nvPr/>
        </p:nvSpPr>
        <p:spPr>
          <a:xfrm rot="10800000">
            <a:off x="5033399" y="7449118"/>
            <a:ext cx="921504" cy="316409"/>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6233073" y="6972064"/>
            <a:ext cx="2352076" cy="954107"/>
          </a:xfrm>
          <a:prstGeom prst="rect">
            <a:avLst/>
          </a:prstGeom>
          <a:noFill/>
          <a:ln>
            <a:solidFill>
              <a:schemeClr val="tx2"/>
            </a:solidFill>
          </a:ln>
        </p:spPr>
        <p:txBody>
          <a:bodyPr wrap="none" rtlCol="0">
            <a:spAutoFit/>
          </a:bodyPr>
          <a:lstStyle/>
          <a:p>
            <a:r>
              <a:rPr kumimoji="1" lang="en-US" altLang="ja-JP" sz="2800" dirty="0" smtClean="0"/>
              <a:t>relationship </a:t>
            </a:r>
          </a:p>
          <a:p>
            <a:r>
              <a:rPr kumimoji="1" lang="en-US" altLang="ja-JP" sz="2800" dirty="0" smtClean="0"/>
              <a:t>between S &amp; </a:t>
            </a:r>
            <a:r>
              <a:rPr kumimoji="1" lang="en-US" altLang="ja-JP" sz="2800" dirty="0" err="1" smtClean="0"/>
              <a:t>Π</a:t>
            </a:r>
            <a:endParaRPr kumimoji="1" lang="ja-JP" altLang="en-US" sz="2800" dirty="0"/>
          </a:p>
        </p:txBody>
      </p:sp>
      <p:sp>
        <p:nvSpPr>
          <p:cNvPr id="19" name="コンテンツ プレースホルダー 9"/>
          <p:cNvSpPr txBox="1">
            <a:spLocks/>
          </p:cNvSpPr>
          <p:nvPr/>
        </p:nvSpPr>
        <p:spPr>
          <a:xfrm>
            <a:off x="684194" y="2798272"/>
            <a:ext cx="2624520" cy="63981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smtClean="0">
                <a:solidFill>
                  <a:srgbClr val="FF0000"/>
                </a:solidFill>
              </a:rPr>
              <a:t>Thermal energy</a:t>
            </a:r>
            <a:r>
              <a:rPr lang="ja-JP" altLang="ja-JP" dirty="0" smtClean="0"/>
              <a:t>　</a:t>
            </a:r>
            <a:endParaRPr lang="ja-JP" altLang="en-US" dirty="0"/>
          </a:p>
        </p:txBody>
      </p:sp>
      <p:sp>
        <p:nvSpPr>
          <p:cNvPr id="20" name="左右矢印 19"/>
          <p:cNvSpPr/>
          <p:nvPr/>
        </p:nvSpPr>
        <p:spPr>
          <a:xfrm>
            <a:off x="9347200" y="5339148"/>
            <a:ext cx="1473199" cy="523220"/>
          </a:xfrm>
          <a:prstGeom prst="leftRightArrow">
            <a:avLst/>
          </a:prstGeom>
          <a:solidFill>
            <a:schemeClr val="tx2">
              <a:lumMod val="50000"/>
            </a:schemeClr>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5142011" y="2727082"/>
            <a:ext cx="3764338" cy="584776"/>
          </a:xfrm>
          <a:prstGeom prst="rect">
            <a:avLst/>
          </a:prstGeom>
          <a:noFill/>
        </p:spPr>
        <p:txBody>
          <a:bodyPr wrap="square" rtlCol="0">
            <a:spAutoFit/>
          </a:bodyPr>
          <a:lstStyle/>
          <a:p>
            <a:r>
              <a:rPr lang="en-US" altLang="ja-JP" sz="3200" dirty="0" smtClean="0">
                <a:solidFill>
                  <a:srgbClr val="FF0000"/>
                </a:solidFill>
              </a:rPr>
              <a:t>electric energy</a:t>
            </a:r>
          </a:p>
        </p:txBody>
      </p:sp>
      <p:sp>
        <p:nvSpPr>
          <p:cNvPr id="22" name="テキスト ボックス 21"/>
          <p:cNvSpPr txBox="1"/>
          <p:nvPr/>
        </p:nvSpPr>
        <p:spPr>
          <a:xfrm>
            <a:off x="-3112306" y="2622648"/>
            <a:ext cx="2519018" cy="461665"/>
          </a:xfrm>
          <a:prstGeom prst="rect">
            <a:avLst/>
          </a:prstGeom>
          <a:noFill/>
        </p:spPr>
        <p:txBody>
          <a:bodyPr wrap="square" rtlCol="0">
            <a:spAutoFit/>
          </a:bodyPr>
          <a:lstStyle/>
          <a:p>
            <a:r>
              <a:rPr kumimoji="1" lang="en-US" altLang="ja-JP" sz="2400" dirty="0" smtClean="0"/>
              <a:t>direct conversion</a:t>
            </a:r>
            <a:endParaRPr kumimoji="1" lang="ja-JP" altLang="en-US" sz="2400" dirty="0"/>
          </a:p>
        </p:txBody>
      </p:sp>
      <p:cxnSp>
        <p:nvCxnSpPr>
          <p:cNvPr id="10" name="直線矢印コネクタ 9"/>
          <p:cNvCxnSpPr/>
          <p:nvPr/>
        </p:nvCxnSpPr>
        <p:spPr>
          <a:xfrm>
            <a:off x="3308714" y="2968689"/>
            <a:ext cx="1667315" cy="0"/>
          </a:xfrm>
          <a:prstGeom prst="straightConnector1">
            <a:avLst/>
          </a:prstGeom>
          <a:ln w="76200" cmpd="sng">
            <a:tailEnd type="arrow"/>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H="1">
            <a:off x="3271542" y="3324519"/>
            <a:ext cx="1724684" cy="0"/>
          </a:xfrm>
          <a:prstGeom prst="straightConnector1">
            <a:avLst/>
          </a:prstGeom>
          <a:ln w="76200" cmpd="sng">
            <a:tailEnd type="arrow"/>
          </a:ln>
          <a:effectLst/>
        </p:spPr>
        <p:style>
          <a:lnRef idx="2">
            <a:schemeClr val="accent1"/>
          </a:lnRef>
          <a:fillRef idx="0">
            <a:schemeClr val="accent1"/>
          </a:fillRef>
          <a:effectRef idx="1">
            <a:schemeClr val="accent1"/>
          </a:effectRef>
          <a:fontRef idx="minor">
            <a:schemeClr val="tx1"/>
          </a:fontRef>
        </p:style>
      </p:cxnSp>
      <p:sp>
        <p:nvSpPr>
          <p:cNvPr id="13" name="角丸四角形吹き出し 12"/>
          <p:cNvSpPr/>
          <p:nvPr/>
        </p:nvSpPr>
        <p:spPr>
          <a:xfrm>
            <a:off x="444417" y="1234271"/>
            <a:ext cx="8164995" cy="1675268"/>
          </a:xfrm>
          <a:custGeom>
            <a:avLst/>
            <a:gdLst>
              <a:gd name="connsiteX0" fmla="*/ 0 w 5761942"/>
              <a:gd name="connsiteY0" fmla="*/ 220598 h 1323561"/>
              <a:gd name="connsiteX1" fmla="*/ 220598 w 5761942"/>
              <a:gd name="connsiteY1" fmla="*/ 0 h 1323561"/>
              <a:gd name="connsiteX2" fmla="*/ 960324 w 5761942"/>
              <a:gd name="connsiteY2" fmla="*/ 0 h 1323561"/>
              <a:gd name="connsiteX3" fmla="*/ 960324 w 5761942"/>
              <a:gd name="connsiteY3" fmla="*/ 0 h 1323561"/>
              <a:gd name="connsiteX4" fmla="*/ 2400809 w 5761942"/>
              <a:gd name="connsiteY4" fmla="*/ 0 h 1323561"/>
              <a:gd name="connsiteX5" fmla="*/ 5541344 w 5761942"/>
              <a:gd name="connsiteY5" fmla="*/ 0 h 1323561"/>
              <a:gd name="connsiteX6" fmla="*/ 5761942 w 5761942"/>
              <a:gd name="connsiteY6" fmla="*/ 220598 h 1323561"/>
              <a:gd name="connsiteX7" fmla="*/ 5761942 w 5761942"/>
              <a:gd name="connsiteY7" fmla="*/ 772077 h 1323561"/>
              <a:gd name="connsiteX8" fmla="*/ 5761942 w 5761942"/>
              <a:gd name="connsiteY8" fmla="*/ 772077 h 1323561"/>
              <a:gd name="connsiteX9" fmla="*/ 5761942 w 5761942"/>
              <a:gd name="connsiteY9" fmla="*/ 1102968 h 1323561"/>
              <a:gd name="connsiteX10" fmla="*/ 5761942 w 5761942"/>
              <a:gd name="connsiteY10" fmla="*/ 1102963 h 1323561"/>
              <a:gd name="connsiteX11" fmla="*/ 5541344 w 5761942"/>
              <a:gd name="connsiteY11" fmla="*/ 1323561 h 1323561"/>
              <a:gd name="connsiteX12" fmla="*/ 2400809 w 5761942"/>
              <a:gd name="connsiteY12" fmla="*/ 1323561 h 1323561"/>
              <a:gd name="connsiteX13" fmla="*/ 833926 w 5761942"/>
              <a:gd name="connsiteY13" fmla="*/ 1641401 h 1323561"/>
              <a:gd name="connsiteX14" fmla="*/ 960324 w 5761942"/>
              <a:gd name="connsiteY14" fmla="*/ 1323561 h 1323561"/>
              <a:gd name="connsiteX15" fmla="*/ 220598 w 5761942"/>
              <a:gd name="connsiteY15" fmla="*/ 1323561 h 1323561"/>
              <a:gd name="connsiteX16" fmla="*/ 0 w 5761942"/>
              <a:gd name="connsiteY16" fmla="*/ 1102963 h 1323561"/>
              <a:gd name="connsiteX17" fmla="*/ 0 w 5761942"/>
              <a:gd name="connsiteY17" fmla="*/ 1102968 h 1323561"/>
              <a:gd name="connsiteX18" fmla="*/ 0 w 5761942"/>
              <a:gd name="connsiteY18" fmla="*/ 772077 h 1323561"/>
              <a:gd name="connsiteX19" fmla="*/ 0 w 5761942"/>
              <a:gd name="connsiteY19" fmla="*/ 772077 h 1323561"/>
              <a:gd name="connsiteX20" fmla="*/ 0 w 5761942"/>
              <a:gd name="connsiteY20" fmla="*/ 220598 h 132356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1266276 w 5761942"/>
              <a:gd name="connsiteY12" fmla="*/ 1306627 h 1641401"/>
              <a:gd name="connsiteX13" fmla="*/ 833926 w 5761942"/>
              <a:gd name="connsiteY13" fmla="*/ 1641401 h 1641401"/>
              <a:gd name="connsiteX14" fmla="*/ 960324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3190171 w 5761942"/>
              <a:gd name="connsiteY12" fmla="*/ 1323560 h 1641401"/>
              <a:gd name="connsiteX13" fmla="*/ 833926 w 5761942"/>
              <a:gd name="connsiteY13" fmla="*/ 1641401 h 1641401"/>
              <a:gd name="connsiteX14" fmla="*/ 960324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3190171 w 5761942"/>
              <a:gd name="connsiteY12" fmla="*/ 1323560 h 1641401"/>
              <a:gd name="connsiteX13" fmla="*/ 833926 w 5761942"/>
              <a:gd name="connsiteY13" fmla="*/ 1641401 h 1641401"/>
              <a:gd name="connsiteX14" fmla="*/ 2728873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590601"/>
              <a:gd name="connsiteX1" fmla="*/ 220598 w 5761942"/>
              <a:gd name="connsiteY1" fmla="*/ 0 h 1590601"/>
              <a:gd name="connsiteX2" fmla="*/ 960324 w 5761942"/>
              <a:gd name="connsiteY2" fmla="*/ 0 h 1590601"/>
              <a:gd name="connsiteX3" fmla="*/ 960324 w 5761942"/>
              <a:gd name="connsiteY3" fmla="*/ 0 h 1590601"/>
              <a:gd name="connsiteX4" fmla="*/ 2400809 w 5761942"/>
              <a:gd name="connsiteY4" fmla="*/ 0 h 1590601"/>
              <a:gd name="connsiteX5" fmla="*/ 5541344 w 5761942"/>
              <a:gd name="connsiteY5" fmla="*/ 0 h 1590601"/>
              <a:gd name="connsiteX6" fmla="*/ 5761942 w 5761942"/>
              <a:gd name="connsiteY6" fmla="*/ 220598 h 1590601"/>
              <a:gd name="connsiteX7" fmla="*/ 5761942 w 5761942"/>
              <a:gd name="connsiteY7" fmla="*/ 772077 h 1590601"/>
              <a:gd name="connsiteX8" fmla="*/ 5761942 w 5761942"/>
              <a:gd name="connsiteY8" fmla="*/ 772077 h 1590601"/>
              <a:gd name="connsiteX9" fmla="*/ 5761942 w 5761942"/>
              <a:gd name="connsiteY9" fmla="*/ 1102968 h 1590601"/>
              <a:gd name="connsiteX10" fmla="*/ 5761942 w 5761942"/>
              <a:gd name="connsiteY10" fmla="*/ 1102963 h 1590601"/>
              <a:gd name="connsiteX11" fmla="*/ 5541344 w 5761942"/>
              <a:gd name="connsiteY11" fmla="*/ 1323561 h 1590601"/>
              <a:gd name="connsiteX12" fmla="*/ 3190171 w 5761942"/>
              <a:gd name="connsiteY12" fmla="*/ 1323560 h 1590601"/>
              <a:gd name="connsiteX13" fmla="*/ 2686123 w 5761942"/>
              <a:gd name="connsiteY13" fmla="*/ 1590601 h 1590601"/>
              <a:gd name="connsiteX14" fmla="*/ 2728873 w 5761942"/>
              <a:gd name="connsiteY14" fmla="*/ 1323561 h 1590601"/>
              <a:gd name="connsiteX15" fmla="*/ 220598 w 5761942"/>
              <a:gd name="connsiteY15" fmla="*/ 1323561 h 1590601"/>
              <a:gd name="connsiteX16" fmla="*/ 0 w 5761942"/>
              <a:gd name="connsiteY16" fmla="*/ 1102963 h 1590601"/>
              <a:gd name="connsiteX17" fmla="*/ 0 w 5761942"/>
              <a:gd name="connsiteY17" fmla="*/ 1102968 h 1590601"/>
              <a:gd name="connsiteX18" fmla="*/ 0 w 5761942"/>
              <a:gd name="connsiteY18" fmla="*/ 772077 h 1590601"/>
              <a:gd name="connsiteX19" fmla="*/ 0 w 5761942"/>
              <a:gd name="connsiteY19" fmla="*/ 772077 h 1590601"/>
              <a:gd name="connsiteX20" fmla="*/ 0 w 5761942"/>
              <a:gd name="connsiteY20" fmla="*/ 220598 h 1590601"/>
              <a:gd name="connsiteX0" fmla="*/ 0 w 5761942"/>
              <a:gd name="connsiteY0" fmla="*/ 220598 h 1675268"/>
              <a:gd name="connsiteX1" fmla="*/ 220598 w 5761942"/>
              <a:gd name="connsiteY1" fmla="*/ 0 h 1675268"/>
              <a:gd name="connsiteX2" fmla="*/ 960324 w 5761942"/>
              <a:gd name="connsiteY2" fmla="*/ 0 h 1675268"/>
              <a:gd name="connsiteX3" fmla="*/ 960324 w 5761942"/>
              <a:gd name="connsiteY3" fmla="*/ 0 h 1675268"/>
              <a:gd name="connsiteX4" fmla="*/ 2400809 w 5761942"/>
              <a:gd name="connsiteY4" fmla="*/ 0 h 1675268"/>
              <a:gd name="connsiteX5" fmla="*/ 5541344 w 5761942"/>
              <a:gd name="connsiteY5" fmla="*/ 0 h 1675268"/>
              <a:gd name="connsiteX6" fmla="*/ 5761942 w 5761942"/>
              <a:gd name="connsiteY6" fmla="*/ 220598 h 1675268"/>
              <a:gd name="connsiteX7" fmla="*/ 5761942 w 5761942"/>
              <a:gd name="connsiteY7" fmla="*/ 772077 h 1675268"/>
              <a:gd name="connsiteX8" fmla="*/ 5761942 w 5761942"/>
              <a:gd name="connsiteY8" fmla="*/ 772077 h 1675268"/>
              <a:gd name="connsiteX9" fmla="*/ 5761942 w 5761942"/>
              <a:gd name="connsiteY9" fmla="*/ 1102968 h 1675268"/>
              <a:gd name="connsiteX10" fmla="*/ 5761942 w 5761942"/>
              <a:gd name="connsiteY10" fmla="*/ 1102963 h 1675268"/>
              <a:gd name="connsiteX11" fmla="*/ 5541344 w 5761942"/>
              <a:gd name="connsiteY11" fmla="*/ 1323561 h 1675268"/>
              <a:gd name="connsiteX12" fmla="*/ 3190171 w 5761942"/>
              <a:gd name="connsiteY12" fmla="*/ 1323560 h 1675268"/>
              <a:gd name="connsiteX13" fmla="*/ 2686123 w 5761942"/>
              <a:gd name="connsiteY13" fmla="*/ 1675268 h 1675268"/>
              <a:gd name="connsiteX14" fmla="*/ 2728873 w 5761942"/>
              <a:gd name="connsiteY14" fmla="*/ 1323561 h 1675268"/>
              <a:gd name="connsiteX15" fmla="*/ 220598 w 5761942"/>
              <a:gd name="connsiteY15" fmla="*/ 1323561 h 1675268"/>
              <a:gd name="connsiteX16" fmla="*/ 0 w 5761942"/>
              <a:gd name="connsiteY16" fmla="*/ 1102963 h 1675268"/>
              <a:gd name="connsiteX17" fmla="*/ 0 w 5761942"/>
              <a:gd name="connsiteY17" fmla="*/ 1102968 h 1675268"/>
              <a:gd name="connsiteX18" fmla="*/ 0 w 5761942"/>
              <a:gd name="connsiteY18" fmla="*/ 772077 h 1675268"/>
              <a:gd name="connsiteX19" fmla="*/ 0 w 5761942"/>
              <a:gd name="connsiteY19" fmla="*/ 772077 h 1675268"/>
              <a:gd name="connsiteX20" fmla="*/ 0 w 5761942"/>
              <a:gd name="connsiteY20" fmla="*/ 220598 h 167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1942" h="1675268">
                <a:moveTo>
                  <a:pt x="0" y="220598"/>
                </a:moveTo>
                <a:cubicBezTo>
                  <a:pt x="0" y="98765"/>
                  <a:pt x="98765" y="0"/>
                  <a:pt x="220598" y="0"/>
                </a:cubicBezTo>
                <a:lnTo>
                  <a:pt x="960324" y="0"/>
                </a:lnTo>
                <a:lnTo>
                  <a:pt x="960324" y="0"/>
                </a:lnTo>
                <a:lnTo>
                  <a:pt x="2400809" y="0"/>
                </a:lnTo>
                <a:lnTo>
                  <a:pt x="5541344" y="0"/>
                </a:lnTo>
                <a:cubicBezTo>
                  <a:pt x="5663177" y="0"/>
                  <a:pt x="5761942" y="98765"/>
                  <a:pt x="5761942" y="220598"/>
                </a:cubicBezTo>
                <a:lnTo>
                  <a:pt x="5761942" y="772077"/>
                </a:lnTo>
                <a:lnTo>
                  <a:pt x="5761942" y="772077"/>
                </a:lnTo>
                <a:lnTo>
                  <a:pt x="5761942" y="1102968"/>
                </a:lnTo>
                <a:lnTo>
                  <a:pt x="5761942" y="1102963"/>
                </a:lnTo>
                <a:cubicBezTo>
                  <a:pt x="5761942" y="1224796"/>
                  <a:pt x="5663177" y="1323561"/>
                  <a:pt x="5541344" y="1323561"/>
                </a:cubicBezTo>
                <a:lnTo>
                  <a:pt x="3190171" y="1323560"/>
                </a:lnTo>
                <a:lnTo>
                  <a:pt x="2686123" y="1675268"/>
                </a:lnTo>
                <a:lnTo>
                  <a:pt x="2728873" y="1323561"/>
                </a:lnTo>
                <a:lnTo>
                  <a:pt x="220598" y="1323561"/>
                </a:lnTo>
                <a:cubicBezTo>
                  <a:pt x="98765" y="1323561"/>
                  <a:pt x="0" y="1224796"/>
                  <a:pt x="0" y="1102963"/>
                </a:cubicBezTo>
                <a:lnTo>
                  <a:pt x="0" y="1102968"/>
                </a:lnTo>
                <a:lnTo>
                  <a:pt x="0" y="772077"/>
                </a:lnTo>
                <a:lnTo>
                  <a:pt x="0" y="772077"/>
                </a:lnTo>
                <a:lnTo>
                  <a:pt x="0" y="220598"/>
                </a:lnTo>
                <a:close/>
              </a:path>
            </a:pathLst>
          </a:cu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角丸四角形吹き出し 12"/>
          <p:cNvSpPr/>
          <p:nvPr/>
        </p:nvSpPr>
        <p:spPr>
          <a:xfrm rot="10800000">
            <a:off x="209895" y="3438083"/>
            <a:ext cx="8681554" cy="1846190"/>
          </a:xfrm>
          <a:custGeom>
            <a:avLst/>
            <a:gdLst>
              <a:gd name="connsiteX0" fmla="*/ 0 w 5761942"/>
              <a:gd name="connsiteY0" fmla="*/ 220598 h 1323561"/>
              <a:gd name="connsiteX1" fmla="*/ 220598 w 5761942"/>
              <a:gd name="connsiteY1" fmla="*/ 0 h 1323561"/>
              <a:gd name="connsiteX2" fmla="*/ 960324 w 5761942"/>
              <a:gd name="connsiteY2" fmla="*/ 0 h 1323561"/>
              <a:gd name="connsiteX3" fmla="*/ 960324 w 5761942"/>
              <a:gd name="connsiteY3" fmla="*/ 0 h 1323561"/>
              <a:gd name="connsiteX4" fmla="*/ 2400809 w 5761942"/>
              <a:gd name="connsiteY4" fmla="*/ 0 h 1323561"/>
              <a:gd name="connsiteX5" fmla="*/ 5541344 w 5761942"/>
              <a:gd name="connsiteY5" fmla="*/ 0 h 1323561"/>
              <a:gd name="connsiteX6" fmla="*/ 5761942 w 5761942"/>
              <a:gd name="connsiteY6" fmla="*/ 220598 h 1323561"/>
              <a:gd name="connsiteX7" fmla="*/ 5761942 w 5761942"/>
              <a:gd name="connsiteY7" fmla="*/ 772077 h 1323561"/>
              <a:gd name="connsiteX8" fmla="*/ 5761942 w 5761942"/>
              <a:gd name="connsiteY8" fmla="*/ 772077 h 1323561"/>
              <a:gd name="connsiteX9" fmla="*/ 5761942 w 5761942"/>
              <a:gd name="connsiteY9" fmla="*/ 1102968 h 1323561"/>
              <a:gd name="connsiteX10" fmla="*/ 5761942 w 5761942"/>
              <a:gd name="connsiteY10" fmla="*/ 1102963 h 1323561"/>
              <a:gd name="connsiteX11" fmla="*/ 5541344 w 5761942"/>
              <a:gd name="connsiteY11" fmla="*/ 1323561 h 1323561"/>
              <a:gd name="connsiteX12" fmla="*/ 2400809 w 5761942"/>
              <a:gd name="connsiteY12" fmla="*/ 1323561 h 1323561"/>
              <a:gd name="connsiteX13" fmla="*/ 833926 w 5761942"/>
              <a:gd name="connsiteY13" fmla="*/ 1641401 h 1323561"/>
              <a:gd name="connsiteX14" fmla="*/ 960324 w 5761942"/>
              <a:gd name="connsiteY14" fmla="*/ 1323561 h 1323561"/>
              <a:gd name="connsiteX15" fmla="*/ 220598 w 5761942"/>
              <a:gd name="connsiteY15" fmla="*/ 1323561 h 1323561"/>
              <a:gd name="connsiteX16" fmla="*/ 0 w 5761942"/>
              <a:gd name="connsiteY16" fmla="*/ 1102963 h 1323561"/>
              <a:gd name="connsiteX17" fmla="*/ 0 w 5761942"/>
              <a:gd name="connsiteY17" fmla="*/ 1102968 h 1323561"/>
              <a:gd name="connsiteX18" fmla="*/ 0 w 5761942"/>
              <a:gd name="connsiteY18" fmla="*/ 772077 h 1323561"/>
              <a:gd name="connsiteX19" fmla="*/ 0 w 5761942"/>
              <a:gd name="connsiteY19" fmla="*/ 772077 h 1323561"/>
              <a:gd name="connsiteX20" fmla="*/ 0 w 5761942"/>
              <a:gd name="connsiteY20" fmla="*/ 220598 h 132356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1266276 w 5761942"/>
              <a:gd name="connsiteY12" fmla="*/ 1306627 h 1641401"/>
              <a:gd name="connsiteX13" fmla="*/ 833926 w 5761942"/>
              <a:gd name="connsiteY13" fmla="*/ 1641401 h 1641401"/>
              <a:gd name="connsiteX14" fmla="*/ 960324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1266276 w 5761942"/>
              <a:gd name="connsiteY12" fmla="*/ 1306627 h 1641401"/>
              <a:gd name="connsiteX13" fmla="*/ 1426593 w 5761942"/>
              <a:gd name="connsiteY13" fmla="*/ 1641401 h 1641401"/>
              <a:gd name="connsiteX14" fmla="*/ 960324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2315092 w 5761942"/>
              <a:gd name="connsiteY12" fmla="*/ 1306627 h 1641401"/>
              <a:gd name="connsiteX13" fmla="*/ 1426593 w 5761942"/>
              <a:gd name="connsiteY13" fmla="*/ 1641401 h 1641401"/>
              <a:gd name="connsiteX14" fmla="*/ 960324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2315092 w 5761942"/>
              <a:gd name="connsiteY12" fmla="*/ 1306627 h 1641401"/>
              <a:gd name="connsiteX13" fmla="*/ 1426593 w 5761942"/>
              <a:gd name="connsiteY13" fmla="*/ 1641401 h 1641401"/>
              <a:gd name="connsiteX14" fmla="*/ 1701728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4113275 w 5761942"/>
              <a:gd name="connsiteY12" fmla="*/ 1306627 h 1641401"/>
              <a:gd name="connsiteX13" fmla="*/ 1426593 w 5761942"/>
              <a:gd name="connsiteY13" fmla="*/ 1641401 h 1641401"/>
              <a:gd name="connsiteX14" fmla="*/ 1701728 w 5761942"/>
              <a:gd name="connsiteY14" fmla="*/ 1323561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41401"/>
              <a:gd name="connsiteX1" fmla="*/ 220598 w 5761942"/>
              <a:gd name="connsiteY1" fmla="*/ 0 h 1641401"/>
              <a:gd name="connsiteX2" fmla="*/ 960324 w 5761942"/>
              <a:gd name="connsiteY2" fmla="*/ 0 h 1641401"/>
              <a:gd name="connsiteX3" fmla="*/ 960324 w 5761942"/>
              <a:gd name="connsiteY3" fmla="*/ 0 h 1641401"/>
              <a:gd name="connsiteX4" fmla="*/ 2400809 w 5761942"/>
              <a:gd name="connsiteY4" fmla="*/ 0 h 1641401"/>
              <a:gd name="connsiteX5" fmla="*/ 5541344 w 5761942"/>
              <a:gd name="connsiteY5" fmla="*/ 0 h 1641401"/>
              <a:gd name="connsiteX6" fmla="*/ 5761942 w 5761942"/>
              <a:gd name="connsiteY6" fmla="*/ 220598 h 1641401"/>
              <a:gd name="connsiteX7" fmla="*/ 5761942 w 5761942"/>
              <a:gd name="connsiteY7" fmla="*/ 772077 h 1641401"/>
              <a:gd name="connsiteX8" fmla="*/ 5761942 w 5761942"/>
              <a:gd name="connsiteY8" fmla="*/ 772077 h 1641401"/>
              <a:gd name="connsiteX9" fmla="*/ 5761942 w 5761942"/>
              <a:gd name="connsiteY9" fmla="*/ 1102968 h 1641401"/>
              <a:gd name="connsiteX10" fmla="*/ 5761942 w 5761942"/>
              <a:gd name="connsiteY10" fmla="*/ 1102963 h 1641401"/>
              <a:gd name="connsiteX11" fmla="*/ 5541344 w 5761942"/>
              <a:gd name="connsiteY11" fmla="*/ 1323561 h 1641401"/>
              <a:gd name="connsiteX12" fmla="*/ 4113275 w 5761942"/>
              <a:gd name="connsiteY12" fmla="*/ 1306627 h 1641401"/>
              <a:gd name="connsiteX13" fmla="*/ 1426593 w 5761942"/>
              <a:gd name="connsiteY13" fmla="*/ 1641401 h 1641401"/>
              <a:gd name="connsiteX14" fmla="*/ 3657252 w 5761942"/>
              <a:gd name="connsiteY14" fmla="*/ 1289497 h 1641401"/>
              <a:gd name="connsiteX15" fmla="*/ 220598 w 5761942"/>
              <a:gd name="connsiteY15" fmla="*/ 1323561 h 1641401"/>
              <a:gd name="connsiteX16" fmla="*/ 0 w 5761942"/>
              <a:gd name="connsiteY16" fmla="*/ 1102963 h 1641401"/>
              <a:gd name="connsiteX17" fmla="*/ 0 w 5761942"/>
              <a:gd name="connsiteY17" fmla="*/ 1102968 h 1641401"/>
              <a:gd name="connsiteX18" fmla="*/ 0 w 5761942"/>
              <a:gd name="connsiteY18" fmla="*/ 772077 h 1641401"/>
              <a:gd name="connsiteX19" fmla="*/ 0 w 5761942"/>
              <a:gd name="connsiteY19" fmla="*/ 772077 h 1641401"/>
              <a:gd name="connsiteX20" fmla="*/ 0 w 5761942"/>
              <a:gd name="connsiteY20" fmla="*/ 220598 h 1641401"/>
              <a:gd name="connsiteX0" fmla="*/ 0 w 5761942"/>
              <a:gd name="connsiteY0" fmla="*/ 220598 h 1624368"/>
              <a:gd name="connsiteX1" fmla="*/ 220598 w 5761942"/>
              <a:gd name="connsiteY1" fmla="*/ 0 h 1624368"/>
              <a:gd name="connsiteX2" fmla="*/ 960324 w 5761942"/>
              <a:gd name="connsiteY2" fmla="*/ 0 h 1624368"/>
              <a:gd name="connsiteX3" fmla="*/ 960324 w 5761942"/>
              <a:gd name="connsiteY3" fmla="*/ 0 h 1624368"/>
              <a:gd name="connsiteX4" fmla="*/ 2400809 w 5761942"/>
              <a:gd name="connsiteY4" fmla="*/ 0 h 1624368"/>
              <a:gd name="connsiteX5" fmla="*/ 5541344 w 5761942"/>
              <a:gd name="connsiteY5" fmla="*/ 0 h 1624368"/>
              <a:gd name="connsiteX6" fmla="*/ 5761942 w 5761942"/>
              <a:gd name="connsiteY6" fmla="*/ 220598 h 1624368"/>
              <a:gd name="connsiteX7" fmla="*/ 5761942 w 5761942"/>
              <a:gd name="connsiteY7" fmla="*/ 772077 h 1624368"/>
              <a:gd name="connsiteX8" fmla="*/ 5761942 w 5761942"/>
              <a:gd name="connsiteY8" fmla="*/ 772077 h 1624368"/>
              <a:gd name="connsiteX9" fmla="*/ 5761942 w 5761942"/>
              <a:gd name="connsiteY9" fmla="*/ 1102968 h 1624368"/>
              <a:gd name="connsiteX10" fmla="*/ 5761942 w 5761942"/>
              <a:gd name="connsiteY10" fmla="*/ 1102963 h 1624368"/>
              <a:gd name="connsiteX11" fmla="*/ 5541344 w 5761942"/>
              <a:gd name="connsiteY11" fmla="*/ 1323561 h 1624368"/>
              <a:gd name="connsiteX12" fmla="*/ 4113275 w 5761942"/>
              <a:gd name="connsiteY12" fmla="*/ 1306627 h 1624368"/>
              <a:gd name="connsiteX13" fmla="*/ 3292208 w 5761942"/>
              <a:gd name="connsiteY13" fmla="*/ 1624368 h 1624368"/>
              <a:gd name="connsiteX14" fmla="*/ 3657252 w 5761942"/>
              <a:gd name="connsiteY14" fmla="*/ 1289497 h 1624368"/>
              <a:gd name="connsiteX15" fmla="*/ 220598 w 5761942"/>
              <a:gd name="connsiteY15" fmla="*/ 1323561 h 1624368"/>
              <a:gd name="connsiteX16" fmla="*/ 0 w 5761942"/>
              <a:gd name="connsiteY16" fmla="*/ 1102963 h 1624368"/>
              <a:gd name="connsiteX17" fmla="*/ 0 w 5761942"/>
              <a:gd name="connsiteY17" fmla="*/ 1102968 h 1624368"/>
              <a:gd name="connsiteX18" fmla="*/ 0 w 5761942"/>
              <a:gd name="connsiteY18" fmla="*/ 772077 h 1624368"/>
              <a:gd name="connsiteX19" fmla="*/ 0 w 5761942"/>
              <a:gd name="connsiteY19" fmla="*/ 772077 h 1624368"/>
              <a:gd name="connsiteX20" fmla="*/ 0 w 5761942"/>
              <a:gd name="connsiteY20" fmla="*/ 220598 h 1624368"/>
              <a:gd name="connsiteX0" fmla="*/ 0 w 5761942"/>
              <a:gd name="connsiteY0" fmla="*/ 220598 h 1624368"/>
              <a:gd name="connsiteX1" fmla="*/ 220598 w 5761942"/>
              <a:gd name="connsiteY1" fmla="*/ 0 h 1624368"/>
              <a:gd name="connsiteX2" fmla="*/ 960324 w 5761942"/>
              <a:gd name="connsiteY2" fmla="*/ 0 h 1624368"/>
              <a:gd name="connsiteX3" fmla="*/ 960324 w 5761942"/>
              <a:gd name="connsiteY3" fmla="*/ 0 h 1624368"/>
              <a:gd name="connsiteX4" fmla="*/ 2400809 w 5761942"/>
              <a:gd name="connsiteY4" fmla="*/ 0 h 1624368"/>
              <a:gd name="connsiteX5" fmla="*/ 5541344 w 5761942"/>
              <a:gd name="connsiteY5" fmla="*/ 0 h 1624368"/>
              <a:gd name="connsiteX6" fmla="*/ 5761942 w 5761942"/>
              <a:gd name="connsiteY6" fmla="*/ 220598 h 1624368"/>
              <a:gd name="connsiteX7" fmla="*/ 5761942 w 5761942"/>
              <a:gd name="connsiteY7" fmla="*/ 772077 h 1624368"/>
              <a:gd name="connsiteX8" fmla="*/ 5761942 w 5761942"/>
              <a:gd name="connsiteY8" fmla="*/ 772077 h 1624368"/>
              <a:gd name="connsiteX9" fmla="*/ 5761942 w 5761942"/>
              <a:gd name="connsiteY9" fmla="*/ 1102968 h 1624368"/>
              <a:gd name="connsiteX10" fmla="*/ 5761942 w 5761942"/>
              <a:gd name="connsiteY10" fmla="*/ 1102963 h 1624368"/>
              <a:gd name="connsiteX11" fmla="*/ 5541344 w 5761942"/>
              <a:gd name="connsiteY11" fmla="*/ 1323561 h 1624368"/>
              <a:gd name="connsiteX12" fmla="*/ 4113275 w 5761942"/>
              <a:gd name="connsiteY12" fmla="*/ 1306627 h 1624368"/>
              <a:gd name="connsiteX13" fmla="*/ 3292208 w 5761942"/>
              <a:gd name="connsiteY13" fmla="*/ 1624368 h 1624368"/>
              <a:gd name="connsiteX14" fmla="*/ 3533627 w 5761942"/>
              <a:gd name="connsiteY14" fmla="*/ 1289497 h 1624368"/>
              <a:gd name="connsiteX15" fmla="*/ 220598 w 5761942"/>
              <a:gd name="connsiteY15" fmla="*/ 1323561 h 1624368"/>
              <a:gd name="connsiteX16" fmla="*/ 0 w 5761942"/>
              <a:gd name="connsiteY16" fmla="*/ 1102963 h 1624368"/>
              <a:gd name="connsiteX17" fmla="*/ 0 w 5761942"/>
              <a:gd name="connsiteY17" fmla="*/ 1102968 h 1624368"/>
              <a:gd name="connsiteX18" fmla="*/ 0 w 5761942"/>
              <a:gd name="connsiteY18" fmla="*/ 772077 h 1624368"/>
              <a:gd name="connsiteX19" fmla="*/ 0 w 5761942"/>
              <a:gd name="connsiteY19" fmla="*/ 772077 h 1624368"/>
              <a:gd name="connsiteX20" fmla="*/ 0 w 5761942"/>
              <a:gd name="connsiteY20" fmla="*/ 220598 h 162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1942" h="1624368">
                <a:moveTo>
                  <a:pt x="0" y="220598"/>
                </a:moveTo>
                <a:cubicBezTo>
                  <a:pt x="0" y="98765"/>
                  <a:pt x="98765" y="0"/>
                  <a:pt x="220598" y="0"/>
                </a:cubicBezTo>
                <a:lnTo>
                  <a:pt x="960324" y="0"/>
                </a:lnTo>
                <a:lnTo>
                  <a:pt x="960324" y="0"/>
                </a:lnTo>
                <a:lnTo>
                  <a:pt x="2400809" y="0"/>
                </a:lnTo>
                <a:lnTo>
                  <a:pt x="5541344" y="0"/>
                </a:lnTo>
                <a:cubicBezTo>
                  <a:pt x="5663177" y="0"/>
                  <a:pt x="5761942" y="98765"/>
                  <a:pt x="5761942" y="220598"/>
                </a:cubicBezTo>
                <a:lnTo>
                  <a:pt x="5761942" y="772077"/>
                </a:lnTo>
                <a:lnTo>
                  <a:pt x="5761942" y="772077"/>
                </a:lnTo>
                <a:lnTo>
                  <a:pt x="5761942" y="1102968"/>
                </a:lnTo>
                <a:lnTo>
                  <a:pt x="5761942" y="1102963"/>
                </a:lnTo>
                <a:cubicBezTo>
                  <a:pt x="5761942" y="1224796"/>
                  <a:pt x="5663177" y="1323561"/>
                  <a:pt x="5541344" y="1323561"/>
                </a:cubicBezTo>
                <a:lnTo>
                  <a:pt x="4113275" y="1306627"/>
                </a:lnTo>
                <a:lnTo>
                  <a:pt x="3292208" y="1624368"/>
                </a:lnTo>
                <a:lnTo>
                  <a:pt x="3533627" y="1289497"/>
                </a:lnTo>
                <a:lnTo>
                  <a:pt x="220598" y="1323561"/>
                </a:lnTo>
                <a:cubicBezTo>
                  <a:pt x="98765" y="1323561"/>
                  <a:pt x="0" y="1224796"/>
                  <a:pt x="0" y="1102963"/>
                </a:cubicBezTo>
                <a:lnTo>
                  <a:pt x="0" y="1102968"/>
                </a:lnTo>
                <a:lnTo>
                  <a:pt x="0" y="772077"/>
                </a:lnTo>
                <a:lnTo>
                  <a:pt x="0" y="772077"/>
                </a:lnTo>
                <a:lnTo>
                  <a:pt x="0" y="220598"/>
                </a:lnTo>
                <a:close/>
              </a:path>
            </a:pathLst>
          </a:cu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B9D2C864-9362-43C7-A136-D9C41D93A96D}" type="slidenum">
              <a:rPr lang="en-US" smtClean="0"/>
              <a:t>3</a:t>
            </a:fld>
            <a:endParaRPr lang="en-US"/>
          </a:p>
        </p:txBody>
      </p:sp>
      <p:sp>
        <p:nvSpPr>
          <p:cNvPr id="14" name="日付プレースホルダー 13"/>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9474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7" name="コンテンツ プレースホルダー 6"/>
          <p:cNvSpPr>
            <a:spLocks noGrp="1"/>
          </p:cNvSpPr>
          <p:nvPr>
            <p:ph idx="1"/>
          </p:nvPr>
        </p:nvSpPr>
        <p:spPr>
          <a:xfrm>
            <a:off x="560265" y="1361811"/>
            <a:ext cx="3165068" cy="601231"/>
          </a:xfrm>
        </p:spPr>
        <p:txBody>
          <a:bodyPr/>
          <a:lstStyle/>
          <a:p>
            <a:pPr marL="0" indent="0">
              <a:buNone/>
            </a:pPr>
            <a:r>
              <a:rPr lang="en-US" altLang="ja-JP" dirty="0" smtClean="0"/>
              <a:t>1 </a:t>
            </a:r>
            <a:r>
              <a:rPr lang="en-US" altLang="ja-JP" u="sng" dirty="0" err="1" smtClean="0"/>
              <a:t>Seebeck</a:t>
            </a:r>
            <a:r>
              <a:rPr lang="en-US" altLang="ja-JP" u="sng" dirty="0" smtClean="0"/>
              <a:t> effect</a:t>
            </a:r>
            <a:endParaRPr lang="en-US" altLang="ja-JP" u="sng" dirty="0"/>
          </a:p>
        </p:txBody>
      </p:sp>
      <p:graphicFrame>
        <p:nvGraphicFramePr>
          <p:cNvPr id="21" name="コンテンツ プレースホルダー 25"/>
          <p:cNvGraphicFramePr>
            <a:graphicFrameLocks noChangeAspect="1"/>
          </p:cNvGraphicFramePr>
          <p:nvPr>
            <p:extLst>
              <p:ext uri="{D42A27DB-BD31-4B8C-83A1-F6EECF244321}">
                <p14:modId xmlns:p14="http://schemas.microsoft.com/office/powerpoint/2010/main" val="2142710836"/>
              </p:ext>
            </p:extLst>
          </p:nvPr>
        </p:nvGraphicFramePr>
        <p:xfrm>
          <a:off x="897467" y="1963042"/>
          <a:ext cx="2133599" cy="560191"/>
        </p:xfrm>
        <a:graphic>
          <a:graphicData uri="http://schemas.openxmlformats.org/presentationml/2006/ole">
            <mc:AlternateContent xmlns:mc="http://schemas.openxmlformats.org/markup-compatibility/2006">
              <mc:Choice xmlns:v="urn:schemas-microsoft-com:vml" Requires="v">
                <p:oleObj spid="_x0000_s26864" name="数式" r:id="rId4" imgW="774700" imgH="203200" progId="Equation.3">
                  <p:embed/>
                </p:oleObj>
              </mc:Choice>
              <mc:Fallback>
                <p:oleObj name="数式" r:id="rId4" imgW="774700" imgH="203200" progId="Equation.3">
                  <p:embed/>
                  <p:pic>
                    <p:nvPicPr>
                      <p:cNvPr id="0" name=""/>
                      <p:cNvPicPr/>
                      <p:nvPr/>
                    </p:nvPicPr>
                    <p:blipFill>
                      <a:blip r:embed="rId5"/>
                      <a:stretch>
                        <a:fillRect/>
                      </a:stretch>
                    </p:blipFill>
                    <p:spPr>
                      <a:xfrm>
                        <a:off x="897467" y="1963042"/>
                        <a:ext cx="2133599" cy="560191"/>
                      </a:xfrm>
                      <a:prstGeom prst="rect">
                        <a:avLst/>
                      </a:prstGeom>
                    </p:spPr>
                  </p:pic>
                </p:oleObj>
              </mc:Fallback>
            </mc:AlternateContent>
          </a:graphicData>
        </a:graphic>
      </p:graphicFrame>
      <p:sp>
        <p:nvSpPr>
          <p:cNvPr id="10" name="テキスト ボックス 9"/>
          <p:cNvSpPr txBox="1"/>
          <p:nvPr/>
        </p:nvSpPr>
        <p:spPr>
          <a:xfrm>
            <a:off x="1185334" y="2403219"/>
            <a:ext cx="2777067" cy="400110"/>
          </a:xfrm>
          <a:prstGeom prst="rect">
            <a:avLst/>
          </a:prstGeom>
          <a:noFill/>
        </p:spPr>
        <p:txBody>
          <a:bodyPr wrap="square" rtlCol="0">
            <a:spAutoFit/>
          </a:bodyPr>
          <a:lstStyle/>
          <a:p>
            <a:r>
              <a:rPr kumimoji="1" lang="en-US" altLang="ja-JP" sz="2000" dirty="0"/>
              <a:t>(</a:t>
            </a:r>
            <a:r>
              <a:rPr kumimoji="1" lang="en-US" altLang="ja-JP" sz="2000" dirty="0" err="1"/>
              <a:t>S:Seebeck</a:t>
            </a:r>
            <a:r>
              <a:rPr kumimoji="1" lang="en-US" altLang="ja-JP" sz="2000" dirty="0"/>
              <a:t> </a:t>
            </a:r>
            <a:r>
              <a:rPr kumimoji="1" lang="en-US" altLang="ja-JP" sz="2000" dirty="0" smtClean="0"/>
              <a:t>coefficient)</a:t>
            </a:r>
            <a:endParaRPr kumimoji="1" lang="ja-JP" altLang="en-US" sz="2800" dirty="0"/>
          </a:p>
        </p:txBody>
      </p:sp>
      <p:sp>
        <p:nvSpPr>
          <p:cNvPr id="65" name="コンテンツ プレースホルダー 6"/>
          <p:cNvSpPr txBox="1">
            <a:spLocks/>
          </p:cNvSpPr>
          <p:nvPr/>
        </p:nvSpPr>
        <p:spPr>
          <a:xfrm>
            <a:off x="560265" y="3005866"/>
            <a:ext cx="3165068" cy="5450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smtClean="0"/>
              <a:t>2 </a:t>
            </a:r>
            <a:r>
              <a:rPr lang="en-US" altLang="ja-JP" u="sng" dirty="0" err="1" smtClean="0"/>
              <a:t>Peltier</a:t>
            </a:r>
            <a:r>
              <a:rPr lang="en-US" altLang="ja-JP" u="sng" dirty="0" smtClean="0"/>
              <a:t> effect</a:t>
            </a:r>
            <a:endParaRPr lang="en-US" altLang="ja-JP" u="sng" dirty="0"/>
          </a:p>
        </p:txBody>
      </p:sp>
      <p:graphicFrame>
        <p:nvGraphicFramePr>
          <p:cNvPr id="66" name="オブジェクト 65"/>
          <p:cNvGraphicFramePr>
            <a:graphicFrameLocks noChangeAspect="1"/>
          </p:cNvGraphicFramePr>
          <p:nvPr>
            <p:extLst>
              <p:ext uri="{D42A27DB-BD31-4B8C-83A1-F6EECF244321}">
                <p14:modId xmlns:p14="http://schemas.microsoft.com/office/powerpoint/2010/main" val="4177903861"/>
              </p:ext>
            </p:extLst>
          </p:nvPr>
        </p:nvGraphicFramePr>
        <p:xfrm>
          <a:off x="897467" y="3550904"/>
          <a:ext cx="1490663" cy="565135"/>
        </p:xfrm>
        <a:graphic>
          <a:graphicData uri="http://schemas.openxmlformats.org/presentationml/2006/ole">
            <mc:AlternateContent xmlns:mc="http://schemas.openxmlformats.org/markup-compatibility/2006">
              <mc:Choice xmlns:v="urn:schemas-microsoft-com:vml" Requires="v">
                <p:oleObj spid="_x0000_s26865" name="数式" r:id="rId6" imgW="533400" imgH="228600" progId="Equation.3">
                  <p:embed/>
                </p:oleObj>
              </mc:Choice>
              <mc:Fallback>
                <p:oleObj name="数式" r:id="rId6" imgW="533400" imgH="228600" progId="Equation.3">
                  <p:embed/>
                  <p:pic>
                    <p:nvPicPr>
                      <p:cNvPr id="0" name=""/>
                      <p:cNvPicPr/>
                      <p:nvPr/>
                    </p:nvPicPr>
                    <p:blipFill>
                      <a:blip r:embed="rId7"/>
                      <a:stretch>
                        <a:fillRect/>
                      </a:stretch>
                    </p:blipFill>
                    <p:spPr>
                      <a:xfrm>
                        <a:off x="897467" y="3550904"/>
                        <a:ext cx="1490663" cy="565135"/>
                      </a:xfrm>
                      <a:prstGeom prst="rect">
                        <a:avLst/>
                      </a:prstGeom>
                    </p:spPr>
                  </p:pic>
                </p:oleObj>
              </mc:Fallback>
            </mc:AlternateContent>
          </a:graphicData>
        </a:graphic>
      </p:graphicFrame>
      <p:sp>
        <p:nvSpPr>
          <p:cNvPr id="67" name="テキスト ボックス 66"/>
          <p:cNvSpPr txBox="1"/>
          <p:nvPr/>
        </p:nvSpPr>
        <p:spPr>
          <a:xfrm>
            <a:off x="1185334" y="3978380"/>
            <a:ext cx="2470801" cy="369332"/>
          </a:xfrm>
          <a:prstGeom prst="rect">
            <a:avLst/>
          </a:prstGeom>
          <a:noFill/>
        </p:spPr>
        <p:txBody>
          <a:bodyPr wrap="square" rtlCol="0">
            <a:spAutoFit/>
          </a:bodyPr>
          <a:lstStyle/>
          <a:p>
            <a:r>
              <a:rPr kumimoji="1" lang="en-US" altLang="ja-JP" dirty="0"/>
              <a:t>(</a:t>
            </a:r>
            <a:r>
              <a:rPr kumimoji="1" lang="en-US" altLang="ja-JP" dirty="0" err="1"/>
              <a:t>Π:peltier</a:t>
            </a:r>
            <a:r>
              <a:rPr kumimoji="1" lang="en-US" altLang="ja-JP" dirty="0"/>
              <a:t> </a:t>
            </a:r>
            <a:r>
              <a:rPr kumimoji="1" lang="en-US" altLang="ja-JP" dirty="0" smtClean="0"/>
              <a:t>coefficient)</a:t>
            </a:r>
            <a:endParaRPr kumimoji="1" lang="ja-JP" altLang="en-US" dirty="0"/>
          </a:p>
        </p:txBody>
      </p:sp>
      <p:sp>
        <p:nvSpPr>
          <p:cNvPr id="11" name="正方形/長方形 10"/>
          <p:cNvSpPr/>
          <p:nvPr/>
        </p:nvSpPr>
        <p:spPr>
          <a:xfrm>
            <a:off x="560265" y="4637947"/>
            <a:ext cx="3082097" cy="584776"/>
          </a:xfrm>
          <a:prstGeom prst="rect">
            <a:avLst/>
          </a:prstGeom>
        </p:spPr>
        <p:txBody>
          <a:bodyPr wrap="square">
            <a:spAutoFit/>
          </a:bodyPr>
          <a:lstStyle/>
          <a:p>
            <a:r>
              <a:rPr kumimoji="1" lang="en-US" altLang="ja-JP" sz="3200" dirty="0"/>
              <a:t>3</a:t>
            </a:r>
            <a:r>
              <a:rPr kumimoji="1" lang="en-US" altLang="ja-JP" sz="3200" dirty="0" smtClean="0"/>
              <a:t> </a:t>
            </a:r>
            <a:r>
              <a:rPr kumimoji="1" lang="en-US" altLang="ja-JP" sz="3200" u="sng" dirty="0" smtClean="0"/>
              <a:t>Thomson </a:t>
            </a:r>
            <a:r>
              <a:rPr kumimoji="1" lang="en-US" altLang="ja-JP" sz="3200" u="sng" dirty="0"/>
              <a:t>effect</a:t>
            </a: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996387022"/>
              </p:ext>
            </p:extLst>
          </p:nvPr>
        </p:nvGraphicFramePr>
        <p:xfrm>
          <a:off x="928688" y="5276321"/>
          <a:ext cx="2600325" cy="577850"/>
        </p:xfrm>
        <a:graphic>
          <a:graphicData uri="http://schemas.openxmlformats.org/presentationml/2006/ole">
            <mc:AlternateContent xmlns:mc="http://schemas.openxmlformats.org/markup-compatibility/2006">
              <mc:Choice xmlns:v="urn:schemas-microsoft-com:vml" Requires="v">
                <p:oleObj spid="_x0000_s26866" name="数式" r:id="rId8" imgW="1028700" imgH="228600" progId="Equation.3">
                  <p:embed/>
                </p:oleObj>
              </mc:Choice>
              <mc:Fallback>
                <p:oleObj name="数式" r:id="rId8" imgW="1028700" imgH="228600" progId="Equation.3">
                  <p:embed/>
                  <p:pic>
                    <p:nvPicPr>
                      <p:cNvPr id="0" name=""/>
                      <p:cNvPicPr/>
                      <p:nvPr/>
                    </p:nvPicPr>
                    <p:blipFill>
                      <a:blip r:embed="rId9"/>
                      <a:stretch>
                        <a:fillRect/>
                      </a:stretch>
                    </p:blipFill>
                    <p:spPr>
                      <a:xfrm>
                        <a:off x="928688" y="5276321"/>
                        <a:ext cx="2600325" cy="577850"/>
                      </a:xfrm>
                      <a:prstGeom prst="rect">
                        <a:avLst/>
                      </a:prstGeom>
                    </p:spPr>
                  </p:pic>
                </p:oleObj>
              </mc:Fallback>
            </mc:AlternateContent>
          </a:graphicData>
        </a:graphic>
      </p:graphicFrame>
      <p:sp>
        <p:nvSpPr>
          <p:cNvPr id="13" name="正方形/長方形 12"/>
          <p:cNvSpPr/>
          <p:nvPr/>
        </p:nvSpPr>
        <p:spPr>
          <a:xfrm>
            <a:off x="1185334" y="5814213"/>
            <a:ext cx="2449822" cy="369332"/>
          </a:xfrm>
          <a:prstGeom prst="rect">
            <a:avLst/>
          </a:prstGeom>
        </p:spPr>
        <p:txBody>
          <a:bodyPr wrap="none">
            <a:spAutoFit/>
          </a:bodyPr>
          <a:lstStyle/>
          <a:p>
            <a:r>
              <a:rPr kumimoji="1" lang="en-US" altLang="ja-JP" dirty="0" smtClean="0"/>
              <a:t>(α:</a:t>
            </a:r>
            <a:r>
              <a:rPr kumimoji="1" lang="en-US" altLang="ja-JP" dirty="0" err="1" smtClean="0"/>
              <a:t>thomson</a:t>
            </a:r>
            <a:r>
              <a:rPr kumimoji="1" lang="en-US" altLang="ja-JP" dirty="0" smtClean="0"/>
              <a:t> coefficient)</a:t>
            </a:r>
            <a:endParaRPr kumimoji="1" lang="ja-JP" altLang="en-US"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30</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3787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a:t>t</a:t>
            </a:r>
            <a:r>
              <a:rPr lang="en-US" altLang="ja-JP" sz="4000" dirty="0" smtClean="0"/>
              <a:t>hermoelectric effect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7" name="コンテンツ プレースホルダー 6"/>
          <p:cNvSpPr>
            <a:spLocks noGrp="1"/>
          </p:cNvSpPr>
          <p:nvPr>
            <p:ph idx="1"/>
          </p:nvPr>
        </p:nvSpPr>
        <p:spPr>
          <a:xfrm>
            <a:off x="560265" y="1361811"/>
            <a:ext cx="3165068" cy="601231"/>
          </a:xfrm>
        </p:spPr>
        <p:txBody>
          <a:bodyPr/>
          <a:lstStyle/>
          <a:p>
            <a:pPr marL="0" indent="0">
              <a:buNone/>
            </a:pPr>
            <a:r>
              <a:rPr lang="en-US" altLang="ja-JP" dirty="0" smtClean="0"/>
              <a:t>1 </a:t>
            </a:r>
            <a:r>
              <a:rPr lang="en-US" altLang="ja-JP" u="sng" dirty="0" err="1" smtClean="0"/>
              <a:t>Seebeck</a:t>
            </a:r>
            <a:r>
              <a:rPr lang="en-US" altLang="ja-JP" u="sng" dirty="0" smtClean="0"/>
              <a:t> effect</a:t>
            </a:r>
            <a:endParaRPr lang="en-US" altLang="ja-JP" u="sng" dirty="0"/>
          </a:p>
        </p:txBody>
      </p:sp>
      <p:graphicFrame>
        <p:nvGraphicFramePr>
          <p:cNvPr id="21" name="コンテンツ プレースホルダー 25"/>
          <p:cNvGraphicFramePr>
            <a:graphicFrameLocks noChangeAspect="1"/>
          </p:cNvGraphicFramePr>
          <p:nvPr>
            <p:extLst>
              <p:ext uri="{D42A27DB-BD31-4B8C-83A1-F6EECF244321}">
                <p14:modId xmlns:p14="http://schemas.microsoft.com/office/powerpoint/2010/main" val="1432772939"/>
              </p:ext>
            </p:extLst>
          </p:nvPr>
        </p:nvGraphicFramePr>
        <p:xfrm>
          <a:off x="897467" y="1963042"/>
          <a:ext cx="2133599" cy="560191"/>
        </p:xfrm>
        <a:graphic>
          <a:graphicData uri="http://schemas.openxmlformats.org/presentationml/2006/ole">
            <mc:AlternateContent xmlns:mc="http://schemas.openxmlformats.org/markup-compatibility/2006">
              <mc:Choice xmlns:v="urn:schemas-microsoft-com:vml" Requires="v">
                <p:oleObj spid="_x0000_s28925" name="数式" r:id="rId4" imgW="774700" imgH="203200" progId="Equation.3">
                  <p:embed/>
                </p:oleObj>
              </mc:Choice>
              <mc:Fallback>
                <p:oleObj name="数式" r:id="rId4" imgW="774700" imgH="203200" progId="Equation.3">
                  <p:embed/>
                  <p:pic>
                    <p:nvPicPr>
                      <p:cNvPr id="0" name=""/>
                      <p:cNvPicPr/>
                      <p:nvPr/>
                    </p:nvPicPr>
                    <p:blipFill>
                      <a:blip r:embed="rId5"/>
                      <a:stretch>
                        <a:fillRect/>
                      </a:stretch>
                    </p:blipFill>
                    <p:spPr>
                      <a:xfrm>
                        <a:off x="897467" y="1963042"/>
                        <a:ext cx="2133599" cy="560191"/>
                      </a:xfrm>
                      <a:prstGeom prst="rect">
                        <a:avLst/>
                      </a:prstGeom>
                    </p:spPr>
                  </p:pic>
                </p:oleObj>
              </mc:Fallback>
            </mc:AlternateContent>
          </a:graphicData>
        </a:graphic>
      </p:graphicFrame>
      <p:sp>
        <p:nvSpPr>
          <p:cNvPr id="10" name="テキスト ボックス 9"/>
          <p:cNvSpPr txBox="1"/>
          <p:nvPr/>
        </p:nvSpPr>
        <p:spPr>
          <a:xfrm>
            <a:off x="1185334" y="2403219"/>
            <a:ext cx="2777067" cy="400110"/>
          </a:xfrm>
          <a:prstGeom prst="rect">
            <a:avLst/>
          </a:prstGeom>
          <a:noFill/>
        </p:spPr>
        <p:txBody>
          <a:bodyPr wrap="square" rtlCol="0">
            <a:spAutoFit/>
          </a:bodyPr>
          <a:lstStyle/>
          <a:p>
            <a:r>
              <a:rPr kumimoji="1" lang="en-US" altLang="ja-JP" sz="2000" dirty="0"/>
              <a:t>(</a:t>
            </a:r>
            <a:r>
              <a:rPr kumimoji="1" lang="en-US" altLang="ja-JP" sz="2000" dirty="0" err="1"/>
              <a:t>S:Seebeck</a:t>
            </a:r>
            <a:r>
              <a:rPr kumimoji="1" lang="en-US" altLang="ja-JP" sz="2000" dirty="0"/>
              <a:t> </a:t>
            </a:r>
            <a:r>
              <a:rPr kumimoji="1" lang="en-US" altLang="ja-JP" sz="2000" dirty="0" smtClean="0"/>
              <a:t>coefficient)</a:t>
            </a:r>
            <a:endParaRPr kumimoji="1" lang="ja-JP" altLang="en-US" sz="2800" dirty="0"/>
          </a:p>
        </p:txBody>
      </p:sp>
      <p:sp>
        <p:nvSpPr>
          <p:cNvPr id="65" name="コンテンツ プレースホルダー 6"/>
          <p:cNvSpPr txBox="1">
            <a:spLocks/>
          </p:cNvSpPr>
          <p:nvPr/>
        </p:nvSpPr>
        <p:spPr>
          <a:xfrm>
            <a:off x="560265" y="3004728"/>
            <a:ext cx="3165068" cy="5450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ja-JP" dirty="0" smtClean="0"/>
              <a:t>2 </a:t>
            </a:r>
            <a:r>
              <a:rPr lang="en-US" altLang="ja-JP" u="sng" dirty="0" err="1" smtClean="0"/>
              <a:t>Peltier</a:t>
            </a:r>
            <a:r>
              <a:rPr lang="en-US" altLang="ja-JP" u="sng" dirty="0" smtClean="0"/>
              <a:t> effect</a:t>
            </a:r>
            <a:endParaRPr lang="en-US" altLang="ja-JP" u="sng" dirty="0"/>
          </a:p>
        </p:txBody>
      </p:sp>
      <p:graphicFrame>
        <p:nvGraphicFramePr>
          <p:cNvPr id="66" name="オブジェクト 65"/>
          <p:cNvGraphicFramePr>
            <a:graphicFrameLocks noChangeAspect="1"/>
          </p:cNvGraphicFramePr>
          <p:nvPr>
            <p:extLst>
              <p:ext uri="{D42A27DB-BD31-4B8C-83A1-F6EECF244321}">
                <p14:modId xmlns:p14="http://schemas.microsoft.com/office/powerpoint/2010/main" val="2778196481"/>
              </p:ext>
            </p:extLst>
          </p:nvPr>
        </p:nvGraphicFramePr>
        <p:xfrm>
          <a:off x="897467" y="3550904"/>
          <a:ext cx="1490663" cy="565135"/>
        </p:xfrm>
        <a:graphic>
          <a:graphicData uri="http://schemas.openxmlformats.org/presentationml/2006/ole">
            <mc:AlternateContent xmlns:mc="http://schemas.openxmlformats.org/markup-compatibility/2006">
              <mc:Choice xmlns:v="urn:schemas-microsoft-com:vml" Requires="v">
                <p:oleObj spid="_x0000_s28926" name="数式" r:id="rId6" imgW="533400" imgH="228600" progId="Equation.3">
                  <p:embed/>
                </p:oleObj>
              </mc:Choice>
              <mc:Fallback>
                <p:oleObj name="数式" r:id="rId6" imgW="533400" imgH="228600" progId="Equation.3">
                  <p:embed/>
                  <p:pic>
                    <p:nvPicPr>
                      <p:cNvPr id="0" name=""/>
                      <p:cNvPicPr/>
                      <p:nvPr/>
                    </p:nvPicPr>
                    <p:blipFill>
                      <a:blip r:embed="rId7"/>
                      <a:stretch>
                        <a:fillRect/>
                      </a:stretch>
                    </p:blipFill>
                    <p:spPr>
                      <a:xfrm>
                        <a:off x="897467" y="3550904"/>
                        <a:ext cx="1490663" cy="565135"/>
                      </a:xfrm>
                      <a:prstGeom prst="rect">
                        <a:avLst/>
                      </a:prstGeom>
                    </p:spPr>
                  </p:pic>
                </p:oleObj>
              </mc:Fallback>
            </mc:AlternateContent>
          </a:graphicData>
        </a:graphic>
      </p:graphicFrame>
      <p:sp>
        <p:nvSpPr>
          <p:cNvPr id="67" name="テキスト ボックス 66"/>
          <p:cNvSpPr txBox="1"/>
          <p:nvPr/>
        </p:nvSpPr>
        <p:spPr>
          <a:xfrm>
            <a:off x="1185334" y="3978380"/>
            <a:ext cx="2470801" cy="369332"/>
          </a:xfrm>
          <a:prstGeom prst="rect">
            <a:avLst/>
          </a:prstGeom>
          <a:noFill/>
        </p:spPr>
        <p:txBody>
          <a:bodyPr wrap="square" rtlCol="0">
            <a:spAutoFit/>
          </a:bodyPr>
          <a:lstStyle/>
          <a:p>
            <a:r>
              <a:rPr kumimoji="1" lang="en-US" altLang="ja-JP" dirty="0"/>
              <a:t>(</a:t>
            </a:r>
            <a:r>
              <a:rPr kumimoji="1" lang="en-US" altLang="ja-JP" dirty="0" err="1"/>
              <a:t>Π:peltier</a:t>
            </a:r>
            <a:r>
              <a:rPr kumimoji="1" lang="en-US" altLang="ja-JP" dirty="0"/>
              <a:t> </a:t>
            </a:r>
            <a:r>
              <a:rPr kumimoji="1" lang="en-US" altLang="ja-JP" dirty="0" smtClean="0"/>
              <a:t>coefficient)</a:t>
            </a:r>
            <a:endParaRPr kumimoji="1" lang="ja-JP" altLang="en-US" dirty="0"/>
          </a:p>
        </p:txBody>
      </p:sp>
      <p:sp>
        <p:nvSpPr>
          <p:cNvPr id="11" name="正方形/長方形 10"/>
          <p:cNvSpPr/>
          <p:nvPr/>
        </p:nvSpPr>
        <p:spPr>
          <a:xfrm>
            <a:off x="560265" y="4637947"/>
            <a:ext cx="3082097" cy="584776"/>
          </a:xfrm>
          <a:prstGeom prst="rect">
            <a:avLst/>
          </a:prstGeom>
        </p:spPr>
        <p:txBody>
          <a:bodyPr wrap="square">
            <a:spAutoFit/>
          </a:bodyPr>
          <a:lstStyle/>
          <a:p>
            <a:r>
              <a:rPr kumimoji="1" lang="en-US" altLang="ja-JP" sz="3200" dirty="0"/>
              <a:t>3</a:t>
            </a:r>
            <a:r>
              <a:rPr kumimoji="1" lang="en-US" altLang="ja-JP" sz="3200" dirty="0" smtClean="0"/>
              <a:t> </a:t>
            </a:r>
            <a:r>
              <a:rPr kumimoji="1" lang="en-US" altLang="ja-JP" sz="3200" u="sng" dirty="0" smtClean="0"/>
              <a:t>Thomson </a:t>
            </a:r>
            <a:r>
              <a:rPr kumimoji="1" lang="en-US" altLang="ja-JP" sz="3200" u="sng" dirty="0"/>
              <a:t>effect</a:t>
            </a: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947214216"/>
              </p:ext>
            </p:extLst>
          </p:nvPr>
        </p:nvGraphicFramePr>
        <p:xfrm>
          <a:off x="928688" y="5259388"/>
          <a:ext cx="2600325" cy="577850"/>
        </p:xfrm>
        <a:graphic>
          <a:graphicData uri="http://schemas.openxmlformats.org/presentationml/2006/ole">
            <mc:AlternateContent xmlns:mc="http://schemas.openxmlformats.org/markup-compatibility/2006">
              <mc:Choice xmlns:v="urn:schemas-microsoft-com:vml" Requires="v">
                <p:oleObj spid="_x0000_s28927" name="数式" r:id="rId8" imgW="1028700" imgH="228600" progId="Equation.3">
                  <p:embed/>
                </p:oleObj>
              </mc:Choice>
              <mc:Fallback>
                <p:oleObj name="数式" r:id="rId8" imgW="1028700" imgH="228600" progId="Equation.3">
                  <p:embed/>
                  <p:pic>
                    <p:nvPicPr>
                      <p:cNvPr id="0" name=""/>
                      <p:cNvPicPr/>
                      <p:nvPr/>
                    </p:nvPicPr>
                    <p:blipFill>
                      <a:blip r:embed="rId9"/>
                      <a:stretch>
                        <a:fillRect/>
                      </a:stretch>
                    </p:blipFill>
                    <p:spPr>
                      <a:xfrm>
                        <a:off x="928688" y="5259388"/>
                        <a:ext cx="2600325" cy="577850"/>
                      </a:xfrm>
                      <a:prstGeom prst="rect">
                        <a:avLst/>
                      </a:prstGeom>
                    </p:spPr>
                  </p:pic>
                </p:oleObj>
              </mc:Fallback>
            </mc:AlternateContent>
          </a:graphicData>
        </a:graphic>
      </p:graphicFrame>
      <p:sp>
        <p:nvSpPr>
          <p:cNvPr id="13" name="正方形/長方形 12"/>
          <p:cNvSpPr/>
          <p:nvPr/>
        </p:nvSpPr>
        <p:spPr>
          <a:xfrm>
            <a:off x="1185334" y="5814213"/>
            <a:ext cx="2449822" cy="369332"/>
          </a:xfrm>
          <a:prstGeom prst="rect">
            <a:avLst/>
          </a:prstGeom>
        </p:spPr>
        <p:txBody>
          <a:bodyPr wrap="none">
            <a:spAutoFit/>
          </a:bodyPr>
          <a:lstStyle/>
          <a:p>
            <a:r>
              <a:rPr kumimoji="1" lang="en-US" altLang="ja-JP" dirty="0" smtClean="0"/>
              <a:t>(α:</a:t>
            </a:r>
            <a:r>
              <a:rPr kumimoji="1" lang="en-US" altLang="ja-JP" dirty="0" err="1" smtClean="0"/>
              <a:t>thomson</a:t>
            </a:r>
            <a:r>
              <a:rPr kumimoji="1" lang="en-US" altLang="ja-JP" dirty="0" smtClean="0"/>
              <a:t> coefficient)</a:t>
            </a:r>
            <a:endParaRPr kumimoji="1" lang="ja-JP" altLang="en-US" dirty="0"/>
          </a:p>
        </p:txBody>
      </p:sp>
      <p:sp>
        <p:nvSpPr>
          <p:cNvPr id="3" name="正方形/長方形 2"/>
          <p:cNvSpPr/>
          <p:nvPr/>
        </p:nvSpPr>
        <p:spPr>
          <a:xfrm rot="16200000">
            <a:off x="4802928" y="3713584"/>
            <a:ext cx="3541690" cy="659567"/>
          </a:xfrm>
          <a:prstGeom prst="rect">
            <a:avLst/>
          </a:prstGeom>
          <a:solidFill>
            <a:schemeClr val="bg1">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下矢印 14"/>
          <p:cNvSpPr/>
          <p:nvPr/>
        </p:nvSpPr>
        <p:spPr>
          <a:xfrm rot="16200000">
            <a:off x="5278911" y="3397678"/>
            <a:ext cx="440575"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4428707" y="3082216"/>
            <a:ext cx="1070490" cy="369333"/>
          </a:xfrm>
          <a:prstGeom prst="rect">
            <a:avLst/>
          </a:prstGeom>
          <a:noFill/>
        </p:spPr>
        <p:txBody>
          <a:bodyPr wrap="none" rtlCol="0">
            <a:spAutoFit/>
          </a:bodyPr>
          <a:lstStyle/>
          <a:p>
            <a:r>
              <a:rPr kumimoji="1" lang="en-US" altLang="ja-JP" dirty="0" smtClean="0"/>
              <a:t>Heat input</a:t>
            </a:r>
          </a:p>
        </p:txBody>
      </p:sp>
      <p:sp>
        <p:nvSpPr>
          <p:cNvPr id="18" name="円/楕円 17"/>
          <p:cNvSpPr/>
          <p:nvPr/>
        </p:nvSpPr>
        <p:spPr>
          <a:xfrm>
            <a:off x="6340524" y="3810270"/>
            <a:ext cx="169334" cy="183073"/>
          </a:xfrm>
          <a:prstGeom prst="ellipse">
            <a:avLst/>
          </a:prstGeom>
          <a:solidFill>
            <a:srgbClr val="FFFD86"/>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900" dirty="0"/>
          </a:p>
        </p:txBody>
      </p:sp>
      <p:sp>
        <p:nvSpPr>
          <p:cNvPr id="19" name="円/楕円 18"/>
          <p:cNvSpPr/>
          <p:nvPr/>
        </p:nvSpPr>
        <p:spPr>
          <a:xfrm>
            <a:off x="6600029" y="3810270"/>
            <a:ext cx="157692" cy="183073"/>
          </a:xfrm>
          <a:prstGeom prst="ellipse">
            <a:avLst/>
          </a:prstGeom>
          <a:solidFill>
            <a:srgbClr val="FFFD86"/>
          </a:solidFill>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0" name="テキスト ボックス 19"/>
          <p:cNvSpPr txBox="1"/>
          <p:nvPr/>
        </p:nvSpPr>
        <p:spPr>
          <a:xfrm>
            <a:off x="6291165" y="3707060"/>
            <a:ext cx="530915" cy="307777"/>
          </a:xfrm>
          <a:prstGeom prst="rect">
            <a:avLst/>
          </a:prstGeom>
          <a:noFill/>
        </p:spPr>
        <p:txBody>
          <a:bodyPr wrap="none" rtlCol="0">
            <a:spAutoFit/>
          </a:bodyPr>
          <a:lstStyle/>
          <a:p>
            <a:r>
              <a:rPr kumimoji="1" lang="en-US" altLang="ja-JP" sz="1400" dirty="0" smtClean="0"/>
              <a:t>e    e</a:t>
            </a:r>
            <a:endParaRPr kumimoji="1" lang="ja-JP" altLang="en-US" sz="1400" dirty="0"/>
          </a:p>
        </p:txBody>
      </p:sp>
      <p:cxnSp>
        <p:nvCxnSpPr>
          <p:cNvPr id="8" name="直線矢印コネクタ 7"/>
          <p:cNvCxnSpPr/>
          <p:nvPr/>
        </p:nvCxnSpPr>
        <p:spPr>
          <a:xfrm flipV="1">
            <a:off x="7196667" y="4116039"/>
            <a:ext cx="0" cy="1514696"/>
          </a:xfrm>
          <a:prstGeom prst="straightConnector1">
            <a:avLst/>
          </a:prstGeom>
          <a:ln w="38100" cmpd="sng">
            <a:solidFill>
              <a:schemeClr val="accent3">
                <a:lumMod val="50000"/>
              </a:schemeClr>
            </a:solidFill>
            <a:tailEnd type="arrow"/>
          </a:ln>
          <a:effectLst/>
        </p:spPr>
        <p:style>
          <a:lnRef idx="2">
            <a:schemeClr val="dk1"/>
          </a:lnRef>
          <a:fillRef idx="0">
            <a:schemeClr val="dk1"/>
          </a:fillRef>
          <a:effectRef idx="1">
            <a:schemeClr val="dk1"/>
          </a:effectRef>
          <a:fontRef idx="minor">
            <a:schemeClr val="tx1"/>
          </a:fontRef>
        </p:style>
      </p:cxnSp>
      <p:sp>
        <p:nvSpPr>
          <p:cNvPr id="22" name="テキスト ボックス 21"/>
          <p:cNvSpPr txBox="1"/>
          <p:nvPr/>
        </p:nvSpPr>
        <p:spPr>
          <a:xfrm>
            <a:off x="7196667" y="4749083"/>
            <a:ext cx="359994" cy="523220"/>
          </a:xfrm>
          <a:prstGeom prst="rect">
            <a:avLst/>
          </a:prstGeom>
          <a:noFill/>
          <a:ln>
            <a:noFill/>
          </a:ln>
          <a:effectLst/>
        </p:spPr>
        <p:txBody>
          <a:bodyPr wrap="none" rtlCol="0">
            <a:spAutoFit/>
          </a:bodyPr>
          <a:lstStyle/>
          <a:p>
            <a:r>
              <a:rPr kumimoji="1" lang="en-US" altLang="ja-JP" sz="2800" dirty="0">
                <a:solidFill>
                  <a:schemeClr val="accent3">
                    <a:lumMod val="50000"/>
                  </a:schemeClr>
                </a:solidFill>
              </a:rPr>
              <a:t>E</a:t>
            </a:r>
            <a:endParaRPr kumimoji="1" lang="ja-JP" altLang="en-US" sz="2800" dirty="0">
              <a:solidFill>
                <a:schemeClr val="accent3">
                  <a:lumMod val="50000"/>
                </a:schemeClr>
              </a:solidFill>
            </a:endParaRPr>
          </a:p>
        </p:txBody>
      </p:sp>
      <p:cxnSp>
        <p:nvCxnSpPr>
          <p:cNvPr id="30" name="カギ線コネクタ 29"/>
          <p:cNvCxnSpPr/>
          <p:nvPr/>
        </p:nvCxnSpPr>
        <p:spPr>
          <a:xfrm rot="16200000" flipH="1">
            <a:off x="6860129" y="1969234"/>
            <a:ext cx="1658850" cy="2231562"/>
          </a:xfrm>
          <a:prstGeom prst="bentConnector4">
            <a:avLst>
              <a:gd name="adj1" fmla="val -13781"/>
              <a:gd name="adj2" fmla="val 100300"/>
            </a:avLst>
          </a:prstGeom>
          <a:effectLst/>
        </p:spPr>
        <p:style>
          <a:lnRef idx="2">
            <a:schemeClr val="dk1"/>
          </a:lnRef>
          <a:fillRef idx="0">
            <a:schemeClr val="dk1"/>
          </a:fillRef>
          <a:effectRef idx="1">
            <a:schemeClr val="dk1"/>
          </a:effectRef>
          <a:fontRef idx="minor">
            <a:schemeClr val="tx1"/>
          </a:fontRef>
        </p:style>
      </p:cxnSp>
      <p:cxnSp>
        <p:nvCxnSpPr>
          <p:cNvPr id="68" name="カギ線コネクタ 67"/>
          <p:cNvCxnSpPr>
            <a:stCxn id="3" idx="1"/>
          </p:cNvCxnSpPr>
          <p:nvPr/>
        </p:nvCxnSpPr>
        <p:spPr>
          <a:xfrm rot="5400000" flipH="1" flipV="1">
            <a:off x="6932799" y="3941680"/>
            <a:ext cx="1513508" cy="2231558"/>
          </a:xfrm>
          <a:prstGeom prst="bentConnector4">
            <a:avLst>
              <a:gd name="adj1" fmla="val -15104"/>
              <a:gd name="adj2" fmla="val 100300"/>
            </a:avLst>
          </a:prstGeom>
          <a:effectLst/>
        </p:spPr>
        <p:style>
          <a:lnRef idx="2">
            <a:schemeClr val="dk1"/>
          </a:lnRef>
          <a:fillRef idx="0">
            <a:schemeClr val="dk1"/>
          </a:fillRef>
          <a:effectRef idx="1">
            <a:schemeClr val="dk1"/>
          </a:effectRef>
          <a:fontRef idx="minor">
            <a:schemeClr val="tx1"/>
          </a:fontRef>
        </p:style>
      </p:cxnSp>
      <p:cxnSp>
        <p:nvCxnSpPr>
          <p:cNvPr id="40" name="直線コネクタ 39"/>
          <p:cNvCxnSpPr/>
          <p:nvPr/>
        </p:nvCxnSpPr>
        <p:spPr>
          <a:xfrm>
            <a:off x="8469382" y="4262684"/>
            <a:ext cx="62381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8636266" y="3931373"/>
            <a:ext cx="3381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a:off x="7196667" y="2447066"/>
            <a:ext cx="0" cy="1381553"/>
          </a:xfrm>
          <a:prstGeom prst="straightConnector1">
            <a:avLst/>
          </a:prstGeom>
          <a:ln w="38100" cmpd="sng">
            <a:solidFill>
              <a:schemeClr val="accent3">
                <a:lumMod val="50000"/>
              </a:schemeClr>
            </a:solidFill>
            <a:tailEnd type="arrow"/>
          </a:ln>
          <a:effectLst/>
        </p:spPr>
        <p:style>
          <a:lnRef idx="2">
            <a:schemeClr val="dk1"/>
          </a:lnRef>
          <a:fillRef idx="0">
            <a:schemeClr val="dk1"/>
          </a:fillRef>
          <a:effectRef idx="1">
            <a:schemeClr val="dk1"/>
          </a:effectRef>
          <a:fontRef idx="minor">
            <a:schemeClr val="tx1"/>
          </a:fontRef>
        </p:style>
      </p:cxnSp>
      <p:sp>
        <p:nvSpPr>
          <p:cNvPr id="53" name="テキスト ボックス 52"/>
          <p:cNvSpPr txBox="1"/>
          <p:nvPr/>
        </p:nvSpPr>
        <p:spPr>
          <a:xfrm>
            <a:off x="7196667" y="2928329"/>
            <a:ext cx="359994" cy="523220"/>
          </a:xfrm>
          <a:prstGeom prst="rect">
            <a:avLst/>
          </a:prstGeom>
          <a:noFill/>
          <a:ln>
            <a:noFill/>
          </a:ln>
          <a:effectLst/>
        </p:spPr>
        <p:txBody>
          <a:bodyPr wrap="none" rtlCol="0">
            <a:spAutoFit/>
          </a:bodyPr>
          <a:lstStyle/>
          <a:p>
            <a:r>
              <a:rPr kumimoji="1" lang="en-US" altLang="ja-JP" sz="2800" dirty="0">
                <a:solidFill>
                  <a:schemeClr val="accent3">
                    <a:lumMod val="50000"/>
                  </a:schemeClr>
                </a:solidFill>
              </a:rPr>
              <a:t>E</a:t>
            </a:r>
            <a:endParaRPr kumimoji="1" lang="ja-JP" altLang="en-US" sz="2800" dirty="0">
              <a:solidFill>
                <a:schemeClr val="accent3">
                  <a:lumMod val="50000"/>
                </a:schemeClr>
              </a:solidFill>
            </a:endParaRPr>
          </a:p>
        </p:txBody>
      </p:sp>
      <p:cxnSp>
        <p:nvCxnSpPr>
          <p:cNvPr id="61" name="直線矢印コネクタ 60"/>
          <p:cNvCxnSpPr/>
          <p:nvPr/>
        </p:nvCxnSpPr>
        <p:spPr>
          <a:xfrm flipV="1">
            <a:off x="5825065" y="3451550"/>
            <a:ext cx="0" cy="105005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62" name="テキスト ボックス 61"/>
          <p:cNvSpPr txBox="1"/>
          <p:nvPr/>
        </p:nvSpPr>
        <p:spPr>
          <a:xfrm>
            <a:off x="4741333" y="3914440"/>
            <a:ext cx="1083732" cy="523220"/>
          </a:xfrm>
          <a:prstGeom prst="rect">
            <a:avLst/>
          </a:prstGeom>
          <a:noFill/>
        </p:spPr>
        <p:txBody>
          <a:bodyPr wrap="square" rtlCol="0">
            <a:spAutoFit/>
          </a:bodyPr>
          <a:lstStyle/>
          <a:p>
            <a:r>
              <a:rPr kumimoji="1" lang="en-US" altLang="ja-JP" sz="2800" dirty="0" err="1" smtClean="0">
                <a:latin typeface="Bookman Old Style"/>
                <a:cs typeface="Bookman Old Style"/>
              </a:rPr>
              <a:t>I</a:t>
            </a:r>
            <a:r>
              <a:rPr kumimoji="1" lang="en-US" altLang="ja-JP" sz="2800" baseline="-25000" dirty="0" err="1" smtClean="0">
                <a:latin typeface="Bookman Old Style"/>
                <a:cs typeface="Bookman Old Style"/>
              </a:rPr>
              <a:t>input</a:t>
            </a:r>
            <a:endParaRPr kumimoji="1" lang="en-US" altLang="ja-JP" sz="2800" baseline="-25000" dirty="0">
              <a:latin typeface="Bookman Old Style"/>
              <a:cs typeface="Bookman Old Style"/>
            </a:endParaRPr>
          </a:p>
        </p:txBody>
      </p:sp>
      <p:sp>
        <p:nvSpPr>
          <p:cNvPr id="96" name="下矢印 95"/>
          <p:cNvSpPr/>
          <p:nvPr/>
        </p:nvSpPr>
        <p:spPr>
          <a:xfrm rot="5400000">
            <a:off x="5443770" y="2122327"/>
            <a:ext cx="440575" cy="97840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97" name="下矢印 96"/>
          <p:cNvSpPr/>
          <p:nvPr/>
        </p:nvSpPr>
        <p:spPr>
          <a:xfrm rot="16200000">
            <a:off x="5416444" y="4987469"/>
            <a:ext cx="434570"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8" name="テキスト ボックス 97"/>
          <p:cNvSpPr txBox="1"/>
          <p:nvPr/>
        </p:nvSpPr>
        <p:spPr>
          <a:xfrm>
            <a:off x="4361335" y="1963042"/>
            <a:ext cx="1791927" cy="369332"/>
          </a:xfrm>
          <a:prstGeom prst="rect">
            <a:avLst/>
          </a:prstGeom>
          <a:noFill/>
        </p:spPr>
        <p:txBody>
          <a:bodyPr wrap="none" rtlCol="0">
            <a:spAutoFit/>
          </a:bodyPr>
          <a:lstStyle/>
          <a:p>
            <a:r>
              <a:rPr lang="en-US" altLang="ja-JP" dirty="0"/>
              <a:t>evolution of heat</a:t>
            </a:r>
            <a:endParaRPr kumimoji="1" lang="ja-JP" altLang="en-US" dirty="0"/>
          </a:p>
        </p:txBody>
      </p:sp>
      <p:sp>
        <p:nvSpPr>
          <p:cNvPr id="101" name="テキスト ボックス 100"/>
          <p:cNvSpPr txBox="1"/>
          <p:nvPr/>
        </p:nvSpPr>
        <p:spPr>
          <a:xfrm>
            <a:off x="4321543" y="5661727"/>
            <a:ext cx="1922446" cy="369332"/>
          </a:xfrm>
          <a:prstGeom prst="rect">
            <a:avLst/>
          </a:prstGeom>
          <a:noFill/>
        </p:spPr>
        <p:txBody>
          <a:bodyPr wrap="none" rtlCol="0">
            <a:spAutoFit/>
          </a:bodyPr>
          <a:lstStyle/>
          <a:p>
            <a:r>
              <a:rPr lang="en-US" altLang="ja-JP" dirty="0"/>
              <a:t>absorption of heat</a:t>
            </a:r>
            <a:endParaRPr kumimoji="1" lang="ja-JP" altLang="en-US" dirty="0"/>
          </a:p>
        </p:txBody>
      </p:sp>
      <p:sp>
        <p:nvSpPr>
          <p:cNvPr id="5" name="スライド番号プレースホルダー 4"/>
          <p:cNvSpPr>
            <a:spLocks noGrp="1"/>
          </p:cNvSpPr>
          <p:nvPr>
            <p:ph type="sldNum" sz="quarter" idx="12"/>
          </p:nvPr>
        </p:nvSpPr>
        <p:spPr/>
        <p:txBody>
          <a:bodyPr/>
          <a:lstStyle/>
          <a:p>
            <a:fld id="{B9D2C864-9362-43C7-A136-D9C41D93A96D}" type="slidenum">
              <a:rPr lang="en-US" smtClean="0"/>
              <a:t>31</a:t>
            </a:fld>
            <a:endParaRPr lang="en-US"/>
          </a:p>
        </p:txBody>
      </p:sp>
      <p:sp>
        <p:nvSpPr>
          <p:cNvPr id="9" name="日付プレースホルダー 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03599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62" grpId="0"/>
      <p:bldP spid="96" grpId="0" animBg="1"/>
      <p:bldP spid="97" grpId="0" animBg="1"/>
      <p:bldP spid="98" grpId="0"/>
      <p:bldP spid="101"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lstStyle/>
          <a:p>
            <a:pPr algn="l"/>
            <a:r>
              <a:rPr lang="en-US" altLang="ja-JP" sz="4000" dirty="0"/>
              <a:t>p</a:t>
            </a:r>
            <a:r>
              <a:rPr kumimoji="1" lang="en-US" altLang="ja-JP" sz="4000" dirty="0" smtClean="0"/>
              <a:t>revious work</a:t>
            </a:r>
            <a:r>
              <a:rPr kumimoji="1" lang="en-US" altLang="ja-JP" sz="2800" baseline="30000" dirty="0" smtClean="0"/>
              <a:t>[1]</a:t>
            </a:r>
            <a:endParaRPr kumimoji="1" lang="ja-JP" altLang="en-US" sz="1400" dirty="0"/>
          </a:p>
        </p:txBody>
      </p:sp>
      <p:sp>
        <p:nvSpPr>
          <p:cNvPr id="10" name="コンテンツ プレースホルダー 9"/>
          <p:cNvSpPr>
            <a:spLocks noGrp="1"/>
          </p:cNvSpPr>
          <p:nvPr>
            <p:ph idx="1"/>
          </p:nvPr>
        </p:nvSpPr>
        <p:spPr>
          <a:xfrm rot="10800000" flipH="1" flipV="1">
            <a:off x="242782" y="1398676"/>
            <a:ext cx="8901218" cy="2648391"/>
          </a:xfrm>
        </p:spPr>
        <p:txBody>
          <a:bodyPr>
            <a:normAutofit/>
          </a:bodyPr>
          <a:lstStyle/>
          <a:p>
            <a:pPr marL="0" indent="0">
              <a:spcBef>
                <a:spcPts val="600"/>
              </a:spcBef>
              <a:buNone/>
            </a:pPr>
            <a:r>
              <a:rPr lang="en-US" altLang="ja-JP" sz="2800" dirty="0" smtClean="0"/>
              <a:t>CuInTe</a:t>
            </a:r>
            <a:r>
              <a:rPr lang="en-US" altLang="ja-JP" sz="2800" baseline="-25000" dirty="0" smtClean="0"/>
              <a:t>2 </a:t>
            </a:r>
            <a:r>
              <a:rPr lang="en-US" altLang="ja-JP" sz="2800" dirty="0" smtClean="0"/>
              <a:t>has </a:t>
            </a:r>
          </a:p>
          <a:p>
            <a:pPr marL="0" indent="0">
              <a:spcBef>
                <a:spcPts val="600"/>
              </a:spcBef>
              <a:buNone/>
            </a:pPr>
            <a:r>
              <a:rPr lang="en-US" altLang="ja-JP" sz="2800" dirty="0"/>
              <a:t> </a:t>
            </a:r>
            <a:r>
              <a:rPr lang="en-US" altLang="ja-JP" sz="2800" dirty="0" smtClean="0"/>
              <a:t>      </a:t>
            </a:r>
            <a:r>
              <a:rPr lang="en-US" altLang="ja-JP" sz="2800" u="sng" dirty="0" smtClean="0"/>
              <a:t>good </a:t>
            </a:r>
            <a:r>
              <a:rPr lang="en-US" altLang="ja-JP" sz="2800" u="sng" dirty="0" err="1" smtClean="0"/>
              <a:t>thermoelectrical</a:t>
            </a:r>
            <a:r>
              <a:rPr lang="en-US" altLang="ja-JP" sz="2800" u="sng" dirty="0" smtClean="0"/>
              <a:t> properties </a:t>
            </a:r>
          </a:p>
          <a:p>
            <a:pPr marL="0" indent="0">
              <a:spcBef>
                <a:spcPts val="600"/>
              </a:spcBef>
              <a:buNone/>
            </a:pPr>
            <a:r>
              <a:rPr lang="en-US" altLang="ja-JP" sz="2800" dirty="0" smtClean="0"/>
              <a:t>                    </a:t>
            </a:r>
            <a:endParaRPr lang="en-US" altLang="ja-JP" sz="2800" u="sng" dirty="0" smtClean="0"/>
          </a:p>
          <a:p>
            <a:pPr marL="0" indent="0">
              <a:spcBef>
                <a:spcPts val="600"/>
              </a:spcBef>
              <a:buNone/>
            </a:pPr>
            <a:r>
              <a:rPr lang="en-US" altLang="ja-JP" sz="2800" dirty="0" smtClean="0">
                <a:solidFill>
                  <a:schemeClr val="accent2"/>
                </a:solidFill>
              </a:rPr>
              <a:t>     </a:t>
            </a:r>
            <a:r>
              <a:rPr lang="en-US" altLang="ja-JP" sz="2800" u="sng" dirty="0" smtClean="0">
                <a:solidFill>
                  <a:schemeClr val="accent2"/>
                </a:solidFill>
              </a:rPr>
              <a:t>higher </a:t>
            </a:r>
            <a:r>
              <a:rPr lang="en-US" altLang="ja-JP" sz="2800" u="sng" dirty="0">
                <a:solidFill>
                  <a:schemeClr val="accent2"/>
                </a:solidFill>
              </a:rPr>
              <a:t>than any other un-doping </a:t>
            </a:r>
            <a:r>
              <a:rPr lang="en-US" altLang="ja-JP" sz="2800" u="sng" dirty="0" smtClean="0">
                <a:solidFill>
                  <a:schemeClr val="accent2"/>
                </a:solidFill>
              </a:rPr>
              <a:t>diamond </a:t>
            </a:r>
          </a:p>
          <a:p>
            <a:pPr marL="0" indent="0">
              <a:spcBef>
                <a:spcPts val="600"/>
              </a:spcBef>
              <a:buNone/>
            </a:pPr>
            <a:r>
              <a:rPr lang="en-US" altLang="ja-JP" sz="2800" dirty="0">
                <a:solidFill>
                  <a:schemeClr val="accent2"/>
                </a:solidFill>
              </a:rPr>
              <a:t> </a:t>
            </a:r>
            <a:r>
              <a:rPr lang="en-US" altLang="ja-JP" sz="2800" dirty="0" smtClean="0">
                <a:solidFill>
                  <a:schemeClr val="accent2"/>
                </a:solidFill>
              </a:rPr>
              <a:t>                                      </a:t>
            </a:r>
            <a:r>
              <a:rPr lang="en-US" altLang="ja-JP" sz="2800" u="sng" dirty="0" err="1" smtClean="0">
                <a:solidFill>
                  <a:schemeClr val="accent2"/>
                </a:solidFill>
              </a:rPr>
              <a:t>zenc</a:t>
            </a:r>
            <a:r>
              <a:rPr lang="en-US" altLang="ja-JP" sz="2800" u="sng" dirty="0" smtClean="0">
                <a:solidFill>
                  <a:schemeClr val="accent2"/>
                </a:solidFill>
              </a:rPr>
              <a:t>-blende </a:t>
            </a:r>
            <a:r>
              <a:rPr lang="en-US" altLang="ja-JP" sz="2800" u="sng" dirty="0" err="1" smtClean="0">
                <a:solidFill>
                  <a:schemeClr val="accent2"/>
                </a:solidFill>
              </a:rPr>
              <a:t>structual</a:t>
            </a:r>
            <a:r>
              <a:rPr lang="en-US" altLang="ja-JP" sz="2800" u="sng" dirty="0" smtClean="0">
                <a:solidFill>
                  <a:schemeClr val="accent2"/>
                </a:solidFill>
              </a:rPr>
              <a:t> compound  </a:t>
            </a:r>
            <a:endParaRPr lang="en-US" altLang="ja-JP" sz="2800" u="sng" dirty="0">
              <a:solidFill>
                <a:schemeClr val="accent2"/>
              </a:solidFill>
            </a:endParaRPr>
          </a:p>
        </p:txBody>
      </p:sp>
      <p:sp>
        <p:nvSpPr>
          <p:cNvPr id="4" name="テキスト ボックス 3"/>
          <p:cNvSpPr txBox="1"/>
          <p:nvPr/>
        </p:nvSpPr>
        <p:spPr>
          <a:xfrm>
            <a:off x="6822080" y="157794"/>
            <a:ext cx="1089060" cy="646331"/>
          </a:xfrm>
          <a:prstGeom prst="rect">
            <a:avLst/>
          </a:prstGeom>
          <a:noFill/>
        </p:spPr>
        <p:txBody>
          <a:bodyPr wrap="none" rtlCol="0">
            <a:spAutoFit/>
          </a:bodyPr>
          <a:lstStyle/>
          <a:p>
            <a:r>
              <a:rPr lang="en-US" altLang="ja-JP" dirty="0"/>
              <a:t>2</a:t>
            </a:r>
            <a:r>
              <a:rPr lang="en-US" altLang="ja-JP" dirty="0" smtClean="0"/>
              <a:t>.CuInTe</a:t>
            </a:r>
            <a:r>
              <a:rPr lang="en-US" altLang="ja-JP" baseline="-25000" dirty="0" smtClean="0"/>
              <a:t>2</a:t>
            </a:r>
            <a:r>
              <a:rPr lang="en-US" altLang="ja-JP" dirty="0"/>
              <a:t/>
            </a:r>
            <a:br>
              <a:rPr lang="en-US" altLang="ja-JP" dirty="0"/>
            </a:b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637957190"/>
              </p:ext>
            </p:extLst>
          </p:nvPr>
        </p:nvGraphicFramePr>
        <p:xfrm>
          <a:off x="827440" y="4385736"/>
          <a:ext cx="7339475" cy="1736677"/>
        </p:xfrm>
        <a:graphic>
          <a:graphicData uri="http://schemas.openxmlformats.org/drawingml/2006/table">
            <a:tbl>
              <a:tblPr firstRow="1" bandRow="1">
                <a:tableStyleId>{5940675A-B579-460E-94D1-54222C63F5DA}</a:tableStyleId>
              </a:tblPr>
              <a:tblGrid>
                <a:gridCol w="1934675"/>
                <a:gridCol w="1351200"/>
                <a:gridCol w="1351200"/>
                <a:gridCol w="1283061"/>
                <a:gridCol w="1419339"/>
              </a:tblGrid>
              <a:tr h="391443">
                <a:tc>
                  <a:txBody>
                    <a:bodyPr/>
                    <a:lstStyle/>
                    <a:p>
                      <a:r>
                        <a:rPr kumimoji="1" lang="en-US" altLang="ja-JP" sz="2000" b="0" dirty="0" smtClean="0"/>
                        <a:t>annealing</a:t>
                      </a:r>
                      <a:r>
                        <a:rPr kumimoji="1" lang="en-US" altLang="ja-JP" sz="2000" b="0" baseline="0" dirty="0" smtClean="0"/>
                        <a:t> time</a:t>
                      </a:r>
                      <a:endParaRPr kumimoji="1" lang="ja-JP" altLang="en-US" sz="2000" b="0" dirty="0"/>
                    </a:p>
                  </a:txBody>
                  <a:tcPr/>
                </a:tc>
                <a:tc>
                  <a:txBody>
                    <a:bodyPr/>
                    <a:lstStyle/>
                    <a:p>
                      <a:r>
                        <a:rPr kumimoji="1" lang="en-US" altLang="ja-JP" sz="2000" b="0" dirty="0" smtClean="0"/>
                        <a:t>s(μVK</a:t>
                      </a:r>
                      <a:r>
                        <a:rPr kumimoji="1" lang="en-US" altLang="ja-JP" sz="2000" b="0" baseline="30000" dirty="0" smtClean="0"/>
                        <a:t>-1</a:t>
                      </a:r>
                      <a:r>
                        <a:rPr kumimoji="1" lang="en-US" altLang="ja-JP" sz="2000" b="0" dirty="0" smtClean="0"/>
                        <a:t>)</a:t>
                      </a:r>
                      <a:endParaRPr kumimoji="1" lang="ja-JP" altLang="en-US" sz="2000" b="0" dirty="0"/>
                    </a:p>
                  </a:txBody>
                  <a:tcPr/>
                </a:tc>
                <a:tc>
                  <a:txBody>
                    <a:bodyPr/>
                    <a:lstStyle/>
                    <a:p>
                      <a:r>
                        <a:rPr kumimoji="1" lang="en-US" altLang="ja-JP" sz="2000" b="0" dirty="0" err="1" smtClean="0"/>
                        <a:t>σ</a:t>
                      </a:r>
                      <a:r>
                        <a:rPr kumimoji="1" lang="en-US" altLang="ja-JP" sz="2000" b="0" dirty="0" smtClean="0"/>
                        <a:t>(</a:t>
                      </a:r>
                      <a:r>
                        <a:rPr kumimoji="1" lang="en-US" altLang="ja-JP" sz="2000" b="0" baseline="0" dirty="0" smtClean="0"/>
                        <a:t>Ω</a:t>
                      </a:r>
                      <a:r>
                        <a:rPr kumimoji="1" lang="en-US" altLang="ja-JP" sz="2000" b="0" baseline="30000" dirty="0" smtClean="0"/>
                        <a:t>-1</a:t>
                      </a:r>
                      <a:r>
                        <a:rPr kumimoji="1" lang="en-US" altLang="ja-JP" sz="2000" b="0" baseline="0" dirty="0" smtClean="0"/>
                        <a:t>m</a:t>
                      </a:r>
                      <a:r>
                        <a:rPr kumimoji="1" lang="en-US" altLang="ja-JP" sz="2000" b="0" baseline="30000" dirty="0" smtClean="0"/>
                        <a:t>-1</a:t>
                      </a:r>
                      <a:r>
                        <a:rPr kumimoji="1" lang="en-US" altLang="ja-JP" sz="2000" b="0" dirty="0" smtClean="0"/>
                        <a:t>)</a:t>
                      </a:r>
                      <a:endParaRPr kumimoji="1" lang="ja-JP" altLang="en-US" sz="2000" b="0" dirty="0"/>
                    </a:p>
                  </a:txBody>
                  <a:tcPr/>
                </a:tc>
                <a:tc>
                  <a:txBody>
                    <a:bodyPr/>
                    <a:lstStyle/>
                    <a:p>
                      <a:r>
                        <a:rPr kumimoji="1" lang="en-US" altLang="ja-JP" sz="2000" b="0" dirty="0" err="1" smtClean="0"/>
                        <a:t>κ</a:t>
                      </a:r>
                      <a:r>
                        <a:rPr kumimoji="1" lang="en-US" altLang="ja-JP" sz="2000" b="0" dirty="0" smtClean="0"/>
                        <a:t>(Wm</a:t>
                      </a:r>
                      <a:r>
                        <a:rPr kumimoji="1" lang="en-US" altLang="ja-JP" sz="2000" b="0" baseline="30000" dirty="0" smtClean="0"/>
                        <a:t>-1</a:t>
                      </a:r>
                      <a:r>
                        <a:rPr kumimoji="1" lang="en-US" altLang="ja-JP" sz="2000" b="0" baseline="0" dirty="0" smtClean="0"/>
                        <a:t>K</a:t>
                      </a:r>
                      <a:r>
                        <a:rPr kumimoji="1" lang="en-US" altLang="ja-JP" sz="2000" b="0" baseline="30000" dirty="0" smtClean="0"/>
                        <a:t>-1</a:t>
                      </a:r>
                      <a:r>
                        <a:rPr kumimoji="1" lang="en-US" altLang="ja-JP" sz="2000" b="0" dirty="0" smtClean="0"/>
                        <a:t>)</a:t>
                      </a:r>
                      <a:endParaRPr kumimoji="1" lang="ja-JP" altLang="en-US" sz="2000" b="0" dirty="0"/>
                    </a:p>
                  </a:txBody>
                  <a:tcPr/>
                </a:tc>
                <a:tc>
                  <a:txBody>
                    <a:bodyPr/>
                    <a:lstStyle/>
                    <a:p>
                      <a:r>
                        <a:rPr kumimoji="1" lang="en-US" altLang="ja-JP" sz="2000" b="0" dirty="0" smtClean="0"/>
                        <a:t>p(10</a:t>
                      </a:r>
                      <a:r>
                        <a:rPr kumimoji="1" lang="en-US" altLang="ja-JP" sz="2000" b="0" baseline="30000" dirty="0" smtClean="0"/>
                        <a:t>18</a:t>
                      </a:r>
                      <a:r>
                        <a:rPr kumimoji="1" lang="en-US" altLang="ja-JP" sz="2000" b="0" baseline="0" dirty="0" smtClean="0"/>
                        <a:t> cm</a:t>
                      </a:r>
                      <a:r>
                        <a:rPr kumimoji="1" lang="en-US" altLang="ja-JP" sz="2000" b="0" baseline="30000" dirty="0" smtClean="0"/>
                        <a:t>-3</a:t>
                      </a:r>
                      <a:r>
                        <a:rPr kumimoji="1" lang="en-US" altLang="ja-JP" sz="2000" b="0" dirty="0" smtClean="0"/>
                        <a:t>)</a:t>
                      </a:r>
                    </a:p>
                  </a:txBody>
                  <a:tcPr/>
                </a:tc>
              </a:tr>
              <a:tr h="481436">
                <a:tc>
                  <a:txBody>
                    <a:bodyPr/>
                    <a:lstStyle/>
                    <a:p>
                      <a:r>
                        <a:rPr kumimoji="1" lang="en-US" altLang="ja-JP" sz="2000" dirty="0" smtClean="0"/>
                        <a:t>1hour</a:t>
                      </a:r>
                      <a:endParaRPr kumimoji="1" lang="ja-JP" altLang="en-US" sz="2000" b="0" dirty="0"/>
                    </a:p>
                  </a:txBody>
                  <a:tcPr/>
                </a:tc>
                <a:tc>
                  <a:txBody>
                    <a:bodyPr/>
                    <a:lstStyle/>
                    <a:p>
                      <a:r>
                        <a:rPr kumimoji="1" lang="en-US" altLang="ja-JP" sz="2000" b="0" dirty="0" smtClean="0"/>
                        <a:t>384</a:t>
                      </a:r>
                      <a:endParaRPr kumimoji="1" lang="ja-JP" altLang="en-US" sz="2000" b="0" dirty="0"/>
                    </a:p>
                  </a:txBody>
                  <a:tcPr/>
                </a:tc>
                <a:tc>
                  <a:txBody>
                    <a:bodyPr/>
                    <a:lstStyle/>
                    <a:p>
                      <a:r>
                        <a:rPr kumimoji="1" lang="en-US" altLang="ja-JP" sz="2000" b="0" baseline="0" dirty="0" smtClean="0"/>
                        <a:t>3502</a:t>
                      </a:r>
                      <a:endParaRPr kumimoji="1" lang="ja-JP" altLang="en-US" sz="2000" b="0" baseline="0" dirty="0"/>
                    </a:p>
                  </a:txBody>
                  <a:tcPr/>
                </a:tc>
                <a:tc>
                  <a:txBody>
                    <a:bodyPr/>
                    <a:lstStyle/>
                    <a:p>
                      <a:r>
                        <a:rPr kumimoji="1" lang="en-US" altLang="ja-JP" sz="2000" b="0" dirty="0" smtClean="0"/>
                        <a:t>5.4</a:t>
                      </a:r>
                      <a:endParaRPr kumimoji="1" lang="ja-JP" altLang="en-US" sz="2000" b="0" dirty="0"/>
                    </a:p>
                  </a:txBody>
                  <a:tcPr/>
                </a:tc>
                <a:tc>
                  <a:txBody>
                    <a:bodyPr/>
                    <a:lstStyle/>
                    <a:p>
                      <a:r>
                        <a:rPr kumimoji="1" lang="en-US" altLang="ja-JP" sz="2000" b="0" dirty="0" smtClean="0"/>
                        <a:t>1.87</a:t>
                      </a:r>
                      <a:endParaRPr kumimoji="1" lang="ja-JP" altLang="en-US" sz="2000" b="0" dirty="0"/>
                    </a:p>
                  </a:txBody>
                  <a:tcPr/>
                </a:tc>
              </a:tr>
              <a:tr h="448174">
                <a:tc>
                  <a:txBody>
                    <a:bodyPr/>
                    <a:lstStyle/>
                    <a:p>
                      <a:r>
                        <a:rPr kumimoji="1" lang="en-US" altLang="ja-JP" sz="2000" dirty="0" smtClean="0"/>
                        <a:t>3days</a:t>
                      </a:r>
                      <a:endParaRPr kumimoji="1" lang="ja-JP" altLang="en-US" sz="2000" b="0" dirty="0"/>
                    </a:p>
                  </a:txBody>
                  <a:tcPr/>
                </a:tc>
                <a:tc>
                  <a:txBody>
                    <a:bodyPr/>
                    <a:lstStyle/>
                    <a:p>
                      <a:r>
                        <a:rPr kumimoji="1" lang="en-US" altLang="ja-JP" sz="2000" b="0" dirty="0" smtClean="0"/>
                        <a:t>273</a:t>
                      </a:r>
                      <a:endParaRPr kumimoji="1" lang="ja-JP" altLang="en-US" sz="2000" b="0" dirty="0"/>
                    </a:p>
                  </a:txBody>
                  <a:tcPr/>
                </a:tc>
                <a:tc>
                  <a:txBody>
                    <a:bodyPr/>
                    <a:lstStyle/>
                    <a:p>
                      <a:r>
                        <a:rPr kumimoji="1" lang="en-US" altLang="ja-JP" sz="2000" b="0" dirty="0" smtClean="0"/>
                        <a:t>8242</a:t>
                      </a:r>
                      <a:endParaRPr kumimoji="1" lang="ja-JP" altLang="en-US" sz="2000" b="0" dirty="0"/>
                    </a:p>
                  </a:txBody>
                  <a:tcPr/>
                </a:tc>
                <a:tc>
                  <a:txBody>
                    <a:bodyPr/>
                    <a:lstStyle/>
                    <a:p>
                      <a:r>
                        <a:rPr kumimoji="1" lang="en-US" altLang="ja-JP" sz="2000" b="0" dirty="0" smtClean="0"/>
                        <a:t>5.9</a:t>
                      </a:r>
                      <a:endParaRPr kumimoji="1" lang="ja-JP" altLang="en-US" sz="2000" b="0" dirty="0"/>
                    </a:p>
                  </a:txBody>
                  <a:tcPr/>
                </a:tc>
                <a:tc>
                  <a:txBody>
                    <a:bodyPr/>
                    <a:lstStyle/>
                    <a:p>
                      <a:r>
                        <a:rPr kumimoji="1" lang="en-US" altLang="ja-JP" sz="2000" b="0" dirty="0" smtClean="0"/>
                        <a:t>5.75</a:t>
                      </a:r>
                      <a:endParaRPr kumimoji="1" lang="ja-JP" altLang="en-US" sz="2000" b="0" dirty="0"/>
                    </a:p>
                  </a:txBody>
                  <a:tcPr/>
                </a:tc>
              </a:tr>
              <a:tr h="410827">
                <a:tc>
                  <a:txBody>
                    <a:bodyPr/>
                    <a:lstStyle/>
                    <a:p>
                      <a:r>
                        <a:rPr kumimoji="1" lang="en-US" altLang="ja-JP" sz="2000" dirty="0" smtClean="0"/>
                        <a:t>7days</a:t>
                      </a:r>
                      <a:endParaRPr kumimoji="1" lang="ja-JP" altLang="en-US" sz="2000" b="0" dirty="0"/>
                    </a:p>
                  </a:txBody>
                  <a:tcPr/>
                </a:tc>
                <a:tc>
                  <a:txBody>
                    <a:bodyPr/>
                    <a:lstStyle/>
                    <a:p>
                      <a:r>
                        <a:rPr kumimoji="1" lang="en-US" altLang="ja-JP" sz="2000" b="0" dirty="0" smtClean="0"/>
                        <a:t>254</a:t>
                      </a:r>
                      <a:endParaRPr kumimoji="1" lang="ja-JP" altLang="en-US" sz="2000" b="0" dirty="0"/>
                    </a:p>
                  </a:txBody>
                  <a:tcPr/>
                </a:tc>
                <a:tc>
                  <a:txBody>
                    <a:bodyPr/>
                    <a:lstStyle/>
                    <a:p>
                      <a:r>
                        <a:rPr kumimoji="1" lang="en-US" altLang="ja-JP" sz="2000" b="0" dirty="0" smtClean="0"/>
                        <a:t>14431</a:t>
                      </a:r>
                      <a:endParaRPr kumimoji="1" lang="ja-JP" altLang="en-US" sz="2000" b="0" dirty="0"/>
                    </a:p>
                  </a:txBody>
                  <a:tcPr/>
                </a:tc>
                <a:tc>
                  <a:txBody>
                    <a:bodyPr/>
                    <a:lstStyle/>
                    <a:p>
                      <a:r>
                        <a:rPr kumimoji="1" lang="en-US" altLang="ja-JP" sz="2000" b="0" dirty="0" smtClean="0"/>
                        <a:t>6.0</a:t>
                      </a:r>
                      <a:endParaRPr kumimoji="1" lang="ja-JP" altLang="en-US" sz="2000" b="0" dirty="0"/>
                    </a:p>
                  </a:txBody>
                  <a:tcPr/>
                </a:tc>
                <a:tc>
                  <a:txBody>
                    <a:bodyPr/>
                    <a:lstStyle/>
                    <a:p>
                      <a:r>
                        <a:rPr kumimoji="1" lang="en-US" altLang="ja-JP" sz="2000" b="0" dirty="0" smtClean="0"/>
                        <a:t>10.6</a:t>
                      </a:r>
                      <a:endParaRPr kumimoji="1" lang="ja-JP" altLang="en-US" sz="2000" b="0" dirty="0"/>
                    </a:p>
                  </a:txBody>
                  <a:tcPr/>
                </a:tc>
              </a:tr>
            </a:tbl>
          </a:graphicData>
        </a:graphic>
      </p:graphicFrame>
      <p:sp>
        <p:nvSpPr>
          <p:cNvPr id="9" name="正方形/長方形 8"/>
          <p:cNvSpPr/>
          <p:nvPr/>
        </p:nvSpPr>
        <p:spPr>
          <a:xfrm>
            <a:off x="6730590" y="1729016"/>
            <a:ext cx="2323748" cy="523220"/>
          </a:xfrm>
          <a:prstGeom prst="rect">
            <a:avLst/>
          </a:prstGeom>
          <a:ln>
            <a:solidFill>
              <a:schemeClr val="accent6"/>
            </a:solidFill>
          </a:ln>
        </p:spPr>
        <p:txBody>
          <a:bodyPr wrap="square">
            <a:spAutoFit/>
          </a:bodyPr>
          <a:lstStyle/>
          <a:p>
            <a:r>
              <a:rPr kumimoji="1" lang="en-US" altLang="ja-JP" sz="2800" dirty="0"/>
              <a:t>ZT=1.18(850K)</a:t>
            </a:r>
            <a:endParaRPr kumimoji="1" lang="ja-JP" altLang="en-US" sz="2800" dirty="0"/>
          </a:p>
        </p:txBody>
      </p:sp>
      <p:sp>
        <p:nvSpPr>
          <p:cNvPr id="11" name="右矢印 10"/>
          <p:cNvSpPr/>
          <p:nvPr/>
        </p:nvSpPr>
        <p:spPr>
          <a:xfrm>
            <a:off x="6079963" y="1790484"/>
            <a:ext cx="485564" cy="3566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下矢印 11"/>
          <p:cNvSpPr/>
          <p:nvPr/>
        </p:nvSpPr>
        <p:spPr>
          <a:xfrm rot="2090081">
            <a:off x="6224685" y="2559446"/>
            <a:ext cx="501276" cy="4537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64789" y="3910578"/>
            <a:ext cx="1132642" cy="461665"/>
          </a:xfrm>
          <a:prstGeom prst="rect">
            <a:avLst/>
          </a:prstGeom>
          <a:noFill/>
        </p:spPr>
        <p:txBody>
          <a:bodyPr wrap="none" rtlCol="0">
            <a:spAutoFit/>
          </a:bodyPr>
          <a:lstStyle/>
          <a:p>
            <a:r>
              <a:rPr kumimoji="1" lang="en-US" altLang="ja-JP" sz="2400" dirty="0"/>
              <a:t>a</a:t>
            </a:r>
            <a:r>
              <a:rPr kumimoji="1" lang="en-US" altLang="ja-JP" sz="2400" dirty="0" smtClean="0"/>
              <a:t>t 300K</a:t>
            </a:r>
            <a:endParaRPr kumimoji="1" lang="ja-JP" altLang="en-US" sz="2400" dirty="0"/>
          </a:p>
        </p:txBody>
      </p:sp>
      <p:sp>
        <p:nvSpPr>
          <p:cNvPr id="3" name="テキスト ボックス 2"/>
          <p:cNvSpPr txBox="1"/>
          <p:nvPr/>
        </p:nvSpPr>
        <p:spPr>
          <a:xfrm>
            <a:off x="3427878" y="6173212"/>
            <a:ext cx="5304169" cy="523220"/>
          </a:xfrm>
          <a:prstGeom prst="rect">
            <a:avLst/>
          </a:prstGeom>
          <a:noFill/>
        </p:spPr>
        <p:txBody>
          <a:bodyPr wrap="none" rtlCol="0">
            <a:spAutoFit/>
          </a:bodyPr>
          <a:lstStyle/>
          <a:p>
            <a:r>
              <a:rPr kumimoji="1" lang="en-US" altLang="ja-JP" sz="1400" dirty="0" smtClean="0"/>
              <a:t>[1]</a:t>
            </a:r>
            <a:r>
              <a:rPr kumimoji="1" lang="en-US" altLang="ja-JP" sz="1400" dirty="0" err="1" smtClean="0"/>
              <a:t>Ruiheng</a:t>
            </a:r>
            <a:r>
              <a:rPr kumimoji="1" lang="en-US" altLang="ja-JP" sz="1400" dirty="0" smtClean="0"/>
              <a:t> </a:t>
            </a:r>
            <a:r>
              <a:rPr kumimoji="1" lang="en-US" altLang="ja-JP" sz="1400" dirty="0" err="1" smtClean="0"/>
              <a:t>Liu,Lili</a:t>
            </a:r>
            <a:r>
              <a:rPr kumimoji="1" lang="en-US" altLang="ja-JP" sz="1400" dirty="0" smtClean="0"/>
              <a:t> </a:t>
            </a:r>
            <a:r>
              <a:rPr kumimoji="1" lang="en-US" altLang="ja-JP" sz="1400" dirty="0" err="1" smtClean="0"/>
              <a:t>Xi,Huili</a:t>
            </a:r>
            <a:r>
              <a:rPr kumimoji="1" lang="en-US" altLang="ja-JP" sz="1400" dirty="0" smtClean="0"/>
              <a:t> </a:t>
            </a:r>
            <a:r>
              <a:rPr kumimoji="1" lang="en-US" altLang="ja-JP" sz="1400" dirty="0" err="1" smtClean="0"/>
              <a:t>Liu,Xun</a:t>
            </a:r>
            <a:r>
              <a:rPr kumimoji="1" lang="en-US" altLang="ja-JP" sz="1400" dirty="0" smtClean="0"/>
              <a:t> </a:t>
            </a:r>
            <a:r>
              <a:rPr kumimoji="1" lang="en-US" altLang="ja-JP" sz="1400" dirty="0" err="1" smtClean="0"/>
              <a:t>Shi,Wenqing</a:t>
            </a:r>
            <a:r>
              <a:rPr kumimoji="1" lang="en-US" altLang="ja-JP" sz="1400" dirty="0" smtClean="0"/>
              <a:t> Zhang and </a:t>
            </a:r>
            <a:r>
              <a:rPr kumimoji="1" lang="en-US" altLang="ja-JP" sz="1400" dirty="0" err="1" smtClean="0"/>
              <a:t>Lidong</a:t>
            </a:r>
            <a:r>
              <a:rPr kumimoji="1" lang="en-US" altLang="ja-JP" sz="1400" dirty="0" smtClean="0"/>
              <a:t> Chen</a:t>
            </a:r>
          </a:p>
          <a:p>
            <a:r>
              <a:rPr kumimoji="1" lang="en-US" altLang="ja-JP" sz="1400" dirty="0"/>
              <a:t> </a:t>
            </a:r>
            <a:r>
              <a:rPr kumimoji="1" lang="en-US" altLang="ja-JP" sz="1400" dirty="0" smtClean="0"/>
              <a:t>   Chem.Commun.,2012,48,3818-3820</a:t>
            </a:r>
            <a:endParaRPr kumimoji="1" lang="ja-JP" altLang="en-US" sz="1400" dirty="0"/>
          </a:p>
        </p:txBody>
      </p:sp>
      <p:sp>
        <p:nvSpPr>
          <p:cNvPr id="5" name="スライド番号プレースホルダー 4"/>
          <p:cNvSpPr>
            <a:spLocks noGrp="1"/>
          </p:cNvSpPr>
          <p:nvPr>
            <p:ph type="sldNum" sz="quarter" idx="12"/>
          </p:nvPr>
        </p:nvSpPr>
        <p:spPr/>
        <p:txBody>
          <a:bodyPr/>
          <a:lstStyle/>
          <a:p>
            <a:fld id="{B9D2C864-9362-43C7-A136-D9C41D93A96D}" type="slidenum">
              <a:rPr lang="en-US" smtClean="0"/>
              <a:t>32</a:t>
            </a:fld>
            <a:endParaRPr lang="en-US"/>
          </a:p>
        </p:txBody>
      </p:sp>
      <p:sp>
        <p:nvSpPr>
          <p:cNvPr id="8" name="日付プレースホルダー 7"/>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167618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83270"/>
            <a:ext cx="8049147" cy="1240883"/>
          </a:xfrm>
        </p:spPr>
        <p:txBody>
          <a:bodyPr>
            <a:normAutofit/>
          </a:bodyPr>
          <a:lstStyle/>
          <a:p>
            <a:pPr algn="l"/>
            <a:r>
              <a:rPr lang="en-US" altLang="ja-JP" sz="4000" dirty="0" smtClean="0"/>
              <a:t>motivation</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sp>
        <p:nvSpPr>
          <p:cNvPr id="7" name="テキスト ボックス 6"/>
          <p:cNvSpPr txBox="1"/>
          <p:nvPr/>
        </p:nvSpPr>
        <p:spPr>
          <a:xfrm>
            <a:off x="330478" y="1104020"/>
            <a:ext cx="8508722" cy="4647426"/>
          </a:xfrm>
          <a:prstGeom prst="rect">
            <a:avLst/>
          </a:prstGeom>
          <a:noFill/>
        </p:spPr>
        <p:txBody>
          <a:bodyPr wrap="square" rtlCol="0">
            <a:spAutoFit/>
          </a:bodyPr>
          <a:lstStyle/>
          <a:p>
            <a:r>
              <a:rPr kumimoji="1" lang="en-US" altLang="ja-JP" sz="2800" dirty="0" smtClean="0">
                <a:solidFill>
                  <a:srgbClr val="000000"/>
                </a:solidFill>
              </a:rPr>
              <a:t>○</a:t>
            </a:r>
            <a:r>
              <a:rPr kumimoji="1" lang="en-US" altLang="ja-JP" sz="2800" u="sng" dirty="0" smtClean="0">
                <a:solidFill>
                  <a:srgbClr val="000000"/>
                </a:solidFill>
              </a:rPr>
              <a:t>advantage</a:t>
            </a:r>
          </a:p>
          <a:p>
            <a:r>
              <a:rPr kumimoji="1" lang="ja-JP" altLang="en-US" sz="2000" dirty="0" smtClean="0">
                <a:solidFill>
                  <a:srgbClr val="000000"/>
                </a:solidFill>
              </a:rPr>
              <a:t>・</a:t>
            </a:r>
            <a:r>
              <a:rPr lang="en-US" altLang="ja-JP" sz="2000" dirty="0" smtClean="0">
                <a:solidFill>
                  <a:srgbClr val="000000"/>
                </a:solidFill>
              </a:rPr>
              <a:t>No mechanical </a:t>
            </a:r>
            <a:r>
              <a:rPr lang="en-US" altLang="ja-JP" sz="2000" dirty="0">
                <a:solidFill>
                  <a:srgbClr val="000000"/>
                </a:solidFill>
              </a:rPr>
              <a:t>parts </a:t>
            </a:r>
            <a:r>
              <a:rPr lang="ja-JP" altLang="en-US" sz="2000" dirty="0" smtClean="0">
                <a:solidFill>
                  <a:srgbClr val="000000"/>
                </a:solidFill>
              </a:rPr>
              <a:t>　</a:t>
            </a:r>
            <a:endParaRPr lang="en-US" altLang="ja-JP" sz="2000" dirty="0" smtClean="0">
              <a:solidFill>
                <a:srgbClr val="000000"/>
              </a:solidFill>
            </a:endParaRPr>
          </a:p>
          <a:p>
            <a:r>
              <a:rPr lang="en-US" altLang="ja-JP" sz="2000" dirty="0">
                <a:solidFill>
                  <a:srgbClr val="000000"/>
                </a:solidFill>
              </a:rPr>
              <a:t> </a:t>
            </a:r>
            <a:r>
              <a:rPr lang="en-US" altLang="ja-JP" sz="2000" dirty="0" smtClean="0">
                <a:solidFill>
                  <a:srgbClr val="000000"/>
                </a:solidFill>
              </a:rPr>
              <a:t>                      →</a:t>
            </a:r>
            <a:r>
              <a:rPr lang="ja-JP" altLang="en-US" sz="2000" dirty="0" smtClean="0">
                <a:solidFill>
                  <a:srgbClr val="000000"/>
                </a:solidFill>
              </a:rPr>
              <a:t>　</a:t>
            </a:r>
            <a:r>
              <a:rPr lang="en-US" altLang="ja-JP" sz="2400" u="sng" dirty="0" smtClean="0">
                <a:solidFill>
                  <a:srgbClr val="000000"/>
                </a:solidFill>
                <a:uFill>
                  <a:solidFill>
                    <a:schemeClr val="accent2"/>
                  </a:solidFill>
                </a:uFill>
              </a:rPr>
              <a:t>durability for many years.</a:t>
            </a:r>
            <a:r>
              <a:rPr lang="en-US" altLang="ja-JP" sz="2400" dirty="0" smtClean="0">
                <a:solidFill>
                  <a:srgbClr val="000000"/>
                </a:solidFill>
              </a:rPr>
              <a:t> </a:t>
            </a:r>
          </a:p>
          <a:p>
            <a:endParaRPr lang="en-US" altLang="ja-JP" sz="2000" dirty="0" smtClean="0">
              <a:solidFill>
                <a:srgbClr val="000000"/>
              </a:solidFill>
            </a:endParaRPr>
          </a:p>
          <a:p>
            <a:r>
              <a:rPr lang="ja-JP" altLang="en-US" sz="2000" dirty="0" smtClean="0">
                <a:solidFill>
                  <a:srgbClr val="000000"/>
                </a:solidFill>
              </a:rPr>
              <a:t>・</a:t>
            </a:r>
            <a:r>
              <a:rPr lang="en-US" altLang="ja-JP" sz="2000" dirty="0">
                <a:solidFill>
                  <a:srgbClr val="000000"/>
                </a:solidFill>
              </a:rPr>
              <a:t>N</a:t>
            </a:r>
            <a:r>
              <a:rPr lang="en-US" altLang="ja-JP" sz="2000" dirty="0" smtClean="0">
                <a:solidFill>
                  <a:srgbClr val="000000"/>
                </a:solidFill>
              </a:rPr>
              <a:t>o requirement  refrigerant fluids and related</a:t>
            </a:r>
            <a:r>
              <a:rPr lang="en-US" altLang="ja-JP" sz="2000" dirty="0">
                <a:solidFill>
                  <a:srgbClr val="000000"/>
                </a:solidFill>
              </a:rPr>
              <a:t> </a:t>
            </a:r>
            <a:r>
              <a:rPr lang="en-US" altLang="ja-JP" sz="2000" dirty="0" smtClean="0">
                <a:solidFill>
                  <a:srgbClr val="000000"/>
                </a:solidFill>
              </a:rPr>
              <a:t>chemicals</a:t>
            </a:r>
            <a:r>
              <a:rPr lang="ja-JP" altLang="en-US" sz="2000" dirty="0" smtClean="0">
                <a:solidFill>
                  <a:srgbClr val="000000"/>
                </a:solidFill>
              </a:rPr>
              <a:t>　</a:t>
            </a:r>
            <a:r>
              <a:rPr lang="en-US" altLang="ja-JP" sz="2000" dirty="0" smtClean="0">
                <a:solidFill>
                  <a:srgbClr val="000000"/>
                </a:solidFill>
              </a:rPr>
              <a:t>&amp;  reuse waste heat.</a:t>
            </a:r>
          </a:p>
          <a:p>
            <a:r>
              <a:rPr lang="ja-JP" altLang="en-US" sz="2000" dirty="0" smtClean="0">
                <a:solidFill>
                  <a:srgbClr val="000000"/>
                </a:solidFill>
              </a:rPr>
              <a:t>　</a:t>
            </a:r>
            <a:r>
              <a:rPr lang="en-US" altLang="ja-JP" sz="2000" dirty="0" smtClean="0">
                <a:solidFill>
                  <a:srgbClr val="000000"/>
                </a:solidFill>
              </a:rPr>
              <a:t>                    →</a:t>
            </a:r>
            <a:r>
              <a:rPr lang="ja-JP" altLang="en-US" sz="2000" dirty="0" smtClean="0">
                <a:solidFill>
                  <a:srgbClr val="000000"/>
                </a:solidFill>
              </a:rPr>
              <a:t>　</a:t>
            </a:r>
            <a:r>
              <a:rPr lang="en-US" altLang="ja-JP" sz="2400" u="sng" dirty="0" smtClean="0">
                <a:solidFill>
                  <a:srgbClr val="000000"/>
                </a:solidFill>
                <a:uFill>
                  <a:solidFill>
                    <a:schemeClr val="accent2"/>
                  </a:solidFill>
                </a:uFill>
              </a:rPr>
              <a:t>environmental harmonics</a:t>
            </a:r>
          </a:p>
          <a:p>
            <a:endParaRPr lang="en-US" altLang="ja-JP" sz="2400" u="sng" dirty="0">
              <a:solidFill>
                <a:srgbClr val="000000"/>
              </a:solidFill>
              <a:uFill>
                <a:solidFill>
                  <a:schemeClr val="accent2"/>
                </a:solidFill>
              </a:uFill>
            </a:endParaRPr>
          </a:p>
          <a:p>
            <a:endParaRPr lang="en-US" altLang="ja-JP" sz="2400" u="sng" dirty="0" smtClean="0">
              <a:solidFill>
                <a:srgbClr val="000000"/>
              </a:solidFill>
              <a:uFill>
                <a:solidFill>
                  <a:schemeClr val="accent2"/>
                </a:solidFill>
              </a:uFill>
            </a:endParaRPr>
          </a:p>
          <a:p>
            <a:r>
              <a:rPr kumimoji="1" lang="en-US" altLang="ja-JP" sz="2400" dirty="0"/>
              <a:t>○</a:t>
            </a:r>
            <a:r>
              <a:rPr kumimoji="1" lang="en-US" altLang="ja-JP" sz="2800" u="sng" dirty="0" smtClean="0"/>
              <a:t>problem</a:t>
            </a:r>
            <a:endParaRPr kumimoji="1" lang="en-US" altLang="ja-JP" sz="2800" u="sng" dirty="0"/>
          </a:p>
          <a:p>
            <a:r>
              <a:rPr kumimoji="1" lang="ja-JP" altLang="en-US" sz="2000" dirty="0"/>
              <a:t>・</a:t>
            </a:r>
            <a:r>
              <a:rPr lang="en-US" altLang="ja-JP" sz="2000" dirty="0"/>
              <a:t>low efficiency (efficiency = 10%)</a:t>
            </a:r>
          </a:p>
          <a:p>
            <a:r>
              <a:rPr kumimoji="1" lang="ja-JP" altLang="en-US" sz="2000" dirty="0"/>
              <a:t>・</a:t>
            </a:r>
            <a:r>
              <a:rPr kumimoji="1" lang="en-US" altLang="ja-JP" sz="2000" dirty="0"/>
              <a:t>t</a:t>
            </a:r>
            <a:r>
              <a:rPr lang="en-US" altLang="ja-JP" sz="2000" dirty="0"/>
              <a:t>oxic potential</a:t>
            </a:r>
            <a:endParaRPr kumimoji="1" lang="en-US" altLang="ja-JP" sz="2000" dirty="0"/>
          </a:p>
          <a:p>
            <a:r>
              <a:rPr kumimoji="1" lang="ja-JP" altLang="en-US" sz="2000" dirty="0"/>
              <a:t>・</a:t>
            </a:r>
            <a:r>
              <a:rPr kumimoji="1" lang="en-US" altLang="ja-JP" sz="2000" dirty="0"/>
              <a:t>rare </a:t>
            </a:r>
            <a:r>
              <a:rPr kumimoji="1" lang="en-US" altLang="ja-JP" sz="2000" dirty="0" smtClean="0"/>
              <a:t>metal</a:t>
            </a:r>
          </a:p>
          <a:p>
            <a:endParaRPr lang="en-US" altLang="ja-JP" sz="2400" u="sng" dirty="0" smtClean="0">
              <a:solidFill>
                <a:srgbClr val="000000"/>
              </a:solidFill>
              <a:uFill>
                <a:solidFill>
                  <a:schemeClr val="accent2"/>
                </a:solidFill>
              </a:uFill>
            </a:endParaRPr>
          </a:p>
        </p:txBody>
      </p:sp>
      <p:sp>
        <p:nvSpPr>
          <p:cNvPr id="3" name="テキスト ボックス 2"/>
          <p:cNvSpPr txBox="1"/>
          <p:nvPr/>
        </p:nvSpPr>
        <p:spPr>
          <a:xfrm>
            <a:off x="9314800" y="4792133"/>
            <a:ext cx="3755468" cy="369332"/>
          </a:xfrm>
          <a:prstGeom prst="rect">
            <a:avLst/>
          </a:prstGeom>
          <a:noFill/>
        </p:spPr>
        <p:txBody>
          <a:bodyPr wrap="none" rtlCol="0">
            <a:spAutoFit/>
          </a:bodyPr>
          <a:lstStyle/>
          <a:p>
            <a:r>
              <a:rPr kumimoji="1" lang="en-US" altLang="ja-JP" dirty="0"/>
              <a:t>http://</a:t>
            </a:r>
            <a:r>
              <a:rPr kumimoji="1" lang="en-US" altLang="ja-JP" dirty="0" err="1"/>
              <a:t>www.jst.go.jp</a:t>
            </a:r>
            <a:r>
              <a:rPr kumimoji="1" lang="en-US" altLang="ja-JP" dirty="0"/>
              <a:t>/</a:t>
            </a:r>
            <a:r>
              <a:rPr kumimoji="1" lang="en-US" altLang="ja-JP" dirty="0" err="1"/>
              <a:t>pr</a:t>
            </a:r>
            <a:r>
              <a:rPr kumimoji="1" lang="en-US" altLang="ja-JP" dirty="0"/>
              <a:t>/info/info951/</a:t>
            </a:r>
            <a:endParaRPr kumimoji="1" lang="ja-JP" altLang="en-US" dirty="0"/>
          </a:p>
        </p:txBody>
      </p:sp>
      <p:pic>
        <p:nvPicPr>
          <p:cNvPr id="5" name="図 4" descr="zu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60" y="3378236"/>
            <a:ext cx="4272740" cy="1584189"/>
          </a:xfrm>
          <a:prstGeom prst="rect">
            <a:avLst/>
          </a:prstGeom>
        </p:spPr>
      </p:pic>
      <p:sp>
        <p:nvSpPr>
          <p:cNvPr id="6" name="正方形/長方形 5"/>
          <p:cNvSpPr/>
          <p:nvPr/>
        </p:nvSpPr>
        <p:spPr>
          <a:xfrm>
            <a:off x="9144000" y="5639759"/>
            <a:ext cx="4572000" cy="1200329"/>
          </a:xfrm>
          <a:prstGeom prst="rect">
            <a:avLst/>
          </a:prstGeom>
        </p:spPr>
        <p:txBody>
          <a:bodyPr>
            <a:spAutoFit/>
          </a:bodyPr>
          <a:lstStyle/>
          <a:p>
            <a:r>
              <a:rPr lang="fi-FI" altLang="ja-JP" dirty="0"/>
              <a:t>http://product.rakuten.co.jp/product/-/199be25f4b205fc73d09795a50582b56/?sc2id=gmc_211752_199be25f4b205fc73d09795a50582b56&amp;scid=s_kwa_pla</a:t>
            </a:r>
            <a:endParaRPr lang="ja-JP" altLang="en-US" dirty="0"/>
          </a:p>
        </p:txBody>
      </p:sp>
      <p:pic>
        <p:nvPicPr>
          <p:cNvPr id="8" name="図 7" descr="10010004992536150402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0193" y="5152376"/>
            <a:ext cx="1874452" cy="1874452"/>
          </a:xfrm>
          <a:prstGeom prst="rect">
            <a:avLst/>
          </a:prstGeom>
        </p:spPr>
      </p:pic>
      <p:sp>
        <p:nvSpPr>
          <p:cNvPr id="9" name="スライド番号プレースホルダー 8"/>
          <p:cNvSpPr>
            <a:spLocks noGrp="1"/>
          </p:cNvSpPr>
          <p:nvPr>
            <p:ph type="sldNum" sz="quarter" idx="12"/>
          </p:nvPr>
        </p:nvSpPr>
        <p:spPr/>
        <p:txBody>
          <a:bodyPr/>
          <a:lstStyle/>
          <a:p>
            <a:fld id="{B9D2C864-9362-43C7-A136-D9C41D93A96D}" type="slidenum">
              <a:rPr lang="en-US" smtClean="0"/>
              <a:t>4</a:t>
            </a:fld>
            <a:endParaRPr lang="en-US"/>
          </a:p>
        </p:txBody>
      </p:sp>
      <p:sp>
        <p:nvSpPr>
          <p:cNvPr id="11" name="日付プレースホルダー 10"/>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6220699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smtClean="0"/>
              <a:t> dimensionless figure of merit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pic>
        <p:nvPicPr>
          <p:cNvPr id="13" name="図 12"/>
          <p:cNvPicPr>
            <a:picLocks noChangeAspect="1"/>
          </p:cNvPicPr>
          <p:nvPr/>
        </p:nvPicPr>
        <p:blipFill>
          <a:blip r:embed="rId4"/>
          <a:stretch>
            <a:fillRect/>
          </a:stretch>
        </p:blipFill>
        <p:spPr>
          <a:xfrm>
            <a:off x="772408" y="1200533"/>
            <a:ext cx="2714860" cy="1100296"/>
          </a:xfrm>
          <a:prstGeom prst="rect">
            <a:avLst/>
          </a:prstGeom>
        </p:spPr>
      </p:pic>
      <p:sp>
        <p:nvSpPr>
          <p:cNvPr id="3" name="コンテンツ プレースホルダー 2"/>
          <p:cNvSpPr>
            <a:spLocks noGrp="1"/>
          </p:cNvSpPr>
          <p:nvPr>
            <p:ph idx="1"/>
          </p:nvPr>
        </p:nvSpPr>
        <p:spPr>
          <a:xfrm>
            <a:off x="3940756" y="1398677"/>
            <a:ext cx="4411985" cy="580759"/>
          </a:xfrm>
        </p:spPr>
        <p:txBody>
          <a:bodyPr>
            <a:normAutofit fontScale="92500"/>
          </a:bodyPr>
          <a:lstStyle/>
          <a:p>
            <a:pPr marL="0" indent="0">
              <a:buNone/>
            </a:pPr>
            <a:r>
              <a:rPr lang="en-US" altLang="ja-JP" sz="2800" dirty="0" smtClean="0"/>
              <a:t>(</a:t>
            </a:r>
            <a:r>
              <a:rPr lang="en-US" altLang="ja-JP" sz="2800" i="1" dirty="0" smtClean="0"/>
              <a:t>ZT</a:t>
            </a:r>
            <a:r>
              <a:rPr lang="en-US" altLang="ja-JP" sz="2800" dirty="0" smtClean="0"/>
              <a:t>=1 → Carnot efficiency 10%)</a:t>
            </a:r>
            <a:endParaRPr kumimoji="1" lang="ja-JP" altLang="en-US" dirty="0"/>
          </a:p>
        </p:txBody>
      </p:sp>
      <p:pic>
        <p:nvPicPr>
          <p:cNvPr id="7" name="図 6" descr="ああああ.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47" y="3820142"/>
            <a:ext cx="7814594" cy="2699191"/>
          </a:xfrm>
          <a:prstGeom prst="rect">
            <a:avLst/>
          </a:prstGeom>
        </p:spPr>
      </p:pic>
      <p:sp>
        <p:nvSpPr>
          <p:cNvPr id="6" name="テキスト ボックス 5"/>
          <p:cNvSpPr txBox="1"/>
          <p:nvPr/>
        </p:nvSpPr>
        <p:spPr>
          <a:xfrm>
            <a:off x="2805224" y="6519333"/>
            <a:ext cx="5258496" cy="307777"/>
          </a:xfrm>
          <a:prstGeom prst="rect">
            <a:avLst/>
          </a:prstGeom>
          <a:noFill/>
        </p:spPr>
        <p:txBody>
          <a:bodyPr wrap="none" rtlCol="0">
            <a:spAutoFit/>
          </a:bodyPr>
          <a:lstStyle/>
          <a:p>
            <a:r>
              <a:rPr lang="en-US" altLang="ja-JP" sz="1400" dirty="0">
                <a:latin typeface="Bookman Old Style" charset="0"/>
              </a:rPr>
              <a:t>G. Jeffrey Snyder et al., Nature Materials </a:t>
            </a:r>
            <a:r>
              <a:rPr lang="en-US" altLang="ja-JP" sz="1400" b="1" dirty="0">
                <a:latin typeface="Bookman Old Style" charset="0"/>
              </a:rPr>
              <a:t>7</a:t>
            </a:r>
            <a:r>
              <a:rPr lang="en-US" altLang="ja-JP" sz="1400" dirty="0">
                <a:latin typeface="Bookman Old Style" charset="0"/>
              </a:rPr>
              <a:t>(2008)105-114</a:t>
            </a:r>
            <a:endParaRPr lang="ja-JP" altLang="en-US" sz="1400" dirty="0">
              <a:latin typeface="Bookman Old Style" charset="0"/>
            </a:endParaRPr>
          </a:p>
        </p:txBody>
      </p:sp>
      <p:sp>
        <p:nvSpPr>
          <p:cNvPr id="12" name="テキスト ボックス 11"/>
          <p:cNvSpPr txBox="1"/>
          <p:nvPr/>
        </p:nvSpPr>
        <p:spPr>
          <a:xfrm>
            <a:off x="538147" y="2459240"/>
            <a:ext cx="3168347" cy="1200328"/>
          </a:xfrm>
          <a:prstGeom prst="rect">
            <a:avLst/>
          </a:prstGeom>
          <a:solidFill>
            <a:schemeClr val="accent3">
              <a:lumMod val="75000"/>
              <a:alpha val="40000"/>
            </a:schemeClr>
          </a:solidFill>
          <a:ln>
            <a:noFill/>
          </a:ln>
        </p:spPr>
        <p:txBody>
          <a:bodyPr wrap="square" rtlCol="0">
            <a:spAutoFit/>
          </a:bodyPr>
          <a:lstStyle/>
          <a:p>
            <a:r>
              <a:rPr kumimoji="1" lang="el-GR" altLang="ja-JP" sz="2400" dirty="0" smtClean="0"/>
              <a:t>σ</a:t>
            </a:r>
            <a:r>
              <a:rPr kumimoji="1" lang="en-US" altLang="ja-JP" sz="2400" dirty="0" smtClean="0"/>
              <a:t>:electric conductivity</a:t>
            </a:r>
          </a:p>
          <a:p>
            <a:r>
              <a:rPr kumimoji="1" lang="el-GR" altLang="ja-JP" sz="2400" dirty="0" smtClean="0"/>
              <a:t>κ</a:t>
            </a:r>
            <a:r>
              <a:rPr kumimoji="1" lang="en-US" altLang="ja-JP" sz="2400" dirty="0" smtClean="0"/>
              <a:t>:thermal conductivity</a:t>
            </a:r>
          </a:p>
          <a:p>
            <a:r>
              <a:rPr kumimoji="1" lang="en-US" altLang="ja-JP" sz="2400" dirty="0" err="1" smtClean="0"/>
              <a:t>S:Seebeck</a:t>
            </a:r>
            <a:r>
              <a:rPr kumimoji="1" lang="en-US" altLang="ja-JP" sz="2400" dirty="0" smtClean="0"/>
              <a:t> coefficient</a:t>
            </a:r>
            <a:endParaRPr kumimoji="1" lang="ja-JP" altLang="en-US" sz="2400" dirty="0"/>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2022249916"/>
              </p:ext>
            </p:extLst>
          </p:nvPr>
        </p:nvGraphicFramePr>
        <p:xfrm>
          <a:off x="4727036" y="2358821"/>
          <a:ext cx="1774365" cy="548439"/>
        </p:xfrm>
        <a:graphic>
          <a:graphicData uri="http://schemas.openxmlformats.org/presentationml/2006/ole">
            <mc:AlternateContent xmlns:mc="http://schemas.openxmlformats.org/markup-compatibility/2006">
              <mc:Choice xmlns:v="urn:schemas-microsoft-com:vml" Requires="v">
                <p:oleObj spid="_x0000_s50194" name="数式" r:id="rId6" imgW="698500" imgH="215900" progId="Equation.3">
                  <p:embed/>
                </p:oleObj>
              </mc:Choice>
              <mc:Fallback>
                <p:oleObj name="数式" r:id="rId6" imgW="698500" imgH="215900" progId="Equation.3">
                  <p:embed/>
                  <p:pic>
                    <p:nvPicPr>
                      <p:cNvPr id="0" name=""/>
                      <p:cNvPicPr/>
                      <p:nvPr/>
                    </p:nvPicPr>
                    <p:blipFill>
                      <a:blip r:embed="rId7"/>
                      <a:stretch>
                        <a:fillRect/>
                      </a:stretch>
                    </p:blipFill>
                    <p:spPr>
                      <a:xfrm>
                        <a:off x="4727036" y="2358821"/>
                        <a:ext cx="1774365" cy="548439"/>
                      </a:xfrm>
                      <a:prstGeom prst="rect">
                        <a:avLst/>
                      </a:prstGeom>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B9D2C864-9362-43C7-A136-D9C41D93A96D}" type="slidenum">
              <a:rPr lang="en-US" smtClean="0"/>
              <a:t>5</a:t>
            </a:fld>
            <a:endParaRPr lang="en-US"/>
          </a:p>
        </p:txBody>
      </p:sp>
      <p:sp>
        <p:nvSpPr>
          <p:cNvPr id="9" name="日付プレースホルダー 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47232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smtClean="0"/>
              <a:t> dimensionless figure of merit</a:t>
            </a:r>
            <a:endParaRPr kumimoji="1" lang="ja-JP" altLang="en-US" sz="1400" dirty="0"/>
          </a:p>
        </p:txBody>
      </p:sp>
      <p:sp>
        <p:nvSpPr>
          <p:cNvPr id="4" name="テキスト ボックス 3"/>
          <p:cNvSpPr txBox="1"/>
          <p:nvPr/>
        </p:nvSpPr>
        <p:spPr>
          <a:xfrm>
            <a:off x="6822080" y="157794"/>
            <a:ext cx="1530662" cy="646331"/>
          </a:xfrm>
          <a:prstGeom prst="rect">
            <a:avLst/>
          </a:prstGeom>
          <a:noFill/>
        </p:spPr>
        <p:txBody>
          <a:bodyPr wrap="none" rtlCol="0">
            <a:spAutoFit/>
          </a:bodyPr>
          <a:lstStyle/>
          <a:p>
            <a:r>
              <a:rPr lang="en-US" altLang="ja-JP" dirty="0"/>
              <a:t>1.</a:t>
            </a:r>
            <a:r>
              <a:rPr lang="en-US" altLang="ja-JP" dirty="0" smtClean="0"/>
              <a:t>Introduction</a:t>
            </a:r>
            <a:r>
              <a:rPr lang="en-US" altLang="ja-JP" dirty="0"/>
              <a:t/>
            </a:r>
            <a:br>
              <a:rPr lang="en-US" altLang="ja-JP" dirty="0"/>
            </a:br>
            <a:endParaRPr kumimoji="1" lang="ja-JP" altLang="en-US" dirty="0"/>
          </a:p>
        </p:txBody>
      </p:sp>
      <p:pic>
        <p:nvPicPr>
          <p:cNvPr id="13" name="図 12"/>
          <p:cNvPicPr>
            <a:picLocks noChangeAspect="1"/>
          </p:cNvPicPr>
          <p:nvPr/>
        </p:nvPicPr>
        <p:blipFill>
          <a:blip r:embed="rId3"/>
          <a:stretch>
            <a:fillRect/>
          </a:stretch>
        </p:blipFill>
        <p:spPr>
          <a:xfrm>
            <a:off x="772408" y="1200533"/>
            <a:ext cx="2714860" cy="1100296"/>
          </a:xfrm>
          <a:prstGeom prst="rect">
            <a:avLst/>
          </a:prstGeom>
        </p:spPr>
      </p:pic>
      <p:sp>
        <p:nvSpPr>
          <p:cNvPr id="3" name="コンテンツ プレースホルダー 2"/>
          <p:cNvSpPr>
            <a:spLocks noGrp="1"/>
          </p:cNvSpPr>
          <p:nvPr>
            <p:ph idx="1"/>
          </p:nvPr>
        </p:nvSpPr>
        <p:spPr>
          <a:xfrm>
            <a:off x="3940755" y="1398677"/>
            <a:ext cx="4668657" cy="580759"/>
          </a:xfrm>
        </p:spPr>
        <p:txBody>
          <a:bodyPr>
            <a:noAutofit/>
          </a:bodyPr>
          <a:lstStyle/>
          <a:p>
            <a:pPr marL="0" indent="0">
              <a:buNone/>
            </a:pPr>
            <a:r>
              <a:rPr lang="en-US" altLang="ja-JP" sz="2600" dirty="0" smtClean="0"/>
              <a:t>(</a:t>
            </a:r>
            <a:r>
              <a:rPr lang="en-US" altLang="ja-JP" sz="2600" i="1" dirty="0" smtClean="0"/>
              <a:t>ZT</a:t>
            </a:r>
            <a:r>
              <a:rPr lang="en-US" altLang="ja-JP" sz="2600" dirty="0" smtClean="0"/>
              <a:t>=1 → Carnot efficiency 10%)</a:t>
            </a:r>
            <a:endParaRPr kumimoji="1" lang="ja-JP" altLang="en-US" sz="2600" dirty="0"/>
          </a:p>
        </p:txBody>
      </p:sp>
      <p:sp>
        <p:nvSpPr>
          <p:cNvPr id="7" name="テキスト ボックス 6"/>
          <p:cNvSpPr txBox="1"/>
          <p:nvPr/>
        </p:nvSpPr>
        <p:spPr>
          <a:xfrm>
            <a:off x="719555" y="2884395"/>
            <a:ext cx="6980654" cy="2677656"/>
          </a:xfrm>
          <a:prstGeom prst="rect">
            <a:avLst/>
          </a:prstGeom>
          <a:noFill/>
        </p:spPr>
        <p:txBody>
          <a:bodyPr wrap="square" rtlCol="0">
            <a:spAutoFit/>
          </a:bodyPr>
          <a:lstStyle/>
          <a:p>
            <a:r>
              <a:rPr kumimoji="1" lang="en-US" altLang="ja-JP" sz="2800" u="sng" dirty="0" smtClean="0"/>
              <a:t>approach to large ZT</a:t>
            </a:r>
            <a:r>
              <a:rPr kumimoji="1" lang="en-US" altLang="ja-JP" sz="2800" u="sng" dirty="0"/>
              <a:t> </a:t>
            </a:r>
            <a:endParaRPr kumimoji="1" lang="en-US" altLang="ja-JP" sz="2800" u="sng" dirty="0" smtClean="0"/>
          </a:p>
          <a:p>
            <a:r>
              <a:rPr kumimoji="1" lang="en-US" altLang="ja-JP" sz="2800" dirty="0"/>
              <a:t> </a:t>
            </a:r>
            <a:endParaRPr kumimoji="1" lang="en-US" altLang="ja-JP" sz="2800" dirty="0" smtClean="0">
              <a:solidFill>
                <a:srgbClr val="1F497D"/>
              </a:solidFill>
            </a:endParaRPr>
          </a:p>
          <a:p>
            <a:r>
              <a:rPr kumimoji="1" lang="en-US" altLang="ja-JP" sz="2800" dirty="0" smtClean="0"/>
              <a:t>   impurity/vacancy → </a:t>
            </a:r>
            <a:r>
              <a:rPr kumimoji="1" lang="en-US" altLang="ja-JP" sz="2800" i="1" dirty="0" err="1"/>
              <a:t>κ</a:t>
            </a:r>
            <a:r>
              <a:rPr kumimoji="1" lang="en-US" altLang="ja-JP" sz="2800" i="1" baseline="-25000" dirty="0" err="1"/>
              <a:t>L</a:t>
            </a:r>
            <a:r>
              <a:rPr kumimoji="1" lang="ja-JP" altLang="en-US" sz="2800" dirty="0"/>
              <a:t>・・・</a:t>
            </a:r>
            <a:r>
              <a:rPr kumimoji="1" lang="en-US" altLang="ja-JP" sz="2800" dirty="0"/>
              <a:t>small</a:t>
            </a:r>
            <a:endParaRPr kumimoji="1" lang="en-US" altLang="ja-JP" sz="2800" dirty="0" smtClean="0"/>
          </a:p>
          <a:p>
            <a:r>
              <a:rPr kumimoji="1" lang="en-US" altLang="ja-JP" sz="2800" dirty="0"/>
              <a:t> </a:t>
            </a:r>
            <a:endParaRPr kumimoji="1" lang="en-US" altLang="ja-JP" sz="2800" dirty="0" smtClean="0"/>
          </a:p>
          <a:p>
            <a:endParaRPr kumimoji="1" lang="en-US" altLang="ja-JP" sz="2800" dirty="0" smtClean="0"/>
          </a:p>
          <a:p>
            <a:r>
              <a:rPr kumimoji="1" lang="en-US" altLang="ja-JP" sz="2800" dirty="0" smtClean="0"/>
              <a:t>   low </a:t>
            </a:r>
            <a:r>
              <a:rPr kumimoji="1" lang="en-US" altLang="ja-JP" sz="2800" dirty="0"/>
              <a:t>dimension → </a:t>
            </a:r>
            <a:r>
              <a:rPr kumimoji="1" lang="ja-JP" altLang="en-US" sz="2800" dirty="0" smtClean="0"/>
              <a:t>　</a:t>
            </a:r>
            <a:r>
              <a:rPr kumimoji="1" lang="en-US" altLang="ja-JP" sz="2800" i="1" dirty="0" smtClean="0"/>
              <a:t>S</a:t>
            </a:r>
            <a:r>
              <a:rPr kumimoji="1" lang="ja-JP" altLang="en-US" sz="2800" dirty="0"/>
              <a:t>・・・</a:t>
            </a:r>
            <a:r>
              <a:rPr kumimoji="1" lang="en-US" altLang="ja-JP" sz="2800" dirty="0" smtClean="0"/>
              <a:t>large</a:t>
            </a:r>
            <a:endParaRPr kumimoji="1" lang="en-US" altLang="ja-JP" sz="2800" dirty="0"/>
          </a:p>
        </p:txBody>
      </p:sp>
      <p:sp>
        <p:nvSpPr>
          <p:cNvPr id="5" name="テキスト ボックス 4"/>
          <p:cNvSpPr txBox="1"/>
          <p:nvPr/>
        </p:nvSpPr>
        <p:spPr>
          <a:xfrm>
            <a:off x="2450353" y="4153647"/>
            <a:ext cx="1338828" cy="369332"/>
          </a:xfrm>
          <a:prstGeom prst="rect">
            <a:avLst/>
          </a:prstGeom>
          <a:noFill/>
        </p:spPr>
        <p:txBody>
          <a:bodyPr wrap="none" rtlCol="0">
            <a:spAutoFit/>
          </a:bodyPr>
          <a:lstStyle/>
          <a:p>
            <a:r>
              <a:rPr kumimoji="1" lang="ja-JP" altLang="en-US" dirty="0" smtClean="0"/>
              <a:t>空孔型欠陥</a:t>
            </a:r>
            <a:endParaRPr kumimoji="1" lang="ja-JP" altLang="en-US" dirty="0"/>
          </a:p>
        </p:txBody>
      </p:sp>
      <p:sp>
        <p:nvSpPr>
          <p:cNvPr id="6" name="スライド番号プレースホルダー 5"/>
          <p:cNvSpPr>
            <a:spLocks noGrp="1"/>
          </p:cNvSpPr>
          <p:nvPr>
            <p:ph type="sldNum" sz="quarter" idx="12"/>
          </p:nvPr>
        </p:nvSpPr>
        <p:spPr/>
        <p:txBody>
          <a:bodyPr/>
          <a:lstStyle/>
          <a:p>
            <a:fld id="{B9D2C864-9362-43C7-A136-D9C41D93A96D}" type="slidenum">
              <a:rPr lang="en-US" smtClean="0"/>
              <a:t>6</a:t>
            </a:fld>
            <a:endParaRPr lang="en-US"/>
          </a:p>
        </p:txBody>
      </p:sp>
      <p:sp>
        <p:nvSpPr>
          <p:cNvPr id="9" name="日付プレースホルダー 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19409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157794"/>
            <a:ext cx="8049147" cy="1240883"/>
          </a:xfrm>
        </p:spPr>
        <p:txBody>
          <a:bodyPr>
            <a:normAutofit/>
          </a:bodyPr>
          <a:lstStyle/>
          <a:p>
            <a:pPr algn="l"/>
            <a:r>
              <a:rPr lang="en-US" altLang="ja-JP" sz="4000" dirty="0" smtClean="0"/>
              <a:t>calculation methods</a:t>
            </a:r>
            <a:endParaRPr kumimoji="1" lang="ja-JP" altLang="en-US" sz="1600" dirty="0"/>
          </a:p>
        </p:txBody>
      </p:sp>
      <p:sp>
        <p:nvSpPr>
          <p:cNvPr id="4" name="テキスト ボックス 3"/>
          <p:cNvSpPr txBox="1"/>
          <p:nvPr/>
        </p:nvSpPr>
        <p:spPr>
          <a:xfrm>
            <a:off x="6822080" y="157794"/>
            <a:ext cx="1089060" cy="646331"/>
          </a:xfrm>
          <a:prstGeom prst="rect">
            <a:avLst/>
          </a:prstGeom>
          <a:noFill/>
        </p:spPr>
        <p:txBody>
          <a:bodyPr wrap="none" rtlCol="0">
            <a:spAutoFit/>
          </a:bodyPr>
          <a:lstStyle/>
          <a:p>
            <a:r>
              <a:rPr lang="en-US" altLang="ja-JP" dirty="0"/>
              <a:t>2.CuInTe</a:t>
            </a:r>
            <a:r>
              <a:rPr lang="en-US" altLang="ja-JP" baseline="-25000" dirty="0"/>
              <a:t>2</a:t>
            </a:r>
            <a:r>
              <a:rPr lang="en-US" altLang="ja-JP" dirty="0"/>
              <a:t/>
            </a:r>
            <a:br>
              <a:rPr lang="en-US" altLang="ja-JP" dirty="0"/>
            </a:br>
            <a:endParaRPr kumimoji="1" lang="ja-JP" altLang="en-US" dirty="0"/>
          </a:p>
        </p:txBody>
      </p:sp>
      <p:sp>
        <p:nvSpPr>
          <p:cNvPr id="12" name="テキスト ボックス 11"/>
          <p:cNvSpPr txBox="1"/>
          <p:nvPr/>
        </p:nvSpPr>
        <p:spPr>
          <a:xfrm>
            <a:off x="729599" y="1101966"/>
            <a:ext cx="7127468" cy="4370427"/>
          </a:xfrm>
          <a:prstGeom prst="rect">
            <a:avLst/>
          </a:prstGeom>
          <a:noFill/>
        </p:spPr>
        <p:txBody>
          <a:bodyPr wrap="square" rtlCol="0">
            <a:spAutoFit/>
          </a:bodyPr>
          <a:lstStyle/>
          <a:p>
            <a:pPr>
              <a:spcBef>
                <a:spcPts val="600"/>
              </a:spcBef>
            </a:pPr>
            <a:r>
              <a:rPr lang="en-US" altLang="en-US" sz="2000" dirty="0" smtClean="0"/>
              <a:t>●electronic structure</a:t>
            </a:r>
          </a:p>
          <a:p>
            <a:pPr>
              <a:spcBef>
                <a:spcPts val="600"/>
              </a:spcBef>
            </a:pPr>
            <a:r>
              <a:rPr lang="en-US" altLang="ja-JP" sz="2400" dirty="0" smtClean="0"/>
              <a:t>  </a:t>
            </a:r>
            <a:r>
              <a:rPr lang="en-US" altLang="ja-JP" sz="2000" dirty="0" smtClean="0"/>
              <a:t> </a:t>
            </a:r>
            <a:r>
              <a:rPr lang="ja-JP" altLang="en-US" sz="2000" dirty="0" smtClean="0"/>
              <a:t>・</a:t>
            </a:r>
            <a:r>
              <a:rPr lang="en-US" altLang="ja-JP" sz="2000" dirty="0"/>
              <a:t>FLAPW </a:t>
            </a:r>
            <a:r>
              <a:rPr lang="en-US" altLang="ja-JP" sz="1600" dirty="0"/>
              <a:t>(Full-potential Linearized Augmented Plane Wave )</a:t>
            </a:r>
            <a:r>
              <a:rPr lang="en-US" altLang="ja-JP" sz="2000" dirty="0"/>
              <a:t> method</a:t>
            </a:r>
          </a:p>
          <a:p>
            <a:pPr>
              <a:spcBef>
                <a:spcPts val="600"/>
              </a:spcBef>
            </a:pPr>
            <a:r>
              <a:rPr lang="en-US" altLang="ja-JP" sz="2000" dirty="0"/>
              <a:t> </a:t>
            </a:r>
            <a:r>
              <a:rPr lang="en-US" altLang="ja-JP" sz="2000" dirty="0" smtClean="0"/>
              <a:t>  </a:t>
            </a:r>
            <a:r>
              <a:rPr lang="ja-JP" altLang="en-US" sz="2000" dirty="0"/>
              <a:t>・</a:t>
            </a:r>
            <a:r>
              <a:rPr lang="en-US" altLang="ja-JP" sz="2000" dirty="0"/>
              <a:t>DFT/LDA</a:t>
            </a:r>
            <a:r>
              <a:rPr lang="ja-JP" altLang="en-US" sz="2000" dirty="0"/>
              <a:t>　　　</a:t>
            </a:r>
            <a:endParaRPr lang="en-US" altLang="ja-JP" sz="2000" dirty="0"/>
          </a:p>
          <a:p>
            <a:pPr>
              <a:spcBef>
                <a:spcPts val="600"/>
              </a:spcBef>
            </a:pPr>
            <a:r>
              <a:rPr lang="en-US" altLang="ja-JP" sz="1600" dirty="0" smtClean="0"/>
              <a:t>          cutoff </a:t>
            </a:r>
            <a:r>
              <a:rPr lang="en-US" altLang="ja-JP" sz="1600" dirty="0"/>
              <a:t>energy = 24.0[</a:t>
            </a:r>
            <a:r>
              <a:rPr lang="en-US" altLang="ja-JP" sz="1600" dirty="0" err="1"/>
              <a:t>Hr</a:t>
            </a:r>
            <a:r>
              <a:rPr lang="en-US" altLang="ja-JP" sz="1600" dirty="0"/>
              <a:t>]</a:t>
            </a:r>
          </a:p>
          <a:p>
            <a:pPr>
              <a:spcBef>
                <a:spcPts val="600"/>
              </a:spcBef>
            </a:pPr>
            <a:r>
              <a:rPr lang="en-US" altLang="ja-JP" sz="1600" dirty="0"/>
              <a:t>          </a:t>
            </a:r>
            <a:r>
              <a:rPr lang="en-US" altLang="ja-JP" sz="1600" dirty="0" err="1"/>
              <a:t>lmax</a:t>
            </a:r>
            <a:r>
              <a:rPr lang="en-US" altLang="ja-JP" sz="1600" dirty="0"/>
              <a:t> = 7 (spherical wave) </a:t>
            </a:r>
          </a:p>
          <a:p>
            <a:pPr>
              <a:spcBef>
                <a:spcPts val="600"/>
              </a:spcBef>
            </a:pPr>
            <a:r>
              <a:rPr lang="en-US" altLang="ja-JP" sz="1600" dirty="0"/>
              <a:t>          K-point = 432 in 1</a:t>
            </a:r>
            <a:r>
              <a:rPr lang="en-US" altLang="ja-JP" sz="1600" baseline="30000" dirty="0"/>
              <a:t>st</a:t>
            </a:r>
            <a:r>
              <a:rPr lang="en-US" altLang="ja-JP" sz="1600" dirty="0"/>
              <a:t> </a:t>
            </a:r>
            <a:r>
              <a:rPr lang="en-US" altLang="ja-JP" sz="1600" dirty="0" smtClean="0"/>
              <a:t>B.Z</a:t>
            </a:r>
          </a:p>
          <a:p>
            <a:pPr>
              <a:spcBef>
                <a:spcPts val="600"/>
              </a:spcBef>
            </a:pPr>
            <a:endParaRPr lang="en-US" altLang="ja-JP" dirty="0" smtClean="0"/>
          </a:p>
          <a:p>
            <a:pPr>
              <a:spcBef>
                <a:spcPts val="600"/>
              </a:spcBef>
            </a:pPr>
            <a:r>
              <a:rPr lang="en-US" altLang="en-US" sz="2000" dirty="0" smtClean="0"/>
              <a:t>●</a:t>
            </a:r>
            <a:r>
              <a:rPr lang="en-US" altLang="ja-JP" sz="2000" dirty="0" smtClean="0"/>
              <a:t> formation energy</a:t>
            </a:r>
          </a:p>
          <a:p>
            <a:pPr>
              <a:spcBef>
                <a:spcPts val="600"/>
              </a:spcBef>
            </a:pPr>
            <a:r>
              <a:rPr lang="en-US" altLang="ja-JP" sz="2000" dirty="0"/>
              <a:t> </a:t>
            </a:r>
            <a:r>
              <a:rPr lang="en-US" altLang="ja-JP" sz="2000" dirty="0" smtClean="0"/>
              <a:t>    VASP     </a:t>
            </a:r>
            <a:r>
              <a:rPr lang="ja-JP" altLang="en-US" sz="2000" dirty="0"/>
              <a:t>・</a:t>
            </a:r>
            <a:r>
              <a:rPr lang="en-US" altLang="ja-JP" sz="2000" dirty="0"/>
              <a:t>PAW method   </a:t>
            </a:r>
            <a:r>
              <a:rPr lang="ja-JP" altLang="en-US" sz="2000" dirty="0"/>
              <a:t>・</a:t>
            </a:r>
            <a:r>
              <a:rPr lang="en-US" altLang="ja-JP" sz="2000" dirty="0"/>
              <a:t>DFT/</a:t>
            </a:r>
            <a:r>
              <a:rPr lang="en-US" altLang="ja-JP" sz="2000" dirty="0" smtClean="0"/>
              <a:t>LDA   </a:t>
            </a:r>
            <a:r>
              <a:rPr lang="en-US" altLang="ja-JP" sz="1600" dirty="0"/>
              <a:t> </a:t>
            </a:r>
            <a:endParaRPr lang="en-US" altLang="ja-JP" sz="1600" dirty="0" smtClean="0"/>
          </a:p>
          <a:p>
            <a:pPr>
              <a:spcBef>
                <a:spcPts val="600"/>
              </a:spcBef>
            </a:pPr>
            <a:r>
              <a:rPr lang="en-US" altLang="ja-JP" sz="1600" dirty="0"/>
              <a:t> </a:t>
            </a:r>
            <a:r>
              <a:rPr lang="en-US" altLang="ja-JP" sz="1600" dirty="0" smtClean="0"/>
              <a:t>         k-</a:t>
            </a:r>
            <a:r>
              <a:rPr lang="en-US" altLang="ja-JP" sz="1600" dirty="0"/>
              <a:t>point </a:t>
            </a:r>
            <a:r>
              <a:rPr lang="en-US" altLang="ja-JP" sz="1600" dirty="0" smtClean="0"/>
              <a:t>=126 </a:t>
            </a:r>
            <a:r>
              <a:rPr lang="en-US" altLang="ja-JP" sz="1600" dirty="0"/>
              <a:t>in 1</a:t>
            </a:r>
            <a:r>
              <a:rPr lang="en-US" altLang="ja-JP" sz="1600" baseline="30000" dirty="0"/>
              <a:t>st</a:t>
            </a:r>
            <a:r>
              <a:rPr lang="en-US" altLang="ja-JP" sz="1600" dirty="0"/>
              <a:t> B.Z</a:t>
            </a:r>
            <a:endParaRPr lang="en-US" altLang="ja-JP" sz="2000" dirty="0"/>
          </a:p>
          <a:p>
            <a:pPr>
              <a:spcBef>
                <a:spcPts val="600"/>
              </a:spcBef>
            </a:pPr>
            <a:endParaRPr lang="en-US" altLang="en-US" sz="2000" dirty="0" smtClean="0"/>
          </a:p>
          <a:p>
            <a:endParaRPr kumimoji="1" lang="ja-JP" altLang="en-US" dirty="0"/>
          </a:p>
        </p:txBody>
      </p:sp>
      <p:sp>
        <p:nvSpPr>
          <p:cNvPr id="3" name="スライド番号プレースホルダー 2"/>
          <p:cNvSpPr>
            <a:spLocks noGrp="1"/>
          </p:cNvSpPr>
          <p:nvPr>
            <p:ph type="sldNum" sz="quarter" idx="12"/>
          </p:nvPr>
        </p:nvSpPr>
        <p:spPr/>
        <p:txBody>
          <a:bodyPr/>
          <a:lstStyle/>
          <a:p>
            <a:fld id="{B9D2C864-9362-43C7-A136-D9C41D93A96D}" type="slidenum">
              <a:rPr lang="en-US" smtClean="0"/>
              <a:t>7</a:t>
            </a:fld>
            <a:endParaRPr lang="en-US"/>
          </a:p>
        </p:txBody>
      </p:sp>
      <p:sp>
        <p:nvSpPr>
          <p:cNvPr id="6" name="日付プレースホルダー 5"/>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75369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265" y="0"/>
            <a:ext cx="8049147" cy="1240883"/>
          </a:xfrm>
        </p:spPr>
        <p:txBody>
          <a:bodyPr/>
          <a:lstStyle/>
          <a:p>
            <a:pPr algn="l"/>
            <a:r>
              <a:rPr lang="en-US" altLang="ja-JP" sz="4000" dirty="0" smtClean="0"/>
              <a:t>CuInTe</a:t>
            </a:r>
            <a:r>
              <a:rPr lang="en-US" altLang="ja-JP" sz="4000" baseline="-25000" dirty="0" smtClean="0"/>
              <a:t>2</a:t>
            </a:r>
            <a:endParaRPr kumimoji="1" lang="ja-JP" altLang="en-US" sz="1400" dirty="0"/>
          </a:p>
        </p:txBody>
      </p:sp>
      <p:sp>
        <p:nvSpPr>
          <p:cNvPr id="10" name="コンテンツ プレースホルダー 9"/>
          <p:cNvSpPr>
            <a:spLocks noGrp="1"/>
          </p:cNvSpPr>
          <p:nvPr>
            <p:ph idx="1"/>
          </p:nvPr>
        </p:nvSpPr>
        <p:spPr>
          <a:xfrm rot="10800000" flipH="1" flipV="1">
            <a:off x="345281" y="1011880"/>
            <a:ext cx="4497652" cy="2125341"/>
          </a:xfrm>
        </p:spPr>
        <p:txBody>
          <a:bodyPr>
            <a:normAutofit/>
          </a:bodyPr>
          <a:lstStyle/>
          <a:p>
            <a:pPr marL="0" indent="0">
              <a:buNone/>
            </a:pPr>
            <a:r>
              <a:rPr lang="en-US" altLang="en-US" sz="2800" dirty="0" smtClean="0"/>
              <a:t>●</a:t>
            </a:r>
            <a:r>
              <a:rPr lang="en-US" altLang="ja-JP" sz="2800" dirty="0" smtClean="0"/>
              <a:t>s</a:t>
            </a:r>
            <a:r>
              <a:rPr kumimoji="1" lang="en-US" altLang="ja-JP" sz="2800" dirty="0" smtClean="0"/>
              <a:t>tructure</a:t>
            </a:r>
          </a:p>
          <a:p>
            <a:pPr marL="0" indent="0">
              <a:spcBef>
                <a:spcPts val="600"/>
              </a:spcBef>
              <a:buNone/>
            </a:pPr>
            <a:r>
              <a:rPr lang="ja-JP" altLang="ja-JP" sz="2800" dirty="0"/>
              <a:t>　</a:t>
            </a:r>
            <a:r>
              <a:rPr lang="en-US" altLang="ja-JP" sz="2800" u="sng" dirty="0" smtClean="0"/>
              <a:t>chalcopyrite structure</a:t>
            </a:r>
          </a:p>
          <a:p>
            <a:pPr marL="0" indent="0">
              <a:spcBef>
                <a:spcPts val="600"/>
              </a:spcBef>
              <a:buNone/>
            </a:pPr>
            <a:r>
              <a:rPr lang="en-US" altLang="ja-JP" sz="2800" dirty="0" smtClean="0"/>
              <a:t>  a= 6.189</a:t>
            </a:r>
            <a:r>
              <a:rPr lang="en-US" altLang="en-US" sz="2800" dirty="0" smtClean="0"/>
              <a:t>Å ,c= 12.391Å</a:t>
            </a:r>
            <a:endParaRPr lang="en-US" altLang="ja-JP" sz="2800" dirty="0"/>
          </a:p>
          <a:p>
            <a:pPr marL="0" indent="0">
              <a:spcBef>
                <a:spcPts val="600"/>
              </a:spcBef>
              <a:buNone/>
            </a:pPr>
            <a:r>
              <a:rPr lang="en-US" altLang="ja-JP" sz="2800" dirty="0" smtClean="0"/>
              <a:t>    </a:t>
            </a:r>
            <a:r>
              <a:rPr lang="en-US" altLang="ja-JP" sz="2800" dirty="0" err="1" smtClean="0"/>
              <a:t>E</a:t>
            </a:r>
            <a:r>
              <a:rPr lang="en-US" altLang="ja-JP" sz="2800" baseline="-25000" dirty="0" err="1" smtClean="0"/>
              <a:t>g</a:t>
            </a:r>
            <a:r>
              <a:rPr lang="en-US" altLang="ja-JP" sz="2800" dirty="0" smtClean="0"/>
              <a:t>=</a:t>
            </a:r>
            <a:r>
              <a:rPr lang="en-US" altLang="ja-JP" sz="2800" u="sng" dirty="0" smtClean="0">
                <a:solidFill>
                  <a:srgbClr val="000000"/>
                </a:solidFill>
                <a:uFill>
                  <a:solidFill>
                    <a:schemeClr val="accent6">
                      <a:lumMod val="50000"/>
                    </a:schemeClr>
                  </a:solidFill>
                </a:uFill>
              </a:rPr>
              <a:t>1.02[</a:t>
            </a:r>
            <a:r>
              <a:rPr lang="en-US" altLang="ja-JP" sz="2800" u="sng" dirty="0" err="1" smtClean="0">
                <a:solidFill>
                  <a:srgbClr val="000000"/>
                </a:solidFill>
                <a:uFill>
                  <a:solidFill>
                    <a:schemeClr val="accent6">
                      <a:lumMod val="50000"/>
                    </a:schemeClr>
                  </a:solidFill>
                </a:uFill>
              </a:rPr>
              <a:t>eV</a:t>
            </a:r>
            <a:r>
              <a:rPr lang="en-US" altLang="ja-JP" sz="2800" u="sng" dirty="0" smtClean="0">
                <a:solidFill>
                  <a:srgbClr val="000000"/>
                </a:solidFill>
                <a:uFill>
                  <a:solidFill>
                    <a:schemeClr val="accent6">
                      <a:lumMod val="50000"/>
                    </a:schemeClr>
                  </a:solidFill>
                </a:uFill>
              </a:rPr>
              <a:t>]</a:t>
            </a:r>
          </a:p>
          <a:p>
            <a:pPr marL="0" indent="0">
              <a:spcBef>
                <a:spcPts val="600"/>
              </a:spcBef>
              <a:buNone/>
            </a:pPr>
            <a:endParaRPr lang="en-US" altLang="ja-JP" sz="2800" dirty="0" smtClean="0">
              <a:solidFill>
                <a:srgbClr val="000000"/>
              </a:solidFill>
              <a:uFill>
                <a:solidFill>
                  <a:schemeClr val="accent6">
                    <a:lumMod val="50000"/>
                  </a:schemeClr>
                </a:solidFill>
              </a:uFill>
            </a:endParaRPr>
          </a:p>
          <a:p>
            <a:pPr marL="0" indent="0">
              <a:spcBef>
                <a:spcPts val="600"/>
              </a:spcBef>
              <a:buNone/>
            </a:pPr>
            <a:endParaRPr lang="en-US" altLang="ja-JP" sz="2800" dirty="0" smtClean="0">
              <a:solidFill>
                <a:srgbClr val="000000"/>
              </a:solidFill>
              <a:uFill>
                <a:solidFill>
                  <a:schemeClr val="accent6">
                    <a:lumMod val="50000"/>
                  </a:schemeClr>
                </a:solidFill>
              </a:uFill>
            </a:endParaRPr>
          </a:p>
        </p:txBody>
      </p:sp>
      <p:sp>
        <p:nvSpPr>
          <p:cNvPr id="4" name="テキスト ボックス 3"/>
          <p:cNvSpPr txBox="1"/>
          <p:nvPr/>
        </p:nvSpPr>
        <p:spPr>
          <a:xfrm>
            <a:off x="6822080" y="157794"/>
            <a:ext cx="1089060" cy="646331"/>
          </a:xfrm>
          <a:prstGeom prst="rect">
            <a:avLst/>
          </a:prstGeom>
          <a:noFill/>
        </p:spPr>
        <p:txBody>
          <a:bodyPr wrap="none" rtlCol="0">
            <a:spAutoFit/>
          </a:bodyPr>
          <a:lstStyle/>
          <a:p>
            <a:r>
              <a:rPr lang="en-US" altLang="ja-JP" dirty="0"/>
              <a:t>2</a:t>
            </a:r>
            <a:r>
              <a:rPr lang="en-US" altLang="ja-JP" dirty="0" smtClean="0"/>
              <a:t>.CuInTe</a:t>
            </a:r>
            <a:r>
              <a:rPr lang="en-US" altLang="ja-JP" baseline="-25000" dirty="0" smtClean="0"/>
              <a:t>2</a:t>
            </a:r>
            <a:r>
              <a:rPr lang="en-US" altLang="ja-JP" dirty="0"/>
              <a:t/>
            </a:r>
            <a:br>
              <a:rPr lang="en-US" altLang="ja-JP" dirty="0"/>
            </a:br>
            <a:endParaRPr kumimoji="1" lang="ja-JP" altLang="en-US" dirty="0"/>
          </a:p>
        </p:txBody>
      </p:sp>
      <p:sp>
        <p:nvSpPr>
          <p:cNvPr id="6" name="テキスト ボックス 5"/>
          <p:cNvSpPr txBox="1"/>
          <p:nvPr/>
        </p:nvSpPr>
        <p:spPr>
          <a:xfrm>
            <a:off x="4383319" y="3928036"/>
            <a:ext cx="4639364" cy="369332"/>
          </a:xfrm>
          <a:prstGeom prst="rect">
            <a:avLst/>
          </a:prstGeom>
          <a:noFill/>
        </p:spPr>
        <p:txBody>
          <a:bodyPr wrap="square" rtlCol="0">
            <a:spAutoFit/>
          </a:bodyPr>
          <a:lstStyle/>
          <a:p>
            <a:r>
              <a:rPr kumimoji="1" lang="en-US" altLang="ja-JP" dirty="0" smtClean="0"/>
              <a:t>                            </a:t>
            </a:r>
            <a:r>
              <a:rPr kumimoji="1" lang="en-US" altLang="ja-JP" dirty="0" smtClean="0"/>
              <a:t>CuInTe</a:t>
            </a:r>
            <a:r>
              <a:rPr kumimoji="1" lang="en-US" altLang="ja-JP" baseline="-25000" dirty="0" smtClean="0"/>
              <a:t>2</a:t>
            </a:r>
            <a:r>
              <a:rPr kumimoji="1" lang="en-US" altLang="ja-JP" dirty="0" smtClean="0"/>
              <a:t>(chalcopyrite)</a:t>
            </a:r>
            <a:endParaRPr kumimoji="1" lang="ja-JP" altLang="en-US" dirty="0"/>
          </a:p>
        </p:txBody>
      </p:sp>
      <p:sp>
        <p:nvSpPr>
          <p:cNvPr id="5" name="テキスト ボックス 4"/>
          <p:cNvSpPr txBox="1"/>
          <p:nvPr/>
        </p:nvSpPr>
        <p:spPr>
          <a:xfrm>
            <a:off x="-186755" y="3137220"/>
            <a:ext cx="184666" cy="369332"/>
          </a:xfrm>
          <a:prstGeom prst="rect">
            <a:avLst/>
          </a:prstGeom>
          <a:noFill/>
        </p:spPr>
        <p:txBody>
          <a:bodyPr wrap="none" rtlCol="0">
            <a:spAutoFit/>
          </a:bodyPr>
          <a:lstStyle/>
          <a:p>
            <a:endParaRPr kumimoji="1" lang="ja-JP" altLang="en-US" dirty="0"/>
          </a:p>
        </p:txBody>
      </p:sp>
      <p:grpSp>
        <p:nvGrpSpPr>
          <p:cNvPr id="14" name="コンテンツ プレースホルダ 14"/>
          <p:cNvGrpSpPr>
            <a:grpSpLocks noGrp="1"/>
          </p:cNvGrpSpPr>
          <p:nvPr/>
        </p:nvGrpSpPr>
        <p:grpSpPr>
          <a:xfrm>
            <a:off x="432522" y="4441222"/>
            <a:ext cx="8311952" cy="1974706"/>
            <a:chOff x="611560" y="1200990"/>
            <a:chExt cx="8035994" cy="1858498"/>
          </a:xfrm>
        </p:grpSpPr>
        <p:grpSp>
          <p:nvGrpSpPr>
            <p:cNvPr id="15" name="グループ化 7"/>
            <p:cNvGrpSpPr/>
            <p:nvPr/>
          </p:nvGrpSpPr>
          <p:grpSpPr>
            <a:xfrm>
              <a:off x="691178" y="1397094"/>
              <a:ext cx="7956376" cy="1477289"/>
              <a:chOff x="403146" y="2693238"/>
              <a:chExt cx="7956376" cy="1477289"/>
            </a:xfrm>
          </p:grpSpPr>
          <p:sp>
            <p:nvSpPr>
              <p:cNvPr id="17" name="テキスト ボックス 16"/>
              <p:cNvSpPr txBox="1"/>
              <p:nvPr/>
            </p:nvSpPr>
            <p:spPr>
              <a:xfrm>
                <a:off x="403146" y="2693238"/>
                <a:ext cx="7956376" cy="1477289"/>
              </a:xfrm>
              <a:prstGeom prst="rect">
                <a:avLst/>
              </a:prstGeom>
              <a:noFill/>
            </p:spPr>
            <p:txBody>
              <a:bodyPr wrap="square" rtlCol="0">
                <a:spAutoFit/>
              </a:bodyPr>
              <a:lstStyle/>
              <a:p>
                <a:r>
                  <a:rPr kumimoji="1" lang="en-US" altLang="ja-JP" sz="1600" dirty="0" smtClean="0">
                    <a:latin typeface="Bookman Old Style" pitchFamily="18" charset="0"/>
                  </a:rPr>
                  <a:t>    1    </a:t>
                </a:r>
                <a:r>
                  <a:rPr kumimoji="1" lang="en-US" altLang="ja-JP" sz="1600" dirty="0">
                    <a:latin typeface="Bookman Old Style" pitchFamily="18" charset="0"/>
                  </a:rPr>
                  <a:t> </a:t>
                </a:r>
                <a:r>
                  <a:rPr kumimoji="1" lang="en-US" altLang="ja-JP" sz="1600" dirty="0" smtClean="0">
                    <a:latin typeface="Bookman Old Style" pitchFamily="18" charset="0"/>
                  </a:rPr>
                  <a:t> 2      3      4       5      6</a:t>
                </a:r>
              </a:p>
              <a:p>
                <a:r>
                  <a:rPr kumimoji="1" lang="ja-JP" altLang="en-US" sz="1600" dirty="0" smtClean="0">
                    <a:latin typeface="Bookman Old Style" pitchFamily="18" charset="0"/>
                  </a:rPr>
                  <a:t>                          　</a:t>
                </a:r>
                <a:r>
                  <a:rPr kumimoji="1" lang="en-US" altLang="ja-JP" sz="1600" dirty="0" smtClean="0">
                    <a:latin typeface="Bookman Old Style" pitchFamily="18" charset="0"/>
                  </a:rPr>
                  <a:t>Ⅳ                              Si        The diamond structure</a:t>
                </a:r>
                <a:endParaRPr lang="en-US" altLang="ja-JP" sz="1600" dirty="0" smtClean="0">
                  <a:latin typeface="Bookman Old Style" pitchFamily="18" charset="0"/>
                </a:endParaRPr>
              </a:p>
              <a:p>
                <a:endParaRPr kumimoji="1" lang="en-US" altLang="ja-JP" sz="1600" dirty="0" smtClean="0">
                  <a:latin typeface="Bookman Old Style" pitchFamily="18" charset="0"/>
                </a:endParaRPr>
              </a:p>
              <a:p>
                <a:r>
                  <a:rPr kumimoji="1" lang="ja-JP" altLang="en-US" sz="1600" dirty="0" smtClean="0">
                    <a:latin typeface="Bookman Old Style" pitchFamily="18" charset="0"/>
                  </a:rPr>
                  <a:t>　　　　　　</a:t>
                </a:r>
                <a:r>
                  <a:rPr kumimoji="1" lang="en-US" altLang="ja-JP" sz="1600" dirty="0" smtClean="0">
                    <a:latin typeface="Bookman Old Style" pitchFamily="18" charset="0"/>
                  </a:rPr>
                  <a:t>Ⅱ</a:t>
                </a:r>
                <a:r>
                  <a:rPr kumimoji="1" lang="ja-JP" altLang="en-US" sz="1600" dirty="0" smtClean="0">
                    <a:latin typeface="Bookman Old Style" pitchFamily="18" charset="0"/>
                  </a:rPr>
                  <a:t>　　　　　　　　</a:t>
                </a:r>
                <a:r>
                  <a:rPr kumimoji="1" lang="en-US" altLang="ja-JP" sz="1600" dirty="0" smtClean="0">
                    <a:latin typeface="Bookman Old Style" pitchFamily="18" charset="0"/>
                  </a:rPr>
                  <a:t>  </a:t>
                </a:r>
                <a:r>
                  <a:rPr kumimoji="1" lang="ja-JP" altLang="en-US" sz="1600" dirty="0" smtClean="0">
                    <a:latin typeface="Bookman Old Style" pitchFamily="18" charset="0"/>
                  </a:rPr>
                  <a:t>　　　　 </a:t>
                </a:r>
                <a:r>
                  <a:rPr kumimoji="1" lang="en-US" altLang="ja-JP" sz="1600" dirty="0" smtClean="0">
                    <a:latin typeface="Bookman Old Style" pitchFamily="18" charset="0"/>
                  </a:rPr>
                  <a:t>Ⅵ            </a:t>
                </a:r>
                <a:r>
                  <a:rPr kumimoji="1" lang="en-US" altLang="ja-JP" sz="1600" dirty="0" err="1" smtClean="0">
                    <a:latin typeface="Bookman Old Style" pitchFamily="18" charset="0"/>
                  </a:rPr>
                  <a:t>ZnTe</a:t>
                </a:r>
                <a:r>
                  <a:rPr kumimoji="1" lang="en-US" altLang="ja-JP" sz="1600" dirty="0" smtClean="0">
                    <a:latin typeface="Bookman Old Style" pitchFamily="18" charset="0"/>
                  </a:rPr>
                  <a:t>      The </a:t>
                </a:r>
                <a:r>
                  <a:rPr kumimoji="1" lang="en-US" altLang="ja-JP" sz="1600" dirty="0" err="1" smtClean="0">
                    <a:latin typeface="Bookman Old Style" pitchFamily="18" charset="0"/>
                  </a:rPr>
                  <a:t>zincblende</a:t>
                </a:r>
                <a:r>
                  <a:rPr kumimoji="1" lang="en-US" altLang="ja-JP" sz="1600" dirty="0" smtClean="0">
                    <a:latin typeface="Bookman Old Style" pitchFamily="18" charset="0"/>
                  </a:rPr>
                  <a:t> structure</a:t>
                </a:r>
              </a:p>
              <a:p>
                <a:r>
                  <a:rPr kumimoji="1" lang="ja-JP" altLang="en-US" sz="1600" dirty="0" smtClean="0">
                    <a:latin typeface="Bookman Old Style" pitchFamily="18" charset="0"/>
                  </a:rPr>
                  <a:t>　</a:t>
                </a:r>
                <a:endParaRPr kumimoji="1" lang="en-US" altLang="ja-JP" sz="1600" dirty="0" smtClean="0">
                  <a:latin typeface="Bookman Old Style" pitchFamily="18" charset="0"/>
                </a:endParaRPr>
              </a:p>
              <a:p>
                <a:r>
                  <a:rPr lang="ja-JP" altLang="en-US" sz="1600" dirty="0" smtClean="0">
                    <a:latin typeface="Bookman Old Style" pitchFamily="18" charset="0"/>
                  </a:rPr>
                  <a:t>　　</a:t>
                </a:r>
                <a:r>
                  <a:rPr lang="en-US" altLang="ja-JP" sz="1600" dirty="0" smtClean="0">
                    <a:latin typeface="Bookman Old Style" pitchFamily="18" charset="0"/>
                  </a:rPr>
                  <a:t>Ⅰ</a:t>
                </a:r>
                <a:r>
                  <a:rPr lang="ja-JP" altLang="en-US" sz="1600" dirty="0" smtClean="0">
                    <a:latin typeface="Bookman Old Style" pitchFamily="18" charset="0"/>
                  </a:rPr>
                  <a:t>　　　　　　</a:t>
                </a:r>
                <a:r>
                  <a:rPr lang="en-US" altLang="ja-JP" sz="1600" dirty="0" smtClean="0">
                    <a:latin typeface="Bookman Old Style" pitchFamily="18" charset="0"/>
                  </a:rPr>
                  <a:t>Ⅲ</a:t>
                </a:r>
                <a:r>
                  <a:rPr lang="ja-JP" altLang="en-US" sz="1600" dirty="0" smtClean="0">
                    <a:latin typeface="Bookman Old Style" pitchFamily="18" charset="0"/>
                  </a:rPr>
                  <a:t>　　　　　</a:t>
                </a:r>
                <a:r>
                  <a:rPr lang="en-US" altLang="ja-JP" sz="1600" dirty="0" smtClean="0">
                    <a:latin typeface="Bookman Old Style" pitchFamily="18" charset="0"/>
                  </a:rPr>
                  <a:t>  </a:t>
                </a:r>
                <a:r>
                  <a:rPr lang="ja-JP" altLang="en-US" sz="1600" dirty="0" smtClean="0">
                    <a:latin typeface="Bookman Old Style" pitchFamily="18" charset="0"/>
                  </a:rPr>
                  <a:t>　　　　</a:t>
                </a:r>
                <a:r>
                  <a:rPr lang="en-US" altLang="ja-JP" sz="1600" dirty="0" smtClean="0">
                    <a:latin typeface="Bookman Old Style" pitchFamily="18" charset="0"/>
                  </a:rPr>
                  <a:t>Ⅵ</a:t>
                </a:r>
                <a:r>
                  <a:rPr lang="en-US" altLang="ja-JP" sz="1600" baseline="-25000" dirty="0" smtClean="0">
                    <a:latin typeface="Bookman Old Style" pitchFamily="18" charset="0"/>
                  </a:rPr>
                  <a:t>2 </a:t>
                </a:r>
                <a:r>
                  <a:rPr lang="en-US" altLang="ja-JP" sz="1600" dirty="0" smtClean="0">
                    <a:latin typeface="Bookman Old Style" pitchFamily="18" charset="0"/>
                  </a:rPr>
                  <a:t>  </a:t>
                </a:r>
                <a:r>
                  <a:rPr lang="en-US" altLang="ja-JP" sz="1600" dirty="0">
                    <a:latin typeface="Bookman Old Style" pitchFamily="18" charset="0"/>
                  </a:rPr>
                  <a:t> </a:t>
                </a:r>
                <a:r>
                  <a:rPr lang="en-US" altLang="ja-JP" sz="1600" dirty="0" smtClean="0">
                    <a:latin typeface="Bookman Old Style" pitchFamily="18" charset="0"/>
                  </a:rPr>
                  <a:t>     CuInTe</a:t>
                </a:r>
                <a:r>
                  <a:rPr lang="en-US" altLang="ja-JP" sz="1600" baseline="-25000" dirty="0" smtClean="0">
                    <a:latin typeface="Bookman Old Style" pitchFamily="18" charset="0"/>
                  </a:rPr>
                  <a:t>2</a:t>
                </a:r>
                <a:r>
                  <a:rPr lang="en-US" altLang="ja-JP" sz="1600" dirty="0" smtClean="0">
                    <a:latin typeface="Bookman Old Style" pitchFamily="18" charset="0"/>
                  </a:rPr>
                  <a:t>   The chalcopyrite structure</a:t>
                </a:r>
                <a:endParaRPr kumimoji="1" lang="ja-JP" altLang="en-US" sz="1600" dirty="0">
                  <a:latin typeface="Bookman Old Style" pitchFamily="18" charset="0"/>
                </a:endParaRPr>
              </a:p>
            </p:txBody>
          </p:sp>
          <p:cxnSp>
            <p:nvCxnSpPr>
              <p:cNvPr id="20" name="直線コネクタ 19"/>
              <p:cNvCxnSpPr/>
              <p:nvPr/>
            </p:nvCxnSpPr>
            <p:spPr>
              <a:xfrm flipH="1">
                <a:off x="1548012" y="3174350"/>
                <a:ext cx="436489"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971600" y="3673076"/>
                <a:ext cx="216024" cy="207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324969" y="3700707"/>
                <a:ext cx="0" cy="180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627784" y="3174350"/>
                <a:ext cx="355357"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440000" y="3680627"/>
                <a:ext cx="216024"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p:cNvSpPr/>
            <p:nvPr/>
          </p:nvSpPr>
          <p:spPr>
            <a:xfrm>
              <a:off x="611560" y="1200990"/>
              <a:ext cx="7776864" cy="18584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 name="グループ化 15"/>
          <p:cNvGrpSpPr/>
          <p:nvPr/>
        </p:nvGrpSpPr>
        <p:grpSpPr>
          <a:xfrm>
            <a:off x="5738566" y="778014"/>
            <a:ext cx="2167027" cy="3150022"/>
            <a:chOff x="611560" y="1412776"/>
            <a:chExt cx="3312368" cy="4514902"/>
          </a:xfrm>
        </p:grpSpPr>
        <p:pic>
          <p:nvPicPr>
            <p:cNvPr id="25" name="Picture 2" descr="C:\Users\kubo\Desktop\CIS.png"/>
            <p:cNvPicPr>
              <a:picLocks noChangeAspect="1" noChangeArrowheads="1"/>
            </p:cNvPicPr>
            <p:nvPr/>
          </p:nvPicPr>
          <p:blipFill>
            <a:blip r:embed="rId3" cstate="print"/>
            <a:srcRect l="34102" t="5695" r="34366" b="5821"/>
            <a:stretch>
              <a:fillRect/>
            </a:stretch>
          </p:blipFill>
          <p:spPr bwMode="auto">
            <a:xfrm>
              <a:off x="755576" y="1412776"/>
              <a:ext cx="3168352" cy="4514902"/>
            </a:xfrm>
            <a:prstGeom prst="rect">
              <a:avLst/>
            </a:prstGeom>
            <a:noFill/>
          </p:spPr>
        </p:pic>
        <p:sp>
          <p:nvSpPr>
            <p:cNvPr id="26" name="テキスト ボックス 25"/>
            <p:cNvSpPr txBox="1"/>
            <p:nvPr/>
          </p:nvSpPr>
          <p:spPr>
            <a:xfrm>
              <a:off x="611560" y="1484785"/>
              <a:ext cx="648071" cy="485247"/>
            </a:xfrm>
            <a:prstGeom prst="rect">
              <a:avLst/>
            </a:prstGeom>
            <a:noFill/>
          </p:spPr>
          <p:txBody>
            <a:bodyPr wrap="square" rtlCol="0">
              <a:spAutoFit/>
            </a:bodyPr>
            <a:lstStyle/>
            <a:p>
              <a:r>
                <a:rPr kumimoji="1" lang="en-US" altLang="ja-JP" sz="1600" dirty="0" smtClean="0">
                  <a:solidFill>
                    <a:srgbClr val="00B0F0"/>
                  </a:solidFill>
                  <a:latin typeface="+mj-lt"/>
                </a:rPr>
                <a:t>Cu</a:t>
              </a:r>
            </a:p>
          </p:txBody>
        </p:sp>
        <p:sp>
          <p:nvSpPr>
            <p:cNvPr id="27" name="テキスト ボックス 26"/>
            <p:cNvSpPr txBox="1"/>
            <p:nvPr/>
          </p:nvSpPr>
          <p:spPr>
            <a:xfrm>
              <a:off x="611560" y="3429000"/>
              <a:ext cx="576064" cy="338554"/>
            </a:xfrm>
            <a:prstGeom prst="rect">
              <a:avLst/>
            </a:prstGeom>
            <a:noFill/>
          </p:spPr>
          <p:txBody>
            <a:bodyPr wrap="square" rtlCol="0">
              <a:spAutoFit/>
            </a:bodyPr>
            <a:lstStyle/>
            <a:p>
              <a:r>
                <a:rPr kumimoji="1" lang="en-US" altLang="ja-JP" sz="1600" dirty="0" smtClean="0">
                  <a:solidFill>
                    <a:srgbClr val="EC20C0"/>
                  </a:solidFill>
                  <a:latin typeface="+mj-lt"/>
                </a:rPr>
                <a:t>In</a:t>
              </a:r>
            </a:p>
          </p:txBody>
        </p:sp>
        <p:sp>
          <p:nvSpPr>
            <p:cNvPr id="28" name="テキスト ボックス 27"/>
            <p:cNvSpPr txBox="1"/>
            <p:nvPr/>
          </p:nvSpPr>
          <p:spPr>
            <a:xfrm>
              <a:off x="1159300" y="3914922"/>
              <a:ext cx="607921" cy="450565"/>
            </a:xfrm>
            <a:prstGeom prst="rect">
              <a:avLst/>
            </a:prstGeom>
            <a:noFill/>
          </p:spPr>
          <p:txBody>
            <a:bodyPr wrap="square" rtlCol="0">
              <a:spAutoFit/>
            </a:bodyPr>
            <a:lstStyle/>
            <a:p>
              <a:r>
                <a:rPr kumimoji="1" lang="en-US" altLang="ja-JP" sz="1600" dirty="0" err="1">
                  <a:solidFill>
                    <a:srgbClr val="00B050"/>
                  </a:solidFill>
                  <a:latin typeface="+mj-lt"/>
                </a:rPr>
                <a:t>T</a:t>
              </a:r>
              <a:r>
                <a:rPr kumimoji="1" lang="en-US" altLang="ja-JP" sz="1600" dirty="0" err="1" smtClean="0">
                  <a:solidFill>
                    <a:srgbClr val="00B050"/>
                  </a:solidFill>
                  <a:latin typeface="+mj-lt"/>
                </a:rPr>
                <a:t>e</a:t>
              </a:r>
              <a:endParaRPr kumimoji="1" lang="en-US" altLang="ja-JP" sz="1600" dirty="0" smtClean="0">
                <a:solidFill>
                  <a:srgbClr val="00B050"/>
                </a:solidFill>
                <a:latin typeface="+mj-lt"/>
              </a:endParaRPr>
            </a:p>
          </p:txBody>
        </p:sp>
      </p:grpSp>
      <p:sp>
        <p:nvSpPr>
          <p:cNvPr id="3" name="スライド番号プレースホルダー 2"/>
          <p:cNvSpPr>
            <a:spLocks noGrp="1"/>
          </p:cNvSpPr>
          <p:nvPr>
            <p:ph type="sldNum" sz="quarter" idx="12"/>
          </p:nvPr>
        </p:nvSpPr>
        <p:spPr/>
        <p:txBody>
          <a:bodyPr/>
          <a:lstStyle/>
          <a:p>
            <a:fld id="{B9D2C864-9362-43C7-A136-D9C41D93A96D}" type="slidenum">
              <a:rPr lang="en-US" smtClean="0"/>
              <a:t>8</a:t>
            </a:fld>
            <a:endParaRPr lang="en-US"/>
          </a:p>
        </p:txBody>
      </p:sp>
      <p:sp>
        <p:nvSpPr>
          <p:cNvPr id="9" name="日付プレースホルダー 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392945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Z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933" y="2130479"/>
            <a:ext cx="3979006" cy="2752146"/>
          </a:xfrm>
          <a:prstGeom prst="rect">
            <a:avLst/>
          </a:prstGeom>
        </p:spPr>
      </p:pic>
      <p:sp>
        <p:nvSpPr>
          <p:cNvPr id="2" name="タイトル 1"/>
          <p:cNvSpPr>
            <a:spLocks noGrp="1"/>
          </p:cNvSpPr>
          <p:nvPr>
            <p:ph type="title"/>
          </p:nvPr>
        </p:nvSpPr>
        <p:spPr>
          <a:xfrm>
            <a:off x="526399" y="0"/>
            <a:ext cx="8049147" cy="1240883"/>
          </a:xfrm>
        </p:spPr>
        <p:txBody>
          <a:bodyPr/>
          <a:lstStyle/>
          <a:p>
            <a:pPr algn="l"/>
            <a:r>
              <a:rPr lang="en-US" altLang="ja-JP" sz="4000" dirty="0" smtClean="0"/>
              <a:t>CuInTe</a:t>
            </a:r>
            <a:r>
              <a:rPr lang="en-US" altLang="ja-JP" sz="4000" baseline="-25000" dirty="0" smtClean="0"/>
              <a:t>2</a:t>
            </a:r>
            <a:endParaRPr kumimoji="1" lang="ja-JP" altLang="en-US" sz="1400" dirty="0"/>
          </a:p>
        </p:txBody>
      </p:sp>
      <p:sp>
        <p:nvSpPr>
          <p:cNvPr id="4" name="テキスト ボックス 3"/>
          <p:cNvSpPr txBox="1"/>
          <p:nvPr/>
        </p:nvSpPr>
        <p:spPr>
          <a:xfrm>
            <a:off x="6822080" y="157794"/>
            <a:ext cx="1089060" cy="646331"/>
          </a:xfrm>
          <a:prstGeom prst="rect">
            <a:avLst/>
          </a:prstGeom>
          <a:noFill/>
        </p:spPr>
        <p:txBody>
          <a:bodyPr wrap="none" rtlCol="0">
            <a:spAutoFit/>
          </a:bodyPr>
          <a:lstStyle/>
          <a:p>
            <a:r>
              <a:rPr lang="en-US" altLang="ja-JP" dirty="0"/>
              <a:t>2</a:t>
            </a:r>
            <a:r>
              <a:rPr lang="en-US" altLang="ja-JP" dirty="0" smtClean="0"/>
              <a:t>.CuInTe</a:t>
            </a:r>
            <a:r>
              <a:rPr lang="en-US" altLang="ja-JP" baseline="-25000" dirty="0" smtClean="0"/>
              <a:t>2</a:t>
            </a:r>
            <a:r>
              <a:rPr lang="en-US" altLang="ja-JP" dirty="0"/>
              <a:t/>
            </a:r>
            <a:br>
              <a:rPr lang="en-US" altLang="ja-JP" dirty="0"/>
            </a:br>
            <a:endParaRPr kumimoji="1" lang="ja-JP" altLang="en-US" dirty="0"/>
          </a:p>
        </p:txBody>
      </p:sp>
      <p:sp>
        <p:nvSpPr>
          <p:cNvPr id="7" name="テキスト ボックス 6"/>
          <p:cNvSpPr txBox="1"/>
          <p:nvPr/>
        </p:nvSpPr>
        <p:spPr>
          <a:xfrm>
            <a:off x="4220667" y="2535384"/>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86755" y="3137220"/>
            <a:ext cx="184666" cy="369332"/>
          </a:xfrm>
          <a:prstGeom prst="rect">
            <a:avLst/>
          </a:prstGeom>
          <a:noFill/>
        </p:spPr>
        <p:txBody>
          <a:bodyPr wrap="none" rtlCol="0">
            <a:spAutoFit/>
          </a:bodyPr>
          <a:lstStyle/>
          <a:p>
            <a:endParaRPr kumimoji="1" lang="ja-JP" altLang="en-US" dirty="0"/>
          </a:p>
        </p:txBody>
      </p:sp>
      <p:sp>
        <p:nvSpPr>
          <p:cNvPr id="8" name="コンテンツ プレースホルダー 9"/>
          <p:cNvSpPr>
            <a:spLocks noGrp="1"/>
          </p:cNvSpPr>
          <p:nvPr>
            <p:ph idx="1"/>
          </p:nvPr>
        </p:nvSpPr>
        <p:spPr>
          <a:xfrm rot="10800000" flipH="1" flipV="1">
            <a:off x="242782" y="997270"/>
            <a:ext cx="8901218" cy="3591664"/>
          </a:xfrm>
        </p:spPr>
        <p:txBody>
          <a:bodyPr>
            <a:normAutofit/>
          </a:bodyPr>
          <a:lstStyle/>
          <a:p>
            <a:pPr marL="0" indent="0">
              <a:spcBef>
                <a:spcPts val="600"/>
              </a:spcBef>
              <a:buNone/>
            </a:pPr>
            <a:r>
              <a:rPr lang="ja-JP" altLang="en-US" sz="2800" dirty="0" smtClean="0"/>
              <a:t>・</a:t>
            </a:r>
            <a:r>
              <a:rPr lang="en-US" altLang="ja-JP" sz="2800" dirty="0" smtClean="0"/>
              <a:t>previous </a:t>
            </a:r>
            <a:r>
              <a:rPr lang="en-US" altLang="ja-JP" sz="2800" dirty="0" smtClean="0"/>
              <a:t>work</a:t>
            </a:r>
            <a:r>
              <a:rPr lang="en-US" altLang="ja-JP" sz="2800" baseline="30000" dirty="0" smtClean="0"/>
              <a:t>[1]</a:t>
            </a:r>
            <a:endParaRPr lang="en-US" altLang="ja-JP" sz="2800" baseline="30000" dirty="0" smtClean="0"/>
          </a:p>
          <a:p>
            <a:pPr marL="0" indent="0">
              <a:spcBef>
                <a:spcPts val="600"/>
              </a:spcBef>
              <a:buNone/>
            </a:pPr>
            <a:endParaRPr lang="en-US" altLang="ja-JP" sz="2800" dirty="0" smtClean="0"/>
          </a:p>
          <a:p>
            <a:pPr marL="0" indent="0">
              <a:spcBef>
                <a:spcPts val="600"/>
              </a:spcBef>
              <a:buNone/>
            </a:pPr>
            <a:endParaRPr lang="en-US" altLang="ja-JP" sz="2800" dirty="0" smtClean="0"/>
          </a:p>
          <a:p>
            <a:pPr marL="0" indent="0">
              <a:spcBef>
                <a:spcPts val="600"/>
              </a:spcBef>
              <a:buNone/>
            </a:pPr>
            <a:r>
              <a:rPr lang="en-US" altLang="ja-JP" sz="2800" dirty="0" smtClean="0"/>
              <a:t>                                            </a:t>
            </a:r>
            <a:endParaRPr lang="en-US" altLang="ja-JP" sz="2800" dirty="0" smtClean="0">
              <a:solidFill>
                <a:schemeClr val="accent2"/>
              </a:solidFill>
            </a:endParaRPr>
          </a:p>
        </p:txBody>
      </p:sp>
      <p:sp>
        <p:nvSpPr>
          <p:cNvPr id="10" name="テキスト ボックス 9"/>
          <p:cNvSpPr txBox="1"/>
          <p:nvPr/>
        </p:nvSpPr>
        <p:spPr>
          <a:xfrm>
            <a:off x="3472479" y="6085629"/>
            <a:ext cx="5304169" cy="523220"/>
          </a:xfrm>
          <a:prstGeom prst="rect">
            <a:avLst/>
          </a:prstGeom>
          <a:noFill/>
        </p:spPr>
        <p:txBody>
          <a:bodyPr wrap="none" rtlCol="0">
            <a:spAutoFit/>
          </a:bodyPr>
          <a:lstStyle/>
          <a:p>
            <a:r>
              <a:rPr kumimoji="1" lang="en-US" altLang="ja-JP" sz="1400" dirty="0" smtClean="0"/>
              <a:t>[1]</a:t>
            </a:r>
            <a:r>
              <a:rPr kumimoji="1" lang="en-US" altLang="ja-JP" sz="1400" dirty="0" err="1" smtClean="0"/>
              <a:t>Ruiheng</a:t>
            </a:r>
            <a:r>
              <a:rPr kumimoji="1" lang="en-US" altLang="ja-JP" sz="1400" dirty="0" smtClean="0"/>
              <a:t> </a:t>
            </a:r>
            <a:r>
              <a:rPr kumimoji="1" lang="en-US" altLang="ja-JP" sz="1400" dirty="0" err="1"/>
              <a:t>Liu,Lili</a:t>
            </a:r>
            <a:r>
              <a:rPr kumimoji="1" lang="en-US" altLang="ja-JP" sz="1400" dirty="0"/>
              <a:t> </a:t>
            </a:r>
            <a:r>
              <a:rPr kumimoji="1" lang="en-US" altLang="ja-JP" sz="1400" dirty="0" err="1"/>
              <a:t>Xi,Huili</a:t>
            </a:r>
            <a:r>
              <a:rPr kumimoji="1" lang="en-US" altLang="ja-JP" sz="1400" dirty="0"/>
              <a:t> </a:t>
            </a:r>
            <a:r>
              <a:rPr kumimoji="1" lang="en-US" altLang="ja-JP" sz="1400" dirty="0" err="1"/>
              <a:t>Liu,Xun</a:t>
            </a:r>
            <a:r>
              <a:rPr kumimoji="1" lang="en-US" altLang="ja-JP" sz="1400" dirty="0"/>
              <a:t> </a:t>
            </a:r>
            <a:r>
              <a:rPr kumimoji="1" lang="en-US" altLang="ja-JP" sz="1400" dirty="0" err="1"/>
              <a:t>Shi,Wenqing</a:t>
            </a:r>
            <a:r>
              <a:rPr kumimoji="1" lang="en-US" altLang="ja-JP" sz="1400" dirty="0"/>
              <a:t> Zhang and </a:t>
            </a:r>
            <a:r>
              <a:rPr kumimoji="1" lang="en-US" altLang="ja-JP" sz="1400" dirty="0" err="1"/>
              <a:t>Lidong</a:t>
            </a:r>
            <a:r>
              <a:rPr kumimoji="1" lang="en-US" altLang="ja-JP" sz="1400" dirty="0"/>
              <a:t> Chen</a:t>
            </a:r>
          </a:p>
          <a:p>
            <a:r>
              <a:rPr kumimoji="1" lang="en-US" altLang="ja-JP" sz="1400" dirty="0"/>
              <a:t>    Chem.Commun.,2012,48,3818-</a:t>
            </a:r>
            <a:r>
              <a:rPr kumimoji="1" lang="en-US" altLang="ja-JP" sz="1400" dirty="0" smtClean="0"/>
              <a:t>3820</a:t>
            </a:r>
            <a:endParaRPr kumimoji="1" lang="ja-JP" altLang="en-US" sz="1400" dirty="0"/>
          </a:p>
        </p:txBody>
      </p:sp>
      <p:sp>
        <p:nvSpPr>
          <p:cNvPr id="11" name="正方形/長方形 10"/>
          <p:cNvSpPr/>
          <p:nvPr/>
        </p:nvSpPr>
        <p:spPr>
          <a:xfrm>
            <a:off x="5076119" y="1567564"/>
            <a:ext cx="2323748" cy="523220"/>
          </a:xfrm>
          <a:prstGeom prst="rect">
            <a:avLst/>
          </a:prstGeom>
          <a:ln>
            <a:solidFill>
              <a:schemeClr val="accent6"/>
            </a:solidFill>
          </a:ln>
        </p:spPr>
        <p:txBody>
          <a:bodyPr wrap="square">
            <a:spAutoFit/>
          </a:bodyPr>
          <a:lstStyle/>
          <a:p>
            <a:r>
              <a:rPr kumimoji="1" lang="en-US" altLang="ja-JP" sz="2800" dirty="0"/>
              <a:t>ZT=1.18(850K)</a:t>
            </a:r>
            <a:endParaRPr kumimoji="1" lang="ja-JP" altLang="en-US" sz="2800" dirty="0"/>
          </a:p>
        </p:txBody>
      </p:sp>
      <p:sp>
        <p:nvSpPr>
          <p:cNvPr id="9" name="円/楕円 8"/>
          <p:cNvSpPr/>
          <p:nvPr/>
        </p:nvSpPr>
        <p:spPr>
          <a:xfrm>
            <a:off x="7570110" y="2368125"/>
            <a:ext cx="566854" cy="536591"/>
          </a:xfrm>
          <a:prstGeom prst="ellipse">
            <a:avLst/>
          </a:prstGeom>
          <a:no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dirty="0" smtClean="0"/>
          </a:p>
        </p:txBody>
      </p:sp>
      <p:cxnSp>
        <p:nvCxnSpPr>
          <p:cNvPr id="14" name="直線矢印コネクタ 13"/>
          <p:cNvCxnSpPr>
            <a:stCxn id="9" idx="1"/>
          </p:cNvCxnSpPr>
          <p:nvPr/>
        </p:nvCxnSpPr>
        <p:spPr>
          <a:xfrm flipH="1" flipV="1">
            <a:off x="7399867" y="2090784"/>
            <a:ext cx="253257" cy="355923"/>
          </a:xfrm>
          <a:prstGeom prst="straightConnector1">
            <a:avLst/>
          </a:prstGeom>
          <a:ln>
            <a:solidFill>
              <a:srgbClr val="215968"/>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416929" y="4792134"/>
            <a:ext cx="3541275" cy="523220"/>
          </a:xfrm>
          <a:prstGeom prst="rect">
            <a:avLst/>
          </a:prstGeom>
          <a:noFill/>
        </p:spPr>
        <p:txBody>
          <a:bodyPr wrap="square" rtlCol="0">
            <a:spAutoFit/>
          </a:bodyPr>
          <a:lstStyle/>
          <a:p>
            <a:r>
              <a:rPr kumimoji="1" lang="en-US" altLang="ja-JP" sz="2800" dirty="0" smtClean="0"/>
              <a:t>P-type semiconductor </a:t>
            </a:r>
            <a:endParaRPr kumimoji="1" lang="ja-JP" altLang="en-US" sz="2800" dirty="0"/>
          </a:p>
        </p:txBody>
      </p:sp>
      <p:pic>
        <p:nvPicPr>
          <p:cNvPr id="12" name="図 11" descr="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82" y="2090784"/>
            <a:ext cx="3715422" cy="2644877"/>
          </a:xfrm>
          <a:prstGeom prst="rect">
            <a:avLst/>
          </a:prstGeom>
        </p:spPr>
      </p:pic>
      <p:sp>
        <p:nvSpPr>
          <p:cNvPr id="16" name="スライド番号プレースホルダー 15"/>
          <p:cNvSpPr>
            <a:spLocks noGrp="1"/>
          </p:cNvSpPr>
          <p:nvPr>
            <p:ph type="sldNum" sz="quarter" idx="12"/>
          </p:nvPr>
        </p:nvSpPr>
        <p:spPr/>
        <p:txBody>
          <a:bodyPr/>
          <a:lstStyle/>
          <a:p>
            <a:fld id="{B9D2C864-9362-43C7-A136-D9C41D93A96D}" type="slidenum">
              <a:rPr lang="en-US" smtClean="0"/>
              <a:t>9</a:t>
            </a:fld>
            <a:endParaRPr lang="en-US"/>
          </a:p>
        </p:txBody>
      </p:sp>
      <p:sp>
        <p:nvSpPr>
          <p:cNvPr id="19" name="日付プレースホルダー 18"/>
          <p:cNvSpPr>
            <a:spLocks noGrp="1"/>
          </p:cNvSpPr>
          <p:nvPr>
            <p:ph type="dt" sz="half" idx="10"/>
          </p:nvPr>
        </p:nvSpPr>
        <p:spPr/>
        <p:txBody>
          <a:bodyPr/>
          <a:lstStyle/>
          <a:p>
            <a:r>
              <a:rPr lang="en-US" altLang="ja-JP" smtClean="0"/>
              <a:t>2014/07/02</a:t>
            </a:r>
            <a:endParaRPr lang="en-US"/>
          </a:p>
        </p:txBody>
      </p:sp>
    </p:spTree>
    <p:extLst>
      <p:ext uri="{BB962C8B-B14F-4D97-AF65-F5344CB8AC3E}">
        <p14:creationId xmlns:p14="http://schemas.microsoft.com/office/powerpoint/2010/main" val="24864551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51794</TotalTime>
  <Words>2374</Words>
  <Application>Microsoft Macintosh PowerPoint</Application>
  <PresentationFormat>画面に合わせる (4:3)</PresentationFormat>
  <Paragraphs>531</Paragraphs>
  <Slides>32</Slides>
  <Notes>30</Notes>
  <HiddenSlides>14</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32</vt:i4>
      </vt:variant>
    </vt:vector>
  </HeadingPairs>
  <TitlesOfParts>
    <vt:vector size="35" baseType="lpstr">
      <vt:lpstr>ホワイト</vt:lpstr>
      <vt:lpstr>数式</vt:lpstr>
      <vt:lpstr>Microsoft 数式</vt:lpstr>
      <vt:lpstr>Theoretical Study of Chalcopyrite CuInTe2 as Thermoelectric(TE) materials</vt:lpstr>
      <vt:lpstr>Contents</vt:lpstr>
      <vt:lpstr>thermoelectric effect</vt:lpstr>
      <vt:lpstr>motivation</vt:lpstr>
      <vt:lpstr> dimensionless figure of merit</vt:lpstr>
      <vt:lpstr> dimensionless figure of merit</vt:lpstr>
      <vt:lpstr>calculation methods</vt:lpstr>
      <vt:lpstr>CuInTe2</vt:lpstr>
      <vt:lpstr>CuInTe2</vt:lpstr>
      <vt:lpstr>CuInTe2</vt:lpstr>
      <vt:lpstr>Electronic Structure of CuInTe2</vt:lpstr>
      <vt:lpstr>Formation energy</vt:lpstr>
      <vt:lpstr>Formation energy</vt:lpstr>
      <vt:lpstr>formation energy (形成エネルギー)</vt:lpstr>
      <vt:lpstr>phase separation</vt:lpstr>
      <vt:lpstr>phase separation</vt:lpstr>
      <vt:lpstr>Summary &amp; Future work</vt:lpstr>
      <vt:lpstr>Summary &amp; Future work</vt:lpstr>
      <vt:lpstr>formation energy (形成エネルギー)</vt:lpstr>
      <vt:lpstr>formation energy (形成エネルギー)</vt:lpstr>
      <vt:lpstr>thermoelectric effect</vt:lpstr>
      <vt:lpstr>motivation</vt:lpstr>
      <vt:lpstr>Electronic Structure of CuInTe2</vt:lpstr>
      <vt:lpstr> calculation</vt:lpstr>
      <vt:lpstr>chalcopyrite structure </vt:lpstr>
      <vt:lpstr>thermoelectric effect</vt:lpstr>
      <vt:lpstr>thermoelectric effect</vt:lpstr>
      <vt:lpstr>thermoelectric effect</vt:lpstr>
      <vt:lpstr>thermoelectric effect</vt:lpstr>
      <vt:lpstr>thermoelectric effect</vt:lpstr>
      <vt:lpstr>thermoelectric effect</vt:lpstr>
      <vt:lpstr>previous work[1]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Merit for Thermoelectric; CuInS2 CuInSe2</dc:title>
  <dc:creator>Shun Miyaue</dc:creator>
  <cp:lastModifiedBy>Shun Miyaue</cp:lastModifiedBy>
  <cp:revision>296</cp:revision>
  <cp:lastPrinted>2014-06-30T08:02:55Z</cp:lastPrinted>
  <dcterms:created xsi:type="dcterms:W3CDTF">2013-12-02T03:50:13Z</dcterms:created>
  <dcterms:modified xsi:type="dcterms:W3CDTF">2014-07-02T01:23:21Z</dcterms:modified>
</cp:coreProperties>
</file>