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7" r:id="rId11"/>
    <p:sldId id="269" r:id="rId12"/>
    <p:sldId id="264" r:id="rId13"/>
    <p:sldId id="271" r:id="rId14"/>
    <p:sldId id="270" r:id="rId15"/>
    <p:sldId id="256" r:id="rId16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3" autoAdjust="0"/>
    <p:restoredTop sz="94660"/>
  </p:normalViewPr>
  <p:slideViewPr>
    <p:cSldViewPr snapToGrid="0">
      <p:cViewPr>
        <p:scale>
          <a:sx n="89" d="100"/>
          <a:sy n="89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F430F3-EE07-4613-A9DB-42697E1D3020}" type="datetimeFigureOut">
              <a:rPr kumimoji="1" lang="ja-JP" altLang="en-US" smtClean="0"/>
              <a:t>2014/7/1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2D9836-CD81-4B14-9CC7-D7D3E5028E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2764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smtClean="0"/>
              <a:t>先に左下の説明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D9836-CD81-4B14-9CC7-D7D3E5028E19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2563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2758F-0CEC-4F3E-8339-46D9F5C8AA68}" type="datetimeFigureOut">
              <a:rPr kumimoji="1" lang="ja-JP" altLang="en-US" smtClean="0"/>
              <a:t>2014/7/1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F3831-ACF7-44E3-ACCE-44277EFE53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5358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2758F-0CEC-4F3E-8339-46D9F5C8AA68}" type="datetimeFigureOut">
              <a:rPr kumimoji="1" lang="ja-JP" altLang="en-US" smtClean="0"/>
              <a:t>2014/7/1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F3831-ACF7-44E3-ACCE-44277EFE53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0193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2758F-0CEC-4F3E-8339-46D9F5C8AA68}" type="datetimeFigureOut">
              <a:rPr kumimoji="1" lang="ja-JP" altLang="en-US" smtClean="0"/>
              <a:t>2014/7/1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F3831-ACF7-44E3-ACCE-44277EFE53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7277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2758F-0CEC-4F3E-8339-46D9F5C8AA68}" type="datetimeFigureOut">
              <a:rPr kumimoji="1" lang="ja-JP" altLang="en-US" smtClean="0"/>
              <a:t>2014/7/1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F3831-ACF7-44E3-ACCE-44277EFE53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3745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2758F-0CEC-4F3E-8339-46D9F5C8AA68}" type="datetimeFigureOut">
              <a:rPr kumimoji="1" lang="ja-JP" altLang="en-US" smtClean="0"/>
              <a:t>2014/7/1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F3831-ACF7-44E3-ACCE-44277EFE53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6808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2758F-0CEC-4F3E-8339-46D9F5C8AA68}" type="datetimeFigureOut">
              <a:rPr kumimoji="1" lang="ja-JP" altLang="en-US" smtClean="0"/>
              <a:t>2014/7/1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F3831-ACF7-44E3-ACCE-44277EFE53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9538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2758F-0CEC-4F3E-8339-46D9F5C8AA68}" type="datetimeFigureOut">
              <a:rPr kumimoji="1" lang="ja-JP" altLang="en-US" smtClean="0"/>
              <a:t>2014/7/1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F3831-ACF7-44E3-ACCE-44277EFE53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9261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2758F-0CEC-4F3E-8339-46D9F5C8AA68}" type="datetimeFigureOut">
              <a:rPr kumimoji="1" lang="ja-JP" altLang="en-US" smtClean="0"/>
              <a:t>2014/7/1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F3831-ACF7-44E3-ACCE-44277EFE53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7043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2758F-0CEC-4F3E-8339-46D9F5C8AA68}" type="datetimeFigureOut">
              <a:rPr kumimoji="1" lang="ja-JP" altLang="en-US" smtClean="0"/>
              <a:t>2014/7/1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F3831-ACF7-44E3-ACCE-44277EFE53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4394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2758F-0CEC-4F3E-8339-46D9F5C8AA68}" type="datetimeFigureOut">
              <a:rPr kumimoji="1" lang="ja-JP" altLang="en-US" smtClean="0"/>
              <a:t>2014/7/1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F3831-ACF7-44E3-ACCE-44277EFE53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2172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2758F-0CEC-4F3E-8339-46D9F5C8AA68}" type="datetimeFigureOut">
              <a:rPr kumimoji="1" lang="ja-JP" altLang="en-US" smtClean="0"/>
              <a:t>2014/7/1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F3831-ACF7-44E3-ACCE-44277EFE53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1165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2758F-0CEC-4F3E-8339-46D9F5C8AA68}" type="datetimeFigureOut">
              <a:rPr kumimoji="1" lang="ja-JP" altLang="en-US" smtClean="0"/>
              <a:t>2014/7/1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DF3831-ACF7-44E3-ACCE-44277EFE53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7555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9.emf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8650" y="1663992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altLang="ja-JP" sz="3600" b="1" dirty="0" err="1"/>
              <a:t>Ultrabroadband</a:t>
            </a:r>
            <a:r>
              <a:rPr lang="en-US" altLang="ja-JP" sz="3600" b="1" dirty="0"/>
              <a:t> spectroscopy </a:t>
            </a:r>
            <a:br>
              <a:rPr lang="en-US" altLang="ja-JP" sz="3600" b="1" dirty="0"/>
            </a:br>
            <a:r>
              <a:rPr lang="en-US" altLang="ja-JP" sz="3600" b="1" dirty="0"/>
              <a:t>in photo-excited semiconductors </a:t>
            </a:r>
            <a:endParaRPr lang="ja-JP" altLang="en-US" sz="3600" b="1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28650" y="3353091"/>
            <a:ext cx="7886700" cy="11461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ja-JP" sz="2400" dirty="0"/>
              <a:t>[1]Masaya Nagai, Makoto </a:t>
            </a:r>
            <a:r>
              <a:rPr lang="en-US" altLang="ja-JP" sz="2400" dirty="0" err="1"/>
              <a:t>Kuwata-Gonokami</a:t>
            </a:r>
            <a:r>
              <a:rPr lang="en-US" altLang="ja-JP" sz="2400" dirty="0"/>
              <a:t>.</a:t>
            </a:r>
          </a:p>
          <a:p>
            <a:pPr marL="0" indent="0" algn="ctr">
              <a:buNone/>
            </a:pPr>
            <a:r>
              <a:rPr lang="en-US" altLang="ja-JP" sz="2400" dirty="0"/>
              <a:t>Journal of Luminescence 100 (2002) 233-242</a:t>
            </a:r>
            <a:endParaRPr lang="ja-JP" altLang="en-US" sz="24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644739" y="5559139"/>
            <a:ext cx="4312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 err="1"/>
              <a:t>Tomohide</a:t>
            </a:r>
            <a:r>
              <a:rPr lang="en-US" altLang="ja-JP" sz="2400" dirty="0"/>
              <a:t> Morimoto ,</a:t>
            </a:r>
            <a:r>
              <a:rPr lang="en-US" altLang="ja-JP" sz="2400" dirty="0" err="1"/>
              <a:t>ashida</a:t>
            </a:r>
            <a:r>
              <a:rPr lang="en-US" altLang="ja-JP" sz="2400" dirty="0"/>
              <a:t> lab.</a:t>
            </a:r>
            <a:endParaRPr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148096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8650" y="240436"/>
            <a:ext cx="7886700" cy="954519"/>
          </a:xfrm>
        </p:spPr>
        <p:txBody>
          <a:bodyPr>
            <a:normAutofit/>
          </a:bodyPr>
          <a:lstStyle/>
          <a:p>
            <a:r>
              <a:rPr kumimoji="1" lang="en-US" altLang="ja-JP" sz="3600" dirty="0" smtClean="0"/>
              <a:t>Time-resolved emission spectrum</a:t>
            </a:r>
            <a:endParaRPr kumimoji="1" lang="ja-JP" altLang="en-US" sz="3600" dirty="0"/>
          </a:p>
        </p:txBody>
      </p:sp>
      <p:pic>
        <p:nvPicPr>
          <p:cNvPr id="4" name="Picture 3" descr="TR.pct                                                         0002B880Macintosh HD                   B6FAC4A8: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232"/>
          <a:stretch/>
        </p:blipFill>
        <p:spPr bwMode="auto">
          <a:xfrm>
            <a:off x="4044950" y="875434"/>
            <a:ext cx="4470400" cy="5773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AutoShape 16"/>
          <p:cNvSpPr>
            <a:spLocks noChangeArrowheads="1"/>
          </p:cNvSpPr>
          <p:nvPr/>
        </p:nvSpPr>
        <p:spPr bwMode="auto">
          <a:xfrm>
            <a:off x="79688" y="2978944"/>
            <a:ext cx="4514224" cy="769279"/>
          </a:xfrm>
          <a:prstGeom prst="wedgeRoundRectCallout">
            <a:avLst>
              <a:gd name="adj1" fmla="val 116142"/>
              <a:gd name="adj2" fmla="val 131213"/>
              <a:gd name="adj3" fmla="val 16667"/>
            </a:avLst>
          </a:prstGeom>
          <a:solidFill>
            <a:srgbClr val="66FFFF"/>
          </a:solidFill>
          <a:ln w="38100">
            <a:pattFill prst="pct50">
              <a:fgClr>
                <a:schemeClr val="accent2"/>
              </a:fgClr>
              <a:bgClr>
                <a:srgbClr val="66FFFF"/>
              </a:bgClr>
            </a:patt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ja-JP" altLang="ja-JP"/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195923" y="3034194"/>
            <a:ext cx="44280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000" dirty="0">
                <a:latin typeface="Arial" panose="020B0604020202020204" pitchFamily="34" charset="0"/>
              </a:rPr>
              <a:t>Continuous change of </a:t>
            </a:r>
            <a:r>
              <a:rPr lang="en-US" altLang="ja-JP" sz="2000" dirty="0" smtClean="0">
                <a:latin typeface="Arial" panose="020B0604020202020204" pitchFamily="34" charset="0"/>
              </a:rPr>
              <a:t>EHP emission </a:t>
            </a:r>
          </a:p>
          <a:p>
            <a:r>
              <a:rPr lang="en-US" altLang="ja-JP" sz="2000" dirty="0" smtClean="0">
                <a:latin typeface="Arial" panose="020B0604020202020204" pitchFamily="34" charset="0"/>
              </a:rPr>
              <a:t>to Stable EHP or </a:t>
            </a:r>
            <a:r>
              <a:rPr lang="en-US" altLang="ja-JP" sz="2000" dirty="0" err="1" smtClean="0">
                <a:latin typeface="Arial" panose="020B0604020202020204" pitchFamily="34" charset="0"/>
              </a:rPr>
              <a:t>biexciton</a:t>
            </a:r>
            <a:r>
              <a:rPr lang="en-US" altLang="ja-JP" sz="2000" dirty="0" smtClean="0">
                <a:latin typeface="Arial" panose="020B0604020202020204" pitchFamily="34" charset="0"/>
              </a:rPr>
              <a:t>  ?</a:t>
            </a:r>
            <a:endParaRPr lang="en-US" altLang="ja-JP" sz="2000" dirty="0">
              <a:latin typeface="Arial" panose="020B0604020202020204" pitchFamily="34" charset="0"/>
            </a:endParaRPr>
          </a:p>
        </p:txBody>
      </p:sp>
      <p:grpSp>
        <p:nvGrpSpPr>
          <p:cNvPr id="8" name="グループ化 7"/>
          <p:cNvGrpSpPr/>
          <p:nvPr/>
        </p:nvGrpSpPr>
        <p:grpSpPr>
          <a:xfrm>
            <a:off x="707101" y="4017209"/>
            <a:ext cx="3259398" cy="2356833"/>
            <a:chOff x="556082" y="4830763"/>
            <a:chExt cx="2547938" cy="1806575"/>
          </a:xfrm>
        </p:grpSpPr>
        <p:sp>
          <p:nvSpPr>
            <p:cNvPr id="9" name="Line 27"/>
            <p:cNvSpPr>
              <a:spLocks noChangeShapeType="1"/>
            </p:cNvSpPr>
            <p:nvPr/>
          </p:nvSpPr>
          <p:spPr bwMode="auto">
            <a:xfrm flipH="1">
              <a:off x="2886532" y="4895850"/>
              <a:ext cx="1588" cy="148907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grpSp>
          <p:nvGrpSpPr>
            <p:cNvPr id="10" name="Group 49"/>
            <p:cNvGrpSpPr>
              <a:grpSpLocks/>
            </p:cNvGrpSpPr>
            <p:nvPr/>
          </p:nvGrpSpPr>
          <p:grpSpPr bwMode="auto">
            <a:xfrm flipH="1">
              <a:off x="605295" y="6280150"/>
              <a:ext cx="2498725" cy="357188"/>
              <a:chOff x="3038" y="3966"/>
              <a:chExt cx="1574" cy="225"/>
            </a:xfrm>
          </p:grpSpPr>
          <p:sp>
            <p:nvSpPr>
              <p:cNvPr id="41" name="Line 28"/>
              <p:cNvSpPr>
                <a:spLocks noChangeShapeType="1"/>
              </p:cNvSpPr>
              <p:nvPr/>
            </p:nvSpPr>
            <p:spPr bwMode="auto">
              <a:xfrm>
                <a:off x="3162" y="4038"/>
                <a:ext cx="1407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2" name="Line 29"/>
              <p:cNvSpPr>
                <a:spLocks noChangeShapeType="1"/>
              </p:cNvSpPr>
              <p:nvPr/>
            </p:nvSpPr>
            <p:spPr bwMode="auto">
              <a:xfrm flipV="1">
                <a:off x="4576" y="3966"/>
                <a:ext cx="1" cy="72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3" name="Rectangle 30"/>
              <p:cNvSpPr>
                <a:spLocks noChangeArrowheads="1"/>
              </p:cNvSpPr>
              <p:nvPr/>
            </p:nvSpPr>
            <p:spPr bwMode="auto">
              <a:xfrm>
                <a:off x="4426" y="4057"/>
                <a:ext cx="186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400" b="1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405</a:t>
                </a:r>
                <a:endParaRPr lang="en-US" altLang="ja-JP" sz="1400"/>
              </a:p>
            </p:txBody>
          </p:sp>
          <p:sp>
            <p:nvSpPr>
              <p:cNvPr id="44" name="Line 31"/>
              <p:cNvSpPr>
                <a:spLocks noChangeShapeType="1"/>
              </p:cNvSpPr>
              <p:nvPr/>
            </p:nvSpPr>
            <p:spPr bwMode="auto">
              <a:xfrm flipV="1">
                <a:off x="4485" y="4005"/>
                <a:ext cx="1" cy="33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5" name="Line 32"/>
              <p:cNvSpPr>
                <a:spLocks noChangeShapeType="1"/>
              </p:cNvSpPr>
              <p:nvPr/>
            </p:nvSpPr>
            <p:spPr bwMode="auto">
              <a:xfrm flipV="1">
                <a:off x="4393" y="4005"/>
                <a:ext cx="1" cy="33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6" name="Line 33"/>
              <p:cNvSpPr>
                <a:spLocks noChangeShapeType="1"/>
              </p:cNvSpPr>
              <p:nvPr/>
            </p:nvSpPr>
            <p:spPr bwMode="auto">
              <a:xfrm flipV="1">
                <a:off x="4296" y="4005"/>
                <a:ext cx="1" cy="33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7" name="Line 34"/>
              <p:cNvSpPr>
                <a:spLocks noChangeShapeType="1"/>
              </p:cNvSpPr>
              <p:nvPr/>
            </p:nvSpPr>
            <p:spPr bwMode="auto">
              <a:xfrm flipV="1">
                <a:off x="4205" y="4005"/>
                <a:ext cx="1" cy="33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8" name="Line 35"/>
              <p:cNvSpPr>
                <a:spLocks noChangeShapeType="1"/>
              </p:cNvSpPr>
              <p:nvPr/>
            </p:nvSpPr>
            <p:spPr bwMode="auto">
              <a:xfrm flipV="1">
                <a:off x="4113" y="3966"/>
                <a:ext cx="1" cy="72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9" name="Rectangle 36"/>
              <p:cNvSpPr>
                <a:spLocks noChangeArrowheads="1"/>
              </p:cNvSpPr>
              <p:nvPr/>
            </p:nvSpPr>
            <p:spPr bwMode="auto">
              <a:xfrm>
                <a:off x="3964" y="4057"/>
                <a:ext cx="186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400" b="1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400</a:t>
                </a:r>
                <a:endParaRPr lang="en-US" altLang="ja-JP" sz="1400"/>
              </a:p>
            </p:txBody>
          </p:sp>
          <p:sp>
            <p:nvSpPr>
              <p:cNvPr id="50" name="Line 37"/>
              <p:cNvSpPr>
                <a:spLocks noChangeShapeType="1"/>
              </p:cNvSpPr>
              <p:nvPr/>
            </p:nvSpPr>
            <p:spPr bwMode="auto">
              <a:xfrm flipV="1">
                <a:off x="4022" y="4005"/>
                <a:ext cx="1" cy="33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1" name="Line 38"/>
              <p:cNvSpPr>
                <a:spLocks noChangeShapeType="1"/>
              </p:cNvSpPr>
              <p:nvPr/>
            </p:nvSpPr>
            <p:spPr bwMode="auto">
              <a:xfrm flipV="1">
                <a:off x="3931" y="4005"/>
                <a:ext cx="1" cy="33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2" name="Line 39"/>
              <p:cNvSpPr>
                <a:spLocks noChangeShapeType="1"/>
              </p:cNvSpPr>
              <p:nvPr/>
            </p:nvSpPr>
            <p:spPr bwMode="auto">
              <a:xfrm flipV="1">
                <a:off x="3833" y="4005"/>
                <a:ext cx="1" cy="33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3" name="Line 40"/>
              <p:cNvSpPr>
                <a:spLocks noChangeShapeType="1"/>
              </p:cNvSpPr>
              <p:nvPr/>
            </p:nvSpPr>
            <p:spPr bwMode="auto">
              <a:xfrm flipV="1">
                <a:off x="3742" y="4005"/>
                <a:ext cx="1" cy="33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4" name="Line 41"/>
              <p:cNvSpPr>
                <a:spLocks noChangeShapeType="1"/>
              </p:cNvSpPr>
              <p:nvPr/>
            </p:nvSpPr>
            <p:spPr bwMode="auto">
              <a:xfrm flipV="1">
                <a:off x="3651" y="3966"/>
                <a:ext cx="1" cy="72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5" name="Rectangle 42"/>
              <p:cNvSpPr>
                <a:spLocks noChangeArrowheads="1"/>
              </p:cNvSpPr>
              <p:nvPr/>
            </p:nvSpPr>
            <p:spPr bwMode="auto">
              <a:xfrm>
                <a:off x="3501" y="4057"/>
                <a:ext cx="186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400" b="1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395</a:t>
                </a:r>
                <a:endParaRPr lang="en-US" altLang="ja-JP" sz="1400"/>
              </a:p>
            </p:txBody>
          </p:sp>
          <p:sp>
            <p:nvSpPr>
              <p:cNvPr id="56" name="Line 43"/>
              <p:cNvSpPr>
                <a:spLocks noChangeShapeType="1"/>
              </p:cNvSpPr>
              <p:nvPr/>
            </p:nvSpPr>
            <p:spPr bwMode="auto">
              <a:xfrm flipV="1">
                <a:off x="3559" y="4005"/>
                <a:ext cx="1" cy="33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7" name="Line 44"/>
              <p:cNvSpPr>
                <a:spLocks noChangeShapeType="1"/>
              </p:cNvSpPr>
              <p:nvPr/>
            </p:nvSpPr>
            <p:spPr bwMode="auto">
              <a:xfrm flipV="1">
                <a:off x="3468" y="4005"/>
                <a:ext cx="1" cy="33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8" name="Line 45"/>
              <p:cNvSpPr>
                <a:spLocks noChangeShapeType="1"/>
              </p:cNvSpPr>
              <p:nvPr/>
            </p:nvSpPr>
            <p:spPr bwMode="auto">
              <a:xfrm flipV="1">
                <a:off x="3370" y="4005"/>
                <a:ext cx="1" cy="33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9" name="Line 46"/>
              <p:cNvSpPr>
                <a:spLocks noChangeShapeType="1"/>
              </p:cNvSpPr>
              <p:nvPr/>
            </p:nvSpPr>
            <p:spPr bwMode="auto">
              <a:xfrm flipV="1">
                <a:off x="3279" y="4005"/>
                <a:ext cx="1" cy="33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60" name="Line 47"/>
              <p:cNvSpPr>
                <a:spLocks noChangeShapeType="1"/>
              </p:cNvSpPr>
              <p:nvPr/>
            </p:nvSpPr>
            <p:spPr bwMode="auto">
              <a:xfrm flipV="1">
                <a:off x="3188" y="3966"/>
                <a:ext cx="1" cy="72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61" name="Rectangle 48"/>
              <p:cNvSpPr>
                <a:spLocks noChangeArrowheads="1"/>
              </p:cNvSpPr>
              <p:nvPr/>
            </p:nvSpPr>
            <p:spPr bwMode="auto">
              <a:xfrm>
                <a:off x="3038" y="4057"/>
                <a:ext cx="186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400" b="1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390</a:t>
                </a:r>
                <a:endParaRPr lang="en-US" altLang="ja-JP" sz="1400"/>
              </a:p>
            </p:txBody>
          </p:sp>
        </p:grpSp>
        <p:grpSp>
          <p:nvGrpSpPr>
            <p:cNvPr id="11" name="Group 52"/>
            <p:cNvGrpSpPr>
              <a:grpSpLocks/>
            </p:cNvGrpSpPr>
            <p:nvPr/>
          </p:nvGrpSpPr>
          <p:grpSpPr bwMode="auto">
            <a:xfrm flipH="1">
              <a:off x="643395" y="5019675"/>
              <a:ext cx="2203450" cy="1292225"/>
              <a:chOff x="3188" y="3172"/>
              <a:chExt cx="1388" cy="814"/>
            </a:xfrm>
          </p:grpSpPr>
          <p:sp>
            <p:nvSpPr>
              <p:cNvPr id="39" name="Freeform 50"/>
              <p:cNvSpPr>
                <a:spLocks/>
              </p:cNvSpPr>
              <p:nvPr/>
            </p:nvSpPr>
            <p:spPr bwMode="auto">
              <a:xfrm>
                <a:off x="3188" y="3172"/>
                <a:ext cx="1212" cy="814"/>
              </a:xfrm>
              <a:custGeom>
                <a:avLst/>
                <a:gdLst>
                  <a:gd name="T0" fmla="*/ 20 w 1212"/>
                  <a:gd name="T1" fmla="*/ 814 h 814"/>
                  <a:gd name="T2" fmla="*/ 46 w 1212"/>
                  <a:gd name="T3" fmla="*/ 814 h 814"/>
                  <a:gd name="T4" fmla="*/ 72 w 1212"/>
                  <a:gd name="T5" fmla="*/ 814 h 814"/>
                  <a:gd name="T6" fmla="*/ 98 w 1212"/>
                  <a:gd name="T7" fmla="*/ 814 h 814"/>
                  <a:gd name="T8" fmla="*/ 124 w 1212"/>
                  <a:gd name="T9" fmla="*/ 814 h 814"/>
                  <a:gd name="T10" fmla="*/ 150 w 1212"/>
                  <a:gd name="T11" fmla="*/ 807 h 814"/>
                  <a:gd name="T12" fmla="*/ 176 w 1212"/>
                  <a:gd name="T13" fmla="*/ 807 h 814"/>
                  <a:gd name="T14" fmla="*/ 202 w 1212"/>
                  <a:gd name="T15" fmla="*/ 801 h 814"/>
                  <a:gd name="T16" fmla="*/ 228 w 1212"/>
                  <a:gd name="T17" fmla="*/ 794 h 814"/>
                  <a:gd name="T18" fmla="*/ 254 w 1212"/>
                  <a:gd name="T19" fmla="*/ 788 h 814"/>
                  <a:gd name="T20" fmla="*/ 280 w 1212"/>
                  <a:gd name="T21" fmla="*/ 775 h 814"/>
                  <a:gd name="T22" fmla="*/ 306 w 1212"/>
                  <a:gd name="T23" fmla="*/ 762 h 814"/>
                  <a:gd name="T24" fmla="*/ 332 w 1212"/>
                  <a:gd name="T25" fmla="*/ 749 h 814"/>
                  <a:gd name="T26" fmla="*/ 358 w 1212"/>
                  <a:gd name="T27" fmla="*/ 736 h 814"/>
                  <a:gd name="T28" fmla="*/ 384 w 1212"/>
                  <a:gd name="T29" fmla="*/ 710 h 814"/>
                  <a:gd name="T30" fmla="*/ 404 w 1212"/>
                  <a:gd name="T31" fmla="*/ 684 h 814"/>
                  <a:gd name="T32" fmla="*/ 430 w 1212"/>
                  <a:gd name="T33" fmla="*/ 651 h 814"/>
                  <a:gd name="T34" fmla="*/ 456 w 1212"/>
                  <a:gd name="T35" fmla="*/ 592 h 814"/>
                  <a:gd name="T36" fmla="*/ 482 w 1212"/>
                  <a:gd name="T37" fmla="*/ 521 h 814"/>
                  <a:gd name="T38" fmla="*/ 508 w 1212"/>
                  <a:gd name="T39" fmla="*/ 449 h 814"/>
                  <a:gd name="T40" fmla="*/ 534 w 1212"/>
                  <a:gd name="T41" fmla="*/ 364 h 814"/>
                  <a:gd name="T42" fmla="*/ 554 w 1212"/>
                  <a:gd name="T43" fmla="*/ 293 h 814"/>
                  <a:gd name="T44" fmla="*/ 580 w 1212"/>
                  <a:gd name="T45" fmla="*/ 241 h 814"/>
                  <a:gd name="T46" fmla="*/ 606 w 1212"/>
                  <a:gd name="T47" fmla="*/ 202 h 814"/>
                  <a:gd name="T48" fmla="*/ 632 w 1212"/>
                  <a:gd name="T49" fmla="*/ 182 h 814"/>
                  <a:gd name="T50" fmla="*/ 658 w 1212"/>
                  <a:gd name="T51" fmla="*/ 156 h 814"/>
                  <a:gd name="T52" fmla="*/ 678 w 1212"/>
                  <a:gd name="T53" fmla="*/ 123 h 814"/>
                  <a:gd name="T54" fmla="*/ 704 w 1212"/>
                  <a:gd name="T55" fmla="*/ 84 h 814"/>
                  <a:gd name="T56" fmla="*/ 730 w 1212"/>
                  <a:gd name="T57" fmla="*/ 39 h 814"/>
                  <a:gd name="T58" fmla="*/ 756 w 1212"/>
                  <a:gd name="T59" fmla="*/ 13 h 814"/>
                  <a:gd name="T60" fmla="*/ 782 w 1212"/>
                  <a:gd name="T61" fmla="*/ 0 h 814"/>
                  <a:gd name="T62" fmla="*/ 808 w 1212"/>
                  <a:gd name="T63" fmla="*/ 13 h 814"/>
                  <a:gd name="T64" fmla="*/ 828 w 1212"/>
                  <a:gd name="T65" fmla="*/ 39 h 814"/>
                  <a:gd name="T66" fmla="*/ 854 w 1212"/>
                  <a:gd name="T67" fmla="*/ 91 h 814"/>
                  <a:gd name="T68" fmla="*/ 880 w 1212"/>
                  <a:gd name="T69" fmla="*/ 150 h 814"/>
                  <a:gd name="T70" fmla="*/ 906 w 1212"/>
                  <a:gd name="T71" fmla="*/ 202 h 814"/>
                  <a:gd name="T72" fmla="*/ 932 w 1212"/>
                  <a:gd name="T73" fmla="*/ 267 h 814"/>
                  <a:gd name="T74" fmla="*/ 958 w 1212"/>
                  <a:gd name="T75" fmla="*/ 325 h 814"/>
                  <a:gd name="T76" fmla="*/ 977 w 1212"/>
                  <a:gd name="T77" fmla="*/ 384 h 814"/>
                  <a:gd name="T78" fmla="*/ 1003 w 1212"/>
                  <a:gd name="T79" fmla="*/ 449 h 814"/>
                  <a:gd name="T80" fmla="*/ 1030 w 1212"/>
                  <a:gd name="T81" fmla="*/ 501 h 814"/>
                  <a:gd name="T82" fmla="*/ 1056 w 1212"/>
                  <a:gd name="T83" fmla="*/ 560 h 814"/>
                  <a:gd name="T84" fmla="*/ 1082 w 1212"/>
                  <a:gd name="T85" fmla="*/ 618 h 814"/>
                  <a:gd name="T86" fmla="*/ 1101 w 1212"/>
                  <a:gd name="T87" fmla="*/ 664 h 814"/>
                  <a:gd name="T88" fmla="*/ 1127 w 1212"/>
                  <a:gd name="T89" fmla="*/ 703 h 814"/>
                  <a:gd name="T90" fmla="*/ 1153 w 1212"/>
                  <a:gd name="T91" fmla="*/ 729 h 814"/>
                  <a:gd name="T92" fmla="*/ 1179 w 1212"/>
                  <a:gd name="T93" fmla="*/ 755 h 814"/>
                  <a:gd name="T94" fmla="*/ 1205 w 1212"/>
                  <a:gd name="T95" fmla="*/ 768 h 8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1212" h="814">
                    <a:moveTo>
                      <a:pt x="0" y="814"/>
                    </a:moveTo>
                    <a:lnTo>
                      <a:pt x="7" y="814"/>
                    </a:lnTo>
                    <a:lnTo>
                      <a:pt x="13" y="814"/>
                    </a:lnTo>
                    <a:lnTo>
                      <a:pt x="20" y="814"/>
                    </a:lnTo>
                    <a:lnTo>
                      <a:pt x="26" y="814"/>
                    </a:lnTo>
                    <a:lnTo>
                      <a:pt x="33" y="814"/>
                    </a:lnTo>
                    <a:lnTo>
                      <a:pt x="39" y="814"/>
                    </a:lnTo>
                    <a:lnTo>
                      <a:pt x="46" y="814"/>
                    </a:lnTo>
                    <a:lnTo>
                      <a:pt x="52" y="814"/>
                    </a:lnTo>
                    <a:lnTo>
                      <a:pt x="59" y="814"/>
                    </a:lnTo>
                    <a:lnTo>
                      <a:pt x="65" y="814"/>
                    </a:lnTo>
                    <a:lnTo>
                      <a:pt x="72" y="814"/>
                    </a:lnTo>
                    <a:lnTo>
                      <a:pt x="78" y="814"/>
                    </a:lnTo>
                    <a:lnTo>
                      <a:pt x="85" y="814"/>
                    </a:lnTo>
                    <a:lnTo>
                      <a:pt x="91" y="814"/>
                    </a:lnTo>
                    <a:lnTo>
                      <a:pt x="98" y="814"/>
                    </a:lnTo>
                    <a:lnTo>
                      <a:pt x="104" y="814"/>
                    </a:lnTo>
                    <a:lnTo>
                      <a:pt x="111" y="814"/>
                    </a:lnTo>
                    <a:lnTo>
                      <a:pt x="117" y="814"/>
                    </a:lnTo>
                    <a:lnTo>
                      <a:pt x="124" y="814"/>
                    </a:lnTo>
                    <a:lnTo>
                      <a:pt x="130" y="814"/>
                    </a:lnTo>
                    <a:lnTo>
                      <a:pt x="137" y="814"/>
                    </a:lnTo>
                    <a:lnTo>
                      <a:pt x="143" y="807"/>
                    </a:lnTo>
                    <a:lnTo>
                      <a:pt x="150" y="807"/>
                    </a:lnTo>
                    <a:lnTo>
                      <a:pt x="156" y="807"/>
                    </a:lnTo>
                    <a:lnTo>
                      <a:pt x="163" y="807"/>
                    </a:lnTo>
                    <a:lnTo>
                      <a:pt x="169" y="807"/>
                    </a:lnTo>
                    <a:lnTo>
                      <a:pt x="176" y="807"/>
                    </a:lnTo>
                    <a:lnTo>
                      <a:pt x="182" y="807"/>
                    </a:lnTo>
                    <a:lnTo>
                      <a:pt x="189" y="801"/>
                    </a:lnTo>
                    <a:lnTo>
                      <a:pt x="196" y="801"/>
                    </a:lnTo>
                    <a:lnTo>
                      <a:pt x="202" y="801"/>
                    </a:lnTo>
                    <a:lnTo>
                      <a:pt x="209" y="801"/>
                    </a:lnTo>
                    <a:lnTo>
                      <a:pt x="215" y="801"/>
                    </a:lnTo>
                    <a:lnTo>
                      <a:pt x="222" y="794"/>
                    </a:lnTo>
                    <a:lnTo>
                      <a:pt x="228" y="794"/>
                    </a:lnTo>
                    <a:lnTo>
                      <a:pt x="235" y="788"/>
                    </a:lnTo>
                    <a:lnTo>
                      <a:pt x="241" y="788"/>
                    </a:lnTo>
                    <a:lnTo>
                      <a:pt x="248" y="788"/>
                    </a:lnTo>
                    <a:lnTo>
                      <a:pt x="254" y="788"/>
                    </a:lnTo>
                    <a:lnTo>
                      <a:pt x="261" y="781"/>
                    </a:lnTo>
                    <a:lnTo>
                      <a:pt x="267" y="781"/>
                    </a:lnTo>
                    <a:lnTo>
                      <a:pt x="274" y="775"/>
                    </a:lnTo>
                    <a:lnTo>
                      <a:pt x="280" y="775"/>
                    </a:lnTo>
                    <a:lnTo>
                      <a:pt x="287" y="775"/>
                    </a:lnTo>
                    <a:lnTo>
                      <a:pt x="293" y="768"/>
                    </a:lnTo>
                    <a:lnTo>
                      <a:pt x="300" y="768"/>
                    </a:lnTo>
                    <a:lnTo>
                      <a:pt x="306" y="762"/>
                    </a:lnTo>
                    <a:lnTo>
                      <a:pt x="313" y="762"/>
                    </a:lnTo>
                    <a:lnTo>
                      <a:pt x="319" y="755"/>
                    </a:lnTo>
                    <a:lnTo>
                      <a:pt x="326" y="755"/>
                    </a:lnTo>
                    <a:lnTo>
                      <a:pt x="332" y="749"/>
                    </a:lnTo>
                    <a:lnTo>
                      <a:pt x="339" y="742"/>
                    </a:lnTo>
                    <a:lnTo>
                      <a:pt x="345" y="742"/>
                    </a:lnTo>
                    <a:lnTo>
                      <a:pt x="352" y="736"/>
                    </a:lnTo>
                    <a:lnTo>
                      <a:pt x="358" y="736"/>
                    </a:lnTo>
                    <a:lnTo>
                      <a:pt x="365" y="729"/>
                    </a:lnTo>
                    <a:lnTo>
                      <a:pt x="371" y="723"/>
                    </a:lnTo>
                    <a:lnTo>
                      <a:pt x="378" y="716"/>
                    </a:lnTo>
                    <a:lnTo>
                      <a:pt x="384" y="710"/>
                    </a:lnTo>
                    <a:lnTo>
                      <a:pt x="391" y="710"/>
                    </a:lnTo>
                    <a:lnTo>
                      <a:pt x="397" y="703"/>
                    </a:lnTo>
                    <a:lnTo>
                      <a:pt x="404" y="690"/>
                    </a:lnTo>
                    <a:lnTo>
                      <a:pt x="404" y="684"/>
                    </a:lnTo>
                    <a:lnTo>
                      <a:pt x="411" y="677"/>
                    </a:lnTo>
                    <a:lnTo>
                      <a:pt x="417" y="671"/>
                    </a:lnTo>
                    <a:lnTo>
                      <a:pt x="424" y="658"/>
                    </a:lnTo>
                    <a:lnTo>
                      <a:pt x="430" y="651"/>
                    </a:lnTo>
                    <a:lnTo>
                      <a:pt x="437" y="638"/>
                    </a:lnTo>
                    <a:lnTo>
                      <a:pt x="443" y="618"/>
                    </a:lnTo>
                    <a:lnTo>
                      <a:pt x="450" y="605"/>
                    </a:lnTo>
                    <a:lnTo>
                      <a:pt x="456" y="592"/>
                    </a:lnTo>
                    <a:lnTo>
                      <a:pt x="463" y="579"/>
                    </a:lnTo>
                    <a:lnTo>
                      <a:pt x="469" y="560"/>
                    </a:lnTo>
                    <a:lnTo>
                      <a:pt x="476" y="540"/>
                    </a:lnTo>
                    <a:lnTo>
                      <a:pt x="482" y="521"/>
                    </a:lnTo>
                    <a:lnTo>
                      <a:pt x="489" y="508"/>
                    </a:lnTo>
                    <a:lnTo>
                      <a:pt x="495" y="488"/>
                    </a:lnTo>
                    <a:lnTo>
                      <a:pt x="502" y="469"/>
                    </a:lnTo>
                    <a:lnTo>
                      <a:pt x="508" y="449"/>
                    </a:lnTo>
                    <a:lnTo>
                      <a:pt x="515" y="423"/>
                    </a:lnTo>
                    <a:lnTo>
                      <a:pt x="521" y="404"/>
                    </a:lnTo>
                    <a:lnTo>
                      <a:pt x="528" y="384"/>
                    </a:lnTo>
                    <a:lnTo>
                      <a:pt x="534" y="364"/>
                    </a:lnTo>
                    <a:lnTo>
                      <a:pt x="541" y="345"/>
                    </a:lnTo>
                    <a:lnTo>
                      <a:pt x="541" y="325"/>
                    </a:lnTo>
                    <a:lnTo>
                      <a:pt x="547" y="306"/>
                    </a:lnTo>
                    <a:lnTo>
                      <a:pt x="554" y="293"/>
                    </a:lnTo>
                    <a:lnTo>
                      <a:pt x="560" y="273"/>
                    </a:lnTo>
                    <a:lnTo>
                      <a:pt x="567" y="260"/>
                    </a:lnTo>
                    <a:lnTo>
                      <a:pt x="573" y="247"/>
                    </a:lnTo>
                    <a:lnTo>
                      <a:pt x="580" y="241"/>
                    </a:lnTo>
                    <a:lnTo>
                      <a:pt x="586" y="228"/>
                    </a:lnTo>
                    <a:lnTo>
                      <a:pt x="593" y="221"/>
                    </a:lnTo>
                    <a:lnTo>
                      <a:pt x="599" y="208"/>
                    </a:lnTo>
                    <a:lnTo>
                      <a:pt x="606" y="202"/>
                    </a:lnTo>
                    <a:lnTo>
                      <a:pt x="613" y="202"/>
                    </a:lnTo>
                    <a:lnTo>
                      <a:pt x="619" y="195"/>
                    </a:lnTo>
                    <a:lnTo>
                      <a:pt x="626" y="189"/>
                    </a:lnTo>
                    <a:lnTo>
                      <a:pt x="632" y="182"/>
                    </a:lnTo>
                    <a:lnTo>
                      <a:pt x="639" y="176"/>
                    </a:lnTo>
                    <a:lnTo>
                      <a:pt x="645" y="169"/>
                    </a:lnTo>
                    <a:lnTo>
                      <a:pt x="652" y="163"/>
                    </a:lnTo>
                    <a:lnTo>
                      <a:pt x="658" y="156"/>
                    </a:lnTo>
                    <a:lnTo>
                      <a:pt x="665" y="150"/>
                    </a:lnTo>
                    <a:lnTo>
                      <a:pt x="671" y="136"/>
                    </a:lnTo>
                    <a:lnTo>
                      <a:pt x="678" y="130"/>
                    </a:lnTo>
                    <a:lnTo>
                      <a:pt x="678" y="123"/>
                    </a:lnTo>
                    <a:lnTo>
                      <a:pt x="684" y="117"/>
                    </a:lnTo>
                    <a:lnTo>
                      <a:pt x="691" y="104"/>
                    </a:lnTo>
                    <a:lnTo>
                      <a:pt x="697" y="91"/>
                    </a:lnTo>
                    <a:lnTo>
                      <a:pt x="704" y="84"/>
                    </a:lnTo>
                    <a:lnTo>
                      <a:pt x="710" y="71"/>
                    </a:lnTo>
                    <a:lnTo>
                      <a:pt x="717" y="58"/>
                    </a:lnTo>
                    <a:lnTo>
                      <a:pt x="723" y="52"/>
                    </a:lnTo>
                    <a:lnTo>
                      <a:pt x="730" y="39"/>
                    </a:lnTo>
                    <a:lnTo>
                      <a:pt x="736" y="32"/>
                    </a:lnTo>
                    <a:lnTo>
                      <a:pt x="743" y="19"/>
                    </a:lnTo>
                    <a:lnTo>
                      <a:pt x="749" y="19"/>
                    </a:lnTo>
                    <a:lnTo>
                      <a:pt x="756" y="13"/>
                    </a:lnTo>
                    <a:lnTo>
                      <a:pt x="762" y="6"/>
                    </a:lnTo>
                    <a:lnTo>
                      <a:pt x="769" y="6"/>
                    </a:lnTo>
                    <a:lnTo>
                      <a:pt x="775" y="6"/>
                    </a:lnTo>
                    <a:lnTo>
                      <a:pt x="782" y="0"/>
                    </a:lnTo>
                    <a:lnTo>
                      <a:pt x="788" y="0"/>
                    </a:lnTo>
                    <a:lnTo>
                      <a:pt x="795" y="0"/>
                    </a:lnTo>
                    <a:lnTo>
                      <a:pt x="801" y="6"/>
                    </a:lnTo>
                    <a:lnTo>
                      <a:pt x="808" y="13"/>
                    </a:lnTo>
                    <a:lnTo>
                      <a:pt x="815" y="19"/>
                    </a:lnTo>
                    <a:lnTo>
                      <a:pt x="815" y="26"/>
                    </a:lnTo>
                    <a:lnTo>
                      <a:pt x="821" y="32"/>
                    </a:lnTo>
                    <a:lnTo>
                      <a:pt x="828" y="39"/>
                    </a:lnTo>
                    <a:lnTo>
                      <a:pt x="834" y="52"/>
                    </a:lnTo>
                    <a:lnTo>
                      <a:pt x="841" y="65"/>
                    </a:lnTo>
                    <a:lnTo>
                      <a:pt x="847" y="78"/>
                    </a:lnTo>
                    <a:lnTo>
                      <a:pt x="854" y="91"/>
                    </a:lnTo>
                    <a:lnTo>
                      <a:pt x="860" y="104"/>
                    </a:lnTo>
                    <a:lnTo>
                      <a:pt x="867" y="117"/>
                    </a:lnTo>
                    <a:lnTo>
                      <a:pt x="873" y="130"/>
                    </a:lnTo>
                    <a:lnTo>
                      <a:pt x="880" y="150"/>
                    </a:lnTo>
                    <a:lnTo>
                      <a:pt x="886" y="163"/>
                    </a:lnTo>
                    <a:lnTo>
                      <a:pt x="893" y="176"/>
                    </a:lnTo>
                    <a:lnTo>
                      <a:pt x="899" y="189"/>
                    </a:lnTo>
                    <a:lnTo>
                      <a:pt x="906" y="202"/>
                    </a:lnTo>
                    <a:lnTo>
                      <a:pt x="912" y="221"/>
                    </a:lnTo>
                    <a:lnTo>
                      <a:pt x="919" y="234"/>
                    </a:lnTo>
                    <a:lnTo>
                      <a:pt x="925" y="254"/>
                    </a:lnTo>
                    <a:lnTo>
                      <a:pt x="932" y="267"/>
                    </a:lnTo>
                    <a:lnTo>
                      <a:pt x="938" y="280"/>
                    </a:lnTo>
                    <a:lnTo>
                      <a:pt x="945" y="299"/>
                    </a:lnTo>
                    <a:lnTo>
                      <a:pt x="951" y="312"/>
                    </a:lnTo>
                    <a:lnTo>
                      <a:pt x="958" y="325"/>
                    </a:lnTo>
                    <a:lnTo>
                      <a:pt x="958" y="338"/>
                    </a:lnTo>
                    <a:lnTo>
                      <a:pt x="964" y="351"/>
                    </a:lnTo>
                    <a:lnTo>
                      <a:pt x="971" y="371"/>
                    </a:lnTo>
                    <a:lnTo>
                      <a:pt x="977" y="384"/>
                    </a:lnTo>
                    <a:lnTo>
                      <a:pt x="984" y="404"/>
                    </a:lnTo>
                    <a:lnTo>
                      <a:pt x="990" y="417"/>
                    </a:lnTo>
                    <a:lnTo>
                      <a:pt x="997" y="430"/>
                    </a:lnTo>
                    <a:lnTo>
                      <a:pt x="1003" y="449"/>
                    </a:lnTo>
                    <a:lnTo>
                      <a:pt x="1010" y="462"/>
                    </a:lnTo>
                    <a:lnTo>
                      <a:pt x="1017" y="475"/>
                    </a:lnTo>
                    <a:lnTo>
                      <a:pt x="1023" y="488"/>
                    </a:lnTo>
                    <a:lnTo>
                      <a:pt x="1030" y="501"/>
                    </a:lnTo>
                    <a:lnTo>
                      <a:pt x="1036" y="514"/>
                    </a:lnTo>
                    <a:lnTo>
                      <a:pt x="1043" y="527"/>
                    </a:lnTo>
                    <a:lnTo>
                      <a:pt x="1049" y="547"/>
                    </a:lnTo>
                    <a:lnTo>
                      <a:pt x="1056" y="560"/>
                    </a:lnTo>
                    <a:lnTo>
                      <a:pt x="1062" y="573"/>
                    </a:lnTo>
                    <a:lnTo>
                      <a:pt x="1069" y="592"/>
                    </a:lnTo>
                    <a:lnTo>
                      <a:pt x="1075" y="605"/>
                    </a:lnTo>
                    <a:lnTo>
                      <a:pt x="1082" y="618"/>
                    </a:lnTo>
                    <a:lnTo>
                      <a:pt x="1088" y="632"/>
                    </a:lnTo>
                    <a:lnTo>
                      <a:pt x="1095" y="645"/>
                    </a:lnTo>
                    <a:lnTo>
                      <a:pt x="1095" y="651"/>
                    </a:lnTo>
                    <a:lnTo>
                      <a:pt x="1101" y="664"/>
                    </a:lnTo>
                    <a:lnTo>
                      <a:pt x="1108" y="677"/>
                    </a:lnTo>
                    <a:lnTo>
                      <a:pt x="1114" y="684"/>
                    </a:lnTo>
                    <a:lnTo>
                      <a:pt x="1121" y="697"/>
                    </a:lnTo>
                    <a:lnTo>
                      <a:pt x="1127" y="703"/>
                    </a:lnTo>
                    <a:lnTo>
                      <a:pt x="1134" y="710"/>
                    </a:lnTo>
                    <a:lnTo>
                      <a:pt x="1140" y="716"/>
                    </a:lnTo>
                    <a:lnTo>
                      <a:pt x="1147" y="723"/>
                    </a:lnTo>
                    <a:lnTo>
                      <a:pt x="1153" y="729"/>
                    </a:lnTo>
                    <a:lnTo>
                      <a:pt x="1160" y="736"/>
                    </a:lnTo>
                    <a:lnTo>
                      <a:pt x="1166" y="742"/>
                    </a:lnTo>
                    <a:lnTo>
                      <a:pt x="1173" y="749"/>
                    </a:lnTo>
                    <a:lnTo>
                      <a:pt x="1179" y="755"/>
                    </a:lnTo>
                    <a:lnTo>
                      <a:pt x="1186" y="762"/>
                    </a:lnTo>
                    <a:lnTo>
                      <a:pt x="1192" y="762"/>
                    </a:lnTo>
                    <a:lnTo>
                      <a:pt x="1199" y="768"/>
                    </a:lnTo>
                    <a:lnTo>
                      <a:pt x="1205" y="768"/>
                    </a:lnTo>
                    <a:lnTo>
                      <a:pt x="1212" y="775"/>
                    </a:lnTo>
                  </a:path>
                </a:pathLst>
              </a:custGeom>
              <a:noFill/>
              <a:ln w="31750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0" name="Freeform 51"/>
              <p:cNvSpPr>
                <a:spLocks/>
              </p:cNvSpPr>
              <p:nvPr/>
            </p:nvSpPr>
            <p:spPr bwMode="auto">
              <a:xfrm>
                <a:off x="4400" y="3947"/>
                <a:ext cx="176" cy="39"/>
              </a:xfrm>
              <a:custGeom>
                <a:avLst/>
                <a:gdLst>
                  <a:gd name="T0" fmla="*/ 0 w 176"/>
                  <a:gd name="T1" fmla="*/ 0 h 39"/>
                  <a:gd name="T2" fmla="*/ 6 w 176"/>
                  <a:gd name="T3" fmla="*/ 0 h 39"/>
                  <a:gd name="T4" fmla="*/ 13 w 176"/>
                  <a:gd name="T5" fmla="*/ 6 h 39"/>
                  <a:gd name="T6" fmla="*/ 20 w 176"/>
                  <a:gd name="T7" fmla="*/ 6 h 39"/>
                  <a:gd name="T8" fmla="*/ 20 w 176"/>
                  <a:gd name="T9" fmla="*/ 13 h 39"/>
                  <a:gd name="T10" fmla="*/ 26 w 176"/>
                  <a:gd name="T11" fmla="*/ 13 h 39"/>
                  <a:gd name="T12" fmla="*/ 33 w 176"/>
                  <a:gd name="T13" fmla="*/ 13 h 39"/>
                  <a:gd name="T14" fmla="*/ 39 w 176"/>
                  <a:gd name="T15" fmla="*/ 13 h 39"/>
                  <a:gd name="T16" fmla="*/ 46 w 176"/>
                  <a:gd name="T17" fmla="*/ 13 h 39"/>
                  <a:gd name="T18" fmla="*/ 52 w 176"/>
                  <a:gd name="T19" fmla="*/ 19 h 39"/>
                  <a:gd name="T20" fmla="*/ 59 w 176"/>
                  <a:gd name="T21" fmla="*/ 19 h 39"/>
                  <a:gd name="T22" fmla="*/ 65 w 176"/>
                  <a:gd name="T23" fmla="*/ 19 h 39"/>
                  <a:gd name="T24" fmla="*/ 72 w 176"/>
                  <a:gd name="T25" fmla="*/ 26 h 39"/>
                  <a:gd name="T26" fmla="*/ 78 w 176"/>
                  <a:gd name="T27" fmla="*/ 26 h 39"/>
                  <a:gd name="T28" fmla="*/ 85 w 176"/>
                  <a:gd name="T29" fmla="*/ 26 h 39"/>
                  <a:gd name="T30" fmla="*/ 91 w 176"/>
                  <a:gd name="T31" fmla="*/ 26 h 39"/>
                  <a:gd name="T32" fmla="*/ 98 w 176"/>
                  <a:gd name="T33" fmla="*/ 26 h 39"/>
                  <a:gd name="T34" fmla="*/ 104 w 176"/>
                  <a:gd name="T35" fmla="*/ 26 h 39"/>
                  <a:gd name="T36" fmla="*/ 111 w 176"/>
                  <a:gd name="T37" fmla="*/ 32 h 39"/>
                  <a:gd name="T38" fmla="*/ 117 w 176"/>
                  <a:gd name="T39" fmla="*/ 32 h 39"/>
                  <a:gd name="T40" fmla="*/ 124 w 176"/>
                  <a:gd name="T41" fmla="*/ 32 h 39"/>
                  <a:gd name="T42" fmla="*/ 130 w 176"/>
                  <a:gd name="T43" fmla="*/ 32 h 39"/>
                  <a:gd name="T44" fmla="*/ 137 w 176"/>
                  <a:gd name="T45" fmla="*/ 32 h 39"/>
                  <a:gd name="T46" fmla="*/ 143 w 176"/>
                  <a:gd name="T47" fmla="*/ 32 h 39"/>
                  <a:gd name="T48" fmla="*/ 150 w 176"/>
                  <a:gd name="T49" fmla="*/ 32 h 39"/>
                  <a:gd name="T50" fmla="*/ 156 w 176"/>
                  <a:gd name="T51" fmla="*/ 32 h 39"/>
                  <a:gd name="T52" fmla="*/ 163 w 176"/>
                  <a:gd name="T53" fmla="*/ 32 h 39"/>
                  <a:gd name="T54" fmla="*/ 169 w 176"/>
                  <a:gd name="T55" fmla="*/ 32 h 39"/>
                  <a:gd name="T56" fmla="*/ 176 w 176"/>
                  <a:gd name="T57" fmla="*/ 39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76" h="39">
                    <a:moveTo>
                      <a:pt x="0" y="0"/>
                    </a:moveTo>
                    <a:lnTo>
                      <a:pt x="6" y="0"/>
                    </a:lnTo>
                    <a:lnTo>
                      <a:pt x="13" y="6"/>
                    </a:lnTo>
                    <a:lnTo>
                      <a:pt x="20" y="6"/>
                    </a:lnTo>
                    <a:lnTo>
                      <a:pt x="20" y="13"/>
                    </a:lnTo>
                    <a:lnTo>
                      <a:pt x="26" y="13"/>
                    </a:lnTo>
                    <a:lnTo>
                      <a:pt x="33" y="13"/>
                    </a:lnTo>
                    <a:lnTo>
                      <a:pt x="39" y="13"/>
                    </a:lnTo>
                    <a:lnTo>
                      <a:pt x="46" y="13"/>
                    </a:lnTo>
                    <a:lnTo>
                      <a:pt x="52" y="19"/>
                    </a:lnTo>
                    <a:lnTo>
                      <a:pt x="59" y="19"/>
                    </a:lnTo>
                    <a:lnTo>
                      <a:pt x="65" y="19"/>
                    </a:lnTo>
                    <a:lnTo>
                      <a:pt x="72" y="26"/>
                    </a:lnTo>
                    <a:lnTo>
                      <a:pt x="78" y="26"/>
                    </a:lnTo>
                    <a:lnTo>
                      <a:pt x="85" y="26"/>
                    </a:lnTo>
                    <a:lnTo>
                      <a:pt x="91" y="26"/>
                    </a:lnTo>
                    <a:lnTo>
                      <a:pt x="98" y="26"/>
                    </a:lnTo>
                    <a:lnTo>
                      <a:pt x="104" y="26"/>
                    </a:lnTo>
                    <a:lnTo>
                      <a:pt x="111" y="32"/>
                    </a:lnTo>
                    <a:lnTo>
                      <a:pt x="117" y="32"/>
                    </a:lnTo>
                    <a:lnTo>
                      <a:pt x="124" y="32"/>
                    </a:lnTo>
                    <a:lnTo>
                      <a:pt x="130" y="32"/>
                    </a:lnTo>
                    <a:lnTo>
                      <a:pt x="137" y="32"/>
                    </a:lnTo>
                    <a:lnTo>
                      <a:pt x="143" y="32"/>
                    </a:lnTo>
                    <a:lnTo>
                      <a:pt x="150" y="32"/>
                    </a:lnTo>
                    <a:lnTo>
                      <a:pt x="156" y="32"/>
                    </a:lnTo>
                    <a:lnTo>
                      <a:pt x="163" y="32"/>
                    </a:lnTo>
                    <a:lnTo>
                      <a:pt x="169" y="32"/>
                    </a:lnTo>
                    <a:lnTo>
                      <a:pt x="176" y="39"/>
                    </a:lnTo>
                  </a:path>
                </a:pathLst>
              </a:custGeom>
              <a:noFill/>
              <a:ln w="31750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12" name="Group 55"/>
            <p:cNvGrpSpPr>
              <a:grpSpLocks/>
            </p:cNvGrpSpPr>
            <p:nvPr/>
          </p:nvGrpSpPr>
          <p:grpSpPr bwMode="auto">
            <a:xfrm flipH="1">
              <a:off x="643395" y="4926013"/>
              <a:ext cx="2203450" cy="1385887"/>
              <a:chOff x="3188" y="3113"/>
              <a:chExt cx="1388" cy="873"/>
            </a:xfrm>
          </p:grpSpPr>
          <p:sp>
            <p:nvSpPr>
              <p:cNvPr id="37" name="Freeform 53"/>
              <p:cNvSpPr>
                <a:spLocks/>
              </p:cNvSpPr>
              <p:nvPr/>
            </p:nvSpPr>
            <p:spPr bwMode="auto">
              <a:xfrm>
                <a:off x="3188" y="3113"/>
                <a:ext cx="1212" cy="873"/>
              </a:xfrm>
              <a:custGeom>
                <a:avLst/>
                <a:gdLst>
                  <a:gd name="T0" fmla="*/ 20 w 1212"/>
                  <a:gd name="T1" fmla="*/ 873 h 873"/>
                  <a:gd name="T2" fmla="*/ 46 w 1212"/>
                  <a:gd name="T3" fmla="*/ 873 h 873"/>
                  <a:gd name="T4" fmla="*/ 72 w 1212"/>
                  <a:gd name="T5" fmla="*/ 873 h 873"/>
                  <a:gd name="T6" fmla="*/ 98 w 1212"/>
                  <a:gd name="T7" fmla="*/ 873 h 873"/>
                  <a:gd name="T8" fmla="*/ 124 w 1212"/>
                  <a:gd name="T9" fmla="*/ 873 h 873"/>
                  <a:gd name="T10" fmla="*/ 150 w 1212"/>
                  <a:gd name="T11" fmla="*/ 866 h 873"/>
                  <a:gd name="T12" fmla="*/ 176 w 1212"/>
                  <a:gd name="T13" fmla="*/ 860 h 873"/>
                  <a:gd name="T14" fmla="*/ 202 w 1212"/>
                  <a:gd name="T15" fmla="*/ 853 h 873"/>
                  <a:gd name="T16" fmla="*/ 228 w 1212"/>
                  <a:gd name="T17" fmla="*/ 840 h 873"/>
                  <a:gd name="T18" fmla="*/ 254 w 1212"/>
                  <a:gd name="T19" fmla="*/ 827 h 873"/>
                  <a:gd name="T20" fmla="*/ 274 w 1212"/>
                  <a:gd name="T21" fmla="*/ 801 h 873"/>
                  <a:gd name="T22" fmla="*/ 300 w 1212"/>
                  <a:gd name="T23" fmla="*/ 775 h 873"/>
                  <a:gd name="T24" fmla="*/ 326 w 1212"/>
                  <a:gd name="T25" fmla="*/ 730 h 873"/>
                  <a:gd name="T26" fmla="*/ 352 w 1212"/>
                  <a:gd name="T27" fmla="*/ 664 h 873"/>
                  <a:gd name="T28" fmla="*/ 378 w 1212"/>
                  <a:gd name="T29" fmla="*/ 612 h 873"/>
                  <a:gd name="T30" fmla="*/ 404 w 1212"/>
                  <a:gd name="T31" fmla="*/ 560 h 873"/>
                  <a:gd name="T32" fmla="*/ 424 w 1212"/>
                  <a:gd name="T33" fmla="*/ 515 h 873"/>
                  <a:gd name="T34" fmla="*/ 450 w 1212"/>
                  <a:gd name="T35" fmla="*/ 469 h 873"/>
                  <a:gd name="T36" fmla="*/ 476 w 1212"/>
                  <a:gd name="T37" fmla="*/ 410 h 873"/>
                  <a:gd name="T38" fmla="*/ 502 w 1212"/>
                  <a:gd name="T39" fmla="*/ 332 h 873"/>
                  <a:gd name="T40" fmla="*/ 528 w 1212"/>
                  <a:gd name="T41" fmla="*/ 241 h 873"/>
                  <a:gd name="T42" fmla="*/ 547 w 1212"/>
                  <a:gd name="T43" fmla="*/ 150 h 873"/>
                  <a:gd name="T44" fmla="*/ 573 w 1212"/>
                  <a:gd name="T45" fmla="*/ 72 h 873"/>
                  <a:gd name="T46" fmla="*/ 599 w 1212"/>
                  <a:gd name="T47" fmla="*/ 20 h 873"/>
                  <a:gd name="T48" fmla="*/ 626 w 1212"/>
                  <a:gd name="T49" fmla="*/ 0 h 873"/>
                  <a:gd name="T50" fmla="*/ 652 w 1212"/>
                  <a:gd name="T51" fmla="*/ 13 h 873"/>
                  <a:gd name="T52" fmla="*/ 678 w 1212"/>
                  <a:gd name="T53" fmla="*/ 72 h 873"/>
                  <a:gd name="T54" fmla="*/ 697 w 1212"/>
                  <a:gd name="T55" fmla="*/ 150 h 873"/>
                  <a:gd name="T56" fmla="*/ 723 w 1212"/>
                  <a:gd name="T57" fmla="*/ 241 h 873"/>
                  <a:gd name="T58" fmla="*/ 749 w 1212"/>
                  <a:gd name="T59" fmla="*/ 339 h 873"/>
                  <a:gd name="T60" fmla="*/ 775 w 1212"/>
                  <a:gd name="T61" fmla="*/ 430 h 873"/>
                  <a:gd name="T62" fmla="*/ 801 w 1212"/>
                  <a:gd name="T63" fmla="*/ 521 h 873"/>
                  <a:gd name="T64" fmla="*/ 821 w 1212"/>
                  <a:gd name="T65" fmla="*/ 599 h 873"/>
                  <a:gd name="T66" fmla="*/ 847 w 1212"/>
                  <a:gd name="T67" fmla="*/ 651 h 873"/>
                  <a:gd name="T68" fmla="*/ 873 w 1212"/>
                  <a:gd name="T69" fmla="*/ 697 h 873"/>
                  <a:gd name="T70" fmla="*/ 899 w 1212"/>
                  <a:gd name="T71" fmla="*/ 736 h 873"/>
                  <a:gd name="T72" fmla="*/ 925 w 1212"/>
                  <a:gd name="T73" fmla="*/ 762 h 873"/>
                  <a:gd name="T74" fmla="*/ 951 w 1212"/>
                  <a:gd name="T75" fmla="*/ 782 h 873"/>
                  <a:gd name="T76" fmla="*/ 977 w 1212"/>
                  <a:gd name="T77" fmla="*/ 801 h 873"/>
                  <a:gd name="T78" fmla="*/ 1003 w 1212"/>
                  <a:gd name="T79" fmla="*/ 814 h 873"/>
                  <a:gd name="T80" fmla="*/ 1030 w 1212"/>
                  <a:gd name="T81" fmla="*/ 827 h 873"/>
                  <a:gd name="T82" fmla="*/ 1056 w 1212"/>
                  <a:gd name="T83" fmla="*/ 834 h 873"/>
                  <a:gd name="T84" fmla="*/ 1082 w 1212"/>
                  <a:gd name="T85" fmla="*/ 840 h 873"/>
                  <a:gd name="T86" fmla="*/ 1108 w 1212"/>
                  <a:gd name="T87" fmla="*/ 847 h 873"/>
                  <a:gd name="T88" fmla="*/ 1134 w 1212"/>
                  <a:gd name="T89" fmla="*/ 853 h 873"/>
                  <a:gd name="T90" fmla="*/ 1160 w 1212"/>
                  <a:gd name="T91" fmla="*/ 860 h 873"/>
                  <a:gd name="T92" fmla="*/ 1186 w 1212"/>
                  <a:gd name="T93" fmla="*/ 866 h 873"/>
                  <a:gd name="T94" fmla="*/ 1212 w 1212"/>
                  <a:gd name="T95" fmla="*/ 866 h 8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1212" h="873">
                    <a:moveTo>
                      <a:pt x="0" y="873"/>
                    </a:moveTo>
                    <a:lnTo>
                      <a:pt x="7" y="873"/>
                    </a:lnTo>
                    <a:lnTo>
                      <a:pt x="13" y="873"/>
                    </a:lnTo>
                    <a:lnTo>
                      <a:pt x="20" y="873"/>
                    </a:lnTo>
                    <a:lnTo>
                      <a:pt x="26" y="873"/>
                    </a:lnTo>
                    <a:lnTo>
                      <a:pt x="33" y="873"/>
                    </a:lnTo>
                    <a:lnTo>
                      <a:pt x="39" y="873"/>
                    </a:lnTo>
                    <a:lnTo>
                      <a:pt x="46" y="873"/>
                    </a:lnTo>
                    <a:lnTo>
                      <a:pt x="52" y="873"/>
                    </a:lnTo>
                    <a:lnTo>
                      <a:pt x="59" y="873"/>
                    </a:lnTo>
                    <a:lnTo>
                      <a:pt x="65" y="873"/>
                    </a:lnTo>
                    <a:lnTo>
                      <a:pt x="72" y="873"/>
                    </a:lnTo>
                    <a:lnTo>
                      <a:pt x="78" y="873"/>
                    </a:lnTo>
                    <a:lnTo>
                      <a:pt x="85" y="873"/>
                    </a:lnTo>
                    <a:lnTo>
                      <a:pt x="91" y="873"/>
                    </a:lnTo>
                    <a:lnTo>
                      <a:pt x="98" y="873"/>
                    </a:lnTo>
                    <a:lnTo>
                      <a:pt x="104" y="873"/>
                    </a:lnTo>
                    <a:lnTo>
                      <a:pt x="111" y="873"/>
                    </a:lnTo>
                    <a:lnTo>
                      <a:pt x="117" y="873"/>
                    </a:lnTo>
                    <a:lnTo>
                      <a:pt x="124" y="873"/>
                    </a:lnTo>
                    <a:lnTo>
                      <a:pt x="130" y="873"/>
                    </a:lnTo>
                    <a:lnTo>
                      <a:pt x="137" y="873"/>
                    </a:lnTo>
                    <a:lnTo>
                      <a:pt x="143" y="866"/>
                    </a:lnTo>
                    <a:lnTo>
                      <a:pt x="150" y="866"/>
                    </a:lnTo>
                    <a:lnTo>
                      <a:pt x="156" y="866"/>
                    </a:lnTo>
                    <a:lnTo>
                      <a:pt x="163" y="866"/>
                    </a:lnTo>
                    <a:lnTo>
                      <a:pt x="169" y="860"/>
                    </a:lnTo>
                    <a:lnTo>
                      <a:pt x="176" y="860"/>
                    </a:lnTo>
                    <a:lnTo>
                      <a:pt x="182" y="860"/>
                    </a:lnTo>
                    <a:lnTo>
                      <a:pt x="189" y="860"/>
                    </a:lnTo>
                    <a:lnTo>
                      <a:pt x="196" y="853"/>
                    </a:lnTo>
                    <a:lnTo>
                      <a:pt x="202" y="853"/>
                    </a:lnTo>
                    <a:lnTo>
                      <a:pt x="209" y="853"/>
                    </a:lnTo>
                    <a:lnTo>
                      <a:pt x="215" y="847"/>
                    </a:lnTo>
                    <a:lnTo>
                      <a:pt x="222" y="847"/>
                    </a:lnTo>
                    <a:lnTo>
                      <a:pt x="228" y="840"/>
                    </a:lnTo>
                    <a:lnTo>
                      <a:pt x="235" y="834"/>
                    </a:lnTo>
                    <a:lnTo>
                      <a:pt x="241" y="834"/>
                    </a:lnTo>
                    <a:lnTo>
                      <a:pt x="248" y="827"/>
                    </a:lnTo>
                    <a:lnTo>
                      <a:pt x="254" y="827"/>
                    </a:lnTo>
                    <a:lnTo>
                      <a:pt x="261" y="821"/>
                    </a:lnTo>
                    <a:lnTo>
                      <a:pt x="267" y="814"/>
                    </a:lnTo>
                    <a:lnTo>
                      <a:pt x="267" y="808"/>
                    </a:lnTo>
                    <a:lnTo>
                      <a:pt x="274" y="801"/>
                    </a:lnTo>
                    <a:lnTo>
                      <a:pt x="280" y="801"/>
                    </a:lnTo>
                    <a:lnTo>
                      <a:pt x="287" y="788"/>
                    </a:lnTo>
                    <a:lnTo>
                      <a:pt x="293" y="782"/>
                    </a:lnTo>
                    <a:lnTo>
                      <a:pt x="300" y="775"/>
                    </a:lnTo>
                    <a:lnTo>
                      <a:pt x="306" y="762"/>
                    </a:lnTo>
                    <a:lnTo>
                      <a:pt x="313" y="756"/>
                    </a:lnTo>
                    <a:lnTo>
                      <a:pt x="319" y="743"/>
                    </a:lnTo>
                    <a:lnTo>
                      <a:pt x="326" y="730"/>
                    </a:lnTo>
                    <a:lnTo>
                      <a:pt x="332" y="717"/>
                    </a:lnTo>
                    <a:lnTo>
                      <a:pt x="339" y="697"/>
                    </a:lnTo>
                    <a:lnTo>
                      <a:pt x="345" y="684"/>
                    </a:lnTo>
                    <a:lnTo>
                      <a:pt x="352" y="664"/>
                    </a:lnTo>
                    <a:lnTo>
                      <a:pt x="358" y="651"/>
                    </a:lnTo>
                    <a:lnTo>
                      <a:pt x="365" y="638"/>
                    </a:lnTo>
                    <a:lnTo>
                      <a:pt x="371" y="625"/>
                    </a:lnTo>
                    <a:lnTo>
                      <a:pt x="378" y="612"/>
                    </a:lnTo>
                    <a:lnTo>
                      <a:pt x="384" y="599"/>
                    </a:lnTo>
                    <a:lnTo>
                      <a:pt x="391" y="586"/>
                    </a:lnTo>
                    <a:lnTo>
                      <a:pt x="397" y="573"/>
                    </a:lnTo>
                    <a:lnTo>
                      <a:pt x="404" y="560"/>
                    </a:lnTo>
                    <a:lnTo>
                      <a:pt x="404" y="547"/>
                    </a:lnTo>
                    <a:lnTo>
                      <a:pt x="411" y="541"/>
                    </a:lnTo>
                    <a:lnTo>
                      <a:pt x="417" y="528"/>
                    </a:lnTo>
                    <a:lnTo>
                      <a:pt x="424" y="515"/>
                    </a:lnTo>
                    <a:lnTo>
                      <a:pt x="430" y="508"/>
                    </a:lnTo>
                    <a:lnTo>
                      <a:pt x="437" y="495"/>
                    </a:lnTo>
                    <a:lnTo>
                      <a:pt x="443" y="482"/>
                    </a:lnTo>
                    <a:lnTo>
                      <a:pt x="450" y="469"/>
                    </a:lnTo>
                    <a:lnTo>
                      <a:pt x="456" y="456"/>
                    </a:lnTo>
                    <a:lnTo>
                      <a:pt x="463" y="436"/>
                    </a:lnTo>
                    <a:lnTo>
                      <a:pt x="469" y="423"/>
                    </a:lnTo>
                    <a:lnTo>
                      <a:pt x="476" y="410"/>
                    </a:lnTo>
                    <a:lnTo>
                      <a:pt x="482" y="391"/>
                    </a:lnTo>
                    <a:lnTo>
                      <a:pt x="489" y="371"/>
                    </a:lnTo>
                    <a:lnTo>
                      <a:pt x="495" y="352"/>
                    </a:lnTo>
                    <a:lnTo>
                      <a:pt x="502" y="332"/>
                    </a:lnTo>
                    <a:lnTo>
                      <a:pt x="508" y="313"/>
                    </a:lnTo>
                    <a:lnTo>
                      <a:pt x="515" y="287"/>
                    </a:lnTo>
                    <a:lnTo>
                      <a:pt x="521" y="261"/>
                    </a:lnTo>
                    <a:lnTo>
                      <a:pt x="528" y="241"/>
                    </a:lnTo>
                    <a:lnTo>
                      <a:pt x="534" y="215"/>
                    </a:lnTo>
                    <a:lnTo>
                      <a:pt x="541" y="195"/>
                    </a:lnTo>
                    <a:lnTo>
                      <a:pt x="541" y="169"/>
                    </a:lnTo>
                    <a:lnTo>
                      <a:pt x="547" y="150"/>
                    </a:lnTo>
                    <a:lnTo>
                      <a:pt x="554" y="130"/>
                    </a:lnTo>
                    <a:lnTo>
                      <a:pt x="560" y="104"/>
                    </a:lnTo>
                    <a:lnTo>
                      <a:pt x="567" y="85"/>
                    </a:lnTo>
                    <a:lnTo>
                      <a:pt x="573" y="72"/>
                    </a:lnTo>
                    <a:lnTo>
                      <a:pt x="580" y="52"/>
                    </a:lnTo>
                    <a:lnTo>
                      <a:pt x="586" y="39"/>
                    </a:lnTo>
                    <a:lnTo>
                      <a:pt x="593" y="26"/>
                    </a:lnTo>
                    <a:lnTo>
                      <a:pt x="599" y="20"/>
                    </a:lnTo>
                    <a:lnTo>
                      <a:pt x="606" y="7"/>
                    </a:lnTo>
                    <a:lnTo>
                      <a:pt x="613" y="7"/>
                    </a:lnTo>
                    <a:lnTo>
                      <a:pt x="619" y="0"/>
                    </a:lnTo>
                    <a:lnTo>
                      <a:pt x="626" y="0"/>
                    </a:lnTo>
                    <a:lnTo>
                      <a:pt x="632" y="0"/>
                    </a:lnTo>
                    <a:lnTo>
                      <a:pt x="639" y="7"/>
                    </a:lnTo>
                    <a:lnTo>
                      <a:pt x="645" y="13"/>
                    </a:lnTo>
                    <a:lnTo>
                      <a:pt x="652" y="13"/>
                    </a:lnTo>
                    <a:lnTo>
                      <a:pt x="658" y="26"/>
                    </a:lnTo>
                    <a:lnTo>
                      <a:pt x="665" y="33"/>
                    </a:lnTo>
                    <a:lnTo>
                      <a:pt x="671" y="52"/>
                    </a:lnTo>
                    <a:lnTo>
                      <a:pt x="678" y="72"/>
                    </a:lnTo>
                    <a:lnTo>
                      <a:pt x="678" y="91"/>
                    </a:lnTo>
                    <a:lnTo>
                      <a:pt x="684" y="104"/>
                    </a:lnTo>
                    <a:lnTo>
                      <a:pt x="691" y="130"/>
                    </a:lnTo>
                    <a:lnTo>
                      <a:pt x="697" y="150"/>
                    </a:lnTo>
                    <a:lnTo>
                      <a:pt x="704" y="176"/>
                    </a:lnTo>
                    <a:lnTo>
                      <a:pt x="710" y="195"/>
                    </a:lnTo>
                    <a:lnTo>
                      <a:pt x="717" y="222"/>
                    </a:lnTo>
                    <a:lnTo>
                      <a:pt x="723" y="241"/>
                    </a:lnTo>
                    <a:lnTo>
                      <a:pt x="730" y="267"/>
                    </a:lnTo>
                    <a:lnTo>
                      <a:pt x="736" y="287"/>
                    </a:lnTo>
                    <a:lnTo>
                      <a:pt x="743" y="313"/>
                    </a:lnTo>
                    <a:lnTo>
                      <a:pt x="749" y="339"/>
                    </a:lnTo>
                    <a:lnTo>
                      <a:pt x="756" y="358"/>
                    </a:lnTo>
                    <a:lnTo>
                      <a:pt x="762" y="384"/>
                    </a:lnTo>
                    <a:lnTo>
                      <a:pt x="769" y="404"/>
                    </a:lnTo>
                    <a:lnTo>
                      <a:pt x="775" y="430"/>
                    </a:lnTo>
                    <a:lnTo>
                      <a:pt x="782" y="456"/>
                    </a:lnTo>
                    <a:lnTo>
                      <a:pt x="788" y="476"/>
                    </a:lnTo>
                    <a:lnTo>
                      <a:pt x="795" y="502"/>
                    </a:lnTo>
                    <a:lnTo>
                      <a:pt x="801" y="521"/>
                    </a:lnTo>
                    <a:lnTo>
                      <a:pt x="808" y="541"/>
                    </a:lnTo>
                    <a:lnTo>
                      <a:pt x="815" y="560"/>
                    </a:lnTo>
                    <a:lnTo>
                      <a:pt x="815" y="580"/>
                    </a:lnTo>
                    <a:lnTo>
                      <a:pt x="821" y="599"/>
                    </a:lnTo>
                    <a:lnTo>
                      <a:pt x="828" y="612"/>
                    </a:lnTo>
                    <a:lnTo>
                      <a:pt x="834" y="625"/>
                    </a:lnTo>
                    <a:lnTo>
                      <a:pt x="841" y="638"/>
                    </a:lnTo>
                    <a:lnTo>
                      <a:pt x="847" y="651"/>
                    </a:lnTo>
                    <a:lnTo>
                      <a:pt x="854" y="664"/>
                    </a:lnTo>
                    <a:lnTo>
                      <a:pt x="860" y="677"/>
                    </a:lnTo>
                    <a:lnTo>
                      <a:pt x="867" y="691"/>
                    </a:lnTo>
                    <a:lnTo>
                      <a:pt x="873" y="697"/>
                    </a:lnTo>
                    <a:lnTo>
                      <a:pt x="880" y="710"/>
                    </a:lnTo>
                    <a:lnTo>
                      <a:pt x="886" y="717"/>
                    </a:lnTo>
                    <a:lnTo>
                      <a:pt x="893" y="723"/>
                    </a:lnTo>
                    <a:lnTo>
                      <a:pt x="899" y="736"/>
                    </a:lnTo>
                    <a:lnTo>
                      <a:pt x="906" y="736"/>
                    </a:lnTo>
                    <a:lnTo>
                      <a:pt x="912" y="749"/>
                    </a:lnTo>
                    <a:lnTo>
                      <a:pt x="919" y="756"/>
                    </a:lnTo>
                    <a:lnTo>
                      <a:pt x="925" y="762"/>
                    </a:lnTo>
                    <a:lnTo>
                      <a:pt x="932" y="769"/>
                    </a:lnTo>
                    <a:lnTo>
                      <a:pt x="938" y="775"/>
                    </a:lnTo>
                    <a:lnTo>
                      <a:pt x="945" y="775"/>
                    </a:lnTo>
                    <a:lnTo>
                      <a:pt x="951" y="782"/>
                    </a:lnTo>
                    <a:lnTo>
                      <a:pt x="958" y="788"/>
                    </a:lnTo>
                    <a:lnTo>
                      <a:pt x="964" y="795"/>
                    </a:lnTo>
                    <a:lnTo>
                      <a:pt x="971" y="795"/>
                    </a:lnTo>
                    <a:lnTo>
                      <a:pt x="977" y="801"/>
                    </a:lnTo>
                    <a:lnTo>
                      <a:pt x="984" y="808"/>
                    </a:lnTo>
                    <a:lnTo>
                      <a:pt x="990" y="808"/>
                    </a:lnTo>
                    <a:lnTo>
                      <a:pt x="997" y="814"/>
                    </a:lnTo>
                    <a:lnTo>
                      <a:pt x="1003" y="814"/>
                    </a:lnTo>
                    <a:lnTo>
                      <a:pt x="1010" y="814"/>
                    </a:lnTo>
                    <a:lnTo>
                      <a:pt x="1017" y="821"/>
                    </a:lnTo>
                    <a:lnTo>
                      <a:pt x="1023" y="821"/>
                    </a:lnTo>
                    <a:lnTo>
                      <a:pt x="1030" y="827"/>
                    </a:lnTo>
                    <a:lnTo>
                      <a:pt x="1036" y="827"/>
                    </a:lnTo>
                    <a:lnTo>
                      <a:pt x="1043" y="827"/>
                    </a:lnTo>
                    <a:lnTo>
                      <a:pt x="1049" y="827"/>
                    </a:lnTo>
                    <a:lnTo>
                      <a:pt x="1056" y="834"/>
                    </a:lnTo>
                    <a:lnTo>
                      <a:pt x="1062" y="834"/>
                    </a:lnTo>
                    <a:lnTo>
                      <a:pt x="1069" y="834"/>
                    </a:lnTo>
                    <a:lnTo>
                      <a:pt x="1075" y="840"/>
                    </a:lnTo>
                    <a:lnTo>
                      <a:pt x="1082" y="840"/>
                    </a:lnTo>
                    <a:lnTo>
                      <a:pt x="1088" y="840"/>
                    </a:lnTo>
                    <a:lnTo>
                      <a:pt x="1095" y="847"/>
                    </a:lnTo>
                    <a:lnTo>
                      <a:pt x="1101" y="847"/>
                    </a:lnTo>
                    <a:lnTo>
                      <a:pt x="1108" y="847"/>
                    </a:lnTo>
                    <a:lnTo>
                      <a:pt x="1114" y="847"/>
                    </a:lnTo>
                    <a:lnTo>
                      <a:pt x="1121" y="853"/>
                    </a:lnTo>
                    <a:lnTo>
                      <a:pt x="1127" y="853"/>
                    </a:lnTo>
                    <a:lnTo>
                      <a:pt x="1134" y="853"/>
                    </a:lnTo>
                    <a:lnTo>
                      <a:pt x="1140" y="853"/>
                    </a:lnTo>
                    <a:lnTo>
                      <a:pt x="1147" y="860"/>
                    </a:lnTo>
                    <a:lnTo>
                      <a:pt x="1153" y="860"/>
                    </a:lnTo>
                    <a:lnTo>
                      <a:pt x="1160" y="860"/>
                    </a:lnTo>
                    <a:lnTo>
                      <a:pt x="1166" y="860"/>
                    </a:lnTo>
                    <a:lnTo>
                      <a:pt x="1173" y="860"/>
                    </a:lnTo>
                    <a:lnTo>
                      <a:pt x="1179" y="860"/>
                    </a:lnTo>
                    <a:lnTo>
                      <a:pt x="1186" y="866"/>
                    </a:lnTo>
                    <a:lnTo>
                      <a:pt x="1192" y="866"/>
                    </a:lnTo>
                    <a:lnTo>
                      <a:pt x="1199" y="866"/>
                    </a:lnTo>
                    <a:lnTo>
                      <a:pt x="1205" y="866"/>
                    </a:lnTo>
                    <a:lnTo>
                      <a:pt x="1212" y="866"/>
                    </a:lnTo>
                  </a:path>
                </a:pathLst>
              </a:custGeom>
              <a:noFill/>
              <a:ln w="31750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8" name="Freeform 54"/>
              <p:cNvSpPr>
                <a:spLocks/>
              </p:cNvSpPr>
              <p:nvPr/>
            </p:nvSpPr>
            <p:spPr bwMode="auto">
              <a:xfrm>
                <a:off x="4400" y="3979"/>
                <a:ext cx="176" cy="7"/>
              </a:xfrm>
              <a:custGeom>
                <a:avLst/>
                <a:gdLst>
                  <a:gd name="T0" fmla="*/ 0 w 176"/>
                  <a:gd name="T1" fmla="*/ 0 h 7"/>
                  <a:gd name="T2" fmla="*/ 6 w 176"/>
                  <a:gd name="T3" fmla="*/ 0 h 7"/>
                  <a:gd name="T4" fmla="*/ 13 w 176"/>
                  <a:gd name="T5" fmla="*/ 0 h 7"/>
                  <a:gd name="T6" fmla="*/ 20 w 176"/>
                  <a:gd name="T7" fmla="*/ 0 h 7"/>
                  <a:gd name="T8" fmla="*/ 26 w 176"/>
                  <a:gd name="T9" fmla="*/ 0 h 7"/>
                  <a:gd name="T10" fmla="*/ 33 w 176"/>
                  <a:gd name="T11" fmla="*/ 0 h 7"/>
                  <a:gd name="T12" fmla="*/ 39 w 176"/>
                  <a:gd name="T13" fmla="*/ 7 h 7"/>
                  <a:gd name="T14" fmla="*/ 46 w 176"/>
                  <a:gd name="T15" fmla="*/ 7 h 7"/>
                  <a:gd name="T16" fmla="*/ 52 w 176"/>
                  <a:gd name="T17" fmla="*/ 7 h 7"/>
                  <a:gd name="T18" fmla="*/ 59 w 176"/>
                  <a:gd name="T19" fmla="*/ 7 h 7"/>
                  <a:gd name="T20" fmla="*/ 65 w 176"/>
                  <a:gd name="T21" fmla="*/ 7 h 7"/>
                  <a:gd name="T22" fmla="*/ 72 w 176"/>
                  <a:gd name="T23" fmla="*/ 7 h 7"/>
                  <a:gd name="T24" fmla="*/ 78 w 176"/>
                  <a:gd name="T25" fmla="*/ 7 h 7"/>
                  <a:gd name="T26" fmla="*/ 85 w 176"/>
                  <a:gd name="T27" fmla="*/ 7 h 7"/>
                  <a:gd name="T28" fmla="*/ 91 w 176"/>
                  <a:gd name="T29" fmla="*/ 7 h 7"/>
                  <a:gd name="T30" fmla="*/ 98 w 176"/>
                  <a:gd name="T31" fmla="*/ 7 h 7"/>
                  <a:gd name="T32" fmla="*/ 104 w 176"/>
                  <a:gd name="T33" fmla="*/ 7 h 7"/>
                  <a:gd name="T34" fmla="*/ 111 w 176"/>
                  <a:gd name="T35" fmla="*/ 7 h 7"/>
                  <a:gd name="T36" fmla="*/ 117 w 176"/>
                  <a:gd name="T37" fmla="*/ 7 h 7"/>
                  <a:gd name="T38" fmla="*/ 124 w 176"/>
                  <a:gd name="T39" fmla="*/ 7 h 7"/>
                  <a:gd name="T40" fmla="*/ 130 w 176"/>
                  <a:gd name="T41" fmla="*/ 7 h 7"/>
                  <a:gd name="T42" fmla="*/ 137 w 176"/>
                  <a:gd name="T43" fmla="*/ 7 h 7"/>
                  <a:gd name="T44" fmla="*/ 143 w 176"/>
                  <a:gd name="T45" fmla="*/ 7 h 7"/>
                  <a:gd name="T46" fmla="*/ 150 w 176"/>
                  <a:gd name="T47" fmla="*/ 7 h 7"/>
                  <a:gd name="T48" fmla="*/ 156 w 176"/>
                  <a:gd name="T49" fmla="*/ 7 h 7"/>
                  <a:gd name="T50" fmla="*/ 163 w 176"/>
                  <a:gd name="T51" fmla="*/ 7 h 7"/>
                  <a:gd name="T52" fmla="*/ 169 w 176"/>
                  <a:gd name="T53" fmla="*/ 7 h 7"/>
                  <a:gd name="T54" fmla="*/ 176 w 176"/>
                  <a:gd name="T55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76" h="7">
                    <a:moveTo>
                      <a:pt x="0" y="0"/>
                    </a:moveTo>
                    <a:lnTo>
                      <a:pt x="6" y="0"/>
                    </a:lnTo>
                    <a:lnTo>
                      <a:pt x="13" y="0"/>
                    </a:lnTo>
                    <a:lnTo>
                      <a:pt x="20" y="0"/>
                    </a:lnTo>
                    <a:lnTo>
                      <a:pt x="26" y="0"/>
                    </a:lnTo>
                    <a:lnTo>
                      <a:pt x="33" y="0"/>
                    </a:lnTo>
                    <a:lnTo>
                      <a:pt x="39" y="7"/>
                    </a:lnTo>
                    <a:lnTo>
                      <a:pt x="46" y="7"/>
                    </a:lnTo>
                    <a:lnTo>
                      <a:pt x="52" y="7"/>
                    </a:lnTo>
                    <a:lnTo>
                      <a:pt x="59" y="7"/>
                    </a:lnTo>
                    <a:lnTo>
                      <a:pt x="65" y="7"/>
                    </a:lnTo>
                    <a:lnTo>
                      <a:pt x="72" y="7"/>
                    </a:lnTo>
                    <a:lnTo>
                      <a:pt x="78" y="7"/>
                    </a:lnTo>
                    <a:lnTo>
                      <a:pt x="85" y="7"/>
                    </a:lnTo>
                    <a:lnTo>
                      <a:pt x="91" y="7"/>
                    </a:lnTo>
                    <a:lnTo>
                      <a:pt x="98" y="7"/>
                    </a:lnTo>
                    <a:lnTo>
                      <a:pt x="104" y="7"/>
                    </a:lnTo>
                    <a:lnTo>
                      <a:pt x="111" y="7"/>
                    </a:lnTo>
                    <a:lnTo>
                      <a:pt x="117" y="7"/>
                    </a:lnTo>
                    <a:lnTo>
                      <a:pt x="124" y="7"/>
                    </a:lnTo>
                    <a:lnTo>
                      <a:pt x="130" y="7"/>
                    </a:lnTo>
                    <a:lnTo>
                      <a:pt x="137" y="7"/>
                    </a:lnTo>
                    <a:lnTo>
                      <a:pt x="143" y="7"/>
                    </a:lnTo>
                    <a:lnTo>
                      <a:pt x="150" y="7"/>
                    </a:lnTo>
                    <a:lnTo>
                      <a:pt x="156" y="7"/>
                    </a:lnTo>
                    <a:lnTo>
                      <a:pt x="163" y="7"/>
                    </a:lnTo>
                    <a:lnTo>
                      <a:pt x="169" y="7"/>
                    </a:lnTo>
                    <a:lnTo>
                      <a:pt x="176" y="7"/>
                    </a:lnTo>
                  </a:path>
                </a:pathLst>
              </a:custGeom>
              <a:noFill/>
              <a:ln w="31750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13" name="Group 58"/>
            <p:cNvGrpSpPr>
              <a:grpSpLocks/>
            </p:cNvGrpSpPr>
            <p:nvPr/>
          </p:nvGrpSpPr>
          <p:grpSpPr bwMode="auto">
            <a:xfrm flipH="1">
              <a:off x="643395" y="5205413"/>
              <a:ext cx="2203450" cy="1108075"/>
              <a:chOff x="3188" y="3289"/>
              <a:chExt cx="1388" cy="698"/>
            </a:xfrm>
          </p:grpSpPr>
          <p:sp>
            <p:nvSpPr>
              <p:cNvPr id="35" name="Freeform 56"/>
              <p:cNvSpPr>
                <a:spLocks/>
              </p:cNvSpPr>
              <p:nvPr/>
            </p:nvSpPr>
            <p:spPr bwMode="auto">
              <a:xfrm>
                <a:off x="3188" y="3289"/>
                <a:ext cx="1212" cy="697"/>
              </a:xfrm>
              <a:custGeom>
                <a:avLst/>
                <a:gdLst>
                  <a:gd name="T0" fmla="*/ 20 w 1212"/>
                  <a:gd name="T1" fmla="*/ 697 h 697"/>
                  <a:gd name="T2" fmla="*/ 46 w 1212"/>
                  <a:gd name="T3" fmla="*/ 697 h 697"/>
                  <a:gd name="T4" fmla="*/ 72 w 1212"/>
                  <a:gd name="T5" fmla="*/ 697 h 697"/>
                  <a:gd name="T6" fmla="*/ 98 w 1212"/>
                  <a:gd name="T7" fmla="*/ 697 h 697"/>
                  <a:gd name="T8" fmla="*/ 124 w 1212"/>
                  <a:gd name="T9" fmla="*/ 697 h 697"/>
                  <a:gd name="T10" fmla="*/ 143 w 1212"/>
                  <a:gd name="T11" fmla="*/ 690 h 697"/>
                  <a:gd name="T12" fmla="*/ 169 w 1212"/>
                  <a:gd name="T13" fmla="*/ 684 h 697"/>
                  <a:gd name="T14" fmla="*/ 196 w 1212"/>
                  <a:gd name="T15" fmla="*/ 664 h 697"/>
                  <a:gd name="T16" fmla="*/ 222 w 1212"/>
                  <a:gd name="T17" fmla="*/ 638 h 697"/>
                  <a:gd name="T18" fmla="*/ 248 w 1212"/>
                  <a:gd name="T19" fmla="*/ 606 h 697"/>
                  <a:gd name="T20" fmla="*/ 267 w 1212"/>
                  <a:gd name="T21" fmla="*/ 573 h 697"/>
                  <a:gd name="T22" fmla="*/ 293 w 1212"/>
                  <a:gd name="T23" fmla="*/ 534 h 697"/>
                  <a:gd name="T24" fmla="*/ 319 w 1212"/>
                  <a:gd name="T25" fmla="*/ 488 h 697"/>
                  <a:gd name="T26" fmla="*/ 345 w 1212"/>
                  <a:gd name="T27" fmla="*/ 436 h 697"/>
                  <a:gd name="T28" fmla="*/ 371 w 1212"/>
                  <a:gd name="T29" fmla="*/ 365 h 697"/>
                  <a:gd name="T30" fmla="*/ 397 w 1212"/>
                  <a:gd name="T31" fmla="*/ 287 h 697"/>
                  <a:gd name="T32" fmla="*/ 417 w 1212"/>
                  <a:gd name="T33" fmla="*/ 202 h 697"/>
                  <a:gd name="T34" fmla="*/ 443 w 1212"/>
                  <a:gd name="T35" fmla="*/ 117 h 697"/>
                  <a:gd name="T36" fmla="*/ 469 w 1212"/>
                  <a:gd name="T37" fmla="*/ 39 h 697"/>
                  <a:gd name="T38" fmla="*/ 495 w 1212"/>
                  <a:gd name="T39" fmla="*/ 0 h 697"/>
                  <a:gd name="T40" fmla="*/ 521 w 1212"/>
                  <a:gd name="T41" fmla="*/ 0 h 697"/>
                  <a:gd name="T42" fmla="*/ 541 w 1212"/>
                  <a:gd name="T43" fmla="*/ 39 h 697"/>
                  <a:gd name="T44" fmla="*/ 567 w 1212"/>
                  <a:gd name="T45" fmla="*/ 111 h 697"/>
                  <a:gd name="T46" fmla="*/ 593 w 1212"/>
                  <a:gd name="T47" fmla="*/ 182 h 697"/>
                  <a:gd name="T48" fmla="*/ 619 w 1212"/>
                  <a:gd name="T49" fmla="*/ 274 h 697"/>
                  <a:gd name="T50" fmla="*/ 645 w 1212"/>
                  <a:gd name="T51" fmla="*/ 345 h 697"/>
                  <a:gd name="T52" fmla="*/ 671 w 1212"/>
                  <a:gd name="T53" fmla="*/ 417 h 697"/>
                  <a:gd name="T54" fmla="*/ 691 w 1212"/>
                  <a:gd name="T55" fmla="*/ 475 h 697"/>
                  <a:gd name="T56" fmla="*/ 717 w 1212"/>
                  <a:gd name="T57" fmla="*/ 515 h 697"/>
                  <a:gd name="T58" fmla="*/ 743 w 1212"/>
                  <a:gd name="T59" fmla="*/ 547 h 697"/>
                  <a:gd name="T60" fmla="*/ 769 w 1212"/>
                  <a:gd name="T61" fmla="*/ 573 h 697"/>
                  <a:gd name="T62" fmla="*/ 795 w 1212"/>
                  <a:gd name="T63" fmla="*/ 586 h 697"/>
                  <a:gd name="T64" fmla="*/ 821 w 1212"/>
                  <a:gd name="T65" fmla="*/ 599 h 697"/>
                  <a:gd name="T66" fmla="*/ 847 w 1212"/>
                  <a:gd name="T67" fmla="*/ 612 h 697"/>
                  <a:gd name="T68" fmla="*/ 873 w 1212"/>
                  <a:gd name="T69" fmla="*/ 625 h 697"/>
                  <a:gd name="T70" fmla="*/ 899 w 1212"/>
                  <a:gd name="T71" fmla="*/ 645 h 697"/>
                  <a:gd name="T72" fmla="*/ 925 w 1212"/>
                  <a:gd name="T73" fmla="*/ 658 h 697"/>
                  <a:gd name="T74" fmla="*/ 951 w 1212"/>
                  <a:gd name="T75" fmla="*/ 664 h 697"/>
                  <a:gd name="T76" fmla="*/ 971 w 1212"/>
                  <a:gd name="T77" fmla="*/ 671 h 697"/>
                  <a:gd name="T78" fmla="*/ 997 w 1212"/>
                  <a:gd name="T79" fmla="*/ 677 h 697"/>
                  <a:gd name="T80" fmla="*/ 1023 w 1212"/>
                  <a:gd name="T81" fmla="*/ 684 h 697"/>
                  <a:gd name="T82" fmla="*/ 1049 w 1212"/>
                  <a:gd name="T83" fmla="*/ 690 h 697"/>
                  <a:gd name="T84" fmla="*/ 1075 w 1212"/>
                  <a:gd name="T85" fmla="*/ 690 h 697"/>
                  <a:gd name="T86" fmla="*/ 1101 w 1212"/>
                  <a:gd name="T87" fmla="*/ 690 h 697"/>
                  <a:gd name="T88" fmla="*/ 1127 w 1212"/>
                  <a:gd name="T89" fmla="*/ 697 h 697"/>
                  <a:gd name="T90" fmla="*/ 1153 w 1212"/>
                  <a:gd name="T91" fmla="*/ 697 h 697"/>
                  <a:gd name="T92" fmla="*/ 1179 w 1212"/>
                  <a:gd name="T93" fmla="*/ 697 h 697"/>
                  <a:gd name="T94" fmla="*/ 1205 w 1212"/>
                  <a:gd name="T95" fmla="*/ 697 h 6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1212" h="697">
                    <a:moveTo>
                      <a:pt x="0" y="697"/>
                    </a:moveTo>
                    <a:lnTo>
                      <a:pt x="7" y="697"/>
                    </a:lnTo>
                    <a:lnTo>
                      <a:pt x="13" y="697"/>
                    </a:lnTo>
                    <a:lnTo>
                      <a:pt x="20" y="697"/>
                    </a:lnTo>
                    <a:lnTo>
                      <a:pt x="26" y="697"/>
                    </a:lnTo>
                    <a:lnTo>
                      <a:pt x="33" y="697"/>
                    </a:lnTo>
                    <a:lnTo>
                      <a:pt x="39" y="697"/>
                    </a:lnTo>
                    <a:lnTo>
                      <a:pt x="46" y="697"/>
                    </a:lnTo>
                    <a:lnTo>
                      <a:pt x="52" y="697"/>
                    </a:lnTo>
                    <a:lnTo>
                      <a:pt x="59" y="697"/>
                    </a:lnTo>
                    <a:lnTo>
                      <a:pt x="65" y="697"/>
                    </a:lnTo>
                    <a:lnTo>
                      <a:pt x="72" y="697"/>
                    </a:lnTo>
                    <a:lnTo>
                      <a:pt x="78" y="697"/>
                    </a:lnTo>
                    <a:lnTo>
                      <a:pt x="85" y="697"/>
                    </a:lnTo>
                    <a:lnTo>
                      <a:pt x="91" y="697"/>
                    </a:lnTo>
                    <a:lnTo>
                      <a:pt x="98" y="697"/>
                    </a:lnTo>
                    <a:lnTo>
                      <a:pt x="104" y="697"/>
                    </a:lnTo>
                    <a:lnTo>
                      <a:pt x="111" y="697"/>
                    </a:lnTo>
                    <a:lnTo>
                      <a:pt x="117" y="697"/>
                    </a:lnTo>
                    <a:lnTo>
                      <a:pt x="124" y="697"/>
                    </a:lnTo>
                    <a:lnTo>
                      <a:pt x="130" y="697"/>
                    </a:lnTo>
                    <a:lnTo>
                      <a:pt x="130" y="690"/>
                    </a:lnTo>
                    <a:lnTo>
                      <a:pt x="137" y="690"/>
                    </a:lnTo>
                    <a:lnTo>
                      <a:pt x="143" y="690"/>
                    </a:lnTo>
                    <a:lnTo>
                      <a:pt x="150" y="690"/>
                    </a:lnTo>
                    <a:lnTo>
                      <a:pt x="156" y="684"/>
                    </a:lnTo>
                    <a:lnTo>
                      <a:pt x="163" y="684"/>
                    </a:lnTo>
                    <a:lnTo>
                      <a:pt x="169" y="684"/>
                    </a:lnTo>
                    <a:lnTo>
                      <a:pt x="176" y="677"/>
                    </a:lnTo>
                    <a:lnTo>
                      <a:pt x="182" y="677"/>
                    </a:lnTo>
                    <a:lnTo>
                      <a:pt x="189" y="671"/>
                    </a:lnTo>
                    <a:lnTo>
                      <a:pt x="196" y="664"/>
                    </a:lnTo>
                    <a:lnTo>
                      <a:pt x="202" y="658"/>
                    </a:lnTo>
                    <a:lnTo>
                      <a:pt x="209" y="651"/>
                    </a:lnTo>
                    <a:lnTo>
                      <a:pt x="215" y="645"/>
                    </a:lnTo>
                    <a:lnTo>
                      <a:pt x="222" y="638"/>
                    </a:lnTo>
                    <a:lnTo>
                      <a:pt x="228" y="625"/>
                    </a:lnTo>
                    <a:lnTo>
                      <a:pt x="235" y="619"/>
                    </a:lnTo>
                    <a:lnTo>
                      <a:pt x="241" y="612"/>
                    </a:lnTo>
                    <a:lnTo>
                      <a:pt x="248" y="606"/>
                    </a:lnTo>
                    <a:lnTo>
                      <a:pt x="254" y="593"/>
                    </a:lnTo>
                    <a:lnTo>
                      <a:pt x="261" y="586"/>
                    </a:lnTo>
                    <a:lnTo>
                      <a:pt x="267" y="580"/>
                    </a:lnTo>
                    <a:lnTo>
                      <a:pt x="267" y="573"/>
                    </a:lnTo>
                    <a:lnTo>
                      <a:pt x="274" y="560"/>
                    </a:lnTo>
                    <a:lnTo>
                      <a:pt x="280" y="554"/>
                    </a:lnTo>
                    <a:lnTo>
                      <a:pt x="287" y="541"/>
                    </a:lnTo>
                    <a:lnTo>
                      <a:pt x="293" y="534"/>
                    </a:lnTo>
                    <a:lnTo>
                      <a:pt x="300" y="521"/>
                    </a:lnTo>
                    <a:lnTo>
                      <a:pt x="306" y="515"/>
                    </a:lnTo>
                    <a:lnTo>
                      <a:pt x="313" y="501"/>
                    </a:lnTo>
                    <a:lnTo>
                      <a:pt x="319" y="488"/>
                    </a:lnTo>
                    <a:lnTo>
                      <a:pt x="326" y="475"/>
                    </a:lnTo>
                    <a:lnTo>
                      <a:pt x="332" y="462"/>
                    </a:lnTo>
                    <a:lnTo>
                      <a:pt x="339" y="449"/>
                    </a:lnTo>
                    <a:lnTo>
                      <a:pt x="345" y="436"/>
                    </a:lnTo>
                    <a:lnTo>
                      <a:pt x="352" y="423"/>
                    </a:lnTo>
                    <a:lnTo>
                      <a:pt x="358" y="404"/>
                    </a:lnTo>
                    <a:lnTo>
                      <a:pt x="365" y="384"/>
                    </a:lnTo>
                    <a:lnTo>
                      <a:pt x="371" y="365"/>
                    </a:lnTo>
                    <a:lnTo>
                      <a:pt x="378" y="352"/>
                    </a:lnTo>
                    <a:lnTo>
                      <a:pt x="384" y="332"/>
                    </a:lnTo>
                    <a:lnTo>
                      <a:pt x="391" y="313"/>
                    </a:lnTo>
                    <a:lnTo>
                      <a:pt x="397" y="287"/>
                    </a:lnTo>
                    <a:lnTo>
                      <a:pt x="404" y="267"/>
                    </a:lnTo>
                    <a:lnTo>
                      <a:pt x="404" y="241"/>
                    </a:lnTo>
                    <a:lnTo>
                      <a:pt x="411" y="221"/>
                    </a:lnTo>
                    <a:lnTo>
                      <a:pt x="417" y="202"/>
                    </a:lnTo>
                    <a:lnTo>
                      <a:pt x="424" y="182"/>
                    </a:lnTo>
                    <a:lnTo>
                      <a:pt x="430" y="156"/>
                    </a:lnTo>
                    <a:lnTo>
                      <a:pt x="437" y="137"/>
                    </a:lnTo>
                    <a:lnTo>
                      <a:pt x="443" y="117"/>
                    </a:lnTo>
                    <a:lnTo>
                      <a:pt x="450" y="98"/>
                    </a:lnTo>
                    <a:lnTo>
                      <a:pt x="456" y="78"/>
                    </a:lnTo>
                    <a:lnTo>
                      <a:pt x="463" y="52"/>
                    </a:lnTo>
                    <a:lnTo>
                      <a:pt x="469" y="39"/>
                    </a:lnTo>
                    <a:lnTo>
                      <a:pt x="476" y="26"/>
                    </a:lnTo>
                    <a:lnTo>
                      <a:pt x="482" y="13"/>
                    </a:lnTo>
                    <a:lnTo>
                      <a:pt x="489" y="6"/>
                    </a:lnTo>
                    <a:lnTo>
                      <a:pt x="495" y="0"/>
                    </a:lnTo>
                    <a:lnTo>
                      <a:pt x="502" y="0"/>
                    </a:lnTo>
                    <a:lnTo>
                      <a:pt x="508" y="0"/>
                    </a:lnTo>
                    <a:lnTo>
                      <a:pt x="515" y="0"/>
                    </a:lnTo>
                    <a:lnTo>
                      <a:pt x="521" y="0"/>
                    </a:lnTo>
                    <a:lnTo>
                      <a:pt x="528" y="6"/>
                    </a:lnTo>
                    <a:lnTo>
                      <a:pt x="534" y="13"/>
                    </a:lnTo>
                    <a:lnTo>
                      <a:pt x="541" y="26"/>
                    </a:lnTo>
                    <a:lnTo>
                      <a:pt x="541" y="39"/>
                    </a:lnTo>
                    <a:lnTo>
                      <a:pt x="547" y="59"/>
                    </a:lnTo>
                    <a:lnTo>
                      <a:pt x="554" y="72"/>
                    </a:lnTo>
                    <a:lnTo>
                      <a:pt x="560" y="91"/>
                    </a:lnTo>
                    <a:lnTo>
                      <a:pt x="567" y="111"/>
                    </a:lnTo>
                    <a:lnTo>
                      <a:pt x="573" y="130"/>
                    </a:lnTo>
                    <a:lnTo>
                      <a:pt x="580" y="150"/>
                    </a:lnTo>
                    <a:lnTo>
                      <a:pt x="586" y="163"/>
                    </a:lnTo>
                    <a:lnTo>
                      <a:pt x="593" y="182"/>
                    </a:lnTo>
                    <a:lnTo>
                      <a:pt x="599" y="208"/>
                    </a:lnTo>
                    <a:lnTo>
                      <a:pt x="606" y="228"/>
                    </a:lnTo>
                    <a:lnTo>
                      <a:pt x="613" y="254"/>
                    </a:lnTo>
                    <a:lnTo>
                      <a:pt x="619" y="274"/>
                    </a:lnTo>
                    <a:lnTo>
                      <a:pt x="626" y="293"/>
                    </a:lnTo>
                    <a:lnTo>
                      <a:pt x="632" y="313"/>
                    </a:lnTo>
                    <a:lnTo>
                      <a:pt x="639" y="332"/>
                    </a:lnTo>
                    <a:lnTo>
                      <a:pt x="645" y="345"/>
                    </a:lnTo>
                    <a:lnTo>
                      <a:pt x="652" y="365"/>
                    </a:lnTo>
                    <a:lnTo>
                      <a:pt x="658" y="384"/>
                    </a:lnTo>
                    <a:lnTo>
                      <a:pt x="665" y="397"/>
                    </a:lnTo>
                    <a:lnTo>
                      <a:pt x="671" y="417"/>
                    </a:lnTo>
                    <a:lnTo>
                      <a:pt x="678" y="430"/>
                    </a:lnTo>
                    <a:lnTo>
                      <a:pt x="678" y="449"/>
                    </a:lnTo>
                    <a:lnTo>
                      <a:pt x="684" y="462"/>
                    </a:lnTo>
                    <a:lnTo>
                      <a:pt x="691" y="475"/>
                    </a:lnTo>
                    <a:lnTo>
                      <a:pt x="697" y="482"/>
                    </a:lnTo>
                    <a:lnTo>
                      <a:pt x="704" y="495"/>
                    </a:lnTo>
                    <a:lnTo>
                      <a:pt x="710" y="501"/>
                    </a:lnTo>
                    <a:lnTo>
                      <a:pt x="717" y="515"/>
                    </a:lnTo>
                    <a:lnTo>
                      <a:pt x="723" y="521"/>
                    </a:lnTo>
                    <a:lnTo>
                      <a:pt x="730" y="534"/>
                    </a:lnTo>
                    <a:lnTo>
                      <a:pt x="736" y="541"/>
                    </a:lnTo>
                    <a:lnTo>
                      <a:pt x="743" y="547"/>
                    </a:lnTo>
                    <a:lnTo>
                      <a:pt x="749" y="554"/>
                    </a:lnTo>
                    <a:lnTo>
                      <a:pt x="756" y="560"/>
                    </a:lnTo>
                    <a:lnTo>
                      <a:pt x="762" y="567"/>
                    </a:lnTo>
                    <a:lnTo>
                      <a:pt x="769" y="573"/>
                    </a:lnTo>
                    <a:lnTo>
                      <a:pt x="775" y="580"/>
                    </a:lnTo>
                    <a:lnTo>
                      <a:pt x="782" y="580"/>
                    </a:lnTo>
                    <a:lnTo>
                      <a:pt x="788" y="586"/>
                    </a:lnTo>
                    <a:lnTo>
                      <a:pt x="795" y="586"/>
                    </a:lnTo>
                    <a:lnTo>
                      <a:pt x="801" y="586"/>
                    </a:lnTo>
                    <a:lnTo>
                      <a:pt x="808" y="593"/>
                    </a:lnTo>
                    <a:lnTo>
                      <a:pt x="815" y="593"/>
                    </a:lnTo>
                    <a:lnTo>
                      <a:pt x="821" y="599"/>
                    </a:lnTo>
                    <a:lnTo>
                      <a:pt x="828" y="599"/>
                    </a:lnTo>
                    <a:lnTo>
                      <a:pt x="834" y="606"/>
                    </a:lnTo>
                    <a:lnTo>
                      <a:pt x="841" y="612"/>
                    </a:lnTo>
                    <a:lnTo>
                      <a:pt x="847" y="612"/>
                    </a:lnTo>
                    <a:lnTo>
                      <a:pt x="854" y="619"/>
                    </a:lnTo>
                    <a:lnTo>
                      <a:pt x="860" y="619"/>
                    </a:lnTo>
                    <a:lnTo>
                      <a:pt x="867" y="625"/>
                    </a:lnTo>
                    <a:lnTo>
                      <a:pt x="873" y="625"/>
                    </a:lnTo>
                    <a:lnTo>
                      <a:pt x="880" y="632"/>
                    </a:lnTo>
                    <a:lnTo>
                      <a:pt x="886" y="632"/>
                    </a:lnTo>
                    <a:lnTo>
                      <a:pt x="893" y="638"/>
                    </a:lnTo>
                    <a:lnTo>
                      <a:pt x="899" y="645"/>
                    </a:lnTo>
                    <a:lnTo>
                      <a:pt x="906" y="645"/>
                    </a:lnTo>
                    <a:lnTo>
                      <a:pt x="912" y="651"/>
                    </a:lnTo>
                    <a:lnTo>
                      <a:pt x="919" y="651"/>
                    </a:lnTo>
                    <a:lnTo>
                      <a:pt x="925" y="658"/>
                    </a:lnTo>
                    <a:lnTo>
                      <a:pt x="932" y="658"/>
                    </a:lnTo>
                    <a:lnTo>
                      <a:pt x="938" y="664"/>
                    </a:lnTo>
                    <a:lnTo>
                      <a:pt x="945" y="664"/>
                    </a:lnTo>
                    <a:lnTo>
                      <a:pt x="951" y="664"/>
                    </a:lnTo>
                    <a:lnTo>
                      <a:pt x="958" y="664"/>
                    </a:lnTo>
                    <a:lnTo>
                      <a:pt x="958" y="671"/>
                    </a:lnTo>
                    <a:lnTo>
                      <a:pt x="964" y="671"/>
                    </a:lnTo>
                    <a:lnTo>
                      <a:pt x="971" y="671"/>
                    </a:lnTo>
                    <a:lnTo>
                      <a:pt x="977" y="677"/>
                    </a:lnTo>
                    <a:lnTo>
                      <a:pt x="984" y="677"/>
                    </a:lnTo>
                    <a:lnTo>
                      <a:pt x="990" y="677"/>
                    </a:lnTo>
                    <a:lnTo>
                      <a:pt x="997" y="677"/>
                    </a:lnTo>
                    <a:lnTo>
                      <a:pt x="1003" y="677"/>
                    </a:lnTo>
                    <a:lnTo>
                      <a:pt x="1010" y="677"/>
                    </a:lnTo>
                    <a:lnTo>
                      <a:pt x="1017" y="684"/>
                    </a:lnTo>
                    <a:lnTo>
                      <a:pt x="1023" y="684"/>
                    </a:lnTo>
                    <a:lnTo>
                      <a:pt x="1030" y="684"/>
                    </a:lnTo>
                    <a:lnTo>
                      <a:pt x="1036" y="684"/>
                    </a:lnTo>
                    <a:lnTo>
                      <a:pt x="1043" y="684"/>
                    </a:lnTo>
                    <a:lnTo>
                      <a:pt x="1049" y="690"/>
                    </a:lnTo>
                    <a:lnTo>
                      <a:pt x="1056" y="690"/>
                    </a:lnTo>
                    <a:lnTo>
                      <a:pt x="1062" y="690"/>
                    </a:lnTo>
                    <a:lnTo>
                      <a:pt x="1069" y="690"/>
                    </a:lnTo>
                    <a:lnTo>
                      <a:pt x="1075" y="690"/>
                    </a:lnTo>
                    <a:lnTo>
                      <a:pt x="1082" y="690"/>
                    </a:lnTo>
                    <a:lnTo>
                      <a:pt x="1088" y="690"/>
                    </a:lnTo>
                    <a:lnTo>
                      <a:pt x="1095" y="690"/>
                    </a:lnTo>
                    <a:lnTo>
                      <a:pt x="1101" y="690"/>
                    </a:lnTo>
                    <a:lnTo>
                      <a:pt x="1108" y="690"/>
                    </a:lnTo>
                    <a:lnTo>
                      <a:pt x="1114" y="690"/>
                    </a:lnTo>
                    <a:lnTo>
                      <a:pt x="1121" y="690"/>
                    </a:lnTo>
                    <a:lnTo>
                      <a:pt x="1127" y="697"/>
                    </a:lnTo>
                    <a:lnTo>
                      <a:pt x="1134" y="697"/>
                    </a:lnTo>
                    <a:lnTo>
                      <a:pt x="1140" y="697"/>
                    </a:lnTo>
                    <a:lnTo>
                      <a:pt x="1147" y="697"/>
                    </a:lnTo>
                    <a:lnTo>
                      <a:pt x="1153" y="697"/>
                    </a:lnTo>
                    <a:lnTo>
                      <a:pt x="1160" y="697"/>
                    </a:lnTo>
                    <a:lnTo>
                      <a:pt x="1166" y="697"/>
                    </a:lnTo>
                    <a:lnTo>
                      <a:pt x="1173" y="697"/>
                    </a:lnTo>
                    <a:lnTo>
                      <a:pt x="1179" y="697"/>
                    </a:lnTo>
                    <a:lnTo>
                      <a:pt x="1186" y="697"/>
                    </a:lnTo>
                    <a:lnTo>
                      <a:pt x="1192" y="697"/>
                    </a:lnTo>
                    <a:lnTo>
                      <a:pt x="1199" y="697"/>
                    </a:lnTo>
                    <a:lnTo>
                      <a:pt x="1205" y="697"/>
                    </a:lnTo>
                    <a:lnTo>
                      <a:pt x="1212" y="697"/>
                    </a:lnTo>
                  </a:path>
                </a:pathLst>
              </a:custGeom>
              <a:noFill/>
              <a:ln w="31750">
                <a:solidFill>
                  <a:srgbClr val="FF55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6" name="Freeform 57"/>
              <p:cNvSpPr>
                <a:spLocks/>
              </p:cNvSpPr>
              <p:nvPr/>
            </p:nvSpPr>
            <p:spPr bwMode="auto">
              <a:xfrm>
                <a:off x="4400" y="3986"/>
                <a:ext cx="176" cy="1"/>
              </a:xfrm>
              <a:custGeom>
                <a:avLst/>
                <a:gdLst>
                  <a:gd name="T0" fmla="*/ 0 w 176"/>
                  <a:gd name="T1" fmla="*/ 6 w 176"/>
                  <a:gd name="T2" fmla="*/ 13 w 176"/>
                  <a:gd name="T3" fmla="*/ 20 w 176"/>
                  <a:gd name="T4" fmla="*/ 26 w 176"/>
                  <a:gd name="T5" fmla="*/ 33 w 176"/>
                  <a:gd name="T6" fmla="*/ 39 w 176"/>
                  <a:gd name="T7" fmla="*/ 46 w 176"/>
                  <a:gd name="T8" fmla="*/ 52 w 176"/>
                  <a:gd name="T9" fmla="*/ 59 w 176"/>
                  <a:gd name="T10" fmla="*/ 65 w 176"/>
                  <a:gd name="T11" fmla="*/ 72 w 176"/>
                  <a:gd name="T12" fmla="*/ 78 w 176"/>
                  <a:gd name="T13" fmla="*/ 85 w 176"/>
                  <a:gd name="T14" fmla="*/ 91 w 176"/>
                  <a:gd name="T15" fmla="*/ 98 w 176"/>
                  <a:gd name="T16" fmla="*/ 104 w 176"/>
                  <a:gd name="T17" fmla="*/ 111 w 176"/>
                  <a:gd name="T18" fmla="*/ 117 w 176"/>
                  <a:gd name="T19" fmla="*/ 124 w 176"/>
                  <a:gd name="T20" fmla="*/ 130 w 176"/>
                  <a:gd name="T21" fmla="*/ 137 w 176"/>
                  <a:gd name="T22" fmla="*/ 143 w 176"/>
                  <a:gd name="T23" fmla="*/ 150 w 176"/>
                  <a:gd name="T24" fmla="*/ 156 w 176"/>
                  <a:gd name="T25" fmla="*/ 163 w 176"/>
                  <a:gd name="T26" fmla="*/ 169 w 176"/>
                  <a:gd name="T27" fmla="*/ 176 w 17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  <a:cxn ang="0">
                    <a:pos x="T20" y="0"/>
                  </a:cxn>
                  <a:cxn ang="0">
                    <a:pos x="T21" y="0"/>
                  </a:cxn>
                  <a:cxn ang="0">
                    <a:pos x="T22" y="0"/>
                  </a:cxn>
                  <a:cxn ang="0">
                    <a:pos x="T23" y="0"/>
                  </a:cxn>
                  <a:cxn ang="0">
                    <a:pos x="T24" y="0"/>
                  </a:cxn>
                  <a:cxn ang="0">
                    <a:pos x="T25" y="0"/>
                  </a:cxn>
                  <a:cxn ang="0">
                    <a:pos x="T26" y="0"/>
                  </a:cxn>
                  <a:cxn ang="0">
                    <a:pos x="T27" y="0"/>
                  </a:cxn>
                </a:cxnLst>
                <a:rect l="0" t="0" r="r" b="b"/>
                <a:pathLst>
                  <a:path w="176">
                    <a:moveTo>
                      <a:pt x="0" y="0"/>
                    </a:moveTo>
                    <a:lnTo>
                      <a:pt x="6" y="0"/>
                    </a:lnTo>
                    <a:lnTo>
                      <a:pt x="13" y="0"/>
                    </a:lnTo>
                    <a:lnTo>
                      <a:pt x="20" y="0"/>
                    </a:lnTo>
                    <a:lnTo>
                      <a:pt x="26" y="0"/>
                    </a:lnTo>
                    <a:lnTo>
                      <a:pt x="33" y="0"/>
                    </a:lnTo>
                    <a:lnTo>
                      <a:pt x="39" y="0"/>
                    </a:lnTo>
                    <a:lnTo>
                      <a:pt x="46" y="0"/>
                    </a:lnTo>
                    <a:lnTo>
                      <a:pt x="52" y="0"/>
                    </a:lnTo>
                    <a:lnTo>
                      <a:pt x="59" y="0"/>
                    </a:lnTo>
                    <a:lnTo>
                      <a:pt x="65" y="0"/>
                    </a:lnTo>
                    <a:lnTo>
                      <a:pt x="72" y="0"/>
                    </a:lnTo>
                    <a:lnTo>
                      <a:pt x="78" y="0"/>
                    </a:lnTo>
                    <a:lnTo>
                      <a:pt x="85" y="0"/>
                    </a:lnTo>
                    <a:lnTo>
                      <a:pt x="91" y="0"/>
                    </a:lnTo>
                    <a:lnTo>
                      <a:pt x="98" y="0"/>
                    </a:lnTo>
                    <a:lnTo>
                      <a:pt x="104" y="0"/>
                    </a:lnTo>
                    <a:lnTo>
                      <a:pt x="111" y="0"/>
                    </a:lnTo>
                    <a:lnTo>
                      <a:pt x="117" y="0"/>
                    </a:lnTo>
                    <a:lnTo>
                      <a:pt x="124" y="0"/>
                    </a:lnTo>
                    <a:lnTo>
                      <a:pt x="130" y="0"/>
                    </a:lnTo>
                    <a:lnTo>
                      <a:pt x="137" y="0"/>
                    </a:lnTo>
                    <a:lnTo>
                      <a:pt x="143" y="0"/>
                    </a:lnTo>
                    <a:lnTo>
                      <a:pt x="150" y="0"/>
                    </a:lnTo>
                    <a:lnTo>
                      <a:pt x="156" y="0"/>
                    </a:lnTo>
                    <a:lnTo>
                      <a:pt x="163" y="0"/>
                    </a:lnTo>
                    <a:lnTo>
                      <a:pt x="169" y="0"/>
                    </a:lnTo>
                    <a:lnTo>
                      <a:pt x="176" y="0"/>
                    </a:lnTo>
                  </a:path>
                </a:pathLst>
              </a:custGeom>
              <a:noFill/>
              <a:ln w="31750">
                <a:solidFill>
                  <a:srgbClr val="FF55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14" name="Group 61"/>
            <p:cNvGrpSpPr>
              <a:grpSpLocks/>
            </p:cNvGrpSpPr>
            <p:nvPr/>
          </p:nvGrpSpPr>
          <p:grpSpPr bwMode="auto">
            <a:xfrm flipH="1">
              <a:off x="643395" y="5422900"/>
              <a:ext cx="2203450" cy="890588"/>
              <a:chOff x="3188" y="3426"/>
              <a:chExt cx="1388" cy="561"/>
            </a:xfrm>
          </p:grpSpPr>
          <p:sp>
            <p:nvSpPr>
              <p:cNvPr id="33" name="Freeform 59"/>
              <p:cNvSpPr>
                <a:spLocks/>
              </p:cNvSpPr>
              <p:nvPr/>
            </p:nvSpPr>
            <p:spPr bwMode="auto">
              <a:xfrm>
                <a:off x="3188" y="3426"/>
                <a:ext cx="1212" cy="560"/>
              </a:xfrm>
              <a:custGeom>
                <a:avLst/>
                <a:gdLst>
                  <a:gd name="T0" fmla="*/ 13 w 1212"/>
                  <a:gd name="T1" fmla="*/ 560 h 560"/>
                  <a:gd name="T2" fmla="*/ 33 w 1212"/>
                  <a:gd name="T3" fmla="*/ 560 h 560"/>
                  <a:gd name="T4" fmla="*/ 52 w 1212"/>
                  <a:gd name="T5" fmla="*/ 560 h 560"/>
                  <a:gd name="T6" fmla="*/ 72 w 1212"/>
                  <a:gd name="T7" fmla="*/ 560 h 560"/>
                  <a:gd name="T8" fmla="*/ 91 w 1212"/>
                  <a:gd name="T9" fmla="*/ 560 h 560"/>
                  <a:gd name="T10" fmla="*/ 111 w 1212"/>
                  <a:gd name="T11" fmla="*/ 560 h 560"/>
                  <a:gd name="T12" fmla="*/ 130 w 1212"/>
                  <a:gd name="T13" fmla="*/ 553 h 560"/>
                  <a:gd name="T14" fmla="*/ 150 w 1212"/>
                  <a:gd name="T15" fmla="*/ 547 h 560"/>
                  <a:gd name="T16" fmla="*/ 169 w 1212"/>
                  <a:gd name="T17" fmla="*/ 534 h 560"/>
                  <a:gd name="T18" fmla="*/ 189 w 1212"/>
                  <a:gd name="T19" fmla="*/ 521 h 560"/>
                  <a:gd name="T20" fmla="*/ 209 w 1212"/>
                  <a:gd name="T21" fmla="*/ 495 h 560"/>
                  <a:gd name="T22" fmla="*/ 228 w 1212"/>
                  <a:gd name="T23" fmla="*/ 469 h 560"/>
                  <a:gd name="T24" fmla="*/ 248 w 1212"/>
                  <a:gd name="T25" fmla="*/ 436 h 560"/>
                  <a:gd name="T26" fmla="*/ 267 w 1212"/>
                  <a:gd name="T27" fmla="*/ 397 h 560"/>
                  <a:gd name="T28" fmla="*/ 280 w 1212"/>
                  <a:gd name="T29" fmla="*/ 358 h 560"/>
                  <a:gd name="T30" fmla="*/ 300 w 1212"/>
                  <a:gd name="T31" fmla="*/ 306 h 560"/>
                  <a:gd name="T32" fmla="*/ 319 w 1212"/>
                  <a:gd name="T33" fmla="*/ 247 h 560"/>
                  <a:gd name="T34" fmla="*/ 339 w 1212"/>
                  <a:gd name="T35" fmla="*/ 176 h 560"/>
                  <a:gd name="T36" fmla="*/ 358 w 1212"/>
                  <a:gd name="T37" fmla="*/ 110 h 560"/>
                  <a:gd name="T38" fmla="*/ 378 w 1212"/>
                  <a:gd name="T39" fmla="*/ 52 h 560"/>
                  <a:gd name="T40" fmla="*/ 397 w 1212"/>
                  <a:gd name="T41" fmla="*/ 13 h 560"/>
                  <a:gd name="T42" fmla="*/ 411 w 1212"/>
                  <a:gd name="T43" fmla="*/ 0 h 560"/>
                  <a:gd name="T44" fmla="*/ 430 w 1212"/>
                  <a:gd name="T45" fmla="*/ 13 h 560"/>
                  <a:gd name="T46" fmla="*/ 450 w 1212"/>
                  <a:gd name="T47" fmla="*/ 39 h 560"/>
                  <a:gd name="T48" fmla="*/ 469 w 1212"/>
                  <a:gd name="T49" fmla="*/ 84 h 560"/>
                  <a:gd name="T50" fmla="*/ 489 w 1212"/>
                  <a:gd name="T51" fmla="*/ 137 h 560"/>
                  <a:gd name="T52" fmla="*/ 508 w 1212"/>
                  <a:gd name="T53" fmla="*/ 195 h 560"/>
                  <a:gd name="T54" fmla="*/ 528 w 1212"/>
                  <a:gd name="T55" fmla="*/ 247 h 560"/>
                  <a:gd name="T56" fmla="*/ 541 w 1212"/>
                  <a:gd name="T57" fmla="*/ 293 h 560"/>
                  <a:gd name="T58" fmla="*/ 560 w 1212"/>
                  <a:gd name="T59" fmla="*/ 338 h 560"/>
                  <a:gd name="T60" fmla="*/ 580 w 1212"/>
                  <a:gd name="T61" fmla="*/ 371 h 560"/>
                  <a:gd name="T62" fmla="*/ 599 w 1212"/>
                  <a:gd name="T63" fmla="*/ 397 h 560"/>
                  <a:gd name="T64" fmla="*/ 619 w 1212"/>
                  <a:gd name="T65" fmla="*/ 410 h 560"/>
                  <a:gd name="T66" fmla="*/ 639 w 1212"/>
                  <a:gd name="T67" fmla="*/ 430 h 560"/>
                  <a:gd name="T68" fmla="*/ 658 w 1212"/>
                  <a:gd name="T69" fmla="*/ 443 h 560"/>
                  <a:gd name="T70" fmla="*/ 678 w 1212"/>
                  <a:gd name="T71" fmla="*/ 449 h 560"/>
                  <a:gd name="T72" fmla="*/ 691 w 1212"/>
                  <a:gd name="T73" fmla="*/ 462 h 560"/>
                  <a:gd name="T74" fmla="*/ 710 w 1212"/>
                  <a:gd name="T75" fmla="*/ 475 h 560"/>
                  <a:gd name="T76" fmla="*/ 730 w 1212"/>
                  <a:gd name="T77" fmla="*/ 482 h 560"/>
                  <a:gd name="T78" fmla="*/ 749 w 1212"/>
                  <a:gd name="T79" fmla="*/ 495 h 560"/>
                  <a:gd name="T80" fmla="*/ 769 w 1212"/>
                  <a:gd name="T81" fmla="*/ 508 h 560"/>
                  <a:gd name="T82" fmla="*/ 788 w 1212"/>
                  <a:gd name="T83" fmla="*/ 514 h 560"/>
                  <a:gd name="T84" fmla="*/ 808 w 1212"/>
                  <a:gd name="T85" fmla="*/ 521 h 560"/>
                  <a:gd name="T86" fmla="*/ 828 w 1212"/>
                  <a:gd name="T87" fmla="*/ 534 h 560"/>
                  <a:gd name="T88" fmla="*/ 847 w 1212"/>
                  <a:gd name="T89" fmla="*/ 534 h 560"/>
                  <a:gd name="T90" fmla="*/ 867 w 1212"/>
                  <a:gd name="T91" fmla="*/ 540 h 560"/>
                  <a:gd name="T92" fmla="*/ 886 w 1212"/>
                  <a:gd name="T93" fmla="*/ 547 h 560"/>
                  <a:gd name="T94" fmla="*/ 906 w 1212"/>
                  <a:gd name="T95" fmla="*/ 547 h 560"/>
                  <a:gd name="T96" fmla="*/ 925 w 1212"/>
                  <a:gd name="T97" fmla="*/ 547 h 560"/>
                  <a:gd name="T98" fmla="*/ 945 w 1212"/>
                  <a:gd name="T99" fmla="*/ 553 h 560"/>
                  <a:gd name="T100" fmla="*/ 964 w 1212"/>
                  <a:gd name="T101" fmla="*/ 553 h 560"/>
                  <a:gd name="T102" fmla="*/ 984 w 1212"/>
                  <a:gd name="T103" fmla="*/ 553 h 560"/>
                  <a:gd name="T104" fmla="*/ 1003 w 1212"/>
                  <a:gd name="T105" fmla="*/ 560 h 560"/>
                  <a:gd name="T106" fmla="*/ 1023 w 1212"/>
                  <a:gd name="T107" fmla="*/ 560 h 560"/>
                  <a:gd name="T108" fmla="*/ 1043 w 1212"/>
                  <a:gd name="T109" fmla="*/ 560 h 560"/>
                  <a:gd name="T110" fmla="*/ 1062 w 1212"/>
                  <a:gd name="T111" fmla="*/ 560 h 560"/>
                  <a:gd name="T112" fmla="*/ 1082 w 1212"/>
                  <a:gd name="T113" fmla="*/ 560 h 560"/>
                  <a:gd name="T114" fmla="*/ 1101 w 1212"/>
                  <a:gd name="T115" fmla="*/ 560 h 560"/>
                  <a:gd name="T116" fmla="*/ 1121 w 1212"/>
                  <a:gd name="T117" fmla="*/ 560 h 560"/>
                  <a:gd name="T118" fmla="*/ 1140 w 1212"/>
                  <a:gd name="T119" fmla="*/ 560 h 560"/>
                  <a:gd name="T120" fmla="*/ 1160 w 1212"/>
                  <a:gd name="T121" fmla="*/ 560 h 560"/>
                  <a:gd name="T122" fmla="*/ 1179 w 1212"/>
                  <a:gd name="T123" fmla="*/ 560 h 560"/>
                  <a:gd name="T124" fmla="*/ 1199 w 1212"/>
                  <a:gd name="T125" fmla="*/ 560 h 5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212" h="560">
                    <a:moveTo>
                      <a:pt x="0" y="560"/>
                    </a:moveTo>
                    <a:lnTo>
                      <a:pt x="7" y="560"/>
                    </a:lnTo>
                    <a:lnTo>
                      <a:pt x="13" y="560"/>
                    </a:lnTo>
                    <a:lnTo>
                      <a:pt x="20" y="560"/>
                    </a:lnTo>
                    <a:lnTo>
                      <a:pt x="26" y="560"/>
                    </a:lnTo>
                    <a:lnTo>
                      <a:pt x="33" y="560"/>
                    </a:lnTo>
                    <a:lnTo>
                      <a:pt x="39" y="560"/>
                    </a:lnTo>
                    <a:lnTo>
                      <a:pt x="46" y="560"/>
                    </a:lnTo>
                    <a:lnTo>
                      <a:pt x="52" y="560"/>
                    </a:lnTo>
                    <a:lnTo>
                      <a:pt x="59" y="560"/>
                    </a:lnTo>
                    <a:lnTo>
                      <a:pt x="65" y="560"/>
                    </a:lnTo>
                    <a:lnTo>
                      <a:pt x="72" y="560"/>
                    </a:lnTo>
                    <a:lnTo>
                      <a:pt x="78" y="560"/>
                    </a:lnTo>
                    <a:lnTo>
                      <a:pt x="85" y="560"/>
                    </a:lnTo>
                    <a:lnTo>
                      <a:pt x="91" y="560"/>
                    </a:lnTo>
                    <a:lnTo>
                      <a:pt x="98" y="560"/>
                    </a:lnTo>
                    <a:lnTo>
                      <a:pt x="104" y="560"/>
                    </a:lnTo>
                    <a:lnTo>
                      <a:pt x="111" y="560"/>
                    </a:lnTo>
                    <a:lnTo>
                      <a:pt x="117" y="553"/>
                    </a:lnTo>
                    <a:lnTo>
                      <a:pt x="124" y="553"/>
                    </a:lnTo>
                    <a:lnTo>
                      <a:pt x="130" y="553"/>
                    </a:lnTo>
                    <a:lnTo>
                      <a:pt x="137" y="553"/>
                    </a:lnTo>
                    <a:lnTo>
                      <a:pt x="143" y="547"/>
                    </a:lnTo>
                    <a:lnTo>
                      <a:pt x="150" y="547"/>
                    </a:lnTo>
                    <a:lnTo>
                      <a:pt x="156" y="540"/>
                    </a:lnTo>
                    <a:lnTo>
                      <a:pt x="163" y="534"/>
                    </a:lnTo>
                    <a:lnTo>
                      <a:pt x="169" y="534"/>
                    </a:lnTo>
                    <a:lnTo>
                      <a:pt x="176" y="527"/>
                    </a:lnTo>
                    <a:lnTo>
                      <a:pt x="182" y="521"/>
                    </a:lnTo>
                    <a:lnTo>
                      <a:pt x="189" y="521"/>
                    </a:lnTo>
                    <a:lnTo>
                      <a:pt x="196" y="508"/>
                    </a:lnTo>
                    <a:lnTo>
                      <a:pt x="202" y="501"/>
                    </a:lnTo>
                    <a:lnTo>
                      <a:pt x="209" y="495"/>
                    </a:lnTo>
                    <a:lnTo>
                      <a:pt x="215" y="488"/>
                    </a:lnTo>
                    <a:lnTo>
                      <a:pt x="222" y="475"/>
                    </a:lnTo>
                    <a:lnTo>
                      <a:pt x="228" y="469"/>
                    </a:lnTo>
                    <a:lnTo>
                      <a:pt x="235" y="456"/>
                    </a:lnTo>
                    <a:lnTo>
                      <a:pt x="241" y="443"/>
                    </a:lnTo>
                    <a:lnTo>
                      <a:pt x="248" y="436"/>
                    </a:lnTo>
                    <a:lnTo>
                      <a:pt x="254" y="423"/>
                    </a:lnTo>
                    <a:lnTo>
                      <a:pt x="261" y="410"/>
                    </a:lnTo>
                    <a:lnTo>
                      <a:pt x="267" y="397"/>
                    </a:lnTo>
                    <a:lnTo>
                      <a:pt x="267" y="384"/>
                    </a:lnTo>
                    <a:lnTo>
                      <a:pt x="274" y="378"/>
                    </a:lnTo>
                    <a:lnTo>
                      <a:pt x="280" y="358"/>
                    </a:lnTo>
                    <a:lnTo>
                      <a:pt x="287" y="345"/>
                    </a:lnTo>
                    <a:lnTo>
                      <a:pt x="293" y="325"/>
                    </a:lnTo>
                    <a:lnTo>
                      <a:pt x="300" y="306"/>
                    </a:lnTo>
                    <a:lnTo>
                      <a:pt x="306" y="286"/>
                    </a:lnTo>
                    <a:lnTo>
                      <a:pt x="313" y="267"/>
                    </a:lnTo>
                    <a:lnTo>
                      <a:pt x="319" y="247"/>
                    </a:lnTo>
                    <a:lnTo>
                      <a:pt x="326" y="221"/>
                    </a:lnTo>
                    <a:lnTo>
                      <a:pt x="332" y="202"/>
                    </a:lnTo>
                    <a:lnTo>
                      <a:pt x="339" y="176"/>
                    </a:lnTo>
                    <a:lnTo>
                      <a:pt x="345" y="150"/>
                    </a:lnTo>
                    <a:lnTo>
                      <a:pt x="352" y="130"/>
                    </a:lnTo>
                    <a:lnTo>
                      <a:pt x="358" y="110"/>
                    </a:lnTo>
                    <a:lnTo>
                      <a:pt x="365" y="91"/>
                    </a:lnTo>
                    <a:lnTo>
                      <a:pt x="371" y="71"/>
                    </a:lnTo>
                    <a:lnTo>
                      <a:pt x="378" y="52"/>
                    </a:lnTo>
                    <a:lnTo>
                      <a:pt x="384" y="39"/>
                    </a:lnTo>
                    <a:lnTo>
                      <a:pt x="391" y="26"/>
                    </a:lnTo>
                    <a:lnTo>
                      <a:pt x="397" y="13"/>
                    </a:lnTo>
                    <a:lnTo>
                      <a:pt x="404" y="6"/>
                    </a:lnTo>
                    <a:lnTo>
                      <a:pt x="404" y="0"/>
                    </a:lnTo>
                    <a:lnTo>
                      <a:pt x="411" y="0"/>
                    </a:lnTo>
                    <a:lnTo>
                      <a:pt x="417" y="0"/>
                    </a:lnTo>
                    <a:lnTo>
                      <a:pt x="424" y="6"/>
                    </a:lnTo>
                    <a:lnTo>
                      <a:pt x="430" y="13"/>
                    </a:lnTo>
                    <a:lnTo>
                      <a:pt x="437" y="19"/>
                    </a:lnTo>
                    <a:lnTo>
                      <a:pt x="443" y="26"/>
                    </a:lnTo>
                    <a:lnTo>
                      <a:pt x="450" y="39"/>
                    </a:lnTo>
                    <a:lnTo>
                      <a:pt x="456" y="52"/>
                    </a:lnTo>
                    <a:lnTo>
                      <a:pt x="463" y="65"/>
                    </a:lnTo>
                    <a:lnTo>
                      <a:pt x="469" y="84"/>
                    </a:lnTo>
                    <a:lnTo>
                      <a:pt x="476" y="104"/>
                    </a:lnTo>
                    <a:lnTo>
                      <a:pt x="482" y="117"/>
                    </a:lnTo>
                    <a:lnTo>
                      <a:pt x="489" y="137"/>
                    </a:lnTo>
                    <a:lnTo>
                      <a:pt x="495" y="156"/>
                    </a:lnTo>
                    <a:lnTo>
                      <a:pt x="502" y="176"/>
                    </a:lnTo>
                    <a:lnTo>
                      <a:pt x="508" y="195"/>
                    </a:lnTo>
                    <a:lnTo>
                      <a:pt x="515" y="208"/>
                    </a:lnTo>
                    <a:lnTo>
                      <a:pt x="521" y="228"/>
                    </a:lnTo>
                    <a:lnTo>
                      <a:pt x="528" y="247"/>
                    </a:lnTo>
                    <a:lnTo>
                      <a:pt x="534" y="260"/>
                    </a:lnTo>
                    <a:lnTo>
                      <a:pt x="541" y="280"/>
                    </a:lnTo>
                    <a:lnTo>
                      <a:pt x="541" y="293"/>
                    </a:lnTo>
                    <a:lnTo>
                      <a:pt x="547" y="306"/>
                    </a:lnTo>
                    <a:lnTo>
                      <a:pt x="554" y="325"/>
                    </a:lnTo>
                    <a:lnTo>
                      <a:pt x="560" y="338"/>
                    </a:lnTo>
                    <a:lnTo>
                      <a:pt x="567" y="351"/>
                    </a:lnTo>
                    <a:lnTo>
                      <a:pt x="573" y="364"/>
                    </a:lnTo>
                    <a:lnTo>
                      <a:pt x="580" y="371"/>
                    </a:lnTo>
                    <a:lnTo>
                      <a:pt x="586" y="378"/>
                    </a:lnTo>
                    <a:lnTo>
                      <a:pt x="593" y="384"/>
                    </a:lnTo>
                    <a:lnTo>
                      <a:pt x="599" y="397"/>
                    </a:lnTo>
                    <a:lnTo>
                      <a:pt x="606" y="404"/>
                    </a:lnTo>
                    <a:lnTo>
                      <a:pt x="613" y="404"/>
                    </a:lnTo>
                    <a:lnTo>
                      <a:pt x="619" y="410"/>
                    </a:lnTo>
                    <a:lnTo>
                      <a:pt x="626" y="417"/>
                    </a:lnTo>
                    <a:lnTo>
                      <a:pt x="632" y="423"/>
                    </a:lnTo>
                    <a:lnTo>
                      <a:pt x="639" y="430"/>
                    </a:lnTo>
                    <a:lnTo>
                      <a:pt x="645" y="436"/>
                    </a:lnTo>
                    <a:lnTo>
                      <a:pt x="652" y="436"/>
                    </a:lnTo>
                    <a:lnTo>
                      <a:pt x="658" y="443"/>
                    </a:lnTo>
                    <a:lnTo>
                      <a:pt x="665" y="443"/>
                    </a:lnTo>
                    <a:lnTo>
                      <a:pt x="671" y="449"/>
                    </a:lnTo>
                    <a:lnTo>
                      <a:pt x="678" y="449"/>
                    </a:lnTo>
                    <a:lnTo>
                      <a:pt x="678" y="456"/>
                    </a:lnTo>
                    <a:lnTo>
                      <a:pt x="684" y="462"/>
                    </a:lnTo>
                    <a:lnTo>
                      <a:pt x="691" y="462"/>
                    </a:lnTo>
                    <a:lnTo>
                      <a:pt x="697" y="469"/>
                    </a:lnTo>
                    <a:lnTo>
                      <a:pt x="704" y="469"/>
                    </a:lnTo>
                    <a:lnTo>
                      <a:pt x="710" y="475"/>
                    </a:lnTo>
                    <a:lnTo>
                      <a:pt x="717" y="475"/>
                    </a:lnTo>
                    <a:lnTo>
                      <a:pt x="723" y="482"/>
                    </a:lnTo>
                    <a:lnTo>
                      <a:pt x="730" y="482"/>
                    </a:lnTo>
                    <a:lnTo>
                      <a:pt x="736" y="488"/>
                    </a:lnTo>
                    <a:lnTo>
                      <a:pt x="743" y="488"/>
                    </a:lnTo>
                    <a:lnTo>
                      <a:pt x="749" y="495"/>
                    </a:lnTo>
                    <a:lnTo>
                      <a:pt x="756" y="501"/>
                    </a:lnTo>
                    <a:lnTo>
                      <a:pt x="762" y="501"/>
                    </a:lnTo>
                    <a:lnTo>
                      <a:pt x="769" y="508"/>
                    </a:lnTo>
                    <a:lnTo>
                      <a:pt x="775" y="508"/>
                    </a:lnTo>
                    <a:lnTo>
                      <a:pt x="782" y="514"/>
                    </a:lnTo>
                    <a:lnTo>
                      <a:pt x="788" y="514"/>
                    </a:lnTo>
                    <a:lnTo>
                      <a:pt x="795" y="521"/>
                    </a:lnTo>
                    <a:lnTo>
                      <a:pt x="801" y="521"/>
                    </a:lnTo>
                    <a:lnTo>
                      <a:pt x="808" y="521"/>
                    </a:lnTo>
                    <a:lnTo>
                      <a:pt x="815" y="527"/>
                    </a:lnTo>
                    <a:lnTo>
                      <a:pt x="821" y="527"/>
                    </a:lnTo>
                    <a:lnTo>
                      <a:pt x="828" y="534"/>
                    </a:lnTo>
                    <a:lnTo>
                      <a:pt x="834" y="534"/>
                    </a:lnTo>
                    <a:lnTo>
                      <a:pt x="841" y="534"/>
                    </a:lnTo>
                    <a:lnTo>
                      <a:pt x="847" y="534"/>
                    </a:lnTo>
                    <a:lnTo>
                      <a:pt x="854" y="540"/>
                    </a:lnTo>
                    <a:lnTo>
                      <a:pt x="860" y="540"/>
                    </a:lnTo>
                    <a:lnTo>
                      <a:pt x="867" y="540"/>
                    </a:lnTo>
                    <a:lnTo>
                      <a:pt x="873" y="540"/>
                    </a:lnTo>
                    <a:lnTo>
                      <a:pt x="880" y="540"/>
                    </a:lnTo>
                    <a:lnTo>
                      <a:pt x="886" y="547"/>
                    </a:lnTo>
                    <a:lnTo>
                      <a:pt x="893" y="547"/>
                    </a:lnTo>
                    <a:lnTo>
                      <a:pt x="899" y="547"/>
                    </a:lnTo>
                    <a:lnTo>
                      <a:pt x="906" y="547"/>
                    </a:lnTo>
                    <a:lnTo>
                      <a:pt x="912" y="547"/>
                    </a:lnTo>
                    <a:lnTo>
                      <a:pt x="919" y="547"/>
                    </a:lnTo>
                    <a:lnTo>
                      <a:pt x="925" y="547"/>
                    </a:lnTo>
                    <a:lnTo>
                      <a:pt x="932" y="547"/>
                    </a:lnTo>
                    <a:lnTo>
                      <a:pt x="938" y="553"/>
                    </a:lnTo>
                    <a:lnTo>
                      <a:pt x="945" y="553"/>
                    </a:lnTo>
                    <a:lnTo>
                      <a:pt x="951" y="553"/>
                    </a:lnTo>
                    <a:lnTo>
                      <a:pt x="958" y="553"/>
                    </a:lnTo>
                    <a:lnTo>
                      <a:pt x="964" y="553"/>
                    </a:lnTo>
                    <a:lnTo>
                      <a:pt x="971" y="553"/>
                    </a:lnTo>
                    <a:lnTo>
                      <a:pt x="977" y="553"/>
                    </a:lnTo>
                    <a:lnTo>
                      <a:pt x="984" y="553"/>
                    </a:lnTo>
                    <a:lnTo>
                      <a:pt x="990" y="553"/>
                    </a:lnTo>
                    <a:lnTo>
                      <a:pt x="997" y="560"/>
                    </a:lnTo>
                    <a:lnTo>
                      <a:pt x="1003" y="560"/>
                    </a:lnTo>
                    <a:lnTo>
                      <a:pt x="1010" y="560"/>
                    </a:lnTo>
                    <a:lnTo>
                      <a:pt x="1017" y="560"/>
                    </a:lnTo>
                    <a:lnTo>
                      <a:pt x="1023" y="560"/>
                    </a:lnTo>
                    <a:lnTo>
                      <a:pt x="1030" y="560"/>
                    </a:lnTo>
                    <a:lnTo>
                      <a:pt x="1036" y="560"/>
                    </a:lnTo>
                    <a:lnTo>
                      <a:pt x="1043" y="560"/>
                    </a:lnTo>
                    <a:lnTo>
                      <a:pt x="1049" y="560"/>
                    </a:lnTo>
                    <a:lnTo>
                      <a:pt x="1056" y="560"/>
                    </a:lnTo>
                    <a:lnTo>
                      <a:pt x="1062" y="560"/>
                    </a:lnTo>
                    <a:lnTo>
                      <a:pt x="1069" y="560"/>
                    </a:lnTo>
                    <a:lnTo>
                      <a:pt x="1075" y="560"/>
                    </a:lnTo>
                    <a:lnTo>
                      <a:pt x="1082" y="560"/>
                    </a:lnTo>
                    <a:lnTo>
                      <a:pt x="1088" y="560"/>
                    </a:lnTo>
                    <a:lnTo>
                      <a:pt x="1095" y="560"/>
                    </a:lnTo>
                    <a:lnTo>
                      <a:pt x="1101" y="560"/>
                    </a:lnTo>
                    <a:lnTo>
                      <a:pt x="1108" y="560"/>
                    </a:lnTo>
                    <a:lnTo>
                      <a:pt x="1114" y="560"/>
                    </a:lnTo>
                    <a:lnTo>
                      <a:pt x="1121" y="560"/>
                    </a:lnTo>
                    <a:lnTo>
                      <a:pt x="1127" y="560"/>
                    </a:lnTo>
                    <a:lnTo>
                      <a:pt x="1134" y="560"/>
                    </a:lnTo>
                    <a:lnTo>
                      <a:pt x="1140" y="560"/>
                    </a:lnTo>
                    <a:lnTo>
                      <a:pt x="1147" y="560"/>
                    </a:lnTo>
                    <a:lnTo>
                      <a:pt x="1153" y="560"/>
                    </a:lnTo>
                    <a:lnTo>
                      <a:pt x="1160" y="560"/>
                    </a:lnTo>
                    <a:lnTo>
                      <a:pt x="1166" y="560"/>
                    </a:lnTo>
                    <a:lnTo>
                      <a:pt x="1173" y="560"/>
                    </a:lnTo>
                    <a:lnTo>
                      <a:pt x="1179" y="560"/>
                    </a:lnTo>
                    <a:lnTo>
                      <a:pt x="1186" y="560"/>
                    </a:lnTo>
                    <a:lnTo>
                      <a:pt x="1192" y="560"/>
                    </a:lnTo>
                    <a:lnTo>
                      <a:pt x="1199" y="560"/>
                    </a:lnTo>
                    <a:lnTo>
                      <a:pt x="1205" y="560"/>
                    </a:lnTo>
                    <a:lnTo>
                      <a:pt x="1212" y="560"/>
                    </a:lnTo>
                  </a:path>
                </a:pathLst>
              </a:custGeom>
              <a:noFill/>
              <a:ln w="31750">
                <a:solidFill>
                  <a:srgbClr val="CCCC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4" name="Freeform 60"/>
              <p:cNvSpPr>
                <a:spLocks/>
              </p:cNvSpPr>
              <p:nvPr/>
            </p:nvSpPr>
            <p:spPr bwMode="auto">
              <a:xfrm>
                <a:off x="4400" y="3986"/>
                <a:ext cx="176" cy="1"/>
              </a:xfrm>
              <a:custGeom>
                <a:avLst/>
                <a:gdLst>
                  <a:gd name="T0" fmla="*/ 0 w 176"/>
                  <a:gd name="T1" fmla="*/ 6 w 176"/>
                  <a:gd name="T2" fmla="*/ 13 w 176"/>
                  <a:gd name="T3" fmla="*/ 20 w 176"/>
                  <a:gd name="T4" fmla="*/ 26 w 176"/>
                  <a:gd name="T5" fmla="*/ 33 w 176"/>
                  <a:gd name="T6" fmla="*/ 39 w 176"/>
                  <a:gd name="T7" fmla="*/ 46 w 176"/>
                  <a:gd name="T8" fmla="*/ 52 w 176"/>
                  <a:gd name="T9" fmla="*/ 59 w 176"/>
                  <a:gd name="T10" fmla="*/ 65 w 176"/>
                  <a:gd name="T11" fmla="*/ 72 w 176"/>
                  <a:gd name="T12" fmla="*/ 78 w 176"/>
                  <a:gd name="T13" fmla="*/ 85 w 176"/>
                  <a:gd name="T14" fmla="*/ 91 w 176"/>
                  <a:gd name="T15" fmla="*/ 98 w 176"/>
                  <a:gd name="T16" fmla="*/ 104 w 176"/>
                  <a:gd name="T17" fmla="*/ 111 w 176"/>
                  <a:gd name="T18" fmla="*/ 117 w 176"/>
                  <a:gd name="T19" fmla="*/ 124 w 176"/>
                  <a:gd name="T20" fmla="*/ 130 w 176"/>
                  <a:gd name="T21" fmla="*/ 137 w 176"/>
                  <a:gd name="T22" fmla="*/ 143 w 176"/>
                  <a:gd name="T23" fmla="*/ 150 w 176"/>
                  <a:gd name="T24" fmla="*/ 156 w 176"/>
                  <a:gd name="T25" fmla="*/ 163 w 176"/>
                  <a:gd name="T26" fmla="*/ 169 w 176"/>
                  <a:gd name="T27" fmla="*/ 176 w 17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  <a:cxn ang="0">
                    <a:pos x="T20" y="0"/>
                  </a:cxn>
                  <a:cxn ang="0">
                    <a:pos x="T21" y="0"/>
                  </a:cxn>
                  <a:cxn ang="0">
                    <a:pos x="T22" y="0"/>
                  </a:cxn>
                  <a:cxn ang="0">
                    <a:pos x="T23" y="0"/>
                  </a:cxn>
                  <a:cxn ang="0">
                    <a:pos x="T24" y="0"/>
                  </a:cxn>
                  <a:cxn ang="0">
                    <a:pos x="T25" y="0"/>
                  </a:cxn>
                  <a:cxn ang="0">
                    <a:pos x="T26" y="0"/>
                  </a:cxn>
                  <a:cxn ang="0">
                    <a:pos x="T27" y="0"/>
                  </a:cxn>
                </a:cxnLst>
                <a:rect l="0" t="0" r="r" b="b"/>
                <a:pathLst>
                  <a:path w="176">
                    <a:moveTo>
                      <a:pt x="0" y="0"/>
                    </a:moveTo>
                    <a:lnTo>
                      <a:pt x="6" y="0"/>
                    </a:lnTo>
                    <a:lnTo>
                      <a:pt x="13" y="0"/>
                    </a:lnTo>
                    <a:lnTo>
                      <a:pt x="20" y="0"/>
                    </a:lnTo>
                    <a:lnTo>
                      <a:pt x="26" y="0"/>
                    </a:lnTo>
                    <a:lnTo>
                      <a:pt x="33" y="0"/>
                    </a:lnTo>
                    <a:lnTo>
                      <a:pt x="39" y="0"/>
                    </a:lnTo>
                    <a:lnTo>
                      <a:pt x="46" y="0"/>
                    </a:lnTo>
                    <a:lnTo>
                      <a:pt x="52" y="0"/>
                    </a:lnTo>
                    <a:lnTo>
                      <a:pt x="59" y="0"/>
                    </a:lnTo>
                    <a:lnTo>
                      <a:pt x="65" y="0"/>
                    </a:lnTo>
                    <a:lnTo>
                      <a:pt x="72" y="0"/>
                    </a:lnTo>
                    <a:lnTo>
                      <a:pt x="78" y="0"/>
                    </a:lnTo>
                    <a:lnTo>
                      <a:pt x="85" y="0"/>
                    </a:lnTo>
                    <a:lnTo>
                      <a:pt x="91" y="0"/>
                    </a:lnTo>
                    <a:lnTo>
                      <a:pt x="98" y="0"/>
                    </a:lnTo>
                    <a:lnTo>
                      <a:pt x="104" y="0"/>
                    </a:lnTo>
                    <a:lnTo>
                      <a:pt x="111" y="0"/>
                    </a:lnTo>
                    <a:lnTo>
                      <a:pt x="117" y="0"/>
                    </a:lnTo>
                    <a:lnTo>
                      <a:pt x="124" y="0"/>
                    </a:lnTo>
                    <a:lnTo>
                      <a:pt x="130" y="0"/>
                    </a:lnTo>
                    <a:lnTo>
                      <a:pt x="137" y="0"/>
                    </a:lnTo>
                    <a:lnTo>
                      <a:pt x="143" y="0"/>
                    </a:lnTo>
                    <a:lnTo>
                      <a:pt x="150" y="0"/>
                    </a:lnTo>
                    <a:lnTo>
                      <a:pt x="156" y="0"/>
                    </a:lnTo>
                    <a:lnTo>
                      <a:pt x="163" y="0"/>
                    </a:lnTo>
                    <a:lnTo>
                      <a:pt x="169" y="0"/>
                    </a:lnTo>
                    <a:lnTo>
                      <a:pt x="176" y="0"/>
                    </a:lnTo>
                  </a:path>
                </a:pathLst>
              </a:custGeom>
              <a:noFill/>
              <a:ln w="31750">
                <a:solidFill>
                  <a:srgbClr val="CCCC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15" name="Group 64"/>
            <p:cNvGrpSpPr>
              <a:grpSpLocks/>
            </p:cNvGrpSpPr>
            <p:nvPr/>
          </p:nvGrpSpPr>
          <p:grpSpPr bwMode="auto">
            <a:xfrm flipH="1">
              <a:off x="643395" y="5556250"/>
              <a:ext cx="2203450" cy="757238"/>
              <a:chOff x="3188" y="3510"/>
              <a:chExt cx="1388" cy="477"/>
            </a:xfrm>
          </p:grpSpPr>
          <p:sp>
            <p:nvSpPr>
              <p:cNvPr id="31" name="Freeform 62"/>
              <p:cNvSpPr>
                <a:spLocks/>
              </p:cNvSpPr>
              <p:nvPr/>
            </p:nvSpPr>
            <p:spPr bwMode="auto">
              <a:xfrm>
                <a:off x="3188" y="3510"/>
                <a:ext cx="1212" cy="476"/>
              </a:xfrm>
              <a:custGeom>
                <a:avLst/>
                <a:gdLst>
                  <a:gd name="T0" fmla="*/ 13 w 1212"/>
                  <a:gd name="T1" fmla="*/ 476 h 476"/>
                  <a:gd name="T2" fmla="*/ 33 w 1212"/>
                  <a:gd name="T3" fmla="*/ 476 h 476"/>
                  <a:gd name="T4" fmla="*/ 52 w 1212"/>
                  <a:gd name="T5" fmla="*/ 476 h 476"/>
                  <a:gd name="T6" fmla="*/ 72 w 1212"/>
                  <a:gd name="T7" fmla="*/ 476 h 476"/>
                  <a:gd name="T8" fmla="*/ 91 w 1212"/>
                  <a:gd name="T9" fmla="*/ 476 h 476"/>
                  <a:gd name="T10" fmla="*/ 111 w 1212"/>
                  <a:gd name="T11" fmla="*/ 469 h 476"/>
                  <a:gd name="T12" fmla="*/ 130 w 1212"/>
                  <a:gd name="T13" fmla="*/ 469 h 476"/>
                  <a:gd name="T14" fmla="*/ 150 w 1212"/>
                  <a:gd name="T15" fmla="*/ 456 h 476"/>
                  <a:gd name="T16" fmla="*/ 169 w 1212"/>
                  <a:gd name="T17" fmla="*/ 450 h 476"/>
                  <a:gd name="T18" fmla="*/ 189 w 1212"/>
                  <a:gd name="T19" fmla="*/ 424 h 476"/>
                  <a:gd name="T20" fmla="*/ 209 w 1212"/>
                  <a:gd name="T21" fmla="*/ 398 h 476"/>
                  <a:gd name="T22" fmla="*/ 228 w 1212"/>
                  <a:gd name="T23" fmla="*/ 365 h 476"/>
                  <a:gd name="T24" fmla="*/ 248 w 1212"/>
                  <a:gd name="T25" fmla="*/ 320 h 476"/>
                  <a:gd name="T26" fmla="*/ 267 w 1212"/>
                  <a:gd name="T27" fmla="*/ 261 h 476"/>
                  <a:gd name="T28" fmla="*/ 280 w 1212"/>
                  <a:gd name="T29" fmla="*/ 202 h 476"/>
                  <a:gd name="T30" fmla="*/ 300 w 1212"/>
                  <a:gd name="T31" fmla="*/ 131 h 476"/>
                  <a:gd name="T32" fmla="*/ 319 w 1212"/>
                  <a:gd name="T33" fmla="*/ 72 h 476"/>
                  <a:gd name="T34" fmla="*/ 339 w 1212"/>
                  <a:gd name="T35" fmla="*/ 26 h 476"/>
                  <a:gd name="T36" fmla="*/ 358 w 1212"/>
                  <a:gd name="T37" fmla="*/ 7 h 476"/>
                  <a:gd name="T38" fmla="*/ 378 w 1212"/>
                  <a:gd name="T39" fmla="*/ 7 h 476"/>
                  <a:gd name="T40" fmla="*/ 397 w 1212"/>
                  <a:gd name="T41" fmla="*/ 33 h 476"/>
                  <a:gd name="T42" fmla="*/ 411 w 1212"/>
                  <a:gd name="T43" fmla="*/ 79 h 476"/>
                  <a:gd name="T44" fmla="*/ 430 w 1212"/>
                  <a:gd name="T45" fmla="*/ 131 h 476"/>
                  <a:gd name="T46" fmla="*/ 450 w 1212"/>
                  <a:gd name="T47" fmla="*/ 189 h 476"/>
                  <a:gd name="T48" fmla="*/ 469 w 1212"/>
                  <a:gd name="T49" fmla="*/ 235 h 476"/>
                  <a:gd name="T50" fmla="*/ 489 w 1212"/>
                  <a:gd name="T51" fmla="*/ 274 h 476"/>
                  <a:gd name="T52" fmla="*/ 508 w 1212"/>
                  <a:gd name="T53" fmla="*/ 307 h 476"/>
                  <a:gd name="T54" fmla="*/ 528 w 1212"/>
                  <a:gd name="T55" fmla="*/ 333 h 476"/>
                  <a:gd name="T56" fmla="*/ 541 w 1212"/>
                  <a:gd name="T57" fmla="*/ 346 h 476"/>
                  <a:gd name="T58" fmla="*/ 560 w 1212"/>
                  <a:gd name="T59" fmla="*/ 359 h 476"/>
                  <a:gd name="T60" fmla="*/ 580 w 1212"/>
                  <a:gd name="T61" fmla="*/ 372 h 476"/>
                  <a:gd name="T62" fmla="*/ 599 w 1212"/>
                  <a:gd name="T63" fmla="*/ 378 h 476"/>
                  <a:gd name="T64" fmla="*/ 619 w 1212"/>
                  <a:gd name="T65" fmla="*/ 391 h 476"/>
                  <a:gd name="T66" fmla="*/ 639 w 1212"/>
                  <a:gd name="T67" fmla="*/ 404 h 476"/>
                  <a:gd name="T68" fmla="*/ 658 w 1212"/>
                  <a:gd name="T69" fmla="*/ 411 h 476"/>
                  <a:gd name="T70" fmla="*/ 678 w 1212"/>
                  <a:gd name="T71" fmla="*/ 424 h 476"/>
                  <a:gd name="T72" fmla="*/ 691 w 1212"/>
                  <a:gd name="T73" fmla="*/ 430 h 476"/>
                  <a:gd name="T74" fmla="*/ 710 w 1212"/>
                  <a:gd name="T75" fmla="*/ 437 h 476"/>
                  <a:gd name="T76" fmla="*/ 730 w 1212"/>
                  <a:gd name="T77" fmla="*/ 443 h 476"/>
                  <a:gd name="T78" fmla="*/ 749 w 1212"/>
                  <a:gd name="T79" fmla="*/ 450 h 476"/>
                  <a:gd name="T80" fmla="*/ 769 w 1212"/>
                  <a:gd name="T81" fmla="*/ 456 h 476"/>
                  <a:gd name="T82" fmla="*/ 788 w 1212"/>
                  <a:gd name="T83" fmla="*/ 456 h 476"/>
                  <a:gd name="T84" fmla="*/ 808 w 1212"/>
                  <a:gd name="T85" fmla="*/ 456 h 476"/>
                  <a:gd name="T86" fmla="*/ 828 w 1212"/>
                  <a:gd name="T87" fmla="*/ 463 h 476"/>
                  <a:gd name="T88" fmla="*/ 847 w 1212"/>
                  <a:gd name="T89" fmla="*/ 463 h 476"/>
                  <a:gd name="T90" fmla="*/ 867 w 1212"/>
                  <a:gd name="T91" fmla="*/ 469 h 476"/>
                  <a:gd name="T92" fmla="*/ 886 w 1212"/>
                  <a:gd name="T93" fmla="*/ 469 h 476"/>
                  <a:gd name="T94" fmla="*/ 906 w 1212"/>
                  <a:gd name="T95" fmla="*/ 469 h 476"/>
                  <a:gd name="T96" fmla="*/ 925 w 1212"/>
                  <a:gd name="T97" fmla="*/ 469 h 476"/>
                  <a:gd name="T98" fmla="*/ 945 w 1212"/>
                  <a:gd name="T99" fmla="*/ 476 h 476"/>
                  <a:gd name="T100" fmla="*/ 964 w 1212"/>
                  <a:gd name="T101" fmla="*/ 476 h 476"/>
                  <a:gd name="T102" fmla="*/ 984 w 1212"/>
                  <a:gd name="T103" fmla="*/ 476 h 476"/>
                  <a:gd name="T104" fmla="*/ 1003 w 1212"/>
                  <a:gd name="T105" fmla="*/ 476 h 476"/>
                  <a:gd name="T106" fmla="*/ 1023 w 1212"/>
                  <a:gd name="T107" fmla="*/ 476 h 476"/>
                  <a:gd name="T108" fmla="*/ 1043 w 1212"/>
                  <a:gd name="T109" fmla="*/ 476 h 476"/>
                  <a:gd name="T110" fmla="*/ 1062 w 1212"/>
                  <a:gd name="T111" fmla="*/ 476 h 476"/>
                  <a:gd name="T112" fmla="*/ 1082 w 1212"/>
                  <a:gd name="T113" fmla="*/ 476 h 476"/>
                  <a:gd name="T114" fmla="*/ 1101 w 1212"/>
                  <a:gd name="T115" fmla="*/ 476 h 476"/>
                  <a:gd name="T116" fmla="*/ 1121 w 1212"/>
                  <a:gd name="T117" fmla="*/ 476 h 476"/>
                  <a:gd name="T118" fmla="*/ 1140 w 1212"/>
                  <a:gd name="T119" fmla="*/ 476 h 476"/>
                  <a:gd name="T120" fmla="*/ 1160 w 1212"/>
                  <a:gd name="T121" fmla="*/ 476 h 476"/>
                  <a:gd name="T122" fmla="*/ 1179 w 1212"/>
                  <a:gd name="T123" fmla="*/ 476 h 476"/>
                  <a:gd name="T124" fmla="*/ 1199 w 1212"/>
                  <a:gd name="T125" fmla="*/ 476 h 4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212" h="476">
                    <a:moveTo>
                      <a:pt x="0" y="476"/>
                    </a:moveTo>
                    <a:lnTo>
                      <a:pt x="7" y="476"/>
                    </a:lnTo>
                    <a:lnTo>
                      <a:pt x="13" y="476"/>
                    </a:lnTo>
                    <a:lnTo>
                      <a:pt x="20" y="476"/>
                    </a:lnTo>
                    <a:lnTo>
                      <a:pt x="26" y="476"/>
                    </a:lnTo>
                    <a:lnTo>
                      <a:pt x="33" y="476"/>
                    </a:lnTo>
                    <a:lnTo>
                      <a:pt x="39" y="476"/>
                    </a:lnTo>
                    <a:lnTo>
                      <a:pt x="46" y="476"/>
                    </a:lnTo>
                    <a:lnTo>
                      <a:pt x="52" y="476"/>
                    </a:lnTo>
                    <a:lnTo>
                      <a:pt x="59" y="476"/>
                    </a:lnTo>
                    <a:lnTo>
                      <a:pt x="65" y="476"/>
                    </a:lnTo>
                    <a:lnTo>
                      <a:pt x="72" y="476"/>
                    </a:lnTo>
                    <a:lnTo>
                      <a:pt x="78" y="476"/>
                    </a:lnTo>
                    <a:lnTo>
                      <a:pt x="85" y="476"/>
                    </a:lnTo>
                    <a:lnTo>
                      <a:pt x="91" y="476"/>
                    </a:lnTo>
                    <a:lnTo>
                      <a:pt x="98" y="476"/>
                    </a:lnTo>
                    <a:lnTo>
                      <a:pt x="104" y="476"/>
                    </a:lnTo>
                    <a:lnTo>
                      <a:pt x="111" y="469"/>
                    </a:lnTo>
                    <a:lnTo>
                      <a:pt x="117" y="469"/>
                    </a:lnTo>
                    <a:lnTo>
                      <a:pt x="124" y="469"/>
                    </a:lnTo>
                    <a:lnTo>
                      <a:pt x="130" y="469"/>
                    </a:lnTo>
                    <a:lnTo>
                      <a:pt x="137" y="463"/>
                    </a:lnTo>
                    <a:lnTo>
                      <a:pt x="143" y="463"/>
                    </a:lnTo>
                    <a:lnTo>
                      <a:pt x="150" y="456"/>
                    </a:lnTo>
                    <a:lnTo>
                      <a:pt x="156" y="456"/>
                    </a:lnTo>
                    <a:lnTo>
                      <a:pt x="163" y="450"/>
                    </a:lnTo>
                    <a:lnTo>
                      <a:pt x="169" y="450"/>
                    </a:lnTo>
                    <a:lnTo>
                      <a:pt x="176" y="443"/>
                    </a:lnTo>
                    <a:lnTo>
                      <a:pt x="182" y="437"/>
                    </a:lnTo>
                    <a:lnTo>
                      <a:pt x="189" y="424"/>
                    </a:lnTo>
                    <a:lnTo>
                      <a:pt x="196" y="417"/>
                    </a:lnTo>
                    <a:lnTo>
                      <a:pt x="202" y="411"/>
                    </a:lnTo>
                    <a:lnTo>
                      <a:pt x="209" y="398"/>
                    </a:lnTo>
                    <a:lnTo>
                      <a:pt x="215" y="385"/>
                    </a:lnTo>
                    <a:lnTo>
                      <a:pt x="222" y="378"/>
                    </a:lnTo>
                    <a:lnTo>
                      <a:pt x="228" y="365"/>
                    </a:lnTo>
                    <a:lnTo>
                      <a:pt x="235" y="346"/>
                    </a:lnTo>
                    <a:lnTo>
                      <a:pt x="241" y="333"/>
                    </a:lnTo>
                    <a:lnTo>
                      <a:pt x="248" y="320"/>
                    </a:lnTo>
                    <a:lnTo>
                      <a:pt x="254" y="300"/>
                    </a:lnTo>
                    <a:lnTo>
                      <a:pt x="261" y="280"/>
                    </a:lnTo>
                    <a:lnTo>
                      <a:pt x="267" y="261"/>
                    </a:lnTo>
                    <a:lnTo>
                      <a:pt x="267" y="241"/>
                    </a:lnTo>
                    <a:lnTo>
                      <a:pt x="274" y="222"/>
                    </a:lnTo>
                    <a:lnTo>
                      <a:pt x="280" y="202"/>
                    </a:lnTo>
                    <a:lnTo>
                      <a:pt x="287" y="183"/>
                    </a:lnTo>
                    <a:lnTo>
                      <a:pt x="293" y="157"/>
                    </a:lnTo>
                    <a:lnTo>
                      <a:pt x="300" y="131"/>
                    </a:lnTo>
                    <a:lnTo>
                      <a:pt x="306" y="111"/>
                    </a:lnTo>
                    <a:lnTo>
                      <a:pt x="313" y="92"/>
                    </a:lnTo>
                    <a:lnTo>
                      <a:pt x="319" y="72"/>
                    </a:lnTo>
                    <a:lnTo>
                      <a:pt x="326" y="53"/>
                    </a:lnTo>
                    <a:lnTo>
                      <a:pt x="332" y="39"/>
                    </a:lnTo>
                    <a:lnTo>
                      <a:pt x="339" y="26"/>
                    </a:lnTo>
                    <a:lnTo>
                      <a:pt x="345" y="20"/>
                    </a:lnTo>
                    <a:lnTo>
                      <a:pt x="352" y="7"/>
                    </a:lnTo>
                    <a:lnTo>
                      <a:pt x="358" y="7"/>
                    </a:lnTo>
                    <a:lnTo>
                      <a:pt x="365" y="0"/>
                    </a:lnTo>
                    <a:lnTo>
                      <a:pt x="371" y="0"/>
                    </a:lnTo>
                    <a:lnTo>
                      <a:pt x="378" y="7"/>
                    </a:lnTo>
                    <a:lnTo>
                      <a:pt x="384" y="13"/>
                    </a:lnTo>
                    <a:lnTo>
                      <a:pt x="391" y="26"/>
                    </a:lnTo>
                    <a:lnTo>
                      <a:pt x="397" y="33"/>
                    </a:lnTo>
                    <a:lnTo>
                      <a:pt x="404" y="46"/>
                    </a:lnTo>
                    <a:lnTo>
                      <a:pt x="404" y="59"/>
                    </a:lnTo>
                    <a:lnTo>
                      <a:pt x="411" y="79"/>
                    </a:lnTo>
                    <a:lnTo>
                      <a:pt x="417" y="92"/>
                    </a:lnTo>
                    <a:lnTo>
                      <a:pt x="424" y="111"/>
                    </a:lnTo>
                    <a:lnTo>
                      <a:pt x="430" y="131"/>
                    </a:lnTo>
                    <a:lnTo>
                      <a:pt x="437" y="150"/>
                    </a:lnTo>
                    <a:lnTo>
                      <a:pt x="443" y="170"/>
                    </a:lnTo>
                    <a:lnTo>
                      <a:pt x="450" y="189"/>
                    </a:lnTo>
                    <a:lnTo>
                      <a:pt x="456" y="202"/>
                    </a:lnTo>
                    <a:lnTo>
                      <a:pt x="463" y="215"/>
                    </a:lnTo>
                    <a:lnTo>
                      <a:pt x="469" y="235"/>
                    </a:lnTo>
                    <a:lnTo>
                      <a:pt x="476" y="248"/>
                    </a:lnTo>
                    <a:lnTo>
                      <a:pt x="482" y="261"/>
                    </a:lnTo>
                    <a:lnTo>
                      <a:pt x="489" y="274"/>
                    </a:lnTo>
                    <a:lnTo>
                      <a:pt x="495" y="287"/>
                    </a:lnTo>
                    <a:lnTo>
                      <a:pt x="502" y="300"/>
                    </a:lnTo>
                    <a:lnTo>
                      <a:pt x="508" y="307"/>
                    </a:lnTo>
                    <a:lnTo>
                      <a:pt x="515" y="320"/>
                    </a:lnTo>
                    <a:lnTo>
                      <a:pt x="521" y="326"/>
                    </a:lnTo>
                    <a:lnTo>
                      <a:pt x="528" y="333"/>
                    </a:lnTo>
                    <a:lnTo>
                      <a:pt x="534" y="333"/>
                    </a:lnTo>
                    <a:lnTo>
                      <a:pt x="541" y="339"/>
                    </a:lnTo>
                    <a:lnTo>
                      <a:pt x="541" y="346"/>
                    </a:lnTo>
                    <a:lnTo>
                      <a:pt x="547" y="352"/>
                    </a:lnTo>
                    <a:lnTo>
                      <a:pt x="554" y="359"/>
                    </a:lnTo>
                    <a:lnTo>
                      <a:pt x="560" y="359"/>
                    </a:lnTo>
                    <a:lnTo>
                      <a:pt x="567" y="365"/>
                    </a:lnTo>
                    <a:lnTo>
                      <a:pt x="573" y="365"/>
                    </a:lnTo>
                    <a:lnTo>
                      <a:pt x="580" y="372"/>
                    </a:lnTo>
                    <a:lnTo>
                      <a:pt x="586" y="372"/>
                    </a:lnTo>
                    <a:lnTo>
                      <a:pt x="593" y="378"/>
                    </a:lnTo>
                    <a:lnTo>
                      <a:pt x="599" y="378"/>
                    </a:lnTo>
                    <a:lnTo>
                      <a:pt x="606" y="385"/>
                    </a:lnTo>
                    <a:lnTo>
                      <a:pt x="613" y="385"/>
                    </a:lnTo>
                    <a:lnTo>
                      <a:pt x="619" y="391"/>
                    </a:lnTo>
                    <a:lnTo>
                      <a:pt x="626" y="398"/>
                    </a:lnTo>
                    <a:lnTo>
                      <a:pt x="632" y="398"/>
                    </a:lnTo>
                    <a:lnTo>
                      <a:pt x="639" y="404"/>
                    </a:lnTo>
                    <a:lnTo>
                      <a:pt x="645" y="404"/>
                    </a:lnTo>
                    <a:lnTo>
                      <a:pt x="652" y="411"/>
                    </a:lnTo>
                    <a:lnTo>
                      <a:pt x="658" y="411"/>
                    </a:lnTo>
                    <a:lnTo>
                      <a:pt x="665" y="417"/>
                    </a:lnTo>
                    <a:lnTo>
                      <a:pt x="671" y="417"/>
                    </a:lnTo>
                    <a:lnTo>
                      <a:pt x="678" y="424"/>
                    </a:lnTo>
                    <a:lnTo>
                      <a:pt x="678" y="430"/>
                    </a:lnTo>
                    <a:lnTo>
                      <a:pt x="684" y="430"/>
                    </a:lnTo>
                    <a:lnTo>
                      <a:pt x="691" y="430"/>
                    </a:lnTo>
                    <a:lnTo>
                      <a:pt x="697" y="437"/>
                    </a:lnTo>
                    <a:lnTo>
                      <a:pt x="704" y="437"/>
                    </a:lnTo>
                    <a:lnTo>
                      <a:pt x="710" y="437"/>
                    </a:lnTo>
                    <a:lnTo>
                      <a:pt x="717" y="437"/>
                    </a:lnTo>
                    <a:lnTo>
                      <a:pt x="723" y="443"/>
                    </a:lnTo>
                    <a:lnTo>
                      <a:pt x="730" y="443"/>
                    </a:lnTo>
                    <a:lnTo>
                      <a:pt x="736" y="443"/>
                    </a:lnTo>
                    <a:lnTo>
                      <a:pt x="743" y="443"/>
                    </a:lnTo>
                    <a:lnTo>
                      <a:pt x="749" y="450"/>
                    </a:lnTo>
                    <a:lnTo>
                      <a:pt x="756" y="450"/>
                    </a:lnTo>
                    <a:lnTo>
                      <a:pt x="762" y="450"/>
                    </a:lnTo>
                    <a:lnTo>
                      <a:pt x="769" y="456"/>
                    </a:lnTo>
                    <a:lnTo>
                      <a:pt x="775" y="456"/>
                    </a:lnTo>
                    <a:lnTo>
                      <a:pt x="782" y="456"/>
                    </a:lnTo>
                    <a:lnTo>
                      <a:pt x="788" y="456"/>
                    </a:lnTo>
                    <a:lnTo>
                      <a:pt x="795" y="456"/>
                    </a:lnTo>
                    <a:lnTo>
                      <a:pt x="801" y="456"/>
                    </a:lnTo>
                    <a:lnTo>
                      <a:pt x="808" y="456"/>
                    </a:lnTo>
                    <a:lnTo>
                      <a:pt x="815" y="463"/>
                    </a:lnTo>
                    <a:lnTo>
                      <a:pt x="821" y="463"/>
                    </a:lnTo>
                    <a:lnTo>
                      <a:pt x="828" y="463"/>
                    </a:lnTo>
                    <a:lnTo>
                      <a:pt x="834" y="463"/>
                    </a:lnTo>
                    <a:lnTo>
                      <a:pt x="841" y="463"/>
                    </a:lnTo>
                    <a:lnTo>
                      <a:pt x="847" y="463"/>
                    </a:lnTo>
                    <a:lnTo>
                      <a:pt x="854" y="469"/>
                    </a:lnTo>
                    <a:lnTo>
                      <a:pt x="860" y="469"/>
                    </a:lnTo>
                    <a:lnTo>
                      <a:pt x="867" y="469"/>
                    </a:lnTo>
                    <a:lnTo>
                      <a:pt x="873" y="469"/>
                    </a:lnTo>
                    <a:lnTo>
                      <a:pt x="880" y="469"/>
                    </a:lnTo>
                    <a:lnTo>
                      <a:pt x="886" y="469"/>
                    </a:lnTo>
                    <a:lnTo>
                      <a:pt x="893" y="469"/>
                    </a:lnTo>
                    <a:lnTo>
                      <a:pt x="899" y="469"/>
                    </a:lnTo>
                    <a:lnTo>
                      <a:pt x="906" y="469"/>
                    </a:lnTo>
                    <a:lnTo>
                      <a:pt x="912" y="476"/>
                    </a:lnTo>
                    <a:lnTo>
                      <a:pt x="919" y="476"/>
                    </a:lnTo>
                    <a:lnTo>
                      <a:pt x="925" y="469"/>
                    </a:lnTo>
                    <a:lnTo>
                      <a:pt x="932" y="469"/>
                    </a:lnTo>
                    <a:lnTo>
                      <a:pt x="938" y="476"/>
                    </a:lnTo>
                    <a:lnTo>
                      <a:pt x="945" y="476"/>
                    </a:lnTo>
                    <a:lnTo>
                      <a:pt x="951" y="476"/>
                    </a:lnTo>
                    <a:lnTo>
                      <a:pt x="958" y="476"/>
                    </a:lnTo>
                    <a:lnTo>
                      <a:pt x="964" y="476"/>
                    </a:lnTo>
                    <a:lnTo>
                      <a:pt x="971" y="476"/>
                    </a:lnTo>
                    <a:lnTo>
                      <a:pt x="977" y="476"/>
                    </a:lnTo>
                    <a:lnTo>
                      <a:pt x="984" y="476"/>
                    </a:lnTo>
                    <a:lnTo>
                      <a:pt x="990" y="476"/>
                    </a:lnTo>
                    <a:lnTo>
                      <a:pt x="997" y="476"/>
                    </a:lnTo>
                    <a:lnTo>
                      <a:pt x="1003" y="476"/>
                    </a:lnTo>
                    <a:lnTo>
                      <a:pt x="1010" y="476"/>
                    </a:lnTo>
                    <a:lnTo>
                      <a:pt x="1017" y="476"/>
                    </a:lnTo>
                    <a:lnTo>
                      <a:pt x="1023" y="476"/>
                    </a:lnTo>
                    <a:lnTo>
                      <a:pt x="1030" y="476"/>
                    </a:lnTo>
                    <a:lnTo>
                      <a:pt x="1036" y="476"/>
                    </a:lnTo>
                    <a:lnTo>
                      <a:pt x="1043" y="476"/>
                    </a:lnTo>
                    <a:lnTo>
                      <a:pt x="1049" y="476"/>
                    </a:lnTo>
                    <a:lnTo>
                      <a:pt x="1056" y="476"/>
                    </a:lnTo>
                    <a:lnTo>
                      <a:pt x="1062" y="476"/>
                    </a:lnTo>
                    <a:lnTo>
                      <a:pt x="1069" y="476"/>
                    </a:lnTo>
                    <a:lnTo>
                      <a:pt x="1075" y="476"/>
                    </a:lnTo>
                    <a:lnTo>
                      <a:pt x="1082" y="476"/>
                    </a:lnTo>
                    <a:lnTo>
                      <a:pt x="1088" y="476"/>
                    </a:lnTo>
                    <a:lnTo>
                      <a:pt x="1095" y="476"/>
                    </a:lnTo>
                    <a:lnTo>
                      <a:pt x="1101" y="476"/>
                    </a:lnTo>
                    <a:lnTo>
                      <a:pt x="1108" y="476"/>
                    </a:lnTo>
                    <a:lnTo>
                      <a:pt x="1114" y="476"/>
                    </a:lnTo>
                    <a:lnTo>
                      <a:pt x="1121" y="476"/>
                    </a:lnTo>
                    <a:lnTo>
                      <a:pt x="1127" y="476"/>
                    </a:lnTo>
                    <a:lnTo>
                      <a:pt x="1134" y="476"/>
                    </a:lnTo>
                    <a:lnTo>
                      <a:pt x="1140" y="476"/>
                    </a:lnTo>
                    <a:lnTo>
                      <a:pt x="1147" y="476"/>
                    </a:lnTo>
                    <a:lnTo>
                      <a:pt x="1153" y="476"/>
                    </a:lnTo>
                    <a:lnTo>
                      <a:pt x="1160" y="476"/>
                    </a:lnTo>
                    <a:lnTo>
                      <a:pt x="1166" y="476"/>
                    </a:lnTo>
                    <a:lnTo>
                      <a:pt x="1173" y="476"/>
                    </a:lnTo>
                    <a:lnTo>
                      <a:pt x="1179" y="476"/>
                    </a:lnTo>
                    <a:lnTo>
                      <a:pt x="1186" y="476"/>
                    </a:lnTo>
                    <a:lnTo>
                      <a:pt x="1192" y="476"/>
                    </a:lnTo>
                    <a:lnTo>
                      <a:pt x="1199" y="476"/>
                    </a:lnTo>
                    <a:lnTo>
                      <a:pt x="1205" y="476"/>
                    </a:lnTo>
                    <a:lnTo>
                      <a:pt x="1212" y="476"/>
                    </a:lnTo>
                  </a:path>
                </a:pathLst>
              </a:custGeom>
              <a:noFill/>
              <a:ln w="31750">
                <a:solidFill>
                  <a:srgbClr val="8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2" name="Freeform 63"/>
              <p:cNvSpPr>
                <a:spLocks/>
              </p:cNvSpPr>
              <p:nvPr/>
            </p:nvSpPr>
            <p:spPr bwMode="auto">
              <a:xfrm>
                <a:off x="4400" y="3986"/>
                <a:ext cx="176" cy="1"/>
              </a:xfrm>
              <a:custGeom>
                <a:avLst/>
                <a:gdLst>
                  <a:gd name="T0" fmla="*/ 0 w 176"/>
                  <a:gd name="T1" fmla="*/ 6 w 176"/>
                  <a:gd name="T2" fmla="*/ 13 w 176"/>
                  <a:gd name="T3" fmla="*/ 20 w 176"/>
                  <a:gd name="T4" fmla="*/ 26 w 176"/>
                  <a:gd name="T5" fmla="*/ 33 w 176"/>
                  <a:gd name="T6" fmla="*/ 39 w 176"/>
                  <a:gd name="T7" fmla="*/ 46 w 176"/>
                  <a:gd name="T8" fmla="*/ 52 w 176"/>
                  <a:gd name="T9" fmla="*/ 59 w 176"/>
                  <a:gd name="T10" fmla="*/ 65 w 176"/>
                  <a:gd name="T11" fmla="*/ 72 w 176"/>
                  <a:gd name="T12" fmla="*/ 78 w 176"/>
                  <a:gd name="T13" fmla="*/ 85 w 176"/>
                  <a:gd name="T14" fmla="*/ 91 w 176"/>
                  <a:gd name="T15" fmla="*/ 98 w 176"/>
                  <a:gd name="T16" fmla="*/ 104 w 176"/>
                  <a:gd name="T17" fmla="*/ 111 w 176"/>
                  <a:gd name="T18" fmla="*/ 117 w 176"/>
                  <a:gd name="T19" fmla="*/ 124 w 176"/>
                  <a:gd name="T20" fmla="*/ 130 w 176"/>
                  <a:gd name="T21" fmla="*/ 137 w 176"/>
                  <a:gd name="T22" fmla="*/ 143 w 176"/>
                  <a:gd name="T23" fmla="*/ 150 w 176"/>
                  <a:gd name="T24" fmla="*/ 156 w 176"/>
                  <a:gd name="T25" fmla="*/ 163 w 176"/>
                  <a:gd name="T26" fmla="*/ 169 w 176"/>
                  <a:gd name="T27" fmla="*/ 176 w 17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  <a:cxn ang="0">
                    <a:pos x="T20" y="0"/>
                  </a:cxn>
                  <a:cxn ang="0">
                    <a:pos x="T21" y="0"/>
                  </a:cxn>
                  <a:cxn ang="0">
                    <a:pos x="T22" y="0"/>
                  </a:cxn>
                  <a:cxn ang="0">
                    <a:pos x="T23" y="0"/>
                  </a:cxn>
                  <a:cxn ang="0">
                    <a:pos x="T24" y="0"/>
                  </a:cxn>
                  <a:cxn ang="0">
                    <a:pos x="T25" y="0"/>
                  </a:cxn>
                  <a:cxn ang="0">
                    <a:pos x="T26" y="0"/>
                  </a:cxn>
                  <a:cxn ang="0">
                    <a:pos x="T27" y="0"/>
                  </a:cxn>
                </a:cxnLst>
                <a:rect l="0" t="0" r="r" b="b"/>
                <a:pathLst>
                  <a:path w="176">
                    <a:moveTo>
                      <a:pt x="0" y="0"/>
                    </a:moveTo>
                    <a:lnTo>
                      <a:pt x="6" y="0"/>
                    </a:lnTo>
                    <a:lnTo>
                      <a:pt x="13" y="0"/>
                    </a:lnTo>
                    <a:lnTo>
                      <a:pt x="20" y="0"/>
                    </a:lnTo>
                    <a:lnTo>
                      <a:pt x="26" y="0"/>
                    </a:lnTo>
                    <a:lnTo>
                      <a:pt x="33" y="0"/>
                    </a:lnTo>
                    <a:lnTo>
                      <a:pt x="39" y="0"/>
                    </a:lnTo>
                    <a:lnTo>
                      <a:pt x="46" y="0"/>
                    </a:lnTo>
                    <a:lnTo>
                      <a:pt x="52" y="0"/>
                    </a:lnTo>
                    <a:lnTo>
                      <a:pt x="59" y="0"/>
                    </a:lnTo>
                    <a:lnTo>
                      <a:pt x="65" y="0"/>
                    </a:lnTo>
                    <a:lnTo>
                      <a:pt x="72" y="0"/>
                    </a:lnTo>
                    <a:lnTo>
                      <a:pt x="78" y="0"/>
                    </a:lnTo>
                    <a:lnTo>
                      <a:pt x="85" y="0"/>
                    </a:lnTo>
                    <a:lnTo>
                      <a:pt x="91" y="0"/>
                    </a:lnTo>
                    <a:lnTo>
                      <a:pt x="98" y="0"/>
                    </a:lnTo>
                    <a:lnTo>
                      <a:pt x="104" y="0"/>
                    </a:lnTo>
                    <a:lnTo>
                      <a:pt x="111" y="0"/>
                    </a:lnTo>
                    <a:lnTo>
                      <a:pt x="117" y="0"/>
                    </a:lnTo>
                    <a:lnTo>
                      <a:pt x="124" y="0"/>
                    </a:lnTo>
                    <a:lnTo>
                      <a:pt x="130" y="0"/>
                    </a:lnTo>
                    <a:lnTo>
                      <a:pt x="137" y="0"/>
                    </a:lnTo>
                    <a:lnTo>
                      <a:pt x="143" y="0"/>
                    </a:lnTo>
                    <a:lnTo>
                      <a:pt x="150" y="0"/>
                    </a:lnTo>
                    <a:lnTo>
                      <a:pt x="156" y="0"/>
                    </a:lnTo>
                    <a:lnTo>
                      <a:pt x="163" y="0"/>
                    </a:lnTo>
                    <a:lnTo>
                      <a:pt x="169" y="0"/>
                    </a:lnTo>
                    <a:lnTo>
                      <a:pt x="176" y="0"/>
                    </a:lnTo>
                  </a:path>
                </a:pathLst>
              </a:custGeom>
              <a:noFill/>
              <a:ln w="31750">
                <a:solidFill>
                  <a:srgbClr val="8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16" name="Group 67"/>
            <p:cNvGrpSpPr>
              <a:grpSpLocks/>
            </p:cNvGrpSpPr>
            <p:nvPr/>
          </p:nvGrpSpPr>
          <p:grpSpPr bwMode="auto">
            <a:xfrm flipH="1">
              <a:off x="643395" y="5670550"/>
              <a:ext cx="2203450" cy="642938"/>
              <a:chOff x="3188" y="3582"/>
              <a:chExt cx="1388" cy="405"/>
            </a:xfrm>
          </p:grpSpPr>
          <p:sp>
            <p:nvSpPr>
              <p:cNvPr id="29" name="Freeform 65"/>
              <p:cNvSpPr>
                <a:spLocks/>
              </p:cNvSpPr>
              <p:nvPr/>
            </p:nvSpPr>
            <p:spPr bwMode="auto">
              <a:xfrm>
                <a:off x="3188" y="3582"/>
                <a:ext cx="1212" cy="404"/>
              </a:xfrm>
              <a:custGeom>
                <a:avLst/>
                <a:gdLst>
                  <a:gd name="T0" fmla="*/ 13 w 1212"/>
                  <a:gd name="T1" fmla="*/ 404 h 404"/>
                  <a:gd name="T2" fmla="*/ 33 w 1212"/>
                  <a:gd name="T3" fmla="*/ 404 h 404"/>
                  <a:gd name="T4" fmla="*/ 52 w 1212"/>
                  <a:gd name="T5" fmla="*/ 404 h 404"/>
                  <a:gd name="T6" fmla="*/ 72 w 1212"/>
                  <a:gd name="T7" fmla="*/ 404 h 404"/>
                  <a:gd name="T8" fmla="*/ 91 w 1212"/>
                  <a:gd name="T9" fmla="*/ 404 h 404"/>
                  <a:gd name="T10" fmla="*/ 111 w 1212"/>
                  <a:gd name="T11" fmla="*/ 397 h 404"/>
                  <a:gd name="T12" fmla="*/ 130 w 1212"/>
                  <a:gd name="T13" fmla="*/ 397 h 404"/>
                  <a:gd name="T14" fmla="*/ 150 w 1212"/>
                  <a:gd name="T15" fmla="*/ 384 h 404"/>
                  <a:gd name="T16" fmla="*/ 169 w 1212"/>
                  <a:gd name="T17" fmla="*/ 371 h 404"/>
                  <a:gd name="T18" fmla="*/ 189 w 1212"/>
                  <a:gd name="T19" fmla="*/ 352 h 404"/>
                  <a:gd name="T20" fmla="*/ 209 w 1212"/>
                  <a:gd name="T21" fmla="*/ 313 h 404"/>
                  <a:gd name="T22" fmla="*/ 228 w 1212"/>
                  <a:gd name="T23" fmla="*/ 267 h 404"/>
                  <a:gd name="T24" fmla="*/ 248 w 1212"/>
                  <a:gd name="T25" fmla="*/ 215 h 404"/>
                  <a:gd name="T26" fmla="*/ 267 w 1212"/>
                  <a:gd name="T27" fmla="*/ 150 h 404"/>
                  <a:gd name="T28" fmla="*/ 280 w 1212"/>
                  <a:gd name="T29" fmla="*/ 98 h 404"/>
                  <a:gd name="T30" fmla="*/ 300 w 1212"/>
                  <a:gd name="T31" fmla="*/ 46 h 404"/>
                  <a:gd name="T32" fmla="*/ 319 w 1212"/>
                  <a:gd name="T33" fmla="*/ 7 h 404"/>
                  <a:gd name="T34" fmla="*/ 339 w 1212"/>
                  <a:gd name="T35" fmla="*/ 7 h 404"/>
                  <a:gd name="T36" fmla="*/ 358 w 1212"/>
                  <a:gd name="T37" fmla="*/ 20 h 404"/>
                  <a:gd name="T38" fmla="*/ 378 w 1212"/>
                  <a:gd name="T39" fmla="*/ 59 h 404"/>
                  <a:gd name="T40" fmla="*/ 397 w 1212"/>
                  <a:gd name="T41" fmla="*/ 104 h 404"/>
                  <a:gd name="T42" fmla="*/ 411 w 1212"/>
                  <a:gd name="T43" fmla="*/ 156 h 404"/>
                  <a:gd name="T44" fmla="*/ 430 w 1212"/>
                  <a:gd name="T45" fmla="*/ 208 h 404"/>
                  <a:gd name="T46" fmla="*/ 450 w 1212"/>
                  <a:gd name="T47" fmla="*/ 241 h 404"/>
                  <a:gd name="T48" fmla="*/ 469 w 1212"/>
                  <a:gd name="T49" fmla="*/ 267 h 404"/>
                  <a:gd name="T50" fmla="*/ 489 w 1212"/>
                  <a:gd name="T51" fmla="*/ 287 h 404"/>
                  <a:gd name="T52" fmla="*/ 508 w 1212"/>
                  <a:gd name="T53" fmla="*/ 300 h 404"/>
                  <a:gd name="T54" fmla="*/ 528 w 1212"/>
                  <a:gd name="T55" fmla="*/ 313 h 404"/>
                  <a:gd name="T56" fmla="*/ 547 w 1212"/>
                  <a:gd name="T57" fmla="*/ 332 h 404"/>
                  <a:gd name="T58" fmla="*/ 567 w 1212"/>
                  <a:gd name="T59" fmla="*/ 345 h 404"/>
                  <a:gd name="T60" fmla="*/ 586 w 1212"/>
                  <a:gd name="T61" fmla="*/ 352 h 404"/>
                  <a:gd name="T62" fmla="*/ 606 w 1212"/>
                  <a:gd name="T63" fmla="*/ 358 h 404"/>
                  <a:gd name="T64" fmla="*/ 626 w 1212"/>
                  <a:gd name="T65" fmla="*/ 365 h 404"/>
                  <a:gd name="T66" fmla="*/ 645 w 1212"/>
                  <a:gd name="T67" fmla="*/ 371 h 404"/>
                  <a:gd name="T68" fmla="*/ 665 w 1212"/>
                  <a:gd name="T69" fmla="*/ 378 h 404"/>
                  <a:gd name="T70" fmla="*/ 678 w 1212"/>
                  <a:gd name="T71" fmla="*/ 384 h 404"/>
                  <a:gd name="T72" fmla="*/ 697 w 1212"/>
                  <a:gd name="T73" fmla="*/ 384 h 404"/>
                  <a:gd name="T74" fmla="*/ 717 w 1212"/>
                  <a:gd name="T75" fmla="*/ 391 h 404"/>
                  <a:gd name="T76" fmla="*/ 736 w 1212"/>
                  <a:gd name="T77" fmla="*/ 391 h 404"/>
                  <a:gd name="T78" fmla="*/ 756 w 1212"/>
                  <a:gd name="T79" fmla="*/ 397 h 404"/>
                  <a:gd name="T80" fmla="*/ 775 w 1212"/>
                  <a:gd name="T81" fmla="*/ 397 h 404"/>
                  <a:gd name="T82" fmla="*/ 795 w 1212"/>
                  <a:gd name="T83" fmla="*/ 397 h 404"/>
                  <a:gd name="T84" fmla="*/ 815 w 1212"/>
                  <a:gd name="T85" fmla="*/ 397 h 404"/>
                  <a:gd name="T86" fmla="*/ 834 w 1212"/>
                  <a:gd name="T87" fmla="*/ 397 h 404"/>
                  <a:gd name="T88" fmla="*/ 854 w 1212"/>
                  <a:gd name="T89" fmla="*/ 397 h 404"/>
                  <a:gd name="T90" fmla="*/ 873 w 1212"/>
                  <a:gd name="T91" fmla="*/ 404 h 404"/>
                  <a:gd name="T92" fmla="*/ 893 w 1212"/>
                  <a:gd name="T93" fmla="*/ 404 h 404"/>
                  <a:gd name="T94" fmla="*/ 912 w 1212"/>
                  <a:gd name="T95" fmla="*/ 404 h 404"/>
                  <a:gd name="T96" fmla="*/ 932 w 1212"/>
                  <a:gd name="T97" fmla="*/ 404 h 404"/>
                  <a:gd name="T98" fmla="*/ 951 w 1212"/>
                  <a:gd name="T99" fmla="*/ 404 h 404"/>
                  <a:gd name="T100" fmla="*/ 971 w 1212"/>
                  <a:gd name="T101" fmla="*/ 404 h 404"/>
                  <a:gd name="T102" fmla="*/ 990 w 1212"/>
                  <a:gd name="T103" fmla="*/ 404 h 404"/>
                  <a:gd name="T104" fmla="*/ 1010 w 1212"/>
                  <a:gd name="T105" fmla="*/ 404 h 404"/>
                  <a:gd name="T106" fmla="*/ 1030 w 1212"/>
                  <a:gd name="T107" fmla="*/ 404 h 404"/>
                  <a:gd name="T108" fmla="*/ 1049 w 1212"/>
                  <a:gd name="T109" fmla="*/ 404 h 404"/>
                  <a:gd name="T110" fmla="*/ 1069 w 1212"/>
                  <a:gd name="T111" fmla="*/ 404 h 404"/>
                  <a:gd name="T112" fmla="*/ 1088 w 1212"/>
                  <a:gd name="T113" fmla="*/ 404 h 404"/>
                  <a:gd name="T114" fmla="*/ 1108 w 1212"/>
                  <a:gd name="T115" fmla="*/ 404 h 404"/>
                  <a:gd name="T116" fmla="*/ 1127 w 1212"/>
                  <a:gd name="T117" fmla="*/ 404 h 404"/>
                  <a:gd name="T118" fmla="*/ 1147 w 1212"/>
                  <a:gd name="T119" fmla="*/ 404 h 404"/>
                  <a:gd name="T120" fmla="*/ 1166 w 1212"/>
                  <a:gd name="T121" fmla="*/ 404 h 404"/>
                  <a:gd name="T122" fmla="*/ 1186 w 1212"/>
                  <a:gd name="T123" fmla="*/ 404 h 404"/>
                  <a:gd name="T124" fmla="*/ 1205 w 1212"/>
                  <a:gd name="T125" fmla="*/ 404 h 4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212" h="404">
                    <a:moveTo>
                      <a:pt x="0" y="404"/>
                    </a:moveTo>
                    <a:lnTo>
                      <a:pt x="7" y="404"/>
                    </a:lnTo>
                    <a:lnTo>
                      <a:pt x="13" y="404"/>
                    </a:lnTo>
                    <a:lnTo>
                      <a:pt x="20" y="404"/>
                    </a:lnTo>
                    <a:lnTo>
                      <a:pt x="26" y="404"/>
                    </a:lnTo>
                    <a:lnTo>
                      <a:pt x="33" y="404"/>
                    </a:lnTo>
                    <a:lnTo>
                      <a:pt x="39" y="404"/>
                    </a:lnTo>
                    <a:lnTo>
                      <a:pt x="46" y="404"/>
                    </a:lnTo>
                    <a:lnTo>
                      <a:pt x="52" y="404"/>
                    </a:lnTo>
                    <a:lnTo>
                      <a:pt x="59" y="404"/>
                    </a:lnTo>
                    <a:lnTo>
                      <a:pt x="65" y="404"/>
                    </a:lnTo>
                    <a:lnTo>
                      <a:pt x="72" y="404"/>
                    </a:lnTo>
                    <a:lnTo>
                      <a:pt x="78" y="404"/>
                    </a:lnTo>
                    <a:lnTo>
                      <a:pt x="85" y="404"/>
                    </a:lnTo>
                    <a:lnTo>
                      <a:pt x="91" y="404"/>
                    </a:lnTo>
                    <a:lnTo>
                      <a:pt x="98" y="404"/>
                    </a:lnTo>
                    <a:lnTo>
                      <a:pt x="104" y="397"/>
                    </a:lnTo>
                    <a:lnTo>
                      <a:pt x="111" y="397"/>
                    </a:lnTo>
                    <a:lnTo>
                      <a:pt x="117" y="397"/>
                    </a:lnTo>
                    <a:lnTo>
                      <a:pt x="124" y="397"/>
                    </a:lnTo>
                    <a:lnTo>
                      <a:pt x="130" y="397"/>
                    </a:lnTo>
                    <a:lnTo>
                      <a:pt x="137" y="391"/>
                    </a:lnTo>
                    <a:lnTo>
                      <a:pt x="143" y="391"/>
                    </a:lnTo>
                    <a:lnTo>
                      <a:pt x="150" y="384"/>
                    </a:lnTo>
                    <a:lnTo>
                      <a:pt x="156" y="378"/>
                    </a:lnTo>
                    <a:lnTo>
                      <a:pt x="163" y="378"/>
                    </a:lnTo>
                    <a:lnTo>
                      <a:pt x="169" y="371"/>
                    </a:lnTo>
                    <a:lnTo>
                      <a:pt x="176" y="365"/>
                    </a:lnTo>
                    <a:lnTo>
                      <a:pt x="182" y="358"/>
                    </a:lnTo>
                    <a:lnTo>
                      <a:pt x="189" y="352"/>
                    </a:lnTo>
                    <a:lnTo>
                      <a:pt x="196" y="339"/>
                    </a:lnTo>
                    <a:lnTo>
                      <a:pt x="202" y="326"/>
                    </a:lnTo>
                    <a:lnTo>
                      <a:pt x="209" y="313"/>
                    </a:lnTo>
                    <a:lnTo>
                      <a:pt x="215" y="300"/>
                    </a:lnTo>
                    <a:lnTo>
                      <a:pt x="222" y="287"/>
                    </a:lnTo>
                    <a:lnTo>
                      <a:pt x="228" y="267"/>
                    </a:lnTo>
                    <a:lnTo>
                      <a:pt x="235" y="248"/>
                    </a:lnTo>
                    <a:lnTo>
                      <a:pt x="241" y="228"/>
                    </a:lnTo>
                    <a:lnTo>
                      <a:pt x="248" y="215"/>
                    </a:lnTo>
                    <a:lnTo>
                      <a:pt x="254" y="189"/>
                    </a:lnTo>
                    <a:lnTo>
                      <a:pt x="261" y="169"/>
                    </a:lnTo>
                    <a:lnTo>
                      <a:pt x="267" y="150"/>
                    </a:lnTo>
                    <a:lnTo>
                      <a:pt x="267" y="130"/>
                    </a:lnTo>
                    <a:lnTo>
                      <a:pt x="274" y="111"/>
                    </a:lnTo>
                    <a:lnTo>
                      <a:pt x="280" y="98"/>
                    </a:lnTo>
                    <a:lnTo>
                      <a:pt x="287" y="78"/>
                    </a:lnTo>
                    <a:lnTo>
                      <a:pt x="293" y="59"/>
                    </a:lnTo>
                    <a:lnTo>
                      <a:pt x="300" y="46"/>
                    </a:lnTo>
                    <a:lnTo>
                      <a:pt x="306" y="33"/>
                    </a:lnTo>
                    <a:lnTo>
                      <a:pt x="313" y="20"/>
                    </a:lnTo>
                    <a:lnTo>
                      <a:pt x="319" y="7"/>
                    </a:lnTo>
                    <a:lnTo>
                      <a:pt x="326" y="0"/>
                    </a:lnTo>
                    <a:lnTo>
                      <a:pt x="332" y="0"/>
                    </a:lnTo>
                    <a:lnTo>
                      <a:pt x="339" y="7"/>
                    </a:lnTo>
                    <a:lnTo>
                      <a:pt x="345" y="7"/>
                    </a:lnTo>
                    <a:lnTo>
                      <a:pt x="352" y="13"/>
                    </a:lnTo>
                    <a:lnTo>
                      <a:pt x="358" y="20"/>
                    </a:lnTo>
                    <a:lnTo>
                      <a:pt x="365" y="26"/>
                    </a:lnTo>
                    <a:lnTo>
                      <a:pt x="371" y="46"/>
                    </a:lnTo>
                    <a:lnTo>
                      <a:pt x="378" y="59"/>
                    </a:lnTo>
                    <a:lnTo>
                      <a:pt x="384" y="72"/>
                    </a:lnTo>
                    <a:lnTo>
                      <a:pt x="391" y="91"/>
                    </a:lnTo>
                    <a:lnTo>
                      <a:pt x="397" y="104"/>
                    </a:lnTo>
                    <a:lnTo>
                      <a:pt x="404" y="124"/>
                    </a:lnTo>
                    <a:lnTo>
                      <a:pt x="404" y="143"/>
                    </a:lnTo>
                    <a:lnTo>
                      <a:pt x="411" y="156"/>
                    </a:lnTo>
                    <a:lnTo>
                      <a:pt x="417" y="176"/>
                    </a:lnTo>
                    <a:lnTo>
                      <a:pt x="424" y="189"/>
                    </a:lnTo>
                    <a:lnTo>
                      <a:pt x="430" y="208"/>
                    </a:lnTo>
                    <a:lnTo>
                      <a:pt x="437" y="222"/>
                    </a:lnTo>
                    <a:lnTo>
                      <a:pt x="443" y="228"/>
                    </a:lnTo>
                    <a:lnTo>
                      <a:pt x="450" y="241"/>
                    </a:lnTo>
                    <a:lnTo>
                      <a:pt x="456" y="248"/>
                    </a:lnTo>
                    <a:lnTo>
                      <a:pt x="463" y="261"/>
                    </a:lnTo>
                    <a:lnTo>
                      <a:pt x="469" y="267"/>
                    </a:lnTo>
                    <a:lnTo>
                      <a:pt x="476" y="274"/>
                    </a:lnTo>
                    <a:lnTo>
                      <a:pt x="482" y="280"/>
                    </a:lnTo>
                    <a:lnTo>
                      <a:pt x="489" y="287"/>
                    </a:lnTo>
                    <a:lnTo>
                      <a:pt x="495" y="293"/>
                    </a:lnTo>
                    <a:lnTo>
                      <a:pt x="502" y="300"/>
                    </a:lnTo>
                    <a:lnTo>
                      <a:pt x="508" y="300"/>
                    </a:lnTo>
                    <a:lnTo>
                      <a:pt x="515" y="306"/>
                    </a:lnTo>
                    <a:lnTo>
                      <a:pt x="521" y="313"/>
                    </a:lnTo>
                    <a:lnTo>
                      <a:pt x="528" y="313"/>
                    </a:lnTo>
                    <a:lnTo>
                      <a:pt x="534" y="319"/>
                    </a:lnTo>
                    <a:lnTo>
                      <a:pt x="541" y="326"/>
                    </a:lnTo>
                    <a:lnTo>
                      <a:pt x="547" y="332"/>
                    </a:lnTo>
                    <a:lnTo>
                      <a:pt x="554" y="339"/>
                    </a:lnTo>
                    <a:lnTo>
                      <a:pt x="560" y="339"/>
                    </a:lnTo>
                    <a:lnTo>
                      <a:pt x="567" y="345"/>
                    </a:lnTo>
                    <a:lnTo>
                      <a:pt x="573" y="345"/>
                    </a:lnTo>
                    <a:lnTo>
                      <a:pt x="580" y="352"/>
                    </a:lnTo>
                    <a:lnTo>
                      <a:pt x="586" y="352"/>
                    </a:lnTo>
                    <a:lnTo>
                      <a:pt x="593" y="352"/>
                    </a:lnTo>
                    <a:lnTo>
                      <a:pt x="599" y="352"/>
                    </a:lnTo>
                    <a:lnTo>
                      <a:pt x="606" y="358"/>
                    </a:lnTo>
                    <a:lnTo>
                      <a:pt x="613" y="358"/>
                    </a:lnTo>
                    <a:lnTo>
                      <a:pt x="619" y="365"/>
                    </a:lnTo>
                    <a:lnTo>
                      <a:pt x="626" y="365"/>
                    </a:lnTo>
                    <a:lnTo>
                      <a:pt x="632" y="365"/>
                    </a:lnTo>
                    <a:lnTo>
                      <a:pt x="639" y="371"/>
                    </a:lnTo>
                    <a:lnTo>
                      <a:pt x="645" y="371"/>
                    </a:lnTo>
                    <a:lnTo>
                      <a:pt x="652" y="371"/>
                    </a:lnTo>
                    <a:lnTo>
                      <a:pt x="658" y="371"/>
                    </a:lnTo>
                    <a:lnTo>
                      <a:pt x="665" y="378"/>
                    </a:lnTo>
                    <a:lnTo>
                      <a:pt x="671" y="378"/>
                    </a:lnTo>
                    <a:lnTo>
                      <a:pt x="678" y="378"/>
                    </a:lnTo>
                    <a:lnTo>
                      <a:pt x="678" y="384"/>
                    </a:lnTo>
                    <a:lnTo>
                      <a:pt x="684" y="384"/>
                    </a:lnTo>
                    <a:lnTo>
                      <a:pt x="691" y="384"/>
                    </a:lnTo>
                    <a:lnTo>
                      <a:pt x="697" y="384"/>
                    </a:lnTo>
                    <a:lnTo>
                      <a:pt x="704" y="384"/>
                    </a:lnTo>
                    <a:lnTo>
                      <a:pt x="710" y="391"/>
                    </a:lnTo>
                    <a:lnTo>
                      <a:pt x="717" y="391"/>
                    </a:lnTo>
                    <a:lnTo>
                      <a:pt x="723" y="391"/>
                    </a:lnTo>
                    <a:lnTo>
                      <a:pt x="730" y="391"/>
                    </a:lnTo>
                    <a:lnTo>
                      <a:pt x="736" y="391"/>
                    </a:lnTo>
                    <a:lnTo>
                      <a:pt x="743" y="391"/>
                    </a:lnTo>
                    <a:lnTo>
                      <a:pt x="749" y="391"/>
                    </a:lnTo>
                    <a:lnTo>
                      <a:pt x="756" y="397"/>
                    </a:lnTo>
                    <a:lnTo>
                      <a:pt x="762" y="397"/>
                    </a:lnTo>
                    <a:lnTo>
                      <a:pt x="769" y="397"/>
                    </a:lnTo>
                    <a:lnTo>
                      <a:pt x="775" y="397"/>
                    </a:lnTo>
                    <a:lnTo>
                      <a:pt x="782" y="397"/>
                    </a:lnTo>
                    <a:lnTo>
                      <a:pt x="788" y="397"/>
                    </a:lnTo>
                    <a:lnTo>
                      <a:pt x="795" y="397"/>
                    </a:lnTo>
                    <a:lnTo>
                      <a:pt x="801" y="397"/>
                    </a:lnTo>
                    <a:lnTo>
                      <a:pt x="808" y="397"/>
                    </a:lnTo>
                    <a:lnTo>
                      <a:pt x="815" y="397"/>
                    </a:lnTo>
                    <a:lnTo>
                      <a:pt x="821" y="397"/>
                    </a:lnTo>
                    <a:lnTo>
                      <a:pt x="828" y="397"/>
                    </a:lnTo>
                    <a:lnTo>
                      <a:pt x="834" y="397"/>
                    </a:lnTo>
                    <a:lnTo>
                      <a:pt x="841" y="397"/>
                    </a:lnTo>
                    <a:lnTo>
                      <a:pt x="847" y="397"/>
                    </a:lnTo>
                    <a:lnTo>
                      <a:pt x="854" y="397"/>
                    </a:lnTo>
                    <a:lnTo>
                      <a:pt x="860" y="404"/>
                    </a:lnTo>
                    <a:lnTo>
                      <a:pt x="867" y="404"/>
                    </a:lnTo>
                    <a:lnTo>
                      <a:pt x="873" y="404"/>
                    </a:lnTo>
                    <a:lnTo>
                      <a:pt x="880" y="404"/>
                    </a:lnTo>
                    <a:lnTo>
                      <a:pt x="886" y="404"/>
                    </a:lnTo>
                    <a:lnTo>
                      <a:pt x="893" y="404"/>
                    </a:lnTo>
                    <a:lnTo>
                      <a:pt x="899" y="404"/>
                    </a:lnTo>
                    <a:lnTo>
                      <a:pt x="906" y="404"/>
                    </a:lnTo>
                    <a:lnTo>
                      <a:pt x="912" y="404"/>
                    </a:lnTo>
                    <a:lnTo>
                      <a:pt x="919" y="404"/>
                    </a:lnTo>
                    <a:lnTo>
                      <a:pt x="925" y="404"/>
                    </a:lnTo>
                    <a:lnTo>
                      <a:pt x="932" y="404"/>
                    </a:lnTo>
                    <a:lnTo>
                      <a:pt x="938" y="404"/>
                    </a:lnTo>
                    <a:lnTo>
                      <a:pt x="945" y="404"/>
                    </a:lnTo>
                    <a:lnTo>
                      <a:pt x="951" y="404"/>
                    </a:lnTo>
                    <a:lnTo>
                      <a:pt x="958" y="404"/>
                    </a:lnTo>
                    <a:lnTo>
                      <a:pt x="964" y="404"/>
                    </a:lnTo>
                    <a:lnTo>
                      <a:pt x="971" y="404"/>
                    </a:lnTo>
                    <a:lnTo>
                      <a:pt x="977" y="404"/>
                    </a:lnTo>
                    <a:lnTo>
                      <a:pt x="984" y="404"/>
                    </a:lnTo>
                    <a:lnTo>
                      <a:pt x="990" y="404"/>
                    </a:lnTo>
                    <a:lnTo>
                      <a:pt x="997" y="404"/>
                    </a:lnTo>
                    <a:lnTo>
                      <a:pt x="1003" y="404"/>
                    </a:lnTo>
                    <a:lnTo>
                      <a:pt x="1010" y="404"/>
                    </a:lnTo>
                    <a:lnTo>
                      <a:pt x="1017" y="404"/>
                    </a:lnTo>
                    <a:lnTo>
                      <a:pt x="1023" y="404"/>
                    </a:lnTo>
                    <a:lnTo>
                      <a:pt x="1030" y="404"/>
                    </a:lnTo>
                    <a:lnTo>
                      <a:pt x="1036" y="404"/>
                    </a:lnTo>
                    <a:lnTo>
                      <a:pt x="1043" y="404"/>
                    </a:lnTo>
                    <a:lnTo>
                      <a:pt x="1049" y="404"/>
                    </a:lnTo>
                    <a:lnTo>
                      <a:pt x="1056" y="404"/>
                    </a:lnTo>
                    <a:lnTo>
                      <a:pt x="1062" y="404"/>
                    </a:lnTo>
                    <a:lnTo>
                      <a:pt x="1069" y="404"/>
                    </a:lnTo>
                    <a:lnTo>
                      <a:pt x="1075" y="404"/>
                    </a:lnTo>
                    <a:lnTo>
                      <a:pt x="1082" y="404"/>
                    </a:lnTo>
                    <a:lnTo>
                      <a:pt x="1088" y="404"/>
                    </a:lnTo>
                    <a:lnTo>
                      <a:pt x="1095" y="404"/>
                    </a:lnTo>
                    <a:lnTo>
                      <a:pt x="1101" y="404"/>
                    </a:lnTo>
                    <a:lnTo>
                      <a:pt x="1108" y="404"/>
                    </a:lnTo>
                    <a:lnTo>
                      <a:pt x="1114" y="404"/>
                    </a:lnTo>
                    <a:lnTo>
                      <a:pt x="1121" y="404"/>
                    </a:lnTo>
                    <a:lnTo>
                      <a:pt x="1127" y="404"/>
                    </a:lnTo>
                    <a:lnTo>
                      <a:pt x="1134" y="404"/>
                    </a:lnTo>
                    <a:lnTo>
                      <a:pt x="1140" y="404"/>
                    </a:lnTo>
                    <a:lnTo>
                      <a:pt x="1147" y="404"/>
                    </a:lnTo>
                    <a:lnTo>
                      <a:pt x="1153" y="404"/>
                    </a:lnTo>
                    <a:lnTo>
                      <a:pt x="1160" y="404"/>
                    </a:lnTo>
                    <a:lnTo>
                      <a:pt x="1166" y="404"/>
                    </a:lnTo>
                    <a:lnTo>
                      <a:pt x="1173" y="404"/>
                    </a:lnTo>
                    <a:lnTo>
                      <a:pt x="1179" y="404"/>
                    </a:lnTo>
                    <a:lnTo>
                      <a:pt x="1186" y="404"/>
                    </a:lnTo>
                    <a:lnTo>
                      <a:pt x="1192" y="404"/>
                    </a:lnTo>
                    <a:lnTo>
                      <a:pt x="1199" y="404"/>
                    </a:lnTo>
                    <a:lnTo>
                      <a:pt x="1205" y="404"/>
                    </a:lnTo>
                    <a:lnTo>
                      <a:pt x="1212" y="404"/>
                    </a:lnTo>
                  </a:path>
                </a:pathLst>
              </a:custGeom>
              <a:noFill/>
              <a:ln w="31750">
                <a:solidFill>
                  <a:srgbClr val="66CC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0" name="Freeform 66"/>
              <p:cNvSpPr>
                <a:spLocks/>
              </p:cNvSpPr>
              <p:nvPr/>
            </p:nvSpPr>
            <p:spPr bwMode="auto">
              <a:xfrm>
                <a:off x="4400" y="3986"/>
                <a:ext cx="176" cy="1"/>
              </a:xfrm>
              <a:custGeom>
                <a:avLst/>
                <a:gdLst>
                  <a:gd name="T0" fmla="*/ 0 w 176"/>
                  <a:gd name="T1" fmla="*/ 6 w 176"/>
                  <a:gd name="T2" fmla="*/ 13 w 176"/>
                  <a:gd name="T3" fmla="*/ 20 w 176"/>
                  <a:gd name="T4" fmla="*/ 26 w 176"/>
                  <a:gd name="T5" fmla="*/ 33 w 176"/>
                  <a:gd name="T6" fmla="*/ 39 w 176"/>
                  <a:gd name="T7" fmla="*/ 46 w 176"/>
                  <a:gd name="T8" fmla="*/ 52 w 176"/>
                  <a:gd name="T9" fmla="*/ 59 w 176"/>
                  <a:gd name="T10" fmla="*/ 65 w 176"/>
                  <a:gd name="T11" fmla="*/ 72 w 176"/>
                  <a:gd name="T12" fmla="*/ 78 w 176"/>
                  <a:gd name="T13" fmla="*/ 85 w 176"/>
                  <a:gd name="T14" fmla="*/ 91 w 176"/>
                  <a:gd name="T15" fmla="*/ 98 w 176"/>
                  <a:gd name="T16" fmla="*/ 104 w 176"/>
                  <a:gd name="T17" fmla="*/ 111 w 176"/>
                  <a:gd name="T18" fmla="*/ 117 w 176"/>
                  <a:gd name="T19" fmla="*/ 124 w 176"/>
                  <a:gd name="T20" fmla="*/ 130 w 176"/>
                  <a:gd name="T21" fmla="*/ 137 w 176"/>
                  <a:gd name="T22" fmla="*/ 143 w 176"/>
                  <a:gd name="T23" fmla="*/ 150 w 176"/>
                  <a:gd name="T24" fmla="*/ 156 w 176"/>
                  <a:gd name="T25" fmla="*/ 163 w 176"/>
                  <a:gd name="T26" fmla="*/ 169 w 176"/>
                  <a:gd name="T27" fmla="*/ 176 w 17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  <a:cxn ang="0">
                    <a:pos x="T20" y="0"/>
                  </a:cxn>
                  <a:cxn ang="0">
                    <a:pos x="T21" y="0"/>
                  </a:cxn>
                  <a:cxn ang="0">
                    <a:pos x="T22" y="0"/>
                  </a:cxn>
                  <a:cxn ang="0">
                    <a:pos x="T23" y="0"/>
                  </a:cxn>
                  <a:cxn ang="0">
                    <a:pos x="T24" y="0"/>
                  </a:cxn>
                  <a:cxn ang="0">
                    <a:pos x="T25" y="0"/>
                  </a:cxn>
                  <a:cxn ang="0">
                    <a:pos x="T26" y="0"/>
                  </a:cxn>
                  <a:cxn ang="0">
                    <a:pos x="T27" y="0"/>
                  </a:cxn>
                </a:cxnLst>
                <a:rect l="0" t="0" r="r" b="b"/>
                <a:pathLst>
                  <a:path w="176">
                    <a:moveTo>
                      <a:pt x="0" y="0"/>
                    </a:moveTo>
                    <a:lnTo>
                      <a:pt x="6" y="0"/>
                    </a:lnTo>
                    <a:lnTo>
                      <a:pt x="13" y="0"/>
                    </a:lnTo>
                    <a:lnTo>
                      <a:pt x="20" y="0"/>
                    </a:lnTo>
                    <a:lnTo>
                      <a:pt x="26" y="0"/>
                    </a:lnTo>
                    <a:lnTo>
                      <a:pt x="33" y="0"/>
                    </a:lnTo>
                    <a:lnTo>
                      <a:pt x="39" y="0"/>
                    </a:lnTo>
                    <a:lnTo>
                      <a:pt x="46" y="0"/>
                    </a:lnTo>
                    <a:lnTo>
                      <a:pt x="52" y="0"/>
                    </a:lnTo>
                    <a:lnTo>
                      <a:pt x="59" y="0"/>
                    </a:lnTo>
                    <a:lnTo>
                      <a:pt x="65" y="0"/>
                    </a:lnTo>
                    <a:lnTo>
                      <a:pt x="72" y="0"/>
                    </a:lnTo>
                    <a:lnTo>
                      <a:pt x="78" y="0"/>
                    </a:lnTo>
                    <a:lnTo>
                      <a:pt x="85" y="0"/>
                    </a:lnTo>
                    <a:lnTo>
                      <a:pt x="91" y="0"/>
                    </a:lnTo>
                    <a:lnTo>
                      <a:pt x="98" y="0"/>
                    </a:lnTo>
                    <a:lnTo>
                      <a:pt x="104" y="0"/>
                    </a:lnTo>
                    <a:lnTo>
                      <a:pt x="111" y="0"/>
                    </a:lnTo>
                    <a:lnTo>
                      <a:pt x="117" y="0"/>
                    </a:lnTo>
                    <a:lnTo>
                      <a:pt x="124" y="0"/>
                    </a:lnTo>
                    <a:lnTo>
                      <a:pt x="130" y="0"/>
                    </a:lnTo>
                    <a:lnTo>
                      <a:pt x="137" y="0"/>
                    </a:lnTo>
                    <a:lnTo>
                      <a:pt x="143" y="0"/>
                    </a:lnTo>
                    <a:lnTo>
                      <a:pt x="150" y="0"/>
                    </a:lnTo>
                    <a:lnTo>
                      <a:pt x="156" y="0"/>
                    </a:lnTo>
                    <a:lnTo>
                      <a:pt x="163" y="0"/>
                    </a:lnTo>
                    <a:lnTo>
                      <a:pt x="169" y="0"/>
                    </a:lnTo>
                    <a:lnTo>
                      <a:pt x="176" y="0"/>
                    </a:lnTo>
                  </a:path>
                </a:pathLst>
              </a:custGeom>
              <a:noFill/>
              <a:ln w="31750">
                <a:solidFill>
                  <a:srgbClr val="66CC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17" name="Group 70"/>
            <p:cNvGrpSpPr>
              <a:grpSpLocks/>
            </p:cNvGrpSpPr>
            <p:nvPr/>
          </p:nvGrpSpPr>
          <p:grpSpPr bwMode="auto">
            <a:xfrm flipH="1">
              <a:off x="643395" y="5949950"/>
              <a:ext cx="2203450" cy="363538"/>
              <a:chOff x="3188" y="3758"/>
              <a:chExt cx="1388" cy="229"/>
            </a:xfrm>
          </p:grpSpPr>
          <p:sp>
            <p:nvSpPr>
              <p:cNvPr id="27" name="Freeform 68"/>
              <p:cNvSpPr>
                <a:spLocks/>
              </p:cNvSpPr>
              <p:nvPr/>
            </p:nvSpPr>
            <p:spPr bwMode="auto">
              <a:xfrm>
                <a:off x="3188" y="3758"/>
                <a:ext cx="1212" cy="228"/>
              </a:xfrm>
              <a:custGeom>
                <a:avLst/>
                <a:gdLst>
                  <a:gd name="T0" fmla="*/ 13 w 1212"/>
                  <a:gd name="T1" fmla="*/ 228 h 228"/>
                  <a:gd name="T2" fmla="*/ 33 w 1212"/>
                  <a:gd name="T3" fmla="*/ 228 h 228"/>
                  <a:gd name="T4" fmla="*/ 52 w 1212"/>
                  <a:gd name="T5" fmla="*/ 228 h 228"/>
                  <a:gd name="T6" fmla="*/ 72 w 1212"/>
                  <a:gd name="T7" fmla="*/ 228 h 228"/>
                  <a:gd name="T8" fmla="*/ 91 w 1212"/>
                  <a:gd name="T9" fmla="*/ 228 h 228"/>
                  <a:gd name="T10" fmla="*/ 111 w 1212"/>
                  <a:gd name="T11" fmla="*/ 221 h 228"/>
                  <a:gd name="T12" fmla="*/ 130 w 1212"/>
                  <a:gd name="T13" fmla="*/ 221 h 228"/>
                  <a:gd name="T14" fmla="*/ 143 w 1212"/>
                  <a:gd name="T15" fmla="*/ 208 h 228"/>
                  <a:gd name="T16" fmla="*/ 163 w 1212"/>
                  <a:gd name="T17" fmla="*/ 195 h 228"/>
                  <a:gd name="T18" fmla="*/ 182 w 1212"/>
                  <a:gd name="T19" fmla="*/ 163 h 228"/>
                  <a:gd name="T20" fmla="*/ 202 w 1212"/>
                  <a:gd name="T21" fmla="*/ 130 h 228"/>
                  <a:gd name="T22" fmla="*/ 222 w 1212"/>
                  <a:gd name="T23" fmla="*/ 85 h 228"/>
                  <a:gd name="T24" fmla="*/ 241 w 1212"/>
                  <a:gd name="T25" fmla="*/ 46 h 228"/>
                  <a:gd name="T26" fmla="*/ 261 w 1212"/>
                  <a:gd name="T27" fmla="*/ 6 h 228"/>
                  <a:gd name="T28" fmla="*/ 280 w 1212"/>
                  <a:gd name="T29" fmla="*/ 0 h 228"/>
                  <a:gd name="T30" fmla="*/ 300 w 1212"/>
                  <a:gd name="T31" fmla="*/ 13 h 228"/>
                  <a:gd name="T32" fmla="*/ 319 w 1212"/>
                  <a:gd name="T33" fmla="*/ 39 h 228"/>
                  <a:gd name="T34" fmla="*/ 339 w 1212"/>
                  <a:gd name="T35" fmla="*/ 78 h 228"/>
                  <a:gd name="T36" fmla="*/ 358 w 1212"/>
                  <a:gd name="T37" fmla="*/ 111 h 228"/>
                  <a:gd name="T38" fmla="*/ 378 w 1212"/>
                  <a:gd name="T39" fmla="*/ 143 h 228"/>
                  <a:gd name="T40" fmla="*/ 397 w 1212"/>
                  <a:gd name="T41" fmla="*/ 169 h 228"/>
                  <a:gd name="T42" fmla="*/ 411 w 1212"/>
                  <a:gd name="T43" fmla="*/ 182 h 228"/>
                  <a:gd name="T44" fmla="*/ 430 w 1212"/>
                  <a:gd name="T45" fmla="*/ 195 h 228"/>
                  <a:gd name="T46" fmla="*/ 450 w 1212"/>
                  <a:gd name="T47" fmla="*/ 202 h 228"/>
                  <a:gd name="T48" fmla="*/ 469 w 1212"/>
                  <a:gd name="T49" fmla="*/ 208 h 228"/>
                  <a:gd name="T50" fmla="*/ 489 w 1212"/>
                  <a:gd name="T51" fmla="*/ 215 h 228"/>
                  <a:gd name="T52" fmla="*/ 508 w 1212"/>
                  <a:gd name="T53" fmla="*/ 215 h 228"/>
                  <a:gd name="T54" fmla="*/ 528 w 1212"/>
                  <a:gd name="T55" fmla="*/ 221 h 228"/>
                  <a:gd name="T56" fmla="*/ 547 w 1212"/>
                  <a:gd name="T57" fmla="*/ 221 h 228"/>
                  <a:gd name="T58" fmla="*/ 567 w 1212"/>
                  <a:gd name="T59" fmla="*/ 221 h 228"/>
                  <a:gd name="T60" fmla="*/ 586 w 1212"/>
                  <a:gd name="T61" fmla="*/ 221 h 228"/>
                  <a:gd name="T62" fmla="*/ 606 w 1212"/>
                  <a:gd name="T63" fmla="*/ 221 h 228"/>
                  <a:gd name="T64" fmla="*/ 626 w 1212"/>
                  <a:gd name="T65" fmla="*/ 221 h 228"/>
                  <a:gd name="T66" fmla="*/ 645 w 1212"/>
                  <a:gd name="T67" fmla="*/ 228 h 228"/>
                  <a:gd name="T68" fmla="*/ 665 w 1212"/>
                  <a:gd name="T69" fmla="*/ 228 h 228"/>
                  <a:gd name="T70" fmla="*/ 684 w 1212"/>
                  <a:gd name="T71" fmla="*/ 228 h 228"/>
                  <a:gd name="T72" fmla="*/ 704 w 1212"/>
                  <a:gd name="T73" fmla="*/ 228 h 228"/>
                  <a:gd name="T74" fmla="*/ 723 w 1212"/>
                  <a:gd name="T75" fmla="*/ 228 h 228"/>
                  <a:gd name="T76" fmla="*/ 743 w 1212"/>
                  <a:gd name="T77" fmla="*/ 228 h 228"/>
                  <a:gd name="T78" fmla="*/ 762 w 1212"/>
                  <a:gd name="T79" fmla="*/ 228 h 228"/>
                  <a:gd name="T80" fmla="*/ 782 w 1212"/>
                  <a:gd name="T81" fmla="*/ 228 h 228"/>
                  <a:gd name="T82" fmla="*/ 801 w 1212"/>
                  <a:gd name="T83" fmla="*/ 228 h 228"/>
                  <a:gd name="T84" fmla="*/ 821 w 1212"/>
                  <a:gd name="T85" fmla="*/ 228 h 228"/>
                  <a:gd name="T86" fmla="*/ 841 w 1212"/>
                  <a:gd name="T87" fmla="*/ 228 h 228"/>
                  <a:gd name="T88" fmla="*/ 860 w 1212"/>
                  <a:gd name="T89" fmla="*/ 228 h 228"/>
                  <a:gd name="T90" fmla="*/ 880 w 1212"/>
                  <a:gd name="T91" fmla="*/ 228 h 228"/>
                  <a:gd name="T92" fmla="*/ 899 w 1212"/>
                  <a:gd name="T93" fmla="*/ 228 h 228"/>
                  <a:gd name="T94" fmla="*/ 919 w 1212"/>
                  <a:gd name="T95" fmla="*/ 228 h 228"/>
                  <a:gd name="T96" fmla="*/ 938 w 1212"/>
                  <a:gd name="T97" fmla="*/ 228 h 228"/>
                  <a:gd name="T98" fmla="*/ 958 w 1212"/>
                  <a:gd name="T99" fmla="*/ 228 h 228"/>
                  <a:gd name="T100" fmla="*/ 977 w 1212"/>
                  <a:gd name="T101" fmla="*/ 228 h 228"/>
                  <a:gd name="T102" fmla="*/ 997 w 1212"/>
                  <a:gd name="T103" fmla="*/ 228 h 228"/>
                  <a:gd name="T104" fmla="*/ 1017 w 1212"/>
                  <a:gd name="T105" fmla="*/ 228 h 228"/>
                  <a:gd name="T106" fmla="*/ 1036 w 1212"/>
                  <a:gd name="T107" fmla="*/ 228 h 228"/>
                  <a:gd name="T108" fmla="*/ 1056 w 1212"/>
                  <a:gd name="T109" fmla="*/ 228 h 228"/>
                  <a:gd name="T110" fmla="*/ 1075 w 1212"/>
                  <a:gd name="T111" fmla="*/ 228 h 228"/>
                  <a:gd name="T112" fmla="*/ 1095 w 1212"/>
                  <a:gd name="T113" fmla="*/ 228 h 228"/>
                  <a:gd name="T114" fmla="*/ 1114 w 1212"/>
                  <a:gd name="T115" fmla="*/ 228 h 228"/>
                  <a:gd name="T116" fmla="*/ 1134 w 1212"/>
                  <a:gd name="T117" fmla="*/ 228 h 228"/>
                  <a:gd name="T118" fmla="*/ 1153 w 1212"/>
                  <a:gd name="T119" fmla="*/ 228 h 228"/>
                  <a:gd name="T120" fmla="*/ 1173 w 1212"/>
                  <a:gd name="T121" fmla="*/ 228 h 228"/>
                  <a:gd name="T122" fmla="*/ 1192 w 1212"/>
                  <a:gd name="T123" fmla="*/ 228 h 228"/>
                  <a:gd name="T124" fmla="*/ 1212 w 1212"/>
                  <a:gd name="T125" fmla="*/ 228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212" h="228">
                    <a:moveTo>
                      <a:pt x="0" y="228"/>
                    </a:moveTo>
                    <a:lnTo>
                      <a:pt x="7" y="228"/>
                    </a:lnTo>
                    <a:lnTo>
                      <a:pt x="13" y="228"/>
                    </a:lnTo>
                    <a:lnTo>
                      <a:pt x="20" y="228"/>
                    </a:lnTo>
                    <a:lnTo>
                      <a:pt x="26" y="228"/>
                    </a:lnTo>
                    <a:lnTo>
                      <a:pt x="33" y="228"/>
                    </a:lnTo>
                    <a:lnTo>
                      <a:pt x="39" y="228"/>
                    </a:lnTo>
                    <a:lnTo>
                      <a:pt x="46" y="228"/>
                    </a:lnTo>
                    <a:lnTo>
                      <a:pt x="52" y="228"/>
                    </a:lnTo>
                    <a:lnTo>
                      <a:pt x="59" y="228"/>
                    </a:lnTo>
                    <a:lnTo>
                      <a:pt x="65" y="228"/>
                    </a:lnTo>
                    <a:lnTo>
                      <a:pt x="72" y="228"/>
                    </a:lnTo>
                    <a:lnTo>
                      <a:pt x="78" y="228"/>
                    </a:lnTo>
                    <a:lnTo>
                      <a:pt x="85" y="228"/>
                    </a:lnTo>
                    <a:lnTo>
                      <a:pt x="91" y="228"/>
                    </a:lnTo>
                    <a:lnTo>
                      <a:pt x="98" y="228"/>
                    </a:lnTo>
                    <a:lnTo>
                      <a:pt x="104" y="221"/>
                    </a:lnTo>
                    <a:lnTo>
                      <a:pt x="111" y="221"/>
                    </a:lnTo>
                    <a:lnTo>
                      <a:pt x="117" y="221"/>
                    </a:lnTo>
                    <a:lnTo>
                      <a:pt x="124" y="221"/>
                    </a:lnTo>
                    <a:lnTo>
                      <a:pt x="130" y="221"/>
                    </a:lnTo>
                    <a:lnTo>
                      <a:pt x="130" y="215"/>
                    </a:lnTo>
                    <a:lnTo>
                      <a:pt x="137" y="215"/>
                    </a:lnTo>
                    <a:lnTo>
                      <a:pt x="143" y="208"/>
                    </a:lnTo>
                    <a:lnTo>
                      <a:pt x="150" y="208"/>
                    </a:lnTo>
                    <a:lnTo>
                      <a:pt x="156" y="202"/>
                    </a:lnTo>
                    <a:lnTo>
                      <a:pt x="163" y="195"/>
                    </a:lnTo>
                    <a:lnTo>
                      <a:pt x="169" y="182"/>
                    </a:lnTo>
                    <a:lnTo>
                      <a:pt x="176" y="176"/>
                    </a:lnTo>
                    <a:lnTo>
                      <a:pt x="182" y="163"/>
                    </a:lnTo>
                    <a:lnTo>
                      <a:pt x="189" y="156"/>
                    </a:lnTo>
                    <a:lnTo>
                      <a:pt x="196" y="143"/>
                    </a:lnTo>
                    <a:lnTo>
                      <a:pt x="202" y="130"/>
                    </a:lnTo>
                    <a:lnTo>
                      <a:pt x="209" y="117"/>
                    </a:lnTo>
                    <a:lnTo>
                      <a:pt x="215" y="98"/>
                    </a:lnTo>
                    <a:lnTo>
                      <a:pt x="222" y="85"/>
                    </a:lnTo>
                    <a:lnTo>
                      <a:pt x="228" y="65"/>
                    </a:lnTo>
                    <a:lnTo>
                      <a:pt x="235" y="52"/>
                    </a:lnTo>
                    <a:lnTo>
                      <a:pt x="241" y="46"/>
                    </a:lnTo>
                    <a:lnTo>
                      <a:pt x="248" y="32"/>
                    </a:lnTo>
                    <a:lnTo>
                      <a:pt x="254" y="19"/>
                    </a:lnTo>
                    <a:lnTo>
                      <a:pt x="261" y="6"/>
                    </a:lnTo>
                    <a:lnTo>
                      <a:pt x="267" y="0"/>
                    </a:lnTo>
                    <a:lnTo>
                      <a:pt x="274" y="0"/>
                    </a:lnTo>
                    <a:lnTo>
                      <a:pt x="280" y="0"/>
                    </a:lnTo>
                    <a:lnTo>
                      <a:pt x="287" y="6"/>
                    </a:lnTo>
                    <a:lnTo>
                      <a:pt x="293" y="6"/>
                    </a:lnTo>
                    <a:lnTo>
                      <a:pt x="300" y="13"/>
                    </a:lnTo>
                    <a:lnTo>
                      <a:pt x="306" y="26"/>
                    </a:lnTo>
                    <a:lnTo>
                      <a:pt x="313" y="32"/>
                    </a:lnTo>
                    <a:lnTo>
                      <a:pt x="319" y="39"/>
                    </a:lnTo>
                    <a:lnTo>
                      <a:pt x="326" y="52"/>
                    </a:lnTo>
                    <a:lnTo>
                      <a:pt x="332" y="65"/>
                    </a:lnTo>
                    <a:lnTo>
                      <a:pt x="339" y="78"/>
                    </a:lnTo>
                    <a:lnTo>
                      <a:pt x="345" y="91"/>
                    </a:lnTo>
                    <a:lnTo>
                      <a:pt x="352" y="98"/>
                    </a:lnTo>
                    <a:lnTo>
                      <a:pt x="358" y="111"/>
                    </a:lnTo>
                    <a:lnTo>
                      <a:pt x="365" y="124"/>
                    </a:lnTo>
                    <a:lnTo>
                      <a:pt x="371" y="130"/>
                    </a:lnTo>
                    <a:lnTo>
                      <a:pt x="378" y="143"/>
                    </a:lnTo>
                    <a:lnTo>
                      <a:pt x="384" y="150"/>
                    </a:lnTo>
                    <a:lnTo>
                      <a:pt x="391" y="156"/>
                    </a:lnTo>
                    <a:lnTo>
                      <a:pt x="397" y="169"/>
                    </a:lnTo>
                    <a:lnTo>
                      <a:pt x="404" y="176"/>
                    </a:lnTo>
                    <a:lnTo>
                      <a:pt x="404" y="182"/>
                    </a:lnTo>
                    <a:lnTo>
                      <a:pt x="411" y="182"/>
                    </a:lnTo>
                    <a:lnTo>
                      <a:pt x="417" y="189"/>
                    </a:lnTo>
                    <a:lnTo>
                      <a:pt x="424" y="195"/>
                    </a:lnTo>
                    <a:lnTo>
                      <a:pt x="430" y="195"/>
                    </a:lnTo>
                    <a:lnTo>
                      <a:pt x="437" y="195"/>
                    </a:lnTo>
                    <a:lnTo>
                      <a:pt x="443" y="202"/>
                    </a:lnTo>
                    <a:lnTo>
                      <a:pt x="450" y="202"/>
                    </a:lnTo>
                    <a:lnTo>
                      <a:pt x="456" y="208"/>
                    </a:lnTo>
                    <a:lnTo>
                      <a:pt x="463" y="208"/>
                    </a:lnTo>
                    <a:lnTo>
                      <a:pt x="469" y="208"/>
                    </a:lnTo>
                    <a:lnTo>
                      <a:pt x="476" y="215"/>
                    </a:lnTo>
                    <a:lnTo>
                      <a:pt x="482" y="215"/>
                    </a:lnTo>
                    <a:lnTo>
                      <a:pt x="489" y="215"/>
                    </a:lnTo>
                    <a:lnTo>
                      <a:pt x="495" y="215"/>
                    </a:lnTo>
                    <a:lnTo>
                      <a:pt x="502" y="215"/>
                    </a:lnTo>
                    <a:lnTo>
                      <a:pt x="508" y="215"/>
                    </a:lnTo>
                    <a:lnTo>
                      <a:pt x="515" y="215"/>
                    </a:lnTo>
                    <a:lnTo>
                      <a:pt x="521" y="221"/>
                    </a:lnTo>
                    <a:lnTo>
                      <a:pt x="528" y="221"/>
                    </a:lnTo>
                    <a:lnTo>
                      <a:pt x="534" y="221"/>
                    </a:lnTo>
                    <a:lnTo>
                      <a:pt x="541" y="221"/>
                    </a:lnTo>
                    <a:lnTo>
                      <a:pt x="547" y="221"/>
                    </a:lnTo>
                    <a:lnTo>
                      <a:pt x="554" y="221"/>
                    </a:lnTo>
                    <a:lnTo>
                      <a:pt x="560" y="221"/>
                    </a:lnTo>
                    <a:lnTo>
                      <a:pt x="567" y="221"/>
                    </a:lnTo>
                    <a:lnTo>
                      <a:pt x="573" y="221"/>
                    </a:lnTo>
                    <a:lnTo>
                      <a:pt x="580" y="221"/>
                    </a:lnTo>
                    <a:lnTo>
                      <a:pt x="586" y="221"/>
                    </a:lnTo>
                    <a:lnTo>
                      <a:pt x="593" y="221"/>
                    </a:lnTo>
                    <a:lnTo>
                      <a:pt x="599" y="221"/>
                    </a:lnTo>
                    <a:lnTo>
                      <a:pt x="606" y="221"/>
                    </a:lnTo>
                    <a:lnTo>
                      <a:pt x="613" y="221"/>
                    </a:lnTo>
                    <a:lnTo>
                      <a:pt x="619" y="221"/>
                    </a:lnTo>
                    <a:lnTo>
                      <a:pt x="626" y="221"/>
                    </a:lnTo>
                    <a:lnTo>
                      <a:pt x="632" y="228"/>
                    </a:lnTo>
                    <a:lnTo>
                      <a:pt x="639" y="228"/>
                    </a:lnTo>
                    <a:lnTo>
                      <a:pt x="645" y="228"/>
                    </a:lnTo>
                    <a:lnTo>
                      <a:pt x="652" y="228"/>
                    </a:lnTo>
                    <a:lnTo>
                      <a:pt x="658" y="228"/>
                    </a:lnTo>
                    <a:lnTo>
                      <a:pt x="665" y="228"/>
                    </a:lnTo>
                    <a:lnTo>
                      <a:pt x="671" y="228"/>
                    </a:lnTo>
                    <a:lnTo>
                      <a:pt x="678" y="228"/>
                    </a:lnTo>
                    <a:lnTo>
                      <a:pt x="684" y="228"/>
                    </a:lnTo>
                    <a:lnTo>
                      <a:pt x="691" y="228"/>
                    </a:lnTo>
                    <a:lnTo>
                      <a:pt x="697" y="228"/>
                    </a:lnTo>
                    <a:lnTo>
                      <a:pt x="704" y="228"/>
                    </a:lnTo>
                    <a:lnTo>
                      <a:pt x="710" y="228"/>
                    </a:lnTo>
                    <a:lnTo>
                      <a:pt x="717" y="228"/>
                    </a:lnTo>
                    <a:lnTo>
                      <a:pt x="723" y="228"/>
                    </a:lnTo>
                    <a:lnTo>
                      <a:pt x="730" y="228"/>
                    </a:lnTo>
                    <a:lnTo>
                      <a:pt x="736" y="228"/>
                    </a:lnTo>
                    <a:lnTo>
                      <a:pt x="743" y="228"/>
                    </a:lnTo>
                    <a:lnTo>
                      <a:pt x="749" y="228"/>
                    </a:lnTo>
                    <a:lnTo>
                      <a:pt x="756" y="228"/>
                    </a:lnTo>
                    <a:lnTo>
                      <a:pt x="762" y="228"/>
                    </a:lnTo>
                    <a:lnTo>
                      <a:pt x="769" y="228"/>
                    </a:lnTo>
                    <a:lnTo>
                      <a:pt x="775" y="228"/>
                    </a:lnTo>
                    <a:lnTo>
                      <a:pt x="782" y="228"/>
                    </a:lnTo>
                    <a:lnTo>
                      <a:pt x="788" y="228"/>
                    </a:lnTo>
                    <a:lnTo>
                      <a:pt x="795" y="228"/>
                    </a:lnTo>
                    <a:lnTo>
                      <a:pt x="801" y="228"/>
                    </a:lnTo>
                    <a:lnTo>
                      <a:pt x="808" y="228"/>
                    </a:lnTo>
                    <a:lnTo>
                      <a:pt x="815" y="228"/>
                    </a:lnTo>
                    <a:lnTo>
                      <a:pt x="821" y="228"/>
                    </a:lnTo>
                    <a:lnTo>
                      <a:pt x="828" y="228"/>
                    </a:lnTo>
                    <a:lnTo>
                      <a:pt x="834" y="228"/>
                    </a:lnTo>
                    <a:lnTo>
                      <a:pt x="841" y="228"/>
                    </a:lnTo>
                    <a:lnTo>
                      <a:pt x="847" y="228"/>
                    </a:lnTo>
                    <a:lnTo>
                      <a:pt x="854" y="228"/>
                    </a:lnTo>
                    <a:lnTo>
                      <a:pt x="860" y="228"/>
                    </a:lnTo>
                    <a:lnTo>
                      <a:pt x="867" y="228"/>
                    </a:lnTo>
                    <a:lnTo>
                      <a:pt x="873" y="228"/>
                    </a:lnTo>
                    <a:lnTo>
                      <a:pt x="880" y="228"/>
                    </a:lnTo>
                    <a:lnTo>
                      <a:pt x="886" y="228"/>
                    </a:lnTo>
                    <a:lnTo>
                      <a:pt x="893" y="228"/>
                    </a:lnTo>
                    <a:lnTo>
                      <a:pt x="899" y="228"/>
                    </a:lnTo>
                    <a:lnTo>
                      <a:pt x="906" y="228"/>
                    </a:lnTo>
                    <a:lnTo>
                      <a:pt x="912" y="228"/>
                    </a:lnTo>
                    <a:lnTo>
                      <a:pt x="919" y="228"/>
                    </a:lnTo>
                    <a:lnTo>
                      <a:pt x="925" y="228"/>
                    </a:lnTo>
                    <a:lnTo>
                      <a:pt x="932" y="228"/>
                    </a:lnTo>
                    <a:lnTo>
                      <a:pt x="938" y="228"/>
                    </a:lnTo>
                    <a:lnTo>
                      <a:pt x="945" y="228"/>
                    </a:lnTo>
                    <a:lnTo>
                      <a:pt x="951" y="228"/>
                    </a:lnTo>
                    <a:lnTo>
                      <a:pt x="958" y="228"/>
                    </a:lnTo>
                    <a:lnTo>
                      <a:pt x="964" y="228"/>
                    </a:lnTo>
                    <a:lnTo>
                      <a:pt x="971" y="228"/>
                    </a:lnTo>
                    <a:lnTo>
                      <a:pt x="977" y="228"/>
                    </a:lnTo>
                    <a:lnTo>
                      <a:pt x="984" y="228"/>
                    </a:lnTo>
                    <a:lnTo>
                      <a:pt x="990" y="228"/>
                    </a:lnTo>
                    <a:lnTo>
                      <a:pt x="997" y="228"/>
                    </a:lnTo>
                    <a:lnTo>
                      <a:pt x="1003" y="228"/>
                    </a:lnTo>
                    <a:lnTo>
                      <a:pt x="1010" y="228"/>
                    </a:lnTo>
                    <a:lnTo>
                      <a:pt x="1017" y="228"/>
                    </a:lnTo>
                    <a:lnTo>
                      <a:pt x="1023" y="228"/>
                    </a:lnTo>
                    <a:lnTo>
                      <a:pt x="1030" y="228"/>
                    </a:lnTo>
                    <a:lnTo>
                      <a:pt x="1036" y="228"/>
                    </a:lnTo>
                    <a:lnTo>
                      <a:pt x="1043" y="228"/>
                    </a:lnTo>
                    <a:lnTo>
                      <a:pt x="1049" y="228"/>
                    </a:lnTo>
                    <a:lnTo>
                      <a:pt x="1056" y="228"/>
                    </a:lnTo>
                    <a:lnTo>
                      <a:pt x="1062" y="228"/>
                    </a:lnTo>
                    <a:lnTo>
                      <a:pt x="1069" y="228"/>
                    </a:lnTo>
                    <a:lnTo>
                      <a:pt x="1075" y="228"/>
                    </a:lnTo>
                    <a:lnTo>
                      <a:pt x="1082" y="228"/>
                    </a:lnTo>
                    <a:lnTo>
                      <a:pt x="1088" y="228"/>
                    </a:lnTo>
                    <a:lnTo>
                      <a:pt x="1095" y="228"/>
                    </a:lnTo>
                    <a:lnTo>
                      <a:pt x="1101" y="228"/>
                    </a:lnTo>
                    <a:lnTo>
                      <a:pt x="1108" y="228"/>
                    </a:lnTo>
                    <a:lnTo>
                      <a:pt x="1114" y="228"/>
                    </a:lnTo>
                    <a:lnTo>
                      <a:pt x="1121" y="228"/>
                    </a:lnTo>
                    <a:lnTo>
                      <a:pt x="1127" y="228"/>
                    </a:lnTo>
                    <a:lnTo>
                      <a:pt x="1134" y="228"/>
                    </a:lnTo>
                    <a:lnTo>
                      <a:pt x="1140" y="228"/>
                    </a:lnTo>
                    <a:lnTo>
                      <a:pt x="1147" y="228"/>
                    </a:lnTo>
                    <a:lnTo>
                      <a:pt x="1153" y="228"/>
                    </a:lnTo>
                    <a:lnTo>
                      <a:pt x="1160" y="228"/>
                    </a:lnTo>
                    <a:lnTo>
                      <a:pt x="1166" y="228"/>
                    </a:lnTo>
                    <a:lnTo>
                      <a:pt x="1173" y="228"/>
                    </a:lnTo>
                    <a:lnTo>
                      <a:pt x="1179" y="228"/>
                    </a:lnTo>
                    <a:lnTo>
                      <a:pt x="1186" y="228"/>
                    </a:lnTo>
                    <a:lnTo>
                      <a:pt x="1192" y="228"/>
                    </a:lnTo>
                    <a:lnTo>
                      <a:pt x="1199" y="228"/>
                    </a:lnTo>
                    <a:lnTo>
                      <a:pt x="1205" y="228"/>
                    </a:lnTo>
                    <a:lnTo>
                      <a:pt x="1212" y="228"/>
                    </a:lnTo>
                  </a:path>
                </a:pathLst>
              </a:custGeom>
              <a:noFill/>
              <a:ln w="52388">
                <a:solidFill>
                  <a:srgbClr val="00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8" name="Freeform 69"/>
              <p:cNvSpPr>
                <a:spLocks/>
              </p:cNvSpPr>
              <p:nvPr/>
            </p:nvSpPr>
            <p:spPr bwMode="auto">
              <a:xfrm>
                <a:off x="4400" y="3986"/>
                <a:ext cx="176" cy="1"/>
              </a:xfrm>
              <a:custGeom>
                <a:avLst/>
                <a:gdLst>
                  <a:gd name="T0" fmla="*/ 0 w 176"/>
                  <a:gd name="T1" fmla="*/ 6 w 176"/>
                  <a:gd name="T2" fmla="*/ 13 w 176"/>
                  <a:gd name="T3" fmla="*/ 20 w 176"/>
                  <a:gd name="T4" fmla="*/ 26 w 176"/>
                  <a:gd name="T5" fmla="*/ 33 w 176"/>
                  <a:gd name="T6" fmla="*/ 39 w 176"/>
                  <a:gd name="T7" fmla="*/ 46 w 176"/>
                  <a:gd name="T8" fmla="*/ 52 w 176"/>
                  <a:gd name="T9" fmla="*/ 59 w 176"/>
                  <a:gd name="T10" fmla="*/ 65 w 176"/>
                  <a:gd name="T11" fmla="*/ 72 w 176"/>
                  <a:gd name="T12" fmla="*/ 78 w 176"/>
                  <a:gd name="T13" fmla="*/ 85 w 176"/>
                  <a:gd name="T14" fmla="*/ 91 w 176"/>
                  <a:gd name="T15" fmla="*/ 98 w 176"/>
                  <a:gd name="T16" fmla="*/ 104 w 176"/>
                  <a:gd name="T17" fmla="*/ 111 w 176"/>
                  <a:gd name="T18" fmla="*/ 117 w 176"/>
                  <a:gd name="T19" fmla="*/ 124 w 176"/>
                  <a:gd name="T20" fmla="*/ 130 w 176"/>
                  <a:gd name="T21" fmla="*/ 137 w 176"/>
                  <a:gd name="T22" fmla="*/ 143 w 176"/>
                  <a:gd name="T23" fmla="*/ 150 w 176"/>
                  <a:gd name="T24" fmla="*/ 156 w 176"/>
                  <a:gd name="T25" fmla="*/ 163 w 176"/>
                  <a:gd name="T26" fmla="*/ 169 w 176"/>
                  <a:gd name="T27" fmla="*/ 176 w 17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  <a:cxn ang="0">
                    <a:pos x="T20" y="0"/>
                  </a:cxn>
                  <a:cxn ang="0">
                    <a:pos x="T21" y="0"/>
                  </a:cxn>
                  <a:cxn ang="0">
                    <a:pos x="T22" y="0"/>
                  </a:cxn>
                  <a:cxn ang="0">
                    <a:pos x="T23" y="0"/>
                  </a:cxn>
                  <a:cxn ang="0">
                    <a:pos x="T24" y="0"/>
                  </a:cxn>
                  <a:cxn ang="0">
                    <a:pos x="T25" y="0"/>
                  </a:cxn>
                  <a:cxn ang="0">
                    <a:pos x="T26" y="0"/>
                  </a:cxn>
                  <a:cxn ang="0">
                    <a:pos x="T27" y="0"/>
                  </a:cxn>
                </a:cxnLst>
                <a:rect l="0" t="0" r="r" b="b"/>
                <a:pathLst>
                  <a:path w="176">
                    <a:moveTo>
                      <a:pt x="0" y="0"/>
                    </a:moveTo>
                    <a:lnTo>
                      <a:pt x="6" y="0"/>
                    </a:lnTo>
                    <a:lnTo>
                      <a:pt x="13" y="0"/>
                    </a:lnTo>
                    <a:lnTo>
                      <a:pt x="20" y="0"/>
                    </a:lnTo>
                    <a:lnTo>
                      <a:pt x="26" y="0"/>
                    </a:lnTo>
                    <a:lnTo>
                      <a:pt x="33" y="0"/>
                    </a:lnTo>
                    <a:lnTo>
                      <a:pt x="39" y="0"/>
                    </a:lnTo>
                    <a:lnTo>
                      <a:pt x="46" y="0"/>
                    </a:lnTo>
                    <a:lnTo>
                      <a:pt x="52" y="0"/>
                    </a:lnTo>
                    <a:lnTo>
                      <a:pt x="59" y="0"/>
                    </a:lnTo>
                    <a:lnTo>
                      <a:pt x="65" y="0"/>
                    </a:lnTo>
                    <a:lnTo>
                      <a:pt x="72" y="0"/>
                    </a:lnTo>
                    <a:lnTo>
                      <a:pt x="78" y="0"/>
                    </a:lnTo>
                    <a:lnTo>
                      <a:pt x="85" y="0"/>
                    </a:lnTo>
                    <a:lnTo>
                      <a:pt x="91" y="0"/>
                    </a:lnTo>
                    <a:lnTo>
                      <a:pt x="98" y="0"/>
                    </a:lnTo>
                    <a:lnTo>
                      <a:pt x="104" y="0"/>
                    </a:lnTo>
                    <a:lnTo>
                      <a:pt x="111" y="0"/>
                    </a:lnTo>
                    <a:lnTo>
                      <a:pt x="117" y="0"/>
                    </a:lnTo>
                    <a:lnTo>
                      <a:pt x="124" y="0"/>
                    </a:lnTo>
                    <a:lnTo>
                      <a:pt x="130" y="0"/>
                    </a:lnTo>
                    <a:lnTo>
                      <a:pt x="137" y="0"/>
                    </a:lnTo>
                    <a:lnTo>
                      <a:pt x="143" y="0"/>
                    </a:lnTo>
                    <a:lnTo>
                      <a:pt x="150" y="0"/>
                    </a:lnTo>
                    <a:lnTo>
                      <a:pt x="156" y="0"/>
                    </a:lnTo>
                    <a:lnTo>
                      <a:pt x="163" y="0"/>
                    </a:lnTo>
                    <a:lnTo>
                      <a:pt x="169" y="0"/>
                    </a:lnTo>
                    <a:lnTo>
                      <a:pt x="176" y="0"/>
                    </a:lnTo>
                  </a:path>
                </a:pathLst>
              </a:custGeom>
              <a:noFill/>
              <a:ln w="52388">
                <a:solidFill>
                  <a:srgbClr val="00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18" name="Group 73"/>
            <p:cNvGrpSpPr>
              <a:grpSpLocks/>
            </p:cNvGrpSpPr>
            <p:nvPr/>
          </p:nvGrpSpPr>
          <p:grpSpPr bwMode="auto">
            <a:xfrm flipH="1">
              <a:off x="643395" y="5505450"/>
              <a:ext cx="2203450" cy="806450"/>
              <a:chOff x="3188" y="3478"/>
              <a:chExt cx="1388" cy="508"/>
            </a:xfrm>
          </p:grpSpPr>
          <p:sp>
            <p:nvSpPr>
              <p:cNvPr id="25" name="Freeform 71"/>
              <p:cNvSpPr>
                <a:spLocks/>
              </p:cNvSpPr>
              <p:nvPr/>
            </p:nvSpPr>
            <p:spPr bwMode="auto">
              <a:xfrm>
                <a:off x="3188" y="3478"/>
                <a:ext cx="1212" cy="508"/>
              </a:xfrm>
              <a:custGeom>
                <a:avLst/>
                <a:gdLst>
                  <a:gd name="T0" fmla="*/ 13 w 1212"/>
                  <a:gd name="T1" fmla="*/ 508 h 508"/>
                  <a:gd name="T2" fmla="*/ 33 w 1212"/>
                  <a:gd name="T3" fmla="*/ 508 h 508"/>
                  <a:gd name="T4" fmla="*/ 52 w 1212"/>
                  <a:gd name="T5" fmla="*/ 508 h 508"/>
                  <a:gd name="T6" fmla="*/ 72 w 1212"/>
                  <a:gd name="T7" fmla="*/ 508 h 508"/>
                  <a:gd name="T8" fmla="*/ 91 w 1212"/>
                  <a:gd name="T9" fmla="*/ 508 h 508"/>
                  <a:gd name="T10" fmla="*/ 111 w 1212"/>
                  <a:gd name="T11" fmla="*/ 508 h 508"/>
                  <a:gd name="T12" fmla="*/ 130 w 1212"/>
                  <a:gd name="T13" fmla="*/ 508 h 508"/>
                  <a:gd name="T14" fmla="*/ 150 w 1212"/>
                  <a:gd name="T15" fmla="*/ 508 h 508"/>
                  <a:gd name="T16" fmla="*/ 169 w 1212"/>
                  <a:gd name="T17" fmla="*/ 508 h 508"/>
                  <a:gd name="T18" fmla="*/ 189 w 1212"/>
                  <a:gd name="T19" fmla="*/ 501 h 508"/>
                  <a:gd name="T20" fmla="*/ 209 w 1212"/>
                  <a:gd name="T21" fmla="*/ 501 h 508"/>
                  <a:gd name="T22" fmla="*/ 228 w 1212"/>
                  <a:gd name="T23" fmla="*/ 501 h 508"/>
                  <a:gd name="T24" fmla="*/ 248 w 1212"/>
                  <a:gd name="T25" fmla="*/ 501 h 508"/>
                  <a:gd name="T26" fmla="*/ 267 w 1212"/>
                  <a:gd name="T27" fmla="*/ 495 h 508"/>
                  <a:gd name="T28" fmla="*/ 287 w 1212"/>
                  <a:gd name="T29" fmla="*/ 495 h 508"/>
                  <a:gd name="T30" fmla="*/ 306 w 1212"/>
                  <a:gd name="T31" fmla="*/ 488 h 508"/>
                  <a:gd name="T32" fmla="*/ 326 w 1212"/>
                  <a:gd name="T33" fmla="*/ 488 h 508"/>
                  <a:gd name="T34" fmla="*/ 345 w 1212"/>
                  <a:gd name="T35" fmla="*/ 482 h 508"/>
                  <a:gd name="T36" fmla="*/ 365 w 1212"/>
                  <a:gd name="T37" fmla="*/ 482 h 508"/>
                  <a:gd name="T38" fmla="*/ 384 w 1212"/>
                  <a:gd name="T39" fmla="*/ 475 h 508"/>
                  <a:gd name="T40" fmla="*/ 404 w 1212"/>
                  <a:gd name="T41" fmla="*/ 469 h 508"/>
                  <a:gd name="T42" fmla="*/ 424 w 1212"/>
                  <a:gd name="T43" fmla="*/ 462 h 508"/>
                  <a:gd name="T44" fmla="*/ 443 w 1212"/>
                  <a:gd name="T45" fmla="*/ 456 h 508"/>
                  <a:gd name="T46" fmla="*/ 463 w 1212"/>
                  <a:gd name="T47" fmla="*/ 449 h 508"/>
                  <a:gd name="T48" fmla="*/ 482 w 1212"/>
                  <a:gd name="T49" fmla="*/ 443 h 508"/>
                  <a:gd name="T50" fmla="*/ 502 w 1212"/>
                  <a:gd name="T51" fmla="*/ 430 h 508"/>
                  <a:gd name="T52" fmla="*/ 521 w 1212"/>
                  <a:gd name="T53" fmla="*/ 423 h 508"/>
                  <a:gd name="T54" fmla="*/ 541 w 1212"/>
                  <a:gd name="T55" fmla="*/ 410 h 508"/>
                  <a:gd name="T56" fmla="*/ 560 w 1212"/>
                  <a:gd name="T57" fmla="*/ 391 h 508"/>
                  <a:gd name="T58" fmla="*/ 580 w 1212"/>
                  <a:gd name="T59" fmla="*/ 378 h 508"/>
                  <a:gd name="T60" fmla="*/ 599 w 1212"/>
                  <a:gd name="T61" fmla="*/ 358 h 508"/>
                  <a:gd name="T62" fmla="*/ 619 w 1212"/>
                  <a:gd name="T63" fmla="*/ 339 h 508"/>
                  <a:gd name="T64" fmla="*/ 639 w 1212"/>
                  <a:gd name="T65" fmla="*/ 319 h 508"/>
                  <a:gd name="T66" fmla="*/ 658 w 1212"/>
                  <a:gd name="T67" fmla="*/ 293 h 508"/>
                  <a:gd name="T68" fmla="*/ 678 w 1212"/>
                  <a:gd name="T69" fmla="*/ 267 h 508"/>
                  <a:gd name="T70" fmla="*/ 691 w 1212"/>
                  <a:gd name="T71" fmla="*/ 241 h 508"/>
                  <a:gd name="T72" fmla="*/ 710 w 1212"/>
                  <a:gd name="T73" fmla="*/ 208 h 508"/>
                  <a:gd name="T74" fmla="*/ 730 w 1212"/>
                  <a:gd name="T75" fmla="*/ 176 h 508"/>
                  <a:gd name="T76" fmla="*/ 749 w 1212"/>
                  <a:gd name="T77" fmla="*/ 143 h 508"/>
                  <a:gd name="T78" fmla="*/ 769 w 1212"/>
                  <a:gd name="T79" fmla="*/ 104 h 508"/>
                  <a:gd name="T80" fmla="*/ 788 w 1212"/>
                  <a:gd name="T81" fmla="*/ 71 h 508"/>
                  <a:gd name="T82" fmla="*/ 808 w 1212"/>
                  <a:gd name="T83" fmla="*/ 39 h 508"/>
                  <a:gd name="T84" fmla="*/ 821 w 1212"/>
                  <a:gd name="T85" fmla="*/ 19 h 508"/>
                  <a:gd name="T86" fmla="*/ 841 w 1212"/>
                  <a:gd name="T87" fmla="*/ 13 h 508"/>
                  <a:gd name="T88" fmla="*/ 860 w 1212"/>
                  <a:gd name="T89" fmla="*/ 6 h 508"/>
                  <a:gd name="T90" fmla="*/ 880 w 1212"/>
                  <a:gd name="T91" fmla="*/ 0 h 508"/>
                  <a:gd name="T92" fmla="*/ 899 w 1212"/>
                  <a:gd name="T93" fmla="*/ 6 h 508"/>
                  <a:gd name="T94" fmla="*/ 919 w 1212"/>
                  <a:gd name="T95" fmla="*/ 19 h 508"/>
                  <a:gd name="T96" fmla="*/ 938 w 1212"/>
                  <a:gd name="T97" fmla="*/ 26 h 508"/>
                  <a:gd name="T98" fmla="*/ 958 w 1212"/>
                  <a:gd name="T99" fmla="*/ 39 h 508"/>
                  <a:gd name="T100" fmla="*/ 971 w 1212"/>
                  <a:gd name="T101" fmla="*/ 65 h 508"/>
                  <a:gd name="T102" fmla="*/ 990 w 1212"/>
                  <a:gd name="T103" fmla="*/ 91 h 508"/>
                  <a:gd name="T104" fmla="*/ 1010 w 1212"/>
                  <a:gd name="T105" fmla="*/ 117 h 508"/>
                  <a:gd name="T106" fmla="*/ 1030 w 1212"/>
                  <a:gd name="T107" fmla="*/ 150 h 508"/>
                  <a:gd name="T108" fmla="*/ 1049 w 1212"/>
                  <a:gd name="T109" fmla="*/ 169 h 508"/>
                  <a:gd name="T110" fmla="*/ 1069 w 1212"/>
                  <a:gd name="T111" fmla="*/ 189 h 508"/>
                  <a:gd name="T112" fmla="*/ 1088 w 1212"/>
                  <a:gd name="T113" fmla="*/ 215 h 508"/>
                  <a:gd name="T114" fmla="*/ 1101 w 1212"/>
                  <a:gd name="T115" fmla="*/ 234 h 508"/>
                  <a:gd name="T116" fmla="*/ 1121 w 1212"/>
                  <a:gd name="T117" fmla="*/ 260 h 508"/>
                  <a:gd name="T118" fmla="*/ 1140 w 1212"/>
                  <a:gd name="T119" fmla="*/ 286 h 508"/>
                  <a:gd name="T120" fmla="*/ 1160 w 1212"/>
                  <a:gd name="T121" fmla="*/ 306 h 508"/>
                  <a:gd name="T122" fmla="*/ 1179 w 1212"/>
                  <a:gd name="T123" fmla="*/ 332 h 508"/>
                  <a:gd name="T124" fmla="*/ 1199 w 1212"/>
                  <a:gd name="T125" fmla="*/ 352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212" h="508">
                    <a:moveTo>
                      <a:pt x="0" y="508"/>
                    </a:moveTo>
                    <a:lnTo>
                      <a:pt x="7" y="508"/>
                    </a:lnTo>
                    <a:lnTo>
                      <a:pt x="13" y="508"/>
                    </a:lnTo>
                    <a:lnTo>
                      <a:pt x="20" y="508"/>
                    </a:lnTo>
                    <a:lnTo>
                      <a:pt x="26" y="508"/>
                    </a:lnTo>
                    <a:lnTo>
                      <a:pt x="33" y="508"/>
                    </a:lnTo>
                    <a:lnTo>
                      <a:pt x="39" y="508"/>
                    </a:lnTo>
                    <a:lnTo>
                      <a:pt x="46" y="508"/>
                    </a:lnTo>
                    <a:lnTo>
                      <a:pt x="52" y="508"/>
                    </a:lnTo>
                    <a:lnTo>
                      <a:pt x="59" y="508"/>
                    </a:lnTo>
                    <a:lnTo>
                      <a:pt x="65" y="508"/>
                    </a:lnTo>
                    <a:lnTo>
                      <a:pt x="72" y="508"/>
                    </a:lnTo>
                    <a:lnTo>
                      <a:pt x="78" y="508"/>
                    </a:lnTo>
                    <a:lnTo>
                      <a:pt x="85" y="508"/>
                    </a:lnTo>
                    <a:lnTo>
                      <a:pt x="91" y="508"/>
                    </a:lnTo>
                    <a:lnTo>
                      <a:pt x="98" y="508"/>
                    </a:lnTo>
                    <a:lnTo>
                      <a:pt x="104" y="508"/>
                    </a:lnTo>
                    <a:lnTo>
                      <a:pt x="111" y="508"/>
                    </a:lnTo>
                    <a:lnTo>
                      <a:pt x="117" y="508"/>
                    </a:lnTo>
                    <a:lnTo>
                      <a:pt x="124" y="508"/>
                    </a:lnTo>
                    <a:lnTo>
                      <a:pt x="130" y="508"/>
                    </a:lnTo>
                    <a:lnTo>
                      <a:pt x="137" y="508"/>
                    </a:lnTo>
                    <a:lnTo>
                      <a:pt x="143" y="508"/>
                    </a:lnTo>
                    <a:lnTo>
                      <a:pt x="150" y="508"/>
                    </a:lnTo>
                    <a:lnTo>
                      <a:pt x="156" y="508"/>
                    </a:lnTo>
                    <a:lnTo>
                      <a:pt x="163" y="508"/>
                    </a:lnTo>
                    <a:lnTo>
                      <a:pt x="169" y="508"/>
                    </a:lnTo>
                    <a:lnTo>
                      <a:pt x="176" y="508"/>
                    </a:lnTo>
                    <a:lnTo>
                      <a:pt x="182" y="508"/>
                    </a:lnTo>
                    <a:lnTo>
                      <a:pt x="189" y="501"/>
                    </a:lnTo>
                    <a:lnTo>
                      <a:pt x="196" y="501"/>
                    </a:lnTo>
                    <a:lnTo>
                      <a:pt x="202" y="501"/>
                    </a:lnTo>
                    <a:lnTo>
                      <a:pt x="209" y="501"/>
                    </a:lnTo>
                    <a:lnTo>
                      <a:pt x="215" y="501"/>
                    </a:lnTo>
                    <a:lnTo>
                      <a:pt x="222" y="501"/>
                    </a:lnTo>
                    <a:lnTo>
                      <a:pt x="228" y="501"/>
                    </a:lnTo>
                    <a:lnTo>
                      <a:pt x="235" y="501"/>
                    </a:lnTo>
                    <a:lnTo>
                      <a:pt x="241" y="501"/>
                    </a:lnTo>
                    <a:lnTo>
                      <a:pt x="248" y="501"/>
                    </a:lnTo>
                    <a:lnTo>
                      <a:pt x="254" y="501"/>
                    </a:lnTo>
                    <a:lnTo>
                      <a:pt x="261" y="495"/>
                    </a:lnTo>
                    <a:lnTo>
                      <a:pt x="267" y="495"/>
                    </a:lnTo>
                    <a:lnTo>
                      <a:pt x="274" y="495"/>
                    </a:lnTo>
                    <a:lnTo>
                      <a:pt x="280" y="495"/>
                    </a:lnTo>
                    <a:lnTo>
                      <a:pt x="287" y="495"/>
                    </a:lnTo>
                    <a:lnTo>
                      <a:pt x="293" y="495"/>
                    </a:lnTo>
                    <a:lnTo>
                      <a:pt x="300" y="495"/>
                    </a:lnTo>
                    <a:lnTo>
                      <a:pt x="306" y="488"/>
                    </a:lnTo>
                    <a:lnTo>
                      <a:pt x="313" y="488"/>
                    </a:lnTo>
                    <a:lnTo>
                      <a:pt x="319" y="488"/>
                    </a:lnTo>
                    <a:lnTo>
                      <a:pt x="326" y="488"/>
                    </a:lnTo>
                    <a:lnTo>
                      <a:pt x="332" y="482"/>
                    </a:lnTo>
                    <a:lnTo>
                      <a:pt x="339" y="482"/>
                    </a:lnTo>
                    <a:lnTo>
                      <a:pt x="345" y="482"/>
                    </a:lnTo>
                    <a:lnTo>
                      <a:pt x="352" y="482"/>
                    </a:lnTo>
                    <a:lnTo>
                      <a:pt x="358" y="482"/>
                    </a:lnTo>
                    <a:lnTo>
                      <a:pt x="365" y="482"/>
                    </a:lnTo>
                    <a:lnTo>
                      <a:pt x="371" y="475"/>
                    </a:lnTo>
                    <a:lnTo>
                      <a:pt x="378" y="475"/>
                    </a:lnTo>
                    <a:lnTo>
                      <a:pt x="384" y="475"/>
                    </a:lnTo>
                    <a:lnTo>
                      <a:pt x="391" y="475"/>
                    </a:lnTo>
                    <a:lnTo>
                      <a:pt x="397" y="469"/>
                    </a:lnTo>
                    <a:lnTo>
                      <a:pt x="404" y="469"/>
                    </a:lnTo>
                    <a:lnTo>
                      <a:pt x="411" y="462"/>
                    </a:lnTo>
                    <a:lnTo>
                      <a:pt x="417" y="462"/>
                    </a:lnTo>
                    <a:lnTo>
                      <a:pt x="424" y="462"/>
                    </a:lnTo>
                    <a:lnTo>
                      <a:pt x="430" y="462"/>
                    </a:lnTo>
                    <a:lnTo>
                      <a:pt x="437" y="456"/>
                    </a:lnTo>
                    <a:lnTo>
                      <a:pt x="443" y="456"/>
                    </a:lnTo>
                    <a:lnTo>
                      <a:pt x="450" y="449"/>
                    </a:lnTo>
                    <a:lnTo>
                      <a:pt x="456" y="449"/>
                    </a:lnTo>
                    <a:lnTo>
                      <a:pt x="463" y="449"/>
                    </a:lnTo>
                    <a:lnTo>
                      <a:pt x="469" y="449"/>
                    </a:lnTo>
                    <a:lnTo>
                      <a:pt x="476" y="443"/>
                    </a:lnTo>
                    <a:lnTo>
                      <a:pt x="482" y="443"/>
                    </a:lnTo>
                    <a:lnTo>
                      <a:pt x="489" y="436"/>
                    </a:lnTo>
                    <a:lnTo>
                      <a:pt x="495" y="436"/>
                    </a:lnTo>
                    <a:lnTo>
                      <a:pt x="502" y="430"/>
                    </a:lnTo>
                    <a:lnTo>
                      <a:pt x="508" y="430"/>
                    </a:lnTo>
                    <a:lnTo>
                      <a:pt x="515" y="423"/>
                    </a:lnTo>
                    <a:lnTo>
                      <a:pt x="521" y="423"/>
                    </a:lnTo>
                    <a:lnTo>
                      <a:pt x="528" y="417"/>
                    </a:lnTo>
                    <a:lnTo>
                      <a:pt x="534" y="417"/>
                    </a:lnTo>
                    <a:lnTo>
                      <a:pt x="541" y="410"/>
                    </a:lnTo>
                    <a:lnTo>
                      <a:pt x="547" y="404"/>
                    </a:lnTo>
                    <a:lnTo>
                      <a:pt x="554" y="397"/>
                    </a:lnTo>
                    <a:lnTo>
                      <a:pt x="560" y="391"/>
                    </a:lnTo>
                    <a:lnTo>
                      <a:pt x="567" y="391"/>
                    </a:lnTo>
                    <a:lnTo>
                      <a:pt x="573" y="384"/>
                    </a:lnTo>
                    <a:lnTo>
                      <a:pt x="580" y="378"/>
                    </a:lnTo>
                    <a:lnTo>
                      <a:pt x="586" y="371"/>
                    </a:lnTo>
                    <a:lnTo>
                      <a:pt x="593" y="365"/>
                    </a:lnTo>
                    <a:lnTo>
                      <a:pt x="599" y="358"/>
                    </a:lnTo>
                    <a:lnTo>
                      <a:pt x="606" y="352"/>
                    </a:lnTo>
                    <a:lnTo>
                      <a:pt x="613" y="345"/>
                    </a:lnTo>
                    <a:lnTo>
                      <a:pt x="619" y="339"/>
                    </a:lnTo>
                    <a:lnTo>
                      <a:pt x="626" y="332"/>
                    </a:lnTo>
                    <a:lnTo>
                      <a:pt x="632" y="326"/>
                    </a:lnTo>
                    <a:lnTo>
                      <a:pt x="639" y="319"/>
                    </a:lnTo>
                    <a:lnTo>
                      <a:pt x="645" y="312"/>
                    </a:lnTo>
                    <a:lnTo>
                      <a:pt x="652" y="306"/>
                    </a:lnTo>
                    <a:lnTo>
                      <a:pt x="658" y="293"/>
                    </a:lnTo>
                    <a:lnTo>
                      <a:pt x="665" y="280"/>
                    </a:lnTo>
                    <a:lnTo>
                      <a:pt x="671" y="273"/>
                    </a:lnTo>
                    <a:lnTo>
                      <a:pt x="678" y="267"/>
                    </a:lnTo>
                    <a:lnTo>
                      <a:pt x="678" y="260"/>
                    </a:lnTo>
                    <a:lnTo>
                      <a:pt x="684" y="254"/>
                    </a:lnTo>
                    <a:lnTo>
                      <a:pt x="691" y="241"/>
                    </a:lnTo>
                    <a:lnTo>
                      <a:pt x="697" y="228"/>
                    </a:lnTo>
                    <a:lnTo>
                      <a:pt x="704" y="215"/>
                    </a:lnTo>
                    <a:lnTo>
                      <a:pt x="710" y="208"/>
                    </a:lnTo>
                    <a:lnTo>
                      <a:pt x="717" y="195"/>
                    </a:lnTo>
                    <a:lnTo>
                      <a:pt x="723" y="182"/>
                    </a:lnTo>
                    <a:lnTo>
                      <a:pt x="730" y="176"/>
                    </a:lnTo>
                    <a:lnTo>
                      <a:pt x="736" y="163"/>
                    </a:lnTo>
                    <a:lnTo>
                      <a:pt x="743" y="150"/>
                    </a:lnTo>
                    <a:lnTo>
                      <a:pt x="749" y="143"/>
                    </a:lnTo>
                    <a:lnTo>
                      <a:pt x="756" y="130"/>
                    </a:lnTo>
                    <a:lnTo>
                      <a:pt x="762" y="117"/>
                    </a:lnTo>
                    <a:lnTo>
                      <a:pt x="769" y="104"/>
                    </a:lnTo>
                    <a:lnTo>
                      <a:pt x="775" y="98"/>
                    </a:lnTo>
                    <a:lnTo>
                      <a:pt x="782" y="85"/>
                    </a:lnTo>
                    <a:lnTo>
                      <a:pt x="788" y="71"/>
                    </a:lnTo>
                    <a:lnTo>
                      <a:pt x="795" y="58"/>
                    </a:lnTo>
                    <a:lnTo>
                      <a:pt x="801" y="52"/>
                    </a:lnTo>
                    <a:lnTo>
                      <a:pt x="808" y="39"/>
                    </a:lnTo>
                    <a:lnTo>
                      <a:pt x="815" y="32"/>
                    </a:lnTo>
                    <a:lnTo>
                      <a:pt x="815" y="26"/>
                    </a:lnTo>
                    <a:lnTo>
                      <a:pt x="821" y="19"/>
                    </a:lnTo>
                    <a:lnTo>
                      <a:pt x="828" y="19"/>
                    </a:lnTo>
                    <a:lnTo>
                      <a:pt x="834" y="13"/>
                    </a:lnTo>
                    <a:lnTo>
                      <a:pt x="841" y="13"/>
                    </a:lnTo>
                    <a:lnTo>
                      <a:pt x="847" y="13"/>
                    </a:lnTo>
                    <a:lnTo>
                      <a:pt x="854" y="6"/>
                    </a:lnTo>
                    <a:lnTo>
                      <a:pt x="860" y="6"/>
                    </a:lnTo>
                    <a:lnTo>
                      <a:pt x="867" y="0"/>
                    </a:lnTo>
                    <a:lnTo>
                      <a:pt x="873" y="0"/>
                    </a:lnTo>
                    <a:lnTo>
                      <a:pt x="880" y="0"/>
                    </a:lnTo>
                    <a:lnTo>
                      <a:pt x="886" y="0"/>
                    </a:lnTo>
                    <a:lnTo>
                      <a:pt x="893" y="0"/>
                    </a:lnTo>
                    <a:lnTo>
                      <a:pt x="899" y="6"/>
                    </a:lnTo>
                    <a:lnTo>
                      <a:pt x="906" y="6"/>
                    </a:lnTo>
                    <a:lnTo>
                      <a:pt x="912" y="13"/>
                    </a:lnTo>
                    <a:lnTo>
                      <a:pt x="919" y="19"/>
                    </a:lnTo>
                    <a:lnTo>
                      <a:pt x="925" y="19"/>
                    </a:lnTo>
                    <a:lnTo>
                      <a:pt x="932" y="19"/>
                    </a:lnTo>
                    <a:lnTo>
                      <a:pt x="938" y="26"/>
                    </a:lnTo>
                    <a:lnTo>
                      <a:pt x="945" y="32"/>
                    </a:lnTo>
                    <a:lnTo>
                      <a:pt x="951" y="32"/>
                    </a:lnTo>
                    <a:lnTo>
                      <a:pt x="958" y="39"/>
                    </a:lnTo>
                    <a:lnTo>
                      <a:pt x="958" y="45"/>
                    </a:lnTo>
                    <a:lnTo>
                      <a:pt x="964" y="58"/>
                    </a:lnTo>
                    <a:lnTo>
                      <a:pt x="971" y="65"/>
                    </a:lnTo>
                    <a:lnTo>
                      <a:pt x="977" y="71"/>
                    </a:lnTo>
                    <a:lnTo>
                      <a:pt x="984" y="85"/>
                    </a:lnTo>
                    <a:lnTo>
                      <a:pt x="990" y="91"/>
                    </a:lnTo>
                    <a:lnTo>
                      <a:pt x="997" y="98"/>
                    </a:lnTo>
                    <a:lnTo>
                      <a:pt x="1003" y="111"/>
                    </a:lnTo>
                    <a:lnTo>
                      <a:pt x="1010" y="117"/>
                    </a:lnTo>
                    <a:lnTo>
                      <a:pt x="1017" y="130"/>
                    </a:lnTo>
                    <a:lnTo>
                      <a:pt x="1023" y="137"/>
                    </a:lnTo>
                    <a:lnTo>
                      <a:pt x="1030" y="150"/>
                    </a:lnTo>
                    <a:lnTo>
                      <a:pt x="1036" y="156"/>
                    </a:lnTo>
                    <a:lnTo>
                      <a:pt x="1043" y="163"/>
                    </a:lnTo>
                    <a:lnTo>
                      <a:pt x="1049" y="169"/>
                    </a:lnTo>
                    <a:lnTo>
                      <a:pt x="1056" y="176"/>
                    </a:lnTo>
                    <a:lnTo>
                      <a:pt x="1062" y="182"/>
                    </a:lnTo>
                    <a:lnTo>
                      <a:pt x="1069" y="189"/>
                    </a:lnTo>
                    <a:lnTo>
                      <a:pt x="1075" y="202"/>
                    </a:lnTo>
                    <a:lnTo>
                      <a:pt x="1082" y="208"/>
                    </a:lnTo>
                    <a:lnTo>
                      <a:pt x="1088" y="215"/>
                    </a:lnTo>
                    <a:lnTo>
                      <a:pt x="1095" y="221"/>
                    </a:lnTo>
                    <a:lnTo>
                      <a:pt x="1095" y="228"/>
                    </a:lnTo>
                    <a:lnTo>
                      <a:pt x="1101" y="234"/>
                    </a:lnTo>
                    <a:lnTo>
                      <a:pt x="1108" y="241"/>
                    </a:lnTo>
                    <a:lnTo>
                      <a:pt x="1114" y="247"/>
                    </a:lnTo>
                    <a:lnTo>
                      <a:pt x="1121" y="260"/>
                    </a:lnTo>
                    <a:lnTo>
                      <a:pt x="1127" y="267"/>
                    </a:lnTo>
                    <a:lnTo>
                      <a:pt x="1134" y="273"/>
                    </a:lnTo>
                    <a:lnTo>
                      <a:pt x="1140" y="286"/>
                    </a:lnTo>
                    <a:lnTo>
                      <a:pt x="1147" y="293"/>
                    </a:lnTo>
                    <a:lnTo>
                      <a:pt x="1153" y="299"/>
                    </a:lnTo>
                    <a:lnTo>
                      <a:pt x="1160" y="306"/>
                    </a:lnTo>
                    <a:lnTo>
                      <a:pt x="1166" y="312"/>
                    </a:lnTo>
                    <a:lnTo>
                      <a:pt x="1173" y="319"/>
                    </a:lnTo>
                    <a:lnTo>
                      <a:pt x="1179" y="332"/>
                    </a:lnTo>
                    <a:lnTo>
                      <a:pt x="1186" y="339"/>
                    </a:lnTo>
                    <a:lnTo>
                      <a:pt x="1192" y="345"/>
                    </a:lnTo>
                    <a:lnTo>
                      <a:pt x="1199" y="352"/>
                    </a:lnTo>
                    <a:lnTo>
                      <a:pt x="1205" y="352"/>
                    </a:lnTo>
                    <a:lnTo>
                      <a:pt x="1212" y="358"/>
                    </a:lnTo>
                  </a:path>
                </a:pathLst>
              </a:custGeom>
              <a:noFill/>
              <a:ln w="31750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6" name="Freeform 72"/>
              <p:cNvSpPr>
                <a:spLocks/>
              </p:cNvSpPr>
              <p:nvPr/>
            </p:nvSpPr>
            <p:spPr bwMode="auto">
              <a:xfrm>
                <a:off x="4400" y="3836"/>
                <a:ext cx="176" cy="117"/>
              </a:xfrm>
              <a:custGeom>
                <a:avLst/>
                <a:gdLst>
                  <a:gd name="T0" fmla="*/ 0 w 176"/>
                  <a:gd name="T1" fmla="*/ 0 h 117"/>
                  <a:gd name="T2" fmla="*/ 6 w 176"/>
                  <a:gd name="T3" fmla="*/ 7 h 117"/>
                  <a:gd name="T4" fmla="*/ 13 w 176"/>
                  <a:gd name="T5" fmla="*/ 13 h 117"/>
                  <a:gd name="T6" fmla="*/ 20 w 176"/>
                  <a:gd name="T7" fmla="*/ 26 h 117"/>
                  <a:gd name="T8" fmla="*/ 20 w 176"/>
                  <a:gd name="T9" fmla="*/ 33 h 117"/>
                  <a:gd name="T10" fmla="*/ 26 w 176"/>
                  <a:gd name="T11" fmla="*/ 39 h 117"/>
                  <a:gd name="T12" fmla="*/ 33 w 176"/>
                  <a:gd name="T13" fmla="*/ 39 h 117"/>
                  <a:gd name="T14" fmla="*/ 39 w 176"/>
                  <a:gd name="T15" fmla="*/ 46 h 117"/>
                  <a:gd name="T16" fmla="*/ 46 w 176"/>
                  <a:gd name="T17" fmla="*/ 52 h 117"/>
                  <a:gd name="T18" fmla="*/ 52 w 176"/>
                  <a:gd name="T19" fmla="*/ 52 h 117"/>
                  <a:gd name="T20" fmla="*/ 59 w 176"/>
                  <a:gd name="T21" fmla="*/ 59 h 117"/>
                  <a:gd name="T22" fmla="*/ 65 w 176"/>
                  <a:gd name="T23" fmla="*/ 65 h 117"/>
                  <a:gd name="T24" fmla="*/ 72 w 176"/>
                  <a:gd name="T25" fmla="*/ 65 h 117"/>
                  <a:gd name="T26" fmla="*/ 78 w 176"/>
                  <a:gd name="T27" fmla="*/ 72 h 117"/>
                  <a:gd name="T28" fmla="*/ 85 w 176"/>
                  <a:gd name="T29" fmla="*/ 72 h 117"/>
                  <a:gd name="T30" fmla="*/ 91 w 176"/>
                  <a:gd name="T31" fmla="*/ 78 h 117"/>
                  <a:gd name="T32" fmla="*/ 98 w 176"/>
                  <a:gd name="T33" fmla="*/ 85 h 117"/>
                  <a:gd name="T34" fmla="*/ 104 w 176"/>
                  <a:gd name="T35" fmla="*/ 85 h 117"/>
                  <a:gd name="T36" fmla="*/ 111 w 176"/>
                  <a:gd name="T37" fmla="*/ 91 h 117"/>
                  <a:gd name="T38" fmla="*/ 117 w 176"/>
                  <a:gd name="T39" fmla="*/ 91 h 117"/>
                  <a:gd name="T40" fmla="*/ 124 w 176"/>
                  <a:gd name="T41" fmla="*/ 91 h 117"/>
                  <a:gd name="T42" fmla="*/ 130 w 176"/>
                  <a:gd name="T43" fmla="*/ 98 h 117"/>
                  <a:gd name="T44" fmla="*/ 137 w 176"/>
                  <a:gd name="T45" fmla="*/ 98 h 117"/>
                  <a:gd name="T46" fmla="*/ 143 w 176"/>
                  <a:gd name="T47" fmla="*/ 98 h 117"/>
                  <a:gd name="T48" fmla="*/ 150 w 176"/>
                  <a:gd name="T49" fmla="*/ 104 h 117"/>
                  <a:gd name="T50" fmla="*/ 156 w 176"/>
                  <a:gd name="T51" fmla="*/ 104 h 117"/>
                  <a:gd name="T52" fmla="*/ 156 w 176"/>
                  <a:gd name="T53" fmla="*/ 111 h 117"/>
                  <a:gd name="T54" fmla="*/ 163 w 176"/>
                  <a:gd name="T55" fmla="*/ 111 h 117"/>
                  <a:gd name="T56" fmla="*/ 169 w 176"/>
                  <a:gd name="T57" fmla="*/ 111 h 117"/>
                  <a:gd name="T58" fmla="*/ 176 w 176"/>
                  <a:gd name="T59" fmla="*/ 117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76" h="117">
                    <a:moveTo>
                      <a:pt x="0" y="0"/>
                    </a:moveTo>
                    <a:lnTo>
                      <a:pt x="6" y="7"/>
                    </a:lnTo>
                    <a:lnTo>
                      <a:pt x="13" y="13"/>
                    </a:lnTo>
                    <a:lnTo>
                      <a:pt x="20" y="26"/>
                    </a:lnTo>
                    <a:lnTo>
                      <a:pt x="20" y="33"/>
                    </a:lnTo>
                    <a:lnTo>
                      <a:pt x="26" y="39"/>
                    </a:lnTo>
                    <a:lnTo>
                      <a:pt x="33" y="39"/>
                    </a:lnTo>
                    <a:lnTo>
                      <a:pt x="39" y="46"/>
                    </a:lnTo>
                    <a:lnTo>
                      <a:pt x="46" y="52"/>
                    </a:lnTo>
                    <a:lnTo>
                      <a:pt x="52" y="52"/>
                    </a:lnTo>
                    <a:lnTo>
                      <a:pt x="59" y="59"/>
                    </a:lnTo>
                    <a:lnTo>
                      <a:pt x="65" y="65"/>
                    </a:lnTo>
                    <a:lnTo>
                      <a:pt x="72" y="65"/>
                    </a:lnTo>
                    <a:lnTo>
                      <a:pt x="78" y="72"/>
                    </a:lnTo>
                    <a:lnTo>
                      <a:pt x="85" y="72"/>
                    </a:lnTo>
                    <a:lnTo>
                      <a:pt x="91" y="78"/>
                    </a:lnTo>
                    <a:lnTo>
                      <a:pt x="98" y="85"/>
                    </a:lnTo>
                    <a:lnTo>
                      <a:pt x="104" y="85"/>
                    </a:lnTo>
                    <a:lnTo>
                      <a:pt x="111" y="91"/>
                    </a:lnTo>
                    <a:lnTo>
                      <a:pt x="117" y="91"/>
                    </a:lnTo>
                    <a:lnTo>
                      <a:pt x="124" y="91"/>
                    </a:lnTo>
                    <a:lnTo>
                      <a:pt x="130" y="98"/>
                    </a:lnTo>
                    <a:lnTo>
                      <a:pt x="137" y="98"/>
                    </a:lnTo>
                    <a:lnTo>
                      <a:pt x="143" y="98"/>
                    </a:lnTo>
                    <a:lnTo>
                      <a:pt x="150" y="104"/>
                    </a:lnTo>
                    <a:lnTo>
                      <a:pt x="156" y="104"/>
                    </a:lnTo>
                    <a:lnTo>
                      <a:pt x="156" y="111"/>
                    </a:lnTo>
                    <a:lnTo>
                      <a:pt x="163" y="111"/>
                    </a:lnTo>
                    <a:lnTo>
                      <a:pt x="169" y="111"/>
                    </a:lnTo>
                    <a:lnTo>
                      <a:pt x="176" y="117"/>
                    </a:lnTo>
                  </a:path>
                </a:pathLst>
              </a:custGeom>
              <a:noFill/>
              <a:ln w="31750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19" name="Group 76"/>
            <p:cNvGrpSpPr>
              <a:grpSpLocks/>
            </p:cNvGrpSpPr>
            <p:nvPr/>
          </p:nvGrpSpPr>
          <p:grpSpPr bwMode="auto">
            <a:xfrm flipH="1">
              <a:off x="2522995" y="5867400"/>
              <a:ext cx="558800" cy="198438"/>
              <a:chOff x="3038" y="3706"/>
              <a:chExt cx="352" cy="125"/>
            </a:xfrm>
          </p:grpSpPr>
          <p:sp>
            <p:nvSpPr>
              <p:cNvPr id="23" name="Rectangle 74"/>
              <p:cNvSpPr>
                <a:spLocks noChangeArrowheads="1"/>
              </p:cNvSpPr>
              <p:nvPr/>
            </p:nvSpPr>
            <p:spPr bwMode="auto">
              <a:xfrm>
                <a:off x="3038" y="3725"/>
                <a:ext cx="352" cy="10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4" name="Rectangle 75"/>
              <p:cNvSpPr>
                <a:spLocks noChangeArrowheads="1"/>
              </p:cNvSpPr>
              <p:nvPr/>
            </p:nvSpPr>
            <p:spPr bwMode="auto">
              <a:xfrm>
                <a:off x="3038" y="3706"/>
                <a:ext cx="238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300" b="1">
                    <a:solidFill>
                      <a:srgbClr val="009900"/>
                    </a:solidFill>
                    <a:latin typeface="Helvetica" panose="020B0604020202020204" pitchFamily="34" charset="0"/>
                  </a:rPr>
                  <a:t>15ps</a:t>
                </a:r>
                <a:endParaRPr lang="en-US" altLang="ja-JP"/>
              </a:p>
            </p:txBody>
          </p:sp>
        </p:grpSp>
        <p:sp>
          <p:nvSpPr>
            <p:cNvPr id="20" name="Rectangle 77"/>
            <p:cNvSpPr>
              <a:spLocks noChangeArrowheads="1"/>
            </p:cNvSpPr>
            <p:nvPr/>
          </p:nvSpPr>
          <p:spPr bwMode="auto">
            <a:xfrm flipH="1">
              <a:off x="556082" y="5567363"/>
              <a:ext cx="285750" cy="198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1300" b="1">
                  <a:solidFill>
                    <a:srgbClr val="FF0000"/>
                  </a:solidFill>
                  <a:latin typeface="Helvetica" panose="020B0604020202020204" pitchFamily="34" charset="0"/>
                </a:rPr>
                <a:t>3ps</a:t>
              </a:r>
              <a:endParaRPr lang="en-US" altLang="ja-JP"/>
            </a:p>
          </p:txBody>
        </p:sp>
        <p:sp>
          <p:nvSpPr>
            <p:cNvPr id="21" name="Rectangle 78"/>
            <p:cNvSpPr>
              <a:spLocks noChangeArrowheads="1"/>
            </p:cNvSpPr>
            <p:nvPr/>
          </p:nvSpPr>
          <p:spPr bwMode="auto">
            <a:xfrm flipH="1">
              <a:off x="2337257" y="5400675"/>
              <a:ext cx="377825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1300" b="1" dirty="0">
                  <a:solidFill>
                    <a:srgbClr val="66CC00"/>
                  </a:solidFill>
                  <a:latin typeface="Helvetica" panose="020B0604020202020204" pitchFamily="34" charset="0"/>
                </a:rPr>
                <a:t>10ps</a:t>
              </a:r>
              <a:endParaRPr lang="en-US" altLang="ja-JP" dirty="0"/>
            </a:p>
          </p:txBody>
        </p:sp>
        <p:sp>
          <p:nvSpPr>
            <p:cNvPr id="22" name="Line 100"/>
            <p:cNvSpPr>
              <a:spLocks noChangeShapeType="1"/>
            </p:cNvSpPr>
            <p:nvPr/>
          </p:nvSpPr>
          <p:spPr bwMode="auto">
            <a:xfrm>
              <a:off x="1233945" y="4830763"/>
              <a:ext cx="1074737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52511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8650" y="147350"/>
            <a:ext cx="7886700" cy="933738"/>
          </a:xfrm>
        </p:spPr>
        <p:txBody>
          <a:bodyPr>
            <a:normAutofit/>
          </a:bodyPr>
          <a:lstStyle/>
          <a:p>
            <a:r>
              <a:rPr kumimoji="1" lang="en-US" altLang="ja-JP" sz="3600" dirty="0" smtClean="0"/>
              <a:t>Transient reflectivity in mid-IR region</a:t>
            </a:r>
            <a:endParaRPr kumimoji="1" lang="ja-JP" altLang="en-US" sz="3600" dirty="0"/>
          </a:p>
        </p:txBody>
      </p:sp>
      <p:pic>
        <p:nvPicPr>
          <p:cNvPr id="4" name="Picture 102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405" y="1081088"/>
            <a:ext cx="4626759" cy="509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テキスト ボックス 2"/>
          <p:cNvSpPr txBox="1"/>
          <p:nvPr/>
        </p:nvSpPr>
        <p:spPr>
          <a:xfrm>
            <a:off x="4979843" y="2171700"/>
            <a:ext cx="363703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sz="2400" dirty="0" smtClean="0"/>
              <a:t>Increase of reflectivity </a:t>
            </a:r>
            <a:r>
              <a:rPr lang="en-US" altLang="ja-JP" sz="2400" dirty="0" smtClean="0"/>
              <a:t>shows  ionization of e-h pairs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ja-JP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kumimoji="0" lang="en-US" altLang="ja-JP" sz="2400" dirty="0">
                <a:solidFill>
                  <a:srgbClr val="000000"/>
                </a:solidFill>
                <a:ea typeface="Osaka" charset="-128"/>
              </a:rPr>
              <a:t>Simple assumption of uniform </a:t>
            </a:r>
            <a:r>
              <a:rPr kumimoji="0" lang="en-US" altLang="ja-JP" sz="2400" dirty="0" smtClean="0">
                <a:solidFill>
                  <a:srgbClr val="000000"/>
                </a:solidFill>
                <a:ea typeface="Osaka" charset="-128"/>
              </a:rPr>
              <a:t>plasma distribution cannot </a:t>
            </a:r>
            <a:r>
              <a:rPr kumimoji="0" lang="en-US" altLang="ja-JP" sz="2400" dirty="0">
                <a:solidFill>
                  <a:srgbClr val="000000"/>
                </a:solidFill>
                <a:ea typeface="Osaka" charset="-128"/>
              </a:rPr>
              <a:t>explain this</a:t>
            </a:r>
            <a:endParaRPr kumimoji="1" lang="en-US" altLang="ja-JP" sz="2400" dirty="0" smtClean="0"/>
          </a:p>
        </p:txBody>
      </p:sp>
    </p:spTree>
    <p:extLst>
      <p:ext uri="{BB962C8B-B14F-4D97-AF65-F5344CB8AC3E}">
        <p14:creationId xmlns:p14="http://schemas.microsoft.com/office/powerpoint/2010/main" val="1573450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5475" y="194470"/>
            <a:ext cx="7886700" cy="903285"/>
          </a:xfrm>
        </p:spPr>
        <p:txBody>
          <a:bodyPr>
            <a:normAutofit/>
          </a:bodyPr>
          <a:lstStyle/>
          <a:p>
            <a:r>
              <a:rPr kumimoji="1" lang="en-US" altLang="ja-JP" sz="3600" dirty="0" smtClean="0"/>
              <a:t>Spatially condensed plasma </a:t>
            </a:r>
            <a:endParaRPr kumimoji="1" lang="ja-JP" altLang="en-US" sz="3600" dirty="0"/>
          </a:p>
        </p:txBody>
      </p:sp>
      <p:sp>
        <p:nvSpPr>
          <p:cNvPr id="60" name="Rectangle 164"/>
          <p:cNvSpPr>
            <a:spLocks noChangeArrowheads="1"/>
          </p:cNvSpPr>
          <p:nvPr/>
        </p:nvSpPr>
        <p:spPr bwMode="auto">
          <a:xfrm rot="16200000">
            <a:off x="4131469" y="3694906"/>
            <a:ext cx="374650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2200" b="1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endParaRPr lang="en-US" altLang="ja-JP"/>
          </a:p>
        </p:txBody>
      </p:sp>
      <p:sp>
        <p:nvSpPr>
          <p:cNvPr id="61" name="Rectangle 165"/>
          <p:cNvSpPr>
            <a:spLocks noChangeArrowheads="1"/>
          </p:cNvSpPr>
          <p:nvPr/>
        </p:nvSpPr>
        <p:spPr bwMode="auto">
          <a:xfrm rot="16200000">
            <a:off x="4159250" y="3535363"/>
            <a:ext cx="350837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2200" b="1">
                <a:solidFill>
                  <a:srgbClr val="000000"/>
                </a:solidFill>
                <a:latin typeface="Helvetica" panose="020B0604020202020204" pitchFamily="34" charset="0"/>
              </a:rPr>
              <a:t>R</a:t>
            </a:r>
            <a:endParaRPr lang="en-US" altLang="ja-JP"/>
          </a:p>
        </p:txBody>
      </p:sp>
      <p:sp>
        <p:nvSpPr>
          <p:cNvPr id="62" name="Rectangle 166"/>
          <p:cNvSpPr>
            <a:spLocks noChangeArrowheads="1"/>
          </p:cNvSpPr>
          <p:nvPr/>
        </p:nvSpPr>
        <p:spPr bwMode="auto">
          <a:xfrm rot="16200000">
            <a:off x="4223544" y="3402806"/>
            <a:ext cx="22225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2200" b="1">
                <a:solidFill>
                  <a:srgbClr val="000000"/>
                </a:solidFill>
                <a:latin typeface="Helvetica" panose="020B0604020202020204" pitchFamily="34" charset="0"/>
              </a:rPr>
              <a:t>/</a:t>
            </a:r>
            <a:endParaRPr lang="en-US" altLang="ja-JP"/>
          </a:p>
        </p:txBody>
      </p:sp>
      <p:sp>
        <p:nvSpPr>
          <p:cNvPr id="63" name="Rectangle 167"/>
          <p:cNvSpPr>
            <a:spLocks noChangeArrowheads="1"/>
          </p:cNvSpPr>
          <p:nvPr/>
        </p:nvSpPr>
        <p:spPr bwMode="auto">
          <a:xfrm rot="16200000">
            <a:off x="4159250" y="3255963"/>
            <a:ext cx="350837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2200" b="1">
                <a:solidFill>
                  <a:srgbClr val="000000"/>
                </a:solidFill>
                <a:latin typeface="Helvetica" panose="020B0604020202020204" pitchFamily="34" charset="0"/>
              </a:rPr>
              <a:t>R</a:t>
            </a:r>
            <a:endParaRPr lang="en-US" altLang="ja-JP"/>
          </a:p>
        </p:txBody>
      </p:sp>
      <p:sp>
        <p:nvSpPr>
          <p:cNvPr id="64" name="Rectangle 168"/>
          <p:cNvSpPr>
            <a:spLocks noChangeArrowheads="1"/>
          </p:cNvSpPr>
          <p:nvPr/>
        </p:nvSpPr>
        <p:spPr bwMode="auto">
          <a:xfrm rot="16200000">
            <a:off x="4283869" y="3274219"/>
            <a:ext cx="152400" cy="211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1100" b="1">
                <a:solidFill>
                  <a:srgbClr val="000000"/>
                </a:solidFill>
                <a:latin typeface="Helvetica" panose="020B0604020202020204" pitchFamily="34" charset="0"/>
              </a:rPr>
              <a:t>0</a:t>
            </a:r>
            <a:endParaRPr lang="en-US" altLang="ja-JP"/>
          </a:p>
        </p:txBody>
      </p:sp>
      <p:sp>
        <p:nvSpPr>
          <p:cNvPr id="65" name="Rectangle 170"/>
          <p:cNvSpPr>
            <a:spLocks noChangeArrowheads="1"/>
          </p:cNvSpPr>
          <p:nvPr/>
        </p:nvSpPr>
        <p:spPr bwMode="auto">
          <a:xfrm rot="5400000">
            <a:off x="8348663" y="3397250"/>
            <a:ext cx="350838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2200" b="1">
                <a:solidFill>
                  <a:srgbClr val="000000"/>
                </a:solidFill>
                <a:latin typeface="Helvetica" panose="020B0604020202020204" pitchFamily="34" charset="0"/>
              </a:rPr>
              <a:t>R</a:t>
            </a:r>
            <a:endParaRPr lang="en-US" altLang="ja-JP"/>
          </a:p>
        </p:txBody>
      </p:sp>
      <p:sp>
        <p:nvSpPr>
          <p:cNvPr id="66" name="Rectangle 171"/>
          <p:cNvSpPr>
            <a:spLocks noChangeArrowheads="1"/>
          </p:cNvSpPr>
          <p:nvPr/>
        </p:nvSpPr>
        <p:spPr bwMode="auto">
          <a:xfrm rot="5400000">
            <a:off x="8422482" y="3601244"/>
            <a:ext cx="152400" cy="211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1100" b="1">
                <a:solidFill>
                  <a:srgbClr val="000000"/>
                </a:solidFill>
                <a:latin typeface="Helvetica" panose="020B0604020202020204" pitchFamily="34" charset="0"/>
              </a:rPr>
              <a:t>0</a:t>
            </a:r>
            <a:endParaRPr lang="en-US" altLang="ja-JP"/>
          </a:p>
        </p:txBody>
      </p:sp>
      <p:sp>
        <p:nvSpPr>
          <p:cNvPr id="67" name="Rectangle 172"/>
          <p:cNvSpPr>
            <a:spLocks noChangeArrowheads="1"/>
          </p:cNvSpPr>
          <p:nvPr/>
        </p:nvSpPr>
        <p:spPr bwMode="auto">
          <a:xfrm rot="5400000">
            <a:off x="8358982" y="3664744"/>
            <a:ext cx="361950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2200" b="1">
                <a:solidFill>
                  <a:srgbClr val="000000"/>
                </a:solidFill>
                <a:latin typeface="Symbol" panose="05050102010706020507" pitchFamily="18" charset="2"/>
              </a:rPr>
              <a:t>+</a:t>
            </a:r>
            <a:endParaRPr lang="en-US" altLang="ja-JP"/>
          </a:p>
        </p:txBody>
      </p:sp>
      <p:sp>
        <p:nvSpPr>
          <p:cNvPr id="68" name="Rectangle 173"/>
          <p:cNvSpPr>
            <a:spLocks noChangeArrowheads="1"/>
          </p:cNvSpPr>
          <p:nvPr/>
        </p:nvSpPr>
        <p:spPr bwMode="auto">
          <a:xfrm rot="5400000">
            <a:off x="8352632" y="3823494"/>
            <a:ext cx="374650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2200" b="1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endParaRPr lang="en-US" altLang="ja-JP"/>
          </a:p>
        </p:txBody>
      </p:sp>
      <p:sp>
        <p:nvSpPr>
          <p:cNvPr id="69" name="Rectangle 174"/>
          <p:cNvSpPr>
            <a:spLocks noChangeArrowheads="1"/>
          </p:cNvSpPr>
          <p:nvPr/>
        </p:nvSpPr>
        <p:spPr bwMode="auto">
          <a:xfrm rot="5400000">
            <a:off x="8348663" y="3994150"/>
            <a:ext cx="350838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2200" b="1">
                <a:solidFill>
                  <a:srgbClr val="000000"/>
                </a:solidFill>
                <a:latin typeface="Helvetica" panose="020B0604020202020204" pitchFamily="34" charset="0"/>
              </a:rPr>
              <a:t>R</a:t>
            </a:r>
            <a:endParaRPr lang="en-US" altLang="ja-JP"/>
          </a:p>
        </p:txBody>
      </p:sp>
      <p:grpSp>
        <p:nvGrpSpPr>
          <p:cNvPr id="70" name="Group 480"/>
          <p:cNvGrpSpPr>
            <a:grpSpLocks/>
          </p:cNvGrpSpPr>
          <p:nvPr/>
        </p:nvGrpSpPr>
        <p:grpSpPr bwMode="auto">
          <a:xfrm>
            <a:off x="4498975" y="1268413"/>
            <a:ext cx="3956050" cy="5106987"/>
            <a:chOff x="2798" y="799"/>
            <a:chExt cx="2492" cy="3217"/>
          </a:xfrm>
        </p:grpSpPr>
        <p:grpSp>
          <p:nvGrpSpPr>
            <p:cNvPr id="71" name="Group 194"/>
            <p:cNvGrpSpPr>
              <a:grpSpLocks/>
            </p:cNvGrpSpPr>
            <p:nvPr/>
          </p:nvGrpSpPr>
          <p:grpSpPr bwMode="auto">
            <a:xfrm>
              <a:off x="2798" y="1124"/>
              <a:ext cx="2255" cy="1927"/>
              <a:chOff x="2798" y="1124"/>
              <a:chExt cx="2255" cy="1927"/>
            </a:xfrm>
          </p:grpSpPr>
          <p:sp>
            <p:nvSpPr>
              <p:cNvPr id="357" name="Line 176"/>
              <p:cNvSpPr>
                <a:spLocks noChangeShapeType="1"/>
              </p:cNvSpPr>
              <p:nvPr/>
            </p:nvSpPr>
            <p:spPr bwMode="auto">
              <a:xfrm>
                <a:off x="2975" y="1175"/>
                <a:ext cx="1" cy="1799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58" name="Line 177"/>
              <p:cNvSpPr>
                <a:spLocks noChangeShapeType="1"/>
              </p:cNvSpPr>
              <p:nvPr/>
            </p:nvSpPr>
            <p:spPr bwMode="auto">
              <a:xfrm>
                <a:off x="2975" y="1227"/>
                <a:ext cx="103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59" name="Rectangle 178"/>
              <p:cNvSpPr>
                <a:spLocks noChangeArrowheads="1"/>
              </p:cNvSpPr>
              <p:nvPr/>
            </p:nvSpPr>
            <p:spPr bwMode="auto">
              <a:xfrm>
                <a:off x="2842" y="1124"/>
                <a:ext cx="80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800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6</a:t>
                </a:r>
                <a:endParaRPr lang="en-US" altLang="ja-JP"/>
              </a:p>
            </p:txBody>
          </p:sp>
          <p:sp>
            <p:nvSpPr>
              <p:cNvPr id="360" name="Line 179"/>
              <p:cNvSpPr>
                <a:spLocks noChangeShapeType="1"/>
              </p:cNvSpPr>
              <p:nvPr/>
            </p:nvSpPr>
            <p:spPr bwMode="auto">
              <a:xfrm>
                <a:off x="2975" y="1477"/>
                <a:ext cx="103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61" name="Rectangle 180"/>
              <p:cNvSpPr>
                <a:spLocks noChangeArrowheads="1"/>
              </p:cNvSpPr>
              <p:nvPr/>
            </p:nvSpPr>
            <p:spPr bwMode="auto">
              <a:xfrm>
                <a:off x="2842" y="1374"/>
                <a:ext cx="80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800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5</a:t>
                </a:r>
                <a:endParaRPr lang="en-US" altLang="ja-JP"/>
              </a:p>
            </p:txBody>
          </p:sp>
          <p:sp>
            <p:nvSpPr>
              <p:cNvPr id="362" name="Line 181"/>
              <p:cNvSpPr>
                <a:spLocks noChangeShapeType="1"/>
              </p:cNvSpPr>
              <p:nvPr/>
            </p:nvSpPr>
            <p:spPr bwMode="auto">
              <a:xfrm>
                <a:off x="2975" y="1728"/>
                <a:ext cx="103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63" name="Rectangle 182"/>
              <p:cNvSpPr>
                <a:spLocks noChangeArrowheads="1"/>
              </p:cNvSpPr>
              <p:nvPr/>
            </p:nvSpPr>
            <p:spPr bwMode="auto">
              <a:xfrm>
                <a:off x="2842" y="1625"/>
                <a:ext cx="80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800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4</a:t>
                </a:r>
                <a:endParaRPr lang="en-US" altLang="ja-JP"/>
              </a:p>
            </p:txBody>
          </p:sp>
          <p:sp>
            <p:nvSpPr>
              <p:cNvPr id="364" name="Line 183"/>
              <p:cNvSpPr>
                <a:spLocks noChangeShapeType="1"/>
              </p:cNvSpPr>
              <p:nvPr/>
            </p:nvSpPr>
            <p:spPr bwMode="auto">
              <a:xfrm>
                <a:off x="2975" y="1979"/>
                <a:ext cx="103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65" name="Rectangle 184"/>
              <p:cNvSpPr>
                <a:spLocks noChangeArrowheads="1"/>
              </p:cNvSpPr>
              <p:nvPr/>
            </p:nvSpPr>
            <p:spPr bwMode="auto">
              <a:xfrm>
                <a:off x="2842" y="1875"/>
                <a:ext cx="80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800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3</a:t>
                </a:r>
                <a:endParaRPr lang="en-US" altLang="ja-JP"/>
              </a:p>
            </p:txBody>
          </p:sp>
          <p:sp>
            <p:nvSpPr>
              <p:cNvPr id="366" name="Line 185"/>
              <p:cNvSpPr>
                <a:spLocks noChangeShapeType="1"/>
              </p:cNvSpPr>
              <p:nvPr/>
            </p:nvSpPr>
            <p:spPr bwMode="auto">
              <a:xfrm>
                <a:off x="2975" y="2229"/>
                <a:ext cx="103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67" name="Rectangle 186"/>
              <p:cNvSpPr>
                <a:spLocks noChangeArrowheads="1"/>
              </p:cNvSpPr>
              <p:nvPr/>
            </p:nvSpPr>
            <p:spPr bwMode="auto">
              <a:xfrm>
                <a:off x="2842" y="2126"/>
                <a:ext cx="80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800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2</a:t>
                </a:r>
                <a:endParaRPr lang="en-US" altLang="ja-JP"/>
              </a:p>
            </p:txBody>
          </p:sp>
          <p:sp>
            <p:nvSpPr>
              <p:cNvPr id="368" name="Line 187"/>
              <p:cNvSpPr>
                <a:spLocks noChangeShapeType="1"/>
              </p:cNvSpPr>
              <p:nvPr/>
            </p:nvSpPr>
            <p:spPr bwMode="auto">
              <a:xfrm>
                <a:off x="2975" y="2480"/>
                <a:ext cx="103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69" name="Rectangle 188"/>
              <p:cNvSpPr>
                <a:spLocks noChangeArrowheads="1"/>
              </p:cNvSpPr>
              <p:nvPr/>
            </p:nvSpPr>
            <p:spPr bwMode="auto">
              <a:xfrm>
                <a:off x="2842" y="2377"/>
                <a:ext cx="80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800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1</a:t>
                </a:r>
                <a:endParaRPr lang="en-US" altLang="ja-JP"/>
              </a:p>
            </p:txBody>
          </p:sp>
          <p:sp>
            <p:nvSpPr>
              <p:cNvPr id="370" name="Line 189"/>
              <p:cNvSpPr>
                <a:spLocks noChangeShapeType="1"/>
              </p:cNvSpPr>
              <p:nvPr/>
            </p:nvSpPr>
            <p:spPr bwMode="auto">
              <a:xfrm>
                <a:off x="2975" y="2730"/>
                <a:ext cx="103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71" name="Rectangle 190"/>
              <p:cNvSpPr>
                <a:spLocks noChangeArrowheads="1"/>
              </p:cNvSpPr>
              <p:nvPr/>
            </p:nvSpPr>
            <p:spPr bwMode="auto">
              <a:xfrm>
                <a:off x="2842" y="2627"/>
                <a:ext cx="80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800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0</a:t>
                </a:r>
                <a:endParaRPr lang="en-US" altLang="ja-JP"/>
              </a:p>
            </p:txBody>
          </p:sp>
          <p:sp>
            <p:nvSpPr>
              <p:cNvPr id="372" name="Line 191"/>
              <p:cNvSpPr>
                <a:spLocks noChangeShapeType="1"/>
              </p:cNvSpPr>
              <p:nvPr/>
            </p:nvSpPr>
            <p:spPr bwMode="auto">
              <a:xfrm>
                <a:off x="2975" y="2981"/>
                <a:ext cx="103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73" name="Rectangle 192"/>
              <p:cNvSpPr>
                <a:spLocks noChangeArrowheads="1"/>
              </p:cNvSpPr>
              <p:nvPr/>
            </p:nvSpPr>
            <p:spPr bwMode="auto">
              <a:xfrm>
                <a:off x="2798" y="2878"/>
                <a:ext cx="128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800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-1</a:t>
                </a:r>
                <a:endParaRPr lang="en-US" altLang="ja-JP"/>
              </a:p>
            </p:txBody>
          </p:sp>
          <p:sp>
            <p:nvSpPr>
              <p:cNvPr id="374" name="Line 193"/>
              <p:cNvSpPr>
                <a:spLocks noChangeShapeType="1"/>
              </p:cNvSpPr>
              <p:nvPr/>
            </p:nvSpPr>
            <p:spPr bwMode="auto">
              <a:xfrm>
                <a:off x="2975" y="2730"/>
                <a:ext cx="2078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72" name="Group 217"/>
            <p:cNvGrpSpPr>
              <a:grpSpLocks/>
            </p:cNvGrpSpPr>
            <p:nvPr/>
          </p:nvGrpSpPr>
          <p:grpSpPr bwMode="auto">
            <a:xfrm>
              <a:off x="2975" y="3578"/>
              <a:ext cx="2129" cy="438"/>
              <a:chOff x="2975" y="3578"/>
              <a:chExt cx="2129" cy="438"/>
            </a:xfrm>
          </p:grpSpPr>
          <p:sp>
            <p:nvSpPr>
              <p:cNvPr id="335" name="Line 195"/>
              <p:cNvSpPr>
                <a:spLocks noChangeShapeType="1"/>
              </p:cNvSpPr>
              <p:nvPr/>
            </p:nvSpPr>
            <p:spPr bwMode="auto">
              <a:xfrm>
                <a:off x="2975" y="3681"/>
                <a:ext cx="2078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36" name="Line 196"/>
              <p:cNvSpPr>
                <a:spLocks noChangeShapeType="1"/>
              </p:cNvSpPr>
              <p:nvPr/>
            </p:nvSpPr>
            <p:spPr bwMode="auto">
              <a:xfrm>
                <a:off x="5061" y="3578"/>
                <a:ext cx="1" cy="103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37" name="Rectangle 197"/>
              <p:cNvSpPr>
                <a:spLocks noChangeArrowheads="1"/>
              </p:cNvSpPr>
              <p:nvPr/>
            </p:nvSpPr>
            <p:spPr bwMode="auto">
              <a:xfrm>
                <a:off x="5024" y="3711"/>
                <a:ext cx="80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800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1</a:t>
                </a:r>
                <a:endParaRPr lang="en-US" altLang="ja-JP"/>
              </a:p>
            </p:txBody>
          </p:sp>
          <p:sp>
            <p:nvSpPr>
              <p:cNvPr id="338" name="Line 198"/>
              <p:cNvSpPr>
                <a:spLocks noChangeShapeType="1"/>
              </p:cNvSpPr>
              <p:nvPr/>
            </p:nvSpPr>
            <p:spPr bwMode="auto">
              <a:xfrm>
                <a:off x="4530" y="3630"/>
                <a:ext cx="1" cy="5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39" name="Rectangle 199"/>
              <p:cNvSpPr>
                <a:spLocks noChangeArrowheads="1"/>
              </p:cNvSpPr>
              <p:nvPr/>
            </p:nvSpPr>
            <p:spPr bwMode="auto">
              <a:xfrm>
                <a:off x="4508" y="3681"/>
                <a:ext cx="58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300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2</a:t>
                </a:r>
                <a:endParaRPr lang="en-US" altLang="ja-JP"/>
              </a:p>
            </p:txBody>
          </p:sp>
          <p:sp>
            <p:nvSpPr>
              <p:cNvPr id="340" name="Line 200"/>
              <p:cNvSpPr>
                <a:spLocks noChangeShapeType="1"/>
              </p:cNvSpPr>
              <p:nvPr/>
            </p:nvSpPr>
            <p:spPr bwMode="auto">
              <a:xfrm>
                <a:off x="4213" y="3630"/>
                <a:ext cx="1" cy="5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41" name="Rectangle 201"/>
              <p:cNvSpPr>
                <a:spLocks noChangeArrowheads="1"/>
              </p:cNvSpPr>
              <p:nvPr/>
            </p:nvSpPr>
            <p:spPr bwMode="auto">
              <a:xfrm>
                <a:off x="4191" y="3681"/>
                <a:ext cx="58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300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3</a:t>
                </a:r>
                <a:endParaRPr lang="en-US" altLang="ja-JP"/>
              </a:p>
            </p:txBody>
          </p:sp>
          <p:sp>
            <p:nvSpPr>
              <p:cNvPr id="342" name="Line 202"/>
              <p:cNvSpPr>
                <a:spLocks noChangeShapeType="1"/>
              </p:cNvSpPr>
              <p:nvPr/>
            </p:nvSpPr>
            <p:spPr bwMode="auto">
              <a:xfrm>
                <a:off x="3992" y="3630"/>
                <a:ext cx="1" cy="5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43" name="Rectangle 203"/>
              <p:cNvSpPr>
                <a:spLocks noChangeArrowheads="1"/>
              </p:cNvSpPr>
              <p:nvPr/>
            </p:nvSpPr>
            <p:spPr bwMode="auto">
              <a:xfrm>
                <a:off x="3970" y="3681"/>
                <a:ext cx="58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300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4</a:t>
                </a:r>
                <a:endParaRPr lang="en-US" altLang="ja-JP"/>
              </a:p>
            </p:txBody>
          </p:sp>
          <p:sp>
            <p:nvSpPr>
              <p:cNvPr id="344" name="Line 204"/>
              <p:cNvSpPr>
                <a:spLocks noChangeShapeType="1"/>
              </p:cNvSpPr>
              <p:nvPr/>
            </p:nvSpPr>
            <p:spPr bwMode="auto">
              <a:xfrm>
                <a:off x="3823" y="3630"/>
                <a:ext cx="1" cy="5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45" name="Rectangle 205"/>
              <p:cNvSpPr>
                <a:spLocks noChangeArrowheads="1"/>
              </p:cNvSpPr>
              <p:nvPr/>
            </p:nvSpPr>
            <p:spPr bwMode="auto">
              <a:xfrm>
                <a:off x="3800" y="3681"/>
                <a:ext cx="58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300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5</a:t>
                </a:r>
                <a:endParaRPr lang="en-US" altLang="ja-JP"/>
              </a:p>
            </p:txBody>
          </p:sp>
          <p:sp>
            <p:nvSpPr>
              <p:cNvPr id="346" name="Line 206"/>
              <p:cNvSpPr>
                <a:spLocks noChangeShapeType="1"/>
              </p:cNvSpPr>
              <p:nvPr/>
            </p:nvSpPr>
            <p:spPr bwMode="auto">
              <a:xfrm>
                <a:off x="3683" y="3630"/>
                <a:ext cx="1" cy="5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47" name="Rectangle 207"/>
              <p:cNvSpPr>
                <a:spLocks noChangeArrowheads="1"/>
              </p:cNvSpPr>
              <p:nvPr/>
            </p:nvSpPr>
            <p:spPr bwMode="auto">
              <a:xfrm>
                <a:off x="3660" y="3681"/>
                <a:ext cx="58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300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6</a:t>
                </a:r>
                <a:endParaRPr lang="en-US" altLang="ja-JP"/>
              </a:p>
            </p:txBody>
          </p:sp>
          <p:sp>
            <p:nvSpPr>
              <p:cNvPr id="348" name="Line 208"/>
              <p:cNvSpPr>
                <a:spLocks noChangeShapeType="1"/>
              </p:cNvSpPr>
              <p:nvPr/>
            </p:nvSpPr>
            <p:spPr bwMode="auto">
              <a:xfrm>
                <a:off x="3565" y="3630"/>
                <a:ext cx="1" cy="5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49" name="Rectangle 209"/>
              <p:cNvSpPr>
                <a:spLocks noChangeArrowheads="1"/>
              </p:cNvSpPr>
              <p:nvPr/>
            </p:nvSpPr>
            <p:spPr bwMode="auto">
              <a:xfrm>
                <a:off x="3542" y="3681"/>
                <a:ext cx="58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300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7</a:t>
                </a:r>
                <a:endParaRPr lang="en-US" altLang="ja-JP"/>
              </a:p>
            </p:txBody>
          </p:sp>
          <p:sp>
            <p:nvSpPr>
              <p:cNvPr id="350" name="Line 210"/>
              <p:cNvSpPr>
                <a:spLocks noChangeShapeType="1"/>
              </p:cNvSpPr>
              <p:nvPr/>
            </p:nvSpPr>
            <p:spPr bwMode="auto">
              <a:xfrm>
                <a:off x="3461" y="3630"/>
                <a:ext cx="1" cy="5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51" name="Rectangle 211"/>
              <p:cNvSpPr>
                <a:spLocks noChangeArrowheads="1"/>
              </p:cNvSpPr>
              <p:nvPr/>
            </p:nvSpPr>
            <p:spPr bwMode="auto">
              <a:xfrm>
                <a:off x="3439" y="3681"/>
                <a:ext cx="58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300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8</a:t>
                </a:r>
                <a:endParaRPr lang="en-US" altLang="ja-JP"/>
              </a:p>
            </p:txBody>
          </p:sp>
          <p:sp>
            <p:nvSpPr>
              <p:cNvPr id="352" name="Line 212"/>
              <p:cNvSpPr>
                <a:spLocks noChangeShapeType="1"/>
              </p:cNvSpPr>
              <p:nvPr/>
            </p:nvSpPr>
            <p:spPr bwMode="auto">
              <a:xfrm>
                <a:off x="3366" y="3630"/>
                <a:ext cx="1" cy="5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53" name="Rectangle 213"/>
              <p:cNvSpPr>
                <a:spLocks noChangeArrowheads="1"/>
              </p:cNvSpPr>
              <p:nvPr/>
            </p:nvSpPr>
            <p:spPr bwMode="auto">
              <a:xfrm>
                <a:off x="3343" y="3681"/>
                <a:ext cx="58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300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9</a:t>
                </a:r>
                <a:endParaRPr lang="en-US" altLang="ja-JP"/>
              </a:p>
            </p:txBody>
          </p:sp>
          <p:sp>
            <p:nvSpPr>
              <p:cNvPr id="354" name="Line 214"/>
              <p:cNvSpPr>
                <a:spLocks noChangeShapeType="1"/>
              </p:cNvSpPr>
              <p:nvPr/>
            </p:nvSpPr>
            <p:spPr bwMode="auto">
              <a:xfrm>
                <a:off x="3285" y="3578"/>
                <a:ext cx="1" cy="103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55" name="Rectangle 215"/>
              <p:cNvSpPr>
                <a:spLocks noChangeArrowheads="1"/>
              </p:cNvSpPr>
              <p:nvPr/>
            </p:nvSpPr>
            <p:spPr bwMode="auto">
              <a:xfrm>
                <a:off x="3203" y="3711"/>
                <a:ext cx="160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800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10</a:t>
                </a:r>
                <a:endParaRPr lang="en-US" altLang="ja-JP"/>
              </a:p>
            </p:txBody>
          </p:sp>
          <p:sp>
            <p:nvSpPr>
              <p:cNvPr id="356" name="Rectangle 216"/>
              <p:cNvSpPr>
                <a:spLocks noChangeArrowheads="1"/>
              </p:cNvSpPr>
              <p:nvPr/>
            </p:nvSpPr>
            <p:spPr bwMode="auto">
              <a:xfrm>
                <a:off x="3484" y="3843"/>
                <a:ext cx="1153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800" b="1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Wavelength (µm)</a:t>
                </a:r>
                <a:endParaRPr lang="en-US" altLang="ja-JP"/>
              </a:p>
            </p:txBody>
          </p:sp>
        </p:grpSp>
        <p:grpSp>
          <p:nvGrpSpPr>
            <p:cNvPr id="73" name="Group 231"/>
            <p:cNvGrpSpPr>
              <a:grpSpLocks/>
            </p:cNvGrpSpPr>
            <p:nvPr/>
          </p:nvGrpSpPr>
          <p:grpSpPr bwMode="auto">
            <a:xfrm>
              <a:off x="4958" y="1072"/>
              <a:ext cx="332" cy="1979"/>
              <a:chOff x="4958" y="1072"/>
              <a:chExt cx="332" cy="1979"/>
            </a:xfrm>
          </p:grpSpPr>
          <p:sp>
            <p:nvSpPr>
              <p:cNvPr id="322" name="Line 218"/>
              <p:cNvSpPr>
                <a:spLocks noChangeShapeType="1"/>
              </p:cNvSpPr>
              <p:nvPr/>
            </p:nvSpPr>
            <p:spPr bwMode="auto">
              <a:xfrm>
                <a:off x="5061" y="1175"/>
                <a:ext cx="1" cy="1799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23" name="Line 219"/>
              <p:cNvSpPr>
                <a:spLocks noChangeShapeType="1"/>
              </p:cNvSpPr>
              <p:nvPr/>
            </p:nvSpPr>
            <p:spPr bwMode="auto">
              <a:xfrm>
                <a:off x="4958" y="1175"/>
                <a:ext cx="103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24" name="Rectangle 220"/>
              <p:cNvSpPr>
                <a:spLocks noChangeArrowheads="1"/>
              </p:cNvSpPr>
              <p:nvPr/>
            </p:nvSpPr>
            <p:spPr bwMode="auto">
              <a:xfrm>
                <a:off x="5090" y="1072"/>
                <a:ext cx="200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800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1.0</a:t>
                </a:r>
                <a:endParaRPr lang="en-US" altLang="ja-JP"/>
              </a:p>
            </p:txBody>
          </p:sp>
          <p:sp>
            <p:nvSpPr>
              <p:cNvPr id="325" name="Line 221"/>
              <p:cNvSpPr>
                <a:spLocks noChangeShapeType="1"/>
              </p:cNvSpPr>
              <p:nvPr/>
            </p:nvSpPr>
            <p:spPr bwMode="auto">
              <a:xfrm>
                <a:off x="4958" y="1536"/>
                <a:ext cx="103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26" name="Rectangle 222"/>
              <p:cNvSpPr>
                <a:spLocks noChangeArrowheads="1"/>
              </p:cNvSpPr>
              <p:nvPr/>
            </p:nvSpPr>
            <p:spPr bwMode="auto">
              <a:xfrm>
                <a:off x="5090" y="1433"/>
                <a:ext cx="200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800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0.8</a:t>
                </a:r>
                <a:endParaRPr lang="en-US" altLang="ja-JP"/>
              </a:p>
            </p:txBody>
          </p:sp>
          <p:sp>
            <p:nvSpPr>
              <p:cNvPr id="327" name="Line 223"/>
              <p:cNvSpPr>
                <a:spLocks noChangeShapeType="1"/>
              </p:cNvSpPr>
              <p:nvPr/>
            </p:nvSpPr>
            <p:spPr bwMode="auto">
              <a:xfrm>
                <a:off x="4958" y="1897"/>
                <a:ext cx="103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28" name="Rectangle 224"/>
              <p:cNvSpPr>
                <a:spLocks noChangeArrowheads="1"/>
              </p:cNvSpPr>
              <p:nvPr/>
            </p:nvSpPr>
            <p:spPr bwMode="auto">
              <a:xfrm>
                <a:off x="5090" y="1794"/>
                <a:ext cx="200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800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0.6</a:t>
                </a:r>
                <a:endParaRPr lang="en-US" altLang="ja-JP"/>
              </a:p>
            </p:txBody>
          </p:sp>
          <p:sp>
            <p:nvSpPr>
              <p:cNvPr id="329" name="Line 225"/>
              <p:cNvSpPr>
                <a:spLocks noChangeShapeType="1"/>
              </p:cNvSpPr>
              <p:nvPr/>
            </p:nvSpPr>
            <p:spPr bwMode="auto">
              <a:xfrm>
                <a:off x="4958" y="2259"/>
                <a:ext cx="103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30" name="Rectangle 226"/>
              <p:cNvSpPr>
                <a:spLocks noChangeArrowheads="1"/>
              </p:cNvSpPr>
              <p:nvPr/>
            </p:nvSpPr>
            <p:spPr bwMode="auto">
              <a:xfrm>
                <a:off x="5090" y="2156"/>
                <a:ext cx="200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800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0.4</a:t>
                </a:r>
                <a:endParaRPr lang="en-US" altLang="ja-JP"/>
              </a:p>
            </p:txBody>
          </p:sp>
          <p:sp>
            <p:nvSpPr>
              <p:cNvPr id="331" name="Line 227"/>
              <p:cNvSpPr>
                <a:spLocks noChangeShapeType="1"/>
              </p:cNvSpPr>
              <p:nvPr/>
            </p:nvSpPr>
            <p:spPr bwMode="auto">
              <a:xfrm>
                <a:off x="4958" y="2620"/>
                <a:ext cx="103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32" name="Rectangle 228"/>
              <p:cNvSpPr>
                <a:spLocks noChangeArrowheads="1"/>
              </p:cNvSpPr>
              <p:nvPr/>
            </p:nvSpPr>
            <p:spPr bwMode="auto">
              <a:xfrm>
                <a:off x="5090" y="2517"/>
                <a:ext cx="200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800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0.2</a:t>
                </a:r>
                <a:endParaRPr lang="en-US" altLang="ja-JP"/>
              </a:p>
            </p:txBody>
          </p:sp>
          <p:sp>
            <p:nvSpPr>
              <p:cNvPr id="333" name="Line 229"/>
              <p:cNvSpPr>
                <a:spLocks noChangeShapeType="1"/>
              </p:cNvSpPr>
              <p:nvPr/>
            </p:nvSpPr>
            <p:spPr bwMode="auto">
              <a:xfrm>
                <a:off x="4958" y="2981"/>
                <a:ext cx="103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34" name="Rectangle 230"/>
              <p:cNvSpPr>
                <a:spLocks noChangeArrowheads="1"/>
              </p:cNvSpPr>
              <p:nvPr/>
            </p:nvSpPr>
            <p:spPr bwMode="auto">
              <a:xfrm>
                <a:off x="5090" y="2878"/>
                <a:ext cx="200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800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0.0</a:t>
                </a:r>
                <a:endParaRPr lang="en-US" altLang="ja-JP"/>
              </a:p>
            </p:txBody>
          </p:sp>
        </p:grpSp>
        <p:grpSp>
          <p:nvGrpSpPr>
            <p:cNvPr id="74" name="Group 254"/>
            <p:cNvGrpSpPr>
              <a:grpSpLocks/>
            </p:cNvGrpSpPr>
            <p:nvPr/>
          </p:nvGrpSpPr>
          <p:grpSpPr bwMode="auto">
            <a:xfrm>
              <a:off x="2975" y="799"/>
              <a:ext cx="2078" cy="479"/>
              <a:chOff x="2975" y="799"/>
              <a:chExt cx="2078" cy="479"/>
            </a:xfrm>
          </p:grpSpPr>
          <p:sp>
            <p:nvSpPr>
              <p:cNvPr id="300" name="Line 232"/>
              <p:cNvSpPr>
                <a:spLocks noChangeShapeType="1"/>
              </p:cNvSpPr>
              <p:nvPr/>
            </p:nvSpPr>
            <p:spPr bwMode="auto">
              <a:xfrm>
                <a:off x="2975" y="1175"/>
                <a:ext cx="2078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01" name="Line 233"/>
              <p:cNvSpPr>
                <a:spLocks noChangeShapeType="1"/>
              </p:cNvSpPr>
              <p:nvPr/>
            </p:nvSpPr>
            <p:spPr bwMode="auto">
              <a:xfrm>
                <a:off x="3122" y="1175"/>
                <a:ext cx="1" cy="103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02" name="Rectangle 234"/>
              <p:cNvSpPr>
                <a:spLocks noChangeArrowheads="1"/>
              </p:cNvSpPr>
              <p:nvPr/>
            </p:nvSpPr>
            <p:spPr bwMode="auto">
              <a:xfrm>
                <a:off x="3027" y="947"/>
                <a:ext cx="200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800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0.1</a:t>
                </a:r>
                <a:endParaRPr lang="en-US" altLang="ja-JP"/>
              </a:p>
            </p:txBody>
          </p:sp>
          <p:sp>
            <p:nvSpPr>
              <p:cNvPr id="303" name="Line 235"/>
              <p:cNvSpPr>
                <a:spLocks noChangeShapeType="1"/>
              </p:cNvSpPr>
              <p:nvPr/>
            </p:nvSpPr>
            <p:spPr bwMode="auto">
              <a:xfrm>
                <a:off x="3660" y="1175"/>
                <a:ext cx="1" cy="52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04" name="Rectangle 236"/>
              <p:cNvSpPr>
                <a:spLocks noChangeArrowheads="1"/>
              </p:cNvSpPr>
              <p:nvPr/>
            </p:nvSpPr>
            <p:spPr bwMode="auto">
              <a:xfrm>
                <a:off x="3638" y="1050"/>
                <a:ext cx="58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300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2</a:t>
                </a:r>
                <a:endParaRPr lang="en-US" altLang="ja-JP"/>
              </a:p>
            </p:txBody>
          </p:sp>
          <p:sp>
            <p:nvSpPr>
              <p:cNvPr id="305" name="Line 237"/>
              <p:cNvSpPr>
                <a:spLocks noChangeShapeType="1"/>
              </p:cNvSpPr>
              <p:nvPr/>
            </p:nvSpPr>
            <p:spPr bwMode="auto">
              <a:xfrm>
                <a:off x="3970" y="1175"/>
                <a:ext cx="1" cy="52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06" name="Rectangle 238"/>
              <p:cNvSpPr>
                <a:spLocks noChangeArrowheads="1"/>
              </p:cNvSpPr>
              <p:nvPr/>
            </p:nvSpPr>
            <p:spPr bwMode="auto">
              <a:xfrm>
                <a:off x="3948" y="1050"/>
                <a:ext cx="58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300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3</a:t>
                </a:r>
                <a:endParaRPr lang="en-US" altLang="ja-JP"/>
              </a:p>
            </p:txBody>
          </p:sp>
          <p:sp>
            <p:nvSpPr>
              <p:cNvPr id="307" name="Line 239"/>
              <p:cNvSpPr>
                <a:spLocks noChangeShapeType="1"/>
              </p:cNvSpPr>
              <p:nvPr/>
            </p:nvSpPr>
            <p:spPr bwMode="auto">
              <a:xfrm>
                <a:off x="4191" y="1175"/>
                <a:ext cx="1" cy="52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08" name="Rectangle 240"/>
              <p:cNvSpPr>
                <a:spLocks noChangeArrowheads="1"/>
              </p:cNvSpPr>
              <p:nvPr/>
            </p:nvSpPr>
            <p:spPr bwMode="auto">
              <a:xfrm>
                <a:off x="4169" y="1050"/>
                <a:ext cx="58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300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4</a:t>
                </a:r>
                <a:endParaRPr lang="en-US" altLang="ja-JP"/>
              </a:p>
            </p:txBody>
          </p:sp>
          <p:sp>
            <p:nvSpPr>
              <p:cNvPr id="309" name="Line 241"/>
              <p:cNvSpPr>
                <a:spLocks noChangeShapeType="1"/>
              </p:cNvSpPr>
              <p:nvPr/>
            </p:nvSpPr>
            <p:spPr bwMode="auto">
              <a:xfrm>
                <a:off x="4368" y="1175"/>
                <a:ext cx="1" cy="52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10" name="Rectangle 242"/>
              <p:cNvSpPr>
                <a:spLocks noChangeArrowheads="1"/>
              </p:cNvSpPr>
              <p:nvPr/>
            </p:nvSpPr>
            <p:spPr bwMode="auto">
              <a:xfrm>
                <a:off x="4346" y="1050"/>
                <a:ext cx="58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300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5</a:t>
                </a:r>
                <a:endParaRPr lang="en-US" altLang="ja-JP"/>
              </a:p>
            </p:txBody>
          </p:sp>
          <p:sp>
            <p:nvSpPr>
              <p:cNvPr id="311" name="Line 243"/>
              <p:cNvSpPr>
                <a:spLocks noChangeShapeType="1"/>
              </p:cNvSpPr>
              <p:nvPr/>
            </p:nvSpPr>
            <p:spPr bwMode="auto">
              <a:xfrm>
                <a:off x="4508" y="1175"/>
                <a:ext cx="1" cy="52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12" name="Rectangle 244"/>
              <p:cNvSpPr>
                <a:spLocks noChangeArrowheads="1"/>
              </p:cNvSpPr>
              <p:nvPr/>
            </p:nvSpPr>
            <p:spPr bwMode="auto">
              <a:xfrm>
                <a:off x="4486" y="1050"/>
                <a:ext cx="58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300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6</a:t>
                </a:r>
                <a:endParaRPr lang="en-US" altLang="ja-JP"/>
              </a:p>
            </p:txBody>
          </p:sp>
          <p:sp>
            <p:nvSpPr>
              <p:cNvPr id="313" name="Line 245"/>
              <p:cNvSpPr>
                <a:spLocks noChangeShapeType="1"/>
              </p:cNvSpPr>
              <p:nvPr/>
            </p:nvSpPr>
            <p:spPr bwMode="auto">
              <a:xfrm>
                <a:off x="4626" y="1175"/>
                <a:ext cx="1" cy="52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14" name="Rectangle 246"/>
              <p:cNvSpPr>
                <a:spLocks noChangeArrowheads="1"/>
              </p:cNvSpPr>
              <p:nvPr/>
            </p:nvSpPr>
            <p:spPr bwMode="auto">
              <a:xfrm>
                <a:off x="4604" y="1050"/>
                <a:ext cx="58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300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7</a:t>
                </a:r>
                <a:endParaRPr lang="en-US" altLang="ja-JP"/>
              </a:p>
            </p:txBody>
          </p:sp>
          <p:sp>
            <p:nvSpPr>
              <p:cNvPr id="315" name="Line 247"/>
              <p:cNvSpPr>
                <a:spLocks noChangeShapeType="1"/>
              </p:cNvSpPr>
              <p:nvPr/>
            </p:nvSpPr>
            <p:spPr bwMode="auto">
              <a:xfrm>
                <a:off x="4729" y="1175"/>
                <a:ext cx="1" cy="52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16" name="Rectangle 248"/>
              <p:cNvSpPr>
                <a:spLocks noChangeArrowheads="1"/>
              </p:cNvSpPr>
              <p:nvPr/>
            </p:nvSpPr>
            <p:spPr bwMode="auto">
              <a:xfrm>
                <a:off x="4707" y="1050"/>
                <a:ext cx="58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300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8</a:t>
                </a:r>
                <a:endParaRPr lang="en-US" altLang="ja-JP"/>
              </a:p>
            </p:txBody>
          </p:sp>
          <p:sp>
            <p:nvSpPr>
              <p:cNvPr id="317" name="Line 249"/>
              <p:cNvSpPr>
                <a:spLocks noChangeShapeType="1"/>
              </p:cNvSpPr>
              <p:nvPr/>
            </p:nvSpPr>
            <p:spPr bwMode="auto">
              <a:xfrm>
                <a:off x="4818" y="1175"/>
                <a:ext cx="1" cy="52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18" name="Rectangle 250"/>
              <p:cNvSpPr>
                <a:spLocks noChangeArrowheads="1"/>
              </p:cNvSpPr>
              <p:nvPr/>
            </p:nvSpPr>
            <p:spPr bwMode="auto">
              <a:xfrm>
                <a:off x="4795" y="1050"/>
                <a:ext cx="58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300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9</a:t>
                </a:r>
                <a:endParaRPr lang="en-US" altLang="ja-JP"/>
              </a:p>
            </p:txBody>
          </p:sp>
          <p:sp>
            <p:nvSpPr>
              <p:cNvPr id="319" name="Line 251"/>
              <p:cNvSpPr>
                <a:spLocks noChangeShapeType="1"/>
              </p:cNvSpPr>
              <p:nvPr/>
            </p:nvSpPr>
            <p:spPr bwMode="auto">
              <a:xfrm>
                <a:off x="4899" y="1175"/>
                <a:ext cx="1" cy="103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20" name="Rectangle 252"/>
              <p:cNvSpPr>
                <a:spLocks noChangeArrowheads="1"/>
              </p:cNvSpPr>
              <p:nvPr/>
            </p:nvSpPr>
            <p:spPr bwMode="auto">
              <a:xfrm>
                <a:off x="4862" y="947"/>
                <a:ext cx="80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800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1</a:t>
                </a:r>
                <a:endParaRPr lang="en-US" altLang="ja-JP"/>
              </a:p>
            </p:txBody>
          </p:sp>
          <p:sp>
            <p:nvSpPr>
              <p:cNvPr id="321" name="Rectangle 253"/>
              <p:cNvSpPr>
                <a:spLocks noChangeArrowheads="1"/>
              </p:cNvSpPr>
              <p:nvPr/>
            </p:nvSpPr>
            <p:spPr bwMode="auto">
              <a:xfrm>
                <a:off x="3749" y="799"/>
                <a:ext cx="800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800" b="1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Energy (eV)</a:t>
                </a:r>
                <a:endParaRPr lang="en-US" altLang="ja-JP"/>
              </a:p>
            </p:txBody>
          </p:sp>
        </p:grpSp>
        <p:grpSp>
          <p:nvGrpSpPr>
            <p:cNvPr id="75" name="Group 260"/>
            <p:cNvGrpSpPr>
              <a:grpSpLocks/>
            </p:cNvGrpSpPr>
            <p:nvPr/>
          </p:nvGrpSpPr>
          <p:grpSpPr bwMode="auto">
            <a:xfrm>
              <a:off x="4958" y="2981"/>
              <a:ext cx="332" cy="770"/>
              <a:chOff x="4958" y="2981"/>
              <a:chExt cx="332" cy="770"/>
            </a:xfrm>
          </p:grpSpPr>
          <p:sp>
            <p:nvSpPr>
              <p:cNvPr id="295" name="Line 255"/>
              <p:cNvSpPr>
                <a:spLocks noChangeShapeType="1"/>
              </p:cNvSpPr>
              <p:nvPr/>
            </p:nvSpPr>
            <p:spPr bwMode="auto">
              <a:xfrm>
                <a:off x="5061" y="2981"/>
                <a:ext cx="1" cy="693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96" name="Line 256"/>
              <p:cNvSpPr>
                <a:spLocks noChangeShapeType="1"/>
              </p:cNvSpPr>
              <p:nvPr/>
            </p:nvSpPr>
            <p:spPr bwMode="auto">
              <a:xfrm>
                <a:off x="4958" y="3320"/>
                <a:ext cx="103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97" name="Rectangle 257"/>
              <p:cNvSpPr>
                <a:spLocks noChangeArrowheads="1"/>
              </p:cNvSpPr>
              <p:nvPr/>
            </p:nvSpPr>
            <p:spPr bwMode="auto">
              <a:xfrm>
                <a:off x="5090" y="3217"/>
                <a:ext cx="200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800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0.2</a:t>
                </a:r>
                <a:endParaRPr lang="en-US" altLang="ja-JP"/>
              </a:p>
            </p:txBody>
          </p:sp>
          <p:sp>
            <p:nvSpPr>
              <p:cNvPr id="298" name="Line 258"/>
              <p:cNvSpPr>
                <a:spLocks noChangeShapeType="1"/>
              </p:cNvSpPr>
              <p:nvPr/>
            </p:nvSpPr>
            <p:spPr bwMode="auto">
              <a:xfrm>
                <a:off x="4958" y="3681"/>
                <a:ext cx="103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99" name="Rectangle 259"/>
              <p:cNvSpPr>
                <a:spLocks noChangeArrowheads="1"/>
              </p:cNvSpPr>
              <p:nvPr/>
            </p:nvSpPr>
            <p:spPr bwMode="auto">
              <a:xfrm>
                <a:off x="5090" y="3578"/>
                <a:ext cx="200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800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0.0</a:t>
                </a:r>
                <a:endParaRPr lang="en-US" altLang="ja-JP"/>
              </a:p>
            </p:txBody>
          </p:sp>
        </p:grpSp>
        <p:grpSp>
          <p:nvGrpSpPr>
            <p:cNvPr id="76" name="Group 270"/>
            <p:cNvGrpSpPr>
              <a:grpSpLocks/>
            </p:cNvGrpSpPr>
            <p:nvPr/>
          </p:nvGrpSpPr>
          <p:grpSpPr bwMode="auto">
            <a:xfrm>
              <a:off x="2798" y="2981"/>
              <a:ext cx="2264" cy="770"/>
              <a:chOff x="2798" y="2981"/>
              <a:chExt cx="2264" cy="770"/>
            </a:xfrm>
          </p:grpSpPr>
          <p:sp>
            <p:nvSpPr>
              <p:cNvPr id="286" name="Line 261"/>
              <p:cNvSpPr>
                <a:spLocks noChangeShapeType="1"/>
              </p:cNvSpPr>
              <p:nvPr/>
            </p:nvSpPr>
            <p:spPr bwMode="auto">
              <a:xfrm>
                <a:off x="2975" y="2981"/>
                <a:ext cx="1" cy="693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87" name="Line 262"/>
              <p:cNvSpPr>
                <a:spLocks noChangeShapeType="1"/>
              </p:cNvSpPr>
              <p:nvPr/>
            </p:nvSpPr>
            <p:spPr bwMode="auto">
              <a:xfrm>
                <a:off x="5061" y="2981"/>
                <a:ext cx="1" cy="693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88" name="Line 263"/>
              <p:cNvSpPr>
                <a:spLocks noChangeShapeType="1"/>
              </p:cNvSpPr>
              <p:nvPr/>
            </p:nvSpPr>
            <p:spPr bwMode="auto">
              <a:xfrm>
                <a:off x="2975" y="3180"/>
                <a:ext cx="103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89" name="Rectangle 264"/>
              <p:cNvSpPr>
                <a:spLocks noChangeArrowheads="1"/>
              </p:cNvSpPr>
              <p:nvPr/>
            </p:nvSpPr>
            <p:spPr bwMode="auto">
              <a:xfrm>
                <a:off x="2842" y="3077"/>
                <a:ext cx="80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800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1</a:t>
                </a:r>
                <a:endParaRPr lang="en-US" altLang="ja-JP"/>
              </a:p>
            </p:txBody>
          </p:sp>
          <p:sp>
            <p:nvSpPr>
              <p:cNvPr id="290" name="Line 265"/>
              <p:cNvSpPr>
                <a:spLocks noChangeShapeType="1"/>
              </p:cNvSpPr>
              <p:nvPr/>
            </p:nvSpPr>
            <p:spPr bwMode="auto">
              <a:xfrm>
                <a:off x="2975" y="3431"/>
                <a:ext cx="103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91" name="Rectangle 266"/>
              <p:cNvSpPr>
                <a:spLocks noChangeArrowheads="1"/>
              </p:cNvSpPr>
              <p:nvPr/>
            </p:nvSpPr>
            <p:spPr bwMode="auto">
              <a:xfrm>
                <a:off x="2842" y="3327"/>
                <a:ext cx="80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800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0</a:t>
                </a:r>
                <a:endParaRPr lang="en-US" altLang="ja-JP"/>
              </a:p>
            </p:txBody>
          </p:sp>
          <p:sp>
            <p:nvSpPr>
              <p:cNvPr id="292" name="Line 267"/>
              <p:cNvSpPr>
                <a:spLocks noChangeShapeType="1"/>
              </p:cNvSpPr>
              <p:nvPr/>
            </p:nvSpPr>
            <p:spPr bwMode="auto">
              <a:xfrm>
                <a:off x="2975" y="3681"/>
                <a:ext cx="103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93" name="Rectangle 268"/>
              <p:cNvSpPr>
                <a:spLocks noChangeArrowheads="1"/>
              </p:cNvSpPr>
              <p:nvPr/>
            </p:nvSpPr>
            <p:spPr bwMode="auto">
              <a:xfrm>
                <a:off x="2798" y="3578"/>
                <a:ext cx="128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800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-1</a:t>
                </a:r>
                <a:endParaRPr lang="en-US" altLang="ja-JP"/>
              </a:p>
            </p:txBody>
          </p:sp>
          <p:sp>
            <p:nvSpPr>
              <p:cNvPr id="294" name="Line 269"/>
              <p:cNvSpPr>
                <a:spLocks noChangeShapeType="1"/>
              </p:cNvSpPr>
              <p:nvPr/>
            </p:nvSpPr>
            <p:spPr bwMode="auto">
              <a:xfrm>
                <a:off x="2975" y="3431"/>
                <a:ext cx="2078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77" name="Group 316"/>
            <p:cNvGrpSpPr>
              <a:grpSpLocks/>
            </p:cNvGrpSpPr>
            <p:nvPr/>
          </p:nvGrpSpPr>
          <p:grpSpPr bwMode="auto">
            <a:xfrm>
              <a:off x="3181" y="1374"/>
              <a:ext cx="1769" cy="1564"/>
              <a:chOff x="3181" y="1374"/>
              <a:chExt cx="1769" cy="1564"/>
            </a:xfrm>
          </p:grpSpPr>
          <p:sp>
            <p:nvSpPr>
              <p:cNvPr id="241" name="Line 271"/>
              <p:cNvSpPr>
                <a:spLocks noChangeShapeType="1"/>
              </p:cNvSpPr>
              <p:nvPr/>
            </p:nvSpPr>
            <p:spPr bwMode="auto">
              <a:xfrm>
                <a:off x="4891" y="2760"/>
                <a:ext cx="59" cy="1"/>
              </a:xfrm>
              <a:prstGeom prst="line">
                <a:avLst/>
              </a:prstGeom>
              <a:noFill/>
              <a:ln w="11113">
                <a:solidFill>
                  <a:srgbClr val="FF404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42" name="Line 272"/>
              <p:cNvSpPr>
                <a:spLocks noChangeShapeType="1"/>
              </p:cNvSpPr>
              <p:nvPr/>
            </p:nvSpPr>
            <p:spPr bwMode="auto">
              <a:xfrm>
                <a:off x="4891" y="2760"/>
                <a:ext cx="59" cy="1"/>
              </a:xfrm>
              <a:prstGeom prst="line">
                <a:avLst/>
              </a:prstGeom>
              <a:noFill/>
              <a:ln w="11113">
                <a:solidFill>
                  <a:srgbClr val="FF404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43" name="Line 273"/>
              <p:cNvSpPr>
                <a:spLocks noChangeShapeType="1"/>
              </p:cNvSpPr>
              <p:nvPr/>
            </p:nvSpPr>
            <p:spPr bwMode="auto">
              <a:xfrm flipV="1">
                <a:off x="4921" y="2752"/>
                <a:ext cx="1" cy="8"/>
              </a:xfrm>
              <a:prstGeom prst="line">
                <a:avLst/>
              </a:prstGeom>
              <a:noFill/>
              <a:ln w="11113">
                <a:solidFill>
                  <a:srgbClr val="FF404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44" name="Line 274"/>
              <p:cNvSpPr>
                <a:spLocks noChangeShapeType="1"/>
              </p:cNvSpPr>
              <p:nvPr/>
            </p:nvSpPr>
            <p:spPr bwMode="auto">
              <a:xfrm>
                <a:off x="4773" y="2811"/>
                <a:ext cx="59" cy="1"/>
              </a:xfrm>
              <a:prstGeom prst="line">
                <a:avLst/>
              </a:prstGeom>
              <a:noFill/>
              <a:ln w="11113">
                <a:solidFill>
                  <a:srgbClr val="FF404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45" name="Line 275"/>
              <p:cNvSpPr>
                <a:spLocks noChangeShapeType="1"/>
              </p:cNvSpPr>
              <p:nvPr/>
            </p:nvSpPr>
            <p:spPr bwMode="auto">
              <a:xfrm>
                <a:off x="4773" y="2811"/>
                <a:ext cx="59" cy="1"/>
              </a:xfrm>
              <a:prstGeom prst="line">
                <a:avLst/>
              </a:prstGeom>
              <a:noFill/>
              <a:ln w="11113">
                <a:solidFill>
                  <a:srgbClr val="FF404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46" name="Line 276"/>
              <p:cNvSpPr>
                <a:spLocks noChangeShapeType="1"/>
              </p:cNvSpPr>
              <p:nvPr/>
            </p:nvSpPr>
            <p:spPr bwMode="auto">
              <a:xfrm flipV="1">
                <a:off x="4803" y="2804"/>
                <a:ext cx="1" cy="7"/>
              </a:xfrm>
              <a:prstGeom prst="line">
                <a:avLst/>
              </a:prstGeom>
              <a:noFill/>
              <a:ln w="11113">
                <a:solidFill>
                  <a:srgbClr val="FF404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47" name="Line 277"/>
              <p:cNvSpPr>
                <a:spLocks noChangeShapeType="1"/>
              </p:cNvSpPr>
              <p:nvPr/>
            </p:nvSpPr>
            <p:spPr bwMode="auto">
              <a:xfrm>
                <a:off x="4582" y="2863"/>
                <a:ext cx="59" cy="1"/>
              </a:xfrm>
              <a:prstGeom prst="line">
                <a:avLst/>
              </a:prstGeom>
              <a:noFill/>
              <a:ln w="11113">
                <a:solidFill>
                  <a:srgbClr val="FF404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48" name="Line 278"/>
              <p:cNvSpPr>
                <a:spLocks noChangeShapeType="1"/>
              </p:cNvSpPr>
              <p:nvPr/>
            </p:nvSpPr>
            <p:spPr bwMode="auto">
              <a:xfrm>
                <a:off x="4582" y="2863"/>
                <a:ext cx="59" cy="1"/>
              </a:xfrm>
              <a:prstGeom prst="line">
                <a:avLst/>
              </a:prstGeom>
              <a:noFill/>
              <a:ln w="11113">
                <a:solidFill>
                  <a:srgbClr val="FF404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49" name="Line 279"/>
              <p:cNvSpPr>
                <a:spLocks noChangeShapeType="1"/>
              </p:cNvSpPr>
              <p:nvPr/>
            </p:nvSpPr>
            <p:spPr bwMode="auto">
              <a:xfrm flipV="1">
                <a:off x="4611" y="2856"/>
                <a:ext cx="1" cy="7"/>
              </a:xfrm>
              <a:prstGeom prst="line">
                <a:avLst/>
              </a:prstGeom>
              <a:noFill/>
              <a:ln w="11113">
                <a:solidFill>
                  <a:srgbClr val="FF404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50" name="Line 280"/>
              <p:cNvSpPr>
                <a:spLocks noChangeShapeType="1"/>
              </p:cNvSpPr>
              <p:nvPr/>
            </p:nvSpPr>
            <p:spPr bwMode="auto">
              <a:xfrm>
                <a:off x="4390" y="2937"/>
                <a:ext cx="59" cy="1"/>
              </a:xfrm>
              <a:prstGeom prst="line">
                <a:avLst/>
              </a:prstGeom>
              <a:noFill/>
              <a:ln w="11113">
                <a:solidFill>
                  <a:srgbClr val="FF404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51" name="Line 281"/>
              <p:cNvSpPr>
                <a:spLocks noChangeShapeType="1"/>
              </p:cNvSpPr>
              <p:nvPr/>
            </p:nvSpPr>
            <p:spPr bwMode="auto">
              <a:xfrm>
                <a:off x="4390" y="2937"/>
                <a:ext cx="59" cy="1"/>
              </a:xfrm>
              <a:prstGeom prst="line">
                <a:avLst/>
              </a:prstGeom>
              <a:noFill/>
              <a:ln w="11113">
                <a:solidFill>
                  <a:srgbClr val="FF404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52" name="Line 282"/>
              <p:cNvSpPr>
                <a:spLocks noChangeShapeType="1"/>
              </p:cNvSpPr>
              <p:nvPr/>
            </p:nvSpPr>
            <p:spPr bwMode="auto">
              <a:xfrm flipV="1">
                <a:off x="4420" y="2929"/>
                <a:ext cx="1" cy="8"/>
              </a:xfrm>
              <a:prstGeom prst="line">
                <a:avLst/>
              </a:prstGeom>
              <a:noFill/>
              <a:ln w="11113">
                <a:solidFill>
                  <a:srgbClr val="FF404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53" name="Line 283"/>
              <p:cNvSpPr>
                <a:spLocks noChangeShapeType="1"/>
              </p:cNvSpPr>
              <p:nvPr/>
            </p:nvSpPr>
            <p:spPr bwMode="auto">
              <a:xfrm>
                <a:off x="4184" y="2620"/>
                <a:ext cx="59" cy="1"/>
              </a:xfrm>
              <a:prstGeom prst="line">
                <a:avLst/>
              </a:prstGeom>
              <a:noFill/>
              <a:ln w="11113">
                <a:solidFill>
                  <a:srgbClr val="FF404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54" name="Line 284"/>
              <p:cNvSpPr>
                <a:spLocks noChangeShapeType="1"/>
              </p:cNvSpPr>
              <p:nvPr/>
            </p:nvSpPr>
            <p:spPr bwMode="auto">
              <a:xfrm>
                <a:off x="4184" y="2620"/>
                <a:ext cx="59" cy="1"/>
              </a:xfrm>
              <a:prstGeom prst="line">
                <a:avLst/>
              </a:prstGeom>
              <a:noFill/>
              <a:ln w="11113">
                <a:solidFill>
                  <a:srgbClr val="FF404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55" name="Line 285"/>
              <p:cNvSpPr>
                <a:spLocks noChangeShapeType="1"/>
              </p:cNvSpPr>
              <p:nvPr/>
            </p:nvSpPr>
            <p:spPr bwMode="auto">
              <a:xfrm flipV="1">
                <a:off x="4213" y="2612"/>
                <a:ext cx="1" cy="8"/>
              </a:xfrm>
              <a:prstGeom prst="line">
                <a:avLst/>
              </a:prstGeom>
              <a:noFill/>
              <a:ln w="11113">
                <a:solidFill>
                  <a:srgbClr val="FF404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56" name="Line 286"/>
              <p:cNvSpPr>
                <a:spLocks noChangeShapeType="1"/>
              </p:cNvSpPr>
              <p:nvPr/>
            </p:nvSpPr>
            <p:spPr bwMode="auto">
              <a:xfrm>
                <a:off x="4066" y="2487"/>
                <a:ext cx="59" cy="1"/>
              </a:xfrm>
              <a:prstGeom prst="line">
                <a:avLst/>
              </a:prstGeom>
              <a:noFill/>
              <a:ln w="11113">
                <a:solidFill>
                  <a:srgbClr val="FF404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57" name="Line 287"/>
              <p:cNvSpPr>
                <a:spLocks noChangeShapeType="1"/>
              </p:cNvSpPr>
              <p:nvPr/>
            </p:nvSpPr>
            <p:spPr bwMode="auto">
              <a:xfrm>
                <a:off x="4066" y="2487"/>
                <a:ext cx="59" cy="1"/>
              </a:xfrm>
              <a:prstGeom prst="line">
                <a:avLst/>
              </a:prstGeom>
              <a:noFill/>
              <a:ln w="11113">
                <a:solidFill>
                  <a:srgbClr val="FF404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58" name="Line 288"/>
              <p:cNvSpPr>
                <a:spLocks noChangeShapeType="1"/>
              </p:cNvSpPr>
              <p:nvPr/>
            </p:nvSpPr>
            <p:spPr bwMode="auto">
              <a:xfrm flipV="1">
                <a:off x="4095" y="2480"/>
                <a:ext cx="1" cy="7"/>
              </a:xfrm>
              <a:prstGeom prst="line">
                <a:avLst/>
              </a:prstGeom>
              <a:noFill/>
              <a:ln w="11113">
                <a:solidFill>
                  <a:srgbClr val="FF404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59" name="Line 289"/>
              <p:cNvSpPr>
                <a:spLocks noChangeShapeType="1"/>
              </p:cNvSpPr>
              <p:nvPr/>
            </p:nvSpPr>
            <p:spPr bwMode="auto">
              <a:xfrm>
                <a:off x="3963" y="2391"/>
                <a:ext cx="59" cy="1"/>
              </a:xfrm>
              <a:prstGeom prst="line">
                <a:avLst/>
              </a:prstGeom>
              <a:noFill/>
              <a:ln w="11113">
                <a:solidFill>
                  <a:srgbClr val="FF404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60" name="Line 290"/>
              <p:cNvSpPr>
                <a:spLocks noChangeShapeType="1"/>
              </p:cNvSpPr>
              <p:nvPr/>
            </p:nvSpPr>
            <p:spPr bwMode="auto">
              <a:xfrm>
                <a:off x="3963" y="2391"/>
                <a:ext cx="59" cy="1"/>
              </a:xfrm>
              <a:prstGeom prst="line">
                <a:avLst/>
              </a:prstGeom>
              <a:noFill/>
              <a:ln w="11113">
                <a:solidFill>
                  <a:srgbClr val="FF404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61" name="Line 291"/>
              <p:cNvSpPr>
                <a:spLocks noChangeShapeType="1"/>
              </p:cNvSpPr>
              <p:nvPr/>
            </p:nvSpPr>
            <p:spPr bwMode="auto">
              <a:xfrm flipV="1">
                <a:off x="3992" y="2384"/>
                <a:ext cx="1" cy="7"/>
              </a:xfrm>
              <a:prstGeom prst="line">
                <a:avLst/>
              </a:prstGeom>
              <a:noFill/>
              <a:ln w="11113">
                <a:solidFill>
                  <a:srgbClr val="FF404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62" name="Line 292"/>
              <p:cNvSpPr>
                <a:spLocks noChangeShapeType="1"/>
              </p:cNvSpPr>
              <p:nvPr/>
            </p:nvSpPr>
            <p:spPr bwMode="auto">
              <a:xfrm>
                <a:off x="3874" y="2104"/>
                <a:ext cx="59" cy="1"/>
              </a:xfrm>
              <a:prstGeom prst="line">
                <a:avLst/>
              </a:prstGeom>
              <a:noFill/>
              <a:ln w="11113">
                <a:solidFill>
                  <a:srgbClr val="FF404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63" name="Line 293"/>
              <p:cNvSpPr>
                <a:spLocks noChangeShapeType="1"/>
              </p:cNvSpPr>
              <p:nvPr/>
            </p:nvSpPr>
            <p:spPr bwMode="auto">
              <a:xfrm>
                <a:off x="3874" y="2104"/>
                <a:ext cx="59" cy="1"/>
              </a:xfrm>
              <a:prstGeom prst="line">
                <a:avLst/>
              </a:prstGeom>
              <a:noFill/>
              <a:ln w="11113">
                <a:solidFill>
                  <a:srgbClr val="FF404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64" name="Line 294"/>
              <p:cNvSpPr>
                <a:spLocks noChangeShapeType="1"/>
              </p:cNvSpPr>
              <p:nvPr/>
            </p:nvSpPr>
            <p:spPr bwMode="auto">
              <a:xfrm flipV="1">
                <a:off x="3904" y="2097"/>
                <a:ext cx="1" cy="7"/>
              </a:xfrm>
              <a:prstGeom prst="line">
                <a:avLst/>
              </a:prstGeom>
              <a:noFill/>
              <a:ln w="11113">
                <a:solidFill>
                  <a:srgbClr val="FF404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65" name="Line 295"/>
              <p:cNvSpPr>
                <a:spLocks noChangeShapeType="1"/>
              </p:cNvSpPr>
              <p:nvPr/>
            </p:nvSpPr>
            <p:spPr bwMode="auto">
              <a:xfrm>
                <a:off x="3793" y="1816"/>
                <a:ext cx="59" cy="1"/>
              </a:xfrm>
              <a:prstGeom prst="line">
                <a:avLst/>
              </a:prstGeom>
              <a:noFill/>
              <a:ln w="11113">
                <a:solidFill>
                  <a:srgbClr val="FF404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66" name="Line 296"/>
              <p:cNvSpPr>
                <a:spLocks noChangeShapeType="1"/>
              </p:cNvSpPr>
              <p:nvPr/>
            </p:nvSpPr>
            <p:spPr bwMode="auto">
              <a:xfrm>
                <a:off x="3793" y="1816"/>
                <a:ext cx="59" cy="1"/>
              </a:xfrm>
              <a:prstGeom prst="line">
                <a:avLst/>
              </a:prstGeom>
              <a:noFill/>
              <a:ln w="11113">
                <a:solidFill>
                  <a:srgbClr val="FF404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67" name="Line 297"/>
              <p:cNvSpPr>
                <a:spLocks noChangeShapeType="1"/>
              </p:cNvSpPr>
              <p:nvPr/>
            </p:nvSpPr>
            <p:spPr bwMode="auto">
              <a:xfrm flipV="1">
                <a:off x="3823" y="1809"/>
                <a:ext cx="1" cy="7"/>
              </a:xfrm>
              <a:prstGeom prst="line">
                <a:avLst/>
              </a:prstGeom>
              <a:noFill/>
              <a:ln w="11113">
                <a:solidFill>
                  <a:srgbClr val="FF404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68" name="Line 298"/>
              <p:cNvSpPr>
                <a:spLocks noChangeShapeType="1"/>
              </p:cNvSpPr>
              <p:nvPr/>
            </p:nvSpPr>
            <p:spPr bwMode="auto">
              <a:xfrm>
                <a:off x="3653" y="1566"/>
                <a:ext cx="59" cy="1"/>
              </a:xfrm>
              <a:prstGeom prst="line">
                <a:avLst/>
              </a:prstGeom>
              <a:noFill/>
              <a:ln w="11113">
                <a:solidFill>
                  <a:srgbClr val="FF404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69" name="Line 299"/>
              <p:cNvSpPr>
                <a:spLocks noChangeShapeType="1"/>
              </p:cNvSpPr>
              <p:nvPr/>
            </p:nvSpPr>
            <p:spPr bwMode="auto">
              <a:xfrm>
                <a:off x="3653" y="1765"/>
                <a:ext cx="59" cy="1"/>
              </a:xfrm>
              <a:prstGeom prst="line">
                <a:avLst/>
              </a:prstGeom>
              <a:noFill/>
              <a:ln w="11113">
                <a:solidFill>
                  <a:srgbClr val="FF404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70" name="Line 300"/>
              <p:cNvSpPr>
                <a:spLocks noChangeShapeType="1"/>
              </p:cNvSpPr>
              <p:nvPr/>
            </p:nvSpPr>
            <p:spPr bwMode="auto">
              <a:xfrm>
                <a:off x="3683" y="1566"/>
                <a:ext cx="1" cy="191"/>
              </a:xfrm>
              <a:prstGeom prst="line">
                <a:avLst/>
              </a:prstGeom>
              <a:noFill/>
              <a:ln w="11113">
                <a:solidFill>
                  <a:srgbClr val="FF404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71" name="Line 301"/>
              <p:cNvSpPr>
                <a:spLocks noChangeShapeType="1"/>
              </p:cNvSpPr>
              <p:nvPr/>
            </p:nvSpPr>
            <p:spPr bwMode="auto">
              <a:xfrm>
                <a:off x="3535" y="1558"/>
                <a:ext cx="59" cy="1"/>
              </a:xfrm>
              <a:prstGeom prst="line">
                <a:avLst/>
              </a:prstGeom>
              <a:noFill/>
              <a:ln w="11113">
                <a:solidFill>
                  <a:srgbClr val="FF404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72" name="Line 302"/>
              <p:cNvSpPr>
                <a:spLocks noChangeShapeType="1"/>
              </p:cNvSpPr>
              <p:nvPr/>
            </p:nvSpPr>
            <p:spPr bwMode="auto">
              <a:xfrm>
                <a:off x="3535" y="1757"/>
                <a:ext cx="59" cy="1"/>
              </a:xfrm>
              <a:prstGeom prst="line">
                <a:avLst/>
              </a:prstGeom>
              <a:noFill/>
              <a:ln w="11113">
                <a:solidFill>
                  <a:srgbClr val="FF404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73" name="Line 303"/>
              <p:cNvSpPr>
                <a:spLocks noChangeShapeType="1"/>
              </p:cNvSpPr>
              <p:nvPr/>
            </p:nvSpPr>
            <p:spPr bwMode="auto">
              <a:xfrm>
                <a:off x="3565" y="1558"/>
                <a:ext cx="1" cy="192"/>
              </a:xfrm>
              <a:prstGeom prst="line">
                <a:avLst/>
              </a:prstGeom>
              <a:noFill/>
              <a:ln w="11113">
                <a:solidFill>
                  <a:srgbClr val="FF404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74" name="Line 304"/>
              <p:cNvSpPr>
                <a:spLocks noChangeShapeType="1"/>
              </p:cNvSpPr>
              <p:nvPr/>
            </p:nvSpPr>
            <p:spPr bwMode="auto">
              <a:xfrm>
                <a:off x="3432" y="1448"/>
                <a:ext cx="59" cy="1"/>
              </a:xfrm>
              <a:prstGeom prst="line">
                <a:avLst/>
              </a:prstGeom>
              <a:noFill/>
              <a:ln w="11113">
                <a:solidFill>
                  <a:srgbClr val="FF404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75" name="Line 305"/>
              <p:cNvSpPr>
                <a:spLocks noChangeShapeType="1"/>
              </p:cNvSpPr>
              <p:nvPr/>
            </p:nvSpPr>
            <p:spPr bwMode="auto">
              <a:xfrm>
                <a:off x="3432" y="1448"/>
                <a:ext cx="59" cy="1"/>
              </a:xfrm>
              <a:prstGeom prst="line">
                <a:avLst/>
              </a:prstGeom>
              <a:noFill/>
              <a:ln w="11113">
                <a:solidFill>
                  <a:srgbClr val="FF404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76" name="Line 306"/>
              <p:cNvSpPr>
                <a:spLocks noChangeShapeType="1"/>
              </p:cNvSpPr>
              <p:nvPr/>
            </p:nvSpPr>
            <p:spPr bwMode="auto">
              <a:xfrm flipV="1">
                <a:off x="3461" y="1441"/>
                <a:ext cx="1" cy="7"/>
              </a:xfrm>
              <a:prstGeom prst="line">
                <a:avLst/>
              </a:prstGeom>
              <a:noFill/>
              <a:ln w="11113">
                <a:solidFill>
                  <a:srgbClr val="FF404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77" name="Line 307"/>
              <p:cNvSpPr>
                <a:spLocks noChangeShapeType="1"/>
              </p:cNvSpPr>
              <p:nvPr/>
            </p:nvSpPr>
            <p:spPr bwMode="auto">
              <a:xfrm>
                <a:off x="3336" y="1485"/>
                <a:ext cx="59" cy="1"/>
              </a:xfrm>
              <a:prstGeom prst="line">
                <a:avLst/>
              </a:prstGeom>
              <a:noFill/>
              <a:ln w="11113">
                <a:solidFill>
                  <a:srgbClr val="FF404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78" name="Line 308"/>
              <p:cNvSpPr>
                <a:spLocks noChangeShapeType="1"/>
              </p:cNvSpPr>
              <p:nvPr/>
            </p:nvSpPr>
            <p:spPr bwMode="auto">
              <a:xfrm>
                <a:off x="3336" y="1485"/>
                <a:ext cx="59" cy="1"/>
              </a:xfrm>
              <a:prstGeom prst="line">
                <a:avLst/>
              </a:prstGeom>
              <a:noFill/>
              <a:ln w="11113">
                <a:solidFill>
                  <a:srgbClr val="FF404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79" name="Line 309"/>
              <p:cNvSpPr>
                <a:spLocks noChangeShapeType="1"/>
              </p:cNvSpPr>
              <p:nvPr/>
            </p:nvSpPr>
            <p:spPr bwMode="auto">
              <a:xfrm flipV="1">
                <a:off x="3366" y="1477"/>
                <a:ext cx="1" cy="8"/>
              </a:xfrm>
              <a:prstGeom prst="line">
                <a:avLst/>
              </a:prstGeom>
              <a:noFill/>
              <a:ln w="11113">
                <a:solidFill>
                  <a:srgbClr val="FF404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80" name="Line 310"/>
              <p:cNvSpPr>
                <a:spLocks noChangeShapeType="1"/>
              </p:cNvSpPr>
              <p:nvPr/>
            </p:nvSpPr>
            <p:spPr bwMode="auto">
              <a:xfrm>
                <a:off x="3255" y="1433"/>
                <a:ext cx="59" cy="1"/>
              </a:xfrm>
              <a:prstGeom prst="line">
                <a:avLst/>
              </a:prstGeom>
              <a:noFill/>
              <a:ln w="11113">
                <a:solidFill>
                  <a:srgbClr val="FF404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81" name="Line 311"/>
              <p:cNvSpPr>
                <a:spLocks noChangeShapeType="1"/>
              </p:cNvSpPr>
              <p:nvPr/>
            </p:nvSpPr>
            <p:spPr bwMode="auto">
              <a:xfrm>
                <a:off x="3255" y="1433"/>
                <a:ext cx="59" cy="1"/>
              </a:xfrm>
              <a:prstGeom prst="line">
                <a:avLst/>
              </a:prstGeom>
              <a:noFill/>
              <a:ln w="11113">
                <a:solidFill>
                  <a:srgbClr val="FF404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82" name="Line 312"/>
              <p:cNvSpPr>
                <a:spLocks noChangeShapeType="1"/>
              </p:cNvSpPr>
              <p:nvPr/>
            </p:nvSpPr>
            <p:spPr bwMode="auto">
              <a:xfrm flipV="1">
                <a:off x="3285" y="1426"/>
                <a:ext cx="1" cy="7"/>
              </a:xfrm>
              <a:prstGeom prst="line">
                <a:avLst/>
              </a:prstGeom>
              <a:noFill/>
              <a:ln w="11113">
                <a:solidFill>
                  <a:srgbClr val="FF404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83" name="Line 313"/>
              <p:cNvSpPr>
                <a:spLocks noChangeShapeType="1"/>
              </p:cNvSpPr>
              <p:nvPr/>
            </p:nvSpPr>
            <p:spPr bwMode="auto">
              <a:xfrm>
                <a:off x="3181" y="1382"/>
                <a:ext cx="59" cy="1"/>
              </a:xfrm>
              <a:prstGeom prst="line">
                <a:avLst/>
              </a:prstGeom>
              <a:noFill/>
              <a:ln w="11113">
                <a:solidFill>
                  <a:srgbClr val="FF404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84" name="Line 314"/>
              <p:cNvSpPr>
                <a:spLocks noChangeShapeType="1"/>
              </p:cNvSpPr>
              <p:nvPr/>
            </p:nvSpPr>
            <p:spPr bwMode="auto">
              <a:xfrm>
                <a:off x="3181" y="1382"/>
                <a:ext cx="59" cy="1"/>
              </a:xfrm>
              <a:prstGeom prst="line">
                <a:avLst/>
              </a:prstGeom>
              <a:noFill/>
              <a:ln w="11113">
                <a:solidFill>
                  <a:srgbClr val="FF404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85" name="Line 315"/>
              <p:cNvSpPr>
                <a:spLocks noChangeShapeType="1"/>
              </p:cNvSpPr>
              <p:nvPr/>
            </p:nvSpPr>
            <p:spPr bwMode="auto">
              <a:xfrm flipV="1">
                <a:off x="3211" y="1374"/>
                <a:ext cx="1" cy="8"/>
              </a:xfrm>
              <a:prstGeom prst="line">
                <a:avLst/>
              </a:prstGeom>
              <a:noFill/>
              <a:ln w="11113">
                <a:solidFill>
                  <a:srgbClr val="FF404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78" name="Group 332"/>
            <p:cNvGrpSpPr>
              <a:grpSpLocks/>
            </p:cNvGrpSpPr>
            <p:nvPr/>
          </p:nvGrpSpPr>
          <p:grpSpPr bwMode="auto">
            <a:xfrm>
              <a:off x="3174" y="1345"/>
              <a:ext cx="1791" cy="1636"/>
              <a:chOff x="3174" y="1345"/>
              <a:chExt cx="1791" cy="1636"/>
            </a:xfrm>
          </p:grpSpPr>
          <p:sp>
            <p:nvSpPr>
              <p:cNvPr id="226" name="Oval 317"/>
              <p:cNvSpPr>
                <a:spLocks noChangeArrowheads="1"/>
              </p:cNvSpPr>
              <p:nvPr/>
            </p:nvSpPr>
            <p:spPr bwMode="auto">
              <a:xfrm>
                <a:off x="4884" y="2723"/>
                <a:ext cx="81" cy="81"/>
              </a:xfrm>
              <a:prstGeom prst="ellipse">
                <a:avLst/>
              </a:prstGeom>
              <a:solidFill>
                <a:srgbClr val="FF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27" name="Oval 318"/>
              <p:cNvSpPr>
                <a:spLocks noChangeArrowheads="1"/>
              </p:cNvSpPr>
              <p:nvPr/>
            </p:nvSpPr>
            <p:spPr bwMode="auto">
              <a:xfrm>
                <a:off x="4766" y="2775"/>
                <a:ext cx="81" cy="81"/>
              </a:xfrm>
              <a:prstGeom prst="ellipse">
                <a:avLst/>
              </a:prstGeom>
              <a:solidFill>
                <a:srgbClr val="FF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28" name="Oval 319"/>
              <p:cNvSpPr>
                <a:spLocks noChangeArrowheads="1"/>
              </p:cNvSpPr>
              <p:nvPr/>
            </p:nvSpPr>
            <p:spPr bwMode="auto">
              <a:xfrm>
                <a:off x="4574" y="2826"/>
                <a:ext cx="81" cy="81"/>
              </a:xfrm>
              <a:prstGeom prst="ellipse">
                <a:avLst/>
              </a:prstGeom>
              <a:solidFill>
                <a:srgbClr val="FF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29" name="Oval 320"/>
              <p:cNvSpPr>
                <a:spLocks noChangeArrowheads="1"/>
              </p:cNvSpPr>
              <p:nvPr/>
            </p:nvSpPr>
            <p:spPr bwMode="auto">
              <a:xfrm>
                <a:off x="4383" y="2900"/>
                <a:ext cx="81" cy="81"/>
              </a:xfrm>
              <a:prstGeom prst="ellipse">
                <a:avLst/>
              </a:prstGeom>
              <a:solidFill>
                <a:srgbClr val="FF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30" name="Oval 321"/>
              <p:cNvSpPr>
                <a:spLocks noChangeArrowheads="1"/>
              </p:cNvSpPr>
              <p:nvPr/>
            </p:nvSpPr>
            <p:spPr bwMode="auto">
              <a:xfrm>
                <a:off x="4176" y="2583"/>
                <a:ext cx="81" cy="81"/>
              </a:xfrm>
              <a:prstGeom prst="ellipse">
                <a:avLst/>
              </a:prstGeom>
              <a:solidFill>
                <a:srgbClr val="FF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31" name="Oval 322"/>
              <p:cNvSpPr>
                <a:spLocks noChangeArrowheads="1"/>
              </p:cNvSpPr>
              <p:nvPr/>
            </p:nvSpPr>
            <p:spPr bwMode="auto">
              <a:xfrm>
                <a:off x="4058" y="2450"/>
                <a:ext cx="81" cy="81"/>
              </a:xfrm>
              <a:prstGeom prst="ellipse">
                <a:avLst/>
              </a:prstGeom>
              <a:solidFill>
                <a:srgbClr val="FF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32" name="Oval 323"/>
              <p:cNvSpPr>
                <a:spLocks noChangeArrowheads="1"/>
              </p:cNvSpPr>
              <p:nvPr/>
            </p:nvSpPr>
            <p:spPr bwMode="auto">
              <a:xfrm>
                <a:off x="3955" y="2354"/>
                <a:ext cx="81" cy="82"/>
              </a:xfrm>
              <a:prstGeom prst="ellipse">
                <a:avLst/>
              </a:prstGeom>
              <a:solidFill>
                <a:srgbClr val="FF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33" name="Oval 324"/>
              <p:cNvSpPr>
                <a:spLocks noChangeArrowheads="1"/>
              </p:cNvSpPr>
              <p:nvPr/>
            </p:nvSpPr>
            <p:spPr bwMode="auto">
              <a:xfrm>
                <a:off x="3867" y="2067"/>
                <a:ext cx="81" cy="81"/>
              </a:xfrm>
              <a:prstGeom prst="ellipse">
                <a:avLst/>
              </a:prstGeom>
              <a:solidFill>
                <a:srgbClr val="FF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34" name="Oval 325"/>
              <p:cNvSpPr>
                <a:spLocks noChangeArrowheads="1"/>
              </p:cNvSpPr>
              <p:nvPr/>
            </p:nvSpPr>
            <p:spPr bwMode="auto">
              <a:xfrm>
                <a:off x="3786" y="1780"/>
                <a:ext cx="81" cy="81"/>
              </a:xfrm>
              <a:prstGeom prst="ellipse">
                <a:avLst/>
              </a:prstGeom>
              <a:solidFill>
                <a:srgbClr val="FF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35" name="Oval 326"/>
              <p:cNvSpPr>
                <a:spLocks noChangeArrowheads="1"/>
              </p:cNvSpPr>
              <p:nvPr/>
            </p:nvSpPr>
            <p:spPr bwMode="auto">
              <a:xfrm>
                <a:off x="3646" y="1728"/>
                <a:ext cx="81" cy="81"/>
              </a:xfrm>
              <a:prstGeom prst="ellipse">
                <a:avLst/>
              </a:prstGeom>
              <a:solidFill>
                <a:srgbClr val="FF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36" name="Oval 327"/>
              <p:cNvSpPr>
                <a:spLocks noChangeArrowheads="1"/>
              </p:cNvSpPr>
              <p:nvPr/>
            </p:nvSpPr>
            <p:spPr bwMode="auto">
              <a:xfrm>
                <a:off x="3528" y="1721"/>
                <a:ext cx="81" cy="81"/>
              </a:xfrm>
              <a:prstGeom prst="ellipse">
                <a:avLst/>
              </a:prstGeom>
              <a:solidFill>
                <a:srgbClr val="FF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37" name="Oval 328"/>
              <p:cNvSpPr>
                <a:spLocks noChangeArrowheads="1"/>
              </p:cNvSpPr>
              <p:nvPr/>
            </p:nvSpPr>
            <p:spPr bwMode="auto">
              <a:xfrm>
                <a:off x="3425" y="1411"/>
                <a:ext cx="81" cy="81"/>
              </a:xfrm>
              <a:prstGeom prst="ellipse">
                <a:avLst/>
              </a:prstGeom>
              <a:solidFill>
                <a:srgbClr val="FF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38" name="Oval 329"/>
              <p:cNvSpPr>
                <a:spLocks noChangeArrowheads="1"/>
              </p:cNvSpPr>
              <p:nvPr/>
            </p:nvSpPr>
            <p:spPr bwMode="auto">
              <a:xfrm>
                <a:off x="3329" y="1448"/>
                <a:ext cx="81" cy="81"/>
              </a:xfrm>
              <a:prstGeom prst="ellipse">
                <a:avLst/>
              </a:prstGeom>
              <a:solidFill>
                <a:srgbClr val="FF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39" name="Oval 330"/>
              <p:cNvSpPr>
                <a:spLocks noChangeArrowheads="1"/>
              </p:cNvSpPr>
              <p:nvPr/>
            </p:nvSpPr>
            <p:spPr bwMode="auto">
              <a:xfrm>
                <a:off x="3248" y="1396"/>
                <a:ext cx="81" cy="81"/>
              </a:xfrm>
              <a:prstGeom prst="ellipse">
                <a:avLst/>
              </a:prstGeom>
              <a:solidFill>
                <a:srgbClr val="FF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40" name="Oval 331"/>
              <p:cNvSpPr>
                <a:spLocks noChangeArrowheads="1"/>
              </p:cNvSpPr>
              <p:nvPr/>
            </p:nvSpPr>
            <p:spPr bwMode="auto">
              <a:xfrm>
                <a:off x="3174" y="1345"/>
                <a:ext cx="81" cy="81"/>
              </a:xfrm>
              <a:prstGeom prst="ellipse">
                <a:avLst/>
              </a:prstGeom>
              <a:solidFill>
                <a:srgbClr val="FF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79" name="Group 348"/>
            <p:cNvGrpSpPr>
              <a:grpSpLocks/>
            </p:cNvGrpSpPr>
            <p:nvPr/>
          </p:nvGrpSpPr>
          <p:grpSpPr bwMode="auto">
            <a:xfrm>
              <a:off x="3181" y="2531"/>
              <a:ext cx="1777" cy="325"/>
              <a:chOff x="3181" y="2531"/>
              <a:chExt cx="1777" cy="325"/>
            </a:xfrm>
          </p:grpSpPr>
          <p:sp>
            <p:nvSpPr>
              <p:cNvPr id="211" name="Oval 333"/>
              <p:cNvSpPr>
                <a:spLocks noChangeArrowheads="1"/>
              </p:cNvSpPr>
              <p:nvPr/>
            </p:nvSpPr>
            <p:spPr bwMode="auto">
              <a:xfrm>
                <a:off x="4891" y="2708"/>
                <a:ext cx="67" cy="67"/>
              </a:xfrm>
              <a:prstGeom prst="ellipse">
                <a:avLst/>
              </a:prstGeom>
              <a:solidFill>
                <a:srgbClr val="00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12" name="Oval 334"/>
              <p:cNvSpPr>
                <a:spLocks noChangeArrowheads="1"/>
              </p:cNvSpPr>
              <p:nvPr/>
            </p:nvSpPr>
            <p:spPr bwMode="auto">
              <a:xfrm>
                <a:off x="4773" y="2723"/>
                <a:ext cx="67" cy="66"/>
              </a:xfrm>
              <a:prstGeom prst="ellipse">
                <a:avLst/>
              </a:prstGeom>
              <a:solidFill>
                <a:srgbClr val="00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13" name="Oval 335"/>
              <p:cNvSpPr>
                <a:spLocks noChangeArrowheads="1"/>
              </p:cNvSpPr>
              <p:nvPr/>
            </p:nvSpPr>
            <p:spPr bwMode="auto">
              <a:xfrm>
                <a:off x="4582" y="2745"/>
                <a:ext cx="66" cy="66"/>
              </a:xfrm>
              <a:prstGeom prst="ellipse">
                <a:avLst/>
              </a:prstGeom>
              <a:solidFill>
                <a:srgbClr val="00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14" name="Oval 336"/>
              <p:cNvSpPr>
                <a:spLocks noChangeArrowheads="1"/>
              </p:cNvSpPr>
              <p:nvPr/>
            </p:nvSpPr>
            <p:spPr bwMode="auto">
              <a:xfrm>
                <a:off x="4390" y="2782"/>
                <a:ext cx="66" cy="66"/>
              </a:xfrm>
              <a:prstGeom prst="ellipse">
                <a:avLst/>
              </a:prstGeom>
              <a:solidFill>
                <a:srgbClr val="00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15" name="Oval 337"/>
              <p:cNvSpPr>
                <a:spLocks noChangeArrowheads="1"/>
              </p:cNvSpPr>
              <p:nvPr/>
            </p:nvSpPr>
            <p:spPr bwMode="auto">
              <a:xfrm>
                <a:off x="4184" y="2789"/>
                <a:ext cx="66" cy="67"/>
              </a:xfrm>
              <a:prstGeom prst="ellipse">
                <a:avLst/>
              </a:prstGeom>
              <a:solidFill>
                <a:srgbClr val="00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16" name="Oval 338"/>
              <p:cNvSpPr>
                <a:spLocks noChangeArrowheads="1"/>
              </p:cNvSpPr>
              <p:nvPr/>
            </p:nvSpPr>
            <p:spPr bwMode="auto">
              <a:xfrm>
                <a:off x="4066" y="2760"/>
                <a:ext cx="66" cy="66"/>
              </a:xfrm>
              <a:prstGeom prst="ellipse">
                <a:avLst/>
              </a:prstGeom>
              <a:solidFill>
                <a:srgbClr val="00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17" name="Oval 339"/>
              <p:cNvSpPr>
                <a:spLocks noChangeArrowheads="1"/>
              </p:cNvSpPr>
              <p:nvPr/>
            </p:nvSpPr>
            <p:spPr bwMode="auto">
              <a:xfrm>
                <a:off x="3963" y="2782"/>
                <a:ext cx="66" cy="66"/>
              </a:xfrm>
              <a:prstGeom prst="ellipse">
                <a:avLst/>
              </a:prstGeom>
              <a:solidFill>
                <a:srgbClr val="00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18" name="Oval 340"/>
              <p:cNvSpPr>
                <a:spLocks noChangeArrowheads="1"/>
              </p:cNvSpPr>
              <p:nvPr/>
            </p:nvSpPr>
            <p:spPr bwMode="auto">
              <a:xfrm>
                <a:off x="3874" y="2708"/>
                <a:ext cx="66" cy="67"/>
              </a:xfrm>
              <a:prstGeom prst="ellipse">
                <a:avLst/>
              </a:prstGeom>
              <a:solidFill>
                <a:srgbClr val="00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19" name="Oval 341"/>
              <p:cNvSpPr>
                <a:spLocks noChangeArrowheads="1"/>
              </p:cNvSpPr>
              <p:nvPr/>
            </p:nvSpPr>
            <p:spPr bwMode="auto">
              <a:xfrm>
                <a:off x="3793" y="2657"/>
                <a:ext cx="66" cy="66"/>
              </a:xfrm>
              <a:prstGeom prst="ellipse">
                <a:avLst/>
              </a:prstGeom>
              <a:solidFill>
                <a:srgbClr val="00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20" name="Oval 342"/>
              <p:cNvSpPr>
                <a:spLocks noChangeArrowheads="1"/>
              </p:cNvSpPr>
              <p:nvPr/>
            </p:nvSpPr>
            <p:spPr bwMode="auto">
              <a:xfrm>
                <a:off x="3653" y="2657"/>
                <a:ext cx="66" cy="66"/>
              </a:xfrm>
              <a:prstGeom prst="ellipse">
                <a:avLst/>
              </a:prstGeom>
              <a:solidFill>
                <a:srgbClr val="00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21" name="Oval 343"/>
              <p:cNvSpPr>
                <a:spLocks noChangeArrowheads="1"/>
              </p:cNvSpPr>
              <p:nvPr/>
            </p:nvSpPr>
            <p:spPr bwMode="auto">
              <a:xfrm>
                <a:off x="3535" y="2539"/>
                <a:ext cx="66" cy="66"/>
              </a:xfrm>
              <a:prstGeom prst="ellipse">
                <a:avLst/>
              </a:prstGeom>
              <a:solidFill>
                <a:srgbClr val="00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22" name="Oval 344"/>
              <p:cNvSpPr>
                <a:spLocks noChangeArrowheads="1"/>
              </p:cNvSpPr>
              <p:nvPr/>
            </p:nvSpPr>
            <p:spPr bwMode="auto">
              <a:xfrm>
                <a:off x="3432" y="2553"/>
                <a:ext cx="66" cy="67"/>
              </a:xfrm>
              <a:prstGeom prst="ellipse">
                <a:avLst/>
              </a:prstGeom>
              <a:solidFill>
                <a:srgbClr val="00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23" name="Oval 345"/>
              <p:cNvSpPr>
                <a:spLocks noChangeArrowheads="1"/>
              </p:cNvSpPr>
              <p:nvPr/>
            </p:nvSpPr>
            <p:spPr bwMode="auto">
              <a:xfrm>
                <a:off x="3336" y="2531"/>
                <a:ext cx="66" cy="67"/>
              </a:xfrm>
              <a:prstGeom prst="ellipse">
                <a:avLst/>
              </a:prstGeom>
              <a:solidFill>
                <a:srgbClr val="00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24" name="Oval 346"/>
              <p:cNvSpPr>
                <a:spLocks noChangeArrowheads="1"/>
              </p:cNvSpPr>
              <p:nvPr/>
            </p:nvSpPr>
            <p:spPr bwMode="auto">
              <a:xfrm>
                <a:off x="3255" y="2539"/>
                <a:ext cx="66" cy="66"/>
              </a:xfrm>
              <a:prstGeom prst="ellipse">
                <a:avLst/>
              </a:prstGeom>
              <a:solidFill>
                <a:srgbClr val="00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25" name="Oval 347"/>
              <p:cNvSpPr>
                <a:spLocks noChangeArrowheads="1"/>
              </p:cNvSpPr>
              <p:nvPr/>
            </p:nvSpPr>
            <p:spPr bwMode="auto">
              <a:xfrm>
                <a:off x="3181" y="2583"/>
                <a:ext cx="67" cy="66"/>
              </a:xfrm>
              <a:prstGeom prst="ellipse">
                <a:avLst/>
              </a:prstGeom>
              <a:solidFill>
                <a:srgbClr val="00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80" name="Group 364"/>
            <p:cNvGrpSpPr>
              <a:grpSpLocks/>
            </p:cNvGrpSpPr>
            <p:nvPr/>
          </p:nvGrpSpPr>
          <p:grpSpPr bwMode="auto">
            <a:xfrm>
              <a:off x="3184" y="2667"/>
              <a:ext cx="1771" cy="149"/>
              <a:chOff x="3184" y="2667"/>
              <a:chExt cx="1771" cy="149"/>
            </a:xfrm>
          </p:grpSpPr>
          <p:sp>
            <p:nvSpPr>
              <p:cNvPr id="196" name="Rectangle 349"/>
              <p:cNvSpPr>
                <a:spLocks noChangeArrowheads="1"/>
              </p:cNvSpPr>
              <p:nvPr/>
            </p:nvSpPr>
            <p:spPr bwMode="auto">
              <a:xfrm>
                <a:off x="4894" y="2704"/>
                <a:ext cx="61" cy="60"/>
              </a:xfrm>
              <a:prstGeom prst="rect">
                <a:avLst/>
              </a:prstGeom>
              <a:noFill/>
              <a:ln w="11113">
                <a:solidFill>
                  <a:srgbClr val="0000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7" name="Rectangle 350"/>
              <p:cNvSpPr>
                <a:spLocks noChangeArrowheads="1"/>
              </p:cNvSpPr>
              <p:nvPr/>
            </p:nvSpPr>
            <p:spPr bwMode="auto">
              <a:xfrm>
                <a:off x="4776" y="2711"/>
                <a:ext cx="61" cy="61"/>
              </a:xfrm>
              <a:prstGeom prst="rect">
                <a:avLst/>
              </a:prstGeom>
              <a:noFill/>
              <a:ln w="11113">
                <a:solidFill>
                  <a:srgbClr val="0000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8" name="Rectangle 351"/>
              <p:cNvSpPr>
                <a:spLocks noChangeArrowheads="1"/>
              </p:cNvSpPr>
              <p:nvPr/>
            </p:nvSpPr>
            <p:spPr bwMode="auto">
              <a:xfrm>
                <a:off x="4585" y="2719"/>
                <a:ext cx="60" cy="60"/>
              </a:xfrm>
              <a:prstGeom prst="rect">
                <a:avLst/>
              </a:prstGeom>
              <a:noFill/>
              <a:ln w="11113">
                <a:solidFill>
                  <a:srgbClr val="0000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9" name="Rectangle 352"/>
              <p:cNvSpPr>
                <a:spLocks noChangeArrowheads="1"/>
              </p:cNvSpPr>
              <p:nvPr/>
            </p:nvSpPr>
            <p:spPr bwMode="auto">
              <a:xfrm>
                <a:off x="4393" y="2726"/>
                <a:ext cx="60" cy="60"/>
              </a:xfrm>
              <a:prstGeom prst="rect">
                <a:avLst/>
              </a:prstGeom>
              <a:noFill/>
              <a:ln w="11113">
                <a:solidFill>
                  <a:srgbClr val="0000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00" name="Rectangle 353"/>
              <p:cNvSpPr>
                <a:spLocks noChangeArrowheads="1"/>
              </p:cNvSpPr>
              <p:nvPr/>
            </p:nvSpPr>
            <p:spPr bwMode="auto">
              <a:xfrm>
                <a:off x="4187" y="2748"/>
                <a:ext cx="60" cy="60"/>
              </a:xfrm>
              <a:prstGeom prst="rect">
                <a:avLst/>
              </a:prstGeom>
              <a:noFill/>
              <a:ln w="11113">
                <a:solidFill>
                  <a:srgbClr val="0000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01" name="Rectangle 354"/>
              <p:cNvSpPr>
                <a:spLocks noChangeArrowheads="1"/>
              </p:cNvSpPr>
              <p:nvPr/>
            </p:nvSpPr>
            <p:spPr bwMode="auto">
              <a:xfrm>
                <a:off x="4069" y="2748"/>
                <a:ext cx="60" cy="60"/>
              </a:xfrm>
              <a:prstGeom prst="rect">
                <a:avLst/>
              </a:prstGeom>
              <a:noFill/>
              <a:ln w="11113">
                <a:solidFill>
                  <a:srgbClr val="0000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02" name="Rectangle 355"/>
              <p:cNvSpPr>
                <a:spLocks noChangeArrowheads="1"/>
              </p:cNvSpPr>
              <p:nvPr/>
            </p:nvSpPr>
            <p:spPr bwMode="auto">
              <a:xfrm>
                <a:off x="3966" y="2755"/>
                <a:ext cx="60" cy="61"/>
              </a:xfrm>
              <a:prstGeom prst="rect">
                <a:avLst/>
              </a:prstGeom>
              <a:noFill/>
              <a:ln w="11113">
                <a:solidFill>
                  <a:srgbClr val="0000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03" name="Rectangle 356"/>
              <p:cNvSpPr>
                <a:spLocks noChangeArrowheads="1"/>
              </p:cNvSpPr>
              <p:nvPr/>
            </p:nvSpPr>
            <p:spPr bwMode="auto">
              <a:xfrm>
                <a:off x="3877" y="2733"/>
                <a:ext cx="60" cy="61"/>
              </a:xfrm>
              <a:prstGeom prst="rect">
                <a:avLst/>
              </a:prstGeom>
              <a:noFill/>
              <a:ln w="11113">
                <a:solidFill>
                  <a:srgbClr val="0000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04" name="Rectangle 357"/>
              <p:cNvSpPr>
                <a:spLocks noChangeArrowheads="1"/>
              </p:cNvSpPr>
              <p:nvPr/>
            </p:nvSpPr>
            <p:spPr bwMode="auto">
              <a:xfrm>
                <a:off x="3796" y="2719"/>
                <a:ext cx="60" cy="60"/>
              </a:xfrm>
              <a:prstGeom prst="rect">
                <a:avLst/>
              </a:prstGeom>
              <a:noFill/>
              <a:ln w="11113">
                <a:solidFill>
                  <a:srgbClr val="0000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05" name="Rectangle 358"/>
              <p:cNvSpPr>
                <a:spLocks noChangeArrowheads="1"/>
              </p:cNvSpPr>
              <p:nvPr/>
            </p:nvSpPr>
            <p:spPr bwMode="auto">
              <a:xfrm>
                <a:off x="3656" y="2726"/>
                <a:ext cx="60" cy="60"/>
              </a:xfrm>
              <a:prstGeom prst="rect">
                <a:avLst/>
              </a:prstGeom>
              <a:noFill/>
              <a:ln w="11113">
                <a:solidFill>
                  <a:srgbClr val="0000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06" name="Rectangle 359"/>
              <p:cNvSpPr>
                <a:spLocks noChangeArrowheads="1"/>
              </p:cNvSpPr>
              <p:nvPr/>
            </p:nvSpPr>
            <p:spPr bwMode="auto">
              <a:xfrm>
                <a:off x="3538" y="2674"/>
                <a:ext cx="60" cy="61"/>
              </a:xfrm>
              <a:prstGeom prst="rect">
                <a:avLst/>
              </a:prstGeom>
              <a:noFill/>
              <a:ln w="11113">
                <a:solidFill>
                  <a:srgbClr val="0000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07" name="Rectangle 360"/>
              <p:cNvSpPr>
                <a:spLocks noChangeArrowheads="1"/>
              </p:cNvSpPr>
              <p:nvPr/>
            </p:nvSpPr>
            <p:spPr bwMode="auto">
              <a:xfrm>
                <a:off x="3435" y="2682"/>
                <a:ext cx="60" cy="60"/>
              </a:xfrm>
              <a:prstGeom prst="rect">
                <a:avLst/>
              </a:prstGeom>
              <a:noFill/>
              <a:ln w="11113">
                <a:solidFill>
                  <a:srgbClr val="0000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08" name="Rectangle 361"/>
              <p:cNvSpPr>
                <a:spLocks noChangeArrowheads="1"/>
              </p:cNvSpPr>
              <p:nvPr/>
            </p:nvSpPr>
            <p:spPr bwMode="auto">
              <a:xfrm>
                <a:off x="3339" y="2674"/>
                <a:ext cx="60" cy="61"/>
              </a:xfrm>
              <a:prstGeom prst="rect">
                <a:avLst/>
              </a:prstGeom>
              <a:noFill/>
              <a:ln w="11113">
                <a:solidFill>
                  <a:srgbClr val="0000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09" name="Rectangle 362"/>
              <p:cNvSpPr>
                <a:spLocks noChangeArrowheads="1"/>
              </p:cNvSpPr>
              <p:nvPr/>
            </p:nvSpPr>
            <p:spPr bwMode="auto">
              <a:xfrm>
                <a:off x="3258" y="2667"/>
                <a:ext cx="60" cy="60"/>
              </a:xfrm>
              <a:prstGeom prst="rect">
                <a:avLst/>
              </a:prstGeom>
              <a:noFill/>
              <a:ln w="11113">
                <a:solidFill>
                  <a:srgbClr val="0000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10" name="Rectangle 363"/>
              <p:cNvSpPr>
                <a:spLocks noChangeArrowheads="1"/>
              </p:cNvSpPr>
              <p:nvPr/>
            </p:nvSpPr>
            <p:spPr bwMode="auto">
              <a:xfrm>
                <a:off x="3184" y="2697"/>
                <a:ext cx="61" cy="60"/>
              </a:xfrm>
              <a:prstGeom prst="rect">
                <a:avLst/>
              </a:prstGeom>
              <a:noFill/>
              <a:ln w="11113">
                <a:solidFill>
                  <a:srgbClr val="0000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sp>
          <p:nvSpPr>
            <p:cNvPr id="81" name="Freeform 365"/>
            <p:cNvSpPr>
              <a:spLocks/>
            </p:cNvSpPr>
            <p:nvPr/>
          </p:nvSpPr>
          <p:spPr bwMode="auto">
            <a:xfrm>
              <a:off x="2975" y="2981"/>
              <a:ext cx="2086" cy="1"/>
            </a:xfrm>
            <a:custGeom>
              <a:avLst/>
              <a:gdLst>
                <a:gd name="T0" fmla="*/ 0 w 2086"/>
                <a:gd name="T1" fmla="*/ 1924 w 2086"/>
                <a:gd name="T2" fmla="*/ 2086 w 208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086">
                  <a:moveTo>
                    <a:pt x="0" y="0"/>
                  </a:moveTo>
                  <a:lnTo>
                    <a:pt x="1924" y="0"/>
                  </a:lnTo>
                  <a:lnTo>
                    <a:pt x="2086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grpSp>
          <p:nvGrpSpPr>
            <p:cNvPr id="82" name="Group 381"/>
            <p:cNvGrpSpPr>
              <a:grpSpLocks/>
            </p:cNvGrpSpPr>
            <p:nvPr/>
          </p:nvGrpSpPr>
          <p:grpSpPr bwMode="auto">
            <a:xfrm>
              <a:off x="3174" y="2023"/>
              <a:ext cx="1784" cy="929"/>
              <a:chOff x="3174" y="2023"/>
              <a:chExt cx="1784" cy="929"/>
            </a:xfrm>
          </p:grpSpPr>
          <p:sp>
            <p:nvSpPr>
              <p:cNvPr id="181" name="Freeform 366"/>
              <p:cNvSpPr>
                <a:spLocks/>
              </p:cNvSpPr>
              <p:nvPr/>
            </p:nvSpPr>
            <p:spPr bwMode="auto">
              <a:xfrm>
                <a:off x="4884" y="2708"/>
                <a:ext cx="74" cy="74"/>
              </a:xfrm>
              <a:custGeom>
                <a:avLst/>
                <a:gdLst>
                  <a:gd name="T0" fmla="*/ 37 w 74"/>
                  <a:gd name="T1" fmla="*/ 0 h 74"/>
                  <a:gd name="T2" fmla="*/ 74 w 74"/>
                  <a:gd name="T3" fmla="*/ 74 h 74"/>
                  <a:gd name="T4" fmla="*/ 0 w 74"/>
                  <a:gd name="T5" fmla="*/ 74 h 74"/>
                  <a:gd name="T6" fmla="*/ 37 w 74"/>
                  <a:gd name="T7" fmla="*/ 0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4" h="74">
                    <a:moveTo>
                      <a:pt x="37" y="0"/>
                    </a:moveTo>
                    <a:lnTo>
                      <a:pt x="74" y="74"/>
                    </a:lnTo>
                    <a:lnTo>
                      <a:pt x="0" y="74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FFAA00"/>
              </a:solidFill>
              <a:ln w="11113">
                <a:solidFill>
                  <a:srgbClr val="FFAA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2" name="Freeform 367"/>
              <p:cNvSpPr>
                <a:spLocks/>
              </p:cNvSpPr>
              <p:nvPr/>
            </p:nvSpPr>
            <p:spPr bwMode="auto">
              <a:xfrm>
                <a:off x="4766" y="2745"/>
                <a:ext cx="74" cy="74"/>
              </a:xfrm>
              <a:custGeom>
                <a:avLst/>
                <a:gdLst>
                  <a:gd name="T0" fmla="*/ 37 w 74"/>
                  <a:gd name="T1" fmla="*/ 0 h 74"/>
                  <a:gd name="T2" fmla="*/ 74 w 74"/>
                  <a:gd name="T3" fmla="*/ 74 h 74"/>
                  <a:gd name="T4" fmla="*/ 0 w 74"/>
                  <a:gd name="T5" fmla="*/ 74 h 74"/>
                  <a:gd name="T6" fmla="*/ 37 w 74"/>
                  <a:gd name="T7" fmla="*/ 0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4" h="74">
                    <a:moveTo>
                      <a:pt x="37" y="0"/>
                    </a:moveTo>
                    <a:lnTo>
                      <a:pt x="74" y="74"/>
                    </a:lnTo>
                    <a:lnTo>
                      <a:pt x="0" y="74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FFAA00"/>
              </a:solidFill>
              <a:ln w="11113">
                <a:solidFill>
                  <a:srgbClr val="FFAA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3" name="Freeform 368"/>
              <p:cNvSpPr>
                <a:spLocks/>
              </p:cNvSpPr>
              <p:nvPr/>
            </p:nvSpPr>
            <p:spPr bwMode="auto">
              <a:xfrm>
                <a:off x="4574" y="2797"/>
                <a:ext cx="74" cy="73"/>
              </a:xfrm>
              <a:custGeom>
                <a:avLst/>
                <a:gdLst>
                  <a:gd name="T0" fmla="*/ 37 w 74"/>
                  <a:gd name="T1" fmla="*/ 0 h 73"/>
                  <a:gd name="T2" fmla="*/ 74 w 74"/>
                  <a:gd name="T3" fmla="*/ 73 h 73"/>
                  <a:gd name="T4" fmla="*/ 0 w 74"/>
                  <a:gd name="T5" fmla="*/ 73 h 73"/>
                  <a:gd name="T6" fmla="*/ 37 w 74"/>
                  <a:gd name="T7" fmla="*/ 0 h 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4" h="73">
                    <a:moveTo>
                      <a:pt x="37" y="0"/>
                    </a:moveTo>
                    <a:lnTo>
                      <a:pt x="74" y="73"/>
                    </a:lnTo>
                    <a:lnTo>
                      <a:pt x="0" y="73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FFAA00"/>
              </a:solidFill>
              <a:ln w="11113">
                <a:solidFill>
                  <a:srgbClr val="FFAA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4" name="Freeform 369"/>
              <p:cNvSpPr>
                <a:spLocks/>
              </p:cNvSpPr>
              <p:nvPr/>
            </p:nvSpPr>
            <p:spPr bwMode="auto">
              <a:xfrm>
                <a:off x="4383" y="2878"/>
                <a:ext cx="73" cy="74"/>
              </a:xfrm>
              <a:custGeom>
                <a:avLst/>
                <a:gdLst>
                  <a:gd name="T0" fmla="*/ 37 w 73"/>
                  <a:gd name="T1" fmla="*/ 0 h 74"/>
                  <a:gd name="T2" fmla="*/ 73 w 73"/>
                  <a:gd name="T3" fmla="*/ 74 h 74"/>
                  <a:gd name="T4" fmla="*/ 0 w 73"/>
                  <a:gd name="T5" fmla="*/ 74 h 74"/>
                  <a:gd name="T6" fmla="*/ 37 w 73"/>
                  <a:gd name="T7" fmla="*/ 0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3" h="74">
                    <a:moveTo>
                      <a:pt x="37" y="0"/>
                    </a:moveTo>
                    <a:lnTo>
                      <a:pt x="73" y="74"/>
                    </a:lnTo>
                    <a:lnTo>
                      <a:pt x="0" y="74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FFAA00"/>
              </a:solidFill>
              <a:ln w="11113">
                <a:solidFill>
                  <a:srgbClr val="FFAA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5" name="Freeform 370"/>
              <p:cNvSpPr>
                <a:spLocks/>
              </p:cNvSpPr>
              <p:nvPr/>
            </p:nvSpPr>
            <p:spPr bwMode="auto">
              <a:xfrm>
                <a:off x="4176" y="2775"/>
                <a:ext cx="74" cy="73"/>
              </a:xfrm>
              <a:custGeom>
                <a:avLst/>
                <a:gdLst>
                  <a:gd name="T0" fmla="*/ 37 w 74"/>
                  <a:gd name="T1" fmla="*/ 0 h 73"/>
                  <a:gd name="T2" fmla="*/ 74 w 74"/>
                  <a:gd name="T3" fmla="*/ 73 h 73"/>
                  <a:gd name="T4" fmla="*/ 0 w 74"/>
                  <a:gd name="T5" fmla="*/ 73 h 73"/>
                  <a:gd name="T6" fmla="*/ 37 w 74"/>
                  <a:gd name="T7" fmla="*/ 0 h 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4" h="73">
                    <a:moveTo>
                      <a:pt x="37" y="0"/>
                    </a:moveTo>
                    <a:lnTo>
                      <a:pt x="74" y="73"/>
                    </a:lnTo>
                    <a:lnTo>
                      <a:pt x="0" y="73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FFAA00"/>
              </a:solidFill>
              <a:ln w="11113">
                <a:solidFill>
                  <a:srgbClr val="FFAA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6" name="Freeform 371"/>
              <p:cNvSpPr>
                <a:spLocks/>
              </p:cNvSpPr>
              <p:nvPr/>
            </p:nvSpPr>
            <p:spPr bwMode="auto">
              <a:xfrm>
                <a:off x="4058" y="2642"/>
                <a:ext cx="74" cy="74"/>
              </a:xfrm>
              <a:custGeom>
                <a:avLst/>
                <a:gdLst>
                  <a:gd name="T0" fmla="*/ 37 w 74"/>
                  <a:gd name="T1" fmla="*/ 0 h 74"/>
                  <a:gd name="T2" fmla="*/ 74 w 74"/>
                  <a:gd name="T3" fmla="*/ 74 h 74"/>
                  <a:gd name="T4" fmla="*/ 0 w 74"/>
                  <a:gd name="T5" fmla="*/ 74 h 74"/>
                  <a:gd name="T6" fmla="*/ 37 w 74"/>
                  <a:gd name="T7" fmla="*/ 0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4" h="74">
                    <a:moveTo>
                      <a:pt x="37" y="0"/>
                    </a:moveTo>
                    <a:lnTo>
                      <a:pt x="74" y="74"/>
                    </a:lnTo>
                    <a:lnTo>
                      <a:pt x="0" y="74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FFAA00"/>
              </a:solidFill>
              <a:ln w="11113">
                <a:solidFill>
                  <a:srgbClr val="FFAA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7" name="Freeform 372"/>
              <p:cNvSpPr>
                <a:spLocks/>
              </p:cNvSpPr>
              <p:nvPr/>
            </p:nvSpPr>
            <p:spPr bwMode="auto">
              <a:xfrm>
                <a:off x="3955" y="2657"/>
                <a:ext cx="74" cy="73"/>
              </a:xfrm>
              <a:custGeom>
                <a:avLst/>
                <a:gdLst>
                  <a:gd name="T0" fmla="*/ 37 w 74"/>
                  <a:gd name="T1" fmla="*/ 0 h 73"/>
                  <a:gd name="T2" fmla="*/ 74 w 74"/>
                  <a:gd name="T3" fmla="*/ 73 h 73"/>
                  <a:gd name="T4" fmla="*/ 0 w 74"/>
                  <a:gd name="T5" fmla="*/ 73 h 73"/>
                  <a:gd name="T6" fmla="*/ 37 w 74"/>
                  <a:gd name="T7" fmla="*/ 0 h 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4" h="73">
                    <a:moveTo>
                      <a:pt x="37" y="0"/>
                    </a:moveTo>
                    <a:lnTo>
                      <a:pt x="74" y="73"/>
                    </a:lnTo>
                    <a:lnTo>
                      <a:pt x="0" y="73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FFAA00"/>
              </a:solidFill>
              <a:ln w="11113">
                <a:solidFill>
                  <a:srgbClr val="FFAA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8" name="Freeform 373"/>
              <p:cNvSpPr>
                <a:spLocks/>
              </p:cNvSpPr>
              <p:nvPr/>
            </p:nvSpPr>
            <p:spPr bwMode="auto">
              <a:xfrm>
                <a:off x="3867" y="2421"/>
                <a:ext cx="73" cy="74"/>
              </a:xfrm>
              <a:custGeom>
                <a:avLst/>
                <a:gdLst>
                  <a:gd name="T0" fmla="*/ 37 w 73"/>
                  <a:gd name="T1" fmla="*/ 0 h 74"/>
                  <a:gd name="T2" fmla="*/ 73 w 73"/>
                  <a:gd name="T3" fmla="*/ 74 h 74"/>
                  <a:gd name="T4" fmla="*/ 0 w 73"/>
                  <a:gd name="T5" fmla="*/ 74 h 74"/>
                  <a:gd name="T6" fmla="*/ 37 w 73"/>
                  <a:gd name="T7" fmla="*/ 0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3" h="74">
                    <a:moveTo>
                      <a:pt x="37" y="0"/>
                    </a:moveTo>
                    <a:lnTo>
                      <a:pt x="73" y="74"/>
                    </a:lnTo>
                    <a:lnTo>
                      <a:pt x="0" y="74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FFAA00"/>
              </a:solidFill>
              <a:ln w="11113">
                <a:solidFill>
                  <a:srgbClr val="FFAA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9" name="Freeform 374"/>
              <p:cNvSpPr>
                <a:spLocks/>
              </p:cNvSpPr>
              <p:nvPr/>
            </p:nvSpPr>
            <p:spPr bwMode="auto">
              <a:xfrm>
                <a:off x="3786" y="2296"/>
                <a:ext cx="73" cy="73"/>
              </a:xfrm>
              <a:custGeom>
                <a:avLst/>
                <a:gdLst>
                  <a:gd name="T0" fmla="*/ 37 w 73"/>
                  <a:gd name="T1" fmla="*/ 0 h 73"/>
                  <a:gd name="T2" fmla="*/ 73 w 73"/>
                  <a:gd name="T3" fmla="*/ 73 h 73"/>
                  <a:gd name="T4" fmla="*/ 0 w 73"/>
                  <a:gd name="T5" fmla="*/ 73 h 73"/>
                  <a:gd name="T6" fmla="*/ 37 w 73"/>
                  <a:gd name="T7" fmla="*/ 0 h 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3" h="73">
                    <a:moveTo>
                      <a:pt x="37" y="0"/>
                    </a:moveTo>
                    <a:lnTo>
                      <a:pt x="73" y="73"/>
                    </a:lnTo>
                    <a:lnTo>
                      <a:pt x="0" y="73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FFAA00"/>
              </a:solidFill>
              <a:ln w="11113">
                <a:solidFill>
                  <a:srgbClr val="FFAA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0" name="Freeform 375"/>
              <p:cNvSpPr>
                <a:spLocks/>
              </p:cNvSpPr>
              <p:nvPr/>
            </p:nvSpPr>
            <p:spPr bwMode="auto">
              <a:xfrm>
                <a:off x="3646" y="2318"/>
                <a:ext cx="73" cy="73"/>
              </a:xfrm>
              <a:custGeom>
                <a:avLst/>
                <a:gdLst>
                  <a:gd name="T0" fmla="*/ 37 w 73"/>
                  <a:gd name="T1" fmla="*/ 0 h 73"/>
                  <a:gd name="T2" fmla="*/ 73 w 73"/>
                  <a:gd name="T3" fmla="*/ 73 h 73"/>
                  <a:gd name="T4" fmla="*/ 0 w 73"/>
                  <a:gd name="T5" fmla="*/ 73 h 73"/>
                  <a:gd name="T6" fmla="*/ 37 w 73"/>
                  <a:gd name="T7" fmla="*/ 0 h 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3" h="73">
                    <a:moveTo>
                      <a:pt x="37" y="0"/>
                    </a:moveTo>
                    <a:lnTo>
                      <a:pt x="73" y="73"/>
                    </a:lnTo>
                    <a:lnTo>
                      <a:pt x="0" y="73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FFAA00"/>
              </a:solidFill>
              <a:ln w="11113">
                <a:solidFill>
                  <a:srgbClr val="FFAA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1" name="Freeform 376"/>
              <p:cNvSpPr>
                <a:spLocks/>
              </p:cNvSpPr>
              <p:nvPr/>
            </p:nvSpPr>
            <p:spPr bwMode="auto">
              <a:xfrm>
                <a:off x="3528" y="2200"/>
                <a:ext cx="73" cy="73"/>
              </a:xfrm>
              <a:custGeom>
                <a:avLst/>
                <a:gdLst>
                  <a:gd name="T0" fmla="*/ 37 w 73"/>
                  <a:gd name="T1" fmla="*/ 0 h 73"/>
                  <a:gd name="T2" fmla="*/ 73 w 73"/>
                  <a:gd name="T3" fmla="*/ 73 h 73"/>
                  <a:gd name="T4" fmla="*/ 0 w 73"/>
                  <a:gd name="T5" fmla="*/ 73 h 73"/>
                  <a:gd name="T6" fmla="*/ 37 w 73"/>
                  <a:gd name="T7" fmla="*/ 0 h 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3" h="73">
                    <a:moveTo>
                      <a:pt x="37" y="0"/>
                    </a:moveTo>
                    <a:lnTo>
                      <a:pt x="73" y="73"/>
                    </a:lnTo>
                    <a:lnTo>
                      <a:pt x="0" y="73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FFAA00"/>
              </a:solidFill>
              <a:ln w="11113">
                <a:solidFill>
                  <a:srgbClr val="FFAA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2" name="Freeform 377"/>
              <p:cNvSpPr>
                <a:spLocks/>
              </p:cNvSpPr>
              <p:nvPr/>
            </p:nvSpPr>
            <p:spPr bwMode="auto">
              <a:xfrm>
                <a:off x="3425" y="2111"/>
                <a:ext cx="73" cy="74"/>
              </a:xfrm>
              <a:custGeom>
                <a:avLst/>
                <a:gdLst>
                  <a:gd name="T0" fmla="*/ 36 w 73"/>
                  <a:gd name="T1" fmla="*/ 0 h 74"/>
                  <a:gd name="T2" fmla="*/ 73 w 73"/>
                  <a:gd name="T3" fmla="*/ 74 h 74"/>
                  <a:gd name="T4" fmla="*/ 0 w 73"/>
                  <a:gd name="T5" fmla="*/ 74 h 74"/>
                  <a:gd name="T6" fmla="*/ 36 w 73"/>
                  <a:gd name="T7" fmla="*/ 0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3" h="74">
                    <a:moveTo>
                      <a:pt x="36" y="0"/>
                    </a:moveTo>
                    <a:lnTo>
                      <a:pt x="73" y="74"/>
                    </a:lnTo>
                    <a:lnTo>
                      <a:pt x="0" y="74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FFAA00"/>
              </a:solidFill>
              <a:ln w="11113">
                <a:solidFill>
                  <a:srgbClr val="FFAA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3" name="Freeform 378"/>
              <p:cNvSpPr>
                <a:spLocks/>
              </p:cNvSpPr>
              <p:nvPr/>
            </p:nvSpPr>
            <p:spPr bwMode="auto">
              <a:xfrm>
                <a:off x="3329" y="2067"/>
                <a:ext cx="73" cy="74"/>
              </a:xfrm>
              <a:custGeom>
                <a:avLst/>
                <a:gdLst>
                  <a:gd name="T0" fmla="*/ 37 w 73"/>
                  <a:gd name="T1" fmla="*/ 0 h 74"/>
                  <a:gd name="T2" fmla="*/ 73 w 73"/>
                  <a:gd name="T3" fmla="*/ 74 h 74"/>
                  <a:gd name="T4" fmla="*/ 0 w 73"/>
                  <a:gd name="T5" fmla="*/ 74 h 74"/>
                  <a:gd name="T6" fmla="*/ 37 w 73"/>
                  <a:gd name="T7" fmla="*/ 0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3" h="74">
                    <a:moveTo>
                      <a:pt x="37" y="0"/>
                    </a:moveTo>
                    <a:lnTo>
                      <a:pt x="73" y="74"/>
                    </a:lnTo>
                    <a:lnTo>
                      <a:pt x="0" y="74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FFAA00"/>
              </a:solidFill>
              <a:ln w="11113">
                <a:solidFill>
                  <a:srgbClr val="FFAA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4" name="Freeform 379"/>
              <p:cNvSpPr>
                <a:spLocks/>
              </p:cNvSpPr>
              <p:nvPr/>
            </p:nvSpPr>
            <p:spPr bwMode="auto">
              <a:xfrm>
                <a:off x="3248" y="2060"/>
                <a:ext cx="73" cy="73"/>
              </a:xfrm>
              <a:custGeom>
                <a:avLst/>
                <a:gdLst>
                  <a:gd name="T0" fmla="*/ 37 w 73"/>
                  <a:gd name="T1" fmla="*/ 0 h 73"/>
                  <a:gd name="T2" fmla="*/ 73 w 73"/>
                  <a:gd name="T3" fmla="*/ 73 h 73"/>
                  <a:gd name="T4" fmla="*/ 0 w 73"/>
                  <a:gd name="T5" fmla="*/ 73 h 73"/>
                  <a:gd name="T6" fmla="*/ 37 w 73"/>
                  <a:gd name="T7" fmla="*/ 0 h 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3" h="73">
                    <a:moveTo>
                      <a:pt x="37" y="0"/>
                    </a:moveTo>
                    <a:lnTo>
                      <a:pt x="73" y="73"/>
                    </a:lnTo>
                    <a:lnTo>
                      <a:pt x="0" y="73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FFAA00"/>
              </a:solidFill>
              <a:ln w="11113">
                <a:solidFill>
                  <a:srgbClr val="FFAA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5" name="Freeform 380"/>
              <p:cNvSpPr>
                <a:spLocks/>
              </p:cNvSpPr>
              <p:nvPr/>
            </p:nvSpPr>
            <p:spPr bwMode="auto">
              <a:xfrm>
                <a:off x="3174" y="2023"/>
                <a:ext cx="74" cy="74"/>
              </a:xfrm>
              <a:custGeom>
                <a:avLst/>
                <a:gdLst>
                  <a:gd name="T0" fmla="*/ 37 w 74"/>
                  <a:gd name="T1" fmla="*/ 0 h 74"/>
                  <a:gd name="T2" fmla="*/ 74 w 74"/>
                  <a:gd name="T3" fmla="*/ 74 h 74"/>
                  <a:gd name="T4" fmla="*/ 0 w 74"/>
                  <a:gd name="T5" fmla="*/ 74 h 74"/>
                  <a:gd name="T6" fmla="*/ 37 w 74"/>
                  <a:gd name="T7" fmla="*/ 0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4" h="74">
                    <a:moveTo>
                      <a:pt x="37" y="0"/>
                    </a:moveTo>
                    <a:lnTo>
                      <a:pt x="74" y="74"/>
                    </a:lnTo>
                    <a:lnTo>
                      <a:pt x="0" y="74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FFAA00"/>
              </a:solidFill>
              <a:ln w="11113">
                <a:solidFill>
                  <a:srgbClr val="FFAA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83" name="Group 397"/>
            <p:cNvGrpSpPr>
              <a:grpSpLocks/>
            </p:cNvGrpSpPr>
            <p:nvPr/>
          </p:nvGrpSpPr>
          <p:grpSpPr bwMode="auto">
            <a:xfrm>
              <a:off x="3181" y="2952"/>
              <a:ext cx="1777" cy="663"/>
              <a:chOff x="3181" y="2952"/>
              <a:chExt cx="1777" cy="663"/>
            </a:xfrm>
          </p:grpSpPr>
          <p:sp>
            <p:nvSpPr>
              <p:cNvPr id="166" name="Oval 382"/>
              <p:cNvSpPr>
                <a:spLocks noChangeArrowheads="1"/>
              </p:cNvSpPr>
              <p:nvPr/>
            </p:nvSpPr>
            <p:spPr bwMode="auto">
              <a:xfrm>
                <a:off x="4891" y="3423"/>
                <a:ext cx="67" cy="67"/>
              </a:xfrm>
              <a:prstGeom prst="ellipse">
                <a:avLst/>
              </a:prstGeom>
              <a:solidFill>
                <a:srgbClr val="FF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7" name="Oval 383"/>
              <p:cNvSpPr>
                <a:spLocks noChangeArrowheads="1"/>
              </p:cNvSpPr>
              <p:nvPr/>
            </p:nvSpPr>
            <p:spPr bwMode="auto">
              <a:xfrm>
                <a:off x="4773" y="3467"/>
                <a:ext cx="67" cy="67"/>
              </a:xfrm>
              <a:prstGeom prst="ellipse">
                <a:avLst/>
              </a:prstGeom>
              <a:solidFill>
                <a:srgbClr val="FF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8" name="Oval 384"/>
              <p:cNvSpPr>
                <a:spLocks noChangeArrowheads="1"/>
              </p:cNvSpPr>
              <p:nvPr/>
            </p:nvSpPr>
            <p:spPr bwMode="auto">
              <a:xfrm>
                <a:off x="4582" y="3519"/>
                <a:ext cx="66" cy="66"/>
              </a:xfrm>
              <a:prstGeom prst="ellipse">
                <a:avLst/>
              </a:prstGeom>
              <a:solidFill>
                <a:srgbClr val="FF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9" name="Oval 385"/>
              <p:cNvSpPr>
                <a:spLocks noChangeArrowheads="1"/>
              </p:cNvSpPr>
              <p:nvPr/>
            </p:nvSpPr>
            <p:spPr bwMode="auto">
              <a:xfrm>
                <a:off x="4390" y="3549"/>
                <a:ext cx="66" cy="66"/>
              </a:xfrm>
              <a:prstGeom prst="ellipse">
                <a:avLst/>
              </a:prstGeom>
              <a:solidFill>
                <a:srgbClr val="FF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0" name="Oval 386"/>
              <p:cNvSpPr>
                <a:spLocks noChangeArrowheads="1"/>
              </p:cNvSpPr>
              <p:nvPr/>
            </p:nvSpPr>
            <p:spPr bwMode="auto">
              <a:xfrm>
                <a:off x="4184" y="3386"/>
                <a:ext cx="66" cy="67"/>
              </a:xfrm>
              <a:prstGeom prst="ellipse">
                <a:avLst/>
              </a:prstGeom>
              <a:solidFill>
                <a:srgbClr val="FF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1" name="Oval 387"/>
              <p:cNvSpPr>
                <a:spLocks noChangeArrowheads="1"/>
              </p:cNvSpPr>
              <p:nvPr/>
            </p:nvSpPr>
            <p:spPr bwMode="auto">
              <a:xfrm>
                <a:off x="4066" y="3276"/>
                <a:ext cx="66" cy="66"/>
              </a:xfrm>
              <a:prstGeom prst="ellipse">
                <a:avLst/>
              </a:prstGeom>
              <a:solidFill>
                <a:srgbClr val="FF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2" name="Oval 388"/>
              <p:cNvSpPr>
                <a:spLocks noChangeArrowheads="1"/>
              </p:cNvSpPr>
              <p:nvPr/>
            </p:nvSpPr>
            <p:spPr bwMode="auto">
              <a:xfrm>
                <a:off x="3963" y="3276"/>
                <a:ext cx="66" cy="66"/>
              </a:xfrm>
              <a:prstGeom prst="ellipse">
                <a:avLst/>
              </a:prstGeom>
              <a:solidFill>
                <a:srgbClr val="FF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3" name="Oval 389"/>
              <p:cNvSpPr>
                <a:spLocks noChangeArrowheads="1"/>
              </p:cNvSpPr>
              <p:nvPr/>
            </p:nvSpPr>
            <p:spPr bwMode="auto">
              <a:xfrm>
                <a:off x="3874" y="3224"/>
                <a:ext cx="66" cy="67"/>
              </a:xfrm>
              <a:prstGeom prst="ellipse">
                <a:avLst/>
              </a:prstGeom>
              <a:solidFill>
                <a:srgbClr val="FF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4" name="Oval 390"/>
              <p:cNvSpPr>
                <a:spLocks noChangeArrowheads="1"/>
              </p:cNvSpPr>
              <p:nvPr/>
            </p:nvSpPr>
            <p:spPr bwMode="auto">
              <a:xfrm>
                <a:off x="3793" y="3143"/>
                <a:ext cx="66" cy="66"/>
              </a:xfrm>
              <a:prstGeom prst="ellipse">
                <a:avLst/>
              </a:prstGeom>
              <a:solidFill>
                <a:srgbClr val="FF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5" name="Oval 391"/>
              <p:cNvSpPr>
                <a:spLocks noChangeArrowheads="1"/>
              </p:cNvSpPr>
              <p:nvPr/>
            </p:nvSpPr>
            <p:spPr bwMode="auto">
              <a:xfrm>
                <a:off x="3653" y="3062"/>
                <a:ext cx="66" cy="66"/>
              </a:xfrm>
              <a:prstGeom prst="ellipse">
                <a:avLst/>
              </a:prstGeom>
              <a:solidFill>
                <a:srgbClr val="FF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6" name="Oval 392"/>
              <p:cNvSpPr>
                <a:spLocks noChangeArrowheads="1"/>
              </p:cNvSpPr>
              <p:nvPr/>
            </p:nvSpPr>
            <p:spPr bwMode="auto">
              <a:xfrm>
                <a:off x="3535" y="3121"/>
                <a:ext cx="66" cy="66"/>
              </a:xfrm>
              <a:prstGeom prst="ellipse">
                <a:avLst/>
              </a:prstGeom>
              <a:solidFill>
                <a:srgbClr val="FF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7" name="Oval 393"/>
              <p:cNvSpPr>
                <a:spLocks noChangeArrowheads="1"/>
              </p:cNvSpPr>
              <p:nvPr/>
            </p:nvSpPr>
            <p:spPr bwMode="auto">
              <a:xfrm>
                <a:off x="3432" y="2952"/>
                <a:ext cx="66" cy="66"/>
              </a:xfrm>
              <a:prstGeom prst="ellipse">
                <a:avLst/>
              </a:prstGeom>
              <a:solidFill>
                <a:srgbClr val="FF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8" name="Oval 394"/>
              <p:cNvSpPr>
                <a:spLocks noChangeArrowheads="1"/>
              </p:cNvSpPr>
              <p:nvPr/>
            </p:nvSpPr>
            <p:spPr bwMode="auto">
              <a:xfrm>
                <a:off x="3336" y="3040"/>
                <a:ext cx="66" cy="66"/>
              </a:xfrm>
              <a:prstGeom prst="ellipse">
                <a:avLst/>
              </a:prstGeom>
              <a:solidFill>
                <a:srgbClr val="FF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9" name="Oval 395"/>
              <p:cNvSpPr>
                <a:spLocks noChangeArrowheads="1"/>
              </p:cNvSpPr>
              <p:nvPr/>
            </p:nvSpPr>
            <p:spPr bwMode="auto">
              <a:xfrm>
                <a:off x="3255" y="3069"/>
                <a:ext cx="66" cy="67"/>
              </a:xfrm>
              <a:prstGeom prst="ellipse">
                <a:avLst/>
              </a:prstGeom>
              <a:solidFill>
                <a:srgbClr val="FF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0" name="Oval 396"/>
              <p:cNvSpPr>
                <a:spLocks noChangeArrowheads="1"/>
              </p:cNvSpPr>
              <p:nvPr/>
            </p:nvSpPr>
            <p:spPr bwMode="auto">
              <a:xfrm>
                <a:off x="3181" y="3128"/>
                <a:ext cx="67" cy="67"/>
              </a:xfrm>
              <a:prstGeom prst="ellipse">
                <a:avLst/>
              </a:prstGeom>
              <a:solidFill>
                <a:srgbClr val="FF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84" name="Group 413"/>
            <p:cNvGrpSpPr>
              <a:grpSpLocks/>
            </p:cNvGrpSpPr>
            <p:nvPr/>
          </p:nvGrpSpPr>
          <p:grpSpPr bwMode="auto">
            <a:xfrm>
              <a:off x="3181" y="3246"/>
              <a:ext cx="1777" cy="317"/>
              <a:chOff x="3181" y="3246"/>
              <a:chExt cx="1777" cy="317"/>
            </a:xfrm>
          </p:grpSpPr>
          <p:sp>
            <p:nvSpPr>
              <p:cNvPr id="151" name="Oval 398"/>
              <p:cNvSpPr>
                <a:spLocks noChangeArrowheads="1"/>
              </p:cNvSpPr>
              <p:nvPr/>
            </p:nvSpPr>
            <p:spPr bwMode="auto">
              <a:xfrm>
                <a:off x="4891" y="3408"/>
                <a:ext cx="67" cy="67"/>
              </a:xfrm>
              <a:prstGeom prst="ellipse">
                <a:avLst/>
              </a:prstGeom>
              <a:solidFill>
                <a:srgbClr val="00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2" name="Oval 399"/>
              <p:cNvSpPr>
                <a:spLocks noChangeArrowheads="1"/>
              </p:cNvSpPr>
              <p:nvPr/>
            </p:nvSpPr>
            <p:spPr bwMode="auto">
              <a:xfrm>
                <a:off x="4773" y="3431"/>
                <a:ext cx="67" cy="66"/>
              </a:xfrm>
              <a:prstGeom prst="ellipse">
                <a:avLst/>
              </a:prstGeom>
              <a:solidFill>
                <a:srgbClr val="00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3" name="Oval 400"/>
              <p:cNvSpPr>
                <a:spLocks noChangeArrowheads="1"/>
              </p:cNvSpPr>
              <p:nvPr/>
            </p:nvSpPr>
            <p:spPr bwMode="auto">
              <a:xfrm>
                <a:off x="4582" y="3460"/>
                <a:ext cx="66" cy="66"/>
              </a:xfrm>
              <a:prstGeom prst="ellipse">
                <a:avLst/>
              </a:prstGeom>
              <a:solidFill>
                <a:srgbClr val="00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4" name="Oval 401"/>
              <p:cNvSpPr>
                <a:spLocks noChangeArrowheads="1"/>
              </p:cNvSpPr>
              <p:nvPr/>
            </p:nvSpPr>
            <p:spPr bwMode="auto">
              <a:xfrm>
                <a:off x="4390" y="3497"/>
                <a:ext cx="66" cy="66"/>
              </a:xfrm>
              <a:prstGeom prst="ellipse">
                <a:avLst/>
              </a:prstGeom>
              <a:solidFill>
                <a:srgbClr val="00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5" name="Oval 402"/>
              <p:cNvSpPr>
                <a:spLocks noChangeArrowheads="1"/>
              </p:cNvSpPr>
              <p:nvPr/>
            </p:nvSpPr>
            <p:spPr bwMode="auto">
              <a:xfrm>
                <a:off x="4184" y="3445"/>
                <a:ext cx="66" cy="67"/>
              </a:xfrm>
              <a:prstGeom prst="ellipse">
                <a:avLst/>
              </a:prstGeom>
              <a:solidFill>
                <a:srgbClr val="00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6" name="Oval 403"/>
              <p:cNvSpPr>
                <a:spLocks noChangeArrowheads="1"/>
              </p:cNvSpPr>
              <p:nvPr/>
            </p:nvSpPr>
            <p:spPr bwMode="auto">
              <a:xfrm>
                <a:off x="4066" y="3379"/>
                <a:ext cx="66" cy="66"/>
              </a:xfrm>
              <a:prstGeom prst="ellipse">
                <a:avLst/>
              </a:prstGeom>
              <a:solidFill>
                <a:srgbClr val="00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7" name="Oval 404"/>
              <p:cNvSpPr>
                <a:spLocks noChangeArrowheads="1"/>
              </p:cNvSpPr>
              <p:nvPr/>
            </p:nvSpPr>
            <p:spPr bwMode="auto">
              <a:xfrm>
                <a:off x="3963" y="3408"/>
                <a:ext cx="66" cy="67"/>
              </a:xfrm>
              <a:prstGeom prst="ellipse">
                <a:avLst/>
              </a:prstGeom>
              <a:solidFill>
                <a:srgbClr val="00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8" name="Oval 405"/>
              <p:cNvSpPr>
                <a:spLocks noChangeArrowheads="1"/>
              </p:cNvSpPr>
              <p:nvPr/>
            </p:nvSpPr>
            <p:spPr bwMode="auto">
              <a:xfrm>
                <a:off x="3874" y="3350"/>
                <a:ext cx="66" cy="66"/>
              </a:xfrm>
              <a:prstGeom prst="ellipse">
                <a:avLst/>
              </a:prstGeom>
              <a:solidFill>
                <a:srgbClr val="00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9" name="Oval 406"/>
              <p:cNvSpPr>
                <a:spLocks noChangeArrowheads="1"/>
              </p:cNvSpPr>
              <p:nvPr/>
            </p:nvSpPr>
            <p:spPr bwMode="auto">
              <a:xfrm>
                <a:off x="3793" y="3320"/>
                <a:ext cx="66" cy="66"/>
              </a:xfrm>
              <a:prstGeom prst="ellipse">
                <a:avLst/>
              </a:prstGeom>
              <a:solidFill>
                <a:srgbClr val="00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0" name="Oval 407"/>
              <p:cNvSpPr>
                <a:spLocks noChangeArrowheads="1"/>
              </p:cNvSpPr>
              <p:nvPr/>
            </p:nvSpPr>
            <p:spPr bwMode="auto">
              <a:xfrm>
                <a:off x="3653" y="3298"/>
                <a:ext cx="66" cy="66"/>
              </a:xfrm>
              <a:prstGeom prst="ellipse">
                <a:avLst/>
              </a:prstGeom>
              <a:solidFill>
                <a:srgbClr val="00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1" name="Oval 408"/>
              <p:cNvSpPr>
                <a:spLocks noChangeArrowheads="1"/>
              </p:cNvSpPr>
              <p:nvPr/>
            </p:nvSpPr>
            <p:spPr bwMode="auto">
              <a:xfrm>
                <a:off x="3535" y="3261"/>
                <a:ext cx="66" cy="66"/>
              </a:xfrm>
              <a:prstGeom prst="ellipse">
                <a:avLst/>
              </a:prstGeom>
              <a:solidFill>
                <a:srgbClr val="00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2" name="Oval 409"/>
              <p:cNvSpPr>
                <a:spLocks noChangeArrowheads="1"/>
              </p:cNvSpPr>
              <p:nvPr/>
            </p:nvSpPr>
            <p:spPr bwMode="auto">
              <a:xfrm>
                <a:off x="3432" y="3246"/>
                <a:ext cx="66" cy="67"/>
              </a:xfrm>
              <a:prstGeom prst="ellipse">
                <a:avLst/>
              </a:prstGeom>
              <a:solidFill>
                <a:srgbClr val="00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3" name="Oval 410"/>
              <p:cNvSpPr>
                <a:spLocks noChangeArrowheads="1"/>
              </p:cNvSpPr>
              <p:nvPr/>
            </p:nvSpPr>
            <p:spPr bwMode="auto">
              <a:xfrm>
                <a:off x="3336" y="3254"/>
                <a:ext cx="66" cy="66"/>
              </a:xfrm>
              <a:prstGeom prst="ellipse">
                <a:avLst/>
              </a:prstGeom>
              <a:solidFill>
                <a:srgbClr val="00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4" name="Oval 411"/>
              <p:cNvSpPr>
                <a:spLocks noChangeArrowheads="1"/>
              </p:cNvSpPr>
              <p:nvPr/>
            </p:nvSpPr>
            <p:spPr bwMode="auto">
              <a:xfrm>
                <a:off x="3255" y="3246"/>
                <a:ext cx="66" cy="67"/>
              </a:xfrm>
              <a:prstGeom prst="ellipse">
                <a:avLst/>
              </a:prstGeom>
              <a:solidFill>
                <a:srgbClr val="00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5" name="Oval 412"/>
              <p:cNvSpPr>
                <a:spLocks noChangeArrowheads="1"/>
              </p:cNvSpPr>
              <p:nvPr/>
            </p:nvSpPr>
            <p:spPr bwMode="auto">
              <a:xfrm>
                <a:off x="3181" y="3276"/>
                <a:ext cx="67" cy="66"/>
              </a:xfrm>
              <a:prstGeom prst="ellipse">
                <a:avLst/>
              </a:prstGeom>
              <a:solidFill>
                <a:srgbClr val="00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85" name="Group 429"/>
            <p:cNvGrpSpPr>
              <a:grpSpLocks/>
            </p:cNvGrpSpPr>
            <p:nvPr/>
          </p:nvGrpSpPr>
          <p:grpSpPr bwMode="auto">
            <a:xfrm>
              <a:off x="3184" y="3353"/>
              <a:ext cx="1771" cy="141"/>
              <a:chOff x="3184" y="3353"/>
              <a:chExt cx="1771" cy="141"/>
            </a:xfrm>
          </p:grpSpPr>
          <p:sp>
            <p:nvSpPr>
              <p:cNvPr id="136" name="Rectangle 414"/>
              <p:cNvSpPr>
                <a:spLocks noChangeArrowheads="1"/>
              </p:cNvSpPr>
              <p:nvPr/>
            </p:nvSpPr>
            <p:spPr bwMode="auto">
              <a:xfrm>
                <a:off x="4894" y="3404"/>
                <a:ext cx="61" cy="60"/>
              </a:xfrm>
              <a:prstGeom prst="rect">
                <a:avLst/>
              </a:prstGeom>
              <a:noFill/>
              <a:ln w="11113">
                <a:solidFill>
                  <a:srgbClr val="0000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7" name="Rectangle 415"/>
              <p:cNvSpPr>
                <a:spLocks noChangeArrowheads="1"/>
              </p:cNvSpPr>
              <p:nvPr/>
            </p:nvSpPr>
            <p:spPr bwMode="auto">
              <a:xfrm>
                <a:off x="4776" y="3411"/>
                <a:ext cx="61" cy="61"/>
              </a:xfrm>
              <a:prstGeom prst="rect">
                <a:avLst/>
              </a:prstGeom>
              <a:noFill/>
              <a:ln w="11113">
                <a:solidFill>
                  <a:srgbClr val="0000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8" name="Rectangle 416"/>
              <p:cNvSpPr>
                <a:spLocks noChangeArrowheads="1"/>
              </p:cNvSpPr>
              <p:nvPr/>
            </p:nvSpPr>
            <p:spPr bwMode="auto">
              <a:xfrm>
                <a:off x="4585" y="3419"/>
                <a:ext cx="60" cy="60"/>
              </a:xfrm>
              <a:prstGeom prst="rect">
                <a:avLst/>
              </a:prstGeom>
              <a:noFill/>
              <a:ln w="11113">
                <a:solidFill>
                  <a:srgbClr val="0000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9" name="Rectangle 417"/>
              <p:cNvSpPr>
                <a:spLocks noChangeArrowheads="1"/>
              </p:cNvSpPr>
              <p:nvPr/>
            </p:nvSpPr>
            <p:spPr bwMode="auto">
              <a:xfrm>
                <a:off x="4393" y="3426"/>
                <a:ext cx="60" cy="61"/>
              </a:xfrm>
              <a:prstGeom prst="rect">
                <a:avLst/>
              </a:prstGeom>
              <a:noFill/>
              <a:ln w="11113">
                <a:solidFill>
                  <a:srgbClr val="0000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0" name="Rectangle 418"/>
              <p:cNvSpPr>
                <a:spLocks noChangeArrowheads="1"/>
              </p:cNvSpPr>
              <p:nvPr/>
            </p:nvSpPr>
            <p:spPr bwMode="auto">
              <a:xfrm>
                <a:off x="4187" y="3434"/>
                <a:ext cx="60" cy="60"/>
              </a:xfrm>
              <a:prstGeom prst="rect">
                <a:avLst/>
              </a:prstGeom>
              <a:noFill/>
              <a:ln w="11113">
                <a:solidFill>
                  <a:srgbClr val="0000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1" name="Rectangle 419"/>
              <p:cNvSpPr>
                <a:spLocks noChangeArrowheads="1"/>
              </p:cNvSpPr>
              <p:nvPr/>
            </p:nvSpPr>
            <p:spPr bwMode="auto">
              <a:xfrm>
                <a:off x="4069" y="3426"/>
                <a:ext cx="60" cy="61"/>
              </a:xfrm>
              <a:prstGeom prst="rect">
                <a:avLst/>
              </a:prstGeom>
              <a:noFill/>
              <a:ln w="11113">
                <a:solidFill>
                  <a:srgbClr val="0000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2" name="Rectangle 420"/>
              <p:cNvSpPr>
                <a:spLocks noChangeArrowheads="1"/>
              </p:cNvSpPr>
              <p:nvPr/>
            </p:nvSpPr>
            <p:spPr bwMode="auto">
              <a:xfrm>
                <a:off x="3966" y="3434"/>
                <a:ext cx="60" cy="60"/>
              </a:xfrm>
              <a:prstGeom prst="rect">
                <a:avLst/>
              </a:prstGeom>
              <a:noFill/>
              <a:ln w="11113">
                <a:solidFill>
                  <a:srgbClr val="0000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3" name="Rectangle 421"/>
              <p:cNvSpPr>
                <a:spLocks noChangeArrowheads="1"/>
              </p:cNvSpPr>
              <p:nvPr/>
            </p:nvSpPr>
            <p:spPr bwMode="auto">
              <a:xfrm>
                <a:off x="3877" y="3411"/>
                <a:ext cx="60" cy="61"/>
              </a:xfrm>
              <a:prstGeom prst="rect">
                <a:avLst/>
              </a:prstGeom>
              <a:noFill/>
              <a:ln w="11113">
                <a:solidFill>
                  <a:srgbClr val="0000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4" name="Rectangle 422"/>
              <p:cNvSpPr>
                <a:spLocks noChangeArrowheads="1"/>
              </p:cNvSpPr>
              <p:nvPr/>
            </p:nvSpPr>
            <p:spPr bwMode="auto">
              <a:xfrm>
                <a:off x="3796" y="3404"/>
                <a:ext cx="60" cy="60"/>
              </a:xfrm>
              <a:prstGeom prst="rect">
                <a:avLst/>
              </a:prstGeom>
              <a:noFill/>
              <a:ln w="11113">
                <a:solidFill>
                  <a:srgbClr val="0000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5" name="Rectangle 423"/>
              <p:cNvSpPr>
                <a:spLocks noChangeArrowheads="1"/>
              </p:cNvSpPr>
              <p:nvPr/>
            </p:nvSpPr>
            <p:spPr bwMode="auto">
              <a:xfrm>
                <a:off x="3656" y="3397"/>
                <a:ext cx="60" cy="60"/>
              </a:xfrm>
              <a:prstGeom prst="rect">
                <a:avLst/>
              </a:prstGeom>
              <a:noFill/>
              <a:ln w="11113">
                <a:solidFill>
                  <a:srgbClr val="0000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6" name="Rectangle 424"/>
              <p:cNvSpPr>
                <a:spLocks noChangeArrowheads="1"/>
              </p:cNvSpPr>
              <p:nvPr/>
            </p:nvSpPr>
            <p:spPr bwMode="auto">
              <a:xfrm>
                <a:off x="3538" y="3353"/>
                <a:ext cx="60" cy="60"/>
              </a:xfrm>
              <a:prstGeom prst="rect">
                <a:avLst/>
              </a:prstGeom>
              <a:noFill/>
              <a:ln w="11113">
                <a:solidFill>
                  <a:srgbClr val="0000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7" name="Rectangle 425"/>
              <p:cNvSpPr>
                <a:spLocks noChangeArrowheads="1"/>
              </p:cNvSpPr>
              <p:nvPr/>
            </p:nvSpPr>
            <p:spPr bwMode="auto">
              <a:xfrm>
                <a:off x="3435" y="3375"/>
                <a:ext cx="60" cy="60"/>
              </a:xfrm>
              <a:prstGeom prst="rect">
                <a:avLst/>
              </a:prstGeom>
              <a:noFill/>
              <a:ln w="11113">
                <a:solidFill>
                  <a:srgbClr val="0000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8" name="Rectangle 426"/>
              <p:cNvSpPr>
                <a:spLocks noChangeArrowheads="1"/>
              </p:cNvSpPr>
              <p:nvPr/>
            </p:nvSpPr>
            <p:spPr bwMode="auto">
              <a:xfrm>
                <a:off x="3339" y="3367"/>
                <a:ext cx="60" cy="61"/>
              </a:xfrm>
              <a:prstGeom prst="rect">
                <a:avLst/>
              </a:prstGeom>
              <a:noFill/>
              <a:ln w="11113">
                <a:solidFill>
                  <a:srgbClr val="0000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9" name="Rectangle 427"/>
              <p:cNvSpPr>
                <a:spLocks noChangeArrowheads="1"/>
              </p:cNvSpPr>
              <p:nvPr/>
            </p:nvSpPr>
            <p:spPr bwMode="auto">
              <a:xfrm>
                <a:off x="3258" y="3360"/>
                <a:ext cx="60" cy="60"/>
              </a:xfrm>
              <a:prstGeom prst="rect">
                <a:avLst/>
              </a:prstGeom>
              <a:noFill/>
              <a:ln w="11113">
                <a:solidFill>
                  <a:srgbClr val="0000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0" name="Rectangle 428"/>
              <p:cNvSpPr>
                <a:spLocks noChangeArrowheads="1"/>
              </p:cNvSpPr>
              <p:nvPr/>
            </p:nvSpPr>
            <p:spPr bwMode="auto">
              <a:xfrm>
                <a:off x="3184" y="3397"/>
                <a:ext cx="61" cy="60"/>
              </a:xfrm>
              <a:prstGeom prst="rect">
                <a:avLst/>
              </a:prstGeom>
              <a:noFill/>
              <a:ln w="11113">
                <a:solidFill>
                  <a:srgbClr val="0000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86" name="Group 445"/>
            <p:cNvGrpSpPr>
              <a:grpSpLocks/>
            </p:cNvGrpSpPr>
            <p:nvPr/>
          </p:nvGrpSpPr>
          <p:grpSpPr bwMode="auto">
            <a:xfrm>
              <a:off x="3181" y="3092"/>
              <a:ext cx="1769" cy="508"/>
              <a:chOff x="3181" y="3092"/>
              <a:chExt cx="1769" cy="508"/>
            </a:xfrm>
          </p:grpSpPr>
          <p:sp>
            <p:nvSpPr>
              <p:cNvPr id="121" name="Freeform 430"/>
              <p:cNvSpPr>
                <a:spLocks/>
              </p:cNvSpPr>
              <p:nvPr/>
            </p:nvSpPr>
            <p:spPr bwMode="auto">
              <a:xfrm>
                <a:off x="4891" y="3416"/>
                <a:ext cx="59" cy="59"/>
              </a:xfrm>
              <a:custGeom>
                <a:avLst/>
                <a:gdLst>
                  <a:gd name="T0" fmla="*/ 30 w 59"/>
                  <a:gd name="T1" fmla="*/ 0 h 59"/>
                  <a:gd name="T2" fmla="*/ 59 w 59"/>
                  <a:gd name="T3" fmla="*/ 59 h 59"/>
                  <a:gd name="T4" fmla="*/ 0 w 59"/>
                  <a:gd name="T5" fmla="*/ 59 h 59"/>
                  <a:gd name="T6" fmla="*/ 30 w 59"/>
                  <a:gd name="T7" fmla="*/ 0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9" h="59">
                    <a:moveTo>
                      <a:pt x="30" y="0"/>
                    </a:moveTo>
                    <a:lnTo>
                      <a:pt x="59" y="59"/>
                    </a:lnTo>
                    <a:lnTo>
                      <a:pt x="0" y="59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FFAA00"/>
              </a:solidFill>
              <a:ln w="11113">
                <a:solidFill>
                  <a:srgbClr val="FFAA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2" name="Freeform 431"/>
              <p:cNvSpPr>
                <a:spLocks/>
              </p:cNvSpPr>
              <p:nvPr/>
            </p:nvSpPr>
            <p:spPr bwMode="auto">
              <a:xfrm>
                <a:off x="4773" y="3453"/>
                <a:ext cx="59" cy="59"/>
              </a:xfrm>
              <a:custGeom>
                <a:avLst/>
                <a:gdLst>
                  <a:gd name="T0" fmla="*/ 30 w 59"/>
                  <a:gd name="T1" fmla="*/ 0 h 59"/>
                  <a:gd name="T2" fmla="*/ 59 w 59"/>
                  <a:gd name="T3" fmla="*/ 59 h 59"/>
                  <a:gd name="T4" fmla="*/ 0 w 59"/>
                  <a:gd name="T5" fmla="*/ 59 h 59"/>
                  <a:gd name="T6" fmla="*/ 30 w 59"/>
                  <a:gd name="T7" fmla="*/ 0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9" h="59">
                    <a:moveTo>
                      <a:pt x="30" y="0"/>
                    </a:moveTo>
                    <a:lnTo>
                      <a:pt x="59" y="59"/>
                    </a:lnTo>
                    <a:lnTo>
                      <a:pt x="0" y="59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FFAA00"/>
              </a:solidFill>
              <a:ln w="11113">
                <a:solidFill>
                  <a:srgbClr val="FFAA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3" name="Freeform 432"/>
              <p:cNvSpPr>
                <a:spLocks/>
              </p:cNvSpPr>
              <p:nvPr/>
            </p:nvSpPr>
            <p:spPr bwMode="auto">
              <a:xfrm>
                <a:off x="4582" y="3490"/>
                <a:ext cx="59" cy="59"/>
              </a:xfrm>
              <a:custGeom>
                <a:avLst/>
                <a:gdLst>
                  <a:gd name="T0" fmla="*/ 29 w 59"/>
                  <a:gd name="T1" fmla="*/ 0 h 59"/>
                  <a:gd name="T2" fmla="*/ 59 w 59"/>
                  <a:gd name="T3" fmla="*/ 59 h 59"/>
                  <a:gd name="T4" fmla="*/ 0 w 59"/>
                  <a:gd name="T5" fmla="*/ 59 h 59"/>
                  <a:gd name="T6" fmla="*/ 29 w 59"/>
                  <a:gd name="T7" fmla="*/ 0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9" h="59">
                    <a:moveTo>
                      <a:pt x="29" y="0"/>
                    </a:moveTo>
                    <a:lnTo>
                      <a:pt x="59" y="59"/>
                    </a:lnTo>
                    <a:lnTo>
                      <a:pt x="0" y="59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FFAA00"/>
              </a:solidFill>
              <a:ln w="11113">
                <a:solidFill>
                  <a:srgbClr val="FFAA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4" name="Freeform 433"/>
              <p:cNvSpPr>
                <a:spLocks/>
              </p:cNvSpPr>
              <p:nvPr/>
            </p:nvSpPr>
            <p:spPr bwMode="auto">
              <a:xfrm>
                <a:off x="4390" y="3541"/>
                <a:ext cx="59" cy="59"/>
              </a:xfrm>
              <a:custGeom>
                <a:avLst/>
                <a:gdLst>
                  <a:gd name="T0" fmla="*/ 30 w 59"/>
                  <a:gd name="T1" fmla="*/ 0 h 59"/>
                  <a:gd name="T2" fmla="*/ 59 w 59"/>
                  <a:gd name="T3" fmla="*/ 59 h 59"/>
                  <a:gd name="T4" fmla="*/ 0 w 59"/>
                  <a:gd name="T5" fmla="*/ 59 h 59"/>
                  <a:gd name="T6" fmla="*/ 30 w 59"/>
                  <a:gd name="T7" fmla="*/ 0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9" h="59">
                    <a:moveTo>
                      <a:pt x="30" y="0"/>
                    </a:moveTo>
                    <a:lnTo>
                      <a:pt x="59" y="59"/>
                    </a:lnTo>
                    <a:lnTo>
                      <a:pt x="0" y="59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FFAA00"/>
              </a:solidFill>
              <a:ln w="11113">
                <a:solidFill>
                  <a:srgbClr val="FFAA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5" name="Freeform 434"/>
              <p:cNvSpPr>
                <a:spLocks/>
              </p:cNvSpPr>
              <p:nvPr/>
            </p:nvSpPr>
            <p:spPr bwMode="auto">
              <a:xfrm>
                <a:off x="4184" y="3438"/>
                <a:ext cx="59" cy="59"/>
              </a:xfrm>
              <a:custGeom>
                <a:avLst/>
                <a:gdLst>
                  <a:gd name="T0" fmla="*/ 29 w 59"/>
                  <a:gd name="T1" fmla="*/ 0 h 59"/>
                  <a:gd name="T2" fmla="*/ 59 w 59"/>
                  <a:gd name="T3" fmla="*/ 59 h 59"/>
                  <a:gd name="T4" fmla="*/ 0 w 59"/>
                  <a:gd name="T5" fmla="*/ 59 h 59"/>
                  <a:gd name="T6" fmla="*/ 29 w 59"/>
                  <a:gd name="T7" fmla="*/ 0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9" h="59">
                    <a:moveTo>
                      <a:pt x="29" y="0"/>
                    </a:moveTo>
                    <a:lnTo>
                      <a:pt x="59" y="59"/>
                    </a:lnTo>
                    <a:lnTo>
                      <a:pt x="0" y="59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FFAA00"/>
              </a:solidFill>
              <a:ln w="11113">
                <a:solidFill>
                  <a:srgbClr val="FFAA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6" name="Freeform 435"/>
              <p:cNvSpPr>
                <a:spLocks/>
              </p:cNvSpPr>
              <p:nvPr/>
            </p:nvSpPr>
            <p:spPr bwMode="auto">
              <a:xfrm>
                <a:off x="4066" y="3313"/>
                <a:ext cx="59" cy="59"/>
              </a:xfrm>
              <a:custGeom>
                <a:avLst/>
                <a:gdLst>
                  <a:gd name="T0" fmla="*/ 29 w 59"/>
                  <a:gd name="T1" fmla="*/ 0 h 59"/>
                  <a:gd name="T2" fmla="*/ 59 w 59"/>
                  <a:gd name="T3" fmla="*/ 59 h 59"/>
                  <a:gd name="T4" fmla="*/ 0 w 59"/>
                  <a:gd name="T5" fmla="*/ 59 h 59"/>
                  <a:gd name="T6" fmla="*/ 29 w 59"/>
                  <a:gd name="T7" fmla="*/ 0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9" h="59">
                    <a:moveTo>
                      <a:pt x="29" y="0"/>
                    </a:moveTo>
                    <a:lnTo>
                      <a:pt x="59" y="59"/>
                    </a:lnTo>
                    <a:lnTo>
                      <a:pt x="0" y="59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FFAA00"/>
              </a:solidFill>
              <a:ln w="11113">
                <a:solidFill>
                  <a:srgbClr val="FFAA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7" name="Freeform 436"/>
              <p:cNvSpPr>
                <a:spLocks/>
              </p:cNvSpPr>
              <p:nvPr/>
            </p:nvSpPr>
            <p:spPr bwMode="auto">
              <a:xfrm>
                <a:off x="3963" y="3357"/>
                <a:ext cx="59" cy="59"/>
              </a:xfrm>
              <a:custGeom>
                <a:avLst/>
                <a:gdLst>
                  <a:gd name="T0" fmla="*/ 29 w 59"/>
                  <a:gd name="T1" fmla="*/ 0 h 59"/>
                  <a:gd name="T2" fmla="*/ 59 w 59"/>
                  <a:gd name="T3" fmla="*/ 59 h 59"/>
                  <a:gd name="T4" fmla="*/ 0 w 59"/>
                  <a:gd name="T5" fmla="*/ 59 h 59"/>
                  <a:gd name="T6" fmla="*/ 29 w 59"/>
                  <a:gd name="T7" fmla="*/ 0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9" h="59">
                    <a:moveTo>
                      <a:pt x="29" y="0"/>
                    </a:moveTo>
                    <a:lnTo>
                      <a:pt x="59" y="59"/>
                    </a:lnTo>
                    <a:lnTo>
                      <a:pt x="0" y="59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FFAA00"/>
              </a:solidFill>
              <a:ln w="11113">
                <a:solidFill>
                  <a:srgbClr val="FFAA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8" name="Freeform 437"/>
              <p:cNvSpPr>
                <a:spLocks/>
              </p:cNvSpPr>
              <p:nvPr/>
            </p:nvSpPr>
            <p:spPr bwMode="auto">
              <a:xfrm>
                <a:off x="3874" y="3298"/>
                <a:ext cx="59" cy="59"/>
              </a:xfrm>
              <a:custGeom>
                <a:avLst/>
                <a:gdLst>
                  <a:gd name="T0" fmla="*/ 30 w 59"/>
                  <a:gd name="T1" fmla="*/ 0 h 59"/>
                  <a:gd name="T2" fmla="*/ 59 w 59"/>
                  <a:gd name="T3" fmla="*/ 59 h 59"/>
                  <a:gd name="T4" fmla="*/ 0 w 59"/>
                  <a:gd name="T5" fmla="*/ 59 h 59"/>
                  <a:gd name="T6" fmla="*/ 30 w 59"/>
                  <a:gd name="T7" fmla="*/ 0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9" h="59">
                    <a:moveTo>
                      <a:pt x="30" y="0"/>
                    </a:moveTo>
                    <a:lnTo>
                      <a:pt x="59" y="59"/>
                    </a:lnTo>
                    <a:lnTo>
                      <a:pt x="0" y="59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FFAA00"/>
              </a:solidFill>
              <a:ln w="11113">
                <a:solidFill>
                  <a:srgbClr val="FFAA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9" name="Freeform 438"/>
              <p:cNvSpPr>
                <a:spLocks/>
              </p:cNvSpPr>
              <p:nvPr/>
            </p:nvSpPr>
            <p:spPr bwMode="auto">
              <a:xfrm>
                <a:off x="3793" y="3217"/>
                <a:ext cx="59" cy="59"/>
              </a:xfrm>
              <a:custGeom>
                <a:avLst/>
                <a:gdLst>
                  <a:gd name="T0" fmla="*/ 30 w 59"/>
                  <a:gd name="T1" fmla="*/ 0 h 59"/>
                  <a:gd name="T2" fmla="*/ 59 w 59"/>
                  <a:gd name="T3" fmla="*/ 59 h 59"/>
                  <a:gd name="T4" fmla="*/ 0 w 59"/>
                  <a:gd name="T5" fmla="*/ 59 h 59"/>
                  <a:gd name="T6" fmla="*/ 30 w 59"/>
                  <a:gd name="T7" fmla="*/ 0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9" h="59">
                    <a:moveTo>
                      <a:pt x="30" y="0"/>
                    </a:moveTo>
                    <a:lnTo>
                      <a:pt x="59" y="59"/>
                    </a:lnTo>
                    <a:lnTo>
                      <a:pt x="0" y="59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FFAA00"/>
              </a:solidFill>
              <a:ln w="11113">
                <a:solidFill>
                  <a:srgbClr val="FFAA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0" name="Freeform 439"/>
              <p:cNvSpPr>
                <a:spLocks/>
              </p:cNvSpPr>
              <p:nvPr/>
            </p:nvSpPr>
            <p:spPr bwMode="auto">
              <a:xfrm>
                <a:off x="3653" y="3158"/>
                <a:ext cx="59" cy="59"/>
              </a:xfrm>
              <a:custGeom>
                <a:avLst/>
                <a:gdLst>
                  <a:gd name="T0" fmla="*/ 30 w 59"/>
                  <a:gd name="T1" fmla="*/ 0 h 59"/>
                  <a:gd name="T2" fmla="*/ 59 w 59"/>
                  <a:gd name="T3" fmla="*/ 59 h 59"/>
                  <a:gd name="T4" fmla="*/ 0 w 59"/>
                  <a:gd name="T5" fmla="*/ 59 h 59"/>
                  <a:gd name="T6" fmla="*/ 30 w 59"/>
                  <a:gd name="T7" fmla="*/ 0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9" h="59">
                    <a:moveTo>
                      <a:pt x="30" y="0"/>
                    </a:moveTo>
                    <a:lnTo>
                      <a:pt x="59" y="59"/>
                    </a:lnTo>
                    <a:lnTo>
                      <a:pt x="0" y="59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FFAA00"/>
              </a:solidFill>
              <a:ln w="11113">
                <a:solidFill>
                  <a:srgbClr val="FFAA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1" name="Freeform 440"/>
              <p:cNvSpPr>
                <a:spLocks/>
              </p:cNvSpPr>
              <p:nvPr/>
            </p:nvSpPr>
            <p:spPr bwMode="auto">
              <a:xfrm>
                <a:off x="3535" y="3202"/>
                <a:ext cx="59" cy="59"/>
              </a:xfrm>
              <a:custGeom>
                <a:avLst/>
                <a:gdLst>
                  <a:gd name="T0" fmla="*/ 30 w 59"/>
                  <a:gd name="T1" fmla="*/ 0 h 59"/>
                  <a:gd name="T2" fmla="*/ 59 w 59"/>
                  <a:gd name="T3" fmla="*/ 59 h 59"/>
                  <a:gd name="T4" fmla="*/ 0 w 59"/>
                  <a:gd name="T5" fmla="*/ 59 h 59"/>
                  <a:gd name="T6" fmla="*/ 30 w 59"/>
                  <a:gd name="T7" fmla="*/ 0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9" h="59">
                    <a:moveTo>
                      <a:pt x="30" y="0"/>
                    </a:moveTo>
                    <a:lnTo>
                      <a:pt x="59" y="59"/>
                    </a:lnTo>
                    <a:lnTo>
                      <a:pt x="0" y="59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FFAA00"/>
              </a:solidFill>
              <a:ln w="11113">
                <a:solidFill>
                  <a:srgbClr val="FFAA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2" name="Freeform 441"/>
              <p:cNvSpPr>
                <a:spLocks/>
              </p:cNvSpPr>
              <p:nvPr/>
            </p:nvSpPr>
            <p:spPr bwMode="auto">
              <a:xfrm>
                <a:off x="3432" y="3092"/>
                <a:ext cx="59" cy="59"/>
              </a:xfrm>
              <a:custGeom>
                <a:avLst/>
                <a:gdLst>
                  <a:gd name="T0" fmla="*/ 29 w 59"/>
                  <a:gd name="T1" fmla="*/ 0 h 59"/>
                  <a:gd name="T2" fmla="*/ 59 w 59"/>
                  <a:gd name="T3" fmla="*/ 59 h 59"/>
                  <a:gd name="T4" fmla="*/ 0 w 59"/>
                  <a:gd name="T5" fmla="*/ 59 h 59"/>
                  <a:gd name="T6" fmla="*/ 29 w 59"/>
                  <a:gd name="T7" fmla="*/ 0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9" h="59">
                    <a:moveTo>
                      <a:pt x="29" y="0"/>
                    </a:moveTo>
                    <a:lnTo>
                      <a:pt x="59" y="59"/>
                    </a:lnTo>
                    <a:lnTo>
                      <a:pt x="0" y="59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FFAA00"/>
              </a:solidFill>
              <a:ln w="11113">
                <a:solidFill>
                  <a:srgbClr val="FFAA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3" name="Freeform 442"/>
              <p:cNvSpPr>
                <a:spLocks/>
              </p:cNvSpPr>
              <p:nvPr/>
            </p:nvSpPr>
            <p:spPr bwMode="auto">
              <a:xfrm>
                <a:off x="3336" y="3143"/>
                <a:ext cx="59" cy="59"/>
              </a:xfrm>
              <a:custGeom>
                <a:avLst/>
                <a:gdLst>
                  <a:gd name="T0" fmla="*/ 30 w 59"/>
                  <a:gd name="T1" fmla="*/ 0 h 59"/>
                  <a:gd name="T2" fmla="*/ 59 w 59"/>
                  <a:gd name="T3" fmla="*/ 59 h 59"/>
                  <a:gd name="T4" fmla="*/ 0 w 59"/>
                  <a:gd name="T5" fmla="*/ 59 h 59"/>
                  <a:gd name="T6" fmla="*/ 30 w 59"/>
                  <a:gd name="T7" fmla="*/ 0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9" h="59">
                    <a:moveTo>
                      <a:pt x="30" y="0"/>
                    </a:moveTo>
                    <a:lnTo>
                      <a:pt x="59" y="59"/>
                    </a:lnTo>
                    <a:lnTo>
                      <a:pt x="0" y="59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FFAA00"/>
              </a:solidFill>
              <a:ln w="11113">
                <a:solidFill>
                  <a:srgbClr val="FFAA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4" name="Freeform 443"/>
              <p:cNvSpPr>
                <a:spLocks/>
              </p:cNvSpPr>
              <p:nvPr/>
            </p:nvSpPr>
            <p:spPr bwMode="auto">
              <a:xfrm>
                <a:off x="3255" y="3114"/>
                <a:ext cx="59" cy="59"/>
              </a:xfrm>
              <a:custGeom>
                <a:avLst/>
                <a:gdLst>
                  <a:gd name="T0" fmla="*/ 30 w 59"/>
                  <a:gd name="T1" fmla="*/ 0 h 59"/>
                  <a:gd name="T2" fmla="*/ 59 w 59"/>
                  <a:gd name="T3" fmla="*/ 59 h 59"/>
                  <a:gd name="T4" fmla="*/ 0 w 59"/>
                  <a:gd name="T5" fmla="*/ 59 h 59"/>
                  <a:gd name="T6" fmla="*/ 30 w 59"/>
                  <a:gd name="T7" fmla="*/ 0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9" h="59">
                    <a:moveTo>
                      <a:pt x="30" y="0"/>
                    </a:moveTo>
                    <a:lnTo>
                      <a:pt x="59" y="59"/>
                    </a:lnTo>
                    <a:lnTo>
                      <a:pt x="0" y="59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FFAA00"/>
              </a:solidFill>
              <a:ln w="11113">
                <a:solidFill>
                  <a:srgbClr val="FFAA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5" name="Freeform 444"/>
              <p:cNvSpPr>
                <a:spLocks/>
              </p:cNvSpPr>
              <p:nvPr/>
            </p:nvSpPr>
            <p:spPr bwMode="auto">
              <a:xfrm>
                <a:off x="3181" y="3158"/>
                <a:ext cx="59" cy="59"/>
              </a:xfrm>
              <a:custGeom>
                <a:avLst/>
                <a:gdLst>
                  <a:gd name="T0" fmla="*/ 30 w 59"/>
                  <a:gd name="T1" fmla="*/ 0 h 59"/>
                  <a:gd name="T2" fmla="*/ 59 w 59"/>
                  <a:gd name="T3" fmla="*/ 59 h 59"/>
                  <a:gd name="T4" fmla="*/ 0 w 59"/>
                  <a:gd name="T5" fmla="*/ 59 h 59"/>
                  <a:gd name="T6" fmla="*/ 30 w 59"/>
                  <a:gd name="T7" fmla="*/ 0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9" h="59">
                    <a:moveTo>
                      <a:pt x="30" y="0"/>
                    </a:moveTo>
                    <a:lnTo>
                      <a:pt x="59" y="59"/>
                    </a:lnTo>
                    <a:lnTo>
                      <a:pt x="0" y="59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FFAA00"/>
              </a:solidFill>
              <a:ln w="11113">
                <a:solidFill>
                  <a:srgbClr val="FFAA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87" name="Group 448"/>
            <p:cNvGrpSpPr>
              <a:grpSpLocks/>
            </p:cNvGrpSpPr>
            <p:nvPr/>
          </p:nvGrpSpPr>
          <p:grpSpPr bwMode="auto">
            <a:xfrm>
              <a:off x="3049" y="1544"/>
              <a:ext cx="2019" cy="1363"/>
              <a:chOff x="3049" y="1544"/>
              <a:chExt cx="2019" cy="1363"/>
            </a:xfrm>
          </p:grpSpPr>
          <p:sp>
            <p:nvSpPr>
              <p:cNvPr id="119" name="Freeform 446"/>
              <p:cNvSpPr>
                <a:spLocks/>
              </p:cNvSpPr>
              <p:nvPr/>
            </p:nvSpPr>
            <p:spPr bwMode="auto">
              <a:xfrm>
                <a:off x="3248" y="1588"/>
                <a:ext cx="1820" cy="1319"/>
              </a:xfrm>
              <a:custGeom>
                <a:avLst/>
                <a:gdLst>
                  <a:gd name="T0" fmla="*/ 1746 w 1820"/>
                  <a:gd name="T1" fmla="*/ 1209 h 1319"/>
                  <a:gd name="T2" fmla="*/ 1621 w 1820"/>
                  <a:gd name="T3" fmla="*/ 1231 h 1319"/>
                  <a:gd name="T4" fmla="*/ 1511 w 1820"/>
                  <a:gd name="T5" fmla="*/ 1253 h 1319"/>
                  <a:gd name="T6" fmla="*/ 1415 w 1820"/>
                  <a:gd name="T7" fmla="*/ 1282 h 1319"/>
                  <a:gd name="T8" fmla="*/ 1326 w 1820"/>
                  <a:gd name="T9" fmla="*/ 1305 h 1319"/>
                  <a:gd name="T10" fmla="*/ 1245 w 1820"/>
                  <a:gd name="T11" fmla="*/ 1319 h 1319"/>
                  <a:gd name="T12" fmla="*/ 1179 w 1820"/>
                  <a:gd name="T13" fmla="*/ 1312 h 1319"/>
                  <a:gd name="T14" fmla="*/ 1113 w 1820"/>
                  <a:gd name="T15" fmla="*/ 1238 h 1319"/>
                  <a:gd name="T16" fmla="*/ 1054 w 1820"/>
                  <a:gd name="T17" fmla="*/ 1098 h 1319"/>
                  <a:gd name="T18" fmla="*/ 1002 w 1820"/>
                  <a:gd name="T19" fmla="*/ 929 h 1319"/>
                  <a:gd name="T20" fmla="*/ 950 w 1820"/>
                  <a:gd name="T21" fmla="*/ 781 h 1319"/>
                  <a:gd name="T22" fmla="*/ 899 w 1820"/>
                  <a:gd name="T23" fmla="*/ 649 h 1319"/>
                  <a:gd name="T24" fmla="*/ 855 w 1820"/>
                  <a:gd name="T25" fmla="*/ 553 h 1319"/>
                  <a:gd name="T26" fmla="*/ 810 w 1820"/>
                  <a:gd name="T27" fmla="*/ 472 h 1319"/>
                  <a:gd name="T28" fmla="*/ 774 w 1820"/>
                  <a:gd name="T29" fmla="*/ 413 h 1319"/>
                  <a:gd name="T30" fmla="*/ 737 w 1820"/>
                  <a:gd name="T31" fmla="*/ 361 h 1319"/>
                  <a:gd name="T32" fmla="*/ 700 w 1820"/>
                  <a:gd name="T33" fmla="*/ 317 h 1319"/>
                  <a:gd name="T34" fmla="*/ 663 w 1820"/>
                  <a:gd name="T35" fmla="*/ 280 h 1319"/>
                  <a:gd name="T36" fmla="*/ 626 w 1820"/>
                  <a:gd name="T37" fmla="*/ 258 h 1319"/>
                  <a:gd name="T38" fmla="*/ 597 w 1820"/>
                  <a:gd name="T39" fmla="*/ 228 h 1319"/>
                  <a:gd name="T40" fmla="*/ 567 w 1820"/>
                  <a:gd name="T41" fmla="*/ 206 h 1319"/>
                  <a:gd name="T42" fmla="*/ 538 w 1820"/>
                  <a:gd name="T43" fmla="*/ 192 h 1319"/>
                  <a:gd name="T44" fmla="*/ 508 w 1820"/>
                  <a:gd name="T45" fmla="*/ 169 h 1319"/>
                  <a:gd name="T46" fmla="*/ 479 w 1820"/>
                  <a:gd name="T47" fmla="*/ 155 h 1319"/>
                  <a:gd name="T48" fmla="*/ 457 w 1820"/>
                  <a:gd name="T49" fmla="*/ 147 h 1319"/>
                  <a:gd name="T50" fmla="*/ 427 w 1820"/>
                  <a:gd name="T51" fmla="*/ 133 h 1319"/>
                  <a:gd name="T52" fmla="*/ 405 w 1820"/>
                  <a:gd name="T53" fmla="*/ 118 h 1319"/>
                  <a:gd name="T54" fmla="*/ 376 w 1820"/>
                  <a:gd name="T55" fmla="*/ 110 h 1319"/>
                  <a:gd name="T56" fmla="*/ 353 w 1820"/>
                  <a:gd name="T57" fmla="*/ 103 h 1319"/>
                  <a:gd name="T58" fmla="*/ 331 w 1820"/>
                  <a:gd name="T59" fmla="*/ 96 h 1319"/>
                  <a:gd name="T60" fmla="*/ 309 w 1820"/>
                  <a:gd name="T61" fmla="*/ 88 h 1319"/>
                  <a:gd name="T62" fmla="*/ 287 w 1820"/>
                  <a:gd name="T63" fmla="*/ 81 h 1319"/>
                  <a:gd name="T64" fmla="*/ 265 w 1820"/>
                  <a:gd name="T65" fmla="*/ 74 h 1319"/>
                  <a:gd name="T66" fmla="*/ 250 w 1820"/>
                  <a:gd name="T67" fmla="*/ 66 h 1319"/>
                  <a:gd name="T68" fmla="*/ 228 w 1820"/>
                  <a:gd name="T69" fmla="*/ 59 h 1319"/>
                  <a:gd name="T70" fmla="*/ 206 w 1820"/>
                  <a:gd name="T71" fmla="*/ 52 h 1319"/>
                  <a:gd name="T72" fmla="*/ 191 w 1820"/>
                  <a:gd name="T73" fmla="*/ 44 h 1319"/>
                  <a:gd name="T74" fmla="*/ 169 w 1820"/>
                  <a:gd name="T75" fmla="*/ 44 h 1319"/>
                  <a:gd name="T76" fmla="*/ 154 w 1820"/>
                  <a:gd name="T77" fmla="*/ 37 h 1319"/>
                  <a:gd name="T78" fmla="*/ 140 w 1820"/>
                  <a:gd name="T79" fmla="*/ 29 h 1319"/>
                  <a:gd name="T80" fmla="*/ 118 w 1820"/>
                  <a:gd name="T81" fmla="*/ 29 h 1319"/>
                  <a:gd name="T82" fmla="*/ 103 w 1820"/>
                  <a:gd name="T83" fmla="*/ 22 h 1319"/>
                  <a:gd name="T84" fmla="*/ 88 w 1820"/>
                  <a:gd name="T85" fmla="*/ 22 h 1319"/>
                  <a:gd name="T86" fmla="*/ 73 w 1820"/>
                  <a:gd name="T87" fmla="*/ 15 h 1319"/>
                  <a:gd name="T88" fmla="*/ 51 w 1820"/>
                  <a:gd name="T89" fmla="*/ 15 h 1319"/>
                  <a:gd name="T90" fmla="*/ 37 w 1820"/>
                  <a:gd name="T91" fmla="*/ 7 h 1319"/>
                  <a:gd name="T92" fmla="*/ 22 w 1820"/>
                  <a:gd name="T93" fmla="*/ 7 h 1319"/>
                  <a:gd name="T94" fmla="*/ 7 w 1820"/>
                  <a:gd name="T95" fmla="*/ 0 h 13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1820" h="1319">
                    <a:moveTo>
                      <a:pt x="1820" y="1194"/>
                    </a:moveTo>
                    <a:lnTo>
                      <a:pt x="1746" y="1209"/>
                    </a:lnTo>
                    <a:lnTo>
                      <a:pt x="1680" y="1216"/>
                    </a:lnTo>
                    <a:lnTo>
                      <a:pt x="1621" y="1231"/>
                    </a:lnTo>
                    <a:lnTo>
                      <a:pt x="1562" y="1238"/>
                    </a:lnTo>
                    <a:lnTo>
                      <a:pt x="1511" y="1253"/>
                    </a:lnTo>
                    <a:lnTo>
                      <a:pt x="1459" y="1268"/>
                    </a:lnTo>
                    <a:lnTo>
                      <a:pt x="1415" y="1282"/>
                    </a:lnTo>
                    <a:lnTo>
                      <a:pt x="1371" y="1297"/>
                    </a:lnTo>
                    <a:lnTo>
                      <a:pt x="1326" y="1305"/>
                    </a:lnTo>
                    <a:lnTo>
                      <a:pt x="1289" y="1319"/>
                    </a:lnTo>
                    <a:lnTo>
                      <a:pt x="1245" y="1319"/>
                    </a:lnTo>
                    <a:lnTo>
                      <a:pt x="1216" y="1319"/>
                    </a:lnTo>
                    <a:lnTo>
                      <a:pt x="1179" y="1312"/>
                    </a:lnTo>
                    <a:lnTo>
                      <a:pt x="1149" y="1282"/>
                    </a:lnTo>
                    <a:lnTo>
                      <a:pt x="1113" y="1238"/>
                    </a:lnTo>
                    <a:lnTo>
                      <a:pt x="1083" y="1172"/>
                    </a:lnTo>
                    <a:lnTo>
                      <a:pt x="1054" y="1098"/>
                    </a:lnTo>
                    <a:lnTo>
                      <a:pt x="1024" y="1017"/>
                    </a:lnTo>
                    <a:lnTo>
                      <a:pt x="1002" y="929"/>
                    </a:lnTo>
                    <a:lnTo>
                      <a:pt x="973" y="855"/>
                    </a:lnTo>
                    <a:lnTo>
                      <a:pt x="950" y="781"/>
                    </a:lnTo>
                    <a:lnTo>
                      <a:pt x="921" y="708"/>
                    </a:lnTo>
                    <a:lnTo>
                      <a:pt x="899" y="649"/>
                    </a:lnTo>
                    <a:lnTo>
                      <a:pt x="877" y="597"/>
                    </a:lnTo>
                    <a:lnTo>
                      <a:pt x="855" y="553"/>
                    </a:lnTo>
                    <a:lnTo>
                      <a:pt x="833" y="509"/>
                    </a:lnTo>
                    <a:lnTo>
                      <a:pt x="810" y="472"/>
                    </a:lnTo>
                    <a:lnTo>
                      <a:pt x="788" y="442"/>
                    </a:lnTo>
                    <a:lnTo>
                      <a:pt x="774" y="413"/>
                    </a:lnTo>
                    <a:lnTo>
                      <a:pt x="751" y="383"/>
                    </a:lnTo>
                    <a:lnTo>
                      <a:pt x="737" y="361"/>
                    </a:lnTo>
                    <a:lnTo>
                      <a:pt x="715" y="339"/>
                    </a:lnTo>
                    <a:lnTo>
                      <a:pt x="700" y="317"/>
                    </a:lnTo>
                    <a:lnTo>
                      <a:pt x="678" y="302"/>
                    </a:lnTo>
                    <a:lnTo>
                      <a:pt x="663" y="280"/>
                    </a:lnTo>
                    <a:lnTo>
                      <a:pt x="648" y="265"/>
                    </a:lnTo>
                    <a:lnTo>
                      <a:pt x="626" y="258"/>
                    </a:lnTo>
                    <a:lnTo>
                      <a:pt x="611" y="243"/>
                    </a:lnTo>
                    <a:lnTo>
                      <a:pt x="597" y="228"/>
                    </a:lnTo>
                    <a:lnTo>
                      <a:pt x="582" y="221"/>
                    </a:lnTo>
                    <a:lnTo>
                      <a:pt x="567" y="206"/>
                    </a:lnTo>
                    <a:lnTo>
                      <a:pt x="552" y="199"/>
                    </a:lnTo>
                    <a:lnTo>
                      <a:pt x="538" y="192"/>
                    </a:lnTo>
                    <a:lnTo>
                      <a:pt x="523" y="177"/>
                    </a:lnTo>
                    <a:lnTo>
                      <a:pt x="508" y="169"/>
                    </a:lnTo>
                    <a:lnTo>
                      <a:pt x="493" y="162"/>
                    </a:lnTo>
                    <a:lnTo>
                      <a:pt x="479" y="155"/>
                    </a:lnTo>
                    <a:lnTo>
                      <a:pt x="464" y="147"/>
                    </a:lnTo>
                    <a:lnTo>
                      <a:pt x="457" y="147"/>
                    </a:lnTo>
                    <a:lnTo>
                      <a:pt x="442" y="140"/>
                    </a:lnTo>
                    <a:lnTo>
                      <a:pt x="427" y="133"/>
                    </a:lnTo>
                    <a:lnTo>
                      <a:pt x="412" y="125"/>
                    </a:lnTo>
                    <a:lnTo>
                      <a:pt x="405" y="118"/>
                    </a:lnTo>
                    <a:lnTo>
                      <a:pt x="390" y="118"/>
                    </a:lnTo>
                    <a:lnTo>
                      <a:pt x="376" y="110"/>
                    </a:lnTo>
                    <a:lnTo>
                      <a:pt x="368" y="103"/>
                    </a:lnTo>
                    <a:lnTo>
                      <a:pt x="353" y="103"/>
                    </a:lnTo>
                    <a:lnTo>
                      <a:pt x="346" y="96"/>
                    </a:lnTo>
                    <a:lnTo>
                      <a:pt x="331" y="96"/>
                    </a:lnTo>
                    <a:lnTo>
                      <a:pt x="324" y="88"/>
                    </a:lnTo>
                    <a:lnTo>
                      <a:pt x="309" y="88"/>
                    </a:lnTo>
                    <a:lnTo>
                      <a:pt x="302" y="81"/>
                    </a:lnTo>
                    <a:lnTo>
                      <a:pt x="287" y="81"/>
                    </a:lnTo>
                    <a:lnTo>
                      <a:pt x="280" y="74"/>
                    </a:lnTo>
                    <a:lnTo>
                      <a:pt x="265" y="74"/>
                    </a:lnTo>
                    <a:lnTo>
                      <a:pt x="258" y="66"/>
                    </a:lnTo>
                    <a:lnTo>
                      <a:pt x="250" y="66"/>
                    </a:lnTo>
                    <a:lnTo>
                      <a:pt x="236" y="59"/>
                    </a:lnTo>
                    <a:lnTo>
                      <a:pt x="228" y="59"/>
                    </a:lnTo>
                    <a:lnTo>
                      <a:pt x="221" y="59"/>
                    </a:lnTo>
                    <a:lnTo>
                      <a:pt x="206" y="52"/>
                    </a:lnTo>
                    <a:lnTo>
                      <a:pt x="199" y="52"/>
                    </a:lnTo>
                    <a:lnTo>
                      <a:pt x="191" y="44"/>
                    </a:lnTo>
                    <a:lnTo>
                      <a:pt x="184" y="44"/>
                    </a:lnTo>
                    <a:lnTo>
                      <a:pt x="169" y="44"/>
                    </a:lnTo>
                    <a:lnTo>
                      <a:pt x="162" y="37"/>
                    </a:lnTo>
                    <a:lnTo>
                      <a:pt x="154" y="37"/>
                    </a:lnTo>
                    <a:lnTo>
                      <a:pt x="147" y="37"/>
                    </a:lnTo>
                    <a:lnTo>
                      <a:pt x="140" y="29"/>
                    </a:lnTo>
                    <a:lnTo>
                      <a:pt x="125" y="29"/>
                    </a:lnTo>
                    <a:lnTo>
                      <a:pt x="118" y="29"/>
                    </a:lnTo>
                    <a:lnTo>
                      <a:pt x="110" y="29"/>
                    </a:lnTo>
                    <a:lnTo>
                      <a:pt x="103" y="22"/>
                    </a:lnTo>
                    <a:lnTo>
                      <a:pt x="95" y="22"/>
                    </a:lnTo>
                    <a:lnTo>
                      <a:pt x="88" y="22"/>
                    </a:lnTo>
                    <a:lnTo>
                      <a:pt x="81" y="15"/>
                    </a:lnTo>
                    <a:lnTo>
                      <a:pt x="73" y="15"/>
                    </a:lnTo>
                    <a:lnTo>
                      <a:pt x="59" y="15"/>
                    </a:lnTo>
                    <a:lnTo>
                      <a:pt x="51" y="15"/>
                    </a:lnTo>
                    <a:lnTo>
                      <a:pt x="44" y="7"/>
                    </a:lnTo>
                    <a:lnTo>
                      <a:pt x="37" y="7"/>
                    </a:lnTo>
                    <a:lnTo>
                      <a:pt x="29" y="7"/>
                    </a:lnTo>
                    <a:lnTo>
                      <a:pt x="22" y="7"/>
                    </a:lnTo>
                    <a:lnTo>
                      <a:pt x="14" y="0"/>
                    </a:lnTo>
                    <a:lnTo>
                      <a:pt x="7" y="0"/>
                    </a:lnTo>
                    <a:lnTo>
                      <a:pt x="0" y="0"/>
                    </a:lnTo>
                  </a:path>
                </a:pathLst>
              </a:custGeom>
              <a:noFill/>
              <a:ln w="23813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0" name="Freeform 447"/>
              <p:cNvSpPr>
                <a:spLocks/>
              </p:cNvSpPr>
              <p:nvPr/>
            </p:nvSpPr>
            <p:spPr bwMode="auto">
              <a:xfrm>
                <a:off x="3049" y="1544"/>
                <a:ext cx="199" cy="44"/>
              </a:xfrm>
              <a:custGeom>
                <a:avLst/>
                <a:gdLst>
                  <a:gd name="T0" fmla="*/ 199 w 199"/>
                  <a:gd name="T1" fmla="*/ 44 h 44"/>
                  <a:gd name="T2" fmla="*/ 191 w 199"/>
                  <a:gd name="T3" fmla="*/ 44 h 44"/>
                  <a:gd name="T4" fmla="*/ 184 w 199"/>
                  <a:gd name="T5" fmla="*/ 37 h 44"/>
                  <a:gd name="T6" fmla="*/ 177 w 199"/>
                  <a:gd name="T7" fmla="*/ 37 h 44"/>
                  <a:gd name="T8" fmla="*/ 169 w 199"/>
                  <a:gd name="T9" fmla="*/ 37 h 44"/>
                  <a:gd name="T10" fmla="*/ 162 w 199"/>
                  <a:gd name="T11" fmla="*/ 37 h 44"/>
                  <a:gd name="T12" fmla="*/ 154 w 199"/>
                  <a:gd name="T13" fmla="*/ 29 h 44"/>
                  <a:gd name="T14" fmla="*/ 147 w 199"/>
                  <a:gd name="T15" fmla="*/ 29 h 44"/>
                  <a:gd name="T16" fmla="*/ 140 w 199"/>
                  <a:gd name="T17" fmla="*/ 29 h 44"/>
                  <a:gd name="T18" fmla="*/ 132 w 199"/>
                  <a:gd name="T19" fmla="*/ 29 h 44"/>
                  <a:gd name="T20" fmla="*/ 125 w 199"/>
                  <a:gd name="T21" fmla="*/ 29 h 44"/>
                  <a:gd name="T22" fmla="*/ 118 w 199"/>
                  <a:gd name="T23" fmla="*/ 22 h 44"/>
                  <a:gd name="T24" fmla="*/ 110 w 199"/>
                  <a:gd name="T25" fmla="*/ 22 h 44"/>
                  <a:gd name="T26" fmla="*/ 103 w 199"/>
                  <a:gd name="T27" fmla="*/ 22 h 44"/>
                  <a:gd name="T28" fmla="*/ 95 w 199"/>
                  <a:gd name="T29" fmla="*/ 22 h 44"/>
                  <a:gd name="T30" fmla="*/ 88 w 199"/>
                  <a:gd name="T31" fmla="*/ 14 h 44"/>
                  <a:gd name="T32" fmla="*/ 81 w 199"/>
                  <a:gd name="T33" fmla="*/ 14 h 44"/>
                  <a:gd name="T34" fmla="*/ 73 w 199"/>
                  <a:gd name="T35" fmla="*/ 14 h 44"/>
                  <a:gd name="T36" fmla="*/ 66 w 199"/>
                  <a:gd name="T37" fmla="*/ 14 h 44"/>
                  <a:gd name="T38" fmla="*/ 59 w 199"/>
                  <a:gd name="T39" fmla="*/ 14 h 44"/>
                  <a:gd name="T40" fmla="*/ 51 w 199"/>
                  <a:gd name="T41" fmla="*/ 7 h 44"/>
                  <a:gd name="T42" fmla="*/ 44 w 199"/>
                  <a:gd name="T43" fmla="*/ 7 h 44"/>
                  <a:gd name="T44" fmla="*/ 37 w 199"/>
                  <a:gd name="T45" fmla="*/ 7 h 44"/>
                  <a:gd name="T46" fmla="*/ 29 w 199"/>
                  <a:gd name="T47" fmla="*/ 7 h 44"/>
                  <a:gd name="T48" fmla="*/ 22 w 199"/>
                  <a:gd name="T49" fmla="*/ 7 h 44"/>
                  <a:gd name="T50" fmla="*/ 14 w 199"/>
                  <a:gd name="T51" fmla="*/ 0 h 44"/>
                  <a:gd name="T52" fmla="*/ 7 w 199"/>
                  <a:gd name="T53" fmla="*/ 0 h 44"/>
                  <a:gd name="T54" fmla="*/ 0 w 199"/>
                  <a:gd name="T55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99" h="44">
                    <a:moveTo>
                      <a:pt x="199" y="44"/>
                    </a:moveTo>
                    <a:lnTo>
                      <a:pt x="191" y="44"/>
                    </a:lnTo>
                    <a:lnTo>
                      <a:pt x="184" y="37"/>
                    </a:lnTo>
                    <a:lnTo>
                      <a:pt x="177" y="37"/>
                    </a:lnTo>
                    <a:lnTo>
                      <a:pt x="169" y="37"/>
                    </a:lnTo>
                    <a:lnTo>
                      <a:pt x="162" y="37"/>
                    </a:lnTo>
                    <a:lnTo>
                      <a:pt x="154" y="29"/>
                    </a:lnTo>
                    <a:lnTo>
                      <a:pt x="147" y="29"/>
                    </a:lnTo>
                    <a:lnTo>
                      <a:pt x="140" y="29"/>
                    </a:lnTo>
                    <a:lnTo>
                      <a:pt x="132" y="29"/>
                    </a:lnTo>
                    <a:lnTo>
                      <a:pt x="125" y="29"/>
                    </a:lnTo>
                    <a:lnTo>
                      <a:pt x="118" y="22"/>
                    </a:lnTo>
                    <a:lnTo>
                      <a:pt x="110" y="22"/>
                    </a:lnTo>
                    <a:lnTo>
                      <a:pt x="103" y="22"/>
                    </a:lnTo>
                    <a:lnTo>
                      <a:pt x="95" y="22"/>
                    </a:lnTo>
                    <a:lnTo>
                      <a:pt x="88" y="14"/>
                    </a:lnTo>
                    <a:lnTo>
                      <a:pt x="81" y="14"/>
                    </a:lnTo>
                    <a:lnTo>
                      <a:pt x="73" y="14"/>
                    </a:lnTo>
                    <a:lnTo>
                      <a:pt x="66" y="14"/>
                    </a:lnTo>
                    <a:lnTo>
                      <a:pt x="59" y="14"/>
                    </a:lnTo>
                    <a:lnTo>
                      <a:pt x="51" y="7"/>
                    </a:lnTo>
                    <a:lnTo>
                      <a:pt x="44" y="7"/>
                    </a:lnTo>
                    <a:lnTo>
                      <a:pt x="37" y="7"/>
                    </a:lnTo>
                    <a:lnTo>
                      <a:pt x="29" y="7"/>
                    </a:lnTo>
                    <a:lnTo>
                      <a:pt x="22" y="7"/>
                    </a:lnTo>
                    <a:lnTo>
                      <a:pt x="14" y="0"/>
                    </a:lnTo>
                    <a:lnTo>
                      <a:pt x="7" y="0"/>
                    </a:lnTo>
                    <a:lnTo>
                      <a:pt x="0" y="0"/>
                    </a:lnTo>
                  </a:path>
                </a:pathLst>
              </a:custGeom>
              <a:noFill/>
              <a:ln w="23813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sp>
          <p:nvSpPr>
            <p:cNvPr id="88" name="Freeform 449"/>
            <p:cNvSpPr>
              <a:spLocks/>
            </p:cNvSpPr>
            <p:nvPr/>
          </p:nvSpPr>
          <p:spPr bwMode="auto">
            <a:xfrm>
              <a:off x="3041" y="1956"/>
              <a:ext cx="2020" cy="959"/>
            </a:xfrm>
            <a:custGeom>
              <a:avLst/>
              <a:gdLst>
                <a:gd name="T0" fmla="*/ 1946 w 2020"/>
                <a:gd name="T1" fmla="*/ 796 h 959"/>
                <a:gd name="T2" fmla="*/ 1821 w 2020"/>
                <a:gd name="T3" fmla="*/ 811 h 959"/>
                <a:gd name="T4" fmla="*/ 1710 w 2020"/>
                <a:gd name="T5" fmla="*/ 826 h 959"/>
                <a:gd name="T6" fmla="*/ 1614 w 2020"/>
                <a:gd name="T7" fmla="*/ 841 h 959"/>
                <a:gd name="T8" fmla="*/ 1526 w 2020"/>
                <a:gd name="T9" fmla="*/ 863 h 959"/>
                <a:gd name="T10" fmla="*/ 1445 w 2020"/>
                <a:gd name="T11" fmla="*/ 892 h 959"/>
                <a:gd name="T12" fmla="*/ 1379 w 2020"/>
                <a:gd name="T13" fmla="*/ 929 h 959"/>
                <a:gd name="T14" fmla="*/ 1312 w 2020"/>
                <a:gd name="T15" fmla="*/ 959 h 959"/>
                <a:gd name="T16" fmla="*/ 1253 w 2020"/>
                <a:gd name="T17" fmla="*/ 914 h 959"/>
                <a:gd name="T18" fmla="*/ 1202 w 2020"/>
                <a:gd name="T19" fmla="*/ 833 h 959"/>
                <a:gd name="T20" fmla="*/ 1150 w 2020"/>
                <a:gd name="T21" fmla="*/ 767 h 959"/>
                <a:gd name="T22" fmla="*/ 1098 w 2020"/>
                <a:gd name="T23" fmla="*/ 708 h 959"/>
                <a:gd name="T24" fmla="*/ 1054 w 2020"/>
                <a:gd name="T25" fmla="*/ 664 h 959"/>
                <a:gd name="T26" fmla="*/ 1010 w 2020"/>
                <a:gd name="T27" fmla="*/ 627 h 959"/>
                <a:gd name="T28" fmla="*/ 973 w 2020"/>
                <a:gd name="T29" fmla="*/ 590 h 959"/>
                <a:gd name="T30" fmla="*/ 936 w 2020"/>
                <a:gd name="T31" fmla="*/ 561 h 959"/>
                <a:gd name="T32" fmla="*/ 899 w 2020"/>
                <a:gd name="T33" fmla="*/ 531 h 959"/>
                <a:gd name="T34" fmla="*/ 863 w 2020"/>
                <a:gd name="T35" fmla="*/ 509 h 959"/>
                <a:gd name="T36" fmla="*/ 826 w 2020"/>
                <a:gd name="T37" fmla="*/ 480 h 959"/>
                <a:gd name="T38" fmla="*/ 796 w 2020"/>
                <a:gd name="T39" fmla="*/ 457 h 959"/>
                <a:gd name="T40" fmla="*/ 767 w 2020"/>
                <a:gd name="T41" fmla="*/ 435 h 959"/>
                <a:gd name="T42" fmla="*/ 737 w 2020"/>
                <a:gd name="T43" fmla="*/ 421 h 959"/>
                <a:gd name="T44" fmla="*/ 708 w 2020"/>
                <a:gd name="T45" fmla="*/ 398 h 959"/>
                <a:gd name="T46" fmla="*/ 678 w 2020"/>
                <a:gd name="T47" fmla="*/ 384 h 959"/>
                <a:gd name="T48" fmla="*/ 656 w 2020"/>
                <a:gd name="T49" fmla="*/ 362 h 959"/>
                <a:gd name="T50" fmla="*/ 627 w 2020"/>
                <a:gd name="T51" fmla="*/ 347 h 959"/>
                <a:gd name="T52" fmla="*/ 605 w 2020"/>
                <a:gd name="T53" fmla="*/ 332 h 959"/>
                <a:gd name="T54" fmla="*/ 575 w 2020"/>
                <a:gd name="T55" fmla="*/ 317 h 959"/>
                <a:gd name="T56" fmla="*/ 553 w 2020"/>
                <a:gd name="T57" fmla="*/ 303 h 959"/>
                <a:gd name="T58" fmla="*/ 531 w 2020"/>
                <a:gd name="T59" fmla="*/ 288 h 959"/>
                <a:gd name="T60" fmla="*/ 509 w 2020"/>
                <a:gd name="T61" fmla="*/ 273 h 959"/>
                <a:gd name="T62" fmla="*/ 487 w 2020"/>
                <a:gd name="T63" fmla="*/ 266 h 959"/>
                <a:gd name="T64" fmla="*/ 465 w 2020"/>
                <a:gd name="T65" fmla="*/ 251 h 959"/>
                <a:gd name="T66" fmla="*/ 450 w 2020"/>
                <a:gd name="T67" fmla="*/ 236 h 959"/>
                <a:gd name="T68" fmla="*/ 428 w 2020"/>
                <a:gd name="T69" fmla="*/ 229 h 959"/>
                <a:gd name="T70" fmla="*/ 406 w 2020"/>
                <a:gd name="T71" fmla="*/ 214 h 959"/>
                <a:gd name="T72" fmla="*/ 391 w 2020"/>
                <a:gd name="T73" fmla="*/ 207 h 959"/>
                <a:gd name="T74" fmla="*/ 369 w 2020"/>
                <a:gd name="T75" fmla="*/ 199 h 959"/>
                <a:gd name="T76" fmla="*/ 354 w 2020"/>
                <a:gd name="T77" fmla="*/ 185 h 959"/>
                <a:gd name="T78" fmla="*/ 339 w 2020"/>
                <a:gd name="T79" fmla="*/ 177 h 959"/>
                <a:gd name="T80" fmla="*/ 317 w 2020"/>
                <a:gd name="T81" fmla="*/ 170 h 959"/>
                <a:gd name="T82" fmla="*/ 302 w 2020"/>
                <a:gd name="T83" fmla="*/ 155 h 959"/>
                <a:gd name="T84" fmla="*/ 288 w 2020"/>
                <a:gd name="T85" fmla="*/ 148 h 959"/>
                <a:gd name="T86" fmla="*/ 273 w 2020"/>
                <a:gd name="T87" fmla="*/ 141 h 959"/>
                <a:gd name="T88" fmla="*/ 251 w 2020"/>
                <a:gd name="T89" fmla="*/ 133 h 959"/>
                <a:gd name="T90" fmla="*/ 236 w 2020"/>
                <a:gd name="T91" fmla="*/ 126 h 959"/>
                <a:gd name="T92" fmla="*/ 221 w 2020"/>
                <a:gd name="T93" fmla="*/ 111 h 959"/>
                <a:gd name="T94" fmla="*/ 207 w 2020"/>
                <a:gd name="T95" fmla="*/ 104 h 959"/>
                <a:gd name="T96" fmla="*/ 192 w 2020"/>
                <a:gd name="T97" fmla="*/ 96 h 959"/>
                <a:gd name="T98" fmla="*/ 177 w 2020"/>
                <a:gd name="T99" fmla="*/ 89 h 959"/>
                <a:gd name="T100" fmla="*/ 162 w 2020"/>
                <a:gd name="T101" fmla="*/ 82 h 959"/>
                <a:gd name="T102" fmla="*/ 148 w 2020"/>
                <a:gd name="T103" fmla="*/ 74 h 959"/>
                <a:gd name="T104" fmla="*/ 133 w 2020"/>
                <a:gd name="T105" fmla="*/ 67 h 959"/>
                <a:gd name="T106" fmla="*/ 118 w 2020"/>
                <a:gd name="T107" fmla="*/ 59 h 959"/>
                <a:gd name="T108" fmla="*/ 103 w 2020"/>
                <a:gd name="T109" fmla="*/ 52 h 959"/>
                <a:gd name="T110" fmla="*/ 89 w 2020"/>
                <a:gd name="T111" fmla="*/ 37 h 959"/>
                <a:gd name="T112" fmla="*/ 74 w 2020"/>
                <a:gd name="T113" fmla="*/ 37 h 959"/>
                <a:gd name="T114" fmla="*/ 59 w 2020"/>
                <a:gd name="T115" fmla="*/ 30 h 959"/>
                <a:gd name="T116" fmla="*/ 52 w 2020"/>
                <a:gd name="T117" fmla="*/ 23 h 959"/>
                <a:gd name="T118" fmla="*/ 37 w 2020"/>
                <a:gd name="T119" fmla="*/ 15 h 959"/>
                <a:gd name="T120" fmla="*/ 30 w 2020"/>
                <a:gd name="T121" fmla="*/ 8 h 959"/>
                <a:gd name="T122" fmla="*/ 15 w 2020"/>
                <a:gd name="T123" fmla="*/ 0 h 959"/>
                <a:gd name="T124" fmla="*/ 0 w 2020"/>
                <a:gd name="T125" fmla="*/ 0 h 9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020" h="959">
                  <a:moveTo>
                    <a:pt x="2020" y="796"/>
                  </a:moveTo>
                  <a:lnTo>
                    <a:pt x="1946" y="796"/>
                  </a:lnTo>
                  <a:lnTo>
                    <a:pt x="1880" y="804"/>
                  </a:lnTo>
                  <a:lnTo>
                    <a:pt x="1821" y="811"/>
                  </a:lnTo>
                  <a:lnTo>
                    <a:pt x="1762" y="819"/>
                  </a:lnTo>
                  <a:lnTo>
                    <a:pt x="1710" y="826"/>
                  </a:lnTo>
                  <a:lnTo>
                    <a:pt x="1659" y="833"/>
                  </a:lnTo>
                  <a:lnTo>
                    <a:pt x="1614" y="841"/>
                  </a:lnTo>
                  <a:lnTo>
                    <a:pt x="1570" y="855"/>
                  </a:lnTo>
                  <a:lnTo>
                    <a:pt x="1526" y="863"/>
                  </a:lnTo>
                  <a:lnTo>
                    <a:pt x="1489" y="878"/>
                  </a:lnTo>
                  <a:lnTo>
                    <a:pt x="1445" y="892"/>
                  </a:lnTo>
                  <a:lnTo>
                    <a:pt x="1415" y="907"/>
                  </a:lnTo>
                  <a:lnTo>
                    <a:pt x="1379" y="929"/>
                  </a:lnTo>
                  <a:lnTo>
                    <a:pt x="1349" y="944"/>
                  </a:lnTo>
                  <a:lnTo>
                    <a:pt x="1312" y="959"/>
                  </a:lnTo>
                  <a:lnTo>
                    <a:pt x="1283" y="951"/>
                  </a:lnTo>
                  <a:lnTo>
                    <a:pt x="1253" y="914"/>
                  </a:lnTo>
                  <a:lnTo>
                    <a:pt x="1224" y="870"/>
                  </a:lnTo>
                  <a:lnTo>
                    <a:pt x="1202" y="833"/>
                  </a:lnTo>
                  <a:lnTo>
                    <a:pt x="1172" y="796"/>
                  </a:lnTo>
                  <a:lnTo>
                    <a:pt x="1150" y="767"/>
                  </a:lnTo>
                  <a:lnTo>
                    <a:pt x="1121" y="738"/>
                  </a:lnTo>
                  <a:lnTo>
                    <a:pt x="1098" y="708"/>
                  </a:lnTo>
                  <a:lnTo>
                    <a:pt x="1076" y="686"/>
                  </a:lnTo>
                  <a:lnTo>
                    <a:pt x="1054" y="664"/>
                  </a:lnTo>
                  <a:lnTo>
                    <a:pt x="1032" y="642"/>
                  </a:lnTo>
                  <a:lnTo>
                    <a:pt x="1010" y="627"/>
                  </a:lnTo>
                  <a:lnTo>
                    <a:pt x="988" y="605"/>
                  </a:lnTo>
                  <a:lnTo>
                    <a:pt x="973" y="590"/>
                  </a:lnTo>
                  <a:lnTo>
                    <a:pt x="951" y="575"/>
                  </a:lnTo>
                  <a:lnTo>
                    <a:pt x="936" y="561"/>
                  </a:lnTo>
                  <a:lnTo>
                    <a:pt x="914" y="546"/>
                  </a:lnTo>
                  <a:lnTo>
                    <a:pt x="899" y="531"/>
                  </a:lnTo>
                  <a:lnTo>
                    <a:pt x="877" y="516"/>
                  </a:lnTo>
                  <a:lnTo>
                    <a:pt x="863" y="509"/>
                  </a:lnTo>
                  <a:lnTo>
                    <a:pt x="848" y="494"/>
                  </a:lnTo>
                  <a:lnTo>
                    <a:pt x="826" y="480"/>
                  </a:lnTo>
                  <a:lnTo>
                    <a:pt x="811" y="472"/>
                  </a:lnTo>
                  <a:lnTo>
                    <a:pt x="796" y="457"/>
                  </a:lnTo>
                  <a:lnTo>
                    <a:pt x="782" y="450"/>
                  </a:lnTo>
                  <a:lnTo>
                    <a:pt x="767" y="435"/>
                  </a:lnTo>
                  <a:lnTo>
                    <a:pt x="752" y="428"/>
                  </a:lnTo>
                  <a:lnTo>
                    <a:pt x="737" y="421"/>
                  </a:lnTo>
                  <a:lnTo>
                    <a:pt x="723" y="406"/>
                  </a:lnTo>
                  <a:lnTo>
                    <a:pt x="708" y="398"/>
                  </a:lnTo>
                  <a:lnTo>
                    <a:pt x="693" y="391"/>
                  </a:lnTo>
                  <a:lnTo>
                    <a:pt x="678" y="384"/>
                  </a:lnTo>
                  <a:lnTo>
                    <a:pt x="664" y="369"/>
                  </a:lnTo>
                  <a:lnTo>
                    <a:pt x="656" y="362"/>
                  </a:lnTo>
                  <a:lnTo>
                    <a:pt x="642" y="354"/>
                  </a:lnTo>
                  <a:lnTo>
                    <a:pt x="627" y="347"/>
                  </a:lnTo>
                  <a:lnTo>
                    <a:pt x="612" y="340"/>
                  </a:lnTo>
                  <a:lnTo>
                    <a:pt x="605" y="332"/>
                  </a:lnTo>
                  <a:lnTo>
                    <a:pt x="590" y="325"/>
                  </a:lnTo>
                  <a:lnTo>
                    <a:pt x="575" y="317"/>
                  </a:lnTo>
                  <a:lnTo>
                    <a:pt x="568" y="310"/>
                  </a:lnTo>
                  <a:lnTo>
                    <a:pt x="553" y="303"/>
                  </a:lnTo>
                  <a:lnTo>
                    <a:pt x="546" y="295"/>
                  </a:lnTo>
                  <a:lnTo>
                    <a:pt x="531" y="288"/>
                  </a:lnTo>
                  <a:lnTo>
                    <a:pt x="524" y="281"/>
                  </a:lnTo>
                  <a:lnTo>
                    <a:pt x="509" y="273"/>
                  </a:lnTo>
                  <a:lnTo>
                    <a:pt x="501" y="273"/>
                  </a:lnTo>
                  <a:lnTo>
                    <a:pt x="487" y="266"/>
                  </a:lnTo>
                  <a:lnTo>
                    <a:pt x="479" y="258"/>
                  </a:lnTo>
                  <a:lnTo>
                    <a:pt x="465" y="251"/>
                  </a:lnTo>
                  <a:lnTo>
                    <a:pt x="457" y="244"/>
                  </a:lnTo>
                  <a:lnTo>
                    <a:pt x="450" y="236"/>
                  </a:lnTo>
                  <a:lnTo>
                    <a:pt x="435" y="236"/>
                  </a:lnTo>
                  <a:lnTo>
                    <a:pt x="428" y="229"/>
                  </a:lnTo>
                  <a:lnTo>
                    <a:pt x="420" y="222"/>
                  </a:lnTo>
                  <a:lnTo>
                    <a:pt x="406" y="214"/>
                  </a:lnTo>
                  <a:lnTo>
                    <a:pt x="398" y="214"/>
                  </a:lnTo>
                  <a:lnTo>
                    <a:pt x="391" y="207"/>
                  </a:lnTo>
                  <a:lnTo>
                    <a:pt x="384" y="199"/>
                  </a:lnTo>
                  <a:lnTo>
                    <a:pt x="369" y="199"/>
                  </a:lnTo>
                  <a:lnTo>
                    <a:pt x="361" y="192"/>
                  </a:lnTo>
                  <a:lnTo>
                    <a:pt x="354" y="185"/>
                  </a:lnTo>
                  <a:lnTo>
                    <a:pt x="347" y="185"/>
                  </a:lnTo>
                  <a:lnTo>
                    <a:pt x="339" y="177"/>
                  </a:lnTo>
                  <a:lnTo>
                    <a:pt x="325" y="170"/>
                  </a:lnTo>
                  <a:lnTo>
                    <a:pt x="317" y="170"/>
                  </a:lnTo>
                  <a:lnTo>
                    <a:pt x="310" y="163"/>
                  </a:lnTo>
                  <a:lnTo>
                    <a:pt x="302" y="155"/>
                  </a:lnTo>
                  <a:lnTo>
                    <a:pt x="295" y="155"/>
                  </a:lnTo>
                  <a:lnTo>
                    <a:pt x="288" y="148"/>
                  </a:lnTo>
                  <a:lnTo>
                    <a:pt x="280" y="141"/>
                  </a:lnTo>
                  <a:lnTo>
                    <a:pt x="273" y="141"/>
                  </a:lnTo>
                  <a:lnTo>
                    <a:pt x="258" y="133"/>
                  </a:lnTo>
                  <a:lnTo>
                    <a:pt x="251" y="133"/>
                  </a:lnTo>
                  <a:lnTo>
                    <a:pt x="244" y="126"/>
                  </a:lnTo>
                  <a:lnTo>
                    <a:pt x="236" y="126"/>
                  </a:lnTo>
                  <a:lnTo>
                    <a:pt x="229" y="118"/>
                  </a:lnTo>
                  <a:lnTo>
                    <a:pt x="221" y="111"/>
                  </a:lnTo>
                  <a:lnTo>
                    <a:pt x="214" y="111"/>
                  </a:lnTo>
                  <a:lnTo>
                    <a:pt x="207" y="104"/>
                  </a:lnTo>
                  <a:lnTo>
                    <a:pt x="199" y="104"/>
                  </a:lnTo>
                  <a:lnTo>
                    <a:pt x="192" y="96"/>
                  </a:lnTo>
                  <a:lnTo>
                    <a:pt x="185" y="96"/>
                  </a:lnTo>
                  <a:lnTo>
                    <a:pt x="177" y="89"/>
                  </a:lnTo>
                  <a:lnTo>
                    <a:pt x="170" y="89"/>
                  </a:lnTo>
                  <a:lnTo>
                    <a:pt x="162" y="82"/>
                  </a:lnTo>
                  <a:lnTo>
                    <a:pt x="155" y="74"/>
                  </a:lnTo>
                  <a:lnTo>
                    <a:pt x="148" y="74"/>
                  </a:lnTo>
                  <a:lnTo>
                    <a:pt x="140" y="67"/>
                  </a:lnTo>
                  <a:lnTo>
                    <a:pt x="133" y="67"/>
                  </a:lnTo>
                  <a:lnTo>
                    <a:pt x="126" y="59"/>
                  </a:lnTo>
                  <a:lnTo>
                    <a:pt x="118" y="59"/>
                  </a:lnTo>
                  <a:lnTo>
                    <a:pt x="111" y="52"/>
                  </a:lnTo>
                  <a:lnTo>
                    <a:pt x="103" y="52"/>
                  </a:lnTo>
                  <a:lnTo>
                    <a:pt x="96" y="45"/>
                  </a:lnTo>
                  <a:lnTo>
                    <a:pt x="89" y="37"/>
                  </a:lnTo>
                  <a:lnTo>
                    <a:pt x="81" y="37"/>
                  </a:lnTo>
                  <a:lnTo>
                    <a:pt x="74" y="37"/>
                  </a:lnTo>
                  <a:lnTo>
                    <a:pt x="67" y="30"/>
                  </a:lnTo>
                  <a:lnTo>
                    <a:pt x="59" y="30"/>
                  </a:lnTo>
                  <a:lnTo>
                    <a:pt x="59" y="23"/>
                  </a:lnTo>
                  <a:lnTo>
                    <a:pt x="52" y="23"/>
                  </a:lnTo>
                  <a:lnTo>
                    <a:pt x="45" y="15"/>
                  </a:lnTo>
                  <a:lnTo>
                    <a:pt x="37" y="15"/>
                  </a:lnTo>
                  <a:lnTo>
                    <a:pt x="30" y="15"/>
                  </a:lnTo>
                  <a:lnTo>
                    <a:pt x="30" y="8"/>
                  </a:lnTo>
                  <a:lnTo>
                    <a:pt x="22" y="8"/>
                  </a:lnTo>
                  <a:lnTo>
                    <a:pt x="15" y="0"/>
                  </a:lnTo>
                  <a:lnTo>
                    <a:pt x="8" y="0"/>
                  </a:lnTo>
                  <a:lnTo>
                    <a:pt x="0" y="0"/>
                  </a:lnTo>
                </a:path>
              </a:pathLst>
            </a:custGeom>
            <a:noFill/>
            <a:ln w="23813">
              <a:solidFill>
                <a:srgbClr val="FFAA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9" name="Freeform 450"/>
            <p:cNvSpPr>
              <a:spLocks/>
            </p:cNvSpPr>
            <p:nvPr/>
          </p:nvSpPr>
          <p:spPr bwMode="auto">
            <a:xfrm>
              <a:off x="3041" y="2576"/>
              <a:ext cx="2020" cy="228"/>
            </a:xfrm>
            <a:custGeom>
              <a:avLst/>
              <a:gdLst>
                <a:gd name="T0" fmla="*/ 1946 w 2020"/>
                <a:gd name="T1" fmla="*/ 154 h 228"/>
                <a:gd name="T2" fmla="*/ 1821 w 2020"/>
                <a:gd name="T3" fmla="*/ 162 h 228"/>
                <a:gd name="T4" fmla="*/ 1710 w 2020"/>
                <a:gd name="T5" fmla="*/ 162 h 228"/>
                <a:gd name="T6" fmla="*/ 1614 w 2020"/>
                <a:gd name="T7" fmla="*/ 162 h 228"/>
                <a:gd name="T8" fmla="*/ 1526 w 2020"/>
                <a:gd name="T9" fmla="*/ 162 h 228"/>
                <a:gd name="T10" fmla="*/ 1445 w 2020"/>
                <a:gd name="T11" fmla="*/ 169 h 228"/>
                <a:gd name="T12" fmla="*/ 1379 w 2020"/>
                <a:gd name="T13" fmla="*/ 169 h 228"/>
                <a:gd name="T14" fmla="*/ 1312 w 2020"/>
                <a:gd name="T15" fmla="*/ 176 h 228"/>
                <a:gd name="T16" fmla="*/ 1253 w 2020"/>
                <a:gd name="T17" fmla="*/ 184 h 228"/>
                <a:gd name="T18" fmla="*/ 1202 w 2020"/>
                <a:gd name="T19" fmla="*/ 184 h 228"/>
                <a:gd name="T20" fmla="*/ 1150 w 2020"/>
                <a:gd name="T21" fmla="*/ 191 h 228"/>
                <a:gd name="T22" fmla="*/ 1098 w 2020"/>
                <a:gd name="T23" fmla="*/ 199 h 228"/>
                <a:gd name="T24" fmla="*/ 1054 w 2020"/>
                <a:gd name="T25" fmla="*/ 213 h 228"/>
                <a:gd name="T26" fmla="*/ 1010 w 2020"/>
                <a:gd name="T27" fmla="*/ 221 h 228"/>
                <a:gd name="T28" fmla="*/ 973 w 2020"/>
                <a:gd name="T29" fmla="*/ 228 h 228"/>
                <a:gd name="T30" fmla="*/ 936 w 2020"/>
                <a:gd name="T31" fmla="*/ 228 h 228"/>
                <a:gd name="T32" fmla="*/ 899 w 2020"/>
                <a:gd name="T33" fmla="*/ 221 h 228"/>
                <a:gd name="T34" fmla="*/ 863 w 2020"/>
                <a:gd name="T35" fmla="*/ 199 h 228"/>
                <a:gd name="T36" fmla="*/ 826 w 2020"/>
                <a:gd name="T37" fmla="*/ 184 h 228"/>
                <a:gd name="T38" fmla="*/ 796 w 2020"/>
                <a:gd name="T39" fmla="*/ 162 h 228"/>
                <a:gd name="T40" fmla="*/ 767 w 2020"/>
                <a:gd name="T41" fmla="*/ 147 h 228"/>
                <a:gd name="T42" fmla="*/ 737 w 2020"/>
                <a:gd name="T43" fmla="*/ 132 h 228"/>
                <a:gd name="T44" fmla="*/ 708 w 2020"/>
                <a:gd name="T45" fmla="*/ 118 h 228"/>
                <a:gd name="T46" fmla="*/ 678 w 2020"/>
                <a:gd name="T47" fmla="*/ 110 h 228"/>
                <a:gd name="T48" fmla="*/ 656 w 2020"/>
                <a:gd name="T49" fmla="*/ 95 h 228"/>
                <a:gd name="T50" fmla="*/ 627 w 2020"/>
                <a:gd name="T51" fmla="*/ 81 h 228"/>
                <a:gd name="T52" fmla="*/ 605 w 2020"/>
                <a:gd name="T53" fmla="*/ 73 h 228"/>
                <a:gd name="T54" fmla="*/ 575 w 2020"/>
                <a:gd name="T55" fmla="*/ 66 h 228"/>
                <a:gd name="T56" fmla="*/ 553 w 2020"/>
                <a:gd name="T57" fmla="*/ 59 h 228"/>
                <a:gd name="T58" fmla="*/ 531 w 2020"/>
                <a:gd name="T59" fmla="*/ 51 h 228"/>
                <a:gd name="T60" fmla="*/ 509 w 2020"/>
                <a:gd name="T61" fmla="*/ 44 h 228"/>
                <a:gd name="T62" fmla="*/ 487 w 2020"/>
                <a:gd name="T63" fmla="*/ 36 h 228"/>
                <a:gd name="T64" fmla="*/ 465 w 2020"/>
                <a:gd name="T65" fmla="*/ 29 h 228"/>
                <a:gd name="T66" fmla="*/ 450 w 2020"/>
                <a:gd name="T67" fmla="*/ 22 h 228"/>
                <a:gd name="T68" fmla="*/ 428 w 2020"/>
                <a:gd name="T69" fmla="*/ 22 h 228"/>
                <a:gd name="T70" fmla="*/ 406 w 2020"/>
                <a:gd name="T71" fmla="*/ 14 h 228"/>
                <a:gd name="T72" fmla="*/ 391 w 2020"/>
                <a:gd name="T73" fmla="*/ 14 h 228"/>
                <a:gd name="T74" fmla="*/ 369 w 2020"/>
                <a:gd name="T75" fmla="*/ 7 h 228"/>
                <a:gd name="T76" fmla="*/ 354 w 2020"/>
                <a:gd name="T77" fmla="*/ 7 h 228"/>
                <a:gd name="T78" fmla="*/ 339 w 2020"/>
                <a:gd name="T79" fmla="*/ 0 h 228"/>
                <a:gd name="T80" fmla="*/ 317 w 2020"/>
                <a:gd name="T81" fmla="*/ 0 h 228"/>
                <a:gd name="T82" fmla="*/ 302 w 2020"/>
                <a:gd name="T83" fmla="*/ 0 h 228"/>
                <a:gd name="T84" fmla="*/ 288 w 2020"/>
                <a:gd name="T85" fmla="*/ 0 h 228"/>
                <a:gd name="T86" fmla="*/ 273 w 2020"/>
                <a:gd name="T87" fmla="*/ 0 h 228"/>
                <a:gd name="T88" fmla="*/ 251 w 2020"/>
                <a:gd name="T89" fmla="*/ 0 h 228"/>
                <a:gd name="T90" fmla="*/ 236 w 2020"/>
                <a:gd name="T91" fmla="*/ 0 h 228"/>
                <a:gd name="T92" fmla="*/ 221 w 2020"/>
                <a:gd name="T93" fmla="*/ 0 h 228"/>
                <a:gd name="T94" fmla="*/ 207 w 2020"/>
                <a:gd name="T95" fmla="*/ 0 h 228"/>
                <a:gd name="T96" fmla="*/ 192 w 2020"/>
                <a:gd name="T97" fmla="*/ 0 h 228"/>
                <a:gd name="T98" fmla="*/ 177 w 2020"/>
                <a:gd name="T99" fmla="*/ 7 h 228"/>
                <a:gd name="T100" fmla="*/ 162 w 2020"/>
                <a:gd name="T101" fmla="*/ 7 h 228"/>
                <a:gd name="T102" fmla="*/ 148 w 2020"/>
                <a:gd name="T103" fmla="*/ 7 h 228"/>
                <a:gd name="T104" fmla="*/ 133 w 2020"/>
                <a:gd name="T105" fmla="*/ 7 h 228"/>
                <a:gd name="T106" fmla="*/ 118 w 2020"/>
                <a:gd name="T107" fmla="*/ 14 h 228"/>
                <a:gd name="T108" fmla="*/ 103 w 2020"/>
                <a:gd name="T109" fmla="*/ 14 h 228"/>
                <a:gd name="T110" fmla="*/ 89 w 2020"/>
                <a:gd name="T111" fmla="*/ 14 h 228"/>
                <a:gd name="T112" fmla="*/ 74 w 2020"/>
                <a:gd name="T113" fmla="*/ 14 h 228"/>
                <a:gd name="T114" fmla="*/ 59 w 2020"/>
                <a:gd name="T115" fmla="*/ 14 h 228"/>
                <a:gd name="T116" fmla="*/ 52 w 2020"/>
                <a:gd name="T117" fmla="*/ 22 h 228"/>
                <a:gd name="T118" fmla="*/ 37 w 2020"/>
                <a:gd name="T119" fmla="*/ 22 h 228"/>
                <a:gd name="T120" fmla="*/ 22 w 2020"/>
                <a:gd name="T121" fmla="*/ 22 h 228"/>
                <a:gd name="T122" fmla="*/ 8 w 2020"/>
                <a:gd name="T123" fmla="*/ 22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020" h="228">
                  <a:moveTo>
                    <a:pt x="2020" y="154"/>
                  </a:moveTo>
                  <a:lnTo>
                    <a:pt x="1946" y="154"/>
                  </a:lnTo>
                  <a:lnTo>
                    <a:pt x="1880" y="162"/>
                  </a:lnTo>
                  <a:lnTo>
                    <a:pt x="1821" y="162"/>
                  </a:lnTo>
                  <a:lnTo>
                    <a:pt x="1762" y="162"/>
                  </a:lnTo>
                  <a:lnTo>
                    <a:pt x="1710" y="162"/>
                  </a:lnTo>
                  <a:lnTo>
                    <a:pt x="1659" y="162"/>
                  </a:lnTo>
                  <a:lnTo>
                    <a:pt x="1614" y="162"/>
                  </a:lnTo>
                  <a:lnTo>
                    <a:pt x="1570" y="162"/>
                  </a:lnTo>
                  <a:lnTo>
                    <a:pt x="1526" y="162"/>
                  </a:lnTo>
                  <a:lnTo>
                    <a:pt x="1489" y="169"/>
                  </a:lnTo>
                  <a:lnTo>
                    <a:pt x="1445" y="169"/>
                  </a:lnTo>
                  <a:lnTo>
                    <a:pt x="1415" y="169"/>
                  </a:lnTo>
                  <a:lnTo>
                    <a:pt x="1379" y="169"/>
                  </a:lnTo>
                  <a:lnTo>
                    <a:pt x="1349" y="176"/>
                  </a:lnTo>
                  <a:lnTo>
                    <a:pt x="1312" y="176"/>
                  </a:lnTo>
                  <a:lnTo>
                    <a:pt x="1283" y="176"/>
                  </a:lnTo>
                  <a:lnTo>
                    <a:pt x="1253" y="184"/>
                  </a:lnTo>
                  <a:lnTo>
                    <a:pt x="1224" y="184"/>
                  </a:lnTo>
                  <a:lnTo>
                    <a:pt x="1202" y="184"/>
                  </a:lnTo>
                  <a:lnTo>
                    <a:pt x="1172" y="191"/>
                  </a:lnTo>
                  <a:lnTo>
                    <a:pt x="1150" y="191"/>
                  </a:lnTo>
                  <a:lnTo>
                    <a:pt x="1121" y="199"/>
                  </a:lnTo>
                  <a:lnTo>
                    <a:pt x="1098" y="199"/>
                  </a:lnTo>
                  <a:lnTo>
                    <a:pt x="1076" y="206"/>
                  </a:lnTo>
                  <a:lnTo>
                    <a:pt x="1054" y="213"/>
                  </a:lnTo>
                  <a:lnTo>
                    <a:pt x="1032" y="213"/>
                  </a:lnTo>
                  <a:lnTo>
                    <a:pt x="1010" y="221"/>
                  </a:lnTo>
                  <a:lnTo>
                    <a:pt x="988" y="228"/>
                  </a:lnTo>
                  <a:lnTo>
                    <a:pt x="973" y="228"/>
                  </a:lnTo>
                  <a:lnTo>
                    <a:pt x="951" y="228"/>
                  </a:lnTo>
                  <a:lnTo>
                    <a:pt x="936" y="228"/>
                  </a:lnTo>
                  <a:lnTo>
                    <a:pt x="914" y="228"/>
                  </a:lnTo>
                  <a:lnTo>
                    <a:pt x="899" y="221"/>
                  </a:lnTo>
                  <a:lnTo>
                    <a:pt x="877" y="206"/>
                  </a:lnTo>
                  <a:lnTo>
                    <a:pt x="863" y="199"/>
                  </a:lnTo>
                  <a:lnTo>
                    <a:pt x="848" y="191"/>
                  </a:lnTo>
                  <a:lnTo>
                    <a:pt x="826" y="184"/>
                  </a:lnTo>
                  <a:lnTo>
                    <a:pt x="811" y="176"/>
                  </a:lnTo>
                  <a:lnTo>
                    <a:pt x="796" y="162"/>
                  </a:lnTo>
                  <a:lnTo>
                    <a:pt x="782" y="154"/>
                  </a:lnTo>
                  <a:lnTo>
                    <a:pt x="767" y="147"/>
                  </a:lnTo>
                  <a:lnTo>
                    <a:pt x="752" y="140"/>
                  </a:lnTo>
                  <a:lnTo>
                    <a:pt x="737" y="132"/>
                  </a:lnTo>
                  <a:lnTo>
                    <a:pt x="723" y="125"/>
                  </a:lnTo>
                  <a:lnTo>
                    <a:pt x="708" y="118"/>
                  </a:lnTo>
                  <a:lnTo>
                    <a:pt x="693" y="110"/>
                  </a:lnTo>
                  <a:lnTo>
                    <a:pt x="678" y="110"/>
                  </a:lnTo>
                  <a:lnTo>
                    <a:pt x="664" y="103"/>
                  </a:lnTo>
                  <a:lnTo>
                    <a:pt x="656" y="95"/>
                  </a:lnTo>
                  <a:lnTo>
                    <a:pt x="642" y="88"/>
                  </a:lnTo>
                  <a:lnTo>
                    <a:pt x="627" y="81"/>
                  </a:lnTo>
                  <a:lnTo>
                    <a:pt x="612" y="81"/>
                  </a:lnTo>
                  <a:lnTo>
                    <a:pt x="605" y="73"/>
                  </a:lnTo>
                  <a:lnTo>
                    <a:pt x="590" y="66"/>
                  </a:lnTo>
                  <a:lnTo>
                    <a:pt x="575" y="66"/>
                  </a:lnTo>
                  <a:lnTo>
                    <a:pt x="568" y="59"/>
                  </a:lnTo>
                  <a:lnTo>
                    <a:pt x="553" y="59"/>
                  </a:lnTo>
                  <a:lnTo>
                    <a:pt x="546" y="51"/>
                  </a:lnTo>
                  <a:lnTo>
                    <a:pt x="531" y="51"/>
                  </a:lnTo>
                  <a:lnTo>
                    <a:pt x="524" y="44"/>
                  </a:lnTo>
                  <a:lnTo>
                    <a:pt x="509" y="44"/>
                  </a:lnTo>
                  <a:lnTo>
                    <a:pt x="501" y="36"/>
                  </a:lnTo>
                  <a:lnTo>
                    <a:pt x="487" y="36"/>
                  </a:lnTo>
                  <a:lnTo>
                    <a:pt x="479" y="29"/>
                  </a:lnTo>
                  <a:lnTo>
                    <a:pt x="465" y="29"/>
                  </a:lnTo>
                  <a:lnTo>
                    <a:pt x="457" y="29"/>
                  </a:lnTo>
                  <a:lnTo>
                    <a:pt x="450" y="22"/>
                  </a:lnTo>
                  <a:lnTo>
                    <a:pt x="435" y="22"/>
                  </a:lnTo>
                  <a:lnTo>
                    <a:pt x="428" y="22"/>
                  </a:lnTo>
                  <a:lnTo>
                    <a:pt x="420" y="14"/>
                  </a:lnTo>
                  <a:lnTo>
                    <a:pt x="406" y="14"/>
                  </a:lnTo>
                  <a:lnTo>
                    <a:pt x="398" y="14"/>
                  </a:lnTo>
                  <a:lnTo>
                    <a:pt x="391" y="14"/>
                  </a:lnTo>
                  <a:lnTo>
                    <a:pt x="384" y="7"/>
                  </a:lnTo>
                  <a:lnTo>
                    <a:pt x="369" y="7"/>
                  </a:lnTo>
                  <a:lnTo>
                    <a:pt x="361" y="7"/>
                  </a:lnTo>
                  <a:lnTo>
                    <a:pt x="354" y="7"/>
                  </a:lnTo>
                  <a:lnTo>
                    <a:pt x="347" y="7"/>
                  </a:lnTo>
                  <a:lnTo>
                    <a:pt x="339" y="0"/>
                  </a:lnTo>
                  <a:lnTo>
                    <a:pt x="325" y="0"/>
                  </a:lnTo>
                  <a:lnTo>
                    <a:pt x="317" y="0"/>
                  </a:lnTo>
                  <a:lnTo>
                    <a:pt x="310" y="0"/>
                  </a:lnTo>
                  <a:lnTo>
                    <a:pt x="302" y="0"/>
                  </a:lnTo>
                  <a:lnTo>
                    <a:pt x="295" y="0"/>
                  </a:lnTo>
                  <a:lnTo>
                    <a:pt x="288" y="0"/>
                  </a:lnTo>
                  <a:lnTo>
                    <a:pt x="280" y="0"/>
                  </a:lnTo>
                  <a:lnTo>
                    <a:pt x="273" y="0"/>
                  </a:lnTo>
                  <a:lnTo>
                    <a:pt x="258" y="0"/>
                  </a:lnTo>
                  <a:lnTo>
                    <a:pt x="251" y="0"/>
                  </a:lnTo>
                  <a:lnTo>
                    <a:pt x="244" y="0"/>
                  </a:lnTo>
                  <a:lnTo>
                    <a:pt x="236" y="0"/>
                  </a:lnTo>
                  <a:lnTo>
                    <a:pt x="229" y="0"/>
                  </a:lnTo>
                  <a:lnTo>
                    <a:pt x="221" y="0"/>
                  </a:lnTo>
                  <a:lnTo>
                    <a:pt x="214" y="0"/>
                  </a:lnTo>
                  <a:lnTo>
                    <a:pt x="207" y="0"/>
                  </a:lnTo>
                  <a:lnTo>
                    <a:pt x="199" y="0"/>
                  </a:lnTo>
                  <a:lnTo>
                    <a:pt x="192" y="0"/>
                  </a:lnTo>
                  <a:lnTo>
                    <a:pt x="185" y="7"/>
                  </a:lnTo>
                  <a:lnTo>
                    <a:pt x="177" y="7"/>
                  </a:lnTo>
                  <a:lnTo>
                    <a:pt x="170" y="7"/>
                  </a:lnTo>
                  <a:lnTo>
                    <a:pt x="162" y="7"/>
                  </a:lnTo>
                  <a:lnTo>
                    <a:pt x="155" y="7"/>
                  </a:lnTo>
                  <a:lnTo>
                    <a:pt x="148" y="7"/>
                  </a:lnTo>
                  <a:lnTo>
                    <a:pt x="140" y="7"/>
                  </a:lnTo>
                  <a:lnTo>
                    <a:pt x="133" y="7"/>
                  </a:lnTo>
                  <a:lnTo>
                    <a:pt x="126" y="7"/>
                  </a:lnTo>
                  <a:lnTo>
                    <a:pt x="118" y="14"/>
                  </a:lnTo>
                  <a:lnTo>
                    <a:pt x="111" y="14"/>
                  </a:lnTo>
                  <a:lnTo>
                    <a:pt x="103" y="14"/>
                  </a:lnTo>
                  <a:lnTo>
                    <a:pt x="96" y="14"/>
                  </a:lnTo>
                  <a:lnTo>
                    <a:pt x="89" y="14"/>
                  </a:lnTo>
                  <a:lnTo>
                    <a:pt x="81" y="14"/>
                  </a:lnTo>
                  <a:lnTo>
                    <a:pt x="74" y="14"/>
                  </a:lnTo>
                  <a:lnTo>
                    <a:pt x="67" y="14"/>
                  </a:lnTo>
                  <a:lnTo>
                    <a:pt x="59" y="14"/>
                  </a:lnTo>
                  <a:lnTo>
                    <a:pt x="59" y="22"/>
                  </a:lnTo>
                  <a:lnTo>
                    <a:pt x="52" y="22"/>
                  </a:lnTo>
                  <a:lnTo>
                    <a:pt x="45" y="22"/>
                  </a:lnTo>
                  <a:lnTo>
                    <a:pt x="37" y="22"/>
                  </a:lnTo>
                  <a:lnTo>
                    <a:pt x="30" y="22"/>
                  </a:lnTo>
                  <a:lnTo>
                    <a:pt x="22" y="22"/>
                  </a:lnTo>
                  <a:lnTo>
                    <a:pt x="15" y="22"/>
                  </a:lnTo>
                  <a:lnTo>
                    <a:pt x="8" y="22"/>
                  </a:lnTo>
                  <a:lnTo>
                    <a:pt x="0" y="22"/>
                  </a:lnTo>
                </a:path>
              </a:pathLst>
            </a:custGeom>
            <a:noFill/>
            <a:ln w="23813">
              <a:solidFill>
                <a:srgbClr val="00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0" name="Freeform 451"/>
            <p:cNvSpPr>
              <a:spLocks/>
            </p:cNvSpPr>
            <p:nvPr/>
          </p:nvSpPr>
          <p:spPr bwMode="auto">
            <a:xfrm>
              <a:off x="3041" y="2664"/>
              <a:ext cx="2020" cy="111"/>
            </a:xfrm>
            <a:custGeom>
              <a:avLst/>
              <a:gdLst>
                <a:gd name="T0" fmla="*/ 1946 w 2020"/>
                <a:gd name="T1" fmla="*/ 66 h 111"/>
                <a:gd name="T2" fmla="*/ 1821 w 2020"/>
                <a:gd name="T3" fmla="*/ 66 h 111"/>
                <a:gd name="T4" fmla="*/ 1710 w 2020"/>
                <a:gd name="T5" fmla="*/ 66 h 111"/>
                <a:gd name="T6" fmla="*/ 1614 w 2020"/>
                <a:gd name="T7" fmla="*/ 66 h 111"/>
                <a:gd name="T8" fmla="*/ 1526 w 2020"/>
                <a:gd name="T9" fmla="*/ 66 h 111"/>
                <a:gd name="T10" fmla="*/ 1445 w 2020"/>
                <a:gd name="T11" fmla="*/ 74 h 111"/>
                <a:gd name="T12" fmla="*/ 1379 w 2020"/>
                <a:gd name="T13" fmla="*/ 74 h 111"/>
                <a:gd name="T14" fmla="*/ 1312 w 2020"/>
                <a:gd name="T15" fmla="*/ 74 h 111"/>
                <a:gd name="T16" fmla="*/ 1253 w 2020"/>
                <a:gd name="T17" fmla="*/ 74 h 111"/>
                <a:gd name="T18" fmla="*/ 1202 w 2020"/>
                <a:gd name="T19" fmla="*/ 74 h 111"/>
                <a:gd name="T20" fmla="*/ 1150 w 2020"/>
                <a:gd name="T21" fmla="*/ 74 h 111"/>
                <a:gd name="T22" fmla="*/ 1098 w 2020"/>
                <a:gd name="T23" fmla="*/ 81 h 111"/>
                <a:gd name="T24" fmla="*/ 1054 w 2020"/>
                <a:gd name="T25" fmla="*/ 81 h 111"/>
                <a:gd name="T26" fmla="*/ 1010 w 2020"/>
                <a:gd name="T27" fmla="*/ 81 h 111"/>
                <a:gd name="T28" fmla="*/ 973 w 2020"/>
                <a:gd name="T29" fmla="*/ 88 h 111"/>
                <a:gd name="T30" fmla="*/ 936 w 2020"/>
                <a:gd name="T31" fmla="*/ 88 h 111"/>
                <a:gd name="T32" fmla="*/ 899 w 2020"/>
                <a:gd name="T33" fmla="*/ 96 h 111"/>
                <a:gd name="T34" fmla="*/ 863 w 2020"/>
                <a:gd name="T35" fmla="*/ 96 h 111"/>
                <a:gd name="T36" fmla="*/ 826 w 2020"/>
                <a:gd name="T37" fmla="*/ 103 h 111"/>
                <a:gd name="T38" fmla="*/ 796 w 2020"/>
                <a:gd name="T39" fmla="*/ 103 h 111"/>
                <a:gd name="T40" fmla="*/ 767 w 2020"/>
                <a:gd name="T41" fmla="*/ 103 h 111"/>
                <a:gd name="T42" fmla="*/ 737 w 2020"/>
                <a:gd name="T43" fmla="*/ 103 h 111"/>
                <a:gd name="T44" fmla="*/ 708 w 2020"/>
                <a:gd name="T45" fmla="*/ 96 h 111"/>
                <a:gd name="T46" fmla="*/ 678 w 2020"/>
                <a:gd name="T47" fmla="*/ 88 h 111"/>
                <a:gd name="T48" fmla="*/ 656 w 2020"/>
                <a:gd name="T49" fmla="*/ 74 h 111"/>
                <a:gd name="T50" fmla="*/ 627 w 2020"/>
                <a:gd name="T51" fmla="*/ 66 h 111"/>
                <a:gd name="T52" fmla="*/ 605 w 2020"/>
                <a:gd name="T53" fmla="*/ 59 h 111"/>
                <a:gd name="T54" fmla="*/ 575 w 2020"/>
                <a:gd name="T55" fmla="*/ 52 h 111"/>
                <a:gd name="T56" fmla="*/ 553 w 2020"/>
                <a:gd name="T57" fmla="*/ 37 h 111"/>
                <a:gd name="T58" fmla="*/ 531 w 2020"/>
                <a:gd name="T59" fmla="*/ 30 h 111"/>
                <a:gd name="T60" fmla="*/ 509 w 2020"/>
                <a:gd name="T61" fmla="*/ 30 h 111"/>
                <a:gd name="T62" fmla="*/ 487 w 2020"/>
                <a:gd name="T63" fmla="*/ 22 h 111"/>
                <a:gd name="T64" fmla="*/ 465 w 2020"/>
                <a:gd name="T65" fmla="*/ 15 h 111"/>
                <a:gd name="T66" fmla="*/ 450 w 2020"/>
                <a:gd name="T67" fmla="*/ 7 h 111"/>
                <a:gd name="T68" fmla="*/ 428 w 2020"/>
                <a:gd name="T69" fmla="*/ 7 h 111"/>
                <a:gd name="T70" fmla="*/ 406 w 2020"/>
                <a:gd name="T71" fmla="*/ 0 h 111"/>
                <a:gd name="T72" fmla="*/ 391 w 2020"/>
                <a:gd name="T73" fmla="*/ 0 h 111"/>
                <a:gd name="T74" fmla="*/ 369 w 2020"/>
                <a:gd name="T75" fmla="*/ 0 h 111"/>
                <a:gd name="T76" fmla="*/ 354 w 2020"/>
                <a:gd name="T77" fmla="*/ 0 h 111"/>
                <a:gd name="T78" fmla="*/ 339 w 2020"/>
                <a:gd name="T79" fmla="*/ 0 h 111"/>
                <a:gd name="T80" fmla="*/ 317 w 2020"/>
                <a:gd name="T81" fmla="*/ 0 h 111"/>
                <a:gd name="T82" fmla="*/ 302 w 2020"/>
                <a:gd name="T83" fmla="*/ 0 h 111"/>
                <a:gd name="T84" fmla="*/ 288 w 2020"/>
                <a:gd name="T85" fmla="*/ 0 h 111"/>
                <a:gd name="T86" fmla="*/ 273 w 2020"/>
                <a:gd name="T87" fmla="*/ 0 h 111"/>
                <a:gd name="T88" fmla="*/ 251 w 2020"/>
                <a:gd name="T89" fmla="*/ 0 h 111"/>
                <a:gd name="T90" fmla="*/ 236 w 2020"/>
                <a:gd name="T91" fmla="*/ 0 h 111"/>
                <a:gd name="T92" fmla="*/ 221 w 2020"/>
                <a:gd name="T93" fmla="*/ 0 h 111"/>
                <a:gd name="T94" fmla="*/ 207 w 2020"/>
                <a:gd name="T95" fmla="*/ 0 h 111"/>
                <a:gd name="T96" fmla="*/ 192 w 2020"/>
                <a:gd name="T97" fmla="*/ 7 h 111"/>
                <a:gd name="T98" fmla="*/ 177 w 2020"/>
                <a:gd name="T99" fmla="*/ 7 h 111"/>
                <a:gd name="T100" fmla="*/ 162 w 2020"/>
                <a:gd name="T101" fmla="*/ 7 h 111"/>
                <a:gd name="T102" fmla="*/ 148 w 2020"/>
                <a:gd name="T103" fmla="*/ 7 h 111"/>
                <a:gd name="T104" fmla="*/ 133 w 2020"/>
                <a:gd name="T105" fmla="*/ 7 h 111"/>
                <a:gd name="T106" fmla="*/ 118 w 2020"/>
                <a:gd name="T107" fmla="*/ 7 h 111"/>
                <a:gd name="T108" fmla="*/ 103 w 2020"/>
                <a:gd name="T109" fmla="*/ 7 h 111"/>
                <a:gd name="T110" fmla="*/ 89 w 2020"/>
                <a:gd name="T111" fmla="*/ 7 h 111"/>
                <a:gd name="T112" fmla="*/ 74 w 2020"/>
                <a:gd name="T113" fmla="*/ 15 h 111"/>
                <a:gd name="T114" fmla="*/ 59 w 2020"/>
                <a:gd name="T115" fmla="*/ 15 h 111"/>
                <a:gd name="T116" fmla="*/ 45 w 2020"/>
                <a:gd name="T117" fmla="*/ 15 h 111"/>
                <a:gd name="T118" fmla="*/ 30 w 2020"/>
                <a:gd name="T119" fmla="*/ 15 h 111"/>
                <a:gd name="T120" fmla="*/ 15 w 2020"/>
                <a:gd name="T121" fmla="*/ 15 h 111"/>
                <a:gd name="T122" fmla="*/ 0 w 2020"/>
                <a:gd name="T123" fmla="*/ 15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020" h="111">
                  <a:moveTo>
                    <a:pt x="2020" y="66"/>
                  </a:moveTo>
                  <a:lnTo>
                    <a:pt x="1946" y="66"/>
                  </a:lnTo>
                  <a:lnTo>
                    <a:pt x="1880" y="66"/>
                  </a:lnTo>
                  <a:lnTo>
                    <a:pt x="1821" y="66"/>
                  </a:lnTo>
                  <a:lnTo>
                    <a:pt x="1762" y="66"/>
                  </a:lnTo>
                  <a:lnTo>
                    <a:pt x="1710" y="66"/>
                  </a:lnTo>
                  <a:lnTo>
                    <a:pt x="1659" y="66"/>
                  </a:lnTo>
                  <a:lnTo>
                    <a:pt x="1614" y="66"/>
                  </a:lnTo>
                  <a:lnTo>
                    <a:pt x="1570" y="66"/>
                  </a:lnTo>
                  <a:lnTo>
                    <a:pt x="1526" y="66"/>
                  </a:lnTo>
                  <a:lnTo>
                    <a:pt x="1489" y="74"/>
                  </a:lnTo>
                  <a:lnTo>
                    <a:pt x="1445" y="74"/>
                  </a:lnTo>
                  <a:lnTo>
                    <a:pt x="1415" y="74"/>
                  </a:lnTo>
                  <a:lnTo>
                    <a:pt x="1379" y="74"/>
                  </a:lnTo>
                  <a:lnTo>
                    <a:pt x="1349" y="74"/>
                  </a:lnTo>
                  <a:lnTo>
                    <a:pt x="1312" y="74"/>
                  </a:lnTo>
                  <a:lnTo>
                    <a:pt x="1283" y="74"/>
                  </a:lnTo>
                  <a:lnTo>
                    <a:pt x="1253" y="74"/>
                  </a:lnTo>
                  <a:lnTo>
                    <a:pt x="1224" y="74"/>
                  </a:lnTo>
                  <a:lnTo>
                    <a:pt x="1202" y="74"/>
                  </a:lnTo>
                  <a:lnTo>
                    <a:pt x="1172" y="74"/>
                  </a:lnTo>
                  <a:lnTo>
                    <a:pt x="1150" y="74"/>
                  </a:lnTo>
                  <a:lnTo>
                    <a:pt x="1121" y="81"/>
                  </a:lnTo>
                  <a:lnTo>
                    <a:pt x="1098" y="81"/>
                  </a:lnTo>
                  <a:lnTo>
                    <a:pt x="1076" y="81"/>
                  </a:lnTo>
                  <a:lnTo>
                    <a:pt x="1054" y="81"/>
                  </a:lnTo>
                  <a:lnTo>
                    <a:pt x="1032" y="81"/>
                  </a:lnTo>
                  <a:lnTo>
                    <a:pt x="1010" y="81"/>
                  </a:lnTo>
                  <a:lnTo>
                    <a:pt x="988" y="88"/>
                  </a:lnTo>
                  <a:lnTo>
                    <a:pt x="973" y="88"/>
                  </a:lnTo>
                  <a:lnTo>
                    <a:pt x="951" y="88"/>
                  </a:lnTo>
                  <a:lnTo>
                    <a:pt x="936" y="88"/>
                  </a:lnTo>
                  <a:lnTo>
                    <a:pt x="914" y="96"/>
                  </a:lnTo>
                  <a:lnTo>
                    <a:pt x="899" y="96"/>
                  </a:lnTo>
                  <a:lnTo>
                    <a:pt x="877" y="96"/>
                  </a:lnTo>
                  <a:lnTo>
                    <a:pt x="863" y="96"/>
                  </a:lnTo>
                  <a:lnTo>
                    <a:pt x="848" y="103"/>
                  </a:lnTo>
                  <a:lnTo>
                    <a:pt x="826" y="103"/>
                  </a:lnTo>
                  <a:lnTo>
                    <a:pt x="811" y="103"/>
                  </a:lnTo>
                  <a:lnTo>
                    <a:pt x="796" y="103"/>
                  </a:lnTo>
                  <a:lnTo>
                    <a:pt x="782" y="111"/>
                  </a:lnTo>
                  <a:lnTo>
                    <a:pt x="767" y="103"/>
                  </a:lnTo>
                  <a:lnTo>
                    <a:pt x="752" y="103"/>
                  </a:lnTo>
                  <a:lnTo>
                    <a:pt x="737" y="103"/>
                  </a:lnTo>
                  <a:lnTo>
                    <a:pt x="723" y="96"/>
                  </a:lnTo>
                  <a:lnTo>
                    <a:pt x="708" y="96"/>
                  </a:lnTo>
                  <a:lnTo>
                    <a:pt x="693" y="88"/>
                  </a:lnTo>
                  <a:lnTo>
                    <a:pt x="678" y="88"/>
                  </a:lnTo>
                  <a:lnTo>
                    <a:pt x="664" y="81"/>
                  </a:lnTo>
                  <a:lnTo>
                    <a:pt x="656" y="74"/>
                  </a:lnTo>
                  <a:lnTo>
                    <a:pt x="642" y="74"/>
                  </a:lnTo>
                  <a:lnTo>
                    <a:pt x="627" y="66"/>
                  </a:lnTo>
                  <a:lnTo>
                    <a:pt x="612" y="59"/>
                  </a:lnTo>
                  <a:lnTo>
                    <a:pt x="605" y="59"/>
                  </a:lnTo>
                  <a:lnTo>
                    <a:pt x="590" y="52"/>
                  </a:lnTo>
                  <a:lnTo>
                    <a:pt x="575" y="52"/>
                  </a:lnTo>
                  <a:lnTo>
                    <a:pt x="568" y="44"/>
                  </a:lnTo>
                  <a:lnTo>
                    <a:pt x="553" y="37"/>
                  </a:lnTo>
                  <a:lnTo>
                    <a:pt x="546" y="37"/>
                  </a:lnTo>
                  <a:lnTo>
                    <a:pt x="531" y="30"/>
                  </a:lnTo>
                  <a:lnTo>
                    <a:pt x="524" y="30"/>
                  </a:lnTo>
                  <a:lnTo>
                    <a:pt x="509" y="30"/>
                  </a:lnTo>
                  <a:lnTo>
                    <a:pt x="501" y="22"/>
                  </a:lnTo>
                  <a:lnTo>
                    <a:pt x="487" y="22"/>
                  </a:lnTo>
                  <a:lnTo>
                    <a:pt x="479" y="15"/>
                  </a:lnTo>
                  <a:lnTo>
                    <a:pt x="465" y="15"/>
                  </a:lnTo>
                  <a:lnTo>
                    <a:pt x="457" y="15"/>
                  </a:lnTo>
                  <a:lnTo>
                    <a:pt x="450" y="7"/>
                  </a:lnTo>
                  <a:lnTo>
                    <a:pt x="435" y="7"/>
                  </a:lnTo>
                  <a:lnTo>
                    <a:pt x="428" y="7"/>
                  </a:lnTo>
                  <a:lnTo>
                    <a:pt x="420" y="7"/>
                  </a:lnTo>
                  <a:lnTo>
                    <a:pt x="406" y="0"/>
                  </a:lnTo>
                  <a:lnTo>
                    <a:pt x="398" y="0"/>
                  </a:lnTo>
                  <a:lnTo>
                    <a:pt x="391" y="0"/>
                  </a:lnTo>
                  <a:lnTo>
                    <a:pt x="384" y="0"/>
                  </a:lnTo>
                  <a:lnTo>
                    <a:pt x="369" y="0"/>
                  </a:lnTo>
                  <a:lnTo>
                    <a:pt x="361" y="0"/>
                  </a:lnTo>
                  <a:lnTo>
                    <a:pt x="354" y="0"/>
                  </a:lnTo>
                  <a:lnTo>
                    <a:pt x="347" y="0"/>
                  </a:lnTo>
                  <a:lnTo>
                    <a:pt x="339" y="0"/>
                  </a:lnTo>
                  <a:lnTo>
                    <a:pt x="325" y="0"/>
                  </a:lnTo>
                  <a:lnTo>
                    <a:pt x="317" y="0"/>
                  </a:lnTo>
                  <a:lnTo>
                    <a:pt x="310" y="0"/>
                  </a:lnTo>
                  <a:lnTo>
                    <a:pt x="302" y="0"/>
                  </a:lnTo>
                  <a:lnTo>
                    <a:pt x="295" y="0"/>
                  </a:lnTo>
                  <a:lnTo>
                    <a:pt x="288" y="0"/>
                  </a:lnTo>
                  <a:lnTo>
                    <a:pt x="280" y="0"/>
                  </a:lnTo>
                  <a:lnTo>
                    <a:pt x="273" y="0"/>
                  </a:lnTo>
                  <a:lnTo>
                    <a:pt x="258" y="0"/>
                  </a:lnTo>
                  <a:lnTo>
                    <a:pt x="251" y="0"/>
                  </a:lnTo>
                  <a:lnTo>
                    <a:pt x="244" y="0"/>
                  </a:lnTo>
                  <a:lnTo>
                    <a:pt x="236" y="0"/>
                  </a:lnTo>
                  <a:lnTo>
                    <a:pt x="229" y="0"/>
                  </a:lnTo>
                  <a:lnTo>
                    <a:pt x="221" y="0"/>
                  </a:lnTo>
                  <a:lnTo>
                    <a:pt x="214" y="0"/>
                  </a:lnTo>
                  <a:lnTo>
                    <a:pt x="207" y="0"/>
                  </a:lnTo>
                  <a:lnTo>
                    <a:pt x="199" y="0"/>
                  </a:lnTo>
                  <a:lnTo>
                    <a:pt x="192" y="7"/>
                  </a:lnTo>
                  <a:lnTo>
                    <a:pt x="185" y="7"/>
                  </a:lnTo>
                  <a:lnTo>
                    <a:pt x="177" y="7"/>
                  </a:lnTo>
                  <a:lnTo>
                    <a:pt x="170" y="7"/>
                  </a:lnTo>
                  <a:lnTo>
                    <a:pt x="162" y="7"/>
                  </a:lnTo>
                  <a:lnTo>
                    <a:pt x="155" y="7"/>
                  </a:lnTo>
                  <a:lnTo>
                    <a:pt x="148" y="7"/>
                  </a:lnTo>
                  <a:lnTo>
                    <a:pt x="140" y="7"/>
                  </a:lnTo>
                  <a:lnTo>
                    <a:pt x="133" y="7"/>
                  </a:lnTo>
                  <a:lnTo>
                    <a:pt x="126" y="7"/>
                  </a:lnTo>
                  <a:lnTo>
                    <a:pt x="118" y="7"/>
                  </a:lnTo>
                  <a:lnTo>
                    <a:pt x="111" y="7"/>
                  </a:lnTo>
                  <a:lnTo>
                    <a:pt x="103" y="7"/>
                  </a:lnTo>
                  <a:lnTo>
                    <a:pt x="96" y="7"/>
                  </a:lnTo>
                  <a:lnTo>
                    <a:pt x="89" y="7"/>
                  </a:lnTo>
                  <a:lnTo>
                    <a:pt x="81" y="7"/>
                  </a:lnTo>
                  <a:lnTo>
                    <a:pt x="74" y="15"/>
                  </a:lnTo>
                  <a:lnTo>
                    <a:pt x="67" y="15"/>
                  </a:lnTo>
                  <a:lnTo>
                    <a:pt x="59" y="15"/>
                  </a:lnTo>
                  <a:lnTo>
                    <a:pt x="52" y="15"/>
                  </a:lnTo>
                  <a:lnTo>
                    <a:pt x="45" y="15"/>
                  </a:lnTo>
                  <a:lnTo>
                    <a:pt x="37" y="15"/>
                  </a:lnTo>
                  <a:lnTo>
                    <a:pt x="30" y="15"/>
                  </a:lnTo>
                  <a:lnTo>
                    <a:pt x="22" y="15"/>
                  </a:lnTo>
                  <a:lnTo>
                    <a:pt x="15" y="15"/>
                  </a:lnTo>
                  <a:lnTo>
                    <a:pt x="8" y="15"/>
                  </a:lnTo>
                  <a:lnTo>
                    <a:pt x="0" y="15"/>
                  </a:lnTo>
                </a:path>
              </a:pathLst>
            </a:custGeom>
            <a:noFill/>
            <a:ln w="23813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1" name="Freeform 452"/>
            <p:cNvSpPr>
              <a:spLocks/>
            </p:cNvSpPr>
            <p:nvPr/>
          </p:nvSpPr>
          <p:spPr bwMode="auto">
            <a:xfrm>
              <a:off x="3262" y="2981"/>
              <a:ext cx="1799" cy="604"/>
            </a:xfrm>
            <a:custGeom>
              <a:avLst/>
              <a:gdLst>
                <a:gd name="T0" fmla="*/ 1725 w 1799"/>
                <a:gd name="T1" fmla="*/ 472 h 604"/>
                <a:gd name="T2" fmla="*/ 1600 w 1799"/>
                <a:gd name="T3" fmla="*/ 479 h 604"/>
                <a:gd name="T4" fmla="*/ 1489 w 1799"/>
                <a:gd name="T5" fmla="*/ 494 h 604"/>
                <a:gd name="T6" fmla="*/ 1393 w 1799"/>
                <a:gd name="T7" fmla="*/ 501 h 604"/>
                <a:gd name="T8" fmla="*/ 1305 w 1799"/>
                <a:gd name="T9" fmla="*/ 523 h 604"/>
                <a:gd name="T10" fmla="*/ 1224 w 1799"/>
                <a:gd name="T11" fmla="*/ 545 h 604"/>
                <a:gd name="T12" fmla="*/ 1158 w 1799"/>
                <a:gd name="T13" fmla="*/ 582 h 604"/>
                <a:gd name="T14" fmla="*/ 1091 w 1799"/>
                <a:gd name="T15" fmla="*/ 604 h 604"/>
                <a:gd name="T16" fmla="*/ 1032 w 1799"/>
                <a:gd name="T17" fmla="*/ 553 h 604"/>
                <a:gd name="T18" fmla="*/ 981 w 1799"/>
                <a:gd name="T19" fmla="*/ 494 h 604"/>
                <a:gd name="T20" fmla="*/ 929 w 1799"/>
                <a:gd name="T21" fmla="*/ 450 h 604"/>
                <a:gd name="T22" fmla="*/ 877 w 1799"/>
                <a:gd name="T23" fmla="*/ 405 h 604"/>
                <a:gd name="T24" fmla="*/ 833 w 1799"/>
                <a:gd name="T25" fmla="*/ 376 h 604"/>
                <a:gd name="T26" fmla="*/ 789 w 1799"/>
                <a:gd name="T27" fmla="*/ 346 h 604"/>
                <a:gd name="T28" fmla="*/ 752 w 1799"/>
                <a:gd name="T29" fmla="*/ 317 h 604"/>
                <a:gd name="T30" fmla="*/ 715 w 1799"/>
                <a:gd name="T31" fmla="*/ 295 h 604"/>
                <a:gd name="T32" fmla="*/ 678 w 1799"/>
                <a:gd name="T33" fmla="*/ 273 h 604"/>
                <a:gd name="T34" fmla="*/ 642 w 1799"/>
                <a:gd name="T35" fmla="*/ 251 h 604"/>
                <a:gd name="T36" fmla="*/ 605 w 1799"/>
                <a:gd name="T37" fmla="*/ 236 h 604"/>
                <a:gd name="T38" fmla="*/ 575 w 1799"/>
                <a:gd name="T39" fmla="*/ 214 h 604"/>
                <a:gd name="T40" fmla="*/ 546 w 1799"/>
                <a:gd name="T41" fmla="*/ 199 h 604"/>
                <a:gd name="T42" fmla="*/ 516 w 1799"/>
                <a:gd name="T43" fmla="*/ 184 h 604"/>
                <a:gd name="T44" fmla="*/ 487 w 1799"/>
                <a:gd name="T45" fmla="*/ 177 h 604"/>
                <a:gd name="T46" fmla="*/ 457 w 1799"/>
                <a:gd name="T47" fmla="*/ 162 h 604"/>
                <a:gd name="T48" fmla="*/ 435 w 1799"/>
                <a:gd name="T49" fmla="*/ 147 h 604"/>
                <a:gd name="T50" fmla="*/ 406 w 1799"/>
                <a:gd name="T51" fmla="*/ 140 h 604"/>
                <a:gd name="T52" fmla="*/ 384 w 1799"/>
                <a:gd name="T53" fmla="*/ 125 h 604"/>
                <a:gd name="T54" fmla="*/ 354 w 1799"/>
                <a:gd name="T55" fmla="*/ 118 h 604"/>
                <a:gd name="T56" fmla="*/ 332 w 1799"/>
                <a:gd name="T57" fmla="*/ 111 h 604"/>
                <a:gd name="T58" fmla="*/ 310 w 1799"/>
                <a:gd name="T59" fmla="*/ 103 h 604"/>
                <a:gd name="T60" fmla="*/ 288 w 1799"/>
                <a:gd name="T61" fmla="*/ 88 h 604"/>
                <a:gd name="T62" fmla="*/ 266 w 1799"/>
                <a:gd name="T63" fmla="*/ 81 h 604"/>
                <a:gd name="T64" fmla="*/ 244 w 1799"/>
                <a:gd name="T65" fmla="*/ 74 h 604"/>
                <a:gd name="T66" fmla="*/ 229 w 1799"/>
                <a:gd name="T67" fmla="*/ 66 h 604"/>
                <a:gd name="T68" fmla="*/ 207 w 1799"/>
                <a:gd name="T69" fmla="*/ 59 h 604"/>
                <a:gd name="T70" fmla="*/ 185 w 1799"/>
                <a:gd name="T71" fmla="*/ 52 h 604"/>
                <a:gd name="T72" fmla="*/ 170 w 1799"/>
                <a:gd name="T73" fmla="*/ 52 h 604"/>
                <a:gd name="T74" fmla="*/ 148 w 1799"/>
                <a:gd name="T75" fmla="*/ 44 h 604"/>
                <a:gd name="T76" fmla="*/ 133 w 1799"/>
                <a:gd name="T77" fmla="*/ 37 h 604"/>
                <a:gd name="T78" fmla="*/ 118 w 1799"/>
                <a:gd name="T79" fmla="*/ 29 h 604"/>
                <a:gd name="T80" fmla="*/ 96 w 1799"/>
                <a:gd name="T81" fmla="*/ 29 h 604"/>
                <a:gd name="T82" fmla="*/ 81 w 1799"/>
                <a:gd name="T83" fmla="*/ 22 h 604"/>
                <a:gd name="T84" fmla="*/ 67 w 1799"/>
                <a:gd name="T85" fmla="*/ 15 h 604"/>
                <a:gd name="T86" fmla="*/ 52 w 1799"/>
                <a:gd name="T87" fmla="*/ 15 h 604"/>
                <a:gd name="T88" fmla="*/ 30 w 1799"/>
                <a:gd name="T89" fmla="*/ 7 h 604"/>
                <a:gd name="T90" fmla="*/ 15 w 1799"/>
                <a:gd name="T91" fmla="*/ 7 h 604"/>
                <a:gd name="T92" fmla="*/ 0 w 1799"/>
                <a:gd name="T93" fmla="*/ 0 h 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799" h="604">
                  <a:moveTo>
                    <a:pt x="1799" y="464"/>
                  </a:moveTo>
                  <a:lnTo>
                    <a:pt x="1725" y="472"/>
                  </a:lnTo>
                  <a:lnTo>
                    <a:pt x="1659" y="472"/>
                  </a:lnTo>
                  <a:lnTo>
                    <a:pt x="1600" y="479"/>
                  </a:lnTo>
                  <a:lnTo>
                    <a:pt x="1541" y="486"/>
                  </a:lnTo>
                  <a:lnTo>
                    <a:pt x="1489" y="494"/>
                  </a:lnTo>
                  <a:lnTo>
                    <a:pt x="1438" y="494"/>
                  </a:lnTo>
                  <a:lnTo>
                    <a:pt x="1393" y="501"/>
                  </a:lnTo>
                  <a:lnTo>
                    <a:pt x="1349" y="516"/>
                  </a:lnTo>
                  <a:lnTo>
                    <a:pt x="1305" y="523"/>
                  </a:lnTo>
                  <a:lnTo>
                    <a:pt x="1268" y="538"/>
                  </a:lnTo>
                  <a:lnTo>
                    <a:pt x="1224" y="545"/>
                  </a:lnTo>
                  <a:lnTo>
                    <a:pt x="1194" y="560"/>
                  </a:lnTo>
                  <a:lnTo>
                    <a:pt x="1158" y="582"/>
                  </a:lnTo>
                  <a:lnTo>
                    <a:pt x="1128" y="597"/>
                  </a:lnTo>
                  <a:lnTo>
                    <a:pt x="1091" y="604"/>
                  </a:lnTo>
                  <a:lnTo>
                    <a:pt x="1062" y="582"/>
                  </a:lnTo>
                  <a:lnTo>
                    <a:pt x="1032" y="553"/>
                  </a:lnTo>
                  <a:lnTo>
                    <a:pt x="1003" y="523"/>
                  </a:lnTo>
                  <a:lnTo>
                    <a:pt x="981" y="494"/>
                  </a:lnTo>
                  <a:lnTo>
                    <a:pt x="951" y="472"/>
                  </a:lnTo>
                  <a:lnTo>
                    <a:pt x="929" y="450"/>
                  </a:lnTo>
                  <a:lnTo>
                    <a:pt x="900" y="427"/>
                  </a:lnTo>
                  <a:lnTo>
                    <a:pt x="877" y="405"/>
                  </a:lnTo>
                  <a:lnTo>
                    <a:pt x="855" y="391"/>
                  </a:lnTo>
                  <a:lnTo>
                    <a:pt x="833" y="376"/>
                  </a:lnTo>
                  <a:lnTo>
                    <a:pt x="811" y="361"/>
                  </a:lnTo>
                  <a:lnTo>
                    <a:pt x="789" y="346"/>
                  </a:lnTo>
                  <a:lnTo>
                    <a:pt x="767" y="332"/>
                  </a:lnTo>
                  <a:lnTo>
                    <a:pt x="752" y="317"/>
                  </a:lnTo>
                  <a:lnTo>
                    <a:pt x="730" y="302"/>
                  </a:lnTo>
                  <a:lnTo>
                    <a:pt x="715" y="295"/>
                  </a:lnTo>
                  <a:lnTo>
                    <a:pt x="693" y="280"/>
                  </a:lnTo>
                  <a:lnTo>
                    <a:pt x="678" y="273"/>
                  </a:lnTo>
                  <a:lnTo>
                    <a:pt x="656" y="258"/>
                  </a:lnTo>
                  <a:lnTo>
                    <a:pt x="642" y="251"/>
                  </a:lnTo>
                  <a:lnTo>
                    <a:pt x="627" y="243"/>
                  </a:lnTo>
                  <a:lnTo>
                    <a:pt x="605" y="236"/>
                  </a:lnTo>
                  <a:lnTo>
                    <a:pt x="590" y="228"/>
                  </a:lnTo>
                  <a:lnTo>
                    <a:pt x="575" y="214"/>
                  </a:lnTo>
                  <a:lnTo>
                    <a:pt x="561" y="206"/>
                  </a:lnTo>
                  <a:lnTo>
                    <a:pt x="546" y="199"/>
                  </a:lnTo>
                  <a:lnTo>
                    <a:pt x="531" y="192"/>
                  </a:lnTo>
                  <a:lnTo>
                    <a:pt x="516" y="184"/>
                  </a:lnTo>
                  <a:lnTo>
                    <a:pt x="502" y="177"/>
                  </a:lnTo>
                  <a:lnTo>
                    <a:pt x="487" y="177"/>
                  </a:lnTo>
                  <a:lnTo>
                    <a:pt x="472" y="170"/>
                  </a:lnTo>
                  <a:lnTo>
                    <a:pt x="457" y="162"/>
                  </a:lnTo>
                  <a:lnTo>
                    <a:pt x="443" y="155"/>
                  </a:lnTo>
                  <a:lnTo>
                    <a:pt x="435" y="147"/>
                  </a:lnTo>
                  <a:lnTo>
                    <a:pt x="421" y="140"/>
                  </a:lnTo>
                  <a:lnTo>
                    <a:pt x="406" y="140"/>
                  </a:lnTo>
                  <a:lnTo>
                    <a:pt x="391" y="133"/>
                  </a:lnTo>
                  <a:lnTo>
                    <a:pt x="384" y="125"/>
                  </a:lnTo>
                  <a:lnTo>
                    <a:pt x="369" y="125"/>
                  </a:lnTo>
                  <a:lnTo>
                    <a:pt x="354" y="118"/>
                  </a:lnTo>
                  <a:lnTo>
                    <a:pt x="347" y="111"/>
                  </a:lnTo>
                  <a:lnTo>
                    <a:pt x="332" y="111"/>
                  </a:lnTo>
                  <a:lnTo>
                    <a:pt x="325" y="103"/>
                  </a:lnTo>
                  <a:lnTo>
                    <a:pt x="310" y="103"/>
                  </a:lnTo>
                  <a:lnTo>
                    <a:pt x="303" y="96"/>
                  </a:lnTo>
                  <a:lnTo>
                    <a:pt x="288" y="88"/>
                  </a:lnTo>
                  <a:lnTo>
                    <a:pt x="280" y="88"/>
                  </a:lnTo>
                  <a:lnTo>
                    <a:pt x="266" y="81"/>
                  </a:lnTo>
                  <a:lnTo>
                    <a:pt x="258" y="81"/>
                  </a:lnTo>
                  <a:lnTo>
                    <a:pt x="244" y="74"/>
                  </a:lnTo>
                  <a:lnTo>
                    <a:pt x="236" y="74"/>
                  </a:lnTo>
                  <a:lnTo>
                    <a:pt x="229" y="66"/>
                  </a:lnTo>
                  <a:lnTo>
                    <a:pt x="214" y="66"/>
                  </a:lnTo>
                  <a:lnTo>
                    <a:pt x="207" y="59"/>
                  </a:lnTo>
                  <a:lnTo>
                    <a:pt x="199" y="59"/>
                  </a:lnTo>
                  <a:lnTo>
                    <a:pt x="185" y="52"/>
                  </a:lnTo>
                  <a:lnTo>
                    <a:pt x="177" y="52"/>
                  </a:lnTo>
                  <a:lnTo>
                    <a:pt x="170" y="52"/>
                  </a:lnTo>
                  <a:lnTo>
                    <a:pt x="163" y="44"/>
                  </a:lnTo>
                  <a:lnTo>
                    <a:pt x="148" y="44"/>
                  </a:lnTo>
                  <a:lnTo>
                    <a:pt x="140" y="37"/>
                  </a:lnTo>
                  <a:lnTo>
                    <a:pt x="133" y="37"/>
                  </a:lnTo>
                  <a:lnTo>
                    <a:pt x="126" y="37"/>
                  </a:lnTo>
                  <a:lnTo>
                    <a:pt x="118" y="29"/>
                  </a:lnTo>
                  <a:lnTo>
                    <a:pt x="104" y="29"/>
                  </a:lnTo>
                  <a:lnTo>
                    <a:pt x="96" y="29"/>
                  </a:lnTo>
                  <a:lnTo>
                    <a:pt x="89" y="22"/>
                  </a:lnTo>
                  <a:lnTo>
                    <a:pt x="81" y="22"/>
                  </a:lnTo>
                  <a:lnTo>
                    <a:pt x="74" y="22"/>
                  </a:lnTo>
                  <a:lnTo>
                    <a:pt x="67" y="15"/>
                  </a:lnTo>
                  <a:lnTo>
                    <a:pt x="59" y="15"/>
                  </a:lnTo>
                  <a:lnTo>
                    <a:pt x="52" y="15"/>
                  </a:lnTo>
                  <a:lnTo>
                    <a:pt x="37" y="7"/>
                  </a:lnTo>
                  <a:lnTo>
                    <a:pt x="30" y="7"/>
                  </a:lnTo>
                  <a:lnTo>
                    <a:pt x="23" y="7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0"/>
                  </a:lnTo>
                </a:path>
              </a:pathLst>
            </a:custGeom>
            <a:noFill/>
            <a:ln w="23813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2" name="Freeform 453"/>
            <p:cNvSpPr>
              <a:spLocks/>
            </p:cNvSpPr>
            <p:nvPr/>
          </p:nvSpPr>
          <p:spPr bwMode="auto">
            <a:xfrm>
              <a:off x="3041" y="3092"/>
              <a:ext cx="2020" cy="464"/>
            </a:xfrm>
            <a:custGeom>
              <a:avLst/>
              <a:gdLst>
                <a:gd name="T0" fmla="*/ 1946 w 2020"/>
                <a:gd name="T1" fmla="*/ 353 h 464"/>
                <a:gd name="T2" fmla="*/ 1821 w 2020"/>
                <a:gd name="T3" fmla="*/ 361 h 464"/>
                <a:gd name="T4" fmla="*/ 1710 w 2020"/>
                <a:gd name="T5" fmla="*/ 368 h 464"/>
                <a:gd name="T6" fmla="*/ 1614 w 2020"/>
                <a:gd name="T7" fmla="*/ 375 h 464"/>
                <a:gd name="T8" fmla="*/ 1526 w 2020"/>
                <a:gd name="T9" fmla="*/ 390 h 464"/>
                <a:gd name="T10" fmla="*/ 1445 w 2020"/>
                <a:gd name="T11" fmla="*/ 405 h 464"/>
                <a:gd name="T12" fmla="*/ 1379 w 2020"/>
                <a:gd name="T13" fmla="*/ 427 h 464"/>
                <a:gd name="T14" fmla="*/ 1312 w 2020"/>
                <a:gd name="T15" fmla="*/ 457 h 464"/>
                <a:gd name="T16" fmla="*/ 1253 w 2020"/>
                <a:gd name="T17" fmla="*/ 464 h 464"/>
                <a:gd name="T18" fmla="*/ 1202 w 2020"/>
                <a:gd name="T19" fmla="*/ 434 h 464"/>
                <a:gd name="T20" fmla="*/ 1150 w 2020"/>
                <a:gd name="T21" fmla="*/ 390 h 464"/>
                <a:gd name="T22" fmla="*/ 1098 w 2020"/>
                <a:gd name="T23" fmla="*/ 346 h 464"/>
                <a:gd name="T24" fmla="*/ 1054 w 2020"/>
                <a:gd name="T25" fmla="*/ 316 h 464"/>
                <a:gd name="T26" fmla="*/ 1010 w 2020"/>
                <a:gd name="T27" fmla="*/ 287 h 464"/>
                <a:gd name="T28" fmla="*/ 973 w 2020"/>
                <a:gd name="T29" fmla="*/ 265 h 464"/>
                <a:gd name="T30" fmla="*/ 936 w 2020"/>
                <a:gd name="T31" fmla="*/ 243 h 464"/>
                <a:gd name="T32" fmla="*/ 899 w 2020"/>
                <a:gd name="T33" fmla="*/ 221 h 464"/>
                <a:gd name="T34" fmla="*/ 863 w 2020"/>
                <a:gd name="T35" fmla="*/ 199 h 464"/>
                <a:gd name="T36" fmla="*/ 826 w 2020"/>
                <a:gd name="T37" fmla="*/ 184 h 464"/>
                <a:gd name="T38" fmla="*/ 796 w 2020"/>
                <a:gd name="T39" fmla="*/ 169 h 464"/>
                <a:gd name="T40" fmla="*/ 767 w 2020"/>
                <a:gd name="T41" fmla="*/ 154 h 464"/>
                <a:gd name="T42" fmla="*/ 737 w 2020"/>
                <a:gd name="T43" fmla="*/ 140 h 464"/>
                <a:gd name="T44" fmla="*/ 708 w 2020"/>
                <a:gd name="T45" fmla="*/ 132 h 464"/>
                <a:gd name="T46" fmla="*/ 678 w 2020"/>
                <a:gd name="T47" fmla="*/ 117 h 464"/>
                <a:gd name="T48" fmla="*/ 656 w 2020"/>
                <a:gd name="T49" fmla="*/ 110 h 464"/>
                <a:gd name="T50" fmla="*/ 627 w 2020"/>
                <a:gd name="T51" fmla="*/ 95 h 464"/>
                <a:gd name="T52" fmla="*/ 605 w 2020"/>
                <a:gd name="T53" fmla="*/ 88 h 464"/>
                <a:gd name="T54" fmla="*/ 575 w 2020"/>
                <a:gd name="T55" fmla="*/ 81 h 464"/>
                <a:gd name="T56" fmla="*/ 553 w 2020"/>
                <a:gd name="T57" fmla="*/ 73 h 464"/>
                <a:gd name="T58" fmla="*/ 531 w 2020"/>
                <a:gd name="T59" fmla="*/ 66 h 464"/>
                <a:gd name="T60" fmla="*/ 509 w 2020"/>
                <a:gd name="T61" fmla="*/ 59 h 464"/>
                <a:gd name="T62" fmla="*/ 487 w 2020"/>
                <a:gd name="T63" fmla="*/ 51 h 464"/>
                <a:gd name="T64" fmla="*/ 465 w 2020"/>
                <a:gd name="T65" fmla="*/ 51 h 464"/>
                <a:gd name="T66" fmla="*/ 450 w 2020"/>
                <a:gd name="T67" fmla="*/ 44 h 464"/>
                <a:gd name="T68" fmla="*/ 428 w 2020"/>
                <a:gd name="T69" fmla="*/ 36 h 464"/>
                <a:gd name="T70" fmla="*/ 406 w 2020"/>
                <a:gd name="T71" fmla="*/ 36 h 464"/>
                <a:gd name="T72" fmla="*/ 391 w 2020"/>
                <a:gd name="T73" fmla="*/ 29 h 464"/>
                <a:gd name="T74" fmla="*/ 369 w 2020"/>
                <a:gd name="T75" fmla="*/ 22 h 464"/>
                <a:gd name="T76" fmla="*/ 354 w 2020"/>
                <a:gd name="T77" fmla="*/ 22 h 464"/>
                <a:gd name="T78" fmla="*/ 339 w 2020"/>
                <a:gd name="T79" fmla="*/ 14 h 464"/>
                <a:gd name="T80" fmla="*/ 317 w 2020"/>
                <a:gd name="T81" fmla="*/ 14 h 464"/>
                <a:gd name="T82" fmla="*/ 302 w 2020"/>
                <a:gd name="T83" fmla="*/ 14 h 464"/>
                <a:gd name="T84" fmla="*/ 288 w 2020"/>
                <a:gd name="T85" fmla="*/ 7 h 464"/>
                <a:gd name="T86" fmla="*/ 273 w 2020"/>
                <a:gd name="T87" fmla="*/ 7 h 464"/>
                <a:gd name="T88" fmla="*/ 251 w 2020"/>
                <a:gd name="T89" fmla="*/ 7 h 464"/>
                <a:gd name="T90" fmla="*/ 236 w 2020"/>
                <a:gd name="T91" fmla="*/ 0 h 464"/>
                <a:gd name="T92" fmla="*/ 221 w 2020"/>
                <a:gd name="T93" fmla="*/ 0 h 464"/>
                <a:gd name="T94" fmla="*/ 207 w 2020"/>
                <a:gd name="T95" fmla="*/ 0 h 464"/>
                <a:gd name="T96" fmla="*/ 192 w 2020"/>
                <a:gd name="T97" fmla="*/ 0 h 464"/>
                <a:gd name="T98" fmla="*/ 177 w 2020"/>
                <a:gd name="T99" fmla="*/ 0 h 464"/>
                <a:gd name="T100" fmla="*/ 162 w 2020"/>
                <a:gd name="T101" fmla="*/ 0 h 464"/>
                <a:gd name="T102" fmla="*/ 148 w 2020"/>
                <a:gd name="T103" fmla="*/ 0 h 464"/>
                <a:gd name="T104" fmla="*/ 133 w 2020"/>
                <a:gd name="T105" fmla="*/ 0 h 464"/>
                <a:gd name="T106" fmla="*/ 118 w 2020"/>
                <a:gd name="T107" fmla="*/ 0 h 464"/>
                <a:gd name="T108" fmla="*/ 103 w 2020"/>
                <a:gd name="T109" fmla="*/ 0 h 464"/>
                <a:gd name="T110" fmla="*/ 89 w 2020"/>
                <a:gd name="T111" fmla="*/ 0 h 464"/>
                <a:gd name="T112" fmla="*/ 74 w 2020"/>
                <a:gd name="T113" fmla="*/ 0 h 464"/>
                <a:gd name="T114" fmla="*/ 59 w 2020"/>
                <a:gd name="T115" fmla="*/ 0 h 464"/>
                <a:gd name="T116" fmla="*/ 45 w 2020"/>
                <a:gd name="T117" fmla="*/ 0 h 464"/>
                <a:gd name="T118" fmla="*/ 30 w 2020"/>
                <a:gd name="T119" fmla="*/ 7 h 464"/>
                <a:gd name="T120" fmla="*/ 15 w 2020"/>
                <a:gd name="T121" fmla="*/ 7 h 464"/>
                <a:gd name="T122" fmla="*/ 0 w 2020"/>
                <a:gd name="T123" fmla="*/ 7 h 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020" h="464">
                  <a:moveTo>
                    <a:pt x="2020" y="353"/>
                  </a:moveTo>
                  <a:lnTo>
                    <a:pt x="1946" y="353"/>
                  </a:lnTo>
                  <a:lnTo>
                    <a:pt x="1880" y="353"/>
                  </a:lnTo>
                  <a:lnTo>
                    <a:pt x="1821" y="361"/>
                  </a:lnTo>
                  <a:lnTo>
                    <a:pt x="1762" y="361"/>
                  </a:lnTo>
                  <a:lnTo>
                    <a:pt x="1710" y="368"/>
                  </a:lnTo>
                  <a:lnTo>
                    <a:pt x="1659" y="368"/>
                  </a:lnTo>
                  <a:lnTo>
                    <a:pt x="1614" y="375"/>
                  </a:lnTo>
                  <a:lnTo>
                    <a:pt x="1570" y="383"/>
                  </a:lnTo>
                  <a:lnTo>
                    <a:pt x="1526" y="390"/>
                  </a:lnTo>
                  <a:lnTo>
                    <a:pt x="1489" y="398"/>
                  </a:lnTo>
                  <a:lnTo>
                    <a:pt x="1445" y="405"/>
                  </a:lnTo>
                  <a:lnTo>
                    <a:pt x="1415" y="412"/>
                  </a:lnTo>
                  <a:lnTo>
                    <a:pt x="1379" y="427"/>
                  </a:lnTo>
                  <a:lnTo>
                    <a:pt x="1349" y="434"/>
                  </a:lnTo>
                  <a:lnTo>
                    <a:pt x="1312" y="457"/>
                  </a:lnTo>
                  <a:lnTo>
                    <a:pt x="1283" y="464"/>
                  </a:lnTo>
                  <a:lnTo>
                    <a:pt x="1253" y="464"/>
                  </a:lnTo>
                  <a:lnTo>
                    <a:pt x="1224" y="449"/>
                  </a:lnTo>
                  <a:lnTo>
                    <a:pt x="1202" y="434"/>
                  </a:lnTo>
                  <a:lnTo>
                    <a:pt x="1172" y="412"/>
                  </a:lnTo>
                  <a:lnTo>
                    <a:pt x="1150" y="390"/>
                  </a:lnTo>
                  <a:lnTo>
                    <a:pt x="1121" y="368"/>
                  </a:lnTo>
                  <a:lnTo>
                    <a:pt x="1098" y="346"/>
                  </a:lnTo>
                  <a:lnTo>
                    <a:pt x="1076" y="331"/>
                  </a:lnTo>
                  <a:lnTo>
                    <a:pt x="1054" y="316"/>
                  </a:lnTo>
                  <a:lnTo>
                    <a:pt x="1032" y="302"/>
                  </a:lnTo>
                  <a:lnTo>
                    <a:pt x="1010" y="287"/>
                  </a:lnTo>
                  <a:lnTo>
                    <a:pt x="988" y="272"/>
                  </a:lnTo>
                  <a:lnTo>
                    <a:pt x="973" y="265"/>
                  </a:lnTo>
                  <a:lnTo>
                    <a:pt x="951" y="250"/>
                  </a:lnTo>
                  <a:lnTo>
                    <a:pt x="936" y="243"/>
                  </a:lnTo>
                  <a:lnTo>
                    <a:pt x="914" y="228"/>
                  </a:lnTo>
                  <a:lnTo>
                    <a:pt x="899" y="221"/>
                  </a:lnTo>
                  <a:lnTo>
                    <a:pt x="877" y="206"/>
                  </a:lnTo>
                  <a:lnTo>
                    <a:pt x="863" y="199"/>
                  </a:lnTo>
                  <a:lnTo>
                    <a:pt x="848" y="191"/>
                  </a:lnTo>
                  <a:lnTo>
                    <a:pt x="826" y="184"/>
                  </a:lnTo>
                  <a:lnTo>
                    <a:pt x="811" y="176"/>
                  </a:lnTo>
                  <a:lnTo>
                    <a:pt x="796" y="169"/>
                  </a:lnTo>
                  <a:lnTo>
                    <a:pt x="782" y="162"/>
                  </a:lnTo>
                  <a:lnTo>
                    <a:pt x="767" y="154"/>
                  </a:lnTo>
                  <a:lnTo>
                    <a:pt x="752" y="147"/>
                  </a:lnTo>
                  <a:lnTo>
                    <a:pt x="737" y="140"/>
                  </a:lnTo>
                  <a:lnTo>
                    <a:pt x="723" y="132"/>
                  </a:lnTo>
                  <a:lnTo>
                    <a:pt x="708" y="132"/>
                  </a:lnTo>
                  <a:lnTo>
                    <a:pt x="693" y="125"/>
                  </a:lnTo>
                  <a:lnTo>
                    <a:pt x="678" y="117"/>
                  </a:lnTo>
                  <a:lnTo>
                    <a:pt x="664" y="110"/>
                  </a:lnTo>
                  <a:lnTo>
                    <a:pt x="656" y="110"/>
                  </a:lnTo>
                  <a:lnTo>
                    <a:pt x="642" y="103"/>
                  </a:lnTo>
                  <a:lnTo>
                    <a:pt x="627" y="95"/>
                  </a:lnTo>
                  <a:lnTo>
                    <a:pt x="612" y="95"/>
                  </a:lnTo>
                  <a:lnTo>
                    <a:pt x="605" y="88"/>
                  </a:lnTo>
                  <a:lnTo>
                    <a:pt x="590" y="88"/>
                  </a:lnTo>
                  <a:lnTo>
                    <a:pt x="575" y="81"/>
                  </a:lnTo>
                  <a:lnTo>
                    <a:pt x="568" y="81"/>
                  </a:lnTo>
                  <a:lnTo>
                    <a:pt x="553" y="73"/>
                  </a:lnTo>
                  <a:lnTo>
                    <a:pt x="546" y="73"/>
                  </a:lnTo>
                  <a:lnTo>
                    <a:pt x="531" y="66"/>
                  </a:lnTo>
                  <a:lnTo>
                    <a:pt x="524" y="66"/>
                  </a:lnTo>
                  <a:lnTo>
                    <a:pt x="509" y="59"/>
                  </a:lnTo>
                  <a:lnTo>
                    <a:pt x="501" y="59"/>
                  </a:lnTo>
                  <a:lnTo>
                    <a:pt x="487" y="51"/>
                  </a:lnTo>
                  <a:lnTo>
                    <a:pt x="479" y="51"/>
                  </a:lnTo>
                  <a:lnTo>
                    <a:pt x="465" y="51"/>
                  </a:lnTo>
                  <a:lnTo>
                    <a:pt x="457" y="44"/>
                  </a:lnTo>
                  <a:lnTo>
                    <a:pt x="450" y="44"/>
                  </a:lnTo>
                  <a:lnTo>
                    <a:pt x="435" y="36"/>
                  </a:lnTo>
                  <a:lnTo>
                    <a:pt x="428" y="36"/>
                  </a:lnTo>
                  <a:lnTo>
                    <a:pt x="420" y="36"/>
                  </a:lnTo>
                  <a:lnTo>
                    <a:pt x="406" y="36"/>
                  </a:lnTo>
                  <a:lnTo>
                    <a:pt x="398" y="29"/>
                  </a:lnTo>
                  <a:lnTo>
                    <a:pt x="391" y="29"/>
                  </a:lnTo>
                  <a:lnTo>
                    <a:pt x="384" y="29"/>
                  </a:lnTo>
                  <a:lnTo>
                    <a:pt x="369" y="22"/>
                  </a:lnTo>
                  <a:lnTo>
                    <a:pt x="361" y="22"/>
                  </a:lnTo>
                  <a:lnTo>
                    <a:pt x="354" y="22"/>
                  </a:lnTo>
                  <a:lnTo>
                    <a:pt x="347" y="22"/>
                  </a:lnTo>
                  <a:lnTo>
                    <a:pt x="339" y="14"/>
                  </a:lnTo>
                  <a:lnTo>
                    <a:pt x="325" y="14"/>
                  </a:lnTo>
                  <a:lnTo>
                    <a:pt x="317" y="14"/>
                  </a:lnTo>
                  <a:lnTo>
                    <a:pt x="310" y="14"/>
                  </a:lnTo>
                  <a:lnTo>
                    <a:pt x="302" y="14"/>
                  </a:lnTo>
                  <a:lnTo>
                    <a:pt x="295" y="7"/>
                  </a:lnTo>
                  <a:lnTo>
                    <a:pt x="288" y="7"/>
                  </a:lnTo>
                  <a:lnTo>
                    <a:pt x="280" y="7"/>
                  </a:lnTo>
                  <a:lnTo>
                    <a:pt x="273" y="7"/>
                  </a:lnTo>
                  <a:lnTo>
                    <a:pt x="258" y="7"/>
                  </a:lnTo>
                  <a:lnTo>
                    <a:pt x="251" y="7"/>
                  </a:lnTo>
                  <a:lnTo>
                    <a:pt x="244" y="7"/>
                  </a:lnTo>
                  <a:lnTo>
                    <a:pt x="236" y="0"/>
                  </a:lnTo>
                  <a:lnTo>
                    <a:pt x="229" y="0"/>
                  </a:lnTo>
                  <a:lnTo>
                    <a:pt x="221" y="0"/>
                  </a:lnTo>
                  <a:lnTo>
                    <a:pt x="214" y="0"/>
                  </a:lnTo>
                  <a:lnTo>
                    <a:pt x="207" y="0"/>
                  </a:lnTo>
                  <a:lnTo>
                    <a:pt x="199" y="0"/>
                  </a:lnTo>
                  <a:lnTo>
                    <a:pt x="192" y="0"/>
                  </a:lnTo>
                  <a:lnTo>
                    <a:pt x="185" y="0"/>
                  </a:lnTo>
                  <a:lnTo>
                    <a:pt x="177" y="0"/>
                  </a:lnTo>
                  <a:lnTo>
                    <a:pt x="170" y="0"/>
                  </a:lnTo>
                  <a:lnTo>
                    <a:pt x="162" y="0"/>
                  </a:lnTo>
                  <a:lnTo>
                    <a:pt x="155" y="0"/>
                  </a:lnTo>
                  <a:lnTo>
                    <a:pt x="148" y="0"/>
                  </a:lnTo>
                  <a:lnTo>
                    <a:pt x="140" y="0"/>
                  </a:lnTo>
                  <a:lnTo>
                    <a:pt x="133" y="0"/>
                  </a:lnTo>
                  <a:lnTo>
                    <a:pt x="126" y="0"/>
                  </a:lnTo>
                  <a:lnTo>
                    <a:pt x="118" y="0"/>
                  </a:lnTo>
                  <a:lnTo>
                    <a:pt x="111" y="0"/>
                  </a:lnTo>
                  <a:lnTo>
                    <a:pt x="103" y="0"/>
                  </a:lnTo>
                  <a:lnTo>
                    <a:pt x="96" y="0"/>
                  </a:lnTo>
                  <a:lnTo>
                    <a:pt x="89" y="0"/>
                  </a:lnTo>
                  <a:lnTo>
                    <a:pt x="81" y="0"/>
                  </a:lnTo>
                  <a:lnTo>
                    <a:pt x="74" y="0"/>
                  </a:lnTo>
                  <a:lnTo>
                    <a:pt x="67" y="0"/>
                  </a:lnTo>
                  <a:lnTo>
                    <a:pt x="59" y="0"/>
                  </a:lnTo>
                  <a:lnTo>
                    <a:pt x="52" y="0"/>
                  </a:lnTo>
                  <a:lnTo>
                    <a:pt x="45" y="0"/>
                  </a:lnTo>
                  <a:lnTo>
                    <a:pt x="37" y="7"/>
                  </a:lnTo>
                  <a:lnTo>
                    <a:pt x="30" y="7"/>
                  </a:lnTo>
                  <a:lnTo>
                    <a:pt x="22" y="7"/>
                  </a:lnTo>
                  <a:lnTo>
                    <a:pt x="15" y="7"/>
                  </a:lnTo>
                  <a:lnTo>
                    <a:pt x="8" y="7"/>
                  </a:lnTo>
                  <a:lnTo>
                    <a:pt x="0" y="7"/>
                  </a:lnTo>
                </a:path>
              </a:pathLst>
            </a:custGeom>
            <a:noFill/>
            <a:ln w="23813">
              <a:solidFill>
                <a:srgbClr val="FFAA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3" name="Freeform 454"/>
            <p:cNvSpPr>
              <a:spLocks/>
            </p:cNvSpPr>
            <p:nvPr/>
          </p:nvSpPr>
          <p:spPr bwMode="auto">
            <a:xfrm>
              <a:off x="3041" y="3283"/>
              <a:ext cx="2020" cy="229"/>
            </a:xfrm>
            <a:custGeom>
              <a:avLst/>
              <a:gdLst>
                <a:gd name="T0" fmla="*/ 1946 w 2020"/>
                <a:gd name="T1" fmla="*/ 155 h 229"/>
                <a:gd name="T2" fmla="*/ 1821 w 2020"/>
                <a:gd name="T3" fmla="*/ 155 h 229"/>
                <a:gd name="T4" fmla="*/ 1710 w 2020"/>
                <a:gd name="T5" fmla="*/ 155 h 229"/>
                <a:gd name="T6" fmla="*/ 1614 w 2020"/>
                <a:gd name="T7" fmla="*/ 162 h 229"/>
                <a:gd name="T8" fmla="*/ 1526 w 2020"/>
                <a:gd name="T9" fmla="*/ 162 h 229"/>
                <a:gd name="T10" fmla="*/ 1445 w 2020"/>
                <a:gd name="T11" fmla="*/ 170 h 229"/>
                <a:gd name="T12" fmla="*/ 1379 w 2020"/>
                <a:gd name="T13" fmla="*/ 177 h 229"/>
                <a:gd name="T14" fmla="*/ 1312 w 2020"/>
                <a:gd name="T15" fmla="*/ 184 h 229"/>
                <a:gd name="T16" fmla="*/ 1253 w 2020"/>
                <a:gd name="T17" fmla="*/ 192 h 229"/>
                <a:gd name="T18" fmla="*/ 1202 w 2020"/>
                <a:gd name="T19" fmla="*/ 207 h 229"/>
                <a:gd name="T20" fmla="*/ 1150 w 2020"/>
                <a:gd name="T21" fmla="*/ 221 h 229"/>
                <a:gd name="T22" fmla="*/ 1098 w 2020"/>
                <a:gd name="T23" fmla="*/ 229 h 229"/>
                <a:gd name="T24" fmla="*/ 1054 w 2020"/>
                <a:gd name="T25" fmla="*/ 207 h 229"/>
                <a:gd name="T26" fmla="*/ 1010 w 2020"/>
                <a:gd name="T27" fmla="*/ 184 h 229"/>
                <a:gd name="T28" fmla="*/ 973 w 2020"/>
                <a:gd name="T29" fmla="*/ 162 h 229"/>
                <a:gd name="T30" fmla="*/ 936 w 2020"/>
                <a:gd name="T31" fmla="*/ 140 h 229"/>
                <a:gd name="T32" fmla="*/ 899 w 2020"/>
                <a:gd name="T33" fmla="*/ 118 h 229"/>
                <a:gd name="T34" fmla="*/ 863 w 2020"/>
                <a:gd name="T35" fmla="*/ 103 h 229"/>
                <a:gd name="T36" fmla="*/ 826 w 2020"/>
                <a:gd name="T37" fmla="*/ 89 h 229"/>
                <a:gd name="T38" fmla="*/ 796 w 2020"/>
                <a:gd name="T39" fmla="*/ 74 h 229"/>
                <a:gd name="T40" fmla="*/ 767 w 2020"/>
                <a:gd name="T41" fmla="*/ 59 h 229"/>
                <a:gd name="T42" fmla="*/ 737 w 2020"/>
                <a:gd name="T43" fmla="*/ 52 h 229"/>
                <a:gd name="T44" fmla="*/ 708 w 2020"/>
                <a:gd name="T45" fmla="*/ 37 h 229"/>
                <a:gd name="T46" fmla="*/ 678 w 2020"/>
                <a:gd name="T47" fmla="*/ 30 h 229"/>
                <a:gd name="T48" fmla="*/ 656 w 2020"/>
                <a:gd name="T49" fmla="*/ 22 h 229"/>
                <a:gd name="T50" fmla="*/ 627 w 2020"/>
                <a:gd name="T51" fmla="*/ 15 h 229"/>
                <a:gd name="T52" fmla="*/ 605 w 2020"/>
                <a:gd name="T53" fmla="*/ 8 h 229"/>
                <a:gd name="T54" fmla="*/ 575 w 2020"/>
                <a:gd name="T55" fmla="*/ 8 h 229"/>
                <a:gd name="T56" fmla="*/ 553 w 2020"/>
                <a:gd name="T57" fmla="*/ 0 h 229"/>
                <a:gd name="T58" fmla="*/ 531 w 2020"/>
                <a:gd name="T59" fmla="*/ 0 h 229"/>
                <a:gd name="T60" fmla="*/ 509 w 2020"/>
                <a:gd name="T61" fmla="*/ 0 h 229"/>
                <a:gd name="T62" fmla="*/ 487 w 2020"/>
                <a:gd name="T63" fmla="*/ 0 h 229"/>
                <a:gd name="T64" fmla="*/ 465 w 2020"/>
                <a:gd name="T65" fmla="*/ 0 h 229"/>
                <a:gd name="T66" fmla="*/ 450 w 2020"/>
                <a:gd name="T67" fmla="*/ 0 h 229"/>
                <a:gd name="T68" fmla="*/ 428 w 2020"/>
                <a:gd name="T69" fmla="*/ 0 h 229"/>
                <a:gd name="T70" fmla="*/ 406 w 2020"/>
                <a:gd name="T71" fmla="*/ 8 h 229"/>
                <a:gd name="T72" fmla="*/ 391 w 2020"/>
                <a:gd name="T73" fmla="*/ 8 h 229"/>
                <a:gd name="T74" fmla="*/ 369 w 2020"/>
                <a:gd name="T75" fmla="*/ 8 h 229"/>
                <a:gd name="T76" fmla="*/ 354 w 2020"/>
                <a:gd name="T77" fmla="*/ 15 h 229"/>
                <a:gd name="T78" fmla="*/ 339 w 2020"/>
                <a:gd name="T79" fmla="*/ 15 h 229"/>
                <a:gd name="T80" fmla="*/ 317 w 2020"/>
                <a:gd name="T81" fmla="*/ 22 h 229"/>
                <a:gd name="T82" fmla="*/ 302 w 2020"/>
                <a:gd name="T83" fmla="*/ 22 h 229"/>
                <a:gd name="T84" fmla="*/ 288 w 2020"/>
                <a:gd name="T85" fmla="*/ 22 h 229"/>
                <a:gd name="T86" fmla="*/ 273 w 2020"/>
                <a:gd name="T87" fmla="*/ 22 h 229"/>
                <a:gd name="T88" fmla="*/ 251 w 2020"/>
                <a:gd name="T89" fmla="*/ 30 h 229"/>
                <a:gd name="T90" fmla="*/ 236 w 2020"/>
                <a:gd name="T91" fmla="*/ 30 h 229"/>
                <a:gd name="T92" fmla="*/ 221 w 2020"/>
                <a:gd name="T93" fmla="*/ 30 h 229"/>
                <a:gd name="T94" fmla="*/ 207 w 2020"/>
                <a:gd name="T95" fmla="*/ 30 h 229"/>
                <a:gd name="T96" fmla="*/ 192 w 2020"/>
                <a:gd name="T97" fmla="*/ 37 h 229"/>
                <a:gd name="T98" fmla="*/ 177 w 2020"/>
                <a:gd name="T99" fmla="*/ 37 h 229"/>
                <a:gd name="T100" fmla="*/ 162 w 2020"/>
                <a:gd name="T101" fmla="*/ 37 h 229"/>
                <a:gd name="T102" fmla="*/ 148 w 2020"/>
                <a:gd name="T103" fmla="*/ 37 h 229"/>
                <a:gd name="T104" fmla="*/ 133 w 2020"/>
                <a:gd name="T105" fmla="*/ 37 h 229"/>
                <a:gd name="T106" fmla="*/ 118 w 2020"/>
                <a:gd name="T107" fmla="*/ 37 h 229"/>
                <a:gd name="T108" fmla="*/ 103 w 2020"/>
                <a:gd name="T109" fmla="*/ 37 h 229"/>
                <a:gd name="T110" fmla="*/ 89 w 2020"/>
                <a:gd name="T111" fmla="*/ 44 h 229"/>
                <a:gd name="T112" fmla="*/ 74 w 2020"/>
                <a:gd name="T113" fmla="*/ 44 h 229"/>
                <a:gd name="T114" fmla="*/ 59 w 2020"/>
                <a:gd name="T115" fmla="*/ 44 h 229"/>
                <a:gd name="T116" fmla="*/ 45 w 2020"/>
                <a:gd name="T117" fmla="*/ 44 h 229"/>
                <a:gd name="T118" fmla="*/ 30 w 2020"/>
                <a:gd name="T119" fmla="*/ 44 h 229"/>
                <a:gd name="T120" fmla="*/ 15 w 2020"/>
                <a:gd name="T121" fmla="*/ 44 h 229"/>
                <a:gd name="T122" fmla="*/ 0 w 2020"/>
                <a:gd name="T123" fmla="*/ 44 h 2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020" h="229">
                  <a:moveTo>
                    <a:pt x="2020" y="155"/>
                  </a:moveTo>
                  <a:lnTo>
                    <a:pt x="1946" y="155"/>
                  </a:lnTo>
                  <a:lnTo>
                    <a:pt x="1880" y="155"/>
                  </a:lnTo>
                  <a:lnTo>
                    <a:pt x="1821" y="155"/>
                  </a:lnTo>
                  <a:lnTo>
                    <a:pt x="1762" y="155"/>
                  </a:lnTo>
                  <a:lnTo>
                    <a:pt x="1710" y="155"/>
                  </a:lnTo>
                  <a:lnTo>
                    <a:pt x="1659" y="162"/>
                  </a:lnTo>
                  <a:lnTo>
                    <a:pt x="1614" y="162"/>
                  </a:lnTo>
                  <a:lnTo>
                    <a:pt x="1570" y="162"/>
                  </a:lnTo>
                  <a:lnTo>
                    <a:pt x="1526" y="162"/>
                  </a:lnTo>
                  <a:lnTo>
                    <a:pt x="1489" y="170"/>
                  </a:lnTo>
                  <a:lnTo>
                    <a:pt x="1445" y="170"/>
                  </a:lnTo>
                  <a:lnTo>
                    <a:pt x="1415" y="170"/>
                  </a:lnTo>
                  <a:lnTo>
                    <a:pt x="1379" y="177"/>
                  </a:lnTo>
                  <a:lnTo>
                    <a:pt x="1349" y="177"/>
                  </a:lnTo>
                  <a:lnTo>
                    <a:pt x="1312" y="184"/>
                  </a:lnTo>
                  <a:lnTo>
                    <a:pt x="1283" y="192"/>
                  </a:lnTo>
                  <a:lnTo>
                    <a:pt x="1253" y="192"/>
                  </a:lnTo>
                  <a:lnTo>
                    <a:pt x="1224" y="199"/>
                  </a:lnTo>
                  <a:lnTo>
                    <a:pt x="1202" y="207"/>
                  </a:lnTo>
                  <a:lnTo>
                    <a:pt x="1172" y="214"/>
                  </a:lnTo>
                  <a:lnTo>
                    <a:pt x="1150" y="221"/>
                  </a:lnTo>
                  <a:lnTo>
                    <a:pt x="1121" y="229"/>
                  </a:lnTo>
                  <a:lnTo>
                    <a:pt x="1098" y="229"/>
                  </a:lnTo>
                  <a:lnTo>
                    <a:pt x="1076" y="214"/>
                  </a:lnTo>
                  <a:lnTo>
                    <a:pt x="1054" y="207"/>
                  </a:lnTo>
                  <a:lnTo>
                    <a:pt x="1032" y="192"/>
                  </a:lnTo>
                  <a:lnTo>
                    <a:pt x="1010" y="184"/>
                  </a:lnTo>
                  <a:lnTo>
                    <a:pt x="988" y="170"/>
                  </a:lnTo>
                  <a:lnTo>
                    <a:pt x="973" y="162"/>
                  </a:lnTo>
                  <a:lnTo>
                    <a:pt x="951" y="148"/>
                  </a:lnTo>
                  <a:lnTo>
                    <a:pt x="936" y="140"/>
                  </a:lnTo>
                  <a:lnTo>
                    <a:pt x="914" y="125"/>
                  </a:lnTo>
                  <a:lnTo>
                    <a:pt x="899" y="118"/>
                  </a:lnTo>
                  <a:lnTo>
                    <a:pt x="877" y="111"/>
                  </a:lnTo>
                  <a:lnTo>
                    <a:pt x="863" y="103"/>
                  </a:lnTo>
                  <a:lnTo>
                    <a:pt x="848" y="96"/>
                  </a:lnTo>
                  <a:lnTo>
                    <a:pt x="826" y="89"/>
                  </a:lnTo>
                  <a:lnTo>
                    <a:pt x="811" y="81"/>
                  </a:lnTo>
                  <a:lnTo>
                    <a:pt x="796" y="74"/>
                  </a:lnTo>
                  <a:lnTo>
                    <a:pt x="782" y="67"/>
                  </a:lnTo>
                  <a:lnTo>
                    <a:pt x="767" y="59"/>
                  </a:lnTo>
                  <a:lnTo>
                    <a:pt x="752" y="52"/>
                  </a:lnTo>
                  <a:lnTo>
                    <a:pt x="737" y="52"/>
                  </a:lnTo>
                  <a:lnTo>
                    <a:pt x="723" y="44"/>
                  </a:lnTo>
                  <a:lnTo>
                    <a:pt x="708" y="37"/>
                  </a:lnTo>
                  <a:lnTo>
                    <a:pt x="693" y="37"/>
                  </a:lnTo>
                  <a:lnTo>
                    <a:pt x="678" y="30"/>
                  </a:lnTo>
                  <a:lnTo>
                    <a:pt x="664" y="30"/>
                  </a:lnTo>
                  <a:lnTo>
                    <a:pt x="656" y="22"/>
                  </a:lnTo>
                  <a:lnTo>
                    <a:pt x="642" y="22"/>
                  </a:lnTo>
                  <a:lnTo>
                    <a:pt x="627" y="15"/>
                  </a:lnTo>
                  <a:lnTo>
                    <a:pt x="612" y="15"/>
                  </a:lnTo>
                  <a:lnTo>
                    <a:pt x="605" y="8"/>
                  </a:lnTo>
                  <a:lnTo>
                    <a:pt x="590" y="8"/>
                  </a:lnTo>
                  <a:lnTo>
                    <a:pt x="575" y="8"/>
                  </a:lnTo>
                  <a:lnTo>
                    <a:pt x="568" y="8"/>
                  </a:lnTo>
                  <a:lnTo>
                    <a:pt x="553" y="0"/>
                  </a:lnTo>
                  <a:lnTo>
                    <a:pt x="546" y="0"/>
                  </a:lnTo>
                  <a:lnTo>
                    <a:pt x="531" y="0"/>
                  </a:lnTo>
                  <a:lnTo>
                    <a:pt x="524" y="0"/>
                  </a:lnTo>
                  <a:lnTo>
                    <a:pt x="509" y="0"/>
                  </a:lnTo>
                  <a:lnTo>
                    <a:pt x="501" y="0"/>
                  </a:lnTo>
                  <a:lnTo>
                    <a:pt x="487" y="0"/>
                  </a:lnTo>
                  <a:lnTo>
                    <a:pt x="479" y="0"/>
                  </a:lnTo>
                  <a:lnTo>
                    <a:pt x="465" y="0"/>
                  </a:lnTo>
                  <a:lnTo>
                    <a:pt x="457" y="0"/>
                  </a:lnTo>
                  <a:lnTo>
                    <a:pt x="450" y="0"/>
                  </a:lnTo>
                  <a:lnTo>
                    <a:pt x="435" y="0"/>
                  </a:lnTo>
                  <a:lnTo>
                    <a:pt x="428" y="0"/>
                  </a:lnTo>
                  <a:lnTo>
                    <a:pt x="420" y="0"/>
                  </a:lnTo>
                  <a:lnTo>
                    <a:pt x="406" y="8"/>
                  </a:lnTo>
                  <a:lnTo>
                    <a:pt x="398" y="8"/>
                  </a:lnTo>
                  <a:lnTo>
                    <a:pt x="391" y="8"/>
                  </a:lnTo>
                  <a:lnTo>
                    <a:pt x="384" y="8"/>
                  </a:lnTo>
                  <a:lnTo>
                    <a:pt x="369" y="8"/>
                  </a:lnTo>
                  <a:lnTo>
                    <a:pt x="361" y="15"/>
                  </a:lnTo>
                  <a:lnTo>
                    <a:pt x="354" y="15"/>
                  </a:lnTo>
                  <a:lnTo>
                    <a:pt x="347" y="15"/>
                  </a:lnTo>
                  <a:lnTo>
                    <a:pt x="339" y="15"/>
                  </a:lnTo>
                  <a:lnTo>
                    <a:pt x="325" y="15"/>
                  </a:lnTo>
                  <a:lnTo>
                    <a:pt x="317" y="22"/>
                  </a:lnTo>
                  <a:lnTo>
                    <a:pt x="310" y="22"/>
                  </a:lnTo>
                  <a:lnTo>
                    <a:pt x="302" y="22"/>
                  </a:lnTo>
                  <a:lnTo>
                    <a:pt x="295" y="22"/>
                  </a:lnTo>
                  <a:lnTo>
                    <a:pt x="288" y="22"/>
                  </a:lnTo>
                  <a:lnTo>
                    <a:pt x="280" y="22"/>
                  </a:lnTo>
                  <a:lnTo>
                    <a:pt x="273" y="22"/>
                  </a:lnTo>
                  <a:lnTo>
                    <a:pt x="258" y="30"/>
                  </a:lnTo>
                  <a:lnTo>
                    <a:pt x="251" y="30"/>
                  </a:lnTo>
                  <a:lnTo>
                    <a:pt x="244" y="30"/>
                  </a:lnTo>
                  <a:lnTo>
                    <a:pt x="236" y="30"/>
                  </a:lnTo>
                  <a:lnTo>
                    <a:pt x="229" y="30"/>
                  </a:lnTo>
                  <a:lnTo>
                    <a:pt x="221" y="30"/>
                  </a:lnTo>
                  <a:lnTo>
                    <a:pt x="214" y="30"/>
                  </a:lnTo>
                  <a:lnTo>
                    <a:pt x="207" y="30"/>
                  </a:lnTo>
                  <a:lnTo>
                    <a:pt x="199" y="30"/>
                  </a:lnTo>
                  <a:lnTo>
                    <a:pt x="192" y="37"/>
                  </a:lnTo>
                  <a:lnTo>
                    <a:pt x="185" y="37"/>
                  </a:lnTo>
                  <a:lnTo>
                    <a:pt x="177" y="37"/>
                  </a:lnTo>
                  <a:lnTo>
                    <a:pt x="170" y="37"/>
                  </a:lnTo>
                  <a:lnTo>
                    <a:pt x="162" y="37"/>
                  </a:lnTo>
                  <a:lnTo>
                    <a:pt x="155" y="37"/>
                  </a:lnTo>
                  <a:lnTo>
                    <a:pt x="148" y="37"/>
                  </a:lnTo>
                  <a:lnTo>
                    <a:pt x="140" y="37"/>
                  </a:lnTo>
                  <a:lnTo>
                    <a:pt x="133" y="37"/>
                  </a:lnTo>
                  <a:lnTo>
                    <a:pt x="126" y="37"/>
                  </a:lnTo>
                  <a:lnTo>
                    <a:pt x="118" y="37"/>
                  </a:lnTo>
                  <a:lnTo>
                    <a:pt x="111" y="37"/>
                  </a:lnTo>
                  <a:lnTo>
                    <a:pt x="103" y="37"/>
                  </a:lnTo>
                  <a:lnTo>
                    <a:pt x="96" y="44"/>
                  </a:lnTo>
                  <a:lnTo>
                    <a:pt x="89" y="44"/>
                  </a:lnTo>
                  <a:lnTo>
                    <a:pt x="81" y="44"/>
                  </a:lnTo>
                  <a:lnTo>
                    <a:pt x="74" y="44"/>
                  </a:lnTo>
                  <a:lnTo>
                    <a:pt x="67" y="44"/>
                  </a:lnTo>
                  <a:lnTo>
                    <a:pt x="59" y="44"/>
                  </a:lnTo>
                  <a:lnTo>
                    <a:pt x="52" y="44"/>
                  </a:lnTo>
                  <a:lnTo>
                    <a:pt x="45" y="44"/>
                  </a:lnTo>
                  <a:lnTo>
                    <a:pt x="37" y="44"/>
                  </a:lnTo>
                  <a:lnTo>
                    <a:pt x="30" y="44"/>
                  </a:lnTo>
                  <a:lnTo>
                    <a:pt x="22" y="44"/>
                  </a:lnTo>
                  <a:lnTo>
                    <a:pt x="15" y="44"/>
                  </a:lnTo>
                  <a:lnTo>
                    <a:pt x="8" y="44"/>
                  </a:lnTo>
                  <a:lnTo>
                    <a:pt x="0" y="44"/>
                  </a:lnTo>
                </a:path>
              </a:pathLst>
            </a:custGeom>
            <a:noFill/>
            <a:ln w="23813">
              <a:solidFill>
                <a:srgbClr val="00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4" name="Freeform 455"/>
            <p:cNvSpPr>
              <a:spLocks/>
            </p:cNvSpPr>
            <p:nvPr/>
          </p:nvSpPr>
          <p:spPr bwMode="auto">
            <a:xfrm>
              <a:off x="3041" y="3357"/>
              <a:ext cx="2020" cy="118"/>
            </a:xfrm>
            <a:custGeom>
              <a:avLst/>
              <a:gdLst>
                <a:gd name="T0" fmla="*/ 1946 w 2020"/>
                <a:gd name="T1" fmla="*/ 74 h 118"/>
                <a:gd name="T2" fmla="*/ 1821 w 2020"/>
                <a:gd name="T3" fmla="*/ 74 h 118"/>
                <a:gd name="T4" fmla="*/ 1710 w 2020"/>
                <a:gd name="T5" fmla="*/ 74 h 118"/>
                <a:gd name="T6" fmla="*/ 1614 w 2020"/>
                <a:gd name="T7" fmla="*/ 81 h 118"/>
                <a:gd name="T8" fmla="*/ 1526 w 2020"/>
                <a:gd name="T9" fmla="*/ 81 h 118"/>
                <a:gd name="T10" fmla="*/ 1445 w 2020"/>
                <a:gd name="T11" fmla="*/ 81 h 118"/>
                <a:gd name="T12" fmla="*/ 1379 w 2020"/>
                <a:gd name="T13" fmla="*/ 81 h 118"/>
                <a:gd name="T14" fmla="*/ 1312 w 2020"/>
                <a:gd name="T15" fmla="*/ 81 h 118"/>
                <a:gd name="T16" fmla="*/ 1253 w 2020"/>
                <a:gd name="T17" fmla="*/ 88 h 118"/>
                <a:gd name="T18" fmla="*/ 1202 w 2020"/>
                <a:gd name="T19" fmla="*/ 88 h 118"/>
                <a:gd name="T20" fmla="*/ 1150 w 2020"/>
                <a:gd name="T21" fmla="*/ 88 h 118"/>
                <a:gd name="T22" fmla="*/ 1098 w 2020"/>
                <a:gd name="T23" fmla="*/ 96 h 118"/>
                <a:gd name="T24" fmla="*/ 1054 w 2020"/>
                <a:gd name="T25" fmla="*/ 96 h 118"/>
                <a:gd name="T26" fmla="*/ 1010 w 2020"/>
                <a:gd name="T27" fmla="*/ 103 h 118"/>
                <a:gd name="T28" fmla="*/ 973 w 2020"/>
                <a:gd name="T29" fmla="*/ 110 h 118"/>
                <a:gd name="T30" fmla="*/ 936 w 2020"/>
                <a:gd name="T31" fmla="*/ 118 h 118"/>
                <a:gd name="T32" fmla="*/ 899 w 2020"/>
                <a:gd name="T33" fmla="*/ 118 h 118"/>
                <a:gd name="T34" fmla="*/ 863 w 2020"/>
                <a:gd name="T35" fmla="*/ 118 h 118"/>
                <a:gd name="T36" fmla="*/ 826 w 2020"/>
                <a:gd name="T37" fmla="*/ 110 h 118"/>
                <a:gd name="T38" fmla="*/ 796 w 2020"/>
                <a:gd name="T39" fmla="*/ 96 h 118"/>
                <a:gd name="T40" fmla="*/ 767 w 2020"/>
                <a:gd name="T41" fmla="*/ 88 h 118"/>
                <a:gd name="T42" fmla="*/ 737 w 2020"/>
                <a:gd name="T43" fmla="*/ 74 h 118"/>
                <a:gd name="T44" fmla="*/ 708 w 2020"/>
                <a:gd name="T45" fmla="*/ 59 h 118"/>
                <a:gd name="T46" fmla="*/ 678 w 2020"/>
                <a:gd name="T47" fmla="*/ 51 h 118"/>
                <a:gd name="T48" fmla="*/ 656 w 2020"/>
                <a:gd name="T49" fmla="*/ 44 h 118"/>
                <a:gd name="T50" fmla="*/ 627 w 2020"/>
                <a:gd name="T51" fmla="*/ 29 h 118"/>
                <a:gd name="T52" fmla="*/ 605 w 2020"/>
                <a:gd name="T53" fmla="*/ 22 h 118"/>
                <a:gd name="T54" fmla="*/ 575 w 2020"/>
                <a:gd name="T55" fmla="*/ 22 h 118"/>
                <a:gd name="T56" fmla="*/ 553 w 2020"/>
                <a:gd name="T57" fmla="*/ 15 h 118"/>
                <a:gd name="T58" fmla="*/ 531 w 2020"/>
                <a:gd name="T59" fmla="*/ 7 h 118"/>
                <a:gd name="T60" fmla="*/ 509 w 2020"/>
                <a:gd name="T61" fmla="*/ 7 h 118"/>
                <a:gd name="T62" fmla="*/ 487 w 2020"/>
                <a:gd name="T63" fmla="*/ 0 h 118"/>
                <a:gd name="T64" fmla="*/ 465 w 2020"/>
                <a:gd name="T65" fmla="*/ 0 h 118"/>
                <a:gd name="T66" fmla="*/ 450 w 2020"/>
                <a:gd name="T67" fmla="*/ 0 h 118"/>
                <a:gd name="T68" fmla="*/ 428 w 2020"/>
                <a:gd name="T69" fmla="*/ 0 h 118"/>
                <a:gd name="T70" fmla="*/ 406 w 2020"/>
                <a:gd name="T71" fmla="*/ 0 h 118"/>
                <a:gd name="T72" fmla="*/ 391 w 2020"/>
                <a:gd name="T73" fmla="*/ 0 h 118"/>
                <a:gd name="T74" fmla="*/ 369 w 2020"/>
                <a:gd name="T75" fmla="*/ 7 h 118"/>
                <a:gd name="T76" fmla="*/ 354 w 2020"/>
                <a:gd name="T77" fmla="*/ 7 h 118"/>
                <a:gd name="T78" fmla="*/ 339 w 2020"/>
                <a:gd name="T79" fmla="*/ 7 h 118"/>
                <a:gd name="T80" fmla="*/ 317 w 2020"/>
                <a:gd name="T81" fmla="*/ 7 h 118"/>
                <a:gd name="T82" fmla="*/ 302 w 2020"/>
                <a:gd name="T83" fmla="*/ 7 h 118"/>
                <a:gd name="T84" fmla="*/ 288 w 2020"/>
                <a:gd name="T85" fmla="*/ 15 h 118"/>
                <a:gd name="T86" fmla="*/ 273 w 2020"/>
                <a:gd name="T87" fmla="*/ 15 h 118"/>
                <a:gd name="T88" fmla="*/ 251 w 2020"/>
                <a:gd name="T89" fmla="*/ 15 h 118"/>
                <a:gd name="T90" fmla="*/ 236 w 2020"/>
                <a:gd name="T91" fmla="*/ 15 h 118"/>
                <a:gd name="T92" fmla="*/ 221 w 2020"/>
                <a:gd name="T93" fmla="*/ 15 h 118"/>
                <a:gd name="T94" fmla="*/ 207 w 2020"/>
                <a:gd name="T95" fmla="*/ 15 h 118"/>
                <a:gd name="T96" fmla="*/ 192 w 2020"/>
                <a:gd name="T97" fmla="*/ 15 h 118"/>
                <a:gd name="T98" fmla="*/ 177 w 2020"/>
                <a:gd name="T99" fmla="*/ 22 h 118"/>
                <a:gd name="T100" fmla="*/ 162 w 2020"/>
                <a:gd name="T101" fmla="*/ 22 h 118"/>
                <a:gd name="T102" fmla="*/ 148 w 2020"/>
                <a:gd name="T103" fmla="*/ 22 h 118"/>
                <a:gd name="T104" fmla="*/ 133 w 2020"/>
                <a:gd name="T105" fmla="*/ 22 h 118"/>
                <a:gd name="T106" fmla="*/ 118 w 2020"/>
                <a:gd name="T107" fmla="*/ 22 h 118"/>
                <a:gd name="T108" fmla="*/ 103 w 2020"/>
                <a:gd name="T109" fmla="*/ 22 h 118"/>
                <a:gd name="T110" fmla="*/ 89 w 2020"/>
                <a:gd name="T111" fmla="*/ 22 h 118"/>
                <a:gd name="T112" fmla="*/ 74 w 2020"/>
                <a:gd name="T113" fmla="*/ 22 h 118"/>
                <a:gd name="T114" fmla="*/ 59 w 2020"/>
                <a:gd name="T115" fmla="*/ 22 h 118"/>
                <a:gd name="T116" fmla="*/ 45 w 2020"/>
                <a:gd name="T117" fmla="*/ 22 h 118"/>
                <a:gd name="T118" fmla="*/ 30 w 2020"/>
                <a:gd name="T119" fmla="*/ 22 h 118"/>
                <a:gd name="T120" fmla="*/ 15 w 2020"/>
                <a:gd name="T121" fmla="*/ 22 h 118"/>
                <a:gd name="T122" fmla="*/ 0 w 2020"/>
                <a:gd name="T123" fmla="*/ 22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020" h="118">
                  <a:moveTo>
                    <a:pt x="2020" y="74"/>
                  </a:moveTo>
                  <a:lnTo>
                    <a:pt x="1946" y="74"/>
                  </a:lnTo>
                  <a:lnTo>
                    <a:pt x="1880" y="74"/>
                  </a:lnTo>
                  <a:lnTo>
                    <a:pt x="1821" y="74"/>
                  </a:lnTo>
                  <a:lnTo>
                    <a:pt x="1762" y="74"/>
                  </a:lnTo>
                  <a:lnTo>
                    <a:pt x="1710" y="74"/>
                  </a:lnTo>
                  <a:lnTo>
                    <a:pt x="1659" y="81"/>
                  </a:lnTo>
                  <a:lnTo>
                    <a:pt x="1614" y="81"/>
                  </a:lnTo>
                  <a:lnTo>
                    <a:pt x="1570" y="81"/>
                  </a:lnTo>
                  <a:lnTo>
                    <a:pt x="1526" y="81"/>
                  </a:lnTo>
                  <a:lnTo>
                    <a:pt x="1489" y="81"/>
                  </a:lnTo>
                  <a:lnTo>
                    <a:pt x="1445" y="81"/>
                  </a:lnTo>
                  <a:lnTo>
                    <a:pt x="1415" y="81"/>
                  </a:lnTo>
                  <a:lnTo>
                    <a:pt x="1379" y="81"/>
                  </a:lnTo>
                  <a:lnTo>
                    <a:pt x="1349" y="81"/>
                  </a:lnTo>
                  <a:lnTo>
                    <a:pt x="1312" y="81"/>
                  </a:lnTo>
                  <a:lnTo>
                    <a:pt x="1283" y="81"/>
                  </a:lnTo>
                  <a:lnTo>
                    <a:pt x="1253" y="88"/>
                  </a:lnTo>
                  <a:lnTo>
                    <a:pt x="1224" y="88"/>
                  </a:lnTo>
                  <a:lnTo>
                    <a:pt x="1202" y="88"/>
                  </a:lnTo>
                  <a:lnTo>
                    <a:pt x="1172" y="88"/>
                  </a:lnTo>
                  <a:lnTo>
                    <a:pt x="1150" y="88"/>
                  </a:lnTo>
                  <a:lnTo>
                    <a:pt x="1121" y="96"/>
                  </a:lnTo>
                  <a:lnTo>
                    <a:pt x="1098" y="96"/>
                  </a:lnTo>
                  <a:lnTo>
                    <a:pt x="1076" y="96"/>
                  </a:lnTo>
                  <a:lnTo>
                    <a:pt x="1054" y="96"/>
                  </a:lnTo>
                  <a:lnTo>
                    <a:pt x="1032" y="103"/>
                  </a:lnTo>
                  <a:lnTo>
                    <a:pt x="1010" y="103"/>
                  </a:lnTo>
                  <a:lnTo>
                    <a:pt x="988" y="103"/>
                  </a:lnTo>
                  <a:lnTo>
                    <a:pt x="973" y="110"/>
                  </a:lnTo>
                  <a:lnTo>
                    <a:pt x="951" y="110"/>
                  </a:lnTo>
                  <a:lnTo>
                    <a:pt x="936" y="118"/>
                  </a:lnTo>
                  <a:lnTo>
                    <a:pt x="914" y="118"/>
                  </a:lnTo>
                  <a:lnTo>
                    <a:pt x="899" y="118"/>
                  </a:lnTo>
                  <a:lnTo>
                    <a:pt x="877" y="118"/>
                  </a:lnTo>
                  <a:lnTo>
                    <a:pt x="863" y="118"/>
                  </a:lnTo>
                  <a:lnTo>
                    <a:pt x="848" y="110"/>
                  </a:lnTo>
                  <a:lnTo>
                    <a:pt x="826" y="110"/>
                  </a:lnTo>
                  <a:lnTo>
                    <a:pt x="811" y="103"/>
                  </a:lnTo>
                  <a:lnTo>
                    <a:pt x="796" y="96"/>
                  </a:lnTo>
                  <a:lnTo>
                    <a:pt x="782" y="88"/>
                  </a:lnTo>
                  <a:lnTo>
                    <a:pt x="767" y="88"/>
                  </a:lnTo>
                  <a:lnTo>
                    <a:pt x="752" y="81"/>
                  </a:lnTo>
                  <a:lnTo>
                    <a:pt x="737" y="74"/>
                  </a:lnTo>
                  <a:lnTo>
                    <a:pt x="723" y="66"/>
                  </a:lnTo>
                  <a:lnTo>
                    <a:pt x="708" y="59"/>
                  </a:lnTo>
                  <a:lnTo>
                    <a:pt x="693" y="59"/>
                  </a:lnTo>
                  <a:lnTo>
                    <a:pt x="678" y="51"/>
                  </a:lnTo>
                  <a:lnTo>
                    <a:pt x="664" y="44"/>
                  </a:lnTo>
                  <a:lnTo>
                    <a:pt x="656" y="44"/>
                  </a:lnTo>
                  <a:lnTo>
                    <a:pt x="642" y="37"/>
                  </a:lnTo>
                  <a:lnTo>
                    <a:pt x="627" y="29"/>
                  </a:lnTo>
                  <a:lnTo>
                    <a:pt x="612" y="29"/>
                  </a:lnTo>
                  <a:lnTo>
                    <a:pt x="605" y="22"/>
                  </a:lnTo>
                  <a:lnTo>
                    <a:pt x="590" y="22"/>
                  </a:lnTo>
                  <a:lnTo>
                    <a:pt x="575" y="22"/>
                  </a:lnTo>
                  <a:lnTo>
                    <a:pt x="568" y="15"/>
                  </a:lnTo>
                  <a:lnTo>
                    <a:pt x="553" y="15"/>
                  </a:lnTo>
                  <a:lnTo>
                    <a:pt x="546" y="7"/>
                  </a:lnTo>
                  <a:lnTo>
                    <a:pt x="531" y="7"/>
                  </a:lnTo>
                  <a:lnTo>
                    <a:pt x="524" y="7"/>
                  </a:lnTo>
                  <a:lnTo>
                    <a:pt x="509" y="7"/>
                  </a:lnTo>
                  <a:lnTo>
                    <a:pt x="501" y="7"/>
                  </a:lnTo>
                  <a:lnTo>
                    <a:pt x="487" y="0"/>
                  </a:lnTo>
                  <a:lnTo>
                    <a:pt x="479" y="0"/>
                  </a:lnTo>
                  <a:lnTo>
                    <a:pt x="465" y="0"/>
                  </a:lnTo>
                  <a:lnTo>
                    <a:pt x="457" y="0"/>
                  </a:lnTo>
                  <a:lnTo>
                    <a:pt x="450" y="0"/>
                  </a:lnTo>
                  <a:lnTo>
                    <a:pt x="435" y="0"/>
                  </a:lnTo>
                  <a:lnTo>
                    <a:pt x="428" y="0"/>
                  </a:lnTo>
                  <a:lnTo>
                    <a:pt x="420" y="0"/>
                  </a:lnTo>
                  <a:lnTo>
                    <a:pt x="406" y="0"/>
                  </a:lnTo>
                  <a:lnTo>
                    <a:pt x="398" y="0"/>
                  </a:lnTo>
                  <a:lnTo>
                    <a:pt x="391" y="0"/>
                  </a:lnTo>
                  <a:lnTo>
                    <a:pt x="384" y="0"/>
                  </a:lnTo>
                  <a:lnTo>
                    <a:pt x="369" y="7"/>
                  </a:lnTo>
                  <a:lnTo>
                    <a:pt x="361" y="7"/>
                  </a:lnTo>
                  <a:lnTo>
                    <a:pt x="354" y="7"/>
                  </a:lnTo>
                  <a:lnTo>
                    <a:pt x="347" y="7"/>
                  </a:lnTo>
                  <a:lnTo>
                    <a:pt x="339" y="7"/>
                  </a:lnTo>
                  <a:lnTo>
                    <a:pt x="325" y="7"/>
                  </a:lnTo>
                  <a:lnTo>
                    <a:pt x="317" y="7"/>
                  </a:lnTo>
                  <a:lnTo>
                    <a:pt x="310" y="7"/>
                  </a:lnTo>
                  <a:lnTo>
                    <a:pt x="302" y="7"/>
                  </a:lnTo>
                  <a:lnTo>
                    <a:pt x="295" y="15"/>
                  </a:lnTo>
                  <a:lnTo>
                    <a:pt x="288" y="15"/>
                  </a:lnTo>
                  <a:lnTo>
                    <a:pt x="280" y="15"/>
                  </a:lnTo>
                  <a:lnTo>
                    <a:pt x="273" y="15"/>
                  </a:lnTo>
                  <a:lnTo>
                    <a:pt x="258" y="15"/>
                  </a:lnTo>
                  <a:lnTo>
                    <a:pt x="251" y="15"/>
                  </a:lnTo>
                  <a:lnTo>
                    <a:pt x="244" y="15"/>
                  </a:lnTo>
                  <a:lnTo>
                    <a:pt x="236" y="15"/>
                  </a:lnTo>
                  <a:lnTo>
                    <a:pt x="229" y="15"/>
                  </a:lnTo>
                  <a:lnTo>
                    <a:pt x="221" y="15"/>
                  </a:lnTo>
                  <a:lnTo>
                    <a:pt x="214" y="15"/>
                  </a:lnTo>
                  <a:lnTo>
                    <a:pt x="207" y="15"/>
                  </a:lnTo>
                  <a:lnTo>
                    <a:pt x="199" y="15"/>
                  </a:lnTo>
                  <a:lnTo>
                    <a:pt x="192" y="15"/>
                  </a:lnTo>
                  <a:lnTo>
                    <a:pt x="185" y="22"/>
                  </a:lnTo>
                  <a:lnTo>
                    <a:pt x="177" y="22"/>
                  </a:lnTo>
                  <a:lnTo>
                    <a:pt x="170" y="22"/>
                  </a:lnTo>
                  <a:lnTo>
                    <a:pt x="162" y="22"/>
                  </a:lnTo>
                  <a:lnTo>
                    <a:pt x="155" y="22"/>
                  </a:lnTo>
                  <a:lnTo>
                    <a:pt x="148" y="22"/>
                  </a:lnTo>
                  <a:lnTo>
                    <a:pt x="140" y="22"/>
                  </a:lnTo>
                  <a:lnTo>
                    <a:pt x="133" y="22"/>
                  </a:lnTo>
                  <a:lnTo>
                    <a:pt x="126" y="22"/>
                  </a:lnTo>
                  <a:lnTo>
                    <a:pt x="118" y="22"/>
                  </a:lnTo>
                  <a:lnTo>
                    <a:pt x="111" y="22"/>
                  </a:lnTo>
                  <a:lnTo>
                    <a:pt x="103" y="22"/>
                  </a:lnTo>
                  <a:lnTo>
                    <a:pt x="96" y="22"/>
                  </a:lnTo>
                  <a:lnTo>
                    <a:pt x="89" y="22"/>
                  </a:lnTo>
                  <a:lnTo>
                    <a:pt x="81" y="22"/>
                  </a:lnTo>
                  <a:lnTo>
                    <a:pt x="74" y="22"/>
                  </a:lnTo>
                  <a:lnTo>
                    <a:pt x="67" y="22"/>
                  </a:lnTo>
                  <a:lnTo>
                    <a:pt x="59" y="22"/>
                  </a:lnTo>
                  <a:lnTo>
                    <a:pt x="52" y="22"/>
                  </a:lnTo>
                  <a:lnTo>
                    <a:pt x="45" y="22"/>
                  </a:lnTo>
                  <a:lnTo>
                    <a:pt x="37" y="22"/>
                  </a:lnTo>
                  <a:lnTo>
                    <a:pt x="30" y="22"/>
                  </a:lnTo>
                  <a:lnTo>
                    <a:pt x="22" y="22"/>
                  </a:lnTo>
                  <a:lnTo>
                    <a:pt x="15" y="22"/>
                  </a:lnTo>
                  <a:lnTo>
                    <a:pt x="8" y="22"/>
                  </a:lnTo>
                  <a:lnTo>
                    <a:pt x="0" y="22"/>
                  </a:lnTo>
                </a:path>
              </a:pathLst>
            </a:custGeom>
            <a:noFill/>
            <a:ln w="23813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grpSp>
          <p:nvGrpSpPr>
            <p:cNvPr id="95" name="Group 458"/>
            <p:cNvGrpSpPr>
              <a:grpSpLocks/>
            </p:cNvGrpSpPr>
            <p:nvPr/>
          </p:nvGrpSpPr>
          <p:grpSpPr bwMode="auto">
            <a:xfrm>
              <a:off x="3122" y="1492"/>
              <a:ext cx="273" cy="177"/>
              <a:chOff x="3122" y="1492"/>
              <a:chExt cx="273" cy="177"/>
            </a:xfrm>
          </p:grpSpPr>
          <p:sp>
            <p:nvSpPr>
              <p:cNvPr id="117" name="Rectangle 456"/>
              <p:cNvSpPr>
                <a:spLocks noChangeArrowheads="1"/>
              </p:cNvSpPr>
              <p:nvPr/>
            </p:nvSpPr>
            <p:spPr bwMode="auto">
              <a:xfrm>
                <a:off x="3122" y="1522"/>
                <a:ext cx="273" cy="147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8" name="Rectangle 457"/>
              <p:cNvSpPr>
                <a:spLocks noChangeArrowheads="1"/>
              </p:cNvSpPr>
              <p:nvPr/>
            </p:nvSpPr>
            <p:spPr bwMode="auto">
              <a:xfrm>
                <a:off x="3122" y="1492"/>
                <a:ext cx="272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800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1 ps</a:t>
                </a:r>
                <a:endParaRPr lang="en-US" altLang="ja-JP"/>
              </a:p>
            </p:txBody>
          </p:sp>
        </p:grpSp>
        <p:grpSp>
          <p:nvGrpSpPr>
            <p:cNvPr id="96" name="Group 461"/>
            <p:cNvGrpSpPr>
              <a:grpSpLocks/>
            </p:cNvGrpSpPr>
            <p:nvPr/>
          </p:nvGrpSpPr>
          <p:grpSpPr bwMode="auto">
            <a:xfrm>
              <a:off x="3078" y="2325"/>
              <a:ext cx="354" cy="177"/>
              <a:chOff x="3078" y="2325"/>
              <a:chExt cx="354" cy="177"/>
            </a:xfrm>
          </p:grpSpPr>
          <p:sp>
            <p:nvSpPr>
              <p:cNvPr id="115" name="Rectangle 459"/>
              <p:cNvSpPr>
                <a:spLocks noChangeArrowheads="1"/>
              </p:cNvSpPr>
              <p:nvPr/>
            </p:nvSpPr>
            <p:spPr bwMode="auto">
              <a:xfrm>
                <a:off x="3078" y="2354"/>
                <a:ext cx="354" cy="148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6" name="Rectangle 460"/>
              <p:cNvSpPr>
                <a:spLocks noChangeArrowheads="1"/>
              </p:cNvSpPr>
              <p:nvPr/>
            </p:nvSpPr>
            <p:spPr bwMode="auto">
              <a:xfrm>
                <a:off x="3078" y="2325"/>
                <a:ext cx="352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800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10 ps</a:t>
                </a:r>
                <a:endParaRPr lang="en-US" altLang="ja-JP"/>
              </a:p>
            </p:txBody>
          </p:sp>
        </p:grpSp>
        <p:grpSp>
          <p:nvGrpSpPr>
            <p:cNvPr id="97" name="Group 464"/>
            <p:cNvGrpSpPr>
              <a:grpSpLocks/>
            </p:cNvGrpSpPr>
            <p:nvPr/>
          </p:nvGrpSpPr>
          <p:grpSpPr bwMode="auto">
            <a:xfrm>
              <a:off x="3086" y="2723"/>
              <a:ext cx="353" cy="177"/>
              <a:chOff x="3086" y="2723"/>
              <a:chExt cx="353" cy="177"/>
            </a:xfrm>
          </p:grpSpPr>
          <p:sp>
            <p:nvSpPr>
              <p:cNvPr id="113" name="Rectangle 462"/>
              <p:cNvSpPr>
                <a:spLocks noChangeArrowheads="1"/>
              </p:cNvSpPr>
              <p:nvPr/>
            </p:nvSpPr>
            <p:spPr bwMode="auto">
              <a:xfrm>
                <a:off x="3086" y="2752"/>
                <a:ext cx="353" cy="148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4" name="Rectangle 463"/>
              <p:cNvSpPr>
                <a:spLocks noChangeArrowheads="1"/>
              </p:cNvSpPr>
              <p:nvPr/>
            </p:nvSpPr>
            <p:spPr bwMode="auto">
              <a:xfrm>
                <a:off x="3086" y="2723"/>
                <a:ext cx="352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800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20 ps</a:t>
                </a:r>
                <a:endParaRPr lang="en-US" altLang="ja-JP"/>
              </a:p>
            </p:txBody>
          </p:sp>
        </p:grpSp>
        <p:grpSp>
          <p:nvGrpSpPr>
            <p:cNvPr id="98" name="Group 468"/>
            <p:cNvGrpSpPr>
              <a:grpSpLocks/>
            </p:cNvGrpSpPr>
            <p:nvPr/>
          </p:nvGrpSpPr>
          <p:grpSpPr bwMode="auto">
            <a:xfrm>
              <a:off x="4272" y="2369"/>
              <a:ext cx="766" cy="199"/>
              <a:chOff x="4272" y="2369"/>
              <a:chExt cx="766" cy="199"/>
            </a:xfrm>
          </p:grpSpPr>
          <p:sp>
            <p:nvSpPr>
              <p:cNvPr id="110" name="Rectangle 465"/>
              <p:cNvSpPr>
                <a:spLocks noChangeArrowheads="1"/>
              </p:cNvSpPr>
              <p:nvPr/>
            </p:nvSpPr>
            <p:spPr bwMode="auto">
              <a:xfrm>
                <a:off x="4272" y="2384"/>
                <a:ext cx="759" cy="18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1" name="Rectangle 466"/>
              <p:cNvSpPr>
                <a:spLocks noChangeArrowheads="1"/>
              </p:cNvSpPr>
              <p:nvPr/>
            </p:nvSpPr>
            <p:spPr bwMode="auto">
              <a:xfrm>
                <a:off x="4272" y="2391"/>
                <a:ext cx="696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800" b="1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4.1 mJ/cm</a:t>
                </a:r>
                <a:endParaRPr lang="en-US" altLang="ja-JP"/>
              </a:p>
            </p:txBody>
          </p:sp>
          <p:sp>
            <p:nvSpPr>
              <p:cNvPr id="112" name="Rectangle 467"/>
              <p:cNvSpPr>
                <a:spLocks noChangeArrowheads="1"/>
              </p:cNvSpPr>
              <p:nvPr/>
            </p:nvSpPr>
            <p:spPr bwMode="auto">
              <a:xfrm>
                <a:off x="4980" y="2369"/>
                <a:ext cx="58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300" b="1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2</a:t>
                </a:r>
                <a:endParaRPr lang="en-US" altLang="ja-JP"/>
              </a:p>
            </p:txBody>
          </p:sp>
        </p:grpSp>
        <p:grpSp>
          <p:nvGrpSpPr>
            <p:cNvPr id="99" name="Group 472"/>
            <p:cNvGrpSpPr>
              <a:grpSpLocks/>
            </p:cNvGrpSpPr>
            <p:nvPr/>
          </p:nvGrpSpPr>
          <p:grpSpPr bwMode="auto">
            <a:xfrm>
              <a:off x="4257" y="1301"/>
              <a:ext cx="708" cy="324"/>
              <a:chOff x="4257" y="1301"/>
              <a:chExt cx="708" cy="324"/>
            </a:xfrm>
          </p:grpSpPr>
          <p:sp>
            <p:nvSpPr>
              <p:cNvPr id="107" name="Rectangle 469"/>
              <p:cNvSpPr>
                <a:spLocks noChangeArrowheads="1"/>
              </p:cNvSpPr>
              <p:nvPr/>
            </p:nvSpPr>
            <p:spPr bwMode="auto">
              <a:xfrm>
                <a:off x="4257" y="1330"/>
                <a:ext cx="708" cy="29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8" name="Rectangle 470"/>
              <p:cNvSpPr>
                <a:spLocks noChangeArrowheads="1"/>
              </p:cNvSpPr>
              <p:nvPr/>
            </p:nvSpPr>
            <p:spPr bwMode="auto">
              <a:xfrm>
                <a:off x="4257" y="1301"/>
                <a:ext cx="600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800" b="1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CuCl  8K</a:t>
                </a:r>
                <a:endParaRPr lang="en-US" altLang="ja-JP"/>
              </a:p>
            </p:txBody>
          </p:sp>
          <p:sp>
            <p:nvSpPr>
              <p:cNvPr id="109" name="Rectangle 471"/>
              <p:cNvSpPr>
                <a:spLocks noChangeArrowheads="1"/>
              </p:cNvSpPr>
              <p:nvPr/>
            </p:nvSpPr>
            <p:spPr bwMode="auto">
              <a:xfrm>
                <a:off x="4257" y="1448"/>
                <a:ext cx="696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800" b="1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383nm ex.</a:t>
                </a:r>
                <a:endParaRPr lang="en-US" altLang="ja-JP"/>
              </a:p>
            </p:txBody>
          </p:sp>
        </p:grpSp>
        <p:grpSp>
          <p:nvGrpSpPr>
            <p:cNvPr id="100" name="Group 476"/>
            <p:cNvGrpSpPr>
              <a:grpSpLocks/>
            </p:cNvGrpSpPr>
            <p:nvPr/>
          </p:nvGrpSpPr>
          <p:grpSpPr bwMode="auto">
            <a:xfrm>
              <a:off x="4228" y="3106"/>
              <a:ext cx="766" cy="199"/>
              <a:chOff x="4228" y="3106"/>
              <a:chExt cx="766" cy="199"/>
            </a:xfrm>
          </p:grpSpPr>
          <p:sp>
            <p:nvSpPr>
              <p:cNvPr id="104" name="Rectangle 473"/>
              <p:cNvSpPr>
                <a:spLocks noChangeArrowheads="1"/>
              </p:cNvSpPr>
              <p:nvPr/>
            </p:nvSpPr>
            <p:spPr bwMode="auto">
              <a:xfrm>
                <a:off x="4228" y="3121"/>
                <a:ext cx="759" cy="18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5" name="Rectangle 474"/>
              <p:cNvSpPr>
                <a:spLocks noChangeArrowheads="1"/>
              </p:cNvSpPr>
              <p:nvPr/>
            </p:nvSpPr>
            <p:spPr bwMode="auto">
              <a:xfrm>
                <a:off x="4228" y="3128"/>
                <a:ext cx="696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800" b="1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0.9 mJ/cm</a:t>
                </a:r>
                <a:endParaRPr lang="en-US" altLang="ja-JP"/>
              </a:p>
            </p:txBody>
          </p:sp>
          <p:sp>
            <p:nvSpPr>
              <p:cNvPr id="106" name="Rectangle 475"/>
              <p:cNvSpPr>
                <a:spLocks noChangeArrowheads="1"/>
              </p:cNvSpPr>
              <p:nvPr/>
            </p:nvSpPr>
            <p:spPr bwMode="auto">
              <a:xfrm>
                <a:off x="4936" y="3106"/>
                <a:ext cx="58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300" b="1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2</a:t>
                </a:r>
                <a:endParaRPr lang="en-US" altLang="ja-JP"/>
              </a:p>
            </p:txBody>
          </p:sp>
        </p:grpSp>
        <p:grpSp>
          <p:nvGrpSpPr>
            <p:cNvPr id="101" name="Group 479"/>
            <p:cNvGrpSpPr>
              <a:grpSpLocks/>
            </p:cNvGrpSpPr>
            <p:nvPr/>
          </p:nvGrpSpPr>
          <p:grpSpPr bwMode="auto">
            <a:xfrm>
              <a:off x="3115" y="1846"/>
              <a:ext cx="273" cy="177"/>
              <a:chOff x="3115" y="1846"/>
              <a:chExt cx="273" cy="177"/>
            </a:xfrm>
          </p:grpSpPr>
          <p:sp>
            <p:nvSpPr>
              <p:cNvPr id="102" name="Rectangle 477"/>
              <p:cNvSpPr>
                <a:spLocks noChangeArrowheads="1"/>
              </p:cNvSpPr>
              <p:nvPr/>
            </p:nvSpPr>
            <p:spPr bwMode="auto">
              <a:xfrm>
                <a:off x="3115" y="1875"/>
                <a:ext cx="273" cy="148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3" name="Rectangle 478"/>
              <p:cNvSpPr>
                <a:spLocks noChangeArrowheads="1"/>
              </p:cNvSpPr>
              <p:nvPr/>
            </p:nvSpPr>
            <p:spPr bwMode="auto">
              <a:xfrm>
                <a:off x="3115" y="1846"/>
                <a:ext cx="272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800">
                    <a:solidFill>
                      <a:srgbClr val="000000"/>
                    </a:solidFill>
                    <a:latin typeface="Helvetica" panose="020B0604020202020204" pitchFamily="34" charset="0"/>
                  </a:rPr>
                  <a:t>5 ps</a:t>
                </a:r>
                <a:endParaRPr lang="en-US" altLang="ja-JP"/>
              </a:p>
            </p:txBody>
          </p:sp>
        </p:grpSp>
      </p:grpSp>
      <p:grpSp>
        <p:nvGrpSpPr>
          <p:cNvPr id="376" name="Group 482"/>
          <p:cNvGrpSpPr>
            <a:grpSpLocks/>
          </p:cNvGrpSpPr>
          <p:nvPr/>
        </p:nvGrpSpPr>
        <p:grpSpPr bwMode="auto">
          <a:xfrm>
            <a:off x="746125" y="1346200"/>
            <a:ext cx="3249613" cy="4081463"/>
            <a:chOff x="1768" y="764"/>
            <a:chExt cx="2200" cy="2764"/>
          </a:xfrm>
        </p:grpSpPr>
        <p:sp>
          <p:nvSpPr>
            <p:cNvPr id="377" name="Rectangle 483"/>
            <p:cNvSpPr>
              <a:spLocks noChangeArrowheads="1"/>
            </p:cNvSpPr>
            <p:nvPr/>
          </p:nvSpPr>
          <p:spPr bwMode="auto">
            <a:xfrm rot="16200000">
              <a:off x="1879" y="2941"/>
              <a:ext cx="111" cy="1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1800" b="1">
                  <a:solidFill>
                    <a:srgbClr val="000000"/>
                  </a:solidFill>
                  <a:latin typeface="Helvetica" panose="020B0604020202020204" pitchFamily="34" charset="0"/>
                  <a:ea typeface="Osaka" charset="-128"/>
                </a:rPr>
                <a:t>R</a:t>
              </a:r>
              <a:endParaRPr lang="en-US" altLang="ja-JP">
                <a:latin typeface="Times" panose="02020603050405020304" pitchFamily="18" charset="0"/>
                <a:ea typeface="Osaka" charset="-128"/>
              </a:endParaRPr>
            </a:p>
          </p:txBody>
        </p:sp>
        <p:sp>
          <p:nvSpPr>
            <p:cNvPr id="378" name="Rectangle 484"/>
            <p:cNvSpPr>
              <a:spLocks noChangeArrowheads="1"/>
            </p:cNvSpPr>
            <p:nvPr/>
          </p:nvSpPr>
          <p:spPr bwMode="auto">
            <a:xfrm rot="16200000">
              <a:off x="1892" y="2849"/>
              <a:ext cx="86" cy="1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1800" b="1">
                  <a:solidFill>
                    <a:srgbClr val="000000"/>
                  </a:solidFill>
                  <a:latin typeface="Helvetica" panose="020B0604020202020204" pitchFamily="34" charset="0"/>
                  <a:ea typeface="Osaka" charset="-128"/>
                </a:rPr>
                <a:t>e</a:t>
              </a:r>
              <a:endParaRPr lang="en-US" altLang="ja-JP">
                <a:latin typeface="Times" panose="02020603050405020304" pitchFamily="18" charset="0"/>
                <a:ea typeface="Osaka" charset="-128"/>
              </a:endParaRPr>
            </a:p>
          </p:txBody>
        </p:sp>
        <p:sp>
          <p:nvSpPr>
            <p:cNvPr id="379" name="Rectangle 485"/>
            <p:cNvSpPr>
              <a:spLocks noChangeArrowheads="1"/>
            </p:cNvSpPr>
            <p:nvPr/>
          </p:nvSpPr>
          <p:spPr bwMode="auto">
            <a:xfrm rot="16200000">
              <a:off x="1909" y="2786"/>
              <a:ext cx="51" cy="1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1800" b="1">
                  <a:solidFill>
                    <a:srgbClr val="000000"/>
                  </a:solidFill>
                  <a:latin typeface="Helvetica" panose="020B0604020202020204" pitchFamily="34" charset="0"/>
                  <a:ea typeface="Osaka" charset="-128"/>
                </a:rPr>
                <a:t>f</a:t>
              </a:r>
              <a:endParaRPr lang="en-US" altLang="ja-JP">
                <a:latin typeface="Times" panose="02020603050405020304" pitchFamily="18" charset="0"/>
                <a:ea typeface="Osaka" charset="-128"/>
              </a:endParaRPr>
            </a:p>
          </p:txBody>
        </p:sp>
        <p:sp>
          <p:nvSpPr>
            <p:cNvPr id="380" name="Rectangle 486"/>
            <p:cNvSpPr>
              <a:spLocks noChangeArrowheads="1"/>
            </p:cNvSpPr>
            <p:nvPr/>
          </p:nvSpPr>
          <p:spPr bwMode="auto">
            <a:xfrm rot="16200000">
              <a:off x="1913" y="2743"/>
              <a:ext cx="43" cy="1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1800" b="1">
                  <a:solidFill>
                    <a:srgbClr val="000000"/>
                  </a:solidFill>
                  <a:latin typeface="Helvetica" panose="020B0604020202020204" pitchFamily="34" charset="0"/>
                  <a:ea typeface="Osaka" charset="-128"/>
                </a:rPr>
                <a:t>l</a:t>
              </a:r>
              <a:endParaRPr lang="en-US" altLang="ja-JP">
                <a:latin typeface="Times" panose="02020603050405020304" pitchFamily="18" charset="0"/>
                <a:ea typeface="Osaka" charset="-128"/>
              </a:endParaRPr>
            </a:p>
          </p:txBody>
        </p:sp>
        <p:sp>
          <p:nvSpPr>
            <p:cNvPr id="381" name="Rectangle 487"/>
            <p:cNvSpPr>
              <a:spLocks noChangeArrowheads="1"/>
            </p:cNvSpPr>
            <p:nvPr/>
          </p:nvSpPr>
          <p:spPr bwMode="auto">
            <a:xfrm rot="16200000">
              <a:off x="1892" y="2681"/>
              <a:ext cx="86" cy="1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1800" b="1">
                  <a:solidFill>
                    <a:srgbClr val="000000"/>
                  </a:solidFill>
                  <a:latin typeface="Helvetica" panose="020B0604020202020204" pitchFamily="34" charset="0"/>
                  <a:ea typeface="Osaka" charset="-128"/>
                </a:rPr>
                <a:t>e</a:t>
              </a:r>
              <a:endParaRPr lang="en-US" altLang="ja-JP">
                <a:latin typeface="Times" panose="02020603050405020304" pitchFamily="18" charset="0"/>
                <a:ea typeface="Osaka" charset="-128"/>
              </a:endParaRPr>
            </a:p>
          </p:txBody>
        </p:sp>
        <p:sp>
          <p:nvSpPr>
            <p:cNvPr id="382" name="Rectangle 488"/>
            <p:cNvSpPr>
              <a:spLocks noChangeArrowheads="1"/>
            </p:cNvSpPr>
            <p:nvPr/>
          </p:nvSpPr>
          <p:spPr bwMode="auto">
            <a:xfrm rot="16200000">
              <a:off x="1892" y="2601"/>
              <a:ext cx="86" cy="1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1800" b="1">
                  <a:solidFill>
                    <a:srgbClr val="000000"/>
                  </a:solidFill>
                  <a:latin typeface="Helvetica" panose="020B0604020202020204" pitchFamily="34" charset="0"/>
                  <a:ea typeface="Osaka" charset="-128"/>
                </a:rPr>
                <a:t>c</a:t>
              </a:r>
              <a:endParaRPr lang="en-US" altLang="ja-JP">
                <a:latin typeface="Times" panose="02020603050405020304" pitchFamily="18" charset="0"/>
                <a:ea typeface="Osaka" charset="-128"/>
              </a:endParaRPr>
            </a:p>
          </p:txBody>
        </p:sp>
        <p:sp>
          <p:nvSpPr>
            <p:cNvPr id="383" name="Rectangle 489"/>
            <p:cNvSpPr>
              <a:spLocks noChangeArrowheads="1"/>
            </p:cNvSpPr>
            <p:nvPr/>
          </p:nvSpPr>
          <p:spPr bwMode="auto">
            <a:xfrm rot="16200000">
              <a:off x="1909" y="2539"/>
              <a:ext cx="51" cy="1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1800" b="1">
                  <a:solidFill>
                    <a:srgbClr val="000000"/>
                  </a:solidFill>
                  <a:latin typeface="Helvetica" panose="020B0604020202020204" pitchFamily="34" charset="0"/>
                  <a:ea typeface="Osaka" charset="-128"/>
                </a:rPr>
                <a:t>t</a:t>
              </a:r>
              <a:endParaRPr lang="en-US" altLang="ja-JP">
                <a:latin typeface="Times" panose="02020603050405020304" pitchFamily="18" charset="0"/>
                <a:ea typeface="Osaka" charset="-128"/>
              </a:endParaRPr>
            </a:p>
          </p:txBody>
        </p:sp>
        <p:sp>
          <p:nvSpPr>
            <p:cNvPr id="384" name="Rectangle 490"/>
            <p:cNvSpPr>
              <a:spLocks noChangeArrowheads="1"/>
            </p:cNvSpPr>
            <p:nvPr/>
          </p:nvSpPr>
          <p:spPr bwMode="auto">
            <a:xfrm rot="16200000">
              <a:off x="1913" y="2503"/>
              <a:ext cx="43" cy="1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1800" b="1">
                  <a:solidFill>
                    <a:srgbClr val="000000"/>
                  </a:solidFill>
                  <a:latin typeface="Helvetica" panose="020B0604020202020204" pitchFamily="34" charset="0"/>
                  <a:ea typeface="Osaka" charset="-128"/>
                </a:rPr>
                <a:t>i</a:t>
              </a:r>
              <a:endParaRPr lang="en-US" altLang="ja-JP">
                <a:latin typeface="Times" panose="02020603050405020304" pitchFamily="18" charset="0"/>
                <a:ea typeface="Osaka" charset="-128"/>
              </a:endParaRPr>
            </a:p>
          </p:txBody>
        </p:sp>
        <p:sp>
          <p:nvSpPr>
            <p:cNvPr id="385" name="Rectangle 491"/>
            <p:cNvSpPr>
              <a:spLocks noChangeArrowheads="1"/>
            </p:cNvSpPr>
            <p:nvPr/>
          </p:nvSpPr>
          <p:spPr bwMode="auto">
            <a:xfrm rot="16200000">
              <a:off x="1893" y="2443"/>
              <a:ext cx="84" cy="1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1800" b="1">
                  <a:solidFill>
                    <a:srgbClr val="000000"/>
                  </a:solidFill>
                  <a:latin typeface="Helvetica" panose="020B0604020202020204" pitchFamily="34" charset="0"/>
                  <a:ea typeface="Osaka" charset="-128"/>
                </a:rPr>
                <a:t>v</a:t>
              </a:r>
              <a:endParaRPr lang="en-US" altLang="ja-JP">
                <a:latin typeface="Times" panose="02020603050405020304" pitchFamily="18" charset="0"/>
                <a:ea typeface="Osaka" charset="-128"/>
              </a:endParaRPr>
            </a:p>
          </p:txBody>
        </p:sp>
        <p:sp>
          <p:nvSpPr>
            <p:cNvPr id="386" name="Rectangle 492"/>
            <p:cNvSpPr>
              <a:spLocks noChangeArrowheads="1"/>
            </p:cNvSpPr>
            <p:nvPr/>
          </p:nvSpPr>
          <p:spPr bwMode="auto">
            <a:xfrm rot="16200000">
              <a:off x="1913" y="2384"/>
              <a:ext cx="43" cy="1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1800" b="1">
                  <a:solidFill>
                    <a:srgbClr val="000000"/>
                  </a:solidFill>
                  <a:latin typeface="Helvetica" panose="020B0604020202020204" pitchFamily="34" charset="0"/>
                  <a:ea typeface="Osaka" charset="-128"/>
                </a:rPr>
                <a:t>i</a:t>
              </a:r>
              <a:endParaRPr lang="en-US" altLang="ja-JP">
                <a:latin typeface="Times" panose="02020603050405020304" pitchFamily="18" charset="0"/>
                <a:ea typeface="Osaka" charset="-128"/>
              </a:endParaRPr>
            </a:p>
          </p:txBody>
        </p:sp>
        <p:sp>
          <p:nvSpPr>
            <p:cNvPr id="387" name="Rectangle 493"/>
            <p:cNvSpPr>
              <a:spLocks noChangeArrowheads="1"/>
            </p:cNvSpPr>
            <p:nvPr/>
          </p:nvSpPr>
          <p:spPr bwMode="auto">
            <a:xfrm rot="16200000">
              <a:off x="1909" y="2340"/>
              <a:ext cx="51" cy="1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1800" b="1">
                  <a:solidFill>
                    <a:srgbClr val="000000"/>
                  </a:solidFill>
                  <a:latin typeface="Helvetica" panose="020B0604020202020204" pitchFamily="34" charset="0"/>
                  <a:ea typeface="Osaka" charset="-128"/>
                </a:rPr>
                <a:t>t</a:t>
              </a:r>
              <a:endParaRPr lang="en-US" altLang="ja-JP">
                <a:latin typeface="Times" panose="02020603050405020304" pitchFamily="18" charset="0"/>
                <a:ea typeface="Osaka" charset="-128"/>
              </a:endParaRPr>
            </a:p>
          </p:txBody>
        </p:sp>
        <p:sp>
          <p:nvSpPr>
            <p:cNvPr id="388" name="Rectangle 494"/>
            <p:cNvSpPr>
              <a:spLocks noChangeArrowheads="1"/>
            </p:cNvSpPr>
            <p:nvPr/>
          </p:nvSpPr>
          <p:spPr bwMode="auto">
            <a:xfrm rot="16200000">
              <a:off x="1892" y="2273"/>
              <a:ext cx="86" cy="1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1800" b="1">
                  <a:solidFill>
                    <a:srgbClr val="000000"/>
                  </a:solidFill>
                  <a:latin typeface="Helvetica" panose="020B0604020202020204" pitchFamily="34" charset="0"/>
                  <a:ea typeface="Osaka" charset="-128"/>
                </a:rPr>
                <a:t>y</a:t>
              </a:r>
              <a:endParaRPr lang="en-US" altLang="ja-JP">
                <a:latin typeface="Times" panose="02020603050405020304" pitchFamily="18" charset="0"/>
                <a:ea typeface="Osaka" charset="-128"/>
              </a:endParaRPr>
            </a:p>
          </p:txBody>
        </p:sp>
        <p:sp>
          <p:nvSpPr>
            <p:cNvPr id="389" name="Rectangle 495"/>
            <p:cNvSpPr>
              <a:spLocks noChangeArrowheads="1"/>
            </p:cNvSpPr>
            <p:nvPr/>
          </p:nvSpPr>
          <p:spPr bwMode="auto">
            <a:xfrm>
              <a:off x="3116" y="3291"/>
              <a:ext cx="130" cy="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2200">
                  <a:solidFill>
                    <a:srgbClr val="000000"/>
                  </a:solidFill>
                  <a:latin typeface="Symbol" panose="05050102010706020507" pitchFamily="18" charset="2"/>
                  <a:ea typeface="Osaka" charset="-128"/>
                </a:rPr>
                <a:t>w</a:t>
              </a:r>
              <a:endParaRPr lang="en-US" altLang="ja-JP">
                <a:latin typeface="Times" panose="02020603050405020304" pitchFamily="18" charset="0"/>
                <a:ea typeface="Osaka" charset="-128"/>
              </a:endParaRPr>
            </a:p>
          </p:txBody>
        </p:sp>
        <p:sp>
          <p:nvSpPr>
            <p:cNvPr id="390" name="Rectangle 496"/>
            <p:cNvSpPr>
              <a:spLocks noChangeArrowheads="1"/>
            </p:cNvSpPr>
            <p:nvPr/>
          </p:nvSpPr>
          <p:spPr bwMode="auto">
            <a:xfrm>
              <a:off x="3236" y="3404"/>
              <a:ext cx="69" cy="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1200">
                  <a:solidFill>
                    <a:srgbClr val="000000"/>
                  </a:solidFill>
                  <a:latin typeface="Helvetica" panose="020B0604020202020204" pitchFamily="34" charset="0"/>
                  <a:ea typeface="Osaka" charset="-128"/>
                </a:rPr>
                <a:t>P</a:t>
              </a:r>
              <a:endParaRPr lang="en-US" altLang="ja-JP">
                <a:latin typeface="Times" panose="02020603050405020304" pitchFamily="18" charset="0"/>
                <a:ea typeface="Osaka" charset="-128"/>
              </a:endParaRPr>
            </a:p>
          </p:txBody>
        </p:sp>
        <p:grpSp>
          <p:nvGrpSpPr>
            <p:cNvPr id="391" name="Group 497"/>
            <p:cNvGrpSpPr>
              <a:grpSpLocks/>
            </p:cNvGrpSpPr>
            <p:nvPr/>
          </p:nvGrpSpPr>
          <p:grpSpPr bwMode="auto">
            <a:xfrm>
              <a:off x="2212" y="1924"/>
              <a:ext cx="1488" cy="1456"/>
              <a:chOff x="2212" y="1924"/>
              <a:chExt cx="1488" cy="1456"/>
            </a:xfrm>
          </p:grpSpPr>
          <p:sp>
            <p:nvSpPr>
              <p:cNvPr id="815" name="Freeform 498"/>
              <p:cNvSpPr>
                <a:spLocks/>
              </p:cNvSpPr>
              <p:nvPr/>
            </p:nvSpPr>
            <p:spPr bwMode="auto">
              <a:xfrm>
                <a:off x="2276" y="2092"/>
                <a:ext cx="1328" cy="1208"/>
              </a:xfrm>
              <a:custGeom>
                <a:avLst/>
                <a:gdLst>
                  <a:gd name="T0" fmla="*/ 0 w 1328"/>
                  <a:gd name="T1" fmla="*/ 0 h 1208"/>
                  <a:gd name="T2" fmla="*/ 56 w 1328"/>
                  <a:gd name="T3" fmla="*/ 64 h 1208"/>
                  <a:gd name="T4" fmla="*/ 144 w 1328"/>
                  <a:gd name="T5" fmla="*/ 136 h 1208"/>
                  <a:gd name="T6" fmla="*/ 272 w 1328"/>
                  <a:gd name="T7" fmla="*/ 176 h 1208"/>
                  <a:gd name="T8" fmla="*/ 336 w 1328"/>
                  <a:gd name="T9" fmla="*/ 184 h 1208"/>
                  <a:gd name="T10" fmla="*/ 400 w 1328"/>
                  <a:gd name="T11" fmla="*/ 200 h 1208"/>
                  <a:gd name="T12" fmla="*/ 480 w 1328"/>
                  <a:gd name="T13" fmla="*/ 224 h 1208"/>
                  <a:gd name="T14" fmla="*/ 536 w 1328"/>
                  <a:gd name="T15" fmla="*/ 264 h 1208"/>
                  <a:gd name="T16" fmla="*/ 584 w 1328"/>
                  <a:gd name="T17" fmla="*/ 312 h 1208"/>
                  <a:gd name="T18" fmla="*/ 640 w 1328"/>
                  <a:gd name="T19" fmla="*/ 368 h 1208"/>
                  <a:gd name="T20" fmla="*/ 688 w 1328"/>
                  <a:gd name="T21" fmla="*/ 440 h 1208"/>
                  <a:gd name="T22" fmla="*/ 720 w 1328"/>
                  <a:gd name="T23" fmla="*/ 512 h 1208"/>
                  <a:gd name="T24" fmla="*/ 768 w 1328"/>
                  <a:gd name="T25" fmla="*/ 664 h 1208"/>
                  <a:gd name="T26" fmla="*/ 800 w 1328"/>
                  <a:gd name="T27" fmla="*/ 760 h 1208"/>
                  <a:gd name="T28" fmla="*/ 824 w 1328"/>
                  <a:gd name="T29" fmla="*/ 848 h 1208"/>
                  <a:gd name="T30" fmla="*/ 880 w 1328"/>
                  <a:gd name="T31" fmla="*/ 1032 h 1208"/>
                  <a:gd name="T32" fmla="*/ 896 w 1328"/>
                  <a:gd name="T33" fmla="*/ 1128 h 1208"/>
                  <a:gd name="T34" fmla="*/ 920 w 1328"/>
                  <a:gd name="T35" fmla="*/ 1168 h 1208"/>
                  <a:gd name="T36" fmla="*/ 976 w 1328"/>
                  <a:gd name="T37" fmla="*/ 1208 h 1208"/>
                  <a:gd name="T38" fmla="*/ 1000 w 1328"/>
                  <a:gd name="T39" fmla="*/ 1208 h 1208"/>
                  <a:gd name="T40" fmla="*/ 1048 w 1328"/>
                  <a:gd name="T41" fmla="*/ 1200 h 1208"/>
                  <a:gd name="T42" fmla="*/ 1184 w 1328"/>
                  <a:gd name="T43" fmla="*/ 1176 h 1208"/>
                  <a:gd name="T44" fmla="*/ 1328 w 1328"/>
                  <a:gd name="T45" fmla="*/ 1144 h 1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328" h="1208">
                    <a:moveTo>
                      <a:pt x="0" y="0"/>
                    </a:moveTo>
                    <a:lnTo>
                      <a:pt x="56" y="64"/>
                    </a:lnTo>
                    <a:lnTo>
                      <a:pt x="144" y="136"/>
                    </a:lnTo>
                    <a:lnTo>
                      <a:pt x="272" y="176"/>
                    </a:lnTo>
                    <a:lnTo>
                      <a:pt x="336" y="184"/>
                    </a:lnTo>
                    <a:lnTo>
                      <a:pt x="400" y="200"/>
                    </a:lnTo>
                    <a:lnTo>
                      <a:pt x="480" y="224"/>
                    </a:lnTo>
                    <a:lnTo>
                      <a:pt x="536" y="264"/>
                    </a:lnTo>
                    <a:lnTo>
                      <a:pt x="584" y="312"/>
                    </a:lnTo>
                    <a:lnTo>
                      <a:pt x="640" y="368"/>
                    </a:lnTo>
                    <a:lnTo>
                      <a:pt x="688" y="440"/>
                    </a:lnTo>
                    <a:lnTo>
                      <a:pt x="720" y="512"/>
                    </a:lnTo>
                    <a:lnTo>
                      <a:pt x="768" y="664"/>
                    </a:lnTo>
                    <a:lnTo>
                      <a:pt x="800" y="760"/>
                    </a:lnTo>
                    <a:lnTo>
                      <a:pt x="824" y="848"/>
                    </a:lnTo>
                    <a:lnTo>
                      <a:pt x="880" y="1032"/>
                    </a:lnTo>
                    <a:lnTo>
                      <a:pt x="896" y="1128"/>
                    </a:lnTo>
                    <a:lnTo>
                      <a:pt x="920" y="1168"/>
                    </a:lnTo>
                    <a:lnTo>
                      <a:pt x="976" y="1208"/>
                    </a:lnTo>
                    <a:lnTo>
                      <a:pt x="1000" y="1208"/>
                    </a:lnTo>
                    <a:lnTo>
                      <a:pt x="1048" y="1200"/>
                    </a:lnTo>
                    <a:lnTo>
                      <a:pt x="1184" y="1176"/>
                    </a:lnTo>
                    <a:lnTo>
                      <a:pt x="1328" y="1144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16" name="Line 499"/>
              <p:cNvSpPr>
                <a:spLocks noChangeShapeType="1"/>
              </p:cNvSpPr>
              <p:nvPr/>
            </p:nvSpPr>
            <p:spPr bwMode="auto">
              <a:xfrm flipH="1" flipV="1">
                <a:off x="3604" y="3236"/>
                <a:ext cx="16" cy="16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17" name="Freeform 500"/>
              <p:cNvSpPr>
                <a:spLocks/>
              </p:cNvSpPr>
              <p:nvPr/>
            </p:nvSpPr>
            <p:spPr bwMode="auto">
              <a:xfrm>
                <a:off x="2284" y="3012"/>
                <a:ext cx="1336" cy="192"/>
              </a:xfrm>
              <a:custGeom>
                <a:avLst/>
                <a:gdLst>
                  <a:gd name="T0" fmla="*/ 0 w 1336"/>
                  <a:gd name="T1" fmla="*/ 80 h 192"/>
                  <a:gd name="T2" fmla="*/ 120 w 1336"/>
                  <a:gd name="T3" fmla="*/ 72 h 192"/>
                  <a:gd name="T4" fmla="*/ 176 w 1336"/>
                  <a:gd name="T5" fmla="*/ 72 h 192"/>
                  <a:gd name="T6" fmla="*/ 240 w 1336"/>
                  <a:gd name="T7" fmla="*/ 72 h 192"/>
                  <a:gd name="T8" fmla="*/ 304 w 1336"/>
                  <a:gd name="T9" fmla="*/ 48 h 192"/>
                  <a:gd name="T10" fmla="*/ 360 w 1336"/>
                  <a:gd name="T11" fmla="*/ 24 h 192"/>
                  <a:gd name="T12" fmla="*/ 408 w 1336"/>
                  <a:gd name="T13" fmla="*/ 0 h 192"/>
                  <a:gd name="T14" fmla="*/ 472 w 1336"/>
                  <a:gd name="T15" fmla="*/ 8 h 192"/>
                  <a:gd name="T16" fmla="*/ 488 w 1336"/>
                  <a:gd name="T17" fmla="*/ 24 h 192"/>
                  <a:gd name="T18" fmla="*/ 504 w 1336"/>
                  <a:gd name="T19" fmla="*/ 48 h 192"/>
                  <a:gd name="T20" fmla="*/ 528 w 1336"/>
                  <a:gd name="T21" fmla="*/ 80 h 192"/>
                  <a:gd name="T22" fmla="*/ 544 w 1336"/>
                  <a:gd name="T23" fmla="*/ 120 h 192"/>
                  <a:gd name="T24" fmla="*/ 568 w 1336"/>
                  <a:gd name="T25" fmla="*/ 152 h 192"/>
                  <a:gd name="T26" fmla="*/ 608 w 1336"/>
                  <a:gd name="T27" fmla="*/ 184 h 192"/>
                  <a:gd name="T28" fmla="*/ 648 w 1336"/>
                  <a:gd name="T29" fmla="*/ 192 h 192"/>
                  <a:gd name="T30" fmla="*/ 736 w 1336"/>
                  <a:gd name="T31" fmla="*/ 176 h 192"/>
                  <a:gd name="T32" fmla="*/ 832 w 1336"/>
                  <a:gd name="T33" fmla="*/ 160 h 192"/>
                  <a:gd name="T34" fmla="*/ 1080 w 1336"/>
                  <a:gd name="T35" fmla="*/ 144 h 192"/>
                  <a:gd name="T36" fmla="*/ 1200 w 1336"/>
                  <a:gd name="T37" fmla="*/ 144 h 192"/>
                  <a:gd name="T38" fmla="*/ 1336 w 1336"/>
                  <a:gd name="T39" fmla="*/ 144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336" h="192">
                    <a:moveTo>
                      <a:pt x="0" y="80"/>
                    </a:moveTo>
                    <a:lnTo>
                      <a:pt x="120" y="72"/>
                    </a:lnTo>
                    <a:lnTo>
                      <a:pt x="176" y="72"/>
                    </a:lnTo>
                    <a:lnTo>
                      <a:pt x="240" y="72"/>
                    </a:lnTo>
                    <a:lnTo>
                      <a:pt x="304" y="48"/>
                    </a:lnTo>
                    <a:lnTo>
                      <a:pt x="360" y="24"/>
                    </a:lnTo>
                    <a:lnTo>
                      <a:pt x="408" y="0"/>
                    </a:lnTo>
                    <a:lnTo>
                      <a:pt x="472" y="8"/>
                    </a:lnTo>
                    <a:lnTo>
                      <a:pt x="488" y="24"/>
                    </a:lnTo>
                    <a:lnTo>
                      <a:pt x="504" y="48"/>
                    </a:lnTo>
                    <a:lnTo>
                      <a:pt x="528" y="80"/>
                    </a:lnTo>
                    <a:lnTo>
                      <a:pt x="544" y="120"/>
                    </a:lnTo>
                    <a:lnTo>
                      <a:pt x="568" y="152"/>
                    </a:lnTo>
                    <a:lnTo>
                      <a:pt x="608" y="184"/>
                    </a:lnTo>
                    <a:lnTo>
                      <a:pt x="648" y="192"/>
                    </a:lnTo>
                    <a:lnTo>
                      <a:pt x="736" y="176"/>
                    </a:lnTo>
                    <a:lnTo>
                      <a:pt x="832" y="160"/>
                    </a:lnTo>
                    <a:lnTo>
                      <a:pt x="1080" y="144"/>
                    </a:lnTo>
                    <a:lnTo>
                      <a:pt x="1200" y="144"/>
                    </a:lnTo>
                    <a:lnTo>
                      <a:pt x="1336" y="144"/>
                    </a:lnTo>
                  </a:path>
                </a:pathLst>
              </a:custGeom>
              <a:noFill/>
              <a:ln w="5080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18" name="Line 501"/>
              <p:cNvSpPr>
                <a:spLocks noChangeShapeType="1"/>
              </p:cNvSpPr>
              <p:nvPr/>
            </p:nvSpPr>
            <p:spPr bwMode="auto">
              <a:xfrm flipH="1" flipV="1">
                <a:off x="3620" y="3156"/>
                <a:ext cx="16" cy="16"/>
              </a:xfrm>
              <a:prstGeom prst="line">
                <a:avLst/>
              </a:prstGeom>
              <a:noFill/>
              <a:ln w="5080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grpSp>
            <p:nvGrpSpPr>
              <p:cNvPr id="819" name="Group 502"/>
              <p:cNvGrpSpPr>
                <a:grpSpLocks/>
              </p:cNvGrpSpPr>
              <p:nvPr/>
            </p:nvGrpSpPr>
            <p:grpSpPr bwMode="auto">
              <a:xfrm>
                <a:off x="2260" y="3284"/>
                <a:ext cx="1440" cy="96"/>
                <a:chOff x="2260" y="3284"/>
                <a:chExt cx="1440" cy="96"/>
              </a:xfrm>
            </p:grpSpPr>
            <p:sp>
              <p:nvSpPr>
                <p:cNvPr id="850" name="Freeform 503"/>
                <p:cNvSpPr>
                  <a:spLocks/>
                </p:cNvSpPr>
                <p:nvPr/>
              </p:nvSpPr>
              <p:spPr bwMode="auto">
                <a:xfrm>
                  <a:off x="3580" y="3284"/>
                  <a:ext cx="120" cy="96"/>
                </a:xfrm>
                <a:custGeom>
                  <a:avLst/>
                  <a:gdLst>
                    <a:gd name="T0" fmla="*/ 120 w 120"/>
                    <a:gd name="T1" fmla="*/ 48 h 96"/>
                    <a:gd name="T2" fmla="*/ 0 w 120"/>
                    <a:gd name="T3" fmla="*/ 96 h 96"/>
                    <a:gd name="T4" fmla="*/ 0 w 120"/>
                    <a:gd name="T5" fmla="*/ 48 h 96"/>
                    <a:gd name="T6" fmla="*/ 0 w 120"/>
                    <a:gd name="T7" fmla="*/ 0 h 96"/>
                    <a:gd name="T8" fmla="*/ 120 w 120"/>
                    <a:gd name="T9" fmla="*/ 48 h 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0" h="96">
                      <a:moveTo>
                        <a:pt x="120" y="48"/>
                      </a:moveTo>
                      <a:lnTo>
                        <a:pt x="0" y="96"/>
                      </a:lnTo>
                      <a:lnTo>
                        <a:pt x="0" y="48"/>
                      </a:lnTo>
                      <a:lnTo>
                        <a:pt x="0" y="0"/>
                      </a:lnTo>
                      <a:lnTo>
                        <a:pt x="120" y="4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27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851" name="Line 504"/>
                <p:cNvSpPr>
                  <a:spLocks noChangeShapeType="1"/>
                </p:cNvSpPr>
                <p:nvPr/>
              </p:nvSpPr>
              <p:spPr bwMode="auto">
                <a:xfrm>
                  <a:off x="2260" y="3332"/>
                  <a:ext cx="1320" cy="1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820" name="Group 505"/>
              <p:cNvGrpSpPr>
                <a:grpSpLocks/>
              </p:cNvGrpSpPr>
              <p:nvPr/>
            </p:nvGrpSpPr>
            <p:grpSpPr bwMode="auto">
              <a:xfrm>
                <a:off x="2212" y="1924"/>
                <a:ext cx="96" cy="1416"/>
                <a:chOff x="2212" y="1924"/>
                <a:chExt cx="96" cy="1416"/>
              </a:xfrm>
            </p:grpSpPr>
            <p:sp>
              <p:nvSpPr>
                <p:cNvPr id="848" name="Freeform 506"/>
                <p:cNvSpPr>
                  <a:spLocks/>
                </p:cNvSpPr>
                <p:nvPr/>
              </p:nvSpPr>
              <p:spPr bwMode="auto">
                <a:xfrm>
                  <a:off x="2212" y="1924"/>
                  <a:ext cx="96" cy="120"/>
                </a:xfrm>
                <a:custGeom>
                  <a:avLst/>
                  <a:gdLst>
                    <a:gd name="T0" fmla="*/ 48 w 96"/>
                    <a:gd name="T1" fmla="*/ 0 h 120"/>
                    <a:gd name="T2" fmla="*/ 96 w 96"/>
                    <a:gd name="T3" fmla="*/ 120 h 120"/>
                    <a:gd name="T4" fmla="*/ 48 w 96"/>
                    <a:gd name="T5" fmla="*/ 120 h 120"/>
                    <a:gd name="T6" fmla="*/ 0 w 96"/>
                    <a:gd name="T7" fmla="*/ 120 h 120"/>
                    <a:gd name="T8" fmla="*/ 48 w 96"/>
                    <a:gd name="T9" fmla="*/ 0 h 1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6" h="120">
                      <a:moveTo>
                        <a:pt x="48" y="0"/>
                      </a:moveTo>
                      <a:lnTo>
                        <a:pt x="96" y="120"/>
                      </a:lnTo>
                      <a:lnTo>
                        <a:pt x="48" y="120"/>
                      </a:lnTo>
                      <a:lnTo>
                        <a:pt x="0" y="120"/>
                      </a:lnTo>
                      <a:lnTo>
                        <a:pt x="48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27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849" name="Line 507"/>
                <p:cNvSpPr>
                  <a:spLocks noChangeShapeType="1"/>
                </p:cNvSpPr>
                <p:nvPr/>
              </p:nvSpPr>
              <p:spPr bwMode="auto">
                <a:xfrm flipV="1">
                  <a:off x="2260" y="2044"/>
                  <a:ext cx="1" cy="1296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  <p:sp>
            <p:nvSpPr>
              <p:cNvPr id="821" name="Line 508"/>
              <p:cNvSpPr>
                <a:spLocks noChangeShapeType="1"/>
              </p:cNvSpPr>
              <p:nvPr/>
            </p:nvSpPr>
            <p:spPr bwMode="auto">
              <a:xfrm flipV="1">
                <a:off x="3164" y="3268"/>
                <a:ext cx="1" cy="56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22" name="Line 509"/>
              <p:cNvSpPr>
                <a:spLocks noChangeShapeType="1"/>
              </p:cNvSpPr>
              <p:nvPr/>
            </p:nvSpPr>
            <p:spPr bwMode="auto">
              <a:xfrm flipV="1">
                <a:off x="2788" y="3268"/>
                <a:ext cx="1" cy="56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23" name="Line 510"/>
              <p:cNvSpPr>
                <a:spLocks noChangeShapeType="1"/>
              </p:cNvSpPr>
              <p:nvPr/>
            </p:nvSpPr>
            <p:spPr bwMode="auto">
              <a:xfrm>
                <a:off x="2268" y="3140"/>
                <a:ext cx="24" cy="1"/>
              </a:xfrm>
              <a:prstGeom prst="line">
                <a:avLst/>
              </a:prstGeom>
              <a:noFill/>
              <a:ln w="508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24" name="Line 511"/>
              <p:cNvSpPr>
                <a:spLocks noChangeShapeType="1"/>
              </p:cNvSpPr>
              <p:nvPr/>
            </p:nvSpPr>
            <p:spPr bwMode="auto">
              <a:xfrm>
                <a:off x="2324" y="3140"/>
                <a:ext cx="24" cy="1"/>
              </a:xfrm>
              <a:prstGeom prst="line">
                <a:avLst/>
              </a:prstGeom>
              <a:noFill/>
              <a:ln w="508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25" name="Line 512"/>
              <p:cNvSpPr>
                <a:spLocks noChangeShapeType="1"/>
              </p:cNvSpPr>
              <p:nvPr/>
            </p:nvSpPr>
            <p:spPr bwMode="auto">
              <a:xfrm>
                <a:off x="2380" y="3140"/>
                <a:ext cx="24" cy="1"/>
              </a:xfrm>
              <a:prstGeom prst="line">
                <a:avLst/>
              </a:prstGeom>
              <a:noFill/>
              <a:ln w="508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26" name="Line 513"/>
              <p:cNvSpPr>
                <a:spLocks noChangeShapeType="1"/>
              </p:cNvSpPr>
              <p:nvPr/>
            </p:nvSpPr>
            <p:spPr bwMode="auto">
              <a:xfrm>
                <a:off x="2436" y="3140"/>
                <a:ext cx="24" cy="1"/>
              </a:xfrm>
              <a:prstGeom prst="line">
                <a:avLst/>
              </a:prstGeom>
              <a:noFill/>
              <a:ln w="508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27" name="Line 514"/>
              <p:cNvSpPr>
                <a:spLocks noChangeShapeType="1"/>
              </p:cNvSpPr>
              <p:nvPr/>
            </p:nvSpPr>
            <p:spPr bwMode="auto">
              <a:xfrm>
                <a:off x="2492" y="3140"/>
                <a:ext cx="24" cy="1"/>
              </a:xfrm>
              <a:prstGeom prst="line">
                <a:avLst/>
              </a:prstGeom>
              <a:noFill/>
              <a:ln w="508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28" name="Line 515"/>
              <p:cNvSpPr>
                <a:spLocks noChangeShapeType="1"/>
              </p:cNvSpPr>
              <p:nvPr/>
            </p:nvSpPr>
            <p:spPr bwMode="auto">
              <a:xfrm>
                <a:off x="2548" y="3140"/>
                <a:ext cx="24" cy="1"/>
              </a:xfrm>
              <a:prstGeom prst="line">
                <a:avLst/>
              </a:prstGeom>
              <a:noFill/>
              <a:ln w="508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29" name="Line 516"/>
              <p:cNvSpPr>
                <a:spLocks noChangeShapeType="1"/>
              </p:cNvSpPr>
              <p:nvPr/>
            </p:nvSpPr>
            <p:spPr bwMode="auto">
              <a:xfrm>
                <a:off x="2604" y="3140"/>
                <a:ext cx="24" cy="1"/>
              </a:xfrm>
              <a:prstGeom prst="line">
                <a:avLst/>
              </a:prstGeom>
              <a:noFill/>
              <a:ln w="508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30" name="Line 517"/>
              <p:cNvSpPr>
                <a:spLocks noChangeShapeType="1"/>
              </p:cNvSpPr>
              <p:nvPr/>
            </p:nvSpPr>
            <p:spPr bwMode="auto">
              <a:xfrm>
                <a:off x="2660" y="3140"/>
                <a:ext cx="24" cy="1"/>
              </a:xfrm>
              <a:prstGeom prst="line">
                <a:avLst/>
              </a:prstGeom>
              <a:noFill/>
              <a:ln w="508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31" name="Line 518"/>
              <p:cNvSpPr>
                <a:spLocks noChangeShapeType="1"/>
              </p:cNvSpPr>
              <p:nvPr/>
            </p:nvSpPr>
            <p:spPr bwMode="auto">
              <a:xfrm>
                <a:off x="2716" y="3140"/>
                <a:ext cx="24" cy="1"/>
              </a:xfrm>
              <a:prstGeom prst="line">
                <a:avLst/>
              </a:prstGeom>
              <a:noFill/>
              <a:ln w="508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32" name="Line 519"/>
              <p:cNvSpPr>
                <a:spLocks noChangeShapeType="1"/>
              </p:cNvSpPr>
              <p:nvPr/>
            </p:nvSpPr>
            <p:spPr bwMode="auto">
              <a:xfrm>
                <a:off x="2772" y="3140"/>
                <a:ext cx="24" cy="1"/>
              </a:xfrm>
              <a:prstGeom prst="line">
                <a:avLst/>
              </a:prstGeom>
              <a:noFill/>
              <a:ln w="508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33" name="Line 520"/>
              <p:cNvSpPr>
                <a:spLocks noChangeShapeType="1"/>
              </p:cNvSpPr>
              <p:nvPr/>
            </p:nvSpPr>
            <p:spPr bwMode="auto">
              <a:xfrm>
                <a:off x="2828" y="3140"/>
                <a:ext cx="24" cy="1"/>
              </a:xfrm>
              <a:prstGeom prst="line">
                <a:avLst/>
              </a:prstGeom>
              <a:noFill/>
              <a:ln w="508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34" name="Line 521"/>
              <p:cNvSpPr>
                <a:spLocks noChangeShapeType="1"/>
              </p:cNvSpPr>
              <p:nvPr/>
            </p:nvSpPr>
            <p:spPr bwMode="auto">
              <a:xfrm>
                <a:off x="2884" y="3140"/>
                <a:ext cx="24" cy="1"/>
              </a:xfrm>
              <a:prstGeom prst="line">
                <a:avLst/>
              </a:prstGeom>
              <a:noFill/>
              <a:ln w="508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35" name="Line 522"/>
              <p:cNvSpPr>
                <a:spLocks noChangeShapeType="1"/>
              </p:cNvSpPr>
              <p:nvPr/>
            </p:nvSpPr>
            <p:spPr bwMode="auto">
              <a:xfrm>
                <a:off x="2940" y="3140"/>
                <a:ext cx="24" cy="1"/>
              </a:xfrm>
              <a:prstGeom prst="line">
                <a:avLst/>
              </a:prstGeom>
              <a:noFill/>
              <a:ln w="508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36" name="Line 523"/>
              <p:cNvSpPr>
                <a:spLocks noChangeShapeType="1"/>
              </p:cNvSpPr>
              <p:nvPr/>
            </p:nvSpPr>
            <p:spPr bwMode="auto">
              <a:xfrm>
                <a:off x="2996" y="3140"/>
                <a:ext cx="24" cy="1"/>
              </a:xfrm>
              <a:prstGeom prst="line">
                <a:avLst/>
              </a:prstGeom>
              <a:noFill/>
              <a:ln w="508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37" name="Line 524"/>
              <p:cNvSpPr>
                <a:spLocks noChangeShapeType="1"/>
              </p:cNvSpPr>
              <p:nvPr/>
            </p:nvSpPr>
            <p:spPr bwMode="auto">
              <a:xfrm>
                <a:off x="3052" y="3140"/>
                <a:ext cx="24" cy="1"/>
              </a:xfrm>
              <a:prstGeom prst="line">
                <a:avLst/>
              </a:prstGeom>
              <a:noFill/>
              <a:ln w="508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38" name="Line 525"/>
              <p:cNvSpPr>
                <a:spLocks noChangeShapeType="1"/>
              </p:cNvSpPr>
              <p:nvPr/>
            </p:nvSpPr>
            <p:spPr bwMode="auto">
              <a:xfrm>
                <a:off x="3108" y="3140"/>
                <a:ext cx="24" cy="1"/>
              </a:xfrm>
              <a:prstGeom prst="line">
                <a:avLst/>
              </a:prstGeom>
              <a:noFill/>
              <a:ln w="508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39" name="Line 526"/>
              <p:cNvSpPr>
                <a:spLocks noChangeShapeType="1"/>
              </p:cNvSpPr>
              <p:nvPr/>
            </p:nvSpPr>
            <p:spPr bwMode="auto">
              <a:xfrm>
                <a:off x="3164" y="3140"/>
                <a:ext cx="24" cy="1"/>
              </a:xfrm>
              <a:prstGeom prst="line">
                <a:avLst/>
              </a:prstGeom>
              <a:noFill/>
              <a:ln w="508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40" name="Line 527"/>
              <p:cNvSpPr>
                <a:spLocks noChangeShapeType="1"/>
              </p:cNvSpPr>
              <p:nvPr/>
            </p:nvSpPr>
            <p:spPr bwMode="auto">
              <a:xfrm>
                <a:off x="3220" y="3140"/>
                <a:ext cx="24" cy="1"/>
              </a:xfrm>
              <a:prstGeom prst="line">
                <a:avLst/>
              </a:prstGeom>
              <a:noFill/>
              <a:ln w="508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41" name="Line 528"/>
              <p:cNvSpPr>
                <a:spLocks noChangeShapeType="1"/>
              </p:cNvSpPr>
              <p:nvPr/>
            </p:nvSpPr>
            <p:spPr bwMode="auto">
              <a:xfrm>
                <a:off x="3276" y="3140"/>
                <a:ext cx="24" cy="1"/>
              </a:xfrm>
              <a:prstGeom prst="line">
                <a:avLst/>
              </a:prstGeom>
              <a:noFill/>
              <a:ln w="508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42" name="Line 529"/>
              <p:cNvSpPr>
                <a:spLocks noChangeShapeType="1"/>
              </p:cNvSpPr>
              <p:nvPr/>
            </p:nvSpPr>
            <p:spPr bwMode="auto">
              <a:xfrm>
                <a:off x="3332" y="3140"/>
                <a:ext cx="24" cy="1"/>
              </a:xfrm>
              <a:prstGeom prst="line">
                <a:avLst/>
              </a:prstGeom>
              <a:noFill/>
              <a:ln w="508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43" name="Line 530"/>
              <p:cNvSpPr>
                <a:spLocks noChangeShapeType="1"/>
              </p:cNvSpPr>
              <p:nvPr/>
            </p:nvSpPr>
            <p:spPr bwMode="auto">
              <a:xfrm>
                <a:off x="3388" y="3140"/>
                <a:ext cx="24" cy="1"/>
              </a:xfrm>
              <a:prstGeom prst="line">
                <a:avLst/>
              </a:prstGeom>
              <a:noFill/>
              <a:ln w="508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44" name="Line 531"/>
              <p:cNvSpPr>
                <a:spLocks noChangeShapeType="1"/>
              </p:cNvSpPr>
              <p:nvPr/>
            </p:nvSpPr>
            <p:spPr bwMode="auto">
              <a:xfrm>
                <a:off x="3444" y="3140"/>
                <a:ext cx="24" cy="1"/>
              </a:xfrm>
              <a:prstGeom prst="line">
                <a:avLst/>
              </a:prstGeom>
              <a:noFill/>
              <a:ln w="508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45" name="Line 532"/>
              <p:cNvSpPr>
                <a:spLocks noChangeShapeType="1"/>
              </p:cNvSpPr>
              <p:nvPr/>
            </p:nvSpPr>
            <p:spPr bwMode="auto">
              <a:xfrm>
                <a:off x="3500" y="3140"/>
                <a:ext cx="24" cy="1"/>
              </a:xfrm>
              <a:prstGeom prst="line">
                <a:avLst/>
              </a:prstGeom>
              <a:noFill/>
              <a:ln w="508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46" name="Line 533"/>
              <p:cNvSpPr>
                <a:spLocks noChangeShapeType="1"/>
              </p:cNvSpPr>
              <p:nvPr/>
            </p:nvSpPr>
            <p:spPr bwMode="auto">
              <a:xfrm>
                <a:off x="3556" y="3140"/>
                <a:ext cx="24" cy="1"/>
              </a:xfrm>
              <a:prstGeom prst="line">
                <a:avLst/>
              </a:prstGeom>
              <a:noFill/>
              <a:ln w="508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47" name="Line 534"/>
              <p:cNvSpPr>
                <a:spLocks noChangeShapeType="1"/>
              </p:cNvSpPr>
              <p:nvPr/>
            </p:nvSpPr>
            <p:spPr bwMode="auto">
              <a:xfrm>
                <a:off x="3612" y="3140"/>
                <a:ext cx="24" cy="1"/>
              </a:xfrm>
              <a:prstGeom prst="line">
                <a:avLst/>
              </a:prstGeom>
              <a:noFill/>
              <a:ln w="508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sp>
          <p:nvSpPr>
            <p:cNvPr id="392" name="Rectangle 535"/>
            <p:cNvSpPr>
              <a:spLocks noChangeArrowheads="1"/>
            </p:cNvSpPr>
            <p:nvPr/>
          </p:nvSpPr>
          <p:spPr bwMode="auto">
            <a:xfrm>
              <a:off x="2068" y="1996"/>
              <a:ext cx="86" cy="1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1800">
                  <a:solidFill>
                    <a:srgbClr val="000000"/>
                  </a:solidFill>
                  <a:latin typeface="Helvetica" panose="020B0604020202020204" pitchFamily="34" charset="0"/>
                  <a:ea typeface="Osaka" charset="-128"/>
                </a:rPr>
                <a:t>1</a:t>
              </a:r>
              <a:endParaRPr lang="en-US" altLang="ja-JP">
                <a:latin typeface="Times" panose="02020603050405020304" pitchFamily="18" charset="0"/>
                <a:ea typeface="Osaka" charset="-128"/>
              </a:endParaRPr>
            </a:p>
          </p:txBody>
        </p:sp>
        <p:sp>
          <p:nvSpPr>
            <p:cNvPr id="393" name="Rectangle 536"/>
            <p:cNvSpPr>
              <a:spLocks noChangeArrowheads="1"/>
            </p:cNvSpPr>
            <p:nvPr/>
          </p:nvSpPr>
          <p:spPr bwMode="auto">
            <a:xfrm>
              <a:off x="2060" y="3292"/>
              <a:ext cx="86" cy="1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1800">
                  <a:solidFill>
                    <a:srgbClr val="000000"/>
                  </a:solidFill>
                  <a:latin typeface="Helvetica" panose="020B0604020202020204" pitchFamily="34" charset="0"/>
                  <a:ea typeface="Osaka" charset="-128"/>
                </a:rPr>
                <a:t>0</a:t>
              </a:r>
              <a:endParaRPr lang="en-US" altLang="ja-JP">
                <a:latin typeface="Times" panose="02020603050405020304" pitchFamily="18" charset="0"/>
                <a:ea typeface="Osaka" charset="-128"/>
              </a:endParaRPr>
            </a:p>
          </p:txBody>
        </p:sp>
        <p:grpSp>
          <p:nvGrpSpPr>
            <p:cNvPr id="394" name="Group 537"/>
            <p:cNvGrpSpPr>
              <a:grpSpLocks/>
            </p:cNvGrpSpPr>
            <p:nvPr/>
          </p:nvGrpSpPr>
          <p:grpSpPr bwMode="auto">
            <a:xfrm>
              <a:off x="2364" y="1652"/>
              <a:ext cx="96" cy="488"/>
              <a:chOff x="2364" y="1652"/>
              <a:chExt cx="96" cy="488"/>
            </a:xfrm>
          </p:grpSpPr>
          <p:sp>
            <p:nvSpPr>
              <p:cNvPr id="813" name="Freeform 538"/>
              <p:cNvSpPr>
                <a:spLocks/>
              </p:cNvSpPr>
              <p:nvPr/>
            </p:nvSpPr>
            <p:spPr bwMode="auto">
              <a:xfrm>
                <a:off x="2364" y="2020"/>
                <a:ext cx="96" cy="120"/>
              </a:xfrm>
              <a:custGeom>
                <a:avLst/>
                <a:gdLst>
                  <a:gd name="T0" fmla="*/ 48 w 96"/>
                  <a:gd name="T1" fmla="*/ 120 h 120"/>
                  <a:gd name="T2" fmla="*/ 0 w 96"/>
                  <a:gd name="T3" fmla="*/ 0 h 120"/>
                  <a:gd name="T4" fmla="*/ 48 w 96"/>
                  <a:gd name="T5" fmla="*/ 0 h 120"/>
                  <a:gd name="T6" fmla="*/ 96 w 96"/>
                  <a:gd name="T7" fmla="*/ 0 h 120"/>
                  <a:gd name="T8" fmla="*/ 48 w 96"/>
                  <a:gd name="T9" fmla="*/ 12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6" h="120">
                    <a:moveTo>
                      <a:pt x="48" y="120"/>
                    </a:moveTo>
                    <a:lnTo>
                      <a:pt x="0" y="0"/>
                    </a:lnTo>
                    <a:lnTo>
                      <a:pt x="48" y="0"/>
                    </a:lnTo>
                    <a:lnTo>
                      <a:pt x="96" y="0"/>
                    </a:lnTo>
                    <a:lnTo>
                      <a:pt x="48" y="120"/>
                    </a:lnTo>
                    <a:close/>
                  </a:path>
                </a:pathLst>
              </a:custGeom>
              <a:solidFill>
                <a:srgbClr val="FF0000"/>
              </a:solidFill>
              <a:ln w="1270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14" name="Line 539"/>
              <p:cNvSpPr>
                <a:spLocks noChangeShapeType="1"/>
              </p:cNvSpPr>
              <p:nvPr/>
            </p:nvSpPr>
            <p:spPr bwMode="auto">
              <a:xfrm flipV="1">
                <a:off x="2412" y="1652"/>
                <a:ext cx="8" cy="368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395" name="Group 540"/>
            <p:cNvGrpSpPr>
              <a:grpSpLocks/>
            </p:cNvGrpSpPr>
            <p:nvPr/>
          </p:nvGrpSpPr>
          <p:grpSpPr bwMode="auto">
            <a:xfrm>
              <a:off x="2740" y="1676"/>
              <a:ext cx="512" cy="1336"/>
              <a:chOff x="2740" y="1676"/>
              <a:chExt cx="512" cy="1336"/>
            </a:xfrm>
          </p:grpSpPr>
          <p:sp>
            <p:nvSpPr>
              <p:cNvPr id="811" name="Freeform 541"/>
              <p:cNvSpPr>
                <a:spLocks/>
              </p:cNvSpPr>
              <p:nvPr/>
            </p:nvSpPr>
            <p:spPr bwMode="auto">
              <a:xfrm>
                <a:off x="2740" y="2884"/>
                <a:ext cx="88" cy="128"/>
              </a:xfrm>
              <a:custGeom>
                <a:avLst/>
                <a:gdLst>
                  <a:gd name="T0" fmla="*/ 0 w 88"/>
                  <a:gd name="T1" fmla="*/ 128 h 128"/>
                  <a:gd name="T2" fmla="*/ 0 w 88"/>
                  <a:gd name="T3" fmla="*/ 0 h 128"/>
                  <a:gd name="T4" fmla="*/ 40 w 88"/>
                  <a:gd name="T5" fmla="*/ 16 h 128"/>
                  <a:gd name="T6" fmla="*/ 88 w 88"/>
                  <a:gd name="T7" fmla="*/ 32 h 128"/>
                  <a:gd name="T8" fmla="*/ 0 w 88"/>
                  <a:gd name="T9" fmla="*/ 128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8" h="128">
                    <a:moveTo>
                      <a:pt x="0" y="128"/>
                    </a:moveTo>
                    <a:lnTo>
                      <a:pt x="0" y="0"/>
                    </a:lnTo>
                    <a:lnTo>
                      <a:pt x="40" y="16"/>
                    </a:lnTo>
                    <a:lnTo>
                      <a:pt x="88" y="32"/>
                    </a:lnTo>
                    <a:lnTo>
                      <a:pt x="0" y="128"/>
                    </a:lnTo>
                    <a:close/>
                  </a:path>
                </a:pathLst>
              </a:custGeom>
              <a:solidFill>
                <a:srgbClr val="4C4CFF"/>
              </a:solidFill>
              <a:ln w="12700">
                <a:solidFill>
                  <a:srgbClr val="4C4C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12" name="Line 542"/>
              <p:cNvSpPr>
                <a:spLocks noChangeShapeType="1"/>
              </p:cNvSpPr>
              <p:nvPr/>
            </p:nvSpPr>
            <p:spPr bwMode="auto">
              <a:xfrm flipV="1">
                <a:off x="2780" y="1676"/>
                <a:ext cx="472" cy="1224"/>
              </a:xfrm>
              <a:prstGeom prst="line">
                <a:avLst/>
              </a:prstGeom>
              <a:noFill/>
              <a:ln w="25400">
                <a:solidFill>
                  <a:srgbClr val="4C4C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396" name="Group 543"/>
            <p:cNvGrpSpPr>
              <a:grpSpLocks/>
            </p:cNvGrpSpPr>
            <p:nvPr/>
          </p:nvGrpSpPr>
          <p:grpSpPr bwMode="auto">
            <a:xfrm>
              <a:off x="2716" y="1316"/>
              <a:ext cx="336" cy="176"/>
              <a:chOff x="2716" y="1316"/>
              <a:chExt cx="336" cy="176"/>
            </a:xfrm>
          </p:grpSpPr>
          <p:sp>
            <p:nvSpPr>
              <p:cNvPr id="809" name="Freeform 544"/>
              <p:cNvSpPr>
                <a:spLocks/>
              </p:cNvSpPr>
              <p:nvPr/>
            </p:nvSpPr>
            <p:spPr bwMode="auto">
              <a:xfrm>
                <a:off x="2812" y="1316"/>
                <a:ext cx="240" cy="176"/>
              </a:xfrm>
              <a:custGeom>
                <a:avLst/>
                <a:gdLst>
                  <a:gd name="T0" fmla="*/ 240 w 240"/>
                  <a:gd name="T1" fmla="*/ 88 h 176"/>
                  <a:gd name="T2" fmla="*/ 0 w 240"/>
                  <a:gd name="T3" fmla="*/ 176 h 176"/>
                  <a:gd name="T4" fmla="*/ 0 w 240"/>
                  <a:gd name="T5" fmla="*/ 88 h 176"/>
                  <a:gd name="T6" fmla="*/ 0 w 240"/>
                  <a:gd name="T7" fmla="*/ 0 h 176"/>
                  <a:gd name="T8" fmla="*/ 240 w 240"/>
                  <a:gd name="T9" fmla="*/ 88 h 1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0" h="176">
                    <a:moveTo>
                      <a:pt x="240" y="88"/>
                    </a:moveTo>
                    <a:lnTo>
                      <a:pt x="0" y="176"/>
                    </a:lnTo>
                    <a:lnTo>
                      <a:pt x="0" y="88"/>
                    </a:lnTo>
                    <a:lnTo>
                      <a:pt x="0" y="0"/>
                    </a:lnTo>
                    <a:lnTo>
                      <a:pt x="240" y="88"/>
                    </a:lnTo>
                    <a:close/>
                  </a:path>
                </a:pathLst>
              </a:cu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10" name="Rectangle 545"/>
              <p:cNvSpPr>
                <a:spLocks noChangeArrowheads="1"/>
              </p:cNvSpPr>
              <p:nvPr/>
            </p:nvSpPr>
            <p:spPr bwMode="auto">
              <a:xfrm>
                <a:off x="2716" y="1372"/>
                <a:ext cx="128" cy="64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397" name="Group 546"/>
            <p:cNvGrpSpPr>
              <a:grpSpLocks/>
            </p:cNvGrpSpPr>
            <p:nvPr/>
          </p:nvGrpSpPr>
          <p:grpSpPr bwMode="auto">
            <a:xfrm>
              <a:off x="1768" y="1056"/>
              <a:ext cx="908" cy="724"/>
              <a:chOff x="1768" y="1056"/>
              <a:chExt cx="908" cy="724"/>
            </a:xfrm>
          </p:grpSpPr>
          <p:grpSp>
            <p:nvGrpSpPr>
              <p:cNvPr id="583" name="Group 547"/>
              <p:cNvGrpSpPr>
                <a:grpSpLocks/>
              </p:cNvGrpSpPr>
              <p:nvPr/>
            </p:nvGrpSpPr>
            <p:grpSpPr bwMode="auto">
              <a:xfrm>
                <a:off x="1768" y="1056"/>
                <a:ext cx="908" cy="724"/>
                <a:chOff x="1768" y="1056"/>
                <a:chExt cx="908" cy="724"/>
              </a:xfrm>
            </p:grpSpPr>
            <p:sp>
              <p:nvSpPr>
                <p:cNvPr id="609" name="AutoShape 548"/>
                <p:cNvSpPr>
                  <a:spLocks noChangeArrowheads="1"/>
                </p:cNvSpPr>
                <p:nvPr/>
              </p:nvSpPr>
              <p:spPr bwMode="auto">
                <a:xfrm>
                  <a:off x="1768" y="1056"/>
                  <a:ext cx="896" cy="704"/>
                </a:xfrm>
                <a:prstGeom prst="roundRect">
                  <a:avLst>
                    <a:gd name="adj" fmla="val 9889"/>
                  </a:avLst>
                </a:prstGeom>
                <a:blipFill dpi="0" rotWithShape="0">
                  <a:blip r:embed="rId3"/>
                  <a:srcRect/>
                  <a:tile tx="0" ty="0" sx="100000" sy="100000" flip="none" algn="tl"/>
                </a:blipFill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10" name="Oval 549"/>
                <p:cNvSpPr>
                  <a:spLocks noChangeArrowheads="1"/>
                </p:cNvSpPr>
                <p:nvPr/>
              </p:nvSpPr>
              <p:spPr bwMode="auto">
                <a:xfrm>
                  <a:off x="1820" y="1100"/>
                  <a:ext cx="24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11" name="Oval 550"/>
                <p:cNvSpPr>
                  <a:spLocks noChangeArrowheads="1"/>
                </p:cNvSpPr>
                <p:nvPr/>
              </p:nvSpPr>
              <p:spPr bwMode="auto">
                <a:xfrm>
                  <a:off x="2164" y="1452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12" name="Oval 551"/>
                <p:cNvSpPr>
                  <a:spLocks noChangeArrowheads="1"/>
                </p:cNvSpPr>
                <p:nvPr/>
              </p:nvSpPr>
              <p:spPr bwMode="auto">
                <a:xfrm>
                  <a:off x="1964" y="1164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13" name="Oval 552"/>
                <p:cNvSpPr>
                  <a:spLocks noChangeArrowheads="1"/>
                </p:cNvSpPr>
                <p:nvPr/>
              </p:nvSpPr>
              <p:spPr bwMode="auto">
                <a:xfrm>
                  <a:off x="2500" y="1364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14" name="Oval 553"/>
                <p:cNvSpPr>
                  <a:spLocks noChangeArrowheads="1"/>
                </p:cNvSpPr>
                <p:nvPr/>
              </p:nvSpPr>
              <p:spPr bwMode="auto">
                <a:xfrm>
                  <a:off x="2436" y="1604"/>
                  <a:ext cx="24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15" name="Oval 554"/>
                <p:cNvSpPr>
                  <a:spLocks noChangeArrowheads="1"/>
                </p:cNvSpPr>
                <p:nvPr/>
              </p:nvSpPr>
              <p:spPr bwMode="auto">
                <a:xfrm>
                  <a:off x="2460" y="1132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16" name="Oval 555"/>
                <p:cNvSpPr>
                  <a:spLocks noChangeArrowheads="1"/>
                </p:cNvSpPr>
                <p:nvPr/>
              </p:nvSpPr>
              <p:spPr bwMode="auto">
                <a:xfrm>
                  <a:off x="2156" y="1604"/>
                  <a:ext cx="24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17" name="Oval 556"/>
                <p:cNvSpPr>
                  <a:spLocks noChangeArrowheads="1"/>
                </p:cNvSpPr>
                <p:nvPr/>
              </p:nvSpPr>
              <p:spPr bwMode="auto">
                <a:xfrm>
                  <a:off x="2276" y="1404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18" name="Oval 557"/>
                <p:cNvSpPr>
                  <a:spLocks noChangeArrowheads="1"/>
                </p:cNvSpPr>
                <p:nvPr/>
              </p:nvSpPr>
              <p:spPr bwMode="auto">
                <a:xfrm>
                  <a:off x="1972" y="1612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19" name="Oval 558"/>
                <p:cNvSpPr>
                  <a:spLocks noChangeArrowheads="1"/>
                </p:cNvSpPr>
                <p:nvPr/>
              </p:nvSpPr>
              <p:spPr bwMode="auto">
                <a:xfrm>
                  <a:off x="1972" y="1308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20" name="Oval 559"/>
                <p:cNvSpPr>
                  <a:spLocks noChangeArrowheads="1"/>
                </p:cNvSpPr>
                <p:nvPr/>
              </p:nvSpPr>
              <p:spPr bwMode="auto">
                <a:xfrm>
                  <a:off x="2076" y="1516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21" name="Oval 560"/>
                <p:cNvSpPr>
                  <a:spLocks noChangeArrowheads="1"/>
                </p:cNvSpPr>
                <p:nvPr/>
              </p:nvSpPr>
              <p:spPr bwMode="auto">
                <a:xfrm>
                  <a:off x="1948" y="1500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22" name="Oval 561"/>
                <p:cNvSpPr>
                  <a:spLocks noChangeArrowheads="1"/>
                </p:cNvSpPr>
                <p:nvPr/>
              </p:nvSpPr>
              <p:spPr bwMode="auto">
                <a:xfrm>
                  <a:off x="2340" y="1076"/>
                  <a:ext cx="24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23" name="Oval 562"/>
                <p:cNvSpPr>
                  <a:spLocks noChangeArrowheads="1"/>
                </p:cNvSpPr>
                <p:nvPr/>
              </p:nvSpPr>
              <p:spPr bwMode="auto">
                <a:xfrm>
                  <a:off x="2220" y="1260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24" name="Oval 563"/>
                <p:cNvSpPr>
                  <a:spLocks noChangeArrowheads="1"/>
                </p:cNvSpPr>
                <p:nvPr/>
              </p:nvSpPr>
              <p:spPr bwMode="auto">
                <a:xfrm>
                  <a:off x="1852" y="1308"/>
                  <a:ext cx="24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25" name="Oval 564"/>
                <p:cNvSpPr>
                  <a:spLocks noChangeArrowheads="1"/>
                </p:cNvSpPr>
                <p:nvPr/>
              </p:nvSpPr>
              <p:spPr bwMode="auto">
                <a:xfrm>
                  <a:off x="2260" y="1532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26" name="Oval 565"/>
                <p:cNvSpPr>
                  <a:spLocks noChangeArrowheads="1"/>
                </p:cNvSpPr>
                <p:nvPr/>
              </p:nvSpPr>
              <p:spPr bwMode="auto">
                <a:xfrm>
                  <a:off x="2028" y="1252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27" name="Oval 566"/>
                <p:cNvSpPr>
                  <a:spLocks noChangeArrowheads="1"/>
                </p:cNvSpPr>
                <p:nvPr/>
              </p:nvSpPr>
              <p:spPr bwMode="auto">
                <a:xfrm>
                  <a:off x="2532" y="1492"/>
                  <a:ext cx="24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28" name="Oval 567"/>
                <p:cNvSpPr>
                  <a:spLocks noChangeArrowheads="1"/>
                </p:cNvSpPr>
                <p:nvPr/>
              </p:nvSpPr>
              <p:spPr bwMode="auto">
                <a:xfrm>
                  <a:off x="2564" y="1724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29" name="Oval 568"/>
                <p:cNvSpPr>
                  <a:spLocks noChangeArrowheads="1"/>
                </p:cNvSpPr>
                <p:nvPr/>
              </p:nvSpPr>
              <p:spPr bwMode="auto">
                <a:xfrm>
                  <a:off x="2540" y="1300"/>
                  <a:ext cx="32" cy="4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30" name="Oval 569"/>
                <p:cNvSpPr>
                  <a:spLocks noChangeArrowheads="1"/>
                </p:cNvSpPr>
                <p:nvPr/>
              </p:nvSpPr>
              <p:spPr bwMode="auto">
                <a:xfrm>
                  <a:off x="2364" y="1580"/>
                  <a:ext cx="24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31" name="Oval 570"/>
                <p:cNvSpPr>
                  <a:spLocks noChangeArrowheads="1"/>
                </p:cNvSpPr>
                <p:nvPr/>
              </p:nvSpPr>
              <p:spPr bwMode="auto">
                <a:xfrm>
                  <a:off x="2356" y="1436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32" name="Oval 571"/>
                <p:cNvSpPr>
                  <a:spLocks noChangeArrowheads="1"/>
                </p:cNvSpPr>
                <p:nvPr/>
              </p:nvSpPr>
              <p:spPr bwMode="auto">
                <a:xfrm>
                  <a:off x="1884" y="1724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33" name="Oval 572"/>
                <p:cNvSpPr>
                  <a:spLocks noChangeArrowheads="1"/>
                </p:cNvSpPr>
                <p:nvPr/>
              </p:nvSpPr>
              <p:spPr bwMode="auto">
                <a:xfrm>
                  <a:off x="2100" y="1100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34" name="Oval 573"/>
                <p:cNvSpPr>
                  <a:spLocks noChangeArrowheads="1"/>
                </p:cNvSpPr>
                <p:nvPr/>
              </p:nvSpPr>
              <p:spPr bwMode="auto">
                <a:xfrm>
                  <a:off x="1796" y="1636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35" name="Oval 574"/>
                <p:cNvSpPr>
                  <a:spLocks noChangeArrowheads="1"/>
                </p:cNvSpPr>
                <p:nvPr/>
              </p:nvSpPr>
              <p:spPr bwMode="auto">
                <a:xfrm>
                  <a:off x="2156" y="1700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36" name="Oval 575"/>
                <p:cNvSpPr>
                  <a:spLocks noChangeArrowheads="1"/>
                </p:cNvSpPr>
                <p:nvPr/>
              </p:nvSpPr>
              <p:spPr bwMode="auto">
                <a:xfrm>
                  <a:off x="2556" y="1092"/>
                  <a:ext cx="24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37" name="Oval 576"/>
                <p:cNvSpPr>
                  <a:spLocks noChangeArrowheads="1"/>
                </p:cNvSpPr>
                <p:nvPr/>
              </p:nvSpPr>
              <p:spPr bwMode="auto">
                <a:xfrm>
                  <a:off x="2084" y="1324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38" name="Oval 577"/>
                <p:cNvSpPr>
                  <a:spLocks noChangeArrowheads="1"/>
                </p:cNvSpPr>
                <p:nvPr/>
              </p:nvSpPr>
              <p:spPr bwMode="auto">
                <a:xfrm>
                  <a:off x="1852" y="1076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39" name="Oval 578"/>
                <p:cNvSpPr>
                  <a:spLocks noChangeArrowheads="1"/>
                </p:cNvSpPr>
                <p:nvPr/>
              </p:nvSpPr>
              <p:spPr bwMode="auto">
                <a:xfrm>
                  <a:off x="2132" y="1388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40" name="Oval 579"/>
                <p:cNvSpPr>
                  <a:spLocks noChangeArrowheads="1"/>
                </p:cNvSpPr>
                <p:nvPr/>
              </p:nvSpPr>
              <p:spPr bwMode="auto">
                <a:xfrm>
                  <a:off x="1796" y="1548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41" name="Oval 580"/>
                <p:cNvSpPr>
                  <a:spLocks noChangeArrowheads="1"/>
                </p:cNvSpPr>
                <p:nvPr/>
              </p:nvSpPr>
              <p:spPr bwMode="auto">
                <a:xfrm>
                  <a:off x="2428" y="1292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42" name="Oval 581"/>
                <p:cNvSpPr>
                  <a:spLocks noChangeArrowheads="1"/>
                </p:cNvSpPr>
                <p:nvPr/>
              </p:nvSpPr>
              <p:spPr bwMode="auto">
                <a:xfrm>
                  <a:off x="2412" y="1556"/>
                  <a:ext cx="24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43" name="Oval 582"/>
                <p:cNvSpPr>
                  <a:spLocks noChangeArrowheads="1"/>
                </p:cNvSpPr>
                <p:nvPr/>
              </p:nvSpPr>
              <p:spPr bwMode="auto">
                <a:xfrm>
                  <a:off x="2596" y="1252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44" name="Oval 583"/>
                <p:cNvSpPr>
                  <a:spLocks noChangeArrowheads="1"/>
                </p:cNvSpPr>
                <p:nvPr/>
              </p:nvSpPr>
              <p:spPr bwMode="auto">
                <a:xfrm>
                  <a:off x="2228" y="1708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45" name="Oval 584"/>
                <p:cNvSpPr>
                  <a:spLocks noChangeArrowheads="1"/>
                </p:cNvSpPr>
                <p:nvPr/>
              </p:nvSpPr>
              <p:spPr bwMode="auto">
                <a:xfrm>
                  <a:off x="2292" y="1276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46" name="Oval 585"/>
                <p:cNvSpPr>
                  <a:spLocks noChangeArrowheads="1"/>
                </p:cNvSpPr>
                <p:nvPr/>
              </p:nvSpPr>
              <p:spPr bwMode="auto">
                <a:xfrm>
                  <a:off x="1916" y="1476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47" name="Oval 586"/>
                <p:cNvSpPr>
                  <a:spLocks noChangeArrowheads="1"/>
                </p:cNvSpPr>
                <p:nvPr/>
              </p:nvSpPr>
              <p:spPr bwMode="auto">
                <a:xfrm>
                  <a:off x="2172" y="1076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48" name="Oval 587"/>
                <p:cNvSpPr>
                  <a:spLocks noChangeArrowheads="1"/>
                </p:cNvSpPr>
                <p:nvPr/>
              </p:nvSpPr>
              <p:spPr bwMode="auto">
                <a:xfrm>
                  <a:off x="1964" y="1724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49" name="Oval 588"/>
                <p:cNvSpPr>
                  <a:spLocks noChangeArrowheads="1"/>
                </p:cNvSpPr>
                <p:nvPr/>
              </p:nvSpPr>
              <p:spPr bwMode="auto">
                <a:xfrm>
                  <a:off x="1868" y="1644"/>
                  <a:ext cx="24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50" name="Oval 589"/>
                <p:cNvSpPr>
                  <a:spLocks noChangeArrowheads="1"/>
                </p:cNvSpPr>
                <p:nvPr/>
              </p:nvSpPr>
              <p:spPr bwMode="auto">
                <a:xfrm>
                  <a:off x="2284" y="1084"/>
                  <a:ext cx="24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51" name="Oval 590"/>
                <p:cNvSpPr>
                  <a:spLocks noChangeArrowheads="1"/>
                </p:cNvSpPr>
                <p:nvPr/>
              </p:nvSpPr>
              <p:spPr bwMode="auto">
                <a:xfrm>
                  <a:off x="2172" y="1284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52" name="Oval 591"/>
                <p:cNvSpPr>
                  <a:spLocks noChangeArrowheads="1"/>
                </p:cNvSpPr>
                <p:nvPr/>
              </p:nvSpPr>
              <p:spPr bwMode="auto">
                <a:xfrm>
                  <a:off x="1804" y="1172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53" name="Oval 592"/>
                <p:cNvSpPr>
                  <a:spLocks noChangeArrowheads="1"/>
                </p:cNvSpPr>
                <p:nvPr/>
              </p:nvSpPr>
              <p:spPr bwMode="auto">
                <a:xfrm>
                  <a:off x="2156" y="1484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54" name="Oval 593"/>
                <p:cNvSpPr>
                  <a:spLocks noChangeArrowheads="1"/>
                </p:cNvSpPr>
                <p:nvPr/>
              </p:nvSpPr>
              <p:spPr bwMode="auto">
                <a:xfrm>
                  <a:off x="2004" y="1220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55" name="Oval 594"/>
                <p:cNvSpPr>
                  <a:spLocks noChangeArrowheads="1"/>
                </p:cNvSpPr>
                <p:nvPr/>
              </p:nvSpPr>
              <p:spPr bwMode="auto">
                <a:xfrm>
                  <a:off x="2588" y="1540"/>
                  <a:ext cx="24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56" name="Oval 595"/>
                <p:cNvSpPr>
                  <a:spLocks noChangeArrowheads="1"/>
                </p:cNvSpPr>
                <p:nvPr/>
              </p:nvSpPr>
              <p:spPr bwMode="auto">
                <a:xfrm>
                  <a:off x="2612" y="1612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57" name="Oval 596"/>
                <p:cNvSpPr>
                  <a:spLocks noChangeArrowheads="1"/>
                </p:cNvSpPr>
                <p:nvPr/>
              </p:nvSpPr>
              <p:spPr bwMode="auto">
                <a:xfrm>
                  <a:off x="2444" y="1380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58" name="Oval 597"/>
                <p:cNvSpPr>
                  <a:spLocks noChangeArrowheads="1"/>
                </p:cNvSpPr>
                <p:nvPr/>
              </p:nvSpPr>
              <p:spPr bwMode="auto">
                <a:xfrm>
                  <a:off x="2316" y="1508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59" name="Oval 598"/>
                <p:cNvSpPr>
                  <a:spLocks noChangeArrowheads="1"/>
                </p:cNvSpPr>
                <p:nvPr/>
              </p:nvSpPr>
              <p:spPr bwMode="auto">
                <a:xfrm>
                  <a:off x="2308" y="1316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60" name="Oval 599"/>
                <p:cNvSpPr>
                  <a:spLocks noChangeArrowheads="1"/>
                </p:cNvSpPr>
                <p:nvPr/>
              </p:nvSpPr>
              <p:spPr bwMode="auto">
                <a:xfrm>
                  <a:off x="1868" y="1492"/>
                  <a:ext cx="24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61" name="Oval 600"/>
                <p:cNvSpPr>
                  <a:spLocks noChangeArrowheads="1"/>
                </p:cNvSpPr>
                <p:nvPr/>
              </p:nvSpPr>
              <p:spPr bwMode="auto">
                <a:xfrm>
                  <a:off x="2188" y="1212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62" name="Oval 601"/>
                <p:cNvSpPr>
                  <a:spLocks noChangeArrowheads="1"/>
                </p:cNvSpPr>
                <p:nvPr/>
              </p:nvSpPr>
              <p:spPr bwMode="auto">
                <a:xfrm>
                  <a:off x="2036" y="1396"/>
                  <a:ext cx="24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63" name="Oval 602"/>
                <p:cNvSpPr>
                  <a:spLocks noChangeArrowheads="1"/>
                </p:cNvSpPr>
                <p:nvPr/>
              </p:nvSpPr>
              <p:spPr bwMode="auto">
                <a:xfrm>
                  <a:off x="2020" y="1620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64" name="Oval 603"/>
                <p:cNvSpPr>
                  <a:spLocks noChangeArrowheads="1"/>
                </p:cNvSpPr>
                <p:nvPr/>
              </p:nvSpPr>
              <p:spPr bwMode="auto">
                <a:xfrm>
                  <a:off x="2356" y="1196"/>
                  <a:ext cx="24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65" name="Oval 604"/>
                <p:cNvSpPr>
                  <a:spLocks noChangeArrowheads="1"/>
                </p:cNvSpPr>
                <p:nvPr/>
              </p:nvSpPr>
              <p:spPr bwMode="auto">
                <a:xfrm>
                  <a:off x="2404" y="1500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66" name="Oval 605"/>
                <p:cNvSpPr>
                  <a:spLocks noChangeArrowheads="1"/>
                </p:cNvSpPr>
                <p:nvPr/>
              </p:nvSpPr>
              <p:spPr bwMode="auto">
                <a:xfrm>
                  <a:off x="1868" y="1156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67" name="Oval 606"/>
                <p:cNvSpPr>
                  <a:spLocks noChangeArrowheads="1"/>
                </p:cNvSpPr>
                <p:nvPr/>
              </p:nvSpPr>
              <p:spPr bwMode="auto">
                <a:xfrm>
                  <a:off x="2228" y="1420"/>
                  <a:ext cx="24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68" name="Oval 607"/>
                <p:cNvSpPr>
                  <a:spLocks noChangeArrowheads="1"/>
                </p:cNvSpPr>
                <p:nvPr/>
              </p:nvSpPr>
              <p:spPr bwMode="auto">
                <a:xfrm>
                  <a:off x="1956" y="1084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69" name="Oval 608"/>
                <p:cNvSpPr>
                  <a:spLocks noChangeArrowheads="1"/>
                </p:cNvSpPr>
                <p:nvPr/>
              </p:nvSpPr>
              <p:spPr bwMode="auto">
                <a:xfrm>
                  <a:off x="2500" y="1180"/>
                  <a:ext cx="24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70" name="Oval 609"/>
                <p:cNvSpPr>
                  <a:spLocks noChangeArrowheads="1"/>
                </p:cNvSpPr>
                <p:nvPr/>
              </p:nvSpPr>
              <p:spPr bwMode="auto">
                <a:xfrm>
                  <a:off x="2476" y="1716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71" name="Oval 610"/>
                <p:cNvSpPr>
                  <a:spLocks noChangeArrowheads="1"/>
                </p:cNvSpPr>
                <p:nvPr/>
              </p:nvSpPr>
              <p:spPr bwMode="auto">
                <a:xfrm>
                  <a:off x="2596" y="1180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72" name="Oval 611"/>
                <p:cNvSpPr>
                  <a:spLocks noChangeArrowheads="1"/>
                </p:cNvSpPr>
                <p:nvPr/>
              </p:nvSpPr>
              <p:spPr bwMode="auto">
                <a:xfrm>
                  <a:off x="2108" y="1748"/>
                  <a:ext cx="24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73" name="Oval 612"/>
                <p:cNvSpPr>
                  <a:spLocks noChangeArrowheads="1"/>
                </p:cNvSpPr>
                <p:nvPr/>
              </p:nvSpPr>
              <p:spPr bwMode="auto">
                <a:xfrm>
                  <a:off x="2348" y="1308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74" name="Oval 613"/>
                <p:cNvSpPr>
                  <a:spLocks noChangeArrowheads="1"/>
                </p:cNvSpPr>
                <p:nvPr/>
              </p:nvSpPr>
              <p:spPr bwMode="auto">
                <a:xfrm>
                  <a:off x="1956" y="1404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75" name="Oval 614"/>
                <p:cNvSpPr>
                  <a:spLocks noChangeArrowheads="1"/>
                </p:cNvSpPr>
                <p:nvPr/>
              </p:nvSpPr>
              <p:spPr bwMode="auto">
                <a:xfrm>
                  <a:off x="2060" y="1140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76" name="Oval 615"/>
                <p:cNvSpPr>
                  <a:spLocks noChangeArrowheads="1"/>
                </p:cNvSpPr>
                <p:nvPr/>
              </p:nvSpPr>
              <p:spPr bwMode="auto">
                <a:xfrm>
                  <a:off x="2108" y="1676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77" name="Oval 616"/>
                <p:cNvSpPr>
                  <a:spLocks noChangeArrowheads="1"/>
                </p:cNvSpPr>
                <p:nvPr/>
              </p:nvSpPr>
              <p:spPr bwMode="auto">
                <a:xfrm>
                  <a:off x="1900" y="1580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78" name="Oval 617"/>
                <p:cNvSpPr>
                  <a:spLocks noChangeArrowheads="1"/>
                </p:cNvSpPr>
                <p:nvPr/>
              </p:nvSpPr>
              <p:spPr bwMode="auto">
                <a:xfrm>
                  <a:off x="2396" y="1244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79" name="Oval 618"/>
                <p:cNvSpPr>
                  <a:spLocks noChangeArrowheads="1"/>
                </p:cNvSpPr>
                <p:nvPr/>
              </p:nvSpPr>
              <p:spPr bwMode="auto">
                <a:xfrm>
                  <a:off x="2260" y="1220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80" name="Oval 619"/>
                <p:cNvSpPr>
                  <a:spLocks noChangeArrowheads="1"/>
                </p:cNvSpPr>
                <p:nvPr/>
              </p:nvSpPr>
              <p:spPr bwMode="auto">
                <a:xfrm>
                  <a:off x="1836" y="1444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81" name="Oval 620"/>
                <p:cNvSpPr>
                  <a:spLocks noChangeArrowheads="1"/>
                </p:cNvSpPr>
                <p:nvPr/>
              </p:nvSpPr>
              <p:spPr bwMode="auto">
                <a:xfrm>
                  <a:off x="2260" y="1644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82" name="Oval 621"/>
                <p:cNvSpPr>
                  <a:spLocks noChangeArrowheads="1"/>
                </p:cNvSpPr>
                <p:nvPr/>
              </p:nvSpPr>
              <p:spPr bwMode="auto">
                <a:xfrm>
                  <a:off x="1860" y="1252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83" name="Oval 622"/>
                <p:cNvSpPr>
                  <a:spLocks noChangeArrowheads="1"/>
                </p:cNvSpPr>
                <p:nvPr/>
              </p:nvSpPr>
              <p:spPr bwMode="auto">
                <a:xfrm>
                  <a:off x="2620" y="1500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84" name="Oval 623"/>
                <p:cNvSpPr>
                  <a:spLocks noChangeArrowheads="1"/>
                </p:cNvSpPr>
                <p:nvPr/>
              </p:nvSpPr>
              <p:spPr bwMode="auto">
                <a:xfrm>
                  <a:off x="2620" y="1700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85" name="Oval 624"/>
                <p:cNvSpPr>
                  <a:spLocks noChangeArrowheads="1"/>
                </p:cNvSpPr>
                <p:nvPr/>
              </p:nvSpPr>
              <p:spPr bwMode="auto">
                <a:xfrm>
                  <a:off x="2620" y="1340"/>
                  <a:ext cx="24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86" name="Oval 625"/>
                <p:cNvSpPr>
                  <a:spLocks noChangeArrowheads="1"/>
                </p:cNvSpPr>
                <p:nvPr/>
              </p:nvSpPr>
              <p:spPr bwMode="auto">
                <a:xfrm>
                  <a:off x="2364" y="1476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87" name="Oval 626"/>
                <p:cNvSpPr>
                  <a:spLocks noChangeArrowheads="1"/>
                </p:cNvSpPr>
                <p:nvPr/>
              </p:nvSpPr>
              <p:spPr bwMode="auto">
                <a:xfrm>
                  <a:off x="2380" y="1660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88" name="Oval 627"/>
                <p:cNvSpPr>
                  <a:spLocks noChangeArrowheads="1"/>
                </p:cNvSpPr>
                <p:nvPr/>
              </p:nvSpPr>
              <p:spPr bwMode="auto">
                <a:xfrm>
                  <a:off x="1812" y="1492"/>
                  <a:ext cx="24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89" name="Oval 628"/>
                <p:cNvSpPr>
                  <a:spLocks noChangeArrowheads="1"/>
                </p:cNvSpPr>
                <p:nvPr/>
              </p:nvSpPr>
              <p:spPr bwMode="auto">
                <a:xfrm>
                  <a:off x="2180" y="1116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90" name="Oval 629"/>
                <p:cNvSpPr>
                  <a:spLocks noChangeArrowheads="1"/>
                </p:cNvSpPr>
                <p:nvPr/>
              </p:nvSpPr>
              <p:spPr bwMode="auto">
                <a:xfrm>
                  <a:off x="2092" y="1412"/>
                  <a:ext cx="24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91" name="Oval 630"/>
                <p:cNvSpPr>
                  <a:spLocks noChangeArrowheads="1"/>
                </p:cNvSpPr>
                <p:nvPr/>
              </p:nvSpPr>
              <p:spPr bwMode="auto">
                <a:xfrm>
                  <a:off x="2028" y="1708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92" name="Oval 631"/>
                <p:cNvSpPr>
                  <a:spLocks noChangeArrowheads="1"/>
                </p:cNvSpPr>
                <p:nvPr/>
              </p:nvSpPr>
              <p:spPr bwMode="auto">
                <a:xfrm>
                  <a:off x="2396" y="1188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93" name="Oval 632"/>
                <p:cNvSpPr>
                  <a:spLocks noChangeArrowheads="1"/>
                </p:cNvSpPr>
                <p:nvPr/>
              </p:nvSpPr>
              <p:spPr bwMode="auto">
                <a:xfrm>
                  <a:off x="2252" y="1316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94" name="Oval 633"/>
                <p:cNvSpPr>
                  <a:spLocks noChangeArrowheads="1"/>
                </p:cNvSpPr>
                <p:nvPr/>
              </p:nvSpPr>
              <p:spPr bwMode="auto">
                <a:xfrm>
                  <a:off x="1908" y="1172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95" name="Oval 634"/>
                <p:cNvSpPr>
                  <a:spLocks noChangeArrowheads="1"/>
                </p:cNvSpPr>
                <p:nvPr/>
              </p:nvSpPr>
              <p:spPr bwMode="auto">
                <a:xfrm>
                  <a:off x="1820" y="1364"/>
                  <a:ext cx="24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96" name="Oval 635"/>
                <p:cNvSpPr>
                  <a:spLocks noChangeArrowheads="1"/>
                </p:cNvSpPr>
                <p:nvPr/>
              </p:nvSpPr>
              <p:spPr bwMode="auto">
                <a:xfrm>
                  <a:off x="1956" y="1564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97" name="Oval 636"/>
                <p:cNvSpPr>
                  <a:spLocks noChangeArrowheads="1"/>
                </p:cNvSpPr>
                <p:nvPr/>
              </p:nvSpPr>
              <p:spPr bwMode="auto">
                <a:xfrm>
                  <a:off x="2620" y="1132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98" name="Oval 637"/>
                <p:cNvSpPr>
                  <a:spLocks noChangeArrowheads="1"/>
                </p:cNvSpPr>
                <p:nvPr/>
              </p:nvSpPr>
              <p:spPr bwMode="auto">
                <a:xfrm>
                  <a:off x="2452" y="1636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99" name="Oval 638"/>
                <p:cNvSpPr>
                  <a:spLocks noChangeArrowheads="1"/>
                </p:cNvSpPr>
                <p:nvPr/>
              </p:nvSpPr>
              <p:spPr bwMode="auto">
                <a:xfrm>
                  <a:off x="2492" y="1092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00" name="Oval 639"/>
                <p:cNvSpPr>
                  <a:spLocks noChangeArrowheads="1"/>
                </p:cNvSpPr>
                <p:nvPr/>
              </p:nvSpPr>
              <p:spPr bwMode="auto">
                <a:xfrm>
                  <a:off x="2092" y="1700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01" name="Oval 640"/>
                <p:cNvSpPr>
                  <a:spLocks noChangeArrowheads="1"/>
                </p:cNvSpPr>
                <p:nvPr/>
              </p:nvSpPr>
              <p:spPr bwMode="auto">
                <a:xfrm>
                  <a:off x="2612" y="1084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02" name="Oval 641"/>
                <p:cNvSpPr>
                  <a:spLocks noChangeArrowheads="1"/>
                </p:cNvSpPr>
                <p:nvPr/>
              </p:nvSpPr>
              <p:spPr bwMode="auto">
                <a:xfrm>
                  <a:off x="1892" y="1300"/>
                  <a:ext cx="24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03" name="Oval 642"/>
                <p:cNvSpPr>
                  <a:spLocks noChangeArrowheads="1"/>
                </p:cNvSpPr>
                <p:nvPr/>
              </p:nvSpPr>
              <p:spPr bwMode="auto">
                <a:xfrm>
                  <a:off x="2028" y="1124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04" name="Oval 643"/>
                <p:cNvSpPr>
                  <a:spLocks noChangeArrowheads="1"/>
                </p:cNvSpPr>
                <p:nvPr/>
              </p:nvSpPr>
              <p:spPr bwMode="auto">
                <a:xfrm>
                  <a:off x="2004" y="1492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05" name="Oval 644"/>
                <p:cNvSpPr>
                  <a:spLocks noChangeArrowheads="1"/>
                </p:cNvSpPr>
                <p:nvPr/>
              </p:nvSpPr>
              <p:spPr bwMode="auto">
                <a:xfrm>
                  <a:off x="1812" y="1708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06" name="Oval 645"/>
                <p:cNvSpPr>
                  <a:spLocks noChangeArrowheads="1"/>
                </p:cNvSpPr>
                <p:nvPr/>
              </p:nvSpPr>
              <p:spPr bwMode="auto">
                <a:xfrm>
                  <a:off x="2276" y="1156"/>
                  <a:ext cx="24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07" name="Oval 646"/>
                <p:cNvSpPr>
                  <a:spLocks noChangeArrowheads="1"/>
                </p:cNvSpPr>
                <p:nvPr/>
              </p:nvSpPr>
              <p:spPr bwMode="auto">
                <a:xfrm>
                  <a:off x="2132" y="1148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08" name="Oval 647"/>
                <p:cNvSpPr>
                  <a:spLocks noChangeArrowheads="1"/>
                </p:cNvSpPr>
                <p:nvPr/>
              </p:nvSpPr>
              <p:spPr bwMode="auto">
                <a:xfrm>
                  <a:off x="1828" y="1260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09" name="Oval 648"/>
                <p:cNvSpPr>
                  <a:spLocks noChangeArrowheads="1"/>
                </p:cNvSpPr>
                <p:nvPr/>
              </p:nvSpPr>
              <p:spPr bwMode="auto">
                <a:xfrm>
                  <a:off x="2220" y="1588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10" name="Oval 649"/>
                <p:cNvSpPr>
                  <a:spLocks noChangeArrowheads="1"/>
                </p:cNvSpPr>
                <p:nvPr/>
              </p:nvSpPr>
              <p:spPr bwMode="auto">
                <a:xfrm>
                  <a:off x="2380" y="1100"/>
                  <a:ext cx="32" cy="40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11" name="Oval 650"/>
                <p:cNvSpPr>
                  <a:spLocks noChangeArrowheads="1"/>
                </p:cNvSpPr>
                <p:nvPr/>
              </p:nvSpPr>
              <p:spPr bwMode="auto">
                <a:xfrm>
                  <a:off x="2564" y="1364"/>
                  <a:ext cx="24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12" name="Oval 651"/>
                <p:cNvSpPr>
                  <a:spLocks noChangeArrowheads="1"/>
                </p:cNvSpPr>
                <p:nvPr/>
              </p:nvSpPr>
              <p:spPr bwMode="auto">
                <a:xfrm>
                  <a:off x="2540" y="1612"/>
                  <a:ext cx="24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13" name="Oval 652"/>
                <p:cNvSpPr>
                  <a:spLocks noChangeArrowheads="1"/>
                </p:cNvSpPr>
                <p:nvPr/>
              </p:nvSpPr>
              <p:spPr bwMode="auto">
                <a:xfrm>
                  <a:off x="2620" y="1420"/>
                  <a:ext cx="32" cy="40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14" name="Oval 653"/>
                <p:cNvSpPr>
                  <a:spLocks noChangeArrowheads="1"/>
                </p:cNvSpPr>
                <p:nvPr/>
              </p:nvSpPr>
              <p:spPr bwMode="auto">
                <a:xfrm>
                  <a:off x="2364" y="1620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15" name="Oval 654"/>
                <p:cNvSpPr>
                  <a:spLocks noChangeArrowheads="1"/>
                </p:cNvSpPr>
                <p:nvPr/>
              </p:nvSpPr>
              <p:spPr bwMode="auto">
                <a:xfrm>
                  <a:off x="2356" y="1372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16" name="Oval 655"/>
                <p:cNvSpPr>
                  <a:spLocks noChangeArrowheads="1"/>
                </p:cNvSpPr>
                <p:nvPr/>
              </p:nvSpPr>
              <p:spPr bwMode="auto">
                <a:xfrm>
                  <a:off x="1796" y="1436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17" name="Oval 656"/>
                <p:cNvSpPr>
                  <a:spLocks noChangeArrowheads="1"/>
                </p:cNvSpPr>
                <p:nvPr/>
              </p:nvSpPr>
              <p:spPr bwMode="auto">
                <a:xfrm>
                  <a:off x="2028" y="1308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18" name="Oval 657"/>
                <p:cNvSpPr>
                  <a:spLocks noChangeArrowheads="1"/>
                </p:cNvSpPr>
                <p:nvPr/>
              </p:nvSpPr>
              <p:spPr bwMode="auto">
                <a:xfrm>
                  <a:off x="2116" y="1540"/>
                  <a:ext cx="24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19" name="Oval 658"/>
                <p:cNvSpPr>
                  <a:spLocks noChangeArrowheads="1"/>
                </p:cNvSpPr>
                <p:nvPr/>
              </p:nvSpPr>
              <p:spPr bwMode="auto">
                <a:xfrm>
                  <a:off x="2100" y="1620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20" name="Oval 659"/>
                <p:cNvSpPr>
                  <a:spLocks noChangeArrowheads="1"/>
                </p:cNvSpPr>
                <p:nvPr/>
              </p:nvSpPr>
              <p:spPr bwMode="auto">
                <a:xfrm>
                  <a:off x="2444" y="1196"/>
                  <a:ext cx="24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21" name="Oval 660"/>
                <p:cNvSpPr>
                  <a:spLocks noChangeArrowheads="1"/>
                </p:cNvSpPr>
                <p:nvPr/>
              </p:nvSpPr>
              <p:spPr bwMode="auto">
                <a:xfrm>
                  <a:off x="2420" y="1676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22" name="Oval 661"/>
                <p:cNvSpPr>
                  <a:spLocks noChangeArrowheads="1"/>
                </p:cNvSpPr>
                <p:nvPr/>
              </p:nvSpPr>
              <p:spPr bwMode="auto">
                <a:xfrm>
                  <a:off x="1908" y="1092"/>
                  <a:ext cx="32" cy="4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23" name="Oval 662"/>
                <p:cNvSpPr>
                  <a:spLocks noChangeArrowheads="1"/>
                </p:cNvSpPr>
                <p:nvPr/>
              </p:nvSpPr>
              <p:spPr bwMode="auto">
                <a:xfrm>
                  <a:off x="2228" y="1484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24" name="Oval 663"/>
                <p:cNvSpPr>
                  <a:spLocks noChangeArrowheads="1"/>
                </p:cNvSpPr>
                <p:nvPr/>
              </p:nvSpPr>
              <p:spPr bwMode="auto">
                <a:xfrm>
                  <a:off x="1988" y="1188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25" name="Oval 664"/>
                <p:cNvSpPr>
                  <a:spLocks noChangeArrowheads="1"/>
                </p:cNvSpPr>
                <p:nvPr/>
              </p:nvSpPr>
              <p:spPr bwMode="auto">
                <a:xfrm>
                  <a:off x="2532" y="1388"/>
                  <a:ext cx="24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26" name="Oval 665"/>
                <p:cNvSpPr>
                  <a:spLocks noChangeArrowheads="1"/>
                </p:cNvSpPr>
                <p:nvPr/>
              </p:nvSpPr>
              <p:spPr bwMode="auto">
                <a:xfrm>
                  <a:off x="2564" y="1580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27" name="Oval 666"/>
                <p:cNvSpPr>
                  <a:spLocks noChangeArrowheads="1"/>
                </p:cNvSpPr>
                <p:nvPr/>
              </p:nvSpPr>
              <p:spPr bwMode="auto">
                <a:xfrm>
                  <a:off x="2540" y="1236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28" name="Oval 667"/>
                <p:cNvSpPr>
                  <a:spLocks noChangeArrowheads="1"/>
                </p:cNvSpPr>
                <p:nvPr/>
              </p:nvSpPr>
              <p:spPr bwMode="auto">
                <a:xfrm>
                  <a:off x="2212" y="1660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29" name="Oval 668"/>
                <p:cNvSpPr>
                  <a:spLocks noChangeArrowheads="1"/>
                </p:cNvSpPr>
                <p:nvPr/>
              </p:nvSpPr>
              <p:spPr bwMode="auto">
                <a:xfrm>
                  <a:off x="2316" y="1356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30" name="Oval 669"/>
                <p:cNvSpPr>
                  <a:spLocks noChangeArrowheads="1"/>
                </p:cNvSpPr>
                <p:nvPr/>
              </p:nvSpPr>
              <p:spPr bwMode="auto">
                <a:xfrm>
                  <a:off x="1820" y="1588"/>
                  <a:ext cx="24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31" name="Oval 670"/>
                <p:cNvSpPr>
                  <a:spLocks noChangeArrowheads="1"/>
                </p:cNvSpPr>
                <p:nvPr/>
              </p:nvSpPr>
              <p:spPr bwMode="auto">
                <a:xfrm>
                  <a:off x="2020" y="1348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32" name="Oval 671"/>
                <p:cNvSpPr>
                  <a:spLocks noChangeArrowheads="1"/>
                </p:cNvSpPr>
                <p:nvPr/>
              </p:nvSpPr>
              <p:spPr bwMode="auto">
                <a:xfrm>
                  <a:off x="2076" y="1564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33" name="Oval 672"/>
                <p:cNvSpPr>
                  <a:spLocks noChangeArrowheads="1"/>
                </p:cNvSpPr>
                <p:nvPr/>
              </p:nvSpPr>
              <p:spPr bwMode="auto">
                <a:xfrm>
                  <a:off x="1988" y="1548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34" name="Oval 673"/>
                <p:cNvSpPr>
                  <a:spLocks noChangeArrowheads="1"/>
                </p:cNvSpPr>
                <p:nvPr/>
              </p:nvSpPr>
              <p:spPr bwMode="auto">
                <a:xfrm>
                  <a:off x="2340" y="1156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35" name="Oval 674"/>
                <p:cNvSpPr>
                  <a:spLocks noChangeArrowheads="1"/>
                </p:cNvSpPr>
                <p:nvPr/>
              </p:nvSpPr>
              <p:spPr bwMode="auto">
                <a:xfrm>
                  <a:off x="2148" y="1244"/>
                  <a:ext cx="24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36" name="Oval 675"/>
                <p:cNvSpPr>
                  <a:spLocks noChangeArrowheads="1"/>
                </p:cNvSpPr>
                <p:nvPr/>
              </p:nvSpPr>
              <p:spPr bwMode="auto">
                <a:xfrm>
                  <a:off x="1876" y="1356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37" name="Oval 676"/>
                <p:cNvSpPr>
                  <a:spLocks noChangeArrowheads="1"/>
                </p:cNvSpPr>
                <p:nvPr/>
              </p:nvSpPr>
              <p:spPr bwMode="auto">
                <a:xfrm>
                  <a:off x="2284" y="1564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38" name="Oval 677"/>
                <p:cNvSpPr>
                  <a:spLocks noChangeArrowheads="1"/>
                </p:cNvSpPr>
                <p:nvPr/>
              </p:nvSpPr>
              <p:spPr bwMode="auto">
                <a:xfrm>
                  <a:off x="2132" y="1300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39" name="Oval 678"/>
                <p:cNvSpPr>
                  <a:spLocks noChangeArrowheads="1"/>
                </p:cNvSpPr>
                <p:nvPr/>
              </p:nvSpPr>
              <p:spPr bwMode="auto">
                <a:xfrm>
                  <a:off x="2556" y="1524"/>
                  <a:ext cx="24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40" name="Oval 679"/>
                <p:cNvSpPr>
                  <a:spLocks noChangeArrowheads="1"/>
                </p:cNvSpPr>
                <p:nvPr/>
              </p:nvSpPr>
              <p:spPr bwMode="auto">
                <a:xfrm>
                  <a:off x="2580" y="1420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41" name="Oval 680"/>
                <p:cNvSpPr>
                  <a:spLocks noChangeArrowheads="1"/>
                </p:cNvSpPr>
                <p:nvPr/>
              </p:nvSpPr>
              <p:spPr bwMode="auto">
                <a:xfrm>
                  <a:off x="2564" y="1332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42" name="Oval 681"/>
                <p:cNvSpPr>
                  <a:spLocks noChangeArrowheads="1"/>
                </p:cNvSpPr>
                <p:nvPr/>
              </p:nvSpPr>
              <p:spPr bwMode="auto">
                <a:xfrm>
                  <a:off x="2460" y="1548"/>
                  <a:ext cx="24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43" name="Oval 682"/>
                <p:cNvSpPr>
                  <a:spLocks noChangeArrowheads="1"/>
                </p:cNvSpPr>
                <p:nvPr/>
              </p:nvSpPr>
              <p:spPr bwMode="auto">
                <a:xfrm>
                  <a:off x="2628" y="1564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44" name="Oval 683"/>
                <p:cNvSpPr>
                  <a:spLocks noChangeArrowheads="1"/>
                </p:cNvSpPr>
                <p:nvPr/>
              </p:nvSpPr>
              <p:spPr bwMode="auto">
                <a:xfrm>
                  <a:off x="1916" y="1748"/>
                  <a:ext cx="24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45" name="Oval 684"/>
                <p:cNvSpPr>
                  <a:spLocks noChangeArrowheads="1"/>
                </p:cNvSpPr>
                <p:nvPr/>
              </p:nvSpPr>
              <p:spPr bwMode="auto">
                <a:xfrm>
                  <a:off x="2044" y="1084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46" name="Oval 685"/>
                <p:cNvSpPr>
                  <a:spLocks noChangeArrowheads="1"/>
                </p:cNvSpPr>
                <p:nvPr/>
              </p:nvSpPr>
              <p:spPr bwMode="auto">
                <a:xfrm>
                  <a:off x="1820" y="1668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47" name="Oval 686"/>
                <p:cNvSpPr>
                  <a:spLocks noChangeArrowheads="1"/>
                </p:cNvSpPr>
                <p:nvPr/>
              </p:nvSpPr>
              <p:spPr bwMode="auto">
                <a:xfrm>
                  <a:off x="2180" y="1724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48" name="Oval 687"/>
                <p:cNvSpPr>
                  <a:spLocks noChangeArrowheads="1"/>
                </p:cNvSpPr>
                <p:nvPr/>
              </p:nvSpPr>
              <p:spPr bwMode="auto">
                <a:xfrm>
                  <a:off x="2580" y="1116"/>
                  <a:ext cx="24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49" name="Oval 688"/>
                <p:cNvSpPr>
                  <a:spLocks noChangeArrowheads="1"/>
                </p:cNvSpPr>
                <p:nvPr/>
              </p:nvSpPr>
              <p:spPr bwMode="auto">
                <a:xfrm>
                  <a:off x="2204" y="1372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50" name="Oval 689"/>
                <p:cNvSpPr>
                  <a:spLocks noChangeArrowheads="1"/>
                </p:cNvSpPr>
                <p:nvPr/>
              </p:nvSpPr>
              <p:spPr bwMode="auto">
                <a:xfrm>
                  <a:off x="1844" y="1124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51" name="Oval 690"/>
                <p:cNvSpPr>
                  <a:spLocks noChangeArrowheads="1"/>
                </p:cNvSpPr>
                <p:nvPr/>
              </p:nvSpPr>
              <p:spPr bwMode="auto">
                <a:xfrm>
                  <a:off x="2164" y="1412"/>
                  <a:ext cx="24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52" name="Oval 691"/>
                <p:cNvSpPr>
                  <a:spLocks noChangeArrowheads="1"/>
                </p:cNvSpPr>
                <p:nvPr/>
              </p:nvSpPr>
              <p:spPr bwMode="auto">
                <a:xfrm>
                  <a:off x="1932" y="1620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53" name="Oval 692"/>
                <p:cNvSpPr>
                  <a:spLocks noChangeArrowheads="1"/>
                </p:cNvSpPr>
                <p:nvPr/>
              </p:nvSpPr>
              <p:spPr bwMode="auto">
                <a:xfrm>
                  <a:off x="2492" y="1308"/>
                  <a:ext cx="24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54" name="Oval 693"/>
                <p:cNvSpPr>
                  <a:spLocks noChangeArrowheads="1"/>
                </p:cNvSpPr>
                <p:nvPr/>
              </p:nvSpPr>
              <p:spPr bwMode="auto">
                <a:xfrm>
                  <a:off x="2492" y="1564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55" name="Oval 694"/>
                <p:cNvSpPr>
                  <a:spLocks noChangeArrowheads="1"/>
                </p:cNvSpPr>
                <p:nvPr/>
              </p:nvSpPr>
              <p:spPr bwMode="auto">
                <a:xfrm>
                  <a:off x="2628" y="1276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56" name="Oval 695"/>
                <p:cNvSpPr>
                  <a:spLocks noChangeArrowheads="1"/>
                </p:cNvSpPr>
                <p:nvPr/>
              </p:nvSpPr>
              <p:spPr bwMode="auto">
                <a:xfrm>
                  <a:off x="2260" y="1732"/>
                  <a:ext cx="24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57" name="Oval 696"/>
                <p:cNvSpPr>
                  <a:spLocks noChangeArrowheads="1"/>
                </p:cNvSpPr>
                <p:nvPr/>
              </p:nvSpPr>
              <p:spPr bwMode="auto">
                <a:xfrm>
                  <a:off x="2252" y="1364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58" name="Oval 697"/>
                <p:cNvSpPr>
                  <a:spLocks noChangeArrowheads="1"/>
                </p:cNvSpPr>
                <p:nvPr/>
              </p:nvSpPr>
              <p:spPr bwMode="auto">
                <a:xfrm>
                  <a:off x="2004" y="1076"/>
                  <a:ext cx="24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59" name="Oval 698"/>
                <p:cNvSpPr>
                  <a:spLocks noChangeArrowheads="1"/>
                </p:cNvSpPr>
                <p:nvPr/>
              </p:nvSpPr>
              <p:spPr bwMode="auto">
                <a:xfrm>
                  <a:off x="2236" y="1100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60" name="Oval 699"/>
                <p:cNvSpPr>
                  <a:spLocks noChangeArrowheads="1"/>
                </p:cNvSpPr>
                <p:nvPr/>
              </p:nvSpPr>
              <p:spPr bwMode="auto">
                <a:xfrm>
                  <a:off x="1996" y="1748"/>
                  <a:ext cx="24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61" name="Oval 700"/>
                <p:cNvSpPr>
                  <a:spLocks noChangeArrowheads="1"/>
                </p:cNvSpPr>
                <p:nvPr/>
              </p:nvSpPr>
              <p:spPr bwMode="auto">
                <a:xfrm>
                  <a:off x="1892" y="1668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62" name="Oval 701"/>
                <p:cNvSpPr>
                  <a:spLocks noChangeArrowheads="1"/>
                </p:cNvSpPr>
                <p:nvPr/>
              </p:nvSpPr>
              <p:spPr bwMode="auto">
                <a:xfrm>
                  <a:off x="2308" y="1124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63" name="Oval 702"/>
                <p:cNvSpPr>
                  <a:spLocks noChangeArrowheads="1"/>
                </p:cNvSpPr>
                <p:nvPr/>
              </p:nvSpPr>
              <p:spPr bwMode="auto">
                <a:xfrm>
                  <a:off x="2196" y="1308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64" name="Oval 703"/>
                <p:cNvSpPr>
                  <a:spLocks noChangeArrowheads="1"/>
                </p:cNvSpPr>
                <p:nvPr/>
              </p:nvSpPr>
              <p:spPr bwMode="auto">
                <a:xfrm>
                  <a:off x="1828" y="1196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65" name="Oval 704"/>
                <p:cNvSpPr>
                  <a:spLocks noChangeArrowheads="1"/>
                </p:cNvSpPr>
                <p:nvPr/>
              </p:nvSpPr>
              <p:spPr bwMode="auto">
                <a:xfrm>
                  <a:off x="2212" y="1540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66" name="Oval 705"/>
                <p:cNvSpPr>
                  <a:spLocks noChangeArrowheads="1"/>
                </p:cNvSpPr>
                <p:nvPr/>
              </p:nvSpPr>
              <p:spPr bwMode="auto">
                <a:xfrm>
                  <a:off x="2068" y="1228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67" name="Oval 706"/>
                <p:cNvSpPr>
                  <a:spLocks noChangeArrowheads="1"/>
                </p:cNvSpPr>
                <p:nvPr/>
              </p:nvSpPr>
              <p:spPr bwMode="auto">
                <a:xfrm>
                  <a:off x="2396" y="1428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68" name="Oval 707"/>
                <p:cNvSpPr>
                  <a:spLocks noChangeArrowheads="1"/>
                </p:cNvSpPr>
                <p:nvPr/>
              </p:nvSpPr>
              <p:spPr bwMode="auto">
                <a:xfrm>
                  <a:off x="2196" y="1452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69" name="Oval 708"/>
                <p:cNvSpPr>
                  <a:spLocks noChangeArrowheads="1"/>
                </p:cNvSpPr>
                <p:nvPr/>
              </p:nvSpPr>
              <p:spPr bwMode="auto">
                <a:xfrm>
                  <a:off x="2524" y="1428"/>
                  <a:ext cx="32" cy="40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70" name="Oval 709"/>
                <p:cNvSpPr>
                  <a:spLocks noChangeArrowheads="1"/>
                </p:cNvSpPr>
                <p:nvPr/>
              </p:nvSpPr>
              <p:spPr bwMode="auto">
                <a:xfrm>
                  <a:off x="2340" y="1540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71" name="Oval 710"/>
                <p:cNvSpPr>
                  <a:spLocks noChangeArrowheads="1"/>
                </p:cNvSpPr>
                <p:nvPr/>
              </p:nvSpPr>
              <p:spPr bwMode="auto">
                <a:xfrm>
                  <a:off x="2316" y="1420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72" name="Oval 711"/>
                <p:cNvSpPr>
                  <a:spLocks noChangeArrowheads="1"/>
                </p:cNvSpPr>
                <p:nvPr/>
              </p:nvSpPr>
              <p:spPr bwMode="auto">
                <a:xfrm>
                  <a:off x="1860" y="1404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73" name="Oval 712"/>
                <p:cNvSpPr>
                  <a:spLocks noChangeArrowheads="1"/>
                </p:cNvSpPr>
                <p:nvPr/>
              </p:nvSpPr>
              <p:spPr bwMode="auto">
                <a:xfrm>
                  <a:off x="2108" y="1244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74" name="Oval 713"/>
                <p:cNvSpPr>
                  <a:spLocks noChangeArrowheads="1"/>
                </p:cNvSpPr>
                <p:nvPr/>
              </p:nvSpPr>
              <p:spPr bwMode="auto">
                <a:xfrm>
                  <a:off x="2100" y="1468"/>
                  <a:ext cx="24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75" name="Oval 714"/>
                <p:cNvSpPr>
                  <a:spLocks noChangeArrowheads="1"/>
                </p:cNvSpPr>
                <p:nvPr/>
              </p:nvSpPr>
              <p:spPr bwMode="auto">
                <a:xfrm>
                  <a:off x="2044" y="1644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76" name="Oval 715"/>
                <p:cNvSpPr>
                  <a:spLocks noChangeArrowheads="1"/>
                </p:cNvSpPr>
                <p:nvPr/>
              </p:nvSpPr>
              <p:spPr bwMode="auto">
                <a:xfrm>
                  <a:off x="2380" y="1220"/>
                  <a:ext cx="24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77" name="Oval 716"/>
                <p:cNvSpPr>
                  <a:spLocks noChangeArrowheads="1"/>
                </p:cNvSpPr>
                <p:nvPr/>
              </p:nvSpPr>
              <p:spPr bwMode="auto">
                <a:xfrm>
                  <a:off x="2484" y="1508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78" name="Oval 717"/>
                <p:cNvSpPr>
                  <a:spLocks noChangeArrowheads="1"/>
                </p:cNvSpPr>
                <p:nvPr/>
              </p:nvSpPr>
              <p:spPr bwMode="auto">
                <a:xfrm>
                  <a:off x="1908" y="1228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79" name="Oval 718"/>
                <p:cNvSpPr>
                  <a:spLocks noChangeArrowheads="1"/>
                </p:cNvSpPr>
                <p:nvPr/>
              </p:nvSpPr>
              <p:spPr bwMode="auto">
                <a:xfrm>
                  <a:off x="2284" y="1460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80" name="Oval 719"/>
                <p:cNvSpPr>
                  <a:spLocks noChangeArrowheads="1"/>
                </p:cNvSpPr>
                <p:nvPr/>
              </p:nvSpPr>
              <p:spPr bwMode="auto">
                <a:xfrm>
                  <a:off x="1980" y="1108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81" name="Oval 720"/>
                <p:cNvSpPr>
                  <a:spLocks noChangeArrowheads="1"/>
                </p:cNvSpPr>
                <p:nvPr/>
              </p:nvSpPr>
              <p:spPr bwMode="auto">
                <a:xfrm>
                  <a:off x="2468" y="1436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82" name="Oval 721"/>
                <p:cNvSpPr>
                  <a:spLocks noChangeArrowheads="1"/>
                </p:cNvSpPr>
                <p:nvPr/>
              </p:nvSpPr>
              <p:spPr bwMode="auto">
                <a:xfrm>
                  <a:off x="2492" y="1636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83" name="Oval 722"/>
                <p:cNvSpPr>
                  <a:spLocks noChangeArrowheads="1"/>
                </p:cNvSpPr>
                <p:nvPr/>
              </p:nvSpPr>
              <p:spPr bwMode="auto">
                <a:xfrm>
                  <a:off x="2620" y="1204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84" name="Oval 723"/>
                <p:cNvSpPr>
                  <a:spLocks noChangeArrowheads="1"/>
                </p:cNvSpPr>
                <p:nvPr/>
              </p:nvSpPr>
              <p:spPr bwMode="auto">
                <a:xfrm>
                  <a:off x="2340" y="1716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85" name="Oval 724"/>
                <p:cNvSpPr>
                  <a:spLocks noChangeArrowheads="1"/>
                </p:cNvSpPr>
                <p:nvPr/>
              </p:nvSpPr>
              <p:spPr bwMode="auto">
                <a:xfrm>
                  <a:off x="2396" y="1388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86" name="Oval 725"/>
                <p:cNvSpPr>
                  <a:spLocks noChangeArrowheads="1"/>
                </p:cNvSpPr>
                <p:nvPr/>
              </p:nvSpPr>
              <p:spPr bwMode="auto">
                <a:xfrm>
                  <a:off x="1988" y="1452"/>
                  <a:ext cx="24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87" name="Oval 726"/>
                <p:cNvSpPr>
                  <a:spLocks noChangeArrowheads="1"/>
                </p:cNvSpPr>
                <p:nvPr/>
              </p:nvSpPr>
              <p:spPr bwMode="auto">
                <a:xfrm>
                  <a:off x="2116" y="1196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88" name="Oval 727"/>
                <p:cNvSpPr>
                  <a:spLocks noChangeArrowheads="1"/>
                </p:cNvSpPr>
                <p:nvPr/>
              </p:nvSpPr>
              <p:spPr bwMode="auto">
                <a:xfrm>
                  <a:off x="2156" y="1532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89" name="Oval 728"/>
                <p:cNvSpPr>
                  <a:spLocks noChangeArrowheads="1"/>
                </p:cNvSpPr>
                <p:nvPr/>
              </p:nvSpPr>
              <p:spPr bwMode="auto">
                <a:xfrm>
                  <a:off x="1956" y="1660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90" name="Oval 729"/>
                <p:cNvSpPr>
                  <a:spLocks noChangeArrowheads="1"/>
                </p:cNvSpPr>
                <p:nvPr/>
              </p:nvSpPr>
              <p:spPr bwMode="auto">
                <a:xfrm>
                  <a:off x="2468" y="1268"/>
                  <a:ext cx="24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91" name="Oval 730"/>
                <p:cNvSpPr>
                  <a:spLocks noChangeArrowheads="1"/>
                </p:cNvSpPr>
                <p:nvPr/>
              </p:nvSpPr>
              <p:spPr bwMode="auto">
                <a:xfrm>
                  <a:off x="2284" y="1244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92" name="Oval 731"/>
                <p:cNvSpPr>
                  <a:spLocks noChangeArrowheads="1"/>
                </p:cNvSpPr>
                <p:nvPr/>
              </p:nvSpPr>
              <p:spPr bwMode="auto">
                <a:xfrm>
                  <a:off x="1916" y="1428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93" name="Oval 732"/>
                <p:cNvSpPr>
                  <a:spLocks noChangeArrowheads="1"/>
                </p:cNvSpPr>
                <p:nvPr/>
              </p:nvSpPr>
              <p:spPr bwMode="auto">
                <a:xfrm>
                  <a:off x="2284" y="1668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94" name="Oval 733"/>
                <p:cNvSpPr>
                  <a:spLocks noChangeArrowheads="1"/>
                </p:cNvSpPr>
                <p:nvPr/>
              </p:nvSpPr>
              <p:spPr bwMode="auto">
                <a:xfrm>
                  <a:off x="2140" y="1356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95" name="Oval 734"/>
                <p:cNvSpPr>
                  <a:spLocks noChangeArrowheads="1"/>
                </p:cNvSpPr>
                <p:nvPr/>
              </p:nvSpPr>
              <p:spPr bwMode="auto">
                <a:xfrm>
                  <a:off x="2644" y="1524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96" name="Oval 735"/>
                <p:cNvSpPr>
                  <a:spLocks noChangeArrowheads="1"/>
                </p:cNvSpPr>
                <p:nvPr/>
              </p:nvSpPr>
              <p:spPr bwMode="auto">
                <a:xfrm>
                  <a:off x="2572" y="1644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97" name="Oval 736"/>
                <p:cNvSpPr>
                  <a:spLocks noChangeArrowheads="1"/>
                </p:cNvSpPr>
                <p:nvPr/>
              </p:nvSpPr>
              <p:spPr bwMode="auto">
                <a:xfrm>
                  <a:off x="2444" y="1324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98" name="Oval 737"/>
                <p:cNvSpPr>
                  <a:spLocks noChangeArrowheads="1"/>
                </p:cNvSpPr>
                <p:nvPr/>
              </p:nvSpPr>
              <p:spPr bwMode="auto">
                <a:xfrm>
                  <a:off x="2444" y="1500"/>
                  <a:ext cx="24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99" name="Oval 738"/>
                <p:cNvSpPr>
                  <a:spLocks noChangeArrowheads="1"/>
                </p:cNvSpPr>
                <p:nvPr/>
              </p:nvSpPr>
              <p:spPr bwMode="auto">
                <a:xfrm>
                  <a:off x="2380" y="1748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800" name="Oval 739"/>
                <p:cNvSpPr>
                  <a:spLocks noChangeArrowheads="1"/>
                </p:cNvSpPr>
                <p:nvPr/>
              </p:nvSpPr>
              <p:spPr bwMode="auto">
                <a:xfrm>
                  <a:off x="1836" y="1524"/>
                  <a:ext cx="24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801" name="Oval 740"/>
                <p:cNvSpPr>
                  <a:spLocks noChangeArrowheads="1"/>
                </p:cNvSpPr>
                <p:nvPr/>
              </p:nvSpPr>
              <p:spPr bwMode="auto">
                <a:xfrm>
                  <a:off x="2228" y="1156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802" name="Oval 741"/>
                <p:cNvSpPr>
                  <a:spLocks noChangeArrowheads="1"/>
                </p:cNvSpPr>
                <p:nvPr/>
              </p:nvSpPr>
              <p:spPr bwMode="auto">
                <a:xfrm>
                  <a:off x="2052" y="1452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803" name="Oval 742"/>
                <p:cNvSpPr>
                  <a:spLocks noChangeArrowheads="1"/>
                </p:cNvSpPr>
                <p:nvPr/>
              </p:nvSpPr>
              <p:spPr bwMode="auto">
                <a:xfrm>
                  <a:off x="2060" y="1732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804" name="Oval 743"/>
                <p:cNvSpPr>
                  <a:spLocks noChangeArrowheads="1"/>
                </p:cNvSpPr>
                <p:nvPr/>
              </p:nvSpPr>
              <p:spPr bwMode="auto">
                <a:xfrm>
                  <a:off x="2412" y="1124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805" name="Oval 744"/>
                <p:cNvSpPr>
                  <a:spLocks noChangeArrowheads="1"/>
                </p:cNvSpPr>
                <p:nvPr/>
              </p:nvSpPr>
              <p:spPr bwMode="auto">
                <a:xfrm>
                  <a:off x="2348" y="1260"/>
                  <a:ext cx="32" cy="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806" name="Oval 745"/>
                <p:cNvSpPr>
                  <a:spLocks noChangeArrowheads="1"/>
                </p:cNvSpPr>
                <p:nvPr/>
              </p:nvSpPr>
              <p:spPr bwMode="auto">
                <a:xfrm>
                  <a:off x="1948" y="1244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807" name="Oval 746"/>
                <p:cNvSpPr>
                  <a:spLocks noChangeArrowheads="1"/>
                </p:cNvSpPr>
                <p:nvPr/>
              </p:nvSpPr>
              <p:spPr bwMode="auto">
                <a:xfrm>
                  <a:off x="1796" y="1308"/>
                  <a:ext cx="32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808" name="Oval 747"/>
                <p:cNvSpPr>
                  <a:spLocks noChangeArrowheads="1"/>
                </p:cNvSpPr>
                <p:nvPr/>
              </p:nvSpPr>
              <p:spPr bwMode="auto">
                <a:xfrm>
                  <a:off x="1860" y="1556"/>
                  <a:ext cx="24" cy="32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  <p:sp>
            <p:nvSpPr>
              <p:cNvPr id="584" name="Oval 748"/>
              <p:cNvSpPr>
                <a:spLocks noChangeArrowheads="1"/>
              </p:cNvSpPr>
              <p:nvPr/>
            </p:nvSpPr>
            <p:spPr bwMode="auto">
              <a:xfrm>
                <a:off x="2644" y="1156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85" name="Oval 749"/>
              <p:cNvSpPr>
                <a:spLocks noChangeArrowheads="1"/>
              </p:cNvSpPr>
              <p:nvPr/>
            </p:nvSpPr>
            <p:spPr bwMode="auto">
              <a:xfrm>
                <a:off x="2508" y="1676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86" name="Oval 750"/>
              <p:cNvSpPr>
                <a:spLocks noChangeArrowheads="1"/>
              </p:cNvSpPr>
              <p:nvPr/>
            </p:nvSpPr>
            <p:spPr bwMode="auto">
              <a:xfrm>
                <a:off x="2516" y="1116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87" name="Oval 751"/>
              <p:cNvSpPr>
                <a:spLocks noChangeArrowheads="1"/>
              </p:cNvSpPr>
              <p:nvPr/>
            </p:nvSpPr>
            <p:spPr bwMode="auto">
              <a:xfrm>
                <a:off x="2308" y="1708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88" name="Oval 752"/>
              <p:cNvSpPr>
                <a:spLocks noChangeArrowheads="1"/>
              </p:cNvSpPr>
              <p:nvPr/>
            </p:nvSpPr>
            <p:spPr bwMode="auto">
              <a:xfrm>
                <a:off x="2556" y="1180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89" name="Oval 753"/>
              <p:cNvSpPr>
                <a:spLocks noChangeArrowheads="1"/>
              </p:cNvSpPr>
              <p:nvPr/>
            </p:nvSpPr>
            <p:spPr bwMode="auto">
              <a:xfrm>
                <a:off x="1956" y="1356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90" name="Oval 754"/>
              <p:cNvSpPr>
                <a:spLocks noChangeArrowheads="1"/>
              </p:cNvSpPr>
              <p:nvPr/>
            </p:nvSpPr>
            <p:spPr bwMode="auto">
              <a:xfrm>
                <a:off x="2068" y="1180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91" name="Oval 755"/>
              <p:cNvSpPr>
                <a:spLocks noChangeArrowheads="1"/>
              </p:cNvSpPr>
              <p:nvPr/>
            </p:nvSpPr>
            <p:spPr bwMode="auto">
              <a:xfrm>
                <a:off x="2028" y="1564"/>
                <a:ext cx="24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92" name="Oval 756"/>
              <p:cNvSpPr>
                <a:spLocks noChangeArrowheads="1"/>
              </p:cNvSpPr>
              <p:nvPr/>
            </p:nvSpPr>
            <p:spPr bwMode="auto">
              <a:xfrm>
                <a:off x="1844" y="1732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93" name="Oval 757"/>
              <p:cNvSpPr>
                <a:spLocks noChangeArrowheads="1"/>
              </p:cNvSpPr>
              <p:nvPr/>
            </p:nvSpPr>
            <p:spPr bwMode="auto">
              <a:xfrm>
                <a:off x="2300" y="1188"/>
                <a:ext cx="24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94" name="Oval 758"/>
              <p:cNvSpPr>
                <a:spLocks noChangeArrowheads="1"/>
              </p:cNvSpPr>
              <p:nvPr/>
            </p:nvSpPr>
            <p:spPr bwMode="auto">
              <a:xfrm>
                <a:off x="2164" y="1172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95" name="Oval 759"/>
              <p:cNvSpPr>
                <a:spLocks noChangeArrowheads="1"/>
              </p:cNvSpPr>
              <p:nvPr/>
            </p:nvSpPr>
            <p:spPr bwMode="auto">
              <a:xfrm>
                <a:off x="2100" y="1292"/>
                <a:ext cx="24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96" name="Oval 760"/>
              <p:cNvSpPr>
                <a:spLocks noChangeArrowheads="1"/>
              </p:cNvSpPr>
              <p:nvPr/>
            </p:nvSpPr>
            <p:spPr bwMode="auto">
              <a:xfrm>
                <a:off x="2244" y="1612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97" name="Oval 761"/>
              <p:cNvSpPr>
                <a:spLocks noChangeArrowheads="1"/>
              </p:cNvSpPr>
              <p:nvPr/>
            </p:nvSpPr>
            <p:spPr bwMode="auto">
              <a:xfrm>
                <a:off x="2444" y="1076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98" name="Oval 762"/>
              <p:cNvSpPr>
                <a:spLocks noChangeArrowheads="1"/>
              </p:cNvSpPr>
              <p:nvPr/>
            </p:nvSpPr>
            <p:spPr bwMode="auto">
              <a:xfrm>
                <a:off x="2572" y="1468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99" name="Oval 763"/>
              <p:cNvSpPr>
                <a:spLocks noChangeArrowheads="1"/>
              </p:cNvSpPr>
              <p:nvPr/>
            </p:nvSpPr>
            <p:spPr bwMode="auto">
              <a:xfrm>
                <a:off x="2580" y="1676"/>
                <a:ext cx="24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600" name="Oval 764"/>
              <p:cNvSpPr>
                <a:spLocks noChangeArrowheads="1"/>
              </p:cNvSpPr>
              <p:nvPr/>
            </p:nvSpPr>
            <p:spPr bwMode="auto">
              <a:xfrm>
                <a:off x="2516" y="1724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601" name="Oval 765"/>
              <p:cNvSpPr>
                <a:spLocks noChangeArrowheads="1"/>
              </p:cNvSpPr>
              <p:nvPr/>
            </p:nvSpPr>
            <p:spPr bwMode="auto">
              <a:xfrm>
                <a:off x="2316" y="1652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602" name="Oval 766"/>
              <p:cNvSpPr>
                <a:spLocks noChangeArrowheads="1"/>
              </p:cNvSpPr>
              <p:nvPr/>
            </p:nvSpPr>
            <p:spPr bwMode="auto">
              <a:xfrm>
                <a:off x="2396" y="1332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603" name="Oval 767"/>
              <p:cNvSpPr>
                <a:spLocks noChangeArrowheads="1"/>
              </p:cNvSpPr>
              <p:nvPr/>
            </p:nvSpPr>
            <p:spPr bwMode="auto">
              <a:xfrm>
                <a:off x="1916" y="1388"/>
                <a:ext cx="24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604" name="Oval 768"/>
              <p:cNvSpPr>
                <a:spLocks noChangeArrowheads="1"/>
              </p:cNvSpPr>
              <p:nvPr/>
            </p:nvSpPr>
            <p:spPr bwMode="auto">
              <a:xfrm>
                <a:off x="2068" y="1364"/>
                <a:ext cx="32" cy="40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605" name="Oval 769"/>
              <p:cNvSpPr>
                <a:spLocks noChangeArrowheads="1"/>
              </p:cNvSpPr>
              <p:nvPr/>
            </p:nvSpPr>
            <p:spPr bwMode="auto">
              <a:xfrm>
                <a:off x="2140" y="1564"/>
                <a:ext cx="24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606" name="Oval 770"/>
              <p:cNvSpPr>
                <a:spLocks noChangeArrowheads="1"/>
              </p:cNvSpPr>
              <p:nvPr/>
            </p:nvSpPr>
            <p:spPr bwMode="auto">
              <a:xfrm>
                <a:off x="2188" y="1628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607" name="Oval 771"/>
              <p:cNvSpPr>
                <a:spLocks noChangeArrowheads="1"/>
              </p:cNvSpPr>
              <p:nvPr/>
            </p:nvSpPr>
            <p:spPr bwMode="auto">
              <a:xfrm>
                <a:off x="2468" y="1220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608" name="Oval 772"/>
              <p:cNvSpPr>
                <a:spLocks noChangeArrowheads="1"/>
              </p:cNvSpPr>
              <p:nvPr/>
            </p:nvSpPr>
            <p:spPr bwMode="auto">
              <a:xfrm>
                <a:off x="2444" y="1716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398" name="Group 773"/>
            <p:cNvGrpSpPr>
              <a:grpSpLocks/>
            </p:cNvGrpSpPr>
            <p:nvPr/>
          </p:nvGrpSpPr>
          <p:grpSpPr bwMode="auto">
            <a:xfrm>
              <a:off x="3080" y="1056"/>
              <a:ext cx="888" cy="716"/>
              <a:chOff x="3080" y="1056"/>
              <a:chExt cx="888" cy="716"/>
            </a:xfrm>
          </p:grpSpPr>
          <p:sp>
            <p:nvSpPr>
              <p:cNvPr id="421" name="Freeform 774"/>
              <p:cNvSpPr>
                <a:spLocks/>
              </p:cNvSpPr>
              <p:nvPr/>
            </p:nvSpPr>
            <p:spPr bwMode="auto">
              <a:xfrm>
                <a:off x="3724" y="1460"/>
                <a:ext cx="184" cy="200"/>
              </a:xfrm>
              <a:custGeom>
                <a:avLst/>
                <a:gdLst>
                  <a:gd name="T0" fmla="*/ 24 w 184"/>
                  <a:gd name="T1" fmla="*/ 24 h 200"/>
                  <a:gd name="T2" fmla="*/ 96 w 184"/>
                  <a:gd name="T3" fmla="*/ 0 h 200"/>
                  <a:gd name="T4" fmla="*/ 160 w 184"/>
                  <a:gd name="T5" fmla="*/ 32 h 200"/>
                  <a:gd name="T6" fmla="*/ 176 w 184"/>
                  <a:gd name="T7" fmla="*/ 72 h 200"/>
                  <a:gd name="T8" fmla="*/ 184 w 184"/>
                  <a:gd name="T9" fmla="*/ 112 h 200"/>
                  <a:gd name="T10" fmla="*/ 144 w 184"/>
                  <a:gd name="T11" fmla="*/ 192 h 200"/>
                  <a:gd name="T12" fmla="*/ 112 w 184"/>
                  <a:gd name="T13" fmla="*/ 200 h 200"/>
                  <a:gd name="T14" fmla="*/ 80 w 184"/>
                  <a:gd name="T15" fmla="*/ 200 h 200"/>
                  <a:gd name="T16" fmla="*/ 24 w 184"/>
                  <a:gd name="T17" fmla="*/ 152 h 200"/>
                  <a:gd name="T18" fmla="*/ 0 w 184"/>
                  <a:gd name="T19" fmla="*/ 96 h 200"/>
                  <a:gd name="T20" fmla="*/ 24 w 184"/>
                  <a:gd name="T21" fmla="*/ 32 h 200"/>
                  <a:gd name="T22" fmla="*/ 24 w 184"/>
                  <a:gd name="T23" fmla="*/ 2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84" h="200">
                    <a:moveTo>
                      <a:pt x="24" y="24"/>
                    </a:moveTo>
                    <a:lnTo>
                      <a:pt x="96" y="0"/>
                    </a:lnTo>
                    <a:lnTo>
                      <a:pt x="160" y="32"/>
                    </a:lnTo>
                    <a:lnTo>
                      <a:pt x="176" y="72"/>
                    </a:lnTo>
                    <a:lnTo>
                      <a:pt x="184" y="112"/>
                    </a:lnTo>
                    <a:lnTo>
                      <a:pt x="144" y="192"/>
                    </a:lnTo>
                    <a:lnTo>
                      <a:pt x="112" y="200"/>
                    </a:lnTo>
                    <a:lnTo>
                      <a:pt x="80" y="200"/>
                    </a:lnTo>
                    <a:lnTo>
                      <a:pt x="24" y="152"/>
                    </a:lnTo>
                    <a:lnTo>
                      <a:pt x="0" y="96"/>
                    </a:lnTo>
                    <a:lnTo>
                      <a:pt x="24" y="32"/>
                    </a:lnTo>
                    <a:lnTo>
                      <a:pt x="24" y="24"/>
                    </a:lnTo>
                    <a:close/>
                  </a:path>
                </a:pathLst>
              </a:custGeom>
              <a:solidFill>
                <a:srgbClr val="FFE6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22" name="Freeform 775"/>
              <p:cNvSpPr>
                <a:spLocks/>
              </p:cNvSpPr>
              <p:nvPr/>
            </p:nvSpPr>
            <p:spPr bwMode="auto">
              <a:xfrm>
                <a:off x="3444" y="1340"/>
                <a:ext cx="192" cy="200"/>
              </a:xfrm>
              <a:custGeom>
                <a:avLst/>
                <a:gdLst>
                  <a:gd name="T0" fmla="*/ 24 w 192"/>
                  <a:gd name="T1" fmla="*/ 24 h 200"/>
                  <a:gd name="T2" fmla="*/ 104 w 192"/>
                  <a:gd name="T3" fmla="*/ 0 h 200"/>
                  <a:gd name="T4" fmla="*/ 168 w 192"/>
                  <a:gd name="T5" fmla="*/ 32 h 200"/>
                  <a:gd name="T6" fmla="*/ 184 w 192"/>
                  <a:gd name="T7" fmla="*/ 72 h 200"/>
                  <a:gd name="T8" fmla="*/ 192 w 192"/>
                  <a:gd name="T9" fmla="*/ 120 h 200"/>
                  <a:gd name="T10" fmla="*/ 152 w 192"/>
                  <a:gd name="T11" fmla="*/ 200 h 200"/>
                  <a:gd name="T12" fmla="*/ 80 w 192"/>
                  <a:gd name="T13" fmla="*/ 200 h 200"/>
                  <a:gd name="T14" fmla="*/ 48 w 192"/>
                  <a:gd name="T15" fmla="*/ 176 h 200"/>
                  <a:gd name="T16" fmla="*/ 24 w 192"/>
                  <a:gd name="T17" fmla="*/ 152 h 200"/>
                  <a:gd name="T18" fmla="*/ 0 w 192"/>
                  <a:gd name="T19" fmla="*/ 88 h 200"/>
                  <a:gd name="T20" fmla="*/ 24 w 192"/>
                  <a:gd name="T21" fmla="*/ 32 h 200"/>
                  <a:gd name="T22" fmla="*/ 24 w 192"/>
                  <a:gd name="T23" fmla="*/ 2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92" h="200">
                    <a:moveTo>
                      <a:pt x="24" y="24"/>
                    </a:moveTo>
                    <a:lnTo>
                      <a:pt x="104" y="0"/>
                    </a:lnTo>
                    <a:lnTo>
                      <a:pt x="168" y="32"/>
                    </a:lnTo>
                    <a:lnTo>
                      <a:pt x="184" y="72"/>
                    </a:lnTo>
                    <a:lnTo>
                      <a:pt x="192" y="120"/>
                    </a:lnTo>
                    <a:lnTo>
                      <a:pt x="152" y="200"/>
                    </a:lnTo>
                    <a:lnTo>
                      <a:pt x="80" y="200"/>
                    </a:lnTo>
                    <a:lnTo>
                      <a:pt x="48" y="176"/>
                    </a:lnTo>
                    <a:lnTo>
                      <a:pt x="24" y="152"/>
                    </a:lnTo>
                    <a:lnTo>
                      <a:pt x="0" y="88"/>
                    </a:lnTo>
                    <a:lnTo>
                      <a:pt x="24" y="32"/>
                    </a:lnTo>
                    <a:lnTo>
                      <a:pt x="24" y="24"/>
                    </a:lnTo>
                    <a:close/>
                  </a:path>
                </a:pathLst>
              </a:custGeom>
              <a:solidFill>
                <a:srgbClr val="FFE6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23" name="Freeform 776"/>
              <p:cNvSpPr>
                <a:spLocks/>
              </p:cNvSpPr>
              <p:nvPr/>
            </p:nvSpPr>
            <p:spPr bwMode="auto">
              <a:xfrm>
                <a:off x="3124" y="1508"/>
                <a:ext cx="312" cy="264"/>
              </a:xfrm>
              <a:custGeom>
                <a:avLst/>
                <a:gdLst>
                  <a:gd name="T0" fmla="*/ 16 w 312"/>
                  <a:gd name="T1" fmla="*/ 264 h 264"/>
                  <a:gd name="T2" fmla="*/ 0 w 312"/>
                  <a:gd name="T3" fmla="*/ 176 h 264"/>
                  <a:gd name="T4" fmla="*/ 0 w 312"/>
                  <a:gd name="T5" fmla="*/ 120 h 264"/>
                  <a:gd name="T6" fmla="*/ 8 w 312"/>
                  <a:gd name="T7" fmla="*/ 96 h 264"/>
                  <a:gd name="T8" fmla="*/ 24 w 312"/>
                  <a:gd name="T9" fmla="*/ 72 h 264"/>
                  <a:gd name="T10" fmla="*/ 64 w 312"/>
                  <a:gd name="T11" fmla="*/ 32 h 264"/>
                  <a:gd name="T12" fmla="*/ 120 w 312"/>
                  <a:gd name="T13" fmla="*/ 8 h 264"/>
                  <a:gd name="T14" fmla="*/ 208 w 312"/>
                  <a:gd name="T15" fmla="*/ 0 h 264"/>
                  <a:gd name="T16" fmla="*/ 280 w 312"/>
                  <a:gd name="T17" fmla="*/ 48 h 264"/>
                  <a:gd name="T18" fmla="*/ 296 w 312"/>
                  <a:gd name="T19" fmla="*/ 96 h 264"/>
                  <a:gd name="T20" fmla="*/ 312 w 312"/>
                  <a:gd name="T21" fmla="*/ 152 h 264"/>
                  <a:gd name="T22" fmla="*/ 304 w 312"/>
                  <a:gd name="T23" fmla="*/ 200 h 264"/>
                  <a:gd name="T24" fmla="*/ 288 w 312"/>
                  <a:gd name="T25" fmla="*/ 256 h 264"/>
                  <a:gd name="T26" fmla="*/ 16 w 312"/>
                  <a:gd name="T27" fmla="*/ 264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12" h="264">
                    <a:moveTo>
                      <a:pt x="16" y="264"/>
                    </a:moveTo>
                    <a:lnTo>
                      <a:pt x="0" y="176"/>
                    </a:lnTo>
                    <a:lnTo>
                      <a:pt x="0" y="120"/>
                    </a:lnTo>
                    <a:lnTo>
                      <a:pt x="8" y="96"/>
                    </a:lnTo>
                    <a:lnTo>
                      <a:pt x="24" y="72"/>
                    </a:lnTo>
                    <a:lnTo>
                      <a:pt x="64" y="32"/>
                    </a:lnTo>
                    <a:lnTo>
                      <a:pt x="120" y="8"/>
                    </a:lnTo>
                    <a:lnTo>
                      <a:pt x="208" y="0"/>
                    </a:lnTo>
                    <a:lnTo>
                      <a:pt x="280" y="48"/>
                    </a:lnTo>
                    <a:lnTo>
                      <a:pt x="296" y="96"/>
                    </a:lnTo>
                    <a:lnTo>
                      <a:pt x="312" y="152"/>
                    </a:lnTo>
                    <a:lnTo>
                      <a:pt x="304" y="200"/>
                    </a:lnTo>
                    <a:lnTo>
                      <a:pt x="288" y="256"/>
                    </a:lnTo>
                    <a:lnTo>
                      <a:pt x="16" y="264"/>
                    </a:lnTo>
                    <a:close/>
                  </a:path>
                </a:pathLst>
              </a:custGeom>
              <a:solidFill>
                <a:srgbClr val="FFE6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24" name="Freeform 777"/>
              <p:cNvSpPr>
                <a:spLocks/>
              </p:cNvSpPr>
              <p:nvPr/>
            </p:nvSpPr>
            <p:spPr bwMode="auto">
              <a:xfrm>
                <a:off x="3628" y="1068"/>
                <a:ext cx="320" cy="296"/>
              </a:xfrm>
              <a:custGeom>
                <a:avLst/>
                <a:gdLst>
                  <a:gd name="T0" fmla="*/ 0 w 320"/>
                  <a:gd name="T1" fmla="*/ 0 h 296"/>
                  <a:gd name="T2" fmla="*/ 0 w 320"/>
                  <a:gd name="T3" fmla="*/ 72 h 296"/>
                  <a:gd name="T4" fmla="*/ 16 w 320"/>
                  <a:gd name="T5" fmla="*/ 136 h 296"/>
                  <a:gd name="T6" fmla="*/ 56 w 320"/>
                  <a:gd name="T7" fmla="*/ 200 h 296"/>
                  <a:gd name="T8" fmla="*/ 112 w 320"/>
                  <a:gd name="T9" fmla="*/ 256 h 296"/>
                  <a:gd name="T10" fmla="*/ 152 w 320"/>
                  <a:gd name="T11" fmla="*/ 288 h 296"/>
                  <a:gd name="T12" fmla="*/ 208 w 320"/>
                  <a:gd name="T13" fmla="*/ 296 h 296"/>
                  <a:gd name="T14" fmla="*/ 272 w 320"/>
                  <a:gd name="T15" fmla="*/ 280 h 296"/>
                  <a:gd name="T16" fmla="*/ 312 w 320"/>
                  <a:gd name="T17" fmla="*/ 240 h 296"/>
                  <a:gd name="T18" fmla="*/ 320 w 320"/>
                  <a:gd name="T19" fmla="*/ 208 h 296"/>
                  <a:gd name="T20" fmla="*/ 320 w 320"/>
                  <a:gd name="T21" fmla="*/ 184 h 296"/>
                  <a:gd name="T22" fmla="*/ 312 w 320"/>
                  <a:gd name="T23" fmla="*/ 120 h 296"/>
                  <a:gd name="T24" fmla="*/ 296 w 320"/>
                  <a:gd name="T25" fmla="*/ 56 h 296"/>
                  <a:gd name="T26" fmla="*/ 272 w 320"/>
                  <a:gd name="T27" fmla="*/ 0 h 296"/>
                  <a:gd name="T28" fmla="*/ 0 w 320"/>
                  <a:gd name="T29" fmla="*/ 0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20" h="296">
                    <a:moveTo>
                      <a:pt x="0" y="0"/>
                    </a:moveTo>
                    <a:lnTo>
                      <a:pt x="0" y="72"/>
                    </a:lnTo>
                    <a:lnTo>
                      <a:pt x="16" y="136"/>
                    </a:lnTo>
                    <a:lnTo>
                      <a:pt x="56" y="200"/>
                    </a:lnTo>
                    <a:lnTo>
                      <a:pt x="112" y="256"/>
                    </a:lnTo>
                    <a:lnTo>
                      <a:pt x="152" y="288"/>
                    </a:lnTo>
                    <a:lnTo>
                      <a:pt x="208" y="296"/>
                    </a:lnTo>
                    <a:lnTo>
                      <a:pt x="272" y="280"/>
                    </a:lnTo>
                    <a:lnTo>
                      <a:pt x="312" y="240"/>
                    </a:lnTo>
                    <a:lnTo>
                      <a:pt x="320" y="208"/>
                    </a:lnTo>
                    <a:lnTo>
                      <a:pt x="320" y="184"/>
                    </a:lnTo>
                    <a:lnTo>
                      <a:pt x="312" y="120"/>
                    </a:lnTo>
                    <a:lnTo>
                      <a:pt x="296" y="56"/>
                    </a:lnTo>
                    <a:lnTo>
                      <a:pt x="27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E6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25" name="Freeform 778"/>
              <p:cNvSpPr>
                <a:spLocks/>
              </p:cNvSpPr>
              <p:nvPr/>
            </p:nvSpPr>
            <p:spPr bwMode="auto">
              <a:xfrm>
                <a:off x="3108" y="1068"/>
                <a:ext cx="288" cy="272"/>
              </a:xfrm>
              <a:custGeom>
                <a:avLst/>
                <a:gdLst>
                  <a:gd name="T0" fmla="*/ 272 w 288"/>
                  <a:gd name="T1" fmla="*/ 0 h 272"/>
                  <a:gd name="T2" fmla="*/ 272 w 288"/>
                  <a:gd name="T3" fmla="*/ 16 h 272"/>
                  <a:gd name="T4" fmla="*/ 280 w 288"/>
                  <a:gd name="T5" fmla="*/ 56 h 272"/>
                  <a:gd name="T6" fmla="*/ 288 w 288"/>
                  <a:gd name="T7" fmla="*/ 104 h 272"/>
                  <a:gd name="T8" fmla="*/ 272 w 288"/>
                  <a:gd name="T9" fmla="*/ 160 h 272"/>
                  <a:gd name="T10" fmla="*/ 248 w 288"/>
                  <a:gd name="T11" fmla="*/ 216 h 272"/>
                  <a:gd name="T12" fmla="*/ 200 w 288"/>
                  <a:gd name="T13" fmla="*/ 256 h 272"/>
                  <a:gd name="T14" fmla="*/ 136 w 288"/>
                  <a:gd name="T15" fmla="*/ 272 h 272"/>
                  <a:gd name="T16" fmla="*/ 72 w 288"/>
                  <a:gd name="T17" fmla="*/ 256 h 272"/>
                  <a:gd name="T18" fmla="*/ 24 w 288"/>
                  <a:gd name="T19" fmla="*/ 216 h 272"/>
                  <a:gd name="T20" fmla="*/ 8 w 288"/>
                  <a:gd name="T21" fmla="*/ 192 h 272"/>
                  <a:gd name="T22" fmla="*/ 0 w 288"/>
                  <a:gd name="T23" fmla="*/ 168 h 272"/>
                  <a:gd name="T24" fmla="*/ 0 w 288"/>
                  <a:gd name="T25" fmla="*/ 120 h 272"/>
                  <a:gd name="T26" fmla="*/ 16 w 288"/>
                  <a:gd name="T27" fmla="*/ 56 h 272"/>
                  <a:gd name="T28" fmla="*/ 56 w 288"/>
                  <a:gd name="T29" fmla="*/ 0 h 272"/>
                  <a:gd name="T30" fmla="*/ 272 w 288"/>
                  <a:gd name="T3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88" h="272">
                    <a:moveTo>
                      <a:pt x="272" y="0"/>
                    </a:moveTo>
                    <a:lnTo>
                      <a:pt x="272" y="16"/>
                    </a:lnTo>
                    <a:lnTo>
                      <a:pt x="280" y="56"/>
                    </a:lnTo>
                    <a:lnTo>
                      <a:pt x="288" y="104"/>
                    </a:lnTo>
                    <a:lnTo>
                      <a:pt x="272" y="160"/>
                    </a:lnTo>
                    <a:lnTo>
                      <a:pt x="248" y="216"/>
                    </a:lnTo>
                    <a:lnTo>
                      <a:pt x="200" y="256"/>
                    </a:lnTo>
                    <a:lnTo>
                      <a:pt x="136" y="272"/>
                    </a:lnTo>
                    <a:lnTo>
                      <a:pt x="72" y="256"/>
                    </a:lnTo>
                    <a:lnTo>
                      <a:pt x="24" y="216"/>
                    </a:lnTo>
                    <a:lnTo>
                      <a:pt x="8" y="192"/>
                    </a:lnTo>
                    <a:lnTo>
                      <a:pt x="0" y="168"/>
                    </a:lnTo>
                    <a:lnTo>
                      <a:pt x="0" y="120"/>
                    </a:lnTo>
                    <a:lnTo>
                      <a:pt x="16" y="56"/>
                    </a:lnTo>
                    <a:lnTo>
                      <a:pt x="56" y="0"/>
                    </a:lnTo>
                    <a:lnTo>
                      <a:pt x="272" y="0"/>
                    </a:lnTo>
                    <a:close/>
                  </a:path>
                </a:pathLst>
              </a:custGeom>
              <a:solidFill>
                <a:srgbClr val="FFE6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26" name="Oval 779"/>
              <p:cNvSpPr>
                <a:spLocks noChangeArrowheads="1"/>
              </p:cNvSpPr>
              <p:nvPr/>
            </p:nvSpPr>
            <p:spPr bwMode="auto">
              <a:xfrm>
                <a:off x="3196" y="1100"/>
                <a:ext cx="32" cy="40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27" name="Oval 780"/>
              <p:cNvSpPr>
                <a:spLocks noChangeArrowheads="1"/>
              </p:cNvSpPr>
              <p:nvPr/>
            </p:nvSpPr>
            <p:spPr bwMode="auto">
              <a:xfrm>
                <a:off x="3292" y="1716"/>
                <a:ext cx="32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28" name="Oval 781"/>
              <p:cNvSpPr>
                <a:spLocks noChangeArrowheads="1"/>
              </p:cNvSpPr>
              <p:nvPr/>
            </p:nvSpPr>
            <p:spPr bwMode="auto">
              <a:xfrm>
                <a:off x="3284" y="1196"/>
                <a:ext cx="32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29" name="Oval 782"/>
              <p:cNvSpPr>
                <a:spLocks noChangeArrowheads="1"/>
              </p:cNvSpPr>
              <p:nvPr/>
            </p:nvSpPr>
            <p:spPr bwMode="auto">
              <a:xfrm>
                <a:off x="3740" y="1204"/>
                <a:ext cx="24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30" name="Oval 783"/>
              <p:cNvSpPr>
                <a:spLocks noChangeArrowheads="1"/>
              </p:cNvSpPr>
              <p:nvPr/>
            </p:nvSpPr>
            <p:spPr bwMode="auto">
              <a:xfrm>
                <a:off x="3836" y="1548"/>
                <a:ext cx="32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31" name="Oval 784"/>
              <p:cNvSpPr>
                <a:spLocks noChangeArrowheads="1"/>
              </p:cNvSpPr>
              <p:nvPr/>
            </p:nvSpPr>
            <p:spPr bwMode="auto">
              <a:xfrm>
                <a:off x="3828" y="1076"/>
                <a:ext cx="32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32" name="Oval 785"/>
              <p:cNvSpPr>
                <a:spLocks noChangeArrowheads="1"/>
              </p:cNvSpPr>
              <p:nvPr/>
            </p:nvSpPr>
            <p:spPr bwMode="auto">
              <a:xfrm>
                <a:off x="3804" y="1628"/>
                <a:ext cx="32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33" name="Oval 786"/>
              <p:cNvSpPr>
                <a:spLocks noChangeArrowheads="1"/>
              </p:cNvSpPr>
              <p:nvPr/>
            </p:nvSpPr>
            <p:spPr bwMode="auto">
              <a:xfrm>
                <a:off x="3356" y="1156"/>
                <a:ext cx="24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34" name="Oval 787"/>
              <p:cNvSpPr>
                <a:spLocks noChangeArrowheads="1"/>
              </p:cNvSpPr>
              <p:nvPr/>
            </p:nvSpPr>
            <p:spPr bwMode="auto">
              <a:xfrm>
                <a:off x="3188" y="1548"/>
                <a:ext cx="32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35" name="Oval 788"/>
              <p:cNvSpPr>
                <a:spLocks noChangeArrowheads="1"/>
              </p:cNvSpPr>
              <p:nvPr/>
            </p:nvSpPr>
            <p:spPr bwMode="auto">
              <a:xfrm>
                <a:off x="3836" y="1476"/>
                <a:ext cx="32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36" name="Oval 789"/>
              <p:cNvSpPr>
                <a:spLocks noChangeArrowheads="1"/>
              </p:cNvSpPr>
              <p:nvPr/>
            </p:nvSpPr>
            <p:spPr bwMode="auto">
              <a:xfrm>
                <a:off x="3644" y="1108"/>
                <a:ext cx="32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37" name="Oval 790"/>
              <p:cNvSpPr>
                <a:spLocks noChangeArrowheads="1"/>
              </p:cNvSpPr>
              <p:nvPr/>
            </p:nvSpPr>
            <p:spPr bwMode="auto">
              <a:xfrm>
                <a:off x="3148" y="1212"/>
                <a:ext cx="32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38" name="Oval 791"/>
              <p:cNvSpPr>
                <a:spLocks noChangeArrowheads="1"/>
              </p:cNvSpPr>
              <p:nvPr/>
            </p:nvSpPr>
            <p:spPr bwMode="auto">
              <a:xfrm>
                <a:off x="3772" y="1484"/>
                <a:ext cx="24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39" name="Oval 792"/>
              <p:cNvSpPr>
                <a:spLocks noChangeArrowheads="1"/>
              </p:cNvSpPr>
              <p:nvPr/>
            </p:nvSpPr>
            <p:spPr bwMode="auto">
              <a:xfrm>
                <a:off x="3508" y="1508"/>
                <a:ext cx="32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40" name="Oval 793"/>
              <p:cNvSpPr>
                <a:spLocks noChangeArrowheads="1"/>
              </p:cNvSpPr>
              <p:nvPr/>
            </p:nvSpPr>
            <p:spPr bwMode="auto">
              <a:xfrm>
                <a:off x="3860" y="1300"/>
                <a:ext cx="32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41" name="Oval 794"/>
              <p:cNvSpPr>
                <a:spLocks noChangeArrowheads="1"/>
              </p:cNvSpPr>
              <p:nvPr/>
            </p:nvSpPr>
            <p:spPr bwMode="auto">
              <a:xfrm>
                <a:off x="3300" y="1604"/>
                <a:ext cx="24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42" name="Oval 795"/>
              <p:cNvSpPr>
                <a:spLocks noChangeArrowheads="1"/>
              </p:cNvSpPr>
              <p:nvPr/>
            </p:nvSpPr>
            <p:spPr bwMode="auto">
              <a:xfrm>
                <a:off x="3228" y="1700"/>
                <a:ext cx="32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43" name="Oval 796"/>
              <p:cNvSpPr>
                <a:spLocks noChangeArrowheads="1"/>
              </p:cNvSpPr>
              <p:nvPr/>
            </p:nvSpPr>
            <p:spPr bwMode="auto">
              <a:xfrm>
                <a:off x="3676" y="1076"/>
                <a:ext cx="32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44" name="Oval 797"/>
              <p:cNvSpPr>
                <a:spLocks noChangeArrowheads="1"/>
              </p:cNvSpPr>
              <p:nvPr/>
            </p:nvSpPr>
            <p:spPr bwMode="auto">
              <a:xfrm>
                <a:off x="3220" y="1068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45" name="Oval 798"/>
              <p:cNvSpPr>
                <a:spLocks noChangeArrowheads="1"/>
              </p:cNvSpPr>
              <p:nvPr/>
            </p:nvSpPr>
            <p:spPr bwMode="auto">
              <a:xfrm>
                <a:off x="3812" y="1300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46" name="Oval 799"/>
              <p:cNvSpPr>
                <a:spLocks noChangeArrowheads="1"/>
              </p:cNvSpPr>
              <p:nvPr/>
            </p:nvSpPr>
            <p:spPr bwMode="auto">
              <a:xfrm>
                <a:off x="3548" y="1484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47" name="Oval 800"/>
              <p:cNvSpPr>
                <a:spLocks noChangeArrowheads="1"/>
              </p:cNvSpPr>
              <p:nvPr/>
            </p:nvSpPr>
            <p:spPr bwMode="auto">
              <a:xfrm>
                <a:off x="3852" y="1236"/>
                <a:ext cx="32" cy="40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48" name="Oval 801"/>
              <p:cNvSpPr>
                <a:spLocks noChangeArrowheads="1"/>
              </p:cNvSpPr>
              <p:nvPr/>
            </p:nvSpPr>
            <p:spPr bwMode="auto">
              <a:xfrm>
                <a:off x="3156" y="1572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49" name="Oval 802"/>
              <p:cNvSpPr>
                <a:spLocks noChangeArrowheads="1"/>
              </p:cNvSpPr>
              <p:nvPr/>
            </p:nvSpPr>
            <p:spPr bwMode="auto">
              <a:xfrm>
                <a:off x="3268" y="1132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50" name="Oval 803"/>
              <p:cNvSpPr>
                <a:spLocks noChangeArrowheads="1"/>
              </p:cNvSpPr>
              <p:nvPr/>
            </p:nvSpPr>
            <p:spPr bwMode="auto">
              <a:xfrm>
                <a:off x="3332" y="1116"/>
                <a:ext cx="32" cy="40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51" name="Oval 804"/>
              <p:cNvSpPr>
                <a:spLocks noChangeArrowheads="1"/>
              </p:cNvSpPr>
              <p:nvPr/>
            </p:nvSpPr>
            <p:spPr bwMode="auto">
              <a:xfrm>
                <a:off x="3740" y="1532"/>
                <a:ext cx="24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52" name="Oval 805"/>
              <p:cNvSpPr>
                <a:spLocks noChangeArrowheads="1"/>
              </p:cNvSpPr>
              <p:nvPr/>
            </p:nvSpPr>
            <p:spPr bwMode="auto">
              <a:xfrm>
                <a:off x="3620" y="1076"/>
                <a:ext cx="24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53" name="Oval 806"/>
              <p:cNvSpPr>
                <a:spLocks noChangeArrowheads="1"/>
              </p:cNvSpPr>
              <p:nvPr/>
            </p:nvSpPr>
            <p:spPr bwMode="auto">
              <a:xfrm>
                <a:off x="3108" y="1204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54" name="Oval 807"/>
              <p:cNvSpPr>
                <a:spLocks noChangeArrowheads="1"/>
              </p:cNvSpPr>
              <p:nvPr/>
            </p:nvSpPr>
            <p:spPr bwMode="auto">
              <a:xfrm>
                <a:off x="3364" y="1588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55" name="Oval 808"/>
              <p:cNvSpPr>
                <a:spLocks noChangeArrowheads="1"/>
              </p:cNvSpPr>
              <p:nvPr/>
            </p:nvSpPr>
            <p:spPr bwMode="auto">
              <a:xfrm>
                <a:off x="3332" y="1188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56" name="Oval 809"/>
              <p:cNvSpPr>
                <a:spLocks noChangeArrowheads="1"/>
              </p:cNvSpPr>
              <p:nvPr/>
            </p:nvSpPr>
            <p:spPr bwMode="auto">
              <a:xfrm>
                <a:off x="3268" y="1660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57" name="Oval 810"/>
              <p:cNvSpPr>
                <a:spLocks noChangeArrowheads="1"/>
              </p:cNvSpPr>
              <p:nvPr/>
            </p:nvSpPr>
            <p:spPr bwMode="auto">
              <a:xfrm>
                <a:off x="3156" y="1260"/>
                <a:ext cx="24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58" name="Oval 811"/>
              <p:cNvSpPr>
                <a:spLocks noChangeArrowheads="1"/>
              </p:cNvSpPr>
              <p:nvPr/>
            </p:nvSpPr>
            <p:spPr bwMode="auto">
              <a:xfrm>
                <a:off x="3780" y="1084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59" name="Oval 812"/>
              <p:cNvSpPr>
                <a:spLocks noChangeArrowheads="1"/>
              </p:cNvSpPr>
              <p:nvPr/>
            </p:nvSpPr>
            <p:spPr bwMode="auto">
              <a:xfrm>
                <a:off x="3164" y="1724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60" name="Oval 813"/>
              <p:cNvSpPr>
                <a:spLocks noChangeArrowheads="1"/>
              </p:cNvSpPr>
              <p:nvPr/>
            </p:nvSpPr>
            <p:spPr bwMode="auto">
              <a:xfrm>
                <a:off x="3700" y="1196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61" name="Oval 814"/>
              <p:cNvSpPr>
                <a:spLocks noChangeArrowheads="1"/>
              </p:cNvSpPr>
              <p:nvPr/>
            </p:nvSpPr>
            <p:spPr bwMode="auto">
              <a:xfrm>
                <a:off x="3836" y="1588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62" name="Oval 815"/>
              <p:cNvSpPr>
                <a:spLocks noChangeArrowheads="1"/>
              </p:cNvSpPr>
              <p:nvPr/>
            </p:nvSpPr>
            <p:spPr bwMode="auto">
              <a:xfrm>
                <a:off x="3228" y="1180"/>
                <a:ext cx="32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63" name="Oval 816"/>
              <p:cNvSpPr>
                <a:spLocks noChangeArrowheads="1"/>
              </p:cNvSpPr>
              <p:nvPr/>
            </p:nvSpPr>
            <p:spPr bwMode="auto">
              <a:xfrm>
                <a:off x="3348" y="1516"/>
                <a:ext cx="24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64" name="Oval 817"/>
              <p:cNvSpPr>
                <a:spLocks noChangeArrowheads="1"/>
              </p:cNvSpPr>
              <p:nvPr/>
            </p:nvSpPr>
            <p:spPr bwMode="auto">
              <a:xfrm>
                <a:off x="3300" y="1116"/>
                <a:ext cx="32" cy="40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65" name="Oval 818"/>
              <p:cNvSpPr>
                <a:spLocks noChangeArrowheads="1"/>
              </p:cNvSpPr>
              <p:nvPr/>
            </p:nvSpPr>
            <p:spPr bwMode="auto">
              <a:xfrm>
                <a:off x="3796" y="1236"/>
                <a:ext cx="24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66" name="Oval 819"/>
              <p:cNvSpPr>
                <a:spLocks noChangeArrowheads="1"/>
              </p:cNvSpPr>
              <p:nvPr/>
            </p:nvSpPr>
            <p:spPr bwMode="auto">
              <a:xfrm>
                <a:off x="3204" y="1732"/>
                <a:ext cx="32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67" name="Oval 820"/>
              <p:cNvSpPr>
                <a:spLocks noChangeArrowheads="1"/>
              </p:cNvSpPr>
              <p:nvPr/>
            </p:nvSpPr>
            <p:spPr bwMode="auto">
              <a:xfrm>
                <a:off x="3908" y="1188"/>
                <a:ext cx="32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68" name="Oval 821"/>
              <p:cNvSpPr>
                <a:spLocks noChangeArrowheads="1"/>
              </p:cNvSpPr>
              <p:nvPr/>
            </p:nvSpPr>
            <p:spPr bwMode="auto">
              <a:xfrm>
                <a:off x="3196" y="1628"/>
                <a:ext cx="24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69" name="Oval 822"/>
              <p:cNvSpPr>
                <a:spLocks noChangeArrowheads="1"/>
              </p:cNvSpPr>
              <p:nvPr/>
            </p:nvSpPr>
            <p:spPr bwMode="auto">
              <a:xfrm>
                <a:off x="3124" y="1148"/>
                <a:ext cx="24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70" name="Oval 823"/>
              <p:cNvSpPr>
                <a:spLocks noChangeArrowheads="1"/>
              </p:cNvSpPr>
              <p:nvPr/>
            </p:nvSpPr>
            <p:spPr bwMode="auto">
              <a:xfrm>
                <a:off x="3364" y="1636"/>
                <a:ext cx="24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71" name="Oval 824"/>
              <p:cNvSpPr>
                <a:spLocks noChangeArrowheads="1"/>
              </p:cNvSpPr>
              <p:nvPr/>
            </p:nvSpPr>
            <p:spPr bwMode="auto">
              <a:xfrm>
                <a:off x="3300" y="1660"/>
                <a:ext cx="32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72" name="Oval 825"/>
              <p:cNvSpPr>
                <a:spLocks noChangeArrowheads="1"/>
              </p:cNvSpPr>
              <p:nvPr/>
            </p:nvSpPr>
            <p:spPr bwMode="auto">
              <a:xfrm>
                <a:off x="3756" y="1124"/>
                <a:ext cx="24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73" name="Oval 826"/>
              <p:cNvSpPr>
                <a:spLocks noChangeArrowheads="1"/>
              </p:cNvSpPr>
              <p:nvPr/>
            </p:nvSpPr>
            <p:spPr bwMode="auto">
              <a:xfrm>
                <a:off x="3244" y="1284"/>
                <a:ext cx="24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74" name="Oval 827"/>
              <p:cNvSpPr>
                <a:spLocks noChangeArrowheads="1"/>
              </p:cNvSpPr>
              <p:nvPr/>
            </p:nvSpPr>
            <p:spPr bwMode="auto">
              <a:xfrm>
                <a:off x="3796" y="1580"/>
                <a:ext cx="32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75" name="Oval 828"/>
              <p:cNvSpPr>
                <a:spLocks noChangeArrowheads="1"/>
              </p:cNvSpPr>
              <p:nvPr/>
            </p:nvSpPr>
            <p:spPr bwMode="auto">
              <a:xfrm>
                <a:off x="3460" y="1452"/>
                <a:ext cx="32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76" name="Oval 829"/>
              <p:cNvSpPr>
                <a:spLocks noChangeArrowheads="1"/>
              </p:cNvSpPr>
              <p:nvPr/>
            </p:nvSpPr>
            <p:spPr bwMode="auto">
              <a:xfrm>
                <a:off x="3780" y="1276"/>
                <a:ext cx="24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77" name="Oval 830"/>
              <p:cNvSpPr>
                <a:spLocks noChangeArrowheads="1"/>
              </p:cNvSpPr>
              <p:nvPr/>
            </p:nvSpPr>
            <p:spPr bwMode="auto">
              <a:xfrm>
                <a:off x="3756" y="1572"/>
                <a:ext cx="32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78" name="Oval 831"/>
              <p:cNvSpPr>
                <a:spLocks noChangeArrowheads="1"/>
              </p:cNvSpPr>
              <p:nvPr/>
            </p:nvSpPr>
            <p:spPr bwMode="auto">
              <a:xfrm>
                <a:off x="3316" y="1572"/>
                <a:ext cx="24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79" name="Oval 832"/>
              <p:cNvSpPr>
                <a:spLocks noChangeArrowheads="1"/>
              </p:cNvSpPr>
              <p:nvPr/>
            </p:nvSpPr>
            <p:spPr bwMode="auto">
              <a:xfrm>
                <a:off x="3804" y="1148"/>
                <a:ext cx="32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80" name="Oval 833"/>
              <p:cNvSpPr>
                <a:spLocks noChangeArrowheads="1"/>
              </p:cNvSpPr>
              <p:nvPr/>
            </p:nvSpPr>
            <p:spPr bwMode="auto">
              <a:xfrm>
                <a:off x="3156" y="1172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81" name="Oval 834"/>
              <p:cNvSpPr>
                <a:spLocks noChangeArrowheads="1"/>
              </p:cNvSpPr>
              <p:nvPr/>
            </p:nvSpPr>
            <p:spPr bwMode="auto">
              <a:xfrm>
                <a:off x="3924" y="1220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82" name="Oval 835"/>
              <p:cNvSpPr>
                <a:spLocks noChangeArrowheads="1"/>
              </p:cNvSpPr>
              <p:nvPr/>
            </p:nvSpPr>
            <p:spPr bwMode="auto">
              <a:xfrm>
                <a:off x="3604" y="1420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83" name="Oval 836"/>
              <p:cNvSpPr>
                <a:spLocks noChangeArrowheads="1"/>
              </p:cNvSpPr>
              <p:nvPr/>
            </p:nvSpPr>
            <p:spPr bwMode="auto">
              <a:xfrm>
                <a:off x="3868" y="1076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84" name="Oval 837"/>
              <p:cNvSpPr>
                <a:spLocks noChangeArrowheads="1"/>
              </p:cNvSpPr>
              <p:nvPr/>
            </p:nvSpPr>
            <p:spPr bwMode="auto">
              <a:xfrm>
                <a:off x="3876" y="1484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85" name="Oval 838"/>
              <p:cNvSpPr>
                <a:spLocks noChangeArrowheads="1"/>
              </p:cNvSpPr>
              <p:nvPr/>
            </p:nvSpPr>
            <p:spPr bwMode="auto">
              <a:xfrm>
                <a:off x="3244" y="1212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86" name="Oval 839"/>
              <p:cNvSpPr>
                <a:spLocks noChangeArrowheads="1"/>
              </p:cNvSpPr>
              <p:nvPr/>
            </p:nvSpPr>
            <p:spPr bwMode="auto">
              <a:xfrm>
                <a:off x="3372" y="1124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87" name="Oval 840"/>
              <p:cNvSpPr>
                <a:spLocks noChangeArrowheads="1"/>
              </p:cNvSpPr>
              <p:nvPr/>
            </p:nvSpPr>
            <p:spPr bwMode="auto">
              <a:xfrm>
                <a:off x="3852" y="1516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88" name="Oval 841"/>
              <p:cNvSpPr>
                <a:spLocks noChangeArrowheads="1"/>
              </p:cNvSpPr>
              <p:nvPr/>
            </p:nvSpPr>
            <p:spPr bwMode="auto">
              <a:xfrm>
                <a:off x="3716" y="1108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89" name="Oval 842"/>
              <p:cNvSpPr>
                <a:spLocks noChangeArrowheads="1"/>
              </p:cNvSpPr>
              <p:nvPr/>
            </p:nvSpPr>
            <p:spPr bwMode="auto">
              <a:xfrm>
                <a:off x="3108" y="1092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90" name="Oval 843"/>
              <p:cNvSpPr>
                <a:spLocks noChangeArrowheads="1"/>
              </p:cNvSpPr>
              <p:nvPr/>
            </p:nvSpPr>
            <p:spPr bwMode="auto">
              <a:xfrm>
                <a:off x="3396" y="1628"/>
                <a:ext cx="24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91" name="Oval 844"/>
              <p:cNvSpPr>
                <a:spLocks noChangeArrowheads="1"/>
              </p:cNvSpPr>
              <p:nvPr/>
            </p:nvSpPr>
            <p:spPr bwMode="auto">
              <a:xfrm>
                <a:off x="3212" y="1308"/>
                <a:ext cx="24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92" name="Oval 845"/>
              <p:cNvSpPr>
                <a:spLocks noChangeArrowheads="1"/>
              </p:cNvSpPr>
              <p:nvPr/>
            </p:nvSpPr>
            <p:spPr bwMode="auto">
              <a:xfrm>
                <a:off x="3252" y="1716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93" name="Oval 846"/>
              <p:cNvSpPr>
                <a:spLocks noChangeArrowheads="1"/>
              </p:cNvSpPr>
              <p:nvPr/>
            </p:nvSpPr>
            <p:spPr bwMode="auto">
              <a:xfrm>
                <a:off x="3284" y="1076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94" name="Oval 847"/>
              <p:cNvSpPr>
                <a:spLocks noChangeArrowheads="1"/>
              </p:cNvSpPr>
              <p:nvPr/>
            </p:nvSpPr>
            <p:spPr bwMode="auto">
              <a:xfrm>
                <a:off x="3852" y="1156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95" name="Oval 848"/>
              <p:cNvSpPr>
                <a:spLocks noChangeArrowheads="1"/>
              </p:cNvSpPr>
              <p:nvPr/>
            </p:nvSpPr>
            <p:spPr bwMode="auto">
              <a:xfrm>
                <a:off x="3228" y="1556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96" name="Oval 849"/>
              <p:cNvSpPr>
                <a:spLocks noChangeArrowheads="1"/>
              </p:cNvSpPr>
              <p:nvPr/>
            </p:nvSpPr>
            <p:spPr bwMode="auto">
              <a:xfrm>
                <a:off x="3748" y="1236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97" name="Oval 850"/>
              <p:cNvSpPr>
                <a:spLocks noChangeArrowheads="1"/>
              </p:cNvSpPr>
              <p:nvPr/>
            </p:nvSpPr>
            <p:spPr bwMode="auto">
              <a:xfrm>
                <a:off x="3364" y="1708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98" name="AutoShape 851"/>
              <p:cNvSpPr>
                <a:spLocks noChangeArrowheads="1"/>
              </p:cNvSpPr>
              <p:nvPr/>
            </p:nvSpPr>
            <p:spPr bwMode="auto">
              <a:xfrm>
                <a:off x="3080" y="1056"/>
                <a:ext cx="888" cy="712"/>
              </a:xfrm>
              <a:prstGeom prst="roundRect">
                <a:avLst>
                  <a:gd name="adj" fmla="val 9782"/>
                </a:avLst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99" name="Oval 852"/>
              <p:cNvSpPr>
                <a:spLocks noChangeArrowheads="1"/>
              </p:cNvSpPr>
              <p:nvPr/>
            </p:nvSpPr>
            <p:spPr bwMode="auto">
              <a:xfrm>
                <a:off x="3524" y="1460"/>
                <a:ext cx="32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00" name="Oval 853"/>
              <p:cNvSpPr>
                <a:spLocks noChangeArrowheads="1"/>
              </p:cNvSpPr>
              <p:nvPr/>
            </p:nvSpPr>
            <p:spPr bwMode="auto">
              <a:xfrm>
                <a:off x="3604" y="1484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01" name="Oval 854"/>
              <p:cNvSpPr>
                <a:spLocks noChangeArrowheads="1"/>
              </p:cNvSpPr>
              <p:nvPr/>
            </p:nvSpPr>
            <p:spPr bwMode="auto">
              <a:xfrm>
                <a:off x="3508" y="1348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02" name="Oval 855"/>
              <p:cNvSpPr>
                <a:spLocks noChangeArrowheads="1"/>
              </p:cNvSpPr>
              <p:nvPr/>
            </p:nvSpPr>
            <p:spPr bwMode="auto">
              <a:xfrm>
                <a:off x="3452" y="1372"/>
                <a:ext cx="32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03" name="Oval 856"/>
              <p:cNvSpPr>
                <a:spLocks noChangeArrowheads="1"/>
              </p:cNvSpPr>
              <p:nvPr/>
            </p:nvSpPr>
            <p:spPr bwMode="auto">
              <a:xfrm>
                <a:off x="3484" y="1404"/>
                <a:ext cx="32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04" name="Oval 857"/>
              <p:cNvSpPr>
                <a:spLocks noChangeArrowheads="1"/>
              </p:cNvSpPr>
              <p:nvPr/>
            </p:nvSpPr>
            <p:spPr bwMode="auto">
              <a:xfrm>
                <a:off x="3508" y="1428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05" name="Oval 858"/>
              <p:cNvSpPr>
                <a:spLocks noChangeArrowheads="1"/>
              </p:cNvSpPr>
              <p:nvPr/>
            </p:nvSpPr>
            <p:spPr bwMode="auto">
              <a:xfrm>
                <a:off x="3332" y="1724"/>
                <a:ext cx="24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06" name="Oval 859"/>
              <p:cNvSpPr>
                <a:spLocks noChangeArrowheads="1"/>
              </p:cNvSpPr>
              <p:nvPr/>
            </p:nvSpPr>
            <p:spPr bwMode="auto">
              <a:xfrm>
                <a:off x="3852" y="1620"/>
                <a:ext cx="32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07" name="Oval 860"/>
              <p:cNvSpPr>
                <a:spLocks noChangeArrowheads="1"/>
              </p:cNvSpPr>
              <p:nvPr/>
            </p:nvSpPr>
            <p:spPr bwMode="auto">
              <a:xfrm>
                <a:off x="3204" y="1588"/>
                <a:ext cx="32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08" name="Oval 861"/>
              <p:cNvSpPr>
                <a:spLocks noChangeArrowheads="1"/>
              </p:cNvSpPr>
              <p:nvPr/>
            </p:nvSpPr>
            <p:spPr bwMode="auto">
              <a:xfrm>
                <a:off x="3276" y="1556"/>
                <a:ext cx="32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09" name="Oval 862"/>
              <p:cNvSpPr>
                <a:spLocks noChangeArrowheads="1"/>
              </p:cNvSpPr>
              <p:nvPr/>
            </p:nvSpPr>
            <p:spPr bwMode="auto">
              <a:xfrm>
                <a:off x="3164" y="1676"/>
                <a:ext cx="24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10" name="Oval 863"/>
              <p:cNvSpPr>
                <a:spLocks noChangeArrowheads="1"/>
              </p:cNvSpPr>
              <p:nvPr/>
            </p:nvSpPr>
            <p:spPr bwMode="auto">
              <a:xfrm>
                <a:off x="3812" y="1516"/>
                <a:ext cx="24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11" name="Oval 864"/>
              <p:cNvSpPr>
                <a:spLocks noChangeArrowheads="1"/>
              </p:cNvSpPr>
              <p:nvPr/>
            </p:nvSpPr>
            <p:spPr bwMode="auto">
              <a:xfrm>
                <a:off x="3276" y="1732"/>
                <a:ext cx="24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12" name="Oval 865"/>
              <p:cNvSpPr>
                <a:spLocks noChangeArrowheads="1"/>
              </p:cNvSpPr>
              <p:nvPr/>
            </p:nvSpPr>
            <p:spPr bwMode="auto">
              <a:xfrm>
                <a:off x="3292" y="1516"/>
                <a:ext cx="32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13" name="Oval 866"/>
              <p:cNvSpPr>
                <a:spLocks noChangeArrowheads="1"/>
              </p:cNvSpPr>
              <p:nvPr/>
            </p:nvSpPr>
            <p:spPr bwMode="auto">
              <a:xfrm>
                <a:off x="3732" y="1588"/>
                <a:ext cx="24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14" name="Oval 867"/>
              <p:cNvSpPr>
                <a:spLocks noChangeArrowheads="1"/>
              </p:cNvSpPr>
              <p:nvPr/>
            </p:nvSpPr>
            <p:spPr bwMode="auto">
              <a:xfrm>
                <a:off x="3788" y="1452"/>
                <a:ext cx="32" cy="40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15" name="Oval 868"/>
              <p:cNvSpPr>
                <a:spLocks noChangeArrowheads="1"/>
              </p:cNvSpPr>
              <p:nvPr/>
            </p:nvSpPr>
            <p:spPr bwMode="auto">
              <a:xfrm>
                <a:off x="3196" y="1668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16" name="Oval 869"/>
              <p:cNvSpPr>
                <a:spLocks noChangeArrowheads="1"/>
              </p:cNvSpPr>
              <p:nvPr/>
            </p:nvSpPr>
            <p:spPr bwMode="auto">
              <a:xfrm>
                <a:off x="3332" y="1676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17" name="Oval 870"/>
              <p:cNvSpPr>
                <a:spLocks noChangeArrowheads="1"/>
              </p:cNvSpPr>
              <p:nvPr/>
            </p:nvSpPr>
            <p:spPr bwMode="auto">
              <a:xfrm>
                <a:off x="3788" y="1548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18" name="Oval 871"/>
              <p:cNvSpPr>
                <a:spLocks noChangeArrowheads="1"/>
              </p:cNvSpPr>
              <p:nvPr/>
            </p:nvSpPr>
            <p:spPr bwMode="auto">
              <a:xfrm>
                <a:off x="3252" y="1516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19" name="Oval 872"/>
              <p:cNvSpPr>
                <a:spLocks noChangeArrowheads="1"/>
              </p:cNvSpPr>
              <p:nvPr/>
            </p:nvSpPr>
            <p:spPr bwMode="auto">
              <a:xfrm>
                <a:off x="3372" y="1548"/>
                <a:ext cx="32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20" name="Oval 873"/>
              <p:cNvSpPr>
                <a:spLocks noChangeArrowheads="1"/>
              </p:cNvSpPr>
              <p:nvPr/>
            </p:nvSpPr>
            <p:spPr bwMode="auto">
              <a:xfrm>
                <a:off x="3132" y="1700"/>
                <a:ext cx="40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21" name="Oval 874"/>
              <p:cNvSpPr>
                <a:spLocks noChangeArrowheads="1"/>
              </p:cNvSpPr>
              <p:nvPr/>
            </p:nvSpPr>
            <p:spPr bwMode="auto">
              <a:xfrm>
                <a:off x="3228" y="1636"/>
                <a:ext cx="24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22" name="Oval 875"/>
              <p:cNvSpPr>
                <a:spLocks noChangeArrowheads="1"/>
              </p:cNvSpPr>
              <p:nvPr/>
            </p:nvSpPr>
            <p:spPr bwMode="auto">
              <a:xfrm>
                <a:off x="3396" y="1668"/>
                <a:ext cx="32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23" name="Oval 876"/>
              <p:cNvSpPr>
                <a:spLocks noChangeArrowheads="1"/>
              </p:cNvSpPr>
              <p:nvPr/>
            </p:nvSpPr>
            <p:spPr bwMode="auto">
              <a:xfrm>
                <a:off x="3388" y="1732"/>
                <a:ext cx="32" cy="40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24" name="Oval 877"/>
              <p:cNvSpPr>
                <a:spLocks noChangeArrowheads="1"/>
              </p:cNvSpPr>
              <p:nvPr/>
            </p:nvSpPr>
            <p:spPr bwMode="auto">
              <a:xfrm>
                <a:off x="3884" y="1540"/>
                <a:ext cx="32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25" name="Oval 878"/>
              <p:cNvSpPr>
                <a:spLocks noChangeArrowheads="1"/>
              </p:cNvSpPr>
              <p:nvPr/>
            </p:nvSpPr>
            <p:spPr bwMode="auto">
              <a:xfrm>
                <a:off x="3116" y="1604"/>
                <a:ext cx="32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26" name="Oval 879"/>
              <p:cNvSpPr>
                <a:spLocks noChangeArrowheads="1"/>
              </p:cNvSpPr>
              <p:nvPr/>
            </p:nvSpPr>
            <p:spPr bwMode="auto">
              <a:xfrm>
                <a:off x="3340" y="1596"/>
                <a:ext cx="32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27" name="Oval 880"/>
              <p:cNvSpPr>
                <a:spLocks noChangeArrowheads="1"/>
              </p:cNvSpPr>
              <p:nvPr/>
            </p:nvSpPr>
            <p:spPr bwMode="auto">
              <a:xfrm>
                <a:off x="3772" y="1604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28" name="Oval 881"/>
              <p:cNvSpPr>
                <a:spLocks noChangeArrowheads="1"/>
              </p:cNvSpPr>
              <p:nvPr/>
            </p:nvSpPr>
            <p:spPr bwMode="auto">
              <a:xfrm>
                <a:off x="3148" y="1628"/>
                <a:ext cx="24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29" name="Oval 882"/>
              <p:cNvSpPr>
                <a:spLocks noChangeArrowheads="1"/>
              </p:cNvSpPr>
              <p:nvPr/>
            </p:nvSpPr>
            <p:spPr bwMode="auto">
              <a:xfrm>
                <a:off x="3868" y="1580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30" name="Oval 883"/>
              <p:cNvSpPr>
                <a:spLocks noChangeArrowheads="1"/>
              </p:cNvSpPr>
              <p:nvPr/>
            </p:nvSpPr>
            <p:spPr bwMode="auto">
              <a:xfrm>
                <a:off x="3324" y="1628"/>
                <a:ext cx="24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31" name="Oval 884"/>
              <p:cNvSpPr>
                <a:spLocks noChangeArrowheads="1"/>
              </p:cNvSpPr>
              <p:nvPr/>
            </p:nvSpPr>
            <p:spPr bwMode="auto">
              <a:xfrm>
                <a:off x="3252" y="1604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32" name="Oval 885"/>
              <p:cNvSpPr>
                <a:spLocks noChangeArrowheads="1"/>
              </p:cNvSpPr>
              <p:nvPr/>
            </p:nvSpPr>
            <p:spPr bwMode="auto">
              <a:xfrm>
                <a:off x="3324" y="1540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33" name="Oval 886"/>
              <p:cNvSpPr>
                <a:spLocks noChangeArrowheads="1"/>
              </p:cNvSpPr>
              <p:nvPr/>
            </p:nvSpPr>
            <p:spPr bwMode="auto">
              <a:xfrm>
                <a:off x="3540" y="1332"/>
                <a:ext cx="32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34" name="Oval 887"/>
              <p:cNvSpPr>
                <a:spLocks noChangeArrowheads="1"/>
              </p:cNvSpPr>
              <p:nvPr/>
            </p:nvSpPr>
            <p:spPr bwMode="auto">
              <a:xfrm>
                <a:off x="3556" y="1524"/>
                <a:ext cx="24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35" name="Oval 888"/>
              <p:cNvSpPr>
                <a:spLocks noChangeArrowheads="1"/>
              </p:cNvSpPr>
              <p:nvPr/>
            </p:nvSpPr>
            <p:spPr bwMode="auto">
              <a:xfrm>
                <a:off x="3596" y="1380"/>
                <a:ext cx="32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36" name="Oval 889"/>
              <p:cNvSpPr>
                <a:spLocks noChangeArrowheads="1"/>
              </p:cNvSpPr>
              <p:nvPr/>
            </p:nvSpPr>
            <p:spPr bwMode="auto">
              <a:xfrm>
                <a:off x="3556" y="1372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37" name="Oval 890"/>
              <p:cNvSpPr>
                <a:spLocks noChangeArrowheads="1"/>
              </p:cNvSpPr>
              <p:nvPr/>
            </p:nvSpPr>
            <p:spPr bwMode="auto">
              <a:xfrm>
                <a:off x="3580" y="1452"/>
                <a:ext cx="32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38" name="Oval 891"/>
              <p:cNvSpPr>
                <a:spLocks noChangeArrowheads="1"/>
              </p:cNvSpPr>
              <p:nvPr/>
            </p:nvSpPr>
            <p:spPr bwMode="auto">
              <a:xfrm>
                <a:off x="3500" y="1484"/>
                <a:ext cx="24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39" name="Oval 892"/>
              <p:cNvSpPr>
                <a:spLocks noChangeArrowheads="1"/>
              </p:cNvSpPr>
              <p:nvPr/>
            </p:nvSpPr>
            <p:spPr bwMode="auto">
              <a:xfrm>
                <a:off x="3444" y="1412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40" name="Oval 893"/>
              <p:cNvSpPr>
                <a:spLocks noChangeArrowheads="1"/>
              </p:cNvSpPr>
              <p:nvPr/>
            </p:nvSpPr>
            <p:spPr bwMode="auto">
              <a:xfrm>
                <a:off x="3588" y="1508"/>
                <a:ext cx="32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41" name="Oval 894"/>
              <p:cNvSpPr>
                <a:spLocks noChangeArrowheads="1"/>
              </p:cNvSpPr>
              <p:nvPr/>
            </p:nvSpPr>
            <p:spPr bwMode="auto">
              <a:xfrm>
                <a:off x="3524" y="1396"/>
                <a:ext cx="32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42" name="Oval 895"/>
              <p:cNvSpPr>
                <a:spLocks noChangeArrowheads="1"/>
              </p:cNvSpPr>
              <p:nvPr/>
            </p:nvSpPr>
            <p:spPr bwMode="auto">
              <a:xfrm>
                <a:off x="3556" y="1428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43" name="Oval 896"/>
              <p:cNvSpPr>
                <a:spLocks noChangeArrowheads="1"/>
              </p:cNvSpPr>
              <p:nvPr/>
            </p:nvSpPr>
            <p:spPr bwMode="auto">
              <a:xfrm>
                <a:off x="3244" y="1100"/>
                <a:ext cx="32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44" name="Oval 897"/>
              <p:cNvSpPr>
                <a:spLocks noChangeArrowheads="1"/>
              </p:cNvSpPr>
              <p:nvPr/>
            </p:nvSpPr>
            <p:spPr bwMode="auto">
              <a:xfrm>
                <a:off x="3324" y="1220"/>
                <a:ext cx="32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45" name="Oval 898"/>
              <p:cNvSpPr>
                <a:spLocks noChangeArrowheads="1"/>
              </p:cNvSpPr>
              <p:nvPr/>
            </p:nvSpPr>
            <p:spPr bwMode="auto">
              <a:xfrm>
                <a:off x="3708" y="1260"/>
                <a:ext cx="24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46" name="Oval 899"/>
              <p:cNvSpPr>
                <a:spLocks noChangeArrowheads="1"/>
              </p:cNvSpPr>
              <p:nvPr/>
            </p:nvSpPr>
            <p:spPr bwMode="auto">
              <a:xfrm>
                <a:off x="3892" y="1116"/>
                <a:ext cx="32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47" name="Oval 900"/>
              <p:cNvSpPr>
                <a:spLocks noChangeArrowheads="1"/>
              </p:cNvSpPr>
              <p:nvPr/>
            </p:nvSpPr>
            <p:spPr bwMode="auto">
              <a:xfrm>
                <a:off x="3148" y="1076"/>
                <a:ext cx="32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48" name="Oval 901"/>
              <p:cNvSpPr>
                <a:spLocks noChangeArrowheads="1"/>
              </p:cNvSpPr>
              <p:nvPr/>
            </p:nvSpPr>
            <p:spPr bwMode="auto">
              <a:xfrm>
                <a:off x="3652" y="1180"/>
                <a:ext cx="32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49" name="Oval 902"/>
              <p:cNvSpPr>
                <a:spLocks noChangeArrowheads="1"/>
              </p:cNvSpPr>
              <p:nvPr/>
            </p:nvSpPr>
            <p:spPr bwMode="auto">
              <a:xfrm>
                <a:off x="3204" y="1252"/>
                <a:ext cx="32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50" name="Oval 903"/>
              <p:cNvSpPr>
                <a:spLocks noChangeArrowheads="1"/>
              </p:cNvSpPr>
              <p:nvPr/>
            </p:nvSpPr>
            <p:spPr bwMode="auto">
              <a:xfrm>
                <a:off x="3836" y="1340"/>
                <a:ext cx="32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51" name="Oval 904"/>
              <p:cNvSpPr>
                <a:spLocks noChangeArrowheads="1"/>
              </p:cNvSpPr>
              <p:nvPr/>
            </p:nvSpPr>
            <p:spPr bwMode="auto">
              <a:xfrm>
                <a:off x="3716" y="1148"/>
                <a:ext cx="24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52" name="Oval 905"/>
              <p:cNvSpPr>
                <a:spLocks noChangeArrowheads="1"/>
              </p:cNvSpPr>
              <p:nvPr/>
            </p:nvSpPr>
            <p:spPr bwMode="auto">
              <a:xfrm>
                <a:off x="3220" y="1132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53" name="Oval 906"/>
              <p:cNvSpPr>
                <a:spLocks noChangeArrowheads="1"/>
              </p:cNvSpPr>
              <p:nvPr/>
            </p:nvSpPr>
            <p:spPr bwMode="auto">
              <a:xfrm>
                <a:off x="3892" y="1324"/>
                <a:ext cx="24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54" name="Oval 907"/>
              <p:cNvSpPr>
                <a:spLocks noChangeArrowheads="1"/>
              </p:cNvSpPr>
              <p:nvPr/>
            </p:nvSpPr>
            <p:spPr bwMode="auto">
              <a:xfrm>
                <a:off x="3876" y="1268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55" name="Oval 908"/>
              <p:cNvSpPr>
                <a:spLocks noChangeArrowheads="1"/>
              </p:cNvSpPr>
              <p:nvPr/>
            </p:nvSpPr>
            <p:spPr bwMode="auto">
              <a:xfrm>
                <a:off x="3292" y="1164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56" name="Oval 909"/>
              <p:cNvSpPr>
                <a:spLocks noChangeArrowheads="1"/>
              </p:cNvSpPr>
              <p:nvPr/>
            </p:nvSpPr>
            <p:spPr bwMode="auto">
              <a:xfrm>
                <a:off x="3348" y="1076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57" name="Oval 910"/>
              <p:cNvSpPr>
                <a:spLocks noChangeArrowheads="1"/>
              </p:cNvSpPr>
              <p:nvPr/>
            </p:nvSpPr>
            <p:spPr bwMode="auto">
              <a:xfrm>
                <a:off x="3668" y="1140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58" name="Oval 911"/>
              <p:cNvSpPr>
                <a:spLocks noChangeArrowheads="1"/>
              </p:cNvSpPr>
              <p:nvPr/>
            </p:nvSpPr>
            <p:spPr bwMode="auto">
              <a:xfrm>
                <a:off x="3204" y="1204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59" name="Oval 912"/>
              <p:cNvSpPr>
                <a:spLocks noChangeArrowheads="1"/>
              </p:cNvSpPr>
              <p:nvPr/>
            </p:nvSpPr>
            <p:spPr bwMode="auto">
              <a:xfrm>
                <a:off x="3140" y="1116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60" name="Oval 913"/>
              <p:cNvSpPr>
                <a:spLocks noChangeArrowheads="1"/>
              </p:cNvSpPr>
              <p:nvPr/>
            </p:nvSpPr>
            <p:spPr bwMode="auto">
              <a:xfrm>
                <a:off x="3180" y="1284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61" name="Oval 914"/>
              <p:cNvSpPr>
                <a:spLocks noChangeArrowheads="1"/>
              </p:cNvSpPr>
              <p:nvPr/>
            </p:nvSpPr>
            <p:spPr bwMode="auto">
              <a:xfrm>
                <a:off x="3812" y="1116"/>
                <a:ext cx="24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62" name="Oval 915"/>
              <p:cNvSpPr>
                <a:spLocks noChangeArrowheads="1"/>
              </p:cNvSpPr>
              <p:nvPr/>
            </p:nvSpPr>
            <p:spPr bwMode="auto">
              <a:xfrm>
                <a:off x="3676" y="1220"/>
                <a:ext cx="24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63" name="Oval 916"/>
              <p:cNvSpPr>
                <a:spLocks noChangeArrowheads="1"/>
              </p:cNvSpPr>
              <p:nvPr/>
            </p:nvSpPr>
            <p:spPr bwMode="auto">
              <a:xfrm>
                <a:off x="3116" y="1244"/>
                <a:ext cx="32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64" name="Oval 917"/>
              <p:cNvSpPr>
                <a:spLocks noChangeArrowheads="1"/>
              </p:cNvSpPr>
              <p:nvPr/>
            </p:nvSpPr>
            <p:spPr bwMode="auto">
              <a:xfrm>
                <a:off x="3308" y="1292"/>
                <a:ext cx="32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65" name="Oval 918"/>
              <p:cNvSpPr>
                <a:spLocks noChangeArrowheads="1"/>
              </p:cNvSpPr>
              <p:nvPr/>
            </p:nvSpPr>
            <p:spPr bwMode="auto">
              <a:xfrm>
                <a:off x="3820" y="1268"/>
                <a:ext cx="24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66" name="Oval 919"/>
              <p:cNvSpPr>
                <a:spLocks noChangeArrowheads="1"/>
              </p:cNvSpPr>
              <p:nvPr/>
            </p:nvSpPr>
            <p:spPr bwMode="auto">
              <a:xfrm>
                <a:off x="3892" y="1228"/>
                <a:ext cx="32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67" name="Oval 920"/>
              <p:cNvSpPr>
                <a:spLocks noChangeArrowheads="1"/>
              </p:cNvSpPr>
              <p:nvPr/>
            </p:nvSpPr>
            <p:spPr bwMode="auto">
              <a:xfrm>
                <a:off x="3180" y="1140"/>
                <a:ext cx="24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68" name="Oval 921"/>
              <p:cNvSpPr>
                <a:spLocks noChangeArrowheads="1"/>
              </p:cNvSpPr>
              <p:nvPr/>
            </p:nvSpPr>
            <p:spPr bwMode="auto">
              <a:xfrm>
                <a:off x="3740" y="1076"/>
                <a:ext cx="24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69" name="Oval 922"/>
              <p:cNvSpPr>
                <a:spLocks noChangeArrowheads="1"/>
              </p:cNvSpPr>
              <p:nvPr/>
            </p:nvSpPr>
            <p:spPr bwMode="auto">
              <a:xfrm>
                <a:off x="3324" y="1068"/>
                <a:ext cx="32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70" name="Oval 923"/>
              <p:cNvSpPr>
                <a:spLocks noChangeArrowheads="1"/>
              </p:cNvSpPr>
              <p:nvPr/>
            </p:nvSpPr>
            <p:spPr bwMode="auto">
              <a:xfrm>
                <a:off x="3780" y="1324"/>
                <a:ext cx="32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71" name="Oval 924"/>
              <p:cNvSpPr>
                <a:spLocks noChangeArrowheads="1"/>
              </p:cNvSpPr>
              <p:nvPr/>
            </p:nvSpPr>
            <p:spPr bwMode="auto">
              <a:xfrm>
                <a:off x="3852" y="1196"/>
                <a:ext cx="32" cy="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72" name="Oval 925"/>
              <p:cNvSpPr>
                <a:spLocks noChangeArrowheads="1"/>
              </p:cNvSpPr>
              <p:nvPr/>
            </p:nvSpPr>
            <p:spPr bwMode="auto">
              <a:xfrm>
                <a:off x="3332" y="1260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73" name="Oval 926"/>
              <p:cNvSpPr>
                <a:spLocks noChangeArrowheads="1"/>
              </p:cNvSpPr>
              <p:nvPr/>
            </p:nvSpPr>
            <p:spPr bwMode="auto">
              <a:xfrm>
                <a:off x="3932" y="1268"/>
                <a:ext cx="24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74" name="Oval 927"/>
              <p:cNvSpPr>
                <a:spLocks noChangeArrowheads="1"/>
              </p:cNvSpPr>
              <p:nvPr/>
            </p:nvSpPr>
            <p:spPr bwMode="auto">
              <a:xfrm>
                <a:off x="3900" y="1140"/>
                <a:ext cx="24" cy="40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75" name="Oval 928"/>
              <p:cNvSpPr>
                <a:spLocks noChangeArrowheads="1"/>
              </p:cNvSpPr>
              <p:nvPr/>
            </p:nvSpPr>
            <p:spPr bwMode="auto">
              <a:xfrm>
                <a:off x="3292" y="1244"/>
                <a:ext cx="24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76" name="Oval 929"/>
              <p:cNvSpPr>
                <a:spLocks noChangeArrowheads="1"/>
              </p:cNvSpPr>
              <p:nvPr/>
            </p:nvSpPr>
            <p:spPr bwMode="auto">
              <a:xfrm>
                <a:off x="3172" y="1236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77" name="Oval 930"/>
              <p:cNvSpPr>
                <a:spLocks noChangeArrowheads="1"/>
              </p:cNvSpPr>
              <p:nvPr/>
            </p:nvSpPr>
            <p:spPr bwMode="auto">
              <a:xfrm>
                <a:off x="3764" y="1156"/>
                <a:ext cx="24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78" name="Oval 931"/>
              <p:cNvSpPr>
                <a:spLocks noChangeArrowheads="1"/>
              </p:cNvSpPr>
              <p:nvPr/>
            </p:nvSpPr>
            <p:spPr bwMode="auto">
              <a:xfrm>
                <a:off x="3252" y="1252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79" name="Oval 932"/>
              <p:cNvSpPr>
                <a:spLocks noChangeArrowheads="1"/>
              </p:cNvSpPr>
              <p:nvPr/>
            </p:nvSpPr>
            <p:spPr bwMode="auto">
              <a:xfrm>
                <a:off x="3276" y="1308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80" name="Oval 933"/>
              <p:cNvSpPr>
                <a:spLocks noChangeArrowheads="1"/>
              </p:cNvSpPr>
              <p:nvPr/>
            </p:nvSpPr>
            <p:spPr bwMode="auto">
              <a:xfrm>
                <a:off x="3356" y="1220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81" name="Oval 934"/>
              <p:cNvSpPr>
                <a:spLocks noChangeArrowheads="1"/>
              </p:cNvSpPr>
              <p:nvPr/>
            </p:nvSpPr>
            <p:spPr bwMode="auto">
              <a:xfrm>
                <a:off x="3796" y="1196"/>
                <a:ext cx="32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82" name="Oval 935"/>
              <p:cNvSpPr>
                <a:spLocks noChangeArrowheads="1"/>
              </p:cNvSpPr>
              <p:nvPr/>
            </p:nvSpPr>
            <p:spPr bwMode="auto">
              <a:xfrm>
                <a:off x="3740" y="1300"/>
                <a:ext cx="24" cy="32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sp>
          <p:nvSpPr>
            <p:cNvPr id="399" name="Rectangle 936"/>
            <p:cNvSpPr>
              <a:spLocks noChangeArrowheads="1"/>
            </p:cNvSpPr>
            <p:nvPr/>
          </p:nvSpPr>
          <p:spPr bwMode="auto">
            <a:xfrm>
              <a:off x="1788" y="764"/>
              <a:ext cx="96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2000">
                  <a:solidFill>
                    <a:srgbClr val="000000"/>
                  </a:solidFill>
                  <a:latin typeface="Helvetica" panose="020B0604020202020204" pitchFamily="34" charset="0"/>
                  <a:ea typeface="Osaka" charset="-128"/>
                </a:rPr>
                <a:t>p</a:t>
              </a:r>
              <a:endParaRPr lang="en-US" altLang="ja-JP">
                <a:latin typeface="Times" panose="02020603050405020304" pitchFamily="18" charset="0"/>
                <a:ea typeface="Osaka" charset="-128"/>
              </a:endParaRPr>
            </a:p>
          </p:txBody>
        </p:sp>
        <p:sp>
          <p:nvSpPr>
            <p:cNvPr id="400" name="Rectangle 937"/>
            <p:cNvSpPr>
              <a:spLocks noChangeArrowheads="1"/>
            </p:cNvSpPr>
            <p:nvPr/>
          </p:nvSpPr>
          <p:spPr bwMode="auto">
            <a:xfrm>
              <a:off x="1875" y="764"/>
              <a:ext cx="39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2000">
                  <a:solidFill>
                    <a:srgbClr val="000000"/>
                  </a:solidFill>
                  <a:latin typeface="Helvetica" panose="020B0604020202020204" pitchFamily="34" charset="0"/>
                  <a:ea typeface="Osaka" charset="-128"/>
                </a:rPr>
                <a:t>l</a:t>
              </a:r>
              <a:endParaRPr lang="en-US" altLang="ja-JP">
                <a:latin typeface="Times" panose="02020603050405020304" pitchFamily="18" charset="0"/>
                <a:ea typeface="Osaka" charset="-128"/>
              </a:endParaRPr>
            </a:p>
          </p:txBody>
        </p:sp>
        <p:sp>
          <p:nvSpPr>
            <p:cNvPr id="401" name="Rectangle 938"/>
            <p:cNvSpPr>
              <a:spLocks noChangeArrowheads="1"/>
            </p:cNvSpPr>
            <p:nvPr/>
          </p:nvSpPr>
          <p:spPr bwMode="auto">
            <a:xfrm>
              <a:off x="1916" y="764"/>
              <a:ext cx="96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2000">
                  <a:solidFill>
                    <a:srgbClr val="000000"/>
                  </a:solidFill>
                  <a:latin typeface="Helvetica" panose="020B0604020202020204" pitchFamily="34" charset="0"/>
                  <a:ea typeface="Osaka" charset="-128"/>
                </a:rPr>
                <a:t>a</a:t>
              </a:r>
              <a:endParaRPr lang="en-US" altLang="ja-JP">
                <a:latin typeface="Times" panose="02020603050405020304" pitchFamily="18" charset="0"/>
                <a:ea typeface="Osaka" charset="-128"/>
              </a:endParaRPr>
            </a:p>
          </p:txBody>
        </p:sp>
        <p:sp>
          <p:nvSpPr>
            <p:cNvPr id="402" name="Rectangle 939"/>
            <p:cNvSpPr>
              <a:spLocks noChangeArrowheads="1"/>
            </p:cNvSpPr>
            <p:nvPr/>
          </p:nvSpPr>
          <p:spPr bwMode="auto">
            <a:xfrm>
              <a:off x="2004" y="764"/>
              <a:ext cx="86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2000">
                  <a:solidFill>
                    <a:srgbClr val="000000"/>
                  </a:solidFill>
                  <a:latin typeface="Helvetica" panose="020B0604020202020204" pitchFamily="34" charset="0"/>
                  <a:ea typeface="Osaka" charset="-128"/>
                </a:rPr>
                <a:t>s</a:t>
              </a:r>
              <a:endParaRPr lang="en-US" altLang="ja-JP">
                <a:latin typeface="Times" panose="02020603050405020304" pitchFamily="18" charset="0"/>
                <a:ea typeface="Osaka" charset="-128"/>
              </a:endParaRPr>
            </a:p>
          </p:txBody>
        </p:sp>
        <p:sp>
          <p:nvSpPr>
            <p:cNvPr id="403" name="Rectangle 940"/>
            <p:cNvSpPr>
              <a:spLocks noChangeArrowheads="1"/>
            </p:cNvSpPr>
            <p:nvPr/>
          </p:nvSpPr>
          <p:spPr bwMode="auto">
            <a:xfrm>
              <a:off x="2084" y="764"/>
              <a:ext cx="143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2000">
                  <a:solidFill>
                    <a:srgbClr val="000000"/>
                  </a:solidFill>
                  <a:latin typeface="Helvetica" panose="020B0604020202020204" pitchFamily="34" charset="0"/>
                  <a:ea typeface="Osaka" charset="-128"/>
                </a:rPr>
                <a:t>m</a:t>
              </a:r>
              <a:endParaRPr lang="en-US" altLang="ja-JP">
                <a:latin typeface="Times" panose="02020603050405020304" pitchFamily="18" charset="0"/>
                <a:ea typeface="Osaka" charset="-128"/>
              </a:endParaRPr>
            </a:p>
          </p:txBody>
        </p:sp>
        <p:sp>
          <p:nvSpPr>
            <p:cNvPr id="404" name="Rectangle 941"/>
            <p:cNvSpPr>
              <a:spLocks noChangeArrowheads="1"/>
            </p:cNvSpPr>
            <p:nvPr/>
          </p:nvSpPr>
          <p:spPr bwMode="auto">
            <a:xfrm>
              <a:off x="2212" y="764"/>
              <a:ext cx="96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2000">
                  <a:solidFill>
                    <a:srgbClr val="000000"/>
                  </a:solidFill>
                  <a:latin typeface="Helvetica" panose="020B0604020202020204" pitchFamily="34" charset="0"/>
                  <a:ea typeface="Osaka" charset="-128"/>
                </a:rPr>
                <a:t>a</a:t>
              </a:r>
              <a:endParaRPr lang="en-US" altLang="ja-JP">
                <a:latin typeface="Times" panose="02020603050405020304" pitchFamily="18" charset="0"/>
                <a:ea typeface="Osaka" charset="-128"/>
              </a:endParaRPr>
            </a:p>
          </p:txBody>
        </p:sp>
        <p:sp>
          <p:nvSpPr>
            <p:cNvPr id="405" name="Rectangle 942"/>
            <p:cNvSpPr>
              <a:spLocks noChangeArrowheads="1"/>
            </p:cNvSpPr>
            <p:nvPr/>
          </p:nvSpPr>
          <p:spPr bwMode="auto">
            <a:xfrm>
              <a:off x="2916" y="772"/>
              <a:ext cx="143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2000">
                  <a:solidFill>
                    <a:srgbClr val="000000"/>
                  </a:solidFill>
                  <a:latin typeface="Helvetica" panose="020B0604020202020204" pitchFamily="34" charset="0"/>
                  <a:ea typeface="Osaka" charset="-128"/>
                </a:rPr>
                <a:t>m</a:t>
              </a:r>
              <a:endParaRPr lang="en-US" altLang="ja-JP">
                <a:latin typeface="Times" panose="02020603050405020304" pitchFamily="18" charset="0"/>
                <a:ea typeface="Osaka" charset="-128"/>
              </a:endParaRPr>
            </a:p>
          </p:txBody>
        </p:sp>
        <p:sp>
          <p:nvSpPr>
            <p:cNvPr id="406" name="Rectangle 943"/>
            <p:cNvSpPr>
              <a:spLocks noChangeArrowheads="1"/>
            </p:cNvSpPr>
            <p:nvPr/>
          </p:nvSpPr>
          <p:spPr bwMode="auto">
            <a:xfrm>
              <a:off x="3052" y="772"/>
              <a:ext cx="96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2000">
                  <a:solidFill>
                    <a:srgbClr val="000000"/>
                  </a:solidFill>
                  <a:latin typeface="Helvetica" panose="020B0604020202020204" pitchFamily="34" charset="0"/>
                  <a:ea typeface="Osaka" charset="-128"/>
                </a:rPr>
                <a:t>e</a:t>
              </a:r>
              <a:endParaRPr lang="en-US" altLang="ja-JP">
                <a:latin typeface="Times" panose="02020603050405020304" pitchFamily="18" charset="0"/>
                <a:ea typeface="Osaka" charset="-128"/>
              </a:endParaRPr>
            </a:p>
          </p:txBody>
        </p:sp>
        <p:sp>
          <p:nvSpPr>
            <p:cNvPr id="407" name="Rectangle 944"/>
            <p:cNvSpPr>
              <a:spLocks noChangeArrowheads="1"/>
            </p:cNvSpPr>
            <p:nvPr/>
          </p:nvSpPr>
          <p:spPr bwMode="auto">
            <a:xfrm>
              <a:off x="3140" y="772"/>
              <a:ext cx="48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2000">
                  <a:solidFill>
                    <a:srgbClr val="000000"/>
                  </a:solidFill>
                  <a:latin typeface="Helvetica" panose="020B0604020202020204" pitchFamily="34" charset="0"/>
                  <a:ea typeface="Osaka" charset="-128"/>
                </a:rPr>
                <a:t>t</a:t>
              </a:r>
              <a:endParaRPr lang="en-US" altLang="ja-JP">
                <a:latin typeface="Times" panose="02020603050405020304" pitchFamily="18" charset="0"/>
                <a:ea typeface="Osaka" charset="-128"/>
              </a:endParaRPr>
            </a:p>
          </p:txBody>
        </p:sp>
        <p:sp>
          <p:nvSpPr>
            <p:cNvPr id="408" name="Rectangle 945"/>
            <p:cNvSpPr>
              <a:spLocks noChangeArrowheads="1"/>
            </p:cNvSpPr>
            <p:nvPr/>
          </p:nvSpPr>
          <p:spPr bwMode="auto">
            <a:xfrm>
              <a:off x="3180" y="772"/>
              <a:ext cx="96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2000">
                  <a:solidFill>
                    <a:srgbClr val="000000"/>
                  </a:solidFill>
                  <a:latin typeface="Helvetica" panose="020B0604020202020204" pitchFamily="34" charset="0"/>
                  <a:ea typeface="Osaka" charset="-128"/>
                </a:rPr>
                <a:t>a</a:t>
              </a:r>
              <a:endParaRPr lang="en-US" altLang="ja-JP">
                <a:latin typeface="Times" panose="02020603050405020304" pitchFamily="18" charset="0"/>
                <a:ea typeface="Osaka" charset="-128"/>
              </a:endParaRPr>
            </a:p>
          </p:txBody>
        </p:sp>
        <p:sp>
          <p:nvSpPr>
            <p:cNvPr id="409" name="Rectangle 946"/>
            <p:cNvSpPr>
              <a:spLocks noChangeArrowheads="1"/>
            </p:cNvSpPr>
            <p:nvPr/>
          </p:nvSpPr>
          <p:spPr bwMode="auto">
            <a:xfrm>
              <a:off x="3268" y="772"/>
              <a:ext cx="39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2000">
                  <a:solidFill>
                    <a:srgbClr val="000000"/>
                  </a:solidFill>
                  <a:latin typeface="Helvetica" panose="020B0604020202020204" pitchFamily="34" charset="0"/>
                  <a:ea typeface="Osaka" charset="-128"/>
                </a:rPr>
                <a:t>l</a:t>
              </a:r>
              <a:endParaRPr lang="en-US" altLang="ja-JP">
                <a:latin typeface="Times" panose="02020603050405020304" pitchFamily="18" charset="0"/>
                <a:ea typeface="Osaka" charset="-128"/>
              </a:endParaRPr>
            </a:p>
          </p:txBody>
        </p:sp>
        <p:sp>
          <p:nvSpPr>
            <p:cNvPr id="410" name="Rectangle 947"/>
            <p:cNvSpPr>
              <a:spLocks noChangeArrowheads="1"/>
            </p:cNvSpPr>
            <p:nvPr/>
          </p:nvSpPr>
          <p:spPr bwMode="auto">
            <a:xfrm>
              <a:off x="3308" y="772"/>
              <a:ext cx="39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2000">
                  <a:solidFill>
                    <a:srgbClr val="000000"/>
                  </a:solidFill>
                  <a:latin typeface="Helvetica" panose="020B0604020202020204" pitchFamily="34" charset="0"/>
                  <a:ea typeface="Osaka" charset="-128"/>
                </a:rPr>
                <a:t>l</a:t>
              </a:r>
              <a:endParaRPr lang="en-US" altLang="ja-JP">
                <a:latin typeface="Times" panose="02020603050405020304" pitchFamily="18" charset="0"/>
                <a:ea typeface="Osaka" charset="-128"/>
              </a:endParaRPr>
            </a:p>
          </p:txBody>
        </p:sp>
        <p:sp>
          <p:nvSpPr>
            <p:cNvPr id="411" name="Rectangle 948"/>
            <p:cNvSpPr>
              <a:spLocks noChangeArrowheads="1"/>
            </p:cNvSpPr>
            <p:nvPr/>
          </p:nvSpPr>
          <p:spPr bwMode="auto">
            <a:xfrm>
              <a:off x="3340" y="772"/>
              <a:ext cx="39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2000">
                  <a:solidFill>
                    <a:srgbClr val="000000"/>
                  </a:solidFill>
                  <a:latin typeface="Helvetica" panose="020B0604020202020204" pitchFamily="34" charset="0"/>
                  <a:ea typeface="Osaka" charset="-128"/>
                </a:rPr>
                <a:t>i</a:t>
              </a:r>
              <a:endParaRPr lang="en-US" altLang="ja-JP">
                <a:latin typeface="Times" panose="02020603050405020304" pitchFamily="18" charset="0"/>
                <a:ea typeface="Osaka" charset="-128"/>
              </a:endParaRPr>
            </a:p>
          </p:txBody>
        </p:sp>
        <p:sp>
          <p:nvSpPr>
            <p:cNvPr id="412" name="Rectangle 949"/>
            <p:cNvSpPr>
              <a:spLocks noChangeArrowheads="1"/>
            </p:cNvSpPr>
            <p:nvPr/>
          </p:nvSpPr>
          <p:spPr bwMode="auto">
            <a:xfrm>
              <a:off x="3380" y="772"/>
              <a:ext cx="86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2000">
                  <a:solidFill>
                    <a:srgbClr val="000000"/>
                  </a:solidFill>
                  <a:latin typeface="Helvetica" panose="020B0604020202020204" pitchFamily="34" charset="0"/>
                  <a:ea typeface="Osaka" charset="-128"/>
                </a:rPr>
                <a:t>c</a:t>
              </a:r>
              <a:endParaRPr lang="en-US" altLang="ja-JP">
                <a:latin typeface="Times" panose="02020603050405020304" pitchFamily="18" charset="0"/>
                <a:ea typeface="Osaka" charset="-128"/>
              </a:endParaRPr>
            </a:p>
          </p:txBody>
        </p:sp>
        <p:sp>
          <p:nvSpPr>
            <p:cNvPr id="413" name="Rectangle 950"/>
            <p:cNvSpPr>
              <a:spLocks noChangeArrowheads="1"/>
            </p:cNvSpPr>
            <p:nvPr/>
          </p:nvSpPr>
          <p:spPr bwMode="auto">
            <a:xfrm>
              <a:off x="3460" y="772"/>
              <a:ext cx="47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2000">
                  <a:solidFill>
                    <a:srgbClr val="000000"/>
                  </a:solidFill>
                  <a:latin typeface="Helvetica" panose="020B0604020202020204" pitchFamily="34" charset="0"/>
                  <a:ea typeface="Osaka" charset="-128"/>
                </a:rPr>
                <a:t> </a:t>
              </a:r>
              <a:endParaRPr lang="en-US" altLang="ja-JP">
                <a:latin typeface="Times" panose="02020603050405020304" pitchFamily="18" charset="0"/>
                <a:ea typeface="Osaka" charset="-128"/>
              </a:endParaRPr>
            </a:p>
          </p:txBody>
        </p:sp>
        <p:sp>
          <p:nvSpPr>
            <p:cNvPr id="414" name="Rectangle 951"/>
            <p:cNvSpPr>
              <a:spLocks noChangeArrowheads="1"/>
            </p:cNvSpPr>
            <p:nvPr/>
          </p:nvSpPr>
          <p:spPr bwMode="auto">
            <a:xfrm>
              <a:off x="3500" y="772"/>
              <a:ext cx="86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2000">
                  <a:solidFill>
                    <a:srgbClr val="000000"/>
                  </a:solidFill>
                  <a:latin typeface="Helvetica" panose="020B0604020202020204" pitchFamily="34" charset="0"/>
                  <a:ea typeface="Osaka" charset="-128"/>
                </a:rPr>
                <a:t>c</a:t>
              </a:r>
              <a:endParaRPr lang="en-US" altLang="ja-JP">
                <a:latin typeface="Times" panose="02020603050405020304" pitchFamily="18" charset="0"/>
                <a:ea typeface="Osaka" charset="-128"/>
              </a:endParaRPr>
            </a:p>
          </p:txBody>
        </p:sp>
        <p:sp>
          <p:nvSpPr>
            <p:cNvPr id="415" name="Rectangle 952"/>
            <p:cNvSpPr>
              <a:spLocks noChangeArrowheads="1"/>
            </p:cNvSpPr>
            <p:nvPr/>
          </p:nvSpPr>
          <p:spPr bwMode="auto">
            <a:xfrm>
              <a:off x="3580" y="772"/>
              <a:ext cx="96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2000">
                  <a:solidFill>
                    <a:srgbClr val="000000"/>
                  </a:solidFill>
                  <a:latin typeface="Helvetica" panose="020B0604020202020204" pitchFamily="34" charset="0"/>
                  <a:ea typeface="Osaka" charset="-128"/>
                </a:rPr>
                <a:t>o</a:t>
              </a:r>
              <a:endParaRPr lang="en-US" altLang="ja-JP">
                <a:latin typeface="Times" panose="02020603050405020304" pitchFamily="18" charset="0"/>
                <a:ea typeface="Osaka" charset="-128"/>
              </a:endParaRPr>
            </a:p>
          </p:txBody>
        </p:sp>
        <p:sp>
          <p:nvSpPr>
            <p:cNvPr id="416" name="Rectangle 953"/>
            <p:cNvSpPr>
              <a:spLocks noChangeArrowheads="1"/>
            </p:cNvSpPr>
            <p:nvPr/>
          </p:nvSpPr>
          <p:spPr bwMode="auto">
            <a:xfrm>
              <a:off x="3668" y="772"/>
              <a:ext cx="39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2000">
                  <a:solidFill>
                    <a:srgbClr val="000000"/>
                  </a:solidFill>
                  <a:latin typeface="Helvetica" panose="020B0604020202020204" pitchFamily="34" charset="0"/>
                  <a:ea typeface="Osaka" charset="-128"/>
                </a:rPr>
                <a:t>l</a:t>
              </a:r>
              <a:endParaRPr lang="en-US" altLang="ja-JP">
                <a:latin typeface="Times" panose="02020603050405020304" pitchFamily="18" charset="0"/>
                <a:ea typeface="Osaka" charset="-128"/>
              </a:endParaRPr>
            </a:p>
          </p:txBody>
        </p:sp>
        <p:sp>
          <p:nvSpPr>
            <p:cNvPr id="417" name="Rectangle 954"/>
            <p:cNvSpPr>
              <a:spLocks noChangeArrowheads="1"/>
            </p:cNvSpPr>
            <p:nvPr/>
          </p:nvSpPr>
          <p:spPr bwMode="auto">
            <a:xfrm>
              <a:off x="3708" y="772"/>
              <a:ext cx="39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2000">
                  <a:solidFill>
                    <a:srgbClr val="000000"/>
                  </a:solidFill>
                  <a:latin typeface="Helvetica" panose="020B0604020202020204" pitchFamily="34" charset="0"/>
                  <a:ea typeface="Osaka" charset="-128"/>
                </a:rPr>
                <a:t>l</a:t>
              </a:r>
              <a:endParaRPr lang="en-US" altLang="ja-JP">
                <a:latin typeface="Times" panose="02020603050405020304" pitchFamily="18" charset="0"/>
                <a:ea typeface="Osaka" charset="-128"/>
              </a:endParaRPr>
            </a:p>
          </p:txBody>
        </p:sp>
        <p:sp>
          <p:nvSpPr>
            <p:cNvPr id="418" name="Rectangle 955"/>
            <p:cNvSpPr>
              <a:spLocks noChangeArrowheads="1"/>
            </p:cNvSpPr>
            <p:nvPr/>
          </p:nvSpPr>
          <p:spPr bwMode="auto">
            <a:xfrm>
              <a:off x="3740" y="772"/>
              <a:ext cx="96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2000">
                  <a:solidFill>
                    <a:srgbClr val="000000"/>
                  </a:solidFill>
                  <a:latin typeface="Helvetica" panose="020B0604020202020204" pitchFamily="34" charset="0"/>
                  <a:ea typeface="Osaka" charset="-128"/>
                </a:rPr>
                <a:t>o</a:t>
              </a:r>
              <a:endParaRPr lang="en-US" altLang="ja-JP">
                <a:latin typeface="Times" panose="02020603050405020304" pitchFamily="18" charset="0"/>
                <a:ea typeface="Osaka" charset="-128"/>
              </a:endParaRPr>
            </a:p>
          </p:txBody>
        </p:sp>
        <p:sp>
          <p:nvSpPr>
            <p:cNvPr id="419" name="Rectangle 956"/>
            <p:cNvSpPr>
              <a:spLocks noChangeArrowheads="1"/>
            </p:cNvSpPr>
            <p:nvPr/>
          </p:nvSpPr>
          <p:spPr bwMode="auto">
            <a:xfrm>
              <a:off x="3828" y="772"/>
              <a:ext cx="39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2000">
                  <a:solidFill>
                    <a:srgbClr val="000000"/>
                  </a:solidFill>
                  <a:latin typeface="Helvetica" panose="020B0604020202020204" pitchFamily="34" charset="0"/>
                  <a:ea typeface="Osaka" charset="-128"/>
                </a:rPr>
                <a:t>i</a:t>
              </a:r>
              <a:endParaRPr lang="en-US" altLang="ja-JP">
                <a:latin typeface="Times" panose="02020603050405020304" pitchFamily="18" charset="0"/>
                <a:ea typeface="Osaka" charset="-128"/>
              </a:endParaRPr>
            </a:p>
          </p:txBody>
        </p:sp>
        <p:sp>
          <p:nvSpPr>
            <p:cNvPr id="420" name="Rectangle 957"/>
            <p:cNvSpPr>
              <a:spLocks noChangeArrowheads="1"/>
            </p:cNvSpPr>
            <p:nvPr/>
          </p:nvSpPr>
          <p:spPr bwMode="auto">
            <a:xfrm>
              <a:off x="3868" y="772"/>
              <a:ext cx="96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2000">
                  <a:solidFill>
                    <a:srgbClr val="000000"/>
                  </a:solidFill>
                  <a:latin typeface="Helvetica" panose="020B0604020202020204" pitchFamily="34" charset="0"/>
                  <a:ea typeface="Osaka" charset="-128"/>
                </a:rPr>
                <a:t>d</a:t>
              </a:r>
              <a:endParaRPr lang="en-US" altLang="ja-JP">
                <a:latin typeface="Times" panose="02020603050405020304" pitchFamily="18" charset="0"/>
                <a:ea typeface="Osaka" charset="-128"/>
              </a:endParaRPr>
            </a:p>
          </p:txBody>
        </p:sp>
      </p:grpSp>
      <p:sp>
        <p:nvSpPr>
          <p:cNvPr id="3" name="テキスト ボックス 2"/>
          <p:cNvSpPr txBox="1"/>
          <p:nvPr/>
        </p:nvSpPr>
        <p:spPr>
          <a:xfrm>
            <a:off x="626389" y="5784371"/>
            <a:ext cx="38840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b="1" dirty="0" smtClean="0">
                <a:solidFill>
                  <a:srgbClr val="FF0000"/>
                </a:solidFill>
              </a:rPr>
              <a:t>Metallic colloid is formed</a:t>
            </a:r>
            <a:endParaRPr kumimoji="1" lang="ja-JP" alt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56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3395" y="230561"/>
            <a:ext cx="7886700" cy="1325563"/>
          </a:xfrm>
        </p:spPr>
        <p:txBody>
          <a:bodyPr>
            <a:normAutofit/>
          </a:bodyPr>
          <a:lstStyle/>
          <a:p>
            <a:r>
              <a:rPr kumimoji="1" lang="en-US" altLang="ja-JP" sz="3600" dirty="0" smtClean="0"/>
              <a:t>Summary </a:t>
            </a:r>
            <a:endParaRPr kumimoji="1" lang="ja-JP" altLang="en-US" sz="36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42278" y="1409252"/>
            <a:ext cx="826187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sz="2400" dirty="0"/>
              <a:t>In addition to the </a:t>
            </a:r>
            <a:r>
              <a:rPr lang="en-US" altLang="ja-JP" sz="2400" dirty="0" smtClean="0"/>
              <a:t>emission spectra, this </a:t>
            </a:r>
            <a:r>
              <a:rPr lang="en-US" altLang="ja-JP" sz="2400" dirty="0"/>
              <a:t>paper measure transient reflection in mid-infrared after the intense 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en-US" altLang="ja-JP" sz="2400" dirty="0" err="1" smtClean="0"/>
              <a:t>ultrashort</a:t>
            </a:r>
            <a:r>
              <a:rPr lang="en-US" altLang="ja-JP" sz="2400" dirty="0" smtClean="0"/>
              <a:t> </a:t>
            </a:r>
            <a:r>
              <a:rPr lang="en-US" altLang="ja-JP" sz="2400" dirty="0"/>
              <a:t>pulse excitation in </a:t>
            </a:r>
            <a:r>
              <a:rPr lang="en-US" altLang="ja-JP" sz="2400" dirty="0" err="1" smtClean="0"/>
              <a:t>CuCl</a:t>
            </a:r>
            <a:r>
              <a:rPr lang="en-US" altLang="ja-JP" sz="2400" dirty="0" smtClean="0"/>
              <a:t> </a:t>
            </a:r>
            <a:r>
              <a:rPr lang="en-US" altLang="ja-JP" sz="2400" dirty="0"/>
              <a:t>to get the complementary information for the interpretation of the </a:t>
            </a:r>
            <a:r>
              <a:rPr lang="en-US" altLang="ja-JP" sz="2400" dirty="0" smtClean="0"/>
              <a:t>luminescence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ja-JP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ja-JP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sz="2400" dirty="0" smtClean="0"/>
              <a:t>In results, this paper conclude that unknown emission  called X-band is attributed to metallic colloid.</a:t>
            </a:r>
            <a:br>
              <a:rPr lang="en-US" altLang="ja-JP" sz="2400" dirty="0" smtClean="0"/>
            </a:b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8443956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8634" y="246737"/>
            <a:ext cx="7886700" cy="762311"/>
          </a:xfrm>
          <a:noFill/>
        </p:spPr>
        <p:txBody>
          <a:bodyPr>
            <a:normAutofit/>
          </a:bodyPr>
          <a:lstStyle/>
          <a:p>
            <a:r>
              <a:rPr kumimoji="1" lang="en-US" altLang="ja-JP" sz="3600" dirty="0" smtClean="0"/>
              <a:t>My work</a:t>
            </a:r>
            <a:endParaRPr kumimoji="1" lang="ja-JP" altLang="en-US" sz="3600" dirty="0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478634" y="1256769"/>
            <a:ext cx="4091214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THz-time-domain-spectroscopy</a:t>
            </a:r>
            <a:endParaRPr kumimoji="1" lang="ja-JP" altLang="en-US" sz="2400" dirty="0"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1970789" y="1656930"/>
            <a:ext cx="5534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 smtClean="0"/>
              <a:t>＋</a:t>
            </a:r>
            <a:endParaRPr kumimoji="1" lang="ja-JP" altLang="en-US" sz="4400" dirty="0"/>
          </a:p>
        </p:txBody>
      </p:sp>
      <p:sp>
        <p:nvSpPr>
          <p:cNvPr id="46" name="右矢印 45"/>
          <p:cNvSpPr/>
          <p:nvPr/>
        </p:nvSpPr>
        <p:spPr>
          <a:xfrm>
            <a:off x="4593194" y="1850874"/>
            <a:ext cx="908209" cy="6201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5698940" y="1745452"/>
            <a:ext cx="30433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b="1" dirty="0" smtClean="0">
                <a:solidFill>
                  <a:srgbClr val="FF0000"/>
                </a:solidFill>
              </a:rPr>
              <a:t>Broadband coherent detection</a:t>
            </a:r>
            <a:endParaRPr kumimoji="1" lang="ja-JP" altLang="en-US" sz="2400" b="1" dirty="0">
              <a:solidFill>
                <a:srgbClr val="FF0000"/>
              </a:solidFill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724" b="20872"/>
          <a:stretch/>
        </p:blipFill>
        <p:spPr>
          <a:xfrm>
            <a:off x="471404" y="2325851"/>
            <a:ext cx="4007196" cy="1454728"/>
          </a:xfrm>
          <a:prstGeom prst="rect">
            <a:avLst/>
          </a:prstGeom>
        </p:spPr>
      </p:pic>
      <p:sp>
        <p:nvSpPr>
          <p:cNvPr id="4" name="テキスト ボックス 3"/>
          <p:cNvSpPr txBox="1"/>
          <p:nvPr/>
        </p:nvSpPr>
        <p:spPr>
          <a:xfrm>
            <a:off x="746197" y="3823902"/>
            <a:ext cx="4007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/>
              <a:t>Ultrashort</a:t>
            </a:r>
            <a:r>
              <a:rPr lang="en-US" altLang="ja-JP" dirty="0" smtClean="0"/>
              <a:t> pulse by hollow fiber</a:t>
            </a:r>
            <a:endParaRPr kumimoji="1" lang="ja-JP" altLang="en-US" dirty="0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9270" y="3637331"/>
            <a:ext cx="5030951" cy="3195994"/>
          </a:xfrm>
          <a:prstGeom prst="rect">
            <a:avLst/>
          </a:prstGeom>
        </p:spPr>
      </p:pic>
      <p:sp>
        <p:nvSpPr>
          <p:cNvPr id="276" name="AutoShape 3"/>
          <p:cNvSpPr>
            <a:spLocks noChangeAspect="1" noChangeArrowheads="1" noTextEdit="1"/>
          </p:cNvSpPr>
          <p:nvPr/>
        </p:nvSpPr>
        <p:spPr bwMode="auto">
          <a:xfrm>
            <a:off x="203796" y="3562350"/>
            <a:ext cx="4572000" cy="329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grpSp>
        <p:nvGrpSpPr>
          <p:cNvPr id="294" name="Group 24"/>
          <p:cNvGrpSpPr>
            <a:grpSpLocks/>
          </p:cNvGrpSpPr>
          <p:nvPr/>
        </p:nvGrpSpPr>
        <p:grpSpPr bwMode="auto">
          <a:xfrm>
            <a:off x="518645" y="4460762"/>
            <a:ext cx="117475" cy="1717675"/>
            <a:chOff x="708" y="1671"/>
            <a:chExt cx="74" cy="1082"/>
          </a:xfrm>
        </p:grpSpPr>
        <p:sp>
          <p:nvSpPr>
            <p:cNvPr id="295" name="Freeform 22"/>
            <p:cNvSpPr>
              <a:spLocks/>
            </p:cNvSpPr>
            <p:nvPr/>
          </p:nvSpPr>
          <p:spPr bwMode="auto">
            <a:xfrm>
              <a:off x="708" y="1671"/>
              <a:ext cx="74" cy="95"/>
            </a:xfrm>
            <a:custGeom>
              <a:avLst/>
              <a:gdLst>
                <a:gd name="T0" fmla="*/ 37 w 74"/>
                <a:gd name="T1" fmla="*/ 0 h 95"/>
                <a:gd name="T2" fmla="*/ 74 w 74"/>
                <a:gd name="T3" fmla="*/ 95 h 95"/>
                <a:gd name="T4" fmla="*/ 37 w 74"/>
                <a:gd name="T5" fmla="*/ 95 h 95"/>
                <a:gd name="T6" fmla="*/ 0 w 74"/>
                <a:gd name="T7" fmla="*/ 95 h 95"/>
                <a:gd name="T8" fmla="*/ 37 w 74"/>
                <a:gd name="T9" fmla="*/ 0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4" h="95">
                  <a:moveTo>
                    <a:pt x="37" y="0"/>
                  </a:moveTo>
                  <a:lnTo>
                    <a:pt x="74" y="95"/>
                  </a:lnTo>
                  <a:lnTo>
                    <a:pt x="37" y="95"/>
                  </a:lnTo>
                  <a:lnTo>
                    <a:pt x="0" y="95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000000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96" name="Line 23"/>
            <p:cNvSpPr>
              <a:spLocks noChangeShapeType="1"/>
            </p:cNvSpPr>
            <p:nvPr/>
          </p:nvSpPr>
          <p:spPr bwMode="auto">
            <a:xfrm flipV="1">
              <a:off x="752" y="1774"/>
              <a:ext cx="0" cy="979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297" name="Group 27"/>
          <p:cNvGrpSpPr>
            <a:grpSpLocks/>
          </p:cNvGrpSpPr>
          <p:nvPr/>
        </p:nvGrpSpPr>
        <p:grpSpPr bwMode="auto">
          <a:xfrm>
            <a:off x="588495" y="6108587"/>
            <a:ext cx="3952875" cy="115888"/>
            <a:chOff x="752" y="2709"/>
            <a:chExt cx="2490" cy="73"/>
          </a:xfrm>
        </p:grpSpPr>
        <p:sp>
          <p:nvSpPr>
            <p:cNvPr id="298" name="Freeform 25"/>
            <p:cNvSpPr>
              <a:spLocks/>
            </p:cNvSpPr>
            <p:nvPr/>
          </p:nvSpPr>
          <p:spPr bwMode="auto">
            <a:xfrm>
              <a:off x="3146" y="2709"/>
              <a:ext cx="96" cy="73"/>
            </a:xfrm>
            <a:custGeom>
              <a:avLst/>
              <a:gdLst>
                <a:gd name="T0" fmla="*/ 96 w 96"/>
                <a:gd name="T1" fmla="*/ 37 h 73"/>
                <a:gd name="T2" fmla="*/ 0 w 96"/>
                <a:gd name="T3" fmla="*/ 73 h 73"/>
                <a:gd name="T4" fmla="*/ 0 w 96"/>
                <a:gd name="T5" fmla="*/ 37 h 73"/>
                <a:gd name="T6" fmla="*/ 0 w 96"/>
                <a:gd name="T7" fmla="*/ 0 h 73"/>
                <a:gd name="T8" fmla="*/ 96 w 96"/>
                <a:gd name="T9" fmla="*/ 37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" h="73">
                  <a:moveTo>
                    <a:pt x="96" y="37"/>
                  </a:moveTo>
                  <a:lnTo>
                    <a:pt x="0" y="73"/>
                  </a:lnTo>
                  <a:lnTo>
                    <a:pt x="0" y="37"/>
                  </a:lnTo>
                  <a:lnTo>
                    <a:pt x="0" y="0"/>
                  </a:lnTo>
                  <a:lnTo>
                    <a:pt x="96" y="37"/>
                  </a:lnTo>
                  <a:close/>
                </a:path>
              </a:pathLst>
            </a:custGeom>
            <a:solidFill>
              <a:srgbClr val="000000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99" name="Line 26"/>
            <p:cNvSpPr>
              <a:spLocks noChangeShapeType="1"/>
            </p:cNvSpPr>
            <p:nvPr/>
          </p:nvSpPr>
          <p:spPr bwMode="auto">
            <a:xfrm>
              <a:off x="752" y="2753"/>
              <a:ext cx="2401" cy="0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300" name="Freeform 28"/>
          <p:cNvSpPr>
            <a:spLocks/>
          </p:cNvSpPr>
          <p:nvPr/>
        </p:nvSpPr>
        <p:spPr bwMode="auto">
          <a:xfrm>
            <a:off x="564683" y="4951299"/>
            <a:ext cx="3286125" cy="1203325"/>
          </a:xfrm>
          <a:custGeom>
            <a:avLst/>
            <a:gdLst>
              <a:gd name="T0" fmla="*/ 59 w 2070"/>
              <a:gd name="T1" fmla="*/ 501 h 758"/>
              <a:gd name="T2" fmla="*/ 126 w 2070"/>
              <a:gd name="T3" fmla="*/ 486 h 758"/>
              <a:gd name="T4" fmla="*/ 185 w 2070"/>
              <a:gd name="T5" fmla="*/ 442 h 758"/>
              <a:gd name="T6" fmla="*/ 221 w 2070"/>
              <a:gd name="T7" fmla="*/ 272 h 758"/>
              <a:gd name="T8" fmla="*/ 229 w 2070"/>
              <a:gd name="T9" fmla="*/ 132 h 758"/>
              <a:gd name="T10" fmla="*/ 244 w 2070"/>
              <a:gd name="T11" fmla="*/ 37 h 758"/>
              <a:gd name="T12" fmla="*/ 266 w 2070"/>
              <a:gd name="T13" fmla="*/ 0 h 758"/>
              <a:gd name="T14" fmla="*/ 273 w 2070"/>
              <a:gd name="T15" fmla="*/ 51 h 758"/>
              <a:gd name="T16" fmla="*/ 295 w 2070"/>
              <a:gd name="T17" fmla="*/ 353 h 758"/>
              <a:gd name="T18" fmla="*/ 302 w 2070"/>
              <a:gd name="T19" fmla="*/ 464 h 758"/>
              <a:gd name="T20" fmla="*/ 302 w 2070"/>
              <a:gd name="T21" fmla="*/ 618 h 758"/>
              <a:gd name="T22" fmla="*/ 325 w 2070"/>
              <a:gd name="T23" fmla="*/ 729 h 758"/>
              <a:gd name="T24" fmla="*/ 347 w 2070"/>
              <a:gd name="T25" fmla="*/ 758 h 758"/>
              <a:gd name="T26" fmla="*/ 398 w 2070"/>
              <a:gd name="T27" fmla="*/ 707 h 758"/>
              <a:gd name="T28" fmla="*/ 450 w 2070"/>
              <a:gd name="T29" fmla="*/ 626 h 758"/>
              <a:gd name="T30" fmla="*/ 568 w 2070"/>
              <a:gd name="T31" fmla="*/ 581 h 758"/>
              <a:gd name="T32" fmla="*/ 656 w 2070"/>
              <a:gd name="T33" fmla="*/ 581 h 758"/>
              <a:gd name="T34" fmla="*/ 811 w 2070"/>
              <a:gd name="T35" fmla="*/ 581 h 758"/>
              <a:gd name="T36" fmla="*/ 1010 w 2070"/>
              <a:gd name="T37" fmla="*/ 581 h 758"/>
              <a:gd name="T38" fmla="*/ 1172 w 2070"/>
              <a:gd name="T39" fmla="*/ 581 h 758"/>
              <a:gd name="T40" fmla="*/ 1275 w 2070"/>
              <a:gd name="T41" fmla="*/ 581 h 758"/>
              <a:gd name="T42" fmla="*/ 1451 w 2070"/>
              <a:gd name="T43" fmla="*/ 574 h 758"/>
              <a:gd name="T44" fmla="*/ 1533 w 2070"/>
              <a:gd name="T45" fmla="*/ 501 h 758"/>
              <a:gd name="T46" fmla="*/ 1562 w 2070"/>
              <a:gd name="T47" fmla="*/ 309 h 758"/>
              <a:gd name="T48" fmla="*/ 1577 w 2070"/>
              <a:gd name="T49" fmla="*/ 140 h 758"/>
              <a:gd name="T50" fmla="*/ 1584 w 2070"/>
              <a:gd name="T51" fmla="*/ 96 h 758"/>
              <a:gd name="T52" fmla="*/ 1621 w 2070"/>
              <a:gd name="T53" fmla="*/ 118 h 758"/>
              <a:gd name="T54" fmla="*/ 1628 w 2070"/>
              <a:gd name="T55" fmla="*/ 177 h 758"/>
              <a:gd name="T56" fmla="*/ 1643 w 2070"/>
              <a:gd name="T57" fmla="*/ 471 h 758"/>
              <a:gd name="T58" fmla="*/ 1650 w 2070"/>
              <a:gd name="T59" fmla="*/ 655 h 758"/>
              <a:gd name="T60" fmla="*/ 1672 w 2070"/>
              <a:gd name="T61" fmla="*/ 743 h 758"/>
              <a:gd name="T62" fmla="*/ 1717 w 2070"/>
              <a:gd name="T63" fmla="*/ 736 h 758"/>
              <a:gd name="T64" fmla="*/ 1739 w 2070"/>
              <a:gd name="T65" fmla="*/ 707 h 758"/>
              <a:gd name="T66" fmla="*/ 1753 w 2070"/>
              <a:gd name="T67" fmla="*/ 648 h 758"/>
              <a:gd name="T68" fmla="*/ 1776 w 2070"/>
              <a:gd name="T69" fmla="*/ 611 h 758"/>
              <a:gd name="T70" fmla="*/ 1798 w 2070"/>
              <a:gd name="T71" fmla="*/ 545 h 758"/>
              <a:gd name="T72" fmla="*/ 1827 w 2070"/>
              <a:gd name="T73" fmla="*/ 537 h 758"/>
              <a:gd name="T74" fmla="*/ 1864 w 2070"/>
              <a:gd name="T75" fmla="*/ 581 h 758"/>
              <a:gd name="T76" fmla="*/ 2004 w 2070"/>
              <a:gd name="T77" fmla="*/ 589 h 7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2070" h="758">
                <a:moveTo>
                  <a:pt x="0" y="508"/>
                </a:moveTo>
                <a:lnTo>
                  <a:pt x="59" y="501"/>
                </a:lnTo>
                <a:lnTo>
                  <a:pt x="89" y="493"/>
                </a:lnTo>
                <a:lnTo>
                  <a:pt x="126" y="486"/>
                </a:lnTo>
                <a:lnTo>
                  <a:pt x="155" y="464"/>
                </a:lnTo>
                <a:lnTo>
                  <a:pt x="185" y="442"/>
                </a:lnTo>
                <a:lnTo>
                  <a:pt x="207" y="375"/>
                </a:lnTo>
                <a:lnTo>
                  <a:pt x="221" y="272"/>
                </a:lnTo>
                <a:lnTo>
                  <a:pt x="229" y="177"/>
                </a:lnTo>
                <a:lnTo>
                  <a:pt x="229" y="132"/>
                </a:lnTo>
                <a:lnTo>
                  <a:pt x="236" y="103"/>
                </a:lnTo>
                <a:lnTo>
                  <a:pt x="244" y="37"/>
                </a:lnTo>
                <a:lnTo>
                  <a:pt x="251" y="7"/>
                </a:lnTo>
                <a:lnTo>
                  <a:pt x="266" y="0"/>
                </a:lnTo>
                <a:lnTo>
                  <a:pt x="266" y="7"/>
                </a:lnTo>
                <a:lnTo>
                  <a:pt x="273" y="51"/>
                </a:lnTo>
                <a:lnTo>
                  <a:pt x="288" y="191"/>
                </a:lnTo>
                <a:lnTo>
                  <a:pt x="295" y="353"/>
                </a:lnTo>
                <a:lnTo>
                  <a:pt x="295" y="412"/>
                </a:lnTo>
                <a:lnTo>
                  <a:pt x="302" y="464"/>
                </a:lnTo>
                <a:lnTo>
                  <a:pt x="302" y="567"/>
                </a:lnTo>
                <a:lnTo>
                  <a:pt x="302" y="618"/>
                </a:lnTo>
                <a:lnTo>
                  <a:pt x="317" y="685"/>
                </a:lnTo>
                <a:lnTo>
                  <a:pt x="325" y="729"/>
                </a:lnTo>
                <a:lnTo>
                  <a:pt x="332" y="751"/>
                </a:lnTo>
                <a:lnTo>
                  <a:pt x="347" y="758"/>
                </a:lnTo>
                <a:lnTo>
                  <a:pt x="369" y="743"/>
                </a:lnTo>
                <a:lnTo>
                  <a:pt x="398" y="707"/>
                </a:lnTo>
                <a:lnTo>
                  <a:pt x="420" y="655"/>
                </a:lnTo>
                <a:lnTo>
                  <a:pt x="450" y="626"/>
                </a:lnTo>
                <a:lnTo>
                  <a:pt x="501" y="596"/>
                </a:lnTo>
                <a:lnTo>
                  <a:pt x="568" y="581"/>
                </a:lnTo>
                <a:lnTo>
                  <a:pt x="627" y="574"/>
                </a:lnTo>
                <a:lnTo>
                  <a:pt x="656" y="581"/>
                </a:lnTo>
                <a:lnTo>
                  <a:pt x="693" y="581"/>
                </a:lnTo>
                <a:lnTo>
                  <a:pt x="811" y="581"/>
                </a:lnTo>
                <a:lnTo>
                  <a:pt x="943" y="581"/>
                </a:lnTo>
                <a:lnTo>
                  <a:pt x="1010" y="581"/>
                </a:lnTo>
                <a:lnTo>
                  <a:pt x="1083" y="581"/>
                </a:lnTo>
                <a:lnTo>
                  <a:pt x="1172" y="581"/>
                </a:lnTo>
                <a:lnTo>
                  <a:pt x="1216" y="581"/>
                </a:lnTo>
                <a:lnTo>
                  <a:pt x="1275" y="581"/>
                </a:lnTo>
                <a:lnTo>
                  <a:pt x="1363" y="589"/>
                </a:lnTo>
                <a:lnTo>
                  <a:pt x="1451" y="574"/>
                </a:lnTo>
                <a:lnTo>
                  <a:pt x="1496" y="537"/>
                </a:lnTo>
                <a:lnTo>
                  <a:pt x="1533" y="501"/>
                </a:lnTo>
                <a:lnTo>
                  <a:pt x="1547" y="420"/>
                </a:lnTo>
                <a:lnTo>
                  <a:pt x="1562" y="309"/>
                </a:lnTo>
                <a:lnTo>
                  <a:pt x="1569" y="191"/>
                </a:lnTo>
                <a:lnTo>
                  <a:pt x="1577" y="140"/>
                </a:lnTo>
                <a:lnTo>
                  <a:pt x="1584" y="110"/>
                </a:lnTo>
                <a:lnTo>
                  <a:pt x="1584" y="96"/>
                </a:lnTo>
                <a:lnTo>
                  <a:pt x="1599" y="103"/>
                </a:lnTo>
                <a:lnTo>
                  <a:pt x="1621" y="118"/>
                </a:lnTo>
                <a:lnTo>
                  <a:pt x="1621" y="132"/>
                </a:lnTo>
                <a:lnTo>
                  <a:pt x="1628" y="177"/>
                </a:lnTo>
                <a:lnTo>
                  <a:pt x="1636" y="309"/>
                </a:lnTo>
                <a:lnTo>
                  <a:pt x="1643" y="471"/>
                </a:lnTo>
                <a:lnTo>
                  <a:pt x="1650" y="604"/>
                </a:lnTo>
                <a:lnTo>
                  <a:pt x="1650" y="655"/>
                </a:lnTo>
                <a:lnTo>
                  <a:pt x="1665" y="707"/>
                </a:lnTo>
                <a:lnTo>
                  <a:pt x="1672" y="743"/>
                </a:lnTo>
                <a:lnTo>
                  <a:pt x="1695" y="758"/>
                </a:lnTo>
                <a:lnTo>
                  <a:pt x="1717" y="736"/>
                </a:lnTo>
                <a:lnTo>
                  <a:pt x="1724" y="714"/>
                </a:lnTo>
                <a:lnTo>
                  <a:pt x="1739" y="707"/>
                </a:lnTo>
                <a:lnTo>
                  <a:pt x="1746" y="670"/>
                </a:lnTo>
                <a:lnTo>
                  <a:pt x="1753" y="648"/>
                </a:lnTo>
                <a:lnTo>
                  <a:pt x="1761" y="633"/>
                </a:lnTo>
                <a:lnTo>
                  <a:pt x="1776" y="611"/>
                </a:lnTo>
                <a:lnTo>
                  <a:pt x="1790" y="567"/>
                </a:lnTo>
                <a:lnTo>
                  <a:pt x="1798" y="545"/>
                </a:lnTo>
                <a:lnTo>
                  <a:pt x="1820" y="537"/>
                </a:lnTo>
                <a:lnTo>
                  <a:pt x="1827" y="537"/>
                </a:lnTo>
                <a:lnTo>
                  <a:pt x="1835" y="552"/>
                </a:lnTo>
                <a:lnTo>
                  <a:pt x="1864" y="581"/>
                </a:lnTo>
                <a:lnTo>
                  <a:pt x="1908" y="589"/>
                </a:lnTo>
                <a:lnTo>
                  <a:pt x="2004" y="589"/>
                </a:lnTo>
                <a:lnTo>
                  <a:pt x="2070" y="611"/>
                </a:lnTo>
              </a:path>
            </a:pathLst>
          </a:custGeom>
          <a:noFill/>
          <a:ln w="34925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301" name="Line 29"/>
          <p:cNvSpPr>
            <a:spLocks noChangeShapeType="1"/>
          </p:cNvSpPr>
          <p:nvPr/>
        </p:nvSpPr>
        <p:spPr bwMode="auto">
          <a:xfrm flipH="1" flipV="1">
            <a:off x="3850808" y="5921262"/>
            <a:ext cx="23813" cy="11113"/>
          </a:xfrm>
          <a:prstGeom prst="line">
            <a:avLst/>
          </a:prstGeom>
          <a:noFill/>
          <a:ln w="34925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302" name="Freeform 30"/>
          <p:cNvSpPr>
            <a:spLocks/>
          </p:cNvSpPr>
          <p:nvPr/>
        </p:nvSpPr>
        <p:spPr bwMode="auto">
          <a:xfrm>
            <a:off x="1745783" y="4857637"/>
            <a:ext cx="2035175" cy="1296988"/>
          </a:xfrm>
          <a:custGeom>
            <a:avLst/>
            <a:gdLst>
              <a:gd name="T0" fmla="*/ 0 w 1282"/>
              <a:gd name="T1" fmla="*/ 0 h 817"/>
              <a:gd name="T2" fmla="*/ 0 w 1282"/>
              <a:gd name="T3" fmla="*/ 140 h 817"/>
              <a:gd name="T4" fmla="*/ 0 w 1282"/>
              <a:gd name="T5" fmla="*/ 258 h 817"/>
              <a:gd name="T6" fmla="*/ 8 w 1282"/>
              <a:gd name="T7" fmla="*/ 383 h 817"/>
              <a:gd name="T8" fmla="*/ 22 w 1282"/>
              <a:gd name="T9" fmla="*/ 523 h 817"/>
              <a:gd name="T10" fmla="*/ 30 w 1282"/>
              <a:gd name="T11" fmla="*/ 596 h 817"/>
              <a:gd name="T12" fmla="*/ 37 w 1282"/>
              <a:gd name="T13" fmla="*/ 626 h 817"/>
              <a:gd name="T14" fmla="*/ 52 w 1282"/>
              <a:gd name="T15" fmla="*/ 677 h 817"/>
              <a:gd name="T16" fmla="*/ 59 w 1282"/>
              <a:gd name="T17" fmla="*/ 714 h 817"/>
              <a:gd name="T18" fmla="*/ 59 w 1282"/>
              <a:gd name="T19" fmla="*/ 758 h 817"/>
              <a:gd name="T20" fmla="*/ 67 w 1282"/>
              <a:gd name="T21" fmla="*/ 795 h 817"/>
              <a:gd name="T22" fmla="*/ 103 w 1282"/>
              <a:gd name="T23" fmla="*/ 817 h 817"/>
              <a:gd name="T24" fmla="*/ 133 w 1282"/>
              <a:gd name="T25" fmla="*/ 802 h 817"/>
              <a:gd name="T26" fmla="*/ 148 w 1282"/>
              <a:gd name="T27" fmla="*/ 766 h 817"/>
              <a:gd name="T28" fmla="*/ 170 w 1282"/>
              <a:gd name="T29" fmla="*/ 729 h 817"/>
              <a:gd name="T30" fmla="*/ 207 w 1282"/>
              <a:gd name="T31" fmla="*/ 699 h 817"/>
              <a:gd name="T32" fmla="*/ 273 w 1282"/>
              <a:gd name="T33" fmla="*/ 663 h 817"/>
              <a:gd name="T34" fmla="*/ 339 w 1282"/>
              <a:gd name="T35" fmla="*/ 648 h 817"/>
              <a:gd name="T36" fmla="*/ 501 w 1282"/>
              <a:gd name="T37" fmla="*/ 640 h 817"/>
              <a:gd name="T38" fmla="*/ 553 w 1282"/>
              <a:gd name="T39" fmla="*/ 640 h 817"/>
              <a:gd name="T40" fmla="*/ 612 w 1282"/>
              <a:gd name="T41" fmla="*/ 648 h 817"/>
              <a:gd name="T42" fmla="*/ 707 w 1282"/>
              <a:gd name="T43" fmla="*/ 596 h 817"/>
              <a:gd name="T44" fmla="*/ 796 w 1282"/>
              <a:gd name="T45" fmla="*/ 537 h 817"/>
              <a:gd name="T46" fmla="*/ 818 w 1282"/>
              <a:gd name="T47" fmla="*/ 493 h 817"/>
              <a:gd name="T48" fmla="*/ 855 w 1282"/>
              <a:gd name="T49" fmla="*/ 486 h 817"/>
              <a:gd name="T50" fmla="*/ 877 w 1282"/>
              <a:gd name="T51" fmla="*/ 501 h 817"/>
              <a:gd name="T52" fmla="*/ 899 w 1282"/>
              <a:gd name="T53" fmla="*/ 545 h 817"/>
              <a:gd name="T54" fmla="*/ 899 w 1282"/>
              <a:gd name="T55" fmla="*/ 589 h 817"/>
              <a:gd name="T56" fmla="*/ 906 w 1282"/>
              <a:gd name="T57" fmla="*/ 640 h 817"/>
              <a:gd name="T58" fmla="*/ 928 w 1282"/>
              <a:gd name="T59" fmla="*/ 692 h 817"/>
              <a:gd name="T60" fmla="*/ 951 w 1282"/>
              <a:gd name="T61" fmla="*/ 714 h 817"/>
              <a:gd name="T62" fmla="*/ 987 w 1282"/>
              <a:gd name="T63" fmla="*/ 729 h 817"/>
              <a:gd name="T64" fmla="*/ 1039 w 1282"/>
              <a:gd name="T65" fmla="*/ 692 h 817"/>
              <a:gd name="T66" fmla="*/ 1061 w 1282"/>
              <a:gd name="T67" fmla="*/ 655 h 817"/>
              <a:gd name="T68" fmla="*/ 1091 w 1282"/>
              <a:gd name="T69" fmla="*/ 640 h 817"/>
              <a:gd name="T70" fmla="*/ 1127 w 1282"/>
              <a:gd name="T71" fmla="*/ 633 h 817"/>
              <a:gd name="T72" fmla="*/ 1172 w 1282"/>
              <a:gd name="T73" fmla="*/ 648 h 817"/>
              <a:gd name="T74" fmla="*/ 1223 w 1282"/>
              <a:gd name="T75" fmla="*/ 655 h 817"/>
              <a:gd name="T76" fmla="*/ 1282 w 1282"/>
              <a:gd name="T77" fmla="*/ 663 h 8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282" h="817">
                <a:moveTo>
                  <a:pt x="0" y="0"/>
                </a:moveTo>
                <a:lnTo>
                  <a:pt x="0" y="140"/>
                </a:lnTo>
                <a:lnTo>
                  <a:pt x="0" y="258"/>
                </a:lnTo>
                <a:lnTo>
                  <a:pt x="8" y="383"/>
                </a:lnTo>
                <a:lnTo>
                  <a:pt x="22" y="523"/>
                </a:lnTo>
                <a:lnTo>
                  <a:pt x="30" y="596"/>
                </a:lnTo>
                <a:lnTo>
                  <a:pt x="37" y="626"/>
                </a:lnTo>
                <a:lnTo>
                  <a:pt x="52" y="677"/>
                </a:lnTo>
                <a:lnTo>
                  <a:pt x="59" y="714"/>
                </a:lnTo>
                <a:lnTo>
                  <a:pt x="59" y="758"/>
                </a:lnTo>
                <a:lnTo>
                  <a:pt x="67" y="795"/>
                </a:lnTo>
                <a:lnTo>
                  <a:pt x="103" y="817"/>
                </a:lnTo>
                <a:lnTo>
                  <a:pt x="133" y="802"/>
                </a:lnTo>
                <a:lnTo>
                  <a:pt x="148" y="766"/>
                </a:lnTo>
                <a:lnTo>
                  <a:pt x="170" y="729"/>
                </a:lnTo>
                <a:lnTo>
                  <a:pt x="207" y="699"/>
                </a:lnTo>
                <a:lnTo>
                  <a:pt x="273" y="663"/>
                </a:lnTo>
                <a:lnTo>
                  <a:pt x="339" y="648"/>
                </a:lnTo>
                <a:lnTo>
                  <a:pt x="501" y="640"/>
                </a:lnTo>
                <a:lnTo>
                  <a:pt x="553" y="640"/>
                </a:lnTo>
                <a:lnTo>
                  <a:pt x="612" y="648"/>
                </a:lnTo>
                <a:lnTo>
                  <a:pt x="707" y="596"/>
                </a:lnTo>
                <a:lnTo>
                  <a:pt x="796" y="537"/>
                </a:lnTo>
                <a:lnTo>
                  <a:pt x="818" y="493"/>
                </a:lnTo>
                <a:lnTo>
                  <a:pt x="855" y="486"/>
                </a:lnTo>
                <a:lnTo>
                  <a:pt x="877" y="501"/>
                </a:lnTo>
                <a:lnTo>
                  <a:pt x="899" y="545"/>
                </a:lnTo>
                <a:lnTo>
                  <a:pt x="899" y="589"/>
                </a:lnTo>
                <a:lnTo>
                  <a:pt x="906" y="640"/>
                </a:lnTo>
                <a:lnTo>
                  <a:pt x="928" y="692"/>
                </a:lnTo>
                <a:lnTo>
                  <a:pt x="951" y="714"/>
                </a:lnTo>
                <a:lnTo>
                  <a:pt x="987" y="729"/>
                </a:lnTo>
                <a:lnTo>
                  <a:pt x="1039" y="692"/>
                </a:lnTo>
                <a:lnTo>
                  <a:pt x="1061" y="655"/>
                </a:lnTo>
                <a:lnTo>
                  <a:pt x="1091" y="640"/>
                </a:lnTo>
                <a:lnTo>
                  <a:pt x="1127" y="633"/>
                </a:lnTo>
                <a:lnTo>
                  <a:pt x="1172" y="648"/>
                </a:lnTo>
                <a:lnTo>
                  <a:pt x="1223" y="655"/>
                </a:lnTo>
                <a:lnTo>
                  <a:pt x="1282" y="663"/>
                </a:lnTo>
              </a:path>
            </a:pathLst>
          </a:custGeom>
          <a:noFill/>
          <a:ln w="34925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303" name="Line 31"/>
          <p:cNvSpPr>
            <a:spLocks noChangeShapeType="1"/>
          </p:cNvSpPr>
          <p:nvPr/>
        </p:nvSpPr>
        <p:spPr bwMode="auto">
          <a:xfrm flipH="1" flipV="1">
            <a:off x="3780958" y="5910149"/>
            <a:ext cx="23813" cy="11113"/>
          </a:xfrm>
          <a:prstGeom prst="line">
            <a:avLst/>
          </a:prstGeom>
          <a:noFill/>
          <a:ln w="34925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304" name="Rectangle 32"/>
          <p:cNvSpPr>
            <a:spLocks noChangeArrowheads="1"/>
          </p:cNvSpPr>
          <p:nvPr/>
        </p:nvSpPr>
        <p:spPr bwMode="auto">
          <a:xfrm>
            <a:off x="647233" y="5395799"/>
            <a:ext cx="854075" cy="2222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305" name="Rectangle 33"/>
          <p:cNvSpPr>
            <a:spLocks noChangeArrowheads="1"/>
          </p:cNvSpPr>
          <p:nvPr/>
        </p:nvSpPr>
        <p:spPr bwMode="auto">
          <a:xfrm>
            <a:off x="647233" y="5371987"/>
            <a:ext cx="1873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p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6" name="Rectangle 34"/>
          <p:cNvSpPr>
            <a:spLocks noChangeArrowheads="1"/>
          </p:cNvSpPr>
          <p:nvPr/>
        </p:nvSpPr>
        <p:spPr bwMode="auto">
          <a:xfrm>
            <a:off x="752008" y="5371987"/>
            <a:ext cx="1873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h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7" name="Rectangle 35"/>
          <p:cNvSpPr>
            <a:spLocks noChangeArrowheads="1"/>
          </p:cNvSpPr>
          <p:nvPr/>
        </p:nvSpPr>
        <p:spPr bwMode="auto">
          <a:xfrm>
            <a:off x="858370" y="5371987"/>
            <a:ext cx="1873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o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8" name="Rectangle 36"/>
          <p:cNvSpPr>
            <a:spLocks noChangeArrowheads="1"/>
          </p:cNvSpPr>
          <p:nvPr/>
        </p:nvSpPr>
        <p:spPr bwMode="auto">
          <a:xfrm>
            <a:off x="963145" y="5371987"/>
            <a:ext cx="1873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n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9" name="Rectangle 37"/>
          <p:cNvSpPr>
            <a:spLocks noChangeArrowheads="1"/>
          </p:cNvSpPr>
          <p:nvPr/>
        </p:nvSpPr>
        <p:spPr bwMode="auto">
          <a:xfrm>
            <a:off x="1067920" y="5371987"/>
            <a:ext cx="1873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o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0" name="Rectangle 38"/>
          <p:cNvSpPr>
            <a:spLocks noChangeArrowheads="1"/>
          </p:cNvSpPr>
          <p:nvPr/>
        </p:nvSpPr>
        <p:spPr bwMode="auto">
          <a:xfrm>
            <a:off x="1161583" y="5371987"/>
            <a:ext cx="1873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n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1" name="Rectangle 39"/>
          <p:cNvSpPr>
            <a:spLocks noChangeArrowheads="1"/>
          </p:cNvSpPr>
          <p:nvPr/>
        </p:nvSpPr>
        <p:spPr bwMode="auto">
          <a:xfrm>
            <a:off x="3277720" y="5208474"/>
            <a:ext cx="1873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e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2" name="Rectangle 40"/>
          <p:cNvSpPr>
            <a:spLocks noChangeArrowheads="1"/>
          </p:cNvSpPr>
          <p:nvPr/>
        </p:nvSpPr>
        <p:spPr bwMode="auto">
          <a:xfrm>
            <a:off x="3384083" y="5208474"/>
            <a:ext cx="1746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x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3" name="Rectangle 41"/>
          <p:cNvSpPr>
            <a:spLocks noChangeArrowheads="1"/>
          </p:cNvSpPr>
          <p:nvPr/>
        </p:nvSpPr>
        <p:spPr bwMode="auto">
          <a:xfrm>
            <a:off x="3477745" y="5208474"/>
            <a:ext cx="1746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c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4" name="Rectangle 42"/>
          <p:cNvSpPr>
            <a:spLocks noChangeArrowheads="1"/>
          </p:cNvSpPr>
          <p:nvPr/>
        </p:nvSpPr>
        <p:spPr bwMode="auto">
          <a:xfrm>
            <a:off x="3569820" y="5208474"/>
            <a:ext cx="128588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i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5" name="Rectangle 43"/>
          <p:cNvSpPr>
            <a:spLocks noChangeArrowheads="1"/>
          </p:cNvSpPr>
          <p:nvPr/>
        </p:nvSpPr>
        <p:spPr bwMode="auto">
          <a:xfrm>
            <a:off x="3606333" y="5208474"/>
            <a:ext cx="128588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t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6" name="Rectangle 44"/>
          <p:cNvSpPr>
            <a:spLocks noChangeArrowheads="1"/>
          </p:cNvSpPr>
          <p:nvPr/>
        </p:nvSpPr>
        <p:spPr bwMode="auto">
          <a:xfrm>
            <a:off x="3663483" y="5208474"/>
            <a:ext cx="1873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o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7" name="Rectangle 45"/>
          <p:cNvSpPr>
            <a:spLocks noChangeArrowheads="1"/>
          </p:cNvSpPr>
          <p:nvPr/>
        </p:nvSpPr>
        <p:spPr bwMode="auto">
          <a:xfrm>
            <a:off x="3769845" y="5208474"/>
            <a:ext cx="1873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n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8" name="Rectangle 46"/>
          <p:cNvSpPr>
            <a:spLocks noChangeArrowheads="1"/>
          </p:cNvSpPr>
          <p:nvPr/>
        </p:nvSpPr>
        <p:spPr bwMode="auto">
          <a:xfrm>
            <a:off x="3441233" y="5908562"/>
            <a:ext cx="1873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b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9" name="Rectangle 47"/>
          <p:cNvSpPr>
            <a:spLocks noChangeArrowheads="1"/>
          </p:cNvSpPr>
          <p:nvPr/>
        </p:nvSpPr>
        <p:spPr bwMode="auto">
          <a:xfrm>
            <a:off x="3547595" y="5908562"/>
            <a:ext cx="1873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a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0" name="Rectangle 48"/>
          <p:cNvSpPr>
            <a:spLocks noChangeArrowheads="1"/>
          </p:cNvSpPr>
          <p:nvPr/>
        </p:nvSpPr>
        <p:spPr bwMode="auto">
          <a:xfrm>
            <a:off x="3652370" y="5908562"/>
            <a:ext cx="1873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n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1" name="Rectangle 49"/>
          <p:cNvSpPr>
            <a:spLocks noChangeArrowheads="1"/>
          </p:cNvSpPr>
          <p:nvPr/>
        </p:nvSpPr>
        <p:spPr bwMode="auto">
          <a:xfrm>
            <a:off x="3757145" y="5908562"/>
            <a:ext cx="1873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d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2" name="Rectangle 50"/>
          <p:cNvSpPr>
            <a:spLocks noChangeArrowheads="1"/>
          </p:cNvSpPr>
          <p:nvPr/>
        </p:nvSpPr>
        <p:spPr bwMode="auto">
          <a:xfrm>
            <a:off x="3863508" y="5908562"/>
            <a:ext cx="1873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g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3" name="Rectangle 51"/>
          <p:cNvSpPr>
            <a:spLocks noChangeArrowheads="1"/>
          </p:cNvSpPr>
          <p:nvPr/>
        </p:nvSpPr>
        <p:spPr bwMode="auto">
          <a:xfrm>
            <a:off x="3955583" y="5908562"/>
            <a:ext cx="1873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a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4" name="Rectangle 52"/>
          <p:cNvSpPr>
            <a:spLocks noChangeArrowheads="1"/>
          </p:cNvSpPr>
          <p:nvPr/>
        </p:nvSpPr>
        <p:spPr bwMode="auto">
          <a:xfrm>
            <a:off x="4061945" y="5908562"/>
            <a:ext cx="1873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p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5" name="Rectangle 54"/>
          <p:cNvSpPr>
            <a:spLocks noChangeArrowheads="1"/>
          </p:cNvSpPr>
          <p:nvPr/>
        </p:nvSpPr>
        <p:spPr bwMode="auto">
          <a:xfrm rot="16200000">
            <a:off x="167808" y="5664086"/>
            <a:ext cx="2921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R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6" name="Rectangle 55"/>
          <p:cNvSpPr>
            <a:spLocks noChangeArrowheads="1"/>
          </p:cNvSpPr>
          <p:nvPr/>
        </p:nvSpPr>
        <p:spPr bwMode="auto">
          <a:xfrm rot="16200000">
            <a:off x="185270" y="5518036"/>
            <a:ext cx="2571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e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7" name="Rectangle 56"/>
          <p:cNvSpPr>
            <a:spLocks noChangeArrowheads="1"/>
          </p:cNvSpPr>
          <p:nvPr/>
        </p:nvSpPr>
        <p:spPr bwMode="auto">
          <a:xfrm rot="16200000">
            <a:off x="213845" y="5405324"/>
            <a:ext cx="1984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f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8" name="Rectangle 57"/>
          <p:cNvSpPr>
            <a:spLocks noChangeArrowheads="1"/>
          </p:cNvSpPr>
          <p:nvPr/>
        </p:nvSpPr>
        <p:spPr bwMode="auto">
          <a:xfrm rot="16200000">
            <a:off x="226545" y="5348174"/>
            <a:ext cx="1746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l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9" name="Rectangle 58"/>
          <p:cNvSpPr>
            <a:spLocks noChangeArrowheads="1"/>
          </p:cNvSpPr>
          <p:nvPr/>
        </p:nvSpPr>
        <p:spPr bwMode="auto">
          <a:xfrm rot="16200000">
            <a:off x="185270" y="5237049"/>
            <a:ext cx="2571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e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0" name="Rectangle 59"/>
          <p:cNvSpPr>
            <a:spLocks noChangeArrowheads="1"/>
          </p:cNvSpPr>
          <p:nvPr/>
        </p:nvSpPr>
        <p:spPr bwMode="auto">
          <a:xfrm rot="16200000">
            <a:off x="185270" y="5108461"/>
            <a:ext cx="2571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c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1" name="Rectangle 60"/>
          <p:cNvSpPr>
            <a:spLocks noChangeArrowheads="1"/>
          </p:cNvSpPr>
          <p:nvPr/>
        </p:nvSpPr>
        <p:spPr bwMode="auto">
          <a:xfrm rot="16200000">
            <a:off x="213845" y="5008449"/>
            <a:ext cx="1984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t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2" name="Rectangle 61"/>
          <p:cNvSpPr>
            <a:spLocks noChangeArrowheads="1"/>
          </p:cNvSpPr>
          <p:nvPr/>
        </p:nvSpPr>
        <p:spPr bwMode="auto">
          <a:xfrm rot="16200000">
            <a:off x="226545" y="4951299"/>
            <a:ext cx="1746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i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3" name="Rectangle 62"/>
          <p:cNvSpPr>
            <a:spLocks noChangeArrowheads="1"/>
          </p:cNvSpPr>
          <p:nvPr/>
        </p:nvSpPr>
        <p:spPr bwMode="auto">
          <a:xfrm rot="16200000">
            <a:off x="178920" y="4844936"/>
            <a:ext cx="2682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v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4" name="Rectangle 63"/>
          <p:cNvSpPr>
            <a:spLocks noChangeArrowheads="1"/>
          </p:cNvSpPr>
          <p:nvPr/>
        </p:nvSpPr>
        <p:spPr bwMode="auto">
          <a:xfrm rot="16200000">
            <a:off x="224958" y="4763974"/>
            <a:ext cx="1746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i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5" name="Rectangle 64"/>
          <p:cNvSpPr>
            <a:spLocks noChangeArrowheads="1"/>
          </p:cNvSpPr>
          <p:nvPr/>
        </p:nvSpPr>
        <p:spPr bwMode="auto">
          <a:xfrm rot="16200000">
            <a:off x="212258" y="4681424"/>
            <a:ext cx="1984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t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6" name="Rectangle 65"/>
          <p:cNvSpPr>
            <a:spLocks noChangeArrowheads="1"/>
          </p:cNvSpPr>
          <p:nvPr/>
        </p:nvSpPr>
        <p:spPr bwMode="auto">
          <a:xfrm rot="16200000">
            <a:off x="188445" y="4575061"/>
            <a:ext cx="24606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y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7" name="Line 67"/>
          <p:cNvSpPr>
            <a:spLocks noChangeShapeType="1"/>
          </p:cNvSpPr>
          <p:nvPr/>
        </p:nvSpPr>
        <p:spPr bwMode="auto">
          <a:xfrm>
            <a:off x="577383" y="4846524"/>
            <a:ext cx="1181100" cy="0"/>
          </a:xfrm>
          <a:prstGeom prst="line">
            <a:avLst/>
          </a:prstGeom>
          <a:noFill/>
          <a:ln w="34925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338" name="Rectangle 68"/>
          <p:cNvSpPr>
            <a:spLocks noChangeArrowheads="1"/>
          </p:cNvSpPr>
          <p:nvPr/>
        </p:nvSpPr>
        <p:spPr bwMode="auto">
          <a:xfrm>
            <a:off x="1325095" y="6213362"/>
            <a:ext cx="233363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m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9" name="Rectangle 69"/>
          <p:cNvSpPr>
            <a:spLocks noChangeArrowheads="1"/>
          </p:cNvSpPr>
          <p:nvPr/>
        </p:nvSpPr>
        <p:spPr bwMode="auto">
          <a:xfrm>
            <a:off x="1477495" y="6213362"/>
            <a:ext cx="12858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i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0" name="Rectangle 70"/>
          <p:cNvSpPr>
            <a:spLocks noChangeArrowheads="1"/>
          </p:cNvSpPr>
          <p:nvPr/>
        </p:nvSpPr>
        <p:spPr bwMode="auto">
          <a:xfrm>
            <a:off x="1523533" y="6213362"/>
            <a:ext cx="18732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d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1" name="Rectangle 71"/>
          <p:cNvSpPr>
            <a:spLocks noChangeArrowheads="1"/>
          </p:cNvSpPr>
          <p:nvPr/>
        </p:nvSpPr>
        <p:spPr bwMode="auto">
          <a:xfrm>
            <a:off x="1629895" y="6213362"/>
            <a:ext cx="1397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-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2" name="Rectangle 72"/>
          <p:cNvSpPr>
            <a:spLocks noChangeArrowheads="1"/>
          </p:cNvSpPr>
          <p:nvPr/>
        </p:nvSpPr>
        <p:spPr bwMode="auto">
          <a:xfrm>
            <a:off x="1688633" y="6213362"/>
            <a:ext cx="11747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I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3" name="Rectangle 73"/>
          <p:cNvSpPr>
            <a:spLocks noChangeArrowheads="1"/>
          </p:cNvSpPr>
          <p:nvPr/>
        </p:nvSpPr>
        <p:spPr bwMode="auto">
          <a:xfrm>
            <a:off x="1745783" y="6213362"/>
            <a:ext cx="21113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R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4" name="Rectangle 74"/>
          <p:cNvSpPr>
            <a:spLocks noChangeArrowheads="1"/>
          </p:cNvSpPr>
          <p:nvPr/>
        </p:nvSpPr>
        <p:spPr bwMode="auto">
          <a:xfrm>
            <a:off x="612308" y="6213362"/>
            <a:ext cx="12858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f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5" name="Rectangle 75"/>
          <p:cNvSpPr>
            <a:spLocks noChangeArrowheads="1"/>
          </p:cNvSpPr>
          <p:nvPr/>
        </p:nvSpPr>
        <p:spPr bwMode="auto">
          <a:xfrm>
            <a:off x="658345" y="6213362"/>
            <a:ext cx="18732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a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6" name="Rectangle 76"/>
          <p:cNvSpPr>
            <a:spLocks noChangeArrowheads="1"/>
          </p:cNvSpPr>
          <p:nvPr/>
        </p:nvSpPr>
        <p:spPr bwMode="auto">
          <a:xfrm>
            <a:off x="764708" y="6213362"/>
            <a:ext cx="1397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r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7" name="Rectangle 77"/>
          <p:cNvSpPr>
            <a:spLocks noChangeArrowheads="1"/>
          </p:cNvSpPr>
          <p:nvPr/>
        </p:nvSpPr>
        <p:spPr bwMode="auto">
          <a:xfrm>
            <a:off x="834558" y="6213362"/>
            <a:ext cx="1397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-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8" name="Rectangle 78"/>
          <p:cNvSpPr>
            <a:spLocks noChangeArrowheads="1"/>
          </p:cNvSpPr>
          <p:nvPr/>
        </p:nvSpPr>
        <p:spPr bwMode="auto">
          <a:xfrm>
            <a:off x="893295" y="6213362"/>
            <a:ext cx="11747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I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9" name="Rectangle 79"/>
          <p:cNvSpPr>
            <a:spLocks noChangeArrowheads="1"/>
          </p:cNvSpPr>
          <p:nvPr/>
        </p:nvSpPr>
        <p:spPr bwMode="auto">
          <a:xfrm>
            <a:off x="939333" y="6213362"/>
            <a:ext cx="21113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R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0" name="Rectangle 80"/>
          <p:cNvSpPr>
            <a:spLocks noChangeArrowheads="1"/>
          </p:cNvSpPr>
          <p:nvPr/>
        </p:nvSpPr>
        <p:spPr bwMode="auto">
          <a:xfrm>
            <a:off x="2002958" y="6213362"/>
            <a:ext cx="17462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n</a:t>
            </a:r>
            <a:endParaRPr kumimoji="0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1" name="Rectangle 81"/>
          <p:cNvSpPr>
            <a:spLocks noChangeArrowheads="1"/>
          </p:cNvSpPr>
          <p:nvPr/>
        </p:nvSpPr>
        <p:spPr bwMode="auto">
          <a:xfrm>
            <a:off x="2109320" y="6213362"/>
            <a:ext cx="18732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e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2" name="Rectangle 82"/>
          <p:cNvSpPr>
            <a:spLocks noChangeArrowheads="1"/>
          </p:cNvSpPr>
          <p:nvPr/>
        </p:nvSpPr>
        <p:spPr bwMode="auto">
          <a:xfrm>
            <a:off x="2214095" y="6213362"/>
            <a:ext cx="18732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a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3" name="Rectangle 83"/>
          <p:cNvSpPr>
            <a:spLocks noChangeArrowheads="1"/>
          </p:cNvSpPr>
          <p:nvPr/>
        </p:nvSpPr>
        <p:spPr bwMode="auto">
          <a:xfrm>
            <a:off x="2318870" y="6213362"/>
            <a:ext cx="1397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r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4" name="Rectangle 84"/>
          <p:cNvSpPr>
            <a:spLocks noChangeArrowheads="1"/>
          </p:cNvSpPr>
          <p:nvPr/>
        </p:nvSpPr>
        <p:spPr bwMode="auto">
          <a:xfrm>
            <a:off x="2377608" y="6213362"/>
            <a:ext cx="1397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-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5" name="Rectangle 85"/>
          <p:cNvSpPr>
            <a:spLocks noChangeArrowheads="1"/>
          </p:cNvSpPr>
          <p:nvPr/>
        </p:nvSpPr>
        <p:spPr bwMode="auto">
          <a:xfrm>
            <a:off x="2436345" y="6213362"/>
            <a:ext cx="11747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I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6" name="Rectangle 86"/>
          <p:cNvSpPr>
            <a:spLocks noChangeArrowheads="1"/>
          </p:cNvSpPr>
          <p:nvPr/>
        </p:nvSpPr>
        <p:spPr bwMode="auto">
          <a:xfrm>
            <a:off x="2495083" y="6213362"/>
            <a:ext cx="21113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R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7" name="Rectangle 87"/>
          <p:cNvSpPr>
            <a:spLocks noChangeArrowheads="1"/>
          </p:cNvSpPr>
          <p:nvPr/>
        </p:nvSpPr>
        <p:spPr bwMode="auto">
          <a:xfrm>
            <a:off x="3138020" y="6226062"/>
            <a:ext cx="21113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U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8" name="Rectangle 88"/>
          <p:cNvSpPr>
            <a:spLocks noChangeArrowheads="1"/>
          </p:cNvSpPr>
          <p:nvPr/>
        </p:nvSpPr>
        <p:spPr bwMode="auto">
          <a:xfrm>
            <a:off x="3277720" y="6226062"/>
            <a:ext cx="21113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V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9" name="Rectangle 89"/>
          <p:cNvSpPr>
            <a:spLocks noChangeArrowheads="1"/>
          </p:cNvSpPr>
          <p:nvPr/>
        </p:nvSpPr>
        <p:spPr bwMode="auto">
          <a:xfrm>
            <a:off x="2717333" y="6226062"/>
            <a:ext cx="21113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V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60" name="Rectangle 90"/>
          <p:cNvSpPr>
            <a:spLocks noChangeArrowheads="1"/>
          </p:cNvSpPr>
          <p:nvPr/>
        </p:nvSpPr>
        <p:spPr bwMode="auto">
          <a:xfrm>
            <a:off x="2845920" y="6226062"/>
            <a:ext cx="12858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i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61" name="Rectangle 91"/>
          <p:cNvSpPr>
            <a:spLocks noChangeArrowheads="1"/>
          </p:cNvSpPr>
          <p:nvPr/>
        </p:nvSpPr>
        <p:spPr bwMode="auto">
          <a:xfrm>
            <a:off x="2880845" y="6226062"/>
            <a:ext cx="17462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s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62" name="Rectangle 92"/>
          <p:cNvSpPr>
            <a:spLocks noChangeArrowheads="1"/>
          </p:cNvSpPr>
          <p:nvPr/>
        </p:nvSpPr>
        <p:spPr bwMode="auto">
          <a:xfrm>
            <a:off x="2974508" y="6226062"/>
            <a:ext cx="12858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.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63" name="Rectangle 93"/>
          <p:cNvSpPr>
            <a:spLocks noChangeArrowheads="1"/>
          </p:cNvSpPr>
          <p:nvPr/>
        </p:nvSpPr>
        <p:spPr bwMode="auto">
          <a:xfrm>
            <a:off x="424983" y="4752862"/>
            <a:ext cx="211138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1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64" name="Rectangle 94"/>
          <p:cNvSpPr>
            <a:spLocks noChangeArrowheads="1"/>
          </p:cNvSpPr>
          <p:nvPr/>
        </p:nvSpPr>
        <p:spPr bwMode="auto">
          <a:xfrm>
            <a:off x="424983" y="6026037"/>
            <a:ext cx="211138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0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19" name="Rectangle 249"/>
          <p:cNvSpPr>
            <a:spLocks noChangeArrowheads="1"/>
          </p:cNvSpPr>
          <p:nvPr/>
        </p:nvSpPr>
        <p:spPr bwMode="auto">
          <a:xfrm>
            <a:off x="4284195" y="6189549"/>
            <a:ext cx="40957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2200" b="1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Symbol" panose="05050102010706020507" pitchFamily="18" charset="2"/>
              </a:rPr>
              <a:t>w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343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7"/>
          <p:cNvSpPr>
            <a:spLocks noChangeArrowheads="1"/>
          </p:cNvSpPr>
          <p:nvPr/>
        </p:nvSpPr>
        <p:spPr bwMode="auto">
          <a:xfrm>
            <a:off x="2532604" y="2857258"/>
            <a:ext cx="122238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2200" b="1" i="1">
                <a:solidFill>
                  <a:srgbClr val="000000"/>
                </a:solidFill>
                <a:latin typeface="Symbol" panose="05050102010706020507" pitchFamily="18" charset="2"/>
              </a:rPr>
              <a:t>e</a:t>
            </a:r>
            <a:endParaRPr lang="en-US" altLang="ja-JP"/>
          </a:p>
        </p:txBody>
      </p:sp>
      <p:sp>
        <p:nvSpPr>
          <p:cNvPr id="5" name="Rectangle 108"/>
          <p:cNvSpPr>
            <a:spLocks noChangeArrowheads="1"/>
          </p:cNvSpPr>
          <p:nvPr/>
        </p:nvSpPr>
        <p:spPr bwMode="auto">
          <a:xfrm>
            <a:off x="2870742" y="2857258"/>
            <a:ext cx="153987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2200" b="1">
                <a:solidFill>
                  <a:srgbClr val="000000"/>
                </a:solidFill>
                <a:latin typeface="Symbol" panose="05050102010706020507" pitchFamily="18" charset="2"/>
              </a:rPr>
              <a:t>-</a:t>
            </a:r>
            <a:endParaRPr lang="en-US" altLang="ja-JP"/>
          </a:p>
        </p:txBody>
      </p:sp>
      <p:sp>
        <p:nvSpPr>
          <p:cNvPr id="6" name="Rectangle 109"/>
          <p:cNvSpPr>
            <a:spLocks noChangeArrowheads="1"/>
          </p:cNvSpPr>
          <p:nvPr/>
        </p:nvSpPr>
        <p:spPr bwMode="auto">
          <a:xfrm>
            <a:off x="3070767" y="2857258"/>
            <a:ext cx="122237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2200" b="1" i="1">
                <a:solidFill>
                  <a:srgbClr val="000000"/>
                </a:solidFill>
                <a:latin typeface="Symbol" panose="05050102010706020507" pitchFamily="18" charset="2"/>
              </a:rPr>
              <a:t>e</a:t>
            </a:r>
            <a:endParaRPr lang="en-US" altLang="ja-JP"/>
          </a:p>
        </p:txBody>
      </p:sp>
      <p:sp>
        <p:nvSpPr>
          <p:cNvPr id="7" name="Rectangle 110"/>
          <p:cNvSpPr>
            <a:spLocks noChangeArrowheads="1"/>
          </p:cNvSpPr>
          <p:nvPr/>
        </p:nvSpPr>
        <p:spPr bwMode="auto">
          <a:xfrm>
            <a:off x="4637629" y="2869958"/>
            <a:ext cx="122238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2200" b="1" i="1">
                <a:solidFill>
                  <a:srgbClr val="000000"/>
                </a:solidFill>
                <a:latin typeface="Symbol" panose="05050102010706020507" pitchFamily="18" charset="2"/>
              </a:rPr>
              <a:t>e</a:t>
            </a:r>
            <a:endParaRPr lang="en-US" altLang="ja-JP"/>
          </a:p>
        </p:txBody>
      </p:sp>
      <p:sp>
        <p:nvSpPr>
          <p:cNvPr id="8" name="Rectangle 111"/>
          <p:cNvSpPr>
            <a:spLocks noChangeArrowheads="1"/>
          </p:cNvSpPr>
          <p:nvPr/>
        </p:nvSpPr>
        <p:spPr bwMode="auto">
          <a:xfrm>
            <a:off x="4953542" y="2857258"/>
            <a:ext cx="153987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2200" b="1">
                <a:solidFill>
                  <a:srgbClr val="000000"/>
                </a:solidFill>
                <a:latin typeface="Symbol" panose="05050102010706020507" pitchFamily="18" charset="2"/>
              </a:rPr>
              <a:t>-</a:t>
            </a:r>
            <a:endParaRPr lang="en-US" altLang="ja-JP"/>
          </a:p>
        </p:txBody>
      </p:sp>
      <p:sp>
        <p:nvSpPr>
          <p:cNvPr id="9" name="Rectangle 112"/>
          <p:cNvSpPr>
            <a:spLocks noChangeArrowheads="1"/>
          </p:cNvSpPr>
          <p:nvPr/>
        </p:nvSpPr>
        <p:spPr bwMode="auto">
          <a:xfrm>
            <a:off x="5118642" y="2857258"/>
            <a:ext cx="122237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2200" b="1" i="1">
                <a:solidFill>
                  <a:srgbClr val="000000"/>
                </a:solidFill>
                <a:latin typeface="Symbol" panose="05050102010706020507" pitchFamily="18" charset="2"/>
              </a:rPr>
              <a:t>e</a:t>
            </a:r>
            <a:endParaRPr lang="en-US" altLang="ja-JP"/>
          </a:p>
        </p:txBody>
      </p:sp>
      <p:sp>
        <p:nvSpPr>
          <p:cNvPr id="10" name="Rectangle 113"/>
          <p:cNvSpPr>
            <a:spLocks noChangeArrowheads="1"/>
          </p:cNvSpPr>
          <p:nvPr/>
        </p:nvSpPr>
        <p:spPr bwMode="auto">
          <a:xfrm>
            <a:off x="2110329" y="3022358"/>
            <a:ext cx="69850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2200" b="1" i="1">
                <a:solidFill>
                  <a:srgbClr val="000000"/>
                </a:solidFill>
                <a:latin typeface="Times" panose="02020603050405020304" pitchFamily="18" charset="0"/>
              </a:rPr>
              <a:t> </a:t>
            </a:r>
            <a:endParaRPr lang="en-US" altLang="ja-JP"/>
          </a:p>
        </p:txBody>
      </p:sp>
      <p:sp>
        <p:nvSpPr>
          <p:cNvPr id="11" name="Rectangle 114"/>
          <p:cNvSpPr>
            <a:spLocks noChangeArrowheads="1"/>
          </p:cNvSpPr>
          <p:nvPr/>
        </p:nvSpPr>
        <p:spPr bwMode="auto">
          <a:xfrm>
            <a:off x="2181767" y="3022358"/>
            <a:ext cx="93662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2200" b="1" i="1">
                <a:solidFill>
                  <a:srgbClr val="000000"/>
                </a:solidFill>
                <a:latin typeface="Times" panose="02020603050405020304" pitchFamily="18" charset="0"/>
              </a:rPr>
              <a:t>f</a:t>
            </a:r>
            <a:endParaRPr lang="en-US" altLang="ja-JP"/>
          </a:p>
        </p:txBody>
      </p:sp>
      <p:sp>
        <p:nvSpPr>
          <p:cNvPr id="12" name="Rectangle 115"/>
          <p:cNvSpPr>
            <a:spLocks noChangeArrowheads="1"/>
          </p:cNvSpPr>
          <p:nvPr/>
        </p:nvSpPr>
        <p:spPr bwMode="auto">
          <a:xfrm>
            <a:off x="2262729" y="3209683"/>
            <a:ext cx="123825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1100" b="1" i="1">
                <a:solidFill>
                  <a:srgbClr val="000000"/>
                </a:solidFill>
                <a:latin typeface="Times" panose="02020603050405020304" pitchFamily="18" charset="0"/>
              </a:rPr>
              <a:t>M</a:t>
            </a:r>
            <a:endParaRPr lang="en-US" altLang="ja-JP"/>
          </a:p>
        </p:txBody>
      </p:sp>
      <p:sp>
        <p:nvSpPr>
          <p:cNvPr id="13" name="Rectangle 116"/>
          <p:cNvSpPr>
            <a:spLocks noChangeArrowheads="1"/>
          </p:cNvSpPr>
          <p:nvPr/>
        </p:nvSpPr>
        <p:spPr bwMode="auto">
          <a:xfrm>
            <a:off x="2672304" y="3057283"/>
            <a:ext cx="123825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1100" b="1" i="1">
                <a:solidFill>
                  <a:srgbClr val="000000"/>
                </a:solidFill>
                <a:latin typeface="Times" panose="02020603050405020304" pitchFamily="18" charset="0"/>
              </a:rPr>
              <a:t>M</a:t>
            </a:r>
            <a:endParaRPr lang="en-US" altLang="ja-JP"/>
          </a:p>
        </p:txBody>
      </p:sp>
      <p:sp>
        <p:nvSpPr>
          <p:cNvPr id="14" name="Rectangle 117"/>
          <p:cNvSpPr>
            <a:spLocks noChangeArrowheads="1"/>
          </p:cNvSpPr>
          <p:nvPr/>
        </p:nvSpPr>
        <p:spPr bwMode="auto">
          <a:xfrm>
            <a:off x="3199354" y="3057283"/>
            <a:ext cx="61913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1100" b="1" i="1">
                <a:solidFill>
                  <a:srgbClr val="000000"/>
                </a:solidFill>
                <a:latin typeface="Times" panose="02020603050405020304" pitchFamily="18" charset="0"/>
              </a:rPr>
              <a:t>e</a:t>
            </a:r>
            <a:endParaRPr lang="en-US" altLang="ja-JP"/>
          </a:p>
        </p:txBody>
      </p:sp>
      <p:sp>
        <p:nvSpPr>
          <p:cNvPr id="15" name="Rectangle 118"/>
          <p:cNvSpPr>
            <a:spLocks noChangeArrowheads="1"/>
          </p:cNvSpPr>
          <p:nvPr/>
        </p:nvSpPr>
        <p:spPr bwMode="auto">
          <a:xfrm>
            <a:off x="3258092" y="3057283"/>
            <a:ext cx="46037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1100" b="1" i="1">
                <a:solidFill>
                  <a:srgbClr val="000000"/>
                </a:solidFill>
                <a:latin typeface="Times" panose="02020603050405020304" pitchFamily="18" charset="0"/>
              </a:rPr>
              <a:t>f</a:t>
            </a:r>
            <a:endParaRPr lang="en-US" altLang="ja-JP"/>
          </a:p>
        </p:txBody>
      </p:sp>
      <p:sp>
        <p:nvSpPr>
          <p:cNvPr id="16" name="Rectangle 119"/>
          <p:cNvSpPr>
            <a:spLocks noChangeArrowheads="1"/>
          </p:cNvSpPr>
          <p:nvPr/>
        </p:nvSpPr>
        <p:spPr bwMode="auto">
          <a:xfrm>
            <a:off x="3304129" y="3057283"/>
            <a:ext cx="46038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1100" b="1" i="1">
                <a:solidFill>
                  <a:srgbClr val="000000"/>
                </a:solidFill>
                <a:latin typeface="Times" panose="02020603050405020304" pitchFamily="18" charset="0"/>
              </a:rPr>
              <a:t>f</a:t>
            </a:r>
            <a:endParaRPr lang="en-US" altLang="ja-JP"/>
          </a:p>
        </p:txBody>
      </p:sp>
      <p:sp>
        <p:nvSpPr>
          <p:cNvPr id="17" name="Rectangle 120"/>
          <p:cNvSpPr>
            <a:spLocks noChangeArrowheads="1"/>
          </p:cNvSpPr>
          <p:nvPr/>
        </p:nvSpPr>
        <p:spPr bwMode="auto">
          <a:xfrm>
            <a:off x="2461167" y="3214445"/>
            <a:ext cx="139700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2200" b="1">
                <a:solidFill>
                  <a:srgbClr val="000000"/>
                </a:solidFill>
                <a:latin typeface="Times" panose="02020603050405020304" pitchFamily="18" charset="0"/>
              </a:rPr>
              <a:t>2</a:t>
            </a:r>
            <a:endParaRPr lang="en-US" altLang="ja-JP"/>
          </a:p>
        </p:txBody>
      </p:sp>
      <p:sp>
        <p:nvSpPr>
          <p:cNvPr id="18" name="Rectangle 121"/>
          <p:cNvSpPr>
            <a:spLocks noChangeArrowheads="1"/>
          </p:cNvSpPr>
          <p:nvPr/>
        </p:nvSpPr>
        <p:spPr bwMode="auto">
          <a:xfrm>
            <a:off x="2602454" y="3196983"/>
            <a:ext cx="122238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2200" b="1" i="1">
                <a:solidFill>
                  <a:srgbClr val="000000"/>
                </a:solidFill>
                <a:latin typeface="Symbol" panose="05050102010706020507" pitchFamily="18" charset="2"/>
              </a:rPr>
              <a:t>e</a:t>
            </a:r>
            <a:endParaRPr lang="en-US" altLang="ja-JP"/>
          </a:p>
        </p:txBody>
      </p:sp>
      <p:sp>
        <p:nvSpPr>
          <p:cNvPr id="19" name="Rectangle 122"/>
          <p:cNvSpPr>
            <a:spLocks noChangeArrowheads="1"/>
          </p:cNvSpPr>
          <p:nvPr/>
        </p:nvSpPr>
        <p:spPr bwMode="auto">
          <a:xfrm>
            <a:off x="2742154" y="3397008"/>
            <a:ext cx="123825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1100" b="1" i="1">
                <a:solidFill>
                  <a:srgbClr val="000000"/>
                </a:solidFill>
                <a:latin typeface="Times" panose="02020603050405020304" pitchFamily="18" charset="0"/>
              </a:rPr>
              <a:t>M</a:t>
            </a:r>
            <a:endParaRPr lang="en-US" altLang="ja-JP"/>
          </a:p>
        </p:txBody>
      </p:sp>
      <p:sp>
        <p:nvSpPr>
          <p:cNvPr id="20" name="Rectangle 123"/>
          <p:cNvSpPr>
            <a:spLocks noChangeArrowheads="1"/>
          </p:cNvSpPr>
          <p:nvPr/>
        </p:nvSpPr>
        <p:spPr bwMode="auto">
          <a:xfrm>
            <a:off x="2942179" y="3196983"/>
            <a:ext cx="153988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2200" b="1">
                <a:solidFill>
                  <a:srgbClr val="000000"/>
                </a:solidFill>
                <a:latin typeface="Symbol" panose="05050102010706020507" pitchFamily="18" charset="2"/>
              </a:rPr>
              <a:t>+</a:t>
            </a:r>
            <a:endParaRPr lang="en-US" altLang="ja-JP"/>
          </a:p>
        </p:txBody>
      </p:sp>
      <p:sp>
        <p:nvSpPr>
          <p:cNvPr id="21" name="Rectangle 124"/>
          <p:cNvSpPr>
            <a:spLocks noChangeArrowheads="1"/>
          </p:cNvSpPr>
          <p:nvPr/>
        </p:nvSpPr>
        <p:spPr bwMode="auto">
          <a:xfrm>
            <a:off x="3129504" y="3196983"/>
            <a:ext cx="122238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2200" b="1" i="1">
                <a:solidFill>
                  <a:srgbClr val="000000"/>
                </a:solidFill>
                <a:latin typeface="Symbol" panose="05050102010706020507" pitchFamily="18" charset="2"/>
              </a:rPr>
              <a:t>e</a:t>
            </a:r>
            <a:endParaRPr lang="en-US" altLang="ja-JP"/>
          </a:p>
        </p:txBody>
      </p:sp>
      <p:sp>
        <p:nvSpPr>
          <p:cNvPr id="22" name="Rectangle 125"/>
          <p:cNvSpPr>
            <a:spLocks noChangeArrowheads="1"/>
          </p:cNvSpPr>
          <p:nvPr/>
        </p:nvSpPr>
        <p:spPr bwMode="auto">
          <a:xfrm>
            <a:off x="3269204" y="3397008"/>
            <a:ext cx="61913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1100" b="1" i="1">
                <a:solidFill>
                  <a:srgbClr val="000000"/>
                </a:solidFill>
                <a:latin typeface="Times" panose="02020603050405020304" pitchFamily="18" charset="0"/>
              </a:rPr>
              <a:t>e</a:t>
            </a:r>
            <a:endParaRPr lang="en-US" altLang="ja-JP"/>
          </a:p>
        </p:txBody>
      </p:sp>
      <p:sp>
        <p:nvSpPr>
          <p:cNvPr id="23" name="Rectangle 126"/>
          <p:cNvSpPr>
            <a:spLocks noChangeArrowheads="1"/>
          </p:cNvSpPr>
          <p:nvPr/>
        </p:nvSpPr>
        <p:spPr bwMode="auto">
          <a:xfrm>
            <a:off x="3327942" y="3397008"/>
            <a:ext cx="46037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1100" b="1" i="1">
                <a:solidFill>
                  <a:srgbClr val="000000"/>
                </a:solidFill>
                <a:latin typeface="Times" panose="02020603050405020304" pitchFamily="18" charset="0"/>
              </a:rPr>
              <a:t>f</a:t>
            </a:r>
            <a:endParaRPr lang="en-US" altLang="ja-JP"/>
          </a:p>
        </p:txBody>
      </p:sp>
      <p:sp>
        <p:nvSpPr>
          <p:cNvPr id="24" name="Rectangle 127"/>
          <p:cNvSpPr>
            <a:spLocks noChangeArrowheads="1"/>
          </p:cNvSpPr>
          <p:nvPr/>
        </p:nvSpPr>
        <p:spPr bwMode="auto">
          <a:xfrm>
            <a:off x="3373979" y="3397008"/>
            <a:ext cx="46038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1100" b="1" i="1">
                <a:solidFill>
                  <a:srgbClr val="000000"/>
                </a:solidFill>
                <a:latin typeface="Times" panose="02020603050405020304" pitchFamily="18" charset="0"/>
              </a:rPr>
              <a:t>f</a:t>
            </a:r>
            <a:endParaRPr lang="en-US" altLang="ja-JP"/>
          </a:p>
        </p:txBody>
      </p:sp>
      <p:sp>
        <p:nvSpPr>
          <p:cNvPr id="25" name="Line 128"/>
          <p:cNvSpPr>
            <a:spLocks noChangeShapeType="1"/>
          </p:cNvSpPr>
          <p:nvPr/>
        </p:nvSpPr>
        <p:spPr bwMode="auto">
          <a:xfrm>
            <a:off x="2450054" y="3255720"/>
            <a:ext cx="995363" cy="1588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6" name="Rectangle 129"/>
          <p:cNvSpPr>
            <a:spLocks noChangeArrowheads="1"/>
          </p:cNvSpPr>
          <p:nvPr/>
        </p:nvSpPr>
        <p:spPr bwMode="auto">
          <a:xfrm>
            <a:off x="5550442" y="3068395"/>
            <a:ext cx="153987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2200" b="1">
                <a:solidFill>
                  <a:srgbClr val="000000"/>
                </a:solidFill>
                <a:latin typeface="Symbol" panose="05050102010706020507" pitchFamily="18" charset="2"/>
              </a:rPr>
              <a:t>=</a:t>
            </a:r>
            <a:endParaRPr lang="en-US" altLang="ja-JP"/>
          </a:p>
        </p:txBody>
      </p:sp>
      <p:sp>
        <p:nvSpPr>
          <p:cNvPr id="27" name="Rectangle 130"/>
          <p:cNvSpPr>
            <a:spLocks noChangeArrowheads="1"/>
          </p:cNvSpPr>
          <p:nvPr/>
        </p:nvSpPr>
        <p:spPr bwMode="auto">
          <a:xfrm>
            <a:off x="3807367" y="3079508"/>
            <a:ext cx="139700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2200" b="1">
                <a:solidFill>
                  <a:srgbClr val="000000"/>
                </a:solidFill>
                <a:latin typeface="Times" panose="02020603050405020304" pitchFamily="18" charset="0"/>
              </a:rPr>
              <a:t>1</a:t>
            </a:r>
            <a:endParaRPr lang="en-US" altLang="ja-JP"/>
          </a:p>
        </p:txBody>
      </p:sp>
      <p:sp>
        <p:nvSpPr>
          <p:cNvPr id="28" name="Rectangle 131"/>
          <p:cNvSpPr>
            <a:spLocks noChangeArrowheads="1"/>
          </p:cNvSpPr>
          <p:nvPr/>
        </p:nvSpPr>
        <p:spPr bwMode="auto">
          <a:xfrm>
            <a:off x="3959767" y="3033470"/>
            <a:ext cx="153987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2200" b="1">
                <a:solidFill>
                  <a:srgbClr val="000000"/>
                </a:solidFill>
                <a:latin typeface="Symbol" panose="05050102010706020507" pitchFamily="18" charset="2"/>
              </a:rPr>
              <a:t>-</a:t>
            </a:r>
            <a:endParaRPr lang="en-US" altLang="ja-JP"/>
          </a:p>
        </p:txBody>
      </p:sp>
      <p:sp>
        <p:nvSpPr>
          <p:cNvPr id="29" name="Rectangle 132"/>
          <p:cNvSpPr>
            <a:spLocks noChangeArrowheads="1"/>
          </p:cNvSpPr>
          <p:nvPr/>
        </p:nvSpPr>
        <p:spPr bwMode="auto">
          <a:xfrm>
            <a:off x="4112167" y="3033470"/>
            <a:ext cx="69850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2200" b="1" i="1">
                <a:solidFill>
                  <a:srgbClr val="000000"/>
                </a:solidFill>
                <a:latin typeface="Times" panose="02020603050405020304" pitchFamily="18" charset="0"/>
              </a:rPr>
              <a:t> </a:t>
            </a:r>
            <a:endParaRPr lang="en-US" altLang="ja-JP"/>
          </a:p>
        </p:txBody>
      </p:sp>
      <p:sp>
        <p:nvSpPr>
          <p:cNvPr id="30" name="Rectangle 133"/>
          <p:cNvSpPr>
            <a:spLocks noChangeArrowheads="1"/>
          </p:cNvSpPr>
          <p:nvPr/>
        </p:nvSpPr>
        <p:spPr bwMode="auto">
          <a:xfrm>
            <a:off x="4182017" y="3033470"/>
            <a:ext cx="93662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2200" b="1" i="1">
                <a:solidFill>
                  <a:srgbClr val="000000"/>
                </a:solidFill>
                <a:latin typeface="Times" panose="02020603050405020304" pitchFamily="18" charset="0"/>
              </a:rPr>
              <a:t>f</a:t>
            </a:r>
            <a:endParaRPr lang="en-US" altLang="ja-JP"/>
          </a:p>
        </p:txBody>
      </p:sp>
      <p:sp>
        <p:nvSpPr>
          <p:cNvPr id="31" name="Rectangle 134"/>
          <p:cNvSpPr>
            <a:spLocks noChangeArrowheads="1"/>
          </p:cNvSpPr>
          <p:nvPr/>
        </p:nvSpPr>
        <p:spPr bwMode="auto">
          <a:xfrm>
            <a:off x="4264567" y="3233495"/>
            <a:ext cx="123825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1100" b="1" i="1">
                <a:solidFill>
                  <a:srgbClr val="000000"/>
                </a:solidFill>
                <a:latin typeface="Times" panose="02020603050405020304" pitchFamily="18" charset="0"/>
              </a:rPr>
              <a:t>M</a:t>
            </a:r>
            <a:endParaRPr lang="en-US" altLang="ja-JP"/>
          </a:p>
        </p:txBody>
      </p:sp>
      <p:sp>
        <p:nvSpPr>
          <p:cNvPr id="32" name="Rectangle 135"/>
          <p:cNvSpPr>
            <a:spLocks noChangeArrowheads="1"/>
          </p:cNvSpPr>
          <p:nvPr/>
        </p:nvSpPr>
        <p:spPr bwMode="auto">
          <a:xfrm>
            <a:off x="4393154" y="3233495"/>
            <a:ext cx="34925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1100" b="1" i="1">
                <a:solidFill>
                  <a:srgbClr val="000000"/>
                </a:solidFill>
                <a:latin typeface="Times" panose="02020603050405020304" pitchFamily="18" charset="0"/>
              </a:rPr>
              <a:t> </a:t>
            </a:r>
            <a:endParaRPr lang="en-US" altLang="ja-JP"/>
          </a:p>
        </p:txBody>
      </p:sp>
      <p:sp>
        <p:nvSpPr>
          <p:cNvPr id="33" name="Rectangle 136"/>
          <p:cNvSpPr>
            <a:spLocks noChangeArrowheads="1"/>
          </p:cNvSpPr>
          <p:nvPr/>
        </p:nvSpPr>
        <p:spPr bwMode="auto">
          <a:xfrm>
            <a:off x="3678779" y="2963620"/>
            <a:ext cx="119063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2800" b="1">
                <a:solidFill>
                  <a:srgbClr val="000000"/>
                </a:solidFill>
                <a:latin typeface="Symbol" panose="05050102010706020507" pitchFamily="18" charset="2"/>
              </a:rPr>
              <a:t>(</a:t>
            </a:r>
            <a:endParaRPr lang="en-US" altLang="ja-JP"/>
          </a:p>
        </p:txBody>
      </p:sp>
      <p:sp>
        <p:nvSpPr>
          <p:cNvPr id="34" name="Rectangle 137"/>
          <p:cNvSpPr>
            <a:spLocks noChangeArrowheads="1"/>
          </p:cNvSpPr>
          <p:nvPr/>
        </p:nvSpPr>
        <p:spPr bwMode="auto">
          <a:xfrm>
            <a:off x="4415379" y="2974733"/>
            <a:ext cx="119063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2800" b="1">
                <a:solidFill>
                  <a:srgbClr val="000000"/>
                </a:solidFill>
                <a:latin typeface="Symbol" panose="05050102010706020507" pitchFamily="18" charset="2"/>
              </a:rPr>
              <a:t>)</a:t>
            </a:r>
            <a:endParaRPr lang="en-US" altLang="ja-JP"/>
          </a:p>
        </p:txBody>
      </p:sp>
      <p:sp>
        <p:nvSpPr>
          <p:cNvPr id="35" name="Rectangle 138"/>
          <p:cNvSpPr>
            <a:spLocks noChangeArrowheads="1"/>
          </p:cNvSpPr>
          <p:nvPr/>
        </p:nvSpPr>
        <p:spPr bwMode="auto">
          <a:xfrm>
            <a:off x="4790029" y="3068395"/>
            <a:ext cx="6985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1100" b="1" i="1">
                <a:solidFill>
                  <a:srgbClr val="000000"/>
                </a:solidFill>
                <a:latin typeface="Times" panose="02020603050405020304" pitchFamily="18" charset="0"/>
              </a:rPr>
              <a:t>b</a:t>
            </a:r>
            <a:endParaRPr lang="en-US" altLang="ja-JP"/>
          </a:p>
        </p:txBody>
      </p:sp>
      <p:sp>
        <p:nvSpPr>
          <p:cNvPr id="36" name="Rectangle 139"/>
          <p:cNvSpPr>
            <a:spLocks noChangeArrowheads="1"/>
          </p:cNvSpPr>
          <p:nvPr/>
        </p:nvSpPr>
        <p:spPr bwMode="auto">
          <a:xfrm>
            <a:off x="5258342" y="3057283"/>
            <a:ext cx="61912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1100" b="1" i="1">
                <a:solidFill>
                  <a:srgbClr val="000000"/>
                </a:solidFill>
                <a:latin typeface="Times" panose="02020603050405020304" pitchFamily="18" charset="0"/>
              </a:rPr>
              <a:t>e</a:t>
            </a:r>
            <a:endParaRPr lang="en-US" altLang="ja-JP"/>
          </a:p>
        </p:txBody>
      </p:sp>
      <p:sp>
        <p:nvSpPr>
          <p:cNvPr id="37" name="Rectangle 140"/>
          <p:cNvSpPr>
            <a:spLocks noChangeArrowheads="1"/>
          </p:cNvSpPr>
          <p:nvPr/>
        </p:nvSpPr>
        <p:spPr bwMode="auto">
          <a:xfrm>
            <a:off x="5317079" y="3057283"/>
            <a:ext cx="46038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1100" b="1" i="1">
                <a:solidFill>
                  <a:srgbClr val="000000"/>
                </a:solidFill>
                <a:latin typeface="Times" panose="02020603050405020304" pitchFamily="18" charset="0"/>
              </a:rPr>
              <a:t>f</a:t>
            </a:r>
            <a:endParaRPr lang="en-US" altLang="ja-JP"/>
          </a:p>
        </p:txBody>
      </p:sp>
      <p:sp>
        <p:nvSpPr>
          <p:cNvPr id="38" name="Rectangle 141"/>
          <p:cNvSpPr>
            <a:spLocks noChangeArrowheads="1"/>
          </p:cNvSpPr>
          <p:nvPr/>
        </p:nvSpPr>
        <p:spPr bwMode="auto">
          <a:xfrm>
            <a:off x="5363117" y="3057283"/>
            <a:ext cx="46037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1100" b="1" i="1">
                <a:solidFill>
                  <a:srgbClr val="000000"/>
                </a:solidFill>
                <a:latin typeface="Times" panose="02020603050405020304" pitchFamily="18" charset="0"/>
              </a:rPr>
              <a:t>f</a:t>
            </a:r>
            <a:endParaRPr lang="en-US" altLang="ja-JP"/>
          </a:p>
        </p:txBody>
      </p:sp>
      <p:sp>
        <p:nvSpPr>
          <p:cNvPr id="39" name="Rectangle 142"/>
          <p:cNvSpPr>
            <a:spLocks noChangeArrowheads="1"/>
          </p:cNvSpPr>
          <p:nvPr/>
        </p:nvSpPr>
        <p:spPr bwMode="auto">
          <a:xfrm>
            <a:off x="5410742" y="3057283"/>
            <a:ext cx="34925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1100" b="1" i="1">
                <a:solidFill>
                  <a:srgbClr val="000000"/>
                </a:solidFill>
                <a:latin typeface="Times" panose="02020603050405020304" pitchFamily="18" charset="0"/>
              </a:rPr>
              <a:t> </a:t>
            </a:r>
            <a:endParaRPr lang="en-US" altLang="ja-JP"/>
          </a:p>
        </p:txBody>
      </p:sp>
      <p:sp>
        <p:nvSpPr>
          <p:cNvPr id="40" name="Rectangle 143"/>
          <p:cNvSpPr>
            <a:spLocks noChangeArrowheads="1"/>
          </p:cNvSpPr>
          <p:nvPr/>
        </p:nvSpPr>
        <p:spPr bwMode="auto">
          <a:xfrm>
            <a:off x="4580479" y="3214445"/>
            <a:ext cx="139700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2200" b="1">
                <a:solidFill>
                  <a:srgbClr val="000000"/>
                </a:solidFill>
                <a:latin typeface="Times" panose="02020603050405020304" pitchFamily="18" charset="0"/>
              </a:rPr>
              <a:t>2</a:t>
            </a:r>
            <a:endParaRPr lang="en-US" altLang="ja-JP"/>
          </a:p>
        </p:txBody>
      </p:sp>
      <p:sp>
        <p:nvSpPr>
          <p:cNvPr id="41" name="Rectangle 144"/>
          <p:cNvSpPr>
            <a:spLocks noChangeArrowheads="1"/>
          </p:cNvSpPr>
          <p:nvPr/>
        </p:nvSpPr>
        <p:spPr bwMode="auto">
          <a:xfrm>
            <a:off x="4731292" y="3196983"/>
            <a:ext cx="122237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2200" b="1" i="1">
                <a:solidFill>
                  <a:srgbClr val="000000"/>
                </a:solidFill>
                <a:latin typeface="Symbol" panose="05050102010706020507" pitchFamily="18" charset="2"/>
              </a:rPr>
              <a:t>e</a:t>
            </a:r>
            <a:endParaRPr lang="en-US" altLang="ja-JP"/>
          </a:p>
        </p:txBody>
      </p:sp>
      <p:sp>
        <p:nvSpPr>
          <p:cNvPr id="42" name="Rectangle 145"/>
          <p:cNvSpPr>
            <a:spLocks noChangeArrowheads="1"/>
          </p:cNvSpPr>
          <p:nvPr/>
        </p:nvSpPr>
        <p:spPr bwMode="auto">
          <a:xfrm>
            <a:off x="4837654" y="3408120"/>
            <a:ext cx="6985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1100" b="1" i="1">
                <a:solidFill>
                  <a:srgbClr val="000000"/>
                </a:solidFill>
                <a:latin typeface="Times" panose="02020603050405020304" pitchFamily="18" charset="0"/>
              </a:rPr>
              <a:t>b</a:t>
            </a:r>
            <a:endParaRPr lang="en-US" altLang="ja-JP"/>
          </a:p>
        </p:txBody>
      </p:sp>
      <p:sp>
        <p:nvSpPr>
          <p:cNvPr id="43" name="Rectangle 146"/>
          <p:cNvSpPr>
            <a:spLocks noChangeArrowheads="1"/>
          </p:cNvSpPr>
          <p:nvPr/>
        </p:nvSpPr>
        <p:spPr bwMode="auto">
          <a:xfrm>
            <a:off x="5001167" y="3255720"/>
            <a:ext cx="153987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2200" b="1">
                <a:solidFill>
                  <a:srgbClr val="000000"/>
                </a:solidFill>
                <a:latin typeface="Symbol" panose="05050102010706020507" pitchFamily="18" charset="2"/>
              </a:rPr>
              <a:t>+</a:t>
            </a:r>
            <a:endParaRPr lang="en-US" altLang="ja-JP"/>
          </a:p>
        </p:txBody>
      </p:sp>
      <p:sp>
        <p:nvSpPr>
          <p:cNvPr id="44" name="Rectangle 147"/>
          <p:cNvSpPr>
            <a:spLocks noChangeArrowheads="1"/>
          </p:cNvSpPr>
          <p:nvPr/>
        </p:nvSpPr>
        <p:spPr bwMode="auto">
          <a:xfrm>
            <a:off x="5199604" y="3196983"/>
            <a:ext cx="122238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2200" b="1" i="1">
                <a:solidFill>
                  <a:srgbClr val="000000"/>
                </a:solidFill>
                <a:latin typeface="Symbol" panose="05050102010706020507" pitchFamily="18" charset="2"/>
              </a:rPr>
              <a:t>e</a:t>
            </a:r>
            <a:endParaRPr lang="en-US" altLang="ja-JP"/>
          </a:p>
        </p:txBody>
      </p:sp>
      <p:sp>
        <p:nvSpPr>
          <p:cNvPr id="45" name="Rectangle 148"/>
          <p:cNvSpPr>
            <a:spLocks noChangeArrowheads="1"/>
          </p:cNvSpPr>
          <p:nvPr/>
        </p:nvSpPr>
        <p:spPr bwMode="auto">
          <a:xfrm>
            <a:off x="5340892" y="3384308"/>
            <a:ext cx="61912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1100" b="1" i="1">
                <a:solidFill>
                  <a:srgbClr val="000000"/>
                </a:solidFill>
                <a:latin typeface="Times" panose="02020603050405020304" pitchFamily="18" charset="0"/>
              </a:rPr>
              <a:t>e</a:t>
            </a:r>
            <a:endParaRPr lang="en-US" altLang="ja-JP"/>
          </a:p>
        </p:txBody>
      </p:sp>
      <p:sp>
        <p:nvSpPr>
          <p:cNvPr id="46" name="Rectangle 149"/>
          <p:cNvSpPr>
            <a:spLocks noChangeArrowheads="1"/>
          </p:cNvSpPr>
          <p:nvPr/>
        </p:nvSpPr>
        <p:spPr bwMode="auto">
          <a:xfrm>
            <a:off x="5398042" y="3384308"/>
            <a:ext cx="46037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1100" b="1" i="1">
                <a:solidFill>
                  <a:srgbClr val="000000"/>
                </a:solidFill>
                <a:latin typeface="Times" panose="02020603050405020304" pitchFamily="18" charset="0"/>
              </a:rPr>
              <a:t>f</a:t>
            </a:r>
            <a:endParaRPr lang="en-US" altLang="ja-JP"/>
          </a:p>
        </p:txBody>
      </p:sp>
      <p:sp>
        <p:nvSpPr>
          <p:cNvPr id="47" name="Rectangle 150"/>
          <p:cNvSpPr>
            <a:spLocks noChangeArrowheads="1"/>
          </p:cNvSpPr>
          <p:nvPr/>
        </p:nvSpPr>
        <p:spPr bwMode="auto">
          <a:xfrm>
            <a:off x="5445667" y="3384308"/>
            <a:ext cx="46037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1100" b="1" i="1">
                <a:solidFill>
                  <a:srgbClr val="000000"/>
                </a:solidFill>
                <a:latin typeface="Times" panose="02020603050405020304" pitchFamily="18" charset="0"/>
              </a:rPr>
              <a:t>f</a:t>
            </a:r>
            <a:endParaRPr lang="en-US" altLang="ja-JP"/>
          </a:p>
        </p:txBody>
      </p:sp>
      <p:sp>
        <p:nvSpPr>
          <p:cNvPr id="48" name="Rectangle 151"/>
          <p:cNvSpPr>
            <a:spLocks noChangeArrowheads="1"/>
          </p:cNvSpPr>
          <p:nvPr/>
        </p:nvSpPr>
        <p:spPr bwMode="auto">
          <a:xfrm>
            <a:off x="5491704" y="3384308"/>
            <a:ext cx="34925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1100" b="1" i="1">
                <a:solidFill>
                  <a:srgbClr val="000000"/>
                </a:solidFill>
                <a:latin typeface="Times" panose="02020603050405020304" pitchFamily="18" charset="0"/>
              </a:rPr>
              <a:t> </a:t>
            </a:r>
            <a:endParaRPr lang="en-US" altLang="ja-JP"/>
          </a:p>
        </p:txBody>
      </p:sp>
      <p:sp>
        <p:nvSpPr>
          <p:cNvPr id="49" name="Line 152"/>
          <p:cNvSpPr>
            <a:spLocks noChangeShapeType="1"/>
          </p:cNvSpPr>
          <p:nvPr/>
        </p:nvSpPr>
        <p:spPr bwMode="auto">
          <a:xfrm>
            <a:off x="4580479" y="3255720"/>
            <a:ext cx="911225" cy="1588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0" name="Rectangle 153"/>
          <p:cNvSpPr>
            <a:spLocks noChangeArrowheads="1"/>
          </p:cNvSpPr>
          <p:nvPr/>
        </p:nvSpPr>
        <p:spPr bwMode="auto">
          <a:xfrm>
            <a:off x="3491454" y="3068395"/>
            <a:ext cx="153988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2200" b="1">
                <a:solidFill>
                  <a:srgbClr val="000000"/>
                </a:solidFill>
                <a:latin typeface="Symbol" panose="05050102010706020507" pitchFamily="18" charset="2"/>
              </a:rPr>
              <a:t>+</a:t>
            </a:r>
            <a:endParaRPr lang="en-US" altLang="ja-JP"/>
          </a:p>
        </p:txBody>
      </p:sp>
      <p:sp>
        <p:nvSpPr>
          <p:cNvPr id="51" name="Rectangle 154"/>
          <p:cNvSpPr>
            <a:spLocks noChangeArrowheads="1"/>
          </p:cNvSpPr>
          <p:nvPr/>
        </p:nvSpPr>
        <p:spPr bwMode="auto">
          <a:xfrm>
            <a:off x="5772692" y="2992195"/>
            <a:ext cx="139700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2200" b="1">
                <a:solidFill>
                  <a:srgbClr val="000000"/>
                </a:solidFill>
                <a:latin typeface="Symbol" panose="05050102010706020507" pitchFamily="18" charset="2"/>
              </a:rPr>
              <a:t>0</a:t>
            </a:r>
            <a:endParaRPr lang="en-US" altLang="ja-JP"/>
          </a:p>
        </p:txBody>
      </p:sp>
      <p:sp>
        <p:nvSpPr>
          <p:cNvPr id="52" name="Rectangle 155"/>
          <p:cNvSpPr>
            <a:spLocks noChangeArrowheads="1"/>
          </p:cNvSpPr>
          <p:nvPr/>
        </p:nvSpPr>
        <p:spPr bwMode="auto">
          <a:xfrm>
            <a:off x="2450054" y="3647833"/>
            <a:ext cx="762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1800" b="1" i="1">
                <a:solidFill>
                  <a:srgbClr val="000000"/>
                </a:solidFill>
                <a:latin typeface="Helvetica" panose="020B0604020202020204" pitchFamily="34" charset="0"/>
              </a:rPr>
              <a:t>f</a:t>
            </a:r>
            <a:endParaRPr lang="en-US" altLang="ja-JP"/>
          </a:p>
        </p:txBody>
      </p:sp>
      <p:sp>
        <p:nvSpPr>
          <p:cNvPr id="53" name="Rectangle 156"/>
          <p:cNvSpPr>
            <a:spLocks noChangeArrowheads="1"/>
          </p:cNvSpPr>
          <p:nvPr/>
        </p:nvSpPr>
        <p:spPr bwMode="auto">
          <a:xfrm>
            <a:off x="2532604" y="3776420"/>
            <a:ext cx="134938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1300" b="1" i="1">
                <a:solidFill>
                  <a:srgbClr val="000000"/>
                </a:solidFill>
                <a:latin typeface="Helvetica" panose="020B0604020202020204" pitchFamily="34" charset="0"/>
              </a:rPr>
              <a:t>M</a:t>
            </a:r>
            <a:endParaRPr lang="en-US" altLang="ja-JP"/>
          </a:p>
        </p:txBody>
      </p:sp>
      <p:sp>
        <p:nvSpPr>
          <p:cNvPr id="54" name="Rectangle 157"/>
          <p:cNvSpPr>
            <a:spLocks noChangeArrowheads="1"/>
          </p:cNvSpPr>
          <p:nvPr/>
        </p:nvSpPr>
        <p:spPr bwMode="auto">
          <a:xfrm>
            <a:off x="2661192" y="3647833"/>
            <a:ext cx="1333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1800" b="1" i="1">
                <a:solidFill>
                  <a:srgbClr val="000000"/>
                </a:solidFill>
                <a:latin typeface="Helvetica" panose="020B0604020202020204" pitchFamily="34" charset="0"/>
              </a:rPr>
              <a:t>&lt;</a:t>
            </a:r>
            <a:endParaRPr lang="en-US" altLang="ja-JP"/>
          </a:p>
        </p:txBody>
      </p:sp>
      <p:sp>
        <p:nvSpPr>
          <p:cNvPr id="55" name="Rectangle 158"/>
          <p:cNvSpPr>
            <a:spLocks noChangeArrowheads="1"/>
          </p:cNvSpPr>
          <p:nvPr/>
        </p:nvSpPr>
        <p:spPr bwMode="auto">
          <a:xfrm>
            <a:off x="2800892" y="3647833"/>
            <a:ext cx="1333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1800" b="1" i="1">
                <a:solidFill>
                  <a:srgbClr val="000000"/>
                </a:solidFill>
                <a:latin typeface="Helvetica" panose="020B0604020202020204" pitchFamily="34" charset="0"/>
              </a:rPr>
              <a:t>&lt;</a:t>
            </a:r>
            <a:endParaRPr lang="en-US" altLang="ja-JP"/>
          </a:p>
        </p:txBody>
      </p:sp>
      <p:sp>
        <p:nvSpPr>
          <p:cNvPr id="56" name="Rectangle 159"/>
          <p:cNvSpPr>
            <a:spLocks noChangeArrowheads="1"/>
          </p:cNvSpPr>
          <p:nvPr/>
        </p:nvSpPr>
        <p:spPr bwMode="auto">
          <a:xfrm>
            <a:off x="2942179" y="3647833"/>
            <a:ext cx="1270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ja-JP" sz="1800" b="1" i="1">
                <a:solidFill>
                  <a:srgbClr val="000000"/>
                </a:solidFill>
                <a:latin typeface="Helvetica" panose="020B0604020202020204" pitchFamily="34" charset="0"/>
              </a:rPr>
              <a:t>1</a:t>
            </a:r>
            <a:endParaRPr lang="en-US" altLang="ja-JP"/>
          </a:p>
        </p:txBody>
      </p:sp>
      <p:grpSp>
        <p:nvGrpSpPr>
          <p:cNvPr id="57" name="Group 162"/>
          <p:cNvGrpSpPr>
            <a:grpSpLocks/>
          </p:cNvGrpSpPr>
          <p:nvPr/>
        </p:nvGrpSpPr>
        <p:grpSpPr bwMode="auto">
          <a:xfrm>
            <a:off x="3178717" y="3741495"/>
            <a:ext cx="574675" cy="69850"/>
            <a:chOff x="837" y="3571"/>
            <a:chExt cx="362" cy="44"/>
          </a:xfrm>
        </p:grpSpPr>
        <p:sp>
          <p:nvSpPr>
            <p:cNvPr id="58" name="Freeform 160"/>
            <p:cNvSpPr>
              <a:spLocks/>
            </p:cNvSpPr>
            <p:nvPr/>
          </p:nvSpPr>
          <p:spPr bwMode="auto">
            <a:xfrm>
              <a:off x="1103" y="3571"/>
              <a:ext cx="96" cy="44"/>
            </a:xfrm>
            <a:custGeom>
              <a:avLst/>
              <a:gdLst>
                <a:gd name="T0" fmla="*/ 96 w 96"/>
                <a:gd name="T1" fmla="*/ 22 h 44"/>
                <a:gd name="T2" fmla="*/ 0 w 96"/>
                <a:gd name="T3" fmla="*/ 44 h 44"/>
                <a:gd name="T4" fmla="*/ 0 w 96"/>
                <a:gd name="T5" fmla="*/ 22 h 44"/>
                <a:gd name="T6" fmla="*/ 0 w 96"/>
                <a:gd name="T7" fmla="*/ 0 h 44"/>
                <a:gd name="T8" fmla="*/ 96 w 96"/>
                <a:gd name="T9" fmla="*/ 22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" h="44">
                  <a:moveTo>
                    <a:pt x="96" y="22"/>
                  </a:moveTo>
                  <a:lnTo>
                    <a:pt x="0" y="44"/>
                  </a:lnTo>
                  <a:lnTo>
                    <a:pt x="0" y="22"/>
                  </a:lnTo>
                  <a:lnTo>
                    <a:pt x="0" y="0"/>
                  </a:lnTo>
                  <a:lnTo>
                    <a:pt x="96" y="22"/>
                  </a:lnTo>
                  <a:close/>
                </a:path>
              </a:pathLst>
            </a:custGeom>
            <a:solidFill>
              <a:srgbClr val="000000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9" name="Line 161"/>
            <p:cNvSpPr>
              <a:spLocks noChangeShapeType="1"/>
            </p:cNvSpPr>
            <p:nvPr/>
          </p:nvSpPr>
          <p:spPr bwMode="auto">
            <a:xfrm>
              <a:off x="837" y="3593"/>
              <a:ext cx="266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60" name="Text Box 481"/>
          <p:cNvSpPr txBox="1">
            <a:spLocks noChangeArrowheads="1"/>
          </p:cNvSpPr>
          <p:nvPr/>
        </p:nvSpPr>
        <p:spPr bwMode="auto">
          <a:xfrm>
            <a:off x="3848642" y="3512895"/>
            <a:ext cx="2170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dirty="0">
                <a:latin typeface="Arial" panose="020B0604020202020204" pitchFamily="34" charset="0"/>
              </a:rPr>
              <a:t>metallic colloid</a:t>
            </a:r>
          </a:p>
        </p:txBody>
      </p:sp>
      <p:sp>
        <p:nvSpPr>
          <p:cNvPr id="106" name="Line 53"/>
          <p:cNvSpPr>
            <a:spLocks noChangeShapeType="1"/>
          </p:cNvSpPr>
          <p:nvPr/>
        </p:nvSpPr>
        <p:spPr bwMode="auto">
          <a:xfrm flipH="1" flipV="1">
            <a:off x="-233089450" y="-232203625"/>
            <a:ext cx="12700" cy="11113"/>
          </a:xfrm>
          <a:prstGeom prst="line">
            <a:avLst/>
          </a:pr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19" name="Line 66"/>
          <p:cNvSpPr>
            <a:spLocks noChangeShapeType="1"/>
          </p:cNvSpPr>
          <p:nvPr/>
        </p:nvSpPr>
        <p:spPr bwMode="auto">
          <a:xfrm flipH="1" flipV="1">
            <a:off x="-233089450" y="-232203625"/>
            <a:ext cx="12700" cy="11113"/>
          </a:xfrm>
          <a:prstGeom prst="line">
            <a:avLst/>
          </a:pr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31108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6654" y="136423"/>
            <a:ext cx="7886700" cy="1325563"/>
          </a:xfrm>
        </p:spPr>
        <p:txBody>
          <a:bodyPr>
            <a:normAutofit/>
          </a:bodyPr>
          <a:lstStyle/>
          <a:p>
            <a:r>
              <a:rPr kumimoji="1" lang="en-US" altLang="ja-JP" sz="3600" dirty="0" smtClean="0"/>
              <a:t>Luminescence in photo-excited semiconductors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6654" y="1614475"/>
            <a:ext cx="9045286" cy="5072946"/>
          </a:xfrm>
        </p:spPr>
        <p:txBody>
          <a:bodyPr>
            <a:noAutofit/>
          </a:bodyPr>
          <a:lstStyle/>
          <a:p>
            <a:r>
              <a:rPr lang="en-US" altLang="ja-JP" sz="2400" dirty="0"/>
              <a:t>Semiconductor emission devise is important for present photonics</a:t>
            </a:r>
          </a:p>
          <a:p>
            <a:endParaRPr lang="en-US" altLang="ja-JP" sz="2400" dirty="0"/>
          </a:p>
          <a:p>
            <a:endParaRPr lang="en-US" altLang="ja-JP" sz="2400" dirty="0"/>
          </a:p>
          <a:p>
            <a:endParaRPr lang="en-US" altLang="ja-JP" sz="2400" dirty="0"/>
          </a:p>
          <a:p>
            <a:endParaRPr lang="en-US" altLang="ja-JP" sz="2400" dirty="0"/>
          </a:p>
          <a:p>
            <a:endParaRPr lang="en-US" altLang="ja-JP" sz="2400" dirty="0"/>
          </a:p>
          <a:p>
            <a:pPr marL="0" indent="0">
              <a:buNone/>
            </a:pPr>
            <a:endParaRPr lang="en-US" altLang="ja-JP" sz="2400" dirty="0" smtClean="0"/>
          </a:p>
        </p:txBody>
      </p:sp>
      <p:grpSp>
        <p:nvGrpSpPr>
          <p:cNvPr id="9" name="グループ化 8"/>
          <p:cNvGrpSpPr/>
          <p:nvPr/>
        </p:nvGrpSpPr>
        <p:grpSpPr>
          <a:xfrm>
            <a:off x="1573089" y="2047261"/>
            <a:ext cx="6742123" cy="3043501"/>
            <a:chOff x="1773227" y="2494070"/>
            <a:chExt cx="6742123" cy="3043501"/>
          </a:xfrm>
        </p:grpSpPr>
        <p:sp>
          <p:nvSpPr>
            <p:cNvPr id="6" name="コンテンツ プレースホルダー 2"/>
            <p:cNvSpPr txBox="1">
              <a:spLocks/>
            </p:cNvSpPr>
            <p:nvPr/>
          </p:nvSpPr>
          <p:spPr>
            <a:xfrm>
              <a:off x="1773227" y="5033653"/>
              <a:ext cx="1858367" cy="50391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ja-JP" sz="1800" dirty="0">
                  <a:solidFill>
                    <a:srgbClr val="00B050"/>
                  </a:solidFill>
                </a:rPr>
                <a:t>Wikipedia</a:t>
              </a:r>
              <a:r>
                <a:rPr lang="ja-JP" altLang="en-US" sz="1800" dirty="0">
                  <a:solidFill>
                    <a:srgbClr val="00B050"/>
                  </a:solidFill>
                </a:rPr>
                <a:t>  </a:t>
              </a:r>
              <a:r>
                <a:rPr lang="en-US" altLang="ja-JP" sz="1800" dirty="0">
                  <a:solidFill>
                    <a:srgbClr val="00B050"/>
                  </a:solidFill>
                </a:rPr>
                <a:t>LED</a:t>
              </a:r>
            </a:p>
          </p:txBody>
        </p:sp>
        <p:sp>
          <p:nvSpPr>
            <p:cNvPr id="8" name="コンテンツ プレースホルダー 2"/>
            <p:cNvSpPr txBox="1">
              <a:spLocks/>
            </p:cNvSpPr>
            <p:nvPr/>
          </p:nvSpPr>
          <p:spPr>
            <a:xfrm>
              <a:off x="5563259" y="5064023"/>
              <a:ext cx="2560889" cy="4431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ja-JP" sz="1800" dirty="0">
                  <a:solidFill>
                    <a:srgbClr val="00B050"/>
                  </a:solidFill>
                </a:rPr>
                <a:t>http://www.ccsinc.co.jp</a:t>
              </a:r>
            </a:p>
          </p:txBody>
        </p:sp>
        <p:pic>
          <p:nvPicPr>
            <p:cNvPr id="1026" name="Picture 2" descr="http://www.ccs-inc.co.jp/s2_ps/s3/s_04/s_01/i4.gif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351" r="12762"/>
            <a:stretch/>
          </p:blipFill>
          <p:spPr bwMode="auto">
            <a:xfrm>
              <a:off x="4670714" y="2494070"/>
              <a:ext cx="3844636" cy="26003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テキスト ボックス 10"/>
          <p:cNvSpPr txBox="1"/>
          <p:nvPr/>
        </p:nvSpPr>
        <p:spPr>
          <a:xfrm>
            <a:off x="466654" y="4952564"/>
            <a:ext cx="8556078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ja-JP" sz="2400" dirty="0" smtClean="0"/>
              <a:t>Even now, the spectral analysis of the emission is not established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ja-JP" sz="2400" dirty="0" smtClean="0"/>
              <a:t>Many-body effects for e-h pairs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ja-JP" sz="2400" dirty="0" smtClean="0"/>
              <a:t>Strong Coulomb interaction in wide-gap semiconductors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altLang="ja-JP" sz="2400" dirty="0" smtClean="0"/>
          </a:p>
          <a:p>
            <a:endParaRPr kumimoji="1" lang="ja-JP" altLang="en-US" dirty="0"/>
          </a:p>
        </p:txBody>
      </p:sp>
      <p:pic>
        <p:nvPicPr>
          <p:cNvPr id="1028" name="Picture 4" descr="RBG-LE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566" y="2194923"/>
            <a:ext cx="2689415" cy="1992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5816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8650" y="138306"/>
            <a:ext cx="7886700" cy="1325563"/>
          </a:xfrm>
        </p:spPr>
        <p:txBody>
          <a:bodyPr>
            <a:normAutofit/>
          </a:bodyPr>
          <a:lstStyle/>
          <a:p>
            <a:r>
              <a:rPr kumimoji="1" lang="en-US" altLang="ja-JP" sz="3600" dirty="0" err="1" smtClean="0"/>
              <a:t>exciton</a:t>
            </a:r>
            <a:r>
              <a:rPr lang="en-US" altLang="ja-JP" sz="3600" dirty="0" smtClean="0"/>
              <a:t>, </a:t>
            </a:r>
            <a:r>
              <a:rPr lang="en-US" altLang="ja-JP" sz="3600" dirty="0" err="1" smtClean="0"/>
              <a:t>biexciton</a:t>
            </a:r>
            <a:r>
              <a:rPr lang="en-US" altLang="ja-JP" sz="3600" dirty="0" smtClean="0"/>
              <a:t>, and e-h plasma </a:t>
            </a:r>
            <a:br>
              <a:rPr lang="en-US" altLang="ja-JP" sz="3600" dirty="0" smtClean="0"/>
            </a:br>
            <a:r>
              <a:rPr lang="en-US" altLang="ja-JP" sz="3600" dirty="0" smtClean="0"/>
              <a:t>in semiconductors</a:t>
            </a:r>
            <a:endParaRPr kumimoji="1" lang="ja-JP" altLang="en-US" sz="3600" dirty="0"/>
          </a:p>
        </p:txBody>
      </p:sp>
      <p:pic>
        <p:nvPicPr>
          <p:cNvPr id="5" name="Picture 6" descr="exciton1.jpg                                                   0000E596Macintosh HD                   B6FAC4A8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4613" y="1862583"/>
            <a:ext cx="2876384" cy="2370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575358" y="4233369"/>
            <a:ext cx="253485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ja-JP" sz="2400" b="1" dirty="0" err="1">
                <a:ea typeface="ＭＳ Ｐゴシック" panose="020B0600070205080204" pitchFamily="50" charset="-128"/>
              </a:rPr>
              <a:t>e</a:t>
            </a:r>
            <a:r>
              <a:rPr lang="en-US" altLang="ja-JP" sz="2400" b="1" dirty="0" err="1" smtClean="0">
                <a:ea typeface="ＭＳ Ｐゴシック" panose="020B0600070205080204" pitchFamily="50" charset="-128"/>
              </a:rPr>
              <a:t>xciton</a:t>
            </a:r>
            <a:r>
              <a:rPr lang="en-US" altLang="ja-JP" sz="2400" b="1" dirty="0" smtClean="0">
                <a:ea typeface="ＭＳ Ｐゴシック" panose="020B0600070205080204" pitchFamily="50" charset="-128"/>
              </a:rPr>
              <a:t>, </a:t>
            </a:r>
            <a:r>
              <a:rPr lang="en-US" altLang="ja-JP" sz="2400" b="1" dirty="0" err="1">
                <a:ea typeface="ＭＳ Ｐゴシック" panose="020B0600070205080204" pitchFamily="50" charset="-128"/>
              </a:rPr>
              <a:t>biexciton</a:t>
            </a:r>
            <a:endParaRPr lang="en-US" altLang="ja-JP" sz="2400" b="1" dirty="0">
              <a:ea typeface="ＭＳ Ｐゴシック" panose="020B0600070205080204" pitchFamily="50" charset="-128"/>
            </a:endParaRPr>
          </a:p>
        </p:txBody>
      </p:sp>
      <p:pic>
        <p:nvPicPr>
          <p:cNvPr id="8" name="Picture 24" descr="EHP.jpg                                                        0000E596Macintosh HD                   B6FAC4A8: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8966" y="1866725"/>
            <a:ext cx="2892698" cy="2370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 Box 25"/>
          <p:cNvSpPr txBox="1">
            <a:spLocks noChangeArrowheads="1"/>
          </p:cNvSpPr>
          <p:nvPr/>
        </p:nvSpPr>
        <p:spPr bwMode="auto">
          <a:xfrm>
            <a:off x="4995328" y="4214205"/>
            <a:ext cx="3863021" cy="6188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400" b="1" dirty="0">
                <a:ea typeface="ＭＳ Ｐゴシック" panose="020B0600070205080204" pitchFamily="50" charset="-128"/>
              </a:rPr>
              <a:t>electron-hole plasma</a:t>
            </a:r>
          </a:p>
        </p:txBody>
      </p:sp>
      <p:sp>
        <p:nvSpPr>
          <p:cNvPr id="11" name="Rectangle 2186"/>
          <p:cNvSpPr>
            <a:spLocks noChangeArrowheads="1"/>
          </p:cNvSpPr>
          <p:nvPr/>
        </p:nvSpPr>
        <p:spPr bwMode="auto">
          <a:xfrm>
            <a:off x="3635148" y="4949591"/>
            <a:ext cx="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endParaRPr lang="ja-JP" altLang="ja-JP"/>
          </a:p>
        </p:txBody>
      </p:sp>
      <p:sp>
        <p:nvSpPr>
          <p:cNvPr id="45" name="Rectangle 2332"/>
          <p:cNvSpPr>
            <a:spLocks noChangeArrowheads="1"/>
          </p:cNvSpPr>
          <p:nvPr/>
        </p:nvSpPr>
        <p:spPr bwMode="auto">
          <a:xfrm>
            <a:off x="628650" y="5470471"/>
            <a:ext cx="8442614" cy="1785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2000" b="1" dirty="0" smtClean="0">
                <a:latin typeface="Arial" panose="020B0604020202020204" pitchFamily="34" charset="0"/>
              </a:rPr>
              <a:t>e-h pair is analogous </a:t>
            </a:r>
            <a:r>
              <a:rPr lang="en-US" altLang="ja-JP" sz="2000" b="1" dirty="0">
                <a:latin typeface="Arial" panose="020B0604020202020204" pitchFamily="34" charset="0"/>
              </a:rPr>
              <a:t>to hydrogen </a:t>
            </a:r>
            <a:r>
              <a:rPr lang="en-US" altLang="ja-JP" sz="2000" b="1" dirty="0" smtClean="0">
                <a:latin typeface="Arial" panose="020B0604020202020204" pitchFamily="34" charset="0"/>
              </a:rPr>
              <a:t>atom</a:t>
            </a:r>
          </a:p>
          <a:p>
            <a:pPr>
              <a:spcBef>
                <a:spcPct val="50000"/>
              </a:spcBef>
            </a:pPr>
            <a:r>
              <a:rPr lang="en-US" altLang="ja-JP" sz="2000" b="1" dirty="0" smtClean="0">
                <a:solidFill>
                  <a:srgbClr val="00B050"/>
                </a:solidFill>
                <a:latin typeface="Arial" panose="020B0604020202020204" pitchFamily="34" charset="0"/>
              </a:rPr>
              <a:t>Ex.</a:t>
            </a:r>
            <a:r>
              <a:rPr lang="ja-JP" altLang="en-US" sz="2000" b="1" dirty="0" smtClean="0">
                <a:latin typeface="Arial" panose="020B0604020202020204" pitchFamily="34" charset="0"/>
              </a:rPr>
              <a:t>　</a:t>
            </a:r>
            <a:r>
              <a:rPr lang="en-US" altLang="ja-JP" sz="2000" b="1" dirty="0">
                <a:solidFill>
                  <a:srgbClr val="00B050"/>
                </a:solidFill>
                <a:latin typeface="Arial" panose="020B0604020202020204" pitchFamily="34" charset="0"/>
              </a:rPr>
              <a:t>hydrogen </a:t>
            </a:r>
            <a:r>
              <a:rPr lang="en-US" altLang="ja-JP" sz="2000" b="1" dirty="0" smtClean="0">
                <a:solidFill>
                  <a:srgbClr val="00B050"/>
                </a:solidFill>
                <a:latin typeface="Arial" panose="020B0604020202020204" pitchFamily="34" charset="0"/>
              </a:rPr>
              <a:t>atom,</a:t>
            </a:r>
            <a:r>
              <a:rPr lang="en-US" altLang="ja-JP" sz="2000" b="1" dirty="0">
                <a:solidFill>
                  <a:srgbClr val="00B050"/>
                </a:solidFill>
                <a:latin typeface="Arial" panose="020B0604020202020204" pitchFamily="34" charset="0"/>
              </a:rPr>
              <a:t> </a:t>
            </a:r>
            <a:r>
              <a:rPr lang="en-US" altLang="ja-JP" sz="2000" b="1" dirty="0" smtClean="0">
                <a:solidFill>
                  <a:srgbClr val="00B050"/>
                </a:solidFill>
                <a:latin typeface="Arial" panose="020B0604020202020204" pitchFamily="34" charset="0"/>
              </a:rPr>
              <a:t>hydrogen molecule, plasma</a:t>
            </a:r>
          </a:p>
          <a:p>
            <a:pPr>
              <a:spcBef>
                <a:spcPct val="50000"/>
              </a:spcBef>
            </a:pPr>
            <a:r>
              <a:rPr lang="en-US" altLang="ja-JP" sz="2000" b="1" dirty="0">
                <a:solidFill>
                  <a:srgbClr val="00B050"/>
                </a:solidFill>
                <a:latin typeface="Arial" panose="020B0604020202020204" pitchFamily="34" charset="0"/>
              </a:rPr>
              <a:t> </a:t>
            </a:r>
            <a:r>
              <a:rPr lang="en-US" altLang="ja-JP" sz="2000" b="1" dirty="0" smtClean="0">
                <a:solidFill>
                  <a:srgbClr val="00B050"/>
                </a:solidFill>
                <a:latin typeface="Arial" panose="020B0604020202020204" pitchFamily="34" charset="0"/>
              </a:rPr>
              <a:t>       </a:t>
            </a:r>
            <a:r>
              <a:rPr lang="en-US" altLang="ja-JP" sz="2000" b="1" dirty="0">
                <a:solidFill>
                  <a:srgbClr val="00B05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(solid) </a:t>
            </a:r>
            <a:r>
              <a:rPr lang="en-US" altLang="ja-JP" sz="2000" b="1" dirty="0" smtClean="0">
                <a:solidFill>
                  <a:srgbClr val="00B05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, gas</a:t>
            </a:r>
            <a:r>
              <a:rPr lang="en-US" altLang="ja-JP" sz="2000" b="1" dirty="0">
                <a:solidFill>
                  <a:srgbClr val="00B05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, liquid</a:t>
            </a:r>
            <a:endParaRPr lang="ja-JP" altLang="en-US" sz="2000" b="1" dirty="0">
              <a:solidFill>
                <a:srgbClr val="00B050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>
              <a:spcBef>
                <a:spcPct val="50000"/>
              </a:spcBef>
            </a:pPr>
            <a:endParaRPr lang="en-US" altLang="ja-JP" sz="2000" b="1" dirty="0">
              <a:latin typeface="Arial" panose="020B0604020202020204" pitchFamily="34" charset="0"/>
            </a:endParaRPr>
          </a:p>
        </p:txBody>
      </p:sp>
      <p:sp>
        <p:nvSpPr>
          <p:cNvPr id="47" name="ストライプ矢印 46"/>
          <p:cNvSpPr/>
          <p:nvPr/>
        </p:nvSpPr>
        <p:spPr>
          <a:xfrm>
            <a:off x="863600" y="4802195"/>
            <a:ext cx="7416800" cy="268738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719945" y="5019200"/>
            <a:ext cx="17041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 smtClean="0">
                <a:solidFill>
                  <a:schemeClr val="accent5"/>
                </a:solidFill>
              </a:rPr>
              <a:t>e-h</a:t>
            </a:r>
            <a:r>
              <a:rPr kumimoji="1" lang="en-US" altLang="ja-JP" sz="2400" dirty="0" smtClean="0">
                <a:solidFill>
                  <a:schemeClr val="accent5"/>
                </a:solidFill>
              </a:rPr>
              <a:t> density</a:t>
            </a:r>
            <a:endParaRPr kumimoji="1" lang="ja-JP" altLang="en-US" sz="2400" dirty="0">
              <a:solidFill>
                <a:schemeClr val="accent5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995270" y="1431982"/>
            <a:ext cx="13950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insulator</a:t>
            </a:r>
            <a:endParaRPr kumimoji="1" lang="ja-JP" altLang="en-US" sz="24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790377" y="1431982"/>
            <a:ext cx="1223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 smtClean="0"/>
              <a:t>metallic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128723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53268" y="-114284"/>
            <a:ext cx="7886700" cy="1325563"/>
          </a:xfrm>
        </p:spPr>
        <p:txBody>
          <a:bodyPr>
            <a:normAutofit/>
          </a:bodyPr>
          <a:lstStyle/>
          <a:p>
            <a:r>
              <a:rPr lang="en-US" altLang="ja-JP" sz="3600" dirty="0" smtClean="0"/>
              <a:t>Many-body effects for e-h plasma(1)</a:t>
            </a:r>
            <a:endParaRPr kumimoji="1" lang="ja-JP" altLang="en-US" sz="3600" dirty="0"/>
          </a:p>
        </p:txBody>
      </p:sp>
      <p:grpSp>
        <p:nvGrpSpPr>
          <p:cNvPr id="5" name="グループ化 4"/>
          <p:cNvGrpSpPr/>
          <p:nvPr/>
        </p:nvGrpSpPr>
        <p:grpSpPr>
          <a:xfrm>
            <a:off x="804331" y="2430995"/>
            <a:ext cx="2863649" cy="2818737"/>
            <a:chOff x="1887654" y="1446221"/>
            <a:chExt cx="2262188" cy="2066925"/>
          </a:xfrm>
        </p:grpSpPr>
        <p:grpSp>
          <p:nvGrpSpPr>
            <p:cNvPr id="6" name="Group 1033"/>
            <p:cNvGrpSpPr>
              <a:grpSpLocks/>
            </p:cNvGrpSpPr>
            <p:nvPr/>
          </p:nvGrpSpPr>
          <p:grpSpPr bwMode="auto">
            <a:xfrm>
              <a:off x="2146417" y="2052646"/>
              <a:ext cx="1660525" cy="114300"/>
              <a:chOff x="3994" y="1336"/>
              <a:chExt cx="1046" cy="72"/>
            </a:xfrm>
          </p:grpSpPr>
          <p:sp>
            <p:nvSpPr>
              <p:cNvPr id="7" name="Freeform 1031"/>
              <p:cNvSpPr>
                <a:spLocks/>
              </p:cNvSpPr>
              <p:nvPr/>
            </p:nvSpPr>
            <p:spPr bwMode="auto">
              <a:xfrm>
                <a:off x="4977" y="1336"/>
                <a:ext cx="63" cy="72"/>
              </a:xfrm>
              <a:custGeom>
                <a:avLst/>
                <a:gdLst>
                  <a:gd name="T0" fmla="*/ 63 w 63"/>
                  <a:gd name="T1" fmla="*/ 36 h 72"/>
                  <a:gd name="T2" fmla="*/ 0 w 63"/>
                  <a:gd name="T3" fmla="*/ 72 h 72"/>
                  <a:gd name="T4" fmla="*/ 0 w 63"/>
                  <a:gd name="T5" fmla="*/ 36 h 72"/>
                  <a:gd name="T6" fmla="*/ 0 w 63"/>
                  <a:gd name="T7" fmla="*/ 0 h 72"/>
                  <a:gd name="T8" fmla="*/ 63 w 63"/>
                  <a:gd name="T9" fmla="*/ 36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3" h="72">
                    <a:moveTo>
                      <a:pt x="63" y="36"/>
                    </a:moveTo>
                    <a:lnTo>
                      <a:pt x="0" y="72"/>
                    </a:lnTo>
                    <a:lnTo>
                      <a:pt x="0" y="36"/>
                    </a:lnTo>
                    <a:lnTo>
                      <a:pt x="0" y="0"/>
                    </a:lnTo>
                    <a:lnTo>
                      <a:pt x="63" y="36"/>
                    </a:lnTo>
                    <a:close/>
                  </a:path>
                </a:pathLst>
              </a:custGeom>
              <a:solidFill>
                <a:srgbClr val="994C00"/>
              </a:solidFill>
              <a:ln w="14288">
                <a:solidFill>
                  <a:srgbClr val="994C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" name="Line 1032"/>
              <p:cNvSpPr>
                <a:spLocks noChangeShapeType="1"/>
              </p:cNvSpPr>
              <p:nvPr/>
            </p:nvSpPr>
            <p:spPr bwMode="auto">
              <a:xfrm>
                <a:off x="3994" y="1372"/>
                <a:ext cx="983" cy="1"/>
              </a:xfrm>
              <a:prstGeom prst="line">
                <a:avLst/>
              </a:prstGeom>
              <a:noFill/>
              <a:ln w="28575">
                <a:solidFill>
                  <a:srgbClr val="994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9" name="Group 1036"/>
            <p:cNvGrpSpPr>
              <a:grpSpLocks/>
            </p:cNvGrpSpPr>
            <p:nvPr/>
          </p:nvGrpSpPr>
          <p:grpSpPr bwMode="auto">
            <a:xfrm>
              <a:off x="2432167" y="1765308"/>
              <a:ext cx="114300" cy="1747838"/>
              <a:chOff x="4174" y="1155"/>
              <a:chExt cx="72" cy="1101"/>
            </a:xfrm>
          </p:grpSpPr>
          <p:sp>
            <p:nvSpPr>
              <p:cNvPr id="10" name="Freeform 1034"/>
              <p:cNvSpPr>
                <a:spLocks/>
              </p:cNvSpPr>
              <p:nvPr/>
            </p:nvSpPr>
            <p:spPr bwMode="auto">
              <a:xfrm>
                <a:off x="4174" y="1155"/>
                <a:ext cx="72" cy="64"/>
              </a:xfrm>
              <a:custGeom>
                <a:avLst/>
                <a:gdLst>
                  <a:gd name="T0" fmla="*/ 36 w 72"/>
                  <a:gd name="T1" fmla="*/ 0 h 64"/>
                  <a:gd name="T2" fmla="*/ 72 w 72"/>
                  <a:gd name="T3" fmla="*/ 64 h 64"/>
                  <a:gd name="T4" fmla="*/ 36 w 72"/>
                  <a:gd name="T5" fmla="*/ 64 h 64"/>
                  <a:gd name="T6" fmla="*/ 0 w 72"/>
                  <a:gd name="T7" fmla="*/ 64 h 64"/>
                  <a:gd name="T8" fmla="*/ 36 w 72"/>
                  <a:gd name="T9" fmla="*/ 0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2" h="64">
                    <a:moveTo>
                      <a:pt x="36" y="0"/>
                    </a:moveTo>
                    <a:lnTo>
                      <a:pt x="72" y="64"/>
                    </a:lnTo>
                    <a:lnTo>
                      <a:pt x="36" y="64"/>
                    </a:lnTo>
                    <a:lnTo>
                      <a:pt x="0" y="64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994C00"/>
              </a:solidFill>
              <a:ln w="14288">
                <a:solidFill>
                  <a:srgbClr val="994C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" name="Line 1035"/>
              <p:cNvSpPr>
                <a:spLocks noChangeShapeType="1"/>
              </p:cNvSpPr>
              <p:nvPr/>
            </p:nvSpPr>
            <p:spPr bwMode="auto">
              <a:xfrm>
                <a:off x="4210" y="1219"/>
                <a:ext cx="1" cy="1037"/>
              </a:xfrm>
              <a:prstGeom prst="line">
                <a:avLst/>
              </a:prstGeom>
              <a:noFill/>
              <a:ln w="28575">
                <a:solidFill>
                  <a:srgbClr val="994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sp>
          <p:nvSpPr>
            <p:cNvPr id="12" name="Freeform 1037"/>
            <p:cNvSpPr>
              <a:spLocks/>
            </p:cNvSpPr>
            <p:nvPr/>
          </p:nvSpPr>
          <p:spPr bwMode="auto">
            <a:xfrm>
              <a:off x="2646479" y="2239971"/>
              <a:ext cx="1103313" cy="1216025"/>
            </a:xfrm>
            <a:custGeom>
              <a:avLst/>
              <a:gdLst>
                <a:gd name="T0" fmla="*/ 686 w 686"/>
                <a:gd name="T1" fmla="*/ 0 h 794"/>
                <a:gd name="T2" fmla="*/ 586 w 686"/>
                <a:gd name="T3" fmla="*/ 9 h 794"/>
                <a:gd name="T4" fmla="*/ 496 w 686"/>
                <a:gd name="T5" fmla="*/ 27 h 794"/>
                <a:gd name="T6" fmla="*/ 415 w 686"/>
                <a:gd name="T7" fmla="*/ 45 h 794"/>
                <a:gd name="T8" fmla="*/ 334 w 686"/>
                <a:gd name="T9" fmla="*/ 81 h 794"/>
                <a:gd name="T10" fmla="*/ 244 w 686"/>
                <a:gd name="T11" fmla="*/ 135 h 794"/>
                <a:gd name="T12" fmla="*/ 181 w 686"/>
                <a:gd name="T13" fmla="*/ 198 h 794"/>
                <a:gd name="T14" fmla="*/ 90 w 686"/>
                <a:gd name="T15" fmla="*/ 361 h 794"/>
                <a:gd name="T16" fmla="*/ 45 w 686"/>
                <a:gd name="T17" fmla="*/ 469 h 794"/>
                <a:gd name="T18" fmla="*/ 27 w 686"/>
                <a:gd name="T19" fmla="*/ 568 h 794"/>
                <a:gd name="T20" fmla="*/ 18 w 686"/>
                <a:gd name="T21" fmla="*/ 676 h 794"/>
                <a:gd name="T22" fmla="*/ 0 w 686"/>
                <a:gd name="T23" fmla="*/ 794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86" h="794">
                  <a:moveTo>
                    <a:pt x="686" y="0"/>
                  </a:moveTo>
                  <a:lnTo>
                    <a:pt x="586" y="9"/>
                  </a:lnTo>
                  <a:lnTo>
                    <a:pt x="496" y="27"/>
                  </a:lnTo>
                  <a:lnTo>
                    <a:pt x="415" y="45"/>
                  </a:lnTo>
                  <a:lnTo>
                    <a:pt x="334" y="81"/>
                  </a:lnTo>
                  <a:lnTo>
                    <a:pt x="244" y="135"/>
                  </a:lnTo>
                  <a:lnTo>
                    <a:pt x="181" y="198"/>
                  </a:lnTo>
                  <a:lnTo>
                    <a:pt x="90" y="361"/>
                  </a:lnTo>
                  <a:lnTo>
                    <a:pt x="45" y="469"/>
                  </a:lnTo>
                  <a:lnTo>
                    <a:pt x="27" y="568"/>
                  </a:lnTo>
                  <a:lnTo>
                    <a:pt x="18" y="676"/>
                  </a:lnTo>
                  <a:lnTo>
                    <a:pt x="0" y="794"/>
                  </a:lnTo>
                </a:path>
              </a:pathLst>
            </a:custGeom>
            <a:noFill/>
            <a:ln w="42863" cap="flat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grpSp>
          <p:nvGrpSpPr>
            <p:cNvPr id="13" name="Group 1044"/>
            <p:cNvGrpSpPr>
              <a:grpSpLocks/>
            </p:cNvGrpSpPr>
            <p:nvPr/>
          </p:nvGrpSpPr>
          <p:grpSpPr bwMode="auto">
            <a:xfrm>
              <a:off x="1887654" y="1666883"/>
              <a:ext cx="536575" cy="436563"/>
              <a:chOff x="3831" y="1093"/>
              <a:chExt cx="338" cy="275"/>
            </a:xfrm>
          </p:grpSpPr>
          <p:sp>
            <p:nvSpPr>
              <p:cNvPr id="14" name="Rectangle 1039"/>
              <p:cNvSpPr>
                <a:spLocks noChangeArrowheads="1"/>
              </p:cNvSpPr>
              <p:nvPr/>
            </p:nvSpPr>
            <p:spPr bwMode="auto">
              <a:xfrm>
                <a:off x="3939" y="1093"/>
                <a:ext cx="67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2500">
                    <a:solidFill>
                      <a:srgbClr val="000000"/>
                    </a:solidFill>
                    <a:latin typeface="Symbol" panose="05050102010706020507" pitchFamily="18" charset="2"/>
                  </a:rPr>
                  <a:t>(</a:t>
                </a:r>
                <a:endParaRPr lang="en-US" altLang="ja-JP"/>
              </a:p>
            </p:txBody>
          </p:sp>
          <p:grpSp>
            <p:nvGrpSpPr>
              <p:cNvPr id="15" name="Group 1043"/>
              <p:cNvGrpSpPr>
                <a:grpSpLocks/>
              </p:cNvGrpSpPr>
              <p:nvPr/>
            </p:nvGrpSpPr>
            <p:grpSpPr bwMode="auto">
              <a:xfrm>
                <a:off x="3831" y="1093"/>
                <a:ext cx="338" cy="275"/>
                <a:chOff x="3831" y="1093"/>
                <a:chExt cx="338" cy="275"/>
              </a:xfrm>
            </p:grpSpPr>
            <p:sp>
              <p:nvSpPr>
                <p:cNvPr id="16" name="Rectangle 1040"/>
                <p:cNvSpPr>
                  <a:spLocks noChangeArrowheads="1"/>
                </p:cNvSpPr>
                <p:nvPr/>
              </p:nvSpPr>
              <p:spPr bwMode="auto">
                <a:xfrm>
                  <a:off x="3831" y="1147"/>
                  <a:ext cx="112" cy="22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altLang="ja-JP" sz="2300" i="1">
                      <a:solidFill>
                        <a:srgbClr val="000000"/>
                      </a:solidFill>
                      <a:latin typeface="Times" panose="02020603050405020304" pitchFamily="18" charset="0"/>
                    </a:rPr>
                    <a:t>V</a:t>
                  </a:r>
                  <a:endParaRPr lang="en-US" altLang="ja-JP"/>
                </a:p>
              </p:txBody>
            </p:sp>
            <p:sp>
              <p:nvSpPr>
                <p:cNvPr id="17" name="Rectangle 1041"/>
                <p:cNvSpPr>
                  <a:spLocks noChangeArrowheads="1"/>
                </p:cNvSpPr>
                <p:nvPr/>
              </p:nvSpPr>
              <p:spPr bwMode="auto">
                <a:xfrm>
                  <a:off x="4021" y="1147"/>
                  <a:ext cx="72" cy="22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altLang="ja-JP" sz="2300" i="1">
                      <a:solidFill>
                        <a:srgbClr val="000000"/>
                      </a:solidFill>
                      <a:latin typeface="Times" panose="02020603050405020304" pitchFamily="18" charset="0"/>
                    </a:rPr>
                    <a:t>r</a:t>
                  </a:r>
                  <a:endParaRPr lang="en-US" altLang="ja-JP"/>
                </a:p>
              </p:txBody>
            </p:sp>
            <p:sp>
              <p:nvSpPr>
                <p:cNvPr id="18" name="Rectangle 1042"/>
                <p:cNvSpPr>
                  <a:spLocks noChangeArrowheads="1"/>
                </p:cNvSpPr>
                <p:nvPr/>
              </p:nvSpPr>
              <p:spPr bwMode="auto">
                <a:xfrm>
                  <a:off x="4102" y="1093"/>
                  <a:ext cx="67" cy="2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altLang="ja-JP" sz="2500">
                      <a:solidFill>
                        <a:srgbClr val="000000"/>
                      </a:solidFill>
                      <a:latin typeface="Symbol" panose="05050102010706020507" pitchFamily="18" charset="2"/>
                    </a:rPr>
                    <a:t>)</a:t>
                  </a:r>
                  <a:endParaRPr lang="en-US" altLang="ja-JP"/>
                </a:p>
              </p:txBody>
            </p:sp>
          </p:grpSp>
        </p:grpSp>
        <p:sp>
          <p:nvSpPr>
            <p:cNvPr id="19" name="Rectangle 1045"/>
            <p:cNvSpPr>
              <a:spLocks noChangeArrowheads="1"/>
            </p:cNvSpPr>
            <p:nvPr/>
          </p:nvSpPr>
          <p:spPr bwMode="auto">
            <a:xfrm>
              <a:off x="3721217" y="1752608"/>
              <a:ext cx="114300" cy="3508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2300" i="1">
                  <a:solidFill>
                    <a:srgbClr val="000000"/>
                  </a:solidFill>
                  <a:latin typeface="Times" panose="02020603050405020304" pitchFamily="18" charset="0"/>
                </a:rPr>
                <a:t>r</a:t>
              </a:r>
              <a:endParaRPr lang="en-US" altLang="ja-JP"/>
            </a:p>
          </p:txBody>
        </p:sp>
        <p:sp>
          <p:nvSpPr>
            <p:cNvPr id="20" name="Rectangle 1046"/>
            <p:cNvSpPr>
              <a:spLocks noChangeArrowheads="1"/>
            </p:cNvSpPr>
            <p:nvPr/>
          </p:nvSpPr>
          <p:spPr bwMode="auto">
            <a:xfrm>
              <a:off x="2232142" y="2152658"/>
              <a:ext cx="146050" cy="3508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2300" i="1">
                  <a:solidFill>
                    <a:srgbClr val="000000"/>
                  </a:solidFill>
                  <a:latin typeface="Times" panose="02020603050405020304" pitchFamily="18" charset="0"/>
                </a:rPr>
                <a:t>0</a:t>
              </a:r>
              <a:endParaRPr lang="en-US" altLang="ja-JP"/>
            </a:p>
          </p:txBody>
        </p:sp>
        <p:sp>
          <p:nvSpPr>
            <p:cNvPr id="21" name="Freeform 1050"/>
            <p:cNvSpPr>
              <a:spLocks/>
            </p:cNvSpPr>
            <p:nvPr/>
          </p:nvSpPr>
          <p:spPr bwMode="auto">
            <a:xfrm>
              <a:off x="2540117" y="2085983"/>
              <a:ext cx="1219200" cy="1387475"/>
            </a:xfrm>
            <a:custGeom>
              <a:avLst/>
              <a:gdLst>
                <a:gd name="T0" fmla="*/ 768 w 768"/>
                <a:gd name="T1" fmla="*/ 5 h 874"/>
                <a:gd name="T2" fmla="*/ 421 w 768"/>
                <a:gd name="T3" fmla="*/ 5 h 874"/>
                <a:gd name="T4" fmla="*/ 101 w 768"/>
                <a:gd name="T5" fmla="*/ 33 h 874"/>
                <a:gd name="T6" fmla="*/ 27 w 768"/>
                <a:gd name="T7" fmla="*/ 188 h 874"/>
                <a:gd name="T8" fmla="*/ 0 w 768"/>
                <a:gd name="T9" fmla="*/ 874 h 8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68" h="874">
                  <a:moveTo>
                    <a:pt x="768" y="5"/>
                  </a:moveTo>
                  <a:cubicBezTo>
                    <a:pt x="710" y="5"/>
                    <a:pt x="532" y="0"/>
                    <a:pt x="421" y="5"/>
                  </a:cubicBezTo>
                  <a:cubicBezTo>
                    <a:pt x="310" y="10"/>
                    <a:pt x="167" y="2"/>
                    <a:pt x="101" y="33"/>
                  </a:cubicBezTo>
                  <a:cubicBezTo>
                    <a:pt x="35" y="64"/>
                    <a:pt x="44" y="48"/>
                    <a:pt x="27" y="188"/>
                  </a:cubicBezTo>
                  <a:cubicBezTo>
                    <a:pt x="10" y="328"/>
                    <a:pt x="6" y="731"/>
                    <a:pt x="0" y="874"/>
                  </a:cubicBezTo>
                </a:path>
              </a:pathLst>
            </a:custGeom>
            <a:noFill/>
            <a:ln w="28575" cmpd="sng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grpSp>
          <p:nvGrpSpPr>
            <p:cNvPr id="31" name="Group 1077"/>
            <p:cNvGrpSpPr>
              <a:grpSpLocks/>
            </p:cNvGrpSpPr>
            <p:nvPr/>
          </p:nvGrpSpPr>
          <p:grpSpPr bwMode="auto">
            <a:xfrm>
              <a:off x="3545004" y="2363796"/>
              <a:ext cx="604838" cy="346075"/>
              <a:chOff x="2096" y="3260"/>
              <a:chExt cx="381" cy="218"/>
            </a:xfrm>
          </p:grpSpPr>
          <p:sp>
            <p:nvSpPr>
              <p:cNvPr id="32" name="Rectangle 1064"/>
              <p:cNvSpPr>
                <a:spLocks noChangeArrowheads="1"/>
              </p:cNvSpPr>
              <p:nvPr/>
            </p:nvSpPr>
            <p:spPr bwMode="auto">
              <a:xfrm>
                <a:off x="2412" y="3260"/>
                <a:ext cx="65" cy="2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2100" b="1" i="1">
                    <a:solidFill>
                      <a:srgbClr val="FF3300"/>
                    </a:solidFill>
                  </a:rPr>
                  <a:t>r</a:t>
                </a:r>
                <a:endParaRPr lang="en-US" altLang="ja-JP" b="1">
                  <a:solidFill>
                    <a:srgbClr val="FF3300"/>
                  </a:solidFill>
                </a:endParaRPr>
              </a:p>
            </p:txBody>
          </p:sp>
          <p:sp>
            <p:nvSpPr>
              <p:cNvPr id="33" name="Rectangle 1065"/>
              <p:cNvSpPr>
                <a:spLocks noChangeArrowheads="1"/>
              </p:cNvSpPr>
              <p:nvPr/>
            </p:nvSpPr>
            <p:spPr bwMode="auto">
              <a:xfrm>
                <a:off x="2336" y="3260"/>
                <a:ext cx="47" cy="2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2100" b="1">
                    <a:solidFill>
                      <a:srgbClr val="FF3300"/>
                    </a:solidFill>
                  </a:rPr>
                  <a:t>/</a:t>
                </a:r>
                <a:endParaRPr lang="en-US" altLang="ja-JP" b="1">
                  <a:solidFill>
                    <a:srgbClr val="FF3300"/>
                  </a:solidFill>
                </a:endParaRPr>
              </a:p>
            </p:txBody>
          </p:sp>
          <p:sp>
            <p:nvSpPr>
              <p:cNvPr id="34" name="Rectangle 1066"/>
              <p:cNvSpPr>
                <a:spLocks noChangeArrowheads="1"/>
              </p:cNvSpPr>
              <p:nvPr/>
            </p:nvSpPr>
            <p:spPr bwMode="auto">
              <a:xfrm>
                <a:off x="2241" y="3260"/>
                <a:ext cx="84" cy="2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2100" b="1">
                    <a:solidFill>
                      <a:srgbClr val="FF3300"/>
                    </a:solidFill>
                  </a:rPr>
                  <a:t>1</a:t>
                </a:r>
                <a:endParaRPr lang="en-US" altLang="ja-JP" b="1">
                  <a:solidFill>
                    <a:srgbClr val="FF3300"/>
                  </a:solidFill>
                </a:endParaRPr>
              </a:p>
            </p:txBody>
          </p:sp>
          <p:sp>
            <p:nvSpPr>
              <p:cNvPr id="35" name="Rectangle 1067"/>
              <p:cNvSpPr>
                <a:spLocks noChangeArrowheads="1"/>
              </p:cNvSpPr>
              <p:nvPr/>
            </p:nvSpPr>
            <p:spPr bwMode="auto">
              <a:xfrm>
                <a:off x="2096" y="3276"/>
                <a:ext cx="120" cy="2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2100" b="1">
                    <a:solidFill>
                      <a:srgbClr val="FF3300"/>
                    </a:solidFill>
                    <a:latin typeface="Symbol" panose="05050102010706020507" pitchFamily="18" charset="2"/>
                  </a:rPr>
                  <a:t>µ</a:t>
                </a:r>
                <a:endParaRPr lang="en-US" altLang="ja-JP" b="1">
                  <a:solidFill>
                    <a:srgbClr val="FF3300"/>
                  </a:solidFill>
                </a:endParaRPr>
              </a:p>
            </p:txBody>
          </p:sp>
        </p:grpSp>
        <p:grpSp>
          <p:nvGrpSpPr>
            <p:cNvPr id="36" name="Group 1076"/>
            <p:cNvGrpSpPr>
              <a:grpSpLocks/>
            </p:cNvGrpSpPr>
            <p:nvPr/>
          </p:nvGrpSpPr>
          <p:grpSpPr bwMode="auto">
            <a:xfrm>
              <a:off x="2970329" y="1446221"/>
              <a:ext cx="1017588" cy="384175"/>
              <a:chOff x="1734" y="2682"/>
              <a:chExt cx="641" cy="242"/>
            </a:xfrm>
          </p:grpSpPr>
          <p:sp>
            <p:nvSpPr>
              <p:cNvPr id="37" name="Rectangle 1069"/>
              <p:cNvSpPr>
                <a:spLocks noChangeArrowheads="1"/>
              </p:cNvSpPr>
              <p:nvPr/>
            </p:nvSpPr>
            <p:spPr bwMode="auto">
              <a:xfrm>
                <a:off x="2310" y="2705"/>
                <a:ext cx="65" cy="2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2100" b="1" i="1">
                    <a:solidFill>
                      <a:srgbClr val="0000FF"/>
                    </a:solidFill>
                  </a:rPr>
                  <a:t>r</a:t>
                </a:r>
                <a:endParaRPr lang="en-US" altLang="ja-JP" b="1">
                  <a:solidFill>
                    <a:srgbClr val="0000FF"/>
                  </a:solidFill>
                </a:endParaRPr>
              </a:p>
            </p:txBody>
          </p:sp>
          <p:sp>
            <p:nvSpPr>
              <p:cNvPr id="38" name="Rectangle 1070"/>
              <p:cNvSpPr>
                <a:spLocks noChangeArrowheads="1"/>
              </p:cNvSpPr>
              <p:nvPr/>
            </p:nvSpPr>
            <p:spPr bwMode="auto">
              <a:xfrm>
                <a:off x="1922" y="2705"/>
                <a:ext cx="75" cy="2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2100" b="1" i="1" dirty="0">
                    <a:solidFill>
                      <a:srgbClr val="0000FF"/>
                    </a:solidFill>
                  </a:rPr>
                  <a:t>e</a:t>
                </a:r>
                <a:endParaRPr lang="en-US" altLang="ja-JP" b="1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39" name="Rectangle 1071"/>
              <p:cNvSpPr>
                <a:spLocks noChangeArrowheads="1"/>
              </p:cNvSpPr>
              <p:nvPr/>
            </p:nvSpPr>
            <p:spPr bwMode="auto">
              <a:xfrm>
                <a:off x="2141" y="2692"/>
                <a:ext cx="37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200" b="1" i="1">
                    <a:solidFill>
                      <a:srgbClr val="0000FF"/>
                    </a:solidFill>
                  </a:rPr>
                  <a:t>r</a:t>
                </a:r>
                <a:endParaRPr lang="en-US" altLang="ja-JP" b="1">
                  <a:solidFill>
                    <a:srgbClr val="0000FF"/>
                  </a:solidFill>
                </a:endParaRPr>
              </a:p>
            </p:txBody>
          </p:sp>
          <p:sp>
            <p:nvSpPr>
              <p:cNvPr id="40" name="Rectangle 1072"/>
              <p:cNvSpPr>
                <a:spLocks noChangeArrowheads="1"/>
              </p:cNvSpPr>
              <p:nvPr/>
            </p:nvSpPr>
            <p:spPr bwMode="auto">
              <a:xfrm>
                <a:off x="2233" y="2705"/>
                <a:ext cx="47" cy="2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2100" b="1" dirty="0">
                    <a:solidFill>
                      <a:srgbClr val="0000FF"/>
                    </a:solidFill>
                  </a:rPr>
                  <a:t>/</a:t>
                </a:r>
                <a:endParaRPr lang="en-US" altLang="ja-JP" b="1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41" name="Rectangle 1073"/>
              <p:cNvSpPr>
                <a:spLocks noChangeArrowheads="1"/>
              </p:cNvSpPr>
              <p:nvPr/>
            </p:nvSpPr>
            <p:spPr bwMode="auto">
              <a:xfrm>
                <a:off x="2064" y="2682"/>
                <a:ext cx="53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200" b="1" i="1">
                    <a:solidFill>
                      <a:srgbClr val="0000FF"/>
                    </a:solidFill>
                    <a:latin typeface="Symbol" panose="05050102010706020507" pitchFamily="18" charset="2"/>
                  </a:rPr>
                  <a:t>k</a:t>
                </a:r>
                <a:endParaRPr lang="en-US" altLang="ja-JP" b="1">
                  <a:solidFill>
                    <a:srgbClr val="0000FF"/>
                  </a:solidFill>
                </a:endParaRPr>
              </a:p>
            </p:txBody>
          </p:sp>
          <p:sp>
            <p:nvSpPr>
              <p:cNvPr id="42" name="Rectangle 1074"/>
              <p:cNvSpPr>
                <a:spLocks noChangeArrowheads="1"/>
              </p:cNvSpPr>
              <p:nvPr/>
            </p:nvSpPr>
            <p:spPr bwMode="auto">
              <a:xfrm>
                <a:off x="2010" y="2682"/>
                <a:ext cx="53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1200" b="1">
                    <a:solidFill>
                      <a:srgbClr val="0000FF"/>
                    </a:solidFill>
                    <a:latin typeface="Symbol" panose="05050102010706020507" pitchFamily="18" charset="2"/>
                  </a:rPr>
                  <a:t>-</a:t>
                </a:r>
                <a:endParaRPr lang="en-US" altLang="ja-JP" b="1">
                  <a:solidFill>
                    <a:srgbClr val="0000FF"/>
                  </a:solidFill>
                </a:endParaRPr>
              </a:p>
            </p:txBody>
          </p:sp>
          <p:sp>
            <p:nvSpPr>
              <p:cNvPr id="43" name="Rectangle 1075"/>
              <p:cNvSpPr>
                <a:spLocks noChangeArrowheads="1"/>
              </p:cNvSpPr>
              <p:nvPr/>
            </p:nvSpPr>
            <p:spPr bwMode="auto">
              <a:xfrm>
                <a:off x="1734" y="2722"/>
                <a:ext cx="120" cy="2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ja-JP" sz="2100" b="1">
                    <a:solidFill>
                      <a:srgbClr val="0000FF"/>
                    </a:solidFill>
                    <a:latin typeface="Symbol" panose="05050102010706020507" pitchFamily="18" charset="2"/>
                  </a:rPr>
                  <a:t>µ</a:t>
                </a:r>
                <a:endParaRPr lang="en-US" altLang="ja-JP" b="1">
                  <a:solidFill>
                    <a:srgbClr val="0000FF"/>
                  </a:solidFill>
                </a:endParaRPr>
              </a:p>
            </p:txBody>
          </p:sp>
        </p:grpSp>
      </p:grpSp>
      <p:sp>
        <p:nvSpPr>
          <p:cNvPr id="4" name="Text Box 1027"/>
          <p:cNvSpPr txBox="1">
            <a:spLocks noChangeArrowheads="1"/>
          </p:cNvSpPr>
          <p:nvPr/>
        </p:nvSpPr>
        <p:spPr bwMode="auto">
          <a:xfrm>
            <a:off x="553268" y="1494373"/>
            <a:ext cx="828624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400" dirty="0">
                <a:latin typeface="Arial" panose="020B0604020202020204" pitchFamily="34" charset="0"/>
              </a:rPr>
              <a:t>Screening of Coulomb </a:t>
            </a:r>
            <a:r>
              <a:rPr lang="en-US" altLang="ja-JP" sz="2400" dirty="0" smtClean="0">
                <a:latin typeface="Arial" panose="020B0604020202020204" pitchFamily="34" charset="0"/>
              </a:rPr>
              <a:t>potential causes </a:t>
            </a:r>
            <a:r>
              <a:rPr lang="en-US" altLang="ja-JP" sz="2400" dirty="0" err="1">
                <a:solidFill>
                  <a:srgbClr val="FF3300"/>
                </a:solidFill>
                <a:latin typeface="Arial" panose="020B0604020202020204" pitchFamily="34" charset="0"/>
              </a:rPr>
              <a:t>Bandgap</a:t>
            </a:r>
            <a:r>
              <a:rPr lang="en-US" altLang="ja-JP" sz="2400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ja-JP" sz="2400" dirty="0" smtClean="0">
                <a:solidFill>
                  <a:srgbClr val="FF3300"/>
                </a:solidFill>
                <a:latin typeface="Arial" panose="020B0604020202020204" pitchFamily="34" charset="0"/>
              </a:rPr>
              <a:t>shrinkage</a:t>
            </a:r>
            <a:endParaRPr lang="en-US" altLang="ja-JP" sz="2400" dirty="0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3995822" y="2020331"/>
            <a:ext cx="4764088" cy="3663495"/>
            <a:chOff x="895837" y="2359568"/>
            <a:chExt cx="4764088" cy="2899654"/>
          </a:xfrm>
        </p:grpSpPr>
        <p:sp>
          <p:nvSpPr>
            <p:cNvPr id="23" name="Freeform 1055"/>
            <p:cNvSpPr>
              <a:spLocks/>
            </p:cNvSpPr>
            <p:nvPr/>
          </p:nvSpPr>
          <p:spPr bwMode="auto">
            <a:xfrm flipV="1">
              <a:off x="895837" y="4590493"/>
              <a:ext cx="1545532" cy="668729"/>
            </a:xfrm>
            <a:custGeom>
              <a:avLst/>
              <a:gdLst>
                <a:gd name="T0" fmla="*/ 0 w 932"/>
                <a:gd name="T1" fmla="*/ 8 h 813"/>
                <a:gd name="T2" fmla="*/ 108 w 932"/>
                <a:gd name="T3" fmla="*/ 320 h 813"/>
                <a:gd name="T4" fmla="*/ 232 w 932"/>
                <a:gd name="T5" fmla="*/ 588 h 813"/>
                <a:gd name="T6" fmla="*/ 332 w 932"/>
                <a:gd name="T7" fmla="*/ 740 h 813"/>
                <a:gd name="T8" fmla="*/ 464 w 932"/>
                <a:gd name="T9" fmla="*/ 812 h 813"/>
                <a:gd name="T10" fmla="*/ 608 w 932"/>
                <a:gd name="T11" fmla="*/ 736 h 813"/>
                <a:gd name="T12" fmla="*/ 704 w 932"/>
                <a:gd name="T13" fmla="*/ 588 h 813"/>
                <a:gd name="T14" fmla="*/ 832 w 932"/>
                <a:gd name="T15" fmla="*/ 292 h 813"/>
                <a:gd name="T16" fmla="*/ 932 w 932"/>
                <a:gd name="T17" fmla="*/ 0 h 8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32" h="813">
                  <a:moveTo>
                    <a:pt x="0" y="8"/>
                  </a:moveTo>
                  <a:cubicBezTo>
                    <a:pt x="18" y="60"/>
                    <a:pt x="69" y="223"/>
                    <a:pt x="108" y="320"/>
                  </a:cubicBezTo>
                  <a:cubicBezTo>
                    <a:pt x="147" y="417"/>
                    <a:pt x="195" y="518"/>
                    <a:pt x="232" y="588"/>
                  </a:cubicBezTo>
                  <a:cubicBezTo>
                    <a:pt x="269" y="658"/>
                    <a:pt x="293" y="703"/>
                    <a:pt x="332" y="740"/>
                  </a:cubicBezTo>
                  <a:cubicBezTo>
                    <a:pt x="371" y="777"/>
                    <a:pt x="418" y="813"/>
                    <a:pt x="464" y="812"/>
                  </a:cubicBezTo>
                  <a:cubicBezTo>
                    <a:pt x="510" y="811"/>
                    <a:pt x="568" y="773"/>
                    <a:pt x="608" y="736"/>
                  </a:cubicBezTo>
                  <a:cubicBezTo>
                    <a:pt x="648" y="699"/>
                    <a:pt x="667" y="662"/>
                    <a:pt x="704" y="588"/>
                  </a:cubicBezTo>
                  <a:cubicBezTo>
                    <a:pt x="741" y="514"/>
                    <a:pt x="794" y="390"/>
                    <a:pt x="832" y="292"/>
                  </a:cubicBezTo>
                  <a:cubicBezTo>
                    <a:pt x="870" y="194"/>
                    <a:pt x="911" y="61"/>
                    <a:pt x="932" y="0"/>
                  </a:cubicBezTo>
                </a:path>
              </a:pathLst>
            </a:custGeom>
            <a:noFill/>
            <a:ln w="38100" cmpd="sng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4" name="Freeform 1056"/>
            <p:cNvSpPr>
              <a:spLocks/>
            </p:cNvSpPr>
            <p:nvPr/>
          </p:nvSpPr>
          <p:spPr bwMode="auto">
            <a:xfrm>
              <a:off x="960883" y="2359568"/>
              <a:ext cx="1545532" cy="1136474"/>
            </a:xfrm>
            <a:custGeom>
              <a:avLst/>
              <a:gdLst>
                <a:gd name="T0" fmla="*/ 0 w 932"/>
                <a:gd name="T1" fmla="*/ 8 h 813"/>
                <a:gd name="T2" fmla="*/ 108 w 932"/>
                <a:gd name="T3" fmla="*/ 320 h 813"/>
                <a:gd name="T4" fmla="*/ 232 w 932"/>
                <a:gd name="T5" fmla="*/ 588 h 813"/>
                <a:gd name="T6" fmla="*/ 332 w 932"/>
                <a:gd name="T7" fmla="*/ 740 h 813"/>
                <a:gd name="T8" fmla="*/ 464 w 932"/>
                <a:gd name="T9" fmla="*/ 812 h 813"/>
                <a:gd name="T10" fmla="*/ 608 w 932"/>
                <a:gd name="T11" fmla="*/ 736 h 813"/>
                <a:gd name="T12" fmla="*/ 704 w 932"/>
                <a:gd name="T13" fmla="*/ 588 h 813"/>
                <a:gd name="T14" fmla="*/ 832 w 932"/>
                <a:gd name="T15" fmla="*/ 292 h 813"/>
                <a:gd name="T16" fmla="*/ 932 w 932"/>
                <a:gd name="T17" fmla="*/ 0 h 8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32" h="813">
                  <a:moveTo>
                    <a:pt x="0" y="8"/>
                  </a:moveTo>
                  <a:cubicBezTo>
                    <a:pt x="18" y="60"/>
                    <a:pt x="69" y="223"/>
                    <a:pt x="108" y="320"/>
                  </a:cubicBezTo>
                  <a:cubicBezTo>
                    <a:pt x="147" y="417"/>
                    <a:pt x="195" y="518"/>
                    <a:pt x="232" y="588"/>
                  </a:cubicBezTo>
                  <a:cubicBezTo>
                    <a:pt x="269" y="658"/>
                    <a:pt x="293" y="703"/>
                    <a:pt x="332" y="740"/>
                  </a:cubicBezTo>
                  <a:cubicBezTo>
                    <a:pt x="371" y="777"/>
                    <a:pt x="418" y="813"/>
                    <a:pt x="464" y="812"/>
                  </a:cubicBezTo>
                  <a:cubicBezTo>
                    <a:pt x="510" y="811"/>
                    <a:pt x="568" y="773"/>
                    <a:pt x="608" y="736"/>
                  </a:cubicBezTo>
                  <a:cubicBezTo>
                    <a:pt x="648" y="699"/>
                    <a:pt x="667" y="662"/>
                    <a:pt x="704" y="588"/>
                  </a:cubicBezTo>
                  <a:cubicBezTo>
                    <a:pt x="741" y="514"/>
                    <a:pt x="794" y="390"/>
                    <a:pt x="832" y="292"/>
                  </a:cubicBezTo>
                  <a:cubicBezTo>
                    <a:pt x="870" y="194"/>
                    <a:pt x="911" y="61"/>
                    <a:pt x="932" y="0"/>
                  </a:cubicBez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5" name="Freeform 1057" descr="50%"/>
            <p:cNvSpPr>
              <a:spLocks/>
            </p:cNvSpPr>
            <p:nvPr/>
          </p:nvSpPr>
          <p:spPr bwMode="auto">
            <a:xfrm flipV="1">
              <a:off x="4075367" y="4535678"/>
              <a:ext cx="1545532" cy="668729"/>
            </a:xfrm>
            <a:custGeom>
              <a:avLst/>
              <a:gdLst>
                <a:gd name="T0" fmla="*/ 0 w 932"/>
                <a:gd name="T1" fmla="*/ 8 h 813"/>
                <a:gd name="T2" fmla="*/ 108 w 932"/>
                <a:gd name="T3" fmla="*/ 320 h 813"/>
                <a:gd name="T4" fmla="*/ 232 w 932"/>
                <a:gd name="T5" fmla="*/ 588 h 813"/>
                <a:gd name="T6" fmla="*/ 332 w 932"/>
                <a:gd name="T7" fmla="*/ 740 h 813"/>
                <a:gd name="T8" fmla="*/ 464 w 932"/>
                <a:gd name="T9" fmla="*/ 812 h 813"/>
                <a:gd name="T10" fmla="*/ 608 w 932"/>
                <a:gd name="T11" fmla="*/ 736 h 813"/>
                <a:gd name="T12" fmla="*/ 704 w 932"/>
                <a:gd name="T13" fmla="*/ 588 h 813"/>
                <a:gd name="T14" fmla="*/ 832 w 932"/>
                <a:gd name="T15" fmla="*/ 292 h 813"/>
                <a:gd name="T16" fmla="*/ 932 w 932"/>
                <a:gd name="T17" fmla="*/ 0 h 8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32" h="813">
                  <a:moveTo>
                    <a:pt x="0" y="8"/>
                  </a:moveTo>
                  <a:cubicBezTo>
                    <a:pt x="18" y="60"/>
                    <a:pt x="69" y="223"/>
                    <a:pt x="108" y="320"/>
                  </a:cubicBezTo>
                  <a:cubicBezTo>
                    <a:pt x="147" y="417"/>
                    <a:pt x="195" y="518"/>
                    <a:pt x="232" y="588"/>
                  </a:cubicBezTo>
                  <a:cubicBezTo>
                    <a:pt x="269" y="658"/>
                    <a:pt x="293" y="703"/>
                    <a:pt x="332" y="740"/>
                  </a:cubicBezTo>
                  <a:cubicBezTo>
                    <a:pt x="371" y="777"/>
                    <a:pt x="418" y="813"/>
                    <a:pt x="464" y="812"/>
                  </a:cubicBezTo>
                  <a:cubicBezTo>
                    <a:pt x="510" y="811"/>
                    <a:pt x="568" y="773"/>
                    <a:pt x="608" y="736"/>
                  </a:cubicBezTo>
                  <a:cubicBezTo>
                    <a:pt x="648" y="699"/>
                    <a:pt x="667" y="662"/>
                    <a:pt x="704" y="588"/>
                  </a:cubicBezTo>
                  <a:cubicBezTo>
                    <a:pt x="741" y="514"/>
                    <a:pt x="794" y="390"/>
                    <a:pt x="832" y="292"/>
                  </a:cubicBezTo>
                  <a:cubicBezTo>
                    <a:pt x="870" y="194"/>
                    <a:pt x="911" y="61"/>
                    <a:pt x="932" y="0"/>
                  </a:cubicBezTo>
                </a:path>
              </a:pathLst>
            </a:custGeom>
            <a:pattFill prst="pct50">
              <a:fgClr>
                <a:srgbClr val="0000FF"/>
              </a:fgClr>
              <a:bgClr>
                <a:srgbClr val="FFFFFF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cmpd="sng">
                  <a:solidFill>
                    <a:srgbClr val="0000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6" name="Freeform 1059" descr="50%"/>
            <p:cNvSpPr>
              <a:spLocks/>
            </p:cNvSpPr>
            <p:nvPr/>
          </p:nvSpPr>
          <p:spPr bwMode="auto">
            <a:xfrm>
              <a:off x="4348565" y="3357181"/>
              <a:ext cx="1082393" cy="577373"/>
            </a:xfrm>
            <a:custGeom>
              <a:avLst/>
              <a:gdLst>
                <a:gd name="T0" fmla="*/ 0 w 932"/>
                <a:gd name="T1" fmla="*/ 8 h 813"/>
                <a:gd name="T2" fmla="*/ 108 w 932"/>
                <a:gd name="T3" fmla="*/ 320 h 813"/>
                <a:gd name="T4" fmla="*/ 232 w 932"/>
                <a:gd name="T5" fmla="*/ 588 h 813"/>
                <a:gd name="T6" fmla="*/ 332 w 932"/>
                <a:gd name="T7" fmla="*/ 740 h 813"/>
                <a:gd name="T8" fmla="*/ 464 w 932"/>
                <a:gd name="T9" fmla="*/ 812 h 813"/>
                <a:gd name="T10" fmla="*/ 608 w 932"/>
                <a:gd name="T11" fmla="*/ 736 h 813"/>
                <a:gd name="T12" fmla="*/ 704 w 932"/>
                <a:gd name="T13" fmla="*/ 588 h 813"/>
                <a:gd name="T14" fmla="*/ 832 w 932"/>
                <a:gd name="T15" fmla="*/ 292 h 813"/>
                <a:gd name="T16" fmla="*/ 932 w 932"/>
                <a:gd name="T17" fmla="*/ 0 h 8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32" h="813">
                  <a:moveTo>
                    <a:pt x="0" y="8"/>
                  </a:moveTo>
                  <a:cubicBezTo>
                    <a:pt x="18" y="60"/>
                    <a:pt x="69" y="223"/>
                    <a:pt x="108" y="320"/>
                  </a:cubicBezTo>
                  <a:cubicBezTo>
                    <a:pt x="147" y="417"/>
                    <a:pt x="195" y="518"/>
                    <a:pt x="232" y="588"/>
                  </a:cubicBezTo>
                  <a:cubicBezTo>
                    <a:pt x="269" y="658"/>
                    <a:pt x="293" y="703"/>
                    <a:pt x="332" y="740"/>
                  </a:cubicBezTo>
                  <a:cubicBezTo>
                    <a:pt x="371" y="777"/>
                    <a:pt x="418" y="813"/>
                    <a:pt x="464" y="812"/>
                  </a:cubicBezTo>
                  <a:cubicBezTo>
                    <a:pt x="510" y="811"/>
                    <a:pt x="568" y="773"/>
                    <a:pt x="608" y="736"/>
                  </a:cubicBezTo>
                  <a:cubicBezTo>
                    <a:pt x="648" y="699"/>
                    <a:pt x="667" y="662"/>
                    <a:pt x="704" y="588"/>
                  </a:cubicBezTo>
                  <a:cubicBezTo>
                    <a:pt x="741" y="514"/>
                    <a:pt x="794" y="390"/>
                    <a:pt x="832" y="292"/>
                  </a:cubicBezTo>
                  <a:cubicBezTo>
                    <a:pt x="870" y="194"/>
                    <a:pt x="911" y="61"/>
                    <a:pt x="932" y="0"/>
                  </a:cubicBezTo>
                </a:path>
              </a:pathLst>
            </a:custGeom>
            <a:pattFill prst="pct50">
              <a:fgClr>
                <a:srgbClr val="FF0000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7" name="Freeform 1058"/>
            <p:cNvSpPr>
              <a:spLocks/>
            </p:cNvSpPr>
            <p:nvPr/>
          </p:nvSpPr>
          <p:spPr bwMode="auto">
            <a:xfrm>
              <a:off x="4114393" y="2798078"/>
              <a:ext cx="1545532" cy="1136474"/>
            </a:xfrm>
            <a:custGeom>
              <a:avLst/>
              <a:gdLst>
                <a:gd name="T0" fmla="*/ 0 w 932"/>
                <a:gd name="T1" fmla="*/ 8 h 813"/>
                <a:gd name="T2" fmla="*/ 108 w 932"/>
                <a:gd name="T3" fmla="*/ 320 h 813"/>
                <a:gd name="T4" fmla="*/ 232 w 932"/>
                <a:gd name="T5" fmla="*/ 588 h 813"/>
                <a:gd name="T6" fmla="*/ 332 w 932"/>
                <a:gd name="T7" fmla="*/ 740 h 813"/>
                <a:gd name="T8" fmla="*/ 464 w 932"/>
                <a:gd name="T9" fmla="*/ 812 h 813"/>
                <a:gd name="T10" fmla="*/ 608 w 932"/>
                <a:gd name="T11" fmla="*/ 736 h 813"/>
                <a:gd name="T12" fmla="*/ 704 w 932"/>
                <a:gd name="T13" fmla="*/ 588 h 813"/>
                <a:gd name="T14" fmla="*/ 832 w 932"/>
                <a:gd name="T15" fmla="*/ 292 h 813"/>
                <a:gd name="T16" fmla="*/ 932 w 932"/>
                <a:gd name="T17" fmla="*/ 0 h 8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32" h="813">
                  <a:moveTo>
                    <a:pt x="0" y="8"/>
                  </a:moveTo>
                  <a:cubicBezTo>
                    <a:pt x="18" y="60"/>
                    <a:pt x="69" y="223"/>
                    <a:pt x="108" y="320"/>
                  </a:cubicBezTo>
                  <a:cubicBezTo>
                    <a:pt x="147" y="417"/>
                    <a:pt x="195" y="518"/>
                    <a:pt x="232" y="588"/>
                  </a:cubicBezTo>
                  <a:cubicBezTo>
                    <a:pt x="269" y="658"/>
                    <a:pt x="293" y="703"/>
                    <a:pt x="332" y="740"/>
                  </a:cubicBezTo>
                  <a:cubicBezTo>
                    <a:pt x="371" y="777"/>
                    <a:pt x="418" y="813"/>
                    <a:pt x="464" y="812"/>
                  </a:cubicBezTo>
                  <a:cubicBezTo>
                    <a:pt x="510" y="811"/>
                    <a:pt x="568" y="773"/>
                    <a:pt x="608" y="736"/>
                  </a:cubicBezTo>
                  <a:cubicBezTo>
                    <a:pt x="648" y="699"/>
                    <a:pt x="667" y="662"/>
                    <a:pt x="704" y="588"/>
                  </a:cubicBezTo>
                  <a:cubicBezTo>
                    <a:pt x="741" y="514"/>
                    <a:pt x="794" y="390"/>
                    <a:pt x="832" y="292"/>
                  </a:cubicBezTo>
                  <a:cubicBezTo>
                    <a:pt x="870" y="194"/>
                    <a:pt x="911" y="61"/>
                    <a:pt x="932" y="0"/>
                  </a:cubicBezTo>
                </a:path>
              </a:pathLst>
            </a:custGeom>
            <a:noFill/>
            <a:ln w="38100" cmpd="sng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8" name="Freeform 1060"/>
            <p:cNvSpPr>
              <a:spLocks/>
            </p:cNvSpPr>
            <p:nvPr/>
          </p:nvSpPr>
          <p:spPr bwMode="auto">
            <a:xfrm flipV="1">
              <a:off x="4418817" y="4546643"/>
              <a:ext cx="874241" cy="243008"/>
            </a:xfrm>
            <a:custGeom>
              <a:avLst/>
              <a:gdLst>
                <a:gd name="T0" fmla="*/ 0 w 932"/>
                <a:gd name="T1" fmla="*/ 8 h 813"/>
                <a:gd name="T2" fmla="*/ 108 w 932"/>
                <a:gd name="T3" fmla="*/ 320 h 813"/>
                <a:gd name="T4" fmla="*/ 232 w 932"/>
                <a:gd name="T5" fmla="*/ 588 h 813"/>
                <a:gd name="T6" fmla="*/ 332 w 932"/>
                <a:gd name="T7" fmla="*/ 740 h 813"/>
                <a:gd name="T8" fmla="*/ 464 w 932"/>
                <a:gd name="T9" fmla="*/ 812 h 813"/>
                <a:gd name="T10" fmla="*/ 608 w 932"/>
                <a:gd name="T11" fmla="*/ 736 h 813"/>
                <a:gd name="T12" fmla="*/ 704 w 932"/>
                <a:gd name="T13" fmla="*/ 588 h 813"/>
                <a:gd name="T14" fmla="*/ 832 w 932"/>
                <a:gd name="T15" fmla="*/ 292 h 813"/>
                <a:gd name="T16" fmla="*/ 932 w 932"/>
                <a:gd name="T17" fmla="*/ 0 h 8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32" h="813">
                  <a:moveTo>
                    <a:pt x="0" y="8"/>
                  </a:moveTo>
                  <a:cubicBezTo>
                    <a:pt x="18" y="60"/>
                    <a:pt x="69" y="223"/>
                    <a:pt x="108" y="320"/>
                  </a:cubicBezTo>
                  <a:cubicBezTo>
                    <a:pt x="147" y="417"/>
                    <a:pt x="195" y="518"/>
                    <a:pt x="232" y="588"/>
                  </a:cubicBezTo>
                  <a:cubicBezTo>
                    <a:pt x="269" y="658"/>
                    <a:pt x="293" y="703"/>
                    <a:pt x="332" y="740"/>
                  </a:cubicBezTo>
                  <a:cubicBezTo>
                    <a:pt x="371" y="777"/>
                    <a:pt x="418" y="813"/>
                    <a:pt x="464" y="812"/>
                  </a:cubicBezTo>
                  <a:cubicBezTo>
                    <a:pt x="510" y="811"/>
                    <a:pt x="568" y="773"/>
                    <a:pt x="608" y="736"/>
                  </a:cubicBezTo>
                  <a:cubicBezTo>
                    <a:pt x="648" y="699"/>
                    <a:pt x="667" y="662"/>
                    <a:pt x="704" y="588"/>
                  </a:cubicBezTo>
                  <a:cubicBezTo>
                    <a:pt x="741" y="514"/>
                    <a:pt x="794" y="390"/>
                    <a:pt x="832" y="292"/>
                  </a:cubicBezTo>
                  <a:cubicBezTo>
                    <a:pt x="870" y="194"/>
                    <a:pt x="911" y="61"/>
                    <a:pt x="932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cmpd="sng">
                  <a:solidFill>
                    <a:srgbClr val="0000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9" name="Freeform 1061" descr="50%"/>
            <p:cNvSpPr>
              <a:spLocks/>
            </p:cNvSpPr>
            <p:nvPr/>
          </p:nvSpPr>
          <p:spPr bwMode="auto">
            <a:xfrm flipV="1">
              <a:off x="4075367" y="4535678"/>
              <a:ext cx="1545532" cy="668729"/>
            </a:xfrm>
            <a:custGeom>
              <a:avLst/>
              <a:gdLst>
                <a:gd name="T0" fmla="*/ 0 w 932"/>
                <a:gd name="T1" fmla="*/ 8 h 813"/>
                <a:gd name="T2" fmla="*/ 108 w 932"/>
                <a:gd name="T3" fmla="*/ 320 h 813"/>
                <a:gd name="T4" fmla="*/ 232 w 932"/>
                <a:gd name="T5" fmla="*/ 588 h 813"/>
                <a:gd name="T6" fmla="*/ 332 w 932"/>
                <a:gd name="T7" fmla="*/ 740 h 813"/>
                <a:gd name="T8" fmla="*/ 464 w 932"/>
                <a:gd name="T9" fmla="*/ 812 h 813"/>
                <a:gd name="T10" fmla="*/ 608 w 932"/>
                <a:gd name="T11" fmla="*/ 736 h 813"/>
                <a:gd name="T12" fmla="*/ 704 w 932"/>
                <a:gd name="T13" fmla="*/ 588 h 813"/>
                <a:gd name="T14" fmla="*/ 832 w 932"/>
                <a:gd name="T15" fmla="*/ 292 h 813"/>
                <a:gd name="T16" fmla="*/ 932 w 932"/>
                <a:gd name="T17" fmla="*/ 0 h 8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32" h="813">
                  <a:moveTo>
                    <a:pt x="0" y="8"/>
                  </a:moveTo>
                  <a:cubicBezTo>
                    <a:pt x="18" y="60"/>
                    <a:pt x="69" y="223"/>
                    <a:pt x="108" y="320"/>
                  </a:cubicBezTo>
                  <a:cubicBezTo>
                    <a:pt x="147" y="417"/>
                    <a:pt x="195" y="518"/>
                    <a:pt x="232" y="588"/>
                  </a:cubicBezTo>
                  <a:cubicBezTo>
                    <a:pt x="269" y="658"/>
                    <a:pt x="293" y="703"/>
                    <a:pt x="332" y="740"/>
                  </a:cubicBezTo>
                  <a:cubicBezTo>
                    <a:pt x="371" y="777"/>
                    <a:pt x="418" y="813"/>
                    <a:pt x="464" y="812"/>
                  </a:cubicBezTo>
                  <a:cubicBezTo>
                    <a:pt x="510" y="811"/>
                    <a:pt x="568" y="773"/>
                    <a:pt x="608" y="736"/>
                  </a:cubicBezTo>
                  <a:cubicBezTo>
                    <a:pt x="648" y="699"/>
                    <a:pt x="667" y="662"/>
                    <a:pt x="704" y="588"/>
                  </a:cubicBezTo>
                  <a:cubicBezTo>
                    <a:pt x="741" y="514"/>
                    <a:pt x="794" y="390"/>
                    <a:pt x="832" y="292"/>
                  </a:cubicBezTo>
                  <a:cubicBezTo>
                    <a:pt x="870" y="194"/>
                    <a:pt x="911" y="61"/>
                    <a:pt x="932" y="0"/>
                  </a:cubicBezTo>
                </a:path>
              </a:pathLst>
            </a:custGeom>
            <a:noFill/>
            <a:ln w="38100" cmpd="sng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pattFill prst="pct50">
                    <a:fgClr>
                      <a:srgbClr val="0000FF"/>
                    </a:fgClr>
                    <a:bgClr>
                      <a:srgbClr val="FFFFFF"/>
                    </a:bgClr>
                  </a:patt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0" name="AutoShape 1062" descr="70%"/>
            <p:cNvSpPr>
              <a:spLocks noChangeArrowheads="1"/>
            </p:cNvSpPr>
            <p:nvPr/>
          </p:nvSpPr>
          <p:spPr bwMode="auto">
            <a:xfrm>
              <a:off x="2524630" y="4837156"/>
              <a:ext cx="1379011" cy="299649"/>
            </a:xfrm>
            <a:prstGeom prst="rightArrow">
              <a:avLst>
                <a:gd name="adj1" fmla="val 50000"/>
                <a:gd name="adj2" fmla="val 80793"/>
              </a:avLst>
            </a:prstGeom>
            <a:pattFill prst="pct70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44" name="Line 1078"/>
            <p:cNvSpPr>
              <a:spLocks noChangeShapeType="1"/>
            </p:cNvSpPr>
            <p:nvPr/>
          </p:nvSpPr>
          <p:spPr bwMode="auto">
            <a:xfrm>
              <a:off x="1218474" y="3516140"/>
              <a:ext cx="228186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5" name="Line 1079"/>
            <p:cNvSpPr>
              <a:spLocks noChangeShapeType="1"/>
            </p:cNvSpPr>
            <p:nvPr/>
          </p:nvSpPr>
          <p:spPr bwMode="auto">
            <a:xfrm>
              <a:off x="2685949" y="3954651"/>
              <a:ext cx="228186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6" name="Line 1080"/>
            <p:cNvSpPr>
              <a:spLocks noChangeShapeType="1"/>
            </p:cNvSpPr>
            <p:nvPr/>
          </p:nvSpPr>
          <p:spPr bwMode="auto">
            <a:xfrm>
              <a:off x="3193318" y="3532586"/>
              <a:ext cx="0" cy="43485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2" name="Freeform 1056"/>
            <p:cNvSpPr>
              <a:spLocks/>
            </p:cNvSpPr>
            <p:nvPr/>
          </p:nvSpPr>
          <p:spPr bwMode="auto">
            <a:xfrm>
              <a:off x="971011" y="2775783"/>
              <a:ext cx="1545532" cy="1136474"/>
            </a:xfrm>
            <a:custGeom>
              <a:avLst/>
              <a:gdLst>
                <a:gd name="T0" fmla="*/ 0 w 932"/>
                <a:gd name="T1" fmla="*/ 8 h 813"/>
                <a:gd name="T2" fmla="*/ 108 w 932"/>
                <a:gd name="T3" fmla="*/ 320 h 813"/>
                <a:gd name="T4" fmla="*/ 232 w 932"/>
                <a:gd name="T5" fmla="*/ 588 h 813"/>
                <a:gd name="T6" fmla="*/ 332 w 932"/>
                <a:gd name="T7" fmla="*/ 740 h 813"/>
                <a:gd name="T8" fmla="*/ 464 w 932"/>
                <a:gd name="T9" fmla="*/ 812 h 813"/>
                <a:gd name="T10" fmla="*/ 608 w 932"/>
                <a:gd name="T11" fmla="*/ 736 h 813"/>
                <a:gd name="T12" fmla="*/ 704 w 932"/>
                <a:gd name="T13" fmla="*/ 588 h 813"/>
                <a:gd name="T14" fmla="*/ 832 w 932"/>
                <a:gd name="T15" fmla="*/ 292 h 813"/>
                <a:gd name="T16" fmla="*/ 932 w 932"/>
                <a:gd name="T17" fmla="*/ 0 h 8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32" h="813">
                  <a:moveTo>
                    <a:pt x="0" y="8"/>
                  </a:moveTo>
                  <a:cubicBezTo>
                    <a:pt x="18" y="60"/>
                    <a:pt x="69" y="223"/>
                    <a:pt x="108" y="320"/>
                  </a:cubicBezTo>
                  <a:cubicBezTo>
                    <a:pt x="147" y="417"/>
                    <a:pt x="195" y="518"/>
                    <a:pt x="232" y="588"/>
                  </a:cubicBezTo>
                  <a:cubicBezTo>
                    <a:pt x="269" y="658"/>
                    <a:pt x="293" y="703"/>
                    <a:pt x="332" y="740"/>
                  </a:cubicBezTo>
                  <a:cubicBezTo>
                    <a:pt x="371" y="777"/>
                    <a:pt x="418" y="813"/>
                    <a:pt x="464" y="812"/>
                  </a:cubicBezTo>
                  <a:cubicBezTo>
                    <a:pt x="510" y="811"/>
                    <a:pt x="568" y="773"/>
                    <a:pt x="608" y="736"/>
                  </a:cubicBezTo>
                  <a:cubicBezTo>
                    <a:pt x="648" y="699"/>
                    <a:pt x="667" y="662"/>
                    <a:pt x="704" y="588"/>
                  </a:cubicBezTo>
                  <a:cubicBezTo>
                    <a:pt x="741" y="514"/>
                    <a:pt x="794" y="390"/>
                    <a:pt x="832" y="292"/>
                  </a:cubicBezTo>
                  <a:cubicBezTo>
                    <a:pt x="870" y="194"/>
                    <a:pt x="911" y="61"/>
                    <a:pt x="932" y="0"/>
                  </a:cubicBezTo>
                </a:path>
              </a:pathLst>
            </a:custGeom>
            <a:noFill/>
            <a:ln w="38100" cmpd="sng">
              <a:solidFill>
                <a:srgbClr val="FF0000"/>
              </a:solidFill>
              <a:prstDash val="sys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580586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53268" y="-114284"/>
            <a:ext cx="7886700" cy="1325563"/>
          </a:xfrm>
        </p:spPr>
        <p:txBody>
          <a:bodyPr>
            <a:normAutofit/>
          </a:bodyPr>
          <a:lstStyle/>
          <a:p>
            <a:r>
              <a:rPr lang="en-US" altLang="ja-JP" sz="3600" dirty="0" smtClean="0"/>
              <a:t>Many-body effects for e-h plasma(2)</a:t>
            </a:r>
            <a:endParaRPr kumimoji="1" lang="ja-JP" altLang="en-US" sz="3600" dirty="0"/>
          </a:p>
        </p:txBody>
      </p:sp>
      <p:sp>
        <p:nvSpPr>
          <p:cNvPr id="78" name="正方形/長方形 77"/>
          <p:cNvSpPr/>
          <p:nvPr/>
        </p:nvSpPr>
        <p:spPr>
          <a:xfrm>
            <a:off x="1013792" y="4855179"/>
            <a:ext cx="658895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 smtClean="0"/>
              <a:t>In the emission processes of e-h pairs, it is not clear whether k-conservation rules can be applied.</a:t>
            </a:r>
            <a:endParaRPr lang="en-US" altLang="ja-JP" sz="2400" dirty="0"/>
          </a:p>
        </p:txBody>
      </p:sp>
      <p:sp>
        <p:nvSpPr>
          <p:cNvPr id="48" name="Line 18"/>
          <p:cNvSpPr>
            <a:spLocks noChangeShapeType="1"/>
          </p:cNvSpPr>
          <p:nvPr/>
        </p:nvSpPr>
        <p:spPr bwMode="auto">
          <a:xfrm>
            <a:off x="1496175" y="3623012"/>
            <a:ext cx="1733463" cy="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9" name="Line 19"/>
          <p:cNvSpPr>
            <a:spLocks noChangeShapeType="1"/>
          </p:cNvSpPr>
          <p:nvPr/>
        </p:nvSpPr>
        <p:spPr bwMode="auto">
          <a:xfrm>
            <a:off x="1496175" y="3831860"/>
            <a:ext cx="954437" cy="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0" name="Line 20"/>
          <p:cNvSpPr>
            <a:spLocks noChangeShapeType="1"/>
          </p:cNvSpPr>
          <p:nvPr/>
        </p:nvSpPr>
        <p:spPr bwMode="auto">
          <a:xfrm>
            <a:off x="1496175" y="2664130"/>
            <a:ext cx="303356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" name="Line 21"/>
          <p:cNvSpPr>
            <a:spLocks noChangeShapeType="1"/>
          </p:cNvSpPr>
          <p:nvPr/>
        </p:nvSpPr>
        <p:spPr bwMode="auto">
          <a:xfrm flipV="1">
            <a:off x="1472960" y="2053932"/>
            <a:ext cx="2553763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2" name="Text Box 22"/>
          <p:cNvSpPr txBox="1">
            <a:spLocks noChangeArrowheads="1"/>
          </p:cNvSpPr>
          <p:nvPr/>
        </p:nvSpPr>
        <p:spPr bwMode="auto">
          <a:xfrm>
            <a:off x="1024110" y="2053932"/>
            <a:ext cx="732595" cy="5230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b="1" i="1" dirty="0">
                <a:solidFill>
                  <a:srgbClr val="FF0000"/>
                </a:solidFill>
                <a:latin typeface="Symbol" panose="05050102010706020507" pitchFamily="18" charset="2"/>
              </a:rPr>
              <a:t>m</a:t>
            </a:r>
            <a:r>
              <a:rPr lang="en-US" altLang="ja-JP" b="1" i="1" baseline="-25000" dirty="0">
                <a:solidFill>
                  <a:srgbClr val="FF0000"/>
                </a:solidFill>
              </a:rPr>
              <a:t>e</a:t>
            </a:r>
            <a:endParaRPr lang="en-US" altLang="ja-JP" b="1" i="1" dirty="0">
              <a:solidFill>
                <a:srgbClr val="FF0000"/>
              </a:solidFill>
            </a:endParaRPr>
          </a:p>
        </p:txBody>
      </p:sp>
      <p:sp>
        <p:nvSpPr>
          <p:cNvPr id="53" name="Text Box 23"/>
          <p:cNvSpPr txBox="1">
            <a:spLocks noChangeArrowheads="1"/>
          </p:cNvSpPr>
          <p:nvPr/>
        </p:nvSpPr>
        <p:spPr bwMode="auto">
          <a:xfrm>
            <a:off x="1013792" y="3361498"/>
            <a:ext cx="768708" cy="5230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b="1" i="1" dirty="0" err="1">
                <a:solidFill>
                  <a:schemeClr val="accent2"/>
                </a:solidFill>
                <a:latin typeface="Symbol" panose="05050102010706020507" pitchFamily="18" charset="2"/>
              </a:rPr>
              <a:t>m</a:t>
            </a:r>
            <a:r>
              <a:rPr lang="en-US" altLang="ja-JP" b="1" i="1" baseline="-25000" dirty="0" err="1">
                <a:solidFill>
                  <a:schemeClr val="accent2"/>
                </a:solidFill>
              </a:rPr>
              <a:t>h</a:t>
            </a:r>
            <a:endParaRPr lang="en-US" altLang="ja-JP" b="1" i="1" dirty="0">
              <a:solidFill>
                <a:schemeClr val="accent2"/>
              </a:solidFill>
            </a:endParaRPr>
          </a:p>
        </p:txBody>
      </p:sp>
      <p:sp>
        <p:nvSpPr>
          <p:cNvPr id="54" name="Text Box 24"/>
          <p:cNvSpPr txBox="1">
            <a:spLocks noChangeArrowheads="1"/>
          </p:cNvSpPr>
          <p:nvPr/>
        </p:nvSpPr>
        <p:spPr bwMode="auto">
          <a:xfrm>
            <a:off x="1013792" y="2838472"/>
            <a:ext cx="1168539" cy="5230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ja-JP" b="1" i="1" dirty="0" err="1">
                <a:solidFill>
                  <a:srgbClr val="006600"/>
                </a:solidFill>
              </a:rPr>
              <a:t>E’</a:t>
            </a:r>
            <a:r>
              <a:rPr lang="en-US" altLang="ja-JP" b="1" i="1" baseline="-25000" dirty="0" err="1">
                <a:solidFill>
                  <a:srgbClr val="006600"/>
                </a:solidFill>
              </a:rPr>
              <a:t>g</a:t>
            </a:r>
            <a:endParaRPr lang="en-US" altLang="ja-JP" b="1" dirty="0">
              <a:solidFill>
                <a:srgbClr val="006600"/>
              </a:solidFill>
            </a:endParaRPr>
          </a:p>
        </p:txBody>
      </p:sp>
      <p:sp>
        <p:nvSpPr>
          <p:cNvPr id="55" name="Text Box 25"/>
          <p:cNvSpPr txBox="1">
            <a:spLocks noChangeArrowheads="1"/>
          </p:cNvSpPr>
          <p:nvPr/>
        </p:nvSpPr>
        <p:spPr bwMode="auto">
          <a:xfrm>
            <a:off x="3672961" y="3332444"/>
            <a:ext cx="1168539" cy="5230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ja-JP" b="1" i="1" dirty="0" err="1"/>
              <a:t>h</a:t>
            </a:r>
            <a:r>
              <a:rPr lang="en-US" altLang="ja-JP" b="1" i="1" dirty="0" err="1">
                <a:latin typeface="Symbol" panose="05050102010706020507" pitchFamily="18" charset="2"/>
              </a:rPr>
              <a:t>n</a:t>
            </a:r>
            <a:endParaRPr lang="en-US" altLang="ja-JP" b="1" dirty="0"/>
          </a:p>
        </p:txBody>
      </p:sp>
      <p:sp>
        <p:nvSpPr>
          <p:cNvPr id="56" name="Freeform 30" descr="右上がり対角線"/>
          <p:cNvSpPr>
            <a:spLocks/>
          </p:cNvSpPr>
          <p:nvPr/>
        </p:nvSpPr>
        <p:spPr bwMode="auto">
          <a:xfrm>
            <a:off x="2431394" y="2073501"/>
            <a:ext cx="975073" cy="559348"/>
          </a:xfrm>
          <a:custGeom>
            <a:avLst/>
            <a:gdLst>
              <a:gd name="T0" fmla="*/ 0 w 957"/>
              <a:gd name="T1" fmla="*/ 0 h 955"/>
              <a:gd name="T2" fmla="*/ 117 w 957"/>
              <a:gd name="T3" fmla="*/ 426 h 955"/>
              <a:gd name="T4" fmla="*/ 234 w 957"/>
              <a:gd name="T5" fmla="*/ 714 h 955"/>
              <a:gd name="T6" fmla="*/ 351 w 957"/>
              <a:gd name="T7" fmla="*/ 888 h 955"/>
              <a:gd name="T8" fmla="*/ 477 w 957"/>
              <a:gd name="T9" fmla="*/ 954 h 955"/>
              <a:gd name="T10" fmla="*/ 603 w 957"/>
              <a:gd name="T11" fmla="*/ 882 h 955"/>
              <a:gd name="T12" fmla="*/ 717 w 957"/>
              <a:gd name="T13" fmla="*/ 711 h 955"/>
              <a:gd name="T14" fmla="*/ 834 w 957"/>
              <a:gd name="T15" fmla="*/ 441 h 955"/>
              <a:gd name="T16" fmla="*/ 957 w 957"/>
              <a:gd name="T17" fmla="*/ 0 h 9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57" h="955">
                <a:moveTo>
                  <a:pt x="0" y="0"/>
                </a:moveTo>
                <a:cubicBezTo>
                  <a:pt x="19" y="71"/>
                  <a:pt x="78" y="307"/>
                  <a:pt x="117" y="426"/>
                </a:cubicBezTo>
                <a:cubicBezTo>
                  <a:pt x="156" y="545"/>
                  <a:pt x="195" y="637"/>
                  <a:pt x="234" y="714"/>
                </a:cubicBezTo>
                <a:cubicBezTo>
                  <a:pt x="273" y="791"/>
                  <a:pt x="310" y="848"/>
                  <a:pt x="351" y="888"/>
                </a:cubicBezTo>
                <a:cubicBezTo>
                  <a:pt x="392" y="928"/>
                  <a:pt x="435" y="955"/>
                  <a:pt x="477" y="954"/>
                </a:cubicBezTo>
                <a:cubicBezTo>
                  <a:pt x="519" y="953"/>
                  <a:pt x="563" y="923"/>
                  <a:pt x="603" y="882"/>
                </a:cubicBezTo>
                <a:cubicBezTo>
                  <a:pt x="643" y="841"/>
                  <a:pt x="679" y="784"/>
                  <a:pt x="717" y="711"/>
                </a:cubicBezTo>
                <a:cubicBezTo>
                  <a:pt x="755" y="638"/>
                  <a:pt x="794" y="560"/>
                  <a:pt x="834" y="441"/>
                </a:cubicBezTo>
                <a:cubicBezTo>
                  <a:pt x="874" y="322"/>
                  <a:pt x="932" y="92"/>
                  <a:pt x="957" y="0"/>
                </a:cubicBezTo>
              </a:path>
            </a:pathLst>
          </a:custGeom>
          <a:pattFill prst="ltUpDiag">
            <a:fgClr>
              <a:srgbClr val="FF0000"/>
            </a:fgClr>
            <a:bgClr>
              <a:srgbClr val="FFFFFF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 cmpd="sng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7" name="Freeform 29"/>
          <p:cNvSpPr>
            <a:spLocks/>
          </p:cNvSpPr>
          <p:nvPr/>
        </p:nvSpPr>
        <p:spPr bwMode="auto">
          <a:xfrm>
            <a:off x="2237928" y="1520483"/>
            <a:ext cx="1362007" cy="1125960"/>
          </a:xfrm>
          <a:custGeom>
            <a:avLst/>
            <a:gdLst>
              <a:gd name="T0" fmla="*/ 0 w 957"/>
              <a:gd name="T1" fmla="*/ 0 h 955"/>
              <a:gd name="T2" fmla="*/ 117 w 957"/>
              <a:gd name="T3" fmla="*/ 426 h 955"/>
              <a:gd name="T4" fmla="*/ 234 w 957"/>
              <a:gd name="T5" fmla="*/ 714 h 955"/>
              <a:gd name="T6" fmla="*/ 351 w 957"/>
              <a:gd name="T7" fmla="*/ 888 h 955"/>
              <a:gd name="T8" fmla="*/ 477 w 957"/>
              <a:gd name="T9" fmla="*/ 954 h 955"/>
              <a:gd name="T10" fmla="*/ 603 w 957"/>
              <a:gd name="T11" fmla="*/ 882 h 955"/>
              <a:gd name="T12" fmla="*/ 717 w 957"/>
              <a:gd name="T13" fmla="*/ 711 h 955"/>
              <a:gd name="T14" fmla="*/ 834 w 957"/>
              <a:gd name="T15" fmla="*/ 441 h 955"/>
              <a:gd name="T16" fmla="*/ 957 w 957"/>
              <a:gd name="T17" fmla="*/ 0 h 9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57" h="955">
                <a:moveTo>
                  <a:pt x="0" y="0"/>
                </a:moveTo>
                <a:cubicBezTo>
                  <a:pt x="19" y="71"/>
                  <a:pt x="78" y="307"/>
                  <a:pt x="117" y="426"/>
                </a:cubicBezTo>
                <a:cubicBezTo>
                  <a:pt x="156" y="545"/>
                  <a:pt x="195" y="637"/>
                  <a:pt x="234" y="714"/>
                </a:cubicBezTo>
                <a:cubicBezTo>
                  <a:pt x="273" y="791"/>
                  <a:pt x="310" y="848"/>
                  <a:pt x="351" y="888"/>
                </a:cubicBezTo>
                <a:cubicBezTo>
                  <a:pt x="392" y="928"/>
                  <a:pt x="435" y="955"/>
                  <a:pt x="477" y="954"/>
                </a:cubicBezTo>
                <a:cubicBezTo>
                  <a:pt x="519" y="953"/>
                  <a:pt x="563" y="923"/>
                  <a:pt x="603" y="882"/>
                </a:cubicBezTo>
                <a:cubicBezTo>
                  <a:pt x="643" y="841"/>
                  <a:pt x="679" y="784"/>
                  <a:pt x="717" y="711"/>
                </a:cubicBezTo>
                <a:cubicBezTo>
                  <a:pt x="755" y="638"/>
                  <a:pt x="794" y="560"/>
                  <a:pt x="834" y="441"/>
                </a:cubicBezTo>
                <a:cubicBezTo>
                  <a:pt x="874" y="322"/>
                  <a:pt x="932" y="92"/>
                  <a:pt x="957" y="0"/>
                </a:cubicBezTo>
              </a:path>
            </a:pathLst>
          </a:custGeom>
          <a:noFill/>
          <a:ln w="5715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8" name="Freeform 34" descr="右下がり対角線"/>
          <p:cNvSpPr>
            <a:spLocks/>
          </p:cNvSpPr>
          <p:nvPr/>
        </p:nvSpPr>
        <p:spPr bwMode="auto">
          <a:xfrm flipV="1">
            <a:off x="1991450" y="3623012"/>
            <a:ext cx="1857282" cy="604750"/>
          </a:xfrm>
          <a:custGeom>
            <a:avLst/>
            <a:gdLst>
              <a:gd name="T0" fmla="*/ 0 w 957"/>
              <a:gd name="T1" fmla="*/ 0 h 955"/>
              <a:gd name="T2" fmla="*/ 117 w 957"/>
              <a:gd name="T3" fmla="*/ 426 h 955"/>
              <a:gd name="T4" fmla="*/ 234 w 957"/>
              <a:gd name="T5" fmla="*/ 714 h 955"/>
              <a:gd name="T6" fmla="*/ 351 w 957"/>
              <a:gd name="T7" fmla="*/ 888 h 955"/>
              <a:gd name="T8" fmla="*/ 477 w 957"/>
              <a:gd name="T9" fmla="*/ 954 h 955"/>
              <a:gd name="T10" fmla="*/ 603 w 957"/>
              <a:gd name="T11" fmla="*/ 882 h 955"/>
              <a:gd name="T12" fmla="*/ 717 w 957"/>
              <a:gd name="T13" fmla="*/ 711 h 955"/>
              <a:gd name="T14" fmla="*/ 834 w 957"/>
              <a:gd name="T15" fmla="*/ 441 h 955"/>
              <a:gd name="T16" fmla="*/ 957 w 957"/>
              <a:gd name="T17" fmla="*/ 0 h 9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57" h="955">
                <a:moveTo>
                  <a:pt x="0" y="0"/>
                </a:moveTo>
                <a:cubicBezTo>
                  <a:pt x="19" y="71"/>
                  <a:pt x="78" y="307"/>
                  <a:pt x="117" y="426"/>
                </a:cubicBezTo>
                <a:cubicBezTo>
                  <a:pt x="156" y="545"/>
                  <a:pt x="195" y="637"/>
                  <a:pt x="234" y="714"/>
                </a:cubicBezTo>
                <a:cubicBezTo>
                  <a:pt x="273" y="791"/>
                  <a:pt x="310" y="848"/>
                  <a:pt x="351" y="888"/>
                </a:cubicBezTo>
                <a:cubicBezTo>
                  <a:pt x="392" y="928"/>
                  <a:pt x="435" y="955"/>
                  <a:pt x="477" y="954"/>
                </a:cubicBezTo>
                <a:cubicBezTo>
                  <a:pt x="519" y="953"/>
                  <a:pt x="563" y="923"/>
                  <a:pt x="603" y="882"/>
                </a:cubicBezTo>
                <a:cubicBezTo>
                  <a:pt x="643" y="841"/>
                  <a:pt x="679" y="784"/>
                  <a:pt x="717" y="711"/>
                </a:cubicBezTo>
                <a:cubicBezTo>
                  <a:pt x="755" y="638"/>
                  <a:pt x="794" y="560"/>
                  <a:pt x="834" y="441"/>
                </a:cubicBezTo>
                <a:cubicBezTo>
                  <a:pt x="874" y="322"/>
                  <a:pt x="932" y="92"/>
                  <a:pt x="957" y="0"/>
                </a:cubicBezTo>
              </a:path>
            </a:pathLst>
          </a:custGeom>
          <a:pattFill prst="ltDnDiag">
            <a:fgClr>
              <a:schemeClr val="accent2"/>
            </a:fgClr>
            <a:bgClr>
              <a:srgbClr val="FFFFFF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cmpd="sng">
                <a:solidFill>
                  <a:srgbClr val="FF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9" name="Freeform 33"/>
          <p:cNvSpPr>
            <a:spLocks/>
          </p:cNvSpPr>
          <p:nvPr/>
        </p:nvSpPr>
        <p:spPr bwMode="auto">
          <a:xfrm flipV="1">
            <a:off x="2362907" y="3623012"/>
            <a:ext cx="1114369" cy="221560"/>
          </a:xfrm>
          <a:custGeom>
            <a:avLst/>
            <a:gdLst>
              <a:gd name="T0" fmla="*/ 0 w 957"/>
              <a:gd name="T1" fmla="*/ 0 h 955"/>
              <a:gd name="T2" fmla="*/ 117 w 957"/>
              <a:gd name="T3" fmla="*/ 426 h 955"/>
              <a:gd name="T4" fmla="*/ 234 w 957"/>
              <a:gd name="T5" fmla="*/ 714 h 955"/>
              <a:gd name="T6" fmla="*/ 351 w 957"/>
              <a:gd name="T7" fmla="*/ 888 h 955"/>
              <a:gd name="T8" fmla="*/ 477 w 957"/>
              <a:gd name="T9" fmla="*/ 954 h 955"/>
              <a:gd name="T10" fmla="*/ 603 w 957"/>
              <a:gd name="T11" fmla="*/ 882 h 955"/>
              <a:gd name="T12" fmla="*/ 717 w 957"/>
              <a:gd name="T13" fmla="*/ 711 h 955"/>
              <a:gd name="T14" fmla="*/ 834 w 957"/>
              <a:gd name="T15" fmla="*/ 441 h 955"/>
              <a:gd name="T16" fmla="*/ 957 w 957"/>
              <a:gd name="T17" fmla="*/ 0 h 9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57" h="955">
                <a:moveTo>
                  <a:pt x="0" y="0"/>
                </a:moveTo>
                <a:cubicBezTo>
                  <a:pt x="19" y="71"/>
                  <a:pt x="78" y="307"/>
                  <a:pt x="117" y="426"/>
                </a:cubicBezTo>
                <a:cubicBezTo>
                  <a:pt x="156" y="545"/>
                  <a:pt x="195" y="637"/>
                  <a:pt x="234" y="714"/>
                </a:cubicBezTo>
                <a:cubicBezTo>
                  <a:pt x="273" y="791"/>
                  <a:pt x="310" y="848"/>
                  <a:pt x="351" y="888"/>
                </a:cubicBezTo>
                <a:cubicBezTo>
                  <a:pt x="392" y="928"/>
                  <a:pt x="435" y="955"/>
                  <a:pt x="477" y="954"/>
                </a:cubicBezTo>
                <a:cubicBezTo>
                  <a:pt x="519" y="953"/>
                  <a:pt x="563" y="923"/>
                  <a:pt x="603" y="882"/>
                </a:cubicBezTo>
                <a:cubicBezTo>
                  <a:pt x="643" y="841"/>
                  <a:pt x="679" y="784"/>
                  <a:pt x="717" y="711"/>
                </a:cubicBezTo>
                <a:cubicBezTo>
                  <a:pt x="755" y="638"/>
                  <a:pt x="794" y="560"/>
                  <a:pt x="834" y="441"/>
                </a:cubicBezTo>
                <a:cubicBezTo>
                  <a:pt x="874" y="322"/>
                  <a:pt x="932" y="92"/>
                  <a:pt x="957" y="0"/>
                </a:cubicBezTo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0" name="Freeform 35" descr="右下がり対角線"/>
          <p:cNvSpPr>
            <a:spLocks/>
          </p:cNvSpPr>
          <p:nvPr/>
        </p:nvSpPr>
        <p:spPr bwMode="auto">
          <a:xfrm flipV="1">
            <a:off x="1991450" y="3623012"/>
            <a:ext cx="1857282" cy="604750"/>
          </a:xfrm>
          <a:custGeom>
            <a:avLst/>
            <a:gdLst>
              <a:gd name="T0" fmla="*/ 0 w 957"/>
              <a:gd name="T1" fmla="*/ 0 h 955"/>
              <a:gd name="T2" fmla="*/ 117 w 957"/>
              <a:gd name="T3" fmla="*/ 426 h 955"/>
              <a:gd name="T4" fmla="*/ 234 w 957"/>
              <a:gd name="T5" fmla="*/ 714 h 955"/>
              <a:gd name="T6" fmla="*/ 351 w 957"/>
              <a:gd name="T7" fmla="*/ 888 h 955"/>
              <a:gd name="T8" fmla="*/ 477 w 957"/>
              <a:gd name="T9" fmla="*/ 954 h 955"/>
              <a:gd name="T10" fmla="*/ 603 w 957"/>
              <a:gd name="T11" fmla="*/ 882 h 955"/>
              <a:gd name="T12" fmla="*/ 717 w 957"/>
              <a:gd name="T13" fmla="*/ 711 h 955"/>
              <a:gd name="T14" fmla="*/ 834 w 957"/>
              <a:gd name="T15" fmla="*/ 441 h 955"/>
              <a:gd name="T16" fmla="*/ 957 w 957"/>
              <a:gd name="T17" fmla="*/ 0 h 9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57" h="955">
                <a:moveTo>
                  <a:pt x="0" y="0"/>
                </a:moveTo>
                <a:cubicBezTo>
                  <a:pt x="19" y="71"/>
                  <a:pt x="78" y="307"/>
                  <a:pt x="117" y="426"/>
                </a:cubicBezTo>
                <a:cubicBezTo>
                  <a:pt x="156" y="545"/>
                  <a:pt x="195" y="637"/>
                  <a:pt x="234" y="714"/>
                </a:cubicBezTo>
                <a:cubicBezTo>
                  <a:pt x="273" y="791"/>
                  <a:pt x="310" y="848"/>
                  <a:pt x="351" y="888"/>
                </a:cubicBezTo>
                <a:cubicBezTo>
                  <a:pt x="392" y="928"/>
                  <a:pt x="435" y="955"/>
                  <a:pt x="477" y="954"/>
                </a:cubicBezTo>
                <a:cubicBezTo>
                  <a:pt x="519" y="953"/>
                  <a:pt x="563" y="923"/>
                  <a:pt x="603" y="882"/>
                </a:cubicBezTo>
                <a:cubicBezTo>
                  <a:pt x="643" y="841"/>
                  <a:pt x="679" y="784"/>
                  <a:pt x="717" y="711"/>
                </a:cubicBezTo>
                <a:cubicBezTo>
                  <a:pt x="755" y="638"/>
                  <a:pt x="794" y="560"/>
                  <a:pt x="834" y="441"/>
                </a:cubicBezTo>
                <a:cubicBezTo>
                  <a:pt x="874" y="322"/>
                  <a:pt x="932" y="92"/>
                  <a:pt x="957" y="0"/>
                </a:cubicBezTo>
              </a:path>
            </a:pathLst>
          </a:custGeom>
          <a:noFill/>
          <a:ln w="57150" cmpd="sng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pattFill prst="ltDnDiag">
                  <a:fgClr>
                    <a:schemeClr val="accent2"/>
                  </a:fgClr>
                  <a:bgClr>
                    <a:srgbClr val="FFFFFF"/>
                  </a:bgClr>
                </a:patt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1" name="Line 37"/>
          <p:cNvSpPr>
            <a:spLocks noChangeShapeType="1"/>
          </p:cNvSpPr>
          <p:nvPr/>
        </p:nvSpPr>
        <p:spPr bwMode="auto">
          <a:xfrm>
            <a:off x="1743813" y="2664130"/>
            <a:ext cx="0" cy="958882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63" name="Group 43"/>
          <p:cNvGrpSpPr>
            <a:grpSpLocks/>
          </p:cNvGrpSpPr>
          <p:nvPr/>
        </p:nvGrpSpPr>
        <p:grpSpPr bwMode="auto">
          <a:xfrm>
            <a:off x="2930049" y="3158102"/>
            <a:ext cx="1217551" cy="259698"/>
            <a:chOff x="1200" y="3216"/>
            <a:chExt cx="472" cy="143"/>
          </a:xfrm>
        </p:grpSpPr>
        <p:sp>
          <p:nvSpPr>
            <p:cNvPr id="64" name="Freeform 39"/>
            <p:cNvSpPr>
              <a:spLocks/>
            </p:cNvSpPr>
            <p:nvPr/>
          </p:nvSpPr>
          <p:spPr bwMode="auto">
            <a:xfrm>
              <a:off x="1200" y="3216"/>
              <a:ext cx="344" cy="143"/>
            </a:xfrm>
            <a:custGeom>
              <a:avLst/>
              <a:gdLst>
                <a:gd name="T0" fmla="*/ 0 w 772"/>
                <a:gd name="T1" fmla="*/ 294 h 569"/>
                <a:gd name="T2" fmla="*/ 60 w 772"/>
                <a:gd name="T3" fmla="*/ 38 h 569"/>
                <a:gd name="T4" fmla="*/ 176 w 772"/>
                <a:gd name="T5" fmla="*/ 522 h 569"/>
                <a:gd name="T6" fmla="*/ 292 w 772"/>
                <a:gd name="T7" fmla="*/ 42 h 569"/>
                <a:gd name="T8" fmla="*/ 416 w 772"/>
                <a:gd name="T9" fmla="*/ 534 h 569"/>
                <a:gd name="T10" fmla="*/ 536 w 772"/>
                <a:gd name="T11" fmla="*/ 42 h 569"/>
                <a:gd name="T12" fmla="*/ 656 w 772"/>
                <a:gd name="T13" fmla="*/ 526 h 569"/>
                <a:gd name="T14" fmla="*/ 700 w 772"/>
                <a:gd name="T15" fmla="*/ 302 h 569"/>
                <a:gd name="T16" fmla="*/ 772 w 772"/>
                <a:gd name="T17" fmla="*/ 282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72" h="569">
                  <a:moveTo>
                    <a:pt x="0" y="294"/>
                  </a:moveTo>
                  <a:cubicBezTo>
                    <a:pt x="11" y="251"/>
                    <a:pt x="31" y="0"/>
                    <a:pt x="60" y="38"/>
                  </a:cubicBezTo>
                  <a:cubicBezTo>
                    <a:pt x="89" y="76"/>
                    <a:pt x="137" y="521"/>
                    <a:pt x="176" y="522"/>
                  </a:cubicBezTo>
                  <a:cubicBezTo>
                    <a:pt x="215" y="523"/>
                    <a:pt x="252" y="40"/>
                    <a:pt x="292" y="42"/>
                  </a:cubicBezTo>
                  <a:cubicBezTo>
                    <a:pt x="332" y="44"/>
                    <a:pt x="375" y="534"/>
                    <a:pt x="416" y="534"/>
                  </a:cubicBezTo>
                  <a:cubicBezTo>
                    <a:pt x="457" y="534"/>
                    <a:pt x="496" y="43"/>
                    <a:pt x="536" y="42"/>
                  </a:cubicBezTo>
                  <a:cubicBezTo>
                    <a:pt x="576" y="41"/>
                    <a:pt x="629" y="483"/>
                    <a:pt x="656" y="526"/>
                  </a:cubicBezTo>
                  <a:cubicBezTo>
                    <a:pt x="683" y="569"/>
                    <a:pt x="681" y="343"/>
                    <a:pt x="700" y="302"/>
                  </a:cubicBezTo>
                  <a:cubicBezTo>
                    <a:pt x="719" y="261"/>
                    <a:pt x="757" y="286"/>
                    <a:pt x="772" y="282"/>
                  </a:cubicBez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5" name="Line 42"/>
            <p:cNvSpPr>
              <a:spLocks noChangeShapeType="1"/>
            </p:cNvSpPr>
            <p:nvPr/>
          </p:nvSpPr>
          <p:spPr bwMode="auto">
            <a:xfrm flipV="1">
              <a:off x="1536" y="3289"/>
              <a:ext cx="13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cxnSp>
        <p:nvCxnSpPr>
          <p:cNvPr id="68" name="直線矢印コネクタ 67"/>
          <p:cNvCxnSpPr/>
          <p:nvPr/>
        </p:nvCxnSpPr>
        <p:spPr>
          <a:xfrm>
            <a:off x="4841500" y="3884525"/>
            <a:ext cx="2813715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フリーフォーム 68"/>
          <p:cNvSpPr/>
          <p:nvPr/>
        </p:nvSpPr>
        <p:spPr>
          <a:xfrm>
            <a:off x="5284825" y="1966516"/>
            <a:ext cx="1886763" cy="1803598"/>
          </a:xfrm>
          <a:custGeom>
            <a:avLst/>
            <a:gdLst>
              <a:gd name="connsiteX0" fmla="*/ 0 w 1161143"/>
              <a:gd name="connsiteY0" fmla="*/ 1489516 h 1576602"/>
              <a:gd name="connsiteX1" fmla="*/ 87086 w 1161143"/>
              <a:gd name="connsiteY1" fmla="*/ 560602 h 1576602"/>
              <a:gd name="connsiteX2" fmla="*/ 362858 w 1161143"/>
              <a:gd name="connsiteY2" fmla="*/ 9059 h 1576602"/>
              <a:gd name="connsiteX3" fmla="*/ 624115 w 1161143"/>
              <a:gd name="connsiteY3" fmla="*/ 299345 h 1576602"/>
              <a:gd name="connsiteX4" fmla="*/ 943429 w 1161143"/>
              <a:gd name="connsiteY4" fmla="*/ 1315345 h 1576602"/>
              <a:gd name="connsiteX5" fmla="*/ 1161143 w 1161143"/>
              <a:gd name="connsiteY5" fmla="*/ 1576602 h 1576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61143" h="1576602">
                <a:moveTo>
                  <a:pt x="0" y="1489516"/>
                </a:moveTo>
                <a:cubicBezTo>
                  <a:pt x="13305" y="1148430"/>
                  <a:pt x="26610" y="807345"/>
                  <a:pt x="87086" y="560602"/>
                </a:cubicBezTo>
                <a:cubicBezTo>
                  <a:pt x="147562" y="313859"/>
                  <a:pt x="273353" y="52602"/>
                  <a:pt x="362858" y="9059"/>
                </a:cubicBezTo>
                <a:cubicBezTo>
                  <a:pt x="452363" y="-34484"/>
                  <a:pt x="527353" y="81631"/>
                  <a:pt x="624115" y="299345"/>
                </a:cubicBezTo>
                <a:cubicBezTo>
                  <a:pt x="720877" y="517059"/>
                  <a:pt x="853924" y="1102469"/>
                  <a:pt x="943429" y="1315345"/>
                </a:cubicBezTo>
                <a:cubicBezTo>
                  <a:pt x="1032934" y="1528221"/>
                  <a:pt x="1097038" y="1552411"/>
                  <a:pt x="1161143" y="1576602"/>
                </a:cubicBezTo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Text Box 24"/>
          <p:cNvSpPr txBox="1">
            <a:spLocks noChangeArrowheads="1"/>
          </p:cNvSpPr>
          <p:nvPr/>
        </p:nvSpPr>
        <p:spPr bwMode="auto">
          <a:xfrm>
            <a:off x="4950935" y="3925387"/>
            <a:ext cx="1168539" cy="5230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ja-JP" b="1" i="1" dirty="0" err="1">
                <a:solidFill>
                  <a:srgbClr val="006600"/>
                </a:solidFill>
              </a:rPr>
              <a:t>E’</a:t>
            </a:r>
            <a:r>
              <a:rPr lang="en-US" altLang="ja-JP" b="1" i="1" baseline="-25000" dirty="0" err="1">
                <a:solidFill>
                  <a:srgbClr val="006600"/>
                </a:solidFill>
              </a:rPr>
              <a:t>g</a:t>
            </a:r>
            <a:endParaRPr lang="en-US" altLang="ja-JP" b="1" dirty="0">
              <a:solidFill>
                <a:srgbClr val="006600"/>
              </a:solidFill>
            </a:endParaRPr>
          </a:p>
        </p:txBody>
      </p:sp>
      <p:cxnSp>
        <p:nvCxnSpPr>
          <p:cNvPr id="73" name="直線矢印コネクタ 72"/>
          <p:cNvCxnSpPr/>
          <p:nvPr/>
        </p:nvCxnSpPr>
        <p:spPr>
          <a:xfrm>
            <a:off x="5284825" y="1801491"/>
            <a:ext cx="163927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 Box 22"/>
          <p:cNvSpPr txBox="1">
            <a:spLocks noChangeArrowheads="1"/>
          </p:cNvSpPr>
          <p:nvPr/>
        </p:nvSpPr>
        <p:spPr bwMode="auto">
          <a:xfrm>
            <a:off x="4950935" y="1215424"/>
            <a:ext cx="732595" cy="5230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b="1" i="1" dirty="0">
                <a:solidFill>
                  <a:srgbClr val="FF0000"/>
                </a:solidFill>
                <a:latin typeface="Symbol" panose="05050102010706020507" pitchFamily="18" charset="2"/>
              </a:rPr>
              <a:t>m</a:t>
            </a:r>
            <a:r>
              <a:rPr lang="en-US" altLang="ja-JP" b="1" i="1" baseline="-25000" dirty="0">
                <a:solidFill>
                  <a:srgbClr val="FF0000"/>
                </a:solidFill>
              </a:rPr>
              <a:t>e</a:t>
            </a:r>
            <a:endParaRPr lang="en-US" altLang="ja-JP" b="1" i="1" dirty="0">
              <a:solidFill>
                <a:srgbClr val="FF0000"/>
              </a:solidFill>
            </a:endParaRPr>
          </a:p>
        </p:txBody>
      </p:sp>
      <p:sp>
        <p:nvSpPr>
          <p:cNvPr id="75" name="Text Box 23"/>
          <p:cNvSpPr txBox="1">
            <a:spLocks noChangeArrowheads="1"/>
          </p:cNvSpPr>
          <p:nvPr/>
        </p:nvSpPr>
        <p:spPr bwMode="auto">
          <a:xfrm>
            <a:off x="5766073" y="1211279"/>
            <a:ext cx="768708" cy="5230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b="1" i="1" dirty="0" err="1">
                <a:solidFill>
                  <a:schemeClr val="accent2"/>
                </a:solidFill>
                <a:latin typeface="Symbol" panose="05050102010706020507" pitchFamily="18" charset="2"/>
              </a:rPr>
              <a:t>m</a:t>
            </a:r>
            <a:r>
              <a:rPr lang="en-US" altLang="ja-JP" b="1" i="1" baseline="-25000" dirty="0" err="1">
                <a:solidFill>
                  <a:schemeClr val="accent2"/>
                </a:solidFill>
              </a:rPr>
              <a:t>h</a:t>
            </a:r>
            <a:endParaRPr lang="en-US" altLang="ja-JP" b="1" i="1" dirty="0">
              <a:solidFill>
                <a:schemeClr val="accent2"/>
              </a:solidFill>
            </a:endParaRPr>
          </a:p>
        </p:txBody>
      </p:sp>
      <p:sp>
        <p:nvSpPr>
          <p:cNvPr id="76" name="Text Box 24"/>
          <p:cNvSpPr txBox="1">
            <a:spLocks noChangeArrowheads="1"/>
          </p:cNvSpPr>
          <p:nvPr/>
        </p:nvSpPr>
        <p:spPr bwMode="auto">
          <a:xfrm>
            <a:off x="5425410" y="1252843"/>
            <a:ext cx="1168539" cy="422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ja-JP" b="1" i="1" dirty="0" smtClean="0">
                <a:solidFill>
                  <a:srgbClr val="006600"/>
                </a:solidFill>
              </a:rPr>
              <a:t>+</a:t>
            </a:r>
            <a:endParaRPr lang="en-US" altLang="ja-JP" b="1" dirty="0">
              <a:solidFill>
                <a:srgbClr val="006600"/>
              </a:solidFill>
            </a:endParaRPr>
          </a:p>
        </p:txBody>
      </p:sp>
      <p:sp>
        <p:nvSpPr>
          <p:cNvPr id="77" name="Text Box 25"/>
          <p:cNvSpPr txBox="1">
            <a:spLocks noChangeArrowheads="1"/>
          </p:cNvSpPr>
          <p:nvPr/>
        </p:nvSpPr>
        <p:spPr bwMode="auto">
          <a:xfrm>
            <a:off x="6915834" y="3971689"/>
            <a:ext cx="1168539" cy="5230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ja-JP" b="1" i="1" dirty="0" err="1"/>
              <a:t>h</a:t>
            </a:r>
            <a:r>
              <a:rPr lang="en-US" altLang="ja-JP" b="1" i="1" dirty="0" err="1">
                <a:latin typeface="Symbol" panose="05050102010706020507" pitchFamily="18" charset="2"/>
              </a:rPr>
              <a:t>n</a:t>
            </a:r>
            <a:endParaRPr lang="en-US" altLang="ja-JP" b="1" dirty="0"/>
          </a:p>
        </p:txBody>
      </p:sp>
      <p:cxnSp>
        <p:nvCxnSpPr>
          <p:cNvPr id="79" name="直線矢印コネクタ 78"/>
          <p:cNvCxnSpPr/>
          <p:nvPr/>
        </p:nvCxnSpPr>
        <p:spPr>
          <a:xfrm flipH="1" flipV="1">
            <a:off x="4871253" y="1966516"/>
            <a:ext cx="5629" cy="194291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線矢印コネクタ 3"/>
          <p:cNvCxnSpPr/>
          <p:nvPr/>
        </p:nvCxnSpPr>
        <p:spPr>
          <a:xfrm>
            <a:off x="1756705" y="4448414"/>
            <a:ext cx="227001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ボックス 4"/>
          <p:cNvSpPr txBox="1"/>
          <p:nvPr/>
        </p:nvSpPr>
        <p:spPr>
          <a:xfrm>
            <a:off x="4080379" y="4261329"/>
            <a:ext cx="7236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k</a:t>
            </a:r>
            <a:endParaRPr kumimoji="1" lang="ja-JP" altLang="en-US" dirty="0"/>
          </a:p>
        </p:txBody>
      </p:sp>
      <p:grpSp>
        <p:nvGrpSpPr>
          <p:cNvPr id="6" name="グループ化 5"/>
          <p:cNvGrpSpPr/>
          <p:nvPr/>
        </p:nvGrpSpPr>
        <p:grpSpPr>
          <a:xfrm>
            <a:off x="2539863" y="2138316"/>
            <a:ext cx="853771" cy="1614614"/>
            <a:chOff x="2549943" y="2155500"/>
            <a:chExt cx="853771" cy="1614614"/>
          </a:xfrm>
        </p:grpSpPr>
        <p:sp>
          <p:nvSpPr>
            <p:cNvPr id="62" name="Line 41"/>
            <p:cNvSpPr>
              <a:spLocks noChangeShapeType="1"/>
            </p:cNvSpPr>
            <p:nvPr/>
          </p:nvSpPr>
          <p:spPr bwMode="auto">
            <a:xfrm>
              <a:off x="2549943" y="2404170"/>
              <a:ext cx="0" cy="1365944"/>
            </a:xfrm>
            <a:prstGeom prst="line">
              <a:avLst/>
            </a:prstGeom>
            <a:noFill/>
            <a:ln w="539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6" name="Line 41"/>
            <p:cNvSpPr>
              <a:spLocks noChangeShapeType="1"/>
            </p:cNvSpPr>
            <p:nvPr/>
          </p:nvSpPr>
          <p:spPr bwMode="auto">
            <a:xfrm>
              <a:off x="2702343" y="2556570"/>
              <a:ext cx="0" cy="1089581"/>
            </a:xfrm>
            <a:prstGeom prst="line">
              <a:avLst/>
            </a:prstGeom>
            <a:noFill/>
            <a:ln w="539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7" name="Line 41"/>
            <p:cNvSpPr>
              <a:spLocks noChangeShapeType="1"/>
            </p:cNvSpPr>
            <p:nvPr/>
          </p:nvSpPr>
          <p:spPr bwMode="auto">
            <a:xfrm>
              <a:off x="3104125" y="2627530"/>
              <a:ext cx="0" cy="1061144"/>
            </a:xfrm>
            <a:prstGeom prst="line">
              <a:avLst/>
            </a:prstGeom>
            <a:noFill/>
            <a:ln w="539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8" name="Line 41"/>
            <p:cNvSpPr>
              <a:spLocks noChangeShapeType="1"/>
            </p:cNvSpPr>
            <p:nvPr/>
          </p:nvSpPr>
          <p:spPr bwMode="auto">
            <a:xfrm>
              <a:off x="3386392" y="2155500"/>
              <a:ext cx="17322" cy="1533174"/>
            </a:xfrm>
            <a:prstGeom prst="line">
              <a:avLst/>
            </a:prstGeom>
            <a:noFill/>
            <a:ln w="539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7" name="グループ化 6"/>
          <p:cNvGrpSpPr/>
          <p:nvPr/>
        </p:nvGrpSpPr>
        <p:grpSpPr>
          <a:xfrm>
            <a:off x="2429969" y="2375197"/>
            <a:ext cx="862919" cy="1469376"/>
            <a:chOff x="2429969" y="2375197"/>
            <a:chExt cx="862919" cy="1469376"/>
          </a:xfrm>
        </p:grpSpPr>
        <p:sp>
          <p:nvSpPr>
            <p:cNvPr id="66" name="Line 41"/>
            <p:cNvSpPr>
              <a:spLocks noChangeShapeType="1"/>
            </p:cNvSpPr>
            <p:nvPr/>
          </p:nvSpPr>
          <p:spPr bwMode="auto">
            <a:xfrm>
              <a:off x="2516346" y="2419863"/>
              <a:ext cx="305513" cy="1137488"/>
            </a:xfrm>
            <a:prstGeom prst="line">
              <a:avLst/>
            </a:prstGeom>
            <a:noFill/>
            <a:ln w="53975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0" name="Line 41"/>
            <p:cNvSpPr>
              <a:spLocks noChangeShapeType="1"/>
            </p:cNvSpPr>
            <p:nvPr/>
          </p:nvSpPr>
          <p:spPr bwMode="auto">
            <a:xfrm flipH="1">
              <a:off x="2978450" y="2375197"/>
              <a:ext cx="314438" cy="1182153"/>
            </a:xfrm>
            <a:prstGeom prst="line">
              <a:avLst/>
            </a:prstGeom>
            <a:noFill/>
            <a:ln w="53975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" name="Line 41"/>
            <p:cNvSpPr>
              <a:spLocks noChangeShapeType="1"/>
            </p:cNvSpPr>
            <p:nvPr/>
          </p:nvSpPr>
          <p:spPr bwMode="auto">
            <a:xfrm flipH="1">
              <a:off x="2429969" y="2696875"/>
              <a:ext cx="504935" cy="1147698"/>
            </a:xfrm>
            <a:prstGeom prst="line">
              <a:avLst/>
            </a:prstGeom>
            <a:noFill/>
            <a:ln w="53975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43" name="フリーフォーム 42"/>
          <p:cNvSpPr/>
          <p:nvPr/>
        </p:nvSpPr>
        <p:spPr>
          <a:xfrm>
            <a:off x="5204818" y="1927632"/>
            <a:ext cx="1886763" cy="1853238"/>
          </a:xfrm>
          <a:custGeom>
            <a:avLst/>
            <a:gdLst>
              <a:gd name="connsiteX0" fmla="*/ 0 w 1161143"/>
              <a:gd name="connsiteY0" fmla="*/ 1489516 h 1576602"/>
              <a:gd name="connsiteX1" fmla="*/ 87086 w 1161143"/>
              <a:gd name="connsiteY1" fmla="*/ 560602 h 1576602"/>
              <a:gd name="connsiteX2" fmla="*/ 362858 w 1161143"/>
              <a:gd name="connsiteY2" fmla="*/ 9059 h 1576602"/>
              <a:gd name="connsiteX3" fmla="*/ 624115 w 1161143"/>
              <a:gd name="connsiteY3" fmla="*/ 299345 h 1576602"/>
              <a:gd name="connsiteX4" fmla="*/ 943429 w 1161143"/>
              <a:gd name="connsiteY4" fmla="*/ 1315345 h 1576602"/>
              <a:gd name="connsiteX5" fmla="*/ 1161143 w 1161143"/>
              <a:gd name="connsiteY5" fmla="*/ 1576602 h 1576602"/>
              <a:gd name="connsiteX0" fmla="*/ 0 w 1161143"/>
              <a:gd name="connsiteY0" fmla="*/ 1471419 h 1558505"/>
              <a:gd name="connsiteX1" fmla="*/ 87086 w 1161143"/>
              <a:gd name="connsiteY1" fmla="*/ 542505 h 1558505"/>
              <a:gd name="connsiteX2" fmla="*/ 235573 w 1161143"/>
              <a:gd name="connsiteY2" fmla="*/ 9994 h 1558505"/>
              <a:gd name="connsiteX3" fmla="*/ 624115 w 1161143"/>
              <a:gd name="connsiteY3" fmla="*/ 281248 h 1558505"/>
              <a:gd name="connsiteX4" fmla="*/ 943429 w 1161143"/>
              <a:gd name="connsiteY4" fmla="*/ 1297248 h 1558505"/>
              <a:gd name="connsiteX5" fmla="*/ 1161143 w 1161143"/>
              <a:gd name="connsiteY5" fmla="*/ 1558505 h 1558505"/>
              <a:gd name="connsiteX0" fmla="*/ 0 w 1161143"/>
              <a:gd name="connsiteY0" fmla="*/ 1532909 h 1619995"/>
              <a:gd name="connsiteX1" fmla="*/ 235573 w 1161143"/>
              <a:gd name="connsiteY1" fmla="*/ 71484 h 1619995"/>
              <a:gd name="connsiteX2" fmla="*/ 624115 w 1161143"/>
              <a:gd name="connsiteY2" fmla="*/ 342738 h 1619995"/>
              <a:gd name="connsiteX3" fmla="*/ 943429 w 1161143"/>
              <a:gd name="connsiteY3" fmla="*/ 1358738 h 1619995"/>
              <a:gd name="connsiteX4" fmla="*/ 1161143 w 1161143"/>
              <a:gd name="connsiteY4" fmla="*/ 1619995 h 16199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1143" h="1619995">
                <a:moveTo>
                  <a:pt x="0" y="1532909"/>
                </a:moveTo>
                <a:cubicBezTo>
                  <a:pt x="49078" y="1228446"/>
                  <a:pt x="131554" y="269846"/>
                  <a:pt x="235573" y="71484"/>
                </a:cubicBezTo>
                <a:cubicBezTo>
                  <a:pt x="339592" y="-126878"/>
                  <a:pt x="506139" y="128196"/>
                  <a:pt x="624115" y="342738"/>
                </a:cubicBezTo>
                <a:cubicBezTo>
                  <a:pt x="742091" y="557280"/>
                  <a:pt x="853924" y="1145862"/>
                  <a:pt x="943429" y="1358738"/>
                </a:cubicBezTo>
                <a:cubicBezTo>
                  <a:pt x="1032934" y="1571614"/>
                  <a:pt x="1097038" y="1595804"/>
                  <a:pt x="1161143" y="1619995"/>
                </a:cubicBezTo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0729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animBg="1"/>
      <p:bldP spid="4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8650" y="171450"/>
            <a:ext cx="7886700" cy="1325563"/>
          </a:xfrm>
        </p:spPr>
        <p:txBody>
          <a:bodyPr>
            <a:normAutofit/>
          </a:bodyPr>
          <a:lstStyle/>
          <a:p>
            <a:r>
              <a:rPr kumimoji="1" lang="en-US" altLang="ja-JP" sz="3600" dirty="0" err="1" smtClean="0"/>
              <a:t>Interband</a:t>
            </a:r>
            <a:r>
              <a:rPr kumimoji="1" lang="en-US" altLang="ja-JP" sz="3600" dirty="0" smtClean="0"/>
              <a:t> transition and </a:t>
            </a:r>
            <a:r>
              <a:rPr kumimoji="1" lang="en-US" altLang="ja-JP" sz="3600" dirty="0" err="1" smtClean="0"/>
              <a:t>intraband</a:t>
            </a:r>
            <a:r>
              <a:rPr kumimoji="1" lang="en-US" altLang="ja-JP" sz="3600" dirty="0" smtClean="0"/>
              <a:t> motion</a:t>
            </a:r>
            <a:endParaRPr kumimoji="1" lang="ja-JP" altLang="en-US" sz="3600" dirty="0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810993" y="1988128"/>
            <a:ext cx="30432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0" lang="en-US" altLang="ja-JP" sz="2400" b="1" dirty="0" err="1">
                <a:solidFill>
                  <a:srgbClr val="000000"/>
                </a:solidFill>
                <a:latin typeface="Helvetica" panose="020B0604020202020204" pitchFamily="34" charset="0"/>
                <a:ea typeface="Osaka" charset="-128"/>
              </a:rPr>
              <a:t>Interband</a:t>
            </a:r>
            <a:r>
              <a:rPr kumimoji="0" lang="en-US" altLang="ja-JP" sz="2400" b="1" dirty="0">
                <a:solidFill>
                  <a:srgbClr val="000000"/>
                </a:solidFill>
                <a:latin typeface="Helvetica" panose="020B0604020202020204" pitchFamily="34" charset="0"/>
                <a:ea typeface="Osaka" charset="-128"/>
              </a:rPr>
              <a:t> transition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4815756" y="2553278"/>
            <a:ext cx="391806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0" lang="en-US" altLang="ja-JP" sz="2400" dirty="0">
                <a:solidFill>
                  <a:srgbClr val="000000"/>
                </a:solidFill>
                <a:latin typeface="Helvetica" panose="020B0604020202020204" pitchFamily="34" charset="0"/>
                <a:ea typeface="Osaka" charset="-128"/>
              </a:rPr>
              <a:t>Strong Coulomb interaction</a:t>
            </a:r>
          </a:p>
          <a:p>
            <a:r>
              <a:rPr kumimoji="0" lang="en-US" altLang="ja-JP" sz="2400" dirty="0">
                <a:solidFill>
                  <a:srgbClr val="000000"/>
                </a:solidFill>
                <a:latin typeface="Helvetica" panose="020B0604020202020204" pitchFamily="34" charset="0"/>
                <a:ea typeface="Osaka" charset="-128"/>
              </a:rPr>
              <a:t>Spectral overlap</a:t>
            </a:r>
          </a:p>
          <a:p>
            <a:r>
              <a:rPr kumimoji="0" lang="en-US" altLang="ja-JP" sz="2400" dirty="0">
                <a:solidFill>
                  <a:srgbClr val="000000"/>
                </a:solidFill>
                <a:latin typeface="Helvetica" panose="020B0604020202020204" pitchFamily="34" charset="0"/>
                <a:ea typeface="Osaka" charset="-128"/>
              </a:rPr>
              <a:t>Photon mediated effects</a:t>
            </a:r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793" y="4731328"/>
            <a:ext cx="24130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2956793" y="5186205"/>
            <a:ext cx="616867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0" lang="en-US" altLang="ja-JP" sz="2400" b="1" dirty="0">
                <a:solidFill>
                  <a:srgbClr val="0000FF"/>
                </a:solidFill>
                <a:latin typeface="Helvetica" panose="020B0604020202020204" pitchFamily="34" charset="0"/>
                <a:ea typeface="Osaka" charset="-128"/>
              </a:rPr>
              <a:t>Changes of </a:t>
            </a:r>
            <a:r>
              <a:rPr kumimoji="0" lang="en-US" altLang="ja-JP" sz="2400" b="1" i="1" dirty="0">
                <a:solidFill>
                  <a:srgbClr val="0000FF"/>
                </a:solidFill>
                <a:latin typeface="Symbol" panose="05050102010706020507" pitchFamily="18" charset="2"/>
                <a:ea typeface="Osaka" charset="-128"/>
              </a:rPr>
              <a:t>e</a:t>
            </a:r>
            <a:r>
              <a:rPr kumimoji="0" lang="en-US" altLang="ja-JP" sz="2400" b="1" i="1" dirty="0">
                <a:solidFill>
                  <a:srgbClr val="0000FF"/>
                </a:solidFill>
                <a:latin typeface="Helvetica" panose="020B0604020202020204" pitchFamily="34" charset="0"/>
                <a:ea typeface="Osaka" charset="-128"/>
              </a:rPr>
              <a:t> </a:t>
            </a:r>
            <a:r>
              <a:rPr kumimoji="0" lang="en-US" altLang="ja-JP" sz="2400" b="1" dirty="0">
                <a:solidFill>
                  <a:srgbClr val="0000FF"/>
                </a:solidFill>
                <a:latin typeface="Helvetica" panose="020B0604020202020204" pitchFamily="34" charset="0"/>
                <a:ea typeface="Osaka" charset="-128"/>
              </a:rPr>
              <a:t> at low energy side is</a:t>
            </a:r>
          </a:p>
          <a:p>
            <a:r>
              <a:rPr kumimoji="0" lang="en-US" altLang="ja-JP" sz="2400" b="1" dirty="0">
                <a:solidFill>
                  <a:srgbClr val="0000FF"/>
                </a:solidFill>
                <a:latin typeface="Helvetica" panose="020B0604020202020204" pitchFamily="34" charset="0"/>
                <a:ea typeface="Osaka" charset="-128"/>
              </a:rPr>
              <a:t>caused by intra-band free carrier motion.</a:t>
            </a:r>
          </a:p>
        </p:txBody>
      </p:sp>
      <p:sp>
        <p:nvSpPr>
          <p:cNvPr id="255" name="AutoShape 3"/>
          <p:cNvSpPr>
            <a:spLocks noChangeAspect="1" noChangeArrowheads="1" noTextEdit="1"/>
          </p:cNvSpPr>
          <p:nvPr/>
        </p:nvSpPr>
        <p:spPr bwMode="auto">
          <a:xfrm>
            <a:off x="773113" y="1530350"/>
            <a:ext cx="4572000" cy="329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256" name="Rectangle 5"/>
          <p:cNvSpPr>
            <a:spLocks noChangeArrowheads="1"/>
          </p:cNvSpPr>
          <p:nvPr/>
        </p:nvSpPr>
        <p:spPr bwMode="auto">
          <a:xfrm>
            <a:off x="1322388" y="2173288"/>
            <a:ext cx="31591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Helvetica" panose="020B0604020202020204" pitchFamily="34" charset="0"/>
              </a:rPr>
              <a:t>M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7" name="Rectangle 6"/>
          <p:cNvSpPr>
            <a:spLocks noChangeArrowheads="1"/>
          </p:cNvSpPr>
          <p:nvPr/>
        </p:nvSpPr>
        <p:spPr bwMode="auto">
          <a:xfrm>
            <a:off x="1520825" y="2173288"/>
            <a:ext cx="2571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Helvetica" panose="020B0604020202020204" pitchFamily="34" charset="0"/>
              </a:rPr>
              <a:t>e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8" name="Rectangle 7"/>
          <p:cNvSpPr>
            <a:spLocks noChangeArrowheads="1"/>
          </p:cNvSpPr>
          <p:nvPr/>
        </p:nvSpPr>
        <p:spPr bwMode="auto">
          <a:xfrm>
            <a:off x="1649413" y="2173288"/>
            <a:ext cx="1984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Helvetica" panose="020B0604020202020204" pitchFamily="34" charset="0"/>
              </a:rPr>
              <a:t>t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9" name="Rectangle 8"/>
          <p:cNvSpPr>
            <a:spLocks noChangeArrowheads="1"/>
          </p:cNvSpPr>
          <p:nvPr/>
        </p:nvSpPr>
        <p:spPr bwMode="auto">
          <a:xfrm>
            <a:off x="1731963" y="2173288"/>
            <a:ext cx="2571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Helvetica" panose="020B0604020202020204" pitchFamily="34" charset="0"/>
              </a:rPr>
              <a:t>a</a:t>
            </a:r>
            <a:endParaRPr kumimoji="0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0" name="Rectangle 9"/>
          <p:cNvSpPr>
            <a:spLocks noChangeArrowheads="1"/>
          </p:cNvSpPr>
          <p:nvPr/>
        </p:nvSpPr>
        <p:spPr bwMode="auto">
          <a:xfrm>
            <a:off x="1860550" y="2173288"/>
            <a:ext cx="1746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Helvetica" panose="020B0604020202020204" pitchFamily="34" charset="0"/>
              </a:rPr>
              <a:t>l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1" name="Rectangle 10"/>
          <p:cNvSpPr>
            <a:spLocks noChangeArrowheads="1"/>
          </p:cNvSpPr>
          <p:nvPr/>
        </p:nvSpPr>
        <p:spPr bwMode="auto">
          <a:xfrm>
            <a:off x="1919288" y="2173288"/>
            <a:ext cx="1746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Helvetica" panose="020B0604020202020204" pitchFamily="34" charset="0"/>
              </a:rPr>
              <a:t>l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2" name="Rectangle 11"/>
          <p:cNvSpPr>
            <a:spLocks noChangeArrowheads="1"/>
          </p:cNvSpPr>
          <p:nvPr/>
        </p:nvSpPr>
        <p:spPr bwMode="auto">
          <a:xfrm>
            <a:off x="1989138" y="2173288"/>
            <a:ext cx="1746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Helvetica" panose="020B0604020202020204" pitchFamily="34" charset="0"/>
              </a:rPr>
              <a:t>i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3" name="Rectangle 12"/>
          <p:cNvSpPr>
            <a:spLocks noChangeArrowheads="1"/>
          </p:cNvSpPr>
          <p:nvPr/>
        </p:nvSpPr>
        <p:spPr bwMode="auto">
          <a:xfrm>
            <a:off x="2058988" y="2173288"/>
            <a:ext cx="2571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Helvetica" panose="020B0604020202020204" pitchFamily="34" charset="0"/>
              </a:rPr>
              <a:t>c</a:t>
            </a:r>
            <a:endParaRPr kumimoji="0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4" name="Rectangle 13"/>
          <p:cNvSpPr>
            <a:spLocks noChangeArrowheads="1"/>
          </p:cNvSpPr>
          <p:nvPr/>
        </p:nvSpPr>
        <p:spPr bwMode="auto">
          <a:xfrm>
            <a:off x="2479675" y="2173288"/>
            <a:ext cx="1746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1" i="0" u="none" strike="noStrike" cap="none" normalizeH="0" baseline="0" smtClean="0">
                <a:ln>
                  <a:noFill/>
                </a:ln>
                <a:solidFill>
                  <a:srgbClr val="0000FF"/>
                </a:solidFill>
                <a:effectLst/>
                <a:latin typeface="Helvetica" panose="020B0604020202020204" pitchFamily="34" charset="0"/>
              </a:rPr>
              <a:t>I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5" name="Rectangle 14"/>
          <p:cNvSpPr>
            <a:spLocks noChangeArrowheads="1"/>
          </p:cNvSpPr>
          <p:nvPr/>
        </p:nvSpPr>
        <p:spPr bwMode="auto">
          <a:xfrm>
            <a:off x="2538413" y="2173288"/>
            <a:ext cx="2682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1" i="0" u="none" strike="noStrike" cap="none" normalizeH="0" baseline="0" smtClean="0">
                <a:ln>
                  <a:noFill/>
                </a:ln>
                <a:solidFill>
                  <a:srgbClr val="0000FF"/>
                </a:solidFill>
                <a:effectLst/>
                <a:latin typeface="Helvetica" panose="020B0604020202020204" pitchFamily="34" charset="0"/>
              </a:rPr>
              <a:t>n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6" name="Rectangle 15"/>
          <p:cNvSpPr>
            <a:spLocks noChangeArrowheads="1"/>
          </p:cNvSpPr>
          <p:nvPr/>
        </p:nvSpPr>
        <p:spPr bwMode="auto">
          <a:xfrm>
            <a:off x="2690813" y="2173288"/>
            <a:ext cx="2571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Helvetica" panose="020B0604020202020204" pitchFamily="34" charset="0"/>
              </a:rPr>
              <a:t>s</a:t>
            </a:r>
            <a:endParaRPr kumimoji="0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7" name="Rectangle 16"/>
          <p:cNvSpPr>
            <a:spLocks noChangeArrowheads="1"/>
          </p:cNvSpPr>
          <p:nvPr/>
        </p:nvSpPr>
        <p:spPr bwMode="auto">
          <a:xfrm>
            <a:off x="2819400" y="2173288"/>
            <a:ext cx="2682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1" i="0" u="none" strike="noStrike" cap="none" normalizeH="0" baseline="0" smtClean="0">
                <a:ln>
                  <a:noFill/>
                </a:ln>
                <a:solidFill>
                  <a:srgbClr val="0000FF"/>
                </a:solidFill>
                <a:effectLst/>
                <a:latin typeface="Helvetica" panose="020B0604020202020204" pitchFamily="34" charset="0"/>
              </a:rPr>
              <a:t>u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8" name="Rectangle 17"/>
          <p:cNvSpPr>
            <a:spLocks noChangeArrowheads="1"/>
          </p:cNvSpPr>
          <p:nvPr/>
        </p:nvSpPr>
        <p:spPr bwMode="auto">
          <a:xfrm>
            <a:off x="2959100" y="2173288"/>
            <a:ext cx="1746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1" i="0" u="none" strike="noStrike" cap="none" normalizeH="0" baseline="0" smtClean="0">
                <a:ln>
                  <a:noFill/>
                </a:ln>
                <a:solidFill>
                  <a:srgbClr val="0000FF"/>
                </a:solidFill>
                <a:effectLst/>
                <a:latin typeface="Helvetica" panose="020B0604020202020204" pitchFamily="34" charset="0"/>
              </a:rPr>
              <a:t>l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9" name="Rectangle 18"/>
          <p:cNvSpPr>
            <a:spLocks noChangeArrowheads="1"/>
          </p:cNvSpPr>
          <p:nvPr/>
        </p:nvSpPr>
        <p:spPr bwMode="auto">
          <a:xfrm>
            <a:off x="3017838" y="2173288"/>
            <a:ext cx="2571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1" i="0" u="none" strike="noStrike" cap="none" normalizeH="0" baseline="0" smtClean="0">
                <a:ln>
                  <a:noFill/>
                </a:ln>
                <a:solidFill>
                  <a:srgbClr val="0000FF"/>
                </a:solidFill>
                <a:effectLst/>
                <a:latin typeface="Helvetica" panose="020B0604020202020204" pitchFamily="34" charset="0"/>
              </a:rPr>
              <a:t>a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0" name="Rectangle 19"/>
          <p:cNvSpPr>
            <a:spLocks noChangeArrowheads="1"/>
          </p:cNvSpPr>
          <p:nvPr/>
        </p:nvSpPr>
        <p:spPr bwMode="auto">
          <a:xfrm>
            <a:off x="3159125" y="2173288"/>
            <a:ext cx="1984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1" i="0" u="none" strike="noStrike" cap="none" normalizeH="0" baseline="0" smtClean="0">
                <a:ln>
                  <a:noFill/>
                </a:ln>
                <a:solidFill>
                  <a:srgbClr val="0000FF"/>
                </a:solidFill>
                <a:effectLst/>
                <a:latin typeface="Helvetica" panose="020B0604020202020204" pitchFamily="34" charset="0"/>
              </a:rPr>
              <a:t>t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1" name="Rectangle 20"/>
          <p:cNvSpPr>
            <a:spLocks noChangeArrowheads="1"/>
          </p:cNvSpPr>
          <p:nvPr/>
        </p:nvSpPr>
        <p:spPr bwMode="auto">
          <a:xfrm>
            <a:off x="3228975" y="2173288"/>
            <a:ext cx="2682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1" i="0" u="none" strike="noStrike" cap="none" normalizeH="0" baseline="0" smtClean="0">
                <a:ln>
                  <a:noFill/>
                </a:ln>
                <a:solidFill>
                  <a:srgbClr val="0000FF"/>
                </a:solidFill>
                <a:effectLst/>
                <a:latin typeface="Helvetica" panose="020B0604020202020204" pitchFamily="34" charset="0"/>
              </a:rPr>
              <a:t>o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2" name="Rectangle 21"/>
          <p:cNvSpPr>
            <a:spLocks noChangeArrowheads="1"/>
          </p:cNvSpPr>
          <p:nvPr/>
        </p:nvSpPr>
        <p:spPr bwMode="auto">
          <a:xfrm>
            <a:off x="3368675" y="2173288"/>
            <a:ext cx="2111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1" i="0" u="none" strike="noStrike" cap="none" normalizeH="0" baseline="0" smtClean="0">
                <a:ln>
                  <a:noFill/>
                </a:ln>
                <a:solidFill>
                  <a:srgbClr val="0000FF"/>
                </a:solidFill>
                <a:effectLst/>
                <a:latin typeface="Helvetica" panose="020B0604020202020204" pitchFamily="34" charset="0"/>
              </a:rPr>
              <a:t>r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273" name="Group 24"/>
          <p:cNvGrpSpPr>
            <a:grpSpLocks/>
          </p:cNvGrpSpPr>
          <p:nvPr/>
        </p:nvGrpSpPr>
        <p:grpSpPr bwMode="auto">
          <a:xfrm>
            <a:off x="1123950" y="2652713"/>
            <a:ext cx="117475" cy="1717675"/>
            <a:chOff x="708" y="1671"/>
            <a:chExt cx="74" cy="1082"/>
          </a:xfrm>
        </p:grpSpPr>
        <p:sp>
          <p:nvSpPr>
            <p:cNvPr id="274" name="Freeform 22"/>
            <p:cNvSpPr>
              <a:spLocks/>
            </p:cNvSpPr>
            <p:nvPr/>
          </p:nvSpPr>
          <p:spPr bwMode="auto">
            <a:xfrm>
              <a:off x="708" y="1671"/>
              <a:ext cx="74" cy="95"/>
            </a:xfrm>
            <a:custGeom>
              <a:avLst/>
              <a:gdLst>
                <a:gd name="T0" fmla="*/ 37 w 74"/>
                <a:gd name="T1" fmla="*/ 0 h 95"/>
                <a:gd name="T2" fmla="*/ 74 w 74"/>
                <a:gd name="T3" fmla="*/ 95 h 95"/>
                <a:gd name="T4" fmla="*/ 37 w 74"/>
                <a:gd name="T5" fmla="*/ 95 h 95"/>
                <a:gd name="T6" fmla="*/ 0 w 74"/>
                <a:gd name="T7" fmla="*/ 95 h 95"/>
                <a:gd name="T8" fmla="*/ 37 w 74"/>
                <a:gd name="T9" fmla="*/ 0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4" h="95">
                  <a:moveTo>
                    <a:pt x="37" y="0"/>
                  </a:moveTo>
                  <a:lnTo>
                    <a:pt x="74" y="95"/>
                  </a:lnTo>
                  <a:lnTo>
                    <a:pt x="37" y="95"/>
                  </a:lnTo>
                  <a:lnTo>
                    <a:pt x="0" y="95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000000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75" name="Line 23"/>
            <p:cNvSpPr>
              <a:spLocks noChangeShapeType="1"/>
            </p:cNvSpPr>
            <p:nvPr/>
          </p:nvSpPr>
          <p:spPr bwMode="auto">
            <a:xfrm flipV="1">
              <a:off x="752" y="1774"/>
              <a:ext cx="0" cy="979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276" name="Group 27"/>
          <p:cNvGrpSpPr>
            <a:grpSpLocks/>
          </p:cNvGrpSpPr>
          <p:nvPr/>
        </p:nvGrpSpPr>
        <p:grpSpPr bwMode="auto">
          <a:xfrm>
            <a:off x="1193800" y="4300538"/>
            <a:ext cx="3952875" cy="115888"/>
            <a:chOff x="752" y="2709"/>
            <a:chExt cx="2490" cy="73"/>
          </a:xfrm>
        </p:grpSpPr>
        <p:sp>
          <p:nvSpPr>
            <p:cNvPr id="277" name="Freeform 25"/>
            <p:cNvSpPr>
              <a:spLocks/>
            </p:cNvSpPr>
            <p:nvPr/>
          </p:nvSpPr>
          <p:spPr bwMode="auto">
            <a:xfrm>
              <a:off x="3146" y="2709"/>
              <a:ext cx="96" cy="73"/>
            </a:xfrm>
            <a:custGeom>
              <a:avLst/>
              <a:gdLst>
                <a:gd name="T0" fmla="*/ 96 w 96"/>
                <a:gd name="T1" fmla="*/ 37 h 73"/>
                <a:gd name="T2" fmla="*/ 0 w 96"/>
                <a:gd name="T3" fmla="*/ 73 h 73"/>
                <a:gd name="T4" fmla="*/ 0 w 96"/>
                <a:gd name="T5" fmla="*/ 37 h 73"/>
                <a:gd name="T6" fmla="*/ 0 w 96"/>
                <a:gd name="T7" fmla="*/ 0 h 73"/>
                <a:gd name="T8" fmla="*/ 96 w 96"/>
                <a:gd name="T9" fmla="*/ 37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" h="73">
                  <a:moveTo>
                    <a:pt x="96" y="37"/>
                  </a:moveTo>
                  <a:lnTo>
                    <a:pt x="0" y="73"/>
                  </a:lnTo>
                  <a:lnTo>
                    <a:pt x="0" y="37"/>
                  </a:lnTo>
                  <a:lnTo>
                    <a:pt x="0" y="0"/>
                  </a:lnTo>
                  <a:lnTo>
                    <a:pt x="96" y="37"/>
                  </a:lnTo>
                  <a:close/>
                </a:path>
              </a:pathLst>
            </a:custGeom>
            <a:solidFill>
              <a:srgbClr val="000000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78" name="Line 26"/>
            <p:cNvSpPr>
              <a:spLocks noChangeShapeType="1"/>
            </p:cNvSpPr>
            <p:nvPr/>
          </p:nvSpPr>
          <p:spPr bwMode="auto">
            <a:xfrm>
              <a:off x="752" y="2753"/>
              <a:ext cx="2401" cy="0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279" name="Freeform 28"/>
          <p:cNvSpPr>
            <a:spLocks/>
          </p:cNvSpPr>
          <p:nvPr/>
        </p:nvSpPr>
        <p:spPr bwMode="auto">
          <a:xfrm>
            <a:off x="1169988" y="3143250"/>
            <a:ext cx="3286125" cy="1203325"/>
          </a:xfrm>
          <a:custGeom>
            <a:avLst/>
            <a:gdLst>
              <a:gd name="T0" fmla="*/ 59 w 2070"/>
              <a:gd name="T1" fmla="*/ 501 h 758"/>
              <a:gd name="T2" fmla="*/ 126 w 2070"/>
              <a:gd name="T3" fmla="*/ 486 h 758"/>
              <a:gd name="T4" fmla="*/ 185 w 2070"/>
              <a:gd name="T5" fmla="*/ 442 h 758"/>
              <a:gd name="T6" fmla="*/ 221 w 2070"/>
              <a:gd name="T7" fmla="*/ 272 h 758"/>
              <a:gd name="T8" fmla="*/ 229 w 2070"/>
              <a:gd name="T9" fmla="*/ 132 h 758"/>
              <a:gd name="T10" fmla="*/ 244 w 2070"/>
              <a:gd name="T11" fmla="*/ 37 h 758"/>
              <a:gd name="T12" fmla="*/ 266 w 2070"/>
              <a:gd name="T13" fmla="*/ 0 h 758"/>
              <a:gd name="T14" fmla="*/ 273 w 2070"/>
              <a:gd name="T15" fmla="*/ 51 h 758"/>
              <a:gd name="T16" fmla="*/ 295 w 2070"/>
              <a:gd name="T17" fmla="*/ 353 h 758"/>
              <a:gd name="T18" fmla="*/ 302 w 2070"/>
              <a:gd name="T19" fmla="*/ 464 h 758"/>
              <a:gd name="T20" fmla="*/ 302 w 2070"/>
              <a:gd name="T21" fmla="*/ 618 h 758"/>
              <a:gd name="T22" fmla="*/ 325 w 2070"/>
              <a:gd name="T23" fmla="*/ 729 h 758"/>
              <a:gd name="T24" fmla="*/ 347 w 2070"/>
              <a:gd name="T25" fmla="*/ 758 h 758"/>
              <a:gd name="T26" fmla="*/ 398 w 2070"/>
              <a:gd name="T27" fmla="*/ 707 h 758"/>
              <a:gd name="T28" fmla="*/ 450 w 2070"/>
              <a:gd name="T29" fmla="*/ 626 h 758"/>
              <a:gd name="T30" fmla="*/ 568 w 2070"/>
              <a:gd name="T31" fmla="*/ 581 h 758"/>
              <a:gd name="T32" fmla="*/ 656 w 2070"/>
              <a:gd name="T33" fmla="*/ 581 h 758"/>
              <a:gd name="T34" fmla="*/ 811 w 2070"/>
              <a:gd name="T35" fmla="*/ 581 h 758"/>
              <a:gd name="T36" fmla="*/ 1010 w 2070"/>
              <a:gd name="T37" fmla="*/ 581 h 758"/>
              <a:gd name="T38" fmla="*/ 1172 w 2070"/>
              <a:gd name="T39" fmla="*/ 581 h 758"/>
              <a:gd name="T40" fmla="*/ 1275 w 2070"/>
              <a:gd name="T41" fmla="*/ 581 h 758"/>
              <a:gd name="T42" fmla="*/ 1451 w 2070"/>
              <a:gd name="T43" fmla="*/ 574 h 758"/>
              <a:gd name="T44" fmla="*/ 1533 w 2070"/>
              <a:gd name="T45" fmla="*/ 501 h 758"/>
              <a:gd name="T46" fmla="*/ 1562 w 2070"/>
              <a:gd name="T47" fmla="*/ 309 h 758"/>
              <a:gd name="T48" fmla="*/ 1577 w 2070"/>
              <a:gd name="T49" fmla="*/ 140 h 758"/>
              <a:gd name="T50" fmla="*/ 1584 w 2070"/>
              <a:gd name="T51" fmla="*/ 96 h 758"/>
              <a:gd name="T52" fmla="*/ 1621 w 2070"/>
              <a:gd name="T53" fmla="*/ 118 h 758"/>
              <a:gd name="T54" fmla="*/ 1628 w 2070"/>
              <a:gd name="T55" fmla="*/ 177 h 758"/>
              <a:gd name="T56" fmla="*/ 1643 w 2070"/>
              <a:gd name="T57" fmla="*/ 471 h 758"/>
              <a:gd name="T58" fmla="*/ 1650 w 2070"/>
              <a:gd name="T59" fmla="*/ 655 h 758"/>
              <a:gd name="T60" fmla="*/ 1672 w 2070"/>
              <a:gd name="T61" fmla="*/ 743 h 758"/>
              <a:gd name="T62" fmla="*/ 1717 w 2070"/>
              <a:gd name="T63" fmla="*/ 736 h 758"/>
              <a:gd name="T64" fmla="*/ 1739 w 2070"/>
              <a:gd name="T65" fmla="*/ 707 h 758"/>
              <a:gd name="T66" fmla="*/ 1753 w 2070"/>
              <a:gd name="T67" fmla="*/ 648 h 758"/>
              <a:gd name="T68" fmla="*/ 1776 w 2070"/>
              <a:gd name="T69" fmla="*/ 611 h 758"/>
              <a:gd name="T70" fmla="*/ 1798 w 2070"/>
              <a:gd name="T71" fmla="*/ 545 h 758"/>
              <a:gd name="T72" fmla="*/ 1827 w 2070"/>
              <a:gd name="T73" fmla="*/ 537 h 758"/>
              <a:gd name="T74" fmla="*/ 1864 w 2070"/>
              <a:gd name="T75" fmla="*/ 581 h 758"/>
              <a:gd name="T76" fmla="*/ 2004 w 2070"/>
              <a:gd name="T77" fmla="*/ 589 h 7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2070" h="758">
                <a:moveTo>
                  <a:pt x="0" y="508"/>
                </a:moveTo>
                <a:lnTo>
                  <a:pt x="59" y="501"/>
                </a:lnTo>
                <a:lnTo>
                  <a:pt x="89" y="493"/>
                </a:lnTo>
                <a:lnTo>
                  <a:pt x="126" y="486"/>
                </a:lnTo>
                <a:lnTo>
                  <a:pt x="155" y="464"/>
                </a:lnTo>
                <a:lnTo>
                  <a:pt x="185" y="442"/>
                </a:lnTo>
                <a:lnTo>
                  <a:pt x="207" y="375"/>
                </a:lnTo>
                <a:lnTo>
                  <a:pt x="221" y="272"/>
                </a:lnTo>
                <a:lnTo>
                  <a:pt x="229" y="177"/>
                </a:lnTo>
                <a:lnTo>
                  <a:pt x="229" y="132"/>
                </a:lnTo>
                <a:lnTo>
                  <a:pt x="236" y="103"/>
                </a:lnTo>
                <a:lnTo>
                  <a:pt x="244" y="37"/>
                </a:lnTo>
                <a:lnTo>
                  <a:pt x="251" y="7"/>
                </a:lnTo>
                <a:lnTo>
                  <a:pt x="266" y="0"/>
                </a:lnTo>
                <a:lnTo>
                  <a:pt x="266" y="7"/>
                </a:lnTo>
                <a:lnTo>
                  <a:pt x="273" y="51"/>
                </a:lnTo>
                <a:lnTo>
                  <a:pt x="288" y="191"/>
                </a:lnTo>
                <a:lnTo>
                  <a:pt x="295" y="353"/>
                </a:lnTo>
                <a:lnTo>
                  <a:pt x="295" y="412"/>
                </a:lnTo>
                <a:lnTo>
                  <a:pt x="302" y="464"/>
                </a:lnTo>
                <a:lnTo>
                  <a:pt x="302" y="567"/>
                </a:lnTo>
                <a:lnTo>
                  <a:pt x="302" y="618"/>
                </a:lnTo>
                <a:lnTo>
                  <a:pt x="317" y="685"/>
                </a:lnTo>
                <a:lnTo>
                  <a:pt x="325" y="729"/>
                </a:lnTo>
                <a:lnTo>
                  <a:pt x="332" y="751"/>
                </a:lnTo>
                <a:lnTo>
                  <a:pt x="347" y="758"/>
                </a:lnTo>
                <a:lnTo>
                  <a:pt x="369" y="743"/>
                </a:lnTo>
                <a:lnTo>
                  <a:pt x="398" y="707"/>
                </a:lnTo>
                <a:lnTo>
                  <a:pt x="420" y="655"/>
                </a:lnTo>
                <a:lnTo>
                  <a:pt x="450" y="626"/>
                </a:lnTo>
                <a:lnTo>
                  <a:pt x="501" y="596"/>
                </a:lnTo>
                <a:lnTo>
                  <a:pt x="568" y="581"/>
                </a:lnTo>
                <a:lnTo>
                  <a:pt x="627" y="574"/>
                </a:lnTo>
                <a:lnTo>
                  <a:pt x="656" y="581"/>
                </a:lnTo>
                <a:lnTo>
                  <a:pt x="693" y="581"/>
                </a:lnTo>
                <a:lnTo>
                  <a:pt x="811" y="581"/>
                </a:lnTo>
                <a:lnTo>
                  <a:pt x="943" y="581"/>
                </a:lnTo>
                <a:lnTo>
                  <a:pt x="1010" y="581"/>
                </a:lnTo>
                <a:lnTo>
                  <a:pt x="1083" y="581"/>
                </a:lnTo>
                <a:lnTo>
                  <a:pt x="1172" y="581"/>
                </a:lnTo>
                <a:lnTo>
                  <a:pt x="1216" y="581"/>
                </a:lnTo>
                <a:lnTo>
                  <a:pt x="1275" y="581"/>
                </a:lnTo>
                <a:lnTo>
                  <a:pt x="1363" y="589"/>
                </a:lnTo>
                <a:lnTo>
                  <a:pt x="1451" y="574"/>
                </a:lnTo>
                <a:lnTo>
                  <a:pt x="1496" y="537"/>
                </a:lnTo>
                <a:lnTo>
                  <a:pt x="1533" y="501"/>
                </a:lnTo>
                <a:lnTo>
                  <a:pt x="1547" y="420"/>
                </a:lnTo>
                <a:lnTo>
                  <a:pt x="1562" y="309"/>
                </a:lnTo>
                <a:lnTo>
                  <a:pt x="1569" y="191"/>
                </a:lnTo>
                <a:lnTo>
                  <a:pt x="1577" y="140"/>
                </a:lnTo>
                <a:lnTo>
                  <a:pt x="1584" y="110"/>
                </a:lnTo>
                <a:lnTo>
                  <a:pt x="1584" y="96"/>
                </a:lnTo>
                <a:lnTo>
                  <a:pt x="1599" y="103"/>
                </a:lnTo>
                <a:lnTo>
                  <a:pt x="1621" y="118"/>
                </a:lnTo>
                <a:lnTo>
                  <a:pt x="1621" y="132"/>
                </a:lnTo>
                <a:lnTo>
                  <a:pt x="1628" y="177"/>
                </a:lnTo>
                <a:lnTo>
                  <a:pt x="1636" y="309"/>
                </a:lnTo>
                <a:lnTo>
                  <a:pt x="1643" y="471"/>
                </a:lnTo>
                <a:lnTo>
                  <a:pt x="1650" y="604"/>
                </a:lnTo>
                <a:lnTo>
                  <a:pt x="1650" y="655"/>
                </a:lnTo>
                <a:lnTo>
                  <a:pt x="1665" y="707"/>
                </a:lnTo>
                <a:lnTo>
                  <a:pt x="1672" y="743"/>
                </a:lnTo>
                <a:lnTo>
                  <a:pt x="1695" y="758"/>
                </a:lnTo>
                <a:lnTo>
                  <a:pt x="1717" y="736"/>
                </a:lnTo>
                <a:lnTo>
                  <a:pt x="1724" y="714"/>
                </a:lnTo>
                <a:lnTo>
                  <a:pt x="1739" y="707"/>
                </a:lnTo>
                <a:lnTo>
                  <a:pt x="1746" y="670"/>
                </a:lnTo>
                <a:lnTo>
                  <a:pt x="1753" y="648"/>
                </a:lnTo>
                <a:lnTo>
                  <a:pt x="1761" y="633"/>
                </a:lnTo>
                <a:lnTo>
                  <a:pt x="1776" y="611"/>
                </a:lnTo>
                <a:lnTo>
                  <a:pt x="1790" y="567"/>
                </a:lnTo>
                <a:lnTo>
                  <a:pt x="1798" y="545"/>
                </a:lnTo>
                <a:lnTo>
                  <a:pt x="1820" y="537"/>
                </a:lnTo>
                <a:lnTo>
                  <a:pt x="1827" y="537"/>
                </a:lnTo>
                <a:lnTo>
                  <a:pt x="1835" y="552"/>
                </a:lnTo>
                <a:lnTo>
                  <a:pt x="1864" y="581"/>
                </a:lnTo>
                <a:lnTo>
                  <a:pt x="1908" y="589"/>
                </a:lnTo>
                <a:lnTo>
                  <a:pt x="2004" y="589"/>
                </a:lnTo>
                <a:lnTo>
                  <a:pt x="2070" y="611"/>
                </a:lnTo>
              </a:path>
            </a:pathLst>
          </a:custGeom>
          <a:noFill/>
          <a:ln w="34925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280" name="Line 29"/>
          <p:cNvSpPr>
            <a:spLocks noChangeShapeType="1"/>
          </p:cNvSpPr>
          <p:nvPr/>
        </p:nvSpPr>
        <p:spPr bwMode="auto">
          <a:xfrm flipH="1" flipV="1">
            <a:off x="4456113" y="4113213"/>
            <a:ext cx="23813" cy="11113"/>
          </a:xfrm>
          <a:prstGeom prst="line">
            <a:avLst/>
          </a:prstGeom>
          <a:noFill/>
          <a:ln w="34925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281" name="Freeform 30"/>
          <p:cNvSpPr>
            <a:spLocks/>
          </p:cNvSpPr>
          <p:nvPr/>
        </p:nvSpPr>
        <p:spPr bwMode="auto">
          <a:xfrm>
            <a:off x="2351088" y="3049588"/>
            <a:ext cx="2035175" cy="1296988"/>
          </a:xfrm>
          <a:custGeom>
            <a:avLst/>
            <a:gdLst>
              <a:gd name="T0" fmla="*/ 0 w 1282"/>
              <a:gd name="T1" fmla="*/ 0 h 817"/>
              <a:gd name="T2" fmla="*/ 0 w 1282"/>
              <a:gd name="T3" fmla="*/ 140 h 817"/>
              <a:gd name="T4" fmla="*/ 0 w 1282"/>
              <a:gd name="T5" fmla="*/ 258 h 817"/>
              <a:gd name="T6" fmla="*/ 8 w 1282"/>
              <a:gd name="T7" fmla="*/ 383 h 817"/>
              <a:gd name="T8" fmla="*/ 22 w 1282"/>
              <a:gd name="T9" fmla="*/ 523 h 817"/>
              <a:gd name="T10" fmla="*/ 30 w 1282"/>
              <a:gd name="T11" fmla="*/ 596 h 817"/>
              <a:gd name="T12" fmla="*/ 37 w 1282"/>
              <a:gd name="T13" fmla="*/ 626 h 817"/>
              <a:gd name="T14" fmla="*/ 52 w 1282"/>
              <a:gd name="T15" fmla="*/ 677 h 817"/>
              <a:gd name="T16" fmla="*/ 59 w 1282"/>
              <a:gd name="T17" fmla="*/ 714 h 817"/>
              <a:gd name="T18" fmla="*/ 59 w 1282"/>
              <a:gd name="T19" fmla="*/ 758 h 817"/>
              <a:gd name="T20" fmla="*/ 67 w 1282"/>
              <a:gd name="T21" fmla="*/ 795 h 817"/>
              <a:gd name="T22" fmla="*/ 103 w 1282"/>
              <a:gd name="T23" fmla="*/ 817 h 817"/>
              <a:gd name="T24" fmla="*/ 133 w 1282"/>
              <a:gd name="T25" fmla="*/ 802 h 817"/>
              <a:gd name="T26" fmla="*/ 148 w 1282"/>
              <a:gd name="T27" fmla="*/ 766 h 817"/>
              <a:gd name="T28" fmla="*/ 170 w 1282"/>
              <a:gd name="T29" fmla="*/ 729 h 817"/>
              <a:gd name="T30" fmla="*/ 207 w 1282"/>
              <a:gd name="T31" fmla="*/ 699 h 817"/>
              <a:gd name="T32" fmla="*/ 273 w 1282"/>
              <a:gd name="T33" fmla="*/ 663 h 817"/>
              <a:gd name="T34" fmla="*/ 339 w 1282"/>
              <a:gd name="T35" fmla="*/ 648 h 817"/>
              <a:gd name="T36" fmla="*/ 501 w 1282"/>
              <a:gd name="T37" fmla="*/ 640 h 817"/>
              <a:gd name="T38" fmla="*/ 553 w 1282"/>
              <a:gd name="T39" fmla="*/ 640 h 817"/>
              <a:gd name="T40" fmla="*/ 612 w 1282"/>
              <a:gd name="T41" fmla="*/ 648 h 817"/>
              <a:gd name="T42" fmla="*/ 707 w 1282"/>
              <a:gd name="T43" fmla="*/ 596 h 817"/>
              <a:gd name="T44" fmla="*/ 796 w 1282"/>
              <a:gd name="T45" fmla="*/ 537 h 817"/>
              <a:gd name="T46" fmla="*/ 818 w 1282"/>
              <a:gd name="T47" fmla="*/ 493 h 817"/>
              <a:gd name="T48" fmla="*/ 855 w 1282"/>
              <a:gd name="T49" fmla="*/ 486 h 817"/>
              <a:gd name="T50" fmla="*/ 877 w 1282"/>
              <a:gd name="T51" fmla="*/ 501 h 817"/>
              <a:gd name="T52" fmla="*/ 899 w 1282"/>
              <a:gd name="T53" fmla="*/ 545 h 817"/>
              <a:gd name="T54" fmla="*/ 899 w 1282"/>
              <a:gd name="T55" fmla="*/ 589 h 817"/>
              <a:gd name="T56" fmla="*/ 906 w 1282"/>
              <a:gd name="T57" fmla="*/ 640 h 817"/>
              <a:gd name="T58" fmla="*/ 928 w 1282"/>
              <a:gd name="T59" fmla="*/ 692 h 817"/>
              <a:gd name="T60" fmla="*/ 951 w 1282"/>
              <a:gd name="T61" fmla="*/ 714 h 817"/>
              <a:gd name="T62" fmla="*/ 987 w 1282"/>
              <a:gd name="T63" fmla="*/ 729 h 817"/>
              <a:gd name="T64" fmla="*/ 1039 w 1282"/>
              <a:gd name="T65" fmla="*/ 692 h 817"/>
              <a:gd name="T66" fmla="*/ 1061 w 1282"/>
              <a:gd name="T67" fmla="*/ 655 h 817"/>
              <a:gd name="T68" fmla="*/ 1091 w 1282"/>
              <a:gd name="T69" fmla="*/ 640 h 817"/>
              <a:gd name="T70" fmla="*/ 1127 w 1282"/>
              <a:gd name="T71" fmla="*/ 633 h 817"/>
              <a:gd name="T72" fmla="*/ 1172 w 1282"/>
              <a:gd name="T73" fmla="*/ 648 h 817"/>
              <a:gd name="T74" fmla="*/ 1223 w 1282"/>
              <a:gd name="T75" fmla="*/ 655 h 817"/>
              <a:gd name="T76" fmla="*/ 1282 w 1282"/>
              <a:gd name="T77" fmla="*/ 663 h 8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282" h="817">
                <a:moveTo>
                  <a:pt x="0" y="0"/>
                </a:moveTo>
                <a:lnTo>
                  <a:pt x="0" y="140"/>
                </a:lnTo>
                <a:lnTo>
                  <a:pt x="0" y="258"/>
                </a:lnTo>
                <a:lnTo>
                  <a:pt x="8" y="383"/>
                </a:lnTo>
                <a:lnTo>
                  <a:pt x="22" y="523"/>
                </a:lnTo>
                <a:lnTo>
                  <a:pt x="30" y="596"/>
                </a:lnTo>
                <a:lnTo>
                  <a:pt x="37" y="626"/>
                </a:lnTo>
                <a:lnTo>
                  <a:pt x="52" y="677"/>
                </a:lnTo>
                <a:lnTo>
                  <a:pt x="59" y="714"/>
                </a:lnTo>
                <a:lnTo>
                  <a:pt x="59" y="758"/>
                </a:lnTo>
                <a:lnTo>
                  <a:pt x="67" y="795"/>
                </a:lnTo>
                <a:lnTo>
                  <a:pt x="103" y="817"/>
                </a:lnTo>
                <a:lnTo>
                  <a:pt x="133" y="802"/>
                </a:lnTo>
                <a:lnTo>
                  <a:pt x="148" y="766"/>
                </a:lnTo>
                <a:lnTo>
                  <a:pt x="170" y="729"/>
                </a:lnTo>
                <a:lnTo>
                  <a:pt x="207" y="699"/>
                </a:lnTo>
                <a:lnTo>
                  <a:pt x="273" y="663"/>
                </a:lnTo>
                <a:lnTo>
                  <a:pt x="339" y="648"/>
                </a:lnTo>
                <a:lnTo>
                  <a:pt x="501" y="640"/>
                </a:lnTo>
                <a:lnTo>
                  <a:pt x="553" y="640"/>
                </a:lnTo>
                <a:lnTo>
                  <a:pt x="612" y="648"/>
                </a:lnTo>
                <a:lnTo>
                  <a:pt x="707" y="596"/>
                </a:lnTo>
                <a:lnTo>
                  <a:pt x="796" y="537"/>
                </a:lnTo>
                <a:lnTo>
                  <a:pt x="818" y="493"/>
                </a:lnTo>
                <a:lnTo>
                  <a:pt x="855" y="486"/>
                </a:lnTo>
                <a:lnTo>
                  <a:pt x="877" y="501"/>
                </a:lnTo>
                <a:lnTo>
                  <a:pt x="899" y="545"/>
                </a:lnTo>
                <a:lnTo>
                  <a:pt x="899" y="589"/>
                </a:lnTo>
                <a:lnTo>
                  <a:pt x="906" y="640"/>
                </a:lnTo>
                <a:lnTo>
                  <a:pt x="928" y="692"/>
                </a:lnTo>
                <a:lnTo>
                  <a:pt x="951" y="714"/>
                </a:lnTo>
                <a:lnTo>
                  <a:pt x="987" y="729"/>
                </a:lnTo>
                <a:lnTo>
                  <a:pt x="1039" y="692"/>
                </a:lnTo>
                <a:lnTo>
                  <a:pt x="1061" y="655"/>
                </a:lnTo>
                <a:lnTo>
                  <a:pt x="1091" y="640"/>
                </a:lnTo>
                <a:lnTo>
                  <a:pt x="1127" y="633"/>
                </a:lnTo>
                <a:lnTo>
                  <a:pt x="1172" y="648"/>
                </a:lnTo>
                <a:lnTo>
                  <a:pt x="1223" y="655"/>
                </a:lnTo>
                <a:lnTo>
                  <a:pt x="1282" y="663"/>
                </a:lnTo>
              </a:path>
            </a:pathLst>
          </a:custGeom>
          <a:noFill/>
          <a:ln w="34925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282" name="Line 31"/>
          <p:cNvSpPr>
            <a:spLocks noChangeShapeType="1"/>
          </p:cNvSpPr>
          <p:nvPr/>
        </p:nvSpPr>
        <p:spPr bwMode="auto">
          <a:xfrm flipH="1" flipV="1">
            <a:off x="4386263" y="4102100"/>
            <a:ext cx="23813" cy="11113"/>
          </a:xfrm>
          <a:prstGeom prst="line">
            <a:avLst/>
          </a:prstGeom>
          <a:noFill/>
          <a:ln w="34925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283" name="Rectangle 32"/>
          <p:cNvSpPr>
            <a:spLocks noChangeArrowheads="1"/>
          </p:cNvSpPr>
          <p:nvPr/>
        </p:nvSpPr>
        <p:spPr bwMode="auto">
          <a:xfrm>
            <a:off x="1252538" y="3587750"/>
            <a:ext cx="854075" cy="2222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284" name="Rectangle 33"/>
          <p:cNvSpPr>
            <a:spLocks noChangeArrowheads="1"/>
          </p:cNvSpPr>
          <p:nvPr/>
        </p:nvSpPr>
        <p:spPr bwMode="auto">
          <a:xfrm>
            <a:off x="1252538" y="3563938"/>
            <a:ext cx="1873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p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5" name="Rectangle 34"/>
          <p:cNvSpPr>
            <a:spLocks noChangeArrowheads="1"/>
          </p:cNvSpPr>
          <p:nvPr/>
        </p:nvSpPr>
        <p:spPr bwMode="auto">
          <a:xfrm>
            <a:off x="1357313" y="3563938"/>
            <a:ext cx="1873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h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6" name="Rectangle 35"/>
          <p:cNvSpPr>
            <a:spLocks noChangeArrowheads="1"/>
          </p:cNvSpPr>
          <p:nvPr/>
        </p:nvSpPr>
        <p:spPr bwMode="auto">
          <a:xfrm>
            <a:off x="1463675" y="3563938"/>
            <a:ext cx="1873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o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7" name="Rectangle 36"/>
          <p:cNvSpPr>
            <a:spLocks noChangeArrowheads="1"/>
          </p:cNvSpPr>
          <p:nvPr/>
        </p:nvSpPr>
        <p:spPr bwMode="auto">
          <a:xfrm>
            <a:off x="1568450" y="3563938"/>
            <a:ext cx="1873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n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8" name="Rectangle 37"/>
          <p:cNvSpPr>
            <a:spLocks noChangeArrowheads="1"/>
          </p:cNvSpPr>
          <p:nvPr/>
        </p:nvSpPr>
        <p:spPr bwMode="auto">
          <a:xfrm>
            <a:off x="1673225" y="3563938"/>
            <a:ext cx="1873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o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9" name="Rectangle 38"/>
          <p:cNvSpPr>
            <a:spLocks noChangeArrowheads="1"/>
          </p:cNvSpPr>
          <p:nvPr/>
        </p:nvSpPr>
        <p:spPr bwMode="auto">
          <a:xfrm>
            <a:off x="1766888" y="3563938"/>
            <a:ext cx="1873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n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0" name="Rectangle 39"/>
          <p:cNvSpPr>
            <a:spLocks noChangeArrowheads="1"/>
          </p:cNvSpPr>
          <p:nvPr/>
        </p:nvSpPr>
        <p:spPr bwMode="auto">
          <a:xfrm>
            <a:off x="3883025" y="3400425"/>
            <a:ext cx="1873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e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1" name="Rectangle 40"/>
          <p:cNvSpPr>
            <a:spLocks noChangeArrowheads="1"/>
          </p:cNvSpPr>
          <p:nvPr/>
        </p:nvSpPr>
        <p:spPr bwMode="auto">
          <a:xfrm>
            <a:off x="3989388" y="3400425"/>
            <a:ext cx="1746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x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2" name="Rectangle 41"/>
          <p:cNvSpPr>
            <a:spLocks noChangeArrowheads="1"/>
          </p:cNvSpPr>
          <p:nvPr/>
        </p:nvSpPr>
        <p:spPr bwMode="auto">
          <a:xfrm>
            <a:off x="4083050" y="3400425"/>
            <a:ext cx="1746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c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3" name="Rectangle 42"/>
          <p:cNvSpPr>
            <a:spLocks noChangeArrowheads="1"/>
          </p:cNvSpPr>
          <p:nvPr/>
        </p:nvSpPr>
        <p:spPr bwMode="auto">
          <a:xfrm>
            <a:off x="4175125" y="3400425"/>
            <a:ext cx="128588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i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4" name="Rectangle 43"/>
          <p:cNvSpPr>
            <a:spLocks noChangeArrowheads="1"/>
          </p:cNvSpPr>
          <p:nvPr/>
        </p:nvSpPr>
        <p:spPr bwMode="auto">
          <a:xfrm>
            <a:off x="4211638" y="3400425"/>
            <a:ext cx="128588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t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5" name="Rectangle 44"/>
          <p:cNvSpPr>
            <a:spLocks noChangeArrowheads="1"/>
          </p:cNvSpPr>
          <p:nvPr/>
        </p:nvSpPr>
        <p:spPr bwMode="auto">
          <a:xfrm>
            <a:off x="4268788" y="3400425"/>
            <a:ext cx="1873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o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6" name="Rectangle 45"/>
          <p:cNvSpPr>
            <a:spLocks noChangeArrowheads="1"/>
          </p:cNvSpPr>
          <p:nvPr/>
        </p:nvSpPr>
        <p:spPr bwMode="auto">
          <a:xfrm>
            <a:off x="4375150" y="3400425"/>
            <a:ext cx="1873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n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7" name="Rectangle 46"/>
          <p:cNvSpPr>
            <a:spLocks noChangeArrowheads="1"/>
          </p:cNvSpPr>
          <p:nvPr/>
        </p:nvSpPr>
        <p:spPr bwMode="auto">
          <a:xfrm>
            <a:off x="4046538" y="4100513"/>
            <a:ext cx="1873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b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8" name="Rectangle 47"/>
          <p:cNvSpPr>
            <a:spLocks noChangeArrowheads="1"/>
          </p:cNvSpPr>
          <p:nvPr/>
        </p:nvSpPr>
        <p:spPr bwMode="auto">
          <a:xfrm>
            <a:off x="4152900" y="4100513"/>
            <a:ext cx="1873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a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9" name="Rectangle 48"/>
          <p:cNvSpPr>
            <a:spLocks noChangeArrowheads="1"/>
          </p:cNvSpPr>
          <p:nvPr/>
        </p:nvSpPr>
        <p:spPr bwMode="auto">
          <a:xfrm>
            <a:off x="4257675" y="4100513"/>
            <a:ext cx="1873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n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0" name="Rectangle 49"/>
          <p:cNvSpPr>
            <a:spLocks noChangeArrowheads="1"/>
          </p:cNvSpPr>
          <p:nvPr/>
        </p:nvSpPr>
        <p:spPr bwMode="auto">
          <a:xfrm>
            <a:off x="4362450" y="4100513"/>
            <a:ext cx="1873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d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1" name="Rectangle 50"/>
          <p:cNvSpPr>
            <a:spLocks noChangeArrowheads="1"/>
          </p:cNvSpPr>
          <p:nvPr/>
        </p:nvSpPr>
        <p:spPr bwMode="auto">
          <a:xfrm>
            <a:off x="4468813" y="4100513"/>
            <a:ext cx="1873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g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2" name="Rectangle 51"/>
          <p:cNvSpPr>
            <a:spLocks noChangeArrowheads="1"/>
          </p:cNvSpPr>
          <p:nvPr/>
        </p:nvSpPr>
        <p:spPr bwMode="auto">
          <a:xfrm>
            <a:off x="4560888" y="4100513"/>
            <a:ext cx="1873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a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3" name="Rectangle 52"/>
          <p:cNvSpPr>
            <a:spLocks noChangeArrowheads="1"/>
          </p:cNvSpPr>
          <p:nvPr/>
        </p:nvSpPr>
        <p:spPr bwMode="auto">
          <a:xfrm>
            <a:off x="4667250" y="4100513"/>
            <a:ext cx="1873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p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4" name="Rectangle 54"/>
          <p:cNvSpPr>
            <a:spLocks noChangeArrowheads="1"/>
          </p:cNvSpPr>
          <p:nvPr/>
        </p:nvSpPr>
        <p:spPr bwMode="auto">
          <a:xfrm rot="16200000">
            <a:off x="773113" y="3856037"/>
            <a:ext cx="2921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R</a:t>
            </a:r>
            <a:endParaRPr kumimoji="0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5" name="Rectangle 55"/>
          <p:cNvSpPr>
            <a:spLocks noChangeArrowheads="1"/>
          </p:cNvSpPr>
          <p:nvPr/>
        </p:nvSpPr>
        <p:spPr bwMode="auto">
          <a:xfrm rot="16200000">
            <a:off x="790575" y="3709987"/>
            <a:ext cx="2571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e</a:t>
            </a:r>
            <a:endParaRPr kumimoji="0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6" name="Rectangle 56"/>
          <p:cNvSpPr>
            <a:spLocks noChangeArrowheads="1"/>
          </p:cNvSpPr>
          <p:nvPr/>
        </p:nvSpPr>
        <p:spPr bwMode="auto">
          <a:xfrm rot="16200000">
            <a:off x="819150" y="3597275"/>
            <a:ext cx="1984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f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7" name="Rectangle 57"/>
          <p:cNvSpPr>
            <a:spLocks noChangeArrowheads="1"/>
          </p:cNvSpPr>
          <p:nvPr/>
        </p:nvSpPr>
        <p:spPr bwMode="auto">
          <a:xfrm rot="16200000">
            <a:off x="831850" y="3540125"/>
            <a:ext cx="1746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l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8" name="Rectangle 58"/>
          <p:cNvSpPr>
            <a:spLocks noChangeArrowheads="1"/>
          </p:cNvSpPr>
          <p:nvPr/>
        </p:nvSpPr>
        <p:spPr bwMode="auto">
          <a:xfrm rot="16200000">
            <a:off x="790575" y="3429000"/>
            <a:ext cx="2571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e</a:t>
            </a:r>
            <a:endParaRPr kumimoji="0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9" name="Rectangle 59"/>
          <p:cNvSpPr>
            <a:spLocks noChangeArrowheads="1"/>
          </p:cNvSpPr>
          <p:nvPr/>
        </p:nvSpPr>
        <p:spPr bwMode="auto">
          <a:xfrm rot="16200000">
            <a:off x="790575" y="3300412"/>
            <a:ext cx="2571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c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0" name="Rectangle 60"/>
          <p:cNvSpPr>
            <a:spLocks noChangeArrowheads="1"/>
          </p:cNvSpPr>
          <p:nvPr/>
        </p:nvSpPr>
        <p:spPr bwMode="auto">
          <a:xfrm rot="16200000">
            <a:off x="819150" y="3200400"/>
            <a:ext cx="1984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t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1" name="Rectangle 61"/>
          <p:cNvSpPr>
            <a:spLocks noChangeArrowheads="1"/>
          </p:cNvSpPr>
          <p:nvPr/>
        </p:nvSpPr>
        <p:spPr bwMode="auto">
          <a:xfrm rot="16200000">
            <a:off x="831850" y="3143250"/>
            <a:ext cx="1746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i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2" name="Rectangle 62"/>
          <p:cNvSpPr>
            <a:spLocks noChangeArrowheads="1"/>
          </p:cNvSpPr>
          <p:nvPr/>
        </p:nvSpPr>
        <p:spPr bwMode="auto">
          <a:xfrm rot="16200000">
            <a:off x="784225" y="3036887"/>
            <a:ext cx="2682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v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3" name="Rectangle 63"/>
          <p:cNvSpPr>
            <a:spLocks noChangeArrowheads="1"/>
          </p:cNvSpPr>
          <p:nvPr/>
        </p:nvSpPr>
        <p:spPr bwMode="auto">
          <a:xfrm rot="16200000">
            <a:off x="830263" y="2955925"/>
            <a:ext cx="1746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i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4" name="Rectangle 64"/>
          <p:cNvSpPr>
            <a:spLocks noChangeArrowheads="1"/>
          </p:cNvSpPr>
          <p:nvPr/>
        </p:nvSpPr>
        <p:spPr bwMode="auto">
          <a:xfrm rot="16200000">
            <a:off x="817563" y="2873375"/>
            <a:ext cx="1984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t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5" name="Rectangle 65"/>
          <p:cNvSpPr>
            <a:spLocks noChangeArrowheads="1"/>
          </p:cNvSpPr>
          <p:nvPr/>
        </p:nvSpPr>
        <p:spPr bwMode="auto">
          <a:xfrm rot="16200000">
            <a:off x="793750" y="2767012"/>
            <a:ext cx="24606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y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6" name="Line 67"/>
          <p:cNvSpPr>
            <a:spLocks noChangeShapeType="1"/>
          </p:cNvSpPr>
          <p:nvPr/>
        </p:nvSpPr>
        <p:spPr bwMode="auto">
          <a:xfrm>
            <a:off x="1182688" y="3038475"/>
            <a:ext cx="1181100" cy="0"/>
          </a:xfrm>
          <a:prstGeom prst="line">
            <a:avLst/>
          </a:prstGeom>
          <a:noFill/>
          <a:ln w="34925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317" name="Rectangle 68"/>
          <p:cNvSpPr>
            <a:spLocks noChangeArrowheads="1"/>
          </p:cNvSpPr>
          <p:nvPr/>
        </p:nvSpPr>
        <p:spPr bwMode="auto">
          <a:xfrm>
            <a:off x="1930400" y="4405313"/>
            <a:ext cx="233363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m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8" name="Rectangle 69"/>
          <p:cNvSpPr>
            <a:spLocks noChangeArrowheads="1"/>
          </p:cNvSpPr>
          <p:nvPr/>
        </p:nvSpPr>
        <p:spPr bwMode="auto">
          <a:xfrm>
            <a:off x="2082800" y="4405313"/>
            <a:ext cx="12858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i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9" name="Rectangle 70"/>
          <p:cNvSpPr>
            <a:spLocks noChangeArrowheads="1"/>
          </p:cNvSpPr>
          <p:nvPr/>
        </p:nvSpPr>
        <p:spPr bwMode="auto">
          <a:xfrm>
            <a:off x="2128838" y="4405313"/>
            <a:ext cx="18732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d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0" name="Rectangle 71"/>
          <p:cNvSpPr>
            <a:spLocks noChangeArrowheads="1"/>
          </p:cNvSpPr>
          <p:nvPr/>
        </p:nvSpPr>
        <p:spPr bwMode="auto">
          <a:xfrm>
            <a:off x="2235200" y="4405313"/>
            <a:ext cx="1397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-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1" name="Rectangle 72"/>
          <p:cNvSpPr>
            <a:spLocks noChangeArrowheads="1"/>
          </p:cNvSpPr>
          <p:nvPr/>
        </p:nvSpPr>
        <p:spPr bwMode="auto">
          <a:xfrm>
            <a:off x="2293938" y="4405313"/>
            <a:ext cx="11747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I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2" name="Rectangle 73"/>
          <p:cNvSpPr>
            <a:spLocks noChangeArrowheads="1"/>
          </p:cNvSpPr>
          <p:nvPr/>
        </p:nvSpPr>
        <p:spPr bwMode="auto">
          <a:xfrm>
            <a:off x="2351088" y="4405313"/>
            <a:ext cx="21113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R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3" name="Rectangle 74"/>
          <p:cNvSpPr>
            <a:spLocks noChangeArrowheads="1"/>
          </p:cNvSpPr>
          <p:nvPr/>
        </p:nvSpPr>
        <p:spPr bwMode="auto">
          <a:xfrm>
            <a:off x="1217613" y="4405313"/>
            <a:ext cx="12858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f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4" name="Rectangle 75"/>
          <p:cNvSpPr>
            <a:spLocks noChangeArrowheads="1"/>
          </p:cNvSpPr>
          <p:nvPr/>
        </p:nvSpPr>
        <p:spPr bwMode="auto">
          <a:xfrm>
            <a:off x="1263650" y="4405313"/>
            <a:ext cx="18732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a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5" name="Rectangle 76"/>
          <p:cNvSpPr>
            <a:spLocks noChangeArrowheads="1"/>
          </p:cNvSpPr>
          <p:nvPr/>
        </p:nvSpPr>
        <p:spPr bwMode="auto">
          <a:xfrm>
            <a:off x="1370013" y="4405313"/>
            <a:ext cx="1397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r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6" name="Rectangle 77"/>
          <p:cNvSpPr>
            <a:spLocks noChangeArrowheads="1"/>
          </p:cNvSpPr>
          <p:nvPr/>
        </p:nvSpPr>
        <p:spPr bwMode="auto">
          <a:xfrm>
            <a:off x="1439863" y="4405313"/>
            <a:ext cx="1397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-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7" name="Rectangle 78"/>
          <p:cNvSpPr>
            <a:spLocks noChangeArrowheads="1"/>
          </p:cNvSpPr>
          <p:nvPr/>
        </p:nvSpPr>
        <p:spPr bwMode="auto">
          <a:xfrm>
            <a:off x="1498600" y="4405313"/>
            <a:ext cx="11747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I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8" name="Rectangle 79"/>
          <p:cNvSpPr>
            <a:spLocks noChangeArrowheads="1"/>
          </p:cNvSpPr>
          <p:nvPr/>
        </p:nvSpPr>
        <p:spPr bwMode="auto">
          <a:xfrm>
            <a:off x="1544638" y="4405313"/>
            <a:ext cx="21113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R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9" name="Rectangle 80"/>
          <p:cNvSpPr>
            <a:spLocks noChangeArrowheads="1"/>
          </p:cNvSpPr>
          <p:nvPr/>
        </p:nvSpPr>
        <p:spPr bwMode="auto">
          <a:xfrm>
            <a:off x="2608263" y="4405313"/>
            <a:ext cx="17462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n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0" name="Rectangle 81"/>
          <p:cNvSpPr>
            <a:spLocks noChangeArrowheads="1"/>
          </p:cNvSpPr>
          <p:nvPr/>
        </p:nvSpPr>
        <p:spPr bwMode="auto">
          <a:xfrm>
            <a:off x="2714625" y="4405313"/>
            <a:ext cx="18732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e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1" name="Rectangle 82"/>
          <p:cNvSpPr>
            <a:spLocks noChangeArrowheads="1"/>
          </p:cNvSpPr>
          <p:nvPr/>
        </p:nvSpPr>
        <p:spPr bwMode="auto">
          <a:xfrm>
            <a:off x="2819400" y="4405313"/>
            <a:ext cx="18732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a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2" name="Rectangle 83"/>
          <p:cNvSpPr>
            <a:spLocks noChangeArrowheads="1"/>
          </p:cNvSpPr>
          <p:nvPr/>
        </p:nvSpPr>
        <p:spPr bwMode="auto">
          <a:xfrm>
            <a:off x="2924175" y="4405313"/>
            <a:ext cx="1397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r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3" name="Rectangle 84"/>
          <p:cNvSpPr>
            <a:spLocks noChangeArrowheads="1"/>
          </p:cNvSpPr>
          <p:nvPr/>
        </p:nvSpPr>
        <p:spPr bwMode="auto">
          <a:xfrm>
            <a:off x="2982913" y="4405313"/>
            <a:ext cx="1397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-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4" name="Rectangle 85"/>
          <p:cNvSpPr>
            <a:spLocks noChangeArrowheads="1"/>
          </p:cNvSpPr>
          <p:nvPr/>
        </p:nvSpPr>
        <p:spPr bwMode="auto">
          <a:xfrm>
            <a:off x="3041650" y="4405313"/>
            <a:ext cx="11747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I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5" name="Rectangle 86"/>
          <p:cNvSpPr>
            <a:spLocks noChangeArrowheads="1"/>
          </p:cNvSpPr>
          <p:nvPr/>
        </p:nvSpPr>
        <p:spPr bwMode="auto">
          <a:xfrm>
            <a:off x="3100388" y="4405313"/>
            <a:ext cx="21113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R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6" name="Rectangle 87"/>
          <p:cNvSpPr>
            <a:spLocks noChangeArrowheads="1"/>
          </p:cNvSpPr>
          <p:nvPr/>
        </p:nvSpPr>
        <p:spPr bwMode="auto">
          <a:xfrm>
            <a:off x="3743325" y="4418013"/>
            <a:ext cx="21113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U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7" name="Rectangle 88"/>
          <p:cNvSpPr>
            <a:spLocks noChangeArrowheads="1"/>
          </p:cNvSpPr>
          <p:nvPr/>
        </p:nvSpPr>
        <p:spPr bwMode="auto">
          <a:xfrm>
            <a:off x="3883025" y="4418013"/>
            <a:ext cx="21113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V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8" name="Rectangle 89"/>
          <p:cNvSpPr>
            <a:spLocks noChangeArrowheads="1"/>
          </p:cNvSpPr>
          <p:nvPr/>
        </p:nvSpPr>
        <p:spPr bwMode="auto">
          <a:xfrm>
            <a:off x="3322638" y="4418013"/>
            <a:ext cx="21113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V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9" name="Rectangle 90"/>
          <p:cNvSpPr>
            <a:spLocks noChangeArrowheads="1"/>
          </p:cNvSpPr>
          <p:nvPr/>
        </p:nvSpPr>
        <p:spPr bwMode="auto">
          <a:xfrm>
            <a:off x="3451225" y="4418013"/>
            <a:ext cx="12858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i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0" name="Rectangle 91"/>
          <p:cNvSpPr>
            <a:spLocks noChangeArrowheads="1"/>
          </p:cNvSpPr>
          <p:nvPr/>
        </p:nvSpPr>
        <p:spPr bwMode="auto">
          <a:xfrm>
            <a:off x="3486150" y="4418013"/>
            <a:ext cx="17462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s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1" name="Rectangle 92"/>
          <p:cNvSpPr>
            <a:spLocks noChangeArrowheads="1"/>
          </p:cNvSpPr>
          <p:nvPr/>
        </p:nvSpPr>
        <p:spPr bwMode="auto">
          <a:xfrm>
            <a:off x="3579813" y="4418013"/>
            <a:ext cx="12858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.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2" name="Rectangle 93"/>
          <p:cNvSpPr>
            <a:spLocks noChangeArrowheads="1"/>
          </p:cNvSpPr>
          <p:nvPr/>
        </p:nvSpPr>
        <p:spPr bwMode="auto">
          <a:xfrm>
            <a:off x="1030288" y="2944813"/>
            <a:ext cx="211138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1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3" name="Rectangle 94"/>
          <p:cNvSpPr>
            <a:spLocks noChangeArrowheads="1"/>
          </p:cNvSpPr>
          <p:nvPr/>
        </p:nvSpPr>
        <p:spPr bwMode="auto">
          <a:xfrm>
            <a:off x="1030288" y="4217988"/>
            <a:ext cx="211138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0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344" name="Group 184"/>
          <p:cNvGrpSpPr>
            <a:grpSpLocks/>
          </p:cNvGrpSpPr>
          <p:nvPr/>
        </p:nvGrpSpPr>
        <p:grpSpPr bwMode="auto">
          <a:xfrm>
            <a:off x="1357313" y="1552575"/>
            <a:ext cx="760413" cy="609600"/>
            <a:chOff x="855" y="978"/>
            <a:chExt cx="479" cy="384"/>
          </a:xfrm>
        </p:grpSpPr>
        <p:sp>
          <p:nvSpPr>
            <p:cNvPr id="345" name="AutoShape 95"/>
            <p:cNvSpPr>
              <a:spLocks noChangeArrowheads="1"/>
            </p:cNvSpPr>
            <p:nvPr/>
          </p:nvSpPr>
          <p:spPr bwMode="auto">
            <a:xfrm>
              <a:off x="855" y="978"/>
              <a:ext cx="479" cy="384"/>
            </a:xfrm>
            <a:prstGeom prst="roundRect">
              <a:avLst>
                <a:gd name="adj" fmla="val 16667"/>
              </a:avLst>
            </a:prstGeom>
            <a:solidFill>
              <a:srgbClr val="FFE699"/>
            </a:solidFill>
            <a:ln w="238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6" name="Oval 96"/>
            <p:cNvSpPr>
              <a:spLocks noChangeArrowheads="1"/>
            </p:cNvSpPr>
            <p:nvPr/>
          </p:nvSpPr>
          <p:spPr bwMode="auto">
            <a:xfrm>
              <a:off x="855" y="1015"/>
              <a:ext cx="23" cy="16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7" name="Oval 97"/>
            <p:cNvSpPr>
              <a:spLocks noChangeArrowheads="1"/>
            </p:cNvSpPr>
            <p:nvPr/>
          </p:nvSpPr>
          <p:spPr bwMode="auto">
            <a:xfrm>
              <a:off x="1061" y="1207"/>
              <a:ext cx="23" cy="22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8" name="Oval 98"/>
            <p:cNvSpPr>
              <a:spLocks noChangeArrowheads="1"/>
            </p:cNvSpPr>
            <p:nvPr/>
          </p:nvSpPr>
          <p:spPr bwMode="auto">
            <a:xfrm>
              <a:off x="914" y="1037"/>
              <a:ext cx="15" cy="23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9" name="Oval 99"/>
            <p:cNvSpPr>
              <a:spLocks noChangeArrowheads="1"/>
            </p:cNvSpPr>
            <p:nvPr/>
          </p:nvSpPr>
          <p:spPr bwMode="auto">
            <a:xfrm>
              <a:off x="1223" y="1148"/>
              <a:ext cx="16" cy="22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0" name="Oval 100"/>
            <p:cNvSpPr>
              <a:spLocks noChangeArrowheads="1"/>
            </p:cNvSpPr>
            <p:nvPr/>
          </p:nvSpPr>
          <p:spPr bwMode="auto">
            <a:xfrm>
              <a:off x="1267" y="1258"/>
              <a:ext cx="16" cy="23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1" name="Oval 101"/>
            <p:cNvSpPr>
              <a:spLocks noChangeArrowheads="1"/>
            </p:cNvSpPr>
            <p:nvPr/>
          </p:nvSpPr>
          <p:spPr bwMode="auto">
            <a:xfrm>
              <a:off x="1297" y="1023"/>
              <a:ext cx="23" cy="22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2" name="Oval 102"/>
            <p:cNvSpPr>
              <a:spLocks noChangeArrowheads="1"/>
            </p:cNvSpPr>
            <p:nvPr/>
          </p:nvSpPr>
          <p:spPr bwMode="auto">
            <a:xfrm>
              <a:off x="1127" y="1302"/>
              <a:ext cx="16" cy="23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3" name="Oval 103"/>
            <p:cNvSpPr>
              <a:spLocks noChangeArrowheads="1"/>
            </p:cNvSpPr>
            <p:nvPr/>
          </p:nvSpPr>
          <p:spPr bwMode="auto">
            <a:xfrm>
              <a:off x="1157" y="1126"/>
              <a:ext cx="23" cy="22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4" name="Oval 104"/>
            <p:cNvSpPr>
              <a:spLocks noChangeArrowheads="1"/>
            </p:cNvSpPr>
            <p:nvPr/>
          </p:nvSpPr>
          <p:spPr bwMode="auto">
            <a:xfrm>
              <a:off x="929" y="1148"/>
              <a:ext cx="22" cy="22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5" name="Oval 105"/>
            <p:cNvSpPr>
              <a:spLocks noChangeArrowheads="1"/>
            </p:cNvSpPr>
            <p:nvPr/>
          </p:nvSpPr>
          <p:spPr bwMode="auto">
            <a:xfrm>
              <a:off x="995" y="1067"/>
              <a:ext cx="15" cy="15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6" name="Oval 106"/>
            <p:cNvSpPr>
              <a:spLocks noChangeArrowheads="1"/>
            </p:cNvSpPr>
            <p:nvPr/>
          </p:nvSpPr>
          <p:spPr bwMode="auto">
            <a:xfrm>
              <a:off x="980" y="1221"/>
              <a:ext cx="23" cy="23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7" name="Oval 107"/>
            <p:cNvSpPr>
              <a:spLocks noChangeArrowheads="1"/>
            </p:cNvSpPr>
            <p:nvPr/>
          </p:nvSpPr>
          <p:spPr bwMode="auto">
            <a:xfrm>
              <a:off x="943" y="1288"/>
              <a:ext cx="23" cy="22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8" name="Oval 108"/>
            <p:cNvSpPr>
              <a:spLocks noChangeArrowheads="1"/>
            </p:cNvSpPr>
            <p:nvPr/>
          </p:nvSpPr>
          <p:spPr bwMode="auto">
            <a:xfrm>
              <a:off x="1113" y="1037"/>
              <a:ext cx="23" cy="23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9" name="Oval 109"/>
            <p:cNvSpPr>
              <a:spLocks noChangeArrowheads="1"/>
            </p:cNvSpPr>
            <p:nvPr/>
          </p:nvSpPr>
          <p:spPr bwMode="auto">
            <a:xfrm>
              <a:off x="1039" y="1096"/>
              <a:ext cx="16" cy="16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0" name="Oval 110"/>
            <p:cNvSpPr>
              <a:spLocks noChangeArrowheads="1"/>
            </p:cNvSpPr>
            <p:nvPr/>
          </p:nvSpPr>
          <p:spPr bwMode="auto">
            <a:xfrm>
              <a:off x="855" y="1104"/>
              <a:ext cx="15" cy="22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1" name="Oval 111"/>
            <p:cNvSpPr>
              <a:spLocks noChangeArrowheads="1"/>
            </p:cNvSpPr>
            <p:nvPr/>
          </p:nvSpPr>
          <p:spPr bwMode="auto">
            <a:xfrm>
              <a:off x="1113" y="1236"/>
              <a:ext cx="15" cy="15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2" name="Oval 112"/>
            <p:cNvSpPr>
              <a:spLocks noChangeArrowheads="1"/>
            </p:cNvSpPr>
            <p:nvPr/>
          </p:nvSpPr>
          <p:spPr bwMode="auto">
            <a:xfrm>
              <a:off x="965" y="1118"/>
              <a:ext cx="23" cy="23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3" name="Oval 113"/>
            <p:cNvSpPr>
              <a:spLocks noChangeArrowheads="1"/>
            </p:cNvSpPr>
            <p:nvPr/>
          </p:nvSpPr>
          <p:spPr bwMode="auto">
            <a:xfrm>
              <a:off x="1253" y="1207"/>
              <a:ext cx="15" cy="22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4" name="Oval 114"/>
            <p:cNvSpPr>
              <a:spLocks noChangeArrowheads="1"/>
            </p:cNvSpPr>
            <p:nvPr/>
          </p:nvSpPr>
          <p:spPr bwMode="auto">
            <a:xfrm>
              <a:off x="1304" y="1302"/>
              <a:ext cx="23" cy="16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5" name="Oval 115"/>
            <p:cNvSpPr>
              <a:spLocks noChangeArrowheads="1"/>
            </p:cNvSpPr>
            <p:nvPr/>
          </p:nvSpPr>
          <p:spPr bwMode="auto">
            <a:xfrm>
              <a:off x="1260" y="1111"/>
              <a:ext cx="23" cy="23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6" name="Oval 116"/>
            <p:cNvSpPr>
              <a:spLocks noChangeArrowheads="1"/>
            </p:cNvSpPr>
            <p:nvPr/>
          </p:nvSpPr>
          <p:spPr bwMode="auto">
            <a:xfrm>
              <a:off x="1216" y="1280"/>
              <a:ext cx="15" cy="23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7" name="Oval 117"/>
            <p:cNvSpPr>
              <a:spLocks noChangeArrowheads="1"/>
            </p:cNvSpPr>
            <p:nvPr/>
          </p:nvSpPr>
          <p:spPr bwMode="auto">
            <a:xfrm>
              <a:off x="1172" y="1192"/>
              <a:ext cx="15" cy="23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8" name="Oval 118"/>
            <p:cNvSpPr>
              <a:spLocks noChangeArrowheads="1"/>
            </p:cNvSpPr>
            <p:nvPr/>
          </p:nvSpPr>
          <p:spPr bwMode="auto">
            <a:xfrm>
              <a:off x="862" y="1265"/>
              <a:ext cx="23" cy="23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9" name="Oval 119"/>
            <p:cNvSpPr>
              <a:spLocks noChangeArrowheads="1"/>
            </p:cNvSpPr>
            <p:nvPr/>
          </p:nvSpPr>
          <p:spPr bwMode="auto">
            <a:xfrm>
              <a:off x="1054" y="1008"/>
              <a:ext cx="23" cy="23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0" name="Oval 120"/>
            <p:cNvSpPr>
              <a:spLocks noChangeArrowheads="1"/>
            </p:cNvSpPr>
            <p:nvPr/>
          </p:nvSpPr>
          <p:spPr bwMode="auto">
            <a:xfrm>
              <a:off x="1039" y="1273"/>
              <a:ext cx="16" cy="23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1" name="Oval 121"/>
            <p:cNvSpPr>
              <a:spLocks noChangeArrowheads="1"/>
            </p:cNvSpPr>
            <p:nvPr/>
          </p:nvSpPr>
          <p:spPr bwMode="auto">
            <a:xfrm>
              <a:off x="980" y="1332"/>
              <a:ext cx="23" cy="15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2" name="Oval 122"/>
            <p:cNvSpPr>
              <a:spLocks noChangeArrowheads="1"/>
            </p:cNvSpPr>
            <p:nvPr/>
          </p:nvSpPr>
          <p:spPr bwMode="auto">
            <a:xfrm>
              <a:off x="1164" y="978"/>
              <a:ext cx="16" cy="23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3" name="Oval 123"/>
            <p:cNvSpPr>
              <a:spLocks noChangeArrowheads="1"/>
            </p:cNvSpPr>
            <p:nvPr/>
          </p:nvSpPr>
          <p:spPr bwMode="auto">
            <a:xfrm>
              <a:off x="1091" y="1133"/>
              <a:ext cx="15" cy="23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4" name="Oval 124"/>
            <p:cNvSpPr>
              <a:spLocks noChangeArrowheads="1"/>
            </p:cNvSpPr>
            <p:nvPr/>
          </p:nvSpPr>
          <p:spPr bwMode="auto">
            <a:xfrm>
              <a:off x="899" y="986"/>
              <a:ext cx="23" cy="15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5" name="Oval 125"/>
            <p:cNvSpPr>
              <a:spLocks noChangeArrowheads="1"/>
            </p:cNvSpPr>
            <p:nvPr/>
          </p:nvSpPr>
          <p:spPr bwMode="auto">
            <a:xfrm>
              <a:off x="884" y="1133"/>
              <a:ext cx="16" cy="23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6" name="Oval 126"/>
            <p:cNvSpPr>
              <a:spLocks noChangeArrowheads="1"/>
            </p:cNvSpPr>
            <p:nvPr/>
          </p:nvSpPr>
          <p:spPr bwMode="auto">
            <a:xfrm>
              <a:off x="1208" y="1096"/>
              <a:ext cx="23" cy="23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7" name="Oval 127"/>
            <p:cNvSpPr>
              <a:spLocks noChangeArrowheads="1"/>
            </p:cNvSpPr>
            <p:nvPr/>
          </p:nvSpPr>
          <p:spPr bwMode="auto">
            <a:xfrm>
              <a:off x="1223" y="1243"/>
              <a:ext cx="16" cy="16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8" name="Oval 128"/>
            <p:cNvSpPr>
              <a:spLocks noChangeArrowheads="1"/>
            </p:cNvSpPr>
            <p:nvPr/>
          </p:nvSpPr>
          <p:spPr bwMode="auto">
            <a:xfrm>
              <a:off x="1253" y="1023"/>
              <a:ext cx="22" cy="22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9" name="Oval 129"/>
            <p:cNvSpPr>
              <a:spLocks noChangeArrowheads="1"/>
            </p:cNvSpPr>
            <p:nvPr/>
          </p:nvSpPr>
          <p:spPr bwMode="auto">
            <a:xfrm>
              <a:off x="1083" y="1302"/>
              <a:ext cx="23" cy="23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0" name="Oval 130"/>
            <p:cNvSpPr>
              <a:spLocks noChangeArrowheads="1"/>
            </p:cNvSpPr>
            <p:nvPr/>
          </p:nvSpPr>
          <p:spPr bwMode="auto">
            <a:xfrm>
              <a:off x="1120" y="1104"/>
              <a:ext cx="23" cy="22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1" name="Oval 131"/>
            <p:cNvSpPr>
              <a:spLocks noChangeArrowheads="1"/>
            </p:cNvSpPr>
            <p:nvPr/>
          </p:nvSpPr>
          <p:spPr bwMode="auto">
            <a:xfrm>
              <a:off x="951" y="1089"/>
              <a:ext cx="15" cy="15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2" name="Oval 132"/>
            <p:cNvSpPr>
              <a:spLocks noChangeArrowheads="1"/>
            </p:cNvSpPr>
            <p:nvPr/>
          </p:nvSpPr>
          <p:spPr bwMode="auto">
            <a:xfrm>
              <a:off x="973" y="978"/>
              <a:ext cx="15" cy="23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3" name="Oval 133"/>
            <p:cNvSpPr>
              <a:spLocks noChangeArrowheads="1"/>
            </p:cNvSpPr>
            <p:nvPr/>
          </p:nvSpPr>
          <p:spPr bwMode="auto">
            <a:xfrm>
              <a:off x="936" y="1199"/>
              <a:ext cx="23" cy="23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4" name="Oval 134"/>
            <p:cNvSpPr>
              <a:spLocks noChangeArrowheads="1"/>
            </p:cNvSpPr>
            <p:nvPr/>
          </p:nvSpPr>
          <p:spPr bwMode="auto">
            <a:xfrm>
              <a:off x="855" y="1324"/>
              <a:ext cx="23" cy="16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5" name="Oval 135"/>
            <p:cNvSpPr>
              <a:spLocks noChangeArrowheads="1"/>
            </p:cNvSpPr>
            <p:nvPr/>
          </p:nvSpPr>
          <p:spPr bwMode="auto">
            <a:xfrm>
              <a:off x="1120" y="993"/>
              <a:ext cx="16" cy="23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6" name="Oval 136"/>
            <p:cNvSpPr>
              <a:spLocks noChangeArrowheads="1"/>
            </p:cNvSpPr>
            <p:nvPr/>
          </p:nvSpPr>
          <p:spPr bwMode="auto">
            <a:xfrm>
              <a:off x="1032" y="1052"/>
              <a:ext cx="23" cy="23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7" name="Oval 137"/>
            <p:cNvSpPr>
              <a:spLocks noChangeArrowheads="1"/>
            </p:cNvSpPr>
            <p:nvPr/>
          </p:nvSpPr>
          <p:spPr bwMode="auto">
            <a:xfrm>
              <a:off x="870" y="1067"/>
              <a:ext cx="22" cy="15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8" name="Oval 138"/>
            <p:cNvSpPr>
              <a:spLocks noChangeArrowheads="1"/>
            </p:cNvSpPr>
            <p:nvPr/>
          </p:nvSpPr>
          <p:spPr bwMode="auto">
            <a:xfrm>
              <a:off x="1076" y="1251"/>
              <a:ext cx="15" cy="23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9" name="Oval 139"/>
            <p:cNvSpPr>
              <a:spLocks noChangeArrowheads="1"/>
            </p:cNvSpPr>
            <p:nvPr/>
          </p:nvSpPr>
          <p:spPr bwMode="auto">
            <a:xfrm>
              <a:off x="958" y="1037"/>
              <a:ext cx="23" cy="16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90" name="Oval 140"/>
            <p:cNvSpPr>
              <a:spLocks noChangeArrowheads="1"/>
            </p:cNvSpPr>
            <p:nvPr/>
          </p:nvSpPr>
          <p:spPr bwMode="auto">
            <a:xfrm>
              <a:off x="1304" y="1236"/>
              <a:ext cx="16" cy="23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91" name="Oval 141"/>
            <p:cNvSpPr>
              <a:spLocks noChangeArrowheads="1"/>
            </p:cNvSpPr>
            <p:nvPr/>
          </p:nvSpPr>
          <p:spPr bwMode="auto">
            <a:xfrm>
              <a:off x="1253" y="1310"/>
              <a:ext cx="15" cy="22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92" name="Oval 142"/>
            <p:cNvSpPr>
              <a:spLocks noChangeArrowheads="1"/>
            </p:cNvSpPr>
            <p:nvPr/>
          </p:nvSpPr>
          <p:spPr bwMode="auto">
            <a:xfrm>
              <a:off x="1282" y="1155"/>
              <a:ext cx="23" cy="23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93" name="Oval 143"/>
            <p:cNvSpPr>
              <a:spLocks noChangeArrowheads="1"/>
            </p:cNvSpPr>
            <p:nvPr/>
          </p:nvSpPr>
          <p:spPr bwMode="auto">
            <a:xfrm>
              <a:off x="1142" y="1258"/>
              <a:ext cx="16" cy="23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94" name="Oval 144"/>
            <p:cNvSpPr>
              <a:spLocks noChangeArrowheads="1"/>
            </p:cNvSpPr>
            <p:nvPr/>
          </p:nvSpPr>
          <p:spPr bwMode="auto">
            <a:xfrm>
              <a:off x="1135" y="1155"/>
              <a:ext cx="15" cy="23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95" name="Oval 145"/>
            <p:cNvSpPr>
              <a:spLocks noChangeArrowheads="1"/>
            </p:cNvSpPr>
            <p:nvPr/>
          </p:nvSpPr>
          <p:spPr bwMode="auto">
            <a:xfrm>
              <a:off x="855" y="1229"/>
              <a:ext cx="23" cy="22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96" name="Oval 146"/>
            <p:cNvSpPr>
              <a:spLocks noChangeArrowheads="1"/>
            </p:cNvSpPr>
            <p:nvPr/>
          </p:nvSpPr>
          <p:spPr bwMode="auto">
            <a:xfrm>
              <a:off x="1083" y="1074"/>
              <a:ext cx="16" cy="16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97" name="Oval 147"/>
            <p:cNvSpPr>
              <a:spLocks noChangeArrowheads="1"/>
            </p:cNvSpPr>
            <p:nvPr/>
          </p:nvSpPr>
          <p:spPr bwMode="auto">
            <a:xfrm>
              <a:off x="980" y="1162"/>
              <a:ext cx="16" cy="23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98" name="Oval 148"/>
            <p:cNvSpPr>
              <a:spLocks noChangeArrowheads="1"/>
            </p:cNvSpPr>
            <p:nvPr/>
          </p:nvSpPr>
          <p:spPr bwMode="auto">
            <a:xfrm>
              <a:off x="988" y="1265"/>
              <a:ext cx="15" cy="23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99" name="Oval 149"/>
            <p:cNvSpPr>
              <a:spLocks noChangeArrowheads="1"/>
            </p:cNvSpPr>
            <p:nvPr/>
          </p:nvSpPr>
          <p:spPr bwMode="auto">
            <a:xfrm>
              <a:off x="1172" y="1074"/>
              <a:ext cx="15" cy="16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00" name="Oval 150"/>
            <p:cNvSpPr>
              <a:spLocks noChangeArrowheads="1"/>
            </p:cNvSpPr>
            <p:nvPr/>
          </p:nvSpPr>
          <p:spPr bwMode="auto">
            <a:xfrm>
              <a:off x="1172" y="1302"/>
              <a:ext cx="22" cy="23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01" name="Oval 151"/>
            <p:cNvSpPr>
              <a:spLocks noChangeArrowheads="1"/>
            </p:cNvSpPr>
            <p:nvPr/>
          </p:nvSpPr>
          <p:spPr bwMode="auto">
            <a:xfrm>
              <a:off x="1017" y="1192"/>
              <a:ext cx="23" cy="23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02" name="Oval 152"/>
            <p:cNvSpPr>
              <a:spLocks noChangeArrowheads="1"/>
            </p:cNvSpPr>
            <p:nvPr/>
          </p:nvSpPr>
          <p:spPr bwMode="auto">
            <a:xfrm>
              <a:off x="1194" y="1037"/>
              <a:ext cx="23" cy="23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03" name="Oval 153"/>
            <p:cNvSpPr>
              <a:spLocks noChangeArrowheads="1"/>
            </p:cNvSpPr>
            <p:nvPr/>
          </p:nvSpPr>
          <p:spPr bwMode="auto">
            <a:xfrm>
              <a:off x="1297" y="1074"/>
              <a:ext cx="23" cy="23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04" name="Oval 154"/>
            <p:cNvSpPr>
              <a:spLocks noChangeArrowheads="1"/>
            </p:cNvSpPr>
            <p:nvPr/>
          </p:nvSpPr>
          <p:spPr bwMode="auto">
            <a:xfrm>
              <a:off x="1208" y="1339"/>
              <a:ext cx="16" cy="23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05" name="Oval 155"/>
            <p:cNvSpPr>
              <a:spLocks noChangeArrowheads="1"/>
            </p:cNvSpPr>
            <p:nvPr/>
          </p:nvSpPr>
          <p:spPr bwMode="auto">
            <a:xfrm>
              <a:off x="1150" y="1339"/>
              <a:ext cx="15" cy="16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06" name="Oval 156"/>
            <p:cNvSpPr>
              <a:spLocks noChangeArrowheads="1"/>
            </p:cNvSpPr>
            <p:nvPr/>
          </p:nvSpPr>
          <p:spPr bwMode="auto">
            <a:xfrm>
              <a:off x="906" y="1221"/>
              <a:ext cx="16" cy="23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07" name="Oval 157"/>
            <p:cNvSpPr>
              <a:spLocks noChangeArrowheads="1"/>
            </p:cNvSpPr>
            <p:nvPr/>
          </p:nvSpPr>
          <p:spPr bwMode="auto">
            <a:xfrm>
              <a:off x="921" y="1339"/>
              <a:ext cx="23" cy="23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08" name="Oval 158"/>
            <p:cNvSpPr>
              <a:spLocks noChangeArrowheads="1"/>
            </p:cNvSpPr>
            <p:nvPr/>
          </p:nvSpPr>
          <p:spPr bwMode="auto">
            <a:xfrm>
              <a:off x="1069" y="1332"/>
              <a:ext cx="15" cy="23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09" name="Oval 159"/>
            <p:cNvSpPr>
              <a:spLocks noChangeArrowheads="1"/>
            </p:cNvSpPr>
            <p:nvPr/>
          </p:nvSpPr>
          <p:spPr bwMode="auto">
            <a:xfrm>
              <a:off x="1024" y="1332"/>
              <a:ext cx="23" cy="15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0" name="Oval 160"/>
            <p:cNvSpPr>
              <a:spLocks noChangeArrowheads="1"/>
            </p:cNvSpPr>
            <p:nvPr/>
          </p:nvSpPr>
          <p:spPr bwMode="auto">
            <a:xfrm>
              <a:off x="1319" y="1192"/>
              <a:ext cx="15" cy="23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1" name="Oval 161"/>
            <p:cNvSpPr>
              <a:spLocks noChangeArrowheads="1"/>
            </p:cNvSpPr>
            <p:nvPr/>
          </p:nvSpPr>
          <p:spPr bwMode="auto">
            <a:xfrm>
              <a:off x="1289" y="986"/>
              <a:ext cx="16" cy="23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2" name="Oval 162"/>
            <p:cNvSpPr>
              <a:spLocks noChangeArrowheads="1"/>
            </p:cNvSpPr>
            <p:nvPr/>
          </p:nvSpPr>
          <p:spPr bwMode="auto">
            <a:xfrm>
              <a:off x="862" y="1162"/>
              <a:ext cx="16" cy="16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3" name="Oval 163"/>
            <p:cNvSpPr>
              <a:spLocks noChangeArrowheads="1"/>
            </p:cNvSpPr>
            <p:nvPr/>
          </p:nvSpPr>
          <p:spPr bwMode="auto">
            <a:xfrm>
              <a:off x="892" y="1310"/>
              <a:ext cx="23" cy="15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4" name="Oval 164"/>
            <p:cNvSpPr>
              <a:spLocks noChangeArrowheads="1"/>
            </p:cNvSpPr>
            <p:nvPr/>
          </p:nvSpPr>
          <p:spPr bwMode="auto">
            <a:xfrm>
              <a:off x="906" y="1273"/>
              <a:ext cx="23" cy="15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5" name="Oval 165"/>
            <p:cNvSpPr>
              <a:spLocks noChangeArrowheads="1"/>
            </p:cNvSpPr>
            <p:nvPr/>
          </p:nvSpPr>
          <p:spPr bwMode="auto">
            <a:xfrm>
              <a:off x="877" y="1184"/>
              <a:ext cx="23" cy="23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6" name="Oval 166"/>
            <p:cNvSpPr>
              <a:spLocks noChangeArrowheads="1"/>
            </p:cNvSpPr>
            <p:nvPr/>
          </p:nvSpPr>
          <p:spPr bwMode="auto">
            <a:xfrm>
              <a:off x="1024" y="1162"/>
              <a:ext cx="23" cy="23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7" name="Oval 167"/>
            <p:cNvSpPr>
              <a:spLocks noChangeArrowheads="1"/>
            </p:cNvSpPr>
            <p:nvPr/>
          </p:nvSpPr>
          <p:spPr bwMode="auto">
            <a:xfrm>
              <a:off x="1061" y="1170"/>
              <a:ext cx="16" cy="15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8" name="Oval 168"/>
            <p:cNvSpPr>
              <a:spLocks noChangeArrowheads="1"/>
            </p:cNvSpPr>
            <p:nvPr/>
          </p:nvSpPr>
          <p:spPr bwMode="auto">
            <a:xfrm>
              <a:off x="906" y="1096"/>
              <a:ext cx="23" cy="23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9" name="Oval 169"/>
            <p:cNvSpPr>
              <a:spLocks noChangeArrowheads="1"/>
            </p:cNvSpPr>
            <p:nvPr/>
          </p:nvSpPr>
          <p:spPr bwMode="auto">
            <a:xfrm>
              <a:off x="1010" y="1126"/>
              <a:ext cx="15" cy="22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0" name="Oval 170"/>
            <p:cNvSpPr>
              <a:spLocks noChangeArrowheads="1"/>
            </p:cNvSpPr>
            <p:nvPr/>
          </p:nvSpPr>
          <p:spPr bwMode="auto">
            <a:xfrm>
              <a:off x="1253" y="1059"/>
              <a:ext cx="22" cy="16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1" name="Oval 171"/>
            <p:cNvSpPr>
              <a:spLocks noChangeArrowheads="1"/>
            </p:cNvSpPr>
            <p:nvPr/>
          </p:nvSpPr>
          <p:spPr bwMode="auto">
            <a:xfrm>
              <a:off x="1201" y="993"/>
              <a:ext cx="23" cy="16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2" name="Oval 172"/>
            <p:cNvSpPr>
              <a:spLocks noChangeArrowheads="1"/>
            </p:cNvSpPr>
            <p:nvPr/>
          </p:nvSpPr>
          <p:spPr bwMode="auto">
            <a:xfrm>
              <a:off x="1312" y="1339"/>
              <a:ext cx="15" cy="16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3" name="Oval 173"/>
            <p:cNvSpPr>
              <a:spLocks noChangeArrowheads="1"/>
            </p:cNvSpPr>
            <p:nvPr/>
          </p:nvSpPr>
          <p:spPr bwMode="auto">
            <a:xfrm>
              <a:off x="1312" y="1126"/>
              <a:ext cx="22" cy="22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4" name="Oval 174"/>
            <p:cNvSpPr>
              <a:spLocks noChangeArrowheads="1"/>
            </p:cNvSpPr>
            <p:nvPr/>
          </p:nvSpPr>
          <p:spPr bwMode="auto">
            <a:xfrm>
              <a:off x="1267" y="1339"/>
              <a:ext cx="23" cy="23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5" name="Oval 175"/>
            <p:cNvSpPr>
              <a:spLocks noChangeArrowheads="1"/>
            </p:cNvSpPr>
            <p:nvPr/>
          </p:nvSpPr>
          <p:spPr bwMode="auto">
            <a:xfrm>
              <a:off x="1186" y="1148"/>
              <a:ext cx="16" cy="22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6" name="Oval 176"/>
            <p:cNvSpPr>
              <a:spLocks noChangeArrowheads="1"/>
            </p:cNvSpPr>
            <p:nvPr/>
          </p:nvSpPr>
          <p:spPr bwMode="auto">
            <a:xfrm>
              <a:off x="1179" y="1258"/>
              <a:ext cx="15" cy="16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7" name="Oval 177"/>
            <p:cNvSpPr>
              <a:spLocks noChangeArrowheads="1"/>
            </p:cNvSpPr>
            <p:nvPr/>
          </p:nvSpPr>
          <p:spPr bwMode="auto">
            <a:xfrm>
              <a:off x="1216" y="1184"/>
              <a:ext cx="23" cy="23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8" name="Oval 178"/>
            <p:cNvSpPr>
              <a:spLocks noChangeArrowheads="1"/>
            </p:cNvSpPr>
            <p:nvPr/>
          </p:nvSpPr>
          <p:spPr bwMode="auto">
            <a:xfrm>
              <a:off x="1039" y="986"/>
              <a:ext cx="16" cy="15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9" name="Oval 179"/>
            <p:cNvSpPr>
              <a:spLocks noChangeArrowheads="1"/>
            </p:cNvSpPr>
            <p:nvPr/>
          </p:nvSpPr>
          <p:spPr bwMode="auto">
            <a:xfrm>
              <a:off x="1002" y="1015"/>
              <a:ext cx="23" cy="16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30" name="Oval 180"/>
            <p:cNvSpPr>
              <a:spLocks noChangeArrowheads="1"/>
            </p:cNvSpPr>
            <p:nvPr/>
          </p:nvSpPr>
          <p:spPr bwMode="auto">
            <a:xfrm>
              <a:off x="936" y="1000"/>
              <a:ext cx="23" cy="16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31" name="Oval 181"/>
            <p:cNvSpPr>
              <a:spLocks noChangeArrowheads="1"/>
            </p:cNvSpPr>
            <p:nvPr/>
          </p:nvSpPr>
          <p:spPr bwMode="auto">
            <a:xfrm>
              <a:off x="1157" y="1023"/>
              <a:ext cx="23" cy="15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32" name="Oval 182"/>
            <p:cNvSpPr>
              <a:spLocks noChangeArrowheads="1"/>
            </p:cNvSpPr>
            <p:nvPr/>
          </p:nvSpPr>
          <p:spPr bwMode="auto">
            <a:xfrm>
              <a:off x="1245" y="978"/>
              <a:ext cx="23" cy="23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33" name="Oval 183"/>
            <p:cNvSpPr>
              <a:spLocks noChangeArrowheads="1"/>
            </p:cNvSpPr>
            <p:nvPr/>
          </p:nvSpPr>
          <p:spPr bwMode="auto">
            <a:xfrm>
              <a:off x="1113" y="1192"/>
              <a:ext cx="15" cy="23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434" name="Group 232"/>
          <p:cNvGrpSpPr>
            <a:grpSpLocks/>
          </p:cNvGrpSpPr>
          <p:nvPr/>
        </p:nvGrpSpPr>
        <p:grpSpPr bwMode="auto">
          <a:xfrm>
            <a:off x="2573338" y="1552575"/>
            <a:ext cx="760413" cy="609600"/>
            <a:chOff x="1621" y="978"/>
            <a:chExt cx="479" cy="384"/>
          </a:xfrm>
        </p:grpSpPr>
        <p:sp>
          <p:nvSpPr>
            <p:cNvPr id="435" name="AutoShape 185"/>
            <p:cNvSpPr>
              <a:spLocks noChangeArrowheads="1"/>
            </p:cNvSpPr>
            <p:nvPr/>
          </p:nvSpPr>
          <p:spPr bwMode="auto">
            <a:xfrm>
              <a:off x="1621" y="978"/>
              <a:ext cx="479" cy="384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238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36" name="Oval 186"/>
            <p:cNvSpPr>
              <a:spLocks noChangeArrowheads="1"/>
            </p:cNvSpPr>
            <p:nvPr/>
          </p:nvSpPr>
          <p:spPr bwMode="auto">
            <a:xfrm>
              <a:off x="1636" y="1037"/>
              <a:ext cx="23" cy="23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37" name="Oval 187"/>
            <p:cNvSpPr>
              <a:spLocks noChangeArrowheads="1"/>
            </p:cNvSpPr>
            <p:nvPr/>
          </p:nvSpPr>
          <p:spPr bwMode="auto">
            <a:xfrm>
              <a:off x="2063" y="1023"/>
              <a:ext cx="23" cy="22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38" name="Oval 188"/>
            <p:cNvSpPr>
              <a:spLocks noChangeArrowheads="1"/>
            </p:cNvSpPr>
            <p:nvPr/>
          </p:nvSpPr>
          <p:spPr bwMode="auto">
            <a:xfrm>
              <a:off x="1901" y="1317"/>
              <a:ext cx="15" cy="23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39" name="Oval 189"/>
            <p:cNvSpPr>
              <a:spLocks noChangeArrowheads="1"/>
            </p:cNvSpPr>
            <p:nvPr/>
          </p:nvSpPr>
          <p:spPr bwMode="auto">
            <a:xfrm>
              <a:off x="1952" y="1089"/>
              <a:ext cx="23" cy="15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40" name="Oval 190"/>
            <p:cNvSpPr>
              <a:spLocks noChangeArrowheads="1"/>
            </p:cNvSpPr>
            <p:nvPr/>
          </p:nvSpPr>
          <p:spPr bwMode="auto">
            <a:xfrm>
              <a:off x="1702" y="1111"/>
              <a:ext cx="23" cy="15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41" name="Oval 191"/>
            <p:cNvSpPr>
              <a:spLocks noChangeArrowheads="1"/>
            </p:cNvSpPr>
            <p:nvPr/>
          </p:nvSpPr>
          <p:spPr bwMode="auto">
            <a:xfrm>
              <a:off x="1709" y="1288"/>
              <a:ext cx="23" cy="15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42" name="Oval 192"/>
            <p:cNvSpPr>
              <a:spLocks noChangeArrowheads="1"/>
            </p:cNvSpPr>
            <p:nvPr/>
          </p:nvSpPr>
          <p:spPr bwMode="auto">
            <a:xfrm>
              <a:off x="1997" y="1008"/>
              <a:ext cx="22" cy="15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43" name="Oval 193"/>
            <p:cNvSpPr>
              <a:spLocks noChangeArrowheads="1"/>
            </p:cNvSpPr>
            <p:nvPr/>
          </p:nvSpPr>
          <p:spPr bwMode="auto">
            <a:xfrm>
              <a:off x="1812" y="1074"/>
              <a:ext cx="16" cy="23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44" name="Oval 194"/>
            <p:cNvSpPr>
              <a:spLocks noChangeArrowheads="1"/>
            </p:cNvSpPr>
            <p:nvPr/>
          </p:nvSpPr>
          <p:spPr bwMode="auto">
            <a:xfrm>
              <a:off x="2004" y="1192"/>
              <a:ext cx="23" cy="23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45" name="Oval 195"/>
            <p:cNvSpPr>
              <a:spLocks noChangeArrowheads="1"/>
            </p:cNvSpPr>
            <p:nvPr/>
          </p:nvSpPr>
          <p:spPr bwMode="auto">
            <a:xfrm>
              <a:off x="1901" y="1008"/>
              <a:ext cx="23" cy="23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46" name="Oval 196"/>
            <p:cNvSpPr>
              <a:spLocks noChangeArrowheads="1"/>
            </p:cNvSpPr>
            <p:nvPr/>
          </p:nvSpPr>
          <p:spPr bwMode="auto">
            <a:xfrm>
              <a:off x="2026" y="1302"/>
              <a:ext cx="23" cy="23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47" name="Oval 197"/>
            <p:cNvSpPr>
              <a:spLocks noChangeArrowheads="1"/>
            </p:cNvSpPr>
            <p:nvPr/>
          </p:nvSpPr>
          <p:spPr bwMode="auto">
            <a:xfrm>
              <a:off x="1916" y="1177"/>
              <a:ext cx="22" cy="16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48" name="Oval 198"/>
            <p:cNvSpPr>
              <a:spLocks noChangeArrowheads="1"/>
            </p:cNvSpPr>
            <p:nvPr/>
          </p:nvSpPr>
          <p:spPr bwMode="auto">
            <a:xfrm>
              <a:off x="1643" y="1302"/>
              <a:ext cx="23" cy="23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49" name="Oval 199"/>
            <p:cNvSpPr>
              <a:spLocks noChangeArrowheads="1"/>
            </p:cNvSpPr>
            <p:nvPr/>
          </p:nvSpPr>
          <p:spPr bwMode="auto">
            <a:xfrm>
              <a:off x="1820" y="1037"/>
              <a:ext cx="23" cy="23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50" name="Oval 200"/>
            <p:cNvSpPr>
              <a:spLocks noChangeArrowheads="1"/>
            </p:cNvSpPr>
            <p:nvPr/>
          </p:nvSpPr>
          <p:spPr bwMode="auto">
            <a:xfrm>
              <a:off x="1805" y="1273"/>
              <a:ext cx="23" cy="15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51" name="Oval 201"/>
            <p:cNvSpPr>
              <a:spLocks noChangeArrowheads="1"/>
            </p:cNvSpPr>
            <p:nvPr/>
          </p:nvSpPr>
          <p:spPr bwMode="auto">
            <a:xfrm>
              <a:off x="1835" y="1140"/>
              <a:ext cx="15" cy="23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52" name="Oval 202"/>
            <p:cNvSpPr>
              <a:spLocks noChangeArrowheads="1"/>
            </p:cNvSpPr>
            <p:nvPr/>
          </p:nvSpPr>
          <p:spPr bwMode="auto">
            <a:xfrm>
              <a:off x="1702" y="1081"/>
              <a:ext cx="23" cy="23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53" name="Oval 203"/>
            <p:cNvSpPr>
              <a:spLocks noChangeArrowheads="1"/>
            </p:cNvSpPr>
            <p:nvPr/>
          </p:nvSpPr>
          <p:spPr bwMode="auto">
            <a:xfrm>
              <a:off x="1849" y="1310"/>
              <a:ext cx="16" cy="22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54" name="Oval 204"/>
            <p:cNvSpPr>
              <a:spLocks noChangeArrowheads="1"/>
            </p:cNvSpPr>
            <p:nvPr/>
          </p:nvSpPr>
          <p:spPr bwMode="auto">
            <a:xfrm>
              <a:off x="1731" y="986"/>
              <a:ext cx="16" cy="23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55" name="Oval 205"/>
            <p:cNvSpPr>
              <a:spLocks noChangeArrowheads="1"/>
            </p:cNvSpPr>
            <p:nvPr/>
          </p:nvSpPr>
          <p:spPr bwMode="auto">
            <a:xfrm>
              <a:off x="1628" y="1324"/>
              <a:ext cx="16" cy="16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56" name="Oval 206"/>
            <p:cNvSpPr>
              <a:spLocks noChangeArrowheads="1"/>
            </p:cNvSpPr>
            <p:nvPr/>
          </p:nvSpPr>
          <p:spPr bwMode="auto">
            <a:xfrm>
              <a:off x="1886" y="993"/>
              <a:ext cx="23" cy="16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57" name="Oval 207"/>
            <p:cNvSpPr>
              <a:spLocks noChangeArrowheads="1"/>
            </p:cNvSpPr>
            <p:nvPr/>
          </p:nvSpPr>
          <p:spPr bwMode="auto">
            <a:xfrm>
              <a:off x="1805" y="1052"/>
              <a:ext cx="16" cy="23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58" name="Oval 208"/>
            <p:cNvSpPr>
              <a:spLocks noChangeArrowheads="1"/>
            </p:cNvSpPr>
            <p:nvPr/>
          </p:nvSpPr>
          <p:spPr bwMode="auto">
            <a:xfrm>
              <a:off x="1643" y="1059"/>
              <a:ext cx="16" cy="23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59" name="Oval 209"/>
            <p:cNvSpPr>
              <a:spLocks noChangeArrowheads="1"/>
            </p:cNvSpPr>
            <p:nvPr/>
          </p:nvSpPr>
          <p:spPr bwMode="auto">
            <a:xfrm>
              <a:off x="1827" y="1258"/>
              <a:ext cx="16" cy="23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60" name="Oval 210"/>
            <p:cNvSpPr>
              <a:spLocks noChangeArrowheads="1"/>
            </p:cNvSpPr>
            <p:nvPr/>
          </p:nvSpPr>
          <p:spPr bwMode="auto">
            <a:xfrm>
              <a:off x="2056" y="1310"/>
              <a:ext cx="15" cy="22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61" name="Oval 211"/>
            <p:cNvSpPr>
              <a:spLocks noChangeArrowheads="1"/>
            </p:cNvSpPr>
            <p:nvPr/>
          </p:nvSpPr>
          <p:spPr bwMode="auto">
            <a:xfrm>
              <a:off x="2048" y="1155"/>
              <a:ext cx="23" cy="23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62" name="Oval 212"/>
            <p:cNvSpPr>
              <a:spLocks noChangeArrowheads="1"/>
            </p:cNvSpPr>
            <p:nvPr/>
          </p:nvSpPr>
          <p:spPr bwMode="auto">
            <a:xfrm>
              <a:off x="1923" y="1258"/>
              <a:ext cx="15" cy="23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63" name="Oval 213"/>
            <p:cNvSpPr>
              <a:spLocks noChangeArrowheads="1"/>
            </p:cNvSpPr>
            <p:nvPr/>
          </p:nvSpPr>
          <p:spPr bwMode="auto">
            <a:xfrm>
              <a:off x="1901" y="1155"/>
              <a:ext cx="23" cy="23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64" name="Oval 214"/>
            <p:cNvSpPr>
              <a:spLocks noChangeArrowheads="1"/>
            </p:cNvSpPr>
            <p:nvPr/>
          </p:nvSpPr>
          <p:spPr bwMode="auto">
            <a:xfrm>
              <a:off x="1975" y="1008"/>
              <a:ext cx="15" cy="23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65" name="Oval 215"/>
            <p:cNvSpPr>
              <a:spLocks noChangeArrowheads="1"/>
            </p:cNvSpPr>
            <p:nvPr/>
          </p:nvSpPr>
          <p:spPr bwMode="auto">
            <a:xfrm>
              <a:off x="1746" y="1162"/>
              <a:ext cx="23" cy="23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66" name="Oval 216"/>
            <p:cNvSpPr>
              <a:spLocks noChangeArrowheads="1"/>
            </p:cNvSpPr>
            <p:nvPr/>
          </p:nvSpPr>
          <p:spPr bwMode="auto">
            <a:xfrm>
              <a:off x="1731" y="1302"/>
              <a:ext cx="16" cy="23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67" name="Oval 217"/>
            <p:cNvSpPr>
              <a:spLocks noChangeArrowheads="1"/>
            </p:cNvSpPr>
            <p:nvPr/>
          </p:nvSpPr>
          <p:spPr bwMode="auto">
            <a:xfrm>
              <a:off x="1938" y="1074"/>
              <a:ext cx="23" cy="16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68" name="Oval 218"/>
            <p:cNvSpPr>
              <a:spLocks noChangeArrowheads="1"/>
            </p:cNvSpPr>
            <p:nvPr/>
          </p:nvSpPr>
          <p:spPr bwMode="auto">
            <a:xfrm>
              <a:off x="1952" y="1317"/>
              <a:ext cx="23" cy="23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69" name="Oval 219"/>
            <p:cNvSpPr>
              <a:spLocks noChangeArrowheads="1"/>
            </p:cNvSpPr>
            <p:nvPr/>
          </p:nvSpPr>
          <p:spPr bwMode="auto">
            <a:xfrm>
              <a:off x="2063" y="1052"/>
              <a:ext cx="15" cy="15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70" name="Oval 220"/>
            <p:cNvSpPr>
              <a:spLocks noChangeArrowheads="1"/>
            </p:cNvSpPr>
            <p:nvPr/>
          </p:nvSpPr>
          <p:spPr bwMode="auto">
            <a:xfrm>
              <a:off x="1982" y="1317"/>
              <a:ext cx="23" cy="23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71" name="Oval 221"/>
            <p:cNvSpPr>
              <a:spLocks noChangeArrowheads="1"/>
            </p:cNvSpPr>
            <p:nvPr/>
          </p:nvSpPr>
          <p:spPr bwMode="auto">
            <a:xfrm>
              <a:off x="1916" y="1339"/>
              <a:ext cx="15" cy="16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72" name="Oval 222"/>
            <p:cNvSpPr>
              <a:spLocks noChangeArrowheads="1"/>
            </p:cNvSpPr>
            <p:nvPr/>
          </p:nvSpPr>
          <p:spPr bwMode="auto">
            <a:xfrm>
              <a:off x="1658" y="1207"/>
              <a:ext cx="23" cy="15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73" name="Oval 223"/>
            <p:cNvSpPr>
              <a:spLocks noChangeArrowheads="1"/>
            </p:cNvSpPr>
            <p:nvPr/>
          </p:nvSpPr>
          <p:spPr bwMode="auto">
            <a:xfrm>
              <a:off x="1835" y="1332"/>
              <a:ext cx="15" cy="15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74" name="Oval 224"/>
            <p:cNvSpPr>
              <a:spLocks noChangeArrowheads="1"/>
            </p:cNvSpPr>
            <p:nvPr/>
          </p:nvSpPr>
          <p:spPr bwMode="auto">
            <a:xfrm>
              <a:off x="2063" y="1184"/>
              <a:ext cx="15" cy="16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75" name="Oval 225"/>
            <p:cNvSpPr>
              <a:spLocks noChangeArrowheads="1"/>
            </p:cNvSpPr>
            <p:nvPr/>
          </p:nvSpPr>
          <p:spPr bwMode="auto">
            <a:xfrm>
              <a:off x="1643" y="1184"/>
              <a:ext cx="23" cy="16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76" name="Oval 226"/>
            <p:cNvSpPr>
              <a:spLocks noChangeArrowheads="1"/>
            </p:cNvSpPr>
            <p:nvPr/>
          </p:nvSpPr>
          <p:spPr bwMode="auto">
            <a:xfrm>
              <a:off x="1827" y="1170"/>
              <a:ext cx="23" cy="15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77" name="Oval 227"/>
            <p:cNvSpPr>
              <a:spLocks noChangeArrowheads="1"/>
            </p:cNvSpPr>
            <p:nvPr/>
          </p:nvSpPr>
          <p:spPr bwMode="auto">
            <a:xfrm>
              <a:off x="1739" y="1140"/>
              <a:ext cx="23" cy="23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78" name="Oval 228"/>
            <p:cNvSpPr>
              <a:spLocks noChangeArrowheads="1"/>
            </p:cNvSpPr>
            <p:nvPr/>
          </p:nvSpPr>
          <p:spPr bwMode="auto">
            <a:xfrm>
              <a:off x="1945" y="1258"/>
              <a:ext cx="23" cy="16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79" name="Oval 229"/>
            <p:cNvSpPr>
              <a:spLocks noChangeArrowheads="1"/>
            </p:cNvSpPr>
            <p:nvPr/>
          </p:nvSpPr>
          <p:spPr bwMode="auto">
            <a:xfrm>
              <a:off x="1989" y="1184"/>
              <a:ext cx="16" cy="23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80" name="Oval 230"/>
            <p:cNvSpPr>
              <a:spLocks noChangeArrowheads="1"/>
            </p:cNvSpPr>
            <p:nvPr/>
          </p:nvSpPr>
          <p:spPr bwMode="auto">
            <a:xfrm>
              <a:off x="1835" y="1059"/>
              <a:ext cx="22" cy="23"/>
            </a:xfrm>
            <a:prstGeom prst="ellipse">
              <a:avLst/>
            </a:prstGeom>
            <a:solidFill>
              <a:srgbClr val="0000CC"/>
            </a:solidFill>
            <a:ln w="23813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81" name="Oval 231"/>
            <p:cNvSpPr>
              <a:spLocks noChangeArrowheads="1"/>
            </p:cNvSpPr>
            <p:nvPr/>
          </p:nvSpPr>
          <p:spPr bwMode="auto">
            <a:xfrm>
              <a:off x="1709" y="1000"/>
              <a:ext cx="16" cy="16"/>
            </a:xfrm>
            <a:prstGeom prst="ellipse">
              <a:avLst/>
            </a:prstGeom>
            <a:solidFill>
              <a:srgbClr val="FF0000"/>
            </a:solidFill>
            <a:ln w="238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482" name="Group 235"/>
          <p:cNvGrpSpPr>
            <a:grpSpLocks/>
          </p:cNvGrpSpPr>
          <p:nvPr/>
        </p:nvGrpSpPr>
        <p:grpSpPr bwMode="auto">
          <a:xfrm>
            <a:off x="1673225" y="2454275"/>
            <a:ext cx="141288" cy="571500"/>
            <a:chOff x="1054" y="1546"/>
            <a:chExt cx="89" cy="360"/>
          </a:xfrm>
        </p:grpSpPr>
        <p:sp>
          <p:nvSpPr>
            <p:cNvPr id="483" name="Freeform 233"/>
            <p:cNvSpPr>
              <a:spLocks/>
            </p:cNvSpPr>
            <p:nvPr/>
          </p:nvSpPr>
          <p:spPr bwMode="auto">
            <a:xfrm>
              <a:off x="1054" y="1796"/>
              <a:ext cx="89" cy="110"/>
            </a:xfrm>
            <a:custGeom>
              <a:avLst/>
              <a:gdLst>
                <a:gd name="T0" fmla="*/ 44 w 89"/>
                <a:gd name="T1" fmla="*/ 110 h 110"/>
                <a:gd name="T2" fmla="*/ 0 w 89"/>
                <a:gd name="T3" fmla="*/ 0 h 110"/>
                <a:gd name="T4" fmla="*/ 44 w 89"/>
                <a:gd name="T5" fmla="*/ 0 h 110"/>
                <a:gd name="T6" fmla="*/ 89 w 89"/>
                <a:gd name="T7" fmla="*/ 0 h 110"/>
                <a:gd name="T8" fmla="*/ 44 w 89"/>
                <a:gd name="T9" fmla="*/ 11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9" h="110">
                  <a:moveTo>
                    <a:pt x="44" y="110"/>
                  </a:moveTo>
                  <a:lnTo>
                    <a:pt x="0" y="0"/>
                  </a:lnTo>
                  <a:lnTo>
                    <a:pt x="44" y="0"/>
                  </a:lnTo>
                  <a:lnTo>
                    <a:pt x="89" y="0"/>
                  </a:lnTo>
                  <a:lnTo>
                    <a:pt x="44" y="110"/>
                  </a:lnTo>
                  <a:close/>
                </a:path>
              </a:pathLst>
            </a:custGeom>
            <a:solidFill>
              <a:srgbClr val="FF0000"/>
            </a:solidFill>
            <a:ln w="111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84" name="Line 234"/>
            <p:cNvSpPr>
              <a:spLocks noChangeShapeType="1"/>
            </p:cNvSpPr>
            <p:nvPr/>
          </p:nvSpPr>
          <p:spPr bwMode="auto">
            <a:xfrm flipV="1">
              <a:off x="1098" y="1546"/>
              <a:ext cx="0" cy="250"/>
            </a:xfrm>
            <a:prstGeom prst="line">
              <a:avLst/>
            </a:prstGeom>
            <a:noFill/>
            <a:ln w="23813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485" name="Group 238"/>
          <p:cNvGrpSpPr>
            <a:grpSpLocks/>
          </p:cNvGrpSpPr>
          <p:nvPr/>
        </p:nvGrpSpPr>
        <p:grpSpPr bwMode="auto">
          <a:xfrm>
            <a:off x="2725738" y="2465388"/>
            <a:ext cx="139700" cy="1647825"/>
            <a:chOff x="1717" y="1553"/>
            <a:chExt cx="88" cy="1038"/>
          </a:xfrm>
        </p:grpSpPr>
        <p:sp>
          <p:nvSpPr>
            <p:cNvPr id="486" name="Freeform 236"/>
            <p:cNvSpPr>
              <a:spLocks/>
            </p:cNvSpPr>
            <p:nvPr/>
          </p:nvSpPr>
          <p:spPr bwMode="auto">
            <a:xfrm>
              <a:off x="1717" y="2481"/>
              <a:ext cx="88" cy="110"/>
            </a:xfrm>
            <a:custGeom>
              <a:avLst/>
              <a:gdLst>
                <a:gd name="T0" fmla="*/ 44 w 88"/>
                <a:gd name="T1" fmla="*/ 110 h 110"/>
                <a:gd name="T2" fmla="*/ 0 w 88"/>
                <a:gd name="T3" fmla="*/ 0 h 110"/>
                <a:gd name="T4" fmla="*/ 44 w 88"/>
                <a:gd name="T5" fmla="*/ 0 h 110"/>
                <a:gd name="T6" fmla="*/ 88 w 88"/>
                <a:gd name="T7" fmla="*/ 0 h 110"/>
                <a:gd name="T8" fmla="*/ 44 w 88"/>
                <a:gd name="T9" fmla="*/ 11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8" h="110">
                  <a:moveTo>
                    <a:pt x="44" y="110"/>
                  </a:moveTo>
                  <a:lnTo>
                    <a:pt x="0" y="0"/>
                  </a:lnTo>
                  <a:lnTo>
                    <a:pt x="44" y="0"/>
                  </a:lnTo>
                  <a:lnTo>
                    <a:pt x="88" y="0"/>
                  </a:lnTo>
                  <a:lnTo>
                    <a:pt x="44" y="110"/>
                  </a:lnTo>
                  <a:close/>
                </a:path>
              </a:pathLst>
            </a:custGeom>
            <a:solidFill>
              <a:srgbClr val="0000FF"/>
            </a:solidFill>
            <a:ln w="11113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87" name="Line 237"/>
            <p:cNvSpPr>
              <a:spLocks noChangeShapeType="1"/>
            </p:cNvSpPr>
            <p:nvPr/>
          </p:nvSpPr>
          <p:spPr bwMode="auto">
            <a:xfrm flipV="1">
              <a:off x="1761" y="1553"/>
              <a:ext cx="0" cy="928"/>
            </a:xfrm>
            <a:prstGeom prst="line">
              <a:avLst/>
            </a:prstGeom>
            <a:noFill/>
            <a:ln w="23813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488" name="Freeform 239"/>
          <p:cNvSpPr>
            <a:spLocks/>
          </p:cNvSpPr>
          <p:nvPr/>
        </p:nvSpPr>
        <p:spPr bwMode="auto">
          <a:xfrm>
            <a:off x="3216275" y="2768600"/>
            <a:ext cx="819150" cy="596900"/>
          </a:xfrm>
          <a:custGeom>
            <a:avLst/>
            <a:gdLst>
              <a:gd name="T0" fmla="*/ 0 w 516"/>
              <a:gd name="T1" fmla="*/ 361 h 376"/>
              <a:gd name="T2" fmla="*/ 30 w 516"/>
              <a:gd name="T3" fmla="*/ 368 h 376"/>
              <a:gd name="T4" fmla="*/ 67 w 516"/>
              <a:gd name="T5" fmla="*/ 361 h 376"/>
              <a:gd name="T6" fmla="*/ 96 w 516"/>
              <a:gd name="T7" fmla="*/ 317 h 376"/>
              <a:gd name="T8" fmla="*/ 111 w 516"/>
              <a:gd name="T9" fmla="*/ 265 h 376"/>
              <a:gd name="T10" fmla="*/ 118 w 516"/>
              <a:gd name="T11" fmla="*/ 206 h 376"/>
              <a:gd name="T12" fmla="*/ 133 w 516"/>
              <a:gd name="T13" fmla="*/ 148 h 376"/>
              <a:gd name="T14" fmla="*/ 155 w 516"/>
              <a:gd name="T15" fmla="*/ 74 h 376"/>
              <a:gd name="T16" fmla="*/ 192 w 516"/>
              <a:gd name="T17" fmla="*/ 30 h 376"/>
              <a:gd name="T18" fmla="*/ 214 w 516"/>
              <a:gd name="T19" fmla="*/ 0 h 376"/>
              <a:gd name="T20" fmla="*/ 251 w 516"/>
              <a:gd name="T21" fmla="*/ 8 h 376"/>
              <a:gd name="T22" fmla="*/ 258 w 516"/>
              <a:gd name="T23" fmla="*/ 15 h 376"/>
              <a:gd name="T24" fmla="*/ 273 w 516"/>
              <a:gd name="T25" fmla="*/ 37 h 376"/>
              <a:gd name="T26" fmla="*/ 288 w 516"/>
              <a:gd name="T27" fmla="*/ 89 h 376"/>
              <a:gd name="T28" fmla="*/ 295 w 516"/>
              <a:gd name="T29" fmla="*/ 140 h 376"/>
              <a:gd name="T30" fmla="*/ 325 w 516"/>
              <a:gd name="T31" fmla="*/ 170 h 376"/>
              <a:gd name="T32" fmla="*/ 332 w 516"/>
              <a:gd name="T33" fmla="*/ 162 h 376"/>
              <a:gd name="T34" fmla="*/ 347 w 516"/>
              <a:gd name="T35" fmla="*/ 155 h 376"/>
              <a:gd name="T36" fmla="*/ 369 w 516"/>
              <a:gd name="T37" fmla="*/ 162 h 376"/>
              <a:gd name="T38" fmla="*/ 391 w 516"/>
              <a:gd name="T39" fmla="*/ 221 h 376"/>
              <a:gd name="T40" fmla="*/ 391 w 516"/>
              <a:gd name="T41" fmla="*/ 251 h 376"/>
              <a:gd name="T42" fmla="*/ 406 w 516"/>
              <a:gd name="T43" fmla="*/ 287 h 376"/>
              <a:gd name="T44" fmla="*/ 450 w 516"/>
              <a:gd name="T45" fmla="*/ 361 h 376"/>
              <a:gd name="T46" fmla="*/ 479 w 516"/>
              <a:gd name="T47" fmla="*/ 368 h 376"/>
              <a:gd name="T48" fmla="*/ 516 w 516"/>
              <a:gd name="T49" fmla="*/ 376 h 3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516" h="376">
                <a:moveTo>
                  <a:pt x="0" y="361"/>
                </a:moveTo>
                <a:lnTo>
                  <a:pt x="30" y="368"/>
                </a:lnTo>
                <a:lnTo>
                  <a:pt x="67" y="361"/>
                </a:lnTo>
                <a:lnTo>
                  <a:pt x="96" y="317"/>
                </a:lnTo>
                <a:lnTo>
                  <a:pt x="111" y="265"/>
                </a:lnTo>
                <a:lnTo>
                  <a:pt x="118" y="206"/>
                </a:lnTo>
                <a:lnTo>
                  <a:pt x="133" y="148"/>
                </a:lnTo>
                <a:lnTo>
                  <a:pt x="155" y="74"/>
                </a:lnTo>
                <a:lnTo>
                  <a:pt x="192" y="30"/>
                </a:lnTo>
                <a:lnTo>
                  <a:pt x="214" y="0"/>
                </a:lnTo>
                <a:lnTo>
                  <a:pt x="251" y="8"/>
                </a:lnTo>
                <a:lnTo>
                  <a:pt x="258" y="15"/>
                </a:lnTo>
                <a:lnTo>
                  <a:pt x="273" y="37"/>
                </a:lnTo>
                <a:lnTo>
                  <a:pt x="288" y="89"/>
                </a:lnTo>
                <a:lnTo>
                  <a:pt x="295" y="140"/>
                </a:lnTo>
                <a:lnTo>
                  <a:pt x="325" y="170"/>
                </a:lnTo>
                <a:lnTo>
                  <a:pt x="332" y="162"/>
                </a:lnTo>
                <a:lnTo>
                  <a:pt x="347" y="155"/>
                </a:lnTo>
                <a:lnTo>
                  <a:pt x="369" y="162"/>
                </a:lnTo>
                <a:lnTo>
                  <a:pt x="391" y="221"/>
                </a:lnTo>
                <a:lnTo>
                  <a:pt x="391" y="251"/>
                </a:lnTo>
                <a:lnTo>
                  <a:pt x="406" y="287"/>
                </a:lnTo>
                <a:lnTo>
                  <a:pt x="450" y="361"/>
                </a:lnTo>
                <a:lnTo>
                  <a:pt x="479" y="368"/>
                </a:lnTo>
                <a:lnTo>
                  <a:pt x="516" y="376"/>
                </a:lnTo>
              </a:path>
            </a:pathLst>
          </a:custGeom>
          <a:noFill/>
          <a:ln w="46038">
            <a:solidFill>
              <a:srgbClr val="0066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89" name="Line 240"/>
          <p:cNvSpPr>
            <a:spLocks noChangeShapeType="1"/>
          </p:cNvSpPr>
          <p:nvPr/>
        </p:nvSpPr>
        <p:spPr bwMode="auto">
          <a:xfrm flipH="1" flipV="1">
            <a:off x="4035425" y="3365500"/>
            <a:ext cx="23813" cy="23813"/>
          </a:xfrm>
          <a:prstGeom prst="line">
            <a:avLst/>
          </a:prstGeom>
          <a:noFill/>
          <a:ln w="46038">
            <a:solidFill>
              <a:srgbClr val="0066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90" name="Rectangle 241"/>
          <p:cNvSpPr>
            <a:spLocks noChangeArrowheads="1"/>
          </p:cNvSpPr>
          <p:nvPr/>
        </p:nvSpPr>
        <p:spPr bwMode="auto">
          <a:xfrm>
            <a:off x="3381375" y="2430463"/>
            <a:ext cx="2809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1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E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91" name="Rectangle 242"/>
          <p:cNvSpPr>
            <a:spLocks noChangeArrowheads="1"/>
          </p:cNvSpPr>
          <p:nvPr/>
        </p:nvSpPr>
        <p:spPr bwMode="auto">
          <a:xfrm>
            <a:off x="3532188" y="2430463"/>
            <a:ext cx="3397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m</a:t>
            </a:r>
            <a:endParaRPr kumimoji="0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92" name="Rectangle 243"/>
          <p:cNvSpPr>
            <a:spLocks noChangeArrowheads="1"/>
          </p:cNvSpPr>
          <p:nvPr/>
        </p:nvSpPr>
        <p:spPr bwMode="auto">
          <a:xfrm>
            <a:off x="3743325" y="2430463"/>
            <a:ext cx="1746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1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i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93" name="Rectangle 244"/>
          <p:cNvSpPr>
            <a:spLocks noChangeArrowheads="1"/>
          </p:cNvSpPr>
          <p:nvPr/>
        </p:nvSpPr>
        <p:spPr bwMode="auto">
          <a:xfrm>
            <a:off x="3813175" y="2430463"/>
            <a:ext cx="2571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1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s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94" name="Rectangle 245"/>
          <p:cNvSpPr>
            <a:spLocks noChangeArrowheads="1"/>
          </p:cNvSpPr>
          <p:nvPr/>
        </p:nvSpPr>
        <p:spPr bwMode="auto">
          <a:xfrm>
            <a:off x="3941763" y="2430463"/>
            <a:ext cx="2571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1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s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95" name="Rectangle 246"/>
          <p:cNvSpPr>
            <a:spLocks noChangeArrowheads="1"/>
          </p:cNvSpPr>
          <p:nvPr/>
        </p:nvSpPr>
        <p:spPr bwMode="auto">
          <a:xfrm>
            <a:off x="4070350" y="2430463"/>
            <a:ext cx="1746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1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i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96" name="Rectangle 247"/>
          <p:cNvSpPr>
            <a:spLocks noChangeArrowheads="1"/>
          </p:cNvSpPr>
          <p:nvPr/>
        </p:nvSpPr>
        <p:spPr bwMode="auto">
          <a:xfrm>
            <a:off x="4129088" y="2430463"/>
            <a:ext cx="2682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1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o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97" name="Rectangle 248"/>
          <p:cNvSpPr>
            <a:spLocks noChangeArrowheads="1"/>
          </p:cNvSpPr>
          <p:nvPr/>
        </p:nvSpPr>
        <p:spPr bwMode="auto">
          <a:xfrm>
            <a:off x="4281488" y="2430463"/>
            <a:ext cx="2682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1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Helvetica" panose="020B0604020202020204" pitchFamily="34" charset="0"/>
              </a:rPr>
              <a:t>n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98" name="Rectangle 249"/>
          <p:cNvSpPr>
            <a:spLocks noChangeArrowheads="1"/>
          </p:cNvSpPr>
          <p:nvPr/>
        </p:nvSpPr>
        <p:spPr bwMode="auto">
          <a:xfrm>
            <a:off x="4889500" y="4381500"/>
            <a:ext cx="40957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2200" b="1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Symbol" panose="05050102010706020507" pitchFamily="18" charset="2"/>
              </a:rPr>
              <a:t>w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514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81" grpId="0" animBg="1"/>
      <p:bldP spid="304" grpId="0"/>
      <p:bldP spid="305" grpId="0"/>
      <p:bldP spid="306" grpId="0"/>
      <p:bldP spid="307" grpId="0"/>
      <p:bldP spid="308" grpId="0"/>
      <p:bldP spid="309" grpId="0"/>
      <p:bldP spid="310" grpId="0"/>
      <p:bldP spid="311" grpId="0"/>
      <p:bldP spid="312" grpId="0"/>
      <p:bldP spid="313" grpId="0"/>
      <p:bldP spid="314" grpId="0"/>
      <p:bldP spid="315" grpId="0"/>
      <p:bldP spid="3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角丸四角形 6"/>
          <p:cNvSpPr/>
          <p:nvPr/>
        </p:nvSpPr>
        <p:spPr>
          <a:xfrm>
            <a:off x="892678" y="2242301"/>
            <a:ext cx="4053395" cy="330145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7620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39775" y="53553"/>
            <a:ext cx="7886700" cy="1003564"/>
          </a:xfrm>
        </p:spPr>
        <p:txBody>
          <a:bodyPr>
            <a:normAutofit/>
          </a:bodyPr>
          <a:lstStyle/>
          <a:p>
            <a:r>
              <a:rPr kumimoji="1" lang="en-US" altLang="ja-JP" sz="3600" dirty="0" smtClean="0"/>
              <a:t>Plasma reflection</a:t>
            </a:r>
            <a:endParaRPr kumimoji="1" lang="ja-JP" altLang="en-US" sz="3600" dirty="0"/>
          </a:p>
        </p:txBody>
      </p:sp>
      <p:grpSp>
        <p:nvGrpSpPr>
          <p:cNvPr id="12" name="Group 86"/>
          <p:cNvGrpSpPr>
            <a:grpSpLocks/>
          </p:cNvGrpSpPr>
          <p:nvPr/>
        </p:nvGrpSpPr>
        <p:grpSpPr bwMode="auto">
          <a:xfrm>
            <a:off x="7028587" y="6105817"/>
            <a:ext cx="625475" cy="165100"/>
            <a:chOff x="2057" y="3682"/>
            <a:chExt cx="394" cy="104"/>
          </a:xfrm>
        </p:grpSpPr>
        <p:sp>
          <p:nvSpPr>
            <p:cNvPr id="13" name="Freeform 84"/>
            <p:cNvSpPr>
              <a:spLocks/>
            </p:cNvSpPr>
            <p:nvPr/>
          </p:nvSpPr>
          <p:spPr bwMode="auto">
            <a:xfrm>
              <a:off x="2303" y="3682"/>
              <a:ext cx="148" cy="104"/>
            </a:xfrm>
            <a:custGeom>
              <a:avLst/>
              <a:gdLst>
                <a:gd name="T0" fmla="*/ 148 w 148"/>
                <a:gd name="T1" fmla="*/ 52 h 104"/>
                <a:gd name="T2" fmla="*/ 0 w 148"/>
                <a:gd name="T3" fmla="*/ 104 h 104"/>
                <a:gd name="T4" fmla="*/ 0 w 148"/>
                <a:gd name="T5" fmla="*/ 52 h 104"/>
                <a:gd name="T6" fmla="*/ 0 w 148"/>
                <a:gd name="T7" fmla="*/ 0 h 104"/>
                <a:gd name="T8" fmla="*/ 148 w 148"/>
                <a:gd name="T9" fmla="*/ 52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8" h="104">
                  <a:moveTo>
                    <a:pt x="148" y="52"/>
                  </a:moveTo>
                  <a:lnTo>
                    <a:pt x="0" y="104"/>
                  </a:lnTo>
                  <a:lnTo>
                    <a:pt x="0" y="52"/>
                  </a:lnTo>
                  <a:lnTo>
                    <a:pt x="0" y="0"/>
                  </a:lnTo>
                  <a:lnTo>
                    <a:pt x="148" y="52"/>
                  </a:lnTo>
                  <a:close/>
                </a:path>
              </a:pathLst>
            </a:custGeom>
            <a:solidFill>
              <a:srgbClr val="006633"/>
            </a:solidFill>
            <a:ln w="11113">
              <a:solidFill>
                <a:srgbClr val="00663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4" name="Line 85"/>
            <p:cNvSpPr>
              <a:spLocks noChangeShapeType="1"/>
            </p:cNvSpPr>
            <p:nvPr/>
          </p:nvSpPr>
          <p:spPr bwMode="auto">
            <a:xfrm>
              <a:off x="2057" y="3734"/>
              <a:ext cx="246" cy="1"/>
            </a:xfrm>
            <a:prstGeom prst="line">
              <a:avLst/>
            </a:prstGeom>
            <a:noFill/>
            <a:ln w="47625">
              <a:solidFill>
                <a:srgbClr val="0066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15" name="Group 144"/>
          <p:cNvGrpSpPr>
            <a:grpSpLocks/>
          </p:cNvGrpSpPr>
          <p:nvPr/>
        </p:nvGrpSpPr>
        <p:grpSpPr bwMode="auto">
          <a:xfrm>
            <a:off x="7737644" y="5828798"/>
            <a:ext cx="838200" cy="661988"/>
            <a:chOff x="1470" y="3526"/>
            <a:chExt cx="528" cy="417"/>
          </a:xfrm>
        </p:grpSpPr>
        <p:sp>
          <p:nvSpPr>
            <p:cNvPr id="16" name="AutoShape 87"/>
            <p:cNvSpPr>
              <a:spLocks noChangeArrowheads="1"/>
            </p:cNvSpPr>
            <p:nvPr/>
          </p:nvSpPr>
          <p:spPr bwMode="auto">
            <a:xfrm>
              <a:off x="1470" y="3533"/>
              <a:ext cx="528" cy="410"/>
            </a:xfrm>
            <a:prstGeom prst="roundRect">
              <a:avLst>
                <a:gd name="adj" fmla="val 15792"/>
              </a:avLst>
            </a:prstGeom>
            <a:blipFill dpi="0" rotWithShape="0">
              <a:blip r:embed="rId3"/>
              <a:srcRect/>
              <a:tile tx="0" ty="0" sx="100000" sy="100000" flip="none" algn="tl"/>
            </a:blipFill>
            <a:ln w="238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7" name="Oval 88"/>
            <p:cNvSpPr>
              <a:spLocks noChangeArrowheads="1"/>
            </p:cNvSpPr>
            <p:nvPr/>
          </p:nvSpPr>
          <p:spPr bwMode="auto">
            <a:xfrm>
              <a:off x="1507" y="3578"/>
              <a:ext cx="37" cy="3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8" name="Oval 89"/>
            <p:cNvSpPr>
              <a:spLocks noChangeArrowheads="1"/>
            </p:cNvSpPr>
            <p:nvPr/>
          </p:nvSpPr>
          <p:spPr bwMode="auto">
            <a:xfrm>
              <a:off x="1701" y="3764"/>
              <a:ext cx="29" cy="3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9" name="Oval 90"/>
            <p:cNvSpPr>
              <a:spLocks noChangeArrowheads="1"/>
            </p:cNvSpPr>
            <p:nvPr/>
          </p:nvSpPr>
          <p:spPr bwMode="auto">
            <a:xfrm>
              <a:off x="1567" y="3600"/>
              <a:ext cx="29" cy="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0" name="Oval 91"/>
            <p:cNvSpPr>
              <a:spLocks noChangeArrowheads="1"/>
            </p:cNvSpPr>
            <p:nvPr/>
          </p:nvSpPr>
          <p:spPr bwMode="auto">
            <a:xfrm>
              <a:off x="1864" y="3727"/>
              <a:ext cx="30" cy="3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1" name="Oval 92"/>
            <p:cNvSpPr>
              <a:spLocks noChangeArrowheads="1"/>
            </p:cNvSpPr>
            <p:nvPr/>
          </p:nvSpPr>
          <p:spPr bwMode="auto">
            <a:xfrm>
              <a:off x="1901" y="3861"/>
              <a:ext cx="30" cy="2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2" name="Oval 93"/>
            <p:cNvSpPr>
              <a:spLocks noChangeArrowheads="1"/>
            </p:cNvSpPr>
            <p:nvPr/>
          </p:nvSpPr>
          <p:spPr bwMode="auto">
            <a:xfrm>
              <a:off x="1916" y="3586"/>
              <a:ext cx="30" cy="3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3" name="Oval 94"/>
            <p:cNvSpPr>
              <a:spLocks noChangeArrowheads="1"/>
            </p:cNvSpPr>
            <p:nvPr/>
          </p:nvSpPr>
          <p:spPr bwMode="auto">
            <a:xfrm>
              <a:off x="1767" y="3883"/>
              <a:ext cx="30" cy="3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4" name="Oval 95"/>
            <p:cNvSpPr>
              <a:spLocks noChangeArrowheads="1"/>
            </p:cNvSpPr>
            <p:nvPr/>
          </p:nvSpPr>
          <p:spPr bwMode="auto">
            <a:xfrm>
              <a:off x="1797" y="3682"/>
              <a:ext cx="37" cy="3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5" name="Oval 96"/>
            <p:cNvSpPr>
              <a:spLocks noChangeArrowheads="1"/>
            </p:cNvSpPr>
            <p:nvPr/>
          </p:nvSpPr>
          <p:spPr bwMode="auto">
            <a:xfrm>
              <a:off x="1559" y="3727"/>
              <a:ext cx="30" cy="3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6" name="Oval 97"/>
            <p:cNvSpPr>
              <a:spLocks noChangeArrowheads="1"/>
            </p:cNvSpPr>
            <p:nvPr/>
          </p:nvSpPr>
          <p:spPr bwMode="auto">
            <a:xfrm>
              <a:off x="1626" y="3578"/>
              <a:ext cx="30" cy="3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7" name="Oval 98"/>
            <p:cNvSpPr>
              <a:spLocks noChangeArrowheads="1"/>
            </p:cNvSpPr>
            <p:nvPr/>
          </p:nvSpPr>
          <p:spPr bwMode="auto">
            <a:xfrm>
              <a:off x="1626" y="3809"/>
              <a:ext cx="30" cy="2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8" name="Oval 99"/>
            <p:cNvSpPr>
              <a:spLocks noChangeArrowheads="1"/>
            </p:cNvSpPr>
            <p:nvPr/>
          </p:nvSpPr>
          <p:spPr bwMode="auto">
            <a:xfrm>
              <a:off x="1559" y="3875"/>
              <a:ext cx="30" cy="3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9" name="Oval 100"/>
            <p:cNvSpPr>
              <a:spLocks noChangeArrowheads="1"/>
            </p:cNvSpPr>
            <p:nvPr/>
          </p:nvSpPr>
          <p:spPr bwMode="auto">
            <a:xfrm>
              <a:off x="1760" y="3578"/>
              <a:ext cx="37" cy="3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0" name="Oval 101"/>
            <p:cNvSpPr>
              <a:spLocks noChangeArrowheads="1"/>
            </p:cNvSpPr>
            <p:nvPr/>
          </p:nvSpPr>
          <p:spPr bwMode="auto">
            <a:xfrm>
              <a:off x="1663" y="3652"/>
              <a:ext cx="38" cy="3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1" name="Oval 102"/>
            <p:cNvSpPr>
              <a:spLocks noChangeArrowheads="1"/>
            </p:cNvSpPr>
            <p:nvPr/>
          </p:nvSpPr>
          <p:spPr bwMode="auto">
            <a:xfrm>
              <a:off x="1507" y="3667"/>
              <a:ext cx="30" cy="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" name="Oval 103"/>
            <p:cNvSpPr>
              <a:spLocks noChangeArrowheads="1"/>
            </p:cNvSpPr>
            <p:nvPr/>
          </p:nvSpPr>
          <p:spPr bwMode="auto">
            <a:xfrm>
              <a:off x="1753" y="3809"/>
              <a:ext cx="29" cy="2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3" name="Oval 104"/>
            <p:cNvSpPr>
              <a:spLocks noChangeArrowheads="1"/>
            </p:cNvSpPr>
            <p:nvPr/>
          </p:nvSpPr>
          <p:spPr bwMode="auto">
            <a:xfrm>
              <a:off x="1619" y="3667"/>
              <a:ext cx="37" cy="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4" name="Oval 105"/>
            <p:cNvSpPr>
              <a:spLocks noChangeArrowheads="1"/>
            </p:cNvSpPr>
            <p:nvPr/>
          </p:nvSpPr>
          <p:spPr bwMode="auto">
            <a:xfrm>
              <a:off x="1909" y="3771"/>
              <a:ext cx="29" cy="3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5" name="Oval 106"/>
            <p:cNvSpPr>
              <a:spLocks noChangeArrowheads="1"/>
            </p:cNvSpPr>
            <p:nvPr/>
          </p:nvSpPr>
          <p:spPr bwMode="auto">
            <a:xfrm>
              <a:off x="1946" y="3898"/>
              <a:ext cx="30" cy="3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6" name="Oval 107"/>
            <p:cNvSpPr>
              <a:spLocks noChangeArrowheads="1"/>
            </p:cNvSpPr>
            <p:nvPr/>
          </p:nvSpPr>
          <p:spPr bwMode="auto">
            <a:xfrm>
              <a:off x="1916" y="3667"/>
              <a:ext cx="30" cy="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7" name="Oval 108"/>
            <p:cNvSpPr>
              <a:spLocks noChangeArrowheads="1"/>
            </p:cNvSpPr>
            <p:nvPr/>
          </p:nvSpPr>
          <p:spPr bwMode="auto">
            <a:xfrm>
              <a:off x="1820" y="3831"/>
              <a:ext cx="29" cy="3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8" name="Oval 109"/>
            <p:cNvSpPr>
              <a:spLocks noChangeArrowheads="1"/>
            </p:cNvSpPr>
            <p:nvPr/>
          </p:nvSpPr>
          <p:spPr bwMode="auto">
            <a:xfrm>
              <a:off x="1805" y="3742"/>
              <a:ext cx="37" cy="3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9" name="Oval 110"/>
            <p:cNvSpPr>
              <a:spLocks noChangeArrowheads="1"/>
            </p:cNvSpPr>
            <p:nvPr/>
          </p:nvSpPr>
          <p:spPr bwMode="auto">
            <a:xfrm>
              <a:off x="1530" y="3801"/>
              <a:ext cx="29" cy="3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0" name="Oval 111"/>
            <p:cNvSpPr>
              <a:spLocks noChangeArrowheads="1"/>
            </p:cNvSpPr>
            <p:nvPr/>
          </p:nvSpPr>
          <p:spPr bwMode="auto">
            <a:xfrm>
              <a:off x="1693" y="3556"/>
              <a:ext cx="30" cy="3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" name="Oval 112"/>
            <p:cNvSpPr>
              <a:spLocks noChangeArrowheads="1"/>
            </p:cNvSpPr>
            <p:nvPr/>
          </p:nvSpPr>
          <p:spPr bwMode="auto">
            <a:xfrm>
              <a:off x="1671" y="3846"/>
              <a:ext cx="30" cy="3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2" name="Oval 113"/>
            <p:cNvSpPr>
              <a:spLocks noChangeArrowheads="1"/>
            </p:cNvSpPr>
            <p:nvPr/>
          </p:nvSpPr>
          <p:spPr bwMode="auto">
            <a:xfrm>
              <a:off x="1626" y="3898"/>
              <a:ext cx="37" cy="3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3" name="Oval 114"/>
            <p:cNvSpPr>
              <a:spLocks noChangeArrowheads="1"/>
            </p:cNvSpPr>
            <p:nvPr/>
          </p:nvSpPr>
          <p:spPr bwMode="auto">
            <a:xfrm>
              <a:off x="1834" y="3578"/>
              <a:ext cx="30" cy="3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4" name="Oval 115"/>
            <p:cNvSpPr>
              <a:spLocks noChangeArrowheads="1"/>
            </p:cNvSpPr>
            <p:nvPr/>
          </p:nvSpPr>
          <p:spPr bwMode="auto">
            <a:xfrm>
              <a:off x="1708" y="3690"/>
              <a:ext cx="37" cy="3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5" name="Oval 116"/>
            <p:cNvSpPr>
              <a:spLocks noChangeArrowheads="1"/>
            </p:cNvSpPr>
            <p:nvPr/>
          </p:nvSpPr>
          <p:spPr bwMode="auto">
            <a:xfrm>
              <a:off x="1522" y="3526"/>
              <a:ext cx="30" cy="37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6" name="Oval 117"/>
            <p:cNvSpPr>
              <a:spLocks noChangeArrowheads="1"/>
            </p:cNvSpPr>
            <p:nvPr/>
          </p:nvSpPr>
          <p:spPr bwMode="auto">
            <a:xfrm>
              <a:off x="1678" y="3719"/>
              <a:ext cx="30" cy="30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7" name="Oval 118"/>
            <p:cNvSpPr>
              <a:spLocks noChangeArrowheads="1"/>
            </p:cNvSpPr>
            <p:nvPr/>
          </p:nvSpPr>
          <p:spPr bwMode="auto">
            <a:xfrm>
              <a:off x="1559" y="3816"/>
              <a:ext cx="37" cy="37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8" name="Oval 119"/>
            <p:cNvSpPr>
              <a:spLocks noChangeArrowheads="1"/>
            </p:cNvSpPr>
            <p:nvPr/>
          </p:nvSpPr>
          <p:spPr bwMode="auto">
            <a:xfrm>
              <a:off x="1872" y="3652"/>
              <a:ext cx="29" cy="38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9" name="Oval 120"/>
            <p:cNvSpPr>
              <a:spLocks noChangeArrowheads="1"/>
            </p:cNvSpPr>
            <p:nvPr/>
          </p:nvSpPr>
          <p:spPr bwMode="auto">
            <a:xfrm>
              <a:off x="1872" y="3809"/>
              <a:ext cx="29" cy="37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0" name="Oval 121"/>
            <p:cNvSpPr>
              <a:spLocks noChangeArrowheads="1"/>
            </p:cNvSpPr>
            <p:nvPr/>
          </p:nvSpPr>
          <p:spPr bwMode="auto">
            <a:xfrm>
              <a:off x="1894" y="3563"/>
              <a:ext cx="30" cy="37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1" name="Oval 122"/>
            <p:cNvSpPr>
              <a:spLocks noChangeArrowheads="1"/>
            </p:cNvSpPr>
            <p:nvPr/>
          </p:nvSpPr>
          <p:spPr bwMode="auto">
            <a:xfrm>
              <a:off x="1723" y="3883"/>
              <a:ext cx="30" cy="30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2" name="Oval 123"/>
            <p:cNvSpPr>
              <a:spLocks noChangeArrowheads="1"/>
            </p:cNvSpPr>
            <p:nvPr/>
          </p:nvSpPr>
          <p:spPr bwMode="auto">
            <a:xfrm>
              <a:off x="1767" y="3652"/>
              <a:ext cx="30" cy="30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3" name="Oval 124"/>
            <p:cNvSpPr>
              <a:spLocks noChangeArrowheads="1"/>
            </p:cNvSpPr>
            <p:nvPr/>
          </p:nvSpPr>
          <p:spPr bwMode="auto">
            <a:xfrm>
              <a:off x="1537" y="3667"/>
              <a:ext cx="30" cy="38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4" name="Oval 125"/>
            <p:cNvSpPr>
              <a:spLocks noChangeArrowheads="1"/>
            </p:cNvSpPr>
            <p:nvPr/>
          </p:nvSpPr>
          <p:spPr bwMode="auto">
            <a:xfrm>
              <a:off x="1596" y="3548"/>
              <a:ext cx="30" cy="30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5" name="Oval 126"/>
            <p:cNvSpPr>
              <a:spLocks noChangeArrowheads="1"/>
            </p:cNvSpPr>
            <p:nvPr/>
          </p:nvSpPr>
          <p:spPr bwMode="auto">
            <a:xfrm>
              <a:off x="1582" y="3764"/>
              <a:ext cx="29" cy="37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6" name="Oval 127"/>
            <p:cNvSpPr>
              <a:spLocks noChangeArrowheads="1"/>
            </p:cNvSpPr>
            <p:nvPr/>
          </p:nvSpPr>
          <p:spPr bwMode="auto">
            <a:xfrm>
              <a:off x="1500" y="3875"/>
              <a:ext cx="30" cy="38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7" name="Oval 128"/>
            <p:cNvSpPr>
              <a:spLocks noChangeArrowheads="1"/>
            </p:cNvSpPr>
            <p:nvPr/>
          </p:nvSpPr>
          <p:spPr bwMode="auto">
            <a:xfrm>
              <a:off x="1760" y="3541"/>
              <a:ext cx="30" cy="30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8" name="Oval 129"/>
            <p:cNvSpPr>
              <a:spLocks noChangeArrowheads="1"/>
            </p:cNvSpPr>
            <p:nvPr/>
          </p:nvSpPr>
          <p:spPr bwMode="auto">
            <a:xfrm>
              <a:off x="1663" y="3600"/>
              <a:ext cx="38" cy="38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9" name="Oval 130"/>
            <p:cNvSpPr>
              <a:spLocks noChangeArrowheads="1"/>
            </p:cNvSpPr>
            <p:nvPr/>
          </p:nvSpPr>
          <p:spPr bwMode="auto">
            <a:xfrm>
              <a:off x="1477" y="3623"/>
              <a:ext cx="30" cy="37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0" name="Oval 131"/>
            <p:cNvSpPr>
              <a:spLocks noChangeArrowheads="1"/>
            </p:cNvSpPr>
            <p:nvPr/>
          </p:nvSpPr>
          <p:spPr bwMode="auto">
            <a:xfrm>
              <a:off x="1708" y="3823"/>
              <a:ext cx="30" cy="30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1" name="Oval 132"/>
            <p:cNvSpPr>
              <a:spLocks noChangeArrowheads="1"/>
            </p:cNvSpPr>
            <p:nvPr/>
          </p:nvSpPr>
          <p:spPr bwMode="auto">
            <a:xfrm>
              <a:off x="1596" y="3615"/>
              <a:ext cx="38" cy="37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2" name="Oval 133"/>
            <p:cNvSpPr>
              <a:spLocks noChangeArrowheads="1"/>
            </p:cNvSpPr>
            <p:nvPr/>
          </p:nvSpPr>
          <p:spPr bwMode="auto">
            <a:xfrm>
              <a:off x="1938" y="3809"/>
              <a:ext cx="30" cy="29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3" name="Oval 134"/>
            <p:cNvSpPr>
              <a:spLocks noChangeArrowheads="1"/>
            </p:cNvSpPr>
            <p:nvPr/>
          </p:nvSpPr>
          <p:spPr bwMode="auto">
            <a:xfrm>
              <a:off x="1894" y="3898"/>
              <a:ext cx="30" cy="37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4" name="Oval 135"/>
            <p:cNvSpPr>
              <a:spLocks noChangeArrowheads="1"/>
            </p:cNvSpPr>
            <p:nvPr/>
          </p:nvSpPr>
          <p:spPr bwMode="auto">
            <a:xfrm>
              <a:off x="1938" y="3719"/>
              <a:ext cx="30" cy="38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5" name="Oval 136"/>
            <p:cNvSpPr>
              <a:spLocks noChangeArrowheads="1"/>
            </p:cNvSpPr>
            <p:nvPr/>
          </p:nvSpPr>
          <p:spPr bwMode="auto">
            <a:xfrm>
              <a:off x="1782" y="3794"/>
              <a:ext cx="30" cy="29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6" name="Oval 137"/>
            <p:cNvSpPr>
              <a:spLocks noChangeArrowheads="1"/>
            </p:cNvSpPr>
            <p:nvPr/>
          </p:nvSpPr>
          <p:spPr bwMode="auto">
            <a:xfrm>
              <a:off x="1760" y="3719"/>
              <a:ext cx="30" cy="38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7" name="Oval 138"/>
            <p:cNvSpPr>
              <a:spLocks noChangeArrowheads="1"/>
            </p:cNvSpPr>
            <p:nvPr/>
          </p:nvSpPr>
          <p:spPr bwMode="auto">
            <a:xfrm>
              <a:off x="1500" y="3764"/>
              <a:ext cx="30" cy="37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8" name="Oval 139"/>
            <p:cNvSpPr>
              <a:spLocks noChangeArrowheads="1"/>
            </p:cNvSpPr>
            <p:nvPr/>
          </p:nvSpPr>
          <p:spPr bwMode="auto">
            <a:xfrm>
              <a:off x="1715" y="3623"/>
              <a:ext cx="38" cy="37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9" name="Oval 140"/>
            <p:cNvSpPr>
              <a:spLocks noChangeArrowheads="1"/>
            </p:cNvSpPr>
            <p:nvPr/>
          </p:nvSpPr>
          <p:spPr bwMode="auto">
            <a:xfrm>
              <a:off x="1634" y="3734"/>
              <a:ext cx="29" cy="30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0" name="Oval 141"/>
            <p:cNvSpPr>
              <a:spLocks noChangeArrowheads="1"/>
            </p:cNvSpPr>
            <p:nvPr/>
          </p:nvSpPr>
          <p:spPr bwMode="auto">
            <a:xfrm>
              <a:off x="1604" y="3853"/>
              <a:ext cx="37" cy="37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1" name="Oval 142"/>
            <p:cNvSpPr>
              <a:spLocks noChangeArrowheads="1"/>
            </p:cNvSpPr>
            <p:nvPr/>
          </p:nvSpPr>
          <p:spPr bwMode="auto">
            <a:xfrm>
              <a:off x="1805" y="3608"/>
              <a:ext cx="29" cy="30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2" name="Oval 143"/>
            <p:cNvSpPr>
              <a:spLocks noChangeArrowheads="1"/>
            </p:cNvSpPr>
            <p:nvPr/>
          </p:nvSpPr>
          <p:spPr bwMode="auto">
            <a:xfrm>
              <a:off x="1827" y="3883"/>
              <a:ext cx="37" cy="30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73" name="Group 183"/>
          <p:cNvGrpSpPr>
            <a:grpSpLocks/>
          </p:cNvGrpSpPr>
          <p:nvPr/>
        </p:nvGrpSpPr>
        <p:grpSpPr bwMode="auto">
          <a:xfrm>
            <a:off x="6088423" y="5838829"/>
            <a:ext cx="827087" cy="661988"/>
            <a:chOff x="2533" y="3526"/>
            <a:chExt cx="521" cy="417"/>
          </a:xfrm>
        </p:grpSpPr>
        <p:sp>
          <p:nvSpPr>
            <p:cNvPr id="74" name="AutoShape 145"/>
            <p:cNvSpPr>
              <a:spLocks noChangeArrowheads="1"/>
            </p:cNvSpPr>
            <p:nvPr/>
          </p:nvSpPr>
          <p:spPr bwMode="auto">
            <a:xfrm>
              <a:off x="2533" y="3533"/>
              <a:ext cx="521" cy="410"/>
            </a:xfrm>
            <a:prstGeom prst="roundRect">
              <a:avLst>
                <a:gd name="adj" fmla="val 15792"/>
              </a:avLst>
            </a:prstGeom>
            <a:blipFill dpi="0" rotWithShape="0">
              <a:blip r:embed="rId4"/>
              <a:srcRect/>
              <a:tile tx="0" ty="0" sx="100000" sy="100000" flip="none" algn="tl"/>
            </a:blipFill>
            <a:ln w="238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5" name="Oval 146"/>
            <p:cNvSpPr>
              <a:spLocks noChangeArrowheads="1"/>
            </p:cNvSpPr>
            <p:nvPr/>
          </p:nvSpPr>
          <p:spPr bwMode="auto">
            <a:xfrm>
              <a:off x="2563" y="3578"/>
              <a:ext cx="37" cy="3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6" name="Oval 147"/>
            <p:cNvSpPr>
              <a:spLocks noChangeArrowheads="1"/>
            </p:cNvSpPr>
            <p:nvPr/>
          </p:nvSpPr>
          <p:spPr bwMode="auto">
            <a:xfrm>
              <a:off x="2645" y="3615"/>
              <a:ext cx="30" cy="3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7" name="Oval 148"/>
            <p:cNvSpPr>
              <a:spLocks noChangeArrowheads="1"/>
            </p:cNvSpPr>
            <p:nvPr/>
          </p:nvSpPr>
          <p:spPr bwMode="auto">
            <a:xfrm>
              <a:off x="2823" y="3883"/>
              <a:ext cx="30" cy="3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8" name="Oval 149"/>
            <p:cNvSpPr>
              <a:spLocks noChangeArrowheads="1"/>
            </p:cNvSpPr>
            <p:nvPr/>
          </p:nvSpPr>
          <p:spPr bwMode="auto">
            <a:xfrm>
              <a:off x="2898" y="3712"/>
              <a:ext cx="29" cy="3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9" name="Oval 150"/>
            <p:cNvSpPr>
              <a:spLocks noChangeArrowheads="1"/>
            </p:cNvSpPr>
            <p:nvPr/>
          </p:nvSpPr>
          <p:spPr bwMode="auto">
            <a:xfrm>
              <a:off x="2645" y="3749"/>
              <a:ext cx="37" cy="3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0" name="Oval 151"/>
            <p:cNvSpPr>
              <a:spLocks noChangeArrowheads="1"/>
            </p:cNvSpPr>
            <p:nvPr/>
          </p:nvSpPr>
          <p:spPr bwMode="auto">
            <a:xfrm>
              <a:off x="2682" y="3809"/>
              <a:ext cx="30" cy="2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1" name="Oval 152"/>
            <p:cNvSpPr>
              <a:spLocks noChangeArrowheads="1"/>
            </p:cNvSpPr>
            <p:nvPr/>
          </p:nvSpPr>
          <p:spPr bwMode="auto">
            <a:xfrm>
              <a:off x="2615" y="3875"/>
              <a:ext cx="30" cy="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2" name="Oval 153"/>
            <p:cNvSpPr>
              <a:spLocks noChangeArrowheads="1"/>
            </p:cNvSpPr>
            <p:nvPr/>
          </p:nvSpPr>
          <p:spPr bwMode="auto">
            <a:xfrm>
              <a:off x="2756" y="3541"/>
              <a:ext cx="30" cy="3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3" name="Oval 154"/>
            <p:cNvSpPr>
              <a:spLocks noChangeArrowheads="1"/>
            </p:cNvSpPr>
            <p:nvPr/>
          </p:nvSpPr>
          <p:spPr bwMode="auto">
            <a:xfrm>
              <a:off x="2563" y="3667"/>
              <a:ext cx="30" cy="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4" name="Oval 155"/>
            <p:cNvSpPr>
              <a:spLocks noChangeArrowheads="1"/>
            </p:cNvSpPr>
            <p:nvPr/>
          </p:nvSpPr>
          <p:spPr bwMode="auto">
            <a:xfrm>
              <a:off x="2764" y="3771"/>
              <a:ext cx="29" cy="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5" name="Oval 156"/>
            <p:cNvSpPr>
              <a:spLocks noChangeArrowheads="1"/>
            </p:cNvSpPr>
            <p:nvPr/>
          </p:nvSpPr>
          <p:spPr bwMode="auto">
            <a:xfrm>
              <a:off x="2964" y="3771"/>
              <a:ext cx="30" cy="3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6" name="Oval 157"/>
            <p:cNvSpPr>
              <a:spLocks noChangeArrowheads="1"/>
            </p:cNvSpPr>
            <p:nvPr/>
          </p:nvSpPr>
          <p:spPr bwMode="auto">
            <a:xfrm>
              <a:off x="2957" y="3898"/>
              <a:ext cx="30" cy="3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7" name="Oval 158"/>
            <p:cNvSpPr>
              <a:spLocks noChangeArrowheads="1"/>
            </p:cNvSpPr>
            <p:nvPr/>
          </p:nvSpPr>
          <p:spPr bwMode="auto">
            <a:xfrm>
              <a:off x="2987" y="3652"/>
              <a:ext cx="37" cy="3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8" name="Oval 159"/>
            <p:cNvSpPr>
              <a:spLocks noChangeArrowheads="1"/>
            </p:cNvSpPr>
            <p:nvPr/>
          </p:nvSpPr>
          <p:spPr bwMode="auto">
            <a:xfrm>
              <a:off x="2898" y="3779"/>
              <a:ext cx="37" cy="3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9" name="Oval 160"/>
            <p:cNvSpPr>
              <a:spLocks noChangeArrowheads="1"/>
            </p:cNvSpPr>
            <p:nvPr/>
          </p:nvSpPr>
          <p:spPr bwMode="auto">
            <a:xfrm>
              <a:off x="2585" y="3801"/>
              <a:ext cx="30" cy="3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0" name="Oval 161"/>
            <p:cNvSpPr>
              <a:spLocks noChangeArrowheads="1"/>
            </p:cNvSpPr>
            <p:nvPr/>
          </p:nvSpPr>
          <p:spPr bwMode="auto">
            <a:xfrm>
              <a:off x="2890" y="3586"/>
              <a:ext cx="30" cy="2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1" name="Oval 162"/>
            <p:cNvSpPr>
              <a:spLocks noChangeArrowheads="1"/>
            </p:cNvSpPr>
            <p:nvPr/>
          </p:nvSpPr>
          <p:spPr bwMode="auto">
            <a:xfrm>
              <a:off x="2764" y="3690"/>
              <a:ext cx="37" cy="3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2" name="Oval 163"/>
            <p:cNvSpPr>
              <a:spLocks noChangeArrowheads="1"/>
            </p:cNvSpPr>
            <p:nvPr/>
          </p:nvSpPr>
          <p:spPr bwMode="auto">
            <a:xfrm>
              <a:off x="2570" y="3526"/>
              <a:ext cx="38" cy="37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3" name="Oval 164"/>
            <p:cNvSpPr>
              <a:spLocks noChangeArrowheads="1"/>
            </p:cNvSpPr>
            <p:nvPr/>
          </p:nvSpPr>
          <p:spPr bwMode="auto">
            <a:xfrm>
              <a:off x="2727" y="3719"/>
              <a:ext cx="37" cy="38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4" name="Oval 165"/>
            <p:cNvSpPr>
              <a:spLocks noChangeArrowheads="1"/>
            </p:cNvSpPr>
            <p:nvPr/>
          </p:nvSpPr>
          <p:spPr bwMode="auto">
            <a:xfrm>
              <a:off x="2927" y="3660"/>
              <a:ext cx="30" cy="30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5" name="Oval 166"/>
            <p:cNvSpPr>
              <a:spLocks noChangeArrowheads="1"/>
            </p:cNvSpPr>
            <p:nvPr/>
          </p:nvSpPr>
          <p:spPr bwMode="auto">
            <a:xfrm>
              <a:off x="2942" y="3563"/>
              <a:ext cx="37" cy="37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6" name="Oval 167"/>
            <p:cNvSpPr>
              <a:spLocks noChangeArrowheads="1"/>
            </p:cNvSpPr>
            <p:nvPr/>
          </p:nvSpPr>
          <p:spPr bwMode="auto">
            <a:xfrm>
              <a:off x="2734" y="3846"/>
              <a:ext cx="30" cy="37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7" name="Oval 168"/>
            <p:cNvSpPr>
              <a:spLocks noChangeArrowheads="1"/>
            </p:cNvSpPr>
            <p:nvPr/>
          </p:nvSpPr>
          <p:spPr bwMode="auto">
            <a:xfrm>
              <a:off x="2846" y="3652"/>
              <a:ext cx="37" cy="38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8" name="Oval 169"/>
            <p:cNvSpPr>
              <a:spLocks noChangeArrowheads="1"/>
            </p:cNvSpPr>
            <p:nvPr/>
          </p:nvSpPr>
          <p:spPr bwMode="auto">
            <a:xfrm>
              <a:off x="2660" y="3682"/>
              <a:ext cx="37" cy="30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9" name="Oval 170"/>
            <p:cNvSpPr>
              <a:spLocks noChangeArrowheads="1"/>
            </p:cNvSpPr>
            <p:nvPr/>
          </p:nvSpPr>
          <p:spPr bwMode="auto">
            <a:xfrm>
              <a:off x="2563" y="3875"/>
              <a:ext cx="30" cy="38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0" name="Oval 171"/>
            <p:cNvSpPr>
              <a:spLocks noChangeArrowheads="1"/>
            </p:cNvSpPr>
            <p:nvPr/>
          </p:nvSpPr>
          <p:spPr bwMode="auto">
            <a:xfrm>
              <a:off x="2816" y="3541"/>
              <a:ext cx="30" cy="37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1" name="Oval 172"/>
            <p:cNvSpPr>
              <a:spLocks noChangeArrowheads="1"/>
            </p:cNvSpPr>
            <p:nvPr/>
          </p:nvSpPr>
          <p:spPr bwMode="auto">
            <a:xfrm>
              <a:off x="2533" y="3630"/>
              <a:ext cx="30" cy="30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2" name="Oval 173"/>
            <p:cNvSpPr>
              <a:spLocks noChangeArrowheads="1"/>
            </p:cNvSpPr>
            <p:nvPr/>
          </p:nvSpPr>
          <p:spPr bwMode="auto">
            <a:xfrm>
              <a:off x="2682" y="3571"/>
              <a:ext cx="37" cy="37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3" name="Oval 174"/>
            <p:cNvSpPr>
              <a:spLocks noChangeArrowheads="1"/>
            </p:cNvSpPr>
            <p:nvPr/>
          </p:nvSpPr>
          <p:spPr bwMode="auto">
            <a:xfrm>
              <a:off x="2994" y="3809"/>
              <a:ext cx="30" cy="37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4" name="Oval 175"/>
            <p:cNvSpPr>
              <a:spLocks noChangeArrowheads="1"/>
            </p:cNvSpPr>
            <p:nvPr/>
          </p:nvSpPr>
          <p:spPr bwMode="auto">
            <a:xfrm>
              <a:off x="3017" y="3883"/>
              <a:ext cx="29" cy="37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5" name="Oval 176"/>
            <p:cNvSpPr>
              <a:spLocks noChangeArrowheads="1"/>
            </p:cNvSpPr>
            <p:nvPr/>
          </p:nvSpPr>
          <p:spPr bwMode="auto">
            <a:xfrm>
              <a:off x="3002" y="3719"/>
              <a:ext cx="37" cy="38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6" name="Oval 177"/>
            <p:cNvSpPr>
              <a:spLocks noChangeArrowheads="1"/>
            </p:cNvSpPr>
            <p:nvPr/>
          </p:nvSpPr>
          <p:spPr bwMode="auto">
            <a:xfrm>
              <a:off x="2816" y="3809"/>
              <a:ext cx="30" cy="37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7" name="Oval 178"/>
            <p:cNvSpPr>
              <a:spLocks noChangeArrowheads="1"/>
            </p:cNvSpPr>
            <p:nvPr/>
          </p:nvSpPr>
          <p:spPr bwMode="auto">
            <a:xfrm>
              <a:off x="2816" y="3719"/>
              <a:ext cx="30" cy="38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8" name="Oval 179"/>
            <p:cNvSpPr>
              <a:spLocks noChangeArrowheads="1"/>
            </p:cNvSpPr>
            <p:nvPr/>
          </p:nvSpPr>
          <p:spPr bwMode="auto">
            <a:xfrm>
              <a:off x="2556" y="3771"/>
              <a:ext cx="29" cy="30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9" name="Oval 180"/>
            <p:cNvSpPr>
              <a:spLocks noChangeArrowheads="1"/>
            </p:cNvSpPr>
            <p:nvPr/>
          </p:nvSpPr>
          <p:spPr bwMode="auto">
            <a:xfrm>
              <a:off x="2771" y="3630"/>
              <a:ext cx="30" cy="30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10" name="Oval 181"/>
            <p:cNvSpPr>
              <a:spLocks noChangeArrowheads="1"/>
            </p:cNvSpPr>
            <p:nvPr/>
          </p:nvSpPr>
          <p:spPr bwMode="auto">
            <a:xfrm>
              <a:off x="2675" y="3890"/>
              <a:ext cx="37" cy="38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11" name="Oval 182"/>
            <p:cNvSpPr>
              <a:spLocks noChangeArrowheads="1"/>
            </p:cNvSpPr>
            <p:nvPr/>
          </p:nvSpPr>
          <p:spPr bwMode="auto">
            <a:xfrm>
              <a:off x="2883" y="3883"/>
              <a:ext cx="37" cy="37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276" name="グループ化 275"/>
          <p:cNvGrpSpPr/>
          <p:nvPr/>
        </p:nvGrpSpPr>
        <p:grpSpPr>
          <a:xfrm>
            <a:off x="1193264" y="2440110"/>
            <a:ext cx="3612882" cy="2751725"/>
            <a:chOff x="1849438" y="3271838"/>
            <a:chExt cx="2725420" cy="1474787"/>
          </a:xfrm>
        </p:grpSpPr>
        <p:sp>
          <p:nvSpPr>
            <p:cNvPr id="113" name="Line 185"/>
            <p:cNvSpPr>
              <a:spLocks noChangeShapeType="1"/>
            </p:cNvSpPr>
            <p:nvPr/>
          </p:nvSpPr>
          <p:spPr bwMode="auto">
            <a:xfrm flipH="1" flipV="1">
              <a:off x="3560763" y="4498975"/>
              <a:ext cx="23812" cy="23813"/>
            </a:xfrm>
            <a:prstGeom prst="line">
              <a:avLst/>
            </a:prstGeom>
            <a:noFill/>
            <a:ln w="476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grpSp>
          <p:nvGrpSpPr>
            <p:cNvPr id="114" name="Group 188"/>
            <p:cNvGrpSpPr>
              <a:grpSpLocks/>
            </p:cNvGrpSpPr>
            <p:nvPr/>
          </p:nvGrpSpPr>
          <p:grpSpPr bwMode="auto">
            <a:xfrm>
              <a:off x="2192338" y="4605338"/>
              <a:ext cx="1793875" cy="141287"/>
              <a:chOff x="1381" y="2991"/>
              <a:chExt cx="1130" cy="89"/>
            </a:xfrm>
          </p:grpSpPr>
          <p:sp>
            <p:nvSpPr>
              <p:cNvPr id="115" name="Freeform 186"/>
              <p:cNvSpPr>
                <a:spLocks/>
              </p:cNvSpPr>
              <p:nvPr/>
            </p:nvSpPr>
            <p:spPr bwMode="auto">
              <a:xfrm>
                <a:off x="2399" y="2991"/>
                <a:ext cx="112" cy="89"/>
              </a:xfrm>
              <a:custGeom>
                <a:avLst/>
                <a:gdLst>
                  <a:gd name="T0" fmla="*/ 112 w 112"/>
                  <a:gd name="T1" fmla="*/ 44 h 89"/>
                  <a:gd name="T2" fmla="*/ 0 w 112"/>
                  <a:gd name="T3" fmla="*/ 89 h 89"/>
                  <a:gd name="T4" fmla="*/ 0 w 112"/>
                  <a:gd name="T5" fmla="*/ 44 h 89"/>
                  <a:gd name="T6" fmla="*/ 0 w 112"/>
                  <a:gd name="T7" fmla="*/ 0 h 89"/>
                  <a:gd name="T8" fmla="*/ 112 w 112"/>
                  <a:gd name="T9" fmla="*/ 44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2" h="89">
                    <a:moveTo>
                      <a:pt x="112" y="44"/>
                    </a:moveTo>
                    <a:lnTo>
                      <a:pt x="0" y="89"/>
                    </a:lnTo>
                    <a:lnTo>
                      <a:pt x="0" y="44"/>
                    </a:lnTo>
                    <a:lnTo>
                      <a:pt x="0" y="0"/>
                    </a:lnTo>
                    <a:lnTo>
                      <a:pt x="112" y="44"/>
                    </a:lnTo>
                    <a:close/>
                  </a:path>
                </a:pathLst>
              </a:custGeom>
              <a:solidFill>
                <a:srgbClr val="000000"/>
              </a:solidFill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6" name="Line 187"/>
              <p:cNvSpPr>
                <a:spLocks noChangeShapeType="1"/>
              </p:cNvSpPr>
              <p:nvPr/>
            </p:nvSpPr>
            <p:spPr bwMode="auto">
              <a:xfrm>
                <a:off x="1381" y="3035"/>
                <a:ext cx="1018" cy="1"/>
              </a:xfrm>
              <a:prstGeom prst="line">
                <a:avLst/>
              </a:prstGeom>
              <a:noFill/>
              <a:ln w="238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117" name="Group 191"/>
            <p:cNvGrpSpPr>
              <a:grpSpLocks/>
            </p:cNvGrpSpPr>
            <p:nvPr/>
          </p:nvGrpSpPr>
          <p:grpSpPr bwMode="auto">
            <a:xfrm>
              <a:off x="2109788" y="3271838"/>
              <a:ext cx="141287" cy="1403350"/>
              <a:chOff x="1329" y="2151"/>
              <a:chExt cx="89" cy="884"/>
            </a:xfrm>
          </p:grpSpPr>
          <p:sp>
            <p:nvSpPr>
              <p:cNvPr id="118" name="Freeform 189"/>
              <p:cNvSpPr>
                <a:spLocks/>
              </p:cNvSpPr>
              <p:nvPr/>
            </p:nvSpPr>
            <p:spPr bwMode="auto">
              <a:xfrm>
                <a:off x="1329" y="2151"/>
                <a:ext cx="89" cy="111"/>
              </a:xfrm>
              <a:custGeom>
                <a:avLst/>
                <a:gdLst>
                  <a:gd name="T0" fmla="*/ 44 w 89"/>
                  <a:gd name="T1" fmla="*/ 0 h 111"/>
                  <a:gd name="T2" fmla="*/ 89 w 89"/>
                  <a:gd name="T3" fmla="*/ 111 h 111"/>
                  <a:gd name="T4" fmla="*/ 44 w 89"/>
                  <a:gd name="T5" fmla="*/ 111 h 111"/>
                  <a:gd name="T6" fmla="*/ 0 w 89"/>
                  <a:gd name="T7" fmla="*/ 111 h 111"/>
                  <a:gd name="T8" fmla="*/ 44 w 89"/>
                  <a:gd name="T9" fmla="*/ 0 h 1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9" h="111">
                    <a:moveTo>
                      <a:pt x="44" y="0"/>
                    </a:moveTo>
                    <a:lnTo>
                      <a:pt x="89" y="111"/>
                    </a:lnTo>
                    <a:lnTo>
                      <a:pt x="44" y="111"/>
                    </a:lnTo>
                    <a:lnTo>
                      <a:pt x="0" y="111"/>
                    </a:lnTo>
                    <a:lnTo>
                      <a:pt x="44" y="0"/>
                    </a:lnTo>
                    <a:close/>
                  </a:path>
                </a:pathLst>
              </a:custGeom>
              <a:solidFill>
                <a:srgbClr val="000000"/>
              </a:solidFill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9" name="Line 190"/>
              <p:cNvSpPr>
                <a:spLocks noChangeShapeType="1"/>
              </p:cNvSpPr>
              <p:nvPr/>
            </p:nvSpPr>
            <p:spPr bwMode="auto">
              <a:xfrm>
                <a:off x="1373" y="2262"/>
                <a:ext cx="8" cy="773"/>
              </a:xfrm>
              <a:prstGeom prst="line">
                <a:avLst/>
              </a:prstGeom>
              <a:noFill/>
              <a:ln w="238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sp>
          <p:nvSpPr>
            <p:cNvPr id="120" name="Line 192"/>
            <p:cNvSpPr>
              <a:spLocks noChangeShapeType="1"/>
            </p:cNvSpPr>
            <p:nvPr/>
          </p:nvSpPr>
          <p:spPr bwMode="auto">
            <a:xfrm>
              <a:off x="2216150" y="3402013"/>
              <a:ext cx="731838" cy="1587"/>
            </a:xfrm>
            <a:prstGeom prst="line">
              <a:avLst/>
            </a:prstGeom>
            <a:noFill/>
            <a:ln w="23813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21" name="Line 193"/>
            <p:cNvSpPr>
              <a:spLocks noChangeShapeType="1"/>
            </p:cNvSpPr>
            <p:nvPr/>
          </p:nvSpPr>
          <p:spPr bwMode="auto">
            <a:xfrm>
              <a:off x="2192338" y="4475163"/>
              <a:ext cx="1735137" cy="1587"/>
            </a:xfrm>
            <a:prstGeom prst="line">
              <a:avLst/>
            </a:prstGeom>
            <a:noFill/>
            <a:ln w="238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23" name="Line 195"/>
            <p:cNvSpPr>
              <a:spLocks noChangeShapeType="1"/>
            </p:cNvSpPr>
            <p:nvPr/>
          </p:nvSpPr>
          <p:spPr bwMode="auto">
            <a:xfrm flipH="1" flipV="1">
              <a:off x="3597275" y="4498975"/>
              <a:ext cx="11113" cy="23813"/>
            </a:xfrm>
            <a:prstGeom prst="line">
              <a:avLst/>
            </a:prstGeom>
            <a:noFill/>
            <a:ln w="476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26" name="Freeform 198"/>
            <p:cNvSpPr>
              <a:spLocks/>
            </p:cNvSpPr>
            <p:nvPr/>
          </p:nvSpPr>
          <p:spPr bwMode="auto">
            <a:xfrm>
              <a:off x="2957512" y="3431382"/>
              <a:ext cx="601663" cy="1238250"/>
            </a:xfrm>
            <a:custGeom>
              <a:avLst/>
              <a:gdLst>
                <a:gd name="T0" fmla="*/ 0 w 379"/>
                <a:gd name="T1" fmla="*/ 0 h 780"/>
                <a:gd name="T2" fmla="*/ 0 w 379"/>
                <a:gd name="T3" fmla="*/ 148 h 780"/>
                <a:gd name="T4" fmla="*/ 0 w 379"/>
                <a:gd name="T5" fmla="*/ 223 h 780"/>
                <a:gd name="T6" fmla="*/ 8 w 379"/>
                <a:gd name="T7" fmla="*/ 312 h 780"/>
                <a:gd name="T8" fmla="*/ 8 w 379"/>
                <a:gd name="T9" fmla="*/ 409 h 780"/>
                <a:gd name="T10" fmla="*/ 8 w 379"/>
                <a:gd name="T11" fmla="*/ 453 h 780"/>
                <a:gd name="T12" fmla="*/ 8 w 379"/>
                <a:gd name="T13" fmla="*/ 513 h 780"/>
                <a:gd name="T14" fmla="*/ 8 w 379"/>
                <a:gd name="T15" fmla="*/ 579 h 780"/>
                <a:gd name="T16" fmla="*/ 15 w 379"/>
                <a:gd name="T17" fmla="*/ 654 h 780"/>
                <a:gd name="T18" fmla="*/ 8 w 379"/>
                <a:gd name="T19" fmla="*/ 706 h 780"/>
                <a:gd name="T20" fmla="*/ 8 w 379"/>
                <a:gd name="T21" fmla="*/ 728 h 780"/>
                <a:gd name="T22" fmla="*/ 22 w 379"/>
                <a:gd name="T23" fmla="*/ 758 h 780"/>
                <a:gd name="T24" fmla="*/ 52 w 379"/>
                <a:gd name="T25" fmla="*/ 780 h 780"/>
                <a:gd name="T26" fmla="*/ 82 w 379"/>
                <a:gd name="T27" fmla="*/ 765 h 780"/>
                <a:gd name="T28" fmla="*/ 127 w 379"/>
                <a:gd name="T29" fmla="*/ 750 h 780"/>
                <a:gd name="T30" fmla="*/ 171 w 379"/>
                <a:gd name="T31" fmla="*/ 736 h 780"/>
                <a:gd name="T32" fmla="*/ 223 w 379"/>
                <a:gd name="T33" fmla="*/ 728 h 780"/>
                <a:gd name="T34" fmla="*/ 253 w 379"/>
                <a:gd name="T35" fmla="*/ 713 h 780"/>
                <a:gd name="T36" fmla="*/ 290 w 379"/>
                <a:gd name="T37" fmla="*/ 706 h 780"/>
                <a:gd name="T38" fmla="*/ 379 w 379"/>
                <a:gd name="T39" fmla="*/ 698 h 7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79" h="780">
                  <a:moveTo>
                    <a:pt x="0" y="0"/>
                  </a:moveTo>
                  <a:lnTo>
                    <a:pt x="0" y="148"/>
                  </a:lnTo>
                  <a:lnTo>
                    <a:pt x="0" y="223"/>
                  </a:lnTo>
                  <a:lnTo>
                    <a:pt x="8" y="312"/>
                  </a:lnTo>
                  <a:lnTo>
                    <a:pt x="8" y="409"/>
                  </a:lnTo>
                  <a:lnTo>
                    <a:pt x="8" y="453"/>
                  </a:lnTo>
                  <a:lnTo>
                    <a:pt x="8" y="513"/>
                  </a:lnTo>
                  <a:lnTo>
                    <a:pt x="8" y="579"/>
                  </a:lnTo>
                  <a:lnTo>
                    <a:pt x="15" y="654"/>
                  </a:lnTo>
                  <a:lnTo>
                    <a:pt x="8" y="706"/>
                  </a:lnTo>
                  <a:lnTo>
                    <a:pt x="8" y="728"/>
                  </a:lnTo>
                  <a:lnTo>
                    <a:pt x="22" y="758"/>
                  </a:lnTo>
                  <a:lnTo>
                    <a:pt x="52" y="780"/>
                  </a:lnTo>
                  <a:lnTo>
                    <a:pt x="82" y="765"/>
                  </a:lnTo>
                  <a:lnTo>
                    <a:pt x="127" y="750"/>
                  </a:lnTo>
                  <a:lnTo>
                    <a:pt x="171" y="736"/>
                  </a:lnTo>
                  <a:lnTo>
                    <a:pt x="223" y="728"/>
                  </a:lnTo>
                  <a:lnTo>
                    <a:pt x="253" y="713"/>
                  </a:lnTo>
                  <a:lnTo>
                    <a:pt x="290" y="706"/>
                  </a:lnTo>
                  <a:lnTo>
                    <a:pt x="379" y="698"/>
                  </a:lnTo>
                </a:path>
              </a:pathLst>
            </a:custGeom>
            <a:noFill/>
            <a:ln w="23813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27" name="Line 199"/>
            <p:cNvSpPr>
              <a:spLocks noChangeShapeType="1"/>
            </p:cNvSpPr>
            <p:nvPr/>
          </p:nvSpPr>
          <p:spPr bwMode="auto">
            <a:xfrm flipH="1" flipV="1">
              <a:off x="3560763" y="4510088"/>
              <a:ext cx="23812" cy="12700"/>
            </a:xfrm>
            <a:prstGeom prst="line">
              <a:avLst/>
            </a:prstGeom>
            <a:noFill/>
            <a:ln w="23813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28" name="Rectangle 200"/>
            <p:cNvSpPr>
              <a:spLocks noChangeArrowheads="1"/>
            </p:cNvSpPr>
            <p:nvPr/>
          </p:nvSpPr>
          <p:spPr bwMode="auto">
            <a:xfrm>
              <a:off x="4140200" y="4262438"/>
              <a:ext cx="227013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2600" b="1" dirty="0">
                  <a:solidFill>
                    <a:srgbClr val="000000"/>
                  </a:solidFill>
                  <a:latin typeface="Symbol" panose="05050102010706020507" pitchFamily="18" charset="2"/>
                </a:rPr>
                <a:t>w</a:t>
              </a:r>
              <a:endParaRPr lang="en-US" altLang="ja-JP" dirty="0"/>
            </a:p>
          </p:txBody>
        </p:sp>
        <p:sp>
          <p:nvSpPr>
            <p:cNvPr id="129" name="Rectangle 201"/>
            <p:cNvSpPr>
              <a:spLocks noChangeArrowheads="1"/>
            </p:cNvSpPr>
            <p:nvPr/>
          </p:nvSpPr>
          <p:spPr bwMode="auto">
            <a:xfrm>
              <a:off x="1849438" y="3284538"/>
              <a:ext cx="23812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2600" b="1">
                  <a:solidFill>
                    <a:srgbClr val="000000"/>
                  </a:solidFill>
                  <a:latin typeface="Helvetica" panose="020B0604020202020204" pitchFamily="34" charset="0"/>
                </a:rPr>
                <a:t>R</a:t>
              </a:r>
              <a:endParaRPr lang="en-US" altLang="ja-JP"/>
            </a:p>
          </p:txBody>
        </p:sp>
        <p:sp>
          <p:nvSpPr>
            <p:cNvPr id="277" name="Rectangle 200"/>
            <p:cNvSpPr>
              <a:spLocks noChangeArrowheads="1"/>
            </p:cNvSpPr>
            <p:nvPr/>
          </p:nvSpPr>
          <p:spPr bwMode="auto">
            <a:xfrm>
              <a:off x="3080492" y="3376481"/>
              <a:ext cx="1494366" cy="4852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2600" b="1" dirty="0">
                  <a:solidFill>
                    <a:srgbClr val="000000"/>
                  </a:solidFill>
                  <a:latin typeface="Symbol" panose="05050102010706020507" pitchFamily="18" charset="2"/>
                </a:rPr>
                <a:t>w&lt;</a:t>
              </a:r>
              <a:r>
                <a:rPr lang="en-US" altLang="ja-JP" sz="2600" b="1" dirty="0" err="1">
                  <a:solidFill>
                    <a:srgbClr val="000000"/>
                  </a:solidFill>
                  <a:latin typeface="Symbol" panose="05050102010706020507" pitchFamily="18" charset="2"/>
                </a:rPr>
                <a:t>w</a:t>
              </a:r>
              <a:r>
                <a:rPr lang="en-US" altLang="ja-JP" sz="2600" b="1" baseline="-25000" dirty="0" err="1">
                  <a:solidFill>
                    <a:srgbClr val="000000"/>
                  </a:solidFill>
                  <a:latin typeface="Arial Unicode MS" panose="020B0604020202020204" pitchFamily="50" charset="-128"/>
                  <a:ea typeface="Arial Unicode MS" panose="020B0604020202020204" pitchFamily="50" charset="-128"/>
                  <a:cs typeface="Arial Unicode MS" panose="020B0604020202020204" pitchFamily="50" charset="-128"/>
                </a:rPr>
                <a:t>p</a:t>
              </a:r>
              <a:endParaRPr lang="en-US" altLang="ja-JP" sz="2800" baseline="-250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endParaRPr>
            </a:p>
            <a:p>
              <a:r>
                <a:rPr lang="en-US" altLang="ja-JP" sz="2600" b="1" dirty="0" smtClean="0">
                  <a:solidFill>
                    <a:srgbClr val="000000"/>
                  </a:solidFill>
                  <a:latin typeface="Symbol" panose="05050102010706020507" pitchFamily="18" charset="2"/>
                  <a:ea typeface="Ebrima" panose="02000000000000000000" pitchFamily="2" charset="0"/>
                  <a:cs typeface="Ebrima" panose="02000000000000000000" pitchFamily="2" charset="0"/>
                </a:rPr>
                <a:t>e</a:t>
              </a:r>
              <a:r>
                <a:rPr lang="en-US" altLang="ja-JP" sz="2600" b="1" dirty="0" smtClean="0">
                  <a:solidFill>
                    <a:srgbClr val="000000"/>
                  </a:solidFill>
                  <a:latin typeface="Symbol" panose="05050102010706020507" pitchFamily="18" charset="2"/>
                </a:rPr>
                <a:t>&lt;0  </a:t>
              </a:r>
              <a:r>
                <a:rPr lang="ja-JP" altLang="en-US" sz="2600" b="1" dirty="0" smtClean="0">
                  <a:solidFill>
                    <a:srgbClr val="000000"/>
                  </a:solidFill>
                  <a:latin typeface="ＭＳ Ｐゴシック 本文"/>
                </a:rPr>
                <a:t>→ </a:t>
              </a:r>
              <a:r>
                <a:rPr lang="en-US" altLang="ja-JP" sz="2600" b="1" dirty="0" smtClean="0">
                  <a:solidFill>
                    <a:srgbClr val="000000"/>
                  </a:solidFill>
                  <a:latin typeface="ＭＳ Ｐゴシック 本文"/>
                </a:rPr>
                <a:t>R~1</a:t>
              </a:r>
              <a:r>
                <a:rPr lang="en-US" altLang="ja-JP" sz="2600" b="1" dirty="0" smtClean="0">
                  <a:solidFill>
                    <a:srgbClr val="000000"/>
                  </a:solidFill>
                  <a:latin typeface="Symbol" panose="05050102010706020507" pitchFamily="18" charset="2"/>
                </a:rPr>
                <a:t> </a:t>
              </a:r>
            </a:p>
          </p:txBody>
        </p:sp>
      </p:grpSp>
      <p:sp>
        <p:nvSpPr>
          <p:cNvPr id="273" name="Rectangle 375"/>
          <p:cNvSpPr>
            <a:spLocks noChangeArrowheads="1"/>
          </p:cNvSpPr>
          <p:nvPr/>
        </p:nvSpPr>
        <p:spPr bwMode="auto">
          <a:xfrm>
            <a:off x="708994" y="5754325"/>
            <a:ext cx="532068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0" lang="en-US" altLang="ja-JP" sz="2400" dirty="0">
                <a:solidFill>
                  <a:srgbClr val="000000"/>
                </a:solidFill>
                <a:latin typeface="Arial" panose="020B0604020202020204" pitchFamily="34" charset="0"/>
                <a:ea typeface="Osaka" charset="-128"/>
              </a:rPr>
              <a:t>Simple assumption of uniform plasma</a:t>
            </a:r>
          </a:p>
          <a:p>
            <a:r>
              <a:rPr kumimoji="0" lang="en-US" altLang="ja-JP" sz="2400" dirty="0" smtClean="0">
                <a:solidFill>
                  <a:srgbClr val="000000"/>
                </a:solidFill>
                <a:latin typeface="Arial" panose="020B0604020202020204" pitchFamily="34" charset="0"/>
                <a:ea typeface="Osaka" charset="-128"/>
              </a:rPr>
              <a:t>distribution can </a:t>
            </a:r>
            <a:r>
              <a:rPr kumimoji="0" lang="en-US" altLang="ja-JP" sz="2400" dirty="0">
                <a:solidFill>
                  <a:srgbClr val="000000"/>
                </a:solidFill>
                <a:latin typeface="Arial" panose="020B0604020202020204" pitchFamily="34" charset="0"/>
                <a:ea typeface="Osaka" charset="-128"/>
              </a:rPr>
              <a:t>explain this.</a:t>
            </a:r>
          </a:p>
        </p:txBody>
      </p:sp>
      <p:pic>
        <p:nvPicPr>
          <p:cNvPr id="274" name="Picture 4" descr="C:\Documents and Settings\永井正也\デスクトップ\Layou8_1.emf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767"/>
          <a:stretch/>
        </p:blipFill>
        <p:spPr bwMode="auto">
          <a:xfrm>
            <a:off x="5826270" y="977538"/>
            <a:ext cx="2822234" cy="4303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75" name="Object 8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5424581"/>
              </p:ext>
            </p:extLst>
          </p:nvPr>
        </p:nvGraphicFramePr>
        <p:xfrm>
          <a:off x="892678" y="1087734"/>
          <a:ext cx="3119438" cy="1123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数式" r:id="rId6" imgW="1409400" imgH="507960" progId="Equation.3">
                  <p:embed/>
                </p:oleObj>
              </mc:Choice>
              <mc:Fallback>
                <p:oleObj name="数式" r:id="rId6" imgW="1409400" imgH="507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2678" y="1087734"/>
                        <a:ext cx="3119438" cy="1123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正方形/長方形 2"/>
          <p:cNvSpPr/>
          <p:nvPr/>
        </p:nvSpPr>
        <p:spPr>
          <a:xfrm>
            <a:off x="5600700" y="977538"/>
            <a:ext cx="1186032" cy="2901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5600700" y="4912090"/>
            <a:ext cx="1517073" cy="6886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603546" y="976861"/>
            <a:ext cx="1640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Energy(eV)</a:t>
            </a:r>
            <a:endParaRPr kumimoji="1" lang="ja-JP" altLang="en-US" dirty="0"/>
          </a:p>
        </p:txBody>
      </p:sp>
      <p:sp>
        <p:nvSpPr>
          <p:cNvPr id="125" name="テキスト ボックス 124"/>
          <p:cNvSpPr txBox="1"/>
          <p:nvPr/>
        </p:nvSpPr>
        <p:spPr>
          <a:xfrm>
            <a:off x="6367441" y="4822503"/>
            <a:ext cx="1789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wavelength</a:t>
            </a:r>
            <a:r>
              <a:rPr kumimoji="1" lang="en-US" altLang="ja-JP" dirty="0" smtClean="0"/>
              <a:t>(µm)</a:t>
            </a:r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5735782" y="1569027"/>
            <a:ext cx="207818" cy="4675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" name="正方形/長方形 129"/>
          <p:cNvSpPr/>
          <p:nvPr/>
        </p:nvSpPr>
        <p:spPr>
          <a:xfrm>
            <a:off x="5839691" y="4434026"/>
            <a:ext cx="207818" cy="4675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" name="正方形/長方形 130"/>
          <p:cNvSpPr/>
          <p:nvPr/>
        </p:nvSpPr>
        <p:spPr>
          <a:xfrm>
            <a:off x="5889038" y="4444499"/>
            <a:ext cx="207818" cy="4675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" name="正方形/長方形 131"/>
          <p:cNvSpPr/>
          <p:nvPr/>
        </p:nvSpPr>
        <p:spPr>
          <a:xfrm>
            <a:off x="5792267" y="4434026"/>
            <a:ext cx="207818" cy="4675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7331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8650" y="171000"/>
            <a:ext cx="7886700" cy="892174"/>
          </a:xfrm>
        </p:spPr>
        <p:txBody>
          <a:bodyPr>
            <a:normAutofit/>
          </a:bodyPr>
          <a:lstStyle/>
          <a:p>
            <a:r>
              <a:rPr kumimoji="1" lang="en-US" altLang="ja-JP" sz="3600" dirty="0" smtClean="0"/>
              <a:t>Example:  </a:t>
            </a:r>
            <a:r>
              <a:rPr kumimoji="1" lang="en-US" altLang="ja-JP" sz="3600" dirty="0" err="1" smtClean="0"/>
              <a:t>CuCl</a:t>
            </a:r>
            <a:r>
              <a:rPr kumimoji="1" lang="en-US" altLang="ja-JP" sz="3600" dirty="0" smtClean="0"/>
              <a:t> e-h system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28650" y="1347643"/>
            <a:ext cx="7886700" cy="4351338"/>
          </a:xfrm>
        </p:spPr>
        <p:txBody>
          <a:bodyPr>
            <a:normAutofit/>
          </a:bodyPr>
          <a:lstStyle/>
          <a:p>
            <a:r>
              <a:rPr kumimoji="1" lang="en-US" altLang="ja-JP" sz="2400" dirty="0" err="1" smtClean="0"/>
              <a:t>CuCl</a:t>
            </a:r>
            <a:r>
              <a:rPr kumimoji="1" lang="en-US" altLang="ja-JP" sz="2400" dirty="0" smtClean="0"/>
              <a:t>  I-VII compound semiconductor</a:t>
            </a:r>
          </a:p>
          <a:p>
            <a:r>
              <a:rPr lang="en-US" altLang="ja-JP" sz="2400" dirty="0" err="1" smtClean="0"/>
              <a:t>Eg</a:t>
            </a:r>
            <a:r>
              <a:rPr lang="en-US" altLang="ja-JP" sz="2400" dirty="0" smtClean="0"/>
              <a:t>=3.395 eV</a:t>
            </a:r>
          </a:p>
          <a:p>
            <a:r>
              <a:rPr lang="en-US" altLang="ja-JP" sz="2400" dirty="0" smtClean="0"/>
              <a:t>Large </a:t>
            </a:r>
            <a:r>
              <a:rPr lang="en-US" altLang="ja-JP" sz="2400" dirty="0" err="1" smtClean="0"/>
              <a:t>exciton</a:t>
            </a:r>
            <a:r>
              <a:rPr lang="en-US" altLang="ja-JP" sz="2400" dirty="0" smtClean="0"/>
              <a:t> binding energy, </a:t>
            </a:r>
            <a:r>
              <a:rPr lang="en-US" altLang="ja-JP" sz="2400" dirty="0" err="1" smtClean="0"/>
              <a:t>Eex</a:t>
            </a:r>
            <a:r>
              <a:rPr lang="en-US" altLang="ja-JP" sz="2400" dirty="0" smtClean="0"/>
              <a:t>=213 </a:t>
            </a:r>
            <a:r>
              <a:rPr lang="en-US" altLang="ja-JP" sz="2400" dirty="0" err="1" smtClean="0"/>
              <a:t>meV</a:t>
            </a:r>
            <a:endParaRPr lang="en-US" altLang="ja-JP" sz="2400" dirty="0" smtClean="0"/>
          </a:p>
          <a:p>
            <a:r>
              <a:rPr lang="en-US" altLang="ja-JP" sz="2400" dirty="0" smtClean="0"/>
              <a:t>Stable </a:t>
            </a:r>
            <a:r>
              <a:rPr lang="en-US" altLang="ja-JP" sz="2400" dirty="0" err="1" smtClean="0"/>
              <a:t>biexciton</a:t>
            </a:r>
            <a:endParaRPr lang="en-US" altLang="ja-JP" sz="2400" dirty="0" smtClean="0"/>
          </a:p>
        </p:txBody>
      </p:sp>
      <p:pic>
        <p:nvPicPr>
          <p:cNvPr id="26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3231" y="3085604"/>
            <a:ext cx="4683697" cy="3621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2740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9432" y="0"/>
            <a:ext cx="7886700" cy="1325563"/>
          </a:xfrm>
        </p:spPr>
        <p:txBody>
          <a:bodyPr>
            <a:normAutofit/>
          </a:bodyPr>
          <a:lstStyle/>
          <a:p>
            <a:r>
              <a:rPr kumimoji="1" lang="en-US" altLang="ja-JP" sz="3600" dirty="0" smtClean="0"/>
              <a:t>Time-integrated emission spectrum </a:t>
            </a:r>
            <a:endParaRPr kumimoji="1" lang="ja-JP" altLang="en-US" sz="3600" dirty="0"/>
          </a:p>
        </p:txBody>
      </p:sp>
      <p:pic>
        <p:nvPicPr>
          <p:cNvPr id="4" name="Picture 3" descr="TI.pct                                                         0002B880Macintosh HD                   B6FAC4A8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3982" y="1147258"/>
            <a:ext cx="4616450" cy="533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" name="グループ化 4"/>
          <p:cNvGrpSpPr/>
          <p:nvPr/>
        </p:nvGrpSpPr>
        <p:grpSpPr>
          <a:xfrm>
            <a:off x="649432" y="1501295"/>
            <a:ext cx="1361209" cy="436419"/>
            <a:chOff x="6338455" y="6234545"/>
            <a:chExt cx="1361209" cy="436419"/>
          </a:xfrm>
        </p:grpSpPr>
        <p:sp>
          <p:nvSpPr>
            <p:cNvPr id="6" name="円/楕円 5"/>
            <p:cNvSpPr/>
            <p:nvPr/>
          </p:nvSpPr>
          <p:spPr>
            <a:xfrm>
              <a:off x="6338455" y="6234545"/>
              <a:ext cx="1361209" cy="436419"/>
            </a:xfrm>
            <a:prstGeom prst="ellipse">
              <a:avLst/>
            </a:prstGeom>
            <a:gradFill>
              <a:gsLst>
                <a:gs pos="0">
                  <a:schemeClr val="accent4">
                    <a:lumMod val="60000"/>
                    <a:lumOff val="40000"/>
                  </a:schemeClr>
                </a:gs>
                <a:gs pos="100000">
                  <a:schemeClr val="accent1">
                    <a:lumMod val="45000"/>
                    <a:lumOff val="55000"/>
                  </a:schemeClr>
                </a:gs>
                <a:gs pos="99000">
                  <a:schemeClr val="accent4">
                    <a:lumMod val="60000"/>
                    <a:lumOff val="40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7" name="グループ化 6"/>
            <p:cNvGrpSpPr/>
            <p:nvPr/>
          </p:nvGrpSpPr>
          <p:grpSpPr>
            <a:xfrm>
              <a:off x="7018923" y="6320075"/>
              <a:ext cx="561109" cy="258774"/>
              <a:chOff x="3852379" y="5768000"/>
              <a:chExt cx="561109" cy="258774"/>
            </a:xfrm>
          </p:grpSpPr>
          <p:sp>
            <p:nvSpPr>
              <p:cNvPr id="12" name="円/楕円 11"/>
              <p:cNvSpPr/>
              <p:nvPr/>
            </p:nvSpPr>
            <p:spPr>
              <a:xfrm>
                <a:off x="3852379" y="5768000"/>
                <a:ext cx="561109" cy="258647"/>
              </a:xfrm>
              <a:prstGeom prst="ellipse">
                <a:avLst/>
              </a:prstGeom>
              <a:gradFill>
                <a:gsLst>
                  <a:gs pos="0">
                    <a:schemeClr val="accent6">
                      <a:lumMod val="60000"/>
                      <a:lumOff val="40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" name="円/楕円 12"/>
              <p:cNvSpPr/>
              <p:nvPr/>
            </p:nvSpPr>
            <p:spPr>
              <a:xfrm>
                <a:off x="3963435" y="5799113"/>
                <a:ext cx="162345" cy="227661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2800" dirty="0" smtClean="0">
                    <a:solidFill>
                      <a:schemeClr val="bg1"/>
                    </a:solidFill>
                  </a:rPr>
                  <a:t>+</a:t>
                </a:r>
                <a:endParaRPr kumimoji="1" lang="ja-JP" altLang="en-US" sz="28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4" name="円/楕円 13"/>
              <p:cNvSpPr/>
              <p:nvPr/>
            </p:nvSpPr>
            <p:spPr>
              <a:xfrm>
                <a:off x="4125780" y="5799113"/>
                <a:ext cx="162345" cy="227661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2800" i="1" dirty="0" smtClean="0"/>
                  <a:t>-</a:t>
                </a:r>
                <a:endParaRPr kumimoji="1" lang="ja-JP" altLang="en-US" sz="2800" i="1" dirty="0"/>
              </a:p>
            </p:txBody>
          </p:sp>
        </p:grpSp>
        <p:grpSp>
          <p:nvGrpSpPr>
            <p:cNvPr id="8" name="グループ化 7"/>
            <p:cNvGrpSpPr/>
            <p:nvPr/>
          </p:nvGrpSpPr>
          <p:grpSpPr>
            <a:xfrm>
              <a:off x="6443207" y="6315093"/>
              <a:ext cx="561109" cy="258774"/>
              <a:chOff x="3852379" y="5768000"/>
              <a:chExt cx="561109" cy="258774"/>
            </a:xfrm>
          </p:grpSpPr>
          <p:sp>
            <p:nvSpPr>
              <p:cNvPr id="9" name="円/楕円 8"/>
              <p:cNvSpPr/>
              <p:nvPr/>
            </p:nvSpPr>
            <p:spPr>
              <a:xfrm>
                <a:off x="3852379" y="5768000"/>
                <a:ext cx="561109" cy="258647"/>
              </a:xfrm>
              <a:prstGeom prst="ellipse">
                <a:avLst/>
              </a:prstGeom>
              <a:gradFill>
                <a:gsLst>
                  <a:gs pos="0">
                    <a:schemeClr val="accent6">
                      <a:lumMod val="60000"/>
                      <a:lumOff val="40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" name="円/楕円 9"/>
              <p:cNvSpPr/>
              <p:nvPr/>
            </p:nvSpPr>
            <p:spPr>
              <a:xfrm>
                <a:off x="3963435" y="5799113"/>
                <a:ext cx="162345" cy="227661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2800" dirty="0" smtClean="0">
                    <a:solidFill>
                      <a:schemeClr val="bg1"/>
                    </a:solidFill>
                  </a:rPr>
                  <a:t>+</a:t>
                </a:r>
                <a:endParaRPr kumimoji="1" lang="ja-JP" altLang="en-US" sz="28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1" name="円/楕円 10"/>
              <p:cNvSpPr/>
              <p:nvPr/>
            </p:nvSpPr>
            <p:spPr>
              <a:xfrm>
                <a:off x="4125780" y="5799113"/>
                <a:ext cx="162345" cy="227661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2800" i="1" dirty="0" smtClean="0"/>
                  <a:t>-</a:t>
                </a:r>
                <a:endParaRPr kumimoji="1" lang="ja-JP" altLang="en-US" sz="2800" i="1" dirty="0"/>
              </a:p>
            </p:txBody>
          </p:sp>
        </p:grpSp>
      </p:grpSp>
      <p:grpSp>
        <p:nvGrpSpPr>
          <p:cNvPr id="19" name="グループ化 18"/>
          <p:cNvGrpSpPr/>
          <p:nvPr/>
        </p:nvGrpSpPr>
        <p:grpSpPr>
          <a:xfrm>
            <a:off x="3110386" y="1588370"/>
            <a:ext cx="561109" cy="258774"/>
            <a:chOff x="3852379" y="5768000"/>
            <a:chExt cx="561109" cy="258774"/>
          </a:xfrm>
        </p:grpSpPr>
        <p:sp>
          <p:nvSpPr>
            <p:cNvPr id="20" name="円/楕円 19"/>
            <p:cNvSpPr/>
            <p:nvPr/>
          </p:nvSpPr>
          <p:spPr>
            <a:xfrm>
              <a:off x="3852379" y="5768000"/>
              <a:ext cx="561109" cy="258647"/>
            </a:xfrm>
            <a:prstGeom prst="ellipse">
              <a:avLst/>
            </a:prstGeom>
            <a:gradFill>
              <a:gsLst>
                <a:gs pos="0">
                  <a:schemeClr val="accent6">
                    <a:lumMod val="60000"/>
                    <a:lumOff val="4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円/楕円 20"/>
            <p:cNvSpPr/>
            <p:nvPr/>
          </p:nvSpPr>
          <p:spPr>
            <a:xfrm>
              <a:off x="3963435" y="5799113"/>
              <a:ext cx="162345" cy="22766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2800" dirty="0" smtClean="0">
                  <a:solidFill>
                    <a:schemeClr val="bg1"/>
                  </a:solidFill>
                </a:rPr>
                <a:t>+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2" name="円/楕円 21"/>
            <p:cNvSpPr/>
            <p:nvPr/>
          </p:nvSpPr>
          <p:spPr>
            <a:xfrm>
              <a:off x="4125780" y="5799113"/>
              <a:ext cx="162345" cy="227661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2800" i="1" dirty="0" smtClean="0"/>
                <a:t>-</a:t>
              </a:r>
              <a:endParaRPr kumimoji="1" lang="ja-JP" altLang="en-US" sz="2800" i="1" dirty="0"/>
            </a:p>
          </p:txBody>
        </p:sp>
      </p:grpSp>
      <p:sp>
        <p:nvSpPr>
          <p:cNvPr id="3" name="右矢印 2"/>
          <p:cNvSpPr/>
          <p:nvPr/>
        </p:nvSpPr>
        <p:spPr>
          <a:xfrm>
            <a:off x="2130136" y="1541730"/>
            <a:ext cx="810491" cy="3299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7" name="グループ化 16"/>
          <p:cNvGrpSpPr/>
          <p:nvPr/>
        </p:nvGrpSpPr>
        <p:grpSpPr>
          <a:xfrm>
            <a:off x="1394283" y="2133602"/>
            <a:ext cx="2104078" cy="1393695"/>
            <a:chOff x="622326" y="2113446"/>
            <a:chExt cx="2104078" cy="1393695"/>
          </a:xfrm>
        </p:grpSpPr>
        <p:cxnSp>
          <p:nvCxnSpPr>
            <p:cNvPr id="25" name="直線矢印コネクタ 24"/>
            <p:cNvCxnSpPr/>
            <p:nvPr/>
          </p:nvCxnSpPr>
          <p:spPr>
            <a:xfrm>
              <a:off x="1108757" y="3148445"/>
              <a:ext cx="1426624" cy="10391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矢印コネクタ 26"/>
            <p:cNvCxnSpPr/>
            <p:nvPr/>
          </p:nvCxnSpPr>
          <p:spPr>
            <a:xfrm flipV="1">
              <a:off x="1108757" y="2113446"/>
              <a:ext cx="0" cy="1024609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フリーフォーム 28"/>
            <p:cNvSpPr/>
            <p:nvPr/>
          </p:nvSpPr>
          <p:spPr>
            <a:xfrm>
              <a:off x="1828800" y="2481743"/>
              <a:ext cx="197427" cy="687484"/>
            </a:xfrm>
            <a:custGeom>
              <a:avLst/>
              <a:gdLst>
                <a:gd name="connsiteX0" fmla="*/ 0 w 197427"/>
                <a:gd name="connsiteY0" fmla="*/ 677093 h 687484"/>
                <a:gd name="connsiteX1" fmla="*/ 31173 w 197427"/>
                <a:gd name="connsiteY1" fmla="*/ 1684 h 687484"/>
                <a:gd name="connsiteX2" fmla="*/ 62345 w 197427"/>
                <a:gd name="connsiteY2" fmla="*/ 490057 h 687484"/>
                <a:gd name="connsiteX3" fmla="*/ 62345 w 197427"/>
                <a:gd name="connsiteY3" fmla="*/ 656312 h 687484"/>
                <a:gd name="connsiteX4" fmla="*/ 93518 w 197427"/>
                <a:gd name="connsiteY4" fmla="*/ 645921 h 687484"/>
                <a:gd name="connsiteX5" fmla="*/ 124691 w 197427"/>
                <a:gd name="connsiteY5" fmla="*/ 292630 h 687484"/>
                <a:gd name="connsiteX6" fmla="*/ 145473 w 197427"/>
                <a:gd name="connsiteY6" fmla="*/ 126375 h 687484"/>
                <a:gd name="connsiteX7" fmla="*/ 166255 w 197427"/>
                <a:gd name="connsiteY7" fmla="*/ 417321 h 687484"/>
                <a:gd name="connsiteX8" fmla="*/ 197427 w 197427"/>
                <a:gd name="connsiteY8" fmla="*/ 687484 h 687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7427" h="687484">
                  <a:moveTo>
                    <a:pt x="0" y="677093"/>
                  </a:moveTo>
                  <a:cubicBezTo>
                    <a:pt x="10391" y="354975"/>
                    <a:pt x="20782" y="32857"/>
                    <a:pt x="31173" y="1684"/>
                  </a:cubicBezTo>
                  <a:cubicBezTo>
                    <a:pt x="41564" y="-29489"/>
                    <a:pt x="57150" y="380952"/>
                    <a:pt x="62345" y="490057"/>
                  </a:cubicBezTo>
                  <a:cubicBezTo>
                    <a:pt x="67540" y="599162"/>
                    <a:pt x="57150" y="630335"/>
                    <a:pt x="62345" y="656312"/>
                  </a:cubicBezTo>
                  <a:cubicBezTo>
                    <a:pt x="67540" y="682289"/>
                    <a:pt x="83127" y="706535"/>
                    <a:pt x="93518" y="645921"/>
                  </a:cubicBezTo>
                  <a:cubicBezTo>
                    <a:pt x="103909" y="585307"/>
                    <a:pt x="116032" y="379221"/>
                    <a:pt x="124691" y="292630"/>
                  </a:cubicBezTo>
                  <a:cubicBezTo>
                    <a:pt x="133350" y="206039"/>
                    <a:pt x="138546" y="105593"/>
                    <a:pt x="145473" y="126375"/>
                  </a:cubicBezTo>
                  <a:cubicBezTo>
                    <a:pt x="152400" y="147157"/>
                    <a:pt x="157596" y="323803"/>
                    <a:pt x="166255" y="417321"/>
                  </a:cubicBezTo>
                  <a:cubicBezTo>
                    <a:pt x="174914" y="510839"/>
                    <a:pt x="186170" y="599161"/>
                    <a:pt x="197427" y="687484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2301749" y="3137809"/>
              <a:ext cx="42465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 smtClean="0"/>
                <a:t>ω</a:t>
              </a:r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 rot="10800000">
              <a:off x="622326" y="2190376"/>
              <a:ext cx="461665" cy="978851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kumimoji="1" lang="en-US" altLang="ja-JP" dirty="0" smtClean="0"/>
                <a:t>emission</a:t>
              </a:r>
              <a:endParaRPr kumimoji="1" lang="ja-JP" altLang="en-US" dirty="0"/>
            </a:p>
          </p:txBody>
        </p:sp>
      </p:grpSp>
      <p:grpSp>
        <p:nvGrpSpPr>
          <p:cNvPr id="26" name="グループ化 25"/>
          <p:cNvGrpSpPr/>
          <p:nvPr/>
        </p:nvGrpSpPr>
        <p:grpSpPr>
          <a:xfrm>
            <a:off x="754184" y="4420270"/>
            <a:ext cx="3171922" cy="1393695"/>
            <a:chOff x="373112" y="4762859"/>
            <a:chExt cx="3171922" cy="1393695"/>
          </a:xfrm>
        </p:grpSpPr>
        <p:grpSp>
          <p:nvGrpSpPr>
            <p:cNvPr id="30" name="グループ化 29"/>
            <p:cNvGrpSpPr/>
            <p:nvPr/>
          </p:nvGrpSpPr>
          <p:grpSpPr>
            <a:xfrm>
              <a:off x="373112" y="4839789"/>
              <a:ext cx="1109550" cy="1004479"/>
              <a:chOff x="6866565" y="2644479"/>
              <a:chExt cx="1109550" cy="1004479"/>
            </a:xfrm>
          </p:grpSpPr>
          <p:sp>
            <p:nvSpPr>
              <p:cNvPr id="31" name="円/楕円 30"/>
              <p:cNvSpPr/>
              <p:nvPr/>
            </p:nvSpPr>
            <p:spPr>
              <a:xfrm>
                <a:off x="7744177" y="3402783"/>
                <a:ext cx="162345" cy="227661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2800" dirty="0" smtClean="0">
                    <a:solidFill>
                      <a:schemeClr val="bg1"/>
                    </a:solidFill>
                  </a:rPr>
                  <a:t>+</a:t>
                </a:r>
                <a:endParaRPr kumimoji="1" lang="ja-JP" altLang="en-US" sz="28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2" name="円/楕円 31"/>
              <p:cNvSpPr/>
              <p:nvPr/>
            </p:nvSpPr>
            <p:spPr>
              <a:xfrm>
                <a:off x="6970235" y="2887924"/>
                <a:ext cx="162345" cy="227661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2800" i="1" dirty="0" smtClean="0"/>
                  <a:t>-</a:t>
                </a:r>
                <a:endParaRPr kumimoji="1" lang="ja-JP" altLang="en-US" sz="2800" i="1" dirty="0"/>
              </a:p>
            </p:txBody>
          </p:sp>
          <p:sp>
            <p:nvSpPr>
              <p:cNvPr id="33" name="円/楕円 32"/>
              <p:cNvSpPr/>
              <p:nvPr/>
            </p:nvSpPr>
            <p:spPr>
              <a:xfrm>
                <a:off x="6866565" y="3092792"/>
                <a:ext cx="162345" cy="227661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2800" dirty="0" smtClean="0">
                    <a:solidFill>
                      <a:schemeClr val="bg1"/>
                    </a:solidFill>
                  </a:rPr>
                  <a:t>+</a:t>
                </a:r>
                <a:endParaRPr kumimoji="1" lang="ja-JP" altLang="en-US" sz="28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4" name="円/楕円 33"/>
              <p:cNvSpPr/>
              <p:nvPr/>
            </p:nvSpPr>
            <p:spPr>
              <a:xfrm>
                <a:off x="7114699" y="3368097"/>
                <a:ext cx="162345" cy="227661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2800" i="1" dirty="0" smtClean="0"/>
                  <a:t>-</a:t>
                </a:r>
                <a:endParaRPr kumimoji="1" lang="ja-JP" altLang="en-US" sz="2800" i="1" dirty="0"/>
              </a:p>
            </p:txBody>
          </p:sp>
          <p:sp>
            <p:nvSpPr>
              <p:cNvPr id="35" name="円/楕円 34"/>
              <p:cNvSpPr/>
              <p:nvPr/>
            </p:nvSpPr>
            <p:spPr>
              <a:xfrm>
                <a:off x="6872384" y="2711248"/>
                <a:ext cx="162345" cy="227661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2800" dirty="0" smtClean="0">
                    <a:solidFill>
                      <a:schemeClr val="bg1"/>
                    </a:solidFill>
                  </a:rPr>
                  <a:t>+</a:t>
                </a:r>
                <a:endParaRPr kumimoji="1" lang="ja-JP" altLang="en-US" sz="28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6" name="円/楕円 35"/>
              <p:cNvSpPr/>
              <p:nvPr/>
            </p:nvSpPr>
            <p:spPr>
              <a:xfrm>
                <a:off x="7063061" y="3126665"/>
                <a:ext cx="162345" cy="227661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2800" i="1" dirty="0" smtClean="0"/>
                  <a:t>-</a:t>
                </a:r>
                <a:endParaRPr kumimoji="1" lang="ja-JP" altLang="en-US" sz="2800" i="1" dirty="0"/>
              </a:p>
            </p:txBody>
          </p:sp>
          <p:sp>
            <p:nvSpPr>
              <p:cNvPr id="37" name="円/楕円 36"/>
              <p:cNvSpPr/>
              <p:nvPr/>
            </p:nvSpPr>
            <p:spPr>
              <a:xfrm>
                <a:off x="7314608" y="3421297"/>
                <a:ext cx="162345" cy="227661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2800" dirty="0" smtClean="0">
                    <a:solidFill>
                      <a:schemeClr val="bg1"/>
                    </a:solidFill>
                  </a:rPr>
                  <a:t>+</a:t>
                </a:r>
                <a:endParaRPr kumimoji="1" lang="ja-JP" altLang="en-US" sz="28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8" name="円/楕円 37"/>
              <p:cNvSpPr/>
              <p:nvPr/>
            </p:nvSpPr>
            <p:spPr>
              <a:xfrm>
                <a:off x="7813770" y="3164732"/>
                <a:ext cx="162345" cy="227661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2800" i="1" dirty="0" smtClean="0"/>
                  <a:t>-</a:t>
                </a:r>
                <a:endParaRPr kumimoji="1" lang="ja-JP" altLang="en-US" sz="2800" i="1" dirty="0"/>
              </a:p>
            </p:txBody>
          </p:sp>
          <p:sp>
            <p:nvSpPr>
              <p:cNvPr id="39" name="円/楕円 38"/>
              <p:cNvSpPr/>
              <p:nvPr/>
            </p:nvSpPr>
            <p:spPr>
              <a:xfrm>
                <a:off x="7585584" y="3164732"/>
                <a:ext cx="162345" cy="227661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2800" dirty="0" smtClean="0">
                    <a:solidFill>
                      <a:schemeClr val="bg1"/>
                    </a:solidFill>
                  </a:rPr>
                  <a:t>+</a:t>
                </a:r>
                <a:endParaRPr kumimoji="1" lang="ja-JP" altLang="en-US" sz="28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0" name="円/楕円 39"/>
              <p:cNvSpPr/>
              <p:nvPr/>
            </p:nvSpPr>
            <p:spPr>
              <a:xfrm>
                <a:off x="6895804" y="3366997"/>
                <a:ext cx="162345" cy="227661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2800" i="1" dirty="0" smtClean="0"/>
                  <a:t>-</a:t>
                </a:r>
                <a:endParaRPr kumimoji="1" lang="ja-JP" altLang="en-US" sz="2800" i="1" dirty="0"/>
              </a:p>
            </p:txBody>
          </p:sp>
          <p:sp>
            <p:nvSpPr>
              <p:cNvPr id="41" name="円/楕円 40"/>
              <p:cNvSpPr/>
              <p:nvPr/>
            </p:nvSpPr>
            <p:spPr>
              <a:xfrm>
                <a:off x="7297726" y="2670215"/>
                <a:ext cx="162345" cy="227661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2800" dirty="0" smtClean="0">
                    <a:solidFill>
                      <a:schemeClr val="bg1"/>
                    </a:solidFill>
                  </a:rPr>
                  <a:t>+</a:t>
                </a:r>
                <a:endParaRPr kumimoji="1" lang="ja-JP" altLang="en-US" sz="28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2" name="円/楕円 41"/>
              <p:cNvSpPr/>
              <p:nvPr/>
            </p:nvSpPr>
            <p:spPr>
              <a:xfrm>
                <a:off x="7274993" y="3149896"/>
                <a:ext cx="162345" cy="227661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2800" i="1" dirty="0" smtClean="0"/>
                  <a:t>-</a:t>
                </a:r>
                <a:endParaRPr kumimoji="1" lang="ja-JP" altLang="en-US" sz="2800" i="1" dirty="0"/>
              </a:p>
            </p:txBody>
          </p:sp>
          <p:sp>
            <p:nvSpPr>
              <p:cNvPr id="43" name="円/楕円 42"/>
              <p:cNvSpPr/>
              <p:nvPr/>
            </p:nvSpPr>
            <p:spPr>
              <a:xfrm>
                <a:off x="7167922" y="2856987"/>
                <a:ext cx="162345" cy="227661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2800" dirty="0" smtClean="0">
                    <a:solidFill>
                      <a:schemeClr val="bg1"/>
                    </a:solidFill>
                  </a:rPr>
                  <a:t>+</a:t>
                </a:r>
                <a:endParaRPr kumimoji="1" lang="ja-JP" altLang="en-US" sz="28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4" name="円/楕円 43"/>
              <p:cNvSpPr/>
              <p:nvPr/>
            </p:nvSpPr>
            <p:spPr>
              <a:xfrm>
                <a:off x="7501367" y="2644479"/>
                <a:ext cx="162345" cy="227661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2800" i="1" dirty="0" smtClean="0"/>
                  <a:t>-</a:t>
                </a:r>
                <a:endParaRPr kumimoji="1" lang="ja-JP" altLang="en-US" sz="2800" i="1" dirty="0"/>
              </a:p>
            </p:txBody>
          </p:sp>
          <p:sp>
            <p:nvSpPr>
              <p:cNvPr id="45" name="円/楕円 44"/>
              <p:cNvSpPr/>
              <p:nvPr/>
            </p:nvSpPr>
            <p:spPr>
              <a:xfrm>
                <a:off x="7642929" y="2899004"/>
                <a:ext cx="162345" cy="227661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2800" dirty="0" smtClean="0">
                    <a:solidFill>
                      <a:schemeClr val="bg1"/>
                    </a:solidFill>
                  </a:rPr>
                  <a:t>+</a:t>
                </a:r>
                <a:endParaRPr kumimoji="1" lang="ja-JP" altLang="en-US" sz="28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6" name="円/楕円 45"/>
              <p:cNvSpPr/>
              <p:nvPr/>
            </p:nvSpPr>
            <p:spPr>
              <a:xfrm>
                <a:off x="7362138" y="2946115"/>
                <a:ext cx="162345" cy="227661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2800" i="1" dirty="0" smtClean="0"/>
                  <a:t>-</a:t>
                </a:r>
                <a:endParaRPr kumimoji="1" lang="ja-JP" altLang="en-US" sz="2800" i="1" dirty="0"/>
              </a:p>
            </p:txBody>
          </p:sp>
        </p:grpSp>
        <p:grpSp>
          <p:nvGrpSpPr>
            <p:cNvPr id="24" name="グループ化 23"/>
            <p:cNvGrpSpPr/>
            <p:nvPr/>
          </p:nvGrpSpPr>
          <p:grpSpPr>
            <a:xfrm>
              <a:off x="1440956" y="4762859"/>
              <a:ext cx="2104078" cy="1393695"/>
              <a:chOff x="1337422" y="4762859"/>
              <a:chExt cx="2104078" cy="1393695"/>
            </a:xfrm>
          </p:grpSpPr>
          <p:cxnSp>
            <p:nvCxnSpPr>
              <p:cNvPr id="49" name="直線矢印コネクタ 48"/>
              <p:cNvCxnSpPr/>
              <p:nvPr/>
            </p:nvCxnSpPr>
            <p:spPr>
              <a:xfrm>
                <a:off x="1823853" y="5797858"/>
                <a:ext cx="1426624" cy="10391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直線矢印コネクタ 49"/>
              <p:cNvCxnSpPr/>
              <p:nvPr/>
            </p:nvCxnSpPr>
            <p:spPr>
              <a:xfrm flipV="1">
                <a:off x="1823853" y="4762859"/>
                <a:ext cx="0" cy="1024609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" name="テキスト ボックス 51"/>
              <p:cNvSpPr txBox="1"/>
              <p:nvPr/>
            </p:nvSpPr>
            <p:spPr>
              <a:xfrm>
                <a:off x="3016845" y="5787222"/>
                <a:ext cx="4246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dirty="0" smtClean="0"/>
                  <a:t>ω</a:t>
                </a:r>
                <a:endParaRPr kumimoji="1" lang="ja-JP" altLang="en-US" dirty="0"/>
              </a:p>
            </p:txBody>
          </p:sp>
          <p:sp>
            <p:nvSpPr>
              <p:cNvPr id="53" name="テキスト ボックス 52"/>
              <p:cNvSpPr txBox="1"/>
              <p:nvPr/>
            </p:nvSpPr>
            <p:spPr>
              <a:xfrm rot="10800000">
                <a:off x="1337422" y="4839789"/>
                <a:ext cx="461665" cy="978851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en-US" altLang="ja-JP" dirty="0" smtClean="0"/>
                  <a:t>emission</a:t>
                </a:r>
                <a:endParaRPr kumimoji="1" lang="ja-JP" altLang="en-US" dirty="0"/>
              </a:p>
            </p:txBody>
          </p:sp>
          <p:sp>
            <p:nvSpPr>
              <p:cNvPr id="18" name="フリーフォーム 17"/>
              <p:cNvSpPr/>
              <p:nvPr/>
            </p:nvSpPr>
            <p:spPr>
              <a:xfrm>
                <a:off x="1932929" y="5299451"/>
                <a:ext cx="1288473" cy="507643"/>
              </a:xfrm>
              <a:custGeom>
                <a:avLst/>
                <a:gdLst>
                  <a:gd name="connsiteX0" fmla="*/ 0 w 1288473"/>
                  <a:gd name="connsiteY0" fmla="*/ 507643 h 507643"/>
                  <a:gd name="connsiteX1" fmla="*/ 197427 w 1288473"/>
                  <a:gd name="connsiteY1" fmla="*/ 372561 h 507643"/>
                  <a:gd name="connsiteX2" fmla="*/ 332509 w 1288473"/>
                  <a:gd name="connsiteY2" fmla="*/ 164743 h 507643"/>
                  <a:gd name="connsiteX3" fmla="*/ 540327 w 1288473"/>
                  <a:gd name="connsiteY3" fmla="*/ 8879 h 507643"/>
                  <a:gd name="connsiteX4" fmla="*/ 706582 w 1288473"/>
                  <a:gd name="connsiteY4" fmla="*/ 19270 h 507643"/>
                  <a:gd name="connsiteX5" fmla="*/ 883227 w 1288473"/>
                  <a:gd name="connsiteY5" fmla="*/ 19270 h 507643"/>
                  <a:gd name="connsiteX6" fmla="*/ 1028700 w 1288473"/>
                  <a:gd name="connsiteY6" fmla="*/ 112788 h 507643"/>
                  <a:gd name="connsiteX7" fmla="*/ 1132609 w 1288473"/>
                  <a:gd name="connsiteY7" fmla="*/ 247870 h 507643"/>
                  <a:gd name="connsiteX8" fmla="*/ 1288473 w 1288473"/>
                  <a:gd name="connsiteY8" fmla="*/ 476470 h 507643"/>
                  <a:gd name="connsiteX9" fmla="*/ 1288473 w 1288473"/>
                  <a:gd name="connsiteY9" fmla="*/ 476470 h 507643"/>
                  <a:gd name="connsiteX10" fmla="*/ 1288473 w 1288473"/>
                  <a:gd name="connsiteY10" fmla="*/ 476470 h 5076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288473" h="507643">
                    <a:moveTo>
                      <a:pt x="0" y="507643"/>
                    </a:moveTo>
                    <a:cubicBezTo>
                      <a:pt x="71004" y="468677"/>
                      <a:pt x="142009" y="429711"/>
                      <a:pt x="197427" y="372561"/>
                    </a:cubicBezTo>
                    <a:cubicBezTo>
                      <a:pt x="252845" y="315411"/>
                      <a:pt x="275359" y="225357"/>
                      <a:pt x="332509" y="164743"/>
                    </a:cubicBezTo>
                    <a:cubicBezTo>
                      <a:pt x="389659" y="104129"/>
                      <a:pt x="477981" y="33125"/>
                      <a:pt x="540327" y="8879"/>
                    </a:cubicBezTo>
                    <a:cubicBezTo>
                      <a:pt x="602673" y="-15367"/>
                      <a:pt x="649432" y="17538"/>
                      <a:pt x="706582" y="19270"/>
                    </a:cubicBezTo>
                    <a:cubicBezTo>
                      <a:pt x="763732" y="21002"/>
                      <a:pt x="829541" y="3684"/>
                      <a:pt x="883227" y="19270"/>
                    </a:cubicBezTo>
                    <a:cubicBezTo>
                      <a:pt x="936913" y="34856"/>
                      <a:pt x="987136" y="74688"/>
                      <a:pt x="1028700" y="112788"/>
                    </a:cubicBezTo>
                    <a:cubicBezTo>
                      <a:pt x="1070264" y="150888"/>
                      <a:pt x="1089314" y="187256"/>
                      <a:pt x="1132609" y="247870"/>
                    </a:cubicBezTo>
                    <a:cubicBezTo>
                      <a:pt x="1175904" y="308484"/>
                      <a:pt x="1288473" y="476470"/>
                      <a:pt x="1288473" y="476470"/>
                    </a:cubicBezTo>
                    <a:lnTo>
                      <a:pt x="1288473" y="476470"/>
                    </a:lnTo>
                    <a:lnTo>
                      <a:pt x="1288473" y="476470"/>
                    </a:lnTo>
                  </a:path>
                </a:pathLst>
              </a:cu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28" name="右矢印 27"/>
          <p:cNvSpPr/>
          <p:nvPr/>
        </p:nvSpPr>
        <p:spPr>
          <a:xfrm rot="21359295">
            <a:off x="3613943" y="3619439"/>
            <a:ext cx="3544228" cy="34445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1580933" y="3676240"/>
            <a:ext cx="2039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b="1" dirty="0" smtClean="0">
                <a:solidFill>
                  <a:srgbClr val="FF0000"/>
                </a:solidFill>
              </a:rPr>
              <a:t>What’s this?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7279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54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6273</TotalTime>
  <Words>656</Words>
  <Application>Microsoft Office PowerPoint</Application>
  <PresentationFormat>画面に合わせる (4:3)</PresentationFormat>
  <Paragraphs>428</Paragraphs>
  <Slides>15</Slides>
  <Notes>1</Notes>
  <HiddenSlides>1</HiddenSlides>
  <MMClips>0</MMClips>
  <ScaleCrop>false</ScaleCrop>
  <HeadingPairs>
    <vt:vector size="8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28" baseType="lpstr">
      <vt:lpstr>Arial Unicode MS</vt:lpstr>
      <vt:lpstr>ＭＳ Ｐゴシック</vt:lpstr>
      <vt:lpstr>ＭＳ Ｐゴシック 本文</vt:lpstr>
      <vt:lpstr>Osaka</vt:lpstr>
      <vt:lpstr>Arial</vt:lpstr>
      <vt:lpstr>Calibri</vt:lpstr>
      <vt:lpstr>Calibri Light</vt:lpstr>
      <vt:lpstr>Ebrima</vt:lpstr>
      <vt:lpstr>Helvetica</vt:lpstr>
      <vt:lpstr>Symbol</vt:lpstr>
      <vt:lpstr>Times</vt:lpstr>
      <vt:lpstr>Office テーマ</vt:lpstr>
      <vt:lpstr>数式</vt:lpstr>
      <vt:lpstr>Ultrabroadband spectroscopy  in photo-excited semiconductors </vt:lpstr>
      <vt:lpstr>Luminescence in photo-excited semiconductors</vt:lpstr>
      <vt:lpstr>exciton, biexciton, and e-h plasma  in semiconductors</vt:lpstr>
      <vt:lpstr>Many-body effects for e-h plasma(1)</vt:lpstr>
      <vt:lpstr>Many-body effects for e-h plasma(2)</vt:lpstr>
      <vt:lpstr>Interband transition and intraband motion</vt:lpstr>
      <vt:lpstr>Plasma reflection</vt:lpstr>
      <vt:lpstr>Example:  CuCl e-h system</vt:lpstr>
      <vt:lpstr>Time-integrated emission spectrum </vt:lpstr>
      <vt:lpstr>Time-resolved emission spectrum</vt:lpstr>
      <vt:lpstr>Transient reflectivity in mid-IR region</vt:lpstr>
      <vt:lpstr>Spatially condensed plasma </vt:lpstr>
      <vt:lpstr>Summary </vt:lpstr>
      <vt:lpstr>My work</vt:lpstr>
      <vt:lpstr>PowerPoint プレゼンテーション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Electron-hole liquid formation by exciton and biexciton resonant excitation in CuCl</dc:title>
  <dc:creator>user1</dc:creator>
  <cp:lastModifiedBy>user1</cp:lastModifiedBy>
  <cp:revision>45</cp:revision>
  <dcterms:created xsi:type="dcterms:W3CDTF">2014-06-27T04:15:50Z</dcterms:created>
  <dcterms:modified xsi:type="dcterms:W3CDTF">2014-07-01T13:47:02Z</dcterms:modified>
</cp:coreProperties>
</file>