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79" r:id="rId4"/>
    <p:sldId id="261" r:id="rId5"/>
    <p:sldId id="283" r:id="rId6"/>
    <p:sldId id="294" r:id="rId7"/>
    <p:sldId id="282" r:id="rId8"/>
    <p:sldId id="295" r:id="rId9"/>
    <p:sldId id="314" r:id="rId10"/>
    <p:sldId id="263" r:id="rId11"/>
    <p:sldId id="313" r:id="rId12"/>
    <p:sldId id="298" r:id="rId13"/>
    <p:sldId id="299" r:id="rId14"/>
    <p:sldId id="312" r:id="rId15"/>
    <p:sldId id="311" r:id="rId16"/>
    <p:sldId id="303" r:id="rId17"/>
    <p:sldId id="307" r:id="rId18"/>
    <p:sldId id="306" r:id="rId19"/>
    <p:sldId id="300" r:id="rId20"/>
    <p:sldId id="301" r:id="rId21"/>
    <p:sldId id="302" r:id="rId22"/>
    <p:sldId id="264" r:id="rId23"/>
    <p:sldId id="309" r:id="rId24"/>
    <p:sldId id="275" r:id="rId25"/>
    <p:sldId id="276" r:id="rId26"/>
    <p:sldId id="278" r:id="rId27"/>
    <p:sldId id="284" r:id="rId28"/>
    <p:sldId id="289" r:id="rId29"/>
    <p:sldId id="285" r:id="rId30"/>
    <p:sldId id="287" r:id="rId31"/>
    <p:sldId id="288" r:id="rId32"/>
    <p:sldId id="265" r:id="rId33"/>
    <p:sldId id="260" r:id="rId34"/>
    <p:sldId id="267" r:id="rId35"/>
    <p:sldId id="286" r:id="rId36"/>
    <p:sldId id="272" r:id="rId37"/>
    <p:sldId id="269" r:id="rId38"/>
    <p:sldId id="296" r:id="rId39"/>
    <p:sldId id="308" r:id="rId4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FF"/>
    <a:srgbClr val="CCFF3B"/>
    <a:srgbClr val="E11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586" autoAdjust="0"/>
  </p:normalViewPr>
  <p:slideViewPr>
    <p:cSldViewPr snapToGrid="0" snapToObjects="1">
      <p:cViewPr varScale="1">
        <p:scale>
          <a:sx n="106" d="100"/>
          <a:sy n="106" d="100"/>
        </p:scale>
        <p:origin x="-17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21517;&#31216;&#26410;&#35373;&#23450;:Users:akoonasyse_nk:Library:Containers:com.apple.mail:Data:Library:Mail%20Downloads:84947D12-9BA8-4569-8C65-FECC851D5BF6:&#23433;&#23450;&#24615;&#65288;&#30740;&#31350;&#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ltLang="ja-JP" dirty="0"/>
              <a:t>"AFM-</a:t>
            </a:r>
            <a:r>
              <a:rPr lang="en-US" altLang="ja-JP" dirty="0" smtClean="0"/>
              <a:t>FM"</a:t>
            </a:r>
            <a:endParaRPr lang="en-US" altLang="ja-JP" dirty="0"/>
          </a:p>
        </c:rich>
      </c:tx>
      <c:layout>
        <c:manualLayout>
          <c:xMode val="edge"/>
          <c:yMode val="edge"/>
          <c:x val="0.457917558316221"/>
          <c:y val="0.0192061459667093"/>
        </c:manualLayout>
      </c:layout>
      <c:overlay val="0"/>
    </c:title>
    <c:autoTitleDeleted val="0"/>
    <c:plotArea>
      <c:layout/>
      <c:lineChart>
        <c:grouping val="standard"/>
        <c:varyColors val="0"/>
        <c:ser>
          <c:idx val="0"/>
          <c:order val="0"/>
          <c:tx>
            <c:v>"AFM-FM(4eV)"</c:v>
          </c:tx>
          <c:marker>
            <c:symbol val="none"/>
          </c:marker>
          <c:cat>
            <c:numRef>
              <c:f>Sheet1!$C$5:$C$17</c:f>
              <c:numCache>
                <c:formatCode>General</c:formatCode>
                <c:ptCount val="13"/>
                <c:pt idx="0">
                  <c:v>0.0</c:v>
                </c:pt>
                <c:pt idx="1">
                  <c:v>0.2</c:v>
                </c:pt>
                <c:pt idx="2">
                  <c:v>0.6</c:v>
                </c:pt>
                <c:pt idx="3">
                  <c:v>0.8</c:v>
                </c:pt>
                <c:pt idx="4">
                  <c:v>1.0</c:v>
                </c:pt>
                <c:pt idx="5">
                  <c:v>1.2</c:v>
                </c:pt>
                <c:pt idx="6">
                  <c:v>1.4</c:v>
                </c:pt>
                <c:pt idx="7">
                  <c:v>1.6</c:v>
                </c:pt>
                <c:pt idx="8">
                  <c:v>1.8</c:v>
                </c:pt>
                <c:pt idx="9">
                  <c:v>2.0</c:v>
                </c:pt>
                <c:pt idx="10">
                  <c:v>2.2</c:v>
                </c:pt>
                <c:pt idx="11">
                  <c:v>2.4</c:v>
                </c:pt>
                <c:pt idx="12">
                  <c:v>2.6</c:v>
                </c:pt>
              </c:numCache>
            </c:numRef>
          </c:cat>
          <c:val>
            <c:numRef>
              <c:f>Sheet1!$G$5:$G$17</c:f>
              <c:numCache>
                <c:formatCode>0.00E+00</c:formatCode>
                <c:ptCount val="13"/>
                <c:pt idx="0">
                  <c:v>-0.511996000000003</c:v>
                </c:pt>
                <c:pt idx="1">
                  <c:v>-0.495180000000005</c:v>
                </c:pt>
                <c:pt idx="2">
                  <c:v>-0.447896</c:v>
                </c:pt>
                <c:pt idx="3">
                  <c:v>-0.417009999999998</c:v>
                </c:pt>
                <c:pt idx="9">
                  <c:v>-0.0640100000000032</c:v>
                </c:pt>
                <c:pt idx="10">
                  <c:v>-0.0255369999999999</c:v>
                </c:pt>
                <c:pt idx="11">
                  <c:v>0.00674599999999969</c:v>
                </c:pt>
                <c:pt idx="12">
                  <c:v>0.0340699999999998</c:v>
                </c:pt>
              </c:numCache>
            </c:numRef>
          </c:val>
          <c:smooth val="0"/>
        </c:ser>
        <c:dLbls>
          <c:showLegendKey val="0"/>
          <c:showVal val="0"/>
          <c:showCatName val="0"/>
          <c:showSerName val="0"/>
          <c:showPercent val="0"/>
          <c:showBubbleSize val="0"/>
        </c:dLbls>
        <c:marker val="1"/>
        <c:smooth val="0"/>
        <c:axId val="-2117293864"/>
        <c:axId val="-2038552664"/>
      </c:lineChart>
      <c:catAx>
        <c:axId val="-2117293864"/>
        <c:scaling>
          <c:orientation val="minMax"/>
        </c:scaling>
        <c:delete val="0"/>
        <c:axPos val="b"/>
        <c:numFmt formatCode="General" sourceLinked="1"/>
        <c:majorTickMark val="none"/>
        <c:minorTickMark val="none"/>
        <c:tickLblPos val="nextTo"/>
        <c:txPr>
          <a:bodyPr rot="0" vert="horz"/>
          <a:lstStyle/>
          <a:p>
            <a:pPr>
              <a:defRPr/>
            </a:pPr>
            <a:endParaRPr lang="ja-JP"/>
          </a:p>
        </c:txPr>
        <c:crossAx val="-2038552664"/>
        <c:crosses val="autoZero"/>
        <c:auto val="1"/>
        <c:lblAlgn val="ctr"/>
        <c:lblOffset val="100"/>
        <c:noMultiLvlLbl val="0"/>
      </c:catAx>
      <c:valAx>
        <c:axId val="-2038552664"/>
        <c:scaling>
          <c:orientation val="minMax"/>
        </c:scaling>
        <c:delete val="0"/>
        <c:axPos val="l"/>
        <c:majorGridlines/>
        <c:numFmt formatCode="0.00E+00" sourceLinked="1"/>
        <c:majorTickMark val="none"/>
        <c:minorTickMark val="none"/>
        <c:tickLblPos val="nextTo"/>
        <c:crossAx val="-2117293864"/>
        <c:crosses val="autoZero"/>
        <c:crossBetween val="between"/>
      </c:valAx>
    </c:plotArea>
    <c:plotVisOnly val="0"/>
    <c:dispBlanksAs val="span"/>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2BE1D-070A-4241-8644-8475AFE0E9AC}" type="datetimeFigureOut">
              <a:rPr kumimoji="1" lang="ja-JP" altLang="en-US" smtClean="0"/>
              <a:t>2014/09/29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E993A-104E-0146-842E-E7E928D38A3A}" type="slidenum">
              <a:rPr kumimoji="1" lang="ja-JP" altLang="en-US" smtClean="0"/>
              <a:t>‹#›</a:t>
            </a:fld>
            <a:endParaRPr kumimoji="1" lang="ja-JP" altLang="en-US"/>
          </a:p>
        </p:txBody>
      </p:sp>
    </p:spTree>
    <p:extLst>
      <p:ext uri="{BB962C8B-B14F-4D97-AF65-F5344CB8AC3E}">
        <p14:creationId xmlns:p14="http://schemas.microsoft.com/office/powerpoint/2010/main" val="93142633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principles</a:t>
            </a:r>
          </a:p>
          <a:p>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2</a:t>
            </a:fld>
            <a:endParaRPr kumimoji="1" lang="ja-JP" altLang="en-US"/>
          </a:p>
        </p:txBody>
      </p:sp>
    </p:spTree>
    <p:extLst>
      <p:ext uri="{BB962C8B-B14F-4D97-AF65-F5344CB8AC3E}">
        <p14:creationId xmlns:p14="http://schemas.microsoft.com/office/powerpoint/2010/main" val="356907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fund' rule pauliはいた立</a:t>
            </a:r>
          </a:p>
          <a:p>
            <a:r>
              <a:rPr kumimoji="1" lang="ja-JP" altLang="en-US"/>
              <a:t>ホッピング</a:t>
            </a:r>
          </a:p>
          <a:p>
            <a:r>
              <a:rPr kumimoji="1" lang="ja-JP" altLang="en-US"/>
              <a:t>Mnにある→を点線にする</a:t>
            </a:r>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12</a:t>
            </a:fld>
            <a:endParaRPr kumimoji="1" lang="ja-JP" altLang="en-US"/>
          </a:p>
        </p:txBody>
      </p:sp>
    </p:spTree>
    <p:extLst>
      <p:ext uri="{BB962C8B-B14F-4D97-AF65-F5344CB8AC3E}">
        <p14:creationId xmlns:p14="http://schemas.microsoft.com/office/powerpoint/2010/main" val="382006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下向きの価電子帯も書く</a:t>
            </a:r>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13</a:t>
            </a:fld>
            <a:endParaRPr kumimoji="1" lang="ja-JP" altLang="en-US"/>
          </a:p>
        </p:txBody>
      </p:sp>
    </p:spTree>
    <p:extLst>
      <p:ext uri="{BB962C8B-B14F-4D97-AF65-F5344CB8AC3E}">
        <p14:creationId xmlns:p14="http://schemas.microsoft.com/office/powerpoint/2010/main" val="52780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the result of this interaction is </a:t>
            </a:r>
          </a:p>
          <a:p>
            <a:r>
              <a:rPr kumimoji="1" lang="ja-JP" altLang="en-US"/>
              <a:t>by lowering</a:t>
            </a:r>
          </a:p>
          <a:p>
            <a:r>
              <a:rPr kumimoji="1" lang="ja-JP" altLang="en-US"/>
              <a:t>ferromagneitsm is realized by loering thier kinetic energy.</a:t>
            </a:r>
          </a:p>
          <a:p>
            <a:r>
              <a:rPr kumimoji="1" lang="ja-JP" altLang="en-US"/>
              <a:t>Condution </a:t>
            </a:r>
          </a:p>
          <a:p>
            <a:r>
              <a:rPr kumimoji="1" lang="ja-JP" altLang="en-US"/>
              <a:t>remember ~conserve</a:t>
            </a:r>
          </a:p>
          <a:p>
            <a:r>
              <a:rPr kumimoji="1" lang="ja-JP" altLang="en-US"/>
              <a:t>alignをarrenge</a:t>
            </a:r>
          </a:p>
          <a:p>
            <a:endParaRPr kumimoji="1" lang="ja-JP" altLang="en-US"/>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15</a:t>
            </a:fld>
            <a:endParaRPr kumimoji="1" lang="ja-JP" altLang="en-US"/>
          </a:p>
        </p:txBody>
      </p:sp>
    </p:spTree>
    <p:extLst>
      <p:ext uri="{BB962C8B-B14F-4D97-AF65-F5344CB8AC3E}">
        <p14:creationId xmlns:p14="http://schemas.microsoft.com/office/powerpoint/2010/main" val="34222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investgated</a:t>
            </a:r>
          </a:p>
          <a:p>
            <a:r>
              <a:rPr kumimoji="1" lang="ja-JP" altLang="en-US"/>
              <a:t>DOS</a:t>
            </a:r>
          </a:p>
          <a:p>
            <a:r>
              <a:rPr kumimoji="1" lang="ja-JP" altLang="en-US"/>
              <a:t>total energy defference</a:t>
            </a:r>
          </a:p>
          <a:p>
            <a:r>
              <a:rPr kumimoji="1" lang="ja-JP" altLang="en-US"/>
              <a:t>formation energy</a:t>
            </a:r>
          </a:p>
          <a:p>
            <a:r>
              <a:rPr kumimoji="1" lang="ja-JP" altLang="en-US"/>
              <a:t>legend いらない</a:t>
            </a:r>
          </a:p>
          <a:p>
            <a:r>
              <a:rPr kumimoji="1" lang="ja-JP" altLang="en-US"/>
              <a:t>一回どっかで目的をいっとく</a:t>
            </a:r>
          </a:p>
          <a:p>
            <a:r>
              <a:rPr kumimoji="1" lang="ja-JP" altLang="en-US"/>
              <a:t>これを二回もってくる</a:t>
            </a:r>
          </a:p>
          <a:p>
            <a:endParaRPr kumimoji="1" lang="ja-JP" altLang="en-US"/>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18</a:t>
            </a:fld>
            <a:endParaRPr kumimoji="1" lang="ja-JP" altLang="en-US"/>
          </a:p>
        </p:txBody>
      </p:sp>
    </p:spTree>
    <p:extLst>
      <p:ext uri="{BB962C8B-B14F-4D97-AF65-F5344CB8AC3E}">
        <p14:creationId xmlns:p14="http://schemas.microsoft.com/office/powerpoint/2010/main" val="309010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クーロン反発ってホールドープすればするほど増加する？なぜ上向きのホールが形成されるかというとクーロン反発？エネルギーの利得は運動エネルギー？上向きから下向きにかわるから？</a:t>
            </a:r>
            <a:endParaRPr kumimoji="1" lang="ja-JP" altLang="en-US" dirty="0"/>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19</a:t>
            </a:fld>
            <a:endParaRPr kumimoji="1" lang="ja-JP" altLang="en-US"/>
          </a:p>
        </p:txBody>
      </p:sp>
    </p:spTree>
    <p:extLst>
      <p:ext uri="{BB962C8B-B14F-4D97-AF65-F5344CB8AC3E}">
        <p14:creationId xmlns:p14="http://schemas.microsoft.com/office/powerpoint/2010/main" val="22708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vacancy dope</a:t>
            </a:r>
          </a:p>
          <a:p>
            <a:endParaRPr kumimoji="1" lang="ja-JP" altLang="en-US"/>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22</a:t>
            </a:fld>
            <a:endParaRPr kumimoji="1" lang="ja-JP" altLang="en-US"/>
          </a:p>
        </p:txBody>
      </p:sp>
    </p:spTree>
    <p:extLst>
      <p:ext uri="{BB962C8B-B14F-4D97-AF65-F5344CB8AC3E}">
        <p14:creationId xmlns:p14="http://schemas.microsoft.com/office/powerpoint/2010/main" val="169304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 hole</a:t>
            </a:r>
            <a:r>
              <a:rPr kumimoji="1" lang="en-US" altLang="ja-JP" baseline="0" dirty="0" smtClean="0"/>
              <a:t> 3.607~3.612  2holes3.825-3.827 3holes3.795-3.796</a:t>
            </a:r>
          </a:p>
          <a:p>
            <a:r>
              <a:rPr kumimoji="1" lang="en-US" altLang="ja-JP" baseline="0" dirty="0" smtClean="0"/>
              <a:t>----- 会議メモ (2014/09/29 14:45) -----</a:t>
            </a:r>
          </a:p>
          <a:p>
            <a:r>
              <a:rPr kumimoji="1" lang="en-US" altLang="ja-JP" baseline="0" dirty="0" smtClean="0"/>
              <a:t>vacancy</a:t>
            </a:r>
          </a:p>
          <a:p>
            <a:r>
              <a:rPr kumimoji="1" lang="en-US" altLang="ja-JP" baseline="0" dirty="0" smtClean="0"/>
              <a:t>S-3p</a:t>
            </a:r>
          </a:p>
          <a:p>
            <a:endParaRPr kumimoji="1" lang="ja-JP" altLang="en-US" dirty="0"/>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23</a:t>
            </a:fld>
            <a:endParaRPr kumimoji="1" lang="ja-JP" altLang="en-US"/>
          </a:p>
        </p:txBody>
      </p:sp>
    </p:spTree>
    <p:extLst>
      <p:ext uri="{BB962C8B-B14F-4D97-AF65-F5344CB8AC3E}">
        <p14:creationId xmlns:p14="http://schemas.microsoft.com/office/powerpoint/2010/main" val="2902007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このとき構造の最適化はしなくてよかったん・？</a:t>
            </a:r>
            <a:endParaRPr kumimoji="1" lang="ja-JP" altLang="en-US" dirty="0"/>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24</a:t>
            </a:fld>
            <a:endParaRPr kumimoji="1" lang="ja-JP" altLang="en-US"/>
          </a:p>
        </p:txBody>
      </p:sp>
    </p:spTree>
    <p:extLst>
      <p:ext uri="{BB962C8B-B14F-4D97-AF65-F5344CB8AC3E}">
        <p14:creationId xmlns:p14="http://schemas.microsoft.com/office/powerpoint/2010/main" val="75778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一般的な第一原理バンド計算では、絶対零度、無加圧下の材料の様子しか計算できないため、材料機能と深く関連する有限温度・圧力下での相転移現象などを予測することが難しかった。われわれは、配置のエントロピー、振動のエンタルピーとエントロピーの計算、また機械的特性での材料の電子エネルギーを第一原理計算から導き統計力学理論などと結びつけることで、有限温度や有限圧力下での材料の相安定性について定量的視点から解析することを実践している。</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 会議メモ (2014/09/29 14:45)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Sの結晶構造を記入</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粒度をそろえる</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μのまえはプラス</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RyをeV</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表、をもう少し丁寧に</a:t>
            </a:r>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25</a:t>
            </a:fld>
            <a:endParaRPr kumimoji="1" lang="ja-JP" altLang="en-US"/>
          </a:p>
        </p:txBody>
      </p:sp>
    </p:spTree>
    <p:extLst>
      <p:ext uri="{BB962C8B-B14F-4D97-AF65-F5344CB8AC3E}">
        <p14:creationId xmlns:p14="http://schemas.microsoft.com/office/powerpoint/2010/main" val="105540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LDA</a:t>
            </a:r>
            <a:r>
              <a:rPr kumimoji="1" lang="ja-JP" altLang="en-US" dirty="0" smtClean="0"/>
              <a:t>では一様な密度の電子ガス状態であるという近似であり、強相関物質の場合、一様とはほど遠く電子は強く局在するので電子間相互作用を半経験的に用いて計算する手法がよく用いられる。これを</a:t>
            </a:r>
            <a:r>
              <a:rPr kumimoji="1" lang="en-US" altLang="ja-JP" dirty="0" smtClean="0"/>
              <a:t>LDA+U</a:t>
            </a:r>
            <a:r>
              <a:rPr kumimoji="1" lang="ja-JP" altLang="en-US" dirty="0" smtClean="0"/>
              <a:t>という。</a:t>
            </a:r>
            <a:endParaRPr kumimoji="1" lang="ja-JP" altLang="en-US" dirty="0"/>
          </a:p>
        </p:txBody>
      </p:sp>
      <p:sp>
        <p:nvSpPr>
          <p:cNvPr id="4" name="スライド番号プレースホルダー 3"/>
          <p:cNvSpPr>
            <a:spLocks noGrp="1"/>
          </p:cNvSpPr>
          <p:nvPr>
            <p:ph type="sldNum" sz="quarter" idx="10"/>
          </p:nvPr>
        </p:nvSpPr>
        <p:spPr/>
        <p:txBody>
          <a:bodyPr/>
          <a:lstStyle/>
          <a:p>
            <a:fld id="{D63D0DCD-49FC-D749-8968-E2C60876DC59}" type="slidenum">
              <a:rPr kumimoji="1" lang="ja-JP" altLang="en-US" smtClean="0"/>
              <a:t>32</a:t>
            </a:fld>
            <a:endParaRPr kumimoji="1" lang="ja-JP" altLang="en-US"/>
          </a:p>
        </p:txBody>
      </p:sp>
    </p:spTree>
    <p:extLst>
      <p:ext uri="{BB962C8B-B14F-4D97-AF65-F5344CB8AC3E}">
        <p14:creationId xmlns:p14="http://schemas.microsoft.com/office/powerpoint/2010/main" val="310444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現状のシリコンデバイスでは，集積化に伴う素子の消費電力増大，微細化の物理的限界，特性ばらつきの増大等が喫緊の課題となっている。</a:t>
            </a:r>
          </a:p>
          <a:p>
            <a:endParaRPr kumimoji="1" lang="ja-JP" altLang="en-US" dirty="0"/>
          </a:p>
          <a:p>
            <a:r>
              <a:rPr kumimoji="1" lang="ja-JP" altLang="en-US" dirty="0"/>
              <a:t>----- 会議メモ (2014/09/29 14:45) -----</a:t>
            </a:r>
          </a:p>
          <a:p>
            <a:r>
              <a:rPr kumimoji="1" lang="ja-JP" altLang="en-US" dirty="0"/>
              <a:t>グラフの説明、微細化が弁士レベルになっていて</a:t>
            </a:r>
          </a:p>
          <a:p>
            <a:r>
              <a:rPr kumimoji="1" lang="ja-JP" altLang="en-US" dirty="0"/>
              <a:t>will go baankrupt</a:t>
            </a:r>
          </a:p>
          <a:p>
            <a:r>
              <a:rPr kumimoji="1" lang="ja-JP" altLang="en-US" dirty="0"/>
              <a:t>is predicted to be bankrupt</a:t>
            </a:r>
          </a:p>
          <a:p>
            <a:r>
              <a:rPr kumimoji="1" lang="ja-JP" altLang="en-US" dirty="0"/>
              <a:t>グラフをおおきくしたほうがいい</a:t>
            </a:r>
          </a:p>
          <a:p>
            <a:r>
              <a:rPr kumimoji="1" lang="ja-JP" altLang="en-US" dirty="0"/>
              <a:t>題名をmoore's law will 破綻</a:t>
            </a:r>
          </a:p>
          <a:p>
            <a:r>
              <a:rPr kumimoji="1" lang="ja-JP" altLang="en-US" dirty="0"/>
              <a:t>transistor with new mechanism.</a:t>
            </a:r>
          </a:p>
          <a:p>
            <a:r>
              <a:rPr kumimoji="1" lang="ja-JP" altLang="en-US" dirty="0"/>
              <a:t>new desghin of transistor</a:t>
            </a:r>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3</a:t>
            </a:fld>
            <a:endParaRPr kumimoji="1" lang="ja-JP" altLang="en-US"/>
          </a:p>
        </p:txBody>
      </p:sp>
    </p:spTree>
    <p:extLst>
      <p:ext uri="{BB962C8B-B14F-4D97-AF65-F5344CB8AC3E}">
        <p14:creationId xmlns:p14="http://schemas.microsoft.com/office/powerpoint/2010/main" val="180165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Mn</a:t>
            </a:r>
            <a:r>
              <a:rPr kumimoji="1" lang="ja-JP" altLang="en-US" dirty="0" smtClean="0"/>
              <a:t>ー</a:t>
            </a:r>
            <a:r>
              <a:rPr kumimoji="1" lang="en-US" altLang="ja-JP" dirty="0" err="1" smtClean="0"/>
              <a:t>μB</a:t>
            </a:r>
            <a:r>
              <a:rPr kumimoji="1" lang="ja-JP" altLang="en-US" dirty="0" smtClean="0"/>
              <a:t>＝</a:t>
            </a:r>
            <a:r>
              <a:rPr kumimoji="1" lang="en-US" altLang="ja-JP" dirty="0" smtClean="0"/>
              <a:t>21</a:t>
            </a:r>
            <a:endParaRPr kumimoji="1" lang="ja-JP" altLang="en-US" dirty="0"/>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38</a:t>
            </a:fld>
            <a:endParaRPr kumimoji="1" lang="ja-JP" altLang="en-US"/>
          </a:p>
        </p:txBody>
      </p:sp>
    </p:spTree>
    <p:extLst>
      <p:ext uri="{BB962C8B-B14F-4D97-AF65-F5344CB8AC3E}">
        <p14:creationId xmlns:p14="http://schemas.microsoft.com/office/powerpoint/2010/main" val="9458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err="1" smtClean="0"/>
              <a:t>nohole</a:t>
            </a:r>
            <a:r>
              <a:rPr kumimoji="1" lang="en-US" altLang="ja-JP" dirty="0" smtClean="0"/>
              <a:t> 3.671muB  2holes 3.717 3holes 3.773</a:t>
            </a:r>
            <a:endParaRPr kumimoji="1" lang="ja-JP" altLang="en-US" dirty="0" smtClean="0"/>
          </a:p>
          <a:p>
            <a:r>
              <a:rPr kumimoji="1" lang="ja-JP" altLang="en-US" dirty="0" smtClean="0"/>
              <a:t>なぜ強磁性やと鉄の</a:t>
            </a:r>
            <a:endParaRPr kumimoji="1" lang="en-US" altLang="ja-JP" dirty="0" smtClean="0"/>
          </a:p>
          <a:p>
            <a:r>
              <a:rPr kumimoji="1" lang="ja-JP" altLang="en-US" dirty="0" smtClean="0"/>
              <a:t>バンド幅は小さいのか</a:t>
            </a:r>
            <a:endParaRPr kumimoji="1" lang="en-US" altLang="ja-JP" dirty="0" smtClean="0"/>
          </a:p>
          <a:p>
            <a:r>
              <a:rPr lang="ja-JP" altLang="en-US" dirty="0" smtClean="0"/>
              <a:t>なぜ混成がおおくなるのか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39</a:t>
            </a:fld>
            <a:endParaRPr kumimoji="1" lang="ja-JP" altLang="en-US"/>
          </a:p>
        </p:txBody>
      </p:sp>
    </p:spTree>
    <p:extLst>
      <p:ext uri="{BB962C8B-B14F-4D97-AF65-F5344CB8AC3E}">
        <p14:creationId xmlns:p14="http://schemas.microsoft.com/office/powerpoint/2010/main" val="301400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半導体のよさと磁性体のよさをあわせたもの。半導体スピントロニクスへの応用が期待されている。ハードディスクによって情報を記録し書き換えするのは揮発性の半導体メモリというように共存してきたのであった。だが、これが応用されたあかつきには、そもそもの半導体が記録媒体を担うのではるかに省エネになりかつスピンのスケールで情報を記録できるので近い将来破綻するとされているムーアの法則という経験則に新たな息吹を吹き込むことができる。なぜ今までこれが行われていなかったかというと磁性金属では容量が少なく、またスピンを反転する際に右ねじの法則のように磁化を用いなければならなかったため、かえって効率が悪くなるという事態がおこっていた</a:t>
            </a:r>
          </a:p>
          <a:p>
            <a:r>
              <a:rPr kumimoji="1" lang="ja-JP" altLang="en-US" dirty="0" smtClean="0"/>
              <a:t>----- 会議メモ (2014/09/29 14:45) -----</a:t>
            </a:r>
          </a:p>
          <a:p>
            <a:r>
              <a:rPr kumimoji="1" lang="ja-JP" altLang="en-US" dirty="0" smtClean="0"/>
              <a:t>文字をsemiconductorとかの文字を大きくする。</a:t>
            </a:r>
          </a:p>
          <a:p>
            <a:r>
              <a:rPr kumimoji="1" lang="ja-JP" altLang="en-US" dirty="0" smtClean="0"/>
              <a:t>N,Sを消した方が良い。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63D0DCD-49FC-D749-8968-E2C60876DC59}" type="slidenum">
              <a:rPr kumimoji="1" lang="ja-JP" altLang="en-US" smtClean="0"/>
              <a:t>4</a:t>
            </a:fld>
            <a:endParaRPr kumimoji="1" lang="ja-JP" altLang="en-US"/>
          </a:p>
        </p:txBody>
      </p:sp>
    </p:spTree>
    <p:extLst>
      <p:ext uri="{BB962C8B-B14F-4D97-AF65-F5344CB8AC3E}">
        <p14:creationId xmlns:p14="http://schemas.microsoft.com/office/powerpoint/2010/main" val="267367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モデル計算simulation predictをmodel calculation。</a:t>
            </a:r>
          </a:p>
          <a:p>
            <a:r>
              <a:rPr kumimoji="1" lang="ja-JP" altLang="en-US"/>
              <a:t>we found ()As is</a:t>
            </a:r>
          </a:p>
          <a:p>
            <a:r>
              <a:rPr kumimoji="1" lang="ja-JP" altLang="en-US"/>
              <a:t>ferromagnetic was found in (In,Mn)As</a:t>
            </a:r>
          </a:p>
          <a:p>
            <a:r>
              <a:rPr kumimoji="1" lang="ja-JP" altLang="en-US"/>
              <a:t>1996レファレンス</a:t>
            </a:r>
          </a:p>
          <a:p>
            <a:r>
              <a:rPr kumimoji="1" lang="ja-JP" altLang="en-US"/>
              <a:t>in order to realize the practical use of DMS. </a:t>
            </a:r>
          </a:p>
          <a:p>
            <a:endParaRPr kumimoji="1" lang="ja-JP" altLang="en-US"/>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5</a:t>
            </a:fld>
            <a:endParaRPr kumimoji="1" lang="ja-JP" altLang="en-US"/>
          </a:p>
        </p:txBody>
      </p:sp>
    </p:spTree>
    <p:extLst>
      <p:ext uri="{BB962C8B-B14F-4D97-AF65-F5344CB8AC3E}">
        <p14:creationId xmlns:p14="http://schemas.microsoft.com/office/powerpoint/2010/main" val="361969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advantage</a:t>
            </a:r>
          </a:p>
          <a:p>
            <a:r>
              <a:rPr kumimoji="1" lang="ja-JP" altLang="en-US"/>
              <a:t>Un-known</a:t>
            </a:r>
          </a:p>
          <a:p>
            <a:r>
              <a:rPr kumimoji="1" lang="ja-JP" altLang="en-US"/>
              <a:t>Atomic number</a:t>
            </a:r>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6</a:t>
            </a:fld>
            <a:endParaRPr kumimoji="1" lang="ja-JP" altLang="en-US"/>
          </a:p>
        </p:txBody>
      </p:sp>
    </p:spTree>
    <p:extLst>
      <p:ext uri="{BB962C8B-B14F-4D97-AF65-F5344CB8AC3E}">
        <p14:creationId xmlns:p14="http://schemas.microsoft.com/office/powerpoint/2010/main" val="197015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原子番号と結晶構造だけ</a:t>
            </a:r>
          </a:p>
          <a:p>
            <a:r>
              <a:rPr kumimoji="1" lang="ja-JP" altLang="en-US" dirty="0" smtClean="0"/>
              <a:t>----- 会議メモ (2014/09/29 14:45) -----</a:t>
            </a:r>
          </a:p>
          <a:p>
            <a:r>
              <a:rPr kumimoji="1" lang="ja-JP" altLang="en-US" dirty="0" smtClean="0"/>
              <a:t>密度汎関数</a:t>
            </a:r>
          </a:p>
          <a:p>
            <a:r>
              <a:rPr kumimoji="1" lang="ja-JP" altLang="en-US" dirty="0" smtClean="0"/>
              <a:t>we treat </a:t>
            </a:r>
          </a:p>
          <a:p>
            <a:r>
              <a:rPr kumimoji="1" lang="ja-JP" altLang="en-US" dirty="0" smtClean="0"/>
              <a:t>reduce costs</a:t>
            </a:r>
          </a:p>
          <a:p>
            <a:r>
              <a:rPr kumimoji="1" lang="ja-JP" altLang="en-US" dirty="0" smtClean="0"/>
              <a:t>ko-nnsyamu</a:t>
            </a:r>
          </a:p>
          <a:p>
            <a:r>
              <a:rPr kumimoji="1" lang="ja-JP" altLang="en-US" dirty="0" smtClean="0"/>
              <a:t>密度のこと触れてないから触れる。  </a:t>
            </a:r>
            <a:endParaRPr kumimoji="1" lang="ja-JP" altLang="en-US" dirty="0"/>
          </a:p>
        </p:txBody>
      </p:sp>
      <p:sp>
        <p:nvSpPr>
          <p:cNvPr id="4" name="スライド番号プレースホルダー 3"/>
          <p:cNvSpPr>
            <a:spLocks noGrp="1"/>
          </p:cNvSpPr>
          <p:nvPr>
            <p:ph type="sldNum" sz="quarter" idx="10"/>
          </p:nvPr>
        </p:nvSpPr>
        <p:spPr/>
        <p:txBody>
          <a:bodyPr/>
          <a:lstStyle/>
          <a:p>
            <a:fld id="{F555F741-3BE5-5147-B30C-2B1FEA75F287}" type="slidenum">
              <a:rPr kumimoji="1" lang="ja-JP" altLang="en-US" smtClean="0"/>
              <a:t>7</a:t>
            </a:fld>
            <a:endParaRPr kumimoji="1" lang="ja-JP" altLang="en-US"/>
          </a:p>
        </p:txBody>
      </p:sp>
    </p:spTree>
    <p:extLst>
      <p:ext uri="{BB962C8B-B14F-4D97-AF65-F5344CB8AC3E}">
        <p14:creationId xmlns:p14="http://schemas.microsoft.com/office/powerpoint/2010/main" val="37237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investgated</a:t>
            </a:r>
          </a:p>
          <a:p>
            <a:r>
              <a:rPr kumimoji="1" lang="ja-JP" altLang="en-US"/>
              <a:t>DOS</a:t>
            </a:r>
          </a:p>
          <a:p>
            <a:r>
              <a:rPr kumimoji="1" lang="ja-JP" altLang="en-US"/>
              <a:t>total energy defference</a:t>
            </a:r>
          </a:p>
          <a:p>
            <a:r>
              <a:rPr kumimoji="1" lang="ja-JP" altLang="en-US"/>
              <a:t>formation energy</a:t>
            </a:r>
          </a:p>
          <a:p>
            <a:r>
              <a:rPr kumimoji="1" lang="ja-JP" altLang="en-US"/>
              <a:t>legend いらない</a:t>
            </a:r>
          </a:p>
          <a:p>
            <a:r>
              <a:rPr kumimoji="1" lang="ja-JP" altLang="en-US"/>
              <a:t>一回どっかで目的をいっとく</a:t>
            </a:r>
          </a:p>
          <a:p>
            <a:r>
              <a:rPr kumimoji="1" lang="ja-JP" altLang="en-US"/>
              <a:t>これを二回もってくる</a:t>
            </a:r>
          </a:p>
          <a:p>
            <a:endParaRPr kumimoji="1" lang="ja-JP" altLang="en-US"/>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9</a:t>
            </a:fld>
            <a:endParaRPr kumimoji="1" lang="ja-JP" altLang="en-US"/>
          </a:p>
        </p:txBody>
      </p:sp>
    </p:spTree>
    <p:extLst>
      <p:ext uri="{BB962C8B-B14F-4D97-AF65-F5344CB8AC3E}">
        <p14:creationId xmlns:p14="http://schemas.microsoft.com/office/powerpoint/2010/main" val="309010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(2014/09/29 14:45) -----</a:t>
            </a:r>
          </a:p>
          <a:p>
            <a:r>
              <a:rPr kumimoji="1" lang="ja-JP" altLang="en-US"/>
              <a:t>これを目的</a:t>
            </a:r>
          </a:p>
          <a:p>
            <a:r>
              <a:rPr kumimoji="1" lang="ja-JP" altLang="en-US"/>
              <a:t>横軸eV</a:t>
            </a:r>
          </a:p>
          <a:p>
            <a:endParaRPr kumimoji="1" lang="ja-JP" altLang="en-US"/>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10</a:t>
            </a:fld>
            <a:endParaRPr kumimoji="1" lang="ja-JP" altLang="en-US"/>
          </a:p>
        </p:txBody>
      </p:sp>
    </p:spTree>
    <p:extLst>
      <p:ext uri="{BB962C8B-B14F-4D97-AF65-F5344CB8AC3E}">
        <p14:creationId xmlns:p14="http://schemas.microsoft.com/office/powerpoint/2010/main" val="243606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磁化率の温度依存性のグラフよりわかる、</a:t>
            </a:r>
            <a:r>
              <a:rPr kumimoji="1" lang="en-US" altLang="ja-JP" dirty="0" smtClean="0"/>
              <a:t>H</a:t>
            </a:r>
            <a:r>
              <a:rPr kumimoji="1" lang="ja-JP" altLang="en-US" dirty="0" smtClean="0"/>
              <a:t>＝５</a:t>
            </a:r>
            <a:r>
              <a:rPr kumimoji="1" lang="en-US" altLang="ja-JP" dirty="0" err="1" smtClean="0"/>
              <a:t>kOe</a:t>
            </a:r>
            <a:r>
              <a:rPr kumimoji="1" lang="ja-JP" altLang="en-US" dirty="0" smtClean="0"/>
              <a:t>てことは磁場中で実験をおこなった？</a:t>
            </a:r>
          </a:p>
          <a:p>
            <a:r>
              <a:rPr kumimoji="1" lang="ja-JP" altLang="en-US" dirty="0" smtClean="0"/>
              <a:t>----- 会議メモ (2014/09/29 14:45) -----</a:t>
            </a:r>
          </a:p>
          <a:p>
            <a:r>
              <a:rPr kumimoji="1" lang="ja-JP" altLang="en-US" dirty="0" smtClean="0"/>
              <a:t>LaO MnAsとする？</a:t>
            </a:r>
          </a:p>
          <a:p>
            <a:endParaRPr kumimoji="1" lang="en-US" altLang="ja-JP" dirty="0" smtClean="0"/>
          </a:p>
          <a:p>
            <a:r>
              <a:rPr kumimoji="1" lang="en-US" altLang="ja-JP" dirty="0" smtClean="0"/>
              <a:t>----- 会議メモ (2014/09/29 14:51) -----</a:t>
            </a:r>
          </a:p>
          <a:p>
            <a:r>
              <a:rPr kumimoji="1" lang="en-US" altLang="ja-JP" dirty="0" smtClean="0"/>
              <a:t>ここの前に</a:t>
            </a:r>
            <a:r>
              <a:rPr kumimoji="1" lang="ja-JP" altLang="en-US" dirty="0" smtClean="0"/>
              <a:t>自分の材料について</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CFE993A-104E-0146-842E-E7E928D38A3A}" type="slidenum">
              <a:rPr kumimoji="1" lang="ja-JP" altLang="en-US" smtClean="0"/>
              <a:t>11</a:t>
            </a:fld>
            <a:endParaRPr kumimoji="1" lang="ja-JP" altLang="en-US"/>
          </a:p>
        </p:txBody>
      </p:sp>
    </p:spTree>
    <p:extLst>
      <p:ext uri="{BB962C8B-B14F-4D97-AF65-F5344CB8AC3E}">
        <p14:creationId xmlns:p14="http://schemas.microsoft.com/office/powerpoint/2010/main" val="44700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33839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187425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3623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189684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352915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342141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394107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417267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195840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154218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178C7C-5BD7-E94D-A4F1-9624DE545013}" type="datetimeFigureOut">
              <a:rPr kumimoji="1" lang="ja-JP" altLang="en-US" smtClean="0"/>
              <a:t>2014/09/29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11346536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78C7C-5BD7-E94D-A4F1-9624DE545013}" type="datetimeFigureOut">
              <a:rPr kumimoji="1" lang="ja-JP" altLang="en-US" smtClean="0"/>
              <a:t>2014/09/29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F9B45-4E66-A04A-9D15-0CD164D9F358}" type="slidenum">
              <a:rPr kumimoji="1" lang="ja-JP" altLang="en-US" smtClean="0"/>
              <a:t>‹#›</a:t>
            </a:fld>
            <a:endParaRPr kumimoji="1" lang="ja-JP" altLang="en-US"/>
          </a:p>
        </p:txBody>
      </p:sp>
    </p:spTree>
    <p:extLst>
      <p:ext uri="{BB962C8B-B14F-4D97-AF65-F5344CB8AC3E}">
        <p14:creationId xmlns:p14="http://schemas.microsoft.com/office/powerpoint/2010/main" val="86933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Defect physics of CuFeS</a:t>
            </a:r>
            <a:r>
              <a:rPr lang="en-US" altLang="ja-JP" baseline="-25000" dirty="0" smtClean="0"/>
              <a:t>2</a:t>
            </a:r>
            <a:r>
              <a:rPr lang="en-US" altLang="ja-JP" dirty="0"/>
              <a:t> </a:t>
            </a:r>
            <a:r>
              <a:rPr lang="en-US" altLang="ja-JP" dirty="0" smtClean="0"/>
              <a:t>chalcopyrite semiconductor</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Yoshida Lab.</a:t>
            </a:r>
          </a:p>
          <a:p>
            <a:r>
              <a:rPr lang="en-US" altLang="ja-JP" dirty="0" smtClean="0"/>
              <a:t>Satoshi </a:t>
            </a:r>
            <a:r>
              <a:rPr lang="en-US" altLang="ja-JP" dirty="0" err="1" smtClean="0"/>
              <a:t>Ikemoto</a:t>
            </a:r>
            <a:endParaRPr lang="en-US" altLang="ja-JP" dirty="0" smtClean="0"/>
          </a:p>
          <a:p>
            <a:r>
              <a:rPr kumimoji="1" lang="en-US" altLang="ja-JP" dirty="0" smtClean="0"/>
              <a:t>2014.10.1</a:t>
            </a:r>
            <a:endParaRPr kumimoji="1" lang="ja-JP" altLang="en-US" dirty="0"/>
          </a:p>
        </p:txBody>
      </p:sp>
    </p:spTree>
    <p:extLst>
      <p:ext uri="{BB962C8B-B14F-4D97-AF65-F5344CB8AC3E}">
        <p14:creationId xmlns:p14="http://schemas.microsoft.com/office/powerpoint/2010/main" val="3751487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コンテンツ プレースホルダー 3" descr="62AFM.eps"/>
          <p:cNvPicPr>
            <a:picLocks noGrp="1" noChangeAspect="1"/>
          </p:cNvPicPr>
          <p:nvPr>
            <p:ph idx="1"/>
          </p:nvPr>
        </p:nvPicPr>
        <p:blipFill rotWithShape="1">
          <a:blip r:embed="rId3">
            <a:extLst>
              <a:ext uri="{28A0092B-C50C-407E-A947-70E740481C1C}">
                <a14:useLocalDpi xmlns:a14="http://schemas.microsoft.com/office/drawing/2010/main" val="0"/>
              </a:ext>
            </a:extLst>
          </a:blip>
          <a:srcRect l="-713" r="2"/>
          <a:stretch/>
        </p:blipFill>
        <p:spPr>
          <a:xfrm>
            <a:off x="-62254" y="1719652"/>
            <a:ext cx="9143999" cy="4144708"/>
          </a:xfrm>
        </p:spPr>
      </p:pic>
      <p:sp>
        <p:nvSpPr>
          <p:cNvPr id="25" name="角丸四角形吹き出し 24"/>
          <p:cNvSpPr/>
          <p:nvPr/>
        </p:nvSpPr>
        <p:spPr>
          <a:xfrm>
            <a:off x="764440" y="4040562"/>
            <a:ext cx="4268074" cy="2565088"/>
          </a:xfrm>
          <a:custGeom>
            <a:avLst/>
            <a:gdLst>
              <a:gd name="connsiteX0" fmla="*/ 0 w 914400"/>
              <a:gd name="connsiteY0" fmla="*/ 102110 h 612648"/>
              <a:gd name="connsiteX1" fmla="*/ 102110 w 914400"/>
              <a:gd name="connsiteY1" fmla="*/ 0 h 612648"/>
              <a:gd name="connsiteX2" fmla="*/ 533400 w 914400"/>
              <a:gd name="connsiteY2" fmla="*/ 0 h 612648"/>
              <a:gd name="connsiteX3" fmla="*/ 2091498 w 914400"/>
              <a:gd name="connsiteY3" fmla="*/ -2195755 h 612648"/>
              <a:gd name="connsiteX4" fmla="*/ 762000 w 914400"/>
              <a:gd name="connsiteY4" fmla="*/ 0 h 612648"/>
              <a:gd name="connsiteX5" fmla="*/ 812290 w 914400"/>
              <a:gd name="connsiteY5" fmla="*/ 0 h 612648"/>
              <a:gd name="connsiteX6" fmla="*/ 914400 w 914400"/>
              <a:gd name="connsiteY6" fmla="*/ 102110 h 612648"/>
              <a:gd name="connsiteX7" fmla="*/ 914400 w 914400"/>
              <a:gd name="connsiteY7" fmla="*/ 102108 h 612648"/>
              <a:gd name="connsiteX8" fmla="*/ 914400 w 914400"/>
              <a:gd name="connsiteY8" fmla="*/ 102108 h 612648"/>
              <a:gd name="connsiteX9" fmla="*/ 914400 w 914400"/>
              <a:gd name="connsiteY9" fmla="*/ 255270 h 612648"/>
              <a:gd name="connsiteX10" fmla="*/ 914400 w 914400"/>
              <a:gd name="connsiteY10" fmla="*/ 510538 h 612648"/>
              <a:gd name="connsiteX11" fmla="*/ 812290 w 914400"/>
              <a:gd name="connsiteY11" fmla="*/ 612648 h 612648"/>
              <a:gd name="connsiteX12" fmla="*/ 762000 w 914400"/>
              <a:gd name="connsiteY12" fmla="*/ 612648 h 612648"/>
              <a:gd name="connsiteX13" fmla="*/ 533400 w 914400"/>
              <a:gd name="connsiteY13" fmla="*/ 612648 h 612648"/>
              <a:gd name="connsiteX14" fmla="*/ 533400 w 914400"/>
              <a:gd name="connsiteY14" fmla="*/ 612648 h 612648"/>
              <a:gd name="connsiteX15" fmla="*/ 102110 w 914400"/>
              <a:gd name="connsiteY15" fmla="*/ 612648 h 612648"/>
              <a:gd name="connsiteX16" fmla="*/ 0 w 914400"/>
              <a:gd name="connsiteY16" fmla="*/ 510538 h 612648"/>
              <a:gd name="connsiteX17" fmla="*/ 0 w 914400"/>
              <a:gd name="connsiteY17" fmla="*/ 255270 h 612648"/>
              <a:gd name="connsiteX18" fmla="*/ 0 w 914400"/>
              <a:gd name="connsiteY18" fmla="*/ 102108 h 612648"/>
              <a:gd name="connsiteX19" fmla="*/ 0 w 914400"/>
              <a:gd name="connsiteY19" fmla="*/ 102108 h 612648"/>
              <a:gd name="connsiteX20" fmla="*/ 0 w 914400"/>
              <a:gd name="connsiteY20" fmla="*/ 102110 h 612648"/>
              <a:gd name="connsiteX0" fmla="*/ 0 w 4268074"/>
              <a:gd name="connsiteY0" fmla="*/ 2297865 h 2808403"/>
              <a:gd name="connsiteX1" fmla="*/ 102110 w 4268074"/>
              <a:gd name="connsiteY1" fmla="*/ 2195755 h 2808403"/>
              <a:gd name="connsiteX2" fmla="*/ 533400 w 4268074"/>
              <a:gd name="connsiteY2" fmla="*/ 2195755 h 2808403"/>
              <a:gd name="connsiteX3" fmla="*/ 2091498 w 4268074"/>
              <a:gd name="connsiteY3" fmla="*/ 0 h 2808403"/>
              <a:gd name="connsiteX4" fmla="*/ 762000 w 4268074"/>
              <a:gd name="connsiteY4" fmla="*/ 2195755 h 2808403"/>
              <a:gd name="connsiteX5" fmla="*/ 812290 w 4268074"/>
              <a:gd name="connsiteY5" fmla="*/ 2195755 h 2808403"/>
              <a:gd name="connsiteX6" fmla="*/ 914400 w 4268074"/>
              <a:gd name="connsiteY6" fmla="*/ 2297865 h 2808403"/>
              <a:gd name="connsiteX7" fmla="*/ 914400 w 4268074"/>
              <a:gd name="connsiteY7" fmla="*/ 2297863 h 2808403"/>
              <a:gd name="connsiteX8" fmla="*/ 914400 w 4268074"/>
              <a:gd name="connsiteY8" fmla="*/ 2297863 h 2808403"/>
              <a:gd name="connsiteX9" fmla="*/ 4268074 w 4268074"/>
              <a:gd name="connsiteY9" fmla="*/ 478387 h 2808403"/>
              <a:gd name="connsiteX10" fmla="*/ 914400 w 4268074"/>
              <a:gd name="connsiteY10" fmla="*/ 2706293 h 2808403"/>
              <a:gd name="connsiteX11" fmla="*/ 812290 w 4268074"/>
              <a:gd name="connsiteY11" fmla="*/ 2808403 h 2808403"/>
              <a:gd name="connsiteX12" fmla="*/ 762000 w 4268074"/>
              <a:gd name="connsiteY12" fmla="*/ 2808403 h 2808403"/>
              <a:gd name="connsiteX13" fmla="*/ 533400 w 4268074"/>
              <a:gd name="connsiteY13" fmla="*/ 2808403 h 2808403"/>
              <a:gd name="connsiteX14" fmla="*/ 533400 w 4268074"/>
              <a:gd name="connsiteY14" fmla="*/ 2808403 h 2808403"/>
              <a:gd name="connsiteX15" fmla="*/ 102110 w 4268074"/>
              <a:gd name="connsiteY15" fmla="*/ 2808403 h 2808403"/>
              <a:gd name="connsiteX16" fmla="*/ 0 w 4268074"/>
              <a:gd name="connsiteY16" fmla="*/ 2706293 h 2808403"/>
              <a:gd name="connsiteX17" fmla="*/ 0 w 4268074"/>
              <a:gd name="connsiteY17" fmla="*/ 2451025 h 2808403"/>
              <a:gd name="connsiteX18" fmla="*/ 0 w 4268074"/>
              <a:gd name="connsiteY18" fmla="*/ 2297863 h 2808403"/>
              <a:gd name="connsiteX19" fmla="*/ 0 w 4268074"/>
              <a:gd name="connsiteY19" fmla="*/ 2297863 h 2808403"/>
              <a:gd name="connsiteX20" fmla="*/ 0 w 4268074"/>
              <a:gd name="connsiteY20" fmla="*/ 2297865 h 280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68074" h="2808403">
                <a:moveTo>
                  <a:pt x="0" y="2297865"/>
                </a:moveTo>
                <a:cubicBezTo>
                  <a:pt x="0" y="2241471"/>
                  <a:pt x="45716" y="2195755"/>
                  <a:pt x="102110" y="2195755"/>
                </a:cubicBezTo>
                <a:lnTo>
                  <a:pt x="533400" y="2195755"/>
                </a:lnTo>
                <a:lnTo>
                  <a:pt x="2091498" y="0"/>
                </a:lnTo>
                <a:lnTo>
                  <a:pt x="762000" y="2195755"/>
                </a:lnTo>
                <a:lnTo>
                  <a:pt x="812290" y="2195755"/>
                </a:lnTo>
                <a:cubicBezTo>
                  <a:pt x="868684" y="2195755"/>
                  <a:pt x="914400" y="2241471"/>
                  <a:pt x="914400" y="2297865"/>
                </a:cubicBezTo>
                <a:lnTo>
                  <a:pt x="914400" y="2297863"/>
                </a:lnTo>
                <a:lnTo>
                  <a:pt x="914400" y="2297863"/>
                </a:lnTo>
                <a:lnTo>
                  <a:pt x="4268074" y="478387"/>
                </a:lnTo>
                <a:cubicBezTo>
                  <a:pt x="4268074" y="563476"/>
                  <a:pt x="914400" y="2621204"/>
                  <a:pt x="914400" y="2706293"/>
                </a:cubicBezTo>
                <a:cubicBezTo>
                  <a:pt x="914400" y="2762687"/>
                  <a:pt x="868684" y="2808403"/>
                  <a:pt x="812290" y="2808403"/>
                </a:cubicBezTo>
                <a:lnTo>
                  <a:pt x="762000" y="2808403"/>
                </a:lnTo>
                <a:lnTo>
                  <a:pt x="533400" y="2808403"/>
                </a:lnTo>
                <a:lnTo>
                  <a:pt x="533400" y="2808403"/>
                </a:lnTo>
                <a:lnTo>
                  <a:pt x="102110" y="2808403"/>
                </a:lnTo>
                <a:cubicBezTo>
                  <a:pt x="45716" y="2808403"/>
                  <a:pt x="0" y="2762687"/>
                  <a:pt x="0" y="2706293"/>
                </a:cubicBezTo>
                <a:lnTo>
                  <a:pt x="0" y="2451025"/>
                </a:lnTo>
                <a:lnTo>
                  <a:pt x="0" y="2297863"/>
                </a:lnTo>
                <a:lnTo>
                  <a:pt x="0" y="2297863"/>
                </a:lnTo>
                <a:lnTo>
                  <a:pt x="0" y="2297865"/>
                </a:lnTo>
                <a:close/>
              </a:path>
            </a:pathLst>
          </a:custGeom>
          <a:solidFill>
            <a:schemeClr val="accent1">
              <a:lumMod val="20000"/>
              <a:lumOff val="8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4807131" y="6075960"/>
            <a:ext cx="1983241" cy="688095"/>
          </a:xfrm>
          <a:prstGeom prst="wedgeRoundRectCallout">
            <a:avLst>
              <a:gd name="adj1" fmla="val -46961"/>
              <a:gd name="adj2" fmla="val -235953"/>
              <a:gd name="adj3" fmla="val 16667"/>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928057" y="1393131"/>
            <a:ext cx="2089886" cy="385364"/>
          </a:xfrm>
          <a:prstGeom prst="roundRect">
            <a:avLst/>
          </a:prstGeom>
          <a:solidFill>
            <a:srgbClr val="EBF1DE"/>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423281" y="1417638"/>
            <a:ext cx="1904933" cy="369332"/>
          </a:xfrm>
          <a:prstGeom prst="roundRect">
            <a:avLst/>
          </a:prstGeom>
          <a:solidFill>
            <a:srgbClr val="EBF1DE"/>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kumimoji="1" lang="en-US" altLang="ja-JP" dirty="0" smtClean="0"/>
              <a:t>Density of states for anti-ferromagnetic CuFeS</a:t>
            </a:r>
            <a:r>
              <a:rPr kumimoji="1" lang="en-US" altLang="ja-JP" baseline="-25000" dirty="0" smtClean="0"/>
              <a:t>2</a:t>
            </a:r>
            <a:endParaRPr kumimoji="1" lang="ja-JP" altLang="en-US" baseline="-25000" dirty="0"/>
          </a:p>
        </p:txBody>
      </p:sp>
      <p:cxnSp>
        <p:nvCxnSpPr>
          <p:cNvPr id="6" name="直線コネクタ 5"/>
          <p:cNvCxnSpPr/>
          <p:nvPr/>
        </p:nvCxnSpPr>
        <p:spPr>
          <a:xfrm>
            <a:off x="4807131" y="1504137"/>
            <a:ext cx="0" cy="4427541"/>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ドーナツ 6"/>
          <p:cNvSpPr/>
          <p:nvPr/>
        </p:nvSpPr>
        <p:spPr>
          <a:xfrm>
            <a:off x="3262268" y="2859049"/>
            <a:ext cx="1544863" cy="2363026"/>
          </a:xfrm>
          <a:prstGeom prst="donut">
            <a:avLst>
              <a:gd name="adj" fmla="val 0"/>
            </a:avLst>
          </a:prstGeom>
          <a:ln w="38100" cmpd="sng">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角丸四角形吹き出し 23"/>
          <p:cNvSpPr/>
          <p:nvPr/>
        </p:nvSpPr>
        <p:spPr>
          <a:xfrm>
            <a:off x="2798838" y="5931678"/>
            <a:ext cx="1283312" cy="612648"/>
          </a:xfrm>
          <a:prstGeom prst="wedgeRoundRectCallout">
            <a:avLst>
              <a:gd name="adj1" fmla="val 51549"/>
              <a:gd name="adj2" fmla="val -164722"/>
              <a:gd name="adj3" fmla="val 16667"/>
            </a:avLst>
          </a:prstGeom>
          <a:solidFill>
            <a:srgbClr val="E6E0EC"/>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871587" y="6051651"/>
            <a:ext cx="1210563" cy="369332"/>
          </a:xfrm>
          <a:prstGeom prst="rect">
            <a:avLst/>
          </a:prstGeom>
          <a:noFill/>
        </p:spPr>
        <p:txBody>
          <a:bodyPr wrap="none" rtlCol="0">
            <a:spAutoFit/>
          </a:bodyPr>
          <a:lstStyle/>
          <a:p>
            <a:r>
              <a:rPr kumimoji="1" lang="en-US" altLang="ja-JP" dirty="0" smtClean="0"/>
              <a:t>Cu-3d,S-3p</a:t>
            </a:r>
            <a:endParaRPr kumimoji="1" lang="ja-JP" altLang="en-US" dirty="0"/>
          </a:p>
        </p:txBody>
      </p:sp>
      <p:sp>
        <p:nvSpPr>
          <p:cNvPr id="17" name="テキスト ボックス 16"/>
          <p:cNvSpPr txBox="1"/>
          <p:nvPr/>
        </p:nvSpPr>
        <p:spPr>
          <a:xfrm>
            <a:off x="916410" y="6174994"/>
            <a:ext cx="714521" cy="369332"/>
          </a:xfrm>
          <a:prstGeom prst="rect">
            <a:avLst/>
          </a:prstGeom>
          <a:noFill/>
        </p:spPr>
        <p:txBody>
          <a:bodyPr wrap="none" rtlCol="0">
            <a:spAutoFit/>
          </a:bodyPr>
          <a:lstStyle/>
          <a:p>
            <a:r>
              <a:rPr kumimoji="1" lang="en-US" altLang="ja-JP" dirty="0" smtClean="0"/>
              <a:t>Fe-3d</a:t>
            </a:r>
            <a:endParaRPr kumimoji="1" lang="ja-JP" altLang="en-US" dirty="0"/>
          </a:p>
        </p:txBody>
      </p:sp>
      <p:cxnSp>
        <p:nvCxnSpPr>
          <p:cNvPr id="5" name="直線矢印コネクタ 4"/>
          <p:cNvCxnSpPr/>
          <p:nvPr/>
        </p:nvCxnSpPr>
        <p:spPr>
          <a:xfrm flipH="1">
            <a:off x="1630931" y="1803002"/>
            <a:ext cx="3176200" cy="0"/>
          </a:xfrm>
          <a:prstGeom prst="straightConnector1">
            <a:avLst/>
          </a:prstGeom>
          <a:ln w="381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607399" y="1417638"/>
            <a:ext cx="1473292" cy="369332"/>
          </a:xfrm>
          <a:prstGeom prst="rect">
            <a:avLst/>
          </a:prstGeom>
          <a:noFill/>
        </p:spPr>
        <p:txBody>
          <a:bodyPr wrap="none" rtlCol="0">
            <a:spAutoFit/>
          </a:bodyPr>
          <a:lstStyle/>
          <a:p>
            <a:r>
              <a:rPr kumimoji="1" lang="en-US" altLang="ja-JP" dirty="0" smtClean="0"/>
              <a:t>occupied state</a:t>
            </a:r>
            <a:endParaRPr kumimoji="1" lang="ja-JP" altLang="en-US" dirty="0"/>
          </a:p>
        </p:txBody>
      </p:sp>
      <p:cxnSp>
        <p:nvCxnSpPr>
          <p:cNvPr id="13" name="直線矢印コネクタ 12"/>
          <p:cNvCxnSpPr/>
          <p:nvPr/>
        </p:nvCxnSpPr>
        <p:spPr>
          <a:xfrm>
            <a:off x="4807131" y="1803002"/>
            <a:ext cx="2942186"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096524" y="1396205"/>
            <a:ext cx="1766229" cy="369332"/>
          </a:xfrm>
          <a:prstGeom prst="rect">
            <a:avLst/>
          </a:prstGeom>
          <a:noFill/>
        </p:spPr>
        <p:txBody>
          <a:bodyPr wrap="none" rtlCol="0">
            <a:spAutoFit/>
          </a:bodyPr>
          <a:lstStyle/>
          <a:p>
            <a:r>
              <a:rPr kumimoji="1" lang="en-US" altLang="ja-JP" dirty="0" smtClean="0"/>
              <a:t>un-occupied state</a:t>
            </a:r>
            <a:endParaRPr kumimoji="1" lang="ja-JP" altLang="en-US" dirty="0"/>
          </a:p>
        </p:txBody>
      </p:sp>
      <p:sp>
        <p:nvSpPr>
          <p:cNvPr id="19" name="テキスト ボックス 18"/>
          <p:cNvSpPr txBox="1"/>
          <p:nvPr/>
        </p:nvSpPr>
        <p:spPr>
          <a:xfrm>
            <a:off x="5096524" y="6236317"/>
            <a:ext cx="1184940" cy="369332"/>
          </a:xfrm>
          <a:prstGeom prst="rect">
            <a:avLst/>
          </a:prstGeom>
          <a:noFill/>
        </p:spPr>
        <p:txBody>
          <a:bodyPr wrap="none" rtlCol="0">
            <a:spAutoFit/>
          </a:bodyPr>
          <a:lstStyle/>
          <a:p>
            <a:r>
              <a:rPr lang="en-US" altLang="ja-JP" dirty="0"/>
              <a:t>F</a:t>
            </a:r>
            <a:r>
              <a:rPr kumimoji="1" lang="en-US" altLang="ja-JP" dirty="0" smtClean="0"/>
              <a:t>ermi level </a:t>
            </a:r>
            <a:endParaRPr kumimoji="1" lang="ja-JP" altLang="en-US" dirty="0"/>
          </a:p>
        </p:txBody>
      </p:sp>
      <p:sp>
        <p:nvSpPr>
          <p:cNvPr id="23" name="正方形/長方形 22"/>
          <p:cNvSpPr/>
          <p:nvPr/>
        </p:nvSpPr>
        <p:spPr>
          <a:xfrm>
            <a:off x="87553" y="2290458"/>
            <a:ext cx="461665" cy="3061595"/>
          </a:xfrm>
          <a:prstGeom prst="rect">
            <a:avLst/>
          </a:prstGeom>
        </p:spPr>
        <p:txBody>
          <a:bodyPr vert="vert270" wrap="none">
            <a:spAutoFit/>
          </a:bodyPr>
          <a:lstStyle/>
          <a:p>
            <a:r>
              <a:rPr lang="en-US" altLang="ja-JP" dirty="0"/>
              <a:t>Density Of </a:t>
            </a:r>
            <a:r>
              <a:rPr lang="en-US" altLang="ja-JP" dirty="0" smtClean="0"/>
              <a:t>State(</a:t>
            </a:r>
            <a:r>
              <a:rPr lang="en-US" altLang="ja-JP" dirty="0"/>
              <a:t>1/</a:t>
            </a:r>
            <a:r>
              <a:rPr lang="en-US" altLang="ja-JP" dirty="0" err="1"/>
              <a:t>eV</a:t>
            </a:r>
            <a:r>
              <a:rPr lang="en-US" altLang="ja-JP" dirty="0"/>
              <a:t>/unit cell)</a:t>
            </a:r>
            <a:endParaRPr lang="ja-JP" altLang="en-US" dirty="0"/>
          </a:p>
        </p:txBody>
      </p:sp>
    </p:spTree>
    <p:extLst>
      <p:ext uri="{BB962C8B-B14F-4D97-AF65-F5344CB8AC3E}">
        <p14:creationId xmlns:p14="http://schemas.microsoft.com/office/powerpoint/2010/main" val="13911149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a:t>
            </a:r>
            <a:r>
              <a:rPr kumimoji="1" lang="en-US" altLang="ja-JP" dirty="0" smtClean="0"/>
              <a:t>revious work</a:t>
            </a:r>
            <a:endParaRPr kumimoji="1" lang="ja-JP" altLang="en-US" dirty="0"/>
          </a:p>
        </p:txBody>
      </p:sp>
      <p:sp>
        <p:nvSpPr>
          <p:cNvPr id="3" name="コンテンツ プレースホルダー 2"/>
          <p:cNvSpPr>
            <a:spLocks noGrp="1"/>
          </p:cNvSpPr>
          <p:nvPr>
            <p:ph idx="1"/>
          </p:nvPr>
        </p:nvSpPr>
        <p:spPr>
          <a:xfrm>
            <a:off x="457200" y="1452405"/>
            <a:ext cx="8229600" cy="821791"/>
          </a:xfrm>
        </p:spPr>
        <p:txBody>
          <a:bodyPr>
            <a:normAutofit lnSpcReduction="10000"/>
          </a:bodyPr>
          <a:lstStyle/>
          <a:p>
            <a:pPr marL="0" indent="0" algn="ctr">
              <a:buNone/>
            </a:pPr>
            <a:r>
              <a:rPr lang="en-US" altLang="ja-JP" sz="2400" dirty="0" smtClean="0"/>
              <a:t>Transition from </a:t>
            </a:r>
            <a:r>
              <a:rPr lang="en-US" altLang="ja-JP" sz="2400" dirty="0"/>
              <a:t>antiferromagnetic insulator to ferromagnetic </a:t>
            </a:r>
            <a:r>
              <a:rPr lang="en-US" altLang="ja-JP" sz="2400" dirty="0" smtClean="0"/>
              <a:t>metal in </a:t>
            </a:r>
            <a:r>
              <a:rPr lang="en-US" altLang="ja-JP" sz="2400" dirty="0" err="1" smtClean="0"/>
              <a:t>LaMnAsO</a:t>
            </a:r>
            <a:r>
              <a:rPr lang="en-US" altLang="ja-JP" sz="2400" dirty="0"/>
              <a:t> </a:t>
            </a:r>
            <a:r>
              <a:rPr lang="en-US" altLang="ja-JP" sz="2400" dirty="0" smtClean="0"/>
              <a:t>by </a:t>
            </a:r>
            <a:r>
              <a:rPr lang="en-US" altLang="ja-JP" sz="2400" dirty="0"/>
              <a:t>hydrogen </a:t>
            </a:r>
            <a:r>
              <a:rPr lang="en-US" altLang="ja-JP" sz="2400" dirty="0" smtClean="0"/>
              <a:t>substitution</a:t>
            </a:r>
            <a:endParaRPr lang="ja-JP" altLang="en-US" sz="2400" dirty="0"/>
          </a:p>
          <a:p>
            <a:pPr marL="0" indent="0" algn="ctr">
              <a:buNone/>
            </a:pPr>
            <a:endParaRPr kumimoji="1" lang="ja-JP" altLang="en-US" sz="2400" dirty="0"/>
          </a:p>
        </p:txBody>
      </p:sp>
      <p:pic>
        <p:nvPicPr>
          <p:cNvPr id="5" name="図 4" descr="スクリーンショット 2014-09-26 0.42.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74196"/>
            <a:ext cx="3581400" cy="1524000"/>
          </a:xfrm>
          <a:prstGeom prst="rect">
            <a:avLst/>
          </a:prstGeom>
        </p:spPr>
      </p:pic>
      <p:pic>
        <p:nvPicPr>
          <p:cNvPr id="6" name="図 5" descr="スクリーンショット 2014-09-20 18.50.41.png"/>
          <p:cNvPicPr>
            <a:picLocks noChangeAspect="1"/>
          </p:cNvPicPr>
          <p:nvPr/>
        </p:nvPicPr>
        <p:blipFill rotWithShape="1">
          <a:blip r:embed="rId4">
            <a:extLst>
              <a:ext uri="{28A0092B-C50C-407E-A947-70E740481C1C}">
                <a14:useLocalDpi xmlns:a14="http://schemas.microsoft.com/office/drawing/2010/main" val="0"/>
              </a:ext>
            </a:extLst>
          </a:blip>
          <a:srcRect l="13369" r="49024" b="60766"/>
          <a:stretch/>
        </p:blipFill>
        <p:spPr>
          <a:xfrm>
            <a:off x="5201965" y="2549012"/>
            <a:ext cx="3484835" cy="3846482"/>
          </a:xfrm>
          <a:prstGeom prst="rect">
            <a:avLst/>
          </a:prstGeom>
        </p:spPr>
      </p:pic>
      <p:sp>
        <p:nvSpPr>
          <p:cNvPr id="7" name="正方形/長方形 6"/>
          <p:cNvSpPr/>
          <p:nvPr/>
        </p:nvSpPr>
        <p:spPr>
          <a:xfrm>
            <a:off x="457200" y="3811883"/>
            <a:ext cx="4572000" cy="923330"/>
          </a:xfrm>
          <a:prstGeom prst="rect">
            <a:avLst/>
          </a:prstGeom>
        </p:spPr>
        <p:txBody>
          <a:bodyPr>
            <a:spAutoFit/>
          </a:bodyPr>
          <a:lstStyle/>
          <a:p>
            <a:r>
              <a:rPr lang="en-US" altLang="ja-JP" dirty="0"/>
              <a:t>T</a:t>
            </a:r>
            <a:r>
              <a:rPr lang="en-US" altLang="ja-JP" dirty="0" smtClean="0"/>
              <a:t>he </a:t>
            </a:r>
            <a:r>
              <a:rPr lang="en-US" altLang="ja-JP" dirty="0"/>
              <a:t>AFM state is induced by</a:t>
            </a:r>
          </a:p>
          <a:p>
            <a:r>
              <a:rPr lang="en-US" altLang="ja-JP" i="1" u="sng" dirty="0"/>
              <a:t> </a:t>
            </a:r>
            <a:r>
              <a:rPr lang="en-US" altLang="ja-JP" i="1" u="sng" dirty="0">
                <a:solidFill>
                  <a:srgbClr val="FF6600"/>
                </a:solidFill>
              </a:rPr>
              <a:t>super exchange interaction </a:t>
            </a:r>
            <a:r>
              <a:rPr lang="en-US" altLang="ja-JP" dirty="0"/>
              <a:t>between </a:t>
            </a:r>
            <a:r>
              <a:rPr lang="en-US" altLang="ja-JP" dirty="0" err="1"/>
              <a:t>Mn</a:t>
            </a:r>
            <a:r>
              <a:rPr lang="en-US" altLang="ja-JP" dirty="0"/>
              <a:t> spins through </a:t>
            </a:r>
            <a:r>
              <a:rPr lang="en-US" altLang="ja-JP" dirty="0" err="1"/>
              <a:t>Mn</a:t>
            </a:r>
            <a:r>
              <a:rPr lang="en-US" altLang="ja-JP" dirty="0"/>
              <a:t>-As-</a:t>
            </a:r>
            <a:r>
              <a:rPr lang="en-US" altLang="ja-JP" dirty="0" err="1"/>
              <a:t>Mn</a:t>
            </a:r>
            <a:r>
              <a:rPr lang="en-US" altLang="ja-JP" dirty="0"/>
              <a:t> bonding.</a:t>
            </a:r>
            <a:endParaRPr lang="ja-JP" altLang="en-US" dirty="0"/>
          </a:p>
        </p:txBody>
      </p:sp>
      <p:sp>
        <p:nvSpPr>
          <p:cNvPr id="8" name="正方形/長方形 7"/>
          <p:cNvSpPr/>
          <p:nvPr/>
        </p:nvSpPr>
        <p:spPr>
          <a:xfrm>
            <a:off x="457200" y="5530135"/>
            <a:ext cx="4572000" cy="1200329"/>
          </a:xfrm>
          <a:prstGeom prst="rect">
            <a:avLst/>
          </a:prstGeom>
        </p:spPr>
        <p:txBody>
          <a:bodyPr>
            <a:spAutoFit/>
          </a:bodyPr>
          <a:lstStyle/>
          <a:p>
            <a:r>
              <a:rPr lang="en-US" altLang="ja-JP" dirty="0"/>
              <a:t>Conduction electrons mediate a direct </a:t>
            </a:r>
          </a:p>
          <a:p>
            <a:r>
              <a:rPr lang="en-US" altLang="ja-JP" dirty="0"/>
              <a:t>FM interaction between neighboring </a:t>
            </a:r>
            <a:r>
              <a:rPr lang="en-US" altLang="ja-JP" dirty="0" err="1" smtClean="0"/>
              <a:t>Mn</a:t>
            </a:r>
            <a:r>
              <a:rPr lang="en-US" altLang="ja-JP" dirty="0" smtClean="0"/>
              <a:t>.</a:t>
            </a:r>
            <a:endParaRPr lang="en-US" altLang="ja-JP" dirty="0"/>
          </a:p>
          <a:p>
            <a:r>
              <a:rPr lang="en-US" altLang="ja-JP" dirty="0"/>
              <a:t>This interaction is </a:t>
            </a:r>
            <a:r>
              <a:rPr lang="en-US" altLang="ja-JP" dirty="0" smtClean="0"/>
              <a:t>called</a:t>
            </a:r>
            <a:endParaRPr lang="en-US" altLang="ja-JP" dirty="0"/>
          </a:p>
          <a:p>
            <a:r>
              <a:rPr lang="en-US" altLang="ja-JP" dirty="0"/>
              <a:t> </a:t>
            </a:r>
            <a:r>
              <a:rPr lang="en-US" altLang="ja-JP" i="1" u="sng" dirty="0">
                <a:solidFill>
                  <a:srgbClr val="FF6600"/>
                </a:solidFill>
              </a:rPr>
              <a:t>d</a:t>
            </a:r>
            <a:r>
              <a:rPr lang="en-US" altLang="ja-JP" i="1" u="sng" dirty="0" smtClean="0">
                <a:solidFill>
                  <a:srgbClr val="FF6600"/>
                </a:solidFill>
              </a:rPr>
              <a:t>ouble </a:t>
            </a:r>
            <a:r>
              <a:rPr lang="en-US" altLang="ja-JP" i="1" u="sng" dirty="0">
                <a:solidFill>
                  <a:srgbClr val="FF6600"/>
                </a:solidFill>
              </a:rPr>
              <a:t>exchange interaction</a:t>
            </a:r>
            <a:r>
              <a:rPr lang="en-US" altLang="ja-JP" dirty="0"/>
              <a:t>.</a:t>
            </a:r>
            <a:endParaRPr lang="ja-JP" altLang="en-US" dirty="0"/>
          </a:p>
        </p:txBody>
      </p:sp>
      <p:sp>
        <p:nvSpPr>
          <p:cNvPr id="10" name="正方形/長方形 9"/>
          <p:cNvSpPr/>
          <p:nvPr/>
        </p:nvSpPr>
        <p:spPr>
          <a:xfrm>
            <a:off x="1276305" y="4745303"/>
            <a:ext cx="2762295" cy="830997"/>
          </a:xfrm>
          <a:prstGeom prst="rect">
            <a:avLst/>
          </a:prstGeom>
        </p:spPr>
        <p:txBody>
          <a:bodyPr wrap="none">
            <a:spAutoFit/>
          </a:bodyPr>
          <a:lstStyle/>
          <a:p>
            <a:r>
              <a:rPr lang="en-US" altLang="ja-JP" sz="4800" dirty="0"/>
              <a:t>O</a:t>
            </a:r>
            <a:r>
              <a:rPr lang="en-US" altLang="ja-JP" sz="4800" baseline="30000" dirty="0"/>
              <a:t>2-</a:t>
            </a:r>
            <a:r>
              <a:rPr lang="en-US" altLang="ja-JP" sz="4800" dirty="0"/>
              <a:t>→H</a:t>
            </a:r>
            <a:r>
              <a:rPr lang="en-US" altLang="ja-JP" sz="4800" baseline="30000" dirty="0"/>
              <a:t>-</a:t>
            </a:r>
            <a:r>
              <a:rPr lang="en-US" altLang="ja-JP" sz="4800" dirty="0"/>
              <a:t>+e</a:t>
            </a:r>
            <a:r>
              <a:rPr lang="en-US" altLang="ja-JP" sz="4800" baseline="30000" dirty="0"/>
              <a:t>-</a:t>
            </a:r>
            <a:endParaRPr lang="ja-JP" altLang="en-US" sz="4800" dirty="0"/>
          </a:p>
        </p:txBody>
      </p:sp>
      <p:sp>
        <p:nvSpPr>
          <p:cNvPr id="11" name="テキスト ボックス 10"/>
          <p:cNvSpPr txBox="1"/>
          <p:nvPr/>
        </p:nvSpPr>
        <p:spPr>
          <a:xfrm>
            <a:off x="5029200" y="2819353"/>
            <a:ext cx="746988" cy="652562"/>
          </a:xfrm>
          <a:prstGeom prst="rect">
            <a:avLst/>
          </a:prstGeom>
          <a:solidFill>
            <a:srgbClr val="FFFFFF"/>
          </a:solidFill>
        </p:spPr>
        <p:txBody>
          <a:bodyPr wrap="square" rtlCol="0">
            <a:spAutoFit/>
          </a:bodyPr>
          <a:lstStyle/>
          <a:p>
            <a:endParaRPr kumimoji="1" lang="ja-JP" altLang="en-US" dirty="0"/>
          </a:p>
        </p:txBody>
      </p:sp>
      <p:sp>
        <p:nvSpPr>
          <p:cNvPr id="12" name="テキスト ボックス 11"/>
          <p:cNvSpPr txBox="1"/>
          <p:nvPr/>
        </p:nvSpPr>
        <p:spPr>
          <a:xfrm>
            <a:off x="5201965" y="5800065"/>
            <a:ext cx="502052" cy="930399"/>
          </a:xfrm>
          <a:prstGeom prst="rect">
            <a:avLst/>
          </a:prstGeom>
          <a:solidFill>
            <a:srgbClr val="FFFFFF"/>
          </a:solidFill>
        </p:spPr>
        <p:txBody>
          <a:bodyPr wrap="square" rtlCol="0">
            <a:spAutoFit/>
          </a:bodyPr>
          <a:lstStyle/>
          <a:p>
            <a:endParaRPr kumimoji="1" lang="ja-JP" altLang="en-US" dirty="0"/>
          </a:p>
        </p:txBody>
      </p:sp>
      <p:sp>
        <p:nvSpPr>
          <p:cNvPr id="13" name="テキスト ボックス 12"/>
          <p:cNvSpPr txBox="1"/>
          <p:nvPr/>
        </p:nvSpPr>
        <p:spPr>
          <a:xfrm>
            <a:off x="8534891" y="2769155"/>
            <a:ext cx="251027" cy="481258"/>
          </a:xfrm>
          <a:prstGeom prst="rect">
            <a:avLst/>
          </a:prstGeom>
          <a:solidFill>
            <a:srgbClr val="FFFFFF"/>
          </a:solidFill>
        </p:spPr>
        <p:txBody>
          <a:bodyPr wrap="square" rtlCol="0">
            <a:spAutoFit/>
          </a:bodyPr>
          <a:lstStyle/>
          <a:p>
            <a:endParaRPr kumimoji="1" lang="ja-JP" altLang="en-US" dirty="0"/>
          </a:p>
        </p:txBody>
      </p:sp>
      <p:sp>
        <p:nvSpPr>
          <p:cNvPr id="14" name="テキスト ボックス 13"/>
          <p:cNvSpPr txBox="1"/>
          <p:nvPr/>
        </p:nvSpPr>
        <p:spPr>
          <a:xfrm>
            <a:off x="8413624" y="6210828"/>
            <a:ext cx="546352" cy="369332"/>
          </a:xfrm>
          <a:prstGeom prst="rect">
            <a:avLst/>
          </a:prstGeom>
          <a:solidFill>
            <a:srgbClr val="FFFFFF"/>
          </a:solidFill>
        </p:spPr>
        <p:txBody>
          <a:bodyPr wrap="square" rtlCol="0">
            <a:spAutoFit/>
          </a:bodyPr>
          <a:lstStyle/>
          <a:p>
            <a:endParaRPr kumimoji="1" lang="ja-JP" altLang="en-US" dirty="0"/>
          </a:p>
        </p:txBody>
      </p:sp>
      <p:sp>
        <p:nvSpPr>
          <p:cNvPr id="15" name="正方形/長方形 14"/>
          <p:cNvSpPr/>
          <p:nvPr/>
        </p:nvSpPr>
        <p:spPr>
          <a:xfrm>
            <a:off x="4779667" y="6488668"/>
            <a:ext cx="4364333" cy="369332"/>
          </a:xfrm>
          <a:prstGeom prst="rect">
            <a:avLst/>
          </a:prstGeom>
        </p:spPr>
        <p:txBody>
          <a:bodyPr wrap="none">
            <a:spAutoFit/>
          </a:bodyPr>
          <a:lstStyle/>
          <a:p>
            <a:r>
              <a:rPr lang="pl-PL" altLang="ja-JP" dirty="0"/>
              <a:t>PHYSICAL REVIEW B 87, 020401(R) (2013)</a:t>
            </a:r>
            <a:endParaRPr lang="ja-JP" altLang="en-US" dirty="0"/>
          </a:p>
        </p:txBody>
      </p:sp>
      <p:sp>
        <p:nvSpPr>
          <p:cNvPr id="16" name="テキスト ボックス 15"/>
          <p:cNvSpPr txBox="1"/>
          <p:nvPr/>
        </p:nvSpPr>
        <p:spPr>
          <a:xfrm>
            <a:off x="2776055" y="3471915"/>
            <a:ext cx="1043876" cy="369332"/>
          </a:xfrm>
          <a:prstGeom prst="rect">
            <a:avLst/>
          </a:prstGeom>
          <a:noFill/>
        </p:spPr>
        <p:txBody>
          <a:bodyPr wrap="none" rtlCol="0">
            <a:spAutoFit/>
          </a:bodyPr>
          <a:lstStyle/>
          <a:p>
            <a:r>
              <a:rPr kumimoji="1" lang="en-US" altLang="ja-JP" dirty="0" smtClean="0"/>
              <a:t>T</a:t>
            </a:r>
            <a:r>
              <a:rPr kumimoji="1" lang="en-US" altLang="ja-JP" baseline="-25000" dirty="0" smtClean="0"/>
              <a:t>C</a:t>
            </a:r>
            <a:r>
              <a:rPr kumimoji="1" lang="en-US" altLang="ja-JP" dirty="0" smtClean="0"/>
              <a:t>=273K</a:t>
            </a:r>
            <a:endParaRPr kumimoji="1" lang="ja-JP" altLang="en-US" dirty="0"/>
          </a:p>
        </p:txBody>
      </p:sp>
    </p:spTree>
    <p:extLst>
      <p:ext uri="{BB962C8B-B14F-4D97-AF65-F5344CB8AC3E}">
        <p14:creationId xmlns:p14="http://schemas.microsoft.com/office/powerpoint/2010/main" val="34851269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a:xfrm>
            <a:off x="209492" y="2527149"/>
            <a:ext cx="4504079" cy="2592198"/>
          </a:xfrm>
          <a:prstGeom prst="roundRect">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3"/>
          <a:srcRect r="24210"/>
          <a:stretch/>
        </p:blipFill>
        <p:spPr>
          <a:xfrm>
            <a:off x="457200" y="2638528"/>
            <a:ext cx="1821026" cy="1918195"/>
          </a:xfrm>
          <a:prstGeom prst="rect">
            <a:avLst/>
          </a:prstGeom>
        </p:spPr>
      </p:pic>
      <p:sp>
        <p:nvSpPr>
          <p:cNvPr id="7" name="円/楕円 6"/>
          <p:cNvSpPr/>
          <p:nvPr/>
        </p:nvSpPr>
        <p:spPr>
          <a:xfrm>
            <a:off x="1427164" y="3391355"/>
            <a:ext cx="680850" cy="44519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0" name="図 9"/>
          <p:cNvPicPr>
            <a:picLocks noChangeAspect="1"/>
          </p:cNvPicPr>
          <p:nvPr/>
        </p:nvPicPr>
        <p:blipFill>
          <a:blip r:embed="rId4"/>
          <a:stretch>
            <a:fillRect/>
          </a:stretch>
        </p:blipFill>
        <p:spPr>
          <a:xfrm>
            <a:off x="2786528" y="3022602"/>
            <a:ext cx="1717551" cy="1339832"/>
          </a:xfrm>
          <a:prstGeom prst="rect">
            <a:avLst/>
          </a:prstGeom>
        </p:spPr>
      </p:pic>
      <p:sp>
        <p:nvSpPr>
          <p:cNvPr id="9" name="アーチ 8"/>
          <p:cNvSpPr/>
          <p:nvPr/>
        </p:nvSpPr>
        <p:spPr>
          <a:xfrm>
            <a:off x="1885428" y="3090192"/>
            <a:ext cx="1099833" cy="602326"/>
          </a:xfrm>
          <a:prstGeom prst="blockArc">
            <a:avLst>
              <a:gd name="adj1" fmla="val 10800000"/>
              <a:gd name="adj2" fmla="val 21136661"/>
              <a:gd name="adj3"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角丸四角形 5"/>
          <p:cNvSpPr/>
          <p:nvPr/>
        </p:nvSpPr>
        <p:spPr>
          <a:xfrm>
            <a:off x="327331" y="1417638"/>
            <a:ext cx="8075649" cy="1015663"/>
          </a:xfrm>
          <a:prstGeom prst="roundRect">
            <a:avLst/>
          </a:prstGeom>
          <a:solidFill>
            <a:srgbClr val="FCD5B5"/>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Origin of anti-ferromagnetism</a:t>
            </a:r>
            <a:endParaRPr kumimoji="1" lang="ja-JP" altLang="en-US" dirty="0"/>
          </a:p>
        </p:txBody>
      </p:sp>
      <p:sp>
        <p:nvSpPr>
          <p:cNvPr id="5" name="テキスト ボックス 4"/>
          <p:cNvSpPr txBox="1"/>
          <p:nvPr/>
        </p:nvSpPr>
        <p:spPr>
          <a:xfrm>
            <a:off x="457200" y="1417638"/>
            <a:ext cx="6159058" cy="1015663"/>
          </a:xfrm>
          <a:prstGeom prst="rect">
            <a:avLst/>
          </a:prstGeom>
          <a:solidFill>
            <a:srgbClr val="FCD5B5"/>
          </a:solidFill>
        </p:spPr>
        <p:txBody>
          <a:bodyPr wrap="none" rtlCol="0">
            <a:spAutoFit/>
          </a:bodyPr>
          <a:lstStyle/>
          <a:p>
            <a:r>
              <a:rPr kumimoji="1" lang="en-US" altLang="ja-JP" sz="2400" b="1" i="1" u="sng" dirty="0" smtClean="0"/>
              <a:t>Super exchange interaction</a:t>
            </a:r>
          </a:p>
          <a:p>
            <a:r>
              <a:rPr kumimoji="1" lang="en-US" altLang="ja-JP" dirty="0" smtClean="0"/>
              <a:t>Super exchange interaction is a strong antiferromagnetic coupling </a:t>
            </a:r>
          </a:p>
          <a:p>
            <a:r>
              <a:rPr kumimoji="1" lang="en-US" altLang="ja-JP" dirty="0" smtClean="0"/>
              <a:t>between two </a:t>
            </a:r>
            <a:r>
              <a:rPr lang="en-US" altLang="ja-JP" dirty="0" smtClean="0"/>
              <a:t>magnetic </a:t>
            </a:r>
            <a:r>
              <a:rPr lang="en-US" altLang="ja-JP" dirty="0" err="1" smtClean="0"/>
              <a:t>cations</a:t>
            </a:r>
            <a:r>
              <a:rPr lang="en-US" altLang="ja-JP" dirty="0" smtClean="0"/>
              <a:t> though a non-magnetic anion.</a:t>
            </a:r>
            <a:endParaRPr kumimoji="1" lang="ja-JP" altLang="en-US" dirty="0"/>
          </a:p>
        </p:txBody>
      </p:sp>
      <p:cxnSp>
        <p:nvCxnSpPr>
          <p:cNvPr id="12" name="直線コネクタ 11"/>
          <p:cNvCxnSpPr/>
          <p:nvPr/>
        </p:nvCxnSpPr>
        <p:spPr>
          <a:xfrm>
            <a:off x="4805224" y="4336246"/>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4805224" y="3975859"/>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4805224" y="3587766"/>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4805224" y="3206947"/>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4805224" y="2848680"/>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7613154" y="4336246"/>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7613154" y="3975859"/>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7613154" y="2848680"/>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7613154" y="3192762"/>
            <a:ext cx="10736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7613154" y="3587766"/>
            <a:ext cx="1073646"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4805224" y="4648382"/>
            <a:ext cx="1040832" cy="369332"/>
          </a:xfrm>
          <a:prstGeom prst="rect">
            <a:avLst/>
          </a:prstGeom>
          <a:noFill/>
        </p:spPr>
        <p:txBody>
          <a:bodyPr wrap="none" rtlCol="0">
            <a:spAutoFit/>
          </a:bodyPr>
          <a:lstStyle/>
          <a:p>
            <a:r>
              <a:rPr kumimoji="1" lang="en-US" altLang="ja-JP" dirty="0" smtClean="0"/>
              <a:t>Mn</a:t>
            </a:r>
            <a:r>
              <a:rPr kumimoji="1" lang="en-US" altLang="ja-JP" baseline="30000" dirty="0" smtClean="0"/>
              <a:t>2+</a:t>
            </a:r>
            <a:r>
              <a:rPr kumimoji="1" lang="en-US" altLang="ja-JP" dirty="0" smtClean="0"/>
              <a:t>(3d)</a:t>
            </a:r>
            <a:endParaRPr kumimoji="1" lang="ja-JP" altLang="en-US" dirty="0"/>
          </a:p>
        </p:txBody>
      </p:sp>
      <p:sp>
        <p:nvSpPr>
          <p:cNvPr id="23" name="円/楕円 22"/>
          <p:cNvSpPr/>
          <p:nvPr/>
        </p:nvSpPr>
        <p:spPr>
          <a:xfrm>
            <a:off x="6284761" y="4111526"/>
            <a:ext cx="914400" cy="9144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flipV="1">
            <a:off x="5119462" y="4111526"/>
            <a:ext cx="0" cy="445197"/>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V="1">
            <a:off x="5114743" y="3753260"/>
            <a:ext cx="0" cy="445197"/>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V="1">
            <a:off x="5114743" y="3391355"/>
            <a:ext cx="0" cy="445197"/>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V="1">
            <a:off x="5119462" y="3022602"/>
            <a:ext cx="0" cy="445197"/>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V="1">
            <a:off x="5126773" y="2626081"/>
            <a:ext cx="0" cy="445197"/>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8402980" y="2641876"/>
            <a:ext cx="0" cy="453408"/>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8413186" y="2992246"/>
            <a:ext cx="0" cy="453408"/>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8416841" y="3299852"/>
            <a:ext cx="0" cy="453408"/>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8416841" y="3753260"/>
            <a:ext cx="0" cy="453408"/>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8416841" y="4103315"/>
            <a:ext cx="0" cy="453408"/>
          </a:xfrm>
          <a:prstGeom prst="straightConnector1">
            <a:avLst/>
          </a:prstGeom>
          <a:ln w="381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7650850" y="4648382"/>
            <a:ext cx="1040832" cy="369332"/>
          </a:xfrm>
          <a:prstGeom prst="rect">
            <a:avLst/>
          </a:prstGeom>
          <a:noFill/>
        </p:spPr>
        <p:txBody>
          <a:bodyPr wrap="none" rtlCol="0">
            <a:spAutoFit/>
          </a:bodyPr>
          <a:lstStyle/>
          <a:p>
            <a:r>
              <a:rPr kumimoji="1" lang="en-US" altLang="ja-JP" dirty="0" smtClean="0"/>
              <a:t>Mn</a:t>
            </a:r>
            <a:r>
              <a:rPr kumimoji="1" lang="en-US" altLang="ja-JP" baseline="30000" dirty="0" smtClean="0"/>
              <a:t>2+</a:t>
            </a:r>
            <a:r>
              <a:rPr kumimoji="1" lang="en-US" altLang="ja-JP" dirty="0" smtClean="0"/>
              <a:t>(3d)</a:t>
            </a:r>
            <a:endParaRPr kumimoji="1" lang="ja-JP" altLang="en-US" dirty="0"/>
          </a:p>
        </p:txBody>
      </p:sp>
      <p:cxnSp>
        <p:nvCxnSpPr>
          <p:cNvPr id="39" name="直線コネクタ 38"/>
          <p:cNvCxnSpPr/>
          <p:nvPr/>
        </p:nvCxnSpPr>
        <p:spPr>
          <a:xfrm>
            <a:off x="6454974" y="4582912"/>
            <a:ext cx="615383" cy="0"/>
          </a:xfrm>
          <a:prstGeom prst="line">
            <a:avLst/>
          </a:prstGeom>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6354596" y="5083184"/>
            <a:ext cx="885316" cy="369332"/>
          </a:xfrm>
          <a:prstGeom prst="rect">
            <a:avLst/>
          </a:prstGeom>
          <a:noFill/>
        </p:spPr>
        <p:txBody>
          <a:bodyPr wrap="none" rtlCol="0">
            <a:spAutoFit/>
          </a:bodyPr>
          <a:lstStyle/>
          <a:p>
            <a:r>
              <a:rPr lang="en-US" altLang="ja-JP" dirty="0" smtClean="0"/>
              <a:t>As</a:t>
            </a:r>
            <a:r>
              <a:rPr lang="en-US" altLang="ja-JP" baseline="30000" dirty="0" smtClean="0"/>
              <a:t>3-</a:t>
            </a:r>
            <a:r>
              <a:rPr kumimoji="1" lang="en-US" altLang="ja-JP" dirty="0" smtClean="0"/>
              <a:t>(4p)</a:t>
            </a:r>
            <a:endParaRPr kumimoji="1" lang="ja-JP" altLang="en-US" dirty="0"/>
          </a:p>
        </p:txBody>
      </p:sp>
      <p:cxnSp>
        <p:nvCxnSpPr>
          <p:cNvPr id="42" name="直線矢印コネクタ 41"/>
          <p:cNvCxnSpPr/>
          <p:nvPr/>
        </p:nvCxnSpPr>
        <p:spPr>
          <a:xfrm>
            <a:off x="6612093" y="4385410"/>
            <a:ext cx="0" cy="395004"/>
          </a:xfrm>
          <a:prstGeom prst="straightConnector1">
            <a:avLst/>
          </a:prstGeom>
          <a:ln w="412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p:nvPr/>
        </p:nvCxnSpPr>
        <p:spPr>
          <a:xfrm flipV="1">
            <a:off x="6929987" y="4410144"/>
            <a:ext cx="0" cy="370270"/>
          </a:xfrm>
          <a:prstGeom prst="straightConnector1">
            <a:avLst/>
          </a:prstGeom>
          <a:ln w="41275">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6" name="曲線コネクタ 45"/>
          <p:cNvCxnSpPr/>
          <p:nvPr/>
        </p:nvCxnSpPr>
        <p:spPr>
          <a:xfrm rot="5400000" flipH="1" flipV="1">
            <a:off x="6591087" y="3019010"/>
            <a:ext cx="1656136" cy="978337"/>
          </a:xfrm>
          <a:prstGeom prst="curvedConnector3">
            <a:avLst>
              <a:gd name="adj1" fmla="val 113251"/>
            </a:avLst>
          </a:prstGeom>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flipV="1">
            <a:off x="8026163" y="2664336"/>
            <a:ext cx="0" cy="430948"/>
          </a:xfrm>
          <a:prstGeom prst="straightConnector1">
            <a:avLst/>
          </a:prstGeom>
          <a:ln w="41275">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4" name="曲線コネクタ 53"/>
          <p:cNvCxnSpPr/>
          <p:nvPr/>
        </p:nvCxnSpPr>
        <p:spPr>
          <a:xfrm rot="16200000" flipV="1">
            <a:off x="5212375" y="3016596"/>
            <a:ext cx="1721074" cy="1016553"/>
          </a:xfrm>
          <a:prstGeom prst="curvedConnector3">
            <a:avLst>
              <a:gd name="adj1" fmla="val 111625"/>
            </a:avLst>
          </a:prstGeom>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a:off x="5499170" y="2640828"/>
            <a:ext cx="0" cy="395004"/>
          </a:xfrm>
          <a:prstGeom prst="straightConnector1">
            <a:avLst/>
          </a:prstGeom>
          <a:ln w="38100" cmpd="sng">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9" name="テキスト ボックス 58"/>
          <p:cNvSpPr txBox="1"/>
          <p:nvPr/>
        </p:nvSpPr>
        <p:spPr>
          <a:xfrm>
            <a:off x="522765" y="4596006"/>
            <a:ext cx="1913542" cy="369332"/>
          </a:xfrm>
          <a:prstGeom prst="rect">
            <a:avLst/>
          </a:prstGeom>
          <a:noFill/>
        </p:spPr>
        <p:txBody>
          <a:bodyPr wrap="none" rtlCol="0">
            <a:spAutoFit/>
          </a:bodyPr>
          <a:lstStyle/>
          <a:p>
            <a:r>
              <a:rPr kumimoji="1" lang="en-US" altLang="ja-JP" dirty="0" err="1" smtClean="0"/>
              <a:t>ZrCuSiAs</a:t>
            </a:r>
            <a:r>
              <a:rPr kumimoji="1" lang="en-US" altLang="ja-JP" dirty="0" smtClean="0"/>
              <a:t> structure</a:t>
            </a:r>
            <a:endParaRPr kumimoji="1" lang="ja-JP" altLang="en-US" dirty="0"/>
          </a:p>
        </p:txBody>
      </p:sp>
      <p:sp>
        <p:nvSpPr>
          <p:cNvPr id="60" name="角丸四角形 59"/>
          <p:cNvSpPr/>
          <p:nvPr/>
        </p:nvSpPr>
        <p:spPr>
          <a:xfrm>
            <a:off x="470393" y="4556723"/>
            <a:ext cx="2030418" cy="46099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2786528" y="4582912"/>
            <a:ext cx="1625898" cy="4348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tetrahedral</a:t>
            </a:r>
            <a:endParaRPr kumimoji="1" lang="ja-JP" altLang="en-US" dirty="0"/>
          </a:p>
        </p:txBody>
      </p:sp>
      <p:sp>
        <p:nvSpPr>
          <p:cNvPr id="62" name="角丸四角形 61"/>
          <p:cNvSpPr/>
          <p:nvPr/>
        </p:nvSpPr>
        <p:spPr>
          <a:xfrm>
            <a:off x="209492" y="5430176"/>
            <a:ext cx="4477893" cy="1405484"/>
          </a:xfrm>
          <a:prstGeom prst="round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flipV="1">
            <a:off x="522765" y="6154196"/>
            <a:ext cx="3889661" cy="261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弦 64"/>
          <p:cNvSpPr/>
          <p:nvPr/>
        </p:nvSpPr>
        <p:spPr>
          <a:xfrm>
            <a:off x="2537392" y="5501811"/>
            <a:ext cx="560010" cy="1186159"/>
          </a:xfrm>
          <a:prstGeom prst="chord">
            <a:avLst>
              <a:gd name="adj1" fmla="val 10577780"/>
              <a:gd name="adj2" fmla="val 292563"/>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6" name="弦 65"/>
          <p:cNvSpPr/>
          <p:nvPr/>
        </p:nvSpPr>
        <p:spPr>
          <a:xfrm rot="5400000">
            <a:off x="961119" y="5432100"/>
            <a:ext cx="597978" cy="1444192"/>
          </a:xfrm>
          <a:prstGeom prst="chord">
            <a:avLst>
              <a:gd name="adj1" fmla="val 5392831"/>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弦 67"/>
          <p:cNvSpPr/>
          <p:nvPr/>
        </p:nvSpPr>
        <p:spPr>
          <a:xfrm rot="10800000">
            <a:off x="3548272" y="5559528"/>
            <a:ext cx="576103" cy="1322010"/>
          </a:xfrm>
          <a:prstGeom prst="chord">
            <a:avLst>
              <a:gd name="adj1" fmla="val 10727851"/>
              <a:gd name="adj2" fmla="val 136744"/>
            </a:avLst>
          </a:prstGeom>
          <a:solidFill>
            <a:schemeClr val="bg1">
              <a:lumMod val="95000"/>
            </a:schemeClr>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3207847" y="5452516"/>
            <a:ext cx="13093" cy="140548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3238402" y="6421461"/>
            <a:ext cx="429224" cy="461665"/>
          </a:xfrm>
          <a:prstGeom prst="rect">
            <a:avLst/>
          </a:prstGeom>
          <a:noFill/>
        </p:spPr>
        <p:txBody>
          <a:bodyPr wrap="none" rtlCol="0">
            <a:spAutoFit/>
          </a:bodyPr>
          <a:lstStyle/>
          <a:p>
            <a:r>
              <a:rPr kumimoji="1" lang="en-US" altLang="ja-JP" sz="2400" dirty="0" smtClean="0"/>
              <a:t>E</a:t>
            </a:r>
            <a:r>
              <a:rPr kumimoji="1" lang="en-US" altLang="ja-JP" sz="2400" baseline="-25000" dirty="0" smtClean="0"/>
              <a:t>F</a:t>
            </a:r>
            <a:endParaRPr kumimoji="1" lang="ja-JP" altLang="en-US" sz="2400" dirty="0"/>
          </a:p>
        </p:txBody>
      </p:sp>
      <p:sp>
        <p:nvSpPr>
          <p:cNvPr id="72" name="角丸四角形 71"/>
          <p:cNvSpPr/>
          <p:nvPr/>
        </p:nvSpPr>
        <p:spPr>
          <a:xfrm>
            <a:off x="688161" y="6573205"/>
            <a:ext cx="974682" cy="2847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t>DOS</a:t>
            </a:r>
            <a:endParaRPr kumimoji="1" lang="ja-JP" altLang="en-US" dirty="0"/>
          </a:p>
        </p:txBody>
      </p:sp>
      <p:sp>
        <p:nvSpPr>
          <p:cNvPr id="74" name="テキスト ボックス 73"/>
          <p:cNvSpPr txBox="1"/>
          <p:nvPr/>
        </p:nvSpPr>
        <p:spPr>
          <a:xfrm>
            <a:off x="4752850" y="5868138"/>
            <a:ext cx="4409643" cy="923330"/>
          </a:xfrm>
          <a:prstGeom prst="rect">
            <a:avLst/>
          </a:prstGeom>
          <a:noFill/>
          <a:ln w="28575">
            <a:solidFill>
              <a:srgbClr val="3366FF"/>
            </a:solidFill>
          </a:ln>
        </p:spPr>
        <p:txBody>
          <a:bodyPr wrap="none" rtlCol="0">
            <a:spAutoFit/>
          </a:bodyPr>
          <a:lstStyle/>
          <a:p>
            <a:r>
              <a:rPr kumimoji="1" lang="en-US" altLang="ja-JP" dirty="0" smtClean="0"/>
              <a:t>Super exchange interaction is virtual hopping</a:t>
            </a:r>
          </a:p>
          <a:p>
            <a:r>
              <a:rPr lang="en-US" altLang="ja-JP" dirty="0"/>
              <a:t>p</a:t>
            </a:r>
            <a:r>
              <a:rPr lang="en-US" altLang="ja-JP" dirty="0" smtClean="0"/>
              <a:t>rocess of electrons from occupied As states to</a:t>
            </a:r>
          </a:p>
          <a:p>
            <a:r>
              <a:rPr lang="en-US" altLang="ja-JP" dirty="0"/>
              <a:t>u</a:t>
            </a:r>
            <a:r>
              <a:rPr lang="en-US" altLang="ja-JP" dirty="0" smtClean="0"/>
              <a:t>noccupied </a:t>
            </a:r>
            <a:r>
              <a:rPr lang="en-US" altLang="ja-JP" dirty="0" err="1" smtClean="0"/>
              <a:t>Mn</a:t>
            </a:r>
            <a:r>
              <a:rPr lang="en-US" altLang="ja-JP" dirty="0" smtClean="0"/>
              <a:t> states.</a:t>
            </a:r>
            <a:endParaRPr kumimoji="1" lang="ja-JP" altLang="en-US" dirty="0"/>
          </a:p>
        </p:txBody>
      </p:sp>
      <p:sp>
        <p:nvSpPr>
          <p:cNvPr id="76" name="円/楕円 75"/>
          <p:cNvSpPr/>
          <p:nvPr/>
        </p:nvSpPr>
        <p:spPr>
          <a:xfrm>
            <a:off x="2266374" y="3743884"/>
            <a:ext cx="161266" cy="161877"/>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2403126" y="3685826"/>
            <a:ext cx="414271" cy="830997"/>
          </a:xfrm>
          <a:prstGeom prst="rect">
            <a:avLst/>
          </a:prstGeom>
          <a:noFill/>
        </p:spPr>
        <p:txBody>
          <a:bodyPr wrap="none" rtlCol="0">
            <a:spAutoFit/>
          </a:bodyPr>
          <a:lstStyle/>
          <a:p>
            <a:r>
              <a:rPr kumimoji="1" lang="en-US" altLang="ja-JP" sz="1200" dirty="0" smtClean="0"/>
              <a:t>La</a:t>
            </a:r>
          </a:p>
          <a:p>
            <a:r>
              <a:rPr lang="en-US" altLang="ja-JP" sz="1200" dirty="0" err="1" smtClean="0"/>
              <a:t>Mn</a:t>
            </a:r>
            <a:endParaRPr lang="en-US" altLang="ja-JP" sz="1200" dirty="0" smtClean="0"/>
          </a:p>
          <a:p>
            <a:r>
              <a:rPr kumimoji="1" lang="en-US" altLang="ja-JP" sz="1200" dirty="0" smtClean="0"/>
              <a:t>As</a:t>
            </a:r>
          </a:p>
          <a:p>
            <a:r>
              <a:rPr lang="en-US" altLang="ja-JP" sz="1200" dirty="0"/>
              <a:t>O</a:t>
            </a:r>
            <a:endParaRPr kumimoji="1" lang="ja-JP" altLang="en-US" sz="1200" dirty="0"/>
          </a:p>
        </p:txBody>
      </p:sp>
      <p:sp>
        <p:nvSpPr>
          <p:cNvPr id="78" name="円/楕円 77"/>
          <p:cNvSpPr/>
          <p:nvPr/>
        </p:nvSpPr>
        <p:spPr>
          <a:xfrm>
            <a:off x="2283076" y="4362434"/>
            <a:ext cx="120050" cy="1188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9" name="円/楕円 78"/>
          <p:cNvSpPr/>
          <p:nvPr/>
        </p:nvSpPr>
        <p:spPr>
          <a:xfrm>
            <a:off x="2271460" y="3949648"/>
            <a:ext cx="156180" cy="161878"/>
          </a:xfrm>
          <a:prstGeom prst="ellipse">
            <a:avLst/>
          </a:prstGeom>
          <a:solidFill>
            <a:srgbClr val="00B3FF"/>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2283076" y="4166476"/>
            <a:ext cx="132114" cy="111600"/>
          </a:xfrm>
          <a:prstGeom prst="ellipse">
            <a:avLst/>
          </a:prstGeom>
          <a:solidFill>
            <a:srgbClr val="CCFF3B"/>
          </a:solidFill>
          <a:ln>
            <a:solidFill>
              <a:srgbClr val="CCFF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2" name="弦 81"/>
          <p:cNvSpPr/>
          <p:nvPr/>
        </p:nvSpPr>
        <p:spPr>
          <a:xfrm rot="16200000">
            <a:off x="920301" y="5486643"/>
            <a:ext cx="679615" cy="1444192"/>
          </a:xfrm>
          <a:prstGeom prst="chord">
            <a:avLst>
              <a:gd name="adj1" fmla="val 5377196"/>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弦 83"/>
          <p:cNvSpPr/>
          <p:nvPr/>
        </p:nvSpPr>
        <p:spPr>
          <a:xfrm rot="16200000">
            <a:off x="2143122" y="5898831"/>
            <a:ext cx="1361292" cy="596588"/>
          </a:xfrm>
          <a:prstGeom prst="chord">
            <a:avLst>
              <a:gd name="adj1" fmla="val 5412751"/>
              <a:gd name="adj2" fmla="val 1620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弦 84"/>
          <p:cNvSpPr/>
          <p:nvPr/>
        </p:nvSpPr>
        <p:spPr>
          <a:xfrm rot="5400000">
            <a:off x="3139513" y="5824290"/>
            <a:ext cx="1393621" cy="576104"/>
          </a:xfrm>
          <a:prstGeom prst="chord">
            <a:avLst>
              <a:gd name="adj1" fmla="val 5233732"/>
              <a:gd name="adj2" fmla="val 16200000"/>
            </a:avLst>
          </a:prstGeom>
          <a:solidFill>
            <a:schemeClr val="bg1"/>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0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角丸四角形 90"/>
          <p:cNvSpPr/>
          <p:nvPr/>
        </p:nvSpPr>
        <p:spPr>
          <a:xfrm>
            <a:off x="38865" y="5042556"/>
            <a:ext cx="4782040" cy="1770443"/>
          </a:xfrm>
          <a:prstGeom prst="roundRect">
            <a:avLst/>
          </a:prstGeom>
          <a:solidFill>
            <a:srgbClr val="EBF1DE"/>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flipV="1">
            <a:off x="478766" y="5894743"/>
            <a:ext cx="3889661" cy="261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弦 70"/>
          <p:cNvSpPr/>
          <p:nvPr/>
        </p:nvSpPr>
        <p:spPr>
          <a:xfrm rot="5400000">
            <a:off x="966072" y="5147989"/>
            <a:ext cx="597978" cy="1444192"/>
          </a:xfrm>
          <a:prstGeom prst="chord">
            <a:avLst>
              <a:gd name="adj1" fmla="val 5392831"/>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弦 69"/>
          <p:cNvSpPr/>
          <p:nvPr/>
        </p:nvSpPr>
        <p:spPr>
          <a:xfrm>
            <a:off x="2621246" y="5255158"/>
            <a:ext cx="560010" cy="1186159"/>
          </a:xfrm>
          <a:prstGeom prst="chord">
            <a:avLst>
              <a:gd name="adj1" fmla="val 10577780"/>
              <a:gd name="adj2" fmla="val 292563"/>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4" name="弦 73"/>
          <p:cNvSpPr/>
          <p:nvPr/>
        </p:nvSpPr>
        <p:spPr>
          <a:xfrm rot="16200000">
            <a:off x="3009734" y="5649946"/>
            <a:ext cx="1476278" cy="591285"/>
          </a:xfrm>
          <a:prstGeom prst="chord">
            <a:avLst>
              <a:gd name="adj1" fmla="val 5472347"/>
              <a:gd name="adj2" fmla="val 16200000"/>
            </a:avLst>
          </a:prstGeom>
          <a:solidFill>
            <a:schemeClr val="bg1"/>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8" name="テキスト ボックス 87"/>
          <p:cNvSpPr txBox="1"/>
          <p:nvPr/>
        </p:nvSpPr>
        <p:spPr>
          <a:xfrm>
            <a:off x="3880093" y="5207449"/>
            <a:ext cx="813759" cy="664666"/>
          </a:xfrm>
          <a:prstGeom prst="rect">
            <a:avLst/>
          </a:prstGeom>
          <a:solidFill>
            <a:srgbClr val="EBF1DE"/>
          </a:solidFill>
        </p:spPr>
        <p:txBody>
          <a:bodyPr wrap="square" rtlCol="0">
            <a:spAutoFit/>
          </a:bodyPr>
          <a:lstStyle/>
          <a:p>
            <a:endParaRPr kumimoji="1" lang="ja-JP" altLang="en-US" dirty="0"/>
          </a:p>
        </p:txBody>
      </p:sp>
      <p:sp>
        <p:nvSpPr>
          <p:cNvPr id="92" name="テキスト ボックス 91"/>
          <p:cNvSpPr txBox="1"/>
          <p:nvPr/>
        </p:nvSpPr>
        <p:spPr>
          <a:xfrm>
            <a:off x="388212" y="6441317"/>
            <a:ext cx="652530" cy="369332"/>
          </a:xfrm>
          <a:prstGeom prst="rect">
            <a:avLst/>
          </a:prstGeom>
          <a:solidFill>
            <a:schemeClr val="bg1"/>
          </a:solidFill>
          <a:ln>
            <a:solidFill>
              <a:schemeClr val="tx2">
                <a:lumMod val="60000"/>
                <a:lumOff val="40000"/>
              </a:schemeClr>
            </a:solidFill>
          </a:ln>
        </p:spPr>
        <p:txBody>
          <a:bodyPr wrap="none" rtlCol="0">
            <a:spAutoFit/>
          </a:bodyPr>
          <a:lstStyle/>
          <a:p>
            <a:r>
              <a:rPr kumimoji="1" lang="en-US" altLang="ja-JP" dirty="0" smtClean="0"/>
              <a:t>DOS</a:t>
            </a:r>
            <a:endParaRPr kumimoji="1" lang="ja-JP" altLang="en-US" dirty="0"/>
          </a:p>
        </p:txBody>
      </p:sp>
      <p:cxnSp>
        <p:nvCxnSpPr>
          <p:cNvPr id="72" name="直線コネクタ 71"/>
          <p:cNvCxnSpPr/>
          <p:nvPr/>
        </p:nvCxnSpPr>
        <p:spPr>
          <a:xfrm>
            <a:off x="3554658" y="5042556"/>
            <a:ext cx="13093" cy="177044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角丸四角形 89"/>
          <p:cNvSpPr/>
          <p:nvPr/>
        </p:nvSpPr>
        <p:spPr>
          <a:xfrm>
            <a:off x="221935" y="1417638"/>
            <a:ext cx="8464866" cy="1170350"/>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角丸四角形吹き出し 78"/>
          <p:cNvSpPr/>
          <p:nvPr/>
        </p:nvSpPr>
        <p:spPr>
          <a:xfrm>
            <a:off x="2961230" y="4386387"/>
            <a:ext cx="1539104" cy="369332"/>
          </a:xfrm>
          <a:prstGeom prst="wedgeRoundRectCallout">
            <a:avLst>
              <a:gd name="adj1" fmla="val -17629"/>
              <a:gd name="adj2" fmla="val -174511"/>
              <a:gd name="adj3" fmla="val 16667"/>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角丸四角形吹き出し 77"/>
          <p:cNvSpPr/>
          <p:nvPr/>
        </p:nvSpPr>
        <p:spPr>
          <a:xfrm>
            <a:off x="677487" y="4399199"/>
            <a:ext cx="955312" cy="369332"/>
          </a:xfrm>
          <a:prstGeom prst="wedgeRoundRectCallout">
            <a:avLst>
              <a:gd name="adj1" fmla="val 17886"/>
              <a:gd name="adj2" fmla="val -134453"/>
              <a:gd name="adj3" fmla="val 16667"/>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Origin of ferromagnetism</a:t>
            </a:r>
            <a:endParaRPr kumimoji="1" lang="ja-JP" altLang="en-US" dirty="0"/>
          </a:p>
        </p:txBody>
      </p:sp>
      <p:sp>
        <p:nvSpPr>
          <p:cNvPr id="3" name="コンテンツ プレースホルダー 2"/>
          <p:cNvSpPr>
            <a:spLocks noGrp="1"/>
          </p:cNvSpPr>
          <p:nvPr>
            <p:ph idx="1"/>
          </p:nvPr>
        </p:nvSpPr>
        <p:spPr>
          <a:xfrm>
            <a:off x="478766" y="1280761"/>
            <a:ext cx="8004055" cy="1307227"/>
          </a:xfrm>
        </p:spPr>
        <p:txBody>
          <a:bodyPr>
            <a:normAutofit/>
          </a:bodyPr>
          <a:lstStyle/>
          <a:p>
            <a:pPr marL="0" indent="0">
              <a:buNone/>
            </a:pPr>
            <a:r>
              <a:rPr kumimoji="1" lang="en-US" altLang="ja-JP" i="1" u="sng" dirty="0" smtClean="0"/>
              <a:t>Double </a:t>
            </a:r>
            <a:r>
              <a:rPr lang="en-US" altLang="ja-JP" i="1" u="sng" dirty="0" smtClean="0"/>
              <a:t>exchange interaction</a:t>
            </a:r>
          </a:p>
          <a:p>
            <a:pPr marL="0" indent="0">
              <a:buNone/>
            </a:pPr>
            <a:r>
              <a:rPr lang="en-US" altLang="ja-JP" sz="1800" dirty="0" smtClean="0"/>
              <a:t>Ferromagnetic state is stabilize by the direct hopping between partially occupied Mn-3d states.</a:t>
            </a:r>
            <a:endParaRPr kumimoji="1" lang="en-US" altLang="ja-JP" sz="1800" dirty="0" smtClean="0"/>
          </a:p>
        </p:txBody>
      </p:sp>
      <p:pic>
        <p:nvPicPr>
          <p:cNvPr id="4" name="図 3"/>
          <p:cNvPicPr>
            <a:picLocks noChangeAspect="1"/>
          </p:cNvPicPr>
          <p:nvPr/>
        </p:nvPicPr>
        <p:blipFill rotWithShape="1">
          <a:blip r:embed="rId3"/>
          <a:srcRect l="25887" t="28340" r="26241" b="23832"/>
          <a:stretch/>
        </p:blipFill>
        <p:spPr>
          <a:xfrm>
            <a:off x="457200" y="2643330"/>
            <a:ext cx="1382939" cy="1485292"/>
          </a:xfrm>
          <a:prstGeom prst="rect">
            <a:avLst/>
          </a:prstGeom>
        </p:spPr>
      </p:pic>
      <p:sp>
        <p:nvSpPr>
          <p:cNvPr id="5" name="円/楕円 4"/>
          <p:cNvSpPr/>
          <p:nvPr/>
        </p:nvSpPr>
        <p:spPr>
          <a:xfrm>
            <a:off x="1632799" y="3328059"/>
            <a:ext cx="207340" cy="220286"/>
          </a:xfrm>
          <a:prstGeom prst="ellipse">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496065" y="3260713"/>
            <a:ext cx="181422" cy="194368"/>
          </a:xfrm>
          <a:prstGeom prst="ellipse">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95030" y="3728124"/>
            <a:ext cx="877163" cy="369332"/>
          </a:xfrm>
          <a:prstGeom prst="rect">
            <a:avLst/>
          </a:prstGeom>
          <a:noFill/>
        </p:spPr>
        <p:txBody>
          <a:bodyPr wrap="none" rtlCol="0">
            <a:spAutoFit/>
          </a:bodyPr>
          <a:lstStyle/>
          <a:p>
            <a:r>
              <a:rPr kumimoji="1" lang="ja-JP" altLang="en-US" dirty="0" smtClean="0"/>
              <a:t>＋・・</a:t>
            </a:r>
            <a:endParaRPr kumimoji="1" lang="ja-JP" altLang="en-US" dirty="0"/>
          </a:p>
        </p:txBody>
      </p:sp>
      <p:cxnSp>
        <p:nvCxnSpPr>
          <p:cNvPr id="12" name="曲線コネクタ 11"/>
          <p:cNvCxnSpPr/>
          <p:nvPr/>
        </p:nvCxnSpPr>
        <p:spPr>
          <a:xfrm rot="5400000" flipH="1">
            <a:off x="843211" y="2925431"/>
            <a:ext cx="711480" cy="1576412"/>
          </a:xfrm>
          <a:prstGeom prst="curvedConnector4">
            <a:avLst>
              <a:gd name="adj1" fmla="val -36511"/>
              <a:gd name="adj2" fmla="val 11450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曲線コネクタ 18"/>
          <p:cNvCxnSpPr/>
          <p:nvPr/>
        </p:nvCxnSpPr>
        <p:spPr>
          <a:xfrm rot="16200000" flipV="1">
            <a:off x="1827889" y="3420784"/>
            <a:ext cx="452139" cy="427638"/>
          </a:xfrm>
          <a:prstGeom prst="curvedConnector2">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933028" y="4386387"/>
            <a:ext cx="472117" cy="369332"/>
          </a:xfrm>
          <a:prstGeom prst="rect">
            <a:avLst/>
          </a:prstGeom>
          <a:noFill/>
        </p:spPr>
        <p:txBody>
          <a:bodyPr wrap="none" rtlCol="0">
            <a:spAutoFit/>
          </a:bodyPr>
          <a:lstStyle/>
          <a:p>
            <a:r>
              <a:rPr kumimoji="1" lang="en-US" altLang="ja-JP" dirty="0" smtClean="0"/>
              <a:t>O</a:t>
            </a:r>
            <a:r>
              <a:rPr kumimoji="1" lang="en-US" altLang="ja-JP" baseline="30000" dirty="0" smtClean="0"/>
              <a:t>2-</a:t>
            </a:r>
            <a:endParaRPr kumimoji="1" lang="ja-JP" altLang="en-US" dirty="0"/>
          </a:p>
        </p:txBody>
      </p:sp>
      <p:sp>
        <p:nvSpPr>
          <p:cNvPr id="27" name="右矢印 26"/>
          <p:cNvSpPr/>
          <p:nvPr/>
        </p:nvSpPr>
        <p:spPr>
          <a:xfrm>
            <a:off x="2287376" y="3155852"/>
            <a:ext cx="673854" cy="505362"/>
          </a:xfrm>
          <a:prstGeom prst="rightArrow">
            <a:avLst/>
          </a:prstGeom>
          <a:solidFill>
            <a:srgbClr val="FFFFFF"/>
          </a:solid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rotWithShape="1">
          <a:blip r:embed="rId4"/>
          <a:srcRect l="32938" t="36845" r="32732" b="30468"/>
          <a:stretch/>
        </p:blipFill>
        <p:spPr>
          <a:xfrm>
            <a:off x="3057956" y="2762778"/>
            <a:ext cx="1229017" cy="1258032"/>
          </a:xfrm>
          <a:prstGeom prst="rect">
            <a:avLst/>
          </a:prstGeom>
        </p:spPr>
      </p:pic>
      <p:sp>
        <p:nvSpPr>
          <p:cNvPr id="29" name="円/楕円 28"/>
          <p:cNvSpPr/>
          <p:nvPr/>
        </p:nvSpPr>
        <p:spPr>
          <a:xfrm>
            <a:off x="3569670" y="3794162"/>
            <a:ext cx="221219" cy="237256"/>
          </a:xfrm>
          <a:prstGeom prst="ellipse">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061752" y="3713637"/>
            <a:ext cx="877163" cy="369332"/>
          </a:xfrm>
          <a:prstGeom prst="rect">
            <a:avLst/>
          </a:prstGeom>
          <a:noFill/>
        </p:spPr>
        <p:txBody>
          <a:bodyPr wrap="none" rtlCol="0">
            <a:spAutoFit/>
          </a:bodyPr>
          <a:lstStyle/>
          <a:p>
            <a:r>
              <a:rPr kumimoji="1" lang="ja-JP" altLang="en-US" dirty="0" smtClean="0"/>
              <a:t>＋・・</a:t>
            </a:r>
            <a:endParaRPr kumimoji="1" lang="ja-JP" altLang="en-US" dirty="0"/>
          </a:p>
        </p:txBody>
      </p:sp>
      <p:cxnSp>
        <p:nvCxnSpPr>
          <p:cNvPr id="33" name="曲線コネクタ 32"/>
          <p:cNvCxnSpPr>
            <a:stCxn id="31" idx="2"/>
            <a:endCxn id="29" idx="5"/>
          </p:cNvCxnSpPr>
          <p:nvPr/>
        </p:nvCxnSpPr>
        <p:spPr>
          <a:xfrm rot="5400000" flipH="1">
            <a:off x="4086265" y="3668900"/>
            <a:ext cx="86296" cy="741842"/>
          </a:xfrm>
          <a:prstGeom prst="curvedConnector3">
            <a:avLst>
              <a:gd name="adj1" fmla="val -264902"/>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3394311" y="4386387"/>
            <a:ext cx="705354" cy="369332"/>
          </a:xfrm>
          <a:prstGeom prst="rect">
            <a:avLst/>
          </a:prstGeom>
          <a:noFill/>
        </p:spPr>
        <p:txBody>
          <a:bodyPr wrap="none" rtlCol="0">
            <a:spAutoFit/>
          </a:bodyPr>
          <a:lstStyle/>
          <a:p>
            <a:r>
              <a:rPr lang="en-US" altLang="ja-JP" dirty="0" smtClean="0"/>
              <a:t>H</a:t>
            </a:r>
            <a:r>
              <a:rPr lang="en-US" altLang="ja-JP" baseline="30000" dirty="0" smtClean="0"/>
              <a:t>-</a:t>
            </a:r>
            <a:r>
              <a:rPr lang="en-US" altLang="ja-JP" dirty="0" smtClean="0"/>
              <a:t> +e-</a:t>
            </a:r>
            <a:endParaRPr kumimoji="1" lang="ja-JP" altLang="en-US" dirty="0"/>
          </a:p>
        </p:txBody>
      </p:sp>
      <p:sp>
        <p:nvSpPr>
          <p:cNvPr id="80" name="テキスト ボックス 79"/>
          <p:cNvSpPr txBox="1"/>
          <p:nvPr/>
        </p:nvSpPr>
        <p:spPr>
          <a:xfrm>
            <a:off x="4926586" y="5483399"/>
            <a:ext cx="4205085" cy="646331"/>
          </a:xfrm>
          <a:prstGeom prst="rect">
            <a:avLst/>
          </a:prstGeom>
          <a:noFill/>
          <a:ln w="38100" cmpd="sng">
            <a:solidFill>
              <a:srgbClr val="FF0000"/>
            </a:solidFill>
          </a:ln>
        </p:spPr>
        <p:txBody>
          <a:bodyPr wrap="square" rtlCol="0">
            <a:spAutoFit/>
          </a:bodyPr>
          <a:lstStyle/>
          <a:p>
            <a:r>
              <a:rPr lang="en-US" altLang="ja-JP" dirty="0" smtClean="0"/>
              <a:t>By broadening the band width, the system can gain the kinetic energy</a:t>
            </a:r>
            <a:r>
              <a:rPr lang="en-US" altLang="ja-JP" dirty="0"/>
              <a:t>.</a:t>
            </a:r>
            <a:endParaRPr lang="en-US" altLang="ja-JP" dirty="0" smtClean="0"/>
          </a:p>
        </p:txBody>
      </p:sp>
      <p:pic>
        <p:nvPicPr>
          <p:cNvPr id="87" name="図 86" descr="む.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7696" y="2587988"/>
            <a:ext cx="3499104" cy="2328672"/>
          </a:xfrm>
          <a:prstGeom prst="rect">
            <a:avLst/>
          </a:prstGeom>
        </p:spPr>
      </p:pic>
      <p:cxnSp>
        <p:nvCxnSpPr>
          <p:cNvPr id="94" name="直線コネクタ 93"/>
          <p:cNvCxnSpPr/>
          <p:nvPr/>
        </p:nvCxnSpPr>
        <p:spPr>
          <a:xfrm>
            <a:off x="3513880" y="5967230"/>
            <a:ext cx="0" cy="417022"/>
          </a:xfrm>
          <a:prstGeom prst="line">
            <a:avLst/>
          </a:prstGeom>
          <a:ln w="57150" cmpd="sng">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a:off x="3476890" y="5884444"/>
            <a:ext cx="0" cy="295896"/>
          </a:xfrm>
          <a:prstGeom prst="line">
            <a:avLst/>
          </a:prstGeom>
          <a:ln w="12700" cmpd="sng">
            <a:solidFill>
              <a:srgbClr val="F79646"/>
            </a:solidFill>
          </a:ln>
        </p:spPr>
        <p:style>
          <a:lnRef idx="2">
            <a:schemeClr val="accent1"/>
          </a:lnRef>
          <a:fillRef idx="0">
            <a:schemeClr val="accent1"/>
          </a:fillRef>
          <a:effectRef idx="1">
            <a:schemeClr val="accent1"/>
          </a:effectRef>
          <a:fontRef idx="minor">
            <a:schemeClr val="tx1"/>
          </a:fontRef>
        </p:style>
      </p:cxnSp>
      <p:sp>
        <p:nvSpPr>
          <p:cNvPr id="100" name="弦 99"/>
          <p:cNvSpPr/>
          <p:nvPr/>
        </p:nvSpPr>
        <p:spPr>
          <a:xfrm rot="16200000">
            <a:off x="979727" y="5234553"/>
            <a:ext cx="570670" cy="1444194"/>
          </a:xfrm>
          <a:prstGeom prst="chord">
            <a:avLst>
              <a:gd name="adj1" fmla="val 5352717"/>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35686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0" y="5042556"/>
            <a:ext cx="4808576" cy="1770443"/>
          </a:xfrm>
          <a:prstGeom prst="roundRect">
            <a:avLst/>
          </a:prstGeom>
          <a:solidFill>
            <a:srgbClr val="EBF1DE"/>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flipV="1">
            <a:off x="478766" y="5894743"/>
            <a:ext cx="3889661" cy="261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弦 70"/>
          <p:cNvSpPr/>
          <p:nvPr/>
        </p:nvSpPr>
        <p:spPr>
          <a:xfrm rot="5400000">
            <a:off x="966072" y="5147989"/>
            <a:ext cx="597978" cy="1444192"/>
          </a:xfrm>
          <a:prstGeom prst="chord">
            <a:avLst>
              <a:gd name="adj1" fmla="val 5392831"/>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弦 69"/>
          <p:cNvSpPr/>
          <p:nvPr/>
        </p:nvSpPr>
        <p:spPr>
          <a:xfrm>
            <a:off x="2626112" y="5245937"/>
            <a:ext cx="576000" cy="1188000"/>
          </a:xfrm>
          <a:prstGeom prst="chord">
            <a:avLst>
              <a:gd name="adj1" fmla="val 10577780"/>
              <a:gd name="adj2" fmla="val 292563"/>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4" name="弦 73"/>
          <p:cNvSpPr/>
          <p:nvPr/>
        </p:nvSpPr>
        <p:spPr>
          <a:xfrm rot="16200000">
            <a:off x="3141108" y="5598668"/>
            <a:ext cx="1226270" cy="690848"/>
          </a:xfrm>
          <a:prstGeom prst="chord">
            <a:avLst>
              <a:gd name="adj1" fmla="val 5472347"/>
              <a:gd name="adj2" fmla="val 16200000"/>
            </a:avLst>
          </a:prstGeom>
          <a:solidFill>
            <a:schemeClr val="bg1"/>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3550430" y="5068313"/>
            <a:ext cx="13093" cy="177044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388212" y="6443667"/>
            <a:ext cx="652530" cy="369332"/>
          </a:xfrm>
          <a:prstGeom prst="rect">
            <a:avLst/>
          </a:prstGeom>
          <a:solidFill>
            <a:schemeClr val="bg1"/>
          </a:solidFill>
          <a:ln>
            <a:solidFill>
              <a:schemeClr val="tx2">
                <a:lumMod val="60000"/>
                <a:lumOff val="40000"/>
              </a:schemeClr>
            </a:solidFill>
          </a:ln>
        </p:spPr>
        <p:txBody>
          <a:bodyPr wrap="none" rtlCol="0">
            <a:spAutoFit/>
          </a:bodyPr>
          <a:lstStyle/>
          <a:p>
            <a:r>
              <a:rPr kumimoji="1" lang="en-US" altLang="ja-JP" dirty="0" smtClean="0"/>
              <a:t>DOS</a:t>
            </a:r>
            <a:endParaRPr kumimoji="1" lang="ja-JP" altLang="en-US" dirty="0"/>
          </a:p>
        </p:txBody>
      </p:sp>
      <p:sp>
        <p:nvSpPr>
          <p:cNvPr id="7" name="角丸四角形 6"/>
          <p:cNvSpPr/>
          <p:nvPr/>
        </p:nvSpPr>
        <p:spPr>
          <a:xfrm>
            <a:off x="234264" y="1417638"/>
            <a:ext cx="8452536" cy="1170350"/>
          </a:xfrm>
          <a:prstGeom prst="roundRect">
            <a:avLst/>
          </a:prstGeom>
          <a:solidFill>
            <a:srgbClr val="FCD5B5"/>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角丸四角形吹き出し 78"/>
          <p:cNvSpPr/>
          <p:nvPr/>
        </p:nvSpPr>
        <p:spPr>
          <a:xfrm>
            <a:off x="2961230" y="4386387"/>
            <a:ext cx="1539104" cy="369332"/>
          </a:xfrm>
          <a:prstGeom prst="wedgeRoundRectCallout">
            <a:avLst>
              <a:gd name="adj1" fmla="val -17629"/>
              <a:gd name="adj2" fmla="val -174511"/>
              <a:gd name="adj3" fmla="val 16667"/>
            </a:avLst>
          </a:prstGeom>
          <a:solidFill>
            <a:schemeClr val="accent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角丸四角形吹き出し 77"/>
          <p:cNvSpPr/>
          <p:nvPr/>
        </p:nvSpPr>
        <p:spPr>
          <a:xfrm>
            <a:off x="677487" y="4399199"/>
            <a:ext cx="955312" cy="369332"/>
          </a:xfrm>
          <a:prstGeom prst="wedgeRoundRectCallout">
            <a:avLst>
              <a:gd name="adj1" fmla="val 17886"/>
              <a:gd name="adj2" fmla="val -134453"/>
              <a:gd name="adj3" fmla="val 16667"/>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Origin of ferromagnetism</a:t>
            </a:r>
            <a:endParaRPr kumimoji="1" lang="ja-JP" altLang="en-US" dirty="0"/>
          </a:p>
        </p:txBody>
      </p:sp>
      <p:sp>
        <p:nvSpPr>
          <p:cNvPr id="3" name="コンテンツ プレースホルダー 2"/>
          <p:cNvSpPr>
            <a:spLocks noGrp="1"/>
          </p:cNvSpPr>
          <p:nvPr>
            <p:ph idx="1"/>
          </p:nvPr>
        </p:nvSpPr>
        <p:spPr>
          <a:xfrm>
            <a:off x="478766" y="1280761"/>
            <a:ext cx="8208034" cy="1307227"/>
          </a:xfrm>
        </p:spPr>
        <p:txBody>
          <a:bodyPr>
            <a:normAutofit/>
          </a:bodyPr>
          <a:lstStyle/>
          <a:p>
            <a:pPr marL="0" indent="0">
              <a:buNone/>
            </a:pPr>
            <a:r>
              <a:rPr lang="en-US" altLang="ja-JP" i="1" u="sng" dirty="0"/>
              <a:t>Double exchange interaction</a:t>
            </a:r>
          </a:p>
          <a:p>
            <a:pPr marL="0" indent="0">
              <a:buNone/>
            </a:pPr>
            <a:r>
              <a:rPr lang="en-US" altLang="ja-JP" sz="1800" dirty="0"/>
              <a:t>Ferromagnetic state is stabilize by the direct hopping between partially occupied Mn-3d </a:t>
            </a:r>
            <a:r>
              <a:rPr lang="en-US" altLang="ja-JP" sz="1800" dirty="0" smtClean="0"/>
              <a:t>states.</a:t>
            </a:r>
            <a:endParaRPr lang="en-US" altLang="ja-JP" sz="1800" dirty="0"/>
          </a:p>
        </p:txBody>
      </p:sp>
      <p:pic>
        <p:nvPicPr>
          <p:cNvPr id="4" name="図 3"/>
          <p:cNvPicPr>
            <a:picLocks noChangeAspect="1"/>
          </p:cNvPicPr>
          <p:nvPr/>
        </p:nvPicPr>
        <p:blipFill rotWithShape="1">
          <a:blip r:embed="rId2"/>
          <a:srcRect l="25887" t="28340" r="26241" b="23832"/>
          <a:stretch/>
        </p:blipFill>
        <p:spPr>
          <a:xfrm>
            <a:off x="457200" y="2643330"/>
            <a:ext cx="1382939" cy="1485292"/>
          </a:xfrm>
          <a:prstGeom prst="rect">
            <a:avLst/>
          </a:prstGeom>
        </p:spPr>
      </p:pic>
      <p:sp>
        <p:nvSpPr>
          <p:cNvPr id="5" name="円/楕円 4"/>
          <p:cNvSpPr/>
          <p:nvPr/>
        </p:nvSpPr>
        <p:spPr>
          <a:xfrm>
            <a:off x="1632799" y="3328059"/>
            <a:ext cx="207340" cy="220286"/>
          </a:xfrm>
          <a:prstGeom prst="ellipse">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496065" y="3260713"/>
            <a:ext cx="181422" cy="194368"/>
          </a:xfrm>
          <a:prstGeom prst="ellipse">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95030" y="3728124"/>
            <a:ext cx="877163" cy="369332"/>
          </a:xfrm>
          <a:prstGeom prst="rect">
            <a:avLst/>
          </a:prstGeom>
          <a:noFill/>
        </p:spPr>
        <p:txBody>
          <a:bodyPr wrap="none" rtlCol="0">
            <a:spAutoFit/>
          </a:bodyPr>
          <a:lstStyle/>
          <a:p>
            <a:r>
              <a:rPr kumimoji="1" lang="ja-JP" altLang="en-US" dirty="0" smtClean="0"/>
              <a:t>＋・・</a:t>
            </a:r>
            <a:endParaRPr kumimoji="1" lang="ja-JP" altLang="en-US" dirty="0"/>
          </a:p>
        </p:txBody>
      </p:sp>
      <p:cxnSp>
        <p:nvCxnSpPr>
          <p:cNvPr id="12" name="曲線コネクタ 11"/>
          <p:cNvCxnSpPr/>
          <p:nvPr/>
        </p:nvCxnSpPr>
        <p:spPr>
          <a:xfrm rot="5400000" flipH="1">
            <a:off x="843211" y="2925431"/>
            <a:ext cx="711480" cy="1576412"/>
          </a:xfrm>
          <a:prstGeom prst="curvedConnector4">
            <a:avLst>
              <a:gd name="adj1" fmla="val -36511"/>
              <a:gd name="adj2" fmla="val 11450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曲線コネクタ 18"/>
          <p:cNvCxnSpPr/>
          <p:nvPr/>
        </p:nvCxnSpPr>
        <p:spPr>
          <a:xfrm rot="16200000" flipV="1">
            <a:off x="1827889" y="3420784"/>
            <a:ext cx="452139" cy="427638"/>
          </a:xfrm>
          <a:prstGeom prst="curvedConnector2">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933028" y="4386387"/>
            <a:ext cx="472117" cy="369332"/>
          </a:xfrm>
          <a:prstGeom prst="rect">
            <a:avLst/>
          </a:prstGeom>
          <a:noFill/>
        </p:spPr>
        <p:txBody>
          <a:bodyPr wrap="none" rtlCol="0">
            <a:spAutoFit/>
          </a:bodyPr>
          <a:lstStyle/>
          <a:p>
            <a:r>
              <a:rPr kumimoji="1" lang="en-US" altLang="ja-JP" dirty="0" smtClean="0"/>
              <a:t>O</a:t>
            </a:r>
            <a:r>
              <a:rPr kumimoji="1" lang="en-US" altLang="ja-JP" baseline="30000" dirty="0" smtClean="0"/>
              <a:t>2-</a:t>
            </a:r>
            <a:endParaRPr kumimoji="1" lang="ja-JP" altLang="en-US" dirty="0"/>
          </a:p>
        </p:txBody>
      </p:sp>
      <p:sp>
        <p:nvSpPr>
          <p:cNvPr id="27" name="右矢印 26"/>
          <p:cNvSpPr/>
          <p:nvPr/>
        </p:nvSpPr>
        <p:spPr>
          <a:xfrm>
            <a:off x="2287376" y="3155852"/>
            <a:ext cx="673854" cy="505362"/>
          </a:xfrm>
          <a:prstGeom prst="rightArrow">
            <a:avLst/>
          </a:prstGeom>
          <a:solidFill>
            <a:srgbClr val="FFFFFF"/>
          </a:solid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rotWithShape="1">
          <a:blip r:embed="rId3"/>
          <a:srcRect l="32938" t="36845" r="32732" b="30468"/>
          <a:stretch/>
        </p:blipFill>
        <p:spPr>
          <a:xfrm>
            <a:off x="3057956" y="2762778"/>
            <a:ext cx="1229017" cy="1258032"/>
          </a:xfrm>
          <a:prstGeom prst="rect">
            <a:avLst/>
          </a:prstGeom>
        </p:spPr>
      </p:pic>
      <p:sp>
        <p:nvSpPr>
          <p:cNvPr id="29" name="円/楕円 28"/>
          <p:cNvSpPr/>
          <p:nvPr/>
        </p:nvSpPr>
        <p:spPr>
          <a:xfrm>
            <a:off x="3569670" y="3794162"/>
            <a:ext cx="221219" cy="237256"/>
          </a:xfrm>
          <a:prstGeom prst="ellipse">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061752" y="3713637"/>
            <a:ext cx="877163" cy="369332"/>
          </a:xfrm>
          <a:prstGeom prst="rect">
            <a:avLst/>
          </a:prstGeom>
          <a:noFill/>
        </p:spPr>
        <p:txBody>
          <a:bodyPr wrap="none" rtlCol="0">
            <a:spAutoFit/>
          </a:bodyPr>
          <a:lstStyle/>
          <a:p>
            <a:r>
              <a:rPr kumimoji="1" lang="ja-JP" altLang="en-US" dirty="0" smtClean="0"/>
              <a:t>＋・・</a:t>
            </a:r>
            <a:endParaRPr kumimoji="1" lang="ja-JP" altLang="en-US" dirty="0"/>
          </a:p>
        </p:txBody>
      </p:sp>
      <p:cxnSp>
        <p:nvCxnSpPr>
          <p:cNvPr id="33" name="曲線コネクタ 32"/>
          <p:cNvCxnSpPr>
            <a:stCxn id="31" idx="2"/>
            <a:endCxn id="29" idx="5"/>
          </p:cNvCxnSpPr>
          <p:nvPr/>
        </p:nvCxnSpPr>
        <p:spPr>
          <a:xfrm rot="5400000" flipH="1">
            <a:off x="4086265" y="3668900"/>
            <a:ext cx="86296" cy="741842"/>
          </a:xfrm>
          <a:prstGeom prst="curvedConnector3">
            <a:avLst>
              <a:gd name="adj1" fmla="val -264902"/>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3394311" y="4386387"/>
            <a:ext cx="705354" cy="369332"/>
          </a:xfrm>
          <a:prstGeom prst="rect">
            <a:avLst/>
          </a:prstGeom>
          <a:noFill/>
        </p:spPr>
        <p:txBody>
          <a:bodyPr wrap="none" rtlCol="0">
            <a:spAutoFit/>
          </a:bodyPr>
          <a:lstStyle/>
          <a:p>
            <a:r>
              <a:rPr lang="en-US" altLang="ja-JP" dirty="0" smtClean="0"/>
              <a:t>H</a:t>
            </a:r>
            <a:r>
              <a:rPr lang="en-US" altLang="ja-JP" baseline="30000" dirty="0"/>
              <a:t>-</a:t>
            </a:r>
            <a:r>
              <a:rPr lang="en-US" altLang="ja-JP" dirty="0" smtClean="0"/>
              <a:t> +e-</a:t>
            </a:r>
            <a:endParaRPr kumimoji="1" lang="ja-JP" altLang="en-US" dirty="0"/>
          </a:p>
        </p:txBody>
      </p:sp>
      <p:pic>
        <p:nvPicPr>
          <p:cNvPr id="87" name="図 86" descr="む.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696" y="2587988"/>
            <a:ext cx="3499104" cy="2328672"/>
          </a:xfrm>
          <a:prstGeom prst="rect">
            <a:avLst/>
          </a:prstGeom>
        </p:spPr>
      </p:pic>
      <p:cxnSp>
        <p:nvCxnSpPr>
          <p:cNvPr id="16" name="直線コネクタ 15"/>
          <p:cNvCxnSpPr/>
          <p:nvPr/>
        </p:nvCxnSpPr>
        <p:spPr>
          <a:xfrm>
            <a:off x="3501110" y="6118195"/>
            <a:ext cx="0" cy="248143"/>
          </a:xfrm>
          <a:prstGeom prst="line">
            <a:avLst/>
          </a:prstGeom>
          <a:ln w="76200" cmpd="sng">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501110" y="5920931"/>
            <a:ext cx="0" cy="258908"/>
          </a:xfrm>
          <a:prstGeom prst="line">
            <a:avLst/>
          </a:prstGeom>
          <a:ln w="76200" cmpd="sng">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451790" y="5920931"/>
            <a:ext cx="0" cy="295895"/>
          </a:xfrm>
          <a:prstGeom prst="line">
            <a:avLst/>
          </a:prstGeom>
          <a:ln w="76200" cmpd="sng">
            <a:solidFill>
              <a:srgbClr val="F79646"/>
            </a:solidFill>
          </a:ln>
        </p:spPr>
        <p:style>
          <a:lnRef idx="2">
            <a:schemeClr val="accent1"/>
          </a:lnRef>
          <a:fillRef idx="0">
            <a:schemeClr val="accent1"/>
          </a:fillRef>
          <a:effectRef idx="1">
            <a:schemeClr val="accent1"/>
          </a:effectRef>
          <a:fontRef idx="minor">
            <a:schemeClr val="tx1"/>
          </a:fontRef>
        </p:style>
      </p:cxnSp>
      <p:sp>
        <p:nvSpPr>
          <p:cNvPr id="30" name="弦 29"/>
          <p:cNvSpPr/>
          <p:nvPr/>
        </p:nvSpPr>
        <p:spPr>
          <a:xfrm rot="16200000">
            <a:off x="956821" y="5223492"/>
            <a:ext cx="616484" cy="1444194"/>
          </a:xfrm>
          <a:prstGeom prst="chord">
            <a:avLst>
              <a:gd name="adj1" fmla="val 5358657"/>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926586" y="5483399"/>
            <a:ext cx="4205085" cy="646331"/>
          </a:xfrm>
          <a:prstGeom prst="rect">
            <a:avLst/>
          </a:prstGeom>
          <a:noFill/>
          <a:ln w="38100" cmpd="sng">
            <a:solidFill>
              <a:srgbClr val="FF0000"/>
            </a:solidFill>
          </a:ln>
        </p:spPr>
        <p:txBody>
          <a:bodyPr wrap="square" rtlCol="0">
            <a:spAutoFit/>
          </a:bodyPr>
          <a:lstStyle/>
          <a:p>
            <a:r>
              <a:rPr lang="en-US" altLang="ja-JP" dirty="0" smtClean="0"/>
              <a:t>By broadening the band width, the system can gain the kinetic energy</a:t>
            </a:r>
            <a:r>
              <a:rPr lang="en-US" altLang="ja-JP" dirty="0"/>
              <a:t>.</a:t>
            </a:r>
            <a:endParaRPr lang="en-US" altLang="ja-JP" dirty="0" smtClean="0"/>
          </a:p>
        </p:txBody>
      </p:sp>
    </p:spTree>
    <p:extLst>
      <p:ext uri="{BB962C8B-B14F-4D97-AF65-F5344CB8AC3E}">
        <p14:creationId xmlns:p14="http://schemas.microsoft.com/office/powerpoint/2010/main" val="33742859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6165" y="5042556"/>
            <a:ext cx="4762411" cy="1770443"/>
          </a:xfrm>
          <a:prstGeom prst="roundRect">
            <a:avLst/>
          </a:prstGeom>
          <a:solidFill>
            <a:schemeClr val="accent3">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flipV="1">
            <a:off x="478766" y="5894743"/>
            <a:ext cx="3889661" cy="26188"/>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弦 70"/>
          <p:cNvSpPr/>
          <p:nvPr/>
        </p:nvSpPr>
        <p:spPr>
          <a:xfrm rot="5400000">
            <a:off x="966072" y="5147989"/>
            <a:ext cx="597978" cy="1444192"/>
          </a:xfrm>
          <a:prstGeom prst="chord">
            <a:avLst>
              <a:gd name="adj1" fmla="val 5392831"/>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弦 69"/>
          <p:cNvSpPr/>
          <p:nvPr/>
        </p:nvSpPr>
        <p:spPr>
          <a:xfrm>
            <a:off x="2633439" y="5247077"/>
            <a:ext cx="581601" cy="1201010"/>
          </a:xfrm>
          <a:prstGeom prst="chord">
            <a:avLst>
              <a:gd name="adj1" fmla="val 10577780"/>
              <a:gd name="adj2" fmla="val 292563"/>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4" name="弦 73"/>
          <p:cNvSpPr/>
          <p:nvPr/>
        </p:nvSpPr>
        <p:spPr>
          <a:xfrm rot="16200000">
            <a:off x="3322024" y="5467041"/>
            <a:ext cx="846084" cy="943350"/>
          </a:xfrm>
          <a:prstGeom prst="chord">
            <a:avLst>
              <a:gd name="adj1" fmla="val 5472347"/>
              <a:gd name="adj2" fmla="val 16200000"/>
            </a:avLst>
          </a:prstGeom>
          <a:solidFill>
            <a:schemeClr val="bg1"/>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3569670" y="5059501"/>
            <a:ext cx="13093" cy="177044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386085" y="6443471"/>
            <a:ext cx="652530" cy="369332"/>
          </a:xfrm>
          <a:prstGeom prst="rect">
            <a:avLst/>
          </a:prstGeom>
          <a:solidFill>
            <a:schemeClr val="bg1"/>
          </a:solidFill>
          <a:ln>
            <a:solidFill>
              <a:schemeClr val="tx2">
                <a:lumMod val="60000"/>
                <a:lumOff val="40000"/>
              </a:schemeClr>
            </a:solidFill>
          </a:ln>
        </p:spPr>
        <p:txBody>
          <a:bodyPr wrap="none" rtlCol="0">
            <a:spAutoFit/>
          </a:bodyPr>
          <a:lstStyle/>
          <a:p>
            <a:r>
              <a:rPr kumimoji="1" lang="en-US" altLang="ja-JP" dirty="0" smtClean="0"/>
              <a:t>DOS</a:t>
            </a:r>
            <a:endParaRPr kumimoji="1" lang="ja-JP" altLang="en-US" dirty="0"/>
          </a:p>
        </p:txBody>
      </p:sp>
      <p:sp>
        <p:nvSpPr>
          <p:cNvPr id="7" name="角丸四角形 6"/>
          <p:cNvSpPr/>
          <p:nvPr/>
        </p:nvSpPr>
        <p:spPr>
          <a:xfrm>
            <a:off x="197275" y="1417638"/>
            <a:ext cx="8489525" cy="1170350"/>
          </a:xfrm>
          <a:prstGeom prst="roundRect">
            <a:avLst/>
          </a:prstGeom>
          <a:solidFill>
            <a:srgbClr val="FCD5B5"/>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角丸四角形吹き出し 78"/>
          <p:cNvSpPr/>
          <p:nvPr/>
        </p:nvSpPr>
        <p:spPr>
          <a:xfrm>
            <a:off x="2961230" y="4386387"/>
            <a:ext cx="1539104" cy="369332"/>
          </a:xfrm>
          <a:prstGeom prst="wedgeRoundRectCallout">
            <a:avLst>
              <a:gd name="adj1" fmla="val -17629"/>
              <a:gd name="adj2" fmla="val -174511"/>
              <a:gd name="adj3" fmla="val 16667"/>
            </a:avLst>
          </a:prstGeom>
          <a:solidFill>
            <a:schemeClr val="accent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角丸四角形吹き出し 77"/>
          <p:cNvSpPr/>
          <p:nvPr/>
        </p:nvSpPr>
        <p:spPr>
          <a:xfrm>
            <a:off x="677487" y="4399199"/>
            <a:ext cx="955312" cy="369332"/>
          </a:xfrm>
          <a:prstGeom prst="wedgeRoundRectCallout">
            <a:avLst>
              <a:gd name="adj1" fmla="val 17886"/>
              <a:gd name="adj2" fmla="val -134453"/>
              <a:gd name="adj3" fmla="val 16667"/>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Origin of ferromagnetism</a:t>
            </a:r>
            <a:endParaRPr kumimoji="1" lang="ja-JP" altLang="en-US" dirty="0"/>
          </a:p>
        </p:txBody>
      </p:sp>
      <p:sp>
        <p:nvSpPr>
          <p:cNvPr id="3" name="コンテンツ プレースホルダー 2"/>
          <p:cNvSpPr>
            <a:spLocks noGrp="1"/>
          </p:cNvSpPr>
          <p:nvPr>
            <p:ph idx="1"/>
          </p:nvPr>
        </p:nvSpPr>
        <p:spPr>
          <a:xfrm>
            <a:off x="478766" y="1280761"/>
            <a:ext cx="8208034" cy="1307227"/>
          </a:xfrm>
        </p:spPr>
        <p:txBody>
          <a:bodyPr>
            <a:normAutofit/>
          </a:bodyPr>
          <a:lstStyle/>
          <a:p>
            <a:pPr marL="0" indent="0">
              <a:buNone/>
            </a:pPr>
            <a:r>
              <a:rPr lang="en-US" altLang="ja-JP" i="1" u="sng" dirty="0"/>
              <a:t>Double exchange interaction</a:t>
            </a:r>
          </a:p>
          <a:p>
            <a:pPr marL="0" indent="0">
              <a:buNone/>
            </a:pPr>
            <a:r>
              <a:rPr lang="en-US" altLang="ja-JP" sz="1800" dirty="0"/>
              <a:t>Ferromagnetic state is stabilize by the direct hopping between partially occupied Mn-3d </a:t>
            </a:r>
            <a:r>
              <a:rPr lang="en-US" altLang="ja-JP" sz="1800" dirty="0" smtClean="0"/>
              <a:t>states.</a:t>
            </a:r>
            <a:endParaRPr lang="en-US" altLang="ja-JP" sz="1800" dirty="0"/>
          </a:p>
        </p:txBody>
      </p:sp>
      <p:pic>
        <p:nvPicPr>
          <p:cNvPr id="4" name="図 3"/>
          <p:cNvPicPr>
            <a:picLocks noChangeAspect="1"/>
          </p:cNvPicPr>
          <p:nvPr/>
        </p:nvPicPr>
        <p:blipFill rotWithShape="1">
          <a:blip r:embed="rId3"/>
          <a:srcRect l="25887" t="28340" r="26241" b="23832"/>
          <a:stretch/>
        </p:blipFill>
        <p:spPr>
          <a:xfrm>
            <a:off x="457200" y="2643330"/>
            <a:ext cx="1382939" cy="1485292"/>
          </a:xfrm>
          <a:prstGeom prst="rect">
            <a:avLst/>
          </a:prstGeom>
        </p:spPr>
      </p:pic>
      <p:sp>
        <p:nvSpPr>
          <p:cNvPr id="5" name="円/楕円 4"/>
          <p:cNvSpPr/>
          <p:nvPr/>
        </p:nvSpPr>
        <p:spPr>
          <a:xfrm>
            <a:off x="1632799" y="3328059"/>
            <a:ext cx="207340" cy="220286"/>
          </a:xfrm>
          <a:prstGeom prst="ellipse">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496065" y="3260713"/>
            <a:ext cx="181422" cy="194368"/>
          </a:xfrm>
          <a:prstGeom prst="ellipse">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95030" y="3728124"/>
            <a:ext cx="877163" cy="369332"/>
          </a:xfrm>
          <a:prstGeom prst="rect">
            <a:avLst/>
          </a:prstGeom>
          <a:noFill/>
        </p:spPr>
        <p:txBody>
          <a:bodyPr wrap="none" rtlCol="0">
            <a:spAutoFit/>
          </a:bodyPr>
          <a:lstStyle/>
          <a:p>
            <a:r>
              <a:rPr kumimoji="1" lang="ja-JP" altLang="en-US" dirty="0" smtClean="0"/>
              <a:t>＋・・</a:t>
            </a:r>
            <a:endParaRPr kumimoji="1" lang="ja-JP" altLang="en-US" dirty="0"/>
          </a:p>
        </p:txBody>
      </p:sp>
      <p:cxnSp>
        <p:nvCxnSpPr>
          <p:cNvPr id="12" name="曲線コネクタ 11"/>
          <p:cNvCxnSpPr/>
          <p:nvPr/>
        </p:nvCxnSpPr>
        <p:spPr>
          <a:xfrm rot="5400000" flipH="1">
            <a:off x="843211" y="2925431"/>
            <a:ext cx="711480" cy="1576412"/>
          </a:xfrm>
          <a:prstGeom prst="curvedConnector4">
            <a:avLst>
              <a:gd name="adj1" fmla="val -36511"/>
              <a:gd name="adj2" fmla="val 11450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曲線コネクタ 18"/>
          <p:cNvCxnSpPr/>
          <p:nvPr/>
        </p:nvCxnSpPr>
        <p:spPr>
          <a:xfrm rot="16200000" flipV="1">
            <a:off x="1827889" y="3420784"/>
            <a:ext cx="452139" cy="427638"/>
          </a:xfrm>
          <a:prstGeom prst="curvedConnector2">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933028" y="4386387"/>
            <a:ext cx="472117" cy="369332"/>
          </a:xfrm>
          <a:prstGeom prst="rect">
            <a:avLst/>
          </a:prstGeom>
          <a:noFill/>
        </p:spPr>
        <p:txBody>
          <a:bodyPr wrap="none" rtlCol="0">
            <a:spAutoFit/>
          </a:bodyPr>
          <a:lstStyle/>
          <a:p>
            <a:r>
              <a:rPr kumimoji="1" lang="en-US" altLang="ja-JP" dirty="0" smtClean="0"/>
              <a:t>O</a:t>
            </a:r>
            <a:r>
              <a:rPr kumimoji="1" lang="en-US" altLang="ja-JP" baseline="30000" dirty="0" smtClean="0"/>
              <a:t>2-</a:t>
            </a:r>
            <a:endParaRPr kumimoji="1" lang="ja-JP" altLang="en-US" dirty="0"/>
          </a:p>
        </p:txBody>
      </p:sp>
      <p:sp>
        <p:nvSpPr>
          <p:cNvPr id="27" name="右矢印 26"/>
          <p:cNvSpPr/>
          <p:nvPr/>
        </p:nvSpPr>
        <p:spPr>
          <a:xfrm>
            <a:off x="2287376" y="3155852"/>
            <a:ext cx="673854" cy="505362"/>
          </a:xfrm>
          <a:prstGeom prst="rightArrow">
            <a:avLst/>
          </a:prstGeom>
          <a:solidFill>
            <a:srgbClr val="FFFFFF"/>
          </a:solid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rotWithShape="1">
          <a:blip r:embed="rId4"/>
          <a:srcRect l="32938" t="36845" r="32732" b="30468"/>
          <a:stretch/>
        </p:blipFill>
        <p:spPr>
          <a:xfrm>
            <a:off x="3057956" y="2762778"/>
            <a:ext cx="1229017" cy="1258032"/>
          </a:xfrm>
          <a:prstGeom prst="rect">
            <a:avLst/>
          </a:prstGeom>
        </p:spPr>
      </p:pic>
      <p:sp>
        <p:nvSpPr>
          <p:cNvPr id="29" name="円/楕円 28"/>
          <p:cNvSpPr/>
          <p:nvPr/>
        </p:nvSpPr>
        <p:spPr>
          <a:xfrm>
            <a:off x="3569670" y="3794162"/>
            <a:ext cx="221219" cy="237256"/>
          </a:xfrm>
          <a:prstGeom prst="ellipse">
            <a:avLst/>
          </a:prstGeom>
          <a:solidFill>
            <a:srgbClr val="FFFFFF"/>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061752" y="3713637"/>
            <a:ext cx="877163" cy="369332"/>
          </a:xfrm>
          <a:prstGeom prst="rect">
            <a:avLst/>
          </a:prstGeom>
          <a:noFill/>
        </p:spPr>
        <p:txBody>
          <a:bodyPr wrap="none" rtlCol="0">
            <a:spAutoFit/>
          </a:bodyPr>
          <a:lstStyle/>
          <a:p>
            <a:r>
              <a:rPr kumimoji="1" lang="ja-JP" altLang="en-US" dirty="0" smtClean="0"/>
              <a:t>＋・・</a:t>
            </a:r>
            <a:endParaRPr kumimoji="1" lang="ja-JP" altLang="en-US" dirty="0"/>
          </a:p>
        </p:txBody>
      </p:sp>
      <p:cxnSp>
        <p:nvCxnSpPr>
          <p:cNvPr id="33" name="曲線コネクタ 32"/>
          <p:cNvCxnSpPr>
            <a:stCxn id="31" idx="2"/>
            <a:endCxn id="29" idx="5"/>
          </p:cNvCxnSpPr>
          <p:nvPr/>
        </p:nvCxnSpPr>
        <p:spPr>
          <a:xfrm rot="5400000" flipH="1">
            <a:off x="4086265" y="3668900"/>
            <a:ext cx="86296" cy="741842"/>
          </a:xfrm>
          <a:prstGeom prst="curvedConnector3">
            <a:avLst>
              <a:gd name="adj1" fmla="val -264902"/>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3394311" y="4386387"/>
            <a:ext cx="705354" cy="369332"/>
          </a:xfrm>
          <a:prstGeom prst="rect">
            <a:avLst/>
          </a:prstGeom>
          <a:noFill/>
        </p:spPr>
        <p:txBody>
          <a:bodyPr wrap="none" rtlCol="0">
            <a:spAutoFit/>
          </a:bodyPr>
          <a:lstStyle/>
          <a:p>
            <a:r>
              <a:rPr lang="en-US" altLang="ja-JP" dirty="0" smtClean="0"/>
              <a:t>H</a:t>
            </a:r>
            <a:r>
              <a:rPr lang="en-US" altLang="ja-JP" baseline="30000" dirty="0"/>
              <a:t>-</a:t>
            </a:r>
            <a:r>
              <a:rPr lang="en-US" altLang="ja-JP" dirty="0" smtClean="0"/>
              <a:t> +e-</a:t>
            </a:r>
            <a:endParaRPr kumimoji="1" lang="ja-JP" altLang="en-US" dirty="0"/>
          </a:p>
        </p:txBody>
      </p:sp>
      <p:pic>
        <p:nvPicPr>
          <p:cNvPr id="87" name="図 86" descr="む.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7696" y="2587988"/>
            <a:ext cx="3499104" cy="2328672"/>
          </a:xfrm>
          <a:prstGeom prst="rect">
            <a:avLst/>
          </a:prstGeom>
        </p:spPr>
      </p:pic>
      <p:sp>
        <p:nvSpPr>
          <p:cNvPr id="15" name="1 つの角を丸めた四角形 14"/>
          <p:cNvSpPr/>
          <p:nvPr/>
        </p:nvSpPr>
        <p:spPr>
          <a:xfrm rot="10800000">
            <a:off x="3304042" y="5944058"/>
            <a:ext cx="253298" cy="417699"/>
          </a:xfrm>
          <a:prstGeom prst="round1Rect">
            <a:avLst>
              <a:gd name="adj" fmla="val 50000"/>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弦 15"/>
          <p:cNvSpPr/>
          <p:nvPr/>
        </p:nvSpPr>
        <p:spPr>
          <a:xfrm rot="16200000">
            <a:off x="967603" y="5235823"/>
            <a:ext cx="594916" cy="1444192"/>
          </a:xfrm>
          <a:prstGeom prst="chord">
            <a:avLst>
              <a:gd name="adj1" fmla="val 5325541"/>
              <a:gd name="adj2" fmla="val 16200000"/>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926586" y="5483399"/>
            <a:ext cx="4205085" cy="646331"/>
          </a:xfrm>
          <a:prstGeom prst="rect">
            <a:avLst/>
          </a:prstGeom>
          <a:noFill/>
          <a:ln w="38100" cmpd="sng">
            <a:solidFill>
              <a:srgbClr val="FF0000"/>
            </a:solidFill>
          </a:ln>
        </p:spPr>
        <p:txBody>
          <a:bodyPr wrap="square" rtlCol="0">
            <a:spAutoFit/>
          </a:bodyPr>
          <a:lstStyle/>
          <a:p>
            <a:r>
              <a:rPr lang="en-US" altLang="ja-JP" dirty="0" smtClean="0"/>
              <a:t>By broadening the band width, the system can gain the kinetic energy</a:t>
            </a:r>
            <a:r>
              <a:rPr lang="en-US" altLang="ja-JP" dirty="0"/>
              <a:t>.</a:t>
            </a:r>
            <a:endParaRPr lang="en-US" altLang="ja-JP" dirty="0" smtClean="0"/>
          </a:p>
        </p:txBody>
      </p:sp>
    </p:spTree>
    <p:extLst>
      <p:ext uri="{BB962C8B-B14F-4D97-AF65-F5344CB8AC3E}">
        <p14:creationId xmlns:p14="http://schemas.microsoft.com/office/powerpoint/2010/main" val="14853610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Introduction</a:t>
            </a:r>
          </a:p>
          <a:p>
            <a:pPr marL="0" indent="0">
              <a:buNone/>
            </a:pPr>
            <a:r>
              <a:rPr lang="en-US" altLang="ja-JP" dirty="0"/>
              <a:t> </a:t>
            </a:r>
            <a:r>
              <a:rPr lang="en-US" altLang="ja-JP" dirty="0" smtClean="0"/>
              <a:t> -</a:t>
            </a:r>
            <a:r>
              <a:rPr kumimoji="1" lang="en-US" altLang="ja-JP" dirty="0" smtClean="0"/>
              <a:t>Semiconductor </a:t>
            </a:r>
            <a:r>
              <a:rPr lang="en-US" altLang="ja-JP" dirty="0" err="1" smtClean="0"/>
              <a:t>s</a:t>
            </a:r>
            <a:r>
              <a:rPr kumimoji="1" lang="en-US" altLang="ja-JP" dirty="0" err="1" smtClean="0"/>
              <a:t>pintronics</a:t>
            </a:r>
            <a:endParaRPr lang="en-US" altLang="ja-JP" dirty="0"/>
          </a:p>
          <a:p>
            <a:pPr marL="0" indent="0">
              <a:buNone/>
            </a:pPr>
            <a:r>
              <a:rPr lang="en-US" altLang="ja-JP" dirty="0" smtClean="0"/>
              <a:t>  -Dilute magnetic semiconductors</a:t>
            </a:r>
          </a:p>
          <a:p>
            <a:pPr marL="0" indent="0">
              <a:buNone/>
            </a:pPr>
            <a:r>
              <a:rPr lang="en-US" altLang="ja-JP" dirty="0" smtClean="0"/>
              <a:t>  -First principle calculation</a:t>
            </a:r>
          </a:p>
          <a:p>
            <a:r>
              <a:rPr lang="en-US" altLang="ja-JP" dirty="0" smtClean="0"/>
              <a:t>Previous work</a:t>
            </a:r>
          </a:p>
          <a:p>
            <a:r>
              <a:rPr lang="en-US" altLang="ja-JP" dirty="0" smtClean="0"/>
              <a:t>Results </a:t>
            </a:r>
          </a:p>
          <a:p>
            <a:pPr marL="0" indent="0">
              <a:buNone/>
            </a:pPr>
            <a:r>
              <a:rPr kumimoji="1" lang="en-US" altLang="ja-JP" dirty="0"/>
              <a:t> </a:t>
            </a:r>
            <a:r>
              <a:rPr kumimoji="1" lang="en-US" altLang="ja-JP" dirty="0" smtClean="0"/>
              <a:t>     -DOS (AFM and FM states)</a:t>
            </a:r>
          </a:p>
          <a:p>
            <a:pPr marL="0" indent="0">
              <a:buNone/>
            </a:pPr>
            <a:r>
              <a:rPr lang="en-US" altLang="ja-JP" dirty="0" smtClean="0"/>
              <a:t>      -Formation energy</a:t>
            </a:r>
          </a:p>
          <a:p>
            <a:r>
              <a:rPr lang="en-US" altLang="ja-JP" dirty="0" smtClean="0"/>
              <a:t>Summary</a:t>
            </a:r>
          </a:p>
          <a:p>
            <a:r>
              <a:rPr kumimoji="1" lang="en-US" altLang="ja-JP" dirty="0" smtClean="0"/>
              <a:t>Future works</a:t>
            </a:r>
            <a:endParaRPr kumimoji="1" lang="ja-JP" altLang="en-US" dirty="0"/>
          </a:p>
        </p:txBody>
      </p:sp>
    </p:spTree>
    <p:extLst>
      <p:ext uri="{BB962C8B-B14F-4D97-AF65-F5344CB8AC3E}">
        <p14:creationId xmlns:p14="http://schemas.microsoft.com/office/powerpoint/2010/main" val="41712694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013737" y="3492478"/>
            <a:ext cx="2198568" cy="1444445"/>
          </a:xfrm>
          <a:prstGeom prst="roundRect">
            <a:avLst/>
          </a:prstGeom>
          <a:solidFill>
            <a:schemeClr val="accent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対角する 2 つの角を丸めた四角形 19"/>
          <p:cNvSpPr/>
          <p:nvPr/>
        </p:nvSpPr>
        <p:spPr>
          <a:xfrm>
            <a:off x="4013737" y="1735826"/>
            <a:ext cx="4569665" cy="1418964"/>
          </a:xfrm>
          <a:prstGeom prst="round2Diag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Crystal structure of CuFeS</a:t>
            </a:r>
            <a:r>
              <a:rPr kumimoji="1" lang="en-US" altLang="ja-JP" baseline="-25000" dirty="0" smtClean="0"/>
              <a:t>2</a:t>
            </a:r>
            <a:endParaRPr kumimoji="1" lang="ja-JP" altLang="en-US" dirty="0"/>
          </a:p>
        </p:txBody>
      </p:sp>
      <p:sp>
        <p:nvSpPr>
          <p:cNvPr id="5" name="テキスト ボックス 4"/>
          <p:cNvSpPr txBox="1"/>
          <p:nvPr/>
        </p:nvSpPr>
        <p:spPr>
          <a:xfrm>
            <a:off x="4081795" y="1810538"/>
            <a:ext cx="4272561" cy="1200329"/>
          </a:xfrm>
          <a:prstGeom prst="rect">
            <a:avLst/>
          </a:prstGeom>
          <a:solidFill>
            <a:schemeClr val="bg1"/>
          </a:solidFill>
        </p:spPr>
        <p:txBody>
          <a:bodyPr wrap="none" rtlCol="0">
            <a:spAutoFit/>
          </a:bodyPr>
          <a:lstStyle/>
          <a:p>
            <a:r>
              <a:rPr lang="en-US" altLang="ja-JP" dirty="0" smtClean="0"/>
              <a:t>Crystal s</a:t>
            </a:r>
            <a:r>
              <a:rPr kumimoji="1" lang="en-US" altLang="ja-JP" dirty="0" smtClean="0"/>
              <a:t>tructure		: chalcopyrite</a:t>
            </a:r>
          </a:p>
          <a:p>
            <a:r>
              <a:rPr lang="en-US" altLang="ja-JP" dirty="0" smtClean="0"/>
              <a:t>Ground state     		: anti-ferromagnetic</a:t>
            </a:r>
          </a:p>
          <a:p>
            <a:r>
              <a:rPr kumimoji="1" lang="en-US" altLang="ja-JP" dirty="0" smtClean="0"/>
              <a:t>Neel temperature		: 853K</a:t>
            </a:r>
          </a:p>
          <a:p>
            <a:r>
              <a:rPr kumimoji="1" lang="en-US" altLang="ja-JP" dirty="0" smtClean="0"/>
              <a:t>Magnetic moment of Fe	: 3.85μ</a:t>
            </a:r>
            <a:r>
              <a:rPr kumimoji="1" lang="en-US" altLang="ja-JP" baseline="-25000" dirty="0" smtClean="0"/>
              <a:t>B</a:t>
            </a:r>
            <a:r>
              <a:rPr lang="en-US" altLang="ja-JP" baseline="30000" dirty="0" smtClean="0"/>
              <a:t>[1]</a:t>
            </a:r>
            <a:endParaRPr kumimoji="1" lang="en-US" altLang="ja-JP" dirty="0" smtClean="0"/>
          </a:p>
        </p:txBody>
      </p:sp>
      <p:sp>
        <p:nvSpPr>
          <p:cNvPr id="7" name="円/楕円 6"/>
          <p:cNvSpPr/>
          <p:nvPr/>
        </p:nvSpPr>
        <p:spPr>
          <a:xfrm>
            <a:off x="4278249" y="3611718"/>
            <a:ext cx="299875" cy="299900"/>
          </a:xfrm>
          <a:prstGeom prst="ellipse">
            <a:avLst/>
          </a:prstGeom>
          <a:solidFill>
            <a:srgbClr val="3366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78249" y="4051501"/>
            <a:ext cx="299875" cy="282258"/>
          </a:xfrm>
          <a:prstGeom prst="ellipse">
            <a:avLst/>
          </a:prstGeom>
          <a:solidFill>
            <a:srgbClr val="E116FF"/>
          </a:solidFill>
          <a:ln>
            <a:solidFill>
              <a:srgbClr val="E11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4278249" y="4469507"/>
            <a:ext cx="299875" cy="282258"/>
          </a:xfrm>
          <a:prstGeom prst="ellipse">
            <a:avLst/>
          </a:prstGeom>
          <a:solidFill>
            <a:srgbClr val="CCFF3B"/>
          </a:solidFill>
          <a:ln>
            <a:solidFill>
              <a:srgbClr val="CCFF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左矢印 13"/>
          <p:cNvSpPr/>
          <p:nvPr/>
        </p:nvSpPr>
        <p:spPr>
          <a:xfrm>
            <a:off x="5720437" y="3611718"/>
            <a:ext cx="1214070" cy="3693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934506" y="3611718"/>
            <a:ext cx="1569660" cy="369332"/>
          </a:xfrm>
          <a:prstGeom prst="rect">
            <a:avLst/>
          </a:prstGeom>
          <a:solidFill>
            <a:srgbClr val="F2DCDB"/>
          </a:solidFill>
          <a:ln>
            <a:solidFill>
              <a:srgbClr val="FF0000"/>
            </a:solidFill>
          </a:ln>
        </p:spPr>
        <p:txBody>
          <a:bodyPr wrap="none" rtlCol="0">
            <a:spAutoFit/>
          </a:bodyPr>
          <a:lstStyle/>
          <a:p>
            <a:r>
              <a:rPr lang="en-US" altLang="ja-JP" dirty="0" smtClean="0"/>
              <a:t>vacancy</a:t>
            </a:r>
            <a:r>
              <a:rPr kumimoji="1" lang="en-US" altLang="ja-JP" dirty="0" smtClean="0"/>
              <a:t>-doping</a:t>
            </a:r>
          </a:p>
        </p:txBody>
      </p:sp>
      <p:pic>
        <p:nvPicPr>
          <p:cNvPr id="13" name="図 12"/>
          <p:cNvPicPr>
            <a:picLocks noChangeAspect="1"/>
          </p:cNvPicPr>
          <p:nvPr/>
        </p:nvPicPr>
        <p:blipFill>
          <a:blip r:embed="rId2"/>
          <a:stretch>
            <a:fillRect/>
          </a:stretch>
        </p:blipFill>
        <p:spPr>
          <a:xfrm>
            <a:off x="4909768" y="3669943"/>
            <a:ext cx="810668" cy="229223"/>
          </a:xfrm>
          <a:prstGeom prst="rect">
            <a:avLst/>
          </a:prstGeom>
        </p:spPr>
      </p:pic>
      <p:pic>
        <p:nvPicPr>
          <p:cNvPr id="16" name="図 15"/>
          <p:cNvPicPr>
            <a:picLocks noChangeAspect="1"/>
          </p:cNvPicPr>
          <p:nvPr/>
        </p:nvPicPr>
        <p:blipFill>
          <a:blip r:embed="rId3"/>
          <a:stretch>
            <a:fillRect/>
          </a:stretch>
        </p:blipFill>
        <p:spPr>
          <a:xfrm>
            <a:off x="4909768" y="4051501"/>
            <a:ext cx="952778" cy="275098"/>
          </a:xfrm>
          <a:prstGeom prst="rect">
            <a:avLst/>
          </a:prstGeom>
        </p:spPr>
      </p:pic>
      <p:pic>
        <p:nvPicPr>
          <p:cNvPr id="17" name="図 16"/>
          <p:cNvPicPr>
            <a:picLocks noChangeAspect="1"/>
          </p:cNvPicPr>
          <p:nvPr/>
        </p:nvPicPr>
        <p:blipFill>
          <a:blip r:embed="rId4"/>
          <a:stretch>
            <a:fillRect/>
          </a:stretch>
        </p:blipFill>
        <p:spPr>
          <a:xfrm>
            <a:off x="4909768" y="4476667"/>
            <a:ext cx="1026585" cy="275098"/>
          </a:xfrm>
          <a:prstGeom prst="rect">
            <a:avLst/>
          </a:prstGeom>
        </p:spPr>
      </p:pic>
      <p:pic>
        <p:nvPicPr>
          <p:cNvPr id="8" name="図 7" descr="スクリーンショット 2014-09-18 16.00.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022" y="1911148"/>
            <a:ext cx="3101461" cy="4144118"/>
          </a:xfrm>
          <a:prstGeom prst="rect">
            <a:avLst/>
          </a:prstGeom>
        </p:spPr>
      </p:pic>
      <p:sp>
        <p:nvSpPr>
          <p:cNvPr id="26" name="正方形/長方形 25"/>
          <p:cNvSpPr/>
          <p:nvPr/>
        </p:nvSpPr>
        <p:spPr>
          <a:xfrm>
            <a:off x="4013737" y="5003240"/>
            <a:ext cx="5026087" cy="1477328"/>
          </a:xfrm>
          <a:prstGeom prst="rect">
            <a:avLst/>
          </a:prstGeom>
        </p:spPr>
        <p:txBody>
          <a:bodyPr wrap="square">
            <a:spAutoFit/>
          </a:bodyPr>
          <a:lstStyle/>
          <a:p>
            <a:r>
              <a:rPr lang="en-US" altLang="ja-JP" dirty="0" smtClean="0"/>
              <a:t>In this </a:t>
            </a:r>
            <a:r>
              <a:rPr lang="en-US" altLang="ja-JP" dirty="0" smtClean="0"/>
              <a:t>talk</a:t>
            </a:r>
            <a:r>
              <a:rPr lang="en-US" altLang="ja-JP" dirty="0" smtClean="0"/>
              <a:t>, </a:t>
            </a:r>
            <a:r>
              <a:rPr lang="en-US" altLang="ja-JP" dirty="0" smtClean="0"/>
              <a:t>I will show</a:t>
            </a:r>
          </a:p>
          <a:p>
            <a:pPr marL="285750" indent="-285750">
              <a:buFont typeface="Wingdings" charset="2"/>
              <a:buChar char="Ø"/>
            </a:pPr>
            <a:r>
              <a:rPr lang="en-US" altLang="ja-JP" dirty="0"/>
              <a:t>Density of </a:t>
            </a:r>
            <a:r>
              <a:rPr lang="en-US" altLang="ja-JP" dirty="0" smtClean="0"/>
              <a:t>states (AFM and FM states)</a:t>
            </a:r>
            <a:endParaRPr lang="en-US" altLang="ja-JP" dirty="0"/>
          </a:p>
          <a:p>
            <a:pPr marL="285750" indent="-285750">
              <a:buFont typeface="Wingdings" charset="2"/>
              <a:buChar char="Ø"/>
            </a:pPr>
            <a:r>
              <a:rPr lang="en-US" altLang="ja-JP" dirty="0"/>
              <a:t>T</a:t>
            </a:r>
            <a:r>
              <a:rPr lang="en-US" altLang="ja-JP" dirty="0" smtClean="0"/>
              <a:t>otal </a:t>
            </a:r>
            <a:r>
              <a:rPr lang="en-US" altLang="ja-JP" dirty="0"/>
              <a:t>energy </a:t>
            </a:r>
            <a:r>
              <a:rPr lang="en-US" altLang="ja-JP" dirty="0" smtClean="0"/>
              <a:t>difference between </a:t>
            </a:r>
            <a:r>
              <a:rPr lang="en-US" altLang="ja-JP" dirty="0"/>
              <a:t>AFM and </a:t>
            </a:r>
            <a:r>
              <a:rPr lang="en-US" altLang="ja-JP" dirty="0" smtClean="0"/>
              <a:t>FM states</a:t>
            </a:r>
            <a:endParaRPr lang="en-US" altLang="ja-JP" dirty="0"/>
          </a:p>
          <a:p>
            <a:pPr marL="285750" indent="-285750">
              <a:buFont typeface="Wingdings" charset="2"/>
              <a:buChar char="Ø"/>
            </a:pPr>
            <a:r>
              <a:rPr lang="en-US" altLang="ja-JP" dirty="0"/>
              <a:t>F</a:t>
            </a:r>
            <a:r>
              <a:rPr lang="en-US" altLang="ja-JP" dirty="0" smtClean="0"/>
              <a:t>ormation energies of Cu and S vacancies</a:t>
            </a:r>
            <a:endParaRPr lang="en-US" altLang="ja-JP" dirty="0"/>
          </a:p>
        </p:txBody>
      </p:sp>
      <p:sp>
        <p:nvSpPr>
          <p:cNvPr id="30" name="テキスト ボックス 29"/>
          <p:cNvSpPr txBox="1"/>
          <p:nvPr/>
        </p:nvSpPr>
        <p:spPr>
          <a:xfrm>
            <a:off x="734633" y="3796384"/>
            <a:ext cx="448250" cy="369332"/>
          </a:xfrm>
          <a:prstGeom prst="rect">
            <a:avLst/>
          </a:prstGeom>
          <a:solidFill>
            <a:srgbClr val="FFFFFF"/>
          </a:solidFill>
        </p:spPr>
        <p:txBody>
          <a:bodyPr wrap="square" rtlCol="0">
            <a:spAutoFit/>
          </a:bodyPr>
          <a:lstStyle/>
          <a:p>
            <a:r>
              <a:rPr kumimoji="1" lang="en-US" altLang="ja-JP" dirty="0" smtClean="0"/>
              <a:t>Fe</a:t>
            </a:r>
            <a:endParaRPr kumimoji="1" lang="ja-JP" altLang="en-US" dirty="0"/>
          </a:p>
        </p:txBody>
      </p:sp>
      <p:sp>
        <p:nvSpPr>
          <p:cNvPr id="31" name="テキスト ボックス 30"/>
          <p:cNvSpPr txBox="1"/>
          <p:nvPr/>
        </p:nvSpPr>
        <p:spPr>
          <a:xfrm>
            <a:off x="783375" y="2044262"/>
            <a:ext cx="470051" cy="369332"/>
          </a:xfrm>
          <a:prstGeom prst="rect">
            <a:avLst/>
          </a:prstGeom>
          <a:solidFill>
            <a:srgbClr val="FFFFFF"/>
          </a:solidFill>
        </p:spPr>
        <p:txBody>
          <a:bodyPr wrap="none" rtlCol="0">
            <a:spAutoFit/>
          </a:bodyPr>
          <a:lstStyle/>
          <a:p>
            <a:r>
              <a:rPr kumimoji="1" lang="en-US" altLang="ja-JP" dirty="0" smtClean="0"/>
              <a:t>Cu</a:t>
            </a:r>
            <a:endParaRPr kumimoji="1" lang="ja-JP" altLang="en-US" dirty="0"/>
          </a:p>
        </p:txBody>
      </p:sp>
      <p:sp>
        <p:nvSpPr>
          <p:cNvPr id="32" name="テキスト ボックス 31"/>
          <p:cNvSpPr txBox="1"/>
          <p:nvPr/>
        </p:nvSpPr>
        <p:spPr>
          <a:xfrm>
            <a:off x="1449142" y="4382433"/>
            <a:ext cx="274609" cy="307777"/>
          </a:xfrm>
          <a:prstGeom prst="rect">
            <a:avLst/>
          </a:prstGeom>
          <a:solidFill>
            <a:srgbClr val="FFFFFF"/>
          </a:solidFill>
        </p:spPr>
        <p:txBody>
          <a:bodyPr wrap="none" rtlCol="0">
            <a:spAutoFit/>
          </a:bodyPr>
          <a:lstStyle/>
          <a:p>
            <a:r>
              <a:rPr lang="en-US" altLang="ja-JP" sz="1400" dirty="0" smtClean="0"/>
              <a:t>S</a:t>
            </a:r>
            <a:endParaRPr kumimoji="1" lang="ja-JP" altLang="en-US" sz="1400" dirty="0"/>
          </a:p>
        </p:txBody>
      </p:sp>
      <p:sp>
        <p:nvSpPr>
          <p:cNvPr id="21" name="角丸四角形吹き出し 20"/>
          <p:cNvSpPr/>
          <p:nvPr/>
        </p:nvSpPr>
        <p:spPr>
          <a:xfrm>
            <a:off x="6611696" y="4314147"/>
            <a:ext cx="2278607" cy="610324"/>
          </a:xfrm>
          <a:prstGeom prst="wedgeRoundRectCallout">
            <a:avLst>
              <a:gd name="adj1" fmla="val -17650"/>
              <a:gd name="adj2" fmla="val -106840"/>
              <a:gd name="adj3" fmla="val 16667"/>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We may have higher </a:t>
            </a:r>
            <a:r>
              <a:rPr lang="en-US" altLang="ja-JP" i="1" dirty="0" smtClean="0">
                <a:solidFill>
                  <a:srgbClr val="000000"/>
                </a:solidFill>
              </a:rPr>
              <a:t>T</a:t>
            </a:r>
            <a:r>
              <a:rPr lang="en-US" altLang="ja-JP" baseline="-25000" dirty="0">
                <a:solidFill>
                  <a:srgbClr val="000000"/>
                </a:solidFill>
              </a:rPr>
              <a:t>C</a:t>
            </a:r>
            <a:r>
              <a:rPr lang="en-US" altLang="ja-JP" dirty="0" smtClean="0">
                <a:solidFill>
                  <a:srgbClr val="000000"/>
                </a:solidFill>
              </a:rPr>
              <a:t> than previous work</a:t>
            </a:r>
            <a:endParaRPr kumimoji="1" lang="ja-JP" altLang="en-US" dirty="0">
              <a:solidFill>
                <a:srgbClr val="000000"/>
              </a:solidFill>
            </a:endParaRPr>
          </a:p>
        </p:txBody>
      </p:sp>
      <p:sp>
        <p:nvSpPr>
          <p:cNvPr id="6" name="正方形/長方形 5"/>
          <p:cNvSpPr/>
          <p:nvPr/>
        </p:nvSpPr>
        <p:spPr>
          <a:xfrm>
            <a:off x="3586004" y="6518337"/>
            <a:ext cx="5582899" cy="338554"/>
          </a:xfrm>
          <a:prstGeom prst="rect">
            <a:avLst/>
          </a:prstGeom>
        </p:spPr>
        <p:txBody>
          <a:bodyPr wrap="square">
            <a:spAutoFit/>
          </a:bodyPr>
          <a:lstStyle/>
          <a:p>
            <a:r>
              <a:rPr lang="en-US" altLang="ja-JP" sz="1600" dirty="0"/>
              <a:t>[1]journal of the physical society of japan, Vol.36, No.6</a:t>
            </a:r>
            <a:r>
              <a:rPr lang="en-US" altLang="ja-JP" sz="1600" dirty="0" smtClean="0"/>
              <a:t>, JUNE</a:t>
            </a:r>
            <a:r>
              <a:rPr lang="en-US" altLang="ja-JP" sz="1600" dirty="0"/>
              <a:t>.1974</a:t>
            </a:r>
            <a:endParaRPr lang="ja-JP" altLang="en-US" sz="1600" dirty="0"/>
          </a:p>
        </p:txBody>
      </p:sp>
    </p:spTree>
    <p:extLst>
      <p:ext uri="{BB962C8B-B14F-4D97-AF65-F5344CB8AC3E}">
        <p14:creationId xmlns:p14="http://schemas.microsoft.com/office/powerpoint/2010/main" val="4507273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013737" y="3492478"/>
            <a:ext cx="2198568" cy="1444445"/>
          </a:xfrm>
          <a:prstGeom prst="roundRect">
            <a:avLst/>
          </a:prstGeom>
          <a:solidFill>
            <a:schemeClr val="accent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対角する 2 つの角を丸めた四角形 19"/>
          <p:cNvSpPr/>
          <p:nvPr/>
        </p:nvSpPr>
        <p:spPr>
          <a:xfrm>
            <a:off x="4013737" y="1735826"/>
            <a:ext cx="4569665" cy="1418964"/>
          </a:xfrm>
          <a:prstGeom prst="round2Diag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Crystal structure of CuFeS</a:t>
            </a:r>
            <a:r>
              <a:rPr kumimoji="1" lang="en-US" altLang="ja-JP" baseline="-25000" dirty="0" smtClean="0"/>
              <a:t>2</a:t>
            </a:r>
            <a:endParaRPr kumimoji="1" lang="ja-JP" altLang="en-US" dirty="0"/>
          </a:p>
        </p:txBody>
      </p:sp>
      <p:sp>
        <p:nvSpPr>
          <p:cNvPr id="5" name="テキスト ボックス 4"/>
          <p:cNvSpPr txBox="1"/>
          <p:nvPr/>
        </p:nvSpPr>
        <p:spPr>
          <a:xfrm>
            <a:off x="4081795" y="1810538"/>
            <a:ext cx="4272561" cy="1200329"/>
          </a:xfrm>
          <a:prstGeom prst="rect">
            <a:avLst/>
          </a:prstGeom>
          <a:solidFill>
            <a:schemeClr val="bg1"/>
          </a:solidFill>
        </p:spPr>
        <p:txBody>
          <a:bodyPr wrap="none" rtlCol="0">
            <a:spAutoFit/>
          </a:bodyPr>
          <a:lstStyle/>
          <a:p>
            <a:r>
              <a:rPr lang="en-US" altLang="ja-JP" dirty="0" smtClean="0"/>
              <a:t>Crystal s</a:t>
            </a:r>
            <a:r>
              <a:rPr kumimoji="1" lang="en-US" altLang="ja-JP" dirty="0" smtClean="0"/>
              <a:t>tructure		: chalcopyrite</a:t>
            </a:r>
          </a:p>
          <a:p>
            <a:r>
              <a:rPr lang="en-US" altLang="ja-JP" dirty="0" smtClean="0"/>
              <a:t>Ground state     		: anti-ferromagnetic</a:t>
            </a:r>
          </a:p>
          <a:p>
            <a:r>
              <a:rPr kumimoji="1" lang="en-US" altLang="ja-JP" dirty="0" smtClean="0"/>
              <a:t>Neel temperature		: 853K</a:t>
            </a:r>
          </a:p>
          <a:p>
            <a:r>
              <a:rPr kumimoji="1" lang="en-US" altLang="ja-JP" dirty="0" smtClean="0"/>
              <a:t>Magnetic moment of Fe	: 3.85μ</a:t>
            </a:r>
            <a:r>
              <a:rPr kumimoji="1" lang="en-US" altLang="ja-JP" baseline="-25000" dirty="0" smtClean="0"/>
              <a:t>B</a:t>
            </a:r>
            <a:r>
              <a:rPr kumimoji="1" lang="en-US" altLang="ja-JP" baseline="30000" dirty="0" smtClean="0"/>
              <a:t>[1]</a:t>
            </a:r>
            <a:endParaRPr kumimoji="1" lang="en-US" altLang="ja-JP" dirty="0" smtClean="0"/>
          </a:p>
        </p:txBody>
      </p:sp>
      <p:sp>
        <p:nvSpPr>
          <p:cNvPr id="7" name="円/楕円 6"/>
          <p:cNvSpPr/>
          <p:nvPr/>
        </p:nvSpPr>
        <p:spPr>
          <a:xfrm>
            <a:off x="4278249" y="3611718"/>
            <a:ext cx="299875" cy="299900"/>
          </a:xfrm>
          <a:prstGeom prst="ellipse">
            <a:avLst/>
          </a:prstGeom>
          <a:solidFill>
            <a:srgbClr val="3366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78249" y="4051501"/>
            <a:ext cx="299875" cy="282258"/>
          </a:xfrm>
          <a:prstGeom prst="ellipse">
            <a:avLst/>
          </a:prstGeom>
          <a:solidFill>
            <a:srgbClr val="E116FF"/>
          </a:solidFill>
          <a:ln>
            <a:solidFill>
              <a:srgbClr val="E11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4278249" y="4469507"/>
            <a:ext cx="299875" cy="282258"/>
          </a:xfrm>
          <a:prstGeom prst="ellipse">
            <a:avLst/>
          </a:prstGeom>
          <a:solidFill>
            <a:srgbClr val="CCFF3B"/>
          </a:solidFill>
          <a:ln>
            <a:solidFill>
              <a:srgbClr val="CCFF3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左矢印 13"/>
          <p:cNvSpPr/>
          <p:nvPr/>
        </p:nvSpPr>
        <p:spPr>
          <a:xfrm>
            <a:off x="5720437" y="3611718"/>
            <a:ext cx="1214070" cy="3693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934506" y="3611718"/>
            <a:ext cx="1569660" cy="369332"/>
          </a:xfrm>
          <a:prstGeom prst="rect">
            <a:avLst/>
          </a:prstGeom>
          <a:solidFill>
            <a:srgbClr val="F2DCDB"/>
          </a:solidFill>
          <a:ln>
            <a:solidFill>
              <a:srgbClr val="FF0000"/>
            </a:solidFill>
          </a:ln>
        </p:spPr>
        <p:txBody>
          <a:bodyPr wrap="none" rtlCol="0">
            <a:spAutoFit/>
          </a:bodyPr>
          <a:lstStyle/>
          <a:p>
            <a:r>
              <a:rPr lang="en-US" altLang="ja-JP" dirty="0" smtClean="0"/>
              <a:t>vacancy</a:t>
            </a:r>
            <a:r>
              <a:rPr kumimoji="1" lang="en-US" altLang="ja-JP" dirty="0" smtClean="0"/>
              <a:t>-doping</a:t>
            </a:r>
          </a:p>
        </p:txBody>
      </p:sp>
      <p:pic>
        <p:nvPicPr>
          <p:cNvPr id="13" name="図 12"/>
          <p:cNvPicPr>
            <a:picLocks noChangeAspect="1"/>
          </p:cNvPicPr>
          <p:nvPr/>
        </p:nvPicPr>
        <p:blipFill>
          <a:blip r:embed="rId3"/>
          <a:stretch>
            <a:fillRect/>
          </a:stretch>
        </p:blipFill>
        <p:spPr>
          <a:xfrm>
            <a:off x="4909768" y="3669943"/>
            <a:ext cx="810668" cy="229223"/>
          </a:xfrm>
          <a:prstGeom prst="rect">
            <a:avLst/>
          </a:prstGeom>
        </p:spPr>
      </p:pic>
      <p:pic>
        <p:nvPicPr>
          <p:cNvPr id="16" name="図 15"/>
          <p:cNvPicPr>
            <a:picLocks noChangeAspect="1"/>
          </p:cNvPicPr>
          <p:nvPr/>
        </p:nvPicPr>
        <p:blipFill>
          <a:blip r:embed="rId4"/>
          <a:stretch>
            <a:fillRect/>
          </a:stretch>
        </p:blipFill>
        <p:spPr>
          <a:xfrm>
            <a:off x="4909768" y="4051501"/>
            <a:ext cx="952778" cy="275098"/>
          </a:xfrm>
          <a:prstGeom prst="rect">
            <a:avLst/>
          </a:prstGeom>
        </p:spPr>
      </p:pic>
      <p:pic>
        <p:nvPicPr>
          <p:cNvPr id="17" name="図 16"/>
          <p:cNvPicPr>
            <a:picLocks noChangeAspect="1"/>
          </p:cNvPicPr>
          <p:nvPr/>
        </p:nvPicPr>
        <p:blipFill>
          <a:blip r:embed="rId5"/>
          <a:stretch>
            <a:fillRect/>
          </a:stretch>
        </p:blipFill>
        <p:spPr>
          <a:xfrm>
            <a:off x="4909768" y="4476667"/>
            <a:ext cx="1026585" cy="275098"/>
          </a:xfrm>
          <a:prstGeom prst="rect">
            <a:avLst/>
          </a:prstGeom>
        </p:spPr>
      </p:pic>
      <p:pic>
        <p:nvPicPr>
          <p:cNvPr id="8" name="図 7" descr="スクリーンショット 2014-09-18 16.00.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22" y="1911148"/>
            <a:ext cx="3101461" cy="4144118"/>
          </a:xfrm>
          <a:prstGeom prst="rect">
            <a:avLst/>
          </a:prstGeom>
        </p:spPr>
      </p:pic>
      <p:sp>
        <p:nvSpPr>
          <p:cNvPr id="30" name="テキスト ボックス 29"/>
          <p:cNvSpPr txBox="1"/>
          <p:nvPr/>
        </p:nvSpPr>
        <p:spPr>
          <a:xfrm>
            <a:off x="734633" y="3796384"/>
            <a:ext cx="448250" cy="369332"/>
          </a:xfrm>
          <a:prstGeom prst="rect">
            <a:avLst/>
          </a:prstGeom>
          <a:solidFill>
            <a:srgbClr val="FFFFFF"/>
          </a:solidFill>
        </p:spPr>
        <p:txBody>
          <a:bodyPr wrap="square" rtlCol="0">
            <a:spAutoFit/>
          </a:bodyPr>
          <a:lstStyle/>
          <a:p>
            <a:r>
              <a:rPr kumimoji="1" lang="en-US" altLang="ja-JP" dirty="0" smtClean="0"/>
              <a:t>Fe</a:t>
            </a:r>
            <a:endParaRPr kumimoji="1" lang="ja-JP" altLang="en-US" dirty="0"/>
          </a:p>
        </p:txBody>
      </p:sp>
      <p:sp>
        <p:nvSpPr>
          <p:cNvPr id="31" name="テキスト ボックス 30"/>
          <p:cNvSpPr txBox="1"/>
          <p:nvPr/>
        </p:nvSpPr>
        <p:spPr>
          <a:xfrm>
            <a:off x="783375" y="2044262"/>
            <a:ext cx="470051" cy="369332"/>
          </a:xfrm>
          <a:prstGeom prst="rect">
            <a:avLst/>
          </a:prstGeom>
          <a:solidFill>
            <a:srgbClr val="FFFFFF"/>
          </a:solidFill>
        </p:spPr>
        <p:txBody>
          <a:bodyPr wrap="none" rtlCol="0">
            <a:spAutoFit/>
          </a:bodyPr>
          <a:lstStyle/>
          <a:p>
            <a:r>
              <a:rPr kumimoji="1" lang="en-US" altLang="ja-JP" dirty="0" smtClean="0"/>
              <a:t>Cu</a:t>
            </a:r>
            <a:endParaRPr kumimoji="1" lang="ja-JP" altLang="en-US" dirty="0"/>
          </a:p>
        </p:txBody>
      </p:sp>
      <p:sp>
        <p:nvSpPr>
          <p:cNvPr id="32" name="テキスト ボックス 31"/>
          <p:cNvSpPr txBox="1"/>
          <p:nvPr/>
        </p:nvSpPr>
        <p:spPr>
          <a:xfrm>
            <a:off x="1449142" y="4382433"/>
            <a:ext cx="274609" cy="307777"/>
          </a:xfrm>
          <a:prstGeom prst="rect">
            <a:avLst/>
          </a:prstGeom>
          <a:solidFill>
            <a:srgbClr val="FFFFFF"/>
          </a:solidFill>
        </p:spPr>
        <p:txBody>
          <a:bodyPr wrap="none" rtlCol="0">
            <a:spAutoFit/>
          </a:bodyPr>
          <a:lstStyle/>
          <a:p>
            <a:r>
              <a:rPr lang="en-US" altLang="ja-JP" sz="1400" dirty="0" smtClean="0"/>
              <a:t>S</a:t>
            </a:r>
            <a:endParaRPr kumimoji="1" lang="ja-JP" altLang="en-US" sz="1400" dirty="0"/>
          </a:p>
        </p:txBody>
      </p:sp>
      <p:sp>
        <p:nvSpPr>
          <p:cNvPr id="3" name="テキスト ボックス 2"/>
          <p:cNvSpPr txBox="1"/>
          <p:nvPr/>
        </p:nvSpPr>
        <p:spPr>
          <a:xfrm>
            <a:off x="1449142" y="3010867"/>
            <a:ext cx="323737" cy="369332"/>
          </a:xfrm>
          <a:prstGeom prst="rect">
            <a:avLst/>
          </a:prstGeom>
          <a:solidFill>
            <a:srgbClr val="FFFFFF"/>
          </a:solidFill>
          <a:ln w="38100" cmpd="sng">
            <a:solidFill>
              <a:srgbClr val="FF0000"/>
            </a:solidFill>
          </a:ln>
        </p:spPr>
        <p:txBody>
          <a:bodyPr wrap="square" rtlCol="0">
            <a:spAutoFit/>
          </a:bodyPr>
          <a:lstStyle/>
          <a:p>
            <a:endParaRPr kumimoji="1" lang="ja-JP" altLang="en-US" dirty="0"/>
          </a:p>
        </p:txBody>
      </p:sp>
      <p:sp>
        <p:nvSpPr>
          <p:cNvPr id="4" name="テキスト ボックス 3"/>
          <p:cNvSpPr txBox="1"/>
          <p:nvPr/>
        </p:nvSpPr>
        <p:spPr>
          <a:xfrm>
            <a:off x="1723751" y="5354407"/>
            <a:ext cx="282880" cy="354376"/>
          </a:xfrm>
          <a:prstGeom prst="rect">
            <a:avLst/>
          </a:prstGeom>
          <a:solidFill>
            <a:srgbClr val="FFFFFF"/>
          </a:solidFill>
          <a:ln w="38100" cmpd="sng">
            <a:solidFill>
              <a:srgbClr val="FF0000"/>
            </a:solidFill>
          </a:ln>
        </p:spPr>
        <p:txBody>
          <a:bodyPr wrap="square" rtlCol="0">
            <a:spAutoFit/>
          </a:bodyPr>
          <a:lstStyle/>
          <a:p>
            <a:endParaRPr kumimoji="1" lang="ja-JP" altLang="en-US" dirty="0"/>
          </a:p>
        </p:txBody>
      </p:sp>
      <p:cxnSp>
        <p:nvCxnSpPr>
          <p:cNvPr id="10" name="直線コネクタ 9"/>
          <p:cNvCxnSpPr>
            <a:stCxn id="3" idx="1"/>
          </p:cNvCxnSpPr>
          <p:nvPr/>
        </p:nvCxnSpPr>
        <p:spPr>
          <a:xfrm flipH="1">
            <a:off x="249028" y="3195533"/>
            <a:ext cx="1200114" cy="9701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a:stCxn id="4" idx="1"/>
          </p:cNvCxnSpPr>
          <p:nvPr/>
        </p:nvCxnSpPr>
        <p:spPr>
          <a:xfrm flipH="1" flipV="1">
            <a:off x="249028" y="4469507"/>
            <a:ext cx="1474723" cy="10620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0" y="4136216"/>
            <a:ext cx="877727" cy="369332"/>
          </a:xfrm>
          <a:prstGeom prst="rect">
            <a:avLst/>
          </a:prstGeom>
          <a:noFill/>
          <a:ln>
            <a:solidFill>
              <a:srgbClr val="FF0000"/>
            </a:solidFill>
          </a:ln>
        </p:spPr>
        <p:txBody>
          <a:bodyPr wrap="none" rtlCol="0">
            <a:spAutoFit/>
          </a:bodyPr>
          <a:lstStyle/>
          <a:p>
            <a:r>
              <a:rPr kumimoji="1" lang="en-US" altLang="ja-JP" dirty="0" smtClean="0"/>
              <a:t>vacancy</a:t>
            </a:r>
            <a:endParaRPr kumimoji="1" lang="ja-JP" altLang="en-US" dirty="0"/>
          </a:p>
        </p:txBody>
      </p:sp>
      <p:sp>
        <p:nvSpPr>
          <p:cNvPr id="21" name="角丸四角形吹き出し 20"/>
          <p:cNvSpPr/>
          <p:nvPr/>
        </p:nvSpPr>
        <p:spPr>
          <a:xfrm>
            <a:off x="6611696" y="4314147"/>
            <a:ext cx="2278607" cy="610324"/>
          </a:xfrm>
          <a:prstGeom prst="wedgeRoundRectCallout">
            <a:avLst>
              <a:gd name="adj1" fmla="val -17650"/>
              <a:gd name="adj2" fmla="val -106840"/>
              <a:gd name="adj3" fmla="val 16667"/>
            </a:avLst>
          </a:prstGeom>
          <a:solidFill>
            <a:srgbClr val="FFFFFF"/>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We may have higher </a:t>
            </a:r>
            <a:r>
              <a:rPr lang="en-US" altLang="ja-JP" i="1" dirty="0" smtClean="0">
                <a:solidFill>
                  <a:srgbClr val="000000"/>
                </a:solidFill>
              </a:rPr>
              <a:t>T</a:t>
            </a:r>
            <a:r>
              <a:rPr lang="en-US" altLang="ja-JP" baseline="-25000" dirty="0" smtClean="0">
                <a:solidFill>
                  <a:srgbClr val="000000"/>
                </a:solidFill>
              </a:rPr>
              <a:t>C</a:t>
            </a:r>
            <a:r>
              <a:rPr lang="en-US" altLang="ja-JP" dirty="0" smtClean="0">
                <a:solidFill>
                  <a:srgbClr val="000000"/>
                </a:solidFill>
              </a:rPr>
              <a:t> than previous work</a:t>
            </a:r>
            <a:endParaRPr kumimoji="1" lang="ja-JP" altLang="en-US" dirty="0">
              <a:solidFill>
                <a:srgbClr val="000000"/>
              </a:solidFill>
            </a:endParaRPr>
          </a:p>
        </p:txBody>
      </p:sp>
      <p:sp>
        <p:nvSpPr>
          <p:cNvPr id="22" name="テキスト ボックス 21"/>
          <p:cNvSpPr txBox="1"/>
          <p:nvPr/>
        </p:nvSpPr>
        <p:spPr>
          <a:xfrm>
            <a:off x="3581494" y="6519502"/>
            <a:ext cx="5636779" cy="338554"/>
          </a:xfrm>
          <a:prstGeom prst="rect">
            <a:avLst/>
          </a:prstGeom>
          <a:noFill/>
        </p:spPr>
        <p:txBody>
          <a:bodyPr wrap="none" rtlCol="0">
            <a:spAutoFit/>
          </a:bodyPr>
          <a:lstStyle/>
          <a:p>
            <a:r>
              <a:rPr kumimoji="1" lang="en-US" altLang="ja-JP" sz="1600" dirty="0" smtClean="0"/>
              <a:t>[1]journal of the physical society of japan, Vol.36, No.6, JUNE.1974</a:t>
            </a:r>
            <a:endParaRPr kumimoji="1" lang="ja-JP" altLang="en-US" sz="1600" dirty="0"/>
          </a:p>
        </p:txBody>
      </p:sp>
      <p:sp>
        <p:nvSpPr>
          <p:cNvPr id="27" name="正方形/長方形 26"/>
          <p:cNvSpPr/>
          <p:nvPr/>
        </p:nvSpPr>
        <p:spPr>
          <a:xfrm>
            <a:off x="4013737" y="5003240"/>
            <a:ext cx="5026087" cy="1477328"/>
          </a:xfrm>
          <a:prstGeom prst="rect">
            <a:avLst/>
          </a:prstGeom>
        </p:spPr>
        <p:txBody>
          <a:bodyPr wrap="square">
            <a:spAutoFit/>
          </a:bodyPr>
          <a:lstStyle/>
          <a:p>
            <a:r>
              <a:rPr lang="en-US" altLang="ja-JP" dirty="0" smtClean="0"/>
              <a:t>In this </a:t>
            </a:r>
            <a:r>
              <a:rPr lang="en-US" altLang="ja-JP" dirty="0" smtClean="0"/>
              <a:t>talk</a:t>
            </a:r>
            <a:r>
              <a:rPr lang="en-US" altLang="ja-JP" dirty="0" smtClean="0"/>
              <a:t>, </a:t>
            </a:r>
            <a:r>
              <a:rPr lang="en-US" altLang="ja-JP" dirty="0" smtClean="0"/>
              <a:t>I will show</a:t>
            </a:r>
          </a:p>
          <a:p>
            <a:pPr marL="285750" indent="-285750">
              <a:buFont typeface="Wingdings" charset="2"/>
              <a:buChar char="Ø"/>
            </a:pPr>
            <a:r>
              <a:rPr lang="en-US" altLang="ja-JP" dirty="0"/>
              <a:t>Density of </a:t>
            </a:r>
            <a:r>
              <a:rPr lang="en-US" altLang="ja-JP" dirty="0" smtClean="0"/>
              <a:t>states (AFM and FM states)</a:t>
            </a:r>
            <a:endParaRPr lang="en-US" altLang="ja-JP" dirty="0"/>
          </a:p>
          <a:p>
            <a:pPr marL="285750" indent="-285750">
              <a:buFont typeface="Wingdings" charset="2"/>
              <a:buChar char="Ø"/>
            </a:pPr>
            <a:r>
              <a:rPr lang="en-US" altLang="ja-JP" dirty="0"/>
              <a:t>T</a:t>
            </a:r>
            <a:r>
              <a:rPr lang="en-US" altLang="ja-JP" dirty="0" smtClean="0"/>
              <a:t>otal </a:t>
            </a:r>
            <a:r>
              <a:rPr lang="en-US" altLang="ja-JP" dirty="0"/>
              <a:t>energy </a:t>
            </a:r>
            <a:r>
              <a:rPr lang="en-US" altLang="ja-JP" dirty="0" smtClean="0"/>
              <a:t>difference between </a:t>
            </a:r>
            <a:r>
              <a:rPr lang="en-US" altLang="ja-JP" dirty="0"/>
              <a:t>AFM and </a:t>
            </a:r>
            <a:r>
              <a:rPr lang="en-US" altLang="ja-JP" dirty="0" smtClean="0"/>
              <a:t>FM states</a:t>
            </a:r>
            <a:endParaRPr lang="en-US" altLang="ja-JP" dirty="0"/>
          </a:p>
          <a:p>
            <a:pPr marL="285750" indent="-285750">
              <a:buFont typeface="Wingdings" charset="2"/>
              <a:buChar char="Ø"/>
            </a:pPr>
            <a:r>
              <a:rPr lang="en-US" altLang="ja-JP" dirty="0"/>
              <a:t>F</a:t>
            </a:r>
            <a:r>
              <a:rPr lang="en-US" altLang="ja-JP" dirty="0" smtClean="0"/>
              <a:t>ormation energies of Cu and S vacancies</a:t>
            </a:r>
            <a:endParaRPr lang="en-US" altLang="ja-JP" dirty="0"/>
          </a:p>
        </p:txBody>
      </p:sp>
    </p:spTree>
    <p:extLst>
      <p:ext uri="{BB962C8B-B14F-4D97-AF65-F5344CB8AC3E}">
        <p14:creationId xmlns:p14="http://schemas.microsoft.com/office/powerpoint/2010/main" val="169284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0" y="4949545"/>
            <a:ext cx="4378210" cy="1908455"/>
          </a:xfrm>
          <a:prstGeom prst="roundRect">
            <a:avLst/>
          </a:prstGeom>
          <a:solidFill>
            <a:schemeClr val="accent3">
              <a:lumMod val="60000"/>
              <a:lumOff val="4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Origin of ferromagnetism</a:t>
            </a:r>
            <a:endParaRPr kumimoji="1" lang="ja-JP" altLang="en-US" dirty="0"/>
          </a:p>
        </p:txBody>
      </p:sp>
      <p:pic>
        <p:nvPicPr>
          <p:cNvPr id="7" name="図 6"/>
          <p:cNvPicPr>
            <a:picLocks noChangeAspect="1"/>
          </p:cNvPicPr>
          <p:nvPr/>
        </p:nvPicPr>
        <p:blipFill>
          <a:blip r:embed="rId3"/>
          <a:stretch>
            <a:fillRect/>
          </a:stretch>
        </p:blipFill>
        <p:spPr>
          <a:xfrm>
            <a:off x="865746" y="2299744"/>
            <a:ext cx="2518123" cy="2706982"/>
          </a:xfrm>
          <a:prstGeom prst="rect">
            <a:avLst/>
          </a:prstGeom>
        </p:spPr>
      </p:pic>
      <p:sp>
        <p:nvSpPr>
          <p:cNvPr id="5" name="角丸四角形 4"/>
          <p:cNvSpPr/>
          <p:nvPr/>
        </p:nvSpPr>
        <p:spPr>
          <a:xfrm>
            <a:off x="314238" y="1417638"/>
            <a:ext cx="7829765" cy="1143905"/>
          </a:xfrm>
          <a:prstGeom prst="roundRect">
            <a:avLst/>
          </a:prstGeom>
          <a:solidFill>
            <a:schemeClr val="accent6">
              <a:lumMod val="40000"/>
              <a:lumOff val="60000"/>
            </a:schemeClr>
          </a:solidFill>
          <a:ln>
            <a:solidFill>
              <a:srgbClr val="FCD5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457200" y="1443073"/>
            <a:ext cx="4806287" cy="638879"/>
          </a:xfrm>
        </p:spPr>
        <p:txBody>
          <a:bodyPr>
            <a:normAutofit/>
          </a:bodyPr>
          <a:lstStyle/>
          <a:p>
            <a:pPr marL="0" indent="0">
              <a:buNone/>
            </a:pPr>
            <a:r>
              <a:rPr lang="en-US" altLang="ja-JP" i="1" u="sng" dirty="0"/>
              <a:t>p</a:t>
            </a:r>
            <a:r>
              <a:rPr lang="en-US" altLang="ja-JP" i="1" u="sng" dirty="0" smtClean="0"/>
              <a:t>-d</a:t>
            </a:r>
            <a:r>
              <a:rPr kumimoji="1" lang="en-US" altLang="ja-JP" i="1" u="sng" dirty="0" smtClean="0"/>
              <a:t> </a:t>
            </a:r>
            <a:r>
              <a:rPr lang="en-US" altLang="ja-JP" i="1" u="sng" dirty="0" smtClean="0"/>
              <a:t>exchange interaction</a:t>
            </a:r>
          </a:p>
          <a:p>
            <a:pPr marL="0" indent="0">
              <a:buNone/>
            </a:pPr>
            <a:endParaRPr kumimoji="1" lang="ja-JP" altLang="en-US" sz="1800" dirty="0"/>
          </a:p>
        </p:txBody>
      </p:sp>
      <p:sp>
        <p:nvSpPr>
          <p:cNvPr id="4" name="正方形/長方形 3"/>
          <p:cNvSpPr/>
          <p:nvPr/>
        </p:nvSpPr>
        <p:spPr>
          <a:xfrm>
            <a:off x="457200" y="1915212"/>
            <a:ext cx="7098998" cy="646331"/>
          </a:xfrm>
          <a:prstGeom prst="rect">
            <a:avLst/>
          </a:prstGeom>
        </p:spPr>
        <p:txBody>
          <a:bodyPr wrap="square">
            <a:spAutoFit/>
          </a:bodyPr>
          <a:lstStyle/>
          <a:p>
            <a:r>
              <a:rPr lang="en-US" altLang="ja-JP" dirty="0" smtClean="0"/>
              <a:t>Ferromagnetism is stabilized by coupling between the negatively polarized spin of induced carriers </a:t>
            </a:r>
            <a:r>
              <a:rPr lang="en-US" altLang="ja-JP" dirty="0"/>
              <a:t>and the </a:t>
            </a:r>
            <a:r>
              <a:rPr lang="en-US" altLang="ja-JP" dirty="0" smtClean="0"/>
              <a:t>localized spin.</a:t>
            </a:r>
            <a:endParaRPr lang="ja-JP" altLang="en-US" dirty="0"/>
          </a:p>
        </p:txBody>
      </p:sp>
      <p:cxnSp>
        <p:nvCxnSpPr>
          <p:cNvPr id="9" name="曲線コネクタ 8"/>
          <p:cNvCxnSpPr/>
          <p:nvPr/>
        </p:nvCxnSpPr>
        <p:spPr>
          <a:xfrm rot="10800000" flipV="1">
            <a:off x="542335" y="2991305"/>
            <a:ext cx="1400976" cy="484479"/>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170449" y="3273507"/>
            <a:ext cx="300082" cy="369332"/>
          </a:xfrm>
          <a:prstGeom prst="rect">
            <a:avLst/>
          </a:prstGeom>
          <a:noFill/>
        </p:spPr>
        <p:txBody>
          <a:bodyPr wrap="none" rtlCol="0">
            <a:spAutoFit/>
          </a:bodyPr>
          <a:lstStyle/>
          <a:p>
            <a:r>
              <a:rPr lang="ja-JP" altLang="en-US" dirty="0" smtClean="0"/>
              <a:t>・</a:t>
            </a:r>
            <a:endParaRPr kumimoji="1" lang="ja-JP" altLang="en-US" dirty="0"/>
          </a:p>
        </p:txBody>
      </p:sp>
      <p:pic>
        <p:nvPicPr>
          <p:cNvPr id="27" name="図 26" descr="c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387" y="3040582"/>
            <a:ext cx="2872461" cy="1795954"/>
          </a:xfrm>
          <a:prstGeom prst="rect">
            <a:avLst/>
          </a:prstGeom>
        </p:spPr>
      </p:pic>
      <p:sp>
        <p:nvSpPr>
          <p:cNvPr id="28" name="テキスト ボックス 27"/>
          <p:cNvSpPr txBox="1"/>
          <p:nvPr/>
        </p:nvSpPr>
        <p:spPr>
          <a:xfrm>
            <a:off x="1935727" y="4494742"/>
            <a:ext cx="505667" cy="369332"/>
          </a:xfrm>
          <a:prstGeom prst="rect">
            <a:avLst/>
          </a:prstGeom>
          <a:noFill/>
        </p:spPr>
        <p:txBody>
          <a:bodyPr wrap="none" rtlCol="0">
            <a:spAutoFit/>
          </a:bodyPr>
          <a:lstStyle/>
          <a:p>
            <a:r>
              <a:rPr kumimoji="1" lang="en-US" altLang="ja-JP" dirty="0" smtClean="0"/>
              <a:t>Cu</a:t>
            </a:r>
            <a:r>
              <a:rPr kumimoji="1" lang="en-US" altLang="ja-JP" baseline="30000" dirty="0" smtClean="0"/>
              <a:t>+</a:t>
            </a:r>
            <a:endParaRPr kumimoji="1" lang="ja-JP" altLang="en-US" dirty="0"/>
          </a:p>
        </p:txBody>
      </p:sp>
      <p:sp>
        <p:nvSpPr>
          <p:cNvPr id="50" name="テキスト ボックス 49"/>
          <p:cNvSpPr txBox="1"/>
          <p:nvPr/>
        </p:nvSpPr>
        <p:spPr>
          <a:xfrm>
            <a:off x="5086728" y="3088841"/>
            <a:ext cx="1139113" cy="369332"/>
          </a:xfrm>
          <a:prstGeom prst="rect">
            <a:avLst/>
          </a:prstGeom>
          <a:solidFill>
            <a:srgbClr val="FFFFFF"/>
          </a:solidFill>
        </p:spPr>
        <p:txBody>
          <a:bodyPr wrap="square" rtlCol="0">
            <a:spAutoFit/>
          </a:bodyPr>
          <a:lstStyle/>
          <a:p>
            <a:endParaRPr kumimoji="1" lang="ja-JP" altLang="en-US" dirty="0"/>
          </a:p>
        </p:txBody>
      </p:sp>
      <p:cxnSp>
        <p:nvCxnSpPr>
          <p:cNvPr id="43" name="直線コネクタ 42"/>
          <p:cNvCxnSpPr/>
          <p:nvPr/>
        </p:nvCxnSpPr>
        <p:spPr>
          <a:xfrm>
            <a:off x="5244104" y="3303074"/>
            <a:ext cx="8243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p:nvPr/>
        </p:nvCxnSpPr>
        <p:spPr>
          <a:xfrm>
            <a:off x="5852683" y="3153167"/>
            <a:ext cx="0" cy="299814"/>
          </a:xfrm>
          <a:prstGeom prst="straightConnector1">
            <a:avLst/>
          </a:prstGeom>
          <a:ln w="4445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9" name="円/楕円 48"/>
          <p:cNvSpPr/>
          <p:nvPr/>
        </p:nvSpPr>
        <p:spPr>
          <a:xfrm>
            <a:off x="5446793" y="3173926"/>
            <a:ext cx="209492" cy="242894"/>
          </a:xfrm>
          <a:prstGeom prst="ellipse">
            <a:avLst/>
          </a:prstGeom>
          <a:solidFill>
            <a:schemeClr val="bg1"/>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a:off x="306294" y="6049443"/>
            <a:ext cx="358755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弦 15"/>
          <p:cNvSpPr/>
          <p:nvPr/>
        </p:nvSpPr>
        <p:spPr>
          <a:xfrm rot="5400000">
            <a:off x="133814" y="5807203"/>
            <a:ext cx="1759727" cy="458291"/>
          </a:xfrm>
          <a:prstGeom prst="chord">
            <a:avLst>
              <a:gd name="adj1" fmla="val 5562675"/>
              <a:gd name="adj2" fmla="val 16200000"/>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弦 17"/>
          <p:cNvSpPr/>
          <p:nvPr/>
        </p:nvSpPr>
        <p:spPr>
          <a:xfrm rot="5400000">
            <a:off x="2121107" y="5250708"/>
            <a:ext cx="693942" cy="1581105"/>
          </a:xfrm>
          <a:prstGeom prst="chord">
            <a:avLst>
              <a:gd name="adj1" fmla="val 5428911"/>
              <a:gd name="adj2" fmla="val 1620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弦 18"/>
          <p:cNvSpPr/>
          <p:nvPr/>
        </p:nvSpPr>
        <p:spPr>
          <a:xfrm rot="16200000">
            <a:off x="2114098" y="5317000"/>
            <a:ext cx="643246" cy="1581105"/>
          </a:xfrm>
          <a:prstGeom prst="chord">
            <a:avLst>
              <a:gd name="adj1" fmla="val 5319950"/>
              <a:gd name="adj2" fmla="val 1620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弦 21"/>
          <p:cNvSpPr/>
          <p:nvPr/>
        </p:nvSpPr>
        <p:spPr>
          <a:xfrm rot="16200000">
            <a:off x="2899184" y="5883151"/>
            <a:ext cx="1556875" cy="419010"/>
          </a:xfrm>
          <a:prstGeom prst="chord">
            <a:avLst>
              <a:gd name="adj1" fmla="val 5460179"/>
              <a:gd name="adj2" fmla="val 16200000"/>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a:off x="3011448" y="5054297"/>
            <a:ext cx="13093" cy="1803703"/>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3036052" y="5131246"/>
            <a:ext cx="641569" cy="903488"/>
          </a:xfrm>
          <a:prstGeom prst="rect">
            <a:avLst/>
          </a:prstGeom>
          <a:solidFill>
            <a:srgbClr val="C3D69B"/>
          </a:solidFill>
        </p:spPr>
        <p:txBody>
          <a:bodyPr wrap="square" rtlCol="0">
            <a:spAutoFit/>
          </a:bodyPr>
          <a:lstStyle/>
          <a:p>
            <a:endParaRPr kumimoji="1" lang="ja-JP" altLang="en-US" dirty="0"/>
          </a:p>
        </p:txBody>
      </p:sp>
      <p:sp>
        <p:nvSpPr>
          <p:cNvPr id="26" name="テキスト ボックス 25"/>
          <p:cNvSpPr txBox="1"/>
          <p:nvPr/>
        </p:nvSpPr>
        <p:spPr>
          <a:xfrm>
            <a:off x="3041805" y="6088266"/>
            <a:ext cx="381286" cy="629444"/>
          </a:xfrm>
          <a:prstGeom prst="rect">
            <a:avLst/>
          </a:prstGeom>
          <a:solidFill>
            <a:srgbClr val="C3D69B"/>
          </a:solidFill>
        </p:spPr>
        <p:txBody>
          <a:bodyPr wrap="square" rtlCol="0">
            <a:spAutoFit/>
          </a:bodyPr>
          <a:lstStyle/>
          <a:p>
            <a:endParaRPr kumimoji="1" lang="ja-JP" altLang="en-US" dirty="0"/>
          </a:p>
        </p:txBody>
      </p:sp>
      <p:cxnSp>
        <p:nvCxnSpPr>
          <p:cNvPr id="54" name="直線コネクタ 53"/>
          <p:cNvCxnSpPr/>
          <p:nvPr/>
        </p:nvCxnSpPr>
        <p:spPr>
          <a:xfrm>
            <a:off x="4255307" y="3837900"/>
            <a:ext cx="837967" cy="0"/>
          </a:xfrm>
          <a:prstGeom prst="line">
            <a:avLst/>
          </a:prstGeom>
        </p:spPr>
        <p:style>
          <a:lnRef idx="2">
            <a:schemeClr val="accent1"/>
          </a:lnRef>
          <a:fillRef idx="0">
            <a:schemeClr val="accent1"/>
          </a:fillRef>
          <a:effectRef idx="1">
            <a:schemeClr val="accent1"/>
          </a:effectRef>
          <a:fontRef idx="minor">
            <a:schemeClr val="tx1"/>
          </a:fontRef>
        </p:style>
      </p:cxnSp>
      <p:sp>
        <p:nvSpPr>
          <p:cNvPr id="60" name="テキスト ボックス 59"/>
          <p:cNvSpPr txBox="1"/>
          <p:nvPr/>
        </p:nvSpPr>
        <p:spPr>
          <a:xfrm>
            <a:off x="391733" y="6429176"/>
            <a:ext cx="585579" cy="369332"/>
          </a:xfrm>
          <a:prstGeom prst="rect">
            <a:avLst/>
          </a:prstGeom>
          <a:solidFill>
            <a:srgbClr val="FFFFFF"/>
          </a:solidFill>
          <a:ln w="22225">
            <a:solidFill>
              <a:schemeClr val="accent1">
                <a:lumMod val="75000"/>
              </a:schemeClr>
            </a:solidFill>
          </a:ln>
        </p:spPr>
        <p:txBody>
          <a:bodyPr wrap="none" rtlCol="0">
            <a:spAutoFit/>
          </a:bodyPr>
          <a:lstStyle/>
          <a:p>
            <a:r>
              <a:rPr kumimoji="1" lang="en-US" altLang="ja-JP" dirty="0" smtClean="0"/>
              <a:t>DOS</a:t>
            </a:r>
            <a:endParaRPr kumimoji="1" lang="ja-JP" altLang="en-US" dirty="0"/>
          </a:p>
        </p:txBody>
      </p:sp>
      <p:sp>
        <p:nvSpPr>
          <p:cNvPr id="61" name="テキスト ボックス 60"/>
          <p:cNvSpPr txBox="1"/>
          <p:nvPr/>
        </p:nvSpPr>
        <p:spPr>
          <a:xfrm>
            <a:off x="3044022" y="6409429"/>
            <a:ext cx="429224" cy="461665"/>
          </a:xfrm>
          <a:prstGeom prst="rect">
            <a:avLst/>
          </a:prstGeom>
          <a:noFill/>
        </p:spPr>
        <p:txBody>
          <a:bodyPr wrap="none" rtlCol="0">
            <a:spAutoFit/>
          </a:bodyPr>
          <a:lstStyle/>
          <a:p>
            <a:r>
              <a:rPr kumimoji="1" lang="en-US" altLang="ja-JP" sz="2400" dirty="0" smtClean="0"/>
              <a:t>E</a:t>
            </a:r>
            <a:r>
              <a:rPr kumimoji="1" lang="en-US" altLang="ja-JP" sz="2400" baseline="-25000" dirty="0" smtClean="0"/>
              <a:t>F</a:t>
            </a:r>
            <a:endParaRPr kumimoji="1" lang="ja-JP" altLang="en-US" sz="2400" dirty="0"/>
          </a:p>
        </p:txBody>
      </p:sp>
      <p:sp>
        <p:nvSpPr>
          <p:cNvPr id="62" name="正方形/長方形 61"/>
          <p:cNvSpPr/>
          <p:nvPr/>
        </p:nvSpPr>
        <p:spPr>
          <a:xfrm>
            <a:off x="5229338" y="4481972"/>
            <a:ext cx="949749" cy="369332"/>
          </a:xfrm>
          <a:prstGeom prst="rect">
            <a:avLst/>
          </a:prstGeom>
          <a:solidFill>
            <a:srgbClr val="FFFFFF"/>
          </a:solidFill>
        </p:spPr>
        <p:txBody>
          <a:bodyPr wrap="none">
            <a:spAutoFit/>
          </a:bodyPr>
          <a:lstStyle/>
          <a:p>
            <a:r>
              <a:rPr lang="en-US" altLang="ja-JP" dirty="0"/>
              <a:t>Cu</a:t>
            </a:r>
            <a:r>
              <a:rPr lang="en-US" altLang="ja-JP" baseline="30000" dirty="0"/>
              <a:t>2+</a:t>
            </a:r>
            <a:r>
              <a:rPr lang="en-US" altLang="ja-JP" dirty="0"/>
              <a:t>(d</a:t>
            </a:r>
            <a:r>
              <a:rPr lang="en-US" altLang="ja-JP" baseline="30000" dirty="0"/>
              <a:t>9</a:t>
            </a:r>
            <a:r>
              <a:rPr lang="en-US" altLang="ja-JP" dirty="0"/>
              <a:t>)</a:t>
            </a:r>
            <a:endParaRPr lang="ja-JP" altLang="en-US" dirty="0"/>
          </a:p>
        </p:txBody>
      </p:sp>
      <p:sp>
        <p:nvSpPr>
          <p:cNvPr id="63" name="正方形/長方形 62"/>
          <p:cNvSpPr/>
          <p:nvPr/>
        </p:nvSpPr>
        <p:spPr>
          <a:xfrm>
            <a:off x="3215387" y="4506956"/>
            <a:ext cx="877163" cy="369332"/>
          </a:xfrm>
          <a:prstGeom prst="rect">
            <a:avLst/>
          </a:prstGeom>
          <a:solidFill>
            <a:srgbClr val="FFFFFF"/>
          </a:solidFill>
        </p:spPr>
        <p:txBody>
          <a:bodyPr wrap="none">
            <a:spAutoFit/>
          </a:bodyPr>
          <a:lstStyle/>
          <a:p>
            <a:r>
              <a:rPr lang="en-US" altLang="ja-JP" dirty="0"/>
              <a:t>Fe</a:t>
            </a:r>
            <a:r>
              <a:rPr lang="en-US" altLang="ja-JP" baseline="30000" dirty="0"/>
              <a:t>3+</a:t>
            </a:r>
            <a:r>
              <a:rPr lang="en-US" altLang="ja-JP" dirty="0"/>
              <a:t>(d</a:t>
            </a:r>
            <a:r>
              <a:rPr lang="en-US" altLang="ja-JP" baseline="30000" dirty="0"/>
              <a:t>5</a:t>
            </a:r>
            <a:r>
              <a:rPr lang="en-US" altLang="ja-JP" dirty="0"/>
              <a:t>)</a:t>
            </a:r>
            <a:endParaRPr lang="ja-JP" altLang="en-US" dirty="0"/>
          </a:p>
        </p:txBody>
      </p:sp>
      <p:sp>
        <p:nvSpPr>
          <p:cNvPr id="57" name="円/楕円 56"/>
          <p:cNvSpPr/>
          <p:nvPr/>
        </p:nvSpPr>
        <p:spPr>
          <a:xfrm>
            <a:off x="5124179" y="3025417"/>
            <a:ext cx="1134394" cy="1559877"/>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a:off x="3076916" y="2984089"/>
            <a:ext cx="1178392" cy="1559877"/>
          </a:xfrm>
          <a:prstGeom prst="ellipse">
            <a:avLst/>
          </a:prstGeom>
          <a:noFill/>
          <a:ln w="254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6703745" y="3458173"/>
            <a:ext cx="1983055" cy="470037"/>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376414" y="3431984"/>
            <a:ext cx="327331" cy="419010"/>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641548" y="3445079"/>
            <a:ext cx="340425" cy="392821"/>
          </a:xfrm>
          <a:prstGeom prst="ellipse">
            <a:avLst/>
          </a:prstGeom>
          <a:solidFill>
            <a:srgbClr val="F79646"/>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4" name="直線矢印コネクタ 33"/>
          <p:cNvCxnSpPr/>
          <p:nvPr/>
        </p:nvCxnSpPr>
        <p:spPr>
          <a:xfrm flipH="1">
            <a:off x="7474570" y="3750258"/>
            <a:ext cx="180872" cy="489943"/>
          </a:xfrm>
          <a:prstGeom prst="straightConnector1">
            <a:avLst/>
          </a:prstGeom>
          <a:ln w="4445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6397881" y="3252048"/>
            <a:ext cx="305864" cy="676162"/>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flipV="1">
            <a:off x="8686800" y="3372355"/>
            <a:ext cx="336770" cy="555855"/>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4497943" y="5006726"/>
            <a:ext cx="4411595" cy="1754327"/>
          </a:xfrm>
          <a:prstGeom prst="rect">
            <a:avLst/>
          </a:prstGeom>
          <a:noFill/>
          <a:ln w="38100">
            <a:solidFill>
              <a:srgbClr val="FF0000"/>
            </a:solidFill>
          </a:ln>
        </p:spPr>
        <p:txBody>
          <a:bodyPr wrap="square" rtlCol="0">
            <a:spAutoFit/>
          </a:bodyPr>
          <a:lstStyle/>
          <a:p>
            <a:r>
              <a:rPr lang="en-US" altLang="ja-JP" dirty="0"/>
              <a:t>S</a:t>
            </a:r>
            <a:r>
              <a:rPr lang="en-US" altLang="ja-JP" dirty="0" smtClean="0"/>
              <a:t>ince </a:t>
            </a:r>
            <a:r>
              <a:rPr lang="en-US" altLang="ja-JP" dirty="0"/>
              <a:t>the </a:t>
            </a:r>
            <a:r>
              <a:rPr lang="en-US" altLang="ja-JP" dirty="0" smtClean="0"/>
              <a:t>Fe-</a:t>
            </a:r>
            <a:r>
              <a:rPr lang="en-US" altLang="ja-JP" i="1" dirty="0" smtClean="0"/>
              <a:t>d</a:t>
            </a:r>
            <a:r>
              <a:rPr lang="en-US" altLang="ja-JP" dirty="0" smtClean="0"/>
              <a:t> wave functions </a:t>
            </a:r>
            <a:r>
              <a:rPr lang="en-US" altLang="ja-JP" dirty="0"/>
              <a:t>hybridize with the </a:t>
            </a:r>
            <a:r>
              <a:rPr lang="en-US" altLang="ja-JP" dirty="0" smtClean="0"/>
              <a:t>Cu-</a:t>
            </a:r>
            <a:r>
              <a:rPr lang="en-US" altLang="ja-JP" i="1" dirty="0" smtClean="0"/>
              <a:t>d</a:t>
            </a:r>
            <a:r>
              <a:rPr lang="en-US" altLang="ja-JP" dirty="0" smtClean="0"/>
              <a:t> wave functions, the </a:t>
            </a:r>
            <a:r>
              <a:rPr lang="en-US" altLang="ja-JP" dirty="0"/>
              <a:t>majority-spin </a:t>
            </a:r>
            <a:r>
              <a:rPr lang="en-US" altLang="ja-JP" dirty="0" smtClean="0"/>
              <a:t>Cu-</a:t>
            </a:r>
            <a:r>
              <a:rPr lang="en-US" altLang="ja-JP" i="1" dirty="0" smtClean="0"/>
              <a:t>d</a:t>
            </a:r>
            <a:r>
              <a:rPr lang="en-US" altLang="ja-JP" dirty="0" smtClean="0"/>
              <a:t> </a:t>
            </a:r>
            <a:r>
              <a:rPr lang="en-US" altLang="ja-JP" dirty="0"/>
              <a:t>band is shifted to higher energies, while the minority-spin </a:t>
            </a:r>
            <a:r>
              <a:rPr lang="en-US" altLang="ja-JP" dirty="0" smtClean="0"/>
              <a:t>Cu-</a:t>
            </a:r>
            <a:r>
              <a:rPr lang="en-US" altLang="ja-JP" i="1" dirty="0" smtClean="0"/>
              <a:t>d</a:t>
            </a:r>
            <a:r>
              <a:rPr lang="en-US" altLang="ja-JP" dirty="0" smtClean="0"/>
              <a:t> band </a:t>
            </a:r>
            <a:r>
              <a:rPr lang="en-US" altLang="ja-JP" dirty="0"/>
              <a:t>is shifted to lower </a:t>
            </a:r>
            <a:r>
              <a:rPr lang="en-US" altLang="ja-JP" dirty="0" smtClean="0"/>
              <a:t>energies </a:t>
            </a:r>
            <a:r>
              <a:rPr lang="en-US" altLang="ja-JP" dirty="0"/>
              <a:t>due to hybridization with the higher-lying minority- spin </a:t>
            </a:r>
            <a:r>
              <a:rPr lang="en-US" altLang="ja-JP" dirty="0" smtClean="0"/>
              <a:t>Fe-</a:t>
            </a:r>
            <a:r>
              <a:rPr lang="en-US" altLang="ja-JP" i="1" dirty="0" smtClean="0"/>
              <a:t>d</a:t>
            </a:r>
            <a:r>
              <a:rPr lang="en-US" altLang="ja-JP" dirty="0" smtClean="0"/>
              <a:t> band.</a:t>
            </a:r>
            <a:endParaRPr kumimoji="1" lang="ja-JP" altLang="en-US" dirty="0"/>
          </a:p>
        </p:txBody>
      </p:sp>
    </p:spTree>
    <p:extLst>
      <p:ext uri="{BB962C8B-B14F-4D97-AF65-F5344CB8AC3E}">
        <p14:creationId xmlns:p14="http://schemas.microsoft.com/office/powerpoint/2010/main" val="1848467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Introduction</a:t>
            </a:r>
          </a:p>
          <a:p>
            <a:pPr marL="0" indent="0">
              <a:buNone/>
            </a:pPr>
            <a:r>
              <a:rPr lang="en-US" altLang="ja-JP" dirty="0"/>
              <a:t> </a:t>
            </a:r>
            <a:r>
              <a:rPr lang="en-US" altLang="ja-JP" dirty="0" smtClean="0"/>
              <a:t> -</a:t>
            </a:r>
            <a:r>
              <a:rPr kumimoji="1" lang="en-US" altLang="ja-JP" dirty="0" smtClean="0"/>
              <a:t>Semiconductor </a:t>
            </a:r>
            <a:r>
              <a:rPr lang="en-US" altLang="ja-JP" dirty="0" err="1" smtClean="0"/>
              <a:t>s</a:t>
            </a:r>
            <a:r>
              <a:rPr kumimoji="1" lang="en-US" altLang="ja-JP" dirty="0" err="1" smtClean="0"/>
              <a:t>pintronics</a:t>
            </a:r>
            <a:endParaRPr lang="en-US" altLang="ja-JP" dirty="0"/>
          </a:p>
          <a:p>
            <a:pPr marL="0" indent="0">
              <a:buNone/>
            </a:pPr>
            <a:r>
              <a:rPr lang="en-US" altLang="ja-JP" dirty="0" smtClean="0"/>
              <a:t>  -Dilute magnetic semiconductors</a:t>
            </a:r>
          </a:p>
          <a:p>
            <a:pPr marL="0" indent="0">
              <a:buNone/>
            </a:pPr>
            <a:r>
              <a:rPr lang="en-US" altLang="ja-JP" dirty="0" smtClean="0"/>
              <a:t>  -First principles calculation</a:t>
            </a:r>
          </a:p>
          <a:p>
            <a:r>
              <a:rPr lang="en-US" altLang="ja-JP" dirty="0" smtClean="0"/>
              <a:t>Previous work</a:t>
            </a:r>
          </a:p>
          <a:p>
            <a:r>
              <a:rPr lang="en-US" altLang="ja-JP" dirty="0" smtClean="0"/>
              <a:t>Results </a:t>
            </a:r>
          </a:p>
          <a:p>
            <a:pPr marL="0" indent="0">
              <a:buNone/>
            </a:pPr>
            <a:r>
              <a:rPr kumimoji="1" lang="en-US" altLang="ja-JP" dirty="0"/>
              <a:t> </a:t>
            </a:r>
            <a:r>
              <a:rPr kumimoji="1" lang="en-US" altLang="ja-JP" dirty="0" smtClean="0"/>
              <a:t>     -DOS (</a:t>
            </a:r>
            <a:r>
              <a:rPr lang="en-US" altLang="ja-JP" dirty="0" smtClean="0"/>
              <a:t>AFM and </a:t>
            </a:r>
            <a:r>
              <a:rPr kumimoji="1" lang="en-US" altLang="ja-JP" dirty="0" smtClean="0"/>
              <a:t>FM states)</a:t>
            </a:r>
          </a:p>
          <a:p>
            <a:pPr marL="0" indent="0">
              <a:buNone/>
            </a:pPr>
            <a:r>
              <a:rPr lang="en-US" altLang="ja-JP" dirty="0" smtClean="0"/>
              <a:t>      -Formation energy</a:t>
            </a:r>
          </a:p>
          <a:p>
            <a:r>
              <a:rPr lang="en-US" altLang="ja-JP" dirty="0" smtClean="0"/>
              <a:t>Summary &amp;</a:t>
            </a:r>
            <a:r>
              <a:rPr lang="en-US" altLang="ja-JP" dirty="0"/>
              <a:t> </a:t>
            </a:r>
            <a:r>
              <a:rPr kumimoji="1" lang="en-US" altLang="ja-JP" dirty="0" smtClean="0"/>
              <a:t>Future works</a:t>
            </a:r>
            <a:endParaRPr kumimoji="1" lang="ja-JP" altLang="en-US" dirty="0"/>
          </a:p>
        </p:txBody>
      </p:sp>
    </p:spTree>
    <p:extLst>
      <p:ext uri="{BB962C8B-B14F-4D97-AF65-F5344CB8AC3E}">
        <p14:creationId xmlns:p14="http://schemas.microsoft.com/office/powerpoint/2010/main" val="24785135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0" y="4949545"/>
            <a:ext cx="4378210" cy="1908455"/>
          </a:xfrm>
          <a:prstGeom prst="roundRect">
            <a:avLst/>
          </a:prstGeom>
          <a:solidFill>
            <a:schemeClr val="accent3">
              <a:lumMod val="60000"/>
              <a:lumOff val="4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Origin of ferromagnetism</a:t>
            </a:r>
            <a:endParaRPr kumimoji="1" lang="ja-JP" altLang="en-US" dirty="0"/>
          </a:p>
        </p:txBody>
      </p:sp>
      <p:pic>
        <p:nvPicPr>
          <p:cNvPr id="7" name="図 6"/>
          <p:cNvPicPr>
            <a:picLocks noChangeAspect="1"/>
          </p:cNvPicPr>
          <p:nvPr/>
        </p:nvPicPr>
        <p:blipFill>
          <a:blip r:embed="rId2"/>
          <a:stretch>
            <a:fillRect/>
          </a:stretch>
        </p:blipFill>
        <p:spPr>
          <a:xfrm>
            <a:off x="865746" y="2299744"/>
            <a:ext cx="2518123" cy="2706982"/>
          </a:xfrm>
          <a:prstGeom prst="rect">
            <a:avLst/>
          </a:prstGeom>
        </p:spPr>
      </p:pic>
      <p:sp>
        <p:nvSpPr>
          <p:cNvPr id="5" name="角丸四角形 4"/>
          <p:cNvSpPr/>
          <p:nvPr/>
        </p:nvSpPr>
        <p:spPr>
          <a:xfrm>
            <a:off x="314238" y="1417638"/>
            <a:ext cx="7829765" cy="1143905"/>
          </a:xfrm>
          <a:prstGeom prst="roundRect">
            <a:avLst/>
          </a:prstGeom>
          <a:solidFill>
            <a:schemeClr val="accent6">
              <a:lumMod val="40000"/>
              <a:lumOff val="60000"/>
            </a:schemeClr>
          </a:solidFill>
          <a:ln>
            <a:solidFill>
              <a:srgbClr val="FCD5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57200" y="1443073"/>
            <a:ext cx="4806287" cy="638879"/>
          </a:xfrm>
        </p:spPr>
        <p:txBody>
          <a:bodyPr>
            <a:normAutofit/>
          </a:bodyPr>
          <a:lstStyle/>
          <a:p>
            <a:pPr marL="0" indent="0">
              <a:buNone/>
            </a:pPr>
            <a:r>
              <a:rPr lang="en-US" altLang="ja-JP" i="1" u="sng" dirty="0"/>
              <a:t>p</a:t>
            </a:r>
            <a:r>
              <a:rPr lang="en-US" altLang="ja-JP" i="1" u="sng" dirty="0" smtClean="0"/>
              <a:t>-d</a:t>
            </a:r>
            <a:r>
              <a:rPr kumimoji="1" lang="en-US" altLang="ja-JP" i="1" u="sng" dirty="0" smtClean="0"/>
              <a:t> </a:t>
            </a:r>
            <a:r>
              <a:rPr lang="en-US" altLang="ja-JP" i="1" u="sng" dirty="0" smtClean="0"/>
              <a:t>exchange interaction</a:t>
            </a:r>
          </a:p>
          <a:p>
            <a:pPr marL="0" indent="0">
              <a:buNone/>
            </a:pPr>
            <a:endParaRPr kumimoji="1" lang="ja-JP" altLang="en-US" sz="1800" dirty="0"/>
          </a:p>
        </p:txBody>
      </p:sp>
      <p:cxnSp>
        <p:nvCxnSpPr>
          <p:cNvPr id="9" name="曲線コネクタ 8"/>
          <p:cNvCxnSpPr/>
          <p:nvPr/>
        </p:nvCxnSpPr>
        <p:spPr>
          <a:xfrm rot="10800000" flipV="1">
            <a:off x="542335" y="2991305"/>
            <a:ext cx="1400976" cy="484479"/>
          </a:xfrm>
          <a:prstGeom prst="curvedConnector3">
            <a:avLst/>
          </a:prstGeom>
        </p:spPr>
        <p:style>
          <a:lnRef idx="2">
            <a:schemeClr val="accent1"/>
          </a:lnRef>
          <a:fillRef idx="0">
            <a:schemeClr val="accent1"/>
          </a:fillRef>
          <a:effectRef idx="1">
            <a:schemeClr val="accent1"/>
          </a:effectRef>
          <a:fontRef idx="minor">
            <a:schemeClr val="tx1"/>
          </a:fontRef>
        </p:style>
      </p:cxnSp>
      <p:pic>
        <p:nvPicPr>
          <p:cNvPr id="27" name="図 26" descr="c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387" y="3040582"/>
            <a:ext cx="2872461" cy="1795954"/>
          </a:xfrm>
          <a:prstGeom prst="rect">
            <a:avLst/>
          </a:prstGeom>
        </p:spPr>
      </p:pic>
      <p:sp>
        <p:nvSpPr>
          <p:cNvPr id="28" name="テキスト ボックス 27"/>
          <p:cNvSpPr txBox="1"/>
          <p:nvPr/>
        </p:nvSpPr>
        <p:spPr>
          <a:xfrm>
            <a:off x="1935727" y="4494742"/>
            <a:ext cx="505667" cy="369332"/>
          </a:xfrm>
          <a:prstGeom prst="rect">
            <a:avLst/>
          </a:prstGeom>
          <a:noFill/>
        </p:spPr>
        <p:txBody>
          <a:bodyPr wrap="none" rtlCol="0">
            <a:spAutoFit/>
          </a:bodyPr>
          <a:lstStyle/>
          <a:p>
            <a:r>
              <a:rPr kumimoji="1" lang="en-US" altLang="ja-JP" dirty="0" smtClean="0"/>
              <a:t>Cu</a:t>
            </a:r>
            <a:r>
              <a:rPr kumimoji="1" lang="en-US" altLang="ja-JP" baseline="30000" dirty="0" smtClean="0"/>
              <a:t>+</a:t>
            </a:r>
            <a:endParaRPr kumimoji="1" lang="ja-JP" altLang="en-US" dirty="0"/>
          </a:p>
        </p:txBody>
      </p:sp>
      <p:sp>
        <p:nvSpPr>
          <p:cNvPr id="50" name="テキスト ボックス 49"/>
          <p:cNvSpPr txBox="1"/>
          <p:nvPr/>
        </p:nvSpPr>
        <p:spPr>
          <a:xfrm>
            <a:off x="5086728" y="3088841"/>
            <a:ext cx="1139113" cy="369332"/>
          </a:xfrm>
          <a:prstGeom prst="rect">
            <a:avLst/>
          </a:prstGeom>
          <a:solidFill>
            <a:srgbClr val="FFFFFF"/>
          </a:solidFill>
        </p:spPr>
        <p:txBody>
          <a:bodyPr wrap="square" rtlCol="0">
            <a:spAutoFit/>
          </a:bodyPr>
          <a:lstStyle/>
          <a:p>
            <a:endParaRPr kumimoji="1" lang="ja-JP" altLang="en-US" dirty="0"/>
          </a:p>
        </p:txBody>
      </p:sp>
      <p:cxnSp>
        <p:nvCxnSpPr>
          <p:cNvPr id="43" name="直線コネクタ 42"/>
          <p:cNvCxnSpPr/>
          <p:nvPr/>
        </p:nvCxnSpPr>
        <p:spPr>
          <a:xfrm>
            <a:off x="5244104" y="3303074"/>
            <a:ext cx="8243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p:nvPr/>
        </p:nvCxnSpPr>
        <p:spPr>
          <a:xfrm>
            <a:off x="5852683" y="3153167"/>
            <a:ext cx="0" cy="299814"/>
          </a:xfrm>
          <a:prstGeom prst="straightConnector1">
            <a:avLst/>
          </a:prstGeom>
          <a:ln w="4445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9" name="円/楕円 48"/>
          <p:cNvSpPr/>
          <p:nvPr/>
        </p:nvSpPr>
        <p:spPr>
          <a:xfrm>
            <a:off x="5446793" y="3173926"/>
            <a:ext cx="209492" cy="242894"/>
          </a:xfrm>
          <a:prstGeom prst="ellipse">
            <a:avLst/>
          </a:prstGeom>
          <a:solidFill>
            <a:schemeClr val="bg1"/>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a:off x="306294" y="6049443"/>
            <a:ext cx="358755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弦 15"/>
          <p:cNvSpPr/>
          <p:nvPr/>
        </p:nvSpPr>
        <p:spPr>
          <a:xfrm rot="5400000">
            <a:off x="133814" y="5807203"/>
            <a:ext cx="1759727" cy="458291"/>
          </a:xfrm>
          <a:prstGeom prst="chord">
            <a:avLst>
              <a:gd name="adj1" fmla="val 5562675"/>
              <a:gd name="adj2" fmla="val 16200000"/>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弦 17"/>
          <p:cNvSpPr/>
          <p:nvPr/>
        </p:nvSpPr>
        <p:spPr>
          <a:xfrm rot="5400000">
            <a:off x="2265130" y="5250708"/>
            <a:ext cx="693942" cy="1581105"/>
          </a:xfrm>
          <a:prstGeom prst="chord">
            <a:avLst>
              <a:gd name="adj1" fmla="val 5428911"/>
              <a:gd name="adj2" fmla="val 1620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弦 18"/>
          <p:cNvSpPr/>
          <p:nvPr/>
        </p:nvSpPr>
        <p:spPr>
          <a:xfrm rot="16200000">
            <a:off x="1991246" y="5317000"/>
            <a:ext cx="643246" cy="1581105"/>
          </a:xfrm>
          <a:prstGeom prst="chord">
            <a:avLst>
              <a:gd name="adj1" fmla="val 5319950"/>
              <a:gd name="adj2" fmla="val 1620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弦 21"/>
          <p:cNvSpPr/>
          <p:nvPr/>
        </p:nvSpPr>
        <p:spPr>
          <a:xfrm rot="16200000">
            <a:off x="2899184" y="5883151"/>
            <a:ext cx="1556875" cy="419010"/>
          </a:xfrm>
          <a:prstGeom prst="chord">
            <a:avLst>
              <a:gd name="adj1" fmla="val 5460179"/>
              <a:gd name="adj2" fmla="val 16200000"/>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a:off x="3011448" y="5054297"/>
            <a:ext cx="13093" cy="1803703"/>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3036052" y="5131246"/>
            <a:ext cx="641569" cy="903488"/>
          </a:xfrm>
          <a:prstGeom prst="rect">
            <a:avLst/>
          </a:prstGeom>
          <a:solidFill>
            <a:srgbClr val="C3D69B"/>
          </a:solidFill>
        </p:spPr>
        <p:txBody>
          <a:bodyPr wrap="square" rtlCol="0">
            <a:spAutoFit/>
          </a:bodyPr>
          <a:lstStyle/>
          <a:p>
            <a:endParaRPr kumimoji="1" lang="ja-JP" altLang="en-US" dirty="0"/>
          </a:p>
        </p:txBody>
      </p:sp>
      <p:sp>
        <p:nvSpPr>
          <p:cNvPr id="26" name="テキスト ボックス 25"/>
          <p:cNvSpPr txBox="1"/>
          <p:nvPr/>
        </p:nvSpPr>
        <p:spPr>
          <a:xfrm>
            <a:off x="3041805" y="6088266"/>
            <a:ext cx="381286" cy="629444"/>
          </a:xfrm>
          <a:prstGeom prst="rect">
            <a:avLst/>
          </a:prstGeom>
          <a:solidFill>
            <a:srgbClr val="C3D69B"/>
          </a:solidFill>
        </p:spPr>
        <p:txBody>
          <a:bodyPr wrap="square" rtlCol="0">
            <a:spAutoFit/>
          </a:bodyPr>
          <a:lstStyle/>
          <a:p>
            <a:endParaRPr kumimoji="1" lang="ja-JP" altLang="en-US" dirty="0"/>
          </a:p>
        </p:txBody>
      </p:sp>
      <p:cxnSp>
        <p:nvCxnSpPr>
          <p:cNvPr id="54" name="直線コネクタ 53"/>
          <p:cNvCxnSpPr/>
          <p:nvPr/>
        </p:nvCxnSpPr>
        <p:spPr>
          <a:xfrm>
            <a:off x="4255307" y="3837900"/>
            <a:ext cx="837967" cy="0"/>
          </a:xfrm>
          <a:prstGeom prst="line">
            <a:avLst/>
          </a:prstGeom>
        </p:spPr>
        <p:style>
          <a:lnRef idx="2">
            <a:schemeClr val="accent1"/>
          </a:lnRef>
          <a:fillRef idx="0">
            <a:schemeClr val="accent1"/>
          </a:fillRef>
          <a:effectRef idx="1">
            <a:schemeClr val="accent1"/>
          </a:effectRef>
          <a:fontRef idx="minor">
            <a:schemeClr val="tx1"/>
          </a:fontRef>
        </p:style>
      </p:cxnSp>
      <p:sp>
        <p:nvSpPr>
          <p:cNvPr id="60" name="テキスト ボックス 59"/>
          <p:cNvSpPr txBox="1"/>
          <p:nvPr/>
        </p:nvSpPr>
        <p:spPr>
          <a:xfrm>
            <a:off x="391733" y="6429176"/>
            <a:ext cx="585579" cy="369332"/>
          </a:xfrm>
          <a:prstGeom prst="rect">
            <a:avLst/>
          </a:prstGeom>
          <a:solidFill>
            <a:srgbClr val="FFFFFF"/>
          </a:solidFill>
          <a:ln w="22225">
            <a:solidFill>
              <a:schemeClr val="accent1">
                <a:lumMod val="75000"/>
              </a:schemeClr>
            </a:solidFill>
          </a:ln>
        </p:spPr>
        <p:txBody>
          <a:bodyPr wrap="none" rtlCol="0">
            <a:spAutoFit/>
          </a:bodyPr>
          <a:lstStyle/>
          <a:p>
            <a:r>
              <a:rPr kumimoji="1" lang="en-US" altLang="ja-JP" dirty="0" smtClean="0"/>
              <a:t>DOS</a:t>
            </a:r>
            <a:endParaRPr kumimoji="1" lang="ja-JP" altLang="en-US" dirty="0"/>
          </a:p>
        </p:txBody>
      </p:sp>
      <p:sp>
        <p:nvSpPr>
          <p:cNvPr id="61" name="テキスト ボックス 60"/>
          <p:cNvSpPr txBox="1"/>
          <p:nvPr/>
        </p:nvSpPr>
        <p:spPr>
          <a:xfrm>
            <a:off x="3044022" y="6409429"/>
            <a:ext cx="429224" cy="461665"/>
          </a:xfrm>
          <a:prstGeom prst="rect">
            <a:avLst/>
          </a:prstGeom>
          <a:noFill/>
        </p:spPr>
        <p:txBody>
          <a:bodyPr wrap="none" rtlCol="0">
            <a:spAutoFit/>
          </a:bodyPr>
          <a:lstStyle/>
          <a:p>
            <a:r>
              <a:rPr kumimoji="1" lang="en-US" altLang="ja-JP" sz="2400" dirty="0" smtClean="0"/>
              <a:t>E</a:t>
            </a:r>
            <a:r>
              <a:rPr kumimoji="1" lang="en-US" altLang="ja-JP" sz="2400" baseline="-25000" dirty="0" smtClean="0"/>
              <a:t>F</a:t>
            </a:r>
            <a:endParaRPr kumimoji="1" lang="ja-JP" altLang="en-US" sz="2400" dirty="0"/>
          </a:p>
        </p:txBody>
      </p:sp>
      <p:sp>
        <p:nvSpPr>
          <p:cNvPr id="8" name="正方形/長方形 7"/>
          <p:cNvSpPr/>
          <p:nvPr/>
        </p:nvSpPr>
        <p:spPr>
          <a:xfrm>
            <a:off x="5229338" y="4479859"/>
            <a:ext cx="949749" cy="369332"/>
          </a:xfrm>
          <a:prstGeom prst="rect">
            <a:avLst/>
          </a:prstGeom>
          <a:solidFill>
            <a:srgbClr val="FFFFFF"/>
          </a:solidFill>
        </p:spPr>
        <p:txBody>
          <a:bodyPr wrap="none">
            <a:spAutoFit/>
          </a:bodyPr>
          <a:lstStyle/>
          <a:p>
            <a:r>
              <a:rPr lang="en-US" altLang="ja-JP" dirty="0"/>
              <a:t>Cu</a:t>
            </a:r>
            <a:r>
              <a:rPr lang="en-US" altLang="ja-JP" baseline="30000" dirty="0"/>
              <a:t>2+</a:t>
            </a:r>
            <a:r>
              <a:rPr lang="en-US" altLang="ja-JP" dirty="0"/>
              <a:t>(d</a:t>
            </a:r>
            <a:r>
              <a:rPr lang="en-US" altLang="ja-JP" baseline="30000" dirty="0"/>
              <a:t>9</a:t>
            </a:r>
            <a:r>
              <a:rPr lang="en-US" altLang="ja-JP" dirty="0"/>
              <a:t>)</a:t>
            </a:r>
            <a:endParaRPr lang="ja-JP" altLang="en-US" dirty="0"/>
          </a:p>
        </p:txBody>
      </p:sp>
      <p:sp>
        <p:nvSpPr>
          <p:cNvPr id="10" name="正方形/長方形 9"/>
          <p:cNvSpPr/>
          <p:nvPr/>
        </p:nvSpPr>
        <p:spPr>
          <a:xfrm>
            <a:off x="3210458" y="4509069"/>
            <a:ext cx="877163" cy="369332"/>
          </a:xfrm>
          <a:prstGeom prst="rect">
            <a:avLst/>
          </a:prstGeom>
          <a:solidFill>
            <a:srgbClr val="FFFFFF"/>
          </a:solidFill>
        </p:spPr>
        <p:txBody>
          <a:bodyPr wrap="none">
            <a:spAutoFit/>
          </a:bodyPr>
          <a:lstStyle/>
          <a:p>
            <a:r>
              <a:rPr lang="en-US" altLang="ja-JP" dirty="0"/>
              <a:t>Fe</a:t>
            </a:r>
            <a:r>
              <a:rPr lang="en-US" altLang="ja-JP" baseline="30000" dirty="0"/>
              <a:t>3+</a:t>
            </a:r>
            <a:r>
              <a:rPr lang="en-US" altLang="ja-JP" dirty="0"/>
              <a:t>(d</a:t>
            </a:r>
            <a:r>
              <a:rPr lang="en-US" altLang="ja-JP" baseline="30000" dirty="0"/>
              <a:t>5</a:t>
            </a:r>
            <a:r>
              <a:rPr lang="en-US" altLang="ja-JP" dirty="0"/>
              <a:t>)</a:t>
            </a:r>
            <a:endParaRPr lang="ja-JP" altLang="en-US" dirty="0"/>
          </a:p>
        </p:txBody>
      </p:sp>
      <p:sp>
        <p:nvSpPr>
          <p:cNvPr id="55" name="円/楕円 54"/>
          <p:cNvSpPr/>
          <p:nvPr/>
        </p:nvSpPr>
        <p:spPr>
          <a:xfrm>
            <a:off x="3076916" y="2984089"/>
            <a:ext cx="1178392" cy="1559877"/>
          </a:xfrm>
          <a:prstGeom prst="ellipse">
            <a:avLst/>
          </a:prstGeom>
          <a:noFill/>
          <a:ln w="254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円/楕円 56"/>
          <p:cNvSpPr/>
          <p:nvPr/>
        </p:nvSpPr>
        <p:spPr>
          <a:xfrm>
            <a:off x="5124179" y="3025417"/>
            <a:ext cx="1134394" cy="1559877"/>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6253" y="3273507"/>
            <a:ext cx="300082" cy="369332"/>
          </a:xfrm>
          <a:prstGeom prst="rect">
            <a:avLst/>
          </a:prstGeom>
          <a:noFill/>
        </p:spPr>
        <p:txBody>
          <a:bodyPr wrap="none" rtlCol="0">
            <a:spAutoFit/>
          </a:bodyPr>
          <a:lstStyle/>
          <a:p>
            <a:r>
              <a:rPr lang="ja-JP" altLang="en-US" dirty="0" smtClean="0"/>
              <a:t>・</a:t>
            </a:r>
            <a:endParaRPr kumimoji="1" lang="ja-JP" altLang="en-US" dirty="0"/>
          </a:p>
        </p:txBody>
      </p:sp>
      <p:sp>
        <p:nvSpPr>
          <p:cNvPr id="29" name="円/楕円 28"/>
          <p:cNvSpPr/>
          <p:nvPr/>
        </p:nvSpPr>
        <p:spPr>
          <a:xfrm>
            <a:off x="6703745" y="3458173"/>
            <a:ext cx="1983055" cy="470037"/>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376414" y="3431984"/>
            <a:ext cx="327331" cy="419010"/>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641548" y="3445079"/>
            <a:ext cx="340425" cy="392821"/>
          </a:xfrm>
          <a:prstGeom prst="ellipse">
            <a:avLst/>
          </a:prstGeom>
          <a:solidFill>
            <a:srgbClr val="F79646"/>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V="1">
            <a:off x="6397881" y="3252048"/>
            <a:ext cx="305864" cy="676162"/>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flipV="1">
            <a:off x="8686800" y="3372355"/>
            <a:ext cx="336770" cy="555855"/>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457200" y="1915212"/>
            <a:ext cx="7098998" cy="646331"/>
          </a:xfrm>
          <a:prstGeom prst="rect">
            <a:avLst/>
          </a:prstGeom>
        </p:spPr>
        <p:txBody>
          <a:bodyPr wrap="square">
            <a:spAutoFit/>
          </a:bodyPr>
          <a:lstStyle/>
          <a:p>
            <a:r>
              <a:rPr lang="en-US" altLang="ja-JP" dirty="0" smtClean="0"/>
              <a:t>Ferromagnetism is stabilized by coupling between the negatively polarized spin of induced carriers </a:t>
            </a:r>
            <a:r>
              <a:rPr lang="en-US" altLang="ja-JP" dirty="0"/>
              <a:t>and the </a:t>
            </a:r>
            <a:r>
              <a:rPr lang="en-US" altLang="ja-JP" dirty="0" smtClean="0"/>
              <a:t>localized spin.</a:t>
            </a:r>
            <a:endParaRPr lang="ja-JP" altLang="en-US" dirty="0"/>
          </a:p>
        </p:txBody>
      </p:sp>
      <p:sp>
        <p:nvSpPr>
          <p:cNvPr id="40" name="テキスト ボックス 39"/>
          <p:cNvSpPr txBox="1"/>
          <p:nvPr/>
        </p:nvSpPr>
        <p:spPr>
          <a:xfrm>
            <a:off x="4497943" y="5006726"/>
            <a:ext cx="4411595" cy="1754327"/>
          </a:xfrm>
          <a:prstGeom prst="rect">
            <a:avLst/>
          </a:prstGeom>
          <a:noFill/>
          <a:ln w="38100">
            <a:solidFill>
              <a:srgbClr val="FF0000"/>
            </a:solidFill>
          </a:ln>
        </p:spPr>
        <p:txBody>
          <a:bodyPr wrap="square" rtlCol="0">
            <a:spAutoFit/>
          </a:bodyPr>
          <a:lstStyle/>
          <a:p>
            <a:r>
              <a:rPr lang="en-US" altLang="ja-JP" dirty="0"/>
              <a:t>S</a:t>
            </a:r>
            <a:r>
              <a:rPr lang="en-US" altLang="ja-JP" dirty="0" smtClean="0"/>
              <a:t>ince </a:t>
            </a:r>
            <a:r>
              <a:rPr lang="en-US" altLang="ja-JP" dirty="0"/>
              <a:t>the </a:t>
            </a:r>
            <a:r>
              <a:rPr lang="en-US" altLang="ja-JP" dirty="0" smtClean="0"/>
              <a:t>Fe-</a:t>
            </a:r>
            <a:r>
              <a:rPr lang="en-US" altLang="ja-JP" i="1" dirty="0" smtClean="0"/>
              <a:t>d</a:t>
            </a:r>
            <a:r>
              <a:rPr lang="en-US" altLang="ja-JP" dirty="0" smtClean="0"/>
              <a:t> wave functions </a:t>
            </a:r>
            <a:r>
              <a:rPr lang="en-US" altLang="ja-JP" dirty="0"/>
              <a:t>hybridize with the </a:t>
            </a:r>
            <a:r>
              <a:rPr lang="en-US" altLang="ja-JP" dirty="0" smtClean="0"/>
              <a:t>Cu-</a:t>
            </a:r>
            <a:r>
              <a:rPr lang="en-US" altLang="ja-JP" i="1" dirty="0" smtClean="0"/>
              <a:t>d</a:t>
            </a:r>
            <a:r>
              <a:rPr lang="en-US" altLang="ja-JP" dirty="0" smtClean="0"/>
              <a:t> wave functions, the </a:t>
            </a:r>
            <a:r>
              <a:rPr lang="en-US" altLang="ja-JP" dirty="0"/>
              <a:t>majority-spin </a:t>
            </a:r>
            <a:r>
              <a:rPr lang="en-US" altLang="ja-JP" dirty="0" smtClean="0"/>
              <a:t>Cu-</a:t>
            </a:r>
            <a:r>
              <a:rPr lang="en-US" altLang="ja-JP" i="1" dirty="0" smtClean="0"/>
              <a:t>d</a:t>
            </a:r>
            <a:r>
              <a:rPr lang="en-US" altLang="ja-JP" dirty="0" smtClean="0"/>
              <a:t> </a:t>
            </a:r>
            <a:r>
              <a:rPr lang="en-US" altLang="ja-JP" dirty="0"/>
              <a:t>band is shifted to higher energies, while the minority-spin </a:t>
            </a:r>
            <a:r>
              <a:rPr lang="en-US" altLang="ja-JP" dirty="0" smtClean="0"/>
              <a:t>Cu-</a:t>
            </a:r>
            <a:r>
              <a:rPr lang="en-US" altLang="ja-JP" i="1" dirty="0" smtClean="0"/>
              <a:t>d</a:t>
            </a:r>
            <a:r>
              <a:rPr lang="en-US" altLang="ja-JP" dirty="0" smtClean="0"/>
              <a:t> band </a:t>
            </a:r>
            <a:r>
              <a:rPr lang="en-US" altLang="ja-JP" dirty="0"/>
              <a:t>is shifted to lower </a:t>
            </a:r>
            <a:r>
              <a:rPr lang="en-US" altLang="ja-JP" dirty="0" smtClean="0"/>
              <a:t>energies </a:t>
            </a:r>
            <a:r>
              <a:rPr lang="en-US" altLang="ja-JP" dirty="0"/>
              <a:t>due to hybridization with the higher-lying minority- spin </a:t>
            </a:r>
            <a:r>
              <a:rPr lang="en-US" altLang="ja-JP" dirty="0" smtClean="0"/>
              <a:t>Fe-</a:t>
            </a:r>
            <a:r>
              <a:rPr lang="en-US" altLang="ja-JP" i="1" dirty="0" smtClean="0"/>
              <a:t>d</a:t>
            </a:r>
            <a:r>
              <a:rPr lang="en-US" altLang="ja-JP" dirty="0" smtClean="0"/>
              <a:t> band.</a:t>
            </a:r>
            <a:endParaRPr kumimoji="1" lang="ja-JP" altLang="en-US" dirty="0"/>
          </a:p>
        </p:txBody>
      </p:sp>
      <p:cxnSp>
        <p:nvCxnSpPr>
          <p:cNvPr id="41" name="直線矢印コネクタ 40"/>
          <p:cNvCxnSpPr/>
          <p:nvPr/>
        </p:nvCxnSpPr>
        <p:spPr>
          <a:xfrm flipH="1">
            <a:off x="7465762" y="3752254"/>
            <a:ext cx="180872" cy="489943"/>
          </a:xfrm>
          <a:prstGeom prst="straightConnector1">
            <a:avLst/>
          </a:prstGeom>
          <a:ln w="44450">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6345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0" y="4949545"/>
            <a:ext cx="4378210" cy="1908455"/>
          </a:xfrm>
          <a:prstGeom prst="roundRect">
            <a:avLst/>
          </a:prstGeom>
          <a:solidFill>
            <a:schemeClr val="accent3">
              <a:lumMod val="60000"/>
              <a:lumOff val="4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Origin of ferromagnetism</a:t>
            </a:r>
            <a:endParaRPr kumimoji="1" lang="ja-JP" altLang="en-US" dirty="0"/>
          </a:p>
        </p:txBody>
      </p:sp>
      <p:pic>
        <p:nvPicPr>
          <p:cNvPr id="7" name="図 6"/>
          <p:cNvPicPr>
            <a:picLocks noChangeAspect="1"/>
          </p:cNvPicPr>
          <p:nvPr/>
        </p:nvPicPr>
        <p:blipFill>
          <a:blip r:embed="rId2"/>
          <a:stretch>
            <a:fillRect/>
          </a:stretch>
        </p:blipFill>
        <p:spPr>
          <a:xfrm>
            <a:off x="865746" y="2299744"/>
            <a:ext cx="2518123" cy="2706982"/>
          </a:xfrm>
          <a:prstGeom prst="rect">
            <a:avLst/>
          </a:prstGeom>
        </p:spPr>
      </p:pic>
      <p:sp>
        <p:nvSpPr>
          <p:cNvPr id="5" name="角丸四角形 4"/>
          <p:cNvSpPr/>
          <p:nvPr/>
        </p:nvSpPr>
        <p:spPr>
          <a:xfrm>
            <a:off x="314238" y="1417638"/>
            <a:ext cx="7829765" cy="1143905"/>
          </a:xfrm>
          <a:prstGeom prst="roundRect">
            <a:avLst/>
          </a:prstGeom>
          <a:solidFill>
            <a:schemeClr val="accent6">
              <a:lumMod val="40000"/>
              <a:lumOff val="60000"/>
            </a:schemeClr>
          </a:solidFill>
          <a:ln>
            <a:solidFill>
              <a:srgbClr val="FCD5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57200" y="1443073"/>
            <a:ext cx="4806287" cy="638879"/>
          </a:xfrm>
        </p:spPr>
        <p:txBody>
          <a:bodyPr>
            <a:normAutofit/>
          </a:bodyPr>
          <a:lstStyle/>
          <a:p>
            <a:pPr marL="0" indent="0">
              <a:buNone/>
            </a:pPr>
            <a:r>
              <a:rPr lang="en-US" altLang="ja-JP" i="1" u="sng" dirty="0"/>
              <a:t>p</a:t>
            </a:r>
            <a:r>
              <a:rPr lang="en-US" altLang="ja-JP" i="1" u="sng" dirty="0" smtClean="0"/>
              <a:t>-d</a:t>
            </a:r>
            <a:r>
              <a:rPr kumimoji="1" lang="en-US" altLang="ja-JP" i="1" u="sng" dirty="0" smtClean="0"/>
              <a:t> </a:t>
            </a:r>
            <a:r>
              <a:rPr lang="en-US" altLang="ja-JP" i="1" u="sng" dirty="0" smtClean="0"/>
              <a:t>exchange interaction</a:t>
            </a:r>
          </a:p>
          <a:p>
            <a:pPr marL="0" indent="0">
              <a:buNone/>
            </a:pPr>
            <a:endParaRPr kumimoji="1" lang="ja-JP" altLang="en-US" sz="1800" dirty="0"/>
          </a:p>
        </p:txBody>
      </p:sp>
      <p:cxnSp>
        <p:nvCxnSpPr>
          <p:cNvPr id="9" name="曲線コネクタ 8"/>
          <p:cNvCxnSpPr/>
          <p:nvPr/>
        </p:nvCxnSpPr>
        <p:spPr>
          <a:xfrm rot="10800000" flipV="1">
            <a:off x="542335" y="2991305"/>
            <a:ext cx="1400976" cy="484479"/>
          </a:xfrm>
          <a:prstGeom prst="curvedConnector3">
            <a:avLst/>
          </a:prstGeom>
        </p:spPr>
        <p:style>
          <a:lnRef idx="2">
            <a:schemeClr val="accent1"/>
          </a:lnRef>
          <a:fillRef idx="0">
            <a:schemeClr val="accent1"/>
          </a:fillRef>
          <a:effectRef idx="1">
            <a:schemeClr val="accent1"/>
          </a:effectRef>
          <a:fontRef idx="minor">
            <a:schemeClr val="tx1"/>
          </a:fontRef>
        </p:style>
      </p:cxnSp>
      <p:pic>
        <p:nvPicPr>
          <p:cNvPr id="27" name="図 26" descr="c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387" y="3040582"/>
            <a:ext cx="2872461" cy="1795954"/>
          </a:xfrm>
          <a:prstGeom prst="rect">
            <a:avLst/>
          </a:prstGeom>
        </p:spPr>
      </p:pic>
      <p:sp>
        <p:nvSpPr>
          <p:cNvPr id="28" name="テキスト ボックス 27"/>
          <p:cNvSpPr txBox="1"/>
          <p:nvPr/>
        </p:nvSpPr>
        <p:spPr>
          <a:xfrm>
            <a:off x="1935727" y="4494742"/>
            <a:ext cx="505667" cy="369332"/>
          </a:xfrm>
          <a:prstGeom prst="rect">
            <a:avLst/>
          </a:prstGeom>
          <a:noFill/>
        </p:spPr>
        <p:txBody>
          <a:bodyPr wrap="none" rtlCol="0">
            <a:spAutoFit/>
          </a:bodyPr>
          <a:lstStyle/>
          <a:p>
            <a:r>
              <a:rPr kumimoji="1" lang="en-US" altLang="ja-JP" dirty="0" smtClean="0"/>
              <a:t>Cu</a:t>
            </a:r>
            <a:r>
              <a:rPr kumimoji="1" lang="en-US" altLang="ja-JP" baseline="30000" dirty="0" smtClean="0"/>
              <a:t>+</a:t>
            </a:r>
            <a:endParaRPr kumimoji="1" lang="ja-JP" altLang="en-US" dirty="0"/>
          </a:p>
        </p:txBody>
      </p:sp>
      <p:sp>
        <p:nvSpPr>
          <p:cNvPr id="50" name="テキスト ボックス 49"/>
          <p:cNvSpPr txBox="1"/>
          <p:nvPr/>
        </p:nvSpPr>
        <p:spPr>
          <a:xfrm>
            <a:off x="5086728" y="3088841"/>
            <a:ext cx="1139113" cy="369332"/>
          </a:xfrm>
          <a:prstGeom prst="rect">
            <a:avLst/>
          </a:prstGeom>
          <a:solidFill>
            <a:srgbClr val="FFFFFF"/>
          </a:solidFill>
        </p:spPr>
        <p:txBody>
          <a:bodyPr wrap="square" rtlCol="0">
            <a:spAutoFit/>
          </a:bodyPr>
          <a:lstStyle/>
          <a:p>
            <a:endParaRPr kumimoji="1" lang="ja-JP" altLang="en-US" dirty="0"/>
          </a:p>
        </p:txBody>
      </p:sp>
      <p:cxnSp>
        <p:nvCxnSpPr>
          <p:cNvPr id="43" name="直線コネクタ 42"/>
          <p:cNvCxnSpPr/>
          <p:nvPr/>
        </p:nvCxnSpPr>
        <p:spPr>
          <a:xfrm>
            <a:off x="5244104" y="3303074"/>
            <a:ext cx="8243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p:nvPr/>
        </p:nvCxnSpPr>
        <p:spPr>
          <a:xfrm>
            <a:off x="5852683" y="3153167"/>
            <a:ext cx="0" cy="299814"/>
          </a:xfrm>
          <a:prstGeom prst="straightConnector1">
            <a:avLst/>
          </a:prstGeom>
          <a:ln w="4445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9" name="円/楕円 48"/>
          <p:cNvSpPr/>
          <p:nvPr/>
        </p:nvSpPr>
        <p:spPr>
          <a:xfrm>
            <a:off x="5446793" y="3173926"/>
            <a:ext cx="209492" cy="242894"/>
          </a:xfrm>
          <a:prstGeom prst="ellipse">
            <a:avLst/>
          </a:prstGeom>
          <a:solidFill>
            <a:schemeClr val="bg1"/>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a:off x="306294" y="6049443"/>
            <a:ext cx="3587551"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弦 15"/>
          <p:cNvSpPr/>
          <p:nvPr/>
        </p:nvSpPr>
        <p:spPr>
          <a:xfrm rot="5400000">
            <a:off x="133814" y="5807203"/>
            <a:ext cx="1759727" cy="458291"/>
          </a:xfrm>
          <a:prstGeom prst="chord">
            <a:avLst>
              <a:gd name="adj1" fmla="val 5562675"/>
              <a:gd name="adj2" fmla="val 16200000"/>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弦 17"/>
          <p:cNvSpPr/>
          <p:nvPr/>
        </p:nvSpPr>
        <p:spPr>
          <a:xfrm rot="5400000">
            <a:off x="2396060" y="5250708"/>
            <a:ext cx="693942" cy="1581105"/>
          </a:xfrm>
          <a:prstGeom prst="chord">
            <a:avLst>
              <a:gd name="adj1" fmla="val 5428911"/>
              <a:gd name="adj2" fmla="val 1620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弦 18"/>
          <p:cNvSpPr/>
          <p:nvPr/>
        </p:nvSpPr>
        <p:spPr>
          <a:xfrm rot="16200000">
            <a:off x="1846082" y="5317000"/>
            <a:ext cx="643246" cy="1581105"/>
          </a:xfrm>
          <a:prstGeom prst="chord">
            <a:avLst>
              <a:gd name="adj1" fmla="val 5319950"/>
              <a:gd name="adj2" fmla="val 1620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弦 21"/>
          <p:cNvSpPr/>
          <p:nvPr/>
        </p:nvSpPr>
        <p:spPr>
          <a:xfrm rot="16200000">
            <a:off x="2899184" y="5883151"/>
            <a:ext cx="1556875" cy="419010"/>
          </a:xfrm>
          <a:prstGeom prst="chord">
            <a:avLst>
              <a:gd name="adj1" fmla="val 5460179"/>
              <a:gd name="adj2" fmla="val 16200000"/>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H="1">
            <a:off x="3011448" y="5054297"/>
            <a:ext cx="13093" cy="1803703"/>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3036052" y="5131246"/>
            <a:ext cx="641569" cy="903488"/>
          </a:xfrm>
          <a:prstGeom prst="rect">
            <a:avLst/>
          </a:prstGeom>
          <a:solidFill>
            <a:srgbClr val="C3D69B"/>
          </a:solidFill>
        </p:spPr>
        <p:txBody>
          <a:bodyPr wrap="square" rtlCol="0">
            <a:spAutoFit/>
          </a:bodyPr>
          <a:lstStyle/>
          <a:p>
            <a:endParaRPr kumimoji="1" lang="ja-JP" altLang="en-US" dirty="0"/>
          </a:p>
        </p:txBody>
      </p:sp>
      <p:sp>
        <p:nvSpPr>
          <p:cNvPr id="26" name="テキスト ボックス 25"/>
          <p:cNvSpPr txBox="1"/>
          <p:nvPr/>
        </p:nvSpPr>
        <p:spPr>
          <a:xfrm>
            <a:off x="3041805" y="6088266"/>
            <a:ext cx="381286" cy="629444"/>
          </a:xfrm>
          <a:prstGeom prst="rect">
            <a:avLst/>
          </a:prstGeom>
          <a:solidFill>
            <a:srgbClr val="C3D69B"/>
          </a:solidFill>
        </p:spPr>
        <p:txBody>
          <a:bodyPr wrap="square" rtlCol="0">
            <a:spAutoFit/>
          </a:bodyPr>
          <a:lstStyle/>
          <a:p>
            <a:endParaRPr kumimoji="1" lang="ja-JP" altLang="en-US" dirty="0"/>
          </a:p>
        </p:txBody>
      </p:sp>
      <p:cxnSp>
        <p:nvCxnSpPr>
          <p:cNvPr id="54" name="直線コネクタ 53"/>
          <p:cNvCxnSpPr/>
          <p:nvPr/>
        </p:nvCxnSpPr>
        <p:spPr>
          <a:xfrm>
            <a:off x="4255307" y="3837900"/>
            <a:ext cx="837967" cy="0"/>
          </a:xfrm>
          <a:prstGeom prst="line">
            <a:avLst/>
          </a:prstGeom>
        </p:spPr>
        <p:style>
          <a:lnRef idx="2">
            <a:schemeClr val="accent1"/>
          </a:lnRef>
          <a:fillRef idx="0">
            <a:schemeClr val="accent1"/>
          </a:fillRef>
          <a:effectRef idx="1">
            <a:schemeClr val="accent1"/>
          </a:effectRef>
          <a:fontRef idx="minor">
            <a:schemeClr val="tx1"/>
          </a:fontRef>
        </p:style>
      </p:cxnSp>
      <p:sp>
        <p:nvSpPr>
          <p:cNvPr id="60" name="テキスト ボックス 59"/>
          <p:cNvSpPr txBox="1"/>
          <p:nvPr/>
        </p:nvSpPr>
        <p:spPr>
          <a:xfrm>
            <a:off x="391733" y="6429176"/>
            <a:ext cx="585579" cy="369332"/>
          </a:xfrm>
          <a:prstGeom prst="rect">
            <a:avLst/>
          </a:prstGeom>
          <a:solidFill>
            <a:srgbClr val="FFFFFF"/>
          </a:solidFill>
          <a:ln w="22225">
            <a:solidFill>
              <a:schemeClr val="accent1">
                <a:lumMod val="75000"/>
              </a:schemeClr>
            </a:solidFill>
          </a:ln>
        </p:spPr>
        <p:txBody>
          <a:bodyPr wrap="none" rtlCol="0">
            <a:spAutoFit/>
          </a:bodyPr>
          <a:lstStyle/>
          <a:p>
            <a:r>
              <a:rPr kumimoji="1" lang="en-US" altLang="ja-JP" dirty="0" smtClean="0"/>
              <a:t>DOS</a:t>
            </a:r>
            <a:endParaRPr kumimoji="1" lang="ja-JP" altLang="en-US" dirty="0"/>
          </a:p>
        </p:txBody>
      </p:sp>
      <p:sp>
        <p:nvSpPr>
          <p:cNvPr id="61" name="テキスト ボックス 60"/>
          <p:cNvSpPr txBox="1"/>
          <p:nvPr/>
        </p:nvSpPr>
        <p:spPr>
          <a:xfrm>
            <a:off x="3044022" y="6409429"/>
            <a:ext cx="429224" cy="461665"/>
          </a:xfrm>
          <a:prstGeom prst="rect">
            <a:avLst/>
          </a:prstGeom>
          <a:noFill/>
        </p:spPr>
        <p:txBody>
          <a:bodyPr wrap="none" rtlCol="0">
            <a:spAutoFit/>
          </a:bodyPr>
          <a:lstStyle/>
          <a:p>
            <a:r>
              <a:rPr kumimoji="1" lang="en-US" altLang="ja-JP" sz="2400" dirty="0" smtClean="0"/>
              <a:t>E</a:t>
            </a:r>
            <a:r>
              <a:rPr kumimoji="1" lang="en-US" altLang="ja-JP" sz="2400" baseline="-25000" dirty="0" smtClean="0"/>
              <a:t>F</a:t>
            </a:r>
            <a:endParaRPr kumimoji="1" lang="ja-JP" altLang="en-US" sz="2400" dirty="0"/>
          </a:p>
        </p:txBody>
      </p:sp>
      <p:sp>
        <p:nvSpPr>
          <p:cNvPr id="6" name="テキスト ボックス 5"/>
          <p:cNvSpPr txBox="1"/>
          <p:nvPr/>
        </p:nvSpPr>
        <p:spPr>
          <a:xfrm>
            <a:off x="5231519" y="4477093"/>
            <a:ext cx="949749" cy="369332"/>
          </a:xfrm>
          <a:prstGeom prst="rect">
            <a:avLst/>
          </a:prstGeom>
          <a:solidFill>
            <a:srgbClr val="FFFFFF"/>
          </a:solidFill>
        </p:spPr>
        <p:txBody>
          <a:bodyPr wrap="none" rtlCol="0">
            <a:spAutoFit/>
          </a:bodyPr>
          <a:lstStyle/>
          <a:p>
            <a:r>
              <a:rPr kumimoji="1" lang="en-US" altLang="ja-JP" dirty="0" smtClean="0"/>
              <a:t>Cu</a:t>
            </a:r>
            <a:r>
              <a:rPr kumimoji="1" lang="en-US" altLang="ja-JP" baseline="30000" dirty="0" smtClean="0"/>
              <a:t>2+</a:t>
            </a:r>
            <a:r>
              <a:rPr kumimoji="1" lang="en-US" altLang="ja-JP" dirty="0" smtClean="0"/>
              <a:t>(d</a:t>
            </a:r>
            <a:r>
              <a:rPr kumimoji="1" lang="en-US" altLang="ja-JP" baseline="30000" dirty="0" smtClean="0"/>
              <a:t>9</a:t>
            </a:r>
            <a:r>
              <a:rPr kumimoji="1" lang="en-US" altLang="ja-JP" dirty="0" smtClean="0"/>
              <a:t>)</a:t>
            </a:r>
            <a:endParaRPr kumimoji="1" lang="ja-JP" altLang="en-US" dirty="0"/>
          </a:p>
        </p:txBody>
      </p:sp>
      <p:sp>
        <p:nvSpPr>
          <p:cNvPr id="8" name="テキスト ボックス 7"/>
          <p:cNvSpPr txBox="1"/>
          <p:nvPr/>
        </p:nvSpPr>
        <p:spPr>
          <a:xfrm>
            <a:off x="3215387" y="4497181"/>
            <a:ext cx="877163" cy="369332"/>
          </a:xfrm>
          <a:prstGeom prst="rect">
            <a:avLst/>
          </a:prstGeom>
          <a:solidFill>
            <a:srgbClr val="FFFFFF"/>
          </a:solidFill>
        </p:spPr>
        <p:txBody>
          <a:bodyPr wrap="none" rtlCol="0">
            <a:spAutoFit/>
          </a:bodyPr>
          <a:lstStyle/>
          <a:p>
            <a:r>
              <a:rPr kumimoji="1" lang="en-US" altLang="ja-JP" dirty="0" smtClean="0"/>
              <a:t>Fe</a:t>
            </a:r>
            <a:r>
              <a:rPr kumimoji="1" lang="en-US" altLang="ja-JP" baseline="30000" dirty="0" smtClean="0"/>
              <a:t>3+</a:t>
            </a:r>
            <a:r>
              <a:rPr kumimoji="1" lang="en-US" altLang="ja-JP" dirty="0" smtClean="0"/>
              <a:t>(d</a:t>
            </a:r>
            <a:r>
              <a:rPr kumimoji="1" lang="en-US" altLang="ja-JP" baseline="30000" dirty="0" smtClean="0"/>
              <a:t>5</a:t>
            </a:r>
            <a:r>
              <a:rPr kumimoji="1" lang="en-US" altLang="ja-JP" dirty="0" smtClean="0"/>
              <a:t>)</a:t>
            </a:r>
            <a:endParaRPr kumimoji="1" lang="ja-JP" altLang="en-US" dirty="0"/>
          </a:p>
        </p:txBody>
      </p:sp>
      <p:sp>
        <p:nvSpPr>
          <p:cNvPr id="55" name="円/楕円 54"/>
          <p:cNvSpPr/>
          <p:nvPr/>
        </p:nvSpPr>
        <p:spPr>
          <a:xfrm>
            <a:off x="3076916" y="2984089"/>
            <a:ext cx="1178392" cy="1559877"/>
          </a:xfrm>
          <a:prstGeom prst="ellipse">
            <a:avLst/>
          </a:prstGeom>
          <a:noFill/>
          <a:ln w="254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円/楕円 56"/>
          <p:cNvSpPr/>
          <p:nvPr/>
        </p:nvSpPr>
        <p:spPr>
          <a:xfrm>
            <a:off x="5124179" y="3025417"/>
            <a:ext cx="1134394" cy="1559877"/>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6253" y="3273507"/>
            <a:ext cx="300082" cy="369332"/>
          </a:xfrm>
          <a:prstGeom prst="rect">
            <a:avLst/>
          </a:prstGeom>
          <a:noFill/>
        </p:spPr>
        <p:txBody>
          <a:bodyPr wrap="none" rtlCol="0">
            <a:spAutoFit/>
          </a:bodyPr>
          <a:lstStyle/>
          <a:p>
            <a:r>
              <a:rPr lang="ja-JP" altLang="en-US" dirty="0" smtClean="0"/>
              <a:t>・</a:t>
            </a:r>
            <a:endParaRPr kumimoji="1" lang="ja-JP" altLang="en-US" dirty="0"/>
          </a:p>
        </p:txBody>
      </p:sp>
      <p:sp>
        <p:nvSpPr>
          <p:cNvPr id="29" name="円/楕円 28"/>
          <p:cNvSpPr/>
          <p:nvPr/>
        </p:nvSpPr>
        <p:spPr>
          <a:xfrm>
            <a:off x="6703745" y="3458173"/>
            <a:ext cx="1983055" cy="470037"/>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376414" y="3431984"/>
            <a:ext cx="327331" cy="419010"/>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641548" y="3445079"/>
            <a:ext cx="340425" cy="392821"/>
          </a:xfrm>
          <a:prstGeom prst="ellipse">
            <a:avLst/>
          </a:prstGeom>
          <a:solidFill>
            <a:srgbClr val="F79646"/>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V="1">
            <a:off x="6397881" y="3252048"/>
            <a:ext cx="305864" cy="676162"/>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flipV="1">
            <a:off x="8686800" y="3372355"/>
            <a:ext cx="336770" cy="555855"/>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457200" y="1915212"/>
            <a:ext cx="7098998" cy="646331"/>
          </a:xfrm>
          <a:prstGeom prst="rect">
            <a:avLst/>
          </a:prstGeom>
        </p:spPr>
        <p:txBody>
          <a:bodyPr wrap="square">
            <a:spAutoFit/>
          </a:bodyPr>
          <a:lstStyle/>
          <a:p>
            <a:r>
              <a:rPr lang="en-US" altLang="ja-JP" dirty="0" smtClean="0"/>
              <a:t>Ferromagnetism is stabilized by coupling between the negatively polarized spin of induced carriers </a:t>
            </a:r>
            <a:r>
              <a:rPr lang="en-US" altLang="ja-JP" dirty="0"/>
              <a:t>and the </a:t>
            </a:r>
            <a:r>
              <a:rPr lang="en-US" altLang="ja-JP" dirty="0" smtClean="0"/>
              <a:t>localized spin.</a:t>
            </a:r>
            <a:endParaRPr lang="ja-JP" altLang="en-US" dirty="0"/>
          </a:p>
        </p:txBody>
      </p:sp>
      <p:sp>
        <p:nvSpPr>
          <p:cNvPr id="40" name="テキスト ボックス 39"/>
          <p:cNvSpPr txBox="1"/>
          <p:nvPr/>
        </p:nvSpPr>
        <p:spPr>
          <a:xfrm>
            <a:off x="4497943" y="5006726"/>
            <a:ext cx="4411595" cy="1754327"/>
          </a:xfrm>
          <a:prstGeom prst="rect">
            <a:avLst/>
          </a:prstGeom>
          <a:noFill/>
          <a:ln w="38100">
            <a:solidFill>
              <a:srgbClr val="FF0000"/>
            </a:solidFill>
          </a:ln>
        </p:spPr>
        <p:txBody>
          <a:bodyPr wrap="square" rtlCol="0">
            <a:spAutoFit/>
          </a:bodyPr>
          <a:lstStyle/>
          <a:p>
            <a:r>
              <a:rPr lang="en-US" altLang="ja-JP" dirty="0"/>
              <a:t>S</a:t>
            </a:r>
            <a:r>
              <a:rPr lang="en-US" altLang="ja-JP" dirty="0" smtClean="0"/>
              <a:t>ince </a:t>
            </a:r>
            <a:r>
              <a:rPr lang="en-US" altLang="ja-JP" dirty="0"/>
              <a:t>the </a:t>
            </a:r>
            <a:r>
              <a:rPr lang="en-US" altLang="ja-JP" dirty="0" smtClean="0"/>
              <a:t>Fe-</a:t>
            </a:r>
            <a:r>
              <a:rPr lang="en-US" altLang="ja-JP" i="1" dirty="0" smtClean="0"/>
              <a:t>d</a:t>
            </a:r>
            <a:r>
              <a:rPr lang="en-US" altLang="ja-JP" dirty="0" smtClean="0"/>
              <a:t> wave functions </a:t>
            </a:r>
            <a:r>
              <a:rPr lang="en-US" altLang="ja-JP" dirty="0"/>
              <a:t>hybridize with the </a:t>
            </a:r>
            <a:r>
              <a:rPr lang="en-US" altLang="ja-JP" dirty="0" smtClean="0"/>
              <a:t>Cu-</a:t>
            </a:r>
            <a:r>
              <a:rPr lang="en-US" altLang="ja-JP" i="1" dirty="0" smtClean="0"/>
              <a:t>d</a:t>
            </a:r>
            <a:r>
              <a:rPr lang="en-US" altLang="ja-JP" dirty="0" smtClean="0"/>
              <a:t> wave functions, the </a:t>
            </a:r>
            <a:r>
              <a:rPr lang="en-US" altLang="ja-JP" dirty="0"/>
              <a:t>majority-spin </a:t>
            </a:r>
            <a:r>
              <a:rPr lang="en-US" altLang="ja-JP" dirty="0" smtClean="0"/>
              <a:t>Cu-</a:t>
            </a:r>
            <a:r>
              <a:rPr lang="en-US" altLang="ja-JP" i="1" dirty="0" smtClean="0"/>
              <a:t>d</a:t>
            </a:r>
            <a:r>
              <a:rPr lang="en-US" altLang="ja-JP" dirty="0" smtClean="0"/>
              <a:t> </a:t>
            </a:r>
            <a:r>
              <a:rPr lang="en-US" altLang="ja-JP" dirty="0"/>
              <a:t>band is shifted to higher energies, while the minority-spin </a:t>
            </a:r>
            <a:r>
              <a:rPr lang="en-US" altLang="ja-JP" dirty="0" smtClean="0"/>
              <a:t>Cu-</a:t>
            </a:r>
            <a:r>
              <a:rPr lang="en-US" altLang="ja-JP" i="1" dirty="0" smtClean="0"/>
              <a:t>d</a:t>
            </a:r>
            <a:r>
              <a:rPr lang="en-US" altLang="ja-JP" dirty="0" smtClean="0"/>
              <a:t> band </a:t>
            </a:r>
            <a:r>
              <a:rPr lang="en-US" altLang="ja-JP" dirty="0"/>
              <a:t>is shifted to lower </a:t>
            </a:r>
            <a:r>
              <a:rPr lang="en-US" altLang="ja-JP" dirty="0" smtClean="0"/>
              <a:t>energies </a:t>
            </a:r>
            <a:r>
              <a:rPr lang="en-US" altLang="ja-JP" dirty="0"/>
              <a:t>due to hybridization with the higher-lying minority- spin </a:t>
            </a:r>
            <a:r>
              <a:rPr lang="en-US" altLang="ja-JP" dirty="0" smtClean="0"/>
              <a:t>Fe-</a:t>
            </a:r>
            <a:r>
              <a:rPr lang="en-US" altLang="ja-JP" i="1" dirty="0" smtClean="0"/>
              <a:t>d</a:t>
            </a:r>
            <a:r>
              <a:rPr lang="en-US" altLang="ja-JP" dirty="0" smtClean="0"/>
              <a:t> band.</a:t>
            </a:r>
            <a:endParaRPr kumimoji="1" lang="ja-JP" altLang="en-US" dirty="0"/>
          </a:p>
        </p:txBody>
      </p:sp>
      <p:cxnSp>
        <p:nvCxnSpPr>
          <p:cNvPr id="41" name="直線矢印コネクタ 40"/>
          <p:cNvCxnSpPr/>
          <p:nvPr/>
        </p:nvCxnSpPr>
        <p:spPr>
          <a:xfrm flipH="1">
            <a:off x="7474570" y="3750258"/>
            <a:ext cx="180872" cy="489943"/>
          </a:xfrm>
          <a:prstGeom prst="straightConnector1">
            <a:avLst/>
          </a:prstGeom>
          <a:ln w="44450">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174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5080678" y="1417638"/>
            <a:ext cx="4037404" cy="5427404"/>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25918" y="1417639"/>
            <a:ext cx="3810837" cy="5440362"/>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128936" y="274638"/>
            <a:ext cx="8928838" cy="1143000"/>
          </a:xfrm>
        </p:spPr>
        <p:txBody>
          <a:bodyPr>
            <a:noAutofit/>
          </a:bodyPr>
          <a:lstStyle/>
          <a:p>
            <a:r>
              <a:rPr lang="en-US" altLang="ja-JP" sz="3600" dirty="0" smtClean="0"/>
              <a:t>Electronic structure for</a:t>
            </a:r>
            <a:br>
              <a:rPr lang="en-US" altLang="ja-JP" sz="3600" dirty="0" smtClean="0"/>
            </a:br>
            <a:r>
              <a:rPr lang="en-US" altLang="ja-JP" sz="3600" dirty="0" smtClean="0"/>
              <a:t>super-exchange and p-d exchange interactions</a:t>
            </a:r>
            <a:endParaRPr kumimoji="1" lang="ja-JP" altLang="en-US" sz="3600" dirty="0"/>
          </a:p>
        </p:txBody>
      </p:sp>
      <p:cxnSp>
        <p:nvCxnSpPr>
          <p:cNvPr id="5" name="直線コネクタ 4"/>
          <p:cNvCxnSpPr/>
          <p:nvPr/>
        </p:nvCxnSpPr>
        <p:spPr>
          <a:xfrm flipH="1">
            <a:off x="1146583" y="2011092"/>
            <a:ext cx="17640" cy="356351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弦 6"/>
          <p:cNvSpPr/>
          <p:nvPr/>
        </p:nvSpPr>
        <p:spPr>
          <a:xfrm rot="10800000">
            <a:off x="-419757" y="2408017"/>
            <a:ext cx="3245713" cy="511593"/>
          </a:xfrm>
          <a:prstGeom prst="chord">
            <a:avLst>
              <a:gd name="adj1" fmla="val 5272434"/>
              <a:gd name="adj2" fmla="val 16200000"/>
            </a:avLst>
          </a:prstGeom>
          <a:solidFill>
            <a:srgbClr val="FFFFFF"/>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弦 7"/>
          <p:cNvSpPr/>
          <p:nvPr/>
        </p:nvSpPr>
        <p:spPr>
          <a:xfrm rot="10800000">
            <a:off x="352795" y="3163598"/>
            <a:ext cx="1658135" cy="793851"/>
          </a:xfrm>
          <a:prstGeom prst="chord">
            <a:avLst>
              <a:gd name="adj1" fmla="val 5469980"/>
              <a:gd name="adj2" fmla="val 16013463"/>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弦 8"/>
          <p:cNvSpPr/>
          <p:nvPr/>
        </p:nvSpPr>
        <p:spPr>
          <a:xfrm rot="10800000">
            <a:off x="-635031" y="4392648"/>
            <a:ext cx="3598507" cy="599800"/>
          </a:xfrm>
          <a:prstGeom prst="chord">
            <a:avLst>
              <a:gd name="adj1" fmla="val 5675513"/>
              <a:gd name="adj2" fmla="val 1620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52795" y="2716738"/>
            <a:ext cx="696036" cy="369332"/>
          </a:xfrm>
          <a:prstGeom prst="rect">
            <a:avLst/>
          </a:prstGeom>
          <a:noFill/>
        </p:spPr>
        <p:txBody>
          <a:bodyPr wrap="none" rtlCol="0">
            <a:spAutoFit/>
          </a:bodyPr>
          <a:lstStyle/>
          <a:p>
            <a:r>
              <a:rPr kumimoji="1" lang="en-US" altLang="ja-JP" dirty="0" smtClean="0"/>
              <a:t>Fe 3d</a:t>
            </a:r>
            <a:endParaRPr kumimoji="1" lang="ja-JP" altLang="en-US" dirty="0"/>
          </a:p>
        </p:txBody>
      </p:sp>
      <p:sp>
        <p:nvSpPr>
          <p:cNvPr id="11" name="テキスト ボックス 10"/>
          <p:cNvSpPr txBox="1"/>
          <p:nvPr/>
        </p:nvSpPr>
        <p:spPr>
          <a:xfrm>
            <a:off x="423354" y="4692548"/>
            <a:ext cx="696036" cy="369332"/>
          </a:xfrm>
          <a:prstGeom prst="rect">
            <a:avLst/>
          </a:prstGeom>
          <a:noFill/>
        </p:spPr>
        <p:txBody>
          <a:bodyPr wrap="none" rtlCol="0">
            <a:spAutoFit/>
          </a:bodyPr>
          <a:lstStyle/>
          <a:p>
            <a:r>
              <a:rPr kumimoji="1" lang="en-US" altLang="ja-JP" dirty="0" smtClean="0"/>
              <a:t>Fe 3d</a:t>
            </a:r>
            <a:endParaRPr kumimoji="1" lang="ja-JP" altLang="en-US" dirty="0"/>
          </a:p>
        </p:txBody>
      </p:sp>
      <p:sp>
        <p:nvSpPr>
          <p:cNvPr id="12" name="テキスト ボックス 11"/>
          <p:cNvSpPr txBox="1"/>
          <p:nvPr/>
        </p:nvSpPr>
        <p:spPr>
          <a:xfrm>
            <a:off x="391648" y="3311452"/>
            <a:ext cx="719480" cy="646331"/>
          </a:xfrm>
          <a:prstGeom prst="rect">
            <a:avLst/>
          </a:prstGeom>
          <a:noFill/>
        </p:spPr>
        <p:txBody>
          <a:bodyPr wrap="none" rtlCol="0">
            <a:spAutoFit/>
          </a:bodyPr>
          <a:lstStyle/>
          <a:p>
            <a:r>
              <a:rPr kumimoji="1" lang="en-US" altLang="ja-JP" dirty="0" smtClean="0"/>
              <a:t>S 2p</a:t>
            </a:r>
          </a:p>
          <a:p>
            <a:r>
              <a:rPr lang="en-US" altLang="ja-JP" dirty="0" smtClean="0"/>
              <a:t>Cu 3d</a:t>
            </a:r>
            <a:endParaRPr kumimoji="1" lang="ja-JP" altLang="en-US" dirty="0"/>
          </a:p>
        </p:txBody>
      </p:sp>
      <p:sp>
        <p:nvSpPr>
          <p:cNvPr id="15" name="右矢印 14"/>
          <p:cNvSpPr/>
          <p:nvPr/>
        </p:nvSpPr>
        <p:spPr>
          <a:xfrm>
            <a:off x="3951302" y="3175406"/>
            <a:ext cx="1023446" cy="643338"/>
          </a:xfrm>
          <a:prstGeom prst="rightArrow">
            <a:avLst/>
          </a:prstGeom>
          <a:solidFill>
            <a:schemeClr val="bg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880743" y="4216237"/>
            <a:ext cx="1167845" cy="369332"/>
          </a:xfrm>
          <a:prstGeom prst="rect">
            <a:avLst/>
          </a:prstGeom>
          <a:noFill/>
        </p:spPr>
        <p:txBody>
          <a:bodyPr wrap="none" rtlCol="0">
            <a:spAutoFit/>
          </a:bodyPr>
          <a:lstStyle/>
          <a:p>
            <a:r>
              <a:rPr kumimoji="1" lang="en-US" altLang="ja-JP" dirty="0" smtClean="0"/>
              <a:t>Hole-dope</a:t>
            </a:r>
            <a:endParaRPr kumimoji="1" lang="ja-JP" altLang="en-US" dirty="0"/>
          </a:p>
        </p:txBody>
      </p:sp>
      <p:sp>
        <p:nvSpPr>
          <p:cNvPr id="3" name="テキスト ボックス 2"/>
          <p:cNvSpPr txBox="1"/>
          <p:nvPr/>
        </p:nvSpPr>
        <p:spPr>
          <a:xfrm>
            <a:off x="423354" y="5894886"/>
            <a:ext cx="3416320" cy="646331"/>
          </a:xfrm>
          <a:prstGeom prst="rect">
            <a:avLst/>
          </a:prstGeom>
          <a:noFill/>
        </p:spPr>
        <p:txBody>
          <a:bodyPr wrap="none" rtlCol="0">
            <a:spAutoFit/>
          </a:bodyPr>
          <a:lstStyle/>
          <a:p>
            <a:r>
              <a:rPr lang="en-US" altLang="ja-JP" dirty="0" smtClean="0"/>
              <a:t>Anti-ferromagnetism </a:t>
            </a:r>
            <a:r>
              <a:rPr lang="en-US" altLang="ja-JP" dirty="0" smtClean="0"/>
              <a:t>is stabilized by</a:t>
            </a:r>
          </a:p>
          <a:p>
            <a:r>
              <a:rPr lang="en-US" altLang="ja-JP" dirty="0"/>
              <a:t>s</a:t>
            </a:r>
            <a:r>
              <a:rPr kumimoji="1" lang="en-US" altLang="ja-JP" dirty="0" smtClean="0"/>
              <a:t>uper-exchange interaction  </a:t>
            </a:r>
            <a:endParaRPr kumimoji="1" lang="ja-JP" altLang="en-US" dirty="0"/>
          </a:p>
        </p:txBody>
      </p:sp>
      <p:sp>
        <p:nvSpPr>
          <p:cNvPr id="6" name="弦 5"/>
          <p:cNvSpPr/>
          <p:nvPr/>
        </p:nvSpPr>
        <p:spPr>
          <a:xfrm rot="10800000">
            <a:off x="4584739" y="2408080"/>
            <a:ext cx="3131065" cy="511594"/>
          </a:xfrm>
          <a:prstGeom prst="chord">
            <a:avLst>
              <a:gd name="adj1" fmla="val 5365985"/>
              <a:gd name="adj2" fmla="val 16200000"/>
            </a:avLst>
          </a:prstGeom>
          <a:solidFill>
            <a:srgbClr val="FFFFFF"/>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弦 12"/>
          <p:cNvSpPr/>
          <p:nvPr/>
        </p:nvSpPr>
        <p:spPr>
          <a:xfrm rot="10800000">
            <a:off x="5255466" y="3186183"/>
            <a:ext cx="1789611" cy="771600"/>
          </a:xfrm>
          <a:prstGeom prst="chord">
            <a:avLst>
              <a:gd name="adj1" fmla="val 5395119"/>
              <a:gd name="adj2" fmla="val 1620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斜め縞 17"/>
          <p:cNvSpPr/>
          <p:nvPr/>
        </p:nvSpPr>
        <p:spPr>
          <a:xfrm rot="2281400">
            <a:off x="6170462" y="3059737"/>
            <a:ext cx="592238" cy="483490"/>
          </a:xfrm>
          <a:prstGeom prst="diagStripe">
            <a:avLst>
              <a:gd name="adj" fmla="val 67507"/>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4" name="直線コネクタ 13"/>
          <p:cNvCxnSpPr/>
          <p:nvPr/>
        </p:nvCxnSpPr>
        <p:spPr>
          <a:xfrm flipH="1">
            <a:off x="6132632" y="2011092"/>
            <a:ext cx="17640" cy="356351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弦 18"/>
          <p:cNvSpPr/>
          <p:nvPr/>
        </p:nvSpPr>
        <p:spPr>
          <a:xfrm rot="10800000">
            <a:off x="4459592" y="4375006"/>
            <a:ext cx="3381360" cy="599800"/>
          </a:xfrm>
          <a:prstGeom prst="chord">
            <a:avLst>
              <a:gd name="adj1" fmla="val 5500518"/>
              <a:gd name="adj2" fmla="val 1620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357320" y="5874996"/>
            <a:ext cx="3743746" cy="646331"/>
          </a:xfrm>
          <a:prstGeom prst="rect">
            <a:avLst/>
          </a:prstGeom>
          <a:noFill/>
        </p:spPr>
        <p:txBody>
          <a:bodyPr wrap="none" rtlCol="0">
            <a:spAutoFit/>
          </a:bodyPr>
          <a:lstStyle/>
          <a:p>
            <a:r>
              <a:rPr lang="en-US" altLang="ja-JP" dirty="0" smtClean="0"/>
              <a:t>Hole doping leads to</a:t>
            </a:r>
            <a:endParaRPr kumimoji="1" lang="en-US" altLang="ja-JP" dirty="0" smtClean="0"/>
          </a:p>
          <a:p>
            <a:r>
              <a:rPr lang="en-US" altLang="ja-JP" dirty="0" smtClean="0"/>
              <a:t>ferromagnetic</a:t>
            </a:r>
            <a:r>
              <a:rPr kumimoji="1" lang="en-US" altLang="ja-JP" dirty="0" smtClean="0"/>
              <a:t> </a:t>
            </a:r>
            <a:r>
              <a:rPr kumimoji="1" lang="en-US" altLang="ja-JP" dirty="0" err="1" smtClean="0"/>
              <a:t>Zener’s</a:t>
            </a:r>
            <a:r>
              <a:rPr kumimoji="1" lang="en-US" altLang="ja-JP" dirty="0" smtClean="0"/>
              <a:t> p-d hybridization</a:t>
            </a:r>
            <a:endParaRPr kumimoji="1" lang="ja-JP" altLang="en-US" dirty="0"/>
          </a:p>
        </p:txBody>
      </p:sp>
      <p:cxnSp>
        <p:nvCxnSpPr>
          <p:cNvPr id="22" name="直線コネクタ 21"/>
          <p:cNvCxnSpPr/>
          <p:nvPr/>
        </p:nvCxnSpPr>
        <p:spPr>
          <a:xfrm>
            <a:off x="264596" y="3086070"/>
            <a:ext cx="3272424" cy="0"/>
          </a:xfrm>
          <a:prstGeom prst="line">
            <a:avLst/>
          </a:prstGeom>
          <a:ln w="381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5437350" y="3311452"/>
            <a:ext cx="3472414" cy="0"/>
          </a:xfrm>
          <a:prstGeom prst="line">
            <a:avLst/>
          </a:prstGeom>
          <a:ln w="381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21" name="角丸四角形吹き出し 20"/>
          <p:cNvSpPr/>
          <p:nvPr/>
        </p:nvSpPr>
        <p:spPr>
          <a:xfrm>
            <a:off x="3810837" y="4251517"/>
            <a:ext cx="1237751" cy="723290"/>
          </a:xfrm>
          <a:prstGeom prst="wedgeRoundRectCallout">
            <a:avLst>
              <a:gd name="adj1" fmla="val -15520"/>
              <a:gd name="adj2" fmla="val -118445"/>
              <a:gd name="adj3" fmla="val 16667"/>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Vacancy</a:t>
            </a:r>
            <a:r>
              <a:rPr lang="en-US" altLang="ja-JP" dirty="0" smtClean="0">
                <a:solidFill>
                  <a:srgbClr val="000000"/>
                </a:solidFill>
              </a:rPr>
              <a:t>-</a:t>
            </a:r>
            <a:r>
              <a:rPr lang="en-US" altLang="ja-JP" dirty="0" smtClean="0">
                <a:solidFill>
                  <a:srgbClr val="000000"/>
                </a:solidFill>
              </a:rPr>
              <a:t>doping</a:t>
            </a:r>
            <a:endParaRPr kumimoji="1" lang="ja-JP" altLang="en-US" dirty="0">
              <a:solidFill>
                <a:srgbClr val="000000"/>
              </a:solidFill>
            </a:endParaRPr>
          </a:p>
        </p:txBody>
      </p:sp>
    </p:spTree>
    <p:extLst>
      <p:ext uri="{BB962C8B-B14F-4D97-AF65-F5344CB8AC3E}">
        <p14:creationId xmlns:p14="http://schemas.microsoft.com/office/powerpoint/2010/main" val="19074520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796246" y="4318948"/>
            <a:ext cx="4113045" cy="2153770"/>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kumimoji="1" lang="en-US" altLang="ja-JP" dirty="0" smtClean="0"/>
              <a:t>Density </a:t>
            </a:r>
            <a:r>
              <a:rPr lang="en-US" altLang="ja-JP" dirty="0"/>
              <a:t>o</a:t>
            </a:r>
            <a:r>
              <a:rPr kumimoji="1" lang="en-US" altLang="ja-JP" dirty="0" smtClean="0"/>
              <a:t>f states for ferromagnetic CuFeS</a:t>
            </a:r>
            <a:r>
              <a:rPr kumimoji="1" lang="en-US" altLang="ja-JP" baseline="-25000" dirty="0" smtClean="0"/>
              <a:t>2</a:t>
            </a:r>
            <a:endParaRPr kumimoji="1" lang="ja-JP" altLang="en-US" dirty="0"/>
          </a:p>
        </p:txBody>
      </p:sp>
      <p:pic>
        <p:nvPicPr>
          <p:cNvPr id="4" name="コンテンツ プレースホルダー 3" descr="62FM.eps"/>
          <p:cNvPicPr>
            <a:picLocks noGrp="1" noChangeAspect="1"/>
          </p:cNvPicPr>
          <p:nvPr>
            <p:ph idx="1"/>
          </p:nvPr>
        </p:nvPicPr>
        <p:blipFill rotWithShape="1">
          <a:blip r:embed="rId3">
            <a:extLst>
              <a:ext uri="{28A0092B-C50C-407E-A947-70E740481C1C}">
                <a14:useLocalDpi xmlns:a14="http://schemas.microsoft.com/office/drawing/2010/main" val="0"/>
              </a:ext>
            </a:extLst>
          </a:blip>
          <a:srcRect l="-118" r="3"/>
          <a:stretch/>
        </p:blipFill>
        <p:spPr>
          <a:xfrm>
            <a:off x="12332" y="1529373"/>
            <a:ext cx="4697605" cy="2476546"/>
          </a:xfrm>
        </p:spPr>
      </p:pic>
      <p:pic>
        <p:nvPicPr>
          <p:cNvPr id="5" name="図 4" descr="60FM.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356" y="1529373"/>
            <a:ext cx="4749491" cy="2405717"/>
          </a:xfrm>
          <a:prstGeom prst="rect">
            <a:avLst/>
          </a:prstGeom>
        </p:spPr>
      </p:pic>
      <p:pic>
        <p:nvPicPr>
          <p:cNvPr id="6" name="図 5" descr="59FM.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2" y="4093224"/>
            <a:ext cx="4697605" cy="2613746"/>
          </a:xfrm>
          <a:prstGeom prst="rect">
            <a:avLst/>
          </a:prstGeom>
        </p:spPr>
      </p:pic>
      <p:cxnSp>
        <p:nvCxnSpPr>
          <p:cNvPr id="7" name="直線コネクタ 6"/>
          <p:cNvCxnSpPr/>
          <p:nvPr/>
        </p:nvCxnSpPr>
        <p:spPr>
          <a:xfrm>
            <a:off x="2511812" y="1565782"/>
            <a:ext cx="0" cy="5165846"/>
          </a:xfrm>
          <a:prstGeom prst="line">
            <a:avLst/>
          </a:prstGeom>
          <a:ln w="38100" cmpd="sng">
            <a:solidFill>
              <a:srgbClr val="3366FF"/>
            </a:solidFill>
            <a:prstDash val="solid"/>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6938168" y="1565782"/>
            <a:ext cx="0" cy="2527442"/>
          </a:xfrm>
          <a:prstGeom prst="line">
            <a:avLst/>
          </a:prstGeom>
          <a:ln w="38100" cmpd="sng">
            <a:solidFill>
              <a:srgbClr val="3366FF"/>
            </a:solidFill>
            <a:prstDash val="solid"/>
          </a:ln>
        </p:spPr>
        <p:style>
          <a:lnRef idx="2">
            <a:schemeClr val="accent1"/>
          </a:lnRef>
          <a:fillRef idx="0">
            <a:schemeClr val="accent1"/>
          </a:fillRef>
          <a:effectRef idx="1">
            <a:schemeClr val="accent1"/>
          </a:effectRef>
          <a:fontRef idx="minor">
            <a:schemeClr val="tx1"/>
          </a:fontRef>
        </p:style>
      </p:cxnSp>
      <p:sp>
        <p:nvSpPr>
          <p:cNvPr id="11" name="角丸四角形吹き出し 10"/>
          <p:cNvSpPr/>
          <p:nvPr/>
        </p:nvSpPr>
        <p:spPr>
          <a:xfrm>
            <a:off x="5573016" y="1898664"/>
            <a:ext cx="887737" cy="283567"/>
          </a:xfrm>
          <a:prstGeom prst="wedgeRoundRectCallout">
            <a:avLst>
              <a:gd name="adj1" fmla="val -13889"/>
              <a:gd name="adj2" fmla="val 219022"/>
              <a:gd name="adj3" fmla="val 16667"/>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Fe-3d</a:t>
            </a:r>
            <a:endParaRPr kumimoji="1" lang="ja-JP" altLang="en-US" dirty="0">
              <a:solidFill>
                <a:srgbClr val="000000"/>
              </a:solidFill>
            </a:endParaRPr>
          </a:p>
        </p:txBody>
      </p:sp>
      <p:sp>
        <p:nvSpPr>
          <p:cNvPr id="12" name="角丸四角形吹き出し 11"/>
          <p:cNvSpPr/>
          <p:nvPr/>
        </p:nvSpPr>
        <p:spPr>
          <a:xfrm>
            <a:off x="4925707" y="3316498"/>
            <a:ext cx="1294618" cy="283567"/>
          </a:xfrm>
          <a:prstGeom prst="wedgeRoundRectCallout">
            <a:avLst>
              <a:gd name="adj1" fmla="val 69167"/>
              <a:gd name="adj2" fmla="val -102717"/>
              <a:gd name="adj3" fmla="val 16667"/>
            </a:avLst>
          </a:prstGeom>
          <a:solidFill>
            <a:schemeClr val="accent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Cu 3d,S 3p</a:t>
            </a:r>
            <a:endParaRPr kumimoji="1" lang="ja-JP" altLang="en-US" dirty="0">
              <a:solidFill>
                <a:srgbClr val="000000"/>
              </a:solidFill>
            </a:endParaRPr>
          </a:p>
        </p:txBody>
      </p:sp>
      <p:sp>
        <p:nvSpPr>
          <p:cNvPr id="15" name="角丸四角形吹き出し 14"/>
          <p:cNvSpPr/>
          <p:nvPr/>
        </p:nvSpPr>
        <p:spPr>
          <a:xfrm>
            <a:off x="457200" y="3435524"/>
            <a:ext cx="1407587" cy="329081"/>
          </a:xfrm>
          <a:prstGeom prst="wedgeRoundRectCallout">
            <a:avLst>
              <a:gd name="adj1" fmla="val 42235"/>
              <a:gd name="adj2" fmla="val -106092"/>
              <a:gd name="adj3" fmla="val 16667"/>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Cu 3d,S 3p</a:t>
            </a:r>
            <a:endParaRPr kumimoji="1" lang="ja-JP" altLang="en-US" dirty="0">
              <a:solidFill>
                <a:srgbClr val="000000"/>
              </a:solidFill>
            </a:endParaRPr>
          </a:p>
        </p:txBody>
      </p:sp>
      <p:sp>
        <p:nvSpPr>
          <p:cNvPr id="17" name="角丸四角形吹き出し 16"/>
          <p:cNvSpPr/>
          <p:nvPr/>
        </p:nvSpPr>
        <p:spPr>
          <a:xfrm>
            <a:off x="471533" y="6139836"/>
            <a:ext cx="1393254" cy="332882"/>
          </a:xfrm>
          <a:prstGeom prst="wedgeRoundRectCallout">
            <a:avLst>
              <a:gd name="adj1" fmla="val 54388"/>
              <a:gd name="adj2" fmla="val -111574"/>
              <a:gd name="adj3" fmla="val 16667"/>
            </a:avLst>
          </a:prstGeom>
          <a:solidFill>
            <a:srgbClr val="E6B9B8"/>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Cu 3d,S 3p</a:t>
            </a:r>
            <a:endParaRPr kumimoji="1" lang="ja-JP" altLang="en-US" dirty="0">
              <a:solidFill>
                <a:srgbClr val="000000"/>
              </a:solidFill>
            </a:endParaRPr>
          </a:p>
        </p:txBody>
      </p:sp>
      <p:sp>
        <p:nvSpPr>
          <p:cNvPr id="18" name="角丸四角形吹き出し 17"/>
          <p:cNvSpPr/>
          <p:nvPr/>
        </p:nvSpPr>
        <p:spPr>
          <a:xfrm>
            <a:off x="776770" y="1800032"/>
            <a:ext cx="974045" cy="382199"/>
          </a:xfrm>
          <a:prstGeom prst="wedgeRoundRectCallout">
            <a:avLst>
              <a:gd name="adj1" fmla="val -580"/>
              <a:gd name="adj2" fmla="val 117339"/>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Fe 3d</a:t>
            </a:r>
            <a:endParaRPr kumimoji="1" lang="ja-JP" altLang="en-US" dirty="0">
              <a:solidFill>
                <a:srgbClr val="000000"/>
              </a:solidFill>
            </a:endParaRPr>
          </a:p>
        </p:txBody>
      </p:sp>
      <p:sp>
        <p:nvSpPr>
          <p:cNvPr id="19" name="角丸四角形吹き出し 18"/>
          <p:cNvSpPr/>
          <p:nvPr/>
        </p:nvSpPr>
        <p:spPr>
          <a:xfrm>
            <a:off x="776770" y="4318948"/>
            <a:ext cx="914400" cy="341410"/>
          </a:xfrm>
          <a:prstGeom prst="wedgeRoundRectCallout">
            <a:avLst>
              <a:gd name="adj1" fmla="val 35799"/>
              <a:gd name="adj2" fmla="val 150465"/>
              <a:gd name="adj3" fmla="val 16667"/>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Fe 3d</a:t>
            </a:r>
            <a:endParaRPr kumimoji="1" lang="ja-JP" altLang="en-US" dirty="0">
              <a:solidFill>
                <a:srgbClr val="000000"/>
              </a:solidFill>
            </a:endParaRPr>
          </a:p>
        </p:txBody>
      </p:sp>
      <p:sp>
        <p:nvSpPr>
          <p:cNvPr id="20" name="テキスト ボックス 19"/>
          <p:cNvSpPr txBox="1"/>
          <p:nvPr/>
        </p:nvSpPr>
        <p:spPr>
          <a:xfrm>
            <a:off x="3501629" y="2009625"/>
            <a:ext cx="1011177" cy="369332"/>
          </a:xfrm>
          <a:prstGeom prst="rect">
            <a:avLst/>
          </a:prstGeom>
          <a:noFill/>
        </p:spPr>
        <p:txBody>
          <a:bodyPr wrap="none" rtlCol="0">
            <a:spAutoFit/>
          </a:bodyPr>
          <a:lstStyle/>
          <a:p>
            <a:r>
              <a:rPr kumimoji="1" lang="en-US" altLang="ja-JP" dirty="0" smtClean="0"/>
              <a:t>(no hole)</a:t>
            </a:r>
            <a:endParaRPr kumimoji="1" lang="ja-JP" altLang="en-US" dirty="0"/>
          </a:p>
        </p:txBody>
      </p:sp>
      <p:sp>
        <p:nvSpPr>
          <p:cNvPr id="21" name="テキスト ボックス 20"/>
          <p:cNvSpPr txBox="1"/>
          <p:nvPr/>
        </p:nvSpPr>
        <p:spPr>
          <a:xfrm>
            <a:off x="7948158" y="2009625"/>
            <a:ext cx="961133" cy="369332"/>
          </a:xfrm>
          <a:prstGeom prst="rect">
            <a:avLst/>
          </a:prstGeom>
          <a:noFill/>
        </p:spPr>
        <p:txBody>
          <a:bodyPr wrap="none" rtlCol="0">
            <a:spAutoFit/>
          </a:bodyPr>
          <a:lstStyle/>
          <a:p>
            <a:r>
              <a:rPr kumimoji="1" lang="en-US" altLang="ja-JP" dirty="0" smtClean="0"/>
              <a:t>(2 holes)</a:t>
            </a:r>
            <a:endParaRPr kumimoji="1" lang="ja-JP" altLang="en-US" dirty="0"/>
          </a:p>
        </p:txBody>
      </p:sp>
      <p:sp>
        <p:nvSpPr>
          <p:cNvPr id="22" name="テキスト ボックス 21"/>
          <p:cNvSpPr txBox="1"/>
          <p:nvPr/>
        </p:nvSpPr>
        <p:spPr>
          <a:xfrm>
            <a:off x="3522931" y="4660358"/>
            <a:ext cx="961133" cy="369332"/>
          </a:xfrm>
          <a:prstGeom prst="rect">
            <a:avLst/>
          </a:prstGeom>
          <a:noFill/>
        </p:spPr>
        <p:txBody>
          <a:bodyPr wrap="none" rtlCol="0">
            <a:spAutoFit/>
          </a:bodyPr>
          <a:lstStyle/>
          <a:p>
            <a:r>
              <a:rPr kumimoji="1" lang="en-US" altLang="ja-JP" dirty="0" smtClean="0"/>
              <a:t>(3 holes)</a:t>
            </a:r>
            <a:endParaRPr kumimoji="1" lang="ja-JP" altLang="en-US" dirty="0"/>
          </a:p>
        </p:txBody>
      </p:sp>
      <p:sp>
        <p:nvSpPr>
          <p:cNvPr id="23" name="テキスト ボックス 22"/>
          <p:cNvSpPr txBox="1"/>
          <p:nvPr/>
        </p:nvSpPr>
        <p:spPr>
          <a:xfrm>
            <a:off x="4925707" y="4512410"/>
            <a:ext cx="4069561" cy="2031325"/>
          </a:xfrm>
          <a:prstGeom prst="rect">
            <a:avLst/>
          </a:prstGeom>
          <a:noFill/>
        </p:spPr>
        <p:txBody>
          <a:bodyPr wrap="square" rtlCol="0">
            <a:spAutoFit/>
          </a:bodyPr>
          <a:lstStyle/>
          <a:p>
            <a:pPr marL="285750" indent="-285750">
              <a:buFont typeface="Wingdings" charset="2"/>
              <a:buChar char="²"/>
            </a:pPr>
            <a:r>
              <a:rPr lang="en-US" altLang="ja-JP" dirty="0" smtClean="0"/>
              <a:t>Fermi level is located at Cu-d bands.</a:t>
            </a:r>
          </a:p>
          <a:p>
            <a:endParaRPr lang="en-US" altLang="ja-JP" dirty="0" smtClean="0"/>
          </a:p>
          <a:p>
            <a:pPr marL="285750" indent="-285750">
              <a:buFont typeface="Wingdings" charset="2"/>
              <a:buChar char="²"/>
            </a:pPr>
            <a:r>
              <a:rPr lang="en-US" altLang="ja-JP" dirty="0" smtClean="0"/>
              <a:t>In the 2 and 3 hole doping cases, the half metallic states are realized by the energy shift due to the p-d exchange interaction.</a:t>
            </a:r>
          </a:p>
          <a:p>
            <a:pPr marL="285750" indent="-285750">
              <a:buFont typeface="Wingdings" charset="2"/>
              <a:buChar char="²"/>
            </a:pPr>
            <a:endParaRPr kumimoji="1" lang="en-US" altLang="ja-JP" dirty="0"/>
          </a:p>
        </p:txBody>
      </p:sp>
      <p:sp>
        <p:nvSpPr>
          <p:cNvPr id="25" name="正方形/長方形 24"/>
          <p:cNvSpPr/>
          <p:nvPr/>
        </p:nvSpPr>
        <p:spPr>
          <a:xfrm>
            <a:off x="-115435" y="2341970"/>
            <a:ext cx="461665" cy="3061595"/>
          </a:xfrm>
          <a:prstGeom prst="rect">
            <a:avLst/>
          </a:prstGeom>
        </p:spPr>
        <p:txBody>
          <a:bodyPr vert="vert270" wrap="none">
            <a:spAutoFit/>
          </a:bodyPr>
          <a:lstStyle/>
          <a:p>
            <a:r>
              <a:rPr lang="en-US" altLang="ja-JP" dirty="0"/>
              <a:t>Density Of </a:t>
            </a:r>
            <a:r>
              <a:rPr lang="en-US" altLang="ja-JP" dirty="0" smtClean="0"/>
              <a:t>State(</a:t>
            </a:r>
            <a:r>
              <a:rPr lang="en-US" altLang="ja-JP" dirty="0"/>
              <a:t>1/</a:t>
            </a:r>
            <a:r>
              <a:rPr lang="en-US" altLang="ja-JP" dirty="0" err="1"/>
              <a:t>eV</a:t>
            </a:r>
            <a:r>
              <a:rPr lang="en-US" altLang="ja-JP" dirty="0"/>
              <a:t>/unit cell)</a:t>
            </a:r>
            <a:endParaRPr lang="ja-JP" altLang="en-US" dirty="0"/>
          </a:p>
        </p:txBody>
      </p:sp>
    </p:spTree>
    <p:extLst>
      <p:ext uri="{BB962C8B-B14F-4D97-AF65-F5344CB8AC3E}">
        <p14:creationId xmlns:p14="http://schemas.microsoft.com/office/powerpoint/2010/main" val="19303108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168463" y="1417638"/>
            <a:ext cx="8837851" cy="64633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261242" y="2578634"/>
            <a:ext cx="3882758" cy="263046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Stability of ferromagnetic state</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2486939"/>
              </p:ext>
            </p:extLst>
          </p:nvPr>
        </p:nvGraphicFramePr>
        <p:xfrm>
          <a:off x="457200" y="2205374"/>
          <a:ext cx="4487002" cy="3003726"/>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469652" y="1417638"/>
            <a:ext cx="8706530" cy="646331"/>
          </a:xfrm>
          <a:prstGeom prst="rect">
            <a:avLst/>
          </a:prstGeom>
          <a:noFill/>
        </p:spPr>
        <p:txBody>
          <a:bodyPr wrap="none" rtlCol="0">
            <a:spAutoFit/>
          </a:bodyPr>
          <a:lstStyle/>
          <a:p>
            <a:r>
              <a:rPr lang="en-US" altLang="ja-JP" dirty="0" smtClean="0"/>
              <a:t>By calculating the energy difference between AFM and FM states, we can investigate the stable</a:t>
            </a:r>
          </a:p>
          <a:p>
            <a:r>
              <a:rPr lang="en-US" altLang="ja-JP" dirty="0" smtClean="0"/>
              <a:t>magnetic state as a function of the hole concentration</a:t>
            </a:r>
            <a:r>
              <a:rPr lang="en-US" altLang="ja-JP" dirty="0"/>
              <a:t>.</a:t>
            </a:r>
            <a:endParaRPr kumimoji="1" lang="ja-JP" altLang="en-US" dirty="0"/>
          </a:p>
        </p:txBody>
      </p:sp>
      <p:pic>
        <p:nvPicPr>
          <p:cNvPr id="6" name="図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646" y="2789882"/>
            <a:ext cx="2992972" cy="396580"/>
          </a:xfrm>
          <a:prstGeom prst="rect">
            <a:avLst/>
          </a:prstGeom>
        </p:spPr>
      </p:pic>
      <p:sp>
        <p:nvSpPr>
          <p:cNvPr id="7" name="正方形/長方形 6"/>
          <p:cNvSpPr/>
          <p:nvPr/>
        </p:nvSpPr>
        <p:spPr>
          <a:xfrm>
            <a:off x="5943600" y="3705976"/>
            <a:ext cx="794937" cy="790436"/>
          </a:xfrm>
          <a:prstGeom prst="rect">
            <a:avLst/>
          </a:prstGeom>
          <a:solidFill>
            <a:srgbClr val="E6B9B8"/>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7840028" y="3705976"/>
            <a:ext cx="792000" cy="790436"/>
          </a:xfrm>
          <a:prstGeom prst="rect">
            <a:avLst/>
          </a:prstGeom>
          <a:solidFill>
            <a:srgbClr val="E6B9B8"/>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1" name="直線矢印コネクタ 10"/>
          <p:cNvCxnSpPr/>
          <p:nvPr/>
        </p:nvCxnSpPr>
        <p:spPr>
          <a:xfrm flipV="1">
            <a:off x="7840028" y="3450489"/>
            <a:ext cx="0" cy="531276"/>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8632028" y="3450489"/>
            <a:ext cx="0" cy="531276"/>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V="1">
            <a:off x="7840028" y="4150219"/>
            <a:ext cx="0" cy="531276"/>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V="1">
            <a:off x="8632028" y="4150219"/>
            <a:ext cx="0" cy="531276"/>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5943600" y="3401464"/>
            <a:ext cx="0" cy="580301"/>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flipV="1">
            <a:off x="6738537" y="3401464"/>
            <a:ext cx="0" cy="580301"/>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6738537" y="4150219"/>
            <a:ext cx="0" cy="527604"/>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5956623" y="4150219"/>
            <a:ext cx="0" cy="531276"/>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35" name="図 3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6343" y="4124561"/>
            <a:ext cx="292100" cy="25400"/>
          </a:xfrm>
          <a:prstGeom prst="rect">
            <a:avLst/>
          </a:prstGeom>
        </p:spPr>
      </p:pic>
      <p:sp>
        <p:nvSpPr>
          <p:cNvPr id="41" name="角丸四角形 40"/>
          <p:cNvSpPr/>
          <p:nvPr/>
        </p:nvSpPr>
        <p:spPr>
          <a:xfrm>
            <a:off x="168463" y="5940411"/>
            <a:ext cx="8108907" cy="422616"/>
          </a:xfrm>
          <a:prstGeom prst="round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57200" y="5940410"/>
            <a:ext cx="7954183" cy="369332"/>
          </a:xfrm>
          <a:prstGeom prst="rect">
            <a:avLst/>
          </a:prstGeom>
          <a:noFill/>
        </p:spPr>
        <p:txBody>
          <a:bodyPr wrap="none" rtlCol="0">
            <a:spAutoFit/>
          </a:bodyPr>
          <a:lstStyle/>
          <a:p>
            <a:r>
              <a:rPr lang="en-US" altLang="ja-JP" dirty="0" smtClean="0"/>
              <a:t>With increasing the hole concentration, the f</a:t>
            </a:r>
            <a:r>
              <a:rPr kumimoji="1" lang="en-US" altLang="ja-JP" dirty="0" smtClean="0"/>
              <a:t>erromagnetic state </a:t>
            </a:r>
            <a:r>
              <a:rPr lang="en-US" altLang="ja-JP" dirty="0" smtClean="0"/>
              <a:t>becomes more stable.</a:t>
            </a:r>
            <a:endParaRPr kumimoji="1" lang="ja-JP" altLang="en-US" dirty="0"/>
          </a:p>
        </p:txBody>
      </p:sp>
      <p:sp>
        <p:nvSpPr>
          <p:cNvPr id="42" name="テキスト ボックス 41"/>
          <p:cNvSpPr txBox="1"/>
          <p:nvPr/>
        </p:nvSpPr>
        <p:spPr>
          <a:xfrm>
            <a:off x="-4465" y="3429863"/>
            <a:ext cx="461665" cy="838706"/>
          </a:xfrm>
          <a:prstGeom prst="rect">
            <a:avLst/>
          </a:prstGeom>
          <a:noFill/>
        </p:spPr>
        <p:txBody>
          <a:bodyPr vert="vert270" wrap="none" rtlCol="0">
            <a:spAutoFit/>
          </a:bodyPr>
          <a:lstStyle/>
          <a:p>
            <a:r>
              <a:rPr lang="en-US" altLang="ja-JP" dirty="0" smtClean="0"/>
              <a:t>ΔE(</a:t>
            </a:r>
            <a:r>
              <a:rPr lang="en-US" altLang="ja-JP" dirty="0" err="1" smtClean="0"/>
              <a:t>eV</a:t>
            </a:r>
            <a:r>
              <a:rPr lang="en-US" altLang="ja-JP" dirty="0" smtClean="0"/>
              <a:t>)</a:t>
            </a:r>
            <a:endParaRPr kumimoji="1" lang="ja-JP" altLang="en-US" dirty="0"/>
          </a:p>
        </p:txBody>
      </p:sp>
      <p:sp>
        <p:nvSpPr>
          <p:cNvPr id="50" name="テキスト ボックス 49"/>
          <p:cNvSpPr txBox="1"/>
          <p:nvPr/>
        </p:nvSpPr>
        <p:spPr>
          <a:xfrm>
            <a:off x="1430243" y="5105187"/>
            <a:ext cx="2949420" cy="307777"/>
          </a:xfrm>
          <a:prstGeom prst="rect">
            <a:avLst/>
          </a:prstGeom>
          <a:noFill/>
        </p:spPr>
        <p:txBody>
          <a:bodyPr wrap="none" rtlCol="0">
            <a:spAutoFit/>
          </a:bodyPr>
          <a:lstStyle/>
          <a:p>
            <a:r>
              <a:rPr lang="en-US" altLang="ja-JP" sz="1400" dirty="0" smtClean="0"/>
              <a:t>number of hole per unit cell(/unit cell)</a:t>
            </a:r>
            <a:endParaRPr kumimoji="1" lang="ja-JP" altLang="en-US" sz="1400" dirty="0"/>
          </a:p>
        </p:txBody>
      </p:sp>
    </p:spTree>
    <p:extLst>
      <p:ext uri="{BB962C8B-B14F-4D97-AF65-F5344CB8AC3E}">
        <p14:creationId xmlns:p14="http://schemas.microsoft.com/office/powerpoint/2010/main" val="42331708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810846" y="5508489"/>
            <a:ext cx="4283298" cy="1090653"/>
          </a:xfrm>
          <a:prstGeom prst="roundRect">
            <a:avLst/>
          </a:prstGeom>
          <a:solidFill>
            <a:schemeClr val="accent1">
              <a:lumMod val="40000"/>
              <a:lumOff val="6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087919" y="5558297"/>
            <a:ext cx="3802581" cy="923330"/>
          </a:xfrm>
          <a:prstGeom prst="rect">
            <a:avLst/>
          </a:prstGeom>
          <a:noFill/>
        </p:spPr>
        <p:txBody>
          <a:bodyPr wrap="none" rtlCol="0">
            <a:spAutoFit/>
          </a:bodyPr>
          <a:lstStyle/>
          <a:p>
            <a:r>
              <a:rPr kumimoji="1" lang="en-US" altLang="ja-JP" dirty="0" smtClean="0"/>
              <a:t>we produce formation energy</a:t>
            </a:r>
          </a:p>
          <a:p>
            <a:r>
              <a:rPr kumimoji="1" lang="en-US" altLang="ja-JP" dirty="0" smtClean="0"/>
              <a:t> of Cu-</a:t>
            </a:r>
            <a:r>
              <a:rPr lang="en-US" altLang="ja-JP" dirty="0" smtClean="0"/>
              <a:t>vacancy and S-vacancy. therefore, </a:t>
            </a:r>
          </a:p>
          <a:p>
            <a:r>
              <a:rPr lang="en-US" altLang="ja-JP" dirty="0" smtClean="0"/>
              <a:t>we realize which site is easy to dope. </a:t>
            </a:r>
            <a:endParaRPr kumimoji="1" lang="ja-JP" altLang="en-US" dirty="0"/>
          </a:p>
        </p:txBody>
      </p:sp>
      <p:sp>
        <p:nvSpPr>
          <p:cNvPr id="10" name="角丸四角形 9"/>
          <p:cNvSpPr/>
          <p:nvPr/>
        </p:nvSpPr>
        <p:spPr>
          <a:xfrm>
            <a:off x="0" y="1417638"/>
            <a:ext cx="9144000" cy="953669"/>
          </a:xfrm>
          <a:prstGeom prst="roundRect">
            <a:avLst>
              <a:gd name="adj" fmla="val 29688"/>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050929" y="3968214"/>
            <a:ext cx="3598882" cy="1325657"/>
          </a:xfrm>
          <a:prstGeom prst="roundRect">
            <a:avLst/>
          </a:prstGeom>
          <a:solidFill>
            <a:schemeClr val="accent6">
              <a:lumMod val="20000"/>
              <a:lumOff val="80000"/>
            </a:schemeClr>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Formation energy</a:t>
            </a:r>
            <a:endParaRPr kumimoji="1" lang="ja-JP" altLang="en-US" dirty="0"/>
          </a:p>
        </p:txBody>
      </p:sp>
      <p:pic>
        <p:nvPicPr>
          <p:cNvPr id="5" name="図 4" descr="kouzo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56" y="3265406"/>
            <a:ext cx="2340699" cy="3113312"/>
          </a:xfrm>
          <a:prstGeom prst="rect">
            <a:avLst/>
          </a:prstGeom>
        </p:spPr>
      </p:pic>
      <p:sp>
        <p:nvSpPr>
          <p:cNvPr id="6" name="テキスト ボックス 5"/>
          <p:cNvSpPr txBox="1"/>
          <p:nvPr/>
        </p:nvSpPr>
        <p:spPr>
          <a:xfrm>
            <a:off x="5274322" y="4019568"/>
            <a:ext cx="3108543" cy="1200329"/>
          </a:xfrm>
          <a:prstGeom prst="rect">
            <a:avLst/>
          </a:prstGeom>
          <a:noFill/>
        </p:spPr>
        <p:txBody>
          <a:bodyPr wrap="none" rtlCol="0">
            <a:spAutoFit/>
          </a:bodyPr>
          <a:lstStyle/>
          <a:p>
            <a:r>
              <a:rPr kumimoji="1" lang="en-US" altLang="ja-JP" dirty="0" smtClean="0"/>
              <a:t>ΔE		: formation energy</a:t>
            </a:r>
          </a:p>
          <a:p>
            <a:r>
              <a:rPr lang="en-US" altLang="ja-JP" dirty="0" smtClean="0"/>
              <a:t>E</a:t>
            </a:r>
            <a:r>
              <a:rPr lang="en-US" altLang="ja-JP" baseline="-25000" dirty="0" smtClean="0"/>
              <a:t>α</a:t>
            </a:r>
            <a:r>
              <a:rPr lang="en-US" altLang="ja-JP" dirty="0" smtClean="0"/>
              <a:t>		: defect αtotal energy </a:t>
            </a:r>
          </a:p>
          <a:p>
            <a:r>
              <a:rPr lang="en-US" altLang="ja-JP" dirty="0" err="1" smtClean="0"/>
              <a:t>E</a:t>
            </a:r>
            <a:r>
              <a:rPr lang="en-US" altLang="ja-JP" baseline="-25000" dirty="0" err="1" smtClean="0"/>
              <a:t>host</a:t>
            </a:r>
            <a:r>
              <a:rPr lang="en-US" altLang="ja-JP" dirty="0"/>
              <a:t> </a:t>
            </a:r>
            <a:r>
              <a:rPr lang="en-US" altLang="ja-JP" dirty="0" smtClean="0"/>
              <a:t> 	:  total energy </a:t>
            </a:r>
          </a:p>
          <a:p>
            <a:r>
              <a:rPr kumimoji="1" lang="el-GR" altLang="ja-JP" dirty="0" smtClean="0"/>
              <a:t>μ</a:t>
            </a:r>
            <a:r>
              <a:rPr kumimoji="1" lang="en-US" altLang="ja-JP" baseline="-25000" dirty="0" smtClean="0"/>
              <a:t>α	</a:t>
            </a:r>
            <a:r>
              <a:rPr kumimoji="1" lang="en-US" altLang="ja-JP" dirty="0" smtClean="0"/>
              <a:t>	:chemical potential</a:t>
            </a:r>
          </a:p>
        </p:txBody>
      </p:sp>
      <p:sp>
        <p:nvSpPr>
          <p:cNvPr id="9" name="テキスト ボックス 8"/>
          <p:cNvSpPr txBox="1"/>
          <p:nvPr/>
        </p:nvSpPr>
        <p:spPr>
          <a:xfrm>
            <a:off x="215956" y="1529822"/>
            <a:ext cx="8992391" cy="707886"/>
          </a:xfrm>
          <a:prstGeom prst="rect">
            <a:avLst/>
          </a:prstGeom>
          <a:noFill/>
        </p:spPr>
        <p:txBody>
          <a:bodyPr wrap="none" rtlCol="0">
            <a:spAutoFit/>
          </a:bodyPr>
          <a:lstStyle/>
          <a:p>
            <a:r>
              <a:rPr lang="en-US" altLang="ja-JP" sz="2000" b="1" i="1" u="sng" dirty="0"/>
              <a:t>T</a:t>
            </a:r>
            <a:r>
              <a:rPr kumimoji="1" lang="en-US" altLang="ja-JP" sz="2000" b="1" i="1" u="sng" dirty="0" smtClean="0"/>
              <a:t>he formation energy </a:t>
            </a:r>
            <a:r>
              <a:rPr kumimoji="1" lang="en-US" altLang="ja-JP" sz="2000" dirty="0" smtClean="0"/>
              <a:t>is the difference in the total crystal before and after the defect arises.</a:t>
            </a:r>
          </a:p>
          <a:p>
            <a:r>
              <a:rPr lang="en-US" altLang="ja-JP" sz="2000" dirty="0" smtClean="0"/>
              <a:t>it represents the penalty in broken atomic bonds and in lattice stress.</a:t>
            </a:r>
            <a:endParaRPr kumimoji="1" lang="ja-JP" altLang="en-US" sz="2000" dirty="0"/>
          </a:p>
        </p:txBody>
      </p:sp>
      <p:cxnSp>
        <p:nvCxnSpPr>
          <p:cNvPr id="15" name="曲線コネクタ 14"/>
          <p:cNvCxnSpPr/>
          <p:nvPr/>
        </p:nvCxnSpPr>
        <p:spPr>
          <a:xfrm flipV="1">
            <a:off x="2262668" y="3386974"/>
            <a:ext cx="987149" cy="809387"/>
          </a:xfrm>
          <a:prstGeom prst="curvedConnector3">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円/楕円 15"/>
          <p:cNvSpPr/>
          <p:nvPr/>
        </p:nvSpPr>
        <p:spPr>
          <a:xfrm>
            <a:off x="3380717" y="3200192"/>
            <a:ext cx="379607" cy="373564"/>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380717" y="3520678"/>
            <a:ext cx="569387" cy="369332"/>
          </a:xfrm>
          <a:prstGeom prst="rect">
            <a:avLst/>
          </a:prstGeom>
          <a:noFill/>
        </p:spPr>
        <p:txBody>
          <a:bodyPr wrap="none" rtlCol="0">
            <a:spAutoFit/>
          </a:bodyPr>
          <a:lstStyle/>
          <a:p>
            <a:r>
              <a:rPr kumimoji="1" lang="en-US" altLang="ja-JP" dirty="0" smtClean="0"/>
              <a:t>μ</a:t>
            </a:r>
            <a:r>
              <a:rPr kumimoji="1" lang="en-US" altLang="ja-JP" baseline="-25000" dirty="0" smtClean="0"/>
              <a:t>α</a:t>
            </a:r>
            <a:endParaRPr kumimoji="1" lang="ja-JP" altLang="en-US" dirty="0"/>
          </a:p>
        </p:txBody>
      </p:sp>
      <p:sp>
        <p:nvSpPr>
          <p:cNvPr id="21" name="テキスト ボックス 20"/>
          <p:cNvSpPr txBox="1"/>
          <p:nvPr/>
        </p:nvSpPr>
        <p:spPr>
          <a:xfrm>
            <a:off x="971210" y="6462645"/>
            <a:ext cx="582211" cy="369332"/>
          </a:xfrm>
          <a:prstGeom prst="rect">
            <a:avLst/>
          </a:prstGeom>
          <a:noFill/>
        </p:spPr>
        <p:txBody>
          <a:bodyPr wrap="none" rtlCol="0">
            <a:spAutoFit/>
          </a:bodyPr>
          <a:lstStyle/>
          <a:p>
            <a:r>
              <a:rPr kumimoji="1" lang="en-US" altLang="ja-JP" dirty="0" err="1" smtClean="0"/>
              <a:t>E</a:t>
            </a:r>
            <a:r>
              <a:rPr kumimoji="1" lang="en-US" altLang="ja-JP" baseline="-25000" dirty="0" err="1" smtClean="0"/>
              <a:t>host</a:t>
            </a:r>
            <a:endParaRPr kumimoji="1" lang="ja-JP" altLang="en-US" dirty="0"/>
          </a:p>
        </p:txBody>
      </p:sp>
      <p:graphicFrame>
        <p:nvGraphicFramePr>
          <p:cNvPr id="34" name="表 33"/>
          <p:cNvGraphicFramePr>
            <a:graphicFrameLocks noGrp="1"/>
          </p:cNvGraphicFramePr>
          <p:nvPr>
            <p:extLst>
              <p:ext uri="{D42A27DB-BD31-4B8C-83A1-F6EECF244321}">
                <p14:modId xmlns:p14="http://schemas.microsoft.com/office/powerpoint/2010/main" val="2847534473"/>
              </p:ext>
            </p:extLst>
          </p:nvPr>
        </p:nvGraphicFramePr>
        <p:xfrm>
          <a:off x="4768259" y="3865831"/>
          <a:ext cx="4290736" cy="1483360"/>
        </p:xfrm>
        <a:graphic>
          <a:graphicData uri="http://schemas.openxmlformats.org/drawingml/2006/table">
            <a:tbl>
              <a:tblPr firstRow="1" bandRow="1">
                <a:tableStyleId>{BDBED569-4797-4DF1-A0F4-6AAB3CD982D8}</a:tableStyleId>
              </a:tblPr>
              <a:tblGrid>
                <a:gridCol w="1514775"/>
                <a:gridCol w="1395037"/>
                <a:gridCol w="1380924"/>
              </a:tblGrid>
              <a:tr h="370840">
                <a:tc>
                  <a:txBody>
                    <a:bodyPr/>
                    <a:lstStyle/>
                    <a:p>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Cu vacancy</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S vacancy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kumimoji="1" lang="en-US" altLang="ja-JP" dirty="0" smtClean="0"/>
                        <a:t>E</a:t>
                      </a:r>
                      <a:r>
                        <a:rPr kumimoji="1" lang="en-US" altLang="ja-JP" baseline="-25000" dirty="0" smtClean="0"/>
                        <a:t>α</a:t>
                      </a:r>
                      <a:r>
                        <a:rPr kumimoji="1" lang="en-US" altLang="ja-JP" dirty="0" smtClean="0"/>
                        <a:t>(</a:t>
                      </a:r>
                      <a:r>
                        <a:rPr kumimoji="1" lang="en-US" altLang="ja-JP" dirty="0" err="1" smtClean="0"/>
                        <a:t>eV</a:t>
                      </a:r>
                      <a:r>
                        <a:rPr kumimoji="1" lang="en-US" altLang="ja-JP" dirty="0" smtClean="0"/>
                        <a:t>)</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-303.957</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-303.363</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kumimoji="1" lang="en-US" altLang="ja-JP" baseline="0" dirty="0" err="1" smtClean="0"/>
                        <a:t>E</a:t>
                      </a:r>
                      <a:r>
                        <a:rPr kumimoji="1" lang="en-US" altLang="ja-JP" baseline="-25000" dirty="0" err="1" smtClean="0"/>
                        <a:t>host</a:t>
                      </a:r>
                      <a:r>
                        <a:rPr kumimoji="1" lang="en-US" altLang="ja-JP" baseline="0" dirty="0" smtClean="0"/>
                        <a:t>(</a:t>
                      </a:r>
                      <a:r>
                        <a:rPr kumimoji="1" lang="en-US" altLang="ja-JP" baseline="0" dirty="0" err="1" smtClean="0"/>
                        <a:t>eV</a:t>
                      </a:r>
                      <a:r>
                        <a:rPr kumimoji="1" lang="en-US" altLang="ja-JP" dirty="0" smtClean="0"/>
                        <a:t>)</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-308.814</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-308.814</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kumimoji="1" lang="en-US" altLang="ja-JP" dirty="0" smtClean="0"/>
                        <a:t>μ(</a:t>
                      </a:r>
                      <a:r>
                        <a:rPr kumimoji="1" lang="en-US" altLang="ja-JP" dirty="0" err="1" smtClean="0"/>
                        <a:t>eV</a:t>
                      </a:r>
                      <a:r>
                        <a:rPr kumimoji="1" lang="en-US" altLang="ja-JP" dirty="0" smtClean="0"/>
                        <a: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-3.730</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kumimoji="1" lang="en-US" altLang="ja-JP" dirty="0" smtClean="0"/>
                        <a:t>-4.084</a:t>
                      </a:r>
                      <a:endParaRPr kumimoji="1" lang="ja-JP" alt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bl>
          </a:graphicData>
        </a:graphic>
      </p:graphicFrame>
      <p:sp>
        <p:nvSpPr>
          <p:cNvPr id="35" name="テキスト ボックス 34"/>
          <p:cNvSpPr txBox="1"/>
          <p:nvPr/>
        </p:nvSpPr>
        <p:spPr>
          <a:xfrm>
            <a:off x="4768259" y="5520303"/>
            <a:ext cx="4325885" cy="1077218"/>
          </a:xfrm>
          <a:prstGeom prst="rect">
            <a:avLst/>
          </a:prstGeom>
          <a:solidFill>
            <a:srgbClr val="FFFFFF"/>
          </a:solidFill>
        </p:spPr>
        <p:txBody>
          <a:bodyPr wrap="square" rtlCol="0">
            <a:spAutoFit/>
          </a:bodyPr>
          <a:lstStyle/>
          <a:p>
            <a:r>
              <a:rPr kumimoji="1" lang="en-US" altLang="ja-JP" sz="3200" dirty="0" smtClean="0"/>
              <a:t>Cu vacancy </a:t>
            </a:r>
            <a:r>
              <a:rPr kumimoji="1" lang="en-US" altLang="ja-JP" sz="3200" dirty="0" smtClean="0"/>
              <a:t>1.13eV</a:t>
            </a:r>
            <a:endParaRPr kumimoji="1" lang="en-US" altLang="ja-JP" sz="3200" dirty="0" smtClean="0"/>
          </a:p>
          <a:p>
            <a:r>
              <a:rPr lang="en-US" altLang="ja-JP" sz="3200" dirty="0" smtClean="0"/>
              <a:t>S vacancy    </a:t>
            </a:r>
            <a:r>
              <a:rPr lang="en-US" altLang="ja-JP" sz="3200" dirty="0" smtClean="0"/>
              <a:t>1.37eV</a:t>
            </a:r>
            <a:endParaRPr lang="en-US" altLang="ja-JP" sz="3200" dirty="0" smtClean="0"/>
          </a:p>
        </p:txBody>
      </p:sp>
      <p:sp>
        <p:nvSpPr>
          <p:cNvPr id="36" name="円/楕円 35"/>
          <p:cNvSpPr/>
          <p:nvPr/>
        </p:nvSpPr>
        <p:spPr>
          <a:xfrm>
            <a:off x="4810846" y="5558297"/>
            <a:ext cx="2017748" cy="65744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40" name="図 3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655" y="2602201"/>
            <a:ext cx="4038600" cy="368300"/>
          </a:xfrm>
          <a:prstGeom prst="rect">
            <a:avLst/>
          </a:prstGeom>
        </p:spPr>
      </p:pic>
    </p:spTree>
    <p:extLst>
      <p:ext uri="{BB962C8B-B14F-4D97-AF65-F5344CB8AC3E}">
        <p14:creationId xmlns:p14="http://schemas.microsoft.com/office/powerpoint/2010/main" val="3107801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 &amp; future works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en-US" altLang="ja-JP" u="sng" dirty="0"/>
              <a:t>S</a:t>
            </a:r>
            <a:r>
              <a:rPr lang="en-US" altLang="ja-JP" u="sng" dirty="0" smtClean="0"/>
              <a:t>ummary</a:t>
            </a:r>
          </a:p>
          <a:p>
            <a:r>
              <a:rPr lang="en-US" altLang="ja-JP" dirty="0"/>
              <a:t>A</a:t>
            </a:r>
            <a:r>
              <a:rPr lang="en-US" altLang="ja-JP" dirty="0" smtClean="0"/>
              <a:t>s a prediction, valence band is on the </a:t>
            </a:r>
            <a:r>
              <a:rPr lang="en-US" altLang="ja-JP" dirty="0"/>
              <a:t>F</a:t>
            </a:r>
            <a:r>
              <a:rPr lang="en-US" altLang="ja-JP" dirty="0" smtClean="0"/>
              <a:t>ermi level when we dope holes into CuFeS</a:t>
            </a:r>
            <a:r>
              <a:rPr lang="en-US" altLang="ja-JP" baseline="-25000" dirty="0" smtClean="0"/>
              <a:t>2. </a:t>
            </a:r>
            <a:r>
              <a:rPr lang="en-US" altLang="ja-JP" dirty="0" smtClean="0"/>
              <a:t>In other words, it generalizes p-d exchange interaction.</a:t>
            </a:r>
          </a:p>
          <a:p>
            <a:r>
              <a:rPr lang="en-US" altLang="ja-JP" dirty="0" smtClean="0"/>
              <a:t>We could see the transition from anti-ferromagnetic state to ferromagnetic state when we dope 2.3 holes per unit cell.</a:t>
            </a:r>
          </a:p>
          <a:p>
            <a:r>
              <a:rPr lang="en-US" altLang="ja-JP" dirty="0" smtClean="0"/>
              <a:t>Cu-vacancy is easier to be doped than S-vacancy.</a:t>
            </a:r>
          </a:p>
          <a:p>
            <a:pPr marL="0" indent="0">
              <a:buNone/>
            </a:pPr>
            <a:r>
              <a:rPr lang="en-US" altLang="ja-JP" u="sng" dirty="0"/>
              <a:t>F</a:t>
            </a:r>
            <a:r>
              <a:rPr lang="en-US" altLang="ja-JP" u="sng" dirty="0" smtClean="0"/>
              <a:t>uture work</a:t>
            </a:r>
          </a:p>
          <a:p>
            <a:r>
              <a:rPr lang="en-US" altLang="ja-JP" dirty="0" smtClean="0"/>
              <a:t>I will calculate </a:t>
            </a:r>
            <a:r>
              <a:rPr lang="en-US" altLang="ja-JP" dirty="0" err="1" smtClean="0"/>
              <a:t>Tc</a:t>
            </a:r>
            <a:r>
              <a:rPr lang="en-US" altLang="ja-JP" dirty="0" smtClean="0"/>
              <a:t> of </a:t>
            </a:r>
            <a:r>
              <a:rPr lang="en-US" altLang="ja-JP" dirty="0" smtClean="0"/>
              <a:t>CuFeS</a:t>
            </a:r>
            <a:r>
              <a:rPr lang="en-US" altLang="ja-JP" baseline="-25000" dirty="0" smtClean="0"/>
              <a:t>2</a:t>
            </a:r>
            <a:r>
              <a:rPr lang="en-US" altLang="ja-JP" dirty="0" smtClean="0"/>
              <a:t> in ferromagnetic state.</a:t>
            </a:r>
          </a:p>
        </p:txBody>
      </p:sp>
    </p:spTree>
    <p:extLst>
      <p:ext uri="{BB962C8B-B14F-4D97-AF65-F5344CB8AC3E}">
        <p14:creationId xmlns:p14="http://schemas.microsoft.com/office/powerpoint/2010/main" val="9510480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66847"/>
            <a:ext cx="8229600" cy="1143000"/>
          </a:xfrm>
        </p:spPr>
        <p:txBody>
          <a:bodyPr/>
          <a:lstStyle/>
          <a:p>
            <a:r>
              <a:rPr lang="en-US" altLang="ja-JP" dirty="0"/>
              <a:t>T</a:t>
            </a:r>
            <a:r>
              <a:rPr lang="en-US" altLang="ja-JP" dirty="0" smtClean="0"/>
              <a:t>hank you for your attention</a:t>
            </a:r>
            <a:endParaRPr kumimoji="1" lang="ja-JP" altLang="en-US" dirty="0"/>
          </a:p>
        </p:txBody>
      </p:sp>
      <p:sp>
        <p:nvSpPr>
          <p:cNvPr id="4" name="テキスト ボックス 3"/>
          <p:cNvSpPr txBox="1"/>
          <p:nvPr/>
        </p:nvSpPr>
        <p:spPr>
          <a:xfrm>
            <a:off x="7074422" y="5827827"/>
            <a:ext cx="1664901" cy="369332"/>
          </a:xfrm>
          <a:prstGeom prst="rect">
            <a:avLst/>
          </a:prstGeom>
          <a:noFill/>
        </p:spPr>
        <p:txBody>
          <a:bodyPr wrap="none" rtlCol="0">
            <a:spAutoFit/>
          </a:bodyPr>
          <a:lstStyle/>
          <a:p>
            <a:r>
              <a:rPr lang="en-US" altLang="ja-JP" dirty="0" smtClean="0"/>
              <a:t>S</a:t>
            </a:r>
            <a:r>
              <a:rPr kumimoji="1" lang="en-US" altLang="ja-JP" dirty="0" smtClean="0"/>
              <a:t>atoshi </a:t>
            </a:r>
            <a:r>
              <a:rPr kumimoji="1" lang="en-US" altLang="ja-JP" dirty="0" err="1" smtClean="0"/>
              <a:t>Ikemoto</a:t>
            </a:r>
            <a:endParaRPr kumimoji="1" lang="ja-JP" altLang="en-US" dirty="0"/>
          </a:p>
        </p:txBody>
      </p:sp>
    </p:spTree>
    <p:extLst>
      <p:ext uri="{BB962C8B-B14F-4D97-AF65-F5344CB8AC3E}">
        <p14:creationId xmlns:p14="http://schemas.microsoft.com/office/powerpoint/2010/main" val="18242652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磁性半導体</a:t>
            </a:r>
            <a:r>
              <a:rPr kumimoji="1" lang="en-US" altLang="ja-JP" dirty="0" err="1" smtClean="0"/>
              <a:t>Tc</a:t>
            </a:r>
            <a:endParaRPr kumimoji="1" lang="ja-JP" altLang="en-US" dirty="0"/>
          </a:p>
        </p:txBody>
      </p:sp>
      <p:sp>
        <p:nvSpPr>
          <p:cNvPr id="3" name="コンテンツ プレースホルダー 2"/>
          <p:cNvSpPr>
            <a:spLocks noGrp="1"/>
          </p:cNvSpPr>
          <p:nvPr>
            <p:ph idx="1"/>
          </p:nvPr>
        </p:nvSpPr>
        <p:spPr>
          <a:xfrm>
            <a:off x="457200" y="1600201"/>
            <a:ext cx="8229600" cy="2037996"/>
          </a:xfrm>
        </p:spPr>
        <p:txBody>
          <a:bodyPr>
            <a:normAutofit lnSpcReduction="10000"/>
          </a:bodyPr>
          <a:lstStyle/>
          <a:p>
            <a:r>
              <a:rPr kumimoji="1" lang="ja-JP" altLang="en-US" dirty="0" smtClean="0"/>
              <a:t>高い</a:t>
            </a:r>
            <a:r>
              <a:rPr kumimoji="1" lang="en-US" altLang="ja-JP" dirty="0" err="1" smtClean="0"/>
              <a:t>Tc</a:t>
            </a:r>
            <a:r>
              <a:rPr kumimoji="1" lang="ja-JP" altLang="en-US" dirty="0" smtClean="0"/>
              <a:t>を実現するためには高い遷移金属のドープ量を必要とする。しかし、半導体にたくさんの磁性原子を入れてしまうと、結晶構造が崩れてしまうことが難点</a:t>
            </a:r>
            <a:endParaRPr kumimoji="1" lang="ja-JP" altLang="en-US" dirty="0"/>
          </a:p>
        </p:txBody>
      </p:sp>
      <p:sp>
        <p:nvSpPr>
          <p:cNvPr id="5" name="テキスト ボックス 4"/>
          <p:cNvSpPr txBox="1"/>
          <p:nvPr/>
        </p:nvSpPr>
        <p:spPr>
          <a:xfrm>
            <a:off x="1309077" y="4142154"/>
            <a:ext cx="7149425" cy="1200329"/>
          </a:xfrm>
          <a:prstGeom prst="rect">
            <a:avLst/>
          </a:prstGeom>
          <a:noFill/>
        </p:spPr>
        <p:txBody>
          <a:bodyPr wrap="none" rtlCol="0">
            <a:spAutoFit/>
          </a:bodyPr>
          <a:lstStyle/>
          <a:p>
            <a:r>
              <a:rPr kumimoji="1" lang="ja-JP" altLang="en-US" dirty="0" smtClean="0"/>
              <a:t>結晶成長条件を変えることで</a:t>
            </a:r>
            <a:r>
              <a:rPr kumimoji="1" lang="en-US" altLang="ja-JP" dirty="0" smtClean="0"/>
              <a:t>230K</a:t>
            </a:r>
            <a:r>
              <a:rPr lang="ja-JP" altLang="en-US" dirty="0"/>
              <a:t>を</a:t>
            </a:r>
            <a:r>
              <a:rPr lang="ja-JP" altLang="en-US" dirty="0" smtClean="0"/>
              <a:t>実現</a:t>
            </a:r>
            <a:r>
              <a:rPr lang="en-US" altLang="ja-JP" dirty="0" smtClean="0"/>
              <a:t>(</a:t>
            </a:r>
            <a:r>
              <a:rPr lang="en-US" altLang="ja-JP" dirty="0"/>
              <a:t>Ba0.7K0.3)(Zn0.85Mn0.15)2As2</a:t>
            </a:r>
            <a:endParaRPr kumimoji="1" lang="en-US" altLang="ja-JP" dirty="0" smtClean="0"/>
          </a:p>
          <a:p>
            <a:r>
              <a:rPr lang="en-US" altLang="ja-JP" dirty="0"/>
              <a:t>. Chen, L, Yang, X and Yang, FH et al. Nano </a:t>
            </a:r>
            <a:r>
              <a:rPr lang="en-US" altLang="ja-JP" dirty="0" smtClean="0"/>
              <a:t>Lett2011</a:t>
            </a:r>
            <a:r>
              <a:rPr lang="en-US" altLang="ja-JP" dirty="0"/>
              <a:t>; 11: 2584–9</a:t>
            </a:r>
            <a:r>
              <a:rPr lang="en-US" altLang="ja-JP" dirty="0" smtClean="0"/>
              <a:t>.</a:t>
            </a:r>
          </a:p>
          <a:p>
            <a:r>
              <a:rPr kumimoji="1" lang="en-US" altLang="ja-JP" dirty="0" smtClean="0"/>
              <a:t>(</a:t>
            </a:r>
            <a:r>
              <a:rPr kumimoji="1" lang="en-US" altLang="ja-JP" dirty="0" err="1" smtClean="0"/>
              <a:t>Ga,Mn</a:t>
            </a:r>
            <a:r>
              <a:rPr kumimoji="1" lang="en-US" altLang="ja-JP" dirty="0" smtClean="0"/>
              <a:t>)As to 200K</a:t>
            </a:r>
            <a:r>
              <a:rPr kumimoji="1" lang="ja-JP" altLang="en-US" dirty="0" smtClean="0"/>
              <a:t>　</a:t>
            </a:r>
            <a:endParaRPr kumimoji="1" lang="en-US" altLang="ja-JP" dirty="0" smtClean="0"/>
          </a:p>
          <a:p>
            <a:endParaRPr kumimoji="1" lang="ja-JP" altLang="en-US" dirty="0"/>
          </a:p>
        </p:txBody>
      </p:sp>
      <p:sp>
        <p:nvSpPr>
          <p:cNvPr id="6" name="テキスト ボックス 5"/>
          <p:cNvSpPr txBox="1"/>
          <p:nvPr/>
        </p:nvSpPr>
        <p:spPr>
          <a:xfrm>
            <a:off x="1992923" y="5783385"/>
            <a:ext cx="6370253" cy="646331"/>
          </a:xfrm>
          <a:prstGeom prst="rect">
            <a:avLst/>
          </a:prstGeom>
          <a:noFill/>
        </p:spPr>
        <p:txBody>
          <a:bodyPr wrap="none" rtlCol="0">
            <a:spAutoFit/>
          </a:bodyPr>
          <a:lstStyle/>
          <a:p>
            <a:r>
              <a:rPr kumimoji="1" lang="en-US" altLang="ja-JP" sz="3600" dirty="0" smtClean="0"/>
              <a:t>We need High curie temperature</a:t>
            </a:r>
            <a:endParaRPr kumimoji="1" lang="ja-JP" altLang="en-US" sz="3600" dirty="0"/>
          </a:p>
        </p:txBody>
      </p:sp>
      <p:sp>
        <p:nvSpPr>
          <p:cNvPr id="7" name="正方形/長方形 6"/>
          <p:cNvSpPr/>
          <p:nvPr/>
        </p:nvSpPr>
        <p:spPr>
          <a:xfrm>
            <a:off x="1309077" y="5072069"/>
            <a:ext cx="5959230" cy="369332"/>
          </a:xfrm>
          <a:prstGeom prst="rect">
            <a:avLst/>
          </a:prstGeom>
        </p:spPr>
        <p:txBody>
          <a:bodyPr wrap="square">
            <a:spAutoFit/>
          </a:bodyPr>
          <a:lstStyle/>
          <a:p>
            <a:r>
              <a:rPr lang="nb-NO" altLang="ja-JP" dirty="0"/>
              <a:t> Chen L, </a:t>
            </a:r>
            <a:r>
              <a:rPr lang="nb-NO" altLang="ja-JP" dirty="0" err="1"/>
              <a:t>Yang</a:t>
            </a:r>
            <a:r>
              <a:rPr lang="nb-NO" altLang="ja-JP" dirty="0"/>
              <a:t> </a:t>
            </a:r>
            <a:r>
              <a:rPr lang="nb-NO" altLang="ja-JP" dirty="0" err="1"/>
              <a:t>X</a:t>
            </a:r>
            <a:r>
              <a:rPr lang="nb-NO" altLang="ja-JP" dirty="0"/>
              <a:t>, </a:t>
            </a:r>
            <a:r>
              <a:rPr lang="nb-NO" altLang="ja-JP" dirty="0" err="1"/>
              <a:t>Yang</a:t>
            </a:r>
            <a:r>
              <a:rPr lang="nb-NO" altLang="ja-JP" dirty="0"/>
              <a:t> FH, et al. </a:t>
            </a:r>
            <a:r>
              <a:rPr lang="nb-NO" altLang="ja-JP" dirty="0" err="1"/>
              <a:t>Nano</a:t>
            </a:r>
            <a:r>
              <a:rPr lang="nb-NO" altLang="ja-JP" dirty="0"/>
              <a:t> </a:t>
            </a:r>
            <a:r>
              <a:rPr lang="nb-NO" altLang="ja-JP" dirty="0" smtClean="0"/>
              <a:t>Lett</a:t>
            </a:r>
            <a:r>
              <a:rPr lang="ja-JP" altLang="en-US" dirty="0" smtClean="0"/>
              <a:t>　</a:t>
            </a:r>
            <a:r>
              <a:rPr lang="nb-NO" altLang="ja-JP" dirty="0" smtClean="0"/>
              <a:t>2011;11</a:t>
            </a:r>
            <a:r>
              <a:rPr lang="nb-NO" altLang="ja-JP" dirty="0"/>
              <a:t>:2584-9.</a:t>
            </a:r>
            <a:endParaRPr lang="ja-JP" altLang="en-US" dirty="0"/>
          </a:p>
        </p:txBody>
      </p:sp>
      <p:sp>
        <p:nvSpPr>
          <p:cNvPr id="8" name="テキスト ボックス 7"/>
          <p:cNvSpPr txBox="1"/>
          <p:nvPr/>
        </p:nvSpPr>
        <p:spPr>
          <a:xfrm>
            <a:off x="5780728" y="3823414"/>
            <a:ext cx="2248632" cy="369332"/>
          </a:xfrm>
          <a:prstGeom prst="rect">
            <a:avLst/>
          </a:prstGeom>
          <a:noFill/>
        </p:spPr>
        <p:txBody>
          <a:bodyPr wrap="none" rtlCol="0">
            <a:spAutoFit/>
          </a:bodyPr>
          <a:lstStyle/>
          <a:p>
            <a:r>
              <a:rPr kumimoji="1" lang="en-US" altLang="ja-JP" dirty="0" err="1" smtClean="0"/>
              <a:t>Tc</a:t>
            </a:r>
            <a:r>
              <a:rPr kumimoji="1" lang="ja-JP" altLang="en-US" dirty="0" smtClean="0"/>
              <a:t>のグラフとかほしい</a:t>
            </a:r>
            <a:endParaRPr kumimoji="1" lang="ja-JP" altLang="en-US" dirty="0"/>
          </a:p>
        </p:txBody>
      </p:sp>
    </p:spTree>
    <p:extLst>
      <p:ext uri="{BB962C8B-B14F-4D97-AF65-F5344CB8AC3E}">
        <p14:creationId xmlns:p14="http://schemas.microsoft.com/office/powerpoint/2010/main" val="17715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Origin of antiferromagnetic</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Super exchange</a:t>
            </a:r>
            <a:endParaRPr kumimoji="1" lang="ja-JP" altLang="en-US" dirty="0"/>
          </a:p>
        </p:txBody>
      </p:sp>
      <p:cxnSp>
        <p:nvCxnSpPr>
          <p:cNvPr id="7" name="直線コネクタ 6"/>
          <p:cNvCxnSpPr/>
          <p:nvPr/>
        </p:nvCxnSpPr>
        <p:spPr>
          <a:xfrm>
            <a:off x="965659" y="4696581"/>
            <a:ext cx="14551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flipV="1">
            <a:off x="965659" y="4154159"/>
            <a:ext cx="1455103" cy="26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965659" y="3691117"/>
            <a:ext cx="14551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965659" y="3241304"/>
            <a:ext cx="1455103" cy="132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V="1">
            <a:off x="965659" y="2765029"/>
            <a:ext cx="1455103" cy="26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5582305" y="2765029"/>
            <a:ext cx="14286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5582305" y="3241304"/>
            <a:ext cx="14551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5582305" y="3691117"/>
            <a:ext cx="14551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582305" y="4180619"/>
            <a:ext cx="1428647" cy="13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5582305" y="4736271"/>
            <a:ext cx="14286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V="1">
            <a:off x="1455103" y="4478289"/>
            <a:ext cx="13228" cy="4365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V="1">
            <a:off x="1481560" y="3929253"/>
            <a:ext cx="0" cy="449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V="1">
            <a:off x="1455103" y="3479440"/>
            <a:ext cx="0" cy="4233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flipV="1">
            <a:off x="1468331" y="3029626"/>
            <a:ext cx="0" cy="3968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1455103" y="2540122"/>
            <a:ext cx="0" cy="4498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a:off x="6614103" y="4511365"/>
            <a:ext cx="0" cy="403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a:off x="6627333" y="4021862"/>
            <a:ext cx="0" cy="357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6627333" y="3558818"/>
            <a:ext cx="0" cy="343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p:nvPr/>
        </p:nvCxnSpPr>
        <p:spPr>
          <a:xfrm>
            <a:off x="6614103" y="3056087"/>
            <a:ext cx="0" cy="3836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a:off x="6627332" y="2526892"/>
            <a:ext cx="1" cy="463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円/楕円 51"/>
          <p:cNvSpPr/>
          <p:nvPr/>
        </p:nvSpPr>
        <p:spPr>
          <a:xfrm>
            <a:off x="3386422" y="3929253"/>
            <a:ext cx="1468331" cy="98562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a:off x="3743584" y="4478289"/>
            <a:ext cx="7936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p:nvPr/>
        </p:nvCxnSpPr>
        <p:spPr>
          <a:xfrm flipV="1">
            <a:off x="4325624" y="4193851"/>
            <a:ext cx="0" cy="502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p:nvPr/>
        </p:nvCxnSpPr>
        <p:spPr>
          <a:xfrm>
            <a:off x="3942007" y="4193849"/>
            <a:ext cx="0" cy="542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テキスト ボックス 58"/>
          <p:cNvSpPr txBox="1"/>
          <p:nvPr/>
        </p:nvSpPr>
        <p:spPr>
          <a:xfrm>
            <a:off x="1216995" y="5278692"/>
            <a:ext cx="899480" cy="369332"/>
          </a:xfrm>
          <a:prstGeom prst="rect">
            <a:avLst/>
          </a:prstGeom>
          <a:noFill/>
        </p:spPr>
        <p:txBody>
          <a:bodyPr wrap="none" rtlCol="0">
            <a:spAutoFit/>
          </a:bodyPr>
          <a:lstStyle/>
          <a:p>
            <a:r>
              <a:rPr kumimoji="1" lang="en-US" altLang="ja-JP" dirty="0" smtClean="0"/>
              <a:t>Fe</a:t>
            </a:r>
            <a:r>
              <a:rPr kumimoji="1" lang="en-US" altLang="ja-JP" baseline="30000" dirty="0" smtClean="0"/>
              <a:t>3+</a:t>
            </a:r>
            <a:r>
              <a:rPr kumimoji="1" lang="en-US" altLang="ja-JP" dirty="0" smtClean="0"/>
              <a:t>(d</a:t>
            </a:r>
            <a:r>
              <a:rPr kumimoji="1" lang="en-US" altLang="ja-JP" baseline="30000" dirty="0" smtClean="0"/>
              <a:t>5</a:t>
            </a:r>
            <a:r>
              <a:rPr kumimoji="1" lang="en-US" altLang="ja-JP" dirty="0" smtClean="0"/>
              <a:t>)</a:t>
            </a:r>
            <a:endParaRPr kumimoji="1" lang="ja-JP" altLang="en-US" dirty="0"/>
          </a:p>
        </p:txBody>
      </p:sp>
      <p:sp>
        <p:nvSpPr>
          <p:cNvPr id="60" name="テキスト ボックス 59"/>
          <p:cNvSpPr txBox="1"/>
          <p:nvPr/>
        </p:nvSpPr>
        <p:spPr>
          <a:xfrm>
            <a:off x="6032064" y="5252232"/>
            <a:ext cx="899480" cy="369332"/>
          </a:xfrm>
          <a:prstGeom prst="rect">
            <a:avLst/>
          </a:prstGeom>
          <a:noFill/>
        </p:spPr>
        <p:txBody>
          <a:bodyPr wrap="none" rtlCol="0">
            <a:spAutoFit/>
          </a:bodyPr>
          <a:lstStyle/>
          <a:p>
            <a:r>
              <a:rPr kumimoji="1" lang="en-US" altLang="ja-JP" dirty="0" smtClean="0"/>
              <a:t>Fe</a:t>
            </a:r>
            <a:r>
              <a:rPr kumimoji="1" lang="en-US" altLang="ja-JP" baseline="30000" dirty="0" smtClean="0"/>
              <a:t>3+</a:t>
            </a:r>
            <a:r>
              <a:rPr kumimoji="1" lang="en-US" altLang="ja-JP" dirty="0" smtClean="0"/>
              <a:t>(d</a:t>
            </a:r>
            <a:r>
              <a:rPr kumimoji="1" lang="en-US" altLang="ja-JP" baseline="30000" dirty="0" smtClean="0"/>
              <a:t>5</a:t>
            </a:r>
            <a:r>
              <a:rPr kumimoji="1" lang="en-US" altLang="ja-JP" dirty="0" smtClean="0"/>
              <a:t>)</a:t>
            </a:r>
            <a:endParaRPr kumimoji="1" lang="ja-JP" altLang="en-US" dirty="0"/>
          </a:p>
        </p:txBody>
      </p:sp>
      <p:cxnSp>
        <p:nvCxnSpPr>
          <p:cNvPr id="62" name="曲線コネクタ 61"/>
          <p:cNvCxnSpPr/>
          <p:nvPr/>
        </p:nvCxnSpPr>
        <p:spPr>
          <a:xfrm rot="10800000">
            <a:off x="2116476" y="2923786"/>
            <a:ext cx="1627109" cy="1389130"/>
          </a:xfrm>
          <a:prstGeom prst="curvedConnector3">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1970965" y="2526892"/>
            <a:ext cx="0" cy="46304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6" name="曲線コネクタ 65"/>
          <p:cNvCxnSpPr/>
          <p:nvPr/>
        </p:nvCxnSpPr>
        <p:spPr>
          <a:xfrm flipV="1">
            <a:off x="4418221" y="2989936"/>
            <a:ext cx="1494787" cy="1389130"/>
          </a:xfrm>
          <a:prstGeom prst="curvedConnector3">
            <a:avLst>
              <a:gd name="adj1" fmla="val 50000"/>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p:nvPr/>
        </p:nvCxnSpPr>
        <p:spPr>
          <a:xfrm flipV="1">
            <a:off x="6151118" y="2487204"/>
            <a:ext cx="0" cy="502732"/>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flipV="1">
            <a:off x="2658870" y="6323847"/>
            <a:ext cx="3095401" cy="13229"/>
          </a:xfrm>
          <a:prstGeom prst="line">
            <a:avLst/>
          </a:prstGeom>
        </p:spPr>
        <p:style>
          <a:lnRef idx="2">
            <a:schemeClr val="accent1"/>
          </a:lnRef>
          <a:fillRef idx="0">
            <a:schemeClr val="accent1"/>
          </a:fillRef>
          <a:effectRef idx="1">
            <a:schemeClr val="accent1"/>
          </a:effectRef>
          <a:fontRef idx="minor">
            <a:schemeClr val="tx1"/>
          </a:fontRef>
        </p:style>
      </p:cxnSp>
      <p:sp>
        <p:nvSpPr>
          <p:cNvPr id="74" name="弦 73"/>
          <p:cNvSpPr/>
          <p:nvPr/>
        </p:nvSpPr>
        <p:spPr>
          <a:xfrm rot="10800000">
            <a:off x="4854753" y="5490371"/>
            <a:ext cx="630820" cy="2235840"/>
          </a:xfrm>
          <a:prstGeom prst="chord">
            <a:avLst>
              <a:gd name="adj1" fmla="val 2700000"/>
              <a:gd name="adj2" fmla="val 8135978"/>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9" name="弦 78"/>
          <p:cNvSpPr/>
          <p:nvPr/>
        </p:nvSpPr>
        <p:spPr>
          <a:xfrm rot="10800000">
            <a:off x="2658870" y="5490371"/>
            <a:ext cx="604364" cy="2078188"/>
          </a:xfrm>
          <a:prstGeom prst="chord">
            <a:avLst>
              <a:gd name="adj1" fmla="val 2233466"/>
              <a:gd name="adj2" fmla="val 85846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弦 79"/>
          <p:cNvSpPr/>
          <p:nvPr/>
        </p:nvSpPr>
        <p:spPr>
          <a:xfrm rot="5400000">
            <a:off x="3770104" y="5665684"/>
            <a:ext cx="548962" cy="1316327"/>
          </a:xfrm>
          <a:prstGeom prst="chord">
            <a:avLst>
              <a:gd name="adj1" fmla="val 5377997"/>
              <a:gd name="adj2" fmla="val 162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82" name="直線コネクタ 81"/>
          <p:cNvCxnSpPr/>
          <p:nvPr/>
        </p:nvCxnSpPr>
        <p:spPr>
          <a:xfrm>
            <a:off x="4788611" y="5252232"/>
            <a:ext cx="1" cy="1605768"/>
          </a:xfrm>
          <a:prstGeom prst="line">
            <a:avLst/>
          </a:prstGeom>
        </p:spPr>
        <p:style>
          <a:lnRef idx="2">
            <a:schemeClr val="accent1"/>
          </a:lnRef>
          <a:fillRef idx="0">
            <a:schemeClr val="accent1"/>
          </a:fillRef>
          <a:effectRef idx="1">
            <a:schemeClr val="accent1"/>
          </a:effectRef>
          <a:fontRef idx="minor">
            <a:schemeClr val="tx1"/>
          </a:fontRef>
        </p:style>
      </p:cxnSp>
      <p:sp>
        <p:nvSpPr>
          <p:cNvPr id="83" name="テキスト ボックス 82"/>
          <p:cNvSpPr txBox="1"/>
          <p:nvPr/>
        </p:nvSpPr>
        <p:spPr>
          <a:xfrm>
            <a:off x="2764696" y="6548753"/>
            <a:ext cx="405580" cy="369332"/>
          </a:xfrm>
          <a:prstGeom prst="rect">
            <a:avLst/>
          </a:prstGeom>
          <a:noFill/>
        </p:spPr>
        <p:txBody>
          <a:bodyPr wrap="none" rtlCol="0">
            <a:spAutoFit/>
          </a:bodyPr>
          <a:lstStyle/>
          <a:p>
            <a:r>
              <a:rPr kumimoji="1" lang="en-US" altLang="ja-JP" dirty="0" smtClean="0"/>
              <a:t>Fe</a:t>
            </a:r>
            <a:endParaRPr kumimoji="1" lang="ja-JP" altLang="en-US" dirty="0"/>
          </a:p>
        </p:txBody>
      </p:sp>
      <p:sp>
        <p:nvSpPr>
          <p:cNvPr id="84" name="テキスト ボックス 83"/>
          <p:cNvSpPr txBox="1"/>
          <p:nvPr/>
        </p:nvSpPr>
        <p:spPr>
          <a:xfrm>
            <a:off x="3796497" y="6535522"/>
            <a:ext cx="595035" cy="369332"/>
          </a:xfrm>
          <a:prstGeom prst="rect">
            <a:avLst/>
          </a:prstGeom>
          <a:noFill/>
        </p:spPr>
        <p:txBody>
          <a:bodyPr wrap="none" rtlCol="0">
            <a:spAutoFit/>
          </a:bodyPr>
          <a:lstStyle/>
          <a:p>
            <a:r>
              <a:rPr kumimoji="1" lang="en-US" altLang="ja-JP" dirty="0" err="1" smtClean="0"/>
              <a:t>Cu,S</a:t>
            </a:r>
            <a:endParaRPr kumimoji="1" lang="ja-JP" altLang="en-US" dirty="0"/>
          </a:p>
        </p:txBody>
      </p:sp>
      <p:sp>
        <p:nvSpPr>
          <p:cNvPr id="85" name="テキスト ボックス 84"/>
          <p:cNvSpPr txBox="1"/>
          <p:nvPr/>
        </p:nvSpPr>
        <p:spPr>
          <a:xfrm>
            <a:off x="4987037" y="6548753"/>
            <a:ext cx="405580" cy="369332"/>
          </a:xfrm>
          <a:prstGeom prst="rect">
            <a:avLst/>
          </a:prstGeom>
          <a:noFill/>
        </p:spPr>
        <p:txBody>
          <a:bodyPr wrap="none" rtlCol="0">
            <a:spAutoFit/>
          </a:bodyPr>
          <a:lstStyle/>
          <a:p>
            <a:r>
              <a:rPr kumimoji="1" lang="en-US" altLang="ja-JP" dirty="0" smtClean="0"/>
              <a:t>Fe</a:t>
            </a:r>
            <a:endParaRPr kumimoji="1" lang="ja-JP" altLang="en-US" dirty="0"/>
          </a:p>
        </p:txBody>
      </p:sp>
      <p:sp>
        <p:nvSpPr>
          <p:cNvPr id="86" name="テキスト ボックス 85"/>
          <p:cNvSpPr txBox="1"/>
          <p:nvPr/>
        </p:nvSpPr>
        <p:spPr>
          <a:xfrm>
            <a:off x="3981691" y="5119934"/>
            <a:ext cx="746982" cy="369332"/>
          </a:xfrm>
          <a:prstGeom prst="rect">
            <a:avLst/>
          </a:prstGeom>
          <a:noFill/>
        </p:spPr>
        <p:txBody>
          <a:bodyPr wrap="none" rtlCol="0">
            <a:spAutoFit/>
          </a:bodyPr>
          <a:lstStyle/>
          <a:p>
            <a:r>
              <a:rPr kumimoji="1" lang="en-US" altLang="ja-JP" dirty="0" smtClean="0"/>
              <a:t>S(3p</a:t>
            </a:r>
            <a:r>
              <a:rPr kumimoji="1" lang="en-US" altLang="ja-JP" baseline="30000" dirty="0" smtClean="0"/>
              <a:t>6</a:t>
            </a:r>
            <a:r>
              <a:rPr kumimoji="1" lang="en-US" altLang="ja-JP" dirty="0" smtClean="0"/>
              <a:t>)</a:t>
            </a:r>
            <a:endParaRPr kumimoji="1" lang="ja-JP" altLang="en-US" dirty="0"/>
          </a:p>
        </p:txBody>
      </p:sp>
    </p:spTree>
    <p:extLst>
      <p:ext uri="{BB962C8B-B14F-4D97-AF65-F5344CB8AC3E}">
        <p14:creationId xmlns:p14="http://schemas.microsoft.com/office/powerpoint/2010/main" val="352972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56026" y="1456381"/>
            <a:ext cx="5787974" cy="3137248"/>
          </a:xfrm>
          <a:prstGeom prst="rect">
            <a:avLst/>
          </a:prstGeom>
        </p:spPr>
      </p:pic>
      <p:pic>
        <p:nvPicPr>
          <p:cNvPr id="5" name="図 4"/>
          <p:cNvPicPr>
            <a:picLocks noChangeAspect="1"/>
          </p:cNvPicPr>
          <p:nvPr/>
        </p:nvPicPr>
        <p:blipFill>
          <a:blip r:embed="rId4"/>
          <a:stretch>
            <a:fillRect/>
          </a:stretch>
        </p:blipFill>
        <p:spPr>
          <a:xfrm>
            <a:off x="0" y="1812484"/>
            <a:ext cx="3356026" cy="1678014"/>
          </a:xfrm>
          <a:prstGeom prst="rect">
            <a:avLst/>
          </a:prstGeom>
        </p:spPr>
      </p:pic>
      <p:pic>
        <p:nvPicPr>
          <p:cNvPr id="11" name="図 10"/>
          <p:cNvPicPr>
            <a:picLocks noChangeAspect="1"/>
          </p:cNvPicPr>
          <p:nvPr/>
        </p:nvPicPr>
        <p:blipFill>
          <a:blip r:embed="rId5"/>
          <a:stretch>
            <a:fillRect/>
          </a:stretch>
        </p:blipFill>
        <p:spPr>
          <a:xfrm>
            <a:off x="306117" y="4770672"/>
            <a:ext cx="1547865" cy="1273119"/>
          </a:xfrm>
          <a:prstGeom prst="rect">
            <a:avLst/>
          </a:prstGeom>
        </p:spPr>
      </p:pic>
      <p:pic>
        <p:nvPicPr>
          <p:cNvPr id="12" name="図 11"/>
          <p:cNvPicPr>
            <a:picLocks noChangeAspect="1"/>
          </p:cNvPicPr>
          <p:nvPr/>
        </p:nvPicPr>
        <p:blipFill>
          <a:blip r:embed="rId6"/>
          <a:stretch>
            <a:fillRect/>
          </a:stretch>
        </p:blipFill>
        <p:spPr>
          <a:xfrm>
            <a:off x="1822087" y="4733392"/>
            <a:ext cx="2674272" cy="1492617"/>
          </a:xfrm>
          <a:prstGeom prst="rect">
            <a:avLst/>
          </a:prstGeom>
        </p:spPr>
      </p:pic>
      <p:sp>
        <p:nvSpPr>
          <p:cNvPr id="15" name="テキスト ボックス 14"/>
          <p:cNvSpPr txBox="1"/>
          <p:nvPr/>
        </p:nvSpPr>
        <p:spPr>
          <a:xfrm>
            <a:off x="495045" y="2381916"/>
            <a:ext cx="2717874" cy="369332"/>
          </a:xfrm>
          <a:prstGeom prst="rect">
            <a:avLst/>
          </a:prstGeom>
          <a:solidFill>
            <a:srgbClr val="FFFFFF"/>
          </a:solidFill>
        </p:spPr>
        <p:txBody>
          <a:bodyPr wrap="square" rtlCol="0">
            <a:spAutoFit/>
          </a:bodyPr>
          <a:lstStyle/>
          <a:p>
            <a:endParaRPr kumimoji="1" lang="ja-JP" altLang="en-US" dirty="0"/>
          </a:p>
        </p:txBody>
      </p:sp>
      <p:sp>
        <p:nvSpPr>
          <p:cNvPr id="16" name="テキスト ボックス 15"/>
          <p:cNvSpPr txBox="1"/>
          <p:nvPr/>
        </p:nvSpPr>
        <p:spPr>
          <a:xfrm>
            <a:off x="241281" y="3252016"/>
            <a:ext cx="2828811" cy="369332"/>
          </a:xfrm>
          <a:prstGeom prst="rect">
            <a:avLst/>
          </a:prstGeom>
          <a:solidFill>
            <a:srgbClr val="FFFFFF"/>
          </a:solidFill>
        </p:spPr>
        <p:txBody>
          <a:bodyPr wrap="square" rtlCol="0">
            <a:spAutoFit/>
          </a:bodyPr>
          <a:lstStyle/>
          <a:p>
            <a:endParaRPr kumimoji="1" lang="ja-JP" altLang="en-US" dirty="0"/>
          </a:p>
        </p:txBody>
      </p:sp>
      <p:sp>
        <p:nvSpPr>
          <p:cNvPr id="7" name="角丸四角形 6"/>
          <p:cNvSpPr/>
          <p:nvPr/>
        </p:nvSpPr>
        <p:spPr>
          <a:xfrm>
            <a:off x="191961" y="1668812"/>
            <a:ext cx="3020958" cy="1697002"/>
          </a:xfrm>
          <a:prstGeom prst="roundRect">
            <a:avLst/>
          </a:prstGeom>
          <a:noFill/>
          <a:ln w="38100" cmpd="sng">
            <a:solidFill>
              <a:srgbClr val="FE86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54691" y="6043791"/>
            <a:ext cx="1177651" cy="369332"/>
          </a:xfrm>
          <a:prstGeom prst="rect">
            <a:avLst/>
          </a:prstGeom>
          <a:noFill/>
        </p:spPr>
        <p:txBody>
          <a:bodyPr wrap="none" rtlCol="0">
            <a:spAutoFit/>
          </a:bodyPr>
          <a:lstStyle/>
          <a:p>
            <a:r>
              <a:rPr kumimoji="1" lang="en-US" altLang="ja-JP" dirty="0" smtClean="0"/>
              <a:t>transistors</a:t>
            </a:r>
            <a:endParaRPr kumimoji="1" lang="ja-JP" altLang="en-US" dirty="0"/>
          </a:p>
        </p:txBody>
      </p:sp>
      <p:sp>
        <p:nvSpPr>
          <p:cNvPr id="8" name="角丸四角形 7"/>
          <p:cNvSpPr/>
          <p:nvPr/>
        </p:nvSpPr>
        <p:spPr>
          <a:xfrm>
            <a:off x="593308" y="1456381"/>
            <a:ext cx="1864613" cy="356102"/>
          </a:xfrm>
          <a:prstGeom prst="roundRect">
            <a:avLst/>
          </a:prstGeom>
          <a:solidFill>
            <a:schemeClr val="accent6">
              <a:lumMod val="60000"/>
              <a:lumOff val="40000"/>
            </a:schemeClr>
          </a:solidFill>
          <a:ln>
            <a:solidFill>
              <a:srgbClr val="FE86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23095" y="1443152"/>
            <a:ext cx="1864613" cy="369332"/>
          </a:xfrm>
          <a:prstGeom prst="rect">
            <a:avLst/>
          </a:prstGeom>
          <a:noFill/>
        </p:spPr>
        <p:txBody>
          <a:bodyPr wrap="none" rtlCol="0">
            <a:spAutoFit/>
          </a:bodyPr>
          <a:lstStyle/>
          <a:p>
            <a:r>
              <a:rPr kumimoji="1" lang="en-US" altLang="ja-JP" dirty="0" smtClean="0"/>
              <a:t>Electronic devices</a:t>
            </a:r>
            <a:endParaRPr kumimoji="1" lang="ja-JP" altLang="en-US" dirty="0"/>
          </a:p>
        </p:txBody>
      </p:sp>
      <p:sp>
        <p:nvSpPr>
          <p:cNvPr id="3" name="テキスト ボックス 2"/>
          <p:cNvSpPr txBox="1"/>
          <p:nvPr/>
        </p:nvSpPr>
        <p:spPr>
          <a:xfrm>
            <a:off x="1503710" y="5674459"/>
            <a:ext cx="299631"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6" name="角丸四角形 5"/>
          <p:cNvSpPr/>
          <p:nvPr/>
        </p:nvSpPr>
        <p:spPr>
          <a:xfrm>
            <a:off x="8393" y="4593629"/>
            <a:ext cx="4651369" cy="1853242"/>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1088219" y="3490498"/>
            <a:ext cx="1124398" cy="775332"/>
          </a:xfrm>
          <a:prstGeom prst="upArrow">
            <a:avLst/>
          </a:prstGeom>
          <a:solidFill>
            <a:schemeClr val="bg1"/>
          </a:solidFill>
          <a:ln>
            <a:solidFill>
              <a:srgbClr val="FE86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smtClean="0"/>
              <a:t>Semiconductor </a:t>
            </a:r>
            <a:r>
              <a:rPr kumimoji="1" lang="en-US" altLang="ja-JP" dirty="0" err="1" smtClean="0"/>
              <a:t>spintronics</a:t>
            </a:r>
            <a:endParaRPr kumimoji="1" lang="ja-JP" altLang="en-US" dirty="0"/>
          </a:p>
        </p:txBody>
      </p:sp>
      <p:sp>
        <p:nvSpPr>
          <p:cNvPr id="9" name="テキスト ボックス 8"/>
          <p:cNvSpPr txBox="1"/>
          <p:nvPr/>
        </p:nvSpPr>
        <p:spPr>
          <a:xfrm>
            <a:off x="4714163" y="4965074"/>
            <a:ext cx="4375379" cy="1754327"/>
          </a:xfrm>
          <a:prstGeom prst="rect">
            <a:avLst/>
          </a:prstGeom>
          <a:noFill/>
          <a:ln w="38100">
            <a:solidFill>
              <a:srgbClr val="FF0000"/>
            </a:solidFill>
          </a:ln>
        </p:spPr>
        <p:txBody>
          <a:bodyPr wrap="none" rtlCol="0">
            <a:spAutoFit/>
          </a:bodyPr>
          <a:lstStyle/>
          <a:p>
            <a:r>
              <a:rPr lang="en-US" altLang="ja-JP" dirty="0" smtClean="0"/>
              <a:t>According to Moore’s law, we will face </a:t>
            </a:r>
          </a:p>
          <a:p>
            <a:r>
              <a:rPr lang="en-US" altLang="ja-JP" dirty="0" smtClean="0"/>
              <a:t>the limitation of the miniaturization in</a:t>
            </a:r>
          </a:p>
          <a:p>
            <a:r>
              <a:rPr lang="en-US" altLang="ja-JP" dirty="0" smtClean="0"/>
              <a:t>about 2020, because the scale of </a:t>
            </a:r>
          </a:p>
          <a:p>
            <a:r>
              <a:rPr lang="en-US" altLang="ja-JP" dirty="0" smtClean="0"/>
              <a:t>the transistor reaches an atomic level.</a:t>
            </a:r>
            <a:endParaRPr kumimoji="1" lang="en-US" altLang="ja-JP" dirty="0" smtClean="0"/>
          </a:p>
          <a:p>
            <a:endParaRPr lang="en-US" altLang="ja-JP" dirty="0"/>
          </a:p>
          <a:p>
            <a:r>
              <a:rPr kumimoji="1" lang="en-US" altLang="ja-JP" dirty="0" smtClean="0"/>
              <a:t>So, </a:t>
            </a:r>
            <a:r>
              <a:rPr lang="en-US" altLang="ja-JP" dirty="0" smtClean="0"/>
              <a:t>we need transistors with new mechanisms.</a:t>
            </a:r>
            <a:endParaRPr kumimoji="1" lang="en-US" altLang="ja-JP" dirty="0" smtClean="0"/>
          </a:p>
        </p:txBody>
      </p:sp>
      <p:sp>
        <p:nvSpPr>
          <p:cNvPr id="10" name="テキスト ボックス 9"/>
          <p:cNvSpPr txBox="1"/>
          <p:nvPr/>
        </p:nvSpPr>
        <p:spPr>
          <a:xfrm>
            <a:off x="2054481" y="4745844"/>
            <a:ext cx="752843" cy="369332"/>
          </a:xfrm>
          <a:prstGeom prst="rect">
            <a:avLst/>
          </a:prstGeom>
          <a:solidFill>
            <a:srgbClr val="FFFFFF"/>
          </a:solidFill>
        </p:spPr>
        <p:txBody>
          <a:bodyPr wrap="none" rtlCol="0">
            <a:spAutoFit/>
          </a:bodyPr>
          <a:lstStyle/>
          <a:p>
            <a:r>
              <a:rPr kumimoji="1" lang="en-US" altLang="ja-JP" dirty="0" smtClean="0"/>
              <a:t>switch</a:t>
            </a:r>
            <a:endParaRPr kumimoji="1" lang="ja-JP" altLang="en-US" dirty="0"/>
          </a:p>
        </p:txBody>
      </p:sp>
      <p:sp>
        <p:nvSpPr>
          <p:cNvPr id="13" name="テキスト ボックス 12"/>
          <p:cNvSpPr txBox="1"/>
          <p:nvPr/>
        </p:nvSpPr>
        <p:spPr>
          <a:xfrm>
            <a:off x="2473245" y="5099198"/>
            <a:ext cx="305081" cy="205401"/>
          </a:xfrm>
          <a:prstGeom prst="rect">
            <a:avLst/>
          </a:prstGeom>
          <a:solidFill>
            <a:srgbClr val="FFFFFF"/>
          </a:solidFill>
        </p:spPr>
        <p:txBody>
          <a:bodyPr wrap="square" rtlCol="0">
            <a:spAutoFit/>
          </a:bodyPr>
          <a:lstStyle/>
          <a:p>
            <a:endParaRPr kumimoji="1" lang="ja-JP" altLang="en-US" dirty="0"/>
          </a:p>
        </p:txBody>
      </p:sp>
      <p:sp>
        <p:nvSpPr>
          <p:cNvPr id="14" name="テキスト ボックス 13"/>
          <p:cNvSpPr txBox="1"/>
          <p:nvPr/>
        </p:nvSpPr>
        <p:spPr>
          <a:xfrm>
            <a:off x="1553093" y="5539395"/>
            <a:ext cx="448251" cy="151200"/>
          </a:xfrm>
          <a:prstGeom prst="rect">
            <a:avLst/>
          </a:prstGeom>
          <a:solidFill>
            <a:srgbClr val="FFFFFF"/>
          </a:solidFill>
        </p:spPr>
        <p:txBody>
          <a:bodyPr wrap="square" rtlCol="0">
            <a:spAutoFit/>
          </a:bodyPr>
          <a:lstStyle/>
          <a:p>
            <a:endParaRPr kumimoji="1" lang="ja-JP" altLang="en-US" dirty="0"/>
          </a:p>
        </p:txBody>
      </p:sp>
      <p:sp>
        <p:nvSpPr>
          <p:cNvPr id="19" name="テキスト ボックス 18"/>
          <p:cNvSpPr txBox="1"/>
          <p:nvPr/>
        </p:nvSpPr>
        <p:spPr>
          <a:xfrm>
            <a:off x="3356026" y="4677762"/>
            <a:ext cx="1039355" cy="369332"/>
          </a:xfrm>
          <a:prstGeom prst="rect">
            <a:avLst/>
          </a:prstGeom>
          <a:solidFill>
            <a:srgbClr val="FFFFFF"/>
          </a:solidFill>
        </p:spPr>
        <p:txBody>
          <a:bodyPr wrap="none" rtlCol="0">
            <a:spAutoFit/>
          </a:bodyPr>
          <a:lstStyle/>
          <a:p>
            <a:r>
              <a:rPr kumimoji="1" lang="en-US" altLang="ja-JP" dirty="0" smtClean="0"/>
              <a:t>transistor</a:t>
            </a:r>
            <a:endParaRPr kumimoji="1" lang="ja-JP" altLang="en-US" dirty="0"/>
          </a:p>
        </p:txBody>
      </p:sp>
      <p:sp>
        <p:nvSpPr>
          <p:cNvPr id="21" name="テキスト ボックス 20"/>
          <p:cNvSpPr txBox="1"/>
          <p:nvPr/>
        </p:nvSpPr>
        <p:spPr>
          <a:xfrm>
            <a:off x="3985868" y="4978442"/>
            <a:ext cx="376610" cy="369332"/>
          </a:xfrm>
          <a:prstGeom prst="rect">
            <a:avLst/>
          </a:prstGeom>
          <a:solidFill>
            <a:srgbClr val="FFFFFF"/>
          </a:solidFill>
        </p:spPr>
        <p:txBody>
          <a:bodyPr wrap="square" rtlCol="0">
            <a:spAutoFit/>
          </a:bodyPr>
          <a:lstStyle/>
          <a:p>
            <a:endParaRPr kumimoji="1" lang="ja-JP" altLang="en-US" dirty="0"/>
          </a:p>
        </p:txBody>
      </p:sp>
      <p:sp>
        <p:nvSpPr>
          <p:cNvPr id="22" name="テキスト ボックス 21"/>
          <p:cNvSpPr txBox="1"/>
          <p:nvPr/>
        </p:nvSpPr>
        <p:spPr>
          <a:xfrm>
            <a:off x="2783530" y="5347774"/>
            <a:ext cx="560312" cy="553998"/>
          </a:xfrm>
          <a:prstGeom prst="rect">
            <a:avLst/>
          </a:prstGeom>
          <a:solidFill>
            <a:srgbClr val="FFFFFF"/>
          </a:solidFill>
        </p:spPr>
        <p:txBody>
          <a:bodyPr wrap="square" rtlCol="0">
            <a:spAutoFit/>
          </a:bodyPr>
          <a:lstStyle/>
          <a:p>
            <a:r>
              <a:rPr kumimoji="1" lang="en-US" altLang="ja-JP" sz="1000" dirty="0" smtClean="0"/>
              <a:t>Base</a:t>
            </a:r>
          </a:p>
          <a:p>
            <a:r>
              <a:rPr kumimoji="1" lang="en-US" altLang="ja-JP" sz="1000" dirty="0" smtClean="0"/>
              <a:t> current</a:t>
            </a:r>
            <a:endParaRPr kumimoji="1" lang="ja-JP" altLang="en-US" sz="1000" dirty="0"/>
          </a:p>
        </p:txBody>
      </p:sp>
      <p:sp>
        <p:nvSpPr>
          <p:cNvPr id="23" name="テキスト ボックス 22"/>
          <p:cNvSpPr txBox="1"/>
          <p:nvPr/>
        </p:nvSpPr>
        <p:spPr>
          <a:xfrm>
            <a:off x="3229030" y="1799660"/>
            <a:ext cx="738664" cy="2233945"/>
          </a:xfrm>
          <a:prstGeom prst="rect">
            <a:avLst/>
          </a:prstGeom>
          <a:solidFill>
            <a:schemeClr val="bg1"/>
          </a:solidFill>
        </p:spPr>
        <p:txBody>
          <a:bodyPr vert="vert270" wrap="none" rtlCol="0">
            <a:spAutoFit/>
          </a:bodyPr>
          <a:lstStyle/>
          <a:p>
            <a:r>
              <a:rPr kumimoji="1" lang="en-US" altLang="ja-JP" dirty="0" smtClean="0"/>
              <a:t>Number of transistors </a:t>
            </a:r>
          </a:p>
          <a:p>
            <a:r>
              <a:rPr kumimoji="1" lang="en-US" altLang="ja-JP" dirty="0" smtClean="0"/>
              <a:t>on an integrated circuit</a:t>
            </a:r>
            <a:endParaRPr kumimoji="1" lang="ja-JP" altLang="en-US" dirty="0"/>
          </a:p>
        </p:txBody>
      </p:sp>
      <p:sp>
        <p:nvSpPr>
          <p:cNvPr id="24" name="テキスト ボックス 23"/>
          <p:cNvSpPr txBox="1"/>
          <p:nvPr/>
        </p:nvSpPr>
        <p:spPr>
          <a:xfrm>
            <a:off x="6041544" y="1456381"/>
            <a:ext cx="1300356" cy="369332"/>
          </a:xfrm>
          <a:prstGeom prst="rect">
            <a:avLst/>
          </a:prstGeom>
          <a:solidFill>
            <a:srgbClr val="FFFFFF"/>
          </a:solidFill>
        </p:spPr>
        <p:txBody>
          <a:bodyPr wrap="none" rtlCol="0">
            <a:spAutoFit/>
          </a:bodyPr>
          <a:lstStyle/>
          <a:p>
            <a:r>
              <a:rPr kumimoji="1" lang="en-US" altLang="ja-JP" dirty="0" smtClean="0"/>
              <a:t>Moore’s law</a:t>
            </a:r>
            <a:endParaRPr kumimoji="1" lang="ja-JP" altLang="en-US" dirty="0"/>
          </a:p>
        </p:txBody>
      </p:sp>
      <p:sp>
        <p:nvSpPr>
          <p:cNvPr id="25" name="テキスト ボックス 24"/>
          <p:cNvSpPr txBox="1"/>
          <p:nvPr/>
        </p:nvSpPr>
        <p:spPr>
          <a:xfrm>
            <a:off x="4986460" y="2587362"/>
            <a:ext cx="2159566" cy="215444"/>
          </a:xfrm>
          <a:prstGeom prst="rect">
            <a:avLst/>
          </a:prstGeom>
          <a:solidFill>
            <a:srgbClr val="FFFFFF"/>
          </a:solidFill>
        </p:spPr>
        <p:txBody>
          <a:bodyPr wrap="none" rtlCol="0">
            <a:spAutoFit/>
          </a:bodyPr>
          <a:lstStyle/>
          <a:p>
            <a:r>
              <a:rPr lang="en-US" altLang="ja-JP" sz="800" dirty="0"/>
              <a:t>Number of transistors doubling every 24 months</a:t>
            </a:r>
            <a:endParaRPr lang="ja-JP" altLang="en-US" sz="800" dirty="0"/>
          </a:p>
        </p:txBody>
      </p:sp>
      <p:sp>
        <p:nvSpPr>
          <p:cNvPr id="26" name="正方形/長方形 25"/>
          <p:cNvSpPr/>
          <p:nvPr/>
        </p:nvSpPr>
        <p:spPr>
          <a:xfrm>
            <a:off x="5122088" y="1986777"/>
            <a:ext cx="2765676" cy="253916"/>
          </a:xfrm>
          <a:prstGeom prst="rect">
            <a:avLst/>
          </a:prstGeom>
          <a:solidFill>
            <a:srgbClr val="FFFFFF"/>
          </a:solidFill>
        </p:spPr>
        <p:txBody>
          <a:bodyPr wrap="none">
            <a:spAutoFit/>
          </a:bodyPr>
          <a:lstStyle/>
          <a:p>
            <a:r>
              <a:rPr lang="en-US" altLang="ja-JP" sz="1050" dirty="0"/>
              <a:t>Number of transistors doubling every </a:t>
            </a:r>
            <a:r>
              <a:rPr lang="en-US" altLang="ja-JP" sz="1050" dirty="0" smtClean="0"/>
              <a:t>18 </a:t>
            </a:r>
            <a:r>
              <a:rPr lang="en-US" altLang="ja-JP" sz="1050" dirty="0"/>
              <a:t>months</a:t>
            </a:r>
            <a:endParaRPr lang="ja-JP" altLang="en-US" sz="1050" dirty="0"/>
          </a:p>
        </p:txBody>
      </p:sp>
      <p:sp>
        <p:nvSpPr>
          <p:cNvPr id="27" name="テキスト ボックス 26"/>
          <p:cNvSpPr txBox="1"/>
          <p:nvPr/>
        </p:nvSpPr>
        <p:spPr>
          <a:xfrm>
            <a:off x="6668892" y="4554741"/>
            <a:ext cx="575774" cy="369332"/>
          </a:xfrm>
          <a:prstGeom prst="rect">
            <a:avLst/>
          </a:prstGeom>
          <a:solidFill>
            <a:srgbClr val="FFFFFF"/>
          </a:solidFill>
        </p:spPr>
        <p:txBody>
          <a:bodyPr wrap="none" rtlCol="0">
            <a:spAutoFit/>
          </a:bodyPr>
          <a:lstStyle/>
          <a:p>
            <a:r>
              <a:rPr kumimoji="1" lang="en-US" altLang="ja-JP" dirty="0" smtClean="0"/>
              <a:t>Year</a:t>
            </a:r>
            <a:endParaRPr kumimoji="1" lang="ja-JP" altLang="en-US" dirty="0"/>
          </a:p>
        </p:txBody>
      </p:sp>
      <p:sp>
        <p:nvSpPr>
          <p:cNvPr id="28" name="テキスト ボックス 27"/>
          <p:cNvSpPr txBox="1"/>
          <p:nvPr/>
        </p:nvSpPr>
        <p:spPr>
          <a:xfrm>
            <a:off x="4715949" y="4265830"/>
            <a:ext cx="614997" cy="369332"/>
          </a:xfrm>
          <a:prstGeom prst="rect">
            <a:avLst/>
          </a:prstGeom>
          <a:solidFill>
            <a:srgbClr val="FFFFFF"/>
          </a:solidFill>
        </p:spPr>
        <p:txBody>
          <a:bodyPr wrap="none" rtlCol="0">
            <a:spAutoFit/>
          </a:bodyPr>
          <a:lstStyle/>
          <a:p>
            <a:r>
              <a:rPr kumimoji="1" lang="en-US" altLang="ja-JP" dirty="0" smtClean="0"/>
              <a:t>1971</a:t>
            </a:r>
            <a:endParaRPr kumimoji="1" lang="ja-JP" altLang="en-US" dirty="0"/>
          </a:p>
        </p:txBody>
      </p:sp>
      <p:sp>
        <p:nvSpPr>
          <p:cNvPr id="29" name="テキスト ボックス 28"/>
          <p:cNvSpPr txBox="1"/>
          <p:nvPr/>
        </p:nvSpPr>
        <p:spPr>
          <a:xfrm>
            <a:off x="5723901" y="4265830"/>
            <a:ext cx="635285" cy="369332"/>
          </a:xfrm>
          <a:prstGeom prst="rect">
            <a:avLst/>
          </a:prstGeom>
          <a:solidFill>
            <a:srgbClr val="FFFFFF"/>
          </a:solidFill>
        </p:spPr>
        <p:txBody>
          <a:bodyPr wrap="none" rtlCol="0">
            <a:spAutoFit/>
          </a:bodyPr>
          <a:lstStyle/>
          <a:p>
            <a:r>
              <a:rPr kumimoji="1" lang="en-US" altLang="ja-JP" dirty="0" smtClean="0"/>
              <a:t>1980</a:t>
            </a:r>
            <a:endParaRPr kumimoji="1" lang="ja-JP" altLang="en-US" dirty="0"/>
          </a:p>
        </p:txBody>
      </p:sp>
      <p:sp>
        <p:nvSpPr>
          <p:cNvPr id="30" name="テキスト ボックス 29"/>
          <p:cNvSpPr txBox="1"/>
          <p:nvPr/>
        </p:nvSpPr>
        <p:spPr>
          <a:xfrm>
            <a:off x="6644965" y="4265830"/>
            <a:ext cx="635285" cy="369332"/>
          </a:xfrm>
          <a:prstGeom prst="rect">
            <a:avLst/>
          </a:prstGeom>
          <a:solidFill>
            <a:srgbClr val="FFFFFF"/>
          </a:solidFill>
        </p:spPr>
        <p:txBody>
          <a:bodyPr wrap="none" rtlCol="0">
            <a:spAutoFit/>
          </a:bodyPr>
          <a:lstStyle/>
          <a:p>
            <a:r>
              <a:rPr kumimoji="1" lang="en-US" altLang="ja-JP" dirty="0" smtClean="0"/>
              <a:t>1990</a:t>
            </a:r>
            <a:endParaRPr kumimoji="1" lang="ja-JP" altLang="en-US" dirty="0"/>
          </a:p>
        </p:txBody>
      </p:sp>
      <p:sp>
        <p:nvSpPr>
          <p:cNvPr id="31" name="テキスト ボックス 30"/>
          <p:cNvSpPr txBox="1"/>
          <p:nvPr/>
        </p:nvSpPr>
        <p:spPr>
          <a:xfrm>
            <a:off x="7657315" y="4265830"/>
            <a:ext cx="646331" cy="369332"/>
          </a:xfrm>
          <a:prstGeom prst="rect">
            <a:avLst/>
          </a:prstGeom>
          <a:solidFill>
            <a:srgbClr val="FFFFFF"/>
          </a:solidFill>
        </p:spPr>
        <p:txBody>
          <a:bodyPr wrap="none" rtlCol="0">
            <a:spAutoFit/>
          </a:bodyPr>
          <a:lstStyle/>
          <a:p>
            <a:r>
              <a:rPr kumimoji="1" lang="en-US" altLang="ja-JP" dirty="0" smtClean="0"/>
              <a:t>2000</a:t>
            </a:r>
            <a:endParaRPr kumimoji="1" lang="ja-JP" altLang="en-US" dirty="0"/>
          </a:p>
        </p:txBody>
      </p:sp>
      <p:sp>
        <p:nvSpPr>
          <p:cNvPr id="32" name="テキスト ボックス 31"/>
          <p:cNvSpPr txBox="1"/>
          <p:nvPr/>
        </p:nvSpPr>
        <p:spPr>
          <a:xfrm>
            <a:off x="8319573" y="4265830"/>
            <a:ext cx="647232" cy="369332"/>
          </a:xfrm>
          <a:prstGeom prst="rect">
            <a:avLst/>
          </a:prstGeom>
          <a:solidFill>
            <a:srgbClr val="FFFFFF"/>
          </a:solidFill>
        </p:spPr>
        <p:txBody>
          <a:bodyPr wrap="none" rtlCol="0">
            <a:spAutoFit/>
          </a:bodyPr>
          <a:lstStyle/>
          <a:p>
            <a:r>
              <a:rPr kumimoji="1" lang="en-US" altLang="ja-JP" dirty="0" smtClean="0"/>
              <a:t>2004</a:t>
            </a:r>
            <a:endParaRPr kumimoji="1" lang="ja-JP" altLang="en-US" dirty="0"/>
          </a:p>
        </p:txBody>
      </p:sp>
      <p:sp>
        <p:nvSpPr>
          <p:cNvPr id="33" name="テキスト ボックス 32"/>
          <p:cNvSpPr txBox="1"/>
          <p:nvPr/>
        </p:nvSpPr>
        <p:spPr>
          <a:xfrm>
            <a:off x="3599477" y="5020308"/>
            <a:ext cx="258188" cy="338554"/>
          </a:xfrm>
          <a:prstGeom prst="rect">
            <a:avLst/>
          </a:prstGeom>
          <a:solidFill>
            <a:schemeClr val="bg1"/>
          </a:solidFill>
        </p:spPr>
        <p:txBody>
          <a:bodyPr wrap="square" rtlCol="0">
            <a:spAutoFit/>
          </a:bodyPr>
          <a:lstStyle/>
          <a:p>
            <a:r>
              <a:rPr kumimoji="1" lang="en-US" altLang="ja-JP" sz="1600" dirty="0" smtClean="0"/>
              <a:t>A</a:t>
            </a:r>
            <a:endParaRPr kumimoji="1" lang="ja-JP" altLang="en-US" sz="1600" dirty="0"/>
          </a:p>
        </p:txBody>
      </p:sp>
      <p:sp>
        <p:nvSpPr>
          <p:cNvPr id="34" name="テキスト ボックス 33"/>
          <p:cNvSpPr txBox="1"/>
          <p:nvPr/>
        </p:nvSpPr>
        <p:spPr>
          <a:xfrm>
            <a:off x="3556983" y="5993665"/>
            <a:ext cx="330339" cy="338554"/>
          </a:xfrm>
          <a:prstGeom prst="rect">
            <a:avLst/>
          </a:prstGeom>
          <a:solidFill>
            <a:srgbClr val="FFFFFF"/>
          </a:solidFill>
        </p:spPr>
        <p:txBody>
          <a:bodyPr wrap="none" rtlCol="0">
            <a:spAutoFit/>
          </a:bodyPr>
          <a:lstStyle/>
          <a:p>
            <a:r>
              <a:rPr kumimoji="1" lang="en-US" altLang="ja-JP" sz="1600" dirty="0" smtClean="0"/>
              <a:t>C</a:t>
            </a:r>
            <a:endParaRPr kumimoji="1" lang="ja-JP" altLang="en-US" sz="1600" dirty="0"/>
          </a:p>
        </p:txBody>
      </p:sp>
      <p:sp>
        <p:nvSpPr>
          <p:cNvPr id="35" name="テキスト ボックス 34"/>
          <p:cNvSpPr txBox="1"/>
          <p:nvPr/>
        </p:nvSpPr>
        <p:spPr>
          <a:xfrm>
            <a:off x="3193833" y="5683179"/>
            <a:ext cx="308498" cy="338554"/>
          </a:xfrm>
          <a:prstGeom prst="rect">
            <a:avLst/>
          </a:prstGeom>
          <a:solidFill>
            <a:srgbClr val="FFFFFF"/>
          </a:solidFill>
        </p:spPr>
        <p:txBody>
          <a:bodyPr wrap="none" rtlCol="0">
            <a:spAutoFit/>
          </a:bodyPr>
          <a:lstStyle/>
          <a:p>
            <a:r>
              <a:rPr kumimoji="1" lang="en-US" altLang="ja-JP" sz="1600" dirty="0" smtClean="0"/>
              <a:t>B</a:t>
            </a:r>
            <a:endParaRPr kumimoji="1" lang="ja-JP" altLang="en-US" sz="1600" dirty="0"/>
          </a:p>
        </p:txBody>
      </p:sp>
    </p:spTree>
    <p:extLst>
      <p:ext uri="{BB962C8B-B14F-4D97-AF65-F5344CB8AC3E}">
        <p14:creationId xmlns:p14="http://schemas.microsoft.com/office/powerpoint/2010/main" val="14907714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垂直磁化</a:t>
            </a:r>
            <a:r>
              <a:rPr lang="en-US" altLang="ja-JP" dirty="0" err="1" smtClean="0"/>
              <a:t>s</a:t>
            </a:r>
            <a:r>
              <a:rPr kumimoji="1" lang="en-US" altLang="ja-JP" dirty="0" err="1" smtClean="0"/>
              <a:t>tt-mram</a:t>
            </a:r>
            <a:endParaRPr kumimoji="1" lang="ja-JP" altLang="en-US" dirty="0"/>
          </a:p>
        </p:txBody>
      </p:sp>
      <p:pic>
        <p:nvPicPr>
          <p:cNvPr id="4" name="コンテンツ プレースホルダー 3"/>
          <p:cNvPicPr>
            <a:picLocks noGrp="1" noChangeAspect="1"/>
          </p:cNvPicPr>
          <p:nvPr>
            <p:ph idx="1"/>
          </p:nvPr>
        </p:nvPicPr>
        <p:blipFill rotWithShape="1">
          <a:blip r:embed="rId2"/>
          <a:srcRect l="-92" r="-166"/>
          <a:stretch/>
        </p:blipFill>
        <p:spPr>
          <a:xfrm>
            <a:off x="0" y="1417638"/>
            <a:ext cx="4627751" cy="3194245"/>
          </a:xfrm>
        </p:spPr>
      </p:pic>
      <p:sp>
        <p:nvSpPr>
          <p:cNvPr id="5" name="テキスト ボックス 4"/>
          <p:cNvSpPr txBox="1"/>
          <p:nvPr/>
        </p:nvSpPr>
        <p:spPr>
          <a:xfrm>
            <a:off x="5326036" y="2384265"/>
            <a:ext cx="5648000" cy="646331"/>
          </a:xfrm>
          <a:prstGeom prst="rect">
            <a:avLst/>
          </a:prstGeom>
          <a:noFill/>
        </p:spPr>
        <p:txBody>
          <a:bodyPr wrap="none" rtlCol="0">
            <a:spAutoFit/>
          </a:bodyPr>
          <a:lstStyle/>
          <a:p>
            <a:r>
              <a:rPr kumimoji="1" lang="ja-JP" altLang="en-US" dirty="0" smtClean="0"/>
              <a:t>不揮発で維持ができるのと</a:t>
            </a:r>
            <a:endParaRPr kumimoji="1" lang="en-US" altLang="ja-JP" dirty="0" smtClean="0"/>
          </a:p>
          <a:p>
            <a:r>
              <a:rPr lang="ja-JP" altLang="en-US" dirty="0" smtClean="0"/>
              <a:t>スイッチングの消費電力が微細化すればするほど得する</a:t>
            </a:r>
            <a:endParaRPr kumimoji="1" lang="ja-JP" altLang="en-US" dirty="0"/>
          </a:p>
        </p:txBody>
      </p:sp>
      <p:sp>
        <p:nvSpPr>
          <p:cNvPr id="6" name="テキスト ボックス 5"/>
          <p:cNvSpPr txBox="1"/>
          <p:nvPr/>
        </p:nvSpPr>
        <p:spPr>
          <a:xfrm>
            <a:off x="4775595" y="1477990"/>
            <a:ext cx="4534414" cy="646331"/>
          </a:xfrm>
          <a:prstGeom prst="rect">
            <a:avLst/>
          </a:prstGeom>
          <a:noFill/>
        </p:spPr>
        <p:txBody>
          <a:bodyPr wrap="none" rtlCol="0">
            <a:spAutoFit/>
          </a:bodyPr>
          <a:lstStyle/>
          <a:p>
            <a:r>
              <a:rPr kumimoji="1" lang="ja-JP" altLang="en-US" dirty="0" smtClean="0">
                <a:solidFill>
                  <a:srgbClr val="FF0000"/>
                </a:solidFill>
              </a:rPr>
              <a:t>高速動作とは何に依存するのか、</a:t>
            </a:r>
            <a:endParaRPr kumimoji="1" lang="en-US" altLang="ja-JP" dirty="0" smtClean="0">
              <a:solidFill>
                <a:srgbClr val="FF0000"/>
              </a:solidFill>
            </a:endParaRPr>
          </a:p>
          <a:p>
            <a:r>
              <a:rPr kumimoji="1" lang="ja-JP" altLang="en-US" dirty="0" smtClean="0">
                <a:solidFill>
                  <a:srgbClr val="FF0000"/>
                </a:solidFill>
              </a:rPr>
              <a:t>半導体である意味がそこに隠されているのか</a:t>
            </a:r>
            <a:endParaRPr kumimoji="1" lang="ja-JP" altLang="en-US" dirty="0">
              <a:solidFill>
                <a:srgbClr val="FF0000"/>
              </a:solidFill>
            </a:endParaRPr>
          </a:p>
        </p:txBody>
      </p:sp>
      <p:sp>
        <p:nvSpPr>
          <p:cNvPr id="7" name="テキスト ボックス 6"/>
          <p:cNvSpPr txBox="1"/>
          <p:nvPr/>
        </p:nvSpPr>
        <p:spPr>
          <a:xfrm>
            <a:off x="4627751" y="3043825"/>
            <a:ext cx="5689704" cy="1200329"/>
          </a:xfrm>
          <a:prstGeom prst="rect">
            <a:avLst/>
          </a:prstGeom>
          <a:noFill/>
        </p:spPr>
        <p:txBody>
          <a:bodyPr wrap="none" rtlCol="0">
            <a:spAutoFit/>
          </a:bodyPr>
          <a:lstStyle/>
          <a:p>
            <a:r>
              <a:rPr kumimoji="1" lang="en-US" altLang="ja-JP" dirty="0" err="1" smtClean="0"/>
              <a:t>Mram</a:t>
            </a:r>
            <a:r>
              <a:rPr kumimoji="1" lang="ja-JP" altLang="en-US" dirty="0" smtClean="0"/>
              <a:t>の場合、待機電力の消費は押さえることができるが</a:t>
            </a:r>
            <a:endParaRPr kumimoji="1" lang="en-US" altLang="ja-JP" dirty="0" smtClean="0"/>
          </a:p>
          <a:p>
            <a:r>
              <a:rPr lang="ja-JP" altLang="en-US" dirty="0" smtClean="0"/>
              <a:t>動作電力（書き込み）の消費が大きいのが課題</a:t>
            </a:r>
            <a:endParaRPr lang="en-US" altLang="ja-JP" dirty="0" smtClean="0"/>
          </a:p>
          <a:p>
            <a:r>
              <a:rPr kumimoji="1" lang="en-US" altLang="ja-JP" dirty="0" err="1" smtClean="0"/>
              <a:t>Stt-mram</a:t>
            </a:r>
            <a:endParaRPr kumimoji="1" lang="en-US" altLang="ja-JP" dirty="0" smtClean="0"/>
          </a:p>
          <a:p>
            <a:endParaRPr kumimoji="1" lang="ja-JP" altLang="en-US" dirty="0"/>
          </a:p>
        </p:txBody>
      </p:sp>
      <p:pic>
        <p:nvPicPr>
          <p:cNvPr id="8" name="図 7"/>
          <p:cNvPicPr>
            <a:picLocks noChangeAspect="1"/>
          </p:cNvPicPr>
          <p:nvPr/>
        </p:nvPicPr>
        <p:blipFill>
          <a:blip r:embed="rId3"/>
          <a:stretch>
            <a:fillRect/>
          </a:stretch>
        </p:blipFill>
        <p:spPr>
          <a:xfrm>
            <a:off x="4647529" y="4122380"/>
            <a:ext cx="4200816" cy="2595504"/>
          </a:xfrm>
          <a:prstGeom prst="rect">
            <a:avLst/>
          </a:prstGeom>
        </p:spPr>
      </p:pic>
      <p:sp>
        <p:nvSpPr>
          <p:cNvPr id="9" name="テキスト ボックス 8"/>
          <p:cNvSpPr txBox="1"/>
          <p:nvPr/>
        </p:nvSpPr>
        <p:spPr>
          <a:xfrm>
            <a:off x="457200" y="5080796"/>
            <a:ext cx="3223358" cy="369332"/>
          </a:xfrm>
          <a:prstGeom prst="rect">
            <a:avLst/>
          </a:prstGeom>
          <a:noFill/>
        </p:spPr>
        <p:txBody>
          <a:bodyPr wrap="none" rtlCol="0">
            <a:spAutoFit/>
          </a:bodyPr>
          <a:lstStyle/>
          <a:p>
            <a:r>
              <a:rPr kumimoji="1" lang="ja-JP" altLang="en-US" dirty="0" smtClean="0"/>
              <a:t>面内磁化より垂直磁化がいい。</a:t>
            </a:r>
            <a:endParaRPr kumimoji="1" lang="ja-JP" altLang="en-US" dirty="0"/>
          </a:p>
        </p:txBody>
      </p:sp>
      <p:sp>
        <p:nvSpPr>
          <p:cNvPr id="10" name="テキスト ボックス 9"/>
          <p:cNvSpPr txBox="1"/>
          <p:nvPr/>
        </p:nvSpPr>
        <p:spPr>
          <a:xfrm>
            <a:off x="462987" y="5807884"/>
            <a:ext cx="3534441" cy="646331"/>
          </a:xfrm>
          <a:prstGeom prst="rect">
            <a:avLst/>
          </a:prstGeom>
          <a:noFill/>
        </p:spPr>
        <p:txBody>
          <a:bodyPr wrap="none" rtlCol="0">
            <a:spAutoFit/>
          </a:bodyPr>
          <a:lstStyle/>
          <a:p>
            <a:r>
              <a:rPr kumimoji="1" lang="ja-JP" altLang="en-US" dirty="0" smtClean="0"/>
              <a:t>垂直磁化反転で読み込みのときは</a:t>
            </a:r>
            <a:endParaRPr kumimoji="1" lang="en-US" altLang="ja-JP" dirty="0" smtClean="0"/>
          </a:p>
          <a:p>
            <a:r>
              <a:rPr lang="ja-JP" altLang="en-US" dirty="0" smtClean="0"/>
              <a:t>反転しないの？</a:t>
            </a:r>
            <a:endParaRPr kumimoji="1" lang="ja-JP" altLang="en-US" dirty="0"/>
          </a:p>
        </p:txBody>
      </p:sp>
    </p:spTree>
    <p:extLst>
      <p:ext uri="{BB962C8B-B14F-4D97-AF65-F5344CB8AC3E}">
        <p14:creationId xmlns:p14="http://schemas.microsoft.com/office/powerpoint/2010/main" val="406784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強磁性金属を使わない理由</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dirty="0"/>
              <a:t>キュリー温度の問題を解決するためには、キュリー温度が高い強磁性金属を半導体</a:t>
            </a:r>
            <a:r>
              <a:rPr lang="ja-JP" altLang="en-US" dirty="0" smtClean="0"/>
              <a:t>基板の</a:t>
            </a:r>
            <a:r>
              <a:rPr lang="ja-JP" altLang="en-US" dirty="0"/>
              <a:t>上に成長しようという研究も行われている。たとえば、</a:t>
            </a:r>
            <a:r>
              <a:rPr lang="en-US" altLang="ja-JP" dirty="0" err="1"/>
              <a:t>GaAs</a:t>
            </a:r>
            <a:r>
              <a:rPr lang="en-US" altLang="ja-JP" dirty="0"/>
              <a:t> </a:t>
            </a:r>
            <a:r>
              <a:rPr lang="ja-JP" altLang="en-US" dirty="0"/>
              <a:t>と </a:t>
            </a:r>
            <a:r>
              <a:rPr lang="en-US" altLang="ja-JP" dirty="0"/>
              <a:t>Si </a:t>
            </a:r>
            <a:r>
              <a:rPr lang="ja-JP" altLang="en-US" dirty="0"/>
              <a:t>基板上に </a:t>
            </a:r>
            <a:r>
              <a:rPr lang="en-US" altLang="ja-JP" dirty="0" err="1"/>
              <a:t>MnAs</a:t>
            </a:r>
            <a:r>
              <a:rPr lang="en-US" altLang="ja-JP" dirty="0"/>
              <a:t> </a:t>
            </a:r>
            <a:r>
              <a:rPr lang="ja-JP" altLang="en-US" dirty="0"/>
              <a:t>と</a:t>
            </a:r>
            <a:r>
              <a:rPr lang="ja-JP" altLang="en-US" dirty="0" smtClean="0"/>
              <a:t>いう化合物</a:t>
            </a:r>
            <a:r>
              <a:rPr lang="ja-JP" altLang="en-US" dirty="0"/>
              <a:t>金属の単結晶が成長できる</a:t>
            </a:r>
            <a:r>
              <a:rPr lang="en-US" altLang="ja-JP" dirty="0"/>
              <a:t>2-4</a:t>
            </a:r>
            <a:r>
              <a:rPr lang="ja-JP" altLang="en-US" dirty="0"/>
              <a:t>。しかし、一般に強磁性金属の結晶構造（例えば </a:t>
            </a:r>
            <a:r>
              <a:rPr lang="en-US" altLang="ja-JP" dirty="0" err="1" smtClean="0"/>
              <a:t>MnAs</a:t>
            </a:r>
            <a:r>
              <a:rPr lang="ja-JP" altLang="en-US" dirty="0" smtClean="0"/>
              <a:t>は</a:t>
            </a:r>
            <a:r>
              <a:rPr lang="ja-JP" altLang="en-US" dirty="0"/>
              <a:t>六方晶）は半導体の結晶構造（例えば </a:t>
            </a:r>
            <a:r>
              <a:rPr lang="en-US" altLang="ja-JP" dirty="0" err="1"/>
              <a:t>GaAs</a:t>
            </a:r>
            <a:r>
              <a:rPr lang="en-US" altLang="ja-JP" dirty="0"/>
              <a:t> </a:t>
            </a:r>
            <a:r>
              <a:rPr lang="ja-JP" altLang="en-US" dirty="0"/>
              <a:t>は閃亜鉛鉱型）と異なるため、強磁性金属</a:t>
            </a:r>
            <a:r>
              <a:rPr lang="en-US" altLang="ja-JP" dirty="0" smtClean="0"/>
              <a:t>/</a:t>
            </a:r>
            <a:r>
              <a:rPr lang="ja-JP" altLang="en-US" dirty="0" smtClean="0"/>
              <a:t>半導体</a:t>
            </a:r>
            <a:r>
              <a:rPr lang="en-US" altLang="ja-JP" dirty="0"/>
              <a:t>/</a:t>
            </a:r>
            <a:r>
              <a:rPr lang="ja-JP" altLang="en-US" dirty="0"/>
              <a:t>強磁性金属という多層構造の作製は極めて難しい。従って、強磁性金属を利用して</a:t>
            </a:r>
            <a:r>
              <a:rPr lang="ja-JP" altLang="en-US" dirty="0" smtClean="0"/>
              <a:t>、</a:t>
            </a:r>
            <a:r>
              <a:rPr lang="en-US" altLang="ja-JP" dirty="0" smtClean="0"/>
              <a:t>1</a:t>
            </a:r>
            <a:r>
              <a:rPr lang="en-US" altLang="ja-JP" dirty="0"/>
              <a:t>)</a:t>
            </a:r>
            <a:r>
              <a:rPr lang="ja-JP" altLang="en-US" dirty="0"/>
              <a:t>スピン注入と </a:t>
            </a:r>
            <a:r>
              <a:rPr lang="en-US" altLang="ja-JP" dirty="0"/>
              <a:t>3)</a:t>
            </a:r>
            <a:r>
              <a:rPr lang="ja-JP" altLang="en-US" dirty="0"/>
              <a:t>のスピン検出を同時に実現することが難しい。</a:t>
            </a:r>
            <a:endParaRPr kumimoji="1" lang="ja-JP" altLang="en-US" dirty="0"/>
          </a:p>
        </p:txBody>
      </p:sp>
    </p:spTree>
    <p:extLst>
      <p:ext uri="{BB962C8B-B14F-4D97-AF65-F5344CB8AC3E}">
        <p14:creationId xmlns:p14="http://schemas.microsoft.com/office/powerpoint/2010/main" val="304003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LDA+U</a:t>
            </a:r>
            <a:endParaRPr kumimoji="1" lang="ja-JP" altLang="en-US" dirty="0"/>
          </a:p>
        </p:txBody>
      </p:sp>
      <p:pic>
        <p:nvPicPr>
          <p:cNvPr id="4" name="コンテンツ プレースホルダー 3"/>
          <p:cNvPicPr>
            <a:picLocks noGrp="1" noChangeAspect="1"/>
          </p:cNvPicPr>
          <p:nvPr>
            <p:ph idx="1"/>
          </p:nvPr>
        </p:nvPicPr>
        <p:blipFill rotWithShape="1">
          <a:blip r:embed="rId3"/>
          <a:srcRect t="-3864" b="-4162"/>
          <a:stretch/>
        </p:blipFill>
        <p:spPr>
          <a:xfrm>
            <a:off x="457200" y="2088924"/>
            <a:ext cx="8229600" cy="907144"/>
          </a:xfrm>
        </p:spPr>
      </p:pic>
      <p:sp>
        <p:nvSpPr>
          <p:cNvPr id="5" name="テキスト ボックス 4"/>
          <p:cNvSpPr txBox="1"/>
          <p:nvPr/>
        </p:nvSpPr>
        <p:spPr>
          <a:xfrm>
            <a:off x="457200" y="1669143"/>
            <a:ext cx="3316683" cy="369332"/>
          </a:xfrm>
          <a:prstGeom prst="rect">
            <a:avLst/>
          </a:prstGeom>
          <a:noFill/>
        </p:spPr>
        <p:txBody>
          <a:bodyPr wrap="none" rtlCol="0">
            <a:spAutoFit/>
          </a:bodyPr>
          <a:lstStyle/>
          <a:p>
            <a:r>
              <a:rPr kumimoji="1" lang="en-US" altLang="ja-JP" dirty="0" smtClean="0"/>
              <a:t>Energy from </a:t>
            </a:r>
            <a:r>
              <a:rPr kumimoji="1" lang="en-US" altLang="ja-JP" dirty="0" err="1" smtClean="0"/>
              <a:t>Korn</a:t>
            </a:r>
            <a:r>
              <a:rPr kumimoji="1" lang="en-US" altLang="ja-JP" dirty="0" smtClean="0"/>
              <a:t>-Sham equation</a:t>
            </a:r>
            <a:endParaRPr kumimoji="1" lang="ja-JP" altLang="en-US" dirty="0"/>
          </a:p>
        </p:txBody>
      </p:sp>
      <p:pic>
        <p:nvPicPr>
          <p:cNvPr id="6" name="図 5"/>
          <p:cNvPicPr>
            <a:picLocks noChangeAspect="1"/>
          </p:cNvPicPr>
          <p:nvPr/>
        </p:nvPicPr>
        <p:blipFill>
          <a:blip r:embed="rId4"/>
          <a:stretch>
            <a:fillRect/>
          </a:stretch>
        </p:blipFill>
        <p:spPr>
          <a:xfrm>
            <a:off x="457200" y="3125572"/>
            <a:ext cx="4298043" cy="734476"/>
          </a:xfrm>
          <a:prstGeom prst="rect">
            <a:avLst/>
          </a:prstGeom>
        </p:spPr>
      </p:pic>
      <p:sp>
        <p:nvSpPr>
          <p:cNvPr id="8" name="下矢印 7"/>
          <p:cNvSpPr/>
          <p:nvPr/>
        </p:nvSpPr>
        <p:spPr>
          <a:xfrm>
            <a:off x="2210191" y="3860048"/>
            <a:ext cx="837809" cy="9840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48000" y="3994666"/>
            <a:ext cx="563601" cy="369332"/>
          </a:xfrm>
          <a:prstGeom prst="rect">
            <a:avLst/>
          </a:prstGeom>
          <a:noFill/>
        </p:spPr>
        <p:txBody>
          <a:bodyPr wrap="none" rtlCol="0">
            <a:spAutoFit/>
          </a:bodyPr>
          <a:lstStyle/>
          <a:p>
            <a:r>
              <a:rPr kumimoji="1" lang="ja-JP" altLang="en-US" smtClean="0"/>
              <a:t>＋</a:t>
            </a:r>
            <a:r>
              <a:rPr kumimoji="1" lang="en-US" altLang="ja-JP" dirty="0" smtClean="0"/>
              <a:t>U</a:t>
            </a:r>
            <a:endParaRPr kumimoji="1" lang="ja-JP" altLang="en-US" dirty="0"/>
          </a:p>
        </p:txBody>
      </p:sp>
      <p:sp>
        <p:nvSpPr>
          <p:cNvPr id="10" name="テキスト ボックス 9"/>
          <p:cNvSpPr txBox="1"/>
          <p:nvPr/>
        </p:nvSpPr>
        <p:spPr>
          <a:xfrm>
            <a:off x="457200" y="4997716"/>
            <a:ext cx="820357" cy="369332"/>
          </a:xfrm>
          <a:prstGeom prst="rect">
            <a:avLst/>
          </a:prstGeom>
          <a:noFill/>
        </p:spPr>
        <p:txBody>
          <a:bodyPr wrap="none" rtlCol="0">
            <a:spAutoFit/>
          </a:bodyPr>
          <a:lstStyle/>
          <a:p>
            <a:r>
              <a:rPr kumimoji="1" lang="en-US" altLang="ja-JP" dirty="0" smtClean="0"/>
              <a:t>LDA+U</a:t>
            </a:r>
            <a:endParaRPr kumimoji="1" lang="ja-JP" altLang="en-US" dirty="0"/>
          </a:p>
        </p:txBody>
      </p:sp>
      <p:pic>
        <p:nvPicPr>
          <p:cNvPr id="3" name="図 2"/>
          <p:cNvPicPr>
            <a:picLocks noChangeAspect="1"/>
          </p:cNvPicPr>
          <p:nvPr/>
        </p:nvPicPr>
        <p:blipFill>
          <a:blip r:embed="rId5"/>
          <a:stretch>
            <a:fillRect/>
          </a:stretch>
        </p:blipFill>
        <p:spPr>
          <a:xfrm>
            <a:off x="1537227" y="4844143"/>
            <a:ext cx="5708297" cy="938794"/>
          </a:xfrm>
          <a:prstGeom prst="rect">
            <a:avLst/>
          </a:prstGeom>
        </p:spPr>
      </p:pic>
      <p:sp>
        <p:nvSpPr>
          <p:cNvPr id="12" name="テキスト ボックス 11"/>
          <p:cNvSpPr txBox="1"/>
          <p:nvPr/>
        </p:nvSpPr>
        <p:spPr>
          <a:xfrm>
            <a:off x="607581" y="5998606"/>
            <a:ext cx="640019" cy="369332"/>
          </a:xfrm>
          <a:prstGeom prst="rect">
            <a:avLst/>
          </a:prstGeom>
          <a:noFill/>
        </p:spPr>
        <p:txBody>
          <a:bodyPr wrap="none" rtlCol="0">
            <a:spAutoFit/>
          </a:bodyPr>
          <a:lstStyle/>
          <a:p>
            <a:r>
              <a:rPr lang="en-US" altLang="ja-JP" dirty="0" smtClean="0"/>
              <a:t>t&gt;&gt;U</a:t>
            </a:r>
            <a:endParaRPr kumimoji="1" lang="ja-JP" altLang="en-US" dirty="0"/>
          </a:p>
        </p:txBody>
      </p:sp>
      <p:sp>
        <p:nvSpPr>
          <p:cNvPr id="28" name="テキスト ボックス 27"/>
          <p:cNvSpPr txBox="1"/>
          <p:nvPr/>
        </p:nvSpPr>
        <p:spPr>
          <a:xfrm>
            <a:off x="1353429" y="5981894"/>
            <a:ext cx="6164556" cy="369332"/>
          </a:xfrm>
          <a:prstGeom prst="rect">
            <a:avLst/>
          </a:prstGeom>
          <a:noFill/>
        </p:spPr>
        <p:txBody>
          <a:bodyPr wrap="none" rtlCol="0">
            <a:spAutoFit/>
          </a:bodyPr>
          <a:lstStyle/>
          <a:p>
            <a:r>
              <a:rPr lang="en-US" altLang="ja-JP" dirty="0" smtClean="0">
                <a:solidFill>
                  <a:srgbClr val="C0504D"/>
                </a:solidFill>
              </a:rPr>
              <a:t>Wave</a:t>
            </a:r>
            <a:r>
              <a:rPr lang="en-US" altLang="ja-JP" dirty="0" smtClean="0"/>
              <a:t> nature of electron is more effective than</a:t>
            </a:r>
            <a:r>
              <a:rPr lang="ja-JP" altLang="en-US" dirty="0" smtClean="0"/>
              <a:t>　</a:t>
            </a:r>
            <a:r>
              <a:rPr lang="en-US" altLang="ja-JP" dirty="0" smtClean="0"/>
              <a:t>particulate of it    </a:t>
            </a:r>
            <a:endParaRPr kumimoji="1" lang="ja-JP" altLang="en-US" dirty="0"/>
          </a:p>
        </p:txBody>
      </p:sp>
      <p:sp>
        <p:nvSpPr>
          <p:cNvPr id="29" name="テキスト ボックス 28"/>
          <p:cNvSpPr txBox="1"/>
          <p:nvPr/>
        </p:nvSpPr>
        <p:spPr>
          <a:xfrm>
            <a:off x="584815" y="6357494"/>
            <a:ext cx="640019" cy="369332"/>
          </a:xfrm>
          <a:prstGeom prst="rect">
            <a:avLst/>
          </a:prstGeom>
          <a:noFill/>
        </p:spPr>
        <p:txBody>
          <a:bodyPr wrap="none" rtlCol="0">
            <a:spAutoFit/>
          </a:bodyPr>
          <a:lstStyle/>
          <a:p>
            <a:r>
              <a:rPr kumimoji="1" lang="en-US" altLang="ja-JP" dirty="0" smtClean="0"/>
              <a:t>U&gt;&gt;t       </a:t>
            </a:r>
            <a:endParaRPr kumimoji="1" lang="ja-JP" altLang="en-US" dirty="0"/>
          </a:p>
        </p:txBody>
      </p:sp>
      <p:sp>
        <p:nvSpPr>
          <p:cNvPr id="30" name="テキスト ボックス 29"/>
          <p:cNvSpPr txBox="1"/>
          <p:nvPr/>
        </p:nvSpPr>
        <p:spPr>
          <a:xfrm>
            <a:off x="1353429" y="6351226"/>
            <a:ext cx="5968301" cy="369332"/>
          </a:xfrm>
          <a:prstGeom prst="rect">
            <a:avLst/>
          </a:prstGeom>
          <a:noFill/>
        </p:spPr>
        <p:txBody>
          <a:bodyPr wrap="none" rtlCol="0">
            <a:spAutoFit/>
          </a:bodyPr>
          <a:lstStyle/>
          <a:p>
            <a:r>
              <a:rPr kumimoji="1" lang="en-US" altLang="ja-JP" dirty="0" smtClean="0">
                <a:solidFill>
                  <a:srgbClr val="C0504D"/>
                </a:solidFill>
              </a:rPr>
              <a:t>Particulate </a:t>
            </a:r>
            <a:r>
              <a:rPr kumimoji="1" lang="en-US" altLang="ja-JP" dirty="0" smtClean="0"/>
              <a:t>of </a:t>
            </a:r>
            <a:r>
              <a:rPr lang="en-US" altLang="ja-JP" dirty="0" smtClean="0"/>
              <a:t>electron is more effective than wave nature of it</a:t>
            </a:r>
            <a:endParaRPr kumimoji="1" lang="ja-JP" altLang="en-US" dirty="0"/>
          </a:p>
        </p:txBody>
      </p:sp>
    </p:spTree>
    <p:extLst>
      <p:ext uri="{BB962C8B-B14F-4D97-AF65-F5344CB8AC3E}">
        <p14:creationId xmlns:p14="http://schemas.microsoft.com/office/powerpoint/2010/main" val="342263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 name="図 71"/>
          <p:cNvPicPr>
            <a:picLocks noChangeAspect="1"/>
          </p:cNvPicPr>
          <p:nvPr/>
        </p:nvPicPr>
        <p:blipFill>
          <a:blip r:embed="rId2"/>
          <a:stretch>
            <a:fillRect/>
          </a:stretch>
        </p:blipFill>
        <p:spPr>
          <a:xfrm>
            <a:off x="342560" y="1048699"/>
            <a:ext cx="2427726" cy="2230603"/>
          </a:xfrm>
          <a:prstGeom prst="rect">
            <a:avLst/>
          </a:prstGeom>
        </p:spPr>
      </p:pic>
      <p:sp>
        <p:nvSpPr>
          <p:cNvPr id="2" name="タイトル 1"/>
          <p:cNvSpPr>
            <a:spLocks noGrp="1"/>
          </p:cNvSpPr>
          <p:nvPr>
            <p:ph type="title"/>
          </p:nvPr>
        </p:nvSpPr>
        <p:spPr/>
        <p:txBody>
          <a:bodyPr/>
          <a:lstStyle/>
          <a:p>
            <a:r>
              <a:rPr kumimoji="1" lang="en-US" altLang="ja-JP" dirty="0" smtClean="0"/>
              <a:t>Crystal splitting</a:t>
            </a:r>
            <a:endParaRPr kumimoji="1" lang="ja-JP" altLang="en-US" dirty="0"/>
          </a:p>
        </p:txBody>
      </p:sp>
      <p:cxnSp>
        <p:nvCxnSpPr>
          <p:cNvPr id="5" name="直線コネクタ 4"/>
          <p:cNvCxnSpPr/>
          <p:nvPr/>
        </p:nvCxnSpPr>
        <p:spPr>
          <a:xfrm>
            <a:off x="675249" y="4259877"/>
            <a:ext cx="14630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604533" y="3359676"/>
            <a:ext cx="13504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620610" y="3070326"/>
            <a:ext cx="13504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620610" y="3681177"/>
            <a:ext cx="13504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2620610" y="5224377"/>
            <a:ext cx="13504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V="1">
            <a:off x="2620610" y="5513727"/>
            <a:ext cx="1350499" cy="160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4823209" y="4259877"/>
            <a:ext cx="14469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6784647" y="3584726"/>
            <a:ext cx="12540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6784647" y="3054251"/>
            <a:ext cx="12540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6784647" y="3343602"/>
            <a:ext cx="12540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6784647" y="5240452"/>
            <a:ext cx="12540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6784647" y="5449427"/>
            <a:ext cx="1254034"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a:off x="948564" y="3841927"/>
            <a:ext cx="607859" cy="369332"/>
          </a:xfrm>
          <a:prstGeom prst="rect">
            <a:avLst/>
          </a:prstGeom>
          <a:noFill/>
        </p:spPr>
        <p:txBody>
          <a:bodyPr wrap="none" rtlCol="0">
            <a:spAutoFit/>
          </a:bodyPr>
          <a:lstStyle/>
          <a:p>
            <a:r>
              <a:rPr kumimoji="1" lang="en-US" altLang="ja-JP" dirty="0" smtClean="0"/>
              <a:t>Cu-S</a:t>
            </a:r>
            <a:endParaRPr kumimoji="1" lang="ja-JP" altLang="en-US" dirty="0"/>
          </a:p>
        </p:txBody>
      </p:sp>
      <p:sp>
        <p:nvSpPr>
          <p:cNvPr id="29" name="テキスト ボックス 28"/>
          <p:cNvSpPr txBox="1"/>
          <p:nvPr/>
        </p:nvSpPr>
        <p:spPr>
          <a:xfrm>
            <a:off x="5273375" y="3841927"/>
            <a:ext cx="582311" cy="369332"/>
          </a:xfrm>
          <a:prstGeom prst="rect">
            <a:avLst/>
          </a:prstGeom>
          <a:noFill/>
        </p:spPr>
        <p:txBody>
          <a:bodyPr wrap="none" rtlCol="0">
            <a:spAutoFit/>
          </a:bodyPr>
          <a:lstStyle/>
          <a:p>
            <a:r>
              <a:rPr lang="en-US" altLang="ja-JP" dirty="0" smtClean="0"/>
              <a:t>Fe-S</a:t>
            </a:r>
            <a:endParaRPr kumimoji="1" lang="ja-JP" altLang="en-US" dirty="0"/>
          </a:p>
        </p:txBody>
      </p:sp>
      <p:cxnSp>
        <p:nvCxnSpPr>
          <p:cNvPr id="31" name="直線矢印コネクタ 30"/>
          <p:cNvCxnSpPr/>
          <p:nvPr/>
        </p:nvCxnSpPr>
        <p:spPr>
          <a:xfrm flipV="1">
            <a:off x="3006467" y="4999327"/>
            <a:ext cx="0" cy="369725"/>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3633484" y="4999327"/>
            <a:ext cx="0" cy="369725"/>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3102926" y="5272602"/>
            <a:ext cx="0" cy="401875"/>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a:off x="3697792" y="5369052"/>
            <a:ext cx="0" cy="28935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flipV="1">
            <a:off x="3151163" y="3070327"/>
            <a:ext cx="0" cy="35365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3633484" y="3118552"/>
            <a:ext cx="0" cy="35365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p:nvPr/>
        </p:nvCxnSpPr>
        <p:spPr>
          <a:xfrm flipV="1">
            <a:off x="3006467" y="3440051"/>
            <a:ext cx="0" cy="369332"/>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flipV="1">
            <a:off x="3006470" y="2861351"/>
            <a:ext cx="0" cy="369332"/>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p:nvPr/>
        </p:nvCxnSpPr>
        <p:spPr>
          <a:xfrm>
            <a:off x="3520945" y="2877426"/>
            <a:ext cx="0" cy="36933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p:nvPr/>
        </p:nvCxnSpPr>
        <p:spPr>
          <a:xfrm>
            <a:off x="3440556" y="3423583"/>
            <a:ext cx="0" cy="450493"/>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flipV="1">
            <a:off x="2138289" y="3343601"/>
            <a:ext cx="482321" cy="91627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2138289" y="4275952"/>
            <a:ext cx="482321" cy="101272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H="1" flipV="1">
            <a:off x="7234813" y="4999327"/>
            <a:ext cx="16078" cy="369725"/>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flipV="1">
            <a:off x="7427742" y="5192227"/>
            <a:ext cx="0" cy="41795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p:nvPr/>
        </p:nvCxnSpPr>
        <p:spPr>
          <a:xfrm flipV="1">
            <a:off x="7250891" y="3070327"/>
            <a:ext cx="0" cy="401875"/>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p:nvPr/>
        </p:nvCxnSpPr>
        <p:spPr>
          <a:xfrm flipV="1">
            <a:off x="7427742" y="2780976"/>
            <a:ext cx="0" cy="41795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p:nvPr/>
        </p:nvCxnSpPr>
        <p:spPr>
          <a:xfrm flipV="1">
            <a:off x="7379506" y="3375751"/>
            <a:ext cx="0" cy="369332"/>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6270171" y="4259877"/>
            <a:ext cx="514476" cy="101272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V="1">
            <a:off x="6270171" y="3295376"/>
            <a:ext cx="514476" cy="93235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9" name="テキスト ボックス 68"/>
          <p:cNvSpPr txBox="1"/>
          <p:nvPr/>
        </p:nvSpPr>
        <p:spPr>
          <a:xfrm>
            <a:off x="948564" y="5899135"/>
            <a:ext cx="7031981" cy="369332"/>
          </a:xfrm>
          <a:prstGeom prst="rect">
            <a:avLst/>
          </a:prstGeom>
          <a:noFill/>
        </p:spPr>
        <p:txBody>
          <a:bodyPr wrap="none" rtlCol="0">
            <a:spAutoFit/>
          </a:bodyPr>
          <a:lstStyle/>
          <a:p>
            <a:r>
              <a:rPr kumimoji="1" lang="en-US" altLang="ja-JP" dirty="0" smtClean="0"/>
              <a:t>Cu is more unstable than Fe, because </a:t>
            </a:r>
            <a:r>
              <a:rPr lang="en-US" altLang="ja-JP" dirty="0" smtClean="0"/>
              <a:t>anti-bonding state is compensated.</a:t>
            </a:r>
            <a:endParaRPr kumimoji="1" lang="ja-JP" altLang="en-US" dirty="0"/>
          </a:p>
        </p:txBody>
      </p:sp>
    </p:spTree>
    <p:extLst>
      <p:ext uri="{BB962C8B-B14F-4D97-AF65-F5344CB8AC3E}">
        <p14:creationId xmlns:p14="http://schemas.microsoft.com/office/powerpoint/2010/main" val="297280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Hole-dope property</a:t>
            </a:r>
            <a:endParaRPr kumimoji="1" lang="ja-JP" altLang="en-US" dirty="0"/>
          </a:p>
        </p:txBody>
      </p:sp>
      <p:sp>
        <p:nvSpPr>
          <p:cNvPr id="3" name="コンテンツ プレースホルダー 2"/>
          <p:cNvSpPr>
            <a:spLocks noGrp="1"/>
          </p:cNvSpPr>
          <p:nvPr>
            <p:ph idx="1"/>
          </p:nvPr>
        </p:nvSpPr>
        <p:spPr>
          <a:xfrm>
            <a:off x="457200" y="1600200"/>
            <a:ext cx="8229600" cy="3177177"/>
          </a:xfrm>
        </p:spPr>
        <p:txBody>
          <a:bodyPr/>
          <a:lstStyle/>
          <a:p>
            <a:r>
              <a:rPr kumimoji="1" lang="ja-JP" altLang="en-US" sz="1800" dirty="0" smtClean="0"/>
              <a:t>磁性の変化の前例</a:t>
            </a:r>
            <a:endParaRPr kumimoji="1" lang="en-US" altLang="ja-JP" sz="1800" dirty="0" smtClean="0"/>
          </a:p>
          <a:p>
            <a:r>
              <a:rPr kumimoji="1" lang="en-US" altLang="ja-JP" sz="1800" dirty="0" smtClean="0"/>
              <a:t>LaMnAsO→LaMnAsO</a:t>
            </a:r>
            <a:r>
              <a:rPr kumimoji="1" lang="en-US" altLang="ja-JP" sz="1800" baseline="-25000" dirty="0" smtClean="0"/>
              <a:t>1-x</a:t>
            </a:r>
            <a:r>
              <a:rPr kumimoji="1" lang="en-US" altLang="ja-JP" sz="1800" dirty="0" smtClean="0"/>
              <a:t>H</a:t>
            </a:r>
            <a:r>
              <a:rPr kumimoji="1" lang="en-US" altLang="ja-JP" sz="1800" baseline="-25000" dirty="0" smtClean="0"/>
              <a:t>x </a:t>
            </a:r>
            <a:r>
              <a:rPr lang="en-US" altLang="ja-JP" sz="1800" baseline="-25000" dirty="0" smtClean="0"/>
              <a:t>   </a:t>
            </a:r>
            <a:r>
              <a:rPr lang="en-US" altLang="ja-JP" sz="1800" dirty="0" smtClean="0"/>
              <a:t>from </a:t>
            </a:r>
            <a:r>
              <a:rPr kumimoji="1" lang="en-US" altLang="ja-JP" sz="1800" dirty="0" smtClean="0"/>
              <a:t>antiferromagnetic to ferromagnetic(264K,x=0.73)</a:t>
            </a:r>
          </a:p>
          <a:p>
            <a:endParaRPr lang="en-US" altLang="ja-JP" sz="1800" dirty="0"/>
          </a:p>
          <a:p>
            <a:r>
              <a:rPr lang="en-US" altLang="ja-JP" sz="1800" dirty="0" err="1" smtClean="0"/>
              <a:t>GaN→GaN</a:t>
            </a:r>
            <a:r>
              <a:rPr lang="en-US" altLang="ja-JP" sz="1800" dirty="0" smtClean="0"/>
              <a:t> with gallium vacancy(</a:t>
            </a:r>
            <a:r>
              <a:rPr lang="en-US" altLang="ja-JP" sz="1800" dirty="0" err="1" smtClean="0"/>
              <a:t>V</a:t>
            </a:r>
            <a:r>
              <a:rPr lang="en-US" altLang="ja-JP" sz="1800" baseline="-25000" dirty="0" err="1" smtClean="0"/>
              <a:t>Ga</a:t>
            </a:r>
            <a:r>
              <a:rPr lang="en-US" altLang="ja-JP" sz="1800" dirty="0" smtClean="0"/>
              <a:t>) </a:t>
            </a:r>
            <a:r>
              <a:rPr lang="en-US" altLang="ja-JP" sz="1800" dirty="0" err="1" smtClean="0"/>
              <a:t>nonmagnitec</a:t>
            </a:r>
            <a:r>
              <a:rPr lang="en-US" altLang="ja-JP" sz="1800" dirty="0" smtClean="0"/>
              <a:t> to ferromagnetic (150K)</a:t>
            </a:r>
          </a:p>
          <a:p>
            <a:pPr marL="0" indent="0" algn="r">
              <a:buNone/>
            </a:pPr>
            <a:r>
              <a:rPr kumimoji="1" lang="en-US" altLang="ja-JP" sz="1800" dirty="0"/>
              <a:t> </a:t>
            </a:r>
            <a:r>
              <a:rPr kumimoji="1" lang="en-US" altLang="ja-JP" sz="1800" dirty="0" smtClean="0"/>
              <a:t>                       (simulation) applied physics letters 102,062411(2013)</a:t>
            </a:r>
          </a:p>
          <a:p>
            <a:pPr marL="0" indent="0">
              <a:buNone/>
            </a:pPr>
            <a:endParaRPr kumimoji="1" lang="en-US" altLang="ja-JP" sz="1800" dirty="0" smtClean="0"/>
          </a:p>
          <a:p>
            <a:pPr marL="0" indent="0">
              <a:buNone/>
            </a:pPr>
            <a:endParaRPr kumimoji="1" lang="ja-JP" altLang="en-US" dirty="0"/>
          </a:p>
        </p:txBody>
      </p:sp>
      <p:sp>
        <p:nvSpPr>
          <p:cNvPr id="4" name="テキスト ボックス 3"/>
          <p:cNvSpPr txBox="1"/>
          <p:nvPr/>
        </p:nvSpPr>
        <p:spPr>
          <a:xfrm>
            <a:off x="5307738" y="2312857"/>
            <a:ext cx="3185037" cy="369332"/>
          </a:xfrm>
          <a:prstGeom prst="rect">
            <a:avLst/>
          </a:prstGeom>
          <a:noFill/>
        </p:spPr>
        <p:txBody>
          <a:bodyPr wrap="none" rtlCol="0">
            <a:spAutoFit/>
          </a:bodyPr>
          <a:lstStyle/>
          <a:p>
            <a:r>
              <a:rPr kumimoji="1" lang="en-US" altLang="ja-JP" dirty="0" smtClean="0"/>
              <a:t>Phys. rev. B 87,020401(R)(2013) </a:t>
            </a:r>
            <a:endParaRPr kumimoji="1" lang="ja-JP" altLang="en-US" dirty="0"/>
          </a:p>
        </p:txBody>
      </p:sp>
      <p:sp>
        <p:nvSpPr>
          <p:cNvPr id="5" name="テキスト ボックス 4"/>
          <p:cNvSpPr txBox="1"/>
          <p:nvPr/>
        </p:nvSpPr>
        <p:spPr>
          <a:xfrm>
            <a:off x="1007132" y="4427512"/>
            <a:ext cx="7537828" cy="646331"/>
          </a:xfrm>
          <a:prstGeom prst="rect">
            <a:avLst/>
          </a:prstGeom>
          <a:noFill/>
        </p:spPr>
        <p:txBody>
          <a:bodyPr wrap="none" rtlCol="0">
            <a:spAutoFit/>
          </a:bodyPr>
          <a:lstStyle/>
          <a:p>
            <a:r>
              <a:rPr lang="en-US" altLang="ja-JP" dirty="0" smtClean="0"/>
              <a:t>Magnetism of systems is changed by doping H, vacancy and transitional metal.</a:t>
            </a:r>
          </a:p>
          <a:p>
            <a:endParaRPr lang="en-US" altLang="ja-JP" dirty="0" smtClean="0"/>
          </a:p>
        </p:txBody>
      </p:sp>
    </p:spTree>
    <p:extLst>
      <p:ext uri="{BB962C8B-B14F-4D97-AF65-F5344CB8AC3E}">
        <p14:creationId xmlns:p14="http://schemas.microsoft.com/office/powerpoint/2010/main" val="259528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Origin of ferromagnetic</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P-d exchange</a:t>
            </a:r>
          </a:p>
          <a:p>
            <a:r>
              <a:rPr lang="ja-JP" altLang="en-US" dirty="0" smtClean="0"/>
              <a:t>強磁性が発現するときには、同じ順位にいたときの電子相関エネルギー（クーロン、量子的交換作用）が大きい場合である。なぜなら、電子が遍歴したときに同じ順位に入る確率が高い、なので大きな電子相関エネルギーだと損する。よって局在化する、つまり孤立して存在することとなる、だが、一方で孤立して局在化すると運動エネルギーが増大する、よってこの運動エネルギーと電子相関エネルギーとの競合によって強磁性</a:t>
            </a:r>
            <a:endParaRPr kumimoji="1" lang="ja-JP" altLang="en-US" dirty="0"/>
          </a:p>
        </p:txBody>
      </p:sp>
    </p:spTree>
    <p:extLst>
      <p:ext uri="{BB962C8B-B14F-4D97-AF65-F5344CB8AC3E}">
        <p14:creationId xmlns:p14="http://schemas.microsoft.com/office/powerpoint/2010/main" val="274141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Density of state of anti-ferromagnetic CuFeS</a:t>
            </a:r>
            <a:r>
              <a:rPr lang="en-US" altLang="ja-JP" baseline="-25000" dirty="0" smtClean="0"/>
              <a:t>2</a:t>
            </a:r>
            <a:endParaRPr kumimoji="1" lang="ja-JP" altLang="en-US" dirty="0"/>
          </a:p>
        </p:txBody>
      </p:sp>
      <p:sp>
        <p:nvSpPr>
          <p:cNvPr id="3" name="テキスト ボックス 2"/>
          <p:cNvSpPr txBox="1"/>
          <p:nvPr/>
        </p:nvSpPr>
        <p:spPr>
          <a:xfrm>
            <a:off x="3344092" y="6341787"/>
            <a:ext cx="3358161" cy="369332"/>
          </a:xfrm>
          <a:prstGeom prst="rect">
            <a:avLst/>
          </a:prstGeom>
          <a:noFill/>
        </p:spPr>
        <p:txBody>
          <a:bodyPr wrap="none" rtlCol="0">
            <a:spAutoFit/>
          </a:bodyPr>
          <a:lstStyle/>
          <a:p>
            <a:r>
              <a:rPr kumimoji="1" lang="en-US" altLang="ja-JP" dirty="0" smtClean="0"/>
              <a:t>Energy relative to Fermi level (</a:t>
            </a:r>
            <a:r>
              <a:rPr kumimoji="1" lang="en-US" altLang="ja-JP" dirty="0" err="1" smtClean="0"/>
              <a:t>eV</a:t>
            </a:r>
            <a:r>
              <a:rPr kumimoji="1" lang="en-US" altLang="ja-JP" dirty="0" smtClean="0"/>
              <a:t>)</a:t>
            </a:r>
            <a:endParaRPr kumimoji="1" lang="ja-JP" altLang="en-US" dirty="0"/>
          </a:p>
        </p:txBody>
      </p:sp>
      <p:sp>
        <p:nvSpPr>
          <p:cNvPr id="8" name="テキスト ボックス 7"/>
          <p:cNvSpPr txBox="1"/>
          <p:nvPr/>
        </p:nvSpPr>
        <p:spPr>
          <a:xfrm>
            <a:off x="-877195" y="924676"/>
            <a:ext cx="461665" cy="4844462"/>
          </a:xfrm>
          <a:prstGeom prst="rect">
            <a:avLst/>
          </a:prstGeom>
          <a:noFill/>
        </p:spPr>
        <p:txBody>
          <a:bodyPr vert="vert270" wrap="square" rtlCol="0" anchor="b" anchorCtr="0">
            <a:spAutoFit/>
          </a:bodyPr>
          <a:lstStyle/>
          <a:p>
            <a:r>
              <a:rPr kumimoji="1" lang="en-US" altLang="ja-JP" dirty="0" smtClean="0"/>
              <a:t>Density Of Spin(1/</a:t>
            </a:r>
            <a:r>
              <a:rPr kumimoji="1" lang="en-US" altLang="ja-JP" dirty="0" err="1" smtClean="0"/>
              <a:t>eV</a:t>
            </a:r>
            <a:r>
              <a:rPr kumimoji="1" lang="en-US" altLang="ja-JP" dirty="0" smtClean="0"/>
              <a:t>/unit cell)</a:t>
            </a:r>
            <a:endParaRPr kumimoji="1" lang="ja-JP" altLang="en-US" dirty="0"/>
          </a:p>
        </p:txBody>
      </p:sp>
      <p:pic>
        <p:nvPicPr>
          <p:cNvPr id="13" name="コンテンツ プレースホルダー 12" descr="AFM62_4eV.eps"/>
          <p:cNvPicPr>
            <a:picLocks noGrp="1" noChangeAspect="1"/>
          </p:cNvPicPr>
          <p:nvPr>
            <p:ph idx="1"/>
          </p:nvPr>
        </p:nvPicPr>
        <p:blipFill rotWithShape="1">
          <a:blip r:embed="rId2">
            <a:extLst>
              <a:ext uri="{28A0092B-C50C-407E-A947-70E740481C1C}">
                <a14:useLocalDpi xmlns:a14="http://schemas.microsoft.com/office/drawing/2010/main" val="0"/>
              </a:ext>
            </a:extLst>
          </a:blip>
          <a:srcRect l="175" r="362"/>
          <a:stretch/>
        </p:blipFill>
        <p:spPr>
          <a:xfrm>
            <a:off x="35202" y="1600201"/>
            <a:ext cx="9108798" cy="1483794"/>
          </a:xfrm>
        </p:spPr>
      </p:pic>
      <p:pic>
        <p:nvPicPr>
          <p:cNvPr id="7" name="コンテンツ プレースホルダー 4" descr="AFM60_4eV.eps"/>
          <p:cNvPicPr>
            <a:picLocks noChangeAspect="1"/>
          </p:cNvPicPr>
          <p:nvPr/>
        </p:nvPicPr>
        <p:blipFill rotWithShape="1">
          <a:blip r:embed="rId3">
            <a:extLst>
              <a:ext uri="{28A0092B-C50C-407E-A947-70E740481C1C}">
                <a14:useLocalDpi xmlns:a14="http://schemas.microsoft.com/office/drawing/2010/main" val="0"/>
              </a:ext>
            </a:extLst>
          </a:blip>
          <a:srcRect l="-322" r="113"/>
          <a:stretch/>
        </p:blipFill>
        <p:spPr>
          <a:xfrm>
            <a:off x="0" y="3194029"/>
            <a:ext cx="9144000" cy="1483795"/>
          </a:xfrm>
          <a:prstGeom prst="rect">
            <a:avLst/>
          </a:prstGeom>
        </p:spPr>
      </p:pic>
      <p:pic>
        <p:nvPicPr>
          <p:cNvPr id="9" name="コンテンツ プレースホルダー 4" descr="AFM59_4eV.eps"/>
          <p:cNvPicPr>
            <a:picLocks noChangeAspect="1"/>
          </p:cNvPicPr>
          <p:nvPr/>
        </p:nvPicPr>
        <p:blipFill rotWithShape="1">
          <a:blip r:embed="rId4">
            <a:extLst>
              <a:ext uri="{28A0092B-C50C-407E-A947-70E740481C1C}">
                <a14:useLocalDpi xmlns:a14="http://schemas.microsoft.com/office/drawing/2010/main" val="0"/>
              </a:ext>
            </a:extLst>
          </a:blip>
          <a:srcRect l="-323" r="363"/>
          <a:stretch/>
        </p:blipFill>
        <p:spPr>
          <a:xfrm>
            <a:off x="0" y="5048943"/>
            <a:ext cx="9144000" cy="1292844"/>
          </a:xfrm>
          <a:prstGeom prst="rect">
            <a:avLst/>
          </a:prstGeom>
        </p:spPr>
      </p:pic>
    </p:spTree>
    <p:extLst>
      <p:ext uri="{BB962C8B-B14F-4D97-AF65-F5344CB8AC3E}">
        <p14:creationId xmlns:p14="http://schemas.microsoft.com/office/powerpoint/2010/main" val="37470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Desity</a:t>
            </a:r>
            <a:r>
              <a:rPr lang="en-US" altLang="ja-JP" dirty="0" smtClean="0"/>
              <a:t> of state of ferromagnetic CuFeS2</a:t>
            </a:r>
            <a:endParaRPr kumimoji="1" lang="ja-JP" altLang="en-US" dirty="0"/>
          </a:p>
        </p:txBody>
      </p:sp>
      <p:sp>
        <p:nvSpPr>
          <p:cNvPr id="3" name="テキスト ボックス 2"/>
          <p:cNvSpPr txBox="1"/>
          <p:nvPr/>
        </p:nvSpPr>
        <p:spPr>
          <a:xfrm>
            <a:off x="3344092" y="6341787"/>
            <a:ext cx="3358161" cy="369332"/>
          </a:xfrm>
          <a:prstGeom prst="rect">
            <a:avLst/>
          </a:prstGeom>
          <a:noFill/>
        </p:spPr>
        <p:txBody>
          <a:bodyPr wrap="none" rtlCol="0">
            <a:spAutoFit/>
          </a:bodyPr>
          <a:lstStyle/>
          <a:p>
            <a:r>
              <a:rPr kumimoji="1" lang="en-US" altLang="ja-JP" dirty="0" smtClean="0"/>
              <a:t>Energy relative to Fermi level (</a:t>
            </a:r>
            <a:r>
              <a:rPr kumimoji="1" lang="en-US" altLang="ja-JP" dirty="0" err="1" smtClean="0"/>
              <a:t>eV</a:t>
            </a:r>
            <a:r>
              <a:rPr kumimoji="1" lang="en-US" altLang="ja-JP" dirty="0" smtClean="0"/>
              <a:t>)</a:t>
            </a:r>
            <a:endParaRPr kumimoji="1" lang="ja-JP" altLang="en-US" dirty="0"/>
          </a:p>
        </p:txBody>
      </p:sp>
      <p:sp>
        <p:nvSpPr>
          <p:cNvPr id="8" name="テキスト ボックス 7"/>
          <p:cNvSpPr txBox="1"/>
          <p:nvPr/>
        </p:nvSpPr>
        <p:spPr>
          <a:xfrm>
            <a:off x="35202" y="2326642"/>
            <a:ext cx="461665" cy="2949335"/>
          </a:xfrm>
          <a:prstGeom prst="rect">
            <a:avLst/>
          </a:prstGeom>
          <a:noFill/>
        </p:spPr>
        <p:txBody>
          <a:bodyPr vert="vert270" wrap="none" rtlCol="0" anchor="b" anchorCtr="0">
            <a:spAutoFit/>
          </a:bodyPr>
          <a:lstStyle/>
          <a:p>
            <a:r>
              <a:rPr kumimoji="1" lang="en-US" altLang="ja-JP" dirty="0" smtClean="0"/>
              <a:t>Density Of Spin(1/</a:t>
            </a:r>
            <a:r>
              <a:rPr kumimoji="1" lang="en-US" altLang="ja-JP" dirty="0" err="1" smtClean="0"/>
              <a:t>eV</a:t>
            </a:r>
            <a:r>
              <a:rPr kumimoji="1" lang="en-US" altLang="ja-JP" dirty="0" smtClean="0"/>
              <a:t>/unit cell)</a:t>
            </a:r>
            <a:endParaRPr kumimoji="1" lang="ja-JP" altLang="en-US" dirty="0"/>
          </a:p>
        </p:txBody>
      </p:sp>
      <p:pic>
        <p:nvPicPr>
          <p:cNvPr id="10" name="コンテンツ プレースホルダー 9" descr="FM62_4eV.eps"/>
          <p:cNvPicPr>
            <a:picLocks noGrp="1" noChangeAspect="1"/>
          </p:cNvPicPr>
          <p:nvPr>
            <p:ph idx="1"/>
          </p:nvPr>
        </p:nvPicPr>
        <p:blipFill rotWithShape="1">
          <a:blip r:embed="rId2">
            <a:extLst>
              <a:ext uri="{28A0092B-C50C-407E-A947-70E740481C1C}">
                <a14:useLocalDpi xmlns:a14="http://schemas.microsoft.com/office/drawing/2010/main" val="0"/>
              </a:ext>
            </a:extLst>
          </a:blip>
          <a:srcRect l="-322" r="-384"/>
          <a:stretch/>
        </p:blipFill>
        <p:spPr>
          <a:xfrm>
            <a:off x="35202" y="1295796"/>
            <a:ext cx="9144000" cy="1603835"/>
          </a:xfrm>
        </p:spPr>
      </p:pic>
      <p:pic>
        <p:nvPicPr>
          <p:cNvPr id="6" name="コンテンツ プレースホルダー 4" descr="FM60_4eV.eps"/>
          <p:cNvPicPr>
            <a:picLocks noChangeAspect="1"/>
          </p:cNvPicPr>
          <p:nvPr/>
        </p:nvPicPr>
        <p:blipFill rotWithShape="1">
          <a:blip r:embed="rId3">
            <a:extLst>
              <a:ext uri="{28A0092B-C50C-407E-A947-70E740481C1C}">
                <a14:useLocalDpi xmlns:a14="http://schemas.microsoft.com/office/drawing/2010/main" val="0"/>
              </a:ext>
            </a:extLst>
          </a:blip>
          <a:srcRect l="-570" r="-385"/>
          <a:stretch/>
        </p:blipFill>
        <p:spPr>
          <a:xfrm>
            <a:off x="0" y="2996564"/>
            <a:ext cx="9144000" cy="1525764"/>
          </a:xfrm>
          <a:prstGeom prst="rect">
            <a:avLst/>
          </a:prstGeom>
        </p:spPr>
      </p:pic>
      <p:pic>
        <p:nvPicPr>
          <p:cNvPr id="7" name="コンテンツ プレースホルダー 4" descr="FM59_4eV.eps"/>
          <p:cNvPicPr>
            <a:picLocks noChangeAspect="1"/>
          </p:cNvPicPr>
          <p:nvPr/>
        </p:nvPicPr>
        <p:blipFill rotWithShape="1">
          <a:blip r:embed="rId4">
            <a:extLst>
              <a:ext uri="{28A0092B-C50C-407E-A947-70E740481C1C}">
                <a14:useLocalDpi xmlns:a14="http://schemas.microsoft.com/office/drawing/2010/main" val="0"/>
              </a:ext>
            </a:extLst>
          </a:blip>
          <a:srcRect l="-322" r="-384"/>
          <a:stretch/>
        </p:blipFill>
        <p:spPr>
          <a:xfrm>
            <a:off x="0" y="4638949"/>
            <a:ext cx="9144000" cy="1487214"/>
          </a:xfrm>
          <a:prstGeom prst="rect">
            <a:avLst/>
          </a:prstGeom>
        </p:spPr>
      </p:pic>
    </p:spTree>
    <p:extLst>
      <p:ext uri="{BB962C8B-B14F-4D97-AF65-F5344CB8AC3E}">
        <p14:creationId xmlns:p14="http://schemas.microsoft.com/office/powerpoint/2010/main" val="170836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角丸四角形 34"/>
          <p:cNvSpPr/>
          <p:nvPr/>
        </p:nvSpPr>
        <p:spPr>
          <a:xfrm>
            <a:off x="161868" y="4120522"/>
            <a:ext cx="4206955" cy="2728941"/>
          </a:xfrm>
          <a:prstGeom prst="round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Previous work</a:t>
            </a:r>
            <a:endParaRPr kumimoji="1" lang="ja-JP" altLang="en-US" dirty="0"/>
          </a:p>
        </p:txBody>
      </p:sp>
      <p:pic>
        <p:nvPicPr>
          <p:cNvPr id="4" name="図 3"/>
          <p:cNvPicPr>
            <a:picLocks noChangeAspect="1"/>
          </p:cNvPicPr>
          <p:nvPr/>
        </p:nvPicPr>
        <p:blipFill rotWithShape="1">
          <a:blip r:embed="rId3"/>
          <a:srcRect r="9542"/>
          <a:stretch/>
        </p:blipFill>
        <p:spPr>
          <a:xfrm>
            <a:off x="457201" y="4242468"/>
            <a:ext cx="2933952" cy="2589346"/>
          </a:xfrm>
          <a:prstGeom prst="rect">
            <a:avLst/>
          </a:prstGeom>
        </p:spPr>
      </p:pic>
      <p:sp>
        <p:nvSpPr>
          <p:cNvPr id="5" name="正方形/長方形 4"/>
          <p:cNvSpPr/>
          <p:nvPr/>
        </p:nvSpPr>
        <p:spPr>
          <a:xfrm>
            <a:off x="457200" y="1366100"/>
            <a:ext cx="3911623" cy="923330"/>
          </a:xfrm>
          <a:prstGeom prst="rect">
            <a:avLst/>
          </a:prstGeom>
          <a:ln w="60325">
            <a:solidFill>
              <a:schemeClr val="tx2">
                <a:lumMod val="60000"/>
                <a:lumOff val="40000"/>
              </a:schemeClr>
            </a:solidFill>
          </a:ln>
        </p:spPr>
        <p:txBody>
          <a:bodyPr wrap="square">
            <a:spAutoFit/>
          </a:bodyPr>
          <a:lstStyle/>
          <a:p>
            <a:r>
              <a:rPr lang="en-US" altLang="ja-JP" dirty="0"/>
              <a:t>From antiferromagnetic insulator to ferromagnetic </a:t>
            </a:r>
            <a:r>
              <a:rPr lang="en-US" altLang="ja-JP" dirty="0" err="1" smtClean="0"/>
              <a:t>metal:Effects</a:t>
            </a:r>
            <a:r>
              <a:rPr lang="en-US" altLang="ja-JP" dirty="0" smtClean="0"/>
              <a:t> </a:t>
            </a:r>
            <a:r>
              <a:rPr lang="en-US" altLang="ja-JP" dirty="0"/>
              <a:t>of hydrogen substitution in </a:t>
            </a:r>
            <a:r>
              <a:rPr lang="en-US" altLang="ja-JP" dirty="0" err="1"/>
              <a:t>LaMnAsO</a:t>
            </a:r>
            <a:endParaRPr lang="ja-JP" altLang="en-US" dirty="0"/>
          </a:p>
        </p:txBody>
      </p:sp>
      <p:sp>
        <p:nvSpPr>
          <p:cNvPr id="6" name="正方形/長方形 5"/>
          <p:cNvSpPr/>
          <p:nvPr/>
        </p:nvSpPr>
        <p:spPr>
          <a:xfrm>
            <a:off x="617975" y="2631901"/>
            <a:ext cx="756816" cy="733266"/>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3090008" y="2631901"/>
            <a:ext cx="746315" cy="733266"/>
          </a:xfrm>
          <a:prstGeom prst="rect">
            <a:avLst/>
          </a:prstGeom>
          <a:solidFill>
            <a:srgbClr val="FFFFFF"/>
          </a:solidFill>
          <a:ln w="28575">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2" name="直線矢印コネクタ 11"/>
          <p:cNvCxnSpPr/>
          <p:nvPr/>
        </p:nvCxnSpPr>
        <p:spPr>
          <a:xfrm flipV="1">
            <a:off x="1374791" y="3143295"/>
            <a:ext cx="0" cy="405915"/>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V="1">
            <a:off x="1374791" y="2428943"/>
            <a:ext cx="0" cy="405915"/>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617975" y="2428943"/>
            <a:ext cx="0" cy="413916"/>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630005" y="3193126"/>
            <a:ext cx="0" cy="356084"/>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V="1">
            <a:off x="3097319" y="2428943"/>
            <a:ext cx="0" cy="405915"/>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V="1">
            <a:off x="3836323" y="2428943"/>
            <a:ext cx="0" cy="405915"/>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flipV="1">
            <a:off x="3836323" y="3146932"/>
            <a:ext cx="0" cy="405915"/>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3122441" y="3143295"/>
            <a:ext cx="0" cy="405915"/>
          </a:xfrm>
          <a:prstGeom prst="straightConnector1">
            <a:avLst/>
          </a:prstGeom>
          <a:ln w="508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4" name="右矢印 23"/>
          <p:cNvSpPr/>
          <p:nvPr/>
        </p:nvSpPr>
        <p:spPr>
          <a:xfrm>
            <a:off x="1767591" y="2631901"/>
            <a:ext cx="929620" cy="300436"/>
          </a:xfrm>
          <a:prstGeom prst="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1610471" y="3219314"/>
            <a:ext cx="1204578" cy="405915"/>
          </a:xfrm>
          <a:prstGeom prst="wedgeRoundRectCallout">
            <a:avLst>
              <a:gd name="adj1" fmla="val -12137"/>
              <a:gd name="adj2" fmla="val -127823"/>
              <a:gd name="adj3" fmla="val 16667"/>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chemeClr val="tx1"/>
                </a:solidFill>
              </a:rPr>
              <a:t>H</a:t>
            </a:r>
            <a:r>
              <a:rPr lang="en-US" altLang="ja-JP" baseline="30000" dirty="0" smtClean="0">
                <a:solidFill>
                  <a:schemeClr val="tx1"/>
                </a:solidFill>
              </a:rPr>
              <a:t>-</a:t>
            </a:r>
            <a:r>
              <a:rPr lang="en-US" altLang="ja-JP" dirty="0" smtClean="0">
                <a:solidFill>
                  <a:schemeClr val="tx1"/>
                </a:solidFill>
              </a:rPr>
              <a:t> dope</a:t>
            </a:r>
            <a:endParaRPr kumimoji="1" lang="ja-JP" altLang="en-US" dirty="0">
              <a:solidFill>
                <a:schemeClr val="tx1"/>
              </a:solidFill>
            </a:endParaRPr>
          </a:p>
        </p:txBody>
      </p:sp>
      <p:sp>
        <p:nvSpPr>
          <p:cNvPr id="27" name="テキスト ボックス 26"/>
          <p:cNvSpPr txBox="1"/>
          <p:nvPr/>
        </p:nvSpPr>
        <p:spPr>
          <a:xfrm>
            <a:off x="509293" y="3535746"/>
            <a:ext cx="1018161" cy="584776"/>
          </a:xfrm>
          <a:prstGeom prst="rect">
            <a:avLst/>
          </a:prstGeom>
          <a:noFill/>
        </p:spPr>
        <p:txBody>
          <a:bodyPr wrap="none" rtlCol="0">
            <a:spAutoFit/>
          </a:bodyPr>
          <a:lstStyle/>
          <a:p>
            <a:pPr algn="ctr"/>
            <a:r>
              <a:rPr kumimoji="1" lang="en-US" altLang="ja-JP" sz="1600" dirty="0" smtClean="0"/>
              <a:t>AFM</a:t>
            </a:r>
          </a:p>
          <a:p>
            <a:pPr algn="ctr"/>
            <a:r>
              <a:rPr lang="en-US" altLang="ja-JP" sz="1600" dirty="0" smtClean="0"/>
              <a:t>(T</a:t>
            </a:r>
            <a:r>
              <a:rPr lang="en-US" altLang="ja-JP" sz="1600" baseline="-25000" dirty="0" smtClean="0"/>
              <a:t>N</a:t>
            </a:r>
            <a:r>
              <a:rPr lang="en-US" altLang="ja-JP" sz="1600" dirty="0" smtClean="0"/>
              <a:t>~350K)</a:t>
            </a:r>
            <a:endParaRPr kumimoji="1" lang="ja-JP" altLang="en-US" sz="1600" dirty="0"/>
          </a:p>
        </p:txBody>
      </p:sp>
      <p:sp>
        <p:nvSpPr>
          <p:cNvPr id="28" name="テキスト ボックス 27"/>
          <p:cNvSpPr txBox="1"/>
          <p:nvPr/>
        </p:nvSpPr>
        <p:spPr>
          <a:xfrm>
            <a:off x="3225736" y="3531647"/>
            <a:ext cx="466995" cy="338554"/>
          </a:xfrm>
          <a:prstGeom prst="rect">
            <a:avLst/>
          </a:prstGeom>
          <a:noFill/>
        </p:spPr>
        <p:txBody>
          <a:bodyPr wrap="none" rtlCol="0">
            <a:spAutoFit/>
          </a:bodyPr>
          <a:lstStyle/>
          <a:p>
            <a:pPr algn="ctr"/>
            <a:r>
              <a:rPr kumimoji="1" lang="en-US" altLang="ja-JP" sz="1600" dirty="0" smtClean="0"/>
              <a:t>FM</a:t>
            </a:r>
          </a:p>
        </p:txBody>
      </p:sp>
      <p:pic>
        <p:nvPicPr>
          <p:cNvPr id="29" name="図 28" descr="スクリーンショット 2014-09-19 2.09.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054" y="1366100"/>
            <a:ext cx="4673946" cy="5090307"/>
          </a:xfrm>
          <a:prstGeom prst="rect">
            <a:avLst/>
          </a:prstGeom>
        </p:spPr>
      </p:pic>
      <p:sp>
        <p:nvSpPr>
          <p:cNvPr id="30" name="テキスト ボックス 29"/>
          <p:cNvSpPr txBox="1"/>
          <p:nvPr/>
        </p:nvSpPr>
        <p:spPr>
          <a:xfrm>
            <a:off x="3444043" y="4201835"/>
            <a:ext cx="392280" cy="369332"/>
          </a:xfrm>
          <a:prstGeom prst="rect">
            <a:avLst/>
          </a:prstGeom>
          <a:noFill/>
        </p:spPr>
        <p:txBody>
          <a:bodyPr wrap="none" rtlCol="0">
            <a:spAutoFit/>
          </a:bodyPr>
          <a:lstStyle/>
          <a:p>
            <a:r>
              <a:rPr kumimoji="1" lang="en-US" altLang="ja-JP" dirty="0" smtClean="0"/>
              <a:t>La</a:t>
            </a:r>
            <a:endParaRPr kumimoji="1" lang="ja-JP" altLang="en-US" dirty="0"/>
          </a:p>
        </p:txBody>
      </p:sp>
      <p:sp>
        <p:nvSpPr>
          <p:cNvPr id="31" name="テキスト ボックス 30"/>
          <p:cNvSpPr txBox="1"/>
          <p:nvPr/>
        </p:nvSpPr>
        <p:spPr>
          <a:xfrm>
            <a:off x="3443525" y="4478159"/>
            <a:ext cx="408510" cy="369332"/>
          </a:xfrm>
          <a:prstGeom prst="rect">
            <a:avLst/>
          </a:prstGeom>
          <a:noFill/>
        </p:spPr>
        <p:txBody>
          <a:bodyPr wrap="none" rtlCol="0">
            <a:spAutoFit/>
          </a:bodyPr>
          <a:lstStyle/>
          <a:p>
            <a:r>
              <a:rPr kumimoji="1" lang="en-US" altLang="ja-JP" dirty="0" smtClean="0"/>
              <a:t>As</a:t>
            </a:r>
            <a:endParaRPr kumimoji="1" lang="ja-JP" altLang="en-US" dirty="0"/>
          </a:p>
        </p:txBody>
      </p:sp>
      <p:sp>
        <p:nvSpPr>
          <p:cNvPr id="32" name="テキスト ボックス 31"/>
          <p:cNvSpPr txBox="1"/>
          <p:nvPr/>
        </p:nvSpPr>
        <p:spPr>
          <a:xfrm>
            <a:off x="3391153" y="4791067"/>
            <a:ext cx="503300" cy="369332"/>
          </a:xfrm>
          <a:prstGeom prst="rect">
            <a:avLst/>
          </a:prstGeom>
          <a:noFill/>
        </p:spPr>
        <p:txBody>
          <a:bodyPr wrap="none" rtlCol="0">
            <a:spAutoFit/>
          </a:bodyPr>
          <a:lstStyle/>
          <a:p>
            <a:r>
              <a:rPr kumimoji="1" lang="en-US" altLang="ja-JP" dirty="0" err="1" smtClean="0"/>
              <a:t>Mn</a:t>
            </a:r>
            <a:endParaRPr kumimoji="1" lang="ja-JP" altLang="en-US" dirty="0"/>
          </a:p>
        </p:txBody>
      </p:sp>
      <p:sp>
        <p:nvSpPr>
          <p:cNvPr id="33" name="テキスト ボックス 32"/>
          <p:cNvSpPr txBox="1"/>
          <p:nvPr/>
        </p:nvSpPr>
        <p:spPr>
          <a:xfrm>
            <a:off x="3469711" y="5131512"/>
            <a:ext cx="33750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34" name="正方形/長方形 33"/>
          <p:cNvSpPr/>
          <p:nvPr/>
        </p:nvSpPr>
        <p:spPr>
          <a:xfrm>
            <a:off x="5820142" y="6541686"/>
            <a:ext cx="3211799" cy="307777"/>
          </a:xfrm>
          <a:prstGeom prst="rect">
            <a:avLst/>
          </a:prstGeom>
        </p:spPr>
        <p:txBody>
          <a:bodyPr wrap="none">
            <a:spAutoFit/>
          </a:bodyPr>
          <a:lstStyle/>
          <a:p>
            <a:r>
              <a:rPr lang="pl-PL" altLang="ja-JP" sz="1400" dirty="0"/>
              <a:t>PHYSICAL REVIEW B 87, 020401(R) (2013)</a:t>
            </a:r>
            <a:endParaRPr lang="ja-JP" altLang="en-US" sz="1400" dirty="0"/>
          </a:p>
        </p:txBody>
      </p:sp>
      <p:sp>
        <p:nvSpPr>
          <p:cNvPr id="36" name="テキスト ボックス 35"/>
          <p:cNvSpPr txBox="1"/>
          <p:nvPr/>
        </p:nvSpPr>
        <p:spPr>
          <a:xfrm>
            <a:off x="2827500" y="5675172"/>
            <a:ext cx="734633" cy="1108238"/>
          </a:xfrm>
          <a:prstGeom prst="rect">
            <a:avLst/>
          </a:prstGeom>
          <a:solidFill>
            <a:srgbClr val="FFFFFF"/>
          </a:solidFill>
        </p:spPr>
        <p:txBody>
          <a:bodyPr wrap="square" rtlCol="0">
            <a:spAutoFit/>
          </a:bodyPr>
          <a:lstStyle/>
          <a:p>
            <a:endParaRPr kumimoji="1" lang="ja-JP" altLang="en-US" dirty="0"/>
          </a:p>
        </p:txBody>
      </p:sp>
    </p:spTree>
    <p:extLst>
      <p:ext uri="{BB962C8B-B14F-4D97-AF65-F5344CB8AC3E}">
        <p14:creationId xmlns:p14="http://schemas.microsoft.com/office/powerpoint/2010/main" val="72559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D</a:t>
            </a:r>
            <a:r>
              <a:rPr kumimoji="1" lang="en-US" altLang="ja-JP" dirty="0" smtClean="0"/>
              <a:t>ensity </a:t>
            </a:r>
            <a:r>
              <a:rPr lang="en-US" altLang="ja-JP" dirty="0"/>
              <a:t>O</a:t>
            </a:r>
            <a:r>
              <a:rPr kumimoji="1" lang="en-US" altLang="ja-JP" dirty="0" smtClean="0"/>
              <a:t>f </a:t>
            </a:r>
            <a:r>
              <a:rPr lang="en-US" altLang="ja-JP" dirty="0" smtClean="0"/>
              <a:t>S</a:t>
            </a:r>
            <a:r>
              <a:rPr kumimoji="1" lang="en-US" altLang="ja-JP" dirty="0" smtClean="0"/>
              <a:t>tate for anti-ferromagnetic CuFeS</a:t>
            </a:r>
            <a:r>
              <a:rPr kumimoji="1" lang="en-US" altLang="ja-JP" baseline="-25000" dirty="0" smtClean="0"/>
              <a:t>2</a:t>
            </a:r>
            <a:endParaRPr kumimoji="1" lang="ja-JP" altLang="en-US" dirty="0"/>
          </a:p>
        </p:txBody>
      </p:sp>
      <p:pic>
        <p:nvPicPr>
          <p:cNvPr id="4" name="コンテンツ プレースホルダー 3" descr="62AFM.eps"/>
          <p:cNvPicPr>
            <a:picLocks noGrp="1" noChangeAspect="1"/>
          </p:cNvPicPr>
          <p:nvPr>
            <p:ph idx="1"/>
          </p:nvPr>
        </p:nvPicPr>
        <p:blipFill rotWithShape="1">
          <a:blip r:embed="rId3">
            <a:extLst>
              <a:ext uri="{28A0092B-C50C-407E-A947-70E740481C1C}">
                <a14:useLocalDpi xmlns:a14="http://schemas.microsoft.com/office/drawing/2010/main" val="0"/>
              </a:ext>
            </a:extLst>
          </a:blip>
          <a:srcRect l="-713" r="2"/>
          <a:stretch/>
        </p:blipFill>
        <p:spPr>
          <a:xfrm>
            <a:off x="1" y="1565781"/>
            <a:ext cx="4734598" cy="2367165"/>
          </a:xfrm>
        </p:spPr>
      </p:pic>
      <p:pic>
        <p:nvPicPr>
          <p:cNvPr id="5" name="図 4" descr="60AFM.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635" y="1565782"/>
            <a:ext cx="4733365" cy="2367164"/>
          </a:xfrm>
          <a:prstGeom prst="rect">
            <a:avLst/>
          </a:prstGeom>
        </p:spPr>
      </p:pic>
      <p:pic>
        <p:nvPicPr>
          <p:cNvPr id="6" name="図 5" descr="59AFM.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056237"/>
            <a:ext cx="4734598" cy="2675391"/>
          </a:xfrm>
          <a:prstGeom prst="rect">
            <a:avLst/>
          </a:prstGeom>
        </p:spPr>
      </p:pic>
      <p:cxnSp>
        <p:nvCxnSpPr>
          <p:cNvPr id="9" name="直線コネクタ 8"/>
          <p:cNvCxnSpPr/>
          <p:nvPr/>
        </p:nvCxnSpPr>
        <p:spPr>
          <a:xfrm>
            <a:off x="6896735" y="1565781"/>
            <a:ext cx="0" cy="2490456"/>
          </a:xfrm>
          <a:prstGeom prst="line">
            <a:avLst/>
          </a:prstGeom>
          <a:ln w="38100" cmpd="sng">
            <a:solidFill>
              <a:srgbClr val="3366FF"/>
            </a:solidFill>
            <a:prstDash val="solid"/>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6697120" y="3932946"/>
            <a:ext cx="399230" cy="369332"/>
          </a:xfrm>
          <a:prstGeom prst="rect">
            <a:avLst/>
          </a:prstGeom>
          <a:noFill/>
        </p:spPr>
        <p:txBody>
          <a:bodyPr wrap="none" rtlCol="0">
            <a:spAutoFit/>
          </a:bodyPr>
          <a:lstStyle/>
          <a:p>
            <a:r>
              <a:rPr kumimoji="1" lang="en-US" altLang="ja-JP" dirty="0" smtClean="0"/>
              <a:t>E</a:t>
            </a:r>
            <a:r>
              <a:rPr kumimoji="1" lang="en-US" altLang="ja-JP" baseline="-25000" dirty="0" smtClean="0"/>
              <a:t>F</a:t>
            </a:r>
            <a:endParaRPr kumimoji="1" lang="ja-JP" altLang="en-US" dirty="0"/>
          </a:p>
        </p:txBody>
      </p:sp>
      <p:cxnSp>
        <p:nvCxnSpPr>
          <p:cNvPr id="13" name="直線コネクタ 12"/>
          <p:cNvCxnSpPr/>
          <p:nvPr/>
        </p:nvCxnSpPr>
        <p:spPr>
          <a:xfrm>
            <a:off x="2524142" y="1565782"/>
            <a:ext cx="0" cy="5165846"/>
          </a:xfrm>
          <a:prstGeom prst="line">
            <a:avLst/>
          </a:prstGeom>
          <a:ln w="38100" cmpd="sng">
            <a:solidFill>
              <a:srgbClr val="3366FF"/>
            </a:solidFill>
            <a:prstDash val="solid"/>
          </a:ln>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97391" y="2402148"/>
            <a:ext cx="461665" cy="3061595"/>
          </a:xfrm>
          <a:prstGeom prst="rect">
            <a:avLst/>
          </a:prstGeom>
        </p:spPr>
        <p:txBody>
          <a:bodyPr vert="vert270" wrap="none">
            <a:spAutoFit/>
          </a:bodyPr>
          <a:lstStyle/>
          <a:p>
            <a:r>
              <a:rPr lang="en-US" altLang="ja-JP" dirty="0"/>
              <a:t>Density Of </a:t>
            </a:r>
            <a:r>
              <a:rPr lang="en-US" altLang="ja-JP" dirty="0" smtClean="0"/>
              <a:t>State(</a:t>
            </a:r>
            <a:r>
              <a:rPr lang="en-US" altLang="ja-JP" dirty="0"/>
              <a:t>1/</a:t>
            </a:r>
            <a:r>
              <a:rPr lang="en-US" altLang="ja-JP" dirty="0" err="1"/>
              <a:t>eV</a:t>
            </a:r>
            <a:r>
              <a:rPr lang="en-US" altLang="ja-JP" dirty="0"/>
              <a:t>/unit cell)</a:t>
            </a:r>
            <a:endParaRPr lang="ja-JP" altLang="en-US" dirty="0"/>
          </a:p>
        </p:txBody>
      </p:sp>
      <p:sp>
        <p:nvSpPr>
          <p:cNvPr id="17" name="角丸四角形吹き出し 16"/>
          <p:cNvSpPr/>
          <p:nvPr/>
        </p:nvSpPr>
        <p:spPr>
          <a:xfrm>
            <a:off x="826088" y="1960309"/>
            <a:ext cx="914400" cy="316752"/>
          </a:xfrm>
          <a:prstGeom prst="wedgeRoundRectCallout">
            <a:avLst>
              <a:gd name="adj1" fmla="val 38496"/>
              <a:gd name="adj2" fmla="val 144239"/>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Fe 3d</a:t>
            </a:r>
            <a:endParaRPr kumimoji="1" lang="ja-JP" altLang="en-US" dirty="0">
              <a:solidFill>
                <a:srgbClr val="000000"/>
              </a:solidFill>
            </a:endParaRPr>
          </a:p>
        </p:txBody>
      </p:sp>
      <p:sp>
        <p:nvSpPr>
          <p:cNvPr id="18" name="角丸四角形吹き出し 17"/>
          <p:cNvSpPr/>
          <p:nvPr/>
        </p:nvSpPr>
        <p:spPr>
          <a:xfrm>
            <a:off x="5092159" y="1960309"/>
            <a:ext cx="914400" cy="295896"/>
          </a:xfrm>
          <a:prstGeom prst="wedgeRoundRectCallout">
            <a:avLst>
              <a:gd name="adj1" fmla="val 51980"/>
              <a:gd name="adj2" fmla="val 150000"/>
              <a:gd name="adj3" fmla="val 16667"/>
            </a:avLst>
          </a:prstGeom>
          <a:solidFill>
            <a:srgbClr val="DCE6F2"/>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Fe 3d</a:t>
            </a:r>
            <a:endParaRPr kumimoji="1" lang="ja-JP" altLang="en-US" dirty="0">
              <a:solidFill>
                <a:srgbClr val="000000"/>
              </a:solidFill>
            </a:endParaRPr>
          </a:p>
        </p:txBody>
      </p:sp>
      <p:sp>
        <p:nvSpPr>
          <p:cNvPr id="19" name="角丸四角形吹き出し 18"/>
          <p:cNvSpPr/>
          <p:nvPr/>
        </p:nvSpPr>
        <p:spPr>
          <a:xfrm>
            <a:off x="826088" y="4442238"/>
            <a:ext cx="914400" cy="316752"/>
          </a:xfrm>
          <a:prstGeom prst="wedgeRoundRectCallout">
            <a:avLst>
              <a:gd name="adj1" fmla="val 39845"/>
              <a:gd name="adj2" fmla="val 155915"/>
              <a:gd name="adj3" fmla="val 16667"/>
            </a:avLst>
          </a:prstGeom>
          <a:solidFill>
            <a:srgbClr val="DCE6F2"/>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Fe 3d</a:t>
            </a:r>
            <a:endParaRPr kumimoji="1" lang="ja-JP" altLang="en-US" dirty="0">
              <a:solidFill>
                <a:srgbClr val="000000"/>
              </a:solidFill>
            </a:endParaRPr>
          </a:p>
        </p:txBody>
      </p:sp>
      <p:sp>
        <p:nvSpPr>
          <p:cNvPr id="21" name="角丸四角形吹き出し 20"/>
          <p:cNvSpPr/>
          <p:nvPr/>
        </p:nvSpPr>
        <p:spPr>
          <a:xfrm>
            <a:off x="7471787" y="3256754"/>
            <a:ext cx="1467232" cy="341410"/>
          </a:xfrm>
          <a:prstGeom prst="wedgeRoundRectCallout">
            <a:avLst>
              <a:gd name="adj1" fmla="val -95622"/>
              <a:gd name="adj2" fmla="val -35002"/>
              <a:gd name="adj3" fmla="val 16667"/>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srgbClr val="000000"/>
                </a:solidFill>
              </a:rPr>
              <a:t>Cu 3d,S 2p</a:t>
            </a:r>
            <a:endParaRPr kumimoji="1" lang="ja-JP" altLang="en-US" dirty="0">
              <a:solidFill>
                <a:srgbClr val="000000"/>
              </a:solidFill>
            </a:endParaRPr>
          </a:p>
        </p:txBody>
      </p:sp>
      <p:sp>
        <p:nvSpPr>
          <p:cNvPr id="22" name="角丸四角形吹き出し 21"/>
          <p:cNvSpPr/>
          <p:nvPr/>
        </p:nvSpPr>
        <p:spPr>
          <a:xfrm>
            <a:off x="3124955" y="3365814"/>
            <a:ext cx="1319278" cy="367969"/>
          </a:xfrm>
          <a:prstGeom prst="wedgeRoundRectCallout">
            <a:avLst>
              <a:gd name="adj1" fmla="val -111487"/>
              <a:gd name="adj2" fmla="val -105682"/>
              <a:gd name="adj3" fmla="val 16667"/>
            </a:avLst>
          </a:prstGeom>
          <a:solidFill>
            <a:srgbClr val="F2DCDB"/>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Cu 3d,S 2p</a:t>
            </a:r>
            <a:endParaRPr kumimoji="1" lang="ja-JP" altLang="en-US" dirty="0">
              <a:solidFill>
                <a:srgbClr val="000000"/>
              </a:solidFill>
            </a:endParaRPr>
          </a:p>
        </p:txBody>
      </p:sp>
      <p:sp>
        <p:nvSpPr>
          <p:cNvPr id="23" name="角丸四角形吹き出し 22"/>
          <p:cNvSpPr/>
          <p:nvPr/>
        </p:nvSpPr>
        <p:spPr>
          <a:xfrm>
            <a:off x="2979005" y="6127506"/>
            <a:ext cx="1465228" cy="329081"/>
          </a:xfrm>
          <a:prstGeom prst="wedgeRoundRectCallout">
            <a:avLst>
              <a:gd name="adj1" fmla="val -86469"/>
              <a:gd name="adj2" fmla="val -83613"/>
              <a:gd name="adj3" fmla="val 16667"/>
            </a:avLst>
          </a:prstGeom>
          <a:solidFill>
            <a:srgbClr val="F2DCDB"/>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Cu 3d, S 2p</a:t>
            </a:r>
            <a:endParaRPr kumimoji="1" lang="ja-JP" altLang="en-US" dirty="0">
              <a:solidFill>
                <a:srgbClr val="000000"/>
              </a:solidFill>
            </a:endParaRPr>
          </a:p>
        </p:txBody>
      </p:sp>
      <p:sp>
        <p:nvSpPr>
          <p:cNvPr id="24" name="角丸四角形 23"/>
          <p:cNvSpPr/>
          <p:nvPr/>
        </p:nvSpPr>
        <p:spPr>
          <a:xfrm>
            <a:off x="4808579" y="4442238"/>
            <a:ext cx="4130440" cy="2014349"/>
          </a:xfrm>
          <a:prstGeom prst="roundRect">
            <a:avLst/>
          </a:prstGeom>
          <a:solidFill>
            <a:schemeClr val="accent4">
              <a:lumMod val="20000"/>
              <a:lumOff val="8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charset="2"/>
              <a:buChar char="²"/>
            </a:pPr>
            <a:r>
              <a:rPr kumimoji="1" lang="en-US" altLang="ja-JP" dirty="0" smtClean="0"/>
              <a:t>Fermi level come to valence band</a:t>
            </a:r>
          </a:p>
          <a:p>
            <a:endParaRPr kumimoji="1" lang="en-US" altLang="ja-JP" dirty="0" smtClean="0"/>
          </a:p>
          <a:p>
            <a:pPr marL="285750" indent="-285750">
              <a:buFont typeface="Wingdings" charset="2"/>
              <a:buChar char="²"/>
            </a:pPr>
            <a:r>
              <a:rPr lang="en-US" altLang="ja-JP" dirty="0" smtClean="0"/>
              <a:t>the Fe 3d band is more narrow than that of ferromagnetic state.</a:t>
            </a:r>
          </a:p>
          <a:p>
            <a:pPr marL="285750" indent="-285750">
              <a:buFont typeface="Wingdings" charset="2"/>
              <a:buChar char="²"/>
            </a:pPr>
            <a:r>
              <a:rPr lang="en-US" altLang="ja-JP" dirty="0" smtClean="0"/>
              <a:t>the Fe 3d band have higher energy than that of ferromagnetic state.</a:t>
            </a:r>
          </a:p>
          <a:p>
            <a:pPr marL="285750" indent="-285750" algn="ctr">
              <a:buFont typeface="Wingdings" charset="2"/>
              <a:buChar char="²"/>
            </a:pPr>
            <a:endParaRPr kumimoji="1" lang="ja-JP" altLang="en-US" dirty="0"/>
          </a:p>
        </p:txBody>
      </p:sp>
      <p:sp>
        <p:nvSpPr>
          <p:cNvPr id="26" name="テキスト ボックス 25"/>
          <p:cNvSpPr txBox="1"/>
          <p:nvPr/>
        </p:nvSpPr>
        <p:spPr>
          <a:xfrm>
            <a:off x="3561547" y="2032816"/>
            <a:ext cx="1011177" cy="369332"/>
          </a:xfrm>
          <a:prstGeom prst="rect">
            <a:avLst/>
          </a:prstGeom>
          <a:noFill/>
        </p:spPr>
        <p:txBody>
          <a:bodyPr wrap="none" rtlCol="0">
            <a:spAutoFit/>
          </a:bodyPr>
          <a:lstStyle/>
          <a:p>
            <a:r>
              <a:rPr kumimoji="1" lang="en-US" altLang="ja-JP" dirty="0" smtClean="0"/>
              <a:t>(no hole)</a:t>
            </a:r>
            <a:endParaRPr kumimoji="1" lang="ja-JP" altLang="en-US" dirty="0"/>
          </a:p>
        </p:txBody>
      </p:sp>
      <p:sp>
        <p:nvSpPr>
          <p:cNvPr id="27" name="テキスト ボックス 26"/>
          <p:cNvSpPr txBox="1"/>
          <p:nvPr/>
        </p:nvSpPr>
        <p:spPr>
          <a:xfrm>
            <a:off x="8012341" y="2032816"/>
            <a:ext cx="961133" cy="369332"/>
          </a:xfrm>
          <a:prstGeom prst="rect">
            <a:avLst/>
          </a:prstGeom>
          <a:noFill/>
        </p:spPr>
        <p:txBody>
          <a:bodyPr wrap="none" rtlCol="0">
            <a:spAutoFit/>
          </a:bodyPr>
          <a:lstStyle/>
          <a:p>
            <a:r>
              <a:rPr kumimoji="1" lang="en-US" altLang="ja-JP" dirty="0" smtClean="0"/>
              <a:t>(2 holes)</a:t>
            </a:r>
            <a:endParaRPr kumimoji="1" lang="ja-JP" altLang="en-US" dirty="0"/>
          </a:p>
        </p:txBody>
      </p:sp>
      <p:sp>
        <p:nvSpPr>
          <p:cNvPr id="28" name="テキスト ボックス 27"/>
          <p:cNvSpPr txBox="1"/>
          <p:nvPr/>
        </p:nvSpPr>
        <p:spPr>
          <a:xfrm>
            <a:off x="3577993" y="4574324"/>
            <a:ext cx="961133" cy="369332"/>
          </a:xfrm>
          <a:prstGeom prst="rect">
            <a:avLst/>
          </a:prstGeom>
          <a:noFill/>
        </p:spPr>
        <p:txBody>
          <a:bodyPr wrap="none" rtlCol="0">
            <a:spAutoFit/>
          </a:bodyPr>
          <a:lstStyle/>
          <a:p>
            <a:r>
              <a:rPr kumimoji="1" lang="en-US" altLang="ja-JP" dirty="0" smtClean="0"/>
              <a:t>(3 holes)</a:t>
            </a:r>
            <a:endParaRPr kumimoji="1" lang="ja-JP" altLang="en-US" dirty="0"/>
          </a:p>
        </p:txBody>
      </p:sp>
    </p:spTree>
    <p:extLst>
      <p:ext uri="{BB962C8B-B14F-4D97-AF65-F5344CB8AC3E}">
        <p14:creationId xmlns:p14="http://schemas.microsoft.com/office/powerpoint/2010/main" val="361659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685377" y="3019420"/>
            <a:ext cx="3672963" cy="1398860"/>
          </a:xfrm>
          <a:prstGeom prst="ellipse">
            <a:avLst/>
          </a:prstGeom>
          <a:solidFill>
            <a:srgbClr val="FFFFFF"/>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5319090" y="1688538"/>
            <a:ext cx="3508962" cy="903139"/>
          </a:xfrm>
          <a:prstGeom prst="ellipse">
            <a:avLst/>
          </a:prstGeom>
          <a:solidFill>
            <a:srgbClr val="FFFFFF"/>
          </a:solid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57200" y="1654731"/>
            <a:ext cx="3377331" cy="1045318"/>
          </a:xfrm>
          <a:prstGeom prst="ellipse">
            <a:avLst/>
          </a:prstGeom>
          <a:solidFill>
            <a:schemeClr val="bg1"/>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Semiconductor </a:t>
            </a:r>
            <a:r>
              <a:rPr lang="en-US" altLang="ja-JP" dirty="0" err="1"/>
              <a:t>s</a:t>
            </a:r>
            <a:r>
              <a:rPr kumimoji="1" lang="en-US" altLang="ja-JP" dirty="0" err="1" smtClean="0"/>
              <a:t>pintronics</a:t>
            </a:r>
            <a:r>
              <a:rPr kumimoji="1" lang="en-US" altLang="ja-JP" dirty="0" smtClean="0"/>
              <a:t>	</a:t>
            </a:r>
            <a:endParaRPr kumimoji="1" lang="ja-JP" altLang="en-US" dirty="0"/>
          </a:p>
        </p:txBody>
      </p:sp>
      <p:sp>
        <p:nvSpPr>
          <p:cNvPr id="4" name="テキスト ボックス 3"/>
          <p:cNvSpPr txBox="1"/>
          <p:nvPr/>
        </p:nvSpPr>
        <p:spPr>
          <a:xfrm>
            <a:off x="925504" y="1905085"/>
            <a:ext cx="2351926" cy="523220"/>
          </a:xfrm>
          <a:prstGeom prst="rect">
            <a:avLst/>
          </a:prstGeom>
          <a:noFill/>
        </p:spPr>
        <p:txBody>
          <a:bodyPr wrap="none" rtlCol="0">
            <a:spAutoFit/>
          </a:bodyPr>
          <a:lstStyle/>
          <a:p>
            <a:r>
              <a:rPr lang="en-US" altLang="ja-JP" sz="2800" dirty="0"/>
              <a:t>S</a:t>
            </a:r>
            <a:r>
              <a:rPr kumimoji="1" lang="en-US" altLang="ja-JP" sz="2800" dirty="0" smtClean="0"/>
              <a:t>emiconductor</a:t>
            </a:r>
            <a:endParaRPr kumimoji="1" lang="ja-JP" altLang="en-US" sz="2800" dirty="0"/>
          </a:p>
        </p:txBody>
      </p:sp>
      <p:sp>
        <p:nvSpPr>
          <p:cNvPr id="5" name="テキスト ボックス 4"/>
          <p:cNvSpPr txBox="1"/>
          <p:nvPr/>
        </p:nvSpPr>
        <p:spPr>
          <a:xfrm>
            <a:off x="6248025" y="1875708"/>
            <a:ext cx="1746492" cy="523220"/>
          </a:xfrm>
          <a:prstGeom prst="rect">
            <a:avLst/>
          </a:prstGeom>
          <a:noFill/>
        </p:spPr>
        <p:txBody>
          <a:bodyPr wrap="none" rtlCol="0">
            <a:spAutoFit/>
          </a:bodyPr>
          <a:lstStyle/>
          <a:p>
            <a:r>
              <a:rPr lang="en-US" altLang="ja-JP" sz="2800" dirty="0"/>
              <a:t>M</a:t>
            </a:r>
            <a:r>
              <a:rPr kumimoji="1" lang="en-US" altLang="ja-JP" sz="2800" dirty="0" smtClean="0"/>
              <a:t>agnetism</a:t>
            </a:r>
            <a:endParaRPr kumimoji="1" lang="ja-JP" altLang="en-US" sz="2800" dirty="0"/>
          </a:p>
        </p:txBody>
      </p:sp>
      <p:sp>
        <p:nvSpPr>
          <p:cNvPr id="6" name="テキスト ボックス 5"/>
          <p:cNvSpPr txBox="1"/>
          <p:nvPr/>
        </p:nvSpPr>
        <p:spPr>
          <a:xfrm>
            <a:off x="3466102" y="3249152"/>
            <a:ext cx="2351926" cy="954107"/>
          </a:xfrm>
          <a:prstGeom prst="rect">
            <a:avLst/>
          </a:prstGeom>
          <a:noFill/>
        </p:spPr>
        <p:txBody>
          <a:bodyPr wrap="none" rtlCol="0">
            <a:spAutoFit/>
          </a:bodyPr>
          <a:lstStyle/>
          <a:p>
            <a:pPr algn="ctr"/>
            <a:r>
              <a:rPr kumimoji="1" lang="en-US" altLang="ja-JP" sz="2800" u="sng" dirty="0" smtClean="0"/>
              <a:t>Semiconductor</a:t>
            </a:r>
          </a:p>
          <a:p>
            <a:pPr algn="ctr"/>
            <a:r>
              <a:rPr kumimoji="1" lang="en-US" altLang="ja-JP" sz="2800" u="sng" dirty="0" smtClean="0"/>
              <a:t> </a:t>
            </a:r>
            <a:r>
              <a:rPr kumimoji="1" lang="en-US" altLang="ja-JP" sz="2800" u="sng" dirty="0" err="1" smtClean="0"/>
              <a:t>spintronics</a:t>
            </a:r>
            <a:endParaRPr kumimoji="1" lang="ja-JP" altLang="en-US" sz="2800" u="sng" dirty="0"/>
          </a:p>
        </p:txBody>
      </p:sp>
      <p:sp>
        <p:nvSpPr>
          <p:cNvPr id="9" name="三方向矢印 8"/>
          <p:cNvSpPr/>
          <p:nvPr/>
        </p:nvSpPr>
        <p:spPr>
          <a:xfrm rot="10800000">
            <a:off x="3834530" y="2206888"/>
            <a:ext cx="1484557" cy="735694"/>
          </a:xfrm>
          <a:prstGeom prst="leftRightUpArrow">
            <a:avLst>
              <a:gd name="adj1" fmla="val 0"/>
              <a:gd name="adj2" fmla="val 0"/>
              <a:gd name="adj3" fmla="val 25000"/>
            </a:avLst>
          </a:prstGeom>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540658" y="5030281"/>
            <a:ext cx="1141492" cy="1028801"/>
          </a:xfrm>
          <a:prstGeom prst="ellipse">
            <a:avLst/>
          </a:prstGeom>
          <a:solidFill>
            <a:srgbClr val="E9D200"/>
          </a:solidFill>
          <a:ln>
            <a:solidFill>
              <a:srgbClr val="E9D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3" name="直線矢印コネクタ 12"/>
          <p:cNvCxnSpPr/>
          <p:nvPr/>
        </p:nvCxnSpPr>
        <p:spPr>
          <a:xfrm flipV="1">
            <a:off x="1295692" y="4732894"/>
            <a:ext cx="531276" cy="594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H="1">
            <a:off x="329852" y="5937709"/>
            <a:ext cx="424406" cy="423939"/>
          </a:xfrm>
          <a:prstGeom prst="line">
            <a:avLst/>
          </a:prstGeom>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925504" y="5409778"/>
            <a:ext cx="370188" cy="369332"/>
          </a:xfrm>
          <a:prstGeom prst="rect">
            <a:avLst/>
          </a:prstGeom>
          <a:noFill/>
        </p:spPr>
        <p:txBody>
          <a:bodyPr wrap="none" rtlCol="0">
            <a:spAutoFit/>
          </a:bodyPr>
          <a:lstStyle/>
          <a:p>
            <a:r>
              <a:rPr lang="en-US" altLang="ja-JP" dirty="0" smtClean="0">
                <a:solidFill>
                  <a:srgbClr val="C0504D"/>
                </a:solidFill>
              </a:rPr>
              <a:t>e-</a:t>
            </a:r>
          </a:p>
        </p:txBody>
      </p:sp>
      <p:sp>
        <p:nvSpPr>
          <p:cNvPr id="15" name="テキスト ボックス 14"/>
          <p:cNvSpPr txBox="1"/>
          <p:nvPr/>
        </p:nvSpPr>
        <p:spPr>
          <a:xfrm>
            <a:off x="234421" y="3064486"/>
            <a:ext cx="1887750" cy="369332"/>
          </a:xfrm>
          <a:prstGeom prst="rect">
            <a:avLst/>
          </a:prstGeom>
          <a:noFill/>
          <a:ln>
            <a:noFill/>
          </a:ln>
        </p:spPr>
        <p:txBody>
          <a:bodyPr wrap="square" rtlCol="0">
            <a:spAutoFit/>
          </a:bodyPr>
          <a:lstStyle/>
          <a:p>
            <a:r>
              <a:rPr kumimoji="1" lang="en-US" altLang="ja-JP" dirty="0" smtClean="0"/>
              <a:t>Used in </a:t>
            </a:r>
            <a:r>
              <a:rPr lang="en-US" altLang="ja-JP" dirty="0" smtClean="0"/>
              <a:t>transistor</a:t>
            </a:r>
            <a:endParaRPr kumimoji="1" lang="ja-JP" altLang="en-US" dirty="0"/>
          </a:p>
        </p:txBody>
      </p:sp>
      <p:sp>
        <p:nvSpPr>
          <p:cNvPr id="16" name="テキスト ボックス 15"/>
          <p:cNvSpPr txBox="1"/>
          <p:nvPr/>
        </p:nvSpPr>
        <p:spPr>
          <a:xfrm>
            <a:off x="6346010" y="2930356"/>
            <a:ext cx="2859640" cy="369332"/>
          </a:xfrm>
          <a:prstGeom prst="rect">
            <a:avLst/>
          </a:prstGeom>
          <a:noFill/>
          <a:ln>
            <a:solidFill>
              <a:schemeClr val="bg1"/>
            </a:solidFill>
          </a:ln>
        </p:spPr>
        <p:txBody>
          <a:bodyPr wrap="none" rtlCol="0">
            <a:spAutoFit/>
          </a:bodyPr>
          <a:lstStyle/>
          <a:p>
            <a:r>
              <a:rPr kumimoji="1" lang="en-US" altLang="ja-JP" dirty="0" smtClean="0"/>
              <a:t>Used in magnetic card, HDD</a:t>
            </a:r>
            <a:endParaRPr kumimoji="1" lang="ja-JP" altLang="en-US" dirty="0"/>
          </a:p>
        </p:txBody>
      </p:sp>
      <p:cxnSp>
        <p:nvCxnSpPr>
          <p:cNvPr id="19" name="カギ線コネクタ 18"/>
          <p:cNvCxnSpPr/>
          <p:nvPr/>
        </p:nvCxnSpPr>
        <p:spPr>
          <a:xfrm rot="16200000" flipH="1">
            <a:off x="1370081" y="5409240"/>
            <a:ext cx="1311506" cy="553587"/>
          </a:xfrm>
          <a:prstGeom prst="bentConnector3">
            <a:avLst>
              <a:gd name="adj1" fmla="val 50000"/>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1957630" y="6356555"/>
            <a:ext cx="570476" cy="369332"/>
          </a:xfrm>
          <a:prstGeom prst="rect">
            <a:avLst/>
          </a:prstGeom>
          <a:noFill/>
          <a:ln>
            <a:solidFill>
              <a:srgbClr val="C0504D"/>
            </a:solidFill>
          </a:ln>
        </p:spPr>
        <p:txBody>
          <a:bodyPr wrap="none" rtlCol="0">
            <a:spAutoFit/>
          </a:bodyPr>
          <a:lstStyle/>
          <a:p>
            <a:r>
              <a:rPr kumimoji="1" lang="en-US" altLang="ja-JP" dirty="0" smtClean="0"/>
              <a:t>spin</a:t>
            </a:r>
            <a:endParaRPr kumimoji="1" lang="ja-JP" altLang="en-US" dirty="0"/>
          </a:p>
        </p:txBody>
      </p:sp>
      <p:sp>
        <p:nvSpPr>
          <p:cNvPr id="22" name="テキスト ボックス 21"/>
          <p:cNvSpPr txBox="1"/>
          <p:nvPr/>
        </p:nvSpPr>
        <p:spPr>
          <a:xfrm>
            <a:off x="2688387" y="4948351"/>
            <a:ext cx="5777844" cy="1200329"/>
          </a:xfrm>
          <a:prstGeom prst="rect">
            <a:avLst/>
          </a:prstGeom>
          <a:noFill/>
          <a:ln w="57150" cmpd="sng">
            <a:solidFill>
              <a:srgbClr val="C0504D"/>
            </a:solidFill>
          </a:ln>
        </p:spPr>
        <p:txBody>
          <a:bodyPr wrap="none" rtlCol="0">
            <a:spAutoFit/>
          </a:bodyPr>
          <a:lstStyle/>
          <a:p>
            <a:r>
              <a:rPr kumimoji="1" lang="en-US" altLang="ja-JP" dirty="0" smtClean="0"/>
              <a:t>If the semiconductor </a:t>
            </a:r>
            <a:r>
              <a:rPr kumimoji="1" lang="en-US" altLang="ja-JP" dirty="0" err="1" smtClean="0"/>
              <a:t>spintronics</a:t>
            </a:r>
            <a:r>
              <a:rPr kumimoji="1" lang="en-US" altLang="ja-JP" dirty="0" smtClean="0"/>
              <a:t> is realized, one ca</a:t>
            </a:r>
            <a:r>
              <a:rPr lang="en-US" altLang="ja-JP" dirty="0" smtClean="0"/>
              <a:t>n expect</a:t>
            </a:r>
            <a:endParaRPr kumimoji="1" lang="en-US" altLang="ja-JP" dirty="0" smtClean="0"/>
          </a:p>
          <a:p>
            <a:pPr marL="342900" indent="-342900">
              <a:buFont typeface="Wingdings" charset="2"/>
              <a:buChar char="Ø"/>
            </a:pPr>
            <a:r>
              <a:rPr lang="en-US" altLang="ja-JP" dirty="0" smtClean="0"/>
              <a:t>               non-volatile memories</a:t>
            </a:r>
          </a:p>
          <a:p>
            <a:pPr marL="342900" indent="-342900">
              <a:buFont typeface="Wingdings" charset="2"/>
              <a:buChar char="Ø"/>
            </a:pPr>
            <a:r>
              <a:rPr lang="en-US" altLang="ja-JP" dirty="0"/>
              <a:t> </a:t>
            </a:r>
            <a:r>
              <a:rPr lang="en-US" altLang="ja-JP" dirty="0" smtClean="0"/>
              <a:t>              reduction of electricity consumption</a:t>
            </a:r>
          </a:p>
          <a:p>
            <a:pPr marL="342900" indent="-342900">
              <a:buFont typeface="Wingdings" charset="2"/>
              <a:buChar char="Ø"/>
            </a:pPr>
            <a:r>
              <a:rPr lang="en-US" altLang="ja-JP" dirty="0"/>
              <a:t> </a:t>
            </a:r>
            <a:r>
              <a:rPr lang="en-US" altLang="ja-JP" dirty="0" smtClean="0"/>
              <a:t>              much more miniaturization of electronic devices</a:t>
            </a:r>
          </a:p>
        </p:txBody>
      </p:sp>
      <p:sp>
        <p:nvSpPr>
          <p:cNvPr id="30" name="角丸四角形 29"/>
          <p:cNvSpPr/>
          <p:nvPr/>
        </p:nvSpPr>
        <p:spPr>
          <a:xfrm>
            <a:off x="6395981" y="2824553"/>
            <a:ext cx="2720926" cy="1754466"/>
          </a:xfrm>
          <a:prstGeom prst="round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3"/>
          <a:stretch>
            <a:fillRect/>
          </a:stretch>
        </p:blipFill>
        <p:spPr>
          <a:xfrm>
            <a:off x="519626" y="3515132"/>
            <a:ext cx="1106230" cy="909874"/>
          </a:xfrm>
          <a:prstGeom prst="rect">
            <a:avLst/>
          </a:prstGeom>
        </p:spPr>
      </p:pic>
      <p:pic>
        <p:nvPicPr>
          <p:cNvPr id="29" name="図 28"/>
          <p:cNvPicPr>
            <a:picLocks noChangeAspect="1"/>
          </p:cNvPicPr>
          <p:nvPr/>
        </p:nvPicPr>
        <p:blipFill>
          <a:blip r:embed="rId4"/>
          <a:stretch>
            <a:fillRect/>
          </a:stretch>
        </p:blipFill>
        <p:spPr>
          <a:xfrm>
            <a:off x="7656864" y="3272786"/>
            <a:ext cx="1381096" cy="1173932"/>
          </a:xfrm>
          <a:prstGeom prst="rect">
            <a:avLst/>
          </a:prstGeom>
        </p:spPr>
      </p:pic>
      <p:pic>
        <p:nvPicPr>
          <p:cNvPr id="31" name="図 30"/>
          <p:cNvPicPr>
            <a:picLocks noChangeAspect="1"/>
          </p:cNvPicPr>
          <p:nvPr/>
        </p:nvPicPr>
        <p:blipFill>
          <a:blip r:embed="rId5"/>
          <a:stretch>
            <a:fillRect/>
          </a:stretch>
        </p:blipFill>
        <p:spPr>
          <a:xfrm>
            <a:off x="6514509" y="3286139"/>
            <a:ext cx="1117695" cy="1092293"/>
          </a:xfrm>
          <a:prstGeom prst="rect">
            <a:avLst/>
          </a:prstGeom>
        </p:spPr>
      </p:pic>
      <p:sp>
        <p:nvSpPr>
          <p:cNvPr id="32" name="角丸四角形 31"/>
          <p:cNvSpPr/>
          <p:nvPr/>
        </p:nvSpPr>
        <p:spPr>
          <a:xfrm>
            <a:off x="52980" y="2907481"/>
            <a:ext cx="2230562" cy="1557500"/>
          </a:xfrm>
          <a:prstGeom prst="round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74761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323737" y="5714695"/>
            <a:ext cx="4569665" cy="646331"/>
          </a:xfrm>
          <a:prstGeom prst="roundRect">
            <a:avLst/>
          </a:prstGeom>
          <a:solidFill>
            <a:schemeClr val="accent6">
              <a:lumMod val="60000"/>
              <a:lumOff val="4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kumimoji="1" lang="en-US" altLang="ja-JP" dirty="0" smtClean="0"/>
              <a:t>Dilute magnetic semiconductor (DMS)</a:t>
            </a:r>
            <a:endParaRPr kumimoji="1" lang="ja-JP" altLang="en-US" dirty="0"/>
          </a:p>
        </p:txBody>
      </p:sp>
      <p:pic>
        <p:nvPicPr>
          <p:cNvPr id="4" name="コンテンツ プレースホルダー 3" descr="GaMnAs.jpg"/>
          <p:cNvPicPr>
            <a:picLocks noGrp="1" noChangeAspect="1"/>
          </p:cNvPicPr>
          <p:nvPr/>
        </p:nvPicPr>
        <p:blipFill>
          <a:blip r:embed="rId3">
            <a:extLst>
              <a:ext uri="{28A0092B-C50C-407E-A947-70E740481C1C}">
                <a14:useLocalDpi xmlns:a14="http://schemas.microsoft.com/office/drawing/2010/main" val="0"/>
              </a:ext>
            </a:extLst>
          </a:blip>
          <a:srcRect l="-14662" r="-14662"/>
          <a:stretch>
            <a:fillRect/>
          </a:stretch>
        </p:blipFill>
        <p:spPr>
          <a:xfrm>
            <a:off x="457200" y="2328709"/>
            <a:ext cx="3332159" cy="1832918"/>
          </a:xfrm>
          <a:prstGeom prst="rect">
            <a:avLst/>
          </a:prstGeom>
        </p:spPr>
      </p:pic>
      <p:sp>
        <p:nvSpPr>
          <p:cNvPr id="6" name="テキスト ボックス 5"/>
          <p:cNvSpPr txBox="1"/>
          <p:nvPr/>
        </p:nvSpPr>
        <p:spPr>
          <a:xfrm>
            <a:off x="3670045" y="2497058"/>
            <a:ext cx="1664338" cy="58477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600" dirty="0" smtClean="0"/>
              <a:t>Transition metals</a:t>
            </a:r>
            <a:endParaRPr kumimoji="1" lang="en-US" altLang="ja-JP" sz="1600" dirty="0" smtClean="0"/>
          </a:p>
          <a:p>
            <a:r>
              <a:rPr lang="en-US" altLang="ja-JP" sz="1600" dirty="0"/>
              <a:t> </a:t>
            </a:r>
            <a:r>
              <a:rPr lang="en-US" altLang="ja-JP" sz="1600" dirty="0" smtClean="0"/>
              <a:t>(</a:t>
            </a:r>
            <a:r>
              <a:rPr lang="en-US" altLang="ja-JP" sz="1600" dirty="0" err="1" smtClean="0"/>
              <a:t>Fe,Co,Ni,Mn,Cr</a:t>
            </a:r>
            <a:r>
              <a:rPr lang="en-US" altLang="ja-JP" sz="1600" dirty="0" smtClean="0"/>
              <a:t> )</a:t>
            </a:r>
            <a:endParaRPr kumimoji="1" lang="ja-JP" altLang="en-US" sz="1600" dirty="0"/>
          </a:p>
        </p:txBody>
      </p:sp>
      <p:sp>
        <p:nvSpPr>
          <p:cNvPr id="9" name="右矢印 8"/>
          <p:cNvSpPr/>
          <p:nvPr/>
        </p:nvSpPr>
        <p:spPr>
          <a:xfrm rot="10177638">
            <a:off x="2685067" y="3132944"/>
            <a:ext cx="1176624" cy="341006"/>
          </a:xfrm>
          <a:prstGeom prst="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96238" y="4559614"/>
            <a:ext cx="5348640" cy="584776"/>
          </a:xfrm>
          <a:prstGeom prst="rect">
            <a:avLst/>
          </a:prstGeom>
          <a:noFill/>
        </p:spPr>
        <p:txBody>
          <a:bodyPr wrap="none" rtlCol="0">
            <a:spAutoFit/>
          </a:bodyPr>
          <a:lstStyle/>
          <a:p>
            <a:r>
              <a:rPr kumimoji="1" lang="en-US" altLang="ja-JP" sz="1600" dirty="0" smtClean="0"/>
              <a:t>In 1996, </a:t>
            </a:r>
            <a:r>
              <a:rPr lang="en-US" altLang="ja-JP" sz="1600" dirty="0" smtClean="0"/>
              <a:t> </a:t>
            </a:r>
            <a:r>
              <a:rPr lang="en-US" altLang="ja-JP" sz="1600" dirty="0" err="1" smtClean="0"/>
              <a:t>Munekata</a:t>
            </a:r>
            <a:r>
              <a:rPr lang="en-US" altLang="ja-JP" sz="1600" dirty="0" smtClean="0"/>
              <a:t> et al. found carrier-induced ferromagnetism</a:t>
            </a:r>
          </a:p>
          <a:p>
            <a:r>
              <a:rPr lang="en-US" altLang="ja-JP" sz="1600" dirty="0" smtClean="0"/>
              <a:t>in (</a:t>
            </a:r>
            <a:r>
              <a:rPr lang="en-US" altLang="ja-JP" sz="1600" dirty="0" err="1" smtClean="0"/>
              <a:t>In,Mn</a:t>
            </a:r>
            <a:r>
              <a:rPr lang="en-US" altLang="ja-JP" sz="1600" dirty="0" smtClean="0"/>
              <a:t>)</a:t>
            </a:r>
            <a:r>
              <a:rPr lang="en-US" altLang="ja-JP" sz="1600" dirty="0" smtClean="0"/>
              <a:t>As.</a:t>
            </a:r>
            <a:endParaRPr kumimoji="1" lang="ja-JP" altLang="en-US" sz="1600" dirty="0"/>
          </a:p>
        </p:txBody>
      </p:sp>
      <p:sp>
        <p:nvSpPr>
          <p:cNvPr id="3" name="テキスト ボックス 2"/>
          <p:cNvSpPr txBox="1"/>
          <p:nvPr/>
        </p:nvSpPr>
        <p:spPr>
          <a:xfrm>
            <a:off x="457200" y="1417638"/>
            <a:ext cx="5211132" cy="830997"/>
          </a:xfrm>
          <a:prstGeom prst="rect">
            <a:avLst/>
          </a:prstGeom>
          <a:noFill/>
        </p:spPr>
        <p:txBody>
          <a:bodyPr wrap="none" rtlCol="0">
            <a:spAutoFit/>
          </a:bodyPr>
          <a:lstStyle/>
          <a:p>
            <a:r>
              <a:rPr kumimoji="1" lang="en-US" altLang="ja-JP" sz="2400" dirty="0" smtClean="0"/>
              <a:t>We can obtain DMS by </a:t>
            </a:r>
            <a:r>
              <a:rPr lang="en-US" altLang="ja-JP" sz="2400" dirty="0" smtClean="0"/>
              <a:t>replacing </a:t>
            </a:r>
            <a:r>
              <a:rPr lang="en-US" altLang="ja-JP" sz="2400" dirty="0" err="1" smtClean="0"/>
              <a:t>cations</a:t>
            </a:r>
            <a:r>
              <a:rPr lang="en-US" altLang="ja-JP" sz="2400" dirty="0" smtClean="0"/>
              <a:t> </a:t>
            </a:r>
          </a:p>
          <a:p>
            <a:r>
              <a:rPr lang="en-US" altLang="ja-JP" sz="2400" dirty="0" smtClean="0"/>
              <a:t>in semiconductor by magnetic ions.</a:t>
            </a:r>
            <a:endParaRPr kumimoji="1" lang="ja-JP" altLang="en-US" sz="2400" dirty="0"/>
          </a:p>
        </p:txBody>
      </p:sp>
      <p:pic>
        <p:nvPicPr>
          <p:cNvPr id="14" name="図 13" descr="スクリーンショット 2014-09-19 15.10.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349" y="1284599"/>
            <a:ext cx="3029451" cy="4430096"/>
          </a:xfrm>
          <a:prstGeom prst="rect">
            <a:avLst/>
          </a:prstGeom>
        </p:spPr>
      </p:pic>
      <p:sp>
        <p:nvSpPr>
          <p:cNvPr id="15" name="テキスト ボックス 14"/>
          <p:cNvSpPr txBox="1"/>
          <p:nvPr/>
        </p:nvSpPr>
        <p:spPr>
          <a:xfrm>
            <a:off x="5877689" y="5714695"/>
            <a:ext cx="2187092" cy="369332"/>
          </a:xfrm>
          <a:prstGeom prst="rect">
            <a:avLst/>
          </a:prstGeom>
          <a:noFill/>
        </p:spPr>
        <p:txBody>
          <a:bodyPr wrap="none" rtlCol="0">
            <a:spAutoFit/>
          </a:bodyPr>
          <a:lstStyle/>
          <a:p>
            <a:r>
              <a:rPr lang="en-US" altLang="ja-JP" dirty="0" smtClean="0"/>
              <a:t>Curie temperature(K)</a:t>
            </a:r>
            <a:endParaRPr kumimoji="1" lang="ja-JP" altLang="en-US" dirty="0"/>
          </a:p>
        </p:txBody>
      </p:sp>
      <p:sp>
        <p:nvSpPr>
          <p:cNvPr id="16" name="テキスト ボックス 15"/>
          <p:cNvSpPr txBox="1"/>
          <p:nvPr/>
        </p:nvSpPr>
        <p:spPr>
          <a:xfrm>
            <a:off x="5360632" y="2535314"/>
            <a:ext cx="461665" cy="1745555"/>
          </a:xfrm>
          <a:prstGeom prst="rect">
            <a:avLst/>
          </a:prstGeom>
          <a:noFill/>
        </p:spPr>
        <p:txBody>
          <a:bodyPr vert="vert270" wrap="none" rtlCol="0">
            <a:spAutoFit/>
          </a:bodyPr>
          <a:lstStyle/>
          <a:p>
            <a:r>
              <a:rPr lang="en-US" altLang="ja-JP" dirty="0" smtClean="0"/>
              <a:t>Model calculation</a:t>
            </a:r>
            <a:endParaRPr kumimoji="1" lang="ja-JP" altLang="en-US" dirty="0"/>
          </a:p>
        </p:txBody>
      </p:sp>
      <p:sp>
        <p:nvSpPr>
          <p:cNvPr id="17" name="テキスト ボックス 16"/>
          <p:cNvSpPr txBox="1"/>
          <p:nvPr/>
        </p:nvSpPr>
        <p:spPr>
          <a:xfrm>
            <a:off x="457200" y="5714695"/>
            <a:ext cx="4613237" cy="646331"/>
          </a:xfrm>
          <a:prstGeom prst="rect">
            <a:avLst/>
          </a:prstGeom>
          <a:solidFill>
            <a:srgbClr val="FAC090"/>
          </a:solidFill>
          <a:ln>
            <a:solidFill>
              <a:schemeClr val="accent6">
                <a:lumMod val="60000"/>
                <a:lumOff val="40000"/>
              </a:schemeClr>
            </a:solidFill>
          </a:ln>
        </p:spPr>
        <p:txBody>
          <a:bodyPr wrap="none" rtlCol="0">
            <a:spAutoFit/>
          </a:bodyPr>
          <a:lstStyle/>
          <a:p>
            <a:r>
              <a:rPr lang="en-US" altLang="ja-JP" dirty="0" smtClean="0">
                <a:solidFill>
                  <a:srgbClr val="FF0000"/>
                </a:solidFill>
              </a:rPr>
              <a:t>In order to realize the practical use of DMS,</a:t>
            </a:r>
          </a:p>
          <a:p>
            <a:r>
              <a:rPr lang="en-US" altLang="ja-JP" dirty="0" smtClean="0">
                <a:solidFill>
                  <a:srgbClr val="FF0000"/>
                </a:solidFill>
              </a:rPr>
              <a:t>one</a:t>
            </a:r>
            <a:r>
              <a:rPr kumimoji="1" lang="en-US" altLang="ja-JP" dirty="0" smtClean="0">
                <a:solidFill>
                  <a:srgbClr val="FF0000"/>
                </a:solidFill>
              </a:rPr>
              <a:t> needs the high-Curie temperature (</a:t>
            </a:r>
            <a:r>
              <a:rPr kumimoji="1" lang="en-US" altLang="ja-JP" i="1" dirty="0" smtClean="0">
                <a:solidFill>
                  <a:srgbClr val="FF0000"/>
                </a:solidFill>
              </a:rPr>
              <a:t>T</a:t>
            </a:r>
            <a:r>
              <a:rPr kumimoji="1" lang="en-US" altLang="ja-JP" baseline="-25000" dirty="0" smtClean="0">
                <a:solidFill>
                  <a:srgbClr val="FF0000"/>
                </a:solidFill>
              </a:rPr>
              <a:t>C</a:t>
            </a:r>
            <a:r>
              <a:rPr kumimoji="1" lang="en-US" altLang="ja-JP" dirty="0" smtClean="0">
                <a:solidFill>
                  <a:srgbClr val="FF0000"/>
                </a:solidFill>
              </a:rPr>
              <a:t>) DMS</a:t>
            </a:r>
          </a:p>
        </p:txBody>
      </p:sp>
      <p:sp>
        <p:nvSpPr>
          <p:cNvPr id="20" name="テキスト ボックス 19"/>
          <p:cNvSpPr txBox="1"/>
          <p:nvPr/>
        </p:nvSpPr>
        <p:spPr>
          <a:xfrm>
            <a:off x="6704361" y="6099416"/>
            <a:ext cx="1999929" cy="523220"/>
          </a:xfrm>
          <a:prstGeom prst="rect">
            <a:avLst/>
          </a:prstGeom>
          <a:noFill/>
        </p:spPr>
        <p:txBody>
          <a:bodyPr wrap="none" rtlCol="0">
            <a:spAutoFit/>
          </a:bodyPr>
          <a:lstStyle/>
          <a:p>
            <a:r>
              <a:rPr lang="en-US" altLang="ja-JP" sz="1400" dirty="0" err="1"/>
              <a:t>Dietl</a:t>
            </a:r>
            <a:r>
              <a:rPr lang="en-US" altLang="ja-JP" sz="1400" dirty="0"/>
              <a:t> et al. Science (2000) </a:t>
            </a:r>
          </a:p>
          <a:p>
            <a:endParaRPr kumimoji="1" lang="ja-JP" altLang="en-US" sz="1400" dirty="0"/>
          </a:p>
        </p:txBody>
      </p:sp>
      <p:pic>
        <p:nvPicPr>
          <p:cNvPr id="23" name="図 22" descr="par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37" y="2248635"/>
            <a:ext cx="5193748" cy="2182993"/>
          </a:xfrm>
          <a:prstGeom prst="rect">
            <a:avLst/>
          </a:prstGeom>
        </p:spPr>
      </p:pic>
      <p:sp>
        <p:nvSpPr>
          <p:cNvPr id="24" name="正方形/長方形 23"/>
          <p:cNvSpPr/>
          <p:nvPr/>
        </p:nvSpPr>
        <p:spPr>
          <a:xfrm>
            <a:off x="5893881" y="6361026"/>
            <a:ext cx="2800767" cy="307777"/>
          </a:xfrm>
          <a:prstGeom prst="rect">
            <a:avLst/>
          </a:prstGeom>
        </p:spPr>
        <p:txBody>
          <a:bodyPr wrap="none">
            <a:spAutoFit/>
          </a:bodyPr>
          <a:lstStyle/>
          <a:p>
            <a:r>
              <a:rPr lang="hu-HU" altLang="ja-JP" sz="1400" dirty="0"/>
              <a:t>Appl. Phys. Lett. 69 (3), 15 July 1996</a:t>
            </a:r>
            <a:endParaRPr lang="ja-JP" altLang="en-US" sz="1400" dirty="0"/>
          </a:p>
        </p:txBody>
      </p:sp>
    </p:spTree>
    <p:extLst>
      <p:ext uri="{BB962C8B-B14F-4D97-AF65-F5344CB8AC3E}">
        <p14:creationId xmlns:p14="http://schemas.microsoft.com/office/powerpoint/2010/main" val="2256410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smtClean="0"/>
              <a:t>First-principles calculation</a:t>
            </a:r>
            <a:endParaRPr kumimoji="1" lang="ja-JP" altLang="en-US" dirty="0"/>
          </a:p>
        </p:txBody>
      </p:sp>
      <p:sp>
        <p:nvSpPr>
          <p:cNvPr id="3" name="コンテンツ プレースホルダ 2"/>
          <p:cNvSpPr>
            <a:spLocks noGrp="1"/>
          </p:cNvSpPr>
          <p:nvPr>
            <p:ph sz="quarter" idx="1"/>
          </p:nvPr>
        </p:nvSpPr>
        <p:spPr>
          <a:xfrm>
            <a:off x="457200" y="1600200"/>
            <a:ext cx="3754760" cy="4873752"/>
          </a:xfrm>
        </p:spPr>
        <p:txBody>
          <a:bodyPr>
            <a:normAutofit fontScale="85000" lnSpcReduction="10000"/>
          </a:bodyPr>
          <a:lstStyle/>
          <a:p>
            <a:r>
              <a:rPr lang="en-US" altLang="ja-JP" dirty="0" smtClean="0"/>
              <a:t>Predict physical properties of materials ← Input parameters: </a:t>
            </a:r>
            <a:r>
              <a:rPr kumimoji="1" lang="en-US" altLang="ja-JP" b="1" dirty="0" smtClean="0"/>
              <a:t>Atomic number</a:t>
            </a:r>
            <a:r>
              <a:rPr kumimoji="1" lang="en-US" altLang="ja-JP" dirty="0" smtClean="0"/>
              <a:t> and </a:t>
            </a:r>
            <a:r>
              <a:rPr lang="en-US" altLang="ja-JP" b="1" dirty="0" smtClean="0"/>
              <a:t>Atomic position</a:t>
            </a:r>
            <a:r>
              <a:rPr kumimoji="1" lang="en-US" altLang="ja-JP" dirty="0" smtClean="0"/>
              <a:t> !</a:t>
            </a:r>
          </a:p>
          <a:p>
            <a:endParaRPr lang="en-US" altLang="ja-JP" dirty="0" smtClean="0"/>
          </a:p>
          <a:p>
            <a:r>
              <a:rPr lang="en-US" altLang="ja-JP" dirty="0" smtClean="0"/>
              <a:t>Advantages</a:t>
            </a:r>
          </a:p>
          <a:p>
            <a:pPr lvl="1"/>
            <a:r>
              <a:rPr lang="en-US" altLang="ja-JP" dirty="0"/>
              <a:t>U</a:t>
            </a:r>
            <a:r>
              <a:rPr lang="en-US" altLang="ja-JP" dirty="0" smtClean="0"/>
              <a:t>n-known materials</a:t>
            </a:r>
          </a:p>
          <a:p>
            <a:pPr lvl="1"/>
            <a:r>
              <a:rPr lang="en-US" altLang="ja-JP" dirty="0" smtClean="0"/>
              <a:t>Low costs</a:t>
            </a:r>
          </a:p>
          <a:p>
            <a:pPr lvl="1"/>
            <a:r>
              <a:rPr lang="en-US" altLang="ja-JP" dirty="0" smtClean="0"/>
              <a:t>Extreme conditions</a:t>
            </a:r>
          </a:p>
          <a:p>
            <a:pPr lvl="1"/>
            <a:r>
              <a:rPr lang="en-US" altLang="ja-JP" dirty="0" smtClean="0"/>
              <a:t>Ideal environment</a:t>
            </a:r>
          </a:p>
          <a:p>
            <a:pPr lvl="1"/>
            <a:r>
              <a:rPr lang="en-US" altLang="ja-JP" dirty="0" smtClean="0"/>
              <a:t>…</a:t>
            </a:r>
          </a:p>
          <a:p>
            <a:endParaRPr lang="en-US" altLang="ja-JP" dirty="0" smtClean="0"/>
          </a:p>
        </p:txBody>
      </p:sp>
      <p:pic>
        <p:nvPicPr>
          <p:cNvPr id="2050" name="Picture 2" descr="C:\Users\Yoshidalab\Desktop\2006-07-01-03-01.png"/>
          <p:cNvPicPr>
            <a:picLocks noChangeAspect="1" noChangeArrowheads="1"/>
          </p:cNvPicPr>
          <p:nvPr/>
        </p:nvPicPr>
        <p:blipFill>
          <a:blip r:embed="rId3" cstate="print"/>
          <a:srcRect/>
          <a:stretch>
            <a:fillRect/>
          </a:stretch>
        </p:blipFill>
        <p:spPr bwMode="auto">
          <a:xfrm>
            <a:off x="5000628" y="1643050"/>
            <a:ext cx="2911892" cy="1643074"/>
          </a:xfrm>
          <a:prstGeom prst="rect">
            <a:avLst/>
          </a:prstGeom>
          <a:noFill/>
        </p:spPr>
      </p:pic>
      <p:pic>
        <p:nvPicPr>
          <p:cNvPr id="2052" name="Picture 4" descr="C:\Users\Yoshidalab\Desktop\lattice-bcc.jpg"/>
          <p:cNvPicPr>
            <a:picLocks noChangeAspect="1" noChangeArrowheads="1"/>
          </p:cNvPicPr>
          <p:nvPr/>
        </p:nvPicPr>
        <p:blipFill>
          <a:blip r:embed="rId4" cstate="print"/>
          <a:srcRect/>
          <a:stretch>
            <a:fillRect/>
          </a:stretch>
        </p:blipFill>
        <p:spPr bwMode="auto">
          <a:xfrm>
            <a:off x="4139952" y="4725144"/>
            <a:ext cx="1411795" cy="1214446"/>
          </a:xfrm>
          <a:prstGeom prst="rect">
            <a:avLst/>
          </a:prstGeom>
          <a:noFill/>
        </p:spPr>
      </p:pic>
      <p:pic>
        <p:nvPicPr>
          <p:cNvPr id="2053" name="Picture 5" descr="C:\Users\Yoshidalab\Desktop\lattice-fcc.jpg"/>
          <p:cNvPicPr>
            <a:picLocks noChangeAspect="1" noChangeArrowheads="1"/>
          </p:cNvPicPr>
          <p:nvPr/>
        </p:nvPicPr>
        <p:blipFill>
          <a:blip r:embed="rId5" cstate="print"/>
          <a:srcRect/>
          <a:stretch>
            <a:fillRect/>
          </a:stretch>
        </p:blipFill>
        <p:spPr bwMode="auto">
          <a:xfrm>
            <a:off x="5364088" y="4725144"/>
            <a:ext cx="1411793" cy="1214446"/>
          </a:xfrm>
          <a:prstGeom prst="rect">
            <a:avLst/>
          </a:prstGeom>
          <a:noFill/>
        </p:spPr>
      </p:pic>
      <p:sp>
        <p:nvSpPr>
          <p:cNvPr id="9" name="加算記号 8"/>
          <p:cNvSpPr/>
          <p:nvPr/>
        </p:nvSpPr>
        <p:spPr>
          <a:xfrm>
            <a:off x="6143636" y="3429000"/>
            <a:ext cx="714380" cy="714380"/>
          </a:xfrm>
          <a:prstGeom prst="mathPlus">
            <a:avLst>
              <a:gd name="adj1" fmla="val 1254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 name="左中かっこ 9"/>
          <p:cNvSpPr/>
          <p:nvPr/>
        </p:nvSpPr>
        <p:spPr>
          <a:xfrm rot="5400000">
            <a:off x="6265898" y="2232888"/>
            <a:ext cx="428628" cy="439248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26" name="Picture 2" descr="C:\Users\Yoshidalab\Desktop\lattice-hcp.jpg"/>
          <p:cNvPicPr>
            <a:picLocks noChangeAspect="1" noChangeArrowheads="1"/>
          </p:cNvPicPr>
          <p:nvPr/>
        </p:nvPicPr>
        <p:blipFill>
          <a:blip r:embed="rId6" cstate="print"/>
          <a:srcRect/>
          <a:stretch>
            <a:fillRect/>
          </a:stretch>
        </p:blipFill>
        <p:spPr bwMode="auto">
          <a:xfrm>
            <a:off x="6588224" y="4725144"/>
            <a:ext cx="1512168" cy="1300790"/>
          </a:xfrm>
          <a:prstGeom prst="rect">
            <a:avLst/>
          </a:prstGeom>
          <a:noFill/>
        </p:spPr>
      </p:pic>
      <p:sp>
        <p:nvSpPr>
          <p:cNvPr id="4" name="テキスト ボックス 3"/>
          <p:cNvSpPr txBox="1"/>
          <p:nvPr/>
        </p:nvSpPr>
        <p:spPr>
          <a:xfrm>
            <a:off x="8100392" y="5119933"/>
            <a:ext cx="877163" cy="369332"/>
          </a:xfrm>
          <a:prstGeom prst="rect">
            <a:avLst/>
          </a:prstGeom>
          <a:noFill/>
        </p:spPr>
        <p:txBody>
          <a:bodyPr wrap="none" rtlCol="0">
            <a:spAutoFit/>
          </a:bodyPr>
          <a:lstStyle/>
          <a:p>
            <a:r>
              <a:rPr lang="ja-JP" altLang="en-US" dirty="0" smtClean="0"/>
              <a:t>・・・</a:t>
            </a:r>
            <a:endParaRPr kumimoji="1" lang="ja-JP" altLang="en-US" dirty="0"/>
          </a:p>
        </p:txBody>
      </p:sp>
    </p:spTree>
    <p:extLst>
      <p:ext uri="{BB962C8B-B14F-4D97-AF65-F5344CB8AC3E}">
        <p14:creationId xmlns:p14="http://schemas.microsoft.com/office/powerpoint/2010/main" val="5369797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Density functional theory</a:t>
            </a:r>
            <a:endParaRPr kumimoji="1" lang="ja-JP" altLang="en-US" dirty="0"/>
          </a:p>
        </p:txBody>
      </p:sp>
      <p:pic>
        <p:nvPicPr>
          <p:cNvPr id="16" name="図 15"/>
          <p:cNvPicPr>
            <a:picLocks noChangeAspect="1"/>
          </p:cNvPicPr>
          <p:nvPr/>
        </p:nvPicPr>
        <p:blipFill>
          <a:blip r:embed="rId3"/>
          <a:stretch>
            <a:fillRect/>
          </a:stretch>
        </p:blipFill>
        <p:spPr>
          <a:xfrm>
            <a:off x="654665" y="1937636"/>
            <a:ext cx="7424256" cy="439516"/>
          </a:xfrm>
          <a:prstGeom prst="rect">
            <a:avLst/>
          </a:prstGeom>
        </p:spPr>
      </p:pic>
      <p:sp>
        <p:nvSpPr>
          <p:cNvPr id="19" name="下矢印 18"/>
          <p:cNvSpPr/>
          <p:nvPr/>
        </p:nvSpPr>
        <p:spPr>
          <a:xfrm>
            <a:off x="3996466" y="2377152"/>
            <a:ext cx="775272" cy="4776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910130" y="4294178"/>
            <a:ext cx="1940719" cy="1612231"/>
            <a:chOff x="1224660" y="1804685"/>
            <a:chExt cx="2283951" cy="2147628"/>
          </a:xfrm>
        </p:grpSpPr>
        <p:sp>
          <p:nvSpPr>
            <p:cNvPr id="21" name="円/楕円 20"/>
            <p:cNvSpPr/>
            <p:nvPr/>
          </p:nvSpPr>
          <p:spPr>
            <a:xfrm>
              <a:off x="1224660" y="235946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2" name="円/楕円 21"/>
            <p:cNvSpPr/>
            <p:nvPr/>
          </p:nvSpPr>
          <p:spPr>
            <a:xfrm>
              <a:off x="2022633" y="1804685"/>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3" name="円/楕円 22"/>
            <p:cNvSpPr/>
            <p:nvPr/>
          </p:nvSpPr>
          <p:spPr>
            <a:xfrm>
              <a:off x="1266841" y="320124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4" name="円/楕円 23"/>
            <p:cNvSpPr/>
            <p:nvPr/>
          </p:nvSpPr>
          <p:spPr>
            <a:xfrm>
              <a:off x="2124468" y="3664281"/>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5" name="円/楕円 24"/>
            <p:cNvSpPr/>
            <p:nvPr/>
          </p:nvSpPr>
          <p:spPr>
            <a:xfrm>
              <a:off x="2359432" y="2699429"/>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6" name="円/楕円 25"/>
            <p:cNvSpPr/>
            <p:nvPr/>
          </p:nvSpPr>
          <p:spPr>
            <a:xfrm>
              <a:off x="3019004" y="1948701"/>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7" name="円/楕円 26"/>
            <p:cNvSpPr/>
            <p:nvPr/>
          </p:nvSpPr>
          <p:spPr>
            <a:xfrm>
              <a:off x="2997346" y="3562446"/>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8" name="円/楕円 27"/>
            <p:cNvSpPr/>
            <p:nvPr/>
          </p:nvSpPr>
          <p:spPr>
            <a:xfrm>
              <a:off x="3220579" y="2812244"/>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cxnSp>
          <p:nvCxnSpPr>
            <p:cNvPr id="29" name="直線コネクタ 28"/>
            <p:cNvCxnSpPr>
              <a:stCxn id="22" idx="4"/>
              <a:endCxn id="25" idx="1"/>
            </p:cNvCxnSpPr>
            <p:nvPr/>
          </p:nvCxnSpPr>
          <p:spPr>
            <a:xfrm>
              <a:off x="1368676" y="2647494"/>
              <a:ext cx="797973" cy="1058968"/>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a:stCxn id="24" idx="5"/>
              <a:endCxn id="25" idx="2"/>
            </p:cNvCxnSpPr>
            <p:nvPr/>
          </p:nvCxnSpPr>
          <p:spPr>
            <a:xfrm>
              <a:off x="1512692" y="3447093"/>
              <a:ext cx="611776" cy="36120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23" idx="4"/>
              <a:endCxn id="25" idx="0"/>
            </p:cNvCxnSpPr>
            <p:nvPr/>
          </p:nvCxnSpPr>
          <p:spPr>
            <a:xfrm>
              <a:off x="2166649" y="2092717"/>
              <a:ext cx="101835" cy="157156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a:stCxn id="22" idx="3"/>
              <a:endCxn id="24" idx="1"/>
            </p:cNvCxnSpPr>
            <p:nvPr/>
          </p:nvCxnSpPr>
          <p:spPr>
            <a:xfrm>
              <a:off x="1266841" y="2605313"/>
              <a:ext cx="42181" cy="638110"/>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a:stCxn id="25" idx="5"/>
              <a:endCxn id="28" idx="4"/>
            </p:cNvCxnSpPr>
            <p:nvPr/>
          </p:nvCxnSpPr>
          <p:spPr>
            <a:xfrm flipV="1">
              <a:off x="2370319" y="3850478"/>
              <a:ext cx="771043" cy="5965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a:stCxn id="29" idx="7"/>
              <a:endCxn id="27" idx="6"/>
            </p:cNvCxnSpPr>
            <p:nvPr/>
          </p:nvCxnSpPr>
          <p:spPr>
            <a:xfrm flipH="1" flipV="1">
              <a:off x="3307036" y="2092717"/>
              <a:ext cx="159394" cy="761708"/>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a:stCxn id="28" idx="6"/>
              <a:endCxn id="29" idx="4"/>
            </p:cNvCxnSpPr>
            <p:nvPr/>
          </p:nvCxnSpPr>
          <p:spPr>
            <a:xfrm flipV="1">
              <a:off x="3285378" y="3100276"/>
              <a:ext cx="79217" cy="60618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2609964" y="2236733"/>
              <a:ext cx="531398" cy="499875"/>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a:stCxn id="23" idx="7"/>
              <a:endCxn id="27" idx="1"/>
            </p:cNvCxnSpPr>
            <p:nvPr/>
          </p:nvCxnSpPr>
          <p:spPr>
            <a:xfrm>
              <a:off x="2268484" y="1846866"/>
              <a:ext cx="792701" cy="14401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直線コネクタ 37"/>
            <p:cNvCxnSpPr>
              <a:stCxn id="22" idx="0"/>
              <a:endCxn id="23" idx="2"/>
            </p:cNvCxnSpPr>
            <p:nvPr/>
          </p:nvCxnSpPr>
          <p:spPr>
            <a:xfrm flipV="1">
              <a:off x="1368676" y="1948701"/>
              <a:ext cx="653957" cy="410761"/>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a:stCxn id="24" idx="0"/>
              <a:endCxn id="23" idx="3"/>
            </p:cNvCxnSpPr>
            <p:nvPr/>
          </p:nvCxnSpPr>
          <p:spPr>
            <a:xfrm flipV="1">
              <a:off x="1410857" y="2050536"/>
              <a:ext cx="653957" cy="115070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a:stCxn id="22" idx="7"/>
              <a:endCxn id="27" idx="2"/>
            </p:cNvCxnSpPr>
            <p:nvPr/>
          </p:nvCxnSpPr>
          <p:spPr>
            <a:xfrm flipV="1">
              <a:off x="1470511" y="2092717"/>
              <a:ext cx="1548493" cy="30892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a:stCxn id="26" idx="1"/>
              <a:endCxn id="23" idx="5"/>
            </p:cNvCxnSpPr>
            <p:nvPr/>
          </p:nvCxnSpPr>
          <p:spPr>
            <a:xfrm flipH="1" flipV="1">
              <a:off x="2268484" y="2050536"/>
              <a:ext cx="133129" cy="69107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28" idx="0"/>
            </p:cNvCxnSpPr>
            <p:nvPr/>
          </p:nvCxnSpPr>
          <p:spPr>
            <a:xfrm flipV="1">
              <a:off x="3141362" y="2236734"/>
              <a:ext cx="79217" cy="1325712"/>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a:stCxn id="26" idx="6"/>
              <a:endCxn id="29" idx="1"/>
            </p:cNvCxnSpPr>
            <p:nvPr/>
          </p:nvCxnSpPr>
          <p:spPr>
            <a:xfrm>
              <a:off x="2647464" y="2843445"/>
              <a:ext cx="615296" cy="10980"/>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a:endCxn id="29" idx="2"/>
            </p:cNvCxnSpPr>
            <p:nvPr/>
          </p:nvCxnSpPr>
          <p:spPr>
            <a:xfrm flipV="1">
              <a:off x="1554873" y="2956260"/>
              <a:ext cx="1665706" cy="400733"/>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直線コネクタ 44"/>
            <p:cNvCxnSpPr>
              <a:endCxn id="25" idx="7"/>
            </p:cNvCxnSpPr>
            <p:nvPr/>
          </p:nvCxnSpPr>
          <p:spPr>
            <a:xfrm flipH="1">
              <a:off x="2370319" y="2987461"/>
              <a:ext cx="133129" cy="719001"/>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a:stCxn id="26" idx="5"/>
            </p:cNvCxnSpPr>
            <p:nvPr/>
          </p:nvCxnSpPr>
          <p:spPr>
            <a:xfrm>
              <a:off x="2605283" y="2945280"/>
              <a:ext cx="392063" cy="719001"/>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a:endCxn id="26" idx="2"/>
            </p:cNvCxnSpPr>
            <p:nvPr/>
          </p:nvCxnSpPr>
          <p:spPr>
            <a:xfrm>
              <a:off x="1512692" y="2575486"/>
              <a:ext cx="846740" cy="267959"/>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直線コネクタ 47"/>
            <p:cNvCxnSpPr>
              <a:endCxn id="26" idx="3"/>
            </p:cNvCxnSpPr>
            <p:nvPr/>
          </p:nvCxnSpPr>
          <p:spPr>
            <a:xfrm flipV="1">
              <a:off x="1512692" y="2945280"/>
              <a:ext cx="888921" cy="341079"/>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24" idx="7"/>
            </p:cNvCxnSpPr>
            <p:nvPr/>
          </p:nvCxnSpPr>
          <p:spPr>
            <a:xfrm flipV="1">
              <a:off x="1512692" y="2164726"/>
              <a:ext cx="1536916" cy="1078697"/>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28" idx="1"/>
              <a:endCxn id="23" idx="6"/>
            </p:cNvCxnSpPr>
            <p:nvPr/>
          </p:nvCxnSpPr>
          <p:spPr>
            <a:xfrm flipH="1" flipV="1">
              <a:off x="2310665" y="1948701"/>
              <a:ext cx="728862" cy="1655926"/>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flipH="1">
              <a:off x="2416419" y="3100276"/>
              <a:ext cx="890618" cy="712930"/>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a:endCxn id="28" idx="2"/>
            </p:cNvCxnSpPr>
            <p:nvPr/>
          </p:nvCxnSpPr>
          <p:spPr>
            <a:xfrm>
              <a:off x="1554873" y="3381844"/>
              <a:ext cx="1442473" cy="324618"/>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a:endCxn id="28" idx="3"/>
            </p:cNvCxnSpPr>
            <p:nvPr/>
          </p:nvCxnSpPr>
          <p:spPr>
            <a:xfrm>
              <a:off x="1458278" y="2605313"/>
              <a:ext cx="1581249" cy="1202984"/>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a:endCxn id="29" idx="0"/>
            </p:cNvCxnSpPr>
            <p:nvPr/>
          </p:nvCxnSpPr>
          <p:spPr>
            <a:xfrm>
              <a:off x="1512692" y="2508262"/>
              <a:ext cx="1851903" cy="303982"/>
            </a:xfrm>
            <a:prstGeom prst="line">
              <a:avLst/>
            </a:prstGeom>
            <a:ln w="127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4439189" y="4230980"/>
            <a:ext cx="1958665" cy="1675429"/>
            <a:chOff x="5436096" y="1772816"/>
            <a:chExt cx="2664296" cy="2304256"/>
          </a:xfrm>
        </p:grpSpPr>
        <p:sp>
          <p:nvSpPr>
            <p:cNvPr id="56" name="正方形/長方形 55"/>
            <p:cNvSpPr/>
            <p:nvPr/>
          </p:nvSpPr>
          <p:spPr>
            <a:xfrm>
              <a:off x="5436096" y="1772816"/>
              <a:ext cx="2664296" cy="2304256"/>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57" name="円/楕円 56"/>
            <p:cNvSpPr/>
            <p:nvPr/>
          </p:nvSpPr>
          <p:spPr>
            <a:xfrm>
              <a:off x="5600417" y="2401643"/>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58" name="円/楕円 57"/>
            <p:cNvSpPr/>
            <p:nvPr/>
          </p:nvSpPr>
          <p:spPr>
            <a:xfrm>
              <a:off x="6398390" y="1846866"/>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59" name="円/楕円 58"/>
            <p:cNvSpPr/>
            <p:nvPr/>
          </p:nvSpPr>
          <p:spPr>
            <a:xfrm>
              <a:off x="5642598" y="3243423"/>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0" name="円/楕円 59"/>
            <p:cNvSpPr/>
            <p:nvPr/>
          </p:nvSpPr>
          <p:spPr>
            <a:xfrm>
              <a:off x="6500225" y="370646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1" name="円/楕円 60"/>
            <p:cNvSpPr/>
            <p:nvPr/>
          </p:nvSpPr>
          <p:spPr>
            <a:xfrm>
              <a:off x="6735189" y="2741610"/>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2" name="円/楕円 61"/>
            <p:cNvSpPr/>
            <p:nvPr/>
          </p:nvSpPr>
          <p:spPr>
            <a:xfrm>
              <a:off x="7394761" y="1990882"/>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3" name="円/楕円 62"/>
            <p:cNvSpPr/>
            <p:nvPr/>
          </p:nvSpPr>
          <p:spPr>
            <a:xfrm>
              <a:off x="7373103" y="3604627"/>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4" name="円/楕円 63"/>
            <p:cNvSpPr/>
            <p:nvPr/>
          </p:nvSpPr>
          <p:spPr>
            <a:xfrm>
              <a:off x="7596336" y="2854425"/>
              <a:ext cx="288032" cy="28803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5" name="正方形/長方形 64"/>
            <p:cNvSpPr/>
            <p:nvPr/>
          </p:nvSpPr>
          <p:spPr>
            <a:xfrm>
              <a:off x="5600417" y="2401643"/>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6" name="正方形/長方形 65"/>
            <p:cNvSpPr/>
            <p:nvPr/>
          </p:nvSpPr>
          <p:spPr>
            <a:xfrm>
              <a:off x="6397777" y="1841989"/>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7" name="正方形/長方形 66"/>
            <p:cNvSpPr/>
            <p:nvPr/>
          </p:nvSpPr>
          <p:spPr>
            <a:xfrm>
              <a:off x="5643098" y="3232951"/>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8" name="正方形/長方形 67"/>
            <p:cNvSpPr/>
            <p:nvPr/>
          </p:nvSpPr>
          <p:spPr>
            <a:xfrm>
              <a:off x="6735189" y="2741610"/>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69" name="正方形/長方形 68"/>
            <p:cNvSpPr/>
            <p:nvPr/>
          </p:nvSpPr>
          <p:spPr>
            <a:xfrm>
              <a:off x="6500225" y="3694778"/>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70" name="正方形/長方形 69"/>
            <p:cNvSpPr/>
            <p:nvPr/>
          </p:nvSpPr>
          <p:spPr>
            <a:xfrm>
              <a:off x="7373103" y="3594873"/>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71" name="正方形/長方形 70"/>
            <p:cNvSpPr/>
            <p:nvPr/>
          </p:nvSpPr>
          <p:spPr>
            <a:xfrm>
              <a:off x="7596336" y="2838568"/>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72" name="正方形/長方形 71"/>
            <p:cNvSpPr/>
            <p:nvPr/>
          </p:nvSpPr>
          <p:spPr>
            <a:xfrm>
              <a:off x="7394761" y="1984274"/>
              <a:ext cx="288032" cy="29778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grpSp>
      <p:sp>
        <p:nvSpPr>
          <p:cNvPr id="73" name="右矢印 72"/>
          <p:cNvSpPr/>
          <p:nvPr/>
        </p:nvSpPr>
        <p:spPr>
          <a:xfrm>
            <a:off x="3088088" y="4822355"/>
            <a:ext cx="1124933" cy="6153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654665" y="2594087"/>
            <a:ext cx="5286420" cy="854371"/>
          </a:xfrm>
          <a:prstGeom prst="rect">
            <a:avLst/>
          </a:prstGeom>
        </p:spPr>
      </p:pic>
      <p:sp>
        <p:nvSpPr>
          <p:cNvPr id="6" name="テキスト ボックス 5"/>
          <p:cNvSpPr txBox="1"/>
          <p:nvPr/>
        </p:nvSpPr>
        <p:spPr>
          <a:xfrm>
            <a:off x="654665" y="1325980"/>
            <a:ext cx="8168447" cy="369332"/>
          </a:xfrm>
          <a:prstGeom prst="rect">
            <a:avLst/>
          </a:prstGeom>
          <a:noFill/>
        </p:spPr>
        <p:txBody>
          <a:bodyPr wrap="none" rtlCol="0">
            <a:spAutoFit/>
          </a:bodyPr>
          <a:lstStyle/>
          <a:p>
            <a:r>
              <a:rPr kumimoji="1" lang="en-US" altLang="ja-JP" dirty="0" smtClean="0"/>
              <a:t>In density functional theory, we</a:t>
            </a:r>
            <a:r>
              <a:rPr lang="en-US" altLang="ja-JP" dirty="0" smtClean="0"/>
              <a:t> replace many body problem</a:t>
            </a:r>
            <a:r>
              <a:rPr kumimoji="1" lang="en-US" altLang="ja-JP" dirty="0" smtClean="0"/>
              <a:t> </a:t>
            </a:r>
            <a:r>
              <a:rPr lang="en-US" altLang="ja-JP" dirty="0" smtClean="0"/>
              <a:t>with</a:t>
            </a:r>
            <a:r>
              <a:rPr kumimoji="1" lang="en-US" altLang="ja-JP" dirty="0" smtClean="0"/>
              <a:t> one electron problem.</a:t>
            </a:r>
            <a:endParaRPr kumimoji="1" lang="ja-JP" altLang="en-US" dirty="0"/>
          </a:p>
        </p:txBody>
      </p:sp>
      <p:sp>
        <p:nvSpPr>
          <p:cNvPr id="7" name="角丸四角形 6"/>
          <p:cNvSpPr/>
          <p:nvPr/>
        </p:nvSpPr>
        <p:spPr>
          <a:xfrm>
            <a:off x="457200" y="3988042"/>
            <a:ext cx="8423430" cy="2125419"/>
          </a:xfrm>
          <a:prstGeom prst="roundRect">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64271" y="6233580"/>
            <a:ext cx="8014934" cy="461665"/>
          </a:xfrm>
          <a:prstGeom prst="rect">
            <a:avLst/>
          </a:prstGeom>
          <a:noFill/>
        </p:spPr>
        <p:txBody>
          <a:bodyPr wrap="none" rtlCol="0">
            <a:spAutoFit/>
          </a:bodyPr>
          <a:lstStyle/>
          <a:p>
            <a:r>
              <a:rPr lang="en-US" altLang="ja-JP" sz="2400" u="sng" dirty="0" smtClean="0"/>
              <a:t>Computational cost is very low compared to many body problem.</a:t>
            </a:r>
            <a:endParaRPr kumimoji="1" lang="ja-JP" altLang="en-US" sz="2400" u="sng" dirty="0"/>
          </a:p>
        </p:txBody>
      </p:sp>
      <p:sp>
        <p:nvSpPr>
          <p:cNvPr id="10" name="角丸四角形 9"/>
          <p:cNvSpPr/>
          <p:nvPr/>
        </p:nvSpPr>
        <p:spPr>
          <a:xfrm>
            <a:off x="457200" y="1830460"/>
            <a:ext cx="8423430" cy="17682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55202" y="3204424"/>
            <a:ext cx="2363372" cy="369332"/>
          </a:xfrm>
          <a:prstGeom prst="rect">
            <a:avLst/>
          </a:prstGeom>
          <a:noFill/>
        </p:spPr>
        <p:txBody>
          <a:bodyPr wrap="none" rtlCol="0">
            <a:spAutoFit/>
          </a:bodyPr>
          <a:lstStyle/>
          <a:p>
            <a:r>
              <a:rPr kumimoji="1" lang="en-US" altLang="ja-JP" dirty="0" smtClean="0"/>
              <a:t>Description in equation</a:t>
            </a:r>
            <a:endParaRPr kumimoji="1" lang="ja-JP" altLang="en-US" dirty="0"/>
          </a:p>
        </p:txBody>
      </p:sp>
      <p:sp>
        <p:nvSpPr>
          <p:cNvPr id="12" name="テキスト ボックス 11"/>
          <p:cNvSpPr txBox="1"/>
          <p:nvPr/>
        </p:nvSpPr>
        <p:spPr>
          <a:xfrm>
            <a:off x="6438332" y="5728190"/>
            <a:ext cx="2080242" cy="369332"/>
          </a:xfrm>
          <a:prstGeom prst="rect">
            <a:avLst/>
          </a:prstGeom>
          <a:noFill/>
        </p:spPr>
        <p:txBody>
          <a:bodyPr wrap="none" rtlCol="0">
            <a:spAutoFit/>
          </a:bodyPr>
          <a:lstStyle/>
          <a:p>
            <a:r>
              <a:rPr kumimoji="1" lang="en-US" altLang="ja-JP" dirty="0" smtClean="0"/>
              <a:t>Description in figure</a:t>
            </a:r>
            <a:endParaRPr kumimoji="1" lang="ja-JP" altLang="en-US" dirty="0"/>
          </a:p>
        </p:txBody>
      </p:sp>
    </p:spTree>
    <p:extLst>
      <p:ext uri="{BB962C8B-B14F-4D97-AF65-F5344CB8AC3E}">
        <p14:creationId xmlns:p14="http://schemas.microsoft.com/office/powerpoint/2010/main" val="2044542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a:t>
            </a:r>
            <a:r>
              <a:rPr kumimoji="1" lang="en-US" altLang="ja-JP" dirty="0" smtClean="0"/>
              <a:t>ontents</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Introduction</a:t>
            </a:r>
          </a:p>
          <a:p>
            <a:pPr marL="0" indent="0">
              <a:buNone/>
            </a:pPr>
            <a:r>
              <a:rPr lang="en-US" altLang="ja-JP" dirty="0"/>
              <a:t> </a:t>
            </a:r>
            <a:r>
              <a:rPr lang="en-US" altLang="ja-JP" dirty="0" smtClean="0"/>
              <a:t> -</a:t>
            </a:r>
            <a:r>
              <a:rPr kumimoji="1" lang="en-US" altLang="ja-JP" dirty="0" smtClean="0"/>
              <a:t>Semiconductor </a:t>
            </a:r>
            <a:r>
              <a:rPr lang="en-US" altLang="ja-JP" dirty="0" err="1" smtClean="0"/>
              <a:t>s</a:t>
            </a:r>
            <a:r>
              <a:rPr kumimoji="1" lang="en-US" altLang="ja-JP" dirty="0" err="1" smtClean="0"/>
              <a:t>pintronics</a:t>
            </a:r>
            <a:endParaRPr lang="en-US" altLang="ja-JP" dirty="0"/>
          </a:p>
          <a:p>
            <a:pPr marL="0" indent="0">
              <a:buNone/>
            </a:pPr>
            <a:r>
              <a:rPr lang="en-US" altLang="ja-JP" dirty="0" smtClean="0"/>
              <a:t>  -Dilute magnetic semiconductors</a:t>
            </a:r>
          </a:p>
          <a:p>
            <a:pPr marL="0" indent="0">
              <a:buNone/>
            </a:pPr>
            <a:r>
              <a:rPr lang="en-US" altLang="ja-JP" dirty="0" smtClean="0"/>
              <a:t>  -First principles calculation</a:t>
            </a:r>
          </a:p>
          <a:p>
            <a:r>
              <a:rPr lang="en-US" altLang="ja-JP" dirty="0" smtClean="0"/>
              <a:t>Previous work</a:t>
            </a:r>
          </a:p>
          <a:p>
            <a:r>
              <a:rPr lang="en-US" altLang="ja-JP" dirty="0" smtClean="0"/>
              <a:t>Results</a:t>
            </a:r>
          </a:p>
          <a:p>
            <a:pPr marL="0" indent="0">
              <a:buNone/>
            </a:pPr>
            <a:r>
              <a:rPr kumimoji="1" lang="en-US" altLang="ja-JP" dirty="0"/>
              <a:t> </a:t>
            </a:r>
            <a:r>
              <a:rPr kumimoji="1" lang="en-US" altLang="ja-JP" dirty="0" smtClean="0"/>
              <a:t>     -DOS (AFM and FM states)</a:t>
            </a:r>
          </a:p>
          <a:p>
            <a:pPr marL="0" indent="0">
              <a:buNone/>
            </a:pPr>
            <a:r>
              <a:rPr lang="en-US" altLang="ja-JP" dirty="0" smtClean="0"/>
              <a:t>      -Formation energy</a:t>
            </a:r>
          </a:p>
          <a:p>
            <a:r>
              <a:rPr lang="en-US" altLang="ja-JP" dirty="0" smtClean="0"/>
              <a:t>Summary</a:t>
            </a:r>
          </a:p>
          <a:p>
            <a:r>
              <a:rPr kumimoji="1" lang="en-US" altLang="ja-JP" dirty="0" smtClean="0"/>
              <a:t>Future works</a:t>
            </a:r>
            <a:endParaRPr kumimoji="1" lang="ja-JP" altLang="en-US" dirty="0"/>
          </a:p>
        </p:txBody>
      </p:sp>
    </p:spTree>
    <p:extLst>
      <p:ext uri="{BB962C8B-B14F-4D97-AF65-F5344CB8AC3E}">
        <p14:creationId xmlns:p14="http://schemas.microsoft.com/office/powerpoint/2010/main" val="3572734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対角する 2 つの角を丸めた四角形 19"/>
          <p:cNvSpPr/>
          <p:nvPr/>
        </p:nvSpPr>
        <p:spPr>
          <a:xfrm>
            <a:off x="4013737" y="1730639"/>
            <a:ext cx="4569665" cy="1644372"/>
          </a:xfrm>
          <a:prstGeom prst="round2Diag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en-US" altLang="ja-JP" dirty="0"/>
              <a:t>P</a:t>
            </a:r>
            <a:r>
              <a:rPr lang="en-US" altLang="ja-JP" dirty="0" smtClean="0"/>
              <a:t>urpose</a:t>
            </a:r>
            <a:endParaRPr kumimoji="1" lang="ja-JP" altLang="en-US" dirty="0"/>
          </a:p>
        </p:txBody>
      </p:sp>
      <p:sp>
        <p:nvSpPr>
          <p:cNvPr id="5" name="テキスト ボックス 4"/>
          <p:cNvSpPr txBox="1"/>
          <p:nvPr/>
        </p:nvSpPr>
        <p:spPr>
          <a:xfrm>
            <a:off x="4213575" y="1805351"/>
            <a:ext cx="4272561" cy="1569660"/>
          </a:xfrm>
          <a:prstGeom prst="rect">
            <a:avLst/>
          </a:prstGeom>
          <a:solidFill>
            <a:schemeClr val="bg1"/>
          </a:solidFill>
        </p:spPr>
        <p:txBody>
          <a:bodyPr wrap="none" rtlCol="0">
            <a:spAutoFit/>
          </a:bodyPr>
          <a:lstStyle/>
          <a:p>
            <a:r>
              <a:rPr lang="en-US" altLang="ja-JP" sz="2400" dirty="0" smtClean="0"/>
              <a:t>CuFeS</a:t>
            </a:r>
            <a:r>
              <a:rPr lang="en-US" altLang="ja-JP" sz="2400" baseline="-25000" dirty="0" smtClean="0"/>
              <a:t>2</a:t>
            </a:r>
            <a:endParaRPr lang="en-US" altLang="ja-JP" sz="2400" dirty="0" smtClean="0"/>
          </a:p>
          <a:p>
            <a:r>
              <a:rPr lang="en-US" altLang="ja-JP" dirty="0" smtClean="0"/>
              <a:t>Crystal </a:t>
            </a:r>
            <a:r>
              <a:rPr lang="en-US" altLang="ja-JP" dirty="0" smtClean="0"/>
              <a:t>s</a:t>
            </a:r>
            <a:r>
              <a:rPr kumimoji="1" lang="en-US" altLang="ja-JP" dirty="0" smtClean="0"/>
              <a:t>tructure		: chalcopyrite</a:t>
            </a:r>
          </a:p>
          <a:p>
            <a:r>
              <a:rPr lang="en-US" altLang="ja-JP" dirty="0" smtClean="0"/>
              <a:t>Ground state     		: anti-ferromagnetic</a:t>
            </a:r>
          </a:p>
          <a:p>
            <a:r>
              <a:rPr kumimoji="1" lang="en-US" altLang="ja-JP" dirty="0" smtClean="0"/>
              <a:t>Neel temperature		: 853K</a:t>
            </a:r>
          </a:p>
          <a:p>
            <a:r>
              <a:rPr kumimoji="1" lang="en-US" altLang="ja-JP" dirty="0" smtClean="0"/>
              <a:t>Magnetic moment of Fe	: 3.85μ</a:t>
            </a:r>
            <a:r>
              <a:rPr kumimoji="1" lang="en-US" altLang="ja-JP" baseline="-25000" dirty="0" smtClean="0"/>
              <a:t>B</a:t>
            </a:r>
            <a:r>
              <a:rPr kumimoji="1" lang="en-US" altLang="ja-JP" baseline="30000" dirty="0" smtClean="0"/>
              <a:t>[1]</a:t>
            </a:r>
            <a:endParaRPr kumimoji="1" lang="en-US" altLang="ja-JP" dirty="0" smtClean="0"/>
          </a:p>
        </p:txBody>
      </p:sp>
      <p:pic>
        <p:nvPicPr>
          <p:cNvPr id="8" name="図 7" descr="スクリーンショット 2014-09-18 16.00.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22" y="1911148"/>
            <a:ext cx="3101461" cy="4144118"/>
          </a:xfrm>
          <a:prstGeom prst="rect">
            <a:avLst/>
          </a:prstGeom>
        </p:spPr>
      </p:pic>
      <p:sp>
        <p:nvSpPr>
          <p:cNvPr id="30" name="テキスト ボックス 29"/>
          <p:cNvSpPr txBox="1"/>
          <p:nvPr/>
        </p:nvSpPr>
        <p:spPr>
          <a:xfrm>
            <a:off x="734633" y="3796384"/>
            <a:ext cx="448250" cy="369332"/>
          </a:xfrm>
          <a:prstGeom prst="rect">
            <a:avLst/>
          </a:prstGeom>
          <a:solidFill>
            <a:srgbClr val="FFFFFF"/>
          </a:solidFill>
        </p:spPr>
        <p:txBody>
          <a:bodyPr wrap="square" rtlCol="0">
            <a:spAutoFit/>
          </a:bodyPr>
          <a:lstStyle/>
          <a:p>
            <a:r>
              <a:rPr kumimoji="1" lang="en-US" altLang="ja-JP" dirty="0" smtClean="0"/>
              <a:t>Fe</a:t>
            </a:r>
            <a:endParaRPr kumimoji="1" lang="ja-JP" altLang="en-US" dirty="0"/>
          </a:p>
        </p:txBody>
      </p:sp>
      <p:sp>
        <p:nvSpPr>
          <p:cNvPr id="31" name="テキスト ボックス 30"/>
          <p:cNvSpPr txBox="1"/>
          <p:nvPr/>
        </p:nvSpPr>
        <p:spPr>
          <a:xfrm>
            <a:off x="783375" y="2044262"/>
            <a:ext cx="470051" cy="369332"/>
          </a:xfrm>
          <a:prstGeom prst="rect">
            <a:avLst/>
          </a:prstGeom>
          <a:solidFill>
            <a:srgbClr val="FFFFFF"/>
          </a:solidFill>
        </p:spPr>
        <p:txBody>
          <a:bodyPr wrap="none" rtlCol="0">
            <a:spAutoFit/>
          </a:bodyPr>
          <a:lstStyle/>
          <a:p>
            <a:r>
              <a:rPr kumimoji="1" lang="en-US" altLang="ja-JP" dirty="0" smtClean="0"/>
              <a:t>Cu</a:t>
            </a:r>
            <a:endParaRPr kumimoji="1" lang="ja-JP" altLang="en-US" dirty="0"/>
          </a:p>
        </p:txBody>
      </p:sp>
      <p:sp>
        <p:nvSpPr>
          <p:cNvPr id="32" name="テキスト ボックス 31"/>
          <p:cNvSpPr txBox="1"/>
          <p:nvPr/>
        </p:nvSpPr>
        <p:spPr>
          <a:xfrm>
            <a:off x="1449142" y="4382433"/>
            <a:ext cx="274609" cy="307777"/>
          </a:xfrm>
          <a:prstGeom prst="rect">
            <a:avLst/>
          </a:prstGeom>
          <a:solidFill>
            <a:srgbClr val="FFFFFF"/>
          </a:solidFill>
        </p:spPr>
        <p:txBody>
          <a:bodyPr wrap="none" rtlCol="0">
            <a:spAutoFit/>
          </a:bodyPr>
          <a:lstStyle/>
          <a:p>
            <a:r>
              <a:rPr lang="en-US" altLang="ja-JP" sz="1400" dirty="0" smtClean="0"/>
              <a:t>S</a:t>
            </a:r>
            <a:endParaRPr kumimoji="1" lang="ja-JP" altLang="en-US" sz="1400" dirty="0"/>
          </a:p>
        </p:txBody>
      </p:sp>
      <p:sp>
        <p:nvSpPr>
          <p:cNvPr id="22" name="テキスト ボックス 21"/>
          <p:cNvSpPr txBox="1"/>
          <p:nvPr/>
        </p:nvSpPr>
        <p:spPr>
          <a:xfrm>
            <a:off x="3581494" y="6519502"/>
            <a:ext cx="5636779" cy="338554"/>
          </a:xfrm>
          <a:prstGeom prst="rect">
            <a:avLst/>
          </a:prstGeom>
          <a:noFill/>
        </p:spPr>
        <p:txBody>
          <a:bodyPr wrap="none" rtlCol="0">
            <a:spAutoFit/>
          </a:bodyPr>
          <a:lstStyle/>
          <a:p>
            <a:r>
              <a:rPr kumimoji="1" lang="en-US" altLang="ja-JP" sz="1600" dirty="0" smtClean="0"/>
              <a:t>[1]journal of the physical society of japan, Vol.36, No.6, JUNE.1974</a:t>
            </a:r>
            <a:endParaRPr kumimoji="1" lang="ja-JP" altLang="en-US" sz="1600" dirty="0"/>
          </a:p>
        </p:txBody>
      </p:sp>
      <p:sp>
        <p:nvSpPr>
          <p:cNvPr id="12" name="下カーブ矢印 11"/>
          <p:cNvSpPr/>
          <p:nvPr/>
        </p:nvSpPr>
        <p:spPr>
          <a:xfrm rot="6032767">
            <a:off x="7714032" y="3144022"/>
            <a:ext cx="1833111" cy="703196"/>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4213575" y="3859213"/>
            <a:ext cx="3729456" cy="523220"/>
          </a:xfrm>
          <a:prstGeom prst="rect">
            <a:avLst/>
          </a:prstGeom>
          <a:noFill/>
        </p:spPr>
        <p:txBody>
          <a:bodyPr wrap="none" rtlCol="0">
            <a:spAutoFit/>
          </a:bodyPr>
          <a:lstStyle/>
          <a:p>
            <a:r>
              <a:rPr lang="en-US" altLang="ja-JP" sz="2800" dirty="0"/>
              <a:t>T</a:t>
            </a:r>
            <a:r>
              <a:rPr lang="en-US" altLang="ja-JP" sz="2800" dirty="0" smtClean="0"/>
              <a:t>o make it ferromagnetic </a:t>
            </a:r>
            <a:endParaRPr kumimoji="1" lang="ja-JP" altLang="en-US" sz="2800" dirty="0"/>
          </a:p>
        </p:txBody>
      </p:sp>
      <p:sp>
        <p:nvSpPr>
          <p:cNvPr id="3" name="テキスト ボックス 2"/>
          <p:cNvSpPr txBox="1"/>
          <p:nvPr/>
        </p:nvSpPr>
        <p:spPr>
          <a:xfrm>
            <a:off x="992188" y="5993711"/>
            <a:ext cx="1643148" cy="646331"/>
          </a:xfrm>
          <a:prstGeom prst="rect">
            <a:avLst/>
          </a:prstGeom>
          <a:noFill/>
        </p:spPr>
        <p:txBody>
          <a:bodyPr wrap="none" rtlCol="0">
            <a:spAutoFit/>
          </a:bodyPr>
          <a:lstStyle/>
          <a:p>
            <a:r>
              <a:rPr kumimoji="1" lang="en-US" altLang="ja-JP" sz="3600" dirty="0" smtClean="0"/>
              <a:t>CuFeS2</a:t>
            </a:r>
            <a:endParaRPr kumimoji="1" lang="ja-JP" altLang="en-US" sz="3600" dirty="0"/>
          </a:p>
        </p:txBody>
      </p:sp>
      <p:pic>
        <p:nvPicPr>
          <p:cNvPr id="14" name="図 13" descr="スクリーンショット 2014-09-26 0.42.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791" y="4531266"/>
            <a:ext cx="3581400" cy="1524000"/>
          </a:xfrm>
          <a:prstGeom prst="rect">
            <a:avLst/>
          </a:prstGeom>
        </p:spPr>
      </p:pic>
      <p:sp>
        <p:nvSpPr>
          <p:cNvPr id="4" name="テキスト ボックス 3"/>
          <p:cNvSpPr txBox="1"/>
          <p:nvPr/>
        </p:nvSpPr>
        <p:spPr>
          <a:xfrm>
            <a:off x="5582842" y="4737297"/>
            <a:ext cx="1257936" cy="973405"/>
          </a:xfrm>
          <a:prstGeom prst="rect">
            <a:avLst/>
          </a:prstGeom>
          <a:solidFill>
            <a:srgbClr val="FFFFFF"/>
          </a:solidFill>
        </p:spPr>
        <p:txBody>
          <a:bodyPr wrap="square" rtlCol="0">
            <a:spAutoFit/>
          </a:bodyPr>
          <a:lstStyle/>
          <a:p>
            <a:endParaRPr kumimoji="1" lang="ja-JP" altLang="en-US" dirty="0"/>
          </a:p>
        </p:txBody>
      </p:sp>
      <p:sp>
        <p:nvSpPr>
          <p:cNvPr id="6" name="右矢印 5"/>
          <p:cNvSpPr/>
          <p:nvPr/>
        </p:nvSpPr>
        <p:spPr>
          <a:xfrm>
            <a:off x="5738586" y="4948424"/>
            <a:ext cx="958428" cy="407376"/>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755857" y="5640250"/>
            <a:ext cx="826985" cy="563138"/>
          </a:xfrm>
          <a:prstGeom prst="rect">
            <a:avLst/>
          </a:prstGeom>
          <a:solidFill>
            <a:schemeClr val="bg1"/>
          </a:solidFill>
        </p:spPr>
        <p:txBody>
          <a:bodyPr wrap="square" rtlCol="0">
            <a:spAutoFit/>
          </a:bodyPr>
          <a:lstStyle/>
          <a:p>
            <a:endParaRPr kumimoji="1" lang="ja-JP" altLang="en-US" dirty="0"/>
          </a:p>
        </p:txBody>
      </p:sp>
      <p:sp>
        <p:nvSpPr>
          <p:cNvPr id="9" name="テキスト ボックス 8"/>
          <p:cNvSpPr txBox="1"/>
          <p:nvPr/>
        </p:nvSpPr>
        <p:spPr>
          <a:xfrm>
            <a:off x="4213575" y="5624379"/>
            <a:ext cx="1837688" cy="369332"/>
          </a:xfrm>
          <a:prstGeom prst="rect">
            <a:avLst/>
          </a:prstGeom>
          <a:noFill/>
        </p:spPr>
        <p:txBody>
          <a:bodyPr wrap="none" rtlCol="0">
            <a:spAutoFit/>
          </a:bodyPr>
          <a:lstStyle/>
          <a:p>
            <a:r>
              <a:rPr kumimoji="1" lang="en-US" altLang="ja-JP" dirty="0" smtClean="0"/>
              <a:t>anti-ferromagnetic</a:t>
            </a:r>
            <a:endParaRPr kumimoji="1" lang="ja-JP" altLang="en-US" dirty="0"/>
          </a:p>
        </p:txBody>
      </p:sp>
      <p:sp>
        <p:nvSpPr>
          <p:cNvPr id="10" name="テキスト ボックス 9"/>
          <p:cNvSpPr txBox="1"/>
          <p:nvPr/>
        </p:nvSpPr>
        <p:spPr>
          <a:xfrm>
            <a:off x="6679160" y="5602061"/>
            <a:ext cx="1438014" cy="369332"/>
          </a:xfrm>
          <a:prstGeom prst="rect">
            <a:avLst/>
          </a:prstGeom>
          <a:solidFill>
            <a:srgbClr val="FFFFFF"/>
          </a:solidFill>
        </p:spPr>
        <p:txBody>
          <a:bodyPr wrap="none" rtlCol="0">
            <a:spAutoFit/>
          </a:bodyPr>
          <a:lstStyle/>
          <a:p>
            <a:r>
              <a:rPr kumimoji="1" lang="en-US" altLang="ja-JP" dirty="0" smtClean="0"/>
              <a:t>ferromagnetic</a:t>
            </a:r>
            <a:endParaRPr kumimoji="1" lang="ja-JP" altLang="en-US" dirty="0"/>
          </a:p>
        </p:txBody>
      </p:sp>
    </p:spTree>
    <p:extLst>
      <p:ext uri="{BB962C8B-B14F-4D97-AF65-F5344CB8AC3E}">
        <p14:creationId xmlns:p14="http://schemas.microsoft.com/office/powerpoint/2010/main" val="4147146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ク瓶">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24354</TotalTime>
  <Words>3498</Words>
  <Application>Microsoft Macintosh PowerPoint</Application>
  <PresentationFormat>画面に合わせる (4:3)</PresentationFormat>
  <Paragraphs>518</Paragraphs>
  <Slides>39</Slides>
  <Notes>21</Notes>
  <HiddenSlides>12</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ホワイト</vt:lpstr>
      <vt:lpstr>Defect physics of CuFeS2 chalcopyrite semiconductor</vt:lpstr>
      <vt:lpstr>Contents</vt:lpstr>
      <vt:lpstr>Semiconductor spintronics</vt:lpstr>
      <vt:lpstr>Semiconductor spintronics </vt:lpstr>
      <vt:lpstr>Dilute magnetic semiconductor (DMS)</vt:lpstr>
      <vt:lpstr>First-principles calculation</vt:lpstr>
      <vt:lpstr>Density functional theory</vt:lpstr>
      <vt:lpstr>Contents</vt:lpstr>
      <vt:lpstr>Purpose</vt:lpstr>
      <vt:lpstr>Density of states for anti-ferromagnetic CuFeS2</vt:lpstr>
      <vt:lpstr>Previous work</vt:lpstr>
      <vt:lpstr>Origin of anti-ferromagnetism</vt:lpstr>
      <vt:lpstr>Origin of ferromagnetism</vt:lpstr>
      <vt:lpstr>Origin of ferromagnetism</vt:lpstr>
      <vt:lpstr>Origin of ferromagnetism</vt:lpstr>
      <vt:lpstr>Contents</vt:lpstr>
      <vt:lpstr>Crystal structure of CuFeS2</vt:lpstr>
      <vt:lpstr>Crystal structure of CuFeS2</vt:lpstr>
      <vt:lpstr>Origin of ferromagnetism</vt:lpstr>
      <vt:lpstr>Origin of ferromagnetism</vt:lpstr>
      <vt:lpstr>Origin of ferromagnetism</vt:lpstr>
      <vt:lpstr>Electronic structure for super-exchange and p-d exchange interactions</vt:lpstr>
      <vt:lpstr>Density of states for ferromagnetic CuFeS2</vt:lpstr>
      <vt:lpstr>Stability of ferromagnetic state</vt:lpstr>
      <vt:lpstr>Formation energy</vt:lpstr>
      <vt:lpstr>summary &amp; future works</vt:lpstr>
      <vt:lpstr>Thank you for your attention</vt:lpstr>
      <vt:lpstr>磁性半導体Tc</vt:lpstr>
      <vt:lpstr>Origin of antiferromagnetic</vt:lpstr>
      <vt:lpstr>垂直磁化stt-mram</vt:lpstr>
      <vt:lpstr>強磁性金属を使わない理由</vt:lpstr>
      <vt:lpstr>LDA+U</vt:lpstr>
      <vt:lpstr>Crystal splitting</vt:lpstr>
      <vt:lpstr>Hole-dope property</vt:lpstr>
      <vt:lpstr>Origin of ferromagnetic</vt:lpstr>
      <vt:lpstr>Density of state of anti-ferromagnetic CuFeS2</vt:lpstr>
      <vt:lpstr>Desity of state of ferromagnetic CuFeS2</vt:lpstr>
      <vt:lpstr>Previous work</vt:lpstr>
      <vt:lpstr>Density Of State for anti-ferromagnetic CuFeS2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Spintronics for hole-doped CuFeS2</dc:title>
  <dc:creator>池元 賢</dc:creator>
  <cp:lastModifiedBy>池元 賢</cp:lastModifiedBy>
  <cp:revision>213</cp:revision>
  <dcterms:created xsi:type="dcterms:W3CDTF">2014-09-10T09:27:55Z</dcterms:created>
  <dcterms:modified xsi:type="dcterms:W3CDTF">2014-09-30T08:38:59Z</dcterms:modified>
</cp:coreProperties>
</file>