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85" r:id="rId5"/>
    <p:sldId id="287" r:id="rId6"/>
    <p:sldId id="288" r:id="rId7"/>
    <p:sldId id="262" r:id="rId8"/>
    <p:sldId id="263" r:id="rId9"/>
    <p:sldId id="291" r:id="rId10"/>
    <p:sldId id="293" r:id="rId11"/>
    <p:sldId id="294" r:id="rId12"/>
    <p:sldId id="295" r:id="rId13"/>
    <p:sldId id="296" r:id="rId14"/>
    <p:sldId id="297" r:id="rId15"/>
    <p:sldId id="298" r:id="rId16"/>
    <p:sldId id="299" r:id="rId17"/>
    <p:sldId id="292" r:id="rId18"/>
    <p:sldId id="300" r:id="rId19"/>
    <p:sldId id="301" r:id="rId20"/>
    <p:sldId id="302" r:id="rId21"/>
    <p:sldId id="304" r:id="rId22"/>
    <p:sldId id="308" r:id="rId23"/>
    <p:sldId id="281" r:id="rId24"/>
    <p:sldId id="284" r:id="rId25"/>
    <p:sldId id="283" r:id="rId26"/>
    <p:sldId id="305" r:id="rId27"/>
    <p:sldId id="306" r:id="rId28"/>
    <p:sldId id="307" r:id="rId29"/>
    <p:sldId id="282" r:id="rId30"/>
    <p:sldId id="289" r:id="rId31"/>
    <p:sldId id="290" r:id="rId32"/>
    <p:sldId id="267" r:id="rId33"/>
    <p:sldId id="269" r:id="rId34"/>
    <p:sldId id="309"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66725" autoAdjust="0"/>
  </p:normalViewPr>
  <p:slideViewPr>
    <p:cSldViewPr>
      <p:cViewPr varScale="1">
        <p:scale>
          <a:sx n="48" d="100"/>
          <a:sy n="48" d="100"/>
        </p:scale>
        <p:origin x="-20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D4CCE-8B5D-4F0D-A015-B2DD013CEC06}" type="datetimeFigureOut">
              <a:rPr kumimoji="1" lang="ja-JP" altLang="en-US" smtClean="0"/>
              <a:pPr/>
              <a:t>2014/10/1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2193C-007E-4B7F-B40F-2861FB6E18E1}" type="slidenum">
              <a:rPr kumimoji="1" lang="ja-JP" altLang="en-US" smtClean="0"/>
              <a:pPr/>
              <a:t>&lt;#&gt;</a:t>
            </a:fld>
            <a:endParaRPr kumimoji="1" lang="ja-JP" altLang="en-US"/>
          </a:p>
        </p:txBody>
      </p:sp>
    </p:spTree>
    <p:extLst>
      <p:ext uri="{BB962C8B-B14F-4D97-AF65-F5344CB8AC3E}">
        <p14:creationId xmlns="" xmlns:p14="http://schemas.microsoft.com/office/powerpoint/2010/main" val="1648468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I’m Yuma Hayashi from Shimizu Lab.</a:t>
            </a:r>
          </a:p>
          <a:p>
            <a:r>
              <a:rPr kumimoji="1" lang="en-US" altLang="ja-JP" dirty="0" smtClean="0"/>
              <a:t>The</a:t>
            </a:r>
            <a:r>
              <a:rPr kumimoji="1" lang="en-US" altLang="ja-JP" baseline="0" dirty="0" smtClean="0"/>
              <a:t> title of my presentation is “High Pressure study of Bromine”.</a:t>
            </a:r>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こちらの周期表を見て下さい。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色のついた元素は超伝導体になることがわかっているもので、周期表にあるすべての元素を超伝導化させようというテーマがありました。</a:t>
            </a:r>
            <a:endParaRPr kumimoji="1" lang="en-US" altLang="ja-JP" dirty="0" smtClean="0"/>
          </a:p>
          <a:p>
            <a:r>
              <a:rPr kumimoji="1" lang="ja-JP" altLang="en-US" dirty="0" smtClean="0"/>
              <a:t>それは「すべての物質は圧力をかけると原子間距離が近づくことになり、電子雲が重なってやがて金属になり、そして超伝導体になるのではないか」という仮説があるからです。</a:t>
            </a:r>
            <a:endParaRPr kumimoji="1" lang="en-US" altLang="ja-JP" dirty="0" smtClean="0"/>
          </a:p>
          <a:p>
            <a:r>
              <a:rPr kumimoji="1" lang="ja-JP" altLang="en-US" dirty="0" smtClean="0"/>
              <a:t>この図の中でもとくにこの水素は、超高圧下では室温超伝導体になると理論予測されており、大変注目されています。</a:t>
            </a:r>
            <a:endParaRPr kumimoji="1" lang="en-US" altLang="ja-JP" dirty="0" smtClean="0"/>
          </a:p>
          <a:p>
            <a:r>
              <a:rPr kumimoji="1" lang="ja-JP" altLang="en-US" dirty="0" smtClean="0"/>
              <a:t>ただこれを実験的に実現するのが困難なため、今回は水素と同じ等核二原子分子であるハロゲンの臭素とヨウ素について着目し、</a:t>
            </a:r>
            <a:endParaRPr kumimoji="1" lang="en-US" altLang="ja-JP" dirty="0" smtClean="0"/>
          </a:p>
          <a:p>
            <a:r>
              <a:rPr kumimoji="1" lang="ja-JP" altLang="en-US" dirty="0" smtClean="0"/>
              <a:t>加圧によって分子性結晶にどのような影響がでるのか理解しようと思いました。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163ABCCA-E7A5-4E0B-BE98-4239B700A309}"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圧力を加えることによって、分子性結晶にどのようなことが起こるのか簡単に説明したいと思います。</a:t>
            </a:r>
            <a:endParaRPr kumimoji="1" lang="en-US" altLang="ja-JP" dirty="0" smtClean="0"/>
          </a:p>
          <a:p>
            <a:r>
              <a:rPr kumimoji="1" lang="ja-JP" altLang="en-US" dirty="0" smtClean="0"/>
              <a:t>この丸は原子だと思って下さい。</a:t>
            </a:r>
            <a:endParaRPr kumimoji="1" lang="en-US" altLang="ja-JP" dirty="0" smtClean="0"/>
          </a:p>
          <a:p>
            <a:r>
              <a:rPr kumimoji="1" lang="ja-JP" altLang="en-US" dirty="0" smtClean="0"/>
              <a:t>常圧では、分子性結晶であったものに圧力を加えていくと、分子間距離がだんだん短くなり分子内距離と同じになります。</a:t>
            </a:r>
            <a:endParaRPr kumimoji="1" lang="en-US" altLang="ja-JP" dirty="0" smtClean="0"/>
          </a:p>
          <a:p>
            <a:r>
              <a:rPr kumimoji="1" lang="ja-JP" altLang="en-US" dirty="0" smtClean="0"/>
              <a:t>これを分子解離といい、分子性結晶だったものがこれ以上の圧力では単原子相になります。</a:t>
            </a:r>
            <a:endParaRPr kumimoji="1" lang="en-US" altLang="ja-JP" dirty="0" smtClean="0"/>
          </a:p>
          <a:p>
            <a:r>
              <a:rPr kumimoji="1" lang="ja-JP" altLang="en-US" dirty="0" smtClean="0"/>
              <a:t>電気的にも、原子間距離が短くなることにより電子は動きやすくなり、絶縁体から金属へと転移したりします。</a:t>
            </a:r>
            <a:endParaRPr kumimoji="1" lang="en-US" altLang="ja-JP" dirty="0" smtClean="0"/>
          </a:p>
          <a:p>
            <a:r>
              <a:rPr kumimoji="1" lang="ja-JP" altLang="en-US" dirty="0" smtClean="0"/>
              <a:t>以上のことを踏まえ、イントロとしてまず臭素と同じハロゲンであるヨウ素について紹介したいと思います。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spcBef>
                <a:spcPct val="0"/>
              </a:spcBef>
            </a:pPr>
            <a:r>
              <a:rPr lang="ja-JP" altLang="en-US" dirty="0" smtClean="0"/>
              <a:t>まずヨウ素の構造についてです。</a:t>
            </a:r>
            <a:endParaRPr lang="en-US" altLang="ja-JP" dirty="0" smtClean="0"/>
          </a:p>
          <a:p>
            <a:pPr eaLnBrk="1" hangingPunct="1">
              <a:spcBef>
                <a:spcPct val="0"/>
              </a:spcBef>
            </a:pPr>
            <a:r>
              <a:rPr lang="ja-JP" altLang="en-US" dirty="0" smtClean="0"/>
              <a:t>常温常圧では二原子分子の分子結晶で構造は底心斜方晶をしている。これは</a:t>
            </a:r>
            <a:r>
              <a:rPr lang="en-US" altLang="ja-JP" dirty="0" err="1" smtClean="0"/>
              <a:t>bc</a:t>
            </a:r>
            <a:r>
              <a:rPr lang="ja-JP" altLang="en-US" dirty="0" smtClean="0"/>
              <a:t>平面内に分子がジグザグに並んだような層が</a:t>
            </a:r>
            <a:r>
              <a:rPr lang="en-US" altLang="ja-JP" dirty="0" smtClean="0"/>
              <a:t>a</a:t>
            </a:r>
            <a:r>
              <a:rPr lang="ja-JP" altLang="en-US" dirty="0" smtClean="0"/>
              <a:t>軸方向に重なっている。</a:t>
            </a:r>
            <a:endParaRPr lang="en-US" altLang="ja-JP" dirty="0" smtClean="0"/>
          </a:p>
          <a:p>
            <a:pPr eaLnBrk="1" hangingPunct="1">
              <a:spcBef>
                <a:spcPct val="0"/>
              </a:spcBef>
            </a:pPr>
            <a:r>
              <a:rPr lang="ja-JP" altLang="en-US" dirty="0" smtClean="0"/>
              <a:t>圧力を上げていくと非静水圧下なら２１</a:t>
            </a:r>
            <a:r>
              <a:rPr lang="en-US" altLang="ja-JP" dirty="0" err="1" smtClean="0"/>
              <a:t>GPa</a:t>
            </a:r>
            <a:r>
              <a:rPr lang="ja-JP" altLang="en-US" dirty="0" smtClean="0"/>
              <a:t>で分子解離を起こします。</a:t>
            </a:r>
            <a:endParaRPr lang="en-US" altLang="ja-JP" dirty="0" smtClean="0"/>
          </a:p>
          <a:p>
            <a:pPr eaLnBrk="1" hangingPunct="1">
              <a:spcBef>
                <a:spcPct val="0"/>
              </a:spcBef>
            </a:pPr>
            <a:r>
              <a:rPr lang="ja-JP" altLang="en-US" dirty="0" smtClean="0"/>
              <a:t>静水圧下では</a:t>
            </a:r>
            <a:r>
              <a:rPr lang="en-US" altLang="ja-JP" dirty="0" smtClean="0"/>
              <a:t>24GPa</a:t>
            </a:r>
            <a:r>
              <a:rPr lang="ja-JP" altLang="en-US" dirty="0" smtClean="0"/>
              <a:t>で分子相と単原子相の中間相である、</a:t>
            </a:r>
            <a:r>
              <a:rPr lang="en-US" altLang="ja-JP" dirty="0" smtClean="0"/>
              <a:t>Ⅴ</a:t>
            </a:r>
            <a:r>
              <a:rPr lang="ja-JP" altLang="en-US" dirty="0" smtClean="0"/>
              <a:t>相へと転移します。さらに加圧すると</a:t>
            </a:r>
            <a:r>
              <a:rPr lang="en-US" altLang="ja-JP" dirty="0" smtClean="0"/>
              <a:t>25GPa</a:t>
            </a:r>
            <a:r>
              <a:rPr lang="ja-JP" altLang="en-US" dirty="0" smtClean="0"/>
              <a:t>で</a:t>
            </a:r>
            <a:r>
              <a:rPr lang="en-US" altLang="ja-JP" dirty="0" smtClean="0"/>
              <a:t>Ⅱ</a:t>
            </a:r>
            <a:r>
              <a:rPr lang="ja-JP" altLang="en-US" dirty="0" smtClean="0"/>
              <a:t>相のである体心斜方晶の単原子金属になる。さらに圧力を上げていくと体心正方晶の</a:t>
            </a:r>
            <a:r>
              <a:rPr lang="en-US" altLang="ja-JP" dirty="0" smtClean="0"/>
              <a:t>Ⅲ</a:t>
            </a:r>
            <a:r>
              <a:rPr lang="ja-JP" altLang="en-US" dirty="0" smtClean="0"/>
              <a:t>相、面心立方晶の</a:t>
            </a:r>
            <a:r>
              <a:rPr lang="en-US" altLang="ja-JP" dirty="0" smtClean="0"/>
              <a:t>Ⅳ</a:t>
            </a:r>
            <a:r>
              <a:rPr lang="ja-JP" altLang="en-US" dirty="0" smtClean="0"/>
              <a:t>相というように構造が変わっていく。</a:t>
            </a:r>
            <a:endParaRPr lang="en-US" altLang="ja-JP" dirty="0" smtClean="0"/>
          </a:p>
          <a:p>
            <a:pPr eaLnBrk="1" hangingPunct="1">
              <a:spcBef>
                <a:spcPct val="0"/>
              </a:spcBef>
            </a:pPr>
            <a:r>
              <a:rPr lang="ja-JP" altLang="en-US" dirty="0" smtClean="0"/>
              <a:t>また電気的には</a:t>
            </a:r>
            <a:r>
              <a:rPr lang="en-US" altLang="ja-JP" dirty="0" smtClean="0"/>
              <a:t>Ⅰ</a:t>
            </a:r>
            <a:r>
              <a:rPr lang="ja-JP" altLang="en-US" dirty="0" smtClean="0"/>
              <a:t>相では絶縁体であったが</a:t>
            </a:r>
            <a:r>
              <a:rPr lang="en-US" altLang="ja-JP" dirty="0" smtClean="0"/>
              <a:t>Ⅱ</a:t>
            </a:r>
            <a:r>
              <a:rPr lang="ja-JP" altLang="en-US" dirty="0" smtClean="0"/>
              <a:t>相以降は金属となる。</a:t>
            </a:r>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分子相の</a:t>
            </a:r>
            <a:r>
              <a:rPr lang="en-US" altLang="ja-JP" dirty="0" smtClean="0"/>
              <a:t>Ⅰ</a:t>
            </a:r>
            <a:r>
              <a:rPr lang="ja-JP" altLang="en-US" dirty="0" smtClean="0"/>
              <a:t>相と単原子相の</a:t>
            </a:r>
            <a:r>
              <a:rPr lang="en-US" altLang="ja-JP" dirty="0" smtClean="0"/>
              <a:t>Ⅱ</a:t>
            </a:r>
            <a:r>
              <a:rPr lang="ja-JP" altLang="en-US" dirty="0" smtClean="0"/>
              <a:t>相の中間相である</a:t>
            </a:r>
            <a:r>
              <a:rPr lang="en-US" altLang="ja-JP" dirty="0" smtClean="0"/>
              <a:t>Ⅴ</a:t>
            </a:r>
            <a:r>
              <a:rPr lang="ja-JP" altLang="en-US" dirty="0" smtClean="0"/>
              <a:t>相があることがわかっている。</a:t>
            </a:r>
            <a:endParaRPr lang="en-US" altLang="ja-JP" dirty="0" smtClean="0"/>
          </a:p>
          <a:p>
            <a:pPr eaLnBrk="1" hangingPunct="1"/>
            <a:r>
              <a:rPr lang="ja-JP" altLang="en-US" dirty="0" smtClean="0"/>
              <a:t>この中間相である</a:t>
            </a:r>
            <a:r>
              <a:rPr lang="en-US" altLang="ja-JP" dirty="0" smtClean="0"/>
              <a:t>Ⅴ</a:t>
            </a:r>
            <a:r>
              <a:rPr lang="ja-JP" altLang="en-US" dirty="0" smtClean="0"/>
              <a:t>相は金属で単原子層に近い単純な格子を基本構造としていて、原子位置が図のような変調波によって周期的にずれた構造をしている。</a:t>
            </a:r>
            <a:endParaRPr lang="en-US" altLang="ja-JP" dirty="0" smtClean="0"/>
          </a:p>
          <a:p>
            <a:pPr eaLnBrk="1" hangingPunct="1"/>
            <a:r>
              <a:rPr lang="ja-JP" altLang="en-US" dirty="0" smtClean="0"/>
              <a:t>このヨウ素の</a:t>
            </a:r>
            <a:r>
              <a:rPr lang="en-US" altLang="ja-JP" dirty="0" smtClean="0"/>
              <a:t>Ⅴ</a:t>
            </a:r>
            <a:r>
              <a:rPr lang="ja-JP" altLang="en-US" dirty="0" smtClean="0"/>
              <a:t>相の特徴としては電気的には金属であり、存在する圧力範囲がひじょうにせまいことなどがあげられます。</a:t>
            </a:r>
            <a:endParaRPr lang="en-US" altLang="ja-JP" dirty="0" smtClean="0"/>
          </a:p>
          <a:p>
            <a:pPr eaLnBrk="1" hangingPunct="1"/>
            <a:endParaRPr lang="en-US" altLang="ja-JP" dirty="0" smtClean="0"/>
          </a:p>
          <a:p>
            <a:pPr eaLnBrk="1" hangingPunct="1"/>
            <a:r>
              <a:rPr lang="ja-JP" altLang="en-US" dirty="0" smtClean="0"/>
              <a:t>（この中間相では原子間距離に近い部分と遠い部分とが現れていて、これはヨウ素が分子性と単原子性の間を揺れ動いているためであると考えられています。）</a:t>
            </a:r>
          </a:p>
        </p:txBody>
      </p:sp>
      <p:sp>
        <p:nvSpPr>
          <p:cNvPr id="4" name="スライド番号プレースホルダ 3"/>
          <p:cNvSpPr>
            <a:spLocks noGrp="1"/>
          </p:cNvSpPr>
          <p:nvPr>
            <p:ph type="sldNum" sz="quarter" idx="5"/>
          </p:nvPr>
        </p:nvSpPr>
        <p:spPr/>
        <p:txBody>
          <a:bodyPr/>
          <a:lstStyle/>
          <a:p>
            <a:pPr>
              <a:defRPr/>
            </a:pPr>
            <a:fld id="{C49BA388-A743-4567-860F-7B428E4F175A}" type="slidenum">
              <a:rPr lang="ja-JP" altLang="en-US" smtClean="0"/>
              <a:pPr>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3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次にヨウ素の電気的性質についてです。</a:t>
            </a:r>
            <a:endParaRPr lang="en-US" altLang="ja-JP" dirty="0" smtClean="0"/>
          </a:p>
          <a:p>
            <a:pPr eaLnBrk="1" hangingPunct="1"/>
            <a:r>
              <a:rPr lang="ja-JP" altLang="en-US" dirty="0" smtClean="0"/>
              <a:t>左の図は温度に対する電気抵抗の値をとったもので、圧力が低いときは温度に対して抵抗の傾きが負であるのですが</a:t>
            </a:r>
            <a:endParaRPr lang="en-US" altLang="ja-JP" dirty="0" smtClean="0"/>
          </a:p>
          <a:p>
            <a:pPr eaLnBrk="1" hangingPunct="1"/>
            <a:r>
              <a:rPr lang="ja-JP" altLang="en-US" dirty="0" smtClean="0"/>
              <a:t>１４</a:t>
            </a:r>
            <a:r>
              <a:rPr lang="en-US" altLang="ja-JP" dirty="0" err="1" smtClean="0"/>
              <a:t>GPa</a:t>
            </a:r>
            <a:r>
              <a:rPr lang="ja-JP" altLang="en-US" dirty="0" smtClean="0"/>
              <a:t>から１６</a:t>
            </a:r>
            <a:r>
              <a:rPr lang="en-US" altLang="ja-JP" dirty="0" err="1" smtClean="0"/>
              <a:t>GPa</a:t>
            </a:r>
            <a:r>
              <a:rPr lang="ja-JP" altLang="en-US" dirty="0" smtClean="0"/>
              <a:t>のところで温度に対して抵抗の傾きが正になるといった金属的な振る舞いが見え、絶縁体から金属へと転移しているのがわかる。</a:t>
            </a:r>
            <a:endParaRPr lang="en-US" altLang="ja-JP" dirty="0" smtClean="0"/>
          </a:p>
          <a:p>
            <a:pPr eaLnBrk="1" hangingPunct="1"/>
            <a:r>
              <a:rPr lang="ja-JP" altLang="en-US" dirty="0" smtClean="0"/>
              <a:t>右の図でも、わかるように圧力を上げると金属的な振る舞いが見える。</a:t>
            </a:r>
          </a:p>
        </p:txBody>
      </p:sp>
      <p:sp>
        <p:nvSpPr>
          <p:cNvPr id="4" name="スライド番号プレースホルダ 3"/>
          <p:cNvSpPr>
            <a:spLocks noGrp="1"/>
          </p:cNvSpPr>
          <p:nvPr>
            <p:ph type="sldNum" sz="quarter" idx="5"/>
          </p:nvPr>
        </p:nvSpPr>
        <p:spPr/>
        <p:txBody>
          <a:bodyPr/>
          <a:lstStyle/>
          <a:p>
            <a:pPr>
              <a:defRPr/>
            </a:pPr>
            <a:fld id="{B51BF276-52F8-4EB4-A334-ACF9DFAAC393}" type="slidenum">
              <a:rPr lang="ja-JP" altLang="en-US" smtClean="0"/>
              <a:pPr>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そして圧力をあげると金属になるだけではなく、超伝導になる。</a:t>
            </a:r>
            <a:endParaRPr lang="en-US" altLang="ja-JP" dirty="0" smtClean="0"/>
          </a:p>
          <a:p>
            <a:pPr eaLnBrk="1" hangingPunct="1"/>
            <a:r>
              <a:rPr lang="ja-JP" altLang="en-US" dirty="0" smtClean="0"/>
              <a:t>左の図で見ると、１６、１８、２２</a:t>
            </a:r>
            <a:r>
              <a:rPr lang="en-US" altLang="ja-JP" dirty="0" err="1" smtClean="0"/>
              <a:t>GPa</a:t>
            </a:r>
            <a:r>
              <a:rPr lang="ja-JP" altLang="en-US" dirty="0" smtClean="0"/>
              <a:t>ではみられないのですが、２８</a:t>
            </a:r>
            <a:r>
              <a:rPr lang="en-US" altLang="ja-JP" dirty="0" err="1" smtClean="0"/>
              <a:t>GPa</a:t>
            </a:r>
            <a:r>
              <a:rPr lang="ja-JP" altLang="en-US" dirty="0" smtClean="0"/>
              <a:t>以降では電気抵抗の大きなドロップがみられる。</a:t>
            </a:r>
            <a:endParaRPr lang="en-US" altLang="ja-JP" dirty="0" smtClean="0"/>
          </a:p>
          <a:p>
            <a:pPr eaLnBrk="1" hangingPunct="1"/>
            <a:r>
              <a:rPr lang="ja-JP" altLang="en-US" dirty="0" smtClean="0"/>
              <a:t>またこちらの挿入図は２８</a:t>
            </a:r>
            <a:r>
              <a:rPr lang="en-US" altLang="ja-JP" dirty="0" err="1" smtClean="0"/>
              <a:t>GPa</a:t>
            </a:r>
            <a:r>
              <a:rPr lang="ja-JP" altLang="en-US" dirty="0" smtClean="0"/>
              <a:t>のときの反磁性をしめすものである。</a:t>
            </a:r>
            <a:endParaRPr lang="en-US" altLang="ja-JP" dirty="0" smtClean="0"/>
          </a:p>
          <a:p>
            <a:pPr eaLnBrk="1" hangingPunct="1"/>
            <a:r>
              <a:rPr lang="ja-JP" altLang="en-US" dirty="0" smtClean="0"/>
              <a:t>これらの結果から、ヨウ素は</a:t>
            </a:r>
            <a:r>
              <a:rPr lang="en-US" altLang="ja-JP" dirty="0" smtClean="0"/>
              <a:t>Ⅱ</a:t>
            </a:r>
            <a:r>
              <a:rPr lang="ja-JP" altLang="en-US" dirty="0" smtClean="0"/>
              <a:t>相である２８</a:t>
            </a:r>
            <a:r>
              <a:rPr lang="en-US" altLang="ja-JP" dirty="0" err="1" smtClean="0"/>
              <a:t>GPa</a:t>
            </a:r>
            <a:r>
              <a:rPr lang="ja-JP" altLang="en-US" dirty="0" smtClean="0"/>
              <a:t>で</a:t>
            </a:r>
            <a:r>
              <a:rPr lang="en-US" altLang="ja-JP" dirty="0" smtClean="0"/>
              <a:t>Tc1.2K</a:t>
            </a:r>
            <a:r>
              <a:rPr lang="ja-JP" altLang="en-US" dirty="0" err="1" smtClean="0"/>
              <a:t>の超</a:t>
            </a:r>
            <a:r>
              <a:rPr lang="ja-JP" altLang="en-US" dirty="0" smtClean="0"/>
              <a:t>伝導体になっていることがわかる。</a:t>
            </a:r>
            <a:endParaRPr lang="en-US" altLang="ja-JP" dirty="0" smtClean="0"/>
          </a:p>
          <a:p>
            <a:pPr eaLnBrk="1" hangingPunct="1"/>
            <a:endParaRPr lang="en-US" altLang="ja-JP" dirty="0" smtClean="0"/>
          </a:p>
          <a:p>
            <a:pPr eaLnBrk="1" hangingPunct="1"/>
            <a:r>
              <a:rPr lang="ja-JP" altLang="en-US" dirty="0" smtClean="0"/>
              <a:t>右の図は</a:t>
            </a:r>
            <a:r>
              <a:rPr lang="en-US" altLang="ja-JP" dirty="0" err="1" smtClean="0"/>
              <a:t>Tc</a:t>
            </a:r>
            <a:r>
              <a:rPr lang="ja-JP" altLang="en-US" dirty="0" smtClean="0"/>
              <a:t>の圧力依存のグラフですが、</a:t>
            </a:r>
            <a:r>
              <a:rPr lang="en-US" altLang="ja-JP" dirty="0" smtClean="0"/>
              <a:t>60GPa</a:t>
            </a:r>
            <a:r>
              <a:rPr lang="ja-JP" altLang="en-US" dirty="0" err="1" smtClean="0"/>
              <a:t>まで</a:t>
            </a:r>
            <a:r>
              <a:rPr lang="ja-JP" altLang="en-US" dirty="0" smtClean="0"/>
              <a:t>圧力に対し</a:t>
            </a:r>
            <a:r>
              <a:rPr lang="en-US" altLang="ja-JP" dirty="0" err="1" smtClean="0"/>
              <a:t>Tc</a:t>
            </a:r>
            <a:r>
              <a:rPr lang="ja-JP" altLang="en-US" dirty="0" err="1" smtClean="0"/>
              <a:t>が負の</a:t>
            </a:r>
            <a:r>
              <a:rPr lang="ja-JP" altLang="en-US" dirty="0" smtClean="0"/>
              <a:t>傾きがもつが、７４</a:t>
            </a:r>
            <a:r>
              <a:rPr lang="en-US" altLang="ja-JP" dirty="0" err="1" smtClean="0"/>
              <a:t>GPa</a:t>
            </a:r>
            <a:r>
              <a:rPr lang="ja-JP" altLang="en-US" dirty="0" smtClean="0"/>
              <a:t>で</a:t>
            </a:r>
            <a:r>
              <a:rPr lang="en-US" altLang="ja-JP" dirty="0" err="1" smtClean="0"/>
              <a:t>Tc</a:t>
            </a:r>
            <a:r>
              <a:rPr lang="ja-JP" altLang="en-US" dirty="0" smtClean="0"/>
              <a:t>の上昇がみられた。</a:t>
            </a:r>
            <a:endParaRPr lang="en-US" altLang="ja-JP" dirty="0" smtClean="0"/>
          </a:p>
          <a:p>
            <a:pPr eaLnBrk="1" hangingPunct="1"/>
            <a:r>
              <a:rPr lang="ja-JP" altLang="en-US" dirty="0" smtClean="0"/>
              <a:t>これは</a:t>
            </a:r>
            <a:r>
              <a:rPr lang="en-US" altLang="ja-JP" dirty="0" smtClean="0"/>
              <a:t>Ⅲ</a:t>
            </a:r>
            <a:r>
              <a:rPr lang="ja-JP" altLang="en-US" dirty="0" smtClean="0"/>
              <a:t>相から</a:t>
            </a:r>
            <a:r>
              <a:rPr lang="en-US" altLang="ja-JP" dirty="0" smtClean="0"/>
              <a:t>Ⅳ</a:t>
            </a:r>
            <a:r>
              <a:rPr lang="ja-JP" altLang="en-US" dirty="0" smtClean="0"/>
              <a:t>相へと転移するときの構造変化によって引き起こされているのかもしれない。</a:t>
            </a:r>
            <a:endParaRPr lang="en-US" altLang="ja-JP" dirty="0" smtClean="0"/>
          </a:p>
          <a:p>
            <a:pPr eaLnBrk="1" hangingPunct="1"/>
            <a:endParaRPr lang="en-US" altLang="ja-JP" dirty="0" smtClean="0"/>
          </a:p>
        </p:txBody>
      </p:sp>
      <p:sp>
        <p:nvSpPr>
          <p:cNvPr id="4" name="スライド番号プレースホルダ 3"/>
          <p:cNvSpPr>
            <a:spLocks noGrp="1"/>
          </p:cNvSpPr>
          <p:nvPr>
            <p:ph type="sldNum" sz="quarter" idx="5"/>
          </p:nvPr>
        </p:nvSpPr>
        <p:spPr/>
        <p:txBody>
          <a:bodyPr/>
          <a:lstStyle/>
          <a:p>
            <a:pPr>
              <a:defRPr/>
            </a:pPr>
            <a:fld id="{7DE40DF9-2786-4268-93B4-6A76D42A4681}"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イントロとして紹介しましたヨウ素について簡単にまとめたいと思います。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常温常圧下では、ヨウ素は等核二原子分子の分子結晶であり、絶縁体である。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圧力を加えていくと１６</a:t>
            </a:r>
            <a:r>
              <a:rPr kumimoji="1" lang="en-US" altLang="ja-JP" dirty="0" err="1" smtClean="0"/>
              <a:t>GPa</a:t>
            </a:r>
            <a:r>
              <a:rPr kumimoji="1" lang="ja-JP" altLang="en-US" dirty="0" smtClean="0"/>
              <a:t>あたりで絶縁体金属転移がおこり、さらに２１</a:t>
            </a:r>
            <a:r>
              <a:rPr kumimoji="1" lang="en-US" altLang="ja-JP" dirty="0" err="1" smtClean="0"/>
              <a:t>GPa</a:t>
            </a:r>
            <a:r>
              <a:rPr kumimoji="1" lang="ja-JP" altLang="en-US" dirty="0" smtClean="0"/>
              <a:t>で分子解離が起こり、単原子金属相へとうつる。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さらには</a:t>
            </a:r>
            <a:r>
              <a:rPr kumimoji="1" lang="en-US" altLang="ja-JP" dirty="0" smtClean="0"/>
              <a:t>Ⅱ</a:t>
            </a:r>
            <a:r>
              <a:rPr kumimoji="1" lang="ja-JP" altLang="en-US" dirty="0" smtClean="0"/>
              <a:t>相以降では</a:t>
            </a:r>
            <a:r>
              <a:rPr kumimoji="1" lang="en-US" altLang="ja-JP" dirty="0" err="1" smtClean="0"/>
              <a:t>Tc</a:t>
            </a:r>
            <a:r>
              <a:rPr kumimoji="1" lang="ja-JP" altLang="en-US" dirty="0" smtClean="0"/>
              <a:t>が最大１．２</a:t>
            </a:r>
            <a:r>
              <a:rPr kumimoji="1" lang="en-US" altLang="ja-JP" dirty="0" smtClean="0"/>
              <a:t>K</a:t>
            </a:r>
            <a:r>
              <a:rPr kumimoji="1" lang="ja-JP" altLang="en-US" dirty="0" err="1" smtClean="0"/>
              <a:t>の超</a:t>
            </a:r>
            <a:r>
              <a:rPr kumimoji="1" lang="ja-JP" altLang="en-US" dirty="0" smtClean="0"/>
              <a:t>伝導体になることも分かっている。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83A2F34-0168-48B4-9459-E8D08B9A7373}" type="slidenum">
              <a:rPr lang="en-US" altLang="ja-JP" smtClean="0"/>
              <a:pPr>
                <a:defRPr/>
              </a:pPr>
              <a:t>16</a:t>
            </a:fld>
            <a:endParaRPr lang="en-US" altLang="ja-JP"/>
          </a:p>
        </p:txBody>
      </p:sp>
    </p:spTree>
    <p:extLst>
      <p:ext uri="{BB962C8B-B14F-4D97-AF65-F5344CB8AC3E}">
        <p14:creationId xmlns="" xmlns:p14="http://schemas.microsoft.com/office/powerpoint/2010/main" val="1561706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ヨウ素と同じハロゲンの臭素を調べることにより、その共通点・相違点をみつける。</a:t>
            </a:r>
            <a:endParaRPr kumimoji="1" lang="en-US" altLang="ja-JP" dirty="0" smtClean="0"/>
          </a:p>
          <a:p>
            <a:r>
              <a:rPr kumimoji="1" lang="ja-JP" altLang="en-US" dirty="0" smtClean="0"/>
              <a:t>そしてさらには分子性結晶の加圧に伴う物性変化につなげたい</a:t>
            </a:r>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エンタルピー（</a:t>
            </a:r>
            <a:r>
              <a:rPr kumimoji="1" lang="en-US" altLang="ja-JP" dirty="0" smtClean="0"/>
              <a:t>T=0</a:t>
            </a:r>
            <a:r>
              <a:rPr kumimoji="1" lang="ja-JP" altLang="en-US" dirty="0" err="1" smtClean="0"/>
              <a:t>での</a:t>
            </a:r>
            <a:r>
              <a:rPr kumimoji="1" lang="ja-JP" altLang="en-US" dirty="0" smtClean="0"/>
              <a:t>ギブスの自由エネルギー）を比較</a:t>
            </a:r>
            <a:endParaRPr kumimoji="1" lang="en-US" altLang="ja-JP" dirty="0" smtClean="0"/>
          </a:p>
          <a:p>
            <a:r>
              <a:rPr kumimoji="1" lang="ja-JP" altLang="en-US" dirty="0" smtClean="0"/>
              <a:t>一番エネルギー低い構造がくる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20</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r>
              <a:rPr lang="ja-JP" altLang="en-US" sz="1200" b="0" dirty="0" smtClean="0">
                <a:solidFill>
                  <a:schemeClr val="tx1"/>
                </a:solidFill>
                <a:latin typeface="Times New Roman" pitchFamily="18" charset="0"/>
              </a:rPr>
              <a:t>電子状態密度（ＤＯＳ）の結果から、</a:t>
            </a:r>
            <a:endParaRPr lang="en-US" altLang="ja-JP" sz="1200" b="0" dirty="0" smtClean="0">
              <a:solidFill>
                <a:schemeClr val="tx1"/>
              </a:solidFill>
              <a:latin typeface="Times New Roman" pitchFamily="18" charset="0"/>
            </a:endParaRPr>
          </a:p>
          <a:p>
            <a:pPr eaLnBrk="1" hangingPunct="1"/>
            <a:r>
              <a:rPr lang="en-US" altLang="ja-JP" sz="1200" b="0" dirty="0" smtClean="0">
                <a:solidFill>
                  <a:schemeClr val="tx1"/>
                </a:solidFill>
                <a:latin typeface="Times New Roman" pitchFamily="18" charset="0"/>
              </a:rPr>
              <a:t>Phase I</a:t>
            </a:r>
            <a:r>
              <a:rPr lang="ja-JP" altLang="en-US" sz="1200" b="0" dirty="0" smtClean="0">
                <a:solidFill>
                  <a:schemeClr val="tx1"/>
                </a:solidFill>
                <a:latin typeface="Times New Roman" pitchFamily="18" charset="0"/>
              </a:rPr>
              <a:t>（分子相）に相当する</a:t>
            </a:r>
            <a:r>
              <a:rPr lang="en-US" altLang="ja-JP" sz="1200" b="0" dirty="0" smtClean="0">
                <a:solidFill>
                  <a:schemeClr val="tx1"/>
                </a:solidFill>
                <a:latin typeface="Times New Roman" pitchFamily="18" charset="0"/>
              </a:rPr>
              <a:t>40-50 </a:t>
            </a:r>
            <a:r>
              <a:rPr lang="en-US" altLang="ja-JP" sz="1200" b="0" dirty="0" err="1" smtClean="0">
                <a:solidFill>
                  <a:schemeClr val="tx1"/>
                </a:solidFill>
                <a:latin typeface="Times New Roman" pitchFamily="18" charset="0"/>
              </a:rPr>
              <a:t>GPa</a:t>
            </a:r>
            <a:r>
              <a:rPr lang="ja-JP" altLang="en-US" sz="1200" b="0" dirty="0" smtClean="0">
                <a:solidFill>
                  <a:schemeClr val="tx1"/>
                </a:solidFill>
                <a:latin typeface="Times New Roman" pitchFamily="18" charset="0"/>
              </a:rPr>
              <a:t>で金属化すると予測される。</a:t>
            </a:r>
            <a:endParaRPr lang="en-US" altLang="ja-JP" sz="1200" b="0" dirty="0" smtClean="0">
              <a:solidFill>
                <a:schemeClr val="tx1"/>
              </a:solidFill>
              <a:latin typeface="Times New Roman" pitchFamily="18" charset="0"/>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21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a:t>
            </a:r>
            <a:r>
              <a:rPr kumimoji="1" lang="en-US" altLang="ja-JP" baseline="0" dirty="0" smtClean="0"/>
              <a:t> is the contents of my talk.</a:t>
            </a:r>
          </a:p>
          <a:p>
            <a:r>
              <a:rPr kumimoji="1" lang="en-US" altLang="ja-JP" baseline="0" dirty="0" smtClean="0"/>
              <a:t>First, I will introduce iodine as an example of </a:t>
            </a:r>
            <a:r>
              <a:rPr kumimoji="1" lang="en-US" altLang="ja-JP" baseline="0" dirty="0" err="1" smtClean="0"/>
              <a:t>homonuclear</a:t>
            </a:r>
            <a:r>
              <a:rPr kumimoji="1" lang="en-US" altLang="ja-JP" baseline="0" dirty="0" smtClean="0"/>
              <a:t> diatomic molecular solid.</a:t>
            </a:r>
          </a:p>
          <a:p>
            <a:r>
              <a:rPr kumimoji="1" lang="en-US" altLang="ja-JP" baseline="0" dirty="0" smtClean="0"/>
              <a:t>Second, I will talk about</a:t>
            </a:r>
            <a:r>
              <a:rPr kumimoji="1" lang="ja-JP" altLang="en-US" baseline="0" dirty="0" smtClean="0"/>
              <a:t>　</a:t>
            </a:r>
            <a:r>
              <a:rPr kumimoji="1" lang="en-US" altLang="ja-JP" baseline="0" dirty="0" smtClean="0"/>
              <a:t>motivation of my study, and experiments.</a:t>
            </a:r>
          </a:p>
          <a:p>
            <a:r>
              <a:rPr kumimoji="1" lang="en-US" altLang="ja-JP" baseline="0" dirty="0" smtClean="0"/>
              <a:t>Third, I will summarize my talk.</a:t>
            </a:r>
          </a:p>
          <a:p>
            <a:r>
              <a:rPr kumimoji="1" lang="en-US" altLang="ja-JP" baseline="0" dirty="0" smtClean="0"/>
              <a:t>Finally, I will talk about next plan. </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3ABCCA-E7A5-4E0B-BE98-4239B700A309}"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24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ラマン・・・圧力をかけると</a:t>
            </a:r>
            <a:r>
              <a:rPr kumimoji="1" lang="en-US" altLang="ja-JP" dirty="0" smtClean="0"/>
              <a:t>C</a:t>
            </a:r>
            <a:r>
              <a:rPr kumimoji="1" lang="ja-JP" altLang="en-US" dirty="0" smtClean="0"/>
              <a:t>の結合の振動が激しくなる。振動が激しくなると散乱光の波長が短くなる。高波数側へシフトしていく。</a:t>
            </a:r>
            <a:endParaRPr kumimoji="1" lang="en-US" altLang="ja-JP" dirty="0" smtClean="0"/>
          </a:p>
          <a:p>
            <a:endParaRPr kumimoji="1" lang="en-US" altLang="ja-JP" dirty="0" smtClean="0"/>
          </a:p>
          <a:p>
            <a:r>
              <a:rPr kumimoji="1" lang="ja-JP" altLang="en-US" dirty="0" smtClean="0"/>
              <a:t>では、発生させた圧力をどのように測定しているかについて、簡単に説明します。</a:t>
            </a:r>
            <a:endParaRPr kumimoji="1" lang="en-US" altLang="ja-JP" dirty="0" smtClean="0"/>
          </a:p>
          <a:p>
            <a:r>
              <a:rPr kumimoji="1" lang="ja-JP" altLang="en-US" dirty="0" smtClean="0"/>
              <a:t>清水研究室では主にダイヤモンドのラマン分光測定、ルビー蛍光法の</a:t>
            </a:r>
            <a:r>
              <a:rPr kumimoji="1" lang="en-US" altLang="ja-JP" dirty="0" smtClean="0"/>
              <a:t>2</a:t>
            </a:r>
            <a:r>
              <a:rPr kumimoji="1" lang="ja-JP" altLang="en-US" dirty="0" smtClean="0"/>
              <a:t>つを用いて圧力を決定しています。</a:t>
            </a:r>
            <a:endParaRPr kumimoji="1" lang="en-US" altLang="ja-JP" dirty="0" smtClean="0"/>
          </a:p>
          <a:p>
            <a:r>
              <a:rPr kumimoji="1" lang="ja-JP" altLang="en-US" dirty="0" smtClean="0"/>
              <a:t>どちらもレーザーを入射し、こちらではダイヤモンドのラマンスペクトルから、こちらではルビーの蛍光スペクトルから圧力を決定しています。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A756FB7-F89B-6C4A-B61F-D8FB1C7584B8}" type="slidenum">
              <a:rPr kumimoji="1" lang="ja-JP" altLang="en-US" smtClean="0"/>
              <a:pPr/>
              <a:t>29</a:t>
            </a:fld>
            <a:endParaRPr kumimoji="1" lang="ja-JP" altLang="en-US"/>
          </a:p>
        </p:txBody>
      </p:sp>
    </p:spTree>
    <p:extLst>
      <p:ext uri="{BB962C8B-B14F-4D97-AF65-F5344CB8AC3E}">
        <p14:creationId xmlns:p14="http://schemas.microsoft.com/office/powerpoint/2010/main" xmlns="" val="292415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Next</a:t>
            </a:r>
            <a:r>
              <a:rPr lang="en-US" altLang="ja-JP" baseline="0" dirty="0" smtClean="0"/>
              <a:t> I explain about Hall effect of iodine under high pressure.</a:t>
            </a:r>
          </a:p>
          <a:p>
            <a:pPr eaLnBrk="1" hangingPunct="1"/>
            <a:r>
              <a:rPr lang="en-US" altLang="ja-JP" baseline="0" dirty="0" smtClean="0"/>
              <a:t>Hall effect gives us the direct information of the carrier of metallic iodine and the density of carriers.</a:t>
            </a:r>
          </a:p>
          <a:p>
            <a:pPr eaLnBrk="1" hangingPunct="1"/>
            <a:r>
              <a:rPr lang="en-US" altLang="ja-JP" baseline="0" dirty="0" smtClean="0"/>
              <a:t>These figures indicate that the Hall coefficient is positive. Thus the carrier of iodine is hole.</a:t>
            </a:r>
          </a:p>
          <a:p>
            <a:pPr eaLnBrk="1" hangingPunct="1"/>
            <a:endParaRPr lang="en-US" altLang="ja-JP" dirty="0" smtClean="0"/>
          </a:p>
        </p:txBody>
      </p:sp>
      <p:sp>
        <p:nvSpPr>
          <p:cNvPr id="4" name="スライド番号プレースホルダ 3"/>
          <p:cNvSpPr>
            <a:spLocks noGrp="1"/>
          </p:cNvSpPr>
          <p:nvPr>
            <p:ph type="sldNum" sz="quarter" idx="5"/>
          </p:nvPr>
        </p:nvSpPr>
        <p:spPr/>
        <p:txBody>
          <a:bodyPr/>
          <a:lstStyle/>
          <a:p>
            <a:pPr>
              <a:defRPr/>
            </a:pPr>
            <a:fld id="{5BE59334-9892-44CC-8CC2-12765B2EF46D}" type="slidenum">
              <a:rPr lang="ja-JP" altLang="en-US" smtClean="0"/>
              <a:pPr>
                <a:defRPr/>
              </a:pPr>
              <a:t>30</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The</a:t>
            </a:r>
            <a:r>
              <a:rPr lang="en-US" altLang="ja-JP" baseline="0" dirty="0" smtClean="0"/>
              <a:t> pressure dependence of the Hall coefficient is shown in the left figure.</a:t>
            </a:r>
          </a:p>
          <a:p>
            <a:pPr eaLnBrk="1" hangingPunct="1"/>
            <a:r>
              <a:rPr lang="en-US" altLang="ja-JP" baseline="0" dirty="0" smtClean="0"/>
              <a:t>The Hall coefficient was found out to be positive in all phase from Ⅰ to Ⅳ.</a:t>
            </a:r>
          </a:p>
          <a:p>
            <a:pPr eaLnBrk="1" hangingPunct="1"/>
            <a:r>
              <a:rPr lang="en-US" altLang="ja-JP" dirty="0" smtClean="0"/>
              <a:t>The pressure</a:t>
            </a:r>
            <a:r>
              <a:rPr lang="en-US" altLang="ja-JP" baseline="0" dirty="0" smtClean="0"/>
              <a:t> dependence of RH is negative up to phase Ⅲ, and positive in phase Ⅳ.</a:t>
            </a:r>
          </a:p>
          <a:p>
            <a:pPr eaLnBrk="1" hangingPunct="1"/>
            <a:r>
              <a:rPr lang="en-US" altLang="ja-JP" dirty="0" smtClean="0"/>
              <a:t>Compared</a:t>
            </a:r>
            <a:r>
              <a:rPr lang="en-US" altLang="ja-JP" baseline="0" dirty="0" smtClean="0"/>
              <a:t> to the pressure dependence of </a:t>
            </a:r>
            <a:r>
              <a:rPr lang="en-US" altLang="ja-JP" baseline="0" dirty="0" err="1" smtClean="0"/>
              <a:t>Tc</a:t>
            </a:r>
            <a:r>
              <a:rPr lang="en-US" altLang="ja-JP" baseline="0" dirty="0" smtClean="0"/>
              <a:t>, in phase Ⅰ</a:t>
            </a:r>
            <a:r>
              <a:rPr lang="ja-JP" altLang="en-US" baseline="0" dirty="0" smtClean="0"/>
              <a:t> </a:t>
            </a:r>
            <a:r>
              <a:rPr lang="en-US" altLang="ja-JP" baseline="0" dirty="0" smtClean="0"/>
              <a:t>, the superconducting transition was not caused because the density of carrier was too small.</a:t>
            </a:r>
          </a:p>
          <a:p>
            <a:pPr eaLnBrk="1" hangingPunct="1"/>
            <a:endParaRPr lang="en-US" altLang="ja-JP" dirty="0" smtClean="0"/>
          </a:p>
        </p:txBody>
      </p:sp>
      <p:sp>
        <p:nvSpPr>
          <p:cNvPr id="4" name="スライド番号プレースホルダ 3"/>
          <p:cNvSpPr>
            <a:spLocks noGrp="1"/>
          </p:cNvSpPr>
          <p:nvPr>
            <p:ph type="sldNum" sz="quarter" idx="5"/>
          </p:nvPr>
        </p:nvSpPr>
        <p:spPr/>
        <p:txBody>
          <a:bodyPr/>
          <a:lstStyle/>
          <a:p>
            <a:pPr>
              <a:defRPr/>
            </a:pPr>
            <a:fld id="{5BE59334-9892-44CC-8CC2-12765B2EF46D}" type="slidenum">
              <a:rPr lang="ja-JP" altLang="en-US" smtClean="0"/>
              <a:pPr>
                <a:defRPr/>
              </a:pPr>
              <a:t>31</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以上のことをふまえてヨウ素と同じ等核二原子分子のハロゲンである臭素について説明します。</a:t>
            </a:r>
            <a:endParaRPr kumimoji="1" lang="en-US" altLang="ja-JP" dirty="0" smtClean="0"/>
          </a:p>
          <a:p>
            <a:r>
              <a:rPr kumimoji="1" lang="ja-JP" altLang="en-US" dirty="0" smtClean="0"/>
              <a:t>ヨウ素が２１</a:t>
            </a:r>
            <a:r>
              <a:rPr kumimoji="1" lang="en-US" altLang="ja-JP" dirty="0" err="1" smtClean="0"/>
              <a:t>GPa</a:t>
            </a:r>
            <a:r>
              <a:rPr kumimoji="1" lang="ja-JP" altLang="en-US" dirty="0" smtClean="0"/>
              <a:t>で分子解離を起こしたのと同じように、臭素も８０</a:t>
            </a:r>
            <a:r>
              <a:rPr kumimoji="1" lang="en-US" altLang="ja-JP" dirty="0" err="1" smtClean="0"/>
              <a:t>GPa</a:t>
            </a:r>
            <a:r>
              <a:rPr kumimoji="1" lang="ja-JP" altLang="en-US" dirty="0" smtClean="0"/>
              <a:t>あたりで分子解離を起こし分子相から単原子金属相に転移することが知られています。</a:t>
            </a:r>
            <a:endParaRPr kumimoji="1" lang="en-US" altLang="ja-JP" dirty="0" smtClean="0"/>
          </a:p>
          <a:p>
            <a:r>
              <a:rPr kumimoji="1" lang="ja-JP" altLang="en-US" dirty="0" smtClean="0"/>
              <a:t>また、我々の研究室が行った構造解析から８５</a:t>
            </a:r>
            <a:r>
              <a:rPr kumimoji="1" lang="en-US" altLang="ja-JP" dirty="0" err="1" smtClean="0"/>
              <a:t>GPa</a:t>
            </a:r>
            <a:r>
              <a:rPr kumimoji="1" lang="ja-JP" altLang="en-US" dirty="0" smtClean="0"/>
              <a:t>付近でヨウ素の</a:t>
            </a:r>
            <a:r>
              <a:rPr kumimoji="1" lang="en-US" altLang="ja-JP" dirty="0" smtClean="0"/>
              <a:t>Ⅴ</a:t>
            </a:r>
            <a:r>
              <a:rPr kumimoji="1" lang="ja-JP" altLang="en-US" dirty="0" smtClean="0"/>
              <a:t>相にあたる非整合変調構造を示唆する結果が得られました。</a:t>
            </a:r>
            <a:endParaRPr kumimoji="1" lang="en-US" altLang="ja-JP" dirty="0" smtClean="0"/>
          </a:p>
          <a:p>
            <a:r>
              <a:rPr kumimoji="1" lang="ja-JP" altLang="en-US" dirty="0" smtClean="0"/>
              <a:t>更に加圧することで</a:t>
            </a:r>
            <a:r>
              <a:rPr kumimoji="1" lang="en-US" altLang="ja-JP" dirty="0" smtClean="0"/>
              <a:t>90GPa</a:t>
            </a:r>
            <a:r>
              <a:rPr kumimoji="1" lang="ja-JP" altLang="en-US" dirty="0" smtClean="0"/>
              <a:t>と</a:t>
            </a:r>
            <a:r>
              <a:rPr kumimoji="1" lang="en-US" altLang="ja-JP" dirty="0" smtClean="0"/>
              <a:t>170GPa</a:t>
            </a:r>
            <a:r>
              <a:rPr kumimoji="1" lang="ja-JP" altLang="en-US" dirty="0" smtClean="0"/>
              <a:t>付近において新しく二つの高圧相（</a:t>
            </a:r>
            <a:r>
              <a:rPr kumimoji="1" lang="en-US" altLang="ja-JP" dirty="0" smtClean="0"/>
              <a:t>Ⅱ</a:t>
            </a:r>
            <a:r>
              <a:rPr kumimoji="1" lang="ja-JP" altLang="en-US" dirty="0" smtClean="0"/>
              <a:t>相、</a:t>
            </a:r>
            <a:r>
              <a:rPr kumimoji="1" lang="en-US" altLang="ja-JP" dirty="0" smtClean="0"/>
              <a:t>Ⅲ</a:t>
            </a:r>
            <a:r>
              <a:rPr kumimoji="1" lang="ja-JP" altLang="en-US" dirty="0" smtClean="0"/>
              <a:t>相）があることがわかりました。</a:t>
            </a:r>
            <a:endParaRPr kumimoji="1" lang="en-US" altLang="ja-JP" dirty="0" smtClean="0"/>
          </a:p>
          <a:p>
            <a:r>
              <a:rPr kumimoji="1" lang="ja-JP" altLang="en-US" dirty="0" smtClean="0"/>
              <a:t>各相の</a:t>
            </a:r>
            <a:r>
              <a:rPr kumimoji="1" lang="en-US" altLang="ja-JP" dirty="0" smtClean="0"/>
              <a:t>X</a:t>
            </a:r>
            <a:r>
              <a:rPr kumimoji="1" lang="ja-JP" altLang="en-US" dirty="0" smtClean="0"/>
              <a:t>線回折パターンは下図のようになります。</a:t>
            </a:r>
            <a:endParaRPr kumimoji="1" lang="en-US" altLang="ja-JP" dirty="0" smtClean="0"/>
          </a:p>
          <a:p>
            <a:r>
              <a:rPr kumimoji="1" lang="ja-JP" altLang="en-US" dirty="0" smtClean="0"/>
              <a:t>これらの相はヨウ素の高圧相である</a:t>
            </a:r>
            <a:r>
              <a:rPr kumimoji="1" lang="en-US" altLang="ja-JP" dirty="0" smtClean="0"/>
              <a:t>Ⅱ</a:t>
            </a:r>
            <a:r>
              <a:rPr kumimoji="1" lang="ja-JP" altLang="en-US" dirty="0" smtClean="0"/>
              <a:t>相、</a:t>
            </a:r>
            <a:r>
              <a:rPr kumimoji="1" lang="en-US" altLang="ja-JP" dirty="0" smtClean="0"/>
              <a:t>Ⅲ</a:t>
            </a:r>
            <a:r>
              <a:rPr kumimoji="1" lang="ja-JP" altLang="en-US" dirty="0" smtClean="0"/>
              <a:t>相と同じ結晶構造を持ち、高圧下において臭素はヨウ素と同様な構造変化を伴うことがわかりました。</a:t>
            </a:r>
            <a:endParaRPr kumimoji="1" lang="en-US" altLang="ja-JP" dirty="0" smtClean="0"/>
          </a:p>
          <a:p>
            <a:endParaRPr kumimoji="1" lang="en-US" altLang="ja-JP" dirty="0" smtClean="0"/>
          </a:p>
          <a:p>
            <a:r>
              <a:rPr kumimoji="1" lang="ja-JP" altLang="en-US" dirty="0" smtClean="0"/>
              <a:t>（臭素は空気中の水分や酸素との反応を防ぐため、窒素雰囲気中のグローブボックスの中で液体臭素を冷却して</a:t>
            </a:r>
            <a:r>
              <a:rPr kumimoji="1" lang="en-US" altLang="ja-JP" dirty="0" smtClean="0"/>
              <a:t>DAC</a:t>
            </a:r>
            <a:r>
              <a:rPr kumimoji="1" lang="ja-JP" altLang="en-US" dirty="0" smtClean="0"/>
              <a:t>に封入します。）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32</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次に臭素の電気的性質を説明します。</a:t>
            </a:r>
            <a:endParaRPr kumimoji="1" lang="en-US" altLang="ja-JP" dirty="0" smtClean="0"/>
          </a:p>
          <a:p>
            <a:r>
              <a:rPr kumimoji="1" lang="ja-JP" altLang="en-US" dirty="0" smtClean="0"/>
              <a:t>こちらのグラフから</a:t>
            </a:r>
            <a:r>
              <a:rPr kumimoji="1" lang="en-US" altLang="ja-JP" dirty="0" smtClean="0"/>
              <a:t>90GPa</a:t>
            </a:r>
            <a:r>
              <a:rPr kumimoji="1" lang="ja-JP" altLang="en-US" dirty="0" smtClean="0"/>
              <a:t>より低い圧力では５</a:t>
            </a:r>
            <a:r>
              <a:rPr kumimoji="1" lang="en-US" altLang="ja-JP" dirty="0" smtClean="0"/>
              <a:t>K</a:t>
            </a:r>
            <a:r>
              <a:rPr kumimoji="1" lang="ja-JP" altLang="en-US" dirty="0" smtClean="0"/>
              <a:t>以下で電気抵抗の増加が観察でき、これは</a:t>
            </a:r>
            <a:r>
              <a:rPr kumimoji="1" lang="en-US" altLang="ja-JP" dirty="0" smtClean="0"/>
              <a:t>50mK</a:t>
            </a:r>
            <a:r>
              <a:rPr kumimoji="1" lang="ja-JP" altLang="en-US" dirty="0" err="1" smtClean="0"/>
              <a:t>まで</a:t>
            </a:r>
            <a:r>
              <a:rPr kumimoji="1" lang="ja-JP" altLang="en-US" dirty="0" smtClean="0"/>
              <a:t>冷やしても変わらなかった。</a:t>
            </a:r>
            <a:endParaRPr kumimoji="1" lang="en-US" altLang="ja-JP" dirty="0" smtClean="0"/>
          </a:p>
          <a:p>
            <a:r>
              <a:rPr kumimoji="1" lang="ja-JP" altLang="en-US" dirty="0" smtClean="0"/>
              <a:t>この振る舞いはヨウ素の電気抵抗測定のときと同じ振る舞いのように考えられます。</a:t>
            </a:r>
            <a:endParaRPr kumimoji="1" lang="en-US" altLang="ja-JP" dirty="0" smtClean="0"/>
          </a:p>
          <a:p>
            <a:r>
              <a:rPr kumimoji="1" lang="ja-JP" altLang="en-US" dirty="0" smtClean="0"/>
              <a:t>また</a:t>
            </a:r>
            <a:r>
              <a:rPr kumimoji="1" lang="en-US" altLang="ja-JP" dirty="0" smtClean="0"/>
              <a:t>90GPa</a:t>
            </a:r>
            <a:r>
              <a:rPr kumimoji="1" lang="ja-JP" altLang="en-US" dirty="0" smtClean="0"/>
              <a:t>を超す圧力域では電気抵抗のドロップが見られ、挿入図が示すように磁場をかけるとこのドロップがだんだん抑えられていることから、これは超伝導の振る舞いだと結論づけられる。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33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is a </a:t>
            </a:r>
            <a:r>
              <a:rPr kumimoji="1" lang="en-US" altLang="ja-JP" sz="1200" b="0" i="0" kern="1200" dirty="0" smtClean="0">
                <a:solidFill>
                  <a:schemeClr val="tx1"/>
                </a:solidFill>
                <a:latin typeface="+mn-lt"/>
                <a:ea typeface="+mn-ea"/>
                <a:cs typeface="+mn-cs"/>
              </a:rPr>
              <a:t>periodic chart.</a:t>
            </a:r>
            <a:endParaRPr kumimoji="1" lang="en-US" altLang="ja-JP" baseline="0" dirty="0" smtClean="0"/>
          </a:p>
          <a:p>
            <a:r>
              <a:rPr kumimoji="1" lang="en-US" altLang="ja-JP" baseline="0" dirty="0" smtClean="0"/>
              <a:t>One of Shimizu lab’s topics is that “All elements will become superconductors.”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 </a:t>
            </a:r>
            <a:r>
              <a:rPr kumimoji="1" lang="en-US" altLang="ja-JP" sz="1200" b="0" i="0" kern="1200" dirty="0" smtClean="0">
                <a:solidFill>
                  <a:schemeClr val="tx1"/>
                </a:solidFill>
                <a:latin typeface="+mn-lt"/>
                <a:ea typeface="+mn-ea"/>
                <a:cs typeface="+mn-cs"/>
              </a:rPr>
              <a:t>colored</a:t>
            </a:r>
            <a:r>
              <a:rPr kumimoji="1" lang="en-US" altLang="ja-JP" sz="1200" b="0" i="0" kern="1200" baseline="0" dirty="0" smtClean="0">
                <a:solidFill>
                  <a:schemeClr val="tx1"/>
                </a:solidFill>
                <a:latin typeface="+mn-lt"/>
                <a:ea typeface="+mn-ea"/>
                <a:cs typeface="+mn-cs"/>
              </a:rPr>
              <a:t> elements were found out to become superconductors.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solidFill>
                <a:latin typeface="+mn-lt"/>
                <a:ea typeface="+mn-ea"/>
                <a:cs typeface="+mn-cs"/>
              </a:rPr>
              <a:t>In this chart, we especially focus on hydrogen. Because by applying </a:t>
            </a:r>
            <a:r>
              <a:rPr kumimoji="1" lang="en-US" altLang="ja-JP" sz="1200" b="0" i="0" kern="1200" dirty="0" smtClean="0">
                <a:solidFill>
                  <a:schemeClr val="tx1"/>
                </a:solidFill>
                <a:latin typeface="+mn-lt"/>
                <a:ea typeface="+mn-ea"/>
                <a:cs typeface="+mn-cs"/>
              </a:rPr>
              <a:t> very high pressure, hydrogen</a:t>
            </a:r>
            <a:r>
              <a:rPr kumimoji="1" lang="en-US" altLang="ja-JP" sz="1200" b="0" i="0" kern="1200" baseline="0" dirty="0" smtClean="0">
                <a:solidFill>
                  <a:schemeClr val="tx1"/>
                </a:solidFill>
                <a:latin typeface="+mn-lt"/>
                <a:ea typeface="+mn-ea"/>
                <a:cs typeface="+mn-cs"/>
              </a:rPr>
              <a:t> will become a metal and a room-temperature superconductor in theory.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solidFill>
                <a:latin typeface="+mn-lt"/>
                <a:ea typeface="+mn-ea"/>
                <a:cs typeface="+mn-cs"/>
              </a:rPr>
              <a:t>But this is very hard to achieve in experiments.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solidFill>
                <a:latin typeface="+mn-lt"/>
                <a:ea typeface="+mn-ea"/>
                <a:cs typeface="+mn-cs"/>
              </a:rPr>
              <a:t>So I focus on iodine and bromine that have something in common with hydrogen. They are </a:t>
            </a:r>
            <a:r>
              <a:rPr kumimoji="1" lang="en-US" altLang="ja-JP" sz="1200" b="0" i="0" kern="1200" baseline="0" dirty="0" err="1" smtClean="0">
                <a:solidFill>
                  <a:schemeClr val="tx1"/>
                </a:solidFill>
                <a:latin typeface="+mn-lt"/>
                <a:ea typeface="+mn-ea"/>
                <a:cs typeface="+mn-cs"/>
              </a:rPr>
              <a:t>homonuclear</a:t>
            </a:r>
            <a:r>
              <a:rPr kumimoji="1" lang="en-US" altLang="ja-JP" sz="1200" b="0" i="0" kern="1200" baseline="0" dirty="0" smtClean="0">
                <a:solidFill>
                  <a:schemeClr val="tx1"/>
                </a:solidFill>
                <a:latin typeface="+mn-lt"/>
                <a:ea typeface="+mn-ea"/>
                <a:cs typeface="+mn-cs"/>
              </a:rPr>
              <a:t> diatomic molecule.</a:t>
            </a:r>
            <a:endParaRPr kumimoji="1" lang="en-US" altLang="ja-JP" sz="1200" b="0" i="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163ABCCA-E7A5-4E0B-BE98-4239B700A309}"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Next I will explain high-pressure effect.</a:t>
            </a:r>
          </a:p>
          <a:p>
            <a:r>
              <a:rPr kumimoji="1" lang="en-US" altLang="ja-JP" dirty="0" smtClean="0"/>
              <a:t>These</a:t>
            </a:r>
            <a:r>
              <a:rPr kumimoji="1" lang="en-US" altLang="ja-JP" baseline="0" dirty="0" smtClean="0"/>
              <a:t> balls are atoms. By applying pressure, the intermolecular distance becomes equal to the </a:t>
            </a:r>
            <a:r>
              <a:rPr kumimoji="1" lang="en-US" altLang="ja-JP" baseline="0" dirty="0" err="1" smtClean="0"/>
              <a:t>intramolecular</a:t>
            </a:r>
            <a:r>
              <a:rPr kumimoji="1" lang="en-US" altLang="ja-JP" baseline="0" dirty="0" smtClean="0"/>
              <a:t> bond length. This phenomenon is called “molecular dissociation”. </a:t>
            </a:r>
          </a:p>
          <a:p>
            <a:endParaRPr kumimoji="1" lang="en-US" altLang="ja-JP" baseline="0" dirty="0" smtClean="0"/>
          </a:p>
          <a:p>
            <a:r>
              <a:rPr kumimoji="1" lang="en-US" altLang="ja-JP" baseline="0" dirty="0" smtClean="0"/>
              <a:t>Then electronic states change. </a:t>
            </a:r>
          </a:p>
          <a:p>
            <a:r>
              <a:rPr kumimoji="1" lang="en-US" altLang="ja-JP" baseline="0" dirty="0" smtClean="0"/>
              <a:t>For example, a diatomic molecular crystal becomes a monatomic structure.</a:t>
            </a:r>
          </a:p>
          <a:p>
            <a:r>
              <a:rPr kumimoji="1" lang="en-US" altLang="ja-JP" baseline="0" dirty="0" smtClean="0"/>
              <a:t>This change can cause various transitions like these.</a:t>
            </a:r>
          </a:p>
          <a:p>
            <a:r>
              <a:rPr kumimoji="1" lang="en-US" altLang="ja-JP" baseline="0" dirty="0" smtClean="0"/>
              <a:t>We focused on these transitions; </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spcBef>
                <a:spcPct val="0"/>
              </a:spcBef>
            </a:pPr>
            <a:r>
              <a:rPr lang="en-US" altLang="ja-JP" dirty="0" smtClean="0"/>
              <a:t>Then I introduce iodine of halogen, to which bromine belongs.</a:t>
            </a:r>
          </a:p>
          <a:p>
            <a:pPr eaLnBrk="1" hangingPunct="1">
              <a:spcBef>
                <a:spcPct val="0"/>
              </a:spcBef>
            </a:pPr>
            <a:r>
              <a:rPr lang="en-US" altLang="ja-JP" dirty="0" smtClean="0"/>
              <a:t>At</a:t>
            </a:r>
            <a:r>
              <a:rPr lang="en-US" altLang="ja-JP" baseline="0" dirty="0" smtClean="0"/>
              <a:t> ambient pressure, iodine atoms form diatomic molecule like this figure.</a:t>
            </a:r>
            <a:r>
              <a:rPr lang="ja-JP" altLang="en-US" baseline="0" dirty="0" smtClean="0"/>
              <a:t> </a:t>
            </a:r>
            <a:r>
              <a:rPr lang="en-US" altLang="ja-JP" baseline="0" dirty="0" smtClean="0"/>
              <a:t>This is phase </a:t>
            </a:r>
            <a:r>
              <a:rPr lang="en-US" altLang="ja-JP" baseline="0" dirty="0" err="1" smtClean="0"/>
              <a:t>Ⅰof</a:t>
            </a:r>
            <a:r>
              <a:rPr lang="en-US" altLang="ja-JP" baseline="0" dirty="0" smtClean="0"/>
              <a:t> iodine.</a:t>
            </a:r>
          </a:p>
          <a:p>
            <a:pPr eaLnBrk="1" hangingPunct="1">
              <a:spcBef>
                <a:spcPct val="0"/>
              </a:spcBef>
            </a:pPr>
            <a:r>
              <a:rPr lang="en-US" altLang="ja-JP" baseline="0" dirty="0" smtClean="0"/>
              <a:t>At 21GPa, they observed molecular dissociation.</a:t>
            </a:r>
          </a:p>
          <a:p>
            <a:pPr eaLnBrk="1" hangingPunct="1">
              <a:spcBef>
                <a:spcPct val="0"/>
              </a:spcBef>
            </a:pPr>
            <a:r>
              <a:rPr lang="en-US" altLang="ja-JP" baseline="0" dirty="0" smtClean="0"/>
              <a:t>Above 21GPa, the crystal has a body-centered-orthorhombic atomic structure, phase Ⅱ, and shows successive structural phase transition to phase Ⅲ and Ⅳ.</a:t>
            </a:r>
          </a:p>
          <a:p>
            <a:pPr eaLnBrk="1" hangingPunct="1">
              <a:spcBef>
                <a:spcPct val="0"/>
              </a:spcBef>
            </a:pPr>
            <a:endParaRPr lang="en-US" altLang="ja-JP" baseline="0" dirty="0" smtClean="0"/>
          </a:p>
          <a:p>
            <a:pPr eaLnBrk="1" hangingPunct="1">
              <a:spcBef>
                <a:spcPct val="0"/>
              </a:spcBef>
            </a:pPr>
            <a:r>
              <a:rPr lang="en-US" altLang="ja-JP" baseline="0" dirty="0" smtClean="0"/>
              <a:t>(At ambient pressure, iodine is diatomic molecular crystal and an insulator. Then applying pressure, it becomes monatomic metal.)</a:t>
            </a:r>
          </a:p>
          <a:p>
            <a:endParaRPr kumimoji="1" lang="ja-JP" altLang="en-US" dirty="0"/>
          </a:p>
        </p:txBody>
      </p:sp>
      <p:sp>
        <p:nvSpPr>
          <p:cNvPr id="4" name="スライド番号プレースホルダ 3"/>
          <p:cNvSpPr>
            <a:spLocks noGrp="1"/>
          </p:cNvSpPr>
          <p:nvPr>
            <p:ph type="sldNum" sz="quarter" idx="10"/>
          </p:nvPr>
        </p:nvSpPr>
        <p:spPr/>
        <p:txBody>
          <a:bodyPr/>
          <a:lstStyle/>
          <a:p>
            <a:fld id="{6912193C-007E-4B7F-B40F-2861FB6E18E1}"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Next, I explain about phase</a:t>
            </a:r>
            <a:r>
              <a:rPr lang="en-US" altLang="ja-JP" baseline="0" dirty="0" smtClean="0"/>
              <a:t> Ⅴ of iodine.</a:t>
            </a:r>
            <a:endParaRPr lang="en-US" altLang="ja-JP" dirty="0" smtClean="0"/>
          </a:p>
          <a:p>
            <a:pPr eaLnBrk="1" hangingPunct="1"/>
            <a:r>
              <a:rPr lang="en-US" altLang="ja-JP" dirty="0" smtClean="0"/>
              <a:t>Recently, phase Ⅴ was</a:t>
            </a:r>
            <a:r>
              <a:rPr lang="en-US" altLang="ja-JP" baseline="0" dirty="0" smtClean="0"/>
              <a:t> discovered at 24GPa to 25GPa.</a:t>
            </a:r>
          </a:p>
          <a:p>
            <a:pPr eaLnBrk="1" hangingPunct="1"/>
            <a:r>
              <a:rPr lang="en-US" altLang="ja-JP" baseline="0" dirty="0" smtClean="0"/>
              <a:t>This phase is an intermediate phase between the molecular phase Ⅰ and the monatomic phase Ⅱ.</a:t>
            </a:r>
          </a:p>
          <a:p>
            <a:pPr eaLnBrk="1" hangingPunct="1"/>
            <a:r>
              <a:rPr lang="en-US" altLang="ja-JP" baseline="0" dirty="0" smtClean="0"/>
              <a:t>In phase Ⅴ, iodine has an incommensurate structure and is metal.</a:t>
            </a:r>
          </a:p>
          <a:p>
            <a:pPr eaLnBrk="1" hangingPunct="1"/>
            <a:r>
              <a:rPr lang="en-US" altLang="ja-JP" baseline="0" dirty="0" smtClean="0"/>
              <a:t>And phase Ⅴ is localized to a small pressure region.</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C49BA388-A743-4567-860F-7B428E4F175A}" type="slidenum">
              <a:rPr lang="ja-JP" altLang="en-US" smtClean="0"/>
              <a:pPr>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3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Next</a:t>
            </a:r>
            <a:r>
              <a:rPr lang="en-US" altLang="ja-JP" baseline="0" dirty="0" smtClean="0"/>
              <a:t> I talk about electrical property of iodine.</a:t>
            </a:r>
          </a:p>
          <a:p>
            <a:pPr eaLnBrk="1" hangingPunct="1"/>
            <a:r>
              <a:rPr kumimoji="1" lang="en-US" altLang="ja-JP" dirty="0" smtClean="0"/>
              <a:t>In this graph, the horizontal axis is temperature, and vertical axis is electrical resistance of iodine.</a:t>
            </a:r>
          </a:p>
          <a:p>
            <a:pPr eaLnBrk="1" hangingPunct="1"/>
            <a:r>
              <a:rPr kumimoji="1" lang="en-US" altLang="ja-JP" dirty="0" smtClean="0"/>
              <a:t>At 12GPa</a:t>
            </a:r>
            <a:r>
              <a:rPr kumimoji="1" lang="en-US" altLang="ja-JP" baseline="0" dirty="0" smtClean="0"/>
              <a:t> to 14GPa, the temperature dependence of electrical resistance is negative.</a:t>
            </a:r>
          </a:p>
          <a:p>
            <a:pPr eaLnBrk="1" hangingPunct="1"/>
            <a:r>
              <a:rPr kumimoji="1" lang="en-US" altLang="ja-JP" baseline="0" dirty="0" smtClean="0"/>
              <a:t>But, it becomes positive at 14-16GPa. This indicates insulator to metal transition.</a:t>
            </a:r>
          </a:p>
          <a:p>
            <a:pPr eaLnBrk="1" hangingPunct="1"/>
            <a:r>
              <a:rPr kumimoji="1" lang="en-US" altLang="ja-JP" baseline="0" dirty="0" smtClean="0"/>
              <a:t>Right graph shows that iodine becomes metal above 16GPa.</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B51BF276-52F8-4EB4-A334-ACF9DFAAC393}" type="slidenum">
              <a:rPr lang="ja-JP" altLang="en-US" smtClean="0"/>
              <a:pPr>
                <a:defRPr/>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t>Then</a:t>
            </a:r>
            <a:r>
              <a:rPr lang="en-US" altLang="ja-JP" baseline="0" dirty="0" smtClean="0"/>
              <a:t> applying more high pressure, iodine becomes a superconductor.</a:t>
            </a:r>
          </a:p>
          <a:p>
            <a:pPr eaLnBrk="1" hangingPunct="1"/>
            <a:r>
              <a:rPr lang="en-US" altLang="ja-JP" dirty="0" smtClean="0"/>
              <a:t>The resistance</a:t>
            </a:r>
            <a:r>
              <a:rPr lang="en-US" altLang="ja-JP" baseline="0" dirty="0" smtClean="0"/>
              <a:t> of iodine and the magnetization versus temperature curves are shown in the left graph.</a:t>
            </a:r>
          </a:p>
          <a:p>
            <a:pPr eaLnBrk="1" hangingPunct="1"/>
            <a:r>
              <a:rPr lang="en-US" altLang="ja-JP" baseline="0" dirty="0" smtClean="0"/>
              <a:t>From this graph, the superconducting transition are observed under pressures higher than 22GPa.</a:t>
            </a:r>
          </a:p>
          <a:p>
            <a:pPr eaLnBrk="1" hangingPunct="1"/>
            <a:r>
              <a:rPr lang="en-US" altLang="ja-JP" dirty="0" smtClean="0"/>
              <a:t>The inset shows</a:t>
            </a:r>
            <a:r>
              <a:rPr lang="en-US" altLang="ja-JP" baseline="0" dirty="0" smtClean="0"/>
              <a:t> the diamagnetism of iodine at 28GPa.</a:t>
            </a:r>
          </a:p>
          <a:p>
            <a:pPr eaLnBrk="1" hangingPunct="1"/>
            <a:r>
              <a:rPr lang="en-US" altLang="ja-JP" baseline="0" dirty="0" smtClean="0"/>
              <a:t>These show strong evidence of the superconductivity of iodine.</a:t>
            </a:r>
          </a:p>
          <a:p>
            <a:pPr eaLnBrk="1" hangingPunct="1"/>
            <a:endParaRPr lang="en-US" altLang="ja-JP" baseline="0" dirty="0" smtClean="0"/>
          </a:p>
          <a:p>
            <a:pPr eaLnBrk="1" hangingPunct="1"/>
            <a:r>
              <a:rPr lang="en-US" altLang="ja-JP" baseline="0" dirty="0" smtClean="0"/>
              <a:t>The pressure dependence of the superconducting transition temperature </a:t>
            </a:r>
            <a:r>
              <a:rPr lang="en-US" altLang="ja-JP" baseline="0" dirty="0" err="1" smtClean="0"/>
              <a:t>Tc</a:t>
            </a:r>
            <a:r>
              <a:rPr lang="en-US" altLang="ja-JP" baseline="0" dirty="0" smtClean="0"/>
              <a:t> of iodine up to 74GPa is shown in the right graph.</a:t>
            </a:r>
          </a:p>
          <a:p>
            <a:pPr eaLnBrk="1" hangingPunct="1"/>
            <a:r>
              <a:rPr lang="en-US" altLang="ja-JP" baseline="0" dirty="0" smtClean="0"/>
              <a:t>Negative pressure dependence of </a:t>
            </a:r>
            <a:r>
              <a:rPr lang="en-US" altLang="ja-JP" baseline="0" dirty="0" err="1" smtClean="0"/>
              <a:t>Tc</a:t>
            </a:r>
            <a:r>
              <a:rPr lang="en-US" altLang="ja-JP" baseline="0" dirty="0" smtClean="0"/>
              <a:t> is observed up to 60GPa, but the </a:t>
            </a:r>
            <a:r>
              <a:rPr lang="en-US" altLang="ja-JP" baseline="0" dirty="0" err="1" smtClean="0"/>
              <a:t>Tc</a:t>
            </a:r>
            <a:r>
              <a:rPr lang="en-US" altLang="ja-JP" baseline="0" dirty="0" smtClean="0"/>
              <a:t> undergoes a definite jump at 74GPa. It is considered that the </a:t>
            </a:r>
            <a:r>
              <a:rPr lang="en-US" altLang="ja-JP" baseline="0" dirty="0" err="1" smtClean="0"/>
              <a:t>structual</a:t>
            </a:r>
            <a:r>
              <a:rPr lang="en-US" altLang="ja-JP" baseline="0" dirty="0" smtClean="0"/>
              <a:t> change between </a:t>
            </a:r>
            <a:r>
              <a:rPr lang="en-US" altLang="ja-JP" baseline="0" dirty="0" err="1" smtClean="0"/>
              <a:t>phaseⅢ</a:t>
            </a:r>
            <a:r>
              <a:rPr lang="ja-JP" altLang="en-US" baseline="0" dirty="0" smtClean="0"/>
              <a:t> </a:t>
            </a:r>
            <a:r>
              <a:rPr lang="en-US" altLang="ja-JP" baseline="0" dirty="0" smtClean="0"/>
              <a:t>and Ⅳ causes either  a jump in </a:t>
            </a:r>
            <a:r>
              <a:rPr lang="en-US" altLang="ja-JP" baseline="0" dirty="0" err="1" smtClean="0"/>
              <a:t>Tc</a:t>
            </a:r>
            <a:r>
              <a:rPr lang="en-US" altLang="ja-JP" baseline="0" dirty="0" smtClean="0"/>
              <a:t> or positive pressure dependence of </a:t>
            </a:r>
            <a:r>
              <a:rPr lang="en-US" altLang="ja-JP" baseline="0" dirty="0" err="1" smtClean="0"/>
              <a:t>Tc</a:t>
            </a:r>
            <a:r>
              <a:rPr lang="en-US" altLang="ja-JP" baseline="0" dirty="0" smtClean="0"/>
              <a:t>.</a:t>
            </a:r>
            <a:endParaRPr lang="en-US" altLang="ja-JP" dirty="0" smtClean="0"/>
          </a:p>
        </p:txBody>
      </p:sp>
      <p:sp>
        <p:nvSpPr>
          <p:cNvPr id="4" name="スライド番号プレースホルダ 3"/>
          <p:cNvSpPr>
            <a:spLocks noGrp="1"/>
          </p:cNvSpPr>
          <p:nvPr>
            <p:ph type="sldNum" sz="quarter" idx="5"/>
          </p:nvPr>
        </p:nvSpPr>
        <p:spPr/>
        <p:txBody>
          <a:bodyPr/>
          <a:lstStyle/>
          <a:p>
            <a:pPr>
              <a:defRPr/>
            </a:pPr>
            <a:fld id="{7DE40DF9-2786-4268-93B4-6A76D42A4681}" type="slidenum">
              <a:rPr lang="ja-JP" altLang="en-US" smtClean="0"/>
              <a:pPr>
                <a:defRPr/>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a:t>
            </a:r>
            <a:r>
              <a:rPr kumimoji="1" lang="en-US" altLang="ja-JP" baseline="0" dirty="0" smtClean="0"/>
              <a:t> summarize about iodine </a:t>
            </a:r>
            <a:r>
              <a:rPr kumimoji="1" lang="en-US" altLang="ja-JP" sz="1200" b="0" i="0" kern="1200" dirty="0" smtClean="0">
                <a:solidFill>
                  <a:schemeClr val="tx1"/>
                </a:solidFill>
                <a:latin typeface="+mn-lt"/>
                <a:ea typeface="+mn-ea"/>
                <a:cs typeface="+mn-cs"/>
              </a:rPr>
              <a:t>briefly.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latin typeface="+mn-lt"/>
                <a:ea typeface="+mn-ea"/>
                <a:cs typeface="+mn-cs"/>
              </a:rPr>
              <a:t>At ambient pressure, iodine is a diatomic</a:t>
            </a:r>
            <a:r>
              <a:rPr kumimoji="1" lang="en-US" altLang="ja-JP" sz="1200" b="0" i="0" kern="1200" baseline="0" dirty="0" smtClean="0">
                <a:solidFill>
                  <a:schemeClr val="tx1"/>
                </a:solidFill>
                <a:latin typeface="+mn-lt"/>
                <a:ea typeface="+mn-ea"/>
                <a:cs typeface="+mn-cs"/>
              </a:rPr>
              <a:t> molecular solid and an insulator.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solidFill>
                <a:latin typeface="+mn-lt"/>
                <a:ea typeface="+mn-ea"/>
                <a:cs typeface="+mn-cs"/>
              </a:rPr>
              <a:t>Applying pressure, iodine has structural transitions, from phase Ⅰ to Ⅴ, Ⅱ, Ⅲ, Ⅳ.</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solidFill>
                <a:latin typeface="+mn-lt"/>
                <a:ea typeface="+mn-ea"/>
                <a:cs typeface="+mn-cs"/>
              </a:rPr>
              <a:t>We observed insulator-metal transition at 16GPa and molecular dissociation at 21GPa.</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baseline="0" dirty="0" smtClean="0">
                <a:solidFill>
                  <a:schemeClr val="tx1"/>
                </a:solidFill>
                <a:latin typeface="+mn-lt"/>
                <a:ea typeface="+mn-ea"/>
                <a:cs typeface="+mn-cs"/>
              </a:rPr>
              <a:t>Above 21GPa, it becomes  monatomic metal, moreover a superconductor ..</a:t>
            </a:r>
            <a:endParaRPr kumimoji="1" lang="en-US" altLang="ja-JP" sz="1200" b="0" i="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B83A2F34-0168-48B4-9459-E8D08B9A7373}" type="slidenum">
              <a:rPr lang="en-US" altLang="ja-JP" smtClean="0"/>
              <a:pPr>
                <a:defRPr/>
              </a:pPr>
              <a:t>9</a:t>
            </a:fld>
            <a:endParaRPr lang="en-US" altLang="ja-JP"/>
          </a:p>
        </p:txBody>
      </p:sp>
    </p:spTree>
    <p:extLst>
      <p:ext uri="{BB962C8B-B14F-4D97-AF65-F5344CB8AC3E}">
        <p14:creationId xmlns:p14="http://schemas.microsoft.com/office/powerpoint/2010/main" xmlns="" val="156170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1ED3778-7DD7-4702-899D-309FEC6765DC}" type="datetimeFigureOut">
              <a:rPr kumimoji="1" lang="ja-JP" altLang="en-US" smtClean="0"/>
              <a:pPr/>
              <a:t>2014/10/1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BF14325-5F5C-43AA-8FAA-65DAF59B0CC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D3778-7DD7-4702-899D-309FEC6765DC}" type="datetimeFigureOut">
              <a:rPr kumimoji="1" lang="ja-JP" altLang="en-US" smtClean="0"/>
              <a:pPr/>
              <a:t>2014/10/1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14325-5F5C-43AA-8FAA-65DAF59B0CC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High Pressure study of Bromine</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Shimizu Lab</a:t>
            </a:r>
          </a:p>
          <a:p>
            <a:r>
              <a:rPr lang="en-US" altLang="ja-JP" dirty="0" smtClean="0"/>
              <a:t>M2</a:t>
            </a:r>
            <a:r>
              <a:rPr lang="ja-JP" altLang="en-US" dirty="0" smtClean="0"/>
              <a:t>　</a:t>
            </a:r>
            <a:r>
              <a:rPr lang="en-US" altLang="ja-JP" dirty="0" smtClean="0"/>
              <a:t>Hayashi Yuma</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u="sng" dirty="0" smtClean="0"/>
              <a:t>Introduction</a:t>
            </a:r>
            <a:endParaRPr kumimoji="1" lang="ja-JP" altLang="en-US" b="1" u="sng" dirty="0"/>
          </a:p>
        </p:txBody>
      </p:sp>
      <p:pic>
        <p:nvPicPr>
          <p:cNvPr id="4" name="コンテンツ プレースホルダ 3" descr="press1.png"/>
          <p:cNvPicPr>
            <a:picLocks noGrp="1" noChangeAspect="1"/>
          </p:cNvPicPr>
          <p:nvPr>
            <p:ph idx="1"/>
          </p:nvPr>
        </p:nvPicPr>
        <p:blipFill>
          <a:blip r:embed="rId3" cstate="print"/>
          <a:stretch>
            <a:fillRect/>
          </a:stretch>
        </p:blipFill>
        <p:spPr>
          <a:xfrm>
            <a:off x="251520" y="1628800"/>
            <a:ext cx="8685765" cy="4248472"/>
          </a:xfrm>
        </p:spPr>
      </p:pic>
      <p:sp>
        <p:nvSpPr>
          <p:cNvPr id="5" name="テキスト ボックス 4"/>
          <p:cNvSpPr txBox="1"/>
          <p:nvPr/>
        </p:nvSpPr>
        <p:spPr>
          <a:xfrm>
            <a:off x="4788024" y="6165304"/>
            <a:ext cx="3025957" cy="369332"/>
          </a:xfrm>
          <a:prstGeom prst="rect">
            <a:avLst/>
          </a:prstGeom>
          <a:noFill/>
        </p:spPr>
        <p:txBody>
          <a:bodyPr wrap="none" rtlCol="0">
            <a:spAutoFit/>
          </a:bodyPr>
          <a:lstStyle/>
          <a:p>
            <a:r>
              <a:rPr kumimoji="1" lang="en-US" altLang="ja-JP" dirty="0" smtClean="0"/>
              <a:t>http://www.cqst.osaka-u.ac.jp</a:t>
            </a:r>
            <a:endParaRPr kumimoji="1" lang="ja-JP" altLang="en-US" dirty="0"/>
          </a:p>
        </p:txBody>
      </p:sp>
      <p:sp>
        <p:nvSpPr>
          <p:cNvPr id="6" name="円/楕円 5"/>
          <p:cNvSpPr/>
          <p:nvPr/>
        </p:nvSpPr>
        <p:spPr>
          <a:xfrm>
            <a:off x="323528" y="2492896"/>
            <a:ext cx="648072" cy="6480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971600" y="2564904"/>
            <a:ext cx="432048" cy="14401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75656" y="2276872"/>
            <a:ext cx="3687613"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room –temperature superconductor?</a:t>
            </a:r>
            <a:endParaRPr kumimoji="1" lang="ja-JP" altLang="en-US" dirty="0">
              <a:solidFill>
                <a:srgbClr val="FF0000"/>
              </a:solidFill>
            </a:endParaRPr>
          </a:p>
        </p:txBody>
      </p:sp>
      <p:sp>
        <p:nvSpPr>
          <p:cNvPr id="11" name="円/楕円 10"/>
          <p:cNvSpPr/>
          <p:nvPr/>
        </p:nvSpPr>
        <p:spPr>
          <a:xfrm>
            <a:off x="7812360" y="4005064"/>
            <a:ext cx="576064" cy="93610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2807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95536" y="2052137"/>
            <a:ext cx="2160240" cy="1305090"/>
          </a:xfrm>
          <a:prstGeom prst="rect">
            <a:avLst/>
          </a:prstGeom>
          <a:noFill/>
          <a:ln w="9525">
            <a:noFill/>
            <a:miter lim="800000"/>
            <a:headEnd/>
            <a:tailEnd/>
          </a:ln>
        </p:spPr>
      </p:pic>
      <p:pic>
        <p:nvPicPr>
          <p:cNvPr id="44035" name="Picture 3"/>
          <p:cNvPicPr>
            <a:picLocks noChangeAspect="1" noChangeArrowheads="1"/>
          </p:cNvPicPr>
          <p:nvPr/>
        </p:nvPicPr>
        <p:blipFill>
          <a:blip r:embed="rId4" cstate="print"/>
          <a:srcRect/>
          <a:stretch>
            <a:fillRect/>
          </a:stretch>
        </p:blipFill>
        <p:spPr bwMode="auto">
          <a:xfrm>
            <a:off x="3563888" y="2124145"/>
            <a:ext cx="2072257" cy="1152128"/>
          </a:xfrm>
          <a:prstGeom prst="rect">
            <a:avLst/>
          </a:prstGeom>
          <a:noFill/>
          <a:ln w="9525">
            <a:noFill/>
            <a:miter lim="800000"/>
            <a:headEnd/>
            <a:tailEnd/>
          </a:ln>
        </p:spPr>
      </p:pic>
      <p:pic>
        <p:nvPicPr>
          <p:cNvPr id="44036" name="Picture 4"/>
          <p:cNvPicPr>
            <a:picLocks noChangeAspect="1" noChangeArrowheads="1"/>
          </p:cNvPicPr>
          <p:nvPr/>
        </p:nvPicPr>
        <p:blipFill>
          <a:blip r:embed="rId5" cstate="print"/>
          <a:srcRect/>
          <a:stretch>
            <a:fillRect/>
          </a:stretch>
        </p:blipFill>
        <p:spPr bwMode="auto">
          <a:xfrm>
            <a:off x="6516216" y="2124145"/>
            <a:ext cx="2081695" cy="1108863"/>
          </a:xfrm>
          <a:prstGeom prst="rect">
            <a:avLst/>
          </a:prstGeom>
          <a:noFill/>
          <a:ln w="9525">
            <a:noFill/>
            <a:miter lim="800000"/>
            <a:headEnd/>
            <a:tailEnd/>
          </a:ln>
        </p:spPr>
      </p:pic>
      <p:sp>
        <p:nvSpPr>
          <p:cNvPr id="7" name="タイトル 1"/>
          <p:cNvSpPr>
            <a:spLocks noGrp="1"/>
          </p:cNvSpPr>
          <p:nvPr>
            <p:ph type="title"/>
          </p:nvPr>
        </p:nvSpPr>
        <p:spPr>
          <a:xfrm>
            <a:off x="457200" y="274638"/>
            <a:ext cx="8229600" cy="1143000"/>
          </a:xfrm>
        </p:spPr>
        <p:txBody>
          <a:bodyPr>
            <a:normAutofit/>
          </a:bodyPr>
          <a:lstStyle/>
          <a:p>
            <a:r>
              <a:rPr kumimoji="1" lang="en-US" altLang="ja-JP" b="1" i="1" u="sng" dirty="0" smtClean="0"/>
              <a:t>High-Pressure</a:t>
            </a:r>
            <a:r>
              <a:rPr kumimoji="1" lang="en-US" altLang="ja-JP" i="1" u="sng" dirty="0" smtClean="0"/>
              <a:t> </a:t>
            </a:r>
            <a:r>
              <a:rPr kumimoji="1" lang="en-US" altLang="ja-JP" b="1" i="1" u="sng" dirty="0" smtClean="0"/>
              <a:t>Effect</a:t>
            </a:r>
            <a:endParaRPr kumimoji="1" lang="ja-JP" altLang="en-US" b="1" i="1" u="sng" dirty="0"/>
          </a:p>
        </p:txBody>
      </p:sp>
      <p:sp>
        <p:nvSpPr>
          <p:cNvPr id="8" name="テキスト ボックス 7"/>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9" name="右矢印 8"/>
          <p:cNvSpPr/>
          <p:nvPr/>
        </p:nvSpPr>
        <p:spPr>
          <a:xfrm>
            <a:off x="2699792" y="2484185"/>
            <a:ext cx="648072"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724128" y="2484185"/>
            <a:ext cx="648072"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43608" y="3564305"/>
            <a:ext cx="1771639" cy="584775"/>
          </a:xfrm>
          <a:prstGeom prst="rect">
            <a:avLst/>
          </a:prstGeom>
          <a:noFill/>
        </p:spPr>
        <p:txBody>
          <a:bodyPr wrap="none" rtlCol="0">
            <a:spAutoFit/>
          </a:bodyPr>
          <a:lstStyle/>
          <a:p>
            <a:r>
              <a:rPr kumimoji="1" lang="en-US" altLang="ja-JP" sz="3200" b="1" dirty="0" smtClean="0">
                <a:solidFill>
                  <a:schemeClr val="accent3"/>
                </a:solidFill>
              </a:rPr>
              <a:t>Molecule</a:t>
            </a:r>
          </a:p>
        </p:txBody>
      </p:sp>
      <p:sp>
        <p:nvSpPr>
          <p:cNvPr id="12" name="Text Box 87"/>
          <p:cNvSpPr txBox="1">
            <a:spLocks noChangeArrowheads="1"/>
          </p:cNvSpPr>
          <p:nvPr/>
        </p:nvSpPr>
        <p:spPr bwMode="auto">
          <a:xfrm>
            <a:off x="5364088" y="3276273"/>
            <a:ext cx="1519414"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b="1" dirty="0">
                <a:solidFill>
                  <a:srgbClr val="FF0000"/>
                </a:solidFill>
              </a:rPr>
              <a:t>pressurization</a:t>
            </a:r>
            <a:r>
              <a:rPr lang="en-US" altLang="ja-JP" dirty="0"/>
              <a:t> </a:t>
            </a:r>
          </a:p>
        </p:txBody>
      </p:sp>
      <p:sp>
        <p:nvSpPr>
          <p:cNvPr id="13" name="Text Box 87"/>
          <p:cNvSpPr txBox="1">
            <a:spLocks noChangeArrowheads="1"/>
          </p:cNvSpPr>
          <p:nvPr/>
        </p:nvSpPr>
        <p:spPr bwMode="auto">
          <a:xfrm>
            <a:off x="2267744" y="3276273"/>
            <a:ext cx="1519414"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b="1" dirty="0">
                <a:solidFill>
                  <a:srgbClr val="FF0000"/>
                </a:solidFill>
              </a:rPr>
              <a:t>pressurization</a:t>
            </a:r>
            <a:r>
              <a:rPr lang="en-US" altLang="ja-JP" dirty="0"/>
              <a:t> </a:t>
            </a:r>
          </a:p>
        </p:txBody>
      </p:sp>
      <p:sp>
        <p:nvSpPr>
          <p:cNvPr id="14" name="テキスト ボックス 13"/>
          <p:cNvSpPr txBox="1"/>
          <p:nvPr/>
        </p:nvSpPr>
        <p:spPr>
          <a:xfrm>
            <a:off x="6588224" y="3564305"/>
            <a:ext cx="2369751" cy="584775"/>
          </a:xfrm>
          <a:prstGeom prst="rect">
            <a:avLst/>
          </a:prstGeom>
          <a:noFill/>
        </p:spPr>
        <p:txBody>
          <a:bodyPr wrap="none" rtlCol="0">
            <a:spAutoFit/>
          </a:bodyPr>
          <a:lstStyle/>
          <a:p>
            <a:r>
              <a:rPr kumimoji="1" lang="en-US" altLang="ja-JP" sz="3200" b="1" dirty="0" err="1" smtClean="0">
                <a:solidFill>
                  <a:srgbClr val="00B0F0"/>
                </a:solidFill>
              </a:rPr>
              <a:t>Monoatomic</a:t>
            </a:r>
            <a:endParaRPr kumimoji="1" lang="en-US" altLang="ja-JP" sz="3200" b="1" dirty="0" smtClean="0">
              <a:solidFill>
                <a:srgbClr val="00B0F0"/>
              </a:solidFill>
            </a:endParaRPr>
          </a:p>
        </p:txBody>
      </p:sp>
      <p:sp>
        <p:nvSpPr>
          <p:cNvPr id="15" name="Line 132"/>
          <p:cNvSpPr>
            <a:spLocks noChangeShapeType="1"/>
          </p:cNvSpPr>
          <p:nvPr/>
        </p:nvSpPr>
        <p:spPr bwMode="auto">
          <a:xfrm>
            <a:off x="6444208" y="1908121"/>
            <a:ext cx="0" cy="1513757"/>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6" name="Text Box 133"/>
          <p:cNvSpPr txBox="1">
            <a:spLocks noChangeArrowheads="1"/>
          </p:cNvSpPr>
          <p:nvPr/>
        </p:nvSpPr>
        <p:spPr bwMode="auto">
          <a:xfrm>
            <a:off x="5220072" y="1340768"/>
            <a:ext cx="307991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2400" b="1" u="sng" dirty="0"/>
              <a:t>molecular dissociation </a:t>
            </a:r>
          </a:p>
        </p:txBody>
      </p:sp>
      <p:sp>
        <p:nvSpPr>
          <p:cNvPr id="17" name="正方形/長方形 16"/>
          <p:cNvSpPr/>
          <p:nvPr/>
        </p:nvSpPr>
        <p:spPr>
          <a:xfrm>
            <a:off x="251520" y="1268760"/>
            <a:ext cx="8640960" cy="2880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8470" y="4149080"/>
            <a:ext cx="3969356" cy="461665"/>
          </a:xfrm>
          <a:prstGeom prst="rect">
            <a:avLst/>
          </a:prstGeom>
          <a:noFill/>
        </p:spPr>
        <p:txBody>
          <a:bodyPr wrap="none" rtlCol="0">
            <a:spAutoFit/>
          </a:bodyPr>
          <a:lstStyle/>
          <a:p>
            <a:r>
              <a:rPr lang="en-US" altLang="ja-JP" sz="2400" dirty="0" smtClean="0">
                <a:latin typeface="Arial"/>
                <a:cs typeface="Arial"/>
              </a:rPr>
              <a:t>Applying pressure means…</a:t>
            </a:r>
            <a:endParaRPr kumimoji="1" lang="ja-JP" altLang="en-US" sz="2400" dirty="0">
              <a:latin typeface="Arial"/>
              <a:cs typeface="Arial"/>
            </a:endParaRPr>
          </a:p>
        </p:txBody>
      </p:sp>
      <p:sp>
        <p:nvSpPr>
          <p:cNvPr id="19" name="下矢印 18"/>
          <p:cNvSpPr/>
          <p:nvPr/>
        </p:nvSpPr>
        <p:spPr>
          <a:xfrm>
            <a:off x="2771800" y="5301208"/>
            <a:ext cx="216024" cy="576064"/>
          </a:xfrm>
          <a:prstGeom prst="downArrow">
            <a:avLst/>
          </a:prstGeom>
          <a:solidFill>
            <a:schemeClr val="tx1"/>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15616" y="5877272"/>
            <a:ext cx="4201791" cy="523220"/>
          </a:xfrm>
          <a:prstGeom prst="rect">
            <a:avLst/>
          </a:prstGeom>
          <a:noFill/>
        </p:spPr>
        <p:txBody>
          <a:bodyPr wrap="none" rtlCol="0">
            <a:spAutoFit/>
          </a:bodyPr>
          <a:lstStyle/>
          <a:p>
            <a:r>
              <a:rPr lang="en-US" altLang="ja-JP" sz="2800" dirty="0" smtClean="0">
                <a:latin typeface="Arial"/>
                <a:cs typeface="Arial"/>
              </a:rPr>
              <a:t>Electronic states change.</a:t>
            </a:r>
            <a:endParaRPr kumimoji="1" lang="ja-JP" altLang="en-US" sz="2800" dirty="0">
              <a:latin typeface="Arial"/>
              <a:cs typeface="Arial"/>
            </a:endParaRPr>
          </a:p>
        </p:txBody>
      </p:sp>
      <p:sp>
        <p:nvSpPr>
          <p:cNvPr id="21" name="テキスト ボックス 20"/>
          <p:cNvSpPr txBox="1"/>
          <p:nvPr/>
        </p:nvSpPr>
        <p:spPr>
          <a:xfrm>
            <a:off x="395536" y="4797152"/>
            <a:ext cx="5250796" cy="461665"/>
          </a:xfrm>
          <a:prstGeom prst="rect">
            <a:avLst/>
          </a:prstGeom>
          <a:noFill/>
        </p:spPr>
        <p:txBody>
          <a:bodyPr wrap="none" rtlCol="0">
            <a:spAutoFit/>
          </a:bodyPr>
          <a:lstStyle/>
          <a:p>
            <a:r>
              <a:rPr lang="en-US" altLang="ja-JP" sz="2400" dirty="0" smtClean="0">
                <a:latin typeface="Arial"/>
                <a:cs typeface="Arial"/>
              </a:rPr>
              <a:t>The atomic distance becomes closer.</a:t>
            </a:r>
            <a:endParaRPr kumimoji="1" lang="ja-JP" altLang="en-US" sz="2400" dirty="0">
              <a:latin typeface="Arial"/>
              <a:cs typeface="Arial"/>
            </a:endParaRPr>
          </a:p>
        </p:txBody>
      </p:sp>
      <p:sp>
        <p:nvSpPr>
          <p:cNvPr id="22" name="テキスト ボックス 21"/>
          <p:cNvSpPr txBox="1"/>
          <p:nvPr/>
        </p:nvSpPr>
        <p:spPr>
          <a:xfrm>
            <a:off x="5508104" y="5373216"/>
            <a:ext cx="3923928" cy="830997"/>
          </a:xfrm>
          <a:prstGeom prst="rect">
            <a:avLst/>
          </a:prstGeom>
          <a:noFill/>
        </p:spPr>
        <p:txBody>
          <a:bodyPr wrap="square" rtlCol="0">
            <a:spAutoFit/>
          </a:bodyPr>
          <a:lstStyle/>
          <a:p>
            <a:r>
              <a:rPr lang="ja-JP" altLang="en-US" sz="2400" dirty="0" smtClean="0">
                <a:latin typeface="Arial"/>
                <a:cs typeface="Arial"/>
              </a:rPr>
              <a:t>・</a:t>
            </a:r>
            <a:r>
              <a:rPr lang="en-US" altLang="ja-JP" sz="2400" dirty="0" smtClean="0">
                <a:latin typeface="Arial"/>
                <a:cs typeface="Arial"/>
              </a:rPr>
              <a:t>Structural transition</a:t>
            </a:r>
          </a:p>
          <a:p>
            <a:r>
              <a:rPr lang="ja-JP" altLang="en-US" sz="2400" dirty="0" smtClean="0">
                <a:latin typeface="Arial"/>
                <a:cs typeface="Arial"/>
              </a:rPr>
              <a:t>・</a:t>
            </a:r>
            <a:r>
              <a:rPr lang="en-US" altLang="ja-JP" sz="2400" dirty="0" smtClean="0">
                <a:latin typeface="Arial"/>
                <a:cs typeface="Arial"/>
              </a:rPr>
              <a:t>Insulator-Metal transition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8892480" cy="1143000"/>
          </a:xfrm>
        </p:spPr>
        <p:txBody>
          <a:bodyPr>
            <a:normAutofit fontScale="90000"/>
          </a:bodyPr>
          <a:lstStyle/>
          <a:p>
            <a:r>
              <a:rPr lang="ja-JP" altLang="en-US" b="1" i="1" dirty="0" smtClean="0"/>
              <a:t>　　</a:t>
            </a:r>
            <a:r>
              <a:rPr lang="en-US" altLang="ja-JP" b="1" i="1" u="sng" dirty="0" smtClean="0"/>
              <a:t>Structural phase transition of iodine</a:t>
            </a:r>
            <a:endParaRPr kumimoji="1" lang="ja-JP" altLang="en-US" b="1" i="1" u="sng" dirty="0"/>
          </a:p>
        </p:txBody>
      </p:sp>
      <p:pic>
        <p:nvPicPr>
          <p:cNvPr id="44034" name="Picture 2" descr="D:\Lab\参考資料\halogen_structure.png"/>
          <p:cNvPicPr>
            <a:picLocks noChangeAspect="1" noChangeArrowheads="1"/>
          </p:cNvPicPr>
          <p:nvPr/>
        </p:nvPicPr>
        <p:blipFill>
          <a:blip r:embed="rId3" cstate="print"/>
          <a:srcRect/>
          <a:stretch>
            <a:fillRect/>
          </a:stretch>
        </p:blipFill>
        <p:spPr bwMode="auto">
          <a:xfrm>
            <a:off x="179512" y="1268760"/>
            <a:ext cx="8748464" cy="2544101"/>
          </a:xfrm>
          <a:prstGeom prst="rect">
            <a:avLst/>
          </a:prstGeom>
          <a:noFill/>
        </p:spPr>
      </p:pic>
      <p:sp>
        <p:nvSpPr>
          <p:cNvPr id="4" name="テキスト ボックス 3"/>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5" name="Rectangle 15"/>
          <p:cNvSpPr>
            <a:spLocks noChangeArrowheads="1"/>
          </p:cNvSpPr>
          <p:nvPr/>
        </p:nvSpPr>
        <p:spPr bwMode="auto">
          <a:xfrm>
            <a:off x="4355976" y="5949280"/>
            <a:ext cx="4427538" cy="307975"/>
          </a:xfrm>
          <a:prstGeom prst="rect">
            <a:avLst/>
          </a:prstGeom>
          <a:noFill/>
          <a:ln w="9525">
            <a:noFill/>
            <a:miter lim="800000"/>
            <a:headEnd/>
            <a:tailEnd/>
          </a:ln>
        </p:spPr>
        <p:txBody>
          <a:bodyPr>
            <a:spAutoFit/>
          </a:bodyPr>
          <a:lstStyle/>
          <a:p>
            <a:pPr defTabSz="4259263"/>
            <a:r>
              <a:rPr lang="en-US" altLang="ja-JP" sz="1400" dirty="0">
                <a:latin typeface="Calibri" pitchFamily="34" charset="0"/>
              </a:rPr>
              <a:t>B. Albert, K. </a:t>
            </a:r>
            <a:r>
              <a:rPr lang="en-US" altLang="ja-JP" sz="1400" dirty="0" err="1">
                <a:latin typeface="Calibri" pitchFamily="34" charset="0"/>
              </a:rPr>
              <a:t>Schmit</a:t>
            </a:r>
            <a:r>
              <a:rPr lang="en-US" altLang="ja-JP" sz="1400" dirty="0">
                <a:latin typeface="Calibri" pitchFamily="34" charset="0"/>
              </a:rPr>
              <a:t>, Z. </a:t>
            </a:r>
            <a:r>
              <a:rPr lang="en-US" altLang="ja-JP" sz="1400" dirty="0" err="1">
                <a:latin typeface="Calibri" pitchFamily="34" charset="0"/>
              </a:rPr>
              <a:t>Anorg</a:t>
            </a:r>
            <a:r>
              <a:rPr lang="en-US" altLang="ja-JP" sz="1400" dirty="0">
                <a:latin typeface="Calibri" pitchFamily="34" charset="0"/>
              </a:rPr>
              <a:t>. </a:t>
            </a:r>
            <a:r>
              <a:rPr lang="en-US" altLang="ja-JP" sz="1400" dirty="0" err="1">
                <a:latin typeface="Calibri" pitchFamily="34" charset="0"/>
              </a:rPr>
              <a:t>Allg</a:t>
            </a:r>
            <a:r>
              <a:rPr lang="en-US" altLang="ja-JP" sz="1400" dirty="0">
                <a:latin typeface="Calibri" pitchFamily="34" charset="0"/>
              </a:rPr>
              <a:t>. Chem. </a:t>
            </a:r>
            <a:r>
              <a:rPr lang="en-US" altLang="ja-JP" sz="1400" b="1" dirty="0">
                <a:latin typeface="Calibri" pitchFamily="34" charset="0"/>
              </a:rPr>
              <a:t>627</a:t>
            </a:r>
            <a:r>
              <a:rPr lang="en-US" altLang="ja-JP" sz="1400" dirty="0">
                <a:latin typeface="Calibri" pitchFamily="34" charset="0"/>
              </a:rPr>
              <a:t>, 809 (2001).</a:t>
            </a:r>
          </a:p>
        </p:txBody>
      </p:sp>
      <p:sp>
        <p:nvSpPr>
          <p:cNvPr id="6" name="テキスト ボックス 20"/>
          <p:cNvSpPr txBox="1">
            <a:spLocks noChangeArrowheads="1"/>
          </p:cNvSpPr>
          <p:nvPr/>
        </p:nvSpPr>
        <p:spPr bwMode="auto">
          <a:xfrm>
            <a:off x="4356100" y="6334125"/>
            <a:ext cx="4787900" cy="523875"/>
          </a:xfrm>
          <a:prstGeom prst="rect">
            <a:avLst/>
          </a:prstGeom>
          <a:noFill/>
          <a:ln w="9525">
            <a:noFill/>
            <a:miter lim="800000"/>
            <a:headEnd/>
            <a:tailEnd/>
          </a:ln>
        </p:spPr>
        <p:txBody>
          <a:bodyPr>
            <a:spAutoFit/>
          </a:bodyPr>
          <a:lstStyle/>
          <a:p>
            <a:r>
              <a:rPr lang="en-US" altLang="ja-JP" sz="1400" dirty="0">
                <a:latin typeface="Calibri" pitchFamily="34" charset="0"/>
              </a:rPr>
              <a:t>Y.  </a:t>
            </a:r>
            <a:r>
              <a:rPr lang="en-US" altLang="ja-JP" sz="1400" dirty="0" err="1">
                <a:latin typeface="Calibri" pitchFamily="34" charset="0"/>
              </a:rPr>
              <a:t>Fujii</a:t>
            </a:r>
            <a:r>
              <a:rPr lang="en-US" altLang="ja-JP" sz="1400" dirty="0">
                <a:latin typeface="Calibri" pitchFamily="34" charset="0"/>
              </a:rPr>
              <a:t>,  K.  </a:t>
            </a:r>
            <a:r>
              <a:rPr lang="en-US" altLang="ja-JP" sz="1400" dirty="0" err="1">
                <a:latin typeface="Calibri" pitchFamily="34" charset="0"/>
              </a:rPr>
              <a:t>Hase</a:t>
            </a:r>
            <a:r>
              <a:rPr lang="en-US" altLang="ja-JP" sz="1400" dirty="0">
                <a:latin typeface="Calibri" pitchFamily="34" charset="0"/>
              </a:rPr>
              <a:t>, N.  </a:t>
            </a:r>
            <a:r>
              <a:rPr lang="en-US" altLang="ja-JP" sz="1400" dirty="0" err="1">
                <a:latin typeface="Calibri" pitchFamily="34" charset="0"/>
              </a:rPr>
              <a:t>Hamaya</a:t>
            </a:r>
            <a:r>
              <a:rPr lang="en-US" altLang="ja-JP" sz="1400" dirty="0">
                <a:latin typeface="Calibri" pitchFamily="34" charset="0"/>
              </a:rPr>
              <a:t>,  Y.  </a:t>
            </a:r>
            <a:r>
              <a:rPr lang="en-US" altLang="ja-JP" sz="1400" dirty="0" err="1">
                <a:latin typeface="Calibri" pitchFamily="34" charset="0"/>
              </a:rPr>
              <a:t>Ohishi</a:t>
            </a:r>
            <a:r>
              <a:rPr lang="en-US" altLang="ja-JP" sz="1400" dirty="0">
                <a:latin typeface="Calibri" pitchFamily="34" charset="0"/>
              </a:rPr>
              <a:t>, A.  Onodera,  O. </a:t>
            </a:r>
          </a:p>
          <a:p>
            <a:r>
              <a:rPr lang="en-US" altLang="ja-JP" sz="1400" dirty="0">
                <a:latin typeface="Calibri" pitchFamily="34" charset="0"/>
              </a:rPr>
              <a:t>Shimomura, and K. </a:t>
            </a:r>
            <a:r>
              <a:rPr lang="en-US" altLang="ja-JP" sz="1400" dirty="0" err="1">
                <a:latin typeface="Calibri" pitchFamily="34" charset="0"/>
              </a:rPr>
              <a:t>Takemura</a:t>
            </a:r>
            <a:r>
              <a:rPr lang="en-US" altLang="ja-JP" sz="1400" dirty="0">
                <a:latin typeface="Calibri" pitchFamily="34" charset="0"/>
              </a:rPr>
              <a:t>, Phys. Rev. </a:t>
            </a:r>
            <a:r>
              <a:rPr lang="en-US" altLang="ja-JP" sz="1400" dirty="0" err="1">
                <a:latin typeface="Calibri" pitchFamily="34" charset="0"/>
              </a:rPr>
              <a:t>Lett</a:t>
            </a:r>
            <a:r>
              <a:rPr lang="en-US" altLang="ja-JP" sz="1400" dirty="0">
                <a:latin typeface="Calibri" pitchFamily="34" charset="0"/>
              </a:rPr>
              <a:t>. 58, 796 (1987).</a:t>
            </a:r>
            <a:endParaRPr lang="ja-JP" altLang="en-US" sz="1400" dirty="0">
              <a:latin typeface="Calibri" pitchFamily="34" charset="0"/>
            </a:endParaRPr>
          </a:p>
        </p:txBody>
      </p:sp>
      <p:sp>
        <p:nvSpPr>
          <p:cNvPr id="7" name="Rectangle 15"/>
          <p:cNvSpPr>
            <a:spLocks noChangeArrowheads="1"/>
          </p:cNvSpPr>
          <p:nvPr/>
        </p:nvSpPr>
        <p:spPr bwMode="auto">
          <a:xfrm>
            <a:off x="4355976" y="6145559"/>
            <a:ext cx="3338158" cy="307777"/>
          </a:xfrm>
          <a:prstGeom prst="rect">
            <a:avLst/>
          </a:prstGeom>
          <a:noFill/>
          <a:ln w="9525">
            <a:noFill/>
            <a:miter lim="800000"/>
            <a:headEnd/>
            <a:tailEnd/>
          </a:ln>
        </p:spPr>
        <p:txBody>
          <a:bodyPr wrap="none" anchor="ctr">
            <a:spAutoFit/>
          </a:bodyPr>
          <a:lstStyle/>
          <a:p>
            <a:r>
              <a:rPr lang="de-DE" altLang="ja-JP" sz="1400" dirty="0">
                <a:latin typeface="Calibri" pitchFamily="34" charset="0"/>
              </a:rPr>
              <a:t>K. Takemura et al., Nature </a:t>
            </a:r>
            <a:r>
              <a:rPr lang="de-DE" altLang="ja-JP" sz="1400" b="1" dirty="0">
                <a:latin typeface="Calibri" pitchFamily="34" charset="0"/>
              </a:rPr>
              <a:t>423</a:t>
            </a:r>
            <a:r>
              <a:rPr lang="de-DE" altLang="ja-JP" sz="1400" dirty="0">
                <a:latin typeface="Calibri" pitchFamily="34" charset="0"/>
              </a:rPr>
              <a:t>, 971 (2003). </a:t>
            </a:r>
          </a:p>
        </p:txBody>
      </p:sp>
      <p:pic>
        <p:nvPicPr>
          <p:cNvPr id="44035" name="Picture 3" descr="D:\Lab\参考資料\halogen_structure2.png"/>
          <p:cNvPicPr>
            <a:picLocks noChangeAspect="1" noChangeArrowheads="1"/>
          </p:cNvPicPr>
          <p:nvPr/>
        </p:nvPicPr>
        <p:blipFill>
          <a:blip r:embed="rId4" cstate="print"/>
          <a:srcRect/>
          <a:stretch>
            <a:fillRect/>
          </a:stretch>
        </p:blipFill>
        <p:spPr bwMode="auto">
          <a:xfrm>
            <a:off x="357851" y="2996952"/>
            <a:ext cx="8786149" cy="2183160"/>
          </a:xfrm>
          <a:prstGeom prst="rect">
            <a:avLst/>
          </a:prstGeom>
          <a:noFill/>
        </p:spPr>
      </p:pic>
      <p:sp>
        <p:nvSpPr>
          <p:cNvPr id="49" name="テキスト ボックス 48"/>
          <p:cNvSpPr txBox="1"/>
          <p:nvPr/>
        </p:nvSpPr>
        <p:spPr>
          <a:xfrm>
            <a:off x="1187624" y="5589240"/>
            <a:ext cx="5609997" cy="369332"/>
          </a:xfrm>
          <a:prstGeom prst="rect">
            <a:avLst/>
          </a:prstGeom>
          <a:noFill/>
        </p:spPr>
        <p:txBody>
          <a:bodyPr wrap="none" rtlCol="0">
            <a:spAutoFit/>
          </a:bodyPr>
          <a:lstStyle/>
          <a:p>
            <a:r>
              <a:rPr kumimoji="1" lang="en-US" altLang="ja-JP" dirty="0" smtClean="0"/>
              <a:t>Molecular dissociation@21GPa_</a:t>
            </a:r>
            <a:r>
              <a:rPr lang="en-US" altLang="ja-JP" i="1" dirty="0" smtClean="0"/>
              <a:t>non-hydrostatic pressure</a:t>
            </a:r>
            <a:endParaRPr kumimoji="1" lang="en-US" altLang="ja-JP" i="1" dirty="0" smtClean="0"/>
          </a:p>
        </p:txBody>
      </p:sp>
      <p:grpSp>
        <p:nvGrpSpPr>
          <p:cNvPr id="3" name="グループ化 50"/>
          <p:cNvGrpSpPr/>
          <p:nvPr/>
        </p:nvGrpSpPr>
        <p:grpSpPr>
          <a:xfrm>
            <a:off x="755576" y="3995772"/>
            <a:ext cx="8460432" cy="1665476"/>
            <a:chOff x="683568" y="3645024"/>
            <a:chExt cx="8460432" cy="1665476"/>
          </a:xfrm>
        </p:grpSpPr>
        <p:grpSp>
          <p:nvGrpSpPr>
            <p:cNvPr id="8" name="グループ化 53"/>
            <p:cNvGrpSpPr/>
            <p:nvPr/>
          </p:nvGrpSpPr>
          <p:grpSpPr>
            <a:xfrm>
              <a:off x="683568" y="3645024"/>
              <a:ext cx="7344816" cy="1070114"/>
              <a:chOff x="1998663" y="1916832"/>
              <a:chExt cx="6173737" cy="1046383"/>
            </a:xfrm>
          </p:grpSpPr>
          <p:grpSp>
            <p:nvGrpSpPr>
              <p:cNvPr id="9" name="グループ化 5"/>
              <p:cNvGrpSpPr/>
              <p:nvPr/>
            </p:nvGrpSpPr>
            <p:grpSpPr>
              <a:xfrm>
                <a:off x="1998663" y="1916832"/>
                <a:ext cx="6173737" cy="1046383"/>
                <a:chOff x="1998663" y="1916832"/>
                <a:chExt cx="6173737" cy="1046383"/>
              </a:xfrm>
            </p:grpSpPr>
            <p:grpSp>
              <p:nvGrpSpPr>
                <p:cNvPr id="10" name="グループ化 1"/>
                <p:cNvGrpSpPr/>
                <p:nvPr/>
              </p:nvGrpSpPr>
              <p:grpSpPr>
                <a:xfrm>
                  <a:off x="2128838" y="1916832"/>
                  <a:ext cx="6043562" cy="1046383"/>
                  <a:chOff x="2128838" y="1174530"/>
                  <a:chExt cx="6043562" cy="1046383"/>
                </a:xfrm>
              </p:grpSpPr>
              <p:sp>
                <p:nvSpPr>
                  <p:cNvPr id="21" name="Rectangle 16"/>
                  <p:cNvSpPr>
                    <a:spLocks noChangeArrowheads="1"/>
                  </p:cNvSpPr>
                  <p:nvPr/>
                </p:nvSpPr>
                <p:spPr bwMode="auto">
                  <a:xfrm>
                    <a:off x="2135188" y="1666875"/>
                    <a:ext cx="2586037" cy="441325"/>
                  </a:xfrm>
                  <a:prstGeom prst="rect">
                    <a:avLst/>
                  </a:prstGeom>
                  <a:solidFill>
                    <a:srgbClr val="92D05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22" name="Text Box 19"/>
                  <p:cNvSpPr txBox="1">
                    <a:spLocks noChangeArrowheads="1"/>
                  </p:cNvSpPr>
                  <p:nvPr/>
                </p:nvSpPr>
                <p:spPr bwMode="auto">
                  <a:xfrm>
                    <a:off x="2267744" y="1678586"/>
                    <a:ext cx="2284600"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Molecular phase (Ⅰ)</a:t>
                    </a:r>
                  </a:p>
                </p:txBody>
              </p:sp>
              <p:sp>
                <p:nvSpPr>
                  <p:cNvPr id="23" name="Rectangle 20"/>
                  <p:cNvSpPr>
                    <a:spLocks noChangeArrowheads="1"/>
                  </p:cNvSpPr>
                  <p:nvPr/>
                </p:nvSpPr>
                <p:spPr bwMode="auto">
                  <a:xfrm>
                    <a:off x="7134225" y="1671638"/>
                    <a:ext cx="322263" cy="549275"/>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24" name="Rectangle 21"/>
                  <p:cNvSpPr>
                    <a:spLocks noChangeArrowheads="1"/>
                  </p:cNvSpPr>
                  <p:nvPr/>
                </p:nvSpPr>
                <p:spPr bwMode="auto">
                  <a:xfrm>
                    <a:off x="4716463" y="1666875"/>
                    <a:ext cx="3321050" cy="441325"/>
                  </a:xfrm>
                  <a:prstGeom prst="rect">
                    <a:avLst/>
                  </a:prstGeom>
                  <a:solidFill>
                    <a:srgbClr val="00B0F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26" name="Line 26"/>
                  <p:cNvSpPr>
                    <a:spLocks noChangeShapeType="1"/>
                  </p:cNvSpPr>
                  <p:nvPr/>
                </p:nvSpPr>
                <p:spPr bwMode="auto">
                  <a:xfrm>
                    <a:off x="2135188" y="1655763"/>
                    <a:ext cx="0" cy="455612"/>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8" name="Line 29"/>
                  <p:cNvSpPr>
                    <a:spLocks noChangeShapeType="1"/>
                  </p:cNvSpPr>
                  <p:nvPr/>
                </p:nvSpPr>
                <p:spPr bwMode="auto">
                  <a:xfrm>
                    <a:off x="2128838" y="1671638"/>
                    <a:ext cx="591343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9" name="Line 30"/>
                  <p:cNvSpPr>
                    <a:spLocks noChangeShapeType="1"/>
                  </p:cNvSpPr>
                  <p:nvPr/>
                </p:nvSpPr>
                <p:spPr bwMode="auto">
                  <a:xfrm>
                    <a:off x="2128838" y="2103438"/>
                    <a:ext cx="591343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 name="Text Box 27"/>
                  <p:cNvSpPr txBox="1">
                    <a:spLocks noChangeArrowheads="1"/>
                  </p:cNvSpPr>
                  <p:nvPr/>
                </p:nvSpPr>
                <p:spPr bwMode="auto">
                  <a:xfrm>
                    <a:off x="5868144" y="1174530"/>
                    <a:ext cx="2304256"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err="1">
                        <a:solidFill>
                          <a:srgbClr val="0070C0"/>
                        </a:solidFill>
                        <a:latin typeface="+mn-lt"/>
                        <a:cs typeface="Times New Roman" pitchFamily="18" charset="0"/>
                      </a:rPr>
                      <a:t>Monoatomic</a:t>
                    </a:r>
                    <a:r>
                      <a:rPr lang="en-US" altLang="ja-JP" sz="2800" b="1" dirty="0">
                        <a:solidFill>
                          <a:srgbClr val="0070C0"/>
                        </a:solidFill>
                        <a:latin typeface="+mn-lt"/>
                        <a:cs typeface="Times New Roman" pitchFamily="18" charset="0"/>
                      </a:rPr>
                      <a:t> </a:t>
                    </a:r>
                    <a:r>
                      <a:rPr lang="en-US" altLang="ja-JP" sz="2800" b="1" dirty="0" smtClean="0">
                        <a:solidFill>
                          <a:srgbClr val="0070C0"/>
                        </a:solidFill>
                        <a:latin typeface="+mn-lt"/>
                        <a:cs typeface="Times New Roman" pitchFamily="18" charset="0"/>
                      </a:rPr>
                      <a:t>phase</a:t>
                    </a:r>
                    <a:endParaRPr lang="en-US" altLang="ja-JP" sz="2800" b="1" dirty="0">
                      <a:solidFill>
                        <a:srgbClr val="0070C0"/>
                      </a:solidFill>
                      <a:latin typeface="+mn-lt"/>
                      <a:cs typeface="Times New Roman" pitchFamily="18" charset="0"/>
                    </a:endParaRPr>
                  </a:p>
                </p:txBody>
              </p:sp>
            </p:grpSp>
            <p:sp>
              <p:nvSpPr>
                <p:cNvPr id="15" name="テキスト ボックス 136"/>
                <p:cNvSpPr txBox="1">
                  <a:spLocks noChangeArrowheads="1"/>
                </p:cNvSpPr>
                <p:nvPr/>
              </p:nvSpPr>
              <p:spPr bwMode="auto">
                <a:xfrm>
                  <a:off x="1998663" y="1991665"/>
                  <a:ext cx="76835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b="1">
                      <a:latin typeface="+mn-lt"/>
                      <a:cs typeface="Times New Roman" pitchFamily="18" charset="0"/>
                    </a:rPr>
                    <a:t>R.T.</a:t>
                  </a:r>
                  <a:endParaRPr lang="ja-JP" altLang="en-US" sz="2000" b="1">
                    <a:latin typeface="+mn-lt"/>
                    <a:cs typeface="Times New Roman" pitchFamily="18" charset="0"/>
                  </a:endParaRPr>
                </a:p>
              </p:txBody>
            </p:sp>
            <p:sp>
              <p:nvSpPr>
                <p:cNvPr id="17" name="Text Box 5"/>
                <p:cNvSpPr txBox="1">
                  <a:spLocks noChangeArrowheads="1"/>
                </p:cNvSpPr>
                <p:nvPr/>
              </p:nvSpPr>
              <p:spPr bwMode="auto">
                <a:xfrm>
                  <a:off x="5436096" y="2420888"/>
                  <a:ext cx="403146" cy="37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Ⅱ</a:t>
                  </a:r>
                  <a:endParaRPr lang="en-US" altLang="ja-JP" sz="2800" b="1" dirty="0">
                    <a:latin typeface="+mn-lt"/>
                    <a:cs typeface="Times New Roman" pitchFamily="18" charset="0"/>
                  </a:endParaRPr>
                </a:p>
              </p:txBody>
            </p:sp>
            <p:sp>
              <p:nvSpPr>
                <p:cNvPr id="18" name="Text Box 5"/>
                <p:cNvSpPr txBox="1">
                  <a:spLocks noChangeArrowheads="1"/>
                </p:cNvSpPr>
                <p:nvPr/>
              </p:nvSpPr>
              <p:spPr bwMode="auto">
                <a:xfrm>
                  <a:off x="6437663" y="2420888"/>
                  <a:ext cx="403146" cy="37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Ⅲ</a:t>
                  </a:r>
                  <a:endParaRPr lang="en-US" altLang="ja-JP" sz="2800" b="1" dirty="0">
                    <a:latin typeface="+mn-lt"/>
                    <a:cs typeface="Times New Roman" pitchFamily="18" charset="0"/>
                  </a:endParaRPr>
                </a:p>
              </p:txBody>
            </p:sp>
            <p:sp>
              <p:nvSpPr>
                <p:cNvPr id="19" name="Text Box 5"/>
                <p:cNvSpPr txBox="1">
                  <a:spLocks noChangeArrowheads="1"/>
                </p:cNvSpPr>
                <p:nvPr/>
              </p:nvSpPr>
              <p:spPr bwMode="auto">
                <a:xfrm>
                  <a:off x="7285039" y="2420888"/>
                  <a:ext cx="403146" cy="37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Ⅳ</a:t>
                  </a:r>
                  <a:endParaRPr lang="en-US" altLang="ja-JP" sz="2800" b="1" dirty="0">
                    <a:latin typeface="+mn-lt"/>
                    <a:cs typeface="Times New Roman" pitchFamily="18" charset="0"/>
                  </a:endParaRPr>
                </a:p>
              </p:txBody>
            </p:sp>
          </p:grpSp>
          <p:cxnSp>
            <p:nvCxnSpPr>
              <p:cNvPr id="11" name="直線コネクタ 10"/>
              <p:cNvCxnSpPr/>
              <p:nvPr/>
            </p:nvCxnSpPr>
            <p:spPr>
              <a:xfrm>
                <a:off x="6228184"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020272"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p:cNvCxnSpPr/>
            <p:nvPr/>
          </p:nvCxnSpPr>
          <p:spPr>
            <a:xfrm>
              <a:off x="827584" y="4869160"/>
              <a:ext cx="70567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643012" y="4941168"/>
              <a:ext cx="1500988" cy="369332"/>
            </a:xfrm>
            <a:prstGeom prst="rect">
              <a:avLst/>
            </a:prstGeom>
            <a:noFill/>
          </p:spPr>
          <p:txBody>
            <a:bodyPr wrap="none" rtlCol="0">
              <a:spAutoFit/>
            </a:bodyPr>
            <a:lstStyle/>
            <a:p>
              <a:r>
                <a:rPr kumimoji="1" lang="en-US" altLang="ja-JP" dirty="0" smtClean="0"/>
                <a:t>Pressure(</a:t>
              </a:r>
              <a:r>
                <a:rPr kumimoji="1" lang="en-US" altLang="ja-JP" dirty="0" err="1" smtClean="0"/>
                <a:t>GPa</a:t>
              </a:r>
              <a:r>
                <a:rPr kumimoji="1" lang="en-US" altLang="ja-JP" dirty="0" smtClean="0"/>
                <a:t>)</a:t>
              </a:r>
            </a:p>
          </p:txBody>
        </p:sp>
        <p:sp>
          <p:nvSpPr>
            <p:cNvPr id="35" name="テキスト ボックス 34"/>
            <p:cNvSpPr txBox="1"/>
            <p:nvPr/>
          </p:nvSpPr>
          <p:spPr>
            <a:xfrm>
              <a:off x="3707904" y="4869160"/>
              <a:ext cx="367408" cy="307777"/>
            </a:xfrm>
            <a:prstGeom prst="rect">
              <a:avLst/>
            </a:prstGeom>
            <a:noFill/>
          </p:spPr>
          <p:txBody>
            <a:bodyPr wrap="none" rtlCol="0">
              <a:spAutoFit/>
            </a:bodyPr>
            <a:lstStyle/>
            <a:p>
              <a:r>
                <a:rPr kumimoji="1" lang="en-US" altLang="ja-JP" sz="1400" dirty="0" smtClean="0"/>
                <a:t>24</a:t>
              </a:r>
              <a:endParaRPr kumimoji="1" lang="ja-JP" altLang="en-US" sz="1400" dirty="0"/>
            </a:p>
          </p:txBody>
        </p:sp>
        <p:sp>
          <p:nvSpPr>
            <p:cNvPr id="36" name="テキスト ボックス 35"/>
            <p:cNvSpPr txBox="1"/>
            <p:nvPr/>
          </p:nvSpPr>
          <p:spPr>
            <a:xfrm>
              <a:off x="755576" y="4869160"/>
              <a:ext cx="276038" cy="307777"/>
            </a:xfrm>
            <a:prstGeom prst="rect">
              <a:avLst/>
            </a:prstGeom>
            <a:noFill/>
          </p:spPr>
          <p:txBody>
            <a:bodyPr wrap="none" rtlCol="0">
              <a:spAutoFit/>
            </a:bodyPr>
            <a:lstStyle/>
            <a:p>
              <a:r>
                <a:rPr kumimoji="1" lang="en-US" altLang="ja-JP" sz="1400" dirty="0" smtClean="0"/>
                <a:t>0</a:t>
              </a:r>
            </a:p>
          </p:txBody>
        </p:sp>
        <p:sp>
          <p:nvSpPr>
            <p:cNvPr id="37" name="テキスト ボックス 36"/>
            <p:cNvSpPr txBox="1"/>
            <p:nvPr/>
          </p:nvSpPr>
          <p:spPr>
            <a:xfrm>
              <a:off x="4276600" y="4869160"/>
              <a:ext cx="367408" cy="307777"/>
            </a:xfrm>
            <a:prstGeom prst="rect">
              <a:avLst/>
            </a:prstGeom>
            <a:noFill/>
          </p:spPr>
          <p:txBody>
            <a:bodyPr wrap="none" rtlCol="0">
              <a:spAutoFit/>
            </a:bodyPr>
            <a:lstStyle/>
            <a:p>
              <a:r>
                <a:rPr kumimoji="1" lang="en-US" altLang="ja-JP" sz="1400" dirty="0" smtClean="0"/>
                <a:t>25</a:t>
              </a:r>
              <a:endParaRPr kumimoji="1" lang="ja-JP" altLang="en-US" sz="1400" dirty="0"/>
            </a:p>
          </p:txBody>
        </p:sp>
        <p:sp>
          <p:nvSpPr>
            <p:cNvPr id="40" name="テキスト ボックス 39"/>
            <p:cNvSpPr txBox="1"/>
            <p:nvPr/>
          </p:nvSpPr>
          <p:spPr>
            <a:xfrm>
              <a:off x="5508104" y="4869160"/>
              <a:ext cx="367408" cy="307777"/>
            </a:xfrm>
            <a:prstGeom prst="rect">
              <a:avLst/>
            </a:prstGeom>
            <a:noFill/>
          </p:spPr>
          <p:txBody>
            <a:bodyPr wrap="none" rtlCol="0">
              <a:spAutoFit/>
            </a:bodyPr>
            <a:lstStyle/>
            <a:p>
              <a:r>
                <a:rPr lang="en-US" altLang="ja-JP" sz="1400" dirty="0" smtClean="0"/>
                <a:t>43</a:t>
              </a:r>
              <a:endParaRPr kumimoji="1" lang="ja-JP" altLang="en-US" sz="1400" dirty="0"/>
            </a:p>
          </p:txBody>
        </p:sp>
        <p:sp>
          <p:nvSpPr>
            <p:cNvPr id="41" name="テキスト ボックス 40"/>
            <p:cNvSpPr txBox="1"/>
            <p:nvPr/>
          </p:nvSpPr>
          <p:spPr>
            <a:xfrm>
              <a:off x="6516216" y="4869160"/>
              <a:ext cx="367408" cy="307777"/>
            </a:xfrm>
            <a:prstGeom prst="rect">
              <a:avLst/>
            </a:prstGeom>
            <a:noFill/>
          </p:spPr>
          <p:txBody>
            <a:bodyPr wrap="none" rtlCol="0">
              <a:spAutoFit/>
            </a:bodyPr>
            <a:lstStyle/>
            <a:p>
              <a:r>
                <a:rPr lang="en-US" altLang="ja-JP" sz="1400" dirty="0" smtClean="0"/>
                <a:t>55</a:t>
              </a:r>
            </a:p>
          </p:txBody>
        </p:sp>
        <p:cxnSp>
          <p:nvCxnSpPr>
            <p:cNvPr id="43" name="直線コネクタ 42"/>
            <p:cNvCxnSpPr/>
            <p:nvPr/>
          </p:nvCxnSpPr>
          <p:spPr>
            <a:xfrm>
              <a:off x="827584"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923928"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427984"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724128"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660232"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平行四辺形 49"/>
            <p:cNvSpPr/>
            <p:nvPr/>
          </p:nvSpPr>
          <p:spPr>
            <a:xfrm>
              <a:off x="3779912" y="4149080"/>
              <a:ext cx="720080" cy="432048"/>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Ⅴ</a:t>
              </a:r>
              <a:endParaRPr kumimoji="1" lang="ja-JP" altLang="en-US" b="1" dirty="0">
                <a:solidFill>
                  <a:schemeClr val="tx1"/>
                </a:solidFill>
              </a:endParaRPr>
            </a:p>
          </p:txBody>
        </p:sp>
      </p:grpSp>
      <p:sp>
        <p:nvSpPr>
          <p:cNvPr id="53" name="テキスト ボックス 52"/>
          <p:cNvSpPr txBox="1"/>
          <p:nvPr/>
        </p:nvSpPr>
        <p:spPr>
          <a:xfrm>
            <a:off x="467544" y="3717032"/>
            <a:ext cx="2109167" cy="369332"/>
          </a:xfrm>
          <a:prstGeom prst="rect">
            <a:avLst/>
          </a:prstGeom>
          <a:noFill/>
        </p:spPr>
        <p:txBody>
          <a:bodyPr wrap="none" rtlCol="0">
            <a:spAutoFit/>
          </a:bodyPr>
          <a:lstStyle/>
          <a:p>
            <a:r>
              <a:rPr lang="en-US" altLang="ja-JP" i="1" dirty="0" smtClean="0"/>
              <a:t>hydrostatic pressure</a:t>
            </a:r>
            <a:endParaRPr kumimoji="1" lang="ja-JP" alt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sz="3200" b="1" i="1" u="sng" dirty="0" smtClean="0">
                <a:cs typeface="Times New Roman" pitchFamily="18" charset="0"/>
              </a:rPr>
              <a:t>Ⅴ phase between </a:t>
            </a:r>
            <a:r>
              <a:rPr lang="en-US" altLang="ja-JP" sz="3200" b="1" i="1" u="sng" dirty="0" smtClean="0">
                <a:ea typeface="ＭＳ 明朝" pitchFamily="17" charset="-128"/>
                <a:cs typeface="Times New Roman" pitchFamily="18" charset="0"/>
              </a:rPr>
              <a:t>Ⅰ and Ⅱ phase</a:t>
            </a:r>
            <a:r>
              <a:rPr lang="en-US" altLang="ja-JP" sz="3200" b="1" i="1" u="sng" dirty="0" smtClean="0">
                <a:cs typeface="Times New Roman" pitchFamily="18" charset="0"/>
              </a:rPr>
              <a:t> </a:t>
            </a:r>
            <a:br>
              <a:rPr lang="en-US" altLang="ja-JP" sz="3200" b="1" i="1" u="sng" dirty="0" smtClean="0">
                <a:cs typeface="Times New Roman" pitchFamily="18" charset="0"/>
              </a:rPr>
            </a:br>
            <a:r>
              <a:rPr lang="en-US" altLang="ja-JP" sz="3200" b="1" i="1" u="sng" dirty="0" smtClean="0">
                <a:cs typeface="Times New Roman" pitchFamily="18" charset="0"/>
              </a:rPr>
              <a:t>at 24-25 </a:t>
            </a:r>
            <a:r>
              <a:rPr lang="en-US" altLang="ja-JP" sz="3200" b="1" i="1" u="sng" dirty="0" err="1" smtClean="0">
                <a:cs typeface="Times New Roman" pitchFamily="18" charset="0"/>
              </a:rPr>
              <a:t>GPa</a:t>
            </a:r>
            <a:endParaRPr lang="ja-JP" altLang="en-US" sz="3200" b="1" i="1" dirty="0" smtClean="0"/>
          </a:p>
        </p:txBody>
      </p:sp>
      <p:pic>
        <p:nvPicPr>
          <p:cNvPr id="7171" name="Picture 2"/>
          <p:cNvPicPr>
            <a:picLocks noChangeAspect="1" noChangeArrowheads="1"/>
          </p:cNvPicPr>
          <p:nvPr/>
        </p:nvPicPr>
        <p:blipFill>
          <a:blip r:embed="rId3" cstate="print"/>
          <a:srcRect/>
          <a:stretch>
            <a:fillRect/>
          </a:stretch>
        </p:blipFill>
        <p:spPr bwMode="auto">
          <a:xfrm>
            <a:off x="73025" y="1963738"/>
            <a:ext cx="4943475" cy="3028950"/>
          </a:xfrm>
          <a:prstGeom prst="rect">
            <a:avLst/>
          </a:prstGeom>
          <a:noFill/>
          <a:ln w="9525">
            <a:noFill/>
            <a:miter lim="800000"/>
            <a:headEnd/>
            <a:tailEnd/>
          </a:ln>
        </p:spPr>
      </p:pic>
      <p:sp>
        <p:nvSpPr>
          <p:cNvPr id="7172" name="Rectangle 15"/>
          <p:cNvSpPr>
            <a:spLocks noChangeArrowheads="1"/>
          </p:cNvSpPr>
          <p:nvPr/>
        </p:nvSpPr>
        <p:spPr bwMode="auto">
          <a:xfrm>
            <a:off x="4588669" y="4812239"/>
            <a:ext cx="3519488" cy="296863"/>
          </a:xfrm>
          <a:prstGeom prst="rect">
            <a:avLst/>
          </a:prstGeom>
          <a:noFill/>
          <a:ln w="9525">
            <a:noFill/>
            <a:miter lim="800000"/>
            <a:headEnd/>
            <a:tailEnd/>
          </a:ln>
        </p:spPr>
        <p:txBody>
          <a:bodyPr wrap="none" anchor="ctr">
            <a:spAutoFit/>
          </a:bodyPr>
          <a:lstStyle/>
          <a:p>
            <a:r>
              <a:rPr lang="de-DE" altLang="ja-JP" sz="2000" dirty="0">
                <a:latin typeface="Calibri" pitchFamily="34" charset="0"/>
              </a:rPr>
              <a:t>K. Takemura et al., Nature </a:t>
            </a:r>
            <a:r>
              <a:rPr lang="de-DE" altLang="ja-JP" sz="2000" b="1" dirty="0">
                <a:latin typeface="Calibri" pitchFamily="34" charset="0"/>
              </a:rPr>
              <a:t>423</a:t>
            </a:r>
            <a:r>
              <a:rPr lang="de-DE" altLang="ja-JP" sz="2000" dirty="0">
                <a:latin typeface="Calibri" pitchFamily="34" charset="0"/>
              </a:rPr>
              <a:t>, 971 (2003). </a:t>
            </a:r>
          </a:p>
        </p:txBody>
      </p:sp>
      <p:sp>
        <p:nvSpPr>
          <p:cNvPr id="7173" name="テキスト ボックス 5"/>
          <p:cNvSpPr txBox="1">
            <a:spLocks noChangeArrowheads="1"/>
          </p:cNvSpPr>
          <p:nvPr/>
        </p:nvSpPr>
        <p:spPr bwMode="auto">
          <a:xfrm>
            <a:off x="4895850" y="2565400"/>
            <a:ext cx="4248150" cy="954088"/>
          </a:xfrm>
          <a:prstGeom prst="rect">
            <a:avLst/>
          </a:prstGeom>
          <a:noFill/>
          <a:ln w="9525">
            <a:noFill/>
            <a:miter lim="800000"/>
            <a:headEnd/>
            <a:tailEnd/>
          </a:ln>
        </p:spPr>
        <p:txBody>
          <a:bodyPr>
            <a:spAutoFit/>
          </a:bodyPr>
          <a:lstStyle/>
          <a:p>
            <a:r>
              <a:rPr lang="ja-JP" altLang="en-US" sz="2800">
                <a:latin typeface="Calibri" pitchFamily="34" charset="0"/>
              </a:rPr>
              <a:t>・</a:t>
            </a:r>
            <a:r>
              <a:rPr lang="en-US" altLang="ja-JP" sz="2800">
                <a:latin typeface="Calibri" pitchFamily="34" charset="0"/>
              </a:rPr>
              <a:t>incommensurate</a:t>
            </a:r>
            <a:r>
              <a:rPr lang="ja-JP" altLang="en-US" sz="2800">
                <a:latin typeface="Calibri" pitchFamily="34" charset="0"/>
              </a:rPr>
              <a:t> </a:t>
            </a:r>
            <a:r>
              <a:rPr lang="en-US" altLang="ja-JP" sz="2800">
                <a:latin typeface="Calibri" pitchFamily="34" charset="0"/>
              </a:rPr>
              <a:t>structure</a:t>
            </a:r>
          </a:p>
          <a:p>
            <a:endParaRPr lang="ja-JP" altLang="en-US" sz="2800">
              <a:latin typeface="Calibri" pitchFamily="34" charset="0"/>
            </a:endParaRPr>
          </a:p>
        </p:txBody>
      </p:sp>
      <p:sp>
        <p:nvSpPr>
          <p:cNvPr id="7174" name="テキスト ボックス 6"/>
          <p:cNvSpPr txBox="1">
            <a:spLocks noChangeArrowheads="1"/>
          </p:cNvSpPr>
          <p:nvPr/>
        </p:nvSpPr>
        <p:spPr bwMode="auto">
          <a:xfrm>
            <a:off x="5003800" y="3141663"/>
            <a:ext cx="1344613" cy="584200"/>
          </a:xfrm>
          <a:prstGeom prst="rect">
            <a:avLst/>
          </a:prstGeom>
          <a:noFill/>
          <a:ln w="9525">
            <a:noFill/>
            <a:miter lim="800000"/>
            <a:headEnd/>
            <a:tailEnd/>
          </a:ln>
        </p:spPr>
        <p:txBody>
          <a:bodyPr wrap="none">
            <a:spAutoFit/>
          </a:bodyPr>
          <a:lstStyle/>
          <a:p>
            <a:r>
              <a:rPr lang="ja-JP" altLang="en-US" sz="3200">
                <a:latin typeface="Calibri" pitchFamily="34" charset="0"/>
              </a:rPr>
              <a:t>・</a:t>
            </a:r>
            <a:r>
              <a:rPr lang="en-US" altLang="ja-JP" sz="3200">
                <a:latin typeface="Calibri" pitchFamily="34" charset="0"/>
              </a:rPr>
              <a:t>metal</a:t>
            </a:r>
            <a:endParaRPr lang="ja-JP" altLang="en-US" sz="3200">
              <a:latin typeface="Calibri" pitchFamily="34" charset="0"/>
            </a:endParaRPr>
          </a:p>
        </p:txBody>
      </p:sp>
      <p:sp>
        <p:nvSpPr>
          <p:cNvPr id="29" name="テキスト ボックス 28"/>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41" name="Text Box 18"/>
          <p:cNvSpPr txBox="1">
            <a:spLocks noChangeArrowheads="1"/>
          </p:cNvSpPr>
          <p:nvPr/>
        </p:nvSpPr>
        <p:spPr bwMode="auto">
          <a:xfrm>
            <a:off x="179512" y="6093296"/>
            <a:ext cx="1990725" cy="38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Crystal structure</a:t>
            </a:r>
          </a:p>
        </p:txBody>
      </p:sp>
      <p:grpSp>
        <p:nvGrpSpPr>
          <p:cNvPr id="2" name="グループ化 53"/>
          <p:cNvGrpSpPr/>
          <p:nvPr/>
        </p:nvGrpSpPr>
        <p:grpSpPr>
          <a:xfrm>
            <a:off x="1799184" y="5589240"/>
            <a:ext cx="7344816" cy="1070114"/>
            <a:chOff x="1998663" y="1916832"/>
            <a:chExt cx="6173737" cy="1046383"/>
          </a:xfrm>
        </p:grpSpPr>
        <p:grpSp>
          <p:nvGrpSpPr>
            <p:cNvPr id="3" name="グループ化 5"/>
            <p:cNvGrpSpPr/>
            <p:nvPr/>
          </p:nvGrpSpPr>
          <p:grpSpPr>
            <a:xfrm>
              <a:off x="1998663" y="1916832"/>
              <a:ext cx="6173737" cy="1046383"/>
              <a:chOff x="1998663" y="1916832"/>
              <a:chExt cx="6173737" cy="1046383"/>
            </a:xfrm>
          </p:grpSpPr>
          <p:grpSp>
            <p:nvGrpSpPr>
              <p:cNvPr id="4" name="グループ化 1"/>
              <p:cNvGrpSpPr/>
              <p:nvPr/>
            </p:nvGrpSpPr>
            <p:grpSpPr>
              <a:xfrm>
                <a:off x="2128838" y="1916832"/>
                <a:ext cx="6043562" cy="1046383"/>
                <a:chOff x="2128838" y="1174530"/>
                <a:chExt cx="6043562" cy="1046383"/>
              </a:xfrm>
            </p:grpSpPr>
            <p:sp>
              <p:nvSpPr>
                <p:cNvPr id="80" name="Rectangle 16"/>
                <p:cNvSpPr>
                  <a:spLocks noChangeArrowheads="1"/>
                </p:cNvSpPr>
                <p:nvPr/>
              </p:nvSpPr>
              <p:spPr bwMode="auto">
                <a:xfrm>
                  <a:off x="2135188" y="1666875"/>
                  <a:ext cx="2586037" cy="441325"/>
                </a:xfrm>
                <a:prstGeom prst="rect">
                  <a:avLst/>
                </a:prstGeom>
                <a:solidFill>
                  <a:srgbClr val="92D05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81" name="Text Box 19"/>
                <p:cNvSpPr txBox="1">
                  <a:spLocks noChangeArrowheads="1"/>
                </p:cNvSpPr>
                <p:nvPr/>
              </p:nvSpPr>
              <p:spPr bwMode="auto">
                <a:xfrm>
                  <a:off x="2267744" y="1678586"/>
                  <a:ext cx="2284600"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Molecular phase (Ⅰ)</a:t>
                  </a:r>
                </a:p>
              </p:txBody>
            </p:sp>
            <p:sp>
              <p:nvSpPr>
                <p:cNvPr id="82" name="Rectangle 20"/>
                <p:cNvSpPr>
                  <a:spLocks noChangeArrowheads="1"/>
                </p:cNvSpPr>
                <p:nvPr/>
              </p:nvSpPr>
              <p:spPr bwMode="auto">
                <a:xfrm>
                  <a:off x="7134225" y="1671638"/>
                  <a:ext cx="322263" cy="549275"/>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83" name="Rectangle 21"/>
                <p:cNvSpPr>
                  <a:spLocks noChangeArrowheads="1"/>
                </p:cNvSpPr>
                <p:nvPr/>
              </p:nvSpPr>
              <p:spPr bwMode="auto">
                <a:xfrm>
                  <a:off x="4716463" y="1666875"/>
                  <a:ext cx="3321050" cy="441325"/>
                </a:xfrm>
                <a:prstGeom prst="rect">
                  <a:avLst/>
                </a:prstGeom>
                <a:solidFill>
                  <a:srgbClr val="00B0F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84" name="Line 26"/>
                <p:cNvSpPr>
                  <a:spLocks noChangeShapeType="1"/>
                </p:cNvSpPr>
                <p:nvPr/>
              </p:nvSpPr>
              <p:spPr bwMode="auto">
                <a:xfrm>
                  <a:off x="2135188" y="1655763"/>
                  <a:ext cx="0" cy="455612"/>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5" name="Line 29"/>
                <p:cNvSpPr>
                  <a:spLocks noChangeShapeType="1"/>
                </p:cNvSpPr>
                <p:nvPr/>
              </p:nvSpPr>
              <p:spPr bwMode="auto">
                <a:xfrm>
                  <a:off x="2128838" y="1671638"/>
                  <a:ext cx="591343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6" name="Line 30"/>
                <p:cNvSpPr>
                  <a:spLocks noChangeShapeType="1"/>
                </p:cNvSpPr>
                <p:nvPr/>
              </p:nvSpPr>
              <p:spPr bwMode="auto">
                <a:xfrm>
                  <a:off x="2128838" y="2103438"/>
                  <a:ext cx="591343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87" name="Text Box 27"/>
                <p:cNvSpPr txBox="1">
                  <a:spLocks noChangeArrowheads="1"/>
                </p:cNvSpPr>
                <p:nvPr/>
              </p:nvSpPr>
              <p:spPr bwMode="auto">
                <a:xfrm>
                  <a:off x="5868144" y="1174530"/>
                  <a:ext cx="2304256"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err="1">
                      <a:solidFill>
                        <a:srgbClr val="0070C0"/>
                      </a:solidFill>
                      <a:latin typeface="+mn-lt"/>
                      <a:cs typeface="Times New Roman" pitchFamily="18" charset="0"/>
                    </a:rPr>
                    <a:t>Monoatomic</a:t>
                  </a:r>
                  <a:r>
                    <a:rPr lang="en-US" altLang="ja-JP" sz="2800" b="1" dirty="0">
                      <a:solidFill>
                        <a:srgbClr val="0070C0"/>
                      </a:solidFill>
                      <a:latin typeface="+mn-lt"/>
                      <a:cs typeface="Times New Roman" pitchFamily="18" charset="0"/>
                    </a:rPr>
                    <a:t> </a:t>
                  </a:r>
                  <a:r>
                    <a:rPr lang="en-US" altLang="ja-JP" sz="2800" b="1" dirty="0" smtClean="0">
                      <a:solidFill>
                        <a:srgbClr val="0070C0"/>
                      </a:solidFill>
                      <a:latin typeface="+mn-lt"/>
                      <a:cs typeface="Times New Roman" pitchFamily="18" charset="0"/>
                    </a:rPr>
                    <a:t>phase</a:t>
                  </a:r>
                  <a:endParaRPr lang="en-US" altLang="ja-JP" sz="2800" b="1" dirty="0">
                    <a:solidFill>
                      <a:srgbClr val="0070C0"/>
                    </a:solidFill>
                    <a:latin typeface="+mn-lt"/>
                    <a:cs typeface="Times New Roman" pitchFamily="18" charset="0"/>
                  </a:endParaRPr>
                </a:p>
              </p:txBody>
            </p:sp>
          </p:grpSp>
          <p:sp>
            <p:nvSpPr>
              <p:cNvPr id="57" name="テキスト ボックス 136"/>
              <p:cNvSpPr txBox="1">
                <a:spLocks noChangeArrowheads="1"/>
              </p:cNvSpPr>
              <p:nvPr/>
            </p:nvSpPr>
            <p:spPr bwMode="auto">
              <a:xfrm>
                <a:off x="1998663" y="1991665"/>
                <a:ext cx="76835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b="1">
                    <a:latin typeface="+mn-lt"/>
                    <a:cs typeface="Times New Roman" pitchFamily="18" charset="0"/>
                  </a:rPr>
                  <a:t>R.T.</a:t>
                </a:r>
                <a:endParaRPr lang="ja-JP" altLang="en-US" sz="2000" b="1">
                  <a:latin typeface="+mn-lt"/>
                  <a:cs typeface="Times New Roman" pitchFamily="18" charset="0"/>
                </a:endParaRPr>
              </a:p>
            </p:txBody>
          </p:sp>
          <p:sp>
            <p:nvSpPr>
              <p:cNvPr id="58" name="Text Box 5"/>
              <p:cNvSpPr txBox="1">
                <a:spLocks noChangeArrowheads="1"/>
              </p:cNvSpPr>
              <p:nvPr/>
            </p:nvSpPr>
            <p:spPr bwMode="auto">
              <a:xfrm>
                <a:off x="5436096" y="2420888"/>
                <a:ext cx="403146" cy="37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Ⅱ</a:t>
                </a:r>
                <a:endParaRPr lang="en-US" altLang="ja-JP" sz="2800" b="1" dirty="0">
                  <a:latin typeface="+mn-lt"/>
                  <a:cs typeface="Times New Roman" pitchFamily="18" charset="0"/>
                </a:endParaRPr>
              </a:p>
            </p:txBody>
          </p:sp>
          <p:sp>
            <p:nvSpPr>
              <p:cNvPr id="62" name="Text Box 5"/>
              <p:cNvSpPr txBox="1">
                <a:spLocks noChangeArrowheads="1"/>
              </p:cNvSpPr>
              <p:nvPr/>
            </p:nvSpPr>
            <p:spPr bwMode="auto">
              <a:xfrm>
                <a:off x="6437663" y="2420888"/>
                <a:ext cx="403146" cy="37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Ⅲ</a:t>
                </a:r>
                <a:endParaRPr lang="en-US" altLang="ja-JP" sz="2800" b="1" dirty="0">
                  <a:latin typeface="+mn-lt"/>
                  <a:cs typeface="Times New Roman" pitchFamily="18" charset="0"/>
                </a:endParaRPr>
              </a:p>
            </p:txBody>
          </p:sp>
          <p:sp>
            <p:nvSpPr>
              <p:cNvPr id="79" name="Text Box 5"/>
              <p:cNvSpPr txBox="1">
                <a:spLocks noChangeArrowheads="1"/>
              </p:cNvSpPr>
              <p:nvPr/>
            </p:nvSpPr>
            <p:spPr bwMode="auto">
              <a:xfrm>
                <a:off x="7285039" y="2420888"/>
                <a:ext cx="403146" cy="37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Ⅳ</a:t>
                </a:r>
                <a:endParaRPr lang="en-US" altLang="ja-JP" sz="2800" b="1" dirty="0">
                  <a:latin typeface="+mn-lt"/>
                  <a:cs typeface="Times New Roman" pitchFamily="18" charset="0"/>
                </a:endParaRPr>
              </a:p>
            </p:txBody>
          </p:sp>
        </p:grpSp>
        <p:cxnSp>
          <p:nvCxnSpPr>
            <p:cNvPr id="54" name="直線コネクタ 53"/>
            <p:cNvCxnSpPr/>
            <p:nvPr/>
          </p:nvCxnSpPr>
          <p:spPr>
            <a:xfrm>
              <a:off x="6228184"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7020272"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8" name="平行四辺形 87"/>
          <p:cNvSpPr/>
          <p:nvPr/>
        </p:nvSpPr>
        <p:spPr>
          <a:xfrm>
            <a:off x="4716016" y="6093296"/>
            <a:ext cx="720080" cy="432048"/>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Ⅴ</a:t>
            </a:r>
            <a:endParaRPr kumimoji="1" lang="ja-JP" altLang="en-US" b="1" dirty="0">
              <a:solidFill>
                <a:schemeClr val="tx1"/>
              </a:solidFill>
            </a:endParaRPr>
          </a:p>
        </p:txBody>
      </p:sp>
      <p:sp>
        <p:nvSpPr>
          <p:cNvPr id="27" name="テキスト ボックス 26"/>
          <p:cNvSpPr txBox="1"/>
          <p:nvPr/>
        </p:nvSpPr>
        <p:spPr>
          <a:xfrm>
            <a:off x="323528" y="1196752"/>
            <a:ext cx="1399742" cy="646331"/>
          </a:xfrm>
          <a:prstGeom prst="rect">
            <a:avLst/>
          </a:prstGeom>
          <a:noFill/>
        </p:spPr>
        <p:txBody>
          <a:bodyPr wrap="none" rtlCol="0">
            <a:spAutoFit/>
          </a:bodyPr>
          <a:lstStyle/>
          <a:p>
            <a:r>
              <a:rPr kumimoji="1" lang="en-US" altLang="ja-JP" sz="3600" b="1" dirty="0" smtClean="0"/>
              <a:t>Iodine</a:t>
            </a:r>
            <a:endParaRPr kumimoji="1" lang="ja-JP" altLang="en-US"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タイトル 1"/>
          <p:cNvSpPr>
            <a:spLocks noGrp="1"/>
          </p:cNvSpPr>
          <p:nvPr>
            <p:ph type="title"/>
          </p:nvPr>
        </p:nvSpPr>
        <p:spPr/>
        <p:txBody>
          <a:bodyPr/>
          <a:lstStyle/>
          <a:p>
            <a:pPr eaLnBrk="1" hangingPunct="1"/>
            <a:r>
              <a:rPr lang="en-US" altLang="ja-JP" sz="3200" b="1" i="1" u="sng" dirty="0" smtClean="0"/>
              <a:t>Electrical property of Iodine in high pressure</a:t>
            </a:r>
            <a:endParaRPr lang="ja-JP" altLang="en-US" sz="3200" b="1" i="1" u="sng" dirty="0" smtClean="0"/>
          </a:p>
        </p:txBody>
      </p:sp>
      <p:grpSp>
        <p:nvGrpSpPr>
          <p:cNvPr id="2" name="Group 17"/>
          <p:cNvGrpSpPr>
            <a:grpSpLocks/>
          </p:cNvGrpSpPr>
          <p:nvPr/>
        </p:nvGrpSpPr>
        <p:grpSpPr bwMode="auto">
          <a:xfrm>
            <a:off x="4787900" y="1341438"/>
            <a:ext cx="3419475" cy="4103687"/>
            <a:chOff x="340" y="663"/>
            <a:chExt cx="2449" cy="2857"/>
          </a:xfrm>
        </p:grpSpPr>
        <p:pic>
          <p:nvPicPr>
            <p:cNvPr id="1030" name="Picture 12"/>
            <p:cNvPicPr>
              <a:picLocks noChangeAspect="1" noChangeArrowheads="1"/>
            </p:cNvPicPr>
            <p:nvPr/>
          </p:nvPicPr>
          <p:blipFill>
            <a:blip r:embed="rId4" cstate="print"/>
            <a:srcRect/>
            <a:stretch>
              <a:fillRect/>
            </a:stretch>
          </p:blipFill>
          <p:spPr bwMode="auto">
            <a:xfrm>
              <a:off x="340" y="663"/>
              <a:ext cx="2247" cy="2631"/>
            </a:xfrm>
            <a:prstGeom prst="rect">
              <a:avLst/>
            </a:prstGeom>
            <a:noFill/>
            <a:ln w="9525">
              <a:noFill/>
              <a:miter lim="800000"/>
              <a:headEnd/>
              <a:tailEnd/>
            </a:ln>
          </p:spPr>
        </p:pic>
        <p:sp>
          <p:nvSpPr>
            <p:cNvPr id="1031" name="Text Box 16"/>
            <p:cNvSpPr txBox="1">
              <a:spLocks noChangeArrowheads="1"/>
            </p:cNvSpPr>
            <p:nvPr/>
          </p:nvSpPr>
          <p:spPr bwMode="auto">
            <a:xfrm>
              <a:off x="385" y="3249"/>
              <a:ext cx="2404" cy="271"/>
            </a:xfrm>
            <a:prstGeom prst="rect">
              <a:avLst/>
            </a:prstGeom>
            <a:noFill/>
            <a:ln w="9525">
              <a:noFill/>
              <a:miter lim="800000"/>
              <a:headEnd/>
              <a:tailEnd/>
            </a:ln>
          </p:spPr>
          <p:txBody>
            <a:bodyPr>
              <a:spAutoFit/>
            </a:bodyPr>
            <a:lstStyle/>
            <a:p>
              <a:pPr>
                <a:spcBef>
                  <a:spcPct val="50000"/>
                </a:spcBef>
              </a:pPr>
              <a:r>
                <a:rPr lang="en-US" altLang="ja-JP" sz="1100">
                  <a:latin typeface="Calibri" pitchFamily="34" charset="0"/>
                </a:rPr>
                <a:t>N. Sakai, K. Takemura and K. Tsuji, J. Phys.Soc. Jpn. </a:t>
              </a:r>
              <a:r>
                <a:rPr lang="en-US" altLang="ja-JP" sz="1100" b="1">
                  <a:latin typeface="Calibri" pitchFamily="34" charset="0"/>
                </a:rPr>
                <a:t>51</a:t>
              </a:r>
              <a:r>
                <a:rPr lang="en-US" altLang="ja-JP" sz="1100">
                  <a:latin typeface="Calibri" pitchFamily="34" charset="0"/>
                </a:rPr>
                <a:t>, 1811 (1982).</a:t>
              </a:r>
            </a:p>
          </p:txBody>
        </p:sp>
      </p:grpSp>
      <p:graphicFrame>
        <p:nvGraphicFramePr>
          <p:cNvPr id="1026" name="Object 3"/>
          <p:cNvGraphicFramePr>
            <a:graphicFrameLocks noChangeAspect="1"/>
          </p:cNvGraphicFramePr>
          <p:nvPr/>
        </p:nvGraphicFramePr>
        <p:xfrm>
          <a:off x="250825" y="836613"/>
          <a:ext cx="3779838" cy="4667250"/>
        </p:xfrm>
        <a:graphic>
          <a:graphicData uri="http://schemas.openxmlformats.org/presentationml/2006/ole">
            <p:oleObj spid="_x0000_s27650" name="ｸﾞﾗﾌ" r:id="rId5" imgW="2194560" imgH="2901696" progId="Origin50.Graph">
              <p:embed/>
            </p:oleObj>
          </a:graphicData>
        </a:graphic>
      </p:graphicFrame>
      <p:sp>
        <p:nvSpPr>
          <p:cNvPr id="1029" name="テキスト ボックス 12"/>
          <p:cNvSpPr txBox="1">
            <a:spLocks noChangeArrowheads="1"/>
          </p:cNvSpPr>
          <p:nvPr/>
        </p:nvSpPr>
        <p:spPr bwMode="auto">
          <a:xfrm>
            <a:off x="323850" y="5445125"/>
            <a:ext cx="3816350" cy="1200150"/>
          </a:xfrm>
          <a:prstGeom prst="rect">
            <a:avLst/>
          </a:prstGeom>
          <a:noFill/>
          <a:ln w="9525">
            <a:noFill/>
            <a:miter lim="800000"/>
            <a:headEnd/>
            <a:tailEnd/>
          </a:ln>
        </p:spPr>
        <p:txBody>
          <a:bodyPr>
            <a:spAutoFit/>
          </a:bodyPr>
          <a:lstStyle/>
          <a:p>
            <a:r>
              <a:rPr lang="en-US" altLang="ja-JP">
                <a:latin typeface="Calibri" pitchFamily="34" charset="0"/>
              </a:rPr>
              <a:t>The temperature dependence of electrical resistance of iodine becomes positive at 14-16 GPa, indicating insulator to metal transition</a:t>
            </a:r>
            <a:endParaRPr lang="ja-JP" altLang="en-US">
              <a:latin typeface="Calibri" pitchFamily="34" charset="0"/>
            </a:endParaRPr>
          </a:p>
        </p:txBody>
      </p:sp>
      <p:sp>
        <p:nvSpPr>
          <p:cNvPr id="8" name="テキスト ボックス 7"/>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Tree>
    <p:extLst>
      <p:ext uri="{BB962C8B-B14F-4D97-AF65-F5344CB8AC3E}">
        <p14:creationId xmlns="" xmlns:p14="http://schemas.microsoft.com/office/powerpoint/2010/main" val="761755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en-US" altLang="ja-JP" b="1" i="1" u="sng" dirty="0" smtClean="0"/>
              <a:t>Superconductivity of iodine</a:t>
            </a:r>
            <a:endParaRPr lang="ja-JP" altLang="en-US" b="1" i="1" u="sng" dirty="0" smtClean="0"/>
          </a:p>
        </p:txBody>
      </p:sp>
      <p:pic>
        <p:nvPicPr>
          <p:cNvPr id="6147" name="Picture 2"/>
          <p:cNvPicPr>
            <a:picLocks noChangeAspect="1" noChangeArrowheads="1"/>
          </p:cNvPicPr>
          <p:nvPr/>
        </p:nvPicPr>
        <p:blipFill>
          <a:blip r:embed="rId3" cstate="print"/>
          <a:srcRect/>
          <a:stretch>
            <a:fillRect/>
          </a:stretch>
        </p:blipFill>
        <p:spPr bwMode="auto">
          <a:xfrm>
            <a:off x="100013" y="1758950"/>
            <a:ext cx="4365625" cy="4046538"/>
          </a:xfrm>
          <a:prstGeom prst="rect">
            <a:avLst/>
          </a:prstGeom>
          <a:noFill/>
          <a:ln w="9525">
            <a:noFill/>
            <a:miter lim="800000"/>
            <a:headEnd/>
            <a:tailEnd/>
          </a:ln>
        </p:spPr>
      </p:pic>
      <p:sp>
        <p:nvSpPr>
          <p:cNvPr id="6148" name="Rectangle 15"/>
          <p:cNvSpPr>
            <a:spLocks noChangeArrowheads="1"/>
          </p:cNvSpPr>
          <p:nvPr/>
        </p:nvSpPr>
        <p:spPr bwMode="auto">
          <a:xfrm>
            <a:off x="5724525" y="5949950"/>
            <a:ext cx="3090863" cy="706438"/>
          </a:xfrm>
          <a:prstGeom prst="rect">
            <a:avLst/>
          </a:prstGeom>
          <a:noFill/>
          <a:ln w="9525">
            <a:noFill/>
            <a:miter lim="800000"/>
            <a:headEnd/>
            <a:tailEnd/>
          </a:ln>
        </p:spPr>
        <p:txBody>
          <a:bodyPr anchor="ctr">
            <a:spAutoFit/>
          </a:bodyPr>
          <a:lstStyle/>
          <a:p>
            <a:r>
              <a:rPr lang="de-DE" altLang="ja-JP" sz="2000">
                <a:latin typeface="Calibri" pitchFamily="34" charset="0"/>
              </a:rPr>
              <a:t>K. Shimizu </a:t>
            </a:r>
            <a:r>
              <a:rPr lang="de-DE" altLang="ja-JP" sz="2000" i="1">
                <a:latin typeface="Calibri" pitchFamily="34" charset="0"/>
              </a:rPr>
              <a:t>et al</a:t>
            </a:r>
            <a:r>
              <a:rPr lang="de-DE" altLang="ja-JP" sz="2000">
                <a:latin typeface="Calibri" pitchFamily="34" charset="0"/>
              </a:rPr>
              <a:t>., </a:t>
            </a:r>
            <a:r>
              <a:rPr lang="en-US" altLang="ja-JP" sz="2000">
                <a:latin typeface="Calibri" pitchFamily="34" charset="0"/>
              </a:rPr>
              <a:t>J. Phys. Soc. Jpn., </a:t>
            </a:r>
            <a:r>
              <a:rPr lang="en-US" altLang="ja-JP" sz="2000" b="1">
                <a:latin typeface="Calibri" pitchFamily="34" charset="0"/>
              </a:rPr>
              <a:t>61</a:t>
            </a:r>
            <a:r>
              <a:rPr lang="en-US" altLang="ja-JP" sz="2000">
                <a:latin typeface="Calibri" pitchFamily="34" charset="0"/>
              </a:rPr>
              <a:t>, 3853 (1992).</a:t>
            </a:r>
          </a:p>
        </p:txBody>
      </p:sp>
      <p:sp>
        <p:nvSpPr>
          <p:cNvPr id="6149" name="テキスト ボックス 5"/>
          <p:cNvSpPr txBox="1">
            <a:spLocks noChangeArrowheads="1"/>
          </p:cNvSpPr>
          <p:nvPr/>
        </p:nvSpPr>
        <p:spPr bwMode="auto">
          <a:xfrm>
            <a:off x="395288" y="5661025"/>
            <a:ext cx="4932362" cy="954088"/>
          </a:xfrm>
          <a:prstGeom prst="rect">
            <a:avLst/>
          </a:prstGeom>
          <a:noFill/>
          <a:ln w="9525">
            <a:noFill/>
            <a:miter lim="800000"/>
            <a:headEnd/>
            <a:tailEnd/>
          </a:ln>
        </p:spPr>
        <p:txBody>
          <a:bodyPr>
            <a:spAutoFit/>
          </a:bodyPr>
          <a:lstStyle/>
          <a:p>
            <a:r>
              <a:rPr lang="en-US" altLang="ja-JP" sz="2800" dirty="0">
                <a:latin typeface="Calibri" pitchFamily="34" charset="0"/>
              </a:rPr>
              <a:t>Iodine becomes superconductor in phase Ⅱ at about 1.2 K.</a:t>
            </a:r>
            <a:endParaRPr lang="ja-JP" altLang="en-US" sz="2800" dirty="0">
              <a:latin typeface="Calibri" pitchFamily="34" charset="0"/>
            </a:endParaRPr>
          </a:p>
        </p:txBody>
      </p:sp>
      <p:pic>
        <p:nvPicPr>
          <p:cNvPr id="6150" name="Picture 2"/>
          <p:cNvPicPr>
            <a:picLocks noChangeAspect="1" noChangeArrowheads="1"/>
          </p:cNvPicPr>
          <p:nvPr/>
        </p:nvPicPr>
        <p:blipFill>
          <a:blip r:embed="rId4" cstate="print"/>
          <a:srcRect/>
          <a:stretch>
            <a:fillRect/>
          </a:stretch>
        </p:blipFill>
        <p:spPr bwMode="auto">
          <a:xfrm>
            <a:off x="4572000" y="1484313"/>
            <a:ext cx="4284663" cy="4135437"/>
          </a:xfrm>
          <a:prstGeom prst="rect">
            <a:avLst/>
          </a:prstGeom>
          <a:noFill/>
          <a:ln w="9525">
            <a:noFill/>
            <a:miter lim="800000"/>
            <a:headEnd/>
            <a:tailEnd/>
          </a:ln>
        </p:spPr>
      </p:pic>
      <p:sp>
        <p:nvSpPr>
          <p:cNvPr id="7" name="テキスト ボックス 6"/>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Tree>
    <p:extLst>
      <p:ext uri="{BB962C8B-B14F-4D97-AF65-F5344CB8AC3E}">
        <p14:creationId xmlns="" xmlns:p14="http://schemas.microsoft.com/office/powerpoint/2010/main" val="28643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4"/>
          <p:cNvSpPr>
            <a:spLocks noGrp="1" noChangeArrowheads="1"/>
          </p:cNvSpPr>
          <p:nvPr>
            <p:ph type="title"/>
          </p:nvPr>
        </p:nvSpPr>
        <p:spPr>
          <a:xfrm>
            <a:off x="520700" y="355600"/>
            <a:ext cx="7937500" cy="952500"/>
          </a:xfrm>
        </p:spPr>
        <p:txBody>
          <a:bodyPr>
            <a:normAutofit/>
          </a:bodyPr>
          <a:lstStyle/>
          <a:p>
            <a:pPr eaLnBrk="1" hangingPunct="1"/>
            <a:r>
              <a:rPr lang="en-US" altLang="ja-JP" b="1" i="1" u="sng" dirty="0" smtClean="0"/>
              <a:t>Phase diagram of iodine</a:t>
            </a:r>
          </a:p>
        </p:txBody>
      </p:sp>
      <p:grpSp>
        <p:nvGrpSpPr>
          <p:cNvPr id="2" name="グループ化 53"/>
          <p:cNvGrpSpPr/>
          <p:nvPr/>
        </p:nvGrpSpPr>
        <p:grpSpPr>
          <a:xfrm>
            <a:off x="251520" y="1916832"/>
            <a:ext cx="8000528" cy="3043887"/>
            <a:chOff x="251520" y="1916832"/>
            <a:chExt cx="8000528" cy="3043887"/>
          </a:xfrm>
        </p:grpSpPr>
        <p:grpSp>
          <p:nvGrpSpPr>
            <p:cNvPr id="3" name="グループ化 5"/>
            <p:cNvGrpSpPr/>
            <p:nvPr/>
          </p:nvGrpSpPr>
          <p:grpSpPr>
            <a:xfrm>
              <a:off x="251520" y="1916832"/>
              <a:ext cx="8000528" cy="3043887"/>
              <a:chOff x="251520" y="1916832"/>
              <a:chExt cx="8000528" cy="3043887"/>
            </a:xfrm>
          </p:grpSpPr>
          <p:sp>
            <p:nvSpPr>
              <p:cNvPr id="5148" name="Rectangle 32"/>
              <p:cNvSpPr>
                <a:spLocks noChangeArrowheads="1"/>
              </p:cNvSpPr>
              <p:nvPr/>
            </p:nvSpPr>
            <p:spPr bwMode="auto">
              <a:xfrm>
                <a:off x="2124075" y="3448990"/>
                <a:ext cx="1716088" cy="423862"/>
              </a:xfrm>
              <a:prstGeom prst="rect">
                <a:avLst/>
              </a:prstGeom>
              <a:solidFill>
                <a:srgbClr val="00FF00"/>
              </a:solidFill>
              <a:ln>
                <a:noFill/>
              </a:ln>
              <a:extLst/>
            </p:spPr>
            <p:txBody>
              <a:bodyPr wrap="none" anchor="ctr"/>
              <a:lstStyle/>
              <a:p>
                <a:endParaRPr lang="ja-JP" altLang="en-US">
                  <a:latin typeface="Times New Roman" pitchFamily="18" charset="0"/>
                  <a:cs typeface="Times New Roman" pitchFamily="18" charset="0"/>
                </a:endParaRPr>
              </a:p>
            </p:txBody>
          </p:sp>
          <p:sp>
            <p:nvSpPr>
              <p:cNvPr id="5125" name="Text Box 43"/>
              <p:cNvSpPr txBox="1">
                <a:spLocks noChangeArrowheads="1"/>
              </p:cNvSpPr>
              <p:nvPr/>
            </p:nvSpPr>
            <p:spPr bwMode="auto">
              <a:xfrm>
                <a:off x="615950" y="3458515"/>
                <a:ext cx="1781175"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0" algn="ctr">
                    <a:solidFill>
                      <a:srgbClr val="000000"/>
                    </a:solidFill>
                    <a:miter lim="800000"/>
                    <a:headEnd/>
                    <a:tailEnd/>
                  </a14:hiddenLine>
                </a:ext>
              </a:extLst>
            </p:spPr>
            <p:txBody>
              <a:bodyPr>
                <a:spAutoFit/>
              </a:bodyPr>
              <a:lstStyle>
                <a:lvl1pPr defTabSz="4259263" eaLnBrk="0" hangingPunct="0">
                  <a:defRPr kumimoji="1" sz="1000" baseline="-10000">
                    <a:solidFill>
                      <a:schemeClr val="tx1"/>
                    </a:solidFill>
                    <a:latin typeface="Arial" charset="0"/>
                    <a:ea typeface="ＭＳ Ｐゴシック" charset="-128"/>
                  </a:defRPr>
                </a:lvl1pPr>
                <a:lvl2pPr marL="742950" indent="-285750" defTabSz="4259263" eaLnBrk="0" hangingPunct="0">
                  <a:defRPr kumimoji="1" sz="1000" baseline="-10000">
                    <a:solidFill>
                      <a:schemeClr val="tx1"/>
                    </a:solidFill>
                    <a:latin typeface="Arial" charset="0"/>
                    <a:ea typeface="ＭＳ Ｐゴシック" charset="-128"/>
                  </a:defRPr>
                </a:lvl2pPr>
                <a:lvl3pPr marL="1143000" indent="-228600" defTabSz="4259263" eaLnBrk="0" hangingPunct="0">
                  <a:defRPr kumimoji="1" sz="1000" baseline="-10000">
                    <a:solidFill>
                      <a:schemeClr val="tx1"/>
                    </a:solidFill>
                    <a:latin typeface="Arial" charset="0"/>
                    <a:ea typeface="ＭＳ Ｐゴシック" charset="-128"/>
                  </a:defRPr>
                </a:lvl3pPr>
                <a:lvl4pPr marL="1600200" indent="-228600" defTabSz="4259263" eaLnBrk="0" hangingPunct="0">
                  <a:defRPr kumimoji="1" sz="1000" baseline="-10000">
                    <a:solidFill>
                      <a:schemeClr val="tx1"/>
                    </a:solidFill>
                    <a:latin typeface="Arial" charset="0"/>
                    <a:ea typeface="ＭＳ Ｐゴシック" charset="-128"/>
                  </a:defRPr>
                </a:lvl4pPr>
                <a:lvl5pPr marL="2057400" indent="-228600" defTabSz="4259263" eaLnBrk="0" hangingPunct="0">
                  <a:defRPr kumimoji="1" sz="1000" baseline="-10000">
                    <a:solidFill>
                      <a:schemeClr val="tx1"/>
                    </a:solidFill>
                    <a:latin typeface="Arial" charset="0"/>
                    <a:ea typeface="ＭＳ Ｐゴシック" charset="-128"/>
                  </a:defRPr>
                </a:lvl5pPr>
                <a:lvl6pPr marL="25146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algn="ctr" eaLnBrk="1" hangingPunct="1">
                  <a:spcBef>
                    <a:spcPct val="50000"/>
                  </a:spcBef>
                </a:pPr>
                <a:endParaRPr lang="en-US" altLang="ja-JP" sz="2000" b="1">
                  <a:latin typeface="Times New Roman" pitchFamily="18" charset="0"/>
                  <a:cs typeface="Times New Roman" pitchFamily="18" charset="0"/>
                </a:endParaRPr>
              </a:p>
            </p:txBody>
          </p:sp>
          <p:grpSp>
            <p:nvGrpSpPr>
              <p:cNvPr id="5" name="グループ化 1"/>
              <p:cNvGrpSpPr/>
              <p:nvPr/>
            </p:nvGrpSpPr>
            <p:grpSpPr>
              <a:xfrm>
                <a:off x="251520" y="1916832"/>
                <a:ext cx="7920880" cy="1046383"/>
                <a:chOff x="251520" y="1174530"/>
                <a:chExt cx="7920880" cy="1046383"/>
              </a:xfrm>
            </p:grpSpPr>
            <p:sp>
              <p:nvSpPr>
                <p:cNvPr id="5124" name="Text Box 18"/>
                <p:cNvSpPr txBox="1">
                  <a:spLocks noChangeArrowheads="1"/>
                </p:cNvSpPr>
                <p:nvPr/>
              </p:nvSpPr>
              <p:spPr bwMode="auto">
                <a:xfrm>
                  <a:off x="251520" y="1750594"/>
                  <a:ext cx="1990725"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Crystal structure</a:t>
                  </a:r>
                </a:p>
              </p:txBody>
            </p:sp>
            <p:sp>
              <p:nvSpPr>
                <p:cNvPr id="5127" name="Rectangle 16"/>
                <p:cNvSpPr>
                  <a:spLocks noChangeArrowheads="1"/>
                </p:cNvSpPr>
                <p:nvPr/>
              </p:nvSpPr>
              <p:spPr bwMode="auto">
                <a:xfrm>
                  <a:off x="2135188" y="1666875"/>
                  <a:ext cx="2586037" cy="441325"/>
                </a:xfrm>
                <a:prstGeom prst="rect">
                  <a:avLst/>
                </a:prstGeom>
                <a:solidFill>
                  <a:srgbClr val="92D05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28" name="Text Box 19"/>
                <p:cNvSpPr txBox="1">
                  <a:spLocks noChangeArrowheads="1"/>
                </p:cNvSpPr>
                <p:nvPr/>
              </p:nvSpPr>
              <p:spPr bwMode="auto">
                <a:xfrm>
                  <a:off x="2267744" y="1678586"/>
                  <a:ext cx="2284600"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Molecular phase (Ⅰ)</a:t>
                  </a:r>
                </a:p>
              </p:txBody>
            </p:sp>
            <p:sp>
              <p:nvSpPr>
                <p:cNvPr id="5129" name="Rectangle 20"/>
                <p:cNvSpPr>
                  <a:spLocks noChangeArrowheads="1"/>
                </p:cNvSpPr>
                <p:nvPr/>
              </p:nvSpPr>
              <p:spPr bwMode="auto">
                <a:xfrm>
                  <a:off x="7134225" y="1671638"/>
                  <a:ext cx="322263" cy="549275"/>
                </a:xfrm>
                <a:prstGeom prst="rect">
                  <a:avLst/>
                </a:prstGeom>
                <a:solidFill>
                  <a:schemeClr val="bg1"/>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30" name="Rectangle 21"/>
                <p:cNvSpPr>
                  <a:spLocks noChangeArrowheads="1"/>
                </p:cNvSpPr>
                <p:nvPr/>
              </p:nvSpPr>
              <p:spPr bwMode="auto">
                <a:xfrm>
                  <a:off x="4716463" y="1666875"/>
                  <a:ext cx="3321050" cy="441325"/>
                </a:xfrm>
                <a:prstGeom prst="rect">
                  <a:avLst/>
                </a:prstGeom>
                <a:solidFill>
                  <a:srgbClr val="00B0F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32" name="Line 26"/>
                <p:cNvSpPr>
                  <a:spLocks noChangeShapeType="1"/>
                </p:cNvSpPr>
                <p:nvPr/>
              </p:nvSpPr>
              <p:spPr bwMode="auto">
                <a:xfrm>
                  <a:off x="2135188" y="1655763"/>
                  <a:ext cx="0" cy="455612"/>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35" name="Line 29"/>
                <p:cNvSpPr>
                  <a:spLocks noChangeShapeType="1"/>
                </p:cNvSpPr>
                <p:nvPr/>
              </p:nvSpPr>
              <p:spPr bwMode="auto">
                <a:xfrm>
                  <a:off x="2128838" y="1671638"/>
                  <a:ext cx="5913437"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36" name="Line 30"/>
                <p:cNvSpPr>
                  <a:spLocks noChangeShapeType="1"/>
                </p:cNvSpPr>
                <p:nvPr/>
              </p:nvSpPr>
              <p:spPr bwMode="auto">
                <a:xfrm>
                  <a:off x="2128838" y="2103438"/>
                  <a:ext cx="5913437"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33" name="Text Box 27"/>
                <p:cNvSpPr txBox="1">
                  <a:spLocks noChangeArrowheads="1"/>
                </p:cNvSpPr>
                <p:nvPr/>
              </p:nvSpPr>
              <p:spPr bwMode="auto">
                <a:xfrm>
                  <a:off x="5868144" y="1174530"/>
                  <a:ext cx="2304256"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smtClean="0">
                      <a:solidFill>
                        <a:srgbClr val="0070C0"/>
                      </a:solidFill>
                      <a:latin typeface="+mn-lt"/>
                      <a:cs typeface="Times New Roman" pitchFamily="18" charset="0"/>
                    </a:rPr>
                    <a:t>Monatomic</a:t>
                  </a:r>
                  <a:r>
                    <a:rPr lang="en-US" altLang="ja-JP" sz="2800" b="1" dirty="0" smtClean="0">
                      <a:solidFill>
                        <a:srgbClr val="FF0000"/>
                      </a:solidFill>
                      <a:latin typeface="+mn-lt"/>
                      <a:cs typeface="Times New Roman" pitchFamily="18" charset="0"/>
                    </a:rPr>
                    <a:t> </a:t>
                  </a:r>
                  <a:r>
                    <a:rPr lang="en-US" altLang="ja-JP" sz="2800" b="1" dirty="0" smtClean="0">
                      <a:solidFill>
                        <a:srgbClr val="0070C0"/>
                      </a:solidFill>
                      <a:latin typeface="+mn-lt"/>
                      <a:cs typeface="Times New Roman" pitchFamily="18" charset="0"/>
                    </a:rPr>
                    <a:t>phase</a:t>
                  </a:r>
                  <a:endParaRPr lang="en-US" altLang="ja-JP" sz="2800" b="1" dirty="0">
                    <a:solidFill>
                      <a:srgbClr val="0070C0"/>
                    </a:solidFill>
                    <a:latin typeface="+mn-lt"/>
                    <a:cs typeface="Times New Roman" pitchFamily="18" charset="0"/>
                  </a:endParaRPr>
                </a:p>
              </p:txBody>
            </p:sp>
          </p:grpSp>
          <p:sp>
            <p:nvSpPr>
              <p:cNvPr id="5137" name="Line 6"/>
              <p:cNvSpPr>
                <a:spLocks noChangeShapeType="1"/>
              </p:cNvSpPr>
              <p:nvPr/>
            </p:nvSpPr>
            <p:spPr bwMode="auto">
              <a:xfrm>
                <a:off x="2154238" y="4364977"/>
                <a:ext cx="5951537"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5138" name="Line 7"/>
              <p:cNvSpPr>
                <a:spLocks noChangeShapeType="1"/>
              </p:cNvSpPr>
              <p:nvPr/>
            </p:nvSpPr>
            <p:spPr bwMode="auto">
              <a:xfrm>
                <a:off x="2154238" y="4234802"/>
                <a:ext cx="0" cy="13811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39" name="Text Box 8"/>
              <p:cNvSpPr txBox="1">
                <a:spLocks noChangeArrowheads="1"/>
              </p:cNvSpPr>
              <p:nvPr/>
            </p:nvSpPr>
            <p:spPr bwMode="auto">
              <a:xfrm>
                <a:off x="2016125" y="4299890"/>
                <a:ext cx="26987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a:latin typeface="Times New Roman" pitchFamily="18" charset="0"/>
                    <a:cs typeface="Times New Roman" pitchFamily="18" charset="0"/>
                  </a:rPr>
                  <a:t>0</a:t>
                </a:r>
              </a:p>
            </p:txBody>
          </p:sp>
          <p:sp>
            <p:nvSpPr>
              <p:cNvPr id="5140" name="Text Box 11"/>
              <p:cNvSpPr txBox="1">
                <a:spLocks noChangeArrowheads="1"/>
              </p:cNvSpPr>
              <p:nvPr/>
            </p:nvSpPr>
            <p:spPr bwMode="auto">
              <a:xfrm>
                <a:off x="6372200" y="4581128"/>
                <a:ext cx="1879848"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dirty="0">
                    <a:latin typeface="+mn-lt"/>
                    <a:cs typeface="Times New Roman" pitchFamily="18" charset="0"/>
                  </a:rPr>
                  <a:t>Pressure [GPa]</a:t>
                </a:r>
              </a:p>
            </p:txBody>
          </p:sp>
          <p:sp>
            <p:nvSpPr>
              <p:cNvPr id="5141" name="Line 14"/>
              <p:cNvSpPr>
                <a:spLocks noChangeShapeType="1"/>
              </p:cNvSpPr>
              <p:nvPr/>
            </p:nvSpPr>
            <p:spPr bwMode="auto">
              <a:xfrm>
                <a:off x="4711700" y="4214165"/>
                <a:ext cx="0" cy="139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42" name="Text Box 15"/>
              <p:cNvSpPr txBox="1">
                <a:spLocks noChangeArrowheads="1"/>
              </p:cNvSpPr>
              <p:nvPr/>
            </p:nvSpPr>
            <p:spPr bwMode="auto">
              <a:xfrm>
                <a:off x="4524375" y="4320527"/>
                <a:ext cx="354584"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dirty="0" smtClean="0">
                    <a:latin typeface="Times New Roman" pitchFamily="18" charset="0"/>
                    <a:cs typeface="Times New Roman" pitchFamily="18" charset="0"/>
                  </a:rPr>
                  <a:t>21</a:t>
                </a:r>
                <a:endParaRPr lang="en-US" altLang="ja-JP" sz="2000" dirty="0">
                  <a:latin typeface="Times New Roman" pitchFamily="18" charset="0"/>
                  <a:cs typeface="Times New Roman" pitchFamily="18" charset="0"/>
                </a:endParaRPr>
              </a:p>
            </p:txBody>
          </p:sp>
          <p:sp>
            <p:nvSpPr>
              <p:cNvPr id="5143" name="Text Box 42"/>
              <p:cNvSpPr txBox="1">
                <a:spLocks noChangeArrowheads="1"/>
              </p:cNvSpPr>
              <p:nvPr/>
            </p:nvSpPr>
            <p:spPr bwMode="auto">
              <a:xfrm>
                <a:off x="3629025" y="4485627"/>
                <a:ext cx="34766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0" algn="ctr">
                    <a:solidFill>
                      <a:srgbClr val="000000"/>
                    </a:solidFill>
                    <a:miter lim="800000"/>
                    <a:headEnd/>
                    <a:tailEnd/>
                  </a14:hiddenLine>
                </a:ext>
              </a:extLst>
            </p:spPr>
            <p:txBody>
              <a:bodyPr>
                <a:spAutoFit/>
              </a:bodyPr>
              <a:lstStyle>
                <a:lvl1pPr defTabSz="4259263" eaLnBrk="0" hangingPunct="0">
                  <a:defRPr kumimoji="1" sz="1000" baseline="-10000">
                    <a:solidFill>
                      <a:schemeClr val="tx1"/>
                    </a:solidFill>
                    <a:latin typeface="Arial" charset="0"/>
                    <a:ea typeface="ＭＳ Ｐゴシック" charset="-128"/>
                  </a:defRPr>
                </a:lvl1pPr>
                <a:lvl2pPr marL="742950" indent="-285750" defTabSz="4259263" eaLnBrk="0" hangingPunct="0">
                  <a:defRPr kumimoji="1" sz="1000" baseline="-10000">
                    <a:solidFill>
                      <a:schemeClr val="tx1"/>
                    </a:solidFill>
                    <a:latin typeface="Arial" charset="0"/>
                    <a:ea typeface="ＭＳ Ｐゴシック" charset="-128"/>
                  </a:defRPr>
                </a:lvl2pPr>
                <a:lvl3pPr marL="1143000" indent="-228600" defTabSz="4259263" eaLnBrk="0" hangingPunct="0">
                  <a:defRPr kumimoji="1" sz="1000" baseline="-10000">
                    <a:solidFill>
                      <a:schemeClr val="tx1"/>
                    </a:solidFill>
                    <a:latin typeface="Arial" charset="0"/>
                    <a:ea typeface="ＭＳ Ｐゴシック" charset="-128"/>
                  </a:defRPr>
                </a:lvl3pPr>
                <a:lvl4pPr marL="1600200" indent="-228600" defTabSz="4259263" eaLnBrk="0" hangingPunct="0">
                  <a:defRPr kumimoji="1" sz="1000" baseline="-10000">
                    <a:solidFill>
                      <a:schemeClr val="tx1"/>
                    </a:solidFill>
                    <a:latin typeface="Arial" charset="0"/>
                    <a:ea typeface="ＭＳ Ｐゴシック" charset="-128"/>
                  </a:defRPr>
                </a:lvl4pPr>
                <a:lvl5pPr marL="2057400" indent="-228600" defTabSz="4259263" eaLnBrk="0" hangingPunct="0">
                  <a:defRPr kumimoji="1" sz="1000" baseline="-10000">
                    <a:solidFill>
                      <a:schemeClr val="tx1"/>
                    </a:solidFill>
                    <a:latin typeface="Arial" charset="0"/>
                    <a:ea typeface="ＭＳ Ｐゴシック" charset="-128"/>
                  </a:defRPr>
                </a:lvl5pPr>
                <a:lvl6pPr marL="25146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algn="ctr" eaLnBrk="1" hangingPunct="1">
                  <a:spcBef>
                    <a:spcPct val="50000"/>
                  </a:spcBef>
                </a:pPr>
                <a:endParaRPr lang="ja-JP" altLang="ja-JP" sz="1200">
                  <a:latin typeface="Times New Roman" pitchFamily="18" charset="0"/>
                  <a:cs typeface="Times New Roman" pitchFamily="18" charset="0"/>
                </a:endParaRPr>
              </a:p>
            </p:txBody>
          </p:sp>
          <p:sp>
            <p:nvSpPr>
              <p:cNvPr id="5146" name="Rectangle 65"/>
              <p:cNvSpPr>
                <a:spLocks noChangeArrowheads="1"/>
              </p:cNvSpPr>
              <p:nvPr/>
            </p:nvSpPr>
            <p:spPr bwMode="auto">
              <a:xfrm>
                <a:off x="3851920" y="3429000"/>
                <a:ext cx="4132759" cy="428625"/>
              </a:xfrm>
              <a:prstGeom prst="rect">
                <a:avLst/>
              </a:prstGeom>
              <a:solidFill>
                <a:schemeClr val="accent1">
                  <a:lumMod val="40000"/>
                  <a:lumOff val="60000"/>
                </a:schemeClr>
              </a:solidFill>
              <a:ln>
                <a:noFill/>
              </a:ln>
              <a:extLst/>
            </p:spPr>
            <p:txBody>
              <a:bodyPr wrap="none" anchor="ctr"/>
              <a:lstStyle/>
              <a:p>
                <a:endParaRPr lang="ja-JP" altLang="en-US">
                  <a:latin typeface="Times New Roman" pitchFamily="18" charset="0"/>
                  <a:cs typeface="Times New Roman" pitchFamily="18" charset="0"/>
                </a:endParaRPr>
              </a:p>
            </p:txBody>
          </p:sp>
          <p:sp>
            <p:nvSpPr>
              <p:cNvPr id="5149" name="Text Box 33"/>
              <p:cNvSpPr txBox="1">
                <a:spLocks noChangeArrowheads="1"/>
              </p:cNvSpPr>
              <p:nvPr/>
            </p:nvSpPr>
            <p:spPr bwMode="auto">
              <a:xfrm>
                <a:off x="2503848" y="3443129"/>
                <a:ext cx="1122362"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Insulator</a:t>
                </a:r>
              </a:p>
            </p:txBody>
          </p:sp>
          <p:sp>
            <p:nvSpPr>
              <p:cNvPr id="5150" name="Line 34"/>
              <p:cNvSpPr>
                <a:spLocks noChangeShapeType="1"/>
              </p:cNvSpPr>
              <p:nvPr/>
            </p:nvSpPr>
            <p:spPr bwMode="auto">
              <a:xfrm>
                <a:off x="2120900" y="3431527"/>
                <a:ext cx="0" cy="44450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52" name="Rectangle 37"/>
              <p:cNvSpPr>
                <a:spLocks noChangeArrowheads="1"/>
              </p:cNvSpPr>
              <p:nvPr/>
            </p:nvSpPr>
            <p:spPr bwMode="auto">
              <a:xfrm>
                <a:off x="5221288" y="3717032"/>
                <a:ext cx="2807096" cy="170809"/>
              </a:xfrm>
              <a:prstGeom prst="rect">
                <a:avLst/>
              </a:prstGeom>
              <a:solidFill>
                <a:srgbClr val="0319B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53" name="Text Box 40"/>
              <p:cNvSpPr txBox="1">
                <a:spLocks noChangeArrowheads="1"/>
              </p:cNvSpPr>
              <p:nvPr/>
            </p:nvSpPr>
            <p:spPr bwMode="auto">
              <a:xfrm>
                <a:off x="5786911" y="3412630"/>
                <a:ext cx="756169"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metal</a:t>
                </a:r>
              </a:p>
            </p:txBody>
          </p:sp>
          <p:sp>
            <p:nvSpPr>
              <p:cNvPr id="5154" name="Text Box 47"/>
              <p:cNvSpPr txBox="1">
                <a:spLocks noChangeArrowheads="1"/>
              </p:cNvSpPr>
              <p:nvPr/>
            </p:nvSpPr>
            <p:spPr bwMode="auto">
              <a:xfrm>
                <a:off x="5391944" y="3821390"/>
                <a:ext cx="1970087"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spcBef>
                    <a:spcPct val="50000"/>
                  </a:spcBef>
                </a:pPr>
                <a:r>
                  <a:rPr lang="en-US" altLang="ja-JP" sz="2800" b="1" dirty="0">
                    <a:solidFill>
                      <a:srgbClr val="0319BD"/>
                    </a:solidFill>
                    <a:latin typeface="+mn-lt"/>
                    <a:cs typeface="Times New Roman" pitchFamily="18" charset="0"/>
                  </a:rPr>
                  <a:t>Superconductor</a:t>
                </a:r>
              </a:p>
            </p:txBody>
          </p:sp>
          <p:sp>
            <p:nvSpPr>
              <p:cNvPr id="5157" name="Line 14"/>
              <p:cNvSpPr>
                <a:spLocks noChangeShapeType="1"/>
              </p:cNvSpPr>
              <p:nvPr/>
            </p:nvSpPr>
            <p:spPr bwMode="auto">
              <a:xfrm>
                <a:off x="3833813" y="4234802"/>
                <a:ext cx="0" cy="13811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58" name="Text Box 15"/>
              <p:cNvSpPr txBox="1">
                <a:spLocks noChangeArrowheads="1"/>
              </p:cNvSpPr>
              <p:nvPr/>
            </p:nvSpPr>
            <p:spPr bwMode="auto">
              <a:xfrm>
                <a:off x="3644900" y="4307827"/>
                <a:ext cx="384175"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a:latin typeface="Times New Roman" pitchFamily="18" charset="0"/>
                    <a:cs typeface="Times New Roman" pitchFamily="18" charset="0"/>
                  </a:rPr>
                  <a:t>16</a:t>
                </a:r>
              </a:p>
            </p:txBody>
          </p:sp>
          <p:sp>
            <p:nvSpPr>
              <p:cNvPr id="5159" name="テキスト ボックス 136"/>
              <p:cNvSpPr txBox="1">
                <a:spLocks noChangeArrowheads="1"/>
              </p:cNvSpPr>
              <p:nvPr/>
            </p:nvSpPr>
            <p:spPr bwMode="auto">
              <a:xfrm>
                <a:off x="1998663" y="1991665"/>
                <a:ext cx="76835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b="1">
                    <a:latin typeface="+mn-lt"/>
                    <a:cs typeface="Times New Roman" pitchFamily="18" charset="0"/>
                  </a:rPr>
                  <a:t>R.T.</a:t>
                </a:r>
                <a:endParaRPr lang="ja-JP" altLang="en-US" sz="2000" b="1">
                  <a:latin typeface="+mn-lt"/>
                  <a:cs typeface="Times New Roman" pitchFamily="18" charset="0"/>
                </a:endParaRPr>
              </a:p>
            </p:txBody>
          </p:sp>
          <p:sp>
            <p:nvSpPr>
              <p:cNvPr id="5160" name="Text Box 18"/>
              <p:cNvSpPr txBox="1">
                <a:spLocks noChangeArrowheads="1"/>
              </p:cNvSpPr>
              <p:nvPr/>
            </p:nvSpPr>
            <p:spPr bwMode="auto">
              <a:xfrm>
                <a:off x="395536" y="3356992"/>
                <a:ext cx="1617663" cy="666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Electrical characteristic</a:t>
                </a:r>
              </a:p>
            </p:txBody>
          </p:sp>
          <p:sp>
            <p:nvSpPr>
              <p:cNvPr id="4" name="正方形/長方形 3"/>
              <p:cNvSpPr/>
              <p:nvPr/>
            </p:nvSpPr>
            <p:spPr bwMode="auto">
              <a:xfrm rot="16200000">
                <a:off x="3797274" y="3501406"/>
                <a:ext cx="409471" cy="323689"/>
              </a:xfrm>
              <a:prstGeom prst="rect">
                <a:avLst/>
              </a:prstGeom>
              <a:gradFill>
                <a:gsLst>
                  <a:gs pos="0">
                    <a:srgbClr val="00FF00"/>
                  </a:gs>
                  <a:gs pos="100000">
                    <a:srgbClr val="D4F8F8"/>
                  </a:gs>
                  <a:gs pos="100000">
                    <a:srgbClr val="FFFF00"/>
                  </a:gs>
                  <a:gs pos="100000">
                    <a:schemeClr val="accent1">
                      <a:tint val="23500"/>
                      <a:satMod val="160000"/>
                    </a:schemeClr>
                  </a:gs>
                </a:gsLst>
                <a:lin ang="5400000" scaled="0"/>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10000" smtClean="0">
                  <a:ln>
                    <a:noFill/>
                  </a:ln>
                  <a:solidFill>
                    <a:schemeClr val="tx1"/>
                  </a:solidFill>
                  <a:effectLst/>
                  <a:latin typeface="Arial" charset="0"/>
                  <a:ea typeface="ＭＳ Ｐゴシック" charset="-128"/>
                </a:endParaRPr>
              </a:p>
            </p:txBody>
          </p:sp>
          <p:sp>
            <p:nvSpPr>
              <p:cNvPr id="5147" name="Rectangle 31"/>
              <p:cNvSpPr>
                <a:spLocks noChangeArrowheads="1"/>
              </p:cNvSpPr>
              <p:nvPr/>
            </p:nvSpPr>
            <p:spPr bwMode="auto">
              <a:xfrm rot="5400000">
                <a:off x="4058294" y="3222626"/>
                <a:ext cx="456556" cy="869304"/>
              </a:xfrm>
              <a:prstGeom prst="rect">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a:noFill/>
              </a:ln>
              <a:extLst/>
            </p:spPr>
            <p:txBody>
              <a:bodyPr wrap="none" anchor="ctr"/>
              <a:lstStyle/>
              <a:p>
                <a:endParaRPr lang="ja-JP" altLang="en-US">
                  <a:latin typeface="Times New Roman" pitchFamily="18" charset="0"/>
                  <a:cs typeface="Times New Roman" pitchFamily="18" charset="0"/>
                </a:endParaRPr>
              </a:p>
            </p:txBody>
          </p:sp>
          <p:sp>
            <p:nvSpPr>
              <p:cNvPr id="5155" name="Line 41"/>
              <p:cNvSpPr>
                <a:spLocks noChangeShapeType="1"/>
              </p:cNvSpPr>
              <p:nvPr/>
            </p:nvSpPr>
            <p:spPr bwMode="auto">
              <a:xfrm>
                <a:off x="2130425" y="3436290"/>
                <a:ext cx="5859463" cy="7937"/>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151" name="Line 36"/>
              <p:cNvSpPr>
                <a:spLocks noChangeShapeType="1"/>
              </p:cNvSpPr>
              <p:nvPr/>
            </p:nvSpPr>
            <p:spPr bwMode="auto">
              <a:xfrm>
                <a:off x="2111375" y="3872852"/>
                <a:ext cx="5878513" cy="1270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 name="Line 9"/>
              <p:cNvSpPr>
                <a:spLocks noChangeShapeType="1"/>
              </p:cNvSpPr>
              <p:nvPr/>
            </p:nvSpPr>
            <p:spPr bwMode="auto">
              <a:xfrm>
                <a:off x="6215930" y="4218484"/>
                <a:ext cx="0" cy="139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8" name="Text Box 15"/>
              <p:cNvSpPr txBox="1">
                <a:spLocks noChangeArrowheads="1"/>
              </p:cNvSpPr>
              <p:nvPr/>
            </p:nvSpPr>
            <p:spPr bwMode="auto">
              <a:xfrm>
                <a:off x="6084168" y="4293096"/>
                <a:ext cx="354584"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dirty="0" smtClean="0">
                    <a:latin typeface="Times New Roman" pitchFamily="18" charset="0"/>
                    <a:cs typeface="Times New Roman" pitchFamily="18" charset="0"/>
                  </a:rPr>
                  <a:t>43</a:t>
                </a:r>
                <a:endParaRPr lang="en-US" altLang="ja-JP" sz="2000" dirty="0">
                  <a:latin typeface="Times New Roman" pitchFamily="18" charset="0"/>
                  <a:cs typeface="Times New Roman" pitchFamily="18" charset="0"/>
                </a:endParaRPr>
              </a:p>
            </p:txBody>
          </p:sp>
          <p:sp>
            <p:nvSpPr>
              <p:cNvPr id="55" name="Line 9"/>
              <p:cNvSpPr>
                <a:spLocks noChangeShapeType="1"/>
              </p:cNvSpPr>
              <p:nvPr/>
            </p:nvSpPr>
            <p:spPr bwMode="auto">
              <a:xfrm>
                <a:off x="7008018" y="4221088"/>
                <a:ext cx="0" cy="139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57" name="Text Box 15"/>
              <p:cNvSpPr txBox="1">
                <a:spLocks noChangeArrowheads="1"/>
              </p:cNvSpPr>
              <p:nvPr/>
            </p:nvSpPr>
            <p:spPr bwMode="auto">
              <a:xfrm>
                <a:off x="6876256" y="4293096"/>
                <a:ext cx="354584"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dirty="0" smtClean="0">
                    <a:latin typeface="Times New Roman" pitchFamily="18" charset="0"/>
                    <a:cs typeface="Times New Roman" pitchFamily="18" charset="0"/>
                  </a:rPr>
                  <a:t>55</a:t>
                </a:r>
                <a:endParaRPr lang="en-US" altLang="ja-JP" sz="2000" dirty="0">
                  <a:latin typeface="Times New Roman" pitchFamily="18" charset="0"/>
                  <a:cs typeface="Times New Roman" pitchFamily="18" charset="0"/>
                </a:endParaRPr>
              </a:p>
            </p:txBody>
          </p:sp>
          <p:sp>
            <p:nvSpPr>
              <p:cNvPr id="59" name="Text Box 5"/>
              <p:cNvSpPr txBox="1">
                <a:spLocks noChangeArrowheads="1"/>
              </p:cNvSpPr>
              <p:nvPr/>
            </p:nvSpPr>
            <p:spPr bwMode="auto">
              <a:xfrm>
                <a:off x="5220072" y="2420888"/>
                <a:ext cx="479618"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Ⅱ</a:t>
                </a:r>
                <a:endParaRPr lang="en-US" altLang="ja-JP" sz="2800" b="1" dirty="0">
                  <a:latin typeface="+mn-lt"/>
                  <a:cs typeface="Times New Roman" pitchFamily="18" charset="0"/>
                </a:endParaRPr>
              </a:p>
            </p:txBody>
          </p:sp>
          <p:sp>
            <p:nvSpPr>
              <p:cNvPr id="60" name="Text Box 5"/>
              <p:cNvSpPr txBox="1">
                <a:spLocks noChangeArrowheads="1"/>
              </p:cNvSpPr>
              <p:nvPr/>
            </p:nvSpPr>
            <p:spPr bwMode="auto">
              <a:xfrm>
                <a:off x="6300192" y="2420888"/>
                <a:ext cx="479618"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Ⅲ</a:t>
                </a:r>
                <a:endParaRPr lang="en-US" altLang="ja-JP" sz="2800" b="1" dirty="0">
                  <a:latin typeface="+mn-lt"/>
                  <a:cs typeface="Times New Roman" pitchFamily="18" charset="0"/>
                </a:endParaRPr>
              </a:p>
            </p:txBody>
          </p:sp>
          <p:sp>
            <p:nvSpPr>
              <p:cNvPr id="61" name="Text Box 5"/>
              <p:cNvSpPr txBox="1">
                <a:spLocks noChangeArrowheads="1"/>
              </p:cNvSpPr>
              <p:nvPr/>
            </p:nvSpPr>
            <p:spPr bwMode="auto">
              <a:xfrm>
                <a:off x="7164288" y="2420888"/>
                <a:ext cx="479618"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Ⅳ</a:t>
                </a:r>
                <a:endParaRPr lang="en-US" altLang="ja-JP" sz="2800" b="1" dirty="0">
                  <a:latin typeface="+mn-lt"/>
                  <a:cs typeface="Times New Roman" pitchFamily="18" charset="0"/>
                </a:endParaRPr>
              </a:p>
            </p:txBody>
          </p:sp>
        </p:grpSp>
        <p:cxnSp>
          <p:nvCxnSpPr>
            <p:cNvPr id="51" name="直線コネクタ 50"/>
            <p:cNvCxnSpPr/>
            <p:nvPr/>
          </p:nvCxnSpPr>
          <p:spPr>
            <a:xfrm>
              <a:off x="6228184"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020272"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3" name="下矢印 52"/>
          <p:cNvSpPr/>
          <p:nvPr/>
        </p:nvSpPr>
        <p:spPr>
          <a:xfrm>
            <a:off x="4499992" y="1988840"/>
            <a:ext cx="432048" cy="36004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491880" y="1628800"/>
            <a:ext cx="2397901" cy="369332"/>
          </a:xfrm>
          <a:prstGeom prst="rect">
            <a:avLst/>
          </a:prstGeom>
          <a:noFill/>
          <a:ln>
            <a:solidFill>
              <a:srgbClr val="FF0000"/>
            </a:solidFill>
          </a:ln>
        </p:spPr>
        <p:txBody>
          <a:bodyPr wrap="none" rtlCol="0">
            <a:spAutoFit/>
          </a:bodyPr>
          <a:lstStyle/>
          <a:p>
            <a:r>
              <a:rPr lang="en-US" altLang="ja-JP" dirty="0" smtClean="0">
                <a:solidFill>
                  <a:srgbClr val="FF0000"/>
                </a:solidFill>
              </a:rPr>
              <a:t>Molecular</a:t>
            </a:r>
            <a:r>
              <a:rPr lang="ja-JP" altLang="en-US" dirty="0" smtClean="0">
                <a:solidFill>
                  <a:srgbClr val="FF0000"/>
                </a:solidFill>
              </a:rPr>
              <a:t>　</a:t>
            </a:r>
            <a:r>
              <a:rPr lang="en-US" altLang="ja-JP" dirty="0" smtClean="0">
                <a:solidFill>
                  <a:srgbClr val="FF0000"/>
                </a:solidFill>
              </a:rPr>
              <a:t>dissociation</a:t>
            </a:r>
            <a:endParaRPr kumimoji="1" lang="ja-JP" altLang="en-US" dirty="0">
              <a:solidFill>
                <a:srgbClr val="FF0000"/>
              </a:solidFill>
            </a:endParaRPr>
          </a:p>
        </p:txBody>
      </p:sp>
      <p:sp>
        <p:nvSpPr>
          <p:cNvPr id="49" name="テキスト ボックス 48"/>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52" name="テキスト ボックス 5"/>
          <p:cNvSpPr txBox="1">
            <a:spLocks noChangeArrowheads="1"/>
          </p:cNvSpPr>
          <p:nvPr/>
        </p:nvSpPr>
        <p:spPr bwMode="auto">
          <a:xfrm>
            <a:off x="539552" y="5085184"/>
            <a:ext cx="5400600" cy="954107"/>
          </a:xfrm>
          <a:prstGeom prst="rect">
            <a:avLst/>
          </a:prstGeom>
          <a:noFill/>
          <a:ln w="9525">
            <a:noFill/>
            <a:miter lim="800000"/>
            <a:headEnd/>
            <a:tailEnd/>
          </a:ln>
        </p:spPr>
        <p:txBody>
          <a:bodyPr wrap="square">
            <a:spAutoFit/>
          </a:bodyPr>
          <a:lstStyle/>
          <a:p>
            <a:r>
              <a:rPr lang="ja-JP" altLang="en-US" sz="2800" dirty="0" smtClean="0">
                <a:latin typeface="Calibri" pitchFamily="34" charset="0"/>
              </a:rPr>
              <a:t>・</a:t>
            </a:r>
            <a:r>
              <a:rPr lang="en-US" altLang="ja-JP" sz="2800" dirty="0" smtClean="0">
                <a:latin typeface="Calibri" pitchFamily="34" charset="0"/>
              </a:rPr>
              <a:t>Iodine </a:t>
            </a:r>
            <a:r>
              <a:rPr lang="en-US" altLang="ja-JP" sz="2800" dirty="0">
                <a:latin typeface="Calibri" pitchFamily="34" charset="0"/>
              </a:rPr>
              <a:t>becomes superconductor in phase Ⅱ at about 1.2 K.</a:t>
            </a:r>
            <a:endParaRPr lang="ja-JP" altLang="en-US" sz="2800" dirty="0">
              <a:latin typeface="Calibri" pitchFamily="34" charset="0"/>
            </a:endParaRPr>
          </a:p>
        </p:txBody>
      </p:sp>
      <p:sp>
        <p:nvSpPr>
          <p:cNvPr id="54" name="平行四辺形 53"/>
          <p:cNvSpPr/>
          <p:nvPr/>
        </p:nvSpPr>
        <p:spPr>
          <a:xfrm>
            <a:off x="4572000" y="2420888"/>
            <a:ext cx="432048" cy="432048"/>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Ⅴ</a:t>
            </a:r>
            <a:endParaRPr kumimoji="1" lang="ja-JP" altLang="en-US" dirty="0">
              <a:solidFill>
                <a:schemeClr val="tx1"/>
              </a:solidFill>
            </a:endParaRPr>
          </a:p>
        </p:txBody>
      </p:sp>
    </p:spTree>
    <p:extLst>
      <p:ext uri="{BB962C8B-B14F-4D97-AF65-F5344CB8AC3E}">
        <p14:creationId xmlns="" xmlns:p14="http://schemas.microsoft.com/office/powerpoint/2010/main" val="39334327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23528" y="54868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u="sng" strike="noStrike" kern="1200" cap="none" spc="0" normalizeH="0" baseline="0" noProof="0" dirty="0" smtClean="0">
                <a:ln>
                  <a:noFill/>
                </a:ln>
                <a:solidFill>
                  <a:schemeClr val="tx1"/>
                </a:solidFill>
                <a:effectLst/>
                <a:uLnTx/>
                <a:uFillTx/>
                <a:latin typeface="+mj-lt"/>
                <a:ea typeface="+mj-ea"/>
                <a:cs typeface="+mj-cs"/>
              </a:rPr>
              <a:t>Motivation</a:t>
            </a:r>
            <a:endParaRPr kumimoji="1" lang="ja-JP" altLang="en-US" sz="4400" b="1" u="sng" strike="noStrike" kern="1200" cap="none" spc="0" normalizeH="0" baseline="0" noProof="0" dirty="0">
              <a:ln>
                <a:noFill/>
              </a:ln>
              <a:solidFill>
                <a:schemeClr val="tx1"/>
              </a:solidFill>
              <a:effectLst/>
              <a:uLnTx/>
              <a:uFillTx/>
              <a:latin typeface="+mj-lt"/>
              <a:ea typeface="+mj-ea"/>
              <a:cs typeface="+mj-cs"/>
            </a:endParaRPr>
          </a:p>
        </p:txBody>
      </p:sp>
      <p:sp>
        <p:nvSpPr>
          <p:cNvPr id="4" name="テキスト ボックス 3"/>
          <p:cNvSpPr txBox="1"/>
          <p:nvPr/>
        </p:nvSpPr>
        <p:spPr>
          <a:xfrm>
            <a:off x="2123728" y="2996952"/>
            <a:ext cx="184731"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244186" y="4631962"/>
            <a:ext cx="7090348" cy="1384995"/>
          </a:xfrm>
          <a:prstGeom prst="rect">
            <a:avLst/>
          </a:prstGeom>
          <a:noFill/>
        </p:spPr>
        <p:txBody>
          <a:bodyPr wrap="square" rtlCol="0">
            <a:spAutoFit/>
          </a:bodyPr>
          <a:lstStyle/>
          <a:p>
            <a:r>
              <a:rPr lang="en-US" altLang="ja-JP" sz="2800" baseline="0" dirty="0" smtClean="0"/>
              <a:t>Clarifying the mechanism of the pressure-induced metallization in halogen elements</a:t>
            </a:r>
            <a:r>
              <a:rPr lang="en-US" altLang="ja-JP" sz="2800" dirty="0" smtClean="0"/>
              <a:t> and molecular crystals.</a:t>
            </a:r>
            <a:endParaRPr kumimoji="1" lang="ja-JP" altLang="en-US" sz="2800" baseline="0" dirty="0"/>
          </a:p>
        </p:txBody>
      </p:sp>
      <p:sp>
        <p:nvSpPr>
          <p:cNvPr id="6" name="下矢印 5"/>
          <p:cNvSpPr/>
          <p:nvPr/>
        </p:nvSpPr>
        <p:spPr>
          <a:xfrm>
            <a:off x="3923928" y="3356992"/>
            <a:ext cx="136815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44576" y="2026667"/>
            <a:ext cx="8034728" cy="1384995"/>
          </a:xfrm>
          <a:prstGeom prst="rect">
            <a:avLst/>
          </a:prstGeom>
          <a:noFill/>
        </p:spPr>
        <p:txBody>
          <a:bodyPr wrap="square" rtlCol="0">
            <a:spAutoFit/>
          </a:bodyPr>
          <a:lstStyle/>
          <a:p>
            <a:r>
              <a:rPr lang="en-US" altLang="ja-JP" sz="2800" dirty="0" smtClean="0"/>
              <a:t>P</a:t>
            </a:r>
            <a:r>
              <a:rPr lang="en-US" altLang="ja-JP" sz="2800" baseline="0" dirty="0" smtClean="0"/>
              <a:t>erform </a:t>
            </a:r>
            <a:r>
              <a:rPr lang="en-US" altLang="ja-JP" sz="2800" baseline="0" dirty="0"/>
              <a:t>investigation of the crystal structure and electrical property of </a:t>
            </a:r>
            <a:r>
              <a:rPr lang="en-US" altLang="ja-JP" sz="2800" dirty="0" smtClean="0"/>
              <a:t>bromine under pressure.</a:t>
            </a:r>
            <a:endParaRPr lang="en-US" altLang="ja-JP" sz="2800" baseline="0" dirty="0">
              <a:latin typeface="Times New Roman" pitchFamily="18" charset="0"/>
              <a:cs typeface="Times New Roman" pitchFamily="18" charset="0"/>
            </a:endParaRPr>
          </a:p>
          <a:p>
            <a:endParaRPr kumimoji="1" lang="ja-JP" altLang="en-US" sz="2800" baseline="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23528" y="54868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u="sng" strike="noStrike" kern="1200" cap="none" spc="0" normalizeH="0" baseline="0" noProof="0" dirty="0" smtClean="0">
                <a:ln>
                  <a:noFill/>
                </a:ln>
                <a:solidFill>
                  <a:schemeClr val="tx1"/>
                </a:solidFill>
                <a:effectLst/>
                <a:uLnTx/>
                <a:uFillTx/>
                <a:latin typeface="+mj-lt"/>
                <a:ea typeface="+mj-ea"/>
                <a:cs typeface="+mj-cs"/>
              </a:rPr>
              <a:t>Experiments</a:t>
            </a:r>
            <a:endParaRPr kumimoji="1" lang="ja-JP" altLang="en-US" sz="4400" b="1" u="sng" strike="noStrike" kern="1200" cap="none" spc="0" normalizeH="0" baseline="0" noProof="0" dirty="0">
              <a:ln>
                <a:noFill/>
              </a:ln>
              <a:solidFill>
                <a:schemeClr val="tx1"/>
              </a:solidFill>
              <a:effectLst/>
              <a:uLnTx/>
              <a:uFillTx/>
              <a:latin typeface="+mj-lt"/>
              <a:ea typeface="+mj-ea"/>
              <a:cs typeface="+mj-cs"/>
            </a:endParaRPr>
          </a:p>
        </p:txBody>
      </p:sp>
      <p:grpSp>
        <p:nvGrpSpPr>
          <p:cNvPr id="8" name="グループ化 7"/>
          <p:cNvGrpSpPr/>
          <p:nvPr/>
        </p:nvGrpSpPr>
        <p:grpSpPr>
          <a:xfrm>
            <a:off x="-684584" y="2348880"/>
            <a:ext cx="6843942" cy="4221088"/>
            <a:chOff x="-972616" y="2276872"/>
            <a:chExt cx="6843942" cy="4221088"/>
          </a:xfrm>
        </p:grpSpPr>
        <p:pic>
          <p:nvPicPr>
            <p:cNvPr id="41986" name="Picture 2" descr="D:\Lab\参考資料\セッティング（側面）.png"/>
            <p:cNvPicPr>
              <a:picLocks noChangeAspect="1" noChangeArrowheads="1"/>
            </p:cNvPicPr>
            <p:nvPr/>
          </p:nvPicPr>
          <p:blipFill>
            <a:blip r:embed="rId2" cstate="print"/>
            <a:srcRect/>
            <a:stretch>
              <a:fillRect/>
            </a:stretch>
          </p:blipFill>
          <p:spPr bwMode="auto">
            <a:xfrm>
              <a:off x="-972616" y="2276872"/>
              <a:ext cx="6843942" cy="4221088"/>
            </a:xfrm>
            <a:prstGeom prst="rect">
              <a:avLst/>
            </a:prstGeom>
            <a:noFill/>
          </p:spPr>
        </p:pic>
        <p:sp>
          <p:nvSpPr>
            <p:cNvPr id="5" name="テキスト ボックス 4"/>
            <p:cNvSpPr txBox="1"/>
            <p:nvPr/>
          </p:nvSpPr>
          <p:spPr>
            <a:xfrm>
              <a:off x="1515106" y="2924944"/>
              <a:ext cx="1040670" cy="369332"/>
            </a:xfrm>
            <a:prstGeom prst="rect">
              <a:avLst/>
            </a:prstGeom>
            <a:noFill/>
          </p:spPr>
          <p:txBody>
            <a:bodyPr wrap="none" rtlCol="0">
              <a:spAutoFit/>
            </a:bodyPr>
            <a:lstStyle/>
            <a:p>
              <a:r>
                <a:rPr kumimoji="1" lang="en-US" altLang="ja-JP" dirty="0" smtClean="0"/>
                <a:t>Diamond</a:t>
              </a:r>
              <a:endParaRPr kumimoji="1" lang="ja-JP" altLang="en-US" dirty="0"/>
            </a:p>
          </p:txBody>
        </p:sp>
        <p:sp>
          <p:nvSpPr>
            <p:cNvPr id="6" name="テキスト ボックス 5"/>
            <p:cNvSpPr txBox="1"/>
            <p:nvPr/>
          </p:nvSpPr>
          <p:spPr>
            <a:xfrm>
              <a:off x="3275856" y="3140968"/>
              <a:ext cx="420308" cy="400110"/>
            </a:xfrm>
            <a:prstGeom prst="rect">
              <a:avLst/>
            </a:prstGeom>
            <a:noFill/>
          </p:spPr>
          <p:txBody>
            <a:bodyPr wrap="none" rtlCol="0">
              <a:spAutoFit/>
            </a:bodyPr>
            <a:lstStyle/>
            <a:p>
              <a:r>
                <a:rPr kumimoji="1" lang="en-US" altLang="ja-JP" sz="2000" b="1" dirty="0" smtClean="0"/>
                <a:t>Br</a:t>
              </a:r>
              <a:endParaRPr kumimoji="1" lang="ja-JP" altLang="en-US" sz="2000" b="1" dirty="0"/>
            </a:p>
          </p:txBody>
        </p:sp>
        <p:sp>
          <p:nvSpPr>
            <p:cNvPr id="7" name="テキスト ボックス 6"/>
            <p:cNvSpPr txBox="1"/>
            <p:nvPr/>
          </p:nvSpPr>
          <p:spPr>
            <a:xfrm>
              <a:off x="107504" y="4869160"/>
              <a:ext cx="421077" cy="369332"/>
            </a:xfrm>
            <a:prstGeom prst="rect">
              <a:avLst/>
            </a:prstGeom>
            <a:noFill/>
          </p:spPr>
          <p:txBody>
            <a:bodyPr wrap="none" rtlCol="0">
              <a:spAutoFit/>
            </a:bodyPr>
            <a:lstStyle/>
            <a:p>
              <a:r>
                <a:rPr kumimoji="1" lang="en-US" altLang="ja-JP" dirty="0" smtClean="0"/>
                <a:t>Re</a:t>
              </a:r>
              <a:endParaRPr kumimoji="1" lang="ja-JP" altLang="en-US" dirty="0"/>
            </a:p>
          </p:txBody>
        </p:sp>
      </p:grpSp>
      <p:sp>
        <p:nvSpPr>
          <p:cNvPr id="9" name="テキスト ボックス 8"/>
          <p:cNvSpPr txBox="1"/>
          <p:nvPr/>
        </p:nvSpPr>
        <p:spPr>
          <a:xfrm>
            <a:off x="251520" y="1484784"/>
            <a:ext cx="1391535" cy="584775"/>
          </a:xfrm>
          <a:prstGeom prst="rect">
            <a:avLst/>
          </a:prstGeom>
          <a:noFill/>
        </p:spPr>
        <p:txBody>
          <a:bodyPr wrap="none" rtlCol="0">
            <a:spAutoFit/>
          </a:bodyPr>
          <a:lstStyle/>
          <a:p>
            <a:r>
              <a:rPr kumimoji="1" lang="en-US" altLang="ja-JP" sz="3200" b="1" i="1" u="sng" dirty="0" smtClean="0"/>
              <a:t>Setting</a:t>
            </a:r>
            <a:endParaRPr kumimoji="1" lang="ja-JP" altLang="en-US" sz="3200" b="1" i="1" u="sng" dirty="0"/>
          </a:p>
        </p:txBody>
      </p:sp>
      <p:sp>
        <p:nvSpPr>
          <p:cNvPr id="10" name="テキスト ボックス 9"/>
          <p:cNvSpPr txBox="1"/>
          <p:nvPr/>
        </p:nvSpPr>
        <p:spPr>
          <a:xfrm>
            <a:off x="4139952" y="1700808"/>
            <a:ext cx="4752776" cy="461665"/>
          </a:xfrm>
          <a:prstGeom prst="rect">
            <a:avLst/>
          </a:prstGeom>
          <a:noFill/>
        </p:spPr>
        <p:txBody>
          <a:bodyPr wrap="none" rtlCol="0">
            <a:spAutoFit/>
          </a:bodyPr>
          <a:lstStyle/>
          <a:p>
            <a:r>
              <a:rPr kumimoji="1" lang="en-US" altLang="ja-JP" sz="2400" dirty="0" smtClean="0"/>
              <a:t>Pressure-generating apparatus:  DAC</a:t>
            </a:r>
            <a:endParaRPr kumimoji="1" lang="ja-JP" altLang="en-US" sz="2400" dirty="0"/>
          </a:p>
        </p:txBody>
      </p:sp>
      <p:sp>
        <p:nvSpPr>
          <p:cNvPr id="11" name="テキスト ボックス 10"/>
          <p:cNvSpPr txBox="1"/>
          <p:nvPr/>
        </p:nvSpPr>
        <p:spPr>
          <a:xfrm>
            <a:off x="4139952" y="2276872"/>
            <a:ext cx="1781193" cy="461665"/>
          </a:xfrm>
          <a:prstGeom prst="rect">
            <a:avLst/>
          </a:prstGeom>
          <a:noFill/>
        </p:spPr>
        <p:txBody>
          <a:bodyPr wrap="none" rtlCol="0">
            <a:spAutoFit/>
          </a:bodyPr>
          <a:lstStyle/>
          <a:p>
            <a:r>
              <a:rPr kumimoji="1" lang="en-US" altLang="ja-JP" sz="2400" dirty="0" smtClean="0"/>
              <a:t>Culet: 75 </a:t>
            </a:r>
            <a:r>
              <a:rPr kumimoji="1" lang="en-US" altLang="ja-JP" sz="2400" dirty="0" err="1" smtClean="0"/>
              <a:t>μm</a:t>
            </a:r>
            <a:endParaRPr kumimoji="1" lang="ja-JP" altLang="en-US" sz="2400" dirty="0"/>
          </a:p>
        </p:txBody>
      </p:sp>
      <p:sp>
        <p:nvSpPr>
          <p:cNvPr id="12" name="テキスト ボックス 11"/>
          <p:cNvSpPr txBox="1"/>
          <p:nvPr/>
        </p:nvSpPr>
        <p:spPr>
          <a:xfrm>
            <a:off x="4139952" y="2780928"/>
            <a:ext cx="3597460" cy="461665"/>
          </a:xfrm>
          <a:prstGeom prst="rect">
            <a:avLst/>
          </a:prstGeom>
          <a:noFill/>
        </p:spPr>
        <p:txBody>
          <a:bodyPr wrap="none" rtlCol="0">
            <a:spAutoFit/>
          </a:bodyPr>
          <a:lstStyle/>
          <a:p>
            <a:r>
              <a:rPr kumimoji="1" lang="en-US" altLang="ja-JP" sz="2400" dirty="0" smtClean="0"/>
              <a:t>Sample: Br (purity: 99.99%)</a:t>
            </a:r>
            <a:endParaRPr kumimoji="1" lang="ja-JP" altLang="en-US" sz="2400" dirty="0"/>
          </a:p>
        </p:txBody>
      </p:sp>
      <p:sp>
        <p:nvSpPr>
          <p:cNvPr id="13" name="テキスト ボックス 12"/>
          <p:cNvSpPr txBox="1"/>
          <p:nvPr/>
        </p:nvSpPr>
        <p:spPr>
          <a:xfrm>
            <a:off x="4139952" y="3356992"/>
            <a:ext cx="1496564" cy="461665"/>
          </a:xfrm>
          <a:prstGeom prst="rect">
            <a:avLst/>
          </a:prstGeom>
          <a:noFill/>
        </p:spPr>
        <p:txBody>
          <a:bodyPr wrap="none" rtlCol="0">
            <a:spAutoFit/>
          </a:bodyPr>
          <a:lstStyle/>
          <a:p>
            <a:r>
              <a:rPr kumimoji="1" lang="en-US" altLang="ja-JP" sz="2400" dirty="0" smtClean="0"/>
              <a:t>Gasket: Re</a:t>
            </a:r>
            <a:endParaRPr kumimoji="1" lang="ja-JP" altLang="en-US" sz="2400" dirty="0"/>
          </a:p>
        </p:txBody>
      </p:sp>
      <p:sp>
        <p:nvSpPr>
          <p:cNvPr id="14" name="テキスト ボックス 13"/>
          <p:cNvSpPr txBox="1"/>
          <p:nvPr/>
        </p:nvSpPr>
        <p:spPr>
          <a:xfrm>
            <a:off x="4139952" y="3789040"/>
            <a:ext cx="4788024" cy="1323439"/>
          </a:xfrm>
          <a:prstGeom prst="rect">
            <a:avLst/>
          </a:prstGeom>
          <a:noFill/>
        </p:spPr>
        <p:txBody>
          <a:bodyPr wrap="square" rtlCol="0">
            <a:spAutoFit/>
          </a:bodyPr>
          <a:lstStyle/>
          <a:p>
            <a:r>
              <a:rPr lang="en-US" altLang="ja-JP" sz="2000" dirty="0" smtClean="0"/>
              <a:t>The processes of loading the sample in a DAC were performed in a nitrogen gas atmosphere and at liquid nitrogen temperature.</a:t>
            </a:r>
            <a:endParaRPr kumimoji="1" lang="ja-JP" altLang="en-US" sz="2000" dirty="0"/>
          </a:p>
        </p:txBody>
      </p:sp>
      <p:sp>
        <p:nvSpPr>
          <p:cNvPr id="15" name="下矢印 14"/>
          <p:cNvSpPr/>
          <p:nvPr/>
        </p:nvSpPr>
        <p:spPr>
          <a:xfrm>
            <a:off x="2195736" y="1988840"/>
            <a:ext cx="216024" cy="86409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555776" y="2132856"/>
            <a:ext cx="821892" cy="461665"/>
          </a:xfrm>
          <a:prstGeom prst="rect">
            <a:avLst/>
          </a:prstGeom>
          <a:noFill/>
        </p:spPr>
        <p:txBody>
          <a:bodyPr wrap="none" rtlCol="0">
            <a:spAutoFit/>
          </a:bodyPr>
          <a:lstStyle/>
          <a:p>
            <a:r>
              <a:rPr kumimoji="1" lang="en-US" altLang="ja-JP" sz="2400" dirty="0" smtClean="0">
                <a:solidFill>
                  <a:srgbClr val="0070C0"/>
                </a:solidFill>
              </a:rPr>
              <a:t>X-ray</a:t>
            </a:r>
            <a:endParaRPr kumimoji="1" lang="ja-JP" altLang="en-US" sz="2400" dirty="0">
              <a:solidFill>
                <a:srgbClr val="0070C0"/>
              </a:solidFill>
            </a:endParaRPr>
          </a:p>
        </p:txBody>
      </p:sp>
      <p:cxnSp>
        <p:nvCxnSpPr>
          <p:cNvPr id="21" name="直線矢印コネクタ 20"/>
          <p:cNvCxnSpPr/>
          <p:nvPr/>
        </p:nvCxnSpPr>
        <p:spPr>
          <a:xfrm>
            <a:off x="2339752" y="5733256"/>
            <a:ext cx="0" cy="7920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1835696" y="5661248"/>
            <a:ext cx="216024" cy="72008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2627784" y="5661248"/>
            <a:ext cx="360040" cy="72008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0" y="5877272"/>
            <a:ext cx="1957139" cy="461665"/>
          </a:xfrm>
          <a:prstGeom prst="rect">
            <a:avLst/>
          </a:prstGeom>
          <a:noFill/>
        </p:spPr>
        <p:txBody>
          <a:bodyPr wrap="none" rtlCol="0">
            <a:spAutoFit/>
          </a:bodyPr>
          <a:lstStyle/>
          <a:p>
            <a:r>
              <a:rPr kumimoji="1" lang="en-US" altLang="ja-JP" sz="2400" dirty="0" smtClean="0">
                <a:solidFill>
                  <a:srgbClr val="0070C0"/>
                </a:solidFill>
              </a:rPr>
              <a:t>Diffraction ray</a:t>
            </a:r>
            <a:endParaRPr kumimoji="1" lang="ja-JP" altLang="en-US" sz="2400" dirty="0">
              <a:solidFill>
                <a:srgbClr val="0070C0"/>
              </a:solidFill>
            </a:endParaRPr>
          </a:p>
        </p:txBody>
      </p:sp>
      <p:sp>
        <p:nvSpPr>
          <p:cNvPr id="29" name="テキスト ボックス 28"/>
          <p:cNvSpPr txBox="1"/>
          <p:nvPr/>
        </p:nvSpPr>
        <p:spPr>
          <a:xfrm>
            <a:off x="4031433" y="5589240"/>
            <a:ext cx="5112567" cy="830997"/>
          </a:xfrm>
          <a:prstGeom prst="rect">
            <a:avLst/>
          </a:prstGeom>
          <a:noFill/>
        </p:spPr>
        <p:txBody>
          <a:bodyPr wrap="square" rtlCol="0">
            <a:spAutoFit/>
          </a:bodyPr>
          <a:lstStyle/>
          <a:p>
            <a:r>
              <a:rPr kumimoji="1" lang="en-US" altLang="ja-JP" sz="2400" dirty="0" smtClean="0">
                <a:solidFill>
                  <a:srgbClr val="0070C0"/>
                </a:solidFill>
              </a:rPr>
              <a:t>Performed X-ray diffraction experiment @SPring-8</a:t>
            </a:r>
            <a:endParaRPr kumimoji="1" lang="ja-JP" alt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6" grpId="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1"/>
          <p:cNvSpPr>
            <a:spLocks noGrp="1"/>
          </p:cNvSpPr>
          <p:nvPr>
            <p:ph type="title"/>
          </p:nvPr>
        </p:nvSpPr>
        <p:spPr>
          <a:xfrm>
            <a:off x="-144016" y="-243408"/>
            <a:ext cx="8892480" cy="1143000"/>
          </a:xfrm>
        </p:spPr>
        <p:txBody>
          <a:bodyPr>
            <a:normAutofit fontScale="90000"/>
          </a:bodyPr>
          <a:lstStyle/>
          <a:p>
            <a:r>
              <a:rPr lang="ja-JP" altLang="en-US" b="1" i="1" dirty="0" smtClean="0"/>
              <a:t>　　</a:t>
            </a:r>
            <a:r>
              <a:rPr lang="en-US" altLang="ja-JP" b="1" i="1" u="sng" dirty="0" smtClean="0"/>
              <a:t>Structure of Bromine under pressure</a:t>
            </a:r>
            <a:endParaRPr kumimoji="1" lang="ja-JP" altLang="en-US" b="1" i="1" u="sng" dirty="0"/>
          </a:p>
        </p:txBody>
      </p:sp>
      <p:pic>
        <p:nvPicPr>
          <p:cNvPr id="45058" name="Picture 2" descr="D:\Lab\参考資料\halogen_structure3.png"/>
          <p:cNvPicPr>
            <a:picLocks noChangeAspect="1" noChangeArrowheads="1"/>
          </p:cNvPicPr>
          <p:nvPr/>
        </p:nvPicPr>
        <p:blipFill>
          <a:blip r:embed="rId3" cstate="print"/>
          <a:srcRect/>
          <a:stretch>
            <a:fillRect/>
          </a:stretch>
        </p:blipFill>
        <p:spPr bwMode="auto">
          <a:xfrm>
            <a:off x="-36512" y="980728"/>
            <a:ext cx="9273700" cy="4299623"/>
          </a:xfrm>
          <a:prstGeom prst="rect">
            <a:avLst/>
          </a:prstGeom>
          <a:noFill/>
        </p:spPr>
      </p:pic>
      <p:pic>
        <p:nvPicPr>
          <p:cNvPr id="55" name="図 2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606235"/>
            <a:ext cx="2808312" cy="4251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グループ化 11"/>
          <p:cNvGrpSpPr/>
          <p:nvPr/>
        </p:nvGrpSpPr>
        <p:grpSpPr>
          <a:xfrm>
            <a:off x="2411760" y="3573016"/>
            <a:ext cx="3675720" cy="2832951"/>
            <a:chOff x="2627784" y="5157192"/>
            <a:chExt cx="3675720" cy="2832951"/>
          </a:xfrm>
        </p:grpSpPr>
        <p:graphicFrame>
          <p:nvGraphicFramePr>
            <p:cNvPr id="43011" name="Object 3"/>
            <p:cNvGraphicFramePr>
              <a:graphicFrameLocks noChangeAspect="1"/>
            </p:cNvGraphicFramePr>
            <p:nvPr/>
          </p:nvGraphicFramePr>
          <p:xfrm>
            <a:off x="2627784" y="5405254"/>
            <a:ext cx="3675720" cy="2584889"/>
          </p:xfrm>
          <a:graphic>
            <a:graphicData uri="http://schemas.openxmlformats.org/presentationml/2006/ole">
              <p:oleObj spid="_x0000_s43011" name="ｸﾞﾗﾌ" r:id="rId5" imgW="4160880" imgH="2926080" progId="Origin50.Graph">
                <p:embed/>
              </p:oleObj>
            </a:graphicData>
          </a:graphic>
        </p:graphicFrame>
        <p:sp>
          <p:nvSpPr>
            <p:cNvPr id="10" name="正方形/長方形 9"/>
            <p:cNvSpPr/>
            <p:nvPr/>
          </p:nvSpPr>
          <p:spPr>
            <a:xfrm>
              <a:off x="3419872" y="5157192"/>
              <a:ext cx="1440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4499992" y="4581128"/>
            <a:ext cx="936104" cy="523220"/>
          </a:xfrm>
          <a:prstGeom prst="rect">
            <a:avLst/>
          </a:prstGeom>
          <a:noFill/>
        </p:spPr>
        <p:txBody>
          <a:bodyPr wrap="square" rtlCol="0">
            <a:spAutoFit/>
          </a:bodyPr>
          <a:lstStyle/>
          <a:p>
            <a:r>
              <a:rPr kumimoji="1" lang="en-US" altLang="ja-JP" sz="1400" b="1" dirty="0" smtClean="0">
                <a:latin typeface="Arial" pitchFamily="34" charset="0"/>
                <a:cs typeface="Arial" pitchFamily="34" charset="0"/>
              </a:rPr>
              <a:t>III</a:t>
            </a:r>
            <a:r>
              <a:rPr lang="ja-JP" altLang="en-US" sz="1400" b="1" dirty="0" smtClean="0">
                <a:latin typeface="Arial" pitchFamily="34" charset="0"/>
                <a:cs typeface="Arial" pitchFamily="34" charset="0"/>
              </a:rPr>
              <a:t> </a:t>
            </a:r>
            <a:r>
              <a:rPr kumimoji="1" lang="en-US" altLang="ja-JP" sz="1400" b="1" dirty="0" smtClean="0">
                <a:latin typeface="Arial" pitchFamily="34" charset="0"/>
                <a:cs typeface="Arial" pitchFamily="34" charset="0"/>
              </a:rPr>
              <a:t>+</a:t>
            </a:r>
            <a:r>
              <a:rPr lang="ja-JP" altLang="en-US" sz="1400" b="1" dirty="0" smtClean="0">
                <a:latin typeface="Arial" pitchFamily="34" charset="0"/>
                <a:cs typeface="Arial" pitchFamily="34" charset="0"/>
              </a:rPr>
              <a:t> </a:t>
            </a:r>
            <a:r>
              <a:rPr kumimoji="1" lang="en-US" altLang="ja-JP" sz="1400" b="1" dirty="0" smtClean="0">
                <a:latin typeface="Arial" pitchFamily="34" charset="0"/>
                <a:cs typeface="Arial" pitchFamily="34" charset="0"/>
              </a:rPr>
              <a:t>IV</a:t>
            </a:r>
          </a:p>
          <a:p>
            <a:r>
              <a:rPr lang="en-US" altLang="ja-JP" sz="1400" dirty="0" smtClean="0">
                <a:latin typeface="Arial" pitchFamily="34" charset="0"/>
                <a:cs typeface="Arial" pitchFamily="34" charset="0"/>
              </a:rPr>
              <a:t>206 </a:t>
            </a:r>
            <a:r>
              <a:rPr lang="en-US" altLang="ja-JP" sz="1400" dirty="0" err="1" smtClean="0">
                <a:latin typeface="Arial" pitchFamily="34" charset="0"/>
                <a:cs typeface="Arial" pitchFamily="34" charset="0"/>
              </a:rPr>
              <a:t>GPa</a:t>
            </a:r>
            <a:endParaRPr kumimoji="1" lang="ja-JP" altLang="en-US" sz="1400" dirty="0">
              <a:latin typeface="Arial" pitchFamily="34" charset="0"/>
              <a:cs typeface="Arial" pitchFamily="34" charset="0"/>
            </a:endParaRPr>
          </a:p>
        </p:txBody>
      </p:sp>
      <p:sp>
        <p:nvSpPr>
          <p:cNvPr id="14" name="テキスト ボックス 13"/>
          <p:cNvSpPr txBox="1"/>
          <p:nvPr/>
        </p:nvSpPr>
        <p:spPr>
          <a:xfrm>
            <a:off x="7884368" y="4005064"/>
            <a:ext cx="243978"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15" name="テキスト ボックス 14"/>
          <p:cNvSpPr txBox="1"/>
          <p:nvPr/>
        </p:nvSpPr>
        <p:spPr>
          <a:xfrm>
            <a:off x="7796580" y="692696"/>
            <a:ext cx="1352486" cy="369332"/>
          </a:xfrm>
          <a:prstGeom prst="rect">
            <a:avLst/>
          </a:prstGeom>
          <a:noFill/>
        </p:spPr>
        <p:txBody>
          <a:bodyPr wrap="none" rtlCol="0">
            <a:spAutoFit/>
          </a:bodyPr>
          <a:lstStyle/>
          <a:p>
            <a:r>
              <a:rPr kumimoji="1" lang="en-US" altLang="ja-JP" u="sng" dirty="0" smtClean="0"/>
              <a:t>experiments</a:t>
            </a:r>
            <a:endParaRPr kumimoji="1" lang="ja-JP" altLang="en-US"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6000" b="1" u="sng" dirty="0" smtClean="0"/>
              <a:t>Contents</a:t>
            </a:r>
            <a:endParaRPr kumimoji="1" lang="ja-JP" altLang="en-US" sz="6000" b="1" u="sng" dirty="0"/>
          </a:p>
        </p:txBody>
      </p:sp>
      <p:sp>
        <p:nvSpPr>
          <p:cNvPr id="3" name="コンテンツ プレースホルダ 2"/>
          <p:cNvSpPr>
            <a:spLocks noGrp="1"/>
          </p:cNvSpPr>
          <p:nvPr>
            <p:ph idx="1"/>
          </p:nvPr>
        </p:nvSpPr>
        <p:spPr/>
        <p:txBody>
          <a:bodyPr>
            <a:normAutofit/>
          </a:bodyPr>
          <a:lstStyle/>
          <a:p>
            <a:r>
              <a:rPr kumimoji="1" lang="en-US" altLang="ja-JP" sz="4000" dirty="0" smtClean="0"/>
              <a:t>Introduction    </a:t>
            </a:r>
          </a:p>
          <a:p>
            <a:pPr>
              <a:buNone/>
            </a:pPr>
            <a:r>
              <a:rPr lang="en-US" altLang="ja-JP" sz="4000" dirty="0"/>
              <a:t> </a:t>
            </a:r>
            <a:r>
              <a:rPr lang="en-US" altLang="ja-JP" sz="4000" dirty="0" smtClean="0"/>
              <a:t>                   </a:t>
            </a:r>
            <a:r>
              <a:rPr kumimoji="1" lang="en-US" altLang="ja-JP" sz="4000" dirty="0" smtClean="0"/>
              <a:t>Iodine</a:t>
            </a:r>
            <a:endParaRPr lang="en-US" altLang="ja-JP" sz="4000" dirty="0" smtClean="0"/>
          </a:p>
          <a:p>
            <a:r>
              <a:rPr lang="en-US" altLang="ja-JP" sz="4000" dirty="0" smtClean="0"/>
              <a:t>Motivation</a:t>
            </a:r>
          </a:p>
          <a:p>
            <a:r>
              <a:rPr lang="en-US" altLang="ja-JP" sz="4000" dirty="0" smtClean="0"/>
              <a:t>Experiments</a:t>
            </a:r>
          </a:p>
          <a:p>
            <a:r>
              <a:rPr lang="en-US" altLang="ja-JP" sz="4000" dirty="0" smtClean="0"/>
              <a:t>Summary</a:t>
            </a:r>
          </a:p>
          <a:p>
            <a:r>
              <a:rPr kumimoji="1" lang="en-US" altLang="ja-JP" sz="4000" dirty="0" smtClean="0"/>
              <a:t>Next plan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p:cNvGrpSpPr/>
          <p:nvPr/>
        </p:nvGrpSpPr>
        <p:grpSpPr>
          <a:xfrm>
            <a:off x="2123728" y="692696"/>
            <a:ext cx="6300192" cy="2931471"/>
            <a:chOff x="323528" y="5301208"/>
            <a:chExt cx="6300192" cy="2931471"/>
          </a:xfrm>
        </p:grpSpPr>
        <p:pic>
          <p:nvPicPr>
            <p:cNvPr id="29" name="Picture 2" descr="D:\Lab\参考資料\halogen_structure3.png"/>
            <p:cNvPicPr>
              <a:picLocks noChangeAspect="1" noChangeArrowheads="1"/>
            </p:cNvPicPr>
            <p:nvPr/>
          </p:nvPicPr>
          <p:blipFill>
            <a:blip r:embed="rId3" cstate="print"/>
            <a:srcRect/>
            <a:stretch>
              <a:fillRect/>
            </a:stretch>
          </p:blipFill>
          <p:spPr bwMode="auto">
            <a:xfrm>
              <a:off x="611560" y="5445224"/>
              <a:ext cx="6012160" cy="2787455"/>
            </a:xfrm>
            <a:prstGeom prst="rect">
              <a:avLst/>
            </a:prstGeom>
            <a:noFill/>
          </p:spPr>
        </p:pic>
        <p:sp>
          <p:nvSpPr>
            <p:cNvPr id="30" name="正方形/長方形 29"/>
            <p:cNvSpPr/>
            <p:nvPr/>
          </p:nvSpPr>
          <p:spPr>
            <a:xfrm>
              <a:off x="323528" y="5301208"/>
              <a:ext cx="46805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テキスト ボックス 3"/>
          <p:cNvSpPr txBox="1"/>
          <p:nvPr/>
        </p:nvSpPr>
        <p:spPr>
          <a:xfrm>
            <a:off x="7796580" y="44624"/>
            <a:ext cx="1352486" cy="369332"/>
          </a:xfrm>
          <a:prstGeom prst="rect">
            <a:avLst/>
          </a:prstGeom>
          <a:noFill/>
        </p:spPr>
        <p:txBody>
          <a:bodyPr wrap="none" rtlCol="0">
            <a:spAutoFit/>
          </a:bodyPr>
          <a:lstStyle/>
          <a:p>
            <a:r>
              <a:rPr kumimoji="1" lang="en-US" altLang="ja-JP" u="sng" dirty="0" smtClean="0"/>
              <a:t>experiments</a:t>
            </a:r>
            <a:endParaRPr kumimoji="1" lang="ja-JP" altLang="en-US" u="sng" dirty="0"/>
          </a:p>
        </p:txBody>
      </p:sp>
      <p:sp>
        <p:nvSpPr>
          <p:cNvPr id="5" name="タイトル 1"/>
          <p:cNvSpPr>
            <a:spLocks noGrp="1"/>
          </p:cNvSpPr>
          <p:nvPr>
            <p:ph type="title"/>
          </p:nvPr>
        </p:nvSpPr>
        <p:spPr>
          <a:xfrm>
            <a:off x="-144016" y="-18256"/>
            <a:ext cx="8892480" cy="1143000"/>
          </a:xfrm>
        </p:spPr>
        <p:txBody>
          <a:bodyPr>
            <a:normAutofit/>
          </a:bodyPr>
          <a:lstStyle/>
          <a:p>
            <a:r>
              <a:rPr lang="ja-JP" altLang="en-US" b="1" i="1" dirty="0" smtClean="0"/>
              <a:t>　　</a:t>
            </a:r>
            <a:r>
              <a:rPr lang="en-US" altLang="ja-JP" b="1" i="1" u="sng" dirty="0" smtClean="0"/>
              <a:t>Comparisons  with calculations</a:t>
            </a:r>
            <a:endParaRPr kumimoji="1" lang="ja-JP" altLang="en-US" b="1" i="1" u="sng" dirty="0"/>
          </a:p>
        </p:txBody>
      </p:sp>
      <p:grpSp>
        <p:nvGrpSpPr>
          <p:cNvPr id="6" name="グループ化 5"/>
          <p:cNvGrpSpPr/>
          <p:nvPr/>
        </p:nvGrpSpPr>
        <p:grpSpPr>
          <a:xfrm>
            <a:off x="395536" y="2924944"/>
            <a:ext cx="4752975" cy="3681412"/>
            <a:chOff x="34925" y="1125538"/>
            <a:chExt cx="4752975" cy="3681412"/>
          </a:xfrm>
        </p:grpSpPr>
        <p:pic>
          <p:nvPicPr>
            <p:cNvPr id="7" name="図 3"/>
            <p:cNvPicPr>
              <a:picLocks noChangeAspect="1"/>
            </p:cNvPicPr>
            <p:nvPr/>
          </p:nvPicPr>
          <p:blipFill>
            <a:blip r:embed="rId4" cstate="print"/>
            <a:srcRect/>
            <a:stretch>
              <a:fillRect/>
            </a:stretch>
          </p:blipFill>
          <p:spPr bwMode="auto">
            <a:xfrm>
              <a:off x="696913" y="1598613"/>
              <a:ext cx="3898900" cy="2724150"/>
            </a:xfrm>
            <a:prstGeom prst="rect">
              <a:avLst/>
            </a:prstGeom>
            <a:noFill/>
            <a:ln w="9525">
              <a:noFill/>
              <a:miter lim="800000"/>
              <a:headEnd/>
              <a:tailEnd/>
            </a:ln>
          </p:spPr>
        </p:pic>
        <p:sp>
          <p:nvSpPr>
            <p:cNvPr id="8" name="Text Box 15"/>
            <p:cNvSpPr txBox="1">
              <a:spLocks noChangeArrowheads="1"/>
            </p:cNvSpPr>
            <p:nvPr/>
          </p:nvSpPr>
          <p:spPr bwMode="auto">
            <a:xfrm>
              <a:off x="173038" y="4114800"/>
              <a:ext cx="573087" cy="287338"/>
            </a:xfrm>
            <a:prstGeom prst="rect">
              <a:avLst/>
            </a:prstGeom>
            <a:noFill/>
            <a:ln w="9525">
              <a:noFill/>
              <a:miter lim="800000"/>
              <a:headEnd/>
              <a:tailEnd/>
            </a:ln>
          </p:spPr>
          <p:txBody>
            <a:bodyPr>
              <a:spAutoFit/>
            </a:bodyPr>
            <a:lstStyle/>
            <a:p>
              <a:pPr algn="r" eaLnBrk="1" hangingPunct="1"/>
              <a:r>
                <a:rPr lang="en-US" altLang="ja-JP" sz="1600" b="1">
                  <a:solidFill>
                    <a:schemeClr val="tx1"/>
                  </a:solidFill>
                  <a:latin typeface="Times New Roman" pitchFamily="18" charset="0"/>
                </a:rPr>
                <a:t>-0.2</a:t>
              </a:r>
            </a:p>
          </p:txBody>
        </p:sp>
        <p:sp>
          <p:nvSpPr>
            <p:cNvPr id="9" name="Text Box 15"/>
            <p:cNvSpPr txBox="1">
              <a:spLocks noChangeArrowheads="1"/>
            </p:cNvSpPr>
            <p:nvPr/>
          </p:nvSpPr>
          <p:spPr bwMode="auto">
            <a:xfrm rot="-5400000">
              <a:off x="-1178719" y="2820194"/>
              <a:ext cx="2716213" cy="288925"/>
            </a:xfrm>
            <a:prstGeom prst="rect">
              <a:avLst/>
            </a:prstGeom>
            <a:noFill/>
            <a:ln w="9525">
              <a:noFill/>
              <a:miter lim="800000"/>
              <a:headEnd/>
              <a:tailEnd/>
            </a:ln>
          </p:spPr>
          <p:txBody>
            <a:bodyPr>
              <a:spAutoFit/>
            </a:bodyPr>
            <a:lstStyle/>
            <a:p>
              <a:pPr algn="ctr" eaLnBrk="1" hangingPunct="1"/>
              <a:r>
                <a:rPr lang="en-US" altLang="ja-JP" sz="1600" b="1" i="1">
                  <a:solidFill>
                    <a:schemeClr val="tx1"/>
                  </a:solidFill>
                  <a:latin typeface="Times New Roman" pitchFamily="18" charset="0"/>
                  <a:cs typeface="Times New Roman" pitchFamily="18" charset="0"/>
                </a:rPr>
                <a:t>H</a:t>
              </a:r>
              <a:r>
                <a:rPr lang="en-US" altLang="ja-JP" sz="1600" b="1">
                  <a:solidFill>
                    <a:schemeClr val="tx1"/>
                  </a:solidFill>
                  <a:latin typeface="Times New Roman" pitchFamily="18" charset="0"/>
                  <a:cs typeface="Times New Roman" pitchFamily="18" charset="0"/>
                </a:rPr>
                <a:t> (mRy/atom)</a:t>
              </a:r>
              <a:endParaRPr lang="en-US" altLang="ja-JP" sz="1600" b="1">
                <a:solidFill>
                  <a:schemeClr val="tx1"/>
                </a:solidFill>
                <a:latin typeface="Times New Roman" pitchFamily="18" charset="0"/>
              </a:endParaRPr>
            </a:p>
          </p:txBody>
        </p:sp>
        <p:sp>
          <p:nvSpPr>
            <p:cNvPr id="10" name="Text Box 15"/>
            <p:cNvSpPr txBox="1">
              <a:spLocks noChangeArrowheads="1"/>
            </p:cNvSpPr>
            <p:nvPr/>
          </p:nvSpPr>
          <p:spPr bwMode="auto">
            <a:xfrm>
              <a:off x="158750" y="2817813"/>
              <a:ext cx="573088" cy="338137"/>
            </a:xfrm>
            <a:prstGeom prst="rect">
              <a:avLst/>
            </a:prstGeom>
            <a:noFill/>
            <a:ln w="9525">
              <a:noFill/>
              <a:miter lim="800000"/>
              <a:headEnd/>
              <a:tailEnd/>
            </a:ln>
          </p:spPr>
          <p:txBody>
            <a:bodyPr>
              <a:spAutoFit/>
            </a:bodyPr>
            <a:lstStyle/>
            <a:p>
              <a:pPr algn="r" eaLnBrk="1" hangingPunct="1"/>
              <a:r>
                <a:rPr lang="en-US" altLang="ja-JP" sz="1600" b="1">
                  <a:solidFill>
                    <a:schemeClr val="tx1"/>
                  </a:solidFill>
                  <a:latin typeface="Times New Roman" pitchFamily="18" charset="0"/>
                </a:rPr>
                <a:t>0.2</a:t>
              </a:r>
            </a:p>
          </p:txBody>
        </p:sp>
        <p:sp>
          <p:nvSpPr>
            <p:cNvPr id="11" name="Text Box 15"/>
            <p:cNvSpPr txBox="1">
              <a:spLocks noChangeArrowheads="1"/>
            </p:cNvSpPr>
            <p:nvPr/>
          </p:nvSpPr>
          <p:spPr bwMode="auto">
            <a:xfrm>
              <a:off x="158750" y="3465513"/>
              <a:ext cx="573088" cy="288925"/>
            </a:xfrm>
            <a:prstGeom prst="rect">
              <a:avLst/>
            </a:prstGeom>
            <a:noFill/>
            <a:ln w="9525">
              <a:noFill/>
              <a:miter lim="800000"/>
              <a:headEnd/>
              <a:tailEnd/>
            </a:ln>
          </p:spPr>
          <p:txBody>
            <a:bodyPr>
              <a:spAutoFit/>
            </a:bodyPr>
            <a:lstStyle/>
            <a:p>
              <a:pPr algn="r" eaLnBrk="1" hangingPunct="1"/>
              <a:r>
                <a:rPr lang="en-US" altLang="ja-JP" sz="1600" b="1">
                  <a:solidFill>
                    <a:schemeClr val="tx1"/>
                  </a:solidFill>
                  <a:latin typeface="Times New Roman" pitchFamily="18" charset="0"/>
                </a:rPr>
                <a:t>0</a:t>
              </a:r>
            </a:p>
          </p:txBody>
        </p:sp>
        <p:sp>
          <p:nvSpPr>
            <p:cNvPr id="12" name="Text Box 15"/>
            <p:cNvSpPr txBox="1">
              <a:spLocks noChangeArrowheads="1"/>
            </p:cNvSpPr>
            <p:nvPr/>
          </p:nvSpPr>
          <p:spPr bwMode="auto">
            <a:xfrm>
              <a:off x="182563" y="1450975"/>
              <a:ext cx="573087" cy="338138"/>
            </a:xfrm>
            <a:prstGeom prst="rect">
              <a:avLst/>
            </a:prstGeom>
            <a:noFill/>
            <a:ln w="9525">
              <a:noFill/>
              <a:miter lim="800000"/>
              <a:headEnd/>
              <a:tailEnd/>
            </a:ln>
          </p:spPr>
          <p:txBody>
            <a:bodyPr>
              <a:spAutoFit/>
            </a:bodyPr>
            <a:lstStyle/>
            <a:p>
              <a:pPr algn="r" eaLnBrk="1" hangingPunct="1"/>
              <a:r>
                <a:rPr lang="en-US" altLang="ja-JP" sz="1600" b="1">
                  <a:solidFill>
                    <a:schemeClr val="tx1"/>
                  </a:solidFill>
                  <a:latin typeface="Times New Roman" pitchFamily="18" charset="0"/>
                </a:rPr>
                <a:t>0.6</a:t>
              </a:r>
            </a:p>
          </p:txBody>
        </p:sp>
        <p:sp>
          <p:nvSpPr>
            <p:cNvPr id="13" name="Text Box 15"/>
            <p:cNvSpPr txBox="1">
              <a:spLocks noChangeArrowheads="1"/>
            </p:cNvSpPr>
            <p:nvPr/>
          </p:nvSpPr>
          <p:spPr bwMode="auto">
            <a:xfrm>
              <a:off x="523875" y="4279900"/>
              <a:ext cx="447675" cy="339725"/>
            </a:xfrm>
            <a:prstGeom prst="rect">
              <a:avLst/>
            </a:prstGeom>
            <a:noFill/>
            <a:ln w="9525">
              <a:noFill/>
              <a:miter lim="800000"/>
              <a:headEnd/>
              <a:tailEnd/>
            </a:ln>
          </p:spPr>
          <p:txBody>
            <a:bodyPr>
              <a:spAutoFit/>
            </a:bodyPr>
            <a:lstStyle/>
            <a:p>
              <a:pPr algn="ctr" eaLnBrk="1" hangingPunct="1"/>
              <a:r>
                <a:rPr lang="en-US" altLang="ja-JP" sz="1600" b="1">
                  <a:solidFill>
                    <a:schemeClr val="tx1"/>
                  </a:solidFill>
                  <a:latin typeface="Times New Roman" pitchFamily="18" charset="0"/>
                </a:rPr>
                <a:t>50</a:t>
              </a:r>
            </a:p>
          </p:txBody>
        </p:sp>
        <p:sp>
          <p:nvSpPr>
            <p:cNvPr id="14" name="Text Box 15"/>
            <p:cNvSpPr txBox="1">
              <a:spLocks noChangeArrowheads="1"/>
            </p:cNvSpPr>
            <p:nvPr/>
          </p:nvSpPr>
          <p:spPr bwMode="auto">
            <a:xfrm>
              <a:off x="1273175" y="4279900"/>
              <a:ext cx="490538" cy="339725"/>
            </a:xfrm>
            <a:prstGeom prst="rect">
              <a:avLst/>
            </a:prstGeom>
            <a:noFill/>
            <a:ln w="9525">
              <a:noFill/>
              <a:miter lim="800000"/>
              <a:headEnd/>
              <a:tailEnd/>
            </a:ln>
          </p:spPr>
          <p:txBody>
            <a:bodyPr>
              <a:spAutoFit/>
            </a:bodyPr>
            <a:lstStyle/>
            <a:p>
              <a:pPr algn="ctr" eaLnBrk="1" hangingPunct="1"/>
              <a:r>
                <a:rPr lang="en-US" altLang="ja-JP" sz="1600" b="1">
                  <a:solidFill>
                    <a:schemeClr val="tx1"/>
                  </a:solidFill>
                  <a:latin typeface="Times New Roman" pitchFamily="18" charset="0"/>
                </a:rPr>
                <a:t>60</a:t>
              </a:r>
            </a:p>
          </p:txBody>
        </p:sp>
        <p:sp>
          <p:nvSpPr>
            <p:cNvPr id="15" name="Text Box 15"/>
            <p:cNvSpPr txBox="1">
              <a:spLocks noChangeArrowheads="1"/>
            </p:cNvSpPr>
            <p:nvPr/>
          </p:nvSpPr>
          <p:spPr bwMode="auto">
            <a:xfrm>
              <a:off x="2051050" y="4279900"/>
              <a:ext cx="487363" cy="339725"/>
            </a:xfrm>
            <a:prstGeom prst="rect">
              <a:avLst/>
            </a:prstGeom>
            <a:noFill/>
            <a:ln w="9525">
              <a:noFill/>
              <a:miter lim="800000"/>
              <a:headEnd/>
              <a:tailEnd/>
            </a:ln>
          </p:spPr>
          <p:txBody>
            <a:bodyPr>
              <a:spAutoFit/>
            </a:bodyPr>
            <a:lstStyle/>
            <a:p>
              <a:pPr algn="ctr" eaLnBrk="1" hangingPunct="1"/>
              <a:r>
                <a:rPr lang="en-US" altLang="ja-JP" sz="1600" b="1">
                  <a:solidFill>
                    <a:schemeClr val="tx1"/>
                  </a:solidFill>
                  <a:latin typeface="Times New Roman" pitchFamily="18" charset="0"/>
                </a:rPr>
                <a:t>70</a:t>
              </a:r>
            </a:p>
          </p:txBody>
        </p:sp>
        <p:sp>
          <p:nvSpPr>
            <p:cNvPr id="16" name="Text Box 15"/>
            <p:cNvSpPr txBox="1">
              <a:spLocks noChangeArrowheads="1"/>
            </p:cNvSpPr>
            <p:nvPr/>
          </p:nvSpPr>
          <p:spPr bwMode="auto">
            <a:xfrm>
              <a:off x="2843213" y="4279900"/>
              <a:ext cx="390525" cy="339725"/>
            </a:xfrm>
            <a:prstGeom prst="rect">
              <a:avLst/>
            </a:prstGeom>
            <a:noFill/>
            <a:ln w="9525">
              <a:noFill/>
              <a:miter lim="800000"/>
              <a:headEnd/>
              <a:tailEnd/>
            </a:ln>
          </p:spPr>
          <p:txBody>
            <a:bodyPr>
              <a:spAutoFit/>
            </a:bodyPr>
            <a:lstStyle/>
            <a:p>
              <a:pPr algn="ctr" eaLnBrk="1" hangingPunct="1"/>
              <a:r>
                <a:rPr lang="en-US" altLang="ja-JP" sz="1600" b="1">
                  <a:solidFill>
                    <a:schemeClr val="tx1"/>
                  </a:solidFill>
                  <a:latin typeface="Times New Roman" pitchFamily="18" charset="0"/>
                </a:rPr>
                <a:t>80</a:t>
              </a:r>
            </a:p>
          </p:txBody>
        </p:sp>
        <p:sp>
          <p:nvSpPr>
            <p:cNvPr id="17" name="Text Box 15"/>
            <p:cNvSpPr txBox="1">
              <a:spLocks noChangeArrowheads="1"/>
            </p:cNvSpPr>
            <p:nvPr/>
          </p:nvSpPr>
          <p:spPr bwMode="auto">
            <a:xfrm>
              <a:off x="3556000" y="4289425"/>
              <a:ext cx="439738" cy="339725"/>
            </a:xfrm>
            <a:prstGeom prst="rect">
              <a:avLst/>
            </a:prstGeom>
            <a:noFill/>
            <a:ln w="9525">
              <a:noFill/>
              <a:miter lim="800000"/>
              <a:headEnd/>
              <a:tailEnd/>
            </a:ln>
          </p:spPr>
          <p:txBody>
            <a:bodyPr>
              <a:spAutoFit/>
            </a:bodyPr>
            <a:lstStyle/>
            <a:p>
              <a:pPr algn="ctr" eaLnBrk="1" hangingPunct="1"/>
              <a:r>
                <a:rPr lang="en-US" altLang="ja-JP" sz="1600" b="1">
                  <a:solidFill>
                    <a:schemeClr val="tx1"/>
                  </a:solidFill>
                  <a:latin typeface="Times New Roman" pitchFamily="18" charset="0"/>
                </a:rPr>
                <a:t>90</a:t>
              </a:r>
            </a:p>
          </p:txBody>
        </p:sp>
        <p:sp>
          <p:nvSpPr>
            <p:cNvPr id="18" name="Text Box 15"/>
            <p:cNvSpPr txBox="1">
              <a:spLocks noChangeArrowheads="1"/>
            </p:cNvSpPr>
            <p:nvPr/>
          </p:nvSpPr>
          <p:spPr bwMode="auto">
            <a:xfrm>
              <a:off x="4251325" y="4279900"/>
              <a:ext cx="536575" cy="339725"/>
            </a:xfrm>
            <a:prstGeom prst="rect">
              <a:avLst/>
            </a:prstGeom>
            <a:noFill/>
            <a:ln w="9525">
              <a:noFill/>
              <a:miter lim="800000"/>
              <a:headEnd/>
              <a:tailEnd/>
            </a:ln>
          </p:spPr>
          <p:txBody>
            <a:bodyPr>
              <a:spAutoFit/>
            </a:bodyPr>
            <a:lstStyle/>
            <a:p>
              <a:pPr algn="ctr" eaLnBrk="1" hangingPunct="1"/>
              <a:r>
                <a:rPr lang="en-US" altLang="ja-JP" sz="1600" b="1">
                  <a:solidFill>
                    <a:schemeClr val="tx1"/>
                  </a:solidFill>
                  <a:latin typeface="Times New Roman" pitchFamily="18" charset="0"/>
                </a:rPr>
                <a:t>100</a:t>
              </a:r>
            </a:p>
          </p:txBody>
        </p:sp>
        <p:sp>
          <p:nvSpPr>
            <p:cNvPr id="19" name="Text Box 15"/>
            <p:cNvSpPr txBox="1">
              <a:spLocks noChangeArrowheads="1"/>
            </p:cNvSpPr>
            <p:nvPr/>
          </p:nvSpPr>
          <p:spPr bwMode="auto">
            <a:xfrm>
              <a:off x="733425" y="4519613"/>
              <a:ext cx="3778250" cy="287337"/>
            </a:xfrm>
            <a:prstGeom prst="rect">
              <a:avLst/>
            </a:prstGeom>
            <a:noFill/>
            <a:ln w="9525">
              <a:noFill/>
              <a:miter lim="800000"/>
              <a:headEnd/>
              <a:tailEnd/>
            </a:ln>
          </p:spPr>
          <p:txBody>
            <a:bodyPr>
              <a:spAutoFit/>
            </a:bodyPr>
            <a:lstStyle/>
            <a:p>
              <a:pPr algn="ctr" eaLnBrk="1" hangingPunct="1"/>
              <a:r>
                <a:rPr lang="en-US" altLang="ja-JP" sz="1600" b="1" i="1">
                  <a:solidFill>
                    <a:schemeClr val="tx1"/>
                  </a:solidFill>
                  <a:latin typeface="Times New Roman" pitchFamily="18" charset="0"/>
                </a:rPr>
                <a:t>P</a:t>
              </a:r>
              <a:r>
                <a:rPr lang="en-US" altLang="ja-JP" sz="1600" b="1">
                  <a:solidFill>
                    <a:schemeClr val="tx1"/>
                  </a:solidFill>
                  <a:latin typeface="Times New Roman" pitchFamily="18" charset="0"/>
                  <a:cs typeface="Times New Roman" pitchFamily="18" charset="0"/>
                </a:rPr>
                <a:t> (GPa)</a:t>
              </a:r>
              <a:endParaRPr lang="en-US" altLang="ja-JP" sz="1600" b="1">
                <a:solidFill>
                  <a:schemeClr val="tx1"/>
                </a:solidFill>
                <a:latin typeface="Times New Roman" pitchFamily="18" charset="0"/>
              </a:endParaRPr>
            </a:p>
          </p:txBody>
        </p:sp>
        <p:sp>
          <p:nvSpPr>
            <p:cNvPr id="20" name="Text Box 15"/>
            <p:cNvSpPr txBox="1">
              <a:spLocks noChangeArrowheads="1"/>
            </p:cNvSpPr>
            <p:nvPr/>
          </p:nvSpPr>
          <p:spPr bwMode="auto">
            <a:xfrm>
              <a:off x="611188" y="3151188"/>
              <a:ext cx="1793875" cy="646112"/>
            </a:xfrm>
            <a:prstGeom prst="rect">
              <a:avLst/>
            </a:prstGeom>
            <a:noFill/>
            <a:ln w="9525">
              <a:noFill/>
              <a:miter lim="800000"/>
              <a:headEnd/>
              <a:tailEnd/>
            </a:ln>
          </p:spPr>
          <p:txBody>
            <a:bodyPr>
              <a:spAutoFit/>
            </a:bodyPr>
            <a:lstStyle/>
            <a:p>
              <a:pPr algn="ctr" eaLnBrk="1" hangingPunct="1"/>
              <a:r>
                <a:rPr lang="en-US" altLang="ja-JP" sz="1600" b="1">
                  <a:solidFill>
                    <a:srgbClr val="FF0000"/>
                  </a:solidFill>
                  <a:latin typeface="Times New Roman" pitchFamily="18" charset="0"/>
                </a:rPr>
                <a:t>Phase</a:t>
              </a:r>
              <a:r>
                <a:rPr lang="en-US" altLang="ja-JP" sz="1800" b="1">
                  <a:solidFill>
                    <a:srgbClr val="FF0000"/>
                  </a:solidFill>
                  <a:latin typeface="Times New Roman" pitchFamily="18" charset="0"/>
                </a:rPr>
                <a:t> I</a:t>
              </a:r>
              <a:endParaRPr lang="en-US" altLang="ja-JP" sz="1800" b="1" baseline="-25000">
                <a:solidFill>
                  <a:srgbClr val="FF0000"/>
                </a:solidFill>
                <a:latin typeface="Times New Roman" pitchFamily="18" charset="0"/>
              </a:endParaRPr>
            </a:p>
            <a:p>
              <a:pPr algn="ctr" eaLnBrk="1" hangingPunct="1"/>
              <a:r>
                <a:rPr lang="en-US" altLang="ja-JP" sz="1800" b="1">
                  <a:solidFill>
                    <a:srgbClr val="FF0000"/>
                  </a:solidFill>
                  <a:latin typeface="Times New Roman" pitchFamily="18" charset="0"/>
                </a:rPr>
                <a:t>(molecular)</a:t>
              </a:r>
            </a:p>
          </p:txBody>
        </p:sp>
        <p:sp>
          <p:nvSpPr>
            <p:cNvPr id="21" name="Text Box 15"/>
            <p:cNvSpPr txBox="1">
              <a:spLocks noChangeArrowheads="1"/>
            </p:cNvSpPr>
            <p:nvPr/>
          </p:nvSpPr>
          <p:spPr bwMode="auto">
            <a:xfrm>
              <a:off x="1058863" y="1639888"/>
              <a:ext cx="2792412" cy="646112"/>
            </a:xfrm>
            <a:prstGeom prst="rect">
              <a:avLst/>
            </a:prstGeom>
            <a:noFill/>
            <a:ln w="9525">
              <a:noFill/>
              <a:miter lim="800000"/>
              <a:headEnd/>
              <a:tailEnd/>
            </a:ln>
          </p:spPr>
          <p:txBody>
            <a:bodyPr>
              <a:spAutoFit/>
            </a:bodyPr>
            <a:lstStyle/>
            <a:p>
              <a:pPr algn="ctr" eaLnBrk="1" hangingPunct="1"/>
              <a:r>
                <a:rPr lang="en-US" altLang="ja-JP" sz="1800" b="1">
                  <a:solidFill>
                    <a:schemeClr val="tx1"/>
                  </a:solidFill>
                  <a:latin typeface="Times New Roman" pitchFamily="18" charset="0"/>
                </a:rPr>
                <a:t>Phase II</a:t>
              </a:r>
            </a:p>
            <a:p>
              <a:pPr algn="ctr" eaLnBrk="1" hangingPunct="1"/>
              <a:r>
                <a:rPr lang="en-US" altLang="ja-JP" sz="1800" b="1">
                  <a:solidFill>
                    <a:schemeClr val="tx1"/>
                  </a:solidFill>
                  <a:latin typeface="Times New Roman" pitchFamily="18" charset="0"/>
                </a:rPr>
                <a:t>(monatomic)</a:t>
              </a:r>
            </a:p>
          </p:txBody>
        </p:sp>
        <p:sp>
          <p:nvSpPr>
            <p:cNvPr id="22" name="Text Box 15"/>
            <p:cNvSpPr txBox="1">
              <a:spLocks noChangeArrowheads="1"/>
            </p:cNvSpPr>
            <p:nvPr/>
          </p:nvSpPr>
          <p:spPr bwMode="auto">
            <a:xfrm>
              <a:off x="1331913" y="1125538"/>
              <a:ext cx="2579687" cy="368300"/>
            </a:xfrm>
            <a:prstGeom prst="rect">
              <a:avLst/>
            </a:prstGeom>
            <a:noFill/>
            <a:ln w="9525">
              <a:solidFill>
                <a:srgbClr val="000000"/>
              </a:solidFill>
              <a:miter lim="800000"/>
              <a:headEnd/>
              <a:tailEnd/>
            </a:ln>
          </p:spPr>
          <p:txBody>
            <a:bodyPr>
              <a:spAutoFit/>
            </a:bodyPr>
            <a:lstStyle/>
            <a:p>
              <a:pPr algn="ctr" eaLnBrk="1" hangingPunct="1"/>
              <a:r>
                <a:rPr lang="en-US" altLang="ja-JP" sz="1800" b="1">
                  <a:solidFill>
                    <a:schemeClr val="tx1"/>
                  </a:solidFill>
                  <a:latin typeface="Times New Roman" pitchFamily="18" charset="0"/>
                </a:rPr>
                <a:t>Enthalpy vs. Pressure</a:t>
              </a:r>
            </a:p>
          </p:txBody>
        </p:sp>
        <p:sp>
          <p:nvSpPr>
            <p:cNvPr id="23" name="Text Box 15"/>
            <p:cNvSpPr txBox="1">
              <a:spLocks noChangeArrowheads="1"/>
            </p:cNvSpPr>
            <p:nvPr/>
          </p:nvSpPr>
          <p:spPr bwMode="auto">
            <a:xfrm>
              <a:off x="179388" y="2098675"/>
              <a:ext cx="573087" cy="338138"/>
            </a:xfrm>
            <a:prstGeom prst="rect">
              <a:avLst/>
            </a:prstGeom>
            <a:noFill/>
            <a:ln w="9525">
              <a:noFill/>
              <a:miter lim="800000"/>
              <a:headEnd/>
              <a:tailEnd/>
            </a:ln>
          </p:spPr>
          <p:txBody>
            <a:bodyPr>
              <a:spAutoFit/>
            </a:bodyPr>
            <a:lstStyle/>
            <a:p>
              <a:pPr algn="r" eaLnBrk="1" hangingPunct="1"/>
              <a:r>
                <a:rPr lang="en-US" altLang="ja-JP" sz="1600" b="1">
                  <a:solidFill>
                    <a:schemeClr val="tx1"/>
                  </a:solidFill>
                  <a:latin typeface="Times New Roman" pitchFamily="18" charset="0"/>
                </a:rPr>
                <a:t>0.4</a:t>
              </a:r>
            </a:p>
          </p:txBody>
        </p:sp>
        <p:sp>
          <p:nvSpPr>
            <p:cNvPr id="24" name="Text Box 15"/>
            <p:cNvSpPr txBox="1">
              <a:spLocks noChangeArrowheads="1"/>
            </p:cNvSpPr>
            <p:nvPr/>
          </p:nvSpPr>
          <p:spPr bwMode="auto">
            <a:xfrm>
              <a:off x="2813050" y="2359025"/>
              <a:ext cx="1698625" cy="646113"/>
            </a:xfrm>
            <a:prstGeom prst="rect">
              <a:avLst/>
            </a:prstGeom>
            <a:noFill/>
            <a:ln w="9525">
              <a:noFill/>
              <a:miter lim="800000"/>
              <a:headEnd/>
              <a:tailEnd/>
            </a:ln>
          </p:spPr>
          <p:txBody>
            <a:bodyPr>
              <a:spAutoFit/>
            </a:bodyPr>
            <a:lstStyle/>
            <a:p>
              <a:pPr algn="ctr" eaLnBrk="1" hangingPunct="1"/>
              <a:r>
                <a:rPr lang="en-US" altLang="ja-JP" sz="1800" b="1">
                  <a:solidFill>
                    <a:srgbClr val="66FF33"/>
                  </a:solidFill>
                  <a:latin typeface="Times New Roman" pitchFamily="18" charset="0"/>
                </a:rPr>
                <a:t>Phase V</a:t>
              </a:r>
            </a:p>
            <a:p>
              <a:pPr algn="ctr" eaLnBrk="1" hangingPunct="1"/>
              <a:r>
                <a:rPr lang="en-US" altLang="ja-JP" sz="1800" b="1">
                  <a:solidFill>
                    <a:srgbClr val="66FF33"/>
                  </a:solidFill>
                  <a:latin typeface="Times New Roman" pitchFamily="18" charset="0"/>
                </a:rPr>
                <a:t>(modulated)</a:t>
              </a:r>
            </a:p>
          </p:txBody>
        </p:sp>
        <p:sp>
          <p:nvSpPr>
            <p:cNvPr id="25" name="Text Box 15"/>
            <p:cNvSpPr txBox="1">
              <a:spLocks noChangeArrowheads="1"/>
            </p:cNvSpPr>
            <p:nvPr/>
          </p:nvSpPr>
          <p:spPr bwMode="auto">
            <a:xfrm>
              <a:off x="2484438" y="3357563"/>
              <a:ext cx="2093912" cy="860425"/>
            </a:xfrm>
            <a:prstGeom prst="rect">
              <a:avLst/>
            </a:prstGeom>
            <a:noFill/>
            <a:ln w="9525">
              <a:noFill/>
              <a:miter lim="800000"/>
              <a:headEnd/>
              <a:tailEnd/>
            </a:ln>
          </p:spPr>
          <p:txBody>
            <a:bodyPr>
              <a:spAutoFit/>
            </a:bodyPr>
            <a:lstStyle/>
            <a:p>
              <a:pPr algn="ctr" eaLnBrk="1" hangingPunct="1"/>
              <a:r>
                <a:rPr lang="en-US" altLang="ja-JP" sz="1800" b="1" i="1">
                  <a:solidFill>
                    <a:schemeClr val="tx1"/>
                  </a:solidFill>
                  <a:latin typeface="Times New Roman" pitchFamily="18" charset="0"/>
                </a:rPr>
                <a:t>G</a:t>
              </a:r>
              <a:r>
                <a:rPr lang="en-US" altLang="ja-JP" sz="1800" b="1">
                  <a:solidFill>
                    <a:schemeClr val="tx1"/>
                  </a:solidFill>
                  <a:latin typeface="Times New Roman" pitchFamily="18" charset="0"/>
                </a:rPr>
                <a:t> = </a:t>
              </a:r>
              <a:r>
                <a:rPr lang="en-US" altLang="ja-JP" sz="1800" b="1" i="1">
                  <a:solidFill>
                    <a:schemeClr val="tx1"/>
                  </a:solidFill>
                  <a:latin typeface="Times New Roman" pitchFamily="18" charset="0"/>
                </a:rPr>
                <a:t>E</a:t>
              </a:r>
              <a:r>
                <a:rPr lang="en-US" altLang="ja-JP" sz="1800" b="1">
                  <a:solidFill>
                    <a:schemeClr val="tx1"/>
                  </a:solidFill>
                  <a:latin typeface="Times New Roman" pitchFamily="18" charset="0"/>
                </a:rPr>
                <a:t> + </a:t>
              </a:r>
              <a:r>
                <a:rPr lang="en-US" altLang="ja-JP" sz="1800" b="1" i="1">
                  <a:solidFill>
                    <a:schemeClr val="tx1"/>
                  </a:solidFill>
                  <a:latin typeface="Times New Roman" pitchFamily="18" charset="0"/>
                </a:rPr>
                <a:t>PV</a:t>
              </a:r>
              <a:r>
                <a:rPr lang="en-US" altLang="ja-JP" sz="1800" b="1">
                  <a:solidFill>
                    <a:schemeClr val="tx1"/>
                  </a:solidFill>
                  <a:latin typeface="Times New Roman" pitchFamily="18" charset="0"/>
                </a:rPr>
                <a:t> – </a:t>
              </a:r>
              <a:r>
                <a:rPr lang="en-US" altLang="ja-JP" sz="1800" b="1" i="1">
                  <a:solidFill>
                    <a:schemeClr val="tx1"/>
                  </a:solidFill>
                  <a:latin typeface="Times New Roman" pitchFamily="18" charset="0"/>
                </a:rPr>
                <a:t>TS</a:t>
              </a:r>
            </a:p>
            <a:p>
              <a:pPr algn="ctr" eaLnBrk="1" hangingPunct="1"/>
              <a:r>
                <a:rPr lang="en-US" altLang="ja-JP" sz="1400" b="1" i="1">
                  <a:solidFill>
                    <a:schemeClr val="tx1"/>
                  </a:solidFill>
                  <a:latin typeface="Times New Roman" pitchFamily="18" charset="0"/>
                </a:rPr>
                <a:t>T</a:t>
              </a:r>
              <a:r>
                <a:rPr lang="en-US" altLang="ja-JP" sz="1400" b="1">
                  <a:solidFill>
                    <a:schemeClr val="tx1"/>
                  </a:solidFill>
                  <a:latin typeface="Times New Roman" pitchFamily="18" charset="0"/>
                </a:rPr>
                <a:t> </a:t>
              </a:r>
              <a:r>
                <a:rPr lang="ja-JP" altLang="en-US" sz="1400" b="1">
                  <a:solidFill>
                    <a:schemeClr val="tx1"/>
                  </a:solidFill>
                  <a:latin typeface="Times New Roman" pitchFamily="18" charset="0"/>
                </a:rPr>
                <a:t>→ </a:t>
              </a:r>
              <a:r>
                <a:rPr lang="en-US" altLang="ja-JP" sz="1400" b="1">
                  <a:solidFill>
                    <a:schemeClr val="tx1"/>
                  </a:solidFill>
                  <a:latin typeface="Times New Roman" pitchFamily="18" charset="0"/>
                </a:rPr>
                <a:t>0</a:t>
              </a:r>
            </a:p>
            <a:p>
              <a:pPr algn="ctr" eaLnBrk="1" hangingPunct="1"/>
              <a:r>
                <a:rPr lang="en-US" altLang="ja-JP" sz="1800" b="1" i="1">
                  <a:solidFill>
                    <a:schemeClr val="tx1"/>
                  </a:solidFill>
                  <a:latin typeface="Times New Roman" pitchFamily="18" charset="0"/>
                </a:rPr>
                <a:t>H</a:t>
              </a:r>
              <a:r>
                <a:rPr lang="en-US" altLang="ja-JP" sz="1800" b="1">
                  <a:solidFill>
                    <a:schemeClr val="tx1"/>
                  </a:solidFill>
                  <a:latin typeface="Times New Roman" pitchFamily="18" charset="0"/>
                </a:rPr>
                <a:t> = </a:t>
              </a:r>
              <a:r>
                <a:rPr lang="en-US" altLang="ja-JP" sz="1800" b="1" i="1">
                  <a:solidFill>
                    <a:schemeClr val="tx1"/>
                  </a:solidFill>
                  <a:latin typeface="Times New Roman" pitchFamily="18" charset="0"/>
                </a:rPr>
                <a:t>E</a:t>
              </a:r>
              <a:r>
                <a:rPr lang="en-US" altLang="ja-JP" sz="1800" b="1">
                  <a:solidFill>
                    <a:schemeClr val="tx1"/>
                  </a:solidFill>
                  <a:latin typeface="Times New Roman" pitchFamily="18" charset="0"/>
                </a:rPr>
                <a:t> + </a:t>
              </a:r>
              <a:r>
                <a:rPr lang="en-US" altLang="ja-JP" sz="1800" b="1" i="1">
                  <a:solidFill>
                    <a:schemeClr val="tx1"/>
                  </a:solidFill>
                  <a:latin typeface="Times New Roman" pitchFamily="18" charset="0"/>
                </a:rPr>
                <a:t>PV</a:t>
              </a:r>
            </a:p>
          </p:txBody>
        </p:sp>
      </p:grpSp>
      <p:sp>
        <p:nvSpPr>
          <p:cNvPr id="26" name="Text Box 15"/>
          <p:cNvSpPr txBox="1">
            <a:spLocks noChangeArrowheads="1"/>
          </p:cNvSpPr>
          <p:nvPr/>
        </p:nvSpPr>
        <p:spPr bwMode="auto">
          <a:xfrm>
            <a:off x="5004049" y="2886035"/>
            <a:ext cx="3744415" cy="830997"/>
          </a:xfrm>
          <a:prstGeom prst="rect">
            <a:avLst/>
          </a:prstGeom>
          <a:noFill/>
          <a:ln w="9525">
            <a:noFill/>
            <a:miter lim="800000"/>
            <a:headEnd/>
            <a:tailEnd/>
          </a:ln>
        </p:spPr>
        <p:txBody>
          <a:bodyPr wrap="square">
            <a:spAutoFit/>
          </a:bodyPr>
          <a:lstStyle/>
          <a:p>
            <a:pPr eaLnBrk="1" hangingPunct="1"/>
            <a:r>
              <a:rPr lang="en-US" altLang="ja-JP" sz="2400" b="1" dirty="0">
                <a:solidFill>
                  <a:schemeClr val="tx1"/>
                </a:solidFill>
              </a:rPr>
              <a:t>Phase </a:t>
            </a:r>
            <a:r>
              <a:rPr lang="en-US" altLang="ja-JP" sz="2400" b="1" dirty="0" smtClean="0">
                <a:solidFill>
                  <a:schemeClr val="tx1"/>
                </a:solidFill>
              </a:rPr>
              <a:t>V of bromine exists at 55-90 </a:t>
            </a:r>
            <a:r>
              <a:rPr lang="en-US" altLang="ja-JP" sz="2400" b="1" dirty="0" err="1" smtClean="0">
                <a:solidFill>
                  <a:schemeClr val="tx1"/>
                </a:solidFill>
              </a:rPr>
              <a:t>GPa</a:t>
            </a:r>
            <a:r>
              <a:rPr lang="en-US" altLang="ja-JP" sz="2400" b="1" dirty="0" smtClean="0">
                <a:solidFill>
                  <a:schemeClr val="tx1"/>
                </a:solidFill>
              </a:rPr>
              <a:t> in calculation.</a:t>
            </a:r>
            <a:endParaRPr lang="en-US" altLang="ja-JP" sz="2400" b="1" dirty="0">
              <a:solidFill>
                <a:schemeClr val="tx1"/>
              </a:solidFill>
            </a:endParaRPr>
          </a:p>
        </p:txBody>
      </p:sp>
      <p:sp>
        <p:nvSpPr>
          <p:cNvPr id="27" name="右矢印 26"/>
          <p:cNvSpPr/>
          <p:nvPr/>
        </p:nvSpPr>
        <p:spPr>
          <a:xfrm rot="5400000">
            <a:off x="6228184" y="3933056"/>
            <a:ext cx="432048"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932040" y="4604935"/>
            <a:ext cx="4032448" cy="1200329"/>
          </a:xfrm>
          <a:prstGeom prst="rect">
            <a:avLst/>
          </a:prstGeom>
          <a:noFill/>
        </p:spPr>
        <p:txBody>
          <a:bodyPr wrap="square" rtlCol="0">
            <a:spAutoFit/>
          </a:bodyPr>
          <a:lstStyle/>
          <a:p>
            <a:r>
              <a:rPr lang="en-US" altLang="ja-JP" sz="2400" b="1" dirty="0" smtClean="0"/>
              <a:t>Clarify the reasons of differences between experiments and calculations.</a:t>
            </a:r>
            <a:endParaRPr kumimoji="1" lang="ja-JP" altLang="en-US" sz="2400" b="1" dirty="0"/>
          </a:p>
        </p:txBody>
      </p:sp>
      <p:sp>
        <p:nvSpPr>
          <p:cNvPr id="32" name="テキスト ボックス 31"/>
          <p:cNvSpPr txBox="1"/>
          <p:nvPr/>
        </p:nvSpPr>
        <p:spPr>
          <a:xfrm>
            <a:off x="467544" y="1268760"/>
            <a:ext cx="1743106" cy="461665"/>
          </a:xfrm>
          <a:prstGeom prst="rect">
            <a:avLst/>
          </a:prstGeom>
          <a:noFill/>
        </p:spPr>
        <p:txBody>
          <a:bodyPr wrap="none" rtlCol="0">
            <a:spAutoFit/>
          </a:bodyPr>
          <a:lstStyle/>
          <a:p>
            <a:r>
              <a:rPr kumimoji="1" lang="en-US" altLang="ja-JP" sz="2400" u="sng" dirty="0" smtClean="0"/>
              <a:t>Experiments</a:t>
            </a:r>
            <a:endParaRPr kumimoji="1" lang="ja-JP" altLang="en-US" sz="2400" u="sng" dirty="0"/>
          </a:p>
        </p:txBody>
      </p:sp>
      <p:sp>
        <p:nvSpPr>
          <p:cNvPr id="33" name="テキスト ボックス 32"/>
          <p:cNvSpPr txBox="1"/>
          <p:nvPr/>
        </p:nvSpPr>
        <p:spPr>
          <a:xfrm>
            <a:off x="467544" y="2492896"/>
            <a:ext cx="1690206" cy="461665"/>
          </a:xfrm>
          <a:prstGeom prst="rect">
            <a:avLst/>
          </a:prstGeom>
          <a:noFill/>
        </p:spPr>
        <p:txBody>
          <a:bodyPr wrap="none" rtlCol="0">
            <a:spAutoFit/>
          </a:bodyPr>
          <a:lstStyle/>
          <a:p>
            <a:r>
              <a:rPr kumimoji="1" lang="en-US" altLang="ja-JP" sz="2400" u="sng" dirty="0" smtClean="0"/>
              <a:t>Calculations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45720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1" u="sng" strike="noStrike" kern="1200" cap="none" spc="0" normalizeH="0" baseline="0" noProof="0" dirty="0" smtClean="0">
                <a:ln>
                  <a:noFill/>
                </a:ln>
                <a:solidFill>
                  <a:schemeClr val="tx1"/>
                </a:solidFill>
                <a:effectLst/>
                <a:uLnTx/>
                <a:uFillTx/>
                <a:latin typeface="+mj-lt"/>
                <a:ea typeface="+mj-ea"/>
                <a:cs typeface="+mj-cs"/>
              </a:rPr>
              <a:t>Electrical property </a:t>
            </a:r>
            <a:r>
              <a:rPr kumimoji="1" lang="en-US" altLang="ja-JP" sz="4000" b="1" i="1" u="sng" strike="noStrike" kern="1200" cap="none" spc="0" normalizeH="0" baseline="0" noProof="0" dirty="0" smtClean="0">
                <a:ln>
                  <a:noFill/>
                </a:ln>
                <a:solidFill>
                  <a:schemeClr val="tx1"/>
                </a:solidFill>
                <a:effectLst/>
                <a:uLnTx/>
                <a:uFillTx/>
                <a:latin typeface="+mj-lt"/>
                <a:ea typeface="+mj-ea"/>
                <a:cs typeface="+mj-cs"/>
              </a:rPr>
              <a:t>of </a:t>
            </a:r>
            <a:r>
              <a:rPr lang="en-US" altLang="ja-JP" sz="4000" b="1" i="1" u="sng" dirty="0" smtClean="0">
                <a:latin typeface="+mj-lt"/>
                <a:ea typeface="+mj-ea"/>
                <a:cs typeface="+mj-cs"/>
              </a:rPr>
              <a:t>bromine 1</a:t>
            </a:r>
            <a:r>
              <a:rPr lang="ja-JP" altLang="en-US" sz="4000" b="1" i="1" u="sng" dirty="0" smtClean="0">
                <a:latin typeface="+mj-lt"/>
                <a:ea typeface="+mj-ea"/>
                <a:cs typeface="+mj-cs"/>
              </a:rPr>
              <a:t> </a:t>
            </a:r>
            <a:endParaRPr kumimoji="1" lang="ja-JP" altLang="en-US" sz="4000" b="1" i="1" u="sng" strike="noStrike" kern="1200" cap="none" spc="0" normalizeH="0" baseline="0" noProof="0" dirty="0">
              <a:ln>
                <a:noFill/>
              </a:ln>
              <a:solidFill>
                <a:schemeClr val="tx1"/>
              </a:solidFill>
              <a:effectLst/>
              <a:uLnTx/>
              <a:uFillTx/>
              <a:latin typeface="+mj-lt"/>
              <a:ea typeface="+mj-ea"/>
              <a:cs typeface="+mj-cs"/>
            </a:endParaRPr>
          </a:p>
        </p:txBody>
      </p:sp>
      <p:pic>
        <p:nvPicPr>
          <p:cNvPr id="32" name="Picture 1"/>
          <p:cNvPicPr>
            <a:picLocks noChangeAspect="1" noChangeArrowheads="1"/>
          </p:cNvPicPr>
          <p:nvPr/>
        </p:nvPicPr>
        <p:blipFill>
          <a:blip r:embed="rId3" cstate="print"/>
          <a:srcRect/>
          <a:stretch>
            <a:fillRect/>
          </a:stretch>
        </p:blipFill>
        <p:spPr bwMode="auto">
          <a:xfrm>
            <a:off x="5024438" y="577850"/>
            <a:ext cx="3278187" cy="2293938"/>
          </a:xfrm>
          <a:prstGeom prst="rect">
            <a:avLst/>
          </a:prstGeom>
          <a:noFill/>
          <a:ln w="9525">
            <a:noFill/>
            <a:miter lim="800000"/>
            <a:headEnd/>
            <a:tailEnd/>
          </a:ln>
        </p:spPr>
      </p:pic>
      <p:pic>
        <p:nvPicPr>
          <p:cNvPr id="33" name="Picture 2"/>
          <p:cNvPicPr>
            <a:picLocks noChangeAspect="1" noChangeArrowheads="1"/>
          </p:cNvPicPr>
          <p:nvPr/>
        </p:nvPicPr>
        <p:blipFill>
          <a:blip r:embed="rId4" cstate="print"/>
          <a:srcRect/>
          <a:stretch>
            <a:fillRect/>
          </a:stretch>
        </p:blipFill>
        <p:spPr bwMode="auto">
          <a:xfrm>
            <a:off x="7092950" y="74613"/>
            <a:ext cx="1801813" cy="1262062"/>
          </a:xfrm>
          <a:prstGeom prst="rect">
            <a:avLst/>
          </a:prstGeom>
          <a:noFill/>
          <a:ln w="9525">
            <a:noFill/>
            <a:miter lim="800000"/>
            <a:headEnd/>
            <a:tailEnd/>
          </a:ln>
        </p:spPr>
      </p:pic>
      <p:pic>
        <p:nvPicPr>
          <p:cNvPr id="34" name="Picture 4"/>
          <p:cNvPicPr>
            <a:picLocks noChangeAspect="1" noChangeArrowheads="1"/>
          </p:cNvPicPr>
          <p:nvPr/>
        </p:nvPicPr>
        <p:blipFill>
          <a:blip r:embed="rId5" cstate="print"/>
          <a:srcRect/>
          <a:stretch>
            <a:fillRect/>
          </a:stretch>
        </p:blipFill>
        <p:spPr bwMode="auto">
          <a:xfrm>
            <a:off x="5024438" y="4022725"/>
            <a:ext cx="3278187" cy="2286000"/>
          </a:xfrm>
          <a:prstGeom prst="rect">
            <a:avLst/>
          </a:prstGeom>
          <a:noFill/>
          <a:ln w="9525">
            <a:noFill/>
            <a:miter lim="800000"/>
            <a:headEnd/>
            <a:tailEnd/>
          </a:ln>
        </p:spPr>
      </p:pic>
      <p:pic>
        <p:nvPicPr>
          <p:cNvPr id="35" name="Picture 5"/>
          <p:cNvPicPr>
            <a:picLocks noChangeAspect="1" noChangeArrowheads="1"/>
          </p:cNvPicPr>
          <p:nvPr/>
        </p:nvPicPr>
        <p:blipFill>
          <a:blip r:embed="rId6" cstate="print"/>
          <a:srcRect/>
          <a:stretch>
            <a:fillRect/>
          </a:stretch>
        </p:blipFill>
        <p:spPr bwMode="auto">
          <a:xfrm>
            <a:off x="7054850" y="3357563"/>
            <a:ext cx="1833563" cy="1284287"/>
          </a:xfrm>
          <a:prstGeom prst="rect">
            <a:avLst/>
          </a:prstGeom>
          <a:noFill/>
          <a:ln w="9525">
            <a:noFill/>
            <a:miter lim="800000"/>
            <a:headEnd/>
            <a:tailEnd/>
          </a:ln>
        </p:spPr>
      </p:pic>
      <p:sp>
        <p:nvSpPr>
          <p:cNvPr id="36" name="Text Box 15"/>
          <p:cNvSpPr txBox="1">
            <a:spLocks noChangeArrowheads="1"/>
          </p:cNvSpPr>
          <p:nvPr/>
        </p:nvSpPr>
        <p:spPr bwMode="auto">
          <a:xfrm>
            <a:off x="6804025" y="4581525"/>
            <a:ext cx="500063"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-2</a:t>
            </a:r>
          </a:p>
        </p:txBody>
      </p:sp>
      <p:sp>
        <p:nvSpPr>
          <p:cNvPr id="37" name="Text Box 15"/>
          <p:cNvSpPr txBox="1">
            <a:spLocks noChangeArrowheads="1"/>
          </p:cNvSpPr>
          <p:nvPr/>
        </p:nvSpPr>
        <p:spPr bwMode="auto">
          <a:xfrm>
            <a:off x="8748713" y="4581525"/>
            <a:ext cx="355600"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2</a:t>
            </a:r>
          </a:p>
        </p:txBody>
      </p:sp>
      <p:sp>
        <p:nvSpPr>
          <p:cNvPr id="38" name="Text Box 15"/>
          <p:cNvSpPr txBox="1">
            <a:spLocks noChangeArrowheads="1"/>
          </p:cNvSpPr>
          <p:nvPr/>
        </p:nvSpPr>
        <p:spPr bwMode="auto">
          <a:xfrm>
            <a:off x="7812088" y="4581525"/>
            <a:ext cx="355600"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0</a:t>
            </a:r>
          </a:p>
        </p:txBody>
      </p:sp>
      <p:sp>
        <p:nvSpPr>
          <p:cNvPr id="39" name="Text Box 15"/>
          <p:cNvSpPr txBox="1">
            <a:spLocks noChangeArrowheads="1"/>
          </p:cNvSpPr>
          <p:nvPr/>
        </p:nvSpPr>
        <p:spPr bwMode="auto">
          <a:xfrm>
            <a:off x="7054850" y="4797425"/>
            <a:ext cx="1833563" cy="369888"/>
          </a:xfrm>
          <a:prstGeom prst="rect">
            <a:avLst/>
          </a:prstGeom>
          <a:noFill/>
          <a:ln w="9525">
            <a:noFill/>
            <a:miter lim="800000"/>
            <a:headEnd/>
            <a:tailEnd/>
          </a:ln>
        </p:spPr>
        <p:txBody>
          <a:bodyPr>
            <a:spAutoFit/>
          </a:bodyPr>
          <a:lstStyle/>
          <a:p>
            <a:pPr algn="ctr"/>
            <a:r>
              <a:rPr lang="en-US" altLang="ja-JP" sz="1800" b="1" i="1">
                <a:solidFill>
                  <a:schemeClr val="tx1"/>
                </a:solidFill>
                <a:latin typeface="Times New Roman" pitchFamily="18" charset="0"/>
              </a:rPr>
              <a:t>E</a:t>
            </a:r>
            <a:r>
              <a:rPr lang="en-US" altLang="ja-JP" sz="1800" b="1">
                <a:solidFill>
                  <a:schemeClr val="tx1"/>
                </a:solidFill>
                <a:latin typeface="Times New Roman" pitchFamily="18" charset="0"/>
                <a:cs typeface="Times New Roman" pitchFamily="18" charset="0"/>
              </a:rPr>
              <a:t> (eV)</a:t>
            </a:r>
            <a:endParaRPr lang="en-US" altLang="ja-JP" sz="1800" b="1">
              <a:solidFill>
                <a:schemeClr val="tx1"/>
              </a:solidFill>
              <a:latin typeface="Times New Roman" pitchFamily="18" charset="0"/>
            </a:endParaRPr>
          </a:p>
        </p:txBody>
      </p:sp>
      <p:sp>
        <p:nvSpPr>
          <p:cNvPr id="40" name="Text Box 15"/>
          <p:cNvSpPr txBox="1">
            <a:spLocks noChangeArrowheads="1"/>
          </p:cNvSpPr>
          <p:nvPr/>
        </p:nvSpPr>
        <p:spPr bwMode="auto">
          <a:xfrm>
            <a:off x="6804025" y="1289050"/>
            <a:ext cx="500063"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-2</a:t>
            </a:r>
          </a:p>
        </p:txBody>
      </p:sp>
      <p:sp>
        <p:nvSpPr>
          <p:cNvPr id="41" name="Text Box 15"/>
          <p:cNvSpPr txBox="1">
            <a:spLocks noChangeArrowheads="1"/>
          </p:cNvSpPr>
          <p:nvPr/>
        </p:nvSpPr>
        <p:spPr bwMode="auto">
          <a:xfrm>
            <a:off x="8748713" y="1289050"/>
            <a:ext cx="355600"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2</a:t>
            </a:r>
          </a:p>
        </p:txBody>
      </p:sp>
      <p:sp>
        <p:nvSpPr>
          <p:cNvPr id="42" name="Text Box 15"/>
          <p:cNvSpPr txBox="1">
            <a:spLocks noChangeArrowheads="1"/>
          </p:cNvSpPr>
          <p:nvPr/>
        </p:nvSpPr>
        <p:spPr bwMode="auto">
          <a:xfrm>
            <a:off x="7812088" y="1289050"/>
            <a:ext cx="355600"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0</a:t>
            </a:r>
          </a:p>
        </p:txBody>
      </p:sp>
      <p:sp>
        <p:nvSpPr>
          <p:cNvPr id="43" name="Text Box 15"/>
          <p:cNvSpPr txBox="1">
            <a:spLocks noChangeArrowheads="1"/>
          </p:cNvSpPr>
          <p:nvPr/>
        </p:nvSpPr>
        <p:spPr bwMode="auto">
          <a:xfrm>
            <a:off x="7054850" y="1504950"/>
            <a:ext cx="1833563" cy="369888"/>
          </a:xfrm>
          <a:prstGeom prst="rect">
            <a:avLst/>
          </a:prstGeom>
          <a:noFill/>
          <a:ln w="9525">
            <a:noFill/>
            <a:miter lim="800000"/>
            <a:headEnd/>
            <a:tailEnd/>
          </a:ln>
        </p:spPr>
        <p:txBody>
          <a:bodyPr>
            <a:spAutoFit/>
          </a:bodyPr>
          <a:lstStyle/>
          <a:p>
            <a:pPr algn="ctr"/>
            <a:r>
              <a:rPr lang="en-US" altLang="ja-JP" sz="1800" b="1" i="1">
                <a:solidFill>
                  <a:schemeClr val="tx1"/>
                </a:solidFill>
                <a:latin typeface="Times New Roman" pitchFamily="18" charset="0"/>
              </a:rPr>
              <a:t>E</a:t>
            </a:r>
            <a:r>
              <a:rPr lang="en-US" altLang="ja-JP" sz="1800" b="1">
                <a:solidFill>
                  <a:schemeClr val="tx1"/>
                </a:solidFill>
                <a:latin typeface="Times New Roman" pitchFamily="18" charset="0"/>
                <a:cs typeface="Times New Roman" pitchFamily="18" charset="0"/>
              </a:rPr>
              <a:t> (eV)</a:t>
            </a:r>
            <a:endParaRPr lang="en-US" altLang="ja-JP" sz="1800" b="1">
              <a:solidFill>
                <a:schemeClr val="tx1"/>
              </a:solidFill>
              <a:latin typeface="Times New Roman" pitchFamily="18" charset="0"/>
            </a:endParaRPr>
          </a:p>
        </p:txBody>
      </p:sp>
      <p:sp>
        <p:nvSpPr>
          <p:cNvPr id="44" name="Text Box 15"/>
          <p:cNvSpPr txBox="1">
            <a:spLocks noChangeArrowheads="1"/>
          </p:cNvSpPr>
          <p:nvPr/>
        </p:nvSpPr>
        <p:spPr bwMode="auto">
          <a:xfrm>
            <a:off x="7185025" y="6237288"/>
            <a:ext cx="355600"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0</a:t>
            </a:r>
          </a:p>
        </p:txBody>
      </p:sp>
      <p:sp>
        <p:nvSpPr>
          <p:cNvPr id="45" name="Text Box 15"/>
          <p:cNvSpPr txBox="1">
            <a:spLocks noChangeArrowheads="1"/>
          </p:cNvSpPr>
          <p:nvPr/>
        </p:nvSpPr>
        <p:spPr bwMode="auto">
          <a:xfrm>
            <a:off x="5062538" y="6453188"/>
            <a:ext cx="3206750" cy="369887"/>
          </a:xfrm>
          <a:prstGeom prst="rect">
            <a:avLst/>
          </a:prstGeom>
          <a:noFill/>
          <a:ln w="9525">
            <a:noFill/>
            <a:miter lim="800000"/>
            <a:headEnd/>
            <a:tailEnd/>
          </a:ln>
        </p:spPr>
        <p:txBody>
          <a:bodyPr>
            <a:spAutoFit/>
          </a:bodyPr>
          <a:lstStyle/>
          <a:p>
            <a:pPr algn="ctr"/>
            <a:r>
              <a:rPr lang="en-US" altLang="ja-JP" sz="1800" b="1" i="1">
                <a:solidFill>
                  <a:schemeClr val="tx1"/>
                </a:solidFill>
                <a:latin typeface="Times New Roman" pitchFamily="18" charset="0"/>
              </a:rPr>
              <a:t>E</a:t>
            </a:r>
            <a:r>
              <a:rPr lang="en-US" altLang="ja-JP" sz="1800" b="1">
                <a:solidFill>
                  <a:schemeClr val="tx1"/>
                </a:solidFill>
                <a:latin typeface="Times New Roman" pitchFamily="18" charset="0"/>
                <a:cs typeface="Times New Roman" pitchFamily="18" charset="0"/>
              </a:rPr>
              <a:t> (eV)</a:t>
            </a:r>
            <a:endParaRPr lang="en-US" altLang="ja-JP" sz="1800" b="1">
              <a:solidFill>
                <a:schemeClr val="tx1"/>
              </a:solidFill>
              <a:latin typeface="Times New Roman" pitchFamily="18" charset="0"/>
            </a:endParaRPr>
          </a:p>
        </p:txBody>
      </p:sp>
      <p:sp>
        <p:nvSpPr>
          <p:cNvPr id="46" name="Text Box 15"/>
          <p:cNvSpPr txBox="1">
            <a:spLocks noChangeArrowheads="1"/>
          </p:cNvSpPr>
          <p:nvPr/>
        </p:nvSpPr>
        <p:spPr bwMode="auto">
          <a:xfrm>
            <a:off x="8048625" y="6237288"/>
            <a:ext cx="504825"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10</a:t>
            </a:r>
          </a:p>
        </p:txBody>
      </p:sp>
      <p:sp>
        <p:nvSpPr>
          <p:cNvPr id="47" name="Text Box 15"/>
          <p:cNvSpPr txBox="1">
            <a:spLocks noChangeArrowheads="1"/>
          </p:cNvSpPr>
          <p:nvPr/>
        </p:nvSpPr>
        <p:spPr bwMode="auto">
          <a:xfrm>
            <a:off x="6176963" y="6237288"/>
            <a:ext cx="503237"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-10</a:t>
            </a:r>
          </a:p>
        </p:txBody>
      </p:sp>
      <p:sp>
        <p:nvSpPr>
          <p:cNvPr id="48" name="Text Box 15"/>
          <p:cNvSpPr txBox="1">
            <a:spLocks noChangeArrowheads="1"/>
          </p:cNvSpPr>
          <p:nvPr/>
        </p:nvSpPr>
        <p:spPr bwMode="auto">
          <a:xfrm>
            <a:off x="5240338" y="6237288"/>
            <a:ext cx="503237"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-20</a:t>
            </a:r>
          </a:p>
        </p:txBody>
      </p:sp>
      <p:sp>
        <p:nvSpPr>
          <p:cNvPr id="49" name="Text Box 15"/>
          <p:cNvSpPr txBox="1">
            <a:spLocks noChangeArrowheads="1"/>
          </p:cNvSpPr>
          <p:nvPr/>
        </p:nvSpPr>
        <p:spPr bwMode="auto">
          <a:xfrm>
            <a:off x="7002463" y="2800350"/>
            <a:ext cx="355600"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0</a:t>
            </a:r>
          </a:p>
        </p:txBody>
      </p:sp>
      <p:sp>
        <p:nvSpPr>
          <p:cNvPr id="50" name="Text Box 15"/>
          <p:cNvSpPr txBox="1">
            <a:spLocks noChangeArrowheads="1"/>
          </p:cNvSpPr>
          <p:nvPr/>
        </p:nvSpPr>
        <p:spPr bwMode="auto">
          <a:xfrm>
            <a:off x="5057775" y="3016250"/>
            <a:ext cx="3206750" cy="369888"/>
          </a:xfrm>
          <a:prstGeom prst="rect">
            <a:avLst/>
          </a:prstGeom>
          <a:noFill/>
          <a:ln w="9525">
            <a:noFill/>
            <a:miter lim="800000"/>
            <a:headEnd/>
            <a:tailEnd/>
          </a:ln>
        </p:spPr>
        <p:txBody>
          <a:bodyPr>
            <a:spAutoFit/>
          </a:bodyPr>
          <a:lstStyle/>
          <a:p>
            <a:pPr algn="ctr"/>
            <a:r>
              <a:rPr lang="en-US" altLang="ja-JP" sz="1800" b="1" i="1">
                <a:solidFill>
                  <a:schemeClr val="tx1"/>
                </a:solidFill>
                <a:latin typeface="Times New Roman" pitchFamily="18" charset="0"/>
              </a:rPr>
              <a:t>E</a:t>
            </a:r>
            <a:r>
              <a:rPr lang="en-US" altLang="ja-JP" sz="1800" b="1">
                <a:solidFill>
                  <a:schemeClr val="tx1"/>
                </a:solidFill>
                <a:latin typeface="Times New Roman" pitchFamily="18" charset="0"/>
                <a:cs typeface="Times New Roman" pitchFamily="18" charset="0"/>
              </a:rPr>
              <a:t> (eV)</a:t>
            </a:r>
            <a:endParaRPr lang="en-US" altLang="ja-JP" sz="1800" b="1">
              <a:solidFill>
                <a:schemeClr val="tx1"/>
              </a:solidFill>
              <a:latin typeface="Times New Roman" pitchFamily="18" charset="0"/>
            </a:endParaRPr>
          </a:p>
        </p:txBody>
      </p:sp>
      <p:sp>
        <p:nvSpPr>
          <p:cNvPr id="51" name="Text Box 15"/>
          <p:cNvSpPr txBox="1">
            <a:spLocks noChangeArrowheads="1"/>
          </p:cNvSpPr>
          <p:nvPr/>
        </p:nvSpPr>
        <p:spPr bwMode="auto">
          <a:xfrm>
            <a:off x="8048625" y="2800350"/>
            <a:ext cx="504825"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10</a:t>
            </a:r>
          </a:p>
        </p:txBody>
      </p:sp>
      <p:sp>
        <p:nvSpPr>
          <p:cNvPr id="52" name="Text Box 15"/>
          <p:cNvSpPr txBox="1">
            <a:spLocks noChangeArrowheads="1"/>
          </p:cNvSpPr>
          <p:nvPr/>
        </p:nvSpPr>
        <p:spPr bwMode="auto">
          <a:xfrm>
            <a:off x="5888038" y="2800350"/>
            <a:ext cx="504825"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-10</a:t>
            </a:r>
          </a:p>
        </p:txBody>
      </p:sp>
      <p:sp>
        <p:nvSpPr>
          <p:cNvPr id="53" name="Text Box 15"/>
          <p:cNvSpPr txBox="1">
            <a:spLocks noChangeArrowheads="1"/>
          </p:cNvSpPr>
          <p:nvPr/>
        </p:nvSpPr>
        <p:spPr bwMode="auto">
          <a:xfrm>
            <a:off x="4808538" y="2800350"/>
            <a:ext cx="503237" cy="369888"/>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-20</a:t>
            </a:r>
          </a:p>
        </p:txBody>
      </p:sp>
      <p:sp>
        <p:nvSpPr>
          <p:cNvPr id="54" name="Text Box 15"/>
          <p:cNvSpPr txBox="1">
            <a:spLocks noChangeArrowheads="1"/>
          </p:cNvSpPr>
          <p:nvPr/>
        </p:nvSpPr>
        <p:spPr bwMode="auto">
          <a:xfrm>
            <a:off x="5651500" y="712788"/>
            <a:ext cx="1014413" cy="369887"/>
          </a:xfrm>
          <a:prstGeom prst="rect">
            <a:avLst/>
          </a:prstGeom>
          <a:noFill/>
          <a:ln w="9525">
            <a:solidFill>
              <a:srgbClr val="000000"/>
            </a:solidFill>
            <a:miter lim="800000"/>
            <a:headEnd/>
            <a:tailEnd/>
          </a:ln>
        </p:spPr>
        <p:txBody>
          <a:bodyPr>
            <a:spAutoFit/>
          </a:bodyPr>
          <a:lstStyle/>
          <a:p>
            <a:pPr algn="ctr"/>
            <a:r>
              <a:rPr lang="en-US" altLang="ja-JP" sz="1800" b="1">
                <a:solidFill>
                  <a:schemeClr val="tx1"/>
                </a:solidFill>
                <a:latin typeface="Times New Roman" pitchFamily="18" charset="0"/>
              </a:rPr>
              <a:t>40 GPa</a:t>
            </a:r>
          </a:p>
        </p:txBody>
      </p:sp>
      <p:sp>
        <p:nvSpPr>
          <p:cNvPr id="55" name="Text Box 15"/>
          <p:cNvSpPr txBox="1">
            <a:spLocks noChangeArrowheads="1"/>
          </p:cNvSpPr>
          <p:nvPr/>
        </p:nvSpPr>
        <p:spPr bwMode="auto">
          <a:xfrm>
            <a:off x="5651500" y="4138613"/>
            <a:ext cx="1014413" cy="369887"/>
          </a:xfrm>
          <a:prstGeom prst="rect">
            <a:avLst/>
          </a:prstGeom>
          <a:noFill/>
          <a:ln w="9525">
            <a:solidFill>
              <a:srgbClr val="000000"/>
            </a:solidFill>
            <a:miter lim="800000"/>
            <a:headEnd/>
            <a:tailEnd/>
          </a:ln>
        </p:spPr>
        <p:txBody>
          <a:bodyPr>
            <a:spAutoFit/>
          </a:bodyPr>
          <a:lstStyle/>
          <a:p>
            <a:pPr algn="ctr"/>
            <a:r>
              <a:rPr lang="en-US" altLang="ja-JP" sz="1800" b="1">
                <a:solidFill>
                  <a:schemeClr val="tx1"/>
                </a:solidFill>
                <a:latin typeface="Times New Roman" pitchFamily="18" charset="0"/>
              </a:rPr>
              <a:t>50 GPa</a:t>
            </a:r>
          </a:p>
        </p:txBody>
      </p:sp>
      <p:sp>
        <p:nvSpPr>
          <p:cNvPr id="56" name="Text Box 15"/>
          <p:cNvSpPr txBox="1">
            <a:spLocks noChangeArrowheads="1"/>
          </p:cNvSpPr>
          <p:nvPr/>
        </p:nvSpPr>
        <p:spPr bwMode="auto">
          <a:xfrm>
            <a:off x="4738688" y="87313"/>
            <a:ext cx="2281237" cy="461962"/>
          </a:xfrm>
          <a:prstGeom prst="rect">
            <a:avLst/>
          </a:prstGeom>
          <a:noFill/>
          <a:ln w="9525">
            <a:noFill/>
            <a:miter lim="800000"/>
            <a:headEnd/>
            <a:tailEnd/>
          </a:ln>
        </p:spPr>
        <p:txBody>
          <a:bodyPr>
            <a:spAutoFit/>
          </a:bodyPr>
          <a:lstStyle/>
          <a:p>
            <a:pPr algn="ctr"/>
            <a:r>
              <a:rPr lang="en-US" altLang="ja-JP" b="1">
                <a:solidFill>
                  <a:schemeClr val="tx1"/>
                </a:solidFill>
                <a:latin typeface="Times New Roman" pitchFamily="18" charset="0"/>
              </a:rPr>
              <a:t>Electronic DOS</a:t>
            </a:r>
          </a:p>
        </p:txBody>
      </p:sp>
      <p:sp>
        <p:nvSpPr>
          <p:cNvPr id="58" name="テキスト ボックス 57"/>
          <p:cNvSpPr txBox="1"/>
          <p:nvPr/>
        </p:nvSpPr>
        <p:spPr>
          <a:xfrm>
            <a:off x="0" y="2420888"/>
            <a:ext cx="4752529" cy="2062103"/>
          </a:xfrm>
          <a:prstGeom prst="rect">
            <a:avLst/>
          </a:prstGeom>
          <a:noFill/>
        </p:spPr>
        <p:txBody>
          <a:bodyPr wrap="square" rtlCol="0">
            <a:spAutoFit/>
          </a:bodyPr>
          <a:lstStyle/>
          <a:p>
            <a:r>
              <a:rPr lang="en-US" altLang="ja-JP" sz="3200" dirty="0" smtClean="0"/>
              <a:t>By</a:t>
            </a:r>
            <a:r>
              <a:rPr kumimoji="1" lang="en-US" altLang="ja-JP" sz="3200" dirty="0" smtClean="0"/>
              <a:t> </a:t>
            </a:r>
            <a:r>
              <a:rPr kumimoji="1" lang="en-US" altLang="ja-JP" sz="3200" dirty="0" err="1" smtClean="0"/>
              <a:t>calculation,we</a:t>
            </a:r>
            <a:r>
              <a:rPr kumimoji="1" lang="en-US" altLang="ja-JP" sz="3200" dirty="0" smtClean="0"/>
              <a:t> predict bromine has insulator-metal transition at 40-50 </a:t>
            </a:r>
            <a:r>
              <a:rPr kumimoji="1" lang="en-US" altLang="ja-JP" sz="3200" dirty="0" err="1" smtClean="0"/>
              <a:t>GPa</a:t>
            </a:r>
            <a:r>
              <a:rPr kumimoji="1" lang="en-US" altLang="ja-JP" sz="3200" dirty="0" smtClean="0"/>
              <a:t> in phase Ⅰ.</a:t>
            </a:r>
            <a:endParaRPr kumimoji="1" lang="ja-JP" alt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8604448"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1" u="sng" strike="noStrike" kern="1200" cap="none" spc="0" normalizeH="0" baseline="0" noProof="0" dirty="0" smtClean="0">
                <a:ln>
                  <a:noFill/>
                </a:ln>
                <a:solidFill>
                  <a:schemeClr val="tx1"/>
                </a:solidFill>
                <a:effectLst/>
                <a:uLnTx/>
                <a:uFillTx/>
                <a:latin typeface="+mj-lt"/>
                <a:ea typeface="+mj-ea"/>
                <a:cs typeface="+mj-cs"/>
              </a:rPr>
              <a:t>Electrical property </a:t>
            </a:r>
            <a:r>
              <a:rPr kumimoji="1" lang="en-US" altLang="ja-JP" sz="4000" b="1" i="1" u="sng" strike="noStrike" kern="1200" cap="none" spc="0" normalizeH="0" baseline="0" noProof="0" dirty="0" smtClean="0">
                <a:ln>
                  <a:noFill/>
                </a:ln>
                <a:solidFill>
                  <a:schemeClr val="tx1"/>
                </a:solidFill>
                <a:effectLst/>
                <a:uLnTx/>
                <a:uFillTx/>
                <a:latin typeface="+mj-lt"/>
                <a:ea typeface="+mj-ea"/>
                <a:cs typeface="+mj-cs"/>
              </a:rPr>
              <a:t>of </a:t>
            </a:r>
            <a:r>
              <a:rPr lang="en-US" altLang="ja-JP" sz="4000" b="1" i="1" u="sng" dirty="0" smtClean="0">
                <a:latin typeface="+mj-lt"/>
                <a:ea typeface="+mj-ea"/>
                <a:cs typeface="+mj-cs"/>
              </a:rPr>
              <a:t>bromine 2</a:t>
            </a:r>
            <a:r>
              <a:rPr lang="ja-JP" altLang="en-US" sz="4000" b="1" i="1" u="sng" dirty="0" smtClean="0">
                <a:latin typeface="+mj-lt"/>
                <a:ea typeface="+mj-ea"/>
                <a:cs typeface="+mj-cs"/>
              </a:rPr>
              <a:t> </a:t>
            </a:r>
            <a:endParaRPr kumimoji="1" lang="ja-JP" altLang="en-US" sz="4000" b="1" i="1" u="sng"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179512" y="1041454"/>
            <a:ext cx="4178553" cy="5816546"/>
          </a:xfrm>
          <a:prstGeom prst="rect">
            <a:avLst/>
          </a:prstGeom>
          <a:noFill/>
          <a:ln w="9525">
            <a:noFill/>
            <a:miter lim="800000"/>
            <a:headEnd/>
            <a:tailEnd/>
          </a:ln>
        </p:spPr>
      </p:pic>
      <p:sp>
        <p:nvSpPr>
          <p:cNvPr id="6" name="テキスト ボックス 5"/>
          <p:cNvSpPr txBox="1"/>
          <p:nvPr/>
        </p:nvSpPr>
        <p:spPr>
          <a:xfrm>
            <a:off x="4716016" y="5373216"/>
            <a:ext cx="4104456" cy="646331"/>
          </a:xfrm>
          <a:prstGeom prst="rect">
            <a:avLst/>
          </a:prstGeom>
          <a:noFill/>
        </p:spPr>
        <p:txBody>
          <a:bodyPr wrap="square" rtlCol="0">
            <a:spAutoFit/>
          </a:bodyPr>
          <a:lstStyle/>
          <a:p>
            <a:r>
              <a:rPr lang="en-US" altLang="ja-JP" dirty="0" smtClean="0"/>
              <a:t>K </a:t>
            </a:r>
            <a:r>
              <a:rPr lang="en-US" altLang="ja-JP" dirty="0" err="1" smtClean="0"/>
              <a:t>Amaya</a:t>
            </a:r>
            <a:r>
              <a:rPr lang="en-US" altLang="ja-JP" dirty="0" smtClean="0"/>
              <a:t> </a:t>
            </a:r>
            <a:r>
              <a:rPr lang="en-US" altLang="ja-JP" i="1" dirty="0" smtClean="0"/>
              <a:t>et al</a:t>
            </a:r>
            <a:r>
              <a:rPr lang="en-US" altLang="ja-JP" dirty="0" smtClean="0"/>
              <a:t> 1998 </a:t>
            </a:r>
            <a:r>
              <a:rPr lang="en-US" altLang="ja-JP" i="1" dirty="0" smtClean="0"/>
              <a:t>J. Phys.: </a:t>
            </a:r>
            <a:r>
              <a:rPr lang="en-US" altLang="ja-JP" i="1" dirty="0" err="1" smtClean="0"/>
              <a:t>Condens</a:t>
            </a:r>
            <a:r>
              <a:rPr lang="en-US" altLang="ja-JP" i="1" dirty="0" smtClean="0"/>
              <a:t>. Matter</a:t>
            </a:r>
            <a:r>
              <a:rPr lang="en-US" altLang="ja-JP" dirty="0" smtClean="0"/>
              <a:t> </a:t>
            </a:r>
            <a:r>
              <a:rPr lang="en-US" altLang="ja-JP" b="1" dirty="0" smtClean="0"/>
              <a:t>10</a:t>
            </a:r>
            <a:r>
              <a:rPr lang="en-US" altLang="ja-JP" dirty="0" smtClean="0"/>
              <a:t> 11179 </a:t>
            </a:r>
            <a:endParaRPr kumimoji="1" lang="ja-JP" altLang="en-US" dirty="0"/>
          </a:p>
        </p:txBody>
      </p:sp>
      <p:sp>
        <p:nvSpPr>
          <p:cNvPr id="7" name="正方形/長方形 6"/>
          <p:cNvSpPr/>
          <p:nvPr/>
        </p:nvSpPr>
        <p:spPr>
          <a:xfrm>
            <a:off x="4283968" y="2924944"/>
            <a:ext cx="4572000" cy="923330"/>
          </a:xfrm>
          <a:prstGeom prst="rect">
            <a:avLst/>
          </a:prstGeom>
        </p:spPr>
        <p:txBody>
          <a:bodyPr>
            <a:spAutoFit/>
          </a:bodyPr>
          <a:lstStyle/>
          <a:p>
            <a:r>
              <a:rPr lang="en-US" altLang="ja-JP" dirty="0" smtClean="0"/>
              <a:t>Above 90GPa, small drops in electrical resistance are observed, which show the onset of superconductivity.</a:t>
            </a:r>
            <a:endParaRPr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u="sng" dirty="0" smtClean="0"/>
              <a:t>Summary</a:t>
            </a:r>
            <a:endParaRPr kumimoji="1" lang="ja-JP" altLang="en-US" b="1" u="sng" dirty="0"/>
          </a:p>
        </p:txBody>
      </p:sp>
      <p:sp>
        <p:nvSpPr>
          <p:cNvPr id="3" name="コンテンツ プレースホルダ 2"/>
          <p:cNvSpPr>
            <a:spLocks noGrp="1"/>
          </p:cNvSpPr>
          <p:nvPr>
            <p:ph idx="1"/>
          </p:nvPr>
        </p:nvSpPr>
        <p:spPr/>
        <p:txBody>
          <a:bodyPr>
            <a:normAutofit lnSpcReduction="10000"/>
          </a:bodyPr>
          <a:lstStyle/>
          <a:p>
            <a:pPr>
              <a:buNone/>
            </a:pPr>
            <a:r>
              <a:rPr lang="ja-JP" altLang="en-US" dirty="0" smtClean="0"/>
              <a:t>・</a:t>
            </a:r>
            <a:r>
              <a:rPr kumimoji="1" lang="en-US" altLang="ja-JP" dirty="0" smtClean="0"/>
              <a:t>Under high pressure, bromine has the same structure  changes as iodine</a:t>
            </a:r>
            <a:r>
              <a:rPr kumimoji="1" lang="ja-JP" altLang="en-US" dirty="0" smtClean="0"/>
              <a:t>　</a:t>
            </a:r>
            <a:r>
              <a:rPr kumimoji="1" lang="en-US" altLang="ja-JP" dirty="0" smtClean="0"/>
              <a:t>without transition pressures.</a:t>
            </a:r>
          </a:p>
          <a:p>
            <a:pPr>
              <a:buNone/>
            </a:pPr>
            <a:endParaRPr lang="en-US" altLang="ja-JP" dirty="0" smtClean="0"/>
          </a:p>
          <a:p>
            <a:pPr>
              <a:buNone/>
            </a:pPr>
            <a:r>
              <a:rPr lang="ja-JP" altLang="en-US" dirty="0" smtClean="0"/>
              <a:t>・</a:t>
            </a:r>
            <a:r>
              <a:rPr lang="en-US" altLang="ja-JP" dirty="0" smtClean="0"/>
              <a:t>It is predicted bromine has insulator-metal transition at 40-50 </a:t>
            </a:r>
            <a:r>
              <a:rPr lang="en-US" altLang="ja-JP" dirty="0" err="1" smtClean="0"/>
              <a:t>GPa</a:t>
            </a:r>
            <a:r>
              <a:rPr lang="en-US" altLang="ja-JP" dirty="0" smtClean="0"/>
              <a:t> by calculations, and at pressure higher than 90GPa, small drops in</a:t>
            </a:r>
            <a:r>
              <a:rPr lang="ja-JP" altLang="en-US" dirty="0" smtClean="0"/>
              <a:t>　</a:t>
            </a:r>
            <a:r>
              <a:rPr lang="en-US" altLang="ja-JP" dirty="0" smtClean="0"/>
              <a:t>electrical resistance are observed, which show the onset of superconductivity.</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i="1" u="sng" dirty="0" smtClean="0"/>
              <a:t>Next plan</a:t>
            </a:r>
            <a:endParaRPr kumimoji="1" lang="ja-JP" altLang="en-US" b="1" i="1" u="sng" dirty="0"/>
          </a:p>
        </p:txBody>
      </p:sp>
      <p:sp>
        <p:nvSpPr>
          <p:cNvPr id="4" name="下矢印 3"/>
          <p:cNvSpPr/>
          <p:nvPr/>
        </p:nvSpPr>
        <p:spPr bwMode="auto">
          <a:xfrm>
            <a:off x="3563888" y="3645024"/>
            <a:ext cx="1454045" cy="944374"/>
          </a:xfrm>
          <a:prstGeom prst="downArrow">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10000" smtClean="0">
              <a:ln>
                <a:noFill/>
              </a:ln>
              <a:solidFill>
                <a:schemeClr val="tx1"/>
              </a:solidFill>
              <a:effectLst/>
              <a:latin typeface="Arial" charset="0"/>
              <a:ea typeface="ＭＳ Ｐゴシック" charset="-128"/>
            </a:endParaRPr>
          </a:p>
        </p:txBody>
      </p:sp>
      <p:sp>
        <p:nvSpPr>
          <p:cNvPr id="5" name="テキスト ボックス 4"/>
          <p:cNvSpPr txBox="1"/>
          <p:nvPr/>
        </p:nvSpPr>
        <p:spPr>
          <a:xfrm>
            <a:off x="1244186" y="4631962"/>
            <a:ext cx="7090348" cy="954107"/>
          </a:xfrm>
          <a:prstGeom prst="rect">
            <a:avLst/>
          </a:prstGeom>
          <a:noFill/>
        </p:spPr>
        <p:txBody>
          <a:bodyPr wrap="square" rtlCol="0">
            <a:spAutoFit/>
          </a:bodyPr>
          <a:lstStyle/>
          <a:p>
            <a:r>
              <a:rPr lang="en-US" altLang="ja-JP" sz="2800" baseline="0" dirty="0" smtClean="0"/>
              <a:t>Clarifying the mechanism of the pressure-induced metallization in </a:t>
            </a:r>
            <a:r>
              <a:rPr lang="en-US" altLang="ja-JP" sz="2800" dirty="0" smtClean="0"/>
              <a:t>bromine.</a:t>
            </a:r>
            <a:r>
              <a:rPr lang="en-US" altLang="ja-JP" sz="2800" baseline="0" dirty="0" smtClean="0"/>
              <a:t> </a:t>
            </a:r>
            <a:endParaRPr kumimoji="1" lang="ja-JP" altLang="en-US" sz="2800" baseline="0" dirty="0"/>
          </a:p>
        </p:txBody>
      </p:sp>
      <p:sp>
        <p:nvSpPr>
          <p:cNvPr id="6" name="テキスト ボックス 5"/>
          <p:cNvSpPr txBox="1"/>
          <p:nvPr/>
        </p:nvSpPr>
        <p:spPr>
          <a:xfrm>
            <a:off x="644576" y="2026667"/>
            <a:ext cx="8034728" cy="1815882"/>
          </a:xfrm>
          <a:prstGeom prst="rect">
            <a:avLst/>
          </a:prstGeom>
          <a:noFill/>
        </p:spPr>
        <p:txBody>
          <a:bodyPr wrap="square" rtlCol="0">
            <a:spAutoFit/>
          </a:bodyPr>
          <a:lstStyle/>
          <a:p>
            <a:r>
              <a:rPr lang="en-US" altLang="ja-JP" sz="2800" baseline="0" dirty="0" smtClean="0"/>
              <a:t>Careful </a:t>
            </a:r>
            <a:r>
              <a:rPr lang="en-US" altLang="ja-JP" sz="2800" baseline="0" dirty="0"/>
              <a:t>investigation of the crystal structure and electrical property of </a:t>
            </a:r>
            <a:r>
              <a:rPr lang="en-US" altLang="ja-JP" sz="2800" dirty="0" smtClean="0"/>
              <a:t>Bromine</a:t>
            </a:r>
            <a:r>
              <a:rPr lang="en-US" altLang="ja-JP" sz="2800" baseline="0" dirty="0" smtClean="0"/>
              <a:t> in the phase </a:t>
            </a:r>
            <a:r>
              <a:rPr lang="en-US" altLang="ja-JP" sz="2800" baseline="0" dirty="0" smtClean="0">
                <a:latin typeface="Times New Roman" pitchFamily="18" charset="0"/>
                <a:cs typeface="Times New Roman" pitchFamily="18" charset="0"/>
              </a:rPr>
              <a:t>I </a:t>
            </a:r>
            <a:r>
              <a:rPr lang="en-US" altLang="ja-JP" sz="2800" dirty="0" smtClean="0">
                <a:cs typeface="Times New Roman" pitchFamily="18" charset="0"/>
              </a:rPr>
              <a:t>,and comparisons of experiments with calculations.</a:t>
            </a:r>
            <a:endParaRPr lang="en-US" altLang="ja-JP" sz="2800" baseline="0" dirty="0">
              <a:latin typeface="Times New Roman" pitchFamily="18" charset="0"/>
              <a:cs typeface="Times New Roman" pitchFamily="18" charset="0"/>
            </a:endParaRPr>
          </a:p>
          <a:p>
            <a:endParaRPr kumimoji="1" lang="ja-JP" altLang="en-US" sz="2800" baseline="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en-US" altLang="ja-JP" sz="4000" dirty="0" smtClean="0">
                <a:latin typeface="Arial"/>
                <a:cs typeface="Arial"/>
              </a:rPr>
              <a:t>How to estimate pressure</a:t>
            </a:r>
            <a:endParaRPr kumimoji="1" lang="ja-JP" altLang="en-US" sz="4000" dirty="0">
              <a:latin typeface="Arial"/>
              <a:cs typeface="Arial"/>
            </a:endParaRPr>
          </a:p>
        </p:txBody>
      </p:sp>
      <p:sp>
        <p:nvSpPr>
          <p:cNvPr id="6" name="テキスト ボックス 5"/>
          <p:cNvSpPr txBox="1"/>
          <p:nvPr/>
        </p:nvSpPr>
        <p:spPr>
          <a:xfrm>
            <a:off x="755576" y="1700808"/>
            <a:ext cx="4320480" cy="1015663"/>
          </a:xfrm>
          <a:prstGeom prst="rect">
            <a:avLst/>
          </a:prstGeom>
          <a:noFill/>
        </p:spPr>
        <p:txBody>
          <a:bodyPr wrap="square" rtlCol="0">
            <a:spAutoFit/>
          </a:bodyPr>
          <a:lstStyle/>
          <a:p>
            <a:r>
              <a:rPr kumimoji="1" lang="en-US" altLang="ja-JP" sz="2000" dirty="0" smtClean="0">
                <a:latin typeface="Arial"/>
                <a:cs typeface="Arial"/>
              </a:rPr>
              <a:t>Ruby produces fluorescence when irradiated by laser. </a:t>
            </a:r>
            <a:r>
              <a:rPr lang="en-US" altLang="ja-JP" sz="2000" dirty="0" smtClean="0">
                <a:latin typeface="Arial"/>
                <a:cs typeface="Arial"/>
              </a:rPr>
              <a:t>The wavelength of the peak changes with pressure.</a:t>
            </a:r>
            <a:r>
              <a:rPr kumimoji="1" lang="en-US" altLang="ja-JP" sz="2000" dirty="0" smtClean="0">
                <a:latin typeface="Arial"/>
                <a:cs typeface="Arial"/>
              </a:rPr>
              <a:t> </a:t>
            </a:r>
            <a:endParaRPr kumimoji="1" lang="ja-JP" altLang="en-US" sz="2000" dirty="0">
              <a:latin typeface="Arial"/>
              <a:cs typeface="Arial"/>
            </a:endParaRPr>
          </a:p>
        </p:txBody>
      </p:sp>
      <p:sp>
        <p:nvSpPr>
          <p:cNvPr id="24" name="テキスト ボックス 23"/>
          <p:cNvSpPr txBox="1"/>
          <p:nvPr/>
        </p:nvSpPr>
        <p:spPr>
          <a:xfrm>
            <a:off x="755576" y="908720"/>
            <a:ext cx="7776864" cy="461665"/>
          </a:xfrm>
          <a:prstGeom prst="rect">
            <a:avLst/>
          </a:prstGeom>
          <a:noFill/>
        </p:spPr>
        <p:txBody>
          <a:bodyPr wrap="square" rtlCol="0">
            <a:spAutoFit/>
          </a:bodyPr>
          <a:lstStyle/>
          <a:p>
            <a:r>
              <a:rPr lang="en-US" altLang="ja-JP" sz="2400" u="sng" dirty="0" smtClean="0">
                <a:latin typeface="Arial"/>
                <a:cs typeface="Arial"/>
              </a:rPr>
              <a:t>For P &lt; 100 GPa</a:t>
            </a:r>
            <a:r>
              <a:rPr lang="en-US" altLang="ja-JP" sz="2400" dirty="0" smtClean="0">
                <a:latin typeface="Arial"/>
                <a:cs typeface="Arial"/>
              </a:rPr>
              <a:t> :</a:t>
            </a:r>
            <a:r>
              <a:rPr lang="en-US" altLang="ja-JP" sz="2400" dirty="0" smtClean="0">
                <a:solidFill>
                  <a:srgbClr val="FF0000"/>
                </a:solidFill>
                <a:latin typeface="Arial"/>
                <a:cs typeface="Arial"/>
              </a:rPr>
              <a:t> Ruby Fluorescence</a:t>
            </a:r>
            <a:r>
              <a:rPr lang="ja-JP" altLang="en-US" sz="2400" dirty="0" smtClean="0">
                <a:solidFill>
                  <a:srgbClr val="FF0000"/>
                </a:solidFill>
                <a:latin typeface="Arial"/>
                <a:cs typeface="Arial"/>
              </a:rPr>
              <a:t>（ルビー蛍光法）</a:t>
            </a:r>
            <a:endParaRPr kumimoji="1" lang="ja-JP" altLang="en-US" sz="2400" dirty="0">
              <a:solidFill>
                <a:srgbClr val="FF0000"/>
              </a:solidFill>
              <a:latin typeface="Arial"/>
              <a:cs typeface="Arial"/>
            </a:endParaRPr>
          </a:p>
        </p:txBody>
      </p:sp>
      <p:sp>
        <p:nvSpPr>
          <p:cNvPr id="9" name="正方形/長方形 8"/>
          <p:cNvSpPr/>
          <p:nvPr/>
        </p:nvSpPr>
        <p:spPr>
          <a:xfrm>
            <a:off x="683568" y="3645024"/>
            <a:ext cx="8064896" cy="461665"/>
          </a:xfrm>
          <a:prstGeom prst="rect">
            <a:avLst/>
          </a:prstGeom>
        </p:spPr>
        <p:txBody>
          <a:bodyPr wrap="square">
            <a:spAutoFit/>
          </a:bodyPr>
          <a:lstStyle/>
          <a:p>
            <a:r>
              <a:rPr lang="en-US" altLang="ja-JP" sz="2400" u="sng" dirty="0" smtClean="0">
                <a:latin typeface="Arial Unicode MS" pitchFamily="50" charset="-128"/>
                <a:ea typeface="Arial Unicode MS" pitchFamily="50" charset="-128"/>
                <a:cs typeface="Arial Unicode MS" pitchFamily="50" charset="-128"/>
              </a:rPr>
              <a:t>For P &gt; 100 GPa</a:t>
            </a:r>
            <a:r>
              <a:rPr lang="en-US" altLang="ja-JP" sz="2400" dirty="0" smtClean="0">
                <a:latin typeface="Arial Unicode MS" pitchFamily="50" charset="-128"/>
                <a:ea typeface="Arial Unicode MS" pitchFamily="50" charset="-128"/>
                <a:cs typeface="Arial Unicode MS" pitchFamily="50" charset="-128"/>
              </a:rPr>
              <a:t> :</a:t>
            </a:r>
            <a:r>
              <a:rPr lang="en-US" altLang="ja-JP" sz="2400" dirty="0" smtClean="0">
                <a:solidFill>
                  <a:srgbClr val="FF0000"/>
                </a:solidFill>
                <a:latin typeface="Arial Unicode MS" pitchFamily="50" charset="-128"/>
                <a:ea typeface="Arial Unicode MS" pitchFamily="50" charset="-128"/>
                <a:cs typeface="Arial Unicode MS" pitchFamily="50" charset="-128"/>
              </a:rPr>
              <a:t> Raman Spectroscopy </a:t>
            </a:r>
            <a:r>
              <a:rPr lang="en-US" altLang="ja-JP" sz="2400" dirty="0" smtClean="0">
                <a:solidFill>
                  <a:srgbClr val="FF0000"/>
                </a:solidFill>
                <a:latin typeface="+mj-ea"/>
                <a:ea typeface="+mj-ea"/>
                <a:cs typeface="Arial Unicode MS" pitchFamily="50" charset="-128"/>
              </a:rPr>
              <a:t>(</a:t>
            </a:r>
            <a:r>
              <a:rPr lang="ja-JP" altLang="en-US" sz="2400" dirty="0" smtClean="0">
                <a:solidFill>
                  <a:srgbClr val="FF0000"/>
                </a:solidFill>
                <a:latin typeface="+mj-ea"/>
                <a:ea typeface="+mj-ea"/>
                <a:cs typeface="Arial Unicode MS" pitchFamily="50" charset="-128"/>
              </a:rPr>
              <a:t>ラマン分光法）</a:t>
            </a:r>
            <a:endParaRPr lang="ja-JP" altLang="en-US" sz="2400" dirty="0">
              <a:solidFill>
                <a:srgbClr val="FF0000"/>
              </a:solidFill>
              <a:latin typeface="+mj-ea"/>
              <a:ea typeface="+mj-ea"/>
              <a:cs typeface="Arial Unicode MS" pitchFamily="50" charset="-128"/>
            </a:endParaRPr>
          </a:p>
        </p:txBody>
      </p:sp>
      <p:sp>
        <p:nvSpPr>
          <p:cNvPr id="10" name="正方形/長方形 9"/>
          <p:cNvSpPr/>
          <p:nvPr/>
        </p:nvSpPr>
        <p:spPr>
          <a:xfrm>
            <a:off x="827584" y="5805264"/>
            <a:ext cx="4176464" cy="369332"/>
          </a:xfrm>
          <a:prstGeom prst="rect">
            <a:avLst/>
          </a:prstGeom>
          <a:ln>
            <a:solidFill>
              <a:schemeClr val="tx1"/>
            </a:solidFill>
          </a:ln>
        </p:spPr>
        <p:txBody>
          <a:bodyPr wrap="square">
            <a:spAutoFit/>
          </a:bodyPr>
          <a:lstStyle/>
          <a:p>
            <a:r>
              <a:rPr lang="ja-JP" altLang="el-GR" dirty="0" smtClean="0"/>
              <a:t>　　</a:t>
            </a:r>
            <a:r>
              <a:rPr lang="el-GR" altLang="ja-JP" b="1" dirty="0" smtClean="0"/>
              <a:t>P = 66.9 - 0.5281ν + 3.585×10</a:t>
            </a:r>
            <a:r>
              <a:rPr lang="el-GR" altLang="ja-JP" b="1" baseline="30000" dirty="0" smtClean="0"/>
              <a:t>-4 </a:t>
            </a:r>
            <a:r>
              <a:rPr lang="el-GR" altLang="ja-JP" b="1" dirty="0" smtClean="0"/>
              <a:t>ν</a:t>
            </a:r>
            <a:r>
              <a:rPr lang="el-GR" altLang="ja-JP" b="1" baseline="30000" dirty="0" smtClean="0"/>
              <a:t>2</a:t>
            </a:r>
            <a:endParaRPr lang="ja-JP" altLang="en-US" dirty="0"/>
          </a:p>
        </p:txBody>
      </p:sp>
      <p:pic>
        <p:nvPicPr>
          <p:cNvPr id="71682" name="Picture 2" descr="http://www.phys.sci.kobe-u.ac.jp/~infrared/img/ruby2.gif"/>
          <p:cNvPicPr>
            <a:picLocks noChangeAspect="1" noChangeArrowheads="1"/>
          </p:cNvPicPr>
          <p:nvPr/>
        </p:nvPicPr>
        <p:blipFill>
          <a:blip r:embed="rId3" cstate="print"/>
          <a:srcRect/>
          <a:stretch>
            <a:fillRect/>
          </a:stretch>
        </p:blipFill>
        <p:spPr bwMode="auto">
          <a:xfrm>
            <a:off x="5004048" y="1340768"/>
            <a:ext cx="3418485" cy="2376264"/>
          </a:xfrm>
          <a:prstGeom prst="rect">
            <a:avLst/>
          </a:prstGeom>
          <a:noFill/>
        </p:spPr>
      </p:pic>
      <p:pic>
        <p:nvPicPr>
          <p:cNvPr id="71684" name="Picture 4" descr="http://ars.els-cdn.com/content/image/1-s2.0-S0925963500003113-gr1.gif"/>
          <p:cNvPicPr>
            <a:picLocks noChangeAspect="1" noChangeArrowheads="1"/>
          </p:cNvPicPr>
          <p:nvPr/>
        </p:nvPicPr>
        <p:blipFill>
          <a:blip r:embed="rId4" cstate="print"/>
          <a:srcRect/>
          <a:stretch>
            <a:fillRect/>
          </a:stretch>
        </p:blipFill>
        <p:spPr bwMode="auto">
          <a:xfrm>
            <a:off x="5436096" y="4077072"/>
            <a:ext cx="2880320" cy="2331258"/>
          </a:xfrm>
          <a:prstGeom prst="rect">
            <a:avLst/>
          </a:prstGeom>
          <a:noFill/>
        </p:spPr>
      </p:pic>
      <p:sp>
        <p:nvSpPr>
          <p:cNvPr id="14" name="テキスト ボックス 13"/>
          <p:cNvSpPr txBox="1"/>
          <p:nvPr/>
        </p:nvSpPr>
        <p:spPr>
          <a:xfrm>
            <a:off x="683568" y="4149080"/>
            <a:ext cx="4320480" cy="1661993"/>
          </a:xfrm>
          <a:prstGeom prst="rect">
            <a:avLst/>
          </a:prstGeom>
          <a:noFill/>
        </p:spPr>
        <p:txBody>
          <a:bodyPr wrap="square" rtlCol="0">
            <a:spAutoFit/>
          </a:bodyPr>
          <a:lstStyle/>
          <a:p>
            <a:pPr algn="ctr"/>
            <a:r>
              <a:rPr kumimoji="1" lang="en-US" altLang="ja-JP" sz="2000" dirty="0" smtClean="0">
                <a:latin typeface="Arial"/>
                <a:cs typeface="Arial"/>
              </a:rPr>
              <a:t>Irradiate diamond with laser. On applying pressure, the vibration of C-C bond in diamond changes, the wavelength of scattered light becomes small.</a:t>
            </a:r>
            <a:r>
              <a:rPr kumimoji="1" lang="en-US" altLang="ja-JP" sz="2200" dirty="0" smtClean="0">
                <a:latin typeface="Arial"/>
                <a:cs typeface="Arial"/>
              </a:rPr>
              <a:t> </a:t>
            </a:r>
            <a:endParaRPr kumimoji="1" lang="ja-JP" altLang="en-US" sz="2200" dirty="0">
              <a:latin typeface="Arial"/>
              <a:cs typeface="Arial"/>
            </a:endParaRPr>
          </a:p>
        </p:txBody>
      </p:sp>
    </p:spTree>
    <p:extLst>
      <p:ext uri="{BB962C8B-B14F-4D97-AF65-F5344CB8AC3E}">
        <p14:creationId xmlns:p14="http://schemas.microsoft.com/office/powerpoint/2010/main" xmlns="" val="857860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u="sng" dirty="0" smtClean="0"/>
              <a:t>Introduction</a:t>
            </a:r>
            <a:endParaRPr kumimoji="1" lang="ja-JP" altLang="en-US" b="1" u="sng" dirty="0"/>
          </a:p>
        </p:txBody>
      </p:sp>
      <p:pic>
        <p:nvPicPr>
          <p:cNvPr id="4" name="コンテンツ プレースホルダ 3" descr="press1.png"/>
          <p:cNvPicPr>
            <a:picLocks noGrp="1" noChangeAspect="1"/>
          </p:cNvPicPr>
          <p:nvPr>
            <p:ph idx="1"/>
          </p:nvPr>
        </p:nvPicPr>
        <p:blipFill>
          <a:blip r:embed="rId3" cstate="print"/>
          <a:stretch>
            <a:fillRect/>
          </a:stretch>
        </p:blipFill>
        <p:spPr>
          <a:xfrm>
            <a:off x="251520" y="1628800"/>
            <a:ext cx="8685765" cy="4248472"/>
          </a:xfrm>
        </p:spPr>
      </p:pic>
      <p:sp>
        <p:nvSpPr>
          <p:cNvPr id="5" name="テキスト ボックス 4"/>
          <p:cNvSpPr txBox="1"/>
          <p:nvPr/>
        </p:nvSpPr>
        <p:spPr>
          <a:xfrm>
            <a:off x="4788024" y="6165304"/>
            <a:ext cx="3025957" cy="369332"/>
          </a:xfrm>
          <a:prstGeom prst="rect">
            <a:avLst/>
          </a:prstGeom>
          <a:noFill/>
        </p:spPr>
        <p:txBody>
          <a:bodyPr wrap="none" rtlCol="0">
            <a:spAutoFit/>
          </a:bodyPr>
          <a:lstStyle/>
          <a:p>
            <a:r>
              <a:rPr kumimoji="1" lang="en-US" altLang="ja-JP" dirty="0" smtClean="0"/>
              <a:t>http://www.cqst.osaka-u.ac.jp</a:t>
            </a:r>
            <a:endParaRPr kumimoji="1" lang="ja-JP" altLang="en-US" dirty="0"/>
          </a:p>
        </p:txBody>
      </p:sp>
      <p:sp>
        <p:nvSpPr>
          <p:cNvPr id="6" name="円/楕円 5"/>
          <p:cNvSpPr/>
          <p:nvPr/>
        </p:nvSpPr>
        <p:spPr>
          <a:xfrm>
            <a:off x="323528" y="2492896"/>
            <a:ext cx="648072" cy="64807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971600" y="2564904"/>
            <a:ext cx="432048" cy="14401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75656" y="2276872"/>
            <a:ext cx="3687613" cy="369332"/>
          </a:xfrm>
          <a:prstGeom prst="rect">
            <a:avLst/>
          </a:prstGeom>
          <a:noFill/>
          <a:ln>
            <a:solidFill>
              <a:srgbClr val="FF0000"/>
            </a:solidFill>
          </a:ln>
        </p:spPr>
        <p:txBody>
          <a:bodyPr wrap="none" rtlCol="0">
            <a:spAutoFit/>
          </a:bodyPr>
          <a:lstStyle/>
          <a:p>
            <a:r>
              <a:rPr kumimoji="1" lang="en-US" altLang="ja-JP" dirty="0" smtClean="0">
                <a:solidFill>
                  <a:srgbClr val="FF0000"/>
                </a:solidFill>
              </a:rPr>
              <a:t>room –temperature superconductor?</a:t>
            </a:r>
            <a:endParaRPr kumimoji="1" lang="ja-JP" altLang="en-US" dirty="0">
              <a:solidFill>
                <a:srgbClr val="FF0000"/>
              </a:solidFill>
            </a:endParaRPr>
          </a:p>
        </p:txBody>
      </p:sp>
      <p:sp>
        <p:nvSpPr>
          <p:cNvPr id="11" name="円/楕円 10"/>
          <p:cNvSpPr/>
          <p:nvPr/>
        </p:nvSpPr>
        <p:spPr>
          <a:xfrm>
            <a:off x="7812360" y="4005064"/>
            <a:ext cx="576064" cy="93610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2807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6512" y="1484784"/>
            <a:ext cx="5364088" cy="3882852"/>
          </a:xfrm>
          <a:prstGeom prst="rect">
            <a:avLst/>
          </a:prstGeom>
          <a:noFill/>
          <a:ln w="9525">
            <a:noFill/>
            <a:miter lim="800000"/>
            <a:headEnd/>
            <a:tailEnd/>
          </a:ln>
        </p:spPr>
      </p:pic>
      <p:sp>
        <p:nvSpPr>
          <p:cNvPr id="9219" name="タイトル 1"/>
          <p:cNvSpPr>
            <a:spLocks noGrp="1"/>
          </p:cNvSpPr>
          <p:nvPr>
            <p:ph type="title"/>
          </p:nvPr>
        </p:nvSpPr>
        <p:spPr/>
        <p:txBody>
          <a:bodyPr>
            <a:normAutofit/>
          </a:bodyPr>
          <a:lstStyle/>
          <a:p>
            <a:pPr eaLnBrk="1" hangingPunct="1"/>
            <a:r>
              <a:rPr lang="en-US" altLang="ja-JP" b="1" i="1" u="sng" dirty="0" smtClean="0"/>
              <a:t>Hall Effect of Iodine </a:t>
            </a:r>
            <a:endParaRPr lang="ja-JP" altLang="en-US" b="1" i="1" u="sng" dirty="0" smtClean="0"/>
          </a:p>
        </p:txBody>
      </p:sp>
      <p:sp>
        <p:nvSpPr>
          <p:cNvPr id="9221" name="テキスト ボックス 5"/>
          <p:cNvSpPr txBox="1">
            <a:spLocks noChangeArrowheads="1"/>
          </p:cNvSpPr>
          <p:nvPr/>
        </p:nvSpPr>
        <p:spPr bwMode="auto">
          <a:xfrm>
            <a:off x="2483768" y="5589240"/>
            <a:ext cx="3949700" cy="461962"/>
          </a:xfrm>
          <a:prstGeom prst="rect">
            <a:avLst/>
          </a:prstGeom>
          <a:noFill/>
          <a:ln w="9525">
            <a:noFill/>
            <a:miter lim="800000"/>
            <a:headEnd/>
            <a:tailEnd/>
          </a:ln>
        </p:spPr>
        <p:txBody>
          <a:bodyPr wrap="none">
            <a:spAutoFit/>
          </a:bodyPr>
          <a:lstStyle/>
          <a:p>
            <a:r>
              <a:rPr lang="ja-JP" altLang="en-US" sz="2400" dirty="0">
                <a:latin typeface="Calibri" pitchFamily="34" charset="0"/>
              </a:rPr>
              <a:t>・</a:t>
            </a:r>
            <a:r>
              <a:rPr lang="en-US" altLang="ja-JP" sz="2400" dirty="0">
                <a:latin typeface="Calibri" pitchFamily="34" charset="0"/>
              </a:rPr>
              <a:t>The carrier of iodine is ‘hole’.</a:t>
            </a:r>
            <a:endParaRPr lang="ja-JP" altLang="en-US" sz="2400" dirty="0">
              <a:latin typeface="Calibri" pitchFamily="34" charset="0"/>
            </a:endParaRPr>
          </a:p>
        </p:txBody>
      </p:sp>
      <p:grpSp>
        <p:nvGrpSpPr>
          <p:cNvPr id="2" name="グループ化 4"/>
          <p:cNvGrpSpPr/>
          <p:nvPr/>
        </p:nvGrpSpPr>
        <p:grpSpPr>
          <a:xfrm>
            <a:off x="5580112" y="2060848"/>
            <a:ext cx="3128760" cy="3031453"/>
            <a:chOff x="4644008" y="1772816"/>
            <a:chExt cx="4020593" cy="3895549"/>
          </a:xfrm>
        </p:grpSpPr>
        <p:grpSp>
          <p:nvGrpSpPr>
            <p:cNvPr id="3" name="グループ化 11"/>
            <p:cNvGrpSpPr/>
            <p:nvPr/>
          </p:nvGrpSpPr>
          <p:grpSpPr>
            <a:xfrm>
              <a:off x="4644008" y="1772816"/>
              <a:ext cx="4020593" cy="3895549"/>
              <a:chOff x="5721300" y="2279047"/>
              <a:chExt cx="3228505" cy="2815429"/>
            </a:xfrm>
          </p:grpSpPr>
          <p:pic>
            <p:nvPicPr>
              <p:cNvPr id="16" name="Picture 4"/>
              <p:cNvPicPr>
                <a:picLocks noChangeAspect="1" noChangeArrowheads="1"/>
              </p:cNvPicPr>
              <p:nvPr/>
            </p:nvPicPr>
            <p:blipFill>
              <a:blip r:embed="rId4" cstate="print"/>
              <a:srcRect/>
              <a:stretch>
                <a:fillRect/>
              </a:stretch>
            </p:blipFill>
            <p:spPr bwMode="auto">
              <a:xfrm>
                <a:off x="5721300" y="2279047"/>
                <a:ext cx="3228505" cy="2230073"/>
              </a:xfrm>
              <a:prstGeom prst="rect">
                <a:avLst/>
              </a:prstGeom>
              <a:noFill/>
              <a:ln w="9525">
                <a:solidFill>
                  <a:schemeClr val="tx1"/>
                </a:solidFill>
                <a:miter lim="800000"/>
                <a:headEnd/>
                <a:tailEnd/>
              </a:ln>
            </p:spPr>
          </p:pic>
          <p:sp>
            <p:nvSpPr>
              <p:cNvPr id="17" name="テキスト ボックス 16"/>
              <p:cNvSpPr txBox="1"/>
              <p:nvPr/>
            </p:nvSpPr>
            <p:spPr>
              <a:xfrm>
                <a:off x="6588224" y="4725144"/>
                <a:ext cx="1368152" cy="369332"/>
              </a:xfrm>
              <a:prstGeom prst="rect">
                <a:avLst/>
              </a:prstGeom>
              <a:noFill/>
              <a:ln>
                <a:noFill/>
              </a:ln>
            </p:spPr>
            <p:txBody>
              <a:bodyPr wrap="square" rtlCol="0">
                <a:spAutoFit/>
              </a:bodyPr>
              <a:lstStyle/>
              <a:p>
                <a:r>
                  <a:rPr kumimoji="1" lang="en-US" altLang="ja-JP" dirty="0" smtClean="0"/>
                  <a:t>[top view]</a:t>
                </a:r>
                <a:endParaRPr kumimoji="1" lang="ja-JP" altLang="en-US" dirty="0"/>
              </a:p>
            </p:txBody>
          </p:sp>
        </p:grpSp>
        <p:sp>
          <p:nvSpPr>
            <p:cNvPr id="7" name="テキスト ボックス 6"/>
            <p:cNvSpPr txBox="1"/>
            <p:nvPr/>
          </p:nvSpPr>
          <p:spPr>
            <a:xfrm>
              <a:off x="4644008" y="3212976"/>
              <a:ext cx="385042" cy="523220"/>
            </a:xfrm>
            <a:prstGeom prst="rect">
              <a:avLst/>
            </a:prstGeom>
            <a:noFill/>
          </p:spPr>
          <p:txBody>
            <a:bodyPr wrap="none" rtlCol="0">
              <a:spAutoFit/>
            </a:bodyPr>
            <a:lstStyle/>
            <a:p>
              <a:r>
                <a:rPr kumimoji="1" lang="en-US" altLang="ja-JP" sz="2800" dirty="0" smtClean="0">
                  <a:solidFill>
                    <a:schemeClr val="tx2"/>
                  </a:solidFill>
                </a:rPr>
                <a:t>I-</a:t>
              </a:r>
              <a:endParaRPr kumimoji="1" lang="ja-JP" altLang="en-US" sz="2800" dirty="0">
                <a:solidFill>
                  <a:schemeClr val="tx2"/>
                </a:solidFill>
              </a:endParaRPr>
            </a:p>
          </p:txBody>
        </p:sp>
        <p:sp>
          <p:nvSpPr>
            <p:cNvPr id="8" name="テキスト ボックス 7"/>
            <p:cNvSpPr txBox="1"/>
            <p:nvPr/>
          </p:nvSpPr>
          <p:spPr>
            <a:xfrm>
              <a:off x="7452320" y="3212976"/>
              <a:ext cx="453970" cy="523220"/>
            </a:xfrm>
            <a:prstGeom prst="rect">
              <a:avLst/>
            </a:prstGeom>
            <a:noFill/>
          </p:spPr>
          <p:txBody>
            <a:bodyPr wrap="none" rtlCol="0">
              <a:spAutoFit/>
            </a:bodyPr>
            <a:lstStyle/>
            <a:p>
              <a:r>
                <a:rPr kumimoji="1" lang="en-US" altLang="ja-JP" sz="2800" dirty="0" smtClean="0">
                  <a:solidFill>
                    <a:schemeClr val="tx2"/>
                  </a:solidFill>
                </a:rPr>
                <a:t>I+</a:t>
              </a:r>
              <a:endParaRPr kumimoji="1" lang="ja-JP" altLang="en-US" sz="2800" dirty="0">
                <a:solidFill>
                  <a:schemeClr val="tx2"/>
                </a:solidFill>
              </a:endParaRPr>
            </a:p>
          </p:txBody>
        </p:sp>
        <p:sp>
          <p:nvSpPr>
            <p:cNvPr id="9" name="テキスト ボックス 8"/>
            <p:cNvSpPr txBox="1"/>
            <p:nvPr/>
          </p:nvSpPr>
          <p:spPr>
            <a:xfrm>
              <a:off x="5255554" y="2267464"/>
              <a:ext cx="498855" cy="523220"/>
            </a:xfrm>
            <a:prstGeom prst="rect">
              <a:avLst/>
            </a:prstGeom>
            <a:noFill/>
          </p:spPr>
          <p:txBody>
            <a:bodyPr wrap="none" rtlCol="0">
              <a:spAutoFit/>
            </a:bodyPr>
            <a:lstStyle/>
            <a:p>
              <a:r>
                <a:rPr lang="en-US" altLang="ja-JP" sz="2800" dirty="0" smtClean="0">
                  <a:solidFill>
                    <a:schemeClr val="tx2"/>
                  </a:solidFill>
                </a:rPr>
                <a:t>V</a:t>
              </a:r>
              <a:r>
                <a:rPr kumimoji="1" lang="en-US" altLang="ja-JP" sz="2800" dirty="0" smtClean="0">
                  <a:solidFill>
                    <a:schemeClr val="tx2"/>
                  </a:solidFill>
                </a:rPr>
                <a:t>-</a:t>
              </a:r>
              <a:endParaRPr kumimoji="1" lang="ja-JP" altLang="en-US" sz="2800" dirty="0">
                <a:solidFill>
                  <a:schemeClr val="tx2"/>
                </a:solidFill>
              </a:endParaRPr>
            </a:p>
          </p:txBody>
        </p:sp>
        <p:sp>
          <p:nvSpPr>
            <p:cNvPr id="10" name="テキスト ボックス 9"/>
            <p:cNvSpPr txBox="1"/>
            <p:nvPr/>
          </p:nvSpPr>
          <p:spPr>
            <a:xfrm>
              <a:off x="6516216" y="2204864"/>
              <a:ext cx="567784" cy="523220"/>
            </a:xfrm>
            <a:prstGeom prst="rect">
              <a:avLst/>
            </a:prstGeom>
            <a:noFill/>
          </p:spPr>
          <p:txBody>
            <a:bodyPr wrap="none" rtlCol="0">
              <a:spAutoFit/>
            </a:bodyPr>
            <a:lstStyle/>
            <a:p>
              <a:r>
                <a:rPr lang="en-US" altLang="ja-JP" sz="2800" dirty="0" smtClean="0">
                  <a:solidFill>
                    <a:schemeClr val="tx2"/>
                  </a:solidFill>
                </a:rPr>
                <a:t>V+</a:t>
              </a:r>
              <a:endParaRPr kumimoji="1" lang="ja-JP" altLang="en-US" sz="2800" dirty="0">
                <a:solidFill>
                  <a:schemeClr val="tx2"/>
                </a:solidFill>
              </a:endParaRPr>
            </a:p>
          </p:txBody>
        </p:sp>
        <p:sp>
          <p:nvSpPr>
            <p:cNvPr id="11" name="テキスト ボックス 10"/>
            <p:cNvSpPr txBox="1"/>
            <p:nvPr/>
          </p:nvSpPr>
          <p:spPr>
            <a:xfrm>
              <a:off x="6516216" y="4221088"/>
              <a:ext cx="518091" cy="523220"/>
            </a:xfrm>
            <a:prstGeom prst="rect">
              <a:avLst/>
            </a:prstGeom>
            <a:noFill/>
          </p:spPr>
          <p:txBody>
            <a:bodyPr wrap="none" rtlCol="0">
              <a:spAutoFit/>
            </a:bodyPr>
            <a:lstStyle/>
            <a:p>
              <a:r>
                <a:rPr lang="en-US" altLang="ja-JP" sz="2800" dirty="0" smtClean="0">
                  <a:solidFill>
                    <a:schemeClr val="tx2"/>
                  </a:solidFill>
                </a:rPr>
                <a:t>V</a:t>
              </a:r>
              <a:r>
                <a:rPr lang="en-US" altLang="ja-JP" dirty="0" smtClean="0">
                  <a:solidFill>
                    <a:schemeClr val="tx2"/>
                  </a:solidFill>
                </a:rPr>
                <a:t>0</a:t>
              </a:r>
              <a:endParaRPr kumimoji="1" lang="ja-JP" altLang="en-US" sz="2800" dirty="0">
                <a:solidFill>
                  <a:schemeClr val="tx2"/>
                </a:solidFill>
              </a:endParaRPr>
            </a:p>
          </p:txBody>
        </p:sp>
        <p:grpSp>
          <p:nvGrpSpPr>
            <p:cNvPr id="4" name="グループ化 26"/>
            <p:cNvGrpSpPr/>
            <p:nvPr/>
          </p:nvGrpSpPr>
          <p:grpSpPr>
            <a:xfrm>
              <a:off x="7884368" y="3717032"/>
              <a:ext cx="432048" cy="432048"/>
              <a:chOff x="3635896" y="1196752"/>
              <a:chExt cx="432048" cy="432048"/>
            </a:xfrm>
          </p:grpSpPr>
          <p:sp>
            <p:nvSpPr>
              <p:cNvPr id="14" name="円/楕円 13"/>
              <p:cNvSpPr/>
              <p:nvPr/>
            </p:nvSpPr>
            <p:spPr>
              <a:xfrm>
                <a:off x="3635896" y="1196752"/>
                <a:ext cx="432048" cy="4320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779912" y="134076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flipH="1">
              <a:off x="8316416" y="3717032"/>
              <a:ext cx="288032" cy="523220"/>
            </a:xfrm>
            <a:prstGeom prst="rect">
              <a:avLst/>
            </a:prstGeom>
            <a:noFill/>
          </p:spPr>
          <p:txBody>
            <a:bodyPr wrap="square" rtlCol="0">
              <a:spAutoFit/>
            </a:bodyPr>
            <a:lstStyle/>
            <a:p>
              <a:r>
                <a:rPr kumimoji="1" lang="en-US" altLang="ja-JP" sz="2800" dirty="0" smtClean="0">
                  <a:solidFill>
                    <a:srgbClr val="FF0000"/>
                  </a:solidFill>
                </a:rPr>
                <a:t>B</a:t>
              </a:r>
              <a:endParaRPr kumimoji="1" lang="ja-JP" altLang="en-US" sz="2800" dirty="0">
                <a:solidFill>
                  <a:srgbClr val="FF0000"/>
                </a:solidFill>
              </a:endParaRPr>
            </a:p>
          </p:txBody>
        </p:sp>
      </p:grpSp>
      <p:sp>
        <p:nvSpPr>
          <p:cNvPr id="18" name="テキスト ボックス 17"/>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Tree>
    <p:extLst>
      <p:ext uri="{BB962C8B-B14F-4D97-AF65-F5344CB8AC3E}">
        <p14:creationId xmlns="" xmlns:p14="http://schemas.microsoft.com/office/powerpoint/2010/main" val="3653656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260648"/>
            <a:ext cx="4395787" cy="4175125"/>
          </a:xfrm>
          <a:prstGeom prst="rect">
            <a:avLst/>
          </a:prstGeom>
          <a:noFill/>
          <a:ln w="9525">
            <a:noFill/>
            <a:miter lim="800000"/>
            <a:headEnd/>
            <a:tailEnd/>
          </a:ln>
        </p:spPr>
      </p:pic>
      <p:sp>
        <p:nvSpPr>
          <p:cNvPr id="7" name="Rectangle 15"/>
          <p:cNvSpPr>
            <a:spLocks noChangeArrowheads="1"/>
          </p:cNvSpPr>
          <p:nvPr/>
        </p:nvSpPr>
        <p:spPr bwMode="auto">
          <a:xfrm>
            <a:off x="0" y="4437112"/>
            <a:ext cx="3090863" cy="1014412"/>
          </a:xfrm>
          <a:prstGeom prst="rect">
            <a:avLst/>
          </a:prstGeom>
          <a:noFill/>
          <a:ln w="9525">
            <a:noFill/>
            <a:miter lim="800000"/>
            <a:headEnd/>
            <a:tailEnd/>
          </a:ln>
        </p:spPr>
        <p:txBody>
          <a:bodyPr anchor="ctr">
            <a:spAutoFit/>
          </a:bodyPr>
          <a:lstStyle/>
          <a:p>
            <a:r>
              <a:rPr lang="en-US" altLang="ja-JP" sz="2000" i="1" dirty="0">
                <a:latin typeface="Calibri" pitchFamily="34" charset="0"/>
              </a:rPr>
              <a:t>T. Yamauchi </a:t>
            </a:r>
            <a:r>
              <a:rPr lang="de-DE" altLang="ja-JP" sz="2000" i="1" dirty="0">
                <a:latin typeface="Calibri" pitchFamily="34" charset="0"/>
              </a:rPr>
              <a:t>et al</a:t>
            </a:r>
            <a:r>
              <a:rPr lang="de-DE" altLang="ja-JP" sz="2000" dirty="0">
                <a:latin typeface="Calibri" pitchFamily="34" charset="0"/>
              </a:rPr>
              <a:t>., </a:t>
            </a:r>
            <a:r>
              <a:rPr lang="en-US" altLang="ja-JP" sz="2000" dirty="0">
                <a:latin typeface="Calibri" pitchFamily="34" charset="0"/>
              </a:rPr>
              <a:t>J. Phys. Soc. </a:t>
            </a:r>
            <a:r>
              <a:rPr lang="en-US" altLang="ja-JP" sz="2000" dirty="0" err="1">
                <a:latin typeface="Calibri" pitchFamily="34" charset="0"/>
              </a:rPr>
              <a:t>Jpn</a:t>
            </a:r>
            <a:r>
              <a:rPr lang="en-US" altLang="ja-JP" sz="2000" dirty="0">
                <a:latin typeface="Calibri" pitchFamily="34" charset="0"/>
              </a:rPr>
              <a:t>., 63, 3207-3209 (1994).</a:t>
            </a:r>
          </a:p>
        </p:txBody>
      </p:sp>
      <p:grpSp>
        <p:nvGrpSpPr>
          <p:cNvPr id="2" name="グループ化 7"/>
          <p:cNvGrpSpPr/>
          <p:nvPr/>
        </p:nvGrpSpPr>
        <p:grpSpPr>
          <a:xfrm>
            <a:off x="755576" y="5517232"/>
            <a:ext cx="2910644" cy="1340768"/>
            <a:chOff x="2190852" y="5445224"/>
            <a:chExt cx="3168352" cy="1547040"/>
          </a:xfrm>
        </p:grpSpPr>
        <p:grpSp>
          <p:nvGrpSpPr>
            <p:cNvPr id="3" name="グループ化 137"/>
            <p:cNvGrpSpPr/>
            <p:nvPr/>
          </p:nvGrpSpPr>
          <p:grpSpPr>
            <a:xfrm>
              <a:off x="2699792" y="5445224"/>
              <a:ext cx="2088231" cy="1080120"/>
              <a:chOff x="2699792" y="5445224"/>
              <a:chExt cx="2088231" cy="1080120"/>
            </a:xfrm>
          </p:grpSpPr>
          <p:grpSp>
            <p:nvGrpSpPr>
              <p:cNvPr id="4" name="グループ化 132"/>
              <p:cNvGrpSpPr/>
              <p:nvPr/>
            </p:nvGrpSpPr>
            <p:grpSpPr>
              <a:xfrm>
                <a:off x="2699792" y="5445224"/>
                <a:ext cx="2088231" cy="1080120"/>
                <a:chOff x="1187624" y="3429000"/>
                <a:chExt cx="2088231" cy="1080120"/>
              </a:xfrm>
            </p:grpSpPr>
            <p:sp>
              <p:nvSpPr>
                <p:cNvPr id="13" name="正方形/長方形 12"/>
                <p:cNvSpPr/>
                <p:nvPr/>
              </p:nvSpPr>
              <p:spPr>
                <a:xfrm>
                  <a:off x="1187624" y="3429000"/>
                  <a:ext cx="2088231"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2"/>
                <p:cNvSpPr>
                  <a:spLocks noChangeArrowheads="1"/>
                </p:cNvSpPr>
                <p:nvPr/>
              </p:nvSpPr>
              <p:spPr bwMode="auto">
                <a:xfrm>
                  <a:off x="1475656" y="3717032"/>
                  <a:ext cx="14401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R</a:t>
                  </a:r>
                  <a:r>
                    <a:rPr kumimoji="1" lang="en-US" altLang="ja-JP" sz="2400" b="0" i="0" u="none" strike="noStrike" cap="none" normalizeH="0" baseline="-30000" dirty="0" smtClean="0">
                      <a:ln>
                        <a:noFill/>
                      </a:ln>
                      <a:solidFill>
                        <a:schemeClr val="tx1"/>
                      </a:solidFill>
                      <a:effectLst/>
                      <a:latin typeface="Century" pitchFamily="18" charset="0"/>
                      <a:ea typeface="ＭＳ 明朝" pitchFamily="17" charset="-128"/>
                      <a:cs typeface="Times New Roman" pitchFamily="18" charset="0"/>
                    </a:rPr>
                    <a:t>H</a:t>
                  </a:r>
                  <a:r>
                    <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pic>
            <p:nvPicPr>
              <p:cNvPr id="1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5517232"/>
                <a:ext cx="371475" cy="800100"/>
              </a:xfrm>
              <a:prstGeom prst="rect">
                <a:avLst/>
              </a:prstGeom>
              <a:noFill/>
            </p:spPr>
          </p:pic>
        </p:grpSp>
        <p:sp>
          <p:nvSpPr>
            <p:cNvPr id="10" name="テキスト ボックス 9"/>
            <p:cNvSpPr txBox="1"/>
            <p:nvPr/>
          </p:nvSpPr>
          <p:spPr>
            <a:xfrm>
              <a:off x="2190852" y="6530599"/>
              <a:ext cx="3168352" cy="461665"/>
            </a:xfrm>
            <a:prstGeom prst="rect">
              <a:avLst/>
            </a:prstGeom>
            <a:noFill/>
          </p:spPr>
          <p:txBody>
            <a:bodyPr wrap="square" rtlCol="0">
              <a:spAutoFit/>
            </a:bodyPr>
            <a:lstStyle/>
            <a:p>
              <a:r>
                <a:rPr kumimoji="1" lang="ja-JP" altLang="en-US" sz="2400" dirty="0" smtClean="0"/>
                <a:t>（</a:t>
              </a:r>
              <a:r>
                <a:rPr lang="en-US" altLang="ja-JP" sz="2400" dirty="0" smtClean="0">
                  <a:latin typeface="Century" pitchFamily="18" charset="0"/>
                  <a:ea typeface="ＭＳ 明朝" pitchFamily="17" charset="-128"/>
                  <a:cs typeface="Times New Roman" pitchFamily="18" charset="0"/>
                </a:rPr>
                <a:t> n</a:t>
              </a:r>
              <a:r>
                <a:rPr lang="en-US" altLang="ja-JP" sz="2400" baseline="-30000" dirty="0" smtClean="0">
                  <a:latin typeface="Century" pitchFamily="18" charset="0"/>
                  <a:ea typeface="ＭＳ 明朝" pitchFamily="17" charset="-128"/>
                  <a:cs typeface="Times New Roman" pitchFamily="18" charset="0"/>
                </a:rPr>
                <a:t> </a:t>
              </a:r>
              <a:r>
                <a:rPr kumimoji="1" lang="ja-JP" altLang="en-US" sz="2400" dirty="0" smtClean="0"/>
                <a:t>：</a:t>
              </a:r>
              <a:r>
                <a:rPr kumimoji="1" lang="en-US" altLang="ja-JP" sz="2400" dirty="0" smtClean="0"/>
                <a:t>carrier density</a:t>
              </a:r>
              <a:r>
                <a:rPr kumimoji="1" lang="ja-JP" altLang="en-US" sz="2400" dirty="0" smtClean="0"/>
                <a:t>）</a:t>
              </a:r>
              <a:endParaRPr kumimoji="1" lang="ja-JP" altLang="en-US" sz="2400" dirty="0"/>
            </a:p>
          </p:txBody>
        </p:sp>
      </p:grpSp>
      <p:pic>
        <p:nvPicPr>
          <p:cNvPr id="15" name="Picture 2"/>
          <p:cNvPicPr>
            <a:picLocks noChangeAspect="1" noChangeArrowheads="1"/>
          </p:cNvPicPr>
          <p:nvPr/>
        </p:nvPicPr>
        <p:blipFill>
          <a:blip r:embed="rId5" cstate="print"/>
          <a:srcRect/>
          <a:stretch>
            <a:fillRect/>
          </a:stretch>
        </p:blipFill>
        <p:spPr bwMode="auto">
          <a:xfrm>
            <a:off x="4499992" y="332656"/>
            <a:ext cx="4284663" cy="4135437"/>
          </a:xfrm>
          <a:prstGeom prst="rect">
            <a:avLst/>
          </a:prstGeom>
          <a:noFill/>
          <a:ln w="9525">
            <a:noFill/>
            <a:miter lim="800000"/>
            <a:headEnd/>
            <a:tailEnd/>
          </a:ln>
        </p:spPr>
      </p:pic>
      <p:sp>
        <p:nvSpPr>
          <p:cNvPr id="16" name="正方形/長方形 15"/>
          <p:cNvSpPr/>
          <p:nvPr/>
        </p:nvSpPr>
        <p:spPr>
          <a:xfrm>
            <a:off x="4860032" y="5517232"/>
            <a:ext cx="3746830" cy="523220"/>
          </a:xfrm>
          <a:prstGeom prst="rect">
            <a:avLst/>
          </a:prstGeom>
          <a:ln>
            <a:solidFill>
              <a:schemeClr val="tx1"/>
            </a:solidFill>
          </a:ln>
        </p:spPr>
        <p:txBody>
          <a:bodyPr wrap="square">
            <a:spAutoFit/>
          </a:bodyPr>
          <a:lstStyle/>
          <a:p>
            <a:r>
              <a:rPr lang="en-US" altLang="ja-JP" sz="2800" i="1" dirty="0" err="1" smtClean="0">
                <a:latin typeface="Cambria Math" pitchFamily="18" charset="0"/>
                <a:ea typeface="Cambria Math" pitchFamily="18" charset="0"/>
                <a:cs typeface="Times New Roman" pitchFamily="18" charset="0"/>
              </a:rPr>
              <a:t>T</a:t>
            </a:r>
            <a:r>
              <a:rPr lang="en-US" altLang="ja-JP" sz="2800" dirty="0" err="1" smtClean="0">
                <a:latin typeface="Cambria Math" pitchFamily="18" charset="0"/>
                <a:ea typeface="Cambria Math" pitchFamily="18" charset="0"/>
                <a:cs typeface="Times New Roman" pitchFamily="18" charset="0"/>
              </a:rPr>
              <a:t>c</a:t>
            </a:r>
            <a:r>
              <a:rPr lang="ja-JP" altLang="en-US" sz="2800" dirty="0" smtClean="0">
                <a:latin typeface="Cambria Math" pitchFamily="18" charset="0"/>
                <a:ea typeface="Cambria Math" pitchFamily="18" charset="0"/>
                <a:cs typeface="Times New Roman" pitchFamily="18" charset="0"/>
              </a:rPr>
              <a:t>∝</a:t>
            </a:r>
            <a:r>
              <a:rPr lang="en-US" altLang="ja-JP" sz="2800" i="1" dirty="0" err="1" smtClean="0">
                <a:latin typeface="Cambria Math" pitchFamily="18" charset="0"/>
                <a:ea typeface="Cambria Math" pitchFamily="18" charset="0"/>
                <a:cs typeface="Times New Roman" pitchFamily="18" charset="0"/>
              </a:rPr>
              <a:t>θ</a:t>
            </a:r>
            <a:r>
              <a:rPr lang="en-US" altLang="ja-JP" sz="2800" baseline="-25000" dirty="0" err="1" smtClean="0">
                <a:latin typeface="Cambria Math" pitchFamily="18" charset="0"/>
                <a:ea typeface="Cambria Math" pitchFamily="18" charset="0"/>
                <a:cs typeface="Times New Roman" pitchFamily="18" charset="0"/>
              </a:rPr>
              <a:t>D</a:t>
            </a:r>
            <a:r>
              <a:rPr lang="en-US" altLang="ja-JP" sz="2800" dirty="0" err="1" smtClean="0">
                <a:latin typeface="Cambria Math" pitchFamily="18" charset="0"/>
                <a:ea typeface="Cambria Math" pitchFamily="18" charset="0"/>
                <a:cs typeface="Times New Roman" pitchFamily="18" charset="0"/>
              </a:rPr>
              <a:t>exp</a:t>
            </a:r>
            <a:r>
              <a:rPr lang="en-US" altLang="ja-JP" sz="2800" dirty="0" smtClean="0">
                <a:latin typeface="Cambria Math" pitchFamily="18" charset="0"/>
                <a:ea typeface="Cambria Math" pitchFamily="18" charset="0"/>
                <a:cs typeface="Times New Roman" pitchFamily="18" charset="0"/>
              </a:rPr>
              <a:t>[-1/</a:t>
            </a:r>
            <a:r>
              <a:rPr lang="en-US" altLang="ja-JP" sz="2800" i="1" dirty="0" smtClean="0">
                <a:latin typeface="Cambria Math" pitchFamily="18" charset="0"/>
                <a:ea typeface="Cambria Math" pitchFamily="18" charset="0"/>
                <a:cs typeface="Times New Roman" pitchFamily="18" charset="0"/>
              </a:rPr>
              <a:t>N</a:t>
            </a:r>
            <a:r>
              <a:rPr lang="en-US" altLang="ja-JP" sz="2800" dirty="0" smtClean="0">
                <a:latin typeface="Cambria Math" pitchFamily="18" charset="0"/>
                <a:ea typeface="Cambria Math" pitchFamily="18" charset="0"/>
                <a:cs typeface="Times New Roman" pitchFamily="18" charset="0"/>
              </a:rPr>
              <a:t>(0)</a:t>
            </a:r>
            <a:r>
              <a:rPr lang="en-US" altLang="ja-JP" sz="2800" i="1" dirty="0" smtClean="0">
                <a:latin typeface="Cambria Math" pitchFamily="18" charset="0"/>
                <a:ea typeface="Cambria Math" pitchFamily="18" charset="0"/>
                <a:cs typeface="Times New Roman" pitchFamily="18" charset="0"/>
              </a:rPr>
              <a:t>V</a:t>
            </a:r>
            <a:r>
              <a:rPr lang="ja-JP" altLang="en-US" sz="2800" dirty="0" smtClean="0">
                <a:latin typeface="Cambria Math" pitchFamily="18" charset="0"/>
                <a:ea typeface="Cambria Math" pitchFamily="18" charset="0"/>
                <a:cs typeface="Times New Roman" pitchFamily="18" charset="0"/>
              </a:rPr>
              <a:t>  </a:t>
            </a:r>
            <a:r>
              <a:rPr lang="en-US" altLang="ja-JP" sz="2800" dirty="0" smtClean="0">
                <a:latin typeface="Cambria Math" pitchFamily="18" charset="0"/>
                <a:ea typeface="Cambria Math" pitchFamily="18" charset="0"/>
                <a:cs typeface="Times New Roman" pitchFamily="18" charset="0"/>
              </a:rPr>
              <a:t>]</a:t>
            </a:r>
          </a:p>
        </p:txBody>
      </p:sp>
      <p:sp>
        <p:nvSpPr>
          <p:cNvPr id="17" name="テキスト ボックス 16"/>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Tree>
    <p:extLst>
      <p:ext uri="{BB962C8B-B14F-4D97-AF65-F5344CB8AC3E}">
        <p14:creationId xmlns="" xmlns:p14="http://schemas.microsoft.com/office/powerpoint/2010/main" val="4219155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Graph1-jpg.jpg"/>
          <p:cNvPicPr>
            <a:picLocks noChangeAspect="1"/>
          </p:cNvPicPr>
          <p:nvPr/>
        </p:nvPicPr>
        <p:blipFill>
          <a:blip r:embed="rId3" cstate="print"/>
          <a:stretch>
            <a:fillRect/>
          </a:stretch>
        </p:blipFill>
        <p:spPr>
          <a:xfrm>
            <a:off x="755576" y="2332519"/>
            <a:ext cx="5052349" cy="4525481"/>
          </a:xfrm>
          <a:prstGeom prst="rect">
            <a:avLst/>
          </a:prstGeom>
        </p:spPr>
      </p:pic>
      <p:sp>
        <p:nvSpPr>
          <p:cNvPr id="6" name="タイトル 1"/>
          <p:cNvSpPr txBox="1">
            <a:spLocks/>
          </p:cNvSpPr>
          <p:nvPr/>
        </p:nvSpPr>
        <p:spPr>
          <a:xfrm>
            <a:off x="323528" y="54868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000" b="1" i="1" u="sng" strike="noStrike" kern="1200" cap="none" spc="0" normalizeH="0" baseline="0" noProof="0" dirty="0" smtClean="0">
                <a:ln>
                  <a:noFill/>
                </a:ln>
                <a:solidFill>
                  <a:schemeClr val="tx1"/>
                </a:solidFill>
                <a:effectLst/>
                <a:uLnTx/>
                <a:uFillTx/>
                <a:latin typeface="+mj-lt"/>
                <a:ea typeface="+mj-ea"/>
                <a:cs typeface="+mj-cs"/>
              </a:rPr>
              <a:t>Structural phase transition of </a:t>
            </a:r>
            <a:r>
              <a:rPr lang="en-US" altLang="ja-JP" sz="4000" b="1" i="1" u="sng" dirty="0" smtClean="0">
                <a:latin typeface="+mj-lt"/>
                <a:ea typeface="+mj-ea"/>
                <a:cs typeface="+mj-cs"/>
              </a:rPr>
              <a:t>bromine</a:t>
            </a:r>
            <a:endParaRPr kumimoji="1" lang="ja-JP" altLang="en-US" sz="4000" b="1" i="1" u="sng" strike="noStrike" kern="1200" cap="none" spc="0" normalizeH="0" baseline="0" noProof="0" dirty="0">
              <a:ln>
                <a:noFill/>
              </a:ln>
              <a:solidFill>
                <a:schemeClr val="tx1"/>
              </a:solidFill>
              <a:effectLst/>
              <a:uLnTx/>
              <a:uFillTx/>
              <a:latin typeface="+mj-lt"/>
              <a:ea typeface="+mj-ea"/>
              <a:cs typeface="+mj-cs"/>
            </a:endParaRPr>
          </a:p>
        </p:txBody>
      </p:sp>
      <p:sp>
        <p:nvSpPr>
          <p:cNvPr id="8" name="テキスト ボックス 7"/>
          <p:cNvSpPr txBox="1"/>
          <p:nvPr/>
        </p:nvSpPr>
        <p:spPr>
          <a:xfrm>
            <a:off x="1115616" y="1628800"/>
            <a:ext cx="6120680" cy="584775"/>
          </a:xfrm>
          <a:prstGeom prst="rect">
            <a:avLst/>
          </a:prstGeom>
          <a:noFill/>
          <a:ln>
            <a:solidFill>
              <a:schemeClr val="tx1"/>
            </a:solidFill>
          </a:ln>
        </p:spPr>
        <p:txBody>
          <a:bodyPr wrap="square" rtlCol="0">
            <a:spAutoFit/>
          </a:bodyPr>
          <a:lstStyle/>
          <a:p>
            <a:r>
              <a:rPr kumimoji="1" lang="en-US" altLang="ja-JP" sz="3200" dirty="0" smtClean="0"/>
              <a:t>Molecular dissociation near 80 </a:t>
            </a:r>
            <a:r>
              <a:rPr kumimoji="1" lang="en-US" altLang="ja-JP" sz="3200" dirty="0" err="1" smtClean="0"/>
              <a:t>GPa</a:t>
            </a:r>
            <a:endParaRPr kumimoji="1" lang="ja-JP" altLang="en-US" sz="3200" dirty="0"/>
          </a:p>
        </p:txBody>
      </p:sp>
      <p:sp>
        <p:nvSpPr>
          <p:cNvPr id="11" name="テキスト ボックス 10"/>
          <p:cNvSpPr txBox="1"/>
          <p:nvPr/>
        </p:nvSpPr>
        <p:spPr>
          <a:xfrm>
            <a:off x="5051661" y="2348880"/>
            <a:ext cx="4092339" cy="369332"/>
          </a:xfrm>
          <a:prstGeom prst="rect">
            <a:avLst/>
          </a:prstGeom>
          <a:noFill/>
        </p:spPr>
        <p:txBody>
          <a:bodyPr wrap="none" rtlCol="0">
            <a:spAutoFit/>
          </a:bodyPr>
          <a:lstStyle/>
          <a:p>
            <a:r>
              <a:rPr kumimoji="1" lang="en-US" altLang="ja-JP" dirty="0" smtClean="0"/>
              <a:t>Y. </a:t>
            </a:r>
            <a:r>
              <a:rPr kumimoji="1" lang="en-US" altLang="ja-JP" dirty="0" err="1" smtClean="0"/>
              <a:t>Fujii</a:t>
            </a:r>
            <a:r>
              <a:rPr kumimoji="1" lang="en-US" altLang="ja-JP" dirty="0" smtClean="0"/>
              <a:t> et </a:t>
            </a:r>
            <a:r>
              <a:rPr kumimoji="1" lang="en-US" altLang="ja-JP" dirty="0" err="1" smtClean="0"/>
              <a:t>al.,Phys</a:t>
            </a:r>
            <a:r>
              <a:rPr kumimoji="1" lang="en-US" altLang="ja-JP" dirty="0" smtClean="0"/>
              <a:t>. Rev. </a:t>
            </a:r>
            <a:r>
              <a:rPr kumimoji="1" lang="en-US" altLang="ja-JP" dirty="0" err="1" smtClean="0"/>
              <a:t>Lett</a:t>
            </a:r>
            <a:r>
              <a:rPr kumimoji="1" lang="en-US" altLang="ja-JP" dirty="0" smtClean="0"/>
              <a:t>. 63, 536(1989)</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1520" y="332656"/>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1" u="sng" strike="noStrike" kern="1200" cap="none" spc="0" normalizeH="0" baseline="0" noProof="0" dirty="0" smtClean="0">
                <a:ln>
                  <a:noFill/>
                </a:ln>
                <a:solidFill>
                  <a:schemeClr val="tx1"/>
                </a:solidFill>
                <a:effectLst/>
                <a:uLnTx/>
                <a:uFillTx/>
                <a:latin typeface="+mj-lt"/>
                <a:ea typeface="+mj-ea"/>
                <a:cs typeface="+mj-cs"/>
              </a:rPr>
              <a:t>Electrical property </a:t>
            </a:r>
            <a:r>
              <a:rPr kumimoji="1" lang="en-US" altLang="ja-JP" sz="4000" b="1" i="1" u="sng" strike="noStrike" kern="1200" cap="none" spc="0" normalizeH="0" baseline="0" noProof="0" dirty="0" smtClean="0">
                <a:ln>
                  <a:noFill/>
                </a:ln>
                <a:solidFill>
                  <a:schemeClr val="tx1"/>
                </a:solidFill>
                <a:effectLst/>
                <a:uLnTx/>
                <a:uFillTx/>
                <a:latin typeface="+mj-lt"/>
                <a:ea typeface="+mj-ea"/>
                <a:cs typeface="+mj-cs"/>
              </a:rPr>
              <a:t>of </a:t>
            </a:r>
            <a:r>
              <a:rPr lang="en-US" altLang="ja-JP" sz="4000" b="1" i="1" u="sng" dirty="0" smtClean="0">
                <a:latin typeface="+mj-lt"/>
                <a:ea typeface="+mj-ea"/>
                <a:cs typeface="+mj-cs"/>
              </a:rPr>
              <a:t>bromine</a:t>
            </a:r>
            <a:r>
              <a:rPr lang="ja-JP" altLang="en-US" sz="4000" b="1" i="1" u="sng" dirty="0" smtClean="0">
                <a:latin typeface="+mj-lt"/>
                <a:ea typeface="+mj-ea"/>
                <a:cs typeface="+mj-cs"/>
              </a:rPr>
              <a:t> </a:t>
            </a:r>
            <a:endParaRPr kumimoji="1" lang="ja-JP" altLang="en-US" sz="4000" b="1" i="1" u="sng" strike="noStrike" kern="1200" cap="none" spc="0" normalizeH="0" baseline="0" noProof="0" dirty="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3" cstate="print"/>
          <a:srcRect/>
          <a:stretch>
            <a:fillRect/>
          </a:stretch>
        </p:blipFill>
        <p:spPr bwMode="auto">
          <a:xfrm>
            <a:off x="395536" y="1556792"/>
            <a:ext cx="4178553" cy="5816546"/>
          </a:xfrm>
          <a:prstGeom prst="rect">
            <a:avLst/>
          </a:prstGeom>
          <a:noFill/>
          <a:ln w="9525">
            <a:noFill/>
            <a:miter lim="800000"/>
            <a:headEnd/>
            <a:tailEnd/>
          </a:ln>
        </p:spPr>
      </p:pic>
      <p:sp>
        <p:nvSpPr>
          <p:cNvPr id="8" name="テキスト ボックス 7"/>
          <p:cNvSpPr txBox="1"/>
          <p:nvPr/>
        </p:nvSpPr>
        <p:spPr>
          <a:xfrm>
            <a:off x="4716016" y="5373216"/>
            <a:ext cx="4104456" cy="646331"/>
          </a:xfrm>
          <a:prstGeom prst="rect">
            <a:avLst/>
          </a:prstGeom>
          <a:noFill/>
        </p:spPr>
        <p:txBody>
          <a:bodyPr wrap="square" rtlCol="0">
            <a:spAutoFit/>
          </a:bodyPr>
          <a:lstStyle/>
          <a:p>
            <a:r>
              <a:rPr lang="en-US" altLang="ja-JP" dirty="0" smtClean="0"/>
              <a:t>K </a:t>
            </a:r>
            <a:r>
              <a:rPr lang="en-US" altLang="ja-JP" dirty="0" err="1" smtClean="0"/>
              <a:t>Amaya</a:t>
            </a:r>
            <a:r>
              <a:rPr lang="en-US" altLang="ja-JP" dirty="0" smtClean="0"/>
              <a:t> </a:t>
            </a:r>
            <a:r>
              <a:rPr lang="en-US" altLang="ja-JP" i="1" dirty="0" smtClean="0"/>
              <a:t>et al</a:t>
            </a:r>
            <a:r>
              <a:rPr lang="en-US" altLang="ja-JP" dirty="0" smtClean="0"/>
              <a:t> 1998 </a:t>
            </a:r>
            <a:r>
              <a:rPr lang="en-US" altLang="ja-JP" i="1" dirty="0" smtClean="0"/>
              <a:t>J. Phys.: </a:t>
            </a:r>
            <a:r>
              <a:rPr lang="en-US" altLang="ja-JP" i="1" dirty="0" err="1" smtClean="0"/>
              <a:t>Condens</a:t>
            </a:r>
            <a:r>
              <a:rPr lang="en-US" altLang="ja-JP" i="1" dirty="0" smtClean="0"/>
              <a:t>. Matter</a:t>
            </a:r>
            <a:r>
              <a:rPr lang="en-US" altLang="ja-JP" dirty="0" smtClean="0"/>
              <a:t> </a:t>
            </a:r>
            <a:r>
              <a:rPr lang="en-US" altLang="ja-JP" b="1" dirty="0" smtClean="0"/>
              <a:t>10</a:t>
            </a:r>
            <a:r>
              <a:rPr lang="en-US" altLang="ja-JP" dirty="0" smtClean="0"/>
              <a:t> 11179 </a:t>
            </a:r>
            <a:endParaRPr kumimoji="1" lang="ja-JP" altLang="en-US" dirty="0"/>
          </a:p>
        </p:txBody>
      </p:sp>
      <p:sp>
        <p:nvSpPr>
          <p:cNvPr id="9" name="正方形/長方形 8"/>
          <p:cNvSpPr/>
          <p:nvPr/>
        </p:nvSpPr>
        <p:spPr>
          <a:xfrm>
            <a:off x="4283968" y="2924944"/>
            <a:ext cx="4572000" cy="923330"/>
          </a:xfrm>
          <a:prstGeom prst="rect">
            <a:avLst/>
          </a:prstGeom>
        </p:spPr>
        <p:txBody>
          <a:bodyPr>
            <a:spAutoFit/>
          </a:bodyPr>
          <a:lstStyle/>
          <a:p>
            <a:r>
              <a:rPr lang="en-US" altLang="ja-JP" dirty="0" smtClean="0"/>
              <a:t>Above 90GPa, small drops in electrical resistance are observed, which show the onset of superconductivity.</a:t>
            </a:r>
            <a:endParaRPr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0"/>
          <p:cNvGrpSpPr/>
          <p:nvPr/>
        </p:nvGrpSpPr>
        <p:grpSpPr>
          <a:xfrm>
            <a:off x="2843808" y="5392264"/>
            <a:ext cx="6300192" cy="2931471"/>
            <a:chOff x="323528" y="5301208"/>
            <a:chExt cx="6300192" cy="2931471"/>
          </a:xfrm>
        </p:grpSpPr>
        <p:pic>
          <p:nvPicPr>
            <p:cNvPr id="22" name="Picture 2" descr="D:\Lab\参考資料\halogen_structure3.png"/>
            <p:cNvPicPr>
              <a:picLocks noChangeAspect="1" noChangeArrowheads="1"/>
            </p:cNvPicPr>
            <p:nvPr/>
          </p:nvPicPr>
          <p:blipFill>
            <a:blip r:embed="rId2" cstate="print"/>
            <a:srcRect/>
            <a:stretch>
              <a:fillRect/>
            </a:stretch>
          </p:blipFill>
          <p:spPr bwMode="auto">
            <a:xfrm>
              <a:off x="611560" y="5445224"/>
              <a:ext cx="6012160" cy="2787455"/>
            </a:xfrm>
            <a:prstGeom prst="rect">
              <a:avLst/>
            </a:prstGeom>
            <a:noFill/>
          </p:spPr>
        </p:pic>
        <p:sp>
          <p:nvSpPr>
            <p:cNvPr id="23" name="正方形/長方形 22"/>
            <p:cNvSpPr/>
            <p:nvPr/>
          </p:nvSpPr>
          <p:spPr>
            <a:xfrm>
              <a:off x="323528" y="5301208"/>
              <a:ext cx="46805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タイトル 1"/>
          <p:cNvSpPr txBox="1">
            <a:spLocks/>
          </p:cNvSpPr>
          <p:nvPr/>
        </p:nvSpPr>
        <p:spPr>
          <a:xfrm>
            <a:off x="-144016" y="-18256"/>
            <a:ext cx="889248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1" u="none" strike="noStrike" kern="1200" cap="none" spc="0" normalizeH="0" baseline="0" noProof="0" dirty="0" smtClean="0">
                <a:ln>
                  <a:noFill/>
                </a:ln>
                <a:solidFill>
                  <a:schemeClr val="tx1"/>
                </a:solidFill>
                <a:effectLst/>
                <a:uLnTx/>
                <a:uFillTx/>
                <a:latin typeface="+mj-lt"/>
                <a:ea typeface="+mj-ea"/>
                <a:cs typeface="+mj-cs"/>
              </a:rPr>
              <a:t>　　</a:t>
            </a:r>
            <a:r>
              <a:rPr kumimoji="1" lang="en-US" altLang="ja-JP" sz="4400" b="1" i="1" u="sng" strike="noStrike" kern="1200" cap="none" spc="0" normalizeH="0" baseline="0" noProof="0" dirty="0" smtClean="0">
                <a:ln>
                  <a:noFill/>
                </a:ln>
                <a:solidFill>
                  <a:schemeClr val="tx1"/>
                </a:solidFill>
                <a:effectLst/>
                <a:uLnTx/>
                <a:uFillTx/>
                <a:latin typeface="+mj-lt"/>
                <a:ea typeface="+mj-ea"/>
                <a:cs typeface="+mj-cs"/>
              </a:rPr>
              <a:t>Structure of Bromine under pressure</a:t>
            </a:r>
            <a:endParaRPr kumimoji="1" lang="ja-JP" altLang="en-US" sz="4400" b="1" i="1" u="sng" strike="noStrike" kern="1200" cap="none" spc="0" normalizeH="0" baseline="0" noProof="0" dirty="0">
              <a:ln>
                <a:noFill/>
              </a:ln>
              <a:solidFill>
                <a:schemeClr val="tx1"/>
              </a:solidFill>
              <a:effectLst/>
              <a:uLnTx/>
              <a:uFillTx/>
              <a:latin typeface="+mj-lt"/>
              <a:ea typeface="+mj-ea"/>
              <a:cs typeface="+mj-cs"/>
            </a:endParaRPr>
          </a:p>
        </p:txBody>
      </p:sp>
      <p:sp>
        <p:nvSpPr>
          <p:cNvPr id="5" name="テキスト ボックス 4"/>
          <p:cNvSpPr txBox="1"/>
          <p:nvPr/>
        </p:nvSpPr>
        <p:spPr>
          <a:xfrm>
            <a:off x="7796580" y="44624"/>
            <a:ext cx="1352486" cy="369332"/>
          </a:xfrm>
          <a:prstGeom prst="rect">
            <a:avLst/>
          </a:prstGeom>
          <a:noFill/>
        </p:spPr>
        <p:txBody>
          <a:bodyPr wrap="none" rtlCol="0">
            <a:spAutoFit/>
          </a:bodyPr>
          <a:lstStyle/>
          <a:p>
            <a:r>
              <a:rPr kumimoji="1" lang="en-US" altLang="ja-JP" u="sng" dirty="0" smtClean="0"/>
              <a:t>experiments</a:t>
            </a:r>
            <a:endParaRPr kumimoji="1" lang="ja-JP" altLang="en-US" u="sng" dirty="0"/>
          </a:p>
        </p:txBody>
      </p:sp>
      <p:grpSp>
        <p:nvGrpSpPr>
          <p:cNvPr id="3" name="グループ化 5"/>
          <p:cNvGrpSpPr/>
          <p:nvPr/>
        </p:nvGrpSpPr>
        <p:grpSpPr>
          <a:xfrm>
            <a:off x="0" y="836712"/>
            <a:ext cx="4695144" cy="5301208"/>
            <a:chOff x="34925" y="1733550"/>
            <a:chExt cx="4845050" cy="5080000"/>
          </a:xfrm>
        </p:grpSpPr>
        <p:sp>
          <p:nvSpPr>
            <p:cNvPr id="7" name="Text Box 15"/>
            <p:cNvSpPr txBox="1">
              <a:spLocks noChangeArrowheads="1"/>
            </p:cNvSpPr>
            <p:nvPr/>
          </p:nvSpPr>
          <p:spPr bwMode="auto">
            <a:xfrm>
              <a:off x="4379913" y="6154738"/>
              <a:ext cx="500062"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80</a:t>
              </a:r>
            </a:p>
          </p:txBody>
        </p:sp>
        <p:grpSp>
          <p:nvGrpSpPr>
            <p:cNvPr id="6" name="グループ化 39"/>
            <p:cNvGrpSpPr/>
            <p:nvPr/>
          </p:nvGrpSpPr>
          <p:grpSpPr>
            <a:xfrm>
              <a:off x="34925" y="1733550"/>
              <a:ext cx="4602163" cy="5080000"/>
              <a:chOff x="34925" y="1733550"/>
              <a:chExt cx="4602163" cy="5080000"/>
            </a:xfrm>
          </p:grpSpPr>
          <p:pic>
            <p:nvPicPr>
              <p:cNvPr id="9" name="Picture 3"/>
              <p:cNvPicPr>
                <a:picLocks noChangeAspect="1" noChangeArrowheads="1"/>
              </p:cNvPicPr>
              <p:nvPr/>
            </p:nvPicPr>
            <p:blipFill>
              <a:blip r:embed="rId3" cstate="print"/>
              <a:srcRect/>
              <a:stretch>
                <a:fillRect/>
              </a:stretch>
            </p:blipFill>
            <p:spPr bwMode="auto">
              <a:xfrm>
                <a:off x="847725" y="3446463"/>
                <a:ext cx="3789363" cy="2708275"/>
              </a:xfrm>
              <a:prstGeom prst="rect">
                <a:avLst/>
              </a:prstGeom>
              <a:noFill/>
              <a:ln w="9525">
                <a:noFill/>
                <a:miter lim="800000"/>
                <a:headEnd/>
                <a:tailEnd/>
              </a:ln>
            </p:spPr>
          </p:pic>
          <p:sp>
            <p:nvSpPr>
              <p:cNvPr id="10" name="Text Box 15"/>
              <p:cNvSpPr txBox="1">
                <a:spLocks noChangeArrowheads="1"/>
              </p:cNvSpPr>
              <p:nvPr/>
            </p:nvSpPr>
            <p:spPr bwMode="auto">
              <a:xfrm>
                <a:off x="631825" y="6145213"/>
                <a:ext cx="500063"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40</a:t>
                </a:r>
              </a:p>
            </p:txBody>
          </p:sp>
          <p:sp>
            <p:nvSpPr>
              <p:cNvPr id="11" name="Text Box 15"/>
              <p:cNvSpPr txBox="1">
                <a:spLocks noChangeArrowheads="1"/>
              </p:cNvSpPr>
              <p:nvPr/>
            </p:nvSpPr>
            <p:spPr bwMode="auto">
              <a:xfrm>
                <a:off x="1571625" y="6154738"/>
                <a:ext cx="500063"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50</a:t>
                </a:r>
              </a:p>
            </p:txBody>
          </p:sp>
          <p:sp>
            <p:nvSpPr>
              <p:cNvPr id="12" name="Text Box 15"/>
              <p:cNvSpPr txBox="1">
                <a:spLocks noChangeArrowheads="1"/>
              </p:cNvSpPr>
              <p:nvPr/>
            </p:nvSpPr>
            <p:spPr bwMode="auto">
              <a:xfrm>
                <a:off x="2508250" y="6154738"/>
                <a:ext cx="500063"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60</a:t>
                </a:r>
              </a:p>
            </p:txBody>
          </p:sp>
          <p:sp>
            <p:nvSpPr>
              <p:cNvPr id="13" name="Text Box 15"/>
              <p:cNvSpPr txBox="1">
                <a:spLocks noChangeArrowheads="1"/>
              </p:cNvSpPr>
              <p:nvPr/>
            </p:nvSpPr>
            <p:spPr bwMode="auto">
              <a:xfrm>
                <a:off x="3444875" y="6154738"/>
                <a:ext cx="500063" cy="369887"/>
              </a:xfrm>
              <a:prstGeom prst="rect">
                <a:avLst/>
              </a:prstGeom>
              <a:noFill/>
              <a:ln w="9525">
                <a:noFill/>
                <a:miter lim="800000"/>
                <a:headEnd/>
                <a:tailEnd/>
              </a:ln>
            </p:spPr>
            <p:txBody>
              <a:bodyPr>
                <a:spAutoFit/>
              </a:bodyPr>
              <a:lstStyle/>
              <a:p>
                <a:pPr algn="ctr"/>
                <a:r>
                  <a:rPr lang="en-US" altLang="ja-JP" sz="1800" b="1">
                    <a:solidFill>
                      <a:schemeClr val="tx1"/>
                    </a:solidFill>
                    <a:latin typeface="Times New Roman" pitchFamily="18" charset="0"/>
                  </a:rPr>
                  <a:t>70</a:t>
                </a:r>
              </a:p>
            </p:txBody>
          </p:sp>
          <p:sp>
            <p:nvSpPr>
              <p:cNvPr id="14" name="Text Box 15"/>
              <p:cNvSpPr txBox="1">
                <a:spLocks noChangeArrowheads="1"/>
              </p:cNvSpPr>
              <p:nvPr/>
            </p:nvSpPr>
            <p:spPr bwMode="auto">
              <a:xfrm>
                <a:off x="919163" y="6443663"/>
                <a:ext cx="3711575" cy="369887"/>
              </a:xfrm>
              <a:prstGeom prst="rect">
                <a:avLst/>
              </a:prstGeom>
              <a:noFill/>
              <a:ln w="9525">
                <a:noFill/>
                <a:miter lim="800000"/>
                <a:headEnd/>
                <a:tailEnd/>
              </a:ln>
            </p:spPr>
            <p:txBody>
              <a:bodyPr>
                <a:spAutoFit/>
              </a:bodyPr>
              <a:lstStyle/>
              <a:p>
                <a:pPr algn="ctr"/>
                <a:r>
                  <a:rPr lang="en-US" altLang="ja-JP" sz="1800" b="1" i="1">
                    <a:solidFill>
                      <a:schemeClr val="tx1"/>
                    </a:solidFill>
                    <a:latin typeface="Times New Roman" pitchFamily="18" charset="0"/>
                  </a:rPr>
                  <a:t>P</a:t>
                </a:r>
                <a:r>
                  <a:rPr lang="en-US" altLang="ja-JP" sz="1800" b="1">
                    <a:solidFill>
                      <a:schemeClr val="tx1"/>
                    </a:solidFill>
                    <a:latin typeface="Times New Roman" pitchFamily="18" charset="0"/>
                    <a:cs typeface="Times New Roman" pitchFamily="18" charset="0"/>
                  </a:rPr>
                  <a:t> (GPa)</a:t>
                </a:r>
                <a:endParaRPr lang="en-US" altLang="ja-JP" sz="1800" b="1">
                  <a:solidFill>
                    <a:schemeClr val="tx1"/>
                  </a:solidFill>
                  <a:latin typeface="Times New Roman" pitchFamily="18" charset="0"/>
                </a:endParaRPr>
              </a:p>
            </p:txBody>
          </p:sp>
          <p:sp>
            <p:nvSpPr>
              <p:cNvPr id="15" name="Text Box 15"/>
              <p:cNvSpPr txBox="1">
                <a:spLocks noChangeArrowheads="1"/>
              </p:cNvSpPr>
              <p:nvPr/>
            </p:nvSpPr>
            <p:spPr bwMode="auto">
              <a:xfrm>
                <a:off x="415925" y="5426075"/>
                <a:ext cx="500063" cy="369888"/>
              </a:xfrm>
              <a:prstGeom prst="rect">
                <a:avLst/>
              </a:prstGeom>
              <a:noFill/>
              <a:ln w="9525">
                <a:noFill/>
                <a:miter lim="800000"/>
                <a:headEnd/>
                <a:tailEnd/>
              </a:ln>
            </p:spPr>
            <p:txBody>
              <a:bodyPr>
                <a:spAutoFit/>
              </a:bodyPr>
              <a:lstStyle/>
              <a:p>
                <a:pPr algn="r"/>
                <a:r>
                  <a:rPr lang="en-US" altLang="ja-JP" sz="1800" b="1">
                    <a:solidFill>
                      <a:schemeClr val="tx1"/>
                    </a:solidFill>
                    <a:latin typeface="Times New Roman" pitchFamily="18" charset="0"/>
                  </a:rPr>
                  <a:t>2.5</a:t>
                </a:r>
              </a:p>
            </p:txBody>
          </p:sp>
          <p:sp>
            <p:nvSpPr>
              <p:cNvPr id="16" name="Text Box 15"/>
              <p:cNvSpPr txBox="1">
                <a:spLocks noChangeArrowheads="1"/>
              </p:cNvSpPr>
              <p:nvPr/>
            </p:nvSpPr>
            <p:spPr bwMode="auto">
              <a:xfrm>
                <a:off x="415925" y="4067175"/>
                <a:ext cx="500063" cy="369888"/>
              </a:xfrm>
              <a:prstGeom prst="rect">
                <a:avLst/>
              </a:prstGeom>
              <a:noFill/>
              <a:ln w="9525">
                <a:noFill/>
                <a:miter lim="800000"/>
                <a:headEnd/>
                <a:tailEnd/>
              </a:ln>
            </p:spPr>
            <p:txBody>
              <a:bodyPr>
                <a:spAutoFit/>
              </a:bodyPr>
              <a:lstStyle/>
              <a:p>
                <a:pPr algn="r"/>
                <a:r>
                  <a:rPr lang="en-US" altLang="ja-JP" sz="1800" b="1">
                    <a:solidFill>
                      <a:schemeClr val="tx1"/>
                    </a:solidFill>
                    <a:latin typeface="Times New Roman" pitchFamily="18" charset="0"/>
                  </a:rPr>
                  <a:t>3.0</a:t>
                </a:r>
              </a:p>
            </p:txBody>
          </p:sp>
          <p:sp>
            <p:nvSpPr>
              <p:cNvPr id="17" name="Text Box 15"/>
              <p:cNvSpPr txBox="1">
                <a:spLocks noChangeArrowheads="1"/>
              </p:cNvSpPr>
              <p:nvPr/>
            </p:nvSpPr>
            <p:spPr bwMode="auto">
              <a:xfrm rot="16200000">
                <a:off x="-1127125" y="4530725"/>
                <a:ext cx="2786063" cy="461963"/>
              </a:xfrm>
              <a:prstGeom prst="rect">
                <a:avLst/>
              </a:prstGeom>
              <a:noFill/>
              <a:ln w="9525">
                <a:noFill/>
                <a:miter lim="800000"/>
                <a:headEnd/>
                <a:tailEnd/>
              </a:ln>
            </p:spPr>
            <p:txBody>
              <a:bodyPr>
                <a:spAutoFit/>
              </a:bodyPr>
              <a:lstStyle/>
              <a:p>
                <a:pPr algn="ctr"/>
                <a:r>
                  <a:rPr lang="en-US" altLang="ja-JP" b="1">
                    <a:solidFill>
                      <a:schemeClr val="tx1"/>
                    </a:solidFill>
                    <a:latin typeface="Times New Roman" pitchFamily="18" charset="0"/>
                    <a:cs typeface="Times New Roman" pitchFamily="18" charset="0"/>
                  </a:rPr>
                  <a:t>Distance (Å)</a:t>
                </a:r>
                <a:endParaRPr lang="en-US" altLang="ja-JP" b="1">
                  <a:solidFill>
                    <a:schemeClr val="tx1"/>
                  </a:solidFill>
                  <a:latin typeface="Times New Roman" pitchFamily="18" charset="0"/>
                </a:endParaRPr>
              </a:p>
            </p:txBody>
          </p:sp>
          <p:pic>
            <p:nvPicPr>
              <p:cNvPr id="18" name="Picture 6"/>
              <p:cNvPicPr>
                <a:picLocks noChangeAspect="1" noChangeArrowheads="1"/>
              </p:cNvPicPr>
              <p:nvPr/>
            </p:nvPicPr>
            <p:blipFill>
              <a:blip r:embed="rId4" cstate="print"/>
              <a:srcRect/>
              <a:stretch>
                <a:fillRect/>
              </a:stretch>
            </p:blipFill>
            <p:spPr bwMode="auto">
              <a:xfrm>
                <a:off x="900113" y="1733550"/>
                <a:ext cx="3400425" cy="1695450"/>
              </a:xfrm>
              <a:prstGeom prst="rect">
                <a:avLst/>
              </a:prstGeom>
              <a:noFill/>
              <a:ln w="9525">
                <a:noFill/>
                <a:miter lim="800000"/>
                <a:headEnd/>
                <a:tailEnd/>
              </a:ln>
            </p:spPr>
          </p:pic>
        </p:grpSp>
      </p:grpSp>
      <p:sp>
        <p:nvSpPr>
          <p:cNvPr id="20" name="テキスト ボックス 19"/>
          <p:cNvSpPr txBox="1"/>
          <p:nvPr/>
        </p:nvSpPr>
        <p:spPr>
          <a:xfrm>
            <a:off x="4788024" y="2852936"/>
            <a:ext cx="4176464" cy="1754326"/>
          </a:xfrm>
          <a:prstGeom prst="rect">
            <a:avLst/>
          </a:prstGeom>
          <a:noFill/>
        </p:spPr>
        <p:txBody>
          <a:bodyPr wrap="square" rtlCol="0">
            <a:spAutoFit/>
          </a:bodyPr>
          <a:lstStyle/>
          <a:p>
            <a:r>
              <a:rPr kumimoji="1" lang="en-US" altLang="ja-JP" sz="3600" dirty="0" smtClean="0"/>
              <a:t>New structural phase transition at about 65 </a:t>
            </a:r>
            <a:r>
              <a:rPr kumimoji="1" lang="en-US" altLang="ja-JP" sz="3600" dirty="0" err="1" smtClean="0"/>
              <a:t>GPa</a:t>
            </a:r>
            <a:r>
              <a:rPr lang="en-US" altLang="ja-JP" sz="3600" dirty="0" smtClean="0"/>
              <a:t> ?</a:t>
            </a:r>
            <a:endParaRPr kumimoji="1" lang="ja-JP" altLang="en-US" sz="3600" dirty="0"/>
          </a:p>
        </p:txBody>
      </p:sp>
      <p:sp>
        <p:nvSpPr>
          <p:cNvPr id="24" name="下矢印 23"/>
          <p:cNvSpPr/>
          <p:nvPr/>
        </p:nvSpPr>
        <p:spPr>
          <a:xfrm>
            <a:off x="5652120" y="4797152"/>
            <a:ext cx="504056" cy="9361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652120" y="5949280"/>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95536" y="2052137"/>
            <a:ext cx="2160240" cy="1305090"/>
          </a:xfrm>
          <a:prstGeom prst="rect">
            <a:avLst/>
          </a:prstGeom>
          <a:noFill/>
          <a:ln w="9525">
            <a:noFill/>
            <a:miter lim="800000"/>
            <a:headEnd/>
            <a:tailEnd/>
          </a:ln>
        </p:spPr>
      </p:pic>
      <p:pic>
        <p:nvPicPr>
          <p:cNvPr id="44035" name="Picture 3"/>
          <p:cNvPicPr>
            <a:picLocks noChangeAspect="1" noChangeArrowheads="1"/>
          </p:cNvPicPr>
          <p:nvPr/>
        </p:nvPicPr>
        <p:blipFill>
          <a:blip r:embed="rId4" cstate="print"/>
          <a:srcRect/>
          <a:stretch>
            <a:fillRect/>
          </a:stretch>
        </p:blipFill>
        <p:spPr bwMode="auto">
          <a:xfrm>
            <a:off x="3563888" y="2124145"/>
            <a:ext cx="2072257" cy="1152128"/>
          </a:xfrm>
          <a:prstGeom prst="rect">
            <a:avLst/>
          </a:prstGeom>
          <a:noFill/>
          <a:ln w="9525">
            <a:noFill/>
            <a:miter lim="800000"/>
            <a:headEnd/>
            <a:tailEnd/>
          </a:ln>
        </p:spPr>
      </p:pic>
      <p:pic>
        <p:nvPicPr>
          <p:cNvPr id="44036" name="Picture 4"/>
          <p:cNvPicPr>
            <a:picLocks noChangeAspect="1" noChangeArrowheads="1"/>
          </p:cNvPicPr>
          <p:nvPr/>
        </p:nvPicPr>
        <p:blipFill>
          <a:blip r:embed="rId5" cstate="print"/>
          <a:srcRect/>
          <a:stretch>
            <a:fillRect/>
          </a:stretch>
        </p:blipFill>
        <p:spPr bwMode="auto">
          <a:xfrm>
            <a:off x="6516216" y="2124145"/>
            <a:ext cx="2081695" cy="1108863"/>
          </a:xfrm>
          <a:prstGeom prst="rect">
            <a:avLst/>
          </a:prstGeom>
          <a:noFill/>
          <a:ln w="9525">
            <a:noFill/>
            <a:miter lim="800000"/>
            <a:headEnd/>
            <a:tailEnd/>
          </a:ln>
        </p:spPr>
      </p:pic>
      <p:sp>
        <p:nvSpPr>
          <p:cNvPr id="7" name="タイトル 1"/>
          <p:cNvSpPr>
            <a:spLocks noGrp="1"/>
          </p:cNvSpPr>
          <p:nvPr>
            <p:ph type="title"/>
          </p:nvPr>
        </p:nvSpPr>
        <p:spPr>
          <a:xfrm>
            <a:off x="457200" y="274638"/>
            <a:ext cx="8229600" cy="1143000"/>
          </a:xfrm>
        </p:spPr>
        <p:txBody>
          <a:bodyPr>
            <a:normAutofit/>
          </a:bodyPr>
          <a:lstStyle/>
          <a:p>
            <a:r>
              <a:rPr kumimoji="1" lang="en-US" altLang="ja-JP" b="1" i="1" u="sng" dirty="0" smtClean="0"/>
              <a:t>High-Pressure</a:t>
            </a:r>
            <a:r>
              <a:rPr kumimoji="1" lang="en-US" altLang="ja-JP" i="1" u="sng" dirty="0" smtClean="0"/>
              <a:t> </a:t>
            </a:r>
            <a:r>
              <a:rPr kumimoji="1" lang="en-US" altLang="ja-JP" b="1" i="1" u="sng" dirty="0" smtClean="0"/>
              <a:t>Effect</a:t>
            </a:r>
            <a:endParaRPr kumimoji="1" lang="ja-JP" altLang="en-US" b="1" i="1" u="sng" dirty="0"/>
          </a:p>
        </p:txBody>
      </p:sp>
      <p:sp>
        <p:nvSpPr>
          <p:cNvPr id="8" name="テキスト ボックス 7"/>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9" name="右矢印 8"/>
          <p:cNvSpPr/>
          <p:nvPr/>
        </p:nvSpPr>
        <p:spPr>
          <a:xfrm>
            <a:off x="2699792" y="2484185"/>
            <a:ext cx="648072"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724128" y="2484185"/>
            <a:ext cx="648072"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43608" y="3564305"/>
            <a:ext cx="1771639" cy="584775"/>
          </a:xfrm>
          <a:prstGeom prst="rect">
            <a:avLst/>
          </a:prstGeom>
          <a:noFill/>
        </p:spPr>
        <p:txBody>
          <a:bodyPr wrap="none" rtlCol="0">
            <a:spAutoFit/>
          </a:bodyPr>
          <a:lstStyle/>
          <a:p>
            <a:r>
              <a:rPr kumimoji="1" lang="en-US" altLang="ja-JP" sz="3200" b="1" dirty="0" smtClean="0">
                <a:solidFill>
                  <a:schemeClr val="accent3"/>
                </a:solidFill>
              </a:rPr>
              <a:t>Molecule</a:t>
            </a:r>
          </a:p>
        </p:txBody>
      </p:sp>
      <p:sp>
        <p:nvSpPr>
          <p:cNvPr id="12" name="Text Box 87"/>
          <p:cNvSpPr txBox="1">
            <a:spLocks noChangeArrowheads="1"/>
          </p:cNvSpPr>
          <p:nvPr/>
        </p:nvSpPr>
        <p:spPr bwMode="auto">
          <a:xfrm>
            <a:off x="5364088" y="3276273"/>
            <a:ext cx="1519414"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b="1" dirty="0">
                <a:solidFill>
                  <a:srgbClr val="FF0000"/>
                </a:solidFill>
              </a:rPr>
              <a:t>pressurization</a:t>
            </a:r>
            <a:r>
              <a:rPr lang="en-US" altLang="ja-JP" dirty="0"/>
              <a:t> </a:t>
            </a:r>
          </a:p>
        </p:txBody>
      </p:sp>
      <p:sp>
        <p:nvSpPr>
          <p:cNvPr id="13" name="Text Box 87"/>
          <p:cNvSpPr txBox="1">
            <a:spLocks noChangeArrowheads="1"/>
          </p:cNvSpPr>
          <p:nvPr/>
        </p:nvSpPr>
        <p:spPr bwMode="auto">
          <a:xfrm>
            <a:off x="2267744" y="3276273"/>
            <a:ext cx="1519414"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b="1" dirty="0">
                <a:solidFill>
                  <a:srgbClr val="FF0000"/>
                </a:solidFill>
              </a:rPr>
              <a:t>pressurization</a:t>
            </a:r>
            <a:r>
              <a:rPr lang="en-US" altLang="ja-JP" dirty="0"/>
              <a:t> </a:t>
            </a:r>
          </a:p>
        </p:txBody>
      </p:sp>
      <p:sp>
        <p:nvSpPr>
          <p:cNvPr id="14" name="テキスト ボックス 13"/>
          <p:cNvSpPr txBox="1"/>
          <p:nvPr/>
        </p:nvSpPr>
        <p:spPr>
          <a:xfrm>
            <a:off x="6588224" y="3564305"/>
            <a:ext cx="2369751" cy="584775"/>
          </a:xfrm>
          <a:prstGeom prst="rect">
            <a:avLst/>
          </a:prstGeom>
          <a:noFill/>
        </p:spPr>
        <p:txBody>
          <a:bodyPr wrap="none" rtlCol="0">
            <a:spAutoFit/>
          </a:bodyPr>
          <a:lstStyle/>
          <a:p>
            <a:r>
              <a:rPr kumimoji="1" lang="en-US" altLang="ja-JP" sz="3200" b="1" dirty="0" err="1" smtClean="0">
                <a:solidFill>
                  <a:srgbClr val="00B0F0"/>
                </a:solidFill>
              </a:rPr>
              <a:t>Monoatomic</a:t>
            </a:r>
            <a:endParaRPr kumimoji="1" lang="en-US" altLang="ja-JP" sz="3200" b="1" dirty="0" smtClean="0">
              <a:solidFill>
                <a:srgbClr val="00B0F0"/>
              </a:solidFill>
            </a:endParaRPr>
          </a:p>
        </p:txBody>
      </p:sp>
      <p:sp>
        <p:nvSpPr>
          <p:cNvPr id="15" name="Line 132"/>
          <p:cNvSpPr>
            <a:spLocks noChangeShapeType="1"/>
          </p:cNvSpPr>
          <p:nvPr/>
        </p:nvSpPr>
        <p:spPr bwMode="auto">
          <a:xfrm>
            <a:off x="6444208" y="1908121"/>
            <a:ext cx="0" cy="1513757"/>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6" name="Text Box 133"/>
          <p:cNvSpPr txBox="1">
            <a:spLocks noChangeArrowheads="1"/>
          </p:cNvSpPr>
          <p:nvPr/>
        </p:nvSpPr>
        <p:spPr bwMode="auto">
          <a:xfrm>
            <a:off x="5220072" y="1340768"/>
            <a:ext cx="307991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ja-JP" sz="2400" b="1" u="sng" dirty="0"/>
              <a:t>molecular dissociation </a:t>
            </a:r>
          </a:p>
        </p:txBody>
      </p:sp>
      <p:sp>
        <p:nvSpPr>
          <p:cNvPr id="17" name="正方形/長方形 16"/>
          <p:cNvSpPr/>
          <p:nvPr/>
        </p:nvSpPr>
        <p:spPr>
          <a:xfrm>
            <a:off x="251520" y="1268760"/>
            <a:ext cx="8640960" cy="2880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8470" y="4149080"/>
            <a:ext cx="3969356" cy="461665"/>
          </a:xfrm>
          <a:prstGeom prst="rect">
            <a:avLst/>
          </a:prstGeom>
          <a:noFill/>
        </p:spPr>
        <p:txBody>
          <a:bodyPr wrap="none" rtlCol="0">
            <a:spAutoFit/>
          </a:bodyPr>
          <a:lstStyle/>
          <a:p>
            <a:r>
              <a:rPr lang="en-US" altLang="ja-JP" sz="2400" dirty="0" smtClean="0">
                <a:latin typeface="Arial"/>
                <a:cs typeface="Arial"/>
              </a:rPr>
              <a:t>Applying pressure means…</a:t>
            </a:r>
            <a:endParaRPr kumimoji="1" lang="ja-JP" altLang="en-US" sz="2400" dirty="0">
              <a:latin typeface="Arial"/>
              <a:cs typeface="Arial"/>
            </a:endParaRPr>
          </a:p>
        </p:txBody>
      </p:sp>
      <p:sp>
        <p:nvSpPr>
          <p:cNvPr id="19" name="下矢印 18"/>
          <p:cNvSpPr/>
          <p:nvPr/>
        </p:nvSpPr>
        <p:spPr>
          <a:xfrm>
            <a:off x="2771800" y="5301208"/>
            <a:ext cx="216024" cy="576064"/>
          </a:xfrm>
          <a:prstGeom prst="downArrow">
            <a:avLst/>
          </a:prstGeom>
          <a:solidFill>
            <a:schemeClr val="tx1"/>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15616" y="5877272"/>
            <a:ext cx="4201791" cy="523220"/>
          </a:xfrm>
          <a:prstGeom prst="rect">
            <a:avLst/>
          </a:prstGeom>
          <a:noFill/>
        </p:spPr>
        <p:txBody>
          <a:bodyPr wrap="none" rtlCol="0">
            <a:spAutoFit/>
          </a:bodyPr>
          <a:lstStyle/>
          <a:p>
            <a:r>
              <a:rPr lang="en-US" altLang="ja-JP" sz="2800" dirty="0" smtClean="0">
                <a:latin typeface="Arial"/>
                <a:cs typeface="Arial"/>
              </a:rPr>
              <a:t>Electronic states change.</a:t>
            </a:r>
            <a:endParaRPr kumimoji="1" lang="ja-JP" altLang="en-US" sz="2800" dirty="0">
              <a:latin typeface="Arial"/>
              <a:cs typeface="Arial"/>
            </a:endParaRPr>
          </a:p>
        </p:txBody>
      </p:sp>
      <p:sp>
        <p:nvSpPr>
          <p:cNvPr id="21" name="テキスト ボックス 20"/>
          <p:cNvSpPr txBox="1"/>
          <p:nvPr/>
        </p:nvSpPr>
        <p:spPr>
          <a:xfrm>
            <a:off x="395536" y="4797152"/>
            <a:ext cx="5250796" cy="461665"/>
          </a:xfrm>
          <a:prstGeom prst="rect">
            <a:avLst/>
          </a:prstGeom>
          <a:noFill/>
        </p:spPr>
        <p:txBody>
          <a:bodyPr wrap="none" rtlCol="0">
            <a:spAutoFit/>
          </a:bodyPr>
          <a:lstStyle/>
          <a:p>
            <a:r>
              <a:rPr lang="en-US" altLang="ja-JP" sz="2400" dirty="0" smtClean="0">
                <a:latin typeface="Arial"/>
                <a:cs typeface="Arial"/>
              </a:rPr>
              <a:t>The atomic distance becomes closer.</a:t>
            </a:r>
            <a:endParaRPr kumimoji="1" lang="ja-JP" altLang="en-US" sz="2400" dirty="0">
              <a:latin typeface="Arial"/>
              <a:cs typeface="Arial"/>
            </a:endParaRPr>
          </a:p>
        </p:txBody>
      </p:sp>
      <p:sp>
        <p:nvSpPr>
          <p:cNvPr id="22" name="テキスト ボックス 21"/>
          <p:cNvSpPr txBox="1"/>
          <p:nvPr/>
        </p:nvSpPr>
        <p:spPr>
          <a:xfrm>
            <a:off x="5508104" y="5373216"/>
            <a:ext cx="3923928" cy="830997"/>
          </a:xfrm>
          <a:prstGeom prst="rect">
            <a:avLst/>
          </a:prstGeom>
          <a:noFill/>
        </p:spPr>
        <p:txBody>
          <a:bodyPr wrap="square" rtlCol="0">
            <a:spAutoFit/>
          </a:bodyPr>
          <a:lstStyle/>
          <a:p>
            <a:r>
              <a:rPr lang="ja-JP" altLang="en-US" sz="2400" dirty="0" smtClean="0">
                <a:latin typeface="Arial"/>
                <a:cs typeface="Arial"/>
              </a:rPr>
              <a:t>・</a:t>
            </a:r>
            <a:r>
              <a:rPr lang="en-US" altLang="ja-JP" sz="2400" dirty="0" smtClean="0">
                <a:latin typeface="Arial"/>
                <a:cs typeface="Arial"/>
              </a:rPr>
              <a:t>Structural transition</a:t>
            </a:r>
          </a:p>
          <a:p>
            <a:r>
              <a:rPr lang="ja-JP" altLang="en-US" sz="2400" dirty="0" smtClean="0">
                <a:latin typeface="Arial"/>
                <a:cs typeface="Arial"/>
              </a:rPr>
              <a:t>・</a:t>
            </a:r>
            <a:r>
              <a:rPr lang="en-US" altLang="ja-JP" sz="2400" dirty="0" smtClean="0">
                <a:latin typeface="Arial"/>
                <a:cs typeface="Arial"/>
              </a:rPr>
              <a:t>Insulator-Metal transition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8892480" cy="1143000"/>
          </a:xfrm>
        </p:spPr>
        <p:txBody>
          <a:bodyPr>
            <a:normAutofit fontScale="90000"/>
          </a:bodyPr>
          <a:lstStyle/>
          <a:p>
            <a:r>
              <a:rPr lang="ja-JP" altLang="en-US" b="1" i="1" dirty="0" smtClean="0"/>
              <a:t>　　</a:t>
            </a:r>
            <a:r>
              <a:rPr lang="en-US" altLang="ja-JP" b="1" i="1" u="sng" dirty="0" smtClean="0"/>
              <a:t>Structural phase transition of iodine</a:t>
            </a:r>
            <a:endParaRPr kumimoji="1" lang="ja-JP" altLang="en-US" b="1" i="1" u="sng" dirty="0"/>
          </a:p>
        </p:txBody>
      </p:sp>
      <p:pic>
        <p:nvPicPr>
          <p:cNvPr id="44034" name="Picture 2" descr="D:\Lab\参考資料\halogen_structure.png"/>
          <p:cNvPicPr>
            <a:picLocks noChangeAspect="1" noChangeArrowheads="1"/>
          </p:cNvPicPr>
          <p:nvPr/>
        </p:nvPicPr>
        <p:blipFill>
          <a:blip r:embed="rId3" cstate="print"/>
          <a:srcRect/>
          <a:stretch>
            <a:fillRect/>
          </a:stretch>
        </p:blipFill>
        <p:spPr bwMode="auto">
          <a:xfrm>
            <a:off x="179512" y="1268760"/>
            <a:ext cx="8748464" cy="2544101"/>
          </a:xfrm>
          <a:prstGeom prst="rect">
            <a:avLst/>
          </a:prstGeom>
          <a:noFill/>
        </p:spPr>
      </p:pic>
      <p:sp>
        <p:nvSpPr>
          <p:cNvPr id="4" name="テキスト ボックス 3"/>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5" name="Rectangle 15"/>
          <p:cNvSpPr>
            <a:spLocks noChangeArrowheads="1"/>
          </p:cNvSpPr>
          <p:nvPr/>
        </p:nvSpPr>
        <p:spPr bwMode="auto">
          <a:xfrm>
            <a:off x="4355976" y="5949280"/>
            <a:ext cx="4427538" cy="307975"/>
          </a:xfrm>
          <a:prstGeom prst="rect">
            <a:avLst/>
          </a:prstGeom>
          <a:noFill/>
          <a:ln w="9525">
            <a:noFill/>
            <a:miter lim="800000"/>
            <a:headEnd/>
            <a:tailEnd/>
          </a:ln>
        </p:spPr>
        <p:txBody>
          <a:bodyPr>
            <a:spAutoFit/>
          </a:bodyPr>
          <a:lstStyle/>
          <a:p>
            <a:pPr defTabSz="4259263"/>
            <a:r>
              <a:rPr lang="en-US" altLang="ja-JP" sz="1400" dirty="0">
                <a:latin typeface="Calibri" pitchFamily="34" charset="0"/>
              </a:rPr>
              <a:t>B. Albert, K. </a:t>
            </a:r>
            <a:r>
              <a:rPr lang="en-US" altLang="ja-JP" sz="1400" dirty="0" err="1">
                <a:latin typeface="Calibri" pitchFamily="34" charset="0"/>
              </a:rPr>
              <a:t>Schmit</a:t>
            </a:r>
            <a:r>
              <a:rPr lang="en-US" altLang="ja-JP" sz="1400" dirty="0">
                <a:latin typeface="Calibri" pitchFamily="34" charset="0"/>
              </a:rPr>
              <a:t>, Z. </a:t>
            </a:r>
            <a:r>
              <a:rPr lang="en-US" altLang="ja-JP" sz="1400" dirty="0" err="1">
                <a:latin typeface="Calibri" pitchFamily="34" charset="0"/>
              </a:rPr>
              <a:t>Anorg</a:t>
            </a:r>
            <a:r>
              <a:rPr lang="en-US" altLang="ja-JP" sz="1400" dirty="0">
                <a:latin typeface="Calibri" pitchFamily="34" charset="0"/>
              </a:rPr>
              <a:t>. </a:t>
            </a:r>
            <a:r>
              <a:rPr lang="en-US" altLang="ja-JP" sz="1400" dirty="0" err="1">
                <a:latin typeface="Calibri" pitchFamily="34" charset="0"/>
              </a:rPr>
              <a:t>Allg</a:t>
            </a:r>
            <a:r>
              <a:rPr lang="en-US" altLang="ja-JP" sz="1400" dirty="0">
                <a:latin typeface="Calibri" pitchFamily="34" charset="0"/>
              </a:rPr>
              <a:t>. Chem. </a:t>
            </a:r>
            <a:r>
              <a:rPr lang="en-US" altLang="ja-JP" sz="1400" b="1" dirty="0">
                <a:latin typeface="Calibri" pitchFamily="34" charset="0"/>
              </a:rPr>
              <a:t>627</a:t>
            </a:r>
            <a:r>
              <a:rPr lang="en-US" altLang="ja-JP" sz="1400" dirty="0">
                <a:latin typeface="Calibri" pitchFamily="34" charset="0"/>
              </a:rPr>
              <a:t>, 809 (2001).</a:t>
            </a:r>
          </a:p>
        </p:txBody>
      </p:sp>
      <p:sp>
        <p:nvSpPr>
          <p:cNvPr id="6" name="テキスト ボックス 20"/>
          <p:cNvSpPr txBox="1">
            <a:spLocks noChangeArrowheads="1"/>
          </p:cNvSpPr>
          <p:nvPr/>
        </p:nvSpPr>
        <p:spPr bwMode="auto">
          <a:xfrm>
            <a:off x="4356100" y="6334125"/>
            <a:ext cx="4787900" cy="523875"/>
          </a:xfrm>
          <a:prstGeom prst="rect">
            <a:avLst/>
          </a:prstGeom>
          <a:noFill/>
          <a:ln w="9525">
            <a:noFill/>
            <a:miter lim="800000"/>
            <a:headEnd/>
            <a:tailEnd/>
          </a:ln>
        </p:spPr>
        <p:txBody>
          <a:bodyPr>
            <a:spAutoFit/>
          </a:bodyPr>
          <a:lstStyle/>
          <a:p>
            <a:r>
              <a:rPr lang="en-US" altLang="ja-JP" sz="1400" dirty="0">
                <a:latin typeface="Calibri" pitchFamily="34" charset="0"/>
              </a:rPr>
              <a:t>Y.  </a:t>
            </a:r>
            <a:r>
              <a:rPr lang="en-US" altLang="ja-JP" sz="1400" dirty="0" err="1">
                <a:latin typeface="Calibri" pitchFamily="34" charset="0"/>
              </a:rPr>
              <a:t>Fujii</a:t>
            </a:r>
            <a:r>
              <a:rPr lang="en-US" altLang="ja-JP" sz="1400" dirty="0">
                <a:latin typeface="Calibri" pitchFamily="34" charset="0"/>
              </a:rPr>
              <a:t>,  K.  </a:t>
            </a:r>
            <a:r>
              <a:rPr lang="en-US" altLang="ja-JP" sz="1400" dirty="0" err="1">
                <a:latin typeface="Calibri" pitchFamily="34" charset="0"/>
              </a:rPr>
              <a:t>Hase</a:t>
            </a:r>
            <a:r>
              <a:rPr lang="en-US" altLang="ja-JP" sz="1400" dirty="0">
                <a:latin typeface="Calibri" pitchFamily="34" charset="0"/>
              </a:rPr>
              <a:t>, N.  </a:t>
            </a:r>
            <a:r>
              <a:rPr lang="en-US" altLang="ja-JP" sz="1400" dirty="0" err="1">
                <a:latin typeface="Calibri" pitchFamily="34" charset="0"/>
              </a:rPr>
              <a:t>Hamaya</a:t>
            </a:r>
            <a:r>
              <a:rPr lang="en-US" altLang="ja-JP" sz="1400" dirty="0">
                <a:latin typeface="Calibri" pitchFamily="34" charset="0"/>
              </a:rPr>
              <a:t>,  Y.  </a:t>
            </a:r>
            <a:r>
              <a:rPr lang="en-US" altLang="ja-JP" sz="1400" dirty="0" err="1">
                <a:latin typeface="Calibri" pitchFamily="34" charset="0"/>
              </a:rPr>
              <a:t>Ohishi</a:t>
            </a:r>
            <a:r>
              <a:rPr lang="en-US" altLang="ja-JP" sz="1400" dirty="0">
                <a:latin typeface="Calibri" pitchFamily="34" charset="0"/>
              </a:rPr>
              <a:t>, A.  Onodera,  O. </a:t>
            </a:r>
          </a:p>
          <a:p>
            <a:r>
              <a:rPr lang="en-US" altLang="ja-JP" sz="1400" dirty="0">
                <a:latin typeface="Calibri" pitchFamily="34" charset="0"/>
              </a:rPr>
              <a:t>Shimomura, and K. </a:t>
            </a:r>
            <a:r>
              <a:rPr lang="en-US" altLang="ja-JP" sz="1400" dirty="0" err="1">
                <a:latin typeface="Calibri" pitchFamily="34" charset="0"/>
              </a:rPr>
              <a:t>Takemura</a:t>
            </a:r>
            <a:r>
              <a:rPr lang="en-US" altLang="ja-JP" sz="1400" dirty="0">
                <a:latin typeface="Calibri" pitchFamily="34" charset="0"/>
              </a:rPr>
              <a:t>, Phys. Rev. </a:t>
            </a:r>
            <a:r>
              <a:rPr lang="en-US" altLang="ja-JP" sz="1400" dirty="0" err="1">
                <a:latin typeface="Calibri" pitchFamily="34" charset="0"/>
              </a:rPr>
              <a:t>Lett</a:t>
            </a:r>
            <a:r>
              <a:rPr lang="en-US" altLang="ja-JP" sz="1400" dirty="0">
                <a:latin typeface="Calibri" pitchFamily="34" charset="0"/>
              </a:rPr>
              <a:t>. 58, 796 (1987).</a:t>
            </a:r>
            <a:endParaRPr lang="ja-JP" altLang="en-US" sz="1400" dirty="0">
              <a:latin typeface="Calibri" pitchFamily="34" charset="0"/>
            </a:endParaRPr>
          </a:p>
        </p:txBody>
      </p:sp>
      <p:sp>
        <p:nvSpPr>
          <p:cNvPr id="7" name="Rectangle 15"/>
          <p:cNvSpPr>
            <a:spLocks noChangeArrowheads="1"/>
          </p:cNvSpPr>
          <p:nvPr/>
        </p:nvSpPr>
        <p:spPr bwMode="auto">
          <a:xfrm>
            <a:off x="4355976" y="6145559"/>
            <a:ext cx="3338158" cy="307777"/>
          </a:xfrm>
          <a:prstGeom prst="rect">
            <a:avLst/>
          </a:prstGeom>
          <a:noFill/>
          <a:ln w="9525">
            <a:noFill/>
            <a:miter lim="800000"/>
            <a:headEnd/>
            <a:tailEnd/>
          </a:ln>
        </p:spPr>
        <p:txBody>
          <a:bodyPr wrap="none" anchor="ctr">
            <a:spAutoFit/>
          </a:bodyPr>
          <a:lstStyle/>
          <a:p>
            <a:r>
              <a:rPr lang="de-DE" altLang="ja-JP" sz="1400" dirty="0">
                <a:latin typeface="Calibri" pitchFamily="34" charset="0"/>
              </a:rPr>
              <a:t>K. Takemura et al., Nature </a:t>
            </a:r>
            <a:r>
              <a:rPr lang="de-DE" altLang="ja-JP" sz="1400" b="1" dirty="0">
                <a:latin typeface="Calibri" pitchFamily="34" charset="0"/>
              </a:rPr>
              <a:t>423</a:t>
            </a:r>
            <a:r>
              <a:rPr lang="de-DE" altLang="ja-JP" sz="1400" dirty="0">
                <a:latin typeface="Calibri" pitchFamily="34" charset="0"/>
              </a:rPr>
              <a:t>, 971 (2003). </a:t>
            </a:r>
          </a:p>
        </p:txBody>
      </p:sp>
      <p:pic>
        <p:nvPicPr>
          <p:cNvPr id="44035" name="Picture 3" descr="D:\Lab\参考資料\halogen_structure2.png"/>
          <p:cNvPicPr>
            <a:picLocks noChangeAspect="1" noChangeArrowheads="1"/>
          </p:cNvPicPr>
          <p:nvPr/>
        </p:nvPicPr>
        <p:blipFill>
          <a:blip r:embed="rId4" cstate="print"/>
          <a:srcRect/>
          <a:stretch>
            <a:fillRect/>
          </a:stretch>
        </p:blipFill>
        <p:spPr bwMode="auto">
          <a:xfrm>
            <a:off x="357851" y="2996952"/>
            <a:ext cx="8786149" cy="2183160"/>
          </a:xfrm>
          <a:prstGeom prst="rect">
            <a:avLst/>
          </a:prstGeom>
          <a:noFill/>
        </p:spPr>
      </p:pic>
      <p:sp>
        <p:nvSpPr>
          <p:cNvPr id="49" name="テキスト ボックス 48"/>
          <p:cNvSpPr txBox="1"/>
          <p:nvPr/>
        </p:nvSpPr>
        <p:spPr>
          <a:xfrm>
            <a:off x="1187624" y="5589240"/>
            <a:ext cx="5609997" cy="369332"/>
          </a:xfrm>
          <a:prstGeom prst="rect">
            <a:avLst/>
          </a:prstGeom>
          <a:noFill/>
        </p:spPr>
        <p:txBody>
          <a:bodyPr wrap="none" rtlCol="0">
            <a:spAutoFit/>
          </a:bodyPr>
          <a:lstStyle/>
          <a:p>
            <a:r>
              <a:rPr kumimoji="1" lang="en-US" altLang="ja-JP" dirty="0" smtClean="0"/>
              <a:t>Molecular dissociation@21GPa_</a:t>
            </a:r>
            <a:r>
              <a:rPr lang="en-US" altLang="ja-JP" i="1" dirty="0" smtClean="0"/>
              <a:t>non-hydrostatic pressure</a:t>
            </a:r>
            <a:endParaRPr kumimoji="1" lang="en-US" altLang="ja-JP" i="1" dirty="0" smtClean="0"/>
          </a:p>
        </p:txBody>
      </p:sp>
      <p:grpSp>
        <p:nvGrpSpPr>
          <p:cNvPr id="3" name="グループ化 50"/>
          <p:cNvGrpSpPr/>
          <p:nvPr/>
        </p:nvGrpSpPr>
        <p:grpSpPr>
          <a:xfrm>
            <a:off x="755576" y="3995772"/>
            <a:ext cx="8460432" cy="1665476"/>
            <a:chOff x="683568" y="3645024"/>
            <a:chExt cx="8460432" cy="1665476"/>
          </a:xfrm>
        </p:grpSpPr>
        <p:grpSp>
          <p:nvGrpSpPr>
            <p:cNvPr id="8" name="グループ化 53"/>
            <p:cNvGrpSpPr/>
            <p:nvPr/>
          </p:nvGrpSpPr>
          <p:grpSpPr>
            <a:xfrm>
              <a:off x="683568" y="3645024"/>
              <a:ext cx="7344816" cy="1070114"/>
              <a:chOff x="1998663" y="1916832"/>
              <a:chExt cx="6173737" cy="1046383"/>
            </a:xfrm>
          </p:grpSpPr>
          <p:grpSp>
            <p:nvGrpSpPr>
              <p:cNvPr id="9" name="グループ化 5"/>
              <p:cNvGrpSpPr/>
              <p:nvPr/>
            </p:nvGrpSpPr>
            <p:grpSpPr>
              <a:xfrm>
                <a:off x="1998663" y="1916832"/>
                <a:ext cx="6173737" cy="1046383"/>
                <a:chOff x="1998663" y="1916832"/>
                <a:chExt cx="6173737" cy="1046383"/>
              </a:xfrm>
            </p:grpSpPr>
            <p:grpSp>
              <p:nvGrpSpPr>
                <p:cNvPr id="10" name="グループ化 1"/>
                <p:cNvGrpSpPr/>
                <p:nvPr/>
              </p:nvGrpSpPr>
              <p:grpSpPr>
                <a:xfrm>
                  <a:off x="2128838" y="1916832"/>
                  <a:ext cx="6043562" cy="1046383"/>
                  <a:chOff x="2128838" y="1174530"/>
                  <a:chExt cx="6043562" cy="1046383"/>
                </a:xfrm>
              </p:grpSpPr>
              <p:sp>
                <p:nvSpPr>
                  <p:cNvPr id="21" name="Rectangle 16"/>
                  <p:cNvSpPr>
                    <a:spLocks noChangeArrowheads="1"/>
                  </p:cNvSpPr>
                  <p:nvPr/>
                </p:nvSpPr>
                <p:spPr bwMode="auto">
                  <a:xfrm>
                    <a:off x="2135188" y="1666875"/>
                    <a:ext cx="2586037" cy="441325"/>
                  </a:xfrm>
                  <a:prstGeom prst="rect">
                    <a:avLst/>
                  </a:prstGeom>
                  <a:solidFill>
                    <a:srgbClr val="92D05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22" name="Text Box 19"/>
                  <p:cNvSpPr txBox="1">
                    <a:spLocks noChangeArrowheads="1"/>
                  </p:cNvSpPr>
                  <p:nvPr/>
                </p:nvSpPr>
                <p:spPr bwMode="auto">
                  <a:xfrm>
                    <a:off x="2267744" y="1678586"/>
                    <a:ext cx="2284600"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Molecular phase (Ⅰ)</a:t>
                    </a:r>
                  </a:p>
                </p:txBody>
              </p:sp>
              <p:sp>
                <p:nvSpPr>
                  <p:cNvPr id="23" name="Rectangle 20"/>
                  <p:cNvSpPr>
                    <a:spLocks noChangeArrowheads="1"/>
                  </p:cNvSpPr>
                  <p:nvPr/>
                </p:nvSpPr>
                <p:spPr bwMode="auto">
                  <a:xfrm>
                    <a:off x="7134225" y="1671638"/>
                    <a:ext cx="322263" cy="549275"/>
                  </a:xfrm>
                  <a:prstGeom prst="rect">
                    <a:avLst/>
                  </a:prstGeom>
                  <a:solidFill>
                    <a:schemeClr val="bg1"/>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24" name="Rectangle 21"/>
                  <p:cNvSpPr>
                    <a:spLocks noChangeArrowheads="1"/>
                  </p:cNvSpPr>
                  <p:nvPr/>
                </p:nvSpPr>
                <p:spPr bwMode="auto">
                  <a:xfrm>
                    <a:off x="4716463" y="1666875"/>
                    <a:ext cx="3321050" cy="441325"/>
                  </a:xfrm>
                  <a:prstGeom prst="rect">
                    <a:avLst/>
                  </a:prstGeom>
                  <a:solidFill>
                    <a:srgbClr val="00B0F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26" name="Line 26"/>
                  <p:cNvSpPr>
                    <a:spLocks noChangeShapeType="1"/>
                  </p:cNvSpPr>
                  <p:nvPr/>
                </p:nvSpPr>
                <p:spPr bwMode="auto">
                  <a:xfrm>
                    <a:off x="2135188" y="1655763"/>
                    <a:ext cx="0" cy="455612"/>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28" name="Line 29"/>
                  <p:cNvSpPr>
                    <a:spLocks noChangeShapeType="1"/>
                  </p:cNvSpPr>
                  <p:nvPr/>
                </p:nvSpPr>
                <p:spPr bwMode="auto">
                  <a:xfrm>
                    <a:off x="2128838" y="1671638"/>
                    <a:ext cx="5913437"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29" name="Line 30"/>
                  <p:cNvSpPr>
                    <a:spLocks noChangeShapeType="1"/>
                  </p:cNvSpPr>
                  <p:nvPr/>
                </p:nvSpPr>
                <p:spPr bwMode="auto">
                  <a:xfrm>
                    <a:off x="2128838" y="2103438"/>
                    <a:ext cx="5913437"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0" name="Text Box 27"/>
                  <p:cNvSpPr txBox="1">
                    <a:spLocks noChangeArrowheads="1"/>
                  </p:cNvSpPr>
                  <p:nvPr/>
                </p:nvSpPr>
                <p:spPr bwMode="auto">
                  <a:xfrm>
                    <a:off x="5868144" y="1174530"/>
                    <a:ext cx="2304256"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err="1">
                        <a:solidFill>
                          <a:srgbClr val="0070C0"/>
                        </a:solidFill>
                        <a:latin typeface="+mn-lt"/>
                        <a:cs typeface="Times New Roman" pitchFamily="18" charset="0"/>
                      </a:rPr>
                      <a:t>Monoatomic</a:t>
                    </a:r>
                    <a:r>
                      <a:rPr lang="en-US" altLang="ja-JP" sz="2800" b="1" dirty="0">
                        <a:solidFill>
                          <a:srgbClr val="0070C0"/>
                        </a:solidFill>
                        <a:latin typeface="+mn-lt"/>
                        <a:cs typeface="Times New Roman" pitchFamily="18" charset="0"/>
                      </a:rPr>
                      <a:t> </a:t>
                    </a:r>
                    <a:r>
                      <a:rPr lang="en-US" altLang="ja-JP" sz="2800" b="1" dirty="0" smtClean="0">
                        <a:solidFill>
                          <a:srgbClr val="0070C0"/>
                        </a:solidFill>
                        <a:latin typeface="+mn-lt"/>
                        <a:cs typeface="Times New Roman" pitchFamily="18" charset="0"/>
                      </a:rPr>
                      <a:t>phase</a:t>
                    </a:r>
                    <a:endParaRPr lang="en-US" altLang="ja-JP" sz="2800" b="1" dirty="0">
                      <a:solidFill>
                        <a:srgbClr val="0070C0"/>
                      </a:solidFill>
                      <a:latin typeface="+mn-lt"/>
                      <a:cs typeface="Times New Roman" pitchFamily="18" charset="0"/>
                    </a:endParaRPr>
                  </a:p>
                </p:txBody>
              </p:sp>
            </p:grpSp>
            <p:sp>
              <p:nvSpPr>
                <p:cNvPr id="15" name="テキスト ボックス 136"/>
                <p:cNvSpPr txBox="1">
                  <a:spLocks noChangeArrowheads="1"/>
                </p:cNvSpPr>
                <p:nvPr/>
              </p:nvSpPr>
              <p:spPr bwMode="auto">
                <a:xfrm>
                  <a:off x="1998663" y="1991665"/>
                  <a:ext cx="76835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b="1">
                      <a:latin typeface="+mn-lt"/>
                      <a:cs typeface="Times New Roman" pitchFamily="18" charset="0"/>
                    </a:rPr>
                    <a:t>R.T.</a:t>
                  </a:r>
                  <a:endParaRPr lang="ja-JP" altLang="en-US" sz="2000" b="1">
                    <a:latin typeface="+mn-lt"/>
                    <a:cs typeface="Times New Roman" pitchFamily="18" charset="0"/>
                  </a:endParaRPr>
                </a:p>
              </p:txBody>
            </p:sp>
            <p:sp>
              <p:nvSpPr>
                <p:cNvPr id="17" name="Text Box 5"/>
                <p:cNvSpPr txBox="1">
                  <a:spLocks noChangeArrowheads="1"/>
                </p:cNvSpPr>
                <p:nvPr/>
              </p:nvSpPr>
              <p:spPr bwMode="auto">
                <a:xfrm>
                  <a:off x="5436096" y="2420888"/>
                  <a:ext cx="403146" cy="37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Ⅱ</a:t>
                  </a:r>
                  <a:endParaRPr lang="en-US" altLang="ja-JP" sz="2800" b="1" dirty="0">
                    <a:latin typeface="+mn-lt"/>
                    <a:cs typeface="Times New Roman" pitchFamily="18" charset="0"/>
                  </a:endParaRPr>
                </a:p>
              </p:txBody>
            </p:sp>
            <p:sp>
              <p:nvSpPr>
                <p:cNvPr id="18" name="Text Box 5"/>
                <p:cNvSpPr txBox="1">
                  <a:spLocks noChangeArrowheads="1"/>
                </p:cNvSpPr>
                <p:nvPr/>
              </p:nvSpPr>
              <p:spPr bwMode="auto">
                <a:xfrm>
                  <a:off x="6437663" y="2420888"/>
                  <a:ext cx="403146" cy="37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Ⅲ</a:t>
                  </a:r>
                  <a:endParaRPr lang="en-US" altLang="ja-JP" sz="2800" b="1" dirty="0">
                    <a:latin typeface="+mn-lt"/>
                    <a:cs typeface="Times New Roman" pitchFamily="18" charset="0"/>
                  </a:endParaRPr>
                </a:p>
              </p:txBody>
            </p:sp>
            <p:sp>
              <p:nvSpPr>
                <p:cNvPr id="19" name="Text Box 5"/>
                <p:cNvSpPr txBox="1">
                  <a:spLocks noChangeArrowheads="1"/>
                </p:cNvSpPr>
                <p:nvPr/>
              </p:nvSpPr>
              <p:spPr bwMode="auto">
                <a:xfrm>
                  <a:off x="7285039" y="2420888"/>
                  <a:ext cx="403146" cy="37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Ⅳ</a:t>
                  </a:r>
                  <a:endParaRPr lang="en-US" altLang="ja-JP" sz="2800" b="1" dirty="0">
                    <a:latin typeface="+mn-lt"/>
                    <a:cs typeface="Times New Roman" pitchFamily="18" charset="0"/>
                  </a:endParaRPr>
                </a:p>
              </p:txBody>
            </p:sp>
          </p:grpSp>
          <p:cxnSp>
            <p:nvCxnSpPr>
              <p:cNvPr id="11" name="直線コネクタ 10"/>
              <p:cNvCxnSpPr/>
              <p:nvPr/>
            </p:nvCxnSpPr>
            <p:spPr>
              <a:xfrm>
                <a:off x="6228184"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020272"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p:cNvCxnSpPr/>
            <p:nvPr/>
          </p:nvCxnSpPr>
          <p:spPr>
            <a:xfrm>
              <a:off x="827584" y="4869160"/>
              <a:ext cx="70567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643012" y="4941168"/>
              <a:ext cx="1500988" cy="369332"/>
            </a:xfrm>
            <a:prstGeom prst="rect">
              <a:avLst/>
            </a:prstGeom>
            <a:noFill/>
          </p:spPr>
          <p:txBody>
            <a:bodyPr wrap="none" rtlCol="0">
              <a:spAutoFit/>
            </a:bodyPr>
            <a:lstStyle/>
            <a:p>
              <a:r>
                <a:rPr kumimoji="1" lang="en-US" altLang="ja-JP" dirty="0" smtClean="0"/>
                <a:t>Pressure(</a:t>
              </a:r>
              <a:r>
                <a:rPr kumimoji="1" lang="en-US" altLang="ja-JP" dirty="0" err="1" smtClean="0"/>
                <a:t>GPa</a:t>
              </a:r>
              <a:r>
                <a:rPr kumimoji="1" lang="en-US" altLang="ja-JP" dirty="0" smtClean="0"/>
                <a:t>)</a:t>
              </a:r>
            </a:p>
          </p:txBody>
        </p:sp>
        <p:sp>
          <p:nvSpPr>
            <p:cNvPr id="35" name="テキスト ボックス 34"/>
            <p:cNvSpPr txBox="1"/>
            <p:nvPr/>
          </p:nvSpPr>
          <p:spPr>
            <a:xfrm>
              <a:off x="3707904" y="4869160"/>
              <a:ext cx="367408" cy="307777"/>
            </a:xfrm>
            <a:prstGeom prst="rect">
              <a:avLst/>
            </a:prstGeom>
            <a:noFill/>
          </p:spPr>
          <p:txBody>
            <a:bodyPr wrap="none" rtlCol="0">
              <a:spAutoFit/>
            </a:bodyPr>
            <a:lstStyle/>
            <a:p>
              <a:r>
                <a:rPr kumimoji="1" lang="en-US" altLang="ja-JP" sz="1400" dirty="0" smtClean="0"/>
                <a:t>24</a:t>
              </a:r>
              <a:endParaRPr kumimoji="1" lang="ja-JP" altLang="en-US" sz="1400" dirty="0"/>
            </a:p>
          </p:txBody>
        </p:sp>
        <p:sp>
          <p:nvSpPr>
            <p:cNvPr id="36" name="テキスト ボックス 35"/>
            <p:cNvSpPr txBox="1"/>
            <p:nvPr/>
          </p:nvSpPr>
          <p:spPr>
            <a:xfrm>
              <a:off x="755576" y="4869160"/>
              <a:ext cx="276038" cy="307777"/>
            </a:xfrm>
            <a:prstGeom prst="rect">
              <a:avLst/>
            </a:prstGeom>
            <a:noFill/>
          </p:spPr>
          <p:txBody>
            <a:bodyPr wrap="none" rtlCol="0">
              <a:spAutoFit/>
            </a:bodyPr>
            <a:lstStyle/>
            <a:p>
              <a:r>
                <a:rPr kumimoji="1" lang="en-US" altLang="ja-JP" sz="1400" dirty="0" smtClean="0"/>
                <a:t>0</a:t>
              </a:r>
            </a:p>
          </p:txBody>
        </p:sp>
        <p:sp>
          <p:nvSpPr>
            <p:cNvPr id="37" name="テキスト ボックス 36"/>
            <p:cNvSpPr txBox="1"/>
            <p:nvPr/>
          </p:nvSpPr>
          <p:spPr>
            <a:xfrm>
              <a:off x="4276600" y="4869160"/>
              <a:ext cx="367408" cy="307777"/>
            </a:xfrm>
            <a:prstGeom prst="rect">
              <a:avLst/>
            </a:prstGeom>
            <a:noFill/>
          </p:spPr>
          <p:txBody>
            <a:bodyPr wrap="none" rtlCol="0">
              <a:spAutoFit/>
            </a:bodyPr>
            <a:lstStyle/>
            <a:p>
              <a:r>
                <a:rPr kumimoji="1" lang="en-US" altLang="ja-JP" sz="1400" dirty="0" smtClean="0"/>
                <a:t>25</a:t>
              </a:r>
              <a:endParaRPr kumimoji="1" lang="ja-JP" altLang="en-US" sz="1400" dirty="0"/>
            </a:p>
          </p:txBody>
        </p:sp>
        <p:sp>
          <p:nvSpPr>
            <p:cNvPr id="40" name="テキスト ボックス 39"/>
            <p:cNvSpPr txBox="1"/>
            <p:nvPr/>
          </p:nvSpPr>
          <p:spPr>
            <a:xfrm>
              <a:off x="5508104" y="4869160"/>
              <a:ext cx="367408" cy="307777"/>
            </a:xfrm>
            <a:prstGeom prst="rect">
              <a:avLst/>
            </a:prstGeom>
            <a:noFill/>
          </p:spPr>
          <p:txBody>
            <a:bodyPr wrap="none" rtlCol="0">
              <a:spAutoFit/>
            </a:bodyPr>
            <a:lstStyle/>
            <a:p>
              <a:r>
                <a:rPr lang="en-US" altLang="ja-JP" sz="1400" dirty="0" smtClean="0"/>
                <a:t>43</a:t>
              </a:r>
              <a:endParaRPr kumimoji="1" lang="ja-JP" altLang="en-US" sz="1400" dirty="0"/>
            </a:p>
          </p:txBody>
        </p:sp>
        <p:sp>
          <p:nvSpPr>
            <p:cNvPr id="41" name="テキスト ボックス 40"/>
            <p:cNvSpPr txBox="1"/>
            <p:nvPr/>
          </p:nvSpPr>
          <p:spPr>
            <a:xfrm>
              <a:off x="6516216" y="4869160"/>
              <a:ext cx="367408" cy="307777"/>
            </a:xfrm>
            <a:prstGeom prst="rect">
              <a:avLst/>
            </a:prstGeom>
            <a:noFill/>
          </p:spPr>
          <p:txBody>
            <a:bodyPr wrap="none" rtlCol="0">
              <a:spAutoFit/>
            </a:bodyPr>
            <a:lstStyle/>
            <a:p>
              <a:r>
                <a:rPr lang="en-US" altLang="ja-JP" sz="1400" dirty="0" smtClean="0"/>
                <a:t>55</a:t>
              </a:r>
            </a:p>
          </p:txBody>
        </p:sp>
        <p:cxnSp>
          <p:nvCxnSpPr>
            <p:cNvPr id="43" name="直線コネクタ 42"/>
            <p:cNvCxnSpPr/>
            <p:nvPr/>
          </p:nvCxnSpPr>
          <p:spPr>
            <a:xfrm>
              <a:off x="827584"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923928"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427984"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724128"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660232" y="4725144"/>
              <a:ext cx="0" cy="1440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平行四辺形 49"/>
            <p:cNvSpPr/>
            <p:nvPr/>
          </p:nvSpPr>
          <p:spPr>
            <a:xfrm>
              <a:off x="3779912" y="4149080"/>
              <a:ext cx="720080" cy="432048"/>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Ⅴ</a:t>
              </a:r>
              <a:endParaRPr kumimoji="1" lang="ja-JP" altLang="en-US" b="1" dirty="0">
                <a:solidFill>
                  <a:schemeClr val="tx1"/>
                </a:solidFill>
              </a:endParaRPr>
            </a:p>
          </p:txBody>
        </p:sp>
      </p:grpSp>
      <p:sp>
        <p:nvSpPr>
          <p:cNvPr id="53" name="テキスト ボックス 52"/>
          <p:cNvSpPr txBox="1"/>
          <p:nvPr/>
        </p:nvSpPr>
        <p:spPr>
          <a:xfrm>
            <a:off x="467544" y="3717032"/>
            <a:ext cx="2109167" cy="369332"/>
          </a:xfrm>
          <a:prstGeom prst="rect">
            <a:avLst/>
          </a:prstGeom>
          <a:noFill/>
        </p:spPr>
        <p:txBody>
          <a:bodyPr wrap="none" rtlCol="0">
            <a:spAutoFit/>
          </a:bodyPr>
          <a:lstStyle/>
          <a:p>
            <a:r>
              <a:rPr lang="en-US" altLang="ja-JP" i="1" dirty="0" smtClean="0"/>
              <a:t>hydrostatic pressure</a:t>
            </a:r>
            <a:endParaRPr kumimoji="1" lang="ja-JP" alt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sz="3200" b="1" i="1" u="sng" dirty="0" smtClean="0">
                <a:cs typeface="Times New Roman" pitchFamily="18" charset="0"/>
              </a:rPr>
              <a:t>Ⅴ phase between </a:t>
            </a:r>
            <a:r>
              <a:rPr lang="en-US" altLang="ja-JP" sz="3200" b="1" i="1" u="sng" dirty="0" smtClean="0">
                <a:ea typeface="ＭＳ 明朝" pitchFamily="17" charset="-128"/>
                <a:cs typeface="Times New Roman" pitchFamily="18" charset="0"/>
              </a:rPr>
              <a:t>Ⅰ and Ⅱ phase</a:t>
            </a:r>
            <a:r>
              <a:rPr lang="en-US" altLang="ja-JP" sz="3200" b="1" i="1" u="sng" dirty="0" smtClean="0">
                <a:cs typeface="Times New Roman" pitchFamily="18" charset="0"/>
              </a:rPr>
              <a:t> </a:t>
            </a:r>
            <a:br>
              <a:rPr lang="en-US" altLang="ja-JP" sz="3200" b="1" i="1" u="sng" dirty="0" smtClean="0">
                <a:cs typeface="Times New Roman" pitchFamily="18" charset="0"/>
              </a:rPr>
            </a:br>
            <a:r>
              <a:rPr lang="en-US" altLang="ja-JP" sz="3200" b="1" i="1" u="sng" dirty="0" smtClean="0">
                <a:cs typeface="Times New Roman" pitchFamily="18" charset="0"/>
              </a:rPr>
              <a:t>at 24-25 </a:t>
            </a:r>
            <a:r>
              <a:rPr lang="en-US" altLang="ja-JP" sz="3200" b="1" i="1" u="sng" dirty="0" err="1" smtClean="0">
                <a:cs typeface="Times New Roman" pitchFamily="18" charset="0"/>
              </a:rPr>
              <a:t>GPa</a:t>
            </a:r>
            <a:endParaRPr lang="ja-JP" altLang="en-US" sz="3200" b="1" i="1" dirty="0" smtClean="0"/>
          </a:p>
        </p:txBody>
      </p:sp>
      <p:pic>
        <p:nvPicPr>
          <p:cNvPr id="7171" name="Picture 2"/>
          <p:cNvPicPr>
            <a:picLocks noChangeAspect="1" noChangeArrowheads="1"/>
          </p:cNvPicPr>
          <p:nvPr/>
        </p:nvPicPr>
        <p:blipFill>
          <a:blip r:embed="rId3" cstate="print"/>
          <a:srcRect/>
          <a:stretch>
            <a:fillRect/>
          </a:stretch>
        </p:blipFill>
        <p:spPr bwMode="auto">
          <a:xfrm>
            <a:off x="73025" y="1963738"/>
            <a:ext cx="4943475" cy="3028950"/>
          </a:xfrm>
          <a:prstGeom prst="rect">
            <a:avLst/>
          </a:prstGeom>
          <a:noFill/>
          <a:ln w="9525">
            <a:noFill/>
            <a:miter lim="800000"/>
            <a:headEnd/>
            <a:tailEnd/>
          </a:ln>
        </p:spPr>
      </p:pic>
      <p:sp>
        <p:nvSpPr>
          <p:cNvPr id="7172" name="Rectangle 15"/>
          <p:cNvSpPr>
            <a:spLocks noChangeArrowheads="1"/>
          </p:cNvSpPr>
          <p:nvPr/>
        </p:nvSpPr>
        <p:spPr bwMode="auto">
          <a:xfrm>
            <a:off x="4588669" y="4812239"/>
            <a:ext cx="3519488" cy="296863"/>
          </a:xfrm>
          <a:prstGeom prst="rect">
            <a:avLst/>
          </a:prstGeom>
          <a:noFill/>
          <a:ln w="9525">
            <a:noFill/>
            <a:miter lim="800000"/>
            <a:headEnd/>
            <a:tailEnd/>
          </a:ln>
        </p:spPr>
        <p:txBody>
          <a:bodyPr wrap="none" anchor="ctr">
            <a:spAutoFit/>
          </a:bodyPr>
          <a:lstStyle/>
          <a:p>
            <a:r>
              <a:rPr lang="de-DE" altLang="ja-JP" sz="2000" dirty="0">
                <a:latin typeface="Calibri" pitchFamily="34" charset="0"/>
              </a:rPr>
              <a:t>K. Takemura et al., Nature </a:t>
            </a:r>
            <a:r>
              <a:rPr lang="de-DE" altLang="ja-JP" sz="2000" b="1" dirty="0">
                <a:latin typeface="Calibri" pitchFamily="34" charset="0"/>
              </a:rPr>
              <a:t>423</a:t>
            </a:r>
            <a:r>
              <a:rPr lang="de-DE" altLang="ja-JP" sz="2000" dirty="0">
                <a:latin typeface="Calibri" pitchFamily="34" charset="0"/>
              </a:rPr>
              <a:t>, 971 (2003). </a:t>
            </a:r>
          </a:p>
        </p:txBody>
      </p:sp>
      <p:sp>
        <p:nvSpPr>
          <p:cNvPr id="7173" name="テキスト ボックス 5"/>
          <p:cNvSpPr txBox="1">
            <a:spLocks noChangeArrowheads="1"/>
          </p:cNvSpPr>
          <p:nvPr/>
        </p:nvSpPr>
        <p:spPr bwMode="auto">
          <a:xfrm>
            <a:off x="4895850" y="2565400"/>
            <a:ext cx="4248150" cy="954088"/>
          </a:xfrm>
          <a:prstGeom prst="rect">
            <a:avLst/>
          </a:prstGeom>
          <a:noFill/>
          <a:ln w="9525">
            <a:noFill/>
            <a:miter lim="800000"/>
            <a:headEnd/>
            <a:tailEnd/>
          </a:ln>
        </p:spPr>
        <p:txBody>
          <a:bodyPr>
            <a:spAutoFit/>
          </a:bodyPr>
          <a:lstStyle/>
          <a:p>
            <a:r>
              <a:rPr lang="ja-JP" altLang="en-US" sz="2800">
                <a:latin typeface="Calibri" pitchFamily="34" charset="0"/>
              </a:rPr>
              <a:t>・</a:t>
            </a:r>
            <a:r>
              <a:rPr lang="en-US" altLang="ja-JP" sz="2800">
                <a:latin typeface="Calibri" pitchFamily="34" charset="0"/>
              </a:rPr>
              <a:t>incommensurate</a:t>
            </a:r>
            <a:r>
              <a:rPr lang="ja-JP" altLang="en-US" sz="2800">
                <a:latin typeface="Calibri" pitchFamily="34" charset="0"/>
              </a:rPr>
              <a:t> </a:t>
            </a:r>
            <a:r>
              <a:rPr lang="en-US" altLang="ja-JP" sz="2800">
                <a:latin typeface="Calibri" pitchFamily="34" charset="0"/>
              </a:rPr>
              <a:t>structure</a:t>
            </a:r>
          </a:p>
          <a:p>
            <a:endParaRPr lang="ja-JP" altLang="en-US" sz="2800">
              <a:latin typeface="Calibri" pitchFamily="34" charset="0"/>
            </a:endParaRPr>
          </a:p>
        </p:txBody>
      </p:sp>
      <p:sp>
        <p:nvSpPr>
          <p:cNvPr id="7174" name="テキスト ボックス 6"/>
          <p:cNvSpPr txBox="1">
            <a:spLocks noChangeArrowheads="1"/>
          </p:cNvSpPr>
          <p:nvPr/>
        </p:nvSpPr>
        <p:spPr bwMode="auto">
          <a:xfrm>
            <a:off x="5003800" y="3141663"/>
            <a:ext cx="1344613" cy="584200"/>
          </a:xfrm>
          <a:prstGeom prst="rect">
            <a:avLst/>
          </a:prstGeom>
          <a:noFill/>
          <a:ln w="9525">
            <a:noFill/>
            <a:miter lim="800000"/>
            <a:headEnd/>
            <a:tailEnd/>
          </a:ln>
        </p:spPr>
        <p:txBody>
          <a:bodyPr wrap="none">
            <a:spAutoFit/>
          </a:bodyPr>
          <a:lstStyle/>
          <a:p>
            <a:r>
              <a:rPr lang="ja-JP" altLang="en-US" sz="3200">
                <a:latin typeface="Calibri" pitchFamily="34" charset="0"/>
              </a:rPr>
              <a:t>・</a:t>
            </a:r>
            <a:r>
              <a:rPr lang="en-US" altLang="ja-JP" sz="3200">
                <a:latin typeface="Calibri" pitchFamily="34" charset="0"/>
              </a:rPr>
              <a:t>metal</a:t>
            </a:r>
            <a:endParaRPr lang="ja-JP" altLang="en-US" sz="3200">
              <a:latin typeface="Calibri" pitchFamily="34" charset="0"/>
            </a:endParaRPr>
          </a:p>
        </p:txBody>
      </p:sp>
      <p:sp>
        <p:nvSpPr>
          <p:cNvPr id="29" name="テキスト ボックス 28"/>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41" name="Text Box 18"/>
          <p:cNvSpPr txBox="1">
            <a:spLocks noChangeArrowheads="1"/>
          </p:cNvSpPr>
          <p:nvPr/>
        </p:nvSpPr>
        <p:spPr bwMode="auto">
          <a:xfrm>
            <a:off x="179512" y="6093296"/>
            <a:ext cx="1990725" cy="38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Crystal structure</a:t>
            </a:r>
          </a:p>
        </p:txBody>
      </p:sp>
      <p:grpSp>
        <p:nvGrpSpPr>
          <p:cNvPr id="2" name="グループ化 53"/>
          <p:cNvGrpSpPr/>
          <p:nvPr/>
        </p:nvGrpSpPr>
        <p:grpSpPr>
          <a:xfrm>
            <a:off x="1799184" y="5589240"/>
            <a:ext cx="7344816" cy="1070114"/>
            <a:chOff x="1998663" y="1916832"/>
            <a:chExt cx="6173737" cy="1046383"/>
          </a:xfrm>
        </p:grpSpPr>
        <p:grpSp>
          <p:nvGrpSpPr>
            <p:cNvPr id="3" name="グループ化 5"/>
            <p:cNvGrpSpPr/>
            <p:nvPr/>
          </p:nvGrpSpPr>
          <p:grpSpPr>
            <a:xfrm>
              <a:off x="1998663" y="1916832"/>
              <a:ext cx="6173737" cy="1046383"/>
              <a:chOff x="1998663" y="1916832"/>
              <a:chExt cx="6173737" cy="1046383"/>
            </a:xfrm>
          </p:grpSpPr>
          <p:grpSp>
            <p:nvGrpSpPr>
              <p:cNvPr id="4" name="グループ化 1"/>
              <p:cNvGrpSpPr/>
              <p:nvPr/>
            </p:nvGrpSpPr>
            <p:grpSpPr>
              <a:xfrm>
                <a:off x="2128838" y="1916832"/>
                <a:ext cx="6043562" cy="1046383"/>
                <a:chOff x="2128838" y="1174530"/>
                <a:chExt cx="6043562" cy="1046383"/>
              </a:xfrm>
            </p:grpSpPr>
            <p:sp>
              <p:nvSpPr>
                <p:cNvPr id="80" name="Rectangle 16"/>
                <p:cNvSpPr>
                  <a:spLocks noChangeArrowheads="1"/>
                </p:cNvSpPr>
                <p:nvPr/>
              </p:nvSpPr>
              <p:spPr bwMode="auto">
                <a:xfrm>
                  <a:off x="2135188" y="1666875"/>
                  <a:ext cx="2586037" cy="441325"/>
                </a:xfrm>
                <a:prstGeom prst="rect">
                  <a:avLst/>
                </a:prstGeom>
                <a:solidFill>
                  <a:srgbClr val="92D05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81" name="Text Box 19"/>
                <p:cNvSpPr txBox="1">
                  <a:spLocks noChangeArrowheads="1"/>
                </p:cNvSpPr>
                <p:nvPr/>
              </p:nvSpPr>
              <p:spPr bwMode="auto">
                <a:xfrm>
                  <a:off x="2267744" y="1678586"/>
                  <a:ext cx="2284600"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Molecular phase (Ⅰ)</a:t>
                  </a:r>
                </a:p>
              </p:txBody>
            </p:sp>
            <p:sp>
              <p:nvSpPr>
                <p:cNvPr id="82" name="Rectangle 20"/>
                <p:cNvSpPr>
                  <a:spLocks noChangeArrowheads="1"/>
                </p:cNvSpPr>
                <p:nvPr/>
              </p:nvSpPr>
              <p:spPr bwMode="auto">
                <a:xfrm>
                  <a:off x="7134225" y="1671638"/>
                  <a:ext cx="322263" cy="549275"/>
                </a:xfrm>
                <a:prstGeom prst="rect">
                  <a:avLst/>
                </a:prstGeom>
                <a:solidFill>
                  <a:schemeClr val="bg1"/>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83" name="Rectangle 21"/>
                <p:cNvSpPr>
                  <a:spLocks noChangeArrowheads="1"/>
                </p:cNvSpPr>
                <p:nvPr/>
              </p:nvSpPr>
              <p:spPr bwMode="auto">
                <a:xfrm>
                  <a:off x="4716463" y="1666875"/>
                  <a:ext cx="3321050" cy="441325"/>
                </a:xfrm>
                <a:prstGeom prst="rect">
                  <a:avLst/>
                </a:prstGeom>
                <a:solidFill>
                  <a:srgbClr val="00B0F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84" name="Line 26"/>
                <p:cNvSpPr>
                  <a:spLocks noChangeShapeType="1"/>
                </p:cNvSpPr>
                <p:nvPr/>
              </p:nvSpPr>
              <p:spPr bwMode="auto">
                <a:xfrm>
                  <a:off x="2135188" y="1655763"/>
                  <a:ext cx="0" cy="455612"/>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 name="Line 29"/>
                <p:cNvSpPr>
                  <a:spLocks noChangeShapeType="1"/>
                </p:cNvSpPr>
                <p:nvPr/>
              </p:nvSpPr>
              <p:spPr bwMode="auto">
                <a:xfrm>
                  <a:off x="2128838" y="1671638"/>
                  <a:ext cx="5913437"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6" name="Line 30"/>
                <p:cNvSpPr>
                  <a:spLocks noChangeShapeType="1"/>
                </p:cNvSpPr>
                <p:nvPr/>
              </p:nvSpPr>
              <p:spPr bwMode="auto">
                <a:xfrm>
                  <a:off x="2128838" y="2103438"/>
                  <a:ext cx="5913437"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7" name="Text Box 27"/>
                <p:cNvSpPr txBox="1">
                  <a:spLocks noChangeArrowheads="1"/>
                </p:cNvSpPr>
                <p:nvPr/>
              </p:nvSpPr>
              <p:spPr bwMode="auto">
                <a:xfrm>
                  <a:off x="5868144" y="1174530"/>
                  <a:ext cx="2304256"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err="1">
                      <a:solidFill>
                        <a:srgbClr val="0070C0"/>
                      </a:solidFill>
                      <a:latin typeface="+mn-lt"/>
                      <a:cs typeface="Times New Roman" pitchFamily="18" charset="0"/>
                    </a:rPr>
                    <a:t>Monoatomic</a:t>
                  </a:r>
                  <a:r>
                    <a:rPr lang="en-US" altLang="ja-JP" sz="2800" b="1" dirty="0">
                      <a:solidFill>
                        <a:srgbClr val="0070C0"/>
                      </a:solidFill>
                      <a:latin typeface="+mn-lt"/>
                      <a:cs typeface="Times New Roman" pitchFamily="18" charset="0"/>
                    </a:rPr>
                    <a:t> </a:t>
                  </a:r>
                  <a:r>
                    <a:rPr lang="en-US" altLang="ja-JP" sz="2800" b="1" dirty="0" smtClean="0">
                      <a:solidFill>
                        <a:srgbClr val="0070C0"/>
                      </a:solidFill>
                      <a:latin typeface="+mn-lt"/>
                      <a:cs typeface="Times New Roman" pitchFamily="18" charset="0"/>
                    </a:rPr>
                    <a:t>phase</a:t>
                  </a:r>
                  <a:endParaRPr lang="en-US" altLang="ja-JP" sz="2800" b="1" dirty="0">
                    <a:solidFill>
                      <a:srgbClr val="0070C0"/>
                    </a:solidFill>
                    <a:latin typeface="+mn-lt"/>
                    <a:cs typeface="Times New Roman" pitchFamily="18" charset="0"/>
                  </a:endParaRPr>
                </a:p>
              </p:txBody>
            </p:sp>
          </p:grpSp>
          <p:sp>
            <p:nvSpPr>
              <p:cNvPr id="57" name="テキスト ボックス 136"/>
              <p:cNvSpPr txBox="1">
                <a:spLocks noChangeArrowheads="1"/>
              </p:cNvSpPr>
              <p:nvPr/>
            </p:nvSpPr>
            <p:spPr bwMode="auto">
              <a:xfrm>
                <a:off x="1998663" y="1991665"/>
                <a:ext cx="76835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b="1">
                    <a:latin typeface="+mn-lt"/>
                    <a:cs typeface="Times New Roman" pitchFamily="18" charset="0"/>
                  </a:rPr>
                  <a:t>R.T.</a:t>
                </a:r>
                <a:endParaRPr lang="ja-JP" altLang="en-US" sz="2000" b="1">
                  <a:latin typeface="+mn-lt"/>
                  <a:cs typeface="Times New Roman" pitchFamily="18" charset="0"/>
                </a:endParaRPr>
              </a:p>
            </p:txBody>
          </p:sp>
          <p:sp>
            <p:nvSpPr>
              <p:cNvPr id="58" name="Text Box 5"/>
              <p:cNvSpPr txBox="1">
                <a:spLocks noChangeArrowheads="1"/>
              </p:cNvSpPr>
              <p:nvPr/>
            </p:nvSpPr>
            <p:spPr bwMode="auto">
              <a:xfrm>
                <a:off x="5436096" y="2420888"/>
                <a:ext cx="403146" cy="37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Ⅱ</a:t>
                </a:r>
                <a:endParaRPr lang="en-US" altLang="ja-JP" sz="2800" b="1" dirty="0">
                  <a:latin typeface="+mn-lt"/>
                  <a:cs typeface="Times New Roman" pitchFamily="18" charset="0"/>
                </a:endParaRPr>
              </a:p>
            </p:txBody>
          </p:sp>
          <p:sp>
            <p:nvSpPr>
              <p:cNvPr id="62" name="Text Box 5"/>
              <p:cNvSpPr txBox="1">
                <a:spLocks noChangeArrowheads="1"/>
              </p:cNvSpPr>
              <p:nvPr/>
            </p:nvSpPr>
            <p:spPr bwMode="auto">
              <a:xfrm>
                <a:off x="6437663" y="2420888"/>
                <a:ext cx="403146" cy="37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Ⅲ</a:t>
                </a:r>
                <a:endParaRPr lang="en-US" altLang="ja-JP" sz="2800" b="1" dirty="0">
                  <a:latin typeface="+mn-lt"/>
                  <a:cs typeface="Times New Roman" pitchFamily="18" charset="0"/>
                </a:endParaRPr>
              </a:p>
            </p:txBody>
          </p:sp>
          <p:sp>
            <p:nvSpPr>
              <p:cNvPr id="79" name="Text Box 5"/>
              <p:cNvSpPr txBox="1">
                <a:spLocks noChangeArrowheads="1"/>
              </p:cNvSpPr>
              <p:nvPr/>
            </p:nvSpPr>
            <p:spPr bwMode="auto">
              <a:xfrm>
                <a:off x="7285039" y="2420888"/>
                <a:ext cx="403146" cy="37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Ⅳ</a:t>
                </a:r>
                <a:endParaRPr lang="en-US" altLang="ja-JP" sz="2800" b="1" dirty="0">
                  <a:latin typeface="+mn-lt"/>
                  <a:cs typeface="Times New Roman" pitchFamily="18" charset="0"/>
                </a:endParaRPr>
              </a:p>
            </p:txBody>
          </p:sp>
        </p:grpSp>
        <p:cxnSp>
          <p:nvCxnSpPr>
            <p:cNvPr id="54" name="直線コネクタ 53"/>
            <p:cNvCxnSpPr/>
            <p:nvPr/>
          </p:nvCxnSpPr>
          <p:spPr>
            <a:xfrm>
              <a:off x="6228184"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7020272"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88" name="平行四辺形 87"/>
          <p:cNvSpPr/>
          <p:nvPr/>
        </p:nvSpPr>
        <p:spPr>
          <a:xfrm>
            <a:off x="4716016" y="6093296"/>
            <a:ext cx="720080" cy="432048"/>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Ⅴ</a:t>
            </a:r>
            <a:endParaRPr kumimoji="1" lang="ja-JP" altLang="en-US" b="1" dirty="0">
              <a:solidFill>
                <a:schemeClr val="tx1"/>
              </a:solidFill>
            </a:endParaRPr>
          </a:p>
        </p:txBody>
      </p:sp>
      <p:sp>
        <p:nvSpPr>
          <p:cNvPr id="27" name="テキスト ボックス 26"/>
          <p:cNvSpPr txBox="1"/>
          <p:nvPr/>
        </p:nvSpPr>
        <p:spPr>
          <a:xfrm>
            <a:off x="323528" y="1196752"/>
            <a:ext cx="1399742" cy="646331"/>
          </a:xfrm>
          <a:prstGeom prst="rect">
            <a:avLst/>
          </a:prstGeom>
          <a:noFill/>
        </p:spPr>
        <p:txBody>
          <a:bodyPr wrap="none" rtlCol="0">
            <a:spAutoFit/>
          </a:bodyPr>
          <a:lstStyle/>
          <a:p>
            <a:r>
              <a:rPr kumimoji="1" lang="en-US" altLang="ja-JP" sz="3600" b="1" dirty="0" smtClean="0"/>
              <a:t>Iodine</a:t>
            </a:r>
            <a:endParaRPr kumimoji="1" lang="ja-JP" alt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タイトル 1"/>
          <p:cNvSpPr>
            <a:spLocks noGrp="1"/>
          </p:cNvSpPr>
          <p:nvPr>
            <p:ph type="title"/>
          </p:nvPr>
        </p:nvSpPr>
        <p:spPr/>
        <p:txBody>
          <a:bodyPr/>
          <a:lstStyle/>
          <a:p>
            <a:pPr eaLnBrk="1" hangingPunct="1"/>
            <a:r>
              <a:rPr lang="en-US" altLang="ja-JP" sz="3200" b="1" i="1" u="sng" dirty="0" smtClean="0"/>
              <a:t>Electrical property of Iodine in high pressure</a:t>
            </a:r>
            <a:endParaRPr lang="ja-JP" altLang="en-US" sz="3200" b="1" i="1" u="sng" dirty="0" smtClean="0"/>
          </a:p>
        </p:txBody>
      </p:sp>
      <p:grpSp>
        <p:nvGrpSpPr>
          <p:cNvPr id="2" name="Group 17"/>
          <p:cNvGrpSpPr>
            <a:grpSpLocks/>
          </p:cNvGrpSpPr>
          <p:nvPr/>
        </p:nvGrpSpPr>
        <p:grpSpPr bwMode="auto">
          <a:xfrm>
            <a:off x="4787900" y="1341438"/>
            <a:ext cx="3419475" cy="4103687"/>
            <a:chOff x="340" y="663"/>
            <a:chExt cx="2449" cy="2857"/>
          </a:xfrm>
        </p:grpSpPr>
        <p:pic>
          <p:nvPicPr>
            <p:cNvPr id="1030" name="Picture 12"/>
            <p:cNvPicPr>
              <a:picLocks noChangeAspect="1" noChangeArrowheads="1"/>
            </p:cNvPicPr>
            <p:nvPr/>
          </p:nvPicPr>
          <p:blipFill>
            <a:blip r:embed="rId4" cstate="print"/>
            <a:srcRect/>
            <a:stretch>
              <a:fillRect/>
            </a:stretch>
          </p:blipFill>
          <p:spPr bwMode="auto">
            <a:xfrm>
              <a:off x="340" y="663"/>
              <a:ext cx="2247" cy="2631"/>
            </a:xfrm>
            <a:prstGeom prst="rect">
              <a:avLst/>
            </a:prstGeom>
            <a:noFill/>
            <a:ln w="9525">
              <a:noFill/>
              <a:miter lim="800000"/>
              <a:headEnd/>
              <a:tailEnd/>
            </a:ln>
          </p:spPr>
        </p:pic>
        <p:sp>
          <p:nvSpPr>
            <p:cNvPr id="1031" name="Text Box 16"/>
            <p:cNvSpPr txBox="1">
              <a:spLocks noChangeArrowheads="1"/>
            </p:cNvSpPr>
            <p:nvPr/>
          </p:nvSpPr>
          <p:spPr bwMode="auto">
            <a:xfrm>
              <a:off x="385" y="3249"/>
              <a:ext cx="2404" cy="271"/>
            </a:xfrm>
            <a:prstGeom prst="rect">
              <a:avLst/>
            </a:prstGeom>
            <a:noFill/>
            <a:ln w="9525">
              <a:noFill/>
              <a:miter lim="800000"/>
              <a:headEnd/>
              <a:tailEnd/>
            </a:ln>
          </p:spPr>
          <p:txBody>
            <a:bodyPr>
              <a:spAutoFit/>
            </a:bodyPr>
            <a:lstStyle/>
            <a:p>
              <a:pPr>
                <a:spcBef>
                  <a:spcPct val="50000"/>
                </a:spcBef>
              </a:pPr>
              <a:r>
                <a:rPr lang="en-US" altLang="ja-JP" sz="1100" dirty="0">
                  <a:latin typeface="Calibri" pitchFamily="34" charset="0"/>
                </a:rPr>
                <a:t>N. Sakai, K. </a:t>
              </a:r>
              <a:r>
                <a:rPr lang="en-US" altLang="ja-JP" sz="1100" dirty="0" err="1">
                  <a:latin typeface="Calibri" pitchFamily="34" charset="0"/>
                </a:rPr>
                <a:t>Takemura</a:t>
              </a:r>
              <a:r>
                <a:rPr lang="en-US" altLang="ja-JP" sz="1100" dirty="0">
                  <a:latin typeface="Calibri" pitchFamily="34" charset="0"/>
                </a:rPr>
                <a:t> and K. Tsuji, J. </a:t>
              </a:r>
              <a:r>
                <a:rPr lang="en-US" altLang="ja-JP" sz="1100" dirty="0" err="1">
                  <a:latin typeface="Calibri" pitchFamily="34" charset="0"/>
                </a:rPr>
                <a:t>Phys.Soc</a:t>
              </a:r>
              <a:r>
                <a:rPr lang="en-US" altLang="ja-JP" sz="1100" dirty="0">
                  <a:latin typeface="Calibri" pitchFamily="34" charset="0"/>
                </a:rPr>
                <a:t>. </a:t>
              </a:r>
              <a:r>
                <a:rPr lang="en-US" altLang="ja-JP" sz="1100" dirty="0" err="1">
                  <a:latin typeface="Calibri" pitchFamily="34" charset="0"/>
                </a:rPr>
                <a:t>Jpn</a:t>
              </a:r>
              <a:r>
                <a:rPr lang="en-US" altLang="ja-JP" sz="1100" dirty="0">
                  <a:latin typeface="Calibri" pitchFamily="34" charset="0"/>
                </a:rPr>
                <a:t>. </a:t>
              </a:r>
              <a:r>
                <a:rPr lang="en-US" altLang="ja-JP" sz="1100" b="1" dirty="0">
                  <a:latin typeface="Calibri" pitchFamily="34" charset="0"/>
                </a:rPr>
                <a:t>51</a:t>
              </a:r>
              <a:r>
                <a:rPr lang="en-US" altLang="ja-JP" sz="1100" dirty="0">
                  <a:latin typeface="Calibri" pitchFamily="34" charset="0"/>
                </a:rPr>
                <a:t>, 1811 (1982).</a:t>
              </a:r>
            </a:p>
          </p:txBody>
        </p:sp>
      </p:grpSp>
      <p:graphicFrame>
        <p:nvGraphicFramePr>
          <p:cNvPr id="1026" name="Object 3"/>
          <p:cNvGraphicFramePr>
            <a:graphicFrameLocks noChangeAspect="1"/>
          </p:cNvGraphicFramePr>
          <p:nvPr/>
        </p:nvGraphicFramePr>
        <p:xfrm>
          <a:off x="250825" y="836613"/>
          <a:ext cx="3779838" cy="4667250"/>
        </p:xfrm>
        <a:graphic>
          <a:graphicData uri="http://schemas.openxmlformats.org/presentationml/2006/ole">
            <p:oleObj spid="_x0000_s1028" name="ｸﾞﾗﾌ" r:id="rId5" imgW="2194560" imgH="2901696" progId="Origin50.Graph">
              <p:embed/>
            </p:oleObj>
          </a:graphicData>
        </a:graphic>
      </p:graphicFrame>
      <p:sp>
        <p:nvSpPr>
          <p:cNvPr id="1029" name="テキスト ボックス 12"/>
          <p:cNvSpPr txBox="1">
            <a:spLocks noChangeArrowheads="1"/>
          </p:cNvSpPr>
          <p:nvPr/>
        </p:nvSpPr>
        <p:spPr bwMode="auto">
          <a:xfrm>
            <a:off x="323850" y="5445125"/>
            <a:ext cx="3816350" cy="1200150"/>
          </a:xfrm>
          <a:prstGeom prst="rect">
            <a:avLst/>
          </a:prstGeom>
          <a:noFill/>
          <a:ln w="9525">
            <a:noFill/>
            <a:miter lim="800000"/>
            <a:headEnd/>
            <a:tailEnd/>
          </a:ln>
        </p:spPr>
        <p:txBody>
          <a:bodyPr>
            <a:spAutoFit/>
          </a:bodyPr>
          <a:lstStyle/>
          <a:p>
            <a:r>
              <a:rPr lang="en-US" altLang="ja-JP" dirty="0">
                <a:latin typeface="Calibri" pitchFamily="34" charset="0"/>
              </a:rPr>
              <a:t>The temperature dependence of electrical resistance of iodine becomes positive at 14-16 </a:t>
            </a:r>
            <a:r>
              <a:rPr lang="en-US" altLang="ja-JP" dirty="0" err="1">
                <a:latin typeface="Calibri" pitchFamily="34" charset="0"/>
              </a:rPr>
              <a:t>GPa</a:t>
            </a:r>
            <a:r>
              <a:rPr lang="en-US" altLang="ja-JP" dirty="0">
                <a:latin typeface="Calibri" pitchFamily="34" charset="0"/>
              </a:rPr>
              <a:t>, indicating insulator to metal transition</a:t>
            </a:r>
            <a:endParaRPr lang="ja-JP" altLang="en-US" dirty="0">
              <a:latin typeface="Calibri" pitchFamily="34" charset="0"/>
            </a:endParaRPr>
          </a:p>
        </p:txBody>
      </p:sp>
      <p:sp>
        <p:nvSpPr>
          <p:cNvPr id="8" name="テキスト ボックス 7"/>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Tree>
    <p:extLst>
      <p:ext uri="{BB962C8B-B14F-4D97-AF65-F5344CB8AC3E}">
        <p14:creationId xmlns="" xmlns:p14="http://schemas.microsoft.com/office/powerpoint/2010/main" val="761755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en-US" altLang="ja-JP" b="1" i="1" u="sng" dirty="0" smtClean="0"/>
              <a:t>Superconductivity of iodine</a:t>
            </a:r>
            <a:endParaRPr lang="ja-JP" altLang="en-US" b="1" i="1" u="sng" dirty="0" smtClean="0"/>
          </a:p>
        </p:txBody>
      </p:sp>
      <p:pic>
        <p:nvPicPr>
          <p:cNvPr id="6147" name="Picture 2"/>
          <p:cNvPicPr>
            <a:picLocks noChangeAspect="1" noChangeArrowheads="1"/>
          </p:cNvPicPr>
          <p:nvPr/>
        </p:nvPicPr>
        <p:blipFill>
          <a:blip r:embed="rId3" cstate="print"/>
          <a:srcRect/>
          <a:stretch>
            <a:fillRect/>
          </a:stretch>
        </p:blipFill>
        <p:spPr bwMode="auto">
          <a:xfrm>
            <a:off x="100013" y="1758950"/>
            <a:ext cx="4365625" cy="4046538"/>
          </a:xfrm>
          <a:prstGeom prst="rect">
            <a:avLst/>
          </a:prstGeom>
          <a:noFill/>
          <a:ln w="9525">
            <a:noFill/>
            <a:miter lim="800000"/>
            <a:headEnd/>
            <a:tailEnd/>
          </a:ln>
        </p:spPr>
      </p:pic>
      <p:sp>
        <p:nvSpPr>
          <p:cNvPr id="6148" name="Rectangle 15"/>
          <p:cNvSpPr>
            <a:spLocks noChangeArrowheads="1"/>
          </p:cNvSpPr>
          <p:nvPr/>
        </p:nvSpPr>
        <p:spPr bwMode="auto">
          <a:xfrm>
            <a:off x="5724525" y="5949950"/>
            <a:ext cx="3090863" cy="706438"/>
          </a:xfrm>
          <a:prstGeom prst="rect">
            <a:avLst/>
          </a:prstGeom>
          <a:noFill/>
          <a:ln w="9525">
            <a:noFill/>
            <a:miter lim="800000"/>
            <a:headEnd/>
            <a:tailEnd/>
          </a:ln>
        </p:spPr>
        <p:txBody>
          <a:bodyPr anchor="ctr">
            <a:spAutoFit/>
          </a:bodyPr>
          <a:lstStyle/>
          <a:p>
            <a:r>
              <a:rPr lang="de-DE" altLang="ja-JP" sz="2000">
                <a:latin typeface="Calibri" pitchFamily="34" charset="0"/>
              </a:rPr>
              <a:t>K. Shimizu </a:t>
            </a:r>
            <a:r>
              <a:rPr lang="de-DE" altLang="ja-JP" sz="2000" i="1">
                <a:latin typeface="Calibri" pitchFamily="34" charset="0"/>
              </a:rPr>
              <a:t>et al</a:t>
            </a:r>
            <a:r>
              <a:rPr lang="de-DE" altLang="ja-JP" sz="2000">
                <a:latin typeface="Calibri" pitchFamily="34" charset="0"/>
              </a:rPr>
              <a:t>., </a:t>
            </a:r>
            <a:r>
              <a:rPr lang="en-US" altLang="ja-JP" sz="2000">
                <a:latin typeface="Calibri" pitchFamily="34" charset="0"/>
              </a:rPr>
              <a:t>J. Phys. Soc. Jpn., </a:t>
            </a:r>
            <a:r>
              <a:rPr lang="en-US" altLang="ja-JP" sz="2000" b="1">
                <a:latin typeface="Calibri" pitchFamily="34" charset="0"/>
              </a:rPr>
              <a:t>61</a:t>
            </a:r>
            <a:r>
              <a:rPr lang="en-US" altLang="ja-JP" sz="2000">
                <a:latin typeface="Calibri" pitchFamily="34" charset="0"/>
              </a:rPr>
              <a:t>, 3853 (1992).</a:t>
            </a:r>
          </a:p>
        </p:txBody>
      </p:sp>
      <p:sp>
        <p:nvSpPr>
          <p:cNvPr id="6149" name="テキスト ボックス 5"/>
          <p:cNvSpPr txBox="1">
            <a:spLocks noChangeArrowheads="1"/>
          </p:cNvSpPr>
          <p:nvPr/>
        </p:nvSpPr>
        <p:spPr bwMode="auto">
          <a:xfrm>
            <a:off x="395288" y="5661025"/>
            <a:ext cx="4932362" cy="954088"/>
          </a:xfrm>
          <a:prstGeom prst="rect">
            <a:avLst/>
          </a:prstGeom>
          <a:noFill/>
          <a:ln w="9525">
            <a:noFill/>
            <a:miter lim="800000"/>
            <a:headEnd/>
            <a:tailEnd/>
          </a:ln>
        </p:spPr>
        <p:txBody>
          <a:bodyPr>
            <a:spAutoFit/>
          </a:bodyPr>
          <a:lstStyle/>
          <a:p>
            <a:r>
              <a:rPr lang="en-US" altLang="ja-JP" sz="2800" dirty="0">
                <a:latin typeface="Calibri" pitchFamily="34" charset="0"/>
              </a:rPr>
              <a:t>Iodine becomes superconductor in phase Ⅱ at about 1.2 K.</a:t>
            </a:r>
            <a:endParaRPr lang="ja-JP" altLang="en-US" sz="2800" dirty="0">
              <a:latin typeface="Calibri" pitchFamily="34" charset="0"/>
            </a:endParaRPr>
          </a:p>
        </p:txBody>
      </p:sp>
      <p:pic>
        <p:nvPicPr>
          <p:cNvPr id="6150" name="Picture 2"/>
          <p:cNvPicPr>
            <a:picLocks noChangeAspect="1" noChangeArrowheads="1"/>
          </p:cNvPicPr>
          <p:nvPr/>
        </p:nvPicPr>
        <p:blipFill>
          <a:blip r:embed="rId4" cstate="print"/>
          <a:srcRect/>
          <a:stretch>
            <a:fillRect/>
          </a:stretch>
        </p:blipFill>
        <p:spPr bwMode="auto">
          <a:xfrm>
            <a:off x="4572000" y="1484313"/>
            <a:ext cx="4284663" cy="4135437"/>
          </a:xfrm>
          <a:prstGeom prst="rect">
            <a:avLst/>
          </a:prstGeom>
          <a:noFill/>
          <a:ln w="9525">
            <a:noFill/>
            <a:miter lim="800000"/>
            <a:headEnd/>
            <a:tailEnd/>
          </a:ln>
        </p:spPr>
      </p:pic>
      <p:sp>
        <p:nvSpPr>
          <p:cNvPr id="7" name="テキスト ボックス 6"/>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Tree>
    <p:extLst>
      <p:ext uri="{BB962C8B-B14F-4D97-AF65-F5344CB8AC3E}">
        <p14:creationId xmlns="" xmlns:p14="http://schemas.microsoft.com/office/powerpoint/2010/main" val="28643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4"/>
          <p:cNvSpPr>
            <a:spLocks noGrp="1" noChangeArrowheads="1"/>
          </p:cNvSpPr>
          <p:nvPr>
            <p:ph type="title"/>
          </p:nvPr>
        </p:nvSpPr>
        <p:spPr>
          <a:xfrm>
            <a:off x="520700" y="355600"/>
            <a:ext cx="7937500" cy="952500"/>
          </a:xfrm>
        </p:spPr>
        <p:txBody>
          <a:bodyPr>
            <a:normAutofit/>
          </a:bodyPr>
          <a:lstStyle/>
          <a:p>
            <a:pPr eaLnBrk="1" hangingPunct="1"/>
            <a:r>
              <a:rPr lang="en-US" altLang="ja-JP" b="1" i="1" u="sng" dirty="0" smtClean="0"/>
              <a:t>Phase diagram of iodine</a:t>
            </a:r>
          </a:p>
        </p:txBody>
      </p:sp>
      <p:grpSp>
        <p:nvGrpSpPr>
          <p:cNvPr id="2" name="グループ化 53"/>
          <p:cNvGrpSpPr/>
          <p:nvPr/>
        </p:nvGrpSpPr>
        <p:grpSpPr>
          <a:xfrm>
            <a:off x="251520" y="1916832"/>
            <a:ext cx="8000528" cy="3043887"/>
            <a:chOff x="251520" y="1916832"/>
            <a:chExt cx="8000528" cy="3043887"/>
          </a:xfrm>
        </p:grpSpPr>
        <p:grpSp>
          <p:nvGrpSpPr>
            <p:cNvPr id="3" name="グループ化 5"/>
            <p:cNvGrpSpPr/>
            <p:nvPr/>
          </p:nvGrpSpPr>
          <p:grpSpPr>
            <a:xfrm>
              <a:off x="251520" y="1916832"/>
              <a:ext cx="8000528" cy="3043887"/>
              <a:chOff x="251520" y="1916832"/>
              <a:chExt cx="8000528" cy="3043887"/>
            </a:xfrm>
          </p:grpSpPr>
          <p:sp>
            <p:nvSpPr>
              <p:cNvPr id="5148" name="Rectangle 32"/>
              <p:cNvSpPr>
                <a:spLocks noChangeArrowheads="1"/>
              </p:cNvSpPr>
              <p:nvPr/>
            </p:nvSpPr>
            <p:spPr bwMode="auto">
              <a:xfrm>
                <a:off x="2124075" y="3448990"/>
                <a:ext cx="1716088" cy="423862"/>
              </a:xfrm>
              <a:prstGeom prst="rect">
                <a:avLst/>
              </a:prstGeom>
              <a:solidFill>
                <a:srgbClr val="00FF00"/>
              </a:solidFill>
              <a:ln>
                <a:noFill/>
              </a:ln>
              <a:extLst/>
            </p:spPr>
            <p:txBody>
              <a:bodyPr wrap="none" anchor="ctr"/>
              <a:lstStyle/>
              <a:p>
                <a:endParaRPr lang="ja-JP" altLang="en-US">
                  <a:latin typeface="Times New Roman" pitchFamily="18" charset="0"/>
                  <a:cs typeface="Times New Roman" pitchFamily="18" charset="0"/>
                </a:endParaRPr>
              </a:p>
            </p:txBody>
          </p:sp>
          <p:sp>
            <p:nvSpPr>
              <p:cNvPr id="5125" name="Text Box 43"/>
              <p:cNvSpPr txBox="1">
                <a:spLocks noChangeArrowheads="1"/>
              </p:cNvSpPr>
              <p:nvPr/>
            </p:nvSpPr>
            <p:spPr bwMode="auto">
              <a:xfrm>
                <a:off x="615950" y="3458515"/>
                <a:ext cx="178117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lgn="ctr">
                    <a:solidFill>
                      <a:srgbClr val="000000"/>
                    </a:solidFill>
                    <a:miter lim="800000"/>
                    <a:headEnd/>
                    <a:tailEnd/>
                  </a14:hiddenLine>
                </a:ext>
              </a:extLst>
            </p:spPr>
            <p:txBody>
              <a:bodyPr>
                <a:spAutoFit/>
              </a:bodyPr>
              <a:lstStyle>
                <a:lvl1pPr defTabSz="4259263" eaLnBrk="0" hangingPunct="0">
                  <a:defRPr kumimoji="1" sz="1000" baseline="-10000">
                    <a:solidFill>
                      <a:schemeClr val="tx1"/>
                    </a:solidFill>
                    <a:latin typeface="Arial" charset="0"/>
                    <a:ea typeface="ＭＳ Ｐゴシック" charset="-128"/>
                  </a:defRPr>
                </a:lvl1pPr>
                <a:lvl2pPr marL="742950" indent="-285750" defTabSz="4259263" eaLnBrk="0" hangingPunct="0">
                  <a:defRPr kumimoji="1" sz="1000" baseline="-10000">
                    <a:solidFill>
                      <a:schemeClr val="tx1"/>
                    </a:solidFill>
                    <a:latin typeface="Arial" charset="0"/>
                    <a:ea typeface="ＭＳ Ｐゴシック" charset="-128"/>
                  </a:defRPr>
                </a:lvl2pPr>
                <a:lvl3pPr marL="1143000" indent="-228600" defTabSz="4259263" eaLnBrk="0" hangingPunct="0">
                  <a:defRPr kumimoji="1" sz="1000" baseline="-10000">
                    <a:solidFill>
                      <a:schemeClr val="tx1"/>
                    </a:solidFill>
                    <a:latin typeface="Arial" charset="0"/>
                    <a:ea typeface="ＭＳ Ｐゴシック" charset="-128"/>
                  </a:defRPr>
                </a:lvl3pPr>
                <a:lvl4pPr marL="1600200" indent="-228600" defTabSz="4259263" eaLnBrk="0" hangingPunct="0">
                  <a:defRPr kumimoji="1" sz="1000" baseline="-10000">
                    <a:solidFill>
                      <a:schemeClr val="tx1"/>
                    </a:solidFill>
                    <a:latin typeface="Arial" charset="0"/>
                    <a:ea typeface="ＭＳ Ｐゴシック" charset="-128"/>
                  </a:defRPr>
                </a:lvl4pPr>
                <a:lvl5pPr marL="2057400" indent="-228600" defTabSz="4259263" eaLnBrk="0" hangingPunct="0">
                  <a:defRPr kumimoji="1" sz="1000" baseline="-10000">
                    <a:solidFill>
                      <a:schemeClr val="tx1"/>
                    </a:solidFill>
                    <a:latin typeface="Arial" charset="0"/>
                    <a:ea typeface="ＭＳ Ｐゴシック" charset="-128"/>
                  </a:defRPr>
                </a:lvl5pPr>
                <a:lvl6pPr marL="25146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algn="ctr" eaLnBrk="1" hangingPunct="1">
                  <a:spcBef>
                    <a:spcPct val="50000"/>
                  </a:spcBef>
                </a:pPr>
                <a:endParaRPr lang="en-US" altLang="ja-JP" sz="2000" b="1">
                  <a:latin typeface="Times New Roman" pitchFamily="18" charset="0"/>
                  <a:cs typeface="Times New Roman" pitchFamily="18" charset="0"/>
                </a:endParaRPr>
              </a:p>
            </p:txBody>
          </p:sp>
          <p:grpSp>
            <p:nvGrpSpPr>
              <p:cNvPr id="5" name="グループ化 1"/>
              <p:cNvGrpSpPr/>
              <p:nvPr/>
            </p:nvGrpSpPr>
            <p:grpSpPr>
              <a:xfrm>
                <a:off x="251520" y="1916832"/>
                <a:ext cx="7920880" cy="1046383"/>
                <a:chOff x="251520" y="1174530"/>
                <a:chExt cx="7920880" cy="1046383"/>
              </a:xfrm>
            </p:grpSpPr>
            <p:sp>
              <p:nvSpPr>
                <p:cNvPr id="5124" name="Text Box 18"/>
                <p:cNvSpPr txBox="1">
                  <a:spLocks noChangeArrowheads="1"/>
                </p:cNvSpPr>
                <p:nvPr/>
              </p:nvSpPr>
              <p:spPr bwMode="auto">
                <a:xfrm>
                  <a:off x="251520" y="1750594"/>
                  <a:ext cx="1990725"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Crystal structure</a:t>
                  </a:r>
                </a:p>
              </p:txBody>
            </p:sp>
            <p:sp>
              <p:nvSpPr>
                <p:cNvPr id="5127" name="Rectangle 16"/>
                <p:cNvSpPr>
                  <a:spLocks noChangeArrowheads="1"/>
                </p:cNvSpPr>
                <p:nvPr/>
              </p:nvSpPr>
              <p:spPr bwMode="auto">
                <a:xfrm>
                  <a:off x="2135188" y="1666875"/>
                  <a:ext cx="2586037" cy="441325"/>
                </a:xfrm>
                <a:prstGeom prst="rect">
                  <a:avLst/>
                </a:prstGeom>
                <a:solidFill>
                  <a:srgbClr val="92D05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28" name="Text Box 19"/>
                <p:cNvSpPr txBox="1">
                  <a:spLocks noChangeArrowheads="1"/>
                </p:cNvSpPr>
                <p:nvPr/>
              </p:nvSpPr>
              <p:spPr bwMode="auto">
                <a:xfrm>
                  <a:off x="2267744" y="1678586"/>
                  <a:ext cx="2284600"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Molecular phase (Ⅰ)</a:t>
                  </a:r>
                </a:p>
              </p:txBody>
            </p:sp>
            <p:sp>
              <p:nvSpPr>
                <p:cNvPr id="5129" name="Rectangle 20"/>
                <p:cNvSpPr>
                  <a:spLocks noChangeArrowheads="1"/>
                </p:cNvSpPr>
                <p:nvPr/>
              </p:nvSpPr>
              <p:spPr bwMode="auto">
                <a:xfrm>
                  <a:off x="7134225" y="1671638"/>
                  <a:ext cx="322263" cy="549275"/>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30" name="Rectangle 21"/>
                <p:cNvSpPr>
                  <a:spLocks noChangeArrowheads="1"/>
                </p:cNvSpPr>
                <p:nvPr/>
              </p:nvSpPr>
              <p:spPr bwMode="auto">
                <a:xfrm>
                  <a:off x="4716463" y="1666875"/>
                  <a:ext cx="3321050" cy="441325"/>
                </a:xfrm>
                <a:prstGeom prst="rect">
                  <a:avLst/>
                </a:prstGeom>
                <a:solidFill>
                  <a:srgbClr val="00B0F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32" name="Line 26"/>
                <p:cNvSpPr>
                  <a:spLocks noChangeShapeType="1"/>
                </p:cNvSpPr>
                <p:nvPr/>
              </p:nvSpPr>
              <p:spPr bwMode="auto">
                <a:xfrm>
                  <a:off x="2135188" y="1655763"/>
                  <a:ext cx="0" cy="455612"/>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35" name="Line 29"/>
                <p:cNvSpPr>
                  <a:spLocks noChangeShapeType="1"/>
                </p:cNvSpPr>
                <p:nvPr/>
              </p:nvSpPr>
              <p:spPr bwMode="auto">
                <a:xfrm>
                  <a:off x="2128838" y="1671638"/>
                  <a:ext cx="591343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36" name="Line 30"/>
                <p:cNvSpPr>
                  <a:spLocks noChangeShapeType="1"/>
                </p:cNvSpPr>
                <p:nvPr/>
              </p:nvSpPr>
              <p:spPr bwMode="auto">
                <a:xfrm>
                  <a:off x="2128838" y="2103438"/>
                  <a:ext cx="5913437" cy="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33" name="Text Box 27"/>
                <p:cNvSpPr txBox="1">
                  <a:spLocks noChangeArrowheads="1"/>
                </p:cNvSpPr>
                <p:nvPr/>
              </p:nvSpPr>
              <p:spPr bwMode="auto">
                <a:xfrm>
                  <a:off x="5868144" y="1174530"/>
                  <a:ext cx="2304256"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smtClean="0">
                      <a:solidFill>
                        <a:srgbClr val="0070C0"/>
                      </a:solidFill>
                      <a:latin typeface="+mn-lt"/>
                      <a:cs typeface="Times New Roman" pitchFamily="18" charset="0"/>
                    </a:rPr>
                    <a:t>Monatomic</a:t>
                  </a:r>
                  <a:r>
                    <a:rPr lang="en-US" altLang="ja-JP" sz="2800" b="1" dirty="0" smtClean="0">
                      <a:solidFill>
                        <a:srgbClr val="FF0000"/>
                      </a:solidFill>
                      <a:latin typeface="+mn-lt"/>
                      <a:cs typeface="Times New Roman" pitchFamily="18" charset="0"/>
                    </a:rPr>
                    <a:t> </a:t>
                  </a:r>
                  <a:r>
                    <a:rPr lang="en-US" altLang="ja-JP" sz="2800" b="1" dirty="0" smtClean="0">
                      <a:solidFill>
                        <a:srgbClr val="0070C0"/>
                      </a:solidFill>
                      <a:latin typeface="+mn-lt"/>
                      <a:cs typeface="Times New Roman" pitchFamily="18" charset="0"/>
                    </a:rPr>
                    <a:t>phase</a:t>
                  </a:r>
                  <a:endParaRPr lang="en-US" altLang="ja-JP" sz="2800" b="1" dirty="0">
                    <a:solidFill>
                      <a:srgbClr val="0070C0"/>
                    </a:solidFill>
                    <a:latin typeface="+mn-lt"/>
                    <a:cs typeface="Times New Roman" pitchFamily="18" charset="0"/>
                  </a:endParaRPr>
                </a:p>
              </p:txBody>
            </p:sp>
          </p:grpSp>
          <p:sp>
            <p:nvSpPr>
              <p:cNvPr id="5137" name="Line 6"/>
              <p:cNvSpPr>
                <a:spLocks noChangeShapeType="1"/>
              </p:cNvSpPr>
              <p:nvPr/>
            </p:nvSpPr>
            <p:spPr bwMode="auto">
              <a:xfrm>
                <a:off x="2154238" y="4364977"/>
                <a:ext cx="5951537"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ja-JP" altLang="en-US"/>
              </a:p>
            </p:txBody>
          </p:sp>
          <p:sp>
            <p:nvSpPr>
              <p:cNvPr id="5138" name="Line 7"/>
              <p:cNvSpPr>
                <a:spLocks noChangeShapeType="1"/>
              </p:cNvSpPr>
              <p:nvPr/>
            </p:nvSpPr>
            <p:spPr bwMode="auto">
              <a:xfrm>
                <a:off x="2154238" y="4234802"/>
                <a:ext cx="0" cy="13811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39" name="Text Box 8"/>
              <p:cNvSpPr txBox="1">
                <a:spLocks noChangeArrowheads="1"/>
              </p:cNvSpPr>
              <p:nvPr/>
            </p:nvSpPr>
            <p:spPr bwMode="auto">
              <a:xfrm>
                <a:off x="2016125" y="4299890"/>
                <a:ext cx="26987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a:latin typeface="Times New Roman" pitchFamily="18" charset="0"/>
                    <a:cs typeface="Times New Roman" pitchFamily="18" charset="0"/>
                  </a:rPr>
                  <a:t>0</a:t>
                </a:r>
              </a:p>
            </p:txBody>
          </p:sp>
          <p:sp>
            <p:nvSpPr>
              <p:cNvPr id="5140" name="Text Box 11"/>
              <p:cNvSpPr txBox="1">
                <a:spLocks noChangeArrowheads="1"/>
              </p:cNvSpPr>
              <p:nvPr/>
            </p:nvSpPr>
            <p:spPr bwMode="auto">
              <a:xfrm>
                <a:off x="6372200" y="4581128"/>
                <a:ext cx="1879848"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dirty="0">
                    <a:latin typeface="+mn-lt"/>
                    <a:cs typeface="Times New Roman" pitchFamily="18" charset="0"/>
                  </a:rPr>
                  <a:t>Pressure [GPa]</a:t>
                </a:r>
              </a:p>
            </p:txBody>
          </p:sp>
          <p:sp>
            <p:nvSpPr>
              <p:cNvPr id="5141" name="Line 14"/>
              <p:cNvSpPr>
                <a:spLocks noChangeShapeType="1"/>
              </p:cNvSpPr>
              <p:nvPr/>
            </p:nvSpPr>
            <p:spPr bwMode="auto">
              <a:xfrm>
                <a:off x="4711700" y="4214165"/>
                <a:ext cx="0" cy="139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42" name="Text Box 15"/>
              <p:cNvSpPr txBox="1">
                <a:spLocks noChangeArrowheads="1"/>
              </p:cNvSpPr>
              <p:nvPr/>
            </p:nvSpPr>
            <p:spPr bwMode="auto">
              <a:xfrm>
                <a:off x="4524375" y="4320527"/>
                <a:ext cx="354584"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dirty="0" smtClean="0">
                    <a:latin typeface="Times New Roman" pitchFamily="18" charset="0"/>
                    <a:cs typeface="Times New Roman" pitchFamily="18" charset="0"/>
                  </a:rPr>
                  <a:t>21</a:t>
                </a:r>
                <a:endParaRPr lang="en-US" altLang="ja-JP" sz="2000" dirty="0">
                  <a:latin typeface="Times New Roman" pitchFamily="18" charset="0"/>
                  <a:cs typeface="Times New Roman" pitchFamily="18" charset="0"/>
                </a:endParaRPr>
              </a:p>
            </p:txBody>
          </p:sp>
          <p:sp>
            <p:nvSpPr>
              <p:cNvPr id="5143" name="Text Box 42"/>
              <p:cNvSpPr txBox="1">
                <a:spLocks noChangeArrowheads="1"/>
              </p:cNvSpPr>
              <p:nvPr/>
            </p:nvSpPr>
            <p:spPr bwMode="auto">
              <a:xfrm>
                <a:off x="3629025" y="4485627"/>
                <a:ext cx="347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lgn="ctr">
                    <a:solidFill>
                      <a:srgbClr val="000000"/>
                    </a:solidFill>
                    <a:miter lim="800000"/>
                    <a:headEnd/>
                    <a:tailEnd/>
                  </a14:hiddenLine>
                </a:ext>
              </a:extLst>
            </p:spPr>
            <p:txBody>
              <a:bodyPr>
                <a:spAutoFit/>
              </a:bodyPr>
              <a:lstStyle>
                <a:lvl1pPr defTabSz="4259263" eaLnBrk="0" hangingPunct="0">
                  <a:defRPr kumimoji="1" sz="1000" baseline="-10000">
                    <a:solidFill>
                      <a:schemeClr val="tx1"/>
                    </a:solidFill>
                    <a:latin typeface="Arial" charset="0"/>
                    <a:ea typeface="ＭＳ Ｐゴシック" charset="-128"/>
                  </a:defRPr>
                </a:lvl1pPr>
                <a:lvl2pPr marL="742950" indent="-285750" defTabSz="4259263" eaLnBrk="0" hangingPunct="0">
                  <a:defRPr kumimoji="1" sz="1000" baseline="-10000">
                    <a:solidFill>
                      <a:schemeClr val="tx1"/>
                    </a:solidFill>
                    <a:latin typeface="Arial" charset="0"/>
                    <a:ea typeface="ＭＳ Ｐゴシック" charset="-128"/>
                  </a:defRPr>
                </a:lvl2pPr>
                <a:lvl3pPr marL="1143000" indent="-228600" defTabSz="4259263" eaLnBrk="0" hangingPunct="0">
                  <a:defRPr kumimoji="1" sz="1000" baseline="-10000">
                    <a:solidFill>
                      <a:schemeClr val="tx1"/>
                    </a:solidFill>
                    <a:latin typeface="Arial" charset="0"/>
                    <a:ea typeface="ＭＳ Ｐゴシック" charset="-128"/>
                  </a:defRPr>
                </a:lvl3pPr>
                <a:lvl4pPr marL="1600200" indent="-228600" defTabSz="4259263" eaLnBrk="0" hangingPunct="0">
                  <a:defRPr kumimoji="1" sz="1000" baseline="-10000">
                    <a:solidFill>
                      <a:schemeClr val="tx1"/>
                    </a:solidFill>
                    <a:latin typeface="Arial" charset="0"/>
                    <a:ea typeface="ＭＳ Ｐゴシック" charset="-128"/>
                  </a:defRPr>
                </a:lvl4pPr>
                <a:lvl5pPr marL="2057400" indent="-228600" defTabSz="4259263" eaLnBrk="0" hangingPunct="0">
                  <a:defRPr kumimoji="1" sz="1000" baseline="-10000">
                    <a:solidFill>
                      <a:schemeClr val="tx1"/>
                    </a:solidFill>
                    <a:latin typeface="Arial" charset="0"/>
                    <a:ea typeface="ＭＳ Ｐゴシック" charset="-128"/>
                  </a:defRPr>
                </a:lvl5pPr>
                <a:lvl6pPr marL="25146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defTabSz="4259263"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algn="ctr" eaLnBrk="1" hangingPunct="1">
                  <a:spcBef>
                    <a:spcPct val="50000"/>
                  </a:spcBef>
                </a:pPr>
                <a:endParaRPr lang="ja-JP" altLang="ja-JP" sz="1200">
                  <a:latin typeface="Times New Roman" pitchFamily="18" charset="0"/>
                  <a:cs typeface="Times New Roman" pitchFamily="18" charset="0"/>
                </a:endParaRPr>
              </a:p>
            </p:txBody>
          </p:sp>
          <p:sp>
            <p:nvSpPr>
              <p:cNvPr id="5146" name="Rectangle 65"/>
              <p:cNvSpPr>
                <a:spLocks noChangeArrowheads="1"/>
              </p:cNvSpPr>
              <p:nvPr/>
            </p:nvSpPr>
            <p:spPr bwMode="auto">
              <a:xfrm>
                <a:off x="3851920" y="3429000"/>
                <a:ext cx="4132759" cy="432048"/>
              </a:xfrm>
              <a:prstGeom prst="rect">
                <a:avLst/>
              </a:prstGeom>
              <a:solidFill>
                <a:schemeClr val="accent1">
                  <a:lumMod val="40000"/>
                  <a:lumOff val="60000"/>
                </a:schemeClr>
              </a:solidFill>
              <a:ln>
                <a:noFill/>
              </a:ln>
              <a:extLst/>
            </p:spPr>
            <p:txBody>
              <a:bodyPr wrap="none" anchor="ctr"/>
              <a:lstStyle/>
              <a:p>
                <a:endParaRPr lang="ja-JP" altLang="en-US">
                  <a:latin typeface="Times New Roman" pitchFamily="18" charset="0"/>
                  <a:cs typeface="Times New Roman" pitchFamily="18" charset="0"/>
                </a:endParaRPr>
              </a:p>
            </p:txBody>
          </p:sp>
          <p:sp>
            <p:nvSpPr>
              <p:cNvPr id="5149" name="Text Box 33"/>
              <p:cNvSpPr txBox="1">
                <a:spLocks noChangeArrowheads="1"/>
              </p:cNvSpPr>
              <p:nvPr/>
            </p:nvSpPr>
            <p:spPr bwMode="auto">
              <a:xfrm>
                <a:off x="2503848" y="3443129"/>
                <a:ext cx="1122362"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Insulator</a:t>
                </a:r>
              </a:p>
            </p:txBody>
          </p:sp>
          <p:sp>
            <p:nvSpPr>
              <p:cNvPr id="5150" name="Line 34"/>
              <p:cNvSpPr>
                <a:spLocks noChangeShapeType="1"/>
              </p:cNvSpPr>
              <p:nvPr/>
            </p:nvSpPr>
            <p:spPr bwMode="auto">
              <a:xfrm>
                <a:off x="2120900" y="3431527"/>
                <a:ext cx="0" cy="4445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52" name="Rectangle 37"/>
              <p:cNvSpPr>
                <a:spLocks noChangeArrowheads="1"/>
              </p:cNvSpPr>
              <p:nvPr/>
            </p:nvSpPr>
            <p:spPr bwMode="auto">
              <a:xfrm>
                <a:off x="5221288" y="3717032"/>
                <a:ext cx="2807096" cy="170809"/>
              </a:xfrm>
              <a:prstGeom prst="rect">
                <a:avLst/>
              </a:prstGeom>
              <a:solidFill>
                <a:srgbClr val="0319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ja-JP" altLang="en-US">
                  <a:latin typeface="Times New Roman" pitchFamily="18" charset="0"/>
                  <a:cs typeface="Times New Roman" pitchFamily="18" charset="0"/>
                </a:endParaRPr>
              </a:p>
            </p:txBody>
          </p:sp>
          <p:sp>
            <p:nvSpPr>
              <p:cNvPr id="5153" name="Text Box 40"/>
              <p:cNvSpPr txBox="1">
                <a:spLocks noChangeArrowheads="1"/>
              </p:cNvSpPr>
              <p:nvPr/>
            </p:nvSpPr>
            <p:spPr bwMode="auto">
              <a:xfrm>
                <a:off x="5786911" y="3412630"/>
                <a:ext cx="756169"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metal</a:t>
                </a:r>
              </a:p>
            </p:txBody>
          </p:sp>
          <p:sp>
            <p:nvSpPr>
              <p:cNvPr id="5154" name="Text Box 47"/>
              <p:cNvSpPr txBox="1">
                <a:spLocks noChangeArrowheads="1"/>
              </p:cNvSpPr>
              <p:nvPr/>
            </p:nvSpPr>
            <p:spPr bwMode="auto">
              <a:xfrm>
                <a:off x="5391944" y="3821390"/>
                <a:ext cx="1970087"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spcBef>
                    <a:spcPct val="50000"/>
                  </a:spcBef>
                </a:pPr>
                <a:r>
                  <a:rPr lang="en-US" altLang="ja-JP" sz="2800" b="1" dirty="0">
                    <a:solidFill>
                      <a:srgbClr val="0319BD"/>
                    </a:solidFill>
                    <a:latin typeface="+mn-lt"/>
                    <a:cs typeface="Times New Roman" pitchFamily="18" charset="0"/>
                  </a:rPr>
                  <a:t>Superconductor</a:t>
                </a:r>
              </a:p>
            </p:txBody>
          </p:sp>
          <p:sp>
            <p:nvSpPr>
              <p:cNvPr id="5157" name="Line 14"/>
              <p:cNvSpPr>
                <a:spLocks noChangeShapeType="1"/>
              </p:cNvSpPr>
              <p:nvPr/>
            </p:nvSpPr>
            <p:spPr bwMode="auto">
              <a:xfrm>
                <a:off x="3833813" y="4234802"/>
                <a:ext cx="0" cy="13811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58" name="Text Box 15"/>
              <p:cNvSpPr txBox="1">
                <a:spLocks noChangeArrowheads="1"/>
              </p:cNvSpPr>
              <p:nvPr/>
            </p:nvSpPr>
            <p:spPr bwMode="auto">
              <a:xfrm>
                <a:off x="3644900" y="4307827"/>
                <a:ext cx="38417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a:latin typeface="Times New Roman" pitchFamily="18" charset="0"/>
                    <a:cs typeface="Times New Roman" pitchFamily="18" charset="0"/>
                  </a:rPr>
                  <a:t>16</a:t>
                </a:r>
              </a:p>
            </p:txBody>
          </p:sp>
          <p:sp>
            <p:nvSpPr>
              <p:cNvPr id="5159" name="テキスト ボックス 136"/>
              <p:cNvSpPr txBox="1">
                <a:spLocks noChangeArrowheads="1"/>
              </p:cNvSpPr>
              <p:nvPr/>
            </p:nvSpPr>
            <p:spPr bwMode="auto">
              <a:xfrm>
                <a:off x="1998663" y="1991665"/>
                <a:ext cx="768350"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b="1">
                    <a:latin typeface="+mn-lt"/>
                    <a:cs typeface="Times New Roman" pitchFamily="18" charset="0"/>
                  </a:rPr>
                  <a:t>R.T.</a:t>
                </a:r>
                <a:endParaRPr lang="ja-JP" altLang="en-US" sz="2000" b="1">
                  <a:latin typeface="+mn-lt"/>
                  <a:cs typeface="Times New Roman" pitchFamily="18" charset="0"/>
                </a:endParaRPr>
              </a:p>
            </p:txBody>
          </p:sp>
          <p:sp>
            <p:nvSpPr>
              <p:cNvPr id="5160" name="Text Box 18"/>
              <p:cNvSpPr txBox="1">
                <a:spLocks noChangeArrowheads="1"/>
              </p:cNvSpPr>
              <p:nvPr/>
            </p:nvSpPr>
            <p:spPr bwMode="auto">
              <a:xfrm>
                <a:off x="395536" y="3356992"/>
                <a:ext cx="1617663" cy="66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Electrical characteristic</a:t>
                </a:r>
              </a:p>
            </p:txBody>
          </p:sp>
          <p:sp>
            <p:nvSpPr>
              <p:cNvPr id="4" name="正方形/長方形 3"/>
              <p:cNvSpPr/>
              <p:nvPr/>
            </p:nvSpPr>
            <p:spPr bwMode="auto">
              <a:xfrm rot="16200000">
                <a:off x="3797274" y="3501406"/>
                <a:ext cx="409471" cy="323689"/>
              </a:xfrm>
              <a:prstGeom prst="rect">
                <a:avLst/>
              </a:prstGeom>
              <a:gradFill>
                <a:gsLst>
                  <a:gs pos="0">
                    <a:srgbClr val="00FF00"/>
                  </a:gs>
                  <a:gs pos="100000">
                    <a:srgbClr val="D4F8F8"/>
                  </a:gs>
                  <a:gs pos="100000">
                    <a:srgbClr val="FFFF00"/>
                  </a:gs>
                  <a:gs pos="100000">
                    <a:schemeClr val="accent1">
                      <a:tint val="23500"/>
                      <a:satMod val="160000"/>
                    </a:schemeClr>
                  </a:gs>
                </a:gsLst>
                <a:lin ang="5400000" scaled="0"/>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10000" smtClean="0">
                  <a:ln>
                    <a:noFill/>
                  </a:ln>
                  <a:solidFill>
                    <a:schemeClr val="tx1"/>
                  </a:solidFill>
                  <a:effectLst/>
                  <a:latin typeface="Arial" charset="0"/>
                  <a:ea typeface="ＭＳ Ｐゴシック" charset="-128"/>
                </a:endParaRPr>
              </a:p>
            </p:txBody>
          </p:sp>
          <p:sp>
            <p:nvSpPr>
              <p:cNvPr id="5147" name="Rectangle 31"/>
              <p:cNvSpPr>
                <a:spLocks noChangeArrowheads="1"/>
              </p:cNvSpPr>
              <p:nvPr/>
            </p:nvSpPr>
            <p:spPr bwMode="auto">
              <a:xfrm rot="5400000">
                <a:off x="4058294" y="3222626"/>
                <a:ext cx="456556" cy="869304"/>
              </a:xfrm>
              <a:prstGeom prst="rect">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a:noFill/>
              </a:ln>
              <a:extLst/>
            </p:spPr>
            <p:txBody>
              <a:bodyPr wrap="none" anchor="ctr"/>
              <a:lstStyle/>
              <a:p>
                <a:endParaRPr lang="ja-JP" altLang="en-US">
                  <a:latin typeface="Times New Roman" pitchFamily="18" charset="0"/>
                  <a:cs typeface="Times New Roman" pitchFamily="18" charset="0"/>
                </a:endParaRPr>
              </a:p>
            </p:txBody>
          </p:sp>
          <p:sp>
            <p:nvSpPr>
              <p:cNvPr id="5155" name="Line 41"/>
              <p:cNvSpPr>
                <a:spLocks noChangeShapeType="1"/>
              </p:cNvSpPr>
              <p:nvPr/>
            </p:nvSpPr>
            <p:spPr bwMode="auto">
              <a:xfrm>
                <a:off x="2130425" y="3436290"/>
                <a:ext cx="5859463" cy="7937"/>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151" name="Line 36"/>
              <p:cNvSpPr>
                <a:spLocks noChangeShapeType="1"/>
              </p:cNvSpPr>
              <p:nvPr/>
            </p:nvSpPr>
            <p:spPr bwMode="auto">
              <a:xfrm>
                <a:off x="2111375" y="3872852"/>
                <a:ext cx="5878513" cy="12700"/>
              </a:xfrm>
              <a:prstGeom prst="line">
                <a:avLst/>
              </a:prstGeom>
              <a:noFill/>
              <a:ln w="222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7" name="Line 9"/>
              <p:cNvSpPr>
                <a:spLocks noChangeShapeType="1"/>
              </p:cNvSpPr>
              <p:nvPr/>
            </p:nvSpPr>
            <p:spPr bwMode="auto">
              <a:xfrm>
                <a:off x="6215930" y="4218484"/>
                <a:ext cx="0" cy="139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48" name="Text Box 15"/>
              <p:cNvSpPr txBox="1">
                <a:spLocks noChangeArrowheads="1"/>
              </p:cNvSpPr>
              <p:nvPr/>
            </p:nvSpPr>
            <p:spPr bwMode="auto">
              <a:xfrm>
                <a:off x="6084168" y="4293096"/>
                <a:ext cx="354584"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dirty="0" smtClean="0">
                    <a:latin typeface="Times New Roman" pitchFamily="18" charset="0"/>
                    <a:cs typeface="Times New Roman" pitchFamily="18" charset="0"/>
                  </a:rPr>
                  <a:t>43</a:t>
                </a:r>
                <a:endParaRPr lang="en-US" altLang="ja-JP" sz="2000" dirty="0">
                  <a:latin typeface="Times New Roman" pitchFamily="18" charset="0"/>
                  <a:cs typeface="Times New Roman" pitchFamily="18" charset="0"/>
                </a:endParaRPr>
              </a:p>
            </p:txBody>
          </p:sp>
          <p:sp>
            <p:nvSpPr>
              <p:cNvPr id="55" name="Line 9"/>
              <p:cNvSpPr>
                <a:spLocks noChangeShapeType="1"/>
              </p:cNvSpPr>
              <p:nvPr/>
            </p:nvSpPr>
            <p:spPr bwMode="auto">
              <a:xfrm>
                <a:off x="7008018" y="4221088"/>
                <a:ext cx="0" cy="1397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57" name="Text Box 15"/>
              <p:cNvSpPr txBox="1">
                <a:spLocks noChangeArrowheads="1"/>
              </p:cNvSpPr>
              <p:nvPr/>
            </p:nvSpPr>
            <p:spPr bwMode="auto">
              <a:xfrm>
                <a:off x="6876256" y="4293096"/>
                <a:ext cx="354584" cy="29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000" dirty="0" smtClean="0">
                    <a:latin typeface="Times New Roman" pitchFamily="18" charset="0"/>
                    <a:cs typeface="Times New Roman" pitchFamily="18" charset="0"/>
                  </a:rPr>
                  <a:t>55</a:t>
                </a:r>
                <a:endParaRPr lang="en-US" altLang="ja-JP" sz="2000" dirty="0">
                  <a:latin typeface="Times New Roman" pitchFamily="18" charset="0"/>
                  <a:cs typeface="Times New Roman" pitchFamily="18" charset="0"/>
                </a:endParaRPr>
              </a:p>
            </p:txBody>
          </p:sp>
          <p:sp>
            <p:nvSpPr>
              <p:cNvPr id="59" name="Text Box 5"/>
              <p:cNvSpPr txBox="1">
                <a:spLocks noChangeArrowheads="1"/>
              </p:cNvSpPr>
              <p:nvPr/>
            </p:nvSpPr>
            <p:spPr bwMode="auto">
              <a:xfrm>
                <a:off x="5220072" y="2420888"/>
                <a:ext cx="479618"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Ⅱ</a:t>
                </a:r>
                <a:endParaRPr lang="en-US" altLang="ja-JP" sz="2800" b="1" dirty="0">
                  <a:latin typeface="+mn-lt"/>
                  <a:cs typeface="Times New Roman" pitchFamily="18" charset="0"/>
                </a:endParaRPr>
              </a:p>
            </p:txBody>
          </p:sp>
          <p:sp>
            <p:nvSpPr>
              <p:cNvPr id="60" name="Text Box 5"/>
              <p:cNvSpPr txBox="1">
                <a:spLocks noChangeArrowheads="1"/>
              </p:cNvSpPr>
              <p:nvPr/>
            </p:nvSpPr>
            <p:spPr bwMode="auto">
              <a:xfrm>
                <a:off x="6300192" y="2420888"/>
                <a:ext cx="479618"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Ⅲ</a:t>
                </a:r>
                <a:endParaRPr lang="en-US" altLang="ja-JP" sz="2800" b="1" dirty="0">
                  <a:latin typeface="+mn-lt"/>
                  <a:cs typeface="Times New Roman" pitchFamily="18" charset="0"/>
                </a:endParaRPr>
              </a:p>
            </p:txBody>
          </p:sp>
          <p:sp>
            <p:nvSpPr>
              <p:cNvPr id="61" name="Text Box 5"/>
              <p:cNvSpPr txBox="1">
                <a:spLocks noChangeArrowheads="1"/>
              </p:cNvSpPr>
              <p:nvPr/>
            </p:nvSpPr>
            <p:spPr bwMode="auto">
              <a:xfrm>
                <a:off x="7164288" y="2420888"/>
                <a:ext cx="479618" cy="379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1000" baseline="-10000">
                    <a:solidFill>
                      <a:schemeClr val="tx1"/>
                    </a:solidFill>
                    <a:latin typeface="Arial" charset="0"/>
                    <a:ea typeface="ＭＳ Ｐゴシック" charset="-128"/>
                  </a:defRPr>
                </a:lvl1pPr>
                <a:lvl2pPr marL="742950" indent="-285750" eaLnBrk="0" hangingPunct="0">
                  <a:defRPr kumimoji="1" sz="1000" baseline="-10000">
                    <a:solidFill>
                      <a:schemeClr val="tx1"/>
                    </a:solidFill>
                    <a:latin typeface="Arial" charset="0"/>
                    <a:ea typeface="ＭＳ Ｐゴシック" charset="-128"/>
                  </a:defRPr>
                </a:lvl2pPr>
                <a:lvl3pPr marL="1143000" indent="-228600" eaLnBrk="0" hangingPunct="0">
                  <a:defRPr kumimoji="1" sz="1000" baseline="-10000">
                    <a:solidFill>
                      <a:schemeClr val="tx1"/>
                    </a:solidFill>
                    <a:latin typeface="Arial" charset="0"/>
                    <a:ea typeface="ＭＳ Ｐゴシック" charset="-128"/>
                  </a:defRPr>
                </a:lvl3pPr>
                <a:lvl4pPr marL="1600200" indent="-228600" eaLnBrk="0" hangingPunct="0">
                  <a:defRPr kumimoji="1" sz="1000" baseline="-10000">
                    <a:solidFill>
                      <a:schemeClr val="tx1"/>
                    </a:solidFill>
                    <a:latin typeface="Arial" charset="0"/>
                    <a:ea typeface="ＭＳ Ｐゴシック" charset="-128"/>
                  </a:defRPr>
                </a:lvl4pPr>
                <a:lvl5pPr marL="2057400" indent="-228600" eaLnBrk="0" hangingPunct="0">
                  <a:defRPr kumimoji="1" sz="1000" baseline="-10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baseline="-10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baseline="-10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baseline="-10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baseline="-10000">
                    <a:solidFill>
                      <a:schemeClr val="tx1"/>
                    </a:solidFill>
                    <a:latin typeface="Arial" charset="0"/>
                    <a:ea typeface="ＭＳ Ｐゴシック" charset="-128"/>
                  </a:defRPr>
                </a:lvl9pPr>
              </a:lstStyle>
              <a:p>
                <a:pPr eaLnBrk="1" hangingPunct="1"/>
                <a:r>
                  <a:rPr lang="en-US" altLang="ja-JP" sz="2800" b="1" dirty="0">
                    <a:latin typeface="+mn-lt"/>
                    <a:cs typeface="Times New Roman" pitchFamily="18" charset="0"/>
                  </a:rPr>
                  <a:t> </a:t>
                </a:r>
                <a:r>
                  <a:rPr lang="en-US" altLang="ja-JP" sz="2800" b="1" dirty="0" smtClean="0">
                    <a:latin typeface="+mn-lt"/>
                    <a:cs typeface="Times New Roman" pitchFamily="18" charset="0"/>
                  </a:rPr>
                  <a:t>Ⅳ</a:t>
                </a:r>
                <a:endParaRPr lang="en-US" altLang="ja-JP" sz="2800" b="1" dirty="0">
                  <a:latin typeface="+mn-lt"/>
                  <a:cs typeface="Times New Roman" pitchFamily="18" charset="0"/>
                </a:endParaRPr>
              </a:p>
            </p:txBody>
          </p:sp>
        </p:grpSp>
        <p:cxnSp>
          <p:nvCxnSpPr>
            <p:cNvPr id="51" name="直線コネクタ 50"/>
            <p:cNvCxnSpPr/>
            <p:nvPr/>
          </p:nvCxnSpPr>
          <p:spPr>
            <a:xfrm>
              <a:off x="6228184"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020272" y="2420888"/>
              <a:ext cx="0" cy="432048"/>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3" name="下矢印 52"/>
          <p:cNvSpPr/>
          <p:nvPr/>
        </p:nvSpPr>
        <p:spPr>
          <a:xfrm>
            <a:off x="4499992" y="1988840"/>
            <a:ext cx="432048" cy="36004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491880" y="1556792"/>
            <a:ext cx="2397901" cy="369332"/>
          </a:xfrm>
          <a:prstGeom prst="rect">
            <a:avLst/>
          </a:prstGeom>
          <a:noFill/>
          <a:ln>
            <a:solidFill>
              <a:srgbClr val="FF0000"/>
            </a:solidFill>
          </a:ln>
        </p:spPr>
        <p:txBody>
          <a:bodyPr wrap="none" rtlCol="0">
            <a:spAutoFit/>
          </a:bodyPr>
          <a:lstStyle/>
          <a:p>
            <a:r>
              <a:rPr lang="en-US" altLang="ja-JP" dirty="0" smtClean="0">
                <a:solidFill>
                  <a:srgbClr val="FF0000"/>
                </a:solidFill>
              </a:rPr>
              <a:t>Molecular</a:t>
            </a:r>
            <a:r>
              <a:rPr lang="ja-JP" altLang="en-US" dirty="0" smtClean="0">
                <a:solidFill>
                  <a:srgbClr val="FF0000"/>
                </a:solidFill>
              </a:rPr>
              <a:t>　</a:t>
            </a:r>
            <a:r>
              <a:rPr lang="en-US" altLang="ja-JP" dirty="0" smtClean="0">
                <a:solidFill>
                  <a:srgbClr val="FF0000"/>
                </a:solidFill>
              </a:rPr>
              <a:t>dissociation</a:t>
            </a:r>
            <a:endParaRPr kumimoji="1" lang="ja-JP" altLang="en-US" dirty="0">
              <a:solidFill>
                <a:srgbClr val="FF0000"/>
              </a:solidFill>
            </a:endParaRPr>
          </a:p>
        </p:txBody>
      </p:sp>
      <p:sp>
        <p:nvSpPr>
          <p:cNvPr id="49" name="テキスト ボックス 48"/>
          <p:cNvSpPr txBox="1"/>
          <p:nvPr/>
        </p:nvSpPr>
        <p:spPr>
          <a:xfrm>
            <a:off x="7615963" y="147990"/>
            <a:ext cx="1347420" cy="369332"/>
          </a:xfrm>
          <a:prstGeom prst="rect">
            <a:avLst/>
          </a:prstGeom>
          <a:noFill/>
        </p:spPr>
        <p:txBody>
          <a:bodyPr wrap="none" rtlCol="0">
            <a:spAutoFit/>
          </a:bodyPr>
          <a:lstStyle/>
          <a:p>
            <a:r>
              <a:rPr kumimoji="1" lang="en-US" altLang="ja-JP" u="sng" dirty="0" smtClean="0"/>
              <a:t>introduction</a:t>
            </a:r>
            <a:endParaRPr kumimoji="1" lang="ja-JP" altLang="en-US" u="sng" dirty="0"/>
          </a:p>
        </p:txBody>
      </p:sp>
      <p:sp>
        <p:nvSpPr>
          <p:cNvPr id="52" name="テキスト ボックス 5"/>
          <p:cNvSpPr txBox="1">
            <a:spLocks noChangeArrowheads="1"/>
          </p:cNvSpPr>
          <p:nvPr/>
        </p:nvSpPr>
        <p:spPr bwMode="auto">
          <a:xfrm>
            <a:off x="539552" y="5085184"/>
            <a:ext cx="5400600" cy="954107"/>
          </a:xfrm>
          <a:prstGeom prst="rect">
            <a:avLst/>
          </a:prstGeom>
          <a:noFill/>
          <a:ln w="9525">
            <a:noFill/>
            <a:miter lim="800000"/>
            <a:headEnd/>
            <a:tailEnd/>
          </a:ln>
        </p:spPr>
        <p:txBody>
          <a:bodyPr wrap="square">
            <a:spAutoFit/>
          </a:bodyPr>
          <a:lstStyle/>
          <a:p>
            <a:r>
              <a:rPr lang="ja-JP" altLang="en-US" sz="2800" dirty="0" smtClean="0">
                <a:latin typeface="Calibri" pitchFamily="34" charset="0"/>
              </a:rPr>
              <a:t>・</a:t>
            </a:r>
            <a:r>
              <a:rPr lang="en-US" altLang="ja-JP" sz="2800" dirty="0" smtClean="0">
                <a:latin typeface="Calibri" pitchFamily="34" charset="0"/>
              </a:rPr>
              <a:t>Iodine </a:t>
            </a:r>
            <a:r>
              <a:rPr lang="en-US" altLang="ja-JP" sz="2800" dirty="0">
                <a:latin typeface="Calibri" pitchFamily="34" charset="0"/>
              </a:rPr>
              <a:t>becomes superconductor in phase Ⅱ at about 1.2 K.</a:t>
            </a:r>
            <a:endParaRPr lang="ja-JP" altLang="en-US" sz="2800" dirty="0">
              <a:latin typeface="Calibri" pitchFamily="34" charset="0"/>
            </a:endParaRPr>
          </a:p>
        </p:txBody>
      </p:sp>
      <p:sp>
        <p:nvSpPr>
          <p:cNvPr id="54" name="平行四辺形 53"/>
          <p:cNvSpPr/>
          <p:nvPr/>
        </p:nvSpPr>
        <p:spPr>
          <a:xfrm>
            <a:off x="4572000" y="2420888"/>
            <a:ext cx="432048" cy="432048"/>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Ⅴ</a:t>
            </a:r>
            <a:endParaRPr kumimoji="1" lang="ja-JP" altLang="en-US" dirty="0">
              <a:solidFill>
                <a:schemeClr val="tx1"/>
              </a:solidFill>
            </a:endParaRPr>
          </a:p>
        </p:txBody>
      </p:sp>
    </p:spTree>
    <p:extLst>
      <p:ext uri="{BB962C8B-B14F-4D97-AF65-F5344CB8AC3E}">
        <p14:creationId xmlns:p14="http://schemas.microsoft.com/office/powerpoint/2010/main" xmlns="" val="39334327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4472</TotalTime>
  <Words>3359</Words>
  <Application>Microsoft Office PowerPoint</Application>
  <PresentationFormat>画面に合わせる (4:3)</PresentationFormat>
  <Paragraphs>433</Paragraphs>
  <Slides>34</Slides>
  <Notes>25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36" baseType="lpstr">
      <vt:lpstr>Office テーマ</vt:lpstr>
      <vt:lpstr>ｸﾞﾗﾌ</vt:lpstr>
      <vt:lpstr>High Pressure study of Bromine</vt:lpstr>
      <vt:lpstr>Contents</vt:lpstr>
      <vt:lpstr>Introduction</vt:lpstr>
      <vt:lpstr>High-Pressure Effect</vt:lpstr>
      <vt:lpstr>　　Structural phase transition of iodine</vt:lpstr>
      <vt:lpstr>Ⅴ phase between Ⅰ and Ⅱ phase  at 24-25 GPa</vt:lpstr>
      <vt:lpstr>Electrical property of Iodine in high pressure</vt:lpstr>
      <vt:lpstr>Superconductivity of iodine</vt:lpstr>
      <vt:lpstr>Phase diagram of iodine</vt:lpstr>
      <vt:lpstr>Introduction</vt:lpstr>
      <vt:lpstr>High-Pressure Effect</vt:lpstr>
      <vt:lpstr>　　Structural phase transition of iodine</vt:lpstr>
      <vt:lpstr>Ⅴ phase between Ⅰ and Ⅱ phase  at 24-25 GPa</vt:lpstr>
      <vt:lpstr>Electrical property of Iodine in high pressure</vt:lpstr>
      <vt:lpstr>Superconductivity of iodine</vt:lpstr>
      <vt:lpstr>Phase diagram of iodine</vt:lpstr>
      <vt:lpstr>スライド 17</vt:lpstr>
      <vt:lpstr>スライド 18</vt:lpstr>
      <vt:lpstr>　　Structure of Bromine under pressure</vt:lpstr>
      <vt:lpstr>　　Comparisons  with calculations</vt:lpstr>
      <vt:lpstr>スライド 21</vt:lpstr>
      <vt:lpstr>スライド 22</vt:lpstr>
      <vt:lpstr>Summary</vt:lpstr>
      <vt:lpstr>Next plan</vt:lpstr>
      <vt:lpstr>スライド 25</vt:lpstr>
      <vt:lpstr>スライド 26</vt:lpstr>
      <vt:lpstr>スライド 27</vt:lpstr>
      <vt:lpstr>スライド 28</vt:lpstr>
      <vt:lpstr>How to estimate pressure</vt:lpstr>
      <vt:lpstr>Hall Effect of Iodine </vt:lpstr>
      <vt:lpstr>スライド 31</vt:lpstr>
      <vt:lpstr>スライド 32</vt:lpstr>
      <vt:lpstr>スライド 33</vt:lpstr>
      <vt:lpstr>スライド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Pressure study of Bromine</dc:title>
  <dc:creator>Nakase</dc:creator>
  <cp:lastModifiedBy>Nakase</cp:lastModifiedBy>
  <cp:revision>227</cp:revision>
  <dcterms:created xsi:type="dcterms:W3CDTF">2013-12-04T15:35:25Z</dcterms:created>
  <dcterms:modified xsi:type="dcterms:W3CDTF">2014-10-01T04:02:19Z</dcterms:modified>
</cp:coreProperties>
</file>