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63" r:id="rId4"/>
    <p:sldId id="264" r:id="rId5"/>
    <p:sldId id="266" r:id="rId6"/>
    <p:sldId id="265" r:id="rId7"/>
    <p:sldId id="286" r:id="rId8"/>
    <p:sldId id="280" r:id="rId9"/>
    <p:sldId id="276" r:id="rId10"/>
    <p:sldId id="268" r:id="rId11"/>
    <p:sldId id="274" r:id="rId12"/>
    <p:sldId id="260" r:id="rId13"/>
    <p:sldId id="275" r:id="rId14"/>
    <p:sldId id="270" r:id="rId15"/>
    <p:sldId id="281" r:id="rId16"/>
    <p:sldId id="272" r:id="rId17"/>
    <p:sldId id="273" r:id="rId18"/>
    <p:sldId id="277" r:id="rId19"/>
    <p:sldId id="283" r:id="rId20"/>
    <p:sldId id="284" r:id="rId21"/>
    <p:sldId id="279" r:id="rId22"/>
    <p:sldId id="282" r:id="rId23"/>
    <p:sldId id="258" r:id="rId24"/>
    <p:sldId id="269" r:id="rId25"/>
    <p:sldId id="285" r:id="rId26"/>
  </p:sldIdLst>
  <p:sldSz cx="12192000" cy="6858000"/>
  <p:notesSz cx="987425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7" autoAdjust="0"/>
    <p:restoredTop sz="74101" autoAdjust="0"/>
  </p:normalViewPr>
  <p:slideViewPr>
    <p:cSldViewPr snapToGrid="0">
      <p:cViewPr varScale="1">
        <p:scale>
          <a:sx n="43" d="100"/>
          <a:sy n="43" d="100"/>
        </p:scale>
        <p:origin x="54" y="2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4278842" cy="34262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593123" y="1"/>
            <a:ext cx="4278842" cy="342627"/>
          </a:xfrm>
          <a:prstGeom prst="rect">
            <a:avLst/>
          </a:prstGeom>
        </p:spPr>
        <p:txBody>
          <a:bodyPr vert="horz" lIns="91440" tIns="45720" rIns="91440" bIns="45720" rtlCol="0"/>
          <a:lstStyle>
            <a:lvl1pPr algn="r">
              <a:defRPr sz="1200"/>
            </a:lvl1pPr>
          </a:lstStyle>
          <a:p>
            <a:fld id="{1393AD1C-EFC9-4AF6-ABD4-D83404FBEE7A}" type="datetimeFigureOut">
              <a:rPr kumimoji="1" lang="ja-JP" altLang="en-US" smtClean="0"/>
              <a:pPr/>
              <a:t>2014/10/8</a:t>
            </a:fld>
            <a:endParaRPr kumimoji="1" lang="ja-JP" altLang="en-US"/>
          </a:p>
        </p:txBody>
      </p:sp>
      <p:sp>
        <p:nvSpPr>
          <p:cNvPr id="4" name="フッター プレースホルダ 3"/>
          <p:cNvSpPr>
            <a:spLocks noGrp="1"/>
          </p:cNvSpPr>
          <p:nvPr>
            <p:ph type="ftr" sz="quarter" idx="2"/>
          </p:nvPr>
        </p:nvSpPr>
        <p:spPr>
          <a:xfrm>
            <a:off x="0" y="6514279"/>
            <a:ext cx="4278842" cy="34262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593123" y="6514279"/>
            <a:ext cx="4278842" cy="342626"/>
          </a:xfrm>
          <a:prstGeom prst="rect">
            <a:avLst/>
          </a:prstGeom>
        </p:spPr>
        <p:txBody>
          <a:bodyPr vert="horz" lIns="91440" tIns="45720" rIns="91440" bIns="45720" rtlCol="0" anchor="b"/>
          <a:lstStyle>
            <a:lvl1pPr algn="r">
              <a:defRPr sz="1200"/>
            </a:lvl1pPr>
          </a:lstStyle>
          <a:p>
            <a:fld id="{820274EE-DFE9-40E8-8B1A-12FC7CC79CA8}" type="slidenum">
              <a:rPr kumimoji="1" lang="ja-JP" altLang="en-US" smtClean="0"/>
              <a:pPr/>
              <a:t>‹#›</a:t>
            </a:fld>
            <a:endParaRPr kumimoji="1" lang="ja-JP" altLang="en-US"/>
          </a:p>
        </p:txBody>
      </p:sp>
    </p:spTree>
    <p:extLst>
      <p:ext uri="{BB962C8B-B14F-4D97-AF65-F5344CB8AC3E}">
        <p14:creationId xmlns:p14="http://schemas.microsoft.com/office/powerpoint/2010/main" val="2643588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278842"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3123" y="1"/>
            <a:ext cx="4278842" cy="344091"/>
          </a:xfrm>
          <a:prstGeom prst="rect">
            <a:avLst/>
          </a:prstGeom>
        </p:spPr>
        <p:txBody>
          <a:bodyPr vert="horz" lIns="91440" tIns="45720" rIns="91440" bIns="45720" rtlCol="0"/>
          <a:lstStyle>
            <a:lvl1pPr algn="r">
              <a:defRPr sz="1200"/>
            </a:lvl1pPr>
          </a:lstStyle>
          <a:p>
            <a:fld id="{65EA045C-DED0-4773-835F-A4AB6B73CF76}" type="datetimeFigureOut">
              <a:rPr kumimoji="1" lang="ja-JP" altLang="en-US" smtClean="0"/>
              <a:pPr/>
              <a:t>2014/10/8</a:t>
            </a:fld>
            <a:endParaRPr kumimoji="1" lang="ja-JP" altLang="en-US"/>
          </a:p>
        </p:txBody>
      </p:sp>
      <p:sp>
        <p:nvSpPr>
          <p:cNvPr id="4" name="スライド イメージ プレースホルダー 3"/>
          <p:cNvSpPr>
            <a:spLocks noGrp="1" noRot="1" noChangeAspect="1"/>
          </p:cNvSpPr>
          <p:nvPr>
            <p:ph type="sldImg" idx="2"/>
          </p:nvPr>
        </p:nvSpPr>
        <p:spPr>
          <a:xfrm>
            <a:off x="2879725" y="857250"/>
            <a:ext cx="41148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425" y="3300412"/>
            <a:ext cx="7899400" cy="27003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13911"/>
            <a:ext cx="4278842" cy="3440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3123" y="6513911"/>
            <a:ext cx="4278842" cy="344091"/>
          </a:xfrm>
          <a:prstGeom prst="rect">
            <a:avLst/>
          </a:prstGeom>
        </p:spPr>
        <p:txBody>
          <a:bodyPr vert="horz" lIns="91440" tIns="45720" rIns="91440" bIns="45720" rtlCol="0" anchor="b"/>
          <a:lstStyle>
            <a:lvl1pPr algn="r">
              <a:defRPr sz="1200"/>
            </a:lvl1pPr>
          </a:lstStyle>
          <a:p>
            <a:fld id="{55DD2400-7FA2-48C9-B71D-451362580835}" type="slidenum">
              <a:rPr kumimoji="1" lang="ja-JP" altLang="en-US" smtClean="0"/>
              <a:pPr/>
              <a:t>‹#›</a:t>
            </a:fld>
            <a:endParaRPr kumimoji="1" lang="ja-JP" altLang="en-US"/>
          </a:p>
        </p:txBody>
      </p:sp>
    </p:spTree>
    <p:extLst>
      <p:ext uri="{BB962C8B-B14F-4D97-AF65-F5344CB8AC3E}">
        <p14:creationId xmlns:p14="http://schemas.microsoft.com/office/powerpoint/2010/main" val="29714401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1</a:t>
            </a:fld>
            <a:endParaRPr kumimoji="1" lang="ja-JP" altLang="en-US"/>
          </a:p>
        </p:txBody>
      </p:sp>
    </p:spTree>
    <p:extLst>
      <p:ext uri="{BB962C8B-B14F-4D97-AF65-F5344CB8AC3E}">
        <p14:creationId xmlns:p14="http://schemas.microsoft.com/office/powerpoint/2010/main" val="1365552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10</a:t>
            </a:fld>
            <a:endParaRPr kumimoji="1" lang="ja-JP" altLang="en-US"/>
          </a:p>
        </p:txBody>
      </p:sp>
    </p:spTree>
    <p:extLst>
      <p:ext uri="{BB962C8B-B14F-4D97-AF65-F5344CB8AC3E}">
        <p14:creationId xmlns:p14="http://schemas.microsoft.com/office/powerpoint/2010/main" val="351912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11</a:t>
            </a:fld>
            <a:endParaRPr kumimoji="1" lang="ja-JP" altLang="en-US"/>
          </a:p>
        </p:txBody>
      </p:sp>
    </p:spTree>
    <p:extLst>
      <p:ext uri="{BB962C8B-B14F-4D97-AF65-F5344CB8AC3E}">
        <p14:creationId xmlns:p14="http://schemas.microsoft.com/office/powerpoint/2010/main" val="2818023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12</a:t>
            </a:fld>
            <a:endParaRPr kumimoji="1" lang="ja-JP" altLang="en-US"/>
          </a:p>
        </p:txBody>
      </p:sp>
    </p:spTree>
    <p:extLst>
      <p:ext uri="{BB962C8B-B14F-4D97-AF65-F5344CB8AC3E}">
        <p14:creationId xmlns:p14="http://schemas.microsoft.com/office/powerpoint/2010/main" val="19351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13</a:t>
            </a:fld>
            <a:endParaRPr kumimoji="1" lang="ja-JP" altLang="en-US"/>
          </a:p>
        </p:txBody>
      </p:sp>
    </p:spTree>
    <p:extLst>
      <p:ext uri="{BB962C8B-B14F-4D97-AF65-F5344CB8AC3E}">
        <p14:creationId xmlns:p14="http://schemas.microsoft.com/office/powerpoint/2010/main" val="2595359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14</a:t>
            </a:fld>
            <a:endParaRPr kumimoji="1" lang="ja-JP" altLang="en-US"/>
          </a:p>
        </p:txBody>
      </p:sp>
    </p:spTree>
    <p:extLst>
      <p:ext uri="{BB962C8B-B14F-4D97-AF65-F5344CB8AC3E}">
        <p14:creationId xmlns:p14="http://schemas.microsoft.com/office/powerpoint/2010/main" val="2891974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15</a:t>
            </a:fld>
            <a:endParaRPr kumimoji="1" lang="ja-JP" altLang="en-US"/>
          </a:p>
        </p:txBody>
      </p:sp>
    </p:spTree>
    <p:extLst>
      <p:ext uri="{BB962C8B-B14F-4D97-AF65-F5344CB8AC3E}">
        <p14:creationId xmlns:p14="http://schemas.microsoft.com/office/powerpoint/2010/main" val="982233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16</a:t>
            </a:fld>
            <a:endParaRPr kumimoji="1" lang="ja-JP" altLang="en-US"/>
          </a:p>
        </p:txBody>
      </p:sp>
    </p:spTree>
    <p:extLst>
      <p:ext uri="{BB962C8B-B14F-4D97-AF65-F5344CB8AC3E}">
        <p14:creationId xmlns:p14="http://schemas.microsoft.com/office/powerpoint/2010/main" val="3788576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17</a:t>
            </a:fld>
            <a:endParaRPr kumimoji="1" lang="ja-JP" altLang="en-US"/>
          </a:p>
        </p:txBody>
      </p:sp>
    </p:spTree>
    <p:extLst>
      <p:ext uri="{BB962C8B-B14F-4D97-AF65-F5344CB8AC3E}">
        <p14:creationId xmlns:p14="http://schemas.microsoft.com/office/powerpoint/2010/main" val="1669777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19</a:t>
            </a:fld>
            <a:endParaRPr kumimoji="1" lang="ja-JP" altLang="en-US"/>
          </a:p>
        </p:txBody>
      </p:sp>
    </p:spTree>
    <p:extLst>
      <p:ext uri="{BB962C8B-B14F-4D97-AF65-F5344CB8AC3E}">
        <p14:creationId xmlns:p14="http://schemas.microsoft.com/office/powerpoint/2010/main" val="2266365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20</a:t>
            </a:fld>
            <a:endParaRPr kumimoji="1" lang="ja-JP" altLang="en-US"/>
          </a:p>
        </p:txBody>
      </p:sp>
    </p:spTree>
    <p:extLst>
      <p:ext uri="{BB962C8B-B14F-4D97-AF65-F5344CB8AC3E}">
        <p14:creationId xmlns:p14="http://schemas.microsoft.com/office/powerpoint/2010/main" val="323786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2</a:t>
            </a:fld>
            <a:endParaRPr kumimoji="1" lang="ja-JP" altLang="en-US"/>
          </a:p>
        </p:txBody>
      </p:sp>
    </p:spTree>
    <p:extLst>
      <p:ext uri="{BB962C8B-B14F-4D97-AF65-F5344CB8AC3E}">
        <p14:creationId xmlns:p14="http://schemas.microsoft.com/office/powerpoint/2010/main" val="136564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21</a:t>
            </a:fld>
            <a:endParaRPr kumimoji="1" lang="ja-JP" altLang="en-US"/>
          </a:p>
        </p:txBody>
      </p:sp>
    </p:spTree>
    <p:extLst>
      <p:ext uri="{BB962C8B-B14F-4D97-AF65-F5344CB8AC3E}">
        <p14:creationId xmlns:p14="http://schemas.microsoft.com/office/powerpoint/2010/main" val="1898471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IBSC</a:t>
            </a:r>
            <a:r>
              <a:rPr kumimoji="1" lang="en-US" altLang="ja-JP" baseline="0" dirty="0" smtClean="0"/>
              <a:t> have two type, those are chalcogenides and </a:t>
            </a:r>
            <a:r>
              <a:rPr kumimoji="1" lang="en-US" altLang="ja-JP" baseline="0" dirty="0" err="1" smtClean="0"/>
              <a:t>pnictide</a:t>
            </a:r>
            <a:r>
              <a:rPr kumimoji="1" lang="en-US" altLang="ja-JP" baseline="0" dirty="0" smtClean="0"/>
              <a:t>.</a:t>
            </a:r>
          </a:p>
          <a:p>
            <a:r>
              <a:rPr kumimoji="1" lang="en-US" altLang="ja-JP" dirty="0" smtClean="0"/>
              <a:t>Chalcogenide = compound with 16th periodic family like this</a:t>
            </a:r>
          </a:p>
          <a:p>
            <a:r>
              <a:rPr kumimoji="1" lang="en-US" altLang="ja-JP" dirty="0" err="1" smtClean="0"/>
              <a:t>Pnictide</a:t>
            </a:r>
            <a:r>
              <a:rPr kumimoji="1" lang="en-US" altLang="ja-JP" dirty="0" smtClean="0"/>
              <a:t> = compound with 16th periodic family like</a:t>
            </a:r>
            <a:r>
              <a:rPr kumimoji="1" lang="en-US" altLang="ja-JP" baseline="0" dirty="0" smtClean="0"/>
              <a:t> this</a:t>
            </a:r>
          </a:p>
          <a:p>
            <a:r>
              <a:rPr kumimoji="1" lang="en-US" altLang="ja-JP" baseline="0" dirty="0" smtClean="0"/>
              <a:t>Mainly, IBSCs are </a:t>
            </a:r>
            <a:r>
              <a:rPr kumimoji="1" lang="en-US" altLang="ja-JP" baseline="0" dirty="0" err="1" smtClean="0"/>
              <a:t>pnictide</a:t>
            </a:r>
            <a:r>
              <a:rPr kumimoji="1" lang="en-US" altLang="ja-JP" baseline="0" dirty="0" smtClean="0"/>
              <a:t>. A IBSC which show highest Tc in IBSC is also </a:t>
            </a:r>
            <a:r>
              <a:rPr kumimoji="1" lang="en-US" altLang="ja-JP" baseline="0" dirty="0" err="1" smtClean="0"/>
              <a:t>pnictide</a:t>
            </a:r>
            <a:r>
              <a:rPr kumimoji="1" lang="en-US" altLang="ja-JP" baseline="0" dirty="0" smtClean="0"/>
              <a:t>. However recently chalcogenides also show high Tc, so these materials get attention in term of the origin of SC</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22</a:t>
            </a:fld>
            <a:endParaRPr kumimoji="1" lang="ja-JP" altLang="en-US"/>
          </a:p>
        </p:txBody>
      </p:sp>
    </p:spTree>
    <p:extLst>
      <p:ext uri="{BB962C8B-B14F-4D97-AF65-F5344CB8AC3E}">
        <p14:creationId xmlns:p14="http://schemas.microsoft.com/office/powerpoint/2010/main" val="3894039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difference between the phases</a:t>
            </a:r>
            <a:r>
              <a:rPr kumimoji="1" lang="en-US" altLang="ja-JP" baseline="0" dirty="0" smtClean="0"/>
              <a:t> is a state of Fe-vacancy-order. Basically KxFe2-ySe2 is 122-type structure, which is tetragonal layer structure. When potassium is doped, iron atoms are removed. Then the positions of Fe-vacancies can be ordered or disordered. Ordered state makes 245-type </a:t>
            </a:r>
            <a:r>
              <a:rPr kumimoji="1" lang="en-US" altLang="ja-JP" baseline="0" dirty="0" err="1" smtClean="0"/>
              <a:t>structurein</a:t>
            </a:r>
            <a:r>
              <a:rPr kumimoji="1" lang="en-US" altLang="ja-JP" baseline="0" dirty="0" smtClean="0"/>
              <a:t> which iron vacancies make superstructure square root of 5, and disordered state is 122-type structure. In a previous slide, the insulator phase show this vacancy-order with TEM. So these phases coexist like this. </a:t>
            </a:r>
          </a:p>
          <a:p>
            <a:r>
              <a:rPr kumimoji="1" lang="en-US" altLang="ja-JP" baseline="0" dirty="0" smtClean="0"/>
              <a:t>As I show, SC is emerged by disorder phase, but on the other hand, it is wondered whether the 245-type structure has any relation or not.</a:t>
            </a:r>
            <a:endParaRPr kumimoji="1" lang="en-US" altLang="ja-JP" dirty="0" smtClean="0"/>
          </a:p>
          <a:p>
            <a:endParaRPr kumimoji="1" lang="en-US" altLang="ja-JP" dirty="0" smtClean="0"/>
          </a:p>
          <a:p>
            <a:r>
              <a:rPr kumimoji="1" lang="ja-JP" altLang="en-US" dirty="0" smtClean="0"/>
              <a:t>熱処理を加えた試料との測定がこちらになりますが、この測定から鉄の　価のスペクトルが大きくなっていることが確認されています。ここから、熱処理により超伝導相が大きくなっていることがわかります。</a:t>
            </a:r>
            <a:endParaRPr kumimoji="1" lang="en-US" altLang="ja-JP" dirty="0" smtClean="0"/>
          </a:p>
          <a:p>
            <a:r>
              <a:rPr kumimoji="1" lang="ja-JP" altLang="en-US" dirty="0" smtClean="0"/>
              <a:t>これらのことから現在では完全に金属相のみの試料を作成し、超伝導の発現と相分離が関連するかが調べられている。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23</a:t>
            </a:fld>
            <a:endParaRPr kumimoji="1" lang="ja-JP" altLang="en-US"/>
          </a:p>
        </p:txBody>
      </p:sp>
    </p:spTree>
    <p:extLst>
      <p:ext uri="{BB962C8B-B14F-4D97-AF65-F5344CB8AC3E}">
        <p14:creationId xmlns:p14="http://schemas.microsoft.com/office/powerpoint/2010/main" val="1400428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これらの試料において共通してみられるのは</a:t>
            </a:r>
            <a:r>
              <a:rPr kumimoji="1" lang="en-US" altLang="ja-JP" dirty="0" smtClean="0"/>
              <a:t>10GPa</a:t>
            </a:r>
            <a:r>
              <a:rPr kumimoji="1" lang="ja-JP" altLang="en-US" dirty="0" err="1" smtClean="0"/>
              <a:t>での</a:t>
            </a:r>
            <a:r>
              <a:rPr kumimoji="1" lang="ja-JP" altLang="en-US" dirty="0" smtClean="0"/>
              <a:t>電気抵抗の振る舞いの大きな変化です。このように金属化がみられています。そのほかの研究でも欠陥のオーダーがなくなり金属化が観測されています。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24</a:t>
            </a:fld>
            <a:endParaRPr kumimoji="1" lang="ja-JP" altLang="en-US"/>
          </a:p>
        </p:txBody>
      </p:sp>
    </p:spTree>
    <p:extLst>
      <p:ext uri="{BB962C8B-B14F-4D97-AF65-F5344CB8AC3E}">
        <p14:creationId xmlns:p14="http://schemas.microsoft.com/office/powerpoint/2010/main" val="175264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phase separation</a:t>
            </a:r>
            <a:r>
              <a:rPr kumimoji="1" lang="en-US" altLang="ja-JP" baseline="0" dirty="0" smtClean="0"/>
              <a:t> seems to be affected by quenching. many papers report effects on physics properties like electric resistance. This figure show the effect. Each measurement have different heat treatment. Not annealing, ……. As you see, when quenching temperature raises, temperature dependence of resistance  changes. At 300</a:t>
            </a:r>
            <a:r>
              <a:rPr kumimoji="1" lang="ja-JP" altLang="en-US" baseline="0" dirty="0" smtClean="0"/>
              <a:t> </a:t>
            </a:r>
            <a:r>
              <a:rPr kumimoji="1" lang="en-US" altLang="ja-JP" baseline="0" dirty="0" smtClean="0"/>
              <a:t>degrees Celsius, the hump shape appear </a:t>
            </a:r>
            <a:r>
              <a:rPr kumimoji="1" lang="en-US" altLang="ja-JP" baseline="0" smtClean="0"/>
              <a:t>like this.</a:t>
            </a:r>
            <a:r>
              <a:rPr kumimoji="1" lang="ja-JP" altLang="en-US" baseline="0" smtClean="0"/>
              <a:t> </a:t>
            </a:r>
            <a:endParaRPr kumimoji="1" lang="en-US" altLang="ja-JP" dirty="0" smtClean="0"/>
          </a:p>
          <a:p>
            <a:endParaRPr kumimoji="1" lang="en-US" altLang="ja-JP" dirty="0" smtClean="0"/>
          </a:p>
          <a:p>
            <a:r>
              <a:rPr kumimoji="1" lang="ja-JP" altLang="en-US" dirty="0" smtClean="0"/>
              <a:t>この物質にはアニールと急冷により超伝導などの物理特性が変化することが知られています。電気抵抗の変化についてもさまざまな研究が行われており、急冷の温度が低いと絶縁体的、高くなるにつれ超伝導が現れ、</a:t>
            </a:r>
            <a:r>
              <a:rPr kumimoji="1" lang="en-US" altLang="ja-JP" dirty="0" smtClean="0"/>
              <a:t>hung</a:t>
            </a:r>
            <a:r>
              <a:rPr kumimoji="1" lang="ja-JP" altLang="en-US" dirty="0" smtClean="0"/>
              <a:t>がみられる。急冷時の温度が高温になるにつれ、高温側にシフトしていくことが知られています。</a:t>
            </a:r>
            <a:endParaRPr kumimoji="1" lang="en-US" altLang="ja-JP" dirty="0" smtClean="0"/>
          </a:p>
          <a:p>
            <a:r>
              <a:rPr kumimoji="1" lang="ja-JP" altLang="en-US" dirty="0" smtClean="0"/>
              <a:t>この</a:t>
            </a:r>
            <a:r>
              <a:rPr kumimoji="1" lang="en-US" altLang="ja-JP" dirty="0" smtClean="0"/>
              <a:t>hung</a:t>
            </a:r>
            <a:r>
              <a:rPr kumimoji="1" lang="ja-JP" altLang="en-US" dirty="0" smtClean="0"/>
              <a:t>がなくなると超伝導が確認できなくなることが知られています。このことから超伝導とこの</a:t>
            </a:r>
            <a:r>
              <a:rPr kumimoji="1" lang="en-US" altLang="ja-JP" dirty="0" smtClean="0"/>
              <a:t>hung</a:t>
            </a:r>
            <a:r>
              <a:rPr kumimoji="1" lang="ja-JP" altLang="en-US" dirty="0" smtClean="0"/>
              <a:t>の関連に興味が持たれています。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25</a:t>
            </a:fld>
            <a:endParaRPr kumimoji="1" lang="ja-JP" altLang="en-US"/>
          </a:p>
        </p:txBody>
      </p:sp>
    </p:spTree>
    <p:extLst>
      <p:ext uri="{BB962C8B-B14F-4D97-AF65-F5344CB8AC3E}">
        <p14:creationId xmlns:p14="http://schemas.microsoft.com/office/powerpoint/2010/main" val="175486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3</a:t>
            </a:fld>
            <a:endParaRPr kumimoji="1" lang="ja-JP" altLang="en-US"/>
          </a:p>
        </p:txBody>
      </p:sp>
    </p:spTree>
    <p:extLst>
      <p:ext uri="{BB962C8B-B14F-4D97-AF65-F5344CB8AC3E}">
        <p14:creationId xmlns:p14="http://schemas.microsoft.com/office/powerpoint/2010/main" val="303251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4</a:t>
            </a:fld>
            <a:endParaRPr kumimoji="1" lang="ja-JP" altLang="en-US"/>
          </a:p>
        </p:txBody>
      </p:sp>
    </p:spTree>
    <p:extLst>
      <p:ext uri="{BB962C8B-B14F-4D97-AF65-F5344CB8AC3E}">
        <p14:creationId xmlns:p14="http://schemas.microsoft.com/office/powerpoint/2010/main" val="632993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5</a:t>
            </a:fld>
            <a:endParaRPr kumimoji="1" lang="ja-JP" altLang="en-US"/>
          </a:p>
        </p:txBody>
      </p:sp>
    </p:spTree>
    <p:extLst>
      <p:ext uri="{BB962C8B-B14F-4D97-AF65-F5344CB8AC3E}">
        <p14:creationId xmlns:p14="http://schemas.microsoft.com/office/powerpoint/2010/main" val="959685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6</a:t>
            </a:fld>
            <a:endParaRPr kumimoji="1" lang="ja-JP" altLang="en-US"/>
          </a:p>
        </p:txBody>
      </p:sp>
    </p:spTree>
    <p:extLst>
      <p:ext uri="{BB962C8B-B14F-4D97-AF65-F5344CB8AC3E}">
        <p14:creationId xmlns:p14="http://schemas.microsoft.com/office/powerpoint/2010/main" val="1596826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7</a:t>
            </a:fld>
            <a:endParaRPr kumimoji="1" lang="ja-JP" altLang="en-US"/>
          </a:p>
        </p:txBody>
      </p:sp>
    </p:spTree>
    <p:extLst>
      <p:ext uri="{BB962C8B-B14F-4D97-AF65-F5344CB8AC3E}">
        <p14:creationId xmlns:p14="http://schemas.microsoft.com/office/powerpoint/2010/main" val="4197479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8</a:t>
            </a:fld>
            <a:endParaRPr kumimoji="1" lang="ja-JP" altLang="en-US"/>
          </a:p>
        </p:txBody>
      </p:sp>
    </p:spTree>
    <p:extLst>
      <p:ext uri="{BB962C8B-B14F-4D97-AF65-F5344CB8AC3E}">
        <p14:creationId xmlns:p14="http://schemas.microsoft.com/office/powerpoint/2010/main" val="718203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5DD2400-7FA2-48C9-B71D-451362580835}" type="slidenum">
              <a:rPr kumimoji="1" lang="ja-JP" altLang="en-US" smtClean="0"/>
              <a:pPr/>
              <a:t>9</a:t>
            </a:fld>
            <a:endParaRPr kumimoji="1" lang="ja-JP" altLang="en-US"/>
          </a:p>
        </p:txBody>
      </p:sp>
    </p:spTree>
    <p:extLst>
      <p:ext uri="{BB962C8B-B14F-4D97-AF65-F5344CB8AC3E}">
        <p14:creationId xmlns:p14="http://schemas.microsoft.com/office/powerpoint/2010/main" val="1423247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4E683F2-A595-4CD7-9F5D-59C799B9BB64}" type="datetimeFigureOut">
              <a:rPr kumimoji="1" lang="ja-JP" altLang="en-US" smtClean="0"/>
              <a:pPr/>
              <a:t>2014/10/8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1ACF2BF-5CF6-4C51-B25C-C414226F7A5B}" type="slidenum">
              <a:rPr kumimoji="1" lang="ja-JP" altLang="en-US" smtClean="0"/>
              <a:pPr/>
              <a:t>‹#›</a:t>
            </a:fld>
            <a:endParaRPr kumimoji="1" lang="ja-JP" altLang="en-US"/>
          </a:p>
        </p:txBody>
      </p:sp>
    </p:spTree>
    <p:extLst>
      <p:ext uri="{BB962C8B-B14F-4D97-AF65-F5344CB8AC3E}">
        <p14:creationId xmlns:p14="http://schemas.microsoft.com/office/powerpoint/2010/main" val="159552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4E683F2-A595-4CD7-9F5D-59C799B9BB64}" type="datetimeFigureOut">
              <a:rPr kumimoji="1" lang="ja-JP" altLang="en-US" smtClean="0"/>
              <a:pPr/>
              <a:t>2014/10/8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1ACF2BF-5CF6-4C51-B25C-C414226F7A5B}" type="slidenum">
              <a:rPr kumimoji="1" lang="ja-JP" altLang="en-US" smtClean="0"/>
              <a:pPr/>
              <a:t>‹#›</a:t>
            </a:fld>
            <a:endParaRPr kumimoji="1" lang="ja-JP" altLang="en-US"/>
          </a:p>
        </p:txBody>
      </p:sp>
    </p:spTree>
    <p:extLst>
      <p:ext uri="{BB962C8B-B14F-4D97-AF65-F5344CB8AC3E}">
        <p14:creationId xmlns:p14="http://schemas.microsoft.com/office/powerpoint/2010/main" val="1970694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4E683F2-A595-4CD7-9F5D-59C799B9BB64}" type="datetimeFigureOut">
              <a:rPr kumimoji="1" lang="ja-JP" altLang="en-US" smtClean="0"/>
              <a:pPr/>
              <a:t>2014/10/8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1ACF2BF-5CF6-4C51-B25C-C414226F7A5B}" type="slidenum">
              <a:rPr kumimoji="1" lang="ja-JP" altLang="en-US" smtClean="0"/>
              <a:pPr/>
              <a:t>‹#›</a:t>
            </a:fld>
            <a:endParaRPr kumimoji="1" lang="ja-JP" altLang="en-US"/>
          </a:p>
        </p:txBody>
      </p:sp>
    </p:spTree>
    <p:extLst>
      <p:ext uri="{BB962C8B-B14F-4D97-AF65-F5344CB8AC3E}">
        <p14:creationId xmlns:p14="http://schemas.microsoft.com/office/powerpoint/2010/main" val="394919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4E683F2-A595-4CD7-9F5D-59C799B9BB64}" type="datetimeFigureOut">
              <a:rPr kumimoji="1" lang="ja-JP" altLang="en-US" smtClean="0"/>
              <a:pPr/>
              <a:t>2014/10/8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1ACF2BF-5CF6-4C51-B25C-C414226F7A5B}" type="slidenum">
              <a:rPr kumimoji="1" lang="ja-JP" altLang="en-US" smtClean="0"/>
              <a:pPr/>
              <a:t>‹#›</a:t>
            </a:fld>
            <a:endParaRPr kumimoji="1" lang="ja-JP" altLang="en-US"/>
          </a:p>
        </p:txBody>
      </p:sp>
    </p:spTree>
    <p:extLst>
      <p:ext uri="{BB962C8B-B14F-4D97-AF65-F5344CB8AC3E}">
        <p14:creationId xmlns:p14="http://schemas.microsoft.com/office/powerpoint/2010/main" val="336730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4E683F2-A595-4CD7-9F5D-59C799B9BB64}" type="datetimeFigureOut">
              <a:rPr kumimoji="1" lang="ja-JP" altLang="en-US" smtClean="0"/>
              <a:pPr/>
              <a:t>2014/10/8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1ACF2BF-5CF6-4C51-B25C-C414226F7A5B}" type="slidenum">
              <a:rPr kumimoji="1" lang="ja-JP" altLang="en-US" smtClean="0"/>
              <a:pPr/>
              <a:t>‹#›</a:t>
            </a:fld>
            <a:endParaRPr kumimoji="1" lang="ja-JP" altLang="en-US"/>
          </a:p>
        </p:txBody>
      </p:sp>
    </p:spTree>
    <p:extLst>
      <p:ext uri="{BB962C8B-B14F-4D97-AF65-F5344CB8AC3E}">
        <p14:creationId xmlns:p14="http://schemas.microsoft.com/office/powerpoint/2010/main" val="3113221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4E683F2-A595-4CD7-9F5D-59C799B9BB64}" type="datetimeFigureOut">
              <a:rPr kumimoji="1" lang="ja-JP" altLang="en-US" smtClean="0"/>
              <a:pPr/>
              <a:t>2014/10/8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1ACF2BF-5CF6-4C51-B25C-C414226F7A5B}" type="slidenum">
              <a:rPr kumimoji="1" lang="ja-JP" altLang="en-US" smtClean="0"/>
              <a:pPr/>
              <a:t>‹#›</a:t>
            </a:fld>
            <a:endParaRPr kumimoji="1" lang="ja-JP" altLang="en-US"/>
          </a:p>
        </p:txBody>
      </p:sp>
    </p:spTree>
    <p:extLst>
      <p:ext uri="{BB962C8B-B14F-4D97-AF65-F5344CB8AC3E}">
        <p14:creationId xmlns:p14="http://schemas.microsoft.com/office/powerpoint/2010/main" val="32949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4E683F2-A595-4CD7-9F5D-59C799B9BB64}" type="datetimeFigureOut">
              <a:rPr kumimoji="1" lang="ja-JP" altLang="en-US" smtClean="0"/>
              <a:pPr/>
              <a:t>2014/10/8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1ACF2BF-5CF6-4C51-B25C-C414226F7A5B}" type="slidenum">
              <a:rPr kumimoji="1" lang="ja-JP" altLang="en-US" smtClean="0"/>
              <a:pPr/>
              <a:t>‹#›</a:t>
            </a:fld>
            <a:endParaRPr kumimoji="1" lang="ja-JP" altLang="en-US"/>
          </a:p>
        </p:txBody>
      </p:sp>
    </p:spTree>
    <p:extLst>
      <p:ext uri="{BB962C8B-B14F-4D97-AF65-F5344CB8AC3E}">
        <p14:creationId xmlns:p14="http://schemas.microsoft.com/office/powerpoint/2010/main" val="196945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4E683F2-A595-4CD7-9F5D-59C799B9BB64}" type="datetimeFigureOut">
              <a:rPr kumimoji="1" lang="ja-JP" altLang="en-US" smtClean="0"/>
              <a:pPr/>
              <a:t>2014/10/8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1ACF2BF-5CF6-4C51-B25C-C414226F7A5B}" type="slidenum">
              <a:rPr kumimoji="1" lang="ja-JP" altLang="en-US" smtClean="0"/>
              <a:pPr/>
              <a:t>‹#›</a:t>
            </a:fld>
            <a:endParaRPr kumimoji="1" lang="ja-JP" altLang="en-US"/>
          </a:p>
        </p:txBody>
      </p:sp>
    </p:spTree>
    <p:extLst>
      <p:ext uri="{BB962C8B-B14F-4D97-AF65-F5344CB8AC3E}">
        <p14:creationId xmlns:p14="http://schemas.microsoft.com/office/powerpoint/2010/main" val="213498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4E683F2-A595-4CD7-9F5D-59C799B9BB64}" type="datetimeFigureOut">
              <a:rPr kumimoji="1" lang="ja-JP" altLang="en-US" smtClean="0"/>
              <a:pPr/>
              <a:t>2014/10/8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1ACF2BF-5CF6-4C51-B25C-C414226F7A5B}" type="slidenum">
              <a:rPr kumimoji="1" lang="ja-JP" altLang="en-US" smtClean="0"/>
              <a:pPr/>
              <a:t>‹#›</a:t>
            </a:fld>
            <a:endParaRPr kumimoji="1" lang="ja-JP" altLang="en-US"/>
          </a:p>
        </p:txBody>
      </p:sp>
    </p:spTree>
    <p:extLst>
      <p:ext uri="{BB962C8B-B14F-4D97-AF65-F5344CB8AC3E}">
        <p14:creationId xmlns:p14="http://schemas.microsoft.com/office/powerpoint/2010/main" val="2394702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4E683F2-A595-4CD7-9F5D-59C799B9BB64}" type="datetimeFigureOut">
              <a:rPr kumimoji="1" lang="ja-JP" altLang="en-US" smtClean="0"/>
              <a:pPr/>
              <a:t>2014/10/8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1ACF2BF-5CF6-4C51-B25C-C414226F7A5B}" type="slidenum">
              <a:rPr kumimoji="1" lang="ja-JP" altLang="en-US" smtClean="0"/>
              <a:pPr/>
              <a:t>‹#›</a:t>
            </a:fld>
            <a:endParaRPr kumimoji="1" lang="ja-JP" altLang="en-US"/>
          </a:p>
        </p:txBody>
      </p:sp>
    </p:spTree>
    <p:extLst>
      <p:ext uri="{BB962C8B-B14F-4D97-AF65-F5344CB8AC3E}">
        <p14:creationId xmlns:p14="http://schemas.microsoft.com/office/powerpoint/2010/main" val="1892107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4E683F2-A595-4CD7-9F5D-59C799B9BB64}" type="datetimeFigureOut">
              <a:rPr kumimoji="1" lang="ja-JP" altLang="en-US" smtClean="0"/>
              <a:pPr/>
              <a:t>2014/10/8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1ACF2BF-5CF6-4C51-B25C-C414226F7A5B}" type="slidenum">
              <a:rPr kumimoji="1" lang="ja-JP" altLang="en-US" smtClean="0"/>
              <a:pPr/>
              <a:t>‹#›</a:t>
            </a:fld>
            <a:endParaRPr kumimoji="1" lang="ja-JP" altLang="en-US"/>
          </a:p>
        </p:txBody>
      </p:sp>
    </p:spTree>
    <p:extLst>
      <p:ext uri="{BB962C8B-B14F-4D97-AF65-F5344CB8AC3E}">
        <p14:creationId xmlns:p14="http://schemas.microsoft.com/office/powerpoint/2010/main" val="3801527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683F2-A595-4CD7-9F5D-59C799B9BB64}" type="datetimeFigureOut">
              <a:rPr kumimoji="1" lang="ja-JP" altLang="en-US" smtClean="0"/>
              <a:pPr/>
              <a:t>2014/10/8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CF2BF-5CF6-4C51-B25C-C414226F7A5B}" type="slidenum">
              <a:rPr kumimoji="1" lang="ja-JP" altLang="en-US" smtClean="0"/>
              <a:pPr/>
              <a:t>‹#›</a:t>
            </a:fld>
            <a:endParaRPr kumimoji="1" lang="ja-JP" altLang="en-US"/>
          </a:p>
        </p:txBody>
      </p:sp>
    </p:spTree>
    <p:extLst>
      <p:ext uri="{BB962C8B-B14F-4D97-AF65-F5344CB8AC3E}">
        <p14:creationId xmlns:p14="http://schemas.microsoft.com/office/powerpoint/2010/main" val="236564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29.png"/><Relationship Id="rId4" Type="http://schemas.openxmlformats.org/officeDocument/2006/relationships/image" Target="../media/image40.emf"/></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3.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47014" y="1105887"/>
            <a:ext cx="11078307" cy="2387600"/>
          </a:xfrm>
        </p:spPr>
        <p:txBody>
          <a:bodyPr>
            <a:normAutofit/>
          </a:bodyPr>
          <a:lstStyle/>
          <a:p>
            <a:r>
              <a:rPr lang="en-US" altLang="ja-JP" sz="6600" dirty="0" smtClean="0"/>
              <a:t>High pressure study on superconductor K</a:t>
            </a:r>
            <a:r>
              <a:rPr lang="en-US" altLang="ja-JP" sz="6600" baseline="-25000" dirty="0" smtClean="0"/>
              <a:t>x</a:t>
            </a:r>
            <a:r>
              <a:rPr lang="en-US" altLang="ja-JP" sz="6600" dirty="0" smtClean="0"/>
              <a:t>Fe</a:t>
            </a:r>
            <a:r>
              <a:rPr lang="en-US" altLang="ja-JP" sz="6600" baseline="-25000" dirty="0" smtClean="0"/>
              <a:t>2-y</a:t>
            </a:r>
            <a:r>
              <a:rPr lang="en-US" altLang="ja-JP" sz="6600" dirty="0" smtClean="0"/>
              <a:t>Se</a:t>
            </a:r>
            <a:r>
              <a:rPr lang="en-US" altLang="ja-JP" sz="6600" baseline="-25000" dirty="0" smtClean="0"/>
              <a:t>2</a:t>
            </a:r>
            <a:endParaRPr kumimoji="1" lang="ja-JP" altLang="en-US" sz="6600" baseline="-25000" dirty="0"/>
          </a:p>
        </p:txBody>
      </p:sp>
      <p:sp>
        <p:nvSpPr>
          <p:cNvPr id="3" name="サブタイトル 2"/>
          <p:cNvSpPr>
            <a:spLocks noGrp="1"/>
          </p:cNvSpPr>
          <p:nvPr>
            <p:ph type="subTitle" idx="1"/>
          </p:nvPr>
        </p:nvSpPr>
        <p:spPr/>
        <p:txBody>
          <a:bodyPr>
            <a:normAutofit/>
          </a:bodyPr>
          <a:lstStyle/>
          <a:p>
            <a:r>
              <a:rPr lang="en-US" altLang="ja-JP" sz="4000" dirty="0" smtClean="0"/>
              <a:t>M1 Hidenori Fujita</a:t>
            </a:r>
          </a:p>
          <a:p>
            <a:r>
              <a:rPr kumimoji="1" lang="en-US" altLang="ja-JP" sz="4000" dirty="0" smtClean="0"/>
              <a:t>Shimizu group</a:t>
            </a:r>
            <a:endParaRPr kumimoji="1" lang="ja-JP" altLang="en-US" sz="4000" dirty="0"/>
          </a:p>
        </p:txBody>
      </p:sp>
      <p:grpSp>
        <p:nvGrpSpPr>
          <p:cNvPr id="4" name="グループ化 3"/>
          <p:cNvGrpSpPr/>
          <p:nvPr/>
        </p:nvGrpSpPr>
        <p:grpSpPr>
          <a:xfrm>
            <a:off x="1524000" y="366873"/>
            <a:ext cx="8928992" cy="709455"/>
            <a:chOff x="96871" y="260649"/>
            <a:chExt cx="8928992" cy="709455"/>
          </a:xfrm>
        </p:grpSpPr>
        <p:grpSp>
          <p:nvGrpSpPr>
            <p:cNvPr id="5" name="グループ化 25"/>
            <p:cNvGrpSpPr/>
            <p:nvPr/>
          </p:nvGrpSpPr>
          <p:grpSpPr>
            <a:xfrm>
              <a:off x="96871" y="260649"/>
              <a:ext cx="8928992" cy="709455"/>
              <a:chOff x="504281" y="1908499"/>
              <a:chExt cx="30531392" cy="1728192"/>
            </a:xfrm>
          </p:grpSpPr>
          <p:sp>
            <p:nvSpPr>
              <p:cNvPr id="9" name="片側の 2 つの角を切り取った四角形 8"/>
              <p:cNvSpPr/>
              <p:nvPr/>
            </p:nvSpPr>
            <p:spPr>
              <a:xfrm>
                <a:off x="504281" y="1908499"/>
                <a:ext cx="30531392" cy="936104"/>
              </a:xfrm>
              <a:prstGeom prst="snip2SameRect">
                <a:avLst/>
              </a:prstGeom>
              <a:solidFill>
                <a:sysClr val="window" lastClr="FFFFFF"/>
              </a:solid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endParaRPr>
              </a:p>
            </p:txBody>
          </p:sp>
          <p:sp>
            <p:nvSpPr>
              <p:cNvPr id="10" name="片側の 2 つの角を切り取った四角形 9"/>
              <p:cNvSpPr/>
              <p:nvPr/>
            </p:nvSpPr>
            <p:spPr>
              <a:xfrm rot="10800000">
                <a:off x="504281" y="2700587"/>
                <a:ext cx="30531392" cy="936104"/>
              </a:xfrm>
              <a:prstGeom prst="snip2SameRect">
                <a:avLst/>
              </a:prstGeom>
              <a:solidFill>
                <a:sysClr val="window" lastClr="FFFFFF"/>
              </a:solid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endParaRPr>
              </a:p>
            </p:txBody>
          </p:sp>
          <p:sp>
            <p:nvSpPr>
              <p:cNvPr id="11" name="正方形/長方形 10"/>
              <p:cNvSpPr/>
              <p:nvPr/>
            </p:nvSpPr>
            <p:spPr>
              <a:xfrm>
                <a:off x="559565" y="2556569"/>
                <a:ext cx="30404903" cy="36004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endParaRPr>
              </a:p>
            </p:txBody>
          </p:sp>
        </p:grpSp>
        <p:pic>
          <p:nvPicPr>
            <p:cNvPr id="6" name="Picture 231" descr="KYOKUGEN Logo_trans"/>
            <p:cNvPicPr>
              <a:picLocks noChangeAspect="1" noChangeArrowheads="1"/>
            </p:cNvPicPr>
            <p:nvPr/>
          </p:nvPicPr>
          <p:blipFill>
            <a:blip r:embed="rId3" cstate="email">
              <a:lum bright="-1000" contrast="15000"/>
            </a:blip>
            <a:srcRect/>
            <a:stretch>
              <a:fillRect/>
            </a:stretch>
          </p:blipFill>
          <p:spPr bwMode="auto">
            <a:xfrm>
              <a:off x="5460102" y="273178"/>
              <a:ext cx="3544937" cy="681072"/>
            </a:xfrm>
            <a:prstGeom prst="rect">
              <a:avLst/>
            </a:prstGeom>
            <a:noFill/>
          </p:spPr>
        </p:pic>
        <p:sp>
          <p:nvSpPr>
            <p:cNvPr id="7" name="Rectangle 232"/>
            <p:cNvSpPr>
              <a:spLocks noChangeArrowheads="1"/>
            </p:cNvSpPr>
            <p:nvPr/>
          </p:nvSpPr>
          <p:spPr bwMode="auto">
            <a:xfrm rot="10800000">
              <a:off x="933784" y="270250"/>
              <a:ext cx="4526318" cy="684000"/>
            </a:xfrm>
            <a:prstGeom prst="rect">
              <a:avLst/>
            </a:prstGeom>
            <a:gradFill rotWithShape="1">
              <a:gsLst>
                <a:gs pos="0">
                  <a:srgbClr val="008E00"/>
                </a:gs>
                <a:gs pos="15000">
                  <a:sysClr val="window" lastClr="FFFFFF">
                    <a:alpha val="0"/>
                  </a:sysClr>
                </a:gs>
              </a:gsLst>
              <a:lin ang="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pic>
          <p:nvPicPr>
            <p:cNvPr id="8" name="Picture 233"/>
            <p:cNvPicPr>
              <a:picLocks noChangeAspect="1" noChangeArrowheads="1"/>
            </p:cNvPicPr>
            <p:nvPr/>
          </p:nvPicPr>
          <p:blipFill>
            <a:blip r:embed="rId4" cstate="email"/>
            <a:srcRect/>
            <a:stretch>
              <a:fillRect/>
            </a:stretch>
          </p:blipFill>
          <p:spPr bwMode="auto">
            <a:xfrm>
              <a:off x="251521" y="348423"/>
              <a:ext cx="607798" cy="554660"/>
            </a:xfrm>
            <a:prstGeom prst="rect">
              <a:avLst/>
            </a:prstGeom>
            <a:noFill/>
          </p:spPr>
        </p:pic>
      </p:grpSp>
    </p:spTree>
    <p:extLst>
      <p:ext uri="{BB962C8B-B14F-4D97-AF65-F5344CB8AC3E}">
        <p14:creationId xmlns:p14="http://schemas.microsoft.com/office/powerpoint/2010/main" val="3301052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825624"/>
            <a:ext cx="10515600" cy="5032376"/>
          </a:xfrm>
        </p:spPr>
        <p:txBody>
          <a:bodyPr>
            <a:normAutofit fontScale="92500" lnSpcReduction="10000"/>
          </a:bodyPr>
          <a:lstStyle/>
          <a:p>
            <a:r>
              <a:rPr kumimoji="1" lang="en-US" altLang="ja-JP" dirty="0" smtClean="0"/>
              <a:t>Samples</a:t>
            </a:r>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pPr marL="0" indent="0" algn="r">
              <a:buNone/>
            </a:pPr>
            <a:endParaRPr kumimoji="1" lang="en-US" altLang="ja-JP" dirty="0" smtClean="0"/>
          </a:p>
          <a:p>
            <a:pPr marL="0" indent="0" algn="r">
              <a:buNone/>
            </a:pPr>
            <a:endParaRPr lang="en-US" altLang="ja-JP" dirty="0"/>
          </a:p>
          <a:p>
            <a:pPr marL="0" indent="0" algn="r">
              <a:buNone/>
            </a:pPr>
            <a:r>
              <a:rPr kumimoji="1" lang="en-US" altLang="ja-JP" dirty="0" smtClean="0"/>
              <a:t>Restore in </a:t>
            </a:r>
            <a:r>
              <a:rPr kumimoji="1" lang="en-US" altLang="ja-JP" dirty="0" err="1" smtClean="0"/>
              <a:t>Ar</a:t>
            </a:r>
            <a:r>
              <a:rPr kumimoji="1" lang="en-US" altLang="ja-JP" dirty="0" smtClean="0"/>
              <a:t> gas</a:t>
            </a:r>
          </a:p>
        </p:txBody>
      </p:sp>
      <p:grpSp>
        <p:nvGrpSpPr>
          <p:cNvPr id="4" name="グループ化 42"/>
          <p:cNvGrpSpPr/>
          <p:nvPr/>
        </p:nvGrpSpPr>
        <p:grpSpPr>
          <a:xfrm>
            <a:off x="2005304" y="751283"/>
            <a:ext cx="7558512" cy="584775"/>
            <a:chOff x="1331640" y="206056"/>
            <a:chExt cx="7558512" cy="584775"/>
          </a:xfrm>
        </p:grpSpPr>
        <p:grpSp>
          <p:nvGrpSpPr>
            <p:cNvPr id="5" name="グループ化 32"/>
            <p:cNvGrpSpPr/>
            <p:nvPr/>
          </p:nvGrpSpPr>
          <p:grpSpPr>
            <a:xfrm>
              <a:off x="1331640" y="260648"/>
              <a:ext cx="7558512" cy="471487"/>
              <a:chOff x="973134" y="68263"/>
              <a:chExt cx="7558512" cy="471487"/>
            </a:xfrm>
          </p:grpSpPr>
          <p:sp>
            <p:nvSpPr>
              <p:cNvPr id="7" name="Rectangle 15"/>
              <p:cNvSpPr>
                <a:spLocks noChangeArrowheads="1"/>
              </p:cNvSpPr>
              <p:nvPr/>
            </p:nvSpPr>
            <p:spPr bwMode="auto">
              <a:xfrm rot="10800000">
                <a:off x="973134" y="71438"/>
                <a:ext cx="5327057" cy="468312"/>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3"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smtClean="0">
                  <a:ln>
                    <a:noFill/>
                  </a:ln>
                  <a:solidFill>
                    <a:prstClr val="black"/>
                  </a:solidFill>
                  <a:effectLst/>
                  <a:uLnTx/>
                  <a:uFillTx/>
                </a:rPr>
                <a:t>Experiment</a:t>
              </a:r>
            </a:p>
          </p:txBody>
        </p:sp>
      </p:grpSp>
      <p:grpSp>
        <p:nvGrpSpPr>
          <p:cNvPr id="14" name="グループ化 13"/>
          <p:cNvGrpSpPr>
            <a:grpSpLocks noChangeAspect="1"/>
          </p:cNvGrpSpPr>
          <p:nvPr/>
        </p:nvGrpSpPr>
        <p:grpSpPr>
          <a:xfrm>
            <a:off x="8233227" y="2526221"/>
            <a:ext cx="3647362" cy="3264431"/>
            <a:chOff x="25808450" y="19881854"/>
            <a:chExt cx="3321016" cy="2972347"/>
          </a:xfrm>
        </p:grpSpPr>
        <p:sp>
          <p:nvSpPr>
            <p:cNvPr id="15" name="正方形/長方形 14"/>
            <p:cNvSpPr/>
            <p:nvPr/>
          </p:nvSpPr>
          <p:spPr>
            <a:xfrm>
              <a:off x="25808450" y="19881854"/>
              <a:ext cx="3117070" cy="2953839"/>
            </a:xfrm>
            <a:prstGeom prst="rect">
              <a:avLst/>
            </a:prstGeom>
            <a:noFill/>
            <a:ln w="76200">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383195" y="19969528"/>
              <a:ext cx="1477455" cy="1108092"/>
            </a:xfrm>
            <a:prstGeom prst="rect">
              <a:avLst/>
            </a:prstGeom>
          </p:spPr>
        </p:pic>
        <p:sp>
          <p:nvSpPr>
            <p:cNvPr id="17" name="テキスト ボックス 16"/>
            <p:cNvSpPr txBox="1"/>
            <p:nvPr/>
          </p:nvSpPr>
          <p:spPr>
            <a:xfrm rot="10800000" flipV="1">
              <a:off x="25828877" y="20296324"/>
              <a:ext cx="1554317" cy="476405"/>
            </a:xfrm>
            <a:prstGeom prst="rect">
              <a:avLst/>
            </a:prstGeom>
            <a:solidFill>
              <a:schemeClr val="bg1"/>
            </a:solidFill>
            <a:ln w="76200">
              <a:solidFill>
                <a:srgbClr val="00823B"/>
              </a:solidFill>
            </a:ln>
          </p:spPr>
          <p:txBody>
            <a:bodyPr wrap="square" rtlCol="0">
              <a:spAutoFit/>
            </a:bodyPr>
            <a:lstStyle/>
            <a:p>
              <a:r>
                <a:rPr lang="en-US" altLang="ja-JP" sz="2800" dirty="0"/>
                <a:t>Sample </a:t>
              </a:r>
              <a:r>
                <a:rPr lang="en-US" altLang="ja-JP" sz="2800" dirty="0" smtClean="0"/>
                <a:t>3</a:t>
              </a:r>
              <a:endParaRPr lang="ja-JP" altLang="en-US" sz="2800" dirty="0"/>
            </a:p>
          </p:txBody>
        </p:sp>
        <p:sp>
          <p:nvSpPr>
            <p:cNvPr id="18" name="正方形/長方形 17"/>
            <p:cNvSpPr/>
            <p:nvPr/>
          </p:nvSpPr>
          <p:spPr>
            <a:xfrm>
              <a:off x="25875610" y="21088700"/>
              <a:ext cx="3253856" cy="1765501"/>
            </a:xfrm>
            <a:prstGeom prst="rect">
              <a:avLst/>
            </a:prstGeom>
          </p:spPr>
          <p:txBody>
            <a:bodyPr wrap="square">
              <a:spAutoFit/>
            </a:bodyPr>
            <a:lstStyle/>
            <a:p>
              <a:r>
                <a:rPr kumimoji="0" lang="en-US" altLang="ja-JP" sz="3000" dirty="0" smtClean="0">
                  <a:ea typeface="ＭＳ ゴシック" panose="020B0609070205080204" pitchFamily="49" charset="-128"/>
                  <a:cs typeface="Arial" panose="020B0604020202020204" pitchFamily="34" charset="0"/>
                </a:rPr>
                <a:t>K</a:t>
              </a:r>
              <a:r>
                <a:rPr kumimoji="0" lang="en-US" altLang="ja-JP" sz="3000" baseline="-30000" dirty="0" smtClean="0">
                  <a:ea typeface="ＭＳ ゴシック" panose="020B0609070205080204" pitchFamily="49" charset="-128"/>
                  <a:cs typeface="Arial" panose="020B0604020202020204" pitchFamily="34" charset="0"/>
                </a:rPr>
                <a:t>0.62</a:t>
              </a:r>
              <a:r>
                <a:rPr kumimoji="0" lang="en-US" altLang="ja-JP" sz="3000" dirty="0" smtClean="0">
                  <a:ea typeface="ＭＳ ゴシック" panose="020B0609070205080204" pitchFamily="49" charset="-128"/>
                  <a:cs typeface="Arial" panose="020B0604020202020204" pitchFamily="34" charset="0"/>
                </a:rPr>
                <a:t>Fe</a:t>
              </a:r>
              <a:r>
                <a:rPr kumimoji="0" lang="en-US" altLang="ja-JP" sz="3000" baseline="-30000" dirty="0" smtClean="0">
                  <a:ea typeface="ＭＳ ゴシック" panose="020B0609070205080204" pitchFamily="49" charset="-128"/>
                  <a:cs typeface="Arial" panose="020B0604020202020204" pitchFamily="34" charset="0"/>
                </a:rPr>
                <a:t>1.65</a:t>
              </a:r>
              <a:r>
                <a:rPr kumimoji="0" lang="en-US" altLang="ja-JP" sz="3000" dirty="0" smtClean="0">
                  <a:ea typeface="ＭＳ ゴシック" panose="020B0609070205080204" pitchFamily="49" charset="-128"/>
                  <a:cs typeface="Arial" panose="020B0604020202020204" pitchFamily="34" charset="0"/>
                </a:rPr>
                <a:t>Se</a:t>
              </a:r>
              <a:r>
                <a:rPr kumimoji="0" lang="en-US" altLang="ja-JP" sz="3000" baseline="-30000" dirty="0" smtClean="0">
                  <a:ea typeface="ＭＳ ゴシック" panose="020B0609070205080204" pitchFamily="49" charset="-128"/>
                  <a:cs typeface="Arial" panose="020B0604020202020204" pitchFamily="34" charset="0"/>
                </a:rPr>
                <a:t>2</a:t>
              </a:r>
            </a:p>
            <a:p>
              <a:r>
                <a:rPr kumimoji="0" lang="en-US" altLang="ja-JP" sz="3000" dirty="0" smtClean="0">
                  <a:ea typeface="ＭＳ ゴシック" panose="020B0609070205080204" pitchFamily="49" charset="-128"/>
                  <a:cs typeface="Arial" panose="020B0604020202020204" pitchFamily="34" charset="0"/>
                </a:rPr>
                <a:t>Slow cooling</a:t>
              </a:r>
            </a:p>
            <a:p>
              <a:r>
                <a:rPr lang="en-US" altLang="ja-JP" sz="3000" dirty="0"/>
                <a:t>Meissner effect  was </a:t>
              </a:r>
              <a:r>
                <a:rPr lang="en-US" altLang="ja-JP" sz="3000" dirty="0" smtClean="0"/>
                <a:t>not observed</a:t>
              </a:r>
              <a:endParaRPr lang="ja-JP" altLang="en-US" sz="3000" dirty="0"/>
            </a:p>
          </p:txBody>
        </p:sp>
      </p:grpSp>
      <p:grpSp>
        <p:nvGrpSpPr>
          <p:cNvPr id="23" name="グループ化 22"/>
          <p:cNvGrpSpPr>
            <a:grpSpLocks noChangeAspect="1"/>
          </p:cNvGrpSpPr>
          <p:nvPr/>
        </p:nvGrpSpPr>
        <p:grpSpPr>
          <a:xfrm>
            <a:off x="4412121" y="2468658"/>
            <a:ext cx="3367172" cy="3292803"/>
            <a:chOff x="21908268" y="19875296"/>
            <a:chExt cx="2996751" cy="2930563"/>
          </a:xfrm>
        </p:grpSpPr>
        <p:sp>
          <p:nvSpPr>
            <p:cNvPr id="24" name="正方形/長方形 23"/>
            <p:cNvSpPr/>
            <p:nvPr/>
          </p:nvSpPr>
          <p:spPr>
            <a:xfrm>
              <a:off x="21908268" y="19875296"/>
              <a:ext cx="2996751" cy="2930563"/>
            </a:xfrm>
            <a:prstGeom prst="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320"/>
            </a:p>
          </p:txBody>
        </p:sp>
        <p:pic>
          <p:nvPicPr>
            <p:cNvPr id="25" name="図 2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3562436" y="19966765"/>
              <a:ext cx="1260011" cy="945009"/>
            </a:xfrm>
            <a:prstGeom prst="rect">
              <a:avLst/>
            </a:prstGeom>
          </p:spPr>
        </p:pic>
        <p:sp>
          <p:nvSpPr>
            <p:cNvPr id="26" name="テキスト ボックス 25"/>
            <p:cNvSpPr txBox="1"/>
            <p:nvPr/>
          </p:nvSpPr>
          <p:spPr>
            <a:xfrm rot="10800000" flipV="1">
              <a:off x="21927657" y="20330084"/>
              <a:ext cx="1385313" cy="465661"/>
            </a:xfrm>
            <a:prstGeom prst="rect">
              <a:avLst/>
            </a:prstGeom>
            <a:solidFill>
              <a:schemeClr val="bg1"/>
            </a:solidFill>
            <a:ln w="76200">
              <a:solidFill>
                <a:srgbClr val="0070C0"/>
              </a:solidFill>
            </a:ln>
          </p:spPr>
          <p:txBody>
            <a:bodyPr wrap="square" rtlCol="0">
              <a:spAutoFit/>
            </a:bodyPr>
            <a:lstStyle/>
            <a:p>
              <a:r>
                <a:rPr lang="en-US" altLang="ja-JP" sz="2800" dirty="0"/>
                <a:t>Sample 2</a:t>
              </a:r>
              <a:endParaRPr lang="ja-JP" altLang="en-US" sz="2800" dirty="0"/>
            </a:p>
          </p:txBody>
        </p:sp>
      </p:grpSp>
      <p:sp>
        <p:nvSpPr>
          <p:cNvPr id="27" name="正方形/長方形 26"/>
          <p:cNvSpPr/>
          <p:nvPr/>
        </p:nvSpPr>
        <p:spPr>
          <a:xfrm>
            <a:off x="4432163" y="4082490"/>
            <a:ext cx="3518304" cy="1477328"/>
          </a:xfrm>
          <a:prstGeom prst="rect">
            <a:avLst/>
          </a:prstGeom>
        </p:spPr>
        <p:txBody>
          <a:bodyPr wrap="square">
            <a:spAutoFit/>
          </a:bodyPr>
          <a:lstStyle/>
          <a:p>
            <a:r>
              <a:rPr lang="en-US" altLang="ja-JP" sz="3000" dirty="0" smtClean="0"/>
              <a:t>Quench at 400</a:t>
            </a:r>
            <a:r>
              <a:rPr lang="en-US" altLang="ja-JP" sz="3000" dirty="0" smtClean="0">
                <a:latin typeface="Cambria Math" panose="02040503050406030204" pitchFamily="18" charset="0"/>
                <a:ea typeface="Cambria Math" panose="02040503050406030204" pitchFamily="18" charset="0"/>
              </a:rPr>
              <a:t>℃</a:t>
            </a:r>
          </a:p>
          <a:p>
            <a:r>
              <a:rPr lang="en-US" altLang="ja-JP" sz="3000" dirty="0"/>
              <a:t>Meissner effect  was observed at </a:t>
            </a:r>
            <a:r>
              <a:rPr lang="en-US" altLang="ja-JP" sz="3000" dirty="0" smtClean="0"/>
              <a:t>32 </a:t>
            </a:r>
            <a:r>
              <a:rPr lang="en-US" altLang="ja-JP" sz="3000" dirty="0"/>
              <a:t>K</a:t>
            </a:r>
            <a:endParaRPr lang="ja-JP" altLang="en-US" sz="3000" dirty="0"/>
          </a:p>
        </p:txBody>
      </p:sp>
      <p:grpSp>
        <p:nvGrpSpPr>
          <p:cNvPr id="28" name="グループ化 27"/>
          <p:cNvGrpSpPr>
            <a:grpSpLocks noChangeAspect="1"/>
          </p:cNvGrpSpPr>
          <p:nvPr/>
        </p:nvGrpSpPr>
        <p:grpSpPr>
          <a:xfrm>
            <a:off x="557823" y="2468658"/>
            <a:ext cx="3846239" cy="3321994"/>
            <a:chOff x="18577428" y="19897844"/>
            <a:chExt cx="3422450" cy="2955969"/>
          </a:xfrm>
        </p:grpSpPr>
        <p:sp>
          <p:nvSpPr>
            <p:cNvPr id="29" name="正方形/長方形 28"/>
            <p:cNvSpPr/>
            <p:nvPr/>
          </p:nvSpPr>
          <p:spPr>
            <a:xfrm>
              <a:off x="18581817" y="19897844"/>
              <a:ext cx="3021315" cy="2955969"/>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320"/>
            </a:p>
          </p:txBody>
        </p:sp>
        <p:pic>
          <p:nvPicPr>
            <p:cNvPr id="30" name="図 2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0335129" y="19973874"/>
              <a:ext cx="1192528" cy="894397"/>
            </a:xfrm>
            <a:prstGeom prst="rect">
              <a:avLst/>
            </a:prstGeom>
          </p:spPr>
        </p:pic>
        <p:sp>
          <p:nvSpPr>
            <p:cNvPr id="31" name="テキスト ボックス 30"/>
            <p:cNvSpPr txBox="1"/>
            <p:nvPr/>
          </p:nvSpPr>
          <p:spPr>
            <a:xfrm rot="10800000" flipV="1">
              <a:off x="18577428" y="20367604"/>
              <a:ext cx="1461589" cy="465570"/>
            </a:xfrm>
            <a:prstGeom prst="rect">
              <a:avLst/>
            </a:prstGeom>
            <a:solidFill>
              <a:schemeClr val="bg1"/>
            </a:solidFill>
            <a:ln w="76200">
              <a:solidFill>
                <a:srgbClr val="FF0000"/>
              </a:solidFill>
            </a:ln>
          </p:spPr>
          <p:txBody>
            <a:bodyPr wrap="square" rtlCol="0">
              <a:spAutoFit/>
            </a:bodyPr>
            <a:lstStyle/>
            <a:p>
              <a:r>
                <a:rPr lang="en-US" altLang="ja-JP" sz="2800" dirty="0"/>
                <a:t>Sample 1</a:t>
              </a:r>
              <a:endParaRPr lang="ja-JP" altLang="en-US" sz="2800" dirty="0"/>
            </a:p>
          </p:txBody>
        </p:sp>
        <p:sp>
          <p:nvSpPr>
            <p:cNvPr id="32" name="正方形/長方形 31"/>
            <p:cNvSpPr/>
            <p:nvPr/>
          </p:nvSpPr>
          <p:spPr>
            <a:xfrm>
              <a:off x="18670378" y="21128462"/>
              <a:ext cx="3329500" cy="1725349"/>
            </a:xfrm>
            <a:prstGeom prst="rect">
              <a:avLst/>
            </a:prstGeom>
          </p:spPr>
          <p:txBody>
            <a:bodyPr wrap="square">
              <a:spAutoFit/>
            </a:bodyPr>
            <a:lstStyle/>
            <a:p>
              <a:r>
                <a:rPr kumimoji="0" lang="en-US" altLang="ja-JP" sz="3000" dirty="0" smtClean="0">
                  <a:ea typeface="ＭＳ ゴシック" panose="020B0609070205080204" pitchFamily="49" charset="-128"/>
                  <a:cs typeface="Arial" panose="020B0604020202020204" pitchFamily="34" charset="0"/>
                </a:rPr>
                <a:t>K</a:t>
              </a:r>
              <a:r>
                <a:rPr kumimoji="0" lang="en-US" altLang="ja-JP" sz="3000" baseline="-30000" dirty="0" smtClean="0">
                  <a:ea typeface="ＭＳ ゴシック" panose="020B0609070205080204" pitchFamily="49" charset="-128"/>
                  <a:cs typeface="Arial" panose="020B0604020202020204" pitchFamily="34" charset="0"/>
                </a:rPr>
                <a:t>0.77</a:t>
              </a:r>
              <a:r>
                <a:rPr kumimoji="0" lang="en-US" altLang="ja-JP" sz="3000" dirty="0" smtClean="0">
                  <a:ea typeface="ＭＳ ゴシック" panose="020B0609070205080204" pitchFamily="49" charset="-128"/>
                  <a:cs typeface="Arial" panose="020B0604020202020204" pitchFamily="34" charset="0"/>
                </a:rPr>
                <a:t>Fe</a:t>
              </a:r>
              <a:r>
                <a:rPr kumimoji="0" lang="en-US" altLang="ja-JP" sz="3000" baseline="-30000" dirty="0" smtClean="0">
                  <a:ea typeface="ＭＳ ゴシック" panose="020B0609070205080204" pitchFamily="49" charset="-128"/>
                  <a:cs typeface="Arial" panose="020B0604020202020204" pitchFamily="34" charset="0"/>
                </a:rPr>
                <a:t>1.68</a:t>
              </a:r>
              <a:r>
                <a:rPr kumimoji="0" lang="en-US" altLang="ja-JP" sz="3000" dirty="0" smtClean="0">
                  <a:ea typeface="ＭＳ ゴシック" panose="020B0609070205080204" pitchFamily="49" charset="-128"/>
                  <a:cs typeface="Arial" panose="020B0604020202020204" pitchFamily="34" charset="0"/>
                </a:rPr>
                <a:t>Se</a:t>
              </a:r>
              <a:r>
                <a:rPr kumimoji="0" lang="en-US" altLang="ja-JP" sz="3000" baseline="-30000" dirty="0" smtClean="0">
                  <a:ea typeface="ＭＳ ゴシック" panose="020B0609070205080204" pitchFamily="49" charset="-128"/>
                  <a:cs typeface="Arial" panose="020B0604020202020204" pitchFamily="34" charset="0"/>
                </a:rPr>
                <a:t>2</a:t>
              </a:r>
            </a:p>
            <a:p>
              <a:r>
                <a:rPr kumimoji="0" lang="en-US" altLang="ja-JP" sz="3000" dirty="0" smtClean="0">
                  <a:ea typeface="ＭＳ ゴシック" panose="020B0609070205080204" pitchFamily="49" charset="-128"/>
                  <a:cs typeface="Arial" panose="020B0604020202020204" pitchFamily="34" charset="0"/>
                </a:rPr>
                <a:t>Quench at 550 </a:t>
              </a:r>
              <a:r>
                <a:rPr kumimoji="0" lang="en-US" altLang="ja-JP" sz="3000" dirty="0" smtClean="0">
                  <a:latin typeface="Cambria Math" panose="02040503050406030204" pitchFamily="18" charset="0"/>
                  <a:ea typeface="Cambria Math" panose="02040503050406030204" pitchFamily="18" charset="0"/>
                  <a:cs typeface="Arial" panose="020B0604020202020204" pitchFamily="34" charset="0"/>
                </a:rPr>
                <a:t>℃</a:t>
              </a:r>
            </a:p>
            <a:p>
              <a:r>
                <a:rPr kumimoji="0" lang="en-US" altLang="ja-JP" sz="3000" dirty="0" smtClean="0">
                  <a:ea typeface="ＭＳ 明朝" panose="02020609040205080304" pitchFamily="17" charset="-128"/>
                  <a:cs typeface="Arial" panose="020B0604020202020204" pitchFamily="34" charset="0"/>
                </a:rPr>
                <a:t>Meissner effect  was observed at 31 K.</a:t>
              </a:r>
              <a:endParaRPr lang="ja-JP" altLang="en-US" sz="3000" dirty="0"/>
            </a:p>
          </p:txBody>
        </p:sp>
      </p:grpSp>
    </p:spTree>
    <p:extLst>
      <p:ext uri="{BB962C8B-B14F-4D97-AF65-F5344CB8AC3E}">
        <p14:creationId xmlns:p14="http://schemas.microsoft.com/office/powerpoint/2010/main" val="3340241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en-US" altLang="ja-JP" dirty="0" smtClean="0"/>
              <a:t>Previous result:</a:t>
            </a:r>
            <a:r>
              <a:rPr lang="ja-JP" altLang="en-US" dirty="0"/>
              <a:t> </a:t>
            </a:r>
            <a:r>
              <a:rPr lang="en-US" altLang="ja-JP" dirty="0" smtClean="0"/>
              <a:t>quenched at 550</a:t>
            </a:r>
            <a:r>
              <a:rPr lang="ja-JP" altLang="en-US" dirty="0" smtClean="0">
                <a:latin typeface="Cambria Math" panose="02040503050406030204" pitchFamily="18" charset="0"/>
              </a:rPr>
              <a:t>℃</a:t>
            </a:r>
            <a:endParaRPr kumimoji="1" lang="en-US" altLang="ja-JP" dirty="0" smtClean="0">
              <a:latin typeface="Cambria Math" panose="02040503050406030204" pitchFamily="18" charset="0"/>
              <a:ea typeface="Cambria Math" panose="02040503050406030204" pitchFamily="18" charset="0"/>
            </a:endParaRPr>
          </a:p>
        </p:txBody>
      </p:sp>
      <p:grpSp>
        <p:nvGrpSpPr>
          <p:cNvPr id="4" name="グループ化 42"/>
          <p:cNvGrpSpPr/>
          <p:nvPr/>
        </p:nvGrpSpPr>
        <p:grpSpPr>
          <a:xfrm>
            <a:off x="2005304" y="751283"/>
            <a:ext cx="7558512" cy="584775"/>
            <a:chOff x="1331640" y="206056"/>
            <a:chExt cx="7558512" cy="584775"/>
          </a:xfrm>
        </p:grpSpPr>
        <p:grpSp>
          <p:nvGrpSpPr>
            <p:cNvPr id="5" name="グループ化 32"/>
            <p:cNvGrpSpPr/>
            <p:nvPr/>
          </p:nvGrpSpPr>
          <p:grpSpPr>
            <a:xfrm>
              <a:off x="1331640" y="260648"/>
              <a:ext cx="7558512" cy="471487"/>
              <a:chOff x="973134" y="68263"/>
              <a:chExt cx="7558512" cy="471487"/>
            </a:xfrm>
          </p:grpSpPr>
          <p:sp>
            <p:nvSpPr>
              <p:cNvPr id="7" name="Rectangle 15"/>
              <p:cNvSpPr>
                <a:spLocks noChangeArrowheads="1"/>
              </p:cNvSpPr>
              <p:nvPr/>
            </p:nvSpPr>
            <p:spPr bwMode="auto">
              <a:xfrm rot="10800000">
                <a:off x="973134" y="71438"/>
                <a:ext cx="5327057" cy="468312"/>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3"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smtClean="0">
                  <a:ln>
                    <a:noFill/>
                  </a:ln>
                  <a:solidFill>
                    <a:prstClr val="black"/>
                  </a:solidFill>
                  <a:effectLst/>
                  <a:uLnTx/>
                  <a:uFillTx/>
                </a:rPr>
                <a:t>Result</a:t>
              </a:r>
              <a:r>
                <a:rPr kumimoji="0" lang="en-US" altLang="ja-JP" sz="3200" b="0" i="0" u="none" strike="noStrike" kern="0" cap="none" spc="0" normalizeH="0" noProof="0" dirty="0" smtClean="0">
                  <a:ln>
                    <a:noFill/>
                  </a:ln>
                  <a:solidFill>
                    <a:prstClr val="black"/>
                  </a:solidFill>
                  <a:effectLst/>
                  <a:uLnTx/>
                  <a:uFillTx/>
                </a:rPr>
                <a:t> </a:t>
              </a:r>
              <a:endParaRPr kumimoji="0" lang="en-US" altLang="ja-JP" sz="3200" b="0" i="0" u="none" strike="noStrike" kern="0" cap="none" spc="0" normalizeH="0" baseline="0" noProof="0" dirty="0" smtClean="0">
                <a:ln>
                  <a:noFill/>
                </a:ln>
                <a:solidFill>
                  <a:prstClr val="black"/>
                </a:solidFill>
                <a:effectLst/>
                <a:uLnTx/>
                <a:uFillTx/>
              </a:endParaRPr>
            </a:p>
          </p:txBody>
        </p:sp>
      </p:gr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54423"/>
            <a:ext cx="6422154" cy="4513453"/>
          </a:xfrm>
          <a:prstGeom prst="rect">
            <a:avLst/>
          </a:prstGeom>
        </p:spPr>
      </p:pic>
      <p:pic>
        <p:nvPicPr>
          <p:cNvPr id="10" name="図 9"/>
          <p:cNvPicPr>
            <a:picLocks noChangeAspect="1"/>
          </p:cNvPicPr>
          <p:nvPr/>
        </p:nvPicPr>
        <p:blipFill rotWithShape="1">
          <a:blip r:embed="rId5" cstate="print">
            <a:extLst>
              <a:ext uri="{28A0092B-C50C-407E-A947-70E740481C1C}">
                <a14:useLocalDpi xmlns:a14="http://schemas.microsoft.com/office/drawing/2010/main" val="0"/>
              </a:ext>
            </a:extLst>
          </a:blip>
          <a:srcRect l="3392" t="3170" r="6651"/>
          <a:stretch/>
        </p:blipFill>
        <p:spPr>
          <a:xfrm>
            <a:off x="302172" y="2354423"/>
            <a:ext cx="5817809" cy="4401091"/>
          </a:xfrm>
          <a:prstGeom prst="rect">
            <a:avLst/>
          </a:prstGeom>
        </p:spPr>
      </p:pic>
      <p:pic>
        <p:nvPicPr>
          <p:cNvPr id="2" name="図 1"/>
          <p:cNvPicPr>
            <a:picLocks noChangeAspect="1"/>
          </p:cNvPicPr>
          <p:nvPr/>
        </p:nvPicPr>
        <p:blipFill>
          <a:blip r:embed="rId6" cstate="print"/>
          <a:stretch>
            <a:fillRect/>
          </a:stretch>
        </p:blipFill>
        <p:spPr>
          <a:xfrm>
            <a:off x="5970330" y="2501468"/>
            <a:ext cx="5835294" cy="4106999"/>
          </a:xfrm>
          <a:prstGeom prst="rect">
            <a:avLst/>
          </a:prstGeom>
        </p:spPr>
      </p:pic>
    </p:spTree>
    <p:extLst>
      <p:ext uri="{BB962C8B-B14F-4D97-AF65-F5344CB8AC3E}">
        <p14:creationId xmlns:p14="http://schemas.microsoft.com/office/powerpoint/2010/main" val="56628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en-US" altLang="ja-JP" dirty="0" smtClean="0"/>
              <a:t>Previous result:</a:t>
            </a:r>
            <a:r>
              <a:rPr lang="ja-JP" altLang="en-US" dirty="0"/>
              <a:t> </a:t>
            </a:r>
            <a:r>
              <a:rPr lang="en-US" altLang="ja-JP" dirty="0" smtClean="0"/>
              <a:t>quenched at 400</a:t>
            </a:r>
            <a:r>
              <a:rPr lang="ja-JP" altLang="en-US" dirty="0" smtClean="0">
                <a:latin typeface="Cambria Math" panose="02040503050406030204" pitchFamily="18" charset="0"/>
              </a:rPr>
              <a:t>℃</a:t>
            </a:r>
            <a:endParaRPr kumimoji="1" lang="en-US" altLang="ja-JP" dirty="0" smtClean="0">
              <a:latin typeface="Cambria Math" panose="02040503050406030204" pitchFamily="18" charset="0"/>
              <a:ea typeface="Cambria Math" panose="02040503050406030204" pitchFamily="18" charset="0"/>
            </a:endParaRPr>
          </a:p>
        </p:txBody>
      </p:sp>
      <p:grpSp>
        <p:nvGrpSpPr>
          <p:cNvPr id="4" name="グループ化 42"/>
          <p:cNvGrpSpPr/>
          <p:nvPr/>
        </p:nvGrpSpPr>
        <p:grpSpPr>
          <a:xfrm>
            <a:off x="2005304" y="751283"/>
            <a:ext cx="7558512" cy="584775"/>
            <a:chOff x="1331640" y="206056"/>
            <a:chExt cx="7558512" cy="584775"/>
          </a:xfrm>
        </p:grpSpPr>
        <p:grpSp>
          <p:nvGrpSpPr>
            <p:cNvPr id="5" name="グループ化 32"/>
            <p:cNvGrpSpPr/>
            <p:nvPr/>
          </p:nvGrpSpPr>
          <p:grpSpPr>
            <a:xfrm>
              <a:off x="1331640" y="260648"/>
              <a:ext cx="7558512" cy="471487"/>
              <a:chOff x="973134" y="68263"/>
              <a:chExt cx="7558512" cy="471487"/>
            </a:xfrm>
          </p:grpSpPr>
          <p:sp>
            <p:nvSpPr>
              <p:cNvPr id="7" name="Rectangle 15"/>
              <p:cNvSpPr>
                <a:spLocks noChangeArrowheads="1"/>
              </p:cNvSpPr>
              <p:nvPr/>
            </p:nvSpPr>
            <p:spPr bwMode="auto">
              <a:xfrm rot="10800000">
                <a:off x="973134" y="71438"/>
                <a:ext cx="5327057" cy="468312"/>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3"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smtClean="0">
                  <a:ln>
                    <a:noFill/>
                  </a:ln>
                  <a:solidFill>
                    <a:prstClr val="black"/>
                  </a:solidFill>
                  <a:effectLst/>
                  <a:uLnTx/>
                  <a:uFillTx/>
                </a:rPr>
                <a:t>Result</a:t>
              </a:r>
              <a:r>
                <a:rPr kumimoji="0" lang="en-US" altLang="ja-JP" sz="3200" b="0" i="0" u="none" strike="noStrike" kern="0" cap="none" spc="0" normalizeH="0" noProof="0" dirty="0" smtClean="0">
                  <a:ln>
                    <a:noFill/>
                  </a:ln>
                  <a:solidFill>
                    <a:prstClr val="black"/>
                  </a:solidFill>
                  <a:effectLst/>
                  <a:uLnTx/>
                  <a:uFillTx/>
                </a:rPr>
                <a:t> </a:t>
              </a:r>
              <a:endParaRPr kumimoji="0" lang="en-US" altLang="ja-JP" sz="3200" b="0" i="0" u="none" strike="noStrike" kern="0" cap="none" spc="0" normalizeH="0" baseline="0" noProof="0" dirty="0" smtClean="0">
                <a:ln>
                  <a:noFill/>
                </a:ln>
                <a:solidFill>
                  <a:prstClr val="black"/>
                </a:solidFill>
                <a:effectLst/>
                <a:uLnTx/>
                <a:uFillTx/>
              </a:endParaRPr>
            </a:p>
          </p:txBody>
        </p:sp>
      </p:gr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67" y="2429807"/>
            <a:ext cx="6028397" cy="4236723"/>
          </a:xfrm>
          <a:prstGeom prst="rect">
            <a:avLst/>
          </a:prstGeom>
        </p:spPr>
      </p:pic>
      <p:pic>
        <p:nvPicPr>
          <p:cNvPr id="9" name="図 8"/>
          <p:cNvPicPr>
            <a:picLocks noChangeAspect="1"/>
          </p:cNvPicPr>
          <p:nvPr/>
        </p:nvPicPr>
        <p:blipFill rotWithShape="1">
          <a:blip r:embed="rId5" cstate="print">
            <a:extLst>
              <a:ext uri="{28A0092B-C50C-407E-A947-70E740481C1C}">
                <a14:useLocalDpi xmlns:a14="http://schemas.microsoft.com/office/drawing/2010/main" val="0"/>
              </a:ext>
            </a:extLst>
          </a:blip>
          <a:srcRect l="2797" r="8090"/>
          <a:stretch/>
        </p:blipFill>
        <p:spPr>
          <a:xfrm>
            <a:off x="413518" y="2185023"/>
            <a:ext cx="5682482" cy="4481507"/>
          </a:xfrm>
          <a:prstGeom prst="rect">
            <a:avLst/>
          </a:prstGeom>
        </p:spPr>
      </p:pic>
      <p:pic>
        <p:nvPicPr>
          <p:cNvPr id="10" name="図 9"/>
          <p:cNvPicPr>
            <a:picLocks noChangeAspect="1"/>
          </p:cNvPicPr>
          <p:nvPr/>
        </p:nvPicPr>
        <p:blipFill>
          <a:blip r:embed="rId6" cstate="print"/>
          <a:stretch>
            <a:fillRect/>
          </a:stretch>
        </p:blipFill>
        <p:spPr>
          <a:xfrm>
            <a:off x="6096000" y="2463539"/>
            <a:ext cx="5575958" cy="3924473"/>
          </a:xfrm>
          <a:prstGeom prst="rect">
            <a:avLst/>
          </a:prstGeom>
        </p:spPr>
      </p:pic>
    </p:spTree>
    <p:extLst>
      <p:ext uri="{BB962C8B-B14F-4D97-AF65-F5344CB8AC3E}">
        <p14:creationId xmlns:p14="http://schemas.microsoft.com/office/powerpoint/2010/main" val="41537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319" y="2123955"/>
            <a:ext cx="6560663" cy="4610796"/>
          </a:xfrm>
          <a:prstGeom prst="rect">
            <a:avLst/>
          </a:prstGeom>
        </p:spPr>
      </p:pic>
      <p:sp>
        <p:nvSpPr>
          <p:cNvPr id="3" name="コンテンツ プレースホルダー 2"/>
          <p:cNvSpPr>
            <a:spLocks noGrp="1"/>
          </p:cNvSpPr>
          <p:nvPr>
            <p:ph idx="1"/>
          </p:nvPr>
        </p:nvSpPr>
        <p:spPr/>
        <p:txBody>
          <a:bodyPr/>
          <a:lstStyle/>
          <a:p>
            <a:r>
              <a:rPr kumimoji="1" lang="en-US" altLang="ja-JP" dirty="0" smtClean="0"/>
              <a:t>Recent result:</a:t>
            </a:r>
            <a:r>
              <a:rPr lang="ja-JP" altLang="en-US" dirty="0"/>
              <a:t> </a:t>
            </a:r>
            <a:r>
              <a:rPr lang="en-US" altLang="ja-JP" dirty="0" smtClean="0"/>
              <a:t>slow cooling</a:t>
            </a:r>
            <a:endParaRPr kumimoji="1" lang="en-US" altLang="ja-JP" dirty="0" smtClean="0">
              <a:latin typeface="Cambria Math" panose="02040503050406030204" pitchFamily="18" charset="0"/>
              <a:ea typeface="Cambria Math" panose="02040503050406030204" pitchFamily="18" charset="0"/>
            </a:endParaRPr>
          </a:p>
        </p:txBody>
      </p:sp>
      <p:grpSp>
        <p:nvGrpSpPr>
          <p:cNvPr id="4" name="グループ化 42"/>
          <p:cNvGrpSpPr/>
          <p:nvPr/>
        </p:nvGrpSpPr>
        <p:grpSpPr>
          <a:xfrm>
            <a:off x="2005304" y="751283"/>
            <a:ext cx="7558512" cy="584775"/>
            <a:chOff x="1331640" y="206056"/>
            <a:chExt cx="7558512" cy="584775"/>
          </a:xfrm>
        </p:grpSpPr>
        <p:grpSp>
          <p:nvGrpSpPr>
            <p:cNvPr id="5" name="グループ化 32"/>
            <p:cNvGrpSpPr/>
            <p:nvPr/>
          </p:nvGrpSpPr>
          <p:grpSpPr>
            <a:xfrm>
              <a:off x="1331640" y="260648"/>
              <a:ext cx="7558512" cy="471487"/>
              <a:chOff x="973134" y="68263"/>
              <a:chExt cx="7558512" cy="471487"/>
            </a:xfrm>
          </p:grpSpPr>
          <p:sp>
            <p:nvSpPr>
              <p:cNvPr id="7" name="Rectangle 15"/>
              <p:cNvSpPr>
                <a:spLocks noChangeArrowheads="1"/>
              </p:cNvSpPr>
              <p:nvPr/>
            </p:nvSpPr>
            <p:spPr bwMode="auto">
              <a:xfrm rot="10800000">
                <a:off x="973134" y="71438"/>
                <a:ext cx="5327057" cy="468312"/>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4"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smtClean="0">
                  <a:ln>
                    <a:noFill/>
                  </a:ln>
                  <a:solidFill>
                    <a:prstClr val="black"/>
                  </a:solidFill>
                  <a:effectLst/>
                  <a:uLnTx/>
                  <a:uFillTx/>
                </a:rPr>
                <a:t>Result</a:t>
              </a:r>
              <a:r>
                <a:rPr kumimoji="0" lang="en-US" altLang="ja-JP" sz="3200" b="0" i="0" u="none" strike="noStrike" kern="0" cap="none" spc="0" normalizeH="0" noProof="0" dirty="0" smtClean="0">
                  <a:ln>
                    <a:noFill/>
                  </a:ln>
                  <a:solidFill>
                    <a:prstClr val="black"/>
                  </a:solidFill>
                  <a:effectLst/>
                  <a:uLnTx/>
                  <a:uFillTx/>
                </a:rPr>
                <a:t> </a:t>
              </a:r>
              <a:endParaRPr kumimoji="0" lang="en-US" altLang="ja-JP" sz="3200" b="0" i="0" u="none" strike="noStrike" kern="0" cap="none" spc="0" normalizeH="0" baseline="0" noProof="0" dirty="0" smtClean="0">
                <a:ln>
                  <a:noFill/>
                </a:ln>
                <a:solidFill>
                  <a:prstClr val="black"/>
                </a:solidFill>
                <a:effectLst/>
                <a:uLnTx/>
                <a:uFillTx/>
              </a:endParaRPr>
            </a:p>
          </p:txBody>
        </p:sp>
      </p:gr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2247203"/>
            <a:ext cx="6560663" cy="4610797"/>
          </a:xfrm>
          <a:prstGeom prst="rect">
            <a:avLst/>
          </a:prstGeom>
        </p:spPr>
      </p:pic>
      <p:grpSp>
        <p:nvGrpSpPr>
          <p:cNvPr id="10" name="グループ化 9"/>
          <p:cNvGrpSpPr/>
          <p:nvPr/>
        </p:nvGrpSpPr>
        <p:grpSpPr>
          <a:xfrm>
            <a:off x="7332361" y="2446410"/>
            <a:ext cx="4198506" cy="3748204"/>
            <a:chOff x="7332361" y="2446410"/>
            <a:chExt cx="4198506" cy="3748204"/>
          </a:xfrm>
        </p:grpSpPr>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2361" y="3305329"/>
              <a:ext cx="4111139" cy="2889285"/>
            </a:xfrm>
            <a:prstGeom prst="rect">
              <a:avLst/>
            </a:prstGeom>
          </p:spPr>
        </p:pic>
        <p:cxnSp>
          <p:nvCxnSpPr>
            <p:cNvPr id="14" name="直線矢印コネクタ 13"/>
            <p:cNvCxnSpPr/>
            <p:nvPr/>
          </p:nvCxnSpPr>
          <p:spPr>
            <a:xfrm flipV="1">
              <a:off x="10202597" y="4456725"/>
              <a:ext cx="0" cy="4021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7365811" y="2446410"/>
              <a:ext cx="4165056" cy="707886"/>
            </a:xfrm>
            <a:prstGeom prst="rect">
              <a:avLst/>
            </a:prstGeom>
            <a:noFill/>
          </p:spPr>
          <p:txBody>
            <a:bodyPr wrap="square" rtlCol="0">
              <a:spAutoFit/>
            </a:bodyPr>
            <a:lstStyle/>
            <a:p>
              <a:r>
                <a:rPr lang="en-US" altLang="ja-JP" sz="2000" dirty="0" smtClean="0"/>
                <a:t>At 12 GPa, we observed two transition</a:t>
              </a:r>
            </a:p>
            <a:p>
              <a:endParaRPr kumimoji="1" lang="ja-JP" altLang="en-US" sz="2000" dirty="0"/>
            </a:p>
          </p:txBody>
        </p:sp>
        <p:cxnSp>
          <p:nvCxnSpPr>
            <p:cNvPr id="17" name="直線矢印コネクタ 16"/>
            <p:cNvCxnSpPr/>
            <p:nvPr/>
          </p:nvCxnSpPr>
          <p:spPr>
            <a:xfrm flipV="1">
              <a:off x="8869097" y="5028225"/>
              <a:ext cx="0" cy="4021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66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71125" y="938412"/>
            <a:ext cx="10515600" cy="4351338"/>
          </a:xfrm>
        </p:spPr>
        <p:txBody>
          <a:bodyPr/>
          <a:lstStyle/>
          <a:p>
            <a:pPr marL="0" indent="0">
              <a:buNone/>
            </a:pPr>
            <a:r>
              <a:rPr kumimoji="1" lang="en-US" altLang="ja-JP" dirty="0" smtClean="0"/>
              <a:t>Diagram of T</a:t>
            </a:r>
            <a:r>
              <a:rPr kumimoji="1" lang="en-US" altLang="ja-JP" baseline="-25000" dirty="0" smtClean="0"/>
              <a:t>c</a:t>
            </a:r>
            <a:r>
              <a:rPr kumimoji="1" lang="en-US" altLang="ja-JP" dirty="0" smtClean="0"/>
              <a:t> vs P</a:t>
            </a:r>
            <a:endParaRPr kumimoji="1" lang="ja-JP" altLang="en-US" dirty="0"/>
          </a:p>
        </p:txBody>
      </p:sp>
      <p:grpSp>
        <p:nvGrpSpPr>
          <p:cNvPr id="4" name="グループ化 42"/>
          <p:cNvGrpSpPr/>
          <p:nvPr/>
        </p:nvGrpSpPr>
        <p:grpSpPr>
          <a:xfrm>
            <a:off x="1955797" y="236612"/>
            <a:ext cx="7558512" cy="584775"/>
            <a:chOff x="1331640" y="206056"/>
            <a:chExt cx="7558512" cy="584775"/>
          </a:xfrm>
        </p:grpSpPr>
        <p:grpSp>
          <p:nvGrpSpPr>
            <p:cNvPr id="5" name="グループ化 32"/>
            <p:cNvGrpSpPr/>
            <p:nvPr/>
          </p:nvGrpSpPr>
          <p:grpSpPr>
            <a:xfrm>
              <a:off x="1331640" y="260648"/>
              <a:ext cx="7558512" cy="471487"/>
              <a:chOff x="973134" y="68263"/>
              <a:chExt cx="7558512" cy="471487"/>
            </a:xfrm>
          </p:grpSpPr>
          <p:sp>
            <p:nvSpPr>
              <p:cNvPr id="7" name="Rectangle 15"/>
              <p:cNvSpPr>
                <a:spLocks noChangeArrowheads="1"/>
              </p:cNvSpPr>
              <p:nvPr/>
            </p:nvSpPr>
            <p:spPr bwMode="auto">
              <a:xfrm rot="10800000">
                <a:off x="973134" y="71438"/>
                <a:ext cx="5327057" cy="468312"/>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3"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smtClean="0">
                  <a:ln>
                    <a:noFill/>
                  </a:ln>
                  <a:solidFill>
                    <a:prstClr val="black"/>
                  </a:solidFill>
                  <a:effectLst/>
                  <a:uLnTx/>
                  <a:uFillTx/>
                </a:rPr>
                <a:t>Result </a:t>
              </a:r>
            </a:p>
          </p:txBody>
        </p:sp>
      </p:grpSp>
      <p:grpSp>
        <p:nvGrpSpPr>
          <p:cNvPr id="198" name="グループ化 197"/>
          <p:cNvGrpSpPr/>
          <p:nvPr/>
        </p:nvGrpSpPr>
        <p:grpSpPr>
          <a:xfrm>
            <a:off x="1955797" y="1006633"/>
            <a:ext cx="8136000" cy="5726283"/>
            <a:chOff x="2057482" y="1091379"/>
            <a:chExt cx="8136000" cy="5726283"/>
          </a:xfrm>
        </p:grpSpPr>
        <p:sp>
          <p:nvSpPr>
            <p:cNvPr id="19" name="正方形/長方形 18"/>
            <p:cNvSpPr/>
            <p:nvPr/>
          </p:nvSpPr>
          <p:spPr>
            <a:xfrm>
              <a:off x="6704352" y="1742525"/>
              <a:ext cx="2315843" cy="3996000"/>
            </a:xfrm>
            <a:prstGeom prst="rect">
              <a:avLst/>
            </a:prstGeom>
            <a:gradFill flip="none" rotWithShape="1">
              <a:gsLst>
                <a:gs pos="73000">
                  <a:schemeClr val="accent4">
                    <a:lumMod val="40000"/>
                    <a:lumOff val="60000"/>
                  </a:schemeClr>
                </a:gs>
                <a:gs pos="0">
                  <a:schemeClr val="accent4">
                    <a:lumMod val="60000"/>
                    <a:lumOff val="4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7" name="グループ化 196"/>
            <p:cNvGrpSpPr/>
            <p:nvPr/>
          </p:nvGrpSpPr>
          <p:grpSpPr>
            <a:xfrm>
              <a:off x="2057482" y="1091379"/>
              <a:ext cx="8136000" cy="5726283"/>
              <a:chOff x="2057482" y="1091379"/>
              <a:chExt cx="8136000" cy="5726283"/>
            </a:xfrm>
          </p:grpSpPr>
          <p:grpSp>
            <p:nvGrpSpPr>
              <p:cNvPr id="15" name="グループ化 14"/>
              <p:cNvGrpSpPr/>
              <p:nvPr/>
            </p:nvGrpSpPr>
            <p:grpSpPr>
              <a:xfrm>
                <a:off x="3512658" y="3037668"/>
                <a:ext cx="5507537" cy="2790376"/>
                <a:chOff x="2846231" y="2194937"/>
                <a:chExt cx="6617809" cy="3471765"/>
              </a:xfrm>
            </p:grpSpPr>
            <p:sp>
              <p:nvSpPr>
                <p:cNvPr id="16" name="二等辺三角形 5"/>
                <p:cNvSpPr/>
                <p:nvPr/>
              </p:nvSpPr>
              <p:spPr>
                <a:xfrm>
                  <a:off x="2846231" y="3108706"/>
                  <a:ext cx="4496678" cy="2557996"/>
                </a:xfrm>
                <a:custGeom>
                  <a:avLst/>
                  <a:gdLst>
                    <a:gd name="connsiteX0" fmla="*/ 0 w 3902299"/>
                    <a:gd name="connsiteY0" fmla="*/ 2446986 h 2446986"/>
                    <a:gd name="connsiteX1" fmla="*/ 0 w 3902299"/>
                    <a:gd name="connsiteY1" fmla="*/ 0 h 2446986"/>
                    <a:gd name="connsiteX2" fmla="*/ 3902299 w 3902299"/>
                    <a:gd name="connsiteY2" fmla="*/ 2446986 h 2446986"/>
                    <a:gd name="connsiteX3" fmla="*/ 0 w 3902299"/>
                    <a:gd name="connsiteY3" fmla="*/ 2446986 h 2446986"/>
                    <a:gd name="connsiteX0" fmla="*/ 0 w 3902299"/>
                    <a:gd name="connsiteY0" fmla="*/ 2446986 h 2446986"/>
                    <a:gd name="connsiteX1" fmla="*/ 0 w 3902299"/>
                    <a:gd name="connsiteY1" fmla="*/ 0 h 2446986"/>
                    <a:gd name="connsiteX2" fmla="*/ 2524259 w 3902299"/>
                    <a:gd name="connsiteY2" fmla="*/ 940158 h 2446986"/>
                    <a:gd name="connsiteX3" fmla="*/ 3902299 w 3902299"/>
                    <a:gd name="connsiteY3" fmla="*/ 2446986 h 2446986"/>
                    <a:gd name="connsiteX4" fmla="*/ 0 w 3902299"/>
                    <a:gd name="connsiteY4" fmla="*/ 2446986 h 2446986"/>
                    <a:gd name="connsiteX0" fmla="*/ 0 w 3902299"/>
                    <a:gd name="connsiteY0" fmla="*/ 2446986 h 2446986"/>
                    <a:gd name="connsiteX1" fmla="*/ 0 w 3902299"/>
                    <a:gd name="connsiteY1" fmla="*/ 0 h 2446986"/>
                    <a:gd name="connsiteX2" fmla="*/ 2524259 w 3902299"/>
                    <a:gd name="connsiteY2" fmla="*/ 940158 h 2446986"/>
                    <a:gd name="connsiteX3" fmla="*/ 3902299 w 3902299"/>
                    <a:gd name="connsiteY3" fmla="*/ 2446986 h 2446986"/>
                    <a:gd name="connsiteX4" fmla="*/ 0 w 3902299"/>
                    <a:gd name="connsiteY4" fmla="*/ 2446986 h 2446986"/>
                    <a:gd name="connsiteX0" fmla="*/ 0 w 3902299"/>
                    <a:gd name="connsiteY0" fmla="*/ 2446986 h 2446986"/>
                    <a:gd name="connsiteX1" fmla="*/ 0 w 3902299"/>
                    <a:gd name="connsiteY1" fmla="*/ 0 h 2446986"/>
                    <a:gd name="connsiteX2" fmla="*/ 2524259 w 3902299"/>
                    <a:gd name="connsiteY2" fmla="*/ 940158 h 2446986"/>
                    <a:gd name="connsiteX3" fmla="*/ 3902299 w 3902299"/>
                    <a:gd name="connsiteY3" fmla="*/ 2446986 h 2446986"/>
                    <a:gd name="connsiteX4" fmla="*/ 0 w 3902299"/>
                    <a:gd name="connsiteY4" fmla="*/ 2446986 h 2446986"/>
                    <a:gd name="connsiteX0" fmla="*/ 0 w 3902299"/>
                    <a:gd name="connsiteY0" fmla="*/ 2446986 h 2446986"/>
                    <a:gd name="connsiteX1" fmla="*/ 0 w 3902299"/>
                    <a:gd name="connsiteY1" fmla="*/ 0 h 2446986"/>
                    <a:gd name="connsiteX2" fmla="*/ 2524259 w 3902299"/>
                    <a:gd name="connsiteY2" fmla="*/ 940158 h 2446986"/>
                    <a:gd name="connsiteX3" fmla="*/ 3902299 w 3902299"/>
                    <a:gd name="connsiteY3" fmla="*/ 2446986 h 2446986"/>
                    <a:gd name="connsiteX4" fmla="*/ 0 w 3902299"/>
                    <a:gd name="connsiteY4" fmla="*/ 2446986 h 2446986"/>
                    <a:gd name="connsiteX0" fmla="*/ 0 w 3902299"/>
                    <a:gd name="connsiteY0" fmla="*/ 2369712 h 2369712"/>
                    <a:gd name="connsiteX1" fmla="*/ 0 w 3902299"/>
                    <a:gd name="connsiteY1" fmla="*/ 0 h 2369712"/>
                    <a:gd name="connsiteX2" fmla="*/ 2524259 w 3902299"/>
                    <a:gd name="connsiteY2" fmla="*/ 862884 h 2369712"/>
                    <a:gd name="connsiteX3" fmla="*/ 3902299 w 3902299"/>
                    <a:gd name="connsiteY3" fmla="*/ 2369712 h 2369712"/>
                    <a:gd name="connsiteX4" fmla="*/ 0 w 3902299"/>
                    <a:gd name="connsiteY4" fmla="*/ 2369712 h 2369712"/>
                    <a:gd name="connsiteX0" fmla="*/ 0 w 3902299"/>
                    <a:gd name="connsiteY0" fmla="*/ 2369712 h 2369712"/>
                    <a:gd name="connsiteX1" fmla="*/ 0 w 3902299"/>
                    <a:gd name="connsiteY1" fmla="*/ 0 h 2369712"/>
                    <a:gd name="connsiteX2" fmla="*/ 2524259 w 3902299"/>
                    <a:gd name="connsiteY2" fmla="*/ 862884 h 2369712"/>
                    <a:gd name="connsiteX3" fmla="*/ 3902299 w 3902299"/>
                    <a:gd name="connsiteY3" fmla="*/ 2369712 h 2369712"/>
                    <a:gd name="connsiteX4" fmla="*/ 0 w 3902299"/>
                    <a:gd name="connsiteY4" fmla="*/ 2369712 h 2369712"/>
                    <a:gd name="connsiteX0" fmla="*/ 0 w 3902299"/>
                    <a:gd name="connsiteY0" fmla="*/ 2369712 h 2369712"/>
                    <a:gd name="connsiteX1" fmla="*/ 0 w 3902299"/>
                    <a:gd name="connsiteY1" fmla="*/ 0 h 2369712"/>
                    <a:gd name="connsiteX2" fmla="*/ 2524259 w 3902299"/>
                    <a:gd name="connsiteY2" fmla="*/ 862884 h 2369712"/>
                    <a:gd name="connsiteX3" fmla="*/ 3902299 w 3902299"/>
                    <a:gd name="connsiteY3" fmla="*/ 2369712 h 2369712"/>
                    <a:gd name="connsiteX4" fmla="*/ 0 w 3902299"/>
                    <a:gd name="connsiteY4" fmla="*/ 2369712 h 2369712"/>
                    <a:gd name="connsiteX0" fmla="*/ 0 w 3902299"/>
                    <a:gd name="connsiteY0" fmla="*/ 2369712 h 2369712"/>
                    <a:gd name="connsiteX1" fmla="*/ 0 w 3902299"/>
                    <a:gd name="connsiteY1" fmla="*/ 0 h 2369712"/>
                    <a:gd name="connsiteX2" fmla="*/ 2852607 w 3902299"/>
                    <a:gd name="connsiteY2" fmla="*/ 1064849 h 2369712"/>
                    <a:gd name="connsiteX3" fmla="*/ 3902299 w 3902299"/>
                    <a:gd name="connsiteY3" fmla="*/ 2369712 h 2369712"/>
                    <a:gd name="connsiteX4" fmla="*/ 0 w 3902299"/>
                    <a:gd name="connsiteY4" fmla="*/ 2369712 h 2369712"/>
                    <a:gd name="connsiteX0" fmla="*/ 0 w 3902299"/>
                    <a:gd name="connsiteY0" fmla="*/ 2369712 h 2369712"/>
                    <a:gd name="connsiteX1" fmla="*/ 0 w 3902299"/>
                    <a:gd name="connsiteY1" fmla="*/ 0 h 2369712"/>
                    <a:gd name="connsiteX2" fmla="*/ 2852607 w 3902299"/>
                    <a:gd name="connsiteY2" fmla="*/ 1064849 h 2369712"/>
                    <a:gd name="connsiteX3" fmla="*/ 3902299 w 3902299"/>
                    <a:gd name="connsiteY3" fmla="*/ 2369712 h 2369712"/>
                    <a:gd name="connsiteX4" fmla="*/ 0 w 3902299"/>
                    <a:gd name="connsiteY4" fmla="*/ 2369712 h 2369712"/>
                    <a:gd name="connsiteX0" fmla="*/ 0 w 3902299"/>
                    <a:gd name="connsiteY0" fmla="*/ 2369712 h 2369712"/>
                    <a:gd name="connsiteX1" fmla="*/ 0 w 3902299"/>
                    <a:gd name="connsiteY1" fmla="*/ 0 h 2369712"/>
                    <a:gd name="connsiteX2" fmla="*/ 2852607 w 3902299"/>
                    <a:gd name="connsiteY2" fmla="*/ 1064849 h 2369712"/>
                    <a:gd name="connsiteX3" fmla="*/ 3902299 w 3902299"/>
                    <a:gd name="connsiteY3" fmla="*/ 2369712 h 2369712"/>
                    <a:gd name="connsiteX4" fmla="*/ 0 w 3902299"/>
                    <a:gd name="connsiteY4" fmla="*/ 2369712 h 2369712"/>
                    <a:gd name="connsiteX0" fmla="*/ 0 w 3902299"/>
                    <a:gd name="connsiteY0" fmla="*/ 2369712 h 2369712"/>
                    <a:gd name="connsiteX1" fmla="*/ 0 w 3902299"/>
                    <a:gd name="connsiteY1" fmla="*/ 0 h 2369712"/>
                    <a:gd name="connsiteX2" fmla="*/ 2443817 w 3902299"/>
                    <a:gd name="connsiteY2" fmla="*/ 833101 h 2369712"/>
                    <a:gd name="connsiteX3" fmla="*/ 3902299 w 3902299"/>
                    <a:gd name="connsiteY3" fmla="*/ 2369712 h 2369712"/>
                    <a:gd name="connsiteX4" fmla="*/ 0 w 3902299"/>
                    <a:gd name="connsiteY4" fmla="*/ 2369712 h 2369712"/>
                    <a:gd name="connsiteX0" fmla="*/ 0 w 3902299"/>
                    <a:gd name="connsiteY0" fmla="*/ 2674267 h 2674267"/>
                    <a:gd name="connsiteX1" fmla="*/ 0 w 3902299"/>
                    <a:gd name="connsiteY1" fmla="*/ 0 h 2674267"/>
                    <a:gd name="connsiteX2" fmla="*/ 2443817 w 3902299"/>
                    <a:gd name="connsiteY2" fmla="*/ 1137656 h 2674267"/>
                    <a:gd name="connsiteX3" fmla="*/ 3902299 w 3902299"/>
                    <a:gd name="connsiteY3" fmla="*/ 2674267 h 2674267"/>
                    <a:gd name="connsiteX4" fmla="*/ 0 w 3902299"/>
                    <a:gd name="connsiteY4" fmla="*/ 2674267 h 2674267"/>
                    <a:gd name="connsiteX0" fmla="*/ 0 w 3902299"/>
                    <a:gd name="connsiteY0" fmla="*/ 2674267 h 2674267"/>
                    <a:gd name="connsiteX1" fmla="*/ 0 w 3902299"/>
                    <a:gd name="connsiteY1" fmla="*/ 0 h 2674267"/>
                    <a:gd name="connsiteX2" fmla="*/ 2443817 w 3902299"/>
                    <a:gd name="connsiteY2" fmla="*/ 1137656 h 2674267"/>
                    <a:gd name="connsiteX3" fmla="*/ 3902299 w 3902299"/>
                    <a:gd name="connsiteY3" fmla="*/ 2674267 h 2674267"/>
                    <a:gd name="connsiteX4" fmla="*/ 0 w 3902299"/>
                    <a:gd name="connsiteY4" fmla="*/ 2674267 h 2674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299" h="2674267">
                      <a:moveTo>
                        <a:pt x="0" y="2674267"/>
                      </a:moveTo>
                      <a:lnTo>
                        <a:pt x="0" y="0"/>
                      </a:lnTo>
                      <a:cubicBezTo>
                        <a:pt x="639651" y="137815"/>
                        <a:pt x="1520830" y="570986"/>
                        <a:pt x="2443817" y="1137656"/>
                      </a:cubicBezTo>
                      <a:cubicBezTo>
                        <a:pt x="2954680" y="1562659"/>
                        <a:pt x="3304123" y="2278481"/>
                        <a:pt x="3902299" y="2674267"/>
                      </a:cubicBezTo>
                      <a:lnTo>
                        <a:pt x="0" y="2674267"/>
                      </a:lnTo>
                      <a:close/>
                    </a:path>
                  </a:pathLst>
                </a:custGeom>
                <a:gradFill flip="none" rotWithShape="1">
                  <a:gsLst>
                    <a:gs pos="21000">
                      <a:schemeClr val="accent6">
                        <a:lumMod val="20000"/>
                        <a:lumOff val="80000"/>
                      </a:schemeClr>
                    </a:gs>
                    <a:gs pos="53000">
                      <a:schemeClr val="accent6">
                        <a:lumMod val="40000"/>
                        <a:lumOff val="60000"/>
                      </a:schemeClr>
                    </a:gs>
                    <a:gs pos="70000">
                      <a:schemeClr val="accent6">
                        <a:lumMod val="60000"/>
                        <a:lumOff val="40000"/>
                      </a:schemeClr>
                    </a:gs>
                    <a:gs pos="100000">
                      <a:schemeClr val="accent6">
                        <a:lumMod val="75000"/>
                      </a:schemeClr>
                    </a:gs>
                    <a:gs pos="41000">
                      <a:schemeClr val="accent6">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0"/>
                <p:cNvSpPr/>
                <p:nvPr/>
              </p:nvSpPr>
              <p:spPr>
                <a:xfrm>
                  <a:off x="7237927" y="2194937"/>
                  <a:ext cx="1171977" cy="3380703"/>
                </a:xfrm>
                <a:custGeom>
                  <a:avLst/>
                  <a:gdLst>
                    <a:gd name="connsiteX0" fmla="*/ 0 w 1260764"/>
                    <a:gd name="connsiteY0" fmla="*/ 0 h 3159030"/>
                    <a:gd name="connsiteX1" fmla="*/ 1260764 w 1260764"/>
                    <a:gd name="connsiteY1" fmla="*/ 0 h 3159030"/>
                    <a:gd name="connsiteX2" fmla="*/ 1260764 w 1260764"/>
                    <a:gd name="connsiteY2" fmla="*/ 3159030 h 3159030"/>
                    <a:gd name="connsiteX3" fmla="*/ 0 w 1260764"/>
                    <a:gd name="connsiteY3" fmla="*/ 3159030 h 3159030"/>
                    <a:gd name="connsiteX4" fmla="*/ 0 w 1260764"/>
                    <a:gd name="connsiteY4" fmla="*/ 0 h 3159030"/>
                    <a:gd name="connsiteX0" fmla="*/ 0 w 1260764"/>
                    <a:gd name="connsiteY0" fmla="*/ 401782 h 3159030"/>
                    <a:gd name="connsiteX1" fmla="*/ 1260764 w 1260764"/>
                    <a:gd name="connsiteY1" fmla="*/ 0 h 3159030"/>
                    <a:gd name="connsiteX2" fmla="*/ 1260764 w 1260764"/>
                    <a:gd name="connsiteY2" fmla="*/ 3159030 h 3159030"/>
                    <a:gd name="connsiteX3" fmla="*/ 0 w 1260764"/>
                    <a:gd name="connsiteY3" fmla="*/ 3159030 h 3159030"/>
                    <a:gd name="connsiteX4" fmla="*/ 0 w 1260764"/>
                    <a:gd name="connsiteY4" fmla="*/ 401782 h 3159030"/>
                    <a:gd name="connsiteX0" fmla="*/ 0 w 1260764"/>
                    <a:gd name="connsiteY0" fmla="*/ 623455 h 3380703"/>
                    <a:gd name="connsiteX1" fmla="*/ 702863 w 1260764"/>
                    <a:gd name="connsiteY1" fmla="*/ 0 h 3380703"/>
                    <a:gd name="connsiteX2" fmla="*/ 1260764 w 1260764"/>
                    <a:gd name="connsiteY2" fmla="*/ 221673 h 3380703"/>
                    <a:gd name="connsiteX3" fmla="*/ 1260764 w 1260764"/>
                    <a:gd name="connsiteY3" fmla="*/ 3380703 h 3380703"/>
                    <a:gd name="connsiteX4" fmla="*/ 0 w 1260764"/>
                    <a:gd name="connsiteY4" fmla="*/ 3380703 h 3380703"/>
                    <a:gd name="connsiteX5" fmla="*/ 0 w 1260764"/>
                    <a:gd name="connsiteY5" fmla="*/ 623455 h 3380703"/>
                    <a:gd name="connsiteX0" fmla="*/ 0 w 1260764"/>
                    <a:gd name="connsiteY0" fmla="*/ 623455 h 3380703"/>
                    <a:gd name="connsiteX1" fmla="*/ 702863 w 1260764"/>
                    <a:gd name="connsiteY1" fmla="*/ 0 h 3380703"/>
                    <a:gd name="connsiteX2" fmla="*/ 1246909 w 1260764"/>
                    <a:gd name="connsiteY2" fmla="*/ 332509 h 3380703"/>
                    <a:gd name="connsiteX3" fmla="*/ 1260764 w 1260764"/>
                    <a:gd name="connsiteY3" fmla="*/ 3380703 h 3380703"/>
                    <a:gd name="connsiteX4" fmla="*/ 0 w 1260764"/>
                    <a:gd name="connsiteY4" fmla="*/ 3380703 h 3380703"/>
                    <a:gd name="connsiteX5" fmla="*/ 0 w 1260764"/>
                    <a:gd name="connsiteY5" fmla="*/ 623455 h 3380703"/>
                    <a:gd name="connsiteX0" fmla="*/ 0 w 1260764"/>
                    <a:gd name="connsiteY0" fmla="*/ 623455 h 3380703"/>
                    <a:gd name="connsiteX1" fmla="*/ 702863 w 1260764"/>
                    <a:gd name="connsiteY1" fmla="*/ 0 h 3380703"/>
                    <a:gd name="connsiteX2" fmla="*/ 1246909 w 1260764"/>
                    <a:gd name="connsiteY2" fmla="*/ 332509 h 3380703"/>
                    <a:gd name="connsiteX3" fmla="*/ 1260764 w 1260764"/>
                    <a:gd name="connsiteY3" fmla="*/ 3380703 h 3380703"/>
                    <a:gd name="connsiteX4" fmla="*/ 0 w 1260764"/>
                    <a:gd name="connsiteY4" fmla="*/ 3380703 h 3380703"/>
                    <a:gd name="connsiteX5" fmla="*/ 0 w 1260764"/>
                    <a:gd name="connsiteY5" fmla="*/ 623455 h 3380703"/>
                    <a:gd name="connsiteX0" fmla="*/ 0 w 1260764"/>
                    <a:gd name="connsiteY0" fmla="*/ 623455 h 3380703"/>
                    <a:gd name="connsiteX1" fmla="*/ 702863 w 1260764"/>
                    <a:gd name="connsiteY1" fmla="*/ 0 h 3380703"/>
                    <a:gd name="connsiteX2" fmla="*/ 1246909 w 1260764"/>
                    <a:gd name="connsiteY2" fmla="*/ 332509 h 3380703"/>
                    <a:gd name="connsiteX3" fmla="*/ 1260764 w 1260764"/>
                    <a:gd name="connsiteY3" fmla="*/ 3380703 h 3380703"/>
                    <a:gd name="connsiteX4" fmla="*/ 0 w 1260764"/>
                    <a:gd name="connsiteY4" fmla="*/ 3380703 h 3380703"/>
                    <a:gd name="connsiteX5" fmla="*/ 0 w 1260764"/>
                    <a:gd name="connsiteY5" fmla="*/ 623455 h 3380703"/>
                    <a:gd name="connsiteX0" fmla="*/ 0 w 1260764"/>
                    <a:gd name="connsiteY0" fmla="*/ 623455 h 3380703"/>
                    <a:gd name="connsiteX1" fmla="*/ 702863 w 1260764"/>
                    <a:gd name="connsiteY1" fmla="*/ 0 h 3380703"/>
                    <a:gd name="connsiteX2" fmla="*/ 1246909 w 1260764"/>
                    <a:gd name="connsiteY2" fmla="*/ 332509 h 3380703"/>
                    <a:gd name="connsiteX3" fmla="*/ 1260764 w 1260764"/>
                    <a:gd name="connsiteY3" fmla="*/ 3380703 h 3380703"/>
                    <a:gd name="connsiteX4" fmla="*/ 0 w 1260764"/>
                    <a:gd name="connsiteY4" fmla="*/ 3380703 h 3380703"/>
                    <a:gd name="connsiteX5" fmla="*/ 0 w 1260764"/>
                    <a:gd name="connsiteY5" fmla="*/ 623455 h 338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764" h="3380703">
                      <a:moveTo>
                        <a:pt x="0" y="623455"/>
                      </a:moveTo>
                      <a:cubicBezTo>
                        <a:pt x="118833" y="420255"/>
                        <a:pt x="459339" y="78509"/>
                        <a:pt x="702863" y="0"/>
                      </a:cubicBezTo>
                      <a:cubicBezTo>
                        <a:pt x="953485" y="27709"/>
                        <a:pt x="1051705" y="55419"/>
                        <a:pt x="1246909" y="332509"/>
                      </a:cubicBezTo>
                      <a:cubicBezTo>
                        <a:pt x="1251527" y="1348574"/>
                        <a:pt x="1256146" y="2364638"/>
                        <a:pt x="1260764" y="3380703"/>
                      </a:cubicBezTo>
                      <a:lnTo>
                        <a:pt x="0" y="3380703"/>
                      </a:lnTo>
                      <a:lnTo>
                        <a:pt x="0" y="623455"/>
                      </a:lnTo>
                      <a:close/>
                    </a:path>
                  </a:pathLst>
                </a:custGeom>
                <a:gradFill>
                  <a:gsLst>
                    <a:gs pos="76000">
                      <a:srgbClr val="FAB3B3"/>
                    </a:gs>
                    <a:gs pos="0">
                      <a:srgbClr val="F56767"/>
                    </a:gs>
                    <a:gs pos="100000">
                      <a:schemeClr val="accent4">
                        <a:lumMod val="20000"/>
                        <a:lumOff val="8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7"/>
                <p:cNvSpPr/>
                <p:nvPr/>
              </p:nvSpPr>
              <p:spPr>
                <a:xfrm>
                  <a:off x="6483927" y="4973781"/>
                  <a:ext cx="2980113" cy="692921"/>
                </a:xfrm>
                <a:custGeom>
                  <a:avLst/>
                  <a:gdLst>
                    <a:gd name="connsiteX0" fmla="*/ 0 w 2438401"/>
                    <a:gd name="connsiteY0" fmla="*/ 692921 h 692921"/>
                    <a:gd name="connsiteX1" fmla="*/ 2438401 w 2438401"/>
                    <a:gd name="connsiteY1" fmla="*/ 0 h 692921"/>
                    <a:gd name="connsiteX2" fmla="*/ 2438401 w 2438401"/>
                    <a:gd name="connsiteY2" fmla="*/ 692921 h 692921"/>
                    <a:gd name="connsiteX3" fmla="*/ 0 w 2438401"/>
                    <a:gd name="connsiteY3" fmla="*/ 692921 h 692921"/>
                    <a:gd name="connsiteX0" fmla="*/ 113955 w 2552356"/>
                    <a:gd name="connsiteY0" fmla="*/ 692921 h 692921"/>
                    <a:gd name="connsiteX1" fmla="*/ 86246 w 2552356"/>
                    <a:gd name="connsiteY1" fmla="*/ 69273 h 692921"/>
                    <a:gd name="connsiteX2" fmla="*/ 2552356 w 2552356"/>
                    <a:gd name="connsiteY2" fmla="*/ 0 h 692921"/>
                    <a:gd name="connsiteX3" fmla="*/ 2552356 w 2552356"/>
                    <a:gd name="connsiteY3" fmla="*/ 692921 h 692921"/>
                    <a:gd name="connsiteX4" fmla="*/ 113955 w 2552356"/>
                    <a:gd name="connsiteY4" fmla="*/ 692921 h 692921"/>
                    <a:gd name="connsiteX0" fmla="*/ 113955 w 2552356"/>
                    <a:gd name="connsiteY0" fmla="*/ 692921 h 692921"/>
                    <a:gd name="connsiteX1" fmla="*/ 86246 w 2552356"/>
                    <a:gd name="connsiteY1" fmla="*/ 69273 h 692921"/>
                    <a:gd name="connsiteX2" fmla="*/ 765119 w 2552356"/>
                    <a:gd name="connsiteY2" fmla="*/ 568036 h 692921"/>
                    <a:gd name="connsiteX3" fmla="*/ 2552356 w 2552356"/>
                    <a:gd name="connsiteY3" fmla="*/ 0 h 692921"/>
                    <a:gd name="connsiteX4" fmla="*/ 2552356 w 2552356"/>
                    <a:gd name="connsiteY4" fmla="*/ 692921 h 692921"/>
                    <a:gd name="connsiteX5" fmla="*/ 113955 w 2552356"/>
                    <a:gd name="connsiteY5" fmla="*/ 692921 h 692921"/>
                    <a:gd name="connsiteX0" fmla="*/ 113955 w 2552356"/>
                    <a:gd name="connsiteY0" fmla="*/ 692921 h 692921"/>
                    <a:gd name="connsiteX1" fmla="*/ 86246 w 2552356"/>
                    <a:gd name="connsiteY1" fmla="*/ 69273 h 692921"/>
                    <a:gd name="connsiteX2" fmla="*/ 848246 w 2552356"/>
                    <a:gd name="connsiteY2" fmla="*/ 429490 h 692921"/>
                    <a:gd name="connsiteX3" fmla="*/ 2552356 w 2552356"/>
                    <a:gd name="connsiteY3" fmla="*/ 0 h 692921"/>
                    <a:gd name="connsiteX4" fmla="*/ 2552356 w 2552356"/>
                    <a:gd name="connsiteY4" fmla="*/ 692921 h 692921"/>
                    <a:gd name="connsiteX5" fmla="*/ 113955 w 2552356"/>
                    <a:gd name="connsiteY5" fmla="*/ 692921 h 692921"/>
                    <a:gd name="connsiteX0" fmla="*/ 253046 w 2691447"/>
                    <a:gd name="connsiteY0" fmla="*/ 692921 h 692949"/>
                    <a:gd name="connsiteX1" fmla="*/ 225337 w 2691447"/>
                    <a:gd name="connsiteY1" fmla="*/ 69273 h 692949"/>
                    <a:gd name="connsiteX2" fmla="*/ 987337 w 2691447"/>
                    <a:gd name="connsiteY2" fmla="*/ 429490 h 692949"/>
                    <a:gd name="connsiteX3" fmla="*/ 2691447 w 2691447"/>
                    <a:gd name="connsiteY3" fmla="*/ 0 h 692949"/>
                    <a:gd name="connsiteX4" fmla="*/ 2691447 w 2691447"/>
                    <a:gd name="connsiteY4" fmla="*/ 692921 h 692949"/>
                    <a:gd name="connsiteX5" fmla="*/ 253046 w 2691447"/>
                    <a:gd name="connsiteY5" fmla="*/ 692921 h 692949"/>
                    <a:gd name="connsiteX0" fmla="*/ 326918 w 2765319"/>
                    <a:gd name="connsiteY0" fmla="*/ 692921 h 692948"/>
                    <a:gd name="connsiteX1" fmla="*/ 174518 w 2765319"/>
                    <a:gd name="connsiteY1" fmla="*/ 41564 h 692948"/>
                    <a:gd name="connsiteX2" fmla="*/ 1061209 w 2765319"/>
                    <a:gd name="connsiteY2" fmla="*/ 429490 h 692948"/>
                    <a:gd name="connsiteX3" fmla="*/ 2765319 w 2765319"/>
                    <a:gd name="connsiteY3" fmla="*/ 0 h 692948"/>
                    <a:gd name="connsiteX4" fmla="*/ 2765319 w 2765319"/>
                    <a:gd name="connsiteY4" fmla="*/ 692921 h 692948"/>
                    <a:gd name="connsiteX5" fmla="*/ 326918 w 2765319"/>
                    <a:gd name="connsiteY5" fmla="*/ 692921 h 692948"/>
                    <a:gd name="connsiteX0" fmla="*/ 326918 w 2765319"/>
                    <a:gd name="connsiteY0" fmla="*/ 692921 h 692948"/>
                    <a:gd name="connsiteX1" fmla="*/ 174518 w 2765319"/>
                    <a:gd name="connsiteY1" fmla="*/ 41564 h 692948"/>
                    <a:gd name="connsiteX2" fmla="*/ 1061209 w 2765319"/>
                    <a:gd name="connsiteY2" fmla="*/ 429490 h 692948"/>
                    <a:gd name="connsiteX3" fmla="*/ 2765319 w 2765319"/>
                    <a:gd name="connsiteY3" fmla="*/ 0 h 692948"/>
                    <a:gd name="connsiteX4" fmla="*/ 2765319 w 2765319"/>
                    <a:gd name="connsiteY4" fmla="*/ 692921 h 692948"/>
                    <a:gd name="connsiteX5" fmla="*/ 326918 w 2765319"/>
                    <a:gd name="connsiteY5" fmla="*/ 692921 h 692948"/>
                    <a:gd name="connsiteX0" fmla="*/ 191121 w 2629522"/>
                    <a:gd name="connsiteY0" fmla="*/ 692921 h 693234"/>
                    <a:gd name="connsiteX1" fmla="*/ 38721 w 2629522"/>
                    <a:gd name="connsiteY1" fmla="*/ 41564 h 693234"/>
                    <a:gd name="connsiteX2" fmla="*/ 925412 w 2629522"/>
                    <a:gd name="connsiteY2" fmla="*/ 429490 h 693234"/>
                    <a:gd name="connsiteX3" fmla="*/ 2629522 w 2629522"/>
                    <a:gd name="connsiteY3" fmla="*/ 0 h 693234"/>
                    <a:gd name="connsiteX4" fmla="*/ 2629522 w 2629522"/>
                    <a:gd name="connsiteY4" fmla="*/ 692921 h 693234"/>
                    <a:gd name="connsiteX5" fmla="*/ 191121 w 2629522"/>
                    <a:gd name="connsiteY5" fmla="*/ 692921 h 693234"/>
                    <a:gd name="connsiteX0" fmla="*/ 144195 w 2721142"/>
                    <a:gd name="connsiteY0" fmla="*/ 692921 h 693234"/>
                    <a:gd name="connsiteX1" fmla="*/ 130341 w 2721142"/>
                    <a:gd name="connsiteY1" fmla="*/ 41564 h 693234"/>
                    <a:gd name="connsiteX2" fmla="*/ 1017032 w 2721142"/>
                    <a:gd name="connsiteY2" fmla="*/ 429490 h 693234"/>
                    <a:gd name="connsiteX3" fmla="*/ 2721142 w 2721142"/>
                    <a:gd name="connsiteY3" fmla="*/ 0 h 693234"/>
                    <a:gd name="connsiteX4" fmla="*/ 2721142 w 2721142"/>
                    <a:gd name="connsiteY4" fmla="*/ 692921 h 693234"/>
                    <a:gd name="connsiteX5" fmla="*/ 144195 w 2721142"/>
                    <a:gd name="connsiteY5" fmla="*/ 692921 h 693234"/>
                    <a:gd name="connsiteX0" fmla="*/ 13854 w 2590801"/>
                    <a:gd name="connsiteY0" fmla="*/ 692921 h 692921"/>
                    <a:gd name="connsiteX1" fmla="*/ 0 w 2590801"/>
                    <a:gd name="connsiteY1" fmla="*/ 41564 h 692921"/>
                    <a:gd name="connsiteX2" fmla="*/ 886691 w 2590801"/>
                    <a:gd name="connsiteY2" fmla="*/ 429490 h 692921"/>
                    <a:gd name="connsiteX3" fmla="*/ 2590801 w 2590801"/>
                    <a:gd name="connsiteY3" fmla="*/ 0 h 692921"/>
                    <a:gd name="connsiteX4" fmla="*/ 2590801 w 2590801"/>
                    <a:gd name="connsiteY4" fmla="*/ 692921 h 692921"/>
                    <a:gd name="connsiteX5" fmla="*/ 13854 w 2590801"/>
                    <a:gd name="connsiteY5" fmla="*/ 692921 h 692921"/>
                    <a:gd name="connsiteX0" fmla="*/ 13854 w 2590801"/>
                    <a:gd name="connsiteY0" fmla="*/ 692921 h 692921"/>
                    <a:gd name="connsiteX1" fmla="*/ 0 w 2590801"/>
                    <a:gd name="connsiteY1" fmla="*/ 41564 h 692921"/>
                    <a:gd name="connsiteX2" fmla="*/ 886691 w 2590801"/>
                    <a:gd name="connsiteY2" fmla="*/ 429490 h 692921"/>
                    <a:gd name="connsiteX3" fmla="*/ 2590801 w 2590801"/>
                    <a:gd name="connsiteY3" fmla="*/ 0 h 692921"/>
                    <a:gd name="connsiteX4" fmla="*/ 2590801 w 2590801"/>
                    <a:gd name="connsiteY4" fmla="*/ 692921 h 692921"/>
                    <a:gd name="connsiteX5" fmla="*/ 13854 w 2590801"/>
                    <a:gd name="connsiteY5" fmla="*/ 692921 h 69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801" h="692921">
                      <a:moveTo>
                        <a:pt x="13854" y="692921"/>
                      </a:moveTo>
                      <a:cubicBezTo>
                        <a:pt x="4618" y="392675"/>
                        <a:pt x="23091" y="660464"/>
                        <a:pt x="0" y="41564"/>
                      </a:cubicBezTo>
                      <a:cubicBezTo>
                        <a:pt x="355600" y="309418"/>
                        <a:pt x="503382" y="438727"/>
                        <a:pt x="886691" y="429490"/>
                      </a:cubicBezTo>
                      <a:lnTo>
                        <a:pt x="2590801" y="0"/>
                      </a:lnTo>
                      <a:lnTo>
                        <a:pt x="2590801" y="692921"/>
                      </a:lnTo>
                      <a:lnTo>
                        <a:pt x="13854" y="692921"/>
                      </a:lnTo>
                      <a:close/>
                    </a:path>
                  </a:pathLst>
                </a:custGeom>
                <a:gradFill>
                  <a:gsLst>
                    <a:gs pos="93000">
                      <a:schemeClr val="accent6">
                        <a:lumMod val="20000"/>
                        <a:lumOff val="80000"/>
                      </a:schemeClr>
                    </a:gs>
                    <a:gs pos="63000">
                      <a:schemeClr val="accent1">
                        <a:lumMod val="60000"/>
                        <a:lumOff val="40000"/>
                      </a:schemeClr>
                    </a:gs>
                    <a:gs pos="0">
                      <a:schemeClr val="bg1"/>
                    </a:gs>
                    <a:gs pos="17000">
                      <a:schemeClr val="accent1">
                        <a:lumMod val="40000"/>
                        <a:lumOff val="60000"/>
                      </a:schemeClr>
                    </a:gs>
                    <a:gs pos="41000">
                      <a:schemeClr val="accent1">
                        <a:lumMod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テキスト ボックス 19"/>
              <p:cNvSpPr txBox="1"/>
              <p:nvPr/>
            </p:nvSpPr>
            <p:spPr>
              <a:xfrm>
                <a:off x="7631784" y="2222537"/>
                <a:ext cx="1431281" cy="461665"/>
              </a:xfrm>
              <a:prstGeom prst="rect">
                <a:avLst/>
              </a:prstGeom>
              <a:noFill/>
            </p:spPr>
            <p:txBody>
              <a:bodyPr wrap="square" rtlCol="0">
                <a:spAutoFit/>
              </a:bodyPr>
              <a:lstStyle/>
              <a:p>
                <a:r>
                  <a:rPr kumimoji="1" lang="en-US" altLang="ja-JP" sz="2400" dirty="0" smtClean="0"/>
                  <a:t>metal</a:t>
                </a:r>
                <a:endParaRPr kumimoji="1" lang="ja-JP" altLang="en-US" sz="2400" dirty="0"/>
              </a:p>
            </p:txBody>
          </p:sp>
          <p:pic>
            <p:nvPicPr>
              <p:cNvPr id="196" name="図 195"/>
              <p:cNvPicPr>
                <a:picLocks noChangeAspect="1"/>
              </p:cNvPicPr>
              <p:nvPr/>
            </p:nvPicPr>
            <p:blipFill>
              <a:blip r:embed="rId4" cstate="print"/>
              <a:stretch>
                <a:fillRect/>
              </a:stretch>
            </p:blipFill>
            <p:spPr>
              <a:xfrm>
                <a:off x="2057482" y="1091379"/>
                <a:ext cx="8136000" cy="5726283"/>
              </a:xfrm>
              <a:prstGeom prst="rect">
                <a:avLst/>
              </a:prstGeom>
            </p:spPr>
          </p:pic>
        </p:grpSp>
      </p:grpSp>
    </p:spTree>
    <p:extLst>
      <p:ext uri="{BB962C8B-B14F-4D97-AF65-F5344CB8AC3E}">
        <p14:creationId xmlns:p14="http://schemas.microsoft.com/office/powerpoint/2010/main" val="3608589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54528" y="1393824"/>
            <a:ext cx="7473043" cy="4351338"/>
          </a:xfrm>
        </p:spPr>
        <p:txBody>
          <a:bodyPr/>
          <a:lstStyle/>
          <a:p>
            <a:r>
              <a:rPr kumimoji="1" lang="en-US" altLang="ja-JP" dirty="0" smtClean="0"/>
              <a:t>Three type samples show same pressure dependence  of </a:t>
            </a:r>
            <a:r>
              <a:rPr kumimoji="1" lang="en-US" altLang="ja-JP" i="1" dirty="0" smtClean="0"/>
              <a:t>T</a:t>
            </a:r>
            <a:r>
              <a:rPr kumimoji="1" lang="en-US" altLang="ja-JP" baseline="-25000" dirty="0" smtClean="0"/>
              <a:t>c</a:t>
            </a:r>
            <a:r>
              <a:rPr kumimoji="1" lang="en-US" altLang="ja-JP" dirty="0" smtClean="0"/>
              <a:t> under the 10 GPa.</a:t>
            </a:r>
          </a:p>
          <a:p>
            <a:pPr lvl="1">
              <a:buFont typeface="Wingdings" panose="05000000000000000000" pitchFamily="2" charset="2"/>
              <a:buChar char="Ø"/>
            </a:pPr>
            <a:r>
              <a:rPr lang="en-US" altLang="ja-JP" dirty="0" smtClean="0"/>
              <a:t>Quenching temperature doesn’t have effect on SC1-Phase</a:t>
            </a:r>
          </a:p>
          <a:p>
            <a:r>
              <a:rPr kumimoji="1" lang="en-US" altLang="ja-JP" dirty="0" smtClean="0"/>
              <a:t>Over 10 GPa, there are some differences among these samples</a:t>
            </a:r>
          </a:p>
          <a:p>
            <a:pPr lvl="1">
              <a:buFont typeface="Wingdings" panose="05000000000000000000" pitchFamily="2" charset="2"/>
              <a:buChar char="Ø"/>
            </a:pPr>
            <a:r>
              <a:rPr lang="en-US" altLang="ja-JP" dirty="0" smtClean="0"/>
              <a:t>Quenching may compress the SC2-phase. Slow cooling seems better to emerge SC2-phase.</a:t>
            </a:r>
            <a:endParaRPr kumimoji="1" lang="en-US" altLang="ja-JP" dirty="0" smtClean="0"/>
          </a:p>
          <a:p>
            <a:pPr lvl="1">
              <a:buFont typeface="Wingdings" panose="05000000000000000000" pitchFamily="2" charset="2"/>
              <a:buChar char="Ø"/>
            </a:pPr>
            <a:endParaRPr kumimoji="1" lang="en-US" altLang="ja-JP" dirty="0" smtClean="0"/>
          </a:p>
        </p:txBody>
      </p:sp>
      <p:grpSp>
        <p:nvGrpSpPr>
          <p:cNvPr id="4" name="グループ化 42"/>
          <p:cNvGrpSpPr/>
          <p:nvPr/>
        </p:nvGrpSpPr>
        <p:grpSpPr>
          <a:xfrm>
            <a:off x="2005303" y="751283"/>
            <a:ext cx="7558513" cy="584775"/>
            <a:chOff x="1331639" y="206056"/>
            <a:chExt cx="7558513" cy="584775"/>
          </a:xfrm>
        </p:grpSpPr>
        <p:grpSp>
          <p:nvGrpSpPr>
            <p:cNvPr id="5" name="グループ化 32"/>
            <p:cNvGrpSpPr/>
            <p:nvPr/>
          </p:nvGrpSpPr>
          <p:grpSpPr>
            <a:xfrm>
              <a:off x="1331639" y="260648"/>
              <a:ext cx="7558513" cy="471487"/>
              <a:chOff x="973133" y="68263"/>
              <a:chExt cx="7558513" cy="471487"/>
            </a:xfrm>
          </p:grpSpPr>
          <p:sp>
            <p:nvSpPr>
              <p:cNvPr id="7" name="Rectangle 15"/>
              <p:cNvSpPr>
                <a:spLocks noChangeArrowheads="1"/>
              </p:cNvSpPr>
              <p:nvPr/>
            </p:nvSpPr>
            <p:spPr bwMode="auto">
              <a:xfrm rot="10800000">
                <a:off x="973133" y="68263"/>
                <a:ext cx="5327057" cy="471487"/>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3"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kern="0" dirty="0" smtClean="0">
                  <a:solidFill>
                    <a:prstClr val="black"/>
                  </a:solidFill>
                </a:rPr>
                <a:t>Conclusion</a:t>
              </a:r>
              <a:endParaRPr kumimoji="0" lang="en-US" altLang="ja-JP" sz="3200" b="0" i="0" u="none" strike="noStrike" kern="0" cap="none" spc="0" normalizeH="0" baseline="0" noProof="0" dirty="0" smtClean="0">
                <a:ln>
                  <a:noFill/>
                </a:ln>
                <a:solidFill>
                  <a:prstClr val="black"/>
                </a:solidFill>
                <a:effectLst/>
                <a:uLnTx/>
                <a:uFillTx/>
              </a:endParaRPr>
            </a:p>
          </p:txBody>
        </p:sp>
      </p:grpSp>
      <p:pic>
        <p:nvPicPr>
          <p:cNvPr id="2" name="図 1"/>
          <p:cNvPicPr>
            <a:picLocks noChangeAspect="1"/>
          </p:cNvPicPr>
          <p:nvPr/>
        </p:nvPicPr>
        <p:blipFill>
          <a:blip r:embed="rId4" cstate="print"/>
          <a:stretch>
            <a:fillRect/>
          </a:stretch>
        </p:blipFill>
        <p:spPr>
          <a:xfrm>
            <a:off x="7468777" y="3375852"/>
            <a:ext cx="4946949" cy="3482148"/>
          </a:xfrm>
          <a:prstGeom prst="rect">
            <a:avLst/>
          </a:prstGeom>
        </p:spPr>
      </p:pic>
    </p:spTree>
    <p:extLst>
      <p:ext uri="{BB962C8B-B14F-4D97-AF65-F5344CB8AC3E}">
        <p14:creationId xmlns:p14="http://schemas.microsoft.com/office/powerpoint/2010/main" val="80521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None/>
            </a:pPr>
            <a:r>
              <a:rPr kumimoji="1" lang="en-US" altLang="ja-JP" sz="3600" dirty="0" smtClean="0"/>
              <a:t>Future work</a:t>
            </a:r>
          </a:p>
          <a:p>
            <a:r>
              <a:rPr kumimoji="1" lang="en-US" altLang="ja-JP" dirty="0" smtClean="0"/>
              <a:t>Research the repeatability.</a:t>
            </a:r>
          </a:p>
          <a:p>
            <a:pPr lvl="1">
              <a:buFont typeface="Wingdings" panose="05000000000000000000" pitchFamily="2" charset="2"/>
              <a:buChar char="Ø"/>
            </a:pPr>
            <a:r>
              <a:rPr kumimoji="1" lang="en-US" altLang="ja-JP" dirty="0" smtClean="0"/>
              <a:t>Plan to measure the sample cleaved from previous crystals.</a:t>
            </a:r>
          </a:p>
          <a:p>
            <a:r>
              <a:rPr lang="en-US" altLang="ja-JP" dirty="0" smtClean="0"/>
              <a:t>Measure the resistance at higher pressure</a:t>
            </a:r>
          </a:p>
          <a:p>
            <a:pPr lvl="1">
              <a:buFont typeface="Wingdings" panose="05000000000000000000" pitchFamily="2" charset="2"/>
              <a:buChar char="Ø"/>
            </a:pPr>
            <a:r>
              <a:rPr lang="en-US" altLang="ja-JP" dirty="0"/>
              <a:t>Plan to </a:t>
            </a:r>
            <a:r>
              <a:rPr lang="en-US" altLang="ja-JP" dirty="0" smtClean="0"/>
              <a:t>apply pressure up to 20 </a:t>
            </a:r>
            <a:r>
              <a:rPr lang="en-US" altLang="ja-JP" dirty="0" err="1" smtClean="0"/>
              <a:t>GPa</a:t>
            </a:r>
            <a:r>
              <a:rPr lang="en-US" altLang="ja-JP" dirty="0" smtClean="0"/>
              <a:t>.</a:t>
            </a:r>
          </a:p>
          <a:p>
            <a:r>
              <a:rPr kumimoji="1" lang="en-US" altLang="ja-JP" dirty="0" smtClean="0"/>
              <a:t>Measure the new sample</a:t>
            </a:r>
          </a:p>
          <a:p>
            <a:pPr lvl="1">
              <a:buFont typeface="Wingdings" pitchFamily="2" charset="2"/>
              <a:buChar char="Ø"/>
            </a:pPr>
            <a:r>
              <a:rPr lang="en-US" altLang="ja-JP" dirty="0" smtClean="0"/>
              <a:t>The sample quenched at 700</a:t>
            </a:r>
            <a:r>
              <a:rPr lang="ja-JP" altLang="en-US" dirty="0" smtClean="0"/>
              <a:t>℃</a:t>
            </a:r>
            <a:endParaRPr kumimoji="1" lang="ja-JP" altLang="en-US" dirty="0"/>
          </a:p>
        </p:txBody>
      </p:sp>
      <p:grpSp>
        <p:nvGrpSpPr>
          <p:cNvPr id="4" name="グループ化 42"/>
          <p:cNvGrpSpPr/>
          <p:nvPr/>
        </p:nvGrpSpPr>
        <p:grpSpPr>
          <a:xfrm>
            <a:off x="2005304" y="751283"/>
            <a:ext cx="7558512" cy="584775"/>
            <a:chOff x="1331640" y="206056"/>
            <a:chExt cx="7558512" cy="584775"/>
          </a:xfrm>
        </p:grpSpPr>
        <p:grpSp>
          <p:nvGrpSpPr>
            <p:cNvPr id="5" name="グループ化 32"/>
            <p:cNvGrpSpPr/>
            <p:nvPr/>
          </p:nvGrpSpPr>
          <p:grpSpPr>
            <a:xfrm>
              <a:off x="1331640" y="260648"/>
              <a:ext cx="7558512" cy="471487"/>
              <a:chOff x="973134" y="68263"/>
              <a:chExt cx="7558512" cy="471487"/>
            </a:xfrm>
          </p:grpSpPr>
          <p:sp>
            <p:nvSpPr>
              <p:cNvPr id="7" name="Rectangle 15"/>
              <p:cNvSpPr>
                <a:spLocks noChangeArrowheads="1"/>
              </p:cNvSpPr>
              <p:nvPr/>
            </p:nvSpPr>
            <p:spPr bwMode="auto">
              <a:xfrm rot="10800000">
                <a:off x="973134" y="71438"/>
                <a:ext cx="5327057" cy="468312"/>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3"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smtClean="0">
                  <a:ln>
                    <a:noFill/>
                  </a:ln>
                  <a:solidFill>
                    <a:prstClr val="black"/>
                  </a:solidFill>
                  <a:effectLst/>
                  <a:uLnTx/>
                  <a:uFillTx/>
                </a:rPr>
                <a:t>Conclusion</a:t>
              </a:r>
            </a:p>
          </p:txBody>
        </p:sp>
      </p:grpSp>
    </p:spTree>
    <p:extLst>
      <p:ext uri="{BB962C8B-B14F-4D97-AF65-F5344CB8AC3E}">
        <p14:creationId xmlns:p14="http://schemas.microsoft.com/office/powerpoint/2010/main" val="1094966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393824"/>
            <a:ext cx="10515600" cy="4783139"/>
          </a:xfrm>
        </p:spPr>
        <p:txBody>
          <a:bodyPr/>
          <a:lstStyle/>
          <a:p>
            <a:r>
              <a:rPr lang="en-US" altLang="ja-JP" dirty="0" smtClean="0"/>
              <a:t>Possibility of t</a:t>
            </a:r>
            <a:r>
              <a:rPr kumimoji="1" lang="en-US" altLang="ja-JP" dirty="0" smtClean="0"/>
              <a:t>ime dependence </a:t>
            </a:r>
            <a:endParaRPr kumimoji="1" lang="ja-JP" altLang="en-US" dirty="0"/>
          </a:p>
        </p:txBody>
      </p:sp>
      <p:grpSp>
        <p:nvGrpSpPr>
          <p:cNvPr id="4" name="グループ化 42"/>
          <p:cNvGrpSpPr/>
          <p:nvPr/>
        </p:nvGrpSpPr>
        <p:grpSpPr>
          <a:xfrm>
            <a:off x="2421375" y="582979"/>
            <a:ext cx="7558512" cy="584775"/>
            <a:chOff x="1331640" y="206056"/>
            <a:chExt cx="7558512" cy="584775"/>
          </a:xfrm>
        </p:grpSpPr>
        <p:grpSp>
          <p:nvGrpSpPr>
            <p:cNvPr id="5" name="グループ化 32"/>
            <p:cNvGrpSpPr/>
            <p:nvPr/>
          </p:nvGrpSpPr>
          <p:grpSpPr>
            <a:xfrm>
              <a:off x="1331640" y="260648"/>
              <a:ext cx="7558512" cy="471487"/>
              <a:chOff x="973134" y="68263"/>
              <a:chExt cx="7558512" cy="471487"/>
            </a:xfrm>
          </p:grpSpPr>
          <p:sp>
            <p:nvSpPr>
              <p:cNvPr id="7" name="Rectangle 15"/>
              <p:cNvSpPr>
                <a:spLocks noChangeArrowheads="1"/>
              </p:cNvSpPr>
              <p:nvPr/>
            </p:nvSpPr>
            <p:spPr bwMode="auto">
              <a:xfrm rot="10800000">
                <a:off x="973134" y="71438"/>
                <a:ext cx="5327057" cy="468312"/>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3"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smtClean="0">
                  <a:ln>
                    <a:noFill/>
                  </a:ln>
                  <a:solidFill>
                    <a:prstClr val="black"/>
                  </a:solidFill>
                  <a:effectLst/>
                  <a:uLnTx/>
                  <a:uFillTx/>
                </a:rPr>
                <a:t>Problems </a:t>
              </a:r>
            </a:p>
          </p:txBody>
        </p:sp>
      </p:grpSp>
      <p:grpSp>
        <p:nvGrpSpPr>
          <p:cNvPr id="14" name="グループ化 13"/>
          <p:cNvGrpSpPr>
            <a:grpSpLocks noChangeAspect="1"/>
          </p:cNvGrpSpPr>
          <p:nvPr/>
        </p:nvGrpSpPr>
        <p:grpSpPr>
          <a:xfrm>
            <a:off x="272246" y="1913341"/>
            <a:ext cx="5005982" cy="4263622"/>
            <a:chOff x="368169" y="3113896"/>
            <a:chExt cx="4396007" cy="3744103"/>
          </a:xfrm>
        </p:grpSpPr>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l="7148" r="7505"/>
            <a:stretch/>
          </p:blipFill>
          <p:spPr>
            <a:xfrm>
              <a:off x="368169" y="3238094"/>
              <a:ext cx="4396007" cy="3619905"/>
            </a:xfrm>
            <a:prstGeom prst="rect">
              <a:avLst/>
            </a:prstGeom>
          </p:spPr>
        </p:pic>
        <p:sp>
          <p:nvSpPr>
            <p:cNvPr id="12" name="テキスト ボックス 11"/>
            <p:cNvSpPr txBox="1"/>
            <p:nvPr/>
          </p:nvSpPr>
          <p:spPr>
            <a:xfrm>
              <a:off x="2009247" y="3113896"/>
              <a:ext cx="1403501" cy="523220"/>
            </a:xfrm>
            <a:prstGeom prst="rect">
              <a:avLst/>
            </a:prstGeom>
            <a:noFill/>
          </p:spPr>
          <p:txBody>
            <a:bodyPr wrap="square" rtlCol="0">
              <a:spAutoFit/>
            </a:bodyPr>
            <a:lstStyle/>
            <a:p>
              <a:r>
                <a:rPr kumimoji="1" lang="en-US" altLang="ja-JP" sz="2800" dirty="0" smtClean="0"/>
                <a:t>First run</a:t>
              </a:r>
              <a:endParaRPr kumimoji="1" lang="ja-JP" altLang="en-US" sz="2800" dirty="0"/>
            </a:p>
          </p:txBody>
        </p:sp>
      </p:grpSp>
      <p:grpSp>
        <p:nvGrpSpPr>
          <p:cNvPr id="15" name="グループ化 14"/>
          <p:cNvGrpSpPr>
            <a:grpSpLocks noChangeAspect="1"/>
          </p:cNvGrpSpPr>
          <p:nvPr/>
        </p:nvGrpSpPr>
        <p:grpSpPr>
          <a:xfrm>
            <a:off x="3512044" y="1889429"/>
            <a:ext cx="5355143" cy="4287534"/>
            <a:chOff x="5255050" y="2976484"/>
            <a:chExt cx="4736128" cy="3791927"/>
          </a:xfrm>
        </p:grpSpPr>
        <p:pic>
          <p:nvPicPr>
            <p:cNvPr id="10" name="図 9"/>
            <p:cNvPicPr>
              <a:picLocks noChangeAspect="1"/>
            </p:cNvPicPr>
            <p:nvPr/>
          </p:nvPicPr>
          <p:blipFill rotWithShape="1">
            <a:blip r:embed="rId5" cstate="print">
              <a:extLst>
                <a:ext uri="{28A0092B-C50C-407E-A947-70E740481C1C}">
                  <a14:useLocalDpi xmlns:a14="http://schemas.microsoft.com/office/drawing/2010/main" val="0"/>
                </a:ext>
              </a:extLst>
            </a:blip>
            <a:srcRect t="5369" r="7277"/>
            <a:stretch/>
          </p:blipFill>
          <p:spPr>
            <a:xfrm>
              <a:off x="5255050" y="3375506"/>
              <a:ext cx="4736128" cy="3392905"/>
            </a:xfrm>
            <a:prstGeom prst="rect">
              <a:avLst/>
            </a:prstGeom>
          </p:spPr>
        </p:pic>
        <p:sp>
          <p:nvSpPr>
            <p:cNvPr id="13" name="テキスト ボックス 12"/>
            <p:cNvSpPr txBox="1"/>
            <p:nvPr/>
          </p:nvSpPr>
          <p:spPr>
            <a:xfrm>
              <a:off x="6992044" y="2976484"/>
              <a:ext cx="1887261" cy="523220"/>
            </a:xfrm>
            <a:prstGeom prst="rect">
              <a:avLst/>
            </a:prstGeom>
            <a:noFill/>
          </p:spPr>
          <p:txBody>
            <a:bodyPr wrap="square" rtlCol="0">
              <a:spAutoFit/>
            </a:bodyPr>
            <a:lstStyle/>
            <a:p>
              <a:r>
                <a:rPr kumimoji="1" lang="en-US" altLang="ja-JP" sz="2800" dirty="0" smtClean="0"/>
                <a:t>second run</a:t>
              </a:r>
              <a:endParaRPr kumimoji="1" lang="ja-JP" altLang="en-US" sz="2800" dirty="0"/>
            </a:p>
          </p:txBody>
        </p:sp>
      </p:grpSp>
      <p:grpSp>
        <p:nvGrpSpPr>
          <p:cNvPr id="17" name="グループ化 16"/>
          <p:cNvGrpSpPr/>
          <p:nvPr/>
        </p:nvGrpSpPr>
        <p:grpSpPr>
          <a:xfrm>
            <a:off x="7015012" y="2113855"/>
            <a:ext cx="4799999" cy="4004024"/>
            <a:chOff x="7345678" y="2185231"/>
            <a:chExt cx="4413478" cy="3732134"/>
          </a:xfrm>
        </p:grpSpPr>
        <p:pic>
          <p:nvPicPr>
            <p:cNvPr id="11" name="図 10"/>
            <p:cNvPicPr>
              <a:picLocks noChangeAspect="1"/>
            </p:cNvPicPr>
            <p:nvPr/>
          </p:nvPicPr>
          <p:blipFill rotWithShape="1">
            <a:blip r:embed="rId6" cstate="print">
              <a:extLst>
                <a:ext uri="{28A0092B-C50C-407E-A947-70E740481C1C}">
                  <a14:useLocalDpi xmlns:a14="http://schemas.microsoft.com/office/drawing/2010/main" val="0"/>
                </a:ext>
              </a:extLst>
            </a:blip>
            <a:srcRect l="5468" r="8443"/>
            <a:stretch/>
          </p:blipFill>
          <p:spPr>
            <a:xfrm>
              <a:off x="7345678" y="2314368"/>
              <a:ext cx="4413478" cy="3602997"/>
            </a:xfrm>
            <a:prstGeom prst="rect">
              <a:avLst/>
            </a:prstGeom>
          </p:spPr>
        </p:pic>
        <p:sp>
          <p:nvSpPr>
            <p:cNvPr id="16" name="テキスト ボックス 15"/>
            <p:cNvSpPr txBox="1"/>
            <p:nvPr/>
          </p:nvSpPr>
          <p:spPr>
            <a:xfrm>
              <a:off x="9004843" y="2185231"/>
              <a:ext cx="2133927" cy="523220"/>
            </a:xfrm>
            <a:prstGeom prst="rect">
              <a:avLst/>
            </a:prstGeom>
            <a:noFill/>
          </p:spPr>
          <p:txBody>
            <a:bodyPr wrap="square" rtlCol="0">
              <a:spAutoFit/>
            </a:bodyPr>
            <a:lstStyle/>
            <a:p>
              <a:r>
                <a:rPr kumimoji="1" lang="en-US" altLang="ja-JP" sz="2800" dirty="0" smtClean="0"/>
                <a:t>Third run</a:t>
              </a:r>
              <a:endParaRPr kumimoji="1" lang="ja-JP" altLang="en-US" sz="2800" dirty="0"/>
            </a:p>
          </p:txBody>
        </p:sp>
      </p:grpSp>
    </p:spTree>
    <p:extLst>
      <p:ext uri="{BB962C8B-B14F-4D97-AF65-F5344CB8AC3E}">
        <p14:creationId xmlns:p14="http://schemas.microsoft.com/office/powerpoint/2010/main" val="151495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002827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dirty="0"/>
          </a:p>
        </p:txBody>
      </p:sp>
      <p:grpSp>
        <p:nvGrpSpPr>
          <p:cNvPr id="4" name="グループ化 42"/>
          <p:cNvGrpSpPr/>
          <p:nvPr/>
        </p:nvGrpSpPr>
        <p:grpSpPr>
          <a:xfrm>
            <a:off x="2005304" y="751283"/>
            <a:ext cx="7558512" cy="584775"/>
            <a:chOff x="1331640" y="206056"/>
            <a:chExt cx="7558512" cy="584775"/>
          </a:xfrm>
        </p:grpSpPr>
        <p:grpSp>
          <p:nvGrpSpPr>
            <p:cNvPr id="5" name="グループ化 32"/>
            <p:cNvGrpSpPr/>
            <p:nvPr/>
          </p:nvGrpSpPr>
          <p:grpSpPr>
            <a:xfrm>
              <a:off x="1331640" y="260648"/>
              <a:ext cx="7558512" cy="471487"/>
              <a:chOff x="973134" y="68263"/>
              <a:chExt cx="7558512" cy="471487"/>
            </a:xfrm>
          </p:grpSpPr>
          <p:sp>
            <p:nvSpPr>
              <p:cNvPr id="7" name="Rectangle 15"/>
              <p:cNvSpPr>
                <a:spLocks noChangeArrowheads="1"/>
              </p:cNvSpPr>
              <p:nvPr/>
            </p:nvSpPr>
            <p:spPr bwMode="auto">
              <a:xfrm rot="10800000">
                <a:off x="973134" y="71438"/>
                <a:ext cx="5327057" cy="468312"/>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3"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smtClean="0">
                  <a:ln>
                    <a:noFill/>
                  </a:ln>
                  <a:solidFill>
                    <a:prstClr val="black"/>
                  </a:solidFill>
                  <a:effectLst/>
                  <a:uLnTx/>
                  <a:uFillTx/>
                </a:rPr>
                <a:t>研究背景</a:t>
              </a:r>
              <a:endParaRPr kumimoji="0" lang="en-US" altLang="ja-JP" sz="3200" b="0" i="0" u="none" strike="noStrike" kern="0" cap="none" spc="0" normalizeH="0" baseline="0" noProof="0" dirty="0" smtClean="0">
                <a:ln>
                  <a:noFill/>
                </a:ln>
                <a:solidFill>
                  <a:prstClr val="black"/>
                </a:solidFill>
                <a:effectLst/>
                <a:uLnTx/>
                <a:uFillTx/>
              </a:endParaRPr>
            </a:p>
          </p:txBody>
        </p:sp>
      </p:grpSp>
    </p:spTree>
    <p:extLst>
      <p:ext uri="{BB962C8B-B14F-4D97-AF65-F5344CB8AC3E}">
        <p14:creationId xmlns:p14="http://schemas.microsoft.com/office/powerpoint/2010/main" val="2025830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en-US" altLang="ja-JP" dirty="0" smtClean="0"/>
              <a:t>Introduction </a:t>
            </a:r>
          </a:p>
          <a:p>
            <a:pPr lvl="1"/>
            <a:r>
              <a:rPr lang="en-US" altLang="ja-JP" dirty="0"/>
              <a:t>I</a:t>
            </a:r>
            <a:r>
              <a:rPr lang="en-US" altLang="ja-JP" dirty="0" smtClean="0"/>
              <a:t>ron based superconductor</a:t>
            </a:r>
            <a:endParaRPr lang="en-US" altLang="ja-JP" dirty="0"/>
          </a:p>
          <a:p>
            <a:pPr lvl="1"/>
            <a:r>
              <a:rPr lang="en-US" altLang="ja-JP" dirty="0" smtClean="0"/>
              <a:t>K</a:t>
            </a:r>
            <a:r>
              <a:rPr lang="en-US" altLang="ja-JP" baseline="-25000" dirty="0" smtClean="0"/>
              <a:t>x</a:t>
            </a:r>
            <a:r>
              <a:rPr lang="en-US" altLang="ja-JP" dirty="0" smtClean="0"/>
              <a:t>Fe</a:t>
            </a:r>
            <a:r>
              <a:rPr lang="en-US" altLang="ja-JP" baseline="-25000" dirty="0" smtClean="0"/>
              <a:t>2-y</a:t>
            </a:r>
            <a:r>
              <a:rPr lang="en-US" altLang="ja-JP" dirty="0" smtClean="0"/>
              <a:t>Se</a:t>
            </a:r>
            <a:r>
              <a:rPr lang="en-US" altLang="ja-JP" baseline="-25000" dirty="0" smtClean="0"/>
              <a:t>2</a:t>
            </a:r>
            <a:endParaRPr kumimoji="1" lang="en-US" altLang="ja-JP" baseline="-25000" dirty="0" smtClean="0"/>
          </a:p>
          <a:p>
            <a:r>
              <a:rPr kumimoji="1" lang="en-US" altLang="ja-JP" dirty="0" smtClean="0"/>
              <a:t>Experiment </a:t>
            </a:r>
          </a:p>
          <a:p>
            <a:pPr lvl="1"/>
            <a:r>
              <a:rPr lang="en-US" altLang="ja-JP" dirty="0" smtClean="0"/>
              <a:t>Methods</a:t>
            </a:r>
          </a:p>
          <a:p>
            <a:pPr lvl="1"/>
            <a:r>
              <a:rPr lang="en-US" altLang="ja-JP" dirty="0" smtClean="0"/>
              <a:t>Result &amp; Discussion</a:t>
            </a:r>
          </a:p>
          <a:p>
            <a:r>
              <a:rPr lang="en-US" altLang="ja-JP" dirty="0" smtClean="0"/>
              <a:t>Conclusion</a:t>
            </a:r>
          </a:p>
          <a:p>
            <a:endParaRPr lang="en-US" altLang="ja-JP" dirty="0"/>
          </a:p>
        </p:txBody>
      </p:sp>
      <p:grpSp>
        <p:nvGrpSpPr>
          <p:cNvPr id="4" name="グループ化 42"/>
          <p:cNvGrpSpPr/>
          <p:nvPr/>
        </p:nvGrpSpPr>
        <p:grpSpPr>
          <a:xfrm>
            <a:off x="2005304" y="751283"/>
            <a:ext cx="7558512" cy="584775"/>
            <a:chOff x="1331640" y="206056"/>
            <a:chExt cx="7558512" cy="584775"/>
          </a:xfrm>
        </p:grpSpPr>
        <p:grpSp>
          <p:nvGrpSpPr>
            <p:cNvPr id="5" name="グループ化 32"/>
            <p:cNvGrpSpPr/>
            <p:nvPr/>
          </p:nvGrpSpPr>
          <p:grpSpPr>
            <a:xfrm>
              <a:off x="1331640" y="260648"/>
              <a:ext cx="7558512" cy="471487"/>
              <a:chOff x="973134" y="68263"/>
              <a:chExt cx="7558512" cy="471487"/>
            </a:xfrm>
          </p:grpSpPr>
          <p:sp>
            <p:nvSpPr>
              <p:cNvPr id="7" name="Rectangle 15"/>
              <p:cNvSpPr>
                <a:spLocks noChangeArrowheads="1"/>
              </p:cNvSpPr>
              <p:nvPr/>
            </p:nvSpPr>
            <p:spPr bwMode="auto">
              <a:xfrm rot="10800000">
                <a:off x="973134" y="71438"/>
                <a:ext cx="5327057" cy="468312"/>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3"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smtClean="0">
                  <a:ln>
                    <a:noFill/>
                  </a:ln>
                  <a:solidFill>
                    <a:prstClr val="black"/>
                  </a:solidFill>
                  <a:effectLst/>
                  <a:uLnTx/>
                  <a:uFillTx/>
                </a:rPr>
                <a:t>Contents </a:t>
              </a:r>
            </a:p>
          </p:txBody>
        </p:sp>
      </p:grpSp>
    </p:spTree>
    <p:extLst>
      <p:ext uri="{BB962C8B-B14F-4D97-AF65-F5344CB8AC3E}">
        <p14:creationId xmlns:p14="http://schemas.microsoft.com/office/powerpoint/2010/main" val="3296355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dirty="0"/>
          </a:p>
        </p:txBody>
      </p:sp>
      <p:grpSp>
        <p:nvGrpSpPr>
          <p:cNvPr id="4" name="グループ化 42"/>
          <p:cNvGrpSpPr/>
          <p:nvPr/>
        </p:nvGrpSpPr>
        <p:grpSpPr>
          <a:xfrm>
            <a:off x="2005304" y="751283"/>
            <a:ext cx="7558512" cy="584775"/>
            <a:chOff x="1331640" y="206056"/>
            <a:chExt cx="7558512" cy="584775"/>
          </a:xfrm>
        </p:grpSpPr>
        <p:grpSp>
          <p:nvGrpSpPr>
            <p:cNvPr id="5" name="グループ化 32"/>
            <p:cNvGrpSpPr/>
            <p:nvPr/>
          </p:nvGrpSpPr>
          <p:grpSpPr>
            <a:xfrm>
              <a:off x="1331640" y="260648"/>
              <a:ext cx="7558512" cy="471487"/>
              <a:chOff x="973134" y="68263"/>
              <a:chExt cx="7558512" cy="471487"/>
            </a:xfrm>
          </p:grpSpPr>
          <p:sp>
            <p:nvSpPr>
              <p:cNvPr id="7" name="Rectangle 15"/>
              <p:cNvSpPr>
                <a:spLocks noChangeArrowheads="1"/>
              </p:cNvSpPr>
              <p:nvPr/>
            </p:nvSpPr>
            <p:spPr bwMode="auto">
              <a:xfrm rot="10800000">
                <a:off x="973134" y="71438"/>
                <a:ext cx="5327057" cy="468312"/>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3"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smtClean="0">
                  <a:ln>
                    <a:noFill/>
                  </a:ln>
                  <a:solidFill>
                    <a:prstClr val="black"/>
                  </a:solidFill>
                  <a:effectLst/>
                  <a:uLnTx/>
                  <a:uFillTx/>
                </a:rPr>
                <a:t>研究背景</a:t>
              </a:r>
              <a:endParaRPr kumimoji="0" lang="en-US" altLang="ja-JP" sz="3200" b="0" i="0" u="none" strike="noStrike" kern="0" cap="none" spc="0" normalizeH="0" baseline="0" noProof="0" dirty="0" smtClean="0">
                <a:ln>
                  <a:noFill/>
                </a:ln>
                <a:solidFill>
                  <a:prstClr val="black"/>
                </a:solidFill>
                <a:effectLst/>
                <a:uLnTx/>
                <a:uFillTx/>
              </a:endParaRPr>
            </a:p>
          </p:txBody>
        </p:sp>
      </p:grpSp>
    </p:spTree>
    <p:extLst>
      <p:ext uri="{BB962C8B-B14F-4D97-AF65-F5344CB8AC3E}">
        <p14:creationId xmlns:p14="http://schemas.microsoft.com/office/powerpoint/2010/main" val="1801464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42"/>
          <p:cNvGrpSpPr/>
          <p:nvPr/>
        </p:nvGrpSpPr>
        <p:grpSpPr>
          <a:xfrm>
            <a:off x="2005304" y="751283"/>
            <a:ext cx="7558512" cy="584775"/>
            <a:chOff x="1331640" y="206056"/>
            <a:chExt cx="7558512" cy="584775"/>
          </a:xfrm>
        </p:grpSpPr>
        <p:grpSp>
          <p:nvGrpSpPr>
            <p:cNvPr id="5" name="グループ化 32"/>
            <p:cNvGrpSpPr/>
            <p:nvPr/>
          </p:nvGrpSpPr>
          <p:grpSpPr>
            <a:xfrm>
              <a:off x="1331640" y="260648"/>
              <a:ext cx="7558512" cy="471487"/>
              <a:chOff x="973134" y="68263"/>
              <a:chExt cx="7558512" cy="471487"/>
            </a:xfrm>
          </p:grpSpPr>
          <p:sp>
            <p:nvSpPr>
              <p:cNvPr id="7" name="Rectangle 15"/>
              <p:cNvSpPr>
                <a:spLocks noChangeArrowheads="1"/>
              </p:cNvSpPr>
              <p:nvPr/>
            </p:nvSpPr>
            <p:spPr bwMode="auto">
              <a:xfrm rot="10800000">
                <a:off x="973134" y="71438"/>
                <a:ext cx="5327057" cy="468312"/>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3"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smtClean="0">
                  <a:ln>
                    <a:noFill/>
                  </a:ln>
                  <a:solidFill>
                    <a:prstClr val="black"/>
                  </a:solidFill>
                  <a:effectLst/>
                  <a:uLnTx/>
                  <a:uFillTx/>
                </a:rPr>
                <a:t>研究背景</a:t>
              </a:r>
              <a:endParaRPr kumimoji="0" lang="en-US" altLang="ja-JP" sz="3200" b="0" i="0" u="none" strike="noStrike" kern="0" cap="none" spc="0" normalizeH="0" baseline="0" noProof="0" dirty="0" smtClean="0">
                <a:ln>
                  <a:noFill/>
                </a:ln>
                <a:solidFill>
                  <a:prstClr val="black"/>
                </a:solidFill>
                <a:effectLst/>
                <a:uLnTx/>
                <a:uFillTx/>
              </a:endParaRPr>
            </a:p>
          </p:txBody>
        </p:sp>
      </p:grpSp>
      <p:sp>
        <p:nvSpPr>
          <p:cNvPr id="9" name="コンテンツ プレースホルダー 8"/>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485468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42"/>
          <p:cNvGrpSpPr/>
          <p:nvPr/>
        </p:nvGrpSpPr>
        <p:grpSpPr>
          <a:xfrm>
            <a:off x="2005304" y="454720"/>
            <a:ext cx="7558512" cy="584775"/>
            <a:chOff x="1331640" y="206056"/>
            <a:chExt cx="7558512" cy="584775"/>
          </a:xfrm>
        </p:grpSpPr>
        <p:grpSp>
          <p:nvGrpSpPr>
            <p:cNvPr id="5" name="グループ化 32"/>
            <p:cNvGrpSpPr/>
            <p:nvPr/>
          </p:nvGrpSpPr>
          <p:grpSpPr>
            <a:xfrm>
              <a:off x="1331640" y="260648"/>
              <a:ext cx="7558512" cy="471487"/>
              <a:chOff x="973134" y="68263"/>
              <a:chExt cx="7558512" cy="471487"/>
            </a:xfrm>
          </p:grpSpPr>
          <p:sp>
            <p:nvSpPr>
              <p:cNvPr id="7" name="Rectangle 15"/>
              <p:cNvSpPr>
                <a:spLocks noChangeArrowheads="1"/>
              </p:cNvSpPr>
              <p:nvPr/>
            </p:nvSpPr>
            <p:spPr bwMode="auto">
              <a:xfrm rot="10800000">
                <a:off x="973134" y="71438"/>
                <a:ext cx="5327057" cy="468312"/>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3"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smtClean="0">
                  <a:ln>
                    <a:noFill/>
                  </a:ln>
                  <a:solidFill>
                    <a:prstClr val="black"/>
                  </a:solidFill>
                  <a:effectLst/>
                  <a:uLnTx/>
                  <a:uFillTx/>
                </a:rPr>
                <a:t>Introduction</a:t>
              </a:r>
            </a:p>
          </p:txBody>
        </p:sp>
      </p:grpSp>
      <p:sp>
        <p:nvSpPr>
          <p:cNvPr id="2" name="テキスト ボックス 1"/>
          <p:cNvSpPr txBox="1"/>
          <p:nvPr/>
        </p:nvSpPr>
        <p:spPr>
          <a:xfrm>
            <a:off x="838200" y="1097261"/>
            <a:ext cx="10515600" cy="646331"/>
          </a:xfrm>
          <a:prstGeom prst="rect">
            <a:avLst/>
          </a:prstGeom>
          <a:noFill/>
        </p:spPr>
        <p:txBody>
          <a:bodyPr wrap="square" rtlCol="0">
            <a:spAutoFit/>
          </a:bodyPr>
          <a:lstStyle/>
          <a:p>
            <a:r>
              <a:rPr lang="en-US" altLang="ja-JP" sz="3600" dirty="0" smtClean="0">
                <a:latin typeface="+mj-lt"/>
              </a:rPr>
              <a:t>Iron based superconductor: </a:t>
            </a:r>
            <a:r>
              <a:rPr lang="en-US" altLang="ja-JP" sz="3600" dirty="0" err="1" smtClean="0">
                <a:latin typeface="+mj-lt"/>
              </a:rPr>
              <a:t>pnictide</a:t>
            </a:r>
            <a:r>
              <a:rPr lang="en-US" altLang="ja-JP" sz="3600" dirty="0" smtClean="0">
                <a:latin typeface="+mj-lt"/>
              </a:rPr>
              <a:t> and </a:t>
            </a:r>
            <a:r>
              <a:rPr lang="en-US" altLang="ja-JP" sz="3600" dirty="0" err="1" smtClean="0">
                <a:latin typeface="+mj-lt"/>
              </a:rPr>
              <a:t>chalcogenide</a:t>
            </a:r>
            <a:endParaRPr kumimoji="1" lang="ja-JP" altLang="en-US" sz="3600" dirty="0">
              <a:latin typeface="+mj-lt"/>
            </a:endParaRPr>
          </a:p>
        </p:txBody>
      </p:sp>
      <p:sp>
        <p:nvSpPr>
          <p:cNvPr id="11" name="テキスト ボックス 10"/>
          <p:cNvSpPr txBox="1"/>
          <p:nvPr/>
        </p:nvSpPr>
        <p:spPr>
          <a:xfrm>
            <a:off x="838200" y="1869579"/>
            <a:ext cx="10515600" cy="2246769"/>
          </a:xfrm>
          <a:prstGeom prst="rect">
            <a:avLst/>
          </a:prstGeom>
          <a:noFill/>
        </p:spPr>
        <p:txBody>
          <a:bodyPr wrap="square" rtlCol="0">
            <a:spAutoFit/>
          </a:bodyPr>
          <a:lstStyle/>
          <a:p>
            <a:pPr marL="457200" indent="-457200">
              <a:buFont typeface="Wingdings" panose="05000000000000000000" pitchFamily="2" charset="2"/>
              <a:buChar char="Ø"/>
            </a:pPr>
            <a:r>
              <a:rPr kumimoji="1" lang="en-US" altLang="ja-JP" sz="2800" dirty="0" smtClean="0"/>
              <a:t>Chalcogenide</a:t>
            </a:r>
            <a:r>
              <a:rPr lang="en-US" altLang="ja-JP" sz="2800" dirty="0"/>
              <a:t> </a:t>
            </a:r>
            <a:r>
              <a:rPr lang="en-US" altLang="ja-JP" sz="2800" dirty="0" smtClean="0"/>
              <a:t>= compound with 16</a:t>
            </a:r>
            <a:r>
              <a:rPr lang="en-US" altLang="ja-JP" sz="2800" baseline="30000" dirty="0" smtClean="0"/>
              <a:t>th</a:t>
            </a:r>
            <a:r>
              <a:rPr lang="en-US" altLang="ja-JP" sz="2800" dirty="0" smtClean="0"/>
              <a:t> periodic family (O, S, Se, </a:t>
            </a:r>
            <a:r>
              <a:rPr lang="en-US" altLang="ja-JP" sz="2800" dirty="0" err="1" smtClean="0"/>
              <a:t>Te</a:t>
            </a:r>
            <a:r>
              <a:rPr lang="en-US" altLang="ja-JP" sz="2800" dirty="0" smtClean="0"/>
              <a:t>)</a:t>
            </a:r>
          </a:p>
          <a:p>
            <a:pPr marL="457200" indent="-457200">
              <a:buFont typeface="Wingdings" panose="05000000000000000000" pitchFamily="2" charset="2"/>
              <a:buChar char="Ø"/>
            </a:pPr>
            <a:r>
              <a:rPr kumimoji="1" lang="en-US" altLang="ja-JP" sz="2800" dirty="0" err="1" smtClean="0"/>
              <a:t>Pnictide</a:t>
            </a:r>
            <a:r>
              <a:rPr kumimoji="1" lang="en-US" altLang="ja-JP" sz="2800" dirty="0" smtClean="0"/>
              <a:t> = </a:t>
            </a:r>
            <a:r>
              <a:rPr lang="en-US" altLang="ja-JP" sz="2800" dirty="0"/>
              <a:t>compound with 16</a:t>
            </a:r>
            <a:r>
              <a:rPr lang="en-US" altLang="ja-JP" sz="2800" baseline="30000" dirty="0"/>
              <a:t>th</a:t>
            </a:r>
            <a:r>
              <a:rPr lang="en-US" altLang="ja-JP" sz="2800" dirty="0"/>
              <a:t> periodic family </a:t>
            </a:r>
            <a:r>
              <a:rPr lang="en-US" altLang="ja-JP" sz="2800" dirty="0" smtClean="0"/>
              <a:t>(N, P, As, Sb)</a:t>
            </a:r>
          </a:p>
          <a:p>
            <a:endParaRPr kumimoji="1" lang="en-US" altLang="ja-JP" sz="2800" dirty="0"/>
          </a:p>
          <a:p>
            <a:pPr marL="457200" indent="-457200">
              <a:buFont typeface="Arial" panose="020B0604020202020204" pitchFamily="34" charset="0"/>
              <a:buChar char="•"/>
            </a:pPr>
            <a:r>
              <a:rPr lang="en-US" altLang="ja-JP" sz="2800" dirty="0" smtClean="0"/>
              <a:t>Many iron based superconductors are </a:t>
            </a:r>
            <a:r>
              <a:rPr lang="en-US" altLang="ja-JP" sz="2800" dirty="0" err="1" smtClean="0"/>
              <a:t>pnictide</a:t>
            </a:r>
            <a:endParaRPr lang="en-US" altLang="ja-JP" sz="2800" dirty="0" smtClean="0"/>
          </a:p>
          <a:p>
            <a:pPr marL="457200" indent="-457200">
              <a:buFont typeface="Arial" panose="020B0604020202020204" pitchFamily="34" charset="0"/>
              <a:buChar char="•"/>
            </a:pPr>
            <a:r>
              <a:rPr kumimoji="1" lang="en-US" altLang="ja-JP" sz="2800" dirty="0" smtClean="0"/>
              <a:t>In 122-</a:t>
            </a:r>
            <a:r>
              <a:rPr lang="en-US" altLang="ja-JP" sz="2800" dirty="0" smtClean="0"/>
              <a:t>type structure, chalcogenides seems to be better in </a:t>
            </a:r>
            <a:r>
              <a:rPr lang="en-US" altLang="ja-JP" sz="2800" i="1" dirty="0" smtClean="0"/>
              <a:t>T</a:t>
            </a:r>
            <a:r>
              <a:rPr lang="en-US" altLang="ja-JP" sz="2800" baseline="-25000" dirty="0" smtClean="0"/>
              <a:t>c</a:t>
            </a:r>
            <a:endParaRPr kumimoji="1" lang="ja-JP" altLang="en-US" sz="2800" baseline="-25000" dirty="0"/>
          </a:p>
        </p:txBody>
      </p:sp>
      <p:pic>
        <p:nvPicPr>
          <p:cNvPr id="3" name="図 2"/>
          <p:cNvPicPr>
            <a:picLocks noChangeAspect="1"/>
          </p:cNvPicPr>
          <p:nvPr/>
        </p:nvPicPr>
        <p:blipFill>
          <a:blip r:embed="rId4" cstate="print"/>
          <a:stretch>
            <a:fillRect/>
          </a:stretch>
        </p:blipFill>
        <p:spPr>
          <a:xfrm>
            <a:off x="6252041" y="4153238"/>
            <a:ext cx="3044359" cy="2275258"/>
          </a:xfrm>
          <a:prstGeom prst="rect">
            <a:avLst/>
          </a:prstGeom>
        </p:spPr>
      </p:pic>
      <p:pic>
        <p:nvPicPr>
          <p:cNvPr id="9" name="図 8"/>
          <p:cNvPicPr>
            <a:picLocks noChangeAspect="1"/>
          </p:cNvPicPr>
          <p:nvPr/>
        </p:nvPicPr>
        <p:blipFill>
          <a:blip r:embed="rId5" cstate="print"/>
          <a:stretch>
            <a:fillRect/>
          </a:stretch>
        </p:blipFill>
        <p:spPr>
          <a:xfrm>
            <a:off x="993180" y="4242335"/>
            <a:ext cx="2588160" cy="2311081"/>
          </a:xfrm>
          <a:prstGeom prst="rect">
            <a:avLst/>
          </a:prstGeom>
        </p:spPr>
      </p:pic>
      <p:sp>
        <p:nvSpPr>
          <p:cNvPr id="10" name="テキスト ボックス 9"/>
          <p:cNvSpPr txBox="1"/>
          <p:nvPr/>
        </p:nvSpPr>
        <p:spPr>
          <a:xfrm>
            <a:off x="1499259" y="6448579"/>
            <a:ext cx="4164161" cy="369332"/>
          </a:xfrm>
          <a:prstGeom prst="rect">
            <a:avLst/>
          </a:prstGeom>
          <a:noFill/>
        </p:spPr>
        <p:txBody>
          <a:bodyPr wrap="square" rtlCol="0">
            <a:spAutoFit/>
          </a:bodyPr>
          <a:lstStyle/>
          <a:p>
            <a:r>
              <a:rPr lang="en-US" altLang="ja-JP" dirty="0" smtClean="0"/>
              <a:t>Dong </a:t>
            </a:r>
            <a:r>
              <a:rPr lang="en-US" altLang="ja-JP" i="1" dirty="0" smtClean="0"/>
              <a:t>et al</a:t>
            </a:r>
            <a:r>
              <a:rPr lang="en-US" altLang="ja-JP" dirty="0" smtClean="0"/>
              <a:t>. PRL </a:t>
            </a:r>
            <a:r>
              <a:rPr lang="en-US" altLang="ja-JP" dirty="0"/>
              <a:t>104, 087005 (2010)</a:t>
            </a:r>
            <a:endParaRPr kumimoji="1" lang="ja-JP" altLang="en-US" dirty="0"/>
          </a:p>
        </p:txBody>
      </p:sp>
      <p:sp>
        <p:nvSpPr>
          <p:cNvPr id="12" name="テキスト ボックス 11"/>
          <p:cNvSpPr txBox="1"/>
          <p:nvPr/>
        </p:nvSpPr>
        <p:spPr>
          <a:xfrm>
            <a:off x="7332361" y="6428496"/>
            <a:ext cx="3464263" cy="369332"/>
          </a:xfrm>
          <a:prstGeom prst="rect">
            <a:avLst/>
          </a:prstGeom>
          <a:noFill/>
        </p:spPr>
        <p:txBody>
          <a:bodyPr wrap="square" rtlCol="0">
            <a:spAutoFit/>
          </a:bodyPr>
          <a:lstStyle/>
          <a:p>
            <a:r>
              <a:rPr lang="pt-BR" altLang="ja-JP" dirty="0" smtClean="0"/>
              <a:t>Guo </a:t>
            </a:r>
            <a:r>
              <a:rPr lang="pt-BR" altLang="ja-JP" i="1" dirty="0" smtClean="0"/>
              <a:t>et al</a:t>
            </a:r>
            <a:r>
              <a:rPr lang="pt-BR" altLang="ja-JP" dirty="0" smtClean="0"/>
              <a:t>. PRB </a:t>
            </a:r>
            <a:r>
              <a:rPr lang="pt-BR" altLang="ja-JP" dirty="0"/>
              <a:t>82, </a:t>
            </a:r>
            <a:r>
              <a:rPr lang="pt-BR" altLang="ja-JP" dirty="0" smtClean="0"/>
              <a:t>180520 (2010)</a:t>
            </a:r>
            <a:endParaRPr kumimoji="1" lang="ja-JP" altLang="en-US" dirty="0"/>
          </a:p>
        </p:txBody>
      </p:sp>
      <p:sp>
        <p:nvSpPr>
          <p:cNvPr id="13" name="テキスト ボックス 12"/>
          <p:cNvSpPr txBox="1"/>
          <p:nvPr/>
        </p:nvSpPr>
        <p:spPr>
          <a:xfrm>
            <a:off x="3671699" y="5151166"/>
            <a:ext cx="1889760" cy="1200329"/>
          </a:xfrm>
          <a:prstGeom prst="rect">
            <a:avLst/>
          </a:prstGeom>
          <a:noFill/>
        </p:spPr>
        <p:txBody>
          <a:bodyPr wrap="square" rtlCol="0">
            <a:spAutoFit/>
          </a:bodyPr>
          <a:lstStyle/>
          <a:p>
            <a:r>
              <a:rPr kumimoji="1" lang="en-US" altLang="ja-JP" dirty="0" smtClean="0"/>
              <a:t>Temperature dependence of electric resistance of KFe</a:t>
            </a:r>
            <a:r>
              <a:rPr kumimoji="1" lang="en-US" altLang="ja-JP" baseline="-25000" dirty="0" smtClean="0"/>
              <a:t>2</a:t>
            </a:r>
            <a:r>
              <a:rPr kumimoji="1" lang="en-US" altLang="ja-JP" dirty="0" smtClean="0"/>
              <a:t>As</a:t>
            </a:r>
            <a:r>
              <a:rPr kumimoji="1" lang="en-US" altLang="ja-JP" baseline="-25000" dirty="0" smtClean="0"/>
              <a:t>2</a:t>
            </a:r>
            <a:endParaRPr kumimoji="1" lang="ja-JP" altLang="en-US" baseline="-25000" dirty="0"/>
          </a:p>
        </p:txBody>
      </p:sp>
      <p:sp>
        <p:nvSpPr>
          <p:cNvPr id="15" name="テキスト ボックス 14"/>
          <p:cNvSpPr txBox="1"/>
          <p:nvPr/>
        </p:nvSpPr>
        <p:spPr>
          <a:xfrm>
            <a:off x="9563816" y="5191277"/>
            <a:ext cx="1889760" cy="1200329"/>
          </a:xfrm>
          <a:prstGeom prst="rect">
            <a:avLst/>
          </a:prstGeom>
          <a:noFill/>
        </p:spPr>
        <p:txBody>
          <a:bodyPr wrap="square" rtlCol="0">
            <a:spAutoFit/>
          </a:bodyPr>
          <a:lstStyle/>
          <a:p>
            <a:r>
              <a:rPr kumimoji="1" lang="en-US" altLang="ja-JP" dirty="0" smtClean="0"/>
              <a:t>Temperature dependence of electric resistance of KFe</a:t>
            </a:r>
            <a:r>
              <a:rPr kumimoji="1" lang="en-US" altLang="ja-JP" baseline="-25000" dirty="0" smtClean="0"/>
              <a:t>2</a:t>
            </a:r>
            <a:r>
              <a:rPr kumimoji="1" lang="en-US" altLang="ja-JP" dirty="0" smtClean="0"/>
              <a:t>Se</a:t>
            </a:r>
            <a:r>
              <a:rPr kumimoji="1" lang="en-US" altLang="ja-JP" baseline="-25000" dirty="0" smtClean="0"/>
              <a:t>2</a:t>
            </a:r>
            <a:endParaRPr kumimoji="1" lang="ja-JP" altLang="en-US" baseline="-25000" dirty="0"/>
          </a:p>
        </p:txBody>
      </p:sp>
    </p:spTree>
    <p:extLst>
      <p:ext uri="{BB962C8B-B14F-4D97-AF65-F5344CB8AC3E}">
        <p14:creationId xmlns:p14="http://schemas.microsoft.com/office/powerpoint/2010/main" val="457293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3939227" y="2214659"/>
            <a:ext cx="3900661" cy="4475722"/>
            <a:chOff x="3939227" y="2214659"/>
            <a:chExt cx="3900661" cy="4475722"/>
          </a:xfrm>
        </p:grpSpPr>
        <p:pic>
          <p:nvPicPr>
            <p:cNvPr id="11" name="図 10"/>
            <p:cNvPicPr>
              <a:picLocks noChangeAspect="1"/>
            </p:cNvPicPr>
            <p:nvPr/>
          </p:nvPicPr>
          <p:blipFill>
            <a:blip r:embed="rId3" cstate="print"/>
            <a:stretch>
              <a:fillRect/>
            </a:stretch>
          </p:blipFill>
          <p:spPr>
            <a:xfrm>
              <a:off x="4081022" y="2214659"/>
              <a:ext cx="3724686" cy="3913495"/>
            </a:xfrm>
            <a:prstGeom prst="rect">
              <a:avLst/>
            </a:prstGeom>
          </p:spPr>
        </p:pic>
        <p:sp>
          <p:nvSpPr>
            <p:cNvPr id="25" name="テキスト ボックス 24"/>
            <p:cNvSpPr txBox="1"/>
            <p:nvPr/>
          </p:nvSpPr>
          <p:spPr>
            <a:xfrm>
              <a:off x="3939227" y="6105606"/>
              <a:ext cx="3900661" cy="584775"/>
            </a:xfrm>
            <a:prstGeom prst="rect">
              <a:avLst/>
            </a:prstGeom>
            <a:solidFill>
              <a:schemeClr val="bg1"/>
            </a:solidFill>
          </p:spPr>
          <p:txBody>
            <a:bodyPr wrap="square" rtlCol="0">
              <a:spAutoFit/>
            </a:bodyPr>
            <a:lstStyle/>
            <a:p>
              <a:r>
                <a:rPr lang="en-US" altLang="ja-JP" sz="1600" dirty="0" err="1" smtClean="0"/>
                <a:t>Bao</a:t>
              </a:r>
              <a:r>
                <a:rPr lang="en-US" altLang="ja-JP" sz="1600" i="1" dirty="0" smtClean="0"/>
                <a:t> </a:t>
              </a:r>
              <a:r>
                <a:rPr lang="en-US" altLang="ja-JP" sz="1600" i="1" dirty="0"/>
                <a:t>et </a:t>
              </a:r>
              <a:r>
                <a:rPr lang="en-US" altLang="ja-JP" sz="1600" i="1" dirty="0" smtClean="0"/>
                <a:t>al</a:t>
              </a:r>
              <a:r>
                <a:rPr lang="en-US" altLang="ja-JP" sz="1600" dirty="0" smtClean="0"/>
                <a:t>.</a:t>
              </a:r>
              <a:r>
                <a:rPr lang="en-US" altLang="ja-JP" sz="1600" i="1" dirty="0" smtClean="0"/>
                <a:t> </a:t>
              </a:r>
              <a:r>
                <a:rPr lang="en-US" altLang="ja-JP" sz="1600" dirty="0"/>
                <a:t>Chin. Phys. </a:t>
              </a:r>
              <a:r>
                <a:rPr lang="en-US" altLang="ja-JP" sz="1600" dirty="0" err="1"/>
                <a:t>Lett</a:t>
              </a:r>
              <a:r>
                <a:rPr lang="en-US" altLang="ja-JP" sz="1600" dirty="0"/>
                <a:t>. </a:t>
              </a:r>
              <a:r>
                <a:rPr lang="en-US" altLang="ja-JP" sz="1600" dirty="0" smtClean="0"/>
                <a:t>30, 027402</a:t>
              </a:r>
              <a:r>
                <a:rPr lang="en-US" altLang="ja-JP" sz="1600" dirty="0"/>
                <a:t>.(</a:t>
              </a:r>
              <a:r>
                <a:rPr lang="en-US" altLang="ja-JP" sz="1600" dirty="0" smtClean="0"/>
                <a:t>2013)</a:t>
              </a:r>
            </a:p>
            <a:p>
              <a:endParaRPr kumimoji="1" lang="ja-JP" altLang="en-US" sz="1600" dirty="0"/>
            </a:p>
          </p:txBody>
        </p:sp>
      </p:grpSp>
      <p:sp>
        <p:nvSpPr>
          <p:cNvPr id="3" name="コンテンツ プレースホルダー 2"/>
          <p:cNvSpPr>
            <a:spLocks noGrp="1"/>
          </p:cNvSpPr>
          <p:nvPr>
            <p:ph idx="1"/>
          </p:nvPr>
        </p:nvSpPr>
        <p:spPr>
          <a:xfrm>
            <a:off x="352444" y="2107769"/>
            <a:ext cx="3586783" cy="4561970"/>
          </a:xfrm>
        </p:spPr>
        <p:txBody>
          <a:bodyPr>
            <a:normAutofit/>
          </a:bodyPr>
          <a:lstStyle/>
          <a:p>
            <a:r>
              <a:rPr kumimoji="1" lang="en-US" altLang="ja-JP" sz="2400" dirty="0" smtClean="0"/>
              <a:t>Basic structure is 122-type structure.</a:t>
            </a:r>
          </a:p>
          <a:p>
            <a:r>
              <a:rPr lang="en-US" altLang="ja-JP" sz="2400" dirty="0" smtClean="0"/>
              <a:t>Fe-vacancy have two state: ordered and disordered state.</a:t>
            </a:r>
          </a:p>
          <a:p>
            <a:pPr lvl="1">
              <a:buFont typeface="Wingdings" panose="05000000000000000000" pitchFamily="2" charset="2"/>
              <a:buChar char="Ø"/>
            </a:pPr>
            <a:r>
              <a:rPr lang="en-US" altLang="ja-JP" sz="2000" dirty="0" smtClean="0"/>
              <a:t>Fe-vacancy-ordered makes 245-type structure</a:t>
            </a:r>
          </a:p>
          <a:p>
            <a:r>
              <a:rPr lang="en-US" altLang="ja-JP" sz="2000" dirty="0" smtClean="0"/>
              <a:t>122-type = superconductor</a:t>
            </a:r>
          </a:p>
          <a:p>
            <a:r>
              <a:rPr lang="en-US" altLang="ja-JP" sz="2000" dirty="0" smtClean="0"/>
              <a:t>245-type = insulator</a:t>
            </a:r>
            <a:endParaRPr lang="en-US" altLang="ja-JP" sz="2000" dirty="0"/>
          </a:p>
        </p:txBody>
      </p:sp>
      <p:grpSp>
        <p:nvGrpSpPr>
          <p:cNvPr id="4" name="グループ化 42"/>
          <p:cNvGrpSpPr/>
          <p:nvPr/>
        </p:nvGrpSpPr>
        <p:grpSpPr>
          <a:xfrm>
            <a:off x="2005304" y="454720"/>
            <a:ext cx="7558512" cy="584775"/>
            <a:chOff x="1331640" y="206056"/>
            <a:chExt cx="7558512" cy="584775"/>
          </a:xfrm>
        </p:grpSpPr>
        <p:grpSp>
          <p:nvGrpSpPr>
            <p:cNvPr id="5" name="グループ化 32"/>
            <p:cNvGrpSpPr/>
            <p:nvPr/>
          </p:nvGrpSpPr>
          <p:grpSpPr>
            <a:xfrm>
              <a:off x="1331640" y="260648"/>
              <a:ext cx="7558512" cy="471487"/>
              <a:chOff x="973134" y="68263"/>
              <a:chExt cx="7558512" cy="471487"/>
            </a:xfrm>
          </p:grpSpPr>
          <p:sp>
            <p:nvSpPr>
              <p:cNvPr id="7" name="Rectangle 15"/>
              <p:cNvSpPr>
                <a:spLocks noChangeArrowheads="1"/>
              </p:cNvSpPr>
              <p:nvPr/>
            </p:nvSpPr>
            <p:spPr bwMode="auto">
              <a:xfrm rot="10800000">
                <a:off x="973134" y="71438"/>
                <a:ext cx="5327057" cy="468312"/>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4"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smtClean="0">
                  <a:ln>
                    <a:noFill/>
                  </a:ln>
                  <a:solidFill>
                    <a:prstClr val="black"/>
                  </a:solidFill>
                  <a:effectLst/>
                  <a:uLnTx/>
                  <a:uFillTx/>
                </a:rPr>
                <a:t>Introduction</a:t>
              </a:r>
            </a:p>
          </p:txBody>
        </p:sp>
      </p:grpSp>
      <p:sp>
        <p:nvSpPr>
          <p:cNvPr id="2" name="テキスト ボックス 1"/>
          <p:cNvSpPr txBox="1"/>
          <p:nvPr/>
        </p:nvSpPr>
        <p:spPr>
          <a:xfrm>
            <a:off x="838200" y="1206988"/>
            <a:ext cx="10515600" cy="584775"/>
          </a:xfrm>
          <a:prstGeom prst="rect">
            <a:avLst/>
          </a:prstGeom>
          <a:noFill/>
        </p:spPr>
        <p:txBody>
          <a:bodyPr wrap="square" rtlCol="0">
            <a:spAutoFit/>
          </a:bodyPr>
          <a:lstStyle/>
          <a:p>
            <a:r>
              <a:rPr lang="en-US" altLang="ja-JP" sz="3200" dirty="0">
                <a:solidFill>
                  <a:prstClr val="black"/>
                </a:solidFill>
                <a:latin typeface="Calibri Light" panose="020F0302020204030204"/>
              </a:rPr>
              <a:t>K</a:t>
            </a:r>
            <a:r>
              <a:rPr lang="en-US" altLang="ja-JP" sz="3200" baseline="-25000" dirty="0">
                <a:solidFill>
                  <a:prstClr val="black"/>
                </a:solidFill>
                <a:latin typeface="Calibri Light" panose="020F0302020204030204"/>
              </a:rPr>
              <a:t>x</a:t>
            </a:r>
            <a:r>
              <a:rPr lang="en-US" altLang="ja-JP" sz="3200" dirty="0">
                <a:solidFill>
                  <a:prstClr val="black"/>
                </a:solidFill>
                <a:latin typeface="Calibri Light" panose="020F0302020204030204"/>
              </a:rPr>
              <a:t>Fe</a:t>
            </a:r>
            <a:r>
              <a:rPr lang="en-US" altLang="ja-JP" sz="3200" baseline="-25000" dirty="0">
                <a:solidFill>
                  <a:prstClr val="black"/>
                </a:solidFill>
                <a:latin typeface="Calibri Light" panose="020F0302020204030204"/>
              </a:rPr>
              <a:t>2-y</a:t>
            </a:r>
            <a:r>
              <a:rPr lang="en-US" altLang="ja-JP" sz="3200" dirty="0">
                <a:solidFill>
                  <a:prstClr val="black"/>
                </a:solidFill>
                <a:latin typeface="Calibri Light" panose="020F0302020204030204"/>
              </a:rPr>
              <a:t>Se</a:t>
            </a:r>
            <a:r>
              <a:rPr lang="en-US" altLang="ja-JP" sz="3200" baseline="-25000" dirty="0">
                <a:solidFill>
                  <a:prstClr val="black"/>
                </a:solidFill>
                <a:latin typeface="Calibri Light" panose="020F0302020204030204"/>
              </a:rPr>
              <a:t>2</a:t>
            </a:r>
            <a:r>
              <a:rPr lang="en-US" altLang="ja-JP" sz="3200" dirty="0">
                <a:solidFill>
                  <a:prstClr val="black"/>
                </a:solidFill>
                <a:latin typeface="Calibri Light" panose="020F0302020204030204"/>
              </a:rPr>
              <a:t>: </a:t>
            </a:r>
            <a:r>
              <a:rPr lang="en-US" altLang="ja-JP" sz="3200" dirty="0" smtClean="0">
                <a:latin typeface="+mj-lt"/>
              </a:rPr>
              <a:t>structure</a:t>
            </a:r>
            <a:endParaRPr kumimoji="1" lang="ja-JP" altLang="en-US" sz="3200" dirty="0">
              <a:latin typeface="+mj-lt"/>
            </a:endParaRPr>
          </a:p>
        </p:txBody>
      </p:sp>
      <p:grpSp>
        <p:nvGrpSpPr>
          <p:cNvPr id="17" name="グループ化 16"/>
          <p:cNvGrpSpPr/>
          <p:nvPr/>
        </p:nvGrpSpPr>
        <p:grpSpPr>
          <a:xfrm>
            <a:off x="7873652" y="2486393"/>
            <a:ext cx="3984760" cy="4012266"/>
            <a:chOff x="7873652" y="2486393"/>
            <a:chExt cx="3984760" cy="4012266"/>
          </a:xfrm>
        </p:grpSpPr>
        <p:pic>
          <p:nvPicPr>
            <p:cNvPr id="10" name="図 9"/>
            <p:cNvPicPr>
              <a:picLocks noChangeAspect="1"/>
            </p:cNvPicPr>
            <p:nvPr/>
          </p:nvPicPr>
          <p:blipFill rotWithShape="1">
            <a:blip r:embed="rId5" cstate="print"/>
            <a:srcRect l="52826"/>
            <a:stretch/>
          </p:blipFill>
          <p:spPr>
            <a:xfrm>
              <a:off x="7873652" y="2486393"/>
              <a:ext cx="3938265" cy="4012266"/>
            </a:xfrm>
            <a:prstGeom prst="rect">
              <a:avLst/>
            </a:prstGeom>
          </p:spPr>
        </p:pic>
        <p:sp>
          <p:nvSpPr>
            <p:cNvPr id="14" name="正方形/長方形 13"/>
            <p:cNvSpPr/>
            <p:nvPr/>
          </p:nvSpPr>
          <p:spPr>
            <a:xfrm>
              <a:off x="10724827" y="4492526"/>
              <a:ext cx="1133585" cy="4669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0701579" y="3533047"/>
              <a:ext cx="1133585" cy="4669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テキスト ボックス 15"/>
          <p:cNvSpPr txBox="1"/>
          <p:nvPr/>
        </p:nvSpPr>
        <p:spPr>
          <a:xfrm>
            <a:off x="10718182" y="4570009"/>
            <a:ext cx="929898" cy="349702"/>
          </a:xfrm>
          <a:prstGeom prst="rect">
            <a:avLst/>
          </a:prstGeom>
          <a:solidFill>
            <a:schemeClr val="bg1"/>
          </a:solidFill>
          <a:ln>
            <a:solidFill>
              <a:schemeClr val="tx1"/>
            </a:solidFill>
          </a:ln>
        </p:spPr>
        <p:txBody>
          <a:bodyPr wrap="square" lIns="36000" tIns="36000" rIns="36000" bIns="36000" rtlCol="0">
            <a:spAutoFit/>
          </a:bodyPr>
          <a:lstStyle/>
          <a:p>
            <a:r>
              <a:rPr kumimoji="1" lang="en-US" altLang="ja-JP" dirty="0" smtClean="0"/>
              <a:t>122-type</a:t>
            </a:r>
            <a:endParaRPr kumimoji="1" lang="ja-JP" altLang="en-US" dirty="0"/>
          </a:p>
        </p:txBody>
      </p:sp>
      <p:sp>
        <p:nvSpPr>
          <p:cNvPr id="13" name="テキスト ボックス 12"/>
          <p:cNvSpPr txBox="1"/>
          <p:nvPr/>
        </p:nvSpPr>
        <p:spPr>
          <a:xfrm>
            <a:off x="10701579" y="3619790"/>
            <a:ext cx="929898" cy="349702"/>
          </a:xfrm>
          <a:prstGeom prst="rect">
            <a:avLst/>
          </a:prstGeom>
          <a:solidFill>
            <a:schemeClr val="bg1"/>
          </a:solidFill>
          <a:ln>
            <a:solidFill>
              <a:schemeClr val="tx1"/>
            </a:solidFill>
          </a:ln>
        </p:spPr>
        <p:txBody>
          <a:bodyPr wrap="square" lIns="36000" tIns="36000" rIns="36000" bIns="36000" rtlCol="0">
            <a:spAutoFit/>
          </a:bodyPr>
          <a:lstStyle/>
          <a:p>
            <a:r>
              <a:rPr kumimoji="1" lang="en-US" altLang="ja-JP" dirty="0" smtClean="0"/>
              <a:t>245-type</a:t>
            </a:r>
            <a:endParaRPr kumimoji="1" lang="ja-JP" altLang="en-US" dirty="0"/>
          </a:p>
        </p:txBody>
      </p:sp>
      <p:sp>
        <p:nvSpPr>
          <p:cNvPr id="18" name="正方形/長方形 17"/>
          <p:cNvSpPr/>
          <p:nvPr/>
        </p:nvSpPr>
        <p:spPr>
          <a:xfrm>
            <a:off x="8973519" y="3859078"/>
            <a:ext cx="1239864" cy="12088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p:cNvCxnSpPr/>
          <p:nvPr/>
        </p:nvCxnSpPr>
        <p:spPr>
          <a:xfrm flipH="1">
            <a:off x="10190136" y="3794641"/>
            <a:ext cx="488196" cy="3487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rot="1477560">
            <a:off x="9308200" y="4175530"/>
            <a:ext cx="534000" cy="538631"/>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p:cNvCxnSpPr>
            <a:stCxn id="16" idx="1"/>
            <a:endCxn id="21" idx="3"/>
          </p:cNvCxnSpPr>
          <p:nvPr/>
        </p:nvCxnSpPr>
        <p:spPr>
          <a:xfrm flipH="1" flipV="1">
            <a:off x="9817915" y="4556103"/>
            <a:ext cx="900267" cy="1887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687160" y="4492526"/>
            <a:ext cx="976394" cy="349702"/>
          </a:xfrm>
          <a:prstGeom prst="rect">
            <a:avLst/>
          </a:prstGeom>
          <a:solidFill>
            <a:schemeClr val="bg1"/>
          </a:solidFill>
        </p:spPr>
        <p:txBody>
          <a:bodyPr wrap="square" lIns="36000" tIns="36000" rIns="36000" bIns="36000" rtlCol="0">
            <a:spAutoFit/>
          </a:bodyPr>
          <a:lstStyle/>
          <a:p>
            <a:r>
              <a:rPr kumimoji="1" lang="en-US" altLang="ja-JP" dirty="0" smtClean="0"/>
              <a:t>vacancy</a:t>
            </a:r>
            <a:endParaRPr kumimoji="1" lang="ja-JP" altLang="en-US" dirty="0"/>
          </a:p>
        </p:txBody>
      </p:sp>
      <p:cxnSp>
        <p:nvCxnSpPr>
          <p:cNvPr id="28" name="直線矢印コネクタ 27"/>
          <p:cNvCxnSpPr/>
          <p:nvPr/>
        </p:nvCxnSpPr>
        <p:spPr>
          <a:xfrm flipV="1">
            <a:off x="8477574" y="4463512"/>
            <a:ext cx="418454" cy="2523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779471" y="3574576"/>
            <a:ext cx="632614" cy="349702"/>
          </a:xfrm>
          <a:prstGeom prst="rect">
            <a:avLst/>
          </a:prstGeom>
          <a:solidFill>
            <a:schemeClr val="bg1"/>
          </a:solidFill>
        </p:spPr>
        <p:txBody>
          <a:bodyPr wrap="square" lIns="36000" tIns="36000" rIns="36000" bIns="36000" rtlCol="0">
            <a:spAutoFit/>
          </a:bodyPr>
          <a:lstStyle/>
          <a:p>
            <a:r>
              <a:rPr kumimoji="1" lang="en-US" altLang="ja-JP" dirty="0" smtClean="0"/>
              <a:t>a-axis</a:t>
            </a:r>
            <a:endParaRPr kumimoji="1" lang="ja-JP" altLang="en-US" dirty="0"/>
          </a:p>
        </p:txBody>
      </p:sp>
      <p:grpSp>
        <p:nvGrpSpPr>
          <p:cNvPr id="19" name="グループ化 18"/>
          <p:cNvGrpSpPr/>
          <p:nvPr/>
        </p:nvGrpSpPr>
        <p:grpSpPr>
          <a:xfrm>
            <a:off x="3987000" y="2021147"/>
            <a:ext cx="3863405" cy="4449901"/>
            <a:chOff x="3987000" y="2021147"/>
            <a:chExt cx="3863405" cy="4449901"/>
          </a:xfrm>
        </p:grpSpPr>
        <p:pic>
          <p:nvPicPr>
            <p:cNvPr id="22" name="図 21"/>
            <p:cNvPicPr>
              <a:picLocks noChangeAspect="1"/>
            </p:cNvPicPr>
            <p:nvPr/>
          </p:nvPicPr>
          <p:blipFill>
            <a:blip r:embed="rId6" cstate="print"/>
            <a:stretch>
              <a:fillRect/>
            </a:stretch>
          </p:blipFill>
          <p:spPr>
            <a:xfrm>
              <a:off x="3987000" y="2021147"/>
              <a:ext cx="3724527" cy="4183346"/>
            </a:xfrm>
            <a:prstGeom prst="rect">
              <a:avLst/>
            </a:prstGeom>
          </p:spPr>
        </p:pic>
        <p:sp>
          <p:nvSpPr>
            <p:cNvPr id="9" name="テキスト ボックス 8"/>
            <p:cNvSpPr txBox="1"/>
            <p:nvPr/>
          </p:nvSpPr>
          <p:spPr>
            <a:xfrm>
              <a:off x="3987000" y="6132494"/>
              <a:ext cx="3863405" cy="338554"/>
            </a:xfrm>
            <a:prstGeom prst="rect">
              <a:avLst/>
            </a:prstGeom>
            <a:solidFill>
              <a:schemeClr val="bg1"/>
            </a:solidFill>
          </p:spPr>
          <p:txBody>
            <a:bodyPr wrap="square" rtlCol="0">
              <a:spAutoFit/>
            </a:bodyPr>
            <a:lstStyle/>
            <a:p>
              <a:r>
                <a:rPr lang="en-US" altLang="ja-JP" sz="1600" dirty="0" smtClean="0"/>
                <a:t>  Shoemaker</a:t>
              </a:r>
              <a:r>
                <a:rPr lang="en-US" altLang="ja-JP" sz="1600" i="1" dirty="0" smtClean="0"/>
                <a:t> </a:t>
              </a:r>
              <a:r>
                <a:rPr lang="en-US" altLang="ja-JP" sz="1600" i="1" dirty="0"/>
                <a:t>et </a:t>
              </a:r>
              <a:r>
                <a:rPr lang="en-US" altLang="ja-JP" sz="1600" i="1" dirty="0" smtClean="0"/>
                <a:t>al</a:t>
              </a:r>
              <a:r>
                <a:rPr lang="en-US" altLang="ja-JP" sz="1600" dirty="0" smtClean="0"/>
                <a:t>.</a:t>
              </a:r>
              <a:r>
                <a:rPr lang="en-US" altLang="ja-JP" sz="1600" i="1" dirty="0" smtClean="0"/>
                <a:t> </a:t>
              </a:r>
              <a:r>
                <a:rPr lang="en-US" altLang="ja-JP" sz="1600" dirty="0" smtClean="0"/>
                <a:t>PRB </a:t>
              </a:r>
              <a:r>
                <a:rPr lang="en-US" altLang="ja-JP" sz="1600" dirty="0"/>
                <a:t>86, 184511 (2012)</a:t>
              </a:r>
              <a:endParaRPr kumimoji="1" lang="ja-JP" altLang="en-US" sz="1600" dirty="0"/>
            </a:p>
          </p:txBody>
        </p:sp>
      </p:grpSp>
      <p:sp>
        <p:nvSpPr>
          <p:cNvPr id="24" name="正方形/長方形 23"/>
          <p:cNvSpPr/>
          <p:nvPr/>
        </p:nvSpPr>
        <p:spPr>
          <a:xfrm>
            <a:off x="9220262" y="2486393"/>
            <a:ext cx="597653" cy="3497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p:nvGrpSpPr>
        <p:grpSpPr>
          <a:xfrm>
            <a:off x="3918802" y="1663411"/>
            <a:ext cx="3799868" cy="2837235"/>
            <a:chOff x="1251689" y="3535720"/>
            <a:chExt cx="3799868" cy="2837235"/>
          </a:xfrm>
        </p:grpSpPr>
        <p:grpSp>
          <p:nvGrpSpPr>
            <p:cNvPr id="30" name="グループ化 29"/>
            <p:cNvGrpSpPr/>
            <p:nvPr/>
          </p:nvGrpSpPr>
          <p:grpSpPr>
            <a:xfrm>
              <a:off x="1251689" y="3535720"/>
              <a:ext cx="3799868" cy="2837235"/>
              <a:chOff x="1251689" y="3535720"/>
              <a:chExt cx="3799868" cy="2837235"/>
            </a:xfrm>
          </p:grpSpPr>
          <p:pic>
            <p:nvPicPr>
              <p:cNvPr id="36" name="図 35"/>
              <p:cNvPicPr>
                <a:picLocks noChangeAspect="1"/>
              </p:cNvPicPr>
              <p:nvPr/>
            </p:nvPicPr>
            <p:blipFill>
              <a:blip r:embed="rId7" cstate="print"/>
              <a:stretch>
                <a:fillRect/>
              </a:stretch>
            </p:blipFill>
            <p:spPr>
              <a:xfrm>
                <a:off x="1251689" y="3535720"/>
                <a:ext cx="3799868" cy="2837235"/>
              </a:xfrm>
              <a:prstGeom prst="rect">
                <a:avLst/>
              </a:prstGeom>
            </p:spPr>
          </p:pic>
          <p:sp>
            <p:nvSpPr>
              <p:cNvPr id="35" name="テキスト ボックス 34"/>
              <p:cNvSpPr txBox="1"/>
              <p:nvPr/>
            </p:nvSpPr>
            <p:spPr>
              <a:xfrm>
                <a:off x="3019614" y="4375667"/>
                <a:ext cx="248520" cy="467265"/>
              </a:xfrm>
              <a:prstGeom prst="rect">
                <a:avLst/>
              </a:prstGeom>
              <a:solidFill>
                <a:schemeClr val="bg1"/>
              </a:solidFill>
            </p:spPr>
            <p:txBody>
              <a:bodyPr wrap="square" rtlCol="0">
                <a:spAutoFit/>
              </a:bodyPr>
              <a:lstStyle/>
              <a:p>
                <a:endParaRPr kumimoji="1" lang="ja-JP" altLang="en-US" dirty="0"/>
              </a:p>
            </p:txBody>
          </p:sp>
        </p:grpSp>
        <p:sp>
          <p:nvSpPr>
            <p:cNvPr id="32" name="正方形/長方形 31"/>
            <p:cNvSpPr/>
            <p:nvPr/>
          </p:nvSpPr>
          <p:spPr>
            <a:xfrm>
              <a:off x="3224933" y="4433725"/>
              <a:ext cx="263168" cy="14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251695" y="4678055"/>
              <a:ext cx="263168" cy="14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5660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en-US" altLang="ja-JP" dirty="0" smtClean="0"/>
              <a:t>Metal transition</a:t>
            </a:r>
          </a:p>
          <a:p>
            <a:pPr lvl="1">
              <a:buFont typeface="Wingdings" panose="05000000000000000000" pitchFamily="2" charset="2"/>
              <a:buChar char="Ø"/>
            </a:pPr>
            <a:r>
              <a:rPr kumimoji="1" lang="en-US" altLang="ja-JP" dirty="0" smtClean="0"/>
              <a:t>Around 10 GPa, there is certain transition. </a:t>
            </a:r>
          </a:p>
          <a:p>
            <a:pPr lvl="1">
              <a:buFont typeface="Wingdings" panose="05000000000000000000" pitchFamily="2" charset="2"/>
              <a:buChar char="Ø"/>
            </a:pPr>
            <a:r>
              <a:rPr lang="en-US" altLang="ja-JP" dirty="0" smtClean="0"/>
              <a:t>The pressure region corresponds to metal transition.</a:t>
            </a:r>
            <a:endParaRPr kumimoji="1" lang="ja-JP" altLang="en-US" dirty="0"/>
          </a:p>
        </p:txBody>
      </p:sp>
      <p:grpSp>
        <p:nvGrpSpPr>
          <p:cNvPr id="4" name="グループ化 42"/>
          <p:cNvGrpSpPr/>
          <p:nvPr/>
        </p:nvGrpSpPr>
        <p:grpSpPr>
          <a:xfrm>
            <a:off x="2005304" y="751283"/>
            <a:ext cx="7558512" cy="584775"/>
            <a:chOff x="1331640" y="206056"/>
            <a:chExt cx="7558512" cy="584775"/>
          </a:xfrm>
        </p:grpSpPr>
        <p:grpSp>
          <p:nvGrpSpPr>
            <p:cNvPr id="5" name="グループ化 32"/>
            <p:cNvGrpSpPr/>
            <p:nvPr/>
          </p:nvGrpSpPr>
          <p:grpSpPr>
            <a:xfrm>
              <a:off x="1331640" y="260648"/>
              <a:ext cx="7558512" cy="471487"/>
              <a:chOff x="973134" y="68263"/>
              <a:chExt cx="7558512" cy="471487"/>
            </a:xfrm>
          </p:grpSpPr>
          <p:sp>
            <p:nvSpPr>
              <p:cNvPr id="7" name="Rectangle 15"/>
              <p:cNvSpPr>
                <a:spLocks noChangeArrowheads="1"/>
              </p:cNvSpPr>
              <p:nvPr/>
            </p:nvSpPr>
            <p:spPr bwMode="auto">
              <a:xfrm rot="10800000">
                <a:off x="973134" y="71438"/>
                <a:ext cx="5327057" cy="468312"/>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3"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smtClean="0">
                  <a:ln>
                    <a:noFill/>
                  </a:ln>
                  <a:solidFill>
                    <a:prstClr val="black"/>
                  </a:solidFill>
                  <a:effectLst/>
                  <a:uLnTx/>
                  <a:uFillTx/>
                </a:rPr>
                <a:t>Result </a:t>
              </a:r>
            </a:p>
          </p:txBody>
        </p:sp>
      </p:grpSp>
      <p:pic>
        <p:nvPicPr>
          <p:cNvPr id="9" name="図 8"/>
          <p:cNvPicPr>
            <a:picLocks noChangeAspect="1"/>
          </p:cNvPicPr>
          <p:nvPr/>
        </p:nvPicPr>
        <p:blipFill>
          <a:blip r:embed="rId4" cstate="print"/>
          <a:stretch>
            <a:fillRect/>
          </a:stretch>
        </p:blipFill>
        <p:spPr>
          <a:xfrm>
            <a:off x="-73931" y="3336432"/>
            <a:ext cx="4731460" cy="3330098"/>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2460" y="3469563"/>
            <a:ext cx="4348237" cy="3055916"/>
          </a:xfrm>
          <a:prstGeom prst="rect">
            <a:avLst/>
          </a:prstGeom>
        </p:spPr>
      </p:pic>
      <p:pic>
        <p:nvPicPr>
          <p:cNvPr id="11" name="図 10"/>
          <p:cNvPicPr>
            <a:picLocks noChangeAspect="1"/>
          </p:cNvPicPr>
          <p:nvPr/>
        </p:nvPicPr>
        <p:blipFill>
          <a:blip r:embed="rId6" cstate="print"/>
          <a:stretch>
            <a:fillRect/>
          </a:stretch>
        </p:blipFill>
        <p:spPr>
          <a:xfrm>
            <a:off x="3959069" y="3520410"/>
            <a:ext cx="4542305" cy="3196967"/>
          </a:xfrm>
          <a:prstGeom prst="rect">
            <a:avLst/>
          </a:prstGeom>
        </p:spPr>
      </p:pic>
    </p:spTree>
    <p:extLst>
      <p:ext uri="{BB962C8B-B14F-4D97-AF65-F5344CB8AC3E}">
        <p14:creationId xmlns:p14="http://schemas.microsoft.com/office/powerpoint/2010/main" val="904183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cstate="print"/>
          <a:stretch>
            <a:fillRect/>
          </a:stretch>
        </p:blipFill>
        <p:spPr>
          <a:xfrm>
            <a:off x="4410190" y="3719231"/>
            <a:ext cx="6290387" cy="3155689"/>
          </a:xfrm>
          <a:prstGeom prst="rect">
            <a:avLst/>
          </a:prstGeom>
        </p:spPr>
      </p:pic>
      <p:pic>
        <p:nvPicPr>
          <p:cNvPr id="9" name="図 8"/>
          <p:cNvPicPr>
            <a:picLocks noChangeAspect="1"/>
          </p:cNvPicPr>
          <p:nvPr/>
        </p:nvPicPr>
        <p:blipFill>
          <a:blip r:embed="rId4" cstate="print"/>
          <a:stretch>
            <a:fillRect/>
          </a:stretch>
        </p:blipFill>
        <p:spPr>
          <a:xfrm>
            <a:off x="4410190" y="3719231"/>
            <a:ext cx="6290387" cy="3155689"/>
          </a:xfrm>
          <a:prstGeom prst="rect">
            <a:avLst/>
          </a:prstGeom>
        </p:spPr>
      </p:pic>
      <p:grpSp>
        <p:nvGrpSpPr>
          <p:cNvPr id="4" name="グループ化 42"/>
          <p:cNvGrpSpPr/>
          <p:nvPr/>
        </p:nvGrpSpPr>
        <p:grpSpPr>
          <a:xfrm>
            <a:off x="2005304" y="454720"/>
            <a:ext cx="7558512" cy="584775"/>
            <a:chOff x="1331640" y="206056"/>
            <a:chExt cx="7558512" cy="584775"/>
          </a:xfrm>
        </p:grpSpPr>
        <p:grpSp>
          <p:nvGrpSpPr>
            <p:cNvPr id="5" name="グループ化 32"/>
            <p:cNvGrpSpPr/>
            <p:nvPr/>
          </p:nvGrpSpPr>
          <p:grpSpPr>
            <a:xfrm>
              <a:off x="1331640" y="260648"/>
              <a:ext cx="7558512" cy="471487"/>
              <a:chOff x="973134" y="68263"/>
              <a:chExt cx="7558512" cy="471487"/>
            </a:xfrm>
          </p:grpSpPr>
          <p:sp>
            <p:nvSpPr>
              <p:cNvPr id="7" name="Rectangle 15"/>
              <p:cNvSpPr>
                <a:spLocks noChangeArrowheads="1"/>
              </p:cNvSpPr>
              <p:nvPr/>
            </p:nvSpPr>
            <p:spPr bwMode="auto">
              <a:xfrm rot="10800000">
                <a:off x="973134" y="71438"/>
                <a:ext cx="5327057" cy="468312"/>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5"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smtClean="0">
                  <a:ln>
                    <a:noFill/>
                  </a:ln>
                  <a:solidFill>
                    <a:prstClr val="black"/>
                  </a:solidFill>
                  <a:effectLst/>
                  <a:uLnTx/>
                  <a:uFillTx/>
                </a:rPr>
                <a:t>Introduction</a:t>
              </a:r>
            </a:p>
          </p:txBody>
        </p:sp>
      </p:grpSp>
      <p:sp>
        <p:nvSpPr>
          <p:cNvPr id="2" name="テキスト ボックス 1"/>
          <p:cNvSpPr txBox="1"/>
          <p:nvPr/>
        </p:nvSpPr>
        <p:spPr>
          <a:xfrm>
            <a:off x="457112" y="1096379"/>
            <a:ext cx="3453223" cy="1569660"/>
          </a:xfrm>
          <a:prstGeom prst="rect">
            <a:avLst/>
          </a:prstGeom>
          <a:noFill/>
        </p:spPr>
        <p:txBody>
          <a:bodyPr wrap="square" rtlCol="0">
            <a:spAutoFit/>
          </a:bodyPr>
          <a:lstStyle/>
          <a:p>
            <a:r>
              <a:rPr lang="en-US" altLang="ja-JP" sz="3200" dirty="0">
                <a:solidFill>
                  <a:prstClr val="black"/>
                </a:solidFill>
                <a:latin typeface="Calibri Light" panose="020F0302020204030204"/>
              </a:rPr>
              <a:t>K</a:t>
            </a:r>
            <a:r>
              <a:rPr lang="en-US" altLang="ja-JP" sz="3200" baseline="-25000" dirty="0">
                <a:solidFill>
                  <a:prstClr val="black"/>
                </a:solidFill>
                <a:latin typeface="Calibri Light" panose="020F0302020204030204"/>
              </a:rPr>
              <a:t>x</a:t>
            </a:r>
            <a:r>
              <a:rPr lang="en-US" altLang="ja-JP" sz="3200" dirty="0">
                <a:solidFill>
                  <a:prstClr val="black"/>
                </a:solidFill>
                <a:latin typeface="Calibri Light" panose="020F0302020204030204"/>
              </a:rPr>
              <a:t>Fe</a:t>
            </a:r>
            <a:r>
              <a:rPr lang="en-US" altLang="ja-JP" sz="3200" baseline="-25000" dirty="0">
                <a:solidFill>
                  <a:prstClr val="black"/>
                </a:solidFill>
                <a:latin typeface="Calibri Light" panose="020F0302020204030204"/>
              </a:rPr>
              <a:t>2-y</a:t>
            </a:r>
            <a:r>
              <a:rPr lang="en-US" altLang="ja-JP" sz="3200" dirty="0">
                <a:solidFill>
                  <a:prstClr val="black"/>
                </a:solidFill>
                <a:latin typeface="Calibri Light" panose="020F0302020204030204"/>
              </a:rPr>
              <a:t>Se</a:t>
            </a:r>
            <a:r>
              <a:rPr lang="en-US" altLang="ja-JP" sz="3200" baseline="-25000" dirty="0">
                <a:solidFill>
                  <a:prstClr val="black"/>
                </a:solidFill>
                <a:latin typeface="Calibri Light" panose="020F0302020204030204"/>
              </a:rPr>
              <a:t>2</a:t>
            </a:r>
            <a:r>
              <a:rPr lang="en-US" altLang="ja-JP" sz="3200" dirty="0" smtClean="0">
                <a:solidFill>
                  <a:prstClr val="black"/>
                </a:solidFill>
                <a:latin typeface="Calibri Light" panose="020F0302020204030204"/>
              </a:rPr>
              <a:t>:</a:t>
            </a:r>
          </a:p>
          <a:p>
            <a:r>
              <a:rPr lang="en-US" altLang="ja-JP" sz="3200" dirty="0" smtClean="0">
                <a:latin typeface="+mj-lt"/>
              </a:rPr>
              <a:t>how to make the sample</a:t>
            </a:r>
            <a:endParaRPr kumimoji="1" lang="ja-JP" altLang="en-US" sz="3200" dirty="0">
              <a:latin typeface="+mj-lt"/>
            </a:endParaRPr>
          </a:p>
        </p:txBody>
      </p:sp>
      <p:pic>
        <p:nvPicPr>
          <p:cNvPr id="64" name="コンテンツ プレースホルダー 63"/>
          <p:cNvPicPr>
            <a:picLocks noGrp="1" noChangeAspect="1"/>
          </p:cNvPicPr>
          <p:nvPr>
            <p:ph idx="1"/>
          </p:nvPr>
        </p:nvPicPr>
        <p:blipFill>
          <a:blip r:embed="rId6" cstate="print"/>
          <a:stretch>
            <a:fillRect/>
          </a:stretch>
        </p:blipFill>
        <p:spPr>
          <a:xfrm>
            <a:off x="3317595" y="1364279"/>
            <a:ext cx="8029531" cy="2599902"/>
          </a:xfrm>
          <a:prstGeom prst="rect">
            <a:avLst/>
          </a:prstGeom>
        </p:spPr>
      </p:pic>
      <p:sp>
        <p:nvSpPr>
          <p:cNvPr id="72" name="屈折矢印 71"/>
          <p:cNvSpPr/>
          <p:nvPr/>
        </p:nvSpPr>
        <p:spPr>
          <a:xfrm rot="16200000" flipH="1">
            <a:off x="4578631" y="3478138"/>
            <a:ext cx="2578319" cy="909224"/>
          </a:xfrm>
          <a:prstGeom prst="bentUpArrow">
            <a:avLst>
              <a:gd name="adj1" fmla="val 7825"/>
              <a:gd name="adj2" fmla="val 13865"/>
              <a:gd name="adj3" fmla="val 165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屈折矢印 76"/>
          <p:cNvSpPr/>
          <p:nvPr/>
        </p:nvSpPr>
        <p:spPr>
          <a:xfrm rot="16200000" flipH="1">
            <a:off x="7246966" y="3418448"/>
            <a:ext cx="2498986" cy="1107938"/>
          </a:xfrm>
          <a:prstGeom prst="bentUpArrow">
            <a:avLst>
              <a:gd name="adj1" fmla="val 8797"/>
              <a:gd name="adj2" fmla="val 11022"/>
              <a:gd name="adj3" fmla="val 136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56117" y="2722924"/>
            <a:ext cx="3040053" cy="304698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dirty="0" smtClean="0"/>
              <a:t>Self flux method: </a:t>
            </a:r>
            <a:r>
              <a:rPr lang="en-US" altLang="ja-JP" sz="2400" dirty="0" smtClean="0"/>
              <a:t>making the crystal by using flux. </a:t>
            </a:r>
          </a:p>
          <a:p>
            <a:pPr marL="285750" indent="-285750">
              <a:buFont typeface="Arial" panose="020B0604020202020204" pitchFamily="34" charset="0"/>
              <a:buChar char="•"/>
            </a:pPr>
            <a:endParaRPr lang="en-US" altLang="ja-JP" sz="2400" dirty="0" smtClean="0"/>
          </a:p>
          <a:p>
            <a:pPr marL="457200" indent="-457200">
              <a:buFont typeface="+mj-lt"/>
              <a:buAutoNum type="arabicPeriod"/>
            </a:pPr>
            <a:r>
              <a:rPr kumimoji="1" lang="en-US" altLang="ja-JP" sz="2400" dirty="0" smtClean="0"/>
              <a:t>Mixing substance and flux</a:t>
            </a:r>
          </a:p>
          <a:p>
            <a:pPr marL="457200" indent="-457200">
              <a:buFont typeface="+mj-lt"/>
              <a:buAutoNum type="arabicPeriod"/>
            </a:pPr>
            <a:r>
              <a:rPr lang="en-US" altLang="ja-JP" sz="2400" dirty="0" smtClean="0"/>
              <a:t>Heating and fluxing</a:t>
            </a:r>
          </a:p>
          <a:p>
            <a:pPr marL="457200" indent="-457200">
              <a:buFont typeface="+mj-lt"/>
              <a:buAutoNum type="arabicPeriod"/>
            </a:pPr>
            <a:r>
              <a:rPr kumimoji="1" lang="en-US" altLang="ja-JP" sz="2400" dirty="0" smtClean="0"/>
              <a:t>Recrystallize</a:t>
            </a:r>
            <a:endParaRPr kumimoji="1" lang="ja-JP" altLang="en-US" sz="2400" dirty="0"/>
          </a:p>
        </p:txBody>
      </p:sp>
    </p:spTree>
    <p:extLst>
      <p:ext uri="{BB962C8B-B14F-4D97-AF65-F5344CB8AC3E}">
        <p14:creationId xmlns:p14="http://schemas.microsoft.com/office/powerpoint/2010/main" val="324531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42"/>
          <p:cNvGrpSpPr/>
          <p:nvPr/>
        </p:nvGrpSpPr>
        <p:grpSpPr>
          <a:xfrm>
            <a:off x="2005304" y="454720"/>
            <a:ext cx="7558512" cy="584775"/>
            <a:chOff x="1331640" y="206056"/>
            <a:chExt cx="7558512" cy="584775"/>
          </a:xfrm>
        </p:grpSpPr>
        <p:grpSp>
          <p:nvGrpSpPr>
            <p:cNvPr id="5" name="グループ化 32"/>
            <p:cNvGrpSpPr/>
            <p:nvPr/>
          </p:nvGrpSpPr>
          <p:grpSpPr>
            <a:xfrm>
              <a:off x="1331640" y="260648"/>
              <a:ext cx="7558512" cy="471487"/>
              <a:chOff x="973134" y="68263"/>
              <a:chExt cx="7558512" cy="471487"/>
            </a:xfrm>
          </p:grpSpPr>
          <p:sp>
            <p:nvSpPr>
              <p:cNvPr id="7" name="Rectangle 15"/>
              <p:cNvSpPr>
                <a:spLocks noChangeArrowheads="1"/>
              </p:cNvSpPr>
              <p:nvPr/>
            </p:nvSpPr>
            <p:spPr bwMode="auto">
              <a:xfrm rot="10800000">
                <a:off x="973134" y="71438"/>
                <a:ext cx="5327057" cy="468312"/>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3"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smtClean="0">
                  <a:ln>
                    <a:noFill/>
                  </a:ln>
                  <a:solidFill>
                    <a:prstClr val="black"/>
                  </a:solidFill>
                  <a:effectLst/>
                  <a:uLnTx/>
                  <a:uFillTx/>
                </a:rPr>
                <a:t>Introduction</a:t>
              </a:r>
            </a:p>
          </p:txBody>
        </p:sp>
      </p:grpSp>
      <p:sp>
        <p:nvSpPr>
          <p:cNvPr id="2" name="テキスト ボックス 1"/>
          <p:cNvSpPr txBox="1"/>
          <p:nvPr/>
        </p:nvSpPr>
        <p:spPr>
          <a:xfrm>
            <a:off x="838200" y="1097261"/>
            <a:ext cx="10515600" cy="646331"/>
          </a:xfrm>
          <a:prstGeom prst="rect">
            <a:avLst/>
          </a:prstGeom>
          <a:noFill/>
        </p:spPr>
        <p:txBody>
          <a:bodyPr wrap="square" rtlCol="0">
            <a:spAutoFit/>
          </a:bodyPr>
          <a:lstStyle/>
          <a:p>
            <a:r>
              <a:rPr lang="en-US" altLang="ja-JP" sz="3600" dirty="0" smtClean="0">
                <a:latin typeface="+mj-lt"/>
              </a:rPr>
              <a:t>Iron based superconductor</a:t>
            </a:r>
            <a:endParaRPr kumimoji="1" lang="ja-JP" altLang="en-US" sz="3600" dirty="0">
              <a:latin typeface="+mj-lt"/>
            </a:endParaRPr>
          </a:p>
        </p:txBody>
      </p:sp>
      <p:pic>
        <p:nvPicPr>
          <p:cNvPr id="1026" name="Picture 2" descr="超伝導転移温度の推移"/>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668" y="2127739"/>
            <a:ext cx="4919693" cy="322757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a:blip r:embed="rId5" cstate="print"/>
          <a:stretch>
            <a:fillRect/>
          </a:stretch>
        </p:blipFill>
        <p:spPr>
          <a:xfrm>
            <a:off x="6821029" y="2390443"/>
            <a:ext cx="4910605" cy="2323297"/>
          </a:xfrm>
          <a:prstGeom prst="rect">
            <a:avLst/>
          </a:prstGeom>
        </p:spPr>
      </p:pic>
      <p:sp>
        <p:nvSpPr>
          <p:cNvPr id="10" name="円/楕円 9"/>
          <p:cNvSpPr/>
          <p:nvPr/>
        </p:nvSpPr>
        <p:spPr>
          <a:xfrm>
            <a:off x="4185138" y="3552092"/>
            <a:ext cx="1160585" cy="1143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5345723" y="3815861"/>
            <a:ext cx="1475306" cy="615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107144" y="5825973"/>
            <a:ext cx="4913344" cy="461665"/>
          </a:xfrm>
          <a:prstGeom prst="rect">
            <a:avLst/>
          </a:prstGeom>
          <a:noFill/>
        </p:spPr>
        <p:txBody>
          <a:bodyPr wrap="square" rtlCol="0">
            <a:spAutoFit/>
          </a:bodyPr>
          <a:lstStyle/>
          <a:p>
            <a:r>
              <a:rPr kumimoji="1" lang="en-US" altLang="ja-JP" sz="2400" dirty="0" smtClean="0"/>
              <a:t>Simple structure </a:t>
            </a:r>
            <a:r>
              <a:rPr kumimoji="1" lang="ja-JP" altLang="en-US" sz="2400" dirty="0" smtClean="0"/>
              <a:t>⇒ </a:t>
            </a:r>
            <a:r>
              <a:rPr kumimoji="1" lang="en-US" altLang="ja-JP" sz="2400" dirty="0" smtClean="0"/>
              <a:t>easy to analyze</a:t>
            </a:r>
            <a:endParaRPr kumimoji="1" lang="ja-JP" altLang="en-US" sz="2400" dirty="0"/>
          </a:p>
        </p:txBody>
      </p:sp>
      <p:sp>
        <p:nvSpPr>
          <p:cNvPr id="14" name="円/楕円 13"/>
          <p:cNvSpPr/>
          <p:nvPr/>
        </p:nvSpPr>
        <p:spPr>
          <a:xfrm>
            <a:off x="9974124" y="2359431"/>
            <a:ext cx="1947764" cy="244426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7332361" y="4683785"/>
            <a:ext cx="4150560" cy="646331"/>
          </a:xfrm>
          <a:prstGeom prst="rect">
            <a:avLst/>
          </a:prstGeom>
        </p:spPr>
        <p:txBody>
          <a:bodyPr wrap="none">
            <a:spAutoFit/>
          </a:bodyPr>
          <a:lstStyle/>
          <a:p>
            <a:r>
              <a:rPr lang="en-US" altLang="ja-JP" dirty="0" smtClean="0"/>
              <a:t>K </a:t>
            </a:r>
            <a:r>
              <a:rPr lang="en-US" altLang="ja-JP" dirty="0" err="1" smtClean="0"/>
              <a:t>Deguchi</a:t>
            </a:r>
            <a:r>
              <a:rPr lang="ja-JP" altLang="en-US" dirty="0" smtClean="0"/>
              <a:t>　</a:t>
            </a:r>
            <a:r>
              <a:rPr lang="en-US" altLang="ja-JP" i="1" dirty="0" smtClean="0"/>
              <a:t>et al</a:t>
            </a:r>
            <a:r>
              <a:rPr lang="en-US" altLang="ja-JP" dirty="0" smtClean="0"/>
              <a:t>.</a:t>
            </a:r>
          </a:p>
          <a:p>
            <a:r>
              <a:rPr lang="en-US" altLang="ja-JP" dirty="0" smtClean="0"/>
              <a:t>Sci. Technol. Adv. Mater. </a:t>
            </a:r>
            <a:r>
              <a:rPr lang="en-US" altLang="ja-JP" b="1" dirty="0" smtClean="0"/>
              <a:t>13</a:t>
            </a:r>
            <a:r>
              <a:rPr lang="en-US" altLang="ja-JP" dirty="0" smtClean="0"/>
              <a:t> 054303 (2012)</a:t>
            </a:r>
            <a:endParaRPr lang="ja-JP" altLang="en-US" dirty="0"/>
          </a:p>
        </p:txBody>
      </p:sp>
      <p:sp>
        <p:nvSpPr>
          <p:cNvPr id="15" name="正方形/長方形 14"/>
          <p:cNvSpPr/>
          <p:nvPr/>
        </p:nvSpPr>
        <p:spPr>
          <a:xfrm>
            <a:off x="0" y="5355309"/>
            <a:ext cx="6560646" cy="338554"/>
          </a:xfrm>
          <a:prstGeom prst="rect">
            <a:avLst/>
          </a:prstGeom>
        </p:spPr>
        <p:txBody>
          <a:bodyPr wrap="square">
            <a:spAutoFit/>
          </a:bodyPr>
          <a:lstStyle/>
          <a:p>
            <a:r>
              <a:rPr lang="en-US" altLang="ja-JP" sz="1600" dirty="0"/>
              <a:t>http://sakaki.issp.u-tokyo.ac.jp/user/kittaka/contents/others/tc-history.html</a:t>
            </a:r>
            <a:endParaRPr lang="ja-JP" altLang="en-US" sz="1600" dirty="0"/>
          </a:p>
        </p:txBody>
      </p:sp>
    </p:spTree>
    <p:extLst>
      <p:ext uri="{BB962C8B-B14F-4D97-AF65-F5344CB8AC3E}">
        <p14:creationId xmlns:p14="http://schemas.microsoft.com/office/powerpoint/2010/main" val="157161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1317" y="2101632"/>
            <a:ext cx="4846694" cy="1867985"/>
          </a:xfrm>
        </p:spPr>
        <p:txBody>
          <a:bodyPr>
            <a:normAutofit/>
          </a:bodyPr>
          <a:lstStyle/>
          <a:p>
            <a:r>
              <a:rPr kumimoji="1" lang="en-US" altLang="ja-JP" sz="2400" dirty="0" smtClean="0"/>
              <a:t>Pressure enhances two SC-phase </a:t>
            </a:r>
          </a:p>
          <a:p>
            <a:r>
              <a:rPr kumimoji="1" lang="en-US" altLang="ja-JP" sz="2400" dirty="0" smtClean="0"/>
              <a:t>T</a:t>
            </a:r>
            <a:r>
              <a:rPr kumimoji="1" lang="en-US" altLang="ja-JP" sz="2400" baseline="-25000" dirty="0" smtClean="0"/>
              <a:t>c</a:t>
            </a:r>
            <a:r>
              <a:rPr kumimoji="1" lang="en-US" altLang="ja-JP" sz="2400" dirty="0" smtClean="0"/>
              <a:t> of second phase is 48 K higher than first phase.</a:t>
            </a:r>
            <a:endParaRPr kumimoji="1" lang="ja-JP" altLang="en-US" sz="2400" dirty="0"/>
          </a:p>
        </p:txBody>
      </p:sp>
      <p:grpSp>
        <p:nvGrpSpPr>
          <p:cNvPr id="4" name="グループ化 42"/>
          <p:cNvGrpSpPr/>
          <p:nvPr/>
        </p:nvGrpSpPr>
        <p:grpSpPr>
          <a:xfrm>
            <a:off x="2059636" y="437769"/>
            <a:ext cx="7558512" cy="584775"/>
            <a:chOff x="1331640" y="206056"/>
            <a:chExt cx="7558512" cy="584775"/>
          </a:xfrm>
        </p:grpSpPr>
        <p:grpSp>
          <p:nvGrpSpPr>
            <p:cNvPr id="5" name="グループ化 32"/>
            <p:cNvGrpSpPr/>
            <p:nvPr/>
          </p:nvGrpSpPr>
          <p:grpSpPr>
            <a:xfrm>
              <a:off x="1331640" y="260648"/>
              <a:ext cx="7558512" cy="471487"/>
              <a:chOff x="973134" y="68263"/>
              <a:chExt cx="7558512" cy="471487"/>
            </a:xfrm>
          </p:grpSpPr>
          <p:sp>
            <p:nvSpPr>
              <p:cNvPr id="7" name="Rectangle 15"/>
              <p:cNvSpPr>
                <a:spLocks noChangeArrowheads="1"/>
              </p:cNvSpPr>
              <p:nvPr/>
            </p:nvSpPr>
            <p:spPr bwMode="auto">
              <a:xfrm rot="10800000">
                <a:off x="973134" y="71438"/>
                <a:ext cx="5327057" cy="468312"/>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3"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smtClean="0">
                  <a:ln>
                    <a:noFill/>
                  </a:ln>
                  <a:solidFill>
                    <a:prstClr val="black"/>
                  </a:solidFill>
                  <a:effectLst/>
                  <a:uLnTx/>
                  <a:uFillTx/>
                </a:rPr>
                <a:t>Introduction</a:t>
              </a:r>
            </a:p>
          </p:txBody>
        </p:sp>
      </p:grpSp>
      <p:sp>
        <p:nvSpPr>
          <p:cNvPr id="2" name="テキスト ボックス 1"/>
          <p:cNvSpPr txBox="1"/>
          <p:nvPr/>
        </p:nvSpPr>
        <p:spPr>
          <a:xfrm>
            <a:off x="424975" y="1187315"/>
            <a:ext cx="10515600" cy="584775"/>
          </a:xfrm>
          <a:prstGeom prst="rect">
            <a:avLst/>
          </a:prstGeom>
          <a:noFill/>
        </p:spPr>
        <p:txBody>
          <a:bodyPr wrap="square" rtlCol="0">
            <a:spAutoFit/>
          </a:bodyPr>
          <a:lstStyle/>
          <a:p>
            <a:r>
              <a:rPr lang="en-US" altLang="ja-JP" sz="3200" dirty="0" smtClean="0">
                <a:latin typeface="+mj-lt"/>
              </a:rPr>
              <a:t>K</a:t>
            </a:r>
            <a:r>
              <a:rPr lang="en-US" altLang="ja-JP" sz="3200" baseline="-25000" dirty="0" smtClean="0">
                <a:latin typeface="+mj-lt"/>
              </a:rPr>
              <a:t>x</a:t>
            </a:r>
            <a:r>
              <a:rPr lang="en-US" altLang="ja-JP" sz="3200" dirty="0" smtClean="0">
                <a:latin typeface="+mj-lt"/>
              </a:rPr>
              <a:t>Fe</a:t>
            </a:r>
            <a:r>
              <a:rPr lang="en-US" altLang="ja-JP" sz="3200" baseline="-25000" dirty="0" smtClean="0">
                <a:latin typeface="+mj-lt"/>
              </a:rPr>
              <a:t>2-y</a:t>
            </a:r>
            <a:r>
              <a:rPr lang="en-US" altLang="ja-JP" sz="3200" dirty="0" smtClean="0">
                <a:latin typeface="+mj-lt"/>
              </a:rPr>
              <a:t>Se</a:t>
            </a:r>
            <a:r>
              <a:rPr lang="en-US" altLang="ja-JP" sz="3200" baseline="-25000" dirty="0" smtClean="0">
                <a:latin typeface="+mj-lt"/>
              </a:rPr>
              <a:t>2</a:t>
            </a:r>
            <a:r>
              <a:rPr lang="en-US" altLang="ja-JP" sz="3200" dirty="0" smtClean="0">
                <a:latin typeface="+mj-lt"/>
              </a:rPr>
              <a:t>: two dome of  SC-phase</a:t>
            </a:r>
            <a:r>
              <a:rPr lang="ja-JP" altLang="en-US" sz="3200" baseline="-25000" dirty="0" smtClean="0">
                <a:latin typeface="+mj-lt"/>
              </a:rPr>
              <a:t>　</a:t>
            </a:r>
            <a:endParaRPr kumimoji="1" lang="ja-JP" altLang="en-US" sz="3200" dirty="0">
              <a:latin typeface="+mj-lt"/>
            </a:endParaRPr>
          </a:p>
        </p:txBody>
      </p:sp>
      <p:pic>
        <p:nvPicPr>
          <p:cNvPr id="9" name="図 8"/>
          <p:cNvPicPr>
            <a:picLocks noChangeAspect="1"/>
          </p:cNvPicPr>
          <p:nvPr/>
        </p:nvPicPr>
        <p:blipFill>
          <a:blip r:embed="rId4" cstate="print"/>
          <a:stretch>
            <a:fillRect/>
          </a:stretch>
        </p:blipFill>
        <p:spPr>
          <a:xfrm>
            <a:off x="5271669" y="1772090"/>
            <a:ext cx="6149788" cy="4201421"/>
          </a:xfrm>
          <a:prstGeom prst="rect">
            <a:avLst/>
          </a:prstGeom>
        </p:spPr>
      </p:pic>
      <p:pic>
        <p:nvPicPr>
          <p:cNvPr id="12" name="図 11"/>
          <p:cNvPicPr>
            <a:picLocks noChangeAspect="1"/>
          </p:cNvPicPr>
          <p:nvPr/>
        </p:nvPicPr>
        <p:blipFill>
          <a:blip r:embed="rId5" cstate="print"/>
          <a:stretch>
            <a:fillRect/>
          </a:stretch>
        </p:blipFill>
        <p:spPr>
          <a:xfrm>
            <a:off x="424975" y="3363179"/>
            <a:ext cx="4632912" cy="3463066"/>
          </a:xfrm>
          <a:prstGeom prst="rect">
            <a:avLst/>
          </a:prstGeom>
        </p:spPr>
      </p:pic>
      <p:sp>
        <p:nvSpPr>
          <p:cNvPr id="10" name="正方形/長方形 9"/>
          <p:cNvSpPr/>
          <p:nvPr/>
        </p:nvSpPr>
        <p:spPr>
          <a:xfrm>
            <a:off x="8346563" y="6188954"/>
            <a:ext cx="3515013" cy="369332"/>
          </a:xfrm>
          <a:prstGeom prst="rect">
            <a:avLst/>
          </a:prstGeom>
        </p:spPr>
        <p:txBody>
          <a:bodyPr wrap="square">
            <a:spAutoFit/>
          </a:bodyPr>
          <a:lstStyle/>
          <a:p>
            <a:r>
              <a:rPr lang="en-US" altLang="ja-JP" dirty="0"/>
              <a:t>L. </a:t>
            </a:r>
            <a:r>
              <a:rPr lang="en-US" altLang="ja-JP" dirty="0" smtClean="0"/>
              <a:t>Sun </a:t>
            </a:r>
            <a:r>
              <a:rPr lang="en-US" altLang="ja-JP" i="1" dirty="0" smtClean="0"/>
              <a:t>et al</a:t>
            </a:r>
            <a:r>
              <a:rPr lang="en-US" altLang="ja-JP" dirty="0" smtClean="0"/>
              <a:t>. Nature </a:t>
            </a:r>
            <a:r>
              <a:rPr lang="en-US" altLang="ja-JP" b="1" dirty="0"/>
              <a:t>483</a:t>
            </a:r>
            <a:r>
              <a:rPr lang="en-US" altLang="ja-JP" dirty="0"/>
              <a:t>, 67 (2012).</a:t>
            </a:r>
            <a:endParaRPr lang="ja-JP" altLang="en-US" dirty="0"/>
          </a:p>
        </p:txBody>
      </p:sp>
    </p:spTree>
    <p:extLst>
      <p:ext uri="{BB962C8B-B14F-4D97-AF65-F5344CB8AC3E}">
        <p14:creationId xmlns:p14="http://schemas.microsoft.com/office/powerpoint/2010/main" val="3659923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42"/>
          <p:cNvGrpSpPr/>
          <p:nvPr/>
        </p:nvGrpSpPr>
        <p:grpSpPr>
          <a:xfrm>
            <a:off x="2005304" y="454720"/>
            <a:ext cx="7558512" cy="584775"/>
            <a:chOff x="1331640" y="206056"/>
            <a:chExt cx="7558512" cy="584775"/>
          </a:xfrm>
        </p:grpSpPr>
        <p:grpSp>
          <p:nvGrpSpPr>
            <p:cNvPr id="5" name="グループ化 32"/>
            <p:cNvGrpSpPr/>
            <p:nvPr/>
          </p:nvGrpSpPr>
          <p:grpSpPr>
            <a:xfrm>
              <a:off x="1331640" y="260648"/>
              <a:ext cx="7558512" cy="471487"/>
              <a:chOff x="973134" y="68263"/>
              <a:chExt cx="7558512" cy="471487"/>
            </a:xfrm>
          </p:grpSpPr>
          <p:sp>
            <p:nvSpPr>
              <p:cNvPr id="7" name="Rectangle 15"/>
              <p:cNvSpPr>
                <a:spLocks noChangeArrowheads="1"/>
              </p:cNvSpPr>
              <p:nvPr/>
            </p:nvSpPr>
            <p:spPr bwMode="auto">
              <a:xfrm rot="10800000">
                <a:off x="973134" y="71438"/>
                <a:ext cx="5327057" cy="468312"/>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3"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smtClean="0">
                  <a:ln>
                    <a:noFill/>
                  </a:ln>
                  <a:solidFill>
                    <a:prstClr val="black"/>
                  </a:solidFill>
                  <a:effectLst/>
                  <a:uLnTx/>
                  <a:uFillTx/>
                </a:rPr>
                <a:t>Introduction</a:t>
              </a:r>
            </a:p>
          </p:txBody>
        </p:sp>
      </p:grpSp>
      <p:sp>
        <p:nvSpPr>
          <p:cNvPr id="2" name="テキスト ボックス 1"/>
          <p:cNvSpPr txBox="1"/>
          <p:nvPr/>
        </p:nvSpPr>
        <p:spPr>
          <a:xfrm>
            <a:off x="838200" y="1097261"/>
            <a:ext cx="10515600" cy="584775"/>
          </a:xfrm>
          <a:prstGeom prst="rect">
            <a:avLst/>
          </a:prstGeom>
          <a:noFill/>
        </p:spPr>
        <p:txBody>
          <a:bodyPr wrap="square" rtlCol="0">
            <a:spAutoFit/>
          </a:bodyPr>
          <a:lstStyle/>
          <a:p>
            <a:r>
              <a:rPr lang="en-US" altLang="ja-JP" sz="3200" dirty="0" smtClean="0">
                <a:latin typeface="+mj-lt"/>
              </a:rPr>
              <a:t>K</a:t>
            </a:r>
            <a:r>
              <a:rPr lang="en-US" altLang="ja-JP" sz="3200" baseline="-25000" dirty="0" smtClean="0">
                <a:latin typeface="+mj-lt"/>
              </a:rPr>
              <a:t>x</a:t>
            </a:r>
            <a:r>
              <a:rPr lang="en-US" altLang="ja-JP" sz="3200" dirty="0" smtClean="0">
                <a:latin typeface="+mj-lt"/>
              </a:rPr>
              <a:t>Fe</a:t>
            </a:r>
            <a:r>
              <a:rPr lang="en-US" altLang="ja-JP" sz="3200" baseline="-25000" dirty="0" smtClean="0">
                <a:latin typeface="+mj-lt"/>
              </a:rPr>
              <a:t>2-y</a:t>
            </a:r>
            <a:r>
              <a:rPr lang="en-US" altLang="ja-JP" sz="3200" dirty="0" smtClean="0">
                <a:latin typeface="+mj-lt"/>
              </a:rPr>
              <a:t>Se</a:t>
            </a:r>
            <a:r>
              <a:rPr lang="en-US" altLang="ja-JP" sz="3200" baseline="-25000" dirty="0" smtClean="0">
                <a:latin typeface="+mj-lt"/>
              </a:rPr>
              <a:t>2</a:t>
            </a:r>
            <a:r>
              <a:rPr lang="en-US" altLang="ja-JP" sz="3200" dirty="0" smtClean="0">
                <a:latin typeface="+mj-lt"/>
              </a:rPr>
              <a:t>: Phase separation</a:t>
            </a:r>
            <a:endParaRPr kumimoji="1" lang="ja-JP" altLang="en-US" sz="3200" dirty="0">
              <a:latin typeface="+mj-lt"/>
            </a:endParaRPr>
          </a:p>
        </p:txBody>
      </p:sp>
      <p:sp>
        <p:nvSpPr>
          <p:cNvPr id="10" name="コンテンツ プレースホルダー 9"/>
          <p:cNvSpPr>
            <a:spLocks noGrp="1"/>
          </p:cNvSpPr>
          <p:nvPr>
            <p:ph idx="1"/>
          </p:nvPr>
        </p:nvSpPr>
        <p:spPr>
          <a:xfrm>
            <a:off x="694017" y="1700316"/>
            <a:ext cx="4915213" cy="2310999"/>
          </a:xfrm>
        </p:spPr>
        <p:txBody>
          <a:bodyPr/>
          <a:lstStyle/>
          <a:p>
            <a:r>
              <a:rPr kumimoji="1" lang="en-US" altLang="ja-JP" dirty="0" smtClean="0"/>
              <a:t>There are two coexisting phase </a:t>
            </a:r>
            <a:r>
              <a:rPr kumimoji="1" lang="en-US" altLang="ja-JP" dirty="0" err="1" smtClean="0"/>
              <a:t>mesoscopically</a:t>
            </a:r>
            <a:r>
              <a:rPr lang="en-US" altLang="ja-JP" dirty="0" smtClean="0"/>
              <a:t>: superconducting phase and insulating phase</a:t>
            </a:r>
            <a:r>
              <a:rPr kumimoji="1" lang="en-US" altLang="ja-JP" dirty="0" smtClean="0"/>
              <a:t> </a:t>
            </a:r>
            <a:endParaRPr kumimoji="1" lang="ja-JP" altLang="en-US" dirty="0"/>
          </a:p>
        </p:txBody>
      </p:sp>
      <p:grpSp>
        <p:nvGrpSpPr>
          <p:cNvPr id="19" name="グループ化 18"/>
          <p:cNvGrpSpPr/>
          <p:nvPr/>
        </p:nvGrpSpPr>
        <p:grpSpPr>
          <a:xfrm>
            <a:off x="5873249" y="1808023"/>
            <a:ext cx="5577330" cy="4663521"/>
            <a:chOff x="6519452" y="1441049"/>
            <a:chExt cx="5577330" cy="4663521"/>
          </a:xfrm>
        </p:grpSpPr>
        <p:grpSp>
          <p:nvGrpSpPr>
            <p:cNvPr id="13" name="グループ化 12"/>
            <p:cNvGrpSpPr/>
            <p:nvPr/>
          </p:nvGrpSpPr>
          <p:grpSpPr>
            <a:xfrm>
              <a:off x="6519452" y="1441049"/>
              <a:ext cx="5577330" cy="4107324"/>
              <a:chOff x="6376203" y="1441049"/>
              <a:chExt cx="5577330" cy="4107324"/>
            </a:xfrm>
          </p:grpSpPr>
          <p:pic>
            <p:nvPicPr>
              <p:cNvPr id="11" name="図 10"/>
              <p:cNvPicPr>
                <a:picLocks noChangeAspect="1"/>
              </p:cNvPicPr>
              <p:nvPr/>
            </p:nvPicPr>
            <p:blipFill rotWithShape="1">
              <a:blip r:embed="rId4" cstate="print"/>
              <a:srcRect t="1390" r="46100" b="-1"/>
              <a:stretch/>
            </p:blipFill>
            <p:spPr>
              <a:xfrm>
                <a:off x="6662701" y="1556665"/>
                <a:ext cx="5290832" cy="3991708"/>
              </a:xfrm>
              <a:prstGeom prst="rect">
                <a:avLst/>
              </a:prstGeom>
            </p:spPr>
          </p:pic>
          <p:sp>
            <p:nvSpPr>
              <p:cNvPr id="12" name="正方形/長方形 11"/>
              <p:cNvSpPr/>
              <p:nvPr/>
            </p:nvSpPr>
            <p:spPr>
              <a:xfrm>
                <a:off x="6376203" y="1441049"/>
                <a:ext cx="597653" cy="4953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p:cNvSpPr txBox="1"/>
            <p:nvPr/>
          </p:nvSpPr>
          <p:spPr>
            <a:xfrm>
              <a:off x="7791511" y="5458239"/>
              <a:ext cx="3319710" cy="646331"/>
            </a:xfrm>
            <a:prstGeom prst="rect">
              <a:avLst/>
            </a:prstGeom>
            <a:solidFill>
              <a:schemeClr val="bg1"/>
            </a:solidFill>
          </p:spPr>
          <p:txBody>
            <a:bodyPr wrap="square" rtlCol="0">
              <a:spAutoFit/>
            </a:bodyPr>
            <a:lstStyle/>
            <a:p>
              <a:r>
                <a:rPr lang="en-US" altLang="ja-JP" dirty="0" smtClean="0"/>
                <a:t>Chen </a:t>
              </a:r>
              <a:r>
                <a:rPr lang="en-US" altLang="ja-JP" i="1" dirty="0" smtClean="0"/>
                <a:t>et al</a:t>
              </a:r>
              <a:r>
                <a:rPr lang="en-US" altLang="ja-JP" dirty="0" smtClean="0"/>
                <a:t>.</a:t>
              </a:r>
              <a:r>
                <a:rPr lang="en-US" altLang="ja-JP" i="1" dirty="0" smtClean="0"/>
                <a:t> </a:t>
              </a:r>
              <a:r>
                <a:rPr lang="en-US" altLang="ja-JP" dirty="0" smtClean="0"/>
                <a:t>PRB </a:t>
              </a:r>
              <a:r>
                <a:rPr lang="en-US" altLang="ja-JP" b="1" dirty="0"/>
                <a:t>86</a:t>
              </a:r>
              <a:r>
                <a:rPr lang="en-US" altLang="ja-JP" dirty="0"/>
                <a:t>, 184511 (2012</a:t>
              </a:r>
              <a:r>
                <a:rPr lang="en-US" altLang="ja-JP" sz="1600" dirty="0"/>
                <a:t>)</a:t>
              </a:r>
              <a:endParaRPr kumimoji="1" lang="ja-JP" altLang="en-US" sz="1600" dirty="0"/>
            </a:p>
          </p:txBody>
        </p:sp>
      </p:grpSp>
      <p:sp>
        <p:nvSpPr>
          <p:cNvPr id="14" name="正方形/長方形 13"/>
          <p:cNvSpPr/>
          <p:nvPr/>
        </p:nvSpPr>
        <p:spPr>
          <a:xfrm>
            <a:off x="694017" y="6372955"/>
            <a:ext cx="5623591" cy="369332"/>
          </a:xfrm>
          <a:prstGeom prst="rect">
            <a:avLst/>
          </a:prstGeom>
        </p:spPr>
        <p:txBody>
          <a:bodyPr wrap="none">
            <a:spAutoFit/>
          </a:bodyPr>
          <a:lstStyle/>
          <a:p>
            <a:r>
              <a:rPr lang="en-US" altLang="ja-JP" dirty="0"/>
              <a:t>A. Ricci et al., </a:t>
            </a:r>
            <a:r>
              <a:rPr lang="en-US" altLang="ja-JP" dirty="0" err="1"/>
              <a:t>Supercond</a:t>
            </a:r>
            <a:r>
              <a:rPr lang="en-US" altLang="ja-JP" dirty="0"/>
              <a:t>. Sci. Technol., 24, 082002 (2011).</a:t>
            </a:r>
            <a:endParaRPr lang="ja-JP" altLang="en-US" dirty="0"/>
          </a:p>
        </p:txBody>
      </p:sp>
      <p:grpSp>
        <p:nvGrpSpPr>
          <p:cNvPr id="29" name="グループ化 28"/>
          <p:cNvGrpSpPr/>
          <p:nvPr/>
        </p:nvGrpSpPr>
        <p:grpSpPr>
          <a:xfrm>
            <a:off x="1251689" y="3517440"/>
            <a:ext cx="3799868" cy="2855515"/>
            <a:chOff x="1251689" y="3517440"/>
            <a:chExt cx="3799868" cy="2855515"/>
          </a:xfrm>
        </p:grpSpPr>
        <p:grpSp>
          <p:nvGrpSpPr>
            <p:cNvPr id="25" name="グループ化 24"/>
            <p:cNvGrpSpPr/>
            <p:nvPr/>
          </p:nvGrpSpPr>
          <p:grpSpPr>
            <a:xfrm>
              <a:off x="1251689" y="3517440"/>
              <a:ext cx="3799868" cy="2855515"/>
              <a:chOff x="1251689" y="3517440"/>
              <a:chExt cx="3799868" cy="2855515"/>
            </a:xfrm>
          </p:grpSpPr>
          <p:grpSp>
            <p:nvGrpSpPr>
              <p:cNvPr id="22" name="グループ化 21"/>
              <p:cNvGrpSpPr/>
              <p:nvPr/>
            </p:nvGrpSpPr>
            <p:grpSpPr>
              <a:xfrm>
                <a:off x="1251689" y="3517440"/>
                <a:ext cx="3799868" cy="2855515"/>
                <a:chOff x="1374318" y="3349381"/>
                <a:chExt cx="3799868" cy="2855515"/>
              </a:xfrm>
            </p:grpSpPr>
            <p:pic>
              <p:nvPicPr>
                <p:cNvPr id="9" name="図 8"/>
                <p:cNvPicPr>
                  <a:picLocks noChangeAspect="1"/>
                </p:cNvPicPr>
                <p:nvPr/>
              </p:nvPicPr>
              <p:blipFill>
                <a:blip r:embed="rId5" cstate="print"/>
                <a:stretch>
                  <a:fillRect/>
                </a:stretch>
              </p:blipFill>
              <p:spPr>
                <a:xfrm>
                  <a:off x="1374318" y="3367661"/>
                  <a:ext cx="3799868" cy="2837235"/>
                </a:xfrm>
                <a:prstGeom prst="rect">
                  <a:avLst/>
                </a:prstGeom>
              </p:spPr>
            </p:pic>
            <p:sp>
              <p:nvSpPr>
                <p:cNvPr id="20" name="テキスト ボックス 19"/>
                <p:cNvSpPr txBox="1"/>
                <p:nvPr/>
              </p:nvSpPr>
              <p:spPr>
                <a:xfrm>
                  <a:off x="1876917" y="3349381"/>
                  <a:ext cx="1172614" cy="369332"/>
                </a:xfrm>
                <a:prstGeom prst="rect">
                  <a:avLst/>
                </a:prstGeom>
                <a:solidFill>
                  <a:schemeClr val="bg1"/>
                </a:solidFill>
              </p:spPr>
              <p:txBody>
                <a:bodyPr wrap="square" rtlCol="0">
                  <a:spAutoFit/>
                </a:bodyPr>
                <a:lstStyle/>
                <a:p>
                  <a:r>
                    <a:rPr kumimoji="1" lang="en-US" altLang="ja-JP" dirty="0" smtClean="0"/>
                    <a:t>122-type</a:t>
                  </a:r>
                  <a:endParaRPr kumimoji="1" lang="ja-JP" altLang="en-US" dirty="0"/>
                </a:p>
              </p:txBody>
            </p:sp>
            <p:sp>
              <p:nvSpPr>
                <p:cNvPr id="21" name="テキスト ボックス 20"/>
                <p:cNvSpPr txBox="1"/>
                <p:nvPr/>
              </p:nvSpPr>
              <p:spPr>
                <a:xfrm>
                  <a:off x="3690524" y="3365495"/>
                  <a:ext cx="1172614" cy="369332"/>
                </a:xfrm>
                <a:prstGeom prst="rect">
                  <a:avLst/>
                </a:prstGeom>
                <a:solidFill>
                  <a:schemeClr val="bg1"/>
                </a:solidFill>
              </p:spPr>
              <p:txBody>
                <a:bodyPr wrap="square" rtlCol="0">
                  <a:spAutoFit/>
                </a:bodyPr>
                <a:lstStyle/>
                <a:p>
                  <a:r>
                    <a:rPr kumimoji="1" lang="en-US" altLang="ja-JP" dirty="0" smtClean="0"/>
                    <a:t>245-type</a:t>
                  </a:r>
                  <a:endParaRPr kumimoji="1" lang="ja-JP" altLang="en-US" dirty="0"/>
                </a:p>
              </p:txBody>
            </p:sp>
          </p:grpSp>
          <p:sp>
            <p:nvSpPr>
              <p:cNvPr id="24" name="テキスト ボックス 23"/>
              <p:cNvSpPr txBox="1"/>
              <p:nvPr/>
            </p:nvSpPr>
            <p:spPr>
              <a:xfrm>
                <a:off x="3019614" y="4375667"/>
                <a:ext cx="248520" cy="467265"/>
              </a:xfrm>
              <a:prstGeom prst="rect">
                <a:avLst/>
              </a:prstGeom>
              <a:solidFill>
                <a:schemeClr val="bg1"/>
              </a:solidFill>
            </p:spPr>
            <p:txBody>
              <a:bodyPr wrap="square" rtlCol="0">
                <a:spAutoFit/>
              </a:bodyPr>
              <a:lstStyle/>
              <a:p>
                <a:endParaRPr kumimoji="1" lang="ja-JP" altLang="en-US" dirty="0"/>
              </a:p>
            </p:txBody>
          </p:sp>
        </p:grpSp>
        <p:sp>
          <p:nvSpPr>
            <p:cNvPr id="27" name="正方形/長方形 26"/>
            <p:cNvSpPr/>
            <p:nvPr/>
          </p:nvSpPr>
          <p:spPr>
            <a:xfrm>
              <a:off x="3224933" y="4433725"/>
              <a:ext cx="263168" cy="14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3251695" y="4678055"/>
              <a:ext cx="263168" cy="14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テキスト ボックス 29"/>
          <p:cNvSpPr txBox="1"/>
          <p:nvPr/>
        </p:nvSpPr>
        <p:spPr>
          <a:xfrm>
            <a:off x="3102586" y="4531658"/>
            <a:ext cx="507862" cy="369332"/>
          </a:xfrm>
          <a:prstGeom prst="rect">
            <a:avLst/>
          </a:prstGeom>
          <a:noFill/>
        </p:spPr>
        <p:txBody>
          <a:bodyPr wrap="square" rtlCol="0">
            <a:spAutoFit/>
          </a:bodyPr>
          <a:lstStyle/>
          <a:p>
            <a:r>
              <a:rPr kumimoji="1" lang="en-US" altLang="ja-JP" b="1" dirty="0" smtClean="0"/>
              <a:t>Fe</a:t>
            </a:r>
            <a:endParaRPr kumimoji="1" lang="ja-JP" altLang="en-US" b="1" dirty="0"/>
          </a:p>
        </p:txBody>
      </p:sp>
      <p:sp>
        <p:nvSpPr>
          <p:cNvPr id="31" name="テキスト ボックス 30"/>
          <p:cNvSpPr txBox="1"/>
          <p:nvPr/>
        </p:nvSpPr>
        <p:spPr>
          <a:xfrm>
            <a:off x="4667543" y="4338955"/>
            <a:ext cx="1341023" cy="369332"/>
          </a:xfrm>
          <a:prstGeom prst="rect">
            <a:avLst/>
          </a:prstGeom>
          <a:noFill/>
        </p:spPr>
        <p:txBody>
          <a:bodyPr wrap="square" rtlCol="0">
            <a:spAutoFit/>
          </a:bodyPr>
          <a:lstStyle/>
          <a:p>
            <a:r>
              <a:rPr kumimoji="1" lang="en-US" altLang="ja-JP" b="1" dirty="0" smtClean="0"/>
              <a:t>Fe-vacancy</a:t>
            </a:r>
            <a:endParaRPr kumimoji="1" lang="ja-JP" altLang="en-US" b="1" dirty="0"/>
          </a:p>
        </p:txBody>
      </p:sp>
    </p:spTree>
    <p:extLst>
      <p:ext uri="{BB962C8B-B14F-4D97-AF65-F5344CB8AC3E}">
        <p14:creationId xmlns:p14="http://schemas.microsoft.com/office/powerpoint/2010/main" val="2126943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90309" y="1739802"/>
            <a:ext cx="7558684" cy="4449669"/>
          </a:xfrm>
        </p:spPr>
        <p:txBody>
          <a:bodyPr/>
          <a:lstStyle/>
          <a:p>
            <a:r>
              <a:rPr lang="en-US" altLang="ja-JP" dirty="0" smtClean="0"/>
              <a:t>Making method = flux method</a:t>
            </a:r>
            <a:endParaRPr kumimoji="1" lang="en-US" altLang="ja-JP" dirty="0" smtClean="0"/>
          </a:p>
          <a:p>
            <a:r>
              <a:rPr kumimoji="1" lang="en-US" altLang="ja-JP" dirty="0" smtClean="0"/>
              <a:t>Quenching has effects on physics property: electric resistance, magnetic moment, …</a:t>
            </a:r>
          </a:p>
          <a:p>
            <a:r>
              <a:rPr kumimoji="1" lang="en-US" altLang="ja-JP" dirty="0" smtClean="0"/>
              <a:t>Electric resistance: </a:t>
            </a:r>
          </a:p>
          <a:p>
            <a:pPr marL="0" indent="0">
              <a:buNone/>
            </a:pPr>
            <a:r>
              <a:rPr lang="en-US" altLang="ja-JP" dirty="0" smtClean="0"/>
              <a:t>Quenching temperature when the sample grows is high</a:t>
            </a:r>
          </a:p>
          <a:p>
            <a:pPr marL="0" indent="0">
              <a:buNone/>
            </a:pPr>
            <a:r>
              <a:rPr kumimoji="1" lang="ja-JP" altLang="en-US" dirty="0" smtClean="0"/>
              <a:t>⇒ </a:t>
            </a:r>
            <a:r>
              <a:rPr kumimoji="1" lang="en-US" altLang="ja-JP" dirty="0" smtClean="0"/>
              <a:t>hump shape appears</a:t>
            </a:r>
          </a:p>
          <a:p>
            <a:pPr marL="0" indent="0">
              <a:buNone/>
            </a:pPr>
            <a:r>
              <a:rPr lang="ja-JP" altLang="en-US" dirty="0" smtClean="0"/>
              <a:t>⇒ </a:t>
            </a:r>
            <a:r>
              <a:rPr lang="en-US" altLang="ja-JP" dirty="0" smtClean="0"/>
              <a:t>metallic behavior</a:t>
            </a:r>
            <a:endParaRPr kumimoji="1" lang="ja-JP" altLang="en-US" dirty="0"/>
          </a:p>
        </p:txBody>
      </p:sp>
      <p:grpSp>
        <p:nvGrpSpPr>
          <p:cNvPr id="4" name="グループ化 42"/>
          <p:cNvGrpSpPr/>
          <p:nvPr/>
        </p:nvGrpSpPr>
        <p:grpSpPr>
          <a:xfrm>
            <a:off x="2005304" y="454720"/>
            <a:ext cx="7558512" cy="584775"/>
            <a:chOff x="1331640" y="206056"/>
            <a:chExt cx="7558512" cy="584775"/>
          </a:xfrm>
        </p:grpSpPr>
        <p:grpSp>
          <p:nvGrpSpPr>
            <p:cNvPr id="5" name="グループ化 32"/>
            <p:cNvGrpSpPr/>
            <p:nvPr/>
          </p:nvGrpSpPr>
          <p:grpSpPr>
            <a:xfrm>
              <a:off x="1331640" y="260648"/>
              <a:ext cx="7558512" cy="471487"/>
              <a:chOff x="973134" y="68263"/>
              <a:chExt cx="7558512" cy="471487"/>
            </a:xfrm>
          </p:grpSpPr>
          <p:sp>
            <p:nvSpPr>
              <p:cNvPr id="7" name="Rectangle 15"/>
              <p:cNvSpPr>
                <a:spLocks noChangeArrowheads="1"/>
              </p:cNvSpPr>
              <p:nvPr/>
            </p:nvSpPr>
            <p:spPr bwMode="auto">
              <a:xfrm rot="10800000">
                <a:off x="973134" y="71438"/>
                <a:ext cx="5327057" cy="468312"/>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3"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smtClean="0">
                  <a:ln>
                    <a:noFill/>
                  </a:ln>
                  <a:solidFill>
                    <a:prstClr val="black"/>
                  </a:solidFill>
                  <a:effectLst/>
                  <a:uLnTx/>
                  <a:uFillTx/>
                </a:rPr>
                <a:t>Introduction</a:t>
              </a:r>
            </a:p>
          </p:txBody>
        </p:sp>
      </p:grpSp>
      <p:sp>
        <p:nvSpPr>
          <p:cNvPr id="2" name="テキスト ボックス 1"/>
          <p:cNvSpPr txBox="1"/>
          <p:nvPr/>
        </p:nvSpPr>
        <p:spPr>
          <a:xfrm>
            <a:off x="838200" y="1097261"/>
            <a:ext cx="10515600" cy="584775"/>
          </a:xfrm>
          <a:prstGeom prst="rect">
            <a:avLst/>
          </a:prstGeom>
          <a:noFill/>
        </p:spPr>
        <p:txBody>
          <a:bodyPr wrap="square" rtlCol="0">
            <a:spAutoFit/>
          </a:bodyPr>
          <a:lstStyle/>
          <a:p>
            <a:r>
              <a:rPr lang="en-US" altLang="ja-JP" sz="3200" dirty="0">
                <a:solidFill>
                  <a:prstClr val="black"/>
                </a:solidFill>
                <a:latin typeface="Calibri Light" panose="020F0302020204030204"/>
              </a:rPr>
              <a:t>K</a:t>
            </a:r>
            <a:r>
              <a:rPr lang="en-US" altLang="ja-JP" sz="3200" baseline="-25000" dirty="0">
                <a:solidFill>
                  <a:prstClr val="black"/>
                </a:solidFill>
                <a:latin typeface="Calibri Light" panose="020F0302020204030204"/>
              </a:rPr>
              <a:t>x</a:t>
            </a:r>
            <a:r>
              <a:rPr lang="en-US" altLang="ja-JP" sz="3200" dirty="0">
                <a:solidFill>
                  <a:prstClr val="black"/>
                </a:solidFill>
                <a:latin typeface="Calibri Light" panose="020F0302020204030204"/>
              </a:rPr>
              <a:t>Fe</a:t>
            </a:r>
            <a:r>
              <a:rPr lang="en-US" altLang="ja-JP" sz="3200" baseline="-25000" dirty="0">
                <a:solidFill>
                  <a:prstClr val="black"/>
                </a:solidFill>
                <a:latin typeface="Calibri Light" panose="020F0302020204030204"/>
              </a:rPr>
              <a:t>2-y</a:t>
            </a:r>
            <a:r>
              <a:rPr lang="en-US" altLang="ja-JP" sz="3200" dirty="0">
                <a:solidFill>
                  <a:prstClr val="black"/>
                </a:solidFill>
                <a:latin typeface="Calibri Light" panose="020F0302020204030204"/>
              </a:rPr>
              <a:t>Se</a:t>
            </a:r>
            <a:r>
              <a:rPr lang="en-US" altLang="ja-JP" sz="3200" baseline="-25000" dirty="0">
                <a:solidFill>
                  <a:prstClr val="black"/>
                </a:solidFill>
                <a:latin typeface="Calibri Light" panose="020F0302020204030204"/>
              </a:rPr>
              <a:t>2</a:t>
            </a:r>
            <a:r>
              <a:rPr lang="en-US" altLang="ja-JP" sz="3200" dirty="0">
                <a:solidFill>
                  <a:prstClr val="black"/>
                </a:solidFill>
                <a:latin typeface="Calibri Light" panose="020F0302020204030204"/>
              </a:rPr>
              <a:t>: </a:t>
            </a:r>
            <a:r>
              <a:rPr lang="en-US" altLang="ja-JP" sz="3200" dirty="0" smtClean="0">
                <a:latin typeface="+mj-lt"/>
              </a:rPr>
              <a:t>Effect of quenching</a:t>
            </a:r>
            <a:endParaRPr kumimoji="1" lang="ja-JP" altLang="en-US" sz="3200" dirty="0">
              <a:latin typeface="+mj-lt"/>
            </a:endParaRPr>
          </a:p>
        </p:txBody>
      </p:sp>
      <p:pic>
        <p:nvPicPr>
          <p:cNvPr id="10" name="図 9"/>
          <p:cNvPicPr>
            <a:picLocks noChangeAspect="1"/>
          </p:cNvPicPr>
          <p:nvPr/>
        </p:nvPicPr>
        <p:blipFill>
          <a:blip r:embed="rId4" cstate="print"/>
          <a:stretch>
            <a:fillRect/>
          </a:stretch>
        </p:blipFill>
        <p:spPr>
          <a:xfrm>
            <a:off x="7990179" y="2251783"/>
            <a:ext cx="4210156" cy="3141907"/>
          </a:xfrm>
          <a:prstGeom prst="rect">
            <a:avLst/>
          </a:prstGeom>
        </p:spPr>
      </p:pic>
      <p:sp>
        <p:nvSpPr>
          <p:cNvPr id="9" name="テキスト ボックス 8"/>
          <p:cNvSpPr txBox="1"/>
          <p:nvPr/>
        </p:nvSpPr>
        <p:spPr>
          <a:xfrm>
            <a:off x="7726221" y="6389886"/>
            <a:ext cx="3861883" cy="369332"/>
          </a:xfrm>
          <a:prstGeom prst="rect">
            <a:avLst/>
          </a:prstGeom>
          <a:noFill/>
        </p:spPr>
        <p:txBody>
          <a:bodyPr wrap="square" rtlCol="0">
            <a:spAutoFit/>
          </a:bodyPr>
          <a:lstStyle/>
          <a:p>
            <a:r>
              <a:rPr lang="da-DK" altLang="ja-JP" dirty="0" smtClean="0"/>
              <a:t>Zhou </a:t>
            </a:r>
            <a:r>
              <a:rPr lang="da-DK" altLang="ja-JP" i="1" dirty="0" smtClean="0"/>
              <a:t>et al</a:t>
            </a:r>
            <a:r>
              <a:rPr lang="da-DK" altLang="ja-JP" dirty="0"/>
              <a:t>. </a:t>
            </a:r>
            <a:r>
              <a:rPr lang="da-DK" altLang="ja-JP" dirty="0" smtClean="0"/>
              <a:t>arXiv:1401.6906 (2014) </a:t>
            </a:r>
            <a:endParaRPr lang="da-DK" altLang="ja-JP" dirty="0"/>
          </a:p>
        </p:txBody>
      </p:sp>
      <p:pic>
        <p:nvPicPr>
          <p:cNvPr id="11" name="図 10"/>
          <p:cNvPicPr>
            <a:picLocks noChangeAspect="1"/>
          </p:cNvPicPr>
          <p:nvPr/>
        </p:nvPicPr>
        <p:blipFill>
          <a:blip r:embed="rId5" cstate="print"/>
          <a:stretch>
            <a:fillRect/>
          </a:stretch>
        </p:blipFill>
        <p:spPr>
          <a:xfrm>
            <a:off x="4396683" y="4259575"/>
            <a:ext cx="3398633" cy="2598425"/>
          </a:xfrm>
          <a:prstGeom prst="rect">
            <a:avLst/>
          </a:prstGeom>
        </p:spPr>
      </p:pic>
      <p:sp>
        <p:nvSpPr>
          <p:cNvPr id="12" name="テキスト ボックス 11"/>
          <p:cNvSpPr txBox="1"/>
          <p:nvPr/>
        </p:nvSpPr>
        <p:spPr>
          <a:xfrm>
            <a:off x="8783996" y="5357271"/>
            <a:ext cx="3408004" cy="646331"/>
          </a:xfrm>
          <a:prstGeom prst="rect">
            <a:avLst/>
          </a:prstGeom>
          <a:noFill/>
        </p:spPr>
        <p:txBody>
          <a:bodyPr wrap="square" rtlCol="0">
            <a:spAutoFit/>
          </a:bodyPr>
          <a:lstStyle/>
          <a:p>
            <a:r>
              <a:rPr lang="fr-FR" altLang="ja-JP" dirty="0"/>
              <a:t>Fei Han </a:t>
            </a:r>
            <a:r>
              <a:rPr lang="fr-FR" altLang="ja-JP" i="1" dirty="0"/>
              <a:t>et al</a:t>
            </a:r>
            <a:r>
              <a:rPr lang="fr-FR" altLang="ja-JP" dirty="0"/>
              <a:t>. Philosophical Magazine </a:t>
            </a:r>
            <a:r>
              <a:rPr lang="fr-FR" altLang="ja-JP" b="1" dirty="0"/>
              <a:t>92</a:t>
            </a:r>
            <a:r>
              <a:rPr lang="fr-FR" altLang="ja-JP" dirty="0"/>
              <a:t> 2553-2562 (2012)</a:t>
            </a:r>
          </a:p>
        </p:txBody>
      </p:sp>
    </p:spTree>
    <p:extLst>
      <p:ext uri="{BB962C8B-B14F-4D97-AF65-F5344CB8AC3E}">
        <p14:creationId xmlns:p14="http://schemas.microsoft.com/office/powerpoint/2010/main" val="1117079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a:grpSpLocks noChangeAspect="1"/>
          </p:cNvGrpSpPr>
          <p:nvPr/>
        </p:nvGrpSpPr>
        <p:grpSpPr>
          <a:xfrm>
            <a:off x="4718540" y="4234008"/>
            <a:ext cx="3023815" cy="2623992"/>
            <a:chOff x="7146758" y="2902027"/>
            <a:chExt cx="4405746" cy="3823198"/>
          </a:xfrm>
        </p:grpSpPr>
        <p:pic>
          <p:nvPicPr>
            <p:cNvPr id="14" name="図 13"/>
            <p:cNvPicPr>
              <a:picLocks noChangeAspect="1"/>
            </p:cNvPicPr>
            <p:nvPr/>
          </p:nvPicPr>
          <p:blipFill rotWithShape="1">
            <a:blip r:embed="rId3" cstate="print"/>
            <a:srcRect l="2554" r="4549"/>
            <a:stretch/>
          </p:blipFill>
          <p:spPr>
            <a:xfrm>
              <a:off x="7146758" y="2961584"/>
              <a:ext cx="4405746" cy="3763641"/>
            </a:xfrm>
            <a:prstGeom prst="rect">
              <a:avLst/>
            </a:prstGeom>
          </p:spPr>
        </p:pic>
        <p:sp>
          <p:nvSpPr>
            <p:cNvPr id="17" name="円弧 16"/>
            <p:cNvSpPr/>
            <p:nvPr/>
          </p:nvSpPr>
          <p:spPr>
            <a:xfrm flipH="1" flipV="1">
              <a:off x="9703300" y="2902027"/>
              <a:ext cx="1388871" cy="2847844"/>
            </a:xfrm>
            <a:prstGeom prst="arc">
              <a:avLst>
                <a:gd name="adj1" fmla="val 17625150"/>
                <a:gd name="adj2" fmla="val 2506049"/>
              </a:avLst>
            </a:prstGeom>
            <a:ln w="57150">
              <a:solidFill>
                <a:srgbClr val="FF0000"/>
              </a:solidFill>
              <a:headEnd type="stealth" w="lg" len="lg"/>
              <a:tailEnd type="none" w="med" len="med"/>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 name="コンテンツ プレースホルダー 2"/>
          <p:cNvSpPr>
            <a:spLocks noGrp="1"/>
          </p:cNvSpPr>
          <p:nvPr>
            <p:ph idx="1"/>
          </p:nvPr>
        </p:nvSpPr>
        <p:spPr>
          <a:xfrm>
            <a:off x="423746" y="1448045"/>
            <a:ext cx="10515600" cy="552728"/>
          </a:xfrm>
        </p:spPr>
        <p:txBody>
          <a:bodyPr>
            <a:normAutofit/>
          </a:bodyPr>
          <a:lstStyle/>
          <a:p>
            <a:pPr marL="0" indent="0">
              <a:buNone/>
            </a:pPr>
            <a:r>
              <a:rPr kumimoji="1" lang="en-US" altLang="ja-JP" sz="3200" dirty="0" smtClean="0">
                <a:latin typeface="+mj-lt"/>
              </a:rPr>
              <a:t>Pressure effect on </a:t>
            </a:r>
            <a:r>
              <a:rPr lang="en-US" altLang="ja-JP" sz="3200" dirty="0">
                <a:latin typeface="+mj-lt"/>
              </a:rPr>
              <a:t>K</a:t>
            </a:r>
            <a:r>
              <a:rPr lang="en-US" altLang="ja-JP" sz="3200" baseline="-25000" dirty="0">
                <a:latin typeface="+mj-lt"/>
              </a:rPr>
              <a:t>x</a:t>
            </a:r>
            <a:r>
              <a:rPr lang="en-US" altLang="ja-JP" sz="3200" dirty="0">
                <a:latin typeface="+mj-lt"/>
              </a:rPr>
              <a:t>Fe</a:t>
            </a:r>
            <a:r>
              <a:rPr lang="en-US" altLang="ja-JP" sz="3200" baseline="-25000" dirty="0">
                <a:latin typeface="+mj-lt"/>
              </a:rPr>
              <a:t>2-y</a:t>
            </a:r>
            <a:r>
              <a:rPr lang="en-US" altLang="ja-JP" sz="3200" dirty="0">
                <a:latin typeface="+mj-lt"/>
              </a:rPr>
              <a:t>Se</a:t>
            </a:r>
            <a:r>
              <a:rPr lang="en-US" altLang="ja-JP" sz="3200" baseline="-25000" dirty="0">
                <a:latin typeface="+mj-lt"/>
              </a:rPr>
              <a:t>2</a:t>
            </a:r>
            <a:endParaRPr kumimoji="1" lang="en-US" altLang="ja-JP" sz="3200" dirty="0" smtClean="0">
              <a:latin typeface="+mj-lt"/>
            </a:endParaRPr>
          </a:p>
        </p:txBody>
      </p:sp>
      <p:grpSp>
        <p:nvGrpSpPr>
          <p:cNvPr id="4" name="グループ化 42"/>
          <p:cNvGrpSpPr/>
          <p:nvPr/>
        </p:nvGrpSpPr>
        <p:grpSpPr>
          <a:xfrm>
            <a:off x="2005304" y="751283"/>
            <a:ext cx="7558512" cy="584775"/>
            <a:chOff x="1331640" y="206056"/>
            <a:chExt cx="7558512" cy="584775"/>
          </a:xfrm>
        </p:grpSpPr>
        <p:grpSp>
          <p:nvGrpSpPr>
            <p:cNvPr id="5" name="グループ化 32"/>
            <p:cNvGrpSpPr/>
            <p:nvPr/>
          </p:nvGrpSpPr>
          <p:grpSpPr>
            <a:xfrm>
              <a:off x="1331640" y="260648"/>
              <a:ext cx="7558512" cy="471487"/>
              <a:chOff x="973134" y="68263"/>
              <a:chExt cx="7558512" cy="471487"/>
            </a:xfrm>
          </p:grpSpPr>
          <p:sp>
            <p:nvSpPr>
              <p:cNvPr id="7" name="Rectangle 15"/>
              <p:cNvSpPr>
                <a:spLocks noChangeArrowheads="1"/>
              </p:cNvSpPr>
              <p:nvPr/>
            </p:nvSpPr>
            <p:spPr bwMode="auto">
              <a:xfrm rot="10800000">
                <a:off x="973134" y="71438"/>
                <a:ext cx="5327057" cy="468312"/>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4"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smtClean="0">
                  <a:ln>
                    <a:noFill/>
                  </a:ln>
                  <a:solidFill>
                    <a:prstClr val="black"/>
                  </a:solidFill>
                  <a:effectLst/>
                  <a:uLnTx/>
                  <a:uFillTx/>
                </a:rPr>
                <a:t>Introduction</a:t>
              </a:r>
            </a:p>
          </p:txBody>
        </p:sp>
      </p:grpSp>
      <p:sp>
        <p:nvSpPr>
          <p:cNvPr id="16" name="正方形/長方形 15"/>
          <p:cNvSpPr/>
          <p:nvPr/>
        </p:nvSpPr>
        <p:spPr>
          <a:xfrm>
            <a:off x="8071184" y="6358549"/>
            <a:ext cx="3547702" cy="369332"/>
          </a:xfrm>
          <a:prstGeom prst="rect">
            <a:avLst/>
          </a:prstGeom>
        </p:spPr>
        <p:txBody>
          <a:bodyPr wrap="none">
            <a:spAutoFit/>
          </a:bodyPr>
          <a:lstStyle/>
          <a:p>
            <a:r>
              <a:rPr lang="en-US" altLang="ja-JP" dirty="0" smtClean="0"/>
              <a:t>J. Guo </a:t>
            </a:r>
            <a:r>
              <a:rPr lang="en-US" altLang="ja-JP" i="1" dirty="0" smtClean="0"/>
              <a:t>et al</a:t>
            </a:r>
            <a:r>
              <a:rPr lang="en-US" altLang="ja-JP" dirty="0" smtClean="0"/>
              <a:t>. PRL </a:t>
            </a:r>
            <a:r>
              <a:rPr lang="en-US" altLang="ja-JP" dirty="0"/>
              <a:t>108, 197001 (2012)</a:t>
            </a:r>
            <a:endParaRPr lang="ja-JP" altLang="en-US" dirty="0"/>
          </a:p>
        </p:txBody>
      </p:sp>
      <p:grpSp>
        <p:nvGrpSpPr>
          <p:cNvPr id="23" name="グループ化 22"/>
          <p:cNvGrpSpPr/>
          <p:nvPr/>
        </p:nvGrpSpPr>
        <p:grpSpPr>
          <a:xfrm>
            <a:off x="8212033" y="1448045"/>
            <a:ext cx="3266004" cy="4591068"/>
            <a:chOff x="8412085" y="2000773"/>
            <a:chExt cx="3266004" cy="4591068"/>
          </a:xfrm>
        </p:grpSpPr>
        <p:pic>
          <p:nvPicPr>
            <p:cNvPr id="15" name="図 14"/>
            <p:cNvPicPr>
              <a:picLocks noChangeAspect="1"/>
            </p:cNvPicPr>
            <p:nvPr/>
          </p:nvPicPr>
          <p:blipFill>
            <a:blip r:embed="rId5" cstate="print"/>
            <a:stretch>
              <a:fillRect/>
            </a:stretch>
          </p:blipFill>
          <p:spPr>
            <a:xfrm>
              <a:off x="8412085" y="2000773"/>
              <a:ext cx="3266004" cy="4591068"/>
            </a:xfrm>
            <a:prstGeom prst="rect">
              <a:avLst/>
            </a:prstGeom>
          </p:spPr>
        </p:pic>
        <p:sp>
          <p:nvSpPr>
            <p:cNvPr id="21" name="テキスト ボックス 20"/>
            <p:cNvSpPr txBox="1"/>
            <p:nvPr/>
          </p:nvSpPr>
          <p:spPr>
            <a:xfrm>
              <a:off x="9458780" y="2872937"/>
              <a:ext cx="1172614" cy="369332"/>
            </a:xfrm>
            <a:prstGeom prst="rect">
              <a:avLst/>
            </a:prstGeom>
            <a:solidFill>
              <a:schemeClr val="bg1"/>
            </a:solidFill>
          </p:spPr>
          <p:txBody>
            <a:bodyPr wrap="square" rtlCol="0">
              <a:spAutoFit/>
            </a:bodyPr>
            <a:lstStyle/>
            <a:p>
              <a:r>
                <a:rPr kumimoji="1" lang="en-US" altLang="ja-JP" dirty="0" smtClean="0"/>
                <a:t>122-type</a:t>
              </a:r>
              <a:endParaRPr kumimoji="1" lang="ja-JP" altLang="en-US" dirty="0"/>
            </a:p>
          </p:txBody>
        </p:sp>
        <p:sp>
          <p:nvSpPr>
            <p:cNvPr id="22" name="テキスト ボックス 21"/>
            <p:cNvSpPr txBox="1"/>
            <p:nvPr/>
          </p:nvSpPr>
          <p:spPr>
            <a:xfrm>
              <a:off x="9609704" y="3490893"/>
              <a:ext cx="1021690" cy="369332"/>
            </a:xfrm>
            <a:prstGeom prst="rect">
              <a:avLst/>
            </a:prstGeom>
            <a:solidFill>
              <a:schemeClr val="bg1"/>
            </a:solidFill>
          </p:spPr>
          <p:txBody>
            <a:bodyPr wrap="square" rtlCol="0">
              <a:spAutoFit/>
            </a:bodyPr>
            <a:lstStyle/>
            <a:p>
              <a:r>
                <a:rPr kumimoji="1" lang="en-US" altLang="ja-JP" dirty="0" smtClean="0"/>
                <a:t>245-type</a:t>
              </a:r>
              <a:endParaRPr kumimoji="1" lang="ja-JP" altLang="en-US" dirty="0"/>
            </a:p>
          </p:txBody>
        </p:sp>
      </p:grpSp>
      <p:sp>
        <p:nvSpPr>
          <p:cNvPr id="24" name="テキスト ボックス 23"/>
          <p:cNvSpPr txBox="1"/>
          <p:nvPr/>
        </p:nvSpPr>
        <p:spPr>
          <a:xfrm>
            <a:off x="647700" y="2000773"/>
            <a:ext cx="6191250" cy="2677656"/>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800" dirty="0" smtClean="0"/>
              <a:t>The hump is suppressed and shifted by pressure</a:t>
            </a:r>
          </a:p>
          <a:p>
            <a:pPr marL="971550" lvl="1" indent="-514350">
              <a:buFont typeface="Wingdings" panose="05000000000000000000" pitchFamily="2" charset="2"/>
              <a:buChar char="Ø"/>
            </a:pPr>
            <a:r>
              <a:rPr lang="en-US" altLang="ja-JP" sz="2800" dirty="0" smtClean="0"/>
              <a:t>The hump disappear at 10 GPa</a:t>
            </a:r>
          </a:p>
          <a:p>
            <a:pPr marL="514350" indent="-514350">
              <a:buFont typeface="Arial" panose="020B0604020202020204" pitchFamily="34" charset="0"/>
              <a:buChar char="•"/>
            </a:pPr>
            <a:r>
              <a:rPr lang="en-US" altLang="ja-JP" sz="2800" dirty="0" smtClean="0"/>
              <a:t>Around 10 GPa, the peak of Fe-vacancy-ordered phase also disappear  </a:t>
            </a:r>
            <a:endParaRPr kumimoji="1" lang="ja-JP" altLang="en-US" sz="2800" dirty="0"/>
          </a:p>
        </p:txBody>
      </p:sp>
    </p:spTree>
    <p:extLst>
      <p:ext uri="{BB962C8B-B14F-4D97-AF65-F5344CB8AC3E}">
        <p14:creationId xmlns:p14="http://schemas.microsoft.com/office/powerpoint/2010/main" val="230804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493526"/>
            <a:ext cx="10515600" cy="4351338"/>
          </a:xfrm>
        </p:spPr>
        <p:txBody>
          <a:bodyPr/>
          <a:lstStyle/>
          <a:p>
            <a:pPr marL="0" indent="0">
              <a:buNone/>
            </a:pPr>
            <a:r>
              <a:rPr kumimoji="1" lang="en-US" altLang="ja-JP" dirty="0" smtClean="0"/>
              <a:t>Motivation</a:t>
            </a:r>
          </a:p>
          <a:p>
            <a:r>
              <a:rPr kumimoji="1" lang="en-US" altLang="ja-JP" dirty="0" smtClean="0"/>
              <a:t>To research the SC-2 phase in some materials  </a:t>
            </a:r>
          </a:p>
          <a:p>
            <a:pPr lvl="1">
              <a:buFont typeface="Wingdings" panose="05000000000000000000" pitchFamily="2" charset="2"/>
              <a:buChar char="Ø"/>
            </a:pPr>
            <a:r>
              <a:rPr lang="en-US" altLang="ja-JP" dirty="0" smtClean="0"/>
              <a:t>Q</a:t>
            </a:r>
            <a:r>
              <a:rPr kumimoji="1" lang="en-US" altLang="ja-JP" dirty="0" smtClean="0"/>
              <a:t>uenching effects</a:t>
            </a:r>
          </a:p>
          <a:p>
            <a:pPr lvl="1">
              <a:buFont typeface="Wingdings" panose="05000000000000000000" pitchFamily="2" charset="2"/>
              <a:buChar char="Ø"/>
            </a:pPr>
            <a:r>
              <a:rPr kumimoji="1" lang="en-US" altLang="ja-JP" dirty="0" smtClean="0"/>
              <a:t>Degree of Fe vacancy and K (their </a:t>
            </a:r>
            <a:r>
              <a:rPr lang="en-US" altLang="ja-JP" dirty="0" smtClean="0"/>
              <a:t>c</a:t>
            </a:r>
            <a:r>
              <a:rPr kumimoji="1" lang="en-US" altLang="ja-JP" dirty="0" smtClean="0"/>
              <a:t>omposition)</a:t>
            </a:r>
            <a:endParaRPr kumimoji="1" lang="ja-JP" altLang="en-US" dirty="0"/>
          </a:p>
        </p:txBody>
      </p:sp>
      <p:grpSp>
        <p:nvGrpSpPr>
          <p:cNvPr id="4" name="グループ化 42"/>
          <p:cNvGrpSpPr>
            <a:grpSpLocks noChangeAspect="1"/>
          </p:cNvGrpSpPr>
          <p:nvPr/>
        </p:nvGrpSpPr>
        <p:grpSpPr>
          <a:xfrm>
            <a:off x="1657431" y="537408"/>
            <a:ext cx="8620797" cy="600015"/>
            <a:chOff x="1331640" y="206056"/>
            <a:chExt cx="7558512" cy="526079"/>
          </a:xfrm>
        </p:grpSpPr>
        <p:grpSp>
          <p:nvGrpSpPr>
            <p:cNvPr id="5" name="グループ化 32"/>
            <p:cNvGrpSpPr/>
            <p:nvPr/>
          </p:nvGrpSpPr>
          <p:grpSpPr>
            <a:xfrm>
              <a:off x="1331640" y="260648"/>
              <a:ext cx="7558512" cy="471487"/>
              <a:chOff x="973134" y="68263"/>
              <a:chExt cx="7558512" cy="471487"/>
            </a:xfrm>
          </p:grpSpPr>
          <p:sp>
            <p:nvSpPr>
              <p:cNvPr id="7" name="Rectangle 15"/>
              <p:cNvSpPr>
                <a:spLocks noChangeArrowheads="1"/>
              </p:cNvSpPr>
              <p:nvPr/>
            </p:nvSpPr>
            <p:spPr bwMode="auto">
              <a:xfrm rot="10800000">
                <a:off x="973134" y="71438"/>
                <a:ext cx="5327057" cy="468312"/>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3"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4154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smtClean="0">
                  <a:ln>
                    <a:noFill/>
                  </a:ln>
                  <a:solidFill>
                    <a:prstClr val="black"/>
                  </a:solidFill>
                  <a:effectLst/>
                  <a:uLnTx/>
                  <a:uFillTx/>
                </a:rPr>
                <a:t>Introduction </a:t>
              </a:r>
            </a:p>
          </p:txBody>
        </p:sp>
      </p:grpSp>
      <p:pic>
        <p:nvPicPr>
          <p:cNvPr id="2" name="図 1"/>
          <p:cNvPicPr>
            <a:picLocks noChangeAspect="1"/>
          </p:cNvPicPr>
          <p:nvPr/>
        </p:nvPicPr>
        <p:blipFill>
          <a:blip r:embed="rId4" cstate="print"/>
          <a:stretch>
            <a:fillRect/>
          </a:stretch>
        </p:blipFill>
        <p:spPr>
          <a:xfrm>
            <a:off x="6438319" y="4160520"/>
            <a:ext cx="3947531" cy="2697480"/>
          </a:xfrm>
          <a:prstGeom prst="rect">
            <a:avLst/>
          </a:prstGeom>
        </p:spPr>
      </p:pic>
      <p:pic>
        <p:nvPicPr>
          <p:cNvPr id="9" name="図 8"/>
          <p:cNvPicPr>
            <a:picLocks noChangeAspect="1"/>
          </p:cNvPicPr>
          <p:nvPr/>
        </p:nvPicPr>
        <p:blipFill>
          <a:blip r:embed="rId5" cstate="print"/>
          <a:stretch>
            <a:fillRect/>
          </a:stretch>
        </p:blipFill>
        <p:spPr>
          <a:xfrm>
            <a:off x="1657432" y="4160520"/>
            <a:ext cx="3619337" cy="2697480"/>
          </a:xfrm>
          <a:prstGeom prst="rect">
            <a:avLst/>
          </a:prstGeom>
        </p:spPr>
      </p:pic>
    </p:spTree>
    <p:extLst>
      <p:ext uri="{BB962C8B-B14F-4D97-AF65-F5344CB8AC3E}">
        <p14:creationId xmlns:p14="http://schemas.microsoft.com/office/powerpoint/2010/main" val="2493283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42"/>
          <p:cNvGrpSpPr/>
          <p:nvPr/>
        </p:nvGrpSpPr>
        <p:grpSpPr>
          <a:xfrm>
            <a:off x="2005304" y="751283"/>
            <a:ext cx="7558512" cy="584775"/>
            <a:chOff x="1331640" y="206056"/>
            <a:chExt cx="7558512" cy="584775"/>
          </a:xfrm>
        </p:grpSpPr>
        <p:grpSp>
          <p:nvGrpSpPr>
            <p:cNvPr id="5" name="グループ化 32"/>
            <p:cNvGrpSpPr/>
            <p:nvPr/>
          </p:nvGrpSpPr>
          <p:grpSpPr>
            <a:xfrm>
              <a:off x="1331640" y="260648"/>
              <a:ext cx="7558512" cy="471487"/>
              <a:chOff x="973134" y="68263"/>
              <a:chExt cx="7558512" cy="471487"/>
            </a:xfrm>
          </p:grpSpPr>
          <p:sp>
            <p:nvSpPr>
              <p:cNvPr id="7" name="Rectangle 15"/>
              <p:cNvSpPr>
                <a:spLocks noChangeArrowheads="1"/>
              </p:cNvSpPr>
              <p:nvPr/>
            </p:nvSpPr>
            <p:spPr bwMode="auto">
              <a:xfrm rot="10800000">
                <a:off x="973134" y="71438"/>
                <a:ext cx="5327057" cy="468312"/>
              </a:xfrm>
              <a:prstGeom prst="rect">
                <a:avLst/>
              </a:prstGeom>
              <a:gradFill rotWithShape="1">
                <a:gsLst>
                  <a:gs pos="0">
                    <a:srgbClr val="008E00"/>
                  </a:gs>
                  <a:gs pos="100000">
                    <a:sysClr val="window" lastClr="FFFFFF">
                      <a:alpha val="0"/>
                    </a:sysClr>
                  </a:gs>
                </a:gsLst>
                <a:lin ang="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pic>
            <p:nvPicPr>
              <p:cNvPr id="8" name="Picture 14" descr="KYOKUGEN Logo_trans"/>
              <p:cNvPicPr>
                <a:picLocks noChangeAspect="1" noChangeArrowheads="1"/>
              </p:cNvPicPr>
              <p:nvPr/>
            </p:nvPicPr>
            <p:blipFill>
              <a:blip r:embed="rId3" cstate="email"/>
              <a:srcRect/>
              <a:stretch>
                <a:fillRect/>
              </a:stretch>
            </p:blipFill>
            <p:spPr bwMode="auto">
              <a:xfrm>
                <a:off x="6228184" y="68263"/>
                <a:ext cx="2303462" cy="461962"/>
              </a:xfrm>
              <a:prstGeom prst="rect">
                <a:avLst/>
              </a:prstGeom>
              <a:noFill/>
              <a:ln w="9525">
                <a:noFill/>
                <a:miter lim="800000"/>
                <a:headEnd/>
                <a:tailEnd/>
              </a:ln>
            </p:spPr>
          </p:pic>
        </p:grpSp>
        <p:sp>
          <p:nvSpPr>
            <p:cNvPr id="6" name="テキスト ボックス 5"/>
            <p:cNvSpPr txBox="1"/>
            <p:nvPr/>
          </p:nvSpPr>
          <p:spPr>
            <a:xfrm>
              <a:off x="1789560" y="206056"/>
              <a:ext cx="45106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smtClean="0">
                  <a:ln>
                    <a:noFill/>
                  </a:ln>
                  <a:solidFill>
                    <a:prstClr val="black"/>
                  </a:solidFill>
                  <a:effectLst/>
                  <a:uLnTx/>
                  <a:uFillTx/>
                </a:rPr>
                <a:t>Experiment</a:t>
              </a:r>
            </a:p>
          </p:txBody>
        </p:sp>
      </p:grpSp>
      <p:pic>
        <p:nvPicPr>
          <p:cNvPr id="9" name="図 8"/>
          <p:cNvPicPr>
            <a:picLocks noChangeAspect="1"/>
          </p:cNvPicPr>
          <p:nvPr/>
        </p:nvPicPr>
        <p:blipFill>
          <a:blip r:embed="rId4" cstate="print"/>
          <a:stretch>
            <a:fillRect/>
          </a:stretch>
        </p:blipFill>
        <p:spPr>
          <a:xfrm>
            <a:off x="375421" y="1625886"/>
            <a:ext cx="4486888" cy="3082957"/>
          </a:xfrm>
          <a:prstGeom prst="rect">
            <a:avLst/>
          </a:prstGeom>
          <a:ln>
            <a:noFill/>
          </a:ln>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3707" y="1863822"/>
            <a:ext cx="2687196" cy="3429000"/>
          </a:xfrm>
          <a:prstGeom prst="rect">
            <a:avLst/>
          </a:prstGeom>
          <a:ln w="76200">
            <a:solidFill>
              <a:srgbClr val="FF0000"/>
            </a:solidFill>
            <a:prstDash val="solid"/>
          </a:ln>
        </p:spPr>
      </p:pic>
      <p:sp>
        <p:nvSpPr>
          <p:cNvPr id="11" name="円/楕円 10"/>
          <p:cNvSpPr/>
          <p:nvPr/>
        </p:nvSpPr>
        <p:spPr>
          <a:xfrm>
            <a:off x="2150813" y="2231260"/>
            <a:ext cx="936104" cy="93610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2" name="直線コネクタ 11"/>
          <p:cNvCxnSpPr>
            <a:stCxn id="11" idx="0"/>
          </p:cNvCxnSpPr>
          <p:nvPr/>
        </p:nvCxnSpPr>
        <p:spPr>
          <a:xfrm flipV="1">
            <a:off x="2618865" y="1841114"/>
            <a:ext cx="1416572" cy="39014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stCxn id="11" idx="4"/>
          </p:cNvCxnSpPr>
          <p:nvPr/>
        </p:nvCxnSpPr>
        <p:spPr>
          <a:xfrm>
            <a:off x="2618865" y="3167364"/>
            <a:ext cx="1416572" cy="214685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p:nvPicPr>
        <p:blipFill>
          <a:blip r:embed="rId6" cstate="print"/>
          <a:stretch>
            <a:fillRect/>
          </a:stretch>
        </p:blipFill>
        <p:spPr>
          <a:xfrm>
            <a:off x="7024826" y="3722338"/>
            <a:ext cx="4591584" cy="3140968"/>
          </a:xfrm>
          <a:prstGeom prst="rect">
            <a:avLst/>
          </a:prstGeom>
        </p:spPr>
      </p:pic>
      <p:sp>
        <p:nvSpPr>
          <p:cNvPr id="20" name="テキスト ボックス 19"/>
          <p:cNvSpPr txBox="1"/>
          <p:nvPr/>
        </p:nvSpPr>
        <p:spPr>
          <a:xfrm>
            <a:off x="7177226" y="2022892"/>
            <a:ext cx="5014774" cy="1200329"/>
          </a:xfrm>
          <a:prstGeom prst="rect">
            <a:avLst/>
          </a:prstGeom>
          <a:noFill/>
        </p:spPr>
        <p:txBody>
          <a:bodyPr wrap="square" rtlCol="0">
            <a:spAutoFit/>
          </a:bodyPr>
          <a:lstStyle/>
          <a:p>
            <a:r>
              <a:rPr kumimoji="1" lang="en-US" altLang="ja-JP" sz="2400" dirty="0" smtClean="0"/>
              <a:t>Pressure device: Diamond anvil Cell</a:t>
            </a:r>
          </a:p>
          <a:p>
            <a:r>
              <a:rPr lang="en-US" altLang="ja-JP" sz="2400" dirty="0" smtClean="0"/>
              <a:t>Measurement: temperature dependence of electric resistance </a:t>
            </a:r>
            <a:endParaRPr kumimoji="1" lang="ja-JP" altLang="en-US" sz="2400" dirty="0"/>
          </a:p>
        </p:txBody>
      </p:sp>
    </p:spTree>
    <p:extLst>
      <p:ext uri="{BB962C8B-B14F-4D97-AF65-F5344CB8AC3E}">
        <p14:creationId xmlns:p14="http://schemas.microsoft.com/office/powerpoint/2010/main" val="739565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4169</TotalTime>
  <Words>1102</Words>
  <Application>Microsoft Office PowerPoint</Application>
  <PresentationFormat>ワイド画面</PresentationFormat>
  <Paragraphs>185</Paragraphs>
  <Slides>25</Slides>
  <Notes>24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25</vt:i4>
      </vt:variant>
    </vt:vector>
  </HeadingPairs>
  <TitlesOfParts>
    <vt:vector size="34" baseType="lpstr">
      <vt:lpstr>ＭＳ Ｐゴシック</vt:lpstr>
      <vt:lpstr>ＭＳ ゴシック</vt:lpstr>
      <vt:lpstr>ＭＳ 明朝</vt:lpstr>
      <vt:lpstr>Arial</vt:lpstr>
      <vt:lpstr>Calibri</vt:lpstr>
      <vt:lpstr>Calibri Light</vt:lpstr>
      <vt:lpstr>Cambria Math</vt:lpstr>
      <vt:lpstr>Wingdings</vt:lpstr>
      <vt:lpstr>Office テーマ</vt:lpstr>
      <vt:lpstr>High pressure study on superconductor KxFe2-ySe2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藤田秀紀</dc:creator>
  <cp:lastModifiedBy>藤田秀紀</cp:lastModifiedBy>
  <cp:revision>132</cp:revision>
  <dcterms:created xsi:type="dcterms:W3CDTF">2014-02-25T06:34:27Z</dcterms:created>
  <dcterms:modified xsi:type="dcterms:W3CDTF">2014-10-08T01:26:28Z</dcterms:modified>
</cp:coreProperties>
</file>