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0" r:id="rId2"/>
    <p:sldId id="286" r:id="rId3"/>
    <p:sldId id="285" r:id="rId4"/>
    <p:sldId id="283" r:id="rId5"/>
    <p:sldId id="279" r:id="rId6"/>
    <p:sldId id="293" r:id="rId7"/>
    <p:sldId id="287" r:id="rId8"/>
    <p:sldId id="256" r:id="rId9"/>
    <p:sldId id="267" r:id="rId10"/>
    <p:sldId id="288" r:id="rId11"/>
    <p:sldId id="281" r:id="rId12"/>
    <p:sldId id="278" r:id="rId13"/>
    <p:sldId id="257" r:id="rId14"/>
    <p:sldId id="284" r:id="rId15"/>
    <p:sldId id="258" r:id="rId16"/>
    <p:sldId id="259" r:id="rId17"/>
    <p:sldId id="268" r:id="rId18"/>
    <p:sldId id="269" r:id="rId19"/>
    <p:sldId id="271" r:id="rId20"/>
    <p:sldId id="260" r:id="rId21"/>
    <p:sldId id="272" r:id="rId22"/>
    <p:sldId id="264" r:id="rId23"/>
    <p:sldId id="273" r:id="rId24"/>
    <p:sldId id="292" r:id="rId25"/>
    <p:sldId id="280" r:id="rId26"/>
    <p:sldId id="291"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9" autoAdjust="0"/>
    <p:restoredTop sz="63776" autoAdjust="0"/>
  </p:normalViewPr>
  <p:slideViewPr>
    <p:cSldViewPr snapToGrid="0">
      <p:cViewPr varScale="1">
        <p:scale>
          <a:sx n="50" d="100"/>
          <a:sy n="50" d="100"/>
        </p:scale>
        <p:origin x="121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A0CACAFE-1A26-40EC-BD7E-99B3672B802E}" type="datetimeFigureOut">
              <a:rPr kumimoji="1" lang="ja-JP" altLang="en-US" smtClean="0"/>
              <a:t>2014/10/8</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D04F4348-1A90-4EB7-BDAB-D12CFDF2BC74}" type="slidenum">
              <a:rPr kumimoji="1" lang="ja-JP" altLang="en-US" smtClean="0"/>
              <a:t>‹#›</a:t>
            </a:fld>
            <a:endParaRPr kumimoji="1" lang="ja-JP" altLang="en-US"/>
          </a:p>
        </p:txBody>
      </p:sp>
    </p:spTree>
    <p:extLst>
      <p:ext uri="{BB962C8B-B14F-4D97-AF65-F5344CB8AC3E}">
        <p14:creationId xmlns:p14="http://schemas.microsoft.com/office/powerpoint/2010/main" val="2138339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a:t>
            </a:fld>
            <a:endParaRPr kumimoji="1" lang="ja-JP" altLang="en-US"/>
          </a:p>
        </p:txBody>
      </p:sp>
    </p:spTree>
    <p:extLst>
      <p:ext uri="{BB962C8B-B14F-4D97-AF65-F5344CB8AC3E}">
        <p14:creationId xmlns:p14="http://schemas.microsoft.com/office/powerpoint/2010/main" val="151889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これらのことから、</a:t>
            </a:r>
            <a:r>
              <a:rPr kumimoji="1" lang="en-US" altLang="ja-JP" dirty="0" smtClean="0"/>
              <a:t>DBA</a:t>
            </a:r>
            <a:r>
              <a:rPr kumimoji="1" lang="ja-JP" altLang="en-US" dirty="0" smtClean="0"/>
              <a:t>誘導体はアルキル鎖長や濃度を変えることで様々な大きさの空孔をもつハニカム構造を形成することがわかりました。そしてこの</a:t>
            </a:r>
            <a:r>
              <a:rPr kumimoji="1" lang="en-US" altLang="ja-JP" dirty="0" smtClean="0"/>
              <a:t>DBA</a:t>
            </a:r>
            <a:r>
              <a:rPr kumimoji="1" lang="ja-JP" altLang="en-US" dirty="0" smtClean="0"/>
              <a:t>を用いて二次元ポリマーが合成できれば様々な大きさの空孔を持つ二次元ポリマーが合成できると考えました。</a:t>
            </a:r>
            <a:endParaRPr kumimoji="1" lang="en-US" altLang="ja-JP" dirty="0" smtClean="0"/>
          </a:p>
          <a:p>
            <a:r>
              <a:rPr kumimoji="1" lang="ja-JP" altLang="en-US" dirty="0" smtClean="0"/>
              <a:t>そこで私は</a:t>
            </a:r>
            <a:r>
              <a:rPr kumimoji="1" lang="en-US" altLang="ja-JP" dirty="0" smtClean="0"/>
              <a:t>DBA</a:t>
            </a:r>
            <a:r>
              <a:rPr kumimoji="1" lang="ja-JP" altLang="en-US" dirty="0" smtClean="0"/>
              <a:t>のハニカム構造を連結するため、組み合ったアルキル鎖中に反応性部位を導入することにしました。そしてハニカム構造を形成した</a:t>
            </a:r>
            <a:r>
              <a:rPr kumimoji="1" lang="en-US" altLang="ja-JP" dirty="0" smtClean="0"/>
              <a:t>DBA</a:t>
            </a:r>
            <a:r>
              <a:rPr kumimoji="1" lang="ja-JP" altLang="en-US" dirty="0" smtClean="0"/>
              <a:t>に外部からの刺激を与えることでアルキル鎖間で橋架け反応が起こし、アルキル鎖が連結した二次元ポリマーを合成する計画を立てました。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10</a:t>
            </a:fld>
            <a:endParaRPr kumimoji="1" lang="ja-JP" altLang="en-US"/>
          </a:p>
        </p:txBody>
      </p:sp>
    </p:spTree>
    <p:extLst>
      <p:ext uri="{BB962C8B-B14F-4D97-AF65-F5344CB8AC3E}">
        <p14:creationId xmlns:p14="http://schemas.microsoft.com/office/powerpoint/2010/main" val="383015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DBA</a:t>
            </a:r>
            <a:r>
              <a:rPr kumimoji="1" lang="ja-JP" altLang="en-US" dirty="0" smtClean="0"/>
              <a:t>に導入する反応性部位について説明します。私は反応性部位としてジアセチレンを選択しました。ジアセチレンは結晶中で光によって橋架け重合を起こすことが知られています。こちらがジアセチレンの橋架け重合の反応式です。反応後はジアセチレン部位間が連結されてポリジアセチレンが生じています。またジアセチレンの誘導体は結晶中だけでなく気液界面の</a:t>
            </a:r>
            <a:r>
              <a:rPr kumimoji="1" lang="en-US" altLang="ja-JP" dirty="0" err="1" smtClean="0"/>
              <a:t>langmuir</a:t>
            </a:r>
            <a:r>
              <a:rPr kumimoji="1" lang="ja-JP" altLang="en-US" dirty="0" smtClean="0"/>
              <a:t>膜や固液界面での単分子膜の状態でも重合反応を起こすことがわかっています。この重合反応では反応前後で各分子の位置が変わらないことから、反応による歪みが緩和されると考え、私は</a:t>
            </a:r>
            <a:r>
              <a:rPr kumimoji="1" lang="en-US" altLang="ja-JP" dirty="0" smtClean="0"/>
              <a:t>DBA</a:t>
            </a:r>
            <a:r>
              <a:rPr kumimoji="1" lang="ja-JP" altLang="en-US" dirty="0" smtClean="0"/>
              <a:t>のアルキル鎖にジアセチレン部位を導入することで</a:t>
            </a:r>
            <a:r>
              <a:rPr kumimoji="1" lang="en-US" altLang="ja-JP" dirty="0" smtClean="0"/>
              <a:t>DBA</a:t>
            </a:r>
            <a:r>
              <a:rPr kumimoji="1" lang="ja-JP" altLang="en-US" dirty="0" smtClean="0"/>
              <a:t>のアルキル鎖が連結されると考えました。</a:t>
            </a:r>
            <a:r>
              <a:rPr kumimoji="1" lang="en-US" altLang="ja-JP" dirty="0" smtClean="0"/>
              <a:t>De</a:t>
            </a:r>
            <a:r>
              <a:rPr kumimoji="1" lang="en-US" altLang="ja-JP" baseline="0" dirty="0" smtClean="0"/>
              <a:t> </a:t>
            </a:r>
            <a:r>
              <a:rPr kumimoji="1" lang="en-US" altLang="ja-JP" baseline="0" dirty="0" err="1" smtClean="0"/>
              <a:t>schryver</a:t>
            </a:r>
            <a:r>
              <a:rPr kumimoji="1" lang="ja-JP" altLang="en-US" baseline="0" dirty="0" err="1" smtClean="0"/>
              <a:t>らはグラ</a:t>
            </a:r>
            <a:r>
              <a:rPr kumimoji="1" lang="ja-JP" altLang="en-US" baseline="0" dirty="0" smtClean="0"/>
              <a:t>ファイト表面にジアセチレン部位を含む</a:t>
            </a:r>
            <a:r>
              <a:rPr kumimoji="1" lang="en-US" altLang="ja-JP" baseline="0" dirty="0" smtClean="0"/>
              <a:t>ISA</a:t>
            </a:r>
            <a:r>
              <a:rPr kumimoji="1" lang="ja-JP" altLang="en-US" baseline="0" dirty="0" smtClean="0"/>
              <a:t>誘導体の溶液を滴下すると分子のジアセチレン部位が並んだ構造を形成し、</a:t>
            </a:r>
            <a:r>
              <a:rPr kumimoji="1" lang="ja-JP" altLang="en-US" baseline="0" dirty="0" err="1" smtClean="0"/>
              <a:t>更にに光を</a:t>
            </a:r>
            <a:r>
              <a:rPr kumimoji="1" lang="ja-JP" altLang="en-US" baseline="0" dirty="0" smtClean="0"/>
              <a:t>照射すると重合反応が起こりこのような橋架け構造を形成することを報告しています。こちらが滴下した</a:t>
            </a:r>
            <a:r>
              <a:rPr kumimoji="1" lang="en-US" altLang="ja-JP" baseline="0" dirty="0" smtClean="0"/>
              <a:t>ISA</a:t>
            </a:r>
            <a:r>
              <a:rPr kumimoji="1" lang="ja-JP" altLang="en-US" baseline="0" dirty="0" smtClean="0"/>
              <a:t>誘導体の構造式です。光照射前の</a:t>
            </a:r>
            <a:r>
              <a:rPr kumimoji="1" lang="en-US" altLang="ja-JP" baseline="0" dirty="0" smtClean="0"/>
              <a:t>ISA</a:t>
            </a:r>
            <a:r>
              <a:rPr kumimoji="1" lang="ja-JP" altLang="en-US" baseline="0" dirty="0" smtClean="0"/>
              <a:t>誘導体の</a:t>
            </a:r>
            <a:r>
              <a:rPr kumimoji="1" lang="en-US" altLang="ja-JP" baseline="0" dirty="0" smtClean="0"/>
              <a:t>STM</a:t>
            </a:r>
            <a:r>
              <a:rPr kumimoji="1" lang="ja-JP" altLang="en-US" baseline="0" dirty="0" smtClean="0"/>
              <a:t>画像とそのモデル図です黄色の○がベンゼン環、線がアルキル鎖に相当します。</a:t>
            </a:r>
            <a:r>
              <a:rPr kumimoji="1" lang="en-US" altLang="ja-JP" baseline="0" dirty="0" smtClean="0"/>
              <a:t>ISA</a:t>
            </a:r>
            <a:r>
              <a:rPr kumimoji="1" lang="ja-JP" altLang="en-US" baseline="0" dirty="0" smtClean="0"/>
              <a:t>誘導体は交互に組み合ったラメラ構造をとっています。</a:t>
            </a:r>
            <a:endParaRPr kumimoji="1" lang="ja-JP" altLang="en-US" dirty="0" smtClean="0"/>
          </a:p>
          <a:p>
            <a:r>
              <a:rPr kumimoji="1" lang="ja-JP" altLang="en-US" dirty="0" smtClean="0"/>
              <a:t>下の図が光照射後の</a:t>
            </a:r>
            <a:r>
              <a:rPr kumimoji="1" lang="en-US" altLang="ja-JP" dirty="0" smtClean="0"/>
              <a:t>ISA</a:t>
            </a:r>
            <a:r>
              <a:rPr kumimoji="1" lang="ja-JP" altLang="en-US" dirty="0" smtClean="0"/>
              <a:t>誘導体の</a:t>
            </a:r>
            <a:r>
              <a:rPr kumimoji="1" lang="en-US" altLang="ja-JP" dirty="0" smtClean="0"/>
              <a:t>STM</a:t>
            </a:r>
            <a:r>
              <a:rPr kumimoji="1" lang="ja-JP" altLang="en-US" dirty="0" smtClean="0"/>
              <a:t>画像とモデル図です。（モデル図使って明点がどこに相当するか説明する。）ジアセチレンに相当する部分が反応前の図にはない明るい線で結ばれています。これはジアセチレン部位が反応したためです。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11</a:t>
            </a:fld>
            <a:endParaRPr kumimoji="1" lang="ja-JP" altLang="en-US"/>
          </a:p>
        </p:txBody>
      </p:sp>
    </p:spTree>
    <p:extLst>
      <p:ext uri="{BB962C8B-B14F-4D97-AF65-F5344CB8AC3E}">
        <p14:creationId xmlns:p14="http://schemas.microsoft.com/office/powerpoint/2010/main" val="94386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ジアセチレンの橋架け反応を利用して当研究室では過去にこのような内部にジアセチレンを有する</a:t>
            </a:r>
            <a:r>
              <a:rPr kumimoji="1" lang="en-US" altLang="ja-JP" dirty="0" smtClean="0"/>
              <a:t>DBA</a:t>
            </a:r>
            <a:r>
              <a:rPr kumimoji="1" lang="ja-JP" altLang="en-US" dirty="0" err="1" smtClean="0"/>
              <a:t>を合</a:t>
            </a:r>
            <a:r>
              <a:rPr kumimoji="1" lang="ja-JP" altLang="en-US" dirty="0" smtClean="0"/>
              <a:t>成されました。</a:t>
            </a:r>
            <a:endParaRPr kumimoji="1" lang="en-US" altLang="ja-JP" dirty="0" smtClean="0"/>
          </a:p>
          <a:p>
            <a:r>
              <a:rPr kumimoji="1" lang="ja-JP" altLang="en-US" dirty="0" smtClean="0"/>
              <a:t>そしてグラファイト基板上にこの分子の</a:t>
            </a:r>
            <a:r>
              <a:rPr kumimoji="1" lang="en-US" altLang="ja-JP" dirty="0" smtClean="0"/>
              <a:t>1,2,4-</a:t>
            </a:r>
            <a:r>
              <a:rPr kumimoji="1" lang="ja-JP" altLang="en-US" dirty="0" smtClean="0"/>
              <a:t>トリクロロベンゼン溶液を適切な濃度で滴下することでこの</a:t>
            </a:r>
            <a:r>
              <a:rPr kumimoji="1" lang="en-US" altLang="ja-JP" dirty="0" smtClean="0"/>
              <a:t>STM</a:t>
            </a:r>
            <a:r>
              <a:rPr kumimoji="1" lang="ja-JP" altLang="en-US" dirty="0" smtClean="0"/>
              <a:t>画像のようなハニカム構造を形成したことを報告しています。またこの構造は溶媒を留去した後にも保たれていることがわかりました。</a:t>
            </a:r>
            <a:endParaRPr kumimoji="1" lang="en-US" altLang="ja-JP" dirty="0" smtClean="0"/>
          </a:p>
          <a:p>
            <a:r>
              <a:rPr kumimoji="1" lang="ja-JP" altLang="en-US" dirty="0" smtClean="0"/>
              <a:t>このあと反応を起こすために紫外光の照射やジアセチレン部位へのパルス電圧の印加などをおこないましたが、ジアセチレンの連結反応は起こりませんでした。原因としては橋かけ反応が起こる際の構造の歪みによる立体障害が大きいこととジアセチレン部位の反応が低いことが考え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12</a:t>
            </a:fld>
            <a:endParaRPr kumimoji="1" lang="ja-JP" altLang="en-US"/>
          </a:p>
        </p:txBody>
      </p:sp>
    </p:spTree>
    <p:extLst>
      <p:ext uri="{BB962C8B-B14F-4D97-AF65-F5344CB8AC3E}">
        <p14:creationId xmlns:p14="http://schemas.microsoft.com/office/powerpoint/2010/main" val="26852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私の研究テーマについて紹介します。私は新規の多孔性二次元ポリマーを合成を目的としてこのような分子を設計しました。こちらがこの</a:t>
            </a:r>
            <a:r>
              <a:rPr kumimoji="1" lang="en-US" altLang="ja-JP" dirty="0" smtClean="0"/>
              <a:t>DBA</a:t>
            </a:r>
            <a:r>
              <a:rPr kumimoji="1" lang="ja-JP" altLang="en-US" dirty="0" smtClean="0"/>
              <a:t>１が形成するハニカム構造のモデル図です。またこちらの図は組み合ったアルコキシ鎖の拡大図です。この</a:t>
            </a:r>
            <a:r>
              <a:rPr kumimoji="1" lang="en-US" altLang="ja-JP" dirty="0" smtClean="0"/>
              <a:t>DBA</a:t>
            </a:r>
            <a:r>
              <a:rPr kumimoji="1" lang="ja-JP" altLang="en-US" dirty="0" err="1" smtClean="0"/>
              <a:t>には</a:t>
            </a:r>
            <a:r>
              <a:rPr kumimoji="1" lang="ja-JP" altLang="en-US" dirty="0" smtClean="0"/>
              <a:t>２種類のアルキル鎖が交互に導入されています。一方の緑のアルキル鎖</a:t>
            </a:r>
            <a:r>
              <a:rPr kumimoji="1" lang="en-US" altLang="ja-JP" dirty="0" smtClean="0"/>
              <a:t>R1</a:t>
            </a:r>
            <a:r>
              <a:rPr kumimoji="1" lang="ja-JP" altLang="en-US" dirty="0" smtClean="0"/>
              <a:t>は炭素数が２３で内部にジアセチレン部位を有しています。もう一方のピンクのアルキル鎖</a:t>
            </a:r>
            <a:r>
              <a:rPr kumimoji="1" lang="en-US" altLang="ja-JP" dirty="0" smtClean="0"/>
              <a:t>R2</a:t>
            </a:r>
            <a:r>
              <a:rPr kumimoji="1" lang="ja-JP" altLang="en-US" dirty="0" smtClean="0"/>
              <a:t>は炭素数が１５で末端にジアセチレン部位を持っています。ジアセチレン部位は</a:t>
            </a:r>
            <a:r>
              <a:rPr kumimoji="1" lang="en-US" altLang="ja-JP" dirty="0" smtClean="0"/>
              <a:t>DBA</a:t>
            </a:r>
            <a:r>
              <a:rPr kumimoji="1" lang="ja-JP" altLang="en-US" dirty="0" smtClean="0"/>
              <a:t>１がハニカム構造を形成し、図のように組み合ったときに４つのアルキル鎖中のジアセチレン部位が隣接するように設計しています。隣接させることで外部刺激を与えたときに各アルキル鎖のジアセチレン部位が反応し連結する狙いが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また側鎖</a:t>
            </a:r>
            <a:r>
              <a:rPr kumimoji="1" lang="en-US" altLang="ja-JP" dirty="0" smtClean="0"/>
              <a:t>R1</a:t>
            </a:r>
            <a:r>
              <a:rPr kumimoji="1" lang="ja-JP" altLang="en-US" dirty="0" smtClean="0"/>
              <a:t>はジアセチレン部位の両端のアルキル鎖の炭素数を</a:t>
            </a:r>
            <a:r>
              <a:rPr kumimoji="1" lang="en-US" altLang="ja-JP" dirty="0" smtClean="0"/>
              <a:t>DBA</a:t>
            </a:r>
            <a:r>
              <a:rPr kumimoji="1" lang="ja-JP" altLang="en-US" dirty="0" err="1" smtClean="0"/>
              <a:t>と結</a:t>
            </a:r>
            <a:r>
              <a:rPr kumimoji="1" lang="ja-JP" altLang="en-US" dirty="0" smtClean="0"/>
              <a:t>合している側を１０、先端側を９とすることでハニカムを形成した際、アルキル末端と</a:t>
            </a:r>
            <a:r>
              <a:rPr kumimoji="1" lang="en-US" altLang="ja-JP" dirty="0" smtClean="0"/>
              <a:t>DBA</a:t>
            </a:r>
            <a:r>
              <a:rPr kumimoji="1" lang="ja-JP" altLang="en-US" dirty="0" smtClean="0"/>
              <a:t>コアの間の部分にスペースができます。</a:t>
            </a:r>
            <a:r>
              <a:rPr kumimoji="1" lang="en-US" altLang="ja-JP" dirty="0" smtClean="0"/>
              <a:t>(</a:t>
            </a:r>
            <a:r>
              <a:rPr kumimoji="1" lang="ja-JP" altLang="en-US" dirty="0" smtClean="0"/>
              <a:t>場所ポインタで示す</a:t>
            </a:r>
            <a:r>
              <a:rPr kumimoji="1" lang="en-US" altLang="ja-JP" dirty="0" smtClean="0"/>
              <a:t>)</a:t>
            </a:r>
            <a:r>
              <a:rPr kumimoji="1" lang="ja-JP" altLang="en-US" dirty="0" smtClean="0"/>
              <a:t>これによりジアセチレンの橋架け反応が起こったときに構造が歪んだときの立体障害を小さくし、ハニカム構造を維持できるよう設計しています。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また側鎖</a:t>
            </a:r>
            <a:r>
              <a:rPr kumimoji="1" lang="en-US" altLang="ja-JP" dirty="0" smtClean="0"/>
              <a:t>R2</a:t>
            </a:r>
            <a:r>
              <a:rPr kumimoji="1" lang="ja-JP" altLang="en-US" dirty="0" smtClean="0"/>
              <a:t>が末端ジアセチレンになっているのは内部よりも末端ジアセチレンの方が反応性が高いため、連結反応が起こりやすくなると考えたためです。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13</a:t>
            </a:fld>
            <a:endParaRPr kumimoji="1" lang="ja-JP" altLang="en-US"/>
          </a:p>
        </p:txBody>
      </p:sp>
    </p:spTree>
    <p:extLst>
      <p:ext uri="{BB962C8B-B14F-4D97-AF65-F5344CB8AC3E}">
        <p14:creationId xmlns:p14="http://schemas.microsoft.com/office/powerpoint/2010/main" val="240356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また、設計した</a:t>
            </a:r>
            <a:r>
              <a:rPr kumimoji="1" lang="en-US" altLang="ja-JP" dirty="0" smtClean="0"/>
              <a:t>DBA</a:t>
            </a:r>
            <a:r>
              <a:rPr kumimoji="1" lang="ja-JP" altLang="en-US" dirty="0" smtClean="0"/>
              <a:t>１に紫外光を照射することで隣接したジアセチレン部位が反応し連結されて形成される２</a:t>
            </a:r>
            <a:r>
              <a:rPr kumimoji="1" lang="en-US" altLang="ja-JP" dirty="0" smtClean="0"/>
              <a:t>D</a:t>
            </a:r>
            <a:r>
              <a:rPr kumimoji="1" lang="ja-JP" altLang="en-US" dirty="0" smtClean="0"/>
              <a:t>ポリマーのモデル図がこちらです。このモデル図では六角構造の外側のアルキル鎖を省略しています。この反応では連結されたジアセチレンの反応末端に不安定で反応性の高い図のようなカルベンが生じると思われます。よって生じた</a:t>
            </a:r>
            <a:r>
              <a:rPr kumimoji="1" lang="ja-JP" altLang="ja-JP" sz="1200" kern="1200" dirty="0" smtClean="0">
                <a:solidFill>
                  <a:schemeClr val="tx1"/>
                </a:solidFill>
                <a:effectLst/>
                <a:latin typeface="+mn-lt"/>
                <a:ea typeface="+mn-ea"/>
                <a:cs typeface="+mn-cs"/>
              </a:rPr>
              <a:t>カルベン末端は溶媒に</a:t>
            </a:r>
            <a:r>
              <a:rPr kumimoji="1" lang="ja-JP" altLang="en-US" sz="1200" kern="1200" dirty="0" smtClean="0">
                <a:solidFill>
                  <a:schemeClr val="tx1"/>
                </a:solidFill>
                <a:effectLst/>
                <a:latin typeface="+mn-lt"/>
                <a:ea typeface="+mn-ea"/>
                <a:cs typeface="+mn-cs"/>
              </a:rPr>
              <a:t>共存させた</a:t>
            </a:r>
            <a:r>
              <a:rPr kumimoji="1" lang="ja-JP" altLang="ja-JP" sz="1200" kern="1200" dirty="0" smtClean="0">
                <a:solidFill>
                  <a:schemeClr val="tx1"/>
                </a:solidFill>
                <a:effectLst/>
                <a:latin typeface="+mn-lt"/>
                <a:ea typeface="+mn-ea"/>
                <a:cs typeface="+mn-cs"/>
              </a:rPr>
              <a:t>アルコールの挿入反応により、完結させる計画としました</a:t>
            </a:r>
            <a:r>
              <a:rPr kumimoji="1" lang="ja-JP" altLang="en-US" sz="1200" kern="1200" dirty="0" smtClean="0">
                <a:solidFill>
                  <a:schemeClr val="tx1"/>
                </a:solidFill>
                <a:effectLst/>
                <a:latin typeface="+mn-lt"/>
                <a:ea typeface="+mn-ea"/>
                <a:cs typeface="+mn-cs"/>
              </a:rPr>
              <a:t>。モデル図はメタノールを挿入したときのものです。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14</a:t>
            </a:fld>
            <a:endParaRPr kumimoji="1" lang="ja-JP" altLang="en-US"/>
          </a:p>
        </p:txBody>
      </p:sp>
    </p:spTree>
    <p:extLst>
      <p:ext uri="{BB962C8B-B14F-4D97-AF65-F5344CB8AC3E}">
        <p14:creationId xmlns:p14="http://schemas.microsoft.com/office/powerpoint/2010/main" val="295520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DBA</a:t>
            </a:r>
            <a:r>
              <a:rPr kumimoji="1" lang="ja-JP" altLang="en-US" dirty="0" smtClean="0"/>
              <a:t>１の合成について説明します今回</a:t>
            </a:r>
            <a:r>
              <a:rPr kumimoji="1" lang="en-US" altLang="ja-JP" dirty="0" smtClean="0"/>
              <a:t>DBA</a:t>
            </a:r>
            <a:r>
              <a:rPr kumimoji="1" lang="ja-JP" altLang="en-US" dirty="0" smtClean="0"/>
              <a:t>１の合成を行うにあたりまずアルキル側鎖の原料となる</a:t>
            </a:r>
            <a:r>
              <a:rPr kumimoji="1" lang="en-US" altLang="ja-JP" dirty="0" smtClean="0"/>
              <a:t>R1Br</a:t>
            </a:r>
            <a:r>
              <a:rPr kumimoji="1" lang="ja-JP" altLang="en-US" dirty="0" err="1" smtClean="0"/>
              <a:t>、</a:t>
            </a:r>
            <a:r>
              <a:rPr kumimoji="1" lang="en-US" altLang="ja-JP" dirty="0" smtClean="0"/>
              <a:t>R2Br</a:t>
            </a:r>
            <a:r>
              <a:rPr kumimoji="1" lang="ja-JP" altLang="en-US" dirty="0" smtClean="0"/>
              <a:t>を合成しました。これは</a:t>
            </a:r>
            <a:r>
              <a:rPr kumimoji="1" lang="en-US" altLang="ja-JP" dirty="0" smtClean="0"/>
              <a:t>R1Br</a:t>
            </a:r>
            <a:r>
              <a:rPr kumimoji="1" lang="ja-JP" altLang="en-US" dirty="0" smtClean="0"/>
              <a:t>の合成スキームです。</a:t>
            </a:r>
            <a:r>
              <a:rPr kumimoji="1" lang="en-US" altLang="ja-JP" dirty="0" smtClean="0"/>
              <a:t>R1Br</a:t>
            </a:r>
            <a:r>
              <a:rPr kumimoji="1" lang="ja-JP" altLang="en-US" dirty="0" smtClean="0"/>
              <a:t>は２種類の原料から計５段階の反応で合成しました。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15</a:t>
            </a:fld>
            <a:endParaRPr kumimoji="1" lang="ja-JP" altLang="en-US"/>
          </a:p>
        </p:txBody>
      </p:sp>
    </p:spTree>
    <p:extLst>
      <p:ext uri="{BB962C8B-B14F-4D97-AF65-F5344CB8AC3E}">
        <p14:creationId xmlns:p14="http://schemas.microsoft.com/office/powerpoint/2010/main" val="214011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R2Br</a:t>
            </a:r>
            <a:r>
              <a:rPr kumimoji="1" lang="ja-JP" altLang="en-US" dirty="0" smtClean="0"/>
              <a:t>は</a:t>
            </a:r>
            <a:r>
              <a:rPr kumimoji="1" lang="en-US" altLang="ja-JP" dirty="0" smtClean="0"/>
              <a:t>R1Br</a:t>
            </a:r>
            <a:r>
              <a:rPr kumimoji="1" lang="ja-JP" altLang="en-US" dirty="0" smtClean="0"/>
              <a:t>と同様の方法で５段階の反応で合成しました。ただし末端ジアセチレンは不安定であるため保護基を導入し、</a:t>
            </a:r>
            <a:r>
              <a:rPr kumimoji="1" lang="en-US" altLang="ja-JP" dirty="0" smtClean="0"/>
              <a:t>DBA</a:t>
            </a:r>
            <a:r>
              <a:rPr kumimoji="1" lang="ja-JP" altLang="en-US" dirty="0" smtClean="0"/>
              <a:t>に</a:t>
            </a:r>
            <a:r>
              <a:rPr kumimoji="1" lang="en-US" altLang="ja-JP" dirty="0" smtClean="0"/>
              <a:t>R</a:t>
            </a:r>
            <a:r>
              <a:rPr kumimoji="1" lang="ja-JP" altLang="en-US" dirty="0" smtClean="0"/>
              <a:t>２を導入した後に脱保護することにしました。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16</a:t>
            </a:fld>
            <a:endParaRPr kumimoji="1" lang="ja-JP" altLang="en-US"/>
          </a:p>
        </p:txBody>
      </p:sp>
    </p:spTree>
    <p:extLst>
      <p:ext uri="{BB962C8B-B14F-4D97-AF65-F5344CB8AC3E}">
        <p14:creationId xmlns:p14="http://schemas.microsoft.com/office/powerpoint/2010/main" val="410736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そして当研究室で過去に合成されている</a:t>
            </a:r>
            <a:r>
              <a:rPr kumimoji="1" lang="en-US" altLang="ja-JP" dirty="0" smtClean="0"/>
              <a:t>DBA</a:t>
            </a:r>
            <a:r>
              <a:rPr kumimoji="1" lang="ja-JP" altLang="en-US" dirty="0" smtClean="0"/>
              <a:t>－</a:t>
            </a:r>
            <a:r>
              <a:rPr kumimoji="1" lang="en-US" altLang="ja-JP" dirty="0" smtClean="0"/>
              <a:t>MOM</a:t>
            </a:r>
            <a:r>
              <a:rPr kumimoji="1" lang="ja-JP" altLang="en-US" dirty="0" smtClean="0"/>
              <a:t>－</a:t>
            </a:r>
            <a:r>
              <a:rPr kumimoji="1" lang="en-US" altLang="ja-JP" dirty="0" smtClean="0"/>
              <a:t>TBS</a:t>
            </a:r>
            <a:r>
              <a:rPr kumimoji="1" lang="ja-JP" altLang="en-US" dirty="0" smtClean="0"/>
              <a:t>という化合物に２種類の側鎖を交互になるように導入し計４段階の反応で目的の</a:t>
            </a:r>
            <a:r>
              <a:rPr kumimoji="1" lang="en-US" altLang="ja-JP" dirty="0" smtClean="0"/>
              <a:t>DBA</a:t>
            </a:r>
            <a:r>
              <a:rPr kumimoji="1" lang="ja-JP" altLang="en-US" dirty="0" smtClean="0"/>
              <a:t>１を合成しました。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17</a:t>
            </a:fld>
            <a:endParaRPr kumimoji="1" lang="ja-JP" altLang="en-US"/>
          </a:p>
        </p:txBody>
      </p:sp>
    </p:spTree>
    <p:extLst>
      <p:ext uri="{BB962C8B-B14F-4D97-AF65-F5344CB8AC3E}">
        <p14:creationId xmlns:p14="http://schemas.microsoft.com/office/powerpoint/2010/main" val="69615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つづいて、この分子を</a:t>
            </a:r>
            <a:r>
              <a:rPr kumimoji="1" lang="en-US" altLang="ja-JP" dirty="0" smtClean="0"/>
              <a:t>STM</a:t>
            </a:r>
            <a:r>
              <a:rPr kumimoji="1" lang="ja-JP" altLang="en-US" dirty="0" smtClean="0"/>
              <a:t>で測定したときの条件について説明します。まず測定はグラファイト基板と溶媒の界面で行いました。分子を溶かす溶媒は誘電率が低く、低揮発性な</a:t>
            </a:r>
            <a:r>
              <a:rPr kumimoji="1" lang="en-US" altLang="ja-JP" dirty="0" smtClean="0"/>
              <a:t>1,2,4-</a:t>
            </a:r>
            <a:r>
              <a:rPr kumimoji="1" lang="ja-JP" altLang="en-US" dirty="0" smtClean="0"/>
              <a:t>トリクロロベンゼンを使用しました。探針は</a:t>
            </a:r>
            <a:r>
              <a:rPr kumimoji="1" lang="en-US" altLang="ja-JP" dirty="0" smtClean="0"/>
              <a:t>Pt</a:t>
            </a:r>
            <a:r>
              <a:rPr kumimoji="1" lang="ja-JP" altLang="en-US" dirty="0" smtClean="0"/>
              <a:t>：</a:t>
            </a:r>
            <a:r>
              <a:rPr kumimoji="1" lang="en-US" altLang="ja-JP" dirty="0" err="1" smtClean="0"/>
              <a:t>Ir</a:t>
            </a:r>
            <a:r>
              <a:rPr kumimoji="1" lang="ja-JP" altLang="en-US" dirty="0" smtClean="0"/>
              <a:t>　</a:t>
            </a:r>
            <a:r>
              <a:rPr kumimoji="1" lang="en-US" altLang="ja-JP" dirty="0" smtClean="0"/>
              <a:t>=</a:t>
            </a:r>
            <a:r>
              <a:rPr kumimoji="1" lang="ja-JP" altLang="en-US" dirty="0" smtClean="0"/>
              <a:t>　８：２のものを使用しました。バイアスはサンプルに対して負の値の電圧をかけました。</a:t>
            </a:r>
            <a:endParaRPr kumimoji="1" lang="en-US" altLang="ja-JP" dirty="0" smtClean="0"/>
          </a:p>
          <a:p>
            <a:r>
              <a:rPr kumimoji="1" lang="ja-JP" altLang="en-US" dirty="0" smtClean="0"/>
              <a:t>測定には以下のような器具を用いました。こちらが基板であるグラファイトです。測定する際はグラファイト基板の表面をスコッチテープではがし、璧開させた後、サンプルの</a:t>
            </a:r>
            <a:r>
              <a:rPr kumimoji="1" lang="en-US" altLang="ja-JP" dirty="0" smtClean="0"/>
              <a:t>TCB</a:t>
            </a:r>
            <a:r>
              <a:rPr kumimoji="1" lang="ja-JP" altLang="en-US" dirty="0" smtClean="0"/>
              <a:t>溶液を滴下して測定しました。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18</a:t>
            </a:fld>
            <a:endParaRPr kumimoji="1" lang="ja-JP" altLang="en-US"/>
          </a:p>
        </p:txBody>
      </p:sp>
    </p:spTree>
    <p:extLst>
      <p:ext uri="{BB962C8B-B14F-4D97-AF65-F5344CB8AC3E}">
        <p14:creationId xmlns:p14="http://schemas.microsoft.com/office/powerpoint/2010/main" val="391867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この画像は合成した</a:t>
            </a:r>
            <a:r>
              <a:rPr kumimoji="1" lang="en-US" altLang="ja-JP" dirty="0" smtClean="0"/>
              <a:t>DBA</a:t>
            </a:r>
            <a:r>
              <a:rPr kumimoji="1" lang="ja-JP" altLang="en-US" dirty="0" smtClean="0"/>
              <a:t>１を</a:t>
            </a:r>
            <a:r>
              <a:rPr kumimoji="1" lang="en-US" altLang="ja-JP" dirty="0" smtClean="0"/>
              <a:t>1,2,4-</a:t>
            </a:r>
            <a:r>
              <a:rPr kumimoji="1" lang="ja-JP" altLang="en-US" dirty="0" smtClean="0"/>
              <a:t>トリクロロベンゼンに</a:t>
            </a:r>
            <a:r>
              <a:rPr kumimoji="1" lang="en-US" altLang="ja-JP" dirty="0" smtClean="0"/>
              <a:t>3.1×10-5M</a:t>
            </a:r>
            <a:r>
              <a:rPr kumimoji="1" lang="ja-JP" altLang="en-US" dirty="0" smtClean="0"/>
              <a:t>の濃度になるように溶かして調製した溶液をグラファイト基板に滴下して観察された</a:t>
            </a:r>
            <a:r>
              <a:rPr kumimoji="1" lang="en-US" altLang="ja-JP" dirty="0" smtClean="0"/>
              <a:t>STM</a:t>
            </a:r>
            <a:r>
              <a:rPr kumimoji="1" lang="ja-JP" altLang="en-US" dirty="0" smtClean="0"/>
              <a:t>画像です。</a:t>
            </a:r>
            <a:endParaRPr kumimoji="1" lang="en-US" altLang="ja-JP" dirty="0" smtClean="0"/>
          </a:p>
          <a:p>
            <a:r>
              <a:rPr kumimoji="1" lang="ja-JP" altLang="en-US" dirty="0" smtClean="0"/>
              <a:t>この条件では図の赤矢印の部分に六角構造が見られましたが、ドメインの多くは緑矢印で示すの欠陥のある構造や青矢印で示したような分子が密になった空孔のない</a:t>
            </a:r>
            <a:r>
              <a:rPr kumimoji="1" lang="en-US" altLang="ja-JP" dirty="0" smtClean="0"/>
              <a:t>linear</a:t>
            </a:r>
            <a:r>
              <a:rPr kumimoji="1" lang="ja-JP" altLang="en-US" dirty="0" smtClean="0"/>
              <a:t>構造をとっていました。</a:t>
            </a:r>
            <a:r>
              <a:rPr kumimoji="1" lang="en-US" altLang="ja-JP" dirty="0" smtClean="0"/>
              <a:t>linear</a:t>
            </a:r>
            <a:r>
              <a:rPr kumimoji="1" lang="ja-JP" altLang="en-US" dirty="0" smtClean="0"/>
              <a:t>構造の模式図がこちらです。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19</a:t>
            </a:fld>
            <a:endParaRPr kumimoji="1" lang="ja-JP" altLang="en-US"/>
          </a:p>
        </p:txBody>
      </p:sp>
    </p:spTree>
    <p:extLst>
      <p:ext uri="{BB962C8B-B14F-4D97-AF65-F5344CB8AC3E}">
        <p14:creationId xmlns:p14="http://schemas.microsoft.com/office/powerpoint/2010/main" val="276210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a:t>
            </a:fld>
            <a:endParaRPr kumimoji="1" lang="ja-JP" altLang="en-US"/>
          </a:p>
        </p:txBody>
      </p:sp>
    </p:spTree>
    <p:extLst>
      <p:ext uri="{BB962C8B-B14F-4D97-AF65-F5344CB8AC3E}">
        <p14:creationId xmlns:p14="http://schemas.microsoft.com/office/powerpoint/2010/main" val="265719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これは濃度が</a:t>
            </a:r>
            <a:r>
              <a:rPr kumimoji="1" lang="en-US" altLang="ja-JP" dirty="0" smtClean="0"/>
              <a:t>1.8×10-6M</a:t>
            </a:r>
            <a:r>
              <a:rPr kumimoji="1" lang="ja-JP" altLang="en-US" dirty="0" smtClean="0"/>
              <a:t>のサンプル溶液を用いて形成された単分子膜の</a:t>
            </a:r>
            <a:r>
              <a:rPr kumimoji="1" lang="en-US" altLang="ja-JP" dirty="0" smtClean="0"/>
              <a:t>STM</a:t>
            </a:r>
            <a:r>
              <a:rPr kumimoji="1" lang="ja-JP" altLang="en-US" dirty="0" smtClean="0"/>
              <a:t>画像です。</a:t>
            </a:r>
            <a:endParaRPr kumimoji="1" lang="en-US" altLang="ja-JP" dirty="0" smtClean="0"/>
          </a:p>
          <a:p>
            <a:r>
              <a:rPr kumimoji="1" lang="ja-JP" altLang="en-US" dirty="0" smtClean="0"/>
              <a:t>この濃度では画像の広範囲が</a:t>
            </a:r>
            <a:r>
              <a:rPr kumimoji="1" lang="en-US" altLang="ja-JP" dirty="0" smtClean="0"/>
              <a:t>DBA</a:t>
            </a:r>
            <a:r>
              <a:rPr kumimoji="1" lang="ja-JP" altLang="en-US" dirty="0" smtClean="0"/>
              <a:t>のハニカム構造で埋まるほどの大きなドメインが形成されることがわかりました。</a:t>
            </a:r>
            <a:endParaRPr kumimoji="1" lang="en-US" altLang="ja-JP" dirty="0" smtClean="0"/>
          </a:p>
          <a:p>
            <a:r>
              <a:rPr kumimoji="1" lang="ja-JP" altLang="en-US" dirty="0" smtClean="0"/>
              <a:t>この画像は拡大した画像です。</a:t>
            </a:r>
            <a:r>
              <a:rPr kumimoji="1" lang="en-US" altLang="ja-JP" dirty="0" smtClean="0"/>
              <a:t>DBA</a:t>
            </a:r>
            <a:r>
              <a:rPr kumimoji="1" lang="ja-JP" altLang="en-US" dirty="0" smtClean="0"/>
              <a:t>コアとアルキル鎖が確認できます。</a:t>
            </a:r>
            <a:endParaRPr kumimoji="1" lang="en-US" altLang="ja-JP" dirty="0" smtClean="0"/>
          </a:p>
          <a:p>
            <a:r>
              <a:rPr kumimoji="1" lang="ja-JP" altLang="en-US" dirty="0" smtClean="0"/>
              <a:t>ドメイン内には少し</a:t>
            </a:r>
            <a:r>
              <a:rPr kumimoji="1" lang="en-US" altLang="ja-JP" dirty="0" smtClean="0"/>
              <a:t>linear</a:t>
            </a:r>
            <a:r>
              <a:rPr kumimoji="1" lang="ja-JP" altLang="en-US" dirty="0" smtClean="0"/>
              <a:t>構造が見られ、また構造欠陥や六角構造が歪んだものも確認できました。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20</a:t>
            </a:fld>
            <a:endParaRPr kumimoji="1" lang="ja-JP" altLang="en-US"/>
          </a:p>
        </p:txBody>
      </p:sp>
    </p:spTree>
    <p:extLst>
      <p:ext uri="{BB962C8B-B14F-4D97-AF65-F5344CB8AC3E}">
        <p14:creationId xmlns:p14="http://schemas.microsoft.com/office/powerpoint/2010/main" val="310687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また先ほどと同じ濃度で測定した</a:t>
            </a:r>
            <a:r>
              <a:rPr kumimoji="1" lang="en-US" altLang="ja-JP" dirty="0" smtClean="0"/>
              <a:t>STM</a:t>
            </a:r>
            <a:r>
              <a:rPr kumimoji="1" lang="ja-JP" altLang="en-US" dirty="0" smtClean="0"/>
              <a:t>画像の拡大図を見ると明るい三角形の</a:t>
            </a:r>
            <a:r>
              <a:rPr kumimoji="1" lang="en-US" altLang="ja-JP" dirty="0" smtClean="0"/>
              <a:t>DBA</a:t>
            </a:r>
            <a:r>
              <a:rPr kumimoji="1" lang="ja-JP" altLang="en-US" dirty="0" smtClean="0"/>
              <a:t>コアと暗いアルキル鎖が確認できました。さらにアルキル鎖の中央に明るい部分が確認できました。これはアルキル鎖中のジアセチレン部位です。画像からジアセチレン部位は隣接していると思われます。またこの画像からはハニカム構造が歪んでいる様子も確認で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21</a:t>
            </a:fld>
            <a:endParaRPr kumimoji="1" lang="ja-JP" altLang="en-US"/>
          </a:p>
        </p:txBody>
      </p:sp>
    </p:spTree>
    <p:extLst>
      <p:ext uri="{BB962C8B-B14F-4D97-AF65-F5344CB8AC3E}">
        <p14:creationId xmlns:p14="http://schemas.microsoft.com/office/powerpoint/2010/main" val="297488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今後の予定を説明します。まず目的となる二次元ポリマーの合成を検討します。方法は基板に滴下し配列させた</a:t>
            </a:r>
            <a:r>
              <a:rPr kumimoji="1" lang="en-US" altLang="ja-JP" dirty="0" smtClean="0"/>
              <a:t>DBA</a:t>
            </a:r>
            <a:r>
              <a:rPr kumimoji="1" lang="ja-JP" altLang="en-US" dirty="0" smtClean="0"/>
              <a:t>に外部刺激として</a:t>
            </a:r>
            <a:r>
              <a:rPr kumimoji="1" lang="en-US" altLang="ja-JP" dirty="0" smtClean="0"/>
              <a:t>254nm</a:t>
            </a:r>
            <a:r>
              <a:rPr kumimoji="1" lang="ja-JP" altLang="en-US" dirty="0" smtClean="0"/>
              <a:t>の波長を持つ紫外光を照射します。このとき溶媒である</a:t>
            </a:r>
            <a:r>
              <a:rPr kumimoji="1" lang="en-US" altLang="ja-JP" dirty="0" smtClean="0"/>
              <a:t>TCB</a:t>
            </a:r>
            <a:r>
              <a:rPr kumimoji="1" lang="ja-JP" altLang="en-US" dirty="0" smtClean="0"/>
              <a:t>は紫外光を吸収するため、まず基板に滴下した溶液を乾燥させ、ハニカム構造が保たれているか確認後、紫外光を照射します。</a:t>
            </a:r>
            <a:endParaRPr kumimoji="1" lang="en-US" altLang="ja-JP" dirty="0" smtClean="0"/>
          </a:p>
          <a:p>
            <a:r>
              <a:rPr kumimoji="1" lang="ja-JP" altLang="en-US" dirty="0" smtClean="0"/>
              <a:t>これによって隣接しているジアセチレン部位で橋架け反応が起こり、このモデル図のようにアルキル鎖が連結した構造を形成すると期待しています。</a:t>
            </a:r>
            <a:endParaRPr kumimoji="1" lang="en-US" altLang="ja-JP" dirty="0" smtClean="0"/>
          </a:p>
          <a:p>
            <a:r>
              <a:rPr kumimoji="1" lang="ja-JP" altLang="en-US" dirty="0" smtClean="0"/>
              <a:t>また紫外光の照射以外にも</a:t>
            </a:r>
            <a:r>
              <a:rPr kumimoji="1" lang="en-US" altLang="ja-JP" dirty="0" smtClean="0"/>
              <a:t>STM</a:t>
            </a:r>
            <a:r>
              <a:rPr kumimoji="1" lang="ja-JP" altLang="en-US" dirty="0" smtClean="0"/>
              <a:t>探針からのパルス電圧の印加や試薬の添加による二次元ポリマーの合成方法も検討していくつもりです。</a:t>
            </a:r>
            <a:endParaRPr kumimoji="1" lang="en-US" altLang="ja-JP" dirty="0" smtClean="0"/>
          </a:p>
          <a:p>
            <a:r>
              <a:rPr kumimoji="1" lang="ja-JP" altLang="en-US" dirty="0" smtClean="0"/>
              <a:t>また現在測定した条件ではリニア構造やハニカム構造の欠陥が見られることから、濃度の変更や過熱処理などによりドメインが広く、欠陥のない測定条件を検討していく予定です。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22</a:t>
            </a:fld>
            <a:endParaRPr kumimoji="1" lang="ja-JP" altLang="en-US"/>
          </a:p>
        </p:txBody>
      </p:sp>
    </p:spTree>
    <p:extLst>
      <p:ext uri="{BB962C8B-B14F-4D97-AF65-F5344CB8AC3E}">
        <p14:creationId xmlns:p14="http://schemas.microsoft.com/office/powerpoint/2010/main" val="3902123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23</a:t>
            </a:fld>
            <a:endParaRPr kumimoji="1" lang="ja-JP" altLang="en-US"/>
          </a:p>
        </p:txBody>
      </p:sp>
    </p:spTree>
    <p:extLst>
      <p:ext uri="{BB962C8B-B14F-4D97-AF65-F5344CB8AC3E}">
        <p14:creationId xmlns:p14="http://schemas.microsoft.com/office/powerpoint/2010/main" val="280075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次に分子が固液界面で自己集合により規則的な配列を形成した例を紹介します。</a:t>
            </a:r>
            <a:r>
              <a:rPr kumimoji="1" lang="en-US" altLang="ja-JP" dirty="0" smtClean="0"/>
              <a:t>Wang</a:t>
            </a:r>
            <a:r>
              <a:rPr kumimoji="1" lang="ja-JP" altLang="en-US" dirty="0" err="1" smtClean="0"/>
              <a:t>らは</a:t>
            </a:r>
            <a:r>
              <a:rPr kumimoji="1" lang="ja-JP" altLang="en-US" dirty="0" smtClean="0"/>
              <a:t>図の３つのカルボキシル基をもつこの分子の</a:t>
            </a:r>
            <a:r>
              <a:rPr kumimoji="1" lang="en-US" altLang="ja-JP" dirty="0" smtClean="0"/>
              <a:t>1-phenyloctane</a:t>
            </a:r>
            <a:r>
              <a:rPr kumimoji="1" lang="ja-JP" altLang="en-US" dirty="0" smtClean="0"/>
              <a:t>溶液をグラファイト基板上に滴下することで図のようなハニカム配列を形成したことを報告しました。</a:t>
            </a:r>
            <a:r>
              <a:rPr kumimoji="1" lang="en-US" altLang="ja-JP" dirty="0" smtClean="0"/>
              <a:t>(a)</a:t>
            </a:r>
            <a:r>
              <a:rPr kumimoji="1" lang="ja-JP" altLang="en-US" dirty="0" smtClean="0"/>
              <a:t>がその</a:t>
            </a:r>
            <a:r>
              <a:rPr kumimoji="1" lang="en-US" altLang="ja-JP" dirty="0" smtClean="0"/>
              <a:t>STM</a:t>
            </a:r>
            <a:r>
              <a:rPr kumimoji="1" lang="ja-JP" altLang="en-US" dirty="0" smtClean="0"/>
              <a:t>画像、</a:t>
            </a:r>
            <a:r>
              <a:rPr kumimoji="1" lang="en-US" altLang="ja-JP" dirty="0" smtClean="0"/>
              <a:t>(b)</a:t>
            </a:r>
            <a:r>
              <a:rPr kumimoji="1" lang="ja-JP" altLang="en-US" dirty="0" err="1" smtClean="0"/>
              <a:t>が拡</a:t>
            </a:r>
            <a:r>
              <a:rPr kumimoji="1" lang="ja-JP" altLang="en-US" dirty="0" smtClean="0"/>
              <a:t>大図、</a:t>
            </a:r>
            <a:r>
              <a:rPr kumimoji="1" lang="en-US" altLang="ja-JP" dirty="0" smtClean="0"/>
              <a:t>(c)(d)</a:t>
            </a:r>
            <a:r>
              <a:rPr kumimoji="1" lang="ja-JP" altLang="en-US" dirty="0" smtClean="0"/>
              <a:t>は分子のモデル図です。このような構造が形成されたのは分子間で水素結合相互作用という相互作用が働くことで図のように酸素原子と水素原子が互いに引き合ったためです。固液界面ではこのように大気下で分子を配列させ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25</a:t>
            </a:fld>
            <a:endParaRPr kumimoji="1" lang="ja-JP" altLang="en-US"/>
          </a:p>
        </p:txBody>
      </p:sp>
    </p:spTree>
    <p:extLst>
      <p:ext uri="{BB962C8B-B14F-4D97-AF65-F5344CB8AC3E}">
        <p14:creationId xmlns:p14="http://schemas.microsoft.com/office/powerpoint/2010/main" val="108310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次に固液界面で配列した分子が化学反応を起こした例を紹介します。</a:t>
            </a:r>
            <a:r>
              <a:rPr kumimoji="1" lang="en-US" altLang="ja-JP" sz="1200" b="0" i="0" u="none" strike="noStrike" kern="1200" baseline="0" dirty="0" err="1" smtClean="0">
                <a:solidFill>
                  <a:schemeClr val="tx1"/>
                </a:solidFill>
                <a:latin typeface="+mn-lt"/>
                <a:ea typeface="+mn-ea"/>
                <a:cs typeface="+mn-cs"/>
              </a:rPr>
              <a:t>Lackinger</a:t>
            </a:r>
            <a:r>
              <a:rPr kumimoji="1" lang="ja-JP" altLang="en-US" sz="1200" b="0" i="0" u="none" strike="noStrike" kern="1200" baseline="0" dirty="0" err="1" smtClean="0">
                <a:solidFill>
                  <a:schemeClr val="tx1"/>
                </a:solidFill>
                <a:latin typeface="+mn-lt"/>
                <a:ea typeface="+mn-ea"/>
                <a:cs typeface="+mn-cs"/>
              </a:rPr>
              <a:t>らは</a:t>
            </a:r>
            <a:r>
              <a:rPr kumimoji="1" lang="ja-JP" altLang="en-US" sz="1200" b="0" i="0" u="none" strike="noStrike" kern="1200" baseline="0" dirty="0" smtClean="0">
                <a:solidFill>
                  <a:schemeClr val="tx1"/>
                </a:solidFill>
                <a:latin typeface="+mn-lt"/>
                <a:ea typeface="+mn-ea"/>
                <a:cs typeface="+mn-cs"/>
              </a:rPr>
              <a:t>ボロン酸のノナン酸溶液をグラファイト基板に滴下した後、加熱することでボロン酸の縮合反応が起こり、共有結合を持つ分子を合成することに成功しました。こちらがその化学反応式と</a:t>
            </a:r>
            <a:r>
              <a:rPr kumimoji="1" lang="en-US" altLang="ja-JP" sz="1200" b="0" i="0" u="none" strike="noStrike" kern="1200" baseline="0" dirty="0" smtClean="0">
                <a:solidFill>
                  <a:schemeClr val="tx1"/>
                </a:solidFill>
                <a:latin typeface="+mn-lt"/>
                <a:ea typeface="+mn-ea"/>
                <a:cs typeface="+mn-cs"/>
              </a:rPr>
              <a:t>STM</a:t>
            </a:r>
            <a:r>
              <a:rPr kumimoji="1" lang="ja-JP" altLang="en-US" sz="1200" b="0" i="0" u="none" strike="noStrike" kern="1200" baseline="0" dirty="0" smtClean="0">
                <a:solidFill>
                  <a:schemeClr val="tx1"/>
                </a:solidFill>
                <a:latin typeface="+mn-lt"/>
                <a:ea typeface="+mn-ea"/>
                <a:cs typeface="+mn-cs"/>
              </a:rPr>
              <a:t>画像です。しかしこの反応では欠陥構造が多くありました。</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26</a:t>
            </a:fld>
            <a:endParaRPr kumimoji="1" lang="ja-JP" altLang="en-US"/>
          </a:p>
        </p:txBody>
      </p:sp>
    </p:spTree>
    <p:extLst>
      <p:ext uri="{BB962C8B-B14F-4D97-AF65-F5344CB8AC3E}">
        <p14:creationId xmlns:p14="http://schemas.microsoft.com/office/powerpoint/2010/main" val="108000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はじめに二次元ポリマーについて説明します。二次元ポリマーとは</a:t>
            </a:r>
            <a:r>
              <a:rPr lang="ja-JP" altLang="en-US" dirty="0" smtClean="0"/>
              <a:t>全ての構成要素が規則正しく共有結合で結ばれた単分子膜厚のシート状ポリマーのことです</a:t>
            </a:r>
            <a:r>
              <a:rPr kumimoji="1" lang="ja-JP" altLang="en-US" dirty="0" smtClean="0"/>
              <a:t>。またポリマーとは１種または複数のモノマーと呼ばれる分子が規則的に連結して形成する高分子のことです。ポリマーは現在合成繊維やビニール袋など様々なことに応用され</a:t>
            </a:r>
            <a:r>
              <a:rPr kumimoji="1" lang="en-US" altLang="ja-JP" dirty="0" smtClean="0"/>
              <a:t>,</a:t>
            </a:r>
            <a:r>
              <a:rPr kumimoji="1" lang="ja-JP" altLang="en-US" dirty="0" smtClean="0"/>
              <a:t>われわれの生活になくてはならない材料です。</a:t>
            </a:r>
            <a:endParaRPr kumimoji="1" lang="en-US" altLang="ja-JP" dirty="0" smtClean="0"/>
          </a:p>
          <a:p>
            <a:r>
              <a:rPr kumimoji="1" lang="ja-JP" altLang="en-US" dirty="0" smtClean="0"/>
              <a:t>高分子のほとんどは直線方向に連結した１次元ポリマーです。しかし</a:t>
            </a:r>
            <a:r>
              <a:rPr kumimoji="1" lang="en-US" altLang="ja-JP" dirty="0" smtClean="0"/>
              <a:t>2004</a:t>
            </a:r>
            <a:r>
              <a:rPr kumimoji="1" lang="ja-JP" altLang="en-US" dirty="0" smtClean="0"/>
              <a:t>年にグラファイトから天然の二次元ポリマーであるグラフェンが単離され、その特異な物性が明らかになったことが契機となり、分子がシート状に規則正しく並んだ二次元ポリマーに現在注目が集まっています</a:t>
            </a:r>
            <a:r>
              <a:rPr lang="ja-JP" altLang="en-US" dirty="0" smtClean="0"/>
              <a:t>。二次元ポリマー</a:t>
            </a:r>
            <a:r>
              <a:rPr kumimoji="1" lang="ja-JP" altLang="en-US" dirty="0" smtClean="0"/>
              <a:t>は従来の１次元ポリマーとはまったく異なる性質を持つと期待されいままで多くの研究がなされてきました。</a:t>
            </a:r>
            <a:endParaRPr kumimoji="1" lang="en-US" altLang="ja-JP" dirty="0" smtClean="0"/>
          </a:p>
          <a:p>
            <a:r>
              <a:rPr kumimoji="1" lang="ja-JP" altLang="en-US" dirty="0" smtClean="0"/>
              <a:t>一次元ポリマーは反応点が末端の２ヶ所であるのに対し二次元ポリマーは反応点が３つ以上あり、それらが欠陥なく配列しなければならないため、合成例が少ないです。よって私はより簡便な方法で新奇の二次元ポリマーを合成し、その物性を調べることを目的とし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3</a:t>
            </a:fld>
            <a:endParaRPr kumimoji="1" lang="ja-JP" altLang="en-US"/>
          </a:p>
        </p:txBody>
      </p:sp>
    </p:spTree>
    <p:extLst>
      <p:ext uri="{BB962C8B-B14F-4D97-AF65-F5344CB8AC3E}">
        <p14:creationId xmlns:p14="http://schemas.microsoft.com/office/powerpoint/2010/main" val="223560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二次元ポリマーを合成する方法として分子の自己集合を利用して二次元的に配列した後に化学反応により連結する方法があります。有機分子</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はグラファイトなどの固体基板に置くと、ファンデルワールス力などの分子間相互作用を駆動力として、自発的に集合し規則的に配列します。このとき、分子間には共有結合はなく弱い相互作用で配列が形成されています。よって配列させた後に分子に外部刺激を与え、分子間を共有結合で連結することで規則的な構造をもった二次元ポリマーを合成します。なお分子を固体基板に配列させ</a:t>
            </a:r>
            <a:r>
              <a:rPr kumimoji="1" lang="ja-JP" altLang="en-US" dirty="0" err="1" smtClean="0"/>
              <a:t>り</a:t>
            </a:r>
            <a:r>
              <a:rPr kumimoji="1" lang="ja-JP" altLang="en-US" dirty="0" smtClean="0"/>
              <a:t>環境として超高真空下</a:t>
            </a:r>
            <a:r>
              <a:rPr kumimoji="1" lang="en-US" altLang="ja-JP" dirty="0" smtClean="0"/>
              <a:t>(UHV)</a:t>
            </a:r>
            <a:r>
              <a:rPr kumimoji="1" lang="ja-JP" altLang="en-US" dirty="0" smtClean="0"/>
              <a:t>および固液界面が用いられます。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4</a:t>
            </a:fld>
            <a:endParaRPr kumimoji="1" lang="ja-JP" altLang="en-US"/>
          </a:p>
        </p:txBody>
      </p:sp>
    </p:spTree>
    <p:extLst>
      <p:ext uri="{BB962C8B-B14F-4D97-AF65-F5344CB8AC3E}">
        <p14:creationId xmlns:p14="http://schemas.microsoft.com/office/powerpoint/2010/main" val="41480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次に固体表面における二次元ポリマーの合成例を紹介します。</a:t>
            </a:r>
            <a:r>
              <a:rPr kumimoji="1" lang="en-US" altLang="ja-JP" sz="1200" b="0" i="0" u="none" strike="noStrike" kern="1200" baseline="0" dirty="0" err="1" smtClean="0">
                <a:solidFill>
                  <a:schemeClr val="tx1"/>
                </a:solidFill>
                <a:latin typeface="+mn-lt"/>
                <a:ea typeface="+mn-ea"/>
                <a:cs typeface="+mn-cs"/>
              </a:rPr>
              <a:t>Perepichka</a:t>
            </a:r>
            <a:r>
              <a:rPr kumimoji="1" lang="ja-JP" altLang="en-US" sz="1200" b="0" i="0" u="none" strike="noStrike" kern="1200" baseline="0" dirty="0" err="1" smtClean="0">
                <a:solidFill>
                  <a:schemeClr val="tx1"/>
                </a:solidFill>
                <a:latin typeface="+mn-lt"/>
                <a:ea typeface="+mn-ea"/>
                <a:cs typeface="+mn-cs"/>
              </a:rPr>
              <a:t>らは</a:t>
            </a:r>
            <a:r>
              <a:rPr kumimoji="1" lang="ja-JP" altLang="en-US" sz="1200" b="0" i="0" u="none" strike="noStrike" kern="1200" baseline="0" dirty="0" smtClean="0">
                <a:solidFill>
                  <a:schemeClr val="tx1"/>
                </a:solidFill>
                <a:latin typeface="+mn-lt"/>
                <a:ea typeface="+mn-ea"/>
                <a:cs typeface="+mn-cs"/>
              </a:rPr>
              <a:t>この</a:t>
            </a:r>
            <a:r>
              <a:rPr kumimoji="1" lang="en-US" altLang="ja-JP" sz="1200" b="0" i="0" u="none" strike="noStrike" kern="1200" baseline="0" dirty="0" smtClean="0">
                <a:solidFill>
                  <a:schemeClr val="tx1"/>
                </a:solidFill>
                <a:latin typeface="+mn-lt"/>
                <a:ea typeface="+mn-ea"/>
                <a:cs typeface="+mn-cs"/>
              </a:rPr>
              <a:t>TBTTA</a:t>
            </a:r>
            <a:r>
              <a:rPr kumimoji="1" lang="ja-JP" altLang="en-US" sz="1200" b="0" i="0" u="none" strike="noStrike" kern="1200" baseline="0" dirty="0" smtClean="0">
                <a:solidFill>
                  <a:schemeClr val="tx1"/>
                </a:solidFill>
                <a:latin typeface="+mn-lt"/>
                <a:ea typeface="+mn-ea"/>
                <a:cs typeface="+mn-cs"/>
              </a:rPr>
              <a:t>というベンゼン環とチオール環で形成された分子を超高真空下で銀</a:t>
            </a:r>
            <a:r>
              <a:rPr kumimoji="1" lang="en-US" altLang="ja-JP" sz="1200" b="0" i="0" u="none" strike="noStrike" kern="1200" baseline="0" dirty="0" smtClean="0">
                <a:solidFill>
                  <a:schemeClr val="tx1"/>
                </a:solidFill>
                <a:latin typeface="+mn-lt"/>
                <a:ea typeface="+mn-ea"/>
                <a:cs typeface="+mn-cs"/>
              </a:rPr>
              <a:t>(111)</a:t>
            </a:r>
            <a:r>
              <a:rPr kumimoji="1" lang="ja-JP" altLang="en-US" sz="1200" b="0" i="0" u="none" strike="noStrike" kern="1200" baseline="0" dirty="0" smtClean="0">
                <a:solidFill>
                  <a:schemeClr val="tx1"/>
                </a:solidFill>
                <a:latin typeface="+mn-lt"/>
                <a:ea typeface="+mn-ea"/>
                <a:cs typeface="+mn-cs"/>
              </a:rPr>
              <a:t>基板上に蒸着させると脱ハロゲン化反応が起こり生じたラジカルが有機金属中間体を形成し、その後</a:t>
            </a:r>
            <a:r>
              <a:rPr kumimoji="1" lang="en-US" altLang="ja-JP" sz="1200" b="0" i="0" u="none" strike="noStrike" kern="1200" baseline="0" dirty="0" smtClean="0">
                <a:solidFill>
                  <a:schemeClr val="tx1"/>
                </a:solidFill>
                <a:latin typeface="+mn-lt"/>
                <a:ea typeface="+mn-ea"/>
                <a:cs typeface="+mn-cs"/>
              </a:rPr>
              <a:t>300</a:t>
            </a:r>
            <a:r>
              <a:rPr kumimoji="1" lang="ja-JP" altLang="en-US" sz="1200" b="0" i="0" u="none" strike="noStrike" kern="1200" baseline="0" dirty="0" smtClean="0">
                <a:solidFill>
                  <a:schemeClr val="tx1"/>
                </a:solidFill>
                <a:latin typeface="+mn-lt"/>
                <a:ea typeface="+mn-ea"/>
                <a:cs typeface="+mn-cs"/>
              </a:rPr>
              <a:t>℃で加熱</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アニーリング</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することにより脱金属反応がおこり空孔を持つ二次元ポリマーを形成することを報告しました。こちらの</a:t>
            </a:r>
            <a:r>
              <a:rPr kumimoji="1" lang="en-US" altLang="ja-JP" sz="1200" b="0" i="0" u="none" strike="noStrike" kern="1200" baseline="0" dirty="0" smtClean="0">
                <a:solidFill>
                  <a:schemeClr val="tx1"/>
                </a:solidFill>
                <a:latin typeface="+mn-lt"/>
                <a:ea typeface="+mn-ea"/>
                <a:cs typeface="+mn-cs"/>
              </a:rPr>
              <a:t>STM</a:t>
            </a:r>
            <a:r>
              <a:rPr kumimoji="1" lang="ja-JP" altLang="en-US" sz="1200" b="0" i="0" u="none" strike="noStrike" kern="1200" baseline="0" dirty="0" smtClean="0">
                <a:solidFill>
                  <a:schemeClr val="tx1"/>
                </a:solidFill>
                <a:latin typeface="+mn-lt"/>
                <a:ea typeface="+mn-ea"/>
                <a:cs typeface="+mn-cs"/>
              </a:rPr>
              <a:t>画像は脱ハロゲン化した</a:t>
            </a:r>
            <a:r>
              <a:rPr kumimoji="1" lang="en-US" altLang="ja-JP" sz="1200" b="0" i="0" u="none" strike="noStrike" kern="1200" baseline="0" dirty="0" smtClean="0">
                <a:solidFill>
                  <a:schemeClr val="tx1"/>
                </a:solidFill>
                <a:latin typeface="+mn-lt"/>
                <a:ea typeface="+mn-ea"/>
                <a:cs typeface="+mn-cs"/>
              </a:rPr>
              <a:t>TBBTA</a:t>
            </a:r>
            <a:r>
              <a:rPr kumimoji="1" lang="ja-JP" altLang="en-US" sz="1200" b="0" i="0" u="none" strike="noStrike" kern="1200" baseline="0" dirty="0" smtClean="0">
                <a:solidFill>
                  <a:schemeClr val="tx1"/>
                </a:solidFill>
                <a:latin typeface="+mn-lt"/>
                <a:ea typeface="+mn-ea"/>
                <a:cs typeface="+mn-cs"/>
              </a:rPr>
              <a:t>と</a:t>
            </a:r>
            <a:r>
              <a:rPr kumimoji="1" lang="en-US" altLang="ja-JP" sz="1200" b="0" i="0" u="none" strike="noStrike" kern="1200" baseline="0" dirty="0" smtClean="0">
                <a:solidFill>
                  <a:schemeClr val="tx1"/>
                </a:solidFill>
                <a:latin typeface="+mn-lt"/>
                <a:ea typeface="+mn-ea"/>
                <a:cs typeface="+mn-cs"/>
              </a:rPr>
              <a:t>P2TTA</a:t>
            </a:r>
            <a:r>
              <a:rPr kumimoji="1" lang="ja-JP" altLang="en-US" sz="1200" b="0" i="0" u="none" strike="noStrike" kern="1200" baseline="0" dirty="0" err="1" smtClean="0">
                <a:solidFill>
                  <a:schemeClr val="tx1"/>
                </a:solidFill>
                <a:latin typeface="+mn-lt"/>
                <a:ea typeface="+mn-ea"/>
                <a:cs typeface="+mn-cs"/>
              </a:rPr>
              <a:t>が共</a:t>
            </a:r>
            <a:r>
              <a:rPr kumimoji="1" lang="ja-JP" altLang="en-US" sz="1200" b="0" i="0" u="none" strike="noStrike" kern="1200" baseline="0" dirty="0" smtClean="0">
                <a:solidFill>
                  <a:schemeClr val="tx1"/>
                </a:solidFill>
                <a:latin typeface="+mn-lt"/>
                <a:ea typeface="+mn-ea"/>
                <a:cs typeface="+mn-cs"/>
              </a:rPr>
              <a:t>存した画像です右側が反応前で左側が反応後となっています。反応前の</a:t>
            </a:r>
            <a:r>
              <a:rPr kumimoji="1" lang="en-US" altLang="ja-JP" sz="1200" b="0" i="0" u="none" strike="noStrike" kern="1200" baseline="0" dirty="0" smtClean="0">
                <a:solidFill>
                  <a:schemeClr val="tx1"/>
                </a:solidFill>
                <a:latin typeface="+mn-lt"/>
                <a:ea typeface="+mn-ea"/>
                <a:cs typeface="+mn-cs"/>
              </a:rPr>
              <a:t>TBTTA</a:t>
            </a:r>
            <a:r>
              <a:rPr kumimoji="1" lang="ja-JP" altLang="en-US" sz="1200" b="0" i="0" u="none" strike="noStrike" kern="1200" baseline="0" dirty="0" smtClean="0">
                <a:solidFill>
                  <a:schemeClr val="tx1"/>
                </a:solidFill>
                <a:latin typeface="+mn-lt"/>
                <a:ea typeface="+mn-ea"/>
                <a:cs typeface="+mn-cs"/>
              </a:rPr>
              <a:t>にある緑の○は銀と分子が有機金属中間体を形成している部分です。反応後は分子間の距離が近づき、共有結合を形成したことが確かめられました。この研究で用いられた</a:t>
            </a:r>
            <a:r>
              <a:rPr kumimoji="1" lang="ja-JP" altLang="en-US" dirty="0" smtClean="0"/>
              <a:t>超高真空環境は表面観測に至るまでに煩雑な操作が必要であることが問題となります。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5</a:t>
            </a:fld>
            <a:endParaRPr kumimoji="1" lang="ja-JP" altLang="en-US"/>
          </a:p>
        </p:txBody>
      </p:sp>
    </p:spTree>
    <p:extLst>
      <p:ext uri="{BB962C8B-B14F-4D97-AF65-F5344CB8AC3E}">
        <p14:creationId xmlns:p14="http://schemas.microsoft.com/office/powerpoint/2010/main" val="8195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次に固液界面で分子が化学反応を起こした例を紹介します。国武先生は</a:t>
            </a:r>
            <a:r>
              <a:rPr kumimoji="1" lang="en-US" altLang="ja-JP" dirty="0" smtClean="0"/>
              <a:t>TAPP</a:t>
            </a:r>
            <a:r>
              <a:rPr kumimoji="1" lang="ja-JP" altLang="en-US" dirty="0" smtClean="0"/>
              <a:t>と</a:t>
            </a:r>
            <a:r>
              <a:rPr kumimoji="1" lang="en-US" altLang="ja-JP" dirty="0" smtClean="0"/>
              <a:t>TPA</a:t>
            </a:r>
            <a:r>
              <a:rPr kumimoji="1" lang="ja-JP" altLang="en-US" dirty="0" smtClean="0"/>
              <a:t>という二種類の分子を金基板上に滴下し、</a:t>
            </a:r>
            <a:r>
              <a:rPr kumimoji="1" lang="en-US" altLang="ja-JP" dirty="0" smtClean="0"/>
              <a:t>pH</a:t>
            </a:r>
            <a:r>
              <a:rPr kumimoji="1" lang="ja-JP" altLang="en-US" dirty="0" smtClean="0"/>
              <a:t>を調製することで上に書いてあるようなアミンとアルデヒドの縮合反応が起こり、図のような二次元骨格を形成しました。こちらはそのモデル図です。しかしこの二分子では欠陥が多く、また巨大なドメインを得ることができませ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6</a:t>
            </a:fld>
            <a:endParaRPr kumimoji="1" lang="ja-JP" altLang="en-US"/>
          </a:p>
        </p:txBody>
      </p:sp>
    </p:spTree>
    <p:extLst>
      <p:ext uri="{BB962C8B-B14F-4D97-AF65-F5344CB8AC3E}">
        <p14:creationId xmlns:p14="http://schemas.microsoft.com/office/powerpoint/2010/main" val="276376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以上の背景から、超高真空条件よりも温和で簡単に二次元ポリマーを合成することを固液界面を選択して二次元ポリマーを合成することにしました。</a:t>
            </a:r>
            <a:endParaRPr kumimoji="1" lang="en-US" altLang="ja-JP" dirty="0" smtClean="0"/>
          </a:p>
          <a:p>
            <a:r>
              <a:rPr kumimoji="1" lang="ja-JP" altLang="en-US" dirty="0" smtClean="0"/>
              <a:t>特に特定の分子を捕まえられる分子ふるいに応用できたり、ゲストを吸着させることにより、分子認識によるセンサや触媒反応などにも応用が期待される多孔性の二次元ポリマーを合成することにしました。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7</a:t>
            </a:fld>
            <a:endParaRPr kumimoji="1" lang="ja-JP" altLang="en-US"/>
          </a:p>
        </p:txBody>
      </p:sp>
    </p:spTree>
    <p:extLst>
      <p:ext uri="{BB962C8B-B14F-4D97-AF65-F5344CB8AC3E}">
        <p14:creationId xmlns:p14="http://schemas.microsoft.com/office/powerpoint/2010/main" val="293500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私は二次元ポリマーのビルディングブロックとして当研究室で扱っている</a:t>
            </a:r>
            <a:r>
              <a:rPr kumimoji="1" lang="en-US" altLang="ja-JP" dirty="0" err="1" smtClean="0"/>
              <a:t>dehydrobenzo</a:t>
            </a:r>
            <a:r>
              <a:rPr kumimoji="1" lang="en-US" altLang="ja-JP" dirty="0" smtClean="0"/>
              <a:t>[12]</a:t>
            </a:r>
            <a:r>
              <a:rPr kumimoji="1" lang="en-US" altLang="ja-JP" dirty="0" err="1" smtClean="0"/>
              <a:t>annulene</a:t>
            </a:r>
            <a:r>
              <a:rPr kumimoji="1" lang="ja-JP" altLang="en-US" dirty="0" smtClean="0"/>
              <a:t>という化合物を用いることにしました。以下</a:t>
            </a:r>
            <a:r>
              <a:rPr kumimoji="1" lang="en-US" altLang="ja-JP" dirty="0" err="1" smtClean="0"/>
              <a:t>dehydrobenzo</a:t>
            </a:r>
            <a:r>
              <a:rPr kumimoji="1" lang="en-US" altLang="ja-JP" dirty="0" smtClean="0"/>
              <a:t>[12]</a:t>
            </a:r>
            <a:r>
              <a:rPr kumimoji="1" lang="en-US" altLang="ja-JP" dirty="0" err="1" smtClean="0"/>
              <a:t>annulene</a:t>
            </a:r>
            <a:r>
              <a:rPr kumimoji="1" lang="ja-JP" altLang="en-US" dirty="0" smtClean="0"/>
              <a:t>を</a:t>
            </a:r>
            <a:r>
              <a:rPr kumimoji="1" lang="en-US" altLang="ja-JP" dirty="0" smtClean="0"/>
              <a:t>DBA</a:t>
            </a:r>
            <a:r>
              <a:rPr kumimoji="1" lang="ja-JP" altLang="en-US" dirty="0" smtClean="0"/>
              <a:t>と略します。当研究室では</a:t>
            </a:r>
            <a:r>
              <a:rPr kumimoji="1" lang="en-US" altLang="ja-JP" dirty="0" smtClean="0"/>
              <a:t>DBA</a:t>
            </a:r>
            <a:r>
              <a:rPr kumimoji="1" lang="ja-JP" altLang="en-US" dirty="0" smtClean="0"/>
              <a:t>を用いて固液界面での自己集合による分子制御についての研究をおこなっています。</a:t>
            </a:r>
            <a:r>
              <a:rPr kumimoji="1" lang="en-US" altLang="ja-JP" dirty="0" smtClean="0"/>
              <a:t>DBA</a:t>
            </a:r>
            <a:r>
              <a:rPr kumimoji="1" lang="ja-JP" altLang="en-US" dirty="0" smtClean="0"/>
              <a:t>は３つのベンゼン環とアルキンで三角形部位を作り、さらにベンゼン環から２本ずつアルコキシ鎖が伸びた構造をしています。</a:t>
            </a:r>
            <a:r>
              <a:rPr kumimoji="1" lang="en-US" altLang="ja-JP" dirty="0" smtClean="0"/>
              <a:t>DBA</a:t>
            </a:r>
            <a:r>
              <a:rPr kumimoji="1" lang="ja-JP" altLang="en-US" dirty="0" smtClean="0"/>
              <a:t>の構造は以後こちらの図のように置き換えることができます。</a:t>
            </a:r>
            <a:r>
              <a:rPr kumimoji="1" lang="en-US" altLang="ja-JP" dirty="0" smtClean="0"/>
              <a:t>DBA</a:t>
            </a:r>
            <a:r>
              <a:rPr kumimoji="1" lang="ja-JP" altLang="en-US" dirty="0" err="1" smtClean="0"/>
              <a:t>はグラ</a:t>
            </a:r>
            <a:r>
              <a:rPr kumimoji="1" lang="ja-JP" altLang="en-US" dirty="0" smtClean="0"/>
              <a:t>ファイト上に溶液を滴下することでファンデルワールス力を駆動力として自己集合し、アルキル鎖が組み合ってこのようなハニカム構造を形成します。こちらが</a:t>
            </a:r>
            <a:r>
              <a:rPr kumimoji="1" lang="en-US" altLang="ja-JP" dirty="0" smtClean="0"/>
              <a:t>DBA</a:t>
            </a:r>
            <a:r>
              <a:rPr kumimoji="1" lang="ja-JP" altLang="en-US" dirty="0" smtClean="0"/>
              <a:t>が形成したハニカムネットワークの画像です。明るい三角形部位が</a:t>
            </a:r>
            <a:r>
              <a:rPr kumimoji="1" lang="en-US" altLang="ja-JP" dirty="0" smtClean="0"/>
              <a:t>DBA</a:t>
            </a:r>
            <a:r>
              <a:rPr kumimoji="1" lang="ja-JP" altLang="en-US" dirty="0" smtClean="0"/>
              <a:t>のベンゼン環とアルキンで形成されたコアの部分で</a:t>
            </a:r>
            <a:r>
              <a:rPr kumimoji="1" lang="en-US" altLang="ja-JP" dirty="0" smtClean="0"/>
              <a:t>DBA</a:t>
            </a:r>
            <a:r>
              <a:rPr kumimoji="1" lang="ja-JP" altLang="en-US" dirty="0" smtClean="0"/>
              <a:t>コアを結ぶ暗い部分が組み合ったアルコキシ鎖に相当します。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8</a:t>
            </a:fld>
            <a:endParaRPr kumimoji="1" lang="ja-JP" altLang="en-US"/>
          </a:p>
        </p:txBody>
      </p:sp>
    </p:spTree>
    <p:extLst>
      <p:ext uri="{BB962C8B-B14F-4D97-AF65-F5344CB8AC3E}">
        <p14:creationId xmlns:p14="http://schemas.microsoft.com/office/powerpoint/2010/main" val="382242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DBA</a:t>
            </a:r>
            <a:r>
              <a:rPr kumimoji="1" lang="ja-JP" altLang="en-US" dirty="0" smtClean="0"/>
              <a:t>の特徴として溶液中の分子濃度によって形成する構造が変化することも分かっています。こちらは</a:t>
            </a:r>
            <a:r>
              <a:rPr kumimoji="1" lang="en-US" altLang="ja-JP" dirty="0" smtClean="0"/>
              <a:t>DBA</a:t>
            </a:r>
            <a:r>
              <a:rPr kumimoji="1" lang="ja-JP" altLang="en-US" dirty="0" smtClean="0"/>
              <a:t>が形成した多孔性でない</a:t>
            </a:r>
            <a:r>
              <a:rPr kumimoji="1" lang="en-US" altLang="ja-JP" dirty="0" smtClean="0"/>
              <a:t>linear</a:t>
            </a:r>
            <a:r>
              <a:rPr kumimoji="1" lang="ja-JP" altLang="en-US" dirty="0" smtClean="0"/>
              <a:t>構造の</a:t>
            </a:r>
            <a:r>
              <a:rPr kumimoji="1" lang="en-US" altLang="ja-JP" dirty="0" smtClean="0"/>
              <a:t>STM</a:t>
            </a:r>
            <a:r>
              <a:rPr kumimoji="1" lang="ja-JP" altLang="en-US" dirty="0" smtClean="0"/>
              <a:t>画像とそのモデル図です。</a:t>
            </a:r>
            <a:r>
              <a:rPr kumimoji="1" lang="en-US" altLang="ja-JP" dirty="0" smtClean="0"/>
              <a:t>DBA</a:t>
            </a:r>
            <a:r>
              <a:rPr kumimoji="1" lang="ja-JP" altLang="en-US" dirty="0" smtClean="0"/>
              <a:t>のモデル図にはアルキル鎖が４本しか描かれていませんが、残りの２本のアルキル鎖は基板に吸着せずこのように基板から浮いています。そしてこちらがハニカム構造を形成するときの濃度依存性を示したグラフです。横軸が濃度、縦軸がハニカム構造を形成している部分の画像全体の面積に対する被服率を示しています。この図から濃度が低くなるにつれてハニカム構造を形成する割合が高くなっていくことがわかります。またアルキル鎖が長くなるにつれて、より低い濃度においてハニカム構造を形成することが分かっています。</a:t>
            </a:r>
            <a:r>
              <a:rPr kumimoji="1" lang="ja-JP" altLang="en-US" dirty="0" err="1" smtClean="0"/>
              <a:t>すなはち</a:t>
            </a:r>
            <a:r>
              <a:rPr kumimoji="1" lang="ja-JP" altLang="en-US" dirty="0" smtClean="0"/>
              <a:t>長い側鎖をもつ</a:t>
            </a:r>
            <a:r>
              <a:rPr kumimoji="1" lang="en-US" altLang="ja-JP" dirty="0" smtClean="0"/>
              <a:t>DBA</a:t>
            </a:r>
            <a:r>
              <a:rPr kumimoji="1" lang="ja-JP" altLang="en-US" dirty="0" smtClean="0"/>
              <a:t>でも濃度を低くすれば被覆率が１００％になることが分かります。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04F4348-1A90-4EB7-BDAB-D12CFDF2BC74}" type="slidenum">
              <a:rPr kumimoji="1" lang="ja-JP" altLang="en-US" smtClean="0"/>
              <a:t>9</a:t>
            </a:fld>
            <a:endParaRPr kumimoji="1" lang="ja-JP" altLang="en-US"/>
          </a:p>
        </p:txBody>
      </p:sp>
    </p:spTree>
    <p:extLst>
      <p:ext uri="{BB962C8B-B14F-4D97-AF65-F5344CB8AC3E}">
        <p14:creationId xmlns:p14="http://schemas.microsoft.com/office/powerpoint/2010/main" val="292894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57F252A-C617-4CCE-A0AA-D5D345BBC70A}" type="datetime1">
              <a:rPr kumimoji="1" lang="ja-JP" altLang="en-US" smtClean="0"/>
              <a:t>2014/10/8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103559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9996D6B-04C2-4052-B8DB-CF48C828EFF2}" type="datetime1">
              <a:rPr kumimoji="1" lang="ja-JP" altLang="en-US" smtClean="0"/>
              <a:t>2014/10/8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89665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37C633-3FB0-48E6-819F-3C9B392DED72}" type="datetime1">
              <a:rPr kumimoji="1" lang="ja-JP" altLang="en-US" smtClean="0"/>
              <a:t>2014/10/8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5357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93CF48-B281-4E99-A167-B6304034AED0}" type="datetime1">
              <a:rPr kumimoji="1" lang="ja-JP" altLang="en-US" smtClean="0"/>
              <a:t>2014/10/8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32291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545F96-5060-4FC0-82B4-E4FA868E6F61}" type="datetime1">
              <a:rPr kumimoji="1" lang="ja-JP" altLang="en-US" smtClean="0"/>
              <a:t>2014/10/8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25342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95A9025-3CED-452F-B27A-02F3FB364454}" type="datetime1">
              <a:rPr kumimoji="1" lang="ja-JP" altLang="en-US" smtClean="0"/>
              <a:t>2014/10/8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204324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7CC7EA-F886-40F7-9EF0-60587DB0337B}" type="datetime1">
              <a:rPr kumimoji="1" lang="ja-JP" altLang="en-US" smtClean="0"/>
              <a:t>2014/10/8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332910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3C587A6-4360-4F33-9A0F-B9A86CBC4287}" type="datetime1">
              <a:rPr kumimoji="1" lang="ja-JP" altLang="en-US" smtClean="0"/>
              <a:t>2014/10/8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126239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C73D8-2460-467C-B102-55CE39A2E18A}" type="datetime1">
              <a:rPr kumimoji="1" lang="ja-JP" altLang="en-US" smtClean="0"/>
              <a:t>2014/10/8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147224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3C9FFE-C6C7-40EB-9C43-C38BE8069B81}" type="datetime1">
              <a:rPr kumimoji="1" lang="ja-JP" altLang="en-US" smtClean="0"/>
              <a:t>2014/10/8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375632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FD71C7-A80F-4CD6-B732-5AD162103D05}" type="datetime1">
              <a:rPr kumimoji="1" lang="ja-JP" altLang="en-US" smtClean="0"/>
              <a:t>2014/10/8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2998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1CAD4-628D-491E-9317-914E47B710E8}" type="datetime1">
              <a:rPr kumimoji="1" lang="ja-JP" altLang="en-US" smtClean="0"/>
              <a:t>2014/10/8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A8ED6-B457-43D8-8461-D42DFC50B12C}" type="slidenum">
              <a:rPr kumimoji="1" lang="ja-JP" altLang="en-US" smtClean="0"/>
              <a:t>‹#›</a:t>
            </a:fld>
            <a:endParaRPr kumimoji="1" lang="ja-JP" altLang="en-US"/>
          </a:p>
        </p:txBody>
      </p:sp>
    </p:spTree>
    <p:extLst>
      <p:ext uri="{BB962C8B-B14F-4D97-AF65-F5344CB8AC3E}">
        <p14:creationId xmlns:p14="http://schemas.microsoft.com/office/powerpoint/2010/main" val="884201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2.emf"/><Relationship Id="rId5" Type="http://schemas.openxmlformats.org/officeDocument/2006/relationships/image" Target="../media/image24.png"/><Relationship Id="rId10" Type="http://schemas.openxmlformats.org/officeDocument/2006/relationships/oleObject" Target="../embeddings/oleObject5.bin"/><Relationship Id="rId4" Type="http://schemas.openxmlformats.org/officeDocument/2006/relationships/image" Target="../media/image23.png"/><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oleObject" Target="../embeddings/oleObject7.bin"/><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7.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8.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4.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2.bin"/><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CBA8ED6-B457-43D8-8461-D42DFC50B12C}" type="slidenum">
              <a:rPr kumimoji="1" lang="ja-JP" altLang="en-US" smtClean="0"/>
              <a:t>1</a:t>
            </a:fld>
            <a:endParaRPr kumimoji="1" lang="ja-JP" altLang="en-US"/>
          </a:p>
        </p:txBody>
      </p:sp>
      <p:sp>
        <p:nvSpPr>
          <p:cNvPr id="3" name="テキスト ボックス 2"/>
          <p:cNvSpPr txBox="1"/>
          <p:nvPr/>
        </p:nvSpPr>
        <p:spPr>
          <a:xfrm>
            <a:off x="1064302" y="1244184"/>
            <a:ext cx="7045377" cy="3970318"/>
          </a:xfrm>
          <a:prstGeom prst="rect">
            <a:avLst/>
          </a:prstGeom>
          <a:noFill/>
        </p:spPr>
        <p:txBody>
          <a:bodyPr wrap="square" rtlCol="0">
            <a:spAutoFit/>
          </a:bodyPr>
          <a:lstStyle/>
          <a:p>
            <a:r>
              <a:rPr lang="en-US" altLang="ja-JP" sz="3600" b="1" dirty="0">
                <a:latin typeface="Arial" panose="020B0604020202020204" pitchFamily="34" charset="0"/>
                <a:cs typeface="Arial" panose="020B0604020202020204" pitchFamily="34" charset="0"/>
              </a:rPr>
              <a:t>Studies on the synthesis of a porous two-dimensional polymer using a light induced cross-linking reaction of </a:t>
            </a:r>
            <a:r>
              <a:rPr lang="en-US" altLang="ja-JP" sz="3600" b="1" dirty="0" err="1">
                <a:latin typeface="Arial" panose="020B0604020202020204" pitchFamily="34" charset="0"/>
                <a:cs typeface="Arial" panose="020B0604020202020204" pitchFamily="34" charset="0"/>
              </a:rPr>
              <a:t>diacetylenes</a:t>
            </a:r>
            <a:r>
              <a:rPr lang="en-US" altLang="ja-JP" sz="3600" b="1" dirty="0">
                <a:latin typeface="Arial" panose="020B0604020202020204" pitchFamily="34" charset="0"/>
                <a:cs typeface="Arial" panose="020B0604020202020204" pitchFamily="34" charset="0"/>
              </a:rPr>
              <a:t> at the solid/liquid interface</a:t>
            </a:r>
            <a:endParaRPr lang="ja-JP" altLang="ja-JP" sz="3600" b="1" dirty="0">
              <a:latin typeface="Arial" panose="020B0604020202020204" pitchFamily="34" charset="0"/>
              <a:cs typeface="Arial" panose="020B0604020202020204" pitchFamily="34" charset="0"/>
            </a:endParaRPr>
          </a:p>
          <a:p>
            <a:r>
              <a:rPr lang="en-US" altLang="ja-JP" dirty="0"/>
              <a:t> </a:t>
            </a:r>
            <a:endParaRPr lang="ja-JP" altLang="ja-JP" dirty="0"/>
          </a:p>
          <a:p>
            <a:endParaRPr kumimoji="1" lang="ja-JP" altLang="en-US" dirty="0"/>
          </a:p>
        </p:txBody>
      </p:sp>
      <p:sp>
        <p:nvSpPr>
          <p:cNvPr id="4" name="テキスト ボックス 3"/>
          <p:cNvSpPr txBox="1"/>
          <p:nvPr/>
        </p:nvSpPr>
        <p:spPr>
          <a:xfrm>
            <a:off x="5576341" y="4826833"/>
            <a:ext cx="2698229" cy="830997"/>
          </a:xfrm>
          <a:prstGeom prst="rect">
            <a:avLst/>
          </a:prstGeom>
          <a:noFill/>
        </p:spPr>
        <p:txBody>
          <a:bodyPr wrap="square" rtlCol="0">
            <a:spAutoFit/>
          </a:bodyPr>
          <a:lstStyle/>
          <a:p>
            <a:r>
              <a:rPr kumimoji="1" lang="en-US" altLang="ja-JP" sz="2400" dirty="0" err="1" smtClean="0">
                <a:latin typeface="Arial" panose="020B0604020202020204" pitchFamily="34" charset="0"/>
                <a:cs typeface="Arial" panose="020B0604020202020204" pitchFamily="34" charset="0"/>
              </a:rPr>
              <a:t>Tobe</a:t>
            </a:r>
            <a:r>
              <a:rPr kumimoji="1" lang="en-US" altLang="ja-JP" sz="2400" dirty="0" smtClean="0">
                <a:latin typeface="Arial" panose="020B0604020202020204" pitchFamily="34" charset="0"/>
                <a:cs typeface="Arial" panose="020B0604020202020204" pitchFamily="34" charset="0"/>
              </a:rPr>
              <a:t> lab.</a:t>
            </a:r>
          </a:p>
          <a:p>
            <a:r>
              <a:rPr lang="en-US" altLang="ja-JP" sz="2400" dirty="0" smtClean="0">
                <a:latin typeface="Arial" panose="020B0604020202020204" pitchFamily="34" charset="0"/>
                <a:cs typeface="Arial" panose="020B0604020202020204" pitchFamily="34" charset="0"/>
              </a:rPr>
              <a:t>Tamaoka Akihiro</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78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CBA8ED6-B457-43D8-8461-D42DFC50B12C}" type="slidenum">
              <a:rPr kumimoji="1" lang="ja-JP" altLang="en-US" smtClean="0"/>
              <a:t>10</a:t>
            </a:fld>
            <a:endParaRPr kumimoji="1" lang="ja-JP" altLang="en-US"/>
          </a:p>
        </p:txBody>
      </p:sp>
      <p:pic>
        <p:nvPicPr>
          <p:cNvPr id="4" name="Picture 10" descr="C:\Users\fujitsu\AppData\Local\Temp\ksohtml\wps_clip_image-88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0580">
            <a:off x="589758" y="2820825"/>
            <a:ext cx="3322352" cy="3492245"/>
          </a:xfrm>
          <a:prstGeom prst="rect">
            <a:avLst/>
          </a:prstGeom>
          <a:noFill/>
          <a:extLst>
            <a:ext uri="{909E8E84-426E-40DD-AFC4-6F175D3DCCD1}">
              <a14:hiddenFill xmlns:a14="http://schemas.microsoft.com/office/drawing/2010/main">
                <a:solidFill>
                  <a:srgbClr val="FFFFFF"/>
                </a:solidFill>
              </a14:hiddenFill>
            </a:ext>
          </a:extLst>
        </p:spPr>
      </p:pic>
      <p:sp>
        <p:nvSpPr>
          <p:cNvPr id="3" name="下矢印 2"/>
          <p:cNvSpPr/>
          <p:nvPr/>
        </p:nvSpPr>
        <p:spPr>
          <a:xfrm>
            <a:off x="1999875" y="2488459"/>
            <a:ext cx="251059" cy="9001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132385" y="4695092"/>
            <a:ext cx="1547446" cy="8792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06258" y="4448908"/>
            <a:ext cx="1824404"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2D polymer</a:t>
            </a:r>
            <a:endParaRPr kumimoji="1" lang="ja-JP" altLang="en-US" sz="2000" dirty="0">
              <a:latin typeface="Arial" panose="020B0604020202020204" pitchFamily="34" charset="0"/>
              <a:cs typeface="Arial" panose="020B0604020202020204" pitchFamily="34" charset="0"/>
            </a:endParaRPr>
          </a:p>
        </p:txBody>
      </p:sp>
      <p:sp>
        <p:nvSpPr>
          <p:cNvPr id="9" name="テキスト ボックス 8"/>
          <p:cNvSpPr txBox="1"/>
          <p:nvPr/>
        </p:nvSpPr>
        <p:spPr>
          <a:xfrm>
            <a:off x="4132385" y="3941077"/>
            <a:ext cx="2110153" cy="707886"/>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Cross linking reaction</a:t>
            </a:r>
            <a:endParaRPr kumimoji="1" lang="ja-JP" altLang="en-US" sz="20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633848" y="2091228"/>
            <a:ext cx="3003160" cy="369332"/>
          </a:xfrm>
          <a:prstGeom prst="rect">
            <a:avLst/>
          </a:prstGeom>
          <a:noFill/>
        </p:spPr>
        <p:txBody>
          <a:bodyPr wrap="squar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Introduction of reactive unit</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1" name="右矢印 10"/>
          <p:cNvSpPr/>
          <p:nvPr/>
        </p:nvSpPr>
        <p:spPr>
          <a:xfrm rot="8391861">
            <a:off x="4008991" y="2437381"/>
            <a:ext cx="1301056" cy="10023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06108" y="1905269"/>
            <a:ext cx="3235569" cy="400110"/>
          </a:xfrm>
          <a:prstGeom prst="rect">
            <a:avLst/>
          </a:prstGeom>
          <a:noFill/>
        </p:spPr>
        <p:txBody>
          <a:bodyPr wrap="square" rtlCol="0">
            <a:spAutoFit/>
          </a:bodyPr>
          <a:lstStyle/>
          <a:p>
            <a:r>
              <a:rPr lang="en-US" altLang="ja-JP" sz="2000" dirty="0" smtClean="0">
                <a:solidFill>
                  <a:srgbClr val="0070C0"/>
                </a:solidFill>
                <a:latin typeface="Arial" panose="020B0604020202020204" pitchFamily="34" charset="0"/>
                <a:cs typeface="Arial" panose="020B0604020202020204" pitchFamily="34" charset="0"/>
              </a:rPr>
              <a:t>external </a:t>
            </a:r>
            <a:r>
              <a:rPr lang="en-US" altLang="ja-JP" sz="2000" dirty="0">
                <a:solidFill>
                  <a:srgbClr val="0070C0"/>
                </a:solidFill>
                <a:latin typeface="Arial" panose="020B0604020202020204" pitchFamily="34" charset="0"/>
                <a:cs typeface="Arial" panose="020B0604020202020204" pitchFamily="34" charset="0"/>
              </a:rPr>
              <a:t>stimulus </a:t>
            </a:r>
            <a:endParaRPr kumimoji="1" lang="ja-JP" altLang="en-US" sz="2000" dirty="0">
              <a:solidFill>
                <a:srgbClr val="0070C0"/>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914400" y="558800"/>
            <a:ext cx="7600950" cy="523220"/>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Strategy for </a:t>
            </a:r>
            <a:r>
              <a:rPr lang="en-US" altLang="ja-JP" sz="2800" b="1" dirty="0">
                <a:latin typeface="Arial" panose="020B0604020202020204" pitchFamily="34" charset="0"/>
                <a:cs typeface="Arial" panose="020B0604020202020204" pitchFamily="34" charset="0"/>
              </a:rPr>
              <a:t>S</a:t>
            </a:r>
            <a:r>
              <a:rPr kumimoji="1" lang="en-US" altLang="ja-JP" sz="2800" b="1" dirty="0" smtClean="0">
                <a:latin typeface="Arial" panose="020B0604020202020204" pitchFamily="34" charset="0"/>
                <a:cs typeface="Arial" panose="020B0604020202020204" pitchFamily="34" charset="0"/>
              </a:rPr>
              <a:t>ynthesis Porous 2D </a:t>
            </a:r>
            <a:r>
              <a:rPr lang="en-US" altLang="ja-JP" sz="2800" b="1" dirty="0">
                <a:latin typeface="Arial" panose="020B0604020202020204" pitchFamily="34" charset="0"/>
                <a:cs typeface="Arial" panose="020B0604020202020204" pitchFamily="34" charset="0"/>
              </a:rPr>
              <a:t>P</a:t>
            </a:r>
            <a:r>
              <a:rPr kumimoji="1" lang="en-US" altLang="ja-JP" sz="2800" b="1" dirty="0" smtClean="0">
                <a:latin typeface="Arial" panose="020B0604020202020204" pitchFamily="34" charset="0"/>
                <a:cs typeface="Arial" panose="020B0604020202020204" pitchFamily="34" charset="0"/>
              </a:rPr>
              <a:t>olymer</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05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840" y="142240"/>
            <a:ext cx="6874510" cy="523220"/>
          </a:xfrm>
          <a:prstGeom prst="rect">
            <a:avLst/>
          </a:prstGeom>
          <a:noFill/>
        </p:spPr>
        <p:txBody>
          <a:bodyPr wrap="square" rtlCol="0">
            <a:spAutoFit/>
          </a:bodyPr>
          <a:lstStyle/>
          <a:p>
            <a:pPr algn="ctr"/>
            <a:r>
              <a:rPr kumimoji="1" lang="en-US" altLang="ja-JP" sz="2800" b="1" dirty="0" err="1" smtClean="0">
                <a:latin typeface="Arial" panose="020B0604020202020204" pitchFamily="34" charset="0"/>
                <a:cs typeface="Arial" panose="020B0604020202020204" pitchFamily="34" charset="0"/>
              </a:rPr>
              <a:t>Diacetylene</a:t>
            </a:r>
            <a:r>
              <a:rPr kumimoji="1" lang="en-US" altLang="ja-JP" sz="2800" b="1" dirty="0" smtClean="0">
                <a:latin typeface="Arial" panose="020B0604020202020204" pitchFamily="34" charset="0"/>
                <a:cs typeface="Arial" panose="020B0604020202020204" pitchFamily="34" charset="0"/>
              </a:rPr>
              <a:t> Polymerization on surface</a:t>
            </a:r>
            <a:endParaRPr kumimoji="1" lang="ja-JP" altLang="en-US" sz="2800" b="1" dirty="0">
              <a:latin typeface="Arial" panose="020B0604020202020204" pitchFamily="34" charset="0"/>
              <a:cs typeface="Arial" panose="020B0604020202020204" pitchFamily="34" charset="0"/>
            </a:endParaRPr>
          </a:p>
        </p:txBody>
      </p:sp>
      <p:pic>
        <p:nvPicPr>
          <p:cNvPr id="6" name="図 5"/>
          <p:cNvPicPr>
            <a:picLocks noChangeAspect="1"/>
          </p:cNvPicPr>
          <p:nvPr/>
        </p:nvPicPr>
        <p:blipFill>
          <a:blip r:embed="rId4"/>
          <a:stretch>
            <a:fillRect/>
          </a:stretch>
        </p:blipFill>
        <p:spPr>
          <a:xfrm>
            <a:off x="4286979" y="885505"/>
            <a:ext cx="2699281" cy="2363271"/>
          </a:xfrm>
          <a:prstGeom prst="rect">
            <a:avLst/>
          </a:prstGeom>
        </p:spPr>
      </p:pic>
      <p:pic>
        <p:nvPicPr>
          <p:cNvPr id="7" name="図 6"/>
          <p:cNvPicPr>
            <a:picLocks noChangeAspect="1"/>
          </p:cNvPicPr>
          <p:nvPr/>
        </p:nvPicPr>
        <p:blipFill>
          <a:blip r:embed="rId5"/>
          <a:stretch>
            <a:fillRect/>
          </a:stretch>
        </p:blipFill>
        <p:spPr>
          <a:xfrm>
            <a:off x="6905040" y="1101953"/>
            <a:ext cx="2106604" cy="2167488"/>
          </a:xfrm>
          <a:prstGeom prst="rect">
            <a:avLst/>
          </a:prstGeom>
        </p:spPr>
      </p:pic>
      <p:pic>
        <p:nvPicPr>
          <p:cNvPr id="8" name="図 7"/>
          <p:cNvPicPr>
            <a:picLocks noChangeAspect="1"/>
          </p:cNvPicPr>
          <p:nvPr/>
        </p:nvPicPr>
        <p:blipFill>
          <a:blip r:embed="rId6"/>
          <a:stretch>
            <a:fillRect/>
          </a:stretch>
        </p:blipFill>
        <p:spPr>
          <a:xfrm>
            <a:off x="4900432" y="3934229"/>
            <a:ext cx="2059261" cy="2133564"/>
          </a:xfrm>
          <a:prstGeom prst="rect">
            <a:avLst/>
          </a:prstGeom>
        </p:spPr>
      </p:pic>
      <p:pic>
        <p:nvPicPr>
          <p:cNvPr id="9" name="図 8"/>
          <p:cNvPicPr>
            <a:picLocks noChangeAspect="1"/>
          </p:cNvPicPr>
          <p:nvPr/>
        </p:nvPicPr>
        <p:blipFill>
          <a:blip r:embed="rId7"/>
          <a:stretch>
            <a:fillRect/>
          </a:stretch>
        </p:blipFill>
        <p:spPr>
          <a:xfrm>
            <a:off x="6957262" y="3961189"/>
            <a:ext cx="2106604" cy="2106604"/>
          </a:xfrm>
          <a:prstGeom prst="rect">
            <a:avLst/>
          </a:prstGeom>
        </p:spPr>
      </p:pic>
      <p:sp>
        <p:nvSpPr>
          <p:cNvPr id="10" name="テキスト ボックス 9"/>
          <p:cNvSpPr txBox="1"/>
          <p:nvPr/>
        </p:nvSpPr>
        <p:spPr>
          <a:xfrm>
            <a:off x="465340" y="4184893"/>
            <a:ext cx="3698448" cy="369332"/>
          </a:xfrm>
          <a:prstGeom prst="rect">
            <a:avLst/>
          </a:prstGeom>
          <a:noFill/>
        </p:spPr>
        <p:txBody>
          <a:bodyPr wrap="none" rtlCol="0">
            <a:spAutoFit/>
          </a:bodyPr>
          <a:lstStyle/>
          <a:p>
            <a:r>
              <a:rPr lang="en-US" altLang="ja-JP" dirty="0" err="1" smtClean="0">
                <a:latin typeface="Arial" panose="020B0604020202020204" pitchFamily="34" charset="0"/>
                <a:cs typeface="Arial" panose="020B0604020202020204" pitchFamily="34" charset="0"/>
              </a:rPr>
              <a:t>D</a:t>
            </a:r>
            <a:r>
              <a:rPr kumimoji="1" lang="en-US" altLang="ja-JP" dirty="0" err="1" smtClean="0">
                <a:latin typeface="Arial" panose="020B0604020202020204" pitchFamily="34" charset="0"/>
                <a:cs typeface="Arial" panose="020B0604020202020204" pitchFamily="34" charset="0"/>
              </a:rPr>
              <a:t>iacetylene</a:t>
            </a:r>
            <a:r>
              <a:rPr kumimoji="1" lang="en-US" altLang="ja-JP" dirty="0" smtClean="0">
                <a:latin typeface="Arial" panose="020B0604020202020204" pitchFamily="34" charset="0"/>
                <a:cs typeface="Arial" panose="020B0604020202020204" pitchFamily="34" charset="0"/>
              </a:rPr>
              <a:t> </a:t>
            </a:r>
            <a:r>
              <a:rPr kumimoji="1" lang="en-US" altLang="ja-JP" dirty="0" err="1" smtClean="0">
                <a:latin typeface="Arial" panose="020B0604020202020204" pitchFamily="34" charset="0"/>
                <a:cs typeface="Arial" panose="020B0604020202020204" pitchFamily="34" charset="0"/>
              </a:rPr>
              <a:t>topochemical</a:t>
            </a:r>
            <a:r>
              <a:rPr kumimoji="1" lang="en-US" altLang="ja-JP" dirty="0" smtClean="0">
                <a:latin typeface="Arial" panose="020B0604020202020204" pitchFamily="34" charset="0"/>
                <a:cs typeface="Arial" panose="020B0604020202020204" pitchFamily="34" charset="0"/>
              </a:rPr>
              <a:t> reaction</a:t>
            </a:r>
            <a:endParaRPr kumimoji="1" lang="ja-JP" altLang="en-US" dirty="0">
              <a:latin typeface="Arial" panose="020B0604020202020204" pitchFamily="34" charset="0"/>
              <a:cs typeface="Arial" panose="020B0604020202020204" pitchFamily="34" charset="0"/>
            </a:endParaRPr>
          </a:p>
        </p:txBody>
      </p:sp>
      <p:sp>
        <p:nvSpPr>
          <p:cNvPr id="11" name="下矢印 10"/>
          <p:cNvSpPr/>
          <p:nvPr/>
        </p:nvSpPr>
        <p:spPr>
          <a:xfrm>
            <a:off x="6587292" y="3417932"/>
            <a:ext cx="842315" cy="516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059312896"/>
              </p:ext>
            </p:extLst>
          </p:nvPr>
        </p:nvGraphicFramePr>
        <p:xfrm>
          <a:off x="407960" y="5121010"/>
          <a:ext cx="4262696" cy="1031542"/>
        </p:xfrm>
        <a:graphic>
          <a:graphicData uri="http://schemas.openxmlformats.org/presentationml/2006/ole">
            <mc:AlternateContent xmlns:mc="http://schemas.openxmlformats.org/markup-compatibility/2006">
              <mc:Choice xmlns:v="urn:schemas-microsoft-com:vml" Requires="v">
                <p:oleObj spid="_x0000_s10310" name="CS ChemDraw Drawing" r:id="rId8" imgW="4195080" imgH="1018800" progId="ChemDraw.Document.6.0">
                  <p:embed/>
                </p:oleObj>
              </mc:Choice>
              <mc:Fallback>
                <p:oleObj name="CS ChemDraw Drawing" r:id="rId8" imgW="4195080" imgH="1018800"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960" y="5121010"/>
                        <a:ext cx="4262696" cy="1031542"/>
                      </a:xfrm>
                      <a:prstGeom prst="rect">
                        <a:avLst/>
                      </a:prstGeom>
                      <a:noFill/>
                      <a:extLst/>
                    </p:spPr>
                  </p:pic>
                </p:oleObj>
              </mc:Fallback>
            </mc:AlternateContent>
          </a:graphicData>
        </a:graphic>
      </p:graphicFrame>
      <p:sp>
        <p:nvSpPr>
          <p:cNvPr id="13" name="テキスト ボックス 12"/>
          <p:cNvSpPr txBox="1"/>
          <p:nvPr/>
        </p:nvSpPr>
        <p:spPr>
          <a:xfrm>
            <a:off x="4692065" y="6105576"/>
            <a:ext cx="4632767" cy="584775"/>
          </a:xfrm>
          <a:prstGeom prst="rect">
            <a:avLst/>
          </a:prstGeom>
          <a:noFill/>
        </p:spPr>
        <p:txBody>
          <a:bodyPr wrap="square" rtlCol="0">
            <a:spAutoFit/>
          </a:bodyPr>
          <a:lstStyle/>
          <a:p>
            <a:r>
              <a:rPr lang="en-US" altLang="ja-JP" sz="1600" dirty="0">
                <a:latin typeface="Arial" panose="020B0604020202020204" pitchFamily="34" charset="0"/>
                <a:cs typeface="Arial" panose="020B0604020202020204" pitchFamily="34" charset="0"/>
              </a:rPr>
              <a:t>De </a:t>
            </a:r>
            <a:r>
              <a:rPr lang="en-US" altLang="ja-JP" sz="1600" dirty="0" err="1" smtClean="0">
                <a:latin typeface="Arial" panose="020B0604020202020204" pitchFamily="34" charset="0"/>
                <a:cs typeface="Arial" panose="020B0604020202020204" pitchFamily="34" charset="0"/>
              </a:rPr>
              <a:t>Schryver</a:t>
            </a:r>
            <a:r>
              <a:rPr lang="en-US" altLang="ja-JP" sz="1600" dirty="0" smtClean="0">
                <a:latin typeface="Arial" panose="020B0604020202020204" pitchFamily="34" charset="0"/>
                <a:cs typeface="Arial" panose="020B0604020202020204" pitchFamily="34" charset="0"/>
              </a:rPr>
              <a:t>, F. C. et al. </a:t>
            </a:r>
            <a:r>
              <a:rPr lang="en-US" altLang="ja-JP" sz="1600" i="1" dirty="0" err="1" smtClean="0">
                <a:latin typeface="Arial" panose="020B0604020202020204" pitchFamily="34" charset="0"/>
                <a:cs typeface="Arial" panose="020B0604020202020204" pitchFamily="34" charset="0"/>
              </a:rPr>
              <a:t>Angew</a:t>
            </a:r>
            <a:r>
              <a:rPr lang="en-US" altLang="ja-JP" sz="1600" i="1" dirty="0">
                <a:latin typeface="Arial" panose="020B0604020202020204" pitchFamily="34" charset="0"/>
                <a:cs typeface="Arial" panose="020B0604020202020204" pitchFamily="34" charset="0"/>
              </a:rPr>
              <a:t>. Chem. </a:t>
            </a:r>
            <a:r>
              <a:rPr lang="en-US" altLang="ja-JP" sz="1600" i="1" dirty="0" smtClean="0">
                <a:latin typeface="Arial" panose="020B0604020202020204" pitchFamily="34" charset="0"/>
                <a:cs typeface="Arial" panose="020B0604020202020204" pitchFamily="34" charset="0"/>
              </a:rPr>
              <a:t>Int. </a:t>
            </a:r>
            <a:r>
              <a:rPr lang="en-US" altLang="ja-JP" sz="1600" i="1" dirty="0">
                <a:latin typeface="Arial" panose="020B0604020202020204" pitchFamily="34" charset="0"/>
                <a:cs typeface="Arial" panose="020B0604020202020204" pitchFamily="34" charset="0"/>
              </a:rPr>
              <a:t>Ed. Engl. </a:t>
            </a:r>
            <a:r>
              <a:rPr lang="en-US" altLang="ja-JP" sz="1600" b="1" dirty="0" smtClean="0">
                <a:latin typeface="Arial" panose="020B0604020202020204" pitchFamily="34" charset="0"/>
                <a:cs typeface="Arial" panose="020B0604020202020204" pitchFamily="34" charset="0"/>
              </a:rPr>
              <a:t>1997</a:t>
            </a:r>
            <a:r>
              <a:rPr lang="en-US" altLang="ja-JP" sz="1600" dirty="0" smtClean="0">
                <a:latin typeface="Arial" panose="020B0604020202020204" pitchFamily="34" charset="0"/>
                <a:cs typeface="Arial" panose="020B0604020202020204" pitchFamily="34" charset="0"/>
              </a:rPr>
              <a:t>,</a:t>
            </a:r>
            <a:r>
              <a:rPr lang="en-US" altLang="ja-JP" sz="1600" i="1" dirty="0" smtClean="0">
                <a:latin typeface="Arial" panose="020B0604020202020204" pitchFamily="34" charset="0"/>
                <a:cs typeface="Arial" panose="020B0604020202020204" pitchFamily="34" charset="0"/>
              </a:rPr>
              <a:t>36</a:t>
            </a:r>
            <a:r>
              <a:rPr lang="en-US" altLang="ja-JP" sz="1600" dirty="0" smtClean="0">
                <a:latin typeface="Arial" panose="020B0604020202020204" pitchFamily="34" charset="0"/>
                <a:cs typeface="Arial" panose="020B0604020202020204" pitchFamily="34" charset="0"/>
              </a:rPr>
              <a:t>, 2601-2603 </a:t>
            </a:r>
            <a:endParaRPr kumimoji="1" lang="ja-JP" altLang="en-US" sz="16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1727019" y="6152552"/>
            <a:ext cx="1018227"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ISA-DIA</a:t>
            </a:r>
            <a:endParaRPr kumimoji="1" lang="ja-JP" altLang="en-US" dirty="0">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2"/>
          </p:nvPr>
        </p:nvSpPr>
        <p:spPr>
          <a:xfrm>
            <a:off x="6457950" y="6356351"/>
            <a:ext cx="2057400" cy="365125"/>
          </a:xfrm>
        </p:spPr>
        <p:txBody>
          <a:bodyPr/>
          <a:lstStyle/>
          <a:p>
            <a:fld id="{152E8195-C707-491F-8B06-94C7DCCDD8CE}" type="slidenum">
              <a:rPr kumimoji="1" lang="ja-JP" altLang="en-US" smtClean="0"/>
              <a:t>11</a:t>
            </a:fld>
            <a:endParaRPr kumimoji="1" lang="ja-JP" altLang="en-US"/>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641449266"/>
              </p:ext>
            </p:extLst>
          </p:nvPr>
        </p:nvGraphicFramePr>
        <p:xfrm>
          <a:off x="559266" y="905118"/>
          <a:ext cx="3633787" cy="3279775"/>
        </p:xfrm>
        <a:graphic>
          <a:graphicData uri="http://schemas.openxmlformats.org/presentationml/2006/ole">
            <mc:AlternateContent xmlns:mc="http://schemas.openxmlformats.org/markup-compatibility/2006">
              <mc:Choice xmlns:v="urn:schemas-microsoft-com:vml" Requires="v">
                <p:oleObj spid="_x0000_s10311" name="CS ChemDraw Drawing" r:id="rId10" imgW="3633054" imgH="3279302" progId="ChemDraw.Document.6.0">
                  <p:embed/>
                </p:oleObj>
              </mc:Choice>
              <mc:Fallback>
                <p:oleObj name="CS ChemDraw Drawing" r:id="rId10" imgW="3633054" imgH="3279302" progId="ChemDraw.Document.6.0">
                  <p:embed/>
                  <p:pic>
                    <p:nvPicPr>
                      <p:cNvPr id="0" name=""/>
                      <p:cNvPicPr/>
                      <p:nvPr/>
                    </p:nvPicPr>
                    <p:blipFill>
                      <a:blip r:embed="rId11"/>
                      <a:stretch>
                        <a:fillRect/>
                      </a:stretch>
                    </p:blipFill>
                    <p:spPr>
                      <a:xfrm>
                        <a:off x="559266" y="905118"/>
                        <a:ext cx="3633787" cy="3279775"/>
                      </a:xfrm>
                      <a:prstGeom prst="rect">
                        <a:avLst/>
                      </a:prstGeom>
                    </p:spPr>
                  </p:pic>
                </p:oleObj>
              </mc:Fallback>
            </mc:AlternateContent>
          </a:graphicData>
        </a:graphic>
      </p:graphicFrame>
    </p:spTree>
    <p:extLst>
      <p:ext uri="{BB962C8B-B14F-4D97-AF65-F5344CB8AC3E}">
        <p14:creationId xmlns:p14="http://schemas.microsoft.com/office/powerpoint/2010/main" val="170863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135762" y="3610714"/>
            <a:ext cx="3359067" cy="3050396"/>
          </a:xfrm>
          <a:prstGeom prst="rect">
            <a:avLst/>
          </a:prstGeom>
        </p:spPr>
      </p:pic>
      <p:sp>
        <p:nvSpPr>
          <p:cNvPr id="3" name="右矢印 2"/>
          <p:cNvSpPr/>
          <p:nvPr/>
        </p:nvSpPr>
        <p:spPr>
          <a:xfrm>
            <a:off x="3894962" y="5002454"/>
            <a:ext cx="768205" cy="3420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4332241"/>
              </p:ext>
            </p:extLst>
          </p:nvPr>
        </p:nvGraphicFramePr>
        <p:xfrm>
          <a:off x="1262063" y="927100"/>
          <a:ext cx="2503487" cy="2652713"/>
        </p:xfrm>
        <a:graphic>
          <a:graphicData uri="http://schemas.openxmlformats.org/presentationml/2006/ole">
            <mc:AlternateContent xmlns:mc="http://schemas.openxmlformats.org/markup-compatibility/2006">
              <mc:Choice xmlns:v="urn:schemas-microsoft-com:vml" Requires="v">
                <p:oleObj spid="_x0000_s6195" name="CS ChemDraw Drawing" r:id="rId5" imgW="2100962" imgH="2220092" progId="ChemDraw.Document.6.0">
                  <p:embed/>
                </p:oleObj>
              </mc:Choice>
              <mc:Fallback>
                <p:oleObj name="CS ChemDraw Drawing" r:id="rId5" imgW="2100962" imgH="2220092" progId="ChemDraw.Document.6.0">
                  <p:embed/>
                  <p:pic>
                    <p:nvPicPr>
                      <p:cNvPr id="0" name=""/>
                      <p:cNvPicPr>
                        <a:picLocks noChangeAspect="1" noChangeArrowheads="1"/>
                      </p:cNvPicPr>
                      <p:nvPr/>
                    </p:nvPicPr>
                    <p:blipFill>
                      <a:blip r:embed="rId6"/>
                      <a:srcRect/>
                      <a:stretch>
                        <a:fillRect/>
                      </a:stretch>
                    </p:blipFill>
                    <p:spPr bwMode="auto">
                      <a:xfrm>
                        <a:off x="1262063" y="927100"/>
                        <a:ext cx="2503487"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乗算記号 6"/>
          <p:cNvSpPr/>
          <p:nvPr/>
        </p:nvSpPr>
        <p:spPr>
          <a:xfrm>
            <a:off x="3777775" y="4850332"/>
            <a:ext cx="805464" cy="64633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7" cstate="print"/>
          <a:stretch>
            <a:fillRect/>
          </a:stretch>
        </p:blipFill>
        <p:spPr>
          <a:xfrm>
            <a:off x="5549583" y="723812"/>
            <a:ext cx="2791729" cy="2886902"/>
          </a:xfrm>
          <a:prstGeom prst="rect">
            <a:avLst/>
          </a:prstGeom>
        </p:spPr>
      </p:pic>
      <p:cxnSp>
        <p:nvCxnSpPr>
          <p:cNvPr id="9" name="直線矢印コネクタ 8"/>
          <p:cNvCxnSpPr/>
          <p:nvPr/>
        </p:nvCxnSpPr>
        <p:spPr>
          <a:xfrm flipH="1">
            <a:off x="7796644" y="769551"/>
            <a:ext cx="500812" cy="34962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7292700" y="480517"/>
            <a:ext cx="327300" cy="82157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596572" y="531494"/>
            <a:ext cx="11262" cy="96950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020296" y="452644"/>
            <a:ext cx="1233391" cy="338554"/>
          </a:xfrm>
          <a:prstGeom prst="rect">
            <a:avLst/>
          </a:prstGeom>
          <a:noFill/>
        </p:spPr>
        <p:txBody>
          <a:bodyPr wrap="square" rtlCol="0">
            <a:spAutoFit/>
          </a:bodyPr>
          <a:lstStyle/>
          <a:p>
            <a:r>
              <a:rPr kumimoji="1" lang="en-US" altLang="ja-JP" sz="1600" b="1" dirty="0" smtClean="0">
                <a:solidFill>
                  <a:srgbClr val="FF0000"/>
                </a:solidFill>
                <a:latin typeface="Arial" panose="020B0604020202020204" pitchFamily="34" charset="0"/>
                <a:cs typeface="Arial" panose="020B0604020202020204" pitchFamily="34" charset="0"/>
              </a:rPr>
              <a:t>DBA core</a:t>
            </a:r>
            <a:endParaRPr kumimoji="1" lang="ja-JP" altLang="en-US" sz="1600" b="1" dirty="0">
              <a:solidFill>
                <a:srgbClr val="FF0000"/>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7081325" y="153943"/>
            <a:ext cx="1906501" cy="338554"/>
          </a:xfrm>
          <a:prstGeom prst="rect">
            <a:avLst/>
          </a:prstGeom>
          <a:noFill/>
          <a:ln>
            <a:noFill/>
          </a:ln>
        </p:spPr>
        <p:txBody>
          <a:bodyPr wrap="square" rtlCol="0">
            <a:spAutoFit/>
          </a:bodyPr>
          <a:lstStyle/>
          <a:p>
            <a:r>
              <a:rPr kumimoji="1" lang="en-US" altLang="ja-JP" sz="1600" b="1" dirty="0" err="1" smtClean="0">
                <a:solidFill>
                  <a:srgbClr val="0070C0"/>
                </a:solidFill>
                <a:latin typeface="Arial" panose="020B0604020202020204" pitchFamily="34" charset="0"/>
                <a:cs typeface="Arial" panose="020B0604020202020204" pitchFamily="34" charset="0"/>
              </a:rPr>
              <a:t>Diacetylene</a:t>
            </a:r>
            <a:r>
              <a:rPr kumimoji="1" lang="en-US" altLang="ja-JP" sz="1600" b="1" dirty="0" smtClean="0">
                <a:solidFill>
                  <a:srgbClr val="0070C0"/>
                </a:solidFill>
                <a:latin typeface="Arial" panose="020B0604020202020204" pitchFamily="34" charset="0"/>
                <a:cs typeface="Arial" panose="020B0604020202020204" pitchFamily="34" charset="0"/>
              </a:rPr>
              <a:t> unit</a:t>
            </a:r>
            <a:endParaRPr kumimoji="1" lang="ja-JP" altLang="en-US" sz="1600" b="1" dirty="0">
              <a:solidFill>
                <a:srgbClr val="0070C0"/>
              </a:solidFill>
              <a:latin typeface="Arial" panose="020B0604020202020204" pitchFamily="34" charset="0"/>
              <a:cs typeface="Arial" panose="020B0604020202020204" pitchFamily="34" charset="0"/>
            </a:endParaRPr>
          </a:p>
        </p:txBody>
      </p:sp>
      <p:sp>
        <p:nvSpPr>
          <p:cNvPr id="14" name="テキスト ボックス 13"/>
          <p:cNvSpPr txBox="1"/>
          <p:nvPr/>
        </p:nvSpPr>
        <p:spPr>
          <a:xfrm>
            <a:off x="5919936" y="211167"/>
            <a:ext cx="1308529" cy="338554"/>
          </a:xfrm>
          <a:prstGeom prst="rect">
            <a:avLst/>
          </a:prstGeom>
          <a:noFill/>
        </p:spPr>
        <p:txBody>
          <a:bodyPr wrap="square" rtlCol="0">
            <a:spAutoFit/>
          </a:bodyPr>
          <a:lstStyle/>
          <a:p>
            <a:r>
              <a:rPr lang="en-US" altLang="ja-JP" sz="1600" b="1" dirty="0">
                <a:solidFill>
                  <a:srgbClr val="00B050"/>
                </a:solidFill>
                <a:latin typeface="Arial" panose="020B0604020202020204" pitchFamily="34" charset="0"/>
                <a:cs typeface="Arial" panose="020B0604020202020204" pitchFamily="34" charset="0"/>
              </a:rPr>
              <a:t>A</a:t>
            </a:r>
            <a:r>
              <a:rPr lang="en-US" altLang="ja-JP" sz="1600" b="1" dirty="0" smtClean="0">
                <a:solidFill>
                  <a:srgbClr val="00B050"/>
                </a:solidFill>
                <a:latin typeface="Arial" panose="020B0604020202020204" pitchFamily="34" charset="0"/>
                <a:cs typeface="Arial" panose="020B0604020202020204" pitchFamily="34" charset="0"/>
              </a:rPr>
              <a:t>l</a:t>
            </a:r>
            <a:r>
              <a:rPr kumimoji="1" lang="en-US" altLang="ja-JP" sz="1600" b="1" dirty="0" smtClean="0">
                <a:solidFill>
                  <a:srgbClr val="00B050"/>
                </a:solidFill>
                <a:latin typeface="Arial" panose="020B0604020202020204" pitchFamily="34" charset="0"/>
                <a:cs typeface="Arial" panose="020B0604020202020204" pitchFamily="34" charset="0"/>
              </a:rPr>
              <a:t>kyl chain</a:t>
            </a:r>
            <a:endParaRPr kumimoji="1" lang="ja-JP" altLang="en-US" sz="1600" b="1" dirty="0">
              <a:solidFill>
                <a:srgbClr val="00B050"/>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3040231" y="0"/>
            <a:ext cx="3396343"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Previous Work</a:t>
            </a:r>
            <a:endParaRPr kumimoji="1" lang="ja-JP" altLang="en-US" sz="2800" b="1" dirty="0">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8"/>
          <a:stretch>
            <a:fillRect/>
          </a:stretch>
        </p:blipFill>
        <p:spPr>
          <a:xfrm>
            <a:off x="5048453" y="3752676"/>
            <a:ext cx="2888316" cy="2707190"/>
          </a:xfrm>
          <a:prstGeom prst="rect">
            <a:avLst/>
          </a:prstGeom>
        </p:spPr>
      </p:pic>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12</a:t>
            </a:fld>
            <a:endParaRPr kumimoji="1" lang="ja-JP" altLang="en-US"/>
          </a:p>
        </p:txBody>
      </p:sp>
    </p:spTree>
    <p:extLst>
      <p:ext uri="{BB962C8B-B14F-4D97-AF65-F5344CB8AC3E}">
        <p14:creationId xmlns:p14="http://schemas.microsoft.com/office/powerpoint/2010/main" val="57473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1424" y="0"/>
            <a:ext cx="5867296" cy="523220"/>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Molecular design of DBA 1</a:t>
            </a:r>
            <a:endParaRPr kumimoji="1" lang="ja-JP" altLang="en-US" sz="2800" b="1" dirty="0">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4" cstate="print"/>
          <a:stretch>
            <a:fillRect/>
          </a:stretch>
        </p:blipFill>
        <p:spPr>
          <a:xfrm>
            <a:off x="4638144" y="883320"/>
            <a:ext cx="3164849" cy="2767568"/>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2369130386"/>
              </p:ext>
            </p:extLst>
          </p:nvPr>
        </p:nvGraphicFramePr>
        <p:xfrm>
          <a:off x="847643" y="624041"/>
          <a:ext cx="2971800" cy="3286125"/>
        </p:xfrm>
        <a:graphic>
          <a:graphicData uri="http://schemas.openxmlformats.org/presentationml/2006/ole">
            <mc:AlternateContent xmlns:mc="http://schemas.openxmlformats.org/markup-compatibility/2006">
              <mc:Choice xmlns:v="urn:schemas-microsoft-com:vml" Requires="v">
                <p:oleObj spid="_x0000_s1112" name="CS ChemDraw Drawing" r:id="rId5" imgW="2102850" imgH="2314656" progId="ChemDraw.Document.6.0">
                  <p:embed/>
                </p:oleObj>
              </mc:Choice>
              <mc:Fallback>
                <p:oleObj name="CS ChemDraw Drawing" r:id="rId5" imgW="2102850" imgH="2314656" progId="ChemDraw.Document.6.0">
                  <p:embed/>
                  <p:pic>
                    <p:nvPicPr>
                      <p:cNvPr id="0" name=""/>
                      <p:cNvPicPr>
                        <a:picLocks noChangeAspect="1" noChangeArrowheads="1"/>
                      </p:cNvPicPr>
                      <p:nvPr/>
                    </p:nvPicPr>
                    <p:blipFill>
                      <a:blip r:embed="rId6"/>
                      <a:srcRect/>
                      <a:stretch>
                        <a:fillRect/>
                      </a:stretch>
                    </p:blipFill>
                    <p:spPr bwMode="auto">
                      <a:xfrm>
                        <a:off x="847643" y="624041"/>
                        <a:ext cx="2971800" cy="3286125"/>
                      </a:xfrm>
                      <a:prstGeom prst="rect">
                        <a:avLst/>
                      </a:prstGeom>
                      <a:noFill/>
                      <a:extLst/>
                    </p:spPr>
                  </p:pic>
                </p:oleObj>
              </mc:Fallback>
            </mc:AlternateContent>
          </a:graphicData>
        </a:graphic>
      </p:graphicFrame>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t="10126" b="15383"/>
          <a:stretch/>
        </p:blipFill>
        <p:spPr>
          <a:xfrm>
            <a:off x="4687115" y="4029830"/>
            <a:ext cx="3727305" cy="1966420"/>
          </a:xfrm>
          <a:prstGeom prst="rect">
            <a:avLst/>
          </a:prstGeom>
        </p:spPr>
      </p:pic>
      <p:sp>
        <p:nvSpPr>
          <p:cNvPr id="6" name="円/楕円 5"/>
          <p:cNvSpPr/>
          <p:nvPr/>
        </p:nvSpPr>
        <p:spPr>
          <a:xfrm>
            <a:off x="5890368" y="2732180"/>
            <a:ext cx="660400" cy="496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6199249">
            <a:off x="5527883" y="3694386"/>
            <a:ext cx="1059729" cy="1296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8CBA8ED6-B457-43D8-8461-D42DFC50B12C}" type="slidenum">
              <a:rPr kumimoji="1" lang="ja-JP" altLang="en-US" smtClean="0"/>
              <a:t>13</a:t>
            </a:fld>
            <a:endParaRPr kumimoji="1" lang="ja-JP" altLang="en-US"/>
          </a:p>
        </p:txBody>
      </p:sp>
      <p:sp>
        <p:nvSpPr>
          <p:cNvPr id="9" name="テキスト ボックス 8"/>
          <p:cNvSpPr txBox="1"/>
          <p:nvPr/>
        </p:nvSpPr>
        <p:spPr>
          <a:xfrm>
            <a:off x="514357" y="4010987"/>
            <a:ext cx="4002540" cy="3139321"/>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lang="en-US" altLang="ja-JP" sz="2000" dirty="0">
                <a:latin typeface="Arial" panose="020B0604020202020204" pitchFamily="34" charset="0"/>
                <a:cs typeface="Arial" panose="020B0604020202020204" pitchFamily="34" charset="0"/>
              </a:rPr>
              <a:t>T</a:t>
            </a:r>
            <a:r>
              <a:rPr lang="en-US" altLang="ja-JP" sz="2000" dirty="0" smtClean="0">
                <a:latin typeface="Arial" panose="020B0604020202020204" pitchFamily="34" charset="0"/>
                <a:cs typeface="Arial" panose="020B0604020202020204" pitchFamily="34" charset="0"/>
              </a:rPr>
              <a:t>wo different alkyl chain are introduced to DBA.</a:t>
            </a:r>
          </a:p>
          <a:p>
            <a:r>
              <a:rPr kumimoji="1"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When</a:t>
            </a:r>
            <a:r>
              <a:rPr kumimoji="1" lang="en-US" altLang="ja-JP" sz="2000" dirty="0" smtClean="0">
                <a:latin typeface="Arial" panose="020B0604020202020204" pitchFamily="34" charset="0"/>
                <a:cs typeface="Arial" panose="020B0604020202020204" pitchFamily="34" charset="0"/>
              </a:rPr>
              <a:t> DBA1 </a:t>
            </a:r>
            <a:r>
              <a:rPr lang="en-US" altLang="ja-JP" sz="2000" dirty="0" smtClean="0">
                <a:latin typeface="Arial" panose="020B0604020202020204" pitchFamily="34" charset="0"/>
                <a:cs typeface="Arial" panose="020B0604020202020204" pitchFamily="34" charset="0"/>
              </a:rPr>
              <a:t>forms</a:t>
            </a:r>
            <a:r>
              <a:rPr kumimoji="1" lang="en-US" altLang="ja-JP" sz="2000" dirty="0" smtClean="0">
                <a:latin typeface="Arial" panose="020B0604020202020204" pitchFamily="34" charset="0"/>
                <a:cs typeface="Arial" panose="020B0604020202020204" pitchFamily="34" charset="0"/>
              </a:rPr>
              <a:t> honeycomb structure, four </a:t>
            </a:r>
            <a:r>
              <a:rPr kumimoji="1" lang="en-US" altLang="ja-JP" sz="2000" dirty="0" err="1" smtClean="0">
                <a:latin typeface="Arial" panose="020B0604020202020204" pitchFamily="34" charset="0"/>
                <a:cs typeface="Arial" panose="020B0604020202020204" pitchFamily="34" charset="0"/>
              </a:rPr>
              <a:t>diacetylene</a:t>
            </a:r>
            <a:r>
              <a:rPr kumimoji="1" lang="en-US" altLang="ja-JP" sz="2000" dirty="0" smtClean="0">
                <a:latin typeface="Arial" panose="020B0604020202020204" pitchFamily="34" charset="0"/>
                <a:cs typeface="Arial" panose="020B0604020202020204" pitchFamily="34" charset="0"/>
              </a:rPr>
              <a:t> units are </a:t>
            </a:r>
            <a:r>
              <a:rPr lang="en-US" altLang="ja-JP" sz="2000" dirty="0" smtClean="0">
                <a:latin typeface="Arial" panose="020B0604020202020204" pitchFamily="34" charset="0"/>
                <a:cs typeface="Arial" panose="020B0604020202020204" pitchFamily="34" charset="0"/>
              </a:rPr>
              <a:t>aligned</a:t>
            </a:r>
            <a:r>
              <a:rPr kumimoji="1" lang="en-US" altLang="ja-JP" sz="2000" dirty="0" smtClean="0">
                <a:latin typeface="Arial" panose="020B0604020202020204" pitchFamily="34" charset="0"/>
                <a:cs typeface="Arial" panose="020B0604020202020204" pitchFamily="34" charset="0"/>
              </a:rPr>
              <a:t> parallel.</a:t>
            </a:r>
          </a:p>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To reduce steric repulsion, length of </a:t>
            </a:r>
            <a:r>
              <a:rPr lang="ja-JP" altLang="en-US" sz="2000" dirty="0" smtClean="0">
                <a:latin typeface="Arial" panose="020B0604020202020204" pitchFamily="34" charset="0"/>
                <a:cs typeface="Arial" panose="020B0604020202020204" pitchFamily="34" charset="0"/>
              </a:rPr>
              <a:t> </a:t>
            </a:r>
            <a:r>
              <a:rPr lang="en-US" altLang="ja-JP" sz="2000" dirty="0" smtClean="0">
                <a:solidFill>
                  <a:srgbClr val="00FF00"/>
                </a:solidFill>
                <a:latin typeface="Arial" panose="020B0604020202020204" pitchFamily="34" charset="0"/>
                <a:cs typeface="Arial" panose="020B0604020202020204" pitchFamily="34" charset="0"/>
              </a:rPr>
              <a:t>R</a:t>
            </a:r>
            <a:r>
              <a:rPr lang="en-US" altLang="ja-JP" sz="2000" baseline="30000" dirty="0" smtClean="0">
                <a:solidFill>
                  <a:srgbClr val="00FF00"/>
                </a:solidFill>
                <a:latin typeface="Arial" panose="020B0604020202020204" pitchFamily="34" charset="0"/>
                <a:cs typeface="Arial" panose="020B0604020202020204" pitchFamily="34" charset="0"/>
              </a:rPr>
              <a:t>1</a:t>
            </a:r>
            <a:r>
              <a:rPr lang="en-US" altLang="ja-JP" sz="2000" dirty="0" smtClean="0">
                <a:latin typeface="Arial" panose="020B0604020202020204" pitchFamily="34" charset="0"/>
                <a:cs typeface="Arial" panose="020B0604020202020204" pitchFamily="34" charset="0"/>
              </a:rPr>
              <a:t> is shorter.</a:t>
            </a:r>
          </a:p>
          <a:p>
            <a:r>
              <a:rPr kumimoji="1" lang="ja-JP" altLang="en-US" sz="2000" dirty="0" smtClean="0">
                <a:latin typeface="Arial" panose="020B0604020202020204" pitchFamily="34" charset="0"/>
                <a:cs typeface="Arial" panose="020B0604020202020204" pitchFamily="34" charset="0"/>
              </a:rPr>
              <a:t>・</a:t>
            </a:r>
            <a:r>
              <a:rPr kumimoji="1" lang="en-US" altLang="ja-JP" sz="2000" dirty="0" smtClean="0">
                <a:solidFill>
                  <a:srgbClr val="FF00FF"/>
                </a:solidFill>
                <a:latin typeface="Arial" panose="020B0604020202020204" pitchFamily="34" charset="0"/>
                <a:cs typeface="Arial" panose="020B0604020202020204" pitchFamily="34" charset="0"/>
              </a:rPr>
              <a:t>R</a:t>
            </a:r>
            <a:r>
              <a:rPr kumimoji="1" lang="en-US" altLang="ja-JP" sz="2000" baseline="30000" dirty="0" smtClean="0">
                <a:solidFill>
                  <a:srgbClr val="FF00FF"/>
                </a:solidFill>
                <a:latin typeface="Arial" panose="020B0604020202020204" pitchFamily="34" charset="0"/>
                <a:cs typeface="Arial" panose="020B0604020202020204" pitchFamily="34" charset="0"/>
              </a:rPr>
              <a:t>2</a:t>
            </a:r>
            <a:r>
              <a:rPr kumimoji="1" lang="en-US" altLang="ja-JP" sz="2000" dirty="0" smtClean="0">
                <a:latin typeface="Arial" panose="020B0604020202020204" pitchFamily="34" charset="0"/>
                <a:cs typeface="Arial" panose="020B0604020202020204" pitchFamily="34" charset="0"/>
              </a:rPr>
              <a:t> has terminal </a:t>
            </a:r>
            <a:r>
              <a:rPr kumimoji="1" lang="en-US" altLang="ja-JP" sz="2000" dirty="0" err="1" smtClean="0">
                <a:latin typeface="Arial" panose="020B0604020202020204" pitchFamily="34" charset="0"/>
                <a:cs typeface="Arial" panose="020B0604020202020204" pitchFamily="34" charset="0"/>
              </a:rPr>
              <a:t>diacetylne</a:t>
            </a:r>
            <a:r>
              <a:rPr kumimoji="1" lang="en-US" altLang="ja-JP" sz="2000" dirty="0" smtClean="0">
                <a:latin typeface="Arial" panose="020B0604020202020204" pitchFamily="34" charset="0"/>
                <a:cs typeface="Arial" panose="020B0604020202020204" pitchFamily="34" charset="0"/>
              </a:rPr>
              <a:t> group to enhance reactivity.</a:t>
            </a:r>
          </a:p>
          <a:p>
            <a:endParaRPr kumimoji="1" lang="ja-JP" altLang="en-US" dirty="0"/>
          </a:p>
        </p:txBody>
      </p:sp>
    </p:spTree>
    <p:extLst>
      <p:ext uri="{BB962C8B-B14F-4D97-AF65-F5344CB8AC3E}">
        <p14:creationId xmlns:p14="http://schemas.microsoft.com/office/powerpoint/2010/main" val="193950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1238227" y="1269371"/>
            <a:ext cx="2710613" cy="2370352"/>
          </a:xfrm>
          <a:prstGeom prst="rect">
            <a:avLst/>
          </a:prstGeom>
        </p:spPr>
      </p:pic>
      <p:pic>
        <p:nvPicPr>
          <p:cNvPr id="3" name="図 2"/>
          <p:cNvPicPr>
            <a:picLocks noChangeAspect="1"/>
          </p:cNvPicPr>
          <p:nvPr/>
        </p:nvPicPr>
        <p:blipFill>
          <a:blip r:embed="rId5" cstate="print"/>
          <a:stretch>
            <a:fillRect/>
          </a:stretch>
        </p:blipFill>
        <p:spPr>
          <a:xfrm>
            <a:off x="5204668" y="1200150"/>
            <a:ext cx="2549343" cy="2430768"/>
          </a:xfrm>
          <a:prstGeom prst="rect">
            <a:avLst/>
          </a:prstGeom>
        </p:spPr>
      </p:pic>
      <p:cxnSp>
        <p:nvCxnSpPr>
          <p:cNvPr id="4" name="直線矢印コネクタ 3"/>
          <p:cNvCxnSpPr/>
          <p:nvPr/>
        </p:nvCxnSpPr>
        <p:spPr>
          <a:xfrm>
            <a:off x="4248320" y="2211864"/>
            <a:ext cx="51390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248320" y="1698883"/>
            <a:ext cx="656868" cy="369332"/>
          </a:xfrm>
          <a:prstGeom prst="rect">
            <a:avLst/>
          </a:prstGeom>
          <a:noFill/>
        </p:spPr>
        <p:txBody>
          <a:bodyPr wrap="square" rtlCol="0">
            <a:spAutoFit/>
          </a:bodyPr>
          <a:lstStyle/>
          <a:p>
            <a:r>
              <a:rPr lang="en-US" altLang="ja-JP" dirty="0" err="1">
                <a:latin typeface="Arial" panose="020B0604020202020204" pitchFamily="34" charset="0"/>
                <a:cs typeface="Arial" panose="020B0604020202020204" pitchFamily="34" charset="0"/>
              </a:rPr>
              <a:t>hν</a:t>
            </a:r>
            <a:endParaRPr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1395280" y="3820787"/>
            <a:ext cx="279943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Self-Assembly monomers</a:t>
            </a: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5614579" y="3820787"/>
            <a:ext cx="234707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Porous 2D polymer</a:t>
            </a:r>
            <a:endParaRPr kumimoji="1" lang="ja-JP" altLang="en-US" dirty="0">
              <a:latin typeface="Arial" panose="020B0604020202020204" pitchFamily="34" charset="0"/>
              <a:cs typeface="Arial" panose="020B0604020202020204" pitchFamily="34" charset="0"/>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64910128"/>
              </p:ext>
            </p:extLst>
          </p:nvPr>
        </p:nvGraphicFramePr>
        <p:xfrm>
          <a:off x="766085" y="4190119"/>
          <a:ext cx="7270782" cy="2477381"/>
        </p:xfrm>
        <a:graphic>
          <a:graphicData uri="http://schemas.openxmlformats.org/presentationml/2006/ole">
            <mc:AlternateContent xmlns:mc="http://schemas.openxmlformats.org/markup-compatibility/2006">
              <mc:Choice xmlns:v="urn:schemas-microsoft-com:vml" Requires="v">
                <p:oleObj spid="_x0000_s8233" name="CS ChemDraw Drawing" r:id="rId6" imgW="6080355" imgH="2070911" progId="ChemDraw.Document.6.0">
                  <p:embed/>
                </p:oleObj>
              </mc:Choice>
              <mc:Fallback>
                <p:oleObj name="CS ChemDraw Drawing" r:id="rId6" imgW="6080355" imgH="2070911" progId="ChemDraw.Document.6.0">
                  <p:embed/>
                  <p:pic>
                    <p:nvPicPr>
                      <p:cNvPr id="0" name=""/>
                      <p:cNvPicPr>
                        <a:picLocks noChangeAspect="1" noChangeArrowheads="1"/>
                      </p:cNvPicPr>
                      <p:nvPr/>
                    </p:nvPicPr>
                    <p:blipFill>
                      <a:blip r:embed="rId7"/>
                      <a:srcRect/>
                      <a:stretch>
                        <a:fillRect/>
                      </a:stretch>
                    </p:blipFill>
                    <p:spPr bwMode="auto">
                      <a:xfrm>
                        <a:off x="766085" y="4190119"/>
                        <a:ext cx="7270782" cy="2477381"/>
                      </a:xfrm>
                      <a:prstGeom prst="rect">
                        <a:avLst/>
                      </a:prstGeom>
                      <a:noFill/>
                      <a:extLst/>
                    </p:spPr>
                  </p:pic>
                </p:oleObj>
              </mc:Fallback>
            </mc:AlternateContent>
          </a:graphicData>
        </a:graphic>
      </p:graphicFrame>
      <p:sp>
        <p:nvSpPr>
          <p:cNvPr id="11" name="円/楕円 10"/>
          <p:cNvSpPr/>
          <p:nvPr/>
        </p:nvSpPr>
        <p:spPr>
          <a:xfrm>
            <a:off x="2794998" y="5761628"/>
            <a:ext cx="614952" cy="66469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676525" y="6426324"/>
            <a:ext cx="1466850" cy="369332"/>
          </a:xfrm>
          <a:prstGeom prst="rect">
            <a:avLst/>
          </a:prstGeom>
          <a:noFill/>
        </p:spPr>
        <p:txBody>
          <a:bodyPr wrap="square" rtlCol="0">
            <a:spAutoFit/>
          </a:bodyPr>
          <a:lstStyle/>
          <a:p>
            <a:r>
              <a:rPr kumimoji="1" lang="en-US" altLang="ja-JP" b="1" dirty="0" err="1" smtClean="0">
                <a:solidFill>
                  <a:srgbClr val="0070C0"/>
                </a:solidFill>
                <a:latin typeface="Arial" panose="020B0604020202020204" pitchFamily="34" charset="0"/>
                <a:cs typeface="Arial" panose="020B0604020202020204" pitchFamily="34" charset="0"/>
              </a:rPr>
              <a:t>carbene</a:t>
            </a:r>
            <a:endParaRPr kumimoji="1" lang="ja-JP" altLang="en-US" b="1" dirty="0">
              <a:solidFill>
                <a:srgbClr val="0070C0"/>
              </a:solidFill>
              <a:latin typeface="Arial" panose="020B0604020202020204" pitchFamily="34" charset="0"/>
              <a:cs typeface="Arial" panose="020B0604020202020204" pitchFamily="34" charset="0"/>
            </a:endParaRPr>
          </a:p>
        </p:txBody>
      </p:sp>
      <p:sp>
        <p:nvSpPr>
          <p:cNvPr id="14" name="テキスト ボックス 13"/>
          <p:cNvSpPr txBox="1"/>
          <p:nvPr/>
        </p:nvSpPr>
        <p:spPr>
          <a:xfrm>
            <a:off x="2297830" y="152786"/>
            <a:ext cx="4928794"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Molecular Design of DBA 1</a:t>
            </a:r>
            <a:endParaRPr kumimoji="1" lang="ja-JP" altLang="en-US" sz="2800" b="1" dirty="0">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2"/>
          </p:nvPr>
        </p:nvSpPr>
        <p:spPr/>
        <p:txBody>
          <a:bodyPr/>
          <a:lstStyle/>
          <a:p>
            <a:fld id="{8CBA8ED6-B457-43D8-8461-D42DFC50B12C}" type="slidenum">
              <a:rPr kumimoji="1" lang="ja-JP" altLang="en-US" smtClean="0"/>
              <a:t>14</a:t>
            </a:fld>
            <a:endParaRPr kumimoji="1" lang="ja-JP" altLang="en-US"/>
          </a:p>
        </p:txBody>
      </p:sp>
    </p:spTree>
    <p:extLst>
      <p:ext uri="{BB962C8B-B14F-4D97-AF65-F5344CB8AC3E}">
        <p14:creationId xmlns:p14="http://schemas.microsoft.com/office/powerpoint/2010/main" val="282775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03811131"/>
              </p:ext>
            </p:extLst>
          </p:nvPr>
        </p:nvGraphicFramePr>
        <p:xfrm>
          <a:off x="349250" y="2171700"/>
          <a:ext cx="8615363" cy="3830638"/>
        </p:xfrm>
        <a:graphic>
          <a:graphicData uri="http://schemas.openxmlformats.org/presentationml/2006/ole">
            <mc:AlternateContent xmlns:mc="http://schemas.openxmlformats.org/markup-compatibility/2006">
              <mc:Choice xmlns:v="urn:schemas-microsoft-com:vml" Requires="v">
                <p:oleObj spid="_x0000_s2122" name="CS ChemDraw Drawing" r:id="rId4" imgW="7282832" imgH="3410248" progId="ChemDraw.Document.6.0">
                  <p:embed/>
                </p:oleObj>
              </mc:Choice>
              <mc:Fallback>
                <p:oleObj name="CS ChemDraw Drawing" r:id="rId4" imgW="7282832" imgH="3410248" progId="ChemDraw.Document.6.0">
                  <p:embed/>
                  <p:pic>
                    <p:nvPicPr>
                      <p:cNvPr id="0" name=""/>
                      <p:cNvPicPr>
                        <a:picLocks noChangeAspect="1" noChangeArrowheads="1"/>
                      </p:cNvPicPr>
                      <p:nvPr/>
                    </p:nvPicPr>
                    <p:blipFill>
                      <a:blip r:embed="rId5"/>
                      <a:srcRect/>
                      <a:stretch>
                        <a:fillRect/>
                      </a:stretch>
                    </p:blipFill>
                    <p:spPr bwMode="auto">
                      <a:xfrm>
                        <a:off x="349250" y="2171700"/>
                        <a:ext cx="8615363" cy="3830638"/>
                      </a:xfrm>
                      <a:prstGeom prst="rect">
                        <a:avLst/>
                      </a:prstGeom>
                      <a:noFill/>
                      <a:extLst/>
                    </p:spPr>
                  </p:pic>
                </p:oleObj>
              </mc:Fallback>
            </mc:AlternateContent>
          </a:graphicData>
        </a:graphic>
      </p:graphicFrame>
      <p:sp>
        <p:nvSpPr>
          <p:cNvPr id="5" name="正方形/長方形 4"/>
          <p:cNvSpPr/>
          <p:nvPr/>
        </p:nvSpPr>
        <p:spPr>
          <a:xfrm>
            <a:off x="266259" y="5834521"/>
            <a:ext cx="2015361" cy="646331"/>
          </a:xfrm>
          <a:prstGeom prst="rect">
            <a:avLst/>
          </a:prstGeom>
          <a:ln>
            <a:solidFill>
              <a:schemeClr val="tx1"/>
            </a:solidFill>
          </a:ln>
        </p:spPr>
        <p:txBody>
          <a:bodyPr wrap="square">
            <a:spAutoFit/>
          </a:bodyPr>
          <a:lstStyle/>
          <a:p>
            <a:r>
              <a:rPr lang="en-US" altLang="ja-JP" sz="1200" dirty="0" smtClean="0">
                <a:latin typeface="Arial" panose="020B0604020202020204" pitchFamily="34" charset="0"/>
                <a:cs typeface="Arial" panose="020B0604020202020204" pitchFamily="34" charset="0"/>
              </a:rPr>
              <a:t>TIPS = -Si[CH(CH</a:t>
            </a:r>
            <a:r>
              <a:rPr lang="en-US" altLang="ja-JP" sz="1200" baseline="-25000" dirty="0" smtClean="0">
                <a:latin typeface="Arial" panose="020B0604020202020204" pitchFamily="34" charset="0"/>
                <a:cs typeface="Arial" panose="020B0604020202020204" pitchFamily="34" charset="0"/>
              </a:rPr>
              <a:t>3</a:t>
            </a:r>
            <a:r>
              <a:rPr lang="en-US" altLang="ja-JP" sz="1200" dirty="0" smtClean="0">
                <a:latin typeface="Arial" panose="020B0604020202020204" pitchFamily="34" charset="0"/>
                <a:cs typeface="Arial" panose="020B0604020202020204" pitchFamily="34" charset="0"/>
              </a:rPr>
              <a:t>)</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3</a:t>
            </a:r>
            <a:endParaRPr lang="en-US" altLang="ja-JP" sz="1200" baseline="-250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TBS = -Si(CH</a:t>
            </a:r>
            <a:r>
              <a:rPr lang="en-US" altLang="ja-JP" sz="1200" baseline="-25000" dirty="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2</a:t>
            </a:r>
            <a:r>
              <a:rPr lang="en-US" altLang="ja-JP" sz="1200" dirty="0" smtClean="0">
                <a:latin typeface="Arial" panose="020B0604020202020204" pitchFamily="34" charset="0"/>
                <a:cs typeface="Arial" panose="020B0604020202020204" pitchFamily="34" charset="0"/>
              </a:rPr>
              <a:t>C(CH)</a:t>
            </a:r>
            <a:r>
              <a:rPr lang="en-US" altLang="ja-JP" sz="1200" baseline="-25000" dirty="0">
                <a:latin typeface="Arial" panose="020B0604020202020204" pitchFamily="34" charset="0"/>
                <a:cs typeface="Arial" panose="020B0604020202020204" pitchFamily="34" charset="0"/>
              </a:rPr>
              <a:t> 3</a:t>
            </a:r>
            <a:endParaRPr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MOM = -CH</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OCH</a:t>
            </a:r>
            <a:r>
              <a:rPr lang="en-US" altLang="ja-JP" sz="1200" baseline="-25000" dirty="0" smtClean="0">
                <a:latin typeface="Arial" panose="020B0604020202020204" pitchFamily="34" charset="0"/>
                <a:cs typeface="Arial" panose="020B0604020202020204" pitchFamily="34" charset="0"/>
              </a:rPr>
              <a:t>3</a:t>
            </a:r>
            <a:endParaRPr lang="en-US" altLang="ja-JP" sz="1200" dirty="0">
              <a:latin typeface="Arial" panose="020B0604020202020204" pitchFamily="34" charset="0"/>
              <a:cs typeface="Arial" panose="020B0604020202020204" pitchFamily="34" charset="0"/>
            </a:endParaRPr>
          </a:p>
        </p:txBody>
      </p:sp>
      <p:sp>
        <p:nvSpPr>
          <p:cNvPr id="3" name="テキスト ボックス 2"/>
          <p:cNvSpPr txBox="1"/>
          <p:nvPr/>
        </p:nvSpPr>
        <p:spPr>
          <a:xfrm>
            <a:off x="2779776" y="347472"/>
            <a:ext cx="3681984"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Synthesis of DBA 1</a:t>
            </a:r>
            <a:endParaRPr kumimoji="1" lang="ja-JP" altLang="en-US" sz="2800" b="1"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15</a:t>
            </a:fld>
            <a:endParaRPr kumimoji="1" lang="ja-JP" altLang="en-US"/>
          </a:p>
        </p:txBody>
      </p:sp>
    </p:spTree>
    <p:extLst>
      <p:ext uri="{BB962C8B-B14F-4D97-AF65-F5344CB8AC3E}">
        <p14:creationId xmlns:p14="http://schemas.microsoft.com/office/powerpoint/2010/main" val="830164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944422451"/>
              </p:ext>
            </p:extLst>
          </p:nvPr>
        </p:nvGraphicFramePr>
        <p:xfrm>
          <a:off x="160279" y="1673406"/>
          <a:ext cx="9023350" cy="4333875"/>
        </p:xfrm>
        <a:graphic>
          <a:graphicData uri="http://schemas.openxmlformats.org/presentationml/2006/ole">
            <mc:AlternateContent xmlns:mc="http://schemas.openxmlformats.org/markup-compatibility/2006">
              <mc:Choice xmlns:v="urn:schemas-microsoft-com:vml" Requires="v">
                <p:oleObj spid="_x0000_s3144" name="CS ChemDraw Drawing" r:id="rId4" imgW="7848195" imgH="3768240" progId="ChemDraw.Document.6.0">
                  <p:embed/>
                </p:oleObj>
              </mc:Choice>
              <mc:Fallback>
                <p:oleObj name="CS ChemDraw Drawing" r:id="rId4" imgW="7848195" imgH="3768240" progId="ChemDraw.Document.6.0">
                  <p:embed/>
                  <p:pic>
                    <p:nvPicPr>
                      <p:cNvPr id="0" name=""/>
                      <p:cNvPicPr>
                        <a:picLocks noChangeAspect="1" noChangeArrowheads="1"/>
                      </p:cNvPicPr>
                      <p:nvPr/>
                    </p:nvPicPr>
                    <p:blipFill>
                      <a:blip r:embed="rId5"/>
                      <a:srcRect/>
                      <a:stretch>
                        <a:fillRect/>
                      </a:stretch>
                    </p:blipFill>
                    <p:spPr bwMode="auto">
                      <a:xfrm>
                        <a:off x="160279" y="1673406"/>
                        <a:ext cx="9023350" cy="4333875"/>
                      </a:xfrm>
                      <a:prstGeom prst="rect">
                        <a:avLst/>
                      </a:prstGeom>
                      <a:noFill/>
                      <a:extLst/>
                    </p:spPr>
                  </p:pic>
                </p:oleObj>
              </mc:Fallback>
            </mc:AlternateContent>
          </a:graphicData>
        </a:graphic>
      </p:graphicFrame>
      <p:sp>
        <p:nvSpPr>
          <p:cNvPr id="3" name="正方形/長方形 2"/>
          <p:cNvSpPr/>
          <p:nvPr/>
        </p:nvSpPr>
        <p:spPr>
          <a:xfrm>
            <a:off x="460223" y="4836993"/>
            <a:ext cx="2015361" cy="646331"/>
          </a:xfrm>
          <a:prstGeom prst="rect">
            <a:avLst/>
          </a:prstGeom>
          <a:ln>
            <a:solidFill>
              <a:schemeClr val="tx1"/>
            </a:solidFill>
          </a:ln>
        </p:spPr>
        <p:txBody>
          <a:bodyPr wrap="square">
            <a:spAutoFit/>
          </a:bodyPr>
          <a:lstStyle/>
          <a:p>
            <a:r>
              <a:rPr lang="en-US" altLang="ja-JP" sz="1200" dirty="0" smtClean="0">
                <a:latin typeface="Arial" panose="020B0604020202020204" pitchFamily="34" charset="0"/>
                <a:cs typeface="Arial" panose="020B0604020202020204" pitchFamily="34" charset="0"/>
              </a:rPr>
              <a:t>TIPS = -Si[CH(CH</a:t>
            </a:r>
            <a:r>
              <a:rPr lang="en-US" altLang="ja-JP" sz="1200" baseline="-25000" dirty="0" smtClean="0">
                <a:latin typeface="Arial" panose="020B0604020202020204" pitchFamily="34" charset="0"/>
                <a:cs typeface="Arial" panose="020B0604020202020204" pitchFamily="34" charset="0"/>
              </a:rPr>
              <a:t>3</a:t>
            </a:r>
            <a:r>
              <a:rPr lang="en-US" altLang="ja-JP" sz="1200" dirty="0" smtClean="0">
                <a:latin typeface="Arial" panose="020B0604020202020204" pitchFamily="34" charset="0"/>
                <a:cs typeface="Arial" panose="020B0604020202020204" pitchFamily="34" charset="0"/>
              </a:rPr>
              <a:t>)</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3</a:t>
            </a:r>
            <a:endParaRPr lang="en-US" altLang="ja-JP" sz="1200" baseline="-250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TBS = -Si(CH</a:t>
            </a:r>
            <a:r>
              <a:rPr lang="en-US" altLang="ja-JP" sz="1200" baseline="-25000" dirty="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2</a:t>
            </a:r>
            <a:r>
              <a:rPr lang="en-US" altLang="ja-JP" sz="1200" dirty="0" smtClean="0">
                <a:latin typeface="Arial" panose="020B0604020202020204" pitchFamily="34" charset="0"/>
                <a:cs typeface="Arial" panose="020B0604020202020204" pitchFamily="34" charset="0"/>
              </a:rPr>
              <a:t>C(CH)</a:t>
            </a:r>
            <a:r>
              <a:rPr lang="en-US" altLang="ja-JP" sz="1200" baseline="-25000" dirty="0">
                <a:latin typeface="Arial" panose="020B0604020202020204" pitchFamily="34" charset="0"/>
                <a:cs typeface="Arial" panose="020B0604020202020204" pitchFamily="34" charset="0"/>
              </a:rPr>
              <a:t> 3</a:t>
            </a:r>
            <a:endParaRPr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MOM = -CH</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OCH</a:t>
            </a:r>
            <a:r>
              <a:rPr lang="en-US" altLang="ja-JP" sz="1200" baseline="-25000" dirty="0" smtClean="0">
                <a:latin typeface="Arial" panose="020B0604020202020204" pitchFamily="34" charset="0"/>
                <a:cs typeface="Arial" panose="020B0604020202020204" pitchFamily="34" charset="0"/>
              </a:rPr>
              <a:t>3</a:t>
            </a:r>
            <a:endParaRPr lang="en-US" altLang="ja-JP" sz="1200" dirty="0">
              <a:latin typeface="Arial" panose="020B0604020202020204" pitchFamily="34" charset="0"/>
              <a:cs typeface="Arial" panose="020B0604020202020204" pitchFamily="34" charset="0"/>
            </a:endParaRPr>
          </a:p>
        </p:txBody>
      </p:sp>
      <p:sp>
        <p:nvSpPr>
          <p:cNvPr id="4" name="正方形/長方形 3"/>
          <p:cNvSpPr/>
          <p:nvPr/>
        </p:nvSpPr>
        <p:spPr>
          <a:xfrm>
            <a:off x="2834797" y="336542"/>
            <a:ext cx="3487943" cy="523220"/>
          </a:xfrm>
          <a:prstGeom prst="rect">
            <a:avLst/>
          </a:prstGeom>
        </p:spPr>
        <p:txBody>
          <a:bodyPr wrap="none">
            <a:spAutoFit/>
          </a:bodyPr>
          <a:lstStyle/>
          <a:p>
            <a:r>
              <a:rPr lang="en-US" altLang="ja-JP" sz="2800" b="1" dirty="0">
                <a:latin typeface="Arial" panose="020B0604020202020204" pitchFamily="34" charset="0"/>
                <a:cs typeface="Arial" panose="020B0604020202020204" pitchFamily="34" charset="0"/>
              </a:rPr>
              <a:t>Synthesis of </a:t>
            </a:r>
            <a:r>
              <a:rPr lang="en-US" altLang="ja-JP" sz="2800" b="1" dirty="0" smtClean="0">
                <a:latin typeface="Arial" panose="020B0604020202020204" pitchFamily="34" charset="0"/>
                <a:cs typeface="Arial" panose="020B0604020202020204" pitchFamily="34" charset="0"/>
              </a:rPr>
              <a:t>DBA 1</a:t>
            </a:r>
            <a:endParaRPr lang="ja-JP" altLang="en-US" sz="28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8CBA8ED6-B457-43D8-8461-D42DFC50B12C}" type="slidenum">
              <a:rPr kumimoji="1" lang="ja-JP" altLang="en-US" smtClean="0"/>
              <a:t>16</a:t>
            </a:fld>
            <a:endParaRPr kumimoji="1" lang="ja-JP" altLang="en-US"/>
          </a:p>
        </p:txBody>
      </p:sp>
    </p:spTree>
    <p:extLst>
      <p:ext uri="{BB962C8B-B14F-4D97-AF65-F5344CB8AC3E}">
        <p14:creationId xmlns:p14="http://schemas.microsoft.com/office/powerpoint/2010/main" val="1812961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4675" y="1794294"/>
            <a:ext cx="8909398" cy="76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74871556"/>
              </p:ext>
            </p:extLst>
          </p:nvPr>
        </p:nvGraphicFramePr>
        <p:xfrm>
          <a:off x="417994" y="1794294"/>
          <a:ext cx="8394700" cy="3349625"/>
        </p:xfrm>
        <a:graphic>
          <a:graphicData uri="http://schemas.openxmlformats.org/presentationml/2006/ole">
            <mc:AlternateContent xmlns:mc="http://schemas.openxmlformats.org/markup-compatibility/2006">
              <mc:Choice xmlns:v="urn:schemas-microsoft-com:vml" Requires="v">
                <p:oleObj spid="_x0000_s4162" name="CS ChemDraw Drawing" r:id="rId4" imgW="7552566" imgH="2706151" progId="ChemDraw.Document.6.0">
                  <p:embed/>
                </p:oleObj>
              </mc:Choice>
              <mc:Fallback>
                <p:oleObj name="CS ChemDraw Drawing" r:id="rId4" imgW="7552566" imgH="2706151" progId="ChemDraw.Document.6.0">
                  <p:embed/>
                  <p:pic>
                    <p:nvPicPr>
                      <p:cNvPr id="0" name="Object 1"/>
                      <p:cNvPicPr>
                        <a:picLocks noChangeAspect="1" noChangeArrowheads="1"/>
                      </p:cNvPicPr>
                      <p:nvPr/>
                    </p:nvPicPr>
                    <p:blipFill>
                      <a:blip r:embed="rId5"/>
                      <a:srcRect/>
                      <a:stretch>
                        <a:fillRect/>
                      </a:stretch>
                    </p:blipFill>
                    <p:spPr bwMode="auto">
                      <a:xfrm>
                        <a:off x="417994" y="1794294"/>
                        <a:ext cx="8394700" cy="3349625"/>
                      </a:xfrm>
                      <a:prstGeom prst="rect">
                        <a:avLst/>
                      </a:prstGeom>
                      <a:noFill/>
                    </p:spPr>
                  </p:pic>
                </p:oleObj>
              </mc:Fallback>
            </mc:AlternateContent>
          </a:graphicData>
        </a:graphic>
      </p:graphicFrame>
      <p:sp>
        <p:nvSpPr>
          <p:cNvPr id="4" name="Rectangle 3"/>
          <p:cNvSpPr>
            <a:spLocks noChangeArrowheads="1"/>
          </p:cNvSpPr>
          <p:nvPr/>
        </p:nvSpPr>
        <p:spPr bwMode="auto">
          <a:xfrm>
            <a:off x="164675" y="4166019"/>
            <a:ext cx="8909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5" name="正方形/長方形 4"/>
          <p:cNvSpPr/>
          <p:nvPr/>
        </p:nvSpPr>
        <p:spPr>
          <a:xfrm>
            <a:off x="6566014" y="5147587"/>
            <a:ext cx="2015361" cy="646331"/>
          </a:xfrm>
          <a:prstGeom prst="rect">
            <a:avLst/>
          </a:prstGeom>
          <a:ln>
            <a:solidFill>
              <a:schemeClr val="tx1"/>
            </a:solidFill>
          </a:ln>
        </p:spPr>
        <p:txBody>
          <a:bodyPr wrap="square">
            <a:spAutoFit/>
          </a:bodyPr>
          <a:lstStyle/>
          <a:p>
            <a:r>
              <a:rPr lang="en-US" altLang="ja-JP" sz="1200" dirty="0" smtClean="0">
                <a:latin typeface="Arial" panose="020B0604020202020204" pitchFamily="34" charset="0"/>
                <a:cs typeface="Arial" panose="020B0604020202020204" pitchFamily="34" charset="0"/>
              </a:rPr>
              <a:t>TIPS = -Si[CH(CH</a:t>
            </a:r>
            <a:r>
              <a:rPr lang="en-US" altLang="ja-JP" sz="1200" baseline="-25000" dirty="0" smtClean="0">
                <a:latin typeface="Arial" panose="020B0604020202020204" pitchFamily="34" charset="0"/>
                <a:cs typeface="Arial" panose="020B0604020202020204" pitchFamily="34" charset="0"/>
              </a:rPr>
              <a:t>3</a:t>
            </a:r>
            <a:r>
              <a:rPr lang="en-US" altLang="ja-JP" sz="1200" dirty="0" smtClean="0">
                <a:latin typeface="Arial" panose="020B0604020202020204" pitchFamily="34" charset="0"/>
                <a:cs typeface="Arial" panose="020B0604020202020204" pitchFamily="34" charset="0"/>
              </a:rPr>
              <a:t>)</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3</a:t>
            </a:r>
            <a:endParaRPr lang="en-US" altLang="ja-JP" sz="1200" baseline="-250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TBS = -Si(CH</a:t>
            </a:r>
            <a:r>
              <a:rPr lang="en-US" altLang="ja-JP" sz="1200" baseline="-25000" dirty="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a:t>
            </a:r>
            <a:r>
              <a:rPr lang="en-US" altLang="ja-JP" sz="1200" baseline="-25000" dirty="0">
                <a:latin typeface="Arial" panose="020B0604020202020204" pitchFamily="34" charset="0"/>
                <a:cs typeface="Arial" panose="020B0604020202020204" pitchFamily="34" charset="0"/>
              </a:rPr>
              <a:t> 2</a:t>
            </a:r>
            <a:r>
              <a:rPr lang="en-US" altLang="ja-JP" sz="1200" dirty="0" smtClean="0">
                <a:latin typeface="Arial" panose="020B0604020202020204" pitchFamily="34" charset="0"/>
                <a:cs typeface="Arial" panose="020B0604020202020204" pitchFamily="34" charset="0"/>
              </a:rPr>
              <a:t>C(CH)</a:t>
            </a:r>
            <a:r>
              <a:rPr lang="en-US" altLang="ja-JP" sz="1200" baseline="-25000" dirty="0">
                <a:latin typeface="Arial" panose="020B0604020202020204" pitchFamily="34" charset="0"/>
                <a:cs typeface="Arial" panose="020B0604020202020204" pitchFamily="34" charset="0"/>
              </a:rPr>
              <a:t> 3</a:t>
            </a:r>
            <a:endParaRPr lang="en-US" altLang="ja-JP" sz="1200" dirty="0" smtClean="0">
              <a:latin typeface="Arial" panose="020B0604020202020204" pitchFamily="34" charset="0"/>
              <a:cs typeface="Arial" panose="020B0604020202020204" pitchFamily="34" charset="0"/>
            </a:endParaRPr>
          </a:p>
          <a:p>
            <a:r>
              <a:rPr lang="en-US" altLang="ja-JP" sz="1200" dirty="0" smtClean="0">
                <a:latin typeface="Arial" panose="020B0604020202020204" pitchFamily="34" charset="0"/>
                <a:cs typeface="Arial" panose="020B0604020202020204" pitchFamily="34" charset="0"/>
              </a:rPr>
              <a:t>MOM = -CH</a:t>
            </a:r>
            <a:r>
              <a:rPr lang="en-US" altLang="ja-JP" sz="1200" baseline="-25000" dirty="0" smtClean="0">
                <a:latin typeface="Arial" panose="020B0604020202020204" pitchFamily="34" charset="0"/>
                <a:cs typeface="Arial" panose="020B0604020202020204" pitchFamily="34" charset="0"/>
              </a:rPr>
              <a:t>2</a:t>
            </a:r>
            <a:r>
              <a:rPr lang="en-US" altLang="ja-JP" sz="1200" dirty="0" smtClean="0">
                <a:latin typeface="Arial" panose="020B0604020202020204" pitchFamily="34" charset="0"/>
                <a:cs typeface="Arial" panose="020B0604020202020204" pitchFamily="34" charset="0"/>
              </a:rPr>
              <a:t>OCH</a:t>
            </a:r>
            <a:r>
              <a:rPr lang="en-US" altLang="ja-JP" sz="1200" baseline="-25000" dirty="0" smtClean="0">
                <a:latin typeface="Arial" panose="020B0604020202020204" pitchFamily="34" charset="0"/>
                <a:cs typeface="Arial" panose="020B0604020202020204" pitchFamily="34" charset="0"/>
              </a:rPr>
              <a:t>3</a:t>
            </a:r>
            <a:endParaRPr lang="en-US" altLang="ja-JP" sz="1200" dirty="0">
              <a:latin typeface="Arial" panose="020B0604020202020204" pitchFamily="34" charset="0"/>
              <a:cs typeface="Arial" panose="020B0604020202020204" pitchFamily="34" charset="0"/>
            </a:endParaRPr>
          </a:p>
        </p:txBody>
      </p:sp>
      <p:sp>
        <p:nvSpPr>
          <p:cNvPr id="6" name="正方形/長方形 5"/>
          <p:cNvSpPr/>
          <p:nvPr/>
        </p:nvSpPr>
        <p:spPr>
          <a:xfrm>
            <a:off x="2871373" y="386904"/>
            <a:ext cx="3487943" cy="523220"/>
          </a:xfrm>
          <a:prstGeom prst="rect">
            <a:avLst/>
          </a:prstGeom>
        </p:spPr>
        <p:txBody>
          <a:bodyPr wrap="none">
            <a:spAutoFit/>
          </a:bodyPr>
          <a:lstStyle/>
          <a:p>
            <a:r>
              <a:rPr lang="en-US" altLang="ja-JP" sz="2800" b="1" dirty="0">
                <a:latin typeface="Arial" panose="020B0604020202020204" pitchFamily="34" charset="0"/>
                <a:cs typeface="Arial" panose="020B0604020202020204" pitchFamily="34" charset="0"/>
              </a:rPr>
              <a:t>Synthesis of </a:t>
            </a:r>
            <a:r>
              <a:rPr lang="en-US" altLang="ja-JP" sz="2800" b="1" dirty="0" smtClean="0">
                <a:latin typeface="Arial" panose="020B0604020202020204" pitchFamily="34" charset="0"/>
                <a:cs typeface="Arial" panose="020B0604020202020204" pitchFamily="34" charset="0"/>
              </a:rPr>
              <a:t>DBA 1</a:t>
            </a:r>
            <a:endParaRPr lang="ja-JP" altLang="en-US" sz="2800" b="1" dirty="0">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8CBA8ED6-B457-43D8-8461-D42DFC50B12C}" type="slidenum">
              <a:rPr kumimoji="1" lang="ja-JP" altLang="en-US" smtClean="0"/>
              <a:t>17</a:t>
            </a:fld>
            <a:endParaRPr kumimoji="1" lang="ja-JP" altLang="en-US"/>
          </a:p>
        </p:txBody>
      </p:sp>
    </p:spTree>
    <p:extLst>
      <p:ext uri="{BB962C8B-B14F-4D97-AF65-F5344CB8AC3E}">
        <p14:creationId xmlns:p14="http://schemas.microsoft.com/office/powerpoint/2010/main" val="182921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4"/>
          <p:cNvSpPr txBox="1">
            <a:spLocks noChangeArrowheads="1"/>
          </p:cNvSpPr>
          <p:nvPr/>
        </p:nvSpPr>
        <p:spPr bwMode="auto">
          <a:xfrm>
            <a:off x="5766010" y="820618"/>
            <a:ext cx="1957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1" dirty="0">
                <a:cs typeface="Arial" charset="0"/>
              </a:rPr>
              <a:t>Conditions</a:t>
            </a:r>
            <a:r>
              <a:rPr lang="ja-JP" altLang="en-US" sz="2400" b="1" dirty="0">
                <a:cs typeface="Arial" charset="0"/>
              </a:rPr>
              <a:t>　</a:t>
            </a:r>
            <a:endParaRPr lang="en-US" altLang="ja-JP" sz="2400" b="1" dirty="0">
              <a:solidFill>
                <a:srgbClr val="FF0000"/>
              </a:solidFill>
              <a:cs typeface="Arial" charset="0"/>
            </a:endParaRPr>
          </a:p>
          <a:p>
            <a:pPr eaLnBrk="1" hangingPunct="1"/>
            <a:endParaRPr lang="ja-JP" altLang="en-US" sz="2400" dirty="0">
              <a:cs typeface="Arial" charset="0"/>
            </a:endParaRPr>
          </a:p>
        </p:txBody>
      </p:sp>
      <p:sp>
        <p:nvSpPr>
          <p:cNvPr id="4" name="テキスト ボックス 5"/>
          <p:cNvSpPr txBox="1">
            <a:spLocks noChangeArrowheads="1"/>
          </p:cNvSpPr>
          <p:nvPr/>
        </p:nvSpPr>
        <p:spPr bwMode="auto">
          <a:xfrm>
            <a:off x="4626185" y="1327030"/>
            <a:ext cx="427831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74650" indent="-3746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30000"/>
              </a:lnSpc>
              <a:buFontTx/>
              <a:buChar char="•"/>
            </a:pPr>
            <a:r>
              <a:rPr lang="en-US" altLang="ja-JP" sz="2000" dirty="0">
                <a:cs typeface="Arial" charset="0"/>
              </a:rPr>
              <a:t>Solvent: </a:t>
            </a:r>
            <a:r>
              <a:rPr lang="en-US" altLang="ja-JP" sz="2000" dirty="0" smtClean="0">
                <a:cs typeface="Arial" charset="0"/>
              </a:rPr>
              <a:t>1,2,4-Trichlorobenzene</a:t>
            </a:r>
            <a:endParaRPr lang="en-US" altLang="ja-JP" sz="2000" dirty="0">
              <a:cs typeface="Arial" charset="0"/>
            </a:endParaRPr>
          </a:p>
          <a:p>
            <a:pPr eaLnBrk="1" hangingPunct="1">
              <a:lnSpc>
                <a:spcPct val="130000"/>
              </a:lnSpc>
              <a:buFontTx/>
              <a:buChar char="•"/>
            </a:pPr>
            <a:r>
              <a:rPr lang="en-US" altLang="ja-JP" sz="2000" dirty="0">
                <a:cs typeface="Arial" charset="0"/>
              </a:rPr>
              <a:t>Substrate: Graphite</a:t>
            </a:r>
          </a:p>
          <a:p>
            <a:pPr eaLnBrk="1" hangingPunct="1">
              <a:lnSpc>
                <a:spcPct val="130000"/>
              </a:lnSpc>
              <a:buFontTx/>
              <a:buChar char="•"/>
            </a:pPr>
            <a:r>
              <a:rPr lang="en-US" altLang="ja-JP" sz="2000" dirty="0">
                <a:cs typeface="Arial" charset="0"/>
              </a:rPr>
              <a:t>STM tip was immersed in solution</a:t>
            </a:r>
          </a:p>
          <a:p>
            <a:pPr eaLnBrk="1" hangingPunct="1">
              <a:lnSpc>
                <a:spcPct val="130000"/>
              </a:lnSpc>
              <a:buFontTx/>
              <a:buChar char="•"/>
            </a:pPr>
            <a:r>
              <a:rPr lang="en-US" altLang="ja-JP" sz="2000" dirty="0">
                <a:cs typeface="Arial" charset="0"/>
              </a:rPr>
              <a:t>Negative Sample Bias</a:t>
            </a:r>
          </a:p>
          <a:p>
            <a:pPr eaLnBrk="1" hangingPunct="1">
              <a:lnSpc>
                <a:spcPct val="130000"/>
              </a:lnSpc>
              <a:buFontTx/>
              <a:buChar char="•"/>
            </a:pPr>
            <a:r>
              <a:rPr lang="en-US" altLang="ja-JP" sz="2000" dirty="0">
                <a:cs typeface="Arial" charset="0"/>
              </a:rPr>
              <a:t>Height Image</a:t>
            </a:r>
          </a:p>
        </p:txBody>
      </p:sp>
      <p:pic>
        <p:nvPicPr>
          <p:cNvPr id="5" name="Picture 16" descr="HOPG 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60" y="499943"/>
            <a:ext cx="41703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460" y="3955930"/>
            <a:ext cx="21971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8"/>
          <p:cNvSpPr txBox="1">
            <a:spLocks noChangeArrowheads="1"/>
          </p:cNvSpPr>
          <p:nvPr/>
        </p:nvSpPr>
        <p:spPr bwMode="auto">
          <a:xfrm>
            <a:off x="233572" y="5179893"/>
            <a:ext cx="111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b="1">
                <a:cs typeface="Arial" charset="0"/>
              </a:rPr>
              <a:t>Sample Solution</a:t>
            </a:r>
          </a:p>
        </p:txBody>
      </p:sp>
      <p:sp>
        <p:nvSpPr>
          <p:cNvPr id="8" name="Line 8"/>
          <p:cNvSpPr>
            <a:spLocks noChangeShapeType="1"/>
          </p:cNvSpPr>
          <p:nvPr/>
        </p:nvSpPr>
        <p:spPr bwMode="auto">
          <a:xfrm flipV="1">
            <a:off x="1241635" y="5037018"/>
            <a:ext cx="865187" cy="358775"/>
          </a:xfrm>
          <a:prstGeom prst="line">
            <a:avLst/>
          </a:prstGeom>
          <a:noFill/>
          <a:ln w="38100">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ja-JP" altLang="en-US"/>
          </a:p>
        </p:txBody>
      </p:sp>
      <p:cxnSp>
        <p:nvCxnSpPr>
          <p:cNvPr id="9" name="直線矢印コネクタ 8"/>
          <p:cNvCxnSpPr/>
          <p:nvPr/>
        </p:nvCxnSpPr>
        <p:spPr>
          <a:xfrm rot="10800000" flipV="1">
            <a:off x="3259347" y="5900618"/>
            <a:ext cx="863600" cy="215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11"/>
          <p:cNvSpPr txBox="1">
            <a:spLocks noChangeArrowheads="1"/>
          </p:cNvSpPr>
          <p:nvPr/>
        </p:nvSpPr>
        <p:spPr bwMode="auto">
          <a:xfrm>
            <a:off x="4122947" y="5684718"/>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b="1" dirty="0">
                <a:cs typeface="Arial" charset="0"/>
              </a:rPr>
              <a:t>Graphite</a:t>
            </a:r>
          </a:p>
        </p:txBody>
      </p:sp>
      <p:sp>
        <p:nvSpPr>
          <p:cNvPr id="11" name="Line 8"/>
          <p:cNvSpPr>
            <a:spLocks noChangeShapeType="1"/>
          </p:cNvSpPr>
          <p:nvPr/>
        </p:nvSpPr>
        <p:spPr bwMode="auto">
          <a:xfrm>
            <a:off x="1241635" y="5540255"/>
            <a:ext cx="1441450" cy="288925"/>
          </a:xfrm>
          <a:prstGeom prst="line">
            <a:avLst/>
          </a:prstGeom>
          <a:noFill/>
          <a:ln w="38100">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12" name="Picture 2" descr="D:\研究室\Mコロ\2012後期\DSCF4661.JPG"/>
          <p:cNvPicPr>
            <a:picLocks noChangeAspect="1" noChangeArrowheads="1"/>
          </p:cNvPicPr>
          <p:nvPr/>
        </p:nvPicPr>
        <p:blipFill>
          <a:blip r:embed="rId6">
            <a:extLst>
              <a:ext uri="{28A0092B-C50C-407E-A947-70E740481C1C}">
                <a14:useLocalDpi xmlns:a14="http://schemas.microsoft.com/office/drawing/2010/main" val="0"/>
              </a:ext>
            </a:extLst>
          </a:blip>
          <a:srcRect l="28349" t="30051" r="30701" b="22701"/>
          <a:stretch>
            <a:fillRect/>
          </a:stretch>
        </p:blipFill>
        <p:spPr bwMode="auto">
          <a:xfrm>
            <a:off x="9877317" y="2097483"/>
            <a:ext cx="2325687"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矢印コネクタ 12"/>
          <p:cNvCxnSpPr/>
          <p:nvPr/>
        </p:nvCxnSpPr>
        <p:spPr>
          <a:xfrm flipV="1">
            <a:off x="10536130" y="4372173"/>
            <a:ext cx="1008062" cy="2174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106822" y="18464"/>
            <a:ext cx="5449824"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Condition of STM Observation</a:t>
            </a:r>
            <a:endParaRPr kumimoji="1" lang="ja-JP" altLang="en-US" sz="2800" b="1"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8CBA8ED6-B457-43D8-8461-D42DFC50B12C}" type="slidenum">
              <a:rPr kumimoji="1" lang="ja-JP" altLang="en-US" smtClean="0"/>
              <a:t>18</a:t>
            </a:fld>
            <a:endParaRPr kumimoji="1" lang="ja-JP" altLang="en-US"/>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1779946669"/>
              </p:ext>
            </p:extLst>
          </p:nvPr>
        </p:nvGraphicFramePr>
        <p:xfrm>
          <a:off x="6208154" y="4108846"/>
          <a:ext cx="1114374" cy="1631963"/>
        </p:xfrm>
        <a:graphic>
          <a:graphicData uri="http://schemas.openxmlformats.org/presentationml/2006/ole">
            <mc:AlternateContent xmlns:mc="http://schemas.openxmlformats.org/markup-compatibility/2006">
              <mc:Choice xmlns:v="urn:schemas-microsoft-com:vml" Requires="v">
                <p:oleObj spid="_x0000_s9251" name="CS ChemDraw Drawing" r:id="rId7" imgW="624705" imgH="915650" progId="ChemDraw.Document.6.0">
                  <p:embed/>
                </p:oleObj>
              </mc:Choice>
              <mc:Fallback>
                <p:oleObj name="CS ChemDraw Drawing" r:id="rId7" imgW="624705" imgH="915650" progId="ChemDraw.Document.6.0">
                  <p:embed/>
                  <p:pic>
                    <p:nvPicPr>
                      <p:cNvPr id="0" name=""/>
                      <p:cNvPicPr/>
                      <p:nvPr/>
                    </p:nvPicPr>
                    <p:blipFill>
                      <a:blip r:embed="rId8"/>
                      <a:stretch>
                        <a:fillRect/>
                      </a:stretch>
                    </p:blipFill>
                    <p:spPr>
                      <a:xfrm>
                        <a:off x="6208154" y="4108846"/>
                        <a:ext cx="1114374" cy="1631963"/>
                      </a:xfrm>
                      <a:prstGeom prst="rect">
                        <a:avLst/>
                      </a:prstGeom>
                    </p:spPr>
                  </p:pic>
                </p:oleObj>
              </mc:Fallback>
            </mc:AlternateContent>
          </a:graphicData>
        </a:graphic>
      </p:graphicFrame>
      <p:sp>
        <p:nvSpPr>
          <p:cNvPr id="16" name="テキスト ボックス 15"/>
          <p:cNvSpPr txBox="1"/>
          <p:nvPr/>
        </p:nvSpPr>
        <p:spPr>
          <a:xfrm>
            <a:off x="5462321" y="5836680"/>
            <a:ext cx="3002280" cy="452432"/>
          </a:xfrm>
          <a:prstGeom prst="rect">
            <a:avLst/>
          </a:prstGeom>
          <a:noFill/>
        </p:spPr>
        <p:txBody>
          <a:bodyPr wrap="square" rtlCol="0">
            <a:spAutoFit/>
          </a:bodyPr>
          <a:lstStyle/>
          <a:p>
            <a:pPr>
              <a:lnSpc>
                <a:spcPct val="130000"/>
              </a:lnSpc>
              <a:buFontTx/>
              <a:buChar char="•"/>
            </a:pPr>
            <a:r>
              <a:rPr lang="en-US" altLang="ja-JP" dirty="0">
                <a:latin typeface="Arial" panose="020B0604020202020204" pitchFamily="34" charset="0"/>
                <a:cs typeface="Arial" panose="020B0604020202020204" pitchFamily="34" charset="0"/>
              </a:rPr>
              <a:t>1,2,4-Trichlorobenzene</a:t>
            </a:r>
          </a:p>
        </p:txBody>
      </p:sp>
    </p:spTree>
    <p:extLst>
      <p:ext uri="{BB962C8B-B14F-4D97-AF65-F5344CB8AC3E}">
        <p14:creationId xmlns:p14="http://schemas.microsoft.com/office/powerpoint/2010/main" val="2347261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8657" t="6939" r="9612" b="8275"/>
          <a:stretch/>
        </p:blipFill>
        <p:spPr>
          <a:xfrm>
            <a:off x="4634110" y="1738199"/>
            <a:ext cx="4327703" cy="4489487"/>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r="18717" b="16078"/>
          <a:stretch/>
        </p:blipFill>
        <p:spPr>
          <a:xfrm>
            <a:off x="79598" y="3630216"/>
            <a:ext cx="3827805" cy="2805309"/>
          </a:xfrm>
          <a:prstGeom prst="rect">
            <a:avLst/>
          </a:prstGeom>
        </p:spPr>
      </p:pic>
      <p:sp>
        <p:nvSpPr>
          <p:cNvPr id="5" name="右矢印 4"/>
          <p:cNvSpPr/>
          <p:nvPr/>
        </p:nvSpPr>
        <p:spPr>
          <a:xfrm rot="5768120">
            <a:off x="7983416" y="1853147"/>
            <a:ext cx="756526" cy="2290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4072934">
            <a:off x="4769271" y="3070333"/>
            <a:ext cx="914400" cy="22428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4036038" y="5410968"/>
            <a:ext cx="914400" cy="22428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6161627">
            <a:off x="6678572" y="1546633"/>
            <a:ext cx="914400" cy="22428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1559" y="310466"/>
            <a:ext cx="7839342" cy="954107"/>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STM Observation of DBA 1 at Solid/Liquid interface with defect</a:t>
            </a:r>
            <a:endParaRPr kumimoji="1" lang="ja-JP" altLang="en-US" sz="2800" b="1" dirty="0">
              <a:latin typeface="Arial" panose="020B0604020202020204" pitchFamily="34" charset="0"/>
              <a:cs typeface="Arial" panose="020B0604020202020204" pitchFamily="34" charset="0"/>
            </a:endParaRPr>
          </a:p>
        </p:txBody>
      </p:sp>
      <p:sp>
        <p:nvSpPr>
          <p:cNvPr id="7" name="テキスト ボックス 6"/>
          <p:cNvSpPr txBox="1"/>
          <p:nvPr/>
        </p:nvSpPr>
        <p:spPr>
          <a:xfrm>
            <a:off x="7701973" y="1058101"/>
            <a:ext cx="1584267" cy="369332"/>
          </a:xfrm>
          <a:prstGeom prst="rect">
            <a:avLst/>
          </a:prstGeom>
          <a:noFill/>
        </p:spPr>
        <p:txBody>
          <a:bodyPr wrap="squar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honeycomb</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6878016" y="835507"/>
            <a:ext cx="1718037" cy="369332"/>
          </a:xfrm>
          <a:prstGeom prst="rect">
            <a:avLst/>
          </a:prstGeom>
          <a:noFill/>
        </p:spPr>
        <p:txBody>
          <a:bodyPr wrap="squar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linear</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3221640" y="6265333"/>
            <a:ext cx="7152641"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An STM image of DBA 1 (3.1×10</a:t>
            </a:r>
            <a:r>
              <a:rPr kumimoji="1" lang="en-US" altLang="ja-JP" sz="1600" baseline="30000" dirty="0" smtClean="0">
                <a:latin typeface="Arial" panose="020B0604020202020204" pitchFamily="34" charset="0"/>
                <a:cs typeface="Arial" panose="020B0604020202020204" pitchFamily="34" charset="0"/>
              </a:rPr>
              <a:t>-5</a:t>
            </a:r>
            <a:r>
              <a:rPr kumimoji="1" lang="en-US" altLang="ja-JP" sz="1600" dirty="0" smtClean="0">
                <a:latin typeface="Arial" panose="020B0604020202020204" pitchFamily="34" charset="0"/>
                <a:cs typeface="Arial" panose="020B0604020202020204" pitchFamily="34" charset="0"/>
              </a:rPr>
              <a:t> M ) at TCB/graphite interface</a:t>
            </a:r>
            <a:endParaRPr kumimoji="1" lang="ja-JP" altLang="en-US" sz="16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145435" y="1928133"/>
            <a:ext cx="4126841" cy="1323439"/>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kumimoji="1" lang="en-US" altLang="ja-JP" sz="2000" dirty="0" smtClean="0">
                <a:latin typeface="Arial" panose="020B0604020202020204" pitchFamily="34" charset="0"/>
                <a:cs typeface="Arial" panose="020B0604020202020204" pitchFamily="34" charset="0"/>
              </a:rPr>
              <a:t>Linear structure were observed.</a:t>
            </a:r>
          </a:p>
          <a:p>
            <a:endParaRPr lang="en-US" altLang="ja-JP" sz="2000" dirty="0">
              <a:latin typeface="Arial" panose="020B0604020202020204" pitchFamily="34" charset="0"/>
              <a:cs typeface="Arial" panose="020B0604020202020204" pitchFamily="34" charset="0"/>
            </a:endParaRPr>
          </a:p>
          <a:p>
            <a:r>
              <a:rPr kumimoji="1" lang="ja-JP" altLang="en-US" sz="2000" dirty="0" smtClean="0">
                <a:latin typeface="Arial" panose="020B0604020202020204" pitchFamily="34" charset="0"/>
                <a:cs typeface="Arial" panose="020B0604020202020204" pitchFamily="34" charset="0"/>
              </a:rPr>
              <a:t>・</a:t>
            </a:r>
            <a:r>
              <a:rPr kumimoji="1" lang="en-US" altLang="ja-JP" sz="2000" dirty="0" smtClean="0">
                <a:latin typeface="Arial" panose="020B0604020202020204" pitchFamily="34" charset="0"/>
                <a:cs typeface="Arial" panose="020B0604020202020204" pitchFamily="34" charset="0"/>
              </a:rPr>
              <a:t>Honeycomb structure was </a:t>
            </a:r>
            <a:r>
              <a:rPr kumimoji="1" lang="en-US" altLang="ja-JP" sz="2000" dirty="0" err="1" smtClean="0">
                <a:latin typeface="Arial" panose="020B0604020202020204" pitchFamily="34" charset="0"/>
                <a:cs typeface="Arial" panose="020B0604020202020204" pitchFamily="34" charset="0"/>
              </a:rPr>
              <a:t>hardaly</a:t>
            </a:r>
            <a:r>
              <a:rPr kumimoji="1" lang="en-US" altLang="ja-JP" sz="2000" dirty="0" smtClean="0">
                <a:latin typeface="Arial" panose="020B0604020202020204" pitchFamily="34" charset="0"/>
                <a:cs typeface="Arial" panose="020B0604020202020204" pitchFamily="34" charset="0"/>
              </a:rPr>
              <a:t> observed.</a:t>
            </a:r>
            <a:endParaRPr kumimoji="1" lang="ja-JP" altLang="en-US" sz="20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3225116" y="5338445"/>
            <a:ext cx="1109958" cy="369332"/>
          </a:xfrm>
          <a:prstGeom prst="rect">
            <a:avLst/>
          </a:prstGeom>
          <a:noFill/>
        </p:spPr>
        <p:txBody>
          <a:bodyPr wrap="square" rtlCol="0">
            <a:spAutoFit/>
          </a:bodyPr>
          <a:lstStyle/>
          <a:p>
            <a:r>
              <a:rPr kumimoji="1" lang="en-US" altLang="ja-JP" dirty="0" smtClean="0">
                <a:solidFill>
                  <a:srgbClr val="00B050"/>
                </a:solidFill>
                <a:latin typeface="Arial" panose="020B0604020202020204" pitchFamily="34" charset="0"/>
                <a:cs typeface="Arial" panose="020B0604020202020204" pitchFamily="34" charset="0"/>
              </a:rPr>
              <a:t>defect</a:t>
            </a:r>
            <a:endParaRPr kumimoji="1" lang="ja-JP" altLang="en-US" dirty="0">
              <a:solidFill>
                <a:srgbClr val="00B050"/>
              </a:solidFill>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2"/>
          </p:nvPr>
        </p:nvSpPr>
        <p:spPr>
          <a:xfrm>
            <a:off x="6755400" y="6518749"/>
            <a:ext cx="2057400" cy="365125"/>
          </a:xfrm>
        </p:spPr>
        <p:txBody>
          <a:bodyPr/>
          <a:lstStyle/>
          <a:p>
            <a:fld id="{8CBA8ED6-B457-43D8-8461-D42DFC50B12C}" type="slidenum">
              <a:rPr kumimoji="1" lang="ja-JP" altLang="en-US" smtClean="0"/>
              <a:t>19</a:t>
            </a:fld>
            <a:endParaRPr kumimoji="1" lang="ja-JP" altLang="en-US" dirty="0"/>
          </a:p>
        </p:txBody>
      </p:sp>
    </p:spTree>
    <p:extLst>
      <p:ext uri="{BB962C8B-B14F-4D97-AF65-F5344CB8AC3E}">
        <p14:creationId xmlns:p14="http://schemas.microsoft.com/office/powerpoint/2010/main" val="4148634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en-US" altLang="ja-JP" sz="3200" b="1" dirty="0" smtClean="0">
                <a:latin typeface="Arial" panose="020B0604020202020204" pitchFamily="34" charset="0"/>
                <a:cs typeface="Arial" panose="020B0604020202020204" pitchFamily="34" charset="0"/>
              </a:rPr>
              <a:t>contents</a:t>
            </a:r>
            <a:endParaRPr kumimoji="1" lang="ja-JP" altLang="en-US" sz="3200" b="1"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6930" y="2005013"/>
            <a:ext cx="7886700" cy="4351338"/>
          </a:xfrm>
        </p:spPr>
        <p:txBody>
          <a:bodyPr>
            <a:normAutofit/>
          </a:bodyPr>
          <a:lstStyle/>
          <a:p>
            <a:pPr marL="0" indent="0">
              <a:buNone/>
            </a:pPr>
            <a:r>
              <a:rPr lang="en-US" altLang="ja-JP" dirty="0" smtClean="0">
                <a:latin typeface="Arial" panose="020B0604020202020204" pitchFamily="34" charset="0"/>
                <a:cs typeface="Arial" panose="020B0604020202020204" pitchFamily="34" charset="0"/>
              </a:rPr>
              <a:t>Introduction</a:t>
            </a:r>
          </a:p>
          <a:p>
            <a:pPr marL="0" indent="0">
              <a:buNone/>
            </a:pP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a:t>
            </a:r>
            <a:r>
              <a:rPr lang="ja-JP" altLang="en-US" sz="2400" dirty="0" smtClean="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Arial" panose="020B0604020202020204" pitchFamily="34" charset="0"/>
              </a:rPr>
              <a:t>2D polymer</a:t>
            </a:r>
          </a:p>
          <a:p>
            <a:pPr marL="0" indent="0">
              <a:buNone/>
            </a:pPr>
            <a:r>
              <a:rPr lang="en-US" altLang="ja-JP" sz="2400" dirty="0" smtClean="0">
                <a:latin typeface="Arial" panose="020B0604020202020204" pitchFamily="34" charset="0"/>
                <a:cs typeface="Arial" panose="020B0604020202020204" pitchFamily="34" charset="0"/>
              </a:rPr>
              <a:t>                    </a:t>
            </a:r>
            <a:r>
              <a:rPr lang="ja-JP" altLang="en-US" sz="2400" dirty="0" smtClean="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Arial" panose="020B0604020202020204" pitchFamily="34" charset="0"/>
              </a:rPr>
              <a:t>Self-Assembly</a:t>
            </a:r>
          </a:p>
          <a:p>
            <a:pPr marL="0" indent="0">
              <a:buNone/>
            </a:pPr>
            <a:r>
              <a:rPr kumimoji="1" lang="en-US" altLang="ja-JP" dirty="0" smtClean="0">
                <a:latin typeface="Arial" panose="020B0604020202020204" pitchFamily="34" charset="0"/>
                <a:cs typeface="Arial" panose="020B0604020202020204" pitchFamily="34" charset="0"/>
              </a:rPr>
              <a:t>Previous work</a:t>
            </a:r>
          </a:p>
          <a:p>
            <a:pPr marL="0" indent="0">
              <a:buNone/>
            </a:pPr>
            <a:r>
              <a:rPr lang="en-US" altLang="ja-JP" dirty="0" smtClean="0">
                <a:latin typeface="Arial" panose="020B0604020202020204" pitchFamily="34" charset="0"/>
                <a:cs typeface="Arial" panose="020B0604020202020204" pitchFamily="34" charset="0"/>
              </a:rPr>
              <a:t>My work</a:t>
            </a:r>
          </a:p>
          <a:p>
            <a:pPr marL="0" indent="0">
              <a:buNone/>
            </a:pPr>
            <a:r>
              <a:rPr lang="en-US" altLang="ja-JP" sz="2400" dirty="0" smtClean="0">
                <a:latin typeface="Arial" panose="020B0604020202020204" pitchFamily="34" charset="0"/>
                <a:cs typeface="Arial" panose="020B0604020202020204" pitchFamily="34" charset="0"/>
              </a:rPr>
              <a:t>                   </a:t>
            </a:r>
            <a:r>
              <a:rPr lang="ja-JP" altLang="en-US" sz="2400" dirty="0" smtClean="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Arial" panose="020B0604020202020204" pitchFamily="34" charset="0"/>
              </a:rPr>
              <a:t>Molecular design</a:t>
            </a:r>
          </a:p>
          <a:p>
            <a:pPr marL="0" indent="0">
              <a:buNone/>
            </a:pPr>
            <a:r>
              <a:rPr lang="en-US" altLang="ja-JP" sz="2400" dirty="0" smtClean="0">
                <a:latin typeface="Arial" panose="020B0604020202020204" pitchFamily="34" charset="0"/>
                <a:cs typeface="Arial" panose="020B0604020202020204" pitchFamily="34" charset="0"/>
              </a:rPr>
              <a:t>                   </a:t>
            </a:r>
            <a:r>
              <a:rPr lang="ja-JP" altLang="en-US" sz="2400" dirty="0" smtClean="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Arial" panose="020B0604020202020204" pitchFamily="34" charset="0"/>
              </a:rPr>
              <a:t>Synthesis </a:t>
            </a:r>
          </a:p>
          <a:p>
            <a:pPr marL="0" indent="0">
              <a:buNone/>
            </a:pPr>
            <a:r>
              <a:rPr kumimoji="1" lang="en-US" altLang="ja-JP" sz="2400" dirty="0" smtClean="0">
                <a:latin typeface="Arial" panose="020B0604020202020204" pitchFamily="34" charset="0"/>
                <a:cs typeface="Arial" panose="020B0604020202020204" pitchFamily="34" charset="0"/>
              </a:rPr>
              <a:t>                   </a:t>
            </a:r>
            <a:r>
              <a:rPr kumimoji="1" lang="ja-JP" altLang="en-US" sz="2400" dirty="0" smtClean="0">
                <a:latin typeface="Arial" panose="020B0604020202020204" pitchFamily="34" charset="0"/>
                <a:cs typeface="Arial" panose="020B0604020202020204" pitchFamily="34" charset="0"/>
              </a:rPr>
              <a:t>・</a:t>
            </a:r>
            <a:r>
              <a:rPr kumimoji="1" lang="en-US" altLang="ja-JP" sz="2400" dirty="0" smtClean="0">
                <a:latin typeface="Arial" panose="020B0604020202020204" pitchFamily="34" charset="0"/>
                <a:cs typeface="Arial" panose="020B0604020202020204" pitchFamily="34" charset="0"/>
              </a:rPr>
              <a:t>STM image</a:t>
            </a:r>
          </a:p>
          <a:p>
            <a:pPr marL="0" indent="0">
              <a:buNone/>
            </a:pP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Future work</a:t>
            </a:r>
            <a:endParaRPr kumimoji="1" lang="en-US" altLang="ja-JP" dirty="0" smtClean="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2</a:t>
            </a:fld>
            <a:endParaRPr kumimoji="1" lang="ja-JP" altLang="en-US"/>
          </a:p>
        </p:txBody>
      </p:sp>
    </p:spTree>
    <p:extLst>
      <p:ext uri="{BB962C8B-B14F-4D97-AF65-F5344CB8AC3E}">
        <p14:creationId xmlns:p14="http://schemas.microsoft.com/office/powerpoint/2010/main" val="970259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9497" t="8554" r="8994" b="10189"/>
          <a:stretch/>
        </p:blipFill>
        <p:spPr>
          <a:xfrm>
            <a:off x="9357333" y="0"/>
            <a:ext cx="7037390" cy="7015670"/>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9246" t="9056" r="9497" b="9435"/>
          <a:stretch/>
        </p:blipFill>
        <p:spPr>
          <a:xfrm>
            <a:off x="4615995" y="2070339"/>
            <a:ext cx="4284963" cy="4298230"/>
          </a:xfrm>
          <a:prstGeom prst="rect">
            <a:avLst/>
          </a:prstGeom>
        </p:spPr>
      </p:pic>
      <p:pic>
        <p:nvPicPr>
          <p:cNvPr id="6" name="図 5"/>
          <p:cNvPicPr>
            <a:picLocks noChangeAspect="1"/>
          </p:cNvPicPr>
          <p:nvPr/>
        </p:nvPicPr>
        <p:blipFill>
          <a:blip r:embed="rId5" cstate="print"/>
          <a:stretch>
            <a:fillRect/>
          </a:stretch>
        </p:blipFill>
        <p:spPr>
          <a:xfrm>
            <a:off x="191386" y="3789491"/>
            <a:ext cx="3022265" cy="2642883"/>
          </a:xfrm>
          <a:prstGeom prst="rect">
            <a:avLst/>
          </a:prstGeom>
        </p:spPr>
      </p:pic>
      <p:sp>
        <p:nvSpPr>
          <p:cNvPr id="2" name="正方形/長方形 1"/>
          <p:cNvSpPr/>
          <p:nvPr/>
        </p:nvSpPr>
        <p:spPr>
          <a:xfrm>
            <a:off x="219456" y="320697"/>
            <a:ext cx="8681502" cy="954107"/>
          </a:xfrm>
          <a:prstGeom prst="rect">
            <a:avLst/>
          </a:prstGeom>
        </p:spPr>
        <p:txBody>
          <a:bodyPr wrap="square">
            <a:spAutoFit/>
          </a:bodyPr>
          <a:lstStyle/>
          <a:p>
            <a:r>
              <a:rPr lang="en-US" altLang="ja-JP" sz="2800" b="1" dirty="0">
                <a:latin typeface="Arial" panose="020B0604020202020204" pitchFamily="34" charset="0"/>
                <a:cs typeface="Arial" panose="020B0604020202020204" pitchFamily="34" charset="0"/>
              </a:rPr>
              <a:t>STM </a:t>
            </a:r>
            <a:r>
              <a:rPr lang="en-US" altLang="ja-JP" sz="2800" b="1" dirty="0" smtClean="0">
                <a:latin typeface="Arial" panose="020B0604020202020204" pitchFamily="34" charset="0"/>
                <a:cs typeface="Arial" panose="020B0604020202020204" pitchFamily="34" charset="0"/>
              </a:rPr>
              <a:t>Observation </a:t>
            </a:r>
            <a:r>
              <a:rPr lang="en-US" altLang="ja-JP" sz="2800" b="1" dirty="0">
                <a:latin typeface="Arial" panose="020B0604020202020204" pitchFamily="34" charset="0"/>
                <a:cs typeface="Arial" panose="020B0604020202020204" pitchFamily="34" charset="0"/>
              </a:rPr>
              <a:t>of </a:t>
            </a:r>
            <a:r>
              <a:rPr lang="en-US" altLang="ja-JP" sz="2800" b="1" dirty="0" smtClean="0">
                <a:latin typeface="Arial" panose="020B0604020202020204" pitchFamily="34" charset="0"/>
                <a:cs typeface="Arial" panose="020B0604020202020204" pitchFamily="34" charset="0"/>
              </a:rPr>
              <a:t>DBA 1 </a:t>
            </a:r>
            <a:r>
              <a:rPr lang="en-US" altLang="ja-JP" sz="2800" b="1" dirty="0">
                <a:latin typeface="Arial" panose="020B0604020202020204" pitchFamily="34" charset="0"/>
                <a:cs typeface="Arial" panose="020B0604020202020204" pitchFamily="34" charset="0"/>
              </a:rPr>
              <a:t>at </a:t>
            </a:r>
            <a:r>
              <a:rPr lang="en-US" altLang="ja-JP" sz="2800" b="1" dirty="0" smtClean="0">
                <a:latin typeface="Arial" panose="020B0604020202020204" pitchFamily="34" charset="0"/>
                <a:cs typeface="Arial" panose="020B0604020202020204" pitchFamily="34" charset="0"/>
              </a:rPr>
              <a:t>Solid/Liquid </a:t>
            </a:r>
            <a:r>
              <a:rPr lang="en-US" altLang="ja-JP" sz="2800" b="1" dirty="0">
                <a:latin typeface="Arial" panose="020B0604020202020204" pitchFamily="34" charset="0"/>
                <a:cs typeface="Arial" panose="020B0604020202020204" pitchFamily="34" charset="0"/>
              </a:rPr>
              <a:t>I</a:t>
            </a:r>
            <a:r>
              <a:rPr lang="en-US" altLang="ja-JP" sz="2800" b="1" dirty="0" smtClean="0">
                <a:latin typeface="Arial" panose="020B0604020202020204" pitchFamily="34" charset="0"/>
                <a:cs typeface="Arial" panose="020B0604020202020204" pitchFamily="34" charset="0"/>
              </a:rPr>
              <a:t>nterface</a:t>
            </a:r>
            <a:endParaRPr lang="ja-JP" altLang="en-US" sz="2800" b="1" dirty="0">
              <a:latin typeface="Arial" panose="020B0604020202020204" pitchFamily="34" charset="0"/>
              <a:cs typeface="Arial" panose="020B0604020202020204" pitchFamily="34" charset="0"/>
            </a:endParaRPr>
          </a:p>
        </p:txBody>
      </p:sp>
      <p:sp>
        <p:nvSpPr>
          <p:cNvPr id="3" name="正方形/長方形 2"/>
          <p:cNvSpPr/>
          <p:nvPr/>
        </p:nvSpPr>
        <p:spPr>
          <a:xfrm>
            <a:off x="3030279" y="6368569"/>
            <a:ext cx="7006856" cy="338554"/>
          </a:xfrm>
          <a:prstGeom prst="rect">
            <a:avLst/>
          </a:prstGeom>
        </p:spPr>
        <p:txBody>
          <a:bodyPr wrap="square">
            <a:spAutoFit/>
          </a:bodyPr>
          <a:lstStyle/>
          <a:p>
            <a:r>
              <a:rPr lang="en-US" altLang="ja-JP" sz="1600" dirty="0">
                <a:latin typeface="Arial" panose="020B0604020202020204" pitchFamily="34" charset="0"/>
                <a:cs typeface="Arial" panose="020B0604020202020204" pitchFamily="34" charset="0"/>
              </a:rPr>
              <a:t>An STM image of DBA 1 </a:t>
            </a:r>
            <a:r>
              <a:rPr lang="en-US" altLang="ja-JP" sz="1600" dirty="0" smtClean="0">
                <a:latin typeface="Arial" panose="020B0604020202020204" pitchFamily="34" charset="0"/>
                <a:cs typeface="Arial" panose="020B0604020202020204" pitchFamily="34" charset="0"/>
              </a:rPr>
              <a:t>(1.8×10</a:t>
            </a:r>
            <a:r>
              <a:rPr lang="en-US" altLang="ja-JP" sz="1600" baseline="30000" dirty="0" smtClean="0">
                <a:latin typeface="Arial" panose="020B0604020202020204" pitchFamily="34" charset="0"/>
                <a:cs typeface="Arial" panose="020B0604020202020204" pitchFamily="34" charset="0"/>
              </a:rPr>
              <a:t>-6</a:t>
            </a:r>
            <a:r>
              <a:rPr lang="en-US" altLang="ja-JP" sz="1600" dirty="0" smtClean="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M ) at TCB/graphite interface</a:t>
            </a:r>
            <a:endParaRPr lang="ja-JP" altLang="en-US" sz="1600" dirty="0">
              <a:latin typeface="Arial" panose="020B0604020202020204" pitchFamily="34" charset="0"/>
              <a:cs typeface="Arial" panose="020B0604020202020204" pitchFamily="34" charset="0"/>
            </a:endParaRPr>
          </a:p>
        </p:txBody>
      </p:sp>
      <p:sp>
        <p:nvSpPr>
          <p:cNvPr id="8" name="テキスト ボックス 7"/>
          <p:cNvSpPr txBox="1"/>
          <p:nvPr/>
        </p:nvSpPr>
        <p:spPr>
          <a:xfrm>
            <a:off x="147635" y="1761288"/>
            <a:ext cx="4253023" cy="1631216"/>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Large domain of honeycomb structure was observed.</a:t>
            </a:r>
          </a:p>
          <a:p>
            <a:endParaRPr lang="en-US" altLang="ja-JP" sz="2000" dirty="0">
              <a:latin typeface="Arial" panose="020B0604020202020204" pitchFamily="34" charset="0"/>
              <a:cs typeface="Arial" panose="020B0604020202020204" pitchFamily="34" charset="0"/>
            </a:endParaRPr>
          </a:p>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Linear structure and defect were observed a little. </a:t>
            </a:r>
            <a:endParaRPr lang="en-US" altLang="ja-JP" sz="2000" dirty="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a:xfrm>
            <a:off x="6909187" y="6537846"/>
            <a:ext cx="2057400" cy="365125"/>
          </a:xfrm>
        </p:spPr>
        <p:txBody>
          <a:bodyPr/>
          <a:lstStyle/>
          <a:p>
            <a:fld id="{8CBA8ED6-B457-43D8-8461-D42DFC50B12C}" type="slidenum">
              <a:rPr kumimoji="1" lang="ja-JP" altLang="en-US" smtClean="0"/>
              <a:t>20</a:t>
            </a:fld>
            <a:endParaRPr kumimoji="1" lang="ja-JP" altLang="en-US" dirty="0"/>
          </a:p>
        </p:txBody>
      </p:sp>
    </p:spTree>
    <p:extLst>
      <p:ext uri="{BB962C8B-B14F-4D97-AF65-F5344CB8AC3E}">
        <p14:creationId xmlns:p14="http://schemas.microsoft.com/office/powerpoint/2010/main" val="3638366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6993" t="7545" r="7240" b="7426"/>
          <a:stretch/>
        </p:blipFill>
        <p:spPr>
          <a:xfrm>
            <a:off x="4830793" y="2111543"/>
            <a:ext cx="4106172" cy="4070894"/>
          </a:xfrm>
          <a:prstGeom prst="rect">
            <a:avLst/>
          </a:prstGeom>
        </p:spPr>
      </p:pic>
      <p:pic>
        <p:nvPicPr>
          <p:cNvPr id="3" name="図 2"/>
          <p:cNvPicPr>
            <a:picLocks noChangeAspect="1"/>
          </p:cNvPicPr>
          <p:nvPr/>
        </p:nvPicPr>
        <p:blipFill>
          <a:blip r:embed="rId4" cstate="print"/>
          <a:stretch>
            <a:fillRect/>
          </a:stretch>
        </p:blipFill>
        <p:spPr>
          <a:xfrm>
            <a:off x="610819" y="3414869"/>
            <a:ext cx="3164849" cy="2767568"/>
          </a:xfrm>
          <a:prstGeom prst="rect">
            <a:avLst/>
          </a:prstGeom>
        </p:spPr>
      </p:pic>
      <p:sp>
        <p:nvSpPr>
          <p:cNvPr id="4" name="正方形/長方形 3"/>
          <p:cNvSpPr/>
          <p:nvPr/>
        </p:nvSpPr>
        <p:spPr>
          <a:xfrm>
            <a:off x="3030279" y="6368569"/>
            <a:ext cx="7006856" cy="338554"/>
          </a:xfrm>
          <a:prstGeom prst="rect">
            <a:avLst/>
          </a:prstGeom>
        </p:spPr>
        <p:txBody>
          <a:bodyPr wrap="square">
            <a:spAutoFit/>
          </a:bodyPr>
          <a:lstStyle/>
          <a:p>
            <a:r>
              <a:rPr lang="en-US" altLang="ja-JP" sz="1600" dirty="0">
                <a:latin typeface="Arial" panose="020B0604020202020204" pitchFamily="34" charset="0"/>
                <a:cs typeface="Arial" panose="020B0604020202020204" pitchFamily="34" charset="0"/>
              </a:rPr>
              <a:t>An STM image of DBA 1 </a:t>
            </a:r>
            <a:r>
              <a:rPr lang="en-US" altLang="ja-JP" sz="1600" dirty="0" smtClean="0">
                <a:latin typeface="Arial" panose="020B0604020202020204" pitchFamily="34" charset="0"/>
                <a:cs typeface="Arial" panose="020B0604020202020204" pitchFamily="34" charset="0"/>
              </a:rPr>
              <a:t>(1.8×10</a:t>
            </a:r>
            <a:r>
              <a:rPr lang="en-US" altLang="ja-JP" sz="1600" baseline="30000" dirty="0" smtClean="0">
                <a:latin typeface="Arial" panose="020B0604020202020204" pitchFamily="34" charset="0"/>
                <a:cs typeface="Arial" panose="020B0604020202020204" pitchFamily="34" charset="0"/>
              </a:rPr>
              <a:t>-6</a:t>
            </a:r>
            <a:r>
              <a:rPr lang="en-US" altLang="ja-JP" sz="1600" dirty="0" smtClean="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M ) at TCB/graphite interface</a:t>
            </a:r>
            <a:endParaRPr lang="ja-JP" altLang="en-US" sz="1600" dirty="0">
              <a:latin typeface="Arial" panose="020B0604020202020204" pitchFamily="34" charset="0"/>
              <a:cs typeface="Arial" panose="020B0604020202020204" pitchFamily="34" charset="0"/>
            </a:endParaRPr>
          </a:p>
        </p:txBody>
      </p:sp>
      <p:sp>
        <p:nvSpPr>
          <p:cNvPr id="5" name="下矢印 4"/>
          <p:cNvSpPr/>
          <p:nvPr/>
        </p:nvSpPr>
        <p:spPr>
          <a:xfrm rot="16533792">
            <a:off x="4943032" y="3473702"/>
            <a:ext cx="311790" cy="183386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rot="20605248">
            <a:off x="6114834" y="1279245"/>
            <a:ext cx="276149" cy="87376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7051040" y="1737360"/>
            <a:ext cx="260308" cy="873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026652" y="4146582"/>
            <a:ext cx="507055" cy="652071"/>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872384" y="1368028"/>
            <a:ext cx="1605280" cy="369332"/>
          </a:xfrm>
          <a:prstGeom prst="rect">
            <a:avLst/>
          </a:prstGeom>
          <a:noFill/>
        </p:spPr>
        <p:txBody>
          <a:bodyPr wrap="square" rtlCol="0">
            <a:spAutoFit/>
          </a:bodyPr>
          <a:lstStyle/>
          <a:p>
            <a:r>
              <a:rPr kumimoji="1" lang="en-US" altLang="ja-JP" dirty="0" smtClean="0">
                <a:solidFill>
                  <a:srgbClr val="FF0000"/>
                </a:solidFill>
                <a:latin typeface="Arial" panose="020B0604020202020204" pitchFamily="34" charset="0"/>
                <a:cs typeface="Arial" panose="020B0604020202020204" pitchFamily="34" charset="0"/>
              </a:rPr>
              <a:t>DBA core</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5454777" y="853440"/>
            <a:ext cx="1429102" cy="369332"/>
          </a:xfrm>
          <a:prstGeom prst="rect">
            <a:avLst/>
          </a:prstGeom>
          <a:noFill/>
        </p:spPr>
        <p:txBody>
          <a:bodyPr wrap="square" rtlCol="0">
            <a:spAutoFit/>
          </a:bodyPr>
          <a:lstStyle/>
          <a:p>
            <a:r>
              <a:rPr kumimoji="1" lang="en-US" altLang="ja-JP" dirty="0" smtClean="0">
                <a:solidFill>
                  <a:srgbClr val="0070C0"/>
                </a:solidFill>
                <a:latin typeface="Arial" panose="020B0604020202020204" pitchFamily="34" charset="0"/>
                <a:cs typeface="Arial" panose="020B0604020202020204" pitchFamily="34" charset="0"/>
              </a:rPr>
              <a:t>Alkyl chain</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3458374" y="3686383"/>
            <a:ext cx="1640553" cy="646331"/>
          </a:xfrm>
          <a:prstGeom prst="rect">
            <a:avLst/>
          </a:prstGeom>
          <a:noFill/>
        </p:spPr>
        <p:txBody>
          <a:bodyPr wrap="square" rtlCol="0">
            <a:spAutoFit/>
          </a:bodyPr>
          <a:lstStyle/>
          <a:p>
            <a:r>
              <a:rPr lang="en-US" altLang="ja-JP" dirty="0" err="1" smtClean="0">
                <a:solidFill>
                  <a:srgbClr val="00B050"/>
                </a:solidFill>
                <a:latin typeface="Arial" panose="020B0604020202020204" pitchFamily="34" charset="0"/>
                <a:cs typeface="Arial" panose="020B0604020202020204" pitchFamily="34" charset="0"/>
              </a:rPr>
              <a:t>Diacetylene</a:t>
            </a:r>
            <a:endParaRPr lang="en-US" altLang="ja-JP" dirty="0" smtClean="0">
              <a:solidFill>
                <a:srgbClr val="00B050"/>
              </a:solidFill>
              <a:latin typeface="Arial" panose="020B0604020202020204" pitchFamily="34" charset="0"/>
              <a:cs typeface="Arial" panose="020B0604020202020204" pitchFamily="34" charset="0"/>
            </a:endParaRPr>
          </a:p>
          <a:p>
            <a:r>
              <a:rPr kumimoji="1" lang="en-US" altLang="ja-JP" dirty="0" smtClean="0">
                <a:solidFill>
                  <a:srgbClr val="00B050"/>
                </a:solidFill>
                <a:latin typeface="Arial" panose="020B0604020202020204" pitchFamily="34" charset="0"/>
                <a:cs typeface="Arial" panose="020B0604020202020204" pitchFamily="34" charset="0"/>
              </a:rPr>
              <a:t>unit</a:t>
            </a:r>
            <a:endParaRPr kumimoji="1" lang="ja-JP" altLang="en-US" dirty="0">
              <a:solidFill>
                <a:srgbClr val="00B050"/>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729274" y="1513811"/>
            <a:ext cx="3560382" cy="1938992"/>
          </a:xfrm>
          <a:prstGeom prst="rect">
            <a:avLst/>
          </a:prstGeom>
          <a:noFill/>
        </p:spPr>
        <p:txBody>
          <a:bodyPr wrap="square" rtlCol="0">
            <a:spAutoFit/>
          </a:bodyPr>
          <a:lstStyle/>
          <a:p>
            <a:r>
              <a:rPr kumimoji="1" lang="ja-JP" altLang="en-US" sz="2000" dirty="0" smtClean="0">
                <a:latin typeface="Arial" panose="020B0604020202020204" pitchFamily="34" charset="0"/>
                <a:cs typeface="Arial" panose="020B0604020202020204" pitchFamily="34" charset="0"/>
              </a:rPr>
              <a:t>・</a:t>
            </a:r>
            <a:r>
              <a:rPr kumimoji="1" lang="en-US" altLang="ja-JP" sz="2000" dirty="0" smtClean="0">
                <a:latin typeface="Arial" panose="020B0604020202020204" pitchFamily="34" charset="0"/>
                <a:cs typeface="Arial" panose="020B0604020202020204" pitchFamily="34" charset="0"/>
              </a:rPr>
              <a:t>DBA core, alkyl chain and </a:t>
            </a:r>
            <a:r>
              <a:rPr kumimoji="1" lang="en-US" altLang="ja-JP" sz="2000" dirty="0" err="1" smtClean="0">
                <a:latin typeface="Arial" panose="020B0604020202020204" pitchFamily="34" charset="0"/>
                <a:cs typeface="Arial" panose="020B0604020202020204" pitchFamily="34" charset="0"/>
              </a:rPr>
              <a:t>diacetylene</a:t>
            </a:r>
            <a:r>
              <a:rPr kumimoji="1" lang="en-US" altLang="ja-JP" sz="2000" dirty="0" smtClean="0">
                <a:latin typeface="Arial" panose="020B0604020202020204" pitchFamily="34" charset="0"/>
                <a:cs typeface="Arial" panose="020B0604020202020204" pitchFamily="34" charset="0"/>
              </a:rPr>
              <a:t> unit were observed.</a:t>
            </a:r>
          </a:p>
          <a:p>
            <a:endParaRPr lang="en-US" altLang="ja-JP" sz="2000" dirty="0">
              <a:latin typeface="Arial" panose="020B0604020202020204" pitchFamily="34" charset="0"/>
              <a:cs typeface="Arial" panose="020B0604020202020204" pitchFamily="34" charset="0"/>
            </a:endParaRPr>
          </a:p>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Four </a:t>
            </a:r>
            <a:r>
              <a:rPr lang="en-US" altLang="ja-JP" sz="2000" dirty="0" err="1">
                <a:latin typeface="Arial" panose="020B0604020202020204" pitchFamily="34" charset="0"/>
                <a:cs typeface="Arial" panose="020B0604020202020204" pitchFamily="34" charset="0"/>
              </a:rPr>
              <a:t>diacetylene</a:t>
            </a:r>
            <a:r>
              <a:rPr lang="en-US" altLang="ja-JP" sz="2000" dirty="0">
                <a:latin typeface="Arial" panose="020B0604020202020204" pitchFamily="34" charset="0"/>
                <a:cs typeface="Arial" panose="020B0604020202020204" pitchFamily="34" charset="0"/>
              </a:rPr>
              <a:t> units </a:t>
            </a:r>
            <a:r>
              <a:rPr lang="en-US" altLang="ja-JP" sz="2000" dirty="0" smtClean="0">
                <a:latin typeface="Arial" panose="020B0604020202020204" pitchFamily="34" charset="0"/>
                <a:cs typeface="Arial" panose="020B0604020202020204" pitchFamily="34" charset="0"/>
              </a:rPr>
              <a:t>were </a:t>
            </a:r>
            <a:r>
              <a:rPr lang="en-US" altLang="ja-JP" sz="2000" dirty="0">
                <a:latin typeface="Arial" panose="020B0604020202020204" pitchFamily="34" charset="0"/>
                <a:cs typeface="Arial" panose="020B0604020202020204" pitchFamily="34" charset="0"/>
              </a:rPr>
              <a:t>ordered </a:t>
            </a:r>
            <a:r>
              <a:rPr lang="en-US" altLang="ja-JP" sz="2000" dirty="0" smtClean="0">
                <a:latin typeface="Arial" panose="020B0604020202020204" pitchFamily="34" charset="0"/>
                <a:cs typeface="Arial" panose="020B0604020202020204" pitchFamily="34" charset="0"/>
              </a:rPr>
              <a:t>parallel.</a:t>
            </a:r>
            <a:endParaRPr lang="en-US" altLang="ja-JP" sz="2000" dirty="0">
              <a:latin typeface="Arial" panose="020B0604020202020204" pitchFamily="34" charset="0"/>
              <a:cs typeface="Arial" panose="020B0604020202020204" pitchFamily="34" charset="0"/>
            </a:endParaRPr>
          </a:p>
        </p:txBody>
      </p:sp>
      <p:sp>
        <p:nvSpPr>
          <p:cNvPr id="14" name="正方形/長方形 13"/>
          <p:cNvSpPr/>
          <p:nvPr/>
        </p:nvSpPr>
        <p:spPr>
          <a:xfrm>
            <a:off x="219456" y="320697"/>
            <a:ext cx="8681502" cy="954107"/>
          </a:xfrm>
          <a:prstGeom prst="rect">
            <a:avLst/>
          </a:prstGeom>
        </p:spPr>
        <p:txBody>
          <a:bodyPr wrap="square">
            <a:spAutoFit/>
          </a:bodyPr>
          <a:lstStyle/>
          <a:p>
            <a:r>
              <a:rPr lang="en-US" altLang="ja-JP" sz="2800" b="1" dirty="0">
                <a:latin typeface="Arial" panose="020B0604020202020204" pitchFamily="34" charset="0"/>
                <a:cs typeface="Arial" panose="020B0604020202020204" pitchFamily="34" charset="0"/>
              </a:rPr>
              <a:t>STM </a:t>
            </a:r>
            <a:r>
              <a:rPr lang="en-US" altLang="ja-JP" sz="2800" b="1" dirty="0" smtClean="0">
                <a:latin typeface="Arial" panose="020B0604020202020204" pitchFamily="34" charset="0"/>
                <a:cs typeface="Arial" panose="020B0604020202020204" pitchFamily="34" charset="0"/>
              </a:rPr>
              <a:t>Observation </a:t>
            </a:r>
            <a:r>
              <a:rPr lang="en-US" altLang="ja-JP" sz="2800" b="1" dirty="0">
                <a:latin typeface="Arial" panose="020B0604020202020204" pitchFamily="34" charset="0"/>
                <a:cs typeface="Arial" panose="020B0604020202020204" pitchFamily="34" charset="0"/>
              </a:rPr>
              <a:t>of </a:t>
            </a:r>
            <a:r>
              <a:rPr lang="en-US" altLang="ja-JP" sz="2800" b="1" dirty="0" smtClean="0">
                <a:latin typeface="Arial" panose="020B0604020202020204" pitchFamily="34" charset="0"/>
                <a:cs typeface="Arial" panose="020B0604020202020204" pitchFamily="34" charset="0"/>
              </a:rPr>
              <a:t>DBA 1 </a:t>
            </a:r>
            <a:r>
              <a:rPr lang="en-US" altLang="ja-JP" sz="2800" b="1" dirty="0">
                <a:latin typeface="Arial" panose="020B0604020202020204" pitchFamily="34" charset="0"/>
                <a:cs typeface="Arial" panose="020B0604020202020204" pitchFamily="34" charset="0"/>
              </a:rPr>
              <a:t>at S</a:t>
            </a:r>
            <a:r>
              <a:rPr lang="en-US" altLang="ja-JP" sz="2800" b="1" dirty="0" smtClean="0">
                <a:latin typeface="Arial" panose="020B0604020202020204" pitchFamily="34" charset="0"/>
                <a:cs typeface="Arial" panose="020B0604020202020204" pitchFamily="34" charset="0"/>
              </a:rPr>
              <a:t>olid/Liquid Interface</a:t>
            </a:r>
            <a:endParaRPr lang="ja-JP" altLang="en-US" sz="2800" b="1" dirty="0">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2"/>
          </p:nvPr>
        </p:nvSpPr>
        <p:spPr>
          <a:xfrm>
            <a:off x="6872384" y="6556620"/>
            <a:ext cx="2057400" cy="365125"/>
          </a:xfrm>
        </p:spPr>
        <p:txBody>
          <a:bodyPr/>
          <a:lstStyle/>
          <a:p>
            <a:fld id="{8CBA8ED6-B457-43D8-8461-D42DFC50B12C}" type="slidenum">
              <a:rPr kumimoji="1" lang="ja-JP" altLang="en-US" smtClean="0"/>
              <a:t>21</a:t>
            </a:fld>
            <a:endParaRPr kumimoji="1" lang="ja-JP" altLang="en-US" dirty="0"/>
          </a:p>
        </p:txBody>
      </p:sp>
    </p:spTree>
    <p:extLst>
      <p:ext uri="{BB962C8B-B14F-4D97-AF65-F5344CB8AC3E}">
        <p14:creationId xmlns:p14="http://schemas.microsoft.com/office/powerpoint/2010/main" val="2696570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926850" y="3440908"/>
            <a:ext cx="3164849" cy="2767568"/>
          </a:xfrm>
          <a:prstGeom prst="rect">
            <a:avLst/>
          </a:prstGeom>
        </p:spPr>
      </p:pic>
      <p:pic>
        <p:nvPicPr>
          <p:cNvPr id="3" name="図 2"/>
          <p:cNvPicPr>
            <a:picLocks noChangeAspect="1"/>
          </p:cNvPicPr>
          <p:nvPr/>
        </p:nvPicPr>
        <p:blipFill>
          <a:blip r:embed="rId5" cstate="print"/>
          <a:stretch>
            <a:fillRect/>
          </a:stretch>
        </p:blipFill>
        <p:spPr>
          <a:xfrm>
            <a:off x="5223718" y="3361563"/>
            <a:ext cx="2976553" cy="2838108"/>
          </a:xfrm>
          <a:prstGeom prst="rect">
            <a:avLst/>
          </a:prstGeom>
        </p:spPr>
      </p:pic>
      <p:cxnSp>
        <p:nvCxnSpPr>
          <p:cNvPr id="4" name="直線矢印コネクタ 3"/>
          <p:cNvCxnSpPr/>
          <p:nvPr/>
        </p:nvCxnSpPr>
        <p:spPr>
          <a:xfrm>
            <a:off x="4267370" y="4780617"/>
            <a:ext cx="64346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374942" y="4269484"/>
            <a:ext cx="428322" cy="369332"/>
          </a:xfrm>
          <a:prstGeom prst="rect">
            <a:avLst/>
          </a:prstGeom>
          <a:noFill/>
        </p:spPr>
        <p:txBody>
          <a:bodyPr wrap="none" rtlCol="0">
            <a:spAutoFit/>
          </a:bodyPr>
          <a:lstStyle/>
          <a:p>
            <a:r>
              <a:rPr lang="en-US" altLang="ja-JP" dirty="0" err="1">
                <a:latin typeface="Arial" panose="020B0604020202020204" pitchFamily="34" charset="0"/>
                <a:cs typeface="Arial" panose="020B0604020202020204" pitchFamily="34" charset="0"/>
              </a:rPr>
              <a:t>hν</a:t>
            </a:r>
            <a:endParaRPr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1083903" y="6336532"/>
            <a:ext cx="3505200"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Self-Assembly monomers</a:t>
            </a: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5863471" y="6336532"/>
            <a:ext cx="2159566"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Porous 2D polymer</a:t>
            </a:r>
            <a:endParaRPr kumimoji="1"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9669492" y="5139498"/>
            <a:ext cx="3698448" cy="369332"/>
          </a:xfrm>
          <a:prstGeom prst="rect">
            <a:avLst/>
          </a:prstGeom>
          <a:noFill/>
        </p:spPr>
        <p:txBody>
          <a:bodyPr wrap="none" rtlCol="0">
            <a:spAutoFit/>
          </a:bodyPr>
          <a:lstStyle/>
          <a:p>
            <a:r>
              <a:rPr lang="en-US" altLang="ja-JP" dirty="0" err="1" smtClean="0">
                <a:latin typeface="Arial" panose="020B0604020202020204" pitchFamily="34" charset="0"/>
                <a:cs typeface="Arial" panose="020B0604020202020204" pitchFamily="34" charset="0"/>
              </a:rPr>
              <a:t>D</a:t>
            </a:r>
            <a:r>
              <a:rPr kumimoji="1" lang="en-US" altLang="ja-JP" dirty="0" err="1" smtClean="0">
                <a:latin typeface="Arial" panose="020B0604020202020204" pitchFamily="34" charset="0"/>
                <a:cs typeface="Arial" panose="020B0604020202020204" pitchFamily="34" charset="0"/>
              </a:rPr>
              <a:t>iacetylene</a:t>
            </a:r>
            <a:r>
              <a:rPr kumimoji="1" lang="en-US" altLang="ja-JP" dirty="0" smtClean="0">
                <a:latin typeface="Arial" panose="020B0604020202020204" pitchFamily="34" charset="0"/>
                <a:cs typeface="Arial" panose="020B0604020202020204" pitchFamily="34" charset="0"/>
              </a:rPr>
              <a:t> </a:t>
            </a:r>
            <a:r>
              <a:rPr kumimoji="1" lang="en-US" altLang="ja-JP" dirty="0" err="1" smtClean="0">
                <a:latin typeface="Arial" panose="020B0604020202020204" pitchFamily="34" charset="0"/>
                <a:cs typeface="Arial" panose="020B0604020202020204" pitchFamily="34" charset="0"/>
              </a:rPr>
              <a:t>topochemical</a:t>
            </a:r>
            <a:r>
              <a:rPr kumimoji="1" lang="en-US" altLang="ja-JP" dirty="0" smtClean="0">
                <a:latin typeface="Arial" panose="020B0604020202020204" pitchFamily="34" charset="0"/>
                <a:cs typeface="Arial" panose="020B0604020202020204" pitchFamily="34" charset="0"/>
              </a:rPr>
              <a:t> reaction</a:t>
            </a:r>
            <a:endParaRPr kumimoji="1" lang="ja-JP" altLang="en-US" dirty="0">
              <a:latin typeface="Arial" panose="020B0604020202020204" pitchFamily="34" charset="0"/>
              <a:cs typeface="Arial" panose="020B0604020202020204" pitchFamily="34" charset="0"/>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40220248"/>
              </p:ext>
            </p:extLst>
          </p:nvPr>
        </p:nvGraphicFramePr>
        <p:xfrm>
          <a:off x="9491307" y="1939400"/>
          <a:ext cx="3633787" cy="3279775"/>
        </p:xfrm>
        <a:graphic>
          <a:graphicData uri="http://schemas.openxmlformats.org/presentationml/2006/ole">
            <mc:AlternateContent xmlns:mc="http://schemas.openxmlformats.org/markup-compatibility/2006">
              <mc:Choice xmlns:v="urn:schemas-microsoft-com:vml" Requires="v">
                <p:oleObj spid="_x0000_s5183" name="CS ChemDraw Drawing" r:id="rId6" imgW="3633054" imgH="3279302" progId="ChemDraw.Document.6.0">
                  <p:embed/>
                </p:oleObj>
              </mc:Choice>
              <mc:Fallback>
                <p:oleObj name="CS ChemDraw Drawing" r:id="rId6" imgW="3633054" imgH="3279302" progId="ChemDraw.Document.6.0">
                  <p:embed/>
                  <p:pic>
                    <p:nvPicPr>
                      <p:cNvPr id="0" name=""/>
                      <p:cNvPicPr/>
                      <p:nvPr/>
                    </p:nvPicPr>
                    <p:blipFill>
                      <a:blip r:embed="rId7"/>
                      <a:stretch>
                        <a:fillRect/>
                      </a:stretch>
                    </p:blipFill>
                    <p:spPr>
                      <a:xfrm>
                        <a:off x="9491307" y="1939400"/>
                        <a:ext cx="3633787" cy="3279775"/>
                      </a:xfrm>
                      <a:prstGeom prst="rect">
                        <a:avLst/>
                      </a:prstGeom>
                    </p:spPr>
                  </p:pic>
                </p:oleObj>
              </mc:Fallback>
            </mc:AlternateContent>
          </a:graphicData>
        </a:graphic>
      </p:graphicFrame>
      <p:sp>
        <p:nvSpPr>
          <p:cNvPr id="10" name="テキスト ボックス 9"/>
          <p:cNvSpPr txBox="1"/>
          <p:nvPr/>
        </p:nvSpPr>
        <p:spPr>
          <a:xfrm>
            <a:off x="3306050" y="18288"/>
            <a:ext cx="2465981"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Future work</a:t>
            </a:r>
            <a:endParaRPr kumimoji="1" lang="ja-JP" altLang="en-US" sz="2800" b="1" dirty="0">
              <a:latin typeface="Arial" panose="020B0604020202020204" pitchFamily="34" charset="0"/>
              <a:cs typeface="Arial" panose="020B0604020202020204" pitchFamily="34" charset="0"/>
            </a:endParaRPr>
          </a:p>
        </p:txBody>
      </p:sp>
      <p:sp>
        <p:nvSpPr>
          <p:cNvPr id="16" name="テキスト ボックス 15"/>
          <p:cNvSpPr txBox="1"/>
          <p:nvPr/>
        </p:nvSpPr>
        <p:spPr>
          <a:xfrm>
            <a:off x="11106005" y="218342"/>
            <a:ext cx="1287137" cy="646331"/>
          </a:xfrm>
          <a:prstGeom prst="rect">
            <a:avLst/>
          </a:prstGeom>
          <a:noFill/>
        </p:spPr>
        <p:txBody>
          <a:bodyPr wrap="square" rtlCol="0">
            <a:spAutoFit/>
          </a:bodyPr>
          <a:lstStyle/>
          <a:p>
            <a:r>
              <a:rPr lang="en-US" altLang="ja-JP" dirty="0" err="1">
                <a:latin typeface="Arial" panose="020B0604020202020204" pitchFamily="34" charset="0"/>
                <a:cs typeface="Arial" panose="020B0604020202020204" pitchFamily="34" charset="0"/>
              </a:rPr>
              <a:t>hν</a:t>
            </a:r>
            <a:endParaRPr lang="ja-JP" altLang="en-US" dirty="0">
              <a:latin typeface="Arial" panose="020B0604020202020204" pitchFamily="34" charset="0"/>
              <a:cs typeface="Arial" panose="020B0604020202020204" pitchFamily="34" charset="0"/>
            </a:endParaRPr>
          </a:p>
          <a:p>
            <a:endParaRPr kumimoji="1" lang="ja-JP" altLang="en-US" dirty="0"/>
          </a:p>
        </p:txBody>
      </p:sp>
      <p:sp>
        <p:nvSpPr>
          <p:cNvPr id="15" name="テキスト ボックス 14"/>
          <p:cNvSpPr txBox="1"/>
          <p:nvPr/>
        </p:nvSpPr>
        <p:spPr>
          <a:xfrm>
            <a:off x="1158304" y="1330238"/>
            <a:ext cx="7985696" cy="2031325"/>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Produce for </a:t>
            </a:r>
            <a:r>
              <a:rPr lang="en-US" altLang="ja-JP" dirty="0" err="1">
                <a:latin typeface="Arial" panose="020B0604020202020204" pitchFamily="34" charset="0"/>
                <a:cs typeface="Arial" panose="020B0604020202020204" pitchFamily="34" charset="0"/>
              </a:rPr>
              <a:t>diacetylene</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polymerization</a:t>
            </a:r>
            <a:endParaRPr lang="en-US" altLang="ja-JP" dirty="0" smtClean="0"/>
          </a:p>
          <a:p>
            <a:r>
              <a:rPr lang="en-US" altLang="ja-JP" dirty="0" smtClean="0"/>
              <a:t>1. Dropping and ordering DBA1 at the solid/liquid interface.</a:t>
            </a:r>
          </a:p>
          <a:p>
            <a:r>
              <a:rPr lang="en-US" altLang="ja-JP" dirty="0" smtClean="0"/>
              <a:t>2. Drying  TCB solvent on graphite substrate by evaporation.</a:t>
            </a:r>
          </a:p>
          <a:p>
            <a:r>
              <a:rPr lang="en-US" altLang="ja-JP" dirty="0" smtClean="0"/>
              <a:t>3. i</a:t>
            </a:r>
            <a:r>
              <a:rPr kumimoji="1" lang="en-US" altLang="ja-JP" dirty="0" smtClean="0"/>
              <a:t>rradiating UV (254 nm) toward sample</a:t>
            </a:r>
            <a:r>
              <a:rPr lang="en-US" altLang="ja-JP" dirty="0" smtClean="0"/>
              <a:t>.</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20" name="テキスト ボックス 19"/>
          <p:cNvSpPr txBox="1"/>
          <p:nvPr/>
        </p:nvSpPr>
        <p:spPr>
          <a:xfrm>
            <a:off x="895414" y="2609911"/>
            <a:ext cx="7619936" cy="830997"/>
          </a:xfrm>
          <a:prstGeom prst="rect">
            <a:avLst/>
          </a:prstGeom>
          <a:noFill/>
        </p:spPr>
        <p:txBody>
          <a:bodyPr wrap="square" rtlCol="0">
            <a:spAutoFit/>
          </a:bodyPr>
          <a:lstStyle/>
          <a:p>
            <a:r>
              <a:rPr kumimoji="1" lang="ja-JP" altLang="en-US" sz="2400" dirty="0" smtClean="0">
                <a:latin typeface="Arial" panose="020B0604020202020204" pitchFamily="34" charset="0"/>
                <a:cs typeface="Arial" panose="020B0604020202020204" pitchFamily="34" charset="0"/>
              </a:rPr>
              <a:t>・</a:t>
            </a:r>
            <a:r>
              <a:rPr kumimoji="1" lang="en-US" altLang="ja-JP" sz="2400" dirty="0" smtClean="0">
                <a:latin typeface="Arial" panose="020B0604020202020204" pitchFamily="34" charset="0"/>
                <a:cs typeface="Arial" panose="020B0604020202020204" pitchFamily="34" charset="0"/>
              </a:rPr>
              <a:t>Search better conditions for the formation of larger domain and no </a:t>
            </a:r>
            <a:r>
              <a:rPr lang="en-US" altLang="ja-JP" sz="2400" dirty="0" smtClean="0">
                <a:latin typeface="Arial" panose="020B0604020202020204" pitchFamily="34" charset="0"/>
                <a:cs typeface="Arial" panose="020B0604020202020204" pitchFamily="34" charset="0"/>
              </a:rPr>
              <a:t>defect</a:t>
            </a:r>
            <a:endParaRPr kumimoji="1" lang="ja-JP" altLang="en-US" sz="2400" dirty="0">
              <a:latin typeface="Arial" panose="020B0604020202020204" pitchFamily="34" charset="0"/>
              <a:cs typeface="Arial" panose="020B0604020202020204" pitchFamily="34" charset="0"/>
            </a:endParaRPr>
          </a:p>
        </p:txBody>
      </p:sp>
      <p:sp>
        <p:nvSpPr>
          <p:cNvPr id="22" name="テキスト ボックス 21"/>
          <p:cNvSpPr txBox="1"/>
          <p:nvPr/>
        </p:nvSpPr>
        <p:spPr>
          <a:xfrm>
            <a:off x="851024" y="760280"/>
            <a:ext cx="7904480" cy="461665"/>
          </a:xfrm>
          <a:prstGeom prst="rect">
            <a:avLst/>
          </a:prstGeom>
          <a:noFill/>
        </p:spPr>
        <p:txBody>
          <a:bodyPr wrap="square" rtlCol="0">
            <a:spAutoFit/>
          </a:bodyPr>
          <a:lstStyle/>
          <a:p>
            <a:r>
              <a:rPr kumimoji="1" lang="ja-JP" altLang="en-US" sz="2400" dirty="0" smtClean="0">
                <a:latin typeface="Arial" panose="020B0604020202020204" pitchFamily="34" charset="0"/>
                <a:cs typeface="Arial" panose="020B0604020202020204" pitchFamily="34" charset="0"/>
              </a:rPr>
              <a:t>・</a:t>
            </a:r>
            <a:r>
              <a:rPr kumimoji="1" lang="en-US" altLang="ja-JP" sz="2400" dirty="0" smtClean="0">
                <a:latin typeface="Arial" panose="020B0604020202020204" pitchFamily="34" charset="0"/>
                <a:cs typeface="Arial" panose="020B0604020202020204" pitchFamily="34" charset="0"/>
              </a:rPr>
              <a:t>Synthesize of 2D polymer </a:t>
            </a:r>
            <a:endParaRPr kumimoji="1" lang="ja-JP" altLang="en-US" sz="2400" dirty="0">
              <a:latin typeface="Arial" panose="020B0604020202020204" pitchFamily="34" charset="0"/>
              <a:cs typeface="Arial" panose="020B0604020202020204" pitchFamily="34" charset="0"/>
            </a:endParaRPr>
          </a:p>
        </p:txBody>
      </p:sp>
      <p:sp>
        <p:nvSpPr>
          <p:cNvPr id="23" name="スライド番号プレースホルダー 22"/>
          <p:cNvSpPr>
            <a:spLocks noGrp="1"/>
          </p:cNvSpPr>
          <p:nvPr>
            <p:ph type="sldNum" sz="quarter" idx="12"/>
          </p:nvPr>
        </p:nvSpPr>
        <p:spPr/>
        <p:txBody>
          <a:bodyPr/>
          <a:lstStyle/>
          <a:p>
            <a:fld id="{8CBA8ED6-B457-43D8-8461-D42DFC50B12C}" type="slidenum">
              <a:rPr kumimoji="1" lang="ja-JP" altLang="en-US" smtClean="0"/>
              <a:t>22</a:t>
            </a:fld>
            <a:endParaRPr kumimoji="1" lang="ja-JP" altLang="en-US"/>
          </a:p>
        </p:txBody>
      </p:sp>
    </p:spTree>
    <p:extLst>
      <p:ext uri="{BB962C8B-B14F-4D97-AF65-F5344CB8AC3E}">
        <p14:creationId xmlns:p14="http://schemas.microsoft.com/office/powerpoint/2010/main" val="274696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2160" y="508000"/>
            <a:ext cx="7254240" cy="523220"/>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Summary</a:t>
            </a:r>
            <a:endParaRPr kumimoji="1" lang="ja-JP" altLang="en-US" sz="2800" b="1" dirty="0">
              <a:latin typeface="Arial" panose="020B0604020202020204" pitchFamily="34" charset="0"/>
              <a:cs typeface="Arial" panose="020B0604020202020204" pitchFamily="34" charset="0"/>
            </a:endParaRPr>
          </a:p>
        </p:txBody>
      </p:sp>
      <p:sp>
        <p:nvSpPr>
          <p:cNvPr id="3" name="テキスト ボックス 2"/>
          <p:cNvSpPr txBox="1"/>
          <p:nvPr/>
        </p:nvSpPr>
        <p:spPr>
          <a:xfrm>
            <a:off x="619760" y="1727200"/>
            <a:ext cx="7924800" cy="4955203"/>
          </a:xfrm>
          <a:prstGeom prst="rect">
            <a:avLst/>
          </a:prstGeom>
          <a:noFill/>
        </p:spPr>
        <p:txBody>
          <a:bodyPr wrap="square" rtlCol="0">
            <a:spAutoFit/>
          </a:bodyPr>
          <a:lstStyle/>
          <a:p>
            <a:r>
              <a:rPr kumimoji="1" lang="ja-JP" altLang="en-US" sz="2800" dirty="0" smtClean="0">
                <a:latin typeface="Arial" panose="020B0604020202020204" pitchFamily="34" charset="0"/>
                <a:cs typeface="Arial" panose="020B0604020202020204" pitchFamily="34" charset="0"/>
              </a:rPr>
              <a:t>・</a:t>
            </a:r>
            <a:r>
              <a:rPr kumimoji="1" lang="en-US" altLang="ja-JP" sz="2800" dirty="0" smtClean="0">
                <a:latin typeface="Arial" panose="020B0604020202020204" pitchFamily="34" charset="0"/>
                <a:cs typeface="Arial" panose="020B0604020202020204" pitchFamily="34" charset="0"/>
              </a:rPr>
              <a:t>I designed and synthesized DBA 1 which has </a:t>
            </a:r>
            <a:r>
              <a:rPr kumimoji="1" lang="en-US" altLang="ja-JP" sz="2800" dirty="0" err="1" smtClean="0">
                <a:latin typeface="Arial" panose="020B0604020202020204" pitchFamily="34" charset="0"/>
                <a:cs typeface="Arial" panose="020B0604020202020204" pitchFamily="34" charset="0"/>
              </a:rPr>
              <a:t>diacetylene</a:t>
            </a:r>
            <a:r>
              <a:rPr kumimoji="1" lang="en-US" altLang="ja-JP" sz="2800" dirty="0" smtClean="0">
                <a:latin typeface="Arial" panose="020B0604020202020204" pitchFamily="34" charset="0"/>
                <a:cs typeface="Arial" panose="020B0604020202020204" pitchFamily="34" charset="0"/>
              </a:rPr>
              <a:t> unit in alkyl chains. </a:t>
            </a:r>
          </a:p>
          <a:p>
            <a:r>
              <a:rPr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DBA 1 was ordered at TCB/graphite interface. </a:t>
            </a:r>
          </a:p>
          <a:p>
            <a:r>
              <a:rPr kumimoji="1" lang="ja-JP" altLang="en-US" sz="2800" dirty="0" smtClean="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I</a:t>
            </a:r>
            <a:r>
              <a:rPr kumimoji="1" lang="en-US" altLang="ja-JP" sz="2800" dirty="0" smtClean="0">
                <a:latin typeface="Arial" panose="020B0604020202020204" pitchFamily="34" charset="0"/>
                <a:cs typeface="Arial" panose="020B0604020202020204" pitchFamily="34" charset="0"/>
              </a:rPr>
              <a:t>n the case of high concentration, linear structure and defect were observed.  And honeycomb structure </a:t>
            </a:r>
            <a:r>
              <a:rPr lang="en-US" altLang="ja-JP" sz="2800" dirty="0" smtClean="0">
                <a:latin typeface="Arial" panose="020B0604020202020204" pitchFamily="34" charset="0"/>
                <a:cs typeface="Arial" panose="020B0604020202020204" pitchFamily="34" charset="0"/>
              </a:rPr>
              <a:t>was hardly</a:t>
            </a:r>
            <a:r>
              <a:rPr kumimoji="1" lang="en-US" altLang="ja-JP" sz="2800" dirty="0" smtClean="0">
                <a:latin typeface="Arial" panose="020B0604020202020204" pitchFamily="34" charset="0"/>
                <a:cs typeface="Arial" panose="020B0604020202020204" pitchFamily="34" charset="0"/>
              </a:rPr>
              <a:t> observed.</a:t>
            </a:r>
          </a:p>
          <a:p>
            <a:r>
              <a:rPr lang="ja-JP" altLang="en-US" sz="2800" dirty="0" smtClean="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I</a:t>
            </a:r>
            <a:r>
              <a:rPr lang="en-US" altLang="ja-JP" sz="2800" dirty="0" smtClean="0">
                <a:latin typeface="Arial" panose="020B0604020202020204" pitchFamily="34" charset="0"/>
                <a:cs typeface="Arial" panose="020B0604020202020204" pitchFamily="34" charset="0"/>
              </a:rPr>
              <a:t>n the case of low concentration, large domain of honeycomb structure was observed.</a:t>
            </a:r>
          </a:p>
          <a:p>
            <a:r>
              <a:rPr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I plan to synthesize 2D polymer by irradiation of UV.</a:t>
            </a:r>
            <a:endParaRPr lang="en-US" altLang="ja-JP" sz="2800" dirty="0">
              <a:latin typeface="Arial" panose="020B0604020202020204" pitchFamily="34" charset="0"/>
              <a:cs typeface="Arial" panose="020B0604020202020204" pitchFamily="34" charset="0"/>
            </a:endParaRPr>
          </a:p>
          <a:p>
            <a:endParaRPr kumimoji="1" lang="en-US" altLang="ja-JP" dirty="0" smtClean="0">
              <a:latin typeface="Arial" panose="020B0604020202020204" pitchFamily="34" charset="0"/>
              <a:cs typeface="Arial" panose="020B0604020202020204" pitchFamily="34" charset="0"/>
            </a:endParaRPr>
          </a:p>
          <a:p>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23</a:t>
            </a:fld>
            <a:endParaRPr kumimoji="1" lang="ja-JP" altLang="en-US"/>
          </a:p>
        </p:txBody>
      </p:sp>
    </p:spTree>
    <p:extLst>
      <p:ext uri="{BB962C8B-B14F-4D97-AF65-F5344CB8AC3E}">
        <p14:creationId xmlns:p14="http://schemas.microsoft.com/office/powerpoint/2010/main" val="669483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24</a:t>
            </a:fld>
            <a:endParaRPr kumimoji="1" lang="ja-JP" altLang="en-US"/>
          </a:p>
        </p:txBody>
      </p:sp>
    </p:spTree>
    <p:extLst>
      <p:ext uri="{BB962C8B-B14F-4D97-AF65-F5344CB8AC3E}">
        <p14:creationId xmlns:p14="http://schemas.microsoft.com/office/powerpoint/2010/main" val="2046320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64659" y="194329"/>
            <a:ext cx="6776214" cy="523220"/>
          </a:xfrm>
          <a:prstGeom prst="rect">
            <a:avLst/>
          </a:prstGeom>
          <a:noFill/>
        </p:spPr>
        <p:txBody>
          <a:bodyPr wrap="none" rtlCol="0">
            <a:spAutoFit/>
          </a:bodyPr>
          <a:lstStyle/>
          <a:p>
            <a:r>
              <a:rPr lang="en-US" altLang="ja-JP" sz="2800" b="1" dirty="0" smtClean="0">
                <a:latin typeface="Arial" panose="020B0604020202020204" pitchFamily="34" charset="0"/>
                <a:cs typeface="Arial" panose="020B0604020202020204" pitchFamily="34" charset="0"/>
              </a:rPr>
              <a:t>Self-assembly</a:t>
            </a:r>
            <a:r>
              <a:rPr kumimoji="1" lang="en-US" altLang="ja-JP" sz="2800" b="1" dirty="0" smtClean="0">
                <a:latin typeface="Arial" panose="020B0604020202020204" pitchFamily="34" charset="0"/>
                <a:cs typeface="Arial" panose="020B0604020202020204" pitchFamily="34" charset="0"/>
              </a:rPr>
              <a:t> at </a:t>
            </a:r>
            <a:r>
              <a:rPr lang="en-US" altLang="ja-JP" sz="2800" b="1" dirty="0" smtClean="0">
                <a:latin typeface="Arial" panose="020B0604020202020204" pitchFamily="34" charset="0"/>
                <a:cs typeface="Arial" panose="020B0604020202020204" pitchFamily="34" charset="0"/>
              </a:rPr>
              <a:t>S</a:t>
            </a:r>
            <a:r>
              <a:rPr kumimoji="1" lang="en-US" altLang="ja-JP" sz="2800" b="1" dirty="0" smtClean="0">
                <a:latin typeface="Arial" panose="020B0604020202020204" pitchFamily="34" charset="0"/>
                <a:cs typeface="Arial" panose="020B0604020202020204" pitchFamily="34" charset="0"/>
              </a:rPr>
              <a:t>olid/Liquid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nterface</a:t>
            </a:r>
            <a:endParaRPr kumimoji="1" lang="ja-JP" altLang="en-US" sz="2800" b="1" dirty="0">
              <a:latin typeface="Arial" panose="020B0604020202020204" pitchFamily="34" charset="0"/>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8CBA8ED6-B457-43D8-8461-D42DFC50B12C}" type="slidenum">
              <a:rPr kumimoji="1" lang="ja-JP" altLang="en-US" smtClean="0"/>
              <a:t>25</a:t>
            </a:fld>
            <a:endParaRPr kumimoji="1" lang="ja-JP" altLang="en-US"/>
          </a:p>
        </p:txBody>
      </p:sp>
      <p:pic>
        <p:nvPicPr>
          <p:cNvPr id="8" name="図 7"/>
          <p:cNvPicPr>
            <a:picLocks noChangeAspect="1"/>
          </p:cNvPicPr>
          <p:nvPr/>
        </p:nvPicPr>
        <p:blipFill>
          <a:blip r:embed="rId4"/>
          <a:stretch>
            <a:fillRect/>
          </a:stretch>
        </p:blipFill>
        <p:spPr>
          <a:xfrm>
            <a:off x="-3776133" y="2425529"/>
            <a:ext cx="2079625" cy="2019346"/>
          </a:xfrm>
          <a:prstGeom prst="rect">
            <a:avLst/>
          </a:prstGeom>
        </p:spPr>
      </p:pic>
      <p:pic>
        <p:nvPicPr>
          <p:cNvPr id="9" name="図 8"/>
          <p:cNvPicPr>
            <a:picLocks noChangeAspect="1"/>
          </p:cNvPicPr>
          <p:nvPr/>
        </p:nvPicPr>
        <p:blipFill>
          <a:blip r:embed="rId5"/>
          <a:stretch>
            <a:fillRect/>
          </a:stretch>
        </p:blipFill>
        <p:spPr>
          <a:xfrm>
            <a:off x="4094165" y="1631619"/>
            <a:ext cx="3960283" cy="3938403"/>
          </a:xfrm>
          <a:prstGeom prst="rect">
            <a:avLst/>
          </a:prstGeom>
        </p:spPr>
      </p:pic>
      <p:sp>
        <p:nvSpPr>
          <p:cNvPr id="10" name="テキスト ボックス 9"/>
          <p:cNvSpPr txBox="1"/>
          <p:nvPr/>
        </p:nvSpPr>
        <p:spPr>
          <a:xfrm>
            <a:off x="3446464" y="5778520"/>
            <a:ext cx="5469466" cy="369332"/>
          </a:xfrm>
          <a:prstGeom prst="rect">
            <a:avLst/>
          </a:prstGeom>
          <a:noFill/>
        </p:spPr>
        <p:txBody>
          <a:bodyPr wrap="square" rtlCol="0">
            <a:spAutoFit/>
          </a:bodyPr>
          <a:lstStyle/>
          <a:p>
            <a:r>
              <a:rPr lang="it-IT" altLang="ja-JP" dirty="0" smtClean="0">
                <a:latin typeface="Arial" panose="020B0604020202020204" pitchFamily="34" charset="0"/>
                <a:cs typeface="Arial" panose="020B0604020202020204" pitchFamily="34" charset="0"/>
              </a:rPr>
              <a:t>Wang, C. Et al. </a:t>
            </a:r>
            <a:r>
              <a:rPr lang="it-IT" altLang="ja-JP" i="1" dirty="0" smtClean="0">
                <a:latin typeface="Arial" panose="020B0604020202020204" pitchFamily="34" charset="0"/>
                <a:cs typeface="Arial" panose="020B0604020202020204" pitchFamily="34" charset="0"/>
              </a:rPr>
              <a:t>Nanoscale</a:t>
            </a:r>
            <a:r>
              <a:rPr lang="it-IT" altLang="ja-JP" dirty="0" smtClean="0">
                <a:latin typeface="Arial" panose="020B0604020202020204" pitchFamily="34" charset="0"/>
                <a:cs typeface="Arial" panose="020B0604020202020204" pitchFamily="34" charset="0"/>
              </a:rPr>
              <a:t>, </a:t>
            </a:r>
            <a:r>
              <a:rPr lang="it-IT" altLang="ja-JP" b="1" dirty="0" smtClean="0">
                <a:latin typeface="Arial" panose="020B0604020202020204" pitchFamily="34" charset="0"/>
                <a:cs typeface="Arial" panose="020B0604020202020204" pitchFamily="34" charset="0"/>
              </a:rPr>
              <a:t>2014</a:t>
            </a:r>
            <a:r>
              <a:rPr lang="it-IT" altLang="ja-JP" dirty="0" smtClean="0">
                <a:latin typeface="Arial" panose="020B0604020202020204" pitchFamily="34" charset="0"/>
                <a:cs typeface="Arial" panose="020B0604020202020204" pitchFamily="34" charset="0"/>
              </a:rPr>
              <a:t>, </a:t>
            </a:r>
            <a:r>
              <a:rPr lang="it-IT" altLang="ja-JP" i="1" dirty="0">
                <a:latin typeface="Arial" panose="020B0604020202020204" pitchFamily="34" charset="0"/>
                <a:cs typeface="Arial" panose="020B0604020202020204" pitchFamily="34" charset="0"/>
              </a:rPr>
              <a:t>6</a:t>
            </a:r>
            <a:r>
              <a:rPr lang="it-IT" altLang="ja-JP" dirty="0" smtClean="0">
                <a:latin typeface="Arial" panose="020B0604020202020204" pitchFamily="34" charset="0"/>
                <a:cs typeface="Arial" panose="020B0604020202020204" pitchFamily="34" charset="0"/>
              </a:rPr>
              <a:t>, </a:t>
            </a:r>
            <a:r>
              <a:rPr lang="it-IT" altLang="ja-JP" dirty="0">
                <a:latin typeface="Arial" panose="020B0604020202020204" pitchFamily="34" charset="0"/>
                <a:cs typeface="Arial" panose="020B0604020202020204" pitchFamily="34" charset="0"/>
              </a:rPr>
              <a:t>4243-4249</a:t>
            </a:r>
            <a:endParaRPr kumimoji="1" lang="ja-JP" altLang="en-US" dirty="0">
              <a:latin typeface="Arial" panose="020B0604020202020204" pitchFamily="34" charset="0"/>
              <a:cs typeface="Arial" panose="020B0604020202020204" pitchFamily="34" charset="0"/>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045104576"/>
              </p:ext>
            </p:extLst>
          </p:nvPr>
        </p:nvGraphicFramePr>
        <p:xfrm>
          <a:off x="1016140" y="1529133"/>
          <a:ext cx="1697037" cy="1576387"/>
        </p:xfrm>
        <a:graphic>
          <a:graphicData uri="http://schemas.openxmlformats.org/presentationml/2006/ole">
            <mc:AlternateContent xmlns:mc="http://schemas.openxmlformats.org/markup-compatibility/2006">
              <mc:Choice xmlns:v="urn:schemas-microsoft-com:vml" Requires="v">
                <p:oleObj spid="_x0000_s12324" name="CS ChemDraw Drawing" r:id="rId6" imgW="1697439" imgH="1577057" progId="ChemDraw.Document.6.0">
                  <p:embed/>
                </p:oleObj>
              </mc:Choice>
              <mc:Fallback>
                <p:oleObj name="CS ChemDraw Drawing" r:id="rId6" imgW="1697439" imgH="1577057" progId="ChemDraw.Document.6.0">
                  <p:embed/>
                  <p:pic>
                    <p:nvPicPr>
                      <p:cNvPr id="0" name=""/>
                      <p:cNvPicPr/>
                      <p:nvPr/>
                    </p:nvPicPr>
                    <p:blipFill>
                      <a:blip r:embed="rId7"/>
                      <a:stretch>
                        <a:fillRect/>
                      </a:stretch>
                    </p:blipFill>
                    <p:spPr>
                      <a:xfrm>
                        <a:off x="1016140" y="1529133"/>
                        <a:ext cx="1697037" cy="1576387"/>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42866353"/>
              </p:ext>
            </p:extLst>
          </p:nvPr>
        </p:nvGraphicFramePr>
        <p:xfrm>
          <a:off x="196196" y="3687635"/>
          <a:ext cx="3336925" cy="2033587"/>
        </p:xfrm>
        <a:graphic>
          <a:graphicData uri="http://schemas.openxmlformats.org/presentationml/2006/ole">
            <mc:AlternateContent xmlns:mc="http://schemas.openxmlformats.org/markup-compatibility/2006">
              <mc:Choice xmlns:v="urn:schemas-microsoft-com:vml" Requires="v">
                <p:oleObj spid="_x0000_s12325" name="CS ChemDraw Drawing" r:id="rId8" imgW="3337155" imgH="2034206" progId="ChemDraw.Document.6.0">
                  <p:embed/>
                </p:oleObj>
              </mc:Choice>
              <mc:Fallback>
                <p:oleObj name="CS ChemDraw Drawing" r:id="rId8" imgW="3337155" imgH="2034206" progId="ChemDraw.Document.6.0">
                  <p:embed/>
                  <p:pic>
                    <p:nvPicPr>
                      <p:cNvPr id="0" name=""/>
                      <p:cNvPicPr/>
                      <p:nvPr/>
                    </p:nvPicPr>
                    <p:blipFill>
                      <a:blip r:embed="rId9"/>
                      <a:stretch>
                        <a:fillRect/>
                      </a:stretch>
                    </p:blipFill>
                    <p:spPr>
                      <a:xfrm>
                        <a:off x="196196" y="3687635"/>
                        <a:ext cx="3336925" cy="2033587"/>
                      </a:xfrm>
                      <a:prstGeom prst="rect">
                        <a:avLst/>
                      </a:prstGeom>
                    </p:spPr>
                  </p:pic>
                </p:oleObj>
              </mc:Fallback>
            </mc:AlternateContent>
          </a:graphicData>
        </a:graphic>
      </p:graphicFrame>
    </p:spTree>
    <p:extLst>
      <p:ext uri="{BB962C8B-B14F-4D97-AF65-F5344CB8AC3E}">
        <p14:creationId xmlns:p14="http://schemas.microsoft.com/office/powerpoint/2010/main" val="3616293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0515600" y="5428474"/>
            <a:ext cx="2057400" cy="365125"/>
          </a:xfrm>
        </p:spPr>
        <p:txBody>
          <a:bodyPr/>
          <a:lstStyle/>
          <a:p>
            <a:fld id="{8CBA8ED6-B457-43D8-8461-D42DFC50B12C}" type="slidenum">
              <a:rPr kumimoji="1" lang="ja-JP" altLang="en-US" smtClean="0"/>
              <a:t>26</a:t>
            </a:fld>
            <a:endParaRPr kumimoji="1" lang="ja-JP" altLang="en-US"/>
          </a:p>
        </p:txBody>
      </p:sp>
      <p:pic>
        <p:nvPicPr>
          <p:cNvPr id="3" name="図 2"/>
          <p:cNvPicPr>
            <a:picLocks noChangeAspect="1"/>
          </p:cNvPicPr>
          <p:nvPr/>
        </p:nvPicPr>
        <p:blipFill>
          <a:blip r:embed="rId3"/>
          <a:stretch>
            <a:fillRect/>
          </a:stretch>
        </p:blipFill>
        <p:spPr>
          <a:xfrm>
            <a:off x="633043" y="608339"/>
            <a:ext cx="8510957" cy="3627967"/>
          </a:xfrm>
          <a:prstGeom prst="rect">
            <a:avLst/>
          </a:prstGeom>
        </p:spPr>
      </p:pic>
      <p:sp>
        <p:nvSpPr>
          <p:cNvPr id="4" name="テキスト ボックス 3"/>
          <p:cNvSpPr txBox="1"/>
          <p:nvPr/>
        </p:nvSpPr>
        <p:spPr>
          <a:xfrm>
            <a:off x="3821734" y="5828180"/>
            <a:ext cx="5192024" cy="646331"/>
          </a:xfrm>
          <a:prstGeom prst="rect">
            <a:avLst/>
          </a:prstGeom>
          <a:noFill/>
        </p:spPr>
        <p:txBody>
          <a:bodyPr wrap="square" rtlCol="0">
            <a:spAutoFit/>
          </a:bodyPr>
          <a:lstStyle/>
          <a:p>
            <a:r>
              <a:rPr lang="en-US" altLang="ja-JP" dirty="0" err="1" smtClean="0">
                <a:latin typeface="Arial" panose="020B0604020202020204" pitchFamily="34" charset="0"/>
                <a:cs typeface="Arial" panose="020B0604020202020204" pitchFamily="34" charset="0"/>
              </a:rPr>
              <a:t>Lacknger</a:t>
            </a:r>
            <a:r>
              <a:rPr lang="en-US" altLang="ja-JP" dirty="0" smtClean="0">
                <a:latin typeface="Arial" panose="020B0604020202020204" pitchFamily="34" charset="0"/>
                <a:cs typeface="Arial" panose="020B0604020202020204" pitchFamily="34" charset="0"/>
              </a:rPr>
              <a:t>, M. et al. </a:t>
            </a:r>
            <a:r>
              <a:rPr lang="en-US" altLang="ja-JP" i="1" dirty="0" smtClean="0">
                <a:latin typeface="Arial" panose="020B0604020202020204" pitchFamily="34" charset="0"/>
                <a:cs typeface="Arial" panose="020B0604020202020204" pitchFamily="34" charset="0"/>
              </a:rPr>
              <a:t>ACS</a:t>
            </a:r>
            <a:r>
              <a:rPr lang="ja-JP" altLang="en-US" i="1" dirty="0" smtClean="0">
                <a:latin typeface="Arial" panose="020B0604020202020204" pitchFamily="34" charset="0"/>
                <a:cs typeface="Arial" panose="020B0604020202020204" pitchFamily="34" charset="0"/>
              </a:rPr>
              <a:t>　</a:t>
            </a:r>
            <a:r>
              <a:rPr lang="en-US" altLang="ja-JP" i="1" dirty="0" err="1" smtClean="0">
                <a:latin typeface="Arial" panose="020B0604020202020204" pitchFamily="34" charset="0"/>
                <a:cs typeface="Arial" panose="020B0604020202020204" pitchFamily="34" charset="0"/>
              </a:rPr>
              <a:t>Nano</a:t>
            </a:r>
            <a:r>
              <a:rPr lang="en-US" altLang="ja-JP" dirty="0" smtClean="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2011</a:t>
            </a:r>
            <a:r>
              <a:rPr lang="en-US" altLang="ja-JP" dirty="0" smtClean="0">
                <a:latin typeface="Arial" panose="020B0604020202020204" pitchFamily="34" charset="0"/>
                <a:cs typeface="Arial" panose="020B0604020202020204" pitchFamily="34" charset="0"/>
              </a:rPr>
              <a:t>, </a:t>
            </a:r>
            <a:r>
              <a:rPr lang="en-US" altLang="ja-JP" i="1" dirty="0" smtClean="0">
                <a:latin typeface="Arial" panose="020B0604020202020204" pitchFamily="34" charset="0"/>
                <a:cs typeface="Arial" panose="020B0604020202020204" pitchFamily="34" charset="0"/>
              </a:rPr>
              <a:t>5</a:t>
            </a:r>
            <a:r>
              <a:rPr lang="en-US" altLang="ja-JP" dirty="0" smtClean="0">
                <a:latin typeface="Arial" panose="020B0604020202020204" pitchFamily="34" charset="0"/>
                <a:cs typeface="Arial" panose="020B0604020202020204" pitchFamily="34" charset="0"/>
              </a:rPr>
              <a:t>, 9737-9745</a:t>
            </a: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633043" y="312489"/>
            <a:ext cx="7670690" cy="523220"/>
          </a:xfrm>
          <a:prstGeom prst="rect">
            <a:avLst/>
          </a:prstGeom>
          <a:noFill/>
        </p:spPr>
        <p:txBody>
          <a:bodyPr wrap="none" rtlCol="0">
            <a:spAutoFit/>
          </a:bodyPr>
          <a:lstStyle/>
          <a:p>
            <a:r>
              <a:rPr lang="en-US" altLang="ja-JP" sz="2800" b="1" dirty="0">
                <a:latin typeface="Arial" panose="020B0604020202020204" pitchFamily="34" charset="0"/>
                <a:cs typeface="Arial" panose="020B0604020202020204" pitchFamily="34" charset="0"/>
              </a:rPr>
              <a:t> 2D Polymerization  </a:t>
            </a:r>
            <a:r>
              <a:rPr kumimoji="1" lang="en-US" altLang="ja-JP" sz="2800" b="1" dirty="0" smtClean="0">
                <a:latin typeface="Arial" panose="020B0604020202020204" pitchFamily="34" charset="0"/>
                <a:cs typeface="Arial" panose="020B0604020202020204" pitchFamily="34" charset="0"/>
              </a:rPr>
              <a:t>at </a:t>
            </a:r>
            <a:r>
              <a:rPr lang="en-US" altLang="ja-JP" sz="2800" b="1" dirty="0" smtClean="0">
                <a:latin typeface="Arial" panose="020B0604020202020204" pitchFamily="34" charset="0"/>
                <a:cs typeface="Arial" panose="020B0604020202020204" pitchFamily="34" charset="0"/>
              </a:rPr>
              <a:t>S</a:t>
            </a:r>
            <a:r>
              <a:rPr kumimoji="1" lang="en-US" altLang="ja-JP" sz="2800" b="1" dirty="0" smtClean="0">
                <a:latin typeface="Arial" panose="020B0604020202020204" pitchFamily="34" charset="0"/>
                <a:cs typeface="Arial" panose="020B0604020202020204" pitchFamily="34" charset="0"/>
              </a:rPr>
              <a:t>olid/Liquid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nterface</a:t>
            </a:r>
            <a:endParaRPr kumimoji="1" lang="ja-JP" altLang="en-US" sz="2800" b="1" dirty="0">
              <a:latin typeface="Arial" panose="020B0604020202020204" pitchFamily="34" charset="0"/>
              <a:cs typeface="Arial" panose="020B0604020202020204" pitchFamily="34" charset="0"/>
            </a:endParaRPr>
          </a:p>
        </p:txBody>
      </p:sp>
      <p:pic>
        <p:nvPicPr>
          <p:cNvPr id="6" name="図 5"/>
          <p:cNvPicPr>
            <a:picLocks noChangeAspect="1"/>
          </p:cNvPicPr>
          <p:nvPr/>
        </p:nvPicPr>
        <p:blipFill>
          <a:blip r:embed="rId4"/>
          <a:stretch>
            <a:fillRect/>
          </a:stretch>
        </p:blipFill>
        <p:spPr>
          <a:xfrm>
            <a:off x="0" y="3577685"/>
            <a:ext cx="3539092" cy="3113628"/>
          </a:xfrm>
          <a:prstGeom prst="rect">
            <a:avLst/>
          </a:prstGeom>
        </p:spPr>
      </p:pic>
      <p:sp>
        <p:nvSpPr>
          <p:cNvPr id="7" name="スライド番号プレースホルダー 6"/>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CBA8ED6-B457-43D8-8461-D42DFC50B12C}" type="slidenum">
              <a:rPr lang="ja-JP" altLang="en-US" smtClean="0"/>
              <a:pPr/>
              <a:t>26</a:t>
            </a:fld>
            <a:endParaRPr lang="ja-JP" altLang="en-US"/>
          </a:p>
        </p:txBody>
      </p:sp>
    </p:spTree>
    <p:extLst>
      <p:ext uri="{BB962C8B-B14F-4D97-AF65-F5344CB8AC3E}">
        <p14:creationId xmlns:p14="http://schemas.microsoft.com/office/powerpoint/2010/main" val="421881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959275" y="1530062"/>
            <a:ext cx="2901247" cy="1142914"/>
          </a:xfrm>
          <a:prstGeom prst="rect">
            <a:avLst/>
          </a:prstGeom>
        </p:spPr>
      </p:pic>
      <p:pic>
        <p:nvPicPr>
          <p:cNvPr id="5" name="図 4"/>
          <p:cNvPicPr/>
          <p:nvPr/>
        </p:nvPicPr>
        <p:blipFill>
          <a:blip r:embed="rId4">
            <a:extLst>
              <a:ext uri="{28A0092B-C50C-407E-A947-70E740481C1C}">
                <a14:useLocalDpi xmlns:a14="http://schemas.microsoft.com/office/drawing/2010/main" val="0"/>
              </a:ext>
            </a:extLst>
          </a:blip>
          <a:stretch>
            <a:fillRect/>
          </a:stretch>
        </p:blipFill>
        <p:spPr>
          <a:xfrm>
            <a:off x="4858186" y="767060"/>
            <a:ext cx="3312989" cy="2668919"/>
          </a:xfrm>
          <a:prstGeom prst="rect">
            <a:avLst/>
          </a:prstGeom>
        </p:spPr>
      </p:pic>
      <p:sp>
        <p:nvSpPr>
          <p:cNvPr id="6" name="テキスト ボックス 5"/>
          <p:cNvSpPr txBox="1"/>
          <p:nvPr/>
        </p:nvSpPr>
        <p:spPr>
          <a:xfrm>
            <a:off x="1384442" y="3630058"/>
            <a:ext cx="4934236" cy="338554"/>
          </a:xfrm>
          <a:prstGeom prst="rect">
            <a:avLst/>
          </a:prstGeom>
          <a:noFill/>
        </p:spPr>
        <p:txBody>
          <a:bodyPr wrap="none" rtlCol="0">
            <a:spAutoFit/>
          </a:bodyPr>
          <a:lstStyle/>
          <a:p>
            <a:r>
              <a:rPr kumimoji="1" lang="en-US" altLang="ja-JP" sz="1600" dirty="0" err="1" smtClean="0">
                <a:latin typeface="Arial" panose="020B0604020202020204" pitchFamily="34" charset="0"/>
                <a:cs typeface="Arial" panose="020B0604020202020204" pitchFamily="34" charset="0"/>
              </a:rPr>
              <a:t>Dichtel</a:t>
            </a:r>
            <a:r>
              <a:rPr kumimoji="1" lang="en-US" altLang="ja-JP" sz="1600" dirty="0" smtClean="0">
                <a:latin typeface="Arial" panose="020B0604020202020204" pitchFamily="34" charset="0"/>
                <a:cs typeface="Arial" panose="020B0604020202020204" pitchFamily="34" charset="0"/>
              </a:rPr>
              <a:t>, R. W. et al. </a:t>
            </a:r>
            <a:r>
              <a:rPr lang="en-US" altLang="ja-JP" sz="1600" i="1" dirty="0">
                <a:latin typeface="Arial" panose="020B0604020202020204" pitchFamily="34" charset="0"/>
                <a:cs typeface="Arial" panose="020B0604020202020204" pitchFamily="34" charset="0"/>
              </a:rPr>
              <a:t>N</a:t>
            </a:r>
            <a:r>
              <a:rPr kumimoji="1" lang="en-US" altLang="ja-JP" sz="1600" i="1" dirty="0" smtClean="0">
                <a:latin typeface="Arial" panose="020B0604020202020204" pitchFamily="34" charset="0"/>
                <a:cs typeface="Arial" panose="020B0604020202020204" pitchFamily="34" charset="0"/>
              </a:rPr>
              <a:t>ature </a:t>
            </a:r>
            <a:r>
              <a:rPr lang="en-US" altLang="ja-JP" sz="1600" i="1" dirty="0">
                <a:latin typeface="Arial" panose="020B0604020202020204" pitchFamily="34" charset="0"/>
                <a:cs typeface="Arial" panose="020B0604020202020204" pitchFamily="34" charset="0"/>
              </a:rPr>
              <a:t>C</a:t>
            </a:r>
            <a:r>
              <a:rPr kumimoji="1" lang="en-US" altLang="ja-JP" sz="1600" i="1" dirty="0" smtClean="0">
                <a:latin typeface="Arial" panose="020B0604020202020204" pitchFamily="34" charset="0"/>
                <a:cs typeface="Arial" panose="020B0604020202020204" pitchFamily="34" charset="0"/>
              </a:rPr>
              <a:t>hem. </a:t>
            </a:r>
            <a:r>
              <a:rPr kumimoji="1" lang="en-US" altLang="ja-JP" sz="1600" b="1" dirty="0" smtClean="0">
                <a:latin typeface="Arial" panose="020B0604020202020204" pitchFamily="34" charset="0"/>
                <a:cs typeface="Arial" panose="020B0604020202020204" pitchFamily="34" charset="0"/>
              </a:rPr>
              <a:t>2013</a:t>
            </a:r>
            <a:r>
              <a:rPr kumimoji="1" lang="en-US" altLang="ja-JP" sz="1600" dirty="0" smtClean="0">
                <a:latin typeface="Arial" panose="020B0604020202020204" pitchFamily="34" charset="0"/>
                <a:cs typeface="Arial" panose="020B0604020202020204" pitchFamily="34" charset="0"/>
              </a:rPr>
              <a:t>,</a:t>
            </a:r>
            <a:r>
              <a:rPr kumimoji="1" lang="en-US" altLang="ja-JP" sz="1600" i="1" dirty="0" smtClean="0">
                <a:latin typeface="Arial" panose="020B0604020202020204" pitchFamily="34" charset="0"/>
                <a:cs typeface="Arial" panose="020B0604020202020204" pitchFamily="34" charset="0"/>
              </a:rPr>
              <a:t> 5</a:t>
            </a:r>
            <a:r>
              <a:rPr kumimoji="1" lang="en-US" altLang="ja-JP" sz="1600" dirty="0" smtClean="0">
                <a:latin typeface="Arial" panose="020B0604020202020204" pitchFamily="34" charset="0"/>
                <a:cs typeface="Arial" panose="020B0604020202020204" pitchFamily="34" charset="0"/>
              </a:rPr>
              <a:t>, 453-465 </a:t>
            </a:r>
            <a:endParaRPr kumimoji="1" lang="ja-JP" altLang="en-US" sz="1600" dirty="0">
              <a:latin typeface="Arial" panose="020B0604020202020204" pitchFamily="34" charset="0"/>
              <a:cs typeface="Arial" panose="020B0604020202020204" pitchFamily="34" charset="0"/>
            </a:endParaRPr>
          </a:p>
        </p:txBody>
      </p:sp>
      <p:sp>
        <p:nvSpPr>
          <p:cNvPr id="7" name="テキスト ボックス 6"/>
          <p:cNvSpPr txBox="1"/>
          <p:nvPr/>
        </p:nvSpPr>
        <p:spPr>
          <a:xfrm>
            <a:off x="959275" y="2940522"/>
            <a:ext cx="3326552" cy="369332"/>
          </a:xfrm>
          <a:prstGeom prst="rect">
            <a:avLst/>
          </a:prstGeom>
          <a:noFill/>
        </p:spPr>
        <p:txBody>
          <a:bodyPr wrap="none" rtlCol="0">
            <a:spAutoFit/>
          </a:bodyPr>
          <a:lstStyle/>
          <a:p>
            <a:r>
              <a:rPr lang="en-US" altLang="ja-JP" dirty="0" smtClean="0">
                <a:latin typeface="Arial" panose="020B0604020202020204" pitchFamily="34" charset="0"/>
                <a:cs typeface="Arial" panose="020B0604020202020204" pitchFamily="34" charset="0"/>
              </a:rPr>
              <a:t>One-dimensional (1D) polymer</a:t>
            </a:r>
          </a:p>
        </p:txBody>
      </p:sp>
      <p:sp>
        <p:nvSpPr>
          <p:cNvPr id="8" name="テキスト ボックス 7"/>
          <p:cNvSpPr txBox="1"/>
          <p:nvPr/>
        </p:nvSpPr>
        <p:spPr>
          <a:xfrm>
            <a:off x="5383168" y="3074350"/>
            <a:ext cx="3313792" cy="646331"/>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Two-dimensional (2D) polymer</a:t>
            </a:r>
          </a:p>
          <a:p>
            <a:endParaRPr kumimoji="1" lang="ja-JP" altLang="en-US" dirty="0">
              <a:latin typeface="Arial" panose="020B0604020202020204" pitchFamily="34" charset="0"/>
              <a:cs typeface="Arial" panose="020B0604020202020204" pitchFamily="34" charset="0"/>
            </a:endParaRPr>
          </a:p>
        </p:txBody>
      </p:sp>
      <p:sp>
        <p:nvSpPr>
          <p:cNvPr id="10" name="スライド番号プレースホルダー 9"/>
          <p:cNvSpPr>
            <a:spLocks noGrp="1"/>
          </p:cNvSpPr>
          <p:nvPr>
            <p:ph type="sldNum" sz="quarter" idx="12"/>
          </p:nvPr>
        </p:nvSpPr>
        <p:spPr>
          <a:xfrm>
            <a:off x="6639560" y="6224132"/>
            <a:ext cx="2057400" cy="365125"/>
          </a:xfrm>
        </p:spPr>
        <p:txBody>
          <a:bodyPr/>
          <a:lstStyle/>
          <a:p>
            <a:fld id="{8CBA8ED6-B457-43D8-8461-D42DFC50B12C}" type="slidenum">
              <a:rPr kumimoji="1" lang="ja-JP" altLang="en-US" smtClean="0"/>
              <a:t>3</a:t>
            </a:fld>
            <a:endParaRPr kumimoji="1" lang="ja-JP" altLang="en-US"/>
          </a:p>
        </p:txBody>
      </p:sp>
      <p:sp>
        <p:nvSpPr>
          <p:cNvPr id="9" name="テキスト ボックス 8"/>
          <p:cNvSpPr txBox="1"/>
          <p:nvPr/>
        </p:nvSpPr>
        <p:spPr>
          <a:xfrm>
            <a:off x="589280" y="243840"/>
            <a:ext cx="8107680" cy="523220"/>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About 2D polymer</a:t>
            </a:r>
            <a:endParaRPr kumimoji="1" lang="ja-JP" altLang="en-US" sz="2800" b="1" dirty="0">
              <a:latin typeface="Arial" panose="020B0604020202020204" pitchFamily="34" charset="0"/>
              <a:cs typeface="Arial" panose="020B0604020202020204" pitchFamily="34" charset="0"/>
            </a:endParaRPr>
          </a:p>
        </p:txBody>
      </p:sp>
      <p:sp>
        <p:nvSpPr>
          <p:cNvPr id="3" name="テキスト ボックス 2"/>
          <p:cNvSpPr txBox="1"/>
          <p:nvPr/>
        </p:nvSpPr>
        <p:spPr>
          <a:xfrm>
            <a:off x="365760" y="4610934"/>
            <a:ext cx="8554720" cy="1323439"/>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2D polymer is a </a:t>
            </a:r>
            <a:r>
              <a:rPr lang="en-US" altLang="ja-JP" sz="2000" dirty="0">
                <a:latin typeface="Arial" panose="020B0604020202020204" pitchFamily="34" charset="0"/>
                <a:cs typeface="Arial" panose="020B0604020202020204" pitchFamily="34" charset="0"/>
              </a:rPr>
              <a:t>sheet shape polymer with monolayer thickness in which all building </a:t>
            </a:r>
            <a:r>
              <a:rPr lang="en-US" altLang="ja-JP" sz="2000" dirty="0" smtClean="0">
                <a:latin typeface="Arial" panose="020B0604020202020204" pitchFamily="34" charset="0"/>
                <a:cs typeface="Arial" panose="020B0604020202020204" pitchFamily="34" charset="0"/>
              </a:rPr>
              <a:t>blocks.</a:t>
            </a:r>
          </a:p>
          <a:p>
            <a:r>
              <a:rPr kumimoji="1"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Synthesizing </a:t>
            </a:r>
            <a:r>
              <a:rPr kumimoji="1" lang="en-US" altLang="ja-JP" sz="2000" dirty="0" smtClean="0">
                <a:latin typeface="Arial" panose="020B0604020202020204" pitchFamily="34" charset="0"/>
                <a:cs typeface="Arial" panose="020B0604020202020204" pitchFamily="34" charset="0"/>
              </a:rPr>
              <a:t>2D polymer is more difficult than 1D polymer because over 3 reactive point are</a:t>
            </a:r>
            <a:r>
              <a:rPr lang="en-US" altLang="ja-JP" sz="2000" dirty="0" smtClean="0">
                <a:latin typeface="Arial" panose="020B0604020202020204" pitchFamily="34" charset="0"/>
                <a:cs typeface="Arial" panose="020B0604020202020204" pitchFamily="34" charset="0"/>
              </a:rPr>
              <a:t> needed to synthesize 2D polymer</a:t>
            </a:r>
            <a:r>
              <a:rPr lang="en-US" altLang="ja-JP" dirty="0" smtClean="0"/>
              <a:t>.</a:t>
            </a:r>
            <a:r>
              <a:rPr kumimoji="1" lang="en-US" altLang="ja-JP" dirty="0" smtClean="0"/>
              <a:t> </a:t>
            </a:r>
            <a:endParaRPr kumimoji="1" lang="ja-JP" altLang="en-US" dirty="0"/>
          </a:p>
        </p:txBody>
      </p:sp>
    </p:spTree>
    <p:extLst>
      <p:ext uri="{BB962C8B-B14F-4D97-AF65-F5344CB8AC3E}">
        <p14:creationId xmlns:p14="http://schemas.microsoft.com/office/powerpoint/2010/main" val="144082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1052" y="326133"/>
            <a:ext cx="7518423" cy="954107"/>
          </a:xfrm>
          <a:prstGeom prst="rect">
            <a:avLst/>
          </a:prstGeom>
          <a:noFill/>
        </p:spPr>
        <p:txBody>
          <a:bodyPr wrap="square" rtlCol="0">
            <a:spAutoFit/>
          </a:bodyPr>
          <a:lstStyle/>
          <a:p>
            <a:pPr algn="ctr"/>
            <a:r>
              <a:rPr kumimoji="1" lang="en-US" altLang="ja-JP" sz="2800" b="1" dirty="0" smtClean="0">
                <a:latin typeface="Arial" panose="020B0604020202020204" pitchFamily="34" charset="0"/>
                <a:cs typeface="Arial" panose="020B0604020202020204" pitchFamily="34" charset="0"/>
              </a:rPr>
              <a:t>Self-Assembly by </a:t>
            </a:r>
            <a:r>
              <a:rPr lang="en-US" altLang="ja-JP" sz="2800" b="1" dirty="0" smtClean="0">
                <a:latin typeface="Arial" panose="020B0604020202020204" pitchFamily="34" charset="0"/>
                <a:cs typeface="Arial" panose="020B0604020202020204" pitchFamily="34" charset="0"/>
              </a:rPr>
              <a:t>Intermolecular</a:t>
            </a:r>
            <a:r>
              <a:rPr kumimoji="1" lang="en-US" altLang="ja-JP" sz="2800" b="1" dirty="0" smtClean="0">
                <a:latin typeface="Arial" panose="020B0604020202020204" pitchFamily="34" charset="0"/>
                <a:cs typeface="Arial" panose="020B0604020202020204" pitchFamily="34" charset="0"/>
              </a:rPr>
              <a:t>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nteraction</a:t>
            </a:r>
            <a:endParaRPr kumimoji="1" lang="ja-JP" altLang="en-US" sz="2800" b="1" dirty="0">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3" cstate="print"/>
          <a:stretch>
            <a:fillRect/>
          </a:stretch>
        </p:blipFill>
        <p:spPr>
          <a:xfrm>
            <a:off x="5853830" y="1815468"/>
            <a:ext cx="3141288" cy="1888071"/>
          </a:xfrm>
          <a:prstGeom prst="rect">
            <a:avLst/>
          </a:prstGeom>
        </p:spPr>
      </p:pic>
      <p:pic>
        <p:nvPicPr>
          <p:cNvPr id="4" name="図 3"/>
          <p:cNvPicPr>
            <a:picLocks noChangeAspect="1"/>
          </p:cNvPicPr>
          <p:nvPr/>
        </p:nvPicPr>
        <p:blipFill>
          <a:blip r:embed="rId4" cstate="print"/>
          <a:stretch>
            <a:fillRect/>
          </a:stretch>
        </p:blipFill>
        <p:spPr>
          <a:xfrm>
            <a:off x="1966526" y="1737983"/>
            <a:ext cx="3019056" cy="1924061"/>
          </a:xfrm>
          <a:prstGeom prst="rect">
            <a:avLst/>
          </a:prstGeom>
        </p:spPr>
      </p:pic>
      <p:sp>
        <p:nvSpPr>
          <p:cNvPr id="5" name="テキスト ボックス 4"/>
          <p:cNvSpPr txBox="1"/>
          <p:nvPr/>
        </p:nvSpPr>
        <p:spPr>
          <a:xfrm>
            <a:off x="4944418" y="2024054"/>
            <a:ext cx="1052325" cy="584775"/>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External </a:t>
            </a:r>
            <a:r>
              <a:rPr lang="en-US" altLang="ja-JP" sz="1600" dirty="0">
                <a:latin typeface="Arial" panose="020B0604020202020204" pitchFamily="34" charset="0"/>
                <a:cs typeface="Arial" panose="020B0604020202020204" pitchFamily="34" charset="0"/>
              </a:rPr>
              <a:t>stimuli </a:t>
            </a:r>
            <a:endParaRPr lang="en-US" altLang="ja-JP" sz="1600" dirty="0" smtClean="0">
              <a:latin typeface="Arial" panose="020B0604020202020204" pitchFamily="34" charset="0"/>
              <a:cs typeface="Arial" panose="020B0604020202020204" pitchFamily="34" charset="0"/>
            </a:endParaRPr>
          </a:p>
        </p:txBody>
      </p:sp>
      <p:cxnSp>
        <p:nvCxnSpPr>
          <p:cNvPr id="6" name="直線矢印コネクタ 5"/>
          <p:cNvCxnSpPr/>
          <p:nvPr/>
        </p:nvCxnSpPr>
        <p:spPr bwMode="auto">
          <a:xfrm flipV="1">
            <a:off x="7178765" y="2972118"/>
            <a:ext cx="245709" cy="484334"/>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21"/>
          <p:cNvSpPr txBox="1">
            <a:spLocks noChangeArrowheads="1"/>
          </p:cNvSpPr>
          <p:nvPr/>
        </p:nvSpPr>
        <p:spPr bwMode="auto">
          <a:xfrm>
            <a:off x="5982264" y="3456452"/>
            <a:ext cx="2655252" cy="338554"/>
          </a:xfrm>
          <a:prstGeom prst="rect">
            <a:avLst/>
          </a:prstGeom>
          <a:noFill/>
          <a:ln w="9525">
            <a:noFill/>
            <a:miter lim="800000"/>
            <a:headEnd/>
            <a:tailEnd/>
          </a:ln>
        </p:spPr>
        <p:txBody>
          <a:bodyPr wrap="square">
            <a:spAutoFit/>
          </a:bodyPr>
          <a:lstStyle/>
          <a:p>
            <a:r>
              <a:rPr lang="en-US" altLang="ja-JP" sz="1600" dirty="0" smtClean="0">
                <a:latin typeface="Arial" pitchFamily="34" charset="0"/>
                <a:cs typeface="Arial" pitchFamily="34" charset="0"/>
              </a:rPr>
              <a:t>Covalent bond</a:t>
            </a:r>
            <a:endParaRPr lang="ja-JP" altLang="en-US" sz="1600" dirty="0">
              <a:latin typeface="Arial" pitchFamily="34" charset="0"/>
              <a:cs typeface="Arial" pitchFamily="34" charset="0"/>
            </a:endParaRPr>
          </a:p>
        </p:txBody>
      </p:sp>
      <p:cxnSp>
        <p:nvCxnSpPr>
          <p:cNvPr id="8" name="直線矢印コネクタ 7"/>
          <p:cNvCxnSpPr/>
          <p:nvPr/>
        </p:nvCxnSpPr>
        <p:spPr bwMode="auto">
          <a:xfrm flipV="1">
            <a:off x="3476054" y="3198023"/>
            <a:ext cx="606530" cy="342079"/>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867926" y="3486233"/>
            <a:ext cx="2714551" cy="369332"/>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Substrate</a:t>
            </a:r>
            <a:r>
              <a:rPr kumimoji="1" lang="ja-JP" altLang="en-US" dirty="0" smtClean="0">
                <a:latin typeface="Arial" panose="020B0604020202020204" pitchFamily="34" charset="0"/>
                <a:cs typeface="Arial" panose="020B0604020202020204" pitchFamily="34" charset="0"/>
              </a:rPr>
              <a:t>　　　　　　　　　　　　　　　　　　　　　　　　　　　　　　　　　　　　　　　　　　　　　　　　　　　　　　　　　　　　　　　　　　　　　　　　　　　　　　　　　　　　　　　　　　　　　　　　　　　　　　</a:t>
            </a:r>
            <a:endParaRPr kumimoji="1" lang="ja-JP" altLang="en-US" dirty="0">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5" cstate="print"/>
          <a:stretch>
            <a:fillRect/>
          </a:stretch>
        </p:blipFill>
        <p:spPr>
          <a:xfrm>
            <a:off x="0" y="2407718"/>
            <a:ext cx="969844" cy="743175"/>
          </a:xfrm>
          <a:prstGeom prst="rect">
            <a:avLst/>
          </a:prstGeom>
        </p:spPr>
      </p:pic>
      <p:sp>
        <p:nvSpPr>
          <p:cNvPr id="11" name="右矢印 10"/>
          <p:cNvSpPr/>
          <p:nvPr/>
        </p:nvSpPr>
        <p:spPr>
          <a:xfrm>
            <a:off x="1041062" y="2671815"/>
            <a:ext cx="671842" cy="876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78061" y="1942536"/>
            <a:ext cx="1543420" cy="1077218"/>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Self-assembly on substrate</a:t>
            </a:r>
          </a:p>
          <a:p>
            <a:endParaRPr kumimoji="1" lang="en-US" altLang="ja-JP" sz="1600" dirty="0" smtClean="0"/>
          </a:p>
          <a:p>
            <a:endParaRPr kumimoji="1" lang="en-US" altLang="ja-JP" sz="1600" dirty="0" smtClean="0"/>
          </a:p>
        </p:txBody>
      </p:sp>
      <p:sp>
        <p:nvSpPr>
          <p:cNvPr id="13" name="右矢印 12"/>
          <p:cNvSpPr/>
          <p:nvPr/>
        </p:nvSpPr>
        <p:spPr>
          <a:xfrm>
            <a:off x="4958610" y="2638262"/>
            <a:ext cx="671842" cy="876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p:txBody>
          <a:bodyPr/>
          <a:lstStyle/>
          <a:p>
            <a:fld id="{8CBA8ED6-B457-43D8-8461-D42DFC50B12C}" type="slidenum">
              <a:rPr kumimoji="1" lang="ja-JP" altLang="en-US" smtClean="0"/>
              <a:t>4</a:t>
            </a:fld>
            <a:endParaRPr kumimoji="1" lang="ja-JP" altLang="en-US"/>
          </a:p>
        </p:txBody>
      </p:sp>
      <p:sp>
        <p:nvSpPr>
          <p:cNvPr id="15" name="テキスト ボックス 14"/>
          <p:cNvSpPr txBox="1"/>
          <p:nvPr/>
        </p:nvSpPr>
        <p:spPr>
          <a:xfrm>
            <a:off x="0" y="4104640"/>
            <a:ext cx="9144000" cy="1971040"/>
          </a:xfrm>
          <a:prstGeom prst="rect">
            <a:avLst/>
          </a:prstGeom>
          <a:noFill/>
        </p:spPr>
        <p:txBody>
          <a:bodyPr wrap="square" rtlCol="0">
            <a:spAutoFit/>
          </a:bodyPr>
          <a:lstStyle/>
          <a:p>
            <a:endParaRPr kumimoji="1" lang="ja-JP" altLang="en-US" dirty="0"/>
          </a:p>
        </p:txBody>
      </p:sp>
      <p:sp>
        <p:nvSpPr>
          <p:cNvPr id="16" name="テキスト ボックス 15"/>
          <p:cNvSpPr txBox="1"/>
          <p:nvPr/>
        </p:nvSpPr>
        <p:spPr>
          <a:xfrm>
            <a:off x="284480" y="4104640"/>
            <a:ext cx="8554720" cy="1631216"/>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To synthesize 2D polymer, One method is using molecular self-assembly.</a:t>
            </a:r>
          </a:p>
          <a:p>
            <a:r>
              <a:rPr lang="en-US" altLang="ja-JP" sz="2000" dirty="0" smtClean="0">
                <a:latin typeface="Arial" panose="020B0604020202020204" pitchFamily="34" charset="0"/>
                <a:cs typeface="Arial" panose="020B0604020202020204" pitchFamily="34" charset="0"/>
              </a:rPr>
              <a:t>produce for synthesis of 2D polymer</a:t>
            </a:r>
          </a:p>
          <a:p>
            <a:pPr marL="342900" indent="-342900">
              <a:buAutoNum type="arabicPeriod"/>
            </a:pPr>
            <a:r>
              <a:rPr kumimoji="1" lang="en-US" altLang="ja-JP" sz="2000" dirty="0" err="1" smtClean="0">
                <a:latin typeface="Arial" panose="020B0604020202020204" pitchFamily="34" charset="0"/>
                <a:cs typeface="Arial" panose="020B0604020202020204" pitchFamily="34" charset="0"/>
              </a:rPr>
              <a:t>Droping</a:t>
            </a:r>
            <a:r>
              <a:rPr kumimoji="1" lang="en-US" altLang="ja-JP" sz="2000" dirty="0" smtClean="0">
                <a:latin typeface="Arial" panose="020B0604020202020204" pitchFamily="34" charset="0"/>
                <a:cs typeface="Arial" panose="020B0604020202020204" pitchFamily="34" charset="0"/>
              </a:rPr>
              <a:t> sample solution to substrate.</a:t>
            </a:r>
          </a:p>
          <a:p>
            <a:pPr marL="342900" indent="-342900">
              <a:buAutoNum type="arabicPeriod"/>
            </a:pPr>
            <a:r>
              <a:rPr lang="en-US" altLang="ja-JP" sz="2000" dirty="0" smtClean="0">
                <a:latin typeface="Arial" panose="020B0604020202020204" pitchFamily="34" charset="0"/>
                <a:cs typeface="Arial" panose="020B0604020202020204" pitchFamily="34" charset="0"/>
              </a:rPr>
              <a:t>Monomers are onto ordered. </a:t>
            </a:r>
          </a:p>
          <a:p>
            <a:pPr marL="342900" indent="-342900">
              <a:buAutoNum type="arabicPeriod"/>
            </a:pPr>
            <a:r>
              <a:rPr lang="en-US" altLang="ja-JP" sz="2000" dirty="0" smtClean="0">
                <a:latin typeface="Arial" panose="020B0604020202020204" pitchFamily="34" charset="0"/>
                <a:cs typeface="Arial" panose="020B0604020202020204" pitchFamily="34" charset="0"/>
              </a:rPr>
              <a:t>Stimulating to combine monomer using covalent bonding</a:t>
            </a:r>
            <a:r>
              <a:rPr lang="en-US" altLang="ja-JP" dirty="0" smtClean="0"/>
              <a:t>.</a:t>
            </a:r>
            <a:endParaRPr kumimoji="1" lang="ja-JP" altLang="en-US" dirty="0"/>
          </a:p>
        </p:txBody>
      </p:sp>
    </p:spTree>
    <p:extLst>
      <p:ext uri="{BB962C8B-B14F-4D97-AF65-F5344CB8AC3E}">
        <p14:creationId xmlns:p14="http://schemas.microsoft.com/office/powerpoint/2010/main" val="58935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1420" y="244045"/>
            <a:ext cx="6553200" cy="523220"/>
          </a:xfrm>
          <a:prstGeom prst="rect">
            <a:avLst/>
          </a:prstGeom>
          <a:noFill/>
        </p:spPr>
        <p:txBody>
          <a:bodyPr wrap="square" rtlCol="0">
            <a:spAutoFit/>
          </a:bodyPr>
          <a:lstStyle/>
          <a:p>
            <a:r>
              <a:rPr kumimoji="1" lang="en-US" altLang="ja-JP" sz="2800" b="1" dirty="0" smtClean="0">
                <a:latin typeface="Arial" panose="020B0604020202020204" pitchFamily="34" charset="0"/>
                <a:cs typeface="Arial" panose="020B0604020202020204" pitchFamily="34" charset="0"/>
              </a:rPr>
              <a:t> 2D Polymerization on Surface</a:t>
            </a:r>
            <a:endParaRPr kumimoji="1" lang="ja-JP" altLang="en-US" sz="2800" b="1" dirty="0">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4"/>
          <a:stretch>
            <a:fillRect/>
          </a:stretch>
        </p:blipFill>
        <p:spPr>
          <a:xfrm>
            <a:off x="4084567" y="1016279"/>
            <a:ext cx="4960551" cy="3546179"/>
          </a:xfrm>
          <a:prstGeom prst="rect">
            <a:avLst/>
          </a:prstGeom>
        </p:spPr>
      </p:pic>
      <p:sp>
        <p:nvSpPr>
          <p:cNvPr id="4" name="テキスト ボックス 3"/>
          <p:cNvSpPr txBox="1"/>
          <p:nvPr/>
        </p:nvSpPr>
        <p:spPr>
          <a:xfrm>
            <a:off x="4453613" y="6004763"/>
            <a:ext cx="4690387" cy="338554"/>
          </a:xfrm>
          <a:prstGeom prst="rect">
            <a:avLst/>
          </a:prstGeom>
          <a:noFill/>
        </p:spPr>
        <p:txBody>
          <a:bodyPr wrap="none" rtlCol="0">
            <a:spAutoFit/>
          </a:bodyPr>
          <a:lstStyle/>
          <a:p>
            <a:r>
              <a:rPr lang="en-US" altLang="ja-JP" sz="1600" dirty="0" err="1" smtClean="0">
                <a:latin typeface="Arial" panose="020B0604020202020204" pitchFamily="34" charset="0"/>
                <a:cs typeface="Arial" panose="020B0604020202020204" pitchFamily="34" charset="0"/>
              </a:rPr>
              <a:t>Perepichka</a:t>
            </a:r>
            <a:r>
              <a:rPr lang="en-US" altLang="ja-JP" sz="1600" dirty="0" smtClean="0">
                <a:latin typeface="Arial" panose="020B0604020202020204" pitchFamily="34" charset="0"/>
                <a:cs typeface="Arial" panose="020B0604020202020204" pitchFamily="34" charset="0"/>
              </a:rPr>
              <a:t>, D. F. </a:t>
            </a:r>
            <a:r>
              <a:rPr lang="de-DE" altLang="ja-JP" sz="1600" i="1" dirty="0" smtClean="0">
                <a:latin typeface="Arial" panose="020B0604020202020204" pitchFamily="34" charset="0"/>
                <a:cs typeface="Arial" panose="020B0604020202020204" pitchFamily="34" charset="0"/>
              </a:rPr>
              <a:t>Chem</a:t>
            </a:r>
            <a:r>
              <a:rPr lang="de-DE" altLang="ja-JP" sz="1600" i="1" dirty="0">
                <a:latin typeface="Arial" panose="020B0604020202020204" pitchFamily="34" charset="0"/>
                <a:cs typeface="Arial" panose="020B0604020202020204" pitchFamily="34" charset="0"/>
              </a:rPr>
              <a:t>. Sci</a:t>
            </a:r>
            <a:r>
              <a:rPr lang="de-DE" altLang="ja-JP" sz="1600" i="1" dirty="0" smtClean="0">
                <a:latin typeface="Arial" panose="020B0604020202020204" pitchFamily="34" charset="0"/>
                <a:cs typeface="Arial" panose="020B0604020202020204" pitchFamily="34" charset="0"/>
              </a:rPr>
              <a:t>.</a:t>
            </a:r>
            <a:r>
              <a:rPr lang="de-DE" altLang="ja-JP" sz="1600" dirty="0" smtClean="0">
                <a:latin typeface="Arial" panose="020B0604020202020204" pitchFamily="34" charset="0"/>
                <a:cs typeface="Arial" panose="020B0604020202020204" pitchFamily="34" charset="0"/>
              </a:rPr>
              <a:t> </a:t>
            </a:r>
            <a:r>
              <a:rPr lang="de-DE" altLang="ja-JP" sz="1600" b="1" dirty="0">
                <a:latin typeface="Arial" panose="020B0604020202020204" pitchFamily="34" charset="0"/>
                <a:cs typeface="Arial" panose="020B0604020202020204" pitchFamily="34" charset="0"/>
              </a:rPr>
              <a:t>2013</a:t>
            </a:r>
            <a:r>
              <a:rPr lang="de-DE" altLang="ja-JP" sz="1600" dirty="0">
                <a:latin typeface="Arial" panose="020B0604020202020204" pitchFamily="34" charset="0"/>
                <a:cs typeface="Arial" panose="020B0604020202020204" pitchFamily="34" charset="0"/>
              </a:rPr>
              <a:t>, </a:t>
            </a:r>
            <a:r>
              <a:rPr lang="de-DE" altLang="ja-JP" sz="1600" i="1" dirty="0">
                <a:latin typeface="Arial" panose="020B0604020202020204" pitchFamily="34" charset="0"/>
                <a:cs typeface="Arial" panose="020B0604020202020204" pitchFamily="34" charset="0"/>
              </a:rPr>
              <a:t>4</a:t>
            </a:r>
            <a:r>
              <a:rPr lang="de-DE" altLang="ja-JP" sz="1600" dirty="0">
                <a:latin typeface="Arial" panose="020B0604020202020204" pitchFamily="34" charset="0"/>
                <a:cs typeface="Arial" panose="020B0604020202020204" pitchFamily="34" charset="0"/>
              </a:rPr>
              <a:t>, </a:t>
            </a:r>
            <a:r>
              <a:rPr lang="de-DE" altLang="ja-JP" sz="1600" dirty="0" smtClean="0">
                <a:latin typeface="Arial" panose="020B0604020202020204" pitchFamily="34" charset="0"/>
                <a:cs typeface="Arial" panose="020B0604020202020204" pitchFamily="34" charset="0"/>
              </a:rPr>
              <a:t>3263–3268</a:t>
            </a:r>
            <a:endParaRPr kumimoji="1" lang="ja-JP" altLang="en-US" sz="16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910375473"/>
              </p:ext>
            </p:extLst>
          </p:nvPr>
        </p:nvGraphicFramePr>
        <p:xfrm>
          <a:off x="204788" y="1131888"/>
          <a:ext cx="4902200" cy="5624512"/>
        </p:xfrm>
        <a:graphic>
          <a:graphicData uri="http://schemas.openxmlformats.org/presentationml/2006/ole">
            <mc:AlternateContent xmlns:mc="http://schemas.openxmlformats.org/markup-compatibility/2006">
              <mc:Choice xmlns:v="urn:schemas-microsoft-com:vml" Requires="v">
                <p:oleObj spid="_x0000_s7211" name="CS ChemDraw Drawing" r:id="rId5" imgW="7163879" imgH="8221764" progId="ChemDraw.Document.6.0">
                  <p:embed/>
                </p:oleObj>
              </mc:Choice>
              <mc:Fallback>
                <p:oleObj name="CS ChemDraw Drawing" r:id="rId5" imgW="7163879" imgH="8221764" progId="ChemDraw.Document.6.0">
                  <p:embed/>
                  <p:pic>
                    <p:nvPicPr>
                      <p:cNvPr id="0" name=""/>
                      <p:cNvPicPr/>
                      <p:nvPr/>
                    </p:nvPicPr>
                    <p:blipFill>
                      <a:blip r:embed="rId6"/>
                      <a:stretch>
                        <a:fillRect/>
                      </a:stretch>
                    </p:blipFill>
                    <p:spPr>
                      <a:xfrm>
                        <a:off x="204788" y="1131888"/>
                        <a:ext cx="4902200" cy="5624512"/>
                      </a:xfrm>
                      <a:prstGeom prst="rect">
                        <a:avLst/>
                      </a:prstGeom>
                    </p:spPr>
                  </p:pic>
                </p:oleObj>
              </mc:Fallback>
            </mc:AlternateContent>
          </a:graphicData>
        </a:graphic>
      </p:graphicFrame>
      <p:sp>
        <p:nvSpPr>
          <p:cNvPr id="6" name="スライド番号プレースホルダー 7"/>
          <p:cNvSpPr>
            <a:spLocks noGrp="1"/>
          </p:cNvSpPr>
          <p:nvPr>
            <p:ph type="sldNum" sz="quarter" idx="12"/>
          </p:nvPr>
        </p:nvSpPr>
        <p:spPr>
          <a:xfrm>
            <a:off x="6457950" y="6356351"/>
            <a:ext cx="2057400" cy="365125"/>
          </a:xfrm>
        </p:spPr>
        <p:txBody>
          <a:bodyPr/>
          <a:lstStyle/>
          <a:p>
            <a:fld id="{152E8195-C707-491F-8B06-94C7DCCDD8CE}" type="slidenum">
              <a:rPr kumimoji="1" lang="ja-JP" altLang="en-US" smtClean="0"/>
              <a:t>5</a:t>
            </a:fld>
            <a:endParaRPr kumimoji="1" lang="ja-JP" altLang="en-US"/>
          </a:p>
        </p:txBody>
      </p:sp>
    </p:spTree>
    <p:extLst>
      <p:ext uri="{BB962C8B-B14F-4D97-AF65-F5344CB8AC3E}">
        <p14:creationId xmlns:p14="http://schemas.microsoft.com/office/powerpoint/2010/main" val="2632245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6</a:t>
            </a:fld>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674602155"/>
              </p:ext>
            </p:extLst>
          </p:nvPr>
        </p:nvGraphicFramePr>
        <p:xfrm>
          <a:off x="1197385" y="835709"/>
          <a:ext cx="6289675" cy="2230437"/>
        </p:xfrm>
        <a:graphic>
          <a:graphicData uri="http://schemas.openxmlformats.org/presentationml/2006/ole">
            <mc:AlternateContent xmlns:mc="http://schemas.openxmlformats.org/markup-compatibility/2006">
              <mc:Choice xmlns:v="urn:schemas-microsoft-com:vml" Requires="v">
                <p:oleObj spid="_x0000_s13336" name="CS ChemDraw Drawing" r:id="rId4" imgW="5068581" imgH="1799418" progId="ChemDraw.Document.6.0">
                  <p:embed/>
                </p:oleObj>
              </mc:Choice>
              <mc:Fallback>
                <p:oleObj name="CS ChemDraw Drawing" r:id="rId4" imgW="5068581" imgH="1799418" progId="ChemDraw.Document.6.0">
                  <p:embed/>
                  <p:pic>
                    <p:nvPicPr>
                      <p:cNvPr id="0" name="Object 1"/>
                      <p:cNvPicPr>
                        <a:picLocks noChangeAspect="1" noChangeArrowheads="1"/>
                      </p:cNvPicPr>
                      <p:nvPr/>
                    </p:nvPicPr>
                    <p:blipFill>
                      <a:blip r:embed="rId5"/>
                      <a:srcRect/>
                      <a:stretch>
                        <a:fillRect/>
                      </a:stretch>
                    </p:blipFill>
                    <p:spPr bwMode="auto">
                      <a:xfrm>
                        <a:off x="1197385" y="835709"/>
                        <a:ext cx="6289675" cy="2230437"/>
                      </a:xfrm>
                      <a:prstGeom prst="rect">
                        <a:avLst/>
                      </a:prstGeom>
                      <a:noFill/>
                    </p:spPr>
                  </p:pic>
                </p:oleObj>
              </mc:Fallback>
            </mc:AlternateContent>
          </a:graphicData>
        </a:graphic>
      </p:graphicFrame>
      <p:sp>
        <p:nvSpPr>
          <p:cNvPr id="10" name="Rectangle 5"/>
          <p:cNvSpPr>
            <a:spLocks noChangeArrowheads="1"/>
          </p:cNvSpPr>
          <p:nvPr/>
        </p:nvSpPr>
        <p:spPr bwMode="auto">
          <a:xfrm>
            <a:off x="285750" y="1847849"/>
            <a:ext cx="108031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1" name="図 10"/>
          <p:cNvPicPr>
            <a:picLocks noChangeAspect="1"/>
          </p:cNvPicPr>
          <p:nvPr/>
        </p:nvPicPr>
        <p:blipFill>
          <a:blip r:embed="rId6"/>
          <a:stretch>
            <a:fillRect/>
          </a:stretch>
        </p:blipFill>
        <p:spPr>
          <a:xfrm>
            <a:off x="1629268" y="4382749"/>
            <a:ext cx="3449862" cy="2156164"/>
          </a:xfrm>
          <a:prstGeom prst="rect">
            <a:avLst/>
          </a:prstGeom>
        </p:spPr>
      </p:pic>
      <p:pic>
        <p:nvPicPr>
          <p:cNvPr id="12" name="図 11"/>
          <p:cNvPicPr>
            <a:picLocks noChangeAspect="1"/>
          </p:cNvPicPr>
          <p:nvPr/>
        </p:nvPicPr>
        <p:blipFill>
          <a:blip r:embed="rId7"/>
          <a:stretch>
            <a:fillRect/>
          </a:stretch>
        </p:blipFill>
        <p:spPr>
          <a:xfrm>
            <a:off x="5162127" y="4503844"/>
            <a:ext cx="2591645" cy="1718057"/>
          </a:xfrm>
          <a:prstGeom prst="rect">
            <a:avLst/>
          </a:prstGeom>
        </p:spPr>
      </p:pic>
      <p:sp>
        <p:nvSpPr>
          <p:cNvPr id="13" name="テキスト ボックス 12"/>
          <p:cNvSpPr txBox="1"/>
          <p:nvPr/>
        </p:nvSpPr>
        <p:spPr>
          <a:xfrm>
            <a:off x="633043" y="312489"/>
            <a:ext cx="7670690" cy="523220"/>
          </a:xfrm>
          <a:prstGeom prst="rect">
            <a:avLst/>
          </a:prstGeom>
          <a:noFill/>
        </p:spPr>
        <p:txBody>
          <a:bodyPr wrap="none" rtlCol="0">
            <a:spAutoFit/>
          </a:bodyPr>
          <a:lstStyle/>
          <a:p>
            <a:r>
              <a:rPr lang="en-US" altLang="ja-JP" sz="2800" b="1" dirty="0">
                <a:latin typeface="Arial" panose="020B0604020202020204" pitchFamily="34" charset="0"/>
                <a:cs typeface="Arial" panose="020B0604020202020204" pitchFamily="34" charset="0"/>
              </a:rPr>
              <a:t> 2D Polymerization  </a:t>
            </a:r>
            <a:r>
              <a:rPr kumimoji="1" lang="en-US" altLang="ja-JP" sz="2800" b="1" dirty="0" smtClean="0">
                <a:latin typeface="Arial" panose="020B0604020202020204" pitchFamily="34" charset="0"/>
                <a:cs typeface="Arial" panose="020B0604020202020204" pitchFamily="34" charset="0"/>
              </a:rPr>
              <a:t>at </a:t>
            </a:r>
            <a:r>
              <a:rPr lang="en-US" altLang="ja-JP" sz="2800" b="1" dirty="0" smtClean="0">
                <a:latin typeface="Arial" panose="020B0604020202020204" pitchFamily="34" charset="0"/>
                <a:cs typeface="Arial" panose="020B0604020202020204" pitchFamily="34" charset="0"/>
              </a:rPr>
              <a:t>S</a:t>
            </a:r>
            <a:r>
              <a:rPr kumimoji="1" lang="en-US" altLang="ja-JP" sz="2800" b="1" dirty="0" smtClean="0">
                <a:latin typeface="Arial" panose="020B0604020202020204" pitchFamily="34" charset="0"/>
                <a:cs typeface="Arial" panose="020B0604020202020204" pitchFamily="34" charset="0"/>
              </a:rPr>
              <a:t>olid/Liquid </a:t>
            </a:r>
            <a:r>
              <a:rPr lang="en-US" altLang="ja-JP" sz="2800" b="1" dirty="0">
                <a:latin typeface="Arial" panose="020B0604020202020204" pitchFamily="34" charset="0"/>
                <a:cs typeface="Arial" panose="020B0604020202020204" pitchFamily="34" charset="0"/>
              </a:rPr>
              <a:t>I</a:t>
            </a:r>
            <a:r>
              <a:rPr kumimoji="1" lang="en-US" altLang="ja-JP" sz="2800" b="1" dirty="0" smtClean="0">
                <a:latin typeface="Arial" panose="020B0604020202020204" pitchFamily="34" charset="0"/>
                <a:cs typeface="Arial" panose="020B0604020202020204" pitchFamily="34" charset="0"/>
              </a:rPr>
              <a:t>nterface</a:t>
            </a:r>
            <a:endParaRPr kumimoji="1" lang="ja-JP" altLang="en-US" sz="2800" b="1" dirty="0">
              <a:latin typeface="Arial" panose="020B0604020202020204" pitchFamily="34" charset="0"/>
              <a:cs typeface="Arial" panose="020B0604020202020204" pitchFamily="34" charset="0"/>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924216137"/>
              </p:ext>
            </p:extLst>
          </p:nvPr>
        </p:nvGraphicFramePr>
        <p:xfrm>
          <a:off x="1629268" y="3227978"/>
          <a:ext cx="5846763" cy="447675"/>
        </p:xfrm>
        <a:graphic>
          <a:graphicData uri="http://schemas.openxmlformats.org/presentationml/2006/ole">
            <mc:AlternateContent xmlns:mc="http://schemas.openxmlformats.org/markup-compatibility/2006">
              <mc:Choice xmlns:v="urn:schemas-microsoft-com:vml" Requires="v">
                <p:oleObj spid="_x0000_s13337" name="CS ChemDraw Drawing" r:id="rId8" imgW="5847305" imgH="447693" progId="ChemDraw.Document.6.0">
                  <p:embed/>
                </p:oleObj>
              </mc:Choice>
              <mc:Fallback>
                <p:oleObj name="CS ChemDraw Drawing" r:id="rId8" imgW="5847305" imgH="447693" progId="ChemDraw.Document.6.0">
                  <p:embed/>
                  <p:pic>
                    <p:nvPicPr>
                      <p:cNvPr id="0" name=""/>
                      <p:cNvPicPr/>
                      <p:nvPr/>
                    </p:nvPicPr>
                    <p:blipFill>
                      <a:blip r:embed="rId9"/>
                      <a:stretch>
                        <a:fillRect/>
                      </a:stretch>
                    </p:blipFill>
                    <p:spPr>
                      <a:xfrm>
                        <a:off x="1629268" y="3227978"/>
                        <a:ext cx="5846763" cy="447675"/>
                      </a:xfrm>
                      <a:prstGeom prst="rect">
                        <a:avLst/>
                      </a:prstGeom>
                    </p:spPr>
                  </p:pic>
                </p:oleObj>
              </mc:Fallback>
            </mc:AlternateContent>
          </a:graphicData>
        </a:graphic>
      </p:graphicFrame>
    </p:spTree>
    <p:extLst>
      <p:ext uri="{BB962C8B-B14F-4D97-AF65-F5344CB8AC3E}">
        <p14:creationId xmlns:p14="http://schemas.microsoft.com/office/powerpoint/2010/main" val="340208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517" y="212727"/>
            <a:ext cx="7886700" cy="691514"/>
          </a:xfrm>
        </p:spPr>
        <p:txBody>
          <a:bodyPr>
            <a:normAutofit/>
          </a:bodyPr>
          <a:lstStyle/>
          <a:p>
            <a:pPr algn="ctr"/>
            <a:r>
              <a:rPr lang="en-US" altLang="ja-JP" sz="2800" b="1" dirty="0" smtClean="0">
                <a:latin typeface="Arial" panose="020B0604020202020204" pitchFamily="34" charset="0"/>
                <a:cs typeface="Arial" panose="020B0604020202020204" pitchFamily="34" charset="0"/>
              </a:rPr>
              <a:t>Purpose of this work</a:t>
            </a:r>
            <a:endParaRPr kumimoji="1" lang="ja-JP" altLang="en-US" sz="2800" b="1"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8CBA8ED6-B457-43D8-8461-D42DFC50B12C}" type="slidenum">
              <a:rPr kumimoji="1" lang="ja-JP" altLang="en-US" smtClean="0"/>
              <a:t>7</a:t>
            </a:fld>
            <a:endParaRPr kumimoji="1" lang="ja-JP" altLang="en-US"/>
          </a:p>
        </p:txBody>
      </p:sp>
      <p:sp>
        <p:nvSpPr>
          <p:cNvPr id="3" name="テキスト ボックス 2"/>
          <p:cNvSpPr txBox="1"/>
          <p:nvPr/>
        </p:nvSpPr>
        <p:spPr>
          <a:xfrm>
            <a:off x="846667" y="1192107"/>
            <a:ext cx="7501467" cy="2215991"/>
          </a:xfrm>
          <a:prstGeom prst="rect">
            <a:avLst/>
          </a:prstGeom>
          <a:noFill/>
        </p:spPr>
        <p:txBody>
          <a:bodyPr wrap="square" rtlCol="0">
            <a:spAutoFit/>
          </a:bodyPr>
          <a:lstStyle/>
          <a:p>
            <a:r>
              <a:rPr lang="ja-JP" altLang="en-US" sz="2000" dirty="0" smtClean="0">
                <a:latin typeface="Arial" panose="020B0604020202020204" pitchFamily="34" charset="0"/>
                <a:cs typeface="Arial" panose="020B0604020202020204" pitchFamily="34" charset="0"/>
              </a:rPr>
              <a:t>・</a:t>
            </a:r>
            <a:r>
              <a:rPr lang="en-US" altLang="ja-JP" sz="2000" dirty="0">
                <a:latin typeface="Arial" panose="020B0604020202020204" pitchFamily="34" charset="0"/>
                <a:cs typeface="Arial" panose="020B0604020202020204" pitchFamily="34" charset="0"/>
              </a:rPr>
              <a:t>S</a:t>
            </a:r>
            <a:r>
              <a:rPr lang="en-US" altLang="ja-JP" sz="2000" dirty="0" smtClean="0">
                <a:latin typeface="Arial" panose="020B0604020202020204" pitchFamily="34" charset="0"/>
                <a:cs typeface="Arial" panose="020B0604020202020204" pitchFamily="34" charset="0"/>
              </a:rPr>
              <a:t>ynthesis of 2D polymer under ultra high vacuum condition requires Complicated </a:t>
            </a:r>
            <a:r>
              <a:rPr lang="en-US" altLang="ja-JP" sz="2000" dirty="0" smtClean="0">
                <a:latin typeface="Arial" pitchFamily="34" charset="0"/>
                <a:ea typeface="ＭＳ Ｐゴシック" charset="-128"/>
                <a:cs typeface="Arial" pitchFamily="34" charset="0"/>
              </a:rPr>
              <a:t>manipulations, so I plan to synthesize 2D polymer at the solid/liquid interface.</a:t>
            </a:r>
          </a:p>
          <a:p>
            <a:endParaRPr lang="en-US" altLang="ja-JP" sz="2000" dirty="0">
              <a:latin typeface="Arial" pitchFamily="34" charset="0"/>
              <a:ea typeface="ＭＳ Ｐゴシック" charset="-128"/>
              <a:cs typeface="Arial" pitchFamily="34" charset="0"/>
            </a:endParaRPr>
          </a:p>
          <a:p>
            <a:r>
              <a:rPr lang="ja-JP" altLang="en-US" sz="2000" dirty="0" smtClean="0">
                <a:latin typeface="Arial" pitchFamily="34" charset="0"/>
                <a:ea typeface="ＭＳ Ｐゴシック" charset="-128"/>
                <a:cs typeface="Arial" pitchFamily="34" charset="0"/>
              </a:rPr>
              <a:t>・</a:t>
            </a:r>
            <a:r>
              <a:rPr lang="en-US" altLang="ja-JP" sz="2000" dirty="0" smtClean="0">
                <a:latin typeface="Arial" pitchFamily="34" charset="0"/>
                <a:ea typeface="ＭＳ Ｐゴシック" charset="-128"/>
                <a:cs typeface="Arial" pitchFamily="34" charset="0"/>
              </a:rPr>
              <a:t>I plan synthesize porous type 2D polymer. Porous 2D polymer  can be used for </a:t>
            </a:r>
            <a:r>
              <a:rPr lang="ja-JP" altLang="ja-JP" sz="2000" dirty="0">
                <a:latin typeface="Arial" panose="020B0604020202020204" pitchFamily="34" charset="0"/>
                <a:cs typeface="Arial" panose="020B0604020202020204" pitchFamily="34" charset="0"/>
              </a:rPr>
              <a:t>molecular </a:t>
            </a:r>
            <a:r>
              <a:rPr lang="ja-JP" altLang="ja-JP" sz="2000" dirty="0" smtClean="0">
                <a:latin typeface="Arial" panose="020B0604020202020204" pitchFamily="34" charset="0"/>
                <a:cs typeface="Arial" panose="020B0604020202020204" pitchFamily="34" charset="0"/>
              </a:rPr>
              <a:t>sieve</a:t>
            </a:r>
            <a:r>
              <a:rPr lang="en-US" altLang="ja-JP" sz="2000" dirty="0" smtClean="0">
                <a:latin typeface="Arial" panose="020B0604020202020204" pitchFamily="34" charset="0"/>
                <a:cs typeface="Arial" panose="020B0604020202020204" pitchFamily="34" charset="0"/>
              </a:rPr>
              <a:t>, sensor, </a:t>
            </a:r>
            <a:r>
              <a:rPr lang="en-US" altLang="ja-JP" sz="2000" dirty="0">
                <a:latin typeface="Arial" panose="020B0604020202020204" pitchFamily="34" charset="0"/>
                <a:cs typeface="Arial" panose="020B0604020202020204" pitchFamily="34" charset="0"/>
              </a:rPr>
              <a:t>catalytic </a:t>
            </a:r>
            <a:r>
              <a:rPr lang="en-US" altLang="ja-JP" sz="2000" dirty="0" smtClean="0">
                <a:latin typeface="Arial" panose="020B0604020202020204" pitchFamily="34" charset="0"/>
                <a:cs typeface="Arial" panose="020B0604020202020204" pitchFamily="34" charset="0"/>
              </a:rPr>
              <a:t>reaction</a:t>
            </a:r>
            <a:r>
              <a:rPr lang="ja-JP" altLang="en-US"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etc…</a:t>
            </a:r>
            <a:endParaRPr lang="en-US" altLang="ja-JP" sz="2000" dirty="0" smtClean="0">
              <a:latin typeface="Arial" pitchFamily="34" charset="0"/>
              <a:ea typeface="ＭＳ Ｐゴシック" charset="-128"/>
              <a:cs typeface="Arial" pitchFamily="34" charset="0"/>
            </a:endParaRPr>
          </a:p>
          <a:p>
            <a:endParaRPr kumimoji="1" lang="en-US" altLang="ja-JP" dirty="0">
              <a:latin typeface="Arial" pitchFamily="34" charset="0"/>
              <a:ea typeface="ＭＳ Ｐゴシック" charset="-128"/>
              <a:cs typeface="Arial" pitchFamily="34"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72" y="3715875"/>
            <a:ext cx="3845528" cy="2410355"/>
          </a:xfrm>
          <a:prstGeom prst="rect">
            <a:avLst/>
          </a:prstGeom>
        </p:spPr>
      </p:pic>
      <p:sp>
        <p:nvSpPr>
          <p:cNvPr id="6" name="テキスト ボックス 5"/>
          <p:cNvSpPr txBox="1"/>
          <p:nvPr/>
        </p:nvSpPr>
        <p:spPr>
          <a:xfrm>
            <a:off x="-3759199" y="4330373"/>
            <a:ext cx="4605866" cy="338554"/>
          </a:xfrm>
          <a:prstGeom prst="rect">
            <a:avLst/>
          </a:prstGeom>
          <a:noFill/>
        </p:spPr>
        <p:txBody>
          <a:bodyPr wrap="square" rtlCol="0">
            <a:spAutoFit/>
          </a:bodyPr>
          <a:lstStyle/>
          <a:p>
            <a:pPr algn="ctr"/>
            <a:r>
              <a:rPr lang="en-US" altLang="ja-JP" sz="1600" dirty="0" smtClean="0">
                <a:latin typeface="Arial" panose="020B0604020202020204" pitchFamily="34" charset="0"/>
                <a:cs typeface="Arial" panose="020B0604020202020204" pitchFamily="34" charset="0"/>
              </a:rPr>
              <a:t>image of molecular sieve</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7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229088" y="-21293"/>
            <a:ext cx="6174564" cy="523220"/>
          </a:xfrm>
          <a:prstGeom prst="rect">
            <a:avLst/>
          </a:prstGeom>
          <a:noFill/>
        </p:spPr>
        <p:txBody>
          <a:bodyPr wrap="square" rtlCol="0">
            <a:spAutoFit/>
          </a:bodyPr>
          <a:lstStyle/>
          <a:p>
            <a:r>
              <a:rPr kumimoji="1" lang="en-US" altLang="ja-JP" sz="2800" b="1" dirty="0" err="1" smtClean="0">
                <a:latin typeface="Arial" panose="020B0604020202020204" pitchFamily="34" charset="0"/>
                <a:cs typeface="Arial" panose="020B0604020202020204" pitchFamily="34" charset="0"/>
              </a:rPr>
              <a:t>Dehydrobenzo</a:t>
            </a:r>
            <a:r>
              <a:rPr kumimoji="1" lang="en-US" altLang="ja-JP" sz="2800" b="1" dirty="0" smtClean="0">
                <a:latin typeface="Arial" panose="020B0604020202020204" pitchFamily="34" charset="0"/>
                <a:cs typeface="Arial" panose="020B0604020202020204" pitchFamily="34" charset="0"/>
              </a:rPr>
              <a:t>[12]</a:t>
            </a:r>
            <a:r>
              <a:rPr kumimoji="1" lang="en-US" altLang="ja-JP" sz="2800" b="1" dirty="0" err="1" smtClean="0">
                <a:latin typeface="Arial" panose="020B0604020202020204" pitchFamily="34" charset="0"/>
                <a:cs typeface="Arial" panose="020B0604020202020204" pitchFamily="34" charset="0"/>
              </a:rPr>
              <a:t>annulene</a:t>
            </a:r>
            <a:r>
              <a:rPr lang="ja-JP" altLang="en-US" sz="2800" b="1" dirty="0">
                <a:latin typeface="Arial" panose="020B0604020202020204" pitchFamily="34" charset="0"/>
                <a:cs typeface="Arial" panose="020B0604020202020204" pitchFamily="34" charset="0"/>
              </a:rPr>
              <a:t> </a:t>
            </a:r>
            <a:r>
              <a:rPr lang="en-US" altLang="ja-JP" sz="2800" b="1" dirty="0" smtClean="0">
                <a:latin typeface="Arial" panose="020B0604020202020204" pitchFamily="34" charset="0"/>
                <a:cs typeface="Arial" panose="020B0604020202020204" pitchFamily="34" charset="0"/>
              </a:rPr>
              <a:t>(DBA)</a:t>
            </a:r>
            <a:endParaRPr kumimoji="1" lang="ja-JP" altLang="en-US" sz="2800" b="1" dirty="0">
              <a:latin typeface="Arial" panose="020B0604020202020204" pitchFamily="34" charset="0"/>
              <a:cs typeface="Arial" panose="020B0604020202020204" pitchFamily="34" charset="0"/>
            </a:endParaRPr>
          </a:p>
        </p:txBody>
      </p:sp>
      <p:pic>
        <p:nvPicPr>
          <p:cNvPr id="25" name="Picture 2" descr="C:\Users\fujitsu\AppData\Local\Temp\ksohtml\wps_clip_image-8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826814"/>
            <a:ext cx="3267075" cy="24503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fujitsu\AppData\Local\Temp\ksohtml\wps_clip_image-86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038" y="594455"/>
            <a:ext cx="2760321" cy="2403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fujitsu\AppData\Local\Temp\ksohtml\wps_clip_image-87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045" y="1430419"/>
            <a:ext cx="532342" cy="1029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fujitsu\AppData\Local\Temp\ksohtml\wps_clip_image-88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802" y="3404089"/>
            <a:ext cx="2710146" cy="2848733"/>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4" descr="DBA-OC20のコピー.bmp"/>
          <p:cNvPicPr>
            <a:picLocks noChangeAspect="1"/>
          </p:cNvPicPr>
          <p:nvPr/>
        </p:nvPicPr>
        <p:blipFill>
          <a:blip r:embed="rId7">
            <a:extLst>
              <a:ext uri="{28A0092B-C50C-407E-A947-70E740481C1C}">
                <a14:useLocalDpi xmlns:a14="http://schemas.microsoft.com/office/drawing/2010/main" val="0"/>
              </a:ext>
            </a:extLst>
          </a:blip>
          <a:srcRect l="2486" b="1633"/>
          <a:stretch>
            <a:fillRect/>
          </a:stretch>
        </p:blipFill>
        <p:spPr bwMode="auto">
          <a:xfrm>
            <a:off x="1573249" y="3502339"/>
            <a:ext cx="2743121" cy="265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8"/>
          <p:cNvSpPr txBox="1">
            <a:spLocks noChangeArrowheads="1"/>
          </p:cNvSpPr>
          <p:nvPr/>
        </p:nvSpPr>
        <p:spPr bwMode="auto">
          <a:xfrm>
            <a:off x="237284" y="6299038"/>
            <a:ext cx="5761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t>Tobe</a:t>
            </a:r>
            <a:r>
              <a:rPr lang="en-US" altLang="ja-JP" dirty="0"/>
              <a:t>, Y. et al. </a:t>
            </a:r>
            <a:r>
              <a:rPr lang="en-US" altLang="ja-JP" i="1" dirty="0"/>
              <a:t>Chem. </a:t>
            </a:r>
            <a:r>
              <a:rPr lang="en-US" altLang="ja-JP" i="1" dirty="0" err="1"/>
              <a:t>Commun</a:t>
            </a:r>
            <a:r>
              <a:rPr lang="en-US" altLang="ja-JP" dirty="0"/>
              <a:t>. </a:t>
            </a:r>
            <a:r>
              <a:rPr lang="en-US" altLang="ja-JP" b="1" dirty="0"/>
              <a:t>2010</a:t>
            </a:r>
            <a:r>
              <a:rPr lang="en-US" altLang="ja-JP" dirty="0"/>
              <a:t>, </a:t>
            </a:r>
            <a:r>
              <a:rPr lang="en-US" altLang="ja-JP" i="1" dirty="0"/>
              <a:t>46</a:t>
            </a:r>
            <a:r>
              <a:rPr lang="en-US" altLang="ja-JP" dirty="0"/>
              <a:t>, 8507-8525.</a:t>
            </a:r>
            <a:endParaRPr lang="ja-JP" altLang="en-US" dirty="0"/>
          </a:p>
        </p:txBody>
      </p:sp>
      <p:sp>
        <p:nvSpPr>
          <p:cNvPr id="31" name="下矢印 30"/>
          <p:cNvSpPr/>
          <p:nvPr/>
        </p:nvSpPr>
        <p:spPr>
          <a:xfrm rot="19996964">
            <a:off x="5927152" y="2821972"/>
            <a:ext cx="492050" cy="94252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32" name="テキスト ボックス 31"/>
          <p:cNvSpPr txBox="1"/>
          <p:nvPr/>
        </p:nvSpPr>
        <p:spPr>
          <a:xfrm>
            <a:off x="6173177" y="2733381"/>
            <a:ext cx="1727036"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Self-Assembly</a:t>
            </a:r>
            <a:endParaRPr kumimoji="1" lang="ja-JP" altLang="en-US"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8CBA8ED6-B457-43D8-8461-D42DFC50B12C}" type="slidenum">
              <a:rPr kumimoji="1" lang="ja-JP" altLang="en-US" smtClean="0"/>
              <a:t>8</a:t>
            </a:fld>
            <a:endParaRPr kumimoji="1" lang="ja-JP" altLang="en-US"/>
          </a:p>
        </p:txBody>
      </p:sp>
    </p:spTree>
    <p:extLst>
      <p:ext uri="{BB962C8B-B14F-4D97-AF65-F5344CB8AC3E}">
        <p14:creationId xmlns:p14="http://schemas.microsoft.com/office/powerpoint/2010/main" val="322527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55040" y="2023327"/>
            <a:ext cx="3783812" cy="3777115"/>
          </a:xfrm>
          <a:prstGeom prst="rect">
            <a:avLst/>
          </a:prstGeom>
        </p:spPr>
      </p:pic>
      <p:pic>
        <p:nvPicPr>
          <p:cNvPr id="6" name="図 5"/>
          <p:cNvPicPr>
            <a:picLocks noChangeAspect="1"/>
          </p:cNvPicPr>
          <p:nvPr/>
        </p:nvPicPr>
        <p:blipFill>
          <a:blip r:embed="rId4"/>
          <a:stretch>
            <a:fillRect/>
          </a:stretch>
        </p:blipFill>
        <p:spPr>
          <a:xfrm>
            <a:off x="5431535" y="983276"/>
            <a:ext cx="2494957" cy="2516101"/>
          </a:xfrm>
          <a:prstGeom prst="rect">
            <a:avLst/>
          </a:prstGeom>
        </p:spPr>
      </p:pic>
      <p:pic>
        <p:nvPicPr>
          <p:cNvPr id="7" name="図 6"/>
          <p:cNvPicPr>
            <a:picLocks noChangeAspect="1"/>
          </p:cNvPicPr>
          <p:nvPr/>
        </p:nvPicPr>
        <p:blipFill>
          <a:blip r:embed="rId5"/>
          <a:stretch>
            <a:fillRect/>
          </a:stretch>
        </p:blipFill>
        <p:spPr>
          <a:xfrm>
            <a:off x="4380180" y="3499377"/>
            <a:ext cx="4211729" cy="3358623"/>
          </a:xfrm>
          <a:prstGeom prst="rect">
            <a:avLst/>
          </a:prstGeom>
        </p:spPr>
      </p:pic>
      <p:sp>
        <p:nvSpPr>
          <p:cNvPr id="8" name="正方形/長方形 7"/>
          <p:cNvSpPr/>
          <p:nvPr/>
        </p:nvSpPr>
        <p:spPr>
          <a:xfrm>
            <a:off x="236097" y="5938876"/>
            <a:ext cx="4572000" cy="646331"/>
          </a:xfrm>
          <a:prstGeom prst="rect">
            <a:avLst/>
          </a:prstGeom>
        </p:spPr>
        <p:txBody>
          <a:bodyPr>
            <a:spAutoFit/>
          </a:bodyPr>
          <a:lstStyle/>
          <a:p>
            <a:r>
              <a:rPr lang="en-US" altLang="ja-JP" dirty="0" err="1">
                <a:latin typeface="Arial" panose="020B0604020202020204" pitchFamily="34" charset="0"/>
                <a:cs typeface="Arial" panose="020B0604020202020204" pitchFamily="34" charset="0"/>
              </a:rPr>
              <a:t>Tobe</a:t>
            </a:r>
            <a:r>
              <a:rPr lang="en-US" altLang="ja-JP" dirty="0">
                <a:latin typeface="Arial" panose="020B0604020202020204" pitchFamily="34" charset="0"/>
                <a:cs typeface="Arial" panose="020B0604020202020204" pitchFamily="34" charset="0"/>
              </a:rPr>
              <a:t>, Y. et al. </a:t>
            </a:r>
            <a:r>
              <a:rPr lang="en-US" altLang="ja-JP" i="1" dirty="0">
                <a:latin typeface="Arial" panose="020B0604020202020204" pitchFamily="34" charset="0"/>
                <a:cs typeface="Arial" panose="020B0604020202020204" pitchFamily="34" charset="0"/>
              </a:rPr>
              <a:t>Chem. </a:t>
            </a:r>
            <a:r>
              <a:rPr lang="en-US" altLang="ja-JP" i="1" dirty="0" err="1">
                <a:latin typeface="Arial" panose="020B0604020202020204" pitchFamily="34" charset="0"/>
                <a:cs typeface="Arial" panose="020B0604020202020204" pitchFamily="34" charset="0"/>
              </a:rPr>
              <a:t>Commun</a:t>
            </a:r>
            <a:r>
              <a:rPr lang="en-US" altLang="ja-JP"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2010</a:t>
            </a:r>
            <a:r>
              <a:rPr lang="en-US" altLang="ja-JP" dirty="0">
                <a:latin typeface="Arial" panose="020B0604020202020204" pitchFamily="34" charset="0"/>
                <a:cs typeface="Arial" panose="020B0604020202020204" pitchFamily="34" charset="0"/>
              </a:rPr>
              <a:t>, </a:t>
            </a:r>
            <a:r>
              <a:rPr lang="en-US" altLang="ja-JP" i="1" dirty="0">
                <a:latin typeface="Arial" panose="020B0604020202020204" pitchFamily="34" charset="0"/>
                <a:cs typeface="Arial" panose="020B0604020202020204" pitchFamily="34" charset="0"/>
              </a:rPr>
              <a:t>46</a:t>
            </a:r>
            <a:r>
              <a:rPr lang="en-US" altLang="ja-JP" dirty="0">
                <a:latin typeface="Arial" panose="020B0604020202020204" pitchFamily="34" charset="0"/>
                <a:cs typeface="Arial" panose="020B0604020202020204" pitchFamily="34" charset="0"/>
              </a:rPr>
              <a:t>, 8507-8525.</a:t>
            </a:r>
            <a:endParaRPr lang="ja-JP" altLang="en-US" dirty="0">
              <a:latin typeface="Arial" panose="020B0604020202020204" pitchFamily="34" charset="0"/>
              <a:cs typeface="Arial" panose="020B0604020202020204" pitchFamily="34" charset="0"/>
            </a:endParaRPr>
          </a:p>
        </p:txBody>
      </p:sp>
      <p:sp>
        <p:nvSpPr>
          <p:cNvPr id="2" name="テキスト ボックス 1"/>
          <p:cNvSpPr txBox="1"/>
          <p:nvPr/>
        </p:nvSpPr>
        <p:spPr>
          <a:xfrm>
            <a:off x="1034288" y="187263"/>
            <a:ext cx="7095744" cy="523220"/>
          </a:xfrm>
          <a:prstGeom prst="rect">
            <a:avLst/>
          </a:prstGeom>
          <a:noFill/>
        </p:spPr>
        <p:txBody>
          <a:bodyPr wrap="square" rtlCol="0">
            <a:spAutoFit/>
          </a:bodyPr>
          <a:lstStyle/>
          <a:p>
            <a:pPr algn="ctr"/>
            <a:r>
              <a:rPr lang="en-US" altLang="ja-JP" sz="2800" b="1" dirty="0" smtClean="0">
                <a:latin typeface="Arial" panose="020B0604020202020204" pitchFamily="34" charset="0"/>
                <a:cs typeface="Arial" panose="020B0604020202020204" pitchFamily="34" charset="0"/>
              </a:rPr>
              <a:t>Concentration </a:t>
            </a:r>
            <a:r>
              <a:rPr lang="en-US" altLang="ja-JP" sz="2800" b="1" dirty="0">
                <a:latin typeface="Arial" panose="020B0604020202020204" pitchFamily="34" charset="0"/>
                <a:cs typeface="Arial" panose="020B0604020202020204" pitchFamily="34" charset="0"/>
              </a:rPr>
              <a:t>D</a:t>
            </a:r>
            <a:r>
              <a:rPr lang="en-US" altLang="ja-JP" sz="2800" b="1" dirty="0" smtClean="0">
                <a:latin typeface="Arial" panose="020B0604020202020204" pitchFamily="34" charset="0"/>
                <a:cs typeface="Arial" panose="020B0604020202020204" pitchFamily="34" charset="0"/>
              </a:rPr>
              <a:t>ependence of DBA</a:t>
            </a:r>
            <a:endParaRPr kumimoji="1" lang="ja-JP" altLang="en-US" sz="2800" b="1"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6742005" y="6492875"/>
            <a:ext cx="2057400" cy="365125"/>
          </a:xfrm>
        </p:spPr>
        <p:txBody>
          <a:bodyPr/>
          <a:lstStyle/>
          <a:p>
            <a:fld id="{8CBA8ED6-B457-43D8-8461-D42DFC50B12C}" type="slidenum">
              <a:rPr kumimoji="1" lang="ja-JP" altLang="en-US" smtClean="0"/>
              <a:t>9</a:t>
            </a:fld>
            <a:endParaRPr kumimoji="1" lang="ja-JP" altLang="en-US" dirty="0"/>
          </a:p>
        </p:txBody>
      </p:sp>
    </p:spTree>
    <p:extLst>
      <p:ext uri="{BB962C8B-B14F-4D97-AF65-F5344CB8AC3E}">
        <p14:creationId xmlns:p14="http://schemas.microsoft.com/office/powerpoint/2010/main" val="3077575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3726</TotalTime>
  <Words>3781</Words>
  <Application>Microsoft Office PowerPoint</Application>
  <PresentationFormat>画面に合わせる (4:3)</PresentationFormat>
  <Paragraphs>226</Paragraphs>
  <Slides>26</Slides>
  <Notes>25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2" baseType="lpstr">
      <vt:lpstr>ＭＳ Ｐゴシック</vt:lpstr>
      <vt:lpstr>Arial</vt:lpstr>
      <vt:lpstr>Calibri</vt:lpstr>
      <vt:lpstr>Calibri Light</vt:lpstr>
      <vt:lpstr>Office テーマ</vt:lpstr>
      <vt:lpstr>CS ChemDraw Drawing</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Purpose of this work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tobe labo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tamaoka</dc:creator>
  <cp:lastModifiedBy>tamaoka</cp:lastModifiedBy>
  <cp:revision>202</cp:revision>
  <cp:lastPrinted>2014-10-07T13:08:18Z</cp:lastPrinted>
  <dcterms:created xsi:type="dcterms:W3CDTF">2014-10-01T11:57:31Z</dcterms:created>
  <dcterms:modified xsi:type="dcterms:W3CDTF">2014-10-07T18:41:23Z</dcterms:modified>
</cp:coreProperties>
</file>