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Default Extension="wmv" ContentType="video/x-ms-wmv"/>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7">
  <p:sldMasterIdLst>
    <p:sldMasterId id="2147484116" r:id="rId1"/>
  </p:sldMasterIdLst>
  <p:notesMasterIdLst>
    <p:notesMasterId r:id="rId75"/>
  </p:notesMasterIdLst>
  <p:handoutMasterIdLst>
    <p:handoutMasterId r:id="rId76"/>
  </p:handoutMasterIdLst>
  <p:sldIdLst>
    <p:sldId id="256" r:id="rId2"/>
    <p:sldId id="393" r:id="rId3"/>
    <p:sldId id="380" r:id="rId4"/>
    <p:sldId id="381" r:id="rId5"/>
    <p:sldId id="384" r:id="rId6"/>
    <p:sldId id="353" r:id="rId7"/>
    <p:sldId id="385" r:id="rId8"/>
    <p:sldId id="383" r:id="rId9"/>
    <p:sldId id="389" r:id="rId10"/>
    <p:sldId id="398" r:id="rId11"/>
    <p:sldId id="394" r:id="rId12"/>
    <p:sldId id="350" r:id="rId13"/>
    <p:sldId id="390" r:id="rId14"/>
    <p:sldId id="354" r:id="rId15"/>
    <p:sldId id="307" r:id="rId16"/>
    <p:sldId id="362" r:id="rId17"/>
    <p:sldId id="392" r:id="rId18"/>
    <p:sldId id="378" r:id="rId19"/>
    <p:sldId id="352" r:id="rId20"/>
    <p:sldId id="355" r:id="rId21"/>
    <p:sldId id="391" r:id="rId22"/>
    <p:sldId id="311" r:id="rId23"/>
    <p:sldId id="312" r:id="rId24"/>
    <p:sldId id="372" r:id="rId25"/>
    <p:sldId id="313" r:id="rId26"/>
    <p:sldId id="360" r:id="rId27"/>
    <p:sldId id="379" r:id="rId28"/>
    <p:sldId id="314" r:id="rId29"/>
    <p:sldId id="395" r:id="rId30"/>
    <p:sldId id="399" r:id="rId31"/>
    <p:sldId id="335" r:id="rId32"/>
    <p:sldId id="396" r:id="rId33"/>
    <p:sldId id="358" r:id="rId34"/>
    <p:sldId id="397" r:id="rId35"/>
    <p:sldId id="327" r:id="rId36"/>
    <p:sldId id="279" r:id="rId37"/>
    <p:sldId id="315" r:id="rId38"/>
    <p:sldId id="330" r:id="rId39"/>
    <p:sldId id="356" r:id="rId40"/>
    <p:sldId id="371" r:id="rId41"/>
    <p:sldId id="309" r:id="rId42"/>
    <p:sldId id="369" r:id="rId43"/>
    <p:sldId id="296" r:id="rId44"/>
    <p:sldId id="332" r:id="rId45"/>
    <p:sldId id="376" r:id="rId46"/>
    <p:sldId id="333" r:id="rId47"/>
    <p:sldId id="341" r:id="rId48"/>
    <p:sldId id="367" r:id="rId49"/>
    <p:sldId id="293" r:id="rId50"/>
    <p:sldId id="342" r:id="rId51"/>
    <p:sldId id="343" r:id="rId52"/>
    <p:sldId id="340" r:id="rId53"/>
    <p:sldId id="373" r:id="rId54"/>
    <p:sldId id="366" r:id="rId55"/>
    <p:sldId id="326" r:id="rId56"/>
    <p:sldId id="331" r:id="rId57"/>
    <p:sldId id="345" r:id="rId58"/>
    <p:sldId id="337" r:id="rId59"/>
    <p:sldId id="328" r:id="rId60"/>
    <p:sldId id="364" r:id="rId61"/>
    <p:sldId id="304" r:id="rId62"/>
    <p:sldId id="305" r:id="rId63"/>
    <p:sldId id="365" r:id="rId64"/>
    <p:sldId id="368" r:id="rId65"/>
    <p:sldId id="336" r:id="rId66"/>
    <p:sldId id="338" r:id="rId67"/>
    <p:sldId id="323" r:id="rId68"/>
    <p:sldId id="357" r:id="rId69"/>
    <p:sldId id="370" r:id="rId70"/>
    <p:sldId id="344" r:id="rId71"/>
    <p:sldId id="374" r:id="rId72"/>
    <p:sldId id="377" r:id="rId73"/>
    <p:sldId id="382" r:id="rId74"/>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Calibri"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charset="0"/>
        <a:ea typeface="ＭＳ Ｐゴシック" charset="-128"/>
        <a:cs typeface="+mn-cs"/>
      </a:defRPr>
    </a:lvl5pPr>
    <a:lvl6pPr marL="2286000" algn="l" defTabSz="914400" rtl="0" eaLnBrk="1" latinLnBrk="0" hangingPunct="1">
      <a:defRPr kumimoji="1" kern="1200">
        <a:solidFill>
          <a:schemeClr val="tx1"/>
        </a:solidFill>
        <a:latin typeface="Calibri" charset="0"/>
        <a:ea typeface="ＭＳ Ｐゴシック" charset="-128"/>
        <a:cs typeface="+mn-cs"/>
      </a:defRPr>
    </a:lvl6pPr>
    <a:lvl7pPr marL="2743200" algn="l" defTabSz="914400" rtl="0" eaLnBrk="1" latinLnBrk="0" hangingPunct="1">
      <a:defRPr kumimoji="1" kern="1200">
        <a:solidFill>
          <a:schemeClr val="tx1"/>
        </a:solidFill>
        <a:latin typeface="Calibri" charset="0"/>
        <a:ea typeface="ＭＳ Ｐゴシック" charset="-128"/>
        <a:cs typeface="+mn-cs"/>
      </a:defRPr>
    </a:lvl7pPr>
    <a:lvl8pPr marL="3200400" algn="l" defTabSz="914400" rtl="0" eaLnBrk="1" latinLnBrk="0" hangingPunct="1">
      <a:defRPr kumimoji="1" kern="1200">
        <a:solidFill>
          <a:schemeClr val="tx1"/>
        </a:solidFill>
        <a:latin typeface="Calibri" charset="0"/>
        <a:ea typeface="ＭＳ Ｐゴシック" charset="-128"/>
        <a:cs typeface="+mn-cs"/>
      </a:defRPr>
    </a:lvl8pPr>
    <a:lvl9pPr marL="3657600" algn="l" defTabSz="914400" rtl="0" eaLnBrk="1" latinLnBrk="0" hangingPunct="1">
      <a:defRPr kumimoji="1" kern="1200">
        <a:solidFill>
          <a:schemeClr val="tx1"/>
        </a:solidFill>
        <a:latin typeface="Calibri"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scaleToFitPaper="1"/>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A7E52"/>
    <a:srgbClr val="00FF00"/>
    <a:srgbClr val="FF8001"/>
    <a:srgbClr val="F3F753"/>
    <a:srgbClr val="F76353"/>
    <a:srgbClr val="4A865E"/>
    <a:srgbClr val="FFFFCC"/>
    <a:srgbClr val="CB05AF"/>
    <a:srgbClr val="FCD4F7"/>
    <a:srgbClr val="F7DD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6" autoAdjust="0"/>
    <p:restoredTop sz="93516" autoAdjust="0"/>
  </p:normalViewPr>
  <p:slideViewPr>
    <p:cSldViewPr>
      <p:cViewPr>
        <p:scale>
          <a:sx n="66" d="100"/>
          <a:sy n="66" d="100"/>
        </p:scale>
        <p:origin x="-462" y="-192"/>
      </p:cViewPr>
      <p:guideLst>
        <p:guide orient="horz" pos="3429"/>
        <p:guide pos="144"/>
      </p:guideLst>
    </p:cSldViewPr>
  </p:slideViewPr>
  <p:notesTextViewPr>
    <p:cViewPr>
      <p:scale>
        <a:sx n="1" d="1"/>
        <a:sy n="1" d="1"/>
      </p:scale>
      <p:origin x="0" y="0"/>
    </p:cViewPr>
  </p:notesTextViewPr>
  <p:sorterViewPr>
    <p:cViewPr>
      <p:scale>
        <a:sx n="100" d="100"/>
        <a:sy n="100" d="100"/>
      </p:scale>
      <p:origin x="0" y="14688"/>
    </p:cViewPr>
  </p:sorterViewPr>
  <p:notesViewPr>
    <p:cSldViewPr>
      <p:cViewPr varScale="1">
        <p:scale>
          <a:sx n="54" d="100"/>
          <a:sy n="54" d="100"/>
        </p:scale>
        <p:origin x="-2694" y="-108"/>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2.wmf"/><Relationship Id="rId1" Type="http://schemas.openxmlformats.org/officeDocument/2006/relationships/image" Target="../media/image15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50.wmf"/><Relationship Id="rId4" Type="http://schemas.openxmlformats.org/officeDocument/2006/relationships/image" Target="../media/image7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4" Type="http://schemas.openxmlformats.org/officeDocument/2006/relationships/image" Target="../media/image9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 Id="rId4" Type="http://schemas.openxmlformats.org/officeDocument/2006/relationships/image" Target="../media/image10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5" Type="http://schemas.openxmlformats.org/officeDocument/2006/relationships/image" Target="../media/image139.wmf"/><Relationship Id="rId4" Type="http://schemas.openxmlformats.org/officeDocument/2006/relationships/image" Target="../media/image138.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48.wmf"/><Relationship Id="rId3" Type="http://schemas.openxmlformats.org/officeDocument/2006/relationships/image" Target="../media/image143.wmf"/><Relationship Id="rId7" Type="http://schemas.openxmlformats.org/officeDocument/2006/relationships/image" Target="../media/image147.wmf"/><Relationship Id="rId2" Type="http://schemas.openxmlformats.org/officeDocument/2006/relationships/image" Target="../media/image50.wmf"/><Relationship Id="rId1" Type="http://schemas.openxmlformats.org/officeDocument/2006/relationships/image" Target="../media/image142.wmf"/><Relationship Id="rId6" Type="http://schemas.openxmlformats.org/officeDocument/2006/relationships/image" Target="../media/image146.wmf"/><Relationship Id="rId5" Type="http://schemas.openxmlformats.org/officeDocument/2006/relationships/image" Target="../media/image145.wmf"/><Relationship Id="rId10" Type="http://schemas.openxmlformats.org/officeDocument/2006/relationships/image" Target="../media/image150.wmf"/><Relationship Id="rId4" Type="http://schemas.openxmlformats.org/officeDocument/2006/relationships/image" Target="../media/image144.wmf"/><Relationship Id="rId9" Type="http://schemas.openxmlformats.org/officeDocument/2006/relationships/image" Target="../media/image1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8C6A3434-0386-4CC4-9BFF-D0B550AF298F}" type="datetimeFigureOut">
              <a:rPr kumimoji="1" lang="ja-JP" altLang="en-US" smtClean="0"/>
              <a:pPr/>
              <a:t>2014/10/9</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8DB92DCA-8BDA-4AE4-8884-5DCBD9C6F44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655880D-8DBF-4339-AD94-C963C4AA34E6}" type="datetime1">
              <a:rPr lang="ja-JP" altLang="en-US"/>
              <a:pPr/>
              <a:t>2014/10/9</a:t>
            </a:fld>
            <a:endParaRPr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CD75E25-C711-4609-97D9-E411103DA8F7}" type="slidenum">
              <a:rPr lang="ja-JP" altLang="en-US"/>
              <a:pPr/>
              <a:t>&lt;#&gt;</a:t>
            </a:fld>
            <a:endParaRPr lang="ja-JP" altLang="en-US"/>
          </a:p>
        </p:txBody>
      </p:sp>
    </p:spTree>
    <p:extLst>
      <p:ext uri="{BB962C8B-B14F-4D97-AF65-F5344CB8AC3E}">
        <p14:creationId xmlns:p14="http://schemas.microsoft.com/office/powerpoint/2010/main" xmlns="" val="3402393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ja-JP" altLang="en-US" dirty="0" smtClean="0"/>
              <a:t>それでは始めさせていただきます。</a:t>
            </a:r>
          </a:p>
        </p:txBody>
      </p:sp>
      <p:sp>
        <p:nvSpPr>
          <p:cNvPr id="15364"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fld id="{C133ABB4-A7CE-444B-AD74-886D459DCA42}" type="slidenum">
              <a:rPr lang="ja-JP" altLang="en-US" sz="1200"/>
              <a:pPr/>
              <a:t>1</a:t>
            </a:fld>
            <a:endParaRPr lang="ja-JP"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kumimoji="1" lang="ja-JP" altLang="ja-JP" sz="1200" kern="1200" dirty="0" smtClean="0">
                <a:solidFill>
                  <a:schemeClr val="tx1"/>
                </a:solidFill>
                <a:latin typeface="+mn-lt"/>
                <a:ea typeface="+mn-ea"/>
                <a:cs typeface="ＭＳ Ｐゴシック" charset="-128"/>
              </a:rPr>
              <a:t>数ナノメートルから数百ナノメートルという長さをもった高分子鎖からなる高分子材料は、内部には密な領域と疎な領域が存在します。この不均一性は例えばフォトリソグラフィー工程において影響を及ぼす場合があり、ミクロな空間的不均一性を評価することは非常に重要なテーマです。そこで、私はナノレベルの不均一性を評価する方法として</a:t>
            </a:r>
            <a:r>
              <a:rPr kumimoji="1" lang="en-US" altLang="ja-JP" sz="1200" kern="1200" dirty="0" smtClean="0">
                <a:solidFill>
                  <a:schemeClr val="tx1"/>
                </a:solidFill>
                <a:latin typeface="+mn-lt"/>
                <a:ea typeface="+mn-ea"/>
                <a:cs typeface="ＭＳ Ｐゴシック" charset="-128"/>
              </a:rPr>
              <a:t>SMT</a:t>
            </a:r>
            <a:r>
              <a:rPr kumimoji="1" lang="ja-JP" altLang="ja-JP" sz="1200" kern="1200" dirty="0" smtClean="0">
                <a:solidFill>
                  <a:schemeClr val="tx1"/>
                </a:solidFill>
                <a:latin typeface="+mn-lt"/>
                <a:ea typeface="+mn-ea"/>
                <a:cs typeface="ＭＳ Ｐゴシック" charset="-128"/>
              </a:rPr>
              <a:t>を用いて測定を行ってきました。</a:t>
            </a:r>
            <a:endParaRPr kumimoji="1" lang="ja-JP" altLang="ja-JP" sz="1200" kern="1200" dirty="0">
              <a:solidFill>
                <a:schemeClr val="tx1"/>
              </a:solidFill>
              <a:latin typeface="+mn-lt"/>
              <a:ea typeface="+mn-ea"/>
              <a:cs typeface="ＭＳ Ｐゴシック" charset="-128"/>
            </a:endParaRPr>
          </a:p>
        </p:txBody>
      </p:sp>
      <p:sp>
        <p:nvSpPr>
          <p:cNvPr id="1741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fld id="{56C71855-3D0E-48EF-9502-60940FBFB96D}" type="slidenum">
              <a:rPr lang="ja-JP" altLang="en-US" sz="1200"/>
              <a:pPr/>
              <a:t>10</a:t>
            </a:fld>
            <a:endParaRPr lang="ja-JP"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本研究ではゲスト分子としてジアリールエテン誘導体</a:t>
            </a:r>
            <a:r>
              <a:rPr kumimoji="1" lang="en-US" altLang="ja-JP" dirty="0" smtClean="0"/>
              <a:t>DAE2</a:t>
            </a:r>
            <a:r>
              <a:rPr kumimoji="1" lang="ja-JP" altLang="en-US" dirty="0" smtClean="0"/>
              <a:t>を用いました。</a:t>
            </a:r>
            <a:r>
              <a:rPr lang="en-US" altLang="ja-JP" dirty="0" smtClean="0"/>
              <a:t>DAE2</a:t>
            </a:r>
            <a:r>
              <a:rPr lang="ja-JP" altLang="en-US" dirty="0" err="1" smtClean="0"/>
              <a:t>の開</a:t>
            </a:r>
            <a:r>
              <a:rPr lang="ja-JP" altLang="en-US" dirty="0" smtClean="0"/>
              <a:t>環体は紫外領域にのみ吸収帯を持ち、紫外光を吸収すると、蛍光性の閉環体に異性化し、可視領域に吸収をもつようになります。ホスト分子には</a:t>
            </a:r>
            <a:r>
              <a:rPr lang="en-US" altLang="ja-JP" dirty="0" err="1" smtClean="0"/>
              <a:t>PolyHEA</a:t>
            </a:r>
            <a:r>
              <a:rPr lang="ja-JP" altLang="en-US" dirty="0" smtClean="0"/>
              <a:t>を用いました。</a:t>
            </a:r>
            <a:r>
              <a:rPr lang="en-US" altLang="ja-JP" dirty="0" smtClean="0"/>
              <a:t>DAE2</a:t>
            </a:r>
            <a:r>
              <a:rPr lang="ja-JP" altLang="en-US" dirty="0" smtClean="0"/>
              <a:t>のポリマー溶液をスピンコート法によりガラス基盤に薄膜を形成しました。</a:t>
            </a:r>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lvl="0"/>
            <a:r>
              <a:rPr kumimoji="1" lang="en-US" altLang="ja-JP" sz="1200" kern="1200" dirty="0" smtClean="0">
                <a:solidFill>
                  <a:schemeClr val="tx1"/>
                </a:solidFill>
                <a:latin typeface="+mn-lt"/>
                <a:ea typeface="+mn-ea"/>
                <a:cs typeface="ＭＳ Ｐゴシック" charset="-128"/>
              </a:rPr>
              <a:t>SMT</a:t>
            </a:r>
            <a:r>
              <a:rPr kumimoji="1" lang="ja-JP" altLang="ja-JP" sz="1200" kern="1200" dirty="0" err="1" smtClean="0">
                <a:solidFill>
                  <a:schemeClr val="tx1"/>
                </a:solidFill>
                <a:latin typeface="+mn-lt"/>
                <a:ea typeface="+mn-ea"/>
                <a:cs typeface="ＭＳ Ｐゴシック" charset="-128"/>
              </a:rPr>
              <a:t>には</a:t>
            </a:r>
            <a:r>
              <a:rPr kumimoji="1" lang="ja-JP" altLang="ja-JP" sz="1200" kern="1200" dirty="0" smtClean="0">
                <a:solidFill>
                  <a:schemeClr val="tx1"/>
                </a:solidFill>
                <a:latin typeface="+mn-lt"/>
                <a:ea typeface="+mn-ea"/>
                <a:cs typeface="ＭＳ Ｐゴシック" charset="-128"/>
              </a:rPr>
              <a:t>大きな課題があります。それは蛍光分子同士が重なってしまうと、分子の位置を正確に決定することができなくなってしまうことです。</a:t>
            </a:r>
            <a:endParaRPr kumimoji="1" lang="ja-JP" altLang="ja-JP" sz="1200" kern="1200" dirty="0">
              <a:solidFill>
                <a:schemeClr val="tx1"/>
              </a:solidFill>
              <a:latin typeface="+mn-lt"/>
              <a:ea typeface="+mn-ea"/>
              <a:cs typeface="ＭＳ Ｐゴシック" charset="-128"/>
            </a:endParaRPr>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lvl="0"/>
            <a:r>
              <a:rPr kumimoji="1" lang="ja-JP" altLang="ja-JP" sz="1200" kern="1200" dirty="0" smtClean="0">
                <a:solidFill>
                  <a:schemeClr val="tx1"/>
                </a:solidFill>
                <a:latin typeface="+mn-lt"/>
                <a:ea typeface="+mn-ea"/>
                <a:cs typeface="ＭＳ Ｐゴシック" charset="-128"/>
              </a:rPr>
              <a:t>そこで</a:t>
            </a:r>
            <a:r>
              <a:rPr kumimoji="1" lang="en-US" altLang="ja-JP" sz="1200" kern="1200" dirty="0" smtClean="0">
                <a:solidFill>
                  <a:schemeClr val="tx1"/>
                </a:solidFill>
                <a:latin typeface="+mn-lt"/>
                <a:ea typeface="+mn-ea"/>
                <a:cs typeface="ＭＳ Ｐゴシック" charset="-128"/>
              </a:rPr>
              <a:t>DAE2</a:t>
            </a:r>
            <a:r>
              <a:rPr kumimoji="1" lang="ja-JP" altLang="ja-JP" sz="1200" kern="1200" dirty="0" smtClean="0">
                <a:solidFill>
                  <a:schemeClr val="tx1"/>
                </a:solidFill>
                <a:latin typeface="+mn-lt"/>
                <a:ea typeface="+mn-ea"/>
                <a:cs typeface="ＭＳ Ｐゴシック" charset="-128"/>
              </a:rPr>
              <a:t>の蛍光</a:t>
            </a:r>
            <a:r>
              <a:rPr kumimoji="1" lang="en-US" altLang="ja-JP" sz="1200" kern="1200" dirty="0" smtClean="0">
                <a:solidFill>
                  <a:schemeClr val="tx1"/>
                </a:solidFill>
                <a:latin typeface="+mn-lt"/>
                <a:ea typeface="+mn-ea"/>
                <a:cs typeface="ＭＳ Ｐゴシック" charset="-128"/>
              </a:rPr>
              <a:t>ON/OFF</a:t>
            </a:r>
            <a:r>
              <a:rPr kumimoji="1" lang="ja-JP" altLang="ja-JP" sz="1200" kern="1200" dirty="0" smtClean="0">
                <a:solidFill>
                  <a:schemeClr val="tx1"/>
                </a:solidFill>
                <a:latin typeface="+mn-lt"/>
                <a:ea typeface="+mn-ea"/>
                <a:cs typeface="ＭＳ Ｐゴシック" charset="-128"/>
              </a:rPr>
              <a:t>スイッチングを活用します。</a:t>
            </a:r>
            <a:r>
              <a:rPr kumimoji="1" lang="en-US" altLang="ja-JP" sz="1200" kern="1200" dirty="0" smtClean="0">
                <a:solidFill>
                  <a:schemeClr val="tx1"/>
                </a:solidFill>
                <a:latin typeface="+mn-lt"/>
                <a:ea typeface="+mn-ea"/>
                <a:cs typeface="ＭＳ Ｐゴシック" charset="-128"/>
              </a:rPr>
              <a:t>DAE2</a:t>
            </a:r>
            <a:r>
              <a:rPr kumimoji="1" lang="ja-JP" altLang="ja-JP" sz="1200" kern="1200" dirty="0" smtClean="0">
                <a:solidFill>
                  <a:schemeClr val="tx1"/>
                </a:solidFill>
                <a:latin typeface="+mn-lt"/>
                <a:ea typeface="+mn-ea"/>
                <a:cs typeface="ＭＳ Ｐゴシック" charset="-128"/>
              </a:rPr>
              <a:t>開環体に</a:t>
            </a:r>
            <a:r>
              <a:rPr kumimoji="1" lang="en-US" altLang="ja-JP" sz="1200" kern="1200" dirty="0" smtClean="0">
                <a:solidFill>
                  <a:schemeClr val="tx1"/>
                </a:solidFill>
                <a:latin typeface="+mn-lt"/>
                <a:ea typeface="+mn-ea"/>
                <a:cs typeface="ＭＳ Ｐゴシック" charset="-128"/>
              </a:rPr>
              <a:t>UV</a:t>
            </a:r>
            <a:r>
              <a:rPr kumimoji="1" lang="ja-JP" altLang="ja-JP" sz="1200" kern="1200" dirty="0" smtClean="0">
                <a:solidFill>
                  <a:schemeClr val="tx1"/>
                </a:solidFill>
                <a:latin typeface="+mn-lt"/>
                <a:ea typeface="+mn-ea"/>
                <a:cs typeface="ＭＳ Ｐゴシック" charset="-128"/>
              </a:rPr>
              <a:t>光を試料に照射し、一部の</a:t>
            </a:r>
            <a:r>
              <a:rPr kumimoji="1" lang="en-US" altLang="ja-JP" sz="1200" kern="1200" dirty="0" smtClean="0">
                <a:solidFill>
                  <a:schemeClr val="tx1"/>
                </a:solidFill>
                <a:latin typeface="+mn-lt"/>
                <a:ea typeface="+mn-ea"/>
                <a:cs typeface="ＭＳ Ｐゴシック" charset="-128"/>
              </a:rPr>
              <a:t>DAE2</a:t>
            </a:r>
            <a:r>
              <a:rPr kumimoji="1" lang="ja-JP" altLang="ja-JP" sz="1200" kern="1200" dirty="0" smtClean="0">
                <a:solidFill>
                  <a:schemeClr val="tx1"/>
                </a:solidFill>
                <a:latin typeface="+mn-lt"/>
                <a:ea typeface="+mn-ea"/>
                <a:cs typeface="ＭＳ Ｐゴシック" charset="-128"/>
              </a:rPr>
              <a:t>を蛍光性に異性化させ各分子の</a:t>
            </a:r>
            <a:r>
              <a:rPr kumimoji="1" lang="en-US" altLang="ja-JP" sz="1200" kern="1200" dirty="0" smtClean="0">
                <a:solidFill>
                  <a:schemeClr val="tx1"/>
                </a:solidFill>
                <a:latin typeface="+mn-lt"/>
                <a:ea typeface="+mn-ea"/>
                <a:cs typeface="ＭＳ Ｐゴシック" charset="-128"/>
              </a:rPr>
              <a:t>SMT</a:t>
            </a:r>
            <a:r>
              <a:rPr kumimoji="1" lang="ja-JP" altLang="ja-JP" sz="1200" kern="1200" dirty="0" smtClean="0">
                <a:solidFill>
                  <a:schemeClr val="tx1"/>
                </a:solidFill>
                <a:latin typeface="+mn-lt"/>
                <a:ea typeface="+mn-ea"/>
                <a:cs typeface="ＭＳ Ｐゴシック" charset="-128"/>
              </a:rPr>
              <a:t>をします。しばらくすると全蛍光分子退色しますが再度</a:t>
            </a:r>
            <a:r>
              <a:rPr kumimoji="1" lang="en-US" altLang="ja-JP" sz="1200" kern="1200" dirty="0" smtClean="0">
                <a:solidFill>
                  <a:schemeClr val="tx1"/>
                </a:solidFill>
                <a:latin typeface="+mn-lt"/>
                <a:ea typeface="+mn-ea"/>
                <a:cs typeface="ＭＳ Ｐゴシック" charset="-128"/>
              </a:rPr>
              <a:t>UV</a:t>
            </a:r>
            <a:r>
              <a:rPr kumimoji="1" lang="ja-JP" altLang="ja-JP" sz="1200" kern="1200" dirty="0" smtClean="0">
                <a:solidFill>
                  <a:schemeClr val="tx1"/>
                </a:solidFill>
                <a:latin typeface="+mn-lt"/>
                <a:ea typeface="+mn-ea"/>
                <a:cs typeface="ＭＳ Ｐゴシック" charset="-128"/>
              </a:rPr>
              <a:t>光を照射することで、適量の分子を再び発光させます。この一連の操作により蛍光分子の重なり合いを抑えることが出来ます。 </a:t>
            </a:r>
            <a:endParaRPr kumimoji="1" lang="ja-JP" altLang="ja-JP" sz="1200" kern="1200" dirty="0">
              <a:solidFill>
                <a:schemeClr val="tx1"/>
              </a:solidFill>
              <a:latin typeface="+mn-lt"/>
              <a:ea typeface="+mn-ea"/>
              <a:cs typeface="ＭＳ Ｐゴシック" charset="-128"/>
            </a:endParaRPr>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lvl="0"/>
            <a:r>
              <a:rPr kumimoji="1" lang="ja-JP" altLang="ja-JP" sz="1200" kern="1200" dirty="0" smtClean="0">
                <a:solidFill>
                  <a:schemeClr val="tx1"/>
                </a:solidFill>
                <a:latin typeface="+mn-lt"/>
                <a:ea typeface="+mn-ea"/>
                <a:cs typeface="ＭＳ Ｐゴシック" charset="-128"/>
              </a:rPr>
              <a:t>実際</a:t>
            </a:r>
            <a:r>
              <a:rPr kumimoji="1" lang="ja-JP" altLang="en-US" sz="1200" kern="1200" dirty="0" smtClean="0">
                <a:solidFill>
                  <a:schemeClr val="tx1"/>
                </a:solidFill>
                <a:latin typeface="+mn-lt"/>
                <a:ea typeface="+mn-ea"/>
                <a:cs typeface="ＭＳ Ｐゴシック" charset="-128"/>
              </a:rPr>
              <a:t>、</a:t>
            </a:r>
            <a:r>
              <a:rPr kumimoji="1" lang="ja-JP" altLang="ja-JP" sz="1200" kern="1200" dirty="0" smtClean="0">
                <a:solidFill>
                  <a:schemeClr val="tx1"/>
                </a:solidFill>
                <a:latin typeface="+mn-lt"/>
                <a:ea typeface="+mn-ea"/>
                <a:cs typeface="ＭＳ Ｐゴシック" charset="-128"/>
              </a:rPr>
              <a:t>一連のサイクルを繰り返し、</a:t>
            </a:r>
            <a:r>
              <a:rPr kumimoji="1" lang="en-US" altLang="ja-JP" sz="1200" kern="1200" dirty="0" smtClean="0">
                <a:solidFill>
                  <a:schemeClr val="tx1"/>
                </a:solidFill>
                <a:latin typeface="+mn-lt"/>
                <a:ea typeface="+mn-ea"/>
                <a:cs typeface="ＭＳ Ｐゴシック" charset="-128"/>
              </a:rPr>
              <a:t>SMT</a:t>
            </a:r>
            <a:r>
              <a:rPr kumimoji="1" lang="ja-JP" altLang="ja-JP" sz="1200" kern="1200" dirty="0" smtClean="0">
                <a:solidFill>
                  <a:schemeClr val="tx1"/>
                </a:solidFill>
                <a:latin typeface="+mn-lt"/>
                <a:ea typeface="+mn-ea"/>
                <a:cs typeface="ＭＳ Ｐゴシック" charset="-128"/>
              </a:rPr>
              <a:t>をした</a:t>
            </a:r>
            <a:r>
              <a:rPr kumimoji="1" lang="en-US" altLang="ja-JP" sz="1200" kern="1200" dirty="0" smtClean="0">
                <a:solidFill>
                  <a:schemeClr val="tx1"/>
                </a:solidFill>
                <a:latin typeface="+mn-lt"/>
                <a:ea typeface="+mn-ea"/>
                <a:cs typeface="ＭＳ Ｐゴシック" charset="-128"/>
              </a:rPr>
              <a:t>DAE2</a:t>
            </a:r>
            <a:r>
              <a:rPr kumimoji="1" lang="ja-JP" altLang="ja-JP" sz="1200" kern="1200" dirty="0" smtClean="0">
                <a:solidFill>
                  <a:schemeClr val="tx1"/>
                </a:solidFill>
                <a:latin typeface="+mn-lt"/>
                <a:ea typeface="+mn-ea"/>
                <a:cs typeface="ＭＳ Ｐゴシック" charset="-128"/>
              </a:rPr>
              <a:t>分子の軌跡を重ね書き</a:t>
            </a:r>
            <a:r>
              <a:rPr kumimoji="1" lang="ja-JP" altLang="en-US" sz="1200" kern="1200" dirty="0" smtClean="0">
                <a:solidFill>
                  <a:schemeClr val="tx1"/>
                </a:solidFill>
                <a:latin typeface="+mn-lt"/>
                <a:ea typeface="+mn-ea"/>
                <a:cs typeface="ＭＳ Ｐゴシック" charset="-128"/>
              </a:rPr>
              <a:t>をすると、このように</a:t>
            </a:r>
            <a:r>
              <a:rPr kumimoji="1" lang="en-US" altLang="ja-JP" sz="1200" kern="1200" dirty="0" smtClean="0">
                <a:solidFill>
                  <a:schemeClr val="tx1"/>
                </a:solidFill>
                <a:latin typeface="+mn-lt"/>
                <a:ea typeface="+mn-ea"/>
                <a:cs typeface="ＭＳ Ｐゴシック" charset="-128"/>
              </a:rPr>
              <a:t>UV</a:t>
            </a:r>
            <a:r>
              <a:rPr kumimoji="1" lang="ja-JP" altLang="ja-JP" sz="1200" kern="1200" dirty="0" smtClean="0">
                <a:solidFill>
                  <a:schemeClr val="tx1"/>
                </a:solidFill>
                <a:latin typeface="+mn-lt"/>
                <a:ea typeface="+mn-ea"/>
                <a:cs typeface="ＭＳ Ｐゴシック" charset="-128"/>
              </a:rPr>
              <a:t>光照射回数が増えるごとに</a:t>
            </a:r>
            <a:r>
              <a:rPr kumimoji="1" lang="en-US" altLang="ja-JP" sz="1200" kern="1200" dirty="0" smtClean="0">
                <a:solidFill>
                  <a:schemeClr val="tx1"/>
                </a:solidFill>
                <a:latin typeface="+mn-lt"/>
                <a:ea typeface="+mn-ea"/>
                <a:cs typeface="ＭＳ Ｐゴシック" charset="-128"/>
              </a:rPr>
              <a:t>DAE2</a:t>
            </a:r>
            <a:r>
              <a:rPr kumimoji="1" lang="ja-JP" altLang="ja-JP" sz="1200" kern="1200" dirty="0" smtClean="0">
                <a:solidFill>
                  <a:schemeClr val="tx1"/>
                </a:solidFill>
                <a:latin typeface="+mn-lt"/>
                <a:ea typeface="+mn-ea"/>
                <a:cs typeface="ＭＳ Ｐゴシック" charset="-128"/>
              </a:rPr>
              <a:t>の軌跡が多くなっているのが分</a:t>
            </a:r>
            <a:r>
              <a:rPr kumimoji="1" lang="ja-JP" altLang="en-US" sz="1200" kern="1200" dirty="0" smtClean="0">
                <a:solidFill>
                  <a:schemeClr val="tx1"/>
                </a:solidFill>
                <a:latin typeface="+mn-lt"/>
                <a:ea typeface="+mn-ea"/>
                <a:cs typeface="ＭＳ Ｐゴシック" charset="-128"/>
              </a:rPr>
              <a:t>かります。しかし</a:t>
            </a:r>
            <a:r>
              <a:rPr kumimoji="1" lang="ja-JP" altLang="ja-JP" sz="1200" kern="1200" dirty="0" smtClean="0">
                <a:solidFill>
                  <a:schemeClr val="tx1"/>
                </a:solidFill>
                <a:latin typeface="+mn-lt"/>
                <a:ea typeface="+mn-ea"/>
                <a:cs typeface="ＭＳ Ｐゴシック" charset="-128"/>
              </a:rPr>
              <a:t>蛍光スイッチングを用いても、</a:t>
            </a:r>
            <a:r>
              <a:rPr kumimoji="1" lang="en-US" altLang="ja-JP" sz="1200" kern="1200" dirty="0" smtClean="0">
                <a:solidFill>
                  <a:schemeClr val="tx1"/>
                </a:solidFill>
                <a:latin typeface="+mn-lt"/>
                <a:ea typeface="+mn-ea"/>
                <a:cs typeface="ＭＳ Ｐゴシック" charset="-128"/>
              </a:rPr>
              <a:t>UV</a:t>
            </a:r>
            <a:r>
              <a:rPr kumimoji="1" lang="ja-JP" altLang="ja-JP" sz="1200" kern="1200" dirty="0" smtClean="0">
                <a:solidFill>
                  <a:schemeClr val="tx1"/>
                </a:solidFill>
                <a:latin typeface="+mn-lt"/>
                <a:ea typeface="+mn-ea"/>
                <a:cs typeface="ＭＳ Ｐゴシック" charset="-128"/>
              </a:rPr>
              <a:t>光強度が高いと分子同士が重なってしまい、逆に弱いとスイッチングされる分子が少なく測定に時間がかかって</a:t>
            </a:r>
            <a:r>
              <a:rPr kumimoji="1" lang="ja-JP" altLang="en-US" sz="1200" kern="1200" dirty="0" smtClean="0">
                <a:solidFill>
                  <a:schemeClr val="tx1"/>
                </a:solidFill>
                <a:latin typeface="+mn-lt"/>
                <a:ea typeface="+mn-ea"/>
                <a:cs typeface="ＭＳ Ｐゴシック" charset="-128"/>
              </a:rPr>
              <a:t>しまいます。</a:t>
            </a:r>
            <a:r>
              <a:rPr kumimoji="1" lang="ja-JP" altLang="ja-JP" sz="1200" kern="1200" dirty="0" smtClean="0">
                <a:solidFill>
                  <a:schemeClr val="tx1"/>
                </a:solidFill>
                <a:latin typeface="+mn-lt"/>
                <a:ea typeface="+mn-ea"/>
                <a:cs typeface="ＭＳ Ｐゴシック" charset="-128"/>
              </a:rPr>
              <a:t>そこで</a:t>
            </a:r>
            <a:r>
              <a:rPr kumimoji="1" lang="en-US" altLang="ja-JP" sz="1200" kern="1200" dirty="0" smtClean="0">
                <a:solidFill>
                  <a:schemeClr val="tx1"/>
                </a:solidFill>
                <a:latin typeface="+mn-lt"/>
                <a:ea typeface="+mn-ea"/>
                <a:cs typeface="ＭＳ Ｐゴシック" charset="-128"/>
              </a:rPr>
              <a:t>UV</a:t>
            </a:r>
            <a:r>
              <a:rPr kumimoji="1" lang="ja-JP" altLang="ja-JP" sz="1200" kern="1200" dirty="0" smtClean="0">
                <a:solidFill>
                  <a:schemeClr val="tx1"/>
                </a:solidFill>
                <a:latin typeface="+mn-lt"/>
                <a:ea typeface="+mn-ea"/>
                <a:cs typeface="ＭＳ Ｐゴシック" charset="-128"/>
              </a:rPr>
              <a:t>光強度を最適化する必要性が生まれます。  </a:t>
            </a:r>
            <a:endParaRPr kumimoji="1" lang="ja-JP" altLang="ja-JP" sz="1200" kern="1200" dirty="0">
              <a:solidFill>
                <a:schemeClr val="tx1"/>
              </a:solidFill>
              <a:latin typeface="+mn-lt"/>
              <a:ea typeface="+mn-ea"/>
              <a:cs typeface="ＭＳ Ｐゴシック" charset="-128"/>
            </a:endParaRPr>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こちらは</a:t>
            </a:r>
            <a:r>
              <a:rPr kumimoji="1" lang="en-US" altLang="ja-JP" dirty="0" smtClean="0"/>
              <a:t>4</a:t>
            </a:r>
            <a:r>
              <a:rPr kumimoji="1" lang="ja-JP" altLang="en-US" dirty="0" smtClean="0"/>
              <a:t>種類のＵＶ光強度について、一連のサイクルを繰り返し、</a:t>
            </a:r>
            <a:r>
              <a:rPr kumimoji="1" lang="en-US" altLang="ja-JP" dirty="0" smtClean="0"/>
              <a:t>DAE2</a:t>
            </a:r>
            <a:r>
              <a:rPr kumimoji="1" lang="ja-JP" altLang="en-US" dirty="0" smtClean="0"/>
              <a:t>の軌跡を重ね書きした結果です。最も</a:t>
            </a:r>
            <a:r>
              <a:rPr kumimoji="1" lang="en-US" altLang="ja-JP" dirty="0" smtClean="0"/>
              <a:t>DAE2</a:t>
            </a:r>
            <a:r>
              <a:rPr kumimoji="1" lang="ja-JP" altLang="en-US" dirty="0" smtClean="0"/>
              <a:t>の軌跡で埋めることが出来た</a:t>
            </a:r>
            <a:r>
              <a:rPr kumimoji="1" lang="en-US" altLang="ja-JP" dirty="0" smtClean="0"/>
              <a:t>2μW</a:t>
            </a:r>
            <a:r>
              <a:rPr kumimoji="1" lang="ja-JP" altLang="en-US" dirty="0" smtClean="0"/>
              <a:t>を最適な</a:t>
            </a:r>
            <a:r>
              <a:rPr kumimoji="1" lang="en-US" altLang="ja-JP" dirty="0" smtClean="0"/>
              <a:t>UV</a:t>
            </a:r>
            <a:r>
              <a:rPr kumimoji="1" lang="ja-JP" altLang="en-US" dirty="0" smtClean="0"/>
              <a:t>光強度と決定しました。しかしそれでもなお</a:t>
            </a:r>
            <a:r>
              <a:rPr kumimoji="1" lang="en-US" altLang="ja-JP" dirty="0" smtClean="0"/>
              <a:t>SMT</a:t>
            </a:r>
            <a:r>
              <a:rPr kumimoji="1" lang="ja-JP" altLang="en-US" dirty="0" smtClean="0"/>
              <a:t>分子数が少なく、これでは不均一性の評価をすることはできません。</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そこで私は蛍光励起用レーザーのアンチストークス散乱光を用いた新しいスイッチング手法を開発しました。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まず、ラマン散乱について説明します。左側の図をご覧ください。こちらは左の方向からセルに入ったエタノールに波長</a:t>
            </a:r>
            <a:r>
              <a:rPr kumimoji="1" lang="en-US" altLang="ja-JP" dirty="0" smtClean="0"/>
              <a:t>532nm</a:t>
            </a:r>
            <a:r>
              <a:rPr kumimoji="1" lang="ja-JP" altLang="en-US" dirty="0" smtClean="0"/>
              <a:t>のレーザーを入射すると、溶液中でのみ横からレーザーの光路を見ることが出来ます。これは溶液中でレーザーがエタノール分子によって様々な方向に散乱されて我々の目に届いているのです。この散乱光は純粋な波長</a:t>
            </a:r>
            <a:r>
              <a:rPr kumimoji="1" lang="en-US" altLang="ja-JP" dirty="0" smtClean="0"/>
              <a:t>532nm</a:t>
            </a:r>
            <a:r>
              <a:rPr kumimoji="1" lang="ja-JP" altLang="en-US" dirty="0" smtClean="0"/>
              <a:t>の光に見えるのですが、スペクトルを測定してみると、右の図のように</a:t>
            </a:r>
            <a:r>
              <a:rPr kumimoji="1" lang="en-US" altLang="ja-JP" dirty="0" smtClean="0"/>
              <a:t>532nm</a:t>
            </a:r>
            <a:r>
              <a:rPr kumimoji="1" lang="ja-JP" altLang="en-US" dirty="0" smtClean="0"/>
              <a:t>の長波長側と短波長側にシフトした光も含まれていることが分かります。入射した光と同じ波長の散乱光のことをレイリー散乱光、長波長側にシフトした光の事を、ストークスラマン散乱光、短波長側にシフトした光の事をアンチストークス散乱光といいます。今回私が利用した、短波長側のアンチストークスラマン散乱光を例に原理を簡単に説明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アンチストークス散乱とは、振動励起状態の分子に対してレーザー入射すると仮想的な中間状態に励起され、そこから基底状態の最低準位に落ち込む時にこの振動エネルギー分短波長側にシフトした散乱光が生じる現象のことをいいます。本研究では波長</a:t>
            </a:r>
            <a:r>
              <a:rPr kumimoji="1" lang="en-US" altLang="ja-JP" dirty="0" smtClean="0"/>
              <a:t>532nm</a:t>
            </a:r>
            <a:r>
              <a:rPr kumimoji="1" lang="ja-JP" altLang="en-US" dirty="0" smtClean="0"/>
              <a:t>レーザーのポリマーの</a:t>
            </a:r>
            <a:r>
              <a:rPr kumimoji="1" lang="en-US" altLang="ja-JP" dirty="0" smtClean="0"/>
              <a:t>C-H</a:t>
            </a:r>
            <a:r>
              <a:rPr kumimoji="1" lang="ja-JP" altLang="en-US" dirty="0" smtClean="0"/>
              <a:t>伸縮振動によって生じる波長</a:t>
            </a:r>
            <a:r>
              <a:rPr kumimoji="1" lang="en-US" altLang="ja-JP" dirty="0" smtClean="0"/>
              <a:t>458nm</a:t>
            </a:r>
            <a:r>
              <a:rPr kumimoji="1" lang="ja-JP" altLang="en-US" dirty="0" smtClean="0"/>
              <a:t>のアンチストークス散乱光を用いて開環体から閉環体にスイッチングする手法を用いました。あとで詳しくお話しますが、アンチストークスラマン散乱光の波長シフトは振動励起状態の結合の振動数に依存し、散乱光強度は振動励起状態の結合数に依存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ここではなぜ波長</a:t>
            </a:r>
            <a:r>
              <a:rPr kumimoji="1" lang="en-US" altLang="ja-JP" dirty="0" smtClean="0"/>
              <a:t>458nm</a:t>
            </a:r>
            <a:r>
              <a:rPr kumimoji="1" lang="ja-JP" altLang="en-US" dirty="0" smtClean="0"/>
              <a:t>の散乱光が非常に有用であるか説明します。従来の方法では波長</a:t>
            </a:r>
            <a:r>
              <a:rPr kumimoji="1" lang="en-US" altLang="ja-JP" dirty="0" smtClean="0"/>
              <a:t>325nm</a:t>
            </a:r>
            <a:r>
              <a:rPr kumimoji="1" lang="ja-JP" altLang="en-US" dirty="0" smtClean="0"/>
              <a:t>の光をスイッチング光として用いていました。しかし波長</a:t>
            </a:r>
            <a:r>
              <a:rPr kumimoji="1" lang="en-US" altLang="ja-JP" dirty="0" smtClean="0"/>
              <a:t>325nm</a:t>
            </a:r>
            <a:r>
              <a:rPr kumimoji="1" lang="ja-JP" altLang="en-US" dirty="0" smtClean="0"/>
              <a:t>における開環体の吸光度が大きいために多くの分子が一斉にスイッチングされてしまい、蛍光分子同士の重なり合いが多数生じてしまいます。しかし波長</a:t>
            </a:r>
            <a:r>
              <a:rPr kumimoji="1" lang="en-US" altLang="ja-JP" dirty="0" smtClean="0"/>
              <a:t>458nm</a:t>
            </a:r>
            <a:r>
              <a:rPr kumimoji="1" lang="ja-JP" altLang="en-US" dirty="0" smtClean="0"/>
              <a:t>では開環体の吸収の裾に当たります。この微弱な吸収をあえて用いることで一斉にスイッチングされることなく継続的に少しずつスイッチングすることが可能となります。同時に波長</a:t>
            </a:r>
            <a:r>
              <a:rPr kumimoji="1" lang="en-US" altLang="ja-JP" dirty="0" smtClean="0"/>
              <a:t>532nm</a:t>
            </a:r>
            <a:r>
              <a:rPr kumimoji="1" lang="ja-JP" altLang="en-US" dirty="0" smtClean="0"/>
              <a:t>では閉環体の吸光度が大きいために蛍光励起を行う事が出来ます。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皆さんは一つ一つの分子に目を向けたことがありますか？背景の一つ一つの白い点はそれぞれ蛍光分子にあたります。一つ一つの分子に着目することで多くの情報を得ることが出来ます。その中で私は一つ一つの分子の拡散を追跡することで各分子を取り巻くミクロスコピックな不均一性を評価する、という事を主に研究しています。</a:t>
            </a:r>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2</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ここで実際に波長</a:t>
            </a:r>
            <a:r>
              <a:rPr kumimoji="1" lang="en-US" altLang="ja-JP" dirty="0" smtClean="0"/>
              <a:t>325nm</a:t>
            </a:r>
            <a:r>
              <a:rPr kumimoji="1" lang="ja-JP" altLang="en-US" dirty="0" smtClean="0"/>
              <a:t>の光でスイッチングする従来の方法と、アンチストークスラマン散乱光を用いてスイッチングする手法による蛍光像をお見せします。左が従来の方法で右が新しい手法です。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室温における振動励起状態の分子数は振動基底状態の分子数の百万分の１に過ぎないため、アンチストークス散乱光の発生確率は非常に低いと考えられます。そこでこのスイッチングがアンチストークス散乱光に依るものであるか溶媒依存性、レーザー波長依存性、温度依存性の</a:t>
            </a:r>
            <a:r>
              <a:rPr kumimoji="1" lang="en-US" altLang="ja-JP" dirty="0" smtClean="0"/>
              <a:t>3</a:t>
            </a:r>
            <a:r>
              <a:rPr kumimoji="1" lang="ja-JP" altLang="en-US" dirty="0" err="1" smtClean="0"/>
              <a:t>つの</a:t>
            </a:r>
            <a:r>
              <a:rPr kumimoji="1" lang="ja-JP" altLang="en-US" dirty="0" smtClean="0"/>
              <a:t>検証を行いました。</a:t>
            </a:r>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21</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一つ目として、</a:t>
            </a:r>
            <a:r>
              <a:rPr kumimoji="1" lang="en-US" altLang="ja-JP" dirty="0" smtClean="0"/>
              <a:t>3</a:t>
            </a:r>
            <a:r>
              <a:rPr kumimoji="1" lang="ja-JP" altLang="en-US" dirty="0" smtClean="0"/>
              <a:t>種類の溶媒による</a:t>
            </a:r>
            <a:r>
              <a:rPr kumimoji="1" lang="en-US" altLang="ja-JP" dirty="0" smtClean="0"/>
              <a:t>DAE2</a:t>
            </a:r>
            <a:r>
              <a:rPr kumimoji="1" lang="ja-JP" altLang="en-US" dirty="0" smtClean="0"/>
              <a:t>溶液に</a:t>
            </a:r>
            <a:r>
              <a:rPr kumimoji="1" lang="en-US" altLang="ja-JP" dirty="0" smtClean="0"/>
              <a:t>532nm</a:t>
            </a:r>
            <a:r>
              <a:rPr kumimoji="1" lang="ja-JP" altLang="en-US" dirty="0" smtClean="0"/>
              <a:t>の光を照射しました。のうち</a:t>
            </a:r>
            <a:r>
              <a:rPr kumimoji="1" lang="en-US" altLang="ja-JP" dirty="0" smtClean="0"/>
              <a:t>C-H</a:t>
            </a:r>
            <a:r>
              <a:rPr kumimoji="1" lang="ja-JP" altLang="en-US" dirty="0" smtClean="0"/>
              <a:t>結合をもたない四塩炭溶液のみが色が変化しませんでした。これは</a:t>
            </a:r>
            <a:r>
              <a:rPr kumimoji="1" lang="en-US" altLang="ja-JP" dirty="0" smtClean="0"/>
              <a:t>532nm</a:t>
            </a:r>
            <a:r>
              <a:rPr kumimoji="1" lang="ja-JP" altLang="en-US" dirty="0" smtClean="0"/>
              <a:t>レーザー光が溶媒の</a:t>
            </a:r>
            <a:r>
              <a:rPr kumimoji="1" lang="en-US" altLang="ja-JP" dirty="0" smtClean="0"/>
              <a:t>C-H</a:t>
            </a:r>
            <a:r>
              <a:rPr kumimoji="1" lang="ja-JP" altLang="en-US" dirty="0" smtClean="0"/>
              <a:t>伸縮振動によってアンチストークス散乱を起こしていることが示唆されます。</a:t>
            </a:r>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2</a:t>
            </a:r>
            <a:r>
              <a:rPr kumimoji="1" lang="ja-JP" altLang="en-US" dirty="0" smtClean="0"/>
              <a:t>つ目はスイッチング分子数の照射レーザー光波長依存性です。普段は</a:t>
            </a:r>
            <a:r>
              <a:rPr kumimoji="1" lang="en-US" altLang="ja-JP" dirty="0" smtClean="0"/>
              <a:t>532nm</a:t>
            </a:r>
            <a:r>
              <a:rPr kumimoji="1" lang="ja-JP" altLang="en-US" dirty="0" smtClean="0"/>
              <a:t>レーザー光を励起光と用いていますが、より短波長で、</a:t>
            </a:r>
            <a:r>
              <a:rPr kumimoji="1" lang="en-US" altLang="ja-JP" dirty="0" smtClean="0"/>
              <a:t>532nm</a:t>
            </a:r>
            <a:r>
              <a:rPr kumimoji="1" lang="ja-JP" altLang="en-US" dirty="0" smtClean="0"/>
              <a:t>と同様</a:t>
            </a:r>
            <a:r>
              <a:rPr kumimoji="1" lang="en-US" altLang="ja-JP" dirty="0" smtClean="0"/>
              <a:t>DAE2</a:t>
            </a:r>
            <a:r>
              <a:rPr kumimoji="1" lang="ja-JP" altLang="en-US" dirty="0" smtClean="0"/>
              <a:t>開環体がその波長領域では吸収を示さない</a:t>
            </a:r>
            <a:r>
              <a:rPr kumimoji="1" lang="en-US" altLang="ja-JP" dirty="0" smtClean="0"/>
              <a:t>488nm</a:t>
            </a:r>
            <a:r>
              <a:rPr kumimoji="1" lang="ja-JP" altLang="en-US" dirty="0" smtClean="0"/>
              <a:t>レーザーを照射しました。すると</a:t>
            </a:r>
            <a:r>
              <a:rPr kumimoji="1" lang="en-US" altLang="ja-JP" dirty="0" smtClean="0"/>
              <a:t>488nm</a:t>
            </a:r>
            <a:r>
              <a:rPr kumimoji="1" lang="ja-JP" altLang="en-US" dirty="0" smtClean="0"/>
              <a:t>レーザーを照射した方がスイッチング分子が多くなりました。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23</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これは</a:t>
            </a:r>
            <a:r>
              <a:rPr kumimoji="1" lang="en-US" altLang="ja-JP" dirty="0" smtClean="0"/>
              <a:t>488nm</a:t>
            </a:r>
            <a:r>
              <a:rPr kumimoji="1" lang="ja-JP" altLang="en-US" dirty="0" smtClean="0"/>
              <a:t>のアンチストークス散乱光である</a:t>
            </a:r>
            <a:r>
              <a:rPr kumimoji="1" lang="en-US" altLang="ja-JP" dirty="0" smtClean="0"/>
              <a:t>425nm</a:t>
            </a:r>
            <a:r>
              <a:rPr kumimoji="1" lang="ja-JP" altLang="en-US" dirty="0" smtClean="0"/>
              <a:t>のモル吸光係数の方が</a:t>
            </a:r>
            <a:r>
              <a:rPr kumimoji="1" lang="en-US" altLang="ja-JP" dirty="0" smtClean="0"/>
              <a:t>458nm</a:t>
            </a:r>
            <a:r>
              <a:rPr kumimoji="1" lang="ja-JP" altLang="en-US" dirty="0" smtClean="0"/>
              <a:t>におけるそれより大きいからだと考えられます。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最後に、スイッチング分子数の温度依存性を測定しました。これはアンチストークスラマン散乱光強度が振動励起状態分子数に比例するので、スイッチング分子数</a:t>
            </a:r>
            <a:r>
              <a:rPr kumimoji="1" lang="en-US" altLang="ja-JP" dirty="0" smtClean="0"/>
              <a:t>Ne</a:t>
            </a:r>
            <a:r>
              <a:rPr kumimoji="1" lang="ja-JP" altLang="en-US" dirty="0" smtClean="0"/>
              <a:t>は式</a:t>
            </a:r>
            <a:r>
              <a:rPr kumimoji="1" lang="en-US" altLang="ja-JP" dirty="0" smtClean="0"/>
              <a:t>(1)(2)</a:t>
            </a:r>
            <a:r>
              <a:rPr kumimoji="1" lang="ja-JP" altLang="en-US" dirty="0" err="1" smtClean="0"/>
              <a:t>のように</a:t>
            </a:r>
            <a:r>
              <a:rPr kumimoji="1" lang="ja-JP" altLang="en-US" dirty="0" smtClean="0"/>
              <a:t>表すことが出来るため、アンチストークスラマン散乱光によってスイッチングが誘起されているならば、縦軸に</a:t>
            </a:r>
            <a:r>
              <a:rPr kumimoji="1" lang="en-US" altLang="ja-JP" dirty="0" err="1" smtClean="0"/>
              <a:t>LnNe</a:t>
            </a:r>
            <a:r>
              <a:rPr kumimoji="1" lang="ja-JP" altLang="en-US" dirty="0" smtClean="0"/>
              <a:t>を横軸に</a:t>
            </a:r>
            <a:r>
              <a:rPr kumimoji="1" lang="en-US" altLang="ja-JP" dirty="0" smtClean="0"/>
              <a:t>1/T</a:t>
            </a:r>
            <a:r>
              <a:rPr kumimoji="1" lang="ja-JP" altLang="en-US" dirty="0" smtClean="0"/>
              <a:t>をとるとそのプロットは傾き</a:t>
            </a:r>
            <a:r>
              <a:rPr kumimoji="1" lang="en-US" altLang="ja-JP" dirty="0" smtClean="0"/>
              <a:t>-E/k,</a:t>
            </a:r>
            <a:r>
              <a:rPr kumimoji="1" lang="ja-JP" altLang="en-US" dirty="0" smtClean="0"/>
              <a:t>すなわち</a:t>
            </a:r>
            <a:r>
              <a:rPr kumimoji="1" lang="en-US" altLang="ja-JP" dirty="0" smtClean="0"/>
              <a:t>-4259</a:t>
            </a:r>
            <a:r>
              <a:rPr kumimoji="1" lang="ja-JP" altLang="en-US" dirty="0" smtClean="0"/>
              <a:t>の直線で近似できます。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測定結果はこのようにほぼ</a:t>
            </a:r>
            <a:r>
              <a:rPr kumimoji="1" lang="en-US" altLang="ja-JP" dirty="0" smtClean="0"/>
              <a:t>-4259</a:t>
            </a:r>
            <a:r>
              <a:rPr kumimoji="1" lang="ja-JP" altLang="en-US" dirty="0" smtClean="0"/>
              <a:t>の直線で近似することが出来ました。これらの実験結果より、可視光によるスイッチングはホスト分子の</a:t>
            </a:r>
            <a:r>
              <a:rPr kumimoji="1" lang="en-US" altLang="ja-JP" dirty="0" smtClean="0"/>
              <a:t>C-H</a:t>
            </a:r>
            <a:r>
              <a:rPr kumimoji="1" lang="ja-JP" altLang="en-US" dirty="0" smtClean="0"/>
              <a:t>伸縮振動のアンチストークス散乱光によるものだと結論しました。</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26</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それでは最後に、</a:t>
            </a:r>
            <a:r>
              <a:rPr kumimoji="1" lang="en-US" altLang="ja-JP" dirty="0" smtClean="0"/>
              <a:t>SMT</a:t>
            </a:r>
            <a:r>
              <a:rPr kumimoji="1" lang="ja-JP" altLang="en-US" dirty="0" smtClean="0"/>
              <a:t>をすることで得た拡散係数の値を用いて高分子薄膜の不均一性を評価します。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27</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こちらの図は新手法を用いて</a:t>
            </a:r>
            <a:r>
              <a:rPr kumimoji="1" lang="en-US" altLang="ja-JP" dirty="0" smtClean="0"/>
              <a:t>SMT</a:t>
            </a:r>
            <a:r>
              <a:rPr kumimoji="1" lang="ja-JP" altLang="en-US" dirty="0" smtClean="0"/>
              <a:t>した</a:t>
            </a:r>
            <a:r>
              <a:rPr kumimoji="1" lang="en-US" altLang="ja-JP" dirty="0" smtClean="0"/>
              <a:t>1660</a:t>
            </a:r>
            <a:r>
              <a:rPr kumimoji="1" lang="ja-JP" altLang="en-US" dirty="0" smtClean="0"/>
              <a:t>分子の軌跡の重ね書きです。それぞれの軌跡の重心の位置に拡散係数の値をプロットするとこのようになります。</a:t>
            </a:r>
            <a:r>
              <a:rPr kumimoji="1" lang="ja-JP" altLang="ja-JP" sz="1200" kern="1200" dirty="0" smtClean="0">
                <a:solidFill>
                  <a:schemeClr val="tx1"/>
                </a:solidFill>
                <a:latin typeface="+mn-lt"/>
                <a:ea typeface="+mn-ea"/>
                <a:cs typeface="ＭＳ Ｐゴシック" charset="-128"/>
              </a:rPr>
              <a:t>多くの場所ではほぼ同程度の拡散係数を示</a:t>
            </a:r>
            <a:r>
              <a:rPr kumimoji="1" lang="ja-JP" altLang="en-US" sz="1200" kern="1200" dirty="0" smtClean="0">
                <a:solidFill>
                  <a:schemeClr val="tx1"/>
                </a:solidFill>
                <a:latin typeface="+mn-lt"/>
                <a:ea typeface="+mn-ea"/>
                <a:cs typeface="ＭＳ Ｐゴシック" charset="-128"/>
              </a:rPr>
              <a:t>しますが、</a:t>
            </a:r>
            <a:r>
              <a:rPr kumimoji="1" lang="ja-JP" altLang="ja-JP" sz="1200" kern="1200" dirty="0" smtClean="0">
                <a:solidFill>
                  <a:schemeClr val="tx1"/>
                </a:solidFill>
                <a:latin typeface="+mn-lt"/>
                <a:ea typeface="+mn-ea"/>
                <a:cs typeface="ＭＳ Ｐゴシック" charset="-128"/>
              </a:rPr>
              <a:t>サブ</a:t>
            </a:r>
            <a:r>
              <a:rPr kumimoji="1" lang="en-US" altLang="ja-JP" sz="1200" kern="1200" dirty="0" smtClean="0">
                <a:solidFill>
                  <a:schemeClr val="tx1"/>
                </a:solidFill>
                <a:latin typeface="+mn-lt"/>
                <a:ea typeface="+mn-ea"/>
                <a:cs typeface="ＭＳ Ｐゴシック" charset="-128"/>
              </a:rPr>
              <a:t>µm</a:t>
            </a:r>
            <a:r>
              <a:rPr kumimoji="1" lang="ja-JP" altLang="ja-JP" sz="1200" kern="1200" dirty="0" smtClean="0">
                <a:solidFill>
                  <a:schemeClr val="tx1"/>
                </a:solidFill>
                <a:latin typeface="+mn-lt"/>
                <a:ea typeface="+mn-ea"/>
                <a:cs typeface="ＭＳ Ｐゴシック" charset="-128"/>
              </a:rPr>
              <a:t>から数</a:t>
            </a:r>
            <a:r>
              <a:rPr kumimoji="1" lang="en-US" altLang="ja-JP" sz="1200" kern="1200" dirty="0" smtClean="0">
                <a:solidFill>
                  <a:schemeClr val="tx1"/>
                </a:solidFill>
                <a:latin typeface="+mn-lt"/>
                <a:ea typeface="+mn-ea"/>
                <a:cs typeface="ＭＳ Ｐゴシック" charset="-128"/>
              </a:rPr>
              <a:t>µm</a:t>
            </a:r>
            <a:r>
              <a:rPr kumimoji="1" lang="ja-JP" altLang="ja-JP" sz="1200" kern="1200" dirty="0" smtClean="0">
                <a:solidFill>
                  <a:schemeClr val="tx1"/>
                </a:solidFill>
                <a:latin typeface="+mn-lt"/>
                <a:ea typeface="+mn-ea"/>
                <a:cs typeface="ＭＳ Ｐゴシック" charset="-128"/>
              </a:rPr>
              <a:t>程度のサイズ</a:t>
            </a:r>
            <a:r>
              <a:rPr kumimoji="1" lang="ja-JP" altLang="en-US" sz="1200" kern="1200" dirty="0" smtClean="0">
                <a:solidFill>
                  <a:schemeClr val="tx1"/>
                </a:solidFill>
                <a:latin typeface="+mn-lt"/>
                <a:ea typeface="+mn-ea"/>
                <a:cs typeface="ＭＳ Ｐゴシック" charset="-128"/>
              </a:rPr>
              <a:t>で、</a:t>
            </a:r>
            <a:r>
              <a:rPr kumimoji="1" lang="ja-JP" altLang="ja-JP" sz="1200" kern="1200" dirty="0" smtClean="0">
                <a:solidFill>
                  <a:schemeClr val="tx1"/>
                </a:solidFill>
                <a:latin typeface="+mn-lt"/>
                <a:ea typeface="+mn-ea"/>
                <a:cs typeface="ＭＳ Ｐゴシック" charset="-128"/>
              </a:rPr>
              <a:t>拡散係数の大きな領域あるいは小さな領域</a:t>
            </a:r>
            <a:r>
              <a:rPr kumimoji="1" lang="ja-JP" altLang="en-US" sz="1200" kern="1200" dirty="0" smtClean="0">
                <a:solidFill>
                  <a:schemeClr val="tx1"/>
                </a:solidFill>
                <a:latin typeface="+mn-lt"/>
                <a:ea typeface="+mn-ea"/>
                <a:cs typeface="ＭＳ Ｐゴシック" charset="-128"/>
              </a:rPr>
              <a:t>が</a:t>
            </a:r>
            <a:r>
              <a:rPr kumimoji="1" lang="ja-JP" altLang="ja-JP" sz="1200" kern="1200" dirty="0" smtClean="0">
                <a:solidFill>
                  <a:schemeClr val="tx1"/>
                </a:solidFill>
                <a:latin typeface="+mn-lt"/>
                <a:ea typeface="+mn-ea"/>
                <a:cs typeface="ＭＳ Ｐゴシック" charset="-128"/>
              </a:rPr>
              <a:t>近接して存在することがわか</a:t>
            </a:r>
            <a:r>
              <a:rPr kumimoji="1" lang="ja-JP" altLang="en-US" sz="1200" kern="1200" dirty="0" smtClean="0">
                <a:solidFill>
                  <a:schemeClr val="tx1"/>
                </a:solidFill>
                <a:latin typeface="+mn-lt"/>
                <a:ea typeface="+mn-ea"/>
                <a:cs typeface="ＭＳ Ｐゴシック" charset="-128"/>
              </a:rPr>
              <a:t>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28</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future plan</a:t>
            </a:r>
            <a:r>
              <a:rPr kumimoji="1" lang="ja-JP" altLang="en-US" dirty="0" smtClean="0"/>
              <a:t>としては、先程ご説明したようにこの図は分子ごとの拡散係数を各分子の軌跡の重心の位置にマッピングしており不均一性の見積もりとしては甘くなっています。そこで、</a:t>
            </a:r>
            <a:r>
              <a:rPr kumimoji="1" lang="en-US" altLang="ja-JP" dirty="0" smtClean="0"/>
              <a:t>CCD</a:t>
            </a:r>
            <a:r>
              <a:rPr kumimoji="1" lang="ja-JP" altLang="en-US" dirty="0" smtClean="0"/>
              <a:t>カメラ観測領域を細かく分け、各エリアに関して、各分子の平均二乗変位を抽出することにより、場所ごとの拡散係数を算出することができ、より正確な不均一性の評価が可能となると考えられます。</a:t>
            </a:r>
            <a:r>
              <a:rPr kumimoji="1" lang="ja-JP" altLang="en-US" smtClean="0"/>
              <a:t>さらに、時間毎の拡散係数の分布を見るとこで、ポリマーの緩和の速さに関する知見も得ることが出来ると考えております。</a:t>
            </a:r>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発表の内容なこのようになります。まず単一分子計測とそれに用いられる顕微鏡について説明します。続きまして私が用いている</a:t>
            </a:r>
            <a:r>
              <a:rPr lang="en-US" altLang="ja-JP" dirty="0" smtClean="0"/>
              <a:t>Wide-field</a:t>
            </a:r>
            <a:r>
              <a:rPr lang="ja-JP" altLang="en-US" dirty="0" smtClean="0"/>
              <a:t>顕微鏡の応用例を２つ紹介した後、私の研究の紹介をし、最後にまとめを述べさせていただきます。</a:t>
            </a:r>
          </a:p>
          <a:p>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3</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future plan</a:t>
            </a:r>
            <a:r>
              <a:rPr kumimoji="1" lang="ja-JP" altLang="en-US" dirty="0" smtClean="0"/>
              <a:t>としては、先程ご説明したようにこの図は分子ごとの拡散係数を各分子の軌跡の重心の位置にマッピングしており不均一性の見積もりとしては甘くなっています。そこで、</a:t>
            </a:r>
            <a:r>
              <a:rPr kumimoji="1" lang="en-US" altLang="ja-JP" dirty="0" smtClean="0"/>
              <a:t>CCD</a:t>
            </a:r>
            <a:r>
              <a:rPr kumimoji="1" lang="ja-JP" altLang="en-US" dirty="0" smtClean="0"/>
              <a:t>カメラ観測領域を細かく分け、各エリアに関して、各分子の平均二乗変位を抽出することにより、場所ごとの拡散係数を算出することができ、より正確な不均一性の評価が可能となると考えられます。さらに、時間毎の拡散係数の分布を見るとこで、ポリマーの緩和の速さに関する知見も得ることが出来ると考えております。</a:t>
            </a:r>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30</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私の研究をまとめますとこのようになります。以上で発表を終わります。</a:t>
            </a:r>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31</a:t>
            </a:fld>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ja-JP" altLang="en-US" dirty="0" smtClean="0"/>
              <a:t>本研究を遂行するにあたり、試料提供をしていただきました。ここに深く御礼申し上げます。</a:t>
            </a:r>
            <a:endParaRPr lang="en-US" altLang="ja-JP" dirty="0" smtClean="0"/>
          </a:p>
          <a:p>
            <a:pPr eaLnBrk="1" hangingPunct="1">
              <a:spcBef>
                <a:spcPct val="0"/>
              </a:spcBef>
            </a:pPr>
            <a:endParaRPr lang="en-US" altLang="ja-JP" dirty="0" smtClean="0"/>
          </a:p>
          <a:p>
            <a:pPr eaLnBrk="1" hangingPunct="1">
              <a:spcBef>
                <a:spcPct val="0"/>
              </a:spcBef>
            </a:pPr>
            <a:endParaRPr lang="ja-JP" altLang="en-US" dirty="0" smtClean="0"/>
          </a:p>
        </p:txBody>
      </p:sp>
      <p:sp>
        <p:nvSpPr>
          <p:cNvPr id="54276"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fld id="{81FE0A8F-12B9-4BBC-BD3F-52A8010649D1}" type="slidenum">
              <a:rPr lang="ja-JP" altLang="en-US" sz="1200"/>
              <a:pPr/>
              <a:t>36</a:t>
            </a:fld>
            <a:endParaRPr lang="ja-JP"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次に自己相関関数を用いて不均一性の評価をしました。拡散係数の、距離⊿</a:t>
            </a:r>
            <a:r>
              <a:rPr kumimoji="1" lang="en-US" altLang="ja-JP" dirty="0" smtClean="0"/>
              <a:t>d</a:t>
            </a:r>
            <a:r>
              <a:rPr kumimoji="1" lang="ja-JP" altLang="en-US" dirty="0" smtClean="0"/>
              <a:t>に対する自己相関関数は３式のように書け、</a:t>
            </a:r>
            <a:r>
              <a:rPr kumimoji="1" lang="en-US" altLang="ja-JP" dirty="0" smtClean="0"/>
              <a:t>D</a:t>
            </a:r>
            <a:r>
              <a:rPr kumimoji="1" lang="ja-JP" altLang="en-US" dirty="0" smtClean="0"/>
              <a:t>（</a:t>
            </a:r>
            <a:r>
              <a:rPr kumimoji="1" lang="en-US" altLang="ja-JP" dirty="0" err="1" smtClean="0"/>
              <a:t>x,y</a:t>
            </a:r>
            <a:r>
              <a:rPr kumimoji="1" lang="ja-JP" altLang="en-US" dirty="0" smtClean="0"/>
              <a:t>）と</a:t>
            </a:r>
            <a:r>
              <a:rPr kumimoji="1" lang="en-US" altLang="ja-JP" dirty="0" smtClean="0"/>
              <a:t>D(</a:t>
            </a:r>
            <a:r>
              <a:rPr kumimoji="1" lang="en-US" altLang="ja-JP" dirty="0" err="1" smtClean="0"/>
              <a:t>x,y</a:t>
            </a:r>
            <a:r>
              <a:rPr kumimoji="1" lang="en-US" altLang="ja-JP" dirty="0" smtClean="0"/>
              <a:t>+</a:t>
            </a:r>
            <a:r>
              <a:rPr kumimoji="1" lang="ja-JP" altLang="en-US" dirty="0" smtClean="0"/>
              <a:t>⊿</a:t>
            </a:r>
            <a:r>
              <a:rPr kumimoji="1" lang="en-US" altLang="ja-JP" dirty="0" smtClean="0"/>
              <a:t>d)</a:t>
            </a:r>
            <a:r>
              <a:rPr kumimoji="1" lang="ja-JP" altLang="en-US" dirty="0" smtClean="0"/>
              <a:t>が</a:t>
            </a:r>
            <a:r>
              <a:rPr kumimoji="1" lang="ja-JP" altLang="ja-JP" sz="1200" kern="1200" dirty="0" smtClean="0">
                <a:solidFill>
                  <a:schemeClr val="tx1"/>
                </a:solidFill>
                <a:latin typeface="+mn-lt"/>
                <a:ea typeface="+mn-ea"/>
                <a:cs typeface="ＭＳ Ｐゴシック" charset="-128"/>
              </a:rPr>
              <a:t>高い相関を示すならば</a:t>
            </a:r>
            <a:r>
              <a:rPr kumimoji="1" lang="ja-JP" altLang="en-US" sz="1200" kern="1200" dirty="0" smtClean="0">
                <a:solidFill>
                  <a:schemeClr val="tx1"/>
                </a:solidFill>
                <a:latin typeface="+mn-lt"/>
                <a:ea typeface="+mn-ea"/>
                <a:cs typeface="ＭＳ Ｐゴシック" charset="-128"/>
              </a:rPr>
              <a:t>自己相関関数</a:t>
            </a:r>
            <a:r>
              <a:rPr kumimoji="1" lang="en-US" altLang="ja-JP" sz="1200" kern="1200" dirty="0" smtClean="0">
                <a:solidFill>
                  <a:schemeClr val="tx1"/>
                </a:solidFill>
                <a:latin typeface="+mn-lt"/>
                <a:ea typeface="+mn-ea"/>
                <a:cs typeface="ＭＳ Ｐゴシック" charset="-128"/>
              </a:rPr>
              <a:t>C(</a:t>
            </a:r>
            <a:r>
              <a:rPr kumimoji="1" lang="ja-JP" altLang="en-US" sz="1200" kern="1200" dirty="0" smtClean="0">
                <a:solidFill>
                  <a:schemeClr val="tx1"/>
                </a:solidFill>
                <a:latin typeface="+mn-lt"/>
                <a:ea typeface="+mn-ea"/>
                <a:cs typeface="ＭＳ Ｐゴシック" charset="-128"/>
              </a:rPr>
              <a:t>⊿</a:t>
            </a:r>
            <a:r>
              <a:rPr kumimoji="1" lang="en-US" altLang="ja-JP" sz="1200" kern="1200" dirty="0" smtClean="0">
                <a:solidFill>
                  <a:schemeClr val="tx1"/>
                </a:solidFill>
                <a:latin typeface="+mn-lt"/>
                <a:ea typeface="+mn-ea"/>
                <a:cs typeface="ＭＳ Ｐゴシック" charset="-128"/>
              </a:rPr>
              <a:t>d)</a:t>
            </a:r>
            <a:r>
              <a:rPr kumimoji="1" lang="ja-JP" altLang="ja-JP" sz="1200" kern="1200" dirty="0" smtClean="0">
                <a:solidFill>
                  <a:schemeClr val="tx1"/>
                </a:solidFill>
                <a:latin typeface="+mn-lt"/>
                <a:ea typeface="+mn-ea"/>
                <a:cs typeface="ＭＳ Ｐゴシック" charset="-128"/>
              </a:rPr>
              <a:t>は大きな値を示</a:t>
            </a:r>
            <a:r>
              <a:rPr kumimoji="1" lang="ja-JP" altLang="en-US" sz="1200" kern="1200" dirty="0" smtClean="0">
                <a:solidFill>
                  <a:schemeClr val="tx1"/>
                </a:solidFill>
                <a:latin typeface="+mn-lt"/>
                <a:ea typeface="+mn-ea"/>
                <a:cs typeface="ＭＳ Ｐゴシック" charset="-128"/>
              </a:rPr>
              <a:t>します。</a:t>
            </a:r>
            <a:endParaRPr kumimoji="1" lang="en-US" altLang="ja-JP" sz="1200" kern="1200" dirty="0" smtClean="0">
              <a:solidFill>
                <a:schemeClr val="tx1"/>
              </a:solidFill>
              <a:latin typeface="+mn-lt"/>
              <a:ea typeface="+mn-ea"/>
              <a:cs typeface="ＭＳ Ｐゴシック"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37</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自己相関関数を規格化した自己相関係数</a:t>
            </a:r>
            <a:r>
              <a:rPr kumimoji="1" lang="en-US" altLang="ja-JP" dirty="0" smtClean="0"/>
              <a:t>R(</a:t>
            </a:r>
            <a:r>
              <a:rPr kumimoji="1" lang="ja-JP" altLang="en-US" dirty="0" smtClean="0"/>
              <a:t>⊿</a:t>
            </a:r>
            <a:r>
              <a:rPr kumimoji="1" lang="en-US" altLang="ja-JP" dirty="0" smtClean="0"/>
              <a:t>d)</a:t>
            </a:r>
            <a:r>
              <a:rPr kumimoji="1" lang="ja-JP" altLang="en-US" dirty="0" smtClean="0"/>
              <a:t>は⊿</a:t>
            </a:r>
            <a:r>
              <a:rPr kumimoji="1" lang="ja-JP" altLang="en-US" dirty="0" err="1" smtClean="0"/>
              <a:t>ｄ</a:t>
            </a:r>
            <a:r>
              <a:rPr kumimoji="1" lang="ja-JP" altLang="en-US" dirty="0" smtClean="0"/>
              <a:t>に対して指数関数的減衰を示し、各分子の減衰の半値全幅の値をその分子の座標の</a:t>
            </a:r>
            <a:r>
              <a:rPr kumimoji="1" lang="en-US" altLang="ja-JP" dirty="0" smtClean="0"/>
              <a:t>z</a:t>
            </a:r>
            <a:r>
              <a:rPr kumimoji="1" lang="ja-JP" altLang="en-US" dirty="0" smtClean="0"/>
              <a:t>軸にプロットすると、</a:t>
            </a:r>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38</a:t>
            </a:fld>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場所に依存した相関の強さは図のようになり、局所的に相関が強い場所が存在していることが分かりました。そこでは周りの分子と拡散係数の相関が強い、すなわち相対的に不均一性が小さいと言えます。</a:t>
            </a:r>
          </a:p>
          <a:p>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39</a:t>
            </a:fld>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dirty="0" smtClean="0"/>
              <a:t>先ほどの単分子追跡法により、分子の拡散の様子を知るためには、用いる分子に、ここに示す条件が要求されます。</a:t>
            </a:r>
            <a:endParaRPr lang="en-US" altLang="ja-JP" dirty="0" smtClean="0"/>
          </a:p>
          <a:p>
            <a:r>
              <a:rPr lang="ja-JP" altLang="en-US" dirty="0" smtClean="0"/>
              <a:t>一つ目は、</a:t>
            </a:r>
            <a:endParaRPr lang="en-US" altLang="ja-JP" dirty="0" smtClean="0"/>
          </a:p>
          <a:p>
            <a:r>
              <a:rPr lang="ja-JP" altLang="en-US" dirty="0" smtClean="0"/>
              <a:t>二種類のジアリールエテン分子について、これらの条件を満たしているかどうかを調べました。</a:t>
            </a:r>
          </a:p>
        </p:txBody>
      </p:sp>
      <p:sp>
        <p:nvSpPr>
          <p:cNvPr id="31748"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fld id="{B9C5CEFE-B596-4235-A447-F1772CEEDE97}" type="slidenum">
              <a:rPr lang="ja-JP" altLang="en-US" sz="1200"/>
              <a:pPr/>
              <a:t>43</a:t>
            </a:fld>
            <a:endParaRPr lang="ja-JP"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ja-JP" altLang="en-US" smtClean="0"/>
              <a:t>作製したサンプルを用いて、このような光学系で単一分子イメージングを行いました。</a:t>
            </a:r>
            <a:endParaRPr lang="en-US" altLang="ja-JP" smtClean="0"/>
          </a:p>
          <a:p>
            <a:pPr eaLnBrk="1" hangingPunct="1">
              <a:spcBef>
                <a:spcPct val="0"/>
              </a:spcBef>
            </a:pPr>
            <a:r>
              <a:rPr lang="en-US" altLang="ja-JP" smtClean="0"/>
              <a:t>532 nm </a:t>
            </a:r>
            <a:r>
              <a:rPr lang="ja-JP" altLang="en-US" smtClean="0"/>
              <a:t>が蛍光励起用のレーザーで</a:t>
            </a:r>
            <a:r>
              <a:rPr lang="en-US" altLang="ja-JP" smtClean="0"/>
              <a:t>325 nm</a:t>
            </a:r>
            <a:r>
              <a:rPr lang="ja-JP" altLang="en-US" smtClean="0"/>
              <a:t>がジアリールエテンの異性化のための紫外光です。</a:t>
            </a:r>
            <a:endParaRPr lang="en-US" altLang="ja-JP" smtClean="0"/>
          </a:p>
          <a:p>
            <a:pPr eaLnBrk="1" hangingPunct="1">
              <a:spcBef>
                <a:spcPct val="0"/>
              </a:spcBef>
            </a:pPr>
            <a:r>
              <a:rPr lang="ja-JP" altLang="en-US" smtClean="0"/>
              <a:t>二つのレーザーは同軸で試料に照射され、そのスポットサイズは数十ミクロンです。</a:t>
            </a:r>
            <a:endParaRPr lang="en-US" altLang="ja-JP" smtClean="0"/>
          </a:p>
          <a:p>
            <a:pPr eaLnBrk="1" hangingPunct="1">
              <a:spcBef>
                <a:spcPct val="0"/>
              </a:spcBef>
            </a:pPr>
            <a:r>
              <a:rPr lang="ja-JP" altLang="en-US" smtClean="0"/>
              <a:t>試料の蛍光は、対物レンズで集められ、検出側の光学系へ導かれます。</a:t>
            </a:r>
            <a:endParaRPr lang="en-US" altLang="ja-JP" smtClean="0"/>
          </a:p>
          <a:p>
            <a:pPr eaLnBrk="1" hangingPunct="1">
              <a:spcBef>
                <a:spcPct val="0"/>
              </a:spcBef>
            </a:pPr>
            <a:r>
              <a:rPr lang="ja-JP" altLang="en-US" smtClean="0"/>
              <a:t>ダイクロイックミラーとフィルターによりレーザー光はカットされ、</a:t>
            </a:r>
            <a:r>
              <a:rPr lang="en-US" altLang="ja-JP" smtClean="0"/>
              <a:t>CCD</a:t>
            </a:r>
            <a:r>
              <a:rPr lang="ja-JP" altLang="en-US" smtClean="0"/>
              <a:t>カメラでは蛍光のみが検出されます。</a:t>
            </a:r>
            <a:endParaRPr lang="en-US" altLang="ja-JP" smtClean="0"/>
          </a:p>
          <a:p>
            <a:pPr eaLnBrk="1" hangingPunct="1">
              <a:spcBef>
                <a:spcPct val="0"/>
              </a:spcBef>
            </a:pPr>
            <a:r>
              <a:rPr lang="en-US" altLang="ja-JP" smtClean="0"/>
              <a:t>CCD</a:t>
            </a:r>
            <a:r>
              <a:rPr lang="ja-JP" altLang="en-US" smtClean="0"/>
              <a:t>カメラではこのような画像が得られ、ひとつひとつのスポットが分子からの発光です。</a:t>
            </a:r>
            <a:endParaRPr lang="en-US" altLang="ja-JP" smtClean="0"/>
          </a:p>
          <a:p>
            <a:pPr eaLnBrk="1" hangingPunct="1">
              <a:spcBef>
                <a:spcPct val="0"/>
              </a:spcBef>
            </a:pPr>
            <a:r>
              <a:rPr lang="ja-JP" altLang="en-US" smtClean="0"/>
              <a:t>光学顕微鏡の分解能は光の回折限界で決まり、高性能の対物レンズを用いても、せいぜい</a:t>
            </a:r>
            <a:r>
              <a:rPr lang="en-US" altLang="ja-JP" smtClean="0"/>
              <a:t>200 nm</a:t>
            </a:r>
            <a:r>
              <a:rPr lang="ja-JP" altLang="en-US" smtClean="0"/>
              <a:t>程度です。ですが、この例のように、一つの蛍光分子の蛍光スポットを</a:t>
            </a:r>
            <a:r>
              <a:rPr lang="en-US" altLang="ja-JP" smtClean="0"/>
              <a:t>2</a:t>
            </a:r>
            <a:r>
              <a:rPr lang="ja-JP" altLang="en-US" smtClean="0"/>
              <a:t>次元のガウス関数でフィッティングすると、その重心の座標が分子の存在する場所に対応します。この時、分子の位置決定精度は、光学顕微鏡の分解能より遙かに高く、この手法を用いてフレームごとに分子の位置を決定すると、</a:t>
            </a:r>
            <a:r>
              <a:rPr lang="en-US" altLang="ja-JP" smtClean="0"/>
              <a:t>1</a:t>
            </a:r>
            <a:r>
              <a:rPr lang="ja-JP" altLang="en-US" smtClean="0"/>
              <a:t>つずつの蛍光分子の動きを数ｎｍ程度の精度で追いかけることができます。これを単分子追跡と呼びます。一例を示します。</a:t>
            </a:r>
            <a:endParaRPr lang="en-US" altLang="ja-JP" smtClean="0"/>
          </a:p>
        </p:txBody>
      </p:sp>
      <p:sp>
        <p:nvSpPr>
          <p:cNvPr id="29700"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fld id="{CE3117E0-5464-46AA-8B5E-47EAC7A92824}" type="slidenum">
              <a:rPr lang="ja-JP" altLang="en-US" sz="1200"/>
              <a:pPr/>
              <a:t>49</a:t>
            </a:fld>
            <a:endParaRPr lang="ja-JP"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eaLnBrk="1" hangingPunct="1"/>
            <a:r>
              <a:rPr lang="ja-JP" altLang="en-US" dirty="0" smtClean="0">
                <a:ea typeface="ＭＳ Ｐ明朝" pitchFamily="18" charset="-128"/>
              </a:rPr>
              <a:t>最初に単一分子計測について、その意義と特徴を簡単に説明したいと思います。</a:t>
            </a:r>
            <a:r>
              <a:rPr lang="ja-JP" altLang="ja-JP" dirty="0" smtClean="0">
                <a:latin typeface="Century" pitchFamily="18" charset="0"/>
                <a:ea typeface="ＭＳ 明朝" pitchFamily="17" charset="-128"/>
              </a:rPr>
              <a:t>はじめに</a:t>
            </a:r>
            <a:r>
              <a:rPr lang="ja-JP" altLang="en-US" dirty="0" smtClean="0">
                <a:latin typeface="Century" pitchFamily="18" charset="0"/>
                <a:ea typeface="ＭＳ 明朝" pitchFamily="17" charset="-128"/>
              </a:rPr>
              <a:t>個々の分子とその周囲の</a:t>
            </a:r>
            <a:r>
              <a:rPr lang="ja-JP" altLang="ja-JP" dirty="0" smtClean="0">
                <a:latin typeface="Century" pitchFamily="18" charset="0"/>
                <a:ea typeface="ＭＳ 明朝" pitchFamily="17" charset="-128"/>
              </a:rPr>
              <a:t>微小な領域について考えます。例として、ここでは固体のポリマーを挙げます。マクロな視点で見ると均一なように見え</a:t>
            </a:r>
            <a:r>
              <a:rPr lang="ja-JP" altLang="en-US" dirty="0" smtClean="0">
                <a:latin typeface="Century" pitchFamily="18" charset="0"/>
                <a:ea typeface="ＭＳ 明朝" pitchFamily="17" charset="-128"/>
              </a:rPr>
              <a:t>るポリマーですが、</a:t>
            </a:r>
            <a:r>
              <a:rPr lang="ja-JP" altLang="en-US" dirty="0" smtClean="0"/>
              <a:t>ナノスケールでは場所によって密度や、粘性、誘電率、自由体積分布など</a:t>
            </a:r>
            <a:r>
              <a:rPr lang="ja-JP" altLang="en-US" dirty="0" smtClean="0">
                <a:latin typeface="Century" pitchFamily="18" charset="0"/>
                <a:ea typeface="ＭＳ 明朝" pitchFamily="17" charset="-128"/>
              </a:rPr>
              <a:t>に差があります</a:t>
            </a:r>
            <a:r>
              <a:rPr lang="ja-JP" altLang="ja-JP" dirty="0" smtClean="0">
                <a:latin typeface="Century" pitchFamily="18" charset="0"/>
                <a:ea typeface="ＭＳ 明朝" pitchFamily="17" charset="-128"/>
              </a:rPr>
              <a:t>。この</a:t>
            </a:r>
            <a:r>
              <a:rPr lang="ja-JP" altLang="en-US" dirty="0" smtClean="0">
                <a:latin typeface="Century" pitchFamily="18" charset="0"/>
                <a:ea typeface="ＭＳ 明朝" pitchFamily="17" charset="-128"/>
              </a:rPr>
              <a:t>時ゲスト分子の</a:t>
            </a:r>
            <a:r>
              <a:rPr lang="ja-JP" altLang="ja-JP" dirty="0" smtClean="0">
                <a:latin typeface="Century" pitchFamily="18" charset="0"/>
                <a:ea typeface="ＭＳ 明朝" pitchFamily="17" charset="-128"/>
              </a:rPr>
              <a:t>電子状態</a:t>
            </a:r>
            <a:r>
              <a:rPr lang="ja-JP" altLang="en-US" dirty="0" smtClean="0">
                <a:latin typeface="Century" pitchFamily="18" charset="0"/>
                <a:ea typeface="ＭＳ 明朝" pitchFamily="17" charset="-128"/>
              </a:rPr>
              <a:t>も</a:t>
            </a:r>
            <a:r>
              <a:rPr lang="ja-JP" altLang="ja-JP" dirty="0" smtClean="0">
                <a:latin typeface="Century" pitchFamily="18" charset="0"/>
                <a:ea typeface="ＭＳ 明朝" pitchFamily="17" charset="-128"/>
              </a:rPr>
              <a:t>それぞれ異なるので、蛍光スペクトルや蛍光寿命など</a:t>
            </a:r>
            <a:r>
              <a:rPr lang="ja-JP" altLang="en-US" dirty="0" smtClean="0">
                <a:latin typeface="Century" pitchFamily="18" charset="0"/>
                <a:ea typeface="ＭＳ 明朝" pitchFamily="17" charset="-128"/>
              </a:rPr>
              <a:t>は分子ごとに</a:t>
            </a:r>
            <a:r>
              <a:rPr lang="ja-JP" altLang="ja-JP" dirty="0" smtClean="0">
                <a:latin typeface="Century" pitchFamily="18" charset="0"/>
                <a:ea typeface="ＭＳ 明朝" pitchFamily="17" charset="-128"/>
              </a:rPr>
              <a:t>異な</a:t>
            </a:r>
            <a:r>
              <a:rPr lang="ja-JP" altLang="en-US" dirty="0" smtClean="0">
                <a:latin typeface="Century" pitchFamily="18" charset="0"/>
                <a:ea typeface="ＭＳ 明朝" pitchFamily="17" charset="-128"/>
              </a:rPr>
              <a:t>ると考えられます</a:t>
            </a:r>
            <a:r>
              <a:rPr lang="ja-JP" altLang="ja-JP" dirty="0" smtClean="0">
                <a:latin typeface="Century" pitchFamily="18" charset="0"/>
                <a:ea typeface="ＭＳ 明朝" pitchFamily="17" charset="-128"/>
              </a:rPr>
              <a:t>。</a:t>
            </a:r>
            <a:r>
              <a:rPr lang="ja-JP" altLang="en-US" dirty="0" smtClean="0">
                <a:ea typeface="ＭＳ Ｐ明朝" pitchFamily="18" charset="-128"/>
              </a:rPr>
              <a:t>蛍光スペクトルを測定する場合、右の図のように通常のマクロスケールでは多数の分子の平均値が結果として得られますが、単一分子計測では一分子ずつのスペクトルを測定するので、取り囲む環境の違いを反映した、それぞれの分子</a:t>
            </a:r>
            <a:r>
              <a:rPr lang="ja-JP" altLang="ja-JP" dirty="0" smtClean="0">
                <a:latin typeface="Century" pitchFamily="18" charset="0"/>
                <a:ea typeface="ＭＳ 明朝" pitchFamily="17" charset="-128"/>
              </a:rPr>
              <a:t>固有の値</a:t>
            </a:r>
            <a:r>
              <a:rPr lang="ja-JP" altLang="en-US" dirty="0" smtClean="0">
                <a:latin typeface="Century" pitchFamily="18" charset="0"/>
                <a:ea typeface="ＭＳ 明朝" pitchFamily="17" charset="-128"/>
              </a:rPr>
              <a:t>が得ら</a:t>
            </a:r>
            <a:r>
              <a:rPr lang="ja-JP" altLang="en-US" dirty="0" smtClean="0">
                <a:ea typeface="ＭＳ Ｐ明朝" pitchFamily="18" charset="-128"/>
              </a:rPr>
              <a:t>れます。またゲスト</a:t>
            </a:r>
            <a:r>
              <a:rPr lang="ja-JP" altLang="ja-JP" dirty="0" smtClean="0">
                <a:latin typeface="Century" pitchFamily="18" charset="0"/>
                <a:ea typeface="ＭＳ 明朝" pitchFamily="17" charset="-128"/>
              </a:rPr>
              <a:t>分子の</a:t>
            </a:r>
            <a:r>
              <a:rPr lang="ja-JP" altLang="en-US" dirty="0" smtClean="0">
                <a:latin typeface="Century" pitchFamily="18" charset="0"/>
                <a:ea typeface="ＭＳ 明朝" pitchFamily="17" charset="-128"/>
              </a:rPr>
              <a:t>拡散挙動について、</a:t>
            </a:r>
            <a:r>
              <a:rPr lang="ja-JP" altLang="ja-JP" dirty="0" smtClean="0">
                <a:latin typeface="Century" pitchFamily="18" charset="0"/>
                <a:ea typeface="ＭＳ 明朝" pitchFamily="17" charset="-128"/>
              </a:rPr>
              <a:t>周りの粘性や構造が不均一だと拡散係数はその分子の位置に依存します。</a:t>
            </a:r>
            <a:r>
              <a:rPr lang="ja-JP" altLang="en-US" dirty="0" smtClean="0">
                <a:ea typeface="ＭＳ Ｐ明朝" pitchFamily="18" charset="-128"/>
              </a:rPr>
              <a:t>よって一分子ごとに拡散挙動を調べることで下の図のような、ポリマーのミクロな構造を反映した結果が得られます。このように単分子計測では集団系とは異なり観測対象が一分子であるというのが最大の特徴であり、アンサンブルの測定では知り得なかった情報を得ることが出来ます。</a:t>
            </a:r>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4</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顕微鏡について紹介します。単一分子測定で用いられる顕微鏡にはサンプルに平行光を入射する広視野顕微鏡とサンプル上で集光させる共焦点顕微鏡があります。広視野顕微鏡ではレーザー光が照射されている範囲が広いために画像取得にかかる時間は短いですがその分</a:t>
            </a:r>
            <a:r>
              <a:rPr kumimoji="1" lang="en-US" altLang="ja-JP" dirty="0" smtClean="0"/>
              <a:t>Z</a:t>
            </a:r>
            <a:r>
              <a:rPr kumimoji="1" lang="ja-JP" altLang="en-US" dirty="0" smtClean="0"/>
              <a:t>軸方向への空間分解能は悪く、逆に共焦点顕微鏡では、照射範囲が狭いために画像取得に時間がかかってしまいますが、</a:t>
            </a:r>
            <a:r>
              <a:rPr kumimoji="1" lang="en-US" altLang="ja-JP" dirty="0" smtClean="0"/>
              <a:t>Z</a:t>
            </a:r>
            <a:r>
              <a:rPr kumimoji="1" lang="ja-JP" altLang="en-US" dirty="0" smtClean="0"/>
              <a:t>軸方向への分解能が良いです。うち私が普段用いている広視野顕微鏡についてその使用例を２つ紹介します。</a:t>
            </a:r>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一つ目は超解像への応用です。</a:t>
            </a:r>
            <a:r>
              <a:rPr lang="ja-JP" altLang="en-US" dirty="0" smtClean="0"/>
              <a:t>近年、様々な超解像イメージング法が提案され、光学顕微鏡の限界を超えたイメージングが可能になると、精力的に研究されています。一般の光学顕微鏡の空間分解能は光の回折限界によって、最高性能の対物レンズを用いても可視光の波長の半分程度、約</a:t>
            </a:r>
            <a:r>
              <a:rPr lang="en-US" altLang="ja-JP" dirty="0" smtClean="0"/>
              <a:t>200nm</a:t>
            </a:r>
            <a:r>
              <a:rPr lang="ja-JP" altLang="en-US" dirty="0" smtClean="0"/>
              <a:t>となっています。ここで回折限界とは光の性質の一つで、光が無限に小さく絞れるわけではなく、それ以上絞ることのできない限界があることを言います。超解像顕微鏡とはこの回折限界を突破し数</a:t>
            </a:r>
            <a:r>
              <a:rPr lang="en-US" altLang="ja-JP" dirty="0" smtClean="0"/>
              <a:t>nm</a:t>
            </a:r>
            <a:r>
              <a:rPr lang="ja-JP" altLang="en-US" dirty="0" smtClean="0"/>
              <a:t>から数十</a:t>
            </a:r>
            <a:r>
              <a:rPr lang="en-US" altLang="ja-JP" dirty="0" smtClean="0"/>
              <a:t>nm</a:t>
            </a:r>
            <a:r>
              <a:rPr lang="ja-JP" altLang="en-US" dirty="0" err="1" smtClean="0"/>
              <a:t>にまで</a:t>
            </a:r>
            <a:r>
              <a:rPr lang="ja-JP" altLang="en-US" dirty="0" smtClean="0"/>
              <a:t>空間分解能を高めた顕微鏡のことです。幾つかの方法はありますが、今回は今後私が実験を計画しているフォトスイッチ可能な蛍光分子を用いた</a:t>
            </a:r>
            <a:r>
              <a:rPr lang="en-US" altLang="ja-JP" dirty="0" smtClean="0"/>
              <a:t>PALM</a:t>
            </a:r>
            <a:r>
              <a:rPr lang="ja-JP" altLang="en-US" dirty="0" smtClean="0"/>
              <a:t>と呼ばれる手法について紹介します。</a:t>
            </a:r>
          </a:p>
          <a:p>
            <a:endParaRPr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err="1" smtClean="0"/>
              <a:t>れには</a:t>
            </a:r>
            <a:r>
              <a:rPr lang="ja-JP" altLang="en-US" dirty="0" smtClean="0"/>
              <a:t>波長の異なる光で蛍光性のオン／オフを切り替えられる分子を蛍光修飾に用います。まずこちらの図のように、ホスト物質全体に蛍光分子を分布させます。これを通常の光学顕微鏡で見ようとすると、回折限界により各分子の蛍光像はこのように広がってしまい高精度で位置を決定することはできません。そこで、いったんすべての分子をオフにしてから小さい範囲にオンビームをあて、少数の分子を蛍光オン状態にします。オン状態の分子は別の波長の光で励起され蛍光を発します。この時周りの分子は蛍光を発しないため蛍光像が重なることはなく、蛍光を発している分子の位置を正確に求めることができます。再びすべての分子をオフにした後、今度は別の部分を励起してその分子の位置を求めます。同様の操作を繰り返していくと最終的に全ての蛍光分子の分布が分かり、高い精度でホスト物質の構造を知ることができます。</a:t>
            </a:r>
            <a:r>
              <a:rPr lang="en-US" altLang="ja-JP" dirty="0" smtClean="0"/>
              <a:t>PALM</a:t>
            </a:r>
            <a:r>
              <a:rPr lang="ja-JP" altLang="en-US" dirty="0" smtClean="0"/>
              <a:t>は細胞の観察などに用いられ、現在では数</a:t>
            </a:r>
            <a:r>
              <a:rPr lang="en-US" altLang="ja-JP" dirty="0" smtClean="0"/>
              <a:t>nm</a:t>
            </a:r>
            <a:r>
              <a:rPr lang="ja-JP" altLang="en-US" dirty="0" smtClean="0"/>
              <a:t>ほどの分解能が実現されています。</a:t>
            </a:r>
            <a:endParaRPr lang="en-US" altLang="ja-JP" dirty="0" smtClean="0"/>
          </a:p>
          <a:p>
            <a:endParaRPr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次の広視野顕微鏡の使用例として私が行っている単一分子追跡、以下</a:t>
            </a:r>
            <a:r>
              <a:rPr kumimoji="1" lang="en-US" altLang="ja-JP" dirty="0" smtClean="0"/>
              <a:t>SMT</a:t>
            </a:r>
            <a:r>
              <a:rPr kumimoji="1" lang="ja-JP" altLang="en-US" dirty="0" smtClean="0"/>
              <a:t>についてご紹介いたします。</a:t>
            </a:r>
            <a:r>
              <a:rPr kumimoji="1" lang="en-US" altLang="ja-JP" dirty="0" smtClean="0"/>
              <a:t>SMT</a:t>
            </a:r>
            <a:r>
              <a:rPr kumimoji="1" lang="ja-JP" altLang="ja-JP" sz="1200" kern="1200" dirty="0" smtClean="0">
                <a:solidFill>
                  <a:schemeClr val="tx1"/>
                </a:solidFill>
                <a:latin typeface="+mn-lt"/>
                <a:ea typeface="+mn-ea"/>
                <a:cs typeface="ＭＳ Ｐゴシック" charset="-128"/>
              </a:rPr>
              <a:t>では一つ一つの分子の発する蛍光強度を</a:t>
            </a:r>
            <a:r>
              <a:rPr kumimoji="1" lang="en-US" altLang="ja-JP" sz="1200" kern="1200" dirty="0" smtClean="0">
                <a:solidFill>
                  <a:schemeClr val="tx1"/>
                </a:solidFill>
                <a:latin typeface="+mn-lt"/>
                <a:ea typeface="+mn-ea"/>
                <a:cs typeface="ＭＳ Ｐゴシック" charset="-128"/>
              </a:rPr>
              <a:t>2</a:t>
            </a:r>
            <a:r>
              <a:rPr kumimoji="1" lang="ja-JP" altLang="ja-JP" sz="1200" kern="1200" dirty="0" smtClean="0">
                <a:solidFill>
                  <a:schemeClr val="tx1"/>
                </a:solidFill>
                <a:latin typeface="+mn-lt"/>
                <a:ea typeface="+mn-ea"/>
                <a:cs typeface="ＭＳ Ｐゴシック" charset="-128"/>
              </a:rPr>
              <a:t>次元のガウス関数でフィッティングすることで、その重心の座標をもって分子の位置を決定出来ます。この手法を用いてフレームごとに分子の位置を決定することで各蛍光分子の動きを数ｎｍ程度の精度で追いかけることができます。 </a:t>
            </a:r>
          </a:p>
          <a:p>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a:t>
            </a:r>
            <a:r>
              <a:rPr kumimoji="1" lang="en-US" altLang="ja-JP" dirty="0" smtClean="0"/>
              <a:t>SMT</a:t>
            </a:r>
            <a:r>
              <a:rPr kumimoji="1" lang="ja-JP" altLang="en-US" dirty="0" smtClean="0"/>
              <a:t>を用いた私の研究をご紹介させていただきます。</a:t>
            </a:r>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906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906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86921" y="4143380"/>
            <a:ext cx="6887849"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309530" y="2500306"/>
            <a:ext cx="6965205" cy="1512888"/>
          </a:xfrm>
        </p:spPr>
        <p:txBody>
          <a:bodyPr anchor="b"/>
          <a:lstStyle>
            <a:lvl1pPr fontAlgn="auto">
              <a:defRPr/>
            </a:lvl1pPr>
          </a:lstStyle>
          <a:p>
            <a:r>
              <a:rPr kumimoji="0" lang="ja-JP" altLang="en-US" smtClean="0"/>
              <a:t>マスタ タイトルの書式設定</a:t>
            </a:r>
            <a:endParaRPr kumimoji="0" lang="en-US"/>
          </a:p>
        </p:txBody>
      </p:sp>
      <p:sp>
        <p:nvSpPr>
          <p:cNvPr id="21" name="サブタイトル 20"/>
          <p:cNvSpPr>
            <a:spLocks noGrp="1"/>
          </p:cNvSpPr>
          <p:nvPr>
            <p:ph type="subTitle" idx="1"/>
          </p:nvPr>
        </p:nvSpPr>
        <p:spPr>
          <a:xfrm>
            <a:off x="325033" y="4314828"/>
            <a:ext cx="69342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 サブタイトルの書式設定</a:t>
            </a:r>
            <a:endParaRPr kumimoji="0" lang="en-US"/>
          </a:p>
        </p:txBody>
      </p:sp>
      <p:sp>
        <p:nvSpPr>
          <p:cNvPr id="29" name="日付プレースホルダ 28"/>
          <p:cNvSpPr>
            <a:spLocks noGrp="1"/>
          </p:cNvSpPr>
          <p:nvPr>
            <p:ph type="dt" sz="half" idx="10"/>
          </p:nvPr>
        </p:nvSpPr>
        <p:spPr/>
        <p:txBody>
          <a:bodyPr/>
          <a:lstStyle/>
          <a:p>
            <a:fld id="{7B154939-43F1-4060-B7E3-DE79AD9D03A8}" type="datetime1">
              <a:rPr lang="ja-JP" altLang="en-US" smtClean="0"/>
              <a:pPr/>
              <a:t>2014/10/9</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14" name="スライド番号プレースホルダ 13"/>
          <p:cNvSpPr>
            <a:spLocks noGrp="1"/>
          </p:cNvSpPr>
          <p:nvPr>
            <p:ph type="sldNum" sz="quarter" idx="12"/>
          </p:nvPr>
        </p:nvSpPr>
        <p:spPr/>
        <p:txBody>
          <a:bodyPr/>
          <a:lstStyle/>
          <a:p>
            <a:fld id="{15A83BC6-228F-499D-BE59-3B0523D16DDA}" type="slidenum">
              <a:rPr lang="ja-JP" altLang="en-US" smtClean="0"/>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9C15485-C6E8-4CE1-A058-2109FFE201C5}" type="datetime1">
              <a:rPr lang="ja-JP" altLang="en-US" smtClean="0"/>
              <a:pPr/>
              <a:t>2014/10/9</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fld id="{984E8AB6-6A8B-4721-9BEF-92849137AE87}" type="slidenum">
              <a:rPr lang="ja-JP" altLang="en-US" smtClean="0"/>
              <a:pPr/>
              <a:t>&lt;#&gt;</a:t>
            </a:fld>
            <a:endParaRPr lang="ja-JP"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506908" y="274640"/>
            <a:ext cx="1903792"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95300" y="274640"/>
            <a:ext cx="6934217"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9C15485-C6E8-4CE1-A058-2109FFE201C5}" type="datetime1">
              <a:rPr lang="ja-JP" altLang="en-US" smtClean="0"/>
              <a:pPr/>
              <a:t>2014/10/9</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fld id="{984E8AB6-6A8B-4721-9BEF-92849137AE87}" type="slidenum">
              <a:rPr lang="ja-JP" altLang="en-US" smtClean="0"/>
              <a:pPr/>
              <a:t>&lt;#&gt;</a:t>
            </a:fld>
            <a:endParaRPr lang="ja-JP"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04F488E7-60CC-4384-8E9B-D41DFE6D9667}" type="datetime1">
              <a:rPr lang="ja-JP" altLang="en-US" smtClean="0"/>
              <a:pPr/>
              <a:t>2014/10/9</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fld id="{6FE56F6A-523A-45A3-8A7E-7ABD83A75ACC}" type="slidenum">
              <a:rPr lang="ja-JP" altLang="en-US" smtClean="0"/>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906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6063" y="0"/>
            <a:ext cx="9906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73877" y="4714884"/>
            <a:ext cx="8420100" cy="785818"/>
          </a:xfrm>
        </p:spPr>
        <p:txBody>
          <a:bodyPr anchor="t"/>
          <a:lstStyle>
            <a:lvl1pPr algn="l">
              <a:defRPr sz="4000" b="1" cap="all"/>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82506" y="1928802"/>
            <a:ext cx="84201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F79E0A3D-05C9-44F2-A635-0AD4A165DF36}" type="datetime1">
              <a:rPr lang="ja-JP" altLang="en-US" smtClean="0"/>
              <a:pPr/>
              <a:t>2014/10/9</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fld id="{EE55753F-EFAF-43AF-AB98-F3E384E15D44}" type="slidenum">
              <a:rPr lang="ja-JP" altLang="en-US" smtClean="0"/>
              <a:pPr/>
              <a:t>&lt;#&gt;</a:t>
            </a:fld>
            <a:endParaRPr lang="ja-JP" altLang="en-US"/>
          </a:p>
        </p:txBody>
      </p:sp>
      <p:grpSp>
        <p:nvGrpSpPr>
          <p:cNvPr id="7" name="グループ化 6"/>
          <p:cNvGrpSpPr>
            <a:grpSpLocks/>
          </p:cNvGrpSpPr>
          <p:nvPr/>
        </p:nvGrpSpPr>
        <p:grpSpPr bwMode="auto">
          <a:xfrm>
            <a:off x="773877" y="4643446"/>
            <a:ext cx="8435637"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29C9763B-23BE-487D-BE7B-E63FC707D5A6}" type="datetime1">
              <a:rPr lang="ja-JP" altLang="en-US" smtClean="0"/>
              <a:pPr/>
              <a:t>2014/10/9</a:t>
            </a:fld>
            <a:endParaRPr lang="ja-JP" altLang="en-US"/>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fld id="{E05BC287-1893-4E63-A07B-69F5C3F713DD}" type="slidenum">
              <a:rPr lang="ja-JP" altLang="en-US" smtClean="0"/>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fld id="{294648A8-3FBA-4A18-A184-7261347E3B10}" type="datetime1">
              <a:rPr lang="ja-JP" altLang="en-US" smtClean="0"/>
              <a:pPr/>
              <a:t>2014/10/9</a:t>
            </a:fld>
            <a:endParaRPr lang="ja-JP" altLang="en-US"/>
          </a:p>
        </p:txBody>
      </p:sp>
      <p:sp>
        <p:nvSpPr>
          <p:cNvPr id="8" name="フッター プレースホルダ 7"/>
          <p:cNvSpPr>
            <a:spLocks noGrp="1"/>
          </p:cNvSpPr>
          <p:nvPr>
            <p:ph type="ftr" sz="quarter" idx="11"/>
          </p:nvPr>
        </p:nvSpPr>
        <p:spPr/>
        <p:txBody>
          <a:bodyPr/>
          <a:lstStyle/>
          <a:p>
            <a:pPr>
              <a:defRPr/>
            </a:pPr>
            <a:endParaRPr lang="ja-JP" altLang="en-US"/>
          </a:p>
        </p:txBody>
      </p:sp>
      <p:sp>
        <p:nvSpPr>
          <p:cNvPr id="9" name="スライド番号プレースホルダ 8"/>
          <p:cNvSpPr>
            <a:spLocks noGrp="1"/>
          </p:cNvSpPr>
          <p:nvPr>
            <p:ph type="sldNum" sz="quarter" idx="12"/>
          </p:nvPr>
        </p:nvSpPr>
        <p:spPr/>
        <p:txBody>
          <a:bodyPr/>
          <a:lstStyle/>
          <a:p>
            <a:fld id="{61D5F3A5-EB20-4A0C-90AF-482C915F0363}" type="slidenum">
              <a:rPr lang="ja-JP" altLang="en-US" smtClean="0"/>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41704" y="285728"/>
            <a:ext cx="8327258" cy="785818"/>
          </a:xfrm>
        </p:spPr>
        <p:txBody>
          <a:bodyPr/>
          <a:lstStyle>
            <a:lvl1pPr algn="l">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301EA51B-1368-4BED-9047-5FE453B5DF27}" type="datetime1">
              <a:rPr lang="ja-JP" altLang="en-US" smtClean="0"/>
              <a:pPr/>
              <a:t>2014/10/9</a:t>
            </a:fld>
            <a:endParaRPr lang="ja-JP" altLang="en-US"/>
          </a:p>
        </p:txBody>
      </p:sp>
      <p:sp>
        <p:nvSpPr>
          <p:cNvPr id="4" name="フッター プレースホルダ 3"/>
          <p:cNvSpPr>
            <a:spLocks noGrp="1"/>
          </p:cNvSpPr>
          <p:nvPr>
            <p:ph type="ftr" sz="quarter" idx="11"/>
          </p:nvPr>
        </p:nvSpPr>
        <p:spPr/>
        <p:txBody>
          <a:bodyPr/>
          <a:lstStyle/>
          <a:p>
            <a:pPr>
              <a:defRPr/>
            </a:pPr>
            <a:endParaRPr lang="ja-JP" altLang="en-US"/>
          </a:p>
        </p:txBody>
      </p:sp>
      <p:sp>
        <p:nvSpPr>
          <p:cNvPr id="5" name="スライド番号プレースホルダ 4"/>
          <p:cNvSpPr>
            <a:spLocks noGrp="1"/>
          </p:cNvSpPr>
          <p:nvPr>
            <p:ph type="sldNum" sz="quarter" idx="12"/>
          </p:nvPr>
        </p:nvSpPr>
        <p:spPr/>
        <p:txBody>
          <a:bodyPr/>
          <a:lstStyle/>
          <a:p>
            <a:fld id="{CDDC7558-BD80-49AE-9546-4B1E4067DBD0}" type="slidenum">
              <a:rPr lang="ja-JP" altLang="en-US" smtClean="0"/>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D06A2DC-E6DF-4037-81E6-931D259192FE}" type="datetime1">
              <a:rPr lang="ja-JP" altLang="en-US" smtClean="0"/>
              <a:pPr/>
              <a:t>2014/10/9</a:t>
            </a:fld>
            <a:endParaRPr lang="ja-JP" altLang="en-US"/>
          </a:p>
        </p:txBody>
      </p:sp>
      <p:sp>
        <p:nvSpPr>
          <p:cNvPr id="3" name="フッター プレースホルダ 2"/>
          <p:cNvSpPr>
            <a:spLocks noGrp="1"/>
          </p:cNvSpPr>
          <p:nvPr>
            <p:ph type="ftr" sz="quarter" idx="11"/>
          </p:nvPr>
        </p:nvSpPr>
        <p:spPr/>
        <p:txBody>
          <a:bodyPr/>
          <a:lstStyle/>
          <a:p>
            <a:pPr>
              <a:defRPr/>
            </a:pPr>
            <a:endParaRPr lang="ja-JP" altLang="en-US"/>
          </a:p>
        </p:txBody>
      </p:sp>
      <p:sp>
        <p:nvSpPr>
          <p:cNvPr id="4" name="スライド番号プレースホルダ 3"/>
          <p:cNvSpPr>
            <a:spLocks noGrp="1"/>
          </p:cNvSpPr>
          <p:nvPr>
            <p:ph type="sldNum" sz="quarter" idx="12"/>
          </p:nvPr>
        </p:nvSpPr>
        <p:spPr/>
        <p:txBody>
          <a:bodyPr/>
          <a:lstStyle/>
          <a:p>
            <a:fld id="{23544A1C-E5D1-4EA8-9ACF-9EECF7CCBF6A}" type="slidenum">
              <a:rPr lang="ja-JP" altLang="en-US" smtClean="0"/>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E9C15485-C6E8-4CE1-A058-2109FFE201C5}" type="datetime1">
              <a:rPr lang="ja-JP" altLang="en-US" smtClean="0"/>
              <a:pPr/>
              <a:t>2014/10/9</a:t>
            </a:fld>
            <a:endParaRPr lang="ja-JP" altLang="en-US"/>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fld id="{984E8AB6-6A8B-4721-9BEF-92849137AE87}" type="slidenum">
              <a:rPr lang="ja-JP" altLang="en-US" smtClean="0"/>
              <a:pPr/>
              <a:t>&lt;#&gt;</a:t>
            </a:fld>
            <a:endParaRPr lang="ja-JP"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334687" y="4857760"/>
            <a:ext cx="3320919" cy="566738"/>
          </a:xfrm>
        </p:spPr>
        <p:txBody>
          <a:bodyPr anchor="b"/>
          <a:lstStyle>
            <a:lvl1pPr algn="ctr">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2012136" y="714356"/>
            <a:ext cx="59436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 3"/>
          <p:cNvSpPr>
            <a:spLocks noGrp="1"/>
          </p:cNvSpPr>
          <p:nvPr>
            <p:ph type="body" sz="half" idx="2"/>
          </p:nvPr>
        </p:nvSpPr>
        <p:spPr>
          <a:xfrm>
            <a:off x="3343306" y="5429264"/>
            <a:ext cx="3312300"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FE264ECC-38B0-46F9-862A-C45AD5B5F805}" type="datetime1">
              <a:rPr lang="ja-JP" altLang="en-US" smtClean="0"/>
              <a:pPr/>
              <a:t>2014/10/9</a:t>
            </a:fld>
            <a:endParaRPr lang="ja-JP" altLang="en-US"/>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fld id="{0EA0F7EC-12A8-4740-8E95-C55DB5A77675}" type="slidenum">
              <a:rPr lang="ja-JP" altLang="en-US" smtClean="0"/>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906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5" y="0"/>
            <a:ext cx="982864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 24"/>
          <p:cNvSpPr>
            <a:spLocks noGrp="1"/>
          </p:cNvSpPr>
          <p:nvPr>
            <p:ph type="title"/>
          </p:nvPr>
        </p:nvSpPr>
        <p:spPr>
          <a:xfrm>
            <a:off x="495300" y="274638"/>
            <a:ext cx="8915400" cy="1143000"/>
          </a:xfrm>
          <a:prstGeom prst="rect">
            <a:avLst/>
          </a:prstGeom>
        </p:spPr>
        <p:txBody>
          <a:bodyPr vert="horz" rtlCol="0" anchor="ctr">
            <a:normAutofit/>
          </a:body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95300" y="1500175"/>
            <a:ext cx="8915400" cy="4525963"/>
          </a:xfrm>
          <a:prstGeom prst="rect">
            <a:avLst/>
          </a:prstGeom>
        </p:spPr>
        <p:txBody>
          <a:bodyPr vert="horz" rtlCol="0">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 16"/>
          <p:cNvSpPr>
            <a:spLocks noGrp="1"/>
          </p:cNvSpPr>
          <p:nvPr>
            <p:ph type="dt" sz="half" idx="2"/>
          </p:nvPr>
        </p:nvSpPr>
        <p:spPr>
          <a:xfrm>
            <a:off x="495300" y="6356351"/>
            <a:ext cx="2311400" cy="365125"/>
          </a:xfrm>
          <a:prstGeom prst="rect">
            <a:avLst/>
          </a:prstGeom>
        </p:spPr>
        <p:txBody>
          <a:bodyPr vert="horz" rtlCol="0" anchor="ctr"/>
          <a:lstStyle>
            <a:lvl1pPr algn="ctr" eaLnBrk="1" latinLnBrk="0" hangingPunct="1">
              <a:defRPr kumimoji="0" sz="1200">
                <a:solidFill>
                  <a:schemeClr val="tx2"/>
                </a:solidFill>
              </a:defRPr>
            </a:lvl1pPr>
          </a:lstStyle>
          <a:p>
            <a:fld id="{E9C15485-C6E8-4CE1-A058-2109FFE201C5}" type="datetime1">
              <a:rPr lang="ja-JP" altLang="en-US" smtClean="0"/>
              <a:pPr/>
              <a:t>2014/10/9</a:t>
            </a:fld>
            <a:endParaRPr lang="ja-JP" altLang="en-US"/>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rtlCol="0" anchor="ctr"/>
          <a:lstStyle>
            <a:lvl1pPr algn="ctr" eaLnBrk="1" latinLnBrk="0" hangingPunct="1">
              <a:defRPr kumimoji="0" sz="1200">
                <a:solidFill>
                  <a:schemeClr val="tx2"/>
                </a:solidFill>
              </a:defRPr>
            </a:lvl1pPr>
          </a:lstStyle>
          <a:p>
            <a:pPr>
              <a:defRPr/>
            </a:pPr>
            <a:endParaRPr lang="ja-JP" altLang="en-US"/>
          </a:p>
        </p:txBody>
      </p:sp>
      <p:sp>
        <p:nvSpPr>
          <p:cNvPr id="12" name="スライド番号プレースホルダ 11"/>
          <p:cNvSpPr>
            <a:spLocks noGrp="1"/>
          </p:cNvSpPr>
          <p:nvPr>
            <p:ph type="sldNum" sz="quarter" idx="4"/>
          </p:nvPr>
        </p:nvSpPr>
        <p:spPr>
          <a:xfrm>
            <a:off x="7099300" y="6356351"/>
            <a:ext cx="2311400" cy="365125"/>
          </a:xfrm>
          <a:prstGeom prst="rect">
            <a:avLst/>
          </a:prstGeom>
        </p:spPr>
        <p:txBody>
          <a:bodyPr vert="horz" rtlCol="0" anchor="ctr"/>
          <a:lstStyle>
            <a:lvl1pPr algn="ctr" eaLnBrk="1" latinLnBrk="0" hangingPunct="1">
              <a:defRPr kumimoji="0" sz="1200">
                <a:solidFill>
                  <a:schemeClr val="tx2"/>
                </a:solidFill>
              </a:defRPr>
            </a:lvl1pPr>
          </a:lstStyle>
          <a:p>
            <a:fld id="{984E8AB6-6A8B-4721-9BEF-92849137AE87}" type="slidenum">
              <a:rPr lang="ja-JP" altLang="en-US" smtClean="0"/>
              <a:pPr/>
              <a:t>&lt;#&gt;</a:t>
            </a:fld>
            <a:endParaRPr lang="ja-JP" alt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ftr="0" dt="0"/>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1.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4.xml"/><Relationship Id="rId7"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Yuhei\Documents\&#23470;&#22338;&#30740;&#31350;&#23460;\&#21330;&#35542;\&#21330;&#35542;&#30330;&#34920;\switching_short.avi" TargetMode="External"/><Relationship Id="rId1" Type="http://schemas.openxmlformats.org/officeDocument/2006/relationships/video" Target="file:///C:\Users\Yuhei\Documents\&#23470;&#22338;&#30740;&#31350;&#23460;\&#21330;&#35542;\&#21330;&#35542;&#30330;&#34920;\DAE2_7-10_4mW_02_short.avi" TargetMode="Externa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5.jpe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44.tiff"/><Relationship Id="rId5" Type="http://schemas.openxmlformats.org/officeDocument/2006/relationships/image" Target="../media/image43.tiff"/><Relationship Id="rId4" Type="http://schemas.openxmlformats.org/officeDocument/2006/relationships/image" Target="../media/image42.tiff"/></Relationships>
</file>

<file path=ppt/slides/_rels/slide23.xml.rels><?xml version="1.0" encoding="UTF-8" standalone="yes"?>
<Relationships xmlns="http://schemas.openxmlformats.org/package/2006/relationships"><Relationship Id="rId3" Type="http://schemas.openxmlformats.org/officeDocument/2006/relationships/video" Target="file:///C:\Users\Yuhei\Documents\&#23470;&#22338;&#30740;&#31350;&#23460;\&#21330;&#35542;\&#21330;&#35542;&#30330;&#34920;\&#21169;&#36215;&#27874;&#38263;&#20381;&#23384;&#24615;488nm_2mW.avi" TargetMode="External"/><Relationship Id="rId7" Type="http://schemas.openxmlformats.org/officeDocument/2006/relationships/image" Target="../media/image47.jpeg"/><Relationship Id="rId2" Type="http://schemas.openxmlformats.org/officeDocument/2006/relationships/video" Target="file:///C:\Users\Yuhei\Documents\&#23470;&#22338;&#30740;&#31350;&#23460;\&#21330;&#35542;\&#21330;&#35542;&#30330;&#34920;\&#21169;&#36215;&#27874;&#38263;&#20381;&#23384;&#24615;532nm_4.75mW.avi" TargetMode="External"/><Relationship Id="rId1" Type="http://schemas.openxmlformats.org/officeDocument/2006/relationships/tags" Target="../tags/tag11.xml"/><Relationship Id="rId6" Type="http://schemas.openxmlformats.org/officeDocument/2006/relationships/image" Target="../media/image46.jpeg"/><Relationship Id="rId5" Type="http://schemas.openxmlformats.org/officeDocument/2006/relationships/notesSlide" Target="../notesSlides/notesSlide23.xml"/><Relationship Id="rId4"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5.xml"/><Relationship Id="rId7" Type="http://schemas.openxmlformats.org/officeDocument/2006/relationships/oleObject" Target="../embeddings/oleObject4.bin"/><Relationship Id="rId12" Type="http://schemas.openxmlformats.org/officeDocument/2006/relationships/image" Target="../media/image5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60.emf"/></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7.tiff"/><Relationship Id="rId2" Type="http://schemas.openxmlformats.org/officeDocument/2006/relationships/image" Target="../media/image66.tiff"/><Relationship Id="rId1" Type="http://schemas.openxmlformats.org/officeDocument/2006/relationships/slideLayout" Target="../slideLayouts/slideLayout6.xml"/><Relationship Id="rId4" Type="http://schemas.openxmlformats.org/officeDocument/2006/relationships/image" Target="../media/image6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33.xml"/><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2.png"/><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13.bin"/><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75.tif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8.tiff"/><Relationship Id="rId7" Type="http://schemas.openxmlformats.org/officeDocument/2006/relationships/image" Target="../media/image82.png"/><Relationship Id="rId2" Type="http://schemas.openxmlformats.org/officeDocument/2006/relationships/image" Target="../media/image77.tiff"/><Relationship Id="rId1" Type="http://schemas.openxmlformats.org/officeDocument/2006/relationships/slideLayout" Target="../slideLayouts/slideLayout6.xml"/><Relationship Id="rId6" Type="http://schemas.openxmlformats.org/officeDocument/2006/relationships/image" Target="../media/image81.tiff"/><Relationship Id="rId5" Type="http://schemas.openxmlformats.org/officeDocument/2006/relationships/image" Target="../media/image80.tiff"/><Relationship Id="rId4" Type="http://schemas.openxmlformats.org/officeDocument/2006/relationships/image" Target="../media/image79.tiff"/></Relationships>
</file>

<file path=ppt/slides/_rels/slide42.xml.rels><?xml version="1.0" encoding="UTF-8" standalone="yes"?>
<Relationships xmlns="http://schemas.openxmlformats.org/package/2006/relationships"><Relationship Id="rId3" Type="http://schemas.openxmlformats.org/officeDocument/2006/relationships/image" Target="../media/image84.tiff"/><Relationship Id="rId7" Type="http://schemas.openxmlformats.org/officeDocument/2006/relationships/image" Target="../media/image88.tiff"/><Relationship Id="rId2" Type="http://schemas.openxmlformats.org/officeDocument/2006/relationships/image" Target="../media/image83.tiff"/><Relationship Id="rId1" Type="http://schemas.openxmlformats.org/officeDocument/2006/relationships/slideLayout" Target="../slideLayouts/slideLayout6.xml"/><Relationship Id="rId6" Type="http://schemas.openxmlformats.org/officeDocument/2006/relationships/image" Target="../media/image87.tiff"/><Relationship Id="rId5" Type="http://schemas.openxmlformats.org/officeDocument/2006/relationships/image" Target="../media/image86.tiff"/><Relationship Id="rId4" Type="http://schemas.openxmlformats.org/officeDocument/2006/relationships/image" Target="../media/image85.tif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image" Target="../media/image91.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4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4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tif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05.png"/><Relationship Id="rId1" Type="http://schemas.openxmlformats.org/officeDocument/2006/relationships/slideLayout" Target="../slideLayouts/slideLayout6.xml"/><Relationship Id="rId4" Type="http://schemas.openxmlformats.org/officeDocument/2006/relationships/image" Target="../media/image106.png"/></Relationships>
</file>

<file path=ppt/slides/_rels/slide52.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tiff"/><Relationship Id="rId2" Type="http://schemas.openxmlformats.org/officeDocument/2006/relationships/image" Target="../media/image107.png"/><Relationship Id="rId1" Type="http://schemas.openxmlformats.org/officeDocument/2006/relationships/slideLayout" Target="../slideLayouts/slideLayout6.xml"/><Relationship Id="rId6" Type="http://schemas.openxmlformats.org/officeDocument/2006/relationships/image" Target="../media/image111.tiff"/><Relationship Id="rId5" Type="http://schemas.openxmlformats.org/officeDocument/2006/relationships/image" Target="../media/image110.tiff"/><Relationship Id="rId4" Type="http://schemas.openxmlformats.org/officeDocument/2006/relationships/image" Target="../media/image10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5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6.xml"/><Relationship Id="rId5" Type="http://schemas.openxmlformats.org/officeDocument/2006/relationships/image" Target="../media/image121.png"/><Relationship Id="rId4" Type="http://schemas.openxmlformats.org/officeDocument/2006/relationships/image" Target="../media/image120.png"/></Relationships>
</file>

<file path=ppt/slides/_rels/slide58.xml.rels><?xml version="1.0" encoding="UTF-8" standalone="yes"?>
<Relationships xmlns="http://schemas.openxmlformats.org/package/2006/relationships"><Relationship Id="rId3" Type="http://schemas.openxmlformats.org/officeDocument/2006/relationships/image" Target="../media/image123.tiff"/><Relationship Id="rId2" Type="http://schemas.openxmlformats.org/officeDocument/2006/relationships/image" Target="../media/image122.png"/><Relationship Id="rId1" Type="http://schemas.openxmlformats.org/officeDocument/2006/relationships/slideLayout" Target="../slideLayouts/slideLayout6.xml"/><Relationship Id="rId4" Type="http://schemas.openxmlformats.org/officeDocument/2006/relationships/image" Target="../media/image1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26.tiff"/><Relationship Id="rId2" Type="http://schemas.openxmlformats.org/officeDocument/2006/relationships/image" Target="../media/image125.tiff"/><Relationship Id="rId1" Type="http://schemas.openxmlformats.org/officeDocument/2006/relationships/slideLayout" Target="../slideLayouts/slideLayout6.xml"/><Relationship Id="rId4" Type="http://schemas.openxmlformats.org/officeDocument/2006/relationships/image" Target="../media/image127.tiff"/></Relationships>
</file>

<file path=ppt/slides/_rels/slide62.xml.rels><?xml version="1.0" encoding="UTF-8" standalone="yes"?>
<Relationships xmlns="http://schemas.openxmlformats.org/package/2006/relationships"><Relationship Id="rId3" Type="http://schemas.openxmlformats.org/officeDocument/2006/relationships/image" Target="../media/image129.tiff"/><Relationship Id="rId7" Type="http://schemas.openxmlformats.org/officeDocument/2006/relationships/image" Target="../media/image67.tiff"/><Relationship Id="rId2" Type="http://schemas.openxmlformats.org/officeDocument/2006/relationships/image" Target="../media/image128.tiff"/><Relationship Id="rId1" Type="http://schemas.openxmlformats.org/officeDocument/2006/relationships/slideLayout" Target="../slideLayouts/slideLayout6.xml"/><Relationship Id="rId6" Type="http://schemas.openxmlformats.org/officeDocument/2006/relationships/image" Target="../media/image131.tiff"/><Relationship Id="rId5" Type="http://schemas.openxmlformats.org/officeDocument/2006/relationships/image" Target="../media/image66.tiff"/><Relationship Id="rId4" Type="http://schemas.openxmlformats.org/officeDocument/2006/relationships/image" Target="../media/image130.tiff"/></Relationships>
</file>

<file path=ppt/slides/_rels/slide6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emf"/><Relationship Id="rId1" Type="http://schemas.openxmlformats.org/officeDocument/2006/relationships/slideLayout" Target="../slideLayouts/slideLayout6.xml"/><Relationship Id="rId4" Type="http://schemas.openxmlformats.org/officeDocument/2006/relationships/image" Target="../media/image134.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140.jpeg"/><Relationship Id="rId7"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image" Target="../media/image141.png"/><Relationship Id="rId9" Type="http://schemas.openxmlformats.org/officeDocument/2006/relationships/oleObject" Target="../embeddings/oleObject31.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oleObject" Target="../embeddings/oleObject42.bin"/><Relationship Id="rId3" Type="http://schemas.openxmlformats.org/officeDocument/2006/relationships/oleObject" Target="../embeddings/oleObject32.bin"/><Relationship Id="rId7" Type="http://schemas.openxmlformats.org/officeDocument/2006/relationships/oleObject" Target="../embeddings/oleObject36.bin"/><Relationship Id="rId12" Type="http://schemas.openxmlformats.org/officeDocument/2006/relationships/oleObject" Target="../embeddings/oleObject41.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35.bin"/><Relationship Id="rId11" Type="http://schemas.openxmlformats.org/officeDocument/2006/relationships/oleObject" Target="../embeddings/oleObject40.bin"/><Relationship Id="rId5" Type="http://schemas.openxmlformats.org/officeDocument/2006/relationships/oleObject" Target="../embeddings/oleObject34.bin"/><Relationship Id="rId10" Type="http://schemas.openxmlformats.org/officeDocument/2006/relationships/oleObject" Target="../embeddings/oleObject39.bin"/><Relationship Id="rId4" Type="http://schemas.openxmlformats.org/officeDocument/2006/relationships/oleObject" Target="../embeddings/oleObject33.bin"/><Relationship Id="rId9" Type="http://schemas.openxmlformats.org/officeDocument/2006/relationships/oleObject" Target="../embeddings/oleObject38.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44.bin"/></Relationships>
</file>

<file path=ppt/slides/_rels/slide68.xml.rels><?xml version="1.0" encoding="UTF-8" standalone="yes"?>
<Relationships xmlns="http://schemas.openxmlformats.org/package/2006/relationships"><Relationship Id="rId8" Type="http://schemas.openxmlformats.org/officeDocument/2006/relationships/image" Target="../media/image159.emf"/><Relationship Id="rId3" Type="http://schemas.openxmlformats.org/officeDocument/2006/relationships/image" Target="../media/image154.emf"/><Relationship Id="rId7" Type="http://schemas.openxmlformats.org/officeDocument/2006/relationships/image" Target="../media/image158.emf"/><Relationship Id="rId2" Type="http://schemas.openxmlformats.org/officeDocument/2006/relationships/image" Target="../media/image153.emf"/><Relationship Id="rId1" Type="http://schemas.openxmlformats.org/officeDocument/2006/relationships/slideLayout" Target="../slideLayouts/slideLayout6.xml"/><Relationship Id="rId6" Type="http://schemas.openxmlformats.org/officeDocument/2006/relationships/image" Target="../media/image157.emf"/><Relationship Id="rId5" Type="http://schemas.openxmlformats.org/officeDocument/2006/relationships/image" Target="../media/image156.emf"/><Relationship Id="rId4" Type="http://schemas.openxmlformats.org/officeDocument/2006/relationships/image" Target="../media/image155.emf"/></Relationships>
</file>

<file path=ppt/slides/_rels/slide69.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6.xml"/><Relationship Id="rId4" Type="http://schemas.openxmlformats.org/officeDocument/2006/relationships/image" Target="../media/image16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65.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image" Target="../media/image166.png"/><Relationship Id="rId1" Type="http://schemas.openxmlformats.org/officeDocument/2006/relationships/slideLayout" Target="../slideLayouts/slideLayout6.xml"/><Relationship Id="rId4" Type="http://schemas.openxmlformats.org/officeDocument/2006/relationships/image" Target="../media/image168.png"/></Relationships>
</file>

<file path=ppt/slides/_rels/slide8.xml.rels><?xml version="1.0" encoding="UTF-8" standalone="yes"?>
<Relationships xmlns="http://schemas.openxmlformats.org/package/2006/relationships"><Relationship Id="rId13" Type="http://schemas.openxmlformats.org/officeDocument/2006/relationships/image" Target="../media/image14.wmf"/><Relationship Id="rId3" Type="http://schemas.openxmlformats.org/officeDocument/2006/relationships/slideLayout" Target="../slideLayouts/slideLayout6.xml"/><Relationship Id="rId7" Type="http://schemas.openxmlformats.org/officeDocument/2006/relationships/image" Target="../media/image11.jpeg"/><Relationship Id="rId12" Type="http://schemas.openxmlformats.org/officeDocument/2006/relationships/image" Target="../media/image13.wmf"/><Relationship Id="rId2" Type="http://schemas.openxmlformats.org/officeDocument/2006/relationships/video" Target="../media/media2.wmv"/><Relationship Id="rId1" Type="http://schemas.openxmlformats.org/officeDocument/2006/relationships/tags" Target="../tags/tag3.xml"/><Relationship Id="rId6" Type="http://schemas.openxmlformats.org/officeDocument/2006/relationships/image" Target="../media/image10.jpeg"/><Relationship Id="rId11" Type="http://schemas.openxmlformats.org/officeDocument/2006/relationships/image" Target="../media/image12.png"/><Relationship Id="rId5" Type="http://schemas.openxmlformats.org/officeDocument/2006/relationships/image" Target="../media/image9.jpeg"/><Relationship Id="rId10" Type="http://schemas.microsoft.com/office/2007/relationships/media" Target="../media/media2.wmv"/><Relationship Id="rId4" Type="http://schemas.openxmlformats.org/officeDocument/2006/relationships/notesSlide" Target="../notesSlides/notesSlide8.xml"/><Relationship Id="rId1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ctrTitle"/>
          </p:nvPr>
        </p:nvSpPr>
        <p:spPr>
          <a:xfrm>
            <a:off x="488504" y="1268760"/>
            <a:ext cx="9217024" cy="1470025"/>
          </a:xfrm>
        </p:spPr>
        <p:txBody>
          <a:bodyPr>
            <a:noAutofit/>
          </a:bodyPr>
          <a:lstStyle/>
          <a:p>
            <a:r>
              <a:rPr lang="en-US" altLang="ja-JP" sz="3200" dirty="0" smtClean="0"/>
              <a:t>Single-molecule fluorescence </a:t>
            </a:r>
            <a:r>
              <a:rPr lang="en-US" altLang="ja-JP" sz="3200" dirty="0" err="1" smtClean="0"/>
              <a:t>photoswitching</a:t>
            </a:r>
            <a:r>
              <a:rPr lang="en-US" altLang="ja-JP" sz="3200" dirty="0" smtClean="0"/>
              <a:t> </a:t>
            </a:r>
            <a:r>
              <a:rPr lang="en-US" altLang="ja-JP" sz="3200" dirty="0" smtClean="0"/>
              <a:t/>
            </a:r>
            <a:br>
              <a:rPr lang="en-US" altLang="ja-JP" sz="3200" dirty="0" smtClean="0"/>
            </a:br>
            <a:r>
              <a:rPr lang="en-US" altLang="ja-JP" sz="3200" dirty="0" smtClean="0"/>
              <a:t>of </a:t>
            </a:r>
            <a:r>
              <a:rPr lang="en-US" altLang="ja-JP" sz="3200" dirty="0" err="1" smtClean="0"/>
              <a:t>diarylethene</a:t>
            </a:r>
            <a:r>
              <a:rPr lang="en-US" altLang="ja-JP" sz="3200" dirty="0" smtClean="0"/>
              <a:t> derivatives </a:t>
            </a:r>
            <a:endParaRPr lang="ja-JP" altLang="ja-JP" sz="3200" dirty="0"/>
          </a:p>
        </p:txBody>
      </p:sp>
      <p:sp>
        <p:nvSpPr>
          <p:cNvPr id="14339" name="サブタイトル 2"/>
          <p:cNvSpPr>
            <a:spLocks noGrp="1"/>
          </p:cNvSpPr>
          <p:nvPr>
            <p:ph type="subTitle" idx="1"/>
          </p:nvPr>
        </p:nvSpPr>
        <p:spPr>
          <a:xfrm>
            <a:off x="1865313" y="4197350"/>
            <a:ext cx="6400800" cy="1752600"/>
          </a:xfrm>
        </p:spPr>
        <p:txBody>
          <a:bodyPr/>
          <a:lstStyle/>
          <a:p>
            <a:pPr eaLnBrk="1" hangingPunct="1"/>
            <a:r>
              <a:rPr lang="en-US" altLang="ja-JP" dirty="0" smtClean="0">
                <a:solidFill>
                  <a:srgbClr val="000000"/>
                </a:solidFill>
                <a:latin typeface="Calibri" pitchFamily="34" charset="0"/>
                <a:ea typeface="ＭＳ ゴシック" pitchFamily="49" charset="-128"/>
              </a:rPr>
              <a:t>Miyasaka Lab.</a:t>
            </a:r>
          </a:p>
          <a:p>
            <a:pPr eaLnBrk="1" hangingPunct="1"/>
            <a:r>
              <a:rPr lang="en-US" altLang="ja-JP" dirty="0" smtClean="0">
                <a:solidFill>
                  <a:srgbClr val="000000"/>
                </a:solidFill>
                <a:latin typeface="Calibri" pitchFamily="34" charset="0"/>
                <a:ea typeface="ＭＳ ゴシック" pitchFamily="49" charset="-128"/>
              </a:rPr>
              <a:t>ARAI </a:t>
            </a:r>
            <a:r>
              <a:rPr lang="en-US" altLang="ja-JP" dirty="0" err="1" smtClean="0">
                <a:solidFill>
                  <a:srgbClr val="000000"/>
                </a:solidFill>
                <a:latin typeface="Calibri" pitchFamily="34" charset="0"/>
                <a:ea typeface="ＭＳ ゴシック" pitchFamily="49" charset="-128"/>
              </a:rPr>
              <a:t>Yuhei</a:t>
            </a:r>
            <a:endParaRPr lang="ja-JP" altLang="en-US" dirty="0" smtClean="0">
              <a:solidFill>
                <a:srgbClr val="000000"/>
              </a:solidFill>
              <a:latin typeface="Calibri" pitchFamily="34" charset="0"/>
              <a:ea typeface="ＭＳ ゴシック" pitchFamily="49" charset="-128"/>
            </a:endParaRPr>
          </a:p>
        </p:txBody>
      </p:sp>
      <p:sp>
        <p:nvSpPr>
          <p:cNvPr id="14340" name="スライド番号プレースホルダー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fld id="{CA4D9FCB-C4F5-48FD-872D-F2804A3D5E94}" type="slidenum">
              <a:rPr lang="ja-JP" altLang="en-US" sz="1200">
                <a:solidFill>
                  <a:srgbClr val="898989"/>
                </a:solidFill>
              </a:rPr>
              <a:pPr/>
              <a:t>1</a:t>
            </a:fld>
            <a:endParaRPr lang="ja-JP" altLang="en-US" sz="1200" dirty="0">
              <a:solidFill>
                <a:srgbClr val="898989"/>
              </a:solidFill>
            </a:endParaRPr>
          </a:p>
        </p:txBody>
      </p:sp>
    </p:spTree>
  </p:cSld>
  <p:clrMapOvr>
    <a:masterClrMapping/>
  </p:clrMapOvr>
  <p:transition advTm="361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p:cNvSpPr/>
          <p:nvPr/>
        </p:nvSpPr>
        <p:spPr>
          <a:xfrm>
            <a:off x="5601072" y="4647431"/>
            <a:ext cx="3096344" cy="2016224"/>
          </a:xfrm>
          <a:prstGeom prst="rect">
            <a:avLst/>
          </a:prstGeom>
          <a:noFill/>
          <a:ln w="28575">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タイトル 47"/>
          <p:cNvSpPr>
            <a:spLocks noGrp="1"/>
          </p:cNvSpPr>
          <p:nvPr>
            <p:ph type="title"/>
          </p:nvPr>
        </p:nvSpPr>
        <p:spPr/>
        <p:txBody>
          <a:bodyPr>
            <a:normAutofit/>
          </a:bodyPr>
          <a:lstStyle/>
          <a:p>
            <a:r>
              <a:rPr kumimoji="1" lang="en-US" altLang="ja-JP" sz="3200" dirty="0" smtClean="0">
                <a:ea typeface="HGSｺﾞｼｯｸM" pitchFamily="50" charset="-128"/>
              </a:rPr>
              <a:t>Motivation</a:t>
            </a:r>
            <a:endParaRPr kumimoji="1" lang="ja-JP" altLang="en-US" sz="3200" dirty="0">
              <a:ea typeface="HGSｺﾞｼｯｸM" pitchFamily="50" charset="-128"/>
            </a:endParaRPr>
          </a:p>
        </p:txBody>
      </p:sp>
      <p:sp>
        <p:nvSpPr>
          <p:cNvPr id="126" name="テキスト ボックス 125"/>
          <p:cNvSpPr txBox="1"/>
          <p:nvPr/>
        </p:nvSpPr>
        <p:spPr>
          <a:xfrm>
            <a:off x="704528" y="873987"/>
            <a:ext cx="8356390" cy="830997"/>
          </a:xfrm>
          <a:prstGeom prst="rect">
            <a:avLst/>
          </a:prstGeom>
          <a:noFill/>
        </p:spPr>
        <p:txBody>
          <a:bodyPr wrap="none" rtlCol="0">
            <a:spAutoFit/>
          </a:bodyPr>
          <a:lstStyle/>
          <a:p>
            <a:r>
              <a:rPr lang="en-US" altLang="ja-JP" sz="2400" b="1" dirty="0" smtClean="0">
                <a:latin typeface="Calibri" pitchFamily="34" charset="0"/>
                <a:ea typeface="ＭＳ ゴシック" pitchFamily="49" charset="-128"/>
              </a:rPr>
              <a:t>Evaluating microscopic </a:t>
            </a:r>
            <a:r>
              <a:rPr lang="en-US" altLang="ja-JP" sz="2400" b="1" dirty="0" err="1" smtClean="0">
                <a:latin typeface="Calibri" pitchFamily="34" charset="0"/>
                <a:ea typeface="ＭＳ ゴシック" pitchFamily="49" charset="-128"/>
              </a:rPr>
              <a:t>inhomogeneity</a:t>
            </a:r>
            <a:r>
              <a:rPr lang="en-US" altLang="ja-JP" sz="2400" b="1" dirty="0" smtClean="0">
                <a:latin typeface="Calibri" pitchFamily="34" charset="0"/>
                <a:ea typeface="ＭＳ ゴシック" pitchFamily="49" charset="-128"/>
              </a:rPr>
              <a:t> of polymer film</a:t>
            </a:r>
          </a:p>
          <a:p>
            <a:r>
              <a:rPr lang="en-US" altLang="ja-JP" sz="2400" b="1" dirty="0" smtClean="0">
                <a:latin typeface="Calibri" pitchFamily="34" charset="0"/>
                <a:ea typeface="ＭＳ ゴシック" pitchFamily="49" charset="-128"/>
              </a:rPr>
              <a:t>                                                         by using Single-molecule tracking</a:t>
            </a:r>
            <a:endParaRPr kumimoji="1" lang="ja-JP" altLang="en-US" sz="2800" b="1" dirty="0">
              <a:latin typeface="Calibri" pitchFamily="34" charset="0"/>
              <a:ea typeface="ＭＳ ゴシック" pitchFamily="49" charset="-128"/>
            </a:endParaRPr>
          </a:p>
        </p:txBody>
      </p:sp>
      <p:grpSp>
        <p:nvGrpSpPr>
          <p:cNvPr id="2" name="グループ化 146"/>
          <p:cNvGrpSpPr>
            <a:grpSpLocks noChangeAspect="1"/>
          </p:cNvGrpSpPr>
          <p:nvPr/>
        </p:nvGrpSpPr>
        <p:grpSpPr>
          <a:xfrm>
            <a:off x="2720752" y="2040629"/>
            <a:ext cx="4642602" cy="2217734"/>
            <a:chOff x="465140" y="1043582"/>
            <a:chExt cx="5803919" cy="2744718"/>
          </a:xfrm>
        </p:grpSpPr>
        <p:grpSp>
          <p:nvGrpSpPr>
            <p:cNvPr id="3" name="グループ化 58"/>
            <p:cNvGrpSpPr>
              <a:grpSpLocks/>
            </p:cNvGrpSpPr>
            <p:nvPr/>
          </p:nvGrpSpPr>
          <p:grpSpPr bwMode="auto">
            <a:xfrm>
              <a:off x="465140" y="1043582"/>
              <a:ext cx="5803919" cy="2744718"/>
              <a:chOff x="2357422" y="543472"/>
              <a:chExt cx="4429156" cy="2745239"/>
            </a:xfrm>
          </p:grpSpPr>
          <p:sp>
            <p:nvSpPr>
              <p:cNvPr id="115" name="正方形/長方形 3"/>
              <p:cNvSpPr/>
              <p:nvPr/>
            </p:nvSpPr>
            <p:spPr>
              <a:xfrm>
                <a:off x="2357422" y="1214512"/>
                <a:ext cx="4429156" cy="1497146"/>
              </a:xfrm>
              <a:prstGeom prst="rect">
                <a:avLst/>
              </a:prstGeom>
              <a:solidFill>
                <a:srgbClr val="575F6D">
                  <a:lumMod val="20000"/>
                  <a:lumOff val="80000"/>
                </a:srgbClr>
              </a:solidFill>
              <a:ln w="25400" cap="flat" cmpd="sng" algn="ctr">
                <a:solidFill>
                  <a:srgbClr val="FE8637">
                    <a:shade val="50000"/>
                  </a:srgbClr>
                </a:solidFill>
                <a:prstDash val="solid"/>
              </a:ln>
              <a:effectLst/>
            </p:spPr>
            <p:txBody>
              <a:bodyPr anchor="ctr"/>
              <a:lstStyle/>
              <a:p>
                <a:pPr algn="ctr" fontAlgn="auto">
                  <a:spcBef>
                    <a:spcPts val="0"/>
                  </a:spcBef>
                  <a:spcAft>
                    <a:spcPts val="0"/>
                  </a:spcAft>
                  <a:defRPr/>
                </a:pPr>
                <a:endParaRPr kumimoji="0" lang="ja-JP" altLang="en-US" kern="0" dirty="0">
                  <a:solidFill>
                    <a:sysClr val="window" lastClr="FFFFFF"/>
                  </a:solidFill>
                  <a:latin typeface="Century Schoolbook"/>
                  <a:ea typeface="ＭＳ Ｐ明朝"/>
                </a:endParaRPr>
              </a:p>
            </p:txBody>
          </p:sp>
          <p:sp>
            <p:nvSpPr>
              <p:cNvPr id="116" name="フリーフォーム 115"/>
              <p:cNvSpPr/>
              <p:nvPr/>
            </p:nvSpPr>
            <p:spPr>
              <a:xfrm>
                <a:off x="2399823" y="1285962"/>
                <a:ext cx="1252666" cy="1187671"/>
              </a:xfrm>
              <a:custGeom>
                <a:avLst/>
                <a:gdLst>
                  <a:gd name="connsiteX0" fmla="*/ 288471 w 2715986"/>
                  <a:gd name="connsiteY0" fmla="*/ 333828 h 1748971"/>
                  <a:gd name="connsiteX1" fmla="*/ 1050471 w 2715986"/>
                  <a:gd name="connsiteY1" fmla="*/ 780143 h 1748971"/>
                  <a:gd name="connsiteX2" fmla="*/ 517071 w 2715986"/>
                  <a:gd name="connsiteY2" fmla="*/ 1259114 h 1748971"/>
                  <a:gd name="connsiteX3" fmla="*/ 386443 w 2715986"/>
                  <a:gd name="connsiteY3" fmla="*/ 518886 h 1748971"/>
                  <a:gd name="connsiteX4" fmla="*/ 1475014 w 2715986"/>
                  <a:gd name="connsiteY4" fmla="*/ 29028 h 1748971"/>
                  <a:gd name="connsiteX5" fmla="*/ 2639786 w 2715986"/>
                  <a:gd name="connsiteY5" fmla="*/ 693057 h 1748971"/>
                  <a:gd name="connsiteX6" fmla="*/ 1932214 w 2715986"/>
                  <a:gd name="connsiteY6" fmla="*/ 1172028 h 1748971"/>
                  <a:gd name="connsiteX7" fmla="*/ 1681843 w 2715986"/>
                  <a:gd name="connsiteY7" fmla="*/ 965200 h 1748971"/>
                  <a:gd name="connsiteX8" fmla="*/ 2411186 w 2715986"/>
                  <a:gd name="connsiteY8" fmla="*/ 159657 h 1748971"/>
                  <a:gd name="connsiteX9" fmla="*/ 647700 w 2715986"/>
                  <a:gd name="connsiteY9" fmla="*/ 758371 h 1748971"/>
                  <a:gd name="connsiteX10" fmla="*/ 114300 w 2715986"/>
                  <a:gd name="connsiteY10" fmla="*/ 1716314 h 1748971"/>
                  <a:gd name="connsiteX11" fmla="*/ 1333500 w 2715986"/>
                  <a:gd name="connsiteY11" fmla="*/ 954314 h 174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5986" h="1748971">
                    <a:moveTo>
                      <a:pt x="288471" y="333828"/>
                    </a:moveTo>
                    <a:cubicBezTo>
                      <a:pt x="650421" y="479878"/>
                      <a:pt x="1012371" y="625929"/>
                      <a:pt x="1050471" y="780143"/>
                    </a:cubicBezTo>
                    <a:cubicBezTo>
                      <a:pt x="1088571" y="934357"/>
                      <a:pt x="627742" y="1302657"/>
                      <a:pt x="517071" y="1259114"/>
                    </a:cubicBezTo>
                    <a:cubicBezTo>
                      <a:pt x="406400" y="1215571"/>
                      <a:pt x="226786" y="723900"/>
                      <a:pt x="386443" y="518886"/>
                    </a:cubicBezTo>
                    <a:cubicBezTo>
                      <a:pt x="546100" y="313872"/>
                      <a:pt x="1099457" y="0"/>
                      <a:pt x="1475014" y="29028"/>
                    </a:cubicBezTo>
                    <a:cubicBezTo>
                      <a:pt x="1850571" y="58056"/>
                      <a:pt x="2563586" y="502557"/>
                      <a:pt x="2639786" y="693057"/>
                    </a:cubicBezTo>
                    <a:cubicBezTo>
                      <a:pt x="2715986" y="883557"/>
                      <a:pt x="2091871" y="1126671"/>
                      <a:pt x="1932214" y="1172028"/>
                    </a:cubicBezTo>
                    <a:cubicBezTo>
                      <a:pt x="1772557" y="1217385"/>
                      <a:pt x="1602014" y="1133928"/>
                      <a:pt x="1681843" y="965200"/>
                    </a:cubicBezTo>
                    <a:cubicBezTo>
                      <a:pt x="1761672" y="796472"/>
                      <a:pt x="2583543" y="194128"/>
                      <a:pt x="2411186" y="159657"/>
                    </a:cubicBezTo>
                    <a:cubicBezTo>
                      <a:pt x="2238829" y="125186"/>
                      <a:pt x="1030514" y="498928"/>
                      <a:pt x="647700" y="758371"/>
                    </a:cubicBezTo>
                    <a:cubicBezTo>
                      <a:pt x="264886" y="1017814"/>
                      <a:pt x="0" y="1683657"/>
                      <a:pt x="114300" y="1716314"/>
                    </a:cubicBezTo>
                    <a:cubicBezTo>
                      <a:pt x="228600" y="1748971"/>
                      <a:pt x="781050" y="1351642"/>
                      <a:pt x="1333500" y="954314"/>
                    </a:cubicBezTo>
                  </a:path>
                </a:pathLst>
              </a:custGeom>
              <a:noFill/>
              <a:ln w="6985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17" name="フリーフォーム 116"/>
              <p:cNvSpPr/>
              <p:nvPr/>
            </p:nvSpPr>
            <p:spPr>
              <a:xfrm>
                <a:off x="4696782" y="1285962"/>
                <a:ext cx="1478001" cy="1089228"/>
              </a:xfrm>
              <a:custGeom>
                <a:avLst/>
                <a:gdLst>
                  <a:gd name="connsiteX0" fmla="*/ 0 w 2525486"/>
                  <a:gd name="connsiteY0" fmla="*/ 664029 h 1088572"/>
                  <a:gd name="connsiteX1" fmla="*/ 1349829 w 2525486"/>
                  <a:gd name="connsiteY1" fmla="*/ 43543 h 1088572"/>
                  <a:gd name="connsiteX2" fmla="*/ 2449286 w 2525486"/>
                  <a:gd name="connsiteY2" fmla="*/ 925286 h 1088572"/>
                  <a:gd name="connsiteX3" fmla="*/ 1807029 w 2525486"/>
                  <a:gd name="connsiteY3" fmla="*/ 1023258 h 1088572"/>
                  <a:gd name="connsiteX4" fmla="*/ 1088572 w 2525486"/>
                  <a:gd name="connsiteY4" fmla="*/ 707572 h 1088572"/>
                  <a:gd name="connsiteX5" fmla="*/ 1251857 w 2525486"/>
                  <a:gd name="connsiteY5" fmla="*/ 304800 h 108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5486" h="1088572">
                    <a:moveTo>
                      <a:pt x="0" y="664029"/>
                    </a:moveTo>
                    <a:cubicBezTo>
                      <a:pt x="470807" y="332014"/>
                      <a:pt x="941615" y="0"/>
                      <a:pt x="1349829" y="43543"/>
                    </a:cubicBezTo>
                    <a:cubicBezTo>
                      <a:pt x="1758043" y="87086"/>
                      <a:pt x="2373086" y="762000"/>
                      <a:pt x="2449286" y="925286"/>
                    </a:cubicBezTo>
                    <a:cubicBezTo>
                      <a:pt x="2525486" y="1088572"/>
                      <a:pt x="2033815" y="1059544"/>
                      <a:pt x="1807029" y="1023258"/>
                    </a:cubicBezTo>
                    <a:cubicBezTo>
                      <a:pt x="1580243" y="986972"/>
                      <a:pt x="1181101" y="827315"/>
                      <a:pt x="1088572" y="707572"/>
                    </a:cubicBezTo>
                    <a:cubicBezTo>
                      <a:pt x="996043" y="587829"/>
                      <a:pt x="1123950" y="446314"/>
                      <a:pt x="1251857" y="304800"/>
                    </a:cubicBezTo>
                  </a:path>
                </a:pathLst>
              </a:custGeom>
              <a:noFill/>
              <a:ln w="6985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18" name="フリーフォーム 117"/>
              <p:cNvSpPr/>
              <p:nvPr/>
            </p:nvSpPr>
            <p:spPr>
              <a:xfrm>
                <a:off x="4488408" y="1214511"/>
                <a:ext cx="438554" cy="917746"/>
              </a:xfrm>
              <a:custGeom>
                <a:avLst/>
                <a:gdLst>
                  <a:gd name="connsiteX0" fmla="*/ 1393372 w 1393372"/>
                  <a:gd name="connsiteY0" fmla="*/ 918029 h 918029"/>
                  <a:gd name="connsiteX1" fmla="*/ 1001486 w 1393372"/>
                  <a:gd name="connsiteY1" fmla="*/ 101600 h 918029"/>
                  <a:gd name="connsiteX2" fmla="*/ 152400 w 1393372"/>
                  <a:gd name="connsiteY2" fmla="*/ 308429 h 918029"/>
                  <a:gd name="connsiteX3" fmla="*/ 87086 w 1393372"/>
                  <a:gd name="connsiteY3" fmla="*/ 537029 h 918029"/>
                </a:gdLst>
                <a:ahLst/>
                <a:cxnLst>
                  <a:cxn ang="0">
                    <a:pos x="connsiteX0" y="connsiteY0"/>
                  </a:cxn>
                  <a:cxn ang="0">
                    <a:pos x="connsiteX1" y="connsiteY1"/>
                  </a:cxn>
                  <a:cxn ang="0">
                    <a:pos x="connsiteX2" y="connsiteY2"/>
                  </a:cxn>
                  <a:cxn ang="0">
                    <a:pos x="connsiteX3" y="connsiteY3"/>
                  </a:cxn>
                </a:cxnLst>
                <a:rect l="l" t="t" r="r" b="b"/>
                <a:pathLst>
                  <a:path w="1393372" h="918029">
                    <a:moveTo>
                      <a:pt x="1393372" y="918029"/>
                    </a:moveTo>
                    <a:cubicBezTo>
                      <a:pt x="1300843" y="560614"/>
                      <a:pt x="1208315" y="203200"/>
                      <a:pt x="1001486" y="101600"/>
                    </a:cubicBezTo>
                    <a:cubicBezTo>
                      <a:pt x="794657" y="0"/>
                      <a:pt x="304800" y="235858"/>
                      <a:pt x="152400" y="308429"/>
                    </a:cubicBezTo>
                    <a:cubicBezTo>
                      <a:pt x="0" y="381000"/>
                      <a:pt x="43543" y="459014"/>
                      <a:pt x="87086" y="537029"/>
                    </a:cubicBezTo>
                  </a:path>
                </a:pathLst>
              </a:custGeom>
              <a:noFill/>
              <a:ln w="6985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19" name="フリーフォーム 118"/>
              <p:cNvSpPr/>
              <p:nvPr/>
            </p:nvSpPr>
            <p:spPr>
              <a:xfrm rot="10800000">
                <a:off x="4989959" y="1571766"/>
                <a:ext cx="1650030" cy="1057472"/>
              </a:xfrm>
              <a:custGeom>
                <a:avLst/>
                <a:gdLst>
                  <a:gd name="connsiteX0" fmla="*/ 19957 w 2821214"/>
                  <a:gd name="connsiteY0" fmla="*/ 1903186 h 2211614"/>
                  <a:gd name="connsiteX1" fmla="*/ 1576614 w 2821214"/>
                  <a:gd name="connsiteY1" fmla="*/ 934357 h 2211614"/>
                  <a:gd name="connsiteX2" fmla="*/ 107043 w 2821214"/>
                  <a:gd name="connsiteY2" fmla="*/ 150586 h 2211614"/>
                  <a:gd name="connsiteX3" fmla="*/ 934357 w 2821214"/>
                  <a:gd name="connsiteY3" fmla="*/ 1837871 h 2211614"/>
                  <a:gd name="connsiteX4" fmla="*/ 2338614 w 2821214"/>
                  <a:gd name="connsiteY4" fmla="*/ 2022928 h 2211614"/>
                  <a:gd name="connsiteX5" fmla="*/ 2436585 w 2821214"/>
                  <a:gd name="connsiteY5" fmla="*/ 705757 h 2211614"/>
                  <a:gd name="connsiteX6" fmla="*/ 30843 w 2821214"/>
                  <a:gd name="connsiteY6" fmla="*/ 1054100 h 221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1214" h="2211614">
                    <a:moveTo>
                      <a:pt x="19957" y="1903186"/>
                    </a:moveTo>
                    <a:cubicBezTo>
                      <a:pt x="791028" y="1564821"/>
                      <a:pt x="1562100" y="1226457"/>
                      <a:pt x="1576614" y="934357"/>
                    </a:cubicBezTo>
                    <a:cubicBezTo>
                      <a:pt x="1591128" y="642257"/>
                      <a:pt x="214086" y="0"/>
                      <a:pt x="107043" y="150586"/>
                    </a:cubicBezTo>
                    <a:cubicBezTo>
                      <a:pt x="0" y="301172"/>
                      <a:pt x="562429" y="1525814"/>
                      <a:pt x="934357" y="1837871"/>
                    </a:cubicBezTo>
                    <a:cubicBezTo>
                      <a:pt x="1306285" y="2149928"/>
                      <a:pt x="2088243" y="2211614"/>
                      <a:pt x="2338614" y="2022928"/>
                    </a:cubicBezTo>
                    <a:cubicBezTo>
                      <a:pt x="2588985" y="1834242"/>
                      <a:pt x="2821214" y="867228"/>
                      <a:pt x="2436585" y="705757"/>
                    </a:cubicBezTo>
                    <a:cubicBezTo>
                      <a:pt x="2051957" y="544286"/>
                      <a:pt x="1041400" y="799193"/>
                      <a:pt x="30843" y="1054100"/>
                    </a:cubicBezTo>
                  </a:path>
                </a:pathLst>
              </a:custGeom>
              <a:noFill/>
              <a:ln w="6985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20" name="フリーフォーム 119"/>
              <p:cNvSpPr/>
              <p:nvPr/>
            </p:nvSpPr>
            <p:spPr>
              <a:xfrm>
                <a:off x="3401714" y="2143372"/>
                <a:ext cx="1916555" cy="379483"/>
              </a:xfrm>
              <a:custGeom>
                <a:avLst/>
                <a:gdLst>
                  <a:gd name="connsiteX0" fmla="*/ 0 w 3276600"/>
                  <a:gd name="connsiteY0" fmla="*/ 2726872 h 3129644"/>
                  <a:gd name="connsiteX1" fmla="*/ 1905000 w 3276600"/>
                  <a:gd name="connsiteY1" fmla="*/ 3118758 h 3129644"/>
                  <a:gd name="connsiteX2" fmla="*/ 2677886 w 3276600"/>
                  <a:gd name="connsiteY2" fmla="*/ 2792186 h 3129644"/>
                  <a:gd name="connsiteX3" fmla="*/ 3222172 w 3276600"/>
                  <a:gd name="connsiteY3" fmla="*/ 1866901 h 3129644"/>
                  <a:gd name="connsiteX4" fmla="*/ 3004457 w 3276600"/>
                  <a:gd name="connsiteY4" fmla="*/ 723901 h 3129644"/>
                  <a:gd name="connsiteX5" fmla="*/ 2449286 w 3276600"/>
                  <a:gd name="connsiteY5" fmla="*/ 299358 h 3129644"/>
                  <a:gd name="connsiteX6" fmla="*/ 1306286 w 3276600"/>
                  <a:gd name="connsiteY6" fmla="*/ 48986 h 3129644"/>
                  <a:gd name="connsiteX7" fmla="*/ 555172 w 3276600"/>
                  <a:gd name="connsiteY7" fmla="*/ 5443 h 312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6600" h="3129644">
                    <a:moveTo>
                      <a:pt x="0" y="2726872"/>
                    </a:moveTo>
                    <a:cubicBezTo>
                      <a:pt x="729343" y="2917372"/>
                      <a:pt x="1458686" y="3107872"/>
                      <a:pt x="1905000" y="3118758"/>
                    </a:cubicBezTo>
                    <a:cubicBezTo>
                      <a:pt x="2351314" y="3129644"/>
                      <a:pt x="2458357" y="3000829"/>
                      <a:pt x="2677886" y="2792186"/>
                    </a:cubicBezTo>
                    <a:cubicBezTo>
                      <a:pt x="2897415" y="2583543"/>
                      <a:pt x="3167744" y="2211615"/>
                      <a:pt x="3222172" y="1866901"/>
                    </a:cubicBezTo>
                    <a:cubicBezTo>
                      <a:pt x="3276600" y="1522187"/>
                      <a:pt x="3133271" y="985158"/>
                      <a:pt x="3004457" y="723901"/>
                    </a:cubicBezTo>
                    <a:cubicBezTo>
                      <a:pt x="2875643" y="462644"/>
                      <a:pt x="2732314" y="411844"/>
                      <a:pt x="2449286" y="299358"/>
                    </a:cubicBezTo>
                    <a:cubicBezTo>
                      <a:pt x="2166258" y="186872"/>
                      <a:pt x="1621972" y="97972"/>
                      <a:pt x="1306286" y="48986"/>
                    </a:cubicBezTo>
                    <a:cubicBezTo>
                      <a:pt x="990600" y="0"/>
                      <a:pt x="772886" y="2721"/>
                      <a:pt x="555172" y="5443"/>
                    </a:cubicBezTo>
                  </a:path>
                </a:pathLst>
              </a:custGeom>
              <a:noFill/>
              <a:ln w="6985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21" name="フリーフォーム 120"/>
              <p:cNvSpPr/>
              <p:nvPr/>
            </p:nvSpPr>
            <p:spPr>
              <a:xfrm>
                <a:off x="2608197" y="1929019"/>
                <a:ext cx="1354430" cy="673225"/>
              </a:xfrm>
              <a:custGeom>
                <a:avLst/>
                <a:gdLst>
                  <a:gd name="connsiteX0" fmla="*/ 680357 w 2694214"/>
                  <a:gd name="connsiteY0" fmla="*/ 921657 h 1407885"/>
                  <a:gd name="connsiteX1" fmla="*/ 397328 w 2694214"/>
                  <a:gd name="connsiteY1" fmla="*/ 932542 h 1407885"/>
                  <a:gd name="connsiteX2" fmla="*/ 223157 w 2694214"/>
                  <a:gd name="connsiteY2" fmla="*/ 83457 h 1407885"/>
                  <a:gd name="connsiteX3" fmla="*/ 1736271 w 2694214"/>
                  <a:gd name="connsiteY3" fmla="*/ 431799 h 1407885"/>
                  <a:gd name="connsiteX4" fmla="*/ 1039585 w 2694214"/>
                  <a:gd name="connsiteY4" fmla="*/ 1259114 h 1407885"/>
                  <a:gd name="connsiteX5" fmla="*/ 2313214 w 2694214"/>
                  <a:gd name="connsiteY5" fmla="*/ 1269999 h 1407885"/>
                  <a:gd name="connsiteX6" fmla="*/ 2628900 w 2694214"/>
                  <a:gd name="connsiteY6" fmla="*/ 431799 h 1407885"/>
                  <a:gd name="connsiteX7" fmla="*/ 2520043 w 2694214"/>
                  <a:gd name="connsiteY7" fmla="*/ 279399 h 1407885"/>
                  <a:gd name="connsiteX8" fmla="*/ 2694214 w 2694214"/>
                  <a:gd name="connsiteY8" fmla="*/ 83457 h 140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214" h="1407885">
                    <a:moveTo>
                      <a:pt x="680357" y="921657"/>
                    </a:moveTo>
                    <a:cubicBezTo>
                      <a:pt x="576942" y="996949"/>
                      <a:pt x="473528" y="1072242"/>
                      <a:pt x="397328" y="932542"/>
                    </a:cubicBezTo>
                    <a:cubicBezTo>
                      <a:pt x="321128" y="792842"/>
                      <a:pt x="0" y="166914"/>
                      <a:pt x="223157" y="83457"/>
                    </a:cubicBezTo>
                    <a:cubicBezTo>
                      <a:pt x="446314" y="0"/>
                      <a:pt x="1600200" y="235856"/>
                      <a:pt x="1736271" y="431799"/>
                    </a:cubicBezTo>
                    <a:cubicBezTo>
                      <a:pt x="1872342" y="627742"/>
                      <a:pt x="943428" y="1119414"/>
                      <a:pt x="1039585" y="1259114"/>
                    </a:cubicBezTo>
                    <a:cubicBezTo>
                      <a:pt x="1135742" y="1398814"/>
                      <a:pt x="2048328" y="1407885"/>
                      <a:pt x="2313214" y="1269999"/>
                    </a:cubicBezTo>
                    <a:cubicBezTo>
                      <a:pt x="2578100" y="1132113"/>
                      <a:pt x="2594429" y="596899"/>
                      <a:pt x="2628900" y="431799"/>
                    </a:cubicBezTo>
                    <a:cubicBezTo>
                      <a:pt x="2663371" y="266699"/>
                      <a:pt x="2509157" y="337456"/>
                      <a:pt x="2520043" y="279399"/>
                    </a:cubicBezTo>
                    <a:cubicBezTo>
                      <a:pt x="2530929" y="221342"/>
                      <a:pt x="2612571" y="152399"/>
                      <a:pt x="2694214" y="83457"/>
                    </a:cubicBezTo>
                  </a:path>
                </a:pathLst>
              </a:custGeom>
              <a:noFill/>
              <a:ln w="6985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27" name="フリーフォーム 126"/>
              <p:cNvSpPr/>
              <p:nvPr/>
            </p:nvSpPr>
            <p:spPr>
              <a:xfrm>
                <a:off x="3109748" y="1357413"/>
                <a:ext cx="3675618" cy="1286115"/>
              </a:xfrm>
              <a:custGeom>
                <a:avLst/>
                <a:gdLst>
                  <a:gd name="connsiteX0" fmla="*/ 2815772 w 6284685"/>
                  <a:gd name="connsiteY0" fmla="*/ 1910442 h 1910442"/>
                  <a:gd name="connsiteX1" fmla="*/ 5798457 w 6284685"/>
                  <a:gd name="connsiteY1" fmla="*/ 1409699 h 1910442"/>
                  <a:gd name="connsiteX2" fmla="*/ 5733143 w 6284685"/>
                  <a:gd name="connsiteY2" fmla="*/ 16328 h 1910442"/>
                  <a:gd name="connsiteX3" fmla="*/ 2565400 w 6284685"/>
                  <a:gd name="connsiteY3" fmla="*/ 1311728 h 1910442"/>
                  <a:gd name="connsiteX4" fmla="*/ 1672772 w 6284685"/>
                  <a:gd name="connsiteY4" fmla="*/ 1257299 h 1910442"/>
                  <a:gd name="connsiteX5" fmla="*/ 203200 w 6284685"/>
                  <a:gd name="connsiteY5" fmla="*/ 821871 h 1910442"/>
                  <a:gd name="connsiteX6" fmla="*/ 453572 w 6284685"/>
                  <a:gd name="connsiteY6" fmla="*/ 332013 h 1910442"/>
                  <a:gd name="connsiteX7" fmla="*/ 769257 w 6284685"/>
                  <a:gd name="connsiteY7" fmla="*/ 157842 h 19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4685" h="1910442">
                    <a:moveTo>
                      <a:pt x="2815772" y="1910442"/>
                    </a:moveTo>
                    <a:cubicBezTo>
                      <a:pt x="4064000" y="1817913"/>
                      <a:pt x="5312229" y="1725385"/>
                      <a:pt x="5798457" y="1409699"/>
                    </a:cubicBezTo>
                    <a:cubicBezTo>
                      <a:pt x="6284685" y="1094013"/>
                      <a:pt x="6271986" y="32656"/>
                      <a:pt x="5733143" y="16328"/>
                    </a:cubicBezTo>
                    <a:cubicBezTo>
                      <a:pt x="5194300" y="0"/>
                      <a:pt x="3242128" y="1104900"/>
                      <a:pt x="2565400" y="1311728"/>
                    </a:cubicBezTo>
                    <a:cubicBezTo>
                      <a:pt x="1888672" y="1518556"/>
                      <a:pt x="2066472" y="1338942"/>
                      <a:pt x="1672772" y="1257299"/>
                    </a:cubicBezTo>
                    <a:cubicBezTo>
                      <a:pt x="1279072" y="1175656"/>
                      <a:pt x="406400" y="976085"/>
                      <a:pt x="203200" y="821871"/>
                    </a:cubicBezTo>
                    <a:cubicBezTo>
                      <a:pt x="0" y="667657"/>
                      <a:pt x="359229" y="442684"/>
                      <a:pt x="453572" y="332013"/>
                    </a:cubicBezTo>
                    <a:cubicBezTo>
                      <a:pt x="547915" y="221342"/>
                      <a:pt x="658586" y="189592"/>
                      <a:pt x="769257" y="157842"/>
                    </a:cubicBezTo>
                  </a:path>
                </a:pathLst>
              </a:custGeom>
              <a:noFill/>
              <a:ln w="6985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28" name="フリーフォーム 127"/>
              <p:cNvSpPr/>
              <p:nvPr/>
            </p:nvSpPr>
            <p:spPr>
              <a:xfrm>
                <a:off x="2399823" y="1571766"/>
                <a:ext cx="2422952" cy="1024128"/>
              </a:xfrm>
              <a:custGeom>
                <a:avLst/>
                <a:gdLst>
                  <a:gd name="connsiteX0" fmla="*/ 0 w 4942115"/>
                  <a:gd name="connsiteY0" fmla="*/ 185058 h 1453243"/>
                  <a:gd name="connsiteX1" fmla="*/ 805543 w 4942115"/>
                  <a:gd name="connsiteY1" fmla="*/ 1447800 h 1453243"/>
                  <a:gd name="connsiteX2" fmla="*/ 2035629 w 4942115"/>
                  <a:gd name="connsiteY2" fmla="*/ 152400 h 1453243"/>
                  <a:gd name="connsiteX3" fmla="*/ 3690258 w 4942115"/>
                  <a:gd name="connsiteY3" fmla="*/ 674915 h 1453243"/>
                  <a:gd name="connsiteX4" fmla="*/ 4942115 w 4942115"/>
                  <a:gd name="connsiteY4" fmla="*/ 0 h 145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115" h="1453243">
                    <a:moveTo>
                      <a:pt x="0" y="185058"/>
                    </a:moveTo>
                    <a:cubicBezTo>
                      <a:pt x="233136" y="819150"/>
                      <a:pt x="466272" y="1453243"/>
                      <a:pt x="805543" y="1447800"/>
                    </a:cubicBezTo>
                    <a:cubicBezTo>
                      <a:pt x="1144814" y="1442357"/>
                      <a:pt x="1554843" y="281214"/>
                      <a:pt x="2035629" y="152400"/>
                    </a:cubicBezTo>
                    <a:cubicBezTo>
                      <a:pt x="2516415" y="23586"/>
                      <a:pt x="3205844" y="700315"/>
                      <a:pt x="3690258" y="674915"/>
                    </a:cubicBezTo>
                    <a:cubicBezTo>
                      <a:pt x="4174672" y="649515"/>
                      <a:pt x="4558393" y="324757"/>
                      <a:pt x="4942115" y="0"/>
                    </a:cubicBezTo>
                  </a:path>
                </a:pathLst>
              </a:custGeom>
              <a:noFill/>
              <a:ln w="6985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29" name="フリーフォーム 128"/>
              <p:cNvSpPr/>
              <p:nvPr/>
            </p:nvSpPr>
            <p:spPr>
              <a:xfrm>
                <a:off x="2984967" y="1714667"/>
                <a:ext cx="1112135" cy="736737"/>
              </a:xfrm>
              <a:custGeom>
                <a:avLst/>
                <a:gdLst>
                  <a:gd name="connsiteX0" fmla="*/ 301171 w 1903185"/>
                  <a:gd name="connsiteY0" fmla="*/ 181429 h 1874157"/>
                  <a:gd name="connsiteX1" fmla="*/ 50800 w 1903185"/>
                  <a:gd name="connsiteY1" fmla="*/ 246743 h 1874157"/>
                  <a:gd name="connsiteX2" fmla="*/ 605971 w 1903185"/>
                  <a:gd name="connsiteY2" fmla="*/ 1661886 h 1874157"/>
                  <a:gd name="connsiteX3" fmla="*/ 1705428 w 1903185"/>
                  <a:gd name="connsiteY3" fmla="*/ 1520372 h 1874157"/>
                  <a:gd name="connsiteX4" fmla="*/ 1792514 w 1903185"/>
                  <a:gd name="connsiteY4" fmla="*/ 823686 h 1874157"/>
                  <a:gd name="connsiteX5" fmla="*/ 1792514 w 1903185"/>
                  <a:gd name="connsiteY5" fmla="*/ 823686 h 187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3185" h="1874157">
                    <a:moveTo>
                      <a:pt x="301171" y="181429"/>
                    </a:moveTo>
                    <a:cubicBezTo>
                      <a:pt x="150585" y="90714"/>
                      <a:pt x="0" y="0"/>
                      <a:pt x="50800" y="246743"/>
                    </a:cubicBezTo>
                    <a:cubicBezTo>
                      <a:pt x="101600" y="493486"/>
                      <a:pt x="330200" y="1449615"/>
                      <a:pt x="605971" y="1661886"/>
                    </a:cubicBezTo>
                    <a:cubicBezTo>
                      <a:pt x="881742" y="1874157"/>
                      <a:pt x="1507671" y="1660072"/>
                      <a:pt x="1705428" y="1520372"/>
                    </a:cubicBezTo>
                    <a:cubicBezTo>
                      <a:pt x="1903185" y="1380672"/>
                      <a:pt x="1792514" y="823686"/>
                      <a:pt x="1792514" y="823686"/>
                    </a:cubicBezTo>
                    <a:lnTo>
                      <a:pt x="1792514" y="823686"/>
                    </a:lnTo>
                  </a:path>
                </a:pathLst>
              </a:custGeom>
              <a:noFill/>
              <a:ln w="6350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30" name="円/楕円 129"/>
              <p:cNvSpPr/>
              <p:nvPr/>
            </p:nvSpPr>
            <p:spPr>
              <a:xfrm>
                <a:off x="2524606" y="1643216"/>
                <a:ext cx="500339" cy="857410"/>
              </a:xfrm>
              <a:prstGeom prst="ellipse">
                <a:avLst/>
              </a:prstGeom>
              <a:noFill/>
              <a:ln w="50800" cap="flat" cmpd="sng" algn="ctr">
                <a:solidFill>
                  <a:srgbClr val="FF0000"/>
                </a:solidFill>
                <a:prstDash val="sysDash"/>
              </a:ln>
              <a:effectLst/>
            </p:spPr>
            <p:txBody>
              <a:bodyPr anchor="ctr"/>
              <a:lstStyle/>
              <a:p>
                <a:pPr algn="ctr" fontAlgn="auto">
                  <a:spcBef>
                    <a:spcPts val="0"/>
                  </a:spcBef>
                  <a:spcAft>
                    <a:spcPts val="0"/>
                  </a:spcAft>
                  <a:defRPr/>
                </a:pPr>
                <a:endParaRPr kumimoji="0" lang="ja-JP" altLang="en-US" kern="0" dirty="0">
                  <a:solidFill>
                    <a:sysClr val="window" lastClr="FFFFFF"/>
                  </a:solidFill>
                  <a:latin typeface="Century Schoolbook"/>
                  <a:ea typeface="ＭＳ Ｐ明朝"/>
                </a:endParaRPr>
              </a:p>
            </p:txBody>
          </p:sp>
          <p:sp>
            <p:nvSpPr>
              <p:cNvPr id="131" name="フリーフォーム 130"/>
              <p:cNvSpPr/>
              <p:nvPr/>
            </p:nvSpPr>
            <p:spPr>
              <a:xfrm rot="10186278">
                <a:off x="5109895" y="1724194"/>
                <a:ext cx="1524037" cy="919333"/>
              </a:xfrm>
              <a:custGeom>
                <a:avLst/>
                <a:gdLst>
                  <a:gd name="connsiteX0" fmla="*/ 166915 w 2607129"/>
                  <a:gd name="connsiteY0" fmla="*/ 0 h 1418772"/>
                  <a:gd name="connsiteX1" fmla="*/ 2605315 w 2607129"/>
                  <a:gd name="connsiteY1" fmla="*/ 762000 h 1418772"/>
                  <a:gd name="connsiteX2" fmla="*/ 177800 w 2607129"/>
                  <a:gd name="connsiteY2" fmla="*/ 1404258 h 1418772"/>
                  <a:gd name="connsiteX3" fmla="*/ 1538515 w 2607129"/>
                  <a:gd name="connsiteY3" fmla="*/ 674915 h 1418772"/>
                  <a:gd name="connsiteX4" fmla="*/ 1538515 w 2607129"/>
                  <a:gd name="connsiteY4" fmla="*/ 674915 h 1418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129" h="1418772">
                    <a:moveTo>
                      <a:pt x="166915" y="0"/>
                    </a:moveTo>
                    <a:cubicBezTo>
                      <a:pt x="1385208" y="263978"/>
                      <a:pt x="2603501" y="527957"/>
                      <a:pt x="2605315" y="762000"/>
                    </a:cubicBezTo>
                    <a:cubicBezTo>
                      <a:pt x="2607129" y="996043"/>
                      <a:pt x="355600" y="1418772"/>
                      <a:pt x="177800" y="1404258"/>
                    </a:cubicBezTo>
                    <a:cubicBezTo>
                      <a:pt x="0" y="1389744"/>
                      <a:pt x="1538515" y="674915"/>
                      <a:pt x="1538515" y="674915"/>
                    </a:cubicBezTo>
                    <a:lnTo>
                      <a:pt x="1538515" y="674915"/>
                    </a:lnTo>
                  </a:path>
                </a:pathLst>
              </a:custGeom>
              <a:noFill/>
              <a:ln w="6350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32" name="フリーフォーム 131"/>
              <p:cNvSpPr/>
              <p:nvPr/>
            </p:nvSpPr>
            <p:spPr>
              <a:xfrm rot="10800000">
                <a:off x="3819673" y="1285962"/>
                <a:ext cx="2806990" cy="838356"/>
              </a:xfrm>
              <a:custGeom>
                <a:avLst/>
                <a:gdLst>
                  <a:gd name="connsiteX0" fmla="*/ 16328 w 5655128"/>
                  <a:gd name="connsiteY0" fmla="*/ 580571 h 981529"/>
                  <a:gd name="connsiteX1" fmla="*/ 146957 w 5655128"/>
                  <a:gd name="connsiteY1" fmla="*/ 602343 h 981529"/>
                  <a:gd name="connsiteX2" fmla="*/ 898071 w 5655128"/>
                  <a:gd name="connsiteY2" fmla="*/ 58057 h 981529"/>
                  <a:gd name="connsiteX3" fmla="*/ 3053442 w 5655128"/>
                  <a:gd name="connsiteY3" fmla="*/ 950686 h 981529"/>
                  <a:gd name="connsiteX4" fmla="*/ 4142014 w 5655128"/>
                  <a:gd name="connsiteY4" fmla="*/ 243114 h 981529"/>
                  <a:gd name="connsiteX5" fmla="*/ 5655128 w 5655128"/>
                  <a:gd name="connsiteY5" fmla="*/ 439057 h 98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5128" h="981529">
                    <a:moveTo>
                      <a:pt x="16328" y="580571"/>
                    </a:moveTo>
                    <a:cubicBezTo>
                      <a:pt x="8164" y="635000"/>
                      <a:pt x="0" y="689429"/>
                      <a:pt x="146957" y="602343"/>
                    </a:cubicBezTo>
                    <a:cubicBezTo>
                      <a:pt x="293914" y="515257"/>
                      <a:pt x="413657" y="0"/>
                      <a:pt x="898071" y="58057"/>
                    </a:cubicBezTo>
                    <a:cubicBezTo>
                      <a:pt x="1382485" y="116114"/>
                      <a:pt x="2512785" y="919843"/>
                      <a:pt x="3053442" y="950686"/>
                    </a:cubicBezTo>
                    <a:cubicBezTo>
                      <a:pt x="3594099" y="981529"/>
                      <a:pt x="3708400" y="328386"/>
                      <a:pt x="4142014" y="243114"/>
                    </a:cubicBezTo>
                    <a:cubicBezTo>
                      <a:pt x="4575628" y="157843"/>
                      <a:pt x="5115378" y="298450"/>
                      <a:pt x="5655128" y="439057"/>
                    </a:cubicBezTo>
                  </a:path>
                </a:pathLst>
              </a:custGeom>
              <a:noFill/>
              <a:ln w="6350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33" name="円/楕円 132"/>
              <p:cNvSpPr/>
              <p:nvPr/>
            </p:nvSpPr>
            <p:spPr>
              <a:xfrm>
                <a:off x="5742286" y="1643216"/>
                <a:ext cx="535472" cy="914570"/>
              </a:xfrm>
              <a:prstGeom prst="ellipse">
                <a:avLst/>
              </a:prstGeom>
              <a:noFill/>
              <a:ln w="50800" cap="flat" cmpd="sng" algn="ctr">
                <a:solidFill>
                  <a:srgbClr val="FF0000"/>
                </a:solidFill>
                <a:prstDash val="sysDash"/>
              </a:ln>
              <a:effectLst/>
            </p:spPr>
            <p:txBody>
              <a:bodyPr anchor="ctr"/>
              <a:lstStyle/>
              <a:p>
                <a:pPr algn="ctr" fontAlgn="auto">
                  <a:spcBef>
                    <a:spcPts val="0"/>
                  </a:spcBef>
                  <a:spcAft>
                    <a:spcPts val="0"/>
                  </a:spcAft>
                  <a:defRPr/>
                </a:pPr>
                <a:endParaRPr kumimoji="0" lang="ja-JP" altLang="en-US" kern="0" dirty="0">
                  <a:solidFill>
                    <a:sysClr val="window" lastClr="FFFFFF"/>
                  </a:solidFill>
                  <a:latin typeface="Century Schoolbook"/>
                  <a:ea typeface="ＭＳ Ｐ明朝"/>
                </a:endParaRPr>
              </a:p>
            </p:txBody>
          </p:sp>
          <p:sp>
            <p:nvSpPr>
              <p:cNvPr id="134" name="円/楕円 133"/>
              <p:cNvSpPr/>
              <p:nvPr/>
            </p:nvSpPr>
            <p:spPr>
              <a:xfrm>
                <a:off x="3819673" y="1285962"/>
                <a:ext cx="537895" cy="500155"/>
              </a:xfrm>
              <a:prstGeom prst="ellipse">
                <a:avLst/>
              </a:prstGeom>
              <a:noFill/>
              <a:ln w="50800" cap="flat" cmpd="sng" algn="ctr">
                <a:solidFill>
                  <a:srgbClr val="002060"/>
                </a:solidFill>
                <a:prstDash val="sysDash"/>
              </a:ln>
              <a:effectLst/>
            </p:spPr>
            <p:txBody>
              <a:bodyPr anchor="ctr"/>
              <a:lstStyle/>
              <a:p>
                <a:pPr algn="ctr" fontAlgn="auto">
                  <a:spcBef>
                    <a:spcPts val="0"/>
                  </a:spcBef>
                  <a:spcAft>
                    <a:spcPts val="0"/>
                  </a:spcAft>
                  <a:defRPr/>
                </a:pPr>
                <a:endParaRPr kumimoji="0" lang="ja-JP" altLang="en-US" kern="0" dirty="0">
                  <a:solidFill>
                    <a:sysClr val="window" lastClr="FFFFFF"/>
                  </a:solidFill>
                  <a:latin typeface="Century Schoolbook"/>
                  <a:ea typeface="ＭＳ Ｐ明朝"/>
                </a:endParaRPr>
              </a:p>
            </p:txBody>
          </p:sp>
          <p:cxnSp>
            <p:nvCxnSpPr>
              <p:cNvPr id="135" name="直線矢印コネクタ 68"/>
              <p:cNvCxnSpPr>
                <a:cxnSpLocks noChangeShapeType="1"/>
              </p:cNvCxnSpPr>
              <p:nvPr/>
            </p:nvCxnSpPr>
            <p:spPr bwMode="auto">
              <a:xfrm>
                <a:off x="3868765" y="971184"/>
                <a:ext cx="68697" cy="445678"/>
              </a:xfrm>
              <a:prstGeom prst="straightConnector1">
                <a:avLst/>
              </a:prstGeom>
              <a:noFill/>
              <a:ln w="25400">
                <a:solidFill>
                  <a:srgbClr val="002060"/>
                </a:solidFill>
                <a:round/>
                <a:headEnd/>
                <a:tailEnd type="arrow" w="med" len="med"/>
              </a:ln>
            </p:spPr>
          </p:cxnSp>
          <p:cxnSp>
            <p:nvCxnSpPr>
              <p:cNvPr id="136" name="直線矢印コネクタ 69"/>
              <p:cNvCxnSpPr>
                <a:cxnSpLocks noChangeShapeType="1"/>
              </p:cNvCxnSpPr>
              <p:nvPr/>
            </p:nvCxnSpPr>
            <p:spPr bwMode="auto">
              <a:xfrm flipV="1">
                <a:off x="5311410" y="2536123"/>
                <a:ext cx="611024" cy="396045"/>
              </a:xfrm>
              <a:prstGeom prst="straightConnector1">
                <a:avLst/>
              </a:prstGeom>
              <a:noFill/>
              <a:ln w="25400">
                <a:solidFill>
                  <a:srgbClr val="FF0000"/>
                </a:solidFill>
                <a:round/>
                <a:headEnd/>
                <a:tailEnd type="arrow" w="med" len="med"/>
              </a:ln>
            </p:spPr>
          </p:cxnSp>
          <p:cxnSp>
            <p:nvCxnSpPr>
              <p:cNvPr id="137" name="直線矢印コネクタ 70"/>
              <p:cNvCxnSpPr>
                <a:cxnSpLocks noChangeShapeType="1"/>
              </p:cNvCxnSpPr>
              <p:nvPr/>
            </p:nvCxnSpPr>
            <p:spPr bwMode="auto">
              <a:xfrm flipH="1" flipV="1">
                <a:off x="2928293" y="2478720"/>
                <a:ext cx="803077" cy="364313"/>
              </a:xfrm>
              <a:prstGeom prst="straightConnector1">
                <a:avLst/>
              </a:prstGeom>
              <a:noFill/>
              <a:ln w="25400">
                <a:solidFill>
                  <a:srgbClr val="FF0000"/>
                </a:solidFill>
                <a:round/>
                <a:headEnd/>
                <a:tailEnd type="arrow" w="med" len="med"/>
              </a:ln>
            </p:spPr>
          </p:cxnSp>
          <p:sp>
            <p:nvSpPr>
              <p:cNvPr id="138" name="テキスト ボックス 77"/>
              <p:cNvSpPr txBox="1">
                <a:spLocks noChangeArrowheads="1"/>
              </p:cNvSpPr>
              <p:nvPr/>
            </p:nvSpPr>
            <p:spPr bwMode="auto">
              <a:xfrm>
                <a:off x="3565063" y="2869629"/>
                <a:ext cx="2089834" cy="419082"/>
              </a:xfrm>
              <a:prstGeom prst="rect">
                <a:avLst/>
              </a:prstGeom>
              <a:noFill/>
              <a:ln w="9525">
                <a:noFill/>
                <a:miter lim="800000"/>
                <a:headEnd/>
                <a:tailEnd/>
              </a:ln>
            </p:spPr>
            <p:txBody>
              <a:bodyPr wrap="square">
                <a:spAutoFit/>
              </a:bodyPr>
              <a:lstStyle/>
              <a:p>
                <a:r>
                  <a:rPr kumimoji="0" lang="en-US" altLang="ja-JP" sz="1600" b="1" dirty="0" smtClean="0">
                    <a:latin typeface="Calibri" pitchFamily="34" charset="0"/>
                    <a:ea typeface="ＭＳ ゴシック" pitchFamily="49" charset="-128"/>
                  </a:rPr>
                  <a:t>Polymer chain is dense</a:t>
                </a:r>
                <a:endParaRPr kumimoji="0" lang="ja-JP" altLang="en-US" sz="1600" b="1" dirty="0">
                  <a:latin typeface="Calibri" pitchFamily="34" charset="0"/>
                  <a:ea typeface="ＭＳ ゴシック" pitchFamily="49" charset="-128"/>
                </a:endParaRPr>
              </a:p>
            </p:txBody>
          </p:sp>
          <p:sp>
            <p:nvSpPr>
              <p:cNvPr id="139" name="テキスト ボックス 78"/>
              <p:cNvSpPr txBox="1">
                <a:spLocks noChangeArrowheads="1"/>
              </p:cNvSpPr>
              <p:nvPr/>
            </p:nvSpPr>
            <p:spPr bwMode="auto">
              <a:xfrm>
                <a:off x="2924084" y="543472"/>
                <a:ext cx="2593418" cy="457180"/>
              </a:xfrm>
              <a:prstGeom prst="rect">
                <a:avLst/>
              </a:prstGeom>
              <a:noFill/>
              <a:ln w="9525">
                <a:noFill/>
                <a:miter lim="800000"/>
                <a:headEnd/>
                <a:tailEnd/>
              </a:ln>
            </p:spPr>
            <p:txBody>
              <a:bodyPr wrap="square">
                <a:spAutoFit/>
              </a:bodyPr>
              <a:lstStyle/>
              <a:p>
                <a:r>
                  <a:rPr kumimoji="0" lang="en-US" altLang="ja-JP" b="1" dirty="0" smtClean="0">
                    <a:latin typeface="Calibri" pitchFamily="34" charset="0"/>
                    <a:ea typeface="ＭＳ ゴシック" pitchFamily="49" charset="-128"/>
                  </a:rPr>
                  <a:t>Polymer chain is sparse</a:t>
                </a:r>
                <a:endParaRPr kumimoji="0" lang="ja-JP" altLang="en-US" b="1" dirty="0">
                  <a:latin typeface="Calibri" pitchFamily="34" charset="0"/>
                  <a:ea typeface="ＭＳ ゴシック" pitchFamily="49" charset="-128"/>
                </a:endParaRPr>
              </a:p>
            </p:txBody>
          </p:sp>
        </p:grpSp>
        <p:sp>
          <p:nvSpPr>
            <p:cNvPr id="143" name="円/楕円 142"/>
            <p:cNvSpPr>
              <a:spLocks noChangeAspect="1"/>
            </p:cNvSpPr>
            <p:nvPr/>
          </p:nvSpPr>
          <p:spPr>
            <a:xfrm>
              <a:off x="5184791" y="2571743"/>
              <a:ext cx="119064" cy="1095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4" name="円/楕円 143"/>
            <p:cNvSpPr>
              <a:spLocks noChangeAspect="1"/>
            </p:cNvSpPr>
            <p:nvPr/>
          </p:nvSpPr>
          <p:spPr>
            <a:xfrm>
              <a:off x="1084268" y="2714615"/>
              <a:ext cx="117476" cy="1095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5" name="円/楕円 144"/>
            <p:cNvSpPr>
              <a:spLocks noChangeAspect="1"/>
            </p:cNvSpPr>
            <p:nvPr/>
          </p:nvSpPr>
          <p:spPr>
            <a:xfrm>
              <a:off x="2652714" y="1979613"/>
              <a:ext cx="117476" cy="109537"/>
            </a:xfrm>
            <a:prstGeom prst="ellipse">
              <a:avLst/>
            </a:prstGeom>
            <a:solidFill>
              <a:srgbClr val="FFFF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sp>
        <p:nvSpPr>
          <p:cNvPr id="46" name="正方形/長方形 45"/>
          <p:cNvSpPr/>
          <p:nvPr/>
        </p:nvSpPr>
        <p:spPr>
          <a:xfrm>
            <a:off x="632520" y="1882099"/>
            <a:ext cx="9001000" cy="2520280"/>
          </a:xfrm>
          <a:prstGeom prst="rect">
            <a:avLst/>
          </a:prstGeom>
          <a:noFill/>
          <a:ln w="28575">
            <a:solidFill>
              <a:srgbClr val="5A7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53"/>
          <p:cNvSpPr txBox="1">
            <a:spLocks noChangeArrowheads="1"/>
          </p:cNvSpPr>
          <p:nvPr/>
        </p:nvSpPr>
        <p:spPr bwMode="auto">
          <a:xfrm>
            <a:off x="3152800" y="1666075"/>
            <a:ext cx="3744416" cy="400110"/>
          </a:xfrm>
          <a:prstGeom prst="rect">
            <a:avLst/>
          </a:prstGeom>
          <a:solidFill>
            <a:schemeClr val="bg2"/>
          </a:solidFill>
          <a:ln w="9525">
            <a:noFill/>
            <a:miter lim="800000"/>
            <a:headEnd/>
            <a:tailEnd/>
          </a:ln>
        </p:spPr>
        <p:txBody>
          <a:bodyPr wrap="square">
            <a:spAutoFit/>
          </a:bodyPr>
          <a:lstStyle/>
          <a:p>
            <a:r>
              <a:rPr kumimoji="0" lang="en-US" altLang="ja-JP" sz="2000" b="1" dirty="0" smtClean="0">
                <a:latin typeface="Calibri" pitchFamily="34" charset="0"/>
                <a:ea typeface="ＭＳ ゴシック" pitchFamily="49" charset="-128"/>
              </a:rPr>
              <a:t>Microscopic structure of polymer</a:t>
            </a:r>
            <a:endParaRPr kumimoji="0" lang="ja-JP" altLang="en-US" sz="2000" b="1" dirty="0">
              <a:latin typeface="Calibri" pitchFamily="34" charset="0"/>
              <a:ea typeface="ＭＳ ゴシック" pitchFamily="49" charset="-128"/>
            </a:endParaRPr>
          </a:p>
        </p:txBody>
      </p:sp>
      <p:sp>
        <p:nvSpPr>
          <p:cNvPr id="47" name="正方形/長方形 46"/>
          <p:cNvSpPr/>
          <p:nvPr/>
        </p:nvSpPr>
        <p:spPr>
          <a:xfrm>
            <a:off x="1928664" y="4647431"/>
            <a:ext cx="3096344" cy="2016224"/>
          </a:xfrm>
          <a:prstGeom prst="rect">
            <a:avLst/>
          </a:prstGeom>
          <a:noFill/>
          <a:ln w="28575">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テキスト ボックス 37"/>
          <p:cNvSpPr txBox="1">
            <a:spLocks noChangeArrowheads="1"/>
          </p:cNvSpPr>
          <p:nvPr/>
        </p:nvSpPr>
        <p:spPr bwMode="auto">
          <a:xfrm>
            <a:off x="272480" y="4460435"/>
            <a:ext cx="2916000" cy="369332"/>
          </a:xfrm>
          <a:prstGeom prst="rect">
            <a:avLst/>
          </a:prstGeom>
          <a:solidFill>
            <a:schemeClr val="bg2"/>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en-US" altLang="ja-JP" sz="1800" b="1" dirty="0" smtClean="0">
                <a:solidFill>
                  <a:srgbClr val="000000"/>
                </a:solidFill>
              </a:rPr>
              <a:t>Lithographic nanofabrication</a:t>
            </a:r>
            <a:endParaRPr lang="ja-JP" altLang="en-US" sz="1800" b="1" dirty="0">
              <a:solidFill>
                <a:srgbClr val="000000"/>
              </a:solidFill>
            </a:endParaRPr>
          </a:p>
        </p:txBody>
      </p:sp>
      <p:cxnSp>
        <p:nvCxnSpPr>
          <p:cNvPr id="51" name="直線矢印コネクタ 50"/>
          <p:cNvCxnSpPr/>
          <p:nvPr/>
        </p:nvCxnSpPr>
        <p:spPr>
          <a:xfrm flipH="1">
            <a:off x="3354310" y="4099833"/>
            <a:ext cx="576064"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p:nvPr/>
        </p:nvCxnSpPr>
        <p:spPr>
          <a:xfrm>
            <a:off x="5846124" y="2242139"/>
            <a:ext cx="46800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54" name="テキスト ボックス 78"/>
          <p:cNvSpPr txBox="1">
            <a:spLocks noChangeArrowheads="1"/>
          </p:cNvSpPr>
          <p:nvPr/>
        </p:nvSpPr>
        <p:spPr bwMode="auto">
          <a:xfrm>
            <a:off x="6411066" y="2054581"/>
            <a:ext cx="2718398" cy="369332"/>
          </a:xfrm>
          <a:prstGeom prst="rect">
            <a:avLst/>
          </a:prstGeom>
          <a:noFill/>
          <a:ln w="9525">
            <a:noFill/>
            <a:miter lim="800000"/>
            <a:headEnd/>
            <a:tailEnd/>
          </a:ln>
        </p:spPr>
        <p:txBody>
          <a:bodyPr wrap="square">
            <a:spAutoFit/>
          </a:bodyPr>
          <a:lstStyle/>
          <a:p>
            <a:r>
              <a:rPr kumimoji="0" lang="en-US" altLang="ja-JP" b="1" dirty="0" err="1" smtClean="0">
                <a:solidFill>
                  <a:srgbClr val="FF0000"/>
                </a:solidFill>
                <a:latin typeface="Calibri" pitchFamily="34" charset="0"/>
                <a:ea typeface="ＭＳ ゴシック" pitchFamily="49" charset="-128"/>
              </a:rPr>
              <a:t>Diffusional</a:t>
            </a:r>
            <a:r>
              <a:rPr kumimoji="0" lang="en-US" altLang="ja-JP" b="1" dirty="0" smtClean="0">
                <a:solidFill>
                  <a:srgbClr val="FF0000"/>
                </a:solidFill>
                <a:latin typeface="Calibri" pitchFamily="34" charset="0"/>
                <a:ea typeface="ＭＳ ゴシック" pitchFamily="49" charset="-128"/>
              </a:rPr>
              <a:t> motion is fast</a:t>
            </a:r>
            <a:endParaRPr kumimoji="0" lang="ja-JP" altLang="en-US" b="1" dirty="0">
              <a:solidFill>
                <a:srgbClr val="FF0000"/>
              </a:solidFill>
              <a:latin typeface="Calibri" pitchFamily="34" charset="0"/>
              <a:ea typeface="ＭＳ ゴシック" pitchFamily="49" charset="-128"/>
            </a:endParaRPr>
          </a:p>
        </p:txBody>
      </p:sp>
      <p:sp>
        <p:nvSpPr>
          <p:cNvPr id="55" name="テキスト ボックス 78"/>
          <p:cNvSpPr txBox="1">
            <a:spLocks noChangeArrowheads="1"/>
          </p:cNvSpPr>
          <p:nvPr/>
        </p:nvSpPr>
        <p:spPr bwMode="auto">
          <a:xfrm>
            <a:off x="704528" y="3884371"/>
            <a:ext cx="2718398" cy="369332"/>
          </a:xfrm>
          <a:prstGeom prst="rect">
            <a:avLst/>
          </a:prstGeom>
          <a:noFill/>
          <a:ln w="9525">
            <a:noFill/>
            <a:miter lim="800000"/>
            <a:headEnd/>
            <a:tailEnd/>
          </a:ln>
        </p:spPr>
        <p:txBody>
          <a:bodyPr wrap="square">
            <a:spAutoFit/>
          </a:bodyPr>
          <a:lstStyle/>
          <a:p>
            <a:r>
              <a:rPr kumimoji="0" lang="en-US" altLang="ja-JP" b="1" dirty="0" err="1" smtClean="0">
                <a:solidFill>
                  <a:srgbClr val="FF0000"/>
                </a:solidFill>
                <a:latin typeface="Calibri" pitchFamily="34" charset="0"/>
                <a:ea typeface="ＭＳ ゴシック" pitchFamily="49" charset="-128"/>
              </a:rPr>
              <a:t>Diffusional</a:t>
            </a:r>
            <a:r>
              <a:rPr kumimoji="0" lang="en-US" altLang="ja-JP" b="1" dirty="0" smtClean="0">
                <a:solidFill>
                  <a:srgbClr val="FF0000"/>
                </a:solidFill>
                <a:latin typeface="Calibri" pitchFamily="34" charset="0"/>
                <a:ea typeface="ＭＳ ゴシック" pitchFamily="49" charset="-128"/>
              </a:rPr>
              <a:t> motion is slow</a:t>
            </a:r>
            <a:endParaRPr kumimoji="0" lang="ja-JP" altLang="en-US" b="1" dirty="0">
              <a:solidFill>
                <a:srgbClr val="FF0000"/>
              </a:solidFill>
              <a:latin typeface="Calibri" pitchFamily="34" charset="0"/>
              <a:ea typeface="ＭＳ ゴシック" pitchFamily="49" charset="-128"/>
            </a:endParaRPr>
          </a:p>
        </p:txBody>
      </p:sp>
      <p:pic>
        <p:nvPicPr>
          <p:cNvPr id="57" name="図 7"/>
          <p:cNvPicPr>
            <a:picLocks noChangeAspect="1"/>
          </p:cNvPicPr>
          <p:nvPr/>
        </p:nvPicPr>
        <p:blipFill>
          <a:blip r:embed="rId3" cstate="print"/>
          <a:srcRect/>
          <a:stretch>
            <a:fillRect/>
          </a:stretch>
        </p:blipFill>
        <p:spPr bwMode="auto">
          <a:xfrm>
            <a:off x="2401193" y="4863455"/>
            <a:ext cx="2263775" cy="1538287"/>
          </a:xfrm>
          <a:prstGeom prst="rect">
            <a:avLst/>
          </a:prstGeom>
          <a:noFill/>
          <a:ln w="9525">
            <a:noFill/>
            <a:miter lim="800000"/>
            <a:headEnd/>
            <a:tailEnd/>
          </a:ln>
        </p:spPr>
      </p:pic>
      <p:pic>
        <p:nvPicPr>
          <p:cNvPr id="58" name="図 14"/>
          <p:cNvPicPr>
            <a:picLocks noChangeAspect="1"/>
          </p:cNvPicPr>
          <p:nvPr/>
        </p:nvPicPr>
        <p:blipFill>
          <a:blip r:embed="rId4" cstate="print"/>
          <a:srcRect/>
          <a:stretch>
            <a:fillRect/>
          </a:stretch>
        </p:blipFill>
        <p:spPr bwMode="auto">
          <a:xfrm>
            <a:off x="6177136" y="4791447"/>
            <a:ext cx="2135188" cy="1668463"/>
          </a:xfrm>
          <a:prstGeom prst="rect">
            <a:avLst/>
          </a:prstGeom>
          <a:noFill/>
          <a:ln w="9525">
            <a:noFill/>
            <a:miter lim="800000"/>
            <a:headEnd/>
            <a:tailEnd/>
          </a:ln>
        </p:spPr>
      </p:pic>
      <p:sp>
        <p:nvSpPr>
          <p:cNvPr id="59" name="テキスト ボックス 37"/>
          <p:cNvSpPr txBox="1">
            <a:spLocks noChangeArrowheads="1"/>
          </p:cNvSpPr>
          <p:nvPr/>
        </p:nvSpPr>
        <p:spPr bwMode="auto">
          <a:xfrm>
            <a:off x="7831602" y="4447735"/>
            <a:ext cx="1764000" cy="288000"/>
          </a:xfrm>
          <a:prstGeom prst="rect">
            <a:avLst/>
          </a:prstGeom>
          <a:solidFill>
            <a:schemeClr val="bg2"/>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kumimoji="0" lang="en-US" altLang="ja-JP" sz="1800" b="1" dirty="0" err="1" smtClean="0">
                <a:latin typeface="Calibri" pitchFamily="34" charset="0"/>
                <a:ea typeface="ＭＳ ゴシック" pitchFamily="49" charset="-128"/>
                <a:cs typeface="Arial" charset="0"/>
              </a:rPr>
              <a:t>Nano</a:t>
            </a:r>
            <a:r>
              <a:rPr kumimoji="0" lang="en-US" altLang="ja-JP" sz="1800" b="1" dirty="0" smtClean="0">
                <a:latin typeface="Calibri" pitchFamily="34" charset="0"/>
                <a:ea typeface="ＭＳ ゴシック" pitchFamily="49" charset="-128"/>
                <a:cs typeface="Arial" charset="0"/>
              </a:rPr>
              <a:t> </a:t>
            </a:r>
            <a:r>
              <a:rPr lang="en-US" altLang="ja-JP" sz="1800" b="1" dirty="0" smtClean="0">
                <a:solidFill>
                  <a:srgbClr val="000000"/>
                </a:solidFill>
              </a:rPr>
              <a:t>imprinting</a:t>
            </a:r>
            <a:endParaRPr lang="ja-JP" altLang="en-US" sz="1800" b="1" dirty="0" smtClean="0">
              <a:solidFill>
                <a:srgbClr val="000000"/>
              </a:solidFill>
            </a:endParaRPr>
          </a:p>
          <a:p>
            <a:endParaRPr kumimoji="0" lang="ja-JP" altLang="en-US" sz="1800" b="1" dirty="0">
              <a:latin typeface="Calibri" pitchFamily="34" charset="0"/>
              <a:ea typeface="ＭＳ ゴシック" pitchFamily="49" charset="-128"/>
              <a:cs typeface="Arial" charset="0"/>
            </a:endParaRPr>
          </a:p>
        </p:txBody>
      </p:sp>
      <p:sp>
        <p:nvSpPr>
          <p:cNvPr id="61" name="正方形/長方形 60"/>
          <p:cNvSpPr/>
          <p:nvPr/>
        </p:nvSpPr>
        <p:spPr>
          <a:xfrm>
            <a:off x="2740400" y="6386246"/>
            <a:ext cx="2214068" cy="246221"/>
          </a:xfrm>
          <a:prstGeom prst="rect">
            <a:avLst/>
          </a:prstGeom>
        </p:spPr>
        <p:txBody>
          <a:bodyPr wrap="none">
            <a:spAutoFit/>
          </a:bodyPr>
          <a:lstStyle/>
          <a:p>
            <a:pPr defTabSz="4416425"/>
            <a:r>
              <a:rPr lang="en-US" altLang="ja-JP" sz="1000" dirty="0" err="1" smtClean="0">
                <a:solidFill>
                  <a:srgbClr val="000000"/>
                </a:solidFill>
                <a:cs typeface="Arial" charset="0"/>
              </a:rPr>
              <a:t>S.Takei</a:t>
            </a:r>
            <a:r>
              <a:rPr lang="en-US" altLang="ja-JP" sz="1000" dirty="0" smtClean="0">
                <a:solidFill>
                  <a:srgbClr val="000000"/>
                </a:solidFill>
                <a:cs typeface="Arial" charset="0"/>
              </a:rPr>
              <a:t> et al, JJAP, </a:t>
            </a:r>
            <a:r>
              <a:rPr lang="en-US" altLang="ja-JP" sz="1000" b="1" dirty="0" smtClean="0">
                <a:solidFill>
                  <a:srgbClr val="000000"/>
                </a:solidFill>
                <a:cs typeface="Arial" charset="0"/>
              </a:rPr>
              <a:t>46</a:t>
            </a:r>
            <a:r>
              <a:rPr lang="en-US" altLang="ja-JP" sz="1000" dirty="0" smtClean="0">
                <a:solidFill>
                  <a:srgbClr val="000000"/>
                </a:solidFill>
                <a:cs typeface="Arial" charset="0"/>
              </a:rPr>
              <a:t>(2007) 7279-7284</a:t>
            </a:r>
            <a:endParaRPr lang="en-US" altLang="ja-JP" sz="1000" dirty="0">
              <a:solidFill>
                <a:srgbClr val="000000"/>
              </a:solidFill>
              <a:cs typeface="Arial" charset="0"/>
            </a:endParaRPr>
          </a:p>
        </p:txBody>
      </p:sp>
      <p:sp>
        <p:nvSpPr>
          <p:cNvPr id="62" name="正方形/長方形 61"/>
          <p:cNvSpPr/>
          <p:nvPr/>
        </p:nvSpPr>
        <p:spPr>
          <a:xfrm>
            <a:off x="7345592" y="6423139"/>
            <a:ext cx="1367682" cy="246221"/>
          </a:xfrm>
          <a:prstGeom prst="rect">
            <a:avLst/>
          </a:prstGeom>
        </p:spPr>
        <p:txBody>
          <a:bodyPr wrap="none">
            <a:spAutoFit/>
          </a:bodyPr>
          <a:lstStyle/>
          <a:p>
            <a:r>
              <a:rPr lang="en-US" altLang="ja-JP" sz="1000" dirty="0" smtClean="0">
                <a:solidFill>
                  <a:srgbClr val="000000"/>
                </a:solidFill>
              </a:rPr>
              <a:t>http://www.suss.com/</a:t>
            </a:r>
            <a:endParaRPr lang="ja-JP" altLang="en-US" sz="1000" dirty="0">
              <a:solidFill>
                <a:srgbClr val="000000"/>
              </a:solidFill>
            </a:endParaRPr>
          </a:p>
        </p:txBody>
      </p:sp>
    </p:spTree>
  </p:cSld>
  <p:clrMapOvr>
    <a:masterClrMapping/>
  </p:clrMapOvr>
  <p:transition advTm="460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strips(downLeft)">
                                      <p:cBhvr>
                                        <p:cTn id="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27"/>
          <p:cNvSpPr>
            <a:spLocks noGrp="1"/>
          </p:cNvSpPr>
          <p:nvPr>
            <p:ph type="title"/>
          </p:nvPr>
        </p:nvSpPr>
        <p:spPr>
          <a:xfrm>
            <a:off x="514174" y="266918"/>
            <a:ext cx="8327258" cy="785818"/>
          </a:xfrm>
        </p:spPr>
        <p:txBody>
          <a:bodyPr>
            <a:normAutofit/>
          </a:bodyPr>
          <a:lstStyle/>
          <a:p>
            <a:r>
              <a:rPr lang="en-US" altLang="ja-JP" sz="3200" dirty="0" smtClean="0"/>
              <a:t>Sample</a:t>
            </a:r>
            <a:endParaRPr kumimoji="1" lang="ja-JP" altLang="en-US" sz="3200" dirty="0"/>
          </a:p>
        </p:txBody>
      </p:sp>
      <p:sp>
        <p:nvSpPr>
          <p:cNvPr id="2" name="スライド番号プレースホルダ 1"/>
          <p:cNvSpPr>
            <a:spLocks noGrp="1"/>
          </p:cNvSpPr>
          <p:nvPr>
            <p:ph type="sldNum" sz="quarter" idx="12"/>
          </p:nvPr>
        </p:nvSpPr>
        <p:spPr/>
        <p:txBody>
          <a:bodyPr>
            <a:normAutofit/>
          </a:bodyPr>
          <a:lstStyle/>
          <a:p>
            <a:fld id="{23544A1C-E5D1-4EA8-9ACF-9EECF7CCBF6A}" type="slidenum">
              <a:rPr lang="ja-JP" altLang="en-US" smtClean="0"/>
              <a:pPr/>
              <a:t>11</a:t>
            </a:fld>
            <a:endParaRPr lang="ja-JP" altLang="en-US"/>
          </a:p>
        </p:txBody>
      </p:sp>
      <p:sp>
        <p:nvSpPr>
          <p:cNvPr id="6" name="正方形/長方形 8"/>
          <p:cNvSpPr>
            <a:spLocks noChangeArrowheads="1"/>
          </p:cNvSpPr>
          <p:nvPr/>
        </p:nvSpPr>
        <p:spPr bwMode="auto">
          <a:xfrm>
            <a:off x="1856656" y="1772816"/>
            <a:ext cx="1839991" cy="430887"/>
          </a:xfrm>
          <a:prstGeom prst="rect">
            <a:avLst/>
          </a:prstGeom>
          <a:noFill/>
          <a:ln w="9525">
            <a:noFill/>
            <a:miter lim="800000"/>
            <a:headEnd/>
            <a:tailEnd/>
          </a:ln>
        </p:spPr>
        <p:txBody>
          <a:bodyPr wrap="none">
            <a:spAutoFit/>
          </a:bodyPr>
          <a:lstStyle/>
          <a:p>
            <a:r>
              <a:rPr lang="en-US" altLang="ja-JP" b="1" dirty="0">
                <a:solidFill>
                  <a:srgbClr val="FF0000"/>
                </a:solidFill>
                <a:latin typeface="Times New Roman" pitchFamily="18" charset="0"/>
                <a:cs typeface="Times New Roman" pitchFamily="18" charset="0"/>
              </a:rPr>
              <a:t>Vis. (</a:t>
            </a:r>
            <a:r>
              <a:rPr lang="en-US" altLang="ja-JP" b="1" dirty="0" err="1">
                <a:solidFill>
                  <a:srgbClr val="FF0000"/>
                </a:solidFill>
                <a:latin typeface="Times New Roman" pitchFamily="18" charset="0"/>
                <a:cs typeface="Times New Roman" pitchFamily="18" charset="0"/>
              </a:rPr>
              <a:t>Φ</a:t>
            </a:r>
            <a:r>
              <a:rPr lang="en-US" altLang="ja-JP" b="1" baseline="-25000" dirty="0" err="1">
                <a:solidFill>
                  <a:srgbClr val="FF0000"/>
                </a:solidFill>
                <a:latin typeface="Times New Roman" pitchFamily="18" charset="0"/>
                <a:cs typeface="Times New Roman" pitchFamily="18" charset="0"/>
              </a:rPr>
              <a:t>co</a:t>
            </a:r>
            <a:r>
              <a:rPr lang="en-US" altLang="ja-JP" b="1" dirty="0">
                <a:solidFill>
                  <a:srgbClr val="FF0000"/>
                </a:solidFill>
                <a:latin typeface="Times New Roman" pitchFamily="18" charset="0"/>
                <a:cs typeface="Times New Roman" pitchFamily="18" charset="0"/>
              </a:rPr>
              <a:t>&lt;&lt; 10</a:t>
            </a:r>
            <a:r>
              <a:rPr lang="en-US" altLang="ja-JP" b="1" baseline="30000" dirty="0">
                <a:solidFill>
                  <a:srgbClr val="FF0000"/>
                </a:solidFill>
                <a:latin typeface="Times New Roman" pitchFamily="18" charset="0"/>
                <a:cs typeface="Times New Roman" pitchFamily="18" charset="0"/>
              </a:rPr>
              <a:t>-5</a:t>
            </a:r>
            <a:r>
              <a:rPr lang="en-US" altLang="ja-JP" b="1" dirty="0">
                <a:solidFill>
                  <a:srgbClr val="FF0000"/>
                </a:solidFill>
                <a:latin typeface="Times New Roman" pitchFamily="18" charset="0"/>
                <a:cs typeface="Times New Roman" pitchFamily="18" charset="0"/>
              </a:rPr>
              <a:t> )</a:t>
            </a:r>
            <a:endParaRPr lang="ja-JP" altLang="en-US" sz="2200" b="1" dirty="0">
              <a:solidFill>
                <a:srgbClr val="FF0000"/>
              </a:solidFill>
              <a:latin typeface="Times New Roman" pitchFamily="18" charset="0"/>
              <a:cs typeface="Times New Roman" pitchFamily="18" charset="0"/>
            </a:endParaRPr>
          </a:p>
        </p:txBody>
      </p:sp>
      <p:sp>
        <p:nvSpPr>
          <p:cNvPr id="7" name="正方形/長方形 44"/>
          <p:cNvSpPr>
            <a:spLocks noChangeArrowheads="1"/>
          </p:cNvSpPr>
          <p:nvPr/>
        </p:nvSpPr>
        <p:spPr bwMode="auto">
          <a:xfrm>
            <a:off x="1928664" y="2740858"/>
            <a:ext cx="159755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b="1" dirty="0">
                <a:latin typeface="Times New Roman" pitchFamily="18" charset="0"/>
                <a:cs typeface="Times New Roman" pitchFamily="18" charset="0"/>
              </a:rPr>
              <a:t>UV (</a:t>
            </a:r>
            <a:r>
              <a:rPr lang="en-US" altLang="ja-JP" b="1" dirty="0" err="1">
                <a:latin typeface="Times New Roman" pitchFamily="18" charset="0"/>
                <a:cs typeface="Times New Roman" pitchFamily="18" charset="0"/>
              </a:rPr>
              <a:t>Φ</a:t>
            </a:r>
            <a:r>
              <a:rPr lang="en-US" altLang="ja-JP" b="1" baseline="-25000" dirty="0" err="1">
                <a:latin typeface="Times New Roman" pitchFamily="18" charset="0"/>
                <a:cs typeface="Times New Roman" pitchFamily="18" charset="0"/>
              </a:rPr>
              <a:t>oc</a:t>
            </a:r>
            <a:r>
              <a:rPr lang="en-US" altLang="ja-JP" b="1" dirty="0">
                <a:latin typeface="Times New Roman" pitchFamily="18" charset="0"/>
                <a:cs typeface="Times New Roman" pitchFamily="18" charset="0"/>
              </a:rPr>
              <a:t>=0.21)</a:t>
            </a:r>
            <a:endParaRPr lang="ja-JP" altLang="en-US" sz="2000" b="1" dirty="0">
              <a:latin typeface="Times New Roman" pitchFamily="18" charset="0"/>
              <a:cs typeface="Times New Roman" pitchFamily="18" charset="0"/>
            </a:endParaRPr>
          </a:p>
        </p:txBody>
      </p:sp>
      <p:sp>
        <p:nvSpPr>
          <p:cNvPr id="8" name="正方形/長方形 32"/>
          <p:cNvSpPr>
            <a:spLocks noChangeArrowheads="1"/>
          </p:cNvSpPr>
          <p:nvPr/>
        </p:nvSpPr>
        <p:spPr bwMode="auto">
          <a:xfrm>
            <a:off x="3616926" y="3429000"/>
            <a:ext cx="119205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b="1" dirty="0" smtClean="0">
                <a:latin typeface="Times New Roman" pitchFamily="18" charset="0"/>
                <a:cs typeface="Times New Roman" pitchFamily="18" charset="0"/>
              </a:rPr>
              <a:t>(Φ</a:t>
            </a:r>
            <a:r>
              <a:rPr lang="en-US" altLang="ja-JP" b="1" baseline="-25000" dirty="0" smtClean="0">
                <a:latin typeface="Times New Roman" pitchFamily="18" charset="0"/>
                <a:cs typeface="Times New Roman" pitchFamily="18" charset="0"/>
              </a:rPr>
              <a:t>F </a:t>
            </a:r>
            <a:r>
              <a:rPr lang="en-US" altLang="ja-JP" b="1" dirty="0" smtClean="0">
                <a:latin typeface="Times New Roman" pitchFamily="18" charset="0"/>
                <a:cs typeface="Times New Roman" pitchFamily="18" charset="0"/>
              </a:rPr>
              <a:t>=0.78)</a:t>
            </a:r>
            <a:endParaRPr lang="ja-JP" altLang="en-US" sz="2000" b="1" dirty="0">
              <a:latin typeface="Times New Roman" pitchFamily="18" charset="0"/>
              <a:cs typeface="Times New Roman" pitchFamily="18" charset="0"/>
            </a:endParaRPr>
          </a:p>
        </p:txBody>
      </p:sp>
      <p:sp>
        <p:nvSpPr>
          <p:cNvPr id="9" name="テキスト ボックス 45"/>
          <p:cNvSpPr txBox="1">
            <a:spLocks noChangeArrowheads="1"/>
          </p:cNvSpPr>
          <p:nvPr/>
        </p:nvSpPr>
        <p:spPr bwMode="auto">
          <a:xfrm>
            <a:off x="344488" y="1177588"/>
            <a:ext cx="11715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en-US" altLang="ja-JP" sz="2800" b="1" dirty="0">
                <a:latin typeface="Times New Roman" pitchFamily="18" charset="0"/>
                <a:cs typeface="Times New Roman" pitchFamily="18" charset="0"/>
              </a:rPr>
              <a:t>DAE2</a:t>
            </a:r>
            <a:endParaRPr lang="ja-JP" altLang="en-US" sz="2800" b="1" dirty="0">
              <a:latin typeface="Times New Roman" pitchFamily="18" charset="0"/>
              <a:cs typeface="Times New Roman" pitchFamily="18" charset="0"/>
            </a:endParaRPr>
          </a:p>
        </p:txBody>
      </p:sp>
      <p:grpSp>
        <p:nvGrpSpPr>
          <p:cNvPr id="3" name="グループ化 50"/>
          <p:cNvGrpSpPr>
            <a:grpSpLocks noChangeAspect="1"/>
          </p:cNvGrpSpPr>
          <p:nvPr/>
        </p:nvGrpSpPr>
        <p:grpSpPr>
          <a:xfrm>
            <a:off x="272480" y="1772816"/>
            <a:ext cx="4974718" cy="1116000"/>
            <a:chOff x="137402" y="2268000"/>
            <a:chExt cx="8665638" cy="1944000"/>
          </a:xfrm>
        </p:grpSpPr>
        <p:grpSp>
          <p:nvGrpSpPr>
            <p:cNvPr id="4" name="グループ化 11"/>
            <p:cNvGrpSpPr/>
            <p:nvPr/>
          </p:nvGrpSpPr>
          <p:grpSpPr>
            <a:xfrm>
              <a:off x="137402" y="2268000"/>
              <a:ext cx="8665638" cy="1944000"/>
              <a:chOff x="137402" y="2268000"/>
              <a:chExt cx="8665638" cy="1944000"/>
            </a:xfrm>
          </p:grpSpPr>
          <p:pic>
            <p:nvPicPr>
              <p:cNvPr id="55" name="図 54" descr="DAE2開環体.png"/>
              <p:cNvPicPr>
                <a:picLocks noChangeAspect="1"/>
              </p:cNvPicPr>
              <p:nvPr/>
            </p:nvPicPr>
            <p:blipFill>
              <a:blip r:embed="rId4" cstate="print"/>
              <a:stretch>
                <a:fillRect/>
              </a:stretch>
            </p:blipFill>
            <p:spPr>
              <a:xfrm>
                <a:off x="137402" y="2268000"/>
                <a:ext cx="3955632" cy="1944000"/>
              </a:xfrm>
              <a:prstGeom prst="rect">
                <a:avLst/>
              </a:prstGeom>
            </p:spPr>
          </p:pic>
          <p:pic>
            <p:nvPicPr>
              <p:cNvPr id="56" name="図 2" descr="DAE2閉環体.png"/>
              <p:cNvPicPr>
                <a:picLocks noChangeAspect="1"/>
              </p:cNvPicPr>
              <p:nvPr/>
            </p:nvPicPr>
            <p:blipFill>
              <a:blip r:embed="rId5" cstate="print"/>
              <a:stretch>
                <a:fillRect/>
              </a:stretch>
            </p:blipFill>
            <p:spPr>
              <a:xfrm>
                <a:off x="4864546" y="2268000"/>
                <a:ext cx="3938494" cy="1944000"/>
              </a:xfrm>
              <a:prstGeom prst="rect">
                <a:avLst/>
              </a:prstGeom>
            </p:spPr>
          </p:pic>
          <p:cxnSp>
            <p:nvCxnSpPr>
              <p:cNvPr id="57" name="直線矢印コネクタ 56"/>
              <p:cNvCxnSpPr/>
              <p:nvPr/>
            </p:nvCxnSpPr>
            <p:spPr>
              <a:xfrm rot="16200000">
                <a:off x="4501542" y="3271403"/>
                <a:ext cx="0" cy="612000"/>
              </a:xfrm>
              <a:prstGeom prst="straightConnector1">
                <a:avLst/>
              </a:prstGeom>
              <a:ln>
                <a:tailEnd type="arrow" w="lg" len="lg"/>
              </a:ln>
            </p:spPr>
            <p:style>
              <a:lnRef idx="2">
                <a:schemeClr val="dk1"/>
              </a:lnRef>
              <a:fillRef idx="0">
                <a:schemeClr val="dk1"/>
              </a:fillRef>
              <a:effectRef idx="1">
                <a:schemeClr val="dk1"/>
              </a:effectRef>
              <a:fontRef idx="minor">
                <a:schemeClr val="tx1"/>
              </a:fontRef>
            </p:style>
          </p:cxnSp>
          <p:cxnSp>
            <p:nvCxnSpPr>
              <p:cNvPr id="58" name="直線矢印コネクタ 57"/>
              <p:cNvCxnSpPr/>
              <p:nvPr/>
            </p:nvCxnSpPr>
            <p:spPr>
              <a:xfrm rot="16200000" flipV="1">
                <a:off x="4462353" y="2942182"/>
                <a:ext cx="0" cy="612000"/>
              </a:xfrm>
              <a:prstGeom prst="straightConnector1">
                <a:avLst/>
              </a:prstGeom>
              <a:ln>
                <a:tailEnd type="arrow" w="lg" len="lg"/>
              </a:ln>
            </p:spPr>
            <p:style>
              <a:lnRef idx="2">
                <a:schemeClr val="dk1"/>
              </a:lnRef>
              <a:fillRef idx="0">
                <a:schemeClr val="dk1"/>
              </a:fillRef>
              <a:effectRef idx="1">
                <a:schemeClr val="dk1"/>
              </a:effectRef>
              <a:fontRef idx="minor">
                <a:schemeClr val="tx1"/>
              </a:fontRef>
            </p:style>
          </p:cxnSp>
        </p:grpSp>
        <p:cxnSp>
          <p:nvCxnSpPr>
            <p:cNvPr id="53" name="直線コネクタ 52"/>
            <p:cNvCxnSpPr/>
            <p:nvPr/>
          </p:nvCxnSpPr>
          <p:spPr>
            <a:xfrm>
              <a:off x="4519748" y="3148176"/>
              <a:ext cx="108000" cy="216000"/>
            </a:xfrm>
            <a:prstGeom prst="line">
              <a:avLst/>
            </a:prstGeom>
          </p:spPr>
          <p:style>
            <a:lnRef idx="2">
              <a:schemeClr val="dk1"/>
            </a:lnRef>
            <a:fillRef idx="0">
              <a:schemeClr val="dk1"/>
            </a:fillRef>
            <a:effectRef idx="1">
              <a:schemeClr val="dk1"/>
            </a:effectRef>
            <a:fontRef idx="minor">
              <a:schemeClr val="tx1"/>
            </a:fontRef>
          </p:style>
        </p:cxnSp>
        <p:cxnSp>
          <p:nvCxnSpPr>
            <p:cNvPr id="54" name="直線コネクタ 53"/>
            <p:cNvCxnSpPr/>
            <p:nvPr/>
          </p:nvCxnSpPr>
          <p:spPr>
            <a:xfrm>
              <a:off x="4580707" y="3104631"/>
              <a:ext cx="108000" cy="216000"/>
            </a:xfrm>
            <a:prstGeom prst="line">
              <a:avLst/>
            </a:prstGeom>
          </p:spPr>
          <p:style>
            <a:lnRef idx="2">
              <a:schemeClr val="dk1"/>
            </a:lnRef>
            <a:fillRef idx="0">
              <a:schemeClr val="dk1"/>
            </a:fillRef>
            <a:effectRef idx="1">
              <a:schemeClr val="dk1"/>
            </a:effectRef>
            <a:fontRef idx="minor">
              <a:schemeClr val="tx1"/>
            </a:fontRef>
          </p:style>
        </p:cxnSp>
      </p:grpSp>
      <p:sp>
        <p:nvSpPr>
          <p:cNvPr id="31" name="テキスト ボックス 7"/>
          <p:cNvSpPr txBox="1">
            <a:spLocks noChangeArrowheads="1"/>
          </p:cNvSpPr>
          <p:nvPr/>
        </p:nvSpPr>
        <p:spPr bwMode="auto">
          <a:xfrm>
            <a:off x="344488" y="4251285"/>
            <a:ext cx="705186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en-US" altLang="ja-JP" sz="2800" b="1" dirty="0">
                <a:latin typeface="Times New Roman" pitchFamily="18" charset="0"/>
                <a:cs typeface="Times New Roman" pitchFamily="18" charset="0"/>
              </a:rPr>
              <a:t>Poly(2-hydroxyethyl</a:t>
            </a:r>
            <a:r>
              <a:rPr lang="ja-JP" altLang="en-US" sz="2800" b="1" dirty="0">
                <a:latin typeface="Times New Roman" pitchFamily="18" charset="0"/>
                <a:cs typeface="Times New Roman" pitchFamily="18" charset="0"/>
              </a:rPr>
              <a:t>　</a:t>
            </a:r>
            <a:r>
              <a:rPr lang="en-US" altLang="ja-JP" sz="2800" b="1" dirty="0" err="1">
                <a:latin typeface="Times New Roman" pitchFamily="18" charset="0"/>
                <a:cs typeface="Times New Roman" pitchFamily="18" charset="0"/>
              </a:rPr>
              <a:t>acrylate</a:t>
            </a:r>
            <a:r>
              <a:rPr lang="en-US" altLang="ja-JP" sz="2800" b="1" dirty="0">
                <a:latin typeface="Times New Roman" pitchFamily="18" charset="0"/>
                <a:cs typeface="Times New Roman" pitchFamily="18" charset="0"/>
              </a:rPr>
              <a:t>)     [</a:t>
            </a:r>
            <a:r>
              <a:rPr lang="en-US" altLang="ja-JP" sz="2800" b="1" dirty="0" err="1">
                <a:latin typeface="Times New Roman" pitchFamily="18" charset="0"/>
                <a:cs typeface="Times New Roman" pitchFamily="18" charset="0"/>
              </a:rPr>
              <a:t>PolyHEA</a:t>
            </a:r>
            <a:r>
              <a:rPr lang="en-US" altLang="ja-JP" sz="2800" b="1" dirty="0">
                <a:latin typeface="Times New Roman" pitchFamily="18" charset="0"/>
                <a:cs typeface="Times New Roman" pitchFamily="18" charset="0"/>
              </a:rPr>
              <a:t>]</a:t>
            </a:r>
            <a:endParaRPr lang="ja-JP" altLang="en-US" sz="2800" b="1" dirty="0">
              <a:latin typeface="Times New Roman" pitchFamily="18" charset="0"/>
              <a:cs typeface="Times New Roman" pitchFamily="18" charset="0"/>
            </a:endParaRPr>
          </a:p>
        </p:txBody>
      </p:sp>
      <p:sp>
        <p:nvSpPr>
          <p:cNvPr id="32" name="正方形/長方形 10"/>
          <p:cNvSpPr>
            <a:spLocks noChangeArrowheads="1"/>
          </p:cNvSpPr>
          <p:nvPr/>
        </p:nvSpPr>
        <p:spPr bwMode="auto">
          <a:xfrm>
            <a:off x="416496" y="5085184"/>
            <a:ext cx="828092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ja-JP" sz="2000" b="1" dirty="0" err="1" smtClean="0">
                <a:latin typeface="Calibri" pitchFamily="34" charset="0"/>
              </a:rPr>
              <a:t>T</a:t>
            </a:r>
            <a:r>
              <a:rPr lang="en-US" altLang="ja-JP" sz="2000" b="1" baseline="-25000" dirty="0" err="1" smtClean="0">
                <a:latin typeface="Calibri" pitchFamily="34" charset="0"/>
              </a:rPr>
              <a:t>g</a:t>
            </a:r>
            <a:r>
              <a:rPr lang="ja-JP" altLang="en-US" sz="2000" dirty="0" smtClean="0"/>
              <a:t>：</a:t>
            </a:r>
            <a:r>
              <a:rPr lang="en-US" altLang="ja-JP" sz="2000" b="1" dirty="0">
                <a:solidFill>
                  <a:srgbClr val="FF0000"/>
                </a:solidFill>
                <a:latin typeface="ＭＳ ゴシック" pitchFamily="49" charset="-128"/>
                <a:ea typeface="ＭＳ ゴシック" pitchFamily="49" charset="-128"/>
                <a:cs typeface="Times New Roman" pitchFamily="18" charset="0"/>
              </a:rPr>
              <a:t>17</a:t>
            </a:r>
            <a:r>
              <a:rPr lang="ja-JP" altLang="ja-JP" sz="2000" b="1" dirty="0">
                <a:solidFill>
                  <a:srgbClr val="FF0000"/>
                </a:solidFill>
                <a:latin typeface="ＭＳ ゴシック" pitchFamily="49" charset="-128"/>
                <a:ea typeface="ＭＳ ゴシック" pitchFamily="49" charset="-128"/>
                <a:cs typeface="Times New Roman" pitchFamily="18" charset="0"/>
              </a:rPr>
              <a:t>℃</a:t>
            </a:r>
            <a:r>
              <a:rPr lang="ja-JP" altLang="en-US" sz="2000" b="1" dirty="0">
                <a:latin typeface="Times New Roman" pitchFamily="18" charset="0"/>
                <a:cs typeface="Times New Roman" pitchFamily="18" charset="0"/>
              </a:rPr>
              <a:t>　</a:t>
            </a:r>
            <a:endParaRPr lang="en-US" altLang="ja-JP" sz="2000" b="1" dirty="0" smtClean="0">
              <a:latin typeface="Times New Roman" pitchFamily="18" charset="0"/>
              <a:cs typeface="Times New Roman" pitchFamily="18" charset="0"/>
            </a:endParaRPr>
          </a:p>
          <a:p>
            <a:r>
              <a:rPr lang="ja-JP" altLang="en-US" sz="2000" dirty="0" smtClean="0"/>
              <a:t>　→</a:t>
            </a:r>
            <a:r>
              <a:rPr lang="en-US" altLang="ja-JP" sz="2000" dirty="0" smtClean="0"/>
              <a:t>Guest molecules show </a:t>
            </a:r>
            <a:r>
              <a:rPr lang="en-US" altLang="ja-JP" sz="2000" dirty="0" err="1" smtClean="0"/>
              <a:t>diffusional</a:t>
            </a:r>
            <a:r>
              <a:rPr lang="en-US" altLang="ja-JP" sz="2000" dirty="0" smtClean="0"/>
              <a:t> motion at room </a:t>
            </a:r>
            <a:r>
              <a:rPr lang="en-US" altLang="ja-JP" sz="2000" dirty="0" err="1" smtClean="0"/>
              <a:t>tempature</a:t>
            </a:r>
            <a:r>
              <a:rPr lang="en-US" altLang="ja-JP" sz="2000" dirty="0" smtClean="0"/>
              <a:t>(</a:t>
            </a:r>
            <a:r>
              <a:rPr lang="en-US" altLang="ja-JP" sz="2000" b="1" dirty="0" smtClean="0">
                <a:latin typeface="Times New Roman" pitchFamily="18" charset="0"/>
                <a:cs typeface="Times New Roman" pitchFamily="18" charset="0"/>
              </a:rPr>
              <a:t>21±2</a:t>
            </a:r>
            <a:r>
              <a:rPr lang="ja-JP" altLang="en-US" sz="2000" b="1" dirty="0" smtClean="0">
                <a:latin typeface="Times New Roman" pitchFamily="18" charset="0"/>
                <a:cs typeface="Times New Roman" pitchFamily="18" charset="0"/>
              </a:rPr>
              <a:t>℃</a:t>
            </a:r>
            <a:r>
              <a:rPr lang="en-US" altLang="ja-JP" sz="2000" dirty="0" smtClean="0"/>
              <a:t>)</a:t>
            </a:r>
            <a:endParaRPr lang="ja-JP" altLang="en-US" sz="2000" dirty="0">
              <a:latin typeface="ＭＳ ゴシック" pitchFamily="49" charset="-128"/>
              <a:ea typeface="ＭＳ ゴシック" pitchFamily="49" charset="-128"/>
            </a:endParaRPr>
          </a:p>
        </p:txBody>
      </p:sp>
      <p:sp>
        <p:nvSpPr>
          <p:cNvPr id="35" name="正方形/長方形 34"/>
          <p:cNvSpPr/>
          <p:nvPr/>
        </p:nvSpPr>
        <p:spPr>
          <a:xfrm>
            <a:off x="848544" y="4755341"/>
            <a:ext cx="3573414" cy="400110"/>
          </a:xfrm>
          <a:prstGeom prst="rect">
            <a:avLst/>
          </a:prstGeom>
        </p:spPr>
        <p:txBody>
          <a:bodyPr wrap="none">
            <a:spAutoFit/>
          </a:bodyPr>
          <a:lstStyle/>
          <a:p>
            <a:pPr lvl="0" indent="133350" eaLnBrk="0" hangingPunct="0"/>
            <a:r>
              <a:rPr lang="ja-JP" altLang="ja-JP" sz="2000" dirty="0" smtClean="0">
                <a:latin typeface="Century" pitchFamily="18" charset="0"/>
                <a:ea typeface="ＭＳ 明朝" pitchFamily="17" charset="-128"/>
                <a:cs typeface="Times New Roman" pitchFamily="18" charset="0"/>
              </a:rPr>
              <a:t>（</a:t>
            </a:r>
            <a:r>
              <a:rPr lang="en-US" altLang="ja-JP" sz="2000" b="1" dirty="0" err="1" smtClean="0">
                <a:latin typeface="Times New Roman" pitchFamily="18" charset="0"/>
                <a:ea typeface="ＭＳ 明朝" pitchFamily="17" charset="-128"/>
                <a:cs typeface="Times New Roman" pitchFamily="18" charset="0"/>
              </a:rPr>
              <a:t>Mn</a:t>
            </a:r>
            <a:r>
              <a:rPr lang="ja-JP" altLang="en-US" sz="2000" b="1" dirty="0" smtClean="0">
                <a:latin typeface="Times New Roman" pitchFamily="18" charset="0"/>
                <a:ea typeface="ＭＳ 明朝" pitchFamily="17" charset="-128"/>
                <a:cs typeface="Times New Roman" pitchFamily="18" charset="0"/>
              </a:rPr>
              <a:t>：</a:t>
            </a:r>
            <a:r>
              <a:rPr lang="en-US" altLang="ja-JP" sz="2000" b="1" dirty="0" smtClean="0">
                <a:latin typeface="Times New Roman" pitchFamily="18" charset="0"/>
                <a:ea typeface="ＭＳ 明朝" pitchFamily="17" charset="-128"/>
                <a:cs typeface="Times New Roman" pitchFamily="18" charset="0"/>
              </a:rPr>
              <a:t>6,050</a:t>
            </a:r>
            <a:r>
              <a:rPr lang="ja-JP" altLang="en-US" sz="2000" b="1" dirty="0" err="1" smtClean="0">
                <a:latin typeface="Times New Roman" pitchFamily="18" charset="0"/>
                <a:ea typeface="ＭＳ 明朝" pitchFamily="17" charset="-128"/>
                <a:cs typeface="Times New Roman" pitchFamily="18" charset="0"/>
              </a:rPr>
              <a:t>、</a:t>
            </a:r>
            <a:r>
              <a:rPr lang="en-US" altLang="ja-JP" sz="2000" b="1" dirty="0" smtClean="0">
                <a:latin typeface="Times New Roman" pitchFamily="18" charset="0"/>
                <a:ea typeface="ＭＳ 明朝" pitchFamily="17" charset="-128"/>
                <a:cs typeface="Times New Roman" pitchFamily="18" charset="0"/>
              </a:rPr>
              <a:t>Mw</a:t>
            </a:r>
            <a:r>
              <a:rPr lang="ja-JP" altLang="en-US" sz="2000" b="1" dirty="0" smtClean="0">
                <a:latin typeface="Times New Roman" pitchFamily="18" charset="0"/>
                <a:ea typeface="ＭＳ 明朝" pitchFamily="17" charset="-128"/>
                <a:cs typeface="Times New Roman" pitchFamily="18" charset="0"/>
              </a:rPr>
              <a:t>：</a:t>
            </a:r>
            <a:r>
              <a:rPr lang="en-US" altLang="ja-JP" sz="2000" b="1" dirty="0" smtClean="0">
                <a:latin typeface="Times New Roman" pitchFamily="18" charset="0"/>
                <a:ea typeface="ＭＳ 明朝" pitchFamily="17" charset="-128"/>
                <a:cs typeface="Times New Roman" pitchFamily="18" charset="0"/>
              </a:rPr>
              <a:t>9,800</a:t>
            </a:r>
            <a:r>
              <a:rPr lang="ja-JP" altLang="en-US" sz="2000" dirty="0" smtClean="0">
                <a:latin typeface="Century" pitchFamily="18" charset="0"/>
                <a:ea typeface="ＭＳ 明朝" pitchFamily="17" charset="-128"/>
                <a:cs typeface="Times New Roman" pitchFamily="18" charset="0"/>
              </a:rPr>
              <a:t>）</a:t>
            </a:r>
            <a:endParaRPr lang="ja-JP" altLang="en-US" dirty="0" smtClean="0">
              <a:latin typeface="Arial" pitchFamily="34" charset="0"/>
              <a:ea typeface="ＭＳ Ｐゴシック" pitchFamily="50" charset="-128"/>
              <a:cs typeface="ＭＳ Ｐゴシック" pitchFamily="50" charset="-128"/>
            </a:endParaRPr>
          </a:p>
        </p:txBody>
      </p:sp>
      <p:sp>
        <p:nvSpPr>
          <p:cNvPr id="36" name="テキスト ボックス 35"/>
          <p:cNvSpPr txBox="1"/>
          <p:nvPr/>
        </p:nvSpPr>
        <p:spPr>
          <a:xfrm>
            <a:off x="261037" y="3140968"/>
            <a:ext cx="2243691" cy="369332"/>
          </a:xfrm>
          <a:prstGeom prst="rect">
            <a:avLst/>
          </a:prstGeom>
          <a:noFill/>
        </p:spPr>
        <p:txBody>
          <a:bodyPr wrap="none" rtlCol="0">
            <a:spAutoFit/>
          </a:bodyPr>
          <a:lstStyle/>
          <a:p>
            <a:r>
              <a:rPr lang="en-US" altLang="ja-JP" dirty="0" smtClean="0">
                <a:latin typeface="Calibri" pitchFamily="34" charset="0"/>
                <a:ea typeface="ＭＳ ゴシック" pitchFamily="49" charset="-128"/>
              </a:rPr>
              <a:t>Fluorescence </a:t>
            </a:r>
            <a:r>
              <a:rPr lang="en-US" altLang="ja-JP" b="1" dirty="0" smtClean="0">
                <a:latin typeface="Calibri" pitchFamily="34" charset="0"/>
                <a:ea typeface="ＭＳ ゴシック" pitchFamily="49" charset="-128"/>
              </a:rPr>
              <a:t>off</a:t>
            </a:r>
            <a:r>
              <a:rPr lang="en-US" altLang="ja-JP" dirty="0" smtClean="0">
                <a:latin typeface="Calibri" pitchFamily="34" charset="0"/>
                <a:ea typeface="ＭＳ ゴシック" pitchFamily="49" charset="-128"/>
              </a:rPr>
              <a:t> state</a:t>
            </a:r>
            <a:endParaRPr kumimoji="1" lang="ja-JP" altLang="en-US" dirty="0">
              <a:latin typeface="Calibri" pitchFamily="34" charset="0"/>
              <a:ea typeface="ＭＳ ゴシック" pitchFamily="49" charset="-128"/>
            </a:endParaRPr>
          </a:p>
        </p:txBody>
      </p:sp>
      <p:sp>
        <p:nvSpPr>
          <p:cNvPr id="37" name="テキスト ボックス 36"/>
          <p:cNvSpPr txBox="1"/>
          <p:nvPr/>
        </p:nvSpPr>
        <p:spPr>
          <a:xfrm>
            <a:off x="3080792" y="3140968"/>
            <a:ext cx="2284408" cy="369332"/>
          </a:xfrm>
          <a:prstGeom prst="rect">
            <a:avLst/>
          </a:prstGeom>
          <a:noFill/>
        </p:spPr>
        <p:txBody>
          <a:bodyPr wrap="none" rtlCol="0">
            <a:spAutoFit/>
          </a:bodyPr>
          <a:lstStyle/>
          <a:p>
            <a:r>
              <a:rPr lang="en-US" altLang="ja-JP" dirty="0" smtClean="0">
                <a:solidFill>
                  <a:srgbClr val="FF0000"/>
                </a:solidFill>
                <a:latin typeface="Calibri" pitchFamily="34" charset="0"/>
                <a:ea typeface="ＭＳ ゴシック" pitchFamily="49" charset="-128"/>
              </a:rPr>
              <a:t>Fluorescence </a:t>
            </a:r>
            <a:r>
              <a:rPr lang="en-US" altLang="ja-JP" b="1" dirty="0" smtClean="0">
                <a:solidFill>
                  <a:srgbClr val="FF0000"/>
                </a:solidFill>
                <a:latin typeface="Calibri" pitchFamily="34" charset="0"/>
                <a:ea typeface="ＭＳ ゴシック" pitchFamily="49" charset="-128"/>
              </a:rPr>
              <a:t>ON</a:t>
            </a:r>
            <a:r>
              <a:rPr lang="en-US" altLang="ja-JP" dirty="0" smtClean="0">
                <a:solidFill>
                  <a:srgbClr val="FF0000"/>
                </a:solidFill>
                <a:latin typeface="Calibri" pitchFamily="34" charset="0"/>
                <a:ea typeface="ＭＳ ゴシック" pitchFamily="49" charset="-128"/>
              </a:rPr>
              <a:t> state</a:t>
            </a:r>
            <a:endParaRPr lang="ja-JP" altLang="en-US" dirty="0">
              <a:solidFill>
                <a:srgbClr val="FF0000"/>
              </a:solidFill>
              <a:latin typeface="Calibri" pitchFamily="34" charset="0"/>
              <a:ea typeface="ＭＳ ゴシック" pitchFamily="49" charset="-128"/>
            </a:endParaRPr>
          </a:p>
        </p:txBody>
      </p:sp>
      <p:pic>
        <p:nvPicPr>
          <p:cNvPr id="38" name="図 37" descr="PHEA構造.png"/>
          <p:cNvPicPr>
            <a:picLocks noChangeAspect="1"/>
          </p:cNvPicPr>
          <p:nvPr/>
        </p:nvPicPr>
        <p:blipFill>
          <a:blip r:embed="rId6" cstate="print"/>
          <a:stretch>
            <a:fillRect/>
          </a:stretch>
        </p:blipFill>
        <p:spPr>
          <a:xfrm>
            <a:off x="8265368" y="4725144"/>
            <a:ext cx="1468619" cy="1404000"/>
          </a:xfrm>
          <a:prstGeom prst="rect">
            <a:avLst/>
          </a:prstGeom>
        </p:spPr>
      </p:pic>
      <p:pic>
        <p:nvPicPr>
          <p:cNvPr id="200708"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448764" y="296872"/>
            <a:ext cx="3752708" cy="1980000"/>
          </a:xfrm>
          <a:prstGeom prst="rect">
            <a:avLst/>
          </a:prstGeom>
          <a:noFill/>
          <a:ln w="9525">
            <a:noFill/>
            <a:miter lim="800000"/>
            <a:headEnd/>
            <a:tailEnd/>
          </a:ln>
        </p:spPr>
      </p:pic>
      <p:pic>
        <p:nvPicPr>
          <p:cNvPr id="200712"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457056" y="2348880"/>
            <a:ext cx="3752708" cy="1980000"/>
          </a:xfrm>
          <a:prstGeom prst="rect">
            <a:avLst/>
          </a:prstGeom>
          <a:noFill/>
          <a:ln w="9525">
            <a:noFill/>
            <a:miter lim="800000"/>
            <a:headEnd/>
            <a:tailEnd/>
          </a:ln>
        </p:spPr>
      </p:pic>
      <p:grpSp>
        <p:nvGrpSpPr>
          <p:cNvPr id="46" name="グループ化 45"/>
          <p:cNvGrpSpPr/>
          <p:nvPr/>
        </p:nvGrpSpPr>
        <p:grpSpPr>
          <a:xfrm>
            <a:off x="5457056" y="294556"/>
            <a:ext cx="3752708" cy="1980000"/>
            <a:chOff x="1784648" y="404664"/>
            <a:chExt cx="3752708" cy="1980000"/>
          </a:xfrm>
        </p:grpSpPr>
        <p:pic>
          <p:nvPicPr>
            <p:cNvPr id="200710"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784648" y="404664"/>
              <a:ext cx="3752708" cy="1980000"/>
            </a:xfrm>
            <a:prstGeom prst="rect">
              <a:avLst/>
            </a:prstGeom>
            <a:noFill/>
            <a:ln w="9525">
              <a:noFill/>
              <a:miter lim="800000"/>
              <a:headEnd/>
              <a:tailEnd/>
            </a:ln>
          </p:spPr>
        </p:pic>
        <p:cxnSp>
          <p:nvCxnSpPr>
            <p:cNvPr id="41" name="直線矢印コネクタ 40"/>
            <p:cNvCxnSpPr/>
            <p:nvPr/>
          </p:nvCxnSpPr>
          <p:spPr>
            <a:xfrm flipV="1">
              <a:off x="4088904" y="1052736"/>
              <a:ext cx="0" cy="864096"/>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cxnSp>
          <p:nvCxnSpPr>
            <p:cNvPr id="43" name="直線矢印コネクタ 42"/>
            <p:cNvCxnSpPr/>
            <p:nvPr/>
          </p:nvCxnSpPr>
          <p:spPr>
            <a:xfrm>
              <a:off x="3008784" y="1590700"/>
              <a:ext cx="0" cy="28803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grpSp>
        <p:nvGrpSpPr>
          <p:cNvPr id="49" name="グループ化 48"/>
          <p:cNvGrpSpPr/>
          <p:nvPr/>
        </p:nvGrpSpPr>
        <p:grpSpPr>
          <a:xfrm>
            <a:off x="5457056" y="2348880"/>
            <a:ext cx="3752708" cy="1980000"/>
            <a:chOff x="7545288" y="1916832"/>
            <a:chExt cx="3752708" cy="1980000"/>
          </a:xfrm>
        </p:grpSpPr>
        <p:pic>
          <p:nvPicPr>
            <p:cNvPr id="200714"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545288" y="1916832"/>
              <a:ext cx="3752708" cy="1980000"/>
            </a:xfrm>
            <a:prstGeom prst="rect">
              <a:avLst/>
            </a:prstGeom>
            <a:noFill/>
            <a:ln w="9525">
              <a:noFill/>
              <a:miter lim="800000"/>
              <a:headEnd/>
              <a:tailEnd/>
            </a:ln>
          </p:spPr>
        </p:pic>
        <p:cxnSp>
          <p:nvCxnSpPr>
            <p:cNvPr id="47" name="直線矢印コネクタ 46"/>
            <p:cNvCxnSpPr/>
            <p:nvPr/>
          </p:nvCxnSpPr>
          <p:spPr>
            <a:xfrm flipV="1">
              <a:off x="8697416" y="2204864"/>
              <a:ext cx="0" cy="1224136"/>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ransition advTm="241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par>
                                <p:cTn id="8" presetID="10" presetClass="exit" presetSubtype="0" fill="hold" nodeType="withEffect">
                                  <p:stCondLst>
                                    <p:cond delay="0"/>
                                  </p:stCondLst>
                                  <p:childTnLst>
                                    <p:animEffect transition="out" filter="fade">
                                      <p:cBhvr>
                                        <p:cTn id="9" dur="2000"/>
                                        <p:tgtEl>
                                          <p:spTgt spid="200708"/>
                                        </p:tgtEl>
                                      </p:cBhvr>
                                    </p:animEffect>
                                    <p:set>
                                      <p:cBhvr>
                                        <p:cTn id="10" dur="1" fill="hold">
                                          <p:stCondLst>
                                            <p:cond delay="1999"/>
                                          </p:stCondLst>
                                        </p:cTn>
                                        <p:tgtEl>
                                          <p:spTgt spid="20070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childTnLst>
                                </p:cTn>
                              </p:par>
                              <p:par>
                                <p:cTn id="14" presetID="10" presetClass="exit" presetSubtype="0" fill="hold" nodeType="withEffect">
                                  <p:stCondLst>
                                    <p:cond delay="0"/>
                                  </p:stCondLst>
                                  <p:childTnLst>
                                    <p:animEffect transition="out" filter="fade">
                                      <p:cBhvr>
                                        <p:cTn id="15" dur="2000"/>
                                        <p:tgtEl>
                                          <p:spTgt spid="200712"/>
                                        </p:tgtEl>
                                      </p:cBhvr>
                                    </p:animEffect>
                                    <p:set>
                                      <p:cBhvr>
                                        <p:cTn id="16" dur="1" fill="hold">
                                          <p:stCondLst>
                                            <p:cond delay="1999"/>
                                          </p:stCondLst>
                                        </p:cTn>
                                        <p:tgtEl>
                                          <p:spTgt spid="2007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solidFill>
            <a:schemeClr val="bg2"/>
          </a:solidFill>
        </p:spPr>
        <p:txBody>
          <a:bodyPr>
            <a:noAutofit/>
          </a:bodyPr>
          <a:lstStyle/>
          <a:p>
            <a:r>
              <a:rPr kumimoji="1" lang="en-US" altLang="ja-JP" sz="3200" dirty="0" smtClean="0">
                <a:ea typeface="ＭＳ ゴシック" pitchFamily="49" charset="-128"/>
              </a:rPr>
              <a:t>Disadvantage of SMT</a:t>
            </a:r>
            <a:endParaRPr kumimoji="1" lang="ja-JP" altLang="en-US" sz="3200" dirty="0">
              <a:ea typeface="ＭＳ ゴシック" pitchFamily="49" charset="-128"/>
            </a:endParaRPr>
          </a:p>
        </p:txBody>
      </p:sp>
      <p:sp>
        <p:nvSpPr>
          <p:cNvPr id="2" name="スライド番号プレースホルダ 1"/>
          <p:cNvSpPr>
            <a:spLocks noGrp="1"/>
          </p:cNvSpPr>
          <p:nvPr>
            <p:ph type="sldNum" sz="quarter" idx="12"/>
          </p:nvPr>
        </p:nvSpPr>
        <p:spPr/>
        <p:txBody>
          <a:bodyPr>
            <a:normAutofit/>
          </a:bodyPr>
          <a:lstStyle/>
          <a:p>
            <a:fld id="{23544A1C-E5D1-4EA8-9ACF-9EECF7CCBF6A}" type="slidenum">
              <a:rPr lang="ja-JP" altLang="en-US" smtClean="0"/>
              <a:pPr/>
              <a:t>12</a:t>
            </a:fld>
            <a:endParaRPr lang="ja-JP" altLang="en-US" dirty="0"/>
          </a:p>
        </p:txBody>
      </p:sp>
      <p:sp>
        <p:nvSpPr>
          <p:cNvPr id="6" name="テキスト ボックス 5"/>
          <p:cNvSpPr txBox="1"/>
          <p:nvPr/>
        </p:nvSpPr>
        <p:spPr>
          <a:xfrm>
            <a:off x="704528" y="1272823"/>
            <a:ext cx="8712968" cy="1508105"/>
          </a:xfrm>
          <a:prstGeom prst="rect">
            <a:avLst/>
          </a:prstGeom>
          <a:noFill/>
        </p:spPr>
        <p:txBody>
          <a:bodyPr wrap="square" rtlCol="0">
            <a:spAutoFit/>
          </a:bodyPr>
          <a:lstStyle/>
          <a:p>
            <a:r>
              <a:rPr lang="ja-JP" altLang="en-US" sz="2200" b="1" dirty="0" smtClean="0">
                <a:latin typeface="Calibri" pitchFamily="34" charset="0"/>
                <a:ea typeface="ＭＳ ゴシック" pitchFamily="49" charset="-128"/>
              </a:rPr>
              <a:t>① </a:t>
            </a:r>
            <a:r>
              <a:rPr lang="en-US" altLang="ja-JP" sz="2400" dirty="0" smtClean="0"/>
              <a:t>Traceable time of guest dyes is limited </a:t>
            </a:r>
          </a:p>
          <a:p>
            <a:r>
              <a:rPr lang="en-US" altLang="ja-JP" sz="2400" dirty="0" smtClean="0"/>
              <a:t>                                                     because of their </a:t>
            </a:r>
            <a:r>
              <a:rPr lang="en-US" altLang="ja-JP" sz="2400" dirty="0" err="1" smtClean="0"/>
              <a:t>photodegradation</a:t>
            </a:r>
            <a:endParaRPr lang="en-US" altLang="ja-JP" sz="2200" b="1" dirty="0" smtClean="0">
              <a:latin typeface="Calibri" pitchFamily="34" charset="0"/>
              <a:ea typeface="ＭＳ ゴシック" pitchFamily="49" charset="-128"/>
            </a:endParaRPr>
          </a:p>
          <a:p>
            <a:endParaRPr lang="en-US" altLang="ja-JP" sz="2200" b="1" dirty="0" smtClean="0">
              <a:latin typeface="Calibri" pitchFamily="34" charset="0"/>
              <a:ea typeface="ＭＳ ゴシック" pitchFamily="49" charset="-128"/>
            </a:endParaRPr>
          </a:p>
          <a:p>
            <a:r>
              <a:rPr lang="ja-JP" altLang="en-US" sz="2200" b="1" dirty="0" smtClean="0">
                <a:solidFill>
                  <a:schemeClr val="accent1"/>
                </a:solidFill>
                <a:latin typeface="Calibri" pitchFamily="34" charset="0"/>
                <a:ea typeface="ＭＳ ゴシック" pitchFamily="49" charset="-128"/>
              </a:rPr>
              <a:t>② </a:t>
            </a:r>
            <a:r>
              <a:rPr lang="en-US" altLang="ja-JP" sz="2200" b="1" dirty="0" smtClean="0">
                <a:solidFill>
                  <a:schemeClr val="accent1"/>
                </a:solidFill>
                <a:latin typeface="Calibri" pitchFamily="34" charset="0"/>
                <a:ea typeface="ＭＳ ゴシック" pitchFamily="49" charset="-128"/>
              </a:rPr>
              <a:t>Difficult to </a:t>
            </a:r>
            <a:r>
              <a:rPr lang="en-US" altLang="ja-JP" sz="2200" b="1" dirty="0" err="1" smtClean="0">
                <a:solidFill>
                  <a:schemeClr val="accent1"/>
                </a:solidFill>
                <a:latin typeface="Calibri" pitchFamily="34" charset="0"/>
                <a:ea typeface="ＭＳ ゴシック" pitchFamily="49" charset="-128"/>
              </a:rPr>
              <a:t>excute</a:t>
            </a:r>
            <a:r>
              <a:rPr lang="en-US" altLang="ja-JP" sz="2200" b="1" dirty="0" smtClean="0">
                <a:solidFill>
                  <a:schemeClr val="accent1"/>
                </a:solidFill>
                <a:latin typeface="Calibri" pitchFamily="34" charset="0"/>
                <a:ea typeface="ＭＳ ゴシック" pitchFamily="49" charset="-128"/>
              </a:rPr>
              <a:t> accurate SMT if guest molecules spatially overlap</a:t>
            </a:r>
            <a:endParaRPr kumimoji="1" lang="en-US" altLang="ja-JP" sz="2200" b="1" dirty="0" smtClean="0">
              <a:solidFill>
                <a:schemeClr val="accent1"/>
              </a:solidFill>
              <a:latin typeface="Calibri" pitchFamily="34" charset="0"/>
              <a:ea typeface="ＭＳ ゴシック" pitchFamily="49" charset="-128"/>
            </a:endParaRPr>
          </a:p>
        </p:txBody>
      </p:sp>
      <p:pic>
        <p:nvPicPr>
          <p:cNvPr id="255" name="Picture 25"/>
          <p:cNvPicPr>
            <a:picLocks noChangeAspect="1" noChangeArrowheads="1"/>
          </p:cNvPicPr>
          <p:nvPr/>
        </p:nvPicPr>
        <p:blipFill>
          <a:blip r:embed="rId4" cstate="print"/>
          <a:srcRect/>
          <a:stretch>
            <a:fillRect/>
          </a:stretch>
        </p:blipFill>
        <p:spPr bwMode="auto">
          <a:xfrm>
            <a:off x="5385048" y="3460998"/>
            <a:ext cx="2268000" cy="2268000"/>
          </a:xfrm>
          <a:prstGeom prst="rect">
            <a:avLst/>
          </a:prstGeom>
          <a:noFill/>
          <a:ln w="9525">
            <a:noFill/>
            <a:miter lim="800000"/>
            <a:headEnd/>
            <a:tailEnd/>
          </a:ln>
        </p:spPr>
      </p:pic>
      <p:pic>
        <p:nvPicPr>
          <p:cNvPr id="256" name="Picture 4"/>
          <p:cNvPicPr>
            <a:picLocks noChangeAspect="1" noChangeArrowheads="1"/>
          </p:cNvPicPr>
          <p:nvPr/>
        </p:nvPicPr>
        <p:blipFill>
          <a:blip r:embed="rId5" cstate="print"/>
          <a:srcRect/>
          <a:stretch>
            <a:fillRect/>
          </a:stretch>
        </p:blipFill>
        <p:spPr bwMode="auto">
          <a:xfrm>
            <a:off x="1639962" y="3317900"/>
            <a:ext cx="2520950" cy="2519362"/>
          </a:xfrm>
          <a:prstGeom prst="rect">
            <a:avLst/>
          </a:prstGeom>
          <a:noFill/>
          <a:ln w="9525">
            <a:noFill/>
            <a:miter lim="800000"/>
            <a:headEnd/>
            <a:tailEnd/>
          </a:ln>
        </p:spPr>
      </p:pic>
      <p:pic>
        <p:nvPicPr>
          <p:cNvPr id="262" name="Picture 25"/>
          <p:cNvPicPr>
            <a:picLocks noChangeAspect="1" noChangeArrowheads="1"/>
          </p:cNvPicPr>
          <p:nvPr/>
        </p:nvPicPr>
        <p:blipFill>
          <a:blip r:embed="rId6" cstate="print"/>
          <a:srcRect/>
          <a:stretch>
            <a:fillRect/>
          </a:stretch>
        </p:blipFill>
        <p:spPr bwMode="auto">
          <a:xfrm>
            <a:off x="5385048" y="3460998"/>
            <a:ext cx="2268000" cy="2268000"/>
          </a:xfrm>
          <a:prstGeom prst="rect">
            <a:avLst/>
          </a:prstGeom>
          <a:noFill/>
          <a:ln w="9525">
            <a:noFill/>
            <a:miter lim="800000"/>
            <a:headEnd/>
            <a:tailEnd/>
          </a:ln>
        </p:spPr>
      </p:pic>
      <p:sp>
        <p:nvSpPr>
          <p:cNvPr id="266" name="テキスト ボックス 17"/>
          <p:cNvSpPr txBox="1">
            <a:spLocks noChangeArrowheads="1"/>
          </p:cNvSpPr>
          <p:nvPr/>
        </p:nvSpPr>
        <p:spPr bwMode="auto">
          <a:xfrm>
            <a:off x="5601072" y="5909270"/>
            <a:ext cx="1601788" cy="400050"/>
          </a:xfrm>
          <a:prstGeom prst="rect">
            <a:avLst/>
          </a:prstGeom>
          <a:noFill/>
          <a:ln w="9525">
            <a:noFill/>
            <a:miter lim="800000"/>
            <a:headEnd/>
            <a:tailEnd/>
          </a:ln>
        </p:spPr>
        <p:txBody>
          <a:bodyPr wrap="none" anchor="ctr">
            <a:spAutoFit/>
          </a:bodyPr>
          <a:lstStyle/>
          <a:p>
            <a:r>
              <a:rPr lang="en-US" altLang="ja-JP" sz="2000" b="1" dirty="0">
                <a:solidFill>
                  <a:srgbClr val="1C1C1C"/>
                </a:solidFill>
              </a:rPr>
              <a:t>Difficult to fit</a:t>
            </a:r>
            <a:endParaRPr lang="ja-JP" altLang="en-US" sz="2000" b="1" dirty="0">
              <a:solidFill>
                <a:srgbClr val="1C1C1C"/>
              </a:solidFill>
            </a:endParaRPr>
          </a:p>
        </p:txBody>
      </p:sp>
      <p:grpSp>
        <p:nvGrpSpPr>
          <p:cNvPr id="274" name="グループ化 273"/>
          <p:cNvGrpSpPr/>
          <p:nvPr/>
        </p:nvGrpSpPr>
        <p:grpSpPr>
          <a:xfrm>
            <a:off x="2254324" y="3460998"/>
            <a:ext cx="3164614" cy="2232248"/>
            <a:chOff x="2254324" y="2564904"/>
            <a:chExt cx="3164614" cy="2232248"/>
          </a:xfrm>
        </p:grpSpPr>
        <p:sp>
          <p:nvSpPr>
            <p:cNvPr id="265" name="正方形/長方形 264"/>
            <p:cNvSpPr>
              <a:spLocks noChangeAspect="1"/>
            </p:cNvSpPr>
            <p:nvPr/>
          </p:nvSpPr>
          <p:spPr bwMode="auto">
            <a:xfrm>
              <a:off x="2254324" y="4155356"/>
              <a:ext cx="215900" cy="21748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68" name="直線コネクタ 267"/>
            <p:cNvCxnSpPr/>
            <p:nvPr/>
          </p:nvCxnSpPr>
          <p:spPr>
            <a:xfrm flipV="1">
              <a:off x="2466938" y="2564904"/>
              <a:ext cx="2952000" cy="1584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0" name="直線コネクタ 269"/>
            <p:cNvCxnSpPr/>
            <p:nvPr/>
          </p:nvCxnSpPr>
          <p:spPr>
            <a:xfrm>
              <a:off x="2470224" y="4385092"/>
              <a:ext cx="2914824" cy="4120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advTm="415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strips(downLeft)">
                                      <p:cBhvr>
                                        <p:cTn id="7" dur="500"/>
                                        <p:tgtEl>
                                          <p:spTgt spid="27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55"/>
                                        </p:tgtEl>
                                        <p:attrNameLst>
                                          <p:attrName>style.visibility</p:attrName>
                                        </p:attrNameLst>
                                      </p:cBhvr>
                                      <p:to>
                                        <p:strVal val="visible"/>
                                      </p:to>
                                    </p:set>
                                    <p:animEffect transition="in" filter="dissolve">
                                      <p:cBhvr>
                                        <p:cTn id="15" dur="500"/>
                                        <p:tgtEl>
                                          <p:spTgt spid="255"/>
                                        </p:tgtEl>
                                      </p:cBhvr>
                                    </p:animEffect>
                                  </p:childTnLst>
                                </p:cTn>
                              </p:par>
                              <p:par>
                                <p:cTn id="16" presetID="9" presetClass="exit" presetSubtype="0" fill="hold" nodeType="withEffect">
                                  <p:stCondLst>
                                    <p:cond delay="400"/>
                                  </p:stCondLst>
                                  <p:childTnLst>
                                    <p:animEffect transition="out" filter="dissolve">
                                      <p:cBhvr>
                                        <p:cTn id="17" dur="500"/>
                                        <p:tgtEl>
                                          <p:spTgt spid="262"/>
                                        </p:tgtEl>
                                      </p:cBhvr>
                                    </p:animEffect>
                                    <p:set>
                                      <p:cBhvr>
                                        <p:cTn id="18" dur="1" fill="hold">
                                          <p:stCondLst>
                                            <p:cond delay="499"/>
                                          </p:stCondLst>
                                        </p:cTn>
                                        <p:tgtEl>
                                          <p:spTgt spid="262"/>
                                        </p:tgtEl>
                                        <p:attrNameLst>
                                          <p:attrName>style.visibility</p:attrName>
                                        </p:attrNameLst>
                                      </p:cBhvr>
                                      <p:to>
                                        <p:strVal val="hidden"/>
                                      </p:to>
                                    </p:set>
                                  </p:childTnLst>
                                </p:cTn>
                              </p:par>
                            </p:childTnLst>
                          </p:cTn>
                        </p:par>
                        <p:par>
                          <p:cTn id="19" fill="hold">
                            <p:stCondLst>
                              <p:cond delay="900"/>
                            </p:stCondLst>
                            <p:childTnLst>
                              <p:par>
                                <p:cTn id="20" presetID="1" presetClass="entr" presetSubtype="0" fill="hold" grpId="0" nodeType="afterEffect">
                                  <p:stCondLst>
                                    <p:cond delay="300"/>
                                  </p:stCondLst>
                                  <p:childTnLst>
                                    <p:set>
                                      <p:cBhvr>
                                        <p:cTn id="21"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solidFill>
            <a:schemeClr val="bg2"/>
          </a:solidFill>
        </p:spPr>
        <p:txBody>
          <a:bodyPr>
            <a:noAutofit/>
          </a:bodyPr>
          <a:lstStyle/>
          <a:p>
            <a:r>
              <a:rPr kumimoji="1" lang="en-US" altLang="ja-JP" sz="3200" dirty="0" smtClean="0">
                <a:ea typeface="ＭＳ ゴシック" pitchFamily="49" charset="-128"/>
              </a:rPr>
              <a:t>Disadvantage of SMT</a:t>
            </a:r>
            <a:endParaRPr kumimoji="1" lang="ja-JP" altLang="en-US" sz="3200" dirty="0">
              <a:ea typeface="ＭＳ ゴシック" pitchFamily="49" charset="-128"/>
            </a:endParaRPr>
          </a:p>
        </p:txBody>
      </p:sp>
      <p:sp>
        <p:nvSpPr>
          <p:cNvPr id="2" name="スライド番号プレースホルダ 1"/>
          <p:cNvSpPr>
            <a:spLocks noGrp="1"/>
          </p:cNvSpPr>
          <p:nvPr>
            <p:ph type="sldNum" sz="quarter" idx="12"/>
          </p:nvPr>
        </p:nvSpPr>
        <p:spPr/>
        <p:txBody>
          <a:bodyPr>
            <a:normAutofit/>
          </a:bodyPr>
          <a:lstStyle/>
          <a:p>
            <a:fld id="{23544A1C-E5D1-4EA8-9ACF-9EECF7CCBF6A}" type="slidenum">
              <a:rPr lang="ja-JP" altLang="en-US" smtClean="0"/>
              <a:pPr/>
              <a:t>13</a:t>
            </a:fld>
            <a:endParaRPr lang="ja-JP" altLang="en-US" dirty="0"/>
          </a:p>
        </p:txBody>
      </p:sp>
      <p:sp>
        <p:nvSpPr>
          <p:cNvPr id="6" name="テキスト ボックス 5"/>
          <p:cNvSpPr txBox="1"/>
          <p:nvPr/>
        </p:nvSpPr>
        <p:spPr>
          <a:xfrm>
            <a:off x="704528" y="981889"/>
            <a:ext cx="8086701" cy="430887"/>
          </a:xfrm>
          <a:prstGeom prst="rect">
            <a:avLst/>
          </a:prstGeom>
          <a:noFill/>
        </p:spPr>
        <p:txBody>
          <a:bodyPr wrap="none" rtlCol="0">
            <a:spAutoFit/>
          </a:bodyPr>
          <a:lstStyle/>
          <a:p>
            <a:r>
              <a:rPr lang="en-US" altLang="ja-JP" sz="2200" b="1" dirty="0" smtClean="0">
                <a:latin typeface="Calibri" pitchFamily="34" charset="0"/>
                <a:ea typeface="ＭＳ ゴシック" pitchFamily="49" charset="-128"/>
              </a:rPr>
              <a:t>Difficult to </a:t>
            </a:r>
            <a:r>
              <a:rPr lang="en-US" altLang="ja-JP" sz="2200" b="1" dirty="0" err="1" smtClean="0">
                <a:latin typeface="Calibri" pitchFamily="34" charset="0"/>
                <a:ea typeface="ＭＳ ゴシック" pitchFamily="49" charset="-128"/>
              </a:rPr>
              <a:t>excute</a:t>
            </a:r>
            <a:r>
              <a:rPr lang="en-US" altLang="ja-JP" sz="2200" b="1" dirty="0" smtClean="0">
                <a:latin typeface="Calibri" pitchFamily="34" charset="0"/>
                <a:ea typeface="ＭＳ ゴシック" pitchFamily="49" charset="-128"/>
              </a:rPr>
              <a:t> accurate SMT if guest molecules spatially overlap</a:t>
            </a:r>
            <a:endParaRPr kumimoji="1" lang="en-US" altLang="ja-JP" sz="2200" b="1" dirty="0" smtClean="0">
              <a:latin typeface="Calibri" pitchFamily="34" charset="0"/>
              <a:ea typeface="ＭＳ ゴシック" pitchFamily="49" charset="-128"/>
            </a:endParaRPr>
          </a:p>
        </p:txBody>
      </p:sp>
      <p:grpSp>
        <p:nvGrpSpPr>
          <p:cNvPr id="3" name="図形グループ 457"/>
          <p:cNvGrpSpPr>
            <a:grpSpLocks/>
          </p:cNvGrpSpPr>
          <p:nvPr/>
        </p:nvGrpSpPr>
        <p:grpSpPr bwMode="auto">
          <a:xfrm>
            <a:off x="736600" y="4169296"/>
            <a:ext cx="9093200" cy="1447800"/>
            <a:chOff x="736600" y="4876800"/>
            <a:chExt cx="9093200" cy="1447799"/>
          </a:xfrm>
        </p:grpSpPr>
        <p:sp>
          <p:nvSpPr>
            <p:cNvPr id="9" name="曲折矢印 456"/>
            <p:cNvSpPr>
              <a:spLocks noChangeArrowheads="1"/>
            </p:cNvSpPr>
            <p:nvPr/>
          </p:nvSpPr>
          <p:spPr bwMode="auto">
            <a:xfrm rot="-5400000">
              <a:off x="965200" y="5486399"/>
              <a:ext cx="533400" cy="990600"/>
            </a:xfrm>
            <a:custGeom>
              <a:avLst/>
              <a:gdLst>
                <a:gd name="T0" fmla="*/ 374649 w 533400"/>
                <a:gd name="T1" fmla="*/ 0 h 990600"/>
                <a:gd name="T2" fmla="*/ 374649 w 533400"/>
                <a:gd name="T3" fmla="*/ 482599 h 990600"/>
                <a:gd name="T4" fmla="*/ 120012 w 533400"/>
                <a:gd name="T5" fmla="*/ 990600 h 990600"/>
                <a:gd name="T6" fmla="*/ 533400 w 533400"/>
                <a:gd name="T7" fmla="*/ 241299 h 990600"/>
                <a:gd name="T8" fmla="*/ 0 60000 65536"/>
                <a:gd name="T9" fmla="*/ 0 60000 65536"/>
                <a:gd name="T10" fmla="*/ 0 60000 65536"/>
                <a:gd name="T11" fmla="*/ 0 60000 65536"/>
                <a:gd name="T12" fmla="*/ 0 w 533400"/>
                <a:gd name="T13" fmla="*/ 0 h 990600"/>
                <a:gd name="T14" fmla="*/ 533400 w 533400"/>
                <a:gd name="T15" fmla="*/ 990600 h 990600"/>
              </a:gdLst>
              <a:ahLst/>
              <a:cxnLst>
                <a:cxn ang="T8">
                  <a:pos x="T0" y="T1"/>
                </a:cxn>
                <a:cxn ang="T9">
                  <a:pos x="T2" y="T3"/>
                </a:cxn>
                <a:cxn ang="T10">
                  <a:pos x="T4" y="T5"/>
                </a:cxn>
                <a:cxn ang="T11">
                  <a:pos x="T6" y="T7"/>
                </a:cxn>
              </a:cxnLst>
              <a:rect l="T12" t="T13" r="T14" b="T15"/>
              <a:pathLst>
                <a:path w="533400" h="990600">
                  <a:moveTo>
                    <a:pt x="0" y="990600"/>
                  </a:moveTo>
                  <a:lnTo>
                    <a:pt x="0" y="354650"/>
                  </a:lnTo>
                  <a:cubicBezTo>
                    <a:pt x="0" y="225767"/>
                    <a:pt x="104480" y="121287"/>
                    <a:pt x="233362" y="121287"/>
                  </a:cubicBezTo>
                  <a:lnTo>
                    <a:pt x="374649" y="121287"/>
                  </a:lnTo>
                  <a:lnTo>
                    <a:pt x="374649" y="0"/>
                  </a:lnTo>
                  <a:lnTo>
                    <a:pt x="533400" y="241299"/>
                  </a:lnTo>
                  <a:lnTo>
                    <a:pt x="374649" y="482599"/>
                  </a:lnTo>
                  <a:lnTo>
                    <a:pt x="374649" y="361312"/>
                  </a:lnTo>
                  <a:lnTo>
                    <a:pt x="240025" y="361312"/>
                  </a:lnTo>
                  <a:lnTo>
                    <a:pt x="240025" y="990600"/>
                  </a:lnTo>
                  <a:lnTo>
                    <a:pt x="0" y="99060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endParaRPr lang="ja-JP" altLang="en-US">
                <a:cs typeface="ＭＳ Ｐゴシック" charset="-128"/>
              </a:endParaRPr>
            </a:p>
          </p:txBody>
        </p:sp>
        <p:sp>
          <p:nvSpPr>
            <p:cNvPr id="11" name="曲折矢印 455"/>
            <p:cNvSpPr>
              <a:spLocks noChangeArrowheads="1"/>
            </p:cNvSpPr>
            <p:nvPr/>
          </p:nvSpPr>
          <p:spPr bwMode="auto">
            <a:xfrm rot="10800000">
              <a:off x="1752600" y="5676899"/>
              <a:ext cx="8001000" cy="647700"/>
            </a:xfrm>
            <a:custGeom>
              <a:avLst/>
              <a:gdLst>
                <a:gd name="T0" fmla="*/ 7788276 w 8001000"/>
                <a:gd name="T1" fmla="*/ 0 h 647700"/>
                <a:gd name="T2" fmla="*/ 7788276 w 8001000"/>
                <a:gd name="T3" fmla="*/ 400045 h 647700"/>
                <a:gd name="T4" fmla="*/ 110805 w 8001000"/>
                <a:gd name="T5" fmla="*/ 647700 h 647700"/>
                <a:gd name="T6" fmla="*/ 8001000 w 8001000"/>
                <a:gd name="T7" fmla="*/ 200023 h 647700"/>
                <a:gd name="T8" fmla="*/ 0 60000 65536"/>
                <a:gd name="T9" fmla="*/ 0 60000 65536"/>
                <a:gd name="T10" fmla="*/ 0 60000 65536"/>
                <a:gd name="T11" fmla="*/ 0 60000 65536"/>
                <a:gd name="T12" fmla="*/ 0 w 8001000"/>
                <a:gd name="T13" fmla="*/ 0 h 647700"/>
                <a:gd name="T14" fmla="*/ 8001000 w 8001000"/>
                <a:gd name="T15" fmla="*/ 647700 h 647700"/>
              </a:gdLst>
              <a:ahLst/>
              <a:cxnLst>
                <a:cxn ang="T8">
                  <a:pos x="T0" y="T1"/>
                </a:cxn>
                <a:cxn ang="T9">
                  <a:pos x="T2" y="T3"/>
                </a:cxn>
                <a:cxn ang="T10">
                  <a:pos x="T4" y="T5"/>
                </a:cxn>
                <a:cxn ang="T11">
                  <a:pos x="T6" y="T7"/>
                </a:cxn>
              </a:cxnLst>
              <a:rect l="T12" t="T13" r="T14" b="T15"/>
              <a:pathLst>
                <a:path w="8001000" h="647700">
                  <a:moveTo>
                    <a:pt x="0" y="647700"/>
                  </a:moveTo>
                  <a:lnTo>
                    <a:pt x="0" y="372586"/>
                  </a:lnTo>
                  <a:cubicBezTo>
                    <a:pt x="0" y="216085"/>
                    <a:pt x="126868" y="89217"/>
                    <a:pt x="283368" y="89217"/>
                  </a:cubicBezTo>
                  <a:lnTo>
                    <a:pt x="7788276" y="89217"/>
                  </a:lnTo>
                  <a:lnTo>
                    <a:pt x="7788276" y="0"/>
                  </a:lnTo>
                  <a:lnTo>
                    <a:pt x="8001000" y="200023"/>
                  </a:lnTo>
                  <a:lnTo>
                    <a:pt x="7788276" y="400045"/>
                  </a:lnTo>
                  <a:lnTo>
                    <a:pt x="7788276" y="310828"/>
                  </a:lnTo>
                  <a:lnTo>
                    <a:pt x="283369" y="310828"/>
                  </a:lnTo>
                  <a:lnTo>
                    <a:pt x="283368" y="310828"/>
                  </a:lnTo>
                  <a:cubicBezTo>
                    <a:pt x="249260" y="310828"/>
                    <a:pt x="221611" y="338477"/>
                    <a:pt x="221611" y="372585"/>
                  </a:cubicBezTo>
                  <a:lnTo>
                    <a:pt x="221611" y="647700"/>
                  </a:lnTo>
                  <a:lnTo>
                    <a:pt x="0" y="64770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endParaRPr lang="ja-JP" altLang="en-US">
                <a:cs typeface="ＭＳ Ｐゴシック" charset="-128"/>
              </a:endParaRPr>
            </a:p>
          </p:txBody>
        </p:sp>
        <p:sp>
          <p:nvSpPr>
            <p:cNvPr id="12" name="曲折矢印 454"/>
            <p:cNvSpPr>
              <a:spLocks noChangeArrowheads="1"/>
            </p:cNvSpPr>
            <p:nvPr/>
          </p:nvSpPr>
          <p:spPr bwMode="auto">
            <a:xfrm rot="5400000">
              <a:off x="9029700" y="4838700"/>
              <a:ext cx="761999" cy="838200"/>
            </a:xfrm>
            <a:custGeom>
              <a:avLst/>
              <a:gdLst>
                <a:gd name="T0" fmla="*/ 571498 w 762000"/>
                <a:gd name="T1" fmla="*/ 0 h 838200"/>
                <a:gd name="T2" fmla="*/ 571498 w 762000"/>
                <a:gd name="T3" fmla="*/ 381000 h 838200"/>
                <a:gd name="T4" fmla="*/ 107949 w 762000"/>
                <a:gd name="T5" fmla="*/ 838200 h 838200"/>
                <a:gd name="T6" fmla="*/ 761998 w 762000"/>
                <a:gd name="T7" fmla="*/ 190500 h 838200"/>
                <a:gd name="T8" fmla="*/ 0 60000 65536"/>
                <a:gd name="T9" fmla="*/ 0 60000 65536"/>
                <a:gd name="T10" fmla="*/ 0 60000 65536"/>
                <a:gd name="T11" fmla="*/ 0 60000 65536"/>
                <a:gd name="T12" fmla="*/ 0 w 762000"/>
                <a:gd name="T13" fmla="*/ 0 h 838200"/>
                <a:gd name="T14" fmla="*/ 762000 w 762000"/>
                <a:gd name="T15" fmla="*/ 838200 h 838200"/>
              </a:gdLst>
              <a:ahLst/>
              <a:cxnLst>
                <a:cxn ang="T8">
                  <a:pos x="T0" y="T1"/>
                </a:cxn>
                <a:cxn ang="T9">
                  <a:pos x="T2" y="T3"/>
                </a:cxn>
                <a:cxn ang="T10">
                  <a:pos x="T4" y="T5"/>
                </a:cxn>
                <a:cxn ang="T11">
                  <a:pos x="T6" y="T7"/>
                </a:cxn>
              </a:cxnLst>
              <a:rect l="T12" t="T13" r="T14" b="T15"/>
              <a:pathLst>
                <a:path w="762000" h="838200">
                  <a:moveTo>
                    <a:pt x="0" y="838200"/>
                  </a:moveTo>
                  <a:lnTo>
                    <a:pt x="0" y="415926"/>
                  </a:lnTo>
                  <a:cubicBezTo>
                    <a:pt x="0" y="231808"/>
                    <a:pt x="149257" y="82551"/>
                    <a:pt x="333374" y="82551"/>
                  </a:cubicBezTo>
                  <a:lnTo>
                    <a:pt x="571500" y="82551"/>
                  </a:lnTo>
                  <a:lnTo>
                    <a:pt x="571500" y="0"/>
                  </a:lnTo>
                  <a:lnTo>
                    <a:pt x="762000" y="190500"/>
                  </a:lnTo>
                  <a:lnTo>
                    <a:pt x="571500" y="381000"/>
                  </a:lnTo>
                  <a:lnTo>
                    <a:pt x="571500" y="298449"/>
                  </a:lnTo>
                  <a:lnTo>
                    <a:pt x="333375" y="298449"/>
                  </a:lnTo>
                  <a:lnTo>
                    <a:pt x="333374" y="298449"/>
                  </a:lnTo>
                  <a:cubicBezTo>
                    <a:pt x="268493" y="298449"/>
                    <a:pt x="215897" y="351045"/>
                    <a:pt x="215897" y="415926"/>
                  </a:cubicBezTo>
                  <a:lnTo>
                    <a:pt x="215897" y="838200"/>
                  </a:lnTo>
                  <a:lnTo>
                    <a:pt x="0" y="83820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endParaRPr lang="ja-JP" altLang="en-US">
                <a:cs typeface="ＭＳ Ｐゴシック" charset="-128"/>
              </a:endParaRPr>
            </a:p>
          </p:txBody>
        </p:sp>
      </p:grpSp>
      <p:grpSp>
        <p:nvGrpSpPr>
          <p:cNvPr id="4" name="図形グループ 302"/>
          <p:cNvGrpSpPr>
            <a:grpSpLocks/>
          </p:cNvGrpSpPr>
          <p:nvPr/>
        </p:nvGrpSpPr>
        <p:grpSpPr bwMode="auto">
          <a:xfrm>
            <a:off x="152400" y="3407296"/>
            <a:ext cx="1706563" cy="1585913"/>
            <a:chOff x="3742660" y="3733800"/>
            <a:chExt cx="1233488" cy="1146175"/>
          </a:xfrm>
        </p:grpSpPr>
        <p:sp>
          <p:nvSpPr>
            <p:cNvPr id="14" name="正方形/長方形 13"/>
            <p:cNvSpPr/>
            <p:nvPr/>
          </p:nvSpPr>
          <p:spPr bwMode="auto">
            <a:xfrm>
              <a:off x="3742660" y="3733800"/>
              <a:ext cx="1233488" cy="1146175"/>
            </a:xfrm>
            <a:prstGeom prst="rect">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円/楕円 14"/>
            <p:cNvSpPr/>
            <p:nvPr/>
          </p:nvSpPr>
          <p:spPr bwMode="auto">
            <a:xfrm>
              <a:off x="4171799" y="3977032"/>
              <a:ext cx="107858" cy="9981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 name="円/楕円 15"/>
            <p:cNvSpPr/>
            <p:nvPr/>
          </p:nvSpPr>
          <p:spPr bwMode="auto">
            <a:xfrm>
              <a:off x="4611265" y="4258126"/>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円/楕円 16"/>
            <p:cNvSpPr/>
            <p:nvPr/>
          </p:nvSpPr>
          <p:spPr bwMode="auto">
            <a:xfrm>
              <a:off x="4066235" y="4543809"/>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円/楕円 17"/>
            <p:cNvSpPr/>
            <p:nvPr/>
          </p:nvSpPr>
          <p:spPr bwMode="auto">
            <a:xfrm>
              <a:off x="4323260" y="4129626"/>
              <a:ext cx="144576"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円/楕円 18"/>
            <p:cNvSpPr/>
            <p:nvPr/>
          </p:nvSpPr>
          <p:spPr bwMode="auto">
            <a:xfrm>
              <a:off x="4309491" y="4307461"/>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円/楕円 19"/>
            <p:cNvSpPr/>
            <p:nvPr/>
          </p:nvSpPr>
          <p:spPr bwMode="auto">
            <a:xfrm>
              <a:off x="3892974" y="3796903"/>
              <a:ext cx="144576" cy="1445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円/楕円 21"/>
            <p:cNvSpPr/>
            <p:nvPr/>
          </p:nvSpPr>
          <p:spPr bwMode="auto">
            <a:xfrm>
              <a:off x="4723713" y="4622975"/>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 name="円/楕円 22"/>
            <p:cNvSpPr/>
            <p:nvPr/>
          </p:nvSpPr>
          <p:spPr bwMode="auto">
            <a:xfrm>
              <a:off x="4704207" y="4032104"/>
              <a:ext cx="144576"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 name="円/楕円 23"/>
            <p:cNvSpPr/>
            <p:nvPr/>
          </p:nvSpPr>
          <p:spPr bwMode="auto">
            <a:xfrm>
              <a:off x="4455215" y="4705582"/>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 name="円/楕円 24"/>
            <p:cNvSpPr/>
            <p:nvPr/>
          </p:nvSpPr>
          <p:spPr bwMode="auto">
            <a:xfrm>
              <a:off x="4097216" y="4334997"/>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 name="円/楕円 25"/>
            <p:cNvSpPr/>
            <p:nvPr/>
          </p:nvSpPr>
          <p:spPr bwMode="auto">
            <a:xfrm>
              <a:off x="3960672" y="4157162"/>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 name="円/楕円 26"/>
            <p:cNvSpPr/>
            <p:nvPr/>
          </p:nvSpPr>
          <p:spPr bwMode="auto">
            <a:xfrm>
              <a:off x="4451772" y="386230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 name="円/楕円 27"/>
            <p:cNvSpPr/>
            <p:nvPr/>
          </p:nvSpPr>
          <p:spPr bwMode="auto">
            <a:xfrm>
              <a:off x="4120165" y="3912782"/>
              <a:ext cx="144576"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円/楕円 28"/>
            <p:cNvSpPr/>
            <p:nvPr/>
          </p:nvSpPr>
          <p:spPr bwMode="auto">
            <a:xfrm>
              <a:off x="3970999" y="394146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 name="円/楕円 29"/>
            <p:cNvSpPr/>
            <p:nvPr/>
          </p:nvSpPr>
          <p:spPr bwMode="auto">
            <a:xfrm>
              <a:off x="4810918" y="3887541"/>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円/楕円 30"/>
            <p:cNvSpPr/>
            <p:nvPr/>
          </p:nvSpPr>
          <p:spPr bwMode="auto">
            <a:xfrm>
              <a:off x="4549304" y="407685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円/楕円 31"/>
            <p:cNvSpPr/>
            <p:nvPr/>
          </p:nvSpPr>
          <p:spPr bwMode="auto">
            <a:xfrm>
              <a:off x="4306049" y="4533484"/>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円/楕円 32"/>
            <p:cNvSpPr/>
            <p:nvPr/>
          </p:nvSpPr>
          <p:spPr bwMode="auto">
            <a:xfrm>
              <a:off x="3857403" y="4445140"/>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円/楕円 33"/>
            <p:cNvSpPr/>
            <p:nvPr/>
          </p:nvSpPr>
          <p:spPr bwMode="auto">
            <a:xfrm>
              <a:off x="4304901" y="3819850"/>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4504554" y="448988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3929692" y="4673457"/>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4346208" y="4675752"/>
              <a:ext cx="142281"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4475868" y="418125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 name="円/楕円 38"/>
            <p:cNvSpPr/>
            <p:nvPr/>
          </p:nvSpPr>
          <p:spPr bwMode="auto">
            <a:xfrm>
              <a:off x="4628476" y="443366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0" name="円/楕円 39"/>
            <p:cNvSpPr/>
            <p:nvPr/>
          </p:nvSpPr>
          <p:spPr bwMode="auto">
            <a:xfrm>
              <a:off x="4115575" y="4648216"/>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 name="円/楕円 40"/>
            <p:cNvSpPr/>
            <p:nvPr/>
          </p:nvSpPr>
          <p:spPr bwMode="auto">
            <a:xfrm>
              <a:off x="3804621" y="4032104"/>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2" name="円/楕円 41"/>
            <p:cNvSpPr/>
            <p:nvPr/>
          </p:nvSpPr>
          <p:spPr bwMode="auto">
            <a:xfrm>
              <a:off x="3866582" y="4184698"/>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3" name="円/楕円 42"/>
            <p:cNvSpPr/>
            <p:nvPr/>
          </p:nvSpPr>
          <p:spPr bwMode="auto">
            <a:xfrm>
              <a:off x="4024928" y="446235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4" name="円/楕円 43"/>
            <p:cNvSpPr/>
            <p:nvPr/>
          </p:nvSpPr>
          <p:spPr bwMode="auto">
            <a:xfrm>
              <a:off x="4359978" y="3887541"/>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5" name="円/楕円 44"/>
            <p:cNvSpPr/>
            <p:nvPr/>
          </p:nvSpPr>
          <p:spPr bwMode="auto">
            <a:xfrm>
              <a:off x="4579137" y="4533484"/>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6" name="円/楕円 45"/>
            <p:cNvSpPr/>
            <p:nvPr/>
          </p:nvSpPr>
          <p:spPr bwMode="auto">
            <a:xfrm>
              <a:off x="4739777" y="380378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7" name="円/楕円 46"/>
            <p:cNvSpPr/>
            <p:nvPr/>
          </p:nvSpPr>
          <p:spPr bwMode="auto">
            <a:xfrm>
              <a:off x="4739777" y="4688372"/>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8" name="円/楕円 47"/>
            <p:cNvSpPr/>
            <p:nvPr/>
          </p:nvSpPr>
          <p:spPr bwMode="auto">
            <a:xfrm>
              <a:off x="4044435" y="4221412"/>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9" name="円/楕円 48"/>
            <p:cNvSpPr/>
            <p:nvPr/>
          </p:nvSpPr>
          <p:spPr bwMode="auto">
            <a:xfrm>
              <a:off x="4217696" y="4113564"/>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0" name="円/楕円 49"/>
            <p:cNvSpPr/>
            <p:nvPr/>
          </p:nvSpPr>
          <p:spPr bwMode="auto">
            <a:xfrm>
              <a:off x="4252119" y="4710171"/>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1" name="円/楕円 50"/>
            <p:cNvSpPr/>
            <p:nvPr/>
          </p:nvSpPr>
          <p:spPr bwMode="auto">
            <a:xfrm>
              <a:off x="4359978" y="4399247"/>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2" name="円/楕円 51"/>
            <p:cNvSpPr/>
            <p:nvPr/>
          </p:nvSpPr>
          <p:spPr bwMode="auto">
            <a:xfrm>
              <a:off x="4773052" y="427074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3" name="円/楕円 52"/>
            <p:cNvSpPr/>
            <p:nvPr/>
          </p:nvSpPr>
          <p:spPr bwMode="auto">
            <a:xfrm>
              <a:off x="3821833" y="3948350"/>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4" name="円/楕円 53"/>
            <p:cNvSpPr/>
            <p:nvPr/>
          </p:nvSpPr>
          <p:spPr bwMode="auto">
            <a:xfrm>
              <a:off x="4234908" y="3840501"/>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5" name="円/楕円 54"/>
            <p:cNvSpPr/>
            <p:nvPr/>
          </p:nvSpPr>
          <p:spPr bwMode="auto">
            <a:xfrm>
              <a:off x="4177536" y="4433666"/>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6" name="円/楕円 55"/>
            <p:cNvSpPr/>
            <p:nvPr/>
          </p:nvSpPr>
          <p:spPr bwMode="auto">
            <a:xfrm>
              <a:off x="4693880" y="393228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7" name="円/楕円 56"/>
            <p:cNvSpPr/>
            <p:nvPr/>
          </p:nvSpPr>
          <p:spPr bwMode="auto">
            <a:xfrm>
              <a:off x="3895269" y="4343028"/>
              <a:ext cx="144576"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8" name="円/楕円 57"/>
            <p:cNvSpPr/>
            <p:nvPr/>
          </p:nvSpPr>
          <p:spPr bwMode="auto">
            <a:xfrm>
              <a:off x="3818390" y="4597734"/>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5" name="図形グループ 159"/>
          <p:cNvGrpSpPr>
            <a:grpSpLocks/>
          </p:cNvGrpSpPr>
          <p:nvPr/>
        </p:nvGrpSpPr>
        <p:grpSpPr bwMode="auto">
          <a:xfrm>
            <a:off x="1122363" y="2492896"/>
            <a:ext cx="1490662" cy="1001713"/>
            <a:chOff x="1168157" y="3429000"/>
            <a:chExt cx="1491360" cy="1002265"/>
          </a:xfrm>
        </p:grpSpPr>
        <p:sp>
          <p:nvSpPr>
            <p:cNvPr id="60" name="稲妻 59"/>
            <p:cNvSpPr>
              <a:spLocks noChangeArrowheads="1"/>
            </p:cNvSpPr>
            <p:nvPr/>
          </p:nvSpPr>
          <p:spPr bwMode="auto">
            <a:xfrm flipH="1">
              <a:off x="1409570" y="3751441"/>
              <a:ext cx="1249947" cy="679824"/>
            </a:xfrm>
            <a:prstGeom prst="lightningBolt">
              <a:avLst/>
            </a:prstGeom>
            <a:solidFill>
              <a:srgbClr val="B3A2C7"/>
            </a:solidFill>
            <a:ln w="9525">
              <a:solidFill>
                <a:srgbClr val="CC66FF"/>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sp>
          <p:nvSpPr>
            <p:cNvPr id="61" name="テキスト ボックス 158"/>
            <p:cNvSpPr txBox="1">
              <a:spLocks noChangeArrowheads="1"/>
            </p:cNvSpPr>
            <p:nvPr/>
          </p:nvSpPr>
          <p:spPr bwMode="auto">
            <a:xfrm>
              <a:off x="1168157" y="3429000"/>
              <a:ext cx="81304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en-US" altLang="ja-JP" sz="4000">
                  <a:solidFill>
                    <a:srgbClr val="CC66FF"/>
                  </a:solidFill>
                </a:rPr>
                <a:t>UV</a:t>
              </a:r>
              <a:endParaRPr lang="ja-JP" altLang="en-US" sz="4000">
                <a:solidFill>
                  <a:srgbClr val="CC66FF"/>
                </a:solidFill>
              </a:endParaRPr>
            </a:p>
          </p:txBody>
        </p:sp>
      </p:grpSp>
      <p:grpSp>
        <p:nvGrpSpPr>
          <p:cNvPr id="7" name="図形グループ 302"/>
          <p:cNvGrpSpPr>
            <a:grpSpLocks/>
          </p:cNvGrpSpPr>
          <p:nvPr/>
        </p:nvGrpSpPr>
        <p:grpSpPr bwMode="auto">
          <a:xfrm>
            <a:off x="1905000" y="3407296"/>
            <a:ext cx="1706563" cy="1585913"/>
            <a:chOff x="3742660" y="3733800"/>
            <a:chExt cx="1233488" cy="1146175"/>
          </a:xfrm>
        </p:grpSpPr>
        <p:sp>
          <p:nvSpPr>
            <p:cNvPr id="63" name="正方形/長方形 62"/>
            <p:cNvSpPr/>
            <p:nvPr/>
          </p:nvSpPr>
          <p:spPr bwMode="auto">
            <a:xfrm>
              <a:off x="3742660" y="3733800"/>
              <a:ext cx="1233488" cy="1146175"/>
            </a:xfrm>
            <a:prstGeom prst="rect">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4" name="円/楕円 63"/>
            <p:cNvSpPr/>
            <p:nvPr/>
          </p:nvSpPr>
          <p:spPr bwMode="auto">
            <a:xfrm>
              <a:off x="4171799" y="3977032"/>
              <a:ext cx="107858" cy="9981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5" name="円/楕円 64"/>
            <p:cNvSpPr/>
            <p:nvPr/>
          </p:nvSpPr>
          <p:spPr bwMode="auto">
            <a:xfrm>
              <a:off x="4611265" y="4258126"/>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6" name="円/楕円 65"/>
            <p:cNvSpPr/>
            <p:nvPr/>
          </p:nvSpPr>
          <p:spPr bwMode="auto">
            <a:xfrm>
              <a:off x="4066235" y="4543809"/>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7" name="円/楕円 66"/>
            <p:cNvSpPr/>
            <p:nvPr/>
          </p:nvSpPr>
          <p:spPr bwMode="auto">
            <a:xfrm>
              <a:off x="4323260" y="4129626"/>
              <a:ext cx="144576"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8" name="円/楕円 67"/>
            <p:cNvSpPr/>
            <p:nvPr/>
          </p:nvSpPr>
          <p:spPr bwMode="auto">
            <a:xfrm>
              <a:off x="3892974" y="3796903"/>
              <a:ext cx="144576" cy="1445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9" name="円/楕円 68"/>
            <p:cNvSpPr/>
            <p:nvPr/>
          </p:nvSpPr>
          <p:spPr bwMode="auto">
            <a:xfrm>
              <a:off x="4723713" y="4622975"/>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0" name="円/楕円 69"/>
            <p:cNvSpPr/>
            <p:nvPr/>
          </p:nvSpPr>
          <p:spPr bwMode="auto">
            <a:xfrm>
              <a:off x="4704207" y="4032104"/>
              <a:ext cx="144576"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1" name="円/楕円 70"/>
            <p:cNvSpPr/>
            <p:nvPr/>
          </p:nvSpPr>
          <p:spPr bwMode="auto">
            <a:xfrm>
              <a:off x="4455215" y="4705582"/>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2" name="円/楕円 71"/>
            <p:cNvSpPr/>
            <p:nvPr/>
          </p:nvSpPr>
          <p:spPr bwMode="auto">
            <a:xfrm>
              <a:off x="3960672" y="4157162"/>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3" name="円/楕円 72"/>
            <p:cNvSpPr/>
            <p:nvPr/>
          </p:nvSpPr>
          <p:spPr bwMode="auto">
            <a:xfrm>
              <a:off x="4451772" y="386230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4" name="円/楕円 73"/>
            <p:cNvSpPr/>
            <p:nvPr/>
          </p:nvSpPr>
          <p:spPr bwMode="auto">
            <a:xfrm>
              <a:off x="4120165" y="3912782"/>
              <a:ext cx="144576"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5" name="円/楕円 74"/>
            <p:cNvSpPr/>
            <p:nvPr/>
          </p:nvSpPr>
          <p:spPr bwMode="auto">
            <a:xfrm>
              <a:off x="3970999" y="3941466"/>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6" name="円/楕円 75"/>
            <p:cNvSpPr/>
            <p:nvPr/>
          </p:nvSpPr>
          <p:spPr bwMode="auto">
            <a:xfrm>
              <a:off x="4810918" y="3887541"/>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7" name="円/楕円 76"/>
            <p:cNvSpPr/>
            <p:nvPr/>
          </p:nvSpPr>
          <p:spPr bwMode="auto">
            <a:xfrm>
              <a:off x="4306049" y="4533484"/>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8" name="円/楕円 77"/>
            <p:cNvSpPr/>
            <p:nvPr/>
          </p:nvSpPr>
          <p:spPr bwMode="auto">
            <a:xfrm>
              <a:off x="4304901" y="3819850"/>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9" name="円/楕円 78"/>
            <p:cNvSpPr/>
            <p:nvPr/>
          </p:nvSpPr>
          <p:spPr bwMode="auto">
            <a:xfrm>
              <a:off x="3929692" y="4673457"/>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0" name="円/楕円 79"/>
            <p:cNvSpPr/>
            <p:nvPr/>
          </p:nvSpPr>
          <p:spPr bwMode="auto">
            <a:xfrm>
              <a:off x="4346208" y="4675752"/>
              <a:ext cx="142281"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1" name="円/楕円 80"/>
            <p:cNvSpPr/>
            <p:nvPr/>
          </p:nvSpPr>
          <p:spPr bwMode="auto">
            <a:xfrm>
              <a:off x="4475868" y="418125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2" name="円/楕円 81"/>
            <p:cNvSpPr/>
            <p:nvPr/>
          </p:nvSpPr>
          <p:spPr bwMode="auto">
            <a:xfrm>
              <a:off x="4628476" y="443366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3" name="円/楕円 82"/>
            <p:cNvSpPr/>
            <p:nvPr/>
          </p:nvSpPr>
          <p:spPr bwMode="auto">
            <a:xfrm>
              <a:off x="4115575" y="4648216"/>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4" name="円/楕円 83"/>
            <p:cNvSpPr/>
            <p:nvPr/>
          </p:nvSpPr>
          <p:spPr bwMode="auto">
            <a:xfrm>
              <a:off x="3804621" y="4032104"/>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5" name="円/楕円 84"/>
            <p:cNvSpPr/>
            <p:nvPr/>
          </p:nvSpPr>
          <p:spPr bwMode="auto">
            <a:xfrm>
              <a:off x="3866582" y="4184698"/>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6" name="円/楕円 85"/>
            <p:cNvSpPr/>
            <p:nvPr/>
          </p:nvSpPr>
          <p:spPr bwMode="auto">
            <a:xfrm>
              <a:off x="4024928" y="446235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7" name="円/楕円 86"/>
            <p:cNvSpPr/>
            <p:nvPr/>
          </p:nvSpPr>
          <p:spPr bwMode="auto">
            <a:xfrm>
              <a:off x="4359978" y="3887541"/>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8" name="円/楕円 87"/>
            <p:cNvSpPr/>
            <p:nvPr/>
          </p:nvSpPr>
          <p:spPr bwMode="auto">
            <a:xfrm>
              <a:off x="4579137" y="4533484"/>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9" name="円/楕円 88"/>
            <p:cNvSpPr/>
            <p:nvPr/>
          </p:nvSpPr>
          <p:spPr bwMode="auto">
            <a:xfrm>
              <a:off x="4739777" y="380378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0" name="円/楕円 89"/>
            <p:cNvSpPr/>
            <p:nvPr/>
          </p:nvSpPr>
          <p:spPr bwMode="auto">
            <a:xfrm>
              <a:off x="4739777" y="4688372"/>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1" name="円/楕円 90"/>
            <p:cNvSpPr/>
            <p:nvPr/>
          </p:nvSpPr>
          <p:spPr bwMode="auto">
            <a:xfrm>
              <a:off x="4044435" y="4221412"/>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2" name="円/楕円 91"/>
            <p:cNvSpPr/>
            <p:nvPr/>
          </p:nvSpPr>
          <p:spPr bwMode="auto">
            <a:xfrm>
              <a:off x="4217696" y="4113564"/>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3" name="円/楕円 92"/>
            <p:cNvSpPr/>
            <p:nvPr/>
          </p:nvSpPr>
          <p:spPr bwMode="auto">
            <a:xfrm>
              <a:off x="4252119" y="4710171"/>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4" name="円/楕円 93"/>
            <p:cNvSpPr/>
            <p:nvPr/>
          </p:nvSpPr>
          <p:spPr bwMode="auto">
            <a:xfrm>
              <a:off x="4359978" y="4399247"/>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5" name="円/楕円 94"/>
            <p:cNvSpPr/>
            <p:nvPr/>
          </p:nvSpPr>
          <p:spPr bwMode="auto">
            <a:xfrm>
              <a:off x="4773052" y="427074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6" name="円/楕円 95"/>
            <p:cNvSpPr/>
            <p:nvPr/>
          </p:nvSpPr>
          <p:spPr bwMode="auto">
            <a:xfrm>
              <a:off x="3821833" y="3948350"/>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7" name="円/楕円 96"/>
            <p:cNvSpPr/>
            <p:nvPr/>
          </p:nvSpPr>
          <p:spPr bwMode="auto">
            <a:xfrm>
              <a:off x="4234908" y="3840501"/>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8" name="円/楕円 97"/>
            <p:cNvSpPr/>
            <p:nvPr/>
          </p:nvSpPr>
          <p:spPr bwMode="auto">
            <a:xfrm>
              <a:off x="4177536" y="4433666"/>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9" name="円/楕円 98"/>
            <p:cNvSpPr/>
            <p:nvPr/>
          </p:nvSpPr>
          <p:spPr bwMode="auto">
            <a:xfrm>
              <a:off x="4693880" y="393228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0" name="円/楕円 99"/>
            <p:cNvSpPr/>
            <p:nvPr/>
          </p:nvSpPr>
          <p:spPr bwMode="auto">
            <a:xfrm>
              <a:off x="3895269" y="4343028"/>
              <a:ext cx="144576"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1" name="円/楕円 100"/>
            <p:cNvSpPr/>
            <p:nvPr/>
          </p:nvSpPr>
          <p:spPr bwMode="auto">
            <a:xfrm>
              <a:off x="3818390" y="4597734"/>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2" name="円/楕円 101"/>
            <p:cNvSpPr/>
            <p:nvPr/>
          </p:nvSpPr>
          <p:spPr bwMode="auto">
            <a:xfrm>
              <a:off x="3857403" y="4445140"/>
              <a:ext cx="144576" cy="14226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3" name="円/楕円 102"/>
            <p:cNvSpPr/>
            <p:nvPr/>
          </p:nvSpPr>
          <p:spPr bwMode="auto">
            <a:xfrm>
              <a:off x="4097216" y="4334997"/>
              <a:ext cx="143428" cy="1445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4" name="円/楕円 103"/>
            <p:cNvSpPr/>
            <p:nvPr/>
          </p:nvSpPr>
          <p:spPr bwMode="auto">
            <a:xfrm>
              <a:off x="4504554" y="4489886"/>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5" name="円/楕円 104"/>
            <p:cNvSpPr/>
            <p:nvPr/>
          </p:nvSpPr>
          <p:spPr bwMode="auto">
            <a:xfrm>
              <a:off x="4549304" y="4076850"/>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6" name="円/楕円 105"/>
            <p:cNvSpPr/>
            <p:nvPr/>
          </p:nvSpPr>
          <p:spPr bwMode="auto">
            <a:xfrm>
              <a:off x="4309491" y="4307461"/>
              <a:ext cx="142281" cy="1434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8" name="図形グループ 261"/>
          <p:cNvGrpSpPr>
            <a:grpSpLocks/>
          </p:cNvGrpSpPr>
          <p:nvPr/>
        </p:nvGrpSpPr>
        <p:grpSpPr bwMode="auto">
          <a:xfrm>
            <a:off x="3657600" y="3407296"/>
            <a:ext cx="1706563" cy="1585913"/>
            <a:chOff x="4372768" y="4412327"/>
            <a:chExt cx="1706804" cy="1585987"/>
          </a:xfrm>
        </p:grpSpPr>
        <p:grpSp>
          <p:nvGrpSpPr>
            <p:cNvPr id="13" name="図形グループ 302"/>
            <p:cNvGrpSpPr>
              <a:grpSpLocks/>
            </p:cNvGrpSpPr>
            <p:nvPr/>
          </p:nvGrpSpPr>
          <p:grpSpPr bwMode="auto">
            <a:xfrm>
              <a:off x="4372768" y="4412327"/>
              <a:ext cx="1706804" cy="1585987"/>
              <a:chOff x="3742660" y="3733800"/>
              <a:chExt cx="1233488" cy="1146175"/>
            </a:xfrm>
          </p:grpSpPr>
          <p:sp>
            <p:nvSpPr>
              <p:cNvPr id="118" name="正方形/長方形 117"/>
              <p:cNvSpPr/>
              <p:nvPr/>
            </p:nvSpPr>
            <p:spPr bwMode="auto">
              <a:xfrm>
                <a:off x="3742660" y="3733800"/>
                <a:ext cx="1233488" cy="1146175"/>
              </a:xfrm>
              <a:prstGeom prst="rect">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9" name="円/楕円 118"/>
              <p:cNvSpPr/>
              <p:nvPr/>
            </p:nvSpPr>
            <p:spPr bwMode="auto">
              <a:xfrm>
                <a:off x="4633066" y="4710171"/>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109" name="フリーフォーム 108"/>
            <p:cNvSpPr>
              <a:spLocks noChangeArrowheads="1"/>
            </p:cNvSpPr>
            <p:nvPr/>
          </p:nvSpPr>
          <p:spPr bwMode="auto">
            <a:xfrm>
              <a:off x="4869726" y="4532983"/>
              <a:ext cx="571581" cy="228611"/>
            </a:xfrm>
            <a:custGeom>
              <a:avLst/>
              <a:gdLst>
                <a:gd name="T0" fmla="*/ 0 w 571500"/>
                <a:gd name="T1" fmla="*/ 190518 h 228600"/>
                <a:gd name="T2" fmla="*/ 215962 w 571500"/>
                <a:gd name="T3" fmla="*/ 38104 h 228600"/>
                <a:gd name="T4" fmla="*/ 101628 w 571500"/>
                <a:gd name="T5" fmla="*/ 12702 h 228600"/>
                <a:gd name="T6" fmla="*/ 215962 w 571500"/>
                <a:gd name="T7" fmla="*/ 228622 h 228600"/>
                <a:gd name="T8" fmla="*/ 393812 w 571500"/>
                <a:gd name="T9" fmla="*/ 12702 h 228600"/>
                <a:gd name="T10" fmla="*/ 571662 w 571500"/>
                <a:gd name="T11" fmla="*/ 0 h 228600"/>
                <a:gd name="T12" fmla="*/ 0 60000 65536"/>
                <a:gd name="T13" fmla="*/ 0 60000 65536"/>
                <a:gd name="T14" fmla="*/ 0 60000 65536"/>
                <a:gd name="T15" fmla="*/ 0 60000 65536"/>
                <a:gd name="T16" fmla="*/ 0 60000 65536"/>
                <a:gd name="T17" fmla="*/ 0 60000 65536"/>
                <a:gd name="T18" fmla="*/ 0 w 571500"/>
                <a:gd name="T19" fmla="*/ 0 h 228600"/>
                <a:gd name="T20" fmla="*/ 571500 w 571500"/>
                <a:gd name="T21" fmla="*/ 228600 h 228600"/>
              </a:gdLst>
              <a:ahLst/>
              <a:cxnLst>
                <a:cxn ang="T12">
                  <a:pos x="T0" y="T1"/>
                </a:cxn>
                <a:cxn ang="T13">
                  <a:pos x="T2" y="T3"/>
                </a:cxn>
                <a:cxn ang="T14">
                  <a:pos x="T4" y="T5"/>
                </a:cxn>
                <a:cxn ang="T15">
                  <a:pos x="T6" y="T7"/>
                </a:cxn>
                <a:cxn ang="T16">
                  <a:pos x="T8" y="T9"/>
                </a:cxn>
                <a:cxn ang="T17">
                  <a:pos x="T10" y="T11"/>
                </a:cxn>
              </a:cxnLst>
              <a:rect l="T18" t="T19" r="T20" b="T21"/>
              <a:pathLst>
                <a:path w="571500" h="228600">
                  <a:moveTo>
                    <a:pt x="0" y="190500"/>
                  </a:moveTo>
                  <a:lnTo>
                    <a:pt x="215900" y="38100"/>
                  </a:lnTo>
                  <a:lnTo>
                    <a:pt x="101600" y="12700"/>
                  </a:lnTo>
                  <a:lnTo>
                    <a:pt x="215900" y="228600"/>
                  </a:lnTo>
                  <a:lnTo>
                    <a:pt x="393700" y="12700"/>
                  </a:lnTo>
                  <a:lnTo>
                    <a:pt x="571500" y="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110" name="フリーフォーム 109"/>
            <p:cNvSpPr>
              <a:spLocks noChangeArrowheads="1"/>
            </p:cNvSpPr>
            <p:nvPr/>
          </p:nvSpPr>
          <p:spPr bwMode="auto">
            <a:xfrm>
              <a:off x="4723656" y="5322007"/>
              <a:ext cx="698599" cy="215910"/>
            </a:xfrm>
            <a:custGeom>
              <a:avLst/>
              <a:gdLst>
                <a:gd name="T0" fmla="*/ 698698 w 698500"/>
                <a:gd name="T1" fmla="*/ 215920 h 215900"/>
                <a:gd name="T2" fmla="*/ 597070 w 698500"/>
                <a:gd name="T3" fmla="*/ 38104 h 215900"/>
                <a:gd name="T4" fmla="*/ 431922 w 698500"/>
                <a:gd name="T5" fmla="*/ 88908 h 215900"/>
                <a:gd name="T6" fmla="*/ 342998 w 698500"/>
                <a:gd name="T7" fmla="*/ 0 h 215900"/>
                <a:gd name="T8" fmla="*/ 139740 w 698500"/>
                <a:gd name="T9" fmla="*/ 76208 h 215900"/>
                <a:gd name="T10" fmla="*/ 330294 w 698500"/>
                <a:gd name="T11" fmla="*/ 177816 h 215900"/>
                <a:gd name="T12" fmla="*/ 470034 w 698500"/>
                <a:gd name="T13" fmla="*/ 190518 h 215900"/>
                <a:gd name="T14" fmla="*/ 342998 w 698500"/>
                <a:gd name="T15" fmla="*/ 114310 h 215900"/>
                <a:gd name="T16" fmla="*/ 0 w 698500"/>
                <a:gd name="T17" fmla="*/ 165116 h 215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8500"/>
                <a:gd name="T28" fmla="*/ 0 h 215900"/>
                <a:gd name="T29" fmla="*/ 698500 w 698500"/>
                <a:gd name="T30" fmla="*/ 215900 h 2159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8500" h="215900">
                  <a:moveTo>
                    <a:pt x="698500" y="215900"/>
                  </a:moveTo>
                  <a:lnTo>
                    <a:pt x="596900" y="38100"/>
                  </a:lnTo>
                  <a:lnTo>
                    <a:pt x="431800" y="88900"/>
                  </a:lnTo>
                  <a:lnTo>
                    <a:pt x="342900" y="0"/>
                  </a:lnTo>
                  <a:lnTo>
                    <a:pt x="139700" y="76200"/>
                  </a:lnTo>
                  <a:lnTo>
                    <a:pt x="330200" y="177800"/>
                  </a:lnTo>
                  <a:lnTo>
                    <a:pt x="469900" y="190500"/>
                  </a:lnTo>
                  <a:lnTo>
                    <a:pt x="342900" y="114300"/>
                  </a:lnTo>
                  <a:lnTo>
                    <a:pt x="0" y="16510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111" name="フリーフォーム 110"/>
            <p:cNvSpPr>
              <a:spLocks noChangeArrowheads="1"/>
            </p:cNvSpPr>
            <p:nvPr/>
          </p:nvSpPr>
          <p:spPr bwMode="auto">
            <a:xfrm>
              <a:off x="5688992" y="4750481"/>
              <a:ext cx="190527" cy="177808"/>
            </a:xfrm>
            <a:custGeom>
              <a:avLst/>
              <a:gdLst>
                <a:gd name="T0" fmla="*/ 0 w 190500"/>
                <a:gd name="T1" fmla="*/ 177816 h 177800"/>
                <a:gd name="T2" fmla="*/ 190554 w 190500"/>
                <a:gd name="T3" fmla="*/ 50804 h 177800"/>
                <a:gd name="T4" fmla="*/ 88926 w 190500"/>
                <a:gd name="T5" fmla="*/ 25402 h 177800"/>
                <a:gd name="T6" fmla="*/ 177850 w 190500"/>
                <a:gd name="T7" fmla="*/ 127012 h 177800"/>
                <a:gd name="T8" fmla="*/ 25408 w 190500"/>
                <a:gd name="T9" fmla="*/ 101610 h 177800"/>
                <a:gd name="T10" fmla="*/ 38110 w 190500"/>
                <a:gd name="T11" fmla="*/ 0 h 177800"/>
                <a:gd name="T12" fmla="*/ 0 60000 65536"/>
                <a:gd name="T13" fmla="*/ 0 60000 65536"/>
                <a:gd name="T14" fmla="*/ 0 60000 65536"/>
                <a:gd name="T15" fmla="*/ 0 60000 65536"/>
                <a:gd name="T16" fmla="*/ 0 60000 65536"/>
                <a:gd name="T17" fmla="*/ 0 60000 65536"/>
                <a:gd name="T18" fmla="*/ 0 w 190500"/>
                <a:gd name="T19" fmla="*/ 0 h 177800"/>
                <a:gd name="T20" fmla="*/ 190500 w 190500"/>
                <a:gd name="T21" fmla="*/ 177800 h 177800"/>
              </a:gdLst>
              <a:ahLst/>
              <a:cxnLst>
                <a:cxn ang="T12">
                  <a:pos x="T0" y="T1"/>
                </a:cxn>
                <a:cxn ang="T13">
                  <a:pos x="T2" y="T3"/>
                </a:cxn>
                <a:cxn ang="T14">
                  <a:pos x="T4" y="T5"/>
                </a:cxn>
                <a:cxn ang="T15">
                  <a:pos x="T6" y="T7"/>
                </a:cxn>
                <a:cxn ang="T16">
                  <a:pos x="T8" y="T9"/>
                </a:cxn>
                <a:cxn ang="T17">
                  <a:pos x="T10" y="T11"/>
                </a:cxn>
              </a:cxnLst>
              <a:rect l="T18" t="T19" r="T20" b="T21"/>
              <a:pathLst>
                <a:path w="190500" h="177800">
                  <a:moveTo>
                    <a:pt x="0" y="177800"/>
                  </a:moveTo>
                  <a:lnTo>
                    <a:pt x="190500" y="50800"/>
                  </a:lnTo>
                  <a:lnTo>
                    <a:pt x="88900" y="25400"/>
                  </a:lnTo>
                  <a:lnTo>
                    <a:pt x="177800" y="127000"/>
                  </a:lnTo>
                  <a:lnTo>
                    <a:pt x="25400" y="101600"/>
                  </a:lnTo>
                  <a:lnTo>
                    <a:pt x="38100" y="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112" name="フリーフォーム 111"/>
            <p:cNvSpPr>
              <a:spLocks noChangeArrowheads="1"/>
            </p:cNvSpPr>
            <p:nvPr/>
          </p:nvSpPr>
          <p:spPr bwMode="auto">
            <a:xfrm>
              <a:off x="4876077" y="4953690"/>
              <a:ext cx="304843" cy="266712"/>
            </a:xfrm>
            <a:custGeom>
              <a:avLst/>
              <a:gdLst>
                <a:gd name="T0" fmla="*/ 0 w 304800"/>
                <a:gd name="T1" fmla="*/ 0 h 266700"/>
                <a:gd name="T2" fmla="*/ 0 w 304800"/>
                <a:gd name="T3" fmla="*/ 165114 h 266700"/>
                <a:gd name="T4" fmla="*/ 139740 w 304800"/>
                <a:gd name="T5" fmla="*/ 139712 h 266700"/>
                <a:gd name="T6" fmla="*/ 139740 w 304800"/>
                <a:gd name="T7" fmla="*/ 139712 h 266700"/>
                <a:gd name="T8" fmla="*/ 254072 w 304800"/>
                <a:gd name="T9" fmla="*/ 101610 h 266700"/>
                <a:gd name="T10" fmla="*/ 177850 w 304800"/>
                <a:gd name="T11" fmla="*/ 63506 h 266700"/>
                <a:gd name="T12" fmla="*/ 304886 w 304800"/>
                <a:gd name="T13" fmla="*/ 266724 h 266700"/>
                <a:gd name="T14" fmla="*/ 0 60000 65536"/>
                <a:gd name="T15" fmla="*/ 0 60000 65536"/>
                <a:gd name="T16" fmla="*/ 0 60000 65536"/>
                <a:gd name="T17" fmla="*/ 0 60000 65536"/>
                <a:gd name="T18" fmla="*/ 0 60000 65536"/>
                <a:gd name="T19" fmla="*/ 0 60000 65536"/>
                <a:gd name="T20" fmla="*/ 0 60000 65536"/>
                <a:gd name="T21" fmla="*/ 0 w 304800"/>
                <a:gd name="T22" fmla="*/ 0 h 266700"/>
                <a:gd name="T23" fmla="*/ 304800 w 304800"/>
                <a:gd name="T24" fmla="*/ 266700 h 266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800" h="266700">
                  <a:moveTo>
                    <a:pt x="0" y="0"/>
                  </a:moveTo>
                  <a:lnTo>
                    <a:pt x="0" y="165100"/>
                  </a:lnTo>
                  <a:lnTo>
                    <a:pt x="139700" y="139700"/>
                  </a:lnTo>
                  <a:lnTo>
                    <a:pt x="254000" y="101600"/>
                  </a:lnTo>
                  <a:lnTo>
                    <a:pt x="177800" y="63500"/>
                  </a:lnTo>
                  <a:lnTo>
                    <a:pt x="304800" y="26670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113" name="フリーフォーム 112"/>
            <p:cNvSpPr>
              <a:spLocks noChangeArrowheads="1"/>
            </p:cNvSpPr>
            <p:nvPr/>
          </p:nvSpPr>
          <p:spPr bwMode="auto">
            <a:xfrm>
              <a:off x="5574676" y="5652223"/>
              <a:ext cx="127018" cy="139707"/>
            </a:xfrm>
            <a:custGeom>
              <a:avLst/>
              <a:gdLst>
                <a:gd name="T0" fmla="*/ 38110 w 127000"/>
                <a:gd name="T1" fmla="*/ 0 h 139700"/>
                <a:gd name="T2" fmla="*/ 38110 w 127000"/>
                <a:gd name="T3" fmla="*/ 0 h 139700"/>
                <a:gd name="T4" fmla="*/ 76222 w 127000"/>
                <a:gd name="T5" fmla="*/ 76208 h 139700"/>
                <a:gd name="T6" fmla="*/ 76222 w 127000"/>
                <a:gd name="T7" fmla="*/ 76208 h 139700"/>
                <a:gd name="T8" fmla="*/ 0 w 127000"/>
                <a:gd name="T9" fmla="*/ 50806 h 139700"/>
                <a:gd name="T10" fmla="*/ 0 w 127000"/>
                <a:gd name="T11" fmla="*/ 50806 h 139700"/>
                <a:gd name="T12" fmla="*/ 127036 w 127000"/>
                <a:gd name="T13" fmla="*/ 38104 h 139700"/>
                <a:gd name="T14" fmla="*/ 127036 w 127000"/>
                <a:gd name="T15" fmla="*/ 38104 h 139700"/>
                <a:gd name="T16" fmla="*/ 127036 w 127000"/>
                <a:gd name="T17" fmla="*/ 139714 h 139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00"/>
                <a:gd name="T28" fmla="*/ 0 h 139700"/>
                <a:gd name="T29" fmla="*/ 127000 w 127000"/>
                <a:gd name="T30" fmla="*/ 139700 h 139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00" h="139700">
                  <a:moveTo>
                    <a:pt x="38100" y="0"/>
                  </a:moveTo>
                  <a:lnTo>
                    <a:pt x="38100" y="0"/>
                  </a:lnTo>
                  <a:lnTo>
                    <a:pt x="76200" y="76200"/>
                  </a:lnTo>
                  <a:lnTo>
                    <a:pt x="0" y="50800"/>
                  </a:lnTo>
                  <a:lnTo>
                    <a:pt x="127000" y="38100"/>
                  </a:lnTo>
                  <a:lnTo>
                    <a:pt x="127000" y="13970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114" name="円/楕円 113"/>
            <p:cNvSpPr/>
            <p:nvPr/>
          </p:nvSpPr>
          <p:spPr bwMode="auto">
            <a:xfrm>
              <a:off x="5374622" y="4445667"/>
              <a:ext cx="200053" cy="20003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5" name="円/楕円 114"/>
            <p:cNvSpPr/>
            <p:nvPr/>
          </p:nvSpPr>
          <p:spPr bwMode="auto">
            <a:xfrm>
              <a:off x="5615957" y="4572672"/>
              <a:ext cx="200053" cy="20003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6" name="円/楕円 115"/>
            <p:cNvSpPr/>
            <p:nvPr/>
          </p:nvSpPr>
          <p:spPr bwMode="auto">
            <a:xfrm>
              <a:off x="4780814" y="4788583"/>
              <a:ext cx="196878" cy="19844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7" name="円/楕円 116"/>
            <p:cNvSpPr/>
            <p:nvPr/>
          </p:nvSpPr>
          <p:spPr bwMode="auto">
            <a:xfrm>
              <a:off x="5319052" y="5453776"/>
              <a:ext cx="198466" cy="19685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21" name="図形グループ 302"/>
          <p:cNvGrpSpPr>
            <a:grpSpLocks/>
          </p:cNvGrpSpPr>
          <p:nvPr/>
        </p:nvGrpSpPr>
        <p:grpSpPr bwMode="auto">
          <a:xfrm>
            <a:off x="1905000" y="3407296"/>
            <a:ext cx="1706563" cy="1585913"/>
            <a:chOff x="3742660" y="3733800"/>
            <a:chExt cx="1233488" cy="1146175"/>
          </a:xfrm>
        </p:grpSpPr>
        <p:sp>
          <p:nvSpPr>
            <p:cNvPr id="121" name="正方形/長方形 120"/>
            <p:cNvSpPr/>
            <p:nvPr/>
          </p:nvSpPr>
          <p:spPr bwMode="auto">
            <a:xfrm>
              <a:off x="3742660" y="3733800"/>
              <a:ext cx="1233488" cy="1146175"/>
            </a:xfrm>
            <a:prstGeom prst="rect">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2" name="円/楕円 121"/>
            <p:cNvSpPr/>
            <p:nvPr/>
          </p:nvSpPr>
          <p:spPr bwMode="auto">
            <a:xfrm>
              <a:off x="3970999" y="3941466"/>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3" name="円/楕円 122"/>
            <p:cNvSpPr/>
            <p:nvPr/>
          </p:nvSpPr>
          <p:spPr bwMode="auto">
            <a:xfrm>
              <a:off x="3857403" y="4445140"/>
              <a:ext cx="144576" cy="14226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4" name="円/楕円 123"/>
            <p:cNvSpPr/>
            <p:nvPr/>
          </p:nvSpPr>
          <p:spPr bwMode="auto">
            <a:xfrm>
              <a:off x="4504554" y="4489886"/>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5" name="円/楕円 124"/>
            <p:cNvSpPr/>
            <p:nvPr/>
          </p:nvSpPr>
          <p:spPr bwMode="auto">
            <a:xfrm>
              <a:off x="4549304" y="4076850"/>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6" name="円/楕円 125"/>
            <p:cNvSpPr/>
            <p:nvPr/>
          </p:nvSpPr>
          <p:spPr bwMode="auto">
            <a:xfrm>
              <a:off x="4309491" y="4307461"/>
              <a:ext cx="142281" cy="1434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127" name="ストライプ矢印 263"/>
          <p:cNvSpPr>
            <a:spLocks noChangeArrowheads="1"/>
          </p:cNvSpPr>
          <p:nvPr/>
        </p:nvSpPr>
        <p:spPr bwMode="auto">
          <a:xfrm>
            <a:off x="3505200" y="4016896"/>
            <a:ext cx="381000" cy="457200"/>
          </a:xfrm>
          <a:custGeom>
            <a:avLst/>
            <a:gdLst>
              <a:gd name="T0" fmla="*/ 190500 w 381000"/>
              <a:gd name="T1" fmla="*/ 0 h 457200"/>
              <a:gd name="T2" fmla="*/ 0 w 381000"/>
              <a:gd name="T3" fmla="*/ 228600 h 457200"/>
              <a:gd name="T4" fmla="*/ 190500 w 381000"/>
              <a:gd name="T5" fmla="*/ 457200 h 457200"/>
              <a:gd name="T6" fmla="*/ 381000 w 381000"/>
              <a:gd name="T7" fmla="*/ 228600 h 457200"/>
              <a:gd name="T8" fmla="*/ 0 60000 65536"/>
              <a:gd name="T9" fmla="*/ 0 60000 65536"/>
              <a:gd name="T10" fmla="*/ 0 60000 65536"/>
              <a:gd name="T11" fmla="*/ 0 60000 65536"/>
              <a:gd name="T12" fmla="*/ 59531 w 381000"/>
              <a:gd name="T13" fmla="*/ 114300 h 457200"/>
              <a:gd name="T14" fmla="*/ 285750 w 381000"/>
              <a:gd name="T15" fmla="*/ 342900 h 457200"/>
            </a:gdLst>
            <a:ahLst/>
            <a:cxnLst>
              <a:cxn ang="T8">
                <a:pos x="T0" y="T1"/>
              </a:cxn>
              <a:cxn ang="T9">
                <a:pos x="T2" y="T3"/>
              </a:cxn>
              <a:cxn ang="T10">
                <a:pos x="T4" y="T5"/>
              </a:cxn>
              <a:cxn ang="T11">
                <a:pos x="T6" y="T7"/>
              </a:cxn>
            </a:cxnLst>
            <a:rect l="T12" t="T13" r="T14" b="T15"/>
            <a:pathLst>
              <a:path w="381000" h="457200">
                <a:moveTo>
                  <a:pt x="0" y="114300"/>
                </a:moveTo>
                <a:lnTo>
                  <a:pt x="11906" y="114300"/>
                </a:lnTo>
                <a:lnTo>
                  <a:pt x="11906" y="342900"/>
                </a:lnTo>
                <a:lnTo>
                  <a:pt x="0" y="342900"/>
                </a:lnTo>
                <a:lnTo>
                  <a:pt x="0" y="114300"/>
                </a:lnTo>
                <a:close/>
                <a:moveTo>
                  <a:pt x="23813" y="114300"/>
                </a:moveTo>
                <a:lnTo>
                  <a:pt x="47625" y="114300"/>
                </a:lnTo>
                <a:lnTo>
                  <a:pt x="47625" y="342900"/>
                </a:lnTo>
                <a:lnTo>
                  <a:pt x="23813" y="342900"/>
                </a:lnTo>
                <a:lnTo>
                  <a:pt x="23813" y="114300"/>
                </a:lnTo>
                <a:close/>
                <a:moveTo>
                  <a:pt x="59531" y="114300"/>
                </a:moveTo>
                <a:lnTo>
                  <a:pt x="190500" y="114300"/>
                </a:lnTo>
                <a:lnTo>
                  <a:pt x="190500" y="0"/>
                </a:lnTo>
                <a:lnTo>
                  <a:pt x="381000" y="228600"/>
                </a:lnTo>
                <a:lnTo>
                  <a:pt x="190500" y="457200"/>
                </a:lnTo>
                <a:lnTo>
                  <a:pt x="190500" y="342900"/>
                </a:lnTo>
                <a:lnTo>
                  <a:pt x="59531" y="342900"/>
                </a:lnTo>
                <a:lnTo>
                  <a:pt x="59531" y="114300"/>
                </a:lnTo>
                <a:close/>
              </a:path>
            </a:pathLst>
          </a:custGeom>
          <a:solidFill>
            <a:srgbClr val="DBEEF4"/>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endParaRPr lang="ja-JP" altLang="en-US">
              <a:cs typeface="ＭＳ Ｐゴシック" charset="-128"/>
            </a:endParaRPr>
          </a:p>
        </p:txBody>
      </p:sp>
      <p:sp>
        <p:nvSpPr>
          <p:cNvPr id="128" name="ストライプ矢印 262"/>
          <p:cNvSpPr>
            <a:spLocks noChangeArrowheads="1"/>
          </p:cNvSpPr>
          <p:nvPr/>
        </p:nvSpPr>
        <p:spPr bwMode="auto">
          <a:xfrm>
            <a:off x="1706563" y="4016896"/>
            <a:ext cx="381000" cy="457200"/>
          </a:xfrm>
          <a:custGeom>
            <a:avLst/>
            <a:gdLst>
              <a:gd name="T0" fmla="*/ 190500 w 381000"/>
              <a:gd name="T1" fmla="*/ 0 h 457200"/>
              <a:gd name="T2" fmla="*/ 0 w 381000"/>
              <a:gd name="T3" fmla="*/ 228600 h 457200"/>
              <a:gd name="T4" fmla="*/ 190500 w 381000"/>
              <a:gd name="T5" fmla="*/ 457200 h 457200"/>
              <a:gd name="T6" fmla="*/ 381000 w 381000"/>
              <a:gd name="T7" fmla="*/ 228600 h 457200"/>
              <a:gd name="T8" fmla="*/ 0 60000 65536"/>
              <a:gd name="T9" fmla="*/ 0 60000 65536"/>
              <a:gd name="T10" fmla="*/ 0 60000 65536"/>
              <a:gd name="T11" fmla="*/ 0 60000 65536"/>
              <a:gd name="T12" fmla="*/ 59531 w 381000"/>
              <a:gd name="T13" fmla="*/ 114300 h 457200"/>
              <a:gd name="T14" fmla="*/ 285750 w 381000"/>
              <a:gd name="T15" fmla="*/ 342900 h 457200"/>
            </a:gdLst>
            <a:ahLst/>
            <a:cxnLst>
              <a:cxn ang="T8">
                <a:pos x="T0" y="T1"/>
              </a:cxn>
              <a:cxn ang="T9">
                <a:pos x="T2" y="T3"/>
              </a:cxn>
              <a:cxn ang="T10">
                <a:pos x="T4" y="T5"/>
              </a:cxn>
              <a:cxn ang="T11">
                <a:pos x="T6" y="T7"/>
              </a:cxn>
            </a:cxnLst>
            <a:rect l="T12" t="T13" r="T14" b="T15"/>
            <a:pathLst>
              <a:path w="381000" h="457200">
                <a:moveTo>
                  <a:pt x="0" y="114300"/>
                </a:moveTo>
                <a:lnTo>
                  <a:pt x="11906" y="114300"/>
                </a:lnTo>
                <a:lnTo>
                  <a:pt x="11906" y="342900"/>
                </a:lnTo>
                <a:lnTo>
                  <a:pt x="0" y="342900"/>
                </a:lnTo>
                <a:lnTo>
                  <a:pt x="0" y="114300"/>
                </a:lnTo>
                <a:close/>
                <a:moveTo>
                  <a:pt x="23813" y="114300"/>
                </a:moveTo>
                <a:lnTo>
                  <a:pt x="47625" y="114300"/>
                </a:lnTo>
                <a:lnTo>
                  <a:pt x="47625" y="342900"/>
                </a:lnTo>
                <a:lnTo>
                  <a:pt x="23813" y="342900"/>
                </a:lnTo>
                <a:lnTo>
                  <a:pt x="23813" y="114300"/>
                </a:lnTo>
                <a:close/>
                <a:moveTo>
                  <a:pt x="59531" y="114300"/>
                </a:moveTo>
                <a:lnTo>
                  <a:pt x="190500" y="114300"/>
                </a:lnTo>
                <a:lnTo>
                  <a:pt x="190500" y="0"/>
                </a:lnTo>
                <a:lnTo>
                  <a:pt x="381000" y="228600"/>
                </a:lnTo>
                <a:lnTo>
                  <a:pt x="190500" y="457200"/>
                </a:lnTo>
                <a:lnTo>
                  <a:pt x="190500" y="342900"/>
                </a:lnTo>
                <a:lnTo>
                  <a:pt x="59531" y="342900"/>
                </a:lnTo>
                <a:lnTo>
                  <a:pt x="59531" y="114300"/>
                </a:lnTo>
                <a:close/>
              </a:path>
            </a:pathLst>
          </a:custGeom>
          <a:solidFill>
            <a:srgbClr val="DBEEF4"/>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endParaRPr lang="ja-JP" altLang="en-US">
              <a:cs typeface="ＭＳ Ｐゴシック" charset="-128"/>
            </a:endParaRPr>
          </a:p>
        </p:txBody>
      </p:sp>
      <p:grpSp>
        <p:nvGrpSpPr>
          <p:cNvPr id="245" name="図形グループ 302"/>
          <p:cNvGrpSpPr>
            <a:grpSpLocks/>
          </p:cNvGrpSpPr>
          <p:nvPr/>
        </p:nvGrpSpPr>
        <p:grpSpPr bwMode="auto">
          <a:xfrm>
            <a:off x="5913438" y="3407296"/>
            <a:ext cx="1706562" cy="1585913"/>
            <a:chOff x="3742660" y="3733800"/>
            <a:chExt cx="1233488" cy="1146175"/>
          </a:xfrm>
        </p:grpSpPr>
        <p:sp>
          <p:nvSpPr>
            <p:cNvPr id="130" name="正方形/長方形 129"/>
            <p:cNvSpPr/>
            <p:nvPr/>
          </p:nvSpPr>
          <p:spPr bwMode="auto">
            <a:xfrm>
              <a:off x="3742660" y="3733800"/>
              <a:ext cx="1233488" cy="1146175"/>
            </a:xfrm>
            <a:prstGeom prst="rect">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1" name="円/楕円 130"/>
            <p:cNvSpPr/>
            <p:nvPr/>
          </p:nvSpPr>
          <p:spPr bwMode="auto">
            <a:xfrm>
              <a:off x="4171799" y="3977032"/>
              <a:ext cx="107859" cy="9981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2" name="円/楕円 131"/>
            <p:cNvSpPr/>
            <p:nvPr/>
          </p:nvSpPr>
          <p:spPr bwMode="auto">
            <a:xfrm>
              <a:off x="4611265" y="4258126"/>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3" name="円/楕円 132"/>
            <p:cNvSpPr/>
            <p:nvPr/>
          </p:nvSpPr>
          <p:spPr bwMode="auto">
            <a:xfrm>
              <a:off x="4066236" y="4543809"/>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4" name="円/楕円 133"/>
            <p:cNvSpPr/>
            <p:nvPr/>
          </p:nvSpPr>
          <p:spPr bwMode="auto">
            <a:xfrm>
              <a:off x="4323260" y="4129626"/>
              <a:ext cx="144576"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5" name="円/楕円 134"/>
            <p:cNvSpPr/>
            <p:nvPr/>
          </p:nvSpPr>
          <p:spPr bwMode="auto">
            <a:xfrm>
              <a:off x="3892973" y="3796903"/>
              <a:ext cx="144576" cy="1445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6" name="円/楕円 135"/>
            <p:cNvSpPr/>
            <p:nvPr/>
          </p:nvSpPr>
          <p:spPr bwMode="auto">
            <a:xfrm>
              <a:off x="4723713" y="4622975"/>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7" name="円/楕円 136"/>
            <p:cNvSpPr/>
            <p:nvPr/>
          </p:nvSpPr>
          <p:spPr bwMode="auto">
            <a:xfrm>
              <a:off x="4704207" y="4032104"/>
              <a:ext cx="144576"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8" name="円/楕円 137"/>
            <p:cNvSpPr/>
            <p:nvPr/>
          </p:nvSpPr>
          <p:spPr bwMode="auto">
            <a:xfrm>
              <a:off x="4455214" y="4705582"/>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9" name="円/楕円 138"/>
            <p:cNvSpPr/>
            <p:nvPr/>
          </p:nvSpPr>
          <p:spPr bwMode="auto">
            <a:xfrm>
              <a:off x="3960672" y="4157162"/>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0" name="円/楕円 139"/>
            <p:cNvSpPr/>
            <p:nvPr/>
          </p:nvSpPr>
          <p:spPr bwMode="auto">
            <a:xfrm>
              <a:off x="4451772" y="386230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1" name="円/楕円 140"/>
            <p:cNvSpPr/>
            <p:nvPr/>
          </p:nvSpPr>
          <p:spPr bwMode="auto">
            <a:xfrm>
              <a:off x="4120164" y="3912782"/>
              <a:ext cx="144576"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2" name="円/楕円 141"/>
            <p:cNvSpPr/>
            <p:nvPr/>
          </p:nvSpPr>
          <p:spPr bwMode="auto">
            <a:xfrm>
              <a:off x="4810918" y="3887541"/>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3" name="円/楕円 142"/>
            <p:cNvSpPr/>
            <p:nvPr/>
          </p:nvSpPr>
          <p:spPr bwMode="auto">
            <a:xfrm>
              <a:off x="4306048" y="4533484"/>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4" name="円/楕円 143"/>
            <p:cNvSpPr/>
            <p:nvPr/>
          </p:nvSpPr>
          <p:spPr bwMode="auto">
            <a:xfrm>
              <a:off x="4304901" y="3819850"/>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5" name="円/楕円 144"/>
            <p:cNvSpPr/>
            <p:nvPr/>
          </p:nvSpPr>
          <p:spPr bwMode="auto">
            <a:xfrm>
              <a:off x="3929691" y="4673457"/>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6" name="円/楕円 145"/>
            <p:cNvSpPr/>
            <p:nvPr/>
          </p:nvSpPr>
          <p:spPr bwMode="auto">
            <a:xfrm>
              <a:off x="4346209" y="4675752"/>
              <a:ext cx="142281"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7" name="円/楕円 146"/>
            <p:cNvSpPr/>
            <p:nvPr/>
          </p:nvSpPr>
          <p:spPr bwMode="auto">
            <a:xfrm>
              <a:off x="4475868" y="418125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8" name="円/楕円 147"/>
            <p:cNvSpPr/>
            <p:nvPr/>
          </p:nvSpPr>
          <p:spPr bwMode="auto">
            <a:xfrm>
              <a:off x="4628477" y="443366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9" name="円/楕円 148"/>
            <p:cNvSpPr/>
            <p:nvPr/>
          </p:nvSpPr>
          <p:spPr bwMode="auto">
            <a:xfrm>
              <a:off x="4115575" y="4648216"/>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0" name="円/楕円 149"/>
            <p:cNvSpPr/>
            <p:nvPr/>
          </p:nvSpPr>
          <p:spPr bwMode="auto">
            <a:xfrm>
              <a:off x="3804621" y="4032104"/>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1" name="円/楕円 150"/>
            <p:cNvSpPr/>
            <p:nvPr/>
          </p:nvSpPr>
          <p:spPr bwMode="auto">
            <a:xfrm>
              <a:off x="3866583" y="4184698"/>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2" name="円/楕円 151"/>
            <p:cNvSpPr/>
            <p:nvPr/>
          </p:nvSpPr>
          <p:spPr bwMode="auto">
            <a:xfrm>
              <a:off x="4024928" y="446235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3" name="円/楕円 152"/>
            <p:cNvSpPr/>
            <p:nvPr/>
          </p:nvSpPr>
          <p:spPr bwMode="auto">
            <a:xfrm>
              <a:off x="4359978" y="3887541"/>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4" name="円/楕円 153"/>
            <p:cNvSpPr/>
            <p:nvPr/>
          </p:nvSpPr>
          <p:spPr bwMode="auto">
            <a:xfrm>
              <a:off x="4579137" y="4533484"/>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5" name="円/楕円 154"/>
            <p:cNvSpPr/>
            <p:nvPr/>
          </p:nvSpPr>
          <p:spPr bwMode="auto">
            <a:xfrm>
              <a:off x="4739777" y="380378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6" name="円/楕円 155"/>
            <p:cNvSpPr/>
            <p:nvPr/>
          </p:nvSpPr>
          <p:spPr bwMode="auto">
            <a:xfrm>
              <a:off x="4739777" y="4688372"/>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7" name="円/楕円 156"/>
            <p:cNvSpPr/>
            <p:nvPr/>
          </p:nvSpPr>
          <p:spPr bwMode="auto">
            <a:xfrm>
              <a:off x="4044434" y="4221412"/>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8" name="円/楕円 157"/>
            <p:cNvSpPr/>
            <p:nvPr/>
          </p:nvSpPr>
          <p:spPr bwMode="auto">
            <a:xfrm>
              <a:off x="4217696" y="4113564"/>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9" name="円/楕円 158"/>
            <p:cNvSpPr/>
            <p:nvPr/>
          </p:nvSpPr>
          <p:spPr bwMode="auto">
            <a:xfrm>
              <a:off x="4252119" y="4710171"/>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0" name="円/楕円 159"/>
            <p:cNvSpPr/>
            <p:nvPr/>
          </p:nvSpPr>
          <p:spPr bwMode="auto">
            <a:xfrm>
              <a:off x="4359978" y="4399247"/>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1" name="円/楕円 160"/>
            <p:cNvSpPr/>
            <p:nvPr/>
          </p:nvSpPr>
          <p:spPr bwMode="auto">
            <a:xfrm>
              <a:off x="4773053" y="427074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2" name="円/楕円 161"/>
            <p:cNvSpPr/>
            <p:nvPr/>
          </p:nvSpPr>
          <p:spPr bwMode="auto">
            <a:xfrm>
              <a:off x="3821832" y="3948350"/>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3" name="円/楕円 162"/>
            <p:cNvSpPr/>
            <p:nvPr/>
          </p:nvSpPr>
          <p:spPr bwMode="auto">
            <a:xfrm>
              <a:off x="4234908" y="3840501"/>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4" name="円/楕円 163"/>
            <p:cNvSpPr/>
            <p:nvPr/>
          </p:nvSpPr>
          <p:spPr bwMode="auto">
            <a:xfrm>
              <a:off x="4177536" y="4433666"/>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5" name="円/楕円 164"/>
            <p:cNvSpPr/>
            <p:nvPr/>
          </p:nvSpPr>
          <p:spPr bwMode="auto">
            <a:xfrm>
              <a:off x="4693880" y="393228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6" name="円/楕円 165"/>
            <p:cNvSpPr/>
            <p:nvPr/>
          </p:nvSpPr>
          <p:spPr bwMode="auto">
            <a:xfrm>
              <a:off x="3895268" y="4343028"/>
              <a:ext cx="144576"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7" name="円/楕円 166"/>
            <p:cNvSpPr/>
            <p:nvPr/>
          </p:nvSpPr>
          <p:spPr bwMode="auto">
            <a:xfrm>
              <a:off x="3818390" y="4597734"/>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8" name="円/楕円 167"/>
            <p:cNvSpPr/>
            <p:nvPr/>
          </p:nvSpPr>
          <p:spPr bwMode="auto">
            <a:xfrm>
              <a:off x="4097216" y="4334997"/>
              <a:ext cx="143429" cy="1445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9" name="円/楕円 168"/>
            <p:cNvSpPr/>
            <p:nvPr/>
          </p:nvSpPr>
          <p:spPr bwMode="auto">
            <a:xfrm>
              <a:off x="4309491" y="4307461"/>
              <a:ext cx="142281" cy="1434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246" name="図形グループ 355"/>
          <p:cNvGrpSpPr>
            <a:grpSpLocks/>
          </p:cNvGrpSpPr>
          <p:nvPr/>
        </p:nvGrpSpPr>
        <p:grpSpPr bwMode="auto">
          <a:xfrm>
            <a:off x="6781800" y="2492896"/>
            <a:ext cx="1490663" cy="1001713"/>
            <a:chOff x="1168157" y="3429000"/>
            <a:chExt cx="1491360" cy="1002265"/>
          </a:xfrm>
        </p:grpSpPr>
        <p:sp>
          <p:nvSpPr>
            <p:cNvPr id="171" name="稲妻 170"/>
            <p:cNvSpPr>
              <a:spLocks noChangeArrowheads="1"/>
            </p:cNvSpPr>
            <p:nvPr/>
          </p:nvSpPr>
          <p:spPr bwMode="auto">
            <a:xfrm flipH="1">
              <a:off x="1409570" y="3751441"/>
              <a:ext cx="1249947" cy="679824"/>
            </a:xfrm>
            <a:prstGeom prst="lightningBolt">
              <a:avLst/>
            </a:prstGeom>
            <a:solidFill>
              <a:srgbClr val="B3A2C7"/>
            </a:solidFill>
            <a:ln w="9525">
              <a:solidFill>
                <a:srgbClr val="CC66FF"/>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sp>
          <p:nvSpPr>
            <p:cNvPr id="172" name="テキスト ボックス 357"/>
            <p:cNvSpPr txBox="1">
              <a:spLocks noChangeArrowheads="1"/>
            </p:cNvSpPr>
            <p:nvPr/>
          </p:nvSpPr>
          <p:spPr bwMode="auto">
            <a:xfrm>
              <a:off x="1168157" y="3429000"/>
              <a:ext cx="81304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en-US" altLang="ja-JP" sz="4000">
                  <a:solidFill>
                    <a:srgbClr val="CC66FF"/>
                  </a:solidFill>
                </a:rPr>
                <a:t>UV</a:t>
              </a:r>
              <a:endParaRPr lang="ja-JP" altLang="en-US" sz="4000">
                <a:solidFill>
                  <a:srgbClr val="CC66FF"/>
                </a:solidFill>
              </a:endParaRPr>
            </a:p>
          </p:txBody>
        </p:sp>
      </p:grpSp>
      <p:grpSp>
        <p:nvGrpSpPr>
          <p:cNvPr id="247" name="図形グループ 302"/>
          <p:cNvGrpSpPr>
            <a:grpSpLocks/>
          </p:cNvGrpSpPr>
          <p:nvPr/>
        </p:nvGrpSpPr>
        <p:grpSpPr bwMode="auto">
          <a:xfrm>
            <a:off x="7650163" y="3407296"/>
            <a:ext cx="1706562" cy="1585913"/>
            <a:chOff x="3742660" y="3733800"/>
            <a:chExt cx="1233488" cy="1146175"/>
          </a:xfrm>
        </p:grpSpPr>
        <p:sp>
          <p:nvSpPr>
            <p:cNvPr id="174" name="正方形/長方形 173"/>
            <p:cNvSpPr/>
            <p:nvPr/>
          </p:nvSpPr>
          <p:spPr bwMode="auto">
            <a:xfrm>
              <a:off x="3742660" y="3733800"/>
              <a:ext cx="1233488" cy="1146175"/>
            </a:xfrm>
            <a:prstGeom prst="rect">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5" name="円/楕円 174"/>
            <p:cNvSpPr/>
            <p:nvPr/>
          </p:nvSpPr>
          <p:spPr bwMode="auto">
            <a:xfrm>
              <a:off x="4171799" y="3977032"/>
              <a:ext cx="107859" cy="9981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6" name="円/楕円 175"/>
            <p:cNvSpPr/>
            <p:nvPr/>
          </p:nvSpPr>
          <p:spPr bwMode="auto">
            <a:xfrm>
              <a:off x="4611265" y="4258126"/>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7" name="円/楕円 176"/>
            <p:cNvSpPr/>
            <p:nvPr/>
          </p:nvSpPr>
          <p:spPr bwMode="auto">
            <a:xfrm>
              <a:off x="4066236" y="4543809"/>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8" name="円/楕円 177"/>
            <p:cNvSpPr/>
            <p:nvPr/>
          </p:nvSpPr>
          <p:spPr bwMode="auto">
            <a:xfrm>
              <a:off x="4323260" y="4129626"/>
              <a:ext cx="144576"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9" name="円/楕円 178"/>
            <p:cNvSpPr/>
            <p:nvPr/>
          </p:nvSpPr>
          <p:spPr bwMode="auto">
            <a:xfrm>
              <a:off x="3892973" y="3796903"/>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0" name="円/楕円 179"/>
            <p:cNvSpPr/>
            <p:nvPr/>
          </p:nvSpPr>
          <p:spPr bwMode="auto">
            <a:xfrm>
              <a:off x="4723713" y="4622975"/>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1" name="円/楕円 180"/>
            <p:cNvSpPr/>
            <p:nvPr/>
          </p:nvSpPr>
          <p:spPr bwMode="auto">
            <a:xfrm>
              <a:off x="4704207" y="4032104"/>
              <a:ext cx="144576"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2" name="円/楕円 181"/>
            <p:cNvSpPr/>
            <p:nvPr/>
          </p:nvSpPr>
          <p:spPr bwMode="auto">
            <a:xfrm>
              <a:off x="4455214" y="4705582"/>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3" name="円/楕円 182"/>
            <p:cNvSpPr/>
            <p:nvPr/>
          </p:nvSpPr>
          <p:spPr bwMode="auto">
            <a:xfrm>
              <a:off x="3960672" y="4157162"/>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4" name="円/楕円 183"/>
            <p:cNvSpPr/>
            <p:nvPr/>
          </p:nvSpPr>
          <p:spPr bwMode="auto">
            <a:xfrm>
              <a:off x="4451772" y="386230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5" name="円/楕円 184"/>
            <p:cNvSpPr/>
            <p:nvPr/>
          </p:nvSpPr>
          <p:spPr bwMode="auto">
            <a:xfrm>
              <a:off x="4120164" y="3912782"/>
              <a:ext cx="144576"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6" name="円/楕円 185"/>
            <p:cNvSpPr/>
            <p:nvPr/>
          </p:nvSpPr>
          <p:spPr bwMode="auto">
            <a:xfrm>
              <a:off x="4810918" y="3887541"/>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7" name="円/楕円 186"/>
            <p:cNvSpPr/>
            <p:nvPr/>
          </p:nvSpPr>
          <p:spPr bwMode="auto">
            <a:xfrm>
              <a:off x="4306048" y="4533484"/>
              <a:ext cx="143429"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8" name="円/楕円 187"/>
            <p:cNvSpPr/>
            <p:nvPr/>
          </p:nvSpPr>
          <p:spPr bwMode="auto">
            <a:xfrm>
              <a:off x="4304901" y="3819850"/>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9" name="円/楕円 188"/>
            <p:cNvSpPr/>
            <p:nvPr/>
          </p:nvSpPr>
          <p:spPr bwMode="auto">
            <a:xfrm>
              <a:off x="3929691" y="4673457"/>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0" name="円/楕円 189"/>
            <p:cNvSpPr/>
            <p:nvPr/>
          </p:nvSpPr>
          <p:spPr bwMode="auto">
            <a:xfrm>
              <a:off x="4346209" y="4675752"/>
              <a:ext cx="142281"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1" name="円/楕円 190"/>
            <p:cNvSpPr/>
            <p:nvPr/>
          </p:nvSpPr>
          <p:spPr bwMode="auto">
            <a:xfrm>
              <a:off x="4475868" y="418125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2" name="円/楕円 191"/>
            <p:cNvSpPr/>
            <p:nvPr/>
          </p:nvSpPr>
          <p:spPr bwMode="auto">
            <a:xfrm>
              <a:off x="4628477" y="443366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3" name="円/楕円 192"/>
            <p:cNvSpPr/>
            <p:nvPr/>
          </p:nvSpPr>
          <p:spPr bwMode="auto">
            <a:xfrm>
              <a:off x="4115575" y="4648216"/>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4" name="円/楕円 193"/>
            <p:cNvSpPr/>
            <p:nvPr/>
          </p:nvSpPr>
          <p:spPr bwMode="auto">
            <a:xfrm>
              <a:off x="3804621" y="4032104"/>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5" name="円/楕円 194"/>
            <p:cNvSpPr/>
            <p:nvPr/>
          </p:nvSpPr>
          <p:spPr bwMode="auto">
            <a:xfrm>
              <a:off x="3866583" y="4184698"/>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6" name="円/楕円 195"/>
            <p:cNvSpPr/>
            <p:nvPr/>
          </p:nvSpPr>
          <p:spPr bwMode="auto">
            <a:xfrm>
              <a:off x="4024928" y="446235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7" name="円/楕円 196"/>
            <p:cNvSpPr/>
            <p:nvPr/>
          </p:nvSpPr>
          <p:spPr bwMode="auto">
            <a:xfrm>
              <a:off x="4359978" y="3887541"/>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8" name="円/楕円 197"/>
            <p:cNvSpPr/>
            <p:nvPr/>
          </p:nvSpPr>
          <p:spPr bwMode="auto">
            <a:xfrm>
              <a:off x="4579137" y="4533484"/>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9" name="円/楕円 198"/>
            <p:cNvSpPr/>
            <p:nvPr/>
          </p:nvSpPr>
          <p:spPr bwMode="auto">
            <a:xfrm>
              <a:off x="4739777" y="380378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0" name="円/楕円 199"/>
            <p:cNvSpPr/>
            <p:nvPr/>
          </p:nvSpPr>
          <p:spPr bwMode="auto">
            <a:xfrm>
              <a:off x="4739777" y="4688372"/>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1" name="円/楕円 200"/>
            <p:cNvSpPr/>
            <p:nvPr/>
          </p:nvSpPr>
          <p:spPr bwMode="auto">
            <a:xfrm>
              <a:off x="4044434" y="4221412"/>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2" name="円/楕円 201"/>
            <p:cNvSpPr/>
            <p:nvPr/>
          </p:nvSpPr>
          <p:spPr bwMode="auto">
            <a:xfrm>
              <a:off x="4217696" y="4113564"/>
              <a:ext cx="142281"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3" name="円/楕円 202"/>
            <p:cNvSpPr/>
            <p:nvPr/>
          </p:nvSpPr>
          <p:spPr bwMode="auto">
            <a:xfrm>
              <a:off x="4252119" y="4710171"/>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4" name="円/楕円 203"/>
            <p:cNvSpPr/>
            <p:nvPr/>
          </p:nvSpPr>
          <p:spPr bwMode="auto">
            <a:xfrm>
              <a:off x="4359978" y="4399247"/>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5" name="円/楕円 204"/>
            <p:cNvSpPr/>
            <p:nvPr/>
          </p:nvSpPr>
          <p:spPr bwMode="auto">
            <a:xfrm>
              <a:off x="4773053" y="4270747"/>
              <a:ext cx="142281"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6" name="円/楕円 205"/>
            <p:cNvSpPr/>
            <p:nvPr/>
          </p:nvSpPr>
          <p:spPr bwMode="auto">
            <a:xfrm>
              <a:off x="3821832" y="3948350"/>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7" name="円/楕円 206"/>
            <p:cNvSpPr/>
            <p:nvPr/>
          </p:nvSpPr>
          <p:spPr bwMode="auto">
            <a:xfrm>
              <a:off x="4234908" y="3840501"/>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8" name="円/楕円 207"/>
            <p:cNvSpPr/>
            <p:nvPr/>
          </p:nvSpPr>
          <p:spPr bwMode="auto">
            <a:xfrm>
              <a:off x="4177536" y="4433666"/>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9" name="円/楕円 208"/>
            <p:cNvSpPr/>
            <p:nvPr/>
          </p:nvSpPr>
          <p:spPr bwMode="auto">
            <a:xfrm>
              <a:off x="4693880" y="393228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0" name="円/楕円 209"/>
            <p:cNvSpPr/>
            <p:nvPr/>
          </p:nvSpPr>
          <p:spPr bwMode="auto">
            <a:xfrm>
              <a:off x="3895268" y="4343028"/>
              <a:ext cx="144576"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1" name="円/楕円 210"/>
            <p:cNvSpPr/>
            <p:nvPr/>
          </p:nvSpPr>
          <p:spPr bwMode="auto">
            <a:xfrm>
              <a:off x="3818390" y="4597734"/>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2" name="円/楕円 211"/>
            <p:cNvSpPr/>
            <p:nvPr/>
          </p:nvSpPr>
          <p:spPr bwMode="auto">
            <a:xfrm>
              <a:off x="4097216" y="4334997"/>
              <a:ext cx="143429" cy="1445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3" name="円/楕円 212"/>
            <p:cNvSpPr/>
            <p:nvPr/>
          </p:nvSpPr>
          <p:spPr bwMode="auto">
            <a:xfrm>
              <a:off x="4309491" y="4307461"/>
              <a:ext cx="142281" cy="1434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214" name="ストライプ矢印 411"/>
          <p:cNvSpPr>
            <a:spLocks noChangeArrowheads="1"/>
          </p:cNvSpPr>
          <p:nvPr/>
        </p:nvSpPr>
        <p:spPr bwMode="auto">
          <a:xfrm>
            <a:off x="7467600" y="4016896"/>
            <a:ext cx="381000" cy="457200"/>
          </a:xfrm>
          <a:custGeom>
            <a:avLst/>
            <a:gdLst>
              <a:gd name="T0" fmla="*/ 190500 w 381000"/>
              <a:gd name="T1" fmla="*/ 0 h 457200"/>
              <a:gd name="T2" fmla="*/ 0 w 381000"/>
              <a:gd name="T3" fmla="*/ 228600 h 457200"/>
              <a:gd name="T4" fmla="*/ 190500 w 381000"/>
              <a:gd name="T5" fmla="*/ 457200 h 457200"/>
              <a:gd name="T6" fmla="*/ 381000 w 381000"/>
              <a:gd name="T7" fmla="*/ 228600 h 457200"/>
              <a:gd name="T8" fmla="*/ 0 60000 65536"/>
              <a:gd name="T9" fmla="*/ 0 60000 65536"/>
              <a:gd name="T10" fmla="*/ 0 60000 65536"/>
              <a:gd name="T11" fmla="*/ 0 60000 65536"/>
              <a:gd name="T12" fmla="*/ 59531 w 381000"/>
              <a:gd name="T13" fmla="*/ 114300 h 457200"/>
              <a:gd name="T14" fmla="*/ 285750 w 381000"/>
              <a:gd name="T15" fmla="*/ 342900 h 457200"/>
            </a:gdLst>
            <a:ahLst/>
            <a:cxnLst>
              <a:cxn ang="T8">
                <a:pos x="T0" y="T1"/>
              </a:cxn>
              <a:cxn ang="T9">
                <a:pos x="T2" y="T3"/>
              </a:cxn>
              <a:cxn ang="T10">
                <a:pos x="T4" y="T5"/>
              </a:cxn>
              <a:cxn ang="T11">
                <a:pos x="T6" y="T7"/>
              </a:cxn>
            </a:cxnLst>
            <a:rect l="T12" t="T13" r="T14" b="T15"/>
            <a:pathLst>
              <a:path w="381000" h="457200">
                <a:moveTo>
                  <a:pt x="0" y="114300"/>
                </a:moveTo>
                <a:lnTo>
                  <a:pt x="11906" y="114300"/>
                </a:lnTo>
                <a:lnTo>
                  <a:pt x="11906" y="342900"/>
                </a:lnTo>
                <a:lnTo>
                  <a:pt x="0" y="342900"/>
                </a:lnTo>
                <a:lnTo>
                  <a:pt x="0" y="114300"/>
                </a:lnTo>
                <a:close/>
                <a:moveTo>
                  <a:pt x="23813" y="114300"/>
                </a:moveTo>
                <a:lnTo>
                  <a:pt x="47625" y="114300"/>
                </a:lnTo>
                <a:lnTo>
                  <a:pt x="47625" y="342900"/>
                </a:lnTo>
                <a:lnTo>
                  <a:pt x="23813" y="342900"/>
                </a:lnTo>
                <a:lnTo>
                  <a:pt x="23813" y="114300"/>
                </a:lnTo>
                <a:close/>
                <a:moveTo>
                  <a:pt x="59531" y="114300"/>
                </a:moveTo>
                <a:lnTo>
                  <a:pt x="190500" y="114300"/>
                </a:lnTo>
                <a:lnTo>
                  <a:pt x="190500" y="0"/>
                </a:lnTo>
                <a:lnTo>
                  <a:pt x="381000" y="228600"/>
                </a:lnTo>
                <a:lnTo>
                  <a:pt x="190500" y="457200"/>
                </a:lnTo>
                <a:lnTo>
                  <a:pt x="190500" y="342900"/>
                </a:lnTo>
                <a:lnTo>
                  <a:pt x="59531" y="342900"/>
                </a:lnTo>
                <a:lnTo>
                  <a:pt x="59531" y="114300"/>
                </a:lnTo>
                <a:close/>
              </a:path>
            </a:pathLst>
          </a:custGeom>
          <a:solidFill>
            <a:srgbClr val="DBEEF4"/>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endParaRPr lang="ja-JP" altLang="en-US">
              <a:cs typeface="ＭＳ Ｐゴシック" charset="-128"/>
            </a:endParaRPr>
          </a:p>
        </p:txBody>
      </p:sp>
      <p:sp>
        <p:nvSpPr>
          <p:cNvPr id="215" name="ストライプ矢印 453"/>
          <p:cNvSpPr>
            <a:spLocks noChangeArrowheads="1"/>
          </p:cNvSpPr>
          <p:nvPr/>
        </p:nvSpPr>
        <p:spPr bwMode="auto">
          <a:xfrm>
            <a:off x="5211763" y="4016896"/>
            <a:ext cx="914400" cy="457200"/>
          </a:xfrm>
          <a:custGeom>
            <a:avLst/>
            <a:gdLst>
              <a:gd name="T0" fmla="*/ 685800 w 914400"/>
              <a:gd name="T1" fmla="*/ 0 h 457200"/>
              <a:gd name="T2" fmla="*/ 0 w 914400"/>
              <a:gd name="T3" fmla="*/ 228600 h 457200"/>
              <a:gd name="T4" fmla="*/ 685800 w 914400"/>
              <a:gd name="T5" fmla="*/ 457200 h 457200"/>
              <a:gd name="T6" fmla="*/ 914400 w 914400"/>
              <a:gd name="T7" fmla="*/ 228600 h 457200"/>
              <a:gd name="T8" fmla="*/ 0 60000 65536"/>
              <a:gd name="T9" fmla="*/ 0 60000 65536"/>
              <a:gd name="T10" fmla="*/ 0 60000 65536"/>
              <a:gd name="T11" fmla="*/ 0 60000 65536"/>
              <a:gd name="T12" fmla="*/ 71438 w 914400"/>
              <a:gd name="T13" fmla="*/ 114300 h 457200"/>
              <a:gd name="T14" fmla="*/ 800100 w 914400"/>
              <a:gd name="T15" fmla="*/ 342900 h 457200"/>
            </a:gdLst>
            <a:ahLst/>
            <a:cxnLst>
              <a:cxn ang="T8">
                <a:pos x="T0" y="T1"/>
              </a:cxn>
              <a:cxn ang="T9">
                <a:pos x="T2" y="T3"/>
              </a:cxn>
              <a:cxn ang="T10">
                <a:pos x="T4" y="T5"/>
              </a:cxn>
              <a:cxn ang="T11">
                <a:pos x="T6" y="T7"/>
              </a:cxn>
            </a:cxnLst>
            <a:rect l="T12" t="T13" r="T14" b="T15"/>
            <a:pathLst>
              <a:path w="914400" h="457200">
                <a:moveTo>
                  <a:pt x="0" y="114300"/>
                </a:moveTo>
                <a:lnTo>
                  <a:pt x="14288" y="114300"/>
                </a:lnTo>
                <a:lnTo>
                  <a:pt x="14288" y="342900"/>
                </a:lnTo>
                <a:lnTo>
                  <a:pt x="0" y="342900"/>
                </a:lnTo>
                <a:lnTo>
                  <a:pt x="0" y="114300"/>
                </a:lnTo>
                <a:close/>
                <a:moveTo>
                  <a:pt x="28575" y="114300"/>
                </a:moveTo>
                <a:lnTo>
                  <a:pt x="57150" y="114300"/>
                </a:lnTo>
                <a:lnTo>
                  <a:pt x="57150" y="342900"/>
                </a:lnTo>
                <a:lnTo>
                  <a:pt x="28575" y="342900"/>
                </a:lnTo>
                <a:lnTo>
                  <a:pt x="28575" y="114300"/>
                </a:lnTo>
                <a:close/>
                <a:moveTo>
                  <a:pt x="71438" y="114300"/>
                </a:moveTo>
                <a:lnTo>
                  <a:pt x="685800" y="114300"/>
                </a:lnTo>
                <a:lnTo>
                  <a:pt x="685800" y="0"/>
                </a:lnTo>
                <a:lnTo>
                  <a:pt x="914400" y="228600"/>
                </a:lnTo>
                <a:lnTo>
                  <a:pt x="685800" y="457200"/>
                </a:lnTo>
                <a:lnTo>
                  <a:pt x="685800" y="342900"/>
                </a:lnTo>
                <a:lnTo>
                  <a:pt x="71438" y="342900"/>
                </a:lnTo>
                <a:lnTo>
                  <a:pt x="71438" y="114300"/>
                </a:lnTo>
                <a:close/>
              </a:path>
            </a:pathLst>
          </a:custGeom>
          <a:solidFill>
            <a:srgbClr val="DBEEF4"/>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endParaRPr lang="ja-JP" altLang="en-US">
              <a:cs typeface="ＭＳ Ｐゴシック" charset="-128"/>
            </a:endParaRPr>
          </a:p>
        </p:txBody>
      </p:sp>
      <p:sp>
        <p:nvSpPr>
          <p:cNvPr id="216" name="テキスト ボックス 215"/>
          <p:cNvSpPr txBox="1">
            <a:spLocks noChangeArrowheads="1"/>
          </p:cNvSpPr>
          <p:nvPr/>
        </p:nvSpPr>
        <p:spPr bwMode="auto">
          <a:xfrm>
            <a:off x="5155957" y="3089796"/>
            <a:ext cx="13638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en-US" altLang="ja-JP" sz="1800" dirty="0" err="1" smtClean="0">
                <a:solidFill>
                  <a:srgbClr val="0000FF"/>
                </a:solidFill>
              </a:rPr>
              <a:t>Photobleach</a:t>
            </a:r>
            <a:endParaRPr lang="ja-JP" altLang="en-US" sz="1800" dirty="0">
              <a:solidFill>
                <a:srgbClr val="0000FF"/>
              </a:solidFill>
            </a:endParaRPr>
          </a:p>
        </p:txBody>
      </p:sp>
      <p:sp>
        <p:nvSpPr>
          <p:cNvPr id="264" name="下矢印 263"/>
          <p:cNvSpPr/>
          <p:nvPr/>
        </p:nvSpPr>
        <p:spPr>
          <a:xfrm>
            <a:off x="4396360" y="1484848"/>
            <a:ext cx="484632" cy="9000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248" name="図形グループ 503"/>
          <p:cNvGrpSpPr>
            <a:grpSpLocks/>
          </p:cNvGrpSpPr>
          <p:nvPr/>
        </p:nvGrpSpPr>
        <p:grpSpPr bwMode="auto">
          <a:xfrm>
            <a:off x="1828800" y="3038996"/>
            <a:ext cx="5664200" cy="2781300"/>
            <a:chOff x="-2565400" y="571500"/>
            <a:chExt cx="5664200" cy="2781300"/>
          </a:xfrm>
        </p:grpSpPr>
        <p:sp>
          <p:nvSpPr>
            <p:cNvPr id="218" name="正方形/長方形 217"/>
            <p:cNvSpPr>
              <a:spLocks noChangeArrowheads="1"/>
            </p:cNvSpPr>
            <p:nvPr/>
          </p:nvSpPr>
          <p:spPr bwMode="auto">
            <a:xfrm>
              <a:off x="-2565400" y="571500"/>
              <a:ext cx="5664200" cy="2781300"/>
            </a:xfrm>
            <a:prstGeom prst="rect">
              <a:avLst/>
            </a:prstGeom>
            <a:solidFill>
              <a:schemeClr val="bg1"/>
            </a:solidFill>
            <a:ln w="28575">
              <a:solidFill>
                <a:srgbClr val="FF6600"/>
              </a:solidFill>
              <a:round/>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grpSp>
          <p:nvGrpSpPr>
            <p:cNvPr id="249" name="図形グループ 493"/>
            <p:cNvGrpSpPr>
              <a:grpSpLocks/>
            </p:cNvGrpSpPr>
            <p:nvPr/>
          </p:nvGrpSpPr>
          <p:grpSpPr bwMode="auto">
            <a:xfrm>
              <a:off x="-2240204" y="685800"/>
              <a:ext cx="2774494" cy="2578100"/>
              <a:chOff x="-1706804" y="1739900"/>
              <a:chExt cx="1706804" cy="1585987"/>
            </a:xfrm>
          </p:grpSpPr>
          <p:sp>
            <p:nvSpPr>
              <p:cNvPr id="226" name="正方形/長方形 225"/>
              <p:cNvSpPr/>
              <p:nvPr/>
            </p:nvSpPr>
            <p:spPr bwMode="auto">
              <a:xfrm>
                <a:off x="-1706655" y="1739900"/>
                <a:ext cx="1707085" cy="1585987"/>
              </a:xfrm>
              <a:prstGeom prst="rect">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7" name="フリーフォーム 226"/>
              <p:cNvSpPr>
                <a:spLocks noChangeArrowheads="1"/>
              </p:cNvSpPr>
              <p:nvPr/>
            </p:nvSpPr>
            <p:spPr bwMode="auto">
              <a:xfrm>
                <a:off x="-1209570" y="1860021"/>
                <a:ext cx="571307" cy="228523"/>
              </a:xfrm>
              <a:custGeom>
                <a:avLst/>
                <a:gdLst>
                  <a:gd name="T0" fmla="*/ 0 w 571500"/>
                  <a:gd name="T1" fmla="*/ 190372 h 228600"/>
                  <a:gd name="T2" fmla="*/ 215754 w 571500"/>
                  <a:gd name="T3" fmla="*/ 38074 h 228600"/>
                  <a:gd name="T4" fmla="*/ 101532 w 571500"/>
                  <a:gd name="T5" fmla="*/ 12692 h 228600"/>
                  <a:gd name="T6" fmla="*/ 215754 w 571500"/>
                  <a:gd name="T7" fmla="*/ 228446 h 228600"/>
                  <a:gd name="T8" fmla="*/ 393434 w 571500"/>
                  <a:gd name="T9" fmla="*/ 12692 h 228600"/>
                  <a:gd name="T10" fmla="*/ 571114 w 571500"/>
                  <a:gd name="T11" fmla="*/ 0 h 228600"/>
                  <a:gd name="T12" fmla="*/ 0 60000 65536"/>
                  <a:gd name="T13" fmla="*/ 0 60000 65536"/>
                  <a:gd name="T14" fmla="*/ 0 60000 65536"/>
                  <a:gd name="T15" fmla="*/ 0 60000 65536"/>
                  <a:gd name="T16" fmla="*/ 0 60000 65536"/>
                  <a:gd name="T17" fmla="*/ 0 60000 65536"/>
                  <a:gd name="T18" fmla="*/ 0 w 571500"/>
                  <a:gd name="T19" fmla="*/ 0 h 228600"/>
                  <a:gd name="T20" fmla="*/ 571500 w 571500"/>
                  <a:gd name="T21" fmla="*/ 228600 h 228600"/>
                </a:gdLst>
                <a:ahLst/>
                <a:cxnLst>
                  <a:cxn ang="T12">
                    <a:pos x="T0" y="T1"/>
                  </a:cxn>
                  <a:cxn ang="T13">
                    <a:pos x="T2" y="T3"/>
                  </a:cxn>
                  <a:cxn ang="T14">
                    <a:pos x="T4" y="T5"/>
                  </a:cxn>
                  <a:cxn ang="T15">
                    <a:pos x="T6" y="T7"/>
                  </a:cxn>
                  <a:cxn ang="T16">
                    <a:pos x="T8" y="T9"/>
                  </a:cxn>
                  <a:cxn ang="T17">
                    <a:pos x="T10" y="T11"/>
                  </a:cxn>
                </a:cxnLst>
                <a:rect l="T18" t="T19" r="T20" b="T21"/>
                <a:pathLst>
                  <a:path w="571500" h="228600">
                    <a:moveTo>
                      <a:pt x="0" y="190500"/>
                    </a:moveTo>
                    <a:lnTo>
                      <a:pt x="215900" y="38100"/>
                    </a:lnTo>
                    <a:lnTo>
                      <a:pt x="101600" y="12700"/>
                    </a:lnTo>
                    <a:lnTo>
                      <a:pt x="215900" y="228600"/>
                    </a:lnTo>
                    <a:lnTo>
                      <a:pt x="393700" y="12700"/>
                    </a:lnTo>
                    <a:lnTo>
                      <a:pt x="571500" y="0"/>
                    </a:lnTo>
                  </a:path>
                </a:pathLst>
              </a:custGeom>
              <a:noFill/>
              <a:ln w="25400">
                <a:solidFill>
                  <a:srgbClr val="00FF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28" name="フリーフォーム 227"/>
              <p:cNvSpPr>
                <a:spLocks noChangeArrowheads="1"/>
              </p:cNvSpPr>
              <p:nvPr/>
            </p:nvSpPr>
            <p:spPr bwMode="auto">
              <a:xfrm>
                <a:off x="-1355082" y="2649108"/>
                <a:ext cx="698264" cy="215827"/>
              </a:xfrm>
              <a:custGeom>
                <a:avLst/>
                <a:gdLst>
                  <a:gd name="T0" fmla="*/ 698028 w 698500"/>
                  <a:gd name="T1" fmla="*/ 215754 h 215900"/>
                  <a:gd name="T2" fmla="*/ 596496 w 698500"/>
                  <a:gd name="T3" fmla="*/ 38074 h 215900"/>
                  <a:gd name="T4" fmla="*/ 431508 w 698500"/>
                  <a:gd name="T5" fmla="*/ 88840 h 215900"/>
                  <a:gd name="T6" fmla="*/ 342668 w 698500"/>
                  <a:gd name="T7" fmla="*/ 0 h 215900"/>
                  <a:gd name="T8" fmla="*/ 139606 w 698500"/>
                  <a:gd name="T9" fmla="*/ 76148 h 215900"/>
                  <a:gd name="T10" fmla="*/ 329976 w 698500"/>
                  <a:gd name="T11" fmla="*/ 177680 h 215900"/>
                  <a:gd name="T12" fmla="*/ 469582 w 698500"/>
                  <a:gd name="T13" fmla="*/ 190372 h 215900"/>
                  <a:gd name="T14" fmla="*/ 342668 w 698500"/>
                  <a:gd name="T15" fmla="*/ 114222 h 215900"/>
                  <a:gd name="T16" fmla="*/ 0 w 698500"/>
                  <a:gd name="T17" fmla="*/ 164988 h 215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8500"/>
                  <a:gd name="T28" fmla="*/ 0 h 215900"/>
                  <a:gd name="T29" fmla="*/ 698500 w 698500"/>
                  <a:gd name="T30" fmla="*/ 215900 h 2159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8500" h="215900">
                    <a:moveTo>
                      <a:pt x="698500" y="215900"/>
                    </a:moveTo>
                    <a:lnTo>
                      <a:pt x="596900" y="38100"/>
                    </a:lnTo>
                    <a:lnTo>
                      <a:pt x="431800" y="88900"/>
                    </a:lnTo>
                    <a:lnTo>
                      <a:pt x="342900" y="0"/>
                    </a:lnTo>
                    <a:lnTo>
                      <a:pt x="139700" y="76200"/>
                    </a:lnTo>
                    <a:lnTo>
                      <a:pt x="330200" y="177800"/>
                    </a:lnTo>
                    <a:lnTo>
                      <a:pt x="469900" y="190500"/>
                    </a:lnTo>
                    <a:lnTo>
                      <a:pt x="342900" y="114300"/>
                    </a:lnTo>
                    <a:lnTo>
                      <a:pt x="0" y="165100"/>
                    </a:lnTo>
                  </a:path>
                </a:pathLst>
              </a:custGeom>
              <a:noFill/>
              <a:ln w="25400">
                <a:solidFill>
                  <a:srgbClr val="FFFF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29" name="フリーフォーム 228"/>
              <p:cNvSpPr>
                <a:spLocks noChangeArrowheads="1"/>
              </p:cNvSpPr>
              <p:nvPr/>
            </p:nvSpPr>
            <p:spPr bwMode="auto">
              <a:xfrm>
                <a:off x="-390208" y="2078778"/>
                <a:ext cx="190435" cy="177740"/>
              </a:xfrm>
              <a:custGeom>
                <a:avLst/>
                <a:gdLst>
                  <a:gd name="T0" fmla="*/ 0 w 190500"/>
                  <a:gd name="T1" fmla="*/ 177680 h 177800"/>
                  <a:gd name="T2" fmla="*/ 190370 w 190500"/>
                  <a:gd name="T3" fmla="*/ 50766 h 177800"/>
                  <a:gd name="T4" fmla="*/ 88840 w 190500"/>
                  <a:gd name="T5" fmla="*/ 25382 h 177800"/>
                  <a:gd name="T6" fmla="*/ 177678 w 190500"/>
                  <a:gd name="T7" fmla="*/ 126914 h 177800"/>
                  <a:gd name="T8" fmla="*/ 25382 w 190500"/>
                  <a:gd name="T9" fmla="*/ 101532 h 177800"/>
                  <a:gd name="T10" fmla="*/ 38074 w 190500"/>
                  <a:gd name="T11" fmla="*/ 0 h 177800"/>
                  <a:gd name="T12" fmla="*/ 0 60000 65536"/>
                  <a:gd name="T13" fmla="*/ 0 60000 65536"/>
                  <a:gd name="T14" fmla="*/ 0 60000 65536"/>
                  <a:gd name="T15" fmla="*/ 0 60000 65536"/>
                  <a:gd name="T16" fmla="*/ 0 60000 65536"/>
                  <a:gd name="T17" fmla="*/ 0 60000 65536"/>
                  <a:gd name="T18" fmla="*/ 0 w 190500"/>
                  <a:gd name="T19" fmla="*/ 0 h 177800"/>
                  <a:gd name="T20" fmla="*/ 190500 w 190500"/>
                  <a:gd name="T21" fmla="*/ 177800 h 177800"/>
                </a:gdLst>
                <a:ahLst/>
                <a:cxnLst>
                  <a:cxn ang="T12">
                    <a:pos x="T0" y="T1"/>
                  </a:cxn>
                  <a:cxn ang="T13">
                    <a:pos x="T2" y="T3"/>
                  </a:cxn>
                  <a:cxn ang="T14">
                    <a:pos x="T4" y="T5"/>
                  </a:cxn>
                  <a:cxn ang="T15">
                    <a:pos x="T6" y="T7"/>
                  </a:cxn>
                  <a:cxn ang="T16">
                    <a:pos x="T8" y="T9"/>
                  </a:cxn>
                  <a:cxn ang="T17">
                    <a:pos x="T10" y="T11"/>
                  </a:cxn>
                </a:cxnLst>
                <a:rect l="T18" t="T19" r="T20" b="T21"/>
                <a:pathLst>
                  <a:path w="190500" h="177800">
                    <a:moveTo>
                      <a:pt x="0" y="177800"/>
                    </a:moveTo>
                    <a:lnTo>
                      <a:pt x="190500" y="50800"/>
                    </a:lnTo>
                    <a:lnTo>
                      <a:pt x="88900" y="25400"/>
                    </a:lnTo>
                    <a:lnTo>
                      <a:pt x="177800" y="127000"/>
                    </a:lnTo>
                    <a:lnTo>
                      <a:pt x="25400" y="101600"/>
                    </a:lnTo>
                    <a:lnTo>
                      <a:pt x="38100" y="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0" name="フリーフォーム 229"/>
              <p:cNvSpPr>
                <a:spLocks noChangeArrowheads="1"/>
              </p:cNvSpPr>
              <p:nvPr/>
            </p:nvSpPr>
            <p:spPr bwMode="auto">
              <a:xfrm>
                <a:off x="-1202733" y="2280933"/>
                <a:ext cx="304697" cy="266610"/>
              </a:xfrm>
              <a:custGeom>
                <a:avLst/>
                <a:gdLst>
                  <a:gd name="T0" fmla="*/ 0 w 304800"/>
                  <a:gd name="T1" fmla="*/ 0 h 266700"/>
                  <a:gd name="T2" fmla="*/ 0 w 304800"/>
                  <a:gd name="T3" fmla="*/ 164988 h 266700"/>
                  <a:gd name="T4" fmla="*/ 139606 w 304800"/>
                  <a:gd name="T5" fmla="*/ 139606 h 266700"/>
                  <a:gd name="T6" fmla="*/ 139606 w 304800"/>
                  <a:gd name="T7" fmla="*/ 139606 h 266700"/>
                  <a:gd name="T8" fmla="*/ 253828 w 304800"/>
                  <a:gd name="T9" fmla="*/ 101532 h 266700"/>
                  <a:gd name="T10" fmla="*/ 177680 w 304800"/>
                  <a:gd name="T11" fmla="*/ 63458 h 266700"/>
                  <a:gd name="T12" fmla="*/ 304594 w 304800"/>
                  <a:gd name="T13" fmla="*/ 266520 h 266700"/>
                  <a:gd name="T14" fmla="*/ 0 60000 65536"/>
                  <a:gd name="T15" fmla="*/ 0 60000 65536"/>
                  <a:gd name="T16" fmla="*/ 0 60000 65536"/>
                  <a:gd name="T17" fmla="*/ 0 60000 65536"/>
                  <a:gd name="T18" fmla="*/ 0 60000 65536"/>
                  <a:gd name="T19" fmla="*/ 0 60000 65536"/>
                  <a:gd name="T20" fmla="*/ 0 60000 65536"/>
                  <a:gd name="T21" fmla="*/ 0 w 304800"/>
                  <a:gd name="T22" fmla="*/ 0 h 266700"/>
                  <a:gd name="T23" fmla="*/ 304800 w 304800"/>
                  <a:gd name="T24" fmla="*/ 266700 h 266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800" h="266700">
                    <a:moveTo>
                      <a:pt x="0" y="0"/>
                    </a:moveTo>
                    <a:lnTo>
                      <a:pt x="0" y="165100"/>
                    </a:lnTo>
                    <a:lnTo>
                      <a:pt x="139700" y="139700"/>
                    </a:lnTo>
                    <a:lnTo>
                      <a:pt x="254000" y="101600"/>
                    </a:lnTo>
                    <a:lnTo>
                      <a:pt x="177800" y="63500"/>
                    </a:lnTo>
                    <a:lnTo>
                      <a:pt x="304800" y="26670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1" name="フリーフォーム 230"/>
              <p:cNvSpPr>
                <a:spLocks noChangeArrowheads="1"/>
              </p:cNvSpPr>
              <p:nvPr/>
            </p:nvSpPr>
            <p:spPr bwMode="auto">
              <a:xfrm>
                <a:off x="-503493" y="2979197"/>
                <a:ext cx="126957" cy="139652"/>
              </a:xfrm>
              <a:custGeom>
                <a:avLst/>
                <a:gdLst>
                  <a:gd name="T0" fmla="*/ 38074 w 127000"/>
                  <a:gd name="T1" fmla="*/ 0 h 139700"/>
                  <a:gd name="T2" fmla="*/ 38074 w 127000"/>
                  <a:gd name="T3" fmla="*/ 0 h 139700"/>
                  <a:gd name="T4" fmla="*/ 76148 w 127000"/>
                  <a:gd name="T5" fmla="*/ 76148 h 139700"/>
                  <a:gd name="T6" fmla="*/ 76148 w 127000"/>
                  <a:gd name="T7" fmla="*/ 76148 h 139700"/>
                  <a:gd name="T8" fmla="*/ 0 w 127000"/>
                  <a:gd name="T9" fmla="*/ 50766 h 139700"/>
                  <a:gd name="T10" fmla="*/ 0 w 127000"/>
                  <a:gd name="T11" fmla="*/ 50766 h 139700"/>
                  <a:gd name="T12" fmla="*/ 126914 w 127000"/>
                  <a:gd name="T13" fmla="*/ 38074 h 139700"/>
                  <a:gd name="T14" fmla="*/ 126914 w 127000"/>
                  <a:gd name="T15" fmla="*/ 38074 h 139700"/>
                  <a:gd name="T16" fmla="*/ 126914 w 127000"/>
                  <a:gd name="T17" fmla="*/ 139604 h 139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00"/>
                  <a:gd name="T28" fmla="*/ 0 h 139700"/>
                  <a:gd name="T29" fmla="*/ 127000 w 127000"/>
                  <a:gd name="T30" fmla="*/ 139700 h 139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00" h="139700">
                    <a:moveTo>
                      <a:pt x="38100" y="0"/>
                    </a:moveTo>
                    <a:lnTo>
                      <a:pt x="38100" y="0"/>
                    </a:lnTo>
                    <a:lnTo>
                      <a:pt x="76200" y="76200"/>
                    </a:lnTo>
                    <a:lnTo>
                      <a:pt x="0" y="50800"/>
                    </a:lnTo>
                    <a:lnTo>
                      <a:pt x="127000" y="38100"/>
                    </a:lnTo>
                    <a:lnTo>
                      <a:pt x="127000" y="139700"/>
                    </a:lnTo>
                  </a:path>
                </a:pathLst>
              </a:custGeom>
              <a:noFill/>
              <a:ln w="25400">
                <a:solidFill>
                  <a:srgbClr val="FFFF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2" name="フリーフォーム 231"/>
              <p:cNvSpPr>
                <a:spLocks noChangeArrowheads="1"/>
              </p:cNvSpPr>
              <p:nvPr/>
            </p:nvSpPr>
            <p:spPr bwMode="auto">
              <a:xfrm rot="-5400000">
                <a:off x="-1570421" y="1988443"/>
                <a:ext cx="304697" cy="266610"/>
              </a:xfrm>
              <a:custGeom>
                <a:avLst/>
                <a:gdLst>
                  <a:gd name="T0" fmla="*/ 0 w 304800"/>
                  <a:gd name="T1" fmla="*/ 0 h 266700"/>
                  <a:gd name="T2" fmla="*/ 0 w 304800"/>
                  <a:gd name="T3" fmla="*/ 164988 h 266700"/>
                  <a:gd name="T4" fmla="*/ 139606 w 304800"/>
                  <a:gd name="T5" fmla="*/ 139606 h 266700"/>
                  <a:gd name="T6" fmla="*/ 139606 w 304800"/>
                  <a:gd name="T7" fmla="*/ 139606 h 266700"/>
                  <a:gd name="T8" fmla="*/ 253828 w 304800"/>
                  <a:gd name="T9" fmla="*/ 101532 h 266700"/>
                  <a:gd name="T10" fmla="*/ 177680 w 304800"/>
                  <a:gd name="T11" fmla="*/ 63458 h 266700"/>
                  <a:gd name="T12" fmla="*/ 304594 w 304800"/>
                  <a:gd name="T13" fmla="*/ 266520 h 266700"/>
                  <a:gd name="T14" fmla="*/ 0 60000 65536"/>
                  <a:gd name="T15" fmla="*/ 0 60000 65536"/>
                  <a:gd name="T16" fmla="*/ 0 60000 65536"/>
                  <a:gd name="T17" fmla="*/ 0 60000 65536"/>
                  <a:gd name="T18" fmla="*/ 0 60000 65536"/>
                  <a:gd name="T19" fmla="*/ 0 60000 65536"/>
                  <a:gd name="T20" fmla="*/ 0 60000 65536"/>
                  <a:gd name="T21" fmla="*/ 0 w 304800"/>
                  <a:gd name="T22" fmla="*/ 0 h 266700"/>
                  <a:gd name="T23" fmla="*/ 304800 w 304800"/>
                  <a:gd name="T24" fmla="*/ 266700 h 266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800" h="266700">
                    <a:moveTo>
                      <a:pt x="0" y="0"/>
                    </a:moveTo>
                    <a:lnTo>
                      <a:pt x="0" y="165100"/>
                    </a:lnTo>
                    <a:lnTo>
                      <a:pt x="139700" y="139700"/>
                    </a:lnTo>
                    <a:lnTo>
                      <a:pt x="254000" y="101600"/>
                    </a:lnTo>
                    <a:lnTo>
                      <a:pt x="177800" y="63500"/>
                    </a:lnTo>
                    <a:lnTo>
                      <a:pt x="304800" y="26670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3" name="フリーフォーム 232"/>
              <p:cNvSpPr>
                <a:spLocks noChangeArrowheads="1"/>
              </p:cNvSpPr>
              <p:nvPr/>
            </p:nvSpPr>
            <p:spPr bwMode="auto">
              <a:xfrm rot="-3279522">
                <a:off x="-974699" y="1988443"/>
                <a:ext cx="699241" cy="276376"/>
              </a:xfrm>
              <a:custGeom>
                <a:avLst/>
                <a:gdLst>
                  <a:gd name="T0" fmla="*/ 699983 w 698500"/>
                  <a:gd name="T1" fmla="*/ 741168 h 215900"/>
                  <a:gd name="T2" fmla="*/ 598167 w 698500"/>
                  <a:gd name="T3" fmla="*/ 130795 h 215900"/>
                  <a:gd name="T4" fmla="*/ 432717 w 698500"/>
                  <a:gd name="T5" fmla="*/ 305187 h 215900"/>
                  <a:gd name="T6" fmla="*/ 343628 w 698500"/>
                  <a:gd name="T7" fmla="*/ 0 h 215900"/>
                  <a:gd name="T8" fmla="*/ 139996 w 698500"/>
                  <a:gd name="T9" fmla="*/ 261587 h 215900"/>
                  <a:gd name="T10" fmla="*/ 330901 w 698500"/>
                  <a:gd name="T11" fmla="*/ 610372 h 215900"/>
                  <a:gd name="T12" fmla="*/ 470897 w 698500"/>
                  <a:gd name="T13" fmla="*/ 653972 h 215900"/>
                  <a:gd name="T14" fmla="*/ 343628 w 698500"/>
                  <a:gd name="T15" fmla="*/ 392381 h 215900"/>
                  <a:gd name="T16" fmla="*/ 0 w 698500"/>
                  <a:gd name="T17" fmla="*/ 566776 h 215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8500"/>
                  <a:gd name="T28" fmla="*/ 0 h 215900"/>
                  <a:gd name="T29" fmla="*/ 698500 w 698500"/>
                  <a:gd name="T30" fmla="*/ 215900 h 2159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8500" h="215900">
                    <a:moveTo>
                      <a:pt x="698500" y="215900"/>
                    </a:moveTo>
                    <a:lnTo>
                      <a:pt x="596900" y="38100"/>
                    </a:lnTo>
                    <a:lnTo>
                      <a:pt x="431800" y="88900"/>
                    </a:lnTo>
                    <a:lnTo>
                      <a:pt x="342900" y="0"/>
                    </a:lnTo>
                    <a:lnTo>
                      <a:pt x="139700" y="76200"/>
                    </a:lnTo>
                    <a:lnTo>
                      <a:pt x="330200" y="177800"/>
                    </a:lnTo>
                    <a:lnTo>
                      <a:pt x="469900" y="190500"/>
                    </a:lnTo>
                    <a:lnTo>
                      <a:pt x="342900" y="114300"/>
                    </a:lnTo>
                    <a:lnTo>
                      <a:pt x="0" y="16510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4" name="フリーフォーム 233"/>
              <p:cNvSpPr>
                <a:spLocks noChangeArrowheads="1"/>
              </p:cNvSpPr>
              <p:nvPr/>
            </p:nvSpPr>
            <p:spPr bwMode="auto">
              <a:xfrm rot="-4870792">
                <a:off x="-1011809" y="2732607"/>
                <a:ext cx="612324" cy="279306"/>
              </a:xfrm>
              <a:custGeom>
                <a:avLst/>
                <a:gdLst>
                  <a:gd name="T0" fmla="*/ 0 w 571500"/>
                  <a:gd name="T1" fmla="*/ 517529 h 228600"/>
                  <a:gd name="T2" fmla="*/ 305796 w 571500"/>
                  <a:gd name="T3" fmla="*/ 103506 h 228600"/>
                  <a:gd name="T4" fmla="*/ 143905 w 571500"/>
                  <a:gd name="T5" fmla="*/ 34500 h 228600"/>
                  <a:gd name="T6" fmla="*/ 305796 w 571500"/>
                  <a:gd name="T7" fmla="*/ 621034 h 228600"/>
                  <a:gd name="T8" fmla="*/ 557629 w 571500"/>
                  <a:gd name="T9" fmla="*/ 34500 h 228600"/>
                  <a:gd name="T10" fmla="*/ 809461 w 571500"/>
                  <a:gd name="T11" fmla="*/ 0 h 228600"/>
                  <a:gd name="T12" fmla="*/ 0 60000 65536"/>
                  <a:gd name="T13" fmla="*/ 0 60000 65536"/>
                  <a:gd name="T14" fmla="*/ 0 60000 65536"/>
                  <a:gd name="T15" fmla="*/ 0 60000 65536"/>
                  <a:gd name="T16" fmla="*/ 0 60000 65536"/>
                  <a:gd name="T17" fmla="*/ 0 60000 65536"/>
                  <a:gd name="T18" fmla="*/ 0 w 571500"/>
                  <a:gd name="T19" fmla="*/ 0 h 228600"/>
                  <a:gd name="T20" fmla="*/ 571500 w 571500"/>
                  <a:gd name="T21" fmla="*/ 228600 h 228600"/>
                </a:gdLst>
                <a:ahLst/>
                <a:cxnLst>
                  <a:cxn ang="T12">
                    <a:pos x="T0" y="T1"/>
                  </a:cxn>
                  <a:cxn ang="T13">
                    <a:pos x="T2" y="T3"/>
                  </a:cxn>
                  <a:cxn ang="T14">
                    <a:pos x="T4" y="T5"/>
                  </a:cxn>
                  <a:cxn ang="T15">
                    <a:pos x="T6" y="T7"/>
                  </a:cxn>
                  <a:cxn ang="T16">
                    <a:pos x="T8" y="T9"/>
                  </a:cxn>
                  <a:cxn ang="T17">
                    <a:pos x="T10" y="T11"/>
                  </a:cxn>
                </a:cxnLst>
                <a:rect l="T18" t="T19" r="T20" b="T21"/>
                <a:pathLst>
                  <a:path w="571500" h="228600">
                    <a:moveTo>
                      <a:pt x="0" y="190500"/>
                    </a:moveTo>
                    <a:lnTo>
                      <a:pt x="215900" y="38100"/>
                    </a:lnTo>
                    <a:lnTo>
                      <a:pt x="101600" y="12700"/>
                    </a:lnTo>
                    <a:lnTo>
                      <a:pt x="215900" y="228600"/>
                    </a:lnTo>
                    <a:lnTo>
                      <a:pt x="393700" y="12700"/>
                    </a:lnTo>
                    <a:lnTo>
                      <a:pt x="571500" y="0"/>
                    </a:lnTo>
                  </a:path>
                </a:pathLst>
              </a:custGeom>
              <a:noFill/>
              <a:ln w="25400">
                <a:solidFill>
                  <a:srgbClr val="00FF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5" name="フリーフォーム 234"/>
              <p:cNvSpPr>
                <a:spLocks noChangeArrowheads="1"/>
              </p:cNvSpPr>
              <p:nvPr/>
            </p:nvSpPr>
            <p:spPr bwMode="auto">
              <a:xfrm rot="-4179031">
                <a:off x="-500075" y="2195481"/>
                <a:ext cx="244148" cy="715842"/>
              </a:xfrm>
              <a:custGeom>
                <a:avLst/>
                <a:gdLst>
                  <a:gd name="T0" fmla="*/ 0 w 190500"/>
                  <a:gd name="T1" fmla="*/ 187999523 h 177800"/>
                  <a:gd name="T2" fmla="*/ 659767 w 190500"/>
                  <a:gd name="T3" fmla="*/ 53714251 h 177800"/>
                  <a:gd name="T4" fmla="*/ 307889 w 190500"/>
                  <a:gd name="T5" fmla="*/ 26857027 h 177800"/>
                  <a:gd name="T6" fmla="*/ 615782 w 190500"/>
                  <a:gd name="T7" fmla="*/ 134285272 h 177800"/>
                  <a:gd name="T8" fmla="*/ 87970 w 190500"/>
                  <a:gd name="T9" fmla="*/ 107428309 h 177800"/>
                  <a:gd name="T10" fmla="*/ 131954 w 190500"/>
                  <a:gd name="T11" fmla="*/ 0 h 177800"/>
                  <a:gd name="T12" fmla="*/ 0 60000 65536"/>
                  <a:gd name="T13" fmla="*/ 0 60000 65536"/>
                  <a:gd name="T14" fmla="*/ 0 60000 65536"/>
                  <a:gd name="T15" fmla="*/ 0 60000 65536"/>
                  <a:gd name="T16" fmla="*/ 0 60000 65536"/>
                  <a:gd name="T17" fmla="*/ 0 60000 65536"/>
                  <a:gd name="T18" fmla="*/ 0 w 190500"/>
                  <a:gd name="T19" fmla="*/ 0 h 177800"/>
                  <a:gd name="T20" fmla="*/ 190500 w 190500"/>
                  <a:gd name="T21" fmla="*/ 177800 h 177800"/>
                </a:gdLst>
                <a:ahLst/>
                <a:cxnLst>
                  <a:cxn ang="T12">
                    <a:pos x="T0" y="T1"/>
                  </a:cxn>
                  <a:cxn ang="T13">
                    <a:pos x="T2" y="T3"/>
                  </a:cxn>
                  <a:cxn ang="T14">
                    <a:pos x="T4" y="T5"/>
                  </a:cxn>
                  <a:cxn ang="T15">
                    <a:pos x="T6" y="T7"/>
                  </a:cxn>
                  <a:cxn ang="T16">
                    <a:pos x="T8" y="T9"/>
                  </a:cxn>
                  <a:cxn ang="T17">
                    <a:pos x="T10" y="T11"/>
                  </a:cxn>
                </a:cxnLst>
                <a:rect l="T18" t="T19" r="T20" b="T21"/>
                <a:pathLst>
                  <a:path w="190500" h="177800">
                    <a:moveTo>
                      <a:pt x="0" y="177800"/>
                    </a:moveTo>
                    <a:lnTo>
                      <a:pt x="190500" y="50800"/>
                    </a:lnTo>
                    <a:lnTo>
                      <a:pt x="88900" y="25400"/>
                    </a:lnTo>
                    <a:lnTo>
                      <a:pt x="177800" y="127000"/>
                    </a:lnTo>
                    <a:lnTo>
                      <a:pt x="25400" y="101600"/>
                    </a:lnTo>
                    <a:lnTo>
                      <a:pt x="38100" y="0"/>
                    </a:lnTo>
                  </a:path>
                </a:pathLst>
              </a:custGeom>
              <a:noFill/>
              <a:ln w="25400">
                <a:solidFill>
                  <a:srgbClr val="00FF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6" name="フリーフォーム 235"/>
              <p:cNvSpPr>
                <a:spLocks noChangeArrowheads="1"/>
              </p:cNvSpPr>
              <p:nvPr/>
            </p:nvSpPr>
            <p:spPr bwMode="auto">
              <a:xfrm rot="-6686479">
                <a:off x="-1644641" y="2430839"/>
                <a:ext cx="502945" cy="322276"/>
              </a:xfrm>
              <a:custGeom>
                <a:avLst/>
                <a:gdLst>
                  <a:gd name="T0" fmla="*/ 0 w 190500"/>
                  <a:gd name="T1" fmla="*/ 3490726 h 177800"/>
                  <a:gd name="T2" fmla="*/ 24516554 w 190500"/>
                  <a:gd name="T3" fmla="*/ 997348 h 177800"/>
                  <a:gd name="T4" fmla="*/ 11441075 w 190500"/>
                  <a:gd name="T5" fmla="*/ 498676 h 177800"/>
                  <a:gd name="T6" fmla="*/ 22882105 w 190500"/>
                  <a:gd name="T7" fmla="*/ 2493379 h 177800"/>
                  <a:gd name="T8" fmla="*/ 3268865 w 190500"/>
                  <a:gd name="T9" fmla="*/ 1994696 h 177800"/>
                  <a:gd name="T10" fmla="*/ 4903323 w 190500"/>
                  <a:gd name="T11" fmla="*/ 0 h 177800"/>
                  <a:gd name="T12" fmla="*/ 0 60000 65536"/>
                  <a:gd name="T13" fmla="*/ 0 60000 65536"/>
                  <a:gd name="T14" fmla="*/ 0 60000 65536"/>
                  <a:gd name="T15" fmla="*/ 0 60000 65536"/>
                  <a:gd name="T16" fmla="*/ 0 60000 65536"/>
                  <a:gd name="T17" fmla="*/ 0 60000 65536"/>
                  <a:gd name="T18" fmla="*/ 0 w 190500"/>
                  <a:gd name="T19" fmla="*/ 0 h 177800"/>
                  <a:gd name="T20" fmla="*/ 190500 w 190500"/>
                  <a:gd name="T21" fmla="*/ 177800 h 177800"/>
                </a:gdLst>
                <a:ahLst/>
                <a:cxnLst>
                  <a:cxn ang="T12">
                    <a:pos x="T0" y="T1"/>
                  </a:cxn>
                  <a:cxn ang="T13">
                    <a:pos x="T2" y="T3"/>
                  </a:cxn>
                  <a:cxn ang="T14">
                    <a:pos x="T4" y="T5"/>
                  </a:cxn>
                  <a:cxn ang="T15">
                    <a:pos x="T6" y="T7"/>
                  </a:cxn>
                  <a:cxn ang="T16">
                    <a:pos x="T8" y="T9"/>
                  </a:cxn>
                  <a:cxn ang="T17">
                    <a:pos x="T10" y="T11"/>
                  </a:cxn>
                </a:cxnLst>
                <a:rect l="T18" t="T19" r="T20" b="T21"/>
                <a:pathLst>
                  <a:path w="190500" h="177800">
                    <a:moveTo>
                      <a:pt x="0" y="177800"/>
                    </a:moveTo>
                    <a:lnTo>
                      <a:pt x="190500" y="50800"/>
                    </a:lnTo>
                    <a:lnTo>
                      <a:pt x="88900" y="25400"/>
                    </a:lnTo>
                    <a:lnTo>
                      <a:pt x="177800" y="127000"/>
                    </a:lnTo>
                    <a:lnTo>
                      <a:pt x="25400" y="101600"/>
                    </a:lnTo>
                    <a:lnTo>
                      <a:pt x="38100" y="0"/>
                    </a:lnTo>
                  </a:path>
                </a:pathLst>
              </a:custGeom>
              <a:noFill/>
              <a:ln w="25400">
                <a:solidFill>
                  <a:srgbClr val="FFFF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7" name="フリーフォーム 236"/>
              <p:cNvSpPr>
                <a:spLocks noChangeArrowheads="1"/>
              </p:cNvSpPr>
              <p:nvPr/>
            </p:nvSpPr>
            <p:spPr bwMode="auto">
              <a:xfrm rot="-8883214">
                <a:off x="-1570909" y="2844427"/>
                <a:ext cx="516618" cy="388684"/>
              </a:xfrm>
              <a:custGeom>
                <a:avLst/>
                <a:gdLst>
                  <a:gd name="T0" fmla="*/ 154908 w 698500"/>
                  <a:gd name="T1" fmla="*/ 4069997 h 215900"/>
                  <a:gd name="T2" fmla="*/ 132376 w 698500"/>
                  <a:gd name="T3" fmla="*/ 718237 h 215900"/>
                  <a:gd name="T4" fmla="*/ 95761 w 698500"/>
                  <a:gd name="T5" fmla="*/ 1675882 h 215900"/>
                  <a:gd name="T6" fmla="*/ 76045 w 698500"/>
                  <a:gd name="T7" fmla="*/ 0 h 215900"/>
                  <a:gd name="T8" fmla="*/ 30982 w 698500"/>
                  <a:gd name="T9" fmla="*/ 1436473 h 215900"/>
                  <a:gd name="T10" fmla="*/ 73230 w 698500"/>
                  <a:gd name="T11" fmla="*/ 3351759 h 215900"/>
                  <a:gd name="T12" fmla="*/ 104211 w 698500"/>
                  <a:gd name="T13" fmla="*/ 3591181 h 215900"/>
                  <a:gd name="T14" fmla="*/ 76045 w 698500"/>
                  <a:gd name="T15" fmla="*/ 2154701 h 215900"/>
                  <a:gd name="T16" fmla="*/ 0 w 698500"/>
                  <a:gd name="T17" fmla="*/ 3112358 h 215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8500"/>
                  <a:gd name="T28" fmla="*/ 0 h 215900"/>
                  <a:gd name="T29" fmla="*/ 698500 w 698500"/>
                  <a:gd name="T30" fmla="*/ 215900 h 2159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8500" h="215900">
                    <a:moveTo>
                      <a:pt x="698500" y="215900"/>
                    </a:moveTo>
                    <a:lnTo>
                      <a:pt x="596900" y="38100"/>
                    </a:lnTo>
                    <a:lnTo>
                      <a:pt x="431800" y="88900"/>
                    </a:lnTo>
                    <a:lnTo>
                      <a:pt x="342900" y="0"/>
                    </a:lnTo>
                    <a:lnTo>
                      <a:pt x="139700" y="76200"/>
                    </a:lnTo>
                    <a:lnTo>
                      <a:pt x="330200" y="177800"/>
                    </a:lnTo>
                    <a:lnTo>
                      <a:pt x="469900" y="190500"/>
                    </a:lnTo>
                    <a:lnTo>
                      <a:pt x="342900" y="114300"/>
                    </a:lnTo>
                    <a:lnTo>
                      <a:pt x="0" y="16510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8" name="フリーフォーム 237"/>
              <p:cNvSpPr>
                <a:spLocks noChangeArrowheads="1"/>
              </p:cNvSpPr>
              <p:nvPr/>
            </p:nvSpPr>
            <p:spPr bwMode="auto">
              <a:xfrm rot="1123401">
                <a:off x="-679279" y="2695008"/>
                <a:ext cx="613300" cy="278329"/>
              </a:xfrm>
              <a:custGeom>
                <a:avLst/>
                <a:gdLst>
                  <a:gd name="T0" fmla="*/ 0 w 571500"/>
                  <a:gd name="T1" fmla="*/ 513914 h 228600"/>
                  <a:gd name="T2" fmla="*/ 306771 w 571500"/>
                  <a:gd name="T3" fmla="*/ 102783 h 228600"/>
                  <a:gd name="T4" fmla="*/ 144364 w 571500"/>
                  <a:gd name="T5" fmla="*/ 34260 h 228600"/>
                  <a:gd name="T6" fmla="*/ 306771 w 571500"/>
                  <a:gd name="T7" fmla="*/ 616698 h 228600"/>
                  <a:gd name="T8" fmla="*/ 559408 w 571500"/>
                  <a:gd name="T9" fmla="*/ 34260 h 228600"/>
                  <a:gd name="T10" fmla="*/ 812044 w 571500"/>
                  <a:gd name="T11" fmla="*/ 0 h 228600"/>
                  <a:gd name="T12" fmla="*/ 0 60000 65536"/>
                  <a:gd name="T13" fmla="*/ 0 60000 65536"/>
                  <a:gd name="T14" fmla="*/ 0 60000 65536"/>
                  <a:gd name="T15" fmla="*/ 0 60000 65536"/>
                  <a:gd name="T16" fmla="*/ 0 60000 65536"/>
                  <a:gd name="T17" fmla="*/ 0 60000 65536"/>
                  <a:gd name="T18" fmla="*/ 0 w 571500"/>
                  <a:gd name="T19" fmla="*/ 0 h 228600"/>
                  <a:gd name="T20" fmla="*/ 571500 w 571500"/>
                  <a:gd name="T21" fmla="*/ 228600 h 228600"/>
                </a:gdLst>
                <a:ahLst/>
                <a:cxnLst>
                  <a:cxn ang="T12">
                    <a:pos x="T0" y="T1"/>
                  </a:cxn>
                  <a:cxn ang="T13">
                    <a:pos x="T2" y="T3"/>
                  </a:cxn>
                  <a:cxn ang="T14">
                    <a:pos x="T4" y="T5"/>
                  </a:cxn>
                  <a:cxn ang="T15">
                    <a:pos x="T6" y="T7"/>
                  </a:cxn>
                  <a:cxn ang="T16">
                    <a:pos x="T8" y="T9"/>
                  </a:cxn>
                  <a:cxn ang="T17">
                    <a:pos x="T10" y="T11"/>
                  </a:cxn>
                </a:cxnLst>
                <a:rect l="T18" t="T19" r="T20" b="T21"/>
                <a:pathLst>
                  <a:path w="571500" h="228600">
                    <a:moveTo>
                      <a:pt x="0" y="190500"/>
                    </a:moveTo>
                    <a:lnTo>
                      <a:pt x="215900" y="38100"/>
                    </a:lnTo>
                    <a:lnTo>
                      <a:pt x="101600" y="12700"/>
                    </a:lnTo>
                    <a:lnTo>
                      <a:pt x="215900" y="228600"/>
                    </a:lnTo>
                    <a:lnTo>
                      <a:pt x="393700" y="12700"/>
                    </a:lnTo>
                    <a:lnTo>
                      <a:pt x="571500" y="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9" name="フリーフォーム 238"/>
              <p:cNvSpPr>
                <a:spLocks noChangeArrowheads="1"/>
              </p:cNvSpPr>
              <p:nvPr/>
            </p:nvSpPr>
            <p:spPr bwMode="auto">
              <a:xfrm rot="-3144780">
                <a:off x="-1126070" y="2839055"/>
                <a:ext cx="351573" cy="387707"/>
              </a:xfrm>
              <a:custGeom>
                <a:avLst/>
                <a:gdLst>
                  <a:gd name="T0" fmla="*/ 6210028 w 127000"/>
                  <a:gd name="T1" fmla="*/ 0 h 139700"/>
                  <a:gd name="T2" fmla="*/ 6210028 w 127000"/>
                  <a:gd name="T3" fmla="*/ 0 h 139700"/>
                  <a:gd name="T4" fmla="*/ 12419986 w 127000"/>
                  <a:gd name="T5" fmla="*/ 12482792 h 139700"/>
                  <a:gd name="T6" fmla="*/ 12419986 w 127000"/>
                  <a:gd name="T7" fmla="*/ 12482792 h 139700"/>
                  <a:gd name="T8" fmla="*/ 0 w 127000"/>
                  <a:gd name="T9" fmla="*/ 8321866 h 139700"/>
                  <a:gd name="T10" fmla="*/ 0 w 127000"/>
                  <a:gd name="T11" fmla="*/ 8321866 h 139700"/>
                  <a:gd name="T12" fmla="*/ 20700001 w 127000"/>
                  <a:gd name="T13" fmla="*/ 6241428 h 139700"/>
                  <a:gd name="T14" fmla="*/ 20700001 w 127000"/>
                  <a:gd name="T15" fmla="*/ 6241428 h 139700"/>
                  <a:gd name="T16" fmla="*/ 20700001 w 127000"/>
                  <a:gd name="T17" fmla="*/ 22885123 h 139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00"/>
                  <a:gd name="T28" fmla="*/ 0 h 139700"/>
                  <a:gd name="T29" fmla="*/ 127000 w 127000"/>
                  <a:gd name="T30" fmla="*/ 139700 h 139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00" h="139700">
                    <a:moveTo>
                      <a:pt x="38100" y="0"/>
                    </a:moveTo>
                    <a:lnTo>
                      <a:pt x="38100" y="0"/>
                    </a:lnTo>
                    <a:lnTo>
                      <a:pt x="76200" y="76200"/>
                    </a:lnTo>
                    <a:lnTo>
                      <a:pt x="0" y="50800"/>
                    </a:lnTo>
                    <a:lnTo>
                      <a:pt x="127000" y="38100"/>
                    </a:lnTo>
                    <a:lnTo>
                      <a:pt x="127000" y="139700"/>
                    </a:lnTo>
                  </a:path>
                </a:pathLst>
              </a:custGeom>
              <a:noFill/>
              <a:ln w="25400">
                <a:solidFill>
                  <a:srgbClr val="00FF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40" name="フリーフォーム 239"/>
              <p:cNvSpPr>
                <a:spLocks noChangeArrowheads="1"/>
              </p:cNvSpPr>
              <p:nvPr/>
            </p:nvSpPr>
            <p:spPr bwMode="auto">
              <a:xfrm rot="-3279522">
                <a:off x="-1351664" y="1947426"/>
                <a:ext cx="471694" cy="667990"/>
              </a:xfrm>
              <a:custGeom>
                <a:avLst/>
                <a:gdLst>
                  <a:gd name="T0" fmla="*/ 98329 w 698500"/>
                  <a:gd name="T1" fmla="*/ 61174719 h 215900"/>
                  <a:gd name="T2" fmla="*/ 84026 w 698500"/>
                  <a:gd name="T3" fmla="*/ 10795492 h 215900"/>
                  <a:gd name="T4" fmla="*/ 60785 w 698500"/>
                  <a:gd name="T5" fmla="*/ 25189547 h 215900"/>
                  <a:gd name="T6" fmla="*/ 48270 w 698500"/>
                  <a:gd name="T7" fmla="*/ 0 h 215900"/>
                  <a:gd name="T8" fmla="*/ 19665 w 698500"/>
                  <a:gd name="T9" fmla="*/ 21591080 h 215900"/>
                  <a:gd name="T10" fmla="*/ 46483 w 698500"/>
                  <a:gd name="T11" fmla="*/ 50379218 h 215900"/>
                  <a:gd name="T12" fmla="*/ 66149 w 698500"/>
                  <a:gd name="T13" fmla="*/ 53977695 h 215900"/>
                  <a:gd name="T14" fmla="*/ 48270 w 698500"/>
                  <a:gd name="T15" fmla="*/ 32386612 h 215900"/>
                  <a:gd name="T16" fmla="*/ 0 w 698500"/>
                  <a:gd name="T17" fmla="*/ 46780667 h 215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8500"/>
                  <a:gd name="T28" fmla="*/ 0 h 215900"/>
                  <a:gd name="T29" fmla="*/ 698500 w 698500"/>
                  <a:gd name="T30" fmla="*/ 215900 h 2159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8500" h="215900">
                    <a:moveTo>
                      <a:pt x="698500" y="215900"/>
                    </a:moveTo>
                    <a:lnTo>
                      <a:pt x="596900" y="38100"/>
                    </a:lnTo>
                    <a:lnTo>
                      <a:pt x="431800" y="88900"/>
                    </a:lnTo>
                    <a:lnTo>
                      <a:pt x="342900" y="0"/>
                    </a:lnTo>
                    <a:lnTo>
                      <a:pt x="139700" y="76200"/>
                    </a:lnTo>
                    <a:lnTo>
                      <a:pt x="330200" y="177800"/>
                    </a:lnTo>
                    <a:lnTo>
                      <a:pt x="469900" y="190500"/>
                    </a:lnTo>
                    <a:lnTo>
                      <a:pt x="342900" y="114300"/>
                    </a:lnTo>
                    <a:lnTo>
                      <a:pt x="0" y="165100"/>
                    </a:lnTo>
                  </a:path>
                </a:pathLst>
              </a:custGeom>
              <a:noFill/>
              <a:ln w="25400">
                <a:solidFill>
                  <a:srgbClr val="FFFF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41" name="フリーフォーム 240"/>
              <p:cNvSpPr>
                <a:spLocks noChangeArrowheads="1"/>
              </p:cNvSpPr>
              <p:nvPr/>
            </p:nvSpPr>
            <p:spPr bwMode="auto">
              <a:xfrm rot="-4870792">
                <a:off x="-549881" y="1784335"/>
                <a:ext cx="504899" cy="525407"/>
              </a:xfrm>
              <a:custGeom>
                <a:avLst/>
                <a:gdLst>
                  <a:gd name="T0" fmla="*/ 0 w 571500"/>
                  <a:gd name="T1" fmla="*/ 12174195 h 228600"/>
                  <a:gd name="T2" fmla="*/ 116493 w 571500"/>
                  <a:gd name="T3" fmla="*/ 2434850 h 228600"/>
                  <a:gd name="T4" fmla="*/ 54820 w 571500"/>
                  <a:gd name="T5" fmla="*/ 811625 h 228600"/>
                  <a:gd name="T6" fmla="*/ 116493 w 571500"/>
                  <a:gd name="T7" fmla="*/ 14609020 h 228600"/>
                  <a:gd name="T8" fmla="*/ 212428 w 571500"/>
                  <a:gd name="T9" fmla="*/ 811625 h 228600"/>
                  <a:gd name="T10" fmla="*/ 308362 w 571500"/>
                  <a:gd name="T11" fmla="*/ 0 h 228600"/>
                  <a:gd name="T12" fmla="*/ 0 60000 65536"/>
                  <a:gd name="T13" fmla="*/ 0 60000 65536"/>
                  <a:gd name="T14" fmla="*/ 0 60000 65536"/>
                  <a:gd name="T15" fmla="*/ 0 60000 65536"/>
                  <a:gd name="T16" fmla="*/ 0 60000 65536"/>
                  <a:gd name="T17" fmla="*/ 0 60000 65536"/>
                  <a:gd name="T18" fmla="*/ 0 w 571500"/>
                  <a:gd name="T19" fmla="*/ 0 h 228600"/>
                  <a:gd name="T20" fmla="*/ 571500 w 571500"/>
                  <a:gd name="T21" fmla="*/ 228600 h 228600"/>
                </a:gdLst>
                <a:ahLst/>
                <a:cxnLst>
                  <a:cxn ang="T12">
                    <a:pos x="T0" y="T1"/>
                  </a:cxn>
                  <a:cxn ang="T13">
                    <a:pos x="T2" y="T3"/>
                  </a:cxn>
                  <a:cxn ang="T14">
                    <a:pos x="T4" y="T5"/>
                  </a:cxn>
                  <a:cxn ang="T15">
                    <a:pos x="T6" y="T7"/>
                  </a:cxn>
                  <a:cxn ang="T16">
                    <a:pos x="T8" y="T9"/>
                  </a:cxn>
                  <a:cxn ang="T17">
                    <a:pos x="T10" y="T11"/>
                  </a:cxn>
                </a:cxnLst>
                <a:rect l="T18" t="T19" r="T20" b="T21"/>
                <a:pathLst>
                  <a:path w="571500" h="228600">
                    <a:moveTo>
                      <a:pt x="0" y="190500"/>
                    </a:moveTo>
                    <a:lnTo>
                      <a:pt x="215900" y="38100"/>
                    </a:lnTo>
                    <a:lnTo>
                      <a:pt x="101600" y="12700"/>
                    </a:lnTo>
                    <a:lnTo>
                      <a:pt x="215900" y="228600"/>
                    </a:lnTo>
                    <a:lnTo>
                      <a:pt x="393700" y="12700"/>
                    </a:lnTo>
                    <a:lnTo>
                      <a:pt x="571500" y="0"/>
                    </a:lnTo>
                  </a:path>
                </a:pathLst>
              </a:custGeom>
              <a:noFill/>
              <a:ln w="25400">
                <a:solidFill>
                  <a:srgbClr val="E46C0A"/>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42" name="フリーフォーム 241"/>
              <p:cNvSpPr>
                <a:spLocks noChangeArrowheads="1"/>
              </p:cNvSpPr>
              <p:nvPr/>
            </p:nvSpPr>
            <p:spPr bwMode="auto">
              <a:xfrm rot="-2593502">
                <a:off x="-656818" y="2382498"/>
                <a:ext cx="352550" cy="386731"/>
              </a:xfrm>
              <a:custGeom>
                <a:avLst/>
                <a:gdLst>
                  <a:gd name="T0" fmla="*/ 6244590 w 127000"/>
                  <a:gd name="T1" fmla="*/ 0 h 139700"/>
                  <a:gd name="T2" fmla="*/ 6244590 w 127000"/>
                  <a:gd name="T3" fmla="*/ 0 h 139700"/>
                  <a:gd name="T4" fmla="*/ 12489112 w 127000"/>
                  <a:gd name="T5" fmla="*/ 12420025 h 139700"/>
                  <a:gd name="T6" fmla="*/ 12489112 w 127000"/>
                  <a:gd name="T7" fmla="*/ 12420025 h 139700"/>
                  <a:gd name="T8" fmla="*/ 0 w 127000"/>
                  <a:gd name="T9" fmla="*/ 8280021 h 139700"/>
                  <a:gd name="T10" fmla="*/ 0 w 127000"/>
                  <a:gd name="T11" fmla="*/ 8280021 h 139700"/>
                  <a:gd name="T12" fmla="*/ 20815210 w 127000"/>
                  <a:gd name="T13" fmla="*/ 6210042 h 139700"/>
                  <a:gd name="T14" fmla="*/ 20815210 w 127000"/>
                  <a:gd name="T15" fmla="*/ 6210042 h 139700"/>
                  <a:gd name="T16" fmla="*/ 20815210 w 127000"/>
                  <a:gd name="T17" fmla="*/ 22770046 h 139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00"/>
                  <a:gd name="T28" fmla="*/ 0 h 139700"/>
                  <a:gd name="T29" fmla="*/ 127000 w 127000"/>
                  <a:gd name="T30" fmla="*/ 139700 h 139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00" h="139700">
                    <a:moveTo>
                      <a:pt x="38100" y="0"/>
                    </a:moveTo>
                    <a:lnTo>
                      <a:pt x="38100" y="0"/>
                    </a:lnTo>
                    <a:lnTo>
                      <a:pt x="76200" y="76200"/>
                    </a:lnTo>
                    <a:lnTo>
                      <a:pt x="0" y="50800"/>
                    </a:lnTo>
                    <a:lnTo>
                      <a:pt x="127000" y="38100"/>
                    </a:lnTo>
                    <a:lnTo>
                      <a:pt x="127000" y="139700"/>
                    </a:lnTo>
                  </a:path>
                </a:pathLst>
              </a:custGeom>
              <a:noFill/>
              <a:ln w="25400">
                <a:solidFill>
                  <a:srgbClr val="E46C0A"/>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43" name="フリーフォーム 242"/>
              <p:cNvSpPr>
                <a:spLocks noChangeArrowheads="1"/>
              </p:cNvSpPr>
              <p:nvPr/>
            </p:nvSpPr>
            <p:spPr bwMode="auto">
              <a:xfrm rot="-3144780">
                <a:off x="-578202" y="2681824"/>
                <a:ext cx="168951" cy="703147"/>
              </a:xfrm>
              <a:custGeom>
                <a:avLst/>
                <a:gdLst>
                  <a:gd name="T0" fmla="*/ 157857 w 127000"/>
                  <a:gd name="T1" fmla="*/ 0 h 139700"/>
                  <a:gd name="T2" fmla="*/ 157857 w 127000"/>
                  <a:gd name="T3" fmla="*/ 0 h 139700"/>
                  <a:gd name="T4" fmla="*/ 315715 w 127000"/>
                  <a:gd name="T5" fmla="*/ 246065960 h 139700"/>
                  <a:gd name="T6" fmla="*/ 315715 w 127000"/>
                  <a:gd name="T7" fmla="*/ 246065960 h 139700"/>
                  <a:gd name="T8" fmla="*/ 0 w 127000"/>
                  <a:gd name="T9" fmla="*/ 164043974 h 139700"/>
                  <a:gd name="T10" fmla="*/ 0 w 127000"/>
                  <a:gd name="T11" fmla="*/ 164043974 h 139700"/>
                  <a:gd name="T12" fmla="*/ 526191 w 127000"/>
                  <a:gd name="T13" fmla="*/ 123033043 h 139700"/>
                  <a:gd name="T14" fmla="*/ 526191 w 127000"/>
                  <a:gd name="T15" fmla="*/ 123033043 h 139700"/>
                  <a:gd name="T16" fmla="*/ 526191 w 127000"/>
                  <a:gd name="T17" fmla="*/ 451121011 h 139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00"/>
                  <a:gd name="T28" fmla="*/ 0 h 139700"/>
                  <a:gd name="T29" fmla="*/ 127000 w 127000"/>
                  <a:gd name="T30" fmla="*/ 139700 h 139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00" h="139700">
                    <a:moveTo>
                      <a:pt x="38100" y="0"/>
                    </a:moveTo>
                    <a:lnTo>
                      <a:pt x="38100" y="0"/>
                    </a:lnTo>
                    <a:lnTo>
                      <a:pt x="76200" y="76200"/>
                    </a:lnTo>
                    <a:lnTo>
                      <a:pt x="0" y="50800"/>
                    </a:lnTo>
                    <a:lnTo>
                      <a:pt x="127000" y="38100"/>
                    </a:lnTo>
                    <a:lnTo>
                      <a:pt x="127000" y="139700"/>
                    </a:lnTo>
                  </a:path>
                </a:pathLst>
              </a:custGeom>
              <a:noFill/>
              <a:ln w="25400">
                <a:solidFill>
                  <a:srgbClr val="E46C0A"/>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44" name="フリーフォーム 243"/>
              <p:cNvSpPr>
                <a:spLocks noChangeArrowheads="1"/>
              </p:cNvSpPr>
              <p:nvPr/>
            </p:nvSpPr>
            <p:spPr bwMode="auto">
              <a:xfrm>
                <a:off x="-1621692" y="2209642"/>
                <a:ext cx="338878" cy="452162"/>
              </a:xfrm>
              <a:custGeom>
                <a:avLst/>
                <a:gdLst>
                  <a:gd name="T0" fmla="*/ 0 w 304800"/>
                  <a:gd name="T1" fmla="*/ 0 h 266700"/>
                  <a:gd name="T2" fmla="*/ 0 w 304800"/>
                  <a:gd name="T3" fmla="*/ 2306647 h 266700"/>
                  <a:gd name="T4" fmla="*/ 237939 w 304800"/>
                  <a:gd name="T5" fmla="*/ 1951775 h 266700"/>
                  <a:gd name="T6" fmla="*/ 237939 w 304800"/>
                  <a:gd name="T7" fmla="*/ 1951775 h 266700"/>
                  <a:gd name="T8" fmla="*/ 432619 w 304800"/>
                  <a:gd name="T9" fmla="*/ 1419473 h 266700"/>
                  <a:gd name="T10" fmla="*/ 302832 w 304800"/>
                  <a:gd name="T11" fmla="*/ 887170 h 266700"/>
                  <a:gd name="T12" fmla="*/ 519143 w 304800"/>
                  <a:gd name="T13" fmla="*/ 3726122 h 266700"/>
                  <a:gd name="T14" fmla="*/ 0 60000 65536"/>
                  <a:gd name="T15" fmla="*/ 0 60000 65536"/>
                  <a:gd name="T16" fmla="*/ 0 60000 65536"/>
                  <a:gd name="T17" fmla="*/ 0 60000 65536"/>
                  <a:gd name="T18" fmla="*/ 0 60000 65536"/>
                  <a:gd name="T19" fmla="*/ 0 60000 65536"/>
                  <a:gd name="T20" fmla="*/ 0 60000 65536"/>
                  <a:gd name="T21" fmla="*/ 0 w 304800"/>
                  <a:gd name="T22" fmla="*/ 0 h 266700"/>
                  <a:gd name="T23" fmla="*/ 304800 w 304800"/>
                  <a:gd name="T24" fmla="*/ 266700 h 266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800" h="266700">
                    <a:moveTo>
                      <a:pt x="0" y="0"/>
                    </a:moveTo>
                    <a:lnTo>
                      <a:pt x="0" y="165100"/>
                    </a:lnTo>
                    <a:lnTo>
                      <a:pt x="139700" y="139700"/>
                    </a:lnTo>
                    <a:lnTo>
                      <a:pt x="254000" y="101600"/>
                    </a:lnTo>
                    <a:lnTo>
                      <a:pt x="177800" y="63500"/>
                    </a:lnTo>
                    <a:lnTo>
                      <a:pt x="304800" y="266700"/>
                    </a:lnTo>
                  </a:path>
                </a:pathLst>
              </a:custGeom>
              <a:noFill/>
              <a:ln w="25400">
                <a:solidFill>
                  <a:srgbClr val="E46C0A"/>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grpSp>
        <p:grpSp>
          <p:nvGrpSpPr>
            <p:cNvPr id="250" name="図形グループ 501"/>
            <p:cNvGrpSpPr>
              <a:grpSpLocks/>
            </p:cNvGrpSpPr>
            <p:nvPr/>
          </p:nvGrpSpPr>
          <p:grpSpPr bwMode="auto">
            <a:xfrm>
              <a:off x="635000" y="1159470"/>
              <a:ext cx="2156048" cy="1754326"/>
              <a:chOff x="-2095500" y="4397970"/>
              <a:chExt cx="2156048" cy="1754326"/>
            </a:xfrm>
          </p:grpSpPr>
          <p:cxnSp>
            <p:nvCxnSpPr>
              <p:cNvPr id="221" name="直線コネクタ 220"/>
              <p:cNvCxnSpPr>
                <a:cxnSpLocks noChangeShapeType="1"/>
              </p:cNvCxnSpPr>
              <p:nvPr/>
            </p:nvCxnSpPr>
            <p:spPr bwMode="auto">
              <a:xfrm>
                <a:off x="-2095500" y="4851400"/>
                <a:ext cx="266700" cy="1588"/>
              </a:xfrm>
              <a:prstGeom prst="line">
                <a:avLst/>
              </a:prstGeom>
              <a:noFill/>
              <a:ln w="28575">
                <a:solidFill>
                  <a:srgbClr val="FF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22" name="直線コネクタ 221"/>
              <p:cNvCxnSpPr>
                <a:cxnSpLocks noChangeShapeType="1"/>
              </p:cNvCxnSpPr>
              <p:nvPr/>
            </p:nvCxnSpPr>
            <p:spPr bwMode="auto">
              <a:xfrm>
                <a:off x="-2095500" y="5130800"/>
                <a:ext cx="266700" cy="1588"/>
              </a:xfrm>
              <a:prstGeom prst="line">
                <a:avLst/>
              </a:prstGeom>
              <a:noFill/>
              <a:ln w="28575">
                <a:solidFill>
                  <a:srgbClr val="FFFF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23" name="直線コネクタ 222"/>
              <p:cNvCxnSpPr>
                <a:cxnSpLocks noChangeShapeType="1"/>
              </p:cNvCxnSpPr>
              <p:nvPr/>
            </p:nvCxnSpPr>
            <p:spPr bwMode="auto">
              <a:xfrm>
                <a:off x="-2095500" y="5410200"/>
                <a:ext cx="266700" cy="1588"/>
              </a:xfrm>
              <a:prstGeom prst="line">
                <a:avLst/>
              </a:prstGeom>
              <a:noFill/>
              <a:ln w="28575">
                <a:solidFill>
                  <a:srgbClr val="00FF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24" name="直線コネクタ 223"/>
              <p:cNvCxnSpPr>
                <a:cxnSpLocks noChangeShapeType="1"/>
              </p:cNvCxnSpPr>
              <p:nvPr/>
            </p:nvCxnSpPr>
            <p:spPr bwMode="auto">
              <a:xfrm>
                <a:off x="-2095500" y="5676900"/>
                <a:ext cx="266700" cy="1588"/>
              </a:xfrm>
              <a:prstGeom prst="line">
                <a:avLst/>
              </a:prstGeom>
              <a:noFill/>
              <a:ln w="28575">
                <a:solidFill>
                  <a:srgbClr val="FF66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5" name="テキスト ボックス 500"/>
              <p:cNvSpPr txBox="1">
                <a:spLocks noChangeArrowheads="1"/>
              </p:cNvSpPr>
              <p:nvPr/>
            </p:nvSpPr>
            <p:spPr bwMode="auto">
              <a:xfrm>
                <a:off x="-1816100" y="4397970"/>
                <a:ext cx="1876648"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en-US" altLang="ja-JP" sz="1800" dirty="0" smtClean="0">
                    <a:latin typeface="Calibri" pitchFamily="34" charset="0"/>
                    <a:ea typeface="ＭＳ ゴシック" pitchFamily="49" charset="-128"/>
                  </a:rPr>
                  <a:t>Switching times </a:t>
                </a:r>
                <a:endParaRPr lang="en-US" altLang="ja-JP" sz="1800" dirty="0">
                  <a:latin typeface="Calibri" pitchFamily="34" charset="0"/>
                  <a:ea typeface="ＭＳ ゴシック" pitchFamily="49" charset="-128"/>
                </a:endParaRPr>
              </a:p>
              <a:p>
                <a:r>
                  <a:rPr lang="ja-JP" altLang="en-US" sz="1800" dirty="0" smtClean="0">
                    <a:latin typeface="ＭＳ ゴシック" pitchFamily="49" charset="-128"/>
                    <a:ea typeface="ＭＳ ゴシック" pitchFamily="49" charset="-128"/>
                  </a:rPr>
                  <a:t>１</a:t>
                </a:r>
                <a:endParaRPr lang="en-US" altLang="ja-JP" sz="1800" dirty="0">
                  <a:latin typeface="ＭＳ ゴシック" pitchFamily="49" charset="-128"/>
                  <a:ea typeface="ＭＳ ゴシック" pitchFamily="49" charset="-128"/>
                </a:endParaRPr>
              </a:p>
              <a:p>
                <a:r>
                  <a:rPr lang="ja-JP" altLang="en-US" sz="1800" dirty="0" smtClean="0">
                    <a:latin typeface="ＭＳ ゴシック" pitchFamily="49" charset="-128"/>
                    <a:ea typeface="ＭＳ ゴシック" pitchFamily="49" charset="-128"/>
                  </a:rPr>
                  <a:t>２</a:t>
                </a:r>
                <a:endParaRPr lang="en-US" altLang="ja-JP" sz="1800" dirty="0">
                  <a:latin typeface="ＭＳ ゴシック" pitchFamily="49" charset="-128"/>
                  <a:ea typeface="ＭＳ ゴシック" pitchFamily="49" charset="-128"/>
                </a:endParaRPr>
              </a:p>
              <a:p>
                <a:r>
                  <a:rPr lang="ja-JP" altLang="en-US" sz="1800" dirty="0" smtClean="0">
                    <a:latin typeface="ＭＳ ゴシック" pitchFamily="49" charset="-128"/>
                    <a:ea typeface="ＭＳ ゴシック" pitchFamily="49" charset="-128"/>
                  </a:rPr>
                  <a:t>３</a:t>
                </a:r>
                <a:endParaRPr lang="en-US" altLang="ja-JP" sz="1800" dirty="0">
                  <a:latin typeface="ＭＳ ゴシック" pitchFamily="49" charset="-128"/>
                  <a:ea typeface="ＭＳ ゴシック" pitchFamily="49" charset="-128"/>
                </a:endParaRPr>
              </a:p>
              <a:p>
                <a:r>
                  <a:rPr lang="ja-JP" altLang="en-US" sz="1800" dirty="0" smtClean="0">
                    <a:latin typeface="ＭＳ ゴシック" pitchFamily="49" charset="-128"/>
                    <a:ea typeface="ＭＳ ゴシック" pitchFamily="49" charset="-128"/>
                  </a:rPr>
                  <a:t>４</a:t>
                </a:r>
                <a:endParaRPr lang="en-US" altLang="ja-JP" sz="1800" dirty="0">
                  <a:latin typeface="ＭＳ ゴシック" pitchFamily="49" charset="-128"/>
                  <a:ea typeface="ＭＳ ゴシック" pitchFamily="49" charset="-128"/>
                </a:endParaRPr>
              </a:p>
              <a:p>
                <a:r>
                  <a:rPr lang="ja-JP" altLang="en-US" sz="1800" dirty="0">
                    <a:latin typeface="ＭＳ ゴシック" pitchFamily="49" charset="-128"/>
                    <a:ea typeface="ＭＳ ゴシック" pitchFamily="49" charset="-128"/>
                  </a:rPr>
                  <a:t>・・</a:t>
                </a:r>
              </a:p>
            </p:txBody>
          </p:sp>
        </p:grpSp>
      </p:grpSp>
    </p:spTree>
  </p:cSld>
  <p:clrMapOvr>
    <a:masterClrMapping/>
  </p:clrMapOvr>
  <p:transition advTm="415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strips(downLeft)">
                                      <p:cBhvr>
                                        <p:cTn id="11" dur="500"/>
                                        <p:tgtEl>
                                          <p:spTgt spid="128"/>
                                        </p:tgtEl>
                                      </p:cBhvr>
                                    </p:animEffect>
                                  </p:childTnLst>
                                </p:cTn>
                              </p:par>
                              <p:par>
                                <p:cTn id="12" presetID="18" presetClass="entr" presetSubtype="1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500"/>
                                        <p:tgtEl>
                                          <p:spTgt spid="7"/>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strips(downLeft)">
                                      <p:cBhvr>
                                        <p:cTn id="22" dur="500"/>
                                        <p:tgtEl>
                                          <p:spTgt spid="127"/>
                                        </p:tgtEl>
                                      </p:cBhvr>
                                    </p:animEffect>
                                  </p:childTnLst>
                                </p:cTn>
                              </p:par>
                              <p:par>
                                <p:cTn id="23" presetID="18" presetClass="entr" presetSubtype="1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15"/>
                                        </p:tgtEl>
                                        <p:attrNameLst>
                                          <p:attrName>style.visibility</p:attrName>
                                        </p:attrNameLst>
                                      </p:cBhvr>
                                      <p:to>
                                        <p:strVal val="visible"/>
                                      </p:to>
                                    </p:set>
                                    <p:animEffect transition="in" filter="strips(downLeft)">
                                      <p:cBhvr>
                                        <p:cTn id="30" dur="500"/>
                                        <p:tgtEl>
                                          <p:spTgt spid="21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16"/>
                                        </p:tgtEl>
                                        <p:attrNameLst>
                                          <p:attrName>style.visibility</p:attrName>
                                        </p:attrNameLst>
                                      </p:cBhvr>
                                      <p:to>
                                        <p:strVal val="visible"/>
                                      </p:to>
                                    </p:set>
                                    <p:animEffect transition="in" filter="dissolve">
                                      <p:cBhvr>
                                        <p:cTn id="33" dur="500"/>
                                        <p:tgtEl>
                                          <p:spTgt spid="216"/>
                                        </p:tgtEl>
                                      </p:cBhvr>
                                    </p:animEffect>
                                  </p:childTnLst>
                                </p:cTn>
                              </p:par>
                              <p:par>
                                <p:cTn id="34" presetID="18" presetClass="entr" presetSubtype="12" fill="hold" nodeType="withEffect">
                                  <p:stCondLst>
                                    <p:cond delay="0"/>
                                  </p:stCondLst>
                                  <p:childTnLst>
                                    <p:set>
                                      <p:cBhvr>
                                        <p:cTn id="35" dur="1" fill="hold">
                                          <p:stCondLst>
                                            <p:cond delay="0"/>
                                          </p:stCondLst>
                                        </p:cTn>
                                        <p:tgtEl>
                                          <p:spTgt spid="245"/>
                                        </p:tgtEl>
                                        <p:attrNameLst>
                                          <p:attrName>style.visibility</p:attrName>
                                        </p:attrNameLst>
                                      </p:cBhvr>
                                      <p:to>
                                        <p:strVal val="visible"/>
                                      </p:to>
                                    </p:set>
                                    <p:animEffect transition="in" filter="strips(downLeft)">
                                      <p:cBhvr>
                                        <p:cTn id="36" dur="500"/>
                                        <p:tgtEl>
                                          <p:spTgt spid="245"/>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246"/>
                                        </p:tgtEl>
                                        <p:attrNameLst>
                                          <p:attrName>style.visibility</p:attrName>
                                        </p:attrNameLst>
                                      </p:cBhvr>
                                      <p:to>
                                        <p:strVal val="visible"/>
                                      </p:to>
                                    </p:set>
                                    <p:animEffect transition="in" filter="strips(downLeft)">
                                      <p:cBhvr>
                                        <p:cTn id="41" dur="500"/>
                                        <p:tgtEl>
                                          <p:spTgt spid="246"/>
                                        </p:tgtEl>
                                      </p:cBhvr>
                                    </p:animEffect>
                                  </p:childTnLst>
                                </p:cTn>
                              </p:par>
                            </p:childTnLst>
                          </p:cTn>
                        </p:par>
                        <p:par>
                          <p:cTn id="42" fill="hold">
                            <p:stCondLst>
                              <p:cond delay="500"/>
                            </p:stCondLst>
                            <p:childTnLst>
                              <p:par>
                                <p:cTn id="43" presetID="18" presetClass="entr" presetSubtype="12" fill="hold" grpId="0" nodeType="afterEffect">
                                  <p:stCondLst>
                                    <p:cond delay="0"/>
                                  </p:stCondLst>
                                  <p:childTnLst>
                                    <p:set>
                                      <p:cBhvr>
                                        <p:cTn id="44" dur="1" fill="hold">
                                          <p:stCondLst>
                                            <p:cond delay="0"/>
                                          </p:stCondLst>
                                        </p:cTn>
                                        <p:tgtEl>
                                          <p:spTgt spid="214"/>
                                        </p:tgtEl>
                                        <p:attrNameLst>
                                          <p:attrName>style.visibility</p:attrName>
                                        </p:attrNameLst>
                                      </p:cBhvr>
                                      <p:to>
                                        <p:strVal val="visible"/>
                                      </p:to>
                                    </p:set>
                                    <p:animEffect transition="in" filter="strips(downLeft)">
                                      <p:cBhvr>
                                        <p:cTn id="45" dur="500"/>
                                        <p:tgtEl>
                                          <p:spTgt spid="214"/>
                                        </p:tgtEl>
                                      </p:cBhvr>
                                    </p:animEffect>
                                  </p:childTnLst>
                                </p:cTn>
                              </p:par>
                            </p:childTnLst>
                          </p:cTn>
                        </p:par>
                        <p:par>
                          <p:cTn id="46" fill="hold">
                            <p:stCondLst>
                              <p:cond delay="1000"/>
                            </p:stCondLst>
                            <p:childTnLst>
                              <p:par>
                                <p:cTn id="47" presetID="18" presetClass="entr" presetSubtype="12" fill="hold" nodeType="afterEffect">
                                  <p:stCondLst>
                                    <p:cond delay="0"/>
                                  </p:stCondLst>
                                  <p:childTnLst>
                                    <p:set>
                                      <p:cBhvr>
                                        <p:cTn id="48" dur="1" fill="hold">
                                          <p:stCondLst>
                                            <p:cond delay="0"/>
                                          </p:stCondLst>
                                        </p:cTn>
                                        <p:tgtEl>
                                          <p:spTgt spid="247"/>
                                        </p:tgtEl>
                                        <p:attrNameLst>
                                          <p:attrName>style.visibility</p:attrName>
                                        </p:attrNameLst>
                                      </p:cBhvr>
                                      <p:to>
                                        <p:strVal val="visible"/>
                                      </p:to>
                                    </p:set>
                                    <p:animEffect transition="in" filter="strips(downLeft)">
                                      <p:cBhvr>
                                        <p:cTn id="49" dur="500"/>
                                        <p:tgtEl>
                                          <p:spTgt spid="24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dissolv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248"/>
                                        </p:tgtEl>
                                        <p:attrNameLst>
                                          <p:attrName>style.visibility</p:attrName>
                                        </p:attrNameLst>
                                      </p:cBhvr>
                                      <p:to>
                                        <p:strVal val="visible"/>
                                      </p:to>
                                    </p:set>
                                    <p:animEffect transition="in" filter="dissolve">
                                      <p:cBhvr>
                                        <p:cTn id="59"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214" grpId="0" animBg="1"/>
      <p:bldP spid="215" grpId="0" animBg="1"/>
      <p:bldP spid="2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3440832" y="764704"/>
            <a:ext cx="5623520" cy="4365848"/>
            <a:chOff x="1691680" y="1196752"/>
            <a:chExt cx="5623520" cy="4365848"/>
          </a:xfrm>
          <a:solidFill>
            <a:schemeClr val="bg2"/>
          </a:solidFill>
        </p:grpSpPr>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28800" y="1295400"/>
              <a:ext cx="5486400" cy="4267200"/>
            </a:xfrm>
            <a:prstGeom prst="rect">
              <a:avLst/>
            </a:prstGeom>
            <a:solidFill>
              <a:schemeClr val="bg2"/>
            </a:solidFill>
            <a:ln w="9525">
              <a:noFill/>
              <a:miter lim="800000"/>
              <a:headEnd/>
              <a:tailEnd/>
            </a:ln>
          </p:spPr>
        </p:pic>
        <p:sp>
          <p:nvSpPr>
            <p:cNvPr id="10" name="テキスト ボックス 9"/>
            <p:cNvSpPr txBox="1"/>
            <p:nvPr/>
          </p:nvSpPr>
          <p:spPr>
            <a:xfrm>
              <a:off x="1691680" y="1196752"/>
              <a:ext cx="4428000" cy="4356000"/>
            </a:xfrm>
            <a:prstGeom prst="rect">
              <a:avLst/>
            </a:prstGeom>
            <a:grpFill/>
          </p:spPr>
          <p:txBody>
            <a:bodyPr wrap="square" rtlCol="0">
              <a:spAutoFit/>
            </a:bodyPr>
            <a:lstStyle/>
            <a:p>
              <a:endParaRPr kumimoji="1" lang="ja-JP" altLang="en-US" dirty="0"/>
            </a:p>
          </p:txBody>
        </p:sp>
      </p:gr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14</a:t>
            </a:fld>
            <a:endParaRPr lang="ja-JP" altLang="en-US"/>
          </a:p>
        </p:txBody>
      </p:sp>
      <p:sp>
        <p:nvSpPr>
          <p:cNvPr id="24" name="タイトル 2"/>
          <p:cNvSpPr>
            <a:spLocks noGrp="1"/>
          </p:cNvSpPr>
          <p:nvPr>
            <p:ph type="title"/>
          </p:nvPr>
        </p:nvSpPr>
        <p:spPr>
          <a:xfrm>
            <a:off x="344488" y="-171400"/>
            <a:ext cx="8915400" cy="1143000"/>
          </a:xfrm>
        </p:spPr>
        <p:txBody>
          <a:bodyPr>
            <a:normAutofit/>
          </a:bodyPr>
          <a:lstStyle/>
          <a:p>
            <a:r>
              <a:rPr kumimoji="1" lang="en-US" altLang="ja-JP" sz="3200" dirty="0" smtClean="0">
                <a:latin typeface="Times New Roman" pitchFamily="18" charset="0"/>
                <a:ea typeface="ＭＳ ゴシック" pitchFamily="49" charset="-128"/>
                <a:cs typeface="Times New Roman" pitchFamily="18" charset="0"/>
              </a:rPr>
              <a:t>Advantage of SMT using UV light </a:t>
            </a:r>
            <a:r>
              <a:rPr lang="en-US" altLang="ja-JP" sz="3200" dirty="0" smtClean="0">
                <a:latin typeface="Times New Roman" pitchFamily="18" charset="0"/>
                <a:ea typeface="ＭＳ ゴシック" pitchFamily="49" charset="-128"/>
                <a:cs typeface="Times New Roman" pitchFamily="18" charset="0"/>
              </a:rPr>
              <a:t>switching</a:t>
            </a:r>
            <a:endParaRPr kumimoji="1" lang="ja-JP" altLang="en-US" sz="3200" dirty="0">
              <a:latin typeface="ＭＳ ゴシック" pitchFamily="49" charset="-128"/>
              <a:ea typeface="ＭＳ ゴシック" pitchFamily="49" charset="-128"/>
            </a:endParaRPr>
          </a:p>
        </p:txBody>
      </p:sp>
      <p:pic>
        <p:nvPicPr>
          <p:cNvPr id="201738" name="Picture 10"/>
          <p:cNvPicPr>
            <a:picLocks noChangeAspect="1" noChangeArrowheads="1"/>
          </p:cNvPicPr>
          <p:nvPr/>
        </p:nvPicPr>
        <p:blipFill>
          <a:blip r:embed="rId5" cstate="print"/>
          <a:srcRect/>
          <a:stretch>
            <a:fillRect/>
          </a:stretch>
        </p:blipFill>
        <p:spPr bwMode="auto">
          <a:xfrm>
            <a:off x="2253600" y="982800"/>
            <a:ext cx="5400000" cy="5400000"/>
          </a:xfrm>
          <a:prstGeom prst="rect">
            <a:avLst/>
          </a:prstGeom>
          <a:noFill/>
          <a:ln w="9525">
            <a:noFill/>
            <a:miter lim="800000"/>
            <a:headEnd/>
            <a:tailEnd/>
          </a:ln>
        </p:spPr>
      </p:pic>
      <p:pic>
        <p:nvPicPr>
          <p:cNvPr id="201739" name="Picture 11"/>
          <p:cNvPicPr>
            <a:picLocks noChangeAspect="1" noChangeArrowheads="1"/>
          </p:cNvPicPr>
          <p:nvPr/>
        </p:nvPicPr>
        <p:blipFill>
          <a:blip r:embed="rId6" cstate="print"/>
          <a:srcRect/>
          <a:stretch>
            <a:fillRect/>
          </a:stretch>
        </p:blipFill>
        <p:spPr bwMode="auto">
          <a:xfrm>
            <a:off x="2253600" y="982800"/>
            <a:ext cx="5400000" cy="5400000"/>
          </a:xfrm>
          <a:prstGeom prst="rect">
            <a:avLst/>
          </a:prstGeom>
          <a:noFill/>
          <a:ln w="9525">
            <a:noFill/>
            <a:miter lim="800000"/>
            <a:headEnd/>
            <a:tailEnd/>
          </a:ln>
        </p:spPr>
      </p:pic>
      <p:pic>
        <p:nvPicPr>
          <p:cNvPr id="201740" name="Picture 12"/>
          <p:cNvPicPr>
            <a:picLocks noChangeAspect="1" noChangeArrowheads="1"/>
          </p:cNvPicPr>
          <p:nvPr/>
        </p:nvPicPr>
        <p:blipFill>
          <a:blip r:embed="rId7" cstate="print"/>
          <a:srcRect/>
          <a:stretch>
            <a:fillRect/>
          </a:stretch>
        </p:blipFill>
        <p:spPr bwMode="auto">
          <a:xfrm>
            <a:off x="2253600" y="981328"/>
            <a:ext cx="5400000" cy="5400000"/>
          </a:xfrm>
          <a:prstGeom prst="rect">
            <a:avLst/>
          </a:prstGeom>
          <a:noFill/>
          <a:ln w="9525">
            <a:noFill/>
            <a:miter lim="800000"/>
            <a:headEnd/>
            <a:tailEnd/>
          </a:ln>
        </p:spPr>
      </p:pic>
      <p:pic>
        <p:nvPicPr>
          <p:cNvPr id="201737" name="Picture 9"/>
          <p:cNvPicPr>
            <a:picLocks noChangeAspect="1" noChangeArrowheads="1"/>
          </p:cNvPicPr>
          <p:nvPr/>
        </p:nvPicPr>
        <p:blipFill>
          <a:blip r:embed="rId8" cstate="print"/>
          <a:srcRect/>
          <a:stretch>
            <a:fillRect/>
          </a:stretch>
        </p:blipFill>
        <p:spPr bwMode="auto">
          <a:xfrm>
            <a:off x="2253600" y="982800"/>
            <a:ext cx="5400000" cy="5400000"/>
          </a:xfrm>
          <a:prstGeom prst="rect">
            <a:avLst/>
          </a:prstGeom>
          <a:noFill/>
          <a:ln w="9525">
            <a:noFill/>
            <a:miter lim="800000"/>
            <a:headEnd/>
            <a:tailEnd/>
          </a:ln>
        </p:spPr>
      </p:pic>
      <p:grpSp>
        <p:nvGrpSpPr>
          <p:cNvPr id="11" name="グループ化 10"/>
          <p:cNvGrpSpPr/>
          <p:nvPr/>
        </p:nvGrpSpPr>
        <p:grpSpPr>
          <a:xfrm>
            <a:off x="79021" y="5013176"/>
            <a:ext cx="9811954" cy="1018564"/>
            <a:chOff x="344488" y="5517232"/>
            <a:chExt cx="9811954" cy="1018564"/>
          </a:xfrm>
        </p:grpSpPr>
        <p:sp>
          <p:nvSpPr>
            <p:cNvPr id="12" name="テキスト ボックス 11"/>
            <p:cNvSpPr txBox="1"/>
            <p:nvPr/>
          </p:nvSpPr>
          <p:spPr>
            <a:xfrm>
              <a:off x="416496" y="5581689"/>
              <a:ext cx="6480720" cy="954107"/>
            </a:xfrm>
            <a:prstGeom prst="rect">
              <a:avLst/>
            </a:prstGeom>
            <a:solidFill>
              <a:schemeClr val="bg2"/>
            </a:solidFill>
            <a:ln w="19050">
              <a:noFill/>
            </a:ln>
          </p:spPr>
          <p:txBody>
            <a:bodyPr wrap="square" rtlCol="0">
              <a:spAutoFit/>
            </a:bodyPr>
            <a:lstStyle/>
            <a:p>
              <a:r>
                <a:rPr lang="en-US" altLang="ja-JP" b="1" dirty="0" smtClean="0">
                  <a:latin typeface="Calibri" pitchFamily="34" charset="0"/>
                  <a:ea typeface="ＭＳ ゴシック" pitchFamily="49" charset="-128"/>
                  <a:cs typeface="Times New Roman" pitchFamily="18" charset="0"/>
                </a:rPr>
                <a:t>UV light intensity</a:t>
              </a:r>
              <a:r>
                <a:rPr lang="ja-JP" altLang="en-US" b="1" dirty="0" smtClean="0">
                  <a:latin typeface="ＭＳ ゴシック" pitchFamily="49" charset="-128"/>
                  <a:ea typeface="ＭＳ ゴシック" pitchFamily="49" charset="-128"/>
                </a:rPr>
                <a:t>：</a:t>
              </a:r>
              <a:r>
                <a:rPr lang="en-US" altLang="ja-JP" b="1" dirty="0" smtClean="0">
                  <a:latin typeface="Calibri" pitchFamily="34" charset="0"/>
                  <a:ea typeface="ＭＳ ゴシック" pitchFamily="49" charset="-128"/>
                </a:rPr>
                <a:t>High</a:t>
              </a:r>
              <a:r>
                <a:rPr lang="ja-JP" altLang="en-US" b="1" dirty="0" smtClean="0">
                  <a:latin typeface="ＭＳ ゴシック" pitchFamily="49" charset="-128"/>
                  <a:ea typeface="ＭＳ ゴシック" pitchFamily="49" charset="-128"/>
                </a:rPr>
                <a:t>　　　  </a:t>
              </a:r>
              <a:r>
                <a:rPr lang="en-US" altLang="ja-JP" b="1" dirty="0" smtClean="0">
                  <a:latin typeface="Calibri" pitchFamily="34" charset="0"/>
                  <a:ea typeface="ＭＳ ゴシック" pitchFamily="49" charset="-128"/>
                </a:rPr>
                <a:t>Overlap,  </a:t>
              </a:r>
              <a:r>
                <a:rPr lang="en-US" altLang="ja-JP" b="1" dirty="0" err="1" smtClean="0">
                  <a:latin typeface="Calibri" pitchFamily="34" charset="0"/>
                  <a:ea typeface="ＭＳ ゴシック" pitchFamily="49" charset="-128"/>
                </a:rPr>
                <a:t>photobleach</a:t>
              </a:r>
              <a:endParaRPr lang="en-US" altLang="ja-JP" b="1" dirty="0" smtClean="0">
                <a:latin typeface="ＭＳ ゴシック" pitchFamily="49" charset="-128"/>
                <a:ea typeface="ＭＳ ゴシック" pitchFamily="49" charset="-128"/>
              </a:endParaRPr>
            </a:p>
            <a:p>
              <a:r>
                <a:rPr lang="en-US" altLang="ja-JP" b="1" dirty="0" smtClean="0">
                  <a:latin typeface="Calibri" pitchFamily="34" charset="0"/>
                  <a:ea typeface="ＭＳ ゴシック" pitchFamily="49" charset="-128"/>
                  <a:cs typeface="Times New Roman" pitchFamily="18" charset="0"/>
                </a:rPr>
                <a:t>UV light intensity</a:t>
              </a:r>
              <a:r>
                <a:rPr lang="ja-JP" altLang="en-US" b="1" dirty="0" smtClean="0">
                  <a:latin typeface="ＭＳ ゴシック" pitchFamily="49" charset="-128"/>
                  <a:ea typeface="ＭＳ ゴシック" pitchFamily="49" charset="-128"/>
                </a:rPr>
                <a:t>：</a:t>
              </a:r>
              <a:r>
                <a:rPr lang="en-US" altLang="ja-JP" b="1" dirty="0" smtClean="0">
                  <a:latin typeface="Calibri" pitchFamily="34" charset="0"/>
                  <a:ea typeface="ＭＳ ゴシック" pitchFamily="49" charset="-128"/>
                </a:rPr>
                <a:t>Low </a:t>
              </a:r>
              <a:r>
                <a:rPr lang="ja-JP" altLang="en-US" b="1" dirty="0" smtClean="0">
                  <a:latin typeface="ＭＳ ゴシック" pitchFamily="49" charset="-128"/>
                  <a:ea typeface="ＭＳ ゴシック" pitchFamily="49" charset="-128"/>
                </a:rPr>
                <a:t>　　   </a:t>
              </a:r>
              <a:r>
                <a:rPr lang="en-US" altLang="ja-JP" b="1" dirty="0" smtClean="0">
                  <a:latin typeface="Calibri" pitchFamily="34" charset="0"/>
                  <a:ea typeface="ＭＳ ゴシック" pitchFamily="49" charset="-128"/>
                </a:rPr>
                <a:t>Long measurement time</a:t>
              </a:r>
              <a:endParaRPr lang="ja-JP" altLang="en-US" b="1" dirty="0" smtClean="0">
                <a:latin typeface="ＭＳ ゴシック" pitchFamily="49" charset="-128"/>
                <a:ea typeface="ＭＳ ゴシック" pitchFamily="49" charset="-128"/>
              </a:endParaRPr>
            </a:p>
            <a:p>
              <a:endParaRPr lang="ja-JP" altLang="en-US" sz="2000" b="1" dirty="0"/>
            </a:p>
          </p:txBody>
        </p:sp>
        <p:cxnSp>
          <p:nvCxnSpPr>
            <p:cNvPr id="13" name="直線矢印コネクタ 12"/>
            <p:cNvCxnSpPr/>
            <p:nvPr/>
          </p:nvCxnSpPr>
          <p:spPr>
            <a:xfrm>
              <a:off x="2936776" y="5772608"/>
              <a:ext cx="576064" cy="0"/>
            </a:xfrm>
            <a:prstGeom prst="straightConnector1">
              <a:avLst/>
            </a:prstGeom>
            <a:ln>
              <a:solidFill>
                <a:srgbClr val="4A865E"/>
              </a:solidFill>
              <a:tailEnd type="arrow"/>
            </a:ln>
          </p:spPr>
          <p:style>
            <a:lnRef idx="3">
              <a:schemeClr val="accent2"/>
            </a:lnRef>
            <a:fillRef idx="0">
              <a:schemeClr val="accent2"/>
            </a:fillRef>
            <a:effectRef idx="2">
              <a:schemeClr val="accent2"/>
            </a:effectRef>
            <a:fontRef idx="minor">
              <a:schemeClr val="tx1"/>
            </a:fontRef>
          </p:style>
        </p:cxnSp>
        <p:cxnSp>
          <p:nvCxnSpPr>
            <p:cNvPr id="14" name="直線矢印コネクタ 13"/>
            <p:cNvCxnSpPr/>
            <p:nvPr/>
          </p:nvCxnSpPr>
          <p:spPr>
            <a:xfrm>
              <a:off x="2936776" y="6042202"/>
              <a:ext cx="576064" cy="0"/>
            </a:xfrm>
            <a:prstGeom prst="straightConnector1">
              <a:avLst/>
            </a:prstGeom>
            <a:ln>
              <a:solidFill>
                <a:srgbClr val="4A865E"/>
              </a:solidFill>
              <a:tailEnd type="arrow"/>
            </a:ln>
          </p:spPr>
          <p:style>
            <a:lnRef idx="3">
              <a:schemeClr val="accent2"/>
            </a:lnRef>
            <a:fillRef idx="0">
              <a:schemeClr val="accent2"/>
            </a:fillRef>
            <a:effectRef idx="2">
              <a:schemeClr val="accent2"/>
            </a:effectRef>
            <a:fontRef idx="minor">
              <a:schemeClr val="tx1"/>
            </a:fontRef>
          </p:style>
        </p:cxnSp>
        <p:sp>
          <p:nvSpPr>
            <p:cNvPr id="15" name="右矢印 14"/>
            <p:cNvSpPr/>
            <p:nvPr/>
          </p:nvSpPr>
          <p:spPr>
            <a:xfrm>
              <a:off x="6033120" y="5661248"/>
              <a:ext cx="468000" cy="484632"/>
            </a:xfrm>
            <a:prstGeom prst="rightArrow">
              <a:avLst/>
            </a:prstGeom>
            <a:solidFill>
              <a:srgbClr val="4A865E"/>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6514611" y="5661248"/>
              <a:ext cx="3641831" cy="446276"/>
            </a:xfrm>
            <a:prstGeom prst="rect">
              <a:avLst/>
            </a:prstGeom>
            <a:solidFill>
              <a:schemeClr val="bg2"/>
            </a:solidFill>
          </p:spPr>
          <p:txBody>
            <a:bodyPr wrap="none" rtlCol="0">
              <a:spAutoFit/>
            </a:bodyPr>
            <a:lstStyle/>
            <a:p>
              <a:r>
                <a:rPr lang="en-US" altLang="ja-JP" sz="2300" b="1" dirty="0" smtClean="0">
                  <a:solidFill>
                    <a:srgbClr val="FF0000"/>
                  </a:solidFill>
                  <a:latin typeface="Times New Roman" pitchFamily="18" charset="0"/>
                  <a:ea typeface="ＭＳ ゴシック" pitchFamily="49" charset="-128"/>
                  <a:cs typeface="Times New Roman" pitchFamily="18" charset="0"/>
                </a:rPr>
                <a:t>Optimize UV light intensity</a:t>
              </a:r>
              <a:endParaRPr kumimoji="1" lang="ja-JP" altLang="en-US" sz="2300" b="1" dirty="0">
                <a:solidFill>
                  <a:srgbClr val="FF0000"/>
                </a:solidFill>
                <a:latin typeface="ＭＳ ゴシック" pitchFamily="49" charset="-128"/>
                <a:ea typeface="ＭＳ ゴシック" pitchFamily="49" charset="-128"/>
              </a:endParaRPr>
            </a:p>
          </p:txBody>
        </p:sp>
        <p:sp>
          <p:nvSpPr>
            <p:cNvPr id="17" name="角丸四角形 16"/>
            <p:cNvSpPr/>
            <p:nvPr/>
          </p:nvSpPr>
          <p:spPr>
            <a:xfrm>
              <a:off x="344488" y="5517232"/>
              <a:ext cx="5688632" cy="864096"/>
            </a:xfrm>
            <a:prstGeom prst="roundRect">
              <a:avLst/>
            </a:prstGeom>
            <a:noFill/>
            <a:ln w="28575">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endParaRPr>
            </a:p>
          </p:txBody>
        </p:sp>
      </p:grpSp>
      <p:cxnSp>
        <p:nvCxnSpPr>
          <p:cNvPr id="19" name="直線コネクタ 18"/>
          <p:cNvCxnSpPr/>
          <p:nvPr/>
        </p:nvCxnSpPr>
        <p:spPr>
          <a:xfrm>
            <a:off x="5709192" y="764704"/>
            <a:ext cx="972000" cy="0"/>
          </a:xfrm>
          <a:prstGeom prst="line">
            <a:avLst/>
          </a:prstGeom>
        </p:spPr>
        <p:style>
          <a:lnRef idx="3">
            <a:schemeClr val="dk1"/>
          </a:lnRef>
          <a:fillRef idx="0">
            <a:schemeClr val="dk1"/>
          </a:fillRef>
          <a:effectRef idx="2">
            <a:schemeClr val="dk1"/>
          </a:effectRef>
          <a:fontRef idx="minor">
            <a:schemeClr val="tx1"/>
          </a:fontRef>
        </p:style>
      </p:cxnSp>
      <p:sp>
        <p:nvSpPr>
          <p:cNvPr id="21" name="テキスト ボックス 20"/>
          <p:cNvSpPr txBox="1"/>
          <p:nvPr/>
        </p:nvSpPr>
        <p:spPr>
          <a:xfrm>
            <a:off x="6681192" y="519063"/>
            <a:ext cx="846707" cy="461665"/>
          </a:xfrm>
          <a:prstGeom prst="rect">
            <a:avLst/>
          </a:prstGeom>
          <a:noFill/>
        </p:spPr>
        <p:txBody>
          <a:bodyPr wrap="none" rtlCol="0">
            <a:spAutoFit/>
          </a:bodyPr>
          <a:lstStyle/>
          <a:p>
            <a:r>
              <a:rPr kumimoji="1" lang="en-US" altLang="ja-JP" sz="2400" b="1" dirty="0" smtClean="0">
                <a:latin typeface="Times New Roman" pitchFamily="18" charset="0"/>
                <a:cs typeface="Times New Roman" pitchFamily="18" charset="0"/>
              </a:rPr>
              <a:t>3 </a:t>
            </a:r>
            <a:r>
              <a:rPr kumimoji="1" lang="el-GR" altLang="ja-JP" sz="2400" b="1" dirty="0" smtClean="0">
                <a:latin typeface="Times New Roman" pitchFamily="18" charset="0"/>
                <a:cs typeface="Times New Roman" pitchFamily="18" charset="0"/>
              </a:rPr>
              <a:t>μ</a:t>
            </a:r>
            <a:r>
              <a:rPr kumimoji="1" lang="en-US" altLang="ja-JP" sz="2400" b="1" dirty="0" smtClean="0">
                <a:latin typeface="Times New Roman" pitchFamily="18" charset="0"/>
                <a:cs typeface="Times New Roman" pitchFamily="18" charset="0"/>
              </a:rPr>
              <a:t>m</a:t>
            </a:r>
            <a:endParaRPr kumimoji="1" lang="ja-JP" altLang="en-US" b="1" dirty="0">
              <a:latin typeface="Times New Roman" pitchFamily="18" charset="0"/>
              <a:cs typeface="Times New Roman" pitchFamily="18" charset="0"/>
            </a:endParaRPr>
          </a:p>
        </p:txBody>
      </p:sp>
      <p:sp>
        <p:nvSpPr>
          <p:cNvPr id="20" name="テキスト ボックス 19"/>
          <p:cNvSpPr txBox="1"/>
          <p:nvPr/>
        </p:nvSpPr>
        <p:spPr>
          <a:xfrm>
            <a:off x="7937984" y="1052736"/>
            <a:ext cx="504000" cy="288000"/>
          </a:xfrm>
          <a:prstGeom prst="rect">
            <a:avLst/>
          </a:prstGeom>
          <a:solidFill>
            <a:schemeClr val="bg2"/>
          </a:solidFill>
        </p:spPr>
        <p:txBody>
          <a:bodyPr wrap="none" rtlCol="0">
            <a:spAutoFit/>
          </a:bodyPr>
          <a:lstStyle/>
          <a:p>
            <a:r>
              <a:rPr kumimoji="1" lang="en-US" altLang="ja-JP" dirty="0" smtClean="0"/>
              <a:t>UV</a:t>
            </a:r>
            <a:endParaRPr kumimoji="1" lang="ja-JP" altLang="en-US" dirty="0"/>
          </a:p>
        </p:txBody>
      </p:sp>
    </p:spTree>
    <p:custDataLst>
      <p:tags r:id="rId1"/>
    </p:custDataLst>
  </p:cSld>
  <p:clrMapOvr>
    <a:masterClrMapping/>
  </p:clrMapOvr>
  <p:transition advTm="422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01737"/>
                                        </p:tgtEl>
                                      </p:cBhvr>
                                    </p:animEffect>
                                    <p:set>
                                      <p:cBhvr>
                                        <p:cTn id="7" dur="1" fill="hold">
                                          <p:stCondLst>
                                            <p:cond delay="999"/>
                                          </p:stCondLst>
                                        </p:cTn>
                                        <p:tgtEl>
                                          <p:spTgt spid="201737"/>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nodeType="afterEffect">
                                  <p:stCondLst>
                                    <p:cond delay="200"/>
                                  </p:stCondLst>
                                  <p:childTnLst>
                                    <p:animEffect transition="out" filter="fade">
                                      <p:cBhvr>
                                        <p:cTn id="10" dur="1000"/>
                                        <p:tgtEl>
                                          <p:spTgt spid="201740"/>
                                        </p:tgtEl>
                                      </p:cBhvr>
                                    </p:animEffect>
                                    <p:set>
                                      <p:cBhvr>
                                        <p:cTn id="11" dur="1" fill="hold">
                                          <p:stCondLst>
                                            <p:cond delay="999"/>
                                          </p:stCondLst>
                                        </p:cTn>
                                        <p:tgtEl>
                                          <p:spTgt spid="201740"/>
                                        </p:tgtEl>
                                        <p:attrNameLst>
                                          <p:attrName>style.visibility</p:attrName>
                                        </p:attrNameLst>
                                      </p:cBhvr>
                                      <p:to>
                                        <p:strVal val="hidden"/>
                                      </p:to>
                                    </p:set>
                                  </p:childTnLst>
                                </p:cTn>
                              </p:par>
                            </p:childTnLst>
                          </p:cTn>
                        </p:par>
                        <p:par>
                          <p:cTn id="12" fill="hold">
                            <p:stCondLst>
                              <p:cond delay="2200"/>
                            </p:stCondLst>
                            <p:childTnLst>
                              <p:par>
                                <p:cTn id="13" presetID="10" presetClass="exit" presetSubtype="0" fill="hold" nodeType="afterEffect">
                                  <p:stCondLst>
                                    <p:cond delay="200"/>
                                  </p:stCondLst>
                                  <p:childTnLst>
                                    <p:animEffect transition="out" filter="fade">
                                      <p:cBhvr>
                                        <p:cTn id="14" dur="1000"/>
                                        <p:tgtEl>
                                          <p:spTgt spid="201739"/>
                                        </p:tgtEl>
                                      </p:cBhvr>
                                    </p:animEffect>
                                    <p:set>
                                      <p:cBhvr>
                                        <p:cTn id="15" dur="1" fill="hold">
                                          <p:stCondLst>
                                            <p:cond delay="999"/>
                                          </p:stCondLst>
                                        </p:cTn>
                                        <p:tgtEl>
                                          <p:spTgt spid="20173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16496" y="116632"/>
            <a:ext cx="8327258" cy="785818"/>
          </a:xfrm>
        </p:spPr>
        <p:txBody>
          <a:bodyPr>
            <a:normAutofit/>
          </a:bodyPr>
          <a:lstStyle/>
          <a:p>
            <a:r>
              <a:rPr lang="en-US" altLang="ja-JP" sz="3200" dirty="0" smtClean="0">
                <a:ea typeface="ＭＳ ゴシック" pitchFamily="49" charset="-128"/>
                <a:cs typeface="Times New Roman" pitchFamily="18" charset="0"/>
              </a:rPr>
              <a:t>Optimizing UV light intensity</a:t>
            </a:r>
            <a:endParaRPr kumimoji="1" lang="ja-JP" altLang="en-US" sz="3200" dirty="0"/>
          </a:p>
        </p:txBody>
      </p:sp>
      <p:sp>
        <p:nvSpPr>
          <p:cNvPr id="2" name="スライド番号プレースホルダ 1"/>
          <p:cNvSpPr>
            <a:spLocks noGrp="1"/>
          </p:cNvSpPr>
          <p:nvPr>
            <p:ph type="sldNum" sz="quarter" idx="12"/>
          </p:nvPr>
        </p:nvSpPr>
        <p:spPr/>
        <p:txBody>
          <a:bodyPr>
            <a:normAutofit/>
          </a:bodyPr>
          <a:lstStyle/>
          <a:p>
            <a:fld id="{23544A1C-E5D1-4EA8-9ACF-9EECF7CCBF6A}" type="slidenum">
              <a:rPr lang="ja-JP" altLang="en-US" smtClean="0"/>
              <a:pPr/>
              <a:t>15</a:t>
            </a:fld>
            <a:endParaRPr lang="ja-JP" altLang="en-US"/>
          </a:p>
        </p:txBody>
      </p:sp>
      <p:sp>
        <p:nvSpPr>
          <p:cNvPr id="6" name="テキスト ボックス 5"/>
          <p:cNvSpPr txBox="1"/>
          <p:nvPr/>
        </p:nvSpPr>
        <p:spPr>
          <a:xfrm>
            <a:off x="704528" y="836712"/>
            <a:ext cx="979755" cy="461665"/>
          </a:xfrm>
          <a:prstGeom prst="rect">
            <a:avLst/>
          </a:prstGeom>
          <a:noFill/>
        </p:spPr>
        <p:txBody>
          <a:bodyPr wrap="none" rtlCol="0">
            <a:spAutoFit/>
          </a:bodyPr>
          <a:lstStyle/>
          <a:p>
            <a:r>
              <a:rPr lang="en-US" altLang="ja-JP" sz="2400" b="1" dirty="0" smtClean="0">
                <a:latin typeface="Times New Roman" pitchFamily="18" charset="0"/>
                <a:cs typeface="Times New Roman" pitchFamily="18" charset="0"/>
              </a:rPr>
              <a:t>3 </a:t>
            </a:r>
            <a:r>
              <a:rPr lang="en-US" altLang="ja-JP" sz="2400" b="1" dirty="0" err="1" smtClean="0">
                <a:latin typeface="Times New Roman" pitchFamily="18" charset="0"/>
                <a:cs typeface="Times New Roman" pitchFamily="18" charset="0"/>
              </a:rPr>
              <a:t>mW</a:t>
            </a:r>
            <a:endParaRPr kumimoji="1" lang="ja-JP" altLang="en-US" sz="2400" b="1" dirty="0">
              <a:latin typeface="Times New Roman" pitchFamily="18" charset="0"/>
              <a:cs typeface="Times New Roman" pitchFamily="18" charset="0"/>
            </a:endParaRPr>
          </a:p>
        </p:txBody>
      </p:sp>
      <p:sp>
        <p:nvSpPr>
          <p:cNvPr id="8" name="テキスト ボックス 7"/>
          <p:cNvSpPr txBox="1"/>
          <p:nvPr/>
        </p:nvSpPr>
        <p:spPr>
          <a:xfrm>
            <a:off x="8625408" y="899428"/>
            <a:ext cx="979755" cy="461665"/>
          </a:xfrm>
          <a:prstGeom prst="rect">
            <a:avLst/>
          </a:prstGeom>
          <a:noFill/>
        </p:spPr>
        <p:txBody>
          <a:bodyPr wrap="none" rtlCol="0">
            <a:spAutoFit/>
          </a:bodyPr>
          <a:lstStyle/>
          <a:p>
            <a:r>
              <a:rPr lang="en-US" altLang="ja-JP" sz="2400" b="1" dirty="0" smtClean="0">
                <a:latin typeface="Times New Roman" pitchFamily="18" charset="0"/>
                <a:cs typeface="Times New Roman" pitchFamily="18" charset="0"/>
              </a:rPr>
              <a:t>1 </a:t>
            </a:r>
            <a:r>
              <a:rPr lang="en-US" altLang="ja-JP" sz="2400" b="1" dirty="0" err="1" smtClean="0">
                <a:latin typeface="Times New Roman" pitchFamily="18" charset="0"/>
                <a:cs typeface="Times New Roman" pitchFamily="18" charset="0"/>
              </a:rPr>
              <a:t>mW</a:t>
            </a:r>
            <a:endParaRPr kumimoji="1" lang="ja-JP" altLang="en-US" sz="2400" b="1" dirty="0">
              <a:latin typeface="Times New Roman" pitchFamily="18" charset="0"/>
              <a:cs typeface="Times New Roman" pitchFamily="18" charset="0"/>
            </a:endParaRPr>
          </a:p>
        </p:txBody>
      </p:sp>
      <p:sp>
        <p:nvSpPr>
          <p:cNvPr id="10" name="テキスト ボックス 9"/>
          <p:cNvSpPr txBox="1"/>
          <p:nvPr/>
        </p:nvSpPr>
        <p:spPr>
          <a:xfrm>
            <a:off x="476531" y="3933056"/>
            <a:ext cx="1205779" cy="461665"/>
          </a:xfrm>
          <a:prstGeom prst="rect">
            <a:avLst/>
          </a:prstGeom>
          <a:noFill/>
        </p:spPr>
        <p:txBody>
          <a:bodyPr wrap="none" rtlCol="0">
            <a:spAutoFit/>
          </a:bodyPr>
          <a:lstStyle/>
          <a:p>
            <a:r>
              <a:rPr lang="en-US" altLang="ja-JP" sz="2400" b="1" dirty="0" smtClean="0">
                <a:latin typeface="Times New Roman" pitchFamily="18" charset="0"/>
                <a:cs typeface="Times New Roman" pitchFamily="18" charset="0"/>
              </a:rPr>
              <a:t>100 </a:t>
            </a:r>
            <a:r>
              <a:rPr lang="el-GR" altLang="ja-JP" sz="2400" b="1" dirty="0" smtClean="0">
                <a:latin typeface="Times New Roman" pitchFamily="18" charset="0"/>
                <a:cs typeface="Times New Roman" pitchFamily="18" charset="0"/>
              </a:rPr>
              <a:t>μ</a:t>
            </a:r>
            <a:r>
              <a:rPr lang="en-US" altLang="ja-JP" sz="2400" b="1" dirty="0" smtClean="0">
                <a:latin typeface="Times New Roman" pitchFamily="18" charset="0"/>
                <a:cs typeface="Times New Roman" pitchFamily="18" charset="0"/>
              </a:rPr>
              <a:t>W</a:t>
            </a:r>
            <a:endParaRPr kumimoji="1" lang="ja-JP" altLang="en-US" sz="2400" b="1" dirty="0">
              <a:latin typeface="Times New Roman" pitchFamily="18" charset="0"/>
              <a:cs typeface="Times New Roman" pitchFamily="18" charset="0"/>
            </a:endParaRPr>
          </a:p>
        </p:txBody>
      </p:sp>
      <p:sp>
        <p:nvSpPr>
          <p:cNvPr id="12" name="テキスト ボックス 11"/>
          <p:cNvSpPr txBox="1"/>
          <p:nvPr/>
        </p:nvSpPr>
        <p:spPr>
          <a:xfrm>
            <a:off x="8913440" y="4047455"/>
            <a:ext cx="898003" cy="461665"/>
          </a:xfrm>
          <a:prstGeom prst="rect">
            <a:avLst/>
          </a:prstGeom>
          <a:noFill/>
        </p:spPr>
        <p:txBody>
          <a:bodyPr wrap="none" rtlCol="0">
            <a:spAutoFit/>
          </a:bodyPr>
          <a:lstStyle/>
          <a:p>
            <a:r>
              <a:rPr kumimoji="1" lang="en-US" altLang="ja-JP" sz="2400" b="1" dirty="0" smtClean="0">
                <a:latin typeface="Times New Roman" pitchFamily="18" charset="0"/>
                <a:cs typeface="Times New Roman" pitchFamily="18" charset="0"/>
              </a:rPr>
              <a:t>2 </a:t>
            </a:r>
            <a:r>
              <a:rPr kumimoji="1" lang="el-GR" altLang="ja-JP" sz="2400" b="1" dirty="0" smtClean="0">
                <a:latin typeface="Times New Roman" pitchFamily="18" charset="0"/>
                <a:cs typeface="Times New Roman" pitchFamily="18" charset="0"/>
              </a:rPr>
              <a:t>μ</a:t>
            </a:r>
            <a:r>
              <a:rPr kumimoji="1" lang="en-US" altLang="ja-JP" sz="2400" b="1" dirty="0" smtClean="0">
                <a:latin typeface="Times New Roman" pitchFamily="18" charset="0"/>
                <a:cs typeface="Times New Roman" pitchFamily="18" charset="0"/>
              </a:rPr>
              <a:t>W</a:t>
            </a:r>
            <a:endParaRPr kumimoji="1" lang="ja-JP" altLang="en-US" sz="2400" b="1" dirty="0">
              <a:latin typeface="Times New Roman" pitchFamily="18" charset="0"/>
              <a:cs typeface="Times New Roman" pitchFamily="18" charset="0"/>
            </a:endParaRPr>
          </a:p>
        </p:txBody>
      </p:sp>
      <p:pic>
        <p:nvPicPr>
          <p:cNvPr id="136195" name="Picture 3"/>
          <p:cNvPicPr>
            <a:picLocks noChangeAspect="1" noChangeArrowheads="1"/>
          </p:cNvPicPr>
          <p:nvPr/>
        </p:nvPicPr>
        <p:blipFill>
          <a:blip r:embed="rId4" cstate="print">
            <a:clrChange>
              <a:clrFrom>
                <a:srgbClr val="FFFFBF"/>
              </a:clrFrom>
              <a:clrTo>
                <a:srgbClr val="FFFFBF">
                  <a:alpha val="0"/>
                </a:srgbClr>
              </a:clrTo>
            </a:clrChange>
          </a:blip>
          <a:srcRect/>
          <a:stretch>
            <a:fillRect/>
          </a:stretch>
        </p:blipFill>
        <p:spPr bwMode="auto">
          <a:xfrm>
            <a:off x="5282591" y="3789040"/>
            <a:ext cx="3702857" cy="2880000"/>
          </a:xfrm>
          <a:prstGeom prst="rect">
            <a:avLst/>
          </a:prstGeom>
          <a:noFill/>
          <a:ln w="9525">
            <a:noFill/>
            <a:miter lim="800000"/>
            <a:headEnd/>
            <a:tailEnd/>
          </a:ln>
        </p:spPr>
      </p:pic>
      <p:pic>
        <p:nvPicPr>
          <p:cNvPr id="136196" name="Picture 4"/>
          <p:cNvPicPr>
            <a:picLocks noChangeAspect="1" noChangeArrowheads="1"/>
          </p:cNvPicPr>
          <p:nvPr/>
        </p:nvPicPr>
        <p:blipFill>
          <a:blip r:embed="rId5" cstate="print">
            <a:clrChange>
              <a:clrFrom>
                <a:srgbClr val="FFFFBF"/>
              </a:clrFrom>
              <a:clrTo>
                <a:srgbClr val="FFFFBF">
                  <a:alpha val="0"/>
                </a:srgbClr>
              </a:clrTo>
            </a:clrChange>
          </a:blip>
          <a:srcRect/>
          <a:stretch>
            <a:fillRect/>
          </a:stretch>
        </p:blipFill>
        <p:spPr bwMode="auto">
          <a:xfrm>
            <a:off x="1640632" y="765024"/>
            <a:ext cx="3342857" cy="2880000"/>
          </a:xfrm>
          <a:prstGeom prst="rect">
            <a:avLst/>
          </a:prstGeom>
          <a:noFill/>
          <a:ln w="9525">
            <a:noFill/>
            <a:miter lim="800000"/>
            <a:headEnd/>
            <a:tailEnd/>
          </a:ln>
        </p:spPr>
      </p:pic>
      <p:pic>
        <p:nvPicPr>
          <p:cNvPr id="136197" name="Picture 5"/>
          <p:cNvPicPr>
            <a:picLocks noChangeAspect="1" noChangeArrowheads="1"/>
          </p:cNvPicPr>
          <p:nvPr/>
        </p:nvPicPr>
        <p:blipFill>
          <a:blip r:embed="rId6" cstate="print">
            <a:clrChange>
              <a:clrFrom>
                <a:srgbClr val="FFFFBF"/>
              </a:clrFrom>
              <a:clrTo>
                <a:srgbClr val="FFFFBF">
                  <a:alpha val="0"/>
                </a:srgbClr>
              </a:clrTo>
            </a:clrChange>
          </a:blip>
          <a:srcRect/>
          <a:stretch>
            <a:fillRect/>
          </a:stretch>
        </p:blipFill>
        <p:spPr bwMode="auto">
          <a:xfrm>
            <a:off x="5282551" y="764704"/>
            <a:ext cx="3342857" cy="2880000"/>
          </a:xfrm>
          <a:prstGeom prst="rect">
            <a:avLst/>
          </a:prstGeom>
          <a:noFill/>
          <a:ln w="9525">
            <a:noFill/>
            <a:miter lim="800000"/>
            <a:headEnd/>
            <a:tailEnd/>
          </a:ln>
        </p:spPr>
      </p:pic>
      <p:pic>
        <p:nvPicPr>
          <p:cNvPr id="136198" name="Picture 6"/>
          <p:cNvPicPr>
            <a:picLocks noChangeAspect="1" noChangeArrowheads="1"/>
          </p:cNvPicPr>
          <p:nvPr/>
        </p:nvPicPr>
        <p:blipFill>
          <a:blip r:embed="rId7" cstate="print">
            <a:clrChange>
              <a:clrFrom>
                <a:srgbClr val="FFFFBF"/>
              </a:clrFrom>
              <a:clrTo>
                <a:srgbClr val="FFFFBF">
                  <a:alpha val="0"/>
                </a:srgbClr>
              </a:clrTo>
            </a:clrChange>
          </a:blip>
          <a:srcRect/>
          <a:stretch>
            <a:fillRect/>
          </a:stretch>
        </p:blipFill>
        <p:spPr bwMode="auto">
          <a:xfrm>
            <a:off x="1556796" y="3681360"/>
            <a:ext cx="3468212" cy="2988000"/>
          </a:xfrm>
          <a:prstGeom prst="rect">
            <a:avLst/>
          </a:prstGeom>
          <a:noFill/>
          <a:ln w="9525">
            <a:noFill/>
            <a:miter lim="800000"/>
            <a:headEnd/>
            <a:tailEnd/>
          </a:ln>
        </p:spPr>
      </p:pic>
      <p:sp>
        <p:nvSpPr>
          <p:cNvPr id="13" name="正方形/長方形 12"/>
          <p:cNvSpPr/>
          <p:nvPr/>
        </p:nvSpPr>
        <p:spPr>
          <a:xfrm>
            <a:off x="5385048" y="3645024"/>
            <a:ext cx="4320480" cy="30243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7025213" y="620688"/>
            <a:ext cx="360040" cy="0"/>
          </a:xfrm>
          <a:prstGeom prst="line">
            <a:avLst/>
          </a:prstGeom>
        </p:spPr>
        <p:style>
          <a:lnRef idx="3">
            <a:schemeClr val="dk1"/>
          </a:lnRef>
          <a:fillRef idx="0">
            <a:schemeClr val="dk1"/>
          </a:fillRef>
          <a:effectRef idx="2">
            <a:schemeClr val="dk1"/>
          </a:effectRef>
          <a:fontRef idx="minor">
            <a:schemeClr val="tx1"/>
          </a:fontRef>
        </p:style>
      </p:cxnSp>
      <p:sp>
        <p:nvSpPr>
          <p:cNvPr id="17" name="テキスト ボックス 16"/>
          <p:cNvSpPr txBox="1"/>
          <p:nvPr/>
        </p:nvSpPr>
        <p:spPr>
          <a:xfrm>
            <a:off x="7385253" y="404664"/>
            <a:ext cx="736099" cy="400110"/>
          </a:xfrm>
          <a:prstGeom prst="rect">
            <a:avLst/>
          </a:prstGeom>
          <a:noFill/>
        </p:spPr>
        <p:txBody>
          <a:bodyPr wrap="none" rtlCol="0">
            <a:spAutoFit/>
          </a:bodyPr>
          <a:lstStyle/>
          <a:p>
            <a:r>
              <a:rPr kumimoji="1" lang="en-US" altLang="ja-JP" sz="2000" b="1" dirty="0" smtClean="0">
                <a:latin typeface="Times New Roman" pitchFamily="18" charset="0"/>
                <a:cs typeface="Times New Roman" pitchFamily="18" charset="0"/>
              </a:rPr>
              <a:t>3 </a:t>
            </a:r>
            <a:r>
              <a:rPr kumimoji="1" lang="el-GR" altLang="ja-JP" sz="2000" b="1" dirty="0" smtClean="0">
                <a:latin typeface="Times New Roman" pitchFamily="18" charset="0"/>
                <a:cs typeface="Times New Roman" pitchFamily="18" charset="0"/>
              </a:rPr>
              <a:t>μ</a:t>
            </a:r>
            <a:r>
              <a:rPr kumimoji="1" lang="en-US" altLang="ja-JP" sz="2000" b="1" dirty="0" smtClean="0">
                <a:latin typeface="Times New Roman" pitchFamily="18" charset="0"/>
                <a:cs typeface="Times New Roman" pitchFamily="18" charset="0"/>
              </a:rPr>
              <a:t>m</a:t>
            </a:r>
            <a:endParaRPr kumimoji="1" lang="ja-JP" altLang="en-US" sz="2000" b="1" dirty="0">
              <a:latin typeface="Times New Roman" pitchFamily="18" charset="0"/>
              <a:cs typeface="Times New Roman" pitchFamily="18" charset="0"/>
            </a:endParaRPr>
          </a:p>
        </p:txBody>
      </p:sp>
      <p:sp>
        <p:nvSpPr>
          <p:cNvPr id="23" name="角丸四角形吹き出し 22"/>
          <p:cNvSpPr/>
          <p:nvPr/>
        </p:nvSpPr>
        <p:spPr>
          <a:xfrm>
            <a:off x="2504728" y="692696"/>
            <a:ext cx="6696744" cy="2808312"/>
          </a:xfrm>
          <a:prstGeom prst="wedgeRoundRectCallout">
            <a:avLst>
              <a:gd name="adj1" fmla="val 19589"/>
              <a:gd name="adj2" fmla="val 64027"/>
              <a:gd name="adj3" fmla="val 16667"/>
            </a:avLst>
          </a:prstGeom>
          <a:gradFill flip="none" rotWithShape="1">
            <a:gsLst>
              <a:gs pos="0">
                <a:schemeClr val="accent1">
                  <a:sat val="13000"/>
                  <a:lum val="79000"/>
                </a:schemeClr>
              </a:gs>
              <a:gs pos="100000">
                <a:schemeClr val="accent1">
                  <a:sat val="100000"/>
                  <a:lum val="95000"/>
                </a:schemeClr>
              </a:gs>
            </a:gsLst>
            <a:lin ang="135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2400" b="1" dirty="0" smtClean="0">
                <a:solidFill>
                  <a:schemeClr val="tx1"/>
                </a:solidFill>
                <a:latin typeface="Calibri" pitchFamily="34" charset="0"/>
              </a:rPr>
              <a:t>Lack of SMT molecules</a:t>
            </a:r>
          </a:p>
          <a:p>
            <a:r>
              <a:rPr lang="ja-JP" altLang="en-US" sz="2400" b="1" dirty="0" smtClean="0">
                <a:solidFill>
                  <a:schemeClr val="accent5"/>
                </a:solidFill>
              </a:rPr>
              <a:t>　</a:t>
            </a:r>
            <a:r>
              <a:rPr lang="ja-JP" altLang="en-US" sz="2400" b="1" dirty="0" smtClean="0">
                <a:solidFill>
                  <a:srgbClr val="FF0000"/>
                </a:solidFill>
              </a:rPr>
              <a:t>→</a:t>
            </a:r>
            <a:r>
              <a:rPr lang="en-US" altLang="ja-JP" sz="2400" b="1" dirty="0" smtClean="0">
                <a:solidFill>
                  <a:srgbClr val="FF0000"/>
                </a:solidFill>
              </a:rPr>
              <a:t>Impossible to evaluate</a:t>
            </a:r>
          </a:p>
          <a:p>
            <a:r>
              <a:rPr lang="en-US" altLang="ja-JP" sz="2400" b="1" dirty="0" smtClean="0">
                <a:solidFill>
                  <a:srgbClr val="FF0000"/>
                </a:solidFill>
              </a:rPr>
              <a:t>           </a:t>
            </a:r>
            <a:r>
              <a:rPr lang="en-US" altLang="ja-JP" sz="2400" b="1" dirty="0" err="1" smtClean="0">
                <a:solidFill>
                  <a:srgbClr val="FF0000"/>
                </a:solidFill>
              </a:rPr>
              <a:t>inhomogeneity</a:t>
            </a:r>
            <a:r>
              <a:rPr lang="en-US" altLang="ja-JP" sz="2400" b="1" dirty="0" smtClean="0">
                <a:solidFill>
                  <a:srgbClr val="FF0000"/>
                </a:solidFill>
              </a:rPr>
              <a:t> of polymer film</a:t>
            </a:r>
          </a:p>
          <a:p>
            <a:pPr algn="ctr"/>
            <a:endParaRPr lang="en-US" altLang="ja-JP" sz="2400" b="1" dirty="0" smtClean="0">
              <a:solidFill>
                <a:srgbClr val="FF0000"/>
              </a:solidFill>
            </a:endParaRPr>
          </a:p>
          <a:p>
            <a:pPr algn="ctr"/>
            <a:r>
              <a:rPr lang="en-US" altLang="ja-JP" sz="2400" b="1" u="sng" dirty="0" smtClean="0">
                <a:solidFill>
                  <a:schemeClr val="tx1"/>
                </a:solidFill>
              </a:rPr>
              <a:t>Need to develop new switching method</a:t>
            </a:r>
            <a:endParaRPr lang="ja-JP" altLang="en-US" sz="2400" b="1" u="sng" dirty="0" smtClean="0">
              <a:solidFill>
                <a:schemeClr val="tx1"/>
              </a:solidFill>
            </a:endParaRPr>
          </a:p>
          <a:p>
            <a:pPr algn="ctr"/>
            <a:endParaRPr kumimoji="1" lang="ja-JP" altLang="en-US" sz="2400" b="1" dirty="0">
              <a:solidFill>
                <a:schemeClr val="tx1"/>
              </a:solidFill>
            </a:endParaRPr>
          </a:p>
        </p:txBody>
      </p:sp>
    </p:spTree>
    <p:custDataLst>
      <p:tags r:id="rId1"/>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530" y="2500306"/>
            <a:ext cx="7883830" cy="1512888"/>
          </a:xfrm>
        </p:spPr>
        <p:txBody>
          <a:bodyPr>
            <a:normAutofit fontScale="90000"/>
          </a:bodyPr>
          <a:lstStyle/>
          <a:p>
            <a:pPr algn="l"/>
            <a:r>
              <a:rPr lang="en-US" altLang="ja-JP" dirty="0" smtClean="0"/>
              <a:t>Switching using Anti-Stokes</a:t>
            </a:r>
            <a:br>
              <a:rPr lang="en-US" altLang="ja-JP" dirty="0" smtClean="0"/>
            </a:br>
            <a:r>
              <a:rPr lang="en-US" altLang="ja-JP" dirty="0" smtClean="0"/>
              <a:t>             Raman scattered light</a:t>
            </a:r>
            <a:endParaRPr kumimoji="1" lang="ja-JP" altLang="en-US"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16</a:t>
            </a:fld>
            <a:endParaRPr lang="ja-JP"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1704" y="285728"/>
            <a:ext cx="10099928" cy="785818"/>
          </a:xfrm>
        </p:spPr>
        <p:txBody>
          <a:bodyPr>
            <a:noAutofit/>
          </a:bodyPr>
          <a:lstStyle/>
          <a:p>
            <a:r>
              <a:rPr lang="en-US" altLang="ja-JP" sz="3000" dirty="0" smtClean="0">
                <a:gradFill flip="none" rotWithShape="1">
                  <a:gsLst>
                    <a:gs pos="60000">
                      <a:srgbClr val="B43731"/>
                    </a:gs>
                    <a:gs pos="100000">
                      <a:srgbClr val="B43731">
                        <a:tint val="20000"/>
                      </a:srgbClr>
                    </a:gs>
                  </a:gsLst>
                  <a:lin ang="5400000" scaled="1"/>
                  <a:tileRect/>
                </a:gradFill>
                <a:effectLst>
                  <a:outerShdw blurRad="127000" algn="tl" rotWithShape="0">
                    <a:prstClr val="white">
                      <a:alpha val="90000"/>
                    </a:prstClr>
                  </a:outerShdw>
                </a:effectLst>
              </a:rPr>
              <a:t>What is Anti-Stokes Raman scattered light?</a:t>
            </a:r>
            <a:endParaRPr kumimoji="1" lang="ja-JP" altLang="en-US" sz="3000"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17</a:t>
            </a:fld>
            <a:endParaRPr lang="ja-JP" altLang="en-US"/>
          </a:p>
        </p:txBody>
      </p:sp>
      <p:pic>
        <p:nvPicPr>
          <p:cNvPr id="4" name="図 3" descr="散乱光.png"/>
          <p:cNvPicPr>
            <a:picLocks noChangeAspect="1"/>
          </p:cNvPicPr>
          <p:nvPr/>
        </p:nvPicPr>
        <p:blipFill>
          <a:blip r:embed="rId3" cstate="print"/>
          <a:stretch>
            <a:fillRect/>
          </a:stretch>
        </p:blipFill>
        <p:spPr>
          <a:xfrm>
            <a:off x="1064568" y="2420888"/>
            <a:ext cx="2784000" cy="2880000"/>
          </a:xfrm>
          <a:prstGeom prst="rect">
            <a:avLst/>
          </a:prstGeom>
        </p:spPr>
      </p:pic>
      <p:pic>
        <p:nvPicPr>
          <p:cNvPr id="5" name="図 4" descr="ラマンスペクトル.jpg"/>
          <p:cNvPicPr>
            <a:picLocks noChangeAspect="1"/>
          </p:cNvPicPr>
          <p:nvPr/>
        </p:nvPicPr>
        <p:blipFill>
          <a:blip r:embed="rId4" cstate="print"/>
          <a:stretch>
            <a:fillRect/>
          </a:stretch>
        </p:blipFill>
        <p:spPr>
          <a:xfrm>
            <a:off x="4592960" y="2852936"/>
            <a:ext cx="4818103" cy="1800000"/>
          </a:xfrm>
          <a:prstGeom prst="rect">
            <a:avLst/>
          </a:prstGeom>
        </p:spPr>
      </p:pic>
      <p:sp>
        <p:nvSpPr>
          <p:cNvPr id="6" name="正方形/長方形 5"/>
          <p:cNvSpPr/>
          <p:nvPr/>
        </p:nvSpPr>
        <p:spPr>
          <a:xfrm>
            <a:off x="6393160" y="4725144"/>
            <a:ext cx="3101875" cy="276999"/>
          </a:xfrm>
          <a:prstGeom prst="rect">
            <a:avLst/>
          </a:prstGeom>
        </p:spPr>
        <p:txBody>
          <a:bodyPr wrap="none">
            <a:spAutoFit/>
          </a:bodyPr>
          <a:lstStyle/>
          <a:p>
            <a:r>
              <a:rPr lang="en-US" altLang="ja-JP" sz="1200" dirty="0" smtClean="0"/>
              <a:t>http://www.nanophoton.jp/raman/about.html</a:t>
            </a:r>
            <a:endParaRPr lang="ja-JP" altLang="en-US" sz="1200" dirty="0"/>
          </a:p>
        </p:txBody>
      </p:sp>
      <p:sp>
        <p:nvSpPr>
          <p:cNvPr id="7" name="正方形/長方形 6"/>
          <p:cNvSpPr/>
          <p:nvPr/>
        </p:nvSpPr>
        <p:spPr>
          <a:xfrm>
            <a:off x="704528" y="5327630"/>
            <a:ext cx="3600400" cy="261610"/>
          </a:xfrm>
          <a:prstGeom prst="rect">
            <a:avLst/>
          </a:prstGeom>
        </p:spPr>
        <p:txBody>
          <a:bodyPr wrap="square">
            <a:spAutoFit/>
          </a:bodyPr>
          <a:lstStyle/>
          <a:p>
            <a:r>
              <a:rPr lang="en-US" altLang="ja-JP" sz="1100" dirty="0" smtClean="0"/>
              <a:t>http://www.cml-office.org/v2log/2013/05/09/science/351</a:t>
            </a:r>
            <a:endParaRPr lang="ja-JP" altLang="en-US" sz="11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18</a:t>
            </a:fld>
            <a:endParaRPr lang="ja-JP" altLang="en-US"/>
          </a:p>
        </p:txBody>
      </p:sp>
      <p:sp>
        <p:nvSpPr>
          <p:cNvPr id="5" name="タイトル 1"/>
          <p:cNvSpPr>
            <a:spLocks noGrp="1"/>
          </p:cNvSpPr>
          <p:nvPr>
            <p:ph type="title"/>
          </p:nvPr>
        </p:nvSpPr>
        <p:spPr>
          <a:xfrm>
            <a:off x="272480" y="285728"/>
            <a:ext cx="9145016" cy="785818"/>
          </a:xfrm>
        </p:spPr>
        <p:txBody>
          <a:bodyPr>
            <a:normAutofit/>
          </a:bodyPr>
          <a:lstStyle/>
          <a:p>
            <a:r>
              <a:rPr lang="en-US" altLang="ja-JP" sz="3000" dirty="0" smtClean="0"/>
              <a:t>What is Anti-Stokes Raman scattered light?</a:t>
            </a:r>
            <a:endParaRPr kumimoji="1" lang="ja-JP" altLang="en-US" sz="3000" dirty="0"/>
          </a:p>
        </p:txBody>
      </p:sp>
      <p:grpSp>
        <p:nvGrpSpPr>
          <p:cNvPr id="48" name="グループ化 52"/>
          <p:cNvGrpSpPr>
            <a:grpSpLocks noChangeAspect="1"/>
          </p:cNvGrpSpPr>
          <p:nvPr/>
        </p:nvGrpSpPr>
        <p:grpSpPr>
          <a:xfrm>
            <a:off x="3289618" y="1556792"/>
            <a:ext cx="5962301" cy="4896000"/>
            <a:chOff x="107505" y="-99392"/>
            <a:chExt cx="7892142" cy="6480720"/>
          </a:xfrm>
        </p:grpSpPr>
        <p:cxnSp>
          <p:nvCxnSpPr>
            <p:cNvPr id="56" name="直線コネクタ 55"/>
            <p:cNvCxnSpPr/>
            <p:nvPr/>
          </p:nvCxnSpPr>
          <p:spPr>
            <a:xfrm>
              <a:off x="1519367" y="4931876"/>
              <a:ext cx="3960000" cy="0"/>
            </a:xfrm>
            <a:prstGeom prst="line">
              <a:avLst/>
            </a:prstGeom>
          </p:spPr>
          <p:style>
            <a:lnRef idx="2">
              <a:schemeClr val="dk1"/>
            </a:lnRef>
            <a:fillRef idx="0">
              <a:schemeClr val="dk1"/>
            </a:fillRef>
            <a:effectRef idx="1">
              <a:schemeClr val="dk1"/>
            </a:effectRef>
            <a:fontRef idx="minor">
              <a:schemeClr val="tx1"/>
            </a:fontRef>
          </p:style>
        </p:cxnSp>
        <p:cxnSp>
          <p:nvCxnSpPr>
            <p:cNvPr id="57" name="直線コネクタ 56"/>
            <p:cNvCxnSpPr/>
            <p:nvPr/>
          </p:nvCxnSpPr>
          <p:spPr>
            <a:xfrm>
              <a:off x="1519367" y="4643844"/>
              <a:ext cx="3960000" cy="0"/>
            </a:xfrm>
            <a:prstGeom prst="line">
              <a:avLst/>
            </a:prstGeom>
          </p:spPr>
          <p:style>
            <a:lnRef idx="2">
              <a:schemeClr val="dk1"/>
            </a:lnRef>
            <a:fillRef idx="0">
              <a:schemeClr val="dk1"/>
            </a:fillRef>
            <a:effectRef idx="1">
              <a:schemeClr val="dk1"/>
            </a:effectRef>
            <a:fontRef idx="minor">
              <a:schemeClr val="tx1"/>
            </a:fontRef>
          </p:style>
        </p:cxnSp>
        <p:cxnSp>
          <p:nvCxnSpPr>
            <p:cNvPr id="58" name="直線コネクタ 57"/>
            <p:cNvCxnSpPr/>
            <p:nvPr/>
          </p:nvCxnSpPr>
          <p:spPr>
            <a:xfrm>
              <a:off x="1519367" y="4355812"/>
              <a:ext cx="3960000" cy="0"/>
            </a:xfrm>
            <a:prstGeom prst="line">
              <a:avLst/>
            </a:prstGeom>
          </p:spPr>
          <p:style>
            <a:lnRef idx="2">
              <a:schemeClr val="dk1"/>
            </a:lnRef>
            <a:fillRef idx="0">
              <a:schemeClr val="dk1"/>
            </a:fillRef>
            <a:effectRef idx="1">
              <a:schemeClr val="dk1"/>
            </a:effectRef>
            <a:fontRef idx="minor">
              <a:schemeClr val="tx1"/>
            </a:fontRef>
          </p:style>
        </p:cxnSp>
        <p:cxnSp>
          <p:nvCxnSpPr>
            <p:cNvPr id="59" name="直線コネクタ 9"/>
            <p:cNvCxnSpPr/>
            <p:nvPr/>
          </p:nvCxnSpPr>
          <p:spPr>
            <a:xfrm>
              <a:off x="1519367" y="4067780"/>
              <a:ext cx="3960000" cy="0"/>
            </a:xfrm>
            <a:prstGeom prst="line">
              <a:avLst/>
            </a:prstGeom>
          </p:spPr>
          <p:style>
            <a:lnRef idx="2">
              <a:schemeClr val="dk1"/>
            </a:lnRef>
            <a:fillRef idx="0">
              <a:schemeClr val="dk1"/>
            </a:fillRef>
            <a:effectRef idx="1">
              <a:schemeClr val="dk1"/>
            </a:effectRef>
            <a:fontRef idx="minor">
              <a:schemeClr val="tx1"/>
            </a:fontRef>
          </p:style>
        </p:cxnSp>
        <p:cxnSp>
          <p:nvCxnSpPr>
            <p:cNvPr id="60" name="直線コネクタ 59"/>
            <p:cNvCxnSpPr/>
            <p:nvPr/>
          </p:nvCxnSpPr>
          <p:spPr>
            <a:xfrm>
              <a:off x="1591375" y="1043444"/>
              <a:ext cx="3960000" cy="0"/>
            </a:xfrm>
            <a:prstGeom prst="line">
              <a:avLst/>
            </a:prstGeom>
          </p:spPr>
          <p:style>
            <a:lnRef idx="2">
              <a:schemeClr val="dk1"/>
            </a:lnRef>
            <a:fillRef idx="0">
              <a:schemeClr val="dk1"/>
            </a:fillRef>
            <a:effectRef idx="1">
              <a:schemeClr val="dk1"/>
            </a:effectRef>
            <a:fontRef idx="minor">
              <a:schemeClr val="tx1"/>
            </a:fontRef>
          </p:style>
        </p:cxnSp>
        <p:cxnSp>
          <p:nvCxnSpPr>
            <p:cNvPr id="61" name="直線コネクタ 60"/>
            <p:cNvCxnSpPr/>
            <p:nvPr/>
          </p:nvCxnSpPr>
          <p:spPr>
            <a:xfrm>
              <a:off x="1519367" y="2483604"/>
              <a:ext cx="3960000" cy="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62" name="直線コネクタ 61"/>
            <p:cNvCxnSpPr/>
            <p:nvPr/>
          </p:nvCxnSpPr>
          <p:spPr>
            <a:xfrm>
              <a:off x="1519367" y="2195572"/>
              <a:ext cx="3960000" cy="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63" name="直線矢印コネクタ 62"/>
            <p:cNvCxnSpPr/>
            <p:nvPr/>
          </p:nvCxnSpPr>
          <p:spPr>
            <a:xfrm flipV="1">
              <a:off x="1260814" y="520422"/>
              <a:ext cx="0" cy="45272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4" name="テキスト ボックス 63"/>
            <p:cNvSpPr txBox="1">
              <a:spLocks noChangeAspect="1"/>
            </p:cNvSpPr>
            <p:nvPr/>
          </p:nvSpPr>
          <p:spPr>
            <a:xfrm>
              <a:off x="107505" y="2267580"/>
              <a:ext cx="492443" cy="92398"/>
            </a:xfrm>
            <a:prstGeom prst="rect">
              <a:avLst/>
            </a:prstGeom>
            <a:noFill/>
          </p:spPr>
          <p:txBody>
            <a:bodyPr vert="eaVert" wrap="none" rtlCol="0">
              <a:spAutoFit/>
            </a:bodyPr>
            <a:lstStyle/>
            <a:p>
              <a:endParaRPr kumimoji="1" lang="ja-JP" altLang="en-US" sz="2000" b="1" dirty="0"/>
            </a:p>
          </p:txBody>
        </p:sp>
        <p:sp>
          <p:nvSpPr>
            <p:cNvPr id="65" name="テキスト ボックス 64"/>
            <p:cNvSpPr txBox="1"/>
            <p:nvPr/>
          </p:nvSpPr>
          <p:spPr>
            <a:xfrm>
              <a:off x="5551374" y="4653136"/>
              <a:ext cx="416309" cy="529616"/>
            </a:xfrm>
            <a:prstGeom prst="rect">
              <a:avLst/>
            </a:prstGeom>
            <a:noFill/>
          </p:spPr>
          <p:txBody>
            <a:bodyPr wrap="none" rtlCol="0">
              <a:spAutoFit/>
            </a:bodyPr>
            <a:lstStyle/>
            <a:p>
              <a:r>
                <a:rPr kumimoji="1" lang="en-US" altLang="ja-JP" sz="2000" dirty="0" smtClean="0"/>
                <a:t>0</a:t>
              </a:r>
              <a:endParaRPr kumimoji="1" lang="ja-JP" altLang="en-US" sz="2000" dirty="0"/>
            </a:p>
          </p:txBody>
        </p:sp>
        <p:sp>
          <p:nvSpPr>
            <p:cNvPr id="66" name="テキスト ボックス 65"/>
            <p:cNvSpPr txBox="1"/>
            <p:nvPr/>
          </p:nvSpPr>
          <p:spPr>
            <a:xfrm>
              <a:off x="5551374" y="4365104"/>
              <a:ext cx="416309" cy="529616"/>
            </a:xfrm>
            <a:prstGeom prst="rect">
              <a:avLst/>
            </a:prstGeom>
            <a:noFill/>
          </p:spPr>
          <p:txBody>
            <a:bodyPr wrap="none" rtlCol="0">
              <a:spAutoFit/>
            </a:bodyPr>
            <a:lstStyle/>
            <a:p>
              <a:r>
                <a:rPr kumimoji="1" lang="en-US" altLang="ja-JP" sz="2000" dirty="0" smtClean="0"/>
                <a:t>1</a:t>
              </a:r>
              <a:endParaRPr kumimoji="1" lang="ja-JP" altLang="en-US" sz="2000" dirty="0"/>
            </a:p>
          </p:txBody>
        </p:sp>
        <p:sp>
          <p:nvSpPr>
            <p:cNvPr id="67" name="テキスト ボックス 66"/>
            <p:cNvSpPr txBox="1"/>
            <p:nvPr/>
          </p:nvSpPr>
          <p:spPr>
            <a:xfrm>
              <a:off x="5551374" y="4077072"/>
              <a:ext cx="416309" cy="529616"/>
            </a:xfrm>
            <a:prstGeom prst="rect">
              <a:avLst/>
            </a:prstGeom>
            <a:noFill/>
          </p:spPr>
          <p:txBody>
            <a:bodyPr wrap="none" rtlCol="0">
              <a:spAutoFit/>
            </a:bodyPr>
            <a:lstStyle/>
            <a:p>
              <a:r>
                <a:rPr kumimoji="1" lang="en-US" altLang="ja-JP" sz="2000" dirty="0" smtClean="0"/>
                <a:t>2</a:t>
              </a:r>
              <a:endParaRPr kumimoji="1" lang="ja-JP" altLang="en-US" sz="1600" dirty="0"/>
            </a:p>
          </p:txBody>
        </p:sp>
        <p:sp>
          <p:nvSpPr>
            <p:cNvPr id="68" name="テキスト ボックス 67"/>
            <p:cNvSpPr txBox="1"/>
            <p:nvPr/>
          </p:nvSpPr>
          <p:spPr>
            <a:xfrm>
              <a:off x="5551374" y="3789040"/>
              <a:ext cx="416309" cy="529616"/>
            </a:xfrm>
            <a:prstGeom prst="rect">
              <a:avLst/>
            </a:prstGeom>
            <a:noFill/>
          </p:spPr>
          <p:txBody>
            <a:bodyPr wrap="none" rtlCol="0">
              <a:spAutoFit/>
            </a:bodyPr>
            <a:lstStyle/>
            <a:p>
              <a:r>
                <a:rPr kumimoji="1" lang="en-US" altLang="ja-JP" sz="2000" dirty="0" smtClean="0"/>
                <a:t>3</a:t>
              </a:r>
              <a:endParaRPr kumimoji="1" lang="ja-JP" altLang="en-US" dirty="0"/>
            </a:p>
          </p:txBody>
        </p:sp>
        <p:sp>
          <p:nvSpPr>
            <p:cNvPr id="69" name="テキスト ボックス 68"/>
            <p:cNvSpPr txBox="1"/>
            <p:nvPr/>
          </p:nvSpPr>
          <p:spPr>
            <a:xfrm>
              <a:off x="5595381" y="3202447"/>
              <a:ext cx="461666" cy="553998"/>
            </a:xfrm>
            <a:prstGeom prst="rect">
              <a:avLst/>
            </a:prstGeom>
            <a:noFill/>
          </p:spPr>
          <p:txBody>
            <a:bodyPr vert="eaVert" wrap="none" rtlCol="0">
              <a:spAutoFit/>
            </a:bodyPr>
            <a:lstStyle/>
            <a:p>
              <a:r>
                <a:rPr lang="ja-JP" altLang="en-US" dirty="0"/>
                <a:t>・・・・</a:t>
              </a:r>
              <a:endParaRPr kumimoji="1" lang="ja-JP" altLang="en-US" dirty="0"/>
            </a:p>
          </p:txBody>
        </p:sp>
        <p:sp>
          <p:nvSpPr>
            <p:cNvPr id="70" name="左中かっこ 69"/>
            <p:cNvSpPr/>
            <p:nvPr/>
          </p:nvSpPr>
          <p:spPr>
            <a:xfrm flipH="1">
              <a:off x="6096493" y="3491716"/>
              <a:ext cx="216024" cy="15121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1" name="テキスト ボックス 70"/>
            <p:cNvSpPr txBox="1">
              <a:spLocks noChangeAspect="1"/>
            </p:cNvSpPr>
            <p:nvPr/>
          </p:nvSpPr>
          <p:spPr>
            <a:xfrm>
              <a:off x="7537982" y="3140968"/>
              <a:ext cx="461665" cy="92398"/>
            </a:xfrm>
            <a:prstGeom prst="rect">
              <a:avLst/>
            </a:prstGeom>
            <a:noFill/>
          </p:spPr>
          <p:txBody>
            <a:bodyPr vert="eaVert" wrap="none" rtlCol="0">
              <a:spAutoFit/>
            </a:bodyPr>
            <a:lstStyle/>
            <a:p>
              <a:endParaRPr kumimoji="1" lang="ja-JP" altLang="en-US" b="1" dirty="0"/>
            </a:p>
          </p:txBody>
        </p:sp>
        <p:cxnSp>
          <p:nvCxnSpPr>
            <p:cNvPr id="72" name="直線コネクタ 71"/>
            <p:cNvCxnSpPr/>
            <p:nvPr/>
          </p:nvCxnSpPr>
          <p:spPr>
            <a:xfrm>
              <a:off x="1600792" y="755412"/>
              <a:ext cx="3960001" cy="0"/>
            </a:xfrm>
            <a:prstGeom prst="line">
              <a:avLst/>
            </a:prstGeom>
          </p:spPr>
          <p:style>
            <a:lnRef idx="2">
              <a:schemeClr val="dk1"/>
            </a:lnRef>
            <a:fillRef idx="0">
              <a:schemeClr val="dk1"/>
            </a:fillRef>
            <a:effectRef idx="1">
              <a:schemeClr val="dk1"/>
            </a:effectRef>
            <a:fontRef idx="minor">
              <a:schemeClr val="tx1"/>
            </a:fontRef>
          </p:style>
        </p:cxnSp>
        <p:sp>
          <p:nvSpPr>
            <p:cNvPr id="73" name="テキスト ボックス 72"/>
            <p:cNvSpPr txBox="1"/>
            <p:nvPr/>
          </p:nvSpPr>
          <p:spPr>
            <a:xfrm>
              <a:off x="5623382" y="836712"/>
              <a:ext cx="416309" cy="529616"/>
            </a:xfrm>
            <a:prstGeom prst="rect">
              <a:avLst/>
            </a:prstGeom>
            <a:noFill/>
          </p:spPr>
          <p:txBody>
            <a:bodyPr wrap="none" rtlCol="0">
              <a:spAutoFit/>
            </a:bodyPr>
            <a:lstStyle/>
            <a:p>
              <a:r>
                <a:rPr kumimoji="1" lang="en-US" altLang="ja-JP" sz="2000" dirty="0" smtClean="0"/>
                <a:t>0</a:t>
              </a:r>
              <a:endParaRPr kumimoji="1" lang="ja-JP" altLang="en-US" sz="1600" dirty="0"/>
            </a:p>
          </p:txBody>
        </p:sp>
        <p:sp>
          <p:nvSpPr>
            <p:cNvPr id="74" name="テキスト ボックス 73"/>
            <p:cNvSpPr txBox="1"/>
            <p:nvPr/>
          </p:nvSpPr>
          <p:spPr>
            <a:xfrm>
              <a:off x="5623382" y="476672"/>
              <a:ext cx="416309" cy="529616"/>
            </a:xfrm>
            <a:prstGeom prst="rect">
              <a:avLst/>
            </a:prstGeom>
            <a:noFill/>
          </p:spPr>
          <p:txBody>
            <a:bodyPr wrap="none" rtlCol="0">
              <a:spAutoFit/>
            </a:bodyPr>
            <a:lstStyle/>
            <a:p>
              <a:r>
                <a:rPr kumimoji="1" lang="en-US" altLang="ja-JP" sz="2000" dirty="0" smtClean="0"/>
                <a:t>1</a:t>
              </a:r>
              <a:endParaRPr kumimoji="1" lang="ja-JP" altLang="en-US" sz="2000" dirty="0"/>
            </a:p>
          </p:txBody>
        </p:sp>
        <p:sp>
          <p:nvSpPr>
            <p:cNvPr id="75" name="テキスト ボックス 74"/>
            <p:cNvSpPr txBox="1"/>
            <p:nvPr/>
          </p:nvSpPr>
          <p:spPr>
            <a:xfrm>
              <a:off x="5645309" y="-99392"/>
              <a:ext cx="461666" cy="553998"/>
            </a:xfrm>
            <a:prstGeom prst="rect">
              <a:avLst/>
            </a:prstGeom>
            <a:noFill/>
          </p:spPr>
          <p:txBody>
            <a:bodyPr vert="eaVert" wrap="none" rtlCol="0">
              <a:spAutoFit/>
            </a:bodyPr>
            <a:lstStyle/>
            <a:p>
              <a:r>
                <a:rPr lang="ja-JP" altLang="en-US" dirty="0"/>
                <a:t>・・・・</a:t>
              </a:r>
              <a:endParaRPr kumimoji="1" lang="ja-JP" altLang="en-US" dirty="0"/>
            </a:p>
          </p:txBody>
        </p:sp>
        <p:sp>
          <p:nvSpPr>
            <p:cNvPr id="76" name="左中かっこ 75"/>
            <p:cNvSpPr/>
            <p:nvPr/>
          </p:nvSpPr>
          <p:spPr>
            <a:xfrm flipH="1">
              <a:off x="6020384" y="-4077"/>
              <a:ext cx="387447" cy="1239099"/>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7" name="テキスト ボックス 76"/>
            <p:cNvSpPr txBox="1">
              <a:spLocks noChangeAspect="1"/>
            </p:cNvSpPr>
            <p:nvPr/>
          </p:nvSpPr>
          <p:spPr>
            <a:xfrm>
              <a:off x="7508365" y="-99392"/>
              <a:ext cx="461665" cy="92398"/>
            </a:xfrm>
            <a:prstGeom prst="rect">
              <a:avLst/>
            </a:prstGeom>
            <a:noFill/>
          </p:spPr>
          <p:txBody>
            <a:bodyPr vert="eaVert" wrap="none" rtlCol="0">
              <a:spAutoFit/>
            </a:bodyPr>
            <a:lstStyle/>
            <a:p>
              <a:endParaRPr kumimoji="1" lang="ja-JP" altLang="en-US" b="1" dirty="0"/>
            </a:p>
          </p:txBody>
        </p:sp>
        <p:sp>
          <p:nvSpPr>
            <p:cNvPr id="78" name="左中かっこ 77"/>
            <p:cNvSpPr/>
            <p:nvPr/>
          </p:nvSpPr>
          <p:spPr>
            <a:xfrm flipH="1">
              <a:off x="5740626" y="1997544"/>
              <a:ext cx="144016" cy="5040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テキスト ボックス 78"/>
            <p:cNvSpPr txBox="1">
              <a:spLocks noChangeAspect="1"/>
            </p:cNvSpPr>
            <p:nvPr/>
          </p:nvSpPr>
          <p:spPr>
            <a:xfrm>
              <a:off x="7508365" y="1867858"/>
              <a:ext cx="461665" cy="92398"/>
            </a:xfrm>
            <a:prstGeom prst="rect">
              <a:avLst/>
            </a:prstGeom>
            <a:noFill/>
          </p:spPr>
          <p:txBody>
            <a:bodyPr vert="eaVert" wrap="none" rtlCol="0">
              <a:spAutoFit/>
            </a:bodyPr>
            <a:lstStyle/>
            <a:p>
              <a:endParaRPr kumimoji="1" lang="ja-JP" altLang="en-US" b="1" dirty="0"/>
            </a:p>
          </p:txBody>
        </p:sp>
        <p:sp>
          <p:nvSpPr>
            <p:cNvPr id="80" name="テキスト ボックス 79"/>
            <p:cNvSpPr txBox="1">
              <a:spLocks noChangeAspect="1"/>
            </p:cNvSpPr>
            <p:nvPr/>
          </p:nvSpPr>
          <p:spPr>
            <a:xfrm>
              <a:off x="4016776" y="2865904"/>
              <a:ext cx="1409335" cy="909853"/>
            </a:xfrm>
            <a:prstGeom prst="rect">
              <a:avLst/>
            </a:prstGeom>
            <a:noFill/>
          </p:spPr>
          <p:txBody>
            <a:bodyPr wrap="none" rtlCol="0">
              <a:spAutoFit/>
            </a:bodyPr>
            <a:lstStyle/>
            <a:p>
              <a:pPr algn="ctr"/>
              <a:r>
                <a:rPr lang="en-US" altLang="ja-JP" sz="2000" dirty="0" smtClean="0"/>
                <a:t>ν</a:t>
              </a:r>
              <a:r>
                <a:rPr lang="en-US" altLang="ja-JP" sz="2000" baseline="-25000" dirty="0" smtClean="0"/>
                <a:t>0</a:t>
              </a:r>
              <a:r>
                <a:rPr lang="en-US" altLang="ja-JP" sz="2000" dirty="0" smtClean="0"/>
                <a:t>+</a:t>
              </a:r>
              <a:r>
                <a:rPr lang="el-GR" altLang="ja-JP" sz="2000" dirty="0" smtClean="0"/>
                <a:t>ν</a:t>
              </a:r>
              <a:endParaRPr lang="en-US" altLang="ja-JP" sz="2000" dirty="0" smtClean="0"/>
            </a:p>
            <a:p>
              <a:r>
                <a:rPr kumimoji="1" lang="en-US" altLang="ja-JP" sz="2800" baseline="-25000" dirty="0" smtClean="0"/>
                <a:t>(</a:t>
              </a:r>
              <a:r>
                <a:rPr kumimoji="1" lang="en-US" altLang="ja-JP" sz="2800" baseline="-25000" dirty="0" smtClean="0">
                  <a:solidFill>
                    <a:srgbClr val="0070C0"/>
                  </a:solidFill>
                </a:rPr>
                <a:t>458 nm</a:t>
              </a:r>
              <a:r>
                <a:rPr kumimoji="1" lang="en-US" altLang="ja-JP" sz="2800" baseline="-25000" dirty="0" smtClean="0"/>
                <a:t>)</a:t>
              </a:r>
              <a:endParaRPr kumimoji="1" lang="ja-JP" altLang="en-US" sz="2800" baseline="-25000" dirty="0"/>
            </a:p>
          </p:txBody>
        </p:sp>
        <p:sp>
          <p:nvSpPr>
            <p:cNvPr id="81" name="テキスト ボックス 80"/>
            <p:cNvSpPr txBox="1">
              <a:spLocks noChangeAspect="1"/>
            </p:cNvSpPr>
            <p:nvPr/>
          </p:nvSpPr>
          <p:spPr>
            <a:xfrm>
              <a:off x="1723265" y="2852936"/>
              <a:ext cx="1243831" cy="855533"/>
            </a:xfrm>
            <a:prstGeom prst="rect">
              <a:avLst/>
            </a:prstGeom>
            <a:noFill/>
          </p:spPr>
          <p:txBody>
            <a:bodyPr wrap="none" rtlCol="0">
              <a:spAutoFit/>
            </a:bodyPr>
            <a:lstStyle/>
            <a:p>
              <a:pPr algn="ctr"/>
              <a:r>
                <a:rPr lang="en-US" altLang="ja-JP" sz="2000" dirty="0" smtClean="0"/>
                <a:t>ν</a:t>
              </a:r>
              <a:r>
                <a:rPr lang="en-US" altLang="ja-JP" sz="2000" baseline="-25000" dirty="0" smtClean="0"/>
                <a:t>0</a:t>
              </a:r>
            </a:p>
            <a:p>
              <a:r>
                <a:rPr kumimoji="1" lang="en-US" altLang="ja-JP" sz="2400" baseline="-25000" dirty="0" smtClean="0"/>
                <a:t>(532 nm)</a:t>
              </a:r>
              <a:endParaRPr kumimoji="1" lang="ja-JP" altLang="en-US" sz="2400" baseline="-25000" dirty="0"/>
            </a:p>
          </p:txBody>
        </p:sp>
        <p:grpSp>
          <p:nvGrpSpPr>
            <p:cNvPr id="83" name="グループ化 51"/>
            <p:cNvGrpSpPr/>
            <p:nvPr/>
          </p:nvGrpSpPr>
          <p:grpSpPr>
            <a:xfrm>
              <a:off x="839907" y="5661248"/>
              <a:ext cx="5472608" cy="720080"/>
              <a:chOff x="1343963" y="5661248"/>
              <a:chExt cx="5472608" cy="720080"/>
            </a:xfrm>
          </p:grpSpPr>
          <p:sp>
            <p:nvSpPr>
              <p:cNvPr id="84" name="角丸四角形吹き出し 83"/>
              <p:cNvSpPr/>
              <p:nvPr/>
            </p:nvSpPr>
            <p:spPr>
              <a:xfrm>
                <a:off x="1343963" y="5661248"/>
                <a:ext cx="5472608" cy="720080"/>
              </a:xfrm>
              <a:prstGeom prst="wedgeRoundRectCallout">
                <a:avLst>
                  <a:gd name="adj1" fmla="val -20463"/>
                  <a:gd name="adj2" fmla="val -141063"/>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p:cNvSpPr txBox="1">
                <a:spLocks noChangeAspect="1"/>
              </p:cNvSpPr>
              <p:nvPr/>
            </p:nvSpPr>
            <p:spPr>
              <a:xfrm>
                <a:off x="1574240" y="5733256"/>
                <a:ext cx="5036687" cy="529616"/>
              </a:xfrm>
              <a:prstGeom prst="rect">
                <a:avLst/>
              </a:prstGeom>
              <a:noFill/>
            </p:spPr>
            <p:txBody>
              <a:bodyPr wrap="none" rtlCol="0">
                <a:spAutoFit/>
              </a:bodyPr>
              <a:lstStyle/>
              <a:p>
                <a:r>
                  <a:rPr kumimoji="1" lang="en-US" altLang="ja-JP" sz="2000" b="1" dirty="0" smtClean="0"/>
                  <a:t>2960 cm</a:t>
                </a:r>
                <a:r>
                  <a:rPr kumimoji="1" lang="en-US" altLang="ja-JP" sz="2000" b="1" baseline="30000" dirty="0" smtClean="0"/>
                  <a:t>-1</a:t>
                </a:r>
                <a:r>
                  <a:rPr kumimoji="1" lang="ja-JP" altLang="en-US" sz="2000" dirty="0" smtClean="0"/>
                  <a:t>：</a:t>
                </a:r>
                <a:r>
                  <a:rPr kumimoji="1" lang="en-US" altLang="ja-JP" sz="2000" dirty="0" smtClean="0"/>
                  <a:t>C-H stretching vibration</a:t>
                </a:r>
                <a:endParaRPr kumimoji="1" lang="ja-JP" altLang="en-US" sz="2000" baseline="30000" dirty="0"/>
              </a:p>
            </p:txBody>
          </p:sp>
        </p:grpSp>
      </p:grpSp>
      <p:cxnSp>
        <p:nvCxnSpPr>
          <p:cNvPr id="49" name="直線矢印コネクタ 48"/>
          <p:cNvCxnSpPr/>
          <p:nvPr/>
        </p:nvCxnSpPr>
        <p:spPr>
          <a:xfrm flipV="1">
            <a:off x="5498312" y="3297592"/>
            <a:ext cx="0" cy="1849600"/>
          </a:xfrm>
          <a:prstGeom prst="straightConnector1">
            <a:avLst/>
          </a:prstGeom>
          <a:ln w="38100">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50" name="直線矢印コネクタ 49"/>
          <p:cNvCxnSpPr/>
          <p:nvPr/>
        </p:nvCxnSpPr>
        <p:spPr>
          <a:xfrm>
            <a:off x="6205513" y="3297592"/>
            <a:ext cx="0" cy="2039773"/>
          </a:xfrm>
          <a:prstGeom prst="straightConnector1">
            <a:avLst/>
          </a:prstGeom>
          <a:ln>
            <a:solidFill>
              <a:srgbClr val="0070C0"/>
            </a:solidFill>
            <a:tailEnd type="arrow"/>
          </a:ln>
        </p:spPr>
        <p:style>
          <a:lnRef idx="3">
            <a:schemeClr val="accent5"/>
          </a:lnRef>
          <a:fillRef idx="0">
            <a:schemeClr val="accent5"/>
          </a:fillRef>
          <a:effectRef idx="2">
            <a:schemeClr val="accent5"/>
          </a:effectRef>
          <a:fontRef idx="minor">
            <a:schemeClr val="tx1"/>
          </a:fontRef>
        </p:style>
      </p:cxnSp>
      <p:sp>
        <p:nvSpPr>
          <p:cNvPr id="51" name="テキスト ボックス 50"/>
          <p:cNvSpPr txBox="1"/>
          <p:nvPr/>
        </p:nvSpPr>
        <p:spPr>
          <a:xfrm>
            <a:off x="3503116" y="1642529"/>
            <a:ext cx="163200" cy="279020"/>
          </a:xfrm>
          <a:prstGeom prst="rect">
            <a:avLst/>
          </a:prstGeom>
          <a:noFill/>
        </p:spPr>
        <p:txBody>
          <a:bodyPr wrap="square" rtlCol="0">
            <a:spAutoFit/>
          </a:bodyPr>
          <a:lstStyle/>
          <a:p>
            <a:endParaRPr kumimoji="1" lang="ja-JP" altLang="en-US" dirty="0"/>
          </a:p>
        </p:txBody>
      </p:sp>
      <p:sp>
        <p:nvSpPr>
          <p:cNvPr id="52" name="テキスト ボックス 51"/>
          <p:cNvSpPr txBox="1"/>
          <p:nvPr/>
        </p:nvSpPr>
        <p:spPr>
          <a:xfrm>
            <a:off x="3860893" y="3387781"/>
            <a:ext cx="372027" cy="617283"/>
          </a:xfrm>
          <a:prstGeom prst="rect">
            <a:avLst/>
          </a:prstGeom>
          <a:noFill/>
        </p:spPr>
        <p:txBody>
          <a:bodyPr vert="eaVert" wrap="none" rtlCol="0">
            <a:spAutoFit/>
          </a:bodyPr>
          <a:lstStyle/>
          <a:p>
            <a:r>
              <a:rPr lang="en-US" altLang="ja-JP" sz="2000" b="1" dirty="0" smtClean="0">
                <a:latin typeface="Calibri" pitchFamily="34" charset="0"/>
              </a:rPr>
              <a:t>Energy</a:t>
            </a:r>
            <a:endParaRPr kumimoji="1" lang="ja-JP" altLang="en-US" sz="2000" b="1" dirty="0">
              <a:latin typeface="Calibri" pitchFamily="34" charset="0"/>
            </a:endParaRPr>
          </a:p>
        </p:txBody>
      </p:sp>
      <p:sp>
        <p:nvSpPr>
          <p:cNvPr id="53" name="テキスト ボックス 52"/>
          <p:cNvSpPr txBox="1"/>
          <p:nvPr/>
        </p:nvSpPr>
        <p:spPr>
          <a:xfrm>
            <a:off x="7974824" y="4437112"/>
            <a:ext cx="1154639" cy="767305"/>
          </a:xfrm>
          <a:prstGeom prst="rect">
            <a:avLst/>
          </a:prstGeom>
          <a:noFill/>
        </p:spPr>
        <p:txBody>
          <a:bodyPr wrap="none" rtlCol="0">
            <a:spAutoFit/>
          </a:bodyPr>
          <a:lstStyle/>
          <a:p>
            <a:pPr algn="ctr"/>
            <a:r>
              <a:rPr lang="en-US" altLang="ja-JP" sz="2000" b="1" dirty="0" smtClean="0"/>
              <a:t>Electron </a:t>
            </a:r>
          </a:p>
          <a:p>
            <a:r>
              <a:rPr lang="en-US" altLang="ja-JP" sz="2000" b="1" dirty="0" smtClean="0"/>
              <a:t>ground state</a:t>
            </a:r>
            <a:endParaRPr lang="ja-JP" altLang="en-US" sz="2000" b="1" dirty="0" smtClean="0"/>
          </a:p>
          <a:p>
            <a:endParaRPr kumimoji="1" lang="ja-JP" altLang="en-US" sz="2000" dirty="0"/>
          </a:p>
        </p:txBody>
      </p:sp>
      <p:sp>
        <p:nvSpPr>
          <p:cNvPr id="54" name="テキスト ボックス 53"/>
          <p:cNvSpPr txBox="1"/>
          <p:nvPr/>
        </p:nvSpPr>
        <p:spPr>
          <a:xfrm>
            <a:off x="7668255" y="3118400"/>
            <a:ext cx="1628249" cy="534788"/>
          </a:xfrm>
          <a:prstGeom prst="rect">
            <a:avLst/>
          </a:prstGeom>
          <a:noFill/>
        </p:spPr>
        <p:txBody>
          <a:bodyPr wrap="none" rtlCol="0">
            <a:spAutoFit/>
          </a:bodyPr>
          <a:lstStyle/>
          <a:p>
            <a:r>
              <a:rPr lang="en-US" altLang="ja-JP" sz="2000" b="1" dirty="0" smtClean="0"/>
              <a:t>Intermediate state</a:t>
            </a:r>
            <a:endParaRPr lang="ja-JP" altLang="en-US" sz="2000" b="1" dirty="0" smtClean="0"/>
          </a:p>
          <a:p>
            <a:endParaRPr kumimoji="1" lang="ja-JP" altLang="en-US" sz="2000" dirty="0"/>
          </a:p>
        </p:txBody>
      </p:sp>
      <p:sp>
        <p:nvSpPr>
          <p:cNvPr id="55" name="テキスト ボックス 54"/>
          <p:cNvSpPr txBox="1"/>
          <p:nvPr/>
        </p:nvSpPr>
        <p:spPr>
          <a:xfrm>
            <a:off x="8033465" y="1700808"/>
            <a:ext cx="1528047" cy="1015663"/>
          </a:xfrm>
          <a:prstGeom prst="rect">
            <a:avLst/>
          </a:prstGeom>
          <a:noFill/>
        </p:spPr>
        <p:txBody>
          <a:bodyPr wrap="none" rtlCol="0">
            <a:spAutoFit/>
          </a:bodyPr>
          <a:lstStyle/>
          <a:p>
            <a:pPr algn="ctr"/>
            <a:r>
              <a:rPr lang="en-US" altLang="ja-JP" sz="2000" b="1" dirty="0" smtClean="0"/>
              <a:t>Electron </a:t>
            </a:r>
          </a:p>
          <a:p>
            <a:r>
              <a:rPr lang="en-US" altLang="ja-JP" sz="2000" b="1" dirty="0" smtClean="0"/>
              <a:t>excited state</a:t>
            </a:r>
            <a:endParaRPr lang="ja-JP" altLang="en-US" sz="2000" b="1" dirty="0" smtClean="0"/>
          </a:p>
          <a:p>
            <a:endParaRPr lang="ja-JP" altLang="en-US" sz="2000" dirty="0"/>
          </a:p>
        </p:txBody>
      </p:sp>
      <p:cxnSp>
        <p:nvCxnSpPr>
          <p:cNvPr id="87" name="直線矢印コネクタ 86"/>
          <p:cNvCxnSpPr/>
          <p:nvPr/>
        </p:nvCxnSpPr>
        <p:spPr>
          <a:xfrm>
            <a:off x="5025008" y="5124536"/>
            <a:ext cx="0" cy="216024"/>
          </a:xfrm>
          <a:prstGeom prst="straightConnector1">
            <a:avLst/>
          </a:prstGeom>
          <a:ln w="1905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nvGrpSpPr>
          <p:cNvPr id="88" name="グループ化 87"/>
          <p:cNvGrpSpPr/>
          <p:nvPr/>
        </p:nvGrpSpPr>
        <p:grpSpPr>
          <a:xfrm>
            <a:off x="344488" y="1791980"/>
            <a:ext cx="1342907" cy="765999"/>
            <a:chOff x="323528" y="2060848"/>
            <a:chExt cx="1342907" cy="765999"/>
          </a:xfrm>
        </p:grpSpPr>
        <p:sp>
          <p:nvSpPr>
            <p:cNvPr id="89" name="テキスト ボックス 88"/>
            <p:cNvSpPr txBox="1"/>
            <p:nvPr/>
          </p:nvSpPr>
          <p:spPr>
            <a:xfrm>
              <a:off x="395536" y="2519070"/>
              <a:ext cx="792000" cy="307777"/>
            </a:xfrm>
            <a:prstGeom prst="rect">
              <a:avLst/>
            </a:prstGeom>
            <a:solidFill>
              <a:srgbClr val="66FF33"/>
            </a:solidFill>
            <a:ln w="28575">
              <a:solidFill>
                <a:srgbClr val="00B050"/>
              </a:solidFill>
            </a:ln>
          </p:spPr>
          <p:txBody>
            <a:bodyPr wrap="square" rtlCol="0">
              <a:spAutoFit/>
            </a:bodyPr>
            <a:lstStyle/>
            <a:p>
              <a:r>
                <a:rPr kumimoji="1" lang="en-US" altLang="ja-JP" sz="1400" b="1" dirty="0" smtClean="0">
                  <a:solidFill>
                    <a:schemeClr val="bg1"/>
                  </a:solidFill>
                  <a:latin typeface="Times New Roman" pitchFamily="18" charset="0"/>
                  <a:cs typeface="Times New Roman" pitchFamily="18" charset="0"/>
                </a:rPr>
                <a:t>LASER</a:t>
              </a:r>
              <a:endParaRPr kumimoji="1" lang="ja-JP" altLang="en-US" sz="1400" b="1" dirty="0">
                <a:solidFill>
                  <a:schemeClr val="bg1"/>
                </a:solidFill>
                <a:latin typeface="Times New Roman" pitchFamily="18" charset="0"/>
                <a:cs typeface="Times New Roman" pitchFamily="18" charset="0"/>
              </a:endParaRPr>
            </a:p>
          </p:txBody>
        </p:sp>
        <p:sp>
          <p:nvSpPr>
            <p:cNvPr id="90" name="テキスト ボックス 89"/>
            <p:cNvSpPr txBox="1"/>
            <p:nvPr/>
          </p:nvSpPr>
          <p:spPr>
            <a:xfrm>
              <a:off x="323528" y="2060848"/>
              <a:ext cx="1342907" cy="400110"/>
            </a:xfrm>
            <a:prstGeom prst="rect">
              <a:avLst/>
            </a:prstGeom>
            <a:noFill/>
          </p:spPr>
          <p:txBody>
            <a:bodyPr wrap="square" rtlCol="0">
              <a:spAutoFit/>
            </a:bodyPr>
            <a:lstStyle/>
            <a:p>
              <a:r>
                <a:rPr lang="en-US" altLang="ja-JP" sz="2000" b="1" dirty="0" smtClean="0">
                  <a:solidFill>
                    <a:srgbClr val="00B050"/>
                  </a:solidFill>
                  <a:latin typeface="Times New Roman" pitchFamily="18" charset="0"/>
                  <a:cs typeface="Times New Roman" pitchFamily="18" charset="0"/>
                </a:rPr>
                <a:t>532nm</a:t>
              </a:r>
              <a:endParaRPr lang="ja-JP" altLang="en-US" sz="2000" b="1" dirty="0">
                <a:solidFill>
                  <a:srgbClr val="00B050"/>
                </a:solidFill>
                <a:latin typeface="Times New Roman" pitchFamily="18" charset="0"/>
                <a:cs typeface="Times New Roman" pitchFamily="18" charset="0"/>
              </a:endParaRPr>
            </a:p>
          </p:txBody>
        </p:sp>
      </p:grpSp>
      <p:grpSp>
        <p:nvGrpSpPr>
          <p:cNvPr id="91" name="グループ化 90"/>
          <p:cNvGrpSpPr/>
          <p:nvPr/>
        </p:nvGrpSpPr>
        <p:grpSpPr>
          <a:xfrm>
            <a:off x="1975427" y="1298524"/>
            <a:ext cx="889926" cy="2180565"/>
            <a:chOff x="4740708" y="1484784"/>
            <a:chExt cx="889926" cy="2180565"/>
          </a:xfrm>
        </p:grpSpPr>
        <p:grpSp>
          <p:nvGrpSpPr>
            <p:cNvPr id="92" name="グループ化 40"/>
            <p:cNvGrpSpPr/>
            <p:nvPr/>
          </p:nvGrpSpPr>
          <p:grpSpPr>
            <a:xfrm>
              <a:off x="4932040" y="1700808"/>
              <a:ext cx="463550" cy="1681088"/>
              <a:chOff x="1751236" y="2539752"/>
              <a:chExt cx="463550" cy="1681088"/>
            </a:xfrm>
          </p:grpSpPr>
          <p:sp>
            <p:nvSpPr>
              <p:cNvPr id="95" name="フローチャート : 結合子 94"/>
              <p:cNvSpPr/>
              <p:nvPr/>
            </p:nvSpPr>
            <p:spPr>
              <a:xfrm>
                <a:off x="1835696" y="2996952"/>
                <a:ext cx="288032" cy="216024"/>
              </a:xfrm>
              <a:prstGeom prst="flowChartConnector">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ローチャート : 結合子 95"/>
              <p:cNvSpPr/>
              <p:nvPr/>
            </p:nvSpPr>
            <p:spPr>
              <a:xfrm>
                <a:off x="1835696" y="3068960"/>
                <a:ext cx="288032" cy="216024"/>
              </a:xfrm>
              <a:prstGeom prst="flowChartConnector">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ローチャート : 結合子 96"/>
              <p:cNvSpPr/>
              <p:nvPr/>
            </p:nvSpPr>
            <p:spPr>
              <a:xfrm>
                <a:off x="1835696" y="3140968"/>
                <a:ext cx="288032" cy="216024"/>
              </a:xfrm>
              <a:prstGeom prst="flowChartConnector">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ローチャート : 結合子 97"/>
              <p:cNvSpPr/>
              <p:nvPr/>
            </p:nvSpPr>
            <p:spPr>
              <a:xfrm>
                <a:off x="1835696" y="3212976"/>
                <a:ext cx="288032" cy="216024"/>
              </a:xfrm>
              <a:prstGeom prst="flowChartConnector">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フローチャート : 結合子 98"/>
              <p:cNvSpPr/>
              <p:nvPr/>
            </p:nvSpPr>
            <p:spPr>
              <a:xfrm>
                <a:off x="1835696" y="3284984"/>
                <a:ext cx="288032" cy="216024"/>
              </a:xfrm>
              <a:prstGeom prst="flowChartConnector">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ローチャート : 結合子 99"/>
              <p:cNvSpPr/>
              <p:nvPr/>
            </p:nvSpPr>
            <p:spPr>
              <a:xfrm>
                <a:off x="1835696" y="3356992"/>
                <a:ext cx="288032" cy="216024"/>
              </a:xfrm>
              <a:prstGeom prst="flowChartConnector">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フローチャート : 結合子 100"/>
              <p:cNvSpPr/>
              <p:nvPr/>
            </p:nvSpPr>
            <p:spPr>
              <a:xfrm>
                <a:off x="1835696" y="3429000"/>
                <a:ext cx="288032" cy="216024"/>
              </a:xfrm>
              <a:prstGeom prst="flowChartConnector">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フローチャート : 結合子 101"/>
              <p:cNvSpPr/>
              <p:nvPr/>
            </p:nvSpPr>
            <p:spPr>
              <a:xfrm>
                <a:off x="1835696" y="3501008"/>
                <a:ext cx="288032" cy="216024"/>
              </a:xfrm>
              <a:prstGeom prst="flowChartConnector">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フローチャート : 結合子 102"/>
              <p:cNvSpPr/>
              <p:nvPr/>
            </p:nvSpPr>
            <p:spPr>
              <a:xfrm>
                <a:off x="1835696" y="3573016"/>
                <a:ext cx="288032" cy="216024"/>
              </a:xfrm>
              <a:prstGeom prst="flowChartConnector">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フローチャート : 結合子 103"/>
              <p:cNvSpPr/>
              <p:nvPr/>
            </p:nvSpPr>
            <p:spPr>
              <a:xfrm>
                <a:off x="1757586" y="2539752"/>
                <a:ext cx="457200" cy="45720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t>C</a:t>
                </a:r>
                <a:endParaRPr kumimoji="1" lang="ja-JP" altLang="en-US" sz="2800" dirty="0"/>
              </a:p>
            </p:txBody>
          </p:sp>
          <p:sp>
            <p:nvSpPr>
              <p:cNvPr id="105" name="フローチャート : 結合子 104"/>
              <p:cNvSpPr/>
              <p:nvPr/>
            </p:nvSpPr>
            <p:spPr>
              <a:xfrm>
                <a:off x="1751236" y="3763640"/>
                <a:ext cx="457200" cy="45720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t>H</a:t>
                </a:r>
                <a:endParaRPr kumimoji="1" lang="ja-JP" altLang="en-US" sz="2800" dirty="0"/>
              </a:p>
            </p:txBody>
          </p:sp>
        </p:grpSp>
        <p:sp>
          <p:nvSpPr>
            <p:cNvPr id="93" name="テキスト ボックス 92"/>
            <p:cNvSpPr txBox="1"/>
            <p:nvPr/>
          </p:nvSpPr>
          <p:spPr>
            <a:xfrm>
              <a:off x="4740708" y="1484784"/>
              <a:ext cx="335348" cy="523220"/>
            </a:xfrm>
            <a:prstGeom prst="rect">
              <a:avLst/>
            </a:prstGeom>
            <a:noFill/>
          </p:spPr>
          <p:txBody>
            <a:bodyPr wrap="none" rtlCol="0">
              <a:spAutoFit/>
            </a:bodyPr>
            <a:lstStyle/>
            <a:p>
              <a:r>
                <a:rPr kumimoji="1" lang="en-US" altLang="ja-JP" sz="2800" dirty="0" smtClean="0"/>
                <a:t>“</a:t>
              </a:r>
              <a:endParaRPr kumimoji="1" lang="ja-JP" altLang="en-US" sz="2800" dirty="0"/>
            </a:p>
          </p:txBody>
        </p:sp>
        <p:sp>
          <p:nvSpPr>
            <p:cNvPr id="94" name="テキスト ボックス 93"/>
            <p:cNvSpPr txBox="1"/>
            <p:nvPr/>
          </p:nvSpPr>
          <p:spPr>
            <a:xfrm>
              <a:off x="5292080" y="3203684"/>
              <a:ext cx="338554" cy="461665"/>
            </a:xfrm>
            <a:prstGeom prst="rect">
              <a:avLst/>
            </a:prstGeom>
            <a:noFill/>
          </p:spPr>
          <p:txBody>
            <a:bodyPr wrap="none" rtlCol="0">
              <a:spAutoFit/>
            </a:bodyPr>
            <a:lstStyle/>
            <a:p>
              <a:r>
                <a:rPr lang="en-US" altLang="ja-JP" sz="2400" dirty="0" smtClean="0"/>
                <a:t>‘’</a:t>
              </a:r>
              <a:endParaRPr kumimoji="1" lang="ja-JP" altLang="en-US" sz="2400" dirty="0"/>
            </a:p>
          </p:txBody>
        </p:sp>
      </p:grpSp>
      <p:cxnSp>
        <p:nvCxnSpPr>
          <p:cNvPr id="106" name="直線コネクタ 105"/>
          <p:cNvCxnSpPr/>
          <p:nvPr/>
        </p:nvCxnSpPr>
        <p:spPr>
          <a:xfrm>
            <a:off x="1183339" y="2389252"/>
            <a:ext cx="1080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1" name="正方形/長方形 110"/>
          <p:cNvSpPr/>
          <p:nvPr/>
        </p:nvSpPr>
        <p:spPr>
          <a:xfrm>
            <a:off x="2696231" y="1268760"/>
            <a:ext cx="925253" cy="400110"/>
          </a:xfrm>
          <a:prstGeom prst="rect">
            <a:avLst/>
          </a:prstGeom>
        </p:spPr>
        <p:txBody>
          <a:bodyPr wrap="none">
            <a:spAutoFit/>
          </a:bodyPr>
          <a:lstStyle/>
          <a:p>
            <a:r>
              <a:rPr lang="en-US" altLang="ja-JP" sz="2000" b="1" dirty="0" smtClean="0">
                <a:solidFill>
                  <a:srgbClr val="0070C0"/>
                </a:solidFill>
                <a:latin typeface="Times New Roman" pitchFamily="18" charset="0"/>
                <a:cs typeface="Times New Roman" pitchFamily="18" charset="0"/>
              </a:rPr>
              <a:t>458nm</a:t>
            </a:r>
            <a:endParaRPr lang="ja-JP" altLang="en-US" sz="2000" b="1" dirty="0">
              <a:solidFill>
                <a:srgbClr val="0070C0"/>
              </a:solidFill>
              <a:latin typeface="Times New Roman" pitchFamily="18" charset="0"/>
              <a:cs typeface="Times New Roman" pitchFamily="18" charset="0"/>
            </a:endParaRPr>
          </a:p>
        </p:txBody>
      </p:sp>
      <p:grpSp>
        <p:nvGrpSpPr>
          <p:cNvPr id="113" name="グループ化 112"/>
          <p:cNvGrpSpPr/>
          <p:nvPr/>
        </p:nvGrpSpPr>
        <p:grpSpPr>
          <a:xfrm>
            <a:off x="1928664" y="1532797"/>
            <a:ext cx="1620000" cy="1658260"/>
            <a:chOff x="1818249" y="2861460"/>
            <a:chExt cx="1620000" cy="1658260"/>
          </a:xfrm>
        </p:grpSpPr>
        <p:grpSp>
          <p:nvGrpSpPr>
            <p:cNvPr id="107" name="グループ化 106"/>
            <p:cNvGrpSpPr/>
            <p:nvPr/>
          </p:nvGrpSpPr>
          <p:grpSpPr>
            <a:xfrm>
              <a:off x="1818249" y="2861460"/>
              <a:ext cx="1620000" cy="1658260"/>
              <a:chOff x="4923766" y="1803481"/>
              <a:chExt cx="1620000" cy="1658260"/>
            </a:xfrm>
          </p:grpSpPr>
          <p:sp>
            <p:nvSpPr>
              <p:cNvPr id="108" name="円弧 107"/>
              <p:cNvSpPr/>
              <p:nvPr/>
            </p:nvSpPr>
            <p:spPr>
              <a:xfrm rot="2873693">
                <a:off x="5113343" y="2137894"/>
                <a:ext cx="936000" cy="1008000"/>
              </a:xfrm>
              <a:prstGeom prst="arc">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9" name="円弧 108"/>
              <p:cNvSpPr>
                <a:spLocks noChangeAspect="1"/>
              </p:cNvSpPr>
              <p:nvPr/>
            </p:nvSpPr>
            <p:spPr>
              <a:xfrm rot="2873693">
                <a:off x="4920773" y="1922874"/>
                <a:ext cx="1400310" cy="1368000"/>
              </a:xfrm>
              <a:prstGeom prst="arc">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0" name="円弧 109"/>
              <p:cNvSpPr>
                <a:spLocks noChangeAspect="1"/>
              </p:cNvSpPr>
              <p:nvPr/>
            </p:nvSpPr>
            <p:spPr>
              <a:xfrm rot="2873693">
                <a:off x="4904636" y="1822611"/>
                <a:ext cx="1658260" cy="1620000"/>
              </a:xfrm>
              <a:prstGeom prst="arc">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12" name="円弧 111"/>
            <p:cNvSpPr>
              <a:spLocks noChangeAspect="1"/>
            </p:cNvSpPr>
            <p:nvPr/>
          </p:nvSpPr>
          <p:spPr>
            <a:xfrm rot="2873693">
              <a:off x="1996716" y="3369724"/>
              <a:ext cx="700160" cy="684000"/>
            </a:xfrm>
            <a:prstGeom prst="arc">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86" name="縦巻き 85"/>
          <p:cNvSpPr/>
          <p:nvPr/>
        </p:nvSpPr>
        <p:spPr>
          <a:xfrm>
            <a:off x="128464" y="3861048"/>
            <a:ext cx="3672408" cy="259228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t>Parameter</a:t>
            </a:r>
          </a:p>
          <a:p>
            <a:endParaRPr lang="en-US" altLang="ja-JP" dirty="0" smtClean="0"/>
          </a:p>
          <a:p>
            <a:r>
              <a:rPr lang="ja-JP" altLang="en-US" dirty="0" smtClean="0"/>
              <a:t>◆</a:t>
            </a:r>
            <a:r>
              <a:rPr lang="en-US" altLang="ja-JP" dirty="0" smtClean="0"/>
              <a:t>Raman Shift</a:t>
            </a:r>
            <a:r>
              <a:rPr lang="ja-JP" altLang="en-US" dirty="0" smtClean="0"/>
              <a:t>・・・</a:t>
            </a:r>
            <a:r>
              <a:rPr lang="en-US" altLang="ja-JP" dirty="0" smtClean="0"/>
              <a:t>Frequency of the vibration</a:t>
            </a:r>
          </a:p>
          <a:p>
            <a:endParaRPr lang="en-US" altLang="ja-JP" dirty="0" smtClean="0"/>
          </a:p>
          <a:p>
            <a:r>
              <a:rPr lang="ja-JP" altLang="en-US" dirty="0" smtClean="0"/>
              <a:t>◆</a:t>
            </a:r>
            <a:r>
              <a:rPr lang="en-US" altLang="ja-JP" dirty="0" smtClean="0"/>
              <a:t>Power</a:t>
            </a:r>
            <a:r>
              <a:rPr lang="ja-JP" altLang="en-US" dirty="0" smtClean="0"/>
              <a:t>・・・</a:t>
            </a:r>
            <a:r>
              <a:rPr lang="en-US" altLang="ja-JP" dirty="0" smtClean="0"/>
              <a:t>Number of  excited C-H</a:t>
            </a:r>
            <a:r>
              <a:rPr lang="ja-JP" altLang="en-US" dirty="0" smtClean="0"/>
              <a:t> </a:t>
            </a:r>
            <a:r>
              <a:rPr lang="en-US" altLang="ja-JP" dirty="0" smtClean="0"/>
              <a:t>bonding</a:t>
            </a:r>
          </a:p>
          <a:p>
            <a:r>
              <a:rPr lang="en-US" altLang="ja-JP" dirty="0" smtClean="0"/>
              <a:t> </a:t>
            </a:r>
            <a:endParaRPr lang="ja-JP" altLang="en-US" dirty="0" smtClean="0"/>
          </a:p>
          <a:p>
            <a:pPr algn="ctr"/>
            <a:endParaRPr kumimoji="1" lang="ja-JP"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repeatCount="indefinite" accel="50000" decel="50000" autoRev="1" fill="remove" nodeType="clickEffect">
                                  <p:stCondLst>
                                    <p:cond delay="0"/>
                                  </p:stCondLst>
                                  <p:childTnLst>
                                    <p:animMotion origin="layout" path="M 0.00128 0.01203 L 0.00128 -0.0301 " pathEditMode="relative" rAng="0" ptsTypes="AA">
                                      <p:cBhvr>
                                        <p:cTn id="6" dur="500" fill="hold"/>
                                        <p:tgtEl>
                                          <p:spTgt spid="91"/>
                                        </p:tgtEl>
                                        <p:attrNameLst>
                                          <p:attrName>ppt_x</p:attrName>
                                          <p:attrName>ppt_y</p:attrName>
                                        </p:attrNameLst>
                                      </p:cBhvr>
                                      <p:rCtr x="0" y="-21"/>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6"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barn(inHorizontal)">
                                      <p:cBhvr>
                                        <p:cTn id="11" dur="500"/>
                                        <p:tgtEl>
                                          <p:spTgt spid="10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slide(fromBottom)">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barn(inHorizontal)">
                                      <p:cBhvr>
                                        <p:cTn id="21" dur="500"/>
                                        <p:tgtEl>
                                          <p:spTgt spid="50"/>
                                        </p:tgtEl>
                                      </p:cBhvr>
                                    </p:animEffect>
                                  </p:childTnLst>
                                </p:cTn>
                              </p:par>
                              <p:par>
                                <p:cTn id="22" presetID="53" presetClass="entr" presetSubtype="0" fill="hold" nodeType="withEffect">
                                  <p:stCondLst>
                                    <p:cond delay="0"/>
                                  </p:stCondLst>
                                  <p:childTnLst>
                                    <p:set>
                                      <p:cBhvr>
                                        <p:cTn id="23" dur="1" fill="hold">
                                          <p:stCondLst>
                                            <p:cond delay="0"/>
                                          </p:stCondLst>
                                        </p:cTn>
                                        <p:tgtEl>
                                          <p:spTgt spid="113"/>
                                        </p:tgtEl>
                                        <p:attrNameLst>
                                          <p:attrName>style.visibility</p:attrName>
                                        </p:attrNameLst>
                                      </p:cBhvr>
                                      <p:to>
                                        <p:strVal val="visible"/>
                                      </p:to>
                                    </p:set>
                                    <p:anim calcmode="lin" valueType="num">
                                      <p:cBhvr>
                                        <p:cTn id="24" dur="500" fill="hold"/>
                                        <p:tgtEl>
                                          <p:spTgt spid="113"/>
                                        </p:tgtEl>
                                        <p:attrNameLst>
                                          <p:attrName>ppt_w</p:attrName>
                                        </p:attrNameLst>
                                      </p:cBhvr>
                                      <p:tavLst>
                                        <p:tav tm="0">
                                          <p:val>
                                            <p:fltVal val="0"/>
                                          </p:val>
                                        </p:tav>
                                        <p:tav tm="100000">
                                          <p:val>
                                            <p:strVal val="#ppt_w"/>
                                          </p:val>
                                        </p:tav>
                                      </p:tavLst>
                                    </p:anim>
                                    <p:anim calcmode="lin" valueType="num">
                                      <p:cBhvr>
                                        <p:cTn id="25" dur="500" fill="hold"/>
                                        <p:tgtEl>
                                          <p:spTgt spid="113"/>
                                        </p:tgtEl>
                                        <p:attrNameLst>
                                          <p:attrName>ppt_h</p:attrName>
                                        </p:attrNameLst>
                                      </p:cBhvr>
                                      <p:tavLst>
                                        <p:tav tm="0">
                                          <p:val>
                                            <p:fltVal val="0"/>
                                          </p:val>
                                        </p:tav>
                                        <p:tav tm="100000">
                                          <p:val>
                                            <p:strVal val="#ppt_h"/>
                                          </p:val>
                                        </p:tav>
                                      </p:tavLst>
                                    </p:anim>
                                    <p:animEffect transition="in" filter="fade">
                                      <p:cBhvr>
                                        <p:cTn id="26" dur="500"/>
                                        <p:tgtEl>
                                          <p:spTgt spid="113"/>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anim calcmode="lin" valueType="num">
                                      <p:cBhvr>
                                        <p:cTn id="29" dur="500" fill="hold"/>
                                        <p:tgtEl>
                                          <p:spTgt spid="111"/>
                                        </p:tgtEl>
                                        <p:attrNameLst>
                                          <p:attrName>ppt_w</p:attrName>
                                        </p:attrNameLst>
                                      </p:cBhvr>
                                      <p:tavLst>
                                        <p:tav tm="0">
                                          <p:val>
                                            <p:fltVal val="0"/>
                                          </p:val>
                                        </p:tav>
                                        <p:tav tm="100000">
                                          <p:val>
                                            <p:strVal val="#ppt_w"/>
                                          </p:val>
                                        </p:tav>
                                      </p:tavLst>
                                    </p:anim>
                                    <p:anim calcmode="lin" valueType="num">
                                      <p:cBhvr>
                                        <p:cTn id="30" dur="500" fill="hold"/>
                                        <p:tgtEl>
                                          <p:spTgt spid="111"/>
                                        </p:tgtEl>
                                        <p:attrNameLst>
                                          <p:attrName>ppt_h</p:attrName>
                                        </p:attrNameLst>
                                      </p:cBhvr>
                                      <p:tavLst>
                                        <p:tav tm="0">
                                          <p:val>
                                            <p:fltVal val="0"/>
                                          </p:val>
                                        </p:tav>
                                        <p:tav tm="100000">
                                          <p:val>
                                            <p:strVal val="#ppt_h"/>
                                          </p:val>
                                        </p:tav>
                                      </p:tavLst>
                                    </p:anim>
                                    <p:animEffect transition="in" filter="fade">
                                      <p:cBhvr>
                                        <p:cTn id="3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a:off x="431514" y="1196752"/>
            <a:ext cx="8839998" cy="4680000"/>
          </a:xfrm>
          <a:prstGeom prst="rect">
            <a:avLst/>
          </a:prstGeom>
          <a:noFill/>
          <a:ln w="9525">
            <a:noFill/>
            <a:miter lim="800000"/>
            <a:headEnd/>
            <a:tailEnd/>
          </a:ln>
        </p:spPr>
      </p:pic>
      <p:sp>
        <p:nvSpPr>
          <p:cNvPr id="6" name="正方形/長方形 5"/>
          <p:cNvSpPr/>
          <p:nvPr/>
        </p:nvSpPr>
        <p:spPr>
          <a:xfrm>
            <a:off x="4847084" y="1412776"/>
            <a:ext cx="72008" cy="3636000"/>
          </a:xfrm>
          <a:prstGeom prst="rect">
            <a:avLst/>
          </a:prstGeom>
          <a:solidFill>
            <a:srgbClr val="0070C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033120" y="1412776"/>
            <a:ext cx="72008" cy="3636000"/>
          </a:xfrm>
          <a:prstGeom prst="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272480" y="5373216"/>
            <a:ext cx="4680520" cy="1224136"/>
          </a:xfrm>
          <a:prstGeom prst="wedgeRoundRectCallout">
            <a:avLst>
              <a:gd name="adj1" fmla="val 50474"/>
              <a:gd name="adj2" fmla="val -76582"/>
              <a:gd name="adj3" fmla="val 16667"/>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4996542" y="5416196"/>
            <a:ext cx="4680520" cy="1152128"/>
          </a:xfrm>
          <a:prstGeom prst="wedgeRoundRectCallout">
            <a:avLst>
              <a:gd name="adj1" fmla="val -26714"/>
              <a:gd name="adj2" fmla="val -79282"/>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034692" y="5517320"/>
            <a:ext cx="4512838" cy="792000"/>
          </a:xfrm>
          <a:prstGeom prst="rect">
            <a:avLst/>
          </a:prstGeom>
          <a:solidFill>
            <a:schemeClr val="bg2"/>
          </a:solidFill>
        </p:spPr>
        <p:txBody>
          <a:bodyPr wrap="none" rtlCol="0">
            <a:spAutoFit/>
          </a:bodyPr>
          <a:lstStyle/>
          <a:p>
            <a:r>
              <a:rPr kumimoji="1" lang="en-US" altLang="ja-JP" sz="2800" b="1" dirty="0" smtClean="0">
                <a:latin typeface="Calibri" pitchFamily="34" charset="0"/>
                <a:cs typeface="Times New Roman" pitchFamily="18" charset="0"/>
              </a:rPr>
              <a:t> </a:t>
            </a:r>
            <a:r>
              <a:rPr kumimoji="1" lang="en-US" altLang="ja-JP" sz="2000" b="1" dirty="0" smtClean="0">
                <a:latin typeface="Calibri" pitchFamily="34" charset="0"/>
                <a:cs typeface="Times New Roman" pitchFamily="18" charset="0"/>
              </a:rPr>
              <a:t>532 nm</a:t>
            </a:r>
            <a:r>
              <a:rPr kumimoji="1" lang="ja-JP" altLang="en-US" sz="2000" dirty="0" smtClean="0">
                <a:latin typeface="Calibri" pitchFamily="34" charset="0"/>
              </a:rPr>
              <a:t>：</a:t>
            </a:r>
            <a:r>
              <a:rPr lang="en-US" altLang="ja-JP" sz="2000" dirty="0" smtClean="0">
                <a:latin typeface="Calibri" pitchFamily="34" charset="0"/>
                <a:ea typeface="ＭＳ ゴシック" pitchFamily="49" charset="-128"/>
              </a:rPr>
              <a:t>Much absorbance by close form</a:t>
            </a:r>
            <a:endParaRPr lang="en-US" altLang="ja-JP" sz="2800" dirty="0" smtClean="0">
              <a:latin typeface="Calibri" pitchFamily="34" charset="0"/>
              <a:ea typeface="ＭＳ ゴシック" pitchFamily="49" charset="-128"/>
            </a:endParaRPr>
          </a:p>
          <a:p>
            <a:r>
              <a:rPr kumimoji="1" lang="ja-JP" altLang="en-US" sz="2800" dirty="0" smtClean="0">
                <a:solidFill>
                  <a:srgbClr val="FF0000"/>
                </a:solidFill>
                <a:latin typeface="Calibri" pitchFamily="34" charset="0"/>
                <a:ea typeface="ＭＳ ゴシック" pitchFamily="49" charset="-128"/>
              </a:rPr>
              <a:t>→</a:t>
            </a:r>
            <a:r>
              <a:rPr lang="en-US" altLang="ja-JP" sz="2800" dirty="0" smtClean="0">
                <a:solidFill>
                  <a:srgbClr val="FF0000"/>
                </a:solidFill>
                <a:latin typeface="Calibri" pitchFamily="34" charset="0"/>
                <a:ea typeface="ＭＳ ゴシック" pitchFamily="49" charset="-128"/>
              </a:rPr>
              <a:t>Fluorescence exciting light</a:t>
            </a:r>
            <a:endParaRPr kumimoji="1" lang="ja-JP" altLang="en-US" sz="3200" dirty="0">
              <a:solidFill>
                <a:srgbClr val="FF0000"/>
              </a:solidFill>
              <a:latin typeface="Calibri" pitchFamily="34" charset="0"/>
              <a:ea typeface="ＭＳ ゴシック" pitchFamily="49" charset="-128"/>
            </a:endParaRPr>
          </a:p>
        </p:txBody>
      </p:sp>
      <p:sp>
        <p:nvSpPr>
          <p:cNvPr id="12" name="テキスト ボックス 11"/>
          <p:cNvSpPr txBox="1"/>
          <p:nvPr/>
        </p:nvSpPr>
        <p:spPr>
          <a:xfrm>
            <a:off x="344489" y="5572566"/>
            <a:ext cx="4572000" cy="864000"/>
          </a:xfrm>
          <a:prstGeom prst="rect">
            <a:avLst/>
          </a:prstGeom>
          <a:solidFill>
            <a:schemeClr val="bg2"/>
          </a:solidFill>
        </p:spPr>
        <p:txBody>
          <a:bodyPr wrap="square" rtlCol="0">
            <a:spAutoFit/>
          </a:bodyPr>
          <a:lstStyle/>
          <a:p>
            <a:r>
              <a:rPr kumimoji="1" lang="en-US" altLang="ja-JP" sz="2000" b="1" dirty="0" smtClean="0">
                <a:solidFill>
                  <a:srgbClr val="0070C0"/>
                </a:solidFill>
                <a:latin typeface="Calibri" pitchFamily="34" charset="0"/>
                <a:cs typeface="Times New Roman" pitchFamily="18" charset="0"/>
              </a:rPr>
              <a:t>458 nm</a:t>
            </a:r>
            <a:r>
              <a:rPr kumimoji="1" lang="ja-JP" altLang="en-US" sz="2000" dirty="0" smtClean="0">
                <a:latin typeface="Calibri" pitchFamily="34" charset="0"/>
              </a:rPr>
              <a:t>：</a:t>
            </a:r>
            <a:r>
              <a:rPr lang="en-US" altLang="ja-JP" sz="2000" dirty="0" smtClean="0">
                <a:latin typeface="Calibri" pitchFamily="34" charset="0"/>
              </a:rPr>
              <a:t>Little absorbance by open form</a:t>
            </a:r>
            <a:endParaRPr kumimoji="1" lang="en-US" altLang="ja-JP" sz="2000" dirty="0" smtClean="0">
              <a:latin typeface="Calibri" pitchFamily="34" charset="0"/>
              <a:ea typeface="ＭＳ ゴシック" pitchFamily="49" charset="-128"/>
            </a:endParaRPr>
          </a:p>
          <a:p>
            <a:r>
              <a:rPr lang="ja-JP" altLang="en-US" sz="2800" dirty="0" smtClean="0">
                <a:latin typeface="Calibri" pitchFamily="34" charset="0"/>
                <a:ea typeface="ＭＳ ゴシック" pitchFamily="49" charset="-128"/>
              </a:rPr>
              <a:t>　 </a:t>
            </a:r>
            <a:r>
              <a:rPr lang="ja-JP" altLang="en-US" sz="2800" dirty="0" smtClean="0">
                <a:solidFill>
                  <a:srgbClr val="0070C0"/>
                </a:solidFill>
                <a:latin typeface="Calibri" pitchFamily="34" charset="0"/>
                <a:ea typeface="ＭＳ ゴシック" pitchFamily="49" charset="-128"/>
              </a:rPr>
              <a:t>→</a:t>
            </a:r>
            <a:r>
              <a:rPr lang="en-US" altLang="ja-JP" sz="2800" dirty="0" smtClean="0">
                <a:solidFill>
                  <a:srgbClr val="0070C0"/>
                </a:solidFill>
                <a:latin typeface="Calibri" pitchFamily="34" charset="0"/>
                <a:ea typeface="ＭＳ ゴシック" pitchFamily="49" charset="-128"/>
              </a:rPr>
              <a:t>Photo-Switching light</a:t>
            </a:r>
          </a:p>
        </p:txBody>
      </p:sp>
      <p:sp>
        <p:nvSpPr>
          <p:cNvPr id="10" name="タイトル 9"/>
          <p:cNvSpPr>
            <a:spLocks noGrp="1"/>
          </p:cNvSpPr>
          <p:nvPr>
            <p:ph type="title"/>
          </p:nvPr>
        </p:nvSpPr>
        <p:spPr>
          <a:xfrm>
            <a:off x="541704" y="285728"/>
            <a:ext cx="8947800" cy="785818"/>
          </a:xfrm>
        </p:spPr>
        <p:txBody>
          <a:bodyPr>
            <a:noAutofit/>
          </a:bodyPr>
          <a:lstStyle/>
          <a:p>
            <a:r>
              <a:rPr lang="en-US" altLang="ja-JP" sz="2800" dirty="0" smtClean="0"/>
              <a:t>Spectral explanation of Switching </a:t>
            </a:r>
            <a:br>
              <a:rPr lang="en-US" altLang="ja-JP" sz="2800" dirty="0" smtClean="0"/>
            </a:br>
            <a:r>
              <a:rPr lang="en-US" altLang="ja-JP" sz="2800" dirty="0" smtClean="0"/>
              <a:t>   using Anti-Stokes Raman scattered light</a:t>
            </a:r>
            <a:endParaRPr kumimoji="1" lang="ja-JP" altLang="en-US" sz="2800" dirty="0">
              <a:latin typeface="ＭＳ ゴシック" pitchFamily="49" charset="-128"/>
              <a:ea typeface="ＭＳ ゴシック" pitchFamily="49" charset="-128"/>
            </a:endParaRPr>
          </a:p>
        </p:txBody>
      </p:sp>
      <p:sp>
        <p:nvSpPr>
          <p:cNvPr id="2" name="スライド番号プレースホルダ 1"/>
          <p:cNvSpPr>
            <a:spLocks noGrp="1"/>
          </p:cNvSpPr>
          <p:nvPr>
            <p:ph type="sldNum" sz="quarter" idx="12"/>
          </p:nvPr>
        </p:nvSpPr>
        <p:spPr/>
        <p:txBody>
          <a:bodyPr>
            <a:normAutofit/>
          </a:bodyPr>
          <a:lstStyle/>
          <a:p>
            <a:fld id="{23544A1C-E5D1-4EA8-9ACF-9EECF7CCBF6A}" type="slidenum">
              <a:rPr lang="ja-JP" altLang="en-US" smtClean="0"/>
              <a:pPr/>
              <a:t>19</a:t>
            </a:fld>
            <a:endParaRPr lang="ja-JP" altLang="en-US" dirty="0"/>
          </a:p>
        </p:txBody>
      </p:sp>
      <p:sp>
        <p:nvSpPr>
          <p:cNvPr id="20" name="正方形/長方形 19"/>
          <p:cNvSpPr/>
          <p:nvPr/>
        </p:nvSpPr>
        <p:spPr>
          <a:xfrm>
            <a:off x="2720752" y="1412776"/>
            <a:ext cx="72008" cy="3636000"/>
          </a:xfrm>
          <a:prstGeom prst="rect">
            <a:avLst/>
          </a:prstGeom>
          <a:solidFill>
            <a:srgbClr val="7030A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ransition advTm="2507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コンテンツ プレースホルダ 13" descr="frame_0062.tif"/>
          <p:cNvPicPr>
            <a:picLocks noGrp="1" noChangeAspect="1"/>
          </p:cNvPicPr>
          <p:nvPr>
            <p:ph idx="4294967295"/>
          </p:nvPr>
        </p:nvPicPr>
        <p:blipFill>
          <a:blip r:embed="rId3" cstate="print"/>
          <a:stretch>
            <a:fillRect/>
          </a:stretch>
        </p:blipFill>
        <p:spPr>
          <a:xfrm>
            <a:off x="0" y="-99392"/>
            <a:ext cx="9936163" cy="9936163"/>
          </a:xfrm>
        </p:spPr>
      </p:pic>
      <p:sp>
        <p:nvSpPr>
          <p:cNvPr id="4" name="スライド番号プレースホルダ 3"/>
          <p:cNvSpPr>
            <a:spLocks noGrp="1"/>
          </p:cNvSpPr>
          <p:nvPr>
            <p:ph type="sldNum" sz="quarter" idx="12"/>
          </p:nvPr>
        </p:nvSpPr>
        <p:spPr/>
        <p:txBody>
          <a:bodyPr/>
          <a:lstStyle/>
          <a:p>
            <a:fld id="{6FE56F6A-523A-45A3-8A7E-7ABD83A75ACC}" type="slidenum">
              <a:rPr lang="ja-JP" altLang="en-US" smtClean="0"/>
              <a:pPr/>
              <a:t>2</a:t>
            </a:fld>
            <a:endParaRPr lang="ja-JP" altLang="en-US"/>
          </a:p>
        </p:txBody>
      </p:sp>
      <p:sp>
        <p:nvSpPr>
          <p:cNvPr id="16" name="テキスト ボックス 15"/>
          <p:cNvSpPr txBox="1"/>
          <p:nvPr/>
        </p:nvSpPr>
        <p:spPr>
          <a:xfrm>
            <a:off x="244316" y="2924944"/>
            <a:ext cx="9661684" cy="769441"/>
          </a:xfrm>
          <a:prstGeom prst="rect">
            <a:avLst/>
          </a:prstGeom>
          <a:noFill/>
        </p:spPr>
        <p:txBody>
          <a:bodyPr wrap="none" rtlCol="0">
            <a:spAutoFit/>
          </a:bodyPr>
          <a:lstStyle/>
          <a:p>
            <a:r>
              <a:rPr kumimoji="1" lang="en-US" altLang="ja-JP" sz="4400" dirty="0" smtClean="0">
                <a:solidFill>
                  <a:schemeClr val="bg1"/>
                </a:solidFill>
              </a:rPr>
              <a:t>What can we learn from single molecule?</a:t>
            </a:r>
            <a:endParaRPr kumimoji="1" lang="ja-JP" altLang="en-US"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DAE2_7-10_4mW_02_short.avi">
            <a:hlinkClick r:id="" action="ppaction://media"/>
          </p:cNvPr>
          <p:cNvPicPr>
            <a:picLocks noRot="1" noChangeAspect="1"/>
          </p:cNvPicPr>
          <p:nvPr>
            <a:videoFile r:link="rId1"/>
          </p:nvPr>
        </p:nvPicPr>
        <p:blipFill>
          <a:blip r:embed="rId5" cstate="print"/>
          <a:stretch>
            <a:fillRect/>
          </a:stretch>
        </p:blipFill>
        <p:spPr>
          <a:xfrm>
            <a:off x="5097488" y="1413248"/>
            <a:ext cx="4248000" cy="4248000"/>
          </a:xfrm>
          <a:prstGeom prst="rect">
            <a:avLst/>
          </a:prstGeom>
        </p:spPr>
      </p:pic>
      <p:sp>
        <p:nvSpPr>
          <p:cNvPr id="14" name="タイトル 13"/>
          <p:cNvSpPr>
            <a:spLocks noGrp="1"/>
          </p:cNvSpPr>
          <p:nvPr>
            <p:ph type="title"/>
          </p:nvPr>
        </p:nvSpPr>
        <p:spPr/>
        <p:txBody>
          <a:bodyPr>
            <a:noAutofit/>
          </a:bodyPr>
          <a:lstStyle/>
          <a:p>
            <a:r>
              <a:rPr kumimoji="1" lang="en-US" altLang="ja-JP" sz="2800" dirty="0" smtClean="0"/>
              <a:t>Advantage of </a:t>
            </a:r>
            <a:r>
              <a:rPr lang="en-US" altLang="ja-JP" sz="2800" dirty="0" smtClean="0"/>
              <a:t>Switching using </a:t>
            </a:r>
            <a:br>
              <a:rPr lang="en-US" altLang="ja-JP" sz="2800" dirty="0" smtClean="0"/>
            </a:br>
            <a:r>
              <a:rPr lang="en-US" altLang="ja-JP" sz="2800" dirty="0" smtClean="0"/>
              <a:t>     Anti-Stokes Raman scattered light</a:t>
            </a:r>
            <a:endParaRPr kumimoji="1" lang="ja-JP" altLang="en-US" sz="2800" dirty="0"/>
          </a:p>
        </p:txBody>
      </p:sp>
      <p:sp>
        <p:nvSpPr>
          <p:cNvPr id="2" name="スライド番号プレースホルダ 1"/>
          <p:cNvSpPr>
            <a:spLocks noGrp="1"/>
          </p:cNvSpPr>
          <p:nvPr>
            <p:ph type="sldNum" sz="quarter" idx="12"/>
          </p:nvPr>
        </p:nvSpPr>
        <p:spPr/>
        <p:txBody>
          <a:bodyPr>
            <a:normAutofit/>
          </a:bodyPr>
          <a:lstStyle/>
          <a:p>
            <a:fld id="{23544A1C-E5D1-4EA8-9ACF-9EECF7CCBF6A}" type="slidenum">
              <a:rPr lang="ja-JP" altLang="en-US" smtClean="0"/>
              <a:pPr/>
              <a:t>20</a:t>
            </a:fld>
            <a:endParaRPr lang="ja-JP" altLang="en-US"/>
          </a:p>
        </p:txBody>
      </p:sp>
      <p:sp>
        <p:nvSpPr>
          <p:cNvPr id="7" name="テキスト ボックス 6"/>
          <p:cNvSpPr txBox="1"/>
          <p:nvPr/>
        </p:nvSpPr>
        <p:spPr>
          <a:xfrm>
            <a:off x="4969810" y="5817458"/>
            <a:ext cx="4447686" cy="1015663"/>
          </a:xfrm>
          <a:prstGeom prst="rect">
            <a:avLst/>
          </a:prstGeom>
          <a:noFill/>
        </p:spPr>
        <p:txBody>
          <a:bodyPr wrap="square" rtlCol="0">
            <a:spAutoFit/>
          </a:bodyPr>
          <a:lstStyle/>
          <a:p>
            <a:r>
              <a:rPr lang="en-US" altLang="ja-JP" sz="2000" b="1" dirty="0" smtClean="0">
                <a:solidFill>
                  <a:srgbClr val="FF0000"/>
                </a:solidFill>
                <a:latin typeface="Calibri" pitchFamily="34" charset="0"/>
                <a:ea typeface="ＭＳ ゴシック" pitchFamily="49" charset="-128"/>
              </a:rPr>
              <a:t>New</a:t>
            </a:r>
            <a:r>
              <a:rPr lang="ja-JP" altLang="en-US" sz="2000" b="1" dirty="0" smtClean="0">
                <a:solidFill>
                  <a:srgbClr val="FF0000"/>
                </a:solidFill>
                <a:latin typeface="Calibri" pitchFamily="34" charset="0"/>
                <a:ea typeface="ＭＳ ゴシック" pitchFamily="49" charset="-128"/>
              </a:rPr>
              <a:t>：</a:t>
            </a:r>
            <a:r>
              <a:rPr lang="en-US" altLang="ja-JP" sz="2000" dirty="0" smtClean="0">
                <a:solidFill>
                  <a:srgbClr val="FF0000"/>
                </a:solidFill>
                <a:latin typeface="Calibri" pitchFamily="34" charset="0"/>
                <a:ea typeface="ＭＳ ゴシック" pitchFamily="49" charset="-128"/>
              </a:rPr>
              <a:t>Switching </a:t>
            </a:r>
            <a:r>
              <a:rPr lang="en-US" altLang="ja-JP" sz="2000" dirty="0" smtClean="0">
                <a:solidFill>
                  <a:srgbClr val="FF0000"/>
                </a:solidFill>
                <a:latin typeface="Calibri" pitchFamily="34" charset="0"/>
              </a:rPr>
              <a:t>using </a:t>
            </a:r>
          </a:p>
          <a:p>
            <a:r>
              <a:rPr lang="en-US" altLang="ja-JP" sz="2000" dirty="0" smtClean="0">
                <a:solidFill>
                  <a:srgbClr val="FF0000"/>
                </a:solidFill>
                <a:latin typeface="Calibri" pitchFamily="34" charset="0"/>
              </a:rPr>
              <a:t>             Anti-Stokes Raman scattered light</a:t>
            </a:r>
            <a:endParaRPr lang="ja-JP" altLang="en-US" sz="2000" dirty="0" smtClean="0">
              <a:solidFill>
                <a:srgbClr val="FF0000"/>
              </a:solidFill>
              <a:latin typeface="Calibri" pitchFamily="34" charset="0"/>
              <a:ea typeface="ＭＳ ゴシック" pitchFamily="49" charset="-128"/>
            </a:endParaRPr>
          </a:p>
          <a:p>
            <a:endParaRPr kumimoji="1" lang="ja-JP" altLang="en-US" sz="2000" b="1" dirty="0">
              <a:solidFill>
                <a:srgbClr val="FF0000"/>
              </a:solidFill>
              <a:latin typeface="ＭＳ ゴシック" pitchFamily="49" charset="-128"/>
              <a:ea typeface="ＭＳ ゴシック" pitchFamily="49" charset="-128"/>
            </a:endParaRPr>
          </a:p>
        </p:txBody>
      </p:sp>
      <p:pic>
        <p:nvPicPr>
          <p:cNvPr id="9" name="switching_short.avi">
            <a:hlinkClick r:id="" action="ppaction://media"/>
          </p:cNvPr>
          <p:cNvPicPr>
            <a:picLocks noRot="1" noChangeAspect="1"/>
          </p:cNvPicPr>
          <p:nvPr>
            <a:videoFile r:link="rId2"/>
          </p:nvPr>
        </p:nvPicPr>
        <p:blipFill>
          <a:blip r:embed="rId6" cstate="print"/>
          <a:stretch>
            <a:fillRect/>
          </a:stretch>
        </p:blipFill>
        <p:spPr>
          <a:xfrm>
            <a:off x="632520" y="1413248"/>
            <a:ext cx="4248000" cy="4248000"/>
          </a:xfrm>
          <a:prstGeom prst="rect">
            <a:avLst/>
          </a:prstGeom>
        </p:spPr>
      </p:pic>
      <p:sp>
        <p:nvSpPr>
          <p:cNvPr id="11" name="テキスト ボックス 10"/>
          <p:cNvSpPr txBox="1"/>
          <p:nvPr/>
        </p:nvSpPr>
        <p:spPr>
          <a:xfrm>
            <a:off x="704528" y="5821592"/>
            <a:ext cx="3874779" cy="400110"/>
          </a:xfrm>
          <a:prstGeom prst="rect">
            <a:avLst/>
          </a:prstGeom>
          <a:noFill/>
        </p:spPr>
        <p:txBody>
          <a:bodyPr wrap="none" rtlCol="0">
            <a:spAutoFit/>
          </a:bodyPr>
          <a:lstStyle/>
          <a:p>
            <a:r>
              <a:rPr kumimoji="1" lang="en-US" altLang="ja-JP" sz="2000" b="1" dirty="0" smtClean="0">
                <a:latin typeface="Calibri" pitchFamily="34" charset="0"/>
                <a:ea typeface="ＭＳ ゴシック" pitchFamily="49" charset="-128"/>
              </a:rPr>
              <a:t>Ordinary</a:t>
            </a:r>
            <a:r>
              <a:rPr kumimoji="1" lang="ja-JP" altLang="en-US" sz="2000" b="1" dirty="0" smtClean="0">
                <a:latin typeface="ＭＳ ゴシック" pitchFamily="49" charset="-128"/>
                <a:ea typeface="ＭＳ ゴシック" pitchFamily="49" charset="-128"/>
              </a:rPr>
              <a:t>：</a:t>
            </a:r>
            <a:r>
              <a:rPr kumimoji="1" lang="en-US" altLang="ja-JP" sz="2000" dirty="0" smtClean="0">
                <a:latin typeface="Calibri" pitchFamily="34" charset="0"/>
                <a:ea typeface="ＭＳ ゴシック" pitchFamily="49" charset="-128"/>
              </a:rPr>
              <a:t>Switching </a:t>
            </a:r>
            <a:r>
              <a:rPr lang="en-US" altLang="ja-JP" sz="2000" dirty="0" smtClean="0">
                <a:latin typeface="Calibri" pitchFamily="34" charset="0"/>
                <a:ea typeface="ＭＳ ゴシック" pitchFamily="49" charset="-128"/>
                <a:cs typeface="Times New Roman" pitchFamily="18" charset="0"/>
              </a:rPr>
              <a:t>using UV light</a:t>
            </a:r>
            <a:endParaRPr kumimoji="1" lang="ja-JP" altLang="en-US" sz="2000" dirty="0">
              <a:latin typeface="Calibri" pitchFamily="34" charset="0"/>
              <a:ea typeface="ＭＳ ゴシック" pitchFamily="49" charset="-128"/>
            </a:endParaRPr>
          </a:p>
        </p:txBody>
      </p:sp>
      <p:grpSp>
        <p:nvGrpSpPr>
          <p:cNvPr id="16" name="グループ化 15"/>
          <p:cNvGrpSpPr/>
          <p:nvPr/>
        </p:nvGrpSpPr>
        <p:grpSpPr>
          <a:xfrm>
            <a:off x="8426773" y="5127575"/>
            <a:ext cx="846707" cy="461665"/>
            <a:chOff x="704528" y="5055567"/>
            <a:chExt cx="846707" cy="461665"/>
          </a:xfrm>
        </p:grpSpPr>
        <p:cxnSp>
          <p:nvCxnSpPr>
            <p:cNvPr id="13" name="直線コネクタ 12"/>
            <p:cNvCxnSpPr/>
            <p:nvPr/>
          </p:nvCxnSpPr>
          <p:spPr>
            <a:xfrm>
              <a:off x="776536" y="5085184"/>
              <a:ext cx="7596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15" name="テキスト ボックス 14"/>
            <p:cNvSpPr txBox="1"/>
            <p:nvPr/>
          </p:nvSpPr>
          <p:spPr>
            <a:xfrm>
              <a:off x="704528" y="5055567"/>
              <a:ext cx="846707" cy="461665"/>
            </a:xfrm>
            <a:prstGeom prst="rect">
              <a:avLst/>
            </a:prstGeom>
            <a:noFill/>
          </p:spPr>
          <p:txBody>
            <a:bodyPr wrap="none" rtlCol="0">
              <a:spAutoFit/>
            </a:bodyPr>
            <a:lstStyle/>
            <a:p>
              <a:r>
                <a:rPr kumimoji="1" lang="en-US" altLang="ja-JP" sz="2400" b="1" dirty="0" smtClean="0">
                  <a:solidFill>
                    <a:schemeClr val="bg1"/>
                  </a:solidFill>
                  <a:latin typeface="Times New Roman" pitchFamily="18" charset="0"/>
                  <a:cs typeface="Times New Roman" pitchFamily="18" charset="0"/>
                </a:rPr>
                <a:t>3 </a:t>
              </a:r>
              <a:r>
                <a:rPr kumimoji="1" lang="el-GR" altLang="ja-JP" sz="2400" b="1" dirty="0" smtClean="0">
                  <a:solidFill>
                    <a:schemeClr val="bg1"/>
                  </a:solidFill>
                  <a:latin typeface="Times New Roman" pitchFamily="18" charset="0"/>
                  <a:cs typeface="Times New Roman" pitchFamily="18" charset="0"/>
                </a:rPr>
                <a:t>μ</a:t>
              </a:r>
              <a:r>
                <a:rPr kumimoji="1" lang="en-US" altLang="ja-JP" sz="2400" b="1" dirty="0" smtClean="0">
                  <a:solidFill>
                    <a:schemeClr val="bg1"/>
                  </a:solidFill>
                  <a:latin typeface="Times New Roman" pitchFamily="18" charset="0"/>
                  <a:cs typeface="Times New Roman" pitchFamily="18" charset="0"/>
                </a:rPr>
                <a:t>m</a:t>
              </a:r>
              <a:endParaRPr kumimoji="1" lang="ja-JP" altLang="en-US" b="1" dirty="0">
                <a:solidFill>
                  <a:schemeClr val="bg1"/>
                </a:solidFill>
                <a:latin typeface="Times New Roman" pitchFamily="18" charset="0"/>
                <a:cs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mediacall" presetSubtype="0" fill="hold" nodeType="withEffect">
                                  <p:stCondLst>
                                    <p:cond delay="0"/>
                                  </p:stCondLst>
                                  <p:childTnLst>
                                    <p:cmd type="call" cmd="playFrom(0.0)">
                                      <p:cBhvr>
                                        <p:cTn id="10" dur="1" fill="hold"/>
                                        <p:tgtEl>
                                          <p:spTgt spid="12"/>
                                        </p:tgtEl>
                                      </p:cBhvr>
                                    </p:cmd>
                                  </p:childTnLst>
                                </p:cTn>
                              </p:par>
                              <p:par>
                                <p:cTn id="11" presetID="1" presetClass="mediacall" presetSubtype="0" fill="hold" nodeType="withEffect">
                                  <p:stCondLst>
                                    <p:cond delay="0"/>
                                  </p:stCondLst>
                                  <p:childTnLst>
                                    <p:cmd type="call" cmd="playFrom(0.0)">
                                      <p:cBhvr>
                                        <p:cTn id="12" dur="4697" fill="hold"/>
                                        <p:tgtEl>
                                          <p:spTgt spid="9"/>
                                        </p:tgtEl>
                                      </p:cBhvr>
                                    </p:cmd>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15" repeatCount="indefinite" fill="remove" display="0">
                  <p:stCondLst>
                    <p:cond delay="indefinite"/>
                  </p:stCondLst>
                  <p:endCondLst>
                    <p:cond evt="onPrev" delay="0">
                      <p:tgtEl>
                        <p:sldTgt/>
                      </p:tgtEl>
                    </p:cond>
                  </p:endCondLst>
                </p:cTn>
                <p:tgtEl>
                  <p:spTgt spid="12"/>
                </p:tgtEl>
              </p:cMediaNode>
            </p:video>
            <p:video>
              <p:cMediaNode>
                <p:cTn id="16" repeatCount="indefinite" fill="remove" display="0">
                  <p:stCondLst>
                    <p:cond delay="indefinite"/>
                  </p:stCondLst>
                  <p:endCondLst>
                    <p:cond evt="onPrev" delay="0">
                      <p:tgtEl>
                        <p:sldTgt/>
                      </p:tgtEl>
                    </p:cond>
                    <p:cond evt="onNext" delay="0">
                      <p:tgtEl>
                        <p:sldTgt/>
                      </p:tgtEl>
                    </p:cond>
                  </p:endCondLst>
                </p:cTn>
                <p:tgtEl>
                  <p:spTgt spid="9"/>
                </p:tgtEl>
              </p:cMediaNode>
            </p:video>
          </p:childTnLst>
        </p:cTn>
      </p:par>
    </p:tnLst>
    <p:bldLst>
      <p:bldP spid="7"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864768" y="4293096"/>
            <a:ext cx="4824536" cy="1152848"/>
          </a:xfrm>
        </p:spPr>
        <p:txBody>
          <a:bodyPr>
            <a:noAutofit/>
          </a:bodyPr>
          <a:lstStyle/>
          <a:p>
            <a:pPr algn="l"/>
            <a:r>
              <a:rPr lang="ja-JP" altLang="en-US" sz="2400" dirty="0" smtClean="0">
                <a:solidFill>
                  <a:schemeClr val="tx2"/>
                </a:solidFill>
                <a:effectLst>
                  <a:outerShdw blurRad="38100" dist="38100" dir="2700000" algn="tl">
                    <a:srgbClr val="000000">
                      <a:alpha val="43137"/>
                    </a:srgbClr>
                  </a:outerShdw>
                </a:effectLst>
              </a:rPr>
              <a:t>・</a:t>
            </a:r>
            <a:r>
              <a:rPr lang="en-US" altLang="ja-JP" sz="2400" dirty="0" smtClean="0">
                <a:solidFill>
                  <a:schemeClr val="tx2"/>
                </a:solidFill>
                <a:effectLst>
                  <a:outerShdw blurRad="38100" dist="38100" dir="2700000" algn="tl">
                    <a:srgbClr val="000000">
                      <a:alpha val="43137"/>
                    </a:srgbClr>
                  </a:outerShdw>
                </a:effectLst>
              </a:rPr>
              <a:t>Solvent dependence</a:t>
            </a:r>
            <a:br>
              <a:rPr lang="en-US" altLang="ja-JP" sz="2400" dirty="0" smtClean="0">
                <a:solidFill>
                  <a:schemeClr val="tx2"/>
                </a:solidFill>
                <a:effectLst>
                  <a:outerShdw blurRad="38100" dist="38100" dir="2700000" algn="tl">
                    <a:srgbClr val="000000">
                      <a:alpha val="43137"/>
                    </a:srgbClr>
                  </a:outerShdw>
                </a:effectLst>
              </a:rPr>
            </a:br>
            <a:r>
              <a:rPr lang="ja-JP" altLang="en-US" sz="2400" dirty="0" smtClean="0">
                <a:solidFill>
                  <a:schemeClr val="tx2"/>
                </a:solidFill>
                <a:effectLst>
                  <a:outerShdw blurRad="38100" dist="38100" dir="2700000" algn="tl">
                    <a:srgbClr val="000000">
                      <a:alpha val="43137"/>
                    </a:srgbClr>
                  </a:outerShdw>
                </a:effectLst>
              </a:rPr>
              <a:t>・</a:t>
            </a:r>
            <a:r>
              <a:rPr lang="en-US" altLang="ja-JP" sz="2400" dirty="0" smtClean="0">
                <a:solidFill>
                  <a:schemeClr val="tx2"/>
                </a:solidFill>
                <a:effectLst>
                  <a:outerShdw blurRad="38100" dist="38100" dir="2700000" algn="tl">
                    <a:srgbClr val="000000">
                      <a:alpha val="43137"/>
                    </a:srgbClr>
                  </a:outerShdw>
                </a:effectLst>
              </a:rPr>
              <a:t>Wavelength dependence</a:t>
            </a:r>
            <a:br>
              <a:rPr lang="en-US" altLang="ja-JP" sz="2400" dirty="0" smtClean="0">
                <a:solidFill>
                  <a:schemeClr val="tx2"/>
                </a:solidFill>
                <a:effectLst>
                  <a:outerShdw blurRad="38100" dist="38100" dir="2700000" algn="tl">
                    <a:srgbClr val="000000">
                      <a:alpha val="43137"/>
                    </a:srgbClr>
                  </a:outerShdw>
                </a:effectLst>
              </a:rPr>
            </a:br>
            <a:r>
              <a:rPr lang="ja-JP" altLang="en-US" sz="2400" dirty="0" smtClean="0">
                <a:solidFill>
                  <a:schemeClr val="tx2"/>
                </a:solidFill>
                <a:effectLst>
                  <a:outerShdw blurRad="38100" dist="38100" dir="2700000" algn="tl">
                    <a:srgbClr val="000000">
                      <a:alpha val="43137"/>
                    </a:srgbClr>
                  </a:outerShdw>
                </a:effectLst>
              </a:rPr>
              <a:t>・</a:t>
            </a:r>
            <a:r>
              <a:rPr lang="en-US" altLang="ja-JP" sz="2400" dirty="0" smtClean="0">
                <a:solidFill>
                  <a:schemeClr val="tx2"/>
                </a:solidFill>
                <a:effectLst>
                  <a:outerShdw blurRad="38100" dist="38100" dir="2700000" algn="tl">
                    <a:srgbClr val="000000">
                      <a:alpha val="43137"/>
                    </a:srgbClr>
                  </a:outerShdw>
                </a:effectLst>
              </a:rPr>
              <a:t>Thermal dependence</a:t>
            </a:r>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21</a:t>
            </a:fld>
            <a:endParaRPr lang="ja-JP" altLang="en-US"/>
          </a:p>
        </p:txBody>
      </p:sp>
      <p:sp>
        <p:nvSpPr>
          <p:cNvPr id="8" name="タイトル 3"/>
          <p:cNvSpPr txBox="1">
            <a:spLocks/>
          </p:cNvSpPr>
          <p:nvPr/>
        </p:nvSpPr>
        <p:spPr>
          <a:xfrm>
            <a:off x="461930" y="2652706"/>
            <a:ext cx="8531902" cy="1512888"/>
          </a:xfrm>
          <a:prstGeom prst="rect">
            <a:avLst/>
          </a:prstGeom>
        </p:spPr>
        <p:txBody>
          <a:bodyPr vert="horz" rtlCol="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0" cap="none" spc="0" normalizeH="0" baseline="0" noProof="0" dirty="0" smtClean="0">
                <a:ln>
                  <a:noFill/>
                </a:ln>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uLnTx/>
                <a:uFillTx/>
                <a:latin typeface="+mj-lt"/>
                <a:ea typeface="+mj-ea"/>
                <a:cs typeface="+mj-cs"/>
              </a:rPr>
              <a:t>Confirmation of Anti-Stokes Raman scattered light</a:t>
            </a:r>
            <a:endParaRPr kumimoji="1" lang="ja-JP" altLang="en-US" sz="4400" b="0" i="0" u="none" strike="noStrike" kern="0" cap="none" spc="0" normalizeH="0" baseline="0" noProof="0" dirty="0">
              <a:ln>
                <a:noFill/>
              </a:ln>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300" y="274638"/>
            <a:ext cx="8915400" cy="1570186"/>
          </a:xfrm>
        </p:spPr>
        <p:txBody>
          <a:bodyPr>
            <a:noAutofit/>
          </a:bodyPr>
          <a:lstStyle/>
          <a:p>
            <a:r>
              <a:rPr lang="en-US" altLang="ja-JP" sz="3200" dirty="0" smtClean="0"/>
              <a:t>Confirmation </a:t>
            </a:r>
            <a:r>
              <a:rPr lang="ja-JP" altLang="en-US" sz="3200" dirty="0" smtClean="0"/>
              <a:t>①</a:t>
            </a:r>
            <a:r>
              <a:rPr lang="en-US" altLang="ja-JP" sz="3200" dirty="0" smtClean="0"/>
              <a:t/>
            </a:r>
            <a:br>
              <a:rPr lang="en-US" altLang="ja-JP" sz="3200" dirty="0" smtClean="0"/>
            </a:br>
            <a:r>
              <a:rPr lang="ja-JP" altLang="en-US" sz="3200" dirty="0" smtClean="0"/>
              <a:t>～</a:t>
            </a:r>
            <a:r>
              <a:rPr lang="en-US" altLang="ja-JP" sz="3200" dirty="0" err="1" smtClean="0"/>
              <a:t>Solevent</a:t>
            </a:r>
            <a:r>
              <a:rPr lang="en-US" altLang="ja-JP" sz="3200" dirty="0" smtClean="0"/>
              <a:t> dependence</a:t>
            </a:r>
            <a:r>
              <a:rPr lang="ja-JP" altLang="en-US" sz="3200" dirty="0" smtClean="0"/>
              <a:t>～</a:t>
            </a:r>
            <a:r>
              <a:rPr lang="en-US" altLang="ja-JP" sz="3200" dirty="0" smtClean="0"/>
              <a:t/>
            </a:r>
            <a:br>
              <a:rPr lang="en-US" altLang="ja-JP" sz="3200" dirty="0" smtClean="0"/>
            </a:br>
            <a:endParaRPr kumimoji="1" lang="ja-JP" altLang="en-US" sz="3200" dirty="0"/>
          </a:p>
        </p:txBody>
      </p:sp>
      <p:sp>
        <p:nvSpPr>
          <p:cNvPr id="2" name="スライド番号プレースホルダ 1"/>
          <p:cNvSpPr>
            <a:spLocks noGrp="1"/>
          </p:cNvSpPr>
          <p:nvPr>
            <p:ph type="sldNum" sz="quarter" idx="12"/>
          </p:nvPr>
        </p:nvSpPr>
        <p:spPr>
          <a:xfrm>
            <a:off x="7315324" y="6448251"/>
            <a:ext cx="2311400" cy="365125"/>
          </a:xfrm>
        </p:spPr>
        <p:txBody>
          <a:bodyPr/>
          <a:lstStyle/>
          <a:p>
            <a:fld id="{23544A1C-E5D1-4EA8-9ACF-9EECF7CCBF6A}" type="slidenum">
              <a:rPr lang="ja-JP" altLang="en-US" smtClean="0"/>
              <a:pPr/>
              <a:t>22</a:t>
            </a:fld>
            <a:endParaRPr lang="ja-JP" altLang="en-US"/>
          </a:p>
        </p:txBody>
      </p:sp>
      <p:grpSp>
        <p:nvGrpSpPr>
          <p:cNvPr id="26" name="グループ化 25"/>
          <p:cNvGrpSpPr/>
          <p:nvPr/>
        </p:nvGrpSpPr>
        <p:grpSpPr>
          <a:xfrm>
            <a:off x="1856656" y="2708920"/>
            <a:ext cx="720080" cy="1800200"/>
            <a:chOff x="2072680" y="1916832"/>
            <a:chExt cx="720080" cy="1800200"/>
          </a:xfrm>
        </p:grpSpPr>
        <p:cxnSp>
          <p:nvCxnSpPr>
            <p:cNvPr id="10" name="直線コネクタ 9"/>
            <p:cNvCxnSpPr/>
            <p:nvPr/>
          </p:nvCxnSpPr>
          <p:spPr>
            <a:xfrm>
              <a:off x="2072680" y="1916832"/>
              <a:ext cx="0" cy="1800000"/>
            </a:xfrm>
            <a:prstGeom prst="line">
              <a:avLst/>
            </a:prstGeom>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2792760" y="1916832"/>
              <a:ext cx="0" cy="180000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2072680" y="3717032"/>
              <a:ext cx="720080" cy="0"/>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a:off x="2072680" y="2708920"/>
              <a:ext cx="720080" cy="0"/>
            </a:xfrm>
            <a:prstGeom prst="line">
              <a:avLst/>
            </a:prstGeom>
          </p:spPr>
          <p:style>
            <a:lnRef idx="1">
              <a:schemeClr val="dk1"/>
            </a:lnRef>
            <a:fillRef idx="0">
              <a:schemeClr val="dk1"/>
            </a:fillRef>
            <a:effectRef idx="0">
              <a:schemeClr val="dk1"/>
            </a:effectRef>
            <a:fontRef idx="minor">
              <a:schemeClr val="tx1"/>
            </a:fontRef>
          </p:style>
        </p:cxnSp>
      </p:grpSp>
      <p:grpSp>
        <p:nvGrpSpPr>
          <p:cNvPr id="67" name="グループ化 66"/>
          <p:cNvGrpSpPr/>
          <p:nvPr/>
        </p:nvGrpSpPr>
        <p:grpSpPr>
          <a:xfrm>
            <a:off x="2770292" y="2708920"/>
            <a:ext cx="1822668" cy="1800200"/>
            <a:chOff x="2936776" y="1916832"/>
            <a:chExt cx="1822668" cy="1800200"/>
          </a:xfrm>
        </p:grpSpPr>
        <p:grpSp>
          <p:nvGrpSpPr>
            <p:cNvPr id="27" name="グループ化 26"/>
            <p:cNvGrpSpPr/>
            <p:nvPr/>
          </p:nvGrpSpPr>
          <p:grpSpPr>
            <a:xfrm>
              <a:off x="4039364" y="1916832"/>
              <a:ext cx="720080" cy="1800200"/>
              <a:chOff x="1951132" y="1916832"/>
              <a:chExt cx="720080" cy="1800200"/>
            </a:xfrm>
          </p:grpSpPr>
          <p:cxnSp>
            <p:nvCxnSpPr>
              <p:cNvPr id="28" name="直線コネクタ 27"/>
              <p:cNvCxnSpPr/>
              <p:nvPr/>
            </p:nvCxnSpPr>
            <p:spPr>
              <a:xfrm>
                <a:off x="1951132" y="1916832"/>
                <a:ext cx="0" cy="1800000"/>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2671212" y="1916832"/>
                <a:ext cx="0" cy="1800000"/>
              </a:xfrm>
              <a:prstGeom prst="line">
                <a:avLst/>
              </a:prstGeom>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a:off x="1951132" y="3717032"/>
                <a:ext cx="720080" cy="0"/>
              </a:xfrm>
              <a:prstGeom prst="line">
                <a:avLst/>
              </a:prstGeom>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1951132" y="2708920"/>
                <a:ext cx="720080" cy="0"/>
              </a:xfrm>
              <a:prstGeom prst="line">
                <a:avLst/>
              </a:prstGeom>
            </p:spPr>
            <p:style>
              <a:lnRef idx="1">
                <a:schemeClr val="dk1"/>
              </a:lnRef>
              <a:fillRef idx="0">
                <a:schemeClr val="dk1"/>
              </a:fillRef>
              <a:effectRef idx="0">
                <a:schemeClr val="dk1"/>
              </a:effectRef>
              <a:fontRef idx="minor">
                <a:schemeClr val="tx1"/>
              </a:fontRef>
            </p:style>
          </p:cxnSp>
        </p:grpSp>
        <p:sp>
          <p:nvSpPr>
            <p:cNvPr id="32" name="右矢印 31"/>
            <p:cNvSpPr/>
            <p:nvPr/>
          </p:nvSpPr>
          <p:spPr>
            <a:xfrm>
              <a:off x="2936776" y="27809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4039364" y="2708920"/>
              <a:ext cx="720080" cy="1008112"/>
            </a:xfrm>
            <a:prstGeom prst="rect">
              <a:avLst/>
            </a:prstGeom>
            <a:solidFill>
              <a:srgbClr val="F7635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25"/>
          <p:cNvGrpSpPr/>
          <p:nvPr/>
        </p:nvGrpSpPr>
        <p:grpSpPr>
          <a:xfrm>
            <a:off x="1856536" y="4581128"/>
            <a:ext cx="720080" cy="1800200"/>
            <a:chOff x="2072680" y="1916832"/>
            <a:chExt cx="720080" cy="1800200"/>
          </a:xfrm>
        </p:grpSpPr>
        <p:cxnSp>
          <p:nvCxnSpPr>
            <p:cNvPr id="63" name="直線コネクタ 62"/>
            <p:cNvCxnSpPr/>
            <p:nvPr/>
          </p:nvCxnSpPr>
          <p:spPr>
            <a:xfrm>
              <a:off x="2072680" y="1916832"/>
              <a:ext cx="0" cy="1800000"/>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p:cNvCxnSpPr/>
            <p:nvPr/>
          </p:nvCxnSpPr>
          <p:spPr>
            <a:xfrm>
              <a:off x="2792760" y="1916832"/>
              <a:ext cx="0" cy="1800000"/>
            </a:xfrm>
            <a:prstGeom prst="line">
              <a:avLst/>
            </a:prstGeom>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a:xfrm>
              <a:off x="2072680" y="3717032"/>
              <a:ext cx="720080" cy="0"/>
            </a:xfrm>
            <a:prstGeom prst="line">
              <a:avLst/>
            </a:prstGeom>
          </p:spPr>
          <p:style>
            <a:lnRef idx="1">
              <a:schemeClr val="dk1"/>
            </a:lnRef>
            <a:fillRef idx="0">
              <a:schemeClr val="dk1"/>
            </a:fillRef>
            <a:effectRef idx="0">
              <a:schemeClr val="dk1"/>
            </a:effectRef>
            <a:fontRef idx="minor">
              <a:schemeClr val="tx1"/>
            </a:fontRef>
          </p:style>
        </p:cxnSp>
        <p:cxnSp>
          <p:nvCxnSpPr>
            <p:cNvPr id="66" name="直線コネクタ 65"/>
            <p:cNvCxnSpPr/>
            <p:nvPr/>
          </p:nvCxnSpPr>
          <p:spPr>
            <a:xfrm>
              <a:off x="2072680" y="2708920"/>
              <a:ext cx="720080" cy="0"/>
            </a:xfrm>
            <a:prstGeom prst="line">
              <a:avLst/>
            </a:prstGeom>
          </p:spPr>
          <p:style>
            <a:lnRef idx="1">
              <a:schemeClr val="dk1"/>
            </a:lnRef>
            <a:fillRef idx="0">
              <a:schemeClr val="dk1"/>
            </a:fillRef>
            <a:effectRef idx="0">
              <a:schemeClr val="dk1"/>
            </a:effectRef>
            <a:fontRef idx="minor">
              <a:schemeClr val="tx1"/>
            </a:fontRef>
          </p:style>
        </p:cxnSp>
      </p:grpSp>
      <p:grpSp>
        <p:nvGrpSpPr>
          <p:cNvPr id="83" name="グループ化 82"/>
          <p:cNvGrpSpPr/>
          <p:nvPr/>
        </p:nvGrpSpPr>
        <p:grpSpPr>
          <a:xfrm>
            <a:off x="2770172" y="4581128"/>
            <a:ext cx="1822788" cy="1800200"/>
            <a:chOff x="7473280" y="1916832"/>
            <a:chExt cx="1822788" cy="1800200"/>
          </a:xfrm>
        </p:grpSpPr>
        <p:grpSp>
          <p:nvGrpSpPr>
            <p:cNvPr id="56" name="グループ化 26"/>
            <p:cNvGrpSpPr/>
            <p:nvPr/>
          </p:nvGrpSpPr>
          <p:grpSpPr>
            <a:xfrm>
              <a:off x="8575988" y="1916832"/>
              <a:ext cx="720080" cy="1800200"/>
              <a:chOff x="1951252" y="1916832"/>
              <a:chExt cx="720080" cy="1800200"/>
            </a:xfrm>
          </p:grpSpPr>
          <p:cxnSp>
            <p:nvCxnSpPr>
              <p:cNvPr id="59" name="直線コネクタ 58"/>
              <p:cNvCxnSpPr/>
              <p:nvPr/>
            </p:nvCxnSpPr>
            <p:spPr>
              <a:xfrm>
                <a:off x="1951252" y="1916832"/>
                <a:ext cx="0" cy="1800000"/>
              </a:xfrm>
              <a:prstGeom prst="line">
                <a:avLst/>
              </a:prstGeom>
            </p:spPr>
            <p:style>
              <a:lnRef idx="1">
                <a:schemeClr val="dk1"/>
              </a:lnRef>
              <a:fillRef idx="0">
                <a:schemeClr val="dk1"/>
              </a:fillRef>
              <a:effectRef idx="0">
                <a:schemeClr val="dk1"/>
              </a:effectRef>
              <a:fontRef idx="minor">
                <a:schemeClr val="tx1"/>
              </a:fontRef>
            </p:style>
          </p:cxnSp>
          <p:cxnSp>
            <p:nvCxnSpPr>
              <p:cNvPr id="60" name="直線コネクタ 59"/>
              <p:cNvCxnSpPr/>
              <p:nvPr/>
            </p:nvCxnSpPr>
            <p:spPr>
              <a:xfrm>
                <a:off x="2671332" y="1916832"/>
                <a:ext cx="0" cy="1800000"/>
              </a:xfrm>
              <a:prstGeom prst="line">
                <a:avLst/>
              </a:prstGeom>
            </p:spPr>
            <p:style>
              <a:lnRef idx="1">
                <a:schemeClr val="dk1"/>
              </a:lnRef>
              <a:fillRef idx="0">
                <a:schemeClr val="dk1"/>
              </a:fillRef>
              <a:effectRef idx="0">
                <a:schemeClr val="dk1"/>
              </a:effectRef>
              <a:fontRef idx="minor">
                <a:schemeClr val="tx1"/>
              </a:fontRef>
            </p:style>
          </p:cxnSp>
          <p:cxnSp>
            <p:nvCxnSpPr>
              <p:cNvPr id="61" name="直線コネクタ 60"/>
              <p:cNvCxnSpPr/>
              <p:nvPr/>
            </p:nvCxnSpPr>
            <p:spPr>
              <a:xfrm>
                <a:off x="1951252" y="3717032"/>
                <a:ext cx="720080" cy="0"/>
              </a:xfrm>
              <a:prstGeom prst="line">
                <a:avLst/>
              </a:prstGeom>
            </p:spPr>
            <p:style>
              <a:lnRef idx="1">
                <a:schemeClr val="dk1"/>
              </a:lnRef>
              <a:fillRef idx="0">
                <a:schemeClr val="dk1"/>
              </a:fillRef>
              <a:effectRef idx="0">
                <a:schemeClr val="dk1"/>
              </a:effectRef>
              <a:fontRef idx="minor">
                <a:schemeClr val="tx1"/>
              </a:fontRef>
            </p:style>
          </p:cxnSp>
          <p:cxnSp>
            <p:nvCxnSpPr>
              <p:cNvPr id="62" name="直線コネクタ 61"/>
              <p:cNvCxnSpPr/>
              <p:nvPr/>
            </p:nvCxnSpPr>
            <p:spPr>
              <a:xfrm>
                <a:off x="1951252" y="2708920"/>
                <a:ext cx="720080" cy="0"/>
              </a:xfrm>
              <a:prstGeom prst="line">
                <a:avLst/>
              </a:prstGeom>
            </p:spPr>
            <p:style>
              <a:lnRef idx="1">
                <a:schemeClr val="dk1"/>
              </a:lnRef>
              <a:fillRef idx="0">
                <a:schemeClr val="dk1"/>
              </a:fillRef>
              <a:effectRef idx="0">
                <a:schemeClr val="dk1"/>
              </a:effectRef>
              <a:fontRef idx="minor">
                <a:schemeClr val="tx1"/>
              </a:fontRef>
            </p:style>
          </p:cxnSp>
        </p:grpSp>
        <p:sp>
          <p:nvSpPr>
            <p:cNvPr id="57" name="右矢印 56"/>
            <p:cNvSpPr/>
            <p:nvPr/>
          </p:nvSpPr>
          <p:spPr>
            <a:xfrm>
              <a:off x="7473280" y="27809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8575988" y="2708920"/>
              <a:ext cx="720080" cy="1008112"/>
            </a:xfrm>
            <a:prstGeom prst="rect">
              <a:avLst/>
            </a:prstGeom>
            <a:solidFill>
              <a:srgbClr val="F7635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25"/>
          <p:cNvGrpSpPr/>
          <p:nvPr/>
        </p:nvGrpSpPr>
        <p:grpSpPr>
          <a:xfrm>
            <a:off x="6825208" y="2728812"/>
            <a:ext cx="720080" cy="1800200"/>
            <a:chOff x="2072680" y="1916832"/>
            <a:chExt cx="720080" cy="1800200"/>
          </a:xfrm>
        </p:grpSpPr>
        <p:cxnSp>
          <p:nvCxnSpPr>
            <p:cNvPr id="79" name="直線コネクタ 78"/>
            <p:cNvCxnSpPr/>
            <p:nvPr/>
          </p:nvCxnSpPr>
          <p:spPr>
            <a:xfrm>
              <a:off x="2072680" y="1916832"/>
              <a:ext cx="0" cy="1800000"/>
            </a:xfrm>
            <a:prstGeom prst="line">
              <a:avLst/>
            </a:prstGeom>
          </p:spPr>
          <p:style>
            <a:lnRef idx="1">
              <a:schemeClr val="dk1"/>
            </a:lnRef>
            <a:fillRef idx="0">
              <a:schemeClr val="dk1"/>
            </a:fillRef>
            <a:effectRef idx="0">
              <a:schemeClr val="dk1"/>
            </a:effectRef>
            <a:fontRef idx="minor">
              <a:schemeClr val="tx1"/>
            </a:fontRef>
          </p:style>
        </p:cxnSp>
        <p:cxnSp>
          <p:nvCxnSpPr>
            <p:cNvPr id="80" name="直線コネクタ 79"/>
            <p:cNvCxnSpPr/>
            <p:nvPr/>
          </p:nvCxnSpPr>
          <p:spPr>
            <a:xfrm>
              <a:off x="2792760" y="1916832"/>
              <a:ext cx="0" cy="1800000"/>
            </a:xfrm>
            <a:prstGeom prst="line">
              <a:avLst/>
            </a:prstGeom>
          </p:spPr>
          <p:style>
            <a:lnRef idx="1">
              <a:schemeClr val="dk1"/>
            </a:lnRef>
            <a:fillRef idx="0">
              <a:schemeClr val="dk1"/>
            </a:fillRef>
            <a:effectRef idx="0">
              <a:schemeClr val="dk1"/>
            </a:effectRef>
            <a:fontRef idx="minor">
              <a:schemeClr val="tx1"/>
            </a:fontRef>
          </p:style>
        </p:cxnSp>
        <p:cxnSp>
          <p:nvCxnSpPr>
            <p:cNvPr id="81" name="直線コネクタ 80"/>
            <p:cNvCxnSpPr/>
            <p:nvPr/>
          </p:nvCxnSpPr>
          <p:spPr>
            <a:xfrm>
              <a:off x="2072680" y="3717032"/>
              <a:ext cx="720080" cy="0"/>
            </a:xfrm>
            <a:prstGeom prst="line">
              <a:avLst/>
            </a:prstGeom>
          </p:spPr>
          <p:style>
            <a:lnRef idx="1">
              <a:schemeClr val="dk1"/>
            </a:lnRef>
            <a:fillRef idx="0">
              <a:schemeClr val="dk1"/>
            </a:fillRef>
            <a:effectRef idx="0">
              <a:schemeClr val="dk1"/>
            </a:effectRef>
            <a:fontRef idx="minor">
              <a:schemeClr val="tx1"/>
            </a:fontRef>
          </p:style>
        </p:cxnSp>
        <p:cxnSp>
          <p:nvCxnSpPr>
            <p:cNvPr id="82" name="直線コネクタ 81"/>
            <p:cNvCxnSpPr/>
            <p:nvPr/>
          </p:nvCxnSpPr>
          <p:spPr>
            <a:xfrm>
              <a:off x="2072680" y="2708920"/>
              <a:ext cx="720080" cy="0"/>
            </a:xfrm>
            <a:prstGeom prst="line">
              <a:avLst/>
            </a:prstGeom>
          </p:spPr>
          <p:style>
            <a:lnRef idx="1">
              <a:schemeClr val="dk1"/>
            </a:lnRef>
            <a:fillRef idx="0">
              <a:schemeClr val="dk1"/>
            </a:fillRef>
            <a:effectRef idx="0">
              <a:schemeClr val="dk1"/>
            </a:effectRef>
            <a:fontRef idx="minor">
              <a:schemeClr val="tx1"/>
            </a:fontRef>
          </p:style>
        </p:cxnSp>
      </p:grpSp>
      <p:grpSp>
        <p:nvGrpSpPr>
          <p:cNvPr id="84" name="グループ化 83"/>
          <p:cNvGrpSpPr/>
          <p:nvPr/>
        </p:nvGrpSpPr>
        <p:grpSpPr>
          <a:xfrm>
            <a:off x="7719008" y="2708920"/>
            <a:ext cx="1842504" cy="1800200"/>
            <a:chOff x="7574992" y="4221088"/>
            <a:chExt cx="1842504" cy="1800200"/>
          </a:xfrm>
        </p:grpSpPr>
        <p:grpSp>
          <p:nvGrpSpPr>
            <p:cNvPr id="72" name="グループ化 26"/>
            <p:cNvGrpSpPr/>
            <p:nvPr/>
          </p:nvGrpSpPr>
          <p:grpSpPr>
            <a:xfrm>
              <a:off x="8697416" y="4221088"/>
              <a:ext cx="720080" cy="1800200"/>
              <a:chOff x="2072680" y="1916832"/>
              <a:chExt cx="720080" cy="1800200"/>
            </a:xfrm>
          </p:grpSpPr>
          <p:cxnSp>
            <p:nvCxnSpPr>
              <p:cNvPr id="75" name="直線コネクタ 74"/>
              <p:cNvCxnSpPr/>
              <p:nvPr/>
            </p:nvCxnSpPr>
            <p:spPr>
              <a:xfrm>
                <a:off x="2072680" y="1916832"/>
                <a:ext cx="0" cy="1800000"/>
              </a:xfrm>
              <a:prstGeom prst="line">
                <a:avLst/>
              </a:prstGeom>
            </p:spPr>
            <p:style>
              <a:lnRef idx="1">
                <a:schemeClr val="dk1"/>
              </a:lnRef>
              <a:fillRef idx="0">
                <a:schemeClr val="dk1"/>
              </a:fillRef>
              <a:effectRef idx="0">
                <a:schemeClr val="dk1"/>
              </a:effectRef>
              <a:fontRef idx="minor">
                <a:schemeClr val="tx1"/>
              </a:fontRef>
            </p:style>
          </p:cxnSp>
          <p:cxnSp>
            <p:nvCxnSpPr>
              <p:cNvPr id="76" name="直線コネクタ 75"/>
              <p:cNvCxnSpPr/>
              <p:nvPr/>
            </p:nvCxnSpPr>
            <p:spPr>
              <a:xfrm>
                <a:off x="2792760" y="1916832"/>
                <a:ext cx="0" cy="1800000"/>
              </a:xfrm>
              <a:prstGeom prst="line">
                <a:avLst/>
              </a:prstGeom>
            </p:spPr>
            <p:style>
              <a:lnRef idx="1">
                <a:schemeClr val="dk1"/>
              </a:lnRef>
              <a:fillRef idx="0">
                <a:schemeClr val="dk1"/>
              </a:fillRef>
              <a:effectRef idx="0">
                <a:schemeClr val="dk1"/>
              </a:effectRef>
              <a:fontRef idx="minor">
                <a:schemeClr val="tx1"/>
              </a:fontRef>
            </p:style>
          </p:cxnSp>
          <p:cxnSp>
            <p:nvCxnSpPr>
              <p:cNvPr id="77" name="直線コネクタ 76"/>
              <p:cNvCxnSpPr/>
              <p:nvPr/>
            </p:nvCxnSpPr>
            <p:spPr>
              <a:xfrm>
                <a:off x="2072680" y="3717032"/>
                <a:ext cx="720080" cy="0"/>
              </a:xfrm>
              <a:prstGeom prst="line">
                <a:avLst/>
              </a:prstGeom>
            </p:spPr>
            <p:style>
              <a:lnRef idx="1">
                <a:schemeClr val="dk1"/>
              </a:lnRef>
              <a:fillRef idx="0">
                <a:schemeClr val="dk1"/>
              </a:fillRef>
              <a:effectRef idx="0">
                <a:schemeClr val="dk1"/>
              </a:effectRef>
              <a:fontRef idx="minor">
                <a:schemeClr val="tx1"/>
              </a:fontRef>
            </p:style>
          </p:cxnSp>
          <p:cxnSp>
            <p:nvCxnSpPr>
              <p:cNvPr id="78" name="直線コネクタ 77"/>
              <p:cNvCxnSpPr/>
              <p:nvPr/>
            </p:nvCxnSpPr>
            <p:spPr>
              <a:xfrm>
                <a:off x="2072680" y="2708920"/>
                <a:ext cx="720080" cy="0"/>
              </a:xfrm>
              <a:prstGeom prst="line">
                <a:avLst/>
              </a:prstGeom>
            </p:spPr>
            <p:style>
              <a:lnRef idx="1">
                <a:schemeClr val="dk1"/>
              </a:lnRef>
              <a:fillRef idx="0">
                <a:schemeClr val="dk1"/>
              </a:fillRef>
              <a:effectRef idx="0">
                <a:schemeClr val="dk1"/>
              </a:effectRef>
              <a:fontRef idx="minor">
                <a:schemeClr val="tx1"/>
              </a:fontRef>
            </p:style>
          </p:cxnSp>
        </p:grpSp>
        <p:sp>
          <p:nvSpPr>
            <p:cNvPr id="73" name="右矢印 72"/>
            <p:cNvSpPr/>
            <p:nvPr/>
          </p:nvSpPr>
          <p:spPr>
            <a:xfrm>
              <a:off x="7574992" y="50851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5" name="図 84" descr="四塩化炭素.tif"/>
          <p:cNvPicPr>
            <a:picLocks noChangeAspect="1"/>
          </p:cNvPicPr>
          <p:nvPr/>
        </p:nvPicPr>
        <p:blipFill>
          <a:blip r:embed="rId4" cstate="print"/>
          <a:stretch>
            <a:fillRect/>
          </a:stretch>
        </p:blipFill>
        <p:spPr>
          <a:xfrm>
            <a:off x="7545290" y="2529016"/>
            <a:ext cx="1298519" cy="1044000"/>
          </a:xfrm>
          <a:prstGeom prst="rect">
            <a:avLst/>
          </a:prstGeom>
        </p:spPr>
      </p:pic>
      <p:pic>
        <p:nvPicPr>
          <p:cNvPr id="86" name="図 85" descr="1,4-dioxane.tif"/>
          <p:cNvPicPr>
            <a:picLocks noChangeAspect="1"/>
          </p:cNvPicPr>
          <p:nvPr/>
        </p:nvPicPr>
        <p:blipFill>
          <a:blip r:embed="rId5" cstate="print"/>
          <a:stretch>
            <a:fillRect/>
          </a:stretch>
        </p:blipFill>
        <p:spPr>
          <a:xfrm>
            <a:off x="2792864" y="2434373"/>
            <a:ext cx="936000" cy="1210651"/>
          </a:xfrm>
          <a:prstGeom prst="rect">
            <a:avLst/>
          </a:prstGeom>
        </p:spPr>
      </p:pic>
      <p:pic>
        <p:nvPicPr>
          <p:cNvPr id="87" name="図 86" descr="Hexane.tif"/>
          <p:cNvPicPr>
            <a:picLocks noChangeAspect="1"/>
          </p:cNvPicPr>
          <p:nvPr/>
        </p:nvPicPr>
        <p:blipFill>
          <a:blip r:embed="rId6" cstate="print"/>
          <a:stretch>
            <a:fillRect/>
          </a:stretch>
        </p:blipFill>
        <p:spPr>
          <a:xfrm>
            <a:off x="2684872" y="5040049"/>
            <a:ext cx="1116000" cy="189151"/>
          </a:xfrm>
          <a:prstGeom prst="rect">
            <a:avLst/>
          </a:prstGeom>
        </p:spPr>
      </p:pic>
      <p:pic>
        <p:nvPicPr>
          <p:cNvPr id="74" name="図 73" descr="Xeランプ.jpg"/>
          <p:cNvPicPr>
            <a:picLocks noChangeAspect="1"/>
          </p:cNvPicPr>
          <p:nvPr/>
        </p:nvPicPr>
        <p:blipFill>
          <a:blip r:embed="rId7" cstate="print">
            <a:duotone>
              <a:prstClr val="black"/>
              <a:schemeClr val="bg2">
                <a:tint val="45000"/>
                <a:satMod val="400000"/>
              </a:schemeClr>
            </a:duotone>
          </a:blip>
          <a:stretch>
            <a:fillRect/>
          </a:stretch>
        </p:blipFill>
        <p:spPr>
          <a:xfrm>
            <a:off x="128464" y="3356992"/>
            <a:ext cx="1080000" cy="1080000"/>
          </a:xfrm>
          <a:prstGeom prst="rect">
            <a:avLst/>
          </a:prstGeom>
        </p:spPr>
      </p:pic>
      <p:pic>
        <p:nvPicPr>
          <p:cNvPr id="88" name="図 87" descr="Xeランプ.jpg"/>
          <p:cNvPicPr>
            <a:picLocks noChangeAspect="1"/>
          </p:cNvPicPr>
          <p:nvPr/>
        </p:nvPicPr>
        <p:blipFill>
          <a:blip r:embed="rId7" cstate="print">
            <a:duotone>
              <a:prstClr val="black"/>
              <a:schemeClr val="bg2">
                <a:tint val="45000"/>
                <a:satMod val="400000"/>
              </a:schemeClr>
            </a:duotone>
          </a:blip>
          <a:stretch>
            <a:fillRect/>
          </a:stretch>
        </p:blipFill>
        <p:spPr>
          <a:xfrm>
            <a:off x="128464" y="5229200"/>
            <a:ext cx="1080000" cy="1080000"/>
          </a:xfrm>
          <a:prstGeom prst="rect">
            <a:avLst/>
          </a:prstGeom>
        </p:spPr>
      </p:pic>
      <p:pic>
        <p:nvPicPr>
          <p:cNvPr id="89" name="図 88" descr="Xeランプ.jpg"/>
          <p:cNvPicPr>
            <a:picLocks noChangeAspect="1"/>
          </p:cNvPicPr>
          <p:nvPr/>
        </p:nvPicPr>
        <p:blipFill>
          <a:blip r:embed="rId7" cstate="print">
            <a:duotone>
              <a:prstClr val="black"/>
              <a:schemeClr val="bg2">
                <a:tint val="45000"/>
                <a:satMod val="400000"/>
              </a:schemeClr>
            </a:duotone>
          </a:blip>
          <a:stretch>
            <a:fillRect/>
          </a:stretch>
        </p:blipFill>
        <p:spPr>
          <a:xfrm>
            <a:off x="5097016" y="3304876"/>
            <a:ext cx="1080000" cy="1080000"/>
          </a:xfrm>
          <a:prstGeom prst="rect">
            <a:avLst/>
          </a:prstGeom>
        </p:spPr>
      </p:pic>
      <p:sp>
        <p:nvSpPr>
          <p:cNvPr id="90" name="円柱 89"/>
          <p:cNvSpPr/>
          <p:nvPr/>
        </p:nvSpPr>
        <p:spPr>
          <a:xfrm rot="16200000">
            <a:off x="1442576" y="3555048"/>
            <a:ext cx="108000" cy="72000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200472" y="2996952"/>
            <a:ext cx="1137234" cy="369332"/>
          </a:xfrm>
          <a:prstGeom prst="rect">
            <a:avLst/>
          </a:prstGeom>
          <a:noFill/>
        </p:spPr>
        <p:txBody>
          <a:bodyPr wrap="none" rtlCol="0">
            <a:spAutoFit/>
          </a:bodyPr>
          <a:lstStyle/>
          <a:p>
            <a:r>
              <a:rPr kumimoji="1" lang="en-US" altLang="ja-JP" dirty="0" err="1" smtClean="0"/>
              <a:t>Xe</a:t>
            </a:r>
            <a:r>
              <a:rPr lang="ja-JP" altLang="en-US" dirty="0" smtClean="0"/>
              <a:t> </a:t>
            </a:r>
            <a:r>
              <a:rPr lang="en-US" altLang="ja-JP" dirty="0" smtClean="0"/>
              <a:t>Lamp</a:t>
            </a:r>
            <a:r>
              <a:rPr kumimoji="1" lang="ja-JP" altLang="en-US" dirty="0" smtClean="0"/>
              <a:t>　</a:t>
            </a:r>
            <a:endParaRPr kumimoji="1" lang="ja-JP" altLang="en-US" dirty="0"/>
          </a:p>
        </p:txBody>
      </p:sp>
      <p:sp>
        <p:nvSpPr>
          <p:cNvPr id="92" name="円柱 91"/>
          <p:cNvSpPr/>
          <p:nvPr/>
        </p:nvSpPr>
        <p:spPr>
          <a:xfrm rot="16200000">
            <a:off x="6411128" y="3502932"/>
            <a:ext cx="108000" cy="72000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柱 92"/>
          <p:cNvSpPr/>
          <p:nvPr/>
        </p:nvSpPr>
        <p:spPr>
          <a:xfrm rot="16200000">
            <a:off x="1442456" y="5427257"/>
            <a:ext cx="108000" cy="72000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角丸四角形 102"/>
          <p:cNvSpPr/>
          <p:nvPr/>
        </p:nvSpPr>
        <p:spPr>
          <a:xfrm>
            <a:off x="72008" y="1700808"/>
            <a:ext cx="4880992" cy="515719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1618024" y="1412776"/>
            <a:ext cx="1750800" cy="584775"/>
          </a:xfrm>
          <a:prstGeom prst="rect">
            <a:avLst/>
          </a:prstGeom>
          <a:solidFill>
            <a:schemeClr val="bg2"/>
          </a:solidFill>
        </p:spPr>
        <p:txBody>
          <a:bodyPr wrap="none" rtlCol="0">
            <a:spAutoFit/>
          </a:bodyPr>
          <a:lstStyle/>
          <a:p>
            <a:r>
              <a:rPr kumimoji="1" lang="en-US" altLang="ja-JP" sz="3200" dirty="0" smtClean="0">
                <a:solidFill>
                  <a:srgbClr val="FF0000"/>
                </a:solidFill>
              </a:rPr>
              <a:t>C-H</a:t>
            </a:r>
            <a:r>
              <a:rPr lang="ja-JP" altLang="en-US" sz="3200" dirty="0" smtClean="0">
                <a:solidFill>
                  <a:srgbClr val="FF0000"/>
                </a:solidFill>
              </a:rPr>
              <a:t> </a:t>
            </a:r>
            <a:r>
              <a:rPr lang="en-US" altLang="ja-JP" sz="3200" dirty="0" smtClean="0">
                <a:solidFill>
                  <a:srgbClr val="FF0000"/>
                </a:solidFill>
              </a:rPr>
              <a:t>Bond</a:t>
            </a:r>
            <a:endParaRPr kumimoji="1" lang="ja-JP" altLang="en-US" sz="3200" dirty="0">
              <a:solidFill>
                <a:srgbClr val="FF0000"/>
              </a:solidFill>
            </a:endParaRPr>
          </a:p>
        </p:txBody>
      </p:sp>
      <p:sp>
        <p:nvSpPr>
          <p:cNvPr id="104" name="角丸四角形 103"/>
          <p:cNvSpPr/>
          <p:nvPr/>
        </p:nvSpPr>
        <p:spPr>
          <a:xfrm>
            <a:off x="4953000" y="1844824"/>
            <a:ext cx="4953000" cy="3024336"/>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6398389" y="1556792"/>
            <a:ext cx="2324675" cy="584775"/>
          </a:xfrm>
          <a:prstGeom prst="rect">
            <a:avLst/>
          </a:prstGeom>
          <a:solidFill>
            <a:schemeClr val="bg2"/>
          </a:solidFill>
        </p:spPr>
        <p:txBody>
          <a:bodyPr wrap="none" rtlCol="0">
            <a:spAutoFit/>
          </a:bodyPr>
          <a:lstStyle/>
          <a:p>
            <a:r>
              <a:rPr kumimoji="1" lang="en-US" altLang="ja-JP" sz="3200" dirty="0" smtClean="0">
                <a:solidFill>
                  <a:srgbClr val="0070C0"/>
                </a:solidFill>
              </a:rPr>
              <a:t>No C-H</a:t>
            </a:r>
            <a:r>
              <a:rPr lang="ja-JP" altLang="en-US" sz="3200" dirty="0" smtClean="0">
                <a:solidFill>
                  <a:srgbClr val="0070C0"/>
                </a:solidFill>
              </a:rPr>
              <a:t> </a:t>
            </a:r>
            <a:r>
              <a:rPr lang="en-US" altLang="ja-JP" sz="3200" dirty="0" smtClean="0">
                <a:solidFill>
                  <a:srgbClr val="0070C0"/>
                </a:solidFill>
              </a:rPr>
              <a:t>Bond</a:t>
            </a:r>
            <a:endParaRPr kumimoji="1" lang="ja-JP" altLang="en-US" sz="3200" dirty="0">
              <a:solidFill>
                <a:srgbClr val="0070C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trips(downLeft)">
                                      <p:cBhvr>
                                        <p:cTn id="7" dur="500"/>
                                        <p:tgtEl>
                                          <p:spTgt spid="67"/>
                                        </p:tgtEl>
                                      </p:cBhvr>
                                    </p:animEffect>
                                  </p:childTnLst>
                                </p:cTn>
                              </p:par>
                              <p:par>
                                <p:cTn id="8" presetID="18" presetClass="entr" presetSubtype="12"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strips(downLeft)">
                                      <p:cBhvr>
                                        <p:cTn id="10" dur="500"/>
                                        <p:tgtEl>
                                          <p:spTgt spid="83"/>
                                        </p:tgtEl>
                                      </p:cBhvr>
                                    </p:animEffect>
                                  </p:childTnLst>
                                </p:cTn>
                              </p:par>
                              <p:par>
                                <p:cTn id="11" presetID="18" presetClass="entr" presetSubtype="12"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strips(downLeft)">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1704" y="285728"/>
            <a:ext cx="9364296" cy="1199056"/>
          </a:xfrm>
        </p:spPr>
        <p:txBody>
          <a:bodyPr>
            <a:noAutofit/>
          </a:bodyPr>
          <a:lstStyle/>
          <a:p>
            <a:r>
              <a:rPr lang="en-US" altLang="ja-JP" sz="3200" dirty="0" smtClean="0"/>
              <a:t>Confirmation </a:t>
            </a:r>
            <a:r>
              <a:rPr lang="ja-JP" altLang="en-US" sz="3200" dirty="0" smtClean="0"/>
              <a:t>②</a:t>
            </a:r>
            <a:r>
              <a:rPr lang="en-US" altLang="ja-JP" sz="3200" dirty="0" smtClean="0"/>
              <a:t/>
            </a:r>
            <a:br>
              <a:rPr lang="en-US" altLang="ja-JP" sz="3200" dirty="0" smtClean="0"/>
            </a:br>
            <a:r>
              <a:rPr lang="ja-JP" altLang="en-US" sz="3200" dirty="0" smtClean="0"/>
              <a:t>～</a:t>
            </a:r>
            <a:r>
              <a:rPr lang="en-US" altLang="ja-JP" sz="3200" dirty="0" smtClean="0"/>
              <a:t>Wavelength dependence</a:t>
            </a:r>
            <a:r>
              <a:rPr lang="ja-JP" altLang="en-US" sz="3200" dirty="0" smtClean="0"/>
              <a:t>～</a:t>
            </a:r>
            <a:endParaRPr kumimoji="1" lang="ja-JP" altLang="en-US" sz="3200"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23</a:t>
            </a:fld>
            <a:endParaRPr lang="ja-JP" altLang="en-US"/>
          </a:p>
        </p:txBody>
      </p:sp>
      <p:pic>
        <p:nvPicPr>
          <p:cNvPr id="4" name="励起波長依存性532nm_4.75mW.avi">
            <a:hlinkClick r:id="" action="ppaction://media"/>
          </p:cNvPr>
          <p:cNvPicPr>
            <a:picLocks noRot="1" noChangeAspect="1"/>
          </p:cNvPicPr>
          <p:nvPr>
            <a:videoFile r:link="rId2"/>
          </p:nvPr>
        </p:nvPicPr>
        <p:blipFill>
          <a:blip r:embed="rId6" cstate="print"/>
          <a:stretch>
            <a:fillRect/>
          </a:stretch>
        </p:blipFill>
        <p:spPr>
          <a:xfrm>
            <a:off x="704528" y="1969676"/>
            <a:ext cx="3960000" cy="3960000"/>
          </a:xfrm>
          <a:prstGeom prst="rect">
            <a:avLst/>
          </a:prstGeom>
        </p:spPr>
      </p:pic>
      <p:pic>
        <p:nvPicPr>
          <p:cNvPr id="5" name="励起波長依存性488nm_2mW.avi">
            <a:hlinkClick r:id="" action="ppaction://media"/>
          </p:cNvPr>
          <p:cNvPicPr>
            <a:picLocks noRot="1" noChangeAspect="1"/>
          </p:cNvPicPr>
          <p:nvPr>
            <a:videoFile r:link="rId3"/>
          </p:nvPr>
        </p:nvPicPr>
        <p:blipFill>
          <a:blip r:embed="rId7" cstate="print"/>
          <a:stretch>
            <a:fillRect/>
          </a:stretch>
        </p:blipFill>
        <p:spPr>
          <a:xfrm>
            <a:off x="5241032" y="1950512"/>
            <a:ext cx="3960000" cy="3960000"/>
          </a:xfrm>
          <a:prstGeom prst="rect">
            <a:avLst/>
          </a:prstGeom>
        </p:spPr>
      </p:pic>
      <p:sp>
        <p:nvSpPr>
          <p:cNvPr id="6" name="テキスト ボックス 5"/>
          <p:cNvSpPr txBox="1"/>
          <p:nvPr/>
        </p:nvSpPr>
        <p:spPr>
          <a:xfrm>
            <a:off x="2072680" y="6021288"/>
            <a:ext cx="1290738" cy="523220"/>
          </a:xfrm>
          <a:prstGeom prst="rect">
            <a:avLst/>
          </a:prstGeom>
          <a:noFill/>
        </p:spPr>
        <p:txBody>
          <a:bodyPr wrap="none" rtlCol="0">
            <a:spAutoFit/>
          </a:bodyPr>
          <a:lstStyle/>
          <a:p>
            <a:r>
              <a:rPr kumimoji="1" lang="en-US" altLang="ja-JP" sz="2800" dirty="0" smtClean="0"/>
              <a:t>532 nm</a:t>
            </a:r>
            <a:endParaRPr kumimoji="1" lang="ja-JP" altLang="en-US" dirty="0"/>
          </a:p>
        </p:txBody>
      </p:sp>
      <p:sp>
        <p:nvSpPr>
          <p:cNvPr id="7" name="テキスト ボックス 6"/>
          <p:cNvSpPr txBox="1"/>
          <p:nvPr/>
        </p:nvSpPr>
        <p:spPr>
          <a:xfrm>
            <a:off x="6681192" y="6021288"/>
            <a:ext cx="1290738" cy="523220"/>
          </a:xfrm>
          <a:prstGeom prst="rect">
            <a:avLst/>
          </a:prstGeom>
          <a:noFill/>
        </p:spPr>
        <p:txBody>
          <a:bodyPr wrap="none" rtlCol="0">
            <a:spAutoFit/>
          </a:bodyPr>
          <a:lstStyle/>
          <a:p>
            <a:r>
              <a:rPr lang="en-US" altLang="ja-JP" sz="2800" dirty="0" smtClean="0"/>
              <a:t>488</a:t>
            </a:r>
            <a:r>
              <a:rPr kumimoji="1" lang="en-US" altLang="ja-JP" sz="2800" dirty="0" smtClean="0"/>
              <a:t> nm</a:t>
            </a:r>
            <a:endParaRPr kumimoji="1" lang="ja-JP" alt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par>
                          <p:cTn id="10" fill="hold">
                            <p:stCondLst>
                              <p:cond delay="0"/>
                            </p:stCondLst>
                            <p:childTnLst>
                              <p:par>
                                <p:cTn id="11" presetID="1" presetClass="mediacall" presetSubtype="0" fill="hold" nodeType="afterEffect">
                                  <p:stCondLst>
                                    <p:cond delay="0"/>
                                  </p:stCondLst>
                                  <p:childTnLst>
                                    <p:cmd type="call" cmd="playFrom(0.0)">
                                      <p:cBhvr>
                                        <p:cTn id="12" dur="312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3" repeatCount="indefinite" fill="remove" display="0">
                  <p:stCondLst>
                    <p:cond delay="indefinite"/>
                  </p:stCondLst>
                  <p:endCondLst>
                    <p:cond evt="onPrev" delay="0">
                      <p:tgtEl>
                        <p:sldTgt/>
                      </p:tgtEl>
                    </p:cond>
                  </p:endCondLst>
                </p:cTn>
                <p:tgtEl>
                  <p:spTgt spid="4"/>
                </p:tgtEl>
              </p:cMediaNode>
            </p:video>
            <p:video>
              <p:cMediaNode>
                <p:cTn id="14" repeatCount="indefinite" fill="remove" display="0">
                  <p:stCondLst>
                    <p:cond delay="indefinite"/>
                  </p:stCondLst>
                  <p:endCondLst>
                    <p:cond evt="onPrev" delay="0">
                      <p:tgtEl>
                        <p:sldTgt/>
                      </p:tgtEl>
                    </p:cond>
                  </p:end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24</a:t>
            </a:fld>
            <a:endParaRPr lang="ja-JP" altLang="en-US"/>
          </a:p>
        </p:txBody>
      </p:sp>
      <p:pic>
        <p:nvPicPr>
          <p:cNvPr id="4" name="Picture 2"/>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575530" y="1268760"/>
            <a:ext cx="8839998" cy="4680000"/>
          </a:xfrm>
          <a:prstGeom prst="rect">
            <a:avLst/>
          </a:prstGeom>
          <a:noFill/>
          <a:ln w="9525">
            <a:noFill/>
            <a:miter lim="800000"/>
            <a:headEnd/>
            <a:tailEnd/>
          </a:ln>
        </p:spPr>
      </p:pic>
      <p:sp>
        <p:nvSpPr>
          <p:cNvPr id="5" name="正方形/長方形 4"/>
          <p:cNvSpPr/>
          <p:nvPr/>
        </p:nvSpPr>
        <p:spPr>
          <a:xfrm>
            <a:off x="4467994" y="1484784"/>
            <a:ext cx="72008" cy="3636000"/>
          </a:xfrm>
          <a:prstGeom prst="rect">
            <a:avLst/>
          </a:prstGeom>
          <a:solidFill>
            <a:srgbClr val="0070C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005958" y="1484784"/>
            <a:ext cx="72008" cy="3636000"/>
          </a:xfrm>
          <a:prstGeom prst="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416496" y="5445224"/>
            <a:ext cx="4680520" cy="1224136"/>
          </a:xfrm>
          <a:prstGeom prst="wedgeRoundRectCallout">
            <a:avLst>
              <a:gd name="adj1" fmla="val 35589"/>
              <a:gd name="adj2" fmla="val -70654"/>
              <a:gd name="adj3" fmla="val 16667"/>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5140558" y="5488204"/>
            <a:ext cx="4680520" cy="1152128"/>
          </a:xfrm>
          <a:prstGeom prst="wedgeRoundRectCallout">
            <a:avLst>
              <a:gd name="adj1" fmla="val -50902"/>
              <a:gd name="adj2" fmla="val -79282"/>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161930" y="5632781"/>
            <a:ext cx="4471590" cy="707886"/>
          </a:xfrm>
          <a:prstGeom prst="rect">
            <a:avLst/>
          </a:prstGeom>
          <a:solidFill>
            <a:schemeClr val="bg2"/>
          </a:solidFill>
        </p:spPr>
        <p:txBody>
          <a:bodyPr wrap="square" rtlCol="0">
            <a:spAutoFit/>
          </a:bodyPr>
          <a:lstStyle/>
          <a:p>
            <a:r>
              <a:rPr kumimoji="1" lang="en-US" altLang="ja-JP" sz="2000" b="1" dirty="0" smtClean="0">
                <a:latin typeface="Times New Roman" pitchFamily="18" charset="0"/>
                <a:cs typeface="Times New Roman" pitchFamily="18" charset="0"/>
              </a:rPr>
              <a:t> </a:t>
            </a:r>
            <a:r>
              <a:rPr lang="en-US" altLang="ja-JP" sz="2000" b="1" dirty="0" smtClean="0">
                <a:latin typeface="Times New Roman" pitchFamily="18" charset="0"/>
                <a:cs typeface="Times New Roman" pitchFamily="18" charset="0"/>
              </a:rPr>
              <a:t>458</a:t>
            </a:r>
            <a:r>
              <a:rPr kumimoji="1" lang="en-US" altLang="ja-JP" sz="2000" b="1" dirty="0" smtClean="0">
                <a:latin typeface="Times New Roman" pitchFamily="18" charset="0"/>
                <a:cs typeface="Times New Roman" pitchFamily="18" charset="0"/>
              </a:rPr>
              <a:t> nm</a:t>
            </a:r>
            <a:r>
              <a:rPr kumimoji="1" lang="ja-JP" altLang="en-US" sz="2000" dirty="0" smtClean="0"/>
              <a:t>：</a:t>
            </a:r>
            <a:r>
              <a:rPr lang="en-US" altLang="ja-JP" sz="2000" dirty="0" smtClean="0"/>
              <a:t> Anti-Stokes Raman scattered light of 532 nm light.</a:t>
            </a:r>
            <a:endParaRPr kumimoji="1" lang="ja-JP" altLang="en-US" sz="2000" dirty="0">
              <a:latin typeface="ＭＳ ゴシック" pitchFamily="49" charset="-128"/>
              <a:ea typeface="ＭＳ ゴシック" pitchFamily="49" charset="-128"/>
            </a:endParaRPr>
          </a:p>
        </p:txBody>
      </p:sp>
      <p:sp>
        <p:nvSpPr>
          <p:cNvPr id="10" name="テキスト ボックス 9"/>
          <p:cNvSpPr txBox="1"/>
          <p:nvPr/>
        </p:nvSpPr>
        <p:spPr>
          <a:xfrm>
            <a:off x="589540" y="5571237"/>
            <a:ext cx="4465859" cy="830997"/>
          </a:xfrm>
          <a:prstGeom prst="rect">
            <a:avLst/>
          </a:prstGeom>
          <a:solidFill>
            <a:schemeClr val="bg2"/>
          </a:solidFill>
        </p:spPr>
        <p:txBody>
          <a:bodyPr wrap="square" rtlCol="0">
            <a:spAutoFit/>
          </a:bodyPr>
          <a:lstStyle/>
          <a:p>
            <a:r>
              <a:rPr kumimoji="1" lang="en-US" altLang="ja-JP" sz="2800" b="1" dirty="0" smtClean="0">
                <a:solidFill>
                  <a:srgbClr val="0070C0"/>
                </a:solidFill>
                <a:latin typeface="Times New Roman" pitchFamily="18" charset="0"/>
                <a:cs typeface="Times New Roman" pitchFamily="18" charset="0"/>
              </a:rPr>
              <a:t>425 nm</a:t>
            </a:r>
            <a:r>
              <a:rPr kumimoji="1" lang="ja-JP" altLang="en-US" sz="2800" dirty="0" smtClean="0"/>
              <a:t>：</a:t>
            </a:r>
            <a:r>
              <a:rPr lang="en-US" altLang="ja-JP" sz="2800" dirty="0" smtClean="0"/>
              <a:t> </a:t>
            </a:r>
            <a:r>
              <a:rPr lang="en-US" altLang="ja-JP" sz="2000" dirty="0" smtClean="0"/>
              <a:t>Anti-Stokes Raman scattered light of </a:t>
            </a:r>
            <a:r>
              <a:rPr kumimoji="1" lang="en-US" altLang="ja-JP" sz="2000" dirty="0" smtClean="0"/>
              <a:t>488 nm light.</a:t>
            </a:r>
            <a:endParaRPr lang="en-US" altLang="ja-JP" sz="2000" dirty="0" smtClean="0">
              <a:solidFill>
                <a:srgbClr val="0070C0"/>
              </a:solidFill>
              <a:latin typeface="ＭＳ ゴシック" pitchFamily="49" charset="-128"/>
              <a:ea typeface="ＭＳ ゴシック" pitchFamily="49" charset="-128"/>
            </a:endParaRPr>
          </a:p>
        </p:txBody>
      </p:sp>
      <p:sp>
        <p:nvSpPr>
          <p:cNvPr id="11" name="タイトル 1"/>
          <p:cNvSpPr>
            <a:spLocks noGrp="1"/>
          </p:cNvSpPr>
          <p:nvPr>
            <p:ph type="title"/>
          </p:nvPr>
        </p:nvSpPr>
        <p:spPr>
          <a:xfrm>
            <a:off x="541704" y="116632"/>
            <a:ext cx="9364296" cy="1199056"/>
          </a:xfrm>
        </p:spPr>
        <p:txBody>
          <a:bodyPr>
            <a:noAutofit/>
          </a:bodyPr>
          <a:lstStyle/>
          <a:p>
            <a:r>
              <a:rPr lang="en-US" altLang="ja-JP" sz="3200" dirty="0" smtClean="0"/>
              <a:t>Confirmation </a:t>
            </a:r>
            <a:r>
              <a:rPr lang="ja-JP" altLang="en-US" sz="3200" dirty="0" smtClean="0"/>
              <a:t>②</a:t>
            </a:r>
            <a:r>
              <a:rPr lang="en-US" altLang="ja-JP" sz="3200" dirty="0" smtClean="0"/>
              <a:t/>
            </a:r>
            <a:br>
              <a:rPr lang="en-US" altLang="ja-JP" sz="3200" dirty="0" smtClean="0"/>
            </a:br>
            <a:r>
              <a:rPr lang="ja-JP" altLang="en-US" sz="3200" dirty="0" smtClean="0"/>
              <a:t>～</a:t>
            </a:r>
            <a:r>
              <a:rPr lang="en-US" altLang="ja-JP" sz="3200" dirty="0" smtClean="0"/>
              <a:t> Wavelength dependence </a:t>
            </a:r>
            <a:r>
              <a:rPr lang="ja-JP" altLang="en-US" sz="3200" dirty="0" smtClean="0"/>
              <a:t>～</a:t>
            </a:r>
            <a:endParaRPr kumimoji="1" lang="ja-JP" altLang="en-US" sz="32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1704" y="285728"/>
            <a:ext cx="9091816" cy="785818"/>
          </a:xfrm>
        </p:spPr>
        <p:txBody>
          <a:bodyPr>
            <a:normAutofit fontScale="90000"/>
          </a:bodyPr>
          <a:lstStyle/>
          <a:p>
            <a:r>
              <a:rPr lang="en-US" altLang="ja-JP" sz="3600" dirty="0" smtClean="0"/>
              <a:t>Confirmation </a:t>
            </a:r>
            <a:r>
              <a:rPr lang="ja-JP" altLang="en-US" sz="3600" dirty="0" smtClean="0"/>
              <a:t>③</a:t>
            </a:r>
            <a:r>
              <a:rPr lang="en-US" altLang="ja-JP" sz="3600" dirty="0" smtClean="0"/>
              <a:t/>
            </a:r>
            <a:br>
              <a:rPr lang="en-US" altLang="ja-JP" sz="3600" dirty="0" smtClean="0"/>
            </a:br>
            <a:r>
              <a:rPr lang="ja-JP" altLang="en-US" sz="3600" dirty="0" smtClean="0"/>
              <a:t>～</a:t>
            </a:r>
            <a:r>
              <a:rPr lang="en-US" altLang="ja-JP" sz="3600" dirty="0" smtClean="0"/>
              <a:t> Thermal dependence </a:t>
            </a:r>
            <a:r>
              <a:rPr lang="ja-JP" altLang="en-US" sz="3600" dirty="0" smtClean="0"/>
              <a:t>～</a:t>
            </a:r>
            <a:endParaRPr kumimoji="1" lang="ja-JP" altLang="en-US" dirty="0"/>
          </a:p>
        </p:txBody>
      </p:sp>
      <p:graphicFrame>
        <p:nvGraphicFramePr>
          <p:cNvPr id="9" name="オブジェクト 8"/>
          <p:cNvGraphicFramePr>
            <a:graphicFrameLocks noChangeAspect="1"/>
          </p:cNvGraphicFramePr>
          <p:nvPr/>
        </p:nvGraphicFramePr>
        <p:xfrm>
          <a:off x="1156064" y="1556856"/>
          <a:ext cx="1780712" cy="576000"/>
        </p:xfrm>
        <a:graphic>
          <a:graphicData uri="http://schemas.openxmlformats.org/presentationml/2006/ole">
            <p:oleObj spid="_x0000_s91140" name="数式" r:id="rId4" imgW="1218960" imgH="393480" progId="Equation.3">
              <p:embed/>
            </p:oleObj>
          </a:graphicData>
        </a:graphic>
      </p:graphicFrame>
      <p:sp>
        <p:nvSpPr>
          <p:cNvPr id="17" name="テキスト ボックス 16"/>
          <p:cNvSpPr txBox="1"/>
          <p:nvPr/>
        </p:nvSpPr>
        <p:spPr>
          <a:xfrm>
            <a:off x="3368824" y="1628800"/>
            <a:ext cx="471604" cy="400110"/>
          </a:xfrm>
          <a:prstGeom prst="rect">
            <a:avLst/>
          </a:prstGeom>
          <a:noFill/>
        </p:spPr>
        <p:txBody>
          <a:bodyPr wrap="none" rtlCol="0">
            <a:spAutoFit/>
          </a:bodyPr>
          <a:lstStyle/>
          <a:p>
            <a:r>
              <a:rPr kumimoji="1" lang="en-US" altLang="ja-JP" sz="2000" b="1" dirty="0" smtClean="0"/>
              <a:t>(1)</a:t>
            </a:r>
            <a:endParaRPr kumimoji="1" lang="ja-JP" altLang="en-US" sz="2000" b="1" dirty="0"/>
          </a:p>
        </p:txBody>
      </p:sp>
      <p:graphicFrame>
        <p:nvGraphicFramePr>
          <p:cNvPr id="50" name="オブジェクト 49"/>
          <p:cNvGraphicFramePr>
            <a:graphicFrameLocks noChangeAspect="1"/>
          </p:cNvGraphicFramePr>
          <p:nvPr/>
        </p:nvGraphicFramePr>
        <p:xfrm>
          <a:off x="490538" y="2441575"/>
          <a:ext cx="1892300" cy="569913"/>
        </p:xfrm>
        <a:graphic>
          <a:graphicData uri="http://schemas.openxmlformats.org/presentationml/2006/ole">
            <p:oleObj spid="_x0000_s91146" name="数式" r:id="rId5" imgW="1180800" imgH="355320" progId="Equation.3">
              <p:embed/>
            </p:oleObj>
          </a:graphicData>
        </a:graphic>
      </p:graphicFrame>
      <p:graphicFrame>
        <p:nvGraphicFramePr>
          <p:cNvPr id="23" name="オブジェクト 22"/>
          <p:cNvGraphicFramePr>
            <a:graphicFrameLocks noChangeAspect="1"/>
          </p:cNvGraphicFramePr>
          <p:nvPr/>
        </p:nvGraphicFramePr>
        <p:xfrm>
          <a:off x="5285136" y="3607398"/>
          <a:ext cx="114300" cy="215900"/>
        </p:xfrm>
        <a:graphic>
          <a:graphicData uri="http://schemas.openxmlformats.org/presentationml/2006/ole">
            <p:oleObj spid="_x0000_s91149" name="数式" r:id="rId6" imgW="114120" imgH="215640" progId="Equation.3">
              <p:embed/>
            </p:oleObj>
          </a:graphicData>
        </a:graphic>
      </p:graphicFrame>
      <p:graphicFrame>
        <p:nvGraphicFramePr>
          <p:cNvPr id="31" name="オブジェクト 30"/>
          <p:cNvGraphicFramePr>
            <a:graphicFrameLocks noChangeAspect="1"/>
          </p:cNvGraphicFramePr>
          <p:nvPr/>
        </p:nvGraphicFramePr>
        <p:xfrm>
          <a:off x="892175" y="5602288"/>
          <a:ext cx="2071688" cy="612775"/>
        </p:xfrm>
        <a:graphic>
          <a:graphicData uri="http://schemas.openxmlformats.org/presentationml/2006/ole">
            <p:oleObj spid="_x0000_s91151" name="数式" r:id="rId7" imgW="1333440" imgH="393480" progId="Equation.3">
              <p:embed/>
            </p:oleObj>
          </a:graphicData>
        </a:graphic>
      </p:graphicFrame>
      <p:sp>
        <p:nvSpPr>
          <p:cNvPr id="39" name="テキスト ボックス 38"/>
          <p:cNvSpPr txBox="1"/>
          <p:nvPr/>
        </p:nvSpPr>
        <p:spPr>
          <a:xfrm>
            <a:off x="4808984" y="2956882"/>
            <a:ext cx="474810" cy="400110"/>
          </a:xfrm>
          <a:prstGeom prst="rect">
            <a:avLst/>
          </a:prstGeom>
          <a:noFill/>
        </p:spPr>
        <p:txBody>
          <a:bodyPr wrap="none" rtlCol="0">
            <a:spAutoFit/>
          </a:bodyPr>
          <a:lstStyle/>
          <a:p>
            <a:r>
              <a:rPr kumimoji="1" lang="en-US" altLang="ja-JP" sz="2000" b="1" dirty="0" smtClean="0"/>
              <a:t>(2)</a:t>
            </a:r>
            <a:endParaRPr kumimoji="1" lang="ja-JP" altLang="en-US" sz="2000" b="1" dirty="0"/>
          </a:p>
        </p:txBody>
      </p:sp>
      <p:sp>
        <p:nvSpPr>
          <p:cNvPr id="40" name="テキスト ボックス 39"/>
          <p:cNvSpPr txBox="1"/>
          <p:nvPr/>
        </p:nvSpPr>
        <p:spPr>
          <a:xfrm>
            <a:off x="3584848" y="4221088"/>
            <a:ext cx="474810" cy="400110"/>
          </a:xfrm>
          <a:prstGeom prst="rect">
            <a:avLst/>
          </a:prstGeom>
          <a:noFill/>
        </p:spPr>
        <p:txBody>
          <a:bodyPr wrap="none" rtlCol="0">
            <a:spAutoFit/>
          </a:bodyPr>
          <a:lstStyle/>
          <a:p>
            <a:r>
              <a:rPr kumimoji="1" lang="en-US" altLang="ja-JP" sz="2000" b="1" dirty="0" smtClean="0"/>
              <a:t>(3)</a:t>
            </a:r>
            <a:endParaRPr kumimoji="1" lang="ja-JP" altLang="en-US" sz="2000" b="1" dirty="0"/>
          </a:p>
        </p:txBody>
      </p:sp>
      <p:sp>
        <p:nvSpPr>
          <p:cNvPr id="41" name="テキスト ボックス 40"/>
          <p:cNvSpPr txBox="1"/>
          <p:nvPr/>
        </p:nvSpPr>
        <p:spPr>
          <a:xfrm>
            <a:off x="5457056" y="5013176"/>
            <a:ext cx="474810" cy="400110"/>
          </a:xfrm>
          <a:prstGeom prst="rect">
            <a:avLst/>
          </a:prstGeom>
          <a:noFill/>
        </p:spPr>
        <p:txBody>
          <a:bodyPr wrap="none" rtlCol="0">
            <a:spAutoFit/>
          </a:bodyPr>
          <a:lstStyle/>
          <a:p>
            <a:r>
              <a:rPr kumimoji="1" lang="en-US" altLang="ja-JP" sz="2000" b="1" dirty="0" smtClean="0"/>
              <a:t>(4)</a:t>
            </a:r>
            <a:endParaRPr kumimoji="1" lang="ja-JP" altLang="en-US" sz="2000" b="1" dirty="0"/>
          </a:p>
        </p:txBody>
      </p:sp>
      <p:grpSp>
        <p:nvGrpSpPr>
          <p:cNvPr id="49" name="グループ化 48"/>
          <p:cNvGrpSpPr/>
          <p:nvPr/>
        </p:nvGrpSpPr>
        <p:grpSpPr>
          <a:xfrm>
            <a:off x="848600" y="6135687"/>
            <a:ext cx="504000" cy="461665"/>
            <a:chOff x="632576" y="6050808"/>
            <a:chExt cx="504000" cy="461665"/>
          </a:xfrm>
        </p:grpSpPr>
        <p:cxnSp>
          <p:nvCxnSpPr>
            <p:cNvPr id="43" name="直線コネクタ 42"/>
            <p:cNvCxnSpPr/>
            <p:nvPr/>
          </p:nvCxnSpPr>
          <p:spPr>
            <a:xfrm>
              <a:off x="632576" y="6080425"/>
              <a:ext cx="504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44" name="テキスト ボックス 43"/>
            <p:cNvSpPr txBox="1"/>
            <p:nvPr/>
          </p:nvSpPr>
          <p:spPr>
            <a:xfrm>
              <a:off x="704528" y="6050808"/>
              <a:ext cx="335348" cy="461665"/>
            </a:xfrm>
            <a:prstGeom prst="rect">
              <a:avLst/>
            </a:prstGeom>
            <a:noFill/>
          </p:spPr>
          <p:txBody>
            <a:bodyPr wrap="none" rtlCol="0">
              <a:spAutoFit/>
            </a:bodyPr>
            <a:lstStyle/>
            <a:p>
              <a:r>
                <a:rPr lang="en-US" altLang="ja-JP" sz="2400" dirty="0" smtClean="0">
                  <a:solidFill>
                    <a:srgbClr val="0070C0"/>
                  </a:solidFill>
                </a:rPr>
                <a:t>Y</a:t>
              </a:r>
              <a:endParaRPr kumimoji="1" lang="ja-JP" altLang="en-US" dirty="0">
                <a:solidFill>
                  <a:srgbClr val="0070C0"/>
                </a:solidFill>
              </a:endParaRPr>
            </a:p>
          </p:txBody>
        </p:sp>
      </p:grpSp>
      <p:sp>
        <p:nvSpPr>
          <p:cNvPr id="47" name="テキスト ボックス 46"/>
          <p:cNvSpPr txBox="1"/>
          <p:nvPr/>
        </p:nvSpPr>
        <p:spPr>
          <a:xfrm>
            <a:off x="1093752" y="6194488"/>
            <a:ext cx="980589" cy="369332"/>
          </a:xfrm>
          <a:prstGeom prst="rect">
            <a:avLst/>
          </a:prstGeom>
          <a:noFill/>
        </p:spPr>
        <p:txBody>
          <a:bodyPr wrap="none" rtlCol="0">
            <a:spAutoFit/>
          </a:bodyPr>
          <a:lstStyle/>
          <a:p>
            <a:r>
              <a:rPr lang="en-US" altLang="ja-JP" b="1" dirty="0" smtClean="0">
                <a:solidFill>
                  <a:srgbClr val="FF0000"/>
                </a:solidFill>
              </a:rPr>
              <a:t>gradient</a:t>
            </a:r>
            <a:endParaRPr kumimoji="1" lang="ja-JP" altLang="en-US" b="1" dirty="0">
              <a:solidFill>
                <a:srgbClr val="FF0000"/>
              </a:solidFill>
            </a:endParaRPr>
          </a:p>
        </p:txBody>
      </p:sp>
      <p:grpSp>
        <p:nvGrpSpPr>
          <p:cNvPr id="76" name="グループ化 75"/>
          <p:cNvGrpSpPr/>
          <p:nvPr/>
        </p:nvGrpSpPr>
        <p:grpSpPr>
          <a:xfrm>
            <a:off x="1782788" y="6228020"/>
            <a:ext cx="252760" cy="52834"/>
            <a:chOff x="2395713" y="6240891"/>
            <a:chExt cx="367117" cy="52834"/>
          </a:xfrm>
        </p:grpSpPr>
        <p:cxnSp>
          <p:nvCxnSpPr>
            <p:cNvPr id="46" name="直線コネクタ 45"/>
            <p:cNvCxnSpPr/>
            <p:nvPr/>
          </p:nvCxnSpPr>
          <p:spPr>
            <a:xfrm>
              <a:off x="2395713" y="6240891"/>
              <a:ext cx="3600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402789" y="6293725"/>
              <a:ext cx="3600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グループ化 50"/>
          <p:cNvGrpSpPr/>
          <p:nvPr/>
        </p:nvGrpSpPr>
        <p:grpSpPr>
          <a:xfrm>
            <a:off x="2000672" y="6165304"/>
            <a:ext cx="344966" cy="396000"/>
            <a:chOff x="488416" y="6180009"/>
            <a:chExt cx="344966" cy="396000"/>
          </a:xfrm>
        </p:grpSpPr>
        <p:cxnSp>
          <p:nvCxnSpPr>
            <p:cNvPr id="52" name="直線コネクタ 51"/>
            <p:cNvCxnSpPr/>
            <p:nvPr/>
          </p:nvCxnSpPr>
          <p:spPr>
            <a:xfrm>
              <a:off x="560512" y="6266929"/>
              <a:ext cx="180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54" name="テキスト ボックス 53"/>
            <p:cNvSpPr txBox="1"/>
            <p:nvPr/>
          </p:nvSpPr>
          <p:spPr>
            <a:xfrm>
              <a:off x="488416" y="6180009"/>
              <a:ext cx="344966" cy="396000"/>
            </a:xfrm>
            <a:prstGeom prst="rect">
              <a:avLst/>
            </a:prstGeom>
            <a:noFill/>
          </p:spPr>
          <p:txBody>
            <a:bodyPr wrap="none" rtlCol="0">
              <a:spAutoFit/>
            </a:bodyPr>
            <a:lstStyle/>
            <a:p>
              <a:r>
                <a:rPr lang="en-US" altLang="ja-JP" sz="2400" dirty="0" smtClean="0">
                  <a:solidFill>
                    <a:srgbClr val="0070C0"/>
                  </a:solidFill>
                </a:rPr>
                <a:t>X</a:t>
              </a:r>
              <a:endParaRPr kumimoji="1" lang="ja-JP" altLang="en-US" dirty="0">
                <a:solidFill>
                  <a:srgbClr val="0070C0"/>
                </a:solidFill>
              </a:endParaRPr>
            </a:p>
          </p:txBody>
        </p:sp>
      </p:grpSp>
      <p:sp>
        <p:nvSpPr>
          <p:cNvPr id="55" name="正方形/長方形 54"/>
          <p:cNvSpPr/>
          <p:nvPr/>
        </p:nvSpPr>
        <p:spPr>
          <a:xfrm>
            <a:off x="488504" y="5589241"/>
            <a:ext cx="4320480" cy="10801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3151418" y="2996952"/>
            <a:ext cx="1397498" cy="369332"/>
          </a:xfrm>
          <a:prstGeom prst="rect">
            <a:avLst/>
          </a:prstGeom>
          <a:noFill/>
        </p:spPr>
        <p:txBody>
          <a:bodyPr wrap="none" rtlCol="0">
            <a:spAutoFit/>
          </a:bodyPr>
          <a:lstStyle/>
          <a:p>
            <a:r>
              <a:rPr kumimoji="1" lang="en-US" altLang="ja-JP" dirty="0" smtClean="0"/>
              <a:t>[Photon</a:t>
            </a:r>
            <a:r>
              <a:rPr lang="ja-JP" altLang="en-US" dirty="0" smtClean="0"/>
              <a:t> </a:t>
            </a:r>
            <a:r>
              <a:rPr kumimoji="1" lang="en-US" altLang="ja-JP" dirty="0" smtClean="0"/>
              <a:t>/ s ] </a:t>
            </a:r>
            <a:endParaRPr kumimoji="1" lang="ja-JP" altLang="en-US" dirty="0"/>
          </a:p>
        </p:txBody>
      </p:sp>
      <p:graphicFrame>
        <p:nvGraphicFramePr>
          <p:cNvPr id="67" name="オブジェクト 66"/>
          <p:cNvGraphicFramePr>
            <a:graphicFrameLocks noChangeAspect="1"/>
          </p:cNvGraphicFramePr>
          <p:nvPr/>
        </p:nvGraphicFramePr>
        <p:xfrm>
          <a:off x="1449388" y="2889250"/>
          <a:ext cx="1697037" cy="611188"/>
        </p:xfrm>
        <a:graphic>
          <a:graphicData uri="http://schemas.openxmlformats.org/presentationml/2006/ole">
            <p:oleObj spid="_x0000_s91160" name="数式" r:id="rId8" imgW="1091880" imgH="393480" progId="Equation.3">
              <p:embed/>
            </p:oleObj>
          </a:graphicData>
        </a:graphic>
      </p:graphicFrame>
      <p:sp>
        <p:nvSpPr>
          <p:cNvPr id="68" name="テキスト ボックス 67"/>
          <p:cNvSpPr txBox="1"/>
          <p:nvPr/>
        </p:nvSpPr>
        <p:spPr>
          <a:xfrm>
            <a:off x="56456" y="2123564"/>
            <a:ext cx="6770956" cy="323165"/>
          </a:xfrm>
          <a:prstGeom prst="rect">
            <a:avLst/>
          </a:prstGeom>
          <a:noFill/>
        </p:spPr>
        <p:txBody>
          <a:bodyPr wrap="none" rtlCol="0">
            <a:spAutoFit/>
          </a:bodyPr>
          <a:lstStyle/>
          <a:p>
            <a:r>
              <a:rPr kumimoji="1" lang="en-US" altLang="ja-JP" sz="1500" dirty="0" smtClean="0"/>
              <a:t>Number of photons of Anti-stokes Raman</a:t>
            </a:r>
            <a:r>
              <a:rPr lang="en-US" altLang="ja-JP" sz="1500" dirty="0" smtClean="0"/>
              <a:t> scattered light per second localized at </a:t>
            </a:r>
            <a:r>
              <a:rPr kumimoji="1" lang="en-US" altLang="ja-JP" sz="1500" dirty="0" smtClean="0"/>
              <a:t>(</a:t>
            </a:r>
            <a:r>
              <a:rPr kumimoji="1" lang="en-US" altLang="ja-JP" sz="1500" dirty="0" err="1" smtClean="0"/>
              <a:t>x,y</a:t>
            </a:r>
            <a:r>
              <a:rPr kumimoji="1" lang="en-US" altLang="ja-JP" sz="1500" dirty="0" smtClean="0"/>
              <a:t>)</a:t>
            </a:r>
            <a:endParaRPr kumimoji="1" lang="ja-JP" altLang="en-US" sz="1500" dirty="0"/>
          </a:p>
        </p:txBody>
      </p:sp>
      <p:sp>
        <p:nvSpPr>
          <p:cNvPr id="70" name="テキスト ボックス 69"/>
          <p:cNvSpPr txBox="1"/>
          <p:nvPr/>
        </p:nvSpPr>
        <p:spPr>
          <a:xfrm>
            <a:off x="408392" y="1196752"/>
            <a:ext cx="2998000" cy="369332"/>
          </a:xfrm>
          <a:prstGeom prst="rect">
            <a:avLst/>
          </a:prstGeom>
          <a:noFill/>
        </p:spPr>
        <p:txBody>
          <a:bodyPr wrap="none" rtlCol="0">
            <a:spAutoFit/>
          </a:bodyPr>
          <a:lstStyle/>
          <a:p>
            <a:r>
              <a:rPr kumimoji="1" lang="en-US" altLang="ja-JP" dirty="0" smtClean="0"/>
              <a:t>Number of excited C-H bonds </a:t>
            </a:r>
            <a:endParaRPr kumimoji="1" lang="ja-JP" altLang="en-US" dirty="0"/>
          </a:p>
        </p:txBody>
      </p:sp>
      <p:sp>
        <p:nvSpPr>
          <p:cNvPr id="71" name="テキスト ボックス 70"/>
          <p:cNvSpPr txBox="1"/>
          <p:nvPr/>
        </p:nvSpPr>
        <p:spPr>
          <a:xfrm>
            <a:off x="344488" y="3429000"/>
            <a:ext cx="5599161" cy="369332"/>
          </a:xfrm>
          <a:prstGeom prst="rect">
            <a:avLst/>
          </a:prstGeom>
          <a:noFill/>
        </p:spPr>
        <p:txBody>
          <a:bodyPr wrap="none" rtlCol="0">
            <a:spAutoFit/>
          </a:bodyPr>
          <a:lstStyle/>
          <a:p>
            <a:r>
              <a:rPr kumimoji="1" lang="en-US" altLang="ja-JP" dirty="0" smtClean="0"/>
              <a:t>Probability of molecule localized at (</a:t>
            </a:r>
            <a:r>
              <a:rPr kumimoji="1" lang="en-US" altLang="ja-JP" dirty="0" err="1" smtClean="0"/>
              <a:t>x,y</a:t>
            </a:r>
            <a:r>
              <a:rPr kumimoji="1" lang="en-US" altLang="ja-JP" dirty="0" smtClean="0"/>
              <a:t>) being fluorescent</a:t>
            </a:r>
            <a:endParaRPr kumimoji="1" lang="ja-JP" altLang="en-US" dirty="0"/>
          </a:p>
        </p:txBody>
      </p:sp>
      <p:graphicFrame>
        <p:nvGraphicFramePr>
          <p:cNvPr id="91162" name="Object 26"/>
          <p:cNvGraphicFramePr>
            <a:graphicFrameLocks noChangeAspect="1"/>
          </p:cNvGraphicFramePr>
          <p:nvPr/>
        </p:nvGraphicFramePr>
        <p:xfrm>
          <a:off x="776536" y="3861048"/>
          <a:ext cx="2609850" cy="360363"/>
        </p:xfrm>
        <a:graphic>
          <a:graphicData uri="http://schemas.openxmlformats.org/presentationml/2006/ole">
            <p:oleObj spid="_x0000_s91162" name="数式" r:id="rId9" imgW="1663560" imgH="228600" progId="Equation.3">
              <p:embed/>
            </p:oleObj>
          </a:graphicData>
        </a:graphic>
      </p:graphicFrame>
      <p:graphicFrame>
        <p:nvGraphicFramePr>
          <p:cNvPr id="73" name="オブジェクト 72"/>
          <p:cNvGraphicFramePr>
            <a:graphicFrameLocks noChangeAspect="1"/>
          </p:cNvGraphicFramePr>
          <p:nvPr/>
        </p:nvGraphicFramePr>
        <p:xfrm>
          <a:off x="1374775" y="4259263"/>
          <a:ext cx="1620838" cy="358775"/>
        </p:xfrm>
        <a:graphic>
          <a:graphicData uri="http://schemas.openxmlformats.org/presentationml/2006/ole">
            <p:oleObj spid="_x0000_s91163" name="数式" r:id="rId10" imgW="1028520" imgH="228600" progId="Equation.3">
              <p:embed/>
            </p:oleObj>
          </a:graphicData>
        </a:graphic>
      </p:graphicFrame>
      <p:sp>
        <p:nvSpPr>
          <p:cNvPr id="74" name="テキスト ボックス 73"/>
          <p:cNvSpPr txBox="1"/>
          <p:nvPr/>
        </p:nvSpPr>
        <p:spPr>
          <a:xfrm>
            <a:off x="344488" y="4643844"/>
            <a:ext cx="3502562" cy="369332"/>
          </a:xfrm>
          <a:prstGeom prst="rect">
            <a:avLst/>
          </a:prstGeom>
          <a:noFill/>
        </p:spPr>
        <p:txBody>
          <a:bodyPr wrap="none" rtlCol="0">
            <a:spAutoFit/>
          </a:bodyPr>
          <a:lstStyle/>
          <a:p>
            <a:r>
              <a:rPr kumimoji="1" lang="en-US" altLang="ja-JP" dirty="0" smtClean="0"/>
              <a:t>Number of fluorescent molecule N</a:t>
            </a:r>
            <a:r>
              <a:rPr kumimoji="1" lang="en-US" altLang="ja-JP" baseline="-25000" dirty="0" smtClean="0"/>
              <a:t>F</a:t>
            </a:r>
            <a:endParaRPr kumimoji="1" lang="ja-JP" altLang="en-US" dirty="0"/>
          </a:p>
        </p:txBody>
      </p:sp>
      <p:graphicFrame>
        <p:nvGraphicFramePr>
          <p:cNvPr id="75" name="オブジェクト 74"/>
          <p:cNvGraphicFramePr>
            <a:graphicFrameLocks noChangeAspect="1"/>
          </p:cNvGraphicFramePr>
          <p:nvPr/>
        </p:nvGraphicFramePr>
        <p:xfrm>
          <a:off x="992560" y="5084763"/>
          <a:ext cx="4119562" cy="360362"/>
        </p:xfrm>
        <a:graphic>
          <a:graphicData uri="http://schemas.openxmlformats.org/presentationml/2006/ole">
            <p:oleObj spid="_x0000_s91164" name="数式" r:id="rId11" imgW="2616120" imgH="228600" progId="Equation.3">
              <p:embed/>
            </p:oleObj>
          </a:graphicData>
        </a:graphic>
      </p:graphicFrame>
      <p:sp>
        <p:nvSpPr>
          <p:cNvPr id="32" name="テキスト ボックス 31"/>
          <p:cNvSpPr txBox="1"/>
          <p:nvPr/>
        </p:nvSpPr>
        <p:spPr>
          <a:xfrm>
            <a:off x="3656856" y="5837202"/>
            <a:ext cx="474810" cy="400110"/>
          </a:xfrm>
          <a:prstGeom prst="rect">
            <a:avLst/>
          </a:prstGeom>
          <a:noFill/>
        </p:spPr>
        <p:txBody>
          <a:bodyPr wrap="none" rtlCol="0">
            <a:spAutoFit/>
          </a:bodyPr>
          <a:lstStyle/>
          <a:p>
            <a:r>
              <a:rPr kumimoji="1" lang="en-US" altLang="ja-JP" sz="2000" b="1" dirty="0" smtClean="0"/>
              <a:t>(5)</a:t>
            </a:r>
            <a:endParaRPr kumimoji="1" lang="ja-JP" altLang="en-US" sz="2000" b="1" dirty="0"/>
          </a:p>
        </p:txBody>
      </p:sp>
      <p:pic>
        <p:nvPicPr>
          <p:cNvPr id="35" name="図 34" descr="energy level.png"/>
          <p:cNvPicPr>
            <a:picLocks noChangeAspect="1"/>
          </p:cNvPicPr>
          <p:nvPr/>
        </p:nvPicPr>
        <p:blipFill>
          <a:blip r:embed="rId12" cstate="print"/>
          <a:stretch>
            <a:fillRect/>
          </a:stretch>
        </p:blipFill>
        <p:spPr>
          <a:xfrm>
            <a:off x="6249144" y="2780928"/>
            <a:ext cx="3113040" cy="3311744"/>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26</a:t>
            </a:fld>
            <a:endParaRPr lang="ja-JP" altLang="en-US"/>
          </a:p>
        </p:txBody>
      </p:sp>
      <p:sp>
        <p:nvSpPr>
          <p:cNvPr id="4" name="タイトル 1"/>
          <p:cNvSpPr>
            <a:spLocks noGrp="1"/>
          </p:cNvSpPr>
          <p:nvPr>
            <p:ph type="title"/>
          </p:nvPr>
        </p:nvSpPr>
        <p:spPr>
          <a:xfrm>
            <a:off x="541704" y="285728"/>
            <a:ext cx="8875792" cy="785818"/>
          </a:xfrm>
        </p:spPr>
        <p:txBody>
          <a:bodyPr>
            <a:normAutofit fontScale="90000"/>
          </a:bodyPr>
          <a:lstStyle/>
          <a:p>
            <a:r>
              <a:rPr lang="en-US" altLang="ja-JP" sz="3600" dirty="0" smtClean="0"/>
              <a:t>Confirmation </a:t>
            </a:r>
            <a:r>
              <a:rPr lang="ja-JP" altLang="en-US" sz="3600" dirty="0" smtClean="0"/>
              <a:t>③</a:t>
            </a:r>
            <a:r>
              <a:rPr lang="en-US" altLang="ja-JP" sz="3600" dirty="0" smtClean="0"/>
              <a:t/>
            </a:r>
            <a:br>
              <a:rPr lang="en-US" altLang="ja-JP" sz="3600" dirty="0" smtClean="0"/>
            </a:br>
            <a:r>
              <a:rPr lang="ja-JP" altLang="en-US" sz="3600" dirty="0" smtClean="0"/>
              <a:t>～</a:t>
            </a:r>
            <a:r>
              <a:rPr lang="en-US" altLang="ja-JP" sz="3600" dirty="0" smtClean="0"/>
              <a:t> Thermal dependence </a:t>
            </a:r>
            <a:r>
              <a:rPr lang="ja-JP" altLang="en-US" sz="3600" dirty="0" smtClean="0"/>
              <a:t>～</a:t>
            </a:r>
            <a:endParaRPr kumimoji="1" lang="ja-JP" altLang="en-US" dirty="0"/>
          </a:p>
        </p:txBody>
      </p:sp>
      <p:grpSp>
        <p:nvGrpSpPr>
          <p:cNvPr id="7" name="グループ化 6"/>
          <p:cNvGrpSpPr/>
          <p:nvPr/>
        </p:nvGrpSpPr>
        <p:grpSpPr>
          <a:xfrm>
            <a:off x="859137" y="1700808"/>
            <a:ext cx="8187726" cy="4320000"/>
            <a:chOff x="859137" y="1700808"/>
            <a:chExt cx="8187726" cy="4320000"/>
          </a:xfrm>
        </p:grpSpPr>
        <p:pic>
          <p:nvPicPr>
            <p:cNvPr id="5"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9137" y="1700808"/>
              <a:ext cx="8187726" cy="4320000"/>
            </a:xfrm>
            <a:prstGeom prst="rect">
              <a:avLst/>
            </a:prstGeom>
            <a:noFill/>
            <a:ln w="9525">
              <a:noFill/>
              <a:miter lim="800000"/>
              <a:headEnd/>
              <a:tailEnd/>
            </a:ln>
          </p:spPr>
        </p:pic>
        <p:sp>
          <p:nvSpPr>
            <p:cNvPr id="6" name="テキスト ボックス 5"/>
            <p:cNvSpPr txBox="1"/>
            <p:nvPr/>
          </p:nvSpPr>
          <p:spPr>
            <a:xfrm>
              <a:off x="5385048" y="2636912"/>
              <a:ext cx="1401346" cy="400110"/>
            </a:xfrm>
            <a:prstGeom prst="rect">
              <a:avLst/>
            </a:prstGeom>
            <a:noFill/>
          </p:spPr>
          <p:txBody>
            <a:bodyPr wrap="none" rtlCol="0">
              <a:spAutoFit/>
            </a:bodyPr>
            <a:lstStyle/>
            <a:p>
              <a:r>
                <a:rPr lang="en-US" altLang="ja-JP" sz="2000" b="1" dirty="0" smtClean="0">
                  <a:latin typeface="Times New Roman" pitchFamily="18" charset="0"/>
                  <a:cs typeface="Times New Roman" pitchFamily="18" charset="0"/>
                </a:rPr>
                <a:t>(2960 cm</a:t>
              </a:r>
              <a:r>
                <a:rPr lang="en-US" altLang="ja-JP" sz="2000" b="1" baseline="30000" dirty="0" smtClean="0">
                  <a:latin typeface="Times New Roman" pitchFamily="18" charset="0"/>
                  <a:cs typeface="Times New Roman" pitchFamily="18" charset="0"/>
                </a:rPr>
                <a:t>-1</a:t>
              </a:r>
              <a:r>
                <a:rPr lang="en-US" altLang="ja-JP" sz="2000" b="1" dirty="0" smtClean="0">
                  <a:latin typeface="Times New Roman" pitchFamily="18" charset="0"/>
                  <a:cs typeface="Times New Roman" pitchFamily="18" charset="0"/>
                </a:rPr>
                <a:t>)</a:t>
              </a:r>
              <a:endParaRPr kumimoji="1" lang="ja-JP" altLang="en-US" b="1" baseline="30000" dirty="0">
                <a:latin typeface="Times New Roman" pitchFamily="18" charset="0"/>
                <a:cs typeface="Times New Roman" pitchFamily="18" charset="0"/>
              </a:endParaRP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09530" y="2500306"/>
            <a:ext cx="8027846" cy="1512888"/>
          </a:xfrm>
        </p:spPr>
        <p:txBody>
          <a:bodyPr>
            <a:normAutofit/>
          </a:bodyPr>
          <a:lstStyle/>
          <a:p>
            <a:pPr algn="l"/>
            <a:r>
              <a:rPr kumimoji="1" lang="en-US" altLang="ja-JP" sz="3600" dirty="0" smtClean="0"/>
              <a:t>Evaluating </a:t>
            </a:r>
            <a:r>
              <a:rPr kumimoji="1" lang="en-US" altLang="ja-JP" sz="3600" dirty="0" err="1" smtClean="0"/>
              <a:t>inhomogeneity</a:t>
            </a:r>
            <a:r>
              <a:rPr lang="en-US" altLang="ja-JP" sz="3600" dirty="0" smtClean="0"/>
              <a:t> </a:t>
            </a:r>
            <a:br>
              <a:rPr lang="en-US" altLang="ja-JP" sz="3600" dirty="0" smtClean="0"/>
            </a:br>
            <a:r>
              <a:rPr lang="en-US" altLang="ja-JP" sz="3600" dirty="0" smtClean="0"/>
              <a:t>                         </a:t>
            </a:r>
            <a:r>
              <a:rPr kumimoji="1" lang="en-US" altLang="ja-JP" sz="3600" dirty="0" smtClean="0"/>
              <a:t>of polymer film</a:t>
            </a:r>
            <a:endParaRPr kumimoji="1" lang="ja-JP" altLang="en-US" sz="3600" dirty="0"/>
          </a:p>
        </p:txBody>
      </p:sp>
      <p:sp>
        <p:nvSpPr>
          <p:cNvPr id="5" name="サブタイトル 4"/>
          <p:cNvSpPr>
            <a:spLocks noGrp="1"/>
          </p:cNvSpPr>
          <p:nvPr>
            <p:ph type="subTitle" idx="1"/>
          </p:nvPr>
        </p:nvSpPr>
        <p:spPr/>
        <p:txBody>
          <a:bodyPr/>
          <a:lstStyle/>
          <a:p>
            <a:endParaRPr kumimoji="1" lang="ja-JP" altLang="en-US"/>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27</a:t>
            </a:fld>
            <a:endParaRPr lang="ja-JP" alt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Diffcoef空間分布スケール変更版.tif"/>
          <p:cNvPicPr>
            <a:picLocks noChangeAspect="1"/>
          </p:cNvPicPr>
          <p:nvPr/>
        </p:nvPicPr>
        <p:blipFill>
          <a:blip r:embed="rId4" cstate="print"/>
          <a:stretch>
            <a:fillRect/>
          </a:stretch>
        </p:blipFill>
        <p:spPr>
          <a:xfrm>
            <a:off x="538763" y="1376200"/>
            <a:ext cx="4585145" cy="5436000"/>
          </a:xfrm>
          <a:prstGeom prst="rect">
            <a:avLst/>
          </a:prstGeom>
        </p:spPr>
      </p:pic>
      <p:pic>
        <p:nvPicPr>
          <p:cNvPr id="19" name="Picture 2"/>
          <p:cNvPicPr>
            <a:picLocks noChangeAspect="1" noChangeArrowheads="1"/>
          </p:cNvPicPr>
          <p:nvPr/>
        </p:nvPicPr>
        <p:blipFill>
          <a:blip r:embed="rId5" cstate="print"/>
          <a:stretch>
            <a:fillRect/>
          </a:stretch>
        </p:blipFill>
        <p:spPr bwMode="auto">
          <a:xfrm>
            <a:off x="488504" y="1340768"/>
            <a:ext cx="4680000" cy="4680000"/>
          </a:xfrm>
          <a:prstGeom prst="rect">
            <a:avLst/>
          </a:prstGeom>
          <a:noFill/>
          <a:ln w="9525">
            <a:noFill/>
            <a:miter lim="800000"/>
            <a:headEnd/>
            <a:tailEnd/>
          </a:ln>
        </p:spPr>
      </p:pic>
      <p:sp>
        <p:nvSpPr>
          <p:cNvPr id="2" name="タイトル 1"/>
          <p:cNvSpPr>
            <a:spLocks noGrp="1"/>
          </p:cNvSpPr>
          <p:nvPr>
            <p:ph type="title"/>
          </p:nvPr>
        </p:nvSpPr>
        <p:spPr>
          <a:xfrm>
            <a:off x="541704" y="285728"/>
            <a:ext cx="8327258" cy="1055040"/>
          </a:xfrm>
        </p:spPr>
        <p:txBody>
          <a:bodyPr>
            <a:noAutofit/>
          </a:bodyPr>
          <a:lstStyle/>
          <a:p>
            <a:r>
              <a:rPr lang="en-US" altLang="ja-JP" sz="3200" dirty="0" smtClean="0"/>
              <a:t>Evaluating </a:t>
            </a:r>
            <a:r>
              <a:rPr lang="en-US" altLang="ja-JP" sz="3200" dirty="0" err="1" smtClean="0"/>
              <a:t>inhomogeneity</a:t>
            </a:r>
            <a:r>
              <a:rPr lang="en-US" altLang="ja-JP" sz="3200" dirty="0" smtClean="0">
                <a:ea typeface="ＭＳ ゴシック" pitchFamily="49" charset="-128"/>
              </a:rPr>
              <a:t/>
            </a:r>
            <a:br>
              <a:rPr lang="en-US" altLang="ja-JP" sz="3200" dirty="0" smtClean="0">
                <a:ea typeface="ＭＳ ゴシック" pitchFamily="49" charset="-128"/>
              </a:rPr>
            </a:br>
            <a:r>
              <a:rPr lang="en-US" altLang="ja-JP" sz="3200" dirty="0" smtClean="0">
                <a:ea typeface="ＭＳ ゴシック" pitchFamily="49" charset="-128"/>
              </a:rPr>
              <a:t>       </a:t>
            </a:r>
            <a:r>
              <a:rPr lang="ja-JP" altLang="en-US" sz="3200" dirty="0" smtClean="0">
                <a:ea typeface="ＭＳ ゴシック" pitchFamily="49" charset="-128"/>
              </a:rPr>
              <a:t>～</a:t>
            </a:r>
            <a:r>
              <a:rPr lang="en-US" altLang="ja-JP" sz="3200" dirty="0" smtClean="0">
                <a:ea typeface="ＭＳ ゴシック" pitchFamily="49" charset="-128"/>
              </a:rPr>
              <a:t>Mapping Diffusion Coefficient</a:t>
            </a:r>
            <a:r>
              <a:rPr lang="ja-JP" altLang="en-US" sz="3200" dirty="0" smtClean="0">
                <a:ea typeface="ＭＳ ゴシック" pitchFamily="49" charset="-128"/>
              </a:rPr>
              <a:t>～</a:t>
            </a:r>
            <a:endParaRPr kumimoji="1" lang="ja-JP" altLang="en-US" sz="3200" dirty="0">
              <a:ea typeface="ＭＳ ゴシック" pitchFamily="49" charset="-128"/>
            </a:endParaRPr>
          </a:p>
        </p:txBody>
      </p:sp>
      <p:sp>
        <p:nvSpPr>
          <p:cNvPr id="3" name="スライド番号プレースホルダ 2"/>
          <p:cNvSpPr>
            <a:spLocks noGrp="1"/>
          </p:cNvSpPr>
          <p:nvPr>
            <p:ph type="sldNum" sz="quarter" idx="12"/>
          </p:nvPr>
        </p:nvSpPr>
        <p:spPr/>
        <p:txBody>
          <a:bodyPr>
            <a:normAutofit/>
          </a:bodyPr>
          <a:lstStyle/>
          <a:p>
            <a:fld id="{CDDC7558-BD80-49AE-9546-4B1E4067DBD0}" type="slidenum">
              <a:rPr lang="ja-JP" altLang="en-US" smtClean="0"/>
              <a:pPr/>
              <a:t>28</a:t>
            </a:fld>
            <a:endParaRPr lang="ja-JP" altLang="en-US" dirty="0"/>
          </a:p>
        </p:txBody>
      </p:sp>
      <p:sp>
        <p:nvSpPr>
          <p:cNvPr id="14" name="テキスト ボックス 13"/>
          <p:cNvSpPr txBox="1"/>
          <p:nvPr/>
        </p:nvSpPr>
        <p:spPr>
          <a:xfrm>
            <a:off x="200472" y="5998724"/>
            <a:ext cx="5256584" cy="900000"/>
          </a:xfrm>
          <a:prstGeom prst="rect">
            <a:avLst/>
          </a:prstGeom>
          <a:solidFill>
            <a:schemeClr val="bg2"/>
          </a:solidFill>
        </p:spPr>
        <p:txBody>
          <a:bodyPr wrap="square" rtlCol="0">
            <a:spAutoFit/>
          </a:bodyPr>
          <a:lstStyle/>
          <a:p>
            <a:endParaRPr kumimoji="1" lang="ja-JP" altLang="en-US" dirty="0"/>
          </a:p>
        </p:txBody>
      </p:sp>
      <p:grpSp>
        <p:nvGrpSpPr>
          <p:cNvPr id="20" name="グループ化 19"/>
          <p:cNvGrpSpPr/>
          <p:nvPr/>
        </p:nvGrpSpPr>
        <p:grpSpPr>
          <a:xfrm>
            <a:off x="5241032" y="1340768"/>
            <a:ext cx="1510554" cy="400110"/>
            <a:chOff x="5241032" y="785610"/>
            <a:chExt cx="1510554" cy="400110"/>
          </a:xfrm>
        </p:grpSpPr>
        <p:sp>
          <p:nvSpPr>
            <p:cNvPr id="15" name="テキスト ボックス 14"/>
            <p:cNvSpPr txBox="1"/>
            <p:nvPr/>
          </p:nvSpPr>
          <p:spPr>
            <a:xfrm>
              <a:off x="6033120" y="785610"/>
              <a:ext cx="718466" cy="400110"/>
            </a:xfrm>
            <a:prstGeom prst="rect">
              <a:avLst/>
            </a:prstGeom>
            <a:noFill/>
          </p:spPr>
          <p:txBody>
            <a:bodyPr wrap="none" rtlCol="0">
              <a:spAutoFit/>
            </a:bodyPr>
            <a:lstStyle/>
            <a:p>
              <a:r>
                <a:rPr kumimoji="1" lang="en-US" altLang="ja-JP" sz="2000" dirty="0" smtClean="0"/>
                <a:t>3 </a:t>
              </a:r>
              <a:r>
                <a:rPr kumimoji="1" lang="el-GR" altLang="ja-JP" sz="2000" dirty="0" smtClean="0"/>
                <a:t>μ</a:t>
              </a:r>
              <a:r>
                <a:rPr kumimoji="1" lang="en-US" altLang="ja-JP" sz="2000" dirty="0" smtClean="0"/>
                <a:t>m</a:t>
              </a:r>
              <a:endParaRPr kumimoji="1" lang="ja-JP" altLang="en-US" sz="2000" dirty="0"/>
            </a:p>
          </p:txBody>
        </p:sp>
        <p:cxnSp>
          <p:nvCxnSpPr>
            <p:cNvPr id="17" name="直線コネクタ 16"/>
            <p:cNvCxnSpPr/>
            <p:nvPr/>
          </p:nvCxnSpPr>
          <p:spPr>
            <a:xfrm>
              <a:off x="5241032" y="1052736"/>
              <a:ext cx="828000" cy="0"/>
            </a:xfrm>
            <a:prstGeom prst="line">
              <a:avLst/>
            </a:prstGeom>
          </p:spPr>
          <p:style>
            <a:lnRef idx="3">
              <a:schemeClr val="dk1"/>
            </a:lnRef>
            <a:fillRef idx="0">
              <a:schemeClr val="dk1"/>
            </a:fillRef>
            <a:effectRef idx="2">
              <a:schemeClr val="dk1"/>
            </a:effectRef>
            <a:fontRef idx="minor">
              <a:schemeClr val="tx1"/>
            </a:fontRef>
          </p:style>
        </p:cxnSp>
      </p:grpSp>
      <p:sp>
        <p:nvSpPr>
          <p:cNvPr id="10" name="テキスト ボックス 9"/>
          <p:cNvSpPr txBox="1"/>
          <p:nvPr/>
        </p:nvSpPr>
        <p:spPr>
          <a:xfrm>
            <a:off x="200472" y="1664232"/>
            <a:ext cx="184731" cy="369332"/>
          </a:xfrm>
          <a:prstGeom prst="rect">
            <a:avLst/>
          </a:prstGeom>
          <a:noFill/>
        </p:spPr>
        <p:txBody>
          <a:bodyPr wrap="none" rtlCol="0">
            <a:spAutoFit/>
          </a:bodyPr>
          <a:lstStyle/>
          <a:p>
            <a:endParaRPr kumimoji="1" lang="ja-JP" altLang="en-US" dirty="0"/>
          </a:p>
        </p:txBody>
      </p:sp>
      <p:grpSp>
        <p:nvGrpSpPr>
          <p:cNvPr id="24" name="グループ化 23"/>
          <p:cNvGrpSpPr/>
          <p:nvPr/>
        </p:nvGrpSpPr>
        <p:grpSpPr>
          <a:xfrm>
            <a:off x="5524575" y="2204864"/>
            <a:ext cx="4180953" cy="2880320"/>
            <a:chOff x="5839985" y="2204864"/>
            <a:chExt cx="4180953" cy="2880320"/>
          </a:xfrm>
        </p:grpSpPr>
        <p:sp>
          <p:nvSpPr>
            <p:cNvPr id="12" name="テキスト ボックス 11"/>
            <p:cNvSpPr txBox="1"/>
            <p:nvPr/>
          </p:nvSpPr>
          <p:spPr>
            <a:xfrm>
              <a:off x="5839985" y="2204864"/>
              <a:ext cx="4180953" cy="461665"/>
            </a:xfrm>
            <a:prstGeom prst="rect">
              <a:avLst/>
            </a:prstGeom>
            <a:noFill/>
          </p:spPr>
          <p:txBody>
            <a:bodyPr wrap="none" rtlCol="0">
              <a:spAutoFit/>
            </a:bodyPr>
            <a:lstStyle/>
            <a:p>
              <a:r>
                <a:rPr kumimoji="1" lang="ja-JP" altLang="en-US" sz="2400" b="1" dirty="0" smtClean="0">
                  <a:latin typeface="ＭＳ ゴシック" pitchFamily="49" charset="-128"/>
                  <a:ea typeface="ＭＳ ゴシック" pitchFamily="49" charset="-128"/>
                </a:rPr>
                <a:t>～</a:t>
              </a:r>
              <a:r>
                <a:rPr lang="en-US" altLang="ja-JP" sz="2400" b="1" dirty="0" smtClean="0">
                  <a:latin typeface="Calibri" pitchFamily="34" charset="0"/>
                  <a:ea typeface="ＭＳ ゴシック" pitchFamily="49" charset="-128"/>
                </a:rPr>
                <a:t>Number of SMT molecules</a:t>
              </a:r>
              <a:r>
                <a:rPr kumimoji="1" lang="ja-JP" altLang="en-US" sz="2400" b="1" dirty="0" smtClean="0">
                  <a:latin typeface="ＭＳ ゴシック" pitchFamily="49" charset="-128"/>
                  <a:ea typeface="ＭＳ ゴシック" pitchFamily="49" charset="-128"/>
                </a:rPr>
                <a:t>～</a:t>
              </a:r>
              <a:endParaRPr kumimoji="1" lang="ja-JP" altLang="en-US" sz="2400" b="1" dirty="0">
                <a:latin typeface="ＭＳ ゴシック" pitchFamily="49" charset="-128"/>
                <a:ea typeface="ＭＳ ゴシック" pitchFamily="49" charset="-128"/>
              </a:endParaRPr>
            </a:p>
          </p:txBody>
        </p:sp>
        <p:sp>
          <p:nvSpPr>
            <p:cNvPr id="13" name="テキスト ボックス 12"/>
            <p:cNvSpPr txBox="1"/>
            <p:nvPr/>
          </p:nvSpPr>
          <p:spPr>
            <a:xfrm>
              <a:off x="6120564" y="2852936"/>
              <a:ext cx="3180294" cy="400110"/>
            </a:xfrm>
            <a:prstGeom prst="rect">
              <a:avLst/>
            </a:prstGeom>
            <a:noFill/>
          </p:spPr>
          <p:txBody>
            <a:bodyPr wrap="none" rtlCol="0">
              <a:spAutoFit/>
            </a:bodyPr>
            <a:lstStyle/>
            <a:p>
              <a:r>
                <a:rPr lang="en-US" altLang="ja-JP" sz="2000" dirty="0" smtClean="0">
                  <a:latin typeface="Calibri" pitchFamily="34" charset="0"/>
                  <a:ea typeface="ＭＳ ゴシック" pitchFamily="49" charset="-128"/>
                  <a:cs typeface="Times New Roman" pitchFamily="18" charset="0"/>
                </a:rPr>
                <a:t>SMT using UV light switching</a:t>
              </a:r>
              <a:endParaRPr kumimoji="1" lang="ja-JP" altLang="en-US" sz="2000" dirty="0">
                <a:latin typeface="Calibri" pitchFamily="34" charset="0"/>
                <a:ea typeface="ＭＳ ゴシック" pitchFamily="49" charset="-128"/>
              </a:endParaRPr>
            </a:p>
          </p:txBody>
        </p:sp>
        <p:sp>
          <p:nvSpPr>
            <p:cNvPr id="16" name="テキスト ボックス 15"/>
            <p:cNvSpPr txBox="1"/>
            <p:nvPr/>
          </p:nvSpPr>
          <p:spPr>
            <a:xfrm>
              <a:off x="6564554" y="3337828"/>
              <a:ext cx="2335896" cy="523220"/>
            </a:xfrm>
            <a:prstGeom prst="rect">
              <a:avLst/>
            </a:prstGeom>
            <a:noFill/>
          </p:spPr>
          <p:txBody>
            <a:bodyPr wrap="none" rtlCol="0">
              <a:spAutoFit/>
            </a:bodyPr>
            <a:lstStyle/>
            <a:p>
              <a:r>
                <a:rPr kumimoji="1" lang="en-US" altLang="ja-JP" sz="2800" b="1" dirty="0" smtClean="0">
                  <a:solidFill>
                    <a:srgbClr val="0070C0"/>
                  </a:solidFill>
                  <a:latin typeface="Times New Roman" pitchFamily="18" charset="0"/>
                  <a:cs typeface="Times New Roman" pitchFamily="18" charset="0"/>
                </a:rPr>
                <a:t>620</a:t>
              </a:r>
              <a:r>
                <a:rPr lang="ja-JP" altLang="en-US" sz="2800" b="1" dirty="0" smtClean="0"/>
                <a:t> </a:t>
              </a:r>
              <a:r>
                <a:rPr lang="en-US" altLang="ja-JP" sz="2800" dirty="0" smtClean="0"/>
                <a:t>Molecules</a:t>
              </a:r>
              <a:endParaRPr kumimoji="1" lang="ja-JP" altLang="en-US" sz="2800" dirty="0"/>
            </a:p>
          </p:txBody>
        </p:sp>
        <p:sp>
          <p:nvSpPr>
            <p:cNvPr id="21" name="テキスト ボックス 20"/>
            <p:cNvSpPr txBox="1"/>
            <p:nvPr/>
          </p:nvSpPr>
          <p:spPr>
            <a:xfrm>
              <a:off x="6373835" y="4438853"/>
              <a:ext cx="2710999" cy="646331"/>
            </a:xfrm>
            <a:prstGeom prst="rect">
              <a:avLst/>
            </a:prstGeom>
            <a:noFill/>
          </p:spPr>
          <p:txBody>
            <a:bodyPr wrap="none" rtlCol="0">
              <a:spAutoFit/>
            </a:bodyPr>
            <a:lstStyle/>
            <a:p>
              <a:r>
                <a:rPr kumimoji="1" lang="en-US" altLang="ja-JP" sz="3600" b="1" dirty="0" smtClean="0">
                  <a:solidFill>
                    <a:srgbClr val="FF0000"/>
                  </a:solidFill>
                  <a:latin typeface="Times New Roman" pitchFamily="18" charset="0"/>
                  <a:cs typeface="Times New Roman" pitchFamily="18" charset="0"/>
                </a:rPr>
                <a:t>6000</a:t>
              </a:r>
              <a:r>
                <a:rPr lang="en-US" altLang="ja-JP" sz="3600" dirty="0" smtClean="0"/>
                <a:t> </a:t>
              </a:r>
              <a:r>
                <a:rPr lang="en-US" altLang="ja-JP" sz="2800" dirty="0" smtClean="0"/>
                <a:t>Molecules</a:t>
              </a:r>
              <a:endParaRPr kumimoji="1" lang="en-US" altLang="ja-JP" sz="1400" dirty="0" smtClean="0"/>
            </a:p>
          </p:txBody>
        </p:sp>
        <p:sp>
          <p:nvSpPr>
            <p:cNvPr id="22" name="テキスト ボックス 21"/>
            <p:cNvSpPr txBox="1"/>
            <p:nvPr/>
          </p:nvSpPr>
          <p:spPr>
            <a:xfrm>
              <a:off x="7372236" y="3862402"/>
              <a:ext cx="677108" cy="502702"/>
            </a:xfrm>
            <a:prstGeom prst="rect">
              <a:avLst/>
            </a:prstGeom>
            <a:noFill/>
          </p:spPr>
          <p:txBody>
            <a:bodyPr vert="eaVert" wrap="none" rtlCol="0">
              <a:spAutoFit/>
            </a:bodyPr>
            <a:lstStyle/>
            <a:p>
              <a:r>
                <a:rPr kumimoji="1" lang="en-US" altLang="ja-JP" sz="3200" dirty="0" smtClean="0"/>
                <a:t>&lt;&lt;</a:t>
              </a:r>
              <a:endParaRPr kumimoji="1" lang="ja-JP" altLang="en-US" sz="3200" dirty="0"/>
            </a:p>
          </p:txBody>
        </p:sp>
      </p:grpSp>
      <p:sp>
        <p:nvSpPr>
          <p:cNvPr id="23" name="正方形/長方形 22"/>
          <p:cNvSpPr/>
          <p:nvPr/>
        </p:nvSpPr>
        <p:spPr>
          <a:xfrm>
            <a:off x="5400600" y="1916832"/>
            <a:ext cx="4232920" cy="4032448"/>
          </a:xfrm>
          <a:prstGeom prst="rect">
            <a:avLst/>
          </a:prstGeom>
          <a:noFill/>
          <a:ln w="28575">
            <a:solidFill>
              <a:srgbClr val="5A7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529064" y="5013176"/>
            <a:ext cx="3984424" cy="707886"/>
          </a:xfrm>
          <a:prstGeom prst="rect">
            <a:avLst/>
          </a:prstGeom>
          <a:noFill/>
        </p:spPr>
        <p:txBody>
          <a:bodyPr wrap="none" rtlCol="0">
            <a:spAutoFit/>
          </a:bodyPr>
          <a:lstStyle/>
          <a:p>
            <a:r>
              <a:rPr lang="en-US" altLang="ja-JP" sz="2000" dirty="0" smtClean="0"/>
              <a:t>SMT using </a:t>
            </a:r>
            <a:br>
              <a:rPr lang="en-US" altLang="ja-JP" sz="2000" dirty="0" smtClean="0"/>
            </a:br>
            <a:r>
              <a:rPr lang="en-US" altLang="ja-JP" sz="2000" dirty="0" smtClean="0"/>
              <a:t>     Anti-Stokes Raman scattered light</a:t>
            </a:r>
            <a:endParaRPr kumimoji="1" lang="ja-JP" altLang="en-US" sz="2000" b="1" dirty="0">
              <a:latin typeface="ＭＳ ゴシック" pitchFamily="49" charset="-128"/>
              <a:ea typeface="ＭＳ ゴシック" pitchFamily="49" charset="-128"/>
            </a:endParaRPr>
          </a:p>
        </p:txBody>
      </p:sp>
    </p:spTree>
    <p:custDataLst>
      <p:tags r:id="rId1"/>
    </p:custDataLst>
  </p:cSld>
  <p:clrMapOvr>
    <a:masterClrMapping/>
  </p:clrMapOvr>
  <p:transition advTm="354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Future work</a:t>
            </a:r>
            <a:endParaRPr kumimoji="1" lang="ja-JP" altLang="en-US"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29</a:t>
            </a:fld>
            <a:endParaRPr lang="ja-JP" altLang="en-US"/>
          </a:p>
        </p:txBody>
      </p:sp>
      <p:pic>
        <p:nvPicPr>
          <p:cNvPr id="52" name="図 51" descr="Diffcoef空間分布スケール変更版.tif"/>
          <p:cNvPicPr>
            <a:picLocks noChangeAspect="1"/>
          </p:cNvPicPr>
          <p:nvPr/>
        </p:nvPicPr>
        <p:blipFill>
          <a:blip r:embed="rId3" cstate="print"/>
          <a:stretch>
            <a:fillRect/>
          </a:stretch>
        </p:blipFill>
        <p:spPr>
          <a:xfrm>
            <a:off x="848544" y="1916832"/>
            <a:ext cx="3552718" cy="4212000"/>
          </a:xfrm>
          <a:prstGeom prst="rect">
            <a:avLst/>
          </a:prstGeom>
        </p:spPr>
      </p:pic>
      <p:sp>
        <p:nvSpPr>
          <p:cNvPr id="62" name="テキスト ボックス 61"/>
          <p:cNvSpPr txBox="1"/>
          <p:nvPr/>
        </p:nvSpPr>
        <p:spPr>
          <a:xfrm>
            <a:off x="1568624" y="1268816"/>
            <a:ext cx="2118529" cy="646331"/>
          </a:xfrm>
          <a:prstGeom prst="rect">
            <a:avLst/>
          </a:prstGeom>
          <a:noFill/>
        </p:spPr>
        <p:txBody>
          <a:bodyPr wrap="none" rtlCol="0">
            <a:spAutoFit/>
          </a:bodyPr>
          <a:lstStyle/>
          <a:p>
            <a:pPr algn="ctr"/>
            <a:r>
              <a:rPr kumimoji="1" lang="en-US" altLang="ja-JP" dirty="0" smtClean="0"/>
              <a:t>Diffusion coefficient </a:t>
            </a:r>
          </a:p>
          <a:p>
            <a:pPr algn="ctr"/>
            <a:r>
              <a:rPr kumimoji="1" lang="en-US" altLang="ja-JP" dirty="0" smtClean="0"/>
              <a:t>for molecule</a:t>
            </a:r>
            <a:endParaRPr kumimoji="1" lang="ja-JP" altLang="en-US" dirty="0"/>
          </a:p>
        </p:txBody>
      </p:sp>
      <p:sp>
        <p:nvSpPr>
          <p:cNvPr id="60" name="右矢印 59"/>
          <p:cNvSpPr/>
          <p:nvPr/>
        </p:nvSpPr>
        <p:spPr>
          <a:xfrm>
            <a:off x="4736976" y="3356992"/>
            <a:ext cx="540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7" name="グループ化 146"/>
          <p:cNvGrpSpPr/>
          <p:nvPr/>
        </p:nvGrpSpPr>
        <p:grpSpPr>
          <a:xfrm>
            <a:off x="4835019" y="2592288"/>
            <a:ext cx="3456384" cy="2736304"/>
            <a:chOff x="9633520" y="2780928"/>
            <a:chExt cx="3456384" cy="2736304"/>
          </a:xfrm>
        </p:grpSpPr>
        <p:grpSp>
          <p:nvGrpSpPr>
            <p:cNvPr id="139" name="グループ化 138"/>
            <p:cNvGrpSpPr/>
            <p:nvPr/>
          </p:nvGrpSpPr>
          <p:grpSpPr>
            <a:xfrm>
              <a:off x="10929664" y="3357032"/>
              <a:ext cx="2160240" cy="2160200"/>
              <a:chOff x="7329264" y="4365144"/>
              <a:chExt cx="2160240" cy="2160200"/>
            </a:xfrm>
          </p:grpSpPr>
          <p:sp>
            <p:nvSpPr>
              <p:cNvPr id="101" name="正方形/長方形 100"/>
              <p:cNvSpPr>
                <a:spLocks noChangeAspect="1"/>
              </p:cNvSpPr>
              <p:nvPr/>
            </p:nvSpPr>
            <p:spPr>
              <a:xfrm>
                <a:off x="7329264" y="4365144"/>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a:spLocks noChangeAspect="1"/>
              </p:cNvSpPr>
              <p:nvPr/>
            </p:nvSpPr>
            <p:spPr>
              <a:xfrm>
                <a:off x="7689304" y="4365144"/>
                <a:ext cx="360000" cy="36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a:spLocks noChangeAspect="1"/>
              </p:cNvSpPr>
              <p:nvPr/>
            </p:nvSpPr>
            <p:spPr>
              <a:xfrm>
                <a:off x="8049344" y="4365144"/>
                <a:ext cx="360000"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a:spLocks noChangeAspect="1"/>
              </p:cNvSpPr>
              <p:nvPr/>
            </p:nvSpPr>
            <p:spPr>
              <a:xfrm>
                <a:off x="8409384" y="4365144"/>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a:spLocks noChangeAspect="1"/>
              </p:cNvSpPr>
              <p:nvPr/>
            </p:nvSpPr>
            <p:spPr>
              <a:xfrm>
                <a:off x="8769424" y="4365144"/>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a:spLocks noChangeAspect="1"/>
              </p:cNvSpPr>
              <p:nvPr/>
            </p:nvSpPr>
            <p:spPr>
              <a:xfrm>
                <a:off x="9129504" y="436514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a:spLocks noChangeAspect="1"/>
              </p:cNvSpPr>
              <p:nvPr/>
            </p:nvSpPr>
            <p:spPr>
              <a:xfrm>
                <a:off x="7329264" y="4725184"/>
                <a:ext cx="360000" cy="36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a:spLocks noChangeAspect="1"/>
              </p:cNvSpPr>
              <p:nvPr/>
            </p:nvSpPr>
            <p:spPr>
              <a:xfrm>
                <a:off x="7689304" y="4725184"/>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a:spLocks noChangeAspect="1"/>
              </p:cNvSpPr>
              <p:nvPr/>
            </p:nvSpPr>
            <p:spPr>
              <a:xfrm>
                <a:off x="8049344" y="4725184"/>
                <a:ext cx="360000" cy="360000"/>
              </a:xfrm>
              <a:prstGeom prst="rect">
                <a:avLst/>
              </a:prstGeom>
              <a:solidFill>
                <a:srgbClr val="FF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a:spLocks noChangeAspect="1"/>
              </p:cNvSpPr>
              <p:nvPr/>
            </p:nvSpPr>
            <p:spPr>
              <a:xfrm>
                <a:off x="8409384" y="4725184"/>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a:spLocks noChangeAspect="1"/>
              </p:cNvSpPr>
              <p:nvPr/>
            </p:nvSpPr>
            <p:spPr>
              <a:xfrm>
                <a:off x="8769424" y="472518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a:spLocks noChangeAspect="1"/>
              </p:cNvSpPr>
              <p:nvPr/>
            </p:nvSpPr>
            <p:spPr>
              <a:xfrm>
                <a:off x="9129504" y="4725184"/>
                <a:ext cx="360000"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a:spLocks noChangeAspect="1"/>
              </p:cNvSpPr>
              <p:nvPr/>
            </p:nvSpPr>
            <p:spPr>
              <a:xfrm>
                <a:off x="7329264" y="5085224"/>
                <a:ext cx="360000"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a:spLocks noChangeAspect="1"/>
              </p:cNvSpPr>
              <p:nvPr/>
            </p:nvSpPr>
            <p:spPr>
              <a:xfrm>
                <a:off x="7689304" y="5085224"/>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a:spLocks noChangeAspect="1"/>
              </p:cNvSpPr>
              <p:nvPr/>
            </p:nvSpPr>
            <p:spPr>
              <a:xfrm>
                <a:off x="8049344" y="5085224"/>
                <a:ext cx="360000" cy="36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a:spLocks noChangeAspect="1"/>
              </p:cNvSpPr>
              <p:nvPr/>
            </p:nvSpPr>
            <p:spPr>
              <a:xfrm>
                <a:off x="8409384" y="5085224"/>
                <a:ext cx="360000" cy="36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a:spLocks noChangeAspect="1"/>
              </p:cNvSpPr>
              <p:nvPr/>
            </p:nvSpPr>
            <p:spPr>
              <a:xfrm>
                <a:off x="8769424" y="5085224"/>
                <a:ext cx="360000" cy="360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a:spLocks noChangeAspect="1"/>
              </p:cNvSpPr>
              <p:nvPr/>
            </p:nvSpPr>
            <p:spPr>
              <a:xfrm>
                <a:off x="9129504" y="5085224"/>
                <a:ext cx="360000"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a:spLocks noChangeAspect="1"/>
              </p:cNvSpPr>
              <p:nvPr/>
            </p:nvSpPr>
            <p:spPr>
              <a:xfrm>
                <a:off x="7329264" y="5445264"/>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a:spLocks noChangeAspect="1"/>
              </p:cNvSpPr>
              <p:nvPr/>
            </p:nvSpPr>
            <p:spPr>
              <a:xfrm>
                <a:off x="7689304" y="5445264"/>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a:spLocks noChangeAspect="1"/>
              </p:cNvSpPr>
              <p:nvPr/>
            </p:nvSpPr>
            <p:spPr>
              <a:xfrm>
                <a:off x="8049344" y="5445264"/>
                <a:ext cx="360000" cy="36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a:spLocks noChangeAspect="1"/>
              </p:cNvSpPr>
              <p:nvPr/>
            </p:nvSpPr>
            <p:spPr>
              <a:xfrm>
                <a:off x="8409384" y="544526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a:spLocks noChangeAspect="1"/>
              </p:cNvSpPr>
              <p:nvPr/>
            </p:nvSpPr>
            <p:spPr>
              <a:xfrm>
                <a:off x="8769424" y="5445264"/>
                <a:ext cx="360000"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a:spLocks noChangeAspect="1"/>
              </p:cNvSpPr>
              <p:nvPr/>
            </p:nvSpPr>
            <p:spPr>
              <a:xfrm>
                <a:off x="9129504" y="5445264"/>
                <a:ext cx="360000"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a:spLocks noChangeAspect="1"/>
              </p:cNvSpPr>
              <p:nvPr/>
            </p:nvSpPr>
            <p:spPr>
              <a:xfrm>
                <a:off x="7329264" y="5805304"/>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a:spLocks noChangeAspect="1"/>
              </p:cNvSpPr>
              <p:nvPr/>
            </p:nvSpPr>
            <p:spPr>
              <a:xfrm>
                <a:off x="7689304" y="5805304"/>
                <a:ext cx="360000" cy="360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a:spLocks noChangeAspect="1"/>
              </p:cNvSpPr>
              <p:nvPr/>
            </p:nvSpPr>
            <p:spPr>
              <a:xfrm>
                <a:off x="8049344" y="5805304"/>
                <a:ext cx="360000" cy="36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a:spLocks noChangeAspect="1"/>
              </p:cNvSpPr>
              <p:nvPr/>
            </p:nvSpPr>
            <p:spPr>
              <a:xfrm>
                <a:off x="8409384" y="5805304"/>
                <a:ext cx="360000"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p:cNvSpPr>
                <a:spLocks noChangeAspect="1"/>
              </p:cNvSpPr>
              <p:nvPr/>
            </p:nvSpPr>
            <p:spPr>
              <a:xfrm>
                <a:off x="8769424" y="5805304"/>
                <a:ext cx="360000"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p:cNvSpPr>
                <a:spLocks noChangeAspect="1"/>
              </p:cNvSpPr>
              <p:nvPr/>
            </p:nvSpPr>
            <p:spPr>
              <a:xfrm>
                <a:off x="9129504" y="580530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a:spLocks noChangeAspect="1"/>
              </p:cNvSpPr>
              <p:nvPr/>
            </p:nvSpPr>
            <p:spPr>
              <a:xfrm>
                <a:off x="7329264" y="6165344"/>
                <a:ext cx="360000"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p:cNvSpPr>
                <a:spLocks noChangeAspect="1"/>
              </p:cNvSpPr>
              <p:nvPr/>
            </p:nvSpPr>
            <p:spPr>
              <a:xfrm>
                <a:off x="7689304" y="6165344"/>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p:cNvSpPr>
                <a:spLocks noChangeAspect="1"/>
              </p:cNvSpPr>
              <p:nvPr/>
            </p:nvSpPr>
            <p:spPr>
              <a:xfrm>
                <a:off x="8049344" y="6165344"/>
                <a:ext cx="360000" cy="36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p:cNvSpPr>
                <a:spLocks noChangeAspect="1"/>
              </p:cNvSpPr>
              <p:nvPr/>
            </p:nvSpPr>
            <p:spPr>
              <a:xfrm>
                <a:off x="8409384" y="6165344"/>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a:spLocks noChangeAspect="1"/>
              </p:cNvSpPr>
              <p:nvPr/>
            </p:nvSpPr>
            <p:spPr>
              <a:xfrm>
                <a:off x="8769424" y="6155819"/>
                <a:ext cx="360000" cy="360000"/>
              </a:xfrm>
              <a:prstGeom prst="rect">
                <a:avLst/>
              </a:prstGeom>
              <a:solidFill>
                <a:srgbClr val="F3F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p:cNvSpPr>
                <a:spLocks noChangeAspect="1"/>
              </p:cNvSpPr>
              <p:nvPr/>
            </p:nvSpPr>
            <p:spPr>
              <a:xfrm>
                <a:off x="9129504" y="616534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3" name="下矢印 172"/>
            <p:cNvSpPr/>
            <p:nvPr/>
          </p:nvSpPr>
          <p:spPr>
            <a:xfrm>
              <a:off x="11793760" y="2855256"/>
              <a:ext cx="484632" cy="474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テキスト ボックス 174"/>
            <p:cNvSpPr txBox="1"/>
            <p:nvPr/>
          </p:nvSpPr>
          <p:spPr>
            <a:xfrm>
              <a:off x="9633520" y="2780928"/>
              <a:ext cx="2222147" cy="461665"/>
            </a:xfrm>
            <a:prstGeom prst="rect">
              <a:avLst/>
            </a:prstGeom>
            <a:noFill/>
          </p:spPr>
          <p:txBody>
            <a:bodyPr wrap="none" rtlCol="0">
              <a:spAutoFit/>
            </a:bodyPr>
            <a:lstStyle/>
            <a:p>
              <a:r>
                <a:rPr kumimoji="1" lang="en-US" altLang="ja-JP" sz="2400" dirty="0" smtClean="0">
                  <a:solidFill>
                    <a:schemeClr val="accent1"/>
                  </a:solidFill>
                </a:rPr>
                <a:t>30 </a:t>
              </a:r>
              <a:r>
                <a:rPr lang="en-US" altLang="ja-JP" sz="2400" dirty="0" smtClean="0">
                  <a:solidFill>
                    <a:schemeClr val="accent1"/>
                  </a:solidFill>
                </a:rPr>
                <a:t>minutes later</a:t>
              </a:r>
              <a:endParaRPr kumimoji="1" lang="ja-JP" altLang="en-US" sz="2400" dirty="0">
                <a:solidFill>
                  <a:schemeClr val="accent1"/>
                </a:solidFill>
              </a:endParaRPr>
            </a:p>
          </p:txBody>
        </p:sp>
      </p:grpSp>
      <p:sp>
        <p:nvSpPr>
          <p:cNvPr id="180" name="横巻き 179"/>
          <p:cNvSpPr/>
          <p:nvPr/>
        </p:nvSpPr>
        <p:spPr>
          <a:xfrm>
            <a:off x="4376936" y="5517232"/>
            <a:ext cx="5256584" cy="8640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bg1"/>
              </a:solidFill>
            </a:endParaRPr>
          </a:p>
          <a:p>
            <a:r>
              <a:rPr lang="ja-JP" altLang="en-US" dirty="0" smtClean="0">
                <a:solidFill>
                  <a:schemeClr val="bg1"/>
                </a:solidFill>
              </a:rPr>
              <a:t>◆</a:t>
            </a:r>
            <a:r>
              <a:rPr lang="en-US" altLang="ja-JP" dirty="0" smtClean="0">
                <a:solidFill>
                  <a:schemeClr val="bg1"/>
                </a:solidFill>
              </a:rPr>
              <a:t>More accurate evaluation of </a:t>
            </a:r>
            <a:r>
              <a:rPr lang="en-US" altLang="ja-JP" dirty="0" err="1" smtClean="0">
                <a:solidFill>
                  <a:schemeClr val="bg1"/>
                </a:solidFill>
              </a:rPr>
              <a:t>inhomogeneity</a:t>
            </a:r>
            <a:endParaRPr lang="en-US" altLang="ja-JP" dirty="0" smtClean="0">
              <a:solidFill>
                <a:schemeClr val="bg1"/>
              </a:solidFill>
            </a:endParaRPr>
          </a:p>
          <a:p>
            <a:r>
              <a:rPr lang="ja-JP" altLang="en-US" dirty="0" smtClean="0">
                <a:solidFill>
                  <a:schemeClr val="bg1"/>
                </a:solidFill>
              </a:rPr>
              <a:t>◆</a:t>
            </a:r>
            <a:r>
              <a:rPr lang="en-US" altLang="ja-JP" dirty="0" smtClean="0">
                <a:solidFill>
                  <a:schemeClr val="bg1"/>
                </a:solidFill>
              </a:rPr>
              <a:t>Relaxation of polymer</a:t>
            </a:r>
            <a:endParaRPr lang="ja-JP" altLang="en-US" dirty="0" smtClean="0">
              <a:solidFill>
                <a:schemeClr val="bg1"/>
              </a:solidFill>
            </a:endParaRPr>
          </a:p>
          <a:p>
            <a:pPr algn="ctr"/>
            <a:endParaRPr kumimoji="1" lang="ja-JP" altLang="en-US" dirty="0"/>
          </a:p>
        </p:txBody>
      </p:sp>
      <p:sp>
        <p:nvSpPr>
          <p:cNvPr id="140" name="テキスト ボックス 139"/>
          <p:cNvSpPr txBox="1"/>
          <p:nvPr/>
        </p:nvSpPr>
        <p:spPr>
          <a:xfrm>
            <a:off x="13996391" y="0"/>
            <a:ext cx="461665" cy="6863417"/>
          </a:xfrm>
          <a:prstGeom prst="rect">
            <a:avLst/>
          </a:prstGeom>
          <a:noFill/>
        </p:spPr>
        <p:txBody>
          <a:bodyPr vert="eaVert" wrap="none" rtlCol="0">
            <a:spAutoFit/>
          </a:bodyPr>
          <a:lstStyle/>
          <a:p>
            <a:r>
              <a:rPr lang="en-US" altLang="ja-JP" dirty="0" smtClean="0">
                <a:solidFill>
                  <a:schemeClr val="accent1"/>
                </a:solidFill>
              </a:rPr>
              <a:t>------------------------------------------------------------------------------------------------</a:t>
            </a:r>
            <a:endParaRPr kumimoji="1" lang="ja-JP" altLang="en-US" dirty="0">
              <a:solidFill>
                <a:schemeClr val="accent1"/>
              </a:solidFill>
            </a:endParaRPr>
          </a:p>
        </p:txBody>
      </p:sp>
      <p:grpSp>
        <p:nvGrpSpPr>
          <p:cNvPr id="146" name="グループ化 145"/>
          <p:cNvGrpSpPr/>
          <p:nvPr/>
        </p:nvGrpSpPr>
        <p:grpSpPr>
          <a:xfrm>
            <a:off x="4658167" y="0"/>
            <a:ext cx="3633236" cy="2592248"/>
            <a:chOff x="9456668" y="188640"/>
            <a:chExt cx="3633236" cy="2592248"/>
          </a:xfrm>
        </p:grpSpPr>
        <p:grpSp>
          <p:nvGrpSpPr>
            <p:cNvPr id="183" name="グループ化 182"/>
            <p:cNvGrpSpPr/>
            <p:nvPr/>
          </p:nvGrpSpPr>
          <p:grpSpPr>
            <a:xfrm>
              <a:off x="10929664" y="620688"/>
              <a:ext cx="2160240" cy="2160200"/>
              <a:chOff x="6465168" y="260648"/>
              <a:chExt cx="2160240" cy="2160200"/>
            </a:xfrm>
          </p:grpSpPr>
          <p:sp>
            <p:nvSpPr>
              <p:cNvPr id="65" name="正方形/長方形 64"/>
              <p:cNvSpPr>
                <a:spLocks noChangeAspect="1"/>
              </p:cNvSpPr>
              <p:nvPr/>
            </p:nvSpPr>
            <p:spPr>
              <a:xfrm>
                <a:off x="6465168" y="260648"/>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a:spLocks noChangeAspect="1"/>
              </p:cNvSpPr>
              <p:nvPr/>
            </p:nvSpPr>
            <p:spPr>
              <a:xfrm>
                <a:off x="6825208" y="260648"/>
                <a:ext cx="360000" cy="360000"/>
              </a:xfrm>
              <a:prstGeom prst="rect">
                <a:avLst/>
              </a:prstGeom>
              <a:solidFill>
                <a:srgbClr val="FF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a:spLocks noChangeAspect="1"/>
              </p:cNvSpPr>
              <p:nvPr/>
            </p:nvSpPr>
            <p:spPr>
              <a:xfrm>
                <a:off x="7185248" y="260648"/>
                <a:ext cx="360000"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a:spLocks noChangeAspect="1"/>
              </p:cNvSpPr>
              <p:nvPr/>
            </p:nvSpPr>
            <p:spPr>
              <a:xfrm>
                <a:off x="7545288" y="260648"/>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a:spLocks noChangeAspect="1"/>
              </p:cNvSpPr>
              <p:nvPr/>
            </p:nvSpPr>
            <p:spPr>
              <a:xfrm>
                <a:off x="7905328" y="260648"/>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a:spLocks noChangeAspect="1"/>
              </p:cNvSpPr>
              <p:nvPr/>
            </p:nvSpPr>
            <p:spPr>
              <a:xfrm>
                <a:off x="8265408" y="260648"/>
                <a:ext cx="360000"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a:spLocks noChangeAspect="1"/>
              </p:cNvSpPr>
              <p:nvPr/>
            </p:nvSpPr>
            <p:spPr>
              <a:xfrm>
                <a:off x="6465168" y="620688"/>
                <a:ext cx="360000" cy="360000"/>
              </a:xfrm>
              <a:prstGeom prst="rect">
                <a:avLst/>
              </a:prstGeom>
              <a:solidFill>
                <a:srgbClr val="F3F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a:spLocks noChangeAspect="1"/>
              </p:cNvSpPr>
              <p:nvPr/>
            </p:nvSpPr>
            <p:spPr>
              <a:xfrm>
                <a:off x="6825208" y="620688"/>
                <a:ext cx="360000" cy="36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a:spLocks noChangeAspect="1"/>
              </p:cNvSpPr>
              <p:nvPr/>
            </p:nvSpPr>
            <p:spPr>
              <a:xfrm>
                <a:off x="7185248" y="620688"/>
                <a:ext cx="360000" cy="36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a:spLocks noChangeAspect="1"/>
              </p:cNvSpPr>
              <p:nvPr/>
            </p:nvSpPr>
            <p:spPr>
              <a:xfrm>
                <a:off x="7545288" y="620688"/>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a:spLocks noChangeAspect="1"/>
              </p:cNvSpPr>
              <p:nvPr/>
            </p:nvSpPr>
            <p:spPr>
              <a:xfrm>
                <a:off x="7905328" y="620688"/>
                <a:ext cx="360000" cy="36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a:spLocks noChangeAspect="1"/>
              </p:cNvSpPr>
              <p:nvPr/>
            </p:nvSpPr>
            <p:spPr>
              <a:xfrm>
                <a:off x="8265408" y="620688"/>
                <a:ext cx="360000" cy="36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a:spLocks noChangeAspect="1"/>
              </p:cNvSpPr>
              <p:nvPr/>
            </p:nvSpPr>
            <p:spPr>
              <a:xfrm>
                <a:off x="6465168" y="980728"/>
                <a:ext cx="360000"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a:spLocks noChangeAspect="1"/>
              </p:cNvSpPr>
              <p:nvPr/>
            </p:nvSpPr>
            <p:spPr>
              <a:xfrm>
                <a:off x="6825208" y="980728"/>
                <a:ext cx="360000" cy="36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a:spLocks noChangeAspect="1"/>
              </p:cNvSpPr>
              <p:nvPr/>
            </p:nvSpPr>
            <p:spPr>
              <a:xfrm>
                <a:off x="7185248" y="980728"/>
                <a:ext cx="360000" cy="36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a:spLocks noChangeAspect="1"/>
              </p:cNvSpPr>
              <p:nvPr/>
            </p:nvSpPr>
            <p:spPr>
              <a:xfrm>
                <a:off x="7545288" y="980728"/>
                <a:ext cx="360000" cy="36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a:spLocks noChangeAspect="1"/>
              </p:cNvSpPr>
              <p:nvPr/>
            </p:nvSpPr>
            <p:spPr>
              <a:xfrm>
                <a:off x="7905328" y="980728"/>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a:spLocks noChangeAspect="1"/>
              </p:cNvSpPr>
              <p:nvPr/>
            </p:nvSpPr>
            <p:spPr>
              <a:xfrm>
                <a:off x="8265408" y="980728"/>
                <a:ext cx="360000"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a:spLocks noChangeAspect="1"/>
              </p:cNvSpPr>
              <p:nvPr/>
            </p:nvSpPr>
            <p:spPr>
              <a:xfrm>
                <a:off x="6465168" y="1340768"/>
                <a:ext cx="360000" cy="360000"/>
              </a:xfrm>
              <a:prstGeom prst="rect">
                <a:avLst/>
              </a:prstGeom>
              <a:solidFill>
                <a:srgbClr val="F3F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a:spLocks noChangeAspect="1"/>
              </p:cNvSpPr>
              <p:nvPr/>
            </p:nvSpPr>
            <p:spPr>
              <a:xfrm>
                <a:off x="6825208" y="1340768"/>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a:spLocks noChangeAspect="1"/>
              </p:cNvSpPr>
              <p:nvPr/>
            </p:nvSpPr>
            <p:spPr>
              <a:xfrm>
                <a:off x="7185248" y="1340768"/>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a:spLocks noChangeAspect="1"/>
              </p:cNvSpPr>
              <p:nvPr/>
            </p:nvSpPr>
            <p:spPr>
              <a:xfrm>
                <a:off x="7545288" y="1340768"/>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a:spLocks noChangeAspect="1"/>
              </p:cNvSpPr>
              <p:nvPr/>
            </p:nvSpPr>
            <p:spPr>
              <a:xfrm>
                <a:off x="7905328" y="1340768"/>
                <a:ext cx="360000" cy="360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a:spLocks noChangeAspect="1"/>
              </p:cNvSpPr>
              <p:nvPr/>
            </p:nvSpPr>
            <p:spPr>
              <a:xfrm>
                <a:off x="8265408" y="1340768"/>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a:spLocks noChangeAspect="1"/>
              </p:cNvSpPr>
              <p:nvPr/>
            </p:nvSpPr>
            <p:spPr>
              <a:xfrm>
                <a:off x="6465168" y="1700808"/>
                <a:ext cx="360000" cy="36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a:spLocks noChangeAspect="1"/>
              </p:cNvSpPr>
              <p:nvPr/>
            </p:nvSpPr>
            <p:spPr>
              <a:xfrm>
                <a:off x="6825208" y="1700808"/>
                <a:ext cx="360000"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a:spLocks noChangeAspect="1"/>
              </p:cNvSpPr>
              <p:nvPr/>
            </p:nvSpPr>
            <p:spPr>
              <a:xfrm>
                <a:off x="7185248" y="1700808"/>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a:spLocks noChangeAspect="1"/>
              </p:cNvSpPr>
              <p:nvPr/>
            </p:nvSpPr>
            <p:spPr>
              <a:xfrm>
                <a:off x="7545288" y="1700808"/>
                <a:ext cx="360000"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a:spLocks noChangeAspect="1"/>
              </p:cNvSpPr>
              <p:nvPr/>
            </p:nvSpPr>
            <p:spPr>
              <a:xfrm>
                <a:off x="7905328" y="1700808"/>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a:spLocks noChangeAspect="1"/>
              </p:cNvSpPr>
              <p:nvPr/>
            </p:nvSpPr>
            <p:spPr>
              <a:xfrm>
                <a:off x="8265408" y="1700808"/>
                <a:ext cx="36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a:spLocks noChangeAspect="1"/>
              </p:cNvSpPr>
              <p:nvPr/>
            </p:nvSpPr>
            <p:spPr>
              <a:xfrm>
                <a:off x="6465168" y="2060848"/>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a:spLocks noChangeAspect="1"/>
              </p:cNvSpPr>
              <p:nvPr/>
            </p:nvSpPr>
            <p:spPr>
              <a:xfrm>
                <a:off x="6825208" y="2060848"/>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a:spLocks noChangeAspect="1"/>
              </p:cNvSpPr>
              <p:nvPr/>
            </p:nvSpPr>
            <p:spPr>
              <a:xfrm>
                <a:off x="7185248" y="2060848"/>
                <a:ext cx="360000" cy="36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a:spLocks noChangeAspect="1"/>
              </p:cNvSpPr>
              <p:nvPr/>
            </p:nvSpPr>
            <p:spPr>
              <a:xfrm>
                <a:off x="7545288" y="2060848"/>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a:spLocks noChangeAspect="1"/>
              </p:cNvSpPr>
              <p:nvPr/>
            </p:nvSpPr>
            <p:spPr>
              <a:xfrm>
                <a:off x="7905328" y="2051323"/>
                <a:ext cx="360000" cy="360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a:spLocks noChangeAspect="1"/>
              </p:cNvSpPr>
              <p:nvPr/>
            </p:nvSpPr>
            <p:spPr>
              <a:xfrm>
                <a:off x="8265408" y="2060848"/>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4" name="テキスト ボックス 143"/>
            <p:cNvSpPr txBox="1"/>
            <p:nvPr/>
          </p:nvSpPr>
          <p:spPr>
            <a:xfrm>
              <a:off x="11073680" y="188640"/>
              <a:ext cx="1931106" cy="461665"/>
            </a:xfrm>
            <a:prstGeom prst="rect">
              <a:avLst/>
            </a:prstGeom>
            <a:noFill/>
          </p:spPr>
          <p:txBody>
            <a:bodyPr wrap="none" rtlCol="0">
              <a:spAutoFit/>
            </a:bodyPr>
            <a:lstStyle/>
            <a:p>
              <a:r>
                <a:rPr kumimoji="1" lang="en-US" altLang="ja-JP" sz="2400" dirty="0" smtClean="0">
                  <a:solidFill>
                    <a:schemeClr val="accent1"/>
                  </a:solidFill>
                </a:rPr>
                <a:t>start</a:t>
              </a:r>
              <a:r>
                <a:rPr kumimoji="1" lang="ja-JP" altLang="en-US" sz="2400" dirty="0" smtClean="0">
                  <a:solidFill>
                    <a:schemeClr val="accent1"/>
                  </a:solidFill>
                </a:rPr>
                <a:t>～</a:t>
              </a:r>
              <a:r>
                <a:rPr kumimoji="1" lang="en-US" altLang="ja-JP" sz="2400" dirty="0" smtClean="0">
                  <a:solidFill>
                    <a:schemeClr val="accent1"/>
                  </a:solidFill>
                </a:rPr>
                <a:t>10min</a:t>
              </a:r>
              <a:r>
                <a:rPr kumimoji="1" lang="en-US" altLang="ja-JP" sz="2400" dirty="0" smtClean="0"/>
                <a:t>.</a:t>
              </a:r>
              <a:endParaRPr kumimoji="1" lang="ja-JP" altLang="en-US" sz="2400" dirty="0"/>
            </a:p>
          </p:txBody>
        </p:sp>
        <p:sp>
          <p:nvSpPr>
            <p:cNvPr id="145" name="右矢印 144"/>
            <p:cNvSpPr/>
            <p:nvPr/>
          </p:nvSpPr>
          <p:spPr>
            <a:xfrm rot="19962615">
              <a:off x="9456668" y="2097712"/>
              <a:ext cx="122726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3" name="グループ化 142"/>
          <p:cNvGrpSpPr/>
          <p:nvPr/>
        </p:nvGrpSpPr>
        <p:grpSpPr>
          <a:xfrm>
            <a:off x="5673080" y="1340768"/>
            <a:ext cx="3464504" cy="4968080"/>
            <a:chOff x="5673080" y="1340768"/>
            <a:chExt cx="3464504" cy="4968080"/>
          </a:xfrm>
        </p:grpSpPr>
        <p:sp>
          <p:nvSpPr>
            <p:cNvPr id="63" name="テキスト ボックス 62"/>
            <p:cNvSpPr txBox="1"/>
            <p:nvPr/>
          </p:nvSpPr>
          <p:spPr>
            <a:xfrm>
              <a:off x="6321152" y="1340768"/>
              <a:ext cx="2118529" cy="646331"/>
            </a:xfrm>
            <a:prstGeom prst="rect">
              <a:avLst/>
            </a:prstGeom>
            <a:noFill/>
          </p:spPr>
          <p:txBody>
            <a:bodyPr wrap="none" rtlCol="0">
              <a:spAutoFit/>
            </a:bodyPr>
            <a:lstStyle/>
            <a:p>
              <a:pPr algn="ctr"/>
              <a:r>
                <a:rPr kumimoji="1" lang="en-US" altLang="ja-JP" dirty="0" smtClean="0"/>
                <a:t>Diffusion coefficient </a:t>
              </a:r>
            </a:p>
            <a:p>
              <a:pPr algn="ctr"/>
              <a:r>
                <a:rPr kumimoji="1" lang="en-US" altLang="ja-JP" dirty="0" smtClean="0"/>
                <a:t>for place</a:t>
              </a:r>
              <a:endParaRPr kumimoji="1" lang="ja-JP" altLang="en-US" dirty="0"/>
            </a:p>
          </p:txBody>
        </p:sp>
        <p:pic>
          <p:nvPicPr>
            <p:cNvPr id="163841" name="Picture 1"/>
            <p:cNvPicPr>
              <a:picLocks noChangeAspect="1" noChangeArrowheads="1"/>
            </p:cNvPicPr>
            <p:nvPr/>
          </p:nvPicPr>
          <p:blipFill>
            <a:blip r:embed="rId4" cstate="print"/>
            <a:srcRect/>
            <a:stretch>
              <a:fillRect/>
            </a:stretch>
          </p:blipFill>
          <p:spPr bwMode="auto">
            <a:xfrm>
              <a:off x="5673080" y="2060848"/>
              <a:ext cx="3464504" cy="4248000"/>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62"/>
                                        </p:tgtEl>
                                        <p:attrNameLst>
                                          <p:attrName>ppt_w</p:attrName>
                                        </p:attrNameLst>
                                      </p:cBhvr>
                                      <p:tavLst>
                                        <p:tav tm="0">
                                          <p:val>
                                            <p:strVal val="ppt_w"/>
                                          </p:val>
                                        </p:tav>
                                        <p:tav tm="100000">
                                          <p:val>
                                            <p:fltVal val="0"/>
                                          </p:val>
                                        </p:tav>
                                      </p:tavLst>
                                    </p:anim>
                                    <p:anim calcmode="lin" valueType="num">
                                      <p:cBhvr>
                                        <p:cTn id="7" dur="500"/>
                                        <p:tgtEl>
                                          <p:spTgt spid="62"/>
                                        </p:tgtEl>
                                        <p:attrNameLst>
                                          <p:attrName>ppt_h</p:attrName>
                                        </p:attrNameLst>
                                      </p:cBhvr>
                                      <p:tavLst>
                                        <p:tav tm="0">
                                          <p:val>
                                            <p:strVal val="ppt_h"/>
                                          </p:val>
                                        </p:tav>
                                        <p:tav tm="100000">
                                          <p:val>
                                            <p:fltVal val="0"/>
                                          </p:val>
                                        </p:tav>
                                      </p:tavLst>
                                    </p:anim>
                                    <p:animEffect transition="out" filter="fade">
                                      <p:cBhvr>
                                        <p:cTn id="8" dur="500"/>
                                        <p:tgtEl>
                                          <p:spTgt spid="62"/>
                                        </p:tgtEl>
                                      </p:cBhvr>
                                    </p:animEffect>
                                    <p:set>
                                      <p:cBhvr>
                                        <p:cTn id="9" dur="1" fill="hold">
                                          <p:stCondLst>
                                            <p:cond delay="499"/>
                                          </p:stCondLst>
                                        </p:cTn>
                                        <p:tgtEl>
                                          <p:spTgt spid="62"/>
                                        </p:tgtEl>
                                        <p:attrNameLst>
                                          <p:attrName>style.visibility</p:attrName>
                                        </p:attrNameLst>
                                      </p:cBhvr>
                                      <p:to>
                                        <p:strVal val="hidden"/>
                                      </p:to>
                                    </p:set>
                                  </p:childTnLst>
                                </p:cTn>
                              </p:par>
                              <p:par>
                                <p:cTn id="10" presetID="53" presetClass="exit" presetSubtype="0" fill="hold" nodeType="withEffect">
                                  <p:stCondLst>
                                    <p:cond delay="0"/>
                                  </p:stCondLst>
                                  <p:childTnLst>
                                    <p:anim calcmode="lin" valueType="num">
                                      <p:cBhvr>
                                        <p:cTn id="11" dur="500"/>
                                        <p:tgtEl>
                                          <p:spTgt spid="52"/>
                                        </p:tgtEl>
                                        <p:attrNameLst>
                                          <p:attrName>ppt_w</p:attrName>
                                        </p:attrNameLst>
                                      </p:cBhvr>
                                      <p:tavLst>
                                        <p:tav tm="0">
                                          <p:val>
                                            <p:strVal val="ppt_w"/>
                                          </p:val>
                                        </p:tav>
                                        <p:tav tm="100000">
                                          <p:val>
                                            <p:fltVal val="0"/>
                                          </p:val>
                                        </p:tav>
                                      </p:tavLst>
                                    </p:anim>
                                    <p:anim calcmode="lin" valueType="num">
                                      <p:cBhvr>
                                        <p:cTn id="12" dur="500"/>
                                        <p:tgtEl>
                                          <p:spTgt spid="52"/>
                                        </p:tgtEl>
                                        <p:attrNameLst>
                                          <p:attrName>ppt_h</p:attrName>
                                        </p:attrNameLst>
                                      </p:cBhvr>
                                      <p:tavLst>
                                        <p:tav tm="0">
                                          <p:val>
                                            <p:strVal val="ppt_h"/>
                                          </p:val>
                                        </p:tav>
                                        <p:tav tm="100000">
                                          <p:val>
                                            <p:fltVal val="0"/>
                                          </p:val>
                                        </p:tav>
                                      </p:tavLst>
                                    </p:anim>
                                    <p:animEffect transition="out" filter="fade">
                                      <p:cBhvr>
                                        <p:cTn id="13" dur="500"/>
                                        <p:tgtEl>
                                          <p:spTgt spid="52"/>
                                        </p:tgtEl>
                                      </p:cBhvr>
                                    </p:animEffect>
                                    <p:set>
                                      <p:cBhvr>
                                        <p:cTn id="14" dur="1" fill="hold">
                                          <p:stCondLst>
                                            <p:cond delay="499"/>
                                          </p:stCondLst>
                                        </p:cTn>
                                        <p:tgtEl>
                                          <p:spTgt spid="52"/>
                                        </p:tgtEl>
                                        <p:attrNameLst>
                                          <p:attrName>style.visibility</p:attrName>
                                        </p:attrNameLst>
                                      </p:cBhvr>
                                      <p:to>
                                        <p:strVal val="hidden"/>
                                      </p:to>
                                    </p:set>
                                  </p:childTnLst>
                                </p:cTn>
                              </p:par>
                              <p:par>
                                <p:cTn id="15" presetID="53" presetClass="exit" presetSubtype="0" fill="hold" grpId="0" nodeType="withEffect">
                                  <p:stCondLst>
                                    <p:cond delay="0"/>
                                  </p:stCondLst>
                                  <p:childTnLst>
                                    <p:anim calcmode="lin" valueType="num">
                                      <p:cBhvr>
                                        <p:cTn id="16" dur="500"/>
                                        <p:tgtEl>
                                          <p:spTgt spid="60"/>
                                        </p:tgtEl>
                                        <p:attrNameLst>
                                          <p:attrName>ppt_w</p:attrName>
                                        </p:attrNameLst>
                                      </p:cBhvr>
                                      <p:tavLst>
                                        <p:tav tm="0">
                                          <p:val>
                                            <p:strVal val="ppt_w"/>
                                          </p:val>
                                        </p:tav>
                                        <p:tav tm="100000">
                                          <p:val>
                                            <p:fltVal val="0"/>
                                          </p:val>
                                        </p:tav>
                                      </p:tavLst>
                                    </p:anim>
                                    <p:anim calcmode="lin" valueType="num">
                                      <p:cBhvr>
                                        <p:cTn id="17" dur="500"/>
                                        <p:tgtEl>
                                          <p:spTgt spid="60"/>
                                        </p:tgtEl>
                                        <p:attrNameLst>
                                          <p:attrName>ppt_h</p:attrName>
                                        </p:attrNameLst>
                                      </p:cBhvr>
                                      <p:tavLst>
                                        <p:tav tm="0">
                                          <p:val>
                                            <p:strVal val="ppt_h"/>
                                          </p:val>
                                        </p:tav>
                                        <p:tav tm="100000">
                                          <p:val>
                                            <p:fltVal val="0"/>
                                          </p:val>
                                        </p:tav>
                                      </p:tavLst>
                                    </p:anim>
                                    <p:animEffect transition="out" filter="fade">
                                      <p:cBhvr>
                                        <p:cTn id="18" dur="500"/>
                                        <p:tgtEl>
                                          <p:spTgt spid="60"/>
                                        </p:tgtEl>
                                      </p:cBhvr>
                                    </p:animEffect>
                                    <p:set>
                                      <p:cBhvr>
                                        <p:cTn id="19" dur="1" fill="hold">
                                          <p:stCondLst>
                                            <p:cond delay="499"/>
                                          </p:stCondLst>
                                        </p:cTn>
                                        <p:tgtEl>
                                          <p:spTgt spid="60"/>
                                        </p:tgtEl>
                                        <p:attrNameLst>
                                          <p:attrName>style.visibility</p:attrName>
                                        </p:attrNameLst>
                                      </p:cBhvr>
                                      <p:to>
                                        <p:strVal val="hidden"/>
                                      </p:to>
                                    </p:set>
                                  </p:childTnLst>
                                </p:cTn>
                              </p:par>
                              <p:par>
                                <p:cTn id="20" presetID="35" presetClass="path" presetSubtype="0" accel="50000" decel="50000" fill="hold" nodeType="withEffect">
                                  <p:stCondLst>
                                    <p:cond delay="0"/>
                                  </p:stCondLst>
                                  <p:childTnLst>
                                    <p:animMotion origin="layout" path="M 2.40192E-6 -4.21965E-6 L -0.50889 0.00532 " pathEditMode="relative" rAng="0" ptsTypes="AA">
                                      <p:cBhvr>
                                        <p:cTn id="21" dur="1000" fill="hold"/>
                                        <p:tgtEl>
                                          <p:spTgt spid="143"/>
                                        </p:tgtEl>
                                        <p:attrNameLst>
                                          <p:attrName>ppt_x</p:attrName>
                                          <p:attrName>ppt_y</p:attrName>
                                        </p:attrNameLst>
                                      </p:cBhvr>
                                      <p:rCtr x="-254" y="3"/>
                                    </p:animMotion>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dissolve">
                                      <p:cBhvr>
                                        <p:cTn id="26" dur="500"/>
                                        <p:tgtEl>
                                          <p:spTgt spid="14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47"/>
                                        </p:tgtEl>
                                        <p:attrNameLst>
                                          <p:attrName>style.visibility</p:attrName>
                                        </p:attrNameLst>
                                      </p:cBhvr>
                                      <p:to>
                                        <p:strVal val="visible"/>
                                      </p:to>
                                    </p:set>
                                    <p:animEffect transition="in" filter="dissolve">
                                      <p:cBhvr>
                                        <p:cTn id="31" dur="500"/>
                                        <p:tgtEl>
                                          <p:spTgt spid="14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0"/>
                                        </p:tgtEl>
                                        <p:attrNameLst>
                                          <p:attrName>style.visibility</p:attrName>
                                        </p:attrNameLst>
                                      </p:cBhvr>
                                      <p:to>
                                        <p:strVal val="visible"/>
                                      </p:to>
                                    </p:set>
                                    <p:animEffect transition="in" filter="fade">
                                      <p:cBhvr>
                                        <p:cTn id="36"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0" grpId="0" animBg="1"/>
      <p:bldP spid="1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en-US" altLang="ja-JP" sz="3200" dirty="0" smtClean="0"/>
              <a:t>Contents</a:t>
            </a:r>
            <a:endParaRPr kumimoji="1" lang="ja-JP" altLang="en-US" sz="3200" dirty="0"/>
          </a:p>
        </p:txBody>
      </p:sp>
      <p:sp>
        <p:nvSpPr>
          <p:cNvPr id="5" name="コンテンツ プレースホルダー 2"/>
          <p:cNvSpPr>
            <a:spLocks noGrp="1"/>
          </p:cNvSpPr>
          <p:nvPr>
            <p:ph idx="1"/>
          </p:nvPr>
        </p:nvSpPr>
        <p:spPr>
          <a:xfrm>
            <a:off x="495300" y="1500175"/>
            <a:ext cx="9282236" cy="4525963"/>
          </a:xfrm>
        </p:spPr>
        <p:txBody>
          <a:bodyPr rtlCol="0">
            <a:normAutofit fontScale="85000" lnSpcReduction="20000"/>
          </a:bodyPr>
          <a:lstStyle/>
          <a:p>
            <a:pPr marL="514350" indent="-514350" eaLnBrk="1" fontAlgn="auto" hangingPunct="1">
              <a:spcAft>
                <a:spcPts val="0"/>
              </a:spcAft>
              <a:buNone/>
              <a:defRPr/>
            </a:pPr>
            <a:r>
              <a:rPr lang="en-US" altLang="ja-JP" dirty="0" smtClean="0">
                <a:solidFill>
                  <a:schemeClr val="accent1"/>
                </a:solidFill>
              </a:rPr>
              <a:t>Ⅰ.</a:t>
            </a:r>
            <a:r>
              <a:rPr lang="ja-JP" altLang="en-US" dirty="0" smtClean="0">
                <a:solidFill>
                  <a:schemeClr val="tx1"/>
                </a:solidFill>
              </a:rPr>
              <a:t>　</a:t>
            </a:r>
            <a:r>
              <a:rPr lang="en-US" altLang="ja-JP" dirty="0" smtClean="0">
                <a:solidFill>
                  <a:schemeClr val="tx1"/>
                </a:solidFill>
                <a:latin typeface="Calibri" pitchFamily="34" charset="0"/>
              </a:rPr>
              <a:t>Introduction</a:t>
            </a:r>
          </a:p>
          <a:p>
            <a:pPr marL="0" indent="0" eaLnBrk="1" fontAlgn="auto" hangingPunct="1">
              <a:spcAft>
                <a:spcPts val="0"/>
              </a:spcAft>
              <a:buNone/>
              <a:defRPr/>
            </a:pPr>
            <a:r>
              <a:rPr lang="en-US" altLang="ja-JP" sz="1800" dirty="0">
                <a:solidFill>
                  <a:schemeClr val="tx1"/>
                </a:solidFill>
                <a:latin typeface="Calibri" pitchFamily="34" charset="0"/>
              </a:rPr>
              <a:t>	</a:t>
            </a:r>
            <a:r>
              <a:rPr lang="ja-JP" altLang="en-US" sz="2300" dirty="0" smtClean="0">
                <a:solidFill>
                  <a:schemeClr val="tx1"/>
                </a:solidFill>
                <a:latin typeface="Calibri" pitchFamily="34" charset="0"/>
              </a:rPr>
              <a:t>・</a:t>
            </a:r>
            <a:r>
              <a:rPr lang="en-US" altLang="ja-JP" sz="2300" dirty="0" smtClean="0">
                <a:solidFill>
                  <a:schemeClr val="tx1"/>
                </a:solidFill>
                <a:latin typeface="Calibri" pitchFamily="34" charset="0"/>
              </a:rPr>
              <a:t>Single-Molecule Measurements (SMM)</a:t>
            </a:r>
          </a:p>
          <a:p>
            <a:pPr marL="0" indent="0" eaLnBrk="1" fontAlgn="auto" hangingPunct="1">
              <a:spcAft>
                <a:spcPts val="0"/>
              </a:spcAft>
              <a:buNone/>
              <a:defRPr/>
            </a:pPr>
            <a:r>
              <a:rPr lang="en-US" altLang="ja-JP" sz="2300" dirty="0" smtClean="0">
                <a:solidFill>
                  <a:schemeClr val="tx1"/>
                </a:solidFill>
                <a:latin typeface="Calibri" pitchFamily="34" charset="0"/>
              </a:rPr>
              <a:t>                </a:t>
            </a:r>
            <a:r>
              <a:rPr lang="ja-JP" altLang="en-US" sz="2300" dirty="0" smtClean="0">
                <a:solidFill>
                  <a:schemeClr val="tx1"/>
                </a:solidFill>
                <a:latin typeface="Calibri" pitchFamily="34" charset="0"/>
              </a:rPr>
              <a:t>・</a:t>
            </a:r>
            <a:r>
              <a:rPr lang="en-US" altLang="ja-JP" sz="2300" dirty="0" smtClean="0">
                <a:solidFill>
                  <a:schemeClr val="tx1"/>
                </a:solidFill>
                <a:latin typeface="Calibri" pitchFamily="34" charset="0"/>
              </a:rPr>
              <a:t>Microscope</a:t>
            </a:r>
          </a:p>
          <a:p>
            <a:pPr marL="514350" indent="-514350" eaLnBrk="1" fontAlgn="auto" hangingPunct="1">
              <a:spcAft>
                <a:spcPts val="0"/>
              </a:spcAft>
              <a:buFont typeface="+mj-lt"/>
              <a:buAutoNum type="romanUcPeriod" startAt="2"/>
              <a:defRPr/>
            </a:pPr>
            <a:endParaRPr lang="en-US" altLang="ja-JP" dirty="0" smtClean="0">
              <a:solidFill>
                <a:schemeClr val="tx1"/>
              </a:solidFill>
            </a:endParaRPr>
          </a:p>
          <a:p>
            <a:pPr marL="514350" indent="-514350">
              <a:buNone/>
              <a:defRPr/>
            </a:pPr>
            <a:r>
              <a:rPr lang="en-US" altLang="ja-JP" dirty="0" smtClean="0">
                <a:solidFill>
                  <a:schemeClr val="accent1"/>
                </a:solidFill>
              </a:rPr>
              <a:t>Ⅱ.  </a:t>
            </a:r>
            <a:r>
              <a:rPr lang="en-US" altLang="ja-JP" dirty="0" smtClean="0">
                <a:solidFill>
                  <a:schemeClr val="tx1"/>
                </a:solidFill>
                <a:latin typeface="Calibri" pitchFamily="34" charset="0"/>
              </a:rPr>
              <a:t>Applications of single molecule fluorescence imaging</a:t>
            </a:r>
          </a:p>
          <a:p>
            <a:pPr marL="0" indent="0" eaLnBrk="1" fontAlgn="auto" hangingPunct="1">
              <a:spcAft>
                <a:spcPts val="0"/>
              </a:spcAft>
              <a:buNone/>
              <a:defRPr/>
            </a:pPr>
            <a:r>
              <a:rPr lang="en-US" altLang="ja-JP" sz="1800" dirty="0" smtClean="0">
                <a:solidFill>
                  <a:schemeClr val="tx1"/>
                </a:solidFill>
                <a:latin typeface="Calibri" pitchFamily="34" charset="0"/>
              </a:rPr>
              <a:t>	</a:t>
            </a:r>
            <a:endParaRPr lang="en-US" altLang="ja-JP" dirty="0" smtClean="0">
              <a:solidFill>
                <a:schemeClr val="tx1"/>
              </a:solidFill>
              <a:latin typeface="Calibri" pitchFamily="34" charset="0"/>
            </a:endParaRPr>
          </a:p>
          <a:p>
            <a:pPr marL="514350" indent="-514350" eaLnBrk="1" fontAlgn="auto" hangingPunct="1">
              <a:spcAft>
                <a:spcPts val="0"/>
              </a:spcAft>
              <a:buNone/>
              <a:defRPr/>
            </a:pPr>
            <a:r>
              <a:rPr lang="en-US" altLang="ja-JP" dirty="0" smtClean="0">
                <a:solidFill>
                  <a:schemeClr val="accent1"/>
                </a:solidFill>
              </a:rPr>
              <a:t>Ⅲ.  </a:t>
            </a:r>
            <a:r>
              <a:rPr lang="en-US" altLang="ja-JP" dirty="0" smtClean="0">
                <a:solidFill>
                  <a:schemeClr val="tx1"/>
                </a:solidFill>
                <a:latin typeface="Calibri" pitchFamily="34" charset="0"/>
              </a:rPr>
              <a:t>My work</a:t>
            </a:r>
            <a:endParaRPr lang="en-US" altLang="ja-JP" sz="1800" dirty="0" smtClean="0">
              <a:solidFill>
                <a:schemeClr val="tx1"/>
              </a:solidFill>
              <a:latin typeface="Calibri" pitchFamily="34" charset="0"/>
            </a:endParaRPr>
          </a:p>
          <a:p>
            <a:pPr marL="0" indent="0" eaLnBrk="1" fontAlgn="auto" hangingPunct="1">
              <a:spcAft>
                <a:spcPts val="0"/>
              </a:spcAft>
              <a:buNone/>
              <a:defRPr/>
            </a:pPr>
            <a:r>
              <a:rPr lang="en-US" altLang="ja-JP" sz="1800" dirty="0" smtClean="0">
                <a:solidFill>
                  <a:schemeClr val="tx1"/>
                </a:solidFill>
                <a:latin typeface="Calibri" pitchFamily="34" charset="0"/>
              </a:rPr>
              <a:t>	</a:t>
            </a:r>
            <a:r>
              <a:rPr lang="en-US" altLang="ja-JP" sz="2100" dirty="0" smtClean="0">
                <a:solidFill>
                  <a:schemeClr val="tx1"/>
                </a:solidFill>
                <a:latin typeface="Calibri" pitchFamily="34" charset="0"/>
              </a:rPr>
              <a:t>Motivation</a:t>
            </a:r>
            <a:endParaRPr lang="en-US" altLang="ja-JP" sz="2100" dirty="0">
              <a:solidFill>
                <a:schemeClr val="tx1"/>
              </a:solidFill>
              <a:latin typeface="Calibri" pitchFamily="34" charset="0"/>
            </a:endParaRPr>
          </a:p>
          <a:p>
            <a:pPr marL="0" indent="0" eaLnBrk="1" fontAlgn="auto" hangingPunct="1">
              <a:spcAft>
                <a:spcPts val="0"/>
              </a:spcAft>
              <a:buNone/>
              <a:defRPr/>
            </a:pPr>
            <a:r>
              <a:rPr lang="en-US" altLang="ja-JP" sz="2100" dirty="0">
                <a:solidFill>
                  <a:schemeClr val="tx1"/>
                </a:solidFill>
                <a:latin typeface="Calibri" pitchFamily="34" charset="0"/>
              </a:rPr>
              <a:t>	</a:t>
            </a:r>
            <a:r>
              <a:rPr lang="en-US" altLang="ja-JP" sz="2100" dirty="0" smtClean="0">
                <a:solidFill>
                  <a:schemeClr val="tx1"/>
                </a:solidFill>
                <a:latin typeface="Calibri" pitchFamily="34" charset="0"/>
              </a:rPr>
              <a:t>Method</a:t>
            </a:r>
          </a:p>
          <a:p>
            <a:pPr marL="0" indent="0" eaLnBrk="1" fontAlgn="auto" hangingPunct="1">
              <a:spcAft>
                <a:spcPts val="0"/>
              </a:spcAft>
              <a:buNone/>
              <a:defRPr/>
            </a:pPr>
            <a:r>
              <a:rPr lang="en-US" altLang="ja-JP" sz="2100" dirty="0">
                <a:solidFill>
                  <a:schemeClr val="tx1"/>
                </a:solidFill>
                <a:latin typeface="Calibri" pitchFamily="34" charset="0"/>
              </a:rPr>
              <a:t>	</a:t>
            </a:r>
            <a:r>
              <a:rPr lang="en-US" altLang="ja-JP" sz="2100" dirty="0" smtClean="0">
                <a:solidFill>
                  <a:schemeClr val="tx1"/>
                </a:solidFill>
                <a:latin typeface="Calibri" pitchFamily="34" charset="0"/>
              </a:rPr>
              <a:t>Result and Discussion</a:t>
            </a:r>
          </a:p>
          <a:p>
            <a:pPr marL="514350" indent="-514350" eaLnBrk="1" fontAlgn="auto" hangingPunct="1">
              <a:spcAft>
                <a:spcPts val="0"/>
              </a:spcAft>
              <a:buNone/>
              <a:defRPr/>
            </a:pPr>
            <a:endParaRPr lang="en-US" altLang="ja-JP" dirty="0" smtClean="0">
              <a:solidFill>
                <a:schemeClr val="tx1"/>
              </a:solidFill>
            </a:endParaRPr>
          </a:p>
          <a:p>
            <a:pPr marL="514350" indent="-514350" eaLnBrk="1" fontAlgn="auto" hangingPunct="1">
              <a:spcAft>
                <a:spcPts val="0"/>
              </a:spcAft>
              <a:buNone/>
              <a:defRPr/>
            </a:pPr>
            <a:r>
              <a:rPr lang="en-US" altLang="ja-JP" dirty="0" smtClean="0">
                <a:solidFill>
                  <a:schemeClr val="accent1"/>
                </a:solidFill>
              </a:rPr>
              <a:t>Ⅳ.  </a:t>
            </a:r>
            <a:r>
              <a:rPr lang="en-US" altLang="ja-JP" dirty="0" smtClean="0">
                <a:solidFill>
                  <a:schemeClr val="tx1"/>
                </a:solidFill>
                <a:latin typeface="Calibri" pitchFamily="34" charset="0"/>
              </a:rPr>
              <a:t>Summary</a:t>
            </a:r>
          </a:p>
          <a:p>
            <a:pPr marL="514350" indent="-514350" eaLnBrk="1" fontAlgn="auto" hangingPunct="1">
              <a:spcAft>
                <a:spcPts val="0"/>
              </a:spcAft>
              <a:buFont typeface="Wingdings" pitchFamily="2" charset="2"/>
              <a:buAutoNum type="romanUcPeriod" startAt="3"/>
              <a:defRPr/>
            </a:pPr>
            <a:endParaRPr lang="en-US" altLang="ja-JP" dirty="0"/>
          </a:p>
        </p:txBody>
      </p:sp>
      <p:sp>
        <p:nvSpPr>
          <p:cNvPr id="4" name="スライド番号プレースホルダ 3"/>
          <p:cNvSpPr>
            <a:spLocks noGrp="1"/>
          </p:cNvSpPr>
          <p:nvPr>
            <p:ph type="sldNum" sz="quarter" idx="12"/>
          </p:nvPr>
        </p:nvSpPr>
        <p:spPr/>
        <p:txBody>
          <a:bodyPr/>
          <a:lstStyle/>
          <a:p>
            <a:fld id="{6FE56F6A-523A-45A3-8A7E-7ABD83A75ACC}" type="slidenum">
              <a:rPr lang="ja-JP" altLang="en-US" smtClean="0"/>
              <a:pPr/>
              <a:t>3</a:t>
            </a:fld>
            <a:endParaRPr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250" autoRev="1" fill="hold"/>
                                        <p:tgtEl>
                                          <p:spTgt spid="5">
                                            <p:txEl>
                                              <p:pRg st="0" end="0"/>
                                            </p:txEl>
                                          </p:spTgt>
                                        </p:tgtEl>
                                        <p:attrNameLst>
                                          <p:attrName>style.color</p:attrName>
                                        </p:attrNameLst>
                                      </p:cBhvr>
                                      <p:to>
                                        <p:clrVal>
                                          <a:schemeClr val="accent1"/>
                                        </p:clrVal>
                                      </p:to>
                                    </p:set>
                                    <p:set>
                                      <p:cBhvr>
                                        <p:cTn id="7" dur="250" autoRev="1" fill="hold"/>
                                        <p:tgtEl>
                                          <p:spTgt spid="5">
                                            <p:txEl>
                                              <p:pRg st="0" end="0"/>
                                            </p:txEl>
                                          </p:spTgt>
                                        </p:tgtEl>
                                        <p:attrNameLst>
                                          <p:attrName>fillcolor</p:attrName>
                                        </p:attrNameLst>
                                      </p:cBhvr>
                                      <p:to>
                                        <p:clrVal>
                                          <a:schemeClr val="accent1"/>
                                        </p:clrVal>
                                      </p:to>
                                    </p:set>
                                    <p:set>
                                      <p:cBhvr>
                                        <p:cTn id="8" dur="250" autoRev="1"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Future work</a:t>
            </a:r>
            <a:endParaRPr kumimoji="1" lang="ja-JP" altLang="en-US" dirty="0"/>
          </a:p>
        </p:txBody>
      </p:sp>
      <p:sp>
        <p:nvSpPr>
          <p:cNvPr id="3" name="スライド番号プレースホルダ 2"/>
          <p:cNvSpPr>
            <a:spLocks noGrp="1"/>
          </p:cNvSpPr>
          <p:nvPr>
            <p:ph type="sldNum" sz="quarter" idx="12"/>
          </p:nvPr>
        </p:nvSpPr>
        <p:spPr>
          <a:xfrm>
            <a:off x="7594600" y="6165304"/>
            <a:ext cx="2311400" cy="365125"/>
          </a:xfrm>
        </p:spPr>
        <p:txBody>
          <a:bodyPr/>
          <a:lstStyle/>
          <a:p>
            <a:fld id="{CDDC7558-BD80-49AE-9546-4B1E4067DBD0}" type="slidenum">
              <a:rPr lang="ja-JP" altLang="en-US" smtClean="0"/>
              <a:pPr/>
              <a:t>30</a:t>
            </a:fld>
            <a:endParaRPr lang="ja-JP" altLang="en-US"/>
          </a:p>
        </p:txBody>
      </p:sp>
      <p:pic>
        <p:nvPicPr>
          <p:cNvPr id="52" name="図 51" descr="Diffcoef空間分布スケール変更版.tif"/>
          <p:cNvPicPr>
            <a:picLocks noChangeAspect="1"/>
          </p:cNvPicPr>
          <p:nvPr/>
        </p:nvPicPr>
        <p:blipFill>
          <a:blip r:embed="rId3" cstate="print"/>
          <a:stretch>
            <a:fillRect/>
          </a:stretch>
        </p:blipFill>
        <p:spPr>
          <a:xfrm>
            <a:off x="416496" y="2204864"/>
            <a:ext cx="2429209" cy="2880000"/>
          </a:xfrm>
          <a:prstGeom prst="rect">
            <a:avLst/>
          </a:prstGeom>
        </p:spPr>
      </p:pic>
      <p:sp>
        <p:nvSpPr>
          <p:cNvPr id="62" name="テキスト ボックス 61"/>
          <p:cNvSpPr txBox="1"/>
          <p:nvPr/>
        </p:nvSpPr>
        <p:spPr>
          <a:xfrm>
            <a:off x="560512" y="1556792"/>
            <a:ext cx="2118529" cy="646331"/>
          </a:xfrm>
          <a:prstGeom prst="rect">
            <a:avLst/>
          </a:prstGeom>
          <a:noFill/>
        </p:spPr>
        <p:txBody>
          <a:bodyPr wrap="none" rtlCol="0">
            <a:spAutoFit/>
          </a:bodyPr>
          <a:lstStyle/>
          <a:p>
            <a:pPr algn="ctr"/>
            <a:r>
              <a:rPr kumimoji="1" lang="en-US" altLang="ja-JP" dirty="0" smtClean="0"/>
              <a:t>Diffusion coefficient </a:t>
            </a:r>
          </a:p>
          <a:p>
            <a:pPr algn="ctr"/>
            <a:r>
              <a:rPr kumimoji="1" lang="en-US" altLang="ja-JP" dirty="0" smtClean="0"/>
              <a:t>for molecule</a:t>
            </a:r>
            <a:endParaRPr kumimoji="1" lang="ja-JP" altLang="en-US" dirty="0"/>
          </a:p>
        </p:txBody>
      </p:sp>
      <p:sp>
        <p:nvSpPr>
          <p:cNvPr id="60" name="右矢印 59"/>
          <p:cNvSpPr/>
          <p:nvPr/>
        </p:nvSpPr>
        <p:spPr>
          <a:xfrm>
            <a:off x="2936776" y="3140968"/>
            <a:ext cx="540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146"/>
          <p:cNvGrpSpPr/>
          <p:nvPr/>
        </p:nvGrpSpPr>
        <p:grpSpPr>
          <a:xfrm>
            <a:off x="6393160" y="3284984"/>
            <a:ext cx="3096344" cy="2664296"/>
            <a:chOff x="9993560" y="2852936"/>
            <a:chExt cx="3096344" cy="2664296"/>
          </a:xfrm>
        </p:grpSpPr>
        <p:grpSp>
          <p:nvGrpSpPr>
            <p:cNvPr id="5" name="グループ化 138"/>
            <p:cNvGrpSpPr/>
            <p:nvPr/>
          </p:nvGrpSpPr>
          <p:grpSpPr>
            <a:xfrm>
              <a:off x="10929664" y="3357032"/>
              <a:ext cx="2160240" cy="2160200"/>
              <a:chOff x="7329264" y="4365144"/>
              <a:chExt cx="2160240" cy="2160200"/>
            </a:xfrm>
          </p:grpSpPr>
          <p:sp>
            <p:nvSpPr>
              <p:cNvPr id="101" name="正方形/長方形 100"/>
              <p:cNvSpPr>
                <a:spLocks noChangeAspect="1"/>
              </p:cNvSpPr>
              <p:nvPr/>
            </p:nvSpPr>
            <p:spPr>
              <a:xfrm>
                <a:off x="7329264" y="4365144"/>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a:spLocks noChangeAspect="1"/>
              </p:cNvSpPr>
              <p:nvPr/>
            </p:nvSpPr>
            <p:spPr>
              <a:xfrm>
                <a:off x="7689304" y="4365144"/>
                <a:ext cx="360000" cy="36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a:spLocks noChangeAspect="1"/>
              </p:cNvSpPr>
              <p:nvPr/>
            </p:nvSpPr>
            <p:spPr>
              <a:xfrm>
                <a:off x="8049344" y="4365144"/>
                <a:ext cx="360000"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a:spLocks noChangeAspect="1"/>
              </p:cNvSpPr>
              <p:nvPr/>
            </p:nvSpPr>
            <p:spPr>
              <a:xfrm>
                <a:off x="8409384" y="4365144"/>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a:spLocks noChangeAspect="1"/>
              </p:cNvSpPr>
              <p:nvPr/>
            </p:nvSpPr>
            <p:spPr>
              <a:xfrm>
                <a:off x="8769424" y="4365144"/>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a:spLocks noChangeAspect="1"/>
              </p:cNvSpPr>
              <p:nvPr/>
            </p:nvSpPr>
            <p:spPr>
              <a:xfrm>
                <a:off x="9129504" y="436514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a:spLocks noChangeAspect="1"/>
              </p:cNvSpPr>
              <p:nvPr/>
            </p:nvSpPr>
            <p:spPr>
              <a:xfrm>
                <a:off x="7329264" y="4725184"/>
                <a:ext cx="360000" cy="36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a:spLocks noChangeAspect="1"/>
              </p:cNvSpPr>
              <p:nvPr/>
            </p:nvSpPr>
            <p:spPr>
              <a:xfrm>
                <a:off x="7689304" y="4725184"/>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a:spLocks noChangeAspect="1"/>
              </p:cNvSpPr>
              <p:nvPr/>
            </p:nvSpPr>
            <p:spPr>
              <a:xfrm>
                <a:off x="8049344" y="4725184"/>
                <a:ext cx="360000" cy="360000"/>
              </a:xfrm>
              <a:prstGeom prst="rect">
                <a:avLst/>
              </a:prstGeom>
              <a:solidFill>
                <a:srgbClr val="FF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a:spLocks noChangeAspect="1"/>
              </p:cNvSpPr>
              <p:nvPr/>
            </p:nvSpPr>
            <p:spPr>
              <a:xfrm>
                <a:off x="8409384" y="4725184"/>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a:spLocks noChangeAspect="1"/>
              </p:cNvSpPr>
              <p:nvPr/>
            </p:nvSpPr>
            <p:spPr>
              <a:xfrm>
                <a:off x="8769424" y="472518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a:spLocks noChangeAspect="1"/>
              </p:cNvSpPr>
              <p:nvPr/>
            </p:nvSpPr>
            <p:spPr>
              <a:xfrm>
                <a:off x="9129504" y="4725184"/>
                <a:ext cx="360000"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a:spLocks noChangeAspect="1"/>
              </p:cNvSpPr>
              <p:nvPr/>
            </p:nvSpPr>
            <p:spPr>
              <a:xfrm>
                <a:off x="7329264" y="5085224"/>
                <a:ext cx="360000"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a:spLocks noChangeAspect="1"/>
              </p:cNvSpPr>
              <p:nvPr/>
            </p:nvSpPr>
            <p:spPr>
              <a:xfrm>
                <a:off x="7689304" y="5085224"/>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a:spLocks noChangeAspect="1"/>
              </p:cNvSpPr>
              <p:nvPr/>
            </p:nvSpPr>
            <p:spPr>
              <a:xfrm>
                <a:off x="8049344" y="5085224"/>
                <a:ext cx="360000" cy="36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a:spLocks noChangeAspect="1"/>
              </p:cNvSpPr>
              <p:nvPr/>
            </p:nvSpPr>
            <p:spPr>
              <a:xfrm>
                <a:off x="8409384" y="5085224"/>
                <a:ext cx="360000" cy="36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a:spLocks noChangeAspect="1"/>
              </p:cNvSpPr>
              <p:nvPr/>
            </p:nvSpPr>
            <p:spPr>
              <a:xfrm>
                <a:off x="8769424" y="5085224"/>
                <a:ext cx="360000" cy="360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a:spLocks noChangeAspect="1"/>
              </p:cNvSpPr>
              <p:nvPr/>
            </p:nvSpPr>
            <p:spPr>
              <a:xfrm>
                <a:off x="9129504" y="5085224"/>
                <a:ext cx="360000"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a:spLocks noChangeAspect="1"/>
              </p:cNvSpPr>
              <p:nvPr/>
            </p:nvSpPr>
            <p:spPr>
              <a:xfrm>
                <a:off x="7329264" y="5445264"/>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a:spLocks noChangeAspect="1"/>
              </p:cNvSpPr>
              <p:nvPr/>
            </p:nvSpPr>
            <p:spPr>
              <a:xfrm>
                <a:off x="7689304" y="5445264"/>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a:spLocks noChangeAspect="1"/>
              </p:cNvSpPr>
              <p:nvPr/>
            </p:nvSpPr>
            <p:spPr>
              <a:xfrm>
                <a:off x="8049344" y="5445264"/>
                <a:ext cx="360000" cy="36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a:spLocks noChangeAspect="1"/>
              </p:cNvSpPr>
              <p:nvPr/>
            </p:nvSpPr>
            <p:spPr>
              <a:xfrm>
                <a:off x="8409384" y="544526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a:spLocks noChangeAspect="1"/>
              </p:cNvSpPr>
              <p:nvPr/>
            </p:nvSpPr>
            <p:spPr>
              <a:xfrm>
                <a:off x="8769424" y="5445264"/>
                <a:ext cx="360000"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a:spLocks noChangeAspect="1"/>
              </p:cNvSpPr>
              <p:nvPr/>
            </p:nvSpPr>
            <p:spPr>
              <a:xfrm>
                <a:off x="9129504" y="5445264"/>
                <a:ext cx="360000"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a:spLocks noChangeAspect="1"/>
              </p:cNvSpPr>
              <p:nvPr/>
            </p:nvSpPr>
            <p:spPr>
              <a:xfrm>
                <a:off x="7329264" y="5805304"/>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a:spLocks noChangeAspect="1"/>
              </p:cNvSpPr>
              <p:nvPr/>
            </p:nvSpPr>
            <p:spPr>
              <a:xfrm>
                <a:off x="7689304" y="5805304"/>
                <a:ext cx="360000" cy="360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a:spLocks noChangeAspect="1"/>
              </p:cNvSpPr>
              <p:nvPr/>
            </p:nvSpPr>
            <p:spPr>
              <a:xfrm>
                <a:off x="8049344" y="5805304"/>
                <a:ext cx="360000" cy="36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a:spLocks noChangeAspect="1"/>
              </p:cNvSpPr>
              <p:nvPr/>
            </p:nvSpPr>
            <p:spPr>
              <a:xfrm>
                <a:off x="8409384" y="5805304"/>
                <a:ext cx="360000"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p:cNvSpPr>
                <a:spLocks noChangeAspect="1"/>
              </p:cNvSpPr>
              <p:nvPr/>
            </p:nvSpPr>
            <p:spPr>
              <a:xfrm>
                <a:off x="8769424" y="5805304"/>
                <a:ext cx="360000"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p:cNvSpPr>
                <a:spLocks noChangeAspect="1"/>
              </p:cNvSpPr>
              <p:nvPr/>
            </p:nvSpPr>
            <p:spPr>
              <a:xfrm>
                <a:off x="9129504" y="580530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a:spLocks noChangeAspect="1"/>
              </p:cNvSpPr>
              <p:nvPr/>
            </p:nvSpPr>
            <p:spPr>
              <a:xfrm>
                <a:off x="7329264" y="6165344"/>
                <a:ext cx="360000"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p:cNvSpPr>
                <a:spLocks noChangeAspect="1"/>
              </p:cNvSpPr>
              <p:nvPr/>
            </p:nvSpPr>
            <p:spPr>
              <a:xfrm>
                <a:off x="7689304" y="6165344"/>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p:cNvSpPr>
                <a:spLocks noChangeAspect="1"/>
              </p:cNvSpPr>
              <p:nvPr/>
            </p:nvSpPr>
            <p:spPr>
              <a:xfrm>
                <a:off x="8049344" y="6165344"/>
                <a:ext cx="360000" cy="36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p:cNvSpPr>
                <a:spLocks noChangeAspect="1"/>
              </p:cNvSpPr>
              <p:nvPr/>
            </p:nvSpPr>
            <p:spPr>
              <a:xfrm>
                <a:off x="8409384" y="6165344"/>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a:spLocks noChangeAspect="1"/>
              </p:cNvSpPr>
              <p:nvPr/>
            </p:nvSpPr>
            <p:spPr>
              <a:xfrm>
                <a:off x="8769424" y="6155819"/>
                <a:ext cx="360000" cy="360000"/>
              </a:xfrm>
              <a:prstGeom prst="rect">
                <a:avLst/>
              </a:prstGeom>
              <a:solidFill>
                <a:srgbClr val="F3F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p:cNvSpPr>
                <a:spLocks noChangeAspect="1"/>
              </p:cNvSpPr>
              <p:nvPr/>
            </p:nvSpPr>
            <p:spPr>
              <a:xfrm>
                <a:off x="9129504" y="6165344"/>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3" name="下矢印 172"/>
            <p:cNvSpPr/>
            <p:nvPr/>
          </p:nvSpPr>
          <p:spPr>
            <a:xfrm>
              <a:off x="11793760" y="2855256"/>
              <a:ext cx="484632" cy="474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テキスト ボックス 174"/>
            <p:cNvSpPr txBox="1"/>
            <p:nvPr/>
          </p:nvSpPr>
          <p:spPr>
            <a:xfrm>
              <a:off x="9993560" y="2852936"/>
              <a:ext cx="1888787" cy="400110"/>
            </a:xfrm>
            <a:prstGeom prst="rect">
              <a:avLst/>
            </a:prstGeom>
            <a:noFill/>
          </p:spPr>
          <p:txBody>
            <a:bodyPr wrap="none" rtlCol="0">
              <a:spAutoFit/>
            </a:bodyPr>
            <a:lstStyle/>
            <a:p>
              <a:r>
                <a:rPr kumimoji="1" lang="en-US" altLang="ja-JP" sz="2000" dirty="0" smtClean="0">
                  <a:solidFill>
                    <a:schemeClr val="accent1"/>
                  </a:solidFill>
                </a:rPr>
                <a:t>30 </a:t>
              </a:r>
              <a:r>
                <a:rPr lang="en-US" altLang="ja-JP" sz="2000" dirty="0" smtClean="0">
                  <a:solidFill>
                    <a:schemeClr val="accent1"/>
                  </a:solidFill>
                </a:rPr>
                <a:t>minutes later</a:t>
              </a:r>
              <a:endParaRPr kumimoji="1" lang="ja-JP" altLang="en-US" sz="2000" dirty="0">
                <a:solidFill>
                  <a:schemeClr val="accent1"/>
                </a:solidFill>
              </a:endParaRPr>
            </a:p>
          </p:txBody>
        </p:sp>
      </p:grpSp>
      <p:sp>
        <p:nvSpPr>
          <p:cNvPr id="180" name="横巻き 179"/>
          <p:cNvSpPr/>
          <p:nvPr/>
        </p:nvSpPr>
        <p:spPr>
          <a:xfrm>
            <a:off x="560512" y="5517232"/>
            <a:ext cx="5256584" cy="8640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bg1"/>
              </a:solidFill>
            </a:endParaRPr>
          </a:p>
          <a:p>
            <a:r>
              <a:rPr lang="ja-JP" altLang="en-US" dirty="0" smtClean="0">
                <a:solidFill>
                  <a:schemeClr val="bg1"/>
                </a:solidFill>
              </a:rPr>
              <a:t>◆</a:t>
            </a:r>
            <a:r>
              <a:rPr lang="en-US" altLang="ja-JP" dirty="0" smtClean="0">
                <a:solidFill>
                  <a:schemeClr val="bg1"/>
                </a:solidFill>
              </a:rPr>
              <a:t>More accurate evaluation of </a:t>
            </a:r>
            <a:r>
              <a:rPr lang="en-US" altLang="ja-JP" dirty="0" err="1" smtClean="0">
                <a:solidFill>
                  <a:schemeClr val="bg1"/>
                </a:solidFill>
              </a:rPr>
              <a:t>inhomogeneity</a:t>
            </a:r>
            <a:endParaRPr lang="en-US" altLang="ja-JP" dirty="0" smtClean="0">
              <a:solidFill>
                <a:schemeClr val="bg1"/>
              </a:solidFill>
            </a:endParaRPr>
          </a:p>
          <a:p>
            <a:r>
              <a:rPr lang="ja-JP" altLang="en-US" dirty="0" smtClean="0">
                <a:solidFill>
                  <a:schemeClr val="bg1"/>
                </a:solidFill>
              </a:rPr>
              <a:t>◆</a:t>
            </a:r>
            <a:r>
              <a:rPr lang="en-US" altLang="ja-JP" dirty="0" smtClean="0">
                <a:solidFill>
                  <a:schemeClr val="bg1"/>
                </a:solidFill>
              </a:rPr>
              <a:t>Relaxation of polymer</a:t>
            </a:r>
            <a:endParaRPr lang="ja-JP" altLang="en-US" dirty="0" smtClean="0">
              <a:solidFill>
                <a:schemeClr val="bg1"/>
              </a:solidFill>
            </a:endParaRPr>
          </a:p>
          <a:p>
            <a:pPr algn="ctr"/>
            <a:endParaRPr kumimoji="1" lang="ja-JP" altLang="en-US" dirty="0"/>
          </a:p>
        </p:txBody>
      </p:sp>
      <p:sp>
        <p:nvSpPr>
          <p:cNvPr id="140" name="テキスト ボックス 139"/>
          <p:cNvSpPr txBox="1"/>
          <p:nvPr/>
        </p:nvSpPr>
        <p:spPr>
          <a:xfrm>
            <a:off x="6177136" y="0"/>
            <a:ext cx="461665" cy="6863417"/>
          </a:xfrm>
          <a:prstGeom prst="rect">
            <a:avLst/>
          </a:prstGeom>
          <a:noFill/>
        </p:spPr>
        <p:txBody>
          <a:bodyPr vert="eaVert" wrap="none" rtlCol="0">
            <a:spAutoFit/>
          </a:bodyPr>
          <a:lstStyle/>
          <a:p>
            <a:r>
              <a:rPr lang="en-US" altLang="ja-JP" dirty="0" smtClean="0">
                <a:solidFill>
                  <a:schemeClr val="accent1"/>
                </a:solidFill>
              </a:rPr>
              <a:t>------------------------------------------------------------------------------------------------</a:t>
            </a:r>
            <a:endParaRPr kumimoji="1" lang="ja-JP" altLang="en-US" dirty="0">
              <a:solidFill>
                <a:schemeClr val="accent1"/>
              </a:solidFill>
            </a:endParaRPr>
          </a:p>
        </p:txBody>
      </p:sp>
      <p:grpSp>
        <p:nvGrpSpPr>
          <p:cNvPr id="6" name="グループ化 145"/>
          <p:cNvGrpSpPr/>
          <p:nvPr/>
        </p:nvGrpSpPr>
        <p:grpSpPr>
          <a:xfrm>
            <a:off x="7329264" y="620688"/>
            <a:ext cx="2160240" cy="2592248"/>
            <a:chOff x="10929664" y="188640"/>
            <a:chExt cx="2160240" cy="2592248"/>
          </a:xfrm>
        </p:grpSpPr>
        <p:grpSp>
          <p:nvGrpSpPr>
            <p:cNvPr id="7" name="グループ化 182"/>
            <p:cNvGrpSpPr/>
            <p:nvPr/>
          </p:nvGrpSpPr>
          <p:grpSpPr>
            <a:xfrm>
              <a:off x="10929664" y="620688"/>
              <a:ext cx="2160240" cy="2160200"/>
              <a:chOff x="6465168" y="260648"/>
              <a:chExt cx="2160240" cy="2160200"/>
            </a:xfrm>
          </p:grpSpPr>
          <p:sp>
            <p:nvSpPr>
              <p:cNvPr id="65" name="正方形/長方形 64"/>
              <p:cNvSpPr>
                <a:spLocks noChangeAspect="1"/>
              </p:cNvSpPr>
              <p:nvPr/>
            </p:nvSpPr>
            <p:spPr>
              <a:xfrm>
                <a:off x="6465168" y="260648"/>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a:spLocks noChangeAspect="1"/>
              </p:cNvSpPr>
              <p:nvPr/>
            </p:nvSpPr>
            <p:spPr>
              <a:xfrm>
                <a:off x="6825208" y="260648"/>
                <a:ext cx="360000" cy="360000"/>
              </a:xfrm>
              <a:prstGeom prst="rect">
                <a:avLst/>
              </a:prstGeom>
              <a:solidFill>
                <a:srgbClr val="FF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a:spLocks noChangeAspect="1"/>
              </p:cNvSpPr>
              <p:nvPr/>
            </p:nvSpPr>
            <p:spPr>
              <a:xfrm>
                <a:off x="7185248" y="260648"/>
                <a:ext cx="360000"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a:spLocks noChangeAspect="1"/>
              </p:cNvSpPr>
              <p:nvPr/>
            </p:nvSpPr>
            <p:spPr>
              <a:xfrm>
                <a:off x="7545288" y="260648"/>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a:spLocks noChangeAspect="1"/>
              </p:cNvSpPr>
              <p:nvPr/>
            </p:nvSpPr>
            <p:spPr>
              <a:xfrm>
                <a:off x="7905328" y="260648"/>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a:spLocks noChangeAspect="1"/>
              </p:cNvSpPr>
              <p:nvPr/>
            </p:nvSpPr>
            <p:spPr>
              <a:xfrm>
                <a:off x="8265408" y="260648"/>
                <a:ext cx="360000"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a:spLocks noChangeAspect="1"/>
              </p:cNvSpPr>
              <p:nvPr/>
            </p:nvSpPr>
            <p:spPr>
              <a:xfrm>
                <a:off x="6465168" y="620688"/>
                <a:ext cx="360000" cy="360000"/>
              </a:xfrm>
              <a:prstGeom prst="rect">
                <a:avLst/>
              </a:prstGeom>
              <a:solidFill>
                <a:srgbClr val="F3F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a:spLocks noChangeAspect="1"/>
              </p:cNvSpPr>
              <p:nvPr/>
            </p:nvSpPr>
            <p:spPr>
              <a:xfrm>
                <a:off x="6825208" y="620688"/>
                <a:ext cx="360000" cy="36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a:spLocks noChangeAspect="1"/>
              </p:cNvSpPr>
              <p:nvPr/>
            </p:nvSpPr>
            <p:spPr>
              <a:xfrm>
                <a:off x="7185248" y="620688"/>
                <a:ext cx="360000" cy="36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a:spLocks noChangeAspect="1"/>
              </p:cNvSpPr>
              <p:nvPr/>
            </p:nvSpPr>
            <p:spPr>
              <a:xfrm>
                <a:off x="7545288" y="620688"/>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a:spLocks noChangeAspect="1"/>
              </p:cNvSpPr>
              <p:nvPr/>
            </p:nvSpPr>
            <p:spPr>
              <a:xfrm>
                <a:off x="7905328" y="620688"/>
                <a:ext cx="360000" cy="36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a:spLocks noChangeAspect="1"/>
              </p:cNvSpPr>
              <p:nvPr/>
            </p:nvSpPr>
            <p:spPr>
              <a:xfrm>
                <a:off x="8265408" y="620688"/>
                <a:ext cx="360000" cy="36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a:spLocks noChangeAspect="1"/>
              </p:cNvSpPr>
              <p:nvPr/>
            </p:nvSpPr>
            <p:spPr>
              <a:xfrm>
                <a:off x="6465168" y="980728"/>
                <a:ext cx="360000"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a:spLocks noChangeAspect="1"/>
              </p:cNvSpPr>
              <p:nvPr/>
            </p:nvSpPr>
            <p:spPr>
              <a:xfrm>
                <a:off x="6825208" y="980728"/>
                <a:ext cx="360000" cy="36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a:spLocks noChangeAspect="1"/>
              </p:cNvSpPr>
              <p:nvPr/>
            </p:nvSpPr>
            <p:spPr>
              <a:xfrm>
                <a:off x="7185248" y="980728"/>
                <a:ext cx="360000" cy="36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a:spLocks noChangeAspect="1"/>
              </p:cNvSpPr>
              <p:nvPr/>
            </p:nvSpPr>
            <p:spPr>
              <a:xfrm>
                <a:off x="7545288" y="980728"/>
                <a:ext cx="360000" cy="36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a:spLocks noChangeAspect="1"/>
              </p:cNvSpPr>
              <p:nvPr/>
            </p:nvSpPr>
            <p:spPr>
              <a:xfrm>
                <a:off x="7905328" y="980728"/>
                <a:ext cx="360000" cy="3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a:spLocks noChangeAspect="1"/>
              </p:cNvSpPr>
              <p:nvPr/>
            </p:nvSpPr>
            <p:spPr>
              <a:xfrm>
                <a:off x="8265408" y="980728"/>
                <a:ext cx="360000"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a:spLocks noChangeAspect="1"/>
              </p:cNvSpPr>
              <p:nvPr/>
            </p:nvSpPr>
            <p:spPr>
              <a:xfrm>
                <a:off x="6465168" y="1340768"/>
                <a:ext cx="360000" cy="360000"/>
              </a:xfrm>
              <a:prstGeom prst="rect">
                <a:avLst/>
              </a:prstGeom>
              <a:solidFill>
                <a:srgbClr val="F3F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a:spLocks noChangeAspect="1"/>
              </p:cNvSpPr>
              <p:nvPr/>
            </p:nvSpPr>
            <p:spPr>
              <a:xfrm>
                <a:off x="6825208" y="1340768"/>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a:spLocks noChangeAspect="1"/>
              </p:cNvSpPr>
              <p:nvPr/>
            </p:nvSpPr>
            <p:spPr>
              <a:xfrm>
                <a:off x="7185248" y="1340768"/>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a:spLocks noChangeAspect="1"/>
              </p:cNvSpPr>
              <p:nvPr/>
            </p:nvSpPr>
            <p:spPr>
              <a:xfrm>
                <a:off x="7545288" y="1340768"/>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a:spLocks noChangeAspect="1"/>
              </p:cNvSpPr>
              <p:nvPr/>
            </p:nvSpPr>
            <p:spPr>
              <a:xfrm>
                <a:off x="7905328" y="1340768"/>
                <a:ext cx="360000" cy="360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a:spLocks noChangeAspect="1"/>
              </p:cNvSpPr>
              <p:nvPr/>
            </p:nvSpPr>
            <p:spPr>
              <a:xfrm>
                <a:off x="8265408" y="1340768"/>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a:spLocks noChangeAspect="1"/>
              </p:cNvSpPr>
              <p:nvPr/>
            </p:nvSpPr>
            <p:spPr>
              <a:xfrm>
                <a:off x="6465168" y="1700808"/>
                <a:ext cx="360000" cy="36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a:spLocks noChangeAspect="1"/>
              </p:cNvSpPr>
              <p:nvPr/>
            </p:nvSpPr>
            <p:spPr>
              <a:xfrm>
                <a:off x="6825208" y="1700808"/>
                <a:ext cx="360000" cy="3600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a:spLocks noChangeAspect="1"/>
              </p:cNvSpPr>
              <p:nvPr/>
            </p:nvSpPr>
            <p:spPr>
              <a:xfrm>
                <a:off x="7185248" y="1700808"/>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a:spLocks noChangeAspect="1"/>
              </p:cNvSpPr>
              <p:nvPr/>
            </p:nvSpPr>
            <p:spPr>
              <a:xfrm>
                <a:off x="7545288" y="1700808"/>
                <a:ext cx="360000"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a:spLocks noChangeAspect="1"/>
              </p:cNvSpPr>
              <p:nvPr/>
            </p:nvSpPr>
            <p:spPr>
              <a:xfrm>
                <a:off x="7905328" y="1700808"/>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a:spLocks noChangeAspect="1"/>
              </p:cNvSpPr>
              <p:nvPr/>
            </p:nvSpPr>
            <p:spPr>
              <a:xfrm>
                <a:off x="8265408" y="1700808"/>
                <a:ext cx="36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a:spLocks noChangeAspect="1"/>
              </p:cNvSpPr>
              <p:nvPr/>
            </p:nvSpPr>
            <p:spPr>
              <a:xfrm>
                <a:off x="6465168" y="2060848"/>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a:spLocks noChangeAspect="1"/>
              </p:cNvSpPr>
              <p:nvPr/>
            </p:nvSpPr>
            <p:spPr>
              <a:xfrm>
                <a:off x="6825208" y="2060848"/>
                <a:ext cx="36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a:spLocks noChangeAspect="1"/>
              </p:cNvSpPr>
              <p:nvPr/>
            </p:nvSpPr>
            <p:spPr>
              <a:xfrm>
                <a:off x="7185248" y="2060848"/>
                <a:ext cx="360000" cy="36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a:spLocks noChangeAspect="1"/>
              </p:cNvSpPr>
              <p:nvPr/>
            </p:nvSpPr>
            <p:spPr>
              <a:xfrm>
                <a:off x="7545288" y="2060848"/>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a:spLocks noChangeAspect="1"/>
              </p:cNvSpPr>
              <p:nvPr/>
            </p:nvSpPr>
            <p:spPr>
              <a:xfrm>
                <a:off x="7905328" y="2051323"/>
                <a:ext cx="360000" cy="360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a:spLocks noChangeAspect="1"/>
              </p:cNvSpPr>
              <p:nvPr/>
            </p:nvSpPr>
            <p:spPr>
              <a:xfrm>
                <a:off x="8265408" y="2060848"/>
                <a:ext cx="360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4" name="テキスト ボックス 143"/>
            <p:cNvSpPr txBox="1"/>
            <p:nvPr/>
          </p:nvSpPr>
          <p:spPr>
            <a:xfrm>
              <a:off x="11073680" y="188640"/>
              <a:ext cx="1645387" cy="400110"/>
            </a:xfrm>
            <a:prstGeom prst="rect">
              <a:avLst/>
            </a:prstGeom>
            <a:noFill/>
          </p:spPr>
          <p:txBody>
            <a:bodyPr wrap="none" rtlCol="0">
              <a:spAutoFit/>
            </a:bodyPr>
            <a:lstStyle/>
            <a:p>
              <a:r>
                <a:rPr kumimoji="1" lang="en-US" altLang="ja-JP" sz="2000" dirty="0" smtClean="0">
                  <a:solidFill>
                    <a:schemeClr val="accent1"/>
                  </a:solidFill>
                </a:rPr>
                <a:t>start</a:t>
              </a:r>
              <a:r>
                <a:rPr kumimoji="1" lang="ja-JP" altLang="en-US" sz="2000" dirty="0" smtClean="0">
                  <a:solidFill>
                    <a:schemeClr val="accent1"/>
                  </a:solidFill>
                </a:rPr>
                <a:t>～</a:t>
              </a:r>
              <a:r>
                <a:rPr kumimoji="1" lang="en-US" altLang="ja-JP" sz="2000" dirty="0" smtClean="0">
                  <a:solidFill>
                    <a:schemeClr val="accent1"/>
                  </a:solidFill>
                </a:rPr>
                <a:t>10min</a:t>
              </a:r>
              <a:r>
                <a:rPr kumimoji="1" lang="en-US" altLang="ja-JP" sz="2000" dirty="0" smtClean="0"/>
                <a:t>.</a:t>
              </a:r>
              <a:endParaRPr kumimoji="1" lang="ja-JP" altLang="en-US" sz="2000" dirty="0"/>
            </a:p>
          </p:txBody>
        </p:sp>
      </p:grpSp>
      <p:sp>
        <p:nvSpPr>
          <p:cNvPr id="63" name="テキスト ボックス 62"/>
          <p:cNvSpPr txBox="1"/>
          <p:nvPr/>
        </p:nvSpPr>
        <p:spPr>
          <a:xfrm>
            <a:off x="3656856" y="1628800"/>
            <a:ext cx="2118529" cy="646331"/>
          </a:xfrm>
          <a:prstGeom prst="rect">
            <a:avLst/>
          </a:prstGeom>
          <a:noFill/>
        </p:spPr>
        <p:txBody>
          <a:bodyPr wrap="none" rtlCol="0">
            <a:spAutoFit/>
          </a:bodyPr>
          <a:lstStyle/>
          <a:p>
            <a:pPr algn="ctr"/>
            <a:r>
              <a:rPr kumimoji="1" lang="en-US" altLang="ja-JP" dirty="0" smtClean="0"/>
              <a:t>Diffusion coefficient </a:t>
            </a:r>
          </a:p>
          <a:p>
            <a:pPr algn="ctr"/>
            <a:r>
              <a:rPr kumimoji="1" lang="en-US" altLang="ja-JP" dirty="0" smtClean="0"/>
              <a:t>for place</a:t>
            </a:r>
            <a:endParaRPr kumimoji="1" lang="ja-JP" altLang="en-US" dirty="0"/>
          </a:p>
        </p:txBody>
      </p:sp>
      <p:pic>
        <p:nvPicPr>
          <p:cNvPr id="163841" name="Picture 1"/>
          <p:cNvPicPr>
            <a:picLocks noChangeAspect="1" noChangeArrowheads="1"/>
          </p:cNvPicPr>
          <p:nvPr/>
        </p:nvPicPr>
        <p:blipFill>
          <a:blip r:embed="rId4" cstate="print"/>
          <a:srcRect/>
          <a:stretch>
            <a:fillRect/>
          </a:stretch>
        </p:blipFill>
        <p:spPr bwMode="auto">
          <a:xfrm>
            <a:off x="3584848" y="2276872"/>
            <a:ext cx="2348816" cy="2880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Diffcoef空間分布スケール変更版.tif"/>
          <p:cNvPicPr>
            <a:picLocks noChangeAspect="1"/>
          </p:cNvPicPr>
          <p:nvPr/>
        </p:nvPicPr>
        <p:blipFill>
          <a:blip r:embed="rId3" cstate="print"/>
          <a:stretch>
            <a:fillRect/>
          </a:stretch>
        </p:blipFill>
        <p:spPr>
          <a:xfrm>
            <a:off x="7771405" y="4437368"/>
            <a:ext cx="1943373" cy="2304000"/>
          </a:xfrm>
          <a:prstGeom prst="rect">
            <a:avLst/>
          </a:prstGeom>
        </p:spPr>
      </p:pic>
      <p:sp>
        <p:nvSpPr>
          <p:cNvPr id="2" name="タイトル 1"/>
          <p:cNvSpPr>
            <a:spLocks noGrp="1"/>
          </p:cNvSpPr>
          <p:nvPr>
            <p:ph type="title"/>
          </p:nvPr>
        </p:nvSpPr>
        <p:spPr/>
        <p:txBody>
          <a:bodyPr>
            <a:normAutofit/>
          </a:bodyPr>
          <a:lstStyle/>
          <a:p>
            <a:r>
              <a:rPr kumimoji="1" lang="en-US" altLang="ja-JP" sz="3200" dirty="0" smtClean="0">
                <a:ea typeface="ＭＳ ゴシック" pitchFamily="49" charset="-128"/>
              </a:rPr>
              <a:t>Summary</a:t>
            </a:r>
            <a:endParaRPr kumimoji="1" lang="ja-JP" altLang="en-US" sz="3200" dirty="0">
              <a:ea typeface="ＭＳ ゴシック" pitchFamily="49" charset="-128"/>
            </a:endParaRPr>
          </a:p>
        </p:txBody>
      </p:sp>
      <p:sp>
        <p:nvSpPr>
          <p:cNvPr id="3" name="スライド番号プレースホルダ 2"/>
          <p:cNvSpPr>
            <a:spLocks noGrp="1"/>
          </p:cNvSpPr>
          <p:nvPr>
            <p:ph type="sldNum" sz="quarter" idx="12"/>
          </p:nvPr>
        </p:nvSpPr>
        <p:spPr>
          <a:xfrm>
            <a:off x="6249144" y="6381328"/>
            <a:ext cx="2311400" cy="365125"/>
          </a:xfrm>
        </p:spPr>
        <p:txBody>
          <a:bodyPr>
            <a:normAutofit/>
          </a:bodyPr>
          <a:lstStyle/>
          <a:p>
            <a:fld id="{CDDC7558-BD80-49AE-9546-4B1E4067DBD0}" type="slidenum">
              <a:rPr lang="ja-JP" altLang="en-US" smtClean="0"/>
              <a:pPr/>
              <a:t>31</a:t>
            </a:fld>
            <a:endParaRPr lang="ja-JP" altLang="en-US" dirty="0"/>
          </a:p>
        </p:txBody>
      </p:sp>
      <p:grpSp>
        <p:nvGrpSpPr>
          <p:cNvPr id="37" name="グループ化 36"/>
          <p:cNvGrpSpPr/>
          <p:nvPr/>
        </p:nvGrpSpPr>
        <p:grpSpPr>
          <a:xfrm>
            <a:off x="560513" y="260648"/>
            <a:ext cx="8424936" cy="3457545"/>
            <a:chOff x="560513" y="260648"/>
            <a:chExt cx="8424936" cy="3457545"/>
          </a:xfrm>
        </p:grpSpPr>
        <p:sp>
          <p:nvSpPr>
            <p:cNvPr id="4" name="テキスト ボックス 3"/>
            <p:cNvSpPr txBox="1"/>
            <p:nvPr/>
          </p:nvSpPr>
          <p:spPr>
            <a:xfrm>
              <a:off x="560513" y="2271643"/>
              <a:ext cx="8424936" cy="1446550"/>
            </a:xfrm>
            <a:prstGeom prst="rect">
              <a:avLst/>
            </a:prstGeom>
            <a:noFill/>
          </p:spPr>
          <p:txBody>
            <a:bodyPr wrap="square" rtlCol="0">
              <a:spAutoFit/>
            </a:bodyPr>
            <a:lstStyle/>
            <a:p>
              <a:r>
                <a:rPr kumimoji="1" lang="ja-JP" altLang="en-US" sz="2800" b="1" dirty="0" smtClean="0">
                  <a:latin typeface="ＭＳ ゴシック" pitchFamily="49" charset="-128"/>
                  <a:ea typeface="ＭＳ ゴシック" pitchFamily="49" charset="-128"/>
                </a:rPr>
                <a:t>・</a:t>
              </a:r>
              <a:r>
                <a:rPr lang="en-US" altLang="ja-JP" sz="2800" b="1" dirty="0" smtClean="0">
                  <a:latin typeface="Calibri" pitchFamily="34" charset="0"/>
                  <a:ea typeface="ＭＳ ゴシック" pitchFamily="49" charset="-128"/>
                </a:rPr>
                <a:t>Succeeded in </a:t>
              </a:r>
              <a:r>
                <a:rPr lang="en-US" altLang="ja-JP" sz="2800" b="1" dirty="0" err="1" smtClean="0">
                  <a:latin typeface="Calibri" pitchFamily="34" charset="0"/>
                  <a:ea typeface="ＭＳ ゴシック" pitchFamily="49" charset="-128"/>
                </a:rPr>
                <a:t>excuting</a:t>
              </a:r>
              <a:r>
                <a:rPr lang="en-US" altLang="ja-JP" sz="2800" b="1" dirty="0" smtClean="0">
                  <a:latin typeface="Calibri" pitchFamily="34" charset="0"/>
                  <a:ea typeface="ＭＳ ゴシック" pitchFamily="49" charset="-128"/>
                </a:rPr>
                <a:t> SMT for 6000 molecules by using </a:t>
              </a:r>
              <a:r>
                <a:rPr lang="en-US" altLang="ja-JP" sz="2800" b="1" dirty="0" smtClean="0"/>
                <a:t>Anti-Stokes Raman scattered light.</a:t>
              </a:r>
              <a:endParaRPr kumimoji="1" lang="en-US" altLang="ja-JP" sz="2800" b="1" dirty="0" smtClean="0">
                <a:latin typeface="ＭＳ ゴシック" pitchFamily="49" charset="-128"/>
                <a:ea typeface="ＭＳ ゴシック" pitchFamily="49" charset="-128"/>
              </a:endParaRPr>
            </a:p>
            <a:p>
              <a:endParaRPr lang="en-US" altLang="ja-JP" sz="3200" b="1" dirty="0" smtClean="0"/>
            </a:p>
          </p:txBody>
        </p:sp>
        <p:pic>
          <p:nvPicPr>
            <p:cNvPr id="6" name="Picture 2"/>
            <p:cNvPicPr>
              <a:picLocks noChangeAspect="1" noChangeArrowheads="1"/>
            </p:cNvPicPr>
            <p:nvPr/>
          </p:nvPicPr>
          <p:blipFill>
            <a:blip r:embed="rId4" cstate="print"/>
            <a:stretch>
              <a:fillRect/>
            </a:stretch>
          </p:blipFill>
          <p:spPr bwMode="auto">
            <a:xfrm>
              <a:off x="6249144" y="260648"/>
              <a:ext cx="2052000" cy="2052000"/>
            </a:xfrm>
            <a:prstGeom prst="rect">
              <a:avLst/>
            </a:prstGeom>
            <a:noFill/>
            <a:ln w="9525">
              <a:noFill/>
              <a:miter lim="800000"/>
              <a:headEnd/>
              <a:tailEnd/>
            </a:ln>
          </p:spPr>
        </p:pic>
      </p:grpSp>
      <p:sp>
        <p:nvSpPr>
          <p:cNvPr id="5" name="テキスト ボックス 4"/>
          <p:cNvSpPr txBox="1"/>
          <p:nvPr/>
        </p:nvSpPr>
        <p:spPr>
          <a:xfrm>
            <a:off x="560512" y="3429000"/>
            <a:ext cx="8640960" cy="1231106"/>
          </a:xfrm>
          <a:prstGeom prst="rect">
            <a:avLst/>
          </a:prstGeom>
          <a:noFill/>
        </p:spPr>
        <p:txBody>
          <a:bodyPr wrap="square" rtlCol="0">
            <a:spAutoFit/>
          </a:bodyPr>
          <a:lstStyle/>
          <a:p>
            <a:r>
              <a:rPr lang="ja-JP" altLang="en-US" sz="2800" b="1" dirty="0" smtClean="0">
                <a:latin typeface="ＭＳ ゴシック" pitchFamily="49" charset="-128"/>
                <a:ea typeface="ＭＳ ゴシック" pitchFamily="49" charset="-128"/>
              </a:rPr>
              <a:t>・</a:t>
            </a:r>
            <a:r>
              <a:rPr lang="en-US" altLang="ja-JP" sz="2800" b="1" dirty="0" smtClean="0">
                <a:latin typeface="Calibri" pitchFamily="34" charset="0"/>
                <a:ea typeface="ＭＳ ゴシック" pitchFamily="49" charset="-128"/>
              </a:rPr>
              <a:t>Succeeded in evaluating </a:t>
            </a:r>
            <a:r>
              <a:rPr lang="en-US" altLang="ja-JP" sz="2800" b="1" dirty="0" err="1" smtClean="0">
                <a:latin typeface="Calibri" pitchFamily="34" charset="0"/>
                <a:ea typeface="ＭＳ ゴシック" pitchFamily="49" charset="-128"/>
              </a:rPr>
              <a:t>inhomogeneity</a:t>
            </a:r>
            <a:r>
              <a:rPr lang="en-US" altLang="ja-JP" sz="2800" b="1" dirty="0" smtClean="0">
                <a:latin typeface="Calibri" pitchFamily="34" charset="0"/>
                <a:ea typeface="ＭＳ ゴシック" pitchFamily="49" charset="-128"/>
              </a:rPr>
              <a:t> of polymer film from diffusion coefficient of </a:t>
            </a:r>
            <a:r>
              <a:rPr lang="en-US" altLang="ja-JP" sz="2800" b="1" dirty="0" smtClean="0">
                <a:latin typeface="Calibri" pitchFamily="34" charset="0"/>
                <a:ea typeface="ＭＳ ゴシック" pitchFamily="49" charset="-128"/>
                <a:cs typeface="Times New Roman" pitchFamily="18" charset="0"/>
              </a:rPr>
              <a:t>6000 molecules.</a:t>
            </a:r>
            <a:endParaRPr lang="en-US" altLang="ja-JP" sz="2800" b="1" dirty="0" smtClean="0">
              <a:latin typeface="Calibri" pitchFamily="34" charset="0"/>
              <a:ea typeface="ＭＳ ゴシック" pitchFamily="49" charset="-128"/>
            </a:endParaRPr>
          </a:p>
          <a:p>
            <a:endParaRPr kumimoji="1" lang="ja-JP" altLang="en-US" dirty="0"/>
          </a:p>
        </p:txBody>
      </p:sp>
      <p:pic>
        <p:nvPicPr>
          <p:cNvPr id="9" name="図 8" descr="photosynergeticslogo.png"/>
          <p:cNvPicPr>
            <a:picLocks noChangeAspect="1"/>
          </p:cNvPicPr>
          <p:nvPr/>
        </p:nvPicPr>
        <p:blipFill>
          <a:blip r:embed="rId5" cstate="print"/>
          <a:stretch>
            <a:fillRect/>
          </a:stretch>
        </p:blipFill>
        <p:spPr>
          <a:xfrm>
            <a:off x="416496" y="5229200"/>
            <a:ext cx="2433833" cy="1307595"/>
          </a:xfrm>
          <a:prstGeom prst="rect">
            <a:avLst/>
          </a:prstGeom>
        </p:spPr>
      </p:pic>
    </p:spTree>
  </p:cSld>
  <p:clrMapOvr>
    <a:masterClrMapping/>
  </p:clrMapOvr>
  <p:transition advTm="15616"/>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4686" y="3036091"/>
            <a:ext cx="9116629" cy="785818"/>
          </a:xfrm>
        </p:spPr>
        <p:txBody>
          <a:bodyPr>
            <a:normAutofit fontScale="90000"/>
          </a:bodyPr>
          <a:lstStyle/>
          <a:p>
            <a:r>
              <a:rPr kumimoji="1" lang="en-US" altLang="ja-JP" dirty="0" smtClean="0"/>
              <a:t>Thank you for your kind attention.</a:t>
            </a:r>
            <a:endParaRPr kumimoji="1" lang="ja-JP" altLang="en-US"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32</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b="1" dirty="0" smtClean="0">
                <a:latin typeface="Times New Roman" pitchFamily="18" charset="0"/>
                <a:ea typeface="ＭＳ ゴシック" pitchFamily="49" charset="-128"/>
                <a:cs typeface="Times New Roman" pitchFamily="18" charset="0"/>
              </a:rPr>
              <a:t>Random Walk for 1660 molecules</a:t>
            </a:r>
            <a:endParaRPr kumimoji="1" lang="ja-JP" altLang="en-US" sz="5400" dirty="0">
              <a:latin typeface="Times New Roman" pitchFamily="18" charset="0"/>
              <a:cs typeface="Times New Roman" pitchFamily="18" charset="0"/>
            </a:endParaRPr>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33</a:t>
            </a:fld>
            <a:endParaRPr lang="ja-JP" altLang="en-US"/>
          </a:p>
        </p:txBody>
      </p:sp>
      <p:pic>
        <p:nvPicPr>
          <p:cNvPr id="203780" name="Picture 4"/>
          <p:cNvPicPr>
            <a:picLocks noChangeAspect="1" noChangeArrowheads="1"/>
          </p:cNvPicPr>
          <p:nvPr/>
        </p:nvPicPr>
        <p:blipFill>
          <a:blip r:embed="rId2" cstate="print"/>
          <a:srcRect/>
          <a:stretch>
            <a:fillRect/>
          </a:stretch>
        </p:blipFill>
        <p:spPr bwMode="auto">
          <a:xfrm>
            <a:off x="5385048" y="1844824"/>
            <a:ext cx="3600000" cy="36000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920552" y="1844824"/>
            <a:ext cx="3600000" cy="3600000"/>
          </a:xfrm>
          <a:prstGeom prst="rect">
            <a:avLst/>
          </a:prstGeom>
          <a:noFill/>
          <a:ln w="9525">
            <a:noFill/>
            <a:miter lim="800000"/>
            <a:headEnd/>
            <a:tailEnd/>
          </a:ln>
        </p:spPr>
      </p:pic>
      <p:sp>
        <p:nvSpPr>
          <p:cNvPr id="9" name="テキスト ボックス 8"/>
          <p:cNvSpPr txBox="1"/>
          <p:nvPr/>
        </p:nvSpPr>
        <p:spPr>
          <a:xfrm>
            <a:off x="1801607" y="5517232"/>
            <a:ext cx="1999265" cy="523220"/>
          </a:xfrm>
          <a:prstGeom prst="rect">
            <a:avLst/>
          </a:prstGeom>
          <a:noFill/>
        </p:spPr>
        <p:txBody>
          <a:bodyPr wrap="none" rtlCol="0">
            <a:spAutoFit/>
          </a:bodyPr>
          <a:lstStyle/>
          <a:p>
            <a:r>
              <a:rPr lang="en-US" altLang="ja-JP" sz="2800" b="1" dirty="0" smtClean="0">
                <a:latin typeface="Times New Roman" pitchFamily="18" charset="0"/>
                <a:cs typeface="Times New Roman" pitchFamily="18" charset="0"/>
              </a:rPr>
              <a:t>Experiment</a:t>
            </a:r>
            <a:endParaRPr kumimoji="1" lang="ja-JP" altLang="en-US" b="1" dirty="0">
              <a:latin typeface="Times New Roman" pitchFamily="18" charset="0"/>
              <a:cs typeface="Times New Roman" pitchFamily="18" charset="0"/>
            </a:endParaRPr>
          </a:p>
        </p:txBody>
      </p:sp>
      <p:sp>
        <p:nvSpPr>
          <p:cNvPr id="10" name="テキスト ボックス 9"/>
          <p:cNvSpPr txBox="1"/>
          <p:nvPr/>
        </p:nvSpPr>
        <p:spPr>
          <a:xfrm>
            <a:off x="6249144" y="5517232"/>
            <a:ext cx="1863011" cy="523220"/>
          </a:xfrm>
          <a:prstGeom prst="rect">
            <a:avLst/>
          </a:prstGeom>
          <a:noFill/>
        </p:spPr>
        <p:txBody>
          <a:bodyPr wrap="none" rtlCol="0">
            <a:spAutoFit/>
          </a:bodyPr>
          <a:lstStyle/>
          <a:p>
            <a:r>
              <a:rPr kumimoji="1" lang="en-US" altLang="ja-JP" sz="2800" b="1" dirty="0" smtClean="0">
                <a:latin typeface="Times New Roman" pitchFamily="18" charset="0"/>
                <a:cs typeface="Times New Roman" pitchFamily="18" charset="0"/>
              </a:rPr>
              <a:t>Simulation</a:t>
            </a:r>
            <a:endParaRPr kumimoji="1" lang="ja-JP" altLang="en-US" sz="16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b="1" dirty="0" smtClean="0">
                <a:latin typeface="Times New Roman" pitchFamily="18" charset="0"/>
                <a:ea typeface="ＭＳ ゴシック" pitchFamily="49" charset="-128"/>
                <a:cs typeface="Times New Roman" pitchFamily="18" charset="0"/>
              </a:rPr>
              <a:t>Random Walk for 5000 molecules</a:t>
            </a:r>
            <a:endParaRPr kumimoji="1" lang="ja-JP" altLang="en-US" sz="5400" dirty="0">
              <a:latin typeface="Times New Roman" pitchFamily="18" charset="0"/>
              <a:cs typeface="Times New Roman" pitchFamily="18" charset="0"/>
            </a:endParaRPr>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34</a:t>
            </a:fld>
            <a:endParaRPr lang="ja-JP" altLang="en-US"/>
          </a:p>
        </p:txBody>
      </p:sp>
      <p:pic>
        <p:nvPicPr>
          <p:cNvPr id="203780" name="Picture 4"/>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a:off x="4808984" y="1628800"/>
            <a:ext cx="4581819" cy="43200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272480" y="1556792"/>
            <a:ext cx="4913644" cy="4572000"/>
          </a:xfrm>
          <a:prstGeom prst="rect">
            <a:avLst/>
          </a:prstGeom>
          <a:noFill/>
          <a:ln w="9525">
            <a:noFill/>
            <a:miter lim="800000"/>
            <a:headEnd/>
            <a:tailEnd/>
          </a:ln>
        </p:spPr>
      </p:pic>
      <p:sp>
        <p:nvSpPr>
          <p:cNvPr id="9" name="テキスト ボックス 8"/>
          <p:cNvSpPr txBox="1"/>
          <p:nvPr/>
        </p:nvSpPr>
        <p:spPr>
          <a:xfrm>
            <a:off x="1801607" y="5517232"/>
            <a:ext cx="1999265" cy="523220"/>
          </a:xfrm>
          <a:prstGeom prst="rect">
            <a:avLst/>
          </a:prstGeom>
          <a:noFill/>
        </p:spPr>
        <p:txBody>
          <a:bodyPr wrap="none" rtlCol="0">
            <a:spAutoFit/>
          </a:bodyPr>
          <a:lstStyle/>
          <a:p>
            <a:r>
              <a:rPr lang="en-US" altLang="ja-JP" sz="2800" b="1" dirty="0" smtClean="0">
                <a:latin typeface="Times New Roman" pitchFamily="18" charset="0"/>
                <a:cs typeface="Times New Roman" pitchFamily="18" charset="0"/>
              </a:rPr>
              <a:t>Experiment</a:t>
            </a:r>
            <a:endParaRPr kumimoji="1" lang="ja-JP" altLang="en-US" b="1" dirty="0">
              <a:latin typeface="Times New Roman" pitchFamily="18" charset="0"/>
              <a:cs typeface="Times New Roman" pitchFamily="18" charset="0"/>
            </a:endParaRPr>
          </a:p>
        </p:txBody>
      </p:sp>
      <p:sp>
        <p:nvSpPr>
          <p:cNvPr id="10" name="テキスト ボックス 9"/>
          <p:cNvSpPr txBox="1"/>
          <p:nvPr/>
        </p:nvSpPr>
        <p:spPr>
          <a:xfrm>
            <a:off x="6249144" y="5517232"/>
            <a:ext cx="1863011" cy="523220"/>
          </a:xfrm>
          <a:prstGeom prst="rect">
            <a:avLst/>
          </a:prstGeom>
          <a:noFill/>
        </p:spPr>
        <p:txBody>
          <a:bodyPr wrap="none" rtlCol="0">
            <a:spAutoFit/>
          </a:bodyPr>
          <a:lstStyle/>
          <a:p>
            <a:r>
              <a:rPr kumimoji="1" lang="en-US" altLang="ja-JP" sz="2800" b="1" dirty="0" smtClean="0">
                <a:latin typeface="Times New Roman" pitchFamily="18" charset="0"/>
                <a:cs typeface="Times New Roman" pitchFamily="18" charset="0"/>
              </a:rPr>
              <a:t>Simulation</a:t>
            </a:r>
            <a:endParaRPr kumimoji="1" lang="ja-JP" altLang="en-US" sz="16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en-US" altLang="ja-JP" sz="3200" dirty="0" smtClean="0"/>
              <a:t>Switching</a:t>
            </a:r>
            <a:endParaRPr kumimoji="1" lang="ja-JP" altLang="en-US" sz="3200" dirty="0"/>
          </a:p>
        </p:txBody>
      </p:sp>
      <p:sp>
        <p:nvSpPr>
          <p:cNvPr id="4" name="スライド番号プレースホルダ 3"/>
          <p:cNvSpPr>
            <a:spLocks noGrp="1"/>
          </p:cNvSpPr>
          <p:nvPr>
            <p:ph type="sldNum" sz="quarter" idx="12"/>
          </p:nvPr>
        </p:nvSpPr>
        <p:spPr/>
        <p:txBody>
          <a:bodyPr/>
          <a:lstStyle/>
          <a:p>
            <a:fld id="{6FE56F6A-523A-45A3-8A7E-7ABD83A75ACC}" type="slidenum">
              <a:rPr lang="ja-JP" altLang="en-US" smtClean="0"/>
              <a:pPr/>
              <a:t>35</a:t>
            </a:fld>
            <a:endParaRPr lang="ja-JP" altLang="en-US" dirty="0"/>
          </a:p>
        </p:txBody>
      </p:sp>
      <p:sp>
        <p:nvSpPr>
          <p:cNvPr id="7" name="テキスト ボックス 6"/>
          <p:cNvSpPr txBox="1"/>
          <p:nvPr/>
        </p:nvSpPr>
        <p:spPr>
          <a:xfrm>
            <a:off x="560512" y="1340768"/>
            <a:ext cx="4306307" cy="3693319"/>
          </a:xfrm>
          <a:prstGeom prst="rect">
            <a:avLst/>
          </a:prstGeom>
          <a:noFill/>
        </p:spPr>
        <p:txBody>
          <a:bodyPr wrap="none" rtlCol="0">
            <a:spAutoFit/>
          </a:bodyPr>
          <a:lstStyle/>
          <a:p>
            <a:endParaRPr kumimoji="1" lang="en-US" altLang="ja-JP" dirty="0" smtClean="0"/>
          </a:p>
          <a:p>
            <a:r>
              <a:rPr lang="ja-JP" altLang="en-US" dirty="0" smtClean="0"/>
              <a:t>・</a:t>
            </a:r>
            <a:r>
              <a:rPr lang="en-US" altLang="ja-JP" dirty="0" smtClean="0"/>
              <a:t>Close reaction quantum yield</a:t>
            </a:r>
            <a:r>
              <a:rPr lang="ja-JP" altLang="en-US" dirty="0" smtClean="0"/>
              <a:t>　</a:t>
            </a:r>
            <a:r>
              <a:rPr lang="az-Cyrl-AZ" altLang="ja-JP" dirty="0" smtClean="0"/>
              <a:t>Ф</a:t>
            </a:r>
            <a:r>
              <a:rPr lang="en-US" altLang="ja-JP" baseline="-25000" dirty="0" smtClean="0"/>
              <a:t>o</a:t>
            </a:r>
            <a:r>
              <a:rPr lang="ja-JP" altLang="en-US" baseline="-25000" dirty="0" smtClean="0"/>
              <a:t>→</a:t>
            </a:r>
            <a:r>
              <a:rPr lang="en-US" altLang="ja-JP" baseline="-25000" dirty="0" smtClean="0"/>
              <a:t>c</a:t>
            </a:r>
            <a:r>
              <a:rPr lang="en-US" altLang="ja-JP" dirty="0" smtClean="0"/>
              <a:t>=0.21</a:t>
            </a:r>
          </a:p>
          <a:p>
            <a:r>
              <a:rPr lang="ja-JP" altLang="en-US" dirty="0" smtClean="0"/>
              <a:t>・</a:t>
            </a:r>
            <a:r>
              <a:rPr lang="en-US" altLang="ja-JP" dirty="0" smtClean="0"/>
              <a:t>Fluorescence quantum yield</a:t>
            </a:r>
            <a:r>
              <a:rPr lang="ja-JP" altLang="en-US" dirty="0" smtClean="0"/>
              <a:t>　</a:t>
            </a:r>
            <a:r>
              <a:rPr lang="az-Cyrl-AZ" altLang="ja-JP" dirty="0" smtClean="0"/>
              <a:t>Ф</a:t>
            </a:r>
            <a:r>
              <a:rPr lang="en-US" altLang="ja-JP" baseline="-25000" dirty="0" smtClean="0"/>
              <a:t>F</a:t>
            </a:r>
            <a:r>
              <a:rPr lang="en-US" altLang="ja-JP" dirty="0" smtClean="0"/>
              <a:t>=0.78</a:t>
            </a:r>
          </a:p>
          <a:p>
            <a:r>
              <a:rPr lang="ja-JP" altLang="en-US" dirty="0" smtClean="0"/>
              <a:t>・</a:t>
            </a:r>
            <a:r>
              <a:rPr lang="en-US" altLang="ja-JP" dirty="0" smtClean="0"/>
              <a:t>Transition </a:t>
            </a:r>
            <a:r>
              <a:rPr lang="en-US" altLang="ja-JP" dirty="0" err="1" smtClean="0"/>
              <a:t>dipole&amp;Polarization</a:t>
            </a:r>
            <a:r>
              <a:rPr lang="en-US" altLang="ja-JP" dirty="0" smtClean="0"/>
              <a:t> of laser light</a:t>
            </a:r>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r>
              <a:rPr lang="ja-JP" altLang="en-US" dirty="0" smtClean="0"/>
              <a:t>・</a:t>
            </a:r>
            <a:r>
              <a:rPr lang="en-US" altLang="ja-JP" dirty="0" smtClean="0"/>
              <a:t>Conformation</a:t>
            </a:r>
          </a:p>
          <a:p>
            <a:endParaRPr kumimoji="1" lang="ja-JP" altLang="en-US" dirty="0"/>
          </a:p>
        </p:txBody>
      </p:sp>
      <p:grpSp>
        <p:nvGrpSpPr>
          <p:cNvPr id="10" name="グループ化 9"/>
          <p:cNvGrpSpPr/>
          <p:nvPr/>
        </p:nvGrpSpPr>
        <p:grpSpPr>
          <a:xfrm>
            <a:off x="5441093" y="1237402"/>
            <a:ext cx="3544355" cy="1615534"/>
            <a:chOff x="2337888" y="3597807"/>
            <a:chExt cx="3544355" cy="1615534"/>
          </a:xfrm>
        </p:grpSpPr>
        <p:sp>
          <p:nvSpPr>
            <p:cNvPr id="8" name="正方形/長方形 7"/>
            <p:cNvSpPr/>
            <p:nvPr/>
          </p:nvSpPr>
          <p:spPr>
            <a:xfrm>
              <a:off x="2337888" y="3597807"/>
              <a:ext cx="1743035" cy="1615534"/>
            </a:xfrm>
            <a:prstGeom prst="rect">
              <a:avLst/>
            </a:prstGeom>
            <a:blipFill rotWithShape="1">
              <a:blip r:embed="rId2" cstate="print"/>
              <a:stretch>
                <a:fillRect/>
              </a:stretch>
            </a:blipFill>
            <a:ln w="25400" cap="flat" cmpd="sng" algn="ctr">
              <a:solidFill>
                <a:sysClr val="window" lastClr="FFFFFF">
                  <a:hueOff val="0"/>
                  <a:satOff val="0"/>
                  <a:lumOff val="0"/>
                  <a:alphaOff val="0"/>
                </a:sysClr>
              </a:solidFill>
              <a:prstDash val="solid"/>
            </a:ln>
            <a:effectLst/>
          </p:spPr>
          <p:txBody>
            <a:bodyPr/>
            <a:lstStyle/>
            <a:p>
              <a:endParaRPr lang="ja-JP" altLang="en-US"/>
            </a:p>
          </p:txBody>
        </p:sp>
        <p:sp>
          <p:nvSpPr>
            <p:cNvPr id="9" name="正方形/長方形 8"/>
            <p:cNvSpPr/>
            <p:nvPr/>
          </p:nvSpPr>
          <p:spPr>
            <a:xfrm>
              <a:off x="4232920" y="3597807"/>
              <a:ext cx="1649323" cy="1615534"/>
            </a:xfrm>
            <a:prstGeom prst="rect">
              <a:avLst/>
            </a:prstGeom>
            <a:blipFill rotWithShape="1">
              <a:blip r:embed="rId3" cstate="print"/>
              <a:stretch>
                <a:fillRect/>
              </a:stretch>
            </a:blipFill>
            <a:ln w="25400" cap="flat" cmpd="sng" algn="ctr">
              <a:solidFill>
                <a:sysClr val="window" lastClr="FFFFFF">
                  <a:hueOff val="0"/>
                  <a:satOff val="0"/>
                  <a:lumOff val="0"/>
                  <a:alphaOff val="0"/>
                </a:sysClr>
              </a:solidFill>
              <a:prstDash val="solid"/>
            </a:ln>
            <a:effectLst/>
          </p:spPr>
          <p:txBody>
            <a:bodyPr/>
            <a:lstStyle/>
            <a:p>
              <a:endParaRPr lang="ja-JP" altLang="en-US"/>
            </a:p>
          </p:txBody>
        </p:sp>
      </p:grpSp>
      <p:sp>
        <p:nvSpPr>
          <p:cNvPr id="11" name="テキスト ボックス 10"/>
          <p:cNvSpPr txBox="1"/>
          <p:nvPr/>
        </p:nvSpPr>
        <p:spPr>
          <a:xfrm>
            <a:off x="5385048" y="1196752"/>
            <a:ext cx="436338" cy="369332"/>
          </a:xfrm>
          <a:prstGeom prst="rect">
            <a:avLst/>
          </a:prstGeom>
          <a:noFill/>
        </p:spPr>
        <p:txBody>
          <a:bodyPr wrap="none" rtlCol="0">
            <a:spAutoFit/>
          </a:bodyPr>
          <a:lstStyle/>
          <a:p>
            <a:r>
              <a:rPr kumimoji="1" lang="en-US" altLang="ja-JP" dirty="0" smtClean="0">
                <a:solidFill>
                  <a:schemeClr val="bg1"/>
                </a:solidFill>
              </a:rPr>
              <a:t>(a)</a:t>
            </a:r>
            <a:endParaRPr kumimoji="1" lang="ja-JP" altLang="en-US" dirty="0">
              <a:solidFill>
                <a:schemeClr val="bg1"/>
              </a:solidFill>
            </a:endParaRPr>
          </a:p>
        </p:txBody>
      </p:sp>
      <p:sp>
        <p:nvSpPr>
          <p:cNvPr id="12" name="テキスト ボックス 11"/>
          <p:cNvSpPr txBox="1"/>
          <p:nvPr/>
        </p:nvSpPr>
        <p:spPr>
          <a:xfrm>
            <a:off x="7313754" y="1196752"/>
            <a:ext cx="447558" cy="369332"/>
          </a:xfrm>
          <a:prstGeom prst="rect">
            <a:avLst/>
          </a:prstGeom>
          <a:noFill/>
        </p:spPr>
        <p:txBody>
          <a:bodyPr wrap="none" rtlCol="0">
            <a:spAutoFit/>
          </a:bodyPr>
          <a:lstStyle/>
          <a:p>
            <a:r>
              <a:rPr kumimoji="1" lang="en-US" altLang="ja-JP" dirty="0" smtClean="0">
                <a:solidFill>
                  <a:schemeClr val="bg1"/>
                </a:solidFill>
              </a:rPr>
              <a:t>(b)</a:t>
            </a:r>
            <a:endParaRPr kumimoji="1" lang="ja-JP" altLang="en-US" dirty="0">
              <a:solidFill>
                <a:schemeClr val="bg1"/>
              </a:solidFill>
            </a:endParaRPr>
          </a:p>
        </p:txBody>
      </p:sp>
      <p:sp>
        <p:nvSpPr>
          <p:cNvPr id="13" name="テキスト ボックス 12"/>
          <p:cNvSpPr txBox="1"/>
          <p:nvPr/>
        </p:nvSpPr>
        <p:spPr>
          <a:xfrm>
            <a:off x="5313040" y="2852936"/>
            <a:ext cx="3532249" cy="369332"/>
          </a:xfrm>
          <a:prstGeom prst="rect">
            <a:avLst/>
          </a:prstGeom>
          <a:noFill/>
        </p:spPr>
        <p:txBody>
          <a:bodyPr wrap="none" rtlCol="0">
            <a:spAutoFit/>
          </a:bodyPr>
          <a:lstStyle/>
          <a:p>
            <a:r>
              <a:rPr kumimoji="1" lang="en-US" altLang="ja-JP" dirty="0" smtClean="0"/>
              <a:t>         (a) 9 </a:t>
            </a:r>
            <a:r>
              <a:rPr kumimoji="1" lang="en-US" altLang="ja-JP" dirty="0" err="1" smtClean="0"/>
              <a:t>mW</a:t>
            </a:r>
            <a:r>
              <a:rPr kumimoji="1" lang="en-US" altLang="ja-JP" dirty="0" smtClean="0"/>
              <a:t>,                   (b) 30 </a:t>
            </a:r>
            <a:r>
              <a:rPr kumimoji="1" lang="el-GR" altLang="ja-JP" dirty="0" smtClean="0"/>
              <a:t>μ</a:t>
            </a:r>
            <a:r>
              <a:rPr kumimoji="1" lang="en-US" altLang="ja-JP" dirty="0" smtClean="0"/>
              <a:t>W.</a:t>
            </a:r>
            <a:endParaRPr kumimoji="1" lang="ja-JP" altLang="en-US" dirty="0"/>
          </a:p>
        </p:txBody>
      </p:sp>
      <p:cxnSp>
        <p:nvCxnSpPr>
          <p:cNvPr id="16" name="直線矢印コネクタ 15"/>
          <p:cNvCxnSpPr/>
          <p:nvPr/>
        </p:nvCxnSpPr>
        <p:spPr>
          <a:xfrm>
            <a:off x="4773040" y="1916832"/>
            <a:ext cx="540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24" name="キャンバス 2068"/>
          <p:cNvGrpSpPr>
            <a:grpSpLocks/>
          </p:cNvGrpSpPr>
          <p:nvPr/>
        </p:nvGrpSpPr>
        <p:grpSpPr bwMode="auto">
          <a:xfrm>
            <a:off x="3918520" y="3779748"/>
            <a:ext cx="5859000" cy="1872172"/>
            <a:chOff x="0" y="0"/>
            <a:chExt cx="58590" cy="18728"/>
          </a:xfrm>
          <a:noFill/>
        </p:grpSpPr>
        <p:sp>
          <p:nvSpPr>
            <p:cNvPr id="25" name="AutoShape 6"/>
            <p:cNvSpPr>
              <a:spLocks noChangeAspect="1" noChangeArrowheads="1"/>
            </p:cNvSpPr>
            <p:nvPr/>
          </p:nvSpPr>
          <p:spPr bwMode="auto">
            <a:xfrm>
              <a:off x="0" y="0"/>
              <a:ext cx="57150" cy="17913"/>
            </a:xfrm>
            <a:prstGeom prst="rect">
              <a:avLst/>
            </a:prstGeom>
            <a:grpFill/>
          </p:spPr>
          <p:txBody>
            <a:bodyPr vert="horz" wrap="square" lIns="91440" tIns="45720" rIns="91440" bIns="45720" numCol="1" anchor="t" anchorCtr="0" compatLnSpc="1">
              <a:prstTxWarp prst="textNoShape">
                <a:avLst/>
              </a:prstTxWarp>
            </a:bodyPr>
            <a:lstStyle/>
            <a:p>
              <a:endParaRPr lang="ja-JP" altLang="en-US" dirty="0"/>
            </a:p>
          </p:txBody>
        </p:sp>
        <p:pic>
          <p:nvPicPr>
            <p:cNvPr id="26" name="Picture 84" descr="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499" y="114"/>
              <a:ext cx="44015" cy="13685"/>
            </a:xfrm>
            <a:prstGeom prst="rect">
              <a:avLst/>
            </a:prstGeom>
            <a:grpFill/>
          </p:spPr>
        </p:pic>
        <p:sp>
          <p:nvSpPr>
            <p:cNvPr id="27" name="Text Box 85"/>
            <p:cNvSpPr txBox="1">
              <a:spLocks noChangeArrowheads="1"/>
            </p:cNvSpPr>
            <p:nvPr/>
          </p:nvSpPr>
          <p:spPr bwMode="auto">
            <a:xfrm>
              <a:off x="38412" y="11647"/>
              <a:ext cx="20178" cy="7081"/>
            </a:xfrm>
            <a:prstGeom prst="rect">
              <a:avLst/>
            </a:prstGeom>
            <a:grp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Parallel( P</a:t>
              </a:r>
              <a:r>
                <a:rPr kumimoji="1" lang="ja-JP" altLang="en-US"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型 </a:t>
              </a:r>
              <a:r>
                <a:rPr kumimoji="1" lang="en-US" altLang="ja-JP"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endParaRPr kumimoji="1" lang="en-US" altLang="ja-JP" sz="4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Text Box 86"/>
            <p:cNvSpPr txBox="1">
              <a:spLocks noChangeArrowheads="1"/>
            </p:cNvSpPr>
            <p:nvPr/>
          </p:nvSpPr>
          <p:spPr bwMode="auto">
            <a:xfrm>
              <a:off x="11785" y="12158"/>
              <a:ext cx="25203" cy="58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Anti-parallel( </a:t>
              </a:r>
              <a:r>
                <a:rPr kumimoji="1" lang="en-US" altLang="ja-JP" b="0" i="0" u="none" strike="noStrike" cap="none" normalizeH="0" baseline="0" dirty="0" err="1" smtClean="0">
                  <a:ln>
                    <a:noFill/>
                  </a:ln>
                  <a:solidFill>
                    <a:schemeClr val="tx1"/>
                  </a:solidFill>
                  <a:effectLst/>
                  <a:latin typeface="Century" pitchFamily="18" charset="0"/>
                  <a:ea typeface="ＭＳ 明朝" pitchFamily="17" charset="-128"/>
                  <a:cs typeface="Times New Roman" pitchFamily="18" charset="0"/>
                </a:rPr>
                <a:t>Ap</a:t>
              </a:r>
              <a:r>
                <a:rPr kumimoji="1" lang="ja-JP" altLang="en-US"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型 </a:t>
              </a:r>
              <a:r>
                <a:rPr kumimoji="1" lang="en-US" altLang="ja-JP"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endParaRPr kumimoji="1" lang="en-US"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cxnSp>
        <p:nvCxnSpPr>
          <p:cNvPr id="30" name="直線矢印コネクタ 29"/>
          <p:cNvCxnSpPr/>
          <p:nvPr/>
        </p:nvCxnSpPr>
        <p:spPr>
          <a:xfrm>
            <a:off x="3224808" y="4499828"/>
            <a:ext cx="1260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テキスト ボックス 30"/>
          <p:cNvSpPr txBox="1"/>
          <p:nvPr/>
        </p:nvSpPr>
        <p:spPr>
          <a:xfrm>
            <a:off x="5673080" y="5507940"/>
            <a:ext cx="1292470" cy="369332"/>
          </a:xfrm>
          <a:prstGeom prst="rect">
            <a:avLst/>
          </a:prstGeom>
          <a:noFill/>
        </p:spPr>
        <p:txBody>
          <a:bodyPr wrap="none" rtlCol="0">
            <a:spAutoFit/>
          </a:bodyPr>
          <a:lstStyle/>
          <a:p>
            <a:r>
              <a:rPr kumimoji="1" lang="en-US" altLang="ja-JP" b="1" dirty="0" smtClean="0">
                <a:solidFill>
                  <a:srgbClr val="FF0000"/>
                </a:solidFill>
              </a:rPr>
              <a:t>Fluorescent</a:t>
            </a:r>
            <a:endParaRPr kumimoji="1" lang="ja-JP" altLang="en-US" b="1" dirty="0">
              <a:solidFill>
                <a:srgbClr val="FF0000"/>
              </a:solidFill>
            </a:endParaRPr>
          </a:p>
        </p:txBody>
      </p:sp>
      <p:sp>
        <p:nvSpPr>
          <p:cNvPr id="32" name="テキスト ボックス 31"/>
          <p:cNvSpPr txBox="1"/>
          <p:nvPr/>
        </p:nvSpPr>
        <p:spPr>
          <a:xfrm>
            <a:off x="7761312" y="5507940"/>
            <a:ext cx="1712456" cy="369332"/>
          </a:xfrm>
          <a:prstGeom prst="rect">
            <a:avLst/>
          </a:prstGeom>
          <a:noFill/>
        </p:spPr>
        <p:txBody>
          <a:bodyPr wrap="none" rtlCol="0">
            <a:spAutoFit/>
          </a:bodyPr>
          <a:lstStyle/>
          <a:p>
            <a:r>
              <a:rPr kumimoji="1" lang="en-US" altLang="ja-JP" b="1" dirty="0" smtClean="0">
                <a:solidFill>
                  <a:srgbClr val="FF0000"/>
                </a:solidFill>
              </a:rPr>
              <a:t>Non fluorescent</a:t>
            </a:r>
            <a:endParaRPr kumimoji="1" lang="ja-JP" altLang="en-US" b="1" dirty="0">
              <a:solidFill>
                <a:srgbClr val="FF0000"/>
              </a:solidFill>
            </a:endParaRPr>
          </a:p>
        </p:txBody>
      </p:sp>
      <p:grpSp>
        <p:nvGrpSpPr>
          <p:cNvPr id="39" name="グループ化 38"/>
          <p:cNvGrpSpPr/>
          <p:nvPr/>
        </p:nvGrpSpPr>
        <p:grpSpPr>
          <a:xfrm>
            <a:off x="7977336" y="3815908"/>
            <a:ext cx="1296144" cy="1404000"/>
            <a:chOff x="8049344" y="3140968"/>
            <a:chExt cx="1296144" cy="1404000"/>
          </a:xfrm>
        </p:grpSpPr>
        <p:cxnSp>
          <p:nvCxnSpPr>
            <p:cNvPr id="36" name="直線コネクタ 35"/>
            <p:cNvCxnSpPr/>
            <p:nvPr/>
          </p:nvCxnSpPr>
          <p:spPr>
            <a:xfrm>
              <a:off x="8049344" y="3284984"/>
              <a:ext cx="1296144" cy="12241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8121352" y="3140968"/>
              <a:ext cx="1152000" cy="140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テキスト ボックス 3"/>
          <p:cNvSpPr txBox="1">
            <a:spLocks noChangeArrowheads="1"/>
          </p:cNvSpPr>
          <p:nvPr/>
        </p:nvSpPr>
        <p:spPr bwMode="auto">
          <a:xfrm>
            <a:off x="4329113" y="387350"/>
            <a:ext cx="32279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ja-JP" altLang="en-US" sz="3600" dirty="0">
                <a:latin typeface="ＭＳ ゴシック" pitchFamily="49" charset="-128"/>
                <a:ea typeface="ＭＳ ゴシック" pitchFamily="49" charset="-128"/>
              </a:rPr>
              <a:t>謝辞</a:t>
            </a:r>
          </a:p>
        </p:txBody>
      </p:sp>
      <p:sp>
        <p:nvSpPr>
          <p:cNvPr id="53251" name="テキスト ボックス 7"/>
          <p:cNvSpPr txBox="1">
            <a:spLocks noChangeArrowheads="1"/>
          </p:cNvSpPr>
          <p:nvPr/>
        </p:nvSpPr>
        <p:spPr bwMode="auto">
          <a:xfrm>
            <a:off x="1928812" y="2617788"/>
            <a:ext cx="22141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ja-JP" altLang="en-US" sz="2800">
                <a:latin typeface="ＭＳ ゴシック" pitchFamily="49" charset="-128"/>
                <a:ea typeface="ＭＳ ゴシック" pitchFamily="49" charset="-128"/>
              </a:rPr>
              <a:t>富山県立大</a:t>
            </a:r>
          </a:p>
        </p:txBody>
      </p:sp>
      <p:sp>
        <p:nvSpPr>
          <p:cNvPr id="53252" name="テキスト ボックス 8"/>
          <p:cNvSpPr txBox="1">
            <a:spLocks noChangeArrowheads="1"/>
          </p:cNvSpPr>
          <p:nvPr/>
        </p:nvSpPr>
        <p:spPr bwMode="auto">
          <a:xfrm>
            <a:off x="5889104" y="2603500"/>
            <a:ext cx="288352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ja-JP" altLang="en-US" sz="2800" dirty="0">
                <a:latin typeface="ＭＳ ゴシック" pitchFamily="49" charset="-128"/>
                <a:ea typeface="ＭＳ ゴシック" pitchFamily="49" charset="-128"/>
              </a:rPr>
              <a:t>竹井敏　准教授</a:t>
            </a:r>
          </a:p>
        </p:txBody>
      </p:sp>
      <p:sp>
        <p:nvSpPr>
          <p:cNvPr id="53253" name="テキスト ボックス 9"/>
          <p:cNvSpPr txBox="1">
            <a:spLocks noChangeArrowheads="1"/>
          </p:cNvSpPr>
          <p:nvPr/>
        </p:nvSpPr>
        <p:spPr bwMode="auto">
          <a:xfrm>
            <a:off x="1304924" y="3357563"/>
            <a:ext cx="8027357"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ja-JP" altLang="en-US" sz="2800" dirty="0">
                <a:latin typeface="ＭＳ ゴシック" pitchFamily="49" charset="-128"/>
                <a:ea typeface="ＭＳ ゴシック" pitchFamily="49" charset="-128"/>
              </a:rPr>
              <a:t>本研究を遂行するにあたり、試料提供をしていただきました。</a:t>
            </a:r>
            <a:endParaRPr lang="en-US" altLang="ja-JP" sz="2800" dirty="0">
              <a:latin typeface="ＭＳ ゴシック" pitchFamily="49" charset="-128"/>
              <a:ea typeface="ＭＳ ゴシック" pitchFamily="49" charset="-128"/>
            </a:endParaRPr>
          </a:p>
          <a:p>
            <a:endParaRPr lang="en-US" altLang="ja-JP" sz="2800" dirty="0">
              <a:latin typeface="ＭＳ ゴシック" pitchFamily="49" charset="-128"/>
              <a:ea typeface="ＭＳ ゴシック" pitchFamily="49" charset="-128"/>
            </a:endParaRPr>
          </a:p>
          <a:p>
            <a:r>
              <a:rPr lang="ja-JP" altLang="en-US" sz="2800" dirty="0">
                <a:latin typeface="ＭＳ ゴシック" pitchFamily="49" charset="-128"/>
                <a:ea typeface="ＭＳ ゴシック" pitchFamily="49" charset="-128"/>
              </a:rPr>
              <a:t>ここに深く御礼申し上げます。</a:t>
            </a:r>
          </a:p>
        </p:txBody>
      </p:sp>
      <p:sp>
        <p:nvSpPr>
          <p:cNvPr id="53254" name="正方形/長方形 7"/>
          <p:cNvSpPr>
            <a:spLocks noChangeArrowheads="1"/>
          </p:cNvSpPr>
          <p:nvPr/>
        </p:nvSpPr>
        <p:spPr bwMode="auto">
          <a:xfrm>
            <a:off x="2016124" y="1547813"/>
            <a:ext cx="7473379"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ja-JP" altLang="en-US" sz="2800" dirty="0">
                <a:latin typeface="ＭＳ ゴシック" pitchFamily="49" charset="-128"/>
                <a:ea typeface="ＭＳ ゴシック" pitchFamily="49" charset="-128"/>
              </a:rPr>
              <a:t>立教大学　</a:t>
            </a:r>
            <a:r>
              <a:rPr lang="en-US" altLang="ja-JP" sz="2800" dirty="0">
                <a:latin typeface="ＭＳ ゴシック" pitchFamily="49" charset="-128"/>
                <a:ea typeface="ＭＳ ゴシック" pitchFamily="49" charset="-128"/>
              </a:rPr>
              <a:t>       </a:t>
            </a:r>
            <a:r>
              <a:rPr lang="ja-JP" altLang="en-US" sz="2800" dirty="0">
                <a:latin typeface="ＭＳ ゴシック" pitchFamily="49" charset="-128"/>
                <a:ea typeface="ＭＳ ゴシック" pitchFamily="49" charset="-128"/>
              </a:rPr>
              <a:t> </a:t>
            </a:r>
            <a:r>
              <a:rPr lang="ja-JP" altLang="en-US" sz="2800" dirty="0" smtClean="0">
                <a:latin typeface="ＭＳ ゴシック" pitchFamily="49" charset="-128"/>
                <a:ea typeface="ＭＳ ゴシック" pitchFamily="49" charset="-128"/>
              </a:rPr>
              <a:t> 入江</a:t>
            </a:r>
            <a:r>
              <a:rPr lang="en-US" altLang="ja-JP" sz="2800" dirty="0" smtClean="0">
                <a:latin typeface="ＭＳ ゴシック" pitchFamily="49" charset="-128"/>
                <a:ea typeface="ＭＳ ゴシック" pitchFamily="49" charset="-128"/>
              </a:rPr>
              <a:t> </a:t>
            </a:r>
            <a:r>
              <a:rPr lang="ja-JP" altLang="en-US" sz="2800" dirty="0">
                <a:latin typeface="ＭＳ ゴシック" pitchFamily="49" charset="-128"/>
                <a:ea typeface="ＭＳ ゴシック" pitchFamily="49" charset="-128"/>
              </a:rPr>
              <a:t>正浩　</a:t>
            </a:r>
            <a:r>
              <a:rPr lang="ja-JP" altLang="en-US" sz="2800" dirty="0" smtClean="0">
                <a:latin typeface="ＭＳ ゴシック" pitchFamily="49" charset="-128"/>
                <a:ea typeface="ＭＳ ゴシック" pitchFamily="49" charset="-128"/>
              </a:rPr>
              <a:t>特任教授</a:t>
            </a:r>
            <a:endParaRPr lang="en-US" altLang="ja-JP" sz="2800" dirty="0">
              <a:latin typeface="ＭＳ ゴシック" pitchFamily="49" charset="-128"/>
              <a:ea typeface="ＭＳ ゴシック" pitchFamily="49" charset="-128"/>
            </a:endParaRPr>
          </a:p>
          <a:p>
            <a:r>
              <a:rPr lang="en-US" altLang="ja-JP" sz="2800" dirty="0">
                <a:latin typeface="ＭＳ ゴシック" pitchFamily="49" charset="-128"/>
                <a:ea typeface="ＭＳ ゴシック" pitchFamily="49" charset="-128"/>
              </a:rPr>
              <a:t>                   </a:t>
            </a:r>
            <a:r>
              <a:rPr lang="ja-JP" altLang="en-US" sz="2800" dirty="0" smtClean="0">
                <a:latin typeface="ＭＳ ゴシック" pitchFamily="49" charset="-128"/>
                <a:ea typeface="ＭＳ ゴシック" pitchFamily="49" charset="-128"/>
              </a:rPr>
              <a:t>森本</a:t>
            </a:r>
            <a:r>
              <a:rPr lang="en-US" altLang="ja-JP" sz="2800" dirty="0" smtClean="0">
                <a:latin typeface="ＭＳ ゴシック" pitchFamily="49" charset="-128"/>
                <a:ea typeface="ＭＳ ゴシック" pitchFamily="49" charset="-128"/>
              </a:rPr>
              <a:t> </a:t>
            </a:r>
            <a:r>
              <a:rPr lang="ja-JP" altLang="en-US" sz="2800" dirty="0" smtClean="0">
                <a:latin typeface="ＭＳ ゴシック" pitchFamily="49" charset="-128"/>
                <a:ea typeface="ＭＳ ゴシック" pitchFamily="49" charset="-128"/>
              </a:rPr>
              <a:t>正和</a:t>
            </a:r>
            <a:r>
              <a:rPr lang="ja-JP" altLang="en-US" sz="2800" dirty="0">
                <a:latin typeface="ＭＳ ゴシック" pitchFamily="49" charset="-128"/>
                <a:ea typeface="ＭＳ ゴシック" pitchFamily="49" charset="-128"/>
              </a:rPr>
              <a:t>　准教授</a:t>
            </a:r>
          </a:p>
        </p:txBody>
      </p:sp>
      <p:sp>
        <p:nvSpPr>
          <p:cNvPr id="53255" name="スライド番号プレースホルダー 1"/>
          <p:cNvSpPr>
            <a:spLocks noGrp="1"/>
          </p:cNvSpPr>
          <p:nvPr>
            <p:ph type="sldNum" sz="quarter" idx="12"/>
          </p:nvPr>
        </p:nvSpPr>
        <p:spPr bwMode="auto">
          <a:xfrm>
            <a:off x="7099299" y="6356351"/>
            <a:ext cx="2585231"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fld id="{96731C85-A302-44D8-853B-077F3F114ECF}" type="slidenum">
              <a:rPr lang="ja-JP" altLang="en-US" sz="1200">
                <a:solidFill>
                  <a:srgbClr val="898989"/>
                </a:solidFill>
                <a:latin typeface="ＭＳ ゴシック" pitchFamily="49" charset="-128"/>
                <a:ea typeface="ＭＳ ゴシック" pitchFamily="49" charset="-128"/>
              </a:rPr>
              <a:pPr/>
              <a:t>36</a:t>
            </a:fld>
            <a:endParaRPr lang="ja-JP" altLang="en-US" sz="1200">
              <a:solidFill>
                <a:srgbClr val="898989"/>
              </a:solidFill>
              <a:latin typeface="ＭＳ ゴシック" pitchFamily="49" charset="-128"/>
              <a:ea typeface="ＭＳ ゴシック" pitchFamily="49" charset="-128"/>
            </a:endParaRPr>
          </a:p>
        </p:txBody>
      </p:sp>
    </p:spTree>
  </p:cSld>
  <p:clrMapOvr>
    <a:masterClrMapping/>
  </p:clrMapOvr>
  <p:transition advTm="6537"/>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1704" y="-171400"/>
            <a:ext cx="8327258" cy="1271064"/>
          </a:xfrm>
        </p:spPr>
        <p:txBody>
          <a:bodyPr>
            <a:noAutofit/>
          </a:bodyPr>
          <a:lstStyle/>
          <a:p>
            <a:r>
              <a:rPr lang="ja-JP" altLang="en-US" sz="3200" dirty="0" smtClean="0">
                <a:latin typeface="ＭＳ ゴシック" pitchFamily="49" charset="-128"/>
                <a:ea typeface="ＭＳ ゴシック" pitchFamily="49" charset="-128"/>
              </a:rPr>
              <a:t>不均一性の評価②～自己相関関数～</a:t>
            </a:r>
            <a:endParaRPr kumimoji="1" lang="ja-JP" altLang="en-US" sz="4000" dirty="0">
              <a:latin typeface="ＭＳ ゴシック" pitchFamily="49" charset="-128"/>
              <a:ea typeface="ＭＳ ゴシック" pitchFamily="49" charset="-128"/>
            </a:endParaRPr>
          </a:p>
        </p:txBody>
      </p:sp>
      <p:sp>
        <p:nvSpPr>
          <p:cNvPr id="3" name="スライド番号プレースホルダ 2"/>
          <p:cNvSpPr>
            <a:spLocks noGrp="1"/>
          </p:cNvSpPr>
          <p:nvPr>
            <p:ph type="sldNum" sz="quarter" idx="12"/>
          </p:nvPr>
        </p:nvSpPr>
        <p:spPr/>
        <p:txBody>
          <a:bodyPr>
            <a:normAutofit/>
          </a:bodyPr>
          <a:lstStyle/>
          <a:p>
            <a:fld id="{CDDC7558-BD80-49AE-9546-4B1E4067DBD0}" type="slidenum">
              <a:rPr lang="ja-JP" altLang="en-US" smtClean="0"/>
              <a:pPr/>
              <a:t>37</a:t>
            </a:fld>
            <a:endParaRPr lang="ja-JP" altLang="en-US"/>
          </a:p>
        </p:txBody>
      </p:sp>
      <p:sp>
        <p:nvSpPr>
          <p:cNvPr id="128002"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7" name="オブジェクト 6"/>
          <p:cNvGraphicFramePr>
            <a:graphicFrameLocks noChangeAspect="1"/>
          </p:cNvGraphicFramePr>
          <p:nvPr/>
        </p:nvGraphicFramePr>
        <p:xfrm>
          <a:off x="4495800" y="2671391"/>
          <a:ext cx="914400" cy="215900"/>
        </p:xfrm>
        <a:graphic>
          <a:graphicData uri="http://schemas.openxmlformats.org/presentationml/2006/ole">
            <p:oleObj spid="_x0000_s128003" name="数式" r:id="rId4" imgW="114120" imgH="215640" progId="Equation.3">
              <p:embed/>
            </p:oleObj>
          </a:graphicData>
        </a:graphic>
      </p:graphicFrame>
      <p:sp>
        <p:nvSpPr>
          <p:cNvPr id="12" name="角丸四角形吹き出し 11"/>
          <p:cNvSpPr/>
          <p:nvPr/>
        </p:nvSpPr>
        <p:spPr>
          <a:xfrm>
            <a:off x="632520" y="980728"/>
            <a:ext cx="8712968" cy="5544616"/>
          </a:xfrm>
          <a:prstGeom prst="wedgeRoundRectCallout">
            <a:avLst>
              <a:gd name="adj1" fmla="val 6425"/>
              <a:gd name="adj2" fmla="val -54771"/>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64568" y="5693186"/>
            <a:ext cx="5852884" cy="400110"/>
          </a:xfrm>
          <a:prstGeom prst="rect">
            <a:avLst/>
          </a:prstGeom>
          <a:noFill/>
        </p:spPr>
        <p:txBody>
          <a:bodyPr wrap="none" rtlCol="0">
            <a:spAutoFit/>
          </a:bodyPr>
          <a:lstStyle/>
          <a:p>
            <a:r>
              <a:rPr lang="en-US" altLang="ja-JP" sz="2000" b="1" u="sng" dirty="0" smtClean="0">
                <a:latin typeface="Times New Roman" pitchFamily="18" charset="0"/>
                <a:cs typeface="Times New Roman" pitchFamily="18" charset="0"/>
              </a:rPr>
              <a:t>C(</a:t>
            </a:r>
            <a:r>
              <a:rPr lang="el-GR" altLang="ja-JP" sz="2000" b="1" u="sng" dirty="0" smtClean="0">
                <a:latin typeface="Times New Roman" pitchFamily="18" charset="0"/>
                <a:cs typeface="Times New Roman" pitchFamily="18" charset="0"/>
              </a:rPr>
              <a:t>Δ</a:t>
            </a:r>
            <a:r>
              <a:rPr lang="en-US" altLang="ja-JP" sz="2000" b="1" u="sng" dirty="0" smtClean="0">
                <a:latin typeface="Times New Roman" pitchFamily="18" charset="0"/>
                <a:cs typeface="Times New Roman" pitchFamily="18" charset="0"/>
              </a:rPr>
              <a:t>d)</a:t>
            </a:r>
            <a:r>
              <a:rPr lang="ja-JP" altLang="en-US" sz="2000" b="1" u="sng" dirty="0" smtClean="0">
                <a:latin typeface="Times New Roman" pitchFamily="18" charset="0"/>
                <a:cs typeface="Times New Roman" pitchFamily="18" charset="0"/>
              </a:rPr>
              <a:t>：</a:t>
            </a:r>
            <a:r>
              <a:rPr lang="en-US" altLang="ja-JP" sz="2000" b="1" u="sng" dirty="0" smtClean="0">
                <a:latin typeface="Times New Roman" pitchFamily="18" charset="0"/>
                <a:cs typeface="Times New Roman" pitchFamily="18" charset="0"/>
              </a:rPr>
              <a:t>D(</a:t>
            </a:r>
            <a:r>
              <a:rPr lang="en-US" altLang="ja-JP" sz="2000" b="1" u="sng" dirty="0" err="1" smtClean="0">
                <a:latin typeface="Times New Roman" pitchFamily="18" charset="0"/>
                <a:cs typeface="Times New Roman" pitchFamily="18" charset="0"/>
              </a:rPr>
              <a:t>x,y</a:t>
            </a:r>
            <a:r>
              <a:rPr lang="en-US" altLang="ja-JP" sz="2000" b="1" u="sng" dirty="0" smtClean="0">
                <a:latin typeface="Times New Roman" pitchFamily="18" charset="0"/>
                <a:cs typeface="Times New Roman" pitchFamily="18" charset="0"/>
              </a:rPr>
              <a:t>)</a:t>
            </a:r>
            <a:r>
              <a:rPr lang="ja-JP" altLang="en-US" sz="2000" b="1" u="sng" dirty="0" smtClean="0">
                <a:latin typeface="Times New Roman" pitchFamily="18" charset="0"/>
                <a:cs typeface="Times New Roman" pitchFamily="18" charset="0"/>
              </a:rPr>
              <a:t> </a:t>
            </a:r>
            <a:r>
              <a:rPr lang="ja-JP" altLang="en-US" sz="2000" u="sng" dirty="0" smtClean="0">
                <a:latin typeface="ＭＳ ゴシック" pitchFamily="49" charset="-128"/>
                <a:ea typeface="ＭＳ ゴシック" pitchFamily="49" charset="-128"/>
                <a:cs typeface="Times New Roman" pitchFamily="18" charset="0"/>
              </a:rPr>
              <a:t>と</a:t>
            </a:r>
            <a:r>
              <a:rPr lang="ja-JP" altLang="ja-JP" sz="2000" u="sng" dirty="0" smtClean="0">
                <a:latin typeface="ＭＳ ゴシック" pitchFamily="49" charset="-128"/>
                <a:ea typeface="ＭＳ ゴシック" pitchFamily="49" charset="-128"/>
                <a:cs typeface="Times New Roman" pitchFamily="18" charset="0"/>
              </a:rPr>
              <a:t> </a:t>
            </a:r>
            <a:r>
              <a:rPr lang="en-US" altLang="ja-JP" sz="2000" b="1" u="sng" dirty="0" smtClean="0">
                <a:latin typeface="Times New Roman" pitchFamily="18" charset="0"/>
                <a:cs typeface="Times New Roman" pitchFamily="18" charset="0"/>
              </a:rPr>
              <a:t>D(</a:t>
            </a:r>
            <a:r>
              <a:rPr lang="en-US" altLang="ja-JP" sz="2000" b="1" u="sng" dirty="0" err="1" smtClean="0">
                <a:latin typeface="Times New Roman" pitchFamily="18" charset="0"/>
                <a:cs typeface="Times New Roman" pitchFamily="18" charset="0"/>
              </a:rPr>
              <a:t>x,y</a:t>
            </a:r>
            <a:r>
              <a:rPr lang="en-US" altLang="ja-JP" sz="2000" b="1" u="sng" dirty="0" smtClean="0">
                <a:latin typeface="Times New Roman" pitchFamily="18" charset="0"/>
                <a:cs typeface="Times New Roman" pitchFamily="18" charset="0"/>
              </a:rPr>
              <a:t>+</a:t>
            </a:r>
            <a:r>
              <a:rPr lang="el-GR" altLang="ja-JP" sz="2000" b="1" u="sng" dirty="0" smtClean="0">
                <a:latin typeface="Times New Roman" pitchFamily="18" charset="0"/>
                <a:cs typeface="Times New Roman" pitchFamily="18" charset="0"/>
              </a:rPr>
              <a:t>Δ</a:t>
            </a:r>
            <a:r>
              <a:rPr lang="en-US" altLang="ja-JP" sz="2000" b="1" u="sng" dirty="0" smtClean="0">
                <a:latin typeface="Times New Roman" pitchFamily="18" charset="0"/>
                <a:cs typeface="Times New Roman" pitchFamily="18" charset="0"/>
              </a:rPr>
              <a:t>d) </a:t>
            </a:r>
            <a:r>
              <a:rPr lang="ja-JP" altLang="ja-JP" sz="2000" u="sng" dirty="0" smtClean="0">
                <a:latin typeface="ＭＳ ゴシック" pitchFamily="49" charset="-128"/>
                <a:ea typeface="ＭＳ ゴシック" pitchFamily="49" charset="-128"/>
              </a:rPr>
              <a:t>と</a:t>
            </a:r>
            <a:r>
              <a:rPr lang="ja-JP" altLang="en-US" sz="2000" u="sng" dirty="0" smtClean="0">
                <a:latin typeface="ＭＳ ゴシック" pitchFamily="49" charset="-128"/>
                <a:ea typeface="ＭＳ ゴシック" pitchFamily="49" charset="-128"/>
              </a:rPr>
              <a:t>の相関の程度を表す</a:t>
            </a:r>
            <a:endParaRPr lang="en-US" altLang="ja-JP" sz="2000" u="sng" dirty="0" smtClean="0">
              <a:latin typeface="ＭＳ ゴシック" pitchFamily="49" charset="-128"/>
              <a:ea typeface="ＭＳ ゴシック" pitchFamily="49" charset="-128"/>
            </a:endParaRPr>
          </a:p>
        </p:txBody>
      </p:sp>
      <p:grpSp>
        <p:nvGrpSpPr>
          <p:cNvPr id="31" name="グループ化 30"/>
          <p:cNvGrpSpPr/>
          <p:nvPr/>
        </p:nvGrpSpPr>
        <p:grpSpPr>
          <a:xfrm>
            <a:off x="3101975" y="4725988"/>
            <a:ext cx="5091385" cy="719137"/>
            <a:chOff x="663475" y="1269202"/>
            <a:chExt cx="5091385" cy="719137"/>
          </a:xfrm>
        </p:grpSpPr>
        <p:graphicFrame>
          <p:nvGraphicFramePr>
            <p:cNvPr id="32" name="Object 1"/>
            <p:cNvGraphicFramePr>
              <a:graphicFrameLocks noChangeAspect="1"/>
            </p:cNvGraphicFramePr>
            <p:nvPr/>
          </p:nvGraphicFramePr>
          <p:xfrm>
            <a:off x="663475" y="1269202"/>
            <a:ext cx="3492500" cy="719137"/>
          </p:xfrm>
          <a:graphic>
            <a:graphicData uri="http://schemas.openxmlformats.org/presentationml/2006/ole">
              <p:oleObj spid="_x0000_s128006" name="数式" r:id="rId5" imgW="2171520" imgH="444240" progId="Equation.3">
                <p:embed/>
              </p:oleObj>
            </a:graphicData>
          </a:graphic>
        </p:graphicFrame>
        <p:sp>
          <p:nvSpPr>
            <p:cNvPr id="33" name="テキスト ボックス 32"/>
            <p:cNvSpPr txBox="1"/>
            <p:nvPr/>
          </p:nvSpPr>
          <p:spPr>
            <a:xfrm>
              <a:off x="5228754" y="1412776"/>
              <a:ext cx="526106" cy="461665"/>
            </a:xfrm>
            <a:prstGeom prst="rect">
              <a:avLst/>
            </a:prstGeom>
            <a:noFill/>
          </p:spPr>
          <p:txBody>
            <a:bodyPr wrap="none" rtlCol="0">
              <a:spAutoFit/>
            </a:bodyPr>
            <a:lstStyle/>
            <a:p>
              <a:r>
                <a:rPr kumimoji="1" lang="en-US" altLang="ja-JP" sz="2400" dirty="0" smtClean="0"/>
                <a:t>(3)</a:t>
              </a:r>
              <a:endParaRPr kumimoji="1" lang="ja-JP" altLang="en-US" sz="2400" dirty="0"/>
            </a:p>
          </p:txBody>
        </p:sp>
      </p:grpSp>
      <p:grpSp>
        <p:nvGrpSpPr>
          <p:cNvPr id="45" name="グループ化 44"/>
          <p:cNvGrpSpPr>
            <a:grpSpLocks noChangeAspect="1"/>
          </p:cNvGrpSpPr>
          <p:nvPr/>
        </p:nvGrpSpPr>
        <p:grpSpPr>
          <a:xfrm>
            <a:off x="2144688" y="2276872"/>
            <a:ext cx="4680520" cy="2462818"/>
            <a:chOff x="143160" y="1246092"/>
            <a:chExt cx="6731103" cy="3731957"/>
          </a:xfrm>
        </p:grpSpPr>
        <p:grpSp>
          <p:nvGrpSpPr>
            <p:cNvPr id="46" name="グループ化 21"/>
            <p:cNvGrpSpPr/>
            <p:nvPr/>
          </p:nvGrpSpPr>
          <p:grpSpPr>
            <a:xfrm>
              <a:off x="143160" y="1246092"/>
              <a:ext cx="6731103" cy="3731957"/>
              <a:chOff x="143160" y="1246092"/>
              <a:chExt cx="6731103" cy="3731957"/>
            </a:xfrm>
          </p:grpSpPr>
          <p:grpSp>
            <p:nvGrpSpPr>
              <p:cNvPr id="48" name="グループ化 15"/>
              <p:cNvGrpSpPr/>
              <p:nvPr/>
            </p:nvGrpSpPr>
            <p:grpSpPr>
              <a:xfrm>
                <a:off x="143160" y="1246092"/>
                <a:ext cx="6731103" cy="3551459"/>
                <a:chOff x="143160" y="1246092"/>
                <a:chExt cx="6731103" cy="3551459"/>
              </a:xfrm>
            </p:grpSpPr>
            <p:grpSp>
              <p:nvGrpSpPr>
                <p:cNvPr id="52" name="グループ化 12"/>
                <p:cNvGrpSpPr/>
                <p:nvPr/>
              </p:nvGrpSpPr>
              <p:grpSpPr>
                <a:xfrm>
                  <a:off x="143160" y="1246092"/>
                  <a:ext cx="6731103" cy="3551459"/>
                  <a:chOff x="143160" y="1246092"/>
                  <a:chExt cx="6731106" cy="3551459"/>
                </a:xfrm>
                <a:noFill/>
              </p:grpSpPr>
              <p:pic>
                <p:nvPicPr>
                  <p:cNvPr id="57"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3160" y="1246092"/>
                    <a:ext cx="6731106" cy="3551459"/>
                  </a:xfrm>
                  <a:prstGeom prst="rect">
                    <a:avLst/>
                  </a:prstGeom>
                  <a:ln w="9525">
                    <a:noFill/>
                    <a:miter lim="800000"/>
                    <a:headEnd/>
                    <a:tailEnd/>
                  </a:ln>
                </p:spPr>
              </p:pic>
              <p:sp>
                <p:nvSpPr>
                  <p:cNvPr id="58" name="正方形/長方形 6"/>
                  <p:cNvSpPr/>
                  <p:nvPr/>
                </p:nvSpPr>
                <p:spPr>
                  <a:xfrm>
                    <a:off x="4644008" y="1628800"/>
                    <a:ext cx="28803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矢印コネクタ 58"/>
                  <p:cNvCxnSpPr/>
                  <p:nvPr/>
                </p:nvCxnSpPr>
                <p:spPr>
                  <a:xfrm>
                    <a:off x="2818959" y="2069673"/>
                    <a:ext cx="327310" cy="0"/>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sp>
                <p:nvSpPr>
                  <p:cNvPr id="60" name="テキスト ボックス 59"/>
                  <p:cNvSpPr txBox="1"/>
                  <p:nvPr/>
                </p:nvSpPr>
                <p:spPr>
                  <a:xfrm>
                    <a:off x="2606002" y="1370103"/>
                    <a:ext cx="747378" cy="699570"/>
                  </a:xfrm>
                  <a:prstGeom prst="rect">
                    <a:avLst/>
                  </a:prstGeom>
                  <a:grpFill/>
                </p:spPr>
                <p:txBody>
                  <a:bodyPr wrap="none" rtlCol="0">
                    <a:spAutoFit/>
                  </a:bodyPr>
                  <a:lstStyle/>
                  <a:p>
                    <a:r>
                      <a:rPr kumimoji="1" lang="el-GR" altLang="ja-JP" sz="2400" dirty="0" smtClean="0">
                        <a:solidFill>
                          <a:srgbClr val="0070C0"/>
                        </a:solidFill>
                      </a:rPr>
                      <a:t>Δ</a:t>
                    </a:r>
                    <a:r>
                      <a:rPr kumimoji="1" lang="en-US" altLang="ja-JP" sz="2400" dirty="0" smtClean="0">
                        <a:solidFill>
                          <a:srgbClr val="0070C0"/>
                        </a:solidFill>
                      </a:rPr>
                      <a:t>d</a:t>
                    </a:r>
                    <a:endParaRPr kumimoji="1" lang="ja-JP" altLang="en-US" sz="2400" dirty="0">
                      <a:solidFill>
                        <a:srgbClr val="0070C0"/>
                      </a:solidFill>
                    </a:endParaRPr>
                  </a:p>
                </p:txBody>
              </p:sp>
            </p:grpSp>
            <p:sp>
              <p:nvSpPr>
                <p:cNvPr id="51" name="テキスト ボックス 50"/>
                <p:cNvSpPr txBox="1"/>
                <p:nvPr/>
              </p:nvSpPr>
              <p:spPr>
                <a:xfrm>
                  <a:off x="3871156" y="1633213"/>
                  <a:ext cx="216024" cy="981927"/>
                </a:xfrm>
                <a:prstGeom prst="rect">
                  <a:avLst/>
                </a:prstGeom>
                <a:solidFill>
                  <a:schemeClr val="bg2"/>
                </a:solidFill>
              </p:spPr>
              <p:txBody>
                <a:bodyPr wrap="square" rtlCol="0">
                  <a:spAutoFit/>
                </a:bodyPr>
                <a:lstStyle/>
                <a:p>
                  <a:endParaRPr kumimoji="1" lang="ja-JP" altLang="en-US" dirty="0"/>
                </a:p>
              </p:txBody>
            </p:sp>
          </p:grpSp>
          <p:sp>
            <p:nvSpPr>
              <p:cNvPr id="49" name="テキスト ボックス 48"/>
              <p:cNvSpPr txBox="1"/>
              <p:nvPr/>
            </p:nvSpPr>
            <p:spPr>
              <a:xfrm>
                <a:off x="2007158" y="4465031"/>
                <a:ext cx="4427918" cy="513018"/>
              </a:xfrm>
              <a:prstGeom prst="rect">
                <a:avLst/>
              </a:prstGeom>
              <a:solidFill>
                <a:schemeClr val="bg2"/>
              </a:solidFill>
            </p:spPr>
            <p:txBody>
              <a:bodyPr wrap="none" rtlCol="0">
                <a:spAutoFit/>
              </a:bodyPr>
              <a:lstStyle/>
              <a:p>
                <a:r>
                  <a:rPr kumimoji="1" lang="en-US" altLang="ja-JP" sz="1600" dirty="0" smtClean="0"/>
                  <a:t>Distance from Mol 0001(=d) / pixel</a:t>
                </a:r>
                <a:endParaRPr kumimoji="1" lang="ja-JP" altLang="en-US" sz="1600" dirty="0"/>
              </a:p>
            </p:txBody>
          </p:sp>
        </p:grpSp>
        <p:sp>
          <p:nvSpPr>
            <p:cNvPr id="47" name="テキスト ボックス 46"/>
            <p:cNvSpPr txBox="1"/>
            <p:nvPr/>
          </p:nvSpPr>
          <p:spPr>
            <a:xfrm>
              <a:off x="4716016" y="2055935"/>
              <a:ext cx="216024" cy="935999"/>
            </a:xfrm>
            <a:prstGeom prst="rect">
              <a:avLst/>
            </a:prstGeom>
            <a:solidFill>
              <a:schemeClr val="bg2"/>
            </a:solidFill>
          </p:spPr>
          <p:txBody>
            <a:bodyPr wrap="square" rtlCol="0">
              <a:spAutoFit/>
            </a:bodyPr>
            <a:lstStyle/>
            <a:p>
              <a:endParaRPr kumimoji="1" lang="ja-JP" altLang="en-US" dirty="0"/>
            </a:p>
          </p:txBody>
        </p:sp>
      </p:grpSp>
      <p:cxnSp>
        <p:nvCxnSpPr>
          <p:cNvPr id="61" name="直線コネクタ 60"/>
          <p:cNvCxnSpPr/>
          <p:nvPr/>
        </p:nvCxnSpPr>
        <p:spPr>
          <a:xfrm>
            <a:off x="6969224" y="3697171"/>
            <a:ext cx="380160" cy="0"/>
          </a:xfrm>
          <a:prstGeom prst="line">
            <a:avLst/>
          </a:prstGeom>
          <a:noFill/>
          <a:ln w="28575">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a:off x="6969224" y="3180415"/>
            <a:ext cx="400570" cy="0"/>
          </a:xfrm>
          <a:prstGeom prst="line">
            <a:avLst/>
          </a:prstGeom>
          <a:noFill/>
          <a:ln w="28575">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34" name="オブジェクト 33"/>
          <p:cNvGraphicFramePr>
            <a:graphicFrameLocks noChangeAspect="1"/>
          </p:cNvGraphicFramePr>
          <p:nvPr/>
        </p:nvGraphicFramePr>
        <p:xfrm>
          <a:off x="7447880" y="3540495"/>
          <a:ext cx="1440000" cy="360000"/>
        </p:xfrm>
        <a:graphic>
          <a:graphicData uri="http://schemas.openxmlformats.org/presentationml/2006/ole">
            <p:oleObj spid="_x0000_s128007" name="数式" r:id="rId7" imgW="812520" imgH="203040" progId="Equation.3">
              <p:embed/>
            </p:oleObj>
          </a:graphicData>
        </a:graphic>
      </p:graphicFrame>
      <p:graphicFrame>
        <p:nvGraphicFramePr>
          <p:cNvPr id="35" name="オブジェクト 34"/>
          <p:cNvGraphicFramePr>
            <a:graphicFrameLocks noChangeAspect="1"/>
          </p:cNvGraphicFramePr>
          <p:nvPr/>
        </p:nvGraphicFramePr>
        <p:xfrm>
          <a:off x="7473280" y="2977091"/>
          <a:ext cx="965250" cy="396000"/>
        </p:xfrm>
        <a:graphic>
          <a:graphicData uri="http://schemas.openxmlformats.org/presentationml/2006/ole">
            <p:oleObj spid="_x0000_s128008" name="数式" r:id="rId8" imgW="495000" imgH="203040" progId="Equation.3">
              <p:embed/>
            </p:oleObj>
          </a:graphicData>
        </a:graphic>
      </p:graphicFrame>
      <p:sp>
        <p:nvSpPr>
          <p:cNvPr id="38" name="正方形/長方形 37"/>
          <p:cNvSpPr/>
          <p:nvPr/>
        </p:nvSpPr>
        <p:spPr>
          <a:xfrm>
            <a:off x="920552" y="1268760"/>
            <a:ext cx="4717958" cy="400110"/>
          </a:xfrm>
          <a:prstGeom prst="rect">
            <a:avLst/>
          </a:prstGeom>
        </p:spPr>
        <p:txBody>
          <a:bodyPr wrap="none">
            <a:spAutoFit/>
          </a:bodyPr>
          <a:lstStyle/>
          <a:p>
            <a:r>
              <a:rPr lang="en-US" altLang="ja-JP" sz="2000" b="1" dirty="0" smtClean="0">
                <a:solidFill>
                  <a:srgbClr val="FF0000"/>
                </a:solidFill>
                <a:latin typeface="Times New Roman" pitchFamily="18" charset="0"/>
                <a:cs typeface="Times New Roman" pitchFamily="18" charset="0"/>
              </a:rPr>
              <a:t>D(</a:t>
            </a:r>
            <a:r>
              <a:rPr lang="en-US" altLang="ja-JP" sz="2000" b="1" dirty="0" err="1" smtClean="0">
                <a:solidFill>
                  <a:srgbClr val="FF0000"/>
                </a:solidFill>
                <a:latin typeface="Times New Roman" pitchFamily="18" charset="0"/>
                <a:cs typeface="Times New Roman" pitchFamily="18" charset="0"/>
              </a:rPr>
              <a:t>x,y</a:t>
            </a:r>
            <a:r>
              <a:rPr lang="en-US" altLang="ja-JP" sz="2000" b="1" dirty="0" smtClean="0">
                <a:solidFill>
                  <a:srgbClr val="FF0000"/>
                </a:solidFill>
                <a:latin typeface="Times New Roman" pitchFamily="18" charset="0"/>
                <a:cs typeface="Times New Roman" pitchFamily="18" charset="0"/>
              </a:rPr>
              <a:t>)</a:t>
            </a:r>
            <a:r>
              <a:rPr lang="ja-JP" altLang="en-US" sz="2000" b="1" dirty="0" smtClean="0">
                <a:latin typeface="Times New Roman" pitchFamily="18" charset="0"/>
                <a:cs typeface="Times New Roman" pitchFamily="18" charset="0"/>
                <a:sym typeface="Wingdings" pitchFamily="2" charset="2"/>
              </a:rPr>
              <a:t>：</a:t>
            </a:r>
            <a:r>
              <a:rPr lang="en-US" altLang="ja-JP" sz="2000" b="1" dirty="0" smtClean="0">
                <a:latin typeface="Times New Roman" pitchFamily="18" charset="0"/>
                <a:cs typeface="Times New Roman" pitchFamily="18" charset="0"/>
                <a:sym typeface="Wingdings" pitchFamily="2" charset="2"/>
              </a:rPr>
              <a:t>(</a:t>
            </a:r>
            <a:r>
              <a:rPr lang="en-US" altLang="ja-JP" sz="2000" b="1" dirty="0" err="1" smtClean="0">
                <a:latin typeface="Times New Roman" pitchFamily="18" charset="0"/>
                <a:cs typeface="Times New Roman" pitchFamily="18" charset="0"/>
                <a:sym typeface="Wingdings" pitchFamily="2" charset="2"/>
              </a:rPr>
              <a:t>x,y</a:t>
            </a:r>
            <a:r>
              <a:rPr lang="en-US" altLang="ja-JP" sz="2000" b="1" dirty="0" smtClean="0">
                <a:latin typeface="Times New Roman" pitchFamily="18" charset="0"/>
                <a:cs typeface="Times New Roman" pitchFamily="18" charset="0"/>
                <a:sym typeface="Wingdings" pitchFamily="2" charset="2"/>
              </a:rPr>
              <a:t>)</a:t>
            </a:r>
            <a:r>
              <a:rPr lang="ja-JP" altLang="en-US" sz="2000" dirty="0" smtClean="0">
                <a:latin typeface="ＭＳ ゴシック" pitchFamily="49" charset="-128"/>
                <a:ea typeface="ＭＳ ゴシック" pitchFamily="49" charset="-128"/>
                <a:cs typeface="Times New Roman" pitchFamily="18" charset="0"/>
                <a:sym typeface="Wingdings" pitchFamily="2" charset="2"/>
              </a:rPr>
              <a:t>に位置する</a:t>
            </a:r>
            <a:r>
              <a:rPr lang="en-US" altLang="ja-JP" sz="2000" b="1" dirty="0" smtClean="0">
                <a:latin typeface="Times New Roman" pitchFamily="18" charset="0"/>
                <a:cs typeface="Times New Roman" pitchFamily="18" charset="0"/>
                <a:sym typeface="Wingdings" pitchFamily="2" charset="2"/>
              </a:rPr>
              <a:t>DAE2</a:t>
            </a:r>
            <a:r>
              <a:rPr lang="ja-JP" altLang="en-US" sz="2000" dirty="0" smtClean="0">
                <a:latin typeface="ＭＳ ゴシック" pitchFamily="49" charset="-128"/>
                <a:ea typeface="ＭＳ ゴシック" pitchFamily="49" charset="-128"/>
                <a:cs typeface="Times New Roman" pitchFamily="18" charset="0"/>
                <a:sym typeface="Wingdings" pitchFamily="2" charset="2"/>
              </a:rPr>
              <a:t>の拡散係数</a:t>
            </a:r>
            <a:endParaRPr lang="ja-JP" altLang="en-US" sz="2000" dirty="0">
              <a:latin typeface="ＭＳ ゴシック" pitchFamily="49" charset="-128"/>
              <a:ea typeface="ＭＳ ゴシック" pitchFamily="49" charset="-128"/>
            </a:endParaRPr>
          </a:p>
        </p:txBody>
      </p:sp>
      <p:sp>
        <p:nvSpPr>
          <p:cNvPr id="39" name="正方形/長方形 38"/>
          <p:cNvSpPr/>
          <p:nvPr/>
        </p:nvSpPr>
        <p:spPr>
          <a:xfrm>
            <a:off x="920552" y="1772816"/>
            <a:ext cx="8241359" cy="400110"/>
          </a:xfrm>
          <a:prstGeom prst="rect">
            <a:avLst/>
          </a:prstGeom>
        </p:spPr>
        <p:txBody>
          <a:bodyPr wrap="none">
            <a:spAutoFit/>
          </a:bodyPr>
          <a:lstStyle/>
          <a:p>
            <a:r>
              <a:rPr lang="en-US" altLang="ja-JP" sz="2000" b="1" dirty="0" smtClean="0">
                <a:solidFill>
                  <a:srgbClr val="0070C0"/>
                </a:solidFill>
                <a:latin typeface="Times New Roman" pitchFamily="18" charset="0"/>
                <a:cs typeface="Times New Roman" pitchFamily="18" charset="0"/>
              </a:rPr>
              <a:t>D(</a:t>
            </a:r>
            <a:r>
              <a:rPr lang="en-US" altLang="ja-JP" sz="2000" b="1" dirty="0" err="1" smtClean="0">
                <a:solidFill>
                  <a:srgbClr val="0070C0"/>
                </a:solidFill>
                <a:latin typeface="Times New Roman" pitchFamily="18" charset="0"/>
                <a:cs typeface="Times New Roman" pitchFamily="18" charset="0"/>
              </a:rPr>
              <a:t>x,y</a:t>
            </a:r>
            <a:r>
              <a:rPr lang="en-US" altLang="ja-JP" sz="2000" b="1" dirty="0" smtClean="0">
                <a:solidFill>
                  <a:srgbClr val="0070C0"/>
                </a:solidFill>
                <a:latin typeface="Times New Roman" pitchFamily="18" charset="0"/>
                <a:cs typeface="Times New Roman" pitchFamily="18" charset="0"/>
              </a:rPr>
              <a:t>+</a:t>
            </a:r>
            <a:r>
              <a:rPr lang="el-GR" altLang="ja-JP" sz="2000" b="1" dirty="0" smtClean="0">
                <a:solidFill>
                  <a:srgbClr val="0070C0"/>
                </a:solidFill>
                <a:latin typeface="Times New Roman" pitchFamily="18" charset="0"/>
                <a:cs typeface="Times New Roman" pitchFamily="18" charset="0"/>
              </a:rPr>
              <a:t>Δ</a:t>
            </a:r>
            <a:r>
              <a:rPr lang="en-US" altLang="ja-JP" sz="2000" b="1" dirty="0" smtClean="0">
                <a:solidFill>
                  <a:srgbClr val="0070C0"/>
                </a:solidFill>
                <a:latin typeface="Times New Roman" pitchFamily="18" charset="0"/>
                <a:cs typeface="Times New Roman" pitchFamily="18" charset="0"/>
              </a:rPr>
              <a:t>d)</a:t>
            </a:r>
            <a:r>
              <a:rPr lang="ja-JP" altLang="en-US" sz="2000" b="1" dirty="0" smtClean="0">
                <a:latin typeface="Times New Roman" pitchFamily="18" charset="0"/>
                <a:cs typeface="Times New Roman" pitchFamily="18" charset="0"/>
              </a:rPr>
              <a:t>：</a:t>
            </a:r>
            <a:r>
              <a:rPr lang="en-US" altLang="ja-JP" sz="2000" b="1" dirty="0" smtClean="0">
                <a:latin typeface="Times New Roman" pitchFamily="18" charset="0"/>
                <a:cs typeface="Times New Roman" pitchFamily="18" charset="0"/>
                <a:sym typeface="Wingdings" pitchFamily="2" charset="2"/>
              </a:rPr>
              <a:t>(</a:t>
            </a:r>
            <a:r>
              <a:rPr lang="en-US" altLang="ja-JP" sz="2000" b="1" dirty="0" err="1" smtClean="0">
                <a:latin typeface="Times New Roman" pitchFamily="18" charset="0"/>
                <a:cs typeface="Times New Roman" pitchFamily="18" charset="0"/>
                <a:sym typeface="Wingdings" pitchFamily="2" charset="2"/>
              </a:rPr>
              <a:t>x,y</a:t>
            </a:r>
            <a:r>
              <a:rPr lang="en-US" altLang="ja-JP" sz="2000" b="1" dirty="0" smtClean="0">
                <a:latin typeface="Times New Roman" pitchFamily="18" charset="0"/>
                <a:cs typeface="Times New Roman" pitchFamily="18" charset="0"/>
                <a:sym typeface="Wingdings" pitchFamily="2" charset="2"/>
              </a:rPr>
              <a:t>)</a:t>
            </a:r>
            <a:r>
              <a:rPr lang="ja-JP" altLang="en-US" sz="2000" dirty="0" smtClean="0">
                <a:latin typeface="Times New Roman" pitchFamily="18" charset="0"/>
                <a:cs typeface="Times New Roman" pitchFamily="18" charset="0"/>
                <a:sym typeface="Wingdings" pitchFamily="2" charset="2"/>
              </a:rPr>
              <a:t>から距離</a:t>
            </a:r>
            <a:r>
              <a:rPr lang="el-GR" altLang="ja-JP" sz="2000" b="1" dirty="0" smtClean="0">
                <a:latin typeface="Times New Roman" pitchFamily="18" charset="0"/>
                <a:cs typeface="Times New Roman" pitchFamily="18" charset="0"/>
              </a:rPr>
              <a:t>Δ</a:t>
            </a:r>
            <a:r>
              <a:rPr lang="en-US" altLang="ja-JP" sz="2000" b="1" dirty="0" smtClean="0">
                <a:latin typeface="Times New Roman" pitchFamily="18" charset="0"/>
                <a:cs typeface="Times New Roman" pitchFamily="18" charset="0"/>
              </a:rPr>
              <a:t>d</a:t>
            </a:r>
            <a:r>
              <a:rPr lang="ja-JP" altLang="en-US" sz="2000" dirty="0" err="1" smtClean="0">
                <a:latin typeface="ＭＳ ゴシック" pitchFamily="49" charset="-128"/>
                <a:ea typeface="ＭＳ ゴシック" pitchFamily="49" charset="-128"/>
                <a:cs typeface="Times New Roman" pitchFamily="18" charset="0"/>
              </a:rPr>
              <a:t>だけ</a:t>
            </a:r>
            <a:r>
              <a:rPr lang="ja-JP" altLang="en-US" sz="2000" dirty="0" smtClean="0">
                <a:latin typeface="ＭＳ ゴシック" pitchFamily="49" charset="-128"/>
                <a:ea typeface="ＭＳ ゴシック" pitchFamily="49" charset="-128"/>
                <a:cs typeface="Times New Roman" pitchFamily="18" charset="0"/>
              </a:rPr>
              <a:t>離れた位置に存在する</a:t>
            </a:r>
            <a:r>
              <a:rPr lang="en-US" altLang="ja-JP" sz="2000" b="1" dirty="0" smtClean="0">
                <a:latin typeface="Times New Roman" pitchFamily="18" charset="0"/>
                <a:cs typeface="Times New Roman" pitchFamily="18" charset="0"/>
              </a:rPr>
              <a:t>DAE2</a:t>
            </a:r>
            <a:r>
              <a:rPr lang="ja-JP" altLang="en-US" sz="2000" dirty="0" smtClean="0">
                <a:latin typeface="Times New Roman" pitchFamily="18" charset="0"/>
                <a:cs typeface="Times New Roman" pitchFamily="18" charset="0"/>
              </a:rPr>
              <a:t>の拡散係数</a:t>
            </a:r>
            <a:endParaRPr lang="ja-JP" altLang="en-US" sz="2000" dirty="0"/>
          </a:p>
        </p:txBody>
      </p:sp>
    </p:spTree>
  </p:cSld>
  <p:clrMapOvr>
    <a:masterClrMapping/>
  </p:clrMapOvr>
  <p:transition advTm="22464"/>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0" name="グループ化 39"/>
          <p:cNvGrpSpPr>
            <a:grpSpLocks noChangeAspect="1"/>
          </p:cNvGrpSpPr>
          <p:nvPr/>
        </p:nvGrpSpPr>
        <p:grpSpPr>
          <a:xfrm>
            <a:off x="1533488" y="2421288"/>
            <a:ext cx="6839025" cy="3600000"/>
            <a:chOff x="2268379" y="3526879"/>
            <a:chExt cx="5060885" cy="2668042"/>
          </a:xfrm>
        </p:grpSpPr>
        <p:grpSp>
          <p:nvGrpSpPr>
            <p:cNvPr id="39" name="グループ化 38"/>
            <p:cNvGrpSpPr/>
            <p:nvPr/>
          </p:nvGrpSpPr>
          <p:grpSpPr>
            <a:xfrm>
              <a:off x="2328639" y="3526879"/>
              <a:ext cx="5000625" cy="2638425"/>
              <a:chOff x="2328639" y="3526879"/>
              <a:chExt cx="5000625" cy="2638425"/>
            </a:xfrm>
          </p:grpSpPr>
          <p:pic>
            <p:nvPicPr>
              <p:cNvPr id="137236" name="Picture 2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28639" y="3526879"/>
                <a:ext cx="5000625" cy="2638425"/>
              </a:xfrm>
              <a:prstGeom prst="rect">
                <a:avLst/>
              </a:prstGeom>
              <a:noFill/>
              <a:ln w="9525">
                <a:noFill/>
                <a:miter lim="800000"/>
                <a:headEnd/>
                <a:tailEnd/>
              </a:ln>
            </p:spPr>
          </p:pic>
          <p:sp>
            <p:nvSpPr>
              <p:cNvPr id="37" name="テキスト ボックス 36"/>
              <p:cNvSpPr txBox="1"/>
              <p:nvPr/>
            </p:nvSpPr>
            <p:spPr>
              <a:xfrm>
                <a:off x="5762732" y="3779748"/>
                <a:ext cx="702436" cy="369332"/>
              </a:xfrm>
              <a:prstGeom prst="rect">
                <a:avLst/>
              </a:prstGeom>
              <a:noFill/>
              <a:ln>
                <a:noFill/>
              </a:ln>
            </p:spPr>
            <p:txBody>
              <a:bodyPr wrap="none" rtlCol="0">
                <a:spAutoFit/>
              </a:bodyPr>
              <a:lstStyle/>
              <a:p>
                <a:r>
                  <a:rPr kumimoji="1" lang="en-US" altLang="ja-JP" dirty="0" smtClean="0"/>
                  <a:t>R(</a:t>
                </a:r>
                <a:r>
                  <a:rPr kumimoji="1" lang="el-GR" altLang="ja-JP" dirty="0" smtClean="0"/>
                  <a:t>Δ</a:t>
                </a:r>
                <a:r>
                  <a:rPr kumimoji="1" lang="en-US" altLang="ja-JP" dirty="0" smtClean="0"/>
                  <a:t>d)</a:t>
                </a:r>
                <a:endParaRPr kumimoji="1" lang="ja-JP" altLang="en-US" dirty="0"/>
              </a:p>
            </p:txBody>
          </p:sp>
          <p:sp>
            <p:nvSpPr>
              <p:cNvPr id="38" name="テキスト ボックス 37"/>
              <p:cNvSpPr txBox="1"/>
              <p:nvPr/>
            </p:nvSpPr>
            <p:spPr>
              <a:xfrm>
                <a:off x="5745088" y="4005064"/>
                <a:ext cx="1286955" cy="369332"/>
              </a:xfrm>
              <a:prstGeom prst="rect">
                <a:avLst/>
              </a:prstGeom>
              <a:noFill/>
              <a:ln>
                <a:noFill/>
              </a:ln>
            </p:spPr>
            <p:txBody>
              <a:bodyPr wrap="none" rtlCol="0">
                <a:spAutoFit/>
              </a:bodyPr>
              <a:lstStyle/>
              <a:p>
                <a:r>
                  <a:rPr lang="en-US" altLang="ja-JP" dirty="0" err="1" smtClean="0"/>
                  <a:t>e</a:t>
                </a:r>
                <a:r>
                  <a:rPr kumimoji="1" lang="en-US" altLang="ja-JP" dirty="0" err="1" smtClean="0"/>
                  <a:t>xpfit</a:t>
                </a:r>
                <a:r>
                  <a:rPr kumimoji="1" lang="en-US" altLang="ja-JP" dirty="0" smtClean="0"/>
                  <a:t> R(</a:t>
                </a:r>
                <a:r>
                  <a:rPr kumimoji="1" lang="el-GR" altLang="ja-JP" dirty="0" smtClean="0"/>
                  <a:t>Δ</a:t>
                </a:r>
                <a:r>
                  <a:rPr kumimoji="1" lang="en-US" altLang="ja-JP" dirty="0" smtClean="0"/>
                  <a:t>d)</a:t>
                </a:r>
                <a:endParaRPr kumimoji="1" lang="ja-JP" altLang="en-US" dirty="0"/>
              </a:p>
            </p:txBody>
          </p:sp>
        </p:grpSp>
        <p:sp>
          <p:nvSpPr>
            <p:cNvPr id="33" name="テキスト ボックス 32"/>
            <p:cNvSpPr txBox="1"/>
            <p:nvPr/>
          </p:nvSpPr>
          <p:spPr>
            <a:xfrm>
              <a:off x="2268379" y="4242900"/>
              <a:ext cx="553998" cy="780022"/>
            </a:xfrm>
            <a:prstGeom prst="rect">
              <a:avLst/>
            </a:prstGeom>
            <a:noFill/>
            <a:ln>
              <a:noFill/>
            </a:ln>
          </p:spPr>
          <p:txBody>
            <a:bodyPr vert="eaVert" wrap="none" rtlCol="0">
              <a:spAutoFit/>
            </a:bodyPr>
            <a:lstStyle/>
            <a:p>
              <a:r>
                <a:rPr kumimoji="1" lang="en-US" altLang="ja-JP" sz="2400" dirty="0" smtClean="0">
                  <a:latin typeface="Calibri" pitchFamily="34" charset="0"/>
                  <a:ea typeface="Arial Unicode MS" pitchFamily="50" charset="-128"/>
                  <a:cs typeface="Arial Unicode MS" pitchFamily="50" charset="-128"/>
                </a:rPr>
                <a:t>R(</a:t>
              </a:r>
              <a:r>
                <a:rPr kumimoji="1" lang="el-GR" altLang="ja-JP" sz="2400" dirty="0" smtClean="0">
                  <a:latin typeface="Calibri" pitchFamily="34" charset="0"/>
                  <a:ea typeface="Arial Unicode MS" pitchFamily="50" charset="-128"/>
                  <a:cs typeface="Arial Unicode MS" pitchFamily="50" charset="-128"/>
                </a:rPr>
                <a:t>Δ</a:t>
              </a:r>
              <a:r>
                <a:rPr kumimoji="1" lang="en-US" altLang="ja-JP" sz="2400" dirty="0" smtClean="0">
                  <a:latin typeface="Calibri" pitchFamily="34" charset="0"/>
                  <a:ea typeface="Arial Unicode MS" pitchFamily="50" charset="-128"/>
                  <a:cs typeface="Arial Unicode MS" pitchFamily="50" charset="-128"/>
                </a:rPr>
                <a:t>d)</a:t>
              </a:r>
              <a:endParaRPr kumimoji="1" lang="ja-JP" altLang="en-US" sz="2400" dirty="0">
                <a:latin typeface="Calibri" pitchFamily="34" charset="0"/>
                <a:ea typeface="Arial Unicode MS" pitchFamily="50" charset="-128"/>
                <a:cs typeface="Arial Unicode MS" pitchFamily="50" charset="-128"/>
              </a:endParaRPr>
            </a:p>
          </p:txBody>
        </p:sp>
        <p:sp>
          <p:nvSpPr>
            <p:cNvPr id="34" name="テキスト ボックス 33"/>
            <p:cNvSpPr txBox="1"/>
            <p:nvPr/>
          </p:nvSpPr>
          <p:spPr>
            <a:xfrm>
              <a:off x="4448944" y="5733256"/>
              <a:ext cx="1357936" cy="461665"/>
            </a:xfrm>
            <a:prstGeom prst="rect">
              <a:avLst/>
            </a:prstGeom>
            <a:noFill/>
            <a:ln>
              <a:noFill/>
            </a:ln>
          </p:spPr>
          <p:txBody>
            <a:bodyPr wrap="none" rtlCol="0">
              <a:spAutoFit/>
            </a:bodyPr>
            <a:lstStyle/>
            <a:p>
              <a:r>
                <a:rPr kumimoji="1" lang="el-GR" altLang="ja-JP" sz="2400" dirty="0" smtClean="0"/>
                <a:t>Δ</a:t>
              </a:r>
              <a:r>
                <a:rPr kumimoji="1" lang="en-US" altLang="ja-JP" sz="2400" dirty="0" smtClean="0"/>
                <a:t>d / pixel</a:t>
              </a:r>
              <a:endParaRPr kumimoji="1" lang="ja-JP" altLang="en-US" sz="2400" dirty="0"/>
            </a:p>
          </p:txBody>
        </p:sp>
      </p:gr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38</a:t>
            </a:fld>
            <a:endParaRPr lang="ja-JP" altLang="en-US"/>
          </a:p>
        </p:txBody>
      </p:sp>
      <p:sp>
        <p:nvSpPr>
          <p:cNvPr id="5" name="タイトル 1"/>
          <p:cNvSpPr txBox="1">
            <a:spLocks/>
          </p:cNvSpPr>
          <p:nvPr/>
        </p:nvSpPr>
        <p:spPr>
          <a:xfrm>
            <a:off x="-277914" y="188640"/>
            <a:ext cx="8327258" cy="86409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0" cap="none" spc="0" normalizeH="0" baseline="0" noProof="0" dirty="0" smtClean="0">
                <a:ln>
                  <a:noFill/>
                </a:ln>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uLnTx/>
                <a:uFillTx/>
                <a:latin typeface="ＭＳ ゴシック" pitchFamily="49" charset="-128"/>
                <a:ea typeface="ＭＳ ゴシック" pitchFamily="49" charset="-128"/>
                <a:cs typeface="+mj-cs"/>
              </a:rPr>
              <a:t>不均一性の評価②～自己相関関数～</a:t>
            </a:r>
            <a:endParaRPr kumimoji="1" lang="ja-JP" altLang="en-US" sz="4000" b="0" i="0" u="none" strike="noStrike" kern="0" cap="none" spc="0" normalizeH="0" baseline="0" noProof="0" dirty="0">
              <a:ln>
                <a:noFill/>
              </a:ln>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uLnTx/>
              <a:uFillTx/>
              <a:latin typeface="ＭＳ ゴシック" pitchFamily="49" charset="-128"/>
              <a:ea typeface="ＭＳ ゴシック" pitchFamily="49" charset="-128"/>
              <a:cs typeface="+mj-cs"/>
            </a:endParaRPr>
          </a:p>
        </p:txBody>
      </p:sp>
      <p:sp>
        <p:nvSpPr>
          <p:cNvPr id="137218"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37220" name="Rectangle 4"/>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24" name="グループ化 23"/>
          <p:cNvGrpSpPr/>
          <p:nvPr/>
        </p:nvGrpSpPr>
        <p:grpSpPr>
          <a:xfrm>
            <a:off x="4282878" y="1196832"/>
            <a:ext cx="3766466" cy="720000"/>
            <a:chOff x="704528" y="2204864"/>
            <a:chExt cx="3766466" cy="720000"/>
          </a:xfrm>
        </p:grpSpPr>
        <p:graphicFrame>
          <p:nvGraphicFramePr>
            <p:cNvPr id="137219" name="Object 3"/>
            <p:cNvGraphicFramePr>
              <a:graphicFrameLocks noChangeAspect="1"/>
            </p:cNvGraphicFramePr>
            <p:nvPr/>
          </p:nvGraphicFramePr>
          <p:xfrm>
            <a:off x="704528" y="2204864"/>
            <a:ext cx="1767273" cy="720000"/>
          </p:xfrm>
          <a:graphic>
            <a:graphicData uri="http://schemas.openxmlformats.org/presentationml/2006/ole">
              <p:oleObj spid="_x0000_s137219" name="数式" r:id="rId5" imgW="1028700" imgH="419100" progId="Equation.3">
                <p:embed/>
              </p:oleObj>
            </a:graphicData>
          </a:graphic>
        </p:graphicFrame>
        <p:sp>
          <p:nvSpPr>
            <p:cNvPr id="23" name="テキスト ボックス 22"/>
            <p:cNvSpPr txBox="1"/>
            <p:nvPr/>
          </p:nvSpPr>
          <p:spPr>
            <a:xfrm>
              <a:off x="3944888" y="2348880"/>
              <a:ext cx="526106" cy="461665"/>
            </a:xfrm>
            <a:prstGeom prst="rect">
              <a:avLst/>
            </a:prstGeom>
            <a:noFill/>
          </p:spPr>
          <p:txBody>
            <a:bodyPr wrap="none" rtlCol="0">
              <a:spAutoFit/>
            </a:bodyPr>
            <a:lstStyle/>
            <a:p>
              <a:r>
                <a:rPr kumimoji="1" lang="en-US" altLang="ja-JP" sz="2400" dirty="0" smtClean="0"/>
                <a:t>(5)</a:t>
              </a:r>
              <a:endParaRPr kumimoji="1" lang="ja-JP" altLang="en-US" sz="2400" dirty="0"/>
            </a:p>
          </p:txBody>
        </p:sp>
      </p:grpSp>
      <p:grpSp>
        <p:nvGrpSpPr>
          <p:cNvPr id="41" name="グループ化 40"/>
          <p:cNvGrpSpPr/>
          <p:nvPr/>
        </p:nvGrpSpPr>
        <p:grpSpPr>
          <a:xfrm>
            <a:off x="2592523" y="3789040"/>
            <a:ext cx="848309" cy="441340"/>
            <a:chOff x="3044840" y="4581128"/>
            <a:chExt cx="848309" cy="441340"/>
          </a:xfrm>
        </p:grpSpPr>
        <p:cxnSp>
          <p:nvCxnSpPr>
            <p:cNvPr id="28" name="直線矢印コネクタ 27"/>
            <p:cNvCxnSpPr/>
            <p:nvPr/>
          </p:nvCxnSpPr>
          <p:spPr>
            <a:xfrm>
              <a:off x="3080792" y="4581128"/>
              <a:ext cx="432000" cy="0"/>
            </a:xfrm>
            <a:prstGeom prst="straightConnector1">
              <a:avLst/>
            </a:prstGeom>
            <a:ln>
              <a:solidFill>
                <a:srgbClr val="0070C0"/>
              </a:solidFill>
              <a:headEnd type="arrow"/>
              <a:tailEnd type="arrow"/>
            </a:ln>
          </p:spPr>
          <p:style>
            <a:lnRef idx="3">
              <a:schemeClr val="accent1"/>
            </a:lnRef>
            <a:fillRef idx="0">
              <a:schemeClr val="accent1"/>
            </a:fillRef>
            <a:effectRef idx="2">
              <a:schemeClr val="accent1"/>
            </a:effectRef>
            <a:fontRef idx="minor">
              <a:schemeClr val="tx1"/>
            </a:fontRef>
          </p:style>
        </p:cxnSp>
        <p:sp>
          <p:nvSpPr>
            <p:cNvPr id="29" name="テキスト ボックス 28"/>
            <p:cNvSpPr txBox="1"/>
            <p:nvPr/>
          </p:nvSpPr>
          <p:spPr>
            <a:xfrm>
              <a:off x="3044840" y="4653136"/>
              <a:ext cx="848309" cy="369332"/>
            </a:xfrm>
            <a:prstGeom prst="rect">
              <a:avLst/>
            </a:prstGeom>
            <a:noFill/>
            <a:ln>
              <a:noFill/>
            </a:ln>
          </p:spPr>
          <p:txBody>
            <a:bodyPr wrap="none" rtlCol="0">
              <a:spAutoFit/>
            </a:bodyPr>
            <a:lstStyle/>
            <a:p>
              <a:r>
                <a:rPr kumimoji="1" lang="en-US" altLang="ja-JP" b="1" dirty="0" smtClean="0">
                  <a:solidFill>
                    <a:srgbClr val="0070C0"/>
                  </a:solidFill>
                </a:rPr>
                <a:t>HWFM</a:t>
              </a:r>
              <a:endParaRPr kumimoji="1" lang="ja-JP" altLang="en-US" b="1" dirty="0">
                <a:solidFill>
                  <a:srgbClr val="0070C0"/>
                </a:solidFill>
              </a:endParaRPr>
            </a:p>
          </p:txBody>
        </p:sp>
      </p:grpSp>
      <p:sp>
        <p:nvSpPr>
          <p:cNvPr id="31" name="テキスト ボックス 30"/>
          <p:cNvSpPr txBox="1"/>
          <p:nvPr/>
        </p:nvSpPr>
        <p:spPr>
          <a:xfrm>
            <a:off x="372237" y="1268840"/>
            <a:ext cx="3262432" cy="461665"/>
          </a:xfrm>
          <a:prstGeom prst="rect">
            <a:avLst/>
          </a:prstGeom>
          <a:noFill/>
        </p:spPr>
        <p:txBody>
          <a:bodyPr wrap="none" rtlCol="0">
            <a:spAutoFit/>
          </a:bodyPr>
          <a:lstStyle/>
          <a:p>
            <a:r>
              <a:rPr lang="ja-JP" altLang="en-US" sz="2400" dirty="0" smtClean="0">
                <a:latin typeface="ＭＳ ゴシック" pitchFamily="49" charset="-128"/>
                <a:ea typeface="ＭＳ ゴシック" pitchFamily="49" charset="-128"/>
              </a:rPr>
              <a:t>自己相関係数</a:t>
            </a:r>
            <a:r>
              <a:rPr lang="en-US" altLang="ja-JP" sz="2400" dirty="0" smtClean="0">
                <a:latin typeface="ＭＳ ゴシック" pitchFamily="49" charset="-128"/>
                <a:ea typeface="ＭＳ ゴシック" pitchFamily="49" charset="-128"/>
              </a:rPr>
              <a:t>(</a:t>
            </a:r>
            <a:r>
              <a:rPr lang="ja-JP" altLang="en-US" sz="2400" dirty="0" smtClean="0">
                <a:latin typeface="ＭＳ ゴシック" pitchFamily="49" charset="-128"/>
                <a:ea typeface="ＭＳ ゴシック" pitchFamily="49" charset="-128"/>
              </a:rPr>
              <a:t>規格化</a:t>
            </a:r>
            <a:r>
              <a:rPr lang="en-US" altLang="ja-JP" sz="2400" dirty="0" smtClean="0">
                <a:latin typeface="ＭＳ ゴシック" pitchFamily="49" charset="-128"/>
                <a:ea typeface="ＭＳ ゴシック" pitchFamily="49" charset="-128"/>
              </a:rPr>
              <a:t>)</a:t>
            </a:r>
            <a:endParaRPr kumimoji="1" lang="ja-JP" altLang="en-US" sz="2400" dirty="0">
              <a:latin typeface="ＭＳ ゴシック" pitchFamily="49" charset="-128"/>
              <a:ea typeface="ＭＳ ゴシック" pitchFamily="49"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Horizont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ＭＳ ゴシック" pitchFamily="49" charset="-128"/>
                <a:ea typeface="ＭＳ ゴシック" pitchFamily="49" charset="-128"/>
              </a:rPr>
              <a:t>不均一性の評価②</a:t>
            </a:r>
            <a:endParaRPr kumimoji="1" lang="ja-JP" altLang="en-US" dirty="0">
              <a:latin typeface="ＭＳ ゴシック" pitchFamily="49" charset="-128"/>
              <a:ea typeface="ＭＳ ゴシック" pitchFamily="49" charset="-128"/>
            </a:endParaRPr>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39</a:t>
            </a:fld>
            <a:endParaRPr lang="ja-JP" altLang="en-US"/>
          </a:p>
        </p:txBody>
      </p:sp>
      <p:grpSp>
        <p:nvGrpSpPr>
          <p:cNvPr id="16" name="グループ化 15"/>
          <p:cNvGrpSpPr/>
          <p:nvPr/>
        </p:nvGrpSpPr>
        <p:grpSpPr>
          <a:xfrm>
            <a:off x="-735632" y="225464"/>
            <a:ext cx="8355822" cy="7380000"/>
            <a:chOff x="-447600" y="0"/>
            <a:chExt cx="8355822" cy="7380000"/>
          </a:xfrm>
        </p:grpSpPr>
        <p:pic>
          <p:nvPicPr>
            <p:cNvPr id="4" name="図 3" descr="GizmoPlot2.tif"/>
            <p:cNvPicPr>
              <a:picLocks noChangeAspect="1"/>
            </p:cNvPicPr>
            <p:nvPr/>
          </p:nvPicPr>
          <p:blipFill>
            <a:blip r:embed="rId3" cstate="print">
              <a:clrChange>
                <a:clrFrom>
                  <a:srgbClr val="FFFFFF"/>
                </a:clrFrom>
                <a:clrTo>
                  <a:srgbClr val="FFFFFF">
                    <a:alpha val="0"/>
                  </a:srgbClr>
                </a:clrTo>
              </a:clrChange>
            </a:blip>
            <a:stretch>
              <a:fillRect/>
            </a:stretch>
          </p:blipFill>
          <p:spPr>
            <a:xfrm>
              <a:off x="-447600" y="0"/>
              <a:ext cx="8355822" cy="7380000"/>
            </a:xfrm>
            <a:prstGeom prst="rect">
              <a:avLst/>
            </a:prstGeom>
          </p:spPr>
        </p:pic>
        <p:cxnSp>
          <p:nvCxnSpPr>
            <p:cNvPr id="6" name="直線矢印コネクタ 5"/>
            <p:cNvCxnSpPr/>
            <p:nvPr/>
          </p:nvCxnSpPr>
          <p:spPr>
            <a:xfrm flipH="1">
              <a:off x="3731758" y="971288"/>
              <a:ext cx="3453490" cy="1152136"/>
            </a:xfrm>
            <a:prstGeom prst="straightConnector1">
              <a:avLst/>
            </a:prstGeom>
            <a:ln>
              <a:solidFill>
                <a:srgbClr val="FF0000"/>
              </a:solidFill>
              <a:tailEnd type="arrow"/>
            </a:ln>
          </p:spPr>
          <p:style>
            <a:lnRef idx="3">
              <a:schemeClr val="accent5"/>
            </a:lnRef>
            <a:fillRef idx="0">
              <a:schemeClr val="accent5"/>
            </a:fillRef>
            <a:effectRef idx="2">
              <a:schemeClr val="accent5"/>
            </a:effectRef>
            <a:fontRef idx="minor">
              <a:schemeClr val="tx1"/>
            </a:fontRef>
          </p:style>
        </p:cxnSp>
        <p:cxnSp>
          <p:nvCxnSpPr>
            <p:cNvPr id="8" name="直線矢印コネクタ 7"/>
            <p:cNvCxnSpPr/>
            <p:nvPr/>
          </p:nvCxnSpPr>
          <p:spPr>
            <a:xfrm flipH="1">
              <a:off x="5745088" y="971288"/>
              <a:ext cx="1512168" cy="1449600"/>
            </a:xfrm>
            <a:prstGeom prst="straightConnector1">
              <a:avLst/>
            </a:prstGeom>
            <a:ln>
              <a:solidFill>
                <a:srgbClr val="FF0000"/>
              </a:solidFill>
              <a:tailEnd type="arrow"/>
            </a:ln>
          </p:spPr>
          <p:style>
            <a:lnRef idx="3">
              <a:schemeClr val="accent5"/>
            </a:lnRef>
            <a:fillRef idx="0">
              <a:schemeClr val="accent5"/>
            </a:fillRef>
            <a:effectRef idx="2">
              <a:schemeClr val="accent5"/>
            </a:effectRef>
            <a:fontRef idx="minor">
              <a:schemeClr val="tx1"/>
            </a:fontRef>
          </p:style>
        </p:cxnSp>
        <p:cxnSp>
          <p:nvCxnSpPr>
            <p:cNvPr id="10" name="直線矢印コネクタ 9"/>
            <p:cNvCxnSpPr/>
            <p:nvPr/>
          </p:nvCxnSpPr>
          <p:spPr>
            <a:xfrm flipH="1">
              <a:off x="2999148" y="971288"/>
              <a:ext cx="4258108" cy="1701456"/>
            </a:xfrm>
            <a:prstGeom prst="straightConnector1">
              <a:avLst/>
            </a:prstGeom>
            <a:ln>
              <a:solidFill>
                <a:srgbClr val="FF0000"/>
              </a:solidFill>
              <a:tailEnd type="arrow"/>
            </a:ln>
          </p:spPr>
          <p:style>
            <a:lnRef idx="3">
              <a:schemeClr val="accent5"/>
            </a:lnRef>
            <a:fillRef idx="0">
              <a:schemeClr val="accent5"/>
            </a:fillRef>
            <a:effectRef idx="2">
              <a:schemeClr val="accent5"/>
            </a:effectRef>
            <a:fontRef idx="minor">
              <a:schemeClr val="tx1"/>
            </a:fontRef>
          </p:style>
        </p:cxnSp>
      </p:grpSp>
      <p:sp>
        <p:nvSpPr>
          <p:cNvPr id="17" name="テキスト ボックス 16"/>
          <p:cNvSpPr txBox="1"/>
          <p:nvPr/>
        </p:nvSpPr>
        <p:spPr>
          <a:xfrm>
            <a:off x="7041232" y="836712"/>
            <a:ext cx="2350323" cy="461665"/>
          </a:xfrm>
          <a:prstGeom prst="rect">
            <a:avLst/>
          </a:prstGeom>
          <a:noFill/>
        </p:spPr>
        <p:txBody>
          <a:bodyPr wrap="none" rtlCol="0">
            <a:spAutoFit/>
          </a:bodyPr>
          <a:lstStyle/>
          <a:p>
            <a:r>
              <a:rPr lang="ja-JP" altLang="en-US" sz="2400" b="1" dirty="0" smtClean="0">
                <a:latin typeface="ＭＳ ゴシック" pitchFamily="49" charset="-128"/>
                <a:ea typeface="ＭＳ ゴシック" pitchFamily="49" charset="-128"/>
              </a:rPr>
              <a:t>相関の強い場所</a:t>
            </a:r>
            <a:endParaRPr lang="en-US" altLang="ja-JP" sz="2400" b="1" dirty="0" smtClean="0">
              <a:latin typeface="ＭＳ ゴシック" pitchFamily="49" charset="-128"/>
              <a:ea typeface="ＭＳ ゴシック" pitchFamily="49" charset="-128"/>
            </a:endParaRPr>
          </a:p>
        </p:txBody>
      </p:sp>
      <p:sp>
        <p:nvSpPr>
          <p:cNvPr id="18" name="テキスト ボックス 17"/>
          <p:cNvSpPr txBox="1"/>
          <p:nvPr/>
        </p:nvSpPr>
        <p:spPr>
          <a:xfrm rot="5400000">
            <a:off x="7931750" y="1295182"/>
            <a:ext cx="576064" cy="523220"/>
          </a:xfrm>
          <a:prstGeom prst="rect">
            <a:avLst/>
          </a:prstGeom>
          <a:noFill/>
        </p:spPr>
        <p:txBody>
          <a:bodyPr wrap="square" rtlCol="0">
            <a:spAutoFit/>
          </a:bodyPr>
          <a:lstStyle/>
          <a:p>
            <a:r>
              <a:rPr kumimoji="1" lang="ja-JP" altLang="en-US" sz="2800" b="1" dirty="0" smtClean="0">
                <a:latin typeface="Times New Roman" pitchFamily="18" charset="0"/>
                <a:cs typeface="Times New Roman" pitchFamily="18" charset="0"/>
              </a:rPr>
              <a:t>＝</a:t>
            </a:r>
            <a:endParaRPr kumimoji="1" lang="ja-JP" altLang="en-US" sz="2800" b="1" dirty="0">
              <a:latin typeface="Times New Roman" pitchFamily="18" charset="0"/>
              <a:cs typeface="Times New Roman" pitchFamily="18" charset="0"/>
            </a:endParaRPr>
          </a:p>
        </p:txBody>
      </p:sp>
      <p:sp>
        <p:nvSpPr>
          <p:cNvPr id="19" name="テキスト ボックス 18"/>
          <p:cNvSpPr txBox="1"/>
          <p:nvPr/>
        </p:nvSpPr>
        <p:spPr>
          <a:xfrm>
            <a:off x="6609184" y="1916832"/>
            <a:ext cx="3206327" cy="830997"/>
          </a:xfrm>
          <a:prstGeom prst="rect">
            <a:avLst/>
          </a:prstGeom>
          <a:noFill/>
        </p:spPr>
        <p:txBody>
          <a:bodyPr wrap="none" rtlCol="0">
            <a:spAutoFit/>
          </a:bodyPr>
          <a:lstStyle/>
          <a:p>
            <a:r>
              <a:rPr lang="ja-JP" altLang="en-US" sz="2400" b="1" dirty="0" smtClean="0"/>
              <a:t>周囲と</a:t>
            </a:r>
            <a:r>
              <a:rPr kumimoji="1" lang="ja-JP" altLang="en-US" sz="2400" b="1" dirty="0" smtClean="0"/>
              <a:t>拡散係数の値が</a:t>
            </a:r>
            <a:endParaRPr kumimoji="1" lang="en-US" altLang="ja-JP" sz="2400" b="1" dirty="0" smtClean="0"/>
          </a:p>
          <a:p>
            <a:pPr algn="ctr"/>
            <a:r>
              <a:rPr kumimoji="1" lang="ja-JP" altLang="en-US" sz="2400" b="1" dirty="0" smtClean="0"/>
              <a:t>似ている</a:t>
            </a:r>
            <a:endParaRPr kumimoji="1" lang="ja-JP" altLang="en-US" sz="2400" b="1" dirty="0"/>
          </a:p>
        </p:txBody>
      </p:sp>
      <p:sp>
        <p:nvSpPr>
          <p:cNvPr id="20" name="テキスト ボックス 19"/>
          <p:cNvSpPr txBox="1"/>
          <p:nvPr/>
        </p:nvSpPr>
        <p:spPr>
          <a:xfrm rot="5400000">
            <a:off x="7931750" y="2735342"/>
            <a:ext cx="576064" cy="523220"/>
          </a:xfrm>
          <a:prstGeom prst="rect">
            <a:avLst/>
          </a:prstGeom>
          <a:noFill/>
        </p:spPr>
        <p:txBody>
          <a:bodyPr wrap="square" rtlCol="0">
            <a:spAutoFit/>
          </a:bodyPr>
          <a:lstStyle/>
          <a:p>
            <a:r>
              <a:rPr kumimoji="1" lang="ja-JP" altLang="en-US" sz="2800" b="1" dirty="0" smtClean="0">
                <a:latin typeface="Times New Roman" pitchFamily="18" charset="0"/>
                <a:cs typeface="Times New Roman" pitchFamily="18" charset="0"/>
              </a:rPr>
              <a:t>＝</a:t>
            </a:r>
            <a:endParaRPr kumimoji="1" lang="ja-JP" altLang="en-US" sz="2800" b="1" dirty="0">
              <a:latin typeface="Times New Roman" pitchFamily="18" charset="0"/>
              <a:cs typeface="Times New Roman" pitchFamily="18" charset="0"/>
            </a:endParaRPr>
          </a:p>
        </p:txBody>
      </p:sp>
      <p:sp>
        <p:nvSpPr>
          <p:cNvPr id="21" name="テキスト ボックス 20"/>
          <p:cNvSpPr txBox="1"/>
          <p:nvPr/>
        </p:nvSpPr>
        <p:spPr>
          <a:xfrm>
            <a:off x="6741382" y="3318083"/>
            <a:ext cx="2951449" cy="830997"/>
          </a:xfrm>
          <a:prstGeom prst="rect">
            <a:avLst/>
          </a:prstGeom>
          <a:noFill/>
        </p:spPr>
        <p:txBody>
          <a:bodyPr wrap="none" rtlCol="0">
            <a:spAutoFit/>
          </a:bodyPr>
          <a:lstStyle/>
          <a:p>
            <a:r>
              <a:rPr kumimoji="1" lang="ja-JP" altLang="en-US" sz="2400" b="1" u="sng" dirty="0" smtClean="0">
                <a:solidFill>
                  <a:srgbClr val="FF0000"/>
                </a:solidFill>
              </a:rPr>
              <a:t>相対的に不均一性が</a:t>
            </a:r>
            <a:endParaRPr kumimoji="1" lang="en-US" altLang="ja-JP" sz="2400" b="1" u="sng" dirty="0" smtClean="0">
              <a:solidFill>
                <a:srgbClr val="FF0000"/>
              </a:solidFill>
            </a:endParaRPr>
          </a:p>
          <a:p>
            <a:pPr algn="ctr"/>
            <a:r>
              <a:rPr kumimoji="1" lang="ja-JP" altLang="en-US" sz="2400" b="1" u="sng" dirty="0" smtClean="0">
                <a:solidFill>
                  <a:srgbClr val="FF0000"/>
                </a:solidFill>
              </a:rPr>
              <a:t>小さい</a:t>
            </a:r>
            <a:endParaRPr kumimoji="1" lang="ja-JP" altLang="en-US" sz="2400" b="1" u="sng" dirty="0">
              <a:solidFill>
                <a:srgbClr val="FF0000"/>
              </a:solidFill>
            </a:endParaRPr>
          </a:p>
        </p:txBody>
      </p:sp>
      <p:sp>
        <p:nvSpPr>
          <p:cNvPr id="22" name="正方形/長方形 21"/>
          <p:cNvSpPr/>
          <p:nvPr/>
        </p:nvSpPr>
        <p:spPr>
          <a:xfrm>
            <a:off x="6609184" y="692696"/>
            <a:ext cx="3240360" cy="352839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advTm="195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Autofit/>
          </a:bodyPr>
          <a:lstStyle/>
          <a:p>
            <a:r>
              <a:rPr kumimoji="1" lang="en-US" altLang="ja-JP" sz="3200" dirty="0" smtClean="0"/>
              <a:t>Single-Molecule Measurements(SMM)</a:t>
            </a:r>
            <a:endParaRPr kumimoji="1" lang="ja-JP" altLang="en-US" sz="3200" dirty="0"/>
          </a:p>
        </p:txBody>
      </p:sp>
      <p:sp>
        <p:nvSpPr>
          <p:cNvPr id="4" name="スライド番号プレースホルダ 3"/>
          <p:cNvSpPr>
            <a:spLocks noGrp="1"/>
          </p:cNvSpPr>
          <p:nvPr>
            <p:ph type="sldNum" sz="quarter" idx="12"/>
          </p:nvPr>
        </p:nvSpPr>
        <p:spPr/>
        <p:txBody>
          <a:bodyPr/>
          <a:lstStyle/>
          <a:p>
            <a:fld id="{6FE56F6A-523A-45A3-8A7E-7ABD83A75ACC}" type="slidenum">
              <a:rPr lang="ja-JP" altLang="en-US" smtClean="0"/>
              <a:pPr/>
              <a:t>4</a:t>
            </a:fld>
            <a:endParaRPr lang="ja-JP" altLang="en-US"/>
          </a:p>
        </p:txBody>
      </p:sp>
      <p:sp>
        <p:nvSpPr>
          <p:cNvPr id="42" name="テキスト ボックス 2"/>
          <p:cNvSpPr txBox="1">
            <a:spLocks noChangeArrowheads="1"/>
          </p:cNvSpPr>
          <p:nvPr/>
        </p:nvSpPr>
        <p:spPr bwMode="auto">
          <a:xfrm>
            <a:off x="2144688" y="3052855"/>
            <a:ext cx="5208588" cy="400050"/>
          </a:xfrm>
          <a:prstGeom prst="rect">
            <a:avLst/>
          </a:prstGeom>
          <a:noFill/>
          <a:ln w="9525">
            <a:noFill/>
            <a:miter lim="800000"/>
            <a:headEnd/>
            <a:tailEnd/>
          </a:ln>
        </p:spPr>
        <p:txBody>
          <a:bodyPr wrap="none">
            <a:spAutoFit/>
          </a:bodyPr>
          <a:lstStyle/>
          <a:p>
            <a:r>
              <a:rPr lang="en-US" altLang="ja-JP" sz="2000" u="sng" dirty="0">
                <a:solidFill>
                  <a:srgbClr val="1C1C1C"/>
                </a:solidFill>
              </a:rPr>
              <a:t>Each guest molecule is in different environment.</a:t>
            </a:r>
          </a:p>
        </p:txBody>
      </p:sp>
      <p:grpSp>
        <p:nvGrpSpPr>
          <p:cNvPr id="43" name="グループ化 6"/>
          <p:cNvGrpSpPr>
            <a:grpSpLocks/>
          </p:cNvGrpSpPr>
          <p:nvPr/>
        </p:nvGrpSpPr>
        <p:grpSpPr bwMode="auto">
          <a:xfrm>
            <a:off x="2792388" y="1195480"/>
            <a:ext cx="3986213" cy="1793875"/>
            <a:chOff x="1181993" y="1772816"/>
            <a:chExt cx="3987031" cy="1793875"/>
          </a:xfrm>
        </p:grpSpPr>
        <p:pic>
          <p:nvPicPr>
            <p:cNvPr id="44" name="図 24" descr="PolymerFilm.png"/>
            <p:cNvPicPr>
              <a:picLocks noChangeAspect="1"/>
            </p:cNvPicPr>
            <p:nvPr/>
          </p:nvPicPr>
          <p:blipFill>
            <a:blip r:embed="rId3" cstate="print"/>
            <a:srcRect/>
            <a:stretch>
              <a:fillRect/>
            </a:stretch>
          </p:blipFill>
          <p:spPr bwMode="auto">
            <a:xfrm>
              <a:off x="1181993" y="1772816"/>
              <a:ext cx="3987031" cy="1793875"/>
            </a:xfrm>
            <a:prstGeom prst="rect">
              <a:avLst/>
            </a:prstGeom>
            <a:noFill/>
            <a:ln w="9525">
              <a:noFill/>
              <a:miter lim="800000"/>
              <a:headEnd/>
              <a:tailEnd/>
            </a:ln>
          </p:spPr>
        </p:pic>
        <p:grpSp>
          <p:nvGrpSpPr>
            <p:cNvPr id="45" name="図形グループ 16"/>
            <p:cNvGrpSpPr>
              <a:grpSpLocks/>
            </p:cNvGrpSpPr>
            <p:nvPr/>
          </p:nvGrpSpPr>
          <p:grpSpPr bwMode="auto">
            <a:xfrm>
              <a:off x="1768562" y="2282499"/>
              <a:ext cx="2320342" cy="1070017"/>
              <a:chOff x="5727686" y="5151438"/>
              <a:chExt cx="1657601" cy="763587"/>
            </a:xfrm>
          </p:grpSpPr>
          <p:sp>
            <p:nvSpPr>
              <p:cNvPr id="46" name="円/楕円 3"/>
              <p:cNvSpPr>
                <a:spLocks noChangeAspect="1"/>
              </p:cNvSpPr>
              <p:nvPr/>
            </p:nvSpPr>
            <p:spPr bwMode="auto">
              <a:xfrm>
                <a:off x="7252857" y="5544477"/>
                <a:ext cx="132714" cy="132546"/>
              </a:xfrm>
              <a:prstGeom prst="ellipse">
                <a:avLst/>
              </a:prstGeom>
              <a:solidFill>
                <a:srgbClr val="FFFF6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endParaRPr>
              </a:p>
            </p:txBody>
          </p:sp>
          <p:grpSp>
            <p:nvGrpSpPr>
              <p:cNvPr id="47" name="図形グループ 25"/>
              <p:cNvGrpSpPr>
                <a:grpSpLocks/>
              </p:cNvGrpSpPr>
              <p:nvPr/>
            </p:nvGrpSpPr>
            <p:grpSpPr bwMode="auto">
              <a:xfrm>
                <a:off x="6246813" y="5151438"/>
                <a:ext cx="766762" cy="763587"/>
                <a:chOff x="2374317" y="4879279"/>
                <a:chExt cx="798059" cy="795059"/>
              </a:xfrm>
            </p:grpSpPr>
            <p:sp>
              <p:nvSpPr>
                <p:cNvPr id="51" name="円/楕円 5"/>
                <p:cNvSpPr>
                  <a:spLocks noChangeAspect="1"/>
                </p:cNvSpPr>
                <p:nvPr/>
              </p:nvSpPr>
              <p:spPr bwMode="auto">
                <a:xfrm>
                  <a:off x="2373046" y="4879208"/>
                  <a:ext cx="799271" cy="793849"/>
                </a:xfrm>
                <a:prstGeom prst="ellipse">
                  <a:avLst/>
                </a:prstGeom>
                <a:solidFill>
                  <a:srgbClr val="FFFFB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endParaRPr>
                </a:p>
              </p:txBody>
            </p:sp>
            <p:sp>
              <p:nvSpPr>
                <p:cNvPr id="52" name="円/楕円 51"/>
                <p:cNvSpPr>
                  <a:spLocks noChangeAspect="1"/>
                </p:cNvSpPr>
                <p:nvPr/>
              </p:nvSpPr>
              <p:spPr bwMode="auto">
                <a:xfrm>
                  <a:off x="2702436" y="5204768"/>
                  <a:ext cx="138131" cy="138010"/>
                </a:xfrm>
                <a:prstGeom prst="ellipse">
                  <a:avLst/>
                </a:prstGeom>
                <a:solidFill>
                  <a:srgbClr val="99FF3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endParaRPr>
                </a:p>
              </p:txBody>
            </p:sp>
          </p:grpSp>
          <p:grpSp>
            <p:nvGrpSpPr>
              <p:cNvPr id="48" name="図形グループ 26"/>
              <p:cNvGrpSpPr>
                <a:grpSpLocks/>
              </p:cNvGrpSpPr>
              <p:nvPr/>
            </p:nvGrpSpPr>
            <p:grpSpPr bwMode="auto">
              <a:xfrm>
                <a:off x="5727686" y="5357557"/>
                <a:ext cx="383830" cy="379514"/>
                <a:chOff x="6298560" y="5010376"/>
                <a:chExt cx="399499" cy="395155"/>
              </a:xfrm>
            </p:grpSpPr>
            <p:sp>
              <p:nvSpPr>
                <p:cNvPr id="49" name="円/楕円 6"/>
                <p:cNvSpPr>
                  <a:spLocks noChangeAspect="1"/>
                </p:cNvSpPr>
                <p:nvPr/>
              </p:nvSpPr>
              <p:spPr bwMode="auto">
                <a:xfrm>
                  <a:off x="6298068" y="5010372"/>
                  <a:ext cx="400228" cy="395154"/>
                </a:xfrm>
                <a:prstGeom prst="ellipse">
                  <a:avLst/>
                </a:prstGeom>
                <a:solidFill>
                  <a:srgbClr val="FFFFB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endParaRPr>
                </a:p>
              </p:txBody>
            </p:sp>
            <p:sp>
              <p:nvSpPr>
                <p:cNvPr id="50" name="円/楕円 49"/>
                <p:cNvSpPr>
                  <a:spLocks noChangeAspect="1"/>
                </p:cNvSpPr>
                <p:nvPr/>
              </p:nvSpPr>
              <p:spPr bwMode="auto">
                <a:xfrm>
                  <a:off x="6432658" y="5142483"/>
                  <a:ext cx="135770" cy="136829"/>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endParaRPr>
                </a:p>
              </p:txBody>
            </p:sp>
          </p:grpSp>
        </p:grpSp>
      </p:grpSp>
      <p:sp>
        <p:nvSpPr>
          <p:cNvPr id="53" name="右矢印 52"/>
          <p:cNvSpPr/>
          <p:nvPr/>
        </p:nvSpPr>
        <p:spPr bwMode="auto">
          <a:xfrm rot="8400087">
            <a:off x="2107334" y="3603963"/>
            <a:ext cx="481970" cy="360363"/>
          </a:xfrm>
          <a:prstGeom prst="rightArrow">
            <a:avLst/>
          </a:prstGeom>
          <a:solidFill>
            <a:srgbClr val="4A865E"/>
          </a:solidFill>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4" name="右矢印 53"/>
          <p:cNvSpPr/>
          <p:nvPr/>
        </p:nvSpPr>
        <p:spPr bwMode="auto">
          <a:xfrm rot="2626794">
            <a:off x="6577383" y="3662485"/>
            <a:ext cx="460185" cy="360362"/>
          </a:xfrm>
          <a:prstGeom prst="rightArrow">
            <a:avLst/>
          </a:prstGeom>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55" name="グループ化 6151"/>
          <p:cNvGrpSpPr>
            <a:grpSpLocks/>
          </p:cNvGrpSpPr>
          <p:nvPr/>
        </p:nvGrpSpPr>
        <p:grpSpPr bwMode="auto">
          <a:xfrm>
            <a:off x="5815906" y="4264744"/>
            <a:ext cx="3514725" cy="1833563"/>
            <a:chOff x="1347334" y="4606490"/>
            <a:chExt cx="3163683" cy="1486537"/>
          </a:xfrm>
        </p:grpSpPr>
        <p:grpSp>
          <p:nvGrpSpPr>
            <p:cNvPr id="56" name="Group 27"/>
            <p:cNvGrpSpPr>
              <a:grpSpLocks noChangeAspect="1"/>
            </p:cNvGrpSpPr>
            <p:nvPr/>
          </p:nvGrpSpPr>
          <p:grpSpPr bwMode="auto">
            <a:xfrm>
              <a:off x="1380997" y="4606490"/>
              <a:ext cx="3130020" cy="1486537"/>
              <a:chOff x="2928" y="1460"/>
              <a:chExt cx="2832" cy="1632"/>
            </a:xfrm>
          </p:grpSpPr>
          <p:sp>
            <p:nvSpPr>
              <p:cNvPr id="58" name="正方形/長方形 57"/>
              <p:cNvSpPr>
                <a:spLocks noChangeArrowheads="1"/>
              </p:cNvSpPr>
              <p:nvPr/>
            </p:nvSpPr>
            <p:spPr bwMode="auto">
              <a:xfrm>
                <a:off x="2931" y="1460"/>
                <a:ext cx="2829" cy="1632"/>
              </a:xfrm>
              <a:prstGeom prst="rect">
                <a:avLst/>
              </a:prstGeom>
              <a:solidFill>
                <a:schemeClr val="bg1"/>
              </a:solidFill>
              <a:ln w="9525">
                <a:solidFill>
                  <a:schemeClr val="accent4">
                    <a:lumMod val="20000"/>
                    <a:lumOff val="80000"/>
                  </a:schemeClr>
                </a:solidFill>
                <a:miter lim="800000"/>
                <a:headEnd/>
                <a:tailEnd/>
              </a:ln>
              <a:effectLst>
                <a:outerShdw blurRad="40000" dist="23000" dir="5400000" rotWithShape="0">
                  <a:srgbClr val="808080">
                    <a:alpha val="34999"/>
                  </a:srgbClr>
                </a:outerShdw>
              </a:effectLst>
            </p:spPr>
            <p:txBody>
              <a:bodyPr anchor="ctr"/>
              <a:lstStyle/>
              <a:p>
                <a:pPr algn="ctr">
                  <a:defRPr/>
                </a:pPr>
                <a:endParaRPr lang="ja-JP" altLang="en-US">
                  <a:solidFill>
                    <a:srgbClr val="FFFFFF"/>
                  </a:solidFill>
                  <a:latin typeface="+mn-lt"/>
                  <a:ea typeface="Osaka" charset="-128"/>
                  <a:cs typeface="Osaka" charset="-128"/>
                </a:endParaRPr>
              </a:p>
            </p:txBody>
          </p:sp>
          <p:sp>
            <p:nvSpPr>
              <p:cNvPr id="59" name="フリーフォーム 58"/>
              <p:cNvSpPr>
                <a:spLocks noChangeArrowheads="1"/>
              </p:cNvSpPr>
              <p:nvPr/>
            </p:nvSpPr>
            <p:spPr bwMode="auto">
              <a:xfrm>
                <a:off x="3795" y="1932"/>
                <a:ext cx="525" cy="1068"/>
              </a:xfrm>
              <a:custGeom>
                <a:avLst/>
                <a:gdLst>
                  <a:gd name="T0" fmla="*/ 0 w 1676400"/>
                  <a:gd name="T1" fmla="*/ 1067 h 2106790"/>
                  <a:gd name="T2" fmla="*/ 122 w 1676400"/>
                  <a:gd name="T3" fmla="*/ 835 h 2106790"/>
                  <a:gd name="T4" fmla="*/ 216 w 1676400"/>
                  <a:gd name="T5" fmla="*/ 119 h 2106790"/>
                  <a:gd name="T6" fmla="*/ 312 w 1676400"/>
                  <a:gd name="T7" fmla="*/ 119 h 2106790"/>
                  <a:gd name="T8" fmla="*/ 406 w 1676400"/>
                  <a:gd name="T9" fmla="*/ 835 h 2106790"/>
                  <a:gd name="T10" fmla="*/ 525 w 1676400"/>
                  <a:gd name="T11" fmla="*/ 1067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00FF80">
                  <a:alpha val="50195"/>
                </a:srgbClr>
              </a:solidFill>
              <a:ln w="25400">
                <a:solidFill>
                  <a:srgbClr val="00FF80"/>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a:solidFill>
                    <a:srgbClr val="FFFFFF"/>
                  </a:solidFill>
                  <a:latin typeface="+mn-lt"/>
                  <a:ea typeface="Osaka" charset="-128"/>
                  <a:cs typeface="Osaka" charset="-128"/>
                </a:endParaRPr>
              </a:p>
            </p:txBody>
          </p:sp>
          <p:sp>
            <p:nvSpPr>
              <p:cNvPr id="60" name="フリーフォーム 59"/>
              <p:cNvSpPr/>
              <p:nvPr/>
            </p:nvSpPr>
            <p:spPr>
              <a:xfrm>
                <a:off x="3072" y="1622"/>
                <a:ext cx="2520" cy="1378"/>
              </a:xfrm>
              <a:custGeom>
                <a:avLst/>
                <a:gdLst>
                  <a:gd name="connsiteX0" fmla="*/ 0 w 1676400"/>
                  <a:gd name="connsiteY0" fmla="*/ 2106790 h 2106790"/>
                  <a:gd name="connsiteX1" fmla="*/ 389466 w 1676400"/>
                  <a:gd name="connsiteY1" fmla="*/ 1649590 h 2106790"/>
                  <a:gd name="connsiteX2" fmla="*/ 690033 w 1676400"/>
                  <a:gd name="connsiteY2" fmla="*/ 235656 h 2106790"/>
                  <a:gd name="connsiteX3" fmla="*/ 994833 w 1676400"/>
                  <a:gd name="connsiteY3" fmla="*/ 235656 h 2106790"/>
                  <a:gd name="connsiteX4" fmla="*/ 1295400 w 1676400"/>
                  <a:gd name="connsiteY4" fmla="*/ 1649590 h 2106790"/>
                  <a:gd name="connsiteX5" fmla="*/ 1676400 w 1676400"/>
                  <a:gd name="connsiteY5" fmla="*/ 2106790 h 210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ln w="38100" cap="flat" cmpd="sng" algn="ctr">
                <a:solidFill>
                  <a:srgbClr val="00FF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solidFill>
                    <a:srgbClr val="FFFFFF"/>
                  </a:solidFill>
                  <a:ea typeface="Osaka" charset="-128"/>
                  <a:cs typeface="Osaka" charset="-128"/>
                </a:endParaRPr>
              </a:p>
            </p:txBody>
          </p:sp>
          <p:sp>
            <p:nvSpPr>
              <p:cNvPr id="61" name="フリーフォーム 60"/>
              <p:cNvSpPr>
                <a:spLocks noChangeArrowheads="1"/>
              </p:cNvSpPr>
              <p:nvPr/>
            </p:nvSpPr>
            <p:spPr bwMode="auto">
              <a:xfrm>
                <a:off x="3532" y="2561"/>
                <a:ext cx="527" cy="439"/>
              </a:xfrm>
              <a:custGeom>
                <a:avLst/>
                <a:gdLst>
                  <a:gd name="T0" fmla="*/ 0 w 1676400"/>
                  <a:gd name="T1" fmla="*/ 438 h 2106790"/>
                  <a:gd name="T2" fmla="*/ 122 w 1676400"/>
                  <a:gd name="T3" fmla="*/ 343 h 2106790"/>
                  <a:gd name="T4" fmla="*/ 217 w 1676400"/>
                  <a:gd name="T5" fmla="*/ 49 h 2106790"/>
                  <a:gd name="T6" fmla="*/ 313 w 1676400"/>
                  <a:gd name="T7" fmla="*/ 49 h 2106790"/>
                  <a:gd name="T8" fmla="*/ 407 w 1676400"/>
                  <a:gd name="T9" fmla="*/ 343 h 2106790"/>
                  <a:gd name="T10" fmla="*/ 527 w 1676400"/>
                  <a:gd name="T11" fmla="*/ 438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66FFCC">
                  <a:alpha val="50195"/>
                </a:srgbClr>
              </a:solidFill>
              <a:ln w="25400">
                <a:solidFill>
                  <a:srgbClr val="66FFCC"/>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a:solidFill>
                    <a:srgbClr val="FFFFFF"/>
                  </a:solidFill>
                  <a:latin typeface="+mn-lt"/>
                  <a:ea typeface="Osaka" charset="-128"/>
                  <a:cs typeface="Osaka" charset="-128"/>
                </a:endParaRPr>
              </a:p>
            </p:txBody>
          </p:sp>
          <p:sp>
            <p:nvSpPr>
              <p:cNvPr id="62" name="フリーフォーム 61"/>
              <p:cNvSpPr>
                <a:spLocks noChangeArrowheads="1"/>
              </p:cNvSpPr>
              <p:nvPr/>
            </p:nvSpPr>
            <p:spPr bwMode="auto">
              <a:xfrm>
                <a:off x="4057" y="1649"/>
                <a:ext cx="526" cy="1347"/>
              </a:xfrm>
              <a:custGeom>
                <a:avLst/>
                <a:gdLst>
                  <a:gd name="T0" fmla="*/ 0 w 1676400"/>
                  <a:gd name="T1" fmla="*/ 1347 h 2106790"/>
                  <a:gd name="T2" fmla="*/ 122 w 1676400"/>
                  <a:gd name="T3" fmla="*/ 1055 h 2106790"/>
                  <a:gd name="T4" fmla="*/ 217 w 1676400"/>
                  <a:gd name="T5" fmla="*/ 151 h 2106790"/>
                  <a:gd name="T6" fmla="*/ 312 w 1676400"/>
                  <a:gd name="T7" fmla="*/ 151 h 2106790"/>
                  <a:gd name="T8" fmla="*/ 406 w 1676400"/>
                  <a:gd name="T9" fmla="*/ 1055 h 2106790"/>
                  <a:gd name="T10" fmla="*/ 526 w 1676400"/>
                  <a:gd name="T11" fmla="*/ 1347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00FF00">
                  <a:alpha val="50195"/>
                </a:srgbClr>
              </a:solidFill>
              <a:ln w="28575">
                <a:solidFill>
                  <a:srgbClr val="00FF00"/>
                </a:solidFill>
                <a:round/>
                <a:headEnd/>
                <a:tailEnd/>
              </a:ln>
              <a:effectLst>
                <a:outerShdw blurRad="50800" dist="38100" dir="2700000" rotWithShape="0">
                  <a:srgbClr val="808080">
                    <a:alpha val="42999"/>
                  </a:srgbClr>
                </a:outerShdw>
              </a:effectLst>
            </p:spPr>
            <p:txBody>
              <a:bodyPr anchor="ctr"/>
              <a:lstStyle/>
              <a:p>
                <a:pPr algn="ctr">
                  <a:defRPr/>
                </a:pPr>
                <a:endParaRPr lang="ja-JP" altLang="en-US">
                  <a:solidFill>
                    <a:srgbClr val="FFFFFF"/>
                  </a:solidFill>
                  <a:latin typeface="+mn-lt"/>
                  <a:ea typeface="Osaka" charset="-128"/>
                  <a:cs typeface="Osaka" charset="-128"/>
                </a:endParaRPr>
              </a:p>
            </p:txBody>
          </p:sp>
          <p:sp>
            <p:nvSpPr>
              <p:cNvPr id="63" name="フリーフォーム 62"/>
              <p:cNvSpPr>
                <a:spLocks noChangeArrowheads="1"/>
              </p:cNvSpPr>
              <p:nvPr/>
            </p:nvSpPr>
            <p:spPr bwMode="auto">
              <a:xfrm>
                <a:off x="3270" y="2826"/>
                <a:ext cx="521" cy="171"/>
              </a:xfrm>
              <a:custGeom>
                <a:avLst/>
                <a:gdLst>
                  <a:gd name="T0" fmla="*/ 0 w 1676400"/>
                  <a:gd name="T1" fmla="*/ 171 h 2106790"/>
                  <a:gd name="T2" fmla="*/ 122 w 1676400"/>
                  <a:gd name="T3" fmla="*/ 134 h 2106790"/>
                  <a:gd name="T4" fmla="*/ 215 w 1676400"/>
                  <a:gd name="T5" fmla="*/ 19 h 2106790"/>
                  <a:gd name="T6" fmla="*/ 310 w 1676400"/>
                  <a:gd name="T7" fmla="*/ 19 h 2106790"/>
                  <a:gd name="T8" fmla="*/ 404 w 1676400"/>
                  <a:gd name="T9" fmla="*/ 134 h 2106790"/>
                  <a:gd name="T10" fmla="*/ 523 w 1676400"/>
                  <a:gd name="T11" fmla="*/ 171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66CCFF">
                  <a:alpha val="50195"/>
                </a:srgbClr>
              </a:solidFill>
              <a:ln w="25400">
                <a:solidFill>
                  <a:srgbClr val="66CCFF"/>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a:solidFill>
                    <a:srgbClr val="FFFFFF"/>
                  </a:solidFill>
                  <a:latin typeface="+mn-lt"/>
                  <a:ea typeface="Osaka" charset="-128"/>
                  <a:cs typeface="Osaka" charset="-128"/>
                </a:endParaRPr>
              </a:p>
            </p:txBody>
          </p:sp>
          <p:sp>
            <p:nvSpPr>
              <p:cNvPr id="64" name="フリーフォーム 63"/>
              <p:cNvSpPr>
                <a:spLocks noChangeArrowheads="1"/>
              </p:cNvSpPr>
              <p:nvPr/>
            </p:nvSpPr>
            <p:spPr bwMode="auto">
              <a:xfrm>
                <a:off x="4320" y="1935"/>
                <a:ext cx="526" cy="1061"/>
              </a:xfrm>
              <a:custGeom>
                <a:avLst/>
                <a:gdLst>
                  <a:gd name="T0" fmla="*/ 0 w 1676400"/>
                  <a:gd name="T1" fmla="*/ 1061 h 2106790"/>
                  <a:gd name="T2" fmla="*/ 122 w 1676400"/>
                  <a:gd name="T3" fmla="*/ 831 h 2106790"/>
                  <a:gd name="T4" fmla="*/ 217 w 1676400"/>
                  <a:gd name="T5" fmla="*/ 119 h 2106790"/>
                  <a:gd name="T6" fmla="*/ 312 w 1676400"/>
                  <a:gd name="T7" fmla="*/ 119 h 2106790"/>
                  <a:gd name="T8" fmla="*/ 406 w 1676400"/>
                  <a:gd name="T9" fmla="*/ 831 h 2106790"/>
                  <a:gd name="T10" fmla="*/ 526 w 1676400"/>
                  <a:gd name="T11" fmla="*/ 1061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80FF00">
                  <a:alpha val="50195"/>
                </a:srgbClr>
              </a:solidFill>
              <a:ln w="25400">
                <a:solidFill>
                  <a:srgbClr val="80FF00"/>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a:solidFill>
                    <a:srgbClr val="FFFFFF"/>
                  </a:solidFill>
                  <a:latin typeface="+mn-lt"/>
                  <a:ea typeface="Osaka" charset="-128"/>
                  <a:cs typeface="Osaka" charset="-128"/>
                </a:endParaRPr>
              </a:p>
            </p:txBody>
          </p:sp>
          <p:sp>
            <p:nvSpPr>
              <p:cNvPr id="65" name="フリーフォーム 64"/>
              <p:cNvSpPr>
                <a:spLocks noChangeArrowheads="1"/>
              </p:cNvSpPr>
              <p:nvPr/>
            </p:nvSpPr>
            <p:spPr bwMode="auto">
              <a:xfrm>
                <a:off x="4582" y="2556"/>
                <a:ext cx="526" cy="441"/>
              </a:xfrm>
              <a:custGeom>
                <a:avLst/>
                <a:gdLst>
                  <a:gd name="T0" fmla="*/ 0 w 1676400"/>
                  <a:gd name="T1" fmla="*/ 441 h 2106790"/>
                  <a:gd name="T2" fmla="*/ 122 w 1676400"/>
                  <a:gd name="T3" fmla="*/ 345 h 2106790"/>
                  <a:gd name="T4" fmla="*/ 216 w 1676400"/>
                  <a:gd name="T5" fmla="*/ 49 h 2106790"/>
                  <a:gd name="T6" fmla="*/ 312 w 1676400"/>
                  <a:gd name="T7" fmla="*/ 49 h 2106790"/>
                  <a:gd name="T8" fmla="*/ 406 w 1676400"/>
                  <a:gd name="T9" fmla="*/ 345 h 2106790"/>
                  <a:gd name="T10" fmla="*/ 525 w 1676400"/>
                  <a:gd name="T11" fmla="*/ 441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CCFF66">
                  <a:alpha val="50195"/>
                </a:srgbClr>
              </a:solidFill>
              <a:ln w="25400">
                <a:solidFill>
                  <a:srgbClr val="CCFF66"/>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a:solidFill>
                    <a:srgbClr val="FFFFFF"/>
                  </a:solidFill>
                  <a:latin typeface="+mn-lt"/>
                  <a:ea typeface="Osaka" charset="-128"/>
                  <a:cs typeface="Osaka" charset="-128"/>
                </a:endParaRPr>
              </a:p>
            </p:txBody>
          </p:sp>
          <p:sp>
            <p:nvSpPr>
              <p:cNvPr id="66" name="フリーフォーム 65"/>
              <p:cNvSpPr>
                <a:spLocks noChangeArrowheads="1"/>
              </p:cNvSpPr>
              <p:nvPr/>
            </p:nvSpPr>
            <p:spPr bwMode="auto">
              <a:xfrm>
                <a:off x="4847" y="2814"/>
                <a:ext cx="527" cy="185"/>
              </a:xfrm>
              <a:custGeom>
                <a:avLst/>
                <a:gdLst>
                  <a:gd name="T0" fmla="*/ 0 w 1676400"/>
                  <a:gd name="T1" fmla="*/ 185 h 2106790"/>
                  <a:gd name="T2" fmla="*/ 122 w 1676400"/>
                  <a:gd name="T3" fmla="*/ 145 h 2106790"/>
                  <a:gd name="T4" fmla="*/ 217 w 1676400"/>
                  <a:gd name="T5" fmla="*/ 21 h 2106790"/>
                  <a:gd name="T6" fmla="*/ 313 w 1676400"/>
                  <a:gd name="T7" fmla="*/ 21 h 2106790"/>
                  <a:gd name="T8" fmla="*/ 407 w 1676400"/>
                  <a:gd name="T9" fmla="*/ 145 h 2106790"/>
                  <a:gd name="T10" fmla="*/ 527 w 1676400"/>
                  <a:gd name="T11" fmla="*/ 185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FFFF66">
                  <a:alpha val="50195"/>
                </a:srgbClr>
              </a:solidFill>
              <a:ln w="25400">
                <a:solidFill>
                  <a:srgbClr val="FFFF66"/>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a:solidFill>
                    <a:srgbClr val="FFFFFF"/>
                  </a:solidFill>
                  <a:latin typeface="+mn-lt"/>
                  <a:ea typeface="Osaka" charset="-128"/>
                  <a:cs typeface="Osaka" charset="-128"/>
                </a:endParaRPr>
              </a:p>
            </p:txBody>
          </p:sp>
        </p:grpSp>
        <p:sp>
          <p:nvSpPr>
            <p:cNvPr id="57" name="正方形/長方形 6147"/>
            <p:cNvSpPr>
              <a:spLocks noChangeArrowheads="1"/>
            </p:cNvSpPr>
            <p:nvPr/>
          </p:nvSpPr>
          <p:spPr bwMode="auto">
            <a:xfrm>
              <a:off x="1347334" y="4628017"/>
              <a:ext cx="1040670" cy="338554"/>
            </a:xfrm>
            <a:prstGeom prst="rect">
              <a:avLst/>
            </a:prstGeom>
            <a:noFill/>
            <a:ln w="9525">
              <a:noFill/>
              <a:miter lim="800000"/>
              <a:headEnd/>
              <a:tailEnd/>
            </a:ln>
          </p:spPr>
          <p:txBody>
            <a:bodyPr wrap="none">
              <a:spAutoFit/>
            </a:bodyPr>
            <a:lstStyle/>
            <a:p>
              <a:pPr algn="ctr"/>
              <a:r>
                <a:rPr lang="en-US" altLang="ja-JP" sz="1600" b="1">
                  <a:latin typeface="Times New Roman" pitchFamily="18" charset="0"/>
                  <a:cs typeface="Times New Roman" pitchFamily="18" charset="0"/>
                </a:rPr>
                <a:t>Spectrum</a:t>
              </a:r>
              <a:endParaRPr lang="ja-JP" altLang="en-US" sz="1600" b="1">
                <a:latin typeface="Times New Roman" pitchFamily="18" charset="0"/>
                <a:cs typeface="Times New Roman" pitchFamily="18" charset="0"/>
              </a:endParaRPr>
            </a:p>
          </p:txBody>
        </p:sp>
      </p:grpSp>
      <p:grpSp>
        <p:nvGrpSpPr>
          <p:cNvPr id="67" name="グループ化 6155"/>
          <p:cNvGrpSpPr>
            <a:grpSpLocks/>
          </p:cNvGrpSpPr>
          <p:nvPr/>
        </p:nvGrpSpPr>
        <p:grpSpPr bwMode="auto">
          <a:xfrm>
            <a:off x="7908231" y="4345707"/>
            <a:ext cx="1335088" cy="704850"/>
            <a:chOff x="3718900" y="4345191"/>
            <a:chExt cx="1334540" cy="703776"/>
          </a:xfrm>
        </p:grpSpPr>
        <p:cxnSp>
          <p:nvCxnSpPr>
            <p:cNvPr id="68" name="直線コネクタ 67"/>
            <p:cNvCxnSpPr>
              <a:cxnSpLocks noChangeShapeType="1"/>
            </p:cNvCxnSpPr>
            <p:nvPr/>
          </p:nvCxnSpPr>
          <p:spPr bwMode="auto">
            <a:xfrm flipH="1">
              <a:off x="3923604" y="4839736"/>
              <a:ext cx="288806" cy="209231"/>
            </a:xfrm>
            <a:prstGeom prst="line">
              <a:avLst/>
            </a:prstGeom>
            <a:noFill/>
            <a:ln w="9525">
              <a:solidFill>
                <a:schemeClr val="tx1"/>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9" name="Rectangle 91"/>
            <p:cNvSpPr>
              <a:spLocks noChangeArrowheads="1"/>
            </p:cNvSpPr>
            <p:nvPr/>
          </p:nvSpPr>
          <p:spPr bwMode="auto">
            <a:xfrm>
              <a:off x="3718900" y="4345191"/>
              <a:ext cx="1334540" cy="556335"/>
            </a:xfrm>
            <a:prstGeom prst="rect">
              <a:avLst/>
            </a:prstGeom>
            <a:noFill/>
            <a:ln w="9525">
              <a:noFill/>
              <a:miter lim="800000"/>
              <a:headEnd/>
              <a:tailEnd/>
            </a:ln>
          </p:spPr>
          <p:txBody>
            <a:bodyPr wrap="none">
              <a:spAutoFit/>
            </a:bodyPr>
            <a:lstStyle/>
            <a:p>
              <a:pPr>
                <a:lnSpc>
                  <a:spcPts val="1800"/>
                </a:lnSpc>
              </a:pPr>
              <a:r>
                <a:rPr lang="en-US" altLang="ja-JP">
                  <a:solidFill>
                    <a:srgbClr val="1C1C1C"/>
                  </a:solidFill>
                  <a:ea typeface="ＭＳ ゴシック" pitchFamily="49" charset="-128"/>
                </a:rPr>
                <a:t>Spectrum of</a:t>
              </a:r>
            </a:p>
            <a:p>
              <a:pPr>
                <a:lnSpc>
                  <a:spcPts val="1800"/>
                </a:lnSpc>
              </a:pPr>
              <a:r>
                <a:rPr lang="en-US" altLang="ja-JP">
                  <a:solidFill>
                    <a:srgbClr val="1C1C1C"/>
                  </a:solidFill>
                  <a:ea typeface="ＭＳ ゴシック" pitchFamily="49" charset="-128"/>
                </a:rPr>
                <a:t>   ensemble</a:t>
              </a:r>
              <a:endParaRPr lang="en-US" altLang="ja-JP">
                <a:solidFill>
                  <a:srgbClr val="1C1C1C"/>
                </a:solidFill>
              </a:endParaRPr>
            </a:p>
          </p:txBody>
        </p:sp>
      </p:grpSp>
      <p:grpSp>
        <p:nvGrpSpPr>
          <p:cNvPr id="70" name="グループ化 6154"/>
          <p:cNvGrpSpPr>
            <a:grpSpLocks/>
          </p:cNvGrpSpPr>
          <p:nvPr/>
        </p:nvGrpSpPr>
        <p:grpSpPr bwMode="auto">
          <a:xfrm>
            <a:off x="6201669" y="5706194"/>
            <a:ext cx="2990850" cy="819150"/>
            <a:chOff x="1450245" y="5736464"/>
            <a:chExt cx="2991524" cy="818464"/>
          </a:xfrm>
        </p:grpSpPr>
        <p:sp>
          <p:nvSpPr>
            <p:cNvPr id="71" name="Rectangle 92"/>
            <p:cNvSpPr>
              <a:spLocks noChangeArrowheads="1"/>
            </p:cNvSpPr>
            <p:nvPr/>
          </p:nvSpPr>
          <p:spPr bwMode="auto">
            <a:xfrm>
              <a:off x="1450245" y="6185596"/>
              <a:ext cx="2991524" cy="369332"/>
            </a:xfrm>
            <a:prstGeom prst="rect">
              <a:avLst/>
            </a:prstGeom>
            <a:noFill/>
            <a:ln w="9525">
              <a:noFill/>
              <a:miter lim="800000"/>
              <a:headEnd/>
              <a:tailEnd/>
            </a:ln>
          </p:spPr>
          <p:txBody>
            <a:bodyPr wrap="none" anchor="b">
              <a:spAutoFit/>
            </a:bodyPr>
            <a:lstStyle/>
            <a:p>
              <a:pPr algn="ctr"/>
              <a:r>
                <a:rPr lang="en-US" altLang="ja-JP" dirty="0">
                  <a:solidFill>
                    <a:srgbClr val="1C1C1C"/>
                  </a:solidFill>
                  <a:ea typeface="ＭＳ ゴシック" pitchFamily="49" charset="-128"/>
                </a:rPr>
                <a:t>Spectrum of a single molecule</a:t>
              </a:r>
              <a:endParaRPr lang="en-US" altLang="ja-JP" dirty="0">
                <a:solidFill>
                  <a:srgbClr val="1C1C1C"/>
                </a:solidFill>
              </a:endParaRPr>
            </a:p>
          </p:txBody>
        </p:sp>
        <p:cxnSp>
          <p:nvCxnSpPr>
            <p:cNvPr id="72" name="直線コネクタ 71"/>
            <p:cNvCxnSpPr>
              <a:cxnSpLocks noChangeShapeType="1"/>
              <a:stCxn id="71" idx="0"/>
            </p:cNvCxnSpPr>
            <p:nvPr/>
          </p:nvCxnSpPr>
          <p:spPr bwMode="auto">
            <a:xfrm flipH="1" flipV="1">
              <a:off x="2491880" y="5736464"/>
              <a:ext cx="454127" cy="448887"/>
            </a:xfrm>
            <a:prstGeom prst="line">
              <a:avLst/>
            </a:prstGeom>
            <a:noFill/>
            <a:ln w="9525">
              <a:solidFill>
                <a:schemeClr val="tx1"/>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73" name="直線コネクタ 72"/>
            <p:cNvCxnSpPr>
              <a:cxnSpLocks noChangeShapeType="1"/>
              <a:stCxn id="71" idx="0"/>
            </p:cNvCxnSpPr>
            <p:nvPr/>
          </p:nvCxnSpPr>
          <p:spPr bwMode="auto">
            <a:xfrm flipH="1" flipV="1">
              <a:off x="2806276" y="5741223"/>
              <a:ext cx="139731" cy="444128"/>
            </a:xfrm>
            <a:prstGeom prst="line">
              <a:avLst/>
            </a:prstGeom>
            <a:noFill/>
            <a:ln w="9525">
              <a:solidFill>
                <a:schemeClr val="tx1"/>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74" name="直線コネクタ 73"/>
            <p:cNvCxnSpPr>
              <a:cxnSpLocks noChangeShapeType="1"/>
              <a:stCxn id="71" idx="0"/>
            </p:cNvCxnSpPr>
            <p:nvPr/>
          </p:nvCxnSpPr>
          <p:spPr bwMode="auto">
            <a:xfrm flipV="1">
              <a:off x="2946007" y="5780877"/>
              <a:ext cx="182603" cy="404474"/>
            </a:xfrm>
            <a:prstGeom prst="line">
              <a:avLst/>
            </a:prstGeom>
            <a:noFill/>
            <a:ln w="9525">
              <a:solidFill>
                <a:schemeClr val="tx1"/>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grpSp>
      <p:grpSp>
        <p:nvGrpSpPr>
          <p:cNvPr id="75" name="グループ化 2"/>
          <p:cNvGrpSpPr>
            <a:grpSpLocks noChangeAspect="1"/>
          </p:cNvGrpSpPr>
          <p:nvPr/>
        </p:nvGrpSpPr>
        <p:grpSpPr bwMode="auto">
          <a:xfrm>
            <a:off x="872388" y="4077072"/>
            <a:ext cx="2401293" cy="2196000"/>
            <a:chOff x="1012532" y="4246031"/>
            <a:chExt cx="2716332" cy="2567345"/>
          </a:xfrm>
        </p:grpSpPr>
        <p:pic>
          <p:nvPicPr>
            <p:cNvPr id="76" name="コンテンツ プレースホルダー 5"/>
            <p:cNvPicPr>
              <a:picLocks noChangeAspect="1"/>
            </p:cNvPicPr>
            <p:nvPr/>
          </p:nvPicPr>
          <p:blipFill>
            <a:blip r:embed="rId4" cstate="print"/>
            <a:srcRect/>
            <a:stretch>
              <a:fillRect/>
            </a:stretch>
          </p:blipFill>
          <p:spPr bwMode="auto">
            <a:xfrm>
              <a:off x="1012532" y="4246031"/>
              <a:ext cx="2716332" cy="2567345"/>
            </a:xfrm>
            <a:prstGeom prst="rect">
              <a:avLst/>
            </a:prstGeom>
            <a:noFill/>
            <a:ln w="9525">
              <a:noFill/>
              <a:miter lim="800000"/>
              <a:headEnd/>
              <a:tailEnd/>
            </a:ln>
          </p:spPr>
        </p:pic>
        <p:sp>
          <p:nvSpPr>
            <p:cNvPr id="77" name="テキスト ボックス 2"/>
            <p:cNvSpPr txBox="1">
              <a:spLocks noChangeArrowheads="1"/>
            </p:cNvSpPr>
            <p:nvPr/>
          </p:nvSpPr>
          <p:spPr bwMode="auto">
            <a:xfrm>
              <a:off x="1588596" y="4414252"/>
              <a:ext cx="1015255" cy="254360"/>
            </a:xfrm>
            <a:prstGeom prst="rect">
              <a:avLst/>
            </a:prstGeom>
            <a:solidFill>
              <a:schemeClr val="bg1"/>
            </a:solidFill>
            <a:ln w="9525">
              <a:noFill/>
              <a:miter lim="800000"/>
              <a:headEnd/>
              <a:tailEnd/>
            </a:ln>
          </p:spPr>
          <p:txBody>
            <a:bodyPr wrap="none" anchor="ctr">
              <a:spAutoFit/>
            </a:bodyPr>
            <a:lstStyle/>
            <a:p>
              <a:pPr algn="ctr"/>
              <a:r>
                <a:rPr lang="en-US" altLang="ja-JP" sz="1600" b="1">
                  <a:solidFill>
                    <a:srgbClr val="1C1C1C"/>
                  </a:solidFill>
                  <a:latin typeface="Times New Roman" pitchFamily="18" charset="0"/>
                  <a:cs typeface="Times New Roman" pitchFamily="18" charset="0"/>
                </a:rPr>
                <a:t>Trajectory</a:t>
              </a:r>
              <a:endParaRPr lang="ja-JP" altLang="en-US" sz="1600" b="1">
                <a:solidFill>
                  <a:srgbClr val="1C1C1C"/>
                </a:solidFill>
                <a:latin typeface="Times New Roman" pitchFamily="18" charset="0"/>
                <a:cs typeface="Times New Roman" pitchFamily="18" charset="0"/>
              </a:endParaRPr>
            </a:p>
          </p:txBody>
        </p:sp>
      </p:grpSp>
      <p:sp>
        <p:nvSpPr>
          <p:cNvPr id="78" name="Rectangle 92"/>
          <p:cNvSpPr>
            <a:spLocks noChangeArrowheads="1"/>
          </p:cNvSpPr>
          <p:nvPr/>
        </p:nvSpPr>
        <p:spPr bwMode="auto">
          <a:xfrm>
            <a:off x="547734" y="6291353"/>
            <a:ext cx="3037114" cy="369332"/>
          </a:xfrm>
          <a:prstGeom prst="rect">
            <a:avLst/>
          </a:prstGeom>
          <a:noFill/>
          <a:ln w="9525">
            <a:noFill/>
            <a:miter lim="800000"/>
            <a:headEnd/>
            <a:tailEnd/>
          </a:ln>
        </p:spPr>
        <p:txBody>
          <a:bodyPr wrap="none" anchor="b">
            <a:spAutoFit/>
          </a:bodyPr>
          <a:lstStyle/>
          <a:p>
            <a:pPr algn="ctr"/>
            <a:r>
              <a:rPr lang="en-US" altLang="ja-JP" dirty="0" smtClean="0">
                <a:solidFill>
                  <a:srgbClr val="1C1C1C"/>
                </a:solidFill>
                <a:ea typeface="ＭＳ ゴシック" pitchFamily="49" charset="-128"/>
              </a:rPr>
              <a:t>Trajectory </a:t>
            </a:r>
            <a:r>
              <a:rPr lang="en-US" altLang="ja-JP" dirty="0">
                <a:solidFill>
                  <a:srgbClr val="1C1C1C"/>
                </a:solidFill>
                <a:ea typeface="ＭＳ ゴシック" pitchFamily="49" charset="-128"/>
              </a:rPr>
              <a:t>of a single molecule</a:t>
            </a:r>
            <a:endParaRPr lang="en-US" altLang="ja-JP" dirty="0">
              <a:solidFill>
                <a:srgbClr val="1C1C1C"/>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latin typeface="Times New Roman" pitchFamily="18" charset="0"/>
                <a:cs typeface="Times New Roman" pitchFamily="18" charset="0"/>
              </a:rPr>
              <a:t>Diffusion Coefficient</a:t>
            </a:r>
            <a:endParaRPr kumimoji="1" lang="ja-JP" altLang="en-US" b="1" dirty="0">
              <a:latin typeface="Times New Roman" pitchFamily="18" charset="0"/>
              <a:cs typeface="Times New Roman" pitchFamily="18" charset="0"/>
            </a:endParaRPr>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40</a:t>
            </a:fld>
            <a:endParaRPr lang="ja-JP" altLang="en-US"/>
          </a:p>
        </p:txBody>
      </p:sp>
      <p:pic>
        <p:nvPicPr>
          <p:cNvPr id="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00472" y="1773248"/>
            <a:ext cx="7368952" cy="388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4624"/>
            <a:ext cx="8915400" cy="1143000"/>
          </a:xfrm>
        </p:spPr>
        <p:txBody>
          <a:bodyPr>
            <a:normAutofit/>
          </a:bodyPr>
          <a:lstStyle/>
          <a:p>
            <a:r>
              <a:rPr kumimoji="1" lang="en-US" altLang="ja-JP" sz="3200" dirty="0" smtClean="0"/>
              <a:t>RAMAN</a:t>
            </a:r>
            <a:r>
              <a:rPr kumimoji="1" lang="ja-JP" altLang="en-US" sz="3200" dirty="0" smtClean="0"/>
              <a:t>スイッチングの継続時間</a:t>
            </a:r>
            <a:endParaRPr kumimoji="1" lang="ja-JP" altLang="en-US"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41</a:t>
            </a:fld>
            <a:endParaRPr lang="ja-JP" altLang="en-US"/>
          </a:p>
        </p:txBody>
      </p:sp>
      <p:sp>
        <p:nvSpPr>
          <p:cNvPr id="38" name="テキスト ボックス 37"/>
          <p:cNvSpPr txBox="1"/>
          <p:nvPr/>
        </p:nvSpPr>
        <p:spPr>
          <a:xfrm>
            <a:off x="560512" y="1052736"/>
            <a:ext cx="3312368" cy="400110"/>
          </a:xfrm>
          <a:prstGeom prst="rect">
            <a:avLst/>
          </a:prstGeom>
          <a:noFill/>
        </p:spPr>
        <p:txBody>
          <a:bodyPr wrap="square" rtlCol="0">
            <a:spAutoFit/>
          </a:bodyPr>
          <a:lstStyle/>
          <a:p>
            <a:r>
              <a:rPr kumimoji="1" lang="ja-JP" altLang="en-US" sz="2000" dirty="0" smtClean="0"/>
              <a:t>イメージング開始</a:t>
            </a:r>
            <a:r>
              <a:rPr kumimoji="1" lang="en-US" altLang="ja-JP" sz="2000" dirty="0" smtClean="0"/>
              <a:t>(0 min.)</a:t>
            </a:r>
            <a:endParaRPr kumimoji="1" lang="ja-JP" altLang="en-US" sz="2000" dirty="0"/>
          </a:p>
        </p:txBody>
      </p:sp>
      <p:pic>
        <p:nvPicPr>
          <p:cNvPr id="39" name="図 38" descr="5min.tif"/>
          <p:cNvPicPr>
            <a:picLocks noChangeAspect="1"/>
          </p:cNvPicPr>
          <p:nvPr/>
        </p:nvPicPr>
        <p:blipFill>
          <a:blip r:embed="rId2" cstate="print"/>
          <a:stretch>
            <a:fillRect/>
          </a:stretch>
        </p:blipFill>
        <p:spPr>
          <a:xfrm>
            <a:off x="3584848" y="1484784"/>
            <a:ext cx="2160000" cy="2160000"/>
          </a:xfrm>
          <a:prstGeom prst="rect">
            <a:avLst/>
          </a:prstGeom>
        </p:spPr>
      </p:pic>
      <p:sp>
        <p:nvSpPr>
          <p:cNvPr id="40" name="テキスト ボックス 39"/>
          <p:cNvSpPr txBox="1"/>
          <p:nvPr/>
        </p:nvSpPr>
        <p:spPr>
          <a:xfrm>
            <a:off x="4333539" y="1084674"/>
            <a:ext cx="965329" cy="400110"/>
          </a:xfrm>
          <a:prstGeom prst="rect">
            <a:avLst/>
          </a:prstGeom>
          <a:noFill/>
        </p:spPr>
        <p:txBody>
          <a:bodyPr wrap="none" rtlCol="0">
            <a:spAutoFit/>
          </a:bodyPr>
          <a:lstStyle/>
          <a:p>
            <a:r>
              <a:rPr lang="en-US" altLang="ja-JP" sz="2000" dirty="0" smtClean="0"/>
              <a:t>10</a:t>
            </a:r>
            <a:r>
              <a:rPr kumimoji="1" lang="en-US" altLang="ja-JP" sz="2000" dirty="0" smtClean="0"/>
              <a:t> min.</a:t>
            </a:r>
            <a:endParaRPr kumimoji="1" lang="ja-JP" altLang="en-US" sz="2000" dirty="0"/>
          </a:p>
        </p:txBody>
      </p:sp>
      <p:sp>
        <p:nvSpPr>
          <p:cNvPr id="43" name="テキスト ボックス 42"/>
          <p:cNvSpPr txBox="1"/>
          <p:nvPr/>
        </p:nvSpPr>
        <p:spPr>
          <a:xfrm>
            <a:off x="3117142" y="6453336"/>
            <a:ext cx="3499676" cy="338554"/>
          </a:xfrm>
          <a:prstGeom prst="rect">
            <a:avLst/>
          </a:prstGeom>
          <a:noFill/>
        </p:spPr>
        <p:txBody>
          <a:bodyPr wrap="none" rtlCol="0">
            <a:spAutoFit/>
          </a:bodyPr>
          <a:lstStyle/>
          <a:p>
            <a:r>
              <a:rPr lang="ja-JP" altLang="en-US" sz="1600" dirty="0" smtClean="0"/>
              <a:t>図　蛍光像の時間推移</a:t>
            </a:r>
            <a:r>
              <a:rPr lang="en-US" altLang="ja-JP" sz="1600" dirty="0" smtClean="0"/>
              <a:t>(UV</a:t>
            </a:r>
            <a:r>
              <a:rPr lang="ja-JP" altLang="en-US" sz="1600" dirty="0" smtClean="0"/>
              <a:t>光照射なし</a:t>
            </a:r>
            <a:r>
              <a:rPr lang="en-US" altLang="ja-JP" sz="1600" dirty="0" smtClean="0"/>
              <a:t>)</a:t>
            </a:r>
            <a:endParaRPr kumimoji="1" lang="ja-JP" altLang="en-US" sz="1050" dirty="0"/>
          </a:p>
        </p:txBody>
      </p:sp>
      <p:pic>
        <p:nvPicPr>
          <p:cNvPr id="44" name="図 43" descr="10min.tif"/>
          <p:cNvPicPr>
            <a:picLocks noChangeAspect="1"/>
          </p:cNvPicPr>
          <p:nvPr/>
        </p:nvPicPr>
        <p:blipFill>
          <a:blip r:embed="rId3" cstate="print"/>
          <a:stretch>
            <a:fillRect/>
          </a:stretch>
        </p:blipFill>
        <p:spPr>
          <a:xfrm>
            <a:off x="6429424" y="1521048"/>
            <a:ext cx="2160000" cy="2160000"/>
          </a:xfrm>
          <a:prstGeom prst="rect">
            <a:avLst/>
          </a:prstGeom>
        </p:spPr>
      </p:pic>
      <p:sp>
        <p:nvSpPr>
          <p:cNvPr id="45" name="テキスト ボックス 44"/>
          <p:cNvSpPr txBox="1"/>
          <p:nvPr/>
        </p:nvSpPr>
        <p:spPr>
          <a:xfrm>
            <a:off x="6969224" y="1052736"/>
            <a:ext cx="965329" cy="400110"/>
          </a:xfrm>
          <a:prstGeom prst="rect">
            <a:avLst/>
          </a:prstGeom>
          <a:noFill/>
        </p:spPr>
        <p:txBody>
          <a:bodyPr wrap="none" rtlCol="0">
            <a:spAutoFit/>
          </a:bodyPr>
          <a:lstStyle/>
          <a:p>
            <a:r>
              <a:rPr lang="en-US" altLang="ja-JP" sz="2000" dirty="0" smtClean="0"/>
              <a:t>2</a:t>
            </a:r>
            <a:r>
              <a:rPr kumimoji="1" lang="en-US" altLang="ja-JP" sz="2000" dirty="0" smtClean="0"/>
              <a:t>0 min.</a:t>
            </a:r>
            <a:endParaRPr kumimoji="1" lang="ja-JP" altLang="en-US" sz="1100" dirty="0"/>
          </a:p>
        </p:txBody>
      </p:sp>
      <p:pic>
        <p:nvPicPr>
          <p:cNvPr id="46" name="図 45" descr="20min.tif"/>
          <p:cNvPicPr>
            <a:picLocks noChangeAspect="1"/>
          </p:cNvPicPr>
          <p:nvPr/>
        </p:nvPicPr>
        <p:blipFill>
          <a:blip r:embed="rId4" cstate="print"/>
          <a:stretch>
            <a:fillRect/>
          </a:stretch>
        </p:blipFill>
        <p:spPr>
          <a:xfrm>
            <a:off x="776776" y="4221328"/>
            <a:ext cx="2160000" cy="2160000"/>
          </a:xfrm>
          <a:prstGeom prst="rect">
            <a:avLst/>
          </a:prstGeom>
        </p:spPr>
      </p:pic>
      <p:sp>
        <p:nvSpPr>
          <p:cNvPr id="47" name="テキスト ボックス 46"/>
          <p:cNvSpPr txBox="1"/>
          <p:nvPr/>
        </p:nvSpPr>
        <p:spPr>
          <a:xfrm>
            <a:off x="1445203" y="3820978"/>
            <a:ext cx="965329" cy="400110"/>
          </a:xfrm>
          <a:prstGeom prst="rect">
            <a:avLst/>
          </a:prstGeom>
          <a:noFill/>
        </p:spPr>
        <p:txBody>
          <a:bodyPr wrap="none" rtlCol="0">
            <a:spAutoFit/>
          </a:bodyPr>
          <a:lstStyle/>
          <a:p>
            <a:r>
              <a:rPr lang="en-US" altLang="ja-JP" sz="2000" dirty="0" smtClean="0"/>
              <a:t>3</a:t>
            </a:r>
            <a:r>
              <a:rPr kumimoji="1" lang="en-US" altLang="ja-JP" sz="2000" dirty="0" smtClean="0"/>
              <a:t>0 min.</a:t>
            </a:r>
            <a:endParaRPr kumimoji="1" lang="ja-JP" altLang="en-US" sz="1050" dirty="0"/>
          </a:p>
        </p:txBody>
      </p:sp>
      <p:pic>
        <p:nvPicPr>
          <p:cNvPr id="48" name="図 47" descr="30min.tif"/>
          <p:cNvPicPr>
            <a:picLocks noChangeAspect="1"/>
          </p:cNvPicPr>
          <p:nvPr/>
        </p:nvPicPr>
        <p:blipFill>
          <a:blip r:embed="rId5" cstate="print"/>
          <a:stretch>
            <a:fillRect/>
          </a:stretch>
        </p:blipFill>
        <p:spPr>
          <a:xfrm>
            <a:off x="3584848" y="4221088"/>
            <a:ext cx="2160000" cy="2160000"/>
          </a:xfrm>
          <a:prstGeom prst="rect">
            <a:avLst/>
          </a:prstGeom>
        </p:spPr>
      </p:pic>
      <p:sp>
        <p:nvSpPr>
          <p:cNvPr id="49" name="テキスト ボックス 48"/>
          <p:cNvSpPr txBox="1"/>
          <p:nvPr/>
        </p:nvSpPr>
        <p:spPr>
          <a:xfrm>
            <a:off x="4304928" y="3861048"/>
            <a:ext cx="965329" cy="400110"/>
          </a:xfrm>
          <a:prstGeom prst="rect">
            <a:avLst/>
          </a:prstGeom>
          <a:noFill/>
        </p:spPr>
        <p:txBody>
          <a:bodyPr wrap="none" rtlCol="0">
            <a:spAutoFit/>
          </a:bodyPr>
          <a:lstStyle/>
          <a:p>
            <a:r>
              <a:rPr lang="en-US" altLang="ja-JP" sz="2000" dirty="0" smtClean="0"/>
              <a:t>6</a:t>
            </a:r>
            <a:r>
              <a:rPr kumimoji="1" lang="en-US" altLang="ja-JP" sz="2000" dirty="0" smtClean="0"/>
              <a:t>0 min.</a:t>
            </a:r>
            <a:endParaRPr kumimoji="1" lang="ja-JP" altLang="en-US" sz="1050" dirty="0"/>
          </a:p>
        </p:txBody>
      </p:sp>
      <p:grpSp>
        <p:nvGrpSpPr>
          <p:cNvPr id="50" name="グループ化 49"/>
          <p:cNvGrpSpPr>
            <a:grpSpLocks noChangeAspect="1"/>
          </p:cNvGrpSpPr>
          <p:nvPr/>
        </p:nvGrpSpPr>
        <p:grpSpPr>
          <a:xfrm>
            <a:off x="776536" y="1484783"/>
            <a:ext cx="2094429" cy="2094429"/>
            <a:chOff x="548824" y="3081031"/>
            <a:chExt cx="1203428" cy="1203428"/>
          </a:xfrm>
        </p:grpSpPr>
        <p:pic>
          <p:nvPicPr>
            <p:cNvPr id="51" name="図 50" descr="1.tif"/>
            <p:cNvPicPr>
              <a:picLocks noChangeAspect="1"/>
            </p:cNvPicPr>
            <p:nvPr/>
          </p:nvPicPr>
          <p:blipFill>
            <a:blip r:embed="rId6" cstate="print"/>
            <a:stretch>
              <a:fillRect/>
            </a:stretch>
          </p:blipFill>
          <p:spPr>
            <a:xfrm>
              <a:off x="548824" y="3081031"/>
              <a:ext cx="1203428" cy="1203428"/>
            </a:xfrm>
            <a:prstGeom prst="rect">
              <a:avLst/>
            </a:prstGeom>
          </p:spPr>
        </p:pic>
        <p:grpSp>
          <p:nvGrpSpPr>
            <p:cNvPr id="52" name="グループ化 32"/>
            <p:cNvGrpSpPr/>
            <p:nvPr/>
          </p:nvGrpSpPr>
          <p:grpSpPr>
            <a:xfrm>
              <a:off x="1252195" y="3991276"/>
              <a:ext cx="478215" cy="265266"/>
              <a:chOff x="5930029" y="5647460"/>
              <a:chExt cx="478215" cy="265266"/>
            </a:xfrm>
          </p:grpSpPr>
          <p:cxnSp>
            <p:nvCxnSpPr>
              <p:cNvPr id="53" name="直線コネクタ 52"/>
              <p:cNvCxnSpPr/>
              <p:nvPr/>
            </p:nvCxnSpPr>
            <p:spPr>
              <a:xfrm>
                <a:off x="6012815" y="5647460"/>
                <a:ext cx="330961" cy="0"/>
              </a:xfrm>
              <a:prstGeom prst="line">
                <a:avLst/>
              </a:prstGeom>
            </p:spPr>
            <p:style>
              <a:lnRef idx="2">
                <a:schemeClr val="dk1"/>
              </a:lnRef>
              <a:fillRef idx="0">
                <a:schemeClr val="dk1"/>
              </a:fillRef>
              <a:effectRef idx="1">
                <a:schemeClr val="dk1"/>
              </a:effectRef>
              <a:fontRef idx="minor">
                <a:schemeClr val="tx1"/>
              </a:fontRef>
            </p:style>
          </p:cxnSp>
          <p:sp>
            <p:nvSpPr>
              <p:cNvPr id="54" name="テキスト ボックス 53"/>
              <p:cNvSpPr txBox="1"/>
              <p:nvPr/>
            </p:nvSpPr>
            <p:spPr>
              <a:xfrm>
                <a:off x="5930029" y="5647460"/>
                <a:ext cx="478215" cy="265266"/>
              </a:xfrm>
              <a:prstGeom prst="rect">
                <a:avLst/>
              </a:prstGeom>
              <a:noFill/>
            </p:spPr>
            <p:txBody>
              <a:bodyPr wrap="none" rtlCol="0">
                <a:spAutoFit/>
              </a:bodyPr>
              <a:lstStyle/>
              <a:p>
                <a:r>
                  <a:rPr kumimoji="1" lang="en-US" altLang="ja-JP" sz="2400" b="1" dirty="0" smtClean="0"/>
                  <a:t>3 </a:t>
                </a:r>
                <a:r>
                  <a:rPr kumimoji="1" lang="el-GR" altLang="ja-JP" sz="2400" b="1" dirty="0" smtClean="0"/>
                  <a:t>μ</a:t>
                </a:r>
                <a:r>
                  <a:rPr kumimoji="1" lang="en-US" altLang="ja-JP" sz="2400" b="1" dirty="0" smtClean="0"/>
                  <a:t>m</a:t>
                </a:r>
                <a:endParaRPr kumimoji="1" lang="ja-JP" altLang="en-US" sz="1050" b="1" dirty="0"/>
              </a:p>
            </p:txBody>
          </p:sp>
        </p:grpSp>
      </p:grpSp>
      <p:pic>
        <p:nvPicPr>
          <p:cNvPr id="187393"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077951" y="4365304"/>
            <a:ext cx="3411553" cy="1800000"/>
          </a:xfrm>
          <a:prstGeom prst="rect">
            <a:avLst/>
          </a:prstGeom>
          <a:solidFill>
            <a:schemeClr val="bg2"/>
          </a:solid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b="1" dirty="0" smtClean="0">
                <a:latin typeface="ＭＳ ゴシック" pitchFamily="49" charset="-128"/>
                <a:ea typeface="ＭＳ ゴシック" pitchFamily="49" charset="-128"/>
              </a:rPr>
              <a:t>サンプル調製中のスイッチング</a:t>
            </a:r>
            <a:endParaRPr kumimoji="1" lang="ja-JP" altLang="en-US" sz="3200" b="1" dirty="0">
              <a:latin typeface="ＭＳ ゴシック" pitchFamily="49" charset="-128"/>
              <a:ea typeface="ＭＳ ゴシック" pitchFamily="49" charset="-128"/>
            </a:endParaRPr>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42</a:t>
            </a:fld>
            <a:endParaRPr lang="ja-JP" altLang="en-US"/>
          </a:p>
        </p:txBody>
      </p:sp>
      <p:pic>
        <p:nvPicPr>
          <p:cNvPr id="4" name="図 3" descr="DAE2_short010000.tif"/>
          <p:cNvPicPr>
            <a:picLocks noChangeAspect="1"/>
          </p:cNvPicPr>
          <p:nvPr/>
        </p:nvPicPr>
        <p:blipFill>
          <a:blip r:embed="rId2" cstate="print"/>
          <a:stretch>
            <a:fillRect/>
          </a:stretch>
        </p:blipFill>
        <p:spPr>
          <a:xfrm>
            <a:off x="3261032" y="2082552"/>
            <a:ext cx="1980000" cy="1980000"/>
          </a:xfrm>
          <a:prstGeom prst="rect">
            <a:avLst/>
          </a:prstGeom>
        </p:spPr>
      </p:pic>
      <p:pic>
        <p:nvPicPr>
          <p:cNvPr id="5" name="図 4" descr="DAE2_short010150.tif"/>
          <p:cNvPicPr>
            <a:picLocks noChangeAspect="1"/>
          </p:cNvPicPr>
          <p:nvPr/>
        </p:nvPicPr>
        <p:blipFill>
          <a:blip r:embed="rId3" cstate="print"/>
          <a:stretch>
            <a:fillRect/>
          </a:stretch>
        </p:blipFill>
        <p:spPr>
          <a:xfrm>
            <a:off x="5421112" y="2082552"/>
            <a:ext cx="1980000" cy="1980000"/>
          </a:xfrm>
          <a:prstGeom prst="rect">
            <a:avLst/>
          </a:prstGeom>
        </p:spPr>
      </p:pic>
      <p:pic>
        <p:nvPicPr>
          <p:cNvPr id="6" name="図 5" descr="DAE2_short010300.tif"/>
          <p:cNvPicPr>
            <a:picLocks noChangeAspect="1"/>
          </p:cNvPicPr>
          <p:nvPr/>
        </p:nvPicPr>
        <p:blipFill>
          <a:blip r:embed="rId4" cstate="print"/>
          <a:stretch>
            <a:fillRect/>
          </a:stretch>
        </p:blipFill>
        <p:spPr>
          <a:xfrm>
            <a:off x="7581512" y="2082552"/>
            <a:ext cx="1980000" cy="1980000"/>
          </a:xfrm>
          <a:prstGeom prst="rect">
            <a:avLst/>
          </a:prstGeom>
        </p:spPr>
      </p:pic>
      <p:sp>
        <p:nvSpPr>
          <p:cNvPr id="7" name="テキスト ボックス 6"/>
          <p:cNvSpPr txBox="1"/>
          <p:nvPr/>
        </p:nvSpPr>
        <p:spPr>
          <a:xfrm>
            <a:off x="4009334" y="1732746"/>
            <a:ext cx="415498" cy="400110"/>
          </a:xfrm>
          <a:prstGeom prst="rect">
            <a:avLst/>
          </a:prstGeom>
          <a:noFill/>
        </p:spPr>
        <p:txBody>
          <a:bodyPr wrap="none" rtlCol="0">
            <a:spAutoFit/>
          </a:bodyPr>
          <a:lstStyle/>
          <a:p>
            <a:r>
              <a:rPr kumimoji="1" lang="en-US" altLang="ja-JP" sz="2000" dirty="0" smtClean="0"/>
              <a:t>0s</a:t>
            </a:r>
            <a:endParaRPr kumimoji="1" lang="ja-JP" altLang="en-US" sz="1050" dirty="0"/>
          </a:p>
        </p:txBody>
      </p:sp>
      <p:sp>
        <p:nvSpPr>
          <p:cNvPr id="8" name="テキスト ボックス 7"/>
          <p:cNvSpPr txBox="1"/>
          <p:nvPr/>
        </p:nvSpPr>
        <p:spPr>
          <a:xfrm>
            <a:off x="6119626" y="1700808"/>
            <a:ext cx="609462" cy="400110"/>
          </a:xfrm>
          <a:prstGeom prst="rect">
            <a:avLst/>
          </a:prstGeom>
          <a:noFill/>
        </p:spPr>
        <p:txBody>
          <a:bodyPr wrap="none" rtlCol="0">
            <a:spAutoFit/>
          </a:bodyPr>
          <a:lstStyle/>
          <a:p>
            <a:r>
              <a:rPr kumimoji="1" lang="en-US" altLang="ja-JP" sz="2000" dirty="0" smtClean="0"/>
              <a:t>4.5s</a:t>
            </a:r>
            <a:endParaRPr kumimoji="1" lang="ja-JP" altLang="en-US" sz="2000" dirty="0"/>
          </a:p>
        </p:txBody>
      </p:sp>
      <p:sp>
        <p:nvSpPr>
          <p:cNvPr id="9" name="テキスト ボックス 8"/>
          <p:cNvSpPr txBox="1"/>
          <p:nvPr/>
        </p:nvSpPr>
        <p:spPr>
          <a:xfrm>
            <a:off x="8329814" y="1700808"/>
            <a:ext cx="415498" cy="400110"/>
          </a:xfrm>
          <a:prstGeom prst="rect">
            <a:avLst/>
          </a:prstGeom>
          <a:noFill/>
        </p:spPr>
        <p:txBody>
          <a:bodyPr wrap="none" rtlCol="0">
            <a:spAutoFit/>
          </a:bodyPr>
          <a:lstStyle/>
          <a:p>
            <a:r>
              <a:rPr kumimoji="1" lang="en-US" altLang="ja-JP" sz="2000" dirty="0" smtClean="0"/>
              <a:t>9s</a:t>
            </a:r>
            <a:endParaRPr kumimoji="1" lang="ja-JP" altLang="en-US" sz="2000" dirty="0"/>
          </a:p>
        </p:txBody>
      </p:sp>
      <p:pic>
        <p:nvPicPr>
          <p:cNvPr id="10" name="Picture 2" descr="E:\arai\2013\1216【蛍光灯実験】\long\DAE2_long_010000.tif"/>
          <p:cNvPicPr>
            <a:picLocks noChangeAspect="1" noChangeArrowheads="1"/>
          </p:cNvPicPr>
          <p:nvPr/>
        </p:nvPicPr>
        <p:blipFill>
          <a:blip r:embed="rId5" cstate="print"/>
          <a:srcRect/>
          <a:stretch>
            <a:fillRect/>
          </a:stretch>
        </p:blipFill>
        <p:spPr bwMode="auto">
          <a:xfrm>
            <a:off x="3261032" y="4509120"/>
            <a:ext cx="1980000" cy="1980000"/>
          </a:xfrm>
          <a:prstGeom prst="rect">
            <a:avLst/>
          </a:prstGeom>
          <a:noFill/>
        </p:spPr>
      </p:pic>
      <p:pic>
        <p:nvPicPr>
          <p:cNvPr id="11" name="Picture 4" descr="E:\arai\2013\1216【蛍光灯実験】\long\DAE2_long_010150.tif"/>
          <p:cNvPicPr>
            <a:picLocks noChangeAspect="1" noChangeArrowheads="1"/>
          </p:cNvPicPr>
          <p:nvPr/>
        </p:nvPicPr>
        <p:blipFill>
          <a:blip r:embed="rId6" cstate="print"/>
          <a:srcRect/>
          <a:stretch>
            <a:fillRect/>
          </a:stretch>
        </p:blipFill>
        <p:spPr bwMode="auto">
          <a:xfrm>
            <a:off x="5421272" y="4509280"/>
            <a:ext cx="1980000" cy="1980000"/>
          </a:xfrm>
          <a:prstGeom prst="rect">
            <a:avLst/>
          </a:prstGeom>
          <a:noFill/>
        </p:spPr>
      </p:pic>
      <p:pic>
        <p:nvPicPr>
          <p:cNvPr id="12" name="Picture 5" descr="E:\arai\2013\1216【蛍光灯実験】\long\DAE2_long_010300.tif"/>
          <p:cNvPicPr>
            <a:picLocks noChangeAspect="1" noChangeArrowheads="1"/>
          </p:cNvPicPr>
          <p:nvPr/>
        </p:nvPicPr>
        <p:blipFill>
          <a:blip r:embed="rId7" cstate="print"/>
          <a:srcRect/>
          <a:stretch>
            <a:fillRect/>
          </a:stretch>
        </p:blipFill>
        <p:spPr bwMode="auto">
          <a:xfrm>
            <a:off x="7581512" y="4509120"/>
            <a:ext cx="1980000" cy="1980000"/>
          </a:xfrm>
          <a:prstGeom prst="rect">
            <a:avLst/>
          </a:prstGeom>
          <a:noFill/>
        </p:spPr>
      </p:pic>
      <p:sp>
        <p:nvSpPr>
          <p:cNvPr id="13" name="テキスト ボックス 12"/>
          <p:cNvSpPr txBox="1"/>
          <p:nvPr/>
        </p:nvSpPr>
        <p:spPr>
          <a:xfrm>
            <a:off x="3990872" y="4077072"/>
            <a:ext cx="415498" cy="400110"/>
          </a:xfrm>
          <a:prstGeom prst="rect">
            <a:avLst/>
          </a:prstGeom>
          <a:noFill/>
        </p:spPr>
        <p:txBody>
          <a:bodyPr wrap="none" rtlCol="0">
            <a:spAutoFit/>
          </a:bodyPr>
          <a:lstStyle/>
          <a:p>
            <a:r>
              <a:rPr kumimoji="1" lang="en-US" altLang="ja-JP" sz="2000" dirty="0" smtClean="0"/>
              <a:t>0s</a:t>
            </a:r>
            <a:endParaRPr kumimoji="1" lang="ja-JP" altLang="en-US" sz="2000" dirty="0"/>
          </a:p>
        </p:txBody>
      </p:sp>
      <p:sp>
        <p:nvSpPr>
          <p:cNvPr id="14" name="テキスト ボックス 13"/>
          <p:cNvSpPr txBox="1"/>
          <p:nvPr/>
        </p:nvSpPr>
        <p:spPr>
          <a:xfrm>
            <a:off x="6120528" y="4114964"/>
            <a:ext cx="609462" cy="400110"/>
          </a:xfrm>
          <a:prstGeom prst="rect">
            <a:avLst/>
          </a:prstGeom>
          <a:noFill/>
        </p:spPr>
        <p:txBody>
          <a:bodyPr wrap="none" rtlCol="0">
            <a:spAutoFit/>
          </a:bodyPr>
          <a:lstStyle/>
          <a:p>
            <a:r>
              <a:rPr kumimoji="1" lang="en-US" altLang="ja-JP" sz="2000" dirty="0" smtClean="0"/>
              <a:t>4.5s</a:t>
            </a:r>
            <a:endParaRPr kumimoji="1" lang="ja-JP" altLang="en-US" sz="2000" dirty="0"/>
          </a:p>
        </p:txBody>
      </p:sp>
      <p:sp>
        <p:nvSpPr>
          <p:cNvPr id="15" name="テキスト ボックス 14"/>
          <p:cNvSpPr txBox="1"/>
          <p:nvPr/>
        </p:nvSpPr>
        <p:spPr>
          <a:xfrm>
            <a:off x="8329814" y="4114964"/>
            <a:ext cx="415498" cy="400110"/>
          </a:xfrm>
          <a:prstGeom prst="rect">
            <a:avLst/>
          </a:prstGeom>
          <a:noFill/>
        </p:spPr>
        <p:txBody>
          <a:bodyPr wrap="none" rtlCol="0">
            <a:spAutoFit/>
          </a:bodyPr>
          <a:lstStyle/>
          <a:p>
            <a:r>
              <a:rPr kumimoji="1" lang="en-US" altLang="ja-JP" sz="2000" dirty="0" smtClean="0"/>
              <a:t>9s</a:t>
            </a:r>
            <a:endParaRPr kumimoji="1" lang="ja-JP" altLang="en-US" sz="2000" dirty="0"/>
          </a:p>
        </p:txBody>
      </p:sp>
      <p:sp>
        <p:nvSpPr>
          <p:cNvPr id="17" name="正方形/長方形 16"/>
          <p:cNvSpPr/>
          <p:nvPr/>
        </p:nvSpPr>
        <p:spPr>
          <a:xfrm>
            <a:off x="128464" y="2060848"/>
            <a:ext cx="3096344" cy="4247317"/>
          </a:xfrm>
          <a:prstGeom prst="rect">
            <a:avLst/>
          </a:prstGeom>
        </p:spPr>
        <p:txBody>
          <a:bodyPr wrap="square">
            <a:spAutoFit/>
          </a:bodyPr>
          <a:lstStyle/>
          <a:p>
            <a:endParaRPr lang="en-US" altLang="ja-JP" dirty="0" smtClean="0"/>
          </a:p>
          <a:p>
            <a:r>
              <a:rPr lang="ja-JP" altLang="en-US" dirty="0" smtClean="0"/>
              <a:t>サンプル①・・・</a:t>
            </a:r>
            <a:r>
              <a:rPr lang="en-US" altLang="ja-JP" dirty="0" smtClean="0"/>
              <a:t>DAE2/</a:t>
            </a:r>
            <a:r>
              <a:rPr lang="en-US" altLang="ja-JP" dirty="0" err="1" smtClean="0"/>
              <a:t>PolyHEA</a:t>
            </a:r>
            <a:r>
              <a:rPr lang="ja-JP" altLang="en-US" dirty="0" smtClean="0"/>
              <a:t>溶液をカバーガラスにスピンコートしてからカバーガラスを素早く遮光し、測定。</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r>
              <a:rPr lang="ja-JP" altLang="en-US" dirty="0" smtClean="0"/>
              <a:t>サンプル②・・・</a:t>
            </a:r>
            <a:r>
              <a:rPr lang="en-US" altLang="ja-JP" dirty="0" smtClean="0"/>
              <a:t>DAE2/</a:t>
            </a:r>
            <a:r>
              <a:rPr lang="en-US" altLang="ja-JP" dirty="0" err="1" smtClean="0"/>
              <a:t>PolyHEA</a:t>
            </a:r>
            <a:r>
              <a:rPr lang="ja-JP" altLang="en-US" dirty="0" smtClean="0"/>
              <a:t>溶液をカバーガラスにスピンコートしてから</a:t>
            </a:r>
            <a:r>
              <a:rPr lang="en-US" altLang="ja-JP" dirty="0" smtClean="0"/>
              <a:t>1</a:t>
            </a:r>
            <a:r>
              <a:rPr lang="ja-JP" altLang="en-US" dirty="0" smtClean="0"/>
              <a:t>時間</a:t>
            </a:r>
            <a:r>
              <a:rPr lang="en-US" altLang="ja-JP" dirty="0" smtClean="0"/>
              <a:t>UV</a:t>
            </a:r>
            <a:r>
              <a:rPr lang="ja-JP" altLang="en-US" dirty="0" smtClean="0"/>
              <a:t>カット蛍光灯の下に放置した後、測定。</a:t>
            </a:r>
            <a:endParaRPr lang="en-US" altLang="ja-JP"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4" name="図 13" descr="fluorescent_DAE.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71600" y="1143000"/>
            <a:ext cx="7104063"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タイトル 11"/>
          <p:cNvSpPr>
            <a:spLocks noGrp="1"/>
          </p:cNvSpPr>
          <p:nvPr>
            <p:ph type="title"/>
          </p:nvPr>
        </p:nvSpPr>
        <p:spPr/>
        <p:txBody>
          <a:bodyPr>
            <a:normAutofit/>
          </a:bodyPr>
          <a:lstStyle/>
          <a:p>
            <a:r>
              <a:rPr lang="ja-JP" altLang="en-US" sz="3200" dirty="0" smtClean="0"/>
              <a:t>単一分子追跡に要求される条件</a:t>
            </a:r>
            <a:endParaRPr kumimoji="1" lang="ja-JP" altLang="en-US" dirty="0"/>
          </a:p>
        </p:txBody>
      </p:sp>
      <p:sp>
        <p:nvSpPr>
          <p:cNvPr id="30725" name="スライド番号プレースホル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fld id="{67AE4AED-3F6F-4335-9D8F-A2397F50DD4D}" type="slidenum">
              <a:rPr lang="ja-JP" altLang="en-US" sz="1200">
                <a:solidFill>
                  <a:srgbClr val="898989"/>
                </a:solidFill>
              </a:rPr>
              <a:pPr/>
              <a:t>43</a:t>
            </a:fld>
            <a:endParaRPr lang="ja-JP" altLang="en-US" sz="1200">
              <a:solidFill>
                <a:srgbClr val="898989"/>
              </a:solidFill>
            </a:endParaRPr>
          </a:p>
        </p:txBody>
      </p:sp>
      <p:sp>
        <p:nvSpPr>
          <p:cNvPr id="10" name="テキスト ボックス 9"/>
          <p:cNvSpPr txBox="1"/>
          <p:nvPr/>
        </p:nvSpPr>
        <p:spPr>
          <a:xfrm>
            <a:off x="152400" y="1143000"/>
            <a:ext cx="1466850" cy="708025"/>
          </a:xfrm>
          <a:prstGeom prst="rect">
            <a:avLst/>
          </a:prstGeom>
          <a:solidFill>
            <a:schemeClr val="bg1">
              <a:lumMod val="85000"/>
            </a:schemeClr>
          </a:solidFill>
        </p:spPr>
        <p:txBody>
          <a:bodyPr wrap="non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ja-JP" altLang="en-US" sz="2000"/>
              <a:t>開環体</a:t>
            </a:r>
            <a:r>
              <a:rPr lang="en-US" altLang="ja-JP" sz="2000"/>
              <a:t>【O】</a:t>
            </a:r>
          </a:p>
          <a:p>
            <a:r>
              <a:rPr lang="ja-JP" altLang="en-US" sz="2000"/>
              <a:t>（非蛍光性）</a:t>
            </a:r>
          </a:p>
        </p:txBody>
      </p:sp>
      <p:sp>
        <p:nvSpPr>
          <p:cNvPr id="30728" name="テキスト ボックス 10"/>
          <p:cNvSpPr txBox="1">
            <a:spLocks noChangeArrowheads="1"/>
          </p:cNvSpPr>
          <p:nvPr/>
        </p:nvSpPr>
        <p:spPr bwMode="auto">
          <a:xfrm>
            <a:off x="8389938" y="1143000"/>
            <a:ext cx="1347787" cy="708025"/>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ja-JP" altLang="en-US" sz="2000">
                <a:solidFill>
                  <a:srgbClr val="008000"/>
                </a:solidFill>
              </a:rPr>
              <a:t>閉環体</a:t>
            </a:r>
            <a:r>
              <a:rPr lang="en-US" altLang="ja-JP" sz="2000">
                <a:solidFill>
                  <a:srgbClr val="008000"/>
                </a:solidFill>
              </a:rPr>
              <a:t>【C】</a:t>
            </a:r>
          </a:p>
          <a:p>
            <a:r>
              <a:rPr lang="ja-JP" altLang="en-US" sz="2000">
                <a:solidFill>
                  <a:srgbClr val="008000"/>
                </a:solidFill>
              </a:rPr>
              <a:t>（蛍光性）</a:t>
            </a:r>
          </a:p>
        </p:txBody>
      </p:sp>
      <p:graphicFrame>
        <p:nvGraphicFramePr>
          <p:cNvPr id="30722" name="Object 2"/>
          <p:cNvGraphicFramePr>
            <a:graphicFrameLocks noChangeAspect="1"/>
          </p:cNvGraphicFramePr>
          <p:nvPr/>
        </p:nvGraphicFramePr>
        <p:xfrm>
          <a:off x="4495800" y="2281238"/>
          <a:ext cx="922338" cy="461962"/>
        </p:xfrm>
        <a:graphic>
          <a:graphicData uri="http://schemas.openxmlformats.org/presentationml/2006/ole">
            <p:oleObj spid="_x0000_s30748" name="数式" r:id="rId5" imgW="304800" imgH="152400" progId="Equation.3">
              <p:embed/>
            </p:oleObj>
          </a:graphicData>
        </a:graphic>
      </p:graphicFrame>
      <p:graphicFrame>
        <p:nvGraphicFramePr>
          <p:cNvPr id="30723" name="Object 3"/>
          <p:cNvGraphicFramePr>
            <a:graphicFrameLocks noChangeAspect="1"/>
          </p:cNvGraphicFramePr>
          <p:nvPr/>
        </p:nvGraphicFramePr>
        <p:xfrm>
          <a:off x="4495800" y="1295400"/>
          <a:ext cx="922338" cy="461963"/>
        </p:xfrm>
        <a:graphic>
          <a:graphicData uri="http://schemas.openxmlformats.org/presentationml/2006/ole">
            <p:oleObj spid="_x0000_s30749" name="数式" r:id="rId6" imgW="304800" imgH="152400" progId="Equation.3">
              <p:embed/>
            </p:oleObj>
          </a:graphicData>
        </a:graphic>
      </p:graphicFrame>
      <p:sp>
        <p:nvSpPr>
          <p:cNvPr id="30729" name="テキスト ボックス 15"/>
          <p:cNvSpPr txBox="1">
            <a:spLocks noChangeArrowheads="1"/>
          </p:cNvSpPr>
          <p:nvPr/>
        </p:nvSpPr>
        <p:spPr bwMode="auto">
          <a:xfrm>
            <a:off x="3951288" y="1143000"/>
            <a:ext cx="544512" cy="523875"/>
          </a:xfrm>
          <a:prstGeom prst="rect">
            <a:avLst/>
          </a:prstGeom>
          <a:solidFill>
            <a:srgbClr val="FCD4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en-US" altLang="ja-JP" sz="2800"/>
              <a:t>②</a:t>
            </a:r>
            <a:endParaRPr lang="ja-JP" altLang="en-US" sz="2800"/>
          </a:p>
        </p:txBody>
      </p:sp>
      <p:sp>
        <p:nvSpPr>
          <p:cNvPr id="30730" name="テキスト ボックス 5"/>
          <p:cNvSpPr txBox="1">
            <a:spLocks noChangeArrowheads="1"/>
          </p:cNvSpPr>
          <p:nvPr/>
        </p:nvSpPr>
        <p:spPr bwMode="auto">
          <a:xfrm>
            <a:off x="381000" y="3024188"/>
            <a:ext cx="9144000" cy="350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pPr>
              <a:spcAft>
                <a:spcPts val="1200"/>
              </a:spcAft>
            </a:pPr>
            <a:r>
              <a:rPr lang="en-US" altLang="ja-JP" dirty="0"/>
              <a:t>①</a:t>
            </a:r>
            <a:r>
              <a:rPr lang="ja-JP" altLang="en-US" dirty="0"/>
              <a:t>非発光性（開環体）から発光性（閉環体）への高い反応量子収率</a:t>
            </a:r>
            <a:r>
              <a:rPr lang="en-US" altLang="ja-JP" dirty="0"/>
              <a:t/>
            </a:r>
            <a:br>
              <a:rPr lang="en-US" altLang="ja-JP" dirty="0"/>
            </a:br>
            <a:r>
              <a:rPr lang="ja-JP" altLang="en-US" dirty="0"/>
              <a:t>　（弱い</a:t>
            </a:r>
            <a:r>
              <a:rPr lang="en-US" altLang="ja-JP" dirty="0"/>
              <a:t>UV</a:t>
            </a:r>
            <a:r>
              <a:rPr lang="ja-JP" altLang="en-US" dirty="0"/>
              <a:t>光照射により光分解（褪色）せず確実に発光性に変化）</a:t>
            </a:r>
            <a:endParaRPr lang="en-US" altLang="ja-JP" dirty="0"/>
          </a:p>
          <a:p>
            <a:pPr>
              <a:spcAft>
                <a:spcPts val="1200"/>
              </a:spcAft>
            </a:pPr>
            <a:r>
              <a:rPr lang="en-US" altLang="ja-JP" dirty="0"/>
              <a:t>②</a:t>
            </a:r>
            <a:r>
              <a:rPr lang="ja-JP" altLang="en-US" dirty="0"/>
              <a:t>発光性（閉環体）から非発光性（開環体）への戻り反応が起こらない</a:t>
            </a:r>
            <a:r>
              <a:rPr lang="en-US" altLang="ja-JP" dirty="0"/>
              <a:t/>
            </a:r>
            <a:br>
              <a:rPr lang="en-US" altLang="ja-JP" dirty="0"/>
            </a:br>
            <a:r>
              <a:rPr lang="ja-JP" altLang="en-US" dirty="0"/>
              <a:t>　（蛍光を連続して観測可能）</a:t>
            </a:r>
            <a:endParaRPr lang="en-US" altLang="ja-JP" dirty="0"/>
          </a:p>
          <a:p>
            <a:pPr>
              <a:spcAft>
                <a:spcPts val="1200"/>
              </a:spcAft>
            </a:pPr>
            <a:r>
              <a:rPr lang="en-US" altLang="ja-JP" dirty="0"/>
              <a:t>③</a:t>
            </a:r>
            <a:r>
              <a:rPr lang="ja-JP" altLang="en-US" dirty="0"/>
              <a:t>高い蛍光量子収率</a:t>
            </a:r>
            <a:r>
              <a:rPr lang="en-US" altLang="ja-JP" dirty="0"/>
              <a:t/>
            </a:r>
            <a:br>
              <a:rPr lang="en-US" altLang="ja-JP" dirty="0"/>
            </a:br>
            <a:r>
              <a:rPr lang="ja-JP" altLang="en-US" dirty="0"/>
              <a:t>　（高い</a:t>
            </a:r>
            <a:r>
              <a:rPr lang="en-US" altLang="ja-JP" dirty="0"/>
              <a:t>S/N</a:t>
            </a:r>
            <a:r>
              <a:rPr lang="ja-JP" altLang="en-US" dirty="0"/>
              <a:t>比での測定が可能）</a:t>
            </a:r>
            <a:endParaRPr lang="en-US" altLang="ja-JP" dirty="0"/>
          </a:p>
          <a:p>
            <a:pPr>
              <a:spcAft>
                <a:spcPts val="1200"/>
              </a:spcAft>
            </a:pPr>
            <a:r>
              <a:rPr lang="en-US" altLang="ja-JP" dirty="0"/>
              <a:t>④</a:t>
            </a:r>
            <a:r>
              <a:rPr lang="ja-JP" altLang="en-US" dirty="0"/>
              <a:t>蛍光用励起光で光褪色が起こりにくい</a:t>
            </a:r>
            <a:r>
              <a:rPr lang="en-US" altLang="ja-JP" dirty="0"/>
              <a:t/>
            </a:r>
            <a:br>
              <a:rPr lang="en-US" altLang="ja-JP" dirty="0"/>
            </a:br>
            <a:r>
              <a:rPr lang="ja-JP" altLang="en-US" dirty="0"/>
              <a:t>　（長時間の単一分子追跡が可能）</a:t>
            </a:r>
            <a:endParaRPr lang="en-US" altLang="ja-JP" dirty="0"/>
          </a:p>
        </p:txBody>
      </p:sp>
      <p:sp>
        <p:nvSpPr>
          <p:cNvPr id="30731" name="テキスト ボックス 14"/>
          <p:cNvSpPr txBox="1">
            <a:spLocks noChangeArrowheads="1"/>
          </p:cNvSpPr>
          <p:nvPr/>
        </p:nvSpPr>
        <p:spPr bwMode="auto">
          <a:xfrm>
            <a:off x="3962400" y="2286000"/>
            <a:ext cx="544513" cy="523875"/>
          </a:xfrm>
          <a:prstGeom prst="rect">
            <a:avLst/>
          </a:prstGeom>
          <a:solidFill>
            <a:srgbClr val="FCD4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en-US" altLang="ja-JP" sz="2800"/>
              <a:t>①</a:t>
            </a:r>
            <a:endParaRPr lang="ja-JP" altLang="en-US" sz="280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タイトル 30"/>
          <p:cNvSpPr>
            <a:spLocks noGrp="1"/>
          </p:cNvSpPr>
          <p:nvPr>
            <p:ph type="title"/>
          </p:nvPr>
        </p:nvSpPr>
        <p:spPr/>
        <p:txBody>
          <a:bodyPr/>
          <a:lstStyle/>
          <a:p>
            <a:r>
              <a:rPr lang="ja-JP" altLang="en-US" sz="3200" dirty="0" smtClean="0"/>
              <a:t>二光子吸収の起こる確率</a:t>
            </a:r>
            <a:endParaRPr kumimoji="1" lang="ja-JP" altLang="en-US" dirty="0"/>
          </a:p>
        </p:txBody>
      </p:sp>
      <p:sp>
        <p:nvSpPr>
          <p:cNvPr id="32" name="テキスト ボックス 31"/>
          <p:cNvSpPr txBox="1"/>
          <p:nvPr/>
        </p:nvSpPr>
        <p:spPr>
          <a:xfrm>
            <a:off x="332656" y="1386716"/>
            <a:ext cx="4548040" cy="369332"/>
          </a:xfrm>
          <a:prstGeom prst="rect">
            <a:avLst/>
          </a:prstGeom>
          <a:noFill/>
        </p:spPr>
        <p:txBody>
          <a:bodyPr wrap="none" rtlCol="0">
            <a:spAutoFit/>
          </a:bodyPr>
          <a:lstStyle/>
          <a:p>
            <a:r>
              <a:rPr lang="en-US" altLang="ja-JP" dirty="0" smtClean="0"/>
              <a:t>2</a:t>
            </a:r>
            <a:r>
              <a:rPr lang="ja-JP" altLang="en-US" dirty="0" smtClean="0"/>
              <a:t>光子吸収によって励起される分子数</a:t>
            </a:r>
            <a:r>
              <a:rPr lang="en-US" altLang="ja-JP" dirty="0" smtClean="0"/>
              <a:t>(N</a:t>
            </a:r>
            <a:r>
              <a:rPr lang="en-US" altLang="ja-JP" baseline="-25000" dirty="0" smtClean="0"/>
              <a:t>e</a:t>
            </a:r>
            <a:r>
              <a:rPr lang="en-US" altLang="ja-JP" dirty="0" smtClean="0"/>
              <a:t>)</a:t>
            </a:r>
            <a:r>
              <a:rPr lang="ja-JP" altLang="en-US" dirty="0" smtClean="0"/>
              <a:t>は、</a:t>
            </a:r>
            <a:endParaRPr lang="en-US" altLang="ja-JP" dirty="0" smtClean="0"/>
          </a:p>
        </p:txBody>
      </p:sp>
      <p:sp>
        <p:nvSpPr>
          <p:cNvPr id="33" name="テキスト ボックス 32"/>
          <p:cNvSpPr txBox="1"/>
          <p:nvPr/>
        </p:nvSpPr>
        <p:spPr>
          <a:xfrm>
            <a:off x="548680" y="2406223"/>
            <a:ext cx="8999580" cy="1515800"/>
          </a:xfrm>
          <a:prstGeom prst="rect">
            <a:avLst/>
          </a:prstGeom>
          <a:noFill/>
        </p:spPr>
        <p:txBody>
          <a:bodyPr wrap="square" rtlCol="0">
            <a:spAutoFit/>
          </a:bodyPr>
          <a:lstStyle/>
          <a:p>
            <a:r>
              <a:rPr lang="ja-JP" altLang="en-US" dirty="0" smtClean="0"/>
              <a:t>より求めることが出来る。</a:t>
            </a:r>
            <a:r>
              <a:rPr lang="en-US" altLang="ja-JP" dirty="0" smtClean="0"/>
              <a:t>(δ:</a:t>
            </a:r>
            <a:r>
              <a:rPr lang="ja-JP" altLang="en-US" dirty="0" smtClean="0"/>
              <a:t>二光子吸収断面積</a:t>
            </a:r>
            <a:r>
              <a:rPr lang="en-US" altLang="ja-JP" dirty="0" smtClean="0"/>
              <a:t>)</a:t>
            </a:r>
            <a:r>
              <a:rPr kumimoji="1" lang="en-US" altLang="ja-JP" dirty="0" smtClean="0"/>
              <a:t>532 nm</a:t>
            </a:r>
            <a:r>
              <a:rPr kumimoji="1" lang="ja-JP" altLang="en-US" dirty="0" smtClean="0"/>
              <a:t>レーザー</a:t>
            </a:r>
            <a:r>
              <a:rPr kumimoji="1" lang="en-US" altLang="ja-JP" dirty="0" smtClean="0"/>
              <a:t>1</a:t>
            </a:r>
            <a:r>
              <a:rPr kumimoji="1" lang="ja-JP" altLang="en-US" dirty="0" smtClean="0"/>
              <a:t>光子のもつエネルギーは</a:t>
            </a:r>
            <a:r>
              <a:rPr lang="ja-JP" altLang="en-US" sz="1050" dirty="0" smtClean="0"/>
              <a:t>、</a:t>
            </a:r>
            <a:endParaRPr kumimoji="1" lang="en-US" altLang="ja-JP" sz="1050" dirty="0" smtClean="0"/>
          </a:p>
          <a:p>
            <a:endParaRPr lang="en-US" altLang="ja-JP" sz="1050" baseline="30000" dirty="0" smtClean="0"/>
          </a:p>
          <a:p>
            <a:endParaRPr lang="en-US" altLang="ja-JP" sz="1050" dirty="0" smtClean="0"/>
          </a:p>
          <a:p>
            <a:endParaRPr lang="en-US" altLang="ja-JP" sz="1050" dirty="0" smtClean="0"/>
          </a:p>
          <a:p>
            <a:endParaRPr lang="en-US" altLang="ja-JP" sz="1050" dirty="0" smtClean="0"/>
          </a:p>
          <a:p>
            <a:endParaRPr lang="en-US" altLang="ja-JP" dirty="0" smtClean="0"/>
          </a:p>
          <a:p>
            <a:r>
              <a:rPr lang="en-US" altLang="ja-JP" dirty="0" smtClean="0"/>
              <a:t>532nm</a:t>
            </a:r>
            <a:r>
              <a:rPr lang="ja-JP" altLang="en-US" dirty="0" smtClean="0"/>
              <a:t>レーザー強度が</a:t>
            </a:r>
            <a:r>
              <a:rPr lang="en-US" altLang="ja-JP" dirty="0" smtClean="0"/>
              <a:t>1mW</a:t>
            </a:r>
            <a:r>
              <a:rPr lang="ja-JP" altLang="en-US" dirty="0" smtClean="0"/>
              <a:t>のとき、そのフォトン数は</a:t>
            </a:r>
            <a:r>
              <a:rPr lang="en-US" altLang="ja-JP" dirty="0" smtClean="0"/>
              <a:t>1</a:t>
            </a:r>
            <a:r>
              <a:rPr lang="ja-JP" altLang="en-US" dirty="0" smtClean="0"/>
              <a:t> </a:t>
            </a:r>
            <a:r>
              <a:rPr lang="en-US" altLang="ja-JP" dirty="0" smtClean="0"/>
              <a:t>s</a:t>
            </a:r>
            <a:r>
              <a:rPr lang="ja-JP" altLang="en-US" dirty="0" smtClean="0"/>
              <a:t>間で、</a:t>
            </a:r>
            <a:endParaRPr lang="en-US" altLang="ja-JP" dirty="0" smtClean="0"/>
          </a:p>
        </p:txBody>
      </p:sp>
      <p:graphicFrame>
        <p:nvGraphicFramePr>
          <p:cNvPr id="34" name="Object 6"/>
          <p:cNvGraphicFramePr>
            <a:graphicFrameLocks noChangeAspect="1"/>
          </p:cNvGraphicFramePr>
          <p:nvPr/>
        </p:nvGraphicFramePr>
        <p:xfrm>
          <a:off x="2686050" y="2853016"/>
          <a:ext cx="2717419" cy="720000"/>
        </p:xfrm>
        <a:graphic>
          <a:graphicData uri="http://schemas.openxmlformats.org/presentationml/2006/ole">
            <p:oleObj spid="_x0000_s152588" name="数式" r:id="rId3" imgW="1485720" imgH="393480" progId="Equation.3">
              <p:embed/>
            </p:oleObj>
          </a:graphicData>
        </a:graphic>
      </p:graphicFrame>
      <p:graphicFrame>
        <p:nvGraphicFramePr>
          <p:cNvPr id="35" name="Object 7"/>
          <p:cNvGraphicFramePr>
            <a:graphicFrameLocks noChangeAspect="1"/>
          </p:cNvGraphicFramePr>
          <p:nvPr/>
        </p:nvGraphicFramePr>
        <p:xfrm>
          <a:off x="2504728" y="4005064"/>
          <a:ext cx="3010909" cy="720000"/>
        </p:xfrm>
        <a:graphic>
          <a:graphicData uri="http://schemas.openxmlformats.org/presentationml/2006/ole">
            <p:oleObj spid="_x0000_s152589" name="数式" r:id="rId4" imgW="1752480" imgH="419040" progId="Equation.3">
              <p:embed/>
            </p:oleObj>
          </a:graphicData>
        </a:graphic>
      </p:graphicFrame>
      <p:graphicFrame>
        <p:nvGraphicFramePr>
          <p:cNvPr id="36" name="Object 9"/>
          <p:cNvGraphicFramePr>
            <a:graphicFrameLocks noChangeAspect="1"/>
          </p:cNvGraphicFramePr>
          <p:nvPr/>
        </p:nvGraphicFramePr>
        <p:xfrm>
          <a:off x="244592" y="1784648"/>
          <a:ext cx="8236800" cy="468000"/>
        </p:xfrm>
        <a:graphic>
          <a:graphicData uri="http://schemas.openxmlformats.org/presentationml/2006/ole">
            <p:oleObj spid="_x0000_s152590" name="数式" r:id="rId5" imgW="4470120" imgH="253800" progId="Equation.3">
              <p:embed/>
            </p:oleObj>
          </a:graphicData>
        </a:graphic>
      </p:graphicFrame>
      <p:sp>
        <p:nvSpPr>
          <p:cNvPr id="37" name="テキスト ボックス 36"/>
          <p:cNvSpPr txBox="1"/>
          <p:nvPr/>
        </p:nvSpPr>
        <p:spPr>
          <a:xfrm>
            <a:off x="548680" y="4859868"/>
            <a:ext cx="4546437" cy="369332"/>
          </a:xfrm>
          <a:prstGeom prst="rect">
            <a:avLst/>
          </a:prstGeom>
          <a:noFill/>
        </p:spPr>
        <p:txBody>
          <a:bodyPr wrap="none" rtlCol="0">
            <a:spAutoFit/>
          </a:bodyPr>
          <a:lstStyle/>
          <a:p>
            <a:r>
              <a:rPr kumimoji="1" lang="ja-JP" altLang="en-US" dirty="0" smtClean="0"/>
              <a:t>レーザー照射面積は、</a:t>
            </a:r>
            <a:r>
              <a:rPr lang="ja-JP" altLang="en-US" dirty="0" smtClean="0"/>
              <a:t>半径を</a:t>
            </a:r>
            <a:r>
              <a:rPr lang="en-US" altLang="ja-JP" dirty="0" smtClean="0"/>
              <a:t>11</a:t>
            </a:r>
            <a:r>
              <a:rPr lang="ja-JP" altLang="en-US" dirty="0" smtClean="0"/>
              <a:t> </a:t>
            </a:r>
            <a:r>
              <a:rPr lang="el-GR" altLang="ja-JP" dirty="0" smtClean="0"/>
              <a:t>μ</a:t>
            </a:r>
            <a:r>
              <a:rPr lang="en-US" altLang="ja-JP" dirty="0" smtClean="0"/>
              <a:t>m</a:t>
            </a:r>
            <a:r>
              <a:rPr lang="ja-JP" altLang="en-US" dirty="0" smtClean="0"/>
              <a:t>とすると、</a:t>
            </a:r>
            <a:endParaRPr kumimoji="1" lang="ja-JP" altLang="en-US" baseline="30000" dirty="0"/>
          </a:p>
        </p:txBody>
      </p:sp>
      <p:graphicFrame>
        <p:nvGraphicFramePr>
          <p:cNvPr id="38" name="オブジェクト 37"/>
          <p:cNvGraphicFramePr>
            <a:graphicFrameLocks noChangeAspect="1"/>
          </p:cNvGraphicFramePr>
          <p:nvPr/>
        </p:nvGraphicFramePr>
        <p:xfrm>
          <a:off x="1064568" y="5229200"/>
          <a:ext cx="5910000" cy="540000"/>
        </p:xfrm>
        <a:graphic>
          <a:graphicData uri="http://schemas.openxmlformats.org/presentationml/2006/ole">
            <p:oleObj spid="_x0000_s152591" name="数式" r:id="rId6" imgW="2501640" imgH="228600" progId="Equation.3">
              <p:embed/>
            </p:oleObj>
          </a:graphicData>
        </a:graphic>
      </p:graphicFrame>
      <p:sp>
        <p:nvSpPr>
          <p:cNvPr id="45" name="テキスト ボックス 44"/>
          <p:cNvSpPr txBox="1"/>
          <p:nvPr/>
        </p:nvSpPr>
        <p:spPr>
          <a:xfrm>
            <a:off x="6455326" y="9561512"/>
            <a:ext cx="402674" cy="253916"/>
          </a:xfrm>
          <a:prstGeom prst="rect">
            <a:avLst/>
          </a:prstGeom>
          <a:noFill/>
        </p:spPr>
        <p:txBody>
          <a:bodyPr wrap="none" rtlCol="0">
            <a:spAutoFit/>
          </a:bodyPr>
          <a:lstStyle/>
          <a:p>
            <a:pPr algn="r"/>
            <a:r>
              <a:rPr kumimoji="1" lang="en-US" altLang="ja-JP" sz="1050" dirty="0" smtClean="0"/>
              <a:t>(15)</a:t>
            </a:r>
            <a:endParaRPr kumimoji="1" lang="ja-JP" altLang="en-US" sz="1050" dirty="0"/>
          </a:p>
        </p:txBody>
      </p:sp>
      <p:sp>
        <p:nvSpPr>
          <p:cNvPr id="49" name="テキスト ボックス 48"/>
          <p:cNvSpPr txBox="1"/>
          <p:nvPr/>
        </p:nvSpPr>
        <p:spPr>
          <a:xfrm>
            <a:off x="9417496" y="1835532"/>
            <a:ext cx="442750" cy="369332"/>
          </a:xfrm>
          <a:prstGeom prst="rect">
            <a:avLst/>
          </a:prstGeom>
          <a:noFill/>
        </p:spPr>
        <p:txBody>
          <a:bodyPr wrap="none" rtlCol="0">
            <a:spAutoFit/>
          </a:bodyPr>
          <a:lstStyle/>
          <a:p>
            <a:r>
              <a:rPr kumimoji="1" lang="en-US" altLang="ja-JP" dirty="0" smtClean="0"/>
              <a:t>(1)</a:t>
            </a:r>
            <a:endParaRPr kumimoji="1" lang="ja-JP" altLang="en-US" sz="1050" dirty="0"/>
          </a:p>
        </p:txBody>
      </p:sp>
      <p:sp>
        <p:nvSpPr>
          <p:cNvPr id="50" name="テキスト ボックス 49"/>
          <p:cNvSpPr txBox="1"/>
          <p:nvPr/>
        </p:nvSpPr>
        <p:spPr>
          <a:xfrm>
            <a:off x="5957664" y="2987660"/>
            <a:ext cx="442750" cy="369332"/>
          </a:xfrm>
          <a:prstGeom prst="rect">
            <a:avLst/>
          </a:prstGeom>
          <a:noFill/>
        </p:spPr>
        <p:txBody>
          <a:bodyPr wrap="none" rtlCol="0">
            <a:spAutoFit/>
          </a:bodyPr>
          <a:lstStyle/>
          <a:p>
            <a:r>
              <a:rPr kumimoji="1" lang="en-US" altLang="ja-JP" dirty="0" smtClean="0"/>
              <a:t>(2)</a:t>
            </a:r>
            <a:endParaRPr kumimoji="1" lang="ja-JP" altLang="en-US" sz="1050" dirty="0"/>
          </a:p>
        </p:txBody>
      </p:sp>
      <p:sp>
        <p:nvSpPr>
          <p:cNvPr id="51" name="テキスト ボックス 50"/>
          <p:cNvSpPr txBox="1"/>
          <p:nvPr/>
        </p:nvSpPr>
        <p:spPr>
          <a:xfrm>
            <a:off x="5949280" y="4149080"/>
            <a:ext cx="442750" cy="369332"/>
          </a:xfrm>
          <a:prstGeom prst="rect">
            <a:avLst/>
          </a:prstGeom>
          <a:noFill/>
        </p:spPr>
        <p:txBody>
          <a:bodyPr wrap="none" rtlCol="0">
            <a:spAutoFit/>
          </a:bodyPr>
          <a:lstStyle/>
          <a:p>
            <a:r>
              <a:rPr kumimoji="1" lang="en-US" altLang="ja-JP" dirty="0" smtClean="0"/>
              <a:t>(3)</a:t>
            </a:r>
            <a:endParaRPr kumimoji="1" lang="ja-JP" altLang="en-US" dirty="0"/>
          </a:p>
        </p:txBody>
      </p:sp>
      <p:sp>
        <p:nvSpPr>
          <p:cNvPr id="53" name="テキスト ボックス 52"/>
          <p:cNvSpPr txBox="1"/>
          <p:nvPr/>
        </p:nvSpPr>
        <p:spPr>
          <a:xfrm>
            <a:off x="8193360" y="5373216"/>
            <a:ext cx="442750" cy="369332"/>
          </a:xfrm>
          <a:prstGeom prst="rect">
            <a:avLst/>
          </a:prstGeom>
          <a:noFill/>
        </p:spPr>
        <p:txBody>
          <a:bodyPr wrap="none" rtlCol="0">
            <a:spAutoFit/>
          </a:bodyPr>
          <a:lstStyle/>
          <a:p>
            <a:r>
              <a:rPr kumimoji="1" lang="en-US" altLang="ja-JP" dirty="0" smtClean="0"/>
              <a:t>(4)</a:t>
            </a:r>
            <a:endParaRPr kumimoji="1" lang="ja-JP" altLang="en-US" dirty="0"/>
          </a:p>
        </p:txBody>
      </p:sp>
      <p:sp>
        <p:nvSpPr>
          <p:cNvPr id="56" name="テキスト ボックス 55"/>
          <p:cNvSpPr txBox="1"/>
          <p:nvPr/>
        </p:nvSpPr>
        <p:spPr>
          <a:xfrm>
            <a:off x="7113240" y="2276872"/>
            <a:ext cx="2536272" cy="230832"/>
          </a:xfrm>
          <a:prstGeom prst="rect">
            <a:avLst/>
          </a:prstGeom>
          <a:noFill/>
        </p:spPr>
        <p:txBody>
          <a:bodyPr wrap="none" rtlCol="0">
            <a:spAutoFit/>
          </a:bodyPr>
          <a:lstStyle/>
          <a:p>
            <a:r>
              <a:rPr kumimoji="1" lang="en-US" altLang="ja-JP" sz="900" i="1" dirty="0" err="1" smtClean="0"/>
              <a:t>Photophysics</a:t>
            </a:r>
            <a:r>
              <a:rPr kumimoji="1" lang="en-US" altLang="ja-JP" sz="900" i="1" dirty="0" smtClean="0"/>
              <a:t> of Aromatic Molecules, John B. Birks</a:t>
            </a:r>
            <a:endParaRPr kumimoji="1" lang="ja-JP" altLang="en-US" sz="900" i="1"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Times New Roman" pitchFamily="18" charset="0"/>
                <a:cs typeface="Times New Roman" pitchFamily="18" charset="0"/>
              </a:rPr>
              <a:t>Hyper</a:t>
            </a:r>
            <a:r>
              <a:rPr kumimoji="1" lang="ja-JP" altLang="en-US" dirty="0" smtClean="0">
                <a:latin typeface="Times New Roman" pitchFamily="18" charset="0"/>
                <a:cs typeface="Times New Roman" pitchFamily="18" charset="0"/>
              </a:rPr>
              <a:t>　</a:t>
            </a:r>
            <a:r>
              <a:rPr kumimoji="1" lang="en-US" altLang="ja-JP" dirty="0" smtClean="0">
                <a:latin typeface="Times New Roman" pitchFamily="18" charset="0"/>
                <a:cs typeface="Times New Roman" pitchFamily="18" charset="0"/>
              </a:rPr>
              <a:t>Raman Scattering</a:t>
            </a:r>
            <a:endParaRPr kumimoji="1" lang="ja-JP" altLang="en-US" dirty="0">
              <a:latin typeface="Times New Roman" pitchFamily="18" charset="0"/>
              <a:cs typeface="Times New Roman" pitchFamily="18" charset="0"/>
            </a:endParaRPr>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45</a:t>
            </a:fld>
            <a:endParaRPr lang="ja-JP" altLang="en-US"/>
          </a:p>
        </p:txBody>
      </p:sp>
      <p:pic>
        <p:nvPicPr>
          <p:cNvPr id="210946" name="Picture 2" descr="ファイル:HyperRamanScattering ja.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672" y="1556792"/>
            <a:ext cx="5039999" cy="4536000"/>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タイトル 30"/>
          <p:cNvSpPr>
            <a:spLocks noGrp="1"/>
          </p:cNvSpPr>
          <p:nvPr>
            <p:ph type="title"/>
          </p:nvPr>
        </p:nvSpPr>
        <p:spPr/>
        <p:txBody>
          <a:bodyPr/>
          <a:lstStyle/>
          <a:p>
            <a:r>
              <a:rPr lang="ja-JP" altLang="en-US" sz="3200" dirty="0" smtClean="0"/>
              <a:t>二光子吸収の起こる確率</a:t>
            </a:r>
            <a:endParaRPr kumimoji="1" lang="ja-JP" altLang="en-US"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46</a:t>
            </a:fld>
            <a:endParaRPr lang="ja-JP" altLang="en-US"/>
          </a:p>
        </p:txBody>
      </p:sp>
      <p:sp>
        <p:nvSpPr>
          <p:cNvPr id="4" name="テキスト ボックス 3"/>
          <p:cNvSpPr txBox="1"/>
          <p:nvPr/>
        </p:nvSpPr>
        <p:spPr>
          <a:xfrm>
            <a:off x="548680" y="1340768"/>
            <a:ext cx="7428656" cy="369332"/>
          </a:xfrm>
          <a:prstGeom prst="rect">
            <a:avLst/>
          </a:prstGeom>
          <a:noFill/>
        </p:spPr>
        <p:txBody>
          <a:bodyPr wrap="square" rtlCol="0">
            <a:spAutoFit/>
          </a:bodyPr>
          <a:lstStyle/>
          <a:p>
            <a:r>
              <a:rPr kumimoji="1" lang="ja-JP" altLang="en-US" dirty="0" smtClean="0"/>
              <a:t>よって、</a:t>
            </a:r>
            <a:r>
              <a:rPr kumimoji="1" lang="en-US" altLang="ja-JP" dirty="0" smtClean="0"/>
              <a:t>δ</a:t>
            </a:r>
            <a:r>
              <a:rPr kumimoji="1" lang="ja-JP" altLang="en-US" dirty="0" smtClean="0"/>
              <a:t>＝</a:t>
            </a:r>
            <a:r>
              <a:rPr kumimoji="1" lang="en-US" altLang="ja-JP" dirty="0" smtClean="0"/>
              <a:t>10</a:t>
            </a:r>
            <a:r>
              <a:rPr kumimoji="1" lang="en-US" altLang="ja-JP" baseline="30000" dirty="0" smtClean="0"/>
              <a:t>-50                                                                             </a:t>
            </a:r>
            <a:r>
              <a:rPr lang="ja-JP" altLang="en-US" dirty="0" smtClean="0"/>
              <a:t>と見積もると、</a:t>
            </a:r>
            <a:endParaRPr kumimoji="1" lang="ja-JP" altLang="en-US" baseline="30000" dirty="0"/>
          </a:p>
        </p:txBody>
      </p:sp>
      <p:graphicFrame>
        <p:nvGraphicFramePr>
          <p:cNvPr id="5" name="Object 12"/>
          <p:cNvGraphicFramePr>
            <a:graphicFrameLocks noChangeAspect="1"/>
          </p:cNvGraphicFramePr>
          <p:nvPr/>
        </p:nvGraphicFramePr>
        <p:xfrm>
          <a:off x="2270984" y="1340768"/>
          <a:ext cx="2538000" cy="324000"/>
        </p:xfrm>
        <a:graphic>
          <a:graphicData uri="http://schemas.openxmlformats.org/presentationml/2006/ole">
            <p:oleObj spid="_x0000_s153602" name="数式" r:id="rId3" imgW="1790640" imgH="228600" progId="Equation.3">
              <p:embed/>
            </p:oleObj>
          </a:graphicData>
        </a:graphic>
      </p:graphicFrame>
      <p:graphicFrame>
        <p:nvGraphicFramePr>
          <p:cNvPr id="6" name="オブジェクト 5"/>
          <p:cNvGraphicFramePr>
            <a:graphicFrameLocks noChangeAspect="1"/>
          </p:cNvGraphicFramePr>
          <p:nvPr/>
        </p:nvGraphicFramePr>
        <p:xfrm>
          <a:off x="1856656" y="1844824"/>
          <a:ext cx="3656571" cy="540000"/>
        </p:xfrm>
        <a:graphic>
          <a:graphicData uri="http://schemas.openxmlformats.org/presentationml/2006/ole">
            <p:oleObj spid="_x0000_s153603" name="数式" r:id="rId4" imgW="3009600" imgH="444240" progId="Equation.3">
              <p:embed/>
            </p:oleObj>
          </a:graphicData>
        </a:graphic>
      </p:graphicFrame>
      <p:sp>
        <p:nvSpPr>
          <p:cNvPr id="7" name="テキスト ボックス 6"/>
          <p:cNvSpPr txBox="1"/>
          <p:nvPr/>
        </p:nvSpPr>
        <p:spPr>
          <a:xfrm>
            <a:off x="548680" y="2492896"/>
            <a:ext cx="5368586" cy="369332"/>
          </a:xfrm>
          <a:prstGeom prst="rect">
            <a:avLst/>
          </a:prstGeom>
          <a:noFill/>
        </p:spPr>
        <p:txBody>
          <a:bodyPr wrap="none" rtlCol="0">
            <a:spAutoFit/>
          </a:bodyPr>
          <a:lstStyle/>
          <a:p>
            <a:r>
              <a:rPr kumimoji="1" lang="en-US" altLang="ja-JP" dirty="0" smtClean="0"/>
              <a:t>DAE2</a:t>
            </a:r>
            <a:r>
              <a:rPr kumimoji="1" lang="ja-JP" altLang="en-US" dirty="0" smtClean="0"/>
              <a:t>濃度を</a:t>
            </a:r>
            <a:r>
              <a:rPr kumimoji="1" lang="en-US" altLang="ja-JP" dirty="0" smtClean="0"/>
              <a:t>10</a:t>
            </a:r>
            <a:r>
              <a:rPr kumimoji="1" lang="en-US" altLang="ja-JP" baseline="30000" dirty="0" smtClean="0"/>
              <a:t>-10</a:t>
            </a:r>
            <a:r>
              <a:rPr kumimoji="1" lang="en-US" altLang="ja-JP" dirty="0" smtClean="0"/>
              <a:t>M</a:t>
            </a:r>
            <a:r>
              <a:rPr kumimoji="1" lang="ja-JP" altLang="en-US" dirty="0" smtClean="0"/>
              <a:t>とすると、観測領域内の分子数は、</a:t>
            </a:r>
            <a:endParaRPr kumimoji="1" lang="ja-JP" altLang="en-US" baseline="30000" dirty="0"/>
          </a:p>
        </p:txBody>
      </p:sp>
      <p:graphicFrame>
        <p:nvGraphicFramePr>
          <p:cNvPr id="8" name="オブジェクト 7"/>
          <p:cNvGraphicFramePr>
            <a:graphicFrameLocks noChangeAspect="1"/>
          </p:cNvGraphicFramePr>
          <p:nvPr/>
        </p:nvGraphicFramePr>
        <p:xfrm>
          <a:off x="774700" y="2996952"/>
          <a:ext cx="7296000" cy="576000"/>
        </p:xfrm>
        <a:graphic>
          <a:graphicData uri="http://schemas.openxmlformats.org/presentationml/2006/ole">
            <p:oleObj spid="_x0000_s153604" name="数式" r:id="rId5" imgW="5308560" imgH="419040" progId="Equation.3">
              <p:embed/>
            </p:oleObj>
          </a:graphicData>
        </a:graphic>
      </p:graphicFrame>
      <p:sp>
        <p:nvSpPr>
          <p:cNvPr id="9" name="テキスト ボックス 8"/>
          <p:cNvSpPr txBox="1"/>
          <p:nvPr/>
        </p:nvSpPr>
        <p:spPr>
          <a:xfrm>
            <a:off x="452234" y="4931876"/>
            <a:ext cx="8898590" cy="369332"/>
          </a:xfrm>
          <a:prstGeom prst="rect">
            <a:avLst/>
          </a:prstGeom>
          <a:noFill/>
        </p:spPr>
        <p:txBody>
          <a:bodyPr wrap="none" rtlCol="0">
            <a:spAutoFit/>
          </a:bodyPr>
          <a:lstStyle/>
          <a:p>
            <a:r>
              <a:rPr kumimoji="1" lang="ja-JP" altLang="en-US" dirty="0" smtClean="0"/>
              <a:t>よって二光子吸収により蛍光スイッチングが誘起される可能性は極めて低いと考えられる。</a:t>
            </a:r>
            <a:endParaRPr kumimoji="1" lang="ja-JP" altLang="en-US" dirty="0"/>
          </a:p>
        </p:txBody>
      </p:sp>
      <p:graphicFrame>
        <p:nvGraphicFramePr>
          <p:cNvPr id="10" name="オブジェクト 9"/>
          <p:cNvGraphicFramePr>
            <a:graphicFrameLocks noChangeAspect="1"/>
          </p:cNvGraphicFramePr>
          <p:nvPr/>
        </p:nvGraphicFramePr>
        <p:xfrm>
          <a:off x="753120" y="4221088"/>
          <a:ext cx="3880800" cy="504000"/>
        </p:xfrm>
        <a:graphic>
          <a:graphicData uri="http://schemas.openxmlformats.org/presentationml/2006/ole">
            <p:oleObj spid="_x0000_s153605" name="数式" r:id="rId6" imgW="1955520" imgH="253800" progId="Equation.3">
              <p:embed/>
            </p:oleObj>
          </a:graphicData>
        </a:graphic>
      </p:graphicFrame>
      <p:sp>
        <p:nvSpPr>
          <p:cNvPr id="11" name="テキスト ボックス 10"/>
          <p:cNvSpPr txBox="1"/>
          <p:nvPr/>
        </p:nvSpPr>
        <p:spPr>
          <a:xfrm>
            <a:off x="526708" y="3703784"/>
            <a:ext cx="2254143" cy="369332"/>
          </a:xfrm>
          <a:prstGeom prst="rect">
            <a:avLst/>
          </a:prstGeom>
          <a:noFill/>
        </p:spPr>
        <p:txBody>
          <a:bodyPr wrap="none" rtlCol="0">
            <a:spAutoFit/>
          </a:bodyPr>
          <a:lstStyle/>
          <a:p>
            <a:r>
              <a:rPr kumimoji="1" lang="ja-JP" altLang="en-US" dirty="0" smtClean="0"/>
              <a:t>であり、</a:t>
            </a:r>
            <a:r>
              <a:rPr kumimoji="1" lang="en-US" altLang="ja-JP" dirty="0" smtClean="0"/>
              <a:t>(5)</a:t>
            </a:r>
            <a:r>
              <a:rPr kumimoji="1" lang="ja-JP" altLang="en-US" dirty="0" err="1" smtClean="0"/>
              <a:t>、</a:t>
            </a:r>
            <a:r>
              <a:rPr kumimoji="1" lang="en-US" altLang="ja-JP" dirty="0" smtClean="0"/>
              <a:t>(6)</a:t>
            </a:r>
            <a:r>
              <a:rPr kumimoji="1" lang="ja-JP" altLang="en-US" dirty="0" smtClean="0"/>
              <a:t>式から</a:t>
            </a:r>
            <a:endParaRPr kumimoji="1" lang="ja-JP" altLang="en-US" dirty="0"/>
          </a:p>
        </p:txBody>
      </p:sp>
      <p:sp>
        <p:nvSpPr>
          <p:cNvPr id="12" name="テキスト ボックス 11"/>
          <p:cNvSpPr txBox="1"/>
          <p:nvPr/>
        </p:nvSpPr>
        <p:spPr>
          <a:xfrm>
            <a:off x="6526474" y="1844824"/>
            <a:ext cx="442750" cy="369332"/>
          </a:xfrm>
          <a:prstGeom prst="rect">
            <a:avLst/>
          </a:prstGeom>
          <a:noFill/>
        </p:spPr>
        <p:txBody>
          <a:bodyPr wrap="none" rtlCol="0">
            <a:spAutoFit/>
          </a:bodyPr>
          <a:lstStyle/>
          <a:p>
            <a:r>
              <a:rPr kumimoji="1" lang="en-US" altLang="ja-JP" dirty="0" smtClean="0"/>
              <a:t>(5)</a:t>
            </a:r>
            <a:endParaRPr kumimoji="1" lang="ja-JP" altLang="en-US" dirty="0"/>
          </a:p>
        </p:txBody>
      </p:sp>
      <p:sp>
        <p:nvSpPr>
          <p:cNvPr id="13" name="テキスト ボックス 12"/>
          <p:cNvSpPr txBox="1"/>
          <p:nvPr/>
        </p:nvSpPr>
        <p:spPr>
          <a:xfrm>
            <a:off x="8758722" y="3068960"/>
            <a:ext cx="442750" cy="369332"/>
          </a:xfrm>
          <a:prstGeom prst="rect">
            <a:avLst/>
          </a:prstGeom>
          <a:noFill/>
        </p:spPr>
        <p:txBody>
          <a:bodyPr wrap="none" rtlCol="0">
            <a:spAutoFit/>
          </a:bodyPr>
          <a:lstStyle/>
          <a:p>
            <a:r>
              <a:rPr kumimoji="1" lang="en-US" altLang="ja-JP" dirty="0" smtClean="0"/>
              <a:t>(6)</a:t>
            </a:r>
            <a:endParaRPr kumimoji="1" lang="ja-JP" altLang="en-US" sz="1050" dirty="0"/>
          </a:p>
        </p:txBody>
      </p:sp>
      <p:sp>
        <p:nvSpPr>
          <p:cNvPr id="14" name="テキスト ボックス 13"/>
          <p:cNvSpPr txBox="1"/>
          <p:nvPr/>
        </p:nvSpPr>
        <p:spPr>
          <a:xfrm>
            <a:off x="5949280" y="4221088"/>
            <a:ext cx="442750" cy="369332"/>
          </a:xfrm>
          <a:prstGeom prst="rect">
            <a:avLst/>
          </a:prstGeom>
          <a:noFill/>
        </p:spPr>
        <p:txBody>
          <a:bodyPr wrap="none" rtlCol="0">
            <a:spAutoFit/>
          </a:bodyPr>
          <a:lstStyle/>
          <a:p>
            <a:r>
              <a:rPr kumimoji="1" lang="en-US" altLang="ja-JP" dirty="0" smtClean="0"/>
              <a:t>(7)</a:t>
            </a:r>
            <a:endParaRPr kumimoji="1" lang="ja-JP" alt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dirty="0" smtClean="0"/>
              <a:t>RAMAN</a:t>
            </a:r>
            <a:r>
              <a:rPr kumimoji="1" lang="ja-JP" altLang="en-US" sz="3200" dirty="0" smtClean="0"/>
              <a:t>スイッチング温度依存性</a:t>
            </a:r>
            <a:r>
              <a:rPr kumimoji="1" lang="en-US" altLang="ja-JP" sz="3200" dirty="0" smtClean="0">
                <a:latin typeface="Times New Roman" pitchFamily="18" charset="0"/>
                <a:cs typeface="Times New Roman" pitchFamily="18" charset="0"/>
              </a:rPr>
              <a:t>Setup</a:t>
            </a:r>
            <a:endParaRPr kumimoji="1" lang="ja-JP" altLang="en-US" sz="3200" dirty="0">
              <a:latin typeface="Times New Roman" pitchFamily="18" charset="0"/>
              <a:cs typeface="Times New Roman" pitchFamily="18" charset="0"/>
            </a:endParaRPr>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47</a:t>
            </a:fld>
            <a:endParaRPr lang="ja-JP" altLang="en-US"/>
          </a:p>
        </p:txBody>
      </p:sp>
      <p:grpSp>
        <p:nvGrpSpPr>
          <p:cNvPr id="5" name="グループ化 4"/>
          <p:cNvGrpSpPr>
            <a:grpSpLocks noChangeAspect="1"/>
          </p:cNvGrpSpPr>
          <p:nvPr/>
        </p:nvGrpSpPr>
        <p:grpSpPr>
          <a:xfrm>
            <a:off x="1496616" y="1340768"/>
            <a:ext cx="6969239" cy="4572000"/>
            <a:chOff x="307237" y="632520"/>
            <a:chExt cx="6146099" cy="4032448"/>
          </a:xfrm>
        </p:grpSpPr>
        <p:grpSp>
          <p:nvGrpSpPr>
            <p:cNvPr id="6" name="グループ化 99"/>
            <p:cNvGrpSpPr/>
            <p:nvPr/>
          </p:nvGrpSpPr>
          <p:grpSpPr>
            <a:xfrm>
              <a:off x="1334814" y="3872880"/>
              <a:ext cx="1296144" cy="720080"/>
              <a:chOff x="411014" y="3368824"/>
              <a:chExt cx="1296144" cy="720080"/>
            </a:xfrm>
          </p:grpSpPr>
          <p:sp>
            <p:nvSpPr>
              <p:cNvPr id="69" name="正方形/長方形 68"/>
              <p:cNvSpPr/>
              <p:nvPr/>
            </p:nvSpPr>
            <p:spPr>
              <a:xfrm rot="10800000">
                <a:off x="1383158" y="3368824"/>
                <a:ext cx="324000"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Times New Roman" pitchFamily="18" charset="0"/>
                  <a:cs typeface="Times New Roman" pitchFamily="18" charset="0"/>
                </a:endParaRPr>
              </a:p>
            </p:txBody>
          </p:sp>
          <p:sp>
            <p:nvSpPr>
              <p:cNvPr id="70" name="正方形/長方形 69"/>
              <p:cNvSpPr/>
              <p:nvPr/>
            </p:nvSpPr>
            <p:spPr>
              <a:xfrm rot="10800000">
                <a:off x="411014" y="3368824"/>
                <a:ext cx="324000"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Times New Roman" pitchFamily="18" charset="0"/>
                  <a:cs typeface="Times New Roman" pitchFamily="18" charset="0"/>
                </a:endParaRPr>
              </a:p>
            </p:txBody>
          </p:sp>
          <p:cxnSp>
            <p:nvCxnSpPr>
              <p:cNvPr id="71" name="直線コネクタ 70"/>
              <p:cNvCxnSpPr/>
              <p:nvPr/>
            </p:nvCxnSpPr>
            <p:spPr>
              <a:xfrm rot="10800000">
                <a:off x="608377" y="3371852"/>
                <a:ext cx="90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rot="10800000">
                <a:off x="1700808" y="3368904"/>
                <a:ext cx="0" cy="72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10800000">
                <a:off x="423714" y="3404904"/>
                <a:ext cx="0" cy="68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5400000">
                <a:off x="1061664" y="3449904"/>
                <a:ext cx="0" cy="127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2624608" y="3853135"/>
              <a:ext cx="980728" cy="307777"/>
            </a:xfrm>
            <a:prstGeom prst="rect">
              <a:avLst/>
            </a:prstGeom>
            <a:noFill/>
          </p:spPr>
          <p:txBody>
            <a:bodyPr wrap="square" rtlCol="0">
              <a:spAutoFit/>
            </a:bodyPr>
            <a:lstStyle/>
            <a:p>
              <a:r>
                <a:rPr lang="en-US" altLang="ja-JP" sz="1400" dirty="0" smtClean="0">
                  <a:latin typeface="Times New Roman" pitchFamily="18" charset="0"/>
                  <a:cs typeface="Times New Roman" pitchFamily="18" charset="0"/>
                </a:rPr>
                <a:t>XY </a:t>
              </a:r>
              <a:r>
                <a:rPr lang="en-US" altLang="ja-JP" sz="1400" dirty="0">
                  <a:latin typeface="Times New Roman" pitchFamily="18" charset="0"/>
                  <a:cs typeface="Times New Roman" pitchFamily="18" charset="0"/>
                </a:rPr>
                <a:t>stage</a:t>
              </a:r>
              <a:endParaRPr kumimoji="1" lang="ja-JP" altLang="en-US" sz="1400" dirty="0">
                <a:latin typeface="Times New Roman" pitchFamily="18" charset="0"/>
                <a:cs typeface="Times New Roman" pitchFamily="18" charset="0"/>
              </a:endParaRPr>
            </a:p>
          </p:txBody>
        </p:sp>
        <p:sp>
          <p:nvSpPr>
            <p:cNvPr id="8" name="テキスト ボックス 7"/>
            <p:cNvSpPr txBox="1"/>
            <p:nvPr/>
          </p:nvSpPr>
          <p:spPr>
            <a:xfrm>
              <a:off x="608544" y="3421087"/>
              <a:ext cx="720000" cy="307777"/>
            </a:xfrm>
            <a:prstGeom prst="rect">
              <a:avLst/>
            </a:prstGeom>
            <a:noFill/>
          </p:spPr>
          <p:txBody>
            <a:bodyPr wrap="square" rtlCol="0">
              <a:spAutoFit/>
            </a:bodyPr>
            <a:lstStyle/>
            <a:p>
              <a:r>
                <a:rPr lang="en-US" altLang="ja-JP" sz="1400" dirty="0" smtClean="0">
                  <a:latin typeface="Times New Roman" pitchFamily="18" charset="0"/>
                  <a:cs typeface="Times New Roman" pitchFamily="18" charset="0"/>
                </a:rPr>
                <a:t>Sample</a:t>
              </a:r>
              <a:endParaRPr kumimoji="1" lang="ja-JP" altLang="en-US" sz="1400" dirty="0">
                <a:latin typeface="Times New Roman" pitchFamily="18" charset="0"/>
                <a:cs typeface="Times New Roman" pitchFamily="18" charset="0"/>
              </a:endParaRPr>
            </a:p>
          </p:txBody>
        </p:sp>
        <p:sp>
          <p:nvSpPr>
            <p:cNvPr id="9" name="テキスト ボックス 8"/>
            <p:cNvSpPr txBox="1"/>
            <p:nvPr/>
          </p:nvSpPr>
          <p:spPr>
            <a:xfrm>
              <a:off x="2107991" y="3224807"/>
              <a:ext cx="432000" cy="307777"/>
            </a:xfrm>
            <a:prstGeom prst="rect">
              <a:avLst/>
            </a:prstGeom>
            <a:noFill/>
          </p:spPr>
          <p:txBody>
            <a:bodyPr wrap="square" rtlCol="0">
              <a:spAutoFit/>
            </a:bodyPr>
            <a:lstStyle/>
            <a:p>
              <a:r>
                <a:rPr kumimoji="1" lang="en-US" altLang="ja-JP" sz="1400" dirty="0" smtClean="0">
                  <a:latin typeface="Times New Roman" pitchFamily="18" charset="0"/>
                  <a:cs typeface="Times New Roman" pitchFamily="18" charset="0"/>
                </a:rPr>
                <a:t>OL</a:t>
              </a:r>
              <a:endParaRPr kumimoji="1" lang="ja-JP" altLang="en-US" sz="1400" dirty="0">
                <a:latin typeface="Times New Roman" pitchFamily="18" charset="0"/>
                <a:cs typeface="Times New Roman" pitchFamily="18" charset="0"/>
              </a:endParaRPr>
            </a:p>
          </p:txBody>
        </p:sp>
        <p:cxnSp>
          <p:nvCxnSpPr>
            <p:cNvPr id="10" name="直線コネクタ 9"/>
            <p:cNvCxnSpPr/>
            <p:nvPr/>
          </p:nvCxnSpPr>
          <p:spPr>
            <a:xfrm flipV="1">
              <a:off x="1976536" y="2648743"/>
              <a:ext cx="0" cy="900000"/>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11" name="直線コネクタ 10"/>
            <p:cNvCxnSpPr/>
            <p:nvPr/>
          </p:nvCxnSpPr>
          <p:spPr>
            <a:xfrm>
              <a:off x="1976536" y="2648743"/>
              <a:ext cx="1152128" cy="0"/>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12" name="直線コネクタ 11"/>
            <p:cNvCxnSpPr/>
            <p:nvPr/>
          </p:nvCxnSpPr>
          <p:spPr>
            <a:xfrm>
              <a:off x="3128664" y="2648743"/>
              <a:ext cx="0" cy="43204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13" name="直線コネクタ 12"/>
            <p:cNvCxnSpPr/>
            <p:nvPr/>
          </p:nvCxnSpPr>
          <p:spPr>
            <a:xfrm>
              <a:off x="3128664" y="3080791"/>
              <a:ext cx="2088232" cy="0"/>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14" name="直線コネクタ 13"/>
            <p:cNvCxnSpPr/>
            <p:nvPr/>
          </p:nvCxnSpPr>
          <p:spPr>
            <a:xfrm flipH="1" flipV="1">
              <a:off x="2984648" y="2504727"/>
              <a:ext cx="288032"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984648" y="2936775"/>
              <a:ext cx="28800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1976536" y="2056555"/>
              <a:ext cx="10077" cy="592188"/>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616496" y="1972675"/>
              <a:ext cx="360000"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IL</a:t>
              </a:r>
              <a:endParaRPr kumimoji="1" lang="ja-JP" altLang="en-US" sz="1400" dirty="0">
                <a:latin typeface="Times New Roman" pitchFamily="18" charset="0"/>
                <a:cs typeface="Times New Roman" pitchFamily="18" charset="0"/>
              </a:endParaRPr>
            </a:p>
          </p:txBody>
        </p:sp>
        <p:cxnSp>
          <p:nvCxnSpPr>
            <p:cNvPr id="18" name="直線コネクタ 17"/>
            <p:cNvCxnSpPr/>
            <p:nvPr/>
          </p:nvCxnSpPr>
          <p:spPr>
            <a:xfrm flipH="1">
              <a:off x="1976536" y="1064567"/>
              <a:ext cx="10238" cy="1224136"/>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rot="16200000">
              <a:off x="1679800" y="1360695"/>
              <a:ext cx="612000" cy="307777"/>
            </a:xfrm>
            <a:prstGeom prst="rect">
              <a:avLst/>
            </a:prstGeom>
            <a:solidFill>
              <a:schemeClr val="bg1"/>
            </a:solidFill>
            <a:ln w="19050">
              <a:solidFill>
                <a:schemeClr val="tx1"/>
              </a:solidFill>
            </a:ln>
          </p:spPr>
          <p:txBody>
            <a:bodyPr wrap="square" rtlCol="0">
              <a:spAutoFit/>
            </a:bodyPr>
            <a:lstStyle/>
            <a:p>
              <a:r>
                <a:rPr kumimoji="1" lang="en-US" altLang="ja-JP" sz="1400" dirty="0" smtClean="0">
                  <a:latin typeface="Times New Roman" pitchFamily="18" charset="0"/>
                  <a:cs typeface="Times New Roman" pitchFamily="18" charset="0"/>
                </a:rPr>
                <a:t> CCD</a:t>
              </a:r>
              <a:endParaRPr kumimoji="1" lang="ja-JP" altLang="en-US" sz="1400" dirty="0">
                <a:latin typeface="Times New Roman" pitchFamily="18" charset="0"/>
                <a:cs typeface="Times New Roman" pitchFamily="18" charset="0"/>
              </a:endParaRPr>
            </a:p>
          </p:txBody>
        </p:sp>
        <p:sp>
          <p:nvSpPr>
            <p:cNvPr id="20" name="テキスト ボックス 19"/>
            <p:cNvSpPr txBox="1"/>
            <p:nvPr/>
          </p:nvSpPr>
          <p:spPr>
            <a:xfrm rot="16200000">
              <a:off x="1752409" y="712631"/>
              <a:ext cx="468000" cy="307777"/>
            </a:xfrm>
            <a:prstGeom prst="rect">
              <a:avLst/>
            </a:prstGeom>
            <a:solidFill>
              <a:schemeClr val="bg1"/>
            </a:solidFill>
            <a:ln w="19050">
              <a:solidFill>
                <a:schemeClr val="tx1"/>
              </a:solidFill>
            </a:ln>
          </p:spPr>
          <p:txBody>
            <a:bodyPr wrap="square" rtlCol="0">
              <a:spAutoFit/>
            </a:bodyPr>
            <a:lstStyle/>
            <a:p>
              <a:r>
                <a:rPr kumimoji="1" lang="en-US" altLang="ja-JP" sz="1400" dirty="0" smtClean="0">
                  <a:latin typeface="Times New Roman" pitchFamily="18" charset="0"/>
                  <a:cs typeface="Times New Roman" pitchFamily="18" charset="0"/>
                </a:rPr>
                <a:t> PC</a:t>
              </a:r>
              <a:endParaRPr kumimoji="1" lang="ja-JP" altLang="en-US" sz="1400" dirty="0">
                <a:latin typeface="Times New Roman" pitchFamily="18" charset="0"/>
                <a:cs typeface="Times New Roman" pitchFamily="18" charset="0"/>
              </a:endParaRPr>
            </a:p>
          </p:txBody>
        </p:sp>
        <p:sp>
          <p:nvSpPr>
            <p:cNvPr id="21" name="正方形/長方形 20"/>
            <p:cNvSpPr/>
            <p:nvPr/>
          </p:nvSpPr>
          <p:spPr>
            <a:xfrm rot="5400000">
              <a:off x="1877800" y="2046944"/>
              <a:ext cx="216000" cy="14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Times New Roman" pitchFamily="18" charset="0"/>
                <a:cs typeface="Times New Roman" pitchFamily="18" charset="0"/>
              </a:endParaRPr>
            </a:p>
          </p:txBody>
        </p:sp>
        <p:grpSp>
          <p:nvGrpSpPr>
            <p:cNvPr id="22" name="グループ化 95"/>
            <p:cNvGrpSpPr/>
            <p:nvPr/>
          </p:nvGrpSpPr>
          <p:grpSpPr>
            <a:xfrm>
              <a:off x="4617514" y="2504727"/>
              <a:ext cx="383438" cy="918725"/>
              <a:chOff x="3504221" y="3512840"/>
              <a:chExt cx="383438" cy="918725"/>
            </a:xfrm>
          </p:grpSpPr>
          <p:sp>
            <p:nvSpPr>
              <p:cNvPr id="67" name="円/楕円 66"/>
              <p:cNvSpPr/>
              <p:nvPr/>
            </p:nvSpPr>
            <p:spPr>
              <a:xfrm>
                <a:off x="3659940" y="3783565"/>
                <a:ext cx="72000" cy="648000"/>
              </a:xfrm>
              <a:prstGeom prst="ellipse">
                <a:avLst/>
              </a:prstGeom>
              <a:solidFill>
                <a:srgbClr val="66FFFF"/>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Times New Roman" pitchFamily="18" charset="0"/>
                  <a:cs typeface="Times New Roman" pitchFamily="18" charset="0"/>
                </a:endParaRPr>
              </a:p>
            </p:txBody>
          </p:sp>
          <p:sp>
            <p:nvSpPr>
              <p:cNvPr id="68" name="テキスト ボックス 67"/>
              <p:cNvSpPr txBox="1"/>
              <p:nvPr/>
            </p:nvSpPr>
            <p:spPr>
              <a:xfrm>
                <a:off x="3504221" y="3512840"/>
                <a:ext cx="383438"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L1</a:t>
                </a:r>
                <a:endParaRPr kumimoji="1" lang="ja-JP" altLang="en-US" sz="1400" dirty="0">
                  <a:latin typeface="Times New Roman" pitchFamily="18" charset="0"/>
                  <a:cs typeface="Times New Roman" pitchFamily="18" charset="0"/>
                </a:endParaRPr>
              </a:p>
            </p:txBody>
          </p:sp>
        </p:grpSp>
        <p:grpSp>
          <p:nvGrpSpPr>
            <p:cNvPr id="23" name="グループ化 127"/>
            <p:cNvGrpSpPr/>
            <p:nvPr/>
          </p:nvGrpSpPr>
          <p:grpSpPr>
            <a:xfrm>
              <a:off x="3344688" y="2492738"/>
              <a:ext cx="360000" cy="918725"/>
              <a:chOff x="2231395" y="2763392"/>
              <a:chExt cx="360000" cy="918725"/>
            </a:xfrm>
          </p:grpSpPr>
          <p:sp>
            <p:nvSpPr>
              <p:cNvPr id="65" name="円/楕円 64"/>
              <p:cNvSpPr/>
              <p:nvPr/>
            </p:nvSpPr>
            <p:spPr>
              <a:xfrm>
                <a:off x="2375395" y="3034117"/>
                <a:ext cx="72000" cy="648000"/>
              </a:xfrm>
              <a:prstGeom prst="ellipse">
                <a:avLst/>
              </a:prstGeom>
              <a:solidFill>
                <a:srgbClr val="66FFFF"/>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Times New Roman" pitchFamily="18" charset="0"/>
                  <a:cs typeface="Times New Roman" pitchFamily="18" charset="0"/>
                </a:endParaRPr>
              </a:p>
            </p:txBody>
          </p:sp>
          <p:sp>
            <p:nvSpPr>
              <p:cNvPr id="66" name="テキスト ボックス 65"/>
              <p:cNvSpPr txBox="1"/>
              <p:nvPr/>
            </p:nvSpPr>
            <p:spPr>
              <a:xfrm>
                <a:off x="2231395" y="2763392"/>
                <a:ext cx="360000"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L2</a:t>
                </a:r>
                <a:endParaRPr kumimoji="1" lang="ja-JP" altLang="en-US" sz="1400" dirty="0">
                  <a:latin typeface="Times New Roman" pitchFamily="18" charset="0"/>
                  <a:cs typeface="Times New Roman" pitchFamily="18" charset="0"/>
                </a:endParaRPr>
              </a:p>
            </p:txBody>
          </p:sp>
        </p:grpSp>
        <p:cxnSp>
          <p:nvCxnSpPr>
            <p:cNvPr id="24" name="直線コネクタ 23"/>
            <p:cNvCxnSpPr/>
            <p:nvPr/>
          </p:nvCxnSpPr>
          <p:spPr>
            <a:xfrm>
              <a:off x="3776816" y="2936815"/>
              <a:ext cx="0" cy="36000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60792" y="2639491"/>
              <a:ext cx="413896"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AP</a:t>
              </a:r>
              <a:endParaRPr kumimoji="1" lang="ja-JP" altLang="en-US" sz="1400" dirty="0">
                <a:latin typeface="Times New Roman" pitchFamily="18" charset="0"/>
                <a:cs typeface="Times New Roman" pitchFamily="18" charset="0"/>
              </a:endParaRPr>
            </a:p>
          </p:txBody>
        </p:sp>
        <p:cxnSp>
          <p:nvCxnSpPr>
            <p:cNvPr id="26" name="直線コネクタ 25"/>
            <p:cNvCxnSpPr/>
            <p:nvPr/>
          </p:nvCxnSpPr>
          <p:spPr>
            <a:xfrm>
              <a:off x="5216896" y="3080791"/>
              <a:ext cx="0" cy="43204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27" name="直線コネクタ 26"/>
            <p:cNvCxnSpPr/>
            <p:nvPr/>
          </p:nvCxnSpPr>
          <p:spPr>
            <a:xfrm>
              <a:off x="5216896" y="3512839"/>
              <a:ext cx="648072" cy="0"/>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28" name="直線コネクタ 27"/>
            <p:cNvCxnSpPr/>
            <p:nvPr/>
          </p:nvCxnSpPr>
          <p:spPr>
            <a:xfrm flipV="1">
              <a:off x="5864968" y="2432719"/>
              <a:ext cx="0" cy="1080120"/>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grpSp>
          <p:nvGrpSpPr>
            <p:cNvPr id="29" name="グループ化 82"/>
            <p:cNvGrpSpPr/>
            <p:nvPr/>
          </p:nvGrpSpPr>
          <p:grpSpPr>
            <a:xfrm>
              <a:off x="5720952" y="1399386"/>
              <a:ext cx="549046" cy="1033333"/>
              <a:chOff x="5914162" y="2000673"/>
              <a:chExt cx="549046" cy="1033333"/>
            </a:xfrm>
          </p:grpSpPr>
          <p:sp>
            <p:nvSpPr>
              <p:cNvPr id="63" name="テキスト ボックス 62"/>
              <p:cNvSpPr txBox="1"/>
              <p:nvPr/>
            </p:nvSpPr>
            <p:spPr>
              <a:xfrm rot="16200000">
                <a:off x="5672051" y="2484117"/>
                <a:ext cx="792000" cy="307777"/>
              </a:xfrm>
              <a:prstGeom prst="rect">
                <a:avLst/>
              </a:prstGeom>
              <a:solidFill>
                <a:srgbClr val="66FF33"/>
              </a:solidFill>
              <a:ln w="28575">
                <a:solidFill>
                  <a:srgbClr val="00B050"/>
                </a:solidFill>
              </a:ln>
            </p:spPr>
            <p:txBody>
              <a:bodyPr wrap="square" rtlCol="0">
                <a:spAutoFit/>
              </a:bodyPr>
              <a:lstStyle/>
              <a:p>
                <a:r>
                  <a:rPr kumimoji="1" lang="en-US" altLang="ja-JP" sz="1400" b="1" dirty="0" smtClean="0">
                    <a:solidFill>
                      <a:schemeClr val="bg1"/>
                    </a:solidFill>
                    <a:latin typeface="Times New Roman" pitchFamily="18" charset="0"/>
                    <a:cs typeface="Times New Roman" pitchFamily="18" charset="0"/>
                  </a:rPr>
                  <a:t>LASER</a:t>
                </a:r>
                <a:endParaRPr kumimoji="1" lang="ja-JP" altLang="en-US" sz="1400" b="1" dirty="0">
                  <a:solidFill>
                    <a:schemeClr val="bg1"/>
                  </a:solidFill>
                  <a:latin typeface="Times New Roman" pitchFamily="18" charset="0"/>
                  <a:cs typeface="Times New Roman" pitchFamily="18" charset="0"/>
                </a:endParaRPr>
              </a:p>
            </p:txBody>
          </p:sp>
          <p:sp>
            <p:nvSpPr>
              <p:cNvPr id="64" name="テキスト ボックス 63"/>
              <p:cNvSpPr txBox="1"/>
              <p:nvPr/>
            </p:nvSpPr>
            <p:spPr>
              <a:xfrm rot="16200000">
                <a:off x="5913320" y="2242784"/>
                <a:ext cx="792000" cy="307777"/>
              </a:xfrm>
              <a:prstGeom prst="rect">
                <a:avLst/>
              </a:prstGeom>
              <a:noFill/>
            </p:spPr>
            <p:txBody>
              <a:bodyPr wrap="square" rtlCol="0">
                <a:spAutoFit/>
              </a:bodyPr>
              <a:lstStyle/>
              <a:p>
                <a:r>
                  <a:rPr lang="en-US" altLang="ja-JP" sz="1400" b="1" dirty="0" smtClean="0">
                    <a:solidFill>
                      <a:srgbClr val="00B050"/>
                    </a:solidFill>
                    <a:latin typeface="Times New Roman" pitchFamily="18" charset="0"/>
                    <a:cs typeface="Times New Roman" pitchFamily="18" charset="0"/>
                  </a:rPr>
                  <a:t>532</a:t>
                </a:r>
                <a:r>
                  <a:rPr kumimoji="1" lang="en-US" altLang="ja-JP" sz="1400" b="1" dirty="0" smtClean="0">
                    <a:solidFill>
                      <a:srgbClr val="00B050"/>
                    </a:solidFill>
                    <a:latin typeface="Times New Roman" pitchFamily="18" charset="0"/>
                    <a:cs typeface="Times New Roman" pitchFamily="18" charset="0"/>
                  </a:rPr>
                  <a:t>nm</a:t>
                </a:r>
                <a:endParaRPr kumimoji="1" lang="ja-JP" altLang="en-US" sz="1400" b="1" dirty="0">
                  <a:solidFill>
                    <a:srgbClr val="00B050"/>
                  </a:solidFill>
                  <a:latin typeface="Times New Roman" pitchFamily="18" charset="0"/>
                  <a:cs typeface="Times New Roman" pitchFamily="18" charset="0"/>
                </a:endParaRPr>
              </a:p>
            </p:txBody>
          </p:sp>
        </p:grpSp>
        <p:cxnSp>
          <p:nvCxnSpPr>
            <p:cNvPr id="30" name="直線コネクタ 29"/>
            <p:cNvCxnSpPr/>
            <p:nvPr/>
          </p:nvCxnSpPr>
          <p:spPr>
            <a:xfrm>
              <a:off x="5072912" y="2936807"/>
              <a:ext cx="28800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072912" y="3368855"/>
              <a:ext cx="28800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5400000">
              <a:off x="5720952" y="3368823"/>
              <a:ext cx="28800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グループ化 126"/>
            <p:cNvGrpSpPr/>
            <p:nvPr/>
          </p:nvGrpSpPr>
          <p:grpSpPr>
            <a:xfrm>
              <a:off x="1400472" y="2216695"/>
              <a:ext cx="777414" cy="307777"/>
              <a:chOff x="411400" y="3531890"/>
              <a:chExt cx="777414" cy="307777"/>
            </a:xfrm>
          </p:grpSpPr>
          <p:cxnSp>
            <p:nvCxnSpPr>
              <p:cNvPr id="61" name="直線コネクタ 60"/>
              <p:cNvCxnSpPr/>
              <p:nvPr/>
            </p:nvCxnSpPr>
            <p:spPr>
              <a:xfrm rot="16200000">
                <a:off x="1008814" y="3505778"/>
                <a:ext cx="0" cy="36000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411400" y="3531890"/>
                <a:ext cx="504000" cy="307777"/>
              </a:xfrm>
              <a:prstGeom prst="rect">
                <a:avLst/>
              </a:prstGeom>
              <a:noFill/>
            </p:spPr>
            <p:txBody>
              <a:bodyPr wrap="square" rtlCol="0">
                <a:spAutoFit/>
              </a:bodyPr>
              <a:lstStyle/>
              <a:p>
                <a:r>
                  <a:rPr lang="en-US" altLang="ja-JP" sz="1400" dirty="0">
                    <a:latin typeface="Times New Roman" pitchFamily="18" charset="0"/>
                    <a:cs typeface="Times New Roman" pitchFamily="18" charset="0"/>
                  </a:rPr>
                  <a:t>LPF</a:t>
                </a:r>
                <a:endParaRPr kumimoji="1" lang="ja-JP" altLang="en-US" sz="1400" dirty="0">
                  <a:latin typeface="Times New Roman" pitchFamily="18" charset="0"/>
                  <a:cs typeface="Times New Roman" pitchFamily="18" charset="0"/>
                </a:endParaRPr>
              </a:p>
            </p:txBody>
          </p:sp>
        </p:grpSp>
        <p:pic>
          <p:nvPicPr>
            <p:cNvPr id="34" name="Picture 5" descr="C:\Users\yuhei\Documents\大学\H23\実験\装置図\対物.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1825391" y="3175064"/>
              <a:ext cx="314990" cy="40978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5" name="直線コネクタ 34"/>
            <p:cNvCxnSpPr/>
            <p:nvPr/>
          </p:nvCxnSpPr>
          <p:spPr>
            <a:xfrm flipH="1">
              <a:off x="5680357" y="3080791"/>
              <a:ext cx="400635"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008984" y="2936775"/>
              <a:ext cx="444352"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ND</a:t>
              </a:r>
              <a:endParaRPr kumimoji="1" lang="ja-JP" altLang="en-US" sz="1400" dirty="0">
                <a:latin typeface="Times New Roman" pitchFamily="18" charset="0"/>
                <a:cs typeface="Times New Roman" pitchFamily="18" charset="0"/>
              </a:endParaRPr>
            </a:p>
          </p:txBody>
        </p:sp>
        <p:sp>
          <p:nvSpPr>
            <p:cNvPr id="37" name="テキスト ボックス 36"/>
            <p:cNvSpPr txBox="1"/>
            <p:nvPr/>
          </p:nvSpPr>
          <p:spPr>
            <a:xfrm>
              <a:off x="5865048" y="3440832"/>
              <a:ext cx="576064" cy="307777"/>
            </a:xfrm>
            <a:prstGeom prst="rect">
              <a:avLst/>
            </a:prstGeom>
            <a:noFill/>
          </p:spPr>
          <p:txBody>
            <a:bodyPr wrap="square" rtlCol="0">
              <a:spAutoFit/>
            </a:bodyPr>
            <a:lstStyle/>
            <a:p>
              <a:r>
                <a:rPr kumimoji="1" lang="en-US" altLang="ja-JP" sz="1400" dirty="0" smtClean="0">
                  <a:latin typeface="Times New Roman" pitchFamily="18" charset="0"/>
                  <a:cs typeface="Times New Roman" pitchFamily="18" charset="0"/>
                </a:rPr>
                <a:t>M1</a:t>
              </a:r>
              <a:endParaRPr kumimoji="1" lang="ja-JP" altLang="en-US" sz="1400" dirty="0">
                <a:latin typeface="Times New Roman" pitchFamily="18" charset="0"/>
                <a:cs typeface="Times New Roman" pitchFamily="18" charset="0"/>
              </a:endParaRPr>
            </a:p>
          </p:txBody>
        </p:sp>
        <p:sp>
          <p:nvSpPr>
            <p:cNvPr id="38" name="テキスト ボックス 37"/>
            <p:cNvSpPr txBox="1"/>
            <p:nvPr/>
          </p:nvSpPr>
          <p:spPr>
            <a:xfrm>
              <a:off x="2768704" y="3008784"/>
              <a:ext cx="576064" cy="307777"/>
            </a:xfrm>
            <a:prstGeom prst="rect">
              <a:avLst/>
            </a:prstGeom>
            <a:noFill/>
          </p:spPr>
          <p:txBody>
            <a:bodyPr wrap="square" rtlCol="0">
              <a:spAutoFit/>
            </a:bodyPr>
            <a:lstStyle/>
            <a:p>
              <a:r>
                <a:rPr kumimoji="1" lang="en-US" altLang="ja-JP" sz="1400" dirty="0" smtClean="0">
                  <a:latin typeface="Times New Roman" pitchFamily="18" charset="0"/>
                  <a:cs typeface="Times New Roman" pitchFamily="18" charset="0"/>
                </a:rPr>
                <a:t>M4</a:t>
              </a:r>
              <a:endParaRPr kumimoji="1" lang="ja-JP" altLang="en-US" sz="1400" dirty="0">
                <a:latin typeface="Times New Roman" pitchFamily="18" charset="0"/>
                <a:cs typeface="Times New Roman" pitchFamily="18" charset="0"/>
              </a:endParaRPr>
            </a:p>
          </p:txBody>
        </p:sp>
        <p:sp>
          <p:nvSpPr>
            <p:cNvPr id="39" name="テキスト ボックス 38"/>
            <p:cNvSpPr txBox="1"/>
            <p:nvPr/>
          </p:nvSpPr>
          <p:spPr>
            <a:xfrm>
              <a:off x="5144968" y="2792760"/>
              <a:ext cx="576064" cy="307777"/>
            </a:xfrm>
            <a:prstGeom prst="rect">
              <a:avLst/>
            </a:prstGeom>
            <a:noFill/>
          </p:spPr>
          <p:txBody>
            <a:bodyPr wrap="square" rtlCol="0">
              <a:spAutoFit/>
            </a:bodyPr>
            <a:lstStyle/>
            <a:p>
              <a:r>
                <a:rPr kumimoji="1" lang="en-US" altLang="ja-JP" sz="1400" dirty="0" smtClean="0">
                  <a:latin typeface="Times New Roman" pitchFamily="18" charset="0"/>
                  <a:cs typeface="Times New Roman" pitchFamily="18" charset="0"/>
                </a:rPr>
                <a:t>M3</a:t>
              </a:r>
              <a:endParaRPr kumimoji="1" lang="ja-JP" altLang="en-US" sz="1400" dirty="0">
                <a:latin typeface="Times New Roman" pitchFamily="18" charset="0"/>
                <a:cs typeface="Times New Roman" pitchFamily="18" charset="0"/>
              </a:endParaRPr>
            </a:p>
          </p:txBody>
        </p:sp>
        <p:sp>
          <p:nvSpPr>
            <p:cNvPr id="40" name="テキスト ボックス 39"/>
            <p:cNvSpPr txBox="1"/>
            <p:nvPr/>
          </p:nvSpPr>
          <p:spPr>
            <a:xfrm>
              <a:off x="3056736" y="2360712"/>
              <a:ext cx="576064" cy="307777"/>
            </a:xfrm>
            <a:prstGeom prst="rect">
              <a:avLst/>
            </a:prstGeom>
            <a:noFill/>
          </p:spPr>
          <p:txBody>
            <a:bodyPr wrap="square" rtlCol="0">
              <a:spAutoFit/>
            </a:bodyPr>
            <a:lstStyle/>
            <a:p>
              <a:r>
                <a:rPr kumimoji="1" lang="en-US" altLang="ja-JP" sz="1400" dirty="0" smtClean="0">
                  <a:latin typeface="Times New Roman" pitchFamily="18" charset="0"/>
                  <a:cs typeface="Times New Roman" pitchFamily="18" charset="0"/>
                </a:rPr>
                <a:t>M5</a:t>
              </a:r>
              <a:endParaRPr kumimoji="1" lang="ja-JP" altLang="en-US" sz="1400" dirty="0">
                <a:latin typeface="Times New Roman" pitchFamily="18" charset="0"/>
                <a:cs typeface="Times New Roman" pitchFamily="18" charset="0"/>
              </a:endParaRPr>
            </a:p>
          </p:txBody>
        </p:sp>
        <p:sp>
          <p:nvSpPr>
            <p:cNvPr id="41" name="テキスト ボックス 40"/>
            <p:cNvSpPr txBox="1"/>
            <p:nvPr/>
          </p:nvSpPr>
          <p:spPr>
            <a:xfrm>
              <a:off x="4856936" y="3440832"/>
              <a:ext cx="576064" cy="307777"/>
            </a:xfrm>
            <a:prstGeom prst="rect">
              <a:avLst/>
            </a:prstGeom>
            <a:noFill/>
          </p:spPr>
          <p:txBody>
            <a:bodyPr wrap="square" rtlCol="0">
              <a:spAutoFit/>
            </a:bodyPr>
            <a:lstStyle/>
            <a:p>
              <a:r>
                <a:rPr kumimoji="1" lang="en-US" altLang="ja-JP" sz="1400" dirty="0" smtClean="0">
                  <a:latin typeface="Times New Roman" pitchFamily="18" charset="0"/>
                  <a:cs typeface="Times New Roman" pitchFamily="18" charset="0"/>
                </a:rPr>
                <a:t>M2</a:t>
              </a:r>
              <a:endParaRPr kumimoji="1" lang="ja-JP" altLang="en-US" sz="1400" dirty="0">
                <a:latin typeface="Times New Roman" pitchFamily="18" charset="0"/>
                <a:cs typeface="Times New Roman" pitchFamily="18" charset="0"/>
              </a:endParaRPr>
            </a:p>
          </p:txBody>
        </p:sp>
        <p:cxnSp>
          <p:nvCxnSpPr>
            <p:cNvPr id="42" name="直線コネクタ 41"/>
            <p:cNvCxnSpPr/>
            <p:nvPr/>
          </p:nvCxnSpPr>
          <p:spPr>
            <a:xfrm rot="5400000">
              <a:off x="1832600" y="2504760"/>
              <a:ext cx="28800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527454" y="2484983"/>
              <a:ext cx="449162" cy="307777"/>
            </a:xfrm>
            <a:prstGeom prst="rect">
              <a:avLst/>
            </a:prstGeom>
            <a:noFill/>
          </p:spPr>
          <p:txBody>
            <a:bodyPr wrap="none" rtlCol="0">
              <a:spAutoFit/>
            </a:bodyPr>
            <a:lstStyle/>
            <a:p>
              <a:r>
                <a:rPr lang="en-US" altLang="ja-JP" sz="1400" dirty="0" smtClean="0"/>
                <a:t>DM</a:t>
              </a:r>
              <a:endParaRPr kumimoji="1" lang="ja-JP" altLang="en-US" sz="1400" dirty="0"/>
            </a:p>
          </p:txBody>
        </p:sp>
        <p:cxnSp>
          <p:nvCxnSpPr>
            <p:cNvPr id="44" name="直線コネクタ 43"/>
            <p:cNvCxnSpPr/>
            <p:nvPr/>
          </p:nvCxnSpPr>
          <p:spPr>
            <a:xfrm>
              <a:off x="4208864" y="2936776"/>
              <a:ext cx="0" cy="36000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496896" y="2936776"/>
              <a:ext cx="0" cy="36000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4208864" y="3224808"/>
              <a:ext cx="550151" cy="307777"/>
            </a:xfrm>
            <a:prstGeom prst="rect">
              <a:avLst/>
            </a:prstGeom>
            <a:noFill/>
          </p:spPr>
          <p:txBody>
            <a:bodyPr wrap="none" rtlCol="0">
              <a:spAutoFit/>
            </a:bodyPr>
            <a:lstStyle/>
            <a:p>
              <a:r>
                <a:rPr kumimoji="1" lang="en-US" altLang="ja-JP" sz="1400" dirty="0" smtClean="0"/>
                <a:t>HWP</a:t>
              </a:r>
              <a:endParaRPr kumimoji="1" lang="ja-JP" altLang="en-US" sz="1400" dirty="0"/>
            </a:p>
          </p:txBody>
        </p:sp>
        <p:sp>
          <p:nvSpPr>
            <p:cNvPr id="47" name="テキスト ボックス 46"/>
            <p:cNvSpPr txBox="1"/>
            <p:nvPr/>
          </p:nvSpPr>
          <p:spPr>
            <a:xfrm>
              <a:off x="3939756" y="2648744"/>
              <a:ext cx="557140" cy="307777"/>
            </a:xfrm>
            <a:prstGeom prst="rect">
              <a:avLst/>
            </a:prstGeom>
            <a:noFill/>
          </p:spPr>
          <p:txBody>
            <a:bodyPr wrap="none" rtlCol="0">
              <a:spAutoFit/>
            </a:bodyPr>
            <a:lstStyle/>
            <a:p>
              <a:r>
                <a:rPr kumimoji="1" lang="en-US" altLang="ja-JP" sz="1400" dirty="0" smtClean="0"/>
                <a:t>QWP</a:t>
              </a:r>
              <a:endParaRPr kumimoji="1" lang="ja-JP" altLang="en-US" sz="1400" dirty="0"/>
            </a:p>
          </p:txBody>
        </p:sp>
        <p:sp>
          <p:nvSpPr>
            <p:cNvPr id="48" name="正方形/長方形 47"/>
            <p:cNvSpPr/>
            <p:nvPr/>
          </p:nvSpPr>
          <p:spPr>
            <a:xfrm>
              <a:off x="1544568" y="3800872"/>
              <a:ext cx="936104" cy="72008"/>
            </a:xfrm>
            <a:prstGeom prst="rect">
              <a:avLst/>
            </a:prstGeom>
            <a:solidFill>
              <a:schemeClr val="accent4">
                <a:lumMod val="60000"/>
                <a:lumOff val="40000"/>
              </a:schemeClr>
            </a:solidFill>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9" name="テキスト ボックス 48"/>
            <p:cNvSpPr txBox="1"/>
            <p:nvPr/>
          </p:nvSpPr>
          <p:spPr>
            <a:xfrm>
              <a:off x="476672" y="4051012"/>
              <a:ext cx="649537" cy="253916"/>
            </a:xfrm>
            <a:prstGeom prst="rect">
              <a:avLst/>
            </a:prstGeom>
            <a:noFill/>
          </p:spPr>
          <p:txBody>
            <a:bodyPr wrap="none" rtlCol="0">
              <a:spAutoFit/>
            </a:bodyPr>
            <a:lstStyle/>
            <a:p>
              <a:r>
                <a:rPr kumimoji="1" lang="ja-JP" altLang="en-US" sz="1050" dirty="0" smtClean="0"/>
                <a:t>ヒーター</a:t>
              </a:r>
              <a:endParaRPr kumimoji="1" lang="ja-JP" altLang="en-US" sz="1050" dirty="0"/>
            </a:p>
          </p:txBody>
        </p:sp>
        <p:sp>
          <p:nvSpPr>
            <p:cNvPr id="50" name="正方形/長方形 49"/>
            <p:cNvSpPr/>
            <p:nvPr/>
          </p:nvSpPr>
          <p:spPr>
            <a:xfrm>
              <a:off x="1616576" y="3656856"/>
              <a:ext cx="720080" cy="72008"/>
            </a:xfrm>
            <a:prstGeom prst="rect">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1616576" y="3584848"/>
              <a:ext cx="720080" cy="7200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1544568" y="3728864"/>
              <a:ext cx="936104" cy="72008"/>
            </a:xfrm>
            <a:prstGeom prst="rect">
              <a:avLst/>
            </a:prstGeom>
            <a:solidFill>
              <a:schemeClr val="bg2">
                <a:lumMod val="90000"/>
              </a:schemeClr>
            </a:solidFill>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cxnSp>
          <p:nvCxnSpPr>
            <p:cNvPr id="53" name="直線コネクタ 52"/>
            <p:cNvCxnSpPr>
              <a:endCxn id="48" idx="1"/>
            </p:cNvCxnSpPr>
            <p:nvPr/>
          </p:nvCxnSpPr>
          <p:spPr>
            <a:xfrm flipV="1">
              <a:off x="1052736" y="3836876"/>
              <a:ext cx="491832" cy="32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52" idx="3"/>
            </p:cNvCxnSpPr>
            <p:nvPr/>
          </p:nvCxnSpPr>
          <p:spPr>
            <a:xfrm flipV="1">
              <a:off x="2480672" y="3656856"/>
              <a:ext cx="288032" cy="108012"/>
            </a:xfrm>
            <a:prstGeom prst="line">
              <a:avLst/>
            </a:prstGeom>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2768704" y="3512840"/>
              <a:ext cx="607859" cy="261610"/>
            </a:xfrm>
            <a:prstGeom prst="rect">
              <a:avLst/>
            </a:prstGeom>
            <a:noFill/>
          </p:spPr>
          <p:txBody>
            <a:bodyPr wrap="none" rtlCol="0">
              <a:spAutoFit/>
            </a:bodyPr>
            <a:lstStyle/>
            <a:p>
              <a:r>
                <a:rPr lang="ja-JP" altLang="en-US" sz="1050" dirty="0" smtClean="0"/>
                <a:t>金属板</a:t>
              </a:r>
              <a:endParaRPr kumimoji="1" lang="ja-JP" altLang="en-US" sz="1400" dirty="0"/>
            </a:p>
          </p:txBody>
        </p:sp>
        <p:cxnSp>
          <p:nvCxnSpPr>
            <p:cNvPr id="56" name="直線コネクタ 55"/>
            <p:cNvCxnSpPr>
              <a:stCxn id="51" idx="1"/>
            </p:cNvCxnSpPr>
            <p:nvPr/>
          </p:nvCxnSpPr>
          <p:spPr>
            <a:xfrm flipH="1" flipV="1">
              <a:off x="1328544" y="3584848"/>
              <a:ext cx="288032" cy="36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50" idx="1"/>
            </p:cNvCxnSpPr>
            <p:nvPr/>
          </p:nvCxnSpPr>
          <p:spPr>
            <a:xfrm flipH="1">
              <a:off x="1112520" y="3692860"/>
              <a:ext cx="504056" cy="180020"/>
            </a:xfrm>
            <a:prstGeom prst="line">
              <a:avLst/>
            </a:prstGeom>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307237" y="3755286"/>
              <a:ext cx="949299" cy="261610"/>
            </a:xfrm>
            <a:prstGeom prst="rect">
              <a:avLst/>
            </a:prstGeom>
            <a:noFill/>
          </p:spPr>
          <p:txBody>
            <a:bodyPr wrap="none" rtlCol="0">
              <a:spAutoFit/>
            </a:bodyPr>
            <a:lstStyle/>
            <a:p>
              <a:r>
                <a:rPr kumimoji="1" lang="ja-JP" altLang="en-US" sz="1050" dirty="0" smtClean="0"/>
                <a:t>カバーガラス</a:t>
              </a:r>
              <a:endParaRPr kumimoji="1" lang="ja-JP" altLang="en-US" sz="1400" dirty="0"/>
            </a:p>
          </p:txBody>
        </p:sp>
        <p:sp>
          <p:nvSpPr>
            <p:cNvPr id="59" name="フリーフォーム 58"/>
            <p:cNvSpPr/>
            <p:nvPr/>
          </p:nvSpPr>
          <p:spPr>
            <a:xfrm>
              <a:off x="2438400" y="3763963"/>
              <a:ext cx="1438275" cy="341312"/>
            </a:xfrm>
            <a:custGeom>
              <a:avLst/>
              <a:gdLst>
                <a:gd name="connsiteX0" fmla="*/ 0 w 1438275"/>
                <a:gd name="connsiteY0" fmla="*/ 65087 h 341312"/>
                <a:gd name="connsiteX1" fmla="*/ 1000125 w 1438275"/>
                <a:gd name="connsiteY1" fmla="*/ 46037 h 341312"/>
                <a:gd name="connsiteX2" fmla="*/ 1438275 w 1438275"/>
                <a:gd name="connsiteY2" fmla="*/ 341312 h 341312"/>
                <a:gd name="connsiteX3" fmla="*/ 1438275 w 1438275"/>
                <a:gd name="connsiteY3" fmla="*/ 341312 h 341312"/>
              </a:gdLst>
              <a:ahLst/>
              <a:cxnLst>
                <a:cxn ang="0">
                  <a:pos x="connsiteX0" y="connsiteY0"/>
                </a:cxn>
                <a:cxn ang="0">
                  <a:pos x="connsiteX1" y="connsiteY1"/>
                </a:cxn>
                <a:cxn ang="0">
                  <a:pos x="connsiteX2" y="connsiteY2"/>
                </a:cxn>
                <a:cxn ang="0">
                  <a:pos x="connsiteX3" y="connsiteY3"/>
                </a:cxn>
              </a:cxnLst>
              <a:rect l="l" t="t" r="r" b="b"/>
              <a:pathLst>
                <a:path w="1438275" h="341312">
                  <a:moveTo>
                    <a:pt x="0" y="65087"/>
                  </a:moveTo>
                  <a:cubicBezTo>
                    <a:pt x="380206" y="32543"/>
                    <a:pt x="760413" y="0"/>
                    <a:pt x="1000125" y="46037"/>
                  </a:cubicBezTo>
                  <a:cubicBezTo>
                    <a:pt x="1239837" y="92074"/>
                    <a:pt x="1438275" y="341312"/>
                    <a:pt x="1438275" y="341312"/>
                  </a:cubicBezTo>
                  <a:lnTo>
                    <a:pt x="1438275" y="34131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正方形/長方形 59"/>
            <p:cNvSpPr/>
            <p:nvPr/>
          </p:nvSpPr>
          <p:spPr>
            <a:xfrm>
              <a:off x="3717032" y="4088904"/>
              <a:ext cx="1296144" cy="57606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t>温度コントローラー</a:t>
              </a:r>
              <a:endParaRPr kumimoji="1" lang="ja-JP" altLang="en-US" sz="1050" dirty="0"/>
            </a:p>
          </p:txBody>
        </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6FE56F6A-523A-45A3-8A7E-7ABD83A75ACC}" type="slidenum">
              <a:rPr lang="ja-JP" altLang="en-US" smtClean="0"/>
              <a:pPr/>
              <a:t>48</a:t>
            </a:fld>
            <a:endParaRPr lang="ja-JP" altLang="en-US"/>
          </a:p>
        </p:txBody>
      </p:sp>
      <p:sp>
        <p:nvSpPr>
          <p:cNvPr id="6" name="テキスト ボックス 5"/>
          <p:cNvSpPr txBox="1"/>
          <p:nvPr/>
        </p:nvSpPr>
        <p:spPr>
          <a:xfrm>
            <a:off x="5392738" y="2819400"/>
            <a:ext cx="3960812" cy="3108543"/>
          </a:xfrm>
          <a:prstGeom prst="rect">
            <a:avLst/>
          </a:prstGeom>
          <a:noFill/>
        </p:spPr>
        <p:txBody>
          <a:bodyPr>
            <a:spAutoFit/>
          </a:bodyPr>
          <a:lstStyle/>
          <a:p>
            <a:pPr marL="180000" fontAlgn="auto">
              <a:spcBef>
                <a:spcPts val="0"/>
              </a:spcBef>
              <a:spcAft>
                <a:spcPts val="0"/>
              </a:spcAft>
              <a:defRPr/>
            </a:pPr>
            <a:r>
              <a:rPr lang="ja-JP" altLang="en-US" sz="1400" dirty="0">
                <a:latin typeface="ＭＳ Ｐゴシック" pitchFamily="50" charset="-128"/>
                <a:ea typeface="ＭＳ Ｐゴシック" pitchFamily="50" charset="-128"/>
              </a:rPr>
              <a:t>カバーガラス上に試料溶液</a:t>
            </a:r>
            <a:r>
              <a:rPr lang="en-US" altLang="ja-JP" sz="1400" dirty="0">
                <a:latin typeface="ＭＳ Ｐゴシック" pitchFamily="50" charset="-128"/>
                <a:ea typeface="ＭＳ Ｐゴシック" pitchFamily="50" charset="-128"/>
              </a:rPr>
              <a:t>75µm</a:t>
            </a:r>
            <a:r>
              <a:rPr lang="ja-JP" altLang="en-US" sz="1400" dirty="0">
                <a:latin typeface="ＭＳ Ｐゴシック" pitchFamily="50" charset="-128"/>
                <a:ea typeface="ＭＳ Ｐゴシック" pitchFamily="50" charset="-128"/>
              </a:rPr>
              <a:t>を滴下し、</a:t>
            </a:r>
            <a:r>
              <a:rPr lang="en-US" altLang="ja-JP" sz="1400" dirty="0" smtClean="0">
                <a:latin typeface="Calibri" pitchFamily="34" charset="0"/>
                <a:ea typeface="ＭＳ Ｐゴシック" pitchFamily="50" charset="-128"/>
              </a:rPr>
              <a:t>2000rpm</a:t>
            </a:r>
            <a:r>
              <a:rPr lang="ja-JP" altLang="en-US" sz="1400" dirty="0">
                <a:latin typeface="ＭＳ Ｐゴシック" pitchFamily="50" charset="-128"/>
                <a:ea typeface="ＭＳ Ｐゴシック" pitchFamily="50" charset="-128"/>
              </a:rPr>
              <a:t>で</a:t>
            </a:r>
            <a:r>
              <a:rPr lang="en-US" altLang="ja-JP" sz="1400" dirty="0">
                <a:latin typeface="Calibri" pitchFamily="34" charset="0"/>
                <a:ea typeface="ＭＳ Ｐゴシック" pitchFamily="50" charset="-128"/>
              </a:rPr>
              <a:t>120</a:t>
            </a:r>
            <a:r>
              <a:rPr lang="ja-JP" altLang="en-US" sz="1400" dirty="0">
                <a:latin typeface="ＭＳ Ｐゴシック" pitchFamily="50" charset="-128"/>
                <a:ea typeface="ＭＳ Ｐゴシック" pitchFamily="50" charset="-128"/>
              </a:rPr>
              <a:t>秒間スピンコートを行った</a:t>
            </a:r>
            <a:endParaRPr lang="en-US" altLang="ja-JP" sz="1400" dirty="0">
              <a:latin typeface="ＭＳ Ｐゴシック" pitchFamily="50" charset="-128"/>
              <a:ea typeface="ＭＳ Ｐゴシック" pitchFamily="50" charset="-128"/>
            </a:endParaRPr>
          </a:p>
          <a:p>
            <a:pPr marL="180000" fontAlgn="auto">
              <a:spcBef>
                <a:spcPts val="0"/>
              </a:spcBef>
              <a:spcAft>
                <a:spcPts val="0"/>
              </a:spcAft>
              <a:defRPr/>
            </a:pPr>
            <a:endParaRPr lang="en-US" altLang="ja-JP" sz="1400" dirty="0">
              <a:latin typeface="+mn-lt"/>
              <a:ea typeface="+mn-ea"/>
            </a:endParaRPr>
          </a:p>
          <a:p>
            <a:pPr marL="180000" fontAlgn="auto">
              <a:spcBef>
                <a:spcPts val="0"/>
              </a:spcBef>
              <a:spcAft>
                <a:spcPts val="0"/>
              </a:spcAft>
              <a:defRPr/>
            </a:pPr>
            <a:endParaRPr lang="en-US" altLang="ja-JP" sz="1400" dirty="0">
              <a:latin typeface="+mn-lt"/>
              <a:ea typeface="+mn-ea"/>
            </a:endParaRPr>
          </a:p>
          <a:p>
            <a:pPr marL="180000" fontAlgn="auto">
              <a:spcBef>
                <a:spcPts val="0"/>
              </a:spcBef>
              <a:spcAft>
                <a:spcPts val="0"/>
              </a:spcAft>
              <a:defRPr/>
            </a:pPr>
            <a:endParaRPr lang="en-US" altLang="ja-JP" sz="1400" dirty="0">
              <a:latin typeface="+mn-lt"/>
              <a:ea typeface="+mn-ea"/>
            </a:endParaRPr>
          </a:p>
          <a:p>
            <a:pPr marL="180000" fontAlgn="auto">
              <a:spcBef>
                <a:spcPts val="0"/>
              </a:spcBef>
              <a:spcAft>
                <a:spcPts val="0"/>
              </a:spcAft>
              <a:defRPr/>
            </a:pPr>
            <a:endParaRPr lang="en-US" altLang="ja-JP" sz="1400" dirty="0">
              <a:latin typeface="+mn-lt"/>
              <a:ea typeface="+mn-ea"/>
            </a:endParaRPr>
          </a:p>
          <a:p>
            <a:pPr marL="180000" fontAlgn="auto">
              <a:spcBef>
                <a:spcPts val="0"/>
              </a:spcBef>
              <a:spcAft>
                <a:spcPts val="0"/>
              </a:spcAft>
              <a:defRPr/>
            </a:pPr>
            <a:endParaRPr lang="en-US" altLang="ja-JP" sz="1400" dirty="0">
              <a:latin typeface="+mn-lt"/>
              <a:ea typeface="+mn-ea"/>
            </a:endParaRPr>
          </a:p>
          <a:p>
            <a:pPr marL="180000" fontAlgn="auto">
              <a:spcBef>
                <a:spcPts val="0"/>
              </a:spcBef>
              <a:spcAft>
                <a:spcPts val="0"/>
              </a:spcAft>
              <a:defRPr/>
            </a:pPr>
            <a:endParaRPr lang="en-US" altLang="ja-JP" sz="1400" dirty="0">
              <a:latin typeface="+mn-lt"/>
              <a:ea typeface="+mn-ea"/>
            </a:endParaRPr>
          </a:p>
          <a:p>
            <a:pPr marL="180000" fontAlgn="auto">
              <a:spcBef>
                <a:spcPts val="0"/>
              </a:spcBef>
              <a:spcAft>
                <a:spcPts val="0"/>
              </a:spcAft>
              <a:defRPr/>
            </a:pPr>
            <a:endParaRPr lang="en-US" altLang="ja-JP" sz="1400" dirty="0">
              <a:latin typeface="+mn-lt"/>
              <a:ea typeface="+mn-ea"/>
            </a:endParaRPr>
          </a:p>
          <a:p>
            <a:pPr marL="180000" fontAlgn="auto">
              <a:spcBef>
                <a:spcPts val="0"/>
              </a:spcBef>
              <a:spcAft>
                <a:spcPts val="0"/>
              </a:spcAft>
              <a:defRPr/>
            </a:pPr>
            <a:endParaRPr lang="en-US" altLang="ja-JP" sz="1400" dirty="0">
              <a:latin typeface="+mn-lt"/>
              <a:ea typeface="+mn-ea"/>
            </a:endParaRPr>
          </a:p>
          <a:p>
            <a:pPr marL="180000" fontAlgn="auto">
              <a:spcBef>
                <a:spcPts val="0"/>
              </a:spcBef>
              <a:spcAft>
                <a:spcPts val="0"/>
              </a:spcAft>
              <a:defRPr/>
            </a:pPr>
            <a:endParaRPr lang="en-US" altLang="ja-JP" sz="1400" dirty="0">
              <a:latin typeface="+mn-lt"/>
              <a:ea typeface="+mn-ea"/>
            </a:endParaRPr>
          </a:p>
          <a:p>
            <a:pPr marL="180000" fontAlgn="auto">
              <a:spcBef>
                <a:spcPts val="0"/>
              </a:spcBef>
              <a:spcAft>
                <a:spcPts val="0"/>
              </a:spcAft>
              <a:defRPr/>
            </a:pPr>
            <a:r>
              <a:rPr lang="ja-JP" altLang="en-US" sz="1400" dirty="0">
                <a:latin typeface="ＭＳ Ｐゴシック" pitchFamily="50" charset="-128"/>
                <a:ea typeface="ＭＳ Ｐゴシック" pitchFamily="50" charset="-128"/>
              </a:rPr>
              <a:t>この条件において形成される膜厚は</a:t>
            </a:r>
            <a:endParaRPr lang="en-US" altLang="ja-JP" sz="1400" dirty="0">
              <a:latin typeface="ＭＳ Ｐゴシック" pitchFamily="50" charset="-128"/>
              <a:ea typeface="ＭＳ Ｐゴシック" pitchFamily="50" charset="-128"/>
            </a:endParaRPr>
          </a:p>
          <a:p>
            <a:pPr marL="637200" lvl="1" fontAlgn="auto">
              <a:spcBef>
                <a:spcPts val="0"/>
              </a:spcBef>
              <a:spcAft>
                <a:spcPts val="0"/>
              </a:spcAft>
              <a:defRPr/>
            </a:pPr>
            <a:r>
              <a:rPr lang="en-US" altLang="ja-JP" sz="1400" dirty="0" smtClean="0">
                <a:latin typeface="Calibri" pitchFamily="34" charset="0"/>
                <a:ea typeface="+mn-ea"/>
              </a:rPr>
              <a:t>1 wt</a:t>
            </a:r>
            <a:r>
              <a:rPr lang="en-US" altLang="ja-JP" sz="1400" dirty="0">
                <a:latin typeface="Calibri" pitchFamily="34" charset="0"/>
                <a:ea typeface="+mn-ea"/>
              </a:rPr>
              <a:t>%</a:t>
            </a:r>
            <a:r>
              <a:rPr lang="ja-JP" altLang="en-US" sz="1400" dirty="0">
                <a:latin typeface="ＭＳ Ｐゴシック" pitchFamily="50" charset="-128"/>
                <a:ea typeface="ＭＳ Ｐゴシック" pitchFamily="50" charset="-128"/>
              </a:rPr>
              <a:t>の</a:t>
            </a:r>
            <a:r>
              <a:rPr lang="en-US" altLang="ja-JP" sz="1400" dirty="0">
                <a:latin typeface="Calibri" pitchFamily="34" charset="0"/>
                <a:ea typeface="+mn-ea"/>
              </a:rPr>
              <a:t>PMMA</a:t>
            </a:r>
            <a:r>
              <a:rPr lang="ja-JP" altLang="en-US" sz="1400" dirty="0" smtClean="0">
                <a:latin typeface="ＭＳ Ｐゴシック" pitchFamily="50" charset="-128"/>
                <a:ea typeface="ＭＳ Ｐゴシック" pitchFamily="50" charset="-128"/>
              </a:rPr>
              <a:t>溶液</a:t>
            </a:r>
            <a:r>
              <a:rPr lang="ja-JP" altLang="en-US" sz="1400" dirty="0" smtClean="0">
                <a:latin typeface="+mn-lt"/>
                <a:ea typeface="+mn-ea"/>
              </a:rPr>
              <a:t> → </a:t>
            </a:r>
            <a:r>
              <a:rPr lang="ja-JP" altLang="en-US" sz="1400" dirty="0">
                <a:latin typeface="ＭＳ Ｐゴシック" pitchFamily="50" charset="-128"/>
                <a:ea typeface="ＭＳ Ｐゴシック" pitchFamily="50" charset="-128"/>
              </a:rPr>
              <a:t>約</a:t>
            </a:r>
            <a:r>
              <a:rPr lang="ja-JP" altLang="en-US" sz="1400" dirty="0">
                <a:latin typeface="+mn-lt"/>
                <a:ea typeface="+mn-ea"/>
              </a:rPr>
              <a:t>  </a:t>
            </a:r>
            <a:r>
              <a:rPr lang="en-US" altLang="ja-JP" sz="1400" dirty="0" smtClean="0">
                <a:latin typeface="Calibri" pitchFamily="34" charset="0"/>
                <a:ea typeface="+mn-ea"/>
                <a:cs typeface="Times New Roman" pitchFamily="18" charset="0"/>
              </a:rPr>
              <a:t>20 nm</a:t>
            </a:r>
            <a:endParaRPr lang="en-US" altLang="ja-JP" sz="1400" dirty="0">
              <a:latin typeface="Calibri" pitchFamily="34" charset="0"/>
              <a:ea typeface="+mn-ea"/>
              <a:cs typeface="Times New Roman" pitchFamily="18" charset="0"/>
            </a:endParaRPr>
          </a:p>
          <a:p>
            <a:pPr marL="637200" lvl="1" fontAlgn="auto">
              <a:spcBef>
                <a:spcPts val="0"/>
              </a:spcBef>
              <a:spcAft>
                <a:spcPts val="0"/>
              </a:spcAft>
              <a:defRPr/>
            </a:pPr>
            <a:r>
              <a:rPr lang="en-US" altLang="ja-JP" sz="1400" dirty="0" smtClean="0">
                <a:latin typeface="Calibri" pitchFamily="34" charset="0"/>
              </a:rPr>
              <a:t>1 wt</a:t>
            </a:r>
            <a:r>
              <a:rPr lang="en-US" altLang="ja-JP" sz="1400" dirty="0">
                <a:latin typeface="Calibri" pitchFamily="34" charset="0"/>
              </a:rPr>
              <a:t>%</a:t>
            </a:r>
            <a:r>
              <a:rPr lang="ja-JP" altLang="en-US" sz="1400" dirty="0">
                <a:latin typeface="Calibri" charset="0"/>
                <a:ea typeface="ＭＳ Ｐゴシック" charset="-128"/>
              </a:rPr>
              <a:t>の</a:t>
            </a:r>
            <a:r>
              <a:rPr lang="en-US" altLang="ja-JP" sz="1400" dirty="0" err="1">
                <a:latin typeface="Calibri" pitchFamily="34" charset="0"/>
              </a:rPr>
              <a:t>polyHEA</a:t>
            </a:r>
            <a:r>
              <a:rPr lang="ja-JP" altLang="en-US" sz="1400" dirty="0" smtClean="0">
                <a:latin typeface="Calibri" charset="0"/>
                <a:ea typeface="ＭＳ Ｐゴシック" charset="-128"/>
              </a:rPr>
              <a:t>溶液  → </a:t>
            </a:r>
            <a:r>
              <a:rPr lang="ja-JP" altLang="en-US" sz="1400" dirty="0">
                <a:latin typeface="Calibri" charset="0"/>
                <a:ea typeface="ＭＳ Ｐゴシック" charset="-128"/>
              </a:rPr>
              <a:t>約   </a:t>
            </a:r>
            <a:r>
              <a:rPr lang="en-US" altLang="ja-JP" sz="1400" dirty="0" smtClean="0"/>
              <a:t>80 </a:t>
            </a:r>
            <a:r>
              <a:rPr lang="en-US" altLang="ja-JP" sz="1400" dirty="0" smtClean="0">
                <a:latin typeface="Calibri" charset="0"/>
                <a:ea typeface="ＭＳ Ｐゴシック" charset="-128"/>
              </a:rPr>
              <a:t>nm</a:t>
            </a:r>
            <a:endParaRPr lang="en-US" altLang="ja-JP" sz="1400" dirty="0">
              <a:latin typeface="Calibri" charset="0"/>
              <a:ea typeface="ＭＳ Ｐゴシック" charset="-128"/>
            </a:endParaRPr>
          </a:p>
        </p:txBody>
      </p:sp>
      <p:sp>
        <p:nvSpPr>
          <p:cNvPr id="7" name="タイトル 52"/>
          <p:cNvSpPr txBox="1">
            <a:spLocks/>
          </p:cNvSpPr>
          <p:nvPr/>
        </p:nvSpPr>
        <p:spPr>
          <a:xfrm>
            <a:off x="495300" y="0"/>
            <a:ext cx="8915400" cy="1143000"/>
          </a:xfrm>
          <a:prstGeom prst="rect">
            <a:avLst/>
          </a:prstGeom>
        </p:spPr>
        <p:txBody>
          <a:bodyPr vert="horz"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4400" b="1" i="0" u="none" strike="noStrike" kern="0" cap="none" spc="0" normalizeH="0" baseline="0" noProof="0" dirty="0" smtClean="0">
                <a:ln>
                  <a:noFill/>
                </a:ln>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uLnTx/>
                <a:uFillTx/>
                <a:latin typeface="Times New Roman" pitchFamily="18" charset="0"/>
                <a:ea typeface="+mj-ea"/>
                <a:cs typeface="Times New Roman" pitchFamily="18" charset="0"/>
              </a:rPr>
              <a:t>Preparing Samples</a:t>
            </a:r>
            <a:endParaRPr kumimoji="1" lang="ja-JP" altLang="en-US" sz="4400" b="1" i="0" u="none" strike="noStrike" kern="0" cap="none" spc="0" normalizeH="0" baseline="0" noProof="0" dirty="0" smtClean="0">
              <a:ln>
                <a:noFill/>
              </a:ln>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uLnTx/>
              <a:uFillTx/>
              <a:latin typeface="Times New Roman" pitchFamily="18" charset="0"/>
              <a:ea typeface="+mj-ea"/>
              <a:cs typeface="Times New Roman" pitchFamily="18" charset="0"/>
            </a:endParaRPr>
          </a:p>
        </p:txBody>
      </p:sp>
      <p:sp>
        <p:nvSpPr>
          <p:cNvPr id="8" name="スライド番号プレースホルダー 3"/>
          <p:cNvSpPr txBox="1">
            <a:spLocks/>
          </p:cNvSpPr>
          <p:nvPr/>
        </p:nvSpPr>
        <p:spPr>
          <a:xfrm>
            <a:off x="9410700" y="6191250"/>
            <a:ext cx="412750" cy="365125"/>
          </a:xfrm>
          <a:prstGeom prst="rect">
            <a:avLst/>
          </a:prstGeom>
        </p:spPr>
        <p:txBody>
          <a:bodyPr vert="horz"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fld id="{89E6D72A-70EB-4773-AD21-FEDCE2E57B95}" type="slidenum">
              <a:rPr kumimoji="0" lang="ja-JP" altLang="en-US" sz="1200" b="0" i="0" u="none" strike="noStrike" kern="1200" cap="none" spc="0" normalizeH="0" baseline="0" noProof="0" smtClean="0">
                <a:ln>
                  <a:noFill/>
                </a:ln>
                <a:solidFill>
                  <a:schemeClr val="tx2"/>
                </a:solidFill>
                <a:effectLst/>
                <a:uLnTx/>
                <a:uFillTx/>
                <a:latin typeface="Calibri" charset="0"/>
                <a:ea typeface="ＭＳ Ｐゴシック"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48</a:t>
            </a:fld>
            <a:endParaRPr kumimoji="0" lang="ja-JP" altLang="en-US" sz="1200" b="0" i="0" u="none" strike="noStrike" kern="1200" cap="none" spc="0" normalizeH="0" baseline="0" noProof="0">
              <a:ln>
                <a:noFill/>
              </a:ln>
              <a:solidFill>
                <a:schemeClr val="tx2"/>
              </a:solidFill>
              <a:effectLst/>
              <a:uLnTx/>
              <a:uFillTx/>
              <a:latin typeface="Calibri" charset="0"/>
              <a:ea typeface="ＭＳ Ｐゴシック" charset="-128"/>
              <a:cs typeface="+mn-cs"/>
            </a:endParaRPr>
          </a:p>
        </p:txBody>
      </p:sp>
      <p:sp>
        <p:nvSpPr>
          <p:cNvPr id="9" name="テキスト ボックス 3"/>
          <p:cNvSpPr txBox="1">
            <a:spLocks noChangeArrowheads="1"/>
          </p:cNvSpPr>
          <p:nvPr/>
        </p:nvSpPr>
        <p:spPr bwMode="auto">
          <a:xfrm>
            <a:off x="487363" y="2819400"/>
            <a:ext cx="4324350" cy="3416320"/>
          </a:xfrm>
          <a:prstGeom prst="rect">
            <a:avLst/>
          </a:prstGeom>
          <a:noFill/>
          <a:ln w="9525">
            <a:noFill/>
            <a:miter lim="800000"/>
            <a:headEnd/>
            <a:tailEnd/>
          </a:ln>
        </p:spPr>
        <p:txBody>
          <a:bodyPr>
            <a:spAutoFit/>
          </a:bodyPr>
          <a:lstStyle/>
          <a:p>
            <a:pPr marL="0" lvl="1"/>
            <a:r>
              <a:rPr lang="ja-JP" altLang="en-US" b="1" dirty="0"/>
              <a:t>色素濃度</a:t>
            </a:r>
            <a:endParaRPr lang="en-US" altLang="ja-JP" b="1" dirty="0"/>
          </a:p>
          <a:p>
            <a:pPr marL="0" lvl="1">
              <a:buFont typeface="Wingdings" pitchFamily="2" charset="2"/>
              <a:buNone/>
            </a:pPr>
            <a:r>
              <a:rPr lang="en-US" altLang="ja-JP" dirty="0"/>
              <a:t>10</a:t>
            </a:r>
            <a:r>
              <a:rPr lang="en-US" altLang="ja-JP" baseline="30000" dirty="0"/>
              <a:t>-6</a:t>
            </a:r>
            <a:r>
              <a:rPr lang="en-US" altLang="ja-JP" dirty="0"/>
              <a:t>M</a:t>
            </a:r>
            <a:r>
              <a:rPr lang="ja-JP" altLang="en-US" dirty="0"/>
              <a:t>（吸光度を測定</a:t>
            </a:r>
            <a:r>
              <a:rPr lang="ja-JP" altLang="en-US" dirty="0" smtClean="0"/>
              <a:t>、</a:t>
            </a:r>
            <a:r>
              <a:rPr lang="en-US" altLang="ja-JP" dirty="0" smtClean="0"/>
              <a:t>Lambert-Beer</a:t>
            </a:r>
            <a:r>
              <a:rPr lang="ja-JP" altLang="en-US" dirty="0"/>
              <a:t>の法則から濃度を決定）</a:t>
            </a:r>
            <a:endParaRPr lang="en-US" altLang="ja-JP" dirty="0"/>
          </a:p>
          <a:p>
            <a:pPr marL="0" lvl="1">
              <a:lnSpc>
                <a:spcPct val="150000"/>
              </a:lnSpc>
            </a:pPr>
            <a:r>
              <a:rPr lang="ja-JP" altLang="en-US" dirty="0"/>
              <a:t>↓　</a:t>
            </a:r>
            <a:r>
              <a:rPr lang="ja-JP" altLang="en-US" sz="1600" dirty="0"/>
              <a:t>溶媒を加え</a:t>
            </a:r>
            <a:r>
              <a:rPr lang="en-US" altLang="ja-JP" sz="1600" dirty="0"/>
              <a:t>100</a:t>
            </a:r>
            <a:r>
              <a:rPr lang="ja-JP" altLang="en-US" sz="1600" dirty="0"/>
              <a:t>倍</a:t>
            </a:r>
            <a:r>
              <a:rPr lang="ja-JP" altLang="en-US" sz="1600" dirty="0" smtClean="0"/>
              <a:t>希釈</a:t>
            </a:r>
            <a:r>
              <a:rPr lang="en-US" altLang="ja-JP" sz="1600" dirty="0" smtClean="0"/>
              <a:t>×2</a:t>
            </a:r>
            <a:r>
              <a:rPr lang="ja-JP" altLang="en-US" sz="1600" dirty="0" smtClean="0"/>
              <a:t>回</a:t>
            </a:r>
            <a:endParaRPr lang="en-US" altLang="ja-JP" dirty="0"/>
          </a:p>
          <a:p>
            <a:pPr marL="0" lvl="1"/>
            <a:r>
              <a:rPr lang="en-US" altLang="ja-JP" dirty="0" smtClean="0"/>
              <a:t>10</a:t>
            </a:r>
            <a:r>
              <a:rPr lang="en-US" altLang="ja-JP" baseline="30000" dirty="0" smtClean="0"/>
              <a:t>-10</a:t>
            </a:r>
            <a:r>
              <a:rPr lang="en-US" altLang="ja-JP" dirty="0" smtClean="0"/>
              <a:t>M</a:t>
            </a:r>
            <a:endParaRPr lang="en-US" altLang="ja-JP" dirty="0"/>
          </a:p>
          <a:p>
            <a:pPr marL="0" lvl="1">
              <a:lnSpc>
                <a:spcPct val="150000"/>
              </a:lnSpc>
            </a:pPr>
            <a:r>
              <a:rPr lang="ja-JP" altLang="en-US" dirty="0"/>
              <a:t>↓　</a:t>
            </a:r>
            <a:r>
              <a:rPr lang="ja-JP" altLang="en-US" sz="1600" dirty="0"/>
              <a:t>ポリマー溶液を加え</a:t>
            </a:r>
            <a:r>
              <a:rPr lang="en-US" altLang="ja-JP" sz="1600" dirty="0" smtClean="0"/>
              <a:t>10</a:t>
            </a:r>
            <a:r>
              <a:rPr lang="ja-JP" altLang="en-US" sz="1600" dirty="0" smtClean="0"/>
              <a:t>倍</a:t>
            </a:r>
            <a:r>
              <a:rPr lang="ja-JP" altLang="en-US" sz="1600" dirty="0"/>
              <a:t>希釈</a:t>
            </a:r>
            <a:endParaRPr lang="en-US" altLang="ja-JP" dirty="0"/>
          </a:p>
          <a:p>
            <a:pPr marL="0" lvl="1"/>
            <a:r>
              <a:rPr lang="en-US" altLang="ja-JP" dirty="0" smtClean="0"/>
              <a:t>10</a:t>
            </a:r>
            <a:r>
              <a:rPr lang="en-US" altLang="ja-JP" baseline="30000" dirty="0" smtClean="0"/>
              <a:t>-11</a:t>
            </a:r>
            <a:r>
              <a:rPr lang="en-US" altLang="ja-JP" dirty="0" smtClean="0"/>
              <a:t>M</a:t>
            </a:r>
            <a:endParaRPr lang="en-US" altLang="ja-JP" dirty="0"/>
          </a:p>
          <a:p>
            <a:pPr marL="0" lvl="1"/>
            <a:endParaRPr lang="en-US" altLang="ja-JP" dirty="0"/>
          </a:p>
          <a:p>
            <a:pPr marL="0" lvl="1"/>
            <a:r>
              <a:rPr lang="ja-JP" altLang="en-US" b="1" dirty="0"/>
              <a:t>ポリマー濃度</a:t>
            </a:r>
            <a:endParaRPr lang="en-US" altLang="ja-JP" b="1" dirty="0"/>
          </a:p>
          <a:p>
            <a:pPr marL="0" lvl="1"/>
            <a:r>
              <a:rPr lang="ja-JP" altLang="en-US" dirty="0"/>
              <a:t>　</a:t>
            </a:r>
            <a:r>
              <a:rPr lang="en-US" altLang="ja-JP" dirty="0"/>
              <a:t>PMMA</a:t>
            </a:r>
            <a:r>
              <a:rPr lang="ja-JP" altLang="en-US" dirty="0"/>
              <a:t>　：  </a:t>
            </a:r>
            <a:r>
              <a:rPr lang="en-US" altLang="ja-JP" dirty="0" smtClean="0"/>
              <a:t>1 wt</a:t>
            </a:r>
            <a:r>
              <a:rPr lang="en-US" altLang="ja-JP" dirty="0"/>
              <a:t>%</a:t>
            </a:r>
          </a:p>
          <a:p>
            <a:pPr marL="0" lvl="1"/>
            <a:r>
              <a:rPr lang="ja-JP" altLang="en-US" dirty="0"/>
              <a:t>　</a:t>
            </a:r>
            <a:r>
              <a:rPr lang="en-US" altLang="ja-JP" dirty="0" err="1"/>
              <a:t>polyHEA</a:t>
            </a:r>
            <a:r>
              <a:rPr lang="ja-JP" altLang="en-US" dirty="0" smtClean="0"/>
              <a:t>：  </a:t>
            </a:r>
            <a:r>
              <a:rPr lang="en-US" altLang="ja-JP" dirty="0" smtClean="0"/>
              <a:t>1 wt</a:t>
            </a:r>
            <a:r>
              <a:rPr lang="en-US" altLang="ja-JP" dirty="0"/>
              <a:t>%</a:t>
            </a:r>
            <a:endParaRPr lang="ja-JP" altLang="en-US" dirty="0"/>
          </a:p>
        </p:txBody>
      </p:sp>
      <p:sp>
        <p:nvSpPr>
          <p:cNvPr id="10" name="角丸四角形 9"/>
          <p:cNvSpPr/>
          <p:nvPr/>
        </p:nvSpPr>
        <p:spPr>
          <a:xfrm>
            <a:off x="460375" y="2614613"/>
            <a:ext cx="4378325" cy="3848100"/>
          </a:xfrm>
          <a:prstGeom prst="roundRect">
            <a:avLst>
              <a:gd name="adj" fmla="val 9776"/>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1" name="テキスト ボックス 1"/>
          <p:cNvSpPr txBox="1">
            <a:spLocks noChangeArrowheads="1"/>
          </p:cNvSpPr>
          <p:nvPr/>
        </p:nvSpPr>
        <p:spPr bwMode="auto">
          <a:xfrm>
            <a:off x="2092325" y="2430463"/>
            <a:ext cx="1116013" cy="369887"/>
          </a:xfrm>
          <a:prstGeom prst="rect">
            <a:avLst/>
          </a:prstGeom>
          <a:solidFill>
            <a:schemeClr val="bg2"/>
          </a:solidFill>
          <a:ln w="9525">
            <a:noFill/>
            <a:miter lim="800000"/>
            <a:headEnd/>
            <a:tailEnd/>
          </a:ln>
        </p:spPr>
        <p:txBody>
          <a:bodyPr>
            <a:spAutoFit/>
          </a:bodyPr>
          <a:lstStyle/>
          <a:p>
            <a:r>
              <a:rPr lang="ja-JP" altLang="en-US" b="1" dirty="0"/>
              <a:t>溶液調整</a:t>
            </a:r>
          </a:p>
        </p:txBody>
      </p:sp>
      <p:sp>
        <p:nvSpPr>
          <p:cNvPr id="12" name="左カーブ矢印 11"/>
          <p:cNvSpPr/>
          <p:nvPr/>
        </p:nvSpPr>
        <p:spPr>
          <a:xfrm flipV="1">
            <a:off x="7588250" y="3998913"/>
            <a:ext cx="360363" cy="358775"/>
          </a:xfrm>
          <a:prstGeom prst="curvedLef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3" name="円柱 12"/>
          <p:cNvSpPr/>
          <p:nvPr/>
        </p:nvSpPr>
        <p:spPr>
          <a:xfrm>
            <a:off x="6778625" y="4141788"/>
            <a:ext cx="576263" cy="720725"/>
          </a:xfrm>
          <a:prstGeom prst="can">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 name="平行四辺形 13"/>
          <p:cNvSpPr/>
          <p:nvPr/>
        </p:nvSpPr>
        <p:spPr>
          <a:xfrm>
            <a:off x="6238875" y="4037013"/>
            <a:ext cx="1655763" cy="358775"/>
          </a:xfrm>
          <a:prstGeom prst="parallelogram">
            <a:avLst>
              <a:gd name="adj" fmla="val 121448"/>
            </a:avLst>
          </a:prstGeom>
          <a:solidFill>
            <a:srgbClr val="85DFFF">
              <a:alpha val="40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5" name="右カーブ矢印 14"/>
          <p:cNvSpPr/>
          <p:nvPr/>
        </p:nvSpPr>
        <p:spPr>
          <a:xfrm>
            <a:off x="6097588" y="4141788"/>
            <a:ext cx="360362" cy="360362"/>
          </a:xfrm>
          <a:prstGeom prst="curved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6" name="台形 15"/>
          <p:cNvSpPr/>
          <p:nvPr/>
        </p:nvSpPr>
        <p:spPr>
          <a:xfrm rot="14100000">
            <a:off x="7242631" y="3430181"/>
            <a:ext cx="72008" cy="500576"/>
          </a:xfrm>
          <a:prstGeom prst="trapezoid">
            <a:avLst>
              <a:gd name="adj" fmla="val 43519"/>
            </a:avLst>
          </a:prstGeom>
          <a:solidFill>
            <a:schemeClr val="bg1">
              <a:lumMod val="95000"/>
            </a:schemeClr>
          </a:solidFill>
          <a:ln w="6350">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 name="テキスト ボックス 25"/>
          <p:cNvSpPr>
            <a:spLocks/>
          </p:cNvSpPr>
          <p:nvPr/>
        </p:nvSpPr>
        <p:spPr bwMode="auto">
          <a:xfrm>
            <a:off x="6033120" y="3681413"/>
            <a:ext cx="640730" cy="307777"/>
          </a:xfrm>
          <a:prstGeom prst="callout1">
            <a:avLst>
              <a:gd name="adj1" fmla="val 65514"/>
              <a:gd name="adj2" fmla="val 89565"/>
              <a:gd name="adj3" fmla="val 84991"/>
              <a:gd name="adj4" fmla="val 154815"/>
            </a:avLst>
          </a:prstGeom>
          <a:noFill/>
          <a:ln w="9525">
            <a:solidFill>
              <a:schemeClr val="tx1"/>
            </a:solidFill>
            <a:miter lim="800000"/>
            <a:headEnd/>
            <a:tailEnd type="arrow" w="sm" len="sm"/>
          </a:ln>
        </p:spPr>
        <p:txBody>
          <a:bodyPr wrap="square">
            <a:spAutoFit/>
          </a:bodyPr>
          <a:lstStyle/>
          <a:p>
            <a:pPr algn="ctr"/>
            <a:r>
              <a:rPr lang="en-US" altLang="ja-JP" sz="1400" b="1" dirty="0"/>
              <a:t>75µm</a:t>
            </a:r>
            <a:endParaRPr lang="ja-JP" altLang="en-US" sz="1200" b="1" dirty="0"/>
          </a:p>
        </p:txBody>
      </p:sp>
      <p:sp>
        <p:nvSpPr>
          <p:cNvPr id="18" name="テキスト ボックス 28"/>
          <p:cNvSpPr txBox="1">
            <a:spLocks noChangeArrowheads="1"/>
          </p:cNvSpPr>
          <p:nvPr/>
        </p:nvSpPr>
        <p:spPr bwMode="auto">
          <a:xfrm>
            <a:off x="7948613" y="4078288"/>
            <a:ext cx="755650" cy="276225"/>
          </a:xfrm>
          <a:prstGeom prst="rect">
            <a:avLst/>
          </a:prstGeom>
          <a:noFill/>
          <a:ln w="9525">
            <a:noFill/>
            <a:miter lim="800000"/>
            <a:headEnd/>
            <a:tailEnd/>
          </a:ln>
        </p:spPr>
        <p:txBody>
          <a:bodyPr>
            <a:spAutoFit/>
          </a:bodyPr>
          <a:lstStyle/>
          <a:p>
            <a:pPr algn="ctr"/>
            <a:r>
              <a:rPr lang="en-US" altLang="ja-JP" sz="1200" b="1" dirty="0"/>
              <a:t>2000rpm</a:t>
            </a:r>
            <a:endParaRPr lang="ja-JP" altLang="en-US" sz="1200" b="1" dirty="0"/>
          </a:p>
        </p:txBody>
      </p:sp>
      <p:sp>
        <p:nvSpPr>
          <p:cNvPr id="19" name="線吹き出し 1 18"/>
          <p:cNvSpPr/>
          <p:nvPr/>
        </p:nvSpPr>
        <p:spPr>
          <a:xfrm>
            <a:off x="7875588" y="4579938"/>
            <a:ext cx="1019175" cy="276225"/>
          </a:xfrm>
          <a:prstGeom prst="callout1">
            <a:avLst>
              <a:gd name="adj1" fmla="val 36387"/>
              <a:gd name="adj2" fmla="val 5048"/>
              <a:gd name="adj3" fmla="val -77097"/>
              <a:gd name="adj4" fmla="val -4076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fontAlgn="auto">
              <a:spcBef>
                <a:spcPts val="0"/>
              </a:spcBef>
              <a:spcAft>
                <a:spcPts val="0"/>
              </a:spcAft>
              <a:defRPr/>
            </a:pPr>
            <a:r>
              <a:rPr lang="ja-JP" altLang="en-US" sz="1200" dirty="0">
                <a:solidFill>
                  <a:srgbClr val="000000"/>
                </a:solidFill>
              </a:rPr>
              <a:t>カバーガラス</a:t>
            </a:r>
          </a:p>
        </p:txBody>
      </p:sp>
      <p:sp>
        <p:nvSpPr>
          <p:cNvPr id="20" name="角丸四角形 19"/>
          <p:cNvSpPr/>
          <p:nvPr/>
        </p:nvSpPr>
        <p:spPr>
          <a:xfrm>
            <a:off x="5299075" y="2614613"/>
            <a:ext cx="3830638" cy="3538537"/>
          </a:xfrm>
          <a:prstGeom prst="roundRect">
            <a:avLst>
              <a:gd name="adj" fmla="val 9776"/>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1" name="テキスト ボックス 19"/>
          <p:cNvSpPr txBox="1">
            <a:spLocks noChangeArrowheads="1"/>
          </p:cNvSpPr>
          <p:nvPr/>
        </p:nvSpPr>
        <p:spPr bwMode="auto">
          <a:xfrm>
            <a:off x="6548438" y="2430463"/>
            <a:ext cx="1500906" cy="369332"/>
          </a:xfrm>
          <a:prstGeom prst="rect">
            <a:avLst/>
          </a:prstGeom>
          <a:solidFill>
            <a:schemeClr val="bg2"/>
          </a:solidFill>
          <a:ln w="9525">
            <a:noFill/>
            <a:miter lim="800000"/>
            <a:headEnd/>
            <a:tailEnd/>
          </a:ln>
        </p:spPr>
        <p:txBody>
          <a:bodyPr wrap="square">
            <a:spAutoFit/>
          </a:bodyPr>
          <a:lstStyle/>
          <a:p>
            <a:r>
              <a:rPr lang="ja-JP" altLang="en-US" b="1" dirty="0"/>
              <a:t>薄膜の形成</a:t>
            </a:r>
          </a:p>
        </p:txBody>
      </p:sp>
      <p:sp>
        <p:nvSpPr>
          <p:cNvPr id="22" name="テキスト ボックス 3"/>
          <p:cNvSpPr txBox="1">
            <a:spLocks noChangeArrowheads="1"/>
          </p:cNvSpPr>
          <p:nvPr/>
        </p:nvSpPr>
        <p:spPr bwMode="auto">
          <a:xfrm>
            <a:off x="1412875" y="1422400"/>
            <a:ext cx="1624013" cy="523875"/>
          </a:xfrm>
          <a:prstGeom prst="rect">
            <a:avLst/>
          </a:prstGeom>
          <a:noFill/>
          <a:ln w="9525">
            <a:noFill/>
            <a:miter lim="800000"/>
            <a:headEnd/>
            <a:tailEnd/>
          </a:ln>
        </p:spPr>
        <p:txBody>
          <a:bodyPr wrap="none">
            <a:spAutoFit/>
          </a:bodyPr>
          <a:lstStyle/>
          <a:p>
            <a:r>
              <a:rPr lang="ja-JP" altLang="en-US" sz="1400" b="1" dirty="0"/>
              <a:t>アセトン中で</a:t>
            </a:r>
            <a:endParaRPr lang="en-US" altLang="ja-JP" sz="1400" b="1" dirty="0"/>
          </a:p>
          <a:p>
            <a:r>
              <a:rPr lang="en-US" altLang="ja-JP" sz="1400" b="1" dirty="0"/>
              <a:t>30</a:t>
            </a:r>
            <a:r>
              <a:rPr lang="ja-JP" altLang="en-US" sz="1400" b="1" dirty="0"/>
              <a:t>分間超音波洗浄</a:t>
            </a:r>
            <a:endParaRPr lang="en-US" altLang="ja-JP" sz="1400" b="1" dirty="0"/>
          </a:p>
        </p:txBody>
      </p:sp>
      <p:sp>
        <p:nvSpPr>
          <p:cNvPr id="23" name="テキスト ボックス 6"/>
          <p:cNvSpPr txBox="1">
            <a:spLocks noChangeArrowheads="1"/>
          </p:cNvSpPr>
          <p:nvPr/>
        </p:nvSpPr>
        <p:spPr bwMode="auto">
          <a:xfrm>
            <a:off x="4000500" y="1431925"/>
            <a:ext cx="1967718" cy="523220"/>
          </a:xfrm>
          <a:prstGeom prst="rect">
            <a:avLst/>
          </a:prstGeom>
          <a:noFill/>
          <a:ln w="9525">
            <a:noFill/>
            <a:miter lim="800000"/>
            <a:headEnd/>
            <a:tailEnd/>
          </a:ln>
        </p:spPr>
        <p:txBody>
          <a:bodyPr wrap="none">
            <a:spAutoFit/>
          </a:bodyPr>
          <a:lstStyle/>
          <a:p>
            <a:r>
              <a:rPr lang="en-US" altLang="ja-JP" sz="1400" b="1" dirty="0"/>
              <a:t>5wt% </a:t>
            </a:r>
            <a:r>
              <a:rPr lang="en-US" altLang="ja-JP" sz="1400" b="1" dirty="0" err="1"/>
              <a:t>NaOH</a:t>
            </a:r>
            <a:r>
              <a:rPr lang="ja-JP" altLang="en-US" sz="1400" b="1" dirty="0"/>
              <a:t>水溶液中で</a:t>
            </a:r>
            <a:endParaRPr lang="en-US" altLang="ja-JP" sz="1400" b="1" dirty="0"/>
          </a:p>
          <a:p>
            <a:r>
              <a:rPr lang="en-US" altLang="ja-JP" sz="1400" b="1" dirty="0"/>
              <a:t>30</a:t>
            </a:r>
            <a:r>
              <a:rPr lang="ja-JP" altLang="en-US" sz="1400" b="1" dirty="0"/>
              <a:t>分間超音波洗浄</a:t>
            </a:r>
          </a:p>
        </p:txBody>
      </p:sp>
      <p:sp>
        <p:nvSpPr>
          <p:cNvPr id="24" name="テキスト ボックス 21"/>
          <p:cNvSpPr txBox="1">
            <a:spLocks noChangeArrowheads="1"/>
          </p:cNvSpPr>
          <p:nvPr/>
        </p:nvSpPr>
        <p:spPr bwMode="auto">
          <a:xfrm>
            <a:off x="7016750" y="1422400"/>
            <a:ext cx="1695450" cy="523875"/>
          </a:xfrm>
          <a:prstGeom prst="rect">
            <a:avLst/>
          </a:prstGeom>
          <a:noFill/>
          <a:ln w="9525">
            <a:noFill/>
            <a:miter lim="800000"/>
            <a:headEnd/>
            <a:tailEnd/>
          </a:ln>
        </p:spPr>
        <p:txBody>
          <a:bodyPr wrap="none">
            <a:spAutoFit/>
          </a:bodyPr>
          <a:lstStyle/>
          <a:p>
            <a:r>
              <a:rPr lang="ja-JP" altLang="en-US" sz="1400" b="1" dirty="0"/>
              <a:t>使用する直前に</a:t>
            </a:r>
            <a:endParaRPr lang="en-US" altLang="ja-JP" sz="1400" b="1" dirty="0"/>
          </a:p>
          <a:p>
            <a:r>
              <a:rPr lang="en-US" altLang="ja-JP" sz="1400" b="1" dirty="0"/>
              <a:t>1</a:t>
            </a:r>
            <a:r>
              <a:rPr lang="ja-JP" altLang="en-US" sz="1400" b="1" dirty="0"/>
              <a:t>時間</a:t>
            </a:r>
            <a:r>
              <a:rPr lang="en-US" altLang="ja-JP" sz="1400" b="1" dirty="0"/>
              <a:t>UV</a:t>
            </a:r>
            <a:r>
              <a:rPr lang="ja-JP" altLang="en-US" sz="1400" b="1" dirty="0"/>
              <a:t>オゾン洗浄</a:t>
            </a:r>
          </a:p>
        </p:txBody>
      </p:sp>
      <p:cxnSp>
        <p:nvCxnSpPr>
          <p:cNvPr id="25" name="直線矢印コネクタ 24"/>
          <p:cNvCxnSpPr/>
          <p:nvPr/>
        </p:nvCxnSpPr>
        <p:spPr>
          <a:xfrm>
            <a:off x="3446463" y="1684338"/>
            <a:ext cx="180975" cy="0"/>
          </a:xfrm>
          <a:prstGeom prst="straightConnector1">
            <a:avLst/>
          </a:prstGeom>
          <a:ln>
            <a:solidFill>
              <a:schemeClr val="tx1"/>
            </a:solidFill>
            <a:tailEnd type="arrow" w="lg" len="sm"/>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6462713" y="1684338"/>
            <a:ext cx="180975" cy="0"/>
          </a:xfrm>
          <a:prstGeom prst="straightConnector1">
            <a:avLst/>
          </a:prstGeom>
          <a:ln>
            <a:solidFill>
              <a:schemeClr val="tx1"/>
            </a:solidFill>
            <a:tailEnd type="arrow" w="lg" len="sm"/>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1100138" y="1165225"/>
            <a:ext cx="7705725" cy="904875"/>
          </a:xfrm>
          <a:prstGeom prst="roundRect">
            <a:avLst>
              <a:gd name="adj" fmla="val 9776"/>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 name="テキスト ボックス 2"/>
          <p:cNvSpPr txBox="1">
            <a:spLocks noChangeArrowheads="1"/>
          </p:cNvSpPr>
          <p:nvPr/>
        </p:nvSpPr>
        <p:spPr bwMode="auto">
          <a:xfrm>
            <a:off x="4161104" y="981075"/>
            <a:ext cx="1728000" cy="369888"/>
          </a:xfrm>
          <a:prstGeom prst="rect">
            <a:avLst/>
          </a:prstGeom>
          <a:solidFill>
            <a:schemeClr val="bg2"/>
          </a:solidFill>
          <a:ln w="9525">
            <a:noFill/>
            <a:miter lim="800000"/>
            <a:headEnd/>
            <a:tailEnd/>
          </a:ln>
        </p:spPr>
        <p:txBody>
          <a:bodyPr>
            <a:spAutoFit/>
          </a:bodyPr>
          <a:lstStyle/>
          <a:p>
            <a:r>
              <a:rPr lang="ja-JP" altLang="en-US" b="1" dirty="0" smtClean="0"/>
              <a:t>ガラス基盤洗浄</a:t>
            </a:r>
            <a:endParaRPr lang="ja-JP" altLang="en-US" b="1" dirty="0"/>
          </a:p>
        </p:txBody>
      </p:sp>
      <p:sp>
        <p:nvSpPr>
          <p:cNvPr id="29" name="正方形/長方形 28"/>
          <p:cNvSpPr/>
          <p:nvPr/>
        </p:nvSpPr>
        <p:spPr>
          <a:xfrm>
            <a:off x="6537325" y="6207125"/>
            <a:ext cx="2441575" cy="246063"/>
          </a:xfrm>
          <a:prstGeom prst="rect">
            <a:avLst/>
          </a:prstGeom>
        </p:spPr>
        <p:txBody>
          <a:bodyPr wrap="none">
            <a:spAutoFit/>
          </a:bodyPr>
          <a:lstStyle/>
          <a:p>
            <a:pPr>
              <a:defRPr/>
            </a:pPr>
            <a:r>
              <a:rPr lang="ja-JP" altLang="ja-JP" sz="1000" dirty="0">
                <a:latin typeface="+mn-lt"/>
                <a:ea typeface="+mn-ea"/>
              </a:rPr>
              <a:t>前田 健太郎、修士論文、大阪大学（</a:t>
            </a:r>
            <a:r>
              <a:rPr lang="en-US" altLang="ja-JP" sz="1000" dirty="0">
                <a:latin typeface="+mn-lt"/>
                <a:ea typeface="+mn-ea"/>
              </a:rPr>
              <a:t>2011</a:t>
            </a:r>
            <a:r>
              <a:rPr lang="ja-JP" altLang="ja-JP" sz="1000" dirty="0">
                <a:latin typeface="+mn-lt"/>
                <a:ea typeface="+mn-ea"/>
              </a:rPr>
              <a:t>）</a:t>
            </a:r>
            <a:endParaRPr lang="ja-JP" altLang="en-US" sz="1000" dirty="0">
              <a:latin typeface="+mn-lt"/>
              <a:ea typeface="+mn-ea"/>
            </a:endParaRPr>
          </a:p>
        </p:txBody>
      </p:sp>
      <p:sp>
        <p:nvSpPr>
          <p:cNvPr id="30" name="円/楕円 29"/>
          <p:cNvSpPr/>
          <p:nvPr/>
        </p:nvSpPr>
        <p:spPr>
          <a:xfrm>
            <a:off x="7048739" y="3853522"/>
            <a:ext cx="54000" cy="216000"/>
          </a:xfrm>
          <a:prstGeom prst="ellipse">
            <a:avLst/>
          </a:prstGeom>
          <a:solidFill>
            <a:srgbClr val="4FD1FF"/>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 name="図 21" descr="セットアップ卒論用.png"/>
          <p:cNvPicPr>
            <a:picLocks noChangeAspect="1"/>
          </p:cNvPicPr>
          <p:nvPr/>
        </p:nvPicPr>
        <p:blipFill>
          <a:blip r:embed="rId3" cstate="print"/>
          <a:stretch>
            <a:fillRect/>
          </a:stretch>
        </p:blipFill>
        <p:spPr>
          <a:xfrm>
            <a:off x="1352600" y="980728"/>
            <a:ext cx="7150596" cy="5400000"/>
          </a:xfrm>
          <a:prstGeom prst="rect">
            <a:avLst/>
          </a:prstGeom>
        </p:spPr>
      </p:pic>
      <p:sp>
        <p:nvSpPr>
          <p:cNvPr id="23" name="タイトル 22"/>
          <p:cNvSpPr>
            <a:spLocks noGrp="1"/>
          </p:cNvSpPr>
          <p:nvPr>
            <p:ph type="title"/>
          </p:nvPr>
        </p:nvSpPr>
        <p:spPr/>
        <p:txBody>
          <a:bodyPr/>
          <a:lstStyle/>
          <a:p>
            <a:r>
              <a:rPr lang="ja-JP" altLang="en-US" sz="3200" dirty="0" smtClean="0">
                <a:latin typeface="ＭＳ ゴシック" pitchFamily="49" charset="-128"/>
                <a:ea typeface="ＭＳ ゴシック" pitchFamily="49" charset="-128"/>
              </a:rPr>
              <a:t>単分子蛍光イメージング装置</a:t>
            </a:r>
            <a:endParaRPr kumimoji="1" lang="ja-JP" altLang="en-US" dirty="0">
              <a:latin typeface="ＭＳ ゴシック" pitchFamily="49" charset="-128"/>
              <a:ea typeface="ＭＳ ゴシック" pitchFamily="49"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272480" y="4084672"/>
          <a:ext cx="9433048" cy="2667744"/>
        </p:xfrm>
        <a:graphic>
          <a:graphicData uri="http://schemas.openxmlformats.org/drawingml/2006/table">
            <a:tbl>
              <a:tblPr firstRow="1" bandRow="1">
                <a:tableStyleId>{3C2FFA5D-87B4-456A-9821-1D502468CF0F}</a:tableStyleId>
              </a:tblPr>
              <a:tblGrid>
                <a:gridCol w="3631423"/>
                <a:gridCol w="2921305"/>
                <a:gridCol w="2880320"/>
              </a:tblGrid>
              <a:tr h="305192">
                <a:tc>
                  <a:txBody>
                    <a:bodyPr/>
                    <a:lstStyle/>
                    <a:p>
                      <a:pPr algn="ctr"/>
                      <a:endParaRPr kumimoji="1" lang="ja-JP" altLang="en-US" sz="1600" dirty="0"/>
                    </a:p>
                  </a:txBody>
                  <a:tcPr anchor="ctr"/>
                </a:tc>
                <a:tc>
                  <a:txBody>
                    <a:bodyPr/>
                    <a:lstStyle/>
                    <a:p>
                      <a:pPr algn="ctr"/>
                      <a:r>
                        <a:rPr kumimoji="1" lang="en-US" altLang="ja-JP" sz="1600" dirty="0" smtClean="0"/>
                        <a:t>Wide-field</a:t>
                      </a:r>
                      <a:endParaRPr kumimoji="1" lang="ja-JP" altLang="en-US" sz="1600" dirty="0"/>
                    </a:p>
                  </a:txBody>
                  <a:tcPr anchor="ctr"/>
                </a:tc>
                <a:tc>
                  <a:txBody>
                    <a:bodyPr/>
                    <a:lstStyle/>
                    <a:p>
                      <a:pPr algn="ctr"/>
                      <a:r>
                        <a:rPr kumimoji="1" lang="en-US" altLang="ja-JP" sz="1600" dirty="0" err="1" smtClean="0"/>
                        <a:t>Confocal</a:t>
                      </a:r>
                      <a:endParaRPr kumimoji="1" lang="ja-JP" altLang="en-US" sz="1600" dirty="0"/>
                    </a:p>
                  </a:txBody>
                  <a:tcPr anchor="ctr"/>
                </a:tc>
              </a:tr>
              <a:tr h="498887">
                <a:tc>
                  <a:txBody>
                    <a:bodyPr/>
                    <a:lstStyle/>
                    <a:p>
                      <a:pPr algn="ctr"/>
                      <a:r>
                        <a:rPr kumimoji="1" lang="en-US" altLang="ja-JP" sz="1600" dirty="0" smtClean="0">
                          <a:latin typeface="Calibri" pitchFamily="34" charset="0"/>
                        </a:rPr>
                        <a:t>Time resolution</a:t>
                      </a:r>
                      <a:endParaRPr kumimoji="1" lang="ja-JP" altLang="en-US" sz="1600" dirty="0">
                        <a:latin typeface="Calibri" pitchFamily="34" charset="0"/>
                      </a:endParaRPr>
                    </a:p>
                  </a:txBody>
                  <a:tcPr anchor="ctr"/>
                </a:tc>
                <a:tc>
                  <a:txBody>
                    <a:bodyPr/>
                    <a:lstStyle/>
                    <a:p>
                      <a:pPr algn="ctr"/>
                      <a:r>
                        <a:rPr kumimoji="1" lang="en-US" altLang="ja-JP" sz="1600" dirty="0" smtClean="0">
                          <a:latin typeface="Calibri" pitchFamily="34" charset="0"/>
                        </a:rPr>
                        <a:t>30 fpm(16.7</a:t>
                      </a:r>
                      <a:r>
                        <a:rPr kumimoji="1" lang="el-GR" altLang="ja-JP" sz="1600" dirty="0" smtClean="0">
                          <a:latin typeface="Calibri" pitchFamily="34" charset="0"/>
                        </a:rPr>
                        <a:t>μ</a:t>
                      </a:r>
                      <a:r>
                        <a:rPr kumimoji="1" lang="en-US" altLang="ja-JP" sz="1600" dirty="0" smtClean="0">
                          <a:latin typeface="Calibri" pitchFamily="34" charset="0"/>
                        </a:rPr>
                        <a:t>m×16.7</a:t>
                      </a:r>
                      <a:r>
                        <a:rPr kumimoji="1" lang="el-GR" altLang="ja-JP" sz="1600" dirty="0" smtClean="0">
                          <a:latin typeface="Calibri" pitchFamily="34" charset="0"/>
                        </a:rPr>
                        <a:t>μ</a:t>
                      </a:r>
                      <a:r>
                        <a:rPr kumimoji="1" lang="en-US" altLang="ja-JP" sz="1600" dirty="0" smtClean="0">
                          <a:latin typeface="Calibri" pitchFamily="34" charset="0"/>
                        </a:rPr>
                        <a:t>m)</a:t>
                      </a:r>
                      <a:endParaRPr kumimoji="1" lang="ja-JP" altLang="en-US" sz="1600" dirty="0">
                        <a:latin typeface="Calibri" pitchFamily="34" charset="0"/>
                      </a:endParaRPr>
                    </a:p>
                  </a:txBody>
                  <a:tcPr anchor="ctr"/>
                </a:tc>
                <a:tc>
                  <a:txBody>
                    <a:bodyPr/>
                    <a:lstStyle/>
                    <a:p>
                      <a:pPr algn="ctr"/>
                      <a:r>
                        <a:rPr kumimoji="1" lang="en-US" altLang="ja-JP" sz="1600" dirty="0" smtClean="0">
                          <a:latin typeface="Calibri" pitchFamily="34" charset="0"/>
                        </a:rPr>
                        <a:t>200 s(15 </a:t>
                      </a:r>
                      <a:r>
                        <a:rPr kumimoji="1" lang="el-GR" altLang="ja-JP" sz="1600" dirty="0" smtClean="0">
                          <a:latin typeface="Calibri" pitchFamily="34" charset="0"/>
                        </a:rPr>
                        <a:t>μ</a:t>
                      </a:r>
                      <a:r>
                        <a:rPr kumimoji="1" lang="en-US" altLang="ja-JP" sz="1600" dirty="0" smtClean="0">
                          <a:latin typeface="Calibri" pitchFamily="34" charset="0"/>
                        </a:rPr>
                        <a:t>m×15 </a:t>
                      </a:r>
                      <a:r>
                        <a:rPr kumimoji="1" lang="el-GR" altLang="ja-JP" sz="1600" dirty="0" smtClean="0">
                          <a:latin typeface="Calibri" pitchFamily="34" charset="0"/>
                        </a:rPr>
                        <a:t>μ</a:t>
                      </a:r>
                      <a:r>
                        <a:rPr kumimoji="1" lang="en-US" altLang="ja-JP" sz="1600" dirty="0" smtClean="0">
                          <a:latin typeface="Calibri" pitchFamily="34" charset="0"/>
                        </a:rPr>
                        <a:t>m)</a:t>
                      </a:r>
                      <a:endParaRPr kumimoji="1" lang="ja-JP" altLang="en-US" sz="1600" dirty="0">
                        <a:latin typeface="Calibri" pitchFamily="34" charset="0"/>
                      </a:endParaRPr>
                    </a:p>
                  </a:txBody>
                  <a:tcPr anchor="ctr"/>
                </a:tc>
              </a:tr>
              <a:tr h="437217">
                <a:tc>
                  <a:txBody>
                    <a:bodyPr/>
                    <a:lstStyle/>
                    <a:p>
                      <a:pPr algn="ctr"/>
                      <a:r>
                        <a:rPr kumimoji="1" lang="en-US" altLang="ja-JP" sz="1600" dirty="0" smtClean="0">
                          <a:latin typeface="Calibri" pitchFamily="34" charset="0"/>
                        </a:rPr>
                        <a:t>Spatial</a:t>
                      </a:r>
                      <a:r>
                        <a:rPr kumimoji="1" lang="en-US" altLang="ja-JP" sz="1600" baseline="0" dirty="0" smtClean="0">
                          <a:latin typeface="Calibri" pitchFamily="34" charset="0"/>
                        </a:rPr>
                        <a:t> resolution(x-y plane)</a:t>
                      </a:r>
                      <a:endParaRPr kumimoji="1" lang="ja-JP" altLang="en-US" sz="1600" dirty="0">
                        <a:latin typeface="Calibri" pitchFamily="34" charset="0"/>
                      </a:endParaRPr>
                    </a:p>
                  </a:txBody>
                  <a:tcPr anchor="ctr"/>
                </a:tc>
                <a:tc>
                  <a:txBody>
                    <a:bodyPr/>
                    <a:lstStyle/>
                    <a:p>
                      <a:pPr algn="ctr"/>
                      <a:r>
                        <a:rPr kumimoji="1" lang="en-US" altLang="ja-JP" sz="1600" dirty="0" smtClean="0">
                          <a:latin typeface="Calibri" pitchFamily="34" charset="0"/>
                        </a:rPr>
                        <a:t>250 nm</a:t>
                      </a:r>
                      <a:endParaRPr kumimoji="1" lang="ja-JP" altLang="en-US" sz="1600" dirty="0">
                        <a:latin typeface="Calibri" pitchFamily="34" charset="0"/>
                      </a:endParaRPr>
                    </a:p>
                  </a:txBody>
                  <a:tcPr anchor="ctr"/>
                </a:tc>
                <a:tc>
                  <a:txBody>
                    <a:bodyPr/>
                    <a:lstStyle/>
                    <a:p>
                      <a:pPr algn="ctr"/>
                      <a:r>
                        <a:rPr kumimoji="1" lang="en-US" altLang="ja-JP" sz="1600" dirty="0" smtClean="0">
                          <a:latin typeface="Calibri" pitchFamily="34" charset="0"/>
                        </a:rPr>
                        <a:t>250 nm</a:t>
                      </a:r>
                      <a:endParaRPr kumimoji="1" lang="ja-JP" altLang="en-US" sz="1600" dirty="0">
                        <a:latin typeface="Calibri" pitchFamily="34" charset="0"/>
                      </a:endParaRPr>
                    </a:p>
                  </a:txBody>
                  <a:tcPr anchor="ctr"/>
                </a:tc>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Calibri" pitchFamily="34" charset="0"/>
                        </a:rPr>
                        <a:t>Spatial</a:t>
                      </a:r>
                      <a:r>
                        <a:rPr kumimoji="1" lang="en-US" altLang="ja-JP" sz="1600" baseline="0" dirty="0" smtClean="0">
                          <a:latin typeface="Calibri" pitchFamily="34" charset="0"/>
                        </a:rPr>
                        <a:t> resolution(z axis)</a:t>
                      </a:r>
                      <a:endParaRPr kumimoji="1" lang="ja-JP" altLang="en-US" sz="1600" dirty="0" smtClean="0">
                        <a:latin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Calibri" pitchFamily="34" charset="0"/>
                        </a:rPr>
                        <a:t>3 </a:t>
                      </a:r>
                      <a:r>
                        <a:rPr kumimoji="1" lang="el-GR" altLang="ja-JP" sz="1600" dirty="0" smtClean="0">
                          <a:latin typeface="Calibri" pitchFamily="34" charset="0"/>
                        </a:rPr>
                        <a:t>μ</a:t>
                      </a:r>
                      <a:r>
                        <a:rPr kumimoji="1" lang="en-US" altLang="ja-JP" sz="1600" dirty="0" smtClean="0">
                          <a:latin typeface="Calibri" pitchFamily="34" charset="0"/>
                        </a:rPr>
                        <a:t>m</a:t>
                      </a:r>
                      <a:endParaRPr kumimoji="1" lang="ja-JP" altLang="en-US" sz="1600" dirty="0" smtClean="0">
                        <a:latin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Calibri" pitchFamily="34" charset="0"/>
                        </a:rPr>
                        <a:t>900</a:t>
                      </a:r>
                      <a:r>
                        <a:rPr kumimoji="1" lang="ja-JP" altLang="en-US" sz="1600" baseline="0" dirty="0" smtClean="0">
                          <a:latin typeface="Calibri" pitchFamily="34" charset="0"/>
                        </a:rPr>
                        <a:t> </a:t>
                      </a:r>
                      <a:r>
                        <a:rPr kumimoji="1" lang="en-US" altLang="ja-JP" sz="1600" baseline="0" dirty="0" smtClean="0">
                          <a:latin typeface="Calibri" pitchFamily="34" charset="0"/>
                        </a:rPr>
                        <a:t>nm</a:t>
                      </a:r>
                      <a:endParaRPr kumimoji="1" lang="ja-JP" altLang="en-US" sz="1600" dirty="0" smtClean="0">
                        <a:latin typeface="Calibri" pitchFamily="34" charset="0"/>
                      </a:endParaRPr>
                    </a:p>
                  </a:txBody>
                  <a:tcPr anchor="ctr"/>
                </a:tc>
              </a:tr>
              <a:tr h="455560">
                <a:tc>
                  <a:txBody>
                    <a:bodyPr/>
                    <a:lstStyle/>
                    <a:p>
                      <a:pPr algn="ctr"/>
                      <a:r>
                        <a:rPr kumimoji="1" lang="en-US" altLang="ja-JP" sz="1600" dirty="0" smtClean="0">
                          <a:latin typeface="Calibri" pitchFamily="34" charset="0"/>
                        </a:rPr>
                        <a:t>Advantage</a:t>
                      </a:r>
                      <a:endParaRPr kumimoji="1" lang="ja-JP" altLang="en-US" sz="1600" dirty="0">
                        <a:latin typeface="Calibri" pitchFamily="34" charset="0"/>
                      </a:endParaRPr>
                    </a:p>
                  </a:txBody>
                  <a:tcPr anchor="ctr"/>
                </a:tc>
                <a:tc>
                  <a:txBody>
                    <a:bodyPr/>
                    <a:lstStyle/>
                    <a:p>
                      <a:pPr algn="ctr"/>
                      <a:r>
                        <a:rPr kumimoji="1" lang="ja-JP" altLang="en-US" sz="1400" dirty="0" smtClean="0">
                          <a:latin typeface="Calibri" pitchFamily="34" charset="0"/>
                        </a:rPr>
                        <a:t>・</a:t>
                      </a:r>
                      <a:r>
                        <a:rPr kumimoji="1" lang="en-US" altLang="ja-JP" sz="1400" dirty="0" smtClean="0">
                          <a:latin typeface="Calibri" pitchFamily="34" charset="0"/>
                        </a:rPr>
                        <a:t>Measure many molecules </a:t>
                      </a:r>
                    </a:p>
                    <a:p>
                      <a:pPr algn="ctr"/>
                      <a:r>
                        <a:rPr kumimoji="1" lang="en-US" altLang="ja-JP" sz="1400" dirty="0" smtClean="0">
                          <a:latin typeface="Calibri" pitchFamily="34" charset="0"/>
                        </a:rPr>
                        <a:t>at</a:t>
                      </a:r>
                      <a:r>
                        <a:rPr kumimoji="1" lang="en-US" altLang="ja-JP" sz="1400" baseline="0" dirty="0" smtClean="0">
                          <a:latin typeface="Calibri" pitchFamily="34" charset="0"/>
                        </a:rPr>
                        <a:t> one</a:t>
                      </a:r>
                      <a:r>
                        <a:rPr kumimoji="1" lang="ja-JP" altLang="en-US" sz="1400" baseline="0" dirty="0" smtClean="0">
                          <a:latin typeface="Calibri" pitchFamily="34" charset="0"/>
                        </a:rPr>
                        <a:t> </a:t>
                      </a:r>
                      <a:r>
                        <a:rPr kumimoji="1" lang="en-US" altLang="ja-JP" sz="1400" baseline="0" dirty="0" smtClean="0">
                          <a:latin typeface="Calibri" pitchFamily="34" charset="0"/>
                        </a:rPr>
                        <a:t>time.</a:t>
                      </a:r>
                      <a:endParaRPr kumimoji="1" lang="ja-JP" altLang="en-US" sz="1400" dirty="0">
                        <a:latin typeface="Calibri" pitchFamily="34" charset="0"/>
                      </a:endParaRPr>
                    </a:p>
                  </a:txBody>
                  <a:tcPr anchor="ctr"/>
                </a:tc>
                <a:tc>
                  <a:txBody>
                    <a:bodyPr/>
                    <a:lstStyle/>
                    <a:p>
                      <a:pPr algn="ctr"/>
                      <a:r>
                        <a:rPr kumimoji="1" lang="ja-JP" altLang="en-US" sz="1400" dirty="0" smtClean="0">
                          <a:latin typeface="Calibri" pitchFamily="34" charset="0"/>
                        </a:rPr>
                        <a:t>・</a:t>
                      </a:r>
                      <a:r>
                        <a:rPr kumimoji="1" lang="en-US" altLang="ja-JP" sz="1400" dirty="0" smtClean="0">
                          <a:latin typeface="Calibri" pitchFamily="34" charset="0"/>
                        </a:rPr>
                        <a:t>High spatial resolution </a:t>
                      </a:r>
                      <a:r>
                        <a:rPr kumimoji="1" lang="en-US" altLang="ja-JP" sz="1400" dirty="0" smtClean="0">
                          <a:latin typeface="Calibri" pitchFamily="34" charset="0"/>
                        </a:rPr>
                        <a:t>on</a:t>
                      </a:r>
                      <a:r>
                        <a:rPr kumimoji="1" lang="en-US" altLang="ja-JP" sz="1400" baseline="0" dirty="0" smtClean="0">
                          <a:latin typeface="Calibri" pitchFamily="34" charset="0"/>
                        </a:rPr>
                        <a:t> </a:t>
                      </a:r>
                      <a:r>
                        <a:rPr kumimoji="1" lang="en-US" altLang="ja-JP" sz="1400" baseline="0" dirty="0" smtClean="0">
                          <a:latin typeface="Calibri" pitchFamily="34" charset="0"/>
                        </a:rPr>
                        <a:t>z axis</a:t>
                      </a:r>
                      <a:endParaRPr kumimoji="1" lang="en-US" altLang="ja-JP" sz="1400" dirty="0" smtClean="0">
                        <a:latin typeface="Calibri" pitchFamily="34" charset="0"/>
                      </a:endParaRPr>
                    </a:p>
                  </a:txBody>
                  <a:tcPr anchor="ctr"/>
                </a:tc>
              </a:tr>
              <a:tr h="455560">
                <a:tc>
                  <a:txBody>
                    <a:bodyPr/>
                    <a:lstStyle/>
                    <a:p>
                      <a:pPr algn="ctr"/>
                      <a:r>
                        <a:rPr kumimoji="1" lang="en-US" altLang="ja-JP" sz="1600" dirty="0" smtClean="0">
                          <a:latin typeface="Calibri" pitchFamily="34" charset="0"/>
                        </a:rPr>
                        <a:t>Disadvantage</a:t>
                      </a:r>
                      <a:endParaRPr kumimoji="1" lang="ja-JP" altLang="en-US" sz="1600" dirty="0">
                        <a:latin typeface="Calibri" pitchFamily="34" charset="0"/>
                      </a:endParaRPr>
                    </a:p>
                  </a:txBody>
                  <a:tcPr anchor="ctr"/>
                </a:tc>
                <a:tc>
                  <a:txBody>
                    <a:bodyPr/>
                    <a:lstStyle/>
                    <a:p>
                      <a:pPr algn="ctr"/>
                      <a:r>
                        <a:rPr kumimoji="1" lang="ja-JP" altLang="en-US" sz="1400" dirty="0" smtClean="0">
                          <a:latin typeface="Calibri" pitchFamily="34" charset="0"/>
                        </a:rPr>
                        <a:t>・</a:t>
                      </a:r>
                      <a:r>
                        <a:rPr kumimoji="1" lang="en-US" altLang="ja-JP" sz="1400" dirty="0" smtClean="0">
                          <a:latin typeface="Calibri" pitchFamily="34" charset="0"/>
                        </a:rPr>
                        <a:t>Backgroun</a:t>
                      </a:r>
                      <a:r>
                        <a:rPr kumimoji="1" lang="en-US" altLang="ja-JP" sz="1400" baseline="0" dirty="0" smtClean="0">
                          <a:latin typeface="Calibri" pitchFamily="34" charset="0"/>
                        </a:rPr>
                        <a:t>d light from out of </a:t>
                      </a:r>
                      <a:r>
                        <a:rPr kumimoji="1" lang="en-US" altLang="ja-JP" sz="1400" baseline="0" dirty="0" smtClean="0">
                          <a:latin typeface="Calibri" pitchFamily="34" charset="0"/>
                        </a:rPr>
                        <a:t>focus</a:t>
                      </a:r>
                    </a:p>
                    <a:p>
                      <a:pPr algn="ctr"/>
                      <a:r>
                        <a:rPr kumimoji="1" lang="ja-JP" altLang="en-US" sz="1400" baseline="0" dirty="0" smtClean="0">
                          <a:latin typeface="Calibri" pitchFamily="34" charset="0"/>
                        </a:rPr>
                        <a:t>・</a:t>
                      </a:r>
                      <a:r>
                        <a:rPr kumimoji="1" lang="en-US" altLang="ja-JP" sz="1400" baseline="0" dirty="0" smtClean="0">
                          <a:latin typeface="Calibri" pitchFamily="34" charset="0"/>
                        </a:rPr>
                        <a:t>Low spatial resolution on z axis</a:t>
                      </a:r>
                      <a:endParaRPr kumimoji="1" lang="ja-JP" altLang="en-US" sz="1400" dirty="0">
                        <a:latin typeface="Calibri" pitchFamily="34" charset="0"/>
                      </a:endParaRPr>
                    </a:p>
                  </a:txBody>
                  <a:tcPr anchor="ctr"/>
                </a:tc>
                <a:tc>
                  <a:txBody>
                    <a:bodyPr/>
                    <a:lstStyle/>
                    <a:p>
                      <a:pPr algn="ctr"/>
                      <a:r>
                        <a:rPr kumimoji="1" lang="ja-JP" altLang="en-US" sz="1400" dirty="0" smtClean="0">
                          <a:latin typeface="Calibri" pitchFamily="34" charset="0"/>
                        </a:rPr>
                        <a:t>・</a:t>
                      </a:r>
                      <a:r>
                        <a:rPr kumimoji="1" lang="en-US" altLang="ja-JP" sz="1400" dirty="0" smtClean="0">
                          <a:latin typeface="Calibri" pitchFamily="34" charset="0"/>
                        </a:rPr>
                        <a:t>Long measurement</a:t>
                      </a:r>
                      <a:r>
                        <a:rPr kumimoji="1" lang="en-US" altLang="ja-JP" sz="1400" baseline="0" dirty="0" smtClean="0">
                          <a:latin typeface="Calibri" pitchFamily="34" charset="0"/>
                        </a:rPr>
                        <a:t> time</a:t>
                      </a:r>
                    </a:p>
                    <a:p>
                      <a:pPr algn="ctr"/>
                      <a:r>
                        <a:rPr kumimoji="1" lang="ja-JP" altLang="en-US" sz="1400" baseline="0" dirty="0" smtClean="0">
                          <a:latin typeface="Calibri" pitchFamily="34" charset="0"/>
                        </a:rPr>
                        <a:t>・</a:t>
                      </a:r>
                      <a:r>
                        <a:rPr kumimoji="1" lang="en-US" altLang="ja-JP" sz="1400" dirty="0" smtClean="0">
                          <a:latin typeface="Calibri" pitchFamily="34" charset="0"/>
                        </a:rPr>
                        <a:t>Measure few molecules at</a:t>
                      </a:r>
                      <a:r>
                        <a:rPr kumimoji="1" lang="en-US" altLang="ja-JP" sz="1400" baseline="0" dirty="0" smtClean="0">
                          <a:latin typeface="Calibri" pitchFamily="34" charset="0"/>
                        </a:rPr>
                        <a:t> one time</a:t>
                      </a:r>
                      <a:endParaRPr kumimoji="1" lang="ja-JP" altLang="en-US" sz="1400" dirty="0">
                        <a:latin typeface="Calibri" pitchFamily="34" charset="0"/>
                      </a:endParaRPr>
                    </a:p>
                  </a:txBody>
                  <a:tcPr anchor="ctr"/>
                </a:tc>
              </a:tr>
            </a:tbl>
          </a:graphicData>
        </a:graphic>
      </p:graphicFrame>
      <p:sp>
        <p:nvSpPr>
          <p:cNvPr id="2" name="タイトル 1"/>
          <p:cNvSpPr>
            <a:spLocks noGrp="1"/>
          </p:cNvSpPr>
          <p:nvPr>
            <p:ph type="title"/>
          </p:nvPr>
        </p:nvSpPr>
        <p:spPr>
          <a:xfrm>
            <a:off x="272480" y="50894"/>
            <a:ext cx="8327258" cy="785818"/>
          </a:xfrm>
        </p:spPr>
        <p:txBody>
          <a:bodyPr>
            <a:normAutofit/>
          </a:bodyPr>
          <a:lstStyle/>
          <a:p>
            <a:r>
              <a:rPr kumimoji="1" lang="en-US" altLang="ja-JP" sz="3200" dirty="0" smtClean="0"/>
              <a:t>Microscope</a:t>
            </a:r>
            <a:endParaRPr kumimoji="1" lang="ja-JP" altLang="en-US" sz="3200" dirty="0"/>
          </a:p>
        </p:txBody>
      </p:sp>
      <p:sp>
        <p:nvSpPr>
          <p:cNvPr id="3" name="スライド番号プレースホルダ 2"/>
          <p:cNvSpPr>
            <a:spLocks noGrp="1"/>
          </p:cNvSpPr>
          <p:nvPr>
            <p:ph type="sldNum" sz="quarter" idx="12"/>
          </p:nvPr>
        </p:nvSpPr>
        <p:spPr>
          <a:xfrm>
            <a:off x="8049344" y="6492875"/>
            <a:ext cx="2311400" cy="365125"/>
          </a:xfrm>
        </p:spPr>
        <p:txBody>
          <a:bodyPr/>
          <a:lstStyle/>
          <a:p>
            <a:fld id="{CDDC7558-BD80-49AE-9546-4B1E4067DBD0}" type="slidenum">
              <a:rPr lang="ja-JP" altLang="en-US" smtClean="0"/>
              <a:pPr/>
              <a:t>5</a:t>
            </a:fld>
            <a:endParaRPr lang="ja-JP" altLang="en-US" dirty="0"/>
          </a:p>
        </p:txBody>
      </p:sp>
      <p:pic>
        <p:nvPicPr>
          <p:cNvPr id="5" name="図 4" descr="confocal.png"/>
          <p:cNvPicPr>
            <a:picLocks noChangeAspect="1"/>
          </p:cNvPicPr>
          <p:nvPr/>
        </p:nvPicPr>
        <p:blipFill>
          <a:blip r:embed="rId3" cstate="print"/>
          <a:stretch>
            <a:fillRect/>
          </a:stretch>
        </p:blipFill>
        <p:spPr>
          <a:xfrm>
            <a:off x="6105128" y="1125064"/>
            <a:ext cx="2281620" cy="2880000"/>
          </a:xfrm>
          <a:prstGeom prst="rect">
            <a:avLst/>
          </a:prstGeom>
        </p:spPr>
      </p:pic>
      <p:pic>
        <p:nvPicPr>
          <p:cNvPr id="6" name="図 5" descr="wide-field.png"/>
          <p:cNvPicPr>
            <a:picLocks noChangeAspect="1"/>
          </p:cNvPicPr>
          <p:nvPr/>
        </p:nvPicPr>
        <p:blipFill>
          <a:blip r:embed="rId4" cstate="print"/>
          <a:stretch>
            <a:fillRect/>
          </a:stretch>
        </p:blipFill>
        <p:spPr>
          <a:xfrm>
            <a:off x="1928664" y="1268760"/>
            <a:ext cx="2725563" cy="2664000"/>
          </a:xfrm>
          <a:prstGeom prst="rect">
            <a:avLst/>
          </a:prstGeom>
        </p:spPr>
      </p:pic>
      <p:sp>
        <p:nvSpPr>
          <p:cNvPr id="7" name="テキスト ボックス 6"/>
          <p:cNvSpPr txBox="1"/>
          <p:nvPr/>
        </p:nvSpPr>
        <p:spPr>
          <a:xfrm>
            <a:off x="6355358" y="786190"/>
            <a:ext cx="1910010" cy="338554"/>
          </a:xfrm>
          <a:prstGeom prst="rect">
            <a:avLst/>
          </a:prstGeom>
          <a:noFill/>
        </p:spPr>
        <p:txBody>
          <a:bodyPr wrap="none" rtlCol="0">
            <a:spAutoFit/>
          </a:bodyPr>
          <a:lstStyle/>
          <a:p>
            <a:r>
              <a:rPr kumimoji="1" lang="en-US" altLang="ja-JP" sz="1600" dirty="0" err="1" smtClean="0"/>
              <a:t>Confocal</a:t>
            </a:r>
            <a:r>
              <a:rPr kumimoji="1" lang="en-US" altLang="ja-JP" sz="1600" dirty="0" smtClean="0"/>
              <a:t> microscope</a:t>
            </a:r>
            <a:endParaRPr kumimoji="1" lang="ja-JP" altLang="en-US" sz="1600" dirty="0"/>
          </a:p>
        </p:txBody>
      </p:sp>
      <p:sp>
        <p:nvSpPr>
          <p:cNvPr id="8" name="テキスト ボックス 7"/>
          <p:cNvSpPr txBox="1"/>
          <p:nvPr/>
        </p:nvSpPr>
        <p:spPr>
          <a:xfrm>
            <a:off x="2248211" y="836712"/>
            <a:ext cx="2056717" cy="338554"/>
          </a:xfrm>
          <a:prstGeom prst="rect">
            <a:avLst/>
          </a:prstGeom>
          <a:noFill/>
        </p:spPr>
        <p:txBody>
          <a:bodyPr wrap="none" rtlCol="0">
            <a:spAutoFit/>
          </a:bodyPr>
          <a:lstStyle/>
          <a:p>
            <a:r>
              <a:rPr kumimoji="1" lang="en-US" altLang="ja-JP" sz="1600" dirty="0" smtClean="0"/>
              <a:t>Wide-field microscope</a:t>
            </a:r>
            <a:endParaRPr kumimoji="1" lang="ja-JP" altLang="en-US" sz="1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normAutofit/>
          </a:bodyPr>
          <a:lstStyle/>
          <a:p>
            <a:r>
              <a:rPr kumimoji="1" lang="en-US" altLang="ja-JP" sz="3200" dirty="0" smtClean="0"/>
              <a:t>RAMAN</a:t>
            </a:r>
            <a:r>
              <a:rPr kumimoji="1" lang="ja-JP" altLang="en-US" sz="3200" dirty="0" smtClean="0"/>
              <a:t>スイッチング温度依存性</a:t>
            </a:r>
            <a:r>
              <a:rPr kumimoji="1" lang="en-US" altLang="ja-JP" sz="3200" dirty="0" smtClean="0">
                <a:effectLst>
                  <a:outerShdw blurRad="38100" dist="38100" dir="2700000" algn="tl">
                    <a:srgbClr val="000000">
                      <a:alpha val="43137"/>
                    </a:srgbClr>
                  </a:outerShdw>
                </a:effectLst>
                <a:latin typeface="Times New Roman" pitchFamily="18" charset="0"/>
                <a:cs typeface="Times New Roman" pitchFamily="18" charset="0"/>
              </a:rPr>
              <a:t>Setup</a:t>
            </a:r>
            <a:endParaRPr kumimoji="1" lang="ja-JP" alt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50</a:t>
            </a:fld>
            <a:endParaRPr lang="ja-JP" altLang="en-US"/>
          </a:p>
        </p:txBody>
      </p:sp>
      <p:pic>
        <p:nvPicPr>
          <p:cNvPr id="5" name="図 4" descr="温度依存性装置図.tif"/>
          <p:cNvPicPr>
            <a:picLocks/>
          </p:cNvPicPr>
          <p:nvPr/>
        </p:nvPicPr>
        <p:blipFill>
          <a:blip r:embed="rId2" cstate="print"/>
          <a:stretch>
            <a:fillRect/>
          </a:stretch>
        </p:blipFill>
        <p:spPr>
          <a:xfrm>
            <a:off x="560512" y="2348885"/>
            <a:ext cx="5184000" cy="2844000"/>
          </a:xfrm>
          <a:prstGeom prst="rect">
            <a:avLst/>
          </a:prstGeom>
        </p:spPr>
      </p:pic>
      <p:graphicFrame>
        <p:nvGraphicFramePr>
          <p:cNvPr id="6" name="表 5"/>
          <p:cNvGraphicFramePr>
            <a:graphicFrameLocks noGrp="1"/>
          </p:cNvGraphicFramePr>
          <p:nvPr/>
        </p:nvGraphicFramePr>
        <p:xfrm>
          <a:off x="5601072" y="1196752"/>
          <a:ext cx="4069080" cy="2400300"/>
        </p:xfrm>
        <a:graphic>
          <a:graphicData uri="http://schemas.openxmlformats.org/drawingml/2006/table">
            <a:tbl>
              <a:tblPr/>
              <a:tblGrid>
                <a:gridCol w="1356360"/>
                <a:gridCol w="1356360"/>
                <a:gridCol w="1356360"/>
              </a:tblGrid>
              <a:tr h="200025">
                <a:tc>
                  <a:txBody>
                    <a:bodyPr/>
                    <a:lstStyle/>
                    <a:p>
                      <a:pPr algn="ctr">
                        <a:spcAft>
                          <a:spcPts val="0"/>
                        </a:spcAft>
                      </a:pPr>
                      <a:r>
                        <a:rPr lang="ja-JP" sz="1050" kern="0">
                          <a:solidFill>
                            <a:srgbClr val="000000"/>
                          </a:solidFill>
                          <a:latin typeface="Century"/>
                          <a:ea typeface="ＭＳ Ｐゴシック"/>
                          <a:cs typeface="ＭＳ Ｐゴシック"/>
                        </a:rPr>
                        <a:t>プレート </a:t>
                      </a:r>
                      <a:r>
                        <a:rPr lang="en-US" sz="1050" kern="0">
                          <a:solidFill>
                            <a:srgbClr val="000000"/>
                          </a:solidFill>
                          <a:latin typeface="Century"/>
                          <a:ea typeface="ＭＳ Ｐゴシック"/>
                          <a:cs typeface="ＭＳ Ｐゴシック"/>
                        </a:rPr>
                        <a:t>[</a:t>
                      </a:r>
                      <a:r>
                        <a:rPr lang="ja-JP" sz="1050" kern="0">
                          <a:solidFill>
                            <a:srgbClr val="000000"/>
                          </a:solidFill>
                          <a:latin typeface="Century"/>
                          <a:ea typeface="ＭＳ Ｐゴシック"/>
                          <a:cs typeface="ＭＳ Ｐゴシック"/>
                        </a:rPr>
                        <a:t>℃</a:t>
                      </a:r>
                      <a:r>
                        <a:rPr lang="en-US" sz="1050" kern="0">
                          <a:solidFill>
                            <a:srgbClr val="000000"/>
                          </a:solidFill>
                          <a:latin typeface="Century"/>
                          <a:ea typeface="ＭＳ Ｐゴシック"/>
                          <a:cs typeface="ＭＳ Ｐゴシック"/>
                        </a:rPr>
                        <a:t>]</a:t>
                      </a:r>
                      <a:endParaRPr lang="ja-JP" sz="1050" kern="100">
                        <a:latin typeface="Century"/>
                        <a:ea typeface="ＭＳ 明朝"/>
                        <a:cs typeface="Times New Roman"/>
                      </a:endParaRPr>
                    </a:p>
                  </a:txBody>
                  <a:tcPr marL="62865" marR="62865"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050" kern="0">
                          <a:solidFill>
                            <a:srgbClr val="000000"/>
                          </a:solidFill>
                          <a:latin typeface="Century"/>
                          <a:ea typeface="ＭＳ Ｐゴシック"/>
                          <a:cs typeface="ＭＳ Ｐゴシック"/>
                        </a:rPr>
                        <a:t>センサー </a:t>
                      </a:r>
                      <a:r>
                        <a:rPr lang="en-US" sz="1050" kern="0">
                          <a:solidFill>
                            <a:srgbClr val="000000"/>
                          </a:solidFill>
                          <a:latin typeface="Century"/>
                          <a:ea typeface="ＭＳ Ｐゴシック"/>
                          <a:cs typeface="ＭＳ Ｐゴシック"/>
                        </a:rPr>
                        <a:t>[</a:t>
                      </a:r>
                      <a:r>
                        <a:rPr lang="ja-JP" sz="1050" kern="0">
                          <a:solidFill>
                            <a:srgbClr val="000000"/>
                          </a:solidFill>
                          <a:latin typeface="Century"/>
                          <a:ea typeface="ＭＳ Ｐゴシック"/>
                          <a:cs typeface="ＭＳ Ｐゴシック"/>
                        </a:rPr>
                        <a:t>℃</a:t>
                      </a:r>
                      <a:r>
                        <a:rPr lang="en-US" sz="1050" kern="0">
                          <a:solidFill>
                            <a:srgbClr val="000000"/>
                          </a:solidFill>
                          <a:latin typeface="Century"/>
                          <a:ea typeface="ＭＳ Ｐゴシック"/>
                          <a:cs typeface="ＭＳ Ｐゴシック"/>
                        </a:rPr>
                        <a:t>]</a:t>
                      </a:r>
                      <a:endParaRPr lang="ja-JP" sz="1050" kern="100">
                        <a:latin typeface="Century"/>
                        <a:ea typeface="ＭＳ 明朝"/>
                        <a:cs typeface="Times New Roman"/>
                      </a:endParaRPr>
                    </a:p>
                  </a:txBody>
                  <a:tcPr marL="62865" marR="62865"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050" kern="0">
                          <a:solidFill>
                            <a:srgbClr val="000000"/>
                          </a:solidFill>
                          <a:latin typeface="Century"/>
                          <a:ea typeface="ＭＳ Ｐゴシック"/>
                          <a:cs typeface="ＭＳ Ｐゴシック"/>
                        </a:rPr>
                        <a:t>サンプル </a:t>
                      </a:r>
                      <a:r>
                        <a:rPr lang="en-US" sz="1050" kern="0">
                          <a:solidFill>
                            <a:srgbClr val="000000"/>
                          </a:solidFill>
                          <a:latin typeface="Century"/>
                          <a:ea typeface="ＭＳ Ｐゴシック"/>
                          <a:cs typeface="ＭＳ Ｐゴシック"/>
                        </a:rPr>
                        <a:t>[</a:t>
                      </a:r>
                      <a:r>
                        <a:rPr lang="ja-JP" sz="1050" kern="0">
                          <a:solidFill>
                            <a:srgbClr val="000000"/>
                          </a:solidFill>
                          <a:latin typeface="Century"/>
                          <a:ea typeface="ＭＳ Ｐゴシック"/>
                          <a:cs typeface="ＭＳ Ｐゴシック"/>
                        </a:rPr>
                        <a:t>℃</a:t>
                      </a:r>
                      <a:r>
                        <a:rPr lang="en-US" sz="1050" kern="0">
                          <a:solidFill>
                            <a:srgbClr val="000000"/>
                          </a:solidFill>
                          <a:latin typeface="Century"/>
                          <a:ea typeface="ＭＳ Ｐゴシック"/>
                          <a:cs typeface="ＭＳ Ｐゴシック"/>
                        </a:rPr>
                        <a:t>]</a:t>
                      </a:r>
                      <a:endParaRPr lang="ja-JP" sz="1050" kern="100">
                        <a:latin typeface="Century"/>
                        <a:ea typeface="ＭＳ 明朝"/>
                        <a:cs typeface="Times New Roman"/>
                      </a:endParaRPr>
                    </a:p>
                  </a:txBody>
                  <a:tcPr marL="62865" marR="62865"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spcAft>
                          <a:spcPts val="0"/>
                        </a:spcAft>
                      </a:pPr>
                      <a:r>
                        <a:rPr lang="en-US" sz="1050" kern="0">
                          <a:solidFill>
                            <a:srgbClr val="000000"/>
                          </a:solidFill>
                          <a:latin typeface="Century"/>
                          <a:ea typeface="ＭＳ Ｐゴシック"/>
                          <a:cs typeface="ＭＳ Ｐゴシック"/>
                        </a:rPr>
                        <a:t>20.5</a:t>
                      </a:r>
                      <a:endParaRPr lang="ja-JP" sz="1050" kern="100">
                        <a:latin typeface="Century"/>
                        <a:ea typeface="ＭＳ 明朝"/>
                        <a:cs typeface="Times New Roman"/>
                      </a:endParaRPr>
                    </a:p>
                  </a:txBody>
                  <a:tcPr marL="62865" marR="628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19.9</a:t>
                      </a:r>
                      <a:endParaRPr lang="ja-JP" sz="1050" kern="100">
                        <a:latin typeface="Century"/>
                        <a:ea typeface="ＭＳ 明朝"/>
                        <a:cs typeface="Times New Roman"/>
                      </a:endParaRPr>
                    </a:p>
                  </a:txBody>
                  <a:tcPr marL="62865" marR="628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19.2</a:t>
                      </a:r>
                      <a:endParaRPr lang="ja-JP" sz="1050" kern="100">
                        <a:latin typeface="Century"/>
                        <a:ea typeface="ＭＳ 明朝"/>
                        <a:cs typeface="Times New Roman"/>
                      </a:endParaRPr>
                    </a:p>
                  </a:txBody>
                  <a:tcPr marL="62865" marR="62865" marT="0" marB="0" anchor="ctr">
                    <a:lnL>
                      <a:noFill/>
                    </a:lnL>
                    <a:lnR>
                      <a:noFill/>
                    </a:lnR>
                    <a:lnT w="12700" cap="flat" cmpd="sng" algn="ctr">
                      <a:solidFill>
                        <a:srgbClr val="000000"/>
                      </a:solidFill>
                      <a:prstDash val="solid"/>
                      <a:round/>
                      <a:headEnd type="none" w="med" len="med"/>
                      <a:tailEnd type="none" w="med" len="med"/>
                    </a:lnT>
                    <a:lnB>
                      <a:noFill/>
                    </a:lnB>
                  </a:tcPr>
                </a:tc>
              </a:tr>
              <a:tr h="200025">
                <a:tc>
                  <a:txBody>
                    <a:bodyPr/>
                    <a:lstStyle/>
                    <a:p>
                      <a:pPr algn="ctr">
                        <a:spcAft>
                          <a:spcPts val="0"/>
                        </a:spcAft>
                      </a:pPr>
                      <a:r>
                        <a:rPr lang="en-US" sz="1050" kern="0">
                          <a:solidFill>
                            <a:srgbClr val="000000"/>
                          </a:solidFill>
                          <a:latin typeface="Century"/>
                          <a:ea typeface="ＭＳ Ｐゴシック"/>
                          <a:cs typeface="ＭＳ Ｐゴシック"/>
                        </a:rPr>
                        <a:t>25.5</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22.9</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22.2</a:t>
                      </a:r>
                      <a:endParaRPr lang="ja-JP" sz="1050" kern="100">
                        <a:latin typeface="Century"/>
                        <a:ea typeface="ＭＳ 明朝"/>
                        <a:cs typeface="Times New Roman"/>
                      </a:endParaRPr>
                    </a:p>
                  </a:txBody>
                  <a:tcPr marL="62865" marR="62865" marT="0" marB="0" anchor="ctr">
                    <a:lnL>
                      <a:noFill/>
                    </a:lnL>
                    <a:lnR>
                      <a:noFill/>
                    </a:lnR>
                    <a:lnT>
                      <a:noFill/>
                    </a:lnT>
                    <a:lnB>
                      <a:noFill/>
                    </a:lnB>
                  </a:tcPr>
                </a:tc>
              </a:tr>
              <a:tr h="200025">
                <a:tc>
                  <a:txBody>
                    <a:bodyPr/>
                    <a:lstStyle/>
                    <a:p>
                      <a:pPr algn="ctr">
                        <a:spcAft>
                          <a:spcPts val="0"/>
                        </a:spcAft>
                      </a:pPr>
                      <a:r>
                        <a:rPr lang="en-US" sz="1050" kern="0">
                          <a:solidFill>
                            <a:srgbClr val="000000"/>
                          </a:solidFill>
                          <a:latin typeface="Century"/>
                          <a:ea typeface="ＭＳ Ｐゴシック"/>
                          <a:cs typeface="ＭＳ Ｐゴシック"/>
                        </a:rPr>
                        <a:t>30.5</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26</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25.3</a:t>
                      </a:r>
                      <a:endParaRPr lang="ja-JP" sz="1050" kern="100">
                        <a:latin typeface="Century"/>
                        <a:ea typeface="ＭＳ 明朝"/>
                        <a:cs typeface="Times New Roman"/>
                      </a:endParaRPr>
                    </a:p>
                  </a:txBody>
                  <a:tcPr marL="62865" marR="62865" marT="0" marB="0" anchor="ctr">
                    <a:lnL>
                      <a:noFill/>
                    </a:lnL>
                    <a:lnR>
                      <a:noFill/>
                    </a:lnR>
                    <a:lnT>
                      <a:noFill/>
                    </a:lnT>
                    <a:lnB>
                      <a:noFill/>
                    </a:lnB>
                  </a:tcPr>
                </a:tc>
              </a:tr>
              <a:tr h="200025">
                <a:tc>
                  <a:txBody>
                    <a:bodyPr/>
                    <a:lstStyle/>
                    <a:p>
                      <a:pPr algn="ctr">
                        <a:spcAft>
                          <a:spcPts val="0"/>
                        </a:spcAft>
                      </a:pPr>
                      <a:r>
                        <a:rPr lang="en-US" sz="1050" kern="0">
                          <a:solidFill>
                            <a:srgbClr val="000000"/>
                          </a:solidFill>
                          <a:latin typeface="Century"/>
                          <a:ea typeface="ＭＳ Ｐゴシック"/>
                          <a:cs typeface="ＭＳ Ｐゴシック"/>
                        </a:rPr>
                        <a:t>35.5</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28.8</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28.1</a:t>
                      </a:r>
                      <a:endParaRPr lang="ja-JP" sz="1050" kern="100">
                        <a:latin typeface="Century"/>
                        <a:ea typeface="ＭＳ 明朝"/>
                        <a:cs typeface="Times New Roman"/>
                      </a:endParaRPr>
                    </a:p>
                  </a:txBody>
                  <a:tcPr marL="62865" marR="62865" marT="0" marB="0" anchor="ctr">
                    <a:lnL>
                      <a:noFill/>
                    </a:lnL>
                    <a:lnR>
                      <a:noFill/>
                    </a:lnR>
                    <a:lnT>
                      <a:noFill/>
                    </a:lnT>
                    <a:lnB>
                      <a:noFill/>
                    </a:lnB>
                  </a:tcPr>
                </a:tc>
              </a:tr>
              <a:tr h="200025">
                <a:tc>
                  <a:txBody>
                    <a:bodyPr/>
                    <a:lstStyle/>
                    <a:p>
                      <a:pPr algn="ctr">
                        <a:spcAft>
                          <a:spcPts val="0"/>
                        </a:spcAft>
                      </a:pPr>
                      <a:r>
                        <a:rPr lang="en-US" sz="1050" kern="0">
                          <a:solidFill>
                            <a:srgbClr val="000000"/>
                          </a:solidFill>
                          <a:latin typeface="Century"/>
                          <a:ea typeface="ＭＳ Ｐゴシック"/>
                          <a:cs typeface="ＭＳ Ｐゴシック"/>
                        </a:rPr>
                        <a:t>40.5</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31.8</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31.1</a:t>
                      </a:r>
                      <a:endParaRPr lang="ja-JP" sz="1050" kern="100">
                        <a:latin typeface="Century"/>
                        <a:ea typeface="ＭＳ 明朝"/>
                        <a:cs typeface="Times New Roman"/>
                      </a:endParaRPr>
                    </a:p>
                  </a:txBody>
                  <a:tcPr marL="62865" marR="62865" marT="0" marB="0" anchor="ctr">
                    <a:lnL>
                      <a:noFill/>
                    </a:lnL>
                    <a:lnR>
                      <a:noFill/>
                    </a:lnR>
                    <a:lnT>
                      <a:noFill/>
                    </a:lnT>
                    <a:lnB>
                      <a:noFill/>
                    </a:lnB>
                  </a:tcPr>
                </a:tc>
              </a:tr>
              <a:tr h="200025">
                <a:tc>
                  <a:txBody>
                    <a:bodyPr/>
                    <a:lstStyle/>
                    <a:p>
                      <a:pPr algn="ctr">
                        <a:spcAft>
                          <a:spcPts val="0"/>
                        </a:spcAft>
                      </a:pPr>
                      <a:r>
                        <a:rPr lang="en-US" sz="1050" kern="0">
                          <a:solidFill>
                            <a:srgbClr val="000000"/>
                          </a:solidFill>
                          <a:latin typeface="Century"/>
                          <a:ea typeface="ＭＳ Ｐゴシック"/>
                          <a:cs typeface="ＭＳ Ｐゴシック"/>
                        </a:rPr>
                        <a:t>45.5</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35.4</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34.7</a:t>
                      </a:r>
                      <a:endParaRPr lang="ja-JP" sz="1050" kern="100">
                        <a:latin typeface="Century"/>
                        <a:ea typeface="ＭＳ 明朝"/>
                        <a:cs typeface="Times New Roman"/>
                      </a:endParaRPr>
                    </a:p>
                  </a:txBody>
                  <a:tcPr marL="62865" marR="62865" marT="0" marB="0" anchor="ctr">
                    <a:lnL>
                      <a:noFill/>
                    </a:lnL>
                    <a:lnR>
                      <a:noFill/>
                    </a:lnR>
                    <a:lnT>
                      <a:noFill/>
                    </a:lnT>
                    <a:lnB>
                      <a:noFill/>
                    </a:lnB>
                  </a:tcPr>
                </a:tc>
              </a:tr>
              <a:tr h="200025">
                <a:tc>
                  <a:txBody>
                    <a:bodyPr/>
                    <a:lstStyle/>
                    <a:p>
                      <a:pPr algn="ctr">
                        <a:spcAft>
                          <a:spcPts val="0"/>
                        </a:spcAft>
                      </a:pPr>
                      <a:r>
                        <a:rPr lang="en-US" sz="1050" kern="0">
                          <a:solidFill>
                            <a:srgbClr val="000000"/>
                          </a:solidFill>
                          <a:latin typeface="Century"/>
                          <a:ea typeface="ＭＳ Ｐゴシック"/>
                          <a:cs typeface="ＭＳ Ｐゴシック"/>
                        </a:rPr>
                        <a:t>50.5</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37.4</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36.7</a:t>
                      </a:r>
                      <a:endParaRPr lang="ja-JP" sz="1050" kern="100">
                        <a:latin typeface="Century"/>
                        <a:ea typeface="ＭＳ 明朝"/>
                        <a:cs typeface="Times New Roman"/>
                      </a:endParaRPr>
                    </a:p>
                  </a:txBody>
                  <a:tcPr marL="62865" marR="62865" marT="0" marB="0" anchor="ctr">
                    <a:lnL>
                      <a:noFill/>
                    </a:lnL>
                    <a:lnR>
                      <a:noFill/>
                    </a:lnR>
                    <a:lnT>
                      <a:noFill/>
                    </a:lnT>
                    <a:lnB>
                      <a:noFill/>
                    </a:lnB>
                  </a:tcPr>
                </a:tc>
              </a:tr>
              <a:tr h="200025">
                <a:tc>
                  <a:txBody>
                    <a:bodyPr/>
                    <a:lstStyle/>
                    <a:p>
                      <a:pPr algn="ctr">
                        <a:spcAft>
                          <a:spcPts val="0"/>
                        </a:spcAft>
                      </a:pPr>
                      <a:r>
                        <a:rPr lang="en-US" sz="1050" kern="0">
                          <a:solidFill>
                            <a:srgbClr val="000000"/>
                          </a:solidFill>
                          <a:latin typeface="Century"/>
                          <a:ea typeface="ＭＳ Ｐゴシック"/>
                          <a:cs typeface="ＭＳ Ｐゴシック"/>
                        </a:rPr>
                        <a:t>60.5</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43.6</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42.9</a:t>
                      </a:r>
                      <a:endParaRPr lang="ja-JP" sz="1050" kern="100">
                        <a:latin typeface="Century"/>
                        <a:ea typeface="ＭＳ 明朝"/>
                        <a:cs typeface="Times New Roman"/>
                      </a:endParaRPr>
                    </a:p>
                  </a:txBody>
                  <a:tcPr marL="62865" marR="62865" marT="0" marB="0" anchor="ctr">
                    <a:lnL>
                      <a:noFill/>
                    </a:lnL>
                    <a:lnR>
                      <a:noFill/>
                    </a:lnR>
                    <a:lnT>
                      <a:noFill/>
                    </a:lnT>
                    <a:lnB>
                      <a:noFill/>
                    </a:lnB>
                  </a:tcPr>
                </a:tc>
              </a:tr>
              <a:tr h="200025">
                <a:tc>
                  <a:txBody>
                    <a:bodyPr/>
                    <a:lstStyle/>
                    <a:p>
                      <a:pPr algn="ctr">
                        <a:spcAft>
                          <a:spcPts val="0"/>
                        </a:spcAft>
                      </a:pPr>
                      <a:r>
                        <a:rPr lang="en-US" sz="1050" kern="0">
                          <a:solidFill>
                            <a:srgbClr val="000000"/>
                          </a:solidFill>
                          <a:latin typeface="Century"/>
                          <a:ea typeface="ＭＳ Ｐゴシック"/>
                          <a:cs typeface="ＭＳ Ｐゴシック"/>
                        </a:rPr>
                        <a:t>70.5</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50.8</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50.1</a:t>
                      </a:r>
                      <a:endParaRPr lang="ja-JP" sz="1050" kern="100">
                        <a:latin typeface="Century"/>
                        <a:ea typeface="ＭＳ 明朝"/>
                        <a:cs typeface="Times New Roman"/>
                      </a:endParaRPr>
                    </a:p>
                  </a:txBody>
                  <a:tcPr marL="62865" marR="62865" marT="0" marB="0" anchor="ctr">
                    <a:lnL>
                      <a:noFill/>
                    </a:lnL>
                    <a:lnR>
                      <a:noFill/>
                    </a:lnR>
                    <a:lnT>
                      <a:noFill/>
                    </a:lnT>
                    <a:lnB>
                      <a:noFill/>
                    </a:lnB>
                  </a:tcPr>
                </a:tc>
              </a:tr>
              <a:tr h="200025">
                <a:tc>
                  <a:txBody>
                    <a:bodyPr/>
                    <a:lstStyle/>
                    <a:p>
                      <a:pPr algn="ctr">
                        <a:spcAft>
                          <a:spcPts val="0"/>
                        </a:spcAft>
                      </a:pPr>
                      <a:r>
                        <a:rPr lang="en-US" sz="1050" kern="0">
                          <a:solidFill>
                            <a:srgbClr val="000000"/>
                          </a:solidFill>
                          <a:latin typeface="Century"/>
                          <a:ea typeface="ＭＳ Ｐゴシック"/>
                          <a:cs typeface="ＭＳ Ｐゴシック"/>
                        </a:rPr>
                        <a:t>85.5</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61.1</a:t>
                      </a:r>
                      <a:endParaRPr lang="ja-JP" sz="1050" kern="100">
                        <a:latin typeface="Century"/>
                        <a:ea typeface="ＭＳ 明朝"/>
                        <a:cs typeface="Times New Roman"/>
                      </a:endParaRPr>
                    </a:p>
                  </a:txBody>
                  <a:tcPr marL="62865" marR="62865" marT="0" marB="0" anchor="ctr">
                    <a:lnL>
                      <a:noFill/>
                    </a:lnL>
                    <a:lnR>
                      <a:noFill/>
                    </a:lnR>
                    <a:lnT>
                      <a:noFill/>
                    </a:lnT>
                    <a:lnB>
                      <a:noFill/>
                    </a:lnB>
                  </a:tcPr>
                </a:tc>
                <a:tc>
                  <a:txBody>
                    <a:bodyPr/>
                    <a:lstStyle/>
                    <a:p>
                      <a:pPr algn="ctr">
                        <a:spcAft>
                          <a:spcPts val="0"/>
                        </a:spcAft>
                      </a:pPr>
                      <a:r>
                        <a:rPr lang="en-US" sz="1050" kern="0">
                          <a:solidFill>
                            <a:srgbClr val="000000"/>
                          </a:solidFill>
                          <a:latin typeface="Century"/>
                          <a:ea typeface="ＭＳ Ｐゴシック"/>
                          <a:cs typeface="ＭＳ Ｐゴシック"/>
                        </a:rPr>
                        <a:t>60.4</a:t>
                      </a:r>
                      <a:endParaRPr lang="ja-JP" sz="1050" kern="100">
                        <a:latin typeface="Century"/>
                        <a:ea typeface="ＭＳ 明朝"/>
                        <a:cs typeface="Times New Roman"/>
                      </a:endParaRPr>
                    </a:p>
                  </a:txBody>
                  <a:tcPr marL="62865" marR="62865" marT="0" marB="0" anchor="ctr">
                    <a:lnL>
                      <a:noFill/>
                    </a:lnL>
                    <a:lnR>
                      <a:noFill/>
                    </a:lnR>
                    <a:lnT>
                      <a:noFill/>
                    </a:lnT>
                    <a:lnB>
                      <a:noFill/>
                    </a:lnB>
                  </a:tcPr>
                </a:tc>
              </a:tr>
              <a:tr h="200025">
                <a:tc>
                  <a:txBody>
                    <a:bodyPr/>
                    <a:lstStyle/>
                    <a:p>
                      <a:pPr algn="ctr">
                        <a:spcAft>
                          <a:spcPts val="0"/>
                        </a:spcAft>
                      </a:pPr>
                      <a:r>
                        <a:rPr lang="en-US" sz="1050" kern="0">
                          <a:solidFill>
                            <a:srgbClr val="000000"/>
                          </a:solidFill>
                          <a:latin typeface="Century"/>
                          <a:ea typeface="ＭＳ Ｐゴシック"/>
                          <a:cs typeface="ＭＳ Ｐゴシック"/>
                        </a:rPr>
                        <a:t>100</a:t>
                      </a:r>
                      <a:endParaRPr lang="ja-JP" sz="1050" kern="100">
                        <a:latin typeface="Century"/>
                        <a:ea typeface="ＭＳ 明朝"/>
                        <a:cs typeface="Times New Roman"/>
                      </a:endParaRPr>
                    </a:p>
                  </a:txBody>
                  <a:tcPr marL="62865" marR="628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latin typeface="Century"/>
                          <a:ea typeface="ＭＳ Ｐゴシック"/>
                          <a:cs typeface="ＭＳ Ｐゴシック"/>
                        </a:rPr>
                        <a:t>70.9</a:t>
                      </a:r>
                      <a:endParaRPr lang="ja-JP" sz="1050" kern="100">
                        <a:latin typeface="Century"/>
                        <a:ea typeface="ＭＳ 明朝"/>
                        <a:cs typeface="Times New Roman"/>
                      </a:endParaRPr>
                    </a:p>
                  </a:txBody>
                  <a:tcPr marL="62865" marR="628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dirty="0">
                          <a:solidFill>
                            <a:srgbClr val="000000"/>
                          </a:solidFill>
                          <a:latin typeface="Century"/>
                          <a:ea typeface="ＭＳ Ｐゴシック"/>
                          <a:cs typeface="ＭＳ Ｐゴシック"/>
                        </a:rPr>
                        <a:t>70.2</a:t>
                      </a:r>
                      <a:endParaRPr lang="ja-JP" sz="1050" kern="100" dirty="0">
                        <a:latin typeface="Century"/>
                        <a:ea typeface="ＭＳ 明朝"/>
                        <a:cs typeface="Times New Roman"/>
                      </a:endParaRPr>
                    </a:p>
                  </a:txBody>
                  <a:tcPr marL="62865" marR="62865"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89104" y="4005064"/>
            <a:ext cx="3548015" cy="18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200" dirty="0" smtClean="0"/>
              <a:t>RAMAN </a:t>
            </a:r>
            <a:r>
              <a:rPr kumimoji="1" lang="ja-JP" altLang="en-US" sz="3200" dirty="0" smtClean="0"/>
              <a:t>スイッチング温度依存性測定の再現性</a:t>
            </a:r>
            <a:endParaRPr kumimoji="1" lang="ja-JP" altLang="en-US" sz="3200"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51</a:t>
            </a:fld>
            <a:endParaRPr lang="ja-JP" altLang="en-US"/>
          </a:p>
        </p:txBody>
      </p:sp>
      <p:pic>
        <p:nvPicPr>
          <p:cNvPr id="4"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6537" y="1556952"/>
            <a:ext cx="4093863" cy="2160000"/>
          </a:xfrm>
          <a:prstGeom prst="rect">
            <a:avLst/>
          </a:prstGeom>
          <a:noFill/>
          <a:ln w="9525">
            <a:noFill/>
            <a:miter lim="800000"/>
            <a:headEnd/>
            <a:tailEnd/>
          </a:ln>
        </p:spPr>
      </p:pic>
      <p:pic>
        <p:nvPicPr>
          <p:cNvPr id="5"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6536" y="4149080"/>
            <a:ext cx="4093863" cy="2160000"/>
          </a:xfrm>
          <a:prstGeom prst="rect">
            <a:avLst/>
          </a:prstGeom>
          <a:noFill/>
          <a:ln w="9525">
            <a:noFill/>
            <a:miter lim="800000"/>
            <a:headEnd/>
            <a:tailEnd/>
          </a:ln>
        </p:spPr>
      </p:pic>
      <p:pic>
        <p:nvPicPr>
          <p:cNvPr id="7"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13040" y="1556792"/>
            <a:ext cx="4093863" cy="216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dirty="0" smtClean="0"/>
              <a:t>RAMAN</a:t>
            </a:r>
            <a:r>
              <a:rPr kumimoji="1" lang="ja-JP" altLang="en-US" sz="3200" dirty="0" smtClean="0"/>
              <a:t>スイッチングの励起光強度依存性</a:t>
            </a:r>
            <a:endParaRPr kumimoji="1" lang="ja-JP" altLang="en-US"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52</a:t>
            </a:fld>
            <a:endParaRPr lang="ja-JP" altLang="en-US"/>
          </a:p>
        </p:txBody>
      </p:sp>
      <p:pic>
        <p:nvPicPr>
          <p:cNvPr id="161795" name="Picture 3"/>
          <p:cNvPicPr>
            <a:picLocks noChangeAspect="1" noChangeArrowheads="1"/>
          </p:cNvPicPr>
          <p:nvPr/>
        </p:nvPicPr>
        <p:blipFill>
          <a:blip r:embed="rId2" cstate="print"/>
          <a:srcRect/>
          <a:stretch>
            <a:fillRect/>
          </a:stretch>
        </p:blipFill>
        <p:spPr bwMode="auto">
          <a:xfrm>
            <a:off x="344488" y="4221264"/>
            <a:ext cx="2925032" cy="1584000"/>
          </a:xfrm>
          <a:prstGeom prst="rect">
            <a:avLst/>
          </a:prstGeom>
          <a:noFill/>
        </p:spPr>
      </p:pic>
      <p:sp>
        <p:nvSpPr>
          <p:cNvPr id="161796" name="Text Box 4"/>
          <p:cNvSpPr txBox="1">
            <a:spLocks noChangeArrowheads="1"/>
          </p:cNvSpPr>
          <p:nvPr/>
        </p:nvSpPr>
        <p:spPr bwMode="auto">
          <a:xfrm>
            <a:off x="1280592" y="4365104"/>
            <a:ext cx="720080" cy="504056"/>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a:t>
            </a:r>
            <a:r>
              <a:rPr kumimoji="1" lang="en-US" altLang="ja-JP" sz="16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161797" name="Group 5"/>
          <p:cNvGrpSpPr>
            <a:grpSpLocks noChangeAspect="1"/>
          </p:cNvGrpSpPr>
          <p:nvPr/>
        </p:nvGrpSpPr>
        <p:grpSpPr bwMode="auto">
          <a:xfrm>
            <a:off x="3512840" y="4185264"/>
            <a:ext cx="3075389" cy="1620000"/>
            <a:chOff x="4037" y="3676"/>
            <a:chExt cx="3831" cy="2018"/>
          </a:xfrm>
        </p:grpSpPr>
        <p:pic>
          <p:nvPicPr>
            <p:cNvPr id="161798" name="Picture 6"/>
            <p:cNvPicPr>
              <a:picLocks noChangeAspect="1" noChangeArrowheads="1"/>
            </p:cNvPicPr>
            <p:nvPr/>
          </p:nvPicPr>
          <p:blipFill>
            <a:blip r:embed="rId3" cstate="print"/>
            <a:srcRect/>
            <a:stretch>
              <a:fillRect/>
            </a:stretch>
          </p:blipFill>
          <p:spPr bwMode="auto">
            <a:xfrm>
              <a:off x="4037" y="3676"/>
              <a:ext cx="3831" cy="2018"/>
            </a:xfrm>
            <a:prstGeom prst="rect">
              <a:avLst/>
            </a:prstGeom>
            <a:noFill/>
          </p:spPr>
        </p:pic>
        <p:sp>
          <p:nvSpPr>
            <p:cNvPr id="161799" name="Text Box 7"/>
            <p:cNvSpPr txBox="1">
              <a:spLocks noChangeArrowheads="1"/>
            </p:cNvSpPr>
            <p:nvPr/>
          </p:nvSpPr>
          <p:spPr bwMode="auto">
            <a:xfrm>
              <a:off x="4740" y="3826"/>
              <a:ext cx="569" cy="344"/>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(b)</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161800" name="Group 8"/>
          <p:cNvGrpSpPr>
            <a:grpSpLocks noChangeAspect="1"/>
          </p:cNvGrpSpPr>
          <p:nvPr/>
        </p:nvGrpSpPr>
        <p:grpSpPr bwMode="auto">
          <a:xfrm>
            <a:off x="6720440" y="4185264"/>
            <a:ext cx="3057096" cy="1620000"/>
            <a:chOff x="4052" y="3677"/>
            <a:chExt cx="3802" cy="2016"/>
          </a:xfrm>
        </p:grpSpPr>
        <p:pic>
          <p:nvPicPr>
            <p:cNvPr id="161801" name="Picture 9"/>
            <p:cNvPicPr>
              <a:picLocks noChangeAspect="1" noChangeArrowheads="1"/>
            </p:cNvPicPr>
            <p:nvPr/>
          </p:nvPicPr>
          <p:blipFill>
            <a:blip r:embed="rId4" cstate="print"/>
            <a:srcRect/>
            <a:stretch>
              <a:fillRect/>
            </a:stretch>
          </p:blipFill>
          <p:spPr bwMode="auto">
            <a:xfrm>
              <a:off x="4052" y="3677"/>
              <a:ext cx="3802" cy="2016"/>
            </a:xfrm>
            <a:prstGeom prst="rect">
              <a:avLst/>
            </a:prstGeom>
            <a:noFill/>
          </p:spPr>
        </p:pic>
        <p:sp>
          <p:nvSpPr>
            <p:cNvPr id="161802" name="Text Box 10"/>
            <p:cNvSpPr txBox="1">
              <a:spLocks noChangeArrowheads="1"/>
            </p:cNvSpPr>
            <p:nvPr/>
          </p:nvSpPr>
          <p:spPr bwMode="auto">
            <a:xfrm>
              <a:off x="4988" y="3811"/>
              <a:ext cx="561" cy="523"/>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(c)</a:t>
              </a:r>
              <a:endParaRPr kumimoji="1" lang="ja-JP" altLang="ja-JP" sz="4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pic>
        <p:nvPicPr>
          <p:cNvPr id="16" name="図 15" descr="RAMAN強度別蛍光像　0.8mW.tif"/>
          <p:cNvPicPr>
            <a:picLocks noChangeAspect="1"/>
          </p:cNvPicPr>
          <p:nvPr/>
        </p:nvPicPr>
        <p:blipFill>
          <a:blip r:embed="rId5" cstate="print"/>
          <a:stretch>
            <a:fillRect/>
          </a:stretch>
        </p:blipFill>
        <p:spPr>
          <a:xfrm>
            <a:off x="983513" y="1268760"/>
            <a:ext cx="2169287" cy="2160000"/>
          </a:xfrm>
          <a:prstGeom prst="rect">
            <a:avLst/>
          </a:prstGeom>
        </p:spPr>
      </p:pic>
      <p:pic>
        <p:nvPicPr>
          <p:cNvPr id="17" name="図 16" descr="RAMAN強度別蛍光像　2mW.tif"/>
          <p:cNvPicPr/>
          <p:nvPr/>
        </p:nvPicPr>
        <p:blipFill>
          <a:blip r:embed="rId6" cstate="print"/>
          <a:stretch>
            <a:fillRect/>
          </a:stretch>
        </p:blipFill>
        <p:spPr>
          <a:xfrm>
            <a:off x="3728864" y="1268760"/>
            <a:ext cx="2160000" cy="2160000"/>
          </a:xfrm>
          <a:prstGeom prst="rect">
            <a:avLst/>
          </a:prstGeom>
        </p:spPr>
      </p:pic>
      <p:pic>
        <p:nvPicPr>
          <p:cNvPr id="18" name="図 17" descr="RAMAN強度別蛍光像　4mW.tif"/>
          <p:cNvPicPr/>
          <p:nvPr/>
        </p:nvPicPr>
        <p:blipFill>
          <a:blip r:embed="rId7" cstate="print"/>
          <a:stretch>
            <a:fillRect/>
          </a:stretch>
        </p:blipFill>
        <p:spPr>
          <a:xfrm>
            <a:off x="6609184" y="1268760"/>
            <a:ext cx="2160000" cy="2160000"/>
          </a:xfrm>
          <a:prstGeom prst="rect">
            <a:avLst/>
          </a:prstGeom>
        </p:spPr>
      </p:pic>
      <p:sp>
        <p:nvSpPr>
          <p:cNvPr id="19" name="テキスト ボックス 18"/>
          <p:cNvSpPr txBox="1"/>
          <p:nvPr/>
        </p:nvSpPr>
        <p:spPr>
          <a:xfrm>
            <a:off x="920552" y="1268760"/>
            <a:ext cx="436338" cy="369332"/>
          </a:xfrm>
          <a:prstGeom prst="rect">
            <a:avLst/>
          </a:prstGeom>
          <a:noFill/>
        </p:spPr>
        <p:txBody>
          <a:bodyPr wrap="none" rtlCol="0">
            <a:spAutoFit/>
          </a:bodyPr>
          <a:lstStyle/>
          <a:p>
            <a:r>
              <a:rPr kumimoji="1" lang="en-US" altLang="ja-JP" dirty="0" smtClean="0">
                <a:solidFill>
                  <a:schemeClr val="bg1"/>
                </a:solidFill>
              </a:rPr>
              <a:t>(a)</a:t>
            </a:r>
            <a:endParaRPr kumimoji="1" lang="ja-JP" altLang="en-US" dirty="0">
              <a:solidFill>
                <a:schemeClr val="bg1"/>
              </a:solidFill>
            </a:endParaRPr>
          </a:p>
        </p:txBody>
      </p:sp>
      <p:sp>
        <p:nvSpPr>
          <p:cNvPr id="20" name="テキスト ボックス 19"/>
          <p:cNvSpPr txBox="1"/>
          <p:nvPr/>
        </p:nvSpPr>
        <p:spPr>
          <a:xfrm>
            <a:off x="3728864" y="1268760"/>
            <a:ext cx="447558" cy="369332"/>
          </a:xfrm>
          <a:prstGeom prst="rect">
            <a:avLst/>
          </a:prstGeom>
          <a:noFill/>
        </p:spPr>
        <p:txBody>
          <a:bodyPr wrap="none" rtlCol="0">
            <a:spAutoFit/>
          </a:bodyPr>
          <a:lstStyle/>
          <a:p>
            <a:r>
              <a:rPr kumimoji="1" lang="en-US" altLang="ja-JP" dirty="0" smtClean="0">
                <a:solidFill>
                  <a:schemeClr val="bg1"/>
                </a:solidFill>
              </a:rPr>
              <a:t>(b)</a:t>
            </a:r>
            <a:endParaRPr kumimoji="1" lang="ja-JP" altLang="en-US" dirty="0">
              <a:solidFill>
                <a:schemeClr val="bg1"/>
              </a:solidFill>
            </a:endParaRPr>
          </a:p>
        </p:txBody>
      </p:sp>
      <p:sp>
        <p:nvSpPr>
          <p:cNvPr id="21" name="テキスト ボックス 20"/>
          <p:cNvSpPr txBox="1"/>
          <p:nvPr/>
        </p:nvSpPr>
        <p:spPr>
          <a:xfrm>
            <a:off x="6593674" y="1268760"/>
            <a:ext cx="423514" cy="369332"/>
          </a:xfrm>
          <a:prstGeom prst="rect">
            <a:avLst/>
          </a:prstGeom>
          <a:noFill/>
        </p:spPr>
        <p:txBody>
          <a:bodyPr wrap="none" rtlCol="0">
            <a:spAutoFit/>
          </a:bodyPr>
          <a:lstStyle/>
          <a:p>
            <a:r>
              <a:rPr kumimoji="1" lang="en-US" altLang="ja-JP" dirty="0" smtClean="0">
                <a:solidFill>
                  <a:schemeClr val="bg1"/>
                </a:solidFill>
              </a:rPr>
              <a:t>(c)</a:t>
            </a:r>
            <a:endParaRPr kumimoji="1" lang="ja-JP" altLang="en-US" dirty="0">
              <a:solidFill>
                <a:schemeClr val="bg1"/>
              </a:solidFill>
            </a:endParaRPr>
          </a:p>
        </p:txBody>
      </p:sp>
      <p:sp>
        <p:nvSpPr>
          <p:cNvPr id="22" name="テキスト ボックス 21"/>
          <p:cNvSpPr txBox="1"/>
          <p:nvPr/>
        </p:nvSpPr>
        <p:spPr>
          <a:xfrm>
            <a:off x="3224808" y="6021288"/>
            <a:ext cx="3156826" cy="369332"/>
          </a:xfrm>
          <a:prstGeom prst="rect">
            <a:avLst/>
          </a:prstGeom>
          <a:noFill/>
        </p:spPr>
        <p:txBody>
          <a:bodyPr wrap="none" rtlCol="0">
            <a:spAutoFit/>
          </a:bodyPr>
          <a:lstStyle/>
          <a:p>
            <a:r>
              <a:rPr kumimoji="1" lang="en-US" altLang="ja-JP" dirty="0" smtClean="0"/>
              <a:t>(a) 0.8 </a:t>
            </a:r>
            <a:r>
              <a:rPr kumimoji="1" lang="en-US" altLang="ja-JP" dirty="0" err="1" smtClean="0"/>
              <a:t>mW</a:t>
            </a:r>
            <a:r>
              <a:rPr kumimoji="1" lang="en-US" altLang="ja-JP" dirty="0" smtClean="0"/>
              <a:t>, (b) 2 </a:t>
            </a:r>
            <a:r>
              <a:rPr kumimoji="1" lang="en-US" altLang="ja-JP" dirty="0" err="1" smtClean="0"/>
              <a:t>mW</a:t>
            </a:r>
            <a:r>
              <a:rPr kumimoji="1" lang="en-US" altLang="ja-JP" dirty="0" smtClean="0"/>
              <a:t>, (c) 4 </a:t>
            </a:r>
            <a:r>
              <a:rPr kumimoji="1" lang="en-US" altLang="ja-JP" dirty="0" err="1" smtClean="0"/>
              <a:t>mW</a:t>
            </a:r>
            <a:r>
              <a:rPr kumimoji="1" lang="en-US" altLang="ja-JP" dirty="0" smtClean="0"/>
              <a:t>.</a:t>
            </a:r>
            <a:endParaRPr kumimoji="1" lang="ja-JP" alt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t>測定にかかる時間の比較</a:t>
            </a:r>
            <a:endParaRPr kumimoji="1" lang="ja-JP" altLang="en-US"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53</a:t>
            </a:fld>
            <a:endParaRPr lang="ja-JP" altLang="en-US"/>
          </a:p>
        </p:txBody>
      </p:sp>
      <p:sp>
        <p:nvSpPr>
          <p:cNvPr id="5" name="テキスト ボックス 4"/>
          <p:cNvSpPr txBox="1"/>
          <p:nvPr/>
        </p:nvSpPr>
        <p:spPr>
          <a:xfrm>
            <a:off x="792306" y="2392422"/>
            <a:ext cx="7802136" cy="646331"/>
          </a:xfrm>
          <a:prstGeom prst="rect">
            <a:avLst/>
          </a:prstGeom>
          <a:noFill/>
        </p:spPr>
        <p:txBody>
          <a:bodyPr wrap="none" rtlCol="0">
            <a:spAutoFit/>
          </a:bodyPr>
          <a:lstStyle/>
          <a:p>
            <a:r>
              <a:rPr kumimoji="1" lang="en-US" altLang="ja-JP" b="1" dirty="0" smtClean="0">
                <a:latin typeface="Times New Roman" pitchFamily="18" charset="0"/>
                <a:cs typeface="Times New Roman" pitchFamily="18" charset="0"/>
              </a:rPr>
              <a:t>( UV</a:t>
            </a:r>
            <a:r>
              <a:rPr lang="ja-JP" altLang="en-US" dirty="0" smtClean="0">
                <a:latin typeface="Times New Roman" pitchFamily="18" charset="0"/>
                <a:cs typeface="Times New Roman" pitchFamily="18" charset="0"/>
              </a:rPr>
              <a:t>光照射時間 </a:t>
            </a:r>
            <a:r>
              <a:rPr lang="en-US" altLang="ja-JP" b="1" dirty="0" smtClean="0">
                <a:latin typeface="Times New Roman" pitchFamily="18" charset="0"/>
                <a:cs typeface="Times New Roman" pitchFamily="18" charset="0"/>
              </a:rPr>
              <a:t>5 s</a:t>
            </a:r>
            <a:r>
              <a:rPr lang="en-US" altLang="ja-JP" dirty="0" smtClean="0">
                <a:latin typeface="Times New Roman" pitchFamily="18" charset="0"/>
                <a:cs typeface="Times New Roman" pitchFamily="18" charset="0"/>
              </a:rPr>
              <a:t> + </a:t>
            </a:r>
            <a:r>
              <a:rPr lang="ja-JP" altLang="en-US" dirty="0" smtClean="0">
                <a:latin typeface="Times New Roman" pitchFamily="18" charset="0"/>
                <a:cs typeface="Times New Roman" pitchFamily="18" charset="0"/>
              </a:rPr>
              <a:t>全蛍光分子が退色までにかかる時間約　</a:t>
            </a:r>
            <a:r>
              <a:rPr lang="en-US" altLang="ja-JP" b="1" dirty="0" smtClean="0">
                <a:latin typeface="Times New Roman" pitchFamily="18" charset="0"/>
                <a:cs typeface="Times New Roman" pitchFamily="18" charset="0"/>
              </a:rPr>
              <a:t>15 s )</a:t>
            </a:r>
          </a:p>
          <a:p>
            <a:r>
              <a:rPr lang="ja-JP" altLang="en-US" dirty="0" smtClean="0">
                <a:latin typeface="Times New Roman" pitchFamily="18" charset="0"/>
                <a:cs typeface="Times New Roman" pitchFamily="18" charset="0"/>
              </a:rPr>
              <a:t>　　　　　　　              </a:t>
            </a:r>
            <a:r>
              <a:rPr lang="en-US" altLang="ja-JP" dirty="0" smtClean="0">
                <a:latin typeface="Times New Roman" pitchFamily="18" charset="0"/>
                <a:cs typeface="Times New Roman" pitchFamily="18" charset="0"/>
              </a:rPr>
              <a:t>×</a:t>
            </a:r>
            <a:r>
              <a:rPr lang="ja-JP" altLang="en-US" dirty="0" smtClean="0">
                <a:latin typeface="Times New Roman" pitchFamily="18" charset="0"/>
                <a:cs typeface="Times New Roman" pitchFamily="18" charset="0"/>
              </a:rPr>
              <a:t>スイッチング回数 </a:t>
            </a:r>
            <a:r>
              <a:rPr lang="en-US" altLang="ja-JP" b="1" dirty="0" smtClean="0">
                <a:latin typeface="Times New Roman" pitchFamily="18" charset="0"/>
                <a:cs typeface="Times New Roman" pitchFamily="18" charset="0"/>
              </a:rPr>
              <a:t>47 </a:t>
            </a:r>
            <a:r>
              <a:rPr lang="ja-JP" altLang="en-US" dirty="0" smtClean="0">
                <a:latin typeface="Times New Roman" pitchFamily="18" charset="0"/>
                <a:cs typeface="Times New Roman" pitchFamily="18" charset="0"/>
              </a:rPr>
              <a:t>回</a:t>
            </a:r>
            <a:r>
              <a:rPr lang="en-US" altLang="ja-JP" dirty="0" smtClean="0">
                <a:latin typeface="Times New Roman" pitchFamily="18" charset="0"/>
                <a:cs typeface="Times New Roman" pitchFamily="18" charset="0"/>
              </a:rPr>
              <a:t> + </a:t>
            </a:r>
            <a:r>
              <a:rPr lang="ja-JP" altLang="en-US" dirty="0" smtClean="0">
                <a:latin typeface="Times New Roman" pitchFamily="18" charset="0"/>
                <a:cs typeface="Times New Roman" pitchFamily="18" charset="0"/>
              </a:rPr>
              <a:t>画像保存時間約 </a:t>
            </a:r>
            <a:r>
              <a:rPr lang="en-US" altLang="ja-JP" b="1" dirty="0" smtClean="0">
                <a:latin typeface="Times New Roman" pitchFamily="18" charset="0"/>
                <a:cs typeface="Times New Roman" pitchFamily="18" charset="0"/>
              </a:rPr>
              <a:t>600</a:t>
            </a:r>
            <a:r>
              <a:rPr lang="ja-JP" altLang="en-US" b="1" dirty="0" smtClean="0">
                <a:latin typeface="Times New Roman" pitchFamily="18" charset="0"/>
                <a:cs typeface="Times New Roman" pitchFamily="18" charset="0"/>
              </a:rPr>
              <a:t> </a:t>
            </a:r>
            <a:r>
              <a:rPr lang="en-US" altLang="ja-JP" b="1" dirty="0" smtClean="0">
                <a:latin typeface="Times New Roman" pitchFamily="18" charset="0"/>
                <a:cs typeface="Times New Roman" pitchFamily="18" charset="0"/>
              </a:rPr>
              <a:t>s</a:t>
            </a:r>
            <a:r>
              <a:rPr lang="ja-JP" altLang="en-US" dirty="0" smtClean="0">
                <a:latin typeface="Times New Roman" pitchFamily="18" charset="0"/>
                <a:cs typeface="Times New Roman" pitchFamily="18" charset="0"/>
              </a:rPr>
              <a:t> </a:t>
            </a:r>
            <a:r>
              <a:rPr lang="en-US" altLang="ja-JP" dirty="0" smtClean="0">
                <a:latin typeface="Times New Roman" pitchFamily="18" charset="0"/>
                <a:cs typeface="Times New Roman" pitchFamily="18" charset="0"/>
              </a:rPr>
              <a:t>= </a:t>
            </a:r>
            <a:r>
              <a:rPr lang="en-US" altLang="ja-JP" b="1" u="sng" dirty="0" smtClean="0">
                <a:latin typeface="Times New Roman" pitchFamily="18" charset="0"/>
                <a:cs typeface="Times New Roman" pitchFamily="18" charset="0"/>
              </a:rPr>
              <a:t>1600 s</a:t>
            </a:r>
            <a:endParaRPr kumimoji="1" lang="ja-JP" altLang="en-US" b="1" u="sng" dirty="0">
              <a:latin typeface="Times New Roman" pitchFamily="18" charset="0"/>
              <a:cs typeface="Times New Roman" pitchFamily="18" charset="0"/>
            </a:endParaRPr>
          </a:p>
        </p:txBody>
      </p:sp>
      <p:sp>
        <p:nvSpPr>
          <p:cNvPr id="6" name="テキスト ボックス 5"/>
          <p:cNvSpPr txBox="1"/>
          <p:nvPr/>
        </p:nvSpPr>
        <p:spPr>
          <a:xfrm>
            <a:off x="748070" y="4410387"/>
            <a:ext cx="8103500" cy="369332"/>
          </a:xfrm>
          <a:prstGeom prst="rect">
            <a:avLst/>
          </a:prstGeom>
          <a:noFill/>
        </p:spPr>
        <p:txBody>
          <a:bodyPr wrap="none" rtlCol="0">
            <a:spAutoFit/>
          </a:bodyPr>
          <a:lstStyle/>
          <a:p>
            <a:r>
              <a:rPr kumimoji="1" lang="en-US" altLang="ja-JP" dirty="0" smtClean="0">
                <a:latin typeface="Times New Roman" pitchFamily="18" charset="0"/>
                <a:cs typeface="Times New Roman" pitchFamily="18" charset="0"/>
              </a:rPr>
              <a:t>620</a:t>
            </a:r>
            <a:r>
              <a:rPr kumimoji="1" lang="ja-JP" altLang="en-US" dirty="0" smtClean="0">
                <a:latin typeface="Times New Roman" pitchFamily="18" charset="0"/>
                <a:cs typeface="Times New Roman" pitchFamily="18" charset="0"/>
              </a:rPr>
              <a:t>分子</a:t>
            </a:r>
            <a:r>
              <a:rPr lang="en-US" altLang="ja-JP" dirty="0" smtClean="0">
                <a:latin typeface="Times New Roman" pitchFamily="18" charset="0"/>
                <a:cs typeface="Times New Roman" pitchFamily="18" charset="0"/>
              </a:rPr>
              <a:t>÷</a:t>
            </a:r>
            <a:r>
              <a:rPr kumimoji="1" lang="ja-JP" altLang="en-US" dirty="0" smtClean="0">
                <a:latin typeface="Times New Roman" pitchFamily="18" charset="0"/>
                <a:cs typeface="Times New Roman" pitchFamily="18" charset="0"/>
              </a:rPr>
              <a:t>スイッチングされる分子数約 </a:t>
            </a:r>
            <a:r>
              <a:rPr kumimoji="1" lang="en-US" altLang="ja-JP" b="1" dirty="0" smtClean="0">
                <a:latin typeface="Times New Roman" pitchFamily="18" charset="0"/>
                <a:cs typeface="Times New Roman" pitchFamily="18" charset="0"/>
              </a:rPr>
              <a:t>7 </a:t>
            </a:r>
            <a:r>
              <a:rPr kumimoji="1" lang="ja-JP" altLang="en-US" dirty="0" smtClean="0">
                <a:latin typeface="Times New Roman" pitchFamily="18" charset="0"/>
                <a:cs typeface="Times New Roman" pitchFamily="18" charset="0"/>
              </a:rPr>
              <a:t>分子 </a:t>
            </a:r>
            <a:r>
              <a:rPr kumimoji="1" lang="en-US" altLang="ja-JP" dirty="0" smtClean="0">
                <a:latin typeface="Times New Roman" pitchFamily="18" charset="0"/>
                <a:cs typeface="Times New Roman" pitchFamily="18" charset="0"/>
              </a:rPr>
              <a:t>/ </a:t>
            </a:r>
            <a:r>
              <a:rPr kumimoji="1" lang="en-US" altLang="ja-JP" b="1" dirty="0" smtClean="0">
                <a:latin typeface="Times New Roman" pitchFamily="18" charset="0"/>
                <a:cs typeface="Times New Roman" pitchFamily="18" charset="0"/>
              </a:rPr>
              <a:t>s </a:t>
            </a:r>
            <a:r>
              <a:rPr lang="ja-JP" altLang="en-US" b="1" dirty="0" smtClean="0">
                <a:latin typeface="Times New Roman" pitchFamily="18" charset="0"/>
                <a:cs typeface="Times New Roman" pitchFamily="18" charset="0"/>
              </a:rPr>
              <a:t> </a:t>
            </a:r>
            <a:r>
              <a:rPr lang="en-US" altLang="ja-JP" b="1" dirty="0" smtClean="0">
                <a:latin typeface="Times New Roman" pitchFamily="18" charset="0"/>
                <a:cs typeface="Times New Roman" pitchFamily="18" charset="0"/>
              </a:rPr>
              <a:t>+ </a:t>
            </a:r>
            <a:r>
              <a:rPr lang="ja-JP" altLang="en-US" dirty="0" smtClean="0">
                <a:latin typeface="Times New Roman" pitchFamily="18" charset="0"/>
                <a:cs typeface="Times New Roman" pitchFamily="18" charset="0"/>
              </a:rPr>
              <a:t>画像保存時間約 </a:t>
            </a:r>
            <a:r>
              <a:rPr lang="en-US" altLang="ja-JP" b="1" dirty="0" smtClean="0">
                <a:latin typeface="Times New Roman" pitchFamily="18" charset="0"/>
                <a:cs typeface="Times New Roman" pitchFamily="18" charset="0"/>
              </a:rPr>
              <a:t>60 s</a:t>
            </a:r>
            <a:r>
              <a:rPr lang="ja-JP" altLang="en-US" b="1" dirty="0" smtClean="0">
                <a:latin typeface="Times New Roman" pitchFamily="18" charset="0"/>
                <a:cs typeface="Times New Roman" pitchFamily="18" charset="0"/>
              </a:rPr>
              <a:t>　</a:t>
            </a:r>
            <a:r>
              <a:rPr lang="en-US" altLang="ja-JP" b="1" dirty="0" smtClean="0">
                <a:latin typeface="Times New Roman" pitchFamily="18" charset="0"/>
                <a:cs typeface="Times New Roman" pitchFamily="18" charset="0"/>
              </a:rPr>
              <a:t>= </a:t>
            </a:r>
            <a:r>
              <a:rPr lang="en-US" altLang="ja-JP" b="1" u="sng" dirty="0" smtClean="0">
                <a:latin typeface="Times New Roman" pitchFamily="18" charset="0"/>
                <a:cs typeface="Times New Roman" pitchFamily="18" charset="0"/>
              </a:rPr>
              <a:t>150 s</a:t>
            </a:r>
            <a:endParaRPr kumimoji="1" lang="ja-JP" altLang="en-US" b="1" u="sng" dirty="0">
              <a:latin typeface="Times New Roman" pitchFamily="18" charset="0"/>
              <a:cs typeface="Times New Roman" pitchFamily="18" charset="0"/>
            </a:endParaRPr>
          </a:p>
        </p:txBody>
      </p:sp>
      <p:sp>
        <p:nvSpPr>
          <p:cNvPr id="8" name="テキスト ボックス 7"/>
          <p:cNvSpPr txBox="1"/>
          <p:nvPr/>
        </p:nvSpPr>
        <p:spPr>
          <a:xfrm>
            <a:off x="741906" y="4903410"/>
            <a:ext cx="8295861" cy="369332"/>
          </a:xfrm>
          <a:prstGeom prst="rect">
            <a:avLst/>
          </a:prstGeom>
          <a:noFill/>
        </p:spPr>
        <p:txBody>
          <a:bodyPr wrap="none" rtlCol="0">
            <a:spAutoFit/>
          </a:bodyPr>
          <a:lstStyle/>
          <a:p>
            <a:r>
              <a:rPr lang="en-US" altLang="ja-JP" dirty="0" smtClean="0">
                <a:latin typeface="Times New Roman" pitchFamily="18" charset="0"/>
                <a:cs typeface="Times New Roman" pitchFamily="18" charset="0"/>
              </a:rPr>
              <a:t>1660</a:t>
            </a:r>
            <a:r>
              <a:rPr kumimoji="1" lang="ja-JP" altLang="en-US" dirty="0" smtClean="0">
                <a:latin typeface="Times New Roman" pitchFamily="18" charset="0"/>
                <a:cs typeface="Times New Roman" pitchFamily="18" charset="0"/>
              </a:rPr>
              <a:t>分子</a:t>
            </a:r>
            <a:r>
              <a:rPr lang="en-US" altLang="ja-JP" dirty="0" smtClean="0">
                <a:latin typeface="Times New Roman" pitchFamily="18" charset="0"/>
                <a:cs typeface="Times New Roman" pitchFamily="18" charset="0"/>
              </a:rPr>
              <a:t>÷</a:t>
            </a:r>
            <a:r>
              <a:rPr kumimoji="1" lang="ja-JP" altLang="en-US" dirty="0" smtClean="0">
                <a:latin typeface="Times New Roman" pitchFamily="18" charset="0"/>
                <a:cs typeface="Times New Roman" pitchFamily="18" charset="0"/>
              </a:rPr>
              <a:t>スイッチングされる分子数約 </a:t>
            </a:r>
            <a:r>
              <a:rPr kumimoji="1" lang="en-US" altLang="ja-JP" b="1" dirty="0" smtClean="0">
                <a:latin typeface="Times New Roman" pitchFamily="18" charset="0"/>
                <a:cs typeface="Times New Roman" pitchFamily="18" charset="0"/>
              </a:rPr>
              <a:t>7 </a:t>
            </a:r>
            <a:r>
              <a:rPr kumimoji="1" lang="ja-JP" altLang="en-US" dirty="0" smtClean="0">
                <a:latin typeface="Times New Roman" pitchFamily="18" charset="0"/>
                <a:cs typeface="Times New Roman" pitchFamily="18" charset="0"/>
              </a:rPr>
              <a:t>分子 </a:t>
            </a:r>
            <a:r>
              <a:rPr kumimoji="1" lang="en-US" altLang="ja-JP" dirty="0" smtClean="0">
                <a:latin typeface="Times New Roman" pitchFamily="18" charset="0"/>
                <a:cs typeface="Times New Roman" pitchFamily="18" charset="0"/>
              </a:rPr>
              <a:t>/ </a:t>
            </a:r>
            <a:r>
              <a:rPr kumimoji="1" lang="en-US" altLang="ja-JP" b="1" dirty="0" smtClean="0">
                <a:latin typeface="Times New Roman" pitchFamily="18" charset="0"/>
                <a:cs typeface="Times New Roman" pitchFamily="18" charset="0"/>
              </a:rPr>
              <a:t>s </a:t>
            </a:r>
            <a:r>
              <a:rPr lang="en-US" altLang="ja-JP" b="1" dirty="0" smtClean="0">
                <a:latin typeface="Times New Roman" pitchFamily="18" charset="0"/>
                <a:cs typeface="Times New Roman" pitchFamily="18" charset="0"/>
              </a:rPr>
              <a:t> </a:t>
            </a:r>
            <a:r>
              <a:rPr lang="ja-JP" altLang="en-US" b="1" dirty="0" smtClean="0">
                <a:latin typeface="Times New Roman" pitchFamily="18" charset="0"/>
                <a:cs typeface="Times New Roman" pitchFamily="18" charset="0"/>
              </a:rPr>
              <a:t> </a:t>
            </a:r>
            <a:r>
              <a:rPr lang="en-US" altLang="ja-JP" b="1" dirty="0" smtClean="0">
                <a:latin typeface="Times New Roman" pitchFamily="18" charset="0"/>
                <a:cs typeface="Times New Roman" pitchFamily="18" charset="0"/>
              </a:rPr>
              <a:t>+ </a:t>
            </a:r>
            <a:r>
              <a:rPr lang="ja-JP" altLang="en-US" dirty="0" smtClean="0">
                <a:latin typeface="Times New Roman" pitchFamily="18" charset="0"/>
                <a:cs typeface="Times New Roman" pitchFamily="18" charset="0"/>
              </a:rPr>
              <a:t>画像保存時間約 </a:t>
            </a:r>
            <a:r>
              <a:rPr lang="en-US" altLang="ja-JP" b="1" dirty="0" smtClean="0">
                <a:latin typeface="Times New Roman" pitchFamily="18" charset="0"/>
                <a:cs typeface="Times New Roman" pitchFamily="18" charset="0"/>
              </a:rPr>
              <a:t>150 s = </a:t>
            </a:r>
            <a:r>
              <a:rPr lang="en-US" altLang="ja-JP" b="1" u="sng" dirty="0" smtClean="0">
                <a:latin typeface="Times New Roman" pitchFamily="18" charset="0"/>
                <a:cs typeface="Times New Roman" pitchFamily="18" charset="0"/>
              </a:rPr>
              <a:t>380 s</a:t>
            </a:r>
            <a:endParaRPr kumimoji="1" lang="ja-JP" altLang="en-US" b="1" u="sng" dirty="0">
              <a:latin typeface="Times New Roman" pitchFamily="18" charset="0"/>
              <a:cs typeface="Times New Roman" pitchFamily="18" charset="0"/>
            </a:endParaRPr>
          </a:p>
        </p:txBody>
      </p:sp>
      <p:sp>
        <p:nvSpPr>
          <p:cNvPr id="9" name="正方形/長方形 8"/>
          <p:cNvSpPr/>
          <p:nvPr/>
        </p:nvSpPr>
        <p:spPr>
          <a:xfrm>
            <a:off x="272480" y="1744350"/>
            <a:ext cx="9073008" cy="165618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04142" y="1556792"/>
            <a:ext cx="4814138" cy="369332"/>
          </a:xfrm>
          <a:prstGeom prst="rect">
            <a:avLst/>
          </a:prstGeom>
          <a:solidFill>
            <a:schemeClr val="bg2"/>
          </a:solidFill>
        </p:spPr>
        <p:txBody>
          <a:bodyPr wrap="none" rtlCol="0">
            <a:spAutoFit/>
          </a:bodyPr>
          <a:lstStyle/>
          <a:p>
            <a:r>
              <a:rPr kumimoji="1" lang="ja-JP" altLang="en-US" b="1" dirty="0" smtClean="0">
                <a:solidFill>
                  <a:srgbClr val="0070C0"/>
                </a:solidFill>
              </a:rPr>
              <a:t>〇</a:t>
            </a:r>
            <a:r>
              <a:rPr kumimoji="1" lang="ja-JP" altLang="en-US" b="1" dirty="0" smtClean="0">
                <a:solidFill>
                  <a:srgbClr val="0070C0"/>
                </a:solidFill>
                <a:latin typeface="ＭＳ ゴシック" pitchFamily="49" charset="-128"/>
                <a:ea typeface="ＭＳ ゴシック" pitchFamily="49" charset="-128"/>
              </a:rPr>
              <a:t>従来の</a:t>
            </a:r>
            <a:r>
              <a:rPr lang="ja-JP" altLang="en-US" b="1" dirty="0" smtClean="0">
                <a:solidFill>
                  <a:srgbClr val="0070C0"/>
                </a:solidFill>
                <a:latin typeface="ＭＳ ゴシック" pitchFamily="49" charset="-128"/>
                <a:ea typeface="ＭＳ ゴシック" pitchFamily="49" charset="-128"/>
              </a:rPr>
              <a:t>手法</a:t>
            </a:r>
            <a:r>
              <a:rPr kumimoji="1" lang="en-US" altLang="ja-JP" b="1" dirty="0" smtClean="0">
                <a:solidFill>
                  <a:srgbClr val="0070C0"/>
                </a:solidFill>
              </a:rPr>
              <a:t>(</a:t>
            </a:r>
            <a:r>
              <a:rPr kumimoji="1" lang="en-US" altLang="ja-JP" b="1" dirty="0" smtClean="0">
                <a:solidFill>
                  <a:srgbClr val="0070C0"/>
                </a:solidFill>
                <a:latin typeface="Times New Roman" pitchFamily="18" charset="0"/>
                <a:cs typeface="Times New Roman" pitchFamily="18" charset="0"/>
              </a:rPr>
              <a:t>UV</a:t>
            </a:r>
            <a:r>
              <a:rPr kumimoji="1" lang="ja-JP" altLang="en-US" b="1" dirty="0" smtClean="0">
                <a:solidFill>
                  <a:srgbClr val="0070C0"/>
                </a:solidFill>
                <a:latin typeface="ＭＳ ゴシック" pitchFamily="49" charset="-128"/>
                <a:ea typeface="ＭＳ ゴシック" pitchFamily="49" charset="-128"/>
              </a:rPr>
              <a:t>光照射によるスイッチング</a:t>
            </a:r>
            <a:r>
              <a:rPr kumimoji="1" lang="en-US" altLang="ja-JP" b="1" dirty="0" smtClean="0">
                <a:solidFill>
                  <a:srgbClr val="0070C0"/>
                </a:solidFill>
              </a:rPr>
              <a:t>)</a:t>
            </a:r>
            <a:endParaRPr kumimoji="1" lang="ja-JP" altLang="en-US" b="1" dirty="0">
              <a:solidFill>
                <a:srgbClr val="0070C0"/>
              </a:solidFill>
            </a:endParaRPr>
          </a:p>
        </p:txBody>
      </p:sp>
      <p:sp>
        <p:nvSpPr>
          <p:cNvPr id="10" name="正方形/長方形 9"/>
          <p:cNvSpPr/>
          <p:nvPr/>
        </p:nvSpPr>
        <p:spPr>
          <a:xfrm>
            <a:off x="272480" y="3991112"/>
            <a:ext cx="9073008" cy="165618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75114" y="3823290"/>
            <a:ext cx="4352474" cy="369332"/>
          </a:xfrm>
          <a:prstGeom prst="rect">
            <a:avLst/>
          </a:prstGeom>
          <a:solidFill>
            <a:schemeClr val="bg2"/>
          </a:solidFill>
        </p:spPr>
        <p:txBody>
          <a:bodyPr wrap="none" rtlCol="0">
            <a:spAutoFit/>
          </a:bodyPr>
          <a:lstStyle/>
          <a:p>
            <a:r>
              <a:rPr kumimoji="1" lang="ja-JP" altLang="en-US" b="1" dirty="0" smtClean="0">
                <a:solidFill>
                  <a:srgbClr val="FF0000"/>
                </a:solidFill>
              </a:rPr>
              <a:t>〇</a:t>
            </a:r>
            <a:r>
              <a:rPr lang="ja-JP" altLang="en-US" b="1" dirty="0" smtClean="0">
                <a:solidFill>
                  <a:srgbClr val="FF0000"/>
                </a:solidFill>
                <a:latin typeface="ＭＳ ゴシック" pitchFamily="49" charset="-128"/>
                <a:ea typeface="ＭＳ ゴシック" pitchFamily="49" charset="-128"/>
              </a:rPr>
              <a:t>新手法</a:t>
            </a:r>
            <a:r>
              <a:rPr kumimoji="1" lang="en-US" altLang="ja-JP" b="1" dirty="0" smtClean="0">
                <a:solidFill>
                  <a:srgbClr val="FF0000"/>
                </a:solidFill>
              </a:rPr>
              <a:t>(</a:t>
            </a:r>
            <a:r>
              <a:rPr kumimoji="1" lang="en-US" altLang="ja-JP" b="1" dirty="0" smtClean="0">
                <a:solidFill>
                  <a:srgbClr val="FF0000"/>
                </a:solidFill>
                <a:latin typeface="Times New Roman" pitchFamily="18" charset="0"/>
                <a:cs typeface="Times New Roman" pitchFamily="18" charset="0"/>
              </a:rPr>
              <a:t>UV</a:t>
            </a:r>
            <a:r>
              <a:rPr kumimoji="1" lang="ja-JP" altLang="en-US" b="1" dirty="0" smtClean="0">
                <a:solidFill>
                  <a:srgbClr val="FF0000"/>
                </a:solidFill>
                <a:latin typeface="ＭＳ ゴシック" pitchFamily="49" charset="-128"/>
                <a:ea typeface="ＭＳ ゴシック" pitchFamily="49" charset="-128"/>
              </a:rPr>
              <a:t>光照射によるスイッチング</a:t>
            </a:r>
            <a:r>
              <a:rPr kumimoji="1" lang="en-US" altLang="ja-JP" b="1" dirty="0" smtClean="0">
                <a:solidFill>
                  <a:srgbClr val="FF0000"/>
                </a:solidFill>
              </a:rPr>
              <a:t>)</a:t>
            </a:r>
            <a:endParaRPr kumimoji="1" lang="ja-JP" altLang="en-US" b="1" dirty="0">
              <a:solidFill>
                <a:srgbClr val="FF0000"/>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normAutofit/>
          </a:bodyPr>
          <a:lstStyle/>
          <a:p>
            <a:r>
              <a:rPr kumimoji="1" lang="ja-JP" altLang="en-US" sz="6000" dirty="0" smtClean="0"/>
              <a:t>実験条件</a:t>
            </a:r>
            <a:endParaRPr kumimoji="1" lang="ja-JP" altLang="en-US" sz="6000" dirty="0"/>
          </a:p>
        </p:txBody>
      </p:sp>
      <p:sp>
        <p:nvSpPr>
          <p:cNvPr id="2" name="スライド番号プレースホルダ 1"/>
          <p:cNvSpPr>
            <a:spLocks noGrp="1"/>
          </p:cNvSpPr>
          <p:nvPr>
            <p:ph type="sldNum" sz="quarter" idx="12"/>
          </p:nvPr>
        </p:nvSpPr>
        <p:spPr/>
        <p:txBody>
          <a:bodyPr/>
          <a:lstStyle/>
          <a:p>
            <a:fld id="{23544A1C-E5D1-4EA8-9ACF-9EECF7CCBF6A}" type="slidenum">
              <a:rPr lang="ja-JP" altLang="en-US" smtClean="0"/>
              <a:pPr/>
              <a:t>54</a:t>
            </a:fld>
            <a:endParaRPr lang="ja-JP" alt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ポリマー</a:t>
            </a:r>
            <a:endParaRPr kumimoji="1" lang="ja-JP" altLang="en-US"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55</a:t>
            </a:fld>
            <a:endParaRPr lang="ja-JP" altLang="en-US"/>
          </a:p>
        </p:txBody>
      </p:sp>
      <p:sp>
        <p:nvSpPr>
          <p:cNvPr id="155650" name="Rectangle 2"/>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155649" name="図 5761"/>
          <p:cNvPicPr>
            <a:picLocks noChangeAspect="1" noChangeArrowheads="1"/>
          </p:cNvPicPr>
          <p:nvPr/>
        </p:nvPicPr>
        <p:blipFill>
          <a:blip r:embed="rId2" cstate="print"/>
          <a:srcRect/>
          <a:stretch>
            <a:fillRect/>
          </a:stretch>
        </p:blipFill>
        <p:spPr bwMode="auto">
          <a:xfrm>
            <a:off x="7113240" y="188640"/>
            <a:ext cx="2324891" cy="1908000"/>
          </a:xfrm>
          <a:prstGeom prst="rect">
            <a:avLst/>
          </a:prstGeom>
          <a:noFill/>
        </p:spPr>
      </p:pic>
      <p:sp>
        <p:nvSpPr>
          <p:cNvPr id="155651" name="Rectangle 3"/>
          <p:cNvSpPr>
            <a:spLocks noChangeArrowheads="1"/>
          </p:cNvSpPr>
          <p:nvPr/>
        </p:nvSpPr>
        <p:spPr bwMode="auto">
          <a:xfrm>
            <a:off x="0" y="945302"/>
            <a:ext cx="9417496"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Poly (methyl </a:t>
            </a:r>
            <a:r>
              <a:rPr kumimoji="1" lang="en-US" altLang="ja-JP" sz="2400" b="1" i="0" u="none" strike="noStrike" cap="none" normalizeH="0" baseline="0" dirty="0" err="1" smtClean="0">
                <a:ln>
                  <a:noFill/>
                </a:ln>
                <a:solidFill>
                  <a:schemeClr val="tx1"/>
                </a:solidFill>
                <a:effectLst/>
                <a:latin typeface="Century" pitchFamily="18" charset="0"/>
                <a:ea typeface="ＭＳ 明朝" pitchFamily="17" charset="-128"/>
                <a:cs typeface="Times New Roman" pitchFamily="18" charset="0"/>
              </a:rPr>
              <a:t>methacrylate</a:t>
            </a:r>
            <a:r>
              <a:rPr kumimoji="1" lang="en-US" altLang="ja-JP" sz="24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(PMMA)</a:t>
            </a:r>
            <a:endPar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Sigma Aldrich</a:t>
            </a:r>
            <a:r>
              <a:rPr kumimoji="1" lang="ja-JP" altLang="en-US"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より購入したものを精製せずそのまま使用した。</a:t>
            </a:r>
            <a:endParaRPr kumimoji="1" lang="ja-JP" altLang="en-US"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Mw</a:t>
            </a:r>
            <a:r>
              <a:rPr kumimoji="1" lang="ja-JP" altLang="en-US"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：約</a:t>
            </a:r>
            <a:r>
              <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996000</a:t>
            </a:r>
            <a:r>
              <a:rPr kumimoji="1" lang="ja-JP" altLang="en-US" sz="2000" b="0" i="0" u="none" strike="noStrike" cap="none" normalizeH="0" baseline="0" dirty="0" err="1" smtClean="0">
                <a:ln>
                  <a:noFill/>
                </a:ln>
                <a:solidFill>
                  <a:schemeClr val="tx1"/>
                </a:solidFill>
                <a:effectLst/>
                <a:latin typeface="Century" pitchFamily="18" charset="0"/>
                <a:ea typeface="ＭＳ 明朝" pitchFamily="17" charset="-128"/>
                <a:cs typeface="Times New Roman" pitchFamily="18" charset="0"/>
              </a:rPr>
              <a:t>、</a:t>
            </a:r>
            <a:r>
              <a:rPr kumimoji="1" lang="ja-JP" altLang="en-US"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ガラス転移温度：</a:t>
            </a:r>
            <a:r>
              <a:rPr kumimoji="1" lang="en-US" altLang="ja-JP" sz="2000" b="0" i="0" u="none" strike="noStrike" cap="none" normalizeH="0" baseline="0" dirty="0" err="1" smtClean="0">
                <a:ln>
                  <a:noFill/>
                </a:ln>
                <a:solidFill>
                  <a:schemeClr val="tx1"/>
                </a:solidFill>
                <a:effectLst/>
                <a:latin typeface="Century" pitchFamily="18" charset="0"/>
                <a:ea typeface="ＭＳ 明朝" pitchFamily="17" charset="-128"/>
                <a:cs typeface="Times New Roman" pitchFamily="18" charset="0"/>
              </a:rPr>
              <a:t>T</a:t>
            </a:r>
            <a:r>
              <a:rPr kumimoji="1" lang="en-US" altLang="ja-JP" sz="2000" b="0" i="0" u="none" strike="noStrike" cap="none" normalizeH="0" baseline="-30000" dirty="0" err="1" smtClean="0">
                <a:ln>
                  <a:noFill/>
                </a:ln>
                <a:solidFill>
                  <a:schemeClr val="tx1"/>
                </a:solidFill>
                <a:effectLst/>
                <a:latin typeface="Century" pitchFamily="18" charset="0"/>
                <a:ea typeface="ＭＳ 明朝" pitchFamily="17" charset="-128"/>
                <a:cs typeface="Times New Roman" pitchFamily="18" charset="0"/>
              </a:rPr>
              <a:t>g</a:t>
            </a:r>
            <a:r>
              <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=125 ℃</a:t>
            </a:r>
            <a:r>
              <a:rPr kumimoji="1" lang="ja-JP" altLang="en-US"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p>
          <a:p>
            <a:pPr marL="0" marR="0" lvl="0" indent="133350" algn="l" defTabSz="914400" rtl="0" eaLnBrk="0" fontAlgn="base" latinLnBrk="0" hangingPunct="0">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PMMA</a:t>
            </a:r>
            <a:r>
              <a:rPr kumimoji="1" lang="ja-JP" altLang="en-US" sz="2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は、ガラス転移温度が</a:t>
            </a:r>
            <a:r>
              <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82</a:t>
            </a:r>
            <a:r>
              <a:rPr kumimoji="1" lang="en-US" altLang="ja-JP" sz="2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a:t>
            </a:r>
            <a:r>
              <a:rPr kumimoji="1" lang="ja-JP" altLang="en-US" sz="2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で実験室温度（</a:t>
            </a:r>
            <a:r>
              <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21</a:t>
            </a:r>
            <a:r>
              <a:rPr kumimoji="1" lang="en-US" altLang="ja-JP" sz="2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a:t>
            </a:r>
            <a:r>
              <a:rPr kumimoji="1" lang="en-US" altLang="ja-JP"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2 </a:t>
            </a:r>
            <a:r>
              <a:rPr kumimoji="1" lang="en-US" altLang="ja-JP" sz="2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a:t>
            </a:r>
            <a:r>
              <a:rPr kumimoji="1" lang="ja-JP" altLang="en-US" sz="20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）よりも高いため、高分子薄膜はガラス状態にあると考えられる。</a:t>
            </a:r>
            <a:r>
              <a:rPr kumimoji="1" lang="ja-JP" altLang="en-US"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sz="4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55652" name="図 5760"/>
          <p:cNvPicPr>
            <a:picLocks noChangeAspect="1" noChangeArrowheads="1"/>
          </p:cNvPicPr>
          <p:nvPr/>
        </p:nvPicPr>
        <p:blipFill>
          <a:blip r:embed="rId3" cstate="print"/>
          <a:srcRect/>
          <a:stretch>
            <a:fillRect/>
          </a:stretch>
        </p:blipFill>
        <p:spPr bwMode="auto">
          <a:xfrm>
            <a:off x="7257256" y="4941168"/>
            <a:ext cx="1638300" cy="1571625"/>
          </a:xfrm>
          <a:prstGeom prst="rect">
            <a:avLst/>
          </a:prstGeom>
          <a:noFill/>
        </p:spPr>
      </p:pic>
      <p:sp>
        <p:nvSpPr>
          <p:cNvPr id="155653" name="テキスト ボックス 5763"/>
          <p:cNvSpPr txBox="1">
            <a:spLocks noChangeArrowheads="1"/>
          </p:cNvSpPr>
          <p:nvPr/>
        </p:nvSpPr>
        <p:spPr bwMode="auto">
          <a:xfrm>
            <a:off x="3708400" y="492125"/>
            <a:ext cx="438150" cy="3048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(b)</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5654" name="Rectangle 6"/>
          <p:cNvSpPr>
            <a:spLocks noChangeArrowheads="1"/>
          </p:cNvSpPr>
          <p:nvPr/>
        </p:nvSpPr>
        <p:spPr bwMode="auto">
          <a:xfrm>
            <a:off x="0" y="3348861"/>
            <a:ext cx="7289175"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bmk="_Toc224713031">
                <a:ln>
                  <a:noFill/>
                </a:ln>
                <a:solidFill>
                  <a:schemeClr val="tx1"/>
                </a:solidFill>
                <a:effectLst/>
                <a:latin typeface="Century" pitchFamily="18" charset="0"/>
                <a:ea typeface="ＭＳ 明朝" pitchFamily="17" charset="-128"/>
                <a:cs typeface="Times New Roman" pitchFamily="18" charset="0"/>
              </a:rPr>
              <a:t>Poly (2-hydroxyethyl </a:t>
            </a:r>
            <a:r>
              <a:rPr kumimoji="1" lang="en-US" altLang="ja-JP" sz="2800" b="1" i="0" u="none" strike="noStrike" cap="none" normalizeH="0" baseline="0" dirty="0" err="1" smtClean="0" bmk="_Toc224713031">
                <a:ln>
                  <a:noFill/>
                </a:ln>
                <a:solidFill>
                  <a:schemeClr val="tx1"/>
                </a:solidFill>
                <a:effectLst/>
                <a:latin typeface="Century" pitchFamily="18" charset="0"/>
                <a:ea typeface="ＭＳ 明朝" pitchFamily="17" charset="-128"/>
                <a:cs typeface="Times New Roman" pitchFamily="18" charset="0"/>
              </a:rPr>
              <a:t>acrylate</a:t>
            </a:r>
            <a:r>
              <a:rPr kumimoji="1" lang="en-US" altLang="ja-JP" sz="2800" b="1" i="0" u="none" strike="noStrike" cap="none" normalizeH="0" baseline="0" dirty="0" smtClean="0" bmk="_Toc224713031">
                <a:ln>
                  <a:noFill/>
                </a:ln>
                <a:solidFill>
                  <a:schemeClr val="tx1"/>
                </a:solidFill>
                <a:effectLst/>
                <a:latin typeface="Century" pitchFamily="18" charset="0"/>
                <a:ea typeface="ＭＳ 明朝" pitchFamily="17" charset="-128"/>
                <a:cs typeface="Times New Roman" pitchFamily="18" charset="0"/>
              </a:rPr>
              <a:t>)   (</a:t>
            </a:r>
            <a:r>
              <a:rPr kumimoji="1" lang="en-US" altLang="ja-JP" sz="2800" b="1" i="0" u="none" strike="noStrike" cap="none" normalizeH="0" baseline="0" dirty="0" err="1" smtClean="0" bmk="_Toc224713031">
                <a:ln>
                  <a:noFill/>
                </a:ln>
                <a:solidFill>
                  <a:schemeClr val="tx1"/>
                </a:solidFill>
                <a:effectLst/>
                <a:latin typeface="Century" pitchFamily="18" charset="0"/>
                <a:ea typeface="ＭＳ 明朝" pitchFamily="17" charset="-128"/>
                <a:cs typeface="Times New Roman" pitchFamily="18" charset="0"/>
              </a:rPr>
              <a:t>PolyHEA</a:t>
            </a:r>
            <a:r>
              <a:rPr kumimoji="1" lang="en-US" altLang="ja-JP" sz="2800" b="1" i="0" u="none" strike="noStrike" cap="none" normalizeH="0" baseline="0" dirty="0" smtClean="0" bmk="_Toc224713031">
                <a:ln>
                  <a:noFill/>
                </a:ln>
                <a:solidFill>
                  <a:schemeClr val="tx1"/>
                </a:solidFill>
                <a:effectLst/>
                <a:latin typeface="Century" pitchFamily="18" charset="0"/>
                <a:ea typeface="ＭＳ 明朝" pitchFamily="17" charset="-128"/>
                <a:cs typeface="Times New Roman" pitchFamily="18" charset="0"/>
              </a:rPr>
              <a:t>)</a:t>
            </a:r>
            <a:endParaRPr kumimoji="1" lang="en-US" alt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5656" name="Rectangle 8"/>
          <p:cNvSpPr>
            <a:spLocks noChangeArrowheads="1"/>
          </p:cNvSpPr>
          <p:nvPr/>
        </p:nvSpPr>
        <p:spPr bwMode="auto">
          <a:xfrm>
            <a:off x="-15552" y="5251847"/>
            <a:ext cx="439248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1" lang="ja-JP" sz="16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600" b="0" i="0" u="none" strike="noStrike" cap="none" normalizeH="0" baseline="0" dirty="0" err="1" smtClean="0">
                <a:ln>
                  <a:noFill/>
                </a:ln>
                <a:solidFill>
                  <a:schemeClr val="tx1"/>
                </a:solidFill>
                <a:effectLst/>
                <a:latin typeface="Century" pitchFamily="18" charset="0"/>
                <a:ea typeface="ＭＳ 明朝" pitchFamily="17" charset="-128"/>
                <a:cs typeface="Times New Roman" pitchFamily="18" charset="0"/>
              </a:rPr>
              <a:t>Mn</a:t>
            </a:r>
            <a:r>
              <a:rPr kumimoji="1" lang="ja-JP" altLang="en-US" sz="16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6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6,050</a:t>
            </a:r>
            <a:r>
              <a:rPr kumimoji="1" lang="ja-JP" altLang="en-US" sz="1600" b="0" i="0" u="none" strike="noStrike" cap="none" normalizeH="0" baseline="0" dirty="0" err="1"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6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Mw</a:t>
            </a:r>
            <a:r>
              <a:rPr kumimoji="1" lang="ja-JP" altLang="en-US" sz="16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6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9,800</a:t>
            </a:r>
            <a:r>
              <a:rPr kumimoji="1" lang="ja-JP" altLang="en-US" sz="1600" b="0" i="0" u="none" strike="noStrike" cap="none" normalizeH="0" baseline="0" dirty="0" err="1" smtClean="0">
                <a:ln>
                  <a:noFill/>
                </a:ln>
                <a:solidFill>
                  <a:schemeClr val="tx1"/>
                </a:solidFill>
                <a:effectLst/>
                <a:latin typeface="Century" pitchFamily="18" charset="0"/>
                <a:ea typeface="ＭＳ 明朝" pitchFamily="17" charset="-128"/>
                <a:cs typeface="Times New Roman" pitchFamily="18" charset="0"/>
              </a:rPr>
              <a:t>、</a:t>
            </a:r>
            <a:r>
              <a:rPr kumimoji="1" lang="ja-JP" altLang="en-US" sz="16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分散値</a:t>
            </a:r>
            <a:r>
              <a:rPr kumimoji="1" lang="en-US" altLang="ja-JP" sz="16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1.62</a:t>
            </a:r>
            <a:r>
              <a:rPr kumimoji="1" lang="ja-JP" altLang="en-US" sz="16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endParaRPr kumimoji="1" lang="ja-JP" altLang="en-US"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5657" name="Rectangle 9"/>
          <p:cNvSpPr>
            <a:spLocks noChangeArrowheads="1"/>
          </p:cNvSpPr>
          <p:nvPr/>
        </p:nvSpPr>
        <p:spPr bwMode="auto">
          <a:xfrm>
            <a:off x="0" y="3906341"/>
            <a:ext cx="9489504"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実際の半導体プロセスにおいて用いられている高分子であり、ガラス転移温度</a:t>
            </a:r>
            <a:r>
              <a:rPr kumimoji="1" lang="en-US" altLang="ja-JP"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en-US" altLang="ja-JP" b="0" i="0" u="none" strike="noStrike" cap="none" normalizeH="0" baseline="0" dirty="0" err="1" smtClean="0">
                <a:ln>
                  <a:noFill/>
                </a:ln>
                <a:solidFill>
                  <a:schemeClr val="tx1"/>
                </a:solidFill>
                <a:effectLst/>
                <a:latin typeface="Century" pitchFamily="18" charset="0"/>
                <a:ea typeface="ＭＳ 明朝" pitchFamily="17" charset="-128"/>
                <a:cs typeface="Times New Roman" pitchFamily="18" charset="0"/>
              </a:rPr>
              <a:t>T</a:t>
            </a:r>
            <a:r>
              <a:rPr kumimoji="1" lang="en-US" altLang="ja-JP" b="0" i="0" u="none" strike="noStrike" cap="none" normalizeH="0" baseline="-30000" dirty="0" err="1" smtClean="0">
                <a:ln>
                  <a:noFill/>
                </a:ln>
                <a:solidFill>
                  <a:schemeClr val="tx1"/>
                </a:solidFill>
                <a:effectLst/>
                <a:latin typeface="Century" pitchFamily="18" charset="0"/>
                <a:ea typeface="ＭＳ 明朝" pitchFamily="17" charset="-128"/>
                <a:cs typeface="Times New Roman" pitchFamily="18" charset="0"/>
              </a:rPr>
              <a:t>g</a:t>
            </a:r>
            <a:r>
              <a:rPr kumimoji="1" lang="en-US" altLang="ja-JP"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ja-JP" altLang="en-US"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は</a:t>
            </a:r>
            <a:r>
              <a:rPr kumimoji="1" lang="en-US" altLang="ja-JP"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17 ℃</a:t>
            </a:r>
            <a:r>
              <a:rPr kumimoji="1" lang="en-US" altLang="ja-JP" b="0" i="0" u="none" strike="noStrike" cap="none" normalizeH="0" baseline="30000" dirty="0" smtClean="0">
                <a:ln>
                  <a:noFill/>
                </a:ln>
                <a:solidFill>
                  <a:schemeClr val="tx1"/>
                </a:solidFill>
                <a:effectLst/>
                <a:latin typeface="Century" pitchFamily="18" charset="0"/>
                <a:ea typeface="ＭＳ 明朝" pitchFamily="17" charset="-128"/>
                <a:cs typeface="Times New Roman" pitchFamily="18" charset="0"/>
              </a:rPr>
              <a:t>[5]</a:t>
            </a:r>
            <a:r>
              <a:rPr kumimoji="1" lang="ja-JP" altLang="en-US"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である。実験条件は</a:t>
            </a:r>
            <a:r>
              <a:rPr kumimoji="1" lang="en-US" altLang="ja-JP"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21 ℃(294 K)</a:t>
            </a:r>
            <a:r>
              <a:rPr kumimoji="1" lang="ja-JP" altLang="en-US"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であり、</a:t>
            </a:r>
            <a:r>
              <a:rPr kumimoji="1" lang="en-US" altLang="ja-JP" b="0" i="0" u="none" strike="noStrike" cap="none" normalizeH="0" baseline="0" dirty="0" err="1" smtClean="0">
                <a:ln>
                  <a:noFill/>
                </a:ln>
                <a:solidFill>
                  <a:schemeClr val="tx1"/>
                </a:solidFill>
                <a:effectLst/>
                <a:latin typeface="Century" pitchFamily="18" charset="0"/>
                <a:ea typeface="ＭＳ 明朝" pitchFamily="17" charset="-128"/>
                <a:cs typeface="Times New Roman" pitchFamily="18" charset="0"/>
              </a:rPr>
              <a:t>M</a:t>
            </a:r>
            <a:r>
              <a:rPr kumimoji="1" lang="en-US" altLang="ja-JP" b="0" i="0" u="none" strike="noStrike" cap="none" normalizeH="0" baseline="-30000" dirty="0" err="1" smtClean="0">
                <a:ln>
                  <a:noFill/>
                </a:ln>
                <a:solidFill>
                  <a:schemeClr val="tx1"/>
                </a:solidFill>
                <a:effectLst/>
                <a:latin typeface="Century" pitchFamily="18" charset="0"/>
                <a:ea typeface="ＭＳ 明朝" pitchFamily="17" charset="-128"/>
                <a:cs typeface="Times New Roman" pitchFamily="18" charset="0"/>
              </a:rPr>
              <a:t>n</a:t>
            </a:r>
            <a:r>
              <a:rPr kumimoji="1" lang="en-US" altLang="ja-JP" b="0" i="0" u="none" strike="noStrike" cap="none" normalizeH="0" baseline="-30000" dirty="0" smtClean="0">
                <a:ln>
                  <a:noFill/>
                </a:ln>
                <a:solidFill>
                  <a:schemeClr val="tx1"/>
                </a:solidFill>
                <a:effectLst/>
                <a:latin typeface="Century" pitchFamily="18" charset="0"/>
                <a:ea typeface="ＭＳ 明朝" pitchFamily="17" charset="-128"/>
                <a:cs typeface="Times New Roman" pitchFamily="18" charset="0"/>
              </a:rPr>
              <a:t> </a:t>
            </a:r>
            <a:r>
              <a:rPr kumimoji="1" lang="ja-JP" altLang="en-US"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が</a:t>
            </a:r>
            <a:r>
              <a:rPr kumimoji="1" lang="en-US" altLang="ja-JP"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6050</a:t>
            </a:r>
            <a:r>
              <a:rPr kumimoji="1" lang="ja-JP" altLang="en-US"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と小さいことから、高分子薄膜は流動性を示す状態にあると考えられる。提供して頂いた</a:t>
            </a:r>
            <a:r>
              <a:rPr kumimoji="1" lang="en-US" altLang="ja-JP" b="0" i="0" u="none" strike="noStrike" cap="none" normalizeH="0" baseline="0" dirty="0" err="1" smtClean="0">
                <a:ln>
                  <a:noFill/>
                </a:ln>
                <a:solidFill>
                  <a:schemeClr val="tx1"/>
                </a:solidFill>
                <a:effectLst/>
                <a:latin typeface="Century" pitchFamily="18" charset="0"/>
                <a:ea typeface="ＭＳ 明朝" pitchFamily="17" charset="-128"/>
                <a:cs typeface="Times New Roman" pitchFamily="18" charset="0"/>
              </a:rPr>
              <a:t>PolyHEA</a:t>
            </a:r>
            <a:r>
              <a:rPr kumimoji="1" lang="ja-JP" altLang="en-US"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は乳酸エチル溶媒で</a:t>
            </a:r>
            <a:r>
              <a:rPr kumimoji="1" lang="en-US" altLang="ja-JP"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20.8 %</a:t>
            </a:r>
            <a:r>
              <a:rPr kumimoji="1" lang="ja-JP" altLang="en-US"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のものなのでこれを乳酸エチルで薄めて用いた。</a:t>
            </a:r>
            <a:endParaRPr kumimoji="1" lang="ja-JP" altLang="en-US" sz="4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自己相関関数の性質～</a:t>
            </a:r>
            <a:r>
              <a:rPr kumimoji="1" lang="en-US" altLang="ja-JP" sz="3200" dirty="0" smtClean="0">
                <a:latin typeface="Calibri" pitchFamily="34" charset="0"/>
              </a:rPr>
              <a:t>τ=0</a:t>
            </a:r>
            <a:r>
              <a:rPr kumimoji="1" lang="ja-JP" altLang="en-US" sz="3200" dirty="0" smtClean="0">
                <a:latin typeface="Calibri" pitchFamily="34" charset="0"/>
              </a:rPr>
              <a:t>で最大</a:t>
            </a:r>
            <a:r>
              <a:rPr kumimoji="1" lang="ja-JP" altLang="en-US" sz="3200" dirty="0" smtClean="0"/>
              <a:t>～</a:t>
            </a:r>
            <a:endParaRPr kumimoji="1" lang="ja-JP" altLang="en-US" sz="3200"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56</a:t>
            </a:fld>
            <a:endParaRPr lang="ja-JP" altLang="en-US"/>
          </a:p>
        </p:txBody>
      </p:sp>
      <p:sp>
        <p:nvSpPr>
          <p:cNvPr id="4" name="テキスト ボックス 3"/>
          <p:cNvSpPr txBox="1"/>
          <p:nvPr/>
        </p:nvSpPr>
        <p:spPr>
          <a:xfrm>
            <a:off x="560512" y="1196752"/>
            <a:ext cx="1781257" cy="369332"/>
          </a:xfrm>
          <a:prstGeom prst="rect">
            <a:avLst/>
          </a:prstGeom>
          <a:noFill/>
        </p:spPr>
        <p:txBody>
          <a:bodyPr wrap="none" rtlCol="0">
            <a:spAutoFit/>
          </a:bodyPr>
          <a:lstStyle/>
          <a:p>
            <a:r>
              <a:rPr lang="en-US" altLang="ja-JP" dirty="0" smtClean="0">
                <a:latin typeface="ＭＳ Ｐゴシック" pitchFamily="50" charset="-128"/>
                <a:ea typeface="ＭＳ Ｐゴシック" pitchFamily="50" charset="-128"/>
              </a:rPr>
              <a:t>τ</a:t>
            </a:r>
            <a:r>
              <a:rPr lang="ja-JP" altLang="en-US" dirty="0" smtClean="0">
                <a:latin typeface="ＭＳ Ｐゴシック" pitchFamily="50" charset="-128"/>
                <a:ea typeface="ＭＳ Ｐゴシック" pitchFamily="50" charset="-128"/>
              </a:rPr>
              <a:t>が</a:t>
            </a:r>
            <a:r>
              <a:rPr lang="en-US" altLang="ja-JP" dirty="0" smtClean="0">
                <a:latin typeface="ＭＳ Ｐゴシック" pitchFamily="50" charset="-128"/>
                <a:ea typeface="ＭＳ Ｐゴシック" pitchFamily="50" charset="-128"/>
              </a:rPr>
              <a:t>0</a:t>
            </a:r>
            <a:r>
              <a:rPr lang="ja-JP" altLang="en-US" dirty="0" smtClean="0">
                <a:latin typeface="ＭＳ Ｐゴシック" pitchFamily="50" charset="-128"/>
                <a:ea typeface="ＭＳ Ｐゴシック" pitchFamily="50" charset="-128"/>
              </a:rPr>
              <a:t>でない時、</a:t>
            </a:r>
            <a:endParaRPr kumimoji="1" lang="ja-JP" altLang="en-US" dirty="0">
              <a:latin typeface="ＭＳ Ｐゴシック" pitchFamily="50" charset="-128"/>
              <a:ea typeface="ＭＳ Ｐゴシック" pitchFamily="50" charset="-128"/>
            </a:endParaRPr>
          </a:p>
        </p:txBody>
      </p:sp>
      <p:graphicFrame>
        <p:nvGraphicFramePr>
          <p:cNvPr id="5" name="オブジェクト 4"/>
          <p:cNvGraphicFramePr>
            <a:graphicFrameLocks noChangeAspect="1"/>
          </p:cNvGraphicFramePr>
          <p:nvPr/>
        </p:nvGraphicFramePr>
        <p:xfrm>
          <a:off x="3244850" y="1557338"/>
          <a:ext cx="3417888" cy="719137"/>
        </p:xfrm>
        <a:graphic>
          <a:graphicData uri="http://schemas.openxmlformats.org/presentationml/2006/ole">
            <p:oleObj spid="_x0000_s151554" name="数式" r:id="rId3" imgW="1930320" imgH="406080" progId="Equation.3">
              <p:embed/>
            </p:oleObj>
          </a:graphicData>
        </a:graphic>
      </p:graphicFrame>
      <p:sp>
        <p:nvSpPr>
          <p:cNvPr id="6" name="テキスト ボックス 5"/>
          <p:cNvSpPr txBox="1"/>
          <p:nvPr/>
        </p:nvSpPr>
        <p:spPr>
          <a:xfrm>
            <a:off x="578819" y="2492896"/>
            <a:ext cx="2169184" cy="369332"/>
          </a:xfrm>
          <a:prstGeom prst="rect">
            <a:avLst/>
          </a:prstGeom>
          <a:noFill/>
        </p:spPr>
        <p:txBody>
          <a:bodyPr wrap="none" rtlCol="0">
            <a:spAutoFit/>
          </a:bodyPr>
          <a:lstStyle/>
          <a:p>
            <a:r>
              <a:rPr lang="ja-JP" altLang="en-US" dirty="0" smtClean="0"/>
              <a:t>式</a:t>
            </a:r>
            <a:r>
              <a:rPr lang="en-US" altLang="ja-JP" dirty="0" smtClean="0"/>
              <a:t>(1)</a:t>
            </a:r>
            <a:r>
              <a:rPr lang="ja-JP" altLang="en-US" dirty="0" smtClean="0"/>
              <a:t>を展開すれば、</a:t>
            </a:r>
            <a:endParaRPr kumimoji="1" lang="ja-JP" altLang="en-US" dirty="0"/>
          </a:p>
        </p:txBody>
      </p:sp>
      <p:graphicFrame>
        <p:nvGraphicFramePr>
          <p:cNvPr id="7" name="オブジェクト 6"/>
          <p:cNvGraphicFramePr>
            <a:graphicFrameLocks noChangeAspect="1"/>
          </p:cNvGraphicFramePr>
          <p:nvPr/>
        </p:nvGraphicFramePr>
        <p:xfrm>
          <a:off x="891750" y="2924944"/>
          <a:ext cx="8122500" cy="720000"/>
        </p:xfrm>
        <a:graphic>
          <a:graphicData uri="http://schemas.openxmlformats.org/presentationml/2006/ole">
            <p:oleObj spid="_x0000_s151555" name="数式" r:id="rId4" imgW="4584600" imgH="406080" progId="Equation.3">
              <p:embed/>
            </p:oleObj>
          </a:graphicData>
        </a:graphic>
      </p:graphicFrame>
      <p:sp>
        <p:nvSpPr>
          <p:cNvPr id="9" name="テキスト ボックス 8"/>
          <p:cNvSpPr txBox="1"/>
          <p:nvPr/>
        </p:nvSpPr>
        <p:spPr>
          <a:xfrm>
            <a:off x="9417496" y="1628800"/>
            <a:ext cx="526106" cy="461665"/>
          </a:xfrm>
          <a:prstGeom prst="rect">
            <a:avLst/>
          </a:prstGeom>
          <a:noFill/>
        </p:spPr>
        <p:txBody>
          <a:bodyPr wrap="none" rtlCol="0">
            <a:spAutoFit/>
          </a:bodyPr>
          <a:lstStyle/>
          <a:p>
            <a:r>
              <a:rPr kumimoji="1" lang="en-US" altLang="ja-JP" sz="2400" dirty="0" smtClean="0"/>
              <a:t>(1)</a:t>
            </a:r>
            <a:endParaRPr kumimoji="1" lang="ja-JP" altLang="en-US" dirty="0"/>
          </a:p>
        </p:txBody>
      </p:sp>
      <p:sp>
        <p:nvSpPr>
          <p:cNvPr id="10" name="テキスト ボックス 9"/>
          <p:cNvSpPr txBox="1"/>
          <p:nvPr/>
        </p:nvSpPr>
        <p:spPr>
          <a:xfrm>
            <a:off x="9417496" y="3039343"/>
            <a:ext cx="526106" cy="461665"/>
          </a:xfrm>
          <a:prstGeom prst="rect">
            <a:avLst/>
          </a:prstGeom>
          <a:noFill/>
        </p:spPr>
        <p:txBody>
          <a:bodyPr wrap="none" rtlCol="0">
            <a:spAutoFit/>
          </a:bodyPr>
          <a:lstStyle/>
          <a:p>
            <a:r>
              <a:rPr kumimoji="1" lang="en-US" altLang="ja-JP" sz="2400" dirty="0" smtClean="0"/>
              <a:t>(2)</a:t>
            </a:r>
            <a:endParaRPr kumimoji="1" lang="ja-JP" altLang="en-US" dirty="0"/>
          </a:p>
        </p:txBody>
      </p:sp>
      <p:sp>
        <p:nvSpPr>
          <p:cNvPr id="11" name="テキスト ボックス 10"/>
          <p:cNvSpPr txBox="1"/>
          <p:nvPr/>
        </p:nvSpPr>
        <p:spPr>
          <a:xfrm>
            <a:off x="632520" y="3933056"/>
            <a:ext cx="5243743" cy="369332"/>
          </a:xfrm>
          <a:prstGeom prst="rect">
            <a:avLst/>
          </a:prstGeom>
          <a:noFill/>
        </p:spPr>
        <p:txBody>
          <a:bodyPr wrap="none" rtlCol="0">
            <a:spAutoFit/>
          </a:bodyPr>
          <a:lstStyle/>
          <a:p>
            <a:r>
              <a:rPr lang="ja-JP" altLang="en-US" dirty="0" smtClean="0"/>
              <a:t>式</a:t>
            </a:r>
            <a:r>
              <a:rPr lang="en-US" altLang="ja-JP" dirty="0" smtClean="0"/>
              <a:t>(2)</a:t>
            </a:r>
            <a:r>
              <a:rPr lang="ja-JP" altLang="en-US" dirty="0" smtClean="0"/>
              <a:t>の第一項と第二項は</a:t>
            </a:r>
            <a:r>
              <a:rPr lang="en-US" altLang="ja-JP" dirty="0" smtClean="0"/>
              <a:t>C(0)</a:t>
            </a:r>
            <a:r>
              <a:rPr lang="ja-JP" altLang="en-US" dirty="0" smtClean="0"/>
              <a:t>に等しい。したがって、</a:t>
            </a:r>
            <a:endParaRPr kumimoji="1" lang="ja-JP" altLang="en-US" dirty="0"/>
          </a:p>
        </p:txBody>
      </p:sp>
      <p:graphicFrame>
        <p:nvGraphicFramePr>
          <p:cNvPr id="12" name="オブジェクト 11"/>
          <p:cNvGraphicFramePr>
            <a:graphicFrameLocks noChangeAspect="1"/>
          </p:cNvGraphicFramePr>
          <p:nvPr/>
        </p:nvGraphicFramePr>
        <p:xfrm>
          <a:off x="3801000" y="4365104"/>
          <a:ext cx="2304000" cy="720000"/>
        </p:xfrm>
        <a:graphic>
          <a:graphicData uri="http://schemas.openxmlformats.org/presentationml/2006/ole">
            <p:oleObj spid="_x0000_s151556" name="数式" r:id="rId5" imgW="812520" imgH="253800" progId="Equation.3">
              <p:embed/>
            </p:oleObj>
          </a:graphicData>
        </a:graphic>
      </p:graphicFrame>
      <p:sp>
        <p:nvSpPr>
          <p:cNvPr id="13" name="テキスト ボックス 12"/>
          <p:cNvSpPr txBox="1"/>
          <p:nvPr/>
        </p:nvSpPr>
        <p:spPr>
          <a:xfrm>
            <a:off x="632520" y="5229200"/>
            <a:ext cx="6571030" cy="369332"/>
          </a:xfrm>
          <a:prstGeom prst="rect">
            <a:avLst/>
          </a:prstGeom>
          <a:noFill/>
        </p:spPr>
        <p:txBody>
          <a:bodyPr wrap="none" rtlCol="0">
            <a:spAutoFit/>
          </a:bodyPr>
          <a:lstStyle/>
          <a:p>
            <a:r>
              <a:rPr kumimoji="1" lang="ja-JP" altLang="en-US" dirty="0" smtClean="0"/>
              <a:t>が得られ、自己相関関数は</a:t>
            </a:r>
            <a:r>
              <a:rPr kumimoji="1" lang="en-US" altLang="ja-JP" dirty="0" smtClean="0"/>
              <a:t>τ</a:t>
            </a:r>
            <a:r>
              <a:rPr kumimoji="1" lang="ja-JP" altLang="en-US" dirty="0" smtClean="0"/>
              <a:t>＝</a:t>
            </a:r>
            <a:r>
              <a:rPr kumimoji="1" lang="en-US" altLang="ja-JP" dirty="0" smtClean="0"/>
              <a:t>0</a:t>
            </a:r>
            <a:r>
              <a:rPr kumimoji="1" lang="ja-JP" altLang="en-US" dirty="0" smtClean="0"/>
              <a:t>で最大値をとることが証明された。</a:t>
            </a:r>
            <a:endParaRPr kumimoji="1" lang="ja-JP" alt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自己相関関数の減衰</a:t>
            </a:r>
            <a:endParaRPr kumimoji="1" lang="ja-JP" altLang="en-US" sz="3200"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57</a:t>
            </a:fld>
            <a:endParaRPr lang="ja-JP" altLang="en-US"/>
          </a:p>
        </p:txBody>
      </p:sp>
      <p:grpSp>
        <p:nvGrpSpPr>
          <p:cNvPr id="171010" name="Group 2"/>
          <p:cNvGrpSpPr>
            <a:grpSpLocks noChangeAspect="1"/>
          </p:cNvGrpSpPr>
          <p:nvPr/>
        </p:nvGrpSpPr>
        <p:grpSpPr bwMode="auto">
          <a:xfrm>
            <a:off x="245342" y="1268760"/>
            <a:ext cx="9468224" cy="5040000"/>
            <a:chOff x="1949" y="4412"/>
            <a:chExt cx="8280" cy="4406"/>
          </a:xfrm>
        </p:grpSpPr>
        <p:grpSp>
          <p:nvGrpSpPr>
            <p:cNvPr id="171011" name="Group 3"/>
            <p:cNvGrpSpPr>
              <a:grpSpLocks/>
            </p:cNvGrpSpPr>
            <p:nvPr/>
          </p:nvGrpSpPr>
          <p:grpSpPr bwMode="auto">
            <a:xfrm>
              <a:off x="1949" y="4412"/>
              <a:ext cx="4110" cy="2189"/>
              <a:chOff x="2131" y="4412"/>
              <a:chExt cx="4110" cy="2189"/>
            </a:xfrm>
          </p:grpSpPr>
          <p:pic>
            <p:nvPicPr>
              <p:cNvPr id="171012"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31" y="4412"/>
                <a:ext cx="4110" cy="2189"/>
              </a:xfrm>
              <a:prstGeom prst="rect">
                <a:avLst/>
              </a:prstGeom>
              <a:noFill/>
            </p:spPr>
          </p:pic>
          <p:sp>
            <p:nvSpPr>
              <p:cNvPr id="171013" name="Text Box 5"/>
              <p:cNvSpPr txBox="1">
                <a:spLocks noChangeArrowheads="1"/>
              </p:cNvSpPr>
              <p:nvPr/>
            </p:nvSpPr>
            <p:spPr bwMode="auto">
              <a:xfrm>
                <a:off x="2953" y="4654"/>
                <a:ext cx="780" cy="434"/>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(a)</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171014" name="Group 6"/>
            <p:cNvGrpSpPr>
              <a:grpSpLocks/>
            </p:cNvGrpSpPr>
            <p:nvPr/>
          </p:nvGrpSpPr>
          <p:grpSpPr bwMode="auto">
            <a:xfrm>
              <a:off x="2005" y="6605"/>
              <a:ext cx="4023" cy="2189"/>
              <a:chOff x="2005" y="6605"/>
              <a:chExt cx="4023" cy="2189"/>
            </a:xfrm>
          </p:grpSpPr>
          <p:pic>
            <p:nvPicPr>
              <p:cNvPr id="17101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05" y="6605"/>
                <a:ext cx="4023" cy="2189"/>
              </a:xfrm>
              <a:prstGeom prst="rect">
                <a:avLst/>
              </a:prstGeom>
              <a:noFill/>
            </p:spPr>
          </p:pic>
          <p:sp>
            <p:nvSpPr>
              <p:cNvPr id="171016" name="Text Box 8"/>
              <p:cNvSpPr txBox="1">
                <a:spLocks noChangeArrowheads="1"/>
              </p:cNvSpPr>
              <p:nvPr/>
            </p:nvSpPr>
            <p:spPr bwMode="auto">
              <a:xfrm>
                <a:off x="2770" y="6874"/>
                <a:ext cx="781" cy="436"/>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(c)</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171017" name="Group 9"/>
            <p:cNvGrpSpPr>
              <a:grpSpLocks/>
            </p:cNvGrpSpPr>
            <p:nvPr/>
          </p:nvGrpSpPr>
          <p:grpSpPr bwMode="auto">
            <a:xfrm>
              <a:off x="6065" y="6629"/>
              <a:ext cx="4157" cy="2189"/>
              <a:chOff x="6065" y="6629"/>
              <a:chExt cx="4157" cy="2189"/>
            </a:xfrm>
          </p:grpSpPr>
          <p:pic>
            <p:nvPicPr>
              <p:cNvPr id="171018"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65" y="6629"/>
                <a:ext cx="4157" cy="2189"/>
              </a:xfrm>
              <a:prstGeom prst="rect">
                <a:avLst/>
              </a:prstGeom>
              <a:noFill/>
            </p:spPr>
          </p:pic>
          <p:sp>
            <p:nvSpPr>
              <p:cNvPr id="171019" name="Text Box 11"/>
              <p:cNvSpPr txBox="1">
                <a:spLocks noChangeArrowheads="1"/>
              </p:cNvSpPr>
              <p:nvPr/>
            </p:nvSpPr>
            <p:spPr bwMode="auto">
              <a:xfrm>
                <a:off x="6804" y="6875"/>
                <a:ext cx="780" cy="435"/>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(d)</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171020" name="Group 12"/>
            <p:cNvGrpSpPr>
              <a:grpSpLocks/>
            </p:cNvGrpSpPr>
            <p:nvPr/>
          </p:nvGrpSpPr>
          <p:grpSpPr bwMode="auto">
            <a:xfrm>
              <a:off x="6129" y="4422"/>
              <a:ext cx="4100" cy="2189"/>
              <a:chOff x="6129" y="4422"/>
              <a:chExt cx="4100" cy="2189"/>
            </a:xfrm>
          </p:grpSpPr>
          <p:pic>
            <p:nvPicPr>
              <p:cNvPr id="171021"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29" y="4422"/>
                <a:ext cx="4100" cy="2189"/>
              </a:xfrm>
              <a:prstGeom prst="rect">
                <a:avLst/>
              </a:prstGeom>
              <a:noFill/>
            </p:spPr>
          </p:pic>
          <p:sp>
            <p:nvSpPr>
              <p:cNvPr id="171022" name="Text Box 14"/>
              <p:cNvSpPr txBox="1">
                <a:spLocks noChangeArrowheads="1"/>
              </p:cNvSpPr>
              <p:nvPr/>
            </p:nvSpPr>
            <p:spPr bwMode="auto">
              <a:xfrm>
                <a:off x="6804" y="4654"/>
                <a:ext cx="780" cy="435"/>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(b)</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kumimoji="1" lang="ja-JP" altLang="en-US" sz="3200" dirty="0" smtClean="0"/>
              <a:t>位置決め精度</a:t>
            </a:r>
            <a:endParaRPr kumimoji="1" lang="ja-JP" altLang="en-US"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58</a:t>
            </a:fld>
            <a:endParaRPr lang="ja-JP" altLang="en-US"/>
          </a:p>
        </p:txBody>
      </p:sp>
      <p:grpSp>
        <p:nvGrpSpPr>
          <p:cNvPr id="5" name="グループ化 4"/>
          <p:cNvGrpSpPr/>
          <p:nvPr/>
        </p:nvGrpSpPr>
        <p:grpSpPr>
          <a:xfrm>
            <a:off x="416496" y="836712"/>
            <a:ext cx="4133850" cy="2488307"/>
            <a:chOff x="5148064" y="2348880"/>
            <a:chExt cx="4133850" cy="2488307"/>
          </a:xfrm>
        </p:grpSpPr>
        <p:grpSp>
          <p:nvGrpSpPr>
            <p:cNvPr id="6" name="グループ化 10"/>
            <p:cNvGrpSpPr/>
            <p:nvPr/>
          </p:nvGrpSpPr>
          <p:grpSpPr>
            <a:xfrm>
              <a:off x="5148064" y="2348880"/>
              <a:ext cx="4133850" cy="2488307"/>
              <a:chOff x="5148064" y="2348880"/>
              <a:chExt cx="4133850" cy="2488307"/>
            </a:xfrm>
          </p:grpSpPr>
          <p:pic>
            <p:nvPicPr>
              <p:cNvPr id="9" name="図 8" descr="すぐ消す.png"/>
              <p:cNvPicPr/>
              <p:nvPr/>
            </p:nvPicPr>
            <p:blipFill>
              <a:blip r:embed="rId2" cstate="print"/>
              <a:stretch>
                <a:fillRect/>
              </a:stretch>
            </p:blipFill>
            <p:spPr>
              <a:xfrm>
                <a:off x="5148064" y="2636912"/>
                <a:ext cx="4133850" cy="2200275"/>
              </a:xfrm>
              <a:prstGeom prst="rect">
                <a:avLst/>
              </a:prstGeom>
            </p:spPr>
          </p:pic>
          <p:sp>
            <p:nvSpPr>
              <p:cNvPr id="10" name="テキスト ボックス 9"/>
              <p:cNvSpPr txBox="1"/>
              <p:nvPr/>
            </p:nvSpPr>
            <p:spPr>
              <a:xfrm>
                <a:off x="5148064" y="2348880"/>
                <a:ext cx="415498" cy="369332"/>
              </a:xfrm>
              <a:prstGeom prst="rect">
                <a:avLst/>
              </a:prstGeom>
              <a:noFill/>
            </p:spPr>
            <p:txBody>
              <a:bodyPr wrap="none" rtlCol="0">
                <a:spAutoFit/>
              </a:bodyPr>
              <a:lstStyle/>
              <a:p>
                <a:r>
                  <a:rPr lang="ja-JP" altLang="en-US" dirty="0" smtClean="0">
                    <a:latin typeface="ＭＳ 明朝" pitchFamily="17" charset="-128"/>
                    <a:ea typeface="ＭＳ 明朝" pitchFamily="17" charset="-128"/>
                  </a:rPr>
                  <a:t>①</a:t>
                </a:r>
                <a:endParaRPr kumimoji="1" lang="ja-JP" altLang="en-US" dirty="0">
                  <a:latin typeface="ＭＳ 明朝" pitchFamily="17" charset="-128"/>
                  <a:ea typeface="ＭＳ 明朝" pitchFamily="17" charset="-128"/>
                </a:endParaRPr>
              </a:p>
            </p:txBody>
          </p:sp>
        </p:grpSp>
        <p:sp>
          <p:nvSpPr>
            <p:cNvPr id="7" name="テキスト ボックス 6"/>
            <p:cNvSpPr txBox="1"/>
            <p:nvPr/>
          </p:nvSpPr>
          <p:spPr>
            <a:xfrm>
              <a:off x="5472168" y="3877017"/>
              <a:ext cx="766557" cy="200055"/>
            </a:xfrm>
            <a:prstGeom prst="rect">
              <a:avLst/>
            </a:prstGeom>
            <a:solidFill>
              <a:schemeClr val="bg1"/>
            </a:solidFill>
          </p:spPr>
          <p:txBody>
            <a:bodyPr wrap="none" rtlCol="0">
              <a:spAutoFit/>
            </a:bodyPr>
            <a:lstStyle/>
            <a:p>
              <a:r>
                <a:rPr lang="en-US" altLang="ja-JP" sz="700" b="1" dirty="0" err="1" smtClean="0"/>
                <a:t>gwidth</a:t>
              </a:r>
              <a:r>
                <a:rPr lang="en-US" altLang="ja-JP" sz="700" b="1" dirty="0" smtClean="0"/>
                <a:t> 3.27 nm</a:t>
              </a:r>
              <a:endParaRPr kumimoji="1" lang="ja-JP" altLang="en-US" sz="600" b="1" dirty="0"/>
            </a:p>
          </p:txBody>
        </p:sp>
        <p:sp>
          <p:nvSpPr>
            <p:cNvPr id="8" name="テキスト ボックス 7"/>
            <p:cNvSpPr txBox="1"/>
            <p:nvPr/>
          </p:nvSpPr>
          <p:spPr>
            <a:xfrm>
              <a:off x="7524328" y="3877017"/>
              <a:ext cx="648000" cy="200055"/>
            </a:xfrm>
            <a:prstGeom prst="rect">
              <a:avLst/>
            </a:prstGeom>
            <a:solidFill>
              <a:schemeClr val="bg1"/>
            </a:solidFill>
          </p:spPr>
          <p:txBody>
            <a:bodyPr wrap="none" rtlCol="0">
              <a:spAutoFit/>
            </a:bodyPr>
            <a:lstStyle/>
            <a:p>
              <a:r>
                <a:rPr lang="en-US" altLang="ja-JP" sz="700" b="1" dirty="0" err="1" smtClean="0"/>
                <a:t>gwidth</a:t>
              </a:r>
              <a:r>
                <a:rPr lang="en-US" altLang="ja-JP" sz="700" b="1" dirty="0" smtClean="0"/>
                <a:t> 2.60 nm</a:t>
              </a:r>
              <a:endParaRPr kumimoji="1" lang="ja-JP" altLang="en-US" sz="600" b="1" dirty="0"/>
            </a:p>
          </p:txBody>
        </p:sp>
      </p:grpSp>
      <p:grpSp>
        <p:nvGrpSpPr>
          <p:cNvPr id="11" name="グループ化 10"/>
          <p:cNvGrpSpPr/>
          <p:nvPr/>
        </p:nvGrpSpPr>
        <p:grpSpPr>
          <a:xfrm>
            <a:off x="5025008" y="2492896"/>
            <a:ext cx="4101083" cy="2416299"/>
            <a:chOff x="323528" y="3501008"/>
            <a:chExt cx="4101083" cy="2416299"/>
          </a:xfrm>
        </p:grpSpPr>
        <p:grpSp>
          <p:nvGrpSpPr>
            <p:cNvPr id="12" name="グループ化 7"/>
            <p:cNvGrpSpPr/>
            <p:nvPr/>
          </p:nvGrpSpPr>
          <p:grpSpPr>
            <a:xfrm>
              <a:off x="323528" y="3501008"/>
              <a:ext cx="4101083" cy="2416299"/>
              <a:chOff x="899592" y="3501008"/>
              <a:chExt cx="4101083" cy="2416299"/>
            </a:xfrm>
          </p:grpSpPr>
          <p:pic>
            <p:nvPicPr>
              <p:cNvPr id="15" name="図 14" descr="すぐ消す.png"/>
              <p:cNvPicPr/>
              <p:nvPr/>
            </p:nvPicPr>
            <p:blipFill>
              <a:blip r:embed="rId3" cstate="print"/>
              <a:stretch>
                <a:fillRect/>
              </a:stretch>
            </p:blipFill>
            <p:spPr>
              <a:xfrm>
                <a:off x="971600" y="3717032"/>
                <a:ext cx="4029075" cy="2200275"/>
              </a:xfrm>
              <a:prstGeom prst="rect">
                <a:avLst/>
              </a:prstGeom>
            </p:spPr>
          </p:pic>
          <p:sp>
            <p:nvSpPr>
              <p:cNvPr id="16" name="テキスト ボックス 15"/>
              <p:cNvSpPr txBox="1"/>
              <p:nvPr/>
            </p:nvSpPr>
            <p:spPr>
              <a:xfrm>
                <a:off x="899592" y="3501008"/>
                <a:ext cx="415498" cy="369332"/>
              </a:xfrm>
              <a:prstGeom prst="rect">
                <a:avLst/>
              </a:prstGeom>
              <a:noFill/>
            </p:spPr>
            <p:txBody>
              <a:bodyPr wrap="none" rtlCol="0">
                <a:spAutoFit/>
              </a:bodyPr>
              <a:lstStyle/>
              <a:p>
                <a:r>
                  <a:rPr lang="ja-JP" altLang="en-US" dirty="0" smtClean="0">
                    <a:latin typeface="ＭＳ 明朝" pitchFamily="17" charset="-128"/>
                    <a:ea typeface="ＭＳ 明朝" pitchFamily="17" charset="-128"/>
                  </a:rPr>
                  <a:t>③</a:t>
                </a:r>
                <a:endParaRPr kumimoji="1" lang="ja-JP" altLang="en-US" dirty="0">
                  <a:latin typeface="ＭＳ 明朝" pitchFamily="17" charset="-128"/>
                  <a:ea typeface="ＭＳ 明朝" pitchFamily="17" charset="-128"/>
                </a:endParaRPr>
              </a:p>
            </p:txBody>
          </p:sp>
        </p:grpSp>
        <p:sp>
          <p:nvSpPr>
            <p:cNvPr id="13" name="テキスト ボックス 12"/>
            <p:cNvSpPr txBox="1"/>
            <p:nvPr/>
          </p:nvSpPr>
          <p:spPr>
            <a:xfrm>
              <a:off x="755576" y="4941168"/>
              <a:ext cx="684000" cy="200055"/>
            </a:xfrm>
            <a:prstGeom prst="rect">
              <a:avLst/>
            </a:prstGeom>
            <a:solidFill>
              <a:schemeClr val="bg1"/>
            </a:solidFill>
          </p:spPr>
          <p:txBody>
            <a:bodyPr wrap="none" rtlCol="0">
              <a:spAutoFit/>
            </a:bodyPr>
            <a:lstStyle/>
            <a:p>
              <a:r>
                <a:rPr lang="en-US" altLang="ja-JP" sz="700" b="1" dirty="0" err="1" smtClean="0"/>
                <a:t>gwidth</a:t>
              </a:r>
              <a:r>
                <a:rPr lang="en-US" altLang="ja-JP" sz="700" b="1" dirty="0" smtClean="0"/>
                <a:t> 5.92 nm</a:t>
              </a:r>
              <a:endParaRPr kumimoji="1" lang="ja-JP" altLang="en-US" sz="600" b="1" dirty="0"/>
            </a:p>
          </p:txBody>
        </p:sp>
        <p:sp>
          <p:nvSpPr>
            <p:cNvPr id="14" name="テキスト ボックス 13"/>
            <p:cNvSpPr txBox="1"/>
            <p:nvPr/>
          </p:nvSpPr>
          <p:spPr>
            <a:xfrm>
              <a:off x="2735808" y="4957137"/>
              <a:ext cx="468000" cy="200055"/>
            </a:xfrm>
            <a:prstGeom prst="rect">
              <a:avLst/>
            </a:prstGeom>
            <a:solidFill>
              <a:schemeClr val="bg1"/>
            </a:solidFill>
          </p:spPr>
          <p:txBody>
            <a:bodyPr wrap="none" rtlCol="0">
              <a:spAutoFit/>
            </a:bodyPr>
            <a:lstStyle/>
            <a:p>
              <a:r>
                <a:rPr lang="en-US" altLang="ja-JP" sz="700" b="1" dirty="0" err="1" smtClean="0"/>
                <a:t>gwidth</a:t>
              </a:r>
              <a:r>
                <a:rPr lang="en-US" altLang="ja-JP" sz="700" b="1" dirty="0" smtClean="0"/>
                <a:t> 13.0 nm</a:t>
              </a:r>
              <a:endParaRPr kumimoji="1" lang="ja-JP" altLang="en-US" sz="600" b="1" dirty="0"/>
            </a:p>
          </p:txBody>
        </p:sp>
      </p:grpSp>
      <p:grpSp>
        <p:nvGrpSpPr>
          <p:cNvPr id="17" name="グループ化 16"/>
          <p:cNvGrpSpPr/>
          <p:nvPr/>
        </p:nvGrpSpPr>
        <p:grpSpPr>
          <a:xfrm>
            <a:off x="467544" y="4221088"/>
            <a:ext cx="4155157" cy="2396281"/>
            <a:chOff x="467544" y="332656"/>
            <a:chExt cx="4155157" cy="2396281"/>
          </a:xfrm>
        </p:grpSpPr>
        <p:grpSp>
          <p:nvGrpSpPr>
            <p:cNvPr id="18" name="グループ化 4"/>
            <p:cNvGrpSpPr/>
            <p:nvPr/>
          </p:nvGrpSpPr>
          <p:grpSpPr>
            <a:xfrm>
              <a:off x="467544" y="332656"/>
              <a:ext cx="4155157" cy="2396281"/>
              <a:chOff x="2483768" y="2132856"/>
              <a:chExt cx="4155157" cy="2396281"/>
            </a:xfrm>
          </p:grpSpPr>
          <p:pic>
            <p:nvPicPr>
              <p:cNvPr id="21" name="図 20" descr="sugukesu.png"/>
              <p:cNvPicPr/>
              <p:nvPr/>
            </p:nvPicPr>
            <p:blipFill>
              <a:blip r:embed="rId4" cstate="print"/>
              <a:stretch>
                <a:fillRect/>
              </a:stretch>
            </p:blipFill>
            <p:spPr>
              <a:xfrm>
                <a:off x="2505075" y="2328862"/>
                <a:ext cx="4133850" cy="2200275"/>
              </a:xfrm>
              <a:prstGeom prst="rect">
                <a:avLst/>
              </a:prstGeom>
            </p:spPr>
          </p:pic>
          <p:sp>
            <p:nvSpPr>
              <p:cNvPr id="22" name="Text Box 2"/>
              <p:cNvSpPr txBox="1">
                <a:spLocks noChangeArrowheads="1"/>
              </p:cNvSpPr>
              <p:nvPr/>
            </p:nvSpPr>
            <p:spPr bwMode="auto">
              <a:xfrm>
                <a:off x="2483768" y="2132856"/>
                <a:ext cx="485775" cy="328613"/>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dirty="0" smtClean="0">
                    <a:latin typeface="ＭＳ 明朝" pitchFamily="17" charset="-128"/>
                    <a:ea typeface="ＭＳ 明朝" pitchFamily="17" charset="-128"/>
                    <a:cs typeface="ＭＳ Ｐゴシック" pitchFamily="50" charset="-128"/>
                  </a:rPr>
                  <a:t>⑦</a:t>
                </a:r>
                <a:endParaRPr kumimoji="1" lang="ja-JP" altLang="ja-JP" sz="1800" b="0"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endParaRPr>
              </a:p>
            </p:txBody>
          </p:sp>
        </p:grpSp>
        <p:sp>
          <p:nvSpPr>
            <p:cNvPr id="19" name="テキスト ボックス 18"/>
            <p:cNvSpPr txBox="1"/>
            <p:nvPr/>
          </p:nvSpPr>
          <p:spPr>
            <a:xfrm>
              <a:off x="795535" y="1772816"/>
              <a:ext cx="540000" cy="200055"/>
            </a:xfrm>
            <a:prstGeom prst="rect">
              <a:avLst/>
            </a:prstGeom>
            <a:solidFill>
              <a:schemeClr val="bg1"/>
            </a:solidFill>
          </p:spPr>
          <p:txBody>
            <a:bodyPr wrap="none" rtlCol="0">
              <a:spAutoFit/>
            </a:bodyPr>
            <a:lstStyle/>
            <a:p>
              <a:r>
                <a:rPr lang="en-US" altLang="ja-JP" sz="700" b="1" dirty="0" err="1" smtClean="0"/>
                <a:t>gwidth</a:t>
              </a:r>
              <a:r>
                <a:rPr lang="en-US" altLang="ja-JP" sz="700" b="1" dirty="0" smtClean="0"/>
                <a:t> 2.85 nm</a:t>
              </a:r>
              <a:endParaRPr kumimoji="1" lang="ja-JP" altLang="en-US" sz="600" b="1" dirty="0"/>
            </a:p>
          </p:txBody>
        </p:sp>
        <p:sp>
          <p:nvSpPr>
            <p:cNvPr id="20" name="テキスト ボックス 19"/>
            <p:cNvSpPr txBox="1"/>
            <p:nvPr/>
          </p:nvSpPr>
          <p:spPr>
            <a:xfrm>
              <a:off x="2843808" y="1772816"/>
              <a:ext cx="756000" cy="200055"/>
            </a:xfrm>
            <a:prstGeom prst="rect">
              <a:avLst/>
            </a:prstGeom>
            <a:solidFill>
              <a:schemeClr val="bg1"/>
            </a:solidFill>
          </p:spPr>
          <p:txBody>
            <a:bodyPr wrap="square" rtlCol="0">
              <a:spAutoFit/>
            </a:bodyPr>
            <a:lstStyle/>
            <a:p>
              <a:r>
                <a:rPr lang="en-US" altLang="ja-JP" sz="700" b="1" dirty="0" err="1" smtClean="0"/>
                <a:t>gwidth</a:t>
              </a:r>
              <a:r>
                <a:rPr lang="en-US" altLang="ja-JP" sz="700" b="1" dirty="0" smtClean="0"/>
                <a:t> 4.11nm </a:t>
              </a:r>
              <a:endParaRPr kumimoji="1" lang="ja-JP" altLang="en-US" sz="600" b="1" dirty="0"/>
            </a:p>
          </p:txBody>
        </p:sp>
      </p:grpSp>
      <p:sp>
        <p:nvSpPr>
          <p:cNvPr id="23" name="テキスト ボックス 22"/>
          <p:cNvSpPr txBox="1"/>
          <p:nvPr/>
        </p:nvSpPr>
        <p:spPr>
          <a:xfrm>
            <a:off x="5817096" y="1268760"/>
            <a:ext cx="2050561" cy="923330"/>
          </a:xfrm>
          <a:prstGeom prst="rect">
            <a:avLst/>
          </a:prstGeom>
          <a:noFill/>
        </p:spPr>
        <p:txBody>
          <a:bodyPr wrap="none" rtlCol="0">
            <a:spAutoFit/>
          </a:bodyPr>
          <a:lstStyle/>
          <a:p>
            <a:r>
              <a:rPr kumimoji="1" lang="ja-JP" altLang="en-US" dirty="0" smtClean="0"/>
              <a:t>① </a:t>
            </a:r>
            <a:r>
              <a:rPr kumimoji="1" lang="en-US" altLang="ja-JP" dirty="0" smtClean="0"/>
              <a:t>500 ms 1.99 </a:t>
            </a:r>
            <a:r>
              <a:rPr kumimoji="1" lang="en-US" altLang="ja-JP" dirty="0" err="1" smtClean="0"/>
              <a:t>mW</a:t>
            </a:r>
            <a:endParaRPr kumimoji="1" lang="en-US" altLang="ja-JP" dirty="0" smtClean="0"/>
          </a:p>
          <a:p>
            <a:r>
              <a:rPr kumimoji="1" lang="ja-JP" altLang="en-US" dirty="0" smtClean="0"/>
              <a:t>③ </a:t>
            </a:r>
            <a:r>
              <a:rPr kumimoji="1" lang="en-US" altLang="ja-JP" dirty="0" smtClean="0"/>
              <a:t>500 ms 0.45 </a:t>
            </a:r>
            <a:r>
              <a:rPr kumimoji="1" lang="en-US" altLang="ja-JP" dirty="0" err="1" smtClean="0"/>
              <a:t>mW</a:t>
            </a:r>
            <a:endParaRPr kumimoji="1" lang="en-US" altLang="ja-JP" dirty="0" smtClean="0"/>
          </a:p>
          <a:p>
            <a:r>
              <a:rPr lang="ja-JP" altLang="en-US" dirty="0" smtClean="0"/>
              <a:t>⑦ </a:t>
            </a:r>
            <a:r>
              <a:rPr lang="en-US" altLang="ja-JP" dirty="0" smtClean="0"/>
              <a:t>100ms 9.15 </a:t>
            </a:r>
            <a:r>
              <a:rPr lang="en-US" altLang="ja-JP" dirty="0" err="1" smtClean="0"/>
              <a:t>mW</a:t>
            </a:r>
            <a:endParaRPr kumimoji="1" lang="en-US" altLang="ja-JP" dirty="0"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4"/>
          <p:cNvSpPr txBox="1">
            <a:spLocks/>
          </p:cNvSpPr>
          <p:nvPr/>
        </p:nvSpPr>
        <p:spPr>
          <a:xfrm>
            <a:off x="128464" y="404664"/>
            <a:ext cx="8327258" cy="785818"/>
          </a:xfrm>
          <a:prstGeom prst="rect">
            <a:avLst/>
          </a:prstGeom>
        </p:spPr>
        <p:txBody>
          <a:bodyPr vert="horz"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3200" b="0" i="0" u="none" strike="noStrike" kern="0" cap="none" spc="0" normalizeH="0" baseline="0" noProof="0" dirty="0" smtClean="0">
                <a:ln>
                  <a:noFill/>
                </a:ln>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uLnTx/>
                <a:uFillTx/>
                <a:latin typeface="+mj-lt"/>
                <a:ea typeface="+mj-ea"/>
                <a:cs typeface="+mj-cs"/>
              </a:rPr>
              <a:t>Survival time</a:t>
            </a:r>
            <a:r>
              <a:rPr kumimoji="1" lang="ja-JP" altLang="en-US" sz="3200" b="0" i="0" u="none" strike="noStrike" kern="0" cap="none" spc="0" normalizeH="0" baseline="0" noProof="0" dirty="0" smtClean="0">
                <a:ln>
                  <a:noFill/>
                </a:ln>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uLnTx/>
                <a:uFillTx/>
                <a:latin typeface="+mj-lt"/>
                <a:ea typeface="+mj-ea"/>
                <a:cs typeface="+mj-cs"/>
              </a:rPr>
              <a:t>について</a:t>
            </a:r>
            <a:endParaRPr kumimoji="1" lang="ja-JP" altLang="en-US" sz="3200" b="0" i="0" u="none" strike="noStrike" kern="0" cap="none" spc="0" normalizeH="0" baseline="0" noProof="0" dirty="0">
              <a:ln>
                <a:noFill/>
              </a:ln>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uLnTx/>
              <a:uFillTx/>
              <a:latin typeface="+mj-lt"/>
              <a:ea typeface="+mj-ea"/>
              <a:cs typeface="+mj-cs"/>
            </a:endParaRPr>
          </a:p>
        </p:txBody>
      </p:sp>
      <p:sp>
        <p:nvSpPr>
          <p:cNvPr id="5" name="テキスト ボックス 4"/>
          <p:cNvSpPr txBox="1"/>
          <p:nvPr/>
        </p:nvSpPr>
        <p:spPr>
          <a:xfrm>
            <a:off x="416496" y="1406506"/>
            <a:ext cx="3658374" cy="1200329"/>
          </a:xfrm>
          <a:prstGeom prst="rect">
            <a:avLst/>
          </a:prstGeom>
          <a:noFill/>
        </p:spPr>
        <p:txBody>
          <a:bodyPr wrap="none" rtlCol="0">
            <a:spAutoFit/>
          </a:bodyPr>
          <a:lstStyle/>
          <a:p>
            <a:r>
              <a:rPr kumimoji="1" lang="ja-JP" altLang="en-US" dirty="0" smtClean="0"/>
              <a:t>・光退色</a:t>
            </a:r>
            <a:r>
              <a:rPr kumimoji="1" lang="en-US" altLang="ja-JP" dirty="0" smtClean="0"/>
              <a:t>(100</a:t>
            </a:r>
            <a:r>
              <a:rPr kumimoji="1" lang="ja-JP" altLang="en-US" dirty="0" smtClean="0"/>
              <a:t>万回励起で</a:t>
            </a:r>
            <a:r>
              <a:rPr kumimoji="1" lang="en-US" altLang="ja-JP" dirty="0" smtClean="0"/>
              <a:t>1</a:t>
            </a:r>
            <a:r>
              <a:rPr kumimoji="1" lang="ja-JP" altLang="en-US" dirty="0" smtClean="0"/>
              <a:t>～</a:t>
            </a:r>
            <a:r>
              <a:rPr kumimoji="1" lang="en-US" altLang="ja-JP" dirty="0" smtClean="0"/>
              <a:t>2</a:t>
            </a:r>
            <a:r>
              <a:rPr kumimoji="1" lang="ja-JP" altLang="en-US" dirty="0" smtClean="0"/>
              <a:t>回</a:t>
            </a:r>
            <a:r>
              <a:rPr kumimoji="1" lang="en-US" altLang="ja-JP" dirty="0" smtClean="0"/>
              <a:t>)</a:t>
            </a:r>
          </a:p>
          <a:p>
            <a:r>
              <a:rPr kumimoji="1" lang="ja-JP" altLang="en-US" dirty="0" smtClean="0"/>
              <a:t>・酸素消光</a:t>
            </a:r>
            <a:endParaRPr kumimoji="1" lang="en-US" altLang="ja-JP" dirty="0" smtClean="0"/>
          </a:p>
          <a:p>
            <a:r>
              <a:rPr lang="ja-JP" altLang="en-US" dirty="0" smtClean="0"/>
              <a:t>・ポリマーに電子を渡してカチオン化</a:t>
            </a:r>
            <a:endParaRPr lang="en-US" altLang="ja-JP" dirty="0" smtClean="0"/>
          </a:p>
          <a:p>
            <a:endParaRPr kumimoji="1" lang="ja-JP" altLang="en-US" dirty="0"/>
          </a:p>
        </p:txBody>
      </p:sp>
      <p:sp>
        <p:nvSpPr>
          <p:cNvPr id="150535" name="Rectangle 7"/>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Line 638"/>
          <p:cNvSpPr>
            <a:spLocks noChangeShapeType="1"/>
          </p:cNvSpPr>
          <p:nvPr/>
        </p:nvSpPr>
        <p:spPr bwMode="auto">
          <a:xfrm flipH="1">
            <a:off x="6591746" y="3900215"/>
            <a:ext cx="781050" cy="1906587"/>
          </a:xfrm>
          <a:prstGeom prst="line">
            <a:avLst/>
          </a:prstGeom>
          <a:noFill/>
          <a:ln w="19050">
            <a:solidFill>
              <a:schemeClr val="tx1"/>
            </a:solidFill>
            <a:prstDash val="dash"/>
            <a:round/>
            <a:headEnd/>
            <a:tailEnd type="triangle" w="med" len="med"/>
          </a:ln>
          <a:effectLst/>
        </p:spPr>
        <p:txBody>
          <a:bodyPr/>
          <a:lstStyle/>
          <a:p>
            <a:endParaRPr lang="ja-JP" altLang="en-US"/>
          </a:p>
        </p:txBody>
      </p:sp>
      <p:sp>
        <p:nvSpPr>
          <p:cNvPr id="8" name="Text Box 640"/>
          <p:cNvSpPr txBox="1">
            <a:spLocks noChangeAspect="1" noChangeArrowheads="1"/>
          </p:cNvSpPr>
          <p:nvPr/>
        </p:nvSpPr>
        <p:spPr bwMode="auto">
          <a:xfrm>
            <a:off x="6567933" y="4895577"/>
            <a:ext cx="1208088" cy="336550"/>
          </a:xfrm>
          <a:prstGeom prst="rect">
            <a:avLst/>
          </a:prstGeom>
          <a:noFill/>
          <a:ln w="9525">
            <a:noFill/>
            <a:miter lim="800000"/>
            <a:headEnd/>
            <a:tailEnd/>
          </a:ln>
          <a:effectLst/>
        </p:spPr>
        <p:txBody>
          <a:bodyPr wrap="none">
            <a:spAutoFit/>
          </a:bodyPr>
          <a:lstStyle/>
          <a:p>
            <a:r>
              <a:rPr lang="ja-JP" altLang="en-US" sz="1600" b="1" dirty="0">
                <a:solidFill>
                  <a:schemeClr val="accent2"/>
                </a:solidFill>
              </a:rPr>
              <a:t>電荷再結合</a:t>
            </a:r>
          </a:p>
        </p:txBody>
      </p:sp>
      <p:sp>
        <p:nvSpPr>
          <p:cNvPr id="9" name="Line 641"/>
          <p:cNvSpPr>
            <a:spLocks noChangeShapeType="1"/>
          </p:cNvSpPr>
          <p:nvPr/>
        </p:nvSpPr>
        <p:spPr bwMode="auto">
          <a:xfrm>
            <a:off x="7714108" y="3862115"/>
            <a:ext cx="768350" cy="1443037"/>
          </a:xfrm>
          <a:prstGeom prst="line">
            <a:avLst/>
          </a:prstGeom>
          <a:noFill/>
          <a:ln w="15875">
            <a:solidFill>
              <a:srgbClr val="808080"/>
            </a:solidFill>
            <a:round/>
            <a:headEnd/>
            <a:tailEnd type="triangle" w="med" len="med"/>
          </a:ln>
          <a:effectLst/>
        </p:spPr>
        <p:txBody>
          <a:bodyPr/>
          <a:lstStyle/>
          <a:p>
            <a:endParaRPr lang="ja-JP" altLang="en-US"/>
          </a:p>
        </p:txBody>
      </p:sp>
      <p:sp>
        <p:nvSpPr>
          <p:cNvPr id="10" name="Text Box 642"/>
          <p:cNvSpPr txBox="1">
            <a:spLocks noChangeAspect="1" noChangeArrowheads="1"/>
          </p:cNvSpPr>
          <p:nvPr/>
        </p:nvSpPr>
        <p:spPr bwMode="auto">
          <a:xfrm>
            <a:off x="7968108" y="4751115"/>
            <a:ext cx="873324" cy="338554"/>
          </a:xfrm>
          <a:prstGeom prst="rect">
            <a:avLst/>
          </a:prstGeom>
          <a:solidFill>
            <a:schemeClr val="bg2"/>
          </a:solidFill>
          <a:ln w="9525">
            <a:noFill/>
            <a:miter lim="800000"/>
            <a:headEnd/>
            <a:tailEnd/>
          </a:ln>
          <a:effectLst/>
        </p:spPr>
        <p:txBody>
          <a:bodyPr wrap="square">
            <a:spAutoFit/>
          </a:bodyPr>
          <a:lstStyle/>
          <a:p>
            <a:r>
              <a:rPr lang="ja-JP" altLang="en-US" sz="1600" b="1" dirty="0" smtClean="0"/>
              <a:t>退色</a:t>
            </a:r>
            <a:endParaRPr lang="ja-JP" altLang="en-US" sz="1600" b="1" dirty="0">
              <a:solidFill>
                <a:schemeClr val="bg2"/>
              </a:solidFill>
            </a:endParaRPr>
          </a:p>
        </p:txBody>
      </p:sp>
      <p:sp>
        <p:nvSpPr>
          <p:cNvPr id="11" name="Line 649"/>
          <p:cNvSpPr>
            <a:spLocks noChangeShapeType="1"/>
          </p:cNvSpPr>
          <p:nvPr/>
        </p:nvSpPr>
        <p:spPr bwMode="auto">
          <a:xfrm>
            <a:off x="5345558" y="3873227"/>
            <a:ext cx="358775" cy="293688"/>
          </a:xfrm>
          <a:prstGeom prst="line">
            <a:avLst/>
          </a:prstGeom>
          <a:noFill/>
          <a:ln w="19050">
            <a:solidFill>
              <a:schemeClr val="tx1"/>
            </a:solidFill>
            <a:prstDash val="sysDot"/>
            <a:round/>
            <a:headEnd/>
            <a:tailEnd type="triangle" w="med" len="med"/>
          </a:ln>
          <a:effectLst/>
        </p:spPr>
        <p:txBody>
          <a:bodyPr/>
          <a:lstStyle/>
          <a:p>
            <a:endParaRPr lang="ja-JP" altLang="en-US"/>
          </a:p>
        </p:txBody>
      </p:sp>
      <p:sp>
        <p:nvSpPr>
          <p:cNvPr id="12" name="Line 625"/>
          <p:cNvSpPr>
            <a:spLocks noChangeAspect="1" noChangeShapeType="1"/>
          </p:cNvSpPr>
          <p:nvPr/>
        </p:nvSpPr>
        <p:spPr bwMode="auto">
          <a:xfrm>
            <a:off x="4589908" y="6030640"/>
            <a:ext cx="2235200" cy="1587"/>
          </a:xfrm>
          <a:prstGeom prst="line">
            <a:avLst/>
          </a:prstGeom>
          <a:noFill/>
          <a:ln w="25400">
            <a:solidFill>
              <a:schemeClr val="tx1"/>
            </a:solidFill>
            <a:round/>
            <a:headEnd/>
            <a:tailEnd/>
          </a:ln>
          <a:effectLst/>
        </p:spPr>
        <p:txBody>
          <a:bodyPr/>
          <a:lstStyle/>
          <a:p>
            <a:endParaRPr lang="ja-JP" altLang="en-US"/>
          </a:p>
        </p:txBody>
      </p:sp>
      <p:sp>
        <p:nvSpPr>
          <p:cNvPr id="13" name="Line 626"/>
          <p:cNvSpPr>
            <a:spLocks noChangeAspect="1" noChangeShapeType="1"/>
          </p:cNvSpPr>
          <p:nvPr/>
        </p:nvSpPr>
        <p:spPr bwMode="auto">
          <a:xfrm>
            <a:off x="4589908" y="3789090"/>
            <a:ext cx="917575" cy="1587"/>
          </a:xfrm>
          <a:prstGeom prst="line">
            <a:avLst/>
          </a:prstGeom>
          <a:noFill/>
          <a:ln w="25400">
            <a:solidFill>
              <a:schemeClr val="tx1"/>
            </a:solidFill>
            <a:round/>
            <a:headEnd/>
            <a:tailEnd/>
          </a:ln>
          <a:effectLst/>
        </p:spPr>
        <p:txBody>
          <a:bodyPr/>
          <a:lstStyle/>
          <a:p>
            <a:endParaRPr lang="ja-JP" altLang="en-US"/>
          </a:p>
        </p:txBody>
      </p:sp>
      <p:sp>
        <p:nvSpPr>
          <p:cNvPr id="14" name="Line 627"/>
          <p:cNvSpPr>
            <a:spLocks noChangeAspect="1" noChangeShapeType="1"/>
          </p:cNvSpPr>
          <p:nvPr/>
        </p:nvSpPr>
        <p:spPr bwMode="auto">
          <a:xfrm>
            <a:off x="5915471" y="4233590"/>
            <a:ext cx="919162" cy="1587"/>
          </a:xfrm>
          <a:prstGeom prst="line">
            <a:avLst/>
          </a:prstGeom>
          <a:noFill/>
          <a:ln w="25400">
            <a:solidFill>
              <a:schemeClr val="tx1"/>
            </a:solidFill>
            <a:round/>
            <a:headEnd/>
            <a:tailEnd/>
          </a:ln>
          <a:effectLst/>
        </p:spPr>
        <p:txBody>
          <a:bodyPr/>
          <a:lstStyle/>
          <a:p>
            <a:endParaRPr lang="ja-JP" altLang="en-US"/>
          </a:p>
        </p:txBody>
      </p:sp>
      <p:sp>
        <p:nvSpPr>
          <p:cNvPr id="15" name="Line 628"/>
          <p:cNvSpPr>
            <a:spLocks noChangeAspect="1" noChangeShapeType="1"/>
          </p:cNvSpPr>
          <p:nvPr/>
        </p:nvSpPr>
        <p:spPr bwMode="auto">
          <a:xfrm>
            <a:off x="5967858" y="2982640"/>
            <a:ext cx="917575" cy="1587"/>
          </a:xfrm>
          <a:prstGeom prst="line">
            <a:avLst/>
          </a:prstGeom>
          <a:noFill/>
          <a:ln w="25400">
            <a:solidFill>
              <a:schemeClr val="tx1"/>
            </a:solidFill>
            <a:round/>
            <a:headEnd/>
            <a:tailEnd/>
          </a:ln>
          <a:effectLst/>
        </p:spPr>
        <p:txBody>
          <a:bodyPr/>
          <a:lstStyle/>
          <a:p>
            <a:endParaRPr lang="ja-JP" altLang="en-US"/>
          </a:p>
        </p:txBody>
      </p:sp>
      <p:sp>
        <p:nvSpPr>
          <p:cNvPr id="16" name="Line 629"/>
          <p:cNvSpPr>
            <a:spLocks noChangeAspect="1" noChangeShapeType="1"/>
          </p:cNvSpPr>
          <p:nvPr/>
        </p:nvSpPr>
        <p:spPr bwMode="auto">
          <a:xfrm flipV="1">
            <a:off x="4823271" y="3884340"/>
            <a:ext cx="0" cy="2068512"/>
          </a:xfrm>
          <a:prstGeom prst="line">
            <a:avLst/>
          </a:prstGeom>
          <a:noFill/>
          <a:ln w="19050">
            <a:solidFill>
              <a:schemeClr val="tx1"/>
            </a:solidFill>
            <a:round/>
            <a:headEnd/>
            <a:tailEnd type="triangle" w="med" len="med"/>
          </a:ln>
          <a:effectLst/>
        </p:spPr>
        <p:txBody>
          <a:bodyPr/>
          <a:lstStyle/>
          <a:p>
            <a:endParaRPr lang="ja-JP" altLang="en-US"/>
          </a:p>
        </p:txBody>
      </p:sp>
      <p:sp>
        <p:nvSpPr>
          <p:cNvPr id="17" name="Line 630"/>
          <p:cNvSpPr>
            <a:spLocks noChangeAspect="1" noChangeShapeType="1"/>
          </p:cNvSpPr>
          <p:nvPr/>
        </p:nvSpPr>
        <p:spPr bwMode="auto">
          <a:xfrm flipV="1">
            <a:off x="5224908" y="3919265"/>
            <a:ext cx="0" cy="2049462"/>
          </a:xfrm>
          <a:prstGeom prst="line">
            <a:avLst/>
          </a:prstGeom>
          <a:noFill/>
          <a:ln w="19050">
            <a:solidFill>
              <a:schemeClr val="tx1"/>
            </a:solidFill>
            <a:prstDash val="dash"/>
            <a:round/>
            <a:headEnd type="triangle" w="med" len="med"/>
            <a:tailEnd/>
          </a:ln>
          <a:effectLst/>
        </p:spPr>
        <p:txBody>
          <a:bodyPr/>
          <a:lstStyle/>
          <a:p>
            <a:endParaRPr lang="ja-JP" altLang="en-US"/>
          </a:p>
        </p:txBody>
      </p:sp>
      <p:sp>
        <p:nvSpPr>
          <p:cNvPr id="18" name="Line 631"/>
          <p:cNvSpPr>
            <a:spLocks noChangeAspect="1" noChangeShapeType="1"/>
          </p:cNvSpPr>
          <p:nvPr/>
        </p:nvSpPr>
        <p:spPr bwMode="auto">
          <a:xfrm flipV="1">
            <a:off x="6639371" y="3100115"/>
            <a:ext cx="1587" cy="1079500"/>
          </a:xfrm>
          <a:prstGeom prst="line">
            <a:avLst/>
          </a:prstGeom>
          <a:noFill/>
          <a:ln w="19050">
            <a:solidFill>
              <a:schemeClr val="tx1"/>
            </a:solidFill>
            <a:round/>
            <a:headEnd type="triangle" w="med" len="med"/>
            <a:tailEnd/>
          </a:ln>
          <a:effectLst/>
        </p:spPr>
        <p:txBody>
          <a:bodyPr/>
          <a:lstStyle/>
          <a:p>
            <a:endParaRPr lang="ja-JP" altLang="en-US"/>
          </a:p>
        </p:txBody>
      </p:sp>
      <p:sp>
        <p:nvSpPr>
          <p:cNvPr id="19" name="Line 632"/>
          <p:cNvSpPr>
            <a:spLocks noChangeAspect="1" noChangeShapeType="1"/>
          </p:cNvSpPr>
          <p:nvPr/>
        </p:nvSpPr>
        <p:spPr bwMode="auto">
          <a:xfrm flipV="1">
            <a:off x="6218683" y="3079477"/>
            <a:ext cx="1588" cy="1079500"/>
          </a:xfrm>
          <a:prstGeom prst="line">
            <a:avLst/>
          </a:prstGeom>
          <a:noFill/>
          <a:ln w="19050">
            <a:solidFill>
              <a:schemeClr val="tx1"/>
            </a:solidFill>
            <a:round/>
            <a:headEnd/>
            <a:tailEnd type="triangle" w="med" len="med"/>
          </a:ln>
          <a:effectLst/>
        </p:spPr>
        <p:txBody>
          <a:bodyPr/>
          <a:lstStyle/>
          <a:p>
            <a:endParaRPr lang="ja-JP" altLang="en-US"/>
          </a:p>
        </p:txBody>
      </p:sp>
      <p:sp>
        <p:nvSpPr>
          <p:cNvPr id="20" name="Text Box 633"/>
          <p:cNvSpPr txBox="1">
            <a:spLocks noChangeAspect="1" noChangeArrowheads="1"/>
          </p:cNvSpPr>
          <p:nvPr/>
        </p:nvSpPr>
        <p:spPr bwMode="auto">
          <a:xfrm>
            <a:off x="4350889" y="5689327"/>
            <a:ext cx="396875" cy="336550"/>
          </a:xfrm>
          <a:prstGeom prst="rect">
            <a:avLst/>
          </a:prstGeom>
          <a:noFill/>
          <a:ln w="9525">
            <a:noFill/>
            <a:miter lim="800000"/>
            <a:headEnd/>
            <a:tailEnd/>
          </a:ln>
          <a:effectLst/>
        </p:spPr>
        <p:txBody>
          <a:bodyPr wrap="none">
            <a:spAutoFit/>
          </a:bodyPr>
          <a:lstStyle/>
          <a:p>
            <a:r>
              <a:rPr lang="en-US" altLang="ja-JP" sz="1600"/>
              <a:t>S</a:t>
            </a:r>
            <a:r>
              <a:rPr lang="en-US" altLang="ja-JP" sz="1600" baseline="-25000"/>
              <a:t>0</a:t>
            </a:r>
            <a:endParaRPr lang="en-US" altLang="ja-JP" sz="1600"/>
          </a:p>
        </p:txBody>
      </p:sp>
      <p:sp>
        <p:nvSpPr>
          <p:cNvPr id="21" name="Text Box 634"/>
          <p:cNvSpPr txBox="1">
            <a:spLocks noChangeAspect="1" noChangeArrowheads="1"/>
          </p:cNvSpPr>
          <p:nvPr/>
        </p:nvSpPr>
        <p:spPr bwMode="auto">
          <a:xfrm>
            <a:off x="4357239" y="3481115"/>
            <a:ext cx="396875" cy="334962"/>
          </a:xfrm>
          <a:prstGeom prst="rect">
            <a:avLst/>
          </a:prstGeom>
          <a:noFill/>
          <a:ln w="9525">
            <a:noFill/>
            <a:miter lim="800000"/>
            <a:headEnd/>
            <a:tailEnd/>
          </a:ln>
          <a:effectLst/>
        </p:spPr>
        <p:txBody>
          <a:bodyPr wrap="none">
            <a:spAutoFit/>
          </a:bodyPr>
          <a:lstStyle/>
          <a:p>
            <a:r>
              <a:rPr lang="en-US" altLang="ja-JP" sz="1600"/>
              <a:t>S</a:t>
            </a:r>
            <a:r>
              <a:rPr lang="en-US" altLang="ja-JP" sz="1600" baseline="-25000"/>
              <a:t>1</a:t>
            </a:r>
            <a:endParaRPr lang="en-US" altLang="ja-JP" sz="1600"/>
          </a:p>
        </p:txBody>
      </p:sp>
      <p:sp>
        <p:nvSpPr>
          <p:cNvPr id="22" name="Text Box 635"/>
          <p:cNvSpPr txBox="1">
            <a:spLocks noChangeAspect="1" noChangeArrowheads="1"/>
          </p:cNvSpPr>
          <p:nvPr/>
        </p:nvSpPr>
        <p:spPr bwMode="auto">
          <a:xfrm>
            <a:off x="5813871" y="2649265"/>
            <a:ext cx="385762" cy="336550"/>
          </a:xfrm>
          <a:prstGeom prst="rect">
            <a:avLst/>
          </a:prstGeom>
          <a:noFill/>
          <a:ln w="9525">
            <a:noFill/>
            <a:miter lim="800000"/>
            <a:headEnd/>
            <a:tailEnd/>
          </a:ln>
          <a:effectLst/>
        </p:spPr>
        <p:txBody>
          <a:bodyPr wrap="none">
            <a:spAutoFit/>
          </a:bodyPr>
          <a:lstStyle/>
          <a:p>
            <a:r>
              <a:rPr lang="en-US" altLang="ja-JP" sz="1600"/>
              <a:t>T</a:t>
            </a:r>
            <a:r>
              <a:rPr lang="en-US" altLang="ja-JP" sz="1600" baseline="-25000"/>
              <a:t>n</a:t>
            </a:r>
            <a:endParaRPr lang="en-US" altLang="ja-JP" sz="1600"/>
          </a:p>
        </p:txBody>
      </p:sp>
      <p:sp>
        <p:nvSpPr>
          <p:cNvPr id="23" name="Text Box 636"/>
          <p:cNvSpPr txBox="1">
            <a:spLocks noChangeAspect="1" noChangeArrowheads="1"/>
          </p:cNvSpPr>
          <p:nvPr/>
        </p:nvSpPr>
        <p:spPr bwMode="auto">
          <a:xfrm>
            <a:off x="5642421" y="3914502"/>
            <a:ext cx="385762" cy="334963"/>
          </a:xfrm>
          <a:prstGeom prst="rect">
            <a:avLst/>
          </a:prstGeom>
          <a:noFill/>
          <a:ln w="9525">
            <a:noFill/>
            <a:miter lim="800000"/>
            <a:headEnd/>
            <a:tailEnd/>
          </a:ln>
          <a:effectLst/>
        </p:spPr>
        <p:txBody>
          <a:bodyPr>
            <a:spAutoFit/>
          </a:bodyPr>
          <a:lstStyle/>
          <a:p>
            <a:r>
              <a:rPr lang="en-US" altLang="ja-JP" sz="1600"/>
              <a:t>T</a:t>
            </a:r>
            <a:r>
              <a:rPr lang="en-US" altLang="ja-JP" sz="1600" baseline="-25000"/>
              <a:t>1</a:t>
            </a:r>
            <a:endParaRPr lang="en-US" altLang="ja-JP" sz="1600"/>
          </a:p>
        </p:txBody>
      </p:sp>
      <p:sp>
        <p:nvSpPr>
          <p:cNvPr id="24" name="Line 639"/>
          <p:cNvSpPr>
            <a:spLocks noChangeAspect="1" noChangeShapeType="1"/>
          </p:cNvSpPr>
          <p:nvPr/>
        </p:nvSpPr>
        <p:spPr bwMode="auto">
          <a:xfrm flipH="1">
            <a:off x="5805933" y="4405040"/>
            <a:ext cx="285750" cy="1497012"/>
          </a:xfrm>
          <a:prstGeom prst="line">
            <a:avLst/>
          </a:prstGeom>
          <a:noFill/>
          <a:ln w="19050">
            <a:solidFill>
              <a:schemeClr val="tx1"/>
            </a:solidFill>
            <a:prstDash val="dash"/>
            <a:round/>
            <a:headEnd/>
            <a:tailEnd type="triangle" w="med" len="med"/>
          </a:ln>
          <a:effectLst/>
        </p:spPr>
        <p:txBody>
          <a:bodyPr/>
          <a:lstStyle/>
          <a:p>
            <a:endParaRPr lang="ja-JP" altLang="en-US"/>
          </a:p>
        </p:txBody>
      </p:sp>
      <p:sp>
        <p:nvSpPr>
          <p:cNvPr id="25" name="Text Box 645"/>
          <p:cNvSpPr txBox="1">
            <a:spLocks noChangeAspect="1" noChangeArrowheads="1"/>
          </p:cNvSpPr>
          <p:nvPr/>
        </p:nvSpPr>
        <p:spPr bwMode="auto">
          <a:xfrm>
            <a:off x="6902896" y="3184252"/>
            <a:ext cx="1271587" cy="336550"/>
          </a:xfrm>
          <a:prstGeom prst="rect">
            <a:avLst/>
          </a:prstGeom>
          <a:solidFill>
            <a:schemeClr val="bg2"/>
          </a:solidFill>
          <a:ln w="9525">
            <a:noFill/>
            <a:miter lim="800000"/>
            <a:headEnd/>
            <a:tailEnd/>
          </a:ln>
          <a:effectLst/>
        </p:spPr>
        <p:txBody>
          <a:bodyPr>
            <a:spAutoFit/>
          </a:bodyPr>
          <a:lstStyle/>
          <a:p>
            <a:r>
              <a:rPr lang="ja-JP" altLang="en-US" sz="1600" b="1" dirty="0"/>
              <a:t>イオン状態</a:t>
            </a:r>
          </a:p>
        </p:txBody>
      </p:sp>
      <p:sp>
        <p:nvSpPr>
          <p:cNvPr id="26" name="Oval 646"/>
          <p:cNvSpPr>
            <a:spLocks noChangeAspect="1" noChangeArrowheads="1"/>
          </p:cNvSpPr>
          <p:nvPr/>
        </p:nvSpPr>
        <p:spPr bwMode="auto">
          <a:xfrm>
            <a:off x="6917183" y="3198540"/>
            <a:ext cx="1223963" cy="577850"/>
          </a:xfrm>
          <a:prstGeom prst="ellipse">
            <a:avLst/>
          </a:prstGeom>
          <a:noFill/>
          <a:ln w="25400">
            <a:solidFill>
              <a:srgbClr val="FF6600"/>
            </a:solidFill>
            <a:round/>
            <a:headEnd/>
            <a:tailEnd/>
          </a:ln>
          <a:effectLst/>
        </p:spPr>
        <p:txBody>
          <a:bodyPr wrap="none" anchor="ctr"/>
          <a:lstStyle/>
          <a:p>
            <a:endParaRPr lang="en-US" altLang="ja-JP"/>
          </a:p>
        </p:txBody>
      </p:sp>
      <p:sp>
        <p:nvSpPr>
          <p:cNvPr id="27" name="Rectangle 647"/>
          <p:cNvSpPr>
            <a:spLocks noChangeAspect="1" noChangeArrowheads="1"/>
          </p:cNvSpPr>
          <p:nvPr/>
        </p:nvSpPr>
        <p:spPr bwMode="auto">
          <a:xfrm>
            <a:off x="5555108" y="2550840"/>
            <a:ext cx="2878138" cy="2139950"/>
          </a:xfrm>
          <a:prstGeom prst="rect">
            <a:avLst/>
          </a:prstGeom>
          <a:noFill/>
          <a:ln w="25400">
            <a:solidFill>
              <a:srgbClr val="0000FF"/>
            </a:solidFill>
            <a:prstDash val="sysDot"/>
            <a:miter lim="800000"/>
            <a:headEnd/>
            <a:tailEnd/>
          </a:ln>
          <a:effectLst/>
        </p:spPr>
        <p:txBody>
          <a:bodyPr wrap="none" anchor="ctr"/>
          <a:lstStyle/>
          <a:p>
            <a:endParaRPr lang="en-US" altLang="ja-JP"/>
          </a:p>
        </p:txBody>
      </p:sp>
      <p:sp>
        <p:nvSpPr>
          <p:cNvPr id="28" name="Text Box 648"/>
          <p:cNvSpPr txBox="1">
            <a:spLocks noChangeAspect="1" noChangeArrowheads="1"/>
          </p:cNvSpPr>
          <p:nvPr/>
        </p:nvSpPr>
        <p:spPr bwMode="auto">
          <a:xfrm>
            <a:off x="6385371" y="2296840"/>
            <a:ext cx="1200150" cy="336550"/>
          </a:xfrm>
          <a:prstGeom prst="rect">
            <a:avLst/>
          </a:prstGeom>
          <a:noFill/>
          <a:ln w="9525">
            <a:noFill/>
            <a:miter lim="800000"/>
            <a:headEnd/>
            <a:tailEnd/>
          </a:ln>
          <a:effectLst/>
        </p:spPr>
        <p:txBody>
          <a:bodyPr wrap="none">
            <a:spAutoFit/>
          </a:bodyPr>
          <a:lstStyle/>
          <a:p>
            <a:r>
              <a:rPr lang="ja-JP" altLang="en-US" sz="1600" dirty="0">
                <a:solidFill>
                  <a:srgbClr val="0000FF"/>
                </a:solidFill>
              </a:rPr>
              <a:t>非発光状態</a:t>
            </a:r>
          </a:p>
        </p:txBody>
      </p:sp>
      <p:sp>
        <p:nvSpPr>
          <p:cNvPr id="29" name="Text Box 650"/>
          <p:cNvSpPr txBox="1">
            <a:spLocks noChangeArrowheads="1"/>
          </p:cNvSpPr>
          <p:nvPr/>
        </p:nvSpPr>
        <p:spPr bwMode="auto">
          <a:xfrm>
            <a:off x="7123558" y="3411265"/>
            <a:ext cx="806450" cy="366712"/>
          </a:xfrm>
          <a:prstGeom prst="rect">
            <a:avLst/>
          </a:prstGeom>
          <a:noFill/>
          <a:ln w="9525">
            <a:noFill/>
            <a:miter lim="800000"/>
            <a:headEnd/>
            <a:tailEnd/>
          </a:ln>
          <a:effectLst/>
        </p:spPr>
        <p:txBody>
          <a:bodyPr wrap="none">
            <a:spAutoFit/>
          </a:bodyPr>
          <a:lstStyle/>
          <a:p>
            <a:r>
              <a:rPr lang="en-US" altLang="ja-JP"/>
              <a:t>D</a:t>
            </a:r>
            <a:r>
              <a:rPr lang="en-US" altLang="ja-JP" baseline="30000"/>
              <a:t>+</a:t>
            </a:r>
            <a:r>
              <a:rPr lang="en-US" altLang="ja-JP"/>
              <a:t>   e</a:t>
            </a:r>
            <a:r>
              <a:rPr lang="en-US" altLang="ja-JP" baseline="30000"/>
              <a:t>-</a:t>
            </a:r>
            <a:endParaRPr lang="en-US" altLang="ja-JP"/>
          </a:p>
        </p:txBody>
      </p:sp>
      <p:sp>
        <p:nvSpPr>
          <p:cNvPr id="30" name="Line 651"/>
          <p:cNvSpPr>
            <a:spLocks noChangeAspect="1" noChangeShapeType="1"/>
          </p:cNvSpPr>
          <p:nvPr/>
        </p:nvSpPr>
        <p:spPr bwMode="auto">
          <a:xfrm>
            <a:off x="7085458" y="3744640"/>
            <a:ext cx="917575" cy="1587"/>
          </a:xfrm>
          <a:prstGeom prst="line">
            <a:avLst/>
          </a:prstGeom>
          <a:noFill/>
          <a:ln w="25400">
            <a:solidFill>
              <a:schemeClr val="tx1"/>
            </a:solidFill>
            <a:round/>
            <a:headEnd/>
            <a:tailEnd/>
          </a:ln>
          <a:effectLst/>
        </p:spPr>
        <p:txBody>
          <a:bodyPr/>
          <a:lstStyle/>
          <a:p>
            <a:endParaRPr lang="ja-JP" altLang="en-US"/>
          </a:p>
        </p:txBody>
      </p:sp>
      <p:sp>
        <p:nvSpPr>
          <p:cNvPr id="31" name="Line 637"/>
          <p:cNvSpPr>
            <a:spLocks noChangeShapeType="1"/>
          </p:cNvSpPr>
          <p:nvPr/>
        </p:nvSpPr>
        <p:spPr bwMode="auto">
          <a:xfrm>
            <a:off x="6706046" y="3028677"/>
            <a:ext cx="285750" cy="230188"/>
          </a:xfrm>
          <a:prstGeom prst="line">
            <a:avLst/>
          </a:prstGeom>
          <a:noFill/>
          <a:ln w="19050">
            <a:solidFill>
              <a:schemeClr val="tx1"/>
            </a:solidFill>
            <a:prstDash val="sysDot"/>
            <a:round/>
            <a:headEnd/>
            <a:tailEnd type="triangle" w="med" len="med"/>
          </a:ln>
          <a:effectLst/>
        </p:spPr>
        <p:txBody>
          <a:bodyPr/>
          <a:lstStyle/>
          <a:p>
            <a:endParaRPr lang="ja-JP" altLang="en-US"/>
          </a:p>
        </p:txBody>
      </p:sp>
      <p:sp>
        <p:nvSpPr>
          <p:cNvPr id="32" name="Text Box 710"/>
          <p:cNvSpPr txBox="1">
            <a:spLocks noChangeAspect="1" noChangeArrowheads="1"/>
          </p:cNvSpPr>
          <p:nvPr/>
        </p:nvSpPr>
        <p:spPr bwMode="auto">
          <a:xfrm>
            <a:off x="7931596" y="5359127"/>
            <a:ext cx="1485900" cy="361950"/>
          </a:xfrm>
          <a:prstGeom prst="rect">
            <a:avLst/>
          </a:prstGeom>
          <a:noFill/>
          <a:ln w="25400">
            <a:solidFill>
              <a:srgbClr val="808080"/>
            </a:solidFill>
            <a:prstDash val="sysDot"/>
            <a:miter lim="800000"/>
            <a:headEnd/>
            <a:tailEnd/>
          </a:ln>
          <a:effectLst/>
        </p:spPr>
        <p:txBody>
          <a:bodyPr>
            <a:spAutoFit/>
          </a:bodyPr>
          <a:lstStyle/>
          <a:p>
            <a:r>
              <a:rPr lang="ja-JP" altLang="en-US" sz="1600" b="1"/>
              <a:t>非発光性分子</a:t>
            </a:r>
          </a:p>
        </p:txBody>
      </p:sp>
      <p:sp>
        <p:nvSpPr>
          <p:cNvPr id="33" name="Text Box 715"/>
          <p:cNvSpPr txBox="1">
            <a:spLocks noChangeArrowheads="1"/>
          </p:cNvSpPr>
          <p:nvPr/>
        </p:nvSpPr>
        <p:spPr bwMode="auto">
          <a:xfrm>
            <a:off x="4934396" y="4855890"/>
            <a:ext cx="698500" cy="336550"/>
          </a:xfrm>
          <a:prstGeom prst="rect">
            <a:avLst/>
          </a:prstGeom>
          <a:solidFill>
            <a:schemeClr val="bg1"/>
          </a:solidFill>
          <a:ln w="9525">
            <a:noFill/>
            <a:miter lim="800000"/>
            <a:headEnd/>
            <a:tailEnd/>
          </a:ln>
          <a:effectLst/>
        </p:spPr>
        <p:txBody>
          <a:bodyPr>
            <a:spAutoFit/>
          </a:bodyPr>
          <a:lstStyle/>
          <a:p>
            <a:r>
              <a:rPr lang="ja-JP" altLang="en-US" sz="1600" b="1">
                <a:solidFill>
                  <a:srgbClr val="FF3300"/>
                </a:solidFill>
              </a:rPr>
              <a:t>蛍光</a:t>
            </a:r>
          </a:p>
        </p:txBody>
      </p:sp>
      <p:sp>
        <p:nvSpPr>
          <p:cNvPr id="34" name="Text Box 716"/>
          <p:cNvSpPr txBox="1">
            <a:spLocks noChangeArrowheads="1"/>
          </p:cNvSpPr>
          <p:nvPr/>
        </p:nvSpPr>
        <p:spPr bwMode="auto">
          <a:xfrm>
            <a:off x="4656583" y="3338240"/>
            <a:ext cx="663575" cy="376237"/>
          </a:xfrm>
          <a:prstGeom prst="rect">
            <a:avLst/>
          </a:prstGeom>
          <a:noFill/>
          <a:ln w="9525">
            <a:solidFill>
              <a:srgbClr val="FF0000"/>
            </a:solidFill>
            <a:miter lim="800000"/>
            <a:headEnd/>
            <a:tailEnd/>
          </a:ln>
          <a:effectLst/>
        </p:spPr>
        <p:txBody>
          <a:bodyPr wrap="none">
            <a:spAutoFit/>
          </a:bodyPr>
          <a:lstStyle/>
          <a:p>
            <a:r>
              <a:rPr lang="ja-JP" altLang="en-US"/>
              <a:t>数</a:t>
            </a:r>
            <a:r>
              <a:rPr lang="en-US" altLang="ja-JP"/>
              <a:t>ns</a:t>
            </a:r>
          </a:p>
        </p:txBody>
      </p:sp>
      <p:sp>
        <p:nvSpPr>
          <p:cNvPr id="35" name="Text Box 717"/>
          <p:cNvSpPr txBox="1">
            <a:spLocks noChangeArrowheads="1"/>
          </p:cNvSpPr>
          <p:nvPr/>
        </p:nvSpPr>
        <p:spPr bwMode="auto">
          <a:xfrm>
            <a:off x="6194871" y="4251052"/>
            <a:ext cx="568325" cy="376238"/>
          </a:xfrm>
          <a:prstGeom prst="rect">
            <a:avLst/>
          </a:prstGeom>
          <a:solidFill>
            <a:schemeClr val="bg2"/>
          </a:solidFill>
          <a:ln w="9525">
            <a:solidFill>
              <a:srgbClr val="FF0000"/>
            </a:solidFill>
            <a:miter lim="800000"/>
            <a:headEnd/>
            <a:tailEnd/>
          </a:ln>
          <a:effectLst/>
        </p:spPr>
        <p:txBody>
          <a:bodyPr wrap="none">
            <a:spAutoFit/>
          </a:bodyPr>
          <a:lstStyle/>
          <a:p>
            <a:r>
              <a:rPr lang="el-GR" altLang="ja-JP" dirty="0">
                <a:ea typeface="Arial Unicode MS" pitchFamily="50" charset="-128"/>
                <a:cs typeface="Arial" pitchFamily="34" charset="0"/>
              </a:rPr>
              <a:t>μs</a:t>
            </a:r>
            <a:r>
              <a:rPr lang="en-US" altLang="ja-JP" dirty="0">
                <a:ea typeface="Arial Unicode MS" pitchFamily="50" charset="-128"/>
                <a:cs typeface="Arial" pitchFamily="34" charset="0"/>
              </a:rPr>
              <a:t>&lt;</a:t>
            </a:r>
          </a:p>
        </p:txBody>
      </p:sp>
      <p:sp>
        <p:nvSpPr>
          <p:cNvPr id="37" name="角丸四角形 36"/>
          <p:cNvSpPr/>
          <p:nvPr/>
        </p:nvSpPr>
        <p:spPr>
          <a:xfrm>
            <a:off x="4160912" y="1844824"/>
            <a:ext cx="5472608" cy="4680520"/>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6265771" y="1556792"/>
            <a:ext cx="1279517" cy="461665"/>
          </a:xfrm>
          <a:prstGeom prst="rect">
            <a:avLst/>
          </a:prstGeom>
          <a:solidFill>
            <a:schemeClr val="bg2"/>
          </a:solidFill>
        </p:spPr>
        <p:txBody>
          <a:bodyPr wrap="none" rtlCol="0">
            <a:spAutoFit/>
          </a:bodyPr>
          <a:lstStyle/>
          <a:p>
            <a:r>
              <a:rPr kumimoji="1" lang="en-US" altLang="ja-JP" sz="2400" b="1" dirty="0" smtClean="0">
                <a:latin typeface="Times New Roman" pitchFamily="18" charset="0"/>
                <a:cs typeface="Times New Roman" pitchFamily="18" charset="0"/>
              </a:rPr>
              <a:t>blinking</a:t>
            </a:r>
            <a:endParaRPr kumimoji="1" lang="ja-JP" altLang="en-US" sz="24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dissolv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タイトル 237"/>
          <p:cNvSpPr>
            <a:spLocks noGrp="1"/>
          </p:cNvSpPr>
          <p:nvPr>
            <p:ph type="title"/>
          </p:nvPr>
        </p:nvSpPr>
        <p:spPr>
          <a:xfrm>
            <a:off x="344488" y="122902"/>
            <a:ext cx="8327258" cy="785818"/>
          </a:xfrm>
        </p:spPr>
        <p:txBody>
          <a:bodyPr>
            <a:noAutofit/>
          </a:bodyPr>
          <a:lstStyle/>
          <a:p>
            <a:pPr lvl="0"/>
            <a:r>
              <a:rPr lang="en-US" altLang="ja-JP" sz="3200" dirty="0" smtClean="0"/>
              <a:t>Applications of SMM</a:t>
            </a:r>
            <a:r>
              <a:rPr lang="ja-JP" altLang="en-US" sz="3200" dirty="0" smtClean="0"/>
              <a:t>①</a:t>
            </a:r>
            <a:r>
              <a:rPr lang="en-US" altLang="ja-JP" sz="3200" dirty="0" smtClean="0"/>
              <a:t> </a:t>
            </a:r>
            <a:endParaRPr kumimoji="1" lang="ja-JP" altLang="en-US" sz="3200" b="1" dirty="0">
              <a:latin typeface="Times New Roman" pitchFamily="18" charset="0"/>
              <a:cs typeface="Times New Roman" pitchFamily="18" charset="0"/>
            </a:endParaRPr>
          </a:p>
        </p:txBody>
      </p:sp>
      <p:grpSp>
        <p:nvGrpSpPr>
          <p:cNvPr id="168" name="グループ化 4"/>
          <p:cNvGrpSpPr>
            <a:grpSpLocks/>
          </p:cNvGrpSpPr>
          <p:nvPr/>
        </p:nvGrpSpPr>
        <p:grpSpPr bwMode="auto">
          <a:xfrm>
            <a:off x="6681192" y="876300"/>
            <a:ext cx="2159000" cy="2879725"/>
            <a:chOff x="7041232" y="332654"/>
            <a:chExt cx="2160240" cy="2880322"/>
          </a:xfrm>
        </p:grpSpPr>
        <p:grpSp>
          <p:nvGrpSpPr>
            <p:cNvPr id="169" name="グループ化 45055"/>
            <p:cNvGrpSpPr>
              <a:grpSpLocks/>
            </p:cNvGrpSpPr>
            <p:nvPr/>
          </p:nvGrpSpPr>
          <p:grpSpPr bwMode="auto">
            <a:xfrm>
              <a:off x="7203089" y="1009650"/>
              <a:ext cx="1836526" cy="2020800"/>
              <a:chOff x="6433727" y="1487313"/>
              <a:chExt cx="1835891" cy="2020624"/>
            </a:xfrm>
          </p:grpSpPr>
          <p:sp>
            <p:nvSpPr>
              <p:cNvPr id="172" name="下矢印 171"/>
              <p:cNvSpPr/>
              <p:nvPr/>
            </p:nvSpPr>
            <p:spPr>
              <a:xfrm>
                <a:off x="6721291" y="1486732"/>
                <a:ext cx="109563" cy="720812"/>
              </a:xfrm>
              <a:prstGeom prst="downArrow">
                <a:avLst>
                  <a:gd name="adj1" fmla="val 41181"/>
                  <a:gd name="adj2" fmla="val 107326"/>
                </a:avLst>
              </a:prstGeom>
              <a:solidFill>
                <a:srgbClr val="FFFF66"/>
              </a:solidFill>
              <a:ln w="3175">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3" name="下矢印 172"/>
              <p:cNvSpPr/>
              <p:nvPr/>
            </p:nvSpPr>
            <p:spPr>
              <a:xfrm>
                <a:off x="7764517" y="1486732"/>
                <a:ext cx="109562" cy="720812"/>
              </a:xfrm>
              <a:prstGeom prst="downArrow">
                <a:avLst>
                  <a:gd name="adj1" fmla="val 41181"/>
                  <a:gd name="adj2" fmla="val 107326"/>
                </a:avLst>
              </a:prstGeom>
              <a:solidFill>
                <a:srgbClr val="FFFF66"/>
              </a:solidFill>
              <a:ln w="3175">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4" name="下矢印 173"/>
              <p:cNvSpPr/>
              <p:nvPr/>
            </p:nvSpPr>
            <p:spPr>
              <a:xfrm rot="-2700000">
                <a:off x="6951531" y="2404417"/>
                <a:ext cx="107975" cy="576332"/>
              </a:xfrm>
              <a:prstGeom prst="downArrow">
                <a:avLst>
                  <a:gd name="adj1" fmla="val 41181"/>
                  <a:gd name="adj2" fmla="val 107326"/>
                </a:avLst>
              </a:prstGeom>
              <a:solidFill>
                <a:srgbClr val="FFFF66"/>
              </a:solidFill>
              <a:ln w="3175">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75" name="直線コネクタ 174"/>
              <p:cNvCxnSpPr/>
              <p:nvPr/>
            </p:nvCxnSpPr>
            <p:spPr>
              <a:xfrm>
                <a:off x="6578383" y="2929943"/>
                <a:ext cx="1438603" cy="0"/>
              </a:xfrm>
              <a:prstGeom prst="line">
                <a:avLst/>
              </a:prstGeom>
              <a:ln w="28575">
                <a:solidFill>
                  <a:srgbClr val="4A865E"/>
                </a:solidFill>
              </a:ln>
            </p:spPr>
            <p:style>
              <a:lnRef idx="1">
                <a:schemeClr val="accent1"/>
              </a:lnRef>
              <a:fillRef idx="0">
                <a:schemeClr val="accent1"/>
              </a:fillRef>
              <a:effectRef idx="0">
                <a:schemeClr val="accent1"/>
              </a:effectRef>
              <a:fontRef idx="minor">
                <a:schemeClr val="tx1"/>
              </a:fontRef>
            </p:style>
          </p:cxnSp>
          <p:sp>
            <p:nvSpPr>
              <p:cNvPr id="176" name="円/楕円 175"/>
              <p:cNvSpPr>
                <a:spLocks noChangeAspect="1"/>
              </p:cNvSpPr>
              <p:nvPr/>
            </p:nvSpPr>
            <p:spPr>
              <a:xfrm>
                <a:off x="7208765" y="2853734"/>
                <a:ext cx="179428" cy="179409"/>
              </a:xfrm>
              <a:prstGeom prst="ellipse">
                <a:avLst/>
              </a:prstGeom>
              <a:solidFill>
                <a:srgbClr val="FF9933"/>
              </a:solidFill>
              <a:ln>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7" name="下矢印 176"/>
              <p:cNvSpPr/>
              <p:nvPr/>
            </p:nvSpPr>
            <p:spPr>
              <a:xfrm rot="2700000" flipH="1">
                <a:off x="7532689" y="2404417"/>
                <a:ext cx="107975" cy="576332"/>
              </a:xfrm>
              <a:prstGeom prst="downArrow">
                <a:avLst>
                  <a:gd name="adj1" fmla="val 41181"/>
                  <a:gd name="adj2" fmla="val 107326"/>
                </a:avLst>
              </a:prstGeom>
              <a:solidFill>
                <a:srgbClr val="FFFF66"/>
              </a:solidFill>
              <a:ln w="3175">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78" name="直線矢印コネクタ 177"/>
              <p:cNvCxnSpPr/>
              <p:nvPr/>
            </p:nvCxnSpPr>
            <p:spPr>
              <a:xfrm>
                <a:off x="7191298" y="3103001"/>
                <a:ext cx="215949" cy="0"/>
              </a:xfrm>
              <a:prstGeom prst="straightConnector1">
                <a:avLst/>
              </a:prstGeom>
              <a:ln w="15875">
                <a:solidFill>
                  <a:srgbClr val="4A865E"/>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a:stCxn id="176" idx="0"/>
              </p:cNvCxnSpPr>
              <p:nvPr/>
            </p:nvCxnSpPr>
            <p:spPr>
              <a:xfrm flipV="1">
                <a:off x="7299273" y="2564775"/>
                <a:ext cx="0" cy="288960"/>
              </a:xfrm>
              <a:prstGeom prst="line">
                <a:avLst/>
              </a:prstGeom>
              <a:ln w="12700">
                <a:solidFill>
                  <a:srgbClr val="4A865E"/>
                </a:solidFill>
                <a:prstDash val="sysDash"/>
              </a:ln>
            </p:spPr>
            <p:style>
              <a:lnRef idx="1">
                <a:schemeClr val="accent1"/>
              </a:lnRef>
              <a:fillRef idx="0">
                <a:schemeClr val="accent1"/>
              </a:fillRef>
              <a:effectRef idx="0">
                <a:schemeClr val="accent1"/>
              </a:effectRef>
              <a:fontRef idx="minor">
                <a:schemeClr val="tx1"/>
              </a:fontRef>
            </p:style>
          </p:cxnSp>
          <p:sp>
            <p:nvSpPr>
              <p:cNvPr id="180" name="テキスト ボックス 30"/>
              <p:cNvSpPr txBox="1">
                <a:spLocks noChangeArrowheads="1"/>
              </p:cNvSpPr>
              <p:nvPr/>
            </p:nvSpPr>
            <p:spPr bwMode="auto">
              <a:xfrm>
                <a:off x="7247400" y="2533005"/>
                <a:ext cx="280846" cy="307777"/>
              </a:xfrm>
              <a:prstGeom prst="rect">
                <a:avLst/>
              </a:prstGeom>
              <a:noFill/>
              <a:ln w="9525">
                <a:solidFill>
                  <a:srgbClr val="4A865E"/>
                </a:solidFill>
                <a:miter lim="800000"/>
                <a:headEnd/>
                <a:tailEnd/>
              </a:ln>
            </p:spPr>
            <p:txBody>
              <a:bodyPr wrap="none" anchor="ctr">
                <a:spAutoFit/>
              </a:bodyPr>
              <a:lstStyle/>
              <a:p>
                <a:pPr algn="ctr"/>
                <a:r>
                  <a:rPr lang="en-US" altLang="ja-JP" sz="1400">
                    <a:solidFill>
                      <a:srgbClr val="1C1C1C"/>
                    </a:solidFill>
                  </a:rPr>
                  <a:t>θ</a:t>
                </a:r>
                <a:endParaRPr lang="ja-JP" altLang="en-US" sz="1400">
                  <a:solidFill>
                    <a:srgbClr val="1C1C1C"/>
                  </a:solidFill>
                </a:endParaRPr>
              </a:p>
            </p:txBody>
          </p:sp>
          <p:sp>
            <p:nvSpPr>
              <p:cNvPr id="181" name="テキスト ボックス 33"/>
              <p:cNvSpPr txBox="1">
                <a:spLocks noChangeArrowheads="1"/>
              </p:cNvSpPr>
              <p:nvPr/>
            </p:nvSpPr>
            <p:spPr bwMode="auto">
              <a:xfrm>
                <a:off x="7213282" y="3169413"/>
                <a:ext cx="1056336" cy="338524"/>
              </a:xfrm>
              <a:prstGeom prst="rect">
                <a:avLst/>
              </a:prstGeom>
              <a:noFill/>
              <a:ln w="9525">
                <a:solidFill>
                  <a:srgbClr val="4A865E"/>
                </a:solidFill>
                <a:miter lim="800000"/>
                <a:headEnd/>
                <a:tailEnd/>
              </a:ln>
            </p:spPr>
            <p:txBody>
              <a:bodyPr wrap="none" anchor="ctr">
                <a:spAutoFit/>
              </a:bodyPr>
              <a:lstStyle/>
              <a:p>
                <a:pPr algn="ctr"/>
                <a:r>
                  <a:rPr lang="en-US" altLang="ja-JP" sz="1600">
                    <a:solidFill>
                      <a:srgbClr val="1C1C1C"/>
                    </a:solidFill>
                  </a:rPr>
                  <a:t>~ λ/2</a:t>
                </a:r>
                <a:r>
                  <a:rPr lang="ja-JP" altLang="en-US" sz="1600">
                    <a:solidFill>
                      <a:srgbClr val="1C1C1C"/>
                    </a:solidFill>
                  </a:rPr>
                  <a:t>・</a:t>
                </a:r>
                <a:r>
                  <a:rPr lang="en-US" altLang="ja-JP" sz="1600">
                    <a:solidFill>
                      <a:srgbClr val="1C1C1C"/>
                    </a:solidFill>
                  </a:rPr>
                  <a:t>sinθ</a:t>
                </a:r>
                <a:endParaRPr lang="ja-JP" altLang="en-US" sz="1600">
                  <a:solidFill>
                    <a:srgbClr val="1C1C1C"/>
                  </a:solidFill>
                </a:endParaRPr>
              </a:p>
            </p:txBody>
          </p:sp>
          <p:sp>
            <p:nvSpPr>
              <p:cNvPr id="182" name="円/楕円 181"/>
              <p:cNvSpPr/>
              <p:nvPr/>
            </p:nvSpPr>
            <p:spPr>
              <a:xfrm>
                <a:off x="6433727" y="2204864"/>
                <a:ext cx="1728192" cy="288032"/>
              </a:xfrm>
              <a:prstGeom prst="ellipse">
                <a:avLst/>
              </a:prstGeom>
              <a:solidFill>
                <a:srgbClr val="B9CEE5"/>
              </a:solidFill>
              <a:ln>
                <a:solidFill>
                  <a:srgbClr val="4A865E"/>
                </a:solidFill>
              </a:ln>
              <a:effectLst/>
              <a:scene3d>
                <a:camera prst="orthographicFront">
                  <a:rot lat="0" lon="0" rev="0"/>
                </a:camera>
                <a:lightRig rig="contrasting" dir="t">
                  <a:rot lat="0" lon="0" rev="7800000"/>
                </a:lightRig>
              </a:scene3d>
              <a:sp3d prstMaterial="plastic">
                <a:bevelT w="139700" h="139700"/>
              </a:sp3d>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ja-JP" altLang="en-US"/>
              </a:p>
            </p:txBody>
          </p:sp>
        </p:grpSp>
        <p:sp>
          <p:nvSpPr>
            <p:cNvPr id="170" name="角丸四角形 169"/>
            <p:cNvSpPr/>
            <p:nvPr/>
          </p:nvSpPr>
          <p:spPr>
            <a:xfrm>
              <a:off x="7041232" y="516842"/>
              <a:ext cx="2160240" cy="2696134"/>
            </a:xfrm>
            <a:prstGeom prst="roundRect">
              <a:avLst>
                <a:gd name="adj" fmla="val 6059"/>
              </a:avLst>
            </a:prstGeom>
            <a:noFill/>
            <a:ln>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1" name="正方形/長方形 45056"/>
            <p:cNvSpPr>
              <a:spLocks noChangeArrowheads="1"/>
            </p:cNvSpPr>
            <p:nvPr/>
          </p:nvSpPr>
          <p:spPr bwMode="auto">
            <a:xfrm>
              <a:off x="7287440" y="332654"/>
              <a:ext cx="1667824" cy="369370"/>
            </a:xfrm>
            <a:prstGeom prst="rect">
              <a:avLst/>
            </a:prstGeom>
            <a:solidFill>
              <a:schemeClr val="bg2"/>
            </a:solidFill>
            <a:ln w="9525">
              <a:solidFill>
                <a:srgbClr val="4A865E"/>
              </a:solidFill>
              <a:miter lim="800000"/>
              <a:headEnd/>
              <a:tailEnd/>
            </a:ln>
          </p:spPr>
          <p:txBody>
            <a:bodyPr wrap="none" anchor="ctr">
              <a:spAutoFit/>
            </a:bodyPr>
            <a:lstStyle/>
            <a:p>
              <a:pPr algn="ctr"/>
              <a:r>
                <a:rPr lang="en-US" altLang="ja-JP" dirty="0">
                  <a:solidFill>
                    <a:srgbClr val="1C1C1C"/>
                  </a:solidFill>
                </a:rPr>
                <a:t>D</a:t>
              </a:r>
              <a:r>
                <a:rPr lang="ja-JP" altLang="ja-JP" dirty="0">
                  <a:solidFill>
                    <a:srgbClr val="1C1C1C"/>
                  </a:solidFill>
                </a:rPr>
                <a:t>iffraction-limit</a:t>
              </a:r>
              <a:endParaRPr lang="ja-JP" altLang="en-US" dirty="0"/>
            </a:p>
          </p:txBody>
        </p:sp>
      </p:grpSp>
      <p:sp>
        <p:nvSpPr>
          <p:cNvPr id="183" name="正方形/長方形 182"/>
          <p:cNvSpPr/>
          <p:nvPr/>
        </p:nvSpPr>
        <p:spPr>
          <a:xfrm>
            <a:off x="416496" y="1484784"/>
            <a:ext cx="8712968" cy="4832092"/>
          </a:xfrm>
          <a:prstGeom prst="rect">
            <a:avLst/>
          </a:prstGeom>
        </p:spPr>
        <p:txBody>
          <a:bodyPr wrap="square">
            <a:spAutoFit/>
          </a:bodyPr>
          <a:lstStyle/>
          <a:p>
            <a:pPr>
              <a:defRPr/>
            </a:pPr>
            <a:r>
              <a:rPr lang="en-US" altLang="ja-JP" sz="2400" u="sng" dirty="0" smtClean="0">
                <a:solidFill>
                  <a:srgbClr val="1C1C1C"/>
                </a:solidFill>
                <a:ea typeface="ＭＳ Ｐゴシック" pitchFamily="50" charset="-128"/>
              </a:rPr>
              <a:t>Conventional optical microscope</a:t>
            </a:r>
          </a:p>
          <a:p>
            <a:pPr>
              <a:defRPr/>
            </a:pPr>
            <a:r>
              <a:rPr lang="ja-JP" altLang="en-US" sz="2000" dirty="0" smtClean="0">
                <a:solidFill>
                  <a:srgbClr val="1C1C1C"/>
                </a:solidFill>
                <a:ea typeface="ＭＳ Ｐゴシック" pitchFamily="50" charset="-128"/>
              </a:rPr>
              <a:t>    </a:t>
            </a:r>
            <a:r>
              <a:rPr lang="en-US" altLang="ja-JP" sz="2000" dirty="0" smtClean="0">
                <a:solidFill>
                  <a:srgbClr val="1C1C1C"/>
                </a:solidFill>
                <a:ea typeface="ＭＳ Ｐゴシック" pitchFamily="50" charset="-128"/>
              </a:rPr>
              <a:t>Spatial</a:t>
            </a:r>
            <a:r>
              <a:rPr lang="ja-JP" altLang="en-US" sz="2000" dirty="0" smtClean="0">
                <a:solidFill>
                  <a:srgbClr val="1C1C1C"/>
                </a:solidFill>
                <a:ea typeface="ＭＳ Ｐゴシック" pitchFamily="50" charset="-128"/>
              </a:rPr>
              <a:t> </a:t>
            </a:r>
            <a:r>
              <a:rPr lang="en-US" altLang="ja-JP" sz="2000" dirty="0" smtClean="0">
                <a:solidFill>
                  <a:srgbClr val="1C1C1C"/>
                </a:solidFill>
                <a:ea typeface="ＭＳ Ｐゴシック" pitchFamily="50" charset="-128"/>
              </a:rPr>
              <a:t>Resolution is limited by “</a:t>
            </a:r>
            <a:r>
              <a:rPr lang="ja-JP" altLang="ja-JP" sz="2000" b="1" dirty="0" smtClean="0">
                <a:solidFill>
                  <a:srgbClr val="FF0000"/>
                </a:solidFill>
                <a:ea typeface="ＭＳ Ｐゴシック" pitchFamily="50" charset="-128"/>
              </a:rPr>
              <a:t>diffraction-limit</a:t>
            </a:r>
            <a:r>
              <a:rPr lang="ja-JP" altLang="en-US" sz="2000" baseline="30000" dirty="0" smtClean="0">
                <a:solidFill>
                  <a:srgbClr val="1C1C1C"/>
                </a:solidFill>
                <a:ea typeface="ＭＳ Ｐゴシック" pitchFamily="50" charset="-128"/>
              </a:rPr>
              <a:t> </a:t>
            </a:r>
            <a:r>
              <a:rPr lang="en-US" altLang="ja-JP" sz="2000" dirty="0" smtClean="0">
                <a:solidFill>
                  <a:srgbClr val="1C1C1C"/>
                </a:solidFill>
                <a:ea typeface="ＭＳ Ｐゴシック" pitchFamily="50" charset="-128"/>
              </a:rPr>
              <a:t>”</a:t>
            </a:r>
          </a:p>
          <a:p>
            <a:pPr>
              <a:defRPr/>
            </a:pPr>
            <a:r>
              <a:rPr lang="en-US" altLang="ja-JP" sz="2000" dirty="0" smtClean="0">
                <a:solidFill>
                  <a:srgbClr val="1C1C1C"/>
                </a:solidFill>
                <a:ea typeface="ＭＳ Ｐゴシック" pitchFamily="50" charset="-128"/>
              </a:rPr>
              <a:t>	~ about a half of wavelength</a:t>
            </a:r>
          </a:p>
          <a:p>
            <a:pPr>
              <a:defRPr/>
            </a:pPr>
            <a:r>
              <a:rPr lang="en-US" altLang="ja-JP" sz="2000" dirty="0" smtClean="0">
                <a:solidFill>
                  <a:srgbClr val="1C1C1C"/>
                </a:solidFill>
                <a:ea typeface="ＭＳ Ｐゴシック" pitchFamily="50" charset="-128"/>
              </a:rPr>
              <a:t>		 ( &gt; 200nm)</a:t>
            </a:r>
          </a:p>
          <a:p>
            <a:pPr>
              <a:defRPr/>
            </a:pPr>
            <a:endParaRPr lang="en-US" altLang="ja-JP" sz="2000" dirty="0" smtClean="0">
              <a:solidFill>
                <a:srgbClr val="1C1C1C"/>
              </a:solidFill>
              <a:ea typeface="ＭＳ Ｐゴシック" pitchFamily="50" charset="-128"/>
            </a:endParaRPr>
          </a:p>
          <a:p>
            <a:pPr>
              <a:defRPr/>
            </a:pPr>
            <a:endParaRPr lang="en-US" altLang="ja-JP" sz="2000" dirty="0" smtClean="0">
              <a:solidFill>
                <a:srgbClr val="1C1C1C"/>
              </a:solidFill>
              <a:ea typeface="ＭＳ Ｐゴシック" pitchFamily="50" charset="-128"/>
            </a:endParaRPr>
          </a:p>
          <a:p>
            <a:pPr>
              <a:defRPr/>
            </a:pPr>
            <a:r>
              <a:rPr lang="en-US" altLang="ja-JP" sz="2400" u="sng" dirty="0" smtClean="0">
                <a:solidFill>
                  <a:srgbClr val="1C1C1C"/>
                </a:solidFill>
                <a:ea typeface="ＭＳ Ｐゴシック" pitchFamily="50" charset="-128"/>
              </a:rPr>
              <a:t>Super resolution microscopy</a:t>
            </a:r>
          </a:p>
          <a:p>
            <a:pPr>
              <a:defRPr/>
            </a:pPr>
            <a:r>
              <a:rPr lang="ja-JP" altLang="en-US" sz="2000" dirty="0" smtClean="0">
                <a:solidFill>
                  <a:srgbClr val="1C1C1C"/>
                </a:solidFill>
                <a:ea typeface="ＭＳ Ｐゴシック" pitchFamily="50" charset="-128"/>
              </a:rPr>
              <a:t>      </a:t>
            </a:r>
            <a:r>
              <a:rPr lang="en-US" altLang="ja-JP" sz="2000" dirty="0" smtClean="0">
                <a:solidFill>
                  <a:srgbClr val="1C1C1C"/>
                </a:solidFill>
                <a:ea typeface="ＭＳ Ｐゴシック" pitchFamily="50" charset="-128"/>
              </a:rPr>
              <a:t>Beyond the diffraction-limit</a:t>
            </a:r>
            <a:endParaRPr lang="en-US" altLang="ja-JP" sz="2000" b="1" dirty="0" smtClean="0">
              <a:solidFill>
                <a:srgbClr val="1C1C1C"/>
              </a:solidFill>
              <a:ea typeface="ＭＳ Ｐゴシック" pitchFamily="50" charset="-128"/>
            </a:endParaRPr>
          </a:p>
          <a:p>
            <a:pPr>
              <a:defRPr/>
            </a:pPr>
            <a:r>
              <a:rPr lang="en-US" altLang="ja-JP" sz="2000" dirty="0" smtClean="0">
                <a:solidFill>
                  <a:srgbClr val="1C1C1C"/>
                </a:solidFill>
                <a:ea typeface="ＭＳ Ｐゴシック" pitchFamily="50" charset="-128"/>
              </a:rPr>
              <a:t>	~ </a:t>
            </a:r>
            <a:r>
              <a:rPr lang="en-US" altLang="ja-JP" sz="2000" dirty="0" smtClean="0">
                <a:solidFill>
                  <a:srgbClr val="FF0000"/>
                </a:solidFill>
                <a:ea typeface="ＭＳ Ｐゴシック" pitchFamily="50" charset="-128"/>
              </a:rPr>
              <a:t>from several to tens of nm</a:t>
            </a:r>
          </a:p>
          <a:p>
            <a:pPr>
              <a:defRPr/>
            </a:pPr>
            <a:endParaRPr lang="en-US" altLang="ja-JP" sz="2000" dirty="0" smtClean="0">
              <a:solidFill>
                <a:srgbClr val="1C1C1C"/>
              </a:solidFill>
              <a:ea typeface="ＭＳ Ｐゴシック" pitchFamily="50" charset="-128"/>
            </a:endParaRPr>
          </a:p>
          <a:p>
            <a:pPr marL="800100" lvl="1" indent="-342900">
              <a:buFont typeface="Arial" pitchFamily="34" charset="0"/>
              <a:buChar char="•"/>
              <a:defRPr/>
            </a:pPr>
            <a:r>
              <a:rPr lang="en-US" altLang="ja-JP" sz="2000" b="1" dirty="0" err="1" smtClean="0">
                <a:solidFill>
                  <a:schemeClr val="accent1"/>
                </a:solidFill>
                <a:ea typeface="ＭＳ Ｐゴシック" pitchFamily="50" charset="-128"/>
              </a:rPr>
              <a:t>PhotoActivated</a:t>
            </a:r>
            <a:r>
              <a:rPr lang="en-US" altLang="ja-JP" sz="2000" b="1" dirty="0" smtClean="0">
                <a:solidFill>
                  <a:schemeClr val="accent1"/>
                </a:solidFill>
                <a:ea typeface="ＭＳ Ｐゴシック" pitchFamily="50" charset="-128"/>
              </a:rPr>
              <a:t> Localization Microscopy (PALM)</a:t>
            </a:r>
          </a:p>
          <a:p>
            <a:pPr lvl="1">
              <a:defRPr/>
            </a:pPr>
            <a:r>
              <a:rPr lang="en-US" altLang="ja-JP" sz="2000" dirty="0" smtClean="0">
                <a:solidFill>
                  <a:srgbClr val="1C1C1C"/>
                </a:solidFill>
                <a:ea typeface="ＭＳ Ｐゴシック" pitchFamily="50" charset="-128"/>
              </a:rPr>
              <a:t>	Using localization method and photo switchable fluorescent molecule</a:t>
            </a:r>
          </a:p>
          <a:p>
            <a:pPr lvl="1">
              <a:defRPr/>
            </a:pPr>
            <a:endParaRPr lang="en-US" altLang="ja-JP" sz="2000" dirty="0" smtClean="0">
              <a:solidFill>
                <a:srgbClr val="1C1C1C"/>
              </a:solidFill>
              <a:ea typeface="ＭＳ Ｐゴシック" pitchFamily="50" charset="-128"/>
            </a:endParaRPr>
          </a:p>
          <a:p>
            <a:pPr lvl="1">
              <a:defRPr/>
            </a:pPr>
            <a:r>
              <a:rPr lang="ja-JP" altLang="en-US" sz="2000" dirty="0" smtClean="0">
                <a:solidFill>
                  <a:srgbClr val="1C1C1C"/>
                </a:solidFill>
                <a:ea typeface="ＭＳ Ｐゴシック" pitchFamily="50" charset="-128"/>
              </a:rPr>
              <a:t>・　</a:t>
            </a:r>
            <a:r>
              <a:rPr lang="en-US" altLang="ja-JP" sz="2000" b="1" dirty="0" smtClean="0"/>
              <a:t>Stochastic Optical Reconstruction Microscopy (STORM)</a:t>
            </a:r>
          </a:p>
          <a:p>
            <a:pPr lvl="1">
              <a:defRPr/>
            </a:pPr>
            <a:endParaRPr lang="en-US" altLang="ja-JP" sz="2000" dirty="0">
              <a:solidFill>
                <a:srgbClr val="1C1C1C"/>
              </a:solidFill>
              <a:ea typeface="ＭＳ Ｐゴシック" pitchFamily="50" charset="-128"/>
            </a:endParaRPr>
          </a:p>
        </p:txBody>
      </p:sp>
      <p:sp>
        <p:nvSpPr>
          <p:cNvPr id="19" name="テキスト ボックス 18"/>
          <p:cNvSpPr txBox="1"/>
          <p:nvPr/>
        </p:nvSpPr>
        <p:spPr>
          <a:xfrm>
            <a:off x="5601072" y="6453336"/>
            <a:ext cx="3083921" cy="369332"/>
          </a:xfrm>
          <a:prstGeom prst="rect">
            <a:avLst/>
          </a:prstGeom>
          <a:noFill/>
        </p:spPr>
        <p:txBody>
          <a:bodyPr wrap="none" rtlCol="0">
            <a:spAutoFit/>
          </a:bodyPr>
          <a:lstStyle/>
          <a:p>
            <a:r>
              <a:rPr kumimoji="1" lang="en-US" altLang="ja-JP" dirty="0" smtClean="0"/>
              <a:t>※diffraction-limit</a:t>
            </a:r>
            <a:r>
              <a:rPr lang="ja-JP" altLang="en-US" dirty="0" smtClean="0"/>
              <a:t> </a:t>
            </a:r>
            <a:r>
              <a:rPr kumimoji="1" lang="en-US" altLang="ja-JP" dirty="0" smtClean="0"/>
              <a:t>: </a:t>
            </a:r>
            <a:r>
              <a:rPr kumimoji="1" lang="ja-JP" altLang="en-US" dirty="0" smtClean="0"/>
              <a:t>回折限界</a:t>
            </a:r>
            <a:endParaRPr kumimoji="1" lang="ja-JP" alt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ja-JP" altLang="en-US" sz="6600" dirty="0" smtClean="0"/>
              <a:t>先行研究</a:t>
            </a:r>
            <a:endParaRPr kumimoji="1" lang="ja-JP" altLang="en-US" sz="6600"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60</a:t>
            </a:fld>
            <a:endParaRPr lang="ja-JP" alt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グループ化 4"/>
          <p:cNvGrpSpPr/>
          <p:nvPr/>
        </p:nvGrpSpPr>
        <p:grpSpPr>
          <a:xfrm>
            <a:off x="1180448" y="1340768"/>
            <a:ext cx="6796888" cy="2174726"/>
            <a:chOff x="0" y="0"/>
            <a:chExt cx="2600325" cy="828675"/>
          </a:xfrm>
        </p:grpSpPr>
        <p:sp>
          <p:nvSpPr>
            <p:cNvPr id="6" name="正方形/長方形 5"/>
            <p:cNvSpPr/>
            <p:nvPr/>
          </p:nvSpPr>
          <p:spPr>
            <a:xfrm>
              <a:off x="0" y="0"/>
              <a:ext cx="885825" cy="828675"/>
            </a:xfrm>
            <a:prstGeom prst="rect">
              <a:avLst/>
            </a:prstGeom>
            <a:blipFill rotWithShape="1">
              <a:blip r:embed="rId2" cstate="print"/>
              <a:stretch>
                <a:fillRect/>
              </a:stretch>
            </a:blipFill>
          </p:spPr>
          <p:style>
            <a:lnRef idx="2">
              <a:schemeClr val="lt1">
                <a:hueOff val="0"/>
                <a:satOff val="0"/>
                <a:lumOff val="0"/>
                <a:alphaOff val="0"/>
              </a:schemeClr>
            </a:lnRef>
            <a:fillRef idx="1">
              <a:scrgbClr r="0" g="0" b="0"/>
            </a:fillRef>
            <a:effectRef idx="0">
              <a:schemeClr val="accent4">
                <a:tint val="50000"/>
                <a:hueOff val="-523386"/>
                <a:satOff val="2635"/>
                <a:lumOff val="1696"/>
                <a:alphaOff val="0"/>
              </a:schemeClr>
            </a:effectRef>
            <a:fontRef idx="minor">
              <a:schemeClr val="lt1">
                <a:hueOff val="0"/>
                <a:satOff val="0"/>
                <a:lumOff val="0"/>
                <a:alphaOff val="0"/>
              </a:schemeClr>
            </a:fontRef>
          </p:style>
          <p:txBody>
            <a:bodyPr/>
            <a:lstStyle/>
            <a:p>
              <a:endParaRPr lang="ja-JP" altLang="en-US"/>
            </a:p>
          </p:txBody>
        </p:sp>
        <p:sp>
          <p:nvSpPr>
            <p:cNvPr id="7" name="正方形/長方形 6"/>
            <p:cNvSpPr/>
            <p:nvPr/>
          </p:nvSpPr>
          <p:spPr>
            <a:xfrm>
              <a:off x="914400" y="0"/>
              <a:ext cx="809625" cy="828675"/>
            </a:xfrm>
            <a:prstGeom prst="rect">
              <a:avLst/>
            </a:prstGeom>
            <a:blipFill rotWithShape="1">
              <a:blip r:embed="rId3" cstate="print"/>
              <a:stretch>
                <a:fillRect/>
              </a:stretch>
            </a:blipFill>
          </p:spPr>
          <p:style>
            <a:lnRef idx="2">
              <a:schemeClr val="lt1">
                <a:hueOff val="0"/>
                <a:satOff val="0"/>
                <a:lumOff val="0"/>
                <a:alphaOff val="0"/>
              </a:schemeClr>
            </a:lnRef>
            <a:fillRef idx="1">
              <a:scrgbClr r="0" g="0" b="0"/>
            </a:fillRef>
            <a:effectRef idx="0">
              <a:schemeClr val="accent4">
                <a:tint val="50000"/>
                <a:hueOff val="-1570158"/>
                <a:satOff val="7905"/>
                <a:lumOff val="5089"/>
                <a:alphaOff val="0"/>
              </a:schemeClr>
            </a:effectRef>
            <a:fontRef idx="minor">
              <a:schemeClr val="lt1">
                <a:hueOff val="0"/>
                <a:satOff val="0"/>
                <a:lumOff val="0"/>
                <a:alphaOff val="0"/>
              </a:schemeClr>
            </a:fontRef>
          </p:style>
          <p:txBody>
            <a:bodyPr/>
            <a:lstStyle/>
            <a:p>
              <a:endParaRPr lang="ja-JP" altLang="en-US"/>
            </a:p>
          </p:txBody>
        </p:sp>
        <p:sp>
          <p:nvSpPr>
            <p:cNvPr id="8" name="正方形/長方形 7"/>
            <p:cNvSpPr/>
            <p:nvPr/>
          </p:nvSpPr>
          <p:spPr>
            <a:xfrm>
              <a:off x="1762125" y="0"/>
              <a:ext cx="838200" cy="828675"/>
            </a:xfrm>
            <a:prstGeom prst="rect">
              <a:avLst/>
            </a:prstGeom>
            <a:blipFill rotWithShape="1">
              <a:blip r:embed="rId4" cstate="print"/>
              <a:stretch>
                <a:fillRect/>
              </a:stretch>
            </a:blipFill>
          </p:spPr>
          <p:style>
            <a:lnRef idx="2">
              <a:schemeClr val="lt1">
                <a:hueOff val="0"/>
                <a:satOff val="0"/>
                <a:lumOff val="0"/>
                <a:alphaOff val="0"/>
              </a:schemeClr>
            </a:lnRef>
            <a:fillRef idx="1">
              <a:scrgbClr r="0" g="0" b="0"/>
            </a:fillRef>
            <a:effectRef idx="0">
              <a:schemeClr val="accent4">
                <a:tint val="50000"/>
                <a:hueOff val="-3663701"/>
                <a:satOff val="18445"/>
                <a:lumOff val="11874"/>
                <a:alphaOff val="0"/>
              </a:schemeClr>
            </a:effectRef>
            <a:fontRef idx="minor">
              <a:schemeClr val="lt1">
                <a:hueOff val="0"/>
                <a:satOff val="0"/>
                <a:lumOff val="0"/>
                <a:alphaOff val="0"/>
              </a:schemeClr>
            </a:fontRef>
          </p:style>
          <p:txBody>
            <a:bodyPr/>
            <a:lstStyle/>
            <a:p>
              <a:endParaRPr lang="ja-JP" altLang="en-US"/>
            </a:p>
          </p:txBody>
        </p:sp>
      </p:grpSp>
      <p:sp>
        <p:nvSpPr>
          <p:cNvPr id="11" name="タイトル 10"/>
          <p:cNvSpPr txBox="1">
            <a:spLocks noGrp="1"/>
          </p:cNvSpPr>
          <p:nvPr>
            <p:ph type="title"/>
          </p:nvPr>
        </p:nvSpPr>
        <p:spPr>
          <a:prstGeom prst="rect">
            <a:avLst/>
          </a:prstGeom>
          <a:noFill/>
        </p:spPr>
        <p:txBody>
          <a:bodyPr wrap="square" rtlCol="0">
            <a:spAutoFit/>
          </a:bodyPr>
          <a:lstStyle/>
          <a:p>
            <a:r>
              <a:rPr lang="ja-JP" altLang="en-US" sz="3200" dirty="0" smtClean="0">
                <a:latin typeface="+mj-ea"/>
                <a:ea typeface="+mj-ea"/>
              </a:rPr>
              <a:t>最適条件決定～</a:t>
            </a:r>
            <a:r>
              <a:rPr lang="en-US" altLang="ja-JP" sz="3200" dirty="0" smtClean="0">
                <a:latin typeface="+mj-ea"/>
                <a:ea typeface="+mj-ea"/>
              </a:rPr>
              <a:t>DAE2</a:t>
            </a:r>
            <a:r>
              <a:rPr lang="ja-JP" altLang="en-US" sz="3200" dirty="0" smtClean="0">
                <a:latin typeface="+mj-ea"/>
                <a:ea typeface="+mj-ea"/>
              </a:rPr>
              <a:t>分子濃度～</a:t>
            </a:r>
            <a:endParaRPr lang="en-US" altLang="ja-JP" sz="3200" dirty="0" smtClean="0">
              <a:latin typeface="+mj-ea"/>
              <a:ea typeface="+mj-ea"/>
            </a:endParaRPr>
          </a:p>
        </p:txBody>
      </p:sp>
      <p:sp>
        <p:nvSpPr>
          <p:cNvPr id="12" name="テキスト ボックス 11"/>
          <p:cNvSpPr txBox="1"/>
          <p:nvPr/>
        </p:nvSpPr>
        <p:spPr>
          <a:xfrm>
            <a:off x="1795117" y="3501008"/>
            <a:ext cx="1141659" cy="369332"/>
          </a:xfrm>
          <a:prstGeom prst="rect">
            <a:avLst/>
          </a:prstGeom>
          <a:noFill/>
        </p:spPr>
        <p:txBody>
          <a:bodyPr wrap="none" rtlCol="0">
            <a:spAutoFit/>
          </a:bodyPr>
          <a:lstStyle/>
          <a:p>
            <a:r>
              <a:rPr kumimoji="1" lang="en-US" altLang="ja-JP" dirty="0" smtClean="0"/>
              <a:t>1×10</a:t>
            </a:r>
            <a:r>
              <a:rPr kumimoji="1" lang="en-US" altLang="ja-JP" baseline="30000" dirty="0" smtClean="0"/>
              <a:t>-9</a:t>
            </a:r>
            <a:r>
              <a:rPr kumimoji="1" lang="en-US" altLang="ja-JP" dirty="0" smtClean="0"/>
              <a:t> M</a:t>
            </a:r>
            <a:endParaRPr kumimoji="1" lang="ja-JP" altLang="en-US" dirty="0"/>
          </a:p>
        </p:txBody>
      </p:sp>
      <p:sp>
        <p:nvSpPr>
          <p:cNvPr id="13" name="テキスト ボックス 12"/>
          <p:cNvSpPr txBox="1"/>
          <p:nvPr/>
        </p:nvSpPr>
        <p:spPr>
          <a:xfrm>
            <a:off x="4160912" y="3501008"/>
            <a:ext cx="1220206" cy="369332"/>
          </a:xfrm>
          <a:prstGeom prst="rect">
            <a:avLst/>
          </a:prstGeom>
          <a:noFill/>
        </p:spPr>
        <p:txBody>
          <a:bodyPr wrap="none" rtlCol="0">
            <a:spAutoFit/>
          </a:bodyPr>
          <a:lstStyle/>
          <a:p>
            <a:r>
              <a:rPr kumimoji="1" lang="en-US" altLang="ja-JP" dirty="0" smtClean="0"/>
              <a:t>1×10</a:t>
            </a:r>
            <a:r>
              <a:rPr kumimoji="1" lang="en-US" altLang="ja-JP" baseline="30000" dirty="0" smtClean="0"/>
              <a:t>-10</a:t>
            </a:r>
            <a:r>
              <a:rPr kumimoji="1" lang="en-US" altLang="ja-JP" dirty="0" smtClean="0"/>
              <a:t> M</a:t>
            </a:r>
            <a:endParaRPr kumimoji="1" lang="ja-JP" altLang="en-US" dirty="0"/>
          </a:p>
        </p:txBody>
      </p:sp>
      <p:sp>
        <p:nvSpPr>
          <p:cNvPr id="14" name="テキスト ボックス 13"/>
          <p:cNvSpPr txBox="1"/>
          <p:nvPr/>
        </p:nvSpPr>
        <p:spPr>
          <a:xfrm>
            <a:off x="6253074" y="3501008"/>
            <a:ext cx="1220206" cy="369332"/>
          </a:xfrm>
          <a:prstGeom prst="rect">
            <a:avLst/>
          </a:prstGeom>
          <a:noFill/>
        </p:spPr>
        <p:txBody>
          <a:bodyPr wrap="none" rtlCol="0">
            <a:spAutoFit/>
          </a:bodyPr>
          <a:lstStyle/>
          <a:p>
            <a:r>
              <a:rPr kumimoji="1" lang="en-US" altLang="ja-JP" dirty="0" smtClean="0"/>
              <a:t>1×10</a:t>
            </a:r>
            <a:r>
              <a:rPr kumimoji="1" lang="en-US" altLang="ja-JP" baseline="30000" dirty="0" smtClean="0"/>
              <a:t>-11</a:t>
            </a:r>
            <a:r>
              <a:rPr kumimoji="1" lang="en-US" altLang="ja-JP" dirty="0" smtClean="0"/>
              <a:t> M</a:t>
            </a:r>
            <a:endParaRPr kumimoji="1" lang="ja-JP" altLang="en-US" dirty="0"/>
          </a:p>
        </p:txBody>
      </p:sp>
      <p:sp>
        <p:nvSpPr>
          <p:cNvPr id="16" name="テキスト ボックス 15"/>
          <p:cNvSpPr txBox="1"/>
          <p:nvPr/>
        </p:nvSpPr>
        <p:spPr>
          <a:xfrm>
            <a:off x="776536" y="4005064"/>
            <a:ext cx="5043368" cy="707886"/>
          </a:xfrm>
          <a:prstGeom prst="rect">
            <a:avLst/>
          </a:prstGeom>
          <a:noFill/>
        </p:spPr>
        <p:txBody>
          <a:bodyPr wrap="none" rtlCol="0">
            <a:spAutoFit/>
          </a:bodyPr>
          <a:lstStyle/>
          <a:p>
            <a:r>
              <a:rPr lang="en-US" altLang="ja-JP" sz="2000" dirty="0" smtClean="0"/>
              <a:t>※</a:t>
            </a:r>
            <a:r>
              <a:rPr kumimoji="1" lang="en-US" altLang="ja-JP" sz="2000" dirty="0" smtClean="0"/>
              <a:t>325nm</a:t>
            </a:r>
            <a:r>
              <a:rPr kumimoji="1" lang="ja-JP" altLang="en-US" sz="2000" dirty="0" smtClean="0"/>
              <a:t>レーザー光強度 ：</a:t>
            </a:r>
            <a:r>
              <a:rPr kumimoji="1" lang="en-US" altLang="ja-JP" sz="2000" dirty="0" smtClean="0"/>
              <a:t>9 </a:t>
            </a:r>
            <a:r>
              <a:rPr kumimoji="1" lang="en-US" altLang="ja-JP" sz="2000" dirty="0" err="1" smtClean="0"/>
              <a:t>mW</a:t>
            </a:r>
            <a:r>
              <a:rPr kumimoji="1" lang="en-US" altLang="ja-JP" sz="2000" dirty="0" smtClean="0"/>
              <a:t>  5 </a:t>
            </a:r>
            <a:r>
              <a:rPr kumimoji="1" lang="ja-JP" altLang="en-US" sz="2000" dirty="0" smtClean="0"/>
              <a:t>秒間照射</a:t>
            </a:r>
            <a:endParaRPr kumimoji="1" lang="en-US" altLang="ja-JP" sz="2000" dirty="0" smtClean="0"/>
          </a:p>
          <a:p>
            <a:r>
              <a:rPr lang="ja-JP" altLang="en-US" sz="2000" dirty="0" smtClean="0"/>
              <a:t>露光時間 </a:t>
            </a:r>
            <a:r>
              <a:rPr lang="en-US" altLang="ja-JP" sz="2000" dirty="0" smtClean="0"/>
              <a:t>: 100 ms</a:t>
            </a:r>
          </a:p>
        </p:txBody>
      </p:sp>
      <p:sp>
        <p:nvSpPr>
          <p:cNvPr id="17" name="テキスト ボックス 16"/>
          <p:cNvSpPr txBox="1"/>
          <p:nvPr/>
        </p:nvSpPr>
        <p:spPr>
          <a:xfrm>
            <a:off x="488504" y="5199583"/>
            <a:ext cx="9241632" cy="461665"/>
          </a:xfrm>
          <a:prstGeom prst="rect">
            <a:avLst/>
          </a:prstGeom>
          <a:noFill/>
        </p:spPr>
        <p:txBody>
          <a:bodyPr wrap="none" rtlCol="0">
            <a:spAutoFit/>
          </a:bodyPr>
          <a:lstStyle/>
          <a:p>
            <a:r>
              <a:rPr lang="en-US" altLang="ja-JP" sz="2400" dirty="0" smtClean="0"/>
              <a:t>UV</a:t>
            </a:r>
            <a:r>
              <a:rPr lang="ja-JP" altLang="en-US" sz="2400" dirty="0" smtClean="0"/>
              <a:t>光強度にも依るが、</a:t>
            </a:r>
            <a:r>
              <a:rPr lang="en-US" altLang="ja-JP" sz="2400" b="1" u="sng" dirty="0" smtClean="0"/>
              <a:t>1×10</a:t>
            </a:r>
            <a:r>
              <a:rPr lang="en-US" altLang="ja-JP" sz="2400" b="1" u="sng" baseline="30000" dirty="0" smtClean="0"/>
              <a:t>-10</a:t>
            </a:r>
            <a:r>
              <a:rPr lang="ja-JP" altLang="en-US" sz="2400" b="1" u="sng" baseline="30000" dirty="0" smtClean="0"/>
              <a:t> </a:t>
            </a:r>
            <a:r>
              <a:rPr lang="en-US" altLang="ja-JP" sz="2400" b="1" u="sng" dirty="0" smtClean="0"/>
              <a:t>M</a:t>
            </a:r>
            <a:r>
              <a:rPr lang="ja-JP" altLang="en-US" sz="2400" b="1" u="sng" dirty="0" smtClean="0"/>
              <a:t> </a:t>
            </a:r>
            <a:r>
              <a:rPr lang="ja-JP" altLang="en-US" sz="2400" dirty="0" smtClean="0"/>
              <a:t>以下であれば単一分子追跡が可能</a:t>
            </a:r>
            <a:endParaRPr lang="en-US" altLang="ja-JP" sz="2400" dirty="0" smtClean="0"/>
          </a:p>
        </p:txBody>
      </p:sp>
    </p:spTree>
    <p:extLst>
      <p:ext uri="{BB962C8B-B14F-4D97-AF65-F5344CB8AC3E}">
        <p14:creationId xmlns:p14="http://schemas.microsoft.com/office/powerpoint/2010/main" xmlns="" val="2083324594"/>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テキスト ボックス 4"/>
          <p:cNvSpPr txBox="1"/>
          <p:nvPr/>
        </p:nvSpPr>
        <p:spPr>
          <a:xfrm>
            <a:off x="835055" y="1268760"/>
            <a:ext cx="1699676" cy="369332"/>
          </a:xfrm>
          <a:prstGeom prst="rect">
            <a:avLst/>
          </a:prstGeom>
          <a:noFill/>
        </p:spPr>
        <p:txBody>
          <a:bodyPr wrap="square" rtlCol="0">
            <a:spAutoFit/>
          </a:bodyPr>
          <a:lstStyle/>
          <a:p>
            <a:r>
              <a:rPr lang="en-US" altLang="ja-JP" u="sng" dirty="0" smtClean="0"/>
              <a:t>532</a:t>
            </a:r>
            <a:r>
              <a:rPr kumimoji="1" lang="en-US" altLang="ja-JP" u="sng" dirty="0" smtClean="0"/>
              <a:t> nm</a:t>
            </a:r>
            <a:endParaRPr kumimoji="1" lang="ja-JP" altLang="en-US" u="sng" dirty="0"/>
          </a:p>
        </p:txBody>
      </p:sp>
      <p:sp>
        <p:nvSpPr>
          <p:cNvPr id="6" name="テキスト ボックス 5"/>
          <p:cNvSpPr txBox="1"/>
          <p:nvPr/>
        </p:nvSpPr>
        <p:spPr>
          <a:xfrm>
            <a:off x="857514" y="3884826"/>
            <a:ext cx="1699676" cy="369332"/>
          </a:xfrm>
          <a:prstGeom prst="rect">
            <a:avLst/>
          </a:prstGeom>
          <a:noFill/>
        </p:spPr>
        <p:txBody>
          <a:bodyPr wrap="square" rtlCol="0">
            <a:spAutoFit/>
          </a:bodyPr>
          <a:lstStyle/>
          <a:p>
            <a:r>
              <a:rPr lang="en-US" altLang="ja-JP" u="sng" dirty="0" smtClean="0"/>
              <a:t>325</a:t>
            </a:r>
            <a:r>
              <a:rPr kumimoji="1" lang="en-US" altLang="ja-JP" u="sng" dirty="0" smtClean="0"/>
              <a:t> nm</a:t>
            </a:r>
            <a:endParaRPr kumimoji="1" lang="ja-JP" altLang="en-US" u="sng" dirty="0"/>
          </a:p>
        </p:txBody>
      </p:sp>
      <p:grpSp>
        <p:nvGrpSpPr>
          <p:cNvPr id="7" name="グループ化 6"/>
          <p:cNvGrpSpPr/>
          <p:nvPr/>
        </p:nvGrpSpPr>
        <p:grpSpPr>
          <a:xfrm>
            <a:off x="2337889" y="1638092"/>
            <a:ext cx="5135391" cy="1598662"/>
            <a:chOff x="0" y="0"/>
            <a:chExt cx="2600325" cy="847725"/>
          </a:xfrm>
        </p:grpSpPr>
        <p:sp>
          <p:nvSpPr>
            <p:cNvPr id="8" name="正方形/長方形 7"/>
            <p:cNvSpPr/>
            <p:nvPr/>
          </p:nvSpPr>
          <p:spPr>
            <a:xfrm>
              <a:off x="0" y="0"/>
              <a:ext cx="885825" cy="847725"/>
            </a:xfrm>
            <a:prstGeom prst="rect">
              <a:avLst/>
            </a:prstGeom>
            <a:blipFill rotWithShape="1">
              <a:blip r:embed="rId2" cstate="print"/>
              <a:stretch>
                <a:fillRect/>
              </a:stretch>
            </a:blipFill>
            <a:ln w="25400" cap="flat" cmpd="sng" algn="ctr">
              <a:solidFill>
                <a:sysClr val="window" lastClr="FFFFFF">
                  <a:hueOff val="0"/>
                  <a:satOff val="0"/>
                  <a:lumOff val="0"/>
                  <a:alphaOff val="0"/>
                </a:sysClr>
              </a:solidFill>
              <a:prstDash val="solid"/>
            </a:ln>
            <a:effectLst/>
          </p:spPr>
          <p:txBody>
            <a:bodyPr/>
            <a:lstStyle/>
            <a:p>
              <a:endParaRPr lang="ja-JP" altLang="en-US"/>
            </a:p>
          </p:txBody>
        </p:sp>
        <p:sp>
          <p:nvSpPr>
            <p:cNvPr id="9" name="正方形/長方形 8"/>
            <p:cNvSpPr/>
            <p:nvPr/>
          </p:nvSpPr>
          <p:spPr>
            <a:xfrm>
              <a:off x="923925" y="0"/>
              <a:ext cx="809625" cy="847725"/>
            </a:xfrm>
            <a:prstGeom prst="rect">
              <a:avLst/>
            </a:prstGeom>
            <a:blipFill rotWithShape="1">
              <a:blip r:embed="rId3" cstate="print"/>
              <a:stretch>
                <a:fillRect/>
              </a:stretch>
            </a:blipFill>
            <a:ln w="25400" cap="flat" cmpd="sng" algn="ctr">
              <a:solidFill>
                <a:sysClr val="window" lastClr="FFFFFF">
                  <a:hueOff val="0"/>
                  <a:satOff val="0"/>
                  <a:lumOff val="0"/>
                  <a:alphaOff val="0"/>
                </a:sysClr>
              </a:solidFill>
              <a:prstDash val="solid"/>
            </a:ln>
            <a:effectLst/>
          </p:spPr>
          <p:txBody>
            <a:bodyPr/>
            <a:lstStyle/>
            <a:p>
              <a:endParaRPr lang="ja-JP" altLang="en-US"/>
            </a:p>
          </p:txBody>
        </p:sp>
        <p:sp>
          <p:nvSpPr>
            <p:cNvPr id="10" name="正方形/長方形 9"/>
            <p:cNvSpPr/>
            <p:nvPr/>
          </p:nvSpPr>
          <p:spPr>
            <a:xfrm>
              <a:off x="1762125" y="0"/>
              <a:ext cx="838200" cy="847725"/>
            </a:xfrm>
            <a:prstGeom prst="rect">
              <a:avLst/>
            </a:prstGeom>
            <a:blipFill rotWithShape="1">
              <a:blip r:embed="rId4" cstate="print"/>
              <a:stretch>
                <a:fillRect/>
              </a:stretch>
            </a:blipFill>
            <a:ln w="25400" cap="flat" cmpd="sng" algn="ctr">
              <a:solidFill>
                <a:sysClr val="window" lastClr="FFFFFF">
                  <a:hueOff val="0"/>
                  <a:satOff val="0"/>
                  <a:lumOff val="0"/>
                  <a:alphaOff val="0"/>
                </a:sysClr>
              </a:solidFill>
              <a:prstDash val="solid"/>
            </a:ln>
            <a:effectLst/>
          </p:spPr>
          <p:txBody>
            <a:bodyPr/>
            <a:lstStyle/>
            <a:p>
              <a:endParaRPr lang="ja-JP" altLang="en-US"/>
            </a:p>
          </p:txBody>
        </p:sp>
      </p:grpSp>
      <p:grpSp>
        <p:nvGrpSpPr>
          <p:cNvPr id="16" name="グループ化 15"/>
          <p:cNvGrpSpPr/>
          <p:nvPr/>
        </p:nvGrpSpPr>
        <p:grpSpPr>
          <a:xfrm>
            <a:off x="2337888" y="4245879"/>
            <a:ext cx="5135392" cy="1615534"/>
            <a:chOff x="2337888" y="3597807"/>
            <a:chExt cx="5135392" cy="1615534"/>
          </a:xfrm>
        </p:grpSpPr>
        <p:sp>
          <p:nvSpPr>
            <p:cNvPr id="12" name="正方形/長方形 11"/>
            <p:cNvSpPr/>
            <p:nvPr/>
          </p:nvSpPr>
          <p:spPr>
            <a:xfrm>
              <a:off x="2337888" y="3597807"/>
              <a:ext cx="1743035" cy="1615534"/>
            </a:xfrm>
            <a:prstGeom prst="rect">
              <a:avLst/>
            </a:prstGeom>
            <a:blipFill rotWithShape="1">
              <a:blip r:embed="rId5" cstate="print"/>
              <a:stretch>
                <a:fillRect/>
              </a:stretch>
            </a:blipFill>
            <a:ln w="25400" cap="flat" cmpd="sng" algn="ctr">
              <a:solidFill>
                <a:sysClr val="window" lastClr="FFFFFF">
                  <a:hueOff val="0"/>
                  <a:satOff val="0"/>
                  <a:lumOff val="0"/>
                  <a:alphaOff val="0"/>
                </a:sysClr>
              </a:solidFill>
              <a:prstDash val="solid"/>
            </a:ln>
            <a:effectLst/>
          </p:spPr>
          <p:txBody>
            <a:bodyPr/>
            <a:lstStyle/>
            <a:p>
              <a:endParaRPr lang="ja-JP" altLang="en-US"/>
            </a:p>
          </p:txBody>
        </p:sp>
        <p:sp>
          <p:nvSpPr>
            <p:cNvPr id="13" name="正方形/長方形 12"/>
            <p:cNvSpPr/>
            <p:nvPr/>
          </p:nvSpPr>
          <p:spPr>
            <a:xfrm>
              <a:off x="4155892" y="3597807"/>
              <a:ext cx="1630581" cy="1615534"/>
            </a:xfrm>
            <a:prstGeom prst="rect">
              <a:avLst/>
            </a:prstGeom>
            <a:blipFill rotWithShape="1">
              <a:blip r:embed="rId6" cstate="print"/>
              <a:stretch>
                <a:fillRect/>
              </a:stretch>
            </a:blipFill>
            <a:ln w="25400" cap="flat" cmpd="sng" algn="ctr">
              <a:solidFill>
                <a:sysClr val="window" lastClr="FFFFFF">
                  <a:hueOff val="0"/>
                  <a:satOff val="0"/>
                  <a:lumOff val="0"/>
                  <a:alphaOff val="0"/>
                </a:sysClr>
              </a:solidFill>
              <a:prstDash val="solid"/>
            </a:ln>
            <a:effectLst/>
          </p:spPr>
          <p:txBody>
            <a:bodyPr/>
            <a:lstStyle/>
            <a:p>
              <a:endParaRPr lang="ja-JP" altLang="en-US"/>
            </a:p>
          </p:txBody>
        </p:sp>
        <p:sp>
          <p:nvSpPr>
            <p:cNvPr id="14" name="正方形/長方形 13"/>
            <p:cNvSpPr/>
            <p:nvPr/>
          </p:nvSpPr>
          <p:spPr>
            <a:xfrm>
              <a:off x="5823957" y="3597807"/>
              <a:ext cx="1649323" cy="1615534"/>
            </a:xfrm>
            <a:prstGeom prst="rect">
              <a:avLst/>
            </a:prstGeom>
            <a:blipFill rotWithShape="1">
              <a:blip r:embed="rId7" cstate="print"/>
              <a:stretch>
                <a:fillRect/>
              </a:stretch>
            </a:blipFill>
            <a:ln w="25400" cap="flat" cmpd="sng" algn="ctr">
              <a:solidFill>
                <a:sysClr val="window" lastClr="FFFFFF">
                  <a:hueOff val="0"/>
                  <a:satOff val="0"/>
                  <a:lumOff val="0"/>
                  <a:alphaOff val="0"/>
                </a:sysClr>
              </a:solidFill>
              <a:prstDash val="solid"/>
            </a:ln>
            <a:effectLst/>
          </p:spPr>
          <p:txBody>
            <a:bodyPr/>
            <a:lstStyle/>
            <a:p>
              <a:endParaRPr lang="ja-JP" altLang="en-US"/>
            </a:p>
          </p:txBody>
        </p:sp>
      </p:grpSp>
      <p:sp>
        <p:nvSpPr>
          <p:cNvPr id="15" name="タイトル 14"/>
          <p:cNvSpPr>
            <a:spLocks noGrp="1"/>
          </p:cNvSpPr>
          <p:nvPr>
            <p:ph type="title"/>
          </p:nvPr>
        </p:nvSpPr>
        <p:spPr/>
        <p:txBody>
          <a:bodyPr/>
          <a:lstStyle/>
          <a:p>
            <a:r>
              <a:rPr kumimoji="1" lang="ja-JP" altLang="en-US" sz="3200" dirty="0" smtClean="0"/>
              <a:t>最適条件決定～</a:t>
            </a:r>
            <a:r>
              <a:rPr lang="ja-JP" altLang="en-US" sz="3200" dirty="0" smtClean="0"/>
              <a:t>レーザー</a:t>
            </a:r>
            <a:r>
              <a:rPr kumimoji="1" lang="ja-JP" altLang="en-US" sz="3200" dirty="0" smtClean="0"/>
              <a:t>光強度～</a:t>
            </a:r>
            <a:endParaRPr kumimoji="1" lang="ja-JP" altLang="en-US" dirty="0"/>
          </a:p>
        </p:txBody>
      </p:sp>
      <p:sp>
        <p:nvSpPr>
          <p:cNvPr id="17" name="正方形/長方形 16"/>
          <p:cNvSpPr/>
          <p:nvPr/>
        </p:nvSpPr>
        <p:spPr>
          <a:xfrm>
            <a:off x="3528892" y="5939988"/>
            <a:ext cx="2848216" cy="369332"/>
          </a:xfrm>
          <a:prstGeom prst="rect">
            <a:avLst/>
          </a:prstGeom>
        </p:spPr>
        <p:txBody>
          <a:bodyPr wrap="none">
            <a:spAutoFit/>
          </a:bodyPr>
          <a:lstStyle/>
          <a:p>
            <a:r>
              <a:rPr lang="en-US" altLang="ja-JP" dirty="0" smtClean="0"/>
              <a:t>(a)9 </a:t>
            </a:r>
            <a:r>
              <a:rPr lang="en-US" altLang="ja-JP" dirty="0" err="1" smtClean="0"/>
              <a:t>mW</a:t>
            </a:r>
            <a:r>
              <a:rPr lang="en-US" altLang="ja-JP" dirty="0" smtClean="0"/>
              <a:t>, (b)1 </a:t>
            </a:r>
            <a:r>
              <a:rPr lang="en-US" altLang="ja-JP" dirty="0" err="1" smtClean="0"/>
              <a:t>mW</a:t>
            </a:r>
            <a:r>
              <a:rPr lang="en-US" altLang="ja-JP" dirty="0" smtClean="0"/>
              <a:t>, (c)30 µW</a:t>
            </a:r>
            <a:endParaRPr lang="ja-JP" altLang="ja-JP" dirty="0"/>
          </a:p>
        </p:txBody>
      </p:sp>
      <p:sp>
        <p:nvSpPr>
          <p:cNvPr id="18" name="テキスト ボックス 17"/>
          <p:cNvSpPr txBox="1"/>
          <p:nvPr/>
        </p:nvSpPr>
        <p:spPr>
          <a:xfrm>
            <a:off x="2288704" y="4221088"/>
            <a:ext cx="436338" cy="369332"/>
          </a:xfrm>
          <a:prstGeom prst="rect">
            <a:avLst/>
          </a:prstGeom>
          <a:noFill/>
        </p:spPr>
        <p:txBody>
          <a:bodyPr wrap="none" rtlCol="0">
            <a:spAutoFit/>
          </a:bodyPr>
          <a:lstStyle/>
          <a:p>
            <a:r>
              <a:rPr kumimoji="1" lang="en-US" altLang="ja-JP" dirty="0" smtClean="0">
                <a:solidFill>
                  <a:schemeClr val="bg1"/>
                </a:solidFill>
              </a:rPr>
              <a:t>(a)</a:t>
            </a:r>
            <a:endParaRPr kumimoji="1" lang="ja-JP" altLang="en-US" dirty="0">
              <a:solidFill>
                <a:schemeClr val="bg1"/>
              </a:solidFill>
            </a:endParaRPr>
          </a:p>
        </p:txBody>
      </p:sp>
      <p:sp>
        <p:nvSpPr>
          <p:cNvPr id="19" name="テキスト ボックス 18"/>
          <p:cNvSpPr txBox="1"/>
          <p:nvPr/>
        </p:nvSpPr>
        <p:spPr>
          <a:xfrm>
            <a:off x="4145402" y="4221088"/>
            <a:ext cx="447558" cy="369332"/>
          </a:xfrm>
          <a:prstGeom prst="rect">
            <a:avLst/>
          </a:prstGeom>
          <a:noFill/>
        </p:spPr>
        <p:txBody>
          <a:bodyPr wrap="none" rtlCol="0">
            <a:spAutoFit/>
          </a:bodyPr>
          <a:lstStyle/>
          <a:p>
            <a:r>
              <a:rPr kumimoji="1" lang="en-US" altLang="ja-JP" dirty="0" smtClean="0">
                <a:solidFill>
                  <a:schemeClr val="bg1"/>
                </a:solidFill>
              </a:rPr>
              <a:t>(b)</a:t>
            </a:r>
            <a:endParaRPr kumimoji="1" lang="ja-JP" altLang="en-US" dirty="0">
              <a:solidFill>
                <a:schemeClr val="bg1"/>
              </a:solidFill>
            </a:endParaRPr>
          </a:p>
        </p:txBody>
      </p:sp>
      <p:sp>
        <p:nvSpPr>
          <p:cNvPr id="20" name="テキスト ボックス 19"/>
          <p:cNvSpPr txBox="1"/>
          <p:nvPr/>
        </p:nvSpPr>
        <p:spPr>
          <a:xfrm>
            <a:off x="5873594" y="4221088"/>
            <a:ext cx="423514" cy="369332"/>
          </a:xfrm>
          <a:prstGeom prst="rect">
            <a:avLst/>
          </a:prstGeom>
          <a:noFill/>
        </p:spPr>
        <p:txBody>
          <a:bodyPr wrap="none" rtlCol="0">
            <a:spAutoFit/>
          </a:bodyPr>
          <a:lstStyle/>
          <a:p>
            <a:r>
              <a:rPr kumimoji="1" lang="en-US" altLang="ja-JP" dirty="0" smtClean="0">
                <a:solidFill>
                  <a:schemeClr val="bg1"/>
                </a:solidFill>
              </a:rPr>
              <a:t>(c)</a:t>
            </a:r>
            <a:endParaRPr kumimoji="1" lang="ja-JP" altLang="en-US" dirty="0">
              <a:solidFill>
                <a:schemeClr val="bg1"/>
              </a:solidFill>
            </a:endParaRPr>
          </a:p>
        </p:txBody>
      </p:sp>
      <p:sp>
        <p:nvSpPr>
          <p:cNvPr id="21" name="正方形/長方形 20"/>
          <p:cNvSpPr/>
          <p:nvPr/>
        </p:nvSpPr>
        <p:spPr>
          <a:xfrm>
            <a:off x="3327555" y="3244334"/>
            <a:ext cx="3250890" cy="369332"/>
          </a:xfrm>
          <a:prstGeom prst="rect">
            <a:avLst/>
          </a:prstGeom>
        </p:spPr>
        <p:txBody>
          <a:bodyPr wrap="none">
            <a:spAutoFit/>
          </a:bodyPr>
          <a:lstStyle/>
          <a:p>
            <a:r>
              <a:rPr lang="en-US" altLang="ja-JP" dirty="0" smtClean="0"/>
              <a:t>(a)2 </a:t>
            </a:r>
            <a:r>
              <a:rPr lang="en-US" altLang="ja-JP" dirty="0" err="1" smtClean="0"/>
              <a:t>mW</a:t>
            </a:r>
            <a:r>
              <a:rPr lang="en-US" altLang="ja-JP" dirty="0" smtClean="0"/>
              <a:t>, (b)</a:t>
            </a:r>
            <a:r>
              <a:rPr lang="en-US" altLang="ja-JP" baseline="30000" dirty="0" smtClean="0"/>
              <a:t> </a:t>
            </a:r>
            <a:r>
              <a:rPr lang="en-US" altLang="ja-JP" dirty="0" smtClean="0"/>
              <a:t>0.7 </a:t>
            </a:r>
            <a:r>
              <a:rPr lang="en-US" altLang="ja-JP" dirty="0" err="1" smtClean="0"/>
              <a:t>mW</a:t>
            </a:r>
            <a:r>
              <a:rPr lang="en-US" altLang="ja-JP" dirty="0" smtClean="0"/>
              <a:t> , (c)0.3 </a:t>
            </a:r>
            <a:r>
              <a:rPr lang="en-US" altLang="ja-JP" dirty="0" err="1" smtClean="0"/>
              <a:t>mW</a:t>
            </a:r>
            <a:endParaRPr lang="ja-JP" altLang="ja-JP" dirty="0"/>
          </a:p>
        </p:txBody>
      </p:sp>
      <p:sp>
        <p:nvSpPr>
          <p:cNvPr id="22" name="テキスト ボックス 21"/>
          <p:cNvSpPr txBox="1"/>
          <p:nvPr/>
        </p:nvSpPr>
        <p:spPr>
          <a:xfrm>
            <a:off x="2288704" y="1628800"/>
            <a:ext cx="436338" cy="369332"/>
          </a:xfrm>
          <a:prstGeom prst="rect">
            <a:avLst/>
          </a:prstGeom>
          <a:noFill/>
        </p:spPr>
        <p:txBody>
          <a:bodyPr wrap="none" rtlCol="0">
            <a:spAutoFit/>
          </a:bodyPr>
          <a:lstStyle/>
          <a:p>
            <a:r>
              <a:rPr kumimoji="1" lang="en-US" altLang="ja-JP" dirty="0" smtClean="0">
                <a:solidFill>
                  <a:schemeClr val="bg1"/>
                </a:solidFill>
              </a:rPr>
              <a:t>(a)</a:t>
            </a:r>
            <a:endParaRPr kumimoji="1" lang="ja-JP" altLang="en-US" dirty="0">
              <a:solidFill>
                <a:schemeClr val="bg1"/>
              </a:solidFill>
            </a:endParaRPr>
          </a:p>
        </p:txBody>
      </p:sp>
      <p:sp>
        <p:nvSpPr>
          <p:cNvPr id="23" name="テキスト ボックス 22"/>
          <p:cNvSpPr txBox="1"/>
          <p:nvPr/>
        </p:nvSpPr>
        <p:spPr>
          <a:xfrm>
            <a:off x="4145402" y="1628800"/>
            <a:ext cx="447558" cy="369332"/>
          </a:xfrm>
          <a:prstGeom prst="rect">
            <a:avLst/>
          </a:prstGeom>
          <a:noFill/>
        </p:spPr>
        <p:txBody>
          <a:bodyPr wrap="none" rtlCol="0">
            <a:spAutoFit/>
          </a:bodyPr>
          <a:lstStyle/>
          <a:p>
            <a:r>
              <a:rPr kumimoji="1" lang="en-US" altLang="ja-JP" dirty="0" smtClean="0">
                <a:solidFill>
                  <a:schemeClr val="bg1"/>
                </a:solidFill>
              </a:rPr>
              <a:t>(b)</a:t>
            </a:r>
            <a:endParaRPr kumimoji="1" lang="ja-JP" altLang="en-US" dirty="0">
              <a:solidFill>
                <a:schemeClr val="bg1"/>
              </a:solidFill>
            </a:endParaRPr>
          </a:p>
        </p:txBody>
      </p:sp>
      <p:sp>
        <p:nvSpPr>
          <p:cNvPr id="24" name="テキスト ボックス 23"/>
          <p:cNvSpPr txBox="1"/>
          <p:nvPr/>
        </p:nvSpPr>
        <p:spPr>
          <a:xfrm>
            <a:off x="5873594" y="1628800"/>
            <a:ext cx="423514" cy="369332"/>
          </a:xfrm>
          <a:prstGeom prst="rect">
            <a:avLst/>
          </a:prstGeom>
          <a:noFill/>
        </p:spPr>
        <p:txBody>
          <a:bodyPr wrap="none" rtlCol="0">
            <a:spAutoFit/>
          </a:bodyPr>
          <a:lstStyle/>
          <a:p>
            <a:r>
              <a:rPr kumimoji="1" lang="en-US" altLang="ja-JP" dirty="0" smtClean="0">
                <a:solidFill>
                  <a:schemeClr val="bg1"/>
                </a:solidFill>
              </a:rPr>
              <a:t>(c)</a:t>
            </a:r>
            <a:endParaRPr kumimoji="1" lang="ja-JP" altLang="en-US" dirty="0">
              <a:solidFill>
                <a:schemeClr val="bg1"/>
              </a:solidFill>
            </a:endParaRPr>
          </a:p>
        </p:txBody>
      </p:sp>
    </p:spTree>
    <p:extLst>
      <p:ext uri="{BB962C8B-B14F-4D97-AF65-F5344CB8AC3E}">
        <p14:creationId xmlns:p14="http://schemas.microsoft.com/office/powerpoint/2010/main" xmlns="" val="4243658790"/>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63</a:t>
            </a:fld>
            <a:endParaRPr lang="ja-JP" altLang="en-US"/>
          </a:p>
        </p:txBody>
      </p:sp>
      <p:grpSp>
        <p:nvGrpSpPr>
          <p:cNvPr id="9" name="グループ化 8"/>
          <p:cNvGrpSpPr>
            <a:grpSpLocks noChangeAspect="1"/>
          </p:cNvGrpSpPr>
          <p:nvPr/>
        </p:nvGrpSpPr>
        <p:grpSpPr>
          <a:xfrm>
            <a:off x="4592960" y="2277240"/>
            <a:ext cx="5550559" cy="3456000"/>
            <a:chOff x="4854277" y="1985962"/>
            <a:chExt cx="4635227" cy="2886075"/>
          </a:xfrm>
        </p:grpSpPr>
        <p:pic>
          <p:nvPicPr>
            <p:cNvPr id="7" name="図 6"/>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854277" y="1985962"/>
              <a:ext cx="3267075" cy="2886075"/>
            </a:xfrm>
            <a:prstGeom prst="rect">
              <a:avLst/>
            </a:prstGeom>
            <a:noFill/>
            <a:ln>
              <a:noFill/>
            </a:ln>
          </p:spPr>
        </p:pic>
        <p:pic>
          <p:nvPicPr>
            <p:cNvPr id="8" name="図 7"/>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8089329" y="2138362"/>
              <a:ext cx="1400175" cy="1276350"/>
            </a:xfrm>
            <a:prstGeom prst="rect">
              <a:avLst/>
            </a:prstGeom>
            <a:noFill/>
            <a:ln>
              <a:noFill/>
            </a:ln>
          </p:spPr>
        </p:pic>
      </p:grpSp>
      <p:pic>
        <p:nvPicPr>
          <p:cNvPr id="11" name="図 10"/>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72480" y="2132856"/>
            <a:ext cx="4629150" cy="4505325"/>
          </a:xfrm>
          <a:prstGeom prst="rect">
            <a:avLst/>
          </a:prstGeom>
          <a:noFill/>
          <a:ln>
            <a:noFill/>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sz="6000" dirty="0" smtClean="0"/>
              <a:t>Data</a:t>
            </a:r>
            <a:endParaRPr kumimoji="1" lang="ja-JP" altLang="en-US"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64</a:t>
            </a:fld>
            <a:endParaRPr lang="ja-JP" alt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 name="角丸四角形 28"/>
          <p:cNvSpPr/>
          <p:nvPr/>
        </p:nvSpPr>
        <p:spPr>
          <a:xfrm>
            <a:off x="416496" y="4077072"/>
            <a:ext cx="4464496" cy="2520280"/>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sz="3200" dirty="0" smtClean="0"/>
              <a:t>位置決め精度</a:t>
            </a:r>
            <a:endParaRPr kumimoji="1" lang="ja-JP" altLang="en-US" dirty="0"/>
          </a:p>
        </p:txBody>
      </p:sp>
      <p:sp>
        <p:nvSpPr>
          <p:cNvPr id="3" name="スライド番号プレースホルダ 2"/>
          <p:cNvSpPr>
            <a:spLocks noGrp="1"/>
          </p:cNvSpPr>
          <p:nvPr>
            <p:ph type="sldNum" sz="quarter" idx="12"/>
          </p:nvPr>
        </p:nvSpPr>
        <p:spPr>
          <a:xfrm>
            <a:off x="7754168" y="6356351"/>
            <a:ext cx="2311400" cy="365125"/>
          </a:xfrm>
        </p:spPr>
        <p:txBody>
          <a:bodyPr/>
          <a:lstStyle/>
          <a:p>
            <a:fld id="{CDDC7558-BD80-49AE-9546-4B1E4067DBD0}" type="slidenum">
              <a:rPr lang="ja-JP" altLang="en-US" smtClean="0"/>
              <a:pPr/>
              <a:t>65</a:t>
            </a:fld>
            <a:endParaRPr lang="ja-JP" altLang="en-US"/>
          </a:p>
        </p:txBody>
      </p:sp>
      <p:sp>
        <p:nvSpPr>
          <p:cNvPr id="4" name="テキスト ボックス 3"/>
          <p:cNvSpPr txBox="1"/>
          <p:nvPr/>
        </p:nvSpPr>
        <p:spPr>
          <a:xfrm>
            <a:off x="632520" y="1412776"/>
            <a:ext cx="184731" cy="369332"/>
          </a:xfrm>
          <a:prstGeom prst="rect">
            <a:avLst/>
          </a:prstGeom>
          <a:noFill/>
        </p:spPr>
        <p:txBody>
          <a:bodyPr wrap="none" rtlCol="0">
            <a:spAutoFit/>
          </a:bodyPr>
          <a:lstStyle/>
          <a:p>
            <a:endParaRPr kumimoji="1" lang="ja-JP" altLang="en-US" dirty="0"/>
          </a:p>
        </p:txBody>
      </p:sp>
      <p:pic>
        <p:nvPicPr>
          <p:cNvPr id="5" name="コンテンツ プレースホルダ 3" descr="ImageDisplaySpace.bmp"/>
          <p:cNvPicPr>
            <a:picLocks noChangeAspect="1"/>
          </p:cNvPicPr>
          <p:nvPr/>
        </p:nvPicPr>
        <p:blipFill>
          <a:blip r:embed="rId3" cstate="print"/>
          <a:srcRect/>
          <a:stretch>
            <a:fillRect/>
          </a:stretch>
        </p:blipFill>
        <p:spPr>
          <a:xfrm>
            <a:off x="416496" y="1214438"/>
            <a:ext cx="2436812" cy="2214562"/>
          </a:xfrm>
          <a:prstGeom prst="rect">
            <a:avLst/>
          </a:prstGeom>
        </p:spPr>
      </p:pic>
      <p:grpSp>
        <p:nvGrpSpPr>
          <p:cNvPr id="6" name="グループ化 25"/>
          <p:cNvGrpSpPr>
            <a:grpSpLocks/>
          </p:cNvGrpSpPr>
          <p:nvPr/>
        </p:nvGrpSpPr>
        <p:grpSpPr bwMode="auto">
          <a:xfrm>
            <a:off x="1886521" y="1357313"/>
            <a:ext cx="3122612" cy="1785937"/>
            <a:chOff x="1857375" y="1357297"/>
            <a:chExt cx="2882529" cy="1785937"/>
          </a:xfrm>
        </p:grpSpPr>
        <p:pic>
          <p:nvPicPr>
            <p:cNvPr id="7" name="図 6" descr="位置精度.bmp"/>
            <p:cNvPicPr>
              <a:picLocks noChangeAspect="1"/>
            </p:cNvPicPr>
            <p:nvPr/>
          </p:nvPicPr>
          <p:blipFill>
            <a:blip r:embed="rId4" cstate="print"/>
            <a:srcRect/>
            <a:stretch>
              <a:fillRect/>
            </a:stretch>
          </p:blipFill>
          <p:spPr bwMode="auto">
            <a:xfrm>
              <a:off x="2923697" y="1357297"/>
              <a:ext cx="1816207" cy="1785937"/>
            </a:xfrm>
            <a:prstGeom prst="rect">
              <a:avLst/>
            </a:prstGeom>
            <a:noFill/>
            <a:ln w="9525">
              <a:noFill/>
              <a:miter lim="800000"/>
              <a:headEnd/>
              <a:tailEnd/>
            </a:ln>
          </p:spPr>
        </p:pic>
        <p:cxnSp>
          <p:nvCxnSpPr>
            <p:cNvPr id="8" name="直線コネクタ 7"/>
            <p:cNvCxnSpPr/>
            <p:nvPr/>
          </p:nvCxnSpPr>
          <p:spPr bwMode="auto">
            <a:xfrm>
              <a:off x="1857375" y="2000234"/>
              <a:ext cx="1264678" cy="928688"/>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bwMode="auto">
            <a:xfrm>
              <a:off x="1857375" y="1714484"/>
              <a:ext cx="285761" cy="28575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0" name="直線コネクタ 9"/>
            <p:cNvCxnSpPr/>
            <p:nvPr/>
          </p:nvCxnSpPr>
          <p:spPr bwMode="auto">
            <a:xfrm flipV="1">
              <a:off x="1857375" y="1428734"/>
              <a:ext cx="1264678" cy="28575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グループ化 23"/>
          <p:cNvGrpSpPr/>
          <p:nvPr/>
        </p:nvGrpSpPr>
        <p:grpSpPr>
          <a:xfrm>
            <a:off x="5097016" y="162506"/>
            <a:ext cx="4622008" cy="3914566"/>
            <a:chOff x="5097016" y="764704"/>
            <a:chExt cx="4622008" cy="3914566"/>
          </a:xfrm>
        </p:grpSpPr>
        <p:graphicFrame>
          <p:nvGraphicFramePr>
            <p:cNvPr id="18" name="オブジェクト 17"/>
            <p:cNvGraphicFramePr>
              <a:graphicFrameLocks noChangeAspect="1"/>
            </p:cNvGraphicFramePr>
            <p:nvPr/>
          </p:nvGraphicFramePr>
          <p:xfrm>
            <a:off x="5187950" y="1125538"/>
            <a:ext cx="4205288" cy="611187"/>
          </p:xfrm>
          <a:graphic>
            <a:graphicData uri="http://schemas.openxmlformats.org/presentationml/2006/ole">
              <p:oleObj spid="_x0000_s159750" name="数式" r:id="rId5" imgW="2705040" imgH="393480" progId="Equation.3">
                <p:embed/>
              </p:oleObj>
            </a:graphicData>
          </a:graphic>
        </p:graphicFrame>
        <p:graphicFrame>
          <p:nvGraphicFramePr>
            <p:cNvPr id="19" name="オブジェクト 18"/>
            <p:cNvGraphicFramePr>
              <a:graphicFrameLocks noChangeAspect="1"/>
            </p:cNvGraphicFramePr>
            <p:nvPr/>
          </p:nvGraphicFramePr>
          <p:xfrm>
            <a:off x="5169024" y="1736864"/>
            <a:ext cx="4524000" cy="468000"/>
          </p:xfrm>
          <a:graphic>
            <a:graphicData uri="http://schemas.openxmlformats.org/presentationml/2006/ole">
              <p:oleObj spid="_x0000_s159751" name="数式" r:id="rId6" imgW="2209680" imgH="228600" progId="Equation.3">
                <p:embed/>
              </p:oleObj>
            </a:graphicData>
          </a:graphic>
        </p:graphicFrame>
        <p:graphicFrame>
          <p:nvGraphicFramePr>
            <p:cNvPr id="20" name="オブジェクト 19"/>
            <p:cNvGraphicFramePr>
              <a:graphicFrameLocks noChangeAspect="1"/>
            </p:cNvGraphicFramePr>
            <p:nvPr/>
          </p:nvGraphicFramePr>
          <p:xfrm>
            <a:off x="5169024" y="2276872"/>
            <a:ext cx="4550000" cy="468000"/>
          </p:xfrm>
          <a:graphic>
            <a:graphicData uri="http://schemas.openxmlformats.org/presentationml/2006/ole">
              <p:oleObj spid="_x0000_s159752" name="数式" r:id="rId7" imgW="2222280" imgH="228600" progId="Equation.3">
                <p:embed/>
              </p:oleObj>
            </a:graphicData>
          </a:graphic>
        </p:graphicFrame>
        <p:sp>
          <p:nvSpPr>
            <p:cNvPr id="21" name="角丸四角形 20"/>
            <p:cNvSpPr/>
            <p:nvPr/>
          </p:nvSpPr>
          <p:spPr>
            <a:xfrm>
              <a:off x="5097016" y="908720"/>
              <a:ext cx="4608512" cy="3528392"/>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22" name="テキスト ボックス 21"/>
            <p:cNvSpPr txBox="1"/>
            <p:nvPr/>
          </p:nvSpPr>
          <p:spPr>
            <a:xfrm>
              <a:off x="6393160" y="764704"/>
              <a:ext cx="1864613" cy="369332"/>
            </a:xfrm>
            <a:prstGeom prst="rect">
              <a:avLst/>
            </a:prstGeom>
          </p:spPr>
          <p:txBody>
            <a:bodyPr wrap="none" rtlCol="0">
              <a:spAutoFit/>
            </a:bodyPr>
            <a:lstStyle/>
            <a:p>
              <a:r>
                <a:rPr kumimoji="1" lang="en-US" altLang="ja-JP" dirty="0" smtClean="0"/>
                <a:t>2</a:t>
              </a:r>
              <a:r>
                <a:rPr kumimoji="1" lang="ja-JP" altLang="en-US" dirty="0" smtClean="0"/>
                <a:t>次元ガウス関数</a:t>
              </a:r>
              <a:endParaRPr kumimoji="1" lang="ja-JP" altLang="en-US" dirty="0"/>
            </a:p>
          </p:txBody>
        </p:sp>
        <p:sp>
          <p:nvSpPr>
            <p:cNvPr id="23" name="テキスト ボックス 22"/>
            <p:cNvSpPr txBox="1"/>
            <p:nvPr/>
          </p:nvSpPr>
          <p:spPr>
            <a:xfrm>
              <a:off x="5385048" y="2924944"/>
              <a:ext cx="3369833" cy="1754326"/>
            </a:xfrm>
            <a:prstGeom prst="rect">
              <a:avLst/>
            </a:prstGeom>
            <a:noFill/>
          </p:spPr>
          <p:txBody>
            <a:bodyPr wrap="none" rtlCol="0">
              <a:spAutoFit/>
            </a:bodyPr>
            <a:lstStyle/>
            <a:p>
              <a:r>
                <a:rPr kumimoji="1" lang="en-US" altLang="ja-JP" dirty="0" err="1" smtClean="0"/>
                <a:t>sX</a:t>
              </a:r>
              <a:r>
                <a:rPr kumimoji="1" lang="en-US" altLang="ja-JP" dirty="0" smtClean="0"/>
                <a:t>, </a:t>
              </a:r>
              <a:r>
                <a:rPr kumimoji="1" lang="en-US" altLang="ja-JP" dirty="0" err="1" smtClean="0"/>
                <a:t>sY</a:t>
              </a:r>
              <a:r>
                <a:rPr kumimoji="1" lang="en-US" altLang="ja-JP" dirty="0" smtClean="0"/>
                <a:t> : </a:t>
              </a:r>
              <a:r>
                <a:rPr kumimoji="1" lang="ja-JP" altLang="en-US" dirty="0" smtClean="0"/>
                <a:t>ガウス関数の広がり</a:t>
              </a:r>
              <a:endParaRPr kumimoji="1" lang="en-US" altLang="ja-JP" dirty="0" smtClean="0"/>
            </a:p>
            <a:p>
              <a:r>
                <a:rPr kumimoji="1" lang="el-GR" altLang="ja-JP" dirty="0" smtClean="0"/>
                <a:t>Θ</a:t>
              </a:r>
              <a:r>
                <a:rPr kumimoji="1" lang="ja-JP" altLang="en-US" dirty="0" smtClean="0"/>
                <a:t>：</a:t>
              </a:r>
              <a:r>
                <a:rPr lang="ja-JP" altLang="en-US" dirty="0" smtClean="0"/>
                <a:t>回転角</a:t>
              </a:r>
              <a:endParaRPr lang="en-US" altLang="ja-JP" dirty="0" smtClean="0"/>
            </a:p>
            <a:p>
              <a:r>
                <a:rPr kumimoji="1" lang="en-US" altLang="ja-JP" dirty="0" err="1" smtClean="0"/>
                <a:t>bg</a:t>
              </a:r>
              <a:r>
                <a:rPr kumimoji="1" lang="ja-JP" altLang="en-US" dirty="0" smtClean="0"/>
                <a:t>：バックグラウンド</a:t>
              </a:r>
              <a:endParaRPr kumimoji="1" lang="en-US" altLang="ja-JP" dirty="0" smtClean="0"/>
            </a:p>
            <a:p>
              <a:r>
                <a:rPr kumimoji="1" lang="en-US" altLang="ja-JP" dirty="0" smtClean="0"/>
                <a:t>I</a:t>
              </a:r>
              <a:r>
                <a:rPr kumimoji="1" lang="en-US" altLang="ja-JP" baseline="-25000" dirty="0" smtClean="0"/>
                <a:t>0</a:t>
              </a:r>
              <a:r>
                <a:rPr kumimoji="1" lang="ja-JP" altLang="en-US" dirty="0" smtClean="0"/>
                <a:t>：</a:t>
              </a:r>
              <a:r>
                <a:rPr lang="ja-JP" altLang="en-US" dirty="0" smtClean="0"/>
                <a:t>蛍光強度</a:t>
              </a:r>
              <a:endParaRPr lang="en-US" altLang="ja-JP" dirty="0" smtClean="0"/>
            </a:p>
            <a:p>
              <a:r>
                <a:rPr lang="en-US" altLang="ja-JP" dirty="0" smtClean="0"/>
                <a:t>X</a:t>
              </a:r>
              <a:r>
                <a:rPr lang="en-US" altLang="ja-JP" baseline="-25000" dirty="0" smtClean="0"/>
                <a:t>0</a:t>
              </a:r>
              <a:r>
                <a:rPr lang="en-US" altLang="ja-JP" dirty="0" smtClean="0"/>
                <a:t>, y</a:t>
              </a:r>
              <a:r>
                <a:rPr lang="en-US" altLang="ja-JP" baseline="-25000" dirty="0" smtClean="0"/>
                <a:t>0</a:t>
              </a:r>
              <a:r>
                <a:rPr lang="en-US" altLang="ja-JP" dirty="0" smtClean="0"/>
                <a:t> : </a:t>
              </a:r>
              <a:r>
                <a:rPr lang="ja-JP" altLang="en-US" dirty="0" smtClean="0"/>
                <a:t>ガウス関数（分子）の中心</a:t>
              </a:r>
              <a:endParaRPr kumimoji="1" lang="en-US" altLang="ja-JP" dirty="0" smtClean="0"/>
            </a:p>
            <a:p>
              <a:r>
                <a:rPr lang="en-US" altLang="ja-JP" dirty="0" smtClean="0"/>
                <a:t> </a:t>
              </a:r>
              <a:endParaRPr kumimoji="1" lang="ja-JP" altLang="en-US" dirty="0"/>
            </a:p>
          </p:txBody>
        </p:sp>
      </p:grpSp>
      <p:grpSp>
        <p:nvGrpSpPr>
          <p:cNvPr id="28" name="グループ化 27"/>
          <p:cNvGrpSpPr/>
          <p:nvPr/>
        </p:nvGrpSpPr>
        <p:grpSpPr>
          <a:xfrm>
            <a:off x="632520" y="3861048"/>
            <a:ext cx="4227439" cy="2568481"/>
            <a:chOff x="632520" y="4221088"/>
            <a:chExt cx="4227439" cy="2568481"/>
          </a:xfrm>
        </p:grpSpPr>
        <p:graphicFrame>
          <p:nvGraphicFramePr>
            <p:cNvPr id="26" name="オブジェクト 25"/>
            <p:cNvGraphicFramePr>
              <a:graphicFrameLocks noChangeAspect="1"/>
            </p:cNvGraphicFramePr>
            <p:nvPr/>
          </p:nvGraphicFramePr>
          <p:xfrm>
            <a:off x="776536" y="4653136"/>
            <a:ext cx="2123076" cy="900000"/>
          </p:xfrm>
          <a:graphic>
            <a:graphicData uri="http://schemas.openxmlformats.org/presentationml/2006/ole">
              <p:oleObj spid="_x0000_s159753" name="数式" r:id="rId8" imgW="1168200" imgH="495000" progId="Equation.3">
                <p:embed/>
              </p:oleObj>
            </a:graphicData>
          </a:graphic>
        </p:graphicFrame>
        <p:sp>
          <p:nvSpPr>
            <p:cNvPr id="27" name="テキスト ボックス 26"/>
            <p:cNvSpPr txBox="1"/>
            <p:nvPr/>
          </p:nvSpPr>
          <p:spPr>
            <a:xfrm>
              <a:off x="632520" y="5589240"/>
              <a:ext cx="4227439" cy="1200329"/>
            </a:xfrm>
            <a:prstGeom prst="rect">
              <a:avLst/>
            </a:prstGeom>
            <a:noFill/>
          </p:spPr>
          <p:txBody>
            <a:bodyPr wrap="none" rtlCol="0">
              <a:spAutoFit/>
            </a:bodyPr>
            <a:lstStyle/>
            <a:p>
              <a:r>
                <a:rPr kumimoji="1" lang="en-US" altLang="ja-JP" dirty="0" smtClean="0"/>
                <a:t>I</a:t>
              </a:r>
              <a:r>
                <a:rPr kumimoji="1" lang="en-US" altLang="ja-JP" baseline="-25000" dirty="0" smtClean="0"/>
                <a:t>0</a:t>
              </a:r>
              <a:r>
                <a:rPr kumimoji="1" lang="en-US" altLang="ja-JP" dirty="0" smtClean="0"/>
                <a:t> : </a:t>
              </a:r>
              <a:r>
                <a:rPr kumimoji="1" lang="ja-JP" altLang="en-US" dirty="0" smtClean="0"/>
                <a:t>バックグラウンドを差し引いた状態での</a:t>
              </a:r>
              <a:endParaRPr kumimoji="1" lang="en-US" altLang="ja-JP" dirty="0" smtClean="0"/>
            </a:p>
            <a:p>
              <a:r>
                <a:rPr kumimoji="1" lang="ja-JP" altLang="en-US" dirty="0" smtClean="0"/>
                <a:t>蛍光強度の最大値</a:t>
              </a:r>
              <a:endParaRPr kumimoji="1" lang="en-US" altLang="ja-JP" dirty="0" smtClean="0"/>
            </a:p>
            <a:p>
              <a:r>
                <a:rPr lang="el-GR" altLang="ja-JP" dirty="0" smtClean="0"/>
                <a:t>σ</a:t>
              </a:r>
              <a:r>
                <a:rPr lang="en-US" altLang="ja-JP" baseline="-25000" dirty="0" err="1" smtClean="0"/>
                <a:t>bg</a:t>
              </a:r>
              <a:r>
                <a:rPr lang="en-US" altLang="ja-JP" dirty="0" smtClean="0"/>
                <a:t>:</a:t>
              </a:r>
              <a:r>
                <a:rPr lang="ja-JP" altLang="en-US" dirty="0" smtClean="0"/>
                <a:t>バックグラウンドの分散</a:t>
              </a:r>
              <a:endParaRPr lang="en-US" altLang="ja-JP" dirty="0" smtClean="0"/>
            </a:p>
            <a:p>
              <a:r>
                <a:rPr lang="el-GR" altLang="ja-JP" dirty="0" smtClean="0"/>
                <a:t>σ</a:t>
              </a:r>
              <a:r>
                <a:rPr lang="en-US" altLang="ja-JP" baseline="-25000" dirty="0" smtClean="0"/>
                <a:t>I0</a:t>
              </a:r>
              <a:r>
                <a:rPr lang="en-US" altLang="ja-JP" dirty="0" smtClean="0"/>
                <a:t>:</a:t>
              </a:r>
              <a:r>
                <a:rPr lang="ja-JP" altLang="en-US" dirty="0" smtClean="0"/>
                <a:t>蛍光強度の分散　</a:t>
              </a:r>
              <a:endParaRPr kumimoji="1" lang="ja-JP" altLang="en-US" dirty="0"/>
            </a:p>
          </p:txBody>
        </p:sp>
        <p:sp useBgFill="1">
          <p:nvSpPr>
            <p:cNvPr id="25" name="テキスト ボックス 24"/>
            <p:cNvSpPr txBox="1"/>
            <p:nvPr/>
          </p:nvSpPr>
          <p:spPr>
            <a:xfrm>
              <a:off x="2000672" y="4221088"/>
              <a:ext cx="760144" cy="369332"/>
            </a:xfrm>
            <a:prstGeom prst="rect">
              <a:avLst/>
            </a:prstGeom>
          </p:spPr>
          <p:txBody>
            <a:bodyPr wrap="none" rtlCol="0">
              <a:spAutoFit/>
            </a:bodyPr>
            <a:lstStyle/>
            <a:p>
              <a:r>
                <a:rPr lang="en-US" altLang="ja-JP" dirty="0" smtClean="0"/>
                <a:t>S/N</a:t>
              </a:r>
              <a:r>
                <a:rPr lang="ja-JP" altLang="en-US" dirty="0" smtClean="0"/>
                <a:t>比</a:t>
              </a:r>
              <a:endParaRPr kumimoji="1" lang="ja-JP" altLang="en-US" dirty="0"/>
            </a:p>
          </p:txBody>
        </p:sp>
      </p:grpSp>
      <p:graphicFrame>
        <p:nvGraphicFramePr>
          <p:cNvPr id="30" name="オブジェクト 29"/>
          <p:cNvGraphicFramePr>
            <a:graphicFrameLocks noChangeAspect="1"/>
          </p:cNvGraphicFramePr>
          <p:nvPr/>
        </p:nvGraphicFramePr>
        <p:xfrm>
          <a:off x="5673080" y="4437112"/>
          <a:ext cx="2883693" cy="792000"/>
        </p:xfrm>
        <a:graphic>
          <a:graphicData uri="http://schemas.openxmlformats.org/presentationml/2006/ole">
            <p:oleObj spid="_x0000_s159754" name="数式" r:id="rId9" imgW="1803240" imgH="495000" progId="Equation.3">
              <p:embed/>
            </p:oleObj>
          </a:graphicData>
        </a:graphic>
      </p:graphicFrame>
      <p:sp>
        <p:nvSpPr>
          <p:cNvPr id="31" name="テキスト ボックス 30"/>
          <p:cNvSpPr txBox="1"/>
          <p:nvPr/>
        </p:nvSpPr>
        <p:spPr>
          <a:xfrm>
            <a:off x="6249144" y="5373216"/>
            <a:ext cx="2129109" cy="1200329"/>
          </a:xfrm>
          <a:prstGeom prst="rect">
            <a:avLst/>
          </a:prstGeom>
          <a:noFill/>
        </p:spPr>
        <p:txBody>
          <a:bodyPr wrap="none" rtlCol="0">
            <a:spAutoFit/>
          </a:bodyPr>
          <a:lstStyle/>
          <a:p>
            <a:r>
              <a:rPr kumimoji="1" lang="en-US" altLang="ja-JP" dirty="0" smtClean="0"/>
              <a:t>N : :</a:t>
            </a:r>
            <a:r>
              <a:rPr kumimoji="1" lang="ja-JP" altLang="en-US" dirty="0" smtClean="0"/>
              <a:t>蛍光強度</a:t>
            </a:r>
            <a:endParaRPr kumimoji="1" lang="en-US" altLang="ja-JP" dirty="0" smtClean="0"/>
          </a:p>
          <a:p>
            <a:r>
              <a:rPr kumimoji="1" lang="en-US" altLang="ja-JP" dirty="0" smtClean="0"/>
              <a:t>S : </a:t>
            </a:r>
            <a:r>
              <a:rPr kumimoji="1" lang="ja-JP" altLang="en-US" dirty="0" smtClean="0"/>
              <a:t>蛍光スポットの径</a:t>
            </a:r>
            <a:endParaRPr kumimoji="1" lang="en-US" altLang="ja-JP" dirty="0" smtClean="0"/>
          </a:p>
          <a:p>
            <a:r>
              <a:rPr lang="en-US" altLang="ja-JP" dirty="0" smtClean="0"/>
              <a:t>a : </a:t>
            </a:r>
            <a:r>
              <a:rPr lang="ja-JP" altLang="en-US" dirty="0" smtClean="0"/>
              <a:t>ピクセルサイズ</a:t>
            </a:r>
            <a:endParaRPr lang="en-US" altLang="ja-JP" dirty="0" smtClean="0"/>
          </a:p>
          <a:p>
            <a:r>
              <a:rPr lang="en-US" altLang="ja-JP" dirty="0" smtClean="0"/>
              <a:t>b : </a:t>
            </a:r>
            <a:r>
              <a:rPr lang="ja-JP" altLang="en-US" dirty="0" smtClean="0"/>
              <a:t>バックグラウンド</a:t>
            </a:r>
            <a:endParaRPr kumimoji="1" lang="ja-JP" altLang="en-US" dirty="0"/>
          </a:p>
        </p:txBody>
      </p:sp>
      <p:sp>
        <p:nvSpPr>
          <p:cNvPr id="33" name="角丸四角形 32"/>
          <p:cNvSpPr/>
          <p:nvPr/>
        </p:nvSpPr>
        <p:spPr>
          <a:xfrm>
            <a:off x="5385048" y="4149080"/>
            <a:ext cx="3744416" cy="2520280"/>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32" name="テキスト ボックス 31"/>
          <p:cNvSpPr txBox="1"/>
          <p:nvPr/>
        </p:nvSpPr>
        <p:spPr>
          <a:xfrm>
            <a:off x="6537176" y="4005064"/>
            <a:ext cx="1564852" cy="369332"/>
          </a:xfrm>
          <a:prstGeom prst="rect">
            <a:avLst/>
          </a:prstGeom>
        </p:spPr>
        <p:txBody>
          <a:bodyPr wrap="none" rtlCol="0">
            <a:spAutoFit/>
          </a:bodyPr>
          <a:lstStyle/>
          <a:p>
            <a:r>
              <a:rPr kumimoji="1" lang="ja-JP" altLang="en-US" dirty="0" smtClean="0"/>
              <a:t>位置決め精度</a:t>
            </a:r>
            <a:endParaRPr kumimoji="1" lang="ja-JP" alt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t>拡散</a:t>
            </a:r>
            <a:endParaRPr kumimoji="1" lang="ja-JP" altLang="en-US"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66</a:t>
            </a:fld>
            <a:endParaRPr lang="ja-JP" altLang="en-US"/>
          </a:p>
        </p:txBody>
      </p:sp>
      <p:graphicFrame>
        <p:nvGraphicFramePr>
          <p:cNvPr id="5" name="オブジェクト 4"/>
          <p:cNvGraphicFramePr>
            <a:graphicFrameLocks noChangeAspect="1"/>
          </p:cNvGraphicFramePr>
          <p:nvPr/>
        </p:nvGraphicFramePr>
        <p:xfrm>
          <a:off x="1712640" y="908720"/>
          <a:ext cx="2880000" cy="540000"/>
        </p:xfrm>
        <a:graphic>
          <a:graphicData uri="http://schemas.openxmlformats.org/presentationml/2006/ole">
            <p:oleObj spid="_x0000_s160770" name="数式" r:id="rId3" imgW="1218960" imgH="228600" progId="Equation.3">
              <p:embed/>
            </p:oleObj>
          </a:graphicData>
        </a:graphic>
      </p:graphicFrame>
      <p:graphicFrame>
        <p:nvGraphicFramePr>
          <p:cNvPr id="6" name="オブジェクト 5"/>
          <p:cNvGraphicFramePr>
            <a:graphicFrameLocks noChangeAspect="1"/>
          </p:cNvGraphicFramePr>
          <p:nvPr/>
        </p:nvGraphicFramePr>
        <p:xfrm>
          <a:off x="4895850" y="2239343"/>
          <a:ext cx="114300" cy="215900"/>
        </p:xfrm>
        <a:graphic>
          <a:graphicData uri="http://schemas.openxmlformats.org/presentationml/2006/ole">
            <p:oleObj spid="_x0000_s160771" name="数式" r:id="rId4" imgW="114120" imgH="215640" progId="Equation.3">
              <p:embed/>
            </p:oleObj>
          </a:graphicData>
        </a:graphic>
      </p:graphicFrame>
      <p:graphicFrame>
        <p:nvGraphicFramePr>
          <p:cNvPr id="7" name="オブジェクト 6"/>
          <p:cNvGraphicFramePr>
            <a:graphicFrameLocks noChangeAspect="1"/>
          </p:cNvGraphicFramePr>
          <p:nvPr/>
        </p:nvGraphicFramePr>
        <p:xfrm>
          <a:off x="1640632" y="2204864"/>
          <a:ext cx="4401000" cy="540000"/>
        </p:xfrm>
        <a:graphic>
          <a:graphicData uri="http://schemas.openxmlformats.org/presentationml/2006/ole">
            <p:oleObj spid="_x0000_s160772" name="数式" r:id="rId5" imgW="2070000" imgH="253800" progId="Equation.3">
              <p:embed/>
            </p:oleObj>
          </a:graphicData>
        </a:graphic>
      </p:graphicFrame>
      <p:graphicFrame>
        <p:nvGraphicFramePr>
          <p:cNvPr id="9" name="オブジェクト 8"/>
          <p:cNvGraphicFramePr>
            <a:graphicFrameLocks noChangeAspect="1"/>
          </p:cNvGraphicFramePr>
          <p:nvPr/>
        </p:nvGraphicFramePr>
        <p:xfrm>
          <a:off x="1640632" y="1484784"/>
          <a:ext cx="5376862" cy="720725"/>
        </p:xfrm>
        <a:graphic>
          <a:graphicData uri="http://schemas.openxmlformats.org/presentationml/2006/ole">
            <p:oleObj spid="_x0000_s160774" name="数式" r:id="rId6" imgW="3225600" imgH="431640" progId="Equation.3">
              <p:embed/>
            </p:oleObj>
          </a:graphicData>
        </a:graphic>
      </p:graphicFrame>
      <p:graphicFrame>
        <p:nvGraphicFramePr>
          <p:cNvPr id="11" name="オブジェクト 10"/>
          <p:cNvGraphicFramePr>
            <a:graphicFrameLocks noChangeAspect="1"/>
          </p:cNvGraphicFramePr>
          <p:nvPr/>
        </p:nvGraphicFramePr>
        <p:xfrm>
          <a:off x="4895850" y="2239343"/>
          <a:ext cx="114300" cy="215900"/>
        </p:xfrm>
        <a:graphic>
          <a:graphicData uri="http://schemas.openxmlformats.org/presentationml/2006/ole">
            <p:oleObj spid="_x0000_s160776" name="数式" r:id="rId7" imgW="114120" imgH="215640" progId="Equation.3">
              <p:embed/>
            </p:oleObj>
          </a:graphicData>
        </a:graphic>
      </p:graphicFrame>
      <p:graphicFrame>
        <p:nvGraphicFramePr>
          <p:cNvPr id="12" name="オブジェクト 11"/>
          <p:cNvGraphicFramePr>
            <a:graphicFrameLocks noChangeAspect="1"/>
          </p:cNvGraphicFramePr>
          <p:nvPr/>
        </p:nvGraphicFramePr>
        <p:xfrm>
          <a:off x="1557015" y="2852936"/>
          <a:ext cx="3756025" cy="539750"/>
        </p:xfrm>
        <a:graphic>
          <a:graphicData uri="http://schemas.openxmlformats.org/presentationml/2006/ole">
            <p:oleObj spid="_x0000_s160777" name="数式" r:id="rId8" imgW="1942920" imgH="279360" progId="Equation.3">
              <p:embed/>
            </p:oleObj>
          </a:graphicData>
        </a:graphic>
      </p:graphicFrame>
      <p:grpSp>
        <p:nvGrpSpPr>
          <p:cNvPr id="18" name="グループ化 17"/>
          <p:cNvGrpSpPr/>
          <p:nvPr/>
        </p:nvGrpSpPr>
        <p:grpSpPr>
          <a:xfrm>
            <a:off x="704528" y="3284984"/>
            <a:ext cx="7098208" cy="765175"/>
            <a:chOff x="704528" y="3645024"/>
            <a:chExt cx="7098208" cy="765175"/>
          </a:xfrm>
        </p:grpSpPr>
        <p:grpSp>
          <p:nvGrpSpPr>
            <p:cNvPr id="16" name="グループ化 15"/>
            <p:cNvGrpSpPr/>
            <p:nvPr/>
          </p:nvGrpSpPr>
          <p:grpSpPr>
            <a:xfrm>
              <a:off x="704528" y="3789040"/>
              <a:ext cx="5533384" cy="557213"/>
              <a:chOff x="704528" y="3789040"/>
              <a:chExt cx="5533384" cy="557213"/>
            </a:xfrm>
          </p:grpSpPr>
          <p:sp>
            <p:nvSpPr>
              <p:cNvPr id="4" name="テキスト ボックス 3"/>
              <p:cNvSpPr txBox="1"/>
              <p:nvPr/>
            </p:nvSpPr>
            <p:spPr>
              <a:xfrm>
                <a:off x="704528" y="3933056"/>
                <a:ext cx="4264309" cy="369332"/>
              </a:xfrm>
              <a:prstGeom prst="rect">
                <a:avLst/>
              </a:prstGeom>
              <a:noFill/>
            </p:spPr>
            <p:txBody>
              <a:bodyPr wrap="none" rtlCol="0">
                <a:spAutoFit/>
              </a:bodyPr>
              <a:lstStyle/>
              <a:p>
                <a:r>
                  <a:rPr kumimoji="1" lang="ja-JP" altLang="en-US" dirty="0" smtClean="0"/>
                  <a:t>平均二乗変位を時間の関数として表すと</a:t>
                </a:r>
                <a:endParaRPr kumimoji="1" lang="ja-JP" altLang="en-US" dirty="0"/>
              </a:p>
            </p:txBody>
          </p:sp>
          <p:graphicFrame>
            <p:nvGraphicFramePr>
              <p:cNvPr id="14" name="オブジェクト 13"/>
              <p:cNvGraphicFramePr>
                <a:graphicFrameLocks noChangeAspect="1"/>
              </p:cNvGraphicFramePr>
              <p:nvPr/>
            </p:nvGraphicFramePr>
            <p:xfrm>
              <a:off x="4727575" y="3789040"/>
              <a:ext cx="858838" cy="557213"/>
            </p:xfrm>
            <a:graphic>
              <a:graphicData uri="http://schemas.openxmlformats.org/presentationml/2006/ole">
                <p:oleObj spid="_x0000_s160779" name="数式" r:id="rId9" imgW="469800" imgH="304560" progId="Equation.3">
                  <p:embed/>
                </p:oleObj>
              </a:graphicData>
            </a:graphic>
          </p:graphicFrame>
          <p:sp>
            <p:nvSpPr>
              <p:cNvPr id="15" name="テキスト ボックス 14"/>
              <p:cNvSpPr txBox="1"/>
              <p:nvPr/>
            </p:nvSpPr>
            <p:spPr>
              <a:xfrm>
                <a:off x="5529064" y="3933056"/>
                <a:ext cx="708848" cy="369332"/>
              </a:xfrm>
              <a:prstGeom prst="rect">
                <a:avLst/>
              </a:prstGeom>
              <a:noFill/>
            </p:spPr>
            <p:txBody>
              <a:bodyPr wrap="none" rtlCol="0">
                <a:spAutoFit/>
              </a:bodyPr>
              <a:lstStyle/>
              <a:p>
                <a:r>
                  <a:rPr kumimoji="1" lang="ja-JP" altLang="en-US" dirty="0" smtClean="0"/>
                  <a:t>より、</a:t>
                </a:r>
                <a:endParaRPr kumimoji="1" lang="ja-JP" altLang="en-US" dirty="0"/>
              </a:p>
            </p:txBody>
          </p:sp>
        </p:grpSp>
        <p:graphicFrame>
          <p:nvGraphicFramePr>
            <p:cNvPr id="17" name="オブジェクト 16"/>
            <p:cNvGraphicFramePr>
              <a:graphicFrameLocks noChangeAspect="1"/>
            </p:cNvGraphicFramePr>
            <p:nvPr/>
          </p:nvGraphicFramePr>
          <p:xfrm>
            <a:off x="6177136" y="3645024"/>
            <a:ext cx="1625600" cy="765175"/>
          </p:xfrm>
          <a:graphic>
            <a:graphicData uri="http://schemas.openxmlformats.org/presentationml/2006/ole">
              <p:oleObj spid="_x0000_s160780" name="数式" r:id="rId10" imgW="888840" imgH="419040" progId="Equation.3">
                <p:embed/>
              </p:oleObj>
            </a:graphicData>
          </a:graphic>
        </p:graphicFrame>
      </p:grpSp>
      <p:grpSp>
        <p:nvGrpSpPr>
          <p:cNvPr id="22" name="グループ化 21"/>
          <p:cNvGrpSpPr/>
          <p:nvPr/>
        </p:nvGrpSpPr>
        <p:grpSpPr>
          <a:xfrm>
            <a:off x="776536" y="4113136"/>
            <a:ext cx="4669210" cy="540000"/>
            <a:chOff x="776536" y="4473176"/>
            <a:chExt cx="4669210" cy="540000"/>
          </a:xfrm>
        </p:grpSpPr>
        <p:sp>
          <p:nvSpPr>
            <p:cNvPr id="19" name="テキスト ボックス 18"/>
            <p:cNvSpPr txBox="1"/>
            <p:nvPr/>
          </p:nvSpPr>
          <p:spPr>
            <a:xfrm>
              <a:off x="776536" y="4581128"/>
              <a:ext cx="2039341" cy="369332"/>
            </a:xfrm>
            <a:prstGeom prst="rect">
              <a:avLst/>
            </a:prstGeom>
            <a:noFill/>
          </p:spPr>
          <p:txBody>
            <a:bodyPr wrap="none" rtlCol="0">
              <a:spAutoFit/>
            </a:bodyPr>
            <a:lstStyle/>
            <a:p>
              <a:r>
                <a:rPr kumimoji="1" lang="ja-JP" altLang="en-US" dirty="0" smtClean="0"/>
                <a:t>さらに拡散係数を、</a:t>
              </a:r>
              <a:endParaRPr kumimoji="1" lang="ja-JP" altLang="en-US" dirty="0"/>
            </a:p>
          </p:txBody>
        </p:sp>
        <p:graphicFrame>
          <p:nvGraphicFramePr>
            <p:cNvPr id="20" name="オブジェクト 19"/>
            <p:cNvGraphicFramePr>
              <a:graphicFrameLocks noChangeAspect="1"/>
            </p:cNvGraphicFramePr>
            <p:nvPr/>
          </p:nvGraphicFramePr>
          <p:xfrm>
            <a:off x="2699272" y="4473176"/>
            <a:ext cx="1101600" cy="540000"/>
          </p:xfrm>
          <a:graphic>
            <a:graphicData uri="http://schemas.openxmlformats.org/presentationml/2006/ole">
              <p:oleObj spid="_x0000_s160781" name="数式" r:id="rId11" imgW="647640" imgH="317160" progId="Equation.3">
                <p:embed/>
              </p:oleObj>
            </a:graphicData>
          </a:graphic>
        </p:graphicFrame>
        <p:sp>
          <p:nvSpPr>
            <p:cNvPr id="21" name="テキスト ボックス 20"/>
            <p:cNvSpPr txBox="1"/>
            <p:nvPr/>
          </p:nvSpPr>
          <p:spPr>
            <a:xfrm>
              <a:off x="3872880" y="4581128"/>
              <a:ext cx="1572866" cy="369332"/>
            </a:xfrm>
            <a:prstGeom prst="rect">
              <a:avLst/>
            </a:prstGeom>
            <a:noFill/>
          </p:spPr>
          <p:txBody>
            <a:bodyPr wrap="none" rtlCol="0">
              <a:spAutoFit/>
            </a:bodyPr>
            <a:lstStyle/>
            <a:p>
              <a:r>
                <a:rPr kumimoji="1" lang="ja-JP" altLang="en-US" dirty="0" smtClean="0"/>
                <a:t>と定義すると、</a:t>
              </a:r>
              <a:endParaRPr kumimoji="1" lang="ja-JP" altLang="en-US" dirty="0"/>
            </a:p>
          </p:txBody>
        </p:sp>
      </p:grpSp>
      <p:graphicFrame>
        <p:nvGraphicFramePr>
          <p:cNvPr id="23" name="オブジェクト 22"/>
          <p:cNvGraphicFramePr>
            <a:graphicFrameLocks noChangeAspect="1"/>
          </p:cNvGraphicFramePr>
          <p:nvPr/>
        </p:nvGraphicFramePr>
        <p:xfrm>
          <a:off x="5313040" y="4149080"/>
          <a:ext cx="1718182" cy="540000"/>
        </p:xfrm>
        <a:graphic>
          <a:graphicData uri="http://schemas.openxmlformats.org/presentationml/2006/ole">
            <p:oleObj spid="_x0000_s160782" name="数式" r:id="rId12" imgW="888840" imgH="279360" progId="Equation.3">
              <p:embed/>
            </p:oleObj>
          </a:graphicData>
        </a:graphic>
      </p:graphicFrame>
      <p:grpSp>
        <p:nvGrpSpPr>
          <p:cNvPr id="28" name="グループ化 27"/>
          <p:cNvGrpSpPr/>
          <p:nvPr/>
        </p:nvGrpSpPr>
        <p:grpSpPr>
          <a:xfrm>
            <a:off x="1676636" y="4797152"/>
            <a:ext cx="6552728" cy="1728192"/>
            <a:chOff x="704528" y="4941168"/>
            <a:chExt cx="6552728" cy="1728192"/>
          </a:xfrm>
        </p:grpSpPr>
        <p:graphicFrame>
          <p:nvGraphicFramePr>
            <p:cNvPr id="25" name="オブジェクト 24"/>
            <p:cNvGraphicFramePr>
              <a:graphicFrameLocks noChangeAspect="1"/>
            </p:cNvGraphicFramePr>
            <p:nvPr/>
          </p:nvGraphicFramePr>
          <p:xfrm>
            <a:off x="1712640" y="5589240"/>
            <a:ext cx="2487273" cy="720000"/>
          </p:xfrm>
          <a:graphic>
            <a:graphicData uri="http://schemas.openxmlformats.org/presentationml/2006/ole">
              <p:oleObj spid="_x0000_s160783" name="数式" r:id="rId13" imgW="965160" imgH="279360" progId="Equation.3">
                <p:embed/>
              </p:oleObj>
            </a:graphicData>
          </a:graphic>
        </p:graphicFrame>
        <p:sp>
          <p:nvSpPr>
            <p:cNvPr id="26" name="テキスト ボックス 25"/>
            <p:cNvSpPr txBox="1"/>
            <p:nvPr/>
          </p:nvSpPr>
          <p:spPr>
            <a:xfrm>
              <a:off x="4520952" y="5369639"/>
              <a:ext cx="1835759" cy="1200329"/>
            </a:xfrm>
            <a:prstGeom prst="rect">
              <a:avLst/>
            </a:prstGeom>
            <a:noFill/>
          </p:spPr>
          <p:txBody>
            <a:bodyPr wrap="square" rtlCol="0">
              <a:spAutoFit/>
            </a:bodyPr>
            <a:lstStyle/>
            <a:p>
              <a:r>
                <a:rPr lang="en-US" altLang="ja-JP" dirty="0" smtClean="0"/>
                <a:t>r</a:t>
              </a:r>
              <a:r>
                <a:rPr lang="en-US" altLang="ja-JP" baseline="30000" dirty="0" smtClean="0"/>
                <a:t>2</a:t>
              </a:r>
              <a:r>
                <a:rPr lang="en-US" altLang="ja-JP" dirty="0" smtClean="0"/>
                <a:t>:</a:t>
              </a:r>
              <a:r>
                <a:rPr lang="ja-JP" altLang="en-US" dirty="0" smtClean="0"/>
                <a:t>平均二乗変位</a:t>
              </a:r>
              <a:endParaRPr lang="en-US" altLang="ja-JP" baseline="30000" dirty="0" smtClean="0"/>
            </a:p>
            <a:p>
              <a:r>
                <a:rPr lang="en-US" altLang="ja-JP" dirty="0" smtClean="0"/>
                <a:t>d </a:t>
              </a:r>
              <a:r>
                <a:rPr lang="ja-JP" altLang="en-US" dirty="0" smtClean="0"/>
                <a:t>：拡散の次元</a:t>
              </a:r>
            </a:p>
            <a:p>
              <a:r>
                <a:rPr lang="en-US" altLang="ja-JP" dirty="0" smtClean="0"/>
                <a:t>D</a:t>
              </a:r>
              <a:r>
                <a:rPr lang="ja-JP" altLang="en-US" dirty="0" smtClean="0"/>
                <a:t>：拡散係数</a:t>
              </a:r>
            </a:p>
            <a:p>
              <a:r>
                <a:rPr lang="en-US" altLang="ja-JP" dirty="0" smtClean="0"/>
                <a:t>t</a:t>
              </a:r>
              <a:r>
                <a:rPr lang="ja-JP" altLang="en-US" dirty="0" smtClean="0"/>
                <a:t>：拡散時間</a:t>
              </a:r>
              <a:endParaRPr kumimoji="1" lang="ja-JP" altLang="en-US" dirty="0"/>
            </a:p>
          </p:txBody>
        </p:sp>
        <p:sp>
          <p:nvSpPr>
            <p:cNvPr id="27" name="角丸四角形 26"/>
            <p:cNvSpPr/>
            <p:nvPr/>
          </p:nvSpPr>
          <p:spPr>
            <a:xfrm>
              <a:off x="704528" y="5157192"/>
              <a:ext cx="6552728" cy="151216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24" name="テキスト ボックス 23"/>
            <p:cNvSpPr txBox="1"/>
            <p:nvPr/>
          </p:nvSpPr>
          <p:spPr>
            <a:xfrm>
              <a:off x="920552" y="4941168"/>
              <a:ext cx="3960440" cy="461665"/>
            </a:xfrm>
            <a:prstGeom prst="rect">
              <a:avLst/>
            </a:prstGeom>
          </p:spPr>
          <p:txBody>
            <a:bodyPr wrap="square" rtlCol="0">
              <a:spAutoFit/>
            </a:bodyPr>
            <a:lstStyle/>
            <a:p>
              <a:r>
                <a:rPr lang="en-US" altLang="ja-JP" sz="2400" b="1" dirty="0" smtClean="0">
                  <a:solidFill>
                    <a:srgbClr val="FF0000"/>
                  </a:solidFill>
                </a:rPr>
                <a:t>Einstein‐</a:t>
              </a:r>
              <a:r>
                <a:rPr lang="en-US" altLang="ja-JP" sz="2400" b="1" dirty="0" err="1" smtClean="0">
                  <a:solidFill>
                    <a:srgbClr val="FF0000"/>
                  </a:solidFill>
                </a:rPr>
                <a:t>Smoluchowski</a:t>
              </a:r>
              <a:r>
                <a:rPr lang="ja-JP" altLang="en-US" sz="2400" b="1" dirty="0" smtClean="0">
                  <a:solidFill>
                    <a:srgbClr val="FF0000"/>
                  </a:solidFill>
                </a:rPr>
                <a:t>の式</a:t>
              </a:r>
              <a:endParaRPr kumimoji="1" lang="ja-JP" altLang="en-US" b="1" dirty="0">
                <a:solidFill>
                  <a:srgbClr val="FF0000"/>
                </a:solidFill>
              </a:endParaRPr>
            </a:p>
          </p:txBody>
        </p:sp>
      </p:gr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dirty="0" smtClean="0"/>
              <a:t>DAE2</a:t>
            </a:r>
            <a:r>
              <a:rPr kumimoji="1" lang="ja-JP" altLang="en-US" sz="3200" dirty="0" err="1" smtClean="0"/>
              <a:t>の開</a:t>
            </a:r>
            <a:r>
              <a:rPr kumimoji="1" lang="ja-JP" altLang="en-US" sz="3200" dirty="0" smtClean="0"/>
              <a:t>環反応</a:t>
            </a:r>
            <a:r>
              <a:rPr kumimoji="1" lang="en-US" altLang="ja-JP" sz="3200" dirty="0" smtClean="0"/>
              <a:t>Scheme</a:t>
            </a:r>
            <a:endParaRPr kumimoji="1" lang="ja-JP" altLang="en-US" sz="3200" dirty="0"/>
          </a:p>
        </p:txBody>
      </p:sp>
      <p:sp>
        <p:nvSpPr>
          <p:cNvPr id="4" name="スライド番号プレースホルダ 3"/>
          <p:cNvSpPr>
            <a:spLocks noGrp="1"/>
          </p:cNvSpPr>
          <p:nvPr>
            <p:ph type="sldNum" sz="quarter" idx="12"/>
          </p:nvPr>
        </p:nvSpPr>
        <p:spPr/>
        <p:txBody>
          <a:bodyPr/>
          <a:lstStyle/>
          <a:p>
            <a:fld id="{6FE56F6A-523A-45A3-8A7E-7ABD83A75ACC}" type="slidenum">
              <a:rPr lang="ja-JP" altLang="en-US" smtClean="0"/>
              <a:pPr/>
              <a:t>67</a:t>
            </a:fld>
            <a:endParaRPr lang="ja-JP" altLang="en-US"/>
          </a:p>
        </p:txBody>
      </p:sp>
      <p:grpSp>
        <p:nvGrpSpPr>
          <p:cNvPr id="5" name="グループ化 4"/>
          <p:cNvGrpSpPr>
            <a:grpSpLocks/>
          </p:cNvGrpSpPr>
          <p:nvPr/>
        </p:nvGrpSpPr>
        <p:grpSpPr bwMode="auto">
          <a:xfrm>
            <a:off x="488504" y="1916832"/>
            <a:ext cx="3700464" cy="2673621"/>
            <a:chOff x="7597" y="3068960"/>
            <a:chExt cx="3700307" cy="2673621"/>
          </a:xfrm>
        </p:grpSpPr>
        <p:cxnSp>
          <p:nvCxnSpPr>
            <p:cNvPr id="6" name="直線コネクタ 5"/>
            <p:cNvCxnSpPr/>
            <p:nvPr/>
          </p:nvCxnSpPr>
          <p:spPr bwMode="auto">
            <a:xfrm>
              <a:off x="447316" y="5264696"/>
              <a:ext cx="175252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bwMode="auto">
            <a:xfrm>
              <a:off x="447316" y="3418245"/>
              <a:ext cx="175252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bwMode="auto">
            <a:xfrm>
              <a:off x="2671310" y="5264696"/>
              <a:ext cx="1036594"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19"/>
            <p:cNvSpPr txBox="1">
              <a:spLocks noChangeArrowheads="1"/>
            </p:cNvSpPr>
            <p:nvPr/>
          </p:nvSpPr>
          <p:spPr bwMode="auto">
            <a:xfrm>
              <a:off x="7597" y="3068960"/>
              <a:ext cx="450745" cy="400146"/>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000" dirty="0">
                  <a:latin typeface="Franklin Gothic Book"/>
                  <a:ea typeface="ＭＳ ゴシック" pitchFamily="49" charset="-128"/>
                  <a:cs typeface="Arial" pitchFamily="34" charset="0"/>
                </a:rPr>
                <a:t>S</a:t>
              </a:r>
              <a:r>
                <a:rPr lang="en-US" altLang="ja-JP" sz="2000" baseline="-25000" dirty="0">
                  <a:latin typeface="Franklin Gothic Book"/>
                  <a:ea typeface="ＭＳ ゴシック" pitchFamily="49" charset="-128"/>
                  <a:cs typeface="Arial" pitchFamily="34" charset="0"/>
                </a:rPr>
                <a:t>1</a:t>
              </a:r>
              <a:endParaRPr lang="ja-JP" altLang="en-US" sz="2000" baseline="-25000" dirty="0">
                <a:latin typeface="Franklin Gothic Book"/>
                <a:ea typeface="ＭＳ ゴシック" pitchFamily="49" charset="-128"/>
                <a:cs typeface="Arial" pitchFamily="34" charset="0"/>
              </a:endParaRPr>
            </a:p>
          </p:txBody>
        </p:sp>
        <p:sp>
          <p:nvSpPr>
            <p:cNvPr id="10" name="テキスト ボックス 20"/>
            <p:cNvSpPr txBox="1">
              <a:spLocks noChangeArrowheads="1"/>
            </p:cNvSpPr>
            <p:nvPr/>
          </p:nvSpPr>
          <p:spPr bwMode="auto">
            <a:xfrm>
              <a:off x="23128" y="4912083"/>
              <a:ext cx="450745" cy="400146"/>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000">
                  <a:latin typeface="Franklin Gothic Book"/>
                  <a:ea typeface="ＭＳ ゴシック" pitchFamily="49" charset="-128"/>
                  <a:cs typeface="Arial" pitchFamily="34" charset="0"/>
                </a:rPr>
                <a:t>S</a:t>
              </a:r>
              <a:r>
                <a:rPr lang="en-US" altLang="ja-JP" sz="2000" baseline="-25000">
                  <a:latin typeface="Franklin Gothic Book"/>
                  <a:ea typeface="ＭＳ ゴシック" pitchFamily="49" charset="-128"/>
                  <a:cs typeface="Arial" pitchFamily="34" charset="0"/>
                </a:rPr>
                <a:t>0</a:t>
              </a:r>
              <a:endParaRPr lang="ja-JP" altLang="en-US" sz="2000" baseline="-25000">
                <a:latin typeface="Franklin Gothic Book"/>
                <a:ea typeface="ＭＳ ゴシック" pitchFamily="49" charset="-128"/>
                <a:cs typeface="Arial" pitchFamily="34" charset="0"/>
              </a:endParaRPr>
            </a:p>
          </p:txBody>
        </p:sp>
        <p:cxnSp>
          <p:nvCxnSpPr>
            <p:cNvPr id="11" name="直線矢印コネクタ 10"/>
            <p:cNvCxnSpPr/>
            <p:nvPr/>
          </p:nvCxnSpPr>
          <p:spPr bwMode="auto">
            <a:xfrm rot="5400000" flipH="1" flipV="1">
              <a:off x="-185409" y="4341470"/>
              <a:ext cx="1849625"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bwMode="auto">
            <a:xfrm rot="5400000" flipH="1" flipV="1">
              <a:off x="238436" y="4339883"/>
              <a:ext cx="1846450" cy="3175"/>
            </a:xfrm>
            <a:prstGeom prst="straightConnector1">
              <a:avLst/>
            </a:prstGeom>
            <a:ln w="28575">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bwMode="auto">
            <a:xfrm>
              <a:off x="2199843" y="3418245"/>
              <a:ext cx="544489" cy="1811522"/>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28"/>
            <p:cNvSpPr txBox="1">
              <a:spLocks noChangeArrowheads="1"/>
            </p:cNvSpPr>
            <p:nvPr/>
          </p:nvSpPr>
          <p:spPr bwMode="auto">
            <a:xfrm>
              <a:off x="1159725" y="4469050"/>
              <a:ext cx="417085" cy="400146"/>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000">
                  <a:solidFill>
                    <a:srgbClr val="00B050"/>
                  </a:solidFill>
                  <a:latin typeface="Franklin Gothic Book"/>
                  <a:ea typeface="ＭＳ ゴシック" pitchFamily="49" charset="-128"/>
                  <a:cs typeface="Arial" pitchFamily="34" charset="0"/>
                </a:rPr>
                <a:t>k</a:t>
              </a:r>
              <a:r>
                <a:rPr lang="en-US" altLang="ja-JP" sz="2000" baseline="-25000">
                  <a:solidFill>
                    <a:srgbClr val="00B050"/>
                  </a:solidFill>
                  <a:latin typeface="Franklin Gothic Book"/>
                  <a:ea typeface="ＭＳ ゴシック" pitchFamily="49" charset="-128"/>
                  <a:cs typeface="Arial" pitchFamily="34" charset="0"/>
                </a:rPr>
                <a:t>F</a:t>
              </a:r>
              <a:endParaRPr lang="ja-JP" altLang="en-US" sz="2000">
                <a:solidFill>
                  <a:srgbClr val="00B050"/>
                </a:solidFill>
                <a:latin typeface="Franklin Gothic Book"/>
                <a:ea typeface="ＭＳ ゴシック" pitchFamily="49" charset="-128"/>
                <a:cs typeface="Arial" pitchFamily="34" charset="0"/>
              </a:endParaRPr>
            </a:p>
          </p:txBody>
        </p:sp>
        <p:sp>
          <p:nvSpPr>
            <p:cNvPr id="15" name="テキスト ボックス 13"/>
            <p:cNvSpPr txBox="1">
              <a:spLocks noChangeArrowheads="1"/>
            </p:cNvSpPr>
            <p:nvPr/>
          </p:nvSpPr>
          <p:spPr bwMode="auto">
            <a:xfrm>
              <a:off x="239152" y="3717032"/>
              <a:ext cx="428304" cy="369365"/>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a:latin typeface="Franklin Gothic Book"/>
                  <a:ea typeface="ＭＳ ゴシック" pitchFamily="49" charset="-128"/>
                  <a:cs typeface="Arial" pitchFamily="34" charset="0"/>
                </a:rPr>
                <a:t>hv</a:t>
              </a:r>
              <a:endParaRPr lang="ja-JP" altLang="en-US">
                <a:latin typeface="Franklin Gothic Book"/>
                <a:ea typeface="ＭＳ ゴシック" pitchFamily="49" charset="-128"/>
                <a:cs typeface="Arial" pitchFamily="34" charset="0"/>
              </a:endParaRPr>
            </a:p>
          </p:txBody>
        </p:sp>
        <p:cxnSp>
          <p:nvCxnSpPr>
            <p:cNvPr id="16" name="直線矢印コネクタ 15"/>
            <p:cNvCxnSpPr/>
            <p:nvPr/>
          </p:nvCxnSpPr>
          <p:spPr bwMode="auto">
            <a:xfrm rot="5400000" flipH="1" flipV="1">
              <a:off x="738479" y="4350996"/>
              <a:ext cx="1846449" cy="3175"/>
            </a:xfrm>
            <a:prstGeom prst="straightConnector1">
              <a:avLst/>
            </a:prstGeom>
            <a:ln w="28575">
              <a:solidFill>
                <a:srgbClr val="00206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7" name="テキスト ボックス 28"/>
            <p:cNvSpPr txBox="1">
              <a:spLocks noChangeArrowheads="1"/>
            </p:cNvSpPr>
            <p:nvPr/>
          </p:nvSpPr>
          <p:spPr bwMode="auto">
            <a:xfrm>
              <a:off x="1672315" y="4469050"/>
              <a:ext cx="559746" cy="400146"/>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000">
                  <a:solidFill>
                    <a:srgbClr val="002060"/>
                  </a:solidFill>
                  <a:latin typeface="Franklin Gothic Book"/>
                  <a:ea typeface="ＭＳ ゴシック" pitchFamily="49" charset="-128"/>
                  <a:cs typeface="Arial" pitchFamily="34" charset="0"/>
                </a:rPr>
                <a:t>k</a:t>
              </a:r>
              <a:r>
                <a:rPr lang="en-US" altLang="ja-JP" sz="2000" baseline="-25000">
                  <a:solidFill>
                    <a:srgbClr val="002060"/>
                  </a:solidFill>
                  <a:latin typeface="Franklin Gothic Book"/>
                  <a:ea typeface="ＭＳ ゴシック" pitchFamily="49" charset="-128"/>
                  <a:cs typeface="Arial" pitchFamily="34" charset="0"/>
                </a:rPr>
                <a:t>NR</a:t>
              </a:r>
              <a:endParaRPr lang="ja-JP" altLang="en-US" sz="2000">
                <a:solidFill>
                  <a:srgbClr val="002060"/>
                </a:solidFill>
                <a:latin typeface="Franklin Gothic Book"/>
                <a:ea typeface="ＭＳ ゴシック" pitchFamily="49" charset="-128"/>
                <a:cs typeface="Arial" pitchFamily="34" charset="0"/>
              </a:endParaRPr>
            </a:p>
          </p:txBody>
        </p:sp>
        <p:sp>
          <p:nvSpPr>
            <p:cNvPr id="18" name="テキスト ボックス 28"/>
            <p:cNvSpPr txBox="1">
              <a:spLocks noChangeArrowheads="1"/>
            </p:cNvSpPr>
            <p:nvPr/>
          </p:nvSpPr>
          <p:spPr bwMode="auto">
            <a:xfrm>
              <a:off x="2699792" y="4469050"/>
              <a:ext cx="740877" cy="400146"/>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000">
                  <a:solidFill>
                    <a:srgbClr val="FF0000"/>
                  </a:solidFill>
                  <a:latin typeface="Franklin Gothic Book"/>
                  <a:ea typeface="ＭＳ ゴシック" pitchFamily="49" charset="-128"/>
                  <a:cs typeface="Arial" pitchFamily="34" charset="0"/>
                </a:rPr>
                <a:t>k</a:t>
              </a:r>
              <a:r>
                <a:rPr lang="en-US" altLang="ja-JP" sz="2000" baseline="-25000">
                  <a:solidFill>
                    <a:srgbClr val="FF0000"/>
                  </a:solidFill>
                  <a:latin typeface="Franklin Gothic Book"/>
                  <a:ea typeface="ＭＳ ゴシック" pitchFamily="49" charset="-128"/>
                  <a:cs typeface="Arial" pitchFamily="34" charset="0"/>
                </a:rPr>
                <a:t>C</a:t>
              </a:r>
              <a:r>
                <a:rPr lang="ja-JP" altLang="en-US" sz="2000" baseline="-25000">
                  <a:solidFill>
                    <a:srgbClr val="FF0000"/>
                  </a:solidFill>
                  <a:latin typeface="Franklin Gothic Book"/>
                  <a:ea typeface="ＭＳ ゴシック" pitchFamily="49" charset="-128"/>
                  <a:cs typeface="Arial" pitchFamily="34" charset="0"/>
                </a:rPr>
                <a:t>→</a:t>
              </a:r>
              <a:r>
                <a:rPr lang="en-US" altLang="ja-JP" sz="2000" baseline="-25000">
                  <a:solidFill>
                    <a:srgbClr val="FF0000"/>
                  </a:solidFill>
                  <a:latin typeface="Franklin Gothic Book"/>
                  <a:ea typeface="ＭＳ ゴシック" pitchFamily="49" charset="-128"/>
                  <a:cs typeface="Arial" pitchFamily="34" charset="0"/>
                </a:rPr>
                <a:t>O</a:t>
              </a:r>
              <a:endParaRPr lang="ja-JP" altLang="en-US" sz="2000">
                <a:solidFill>
                  <a:srgbClr val="FF0000"/>
                </a:solidFill>
                <a:latin typeface="Franklin Gothic Book"/>
                <a:ea typeface="ＭＳ ゴシック" pitchFamily="49" charset="-128"/>
                <a:cs typeface="Arial" pitchFamily="34" charset="0"/>
              </a:endParaRPr>
            </a:p>
          </p:txBody>
        </p:sp>
        <p:sp>
          <p:nvSpPr>
            <p:cNvPr id="19" name="テキスト ボックス 17"/>
            <p:cNvSpPr txBox="1">
              <a:spLocks noChangeArrowheads="1"/>
            </p:cNvSpPr>
            <p:nvPr/>
          </p:nvSpPr>
          <p:spPr bwMode="auto">
            <a:xfrm>
              <a:off x="886525" y="5373216"/>
              <a:ext cx="877126" cy="369365"/>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ja-JP" altLang="en-US">
                  <a:latin typeface="Franklin Gothic Book"/>
                  <a:ea typeface="ＭＳ ゴシック" pitchFamily="49" charset="-128"/>
                  <a:cs typeface="Arial" pitchFamily="34" charset="0"/>
                </a:rPr>
                <a:t>閉環体</a:t>
              </a:r>
            </a:p>
          </p:txBody>
        </p:sp>
        <p:sp>
          <p:nvSpPr>
            <p:cNvPr id="20" name="テキスト ボックス 18"/>
            <p:cNvSpPr txBox="1">
              <a:spLocks noChangeArrowheads="1"/>
            </p:cNvSpPr>
            <p:nvPr/>
          </p:nvSpPr>
          <p:spPr bwMode="auto">
            <a:xfrm>
              <a:off x="2758733" y="5373216"/>
              <a:ext cx="877126" cy="369365"/>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ja-JP" altLang="en-US">
                  <a:latin typeface="Franklin Gothic Book"/>
                  <a:ea typeface="ＭＳ ゴシック" pitchFamily="49" charset="-128"/>
                  <a:cs typeface="Arial" pitchFamily="34" charset="0"/>
                </a:rPr>
                <a:t>開環体</a:t>
              </a:r>
            </a:p>
          </p:txBody>
        </p:sp>
      </p:grpSp>
      <p:sp>
        <p:nvSpPr>
          <p:cNvPr id="21" name="テキスト ボックス 20"/>
          <p:cNvSpPr txBox="1"/>
          <p:nvPr/>
        </p:nvSpPr>
        <p:spPr>
          <a:xfrm>
            <a:off x="4376936" y="1124744"/>
            <a:ext cx="2959336" cy="1015663"/>
          </a:xfrm>
          <a:prstGeom prst="rect">
            <a:avLst/>
          </a:prstGeom>
          <a:noFill/>
        </p:spPr>
        <p:txBody>
          <a:bodyPr wrap="none" rtlCol="0">
            <a:spAutoFit/>
          </a:bodyPr>
          <a:lstStyle/>
          <a:p>
            <a:r>
              <a:rPr lang="en-US" altLang="ja-JP" sz="2000" dirty="0" smtClean="0"/>
              <a:t>K</a:t>
            </a:r>
            <a:r>
              <a:rPr lang="en-US" altLang="ja-JP" sz="2000" baseline="-25000" dirty="0" smtClean="0"/>
              <a:t>F</a:t>
            </a:r>
            <a:r>
              <a:rPr lang="en-US" altLang="ja-JP" sz="2000" dirty="0" smtClean="0"/>
              <a:t>:</a:t>
            </a:r>
            <a:r>
              <a:rPr lang="ja-JP" altLang="en-US" sz="2000" dirty="0" smtClean="0"/>
              <a:t>蛍光輻射速度定数</a:t>
            </a:r>
            <a:endParaRPr lang="en-US" altLang="ja-JP" sz="2000" dirty="0" smtClean="0"/>
          </a:p>
          <a:p>
            <a:r>
              <a:rPr lang="en-US" altLang="ja-JP" sz="2000" dirty="0" smtClean="0"/>
              <a:t>K</a:t>
            </a:r>
            <a:r>
              <a:rPr lang="en-US" altLang="ja-JP" sz="2000" baseline="-25000" dirty="0" smtClean="0"/>
              <a:t>NR</a:t>
            </a:r>
            <a:r>
              <a:rPr lang="en-US" altLang="ja-JP" sz="2000" dirty="0" smtClean="0"/>
              <a:t>:</a:t>
            </a:r>
            <a:r>
              <a:rPr lang="ja-JP" altLang="en-US" sz="2000" dirty="0" smtClean="0"/>
              <a:t>無輻射失活速度定数</a:t>
            </a:r>
            <a:endParaRPr lang="en-US" altLang="ja-JP" sz="2000" dirty="0" smtClean="0"/>
          </a:p>
          <a:p>
            <a:r>
              <a:rPr lang="en-US" altLang="ja-JP" sz="2000" dirty="0" smtClean="0"/>
              <a:t>K</a:t>
            </a:r>
            <a:r>
              <a:rPr lang="en-US" altLang="ja-JP" sz="2000" baseline="-25000" dirty="0" smtClean="0"/>
              <a:t>C</a:t>
            </a:r>
            <a:r>
              <a:rPr lang="ja-JP" altLang="en-US" sz="2000" baseline="-25000" dirty="0" smtClean="0"/>
              <a:t>→</a:t>
            </a:r>
            <a:r>
              <a:rPr lang="en-US" altLang="ja-JP" sz="2000" baseline="-25000" dirty="0" smtClean="0"/>
              <a:t>O</a:t>
            </a:r>
            <a:r>
              <a:rPr lang="en-US" altLang="ja-JP" sz="2000" dirty="0" smtClean="0"/>
              <a:t>:</a:t>
            </a:r>
            <a:r>
              <a:rPr lang="ja-JP" altLang="en-US" sz="2000" dirty="0" smtClean="0"/>
              <a:t>閉環反応速度定数　</a:t>
            </a:r>
            <a:endParaRPr kumimoji="1" lang="ja-JP" altLang="en-US" sz="2000" baseline="30000" dirty="0"/>
          </a:p>
        </p:txBody>
      </p:sp>
      <p:graphicFrame>
        <p:nvGraphicFramePr>
          <p:cNvPr id="141314" name="Object 2"/>
          <p:cNvGraphicFramePr>
            <a:graphicFrameLocks noChangeAspect="1"/>
          </p:cNvGraphicFramePr>
          <p:nvPr/>
        </p:nvGraphicFramePr>
        <p:xfrm>
          <a:off x="4391760" y="4473336"/>
          <a:ext cx="5313768" cy="1980000"/>
        </p:xfrm>
        <a:graphic>
          <a:graphicData uri="http://schemas.openxmlformats.org/presentationml/2006/ole">
            <p:oleObj spid="_x0000_s141314" name="数式" r:id="rId3" imgW="3670200" imgH="1371600" progId="Equation.3">
              <p:embed/>
            </p:oleObj>
          </a:graphicData>
        </a:graphic>
      </p:graphicFrame>
      <p:graphicFrame>
        <p:nvGraphicFramePr>
          <p:cNvPr id="141316" name="Object 4"/>
          <p:cNvGraphicFramePr>
            <a:graphicFrameLocks noChangeAspect="1"/>
          </p:cNvGraphicFramePr>
          <p:nvPr/>
        </p:nvGraphicFramePr>
        <p:xfrm>
          <a:off x="4429390" y="2276872"/>
          <a:ext cx="1963770" cy="1980000"/>
        </p:xfrm>
        <a:graphic>
          <a:graphicData uri="http://schemas.openxmlformats.org/presentationml/2006/ole">
            <p:oleObj spid="_x0000_s141316" name="数式" r:id="rId4" imgW="1536480" imgH="1549080" progId="Equation.3">
              <p:embed/>
            </p:oleObj>
          </a:graphicData>
        </a:graphic>
      </p:graphicFrame>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68</a:t>
            </a:fld>
            <a:endParaRPr lang="ja-JP" altLang="en-US"/>
          </a:p>
        </p:txBody>
      </p:sp>
      <p:sp>
        <p:nvSpPr>
          <p:cNvPr id="31" name="テキスト ボックス 255"/>
          <p:cNvSpPr txBox="1">
            <a:spLocks noChangeArrowheads="1"/>
          </p:cNvSpPr>
          <p:nvPr/>
        </p:nvSpPr>
        <p:spPr bwMode="auto">
          <a:xfrm>
            <a:off x="3990975" y="1544638"/>
            <a:ext cx="963613" cy="503237"/>
          </a:xfrm>
          <a:prstGeom prst="rect">
            <a:avLst/>
          </a:prstGeom>
          <a:noFill/>
          <a:ln w="9525">
            <a:noFill/>
            <a:miter lim="800000"/>
            <a:headEnd/>
            <a:tailEnd/>
          </a:ln>
        </p:spPr>
        <p:txBody>
          <a:bodyPr wrap="none">
            <a:spAutoFit/>
          </a:bodyPr>
          <a:lstStyle/>
          <a:p>
            <a:pPr>
              <a:lnSpc>
                <a:spcPts val="1600"/>
              </a:lnSpc>
              <a:buFont typeface="Wingdings" pitchFamily="2" charset="2"/>
              <a:buNone/>
            </a:pPr>
            <a:r>
              <a:rPr lang="ja-JP" altLang="en-US" b="1"/>
              <a:t>膜厚</a:t>
            </a:r>
            <a:endParaRPr lang="en-US" altLang="ja-JP" b="1"/>
          </a:p>
          <a:p>
            <a:pPr>
              <a:lnSpc>
                <a:spcPts val="1600"/>
              </a:lnSpc>
              <a:buFont typeface="Wingdings" pitchFamily="2" charset="2"/>
              <a:buNone/>
            </a:pPr>
            <a:r>
              <a:rPr lang="en-US" altLang="ja-JP" b="1"/>
              <a:t>1000nm</a:t>
            </a:r>
            <a:endParaRPr lang="ja-JP" altLang="en-US" b="1"/>
          </a:p>
        </p:txBody>
      </p:sp>
      <p:sp>
        <p:nvSpPr>
          <p:cNvPr id="32" name="テキスト ボックス 255"/>
          <p:cNvSpPr txBox="1">
            <a:spLocks noChangeArrowheads="1"/>
          </p:cNvSpPr>
          <p:nvPr/>
        </p:nvSpPr>
        <p:spPr bwMode="auto">
          <a:xfrm>
            <a:off x="3990975" y="2578100"/>
            <a:ext cx="846138" cy="296863"/>
          </a:xfrm>
          <a:prstGeom prst="rect">
            <a:avLst/>
          </a:prstGeom>
          <a:noFill/>
          <a:ln w="9525">
            <a:noFill/>
            <a:miter lim="800000"/>
            <a:headEnd/>
            <a:tailEnd/>
          </a:ln>
        </p:spPr>
        <p:txBody>
          <a:bodyPr wrap="none">
            <a:spAutoFit/>
          </a:bodyPr>
          <a:lstStyle/>
          <a:p>
            <a:pPr>
              <a:lnSpc>
                <a:spcPts val="1600"/>
              </a:lnSpc>
              <a:buFont typeface="Wingdings" pitchFamily="2" charset="2"/>
              <a:buNone/>
            </a:pPr>
            <a:r>
              <a:rPr lang="en-US" altLang="ja-JP" b="1"/>
              <a:t>500nm</a:t>
            </a:r>
            <a:endParaRPr lang="ja-JP" altLang="en-US" b="1"/>
          </a:p>
        </p:txBody>
      </p:sp>
      <p:sp>
        <p:nvSpPr>
          <p:cNvPr id="33" name="テキスト ボックス 255"/>
          <p:cNvSpPr txBox="1">
            <a:spLocks noChangeArrowheads="1"/>
          </p:cNvSpPr>
          <p:nvPr/>
        </p:nvSpPr>
        <p:spPr bwMode="auto">
          <a:xfrm>
            <a:off x="3990975" y="3609975"/>
            <a:ext cx="846138" cy="296863"/>
          </a:xfrm>
          <a:prstGeom prst="rect">
            <a:avLst/>
          </a:prstGeom>
          <a:noFill/>
          <a:ln w="9525">
            <a:noFill/>
            <a:miter lim="800000"/>
            <a:headEnd/>
            <a:tailEnd/>
          </a:ln>
        </p:spPr>
        <p:txBody>
          <a:bodyPr wrap="none">
            <a:spAutoFit/>
          </a:bodyPr>
          <a:lstStyle/>
          <a:p>
            <a:pPr>
              <a:lnSpc>
                <a:spcPts val="1600"/>
              </a:lnSpc>
              <a:buFont typeface="Wingdings" pitchFamily="2" charset="2"/>
              <a:buNone/>
            </a:pPr>
            <a:r>
              <a:rPr lang="en-US" altLang="ja-JP" b="1"/>
              <a:t>100nm</a:t>
            </a:r>
            <a:endParaRPr lang="ja-JP" altLang="en-US" b="1"/>
          </a:p>
        </p:txBody>
      </p:sp>
      <p:sp>
        <p:nvSpPr>
          <p:cNvPr id="34" name="テキスト ボックス 255"/>
          <p:cNvSpPr txBox="1">
            <a:spLocks noChangeArrowheads="1"/>
          </p:cNvSpPr>
          <p:nvPr/>
        </p:nvSpPr>
        <p:spPr bwMode="auto">
          <a:xfrm>
            <a:off x="7400925" y="473075"/>
            <a:ext cx="963613" cy="503238"/>
          </a:xfrm>
          <a:prstGeom prst="rect">
            <a:avLst/>
          </a:prstGeom>
          <a:noFill/>
          <a:ln w="9525">
            <a:noFill/>
            <a:miter lim="800000"/>
            <a:headEnd/>
            <a:tailEnd/>
          </a:ln>
        </p:spPr>
        <p:txBody>
          <a:bodyPr wrap="none">
            <a:spAutoFit/>
          </a:bodyPr>
          <a:lstStyle/>
          <a:p>
            <a:pPr>
              <a:lnSpc>
                <a:spcPts val="1600"/>
              </a:lnSpc>
              <a:buFont typeface="Wingdings" pitchFamily="2" charset="2"/>
              <a:buNone/>
            </a:pPr>
            <a:r>
              <a:rPr lang="ja-JP" altLang="en-US" b="1"/>
              <a:t>膜厚</a:t>
            </a:r>
            <a:endParaRPr lang="en-US" altLang="ja-JP" b="1"/>
          </a:p>
          <a:p>
            <a:pPr>
              <a:lnSpc>
                <a:spcPts val="1600"/>
              </a:lnSpc>
              <a:buFont typeface="Wingdings" pitchFamily="2" charset="2"/>
              <a:buNone/>
            </a:pPr>
            <a:r>
              <a:rPr lang="en-US" altLang="ja-JP" b="1"/>
              <a:t>1000nm</a:t>
            </a:r>
            <a:endParaRPr lang="ja-JP" altLang="en-US" b="1"/>
          </a:p>
        </p:txBody>
      </p:sp>
      <p:sp>
        <p:nvSpPr>
          <p:cNvPr id="35" name="テキスト ボックス 255"/>
          <p:cNvSpPr txBox="1">
            <a:spLocks noChangeArrowheads="1"/>
          </p:cNvSpPr>
          <p:nvPr/>
        </p:nvSpPr>
        <p:spPr bwMode="auto">
          <a:xfrm>
            <a:off x="7400925" y="2921000"/>
            <a:ext cx="846138" cy="296863"/>
          </a:xfrm>
          <a:prstGeom prst="rect">
            <a:avLst/>
          </a:prstGeom>
          <a:noFill/>
          <a:ln w="9525">
            <a:noFill/>
            <a:miter lim="800000"/>
            <a:headEnd/>
            <a:tailEnd/>
          </a:ln>
        </p:spPr>
        <p:txBody>
          <a:bodyPr wrap="none">
            <a:spAutoFit/>
          </a:bodyPr>
          <a:lstStyle/>
          <a:p>
            <a:pPr>
              <a:lnSpc>
                <a:spcPts val="1600"/>
              </a:lnSpc>
              <a:buFont typeface="Wingdings" pitchFamily="2" charset="2"/>
              <a:buNone/>
            </a:pPr>
            <a:r>
              <a:rPr lang="en-US" altLang="ja-JP" b="1"/>
              <a:t>500nm</a:t>
            </a:r>
            <a:endParaRPr lang="ja-JP" altLang="en-US" b="1"/>
          </a:p>
        </p:txBody>
      </p:sp>
      <p:sp>
        <p:nvSpPr>
          <p:cNvPr id="36" name="タイトル 1"/>
          <p:cNvSpPr>
            <a:spLocks noGrp="1"/>
          </p:cNvSpPr>
          <p:nvPr>
            <p:ph type="title"/>
          </p:nvPr>
        </p:nvSpPr>
        <p:spPr>
          <a:xfrm>
            <a:off x="501204" y="51958"/>
            <a:ext cx="9133800" cy="1039091"/>
          </a:xfrm>
        </p:spPr>
        <p:txBody>
          <a:bodyPr>
            <a:noAutofit/>
          </a:bodyPr>
          <a:lstStyle/>
          <a:p>
            <a:pPr eaLnBrk="1" hangingPunct="1">
              <a:defRPr/>
            </a:pPr>
            <a:r>
              <a:rPr lang="ja-JP" altLang="en-US" sz="3200" dirty="0"/>
              <a:t>拡散挙動の三次元的追跡</a:t>
            </a:r>
            <a:r>
              <a:rPr lang="en-US" altLang="ja-JP" sz="3200" dirty="0"/>
              <a:t/>
            </a:r>
            <a:br>
              <a:rPr lang="en-US" altLang="ja-JP" sz="3200" dirty="0"/>
            </a:br>
            <a:r>
              <a:rPr lang="ja-JP" altLang="en-US" sz="3200" dirty="0"/>
              <a:t>　</a:t>
            </a:r>
            <a:r>
              <a:rPr lang="ja-JP" altLang="en-US" sz="3200" dirty="0" smtClean="0"/>
              <a:t>：拡散挙動の膜厚依存性</a:t>
            </a:r>
            <a:endParaRPr lang="ja-JP" altLang="en-US" sz="3200" dirty="0"/>
          </a:p>
        </p:txBody>
      </p:sp>
      <p:sp>
        <p:nvSpPr>
          <p:cNvPr id="37" name="スライド番号プレースホルダー 3"/>
          <p:cNvSpPr txBox="1">
            <a:spLocks/>
          </p:cNvSpPr>
          <p:nvPr/>
        </p:nvSpPr>
        <p:spPr>
          <a:xfrm>
            <a:off x="9410700" y="6191250"/>
            <a:ext cx="412750" cy="365125"/>
          </a:xfrm>
          <a:prstGeom prst="rect">
            <a:avLst/>
          </a:prstGeom>
        </p:spPr>
        <p:txBody>
          <a:bodyPr vert="horz"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fld id="{990D74F6-B4A1-44BD-B3FF-58C035BBD6A6}" type="slidenum">
              <a:rPr kumimoji="0" lang="ja-JP" altLang="en-US" sz="1200" b="0" i="0" u="none" strike="noStrike" kern="1200" cap="none" spc="0" normalizeH="0" baseline="0" noProof="0" smtClean="0">
                <a:ln>
                  <a:noFill/>
                </a:ln>
                <a:solidFill>
                  <a:schemeClr val="tx2"/>
                </a:solidFill>
                <a:effectLst/>
                <a:uLnTx/>
                <a:uFillTx/>
                <a:latin typeface="Calibri" charset="0"/>
                <a:ea typeface="ＭＳ Ｐゴシック"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68</a:t>
            </a:fld>
            <a:endParaRPr kumimoji="0" lang="ja-JP" altLang="en-US" sz="1200" b="0" i="0" u="none" strike="noStrike" kern="1200" cap="none" spc="0" normalizeH="0" baseline="0" noProof="0">
              <a:ln>
                <a:noFill/>
              </a:ln>
              <a:solidFill>
                <a:schemeClr val="tx2"/>
              </a:solidFill>
              <a:effectLst/>
              <a:uLnTx/>
              <a:uFillTx/>
              <a:latin typeface="Calibri" charset="0"/>
              <a:ea typeface="ＭＳ Ｐゴシック" charset="-128"/>
              <a:cs typeface="+mn-cs"/>
            </a:endParaRPr>
          </a:p>
        </p:txBody>
      </p:sp>
      <p:sp>
        <p:nvSpPr>
          <p:cNvPr id="38" name="テキスト ボックス 3"/>
          <p:cNvSpPr txBox="1">
            <a:spLocks noChangeArrowheads="1"/>
          </p:cNvSpPr>
          <p:nvPr/>
        </p:nvSpPr>
        <p:spPr bwMode="auto">
          <a:xfrm>
            <a:off x="1065213" y="5732463"/>
            <a:ext cx="7877175" cy="831850"/>
          </a:xfrm>
          <a:prstGeom prst="rect">
            <a:avLst/>
          </a:prstGeom>
          <a:noFill/>
          <a:ln w="12700">
            <a:solidFill>
              <a:srgbClr val="FF0000"/>
            </a:solidFill>
            <a:miter lim="800000"/>
            <a:headEnd/>
            <a:tailEnd/>
          </a:ln>
        </p:spPr>
        <p:txBody>
          <a:bodyPr wrap="none">
            <a:spAutoFit/>
          </a:bodyPr>
          <a:lstStyle/>
          <a:p>
            <a:pPr marL="342900" indent="-342900">
              <a:buFont typeface="Arial" pitchFamily="34" charset="0"/>
              <a:buChar char="•"/>
            </a:pPr>
            <a:r>
              <a:rPr lang="ja-JP" altLang="en-US" sz="2400"/>
              <a:t>膜厚の大きい試料では基板から離れた領域を拡散する</a:t>
            </a:r>
            <a:endParaRPr lang="en-US" altLang="ja-JP" sz="2400"/>
          </a:p>
          <a:p>
            <a:pPr marL="342900" indent="-342900">
              <a:buFont typeface="Arial" pitchFamily="34" charset="0"/>
              <a:buChar char="•"/>
            </a:pPr>
            <a:r>
              <a:rPr lang="ja-JP" altLang="en-US" sz="2400"/>
              <a:t>基板との距離が大きいほど拡散速度が大きい</a:t>
            </a:r>
          </a:p>
        </p:txBody>
      </p:sp>
      <p:sp>
        <p:nvSpPr>
          <p:cNvPr id="39" name="テキスト ボックス 255"/>
          <p:cNvSpPr txBox="1">
            <a:spLocks noChangeArrowheads="1"/>
          </p:cNvSpPr>
          <p:nvPr/>
        </p:nvSpPr>
        <p:spPr bwMode="auto">
          <a:xfrm>
            <a:off x="4354513" y="4860925"/>
            <a:ext cx="1960562" cy="368300"/>
          </a:xfrm>
          <a:prstGeom prst="rect">
            <a:avLst/>
          </a:prstGeom>
          <a:noFill/>
          <a:ln w="9525">
            <a:noFill/>
            <a:miter lim="800000"/>
            <a:headEnd/>
            <a:tailEnd/>
          </a:ln>
        </p:spPr>
        <p:txBody>
          <a:bodyPr wrap="none" anchor="ctr">
            <a:spAutoFit/>
          </a:bodyPr>
          <a:lstStyle/>
          <a:p>
            <a:r>
              <a:rPr lang="ja-JP" altLang="en-US"/>
              <a:t>拡散係数 </a:t>
            </a:r>
            <a:r>
              <a:rPr lang="en-US" altLang="ja-JP"/>
              <a:t>/ µm</a:t>
            </a:r>
            <a:r>
              <a:rPr lang="en-US" altLang="ja-JP" baseline="30000"/>
              <a:t>2</a:t>
            </a:r>
            <a:r>
              <a:rPr lang="en-US" altLang="ja-JP"/>
              <a:t> s</a:t>
            </a:r>
            <a:r>
              <a:rPr lang="en-US" altLang="ja-JP" baseline="30000"/>
              <a:t>-1</a:t>
            </a:r>
            <a:endParaRPr lang="ja-JP" altLang="en-US" baseline="30000"/>
          </a:p>
        </p:txBody>
      </p:sp>
      <p:sp>
        <p:nvSpPr>
          <p:cNvPr id="40" name="テキスト ボックス 255"/>
          <p:cNvSpPr txBox="1">
            <a:spLocks noChangeArrowheads="1"/>
          </p:cNvSpPr>
          <p:nvPr/>
        </p:nvSpPr>
        <p:spPr bwMode="auto">
          <a:xfrm>
            <a:off x="7170738" y="5203825"/>
            <a:ext cx="2719387" cy="368300"/>
          </a:xfrm>
          <a:prstGeom prst="rect">
            <a:avLst/>
          </a:prstGeom>
          <a:noFill/>
          <a:ln w="9525">
            <a:noFill/>
            <a:miter lim="800000"/>
            <a:headEnd/>
            <a:tailEnd/>
          </a:ln>
        </p:spPr>
        <p:txBody>
          <a:bodyPr wrap="none" anchor="ctr">
            <a:spAutoFit/>
          </a:bodyPr>
          <a:lstStyle/>
          <a:p>
            <a:r>
              <a:rPr lang="ja-JP" altLang="en-US"/>
              <a:t>基板からの平均距離 </a:t>
            </a:r>
            <a:r>
              <a:rPr lang="en-US" altLang="ja-JP"/>
              <a:t>/ nm</a:t>
            </a:r>
            <a:endParaRPr lang="ja-JP" altLang="en-US"/>
          </a:p>
        </p:txBody>
      </p:sp>
      <p:sp>
        <p:nvSpPr>
          <p:cNvPr id="41" name="テキスト ボックス 255"/>
          <p:cNvSpPr txBox="1">
            <a:spLocks noChangeArrowheads="1"/>
          </p:cNvSpPr>
          <p:nvPr/>
        </p:nvSpPr>
        <p:spPr bwMode="auto">
          <a:xfrm rot="16200000">
            <a:off x="6045201" y="2663825"/>
            <a:ext cx="1960562" cy="369887"/>
          </a:xfrm>
          <a:prstGeom prst="rect">
            <a:avLst/>
          </a:prstGeom>
          <a:noFill/>
          <a:ln w="9525">
            <a:noFill/>
            <a:miter lim="800000"/>
            <a:headEnd/>
            <a:tailEnd/>
          </a:ln>
        </p:spPr>
        <p:txBody>
          <a:bodyPr wrap="none" anchor="ctr">
            <a:spAutoFit/>
          </a:bodyPr>
          <a:lstStyle/>
          <a:p>
            <a:r>
              <a:rPr lang="ja-JP" altLang="en-US"/>
              <a:t>拡散係数 </a:t>
            </a:r>
            <a:r>
              <a:rPr lang="en-US" altLang="ja-JP"/>
              <a:t>/ µm</a:t>
            </a:r>
            <a:r>
              <a:rPr lang="en-US" altLang="ja-JP" baseline="30000"/>
              <a:t>2</a:t>
            </a:r>
            <a:r>
              <a:rPr lang="en-US" altLang="ja-JP"/>
              <a:t> s</a:t>
            </a:r>
            <a:r>
              <a:rPr lang="en-US" altLang="ja-JP" baseline="30000"/>
              <a:t>-1</a:t>
            </a:r>
            <a:endParaRPr lang="ja-JP" altLang="en-US" baseline="30000"/>
          </a:p>
        </p:txBody>
      </p:sp>
      <p:pic>
        <p:nvPicPr>
          <p:cNvPr id="42" name="Picture 28"/>
          <p:cNvPicPr>
            <a:picLocks noChangeAspect="1" noChangeArrowheads="1"/>
          </p:cNvPicPr>
          <p:nvPr/>
        </p:nvPicPr>
        <p:blipFill>
          <a:blip r:embed="rId2" cstate="print"/>
          <a:srcRect/>
          <a:stretch>
            <a:fillRect/>
          </a:stretch>
        </p:blipFill>
        <p:spPr bwMode="auto">
          <a:xfrm>
            <a:off x="7121525" y="442913"/>
            <a:ext cx="2519363" cy="2365375"/>
          </a:xfrm>
          <a:prstGeom prst="rect">
            <a:avLst/>
          </a:prstGeom>
          <a:noFill/>
          <a:ln w="9525">
            <a:noFill/>
            <a:miter lim="800000"/>
            <a:headEnd/>
            <a:tailEnd/>
          </a:ln>
          <a:effectLst/>
        </p:spPr>
      </p:pic>
      <p:pic>
        <p:nvPicPr>
          <p:cNvPr id="43" name="Picture 29"/>
          <p:cNvPicPr>
            <a:picLocks noChangeAspect="1" noChangeArrowheads="1"/>
          </p:cNvPicPr>
          <p:nvPr/>
        </p:nvPicPr>
        <p:blipFill>
          <a:blip r:embed="rId3" cstate="print"/>
          <a:srcRect/>
          <a:stretch>
            <a:fillRect/>
          </a:stretch>
        </p:blipFill>
        <p:spPr bwMode="auto">
          <a:xfrm>
            <a:off x="7121525" y="2889250"/>
            <a:ext cx="2519363" cy="2366963"/>
          </a:xfrm>
          <a:prstGeom prst="rect">
            <a:avLst/>
          </a:prstGeom>
          <a:noFill/>
          <a:ln w="9525">
            <a:noFill/>
            <a:miter lim="800000"/>
            <a:headEnd/>
            <a:tailEnd/>
          </a:ln>
          <a:effectLst/>
        </p:spPr>
      </p:pic>
      <p:sp>
        <p:nvSpPr>
          <p:cNvPr id="44" name="正方形/長方形 43"/>
          <p:cNvSpPr/>
          <p:nvPr/>
        </p:nvSpPr>
        <p:spPr>
          <a:xfrm rot="2960811">
            <a:off x="8231982" y="423069"/>
            <a:ext cx="673100" cy="2230437"/>
          </a:xfrm>
          <a:prstGeom prst="rect">
            <a:avLst/>
          </a:prstGeom>
          <a:solidFill>
            <a:srgbClr val="FFFF00">
              <a:alpha val="25000"/>
            </a:srgbClr>
          </a:solidFill>
          <a:ln w="12700">
            <a:solidFill>
              <a:srgbClr val="FFFF00">
                <a:alpha val="80000"/>
              </a:srgbClr>
            </a:solid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45" name="正方形/長方形 44"/>
          <p:cNvSpPr/>
          <p:nvPr/>
        </p:nvSpPr>
        <p:spPr>
          <a:xfrm rot="3182020">
            <a:off x="8224838" y="2911475"/>
            <a:ext cx="671512" cy="2230438"/>
          </a:xfrm>
          <a:prstGeom prst="rect">
            <a:avLst/>
          </a:prstGeom>
          <a:solidFill>
            <a:srgbClr val="FFFF00">
              <a:alpha val="25000"/>
            </a:srgbClr>
          </a:solidFill>
          <a:ln w="12700">
            <a:solidFill>
              <a:srgbClr val="FFFF00">
                <a:alpha val="80000"/>
              </a:srgbClr>
            </a:solid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46" name="テキスト ボックス 255"/>
          <p:cNvSpPr txBox="1">
            <a:spLocks noChangeArrowheads="1"/>
          </p:cNvSpPr>
          <p:nvPr/>
        </p:nvSpPr>
        <p:spPr bwMode="auto">
          <a:xfrm rot="16200000">
            <a:off x="3082925" y="2905125"/>
            <a:ext cx="1314450" cy="368300"/>
          </a:xfrm>
          <a:prstGeom prst="rect">
            <a:avLst/>
          </a:prstGeom>
          <a:noFill/>
          <a:ln w="9525">
            <a:noFill/>
            <a:miter lim="800000"/>
            <a:headEnd/>
            <a:tailEnd/>
          </a:ln>
        </p:spPr>
        <p:txBody>
          <a:bodyPr wrap="none" anchor="ctr">
            <a:spAutoFit/>
          </a:bodyPr>
          <a:lstStyle/>
          <a:p>
            <a:pPr algn="ctr"/>
            <a:r>
              <a:rPr lang="en-US" altLang="ja-JP"/>
              <a:t>Count / arb.</a:t>
            </a:r>
            <a:endParaRPr lang="ja-JP" altLang="en-US"/>
          </a:p>
        </p:txBody>
      </p:sp>
      <p:pic>
        <p:nvPicPr>
          <p:cNvPr id="47" name="Picture 33"/>
          <p:cNvPicPr>
            <a:picLocks noChangeAspect="1" noChangeArrowheads="1"/>
          </p:cNvPicPr>
          <p:nvPr/>
        </p:nvPicPr>
        <p:blipFill>
          <a:blip r:embed="rId4" cstate="print"/>
          <a:srcRect/>
          <a:stretch>
            <a:fillRect/>
          </a:stretch>
        </p:blipFill>
        <p:spPr bwMode="auto">
          <a:xfrm>
            <a:off x="3657600" y="3562350"/>
            <a:ext cx="3240088" cy="1317625"/>
          </a:xfrm>
          <a:prstGeom prst="rect">
            <a:avLst/>
          </a:prstGeom>
          <a:noFill/>
          <a:ln w="9525">
            <a:noFill/>
            <a:miter lim="800000"/>
            <a:headEnd/>
            <a:tailEnd/>
          </a:ln>
          <a:effectLst/>
        </p:spPr>
      </p:pic>
      <p:pic>
        <p:nvPicPr>
          <p:cNvPr id="48" name="Picture 34"/>
          <p:cNvPicPr>
            <a:picLocks noChangeAspect="1" noChangeArrowheads="1"/>
          </p:cNvPicPr>
          <p:nvPr/>
        </p:nvPicPr>
        <p:blipFill>
          <a:blip r:embed="rId5" cstate="print"/>
          <a:srcRect/>
          <a:stretch>
            <a:fillRect/>
          </a:stretch>
        </p:blipFill>
        <p:spPr bwMode="auto">
          <a:xfrm>
            <a:off x="3659188" y="2528888"/>
            <a:ext cx="3238500" cy="1120775"/>
          </a:xfrm>
          <a:prstGeom prst="rect">
            <a:avLst/>
          </a:prstGeom>
          <a:noFill/>
          <a:ln w="9525">
            <a:noFill/>
            <a:miter lim="800000"/>
            <a:headEnd/>
            <a:tailEnd/>
          </a:ln>
          <a:effectLst/>
        </p:spPr>
      </p:pic>
      <p:grpSp>
        <p:nvGrpSpPr>
          <p:cNvPr id="49" name="グループ化 4"/>
          <p:cNvGrpSpPr>
            <a:grpSpLocks/>
          </p:cNvGrpSpPr>
          <p:nvPr/>
        </p:nvGrpSpPr>
        <p:grpSpPr bwMode="auto">
          <a:xfrm>
            <a:off x="288925" y="1466850"/>
            <a:ext cx="3336925" cy="2733675"/>
            <a:chOff x="3487738" y="1466850"/>
            <a:chExt cx="3336925" cy="2733675"/>
          </a:xfrm>
        </p:grpSpPr>
        <p:sp>
          <p:nvSpPr>
            <p:cNvPr id="50" name="テキスト ボックス 255"/>
            <p:cNvSpPr txBox="1">
              <a:spLocks noChangeArrowheads="1"/>
            </p:cNvSpPr>
            <p:nvPr/>
          </p:nvSpPr>
          <p:spPr bwMode="auto">
            <a:xfrm>
              <a:off x="3925888" y="1544638"/>
              <a:ext cx="963612" cy="503237"/>
            </a:xfrm>
            <a:prstGeom prst="rect">
              <a:avLst/>
            </a:prstGeom>
            <a:noFill/>
            <a:ln w="9525">
              <a:noFill/>
              <a:miter lim="800000"/>
              <a:headEnd/>
              <a:tailEnd/>
            </a:ln>
          </p:spPr>
          <p:txBody>
            <a:bodyPr wrap="none">
              <a:spAutoFit/>
            </a:bodyPr>
            <a:lstStyle/>
            <a:p>
              <a:pPr>
                <a:lnSpc>
                  <a:spcPts val="1600"/>
                </a:lnSpc>
                <a:buFont typeface="Wingdings" pitchFamily="2" charset="2"/>
                <a:buNone/>
              </a:pPr>
              <a:r>
                <a:rPr lang="ja-JP" altLang="en-US" b="1"/>
                <a:t>膜厚</a:t>
              </a:r>
              <a:endParaRPr lang="en-US" altLang="ja-JP" b="1"/>
            </a:p>
            <a:p>
              <a:pPr>
                <a:lnSpc>
                  <a:spcPts val="1600"/>
                </a:lnSpc>
                <a:buFont typeface="Wingdings" pitchFamily="2" charset="2"/>
                <a:buNone/>
              </a:pPr>
              <a:r>
                <a:rPr lang="en-US" altLang="ja-JP" b="1"/>
                <a:t>1000nm</a:t>
              </a:r>
              <a:endParaRPr lang="ja-JP" altLang="en-US" b="1"/>
            </a:p>
          </p:txBody>
        </p:sp>
        <p:sp>
          <p:nvSpPr>
            <p:cNvPr id="51" name="テキスト ボックス 255"/>
            <p:cNvSpPr txBox="1">
              <a:spLocks noChangeArrowheads="1"/>
            </p:cNvSpPr>
            <p:nvPr/>
          </p:nvSpPr>
          <p:spPr bwMode="auto">
            <a:xfrm>
              <a:off x="3925888" y="2579688"/>
              <a:ext cx="847725" cy="298450"/>
            </a:xfrm>
            <a:prstGeom prst="rect">
              <a:avLst/>
            </a:prstGeom>
            <a:noFill/>
            <a:ln w="9525">
              <a:noFill/>
              <a:miter lim="800000"/>
              <a:headEnd/>
              <a:tailEnd/>
            </a:ln>
          </p:spPr>
          <p:txBody>
            <a:bodyPr wrap="none">
              <a:spAutoFit/>
            </a:bodyPr>
            <a:lstStyle/>
            <a:p>
              <a:pPr>
                <a:lnSpc>
                  <a:spcPts val="1600"/>
                </a:lnSpc>
                <a:buFont typeface="Wingdings" pitchFamily="2" charset="2"/>
                <a:buNone/>
              </a:pPr>
              <a:r>
                <a:rPr lang="en-US" altLang="ja-JP" b="1"/>
                <a:t>500nm</a:t>
              </a:r>
              <a:endParaRPr lang="ja-JP" altLang="en-US" b="1"/>
            </a:p>
          </p:txBody>
        </p:sp>
        <p:sp>
          <p:nvSpPr>
            <p:cNvPr id="52" name="テキスト ボックス 255"/>
            <p:cNvSpPr txBox="1">
              <a:spLocks noChangeArrowheads="1"/>
            </p:cNvSpPr>
            <p:nvPr/>
          </p:nvSpPr>
          <p:spPr bwMode="auto">
            <a:xfrm>
              <a:off x="3906838" y="3830638"/>
              <a:ext cx="2719387" cy="369887"/>
            </a:xfrm>
            <a:prstGeom prst="rect">
              <a:avLst/>
            </a:prstGeom>
            <a:noFill/>
            <a:ln w="9525">
              <a:noFill/>
              <a:miter lim="800000"/>
              <a:headEnd/>
              <a:tailEnd/>
            </a:ln>
          </p:spPr>
          <p:txBody>
            <a:bodyPr wrap="none" anchor="ctr">
              <a:spAutoFit/>
            </a:bodyPr>
            <a:lstStyle/>
            <a:p>
              <a:r>
                <a:rPr lang="ja-JP" altLang="en-US"/>
                <a:t>基板からの平均距離 </a:t>
              </a:r>
              <a:r>
                <a:rPr lang="en-US" altLang="ja-JP"/>
                <a:t>/ nm</a:t>
              </a:r>
              <a:endParaRPr lang="ja-JP" altLang="en-US"/>
            </a:p>
          </p:txBody>
        </p:sp>
        <p:sp>
          <p:nvSpPr>
            <p:cNvPr id="53" name="テキスト ボックス 255"/>
            <p:cNvSpPr txBox="1">
              <a:spLocks noChangeArrowheads="1"/>
            </p:cNvSpPr>
            <p:nvPr/>
          </p:nvSpPr>
          <p:spPr bwMode="auto">
            <a:xfrm rot="-5400000">
              <a:off x="3016250" y="2551113"/>
              <a:ext cx="1312863" cy="369887"/>
            </a:xfrm>
            <a:prstGeom prst="rect">
              <a:avLst/>
            </a:prstGeom>
            <a:noFill/>
            <a:ln w="9525">
              <a:noFill/>
              <a:miter lim="800000"/>
              <a:headEnd/>
              <a:tailEnd/>
            </a:ln>
          </p:spPr>
          <p:txBody>
            <a:bodyPr wrap="none" anchor="ctr">
              <a:spAutoFit/>
            </a:bodyPr>
            <a:lstStyle/>
            <a:p>
              <a:pPr algn="ctr"/>
              <a:r>
                <a:rPr lang="en-US" altLang="ja-JP"/>
                <a:t>Count / arb.</a:t>
              </a:r>
              <a:endParaRPr lang="ja-JP" altLang="en-US"/>
            </a:p>
          </p:txBody>
        </p:sp>
        <p:pic>
          <p:nvPicPr>
            <p:cNvPr id="54" name="Picture 32"/>
            <p:cNvPicPr>
              <a:picLocks noChangeAspect="1" noChangeArrowheads="1"/>
            </p:cNvPicPr>
            <p:nvPr/>
          </p:nvPicPr>
          <p:blipFill>
            <a:blip r:embed="rId6" cstate="print"/>
            <a:srcRect/>
            <a:stretch>
              <a:fillRect/>
            </a:stretch>
          </p:blipFill>
          <p:spPr bwMode="auto">
            <a:xfrm>
              <a:off x="3584575" y="2559050"/>
              <a:ext cx="3240088" cy="1290638"/>
            </a:xfrm>
            <a:prstGeom prst="rect">
              <a:avLst/>
            </a:prstGeom>
            <a:noFill/>
            <a:ln w="9525">
              <a:noFill/>
              <a:miter lim="800000"/>
              <a:headEnd/>
              <a:tailEnd/>
            </a:ln>
            <a:effectLst/>
          </p:spPr>
        </p:pic>
        <p:pic>
          <p:nvPicPr>
            <p:cNvPr id="55" name="Picture 35"/>
            <p:cNvPicPr>
              <a:picLocks noChangeAspect="1" noChangeArrowheads="1"/>
            </p:cNvPicPr>
            <p:nvPr/>
          </p:nvPicPr>
          <p:blipFill>
            <a:blip r:embed="rId7" cstate="print"/>
            <a:srcRect/>
            <a:stretch>
              <a:fillRect/>
            </a:stretch>
          </p:blipFill>
          <p:spPr bwMode="auto">
            <a:xfrm>
              <a:off x="3584575" y="1466850"/>
              <a:ext cx="3240088" cy="1147763"/>
            </a:xfrm>
            <a:prstGeom prst="rect">
              <a:avLst/>
            </a:prstGeom>
            <a:noFill/>
            <a:ln w="9525">
              <a:noFill/>
              <a:miter lim="800000"/>
              <a:headEnd/>
              <a:tailEnd/>
            </a:ln>
            <a:effectLst/>
          </p:spPr>
        </p:pic>
      </p:grpSp>
      <p:pic>
        <p:nvPicPr>
          <p:cNvPr id="56" name="Picture 36"/>
          <p:cNvPicPr>
            <a:picLocks noChangeAspect="1" noChangeArrowheads="1"/>
          </p:cNvPicPr>
          <p:nvPr/>
        </p:nvPicPr>
        <p:blipFill>
          <a:blip r:embed="rId8" cstate="print"/>
          <a:srcRect/>
          <a:stretch>
            <a:fillRect/>
          </a:stretch>
        </p:blipFill>
        <p:spPr bwMode="auto">
          <a:xfrm>
            <a:off x="3657600" y="1466850"/>
            <a:ext cx="3240088" cy="1147763"/>
          </a:xfrm>
          <a:prstGeom prst="rect">
            <a:avLst/>
          </a:prstGeom>
          <a:noFill/>
          <a:ln w="9525">
            <a:noFill/>
            <a:miter lim="800000"/>
            <a:headEnd/>
            <a:tailEnd/>
          </a:ln>
          <a:effectLst/>
        </p:spPr>
      </p:pic>
      <p:sp>
        <p:nvSpPr>
          <p:cNvPr id="57" name="上矢印 56"/>
          <p:cNvSpPr/>
          <p:nvPr/>
        </p:nvSpPr>
        <p:spPr>
          <a:xfrm rot="918014">
            <a:off x="4595813" y="1670050"/>
            <a:ext cx="739775" cy="2970213"/>
          </a:xfrm>
          <a:prstGeom prst="upArrow">
            <a:avLst>
              <a:gd name="adj1" fmla="val 50155"/>
              <a:gd name="adj2" fmla="val 89683"/>
            </a:avLst>
          </a:prstGeom>
          <a:solidFill>
            <a:srgbClr val="FFFF00">
              <a:alpha val="40000"/>
            </a:srgbClr>
          </a:solidFill>
          <a:ln w="12700">
            <a:solidFill>
              <a:srgbClr val="FFFF00">
                <a:alpha val="80000"/>
              </a:srgbClr>
            </a:solid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strips(upRight)">
                                      <p:cBhvr>
                                        <p:cTn id="12" dur="500"/>
                                        <p:tgtEl>
                                          <p:spTgt spid="44"/>
                                        </p:tgtEl>
                                      </p:cBhvr>
                                    </p:animEffect>
                                  </p:childTnLst>
                                </p:cTn>
                              </p:par>
                              <p:par>
                                <p:cTn id="13" presetID="18" presetClass="entr" presetSubtype="3"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strips(upRight)">
                                      <p:cBhvr>
                                        <p:cTn id="1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57"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descr="all.png"/>
          <p:cNvPicPr>
            <a:picLocks noChangeAspect="1"/>
          </p:cNvPicPr>
          <p:nvPr/>
        </p:nvPicPr>
        <p:blipFill>
          <a:blip r:embed="rId2" cstate="print">
            <a:clrChange>
              <a:clrFrom>
                <a:srgbClr val="FFFFFF"/>
              </a:clrFrom>
              <a:clrTo>
                <a:srgbClr val="FFFFFF">
                  <a:alpha val="0"/>
                </a:srgbClr>
              </a:clrTo>
            </a:clrChange>
          </a:blip>
          <a:stretch>
            <a:fillRect/>
          </a:stretch>
        </p:blipFill>
        <p:spPr>
          <a:xfrm>
            <a:off x="344490" y="1803719"/>
            <a:ext cx="4424372" cy="2340000"/>
          </a:xfrm>
          <a:prstGeom prst="rect">
            <a:avLst/>
          </a:prstGeom>
          <a:solidFill>
            <a:schemeClr val="bg2"/>
          </a:solidFill>
        </p:spPr>
      </p:pic>
      <p:sp>
        <p:nvSpPr>
          <p:cNvPr id="2" name="タイトル 1"/>
          <p:cNvSpPr>
            <a:spLocks noGrp="1"/>
          </p:cNvSpPr>
          <p:nvPr>
            <p:ph type="title"/>
          </p:nvPr>
        </p:nvSpPr>
        <p:spPr/>
        <p:txBody>
          <a:bodyPr/>
          <a:lstStyle/>
          <a:p>
            <a:r>
              <a:rPr kumimoji="1" lang="en-US" altLang="ja-JP" sz="3200" b="1" dirty="0" smtClean="0"/>
              <a:t>UV</a:t>
            </a:r>
            <a:r>
              <a:rPr kumimoji="1" lang="ja-JP" altLang="en-US" sz="3200" b="1" dirty="0" smtClean="0"/>
              <a:t>光強度別</a:t>
            </a:r>
            <a:r>
              <a:rPr kumimoji="1" lang="en-US" altLang="ja-JP" sz="3200" b="1" dirty="0" smtClean="0"/>
              <a:t>Data</a:t>
            </a:r>
            <a:endParaRPr kumimoji="1" lang="ja-JP" altLang="en-US" b="1"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69</a:t>
            </a:fld>
            <a:endParaRPr lang="ja-JP" altLang="en-US"/>
          </a:p>
        </p:txBody>
      </p:sp>
      <p:pic>
        <p:nvPicPr>
          <p:cNvPr id="5" name="図 4" descr="time.png"/>
          <p:cNvPicPr>
            <a:picLocks noChangeAspect="1"/>
          </p:cNvPicPr>
          <p:nvPr/>
        </p:nvPicPr>
        <p:blipFill>
          <a:blip r:embed="rId3" cstate="print">
            <a:clrChange>
              <a:clrFrom>
                <a:srgbClr val="FFFFFF"/>
              </a:clrFrom>
              <a:clrTo>
                <a:srgbClr val="FFFFFF">
                  <a:alpha val="0"/>
                </a:srgbClr>
              </a:clrTo>
            </a:clrChange>
          </a:blip>
          <a:stretch>
            <a:fillRect/>
          </a:stretch>
        </p:blipFill>
        <p:spPr>
          <a:xfrm>
            <a:off x="5065133" y="1800912"/>
            <a:ext cx="4424371" cy="2340000"/>
          </a:xfrm>
          <a:prstGeom prst="rect">
            <a:avLst/>
          </a:prstGeom>
        </p:spPr>
      </p:pic>
      <p:graphicFrame>
        <p:nvGraphicFramePr>
          <p:cNvPr id="6" name="表 5"/>
          <p:cNvGraphicFramePr>
            <a:graphicFrameLocks noGrp="1"/>
          </p:cNvGraphicFramePr>
          <p:nvPr/>
        </p:nvGraphicFramePr>
        <p:xfrm>
          <a:off x="1136576" y="4653134"/>
          <a:ext cx="7962737" cy="1728075"/>
        </p:xfrm>
        <a:graphic>
          <a:graphicData uri="http://schemas.openxmlformats.org/drawingml/2006/table">
            <a:tbl>
              <a:tblPr/>
              <a:tblGrid>
                <a:gridCol w="1018439"/>
                <a:gridCol w="2131423"/>
                <a:gridCol w="1959525"/>
                <a:gridCol w="1529806"/>
                <a:gridCol w="1323544"/>
              </a:tblGrid>
              <a:tr h="345615">
                <a:tc>
                  <a:txBody>
                    <a:bodyPr/>
                    <a:lstStyle/>
                    <a:p>
                      <a:pPr algn="ctr" fontAlgn="ctr"/>
                      <a:r>
                        <a:rPr lang="ja-JP" altLang="en-US" sz="1200" b="0" i="0" u="none" strike="noStrike" dirty="0">
                          <a:solidFill>
                            <a:srgbClr val="000000"/>
                          </a:solidFill>
                          <a:latin typeface="ＭＳ Ｐゴシック"/>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Unicode MS"/>
                        </a:rPr>
                        <a:t>Survival time Ave. / 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Unicode MS"/>
                        </a:rPr>
                        <a:t>Survival time total / 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000000"/>
                          </a:solidFill>
                          <a:latin typeface="ＭＳ Ｐゴシック" pitchFamily="50" charset="-128"/>
                          <a:ea typeface="ＭＳ Ｐゴシック" pitchFamily="50" charset="-128"/>
                        </a:rPr>
                        <a:t>スイッチング回数</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Arial Unicode MS"/>
                        </a:rPr>
                        <a:t>fitting</a:t>
                      </a:r>
                      <a:r>
                        <a:rPr lang="ja-JP" altLang="en-US" sz="1600" b="0" i="0" u="none" strike="noStrike" dirty="0">
                          <a:solidFill>
                            <a:srgbClr val="000000"/>
                          </a:solidFill>
                          <a:latin typeface="ＭＳ Ｐゴシック" pitchFamily="50" charset="-128"/>
                          <a:ea typeface="ＭＳ Ｐゴシック" pitchFamily="50" charset="-128"/>
                        </a:rPr>
                        <a:t>分子数</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345615">
                <a:tc>
                  <a:txBody>
                    <a:bodyPr/>
                    <a:lstStyle/>
                    <a:p>
                      <a:pPr algn="ctr" fontAlgn="ctr"/>
                      <a:r>
                        <a:rPr lang="el-GR" sz="2000" b="0" i="0" u="none" strike="noStrike" dirty="0">
                          <a:solidFill>
                            <a:srgbClr val="000000"/>
                          </a:solidFill>
                          <a:latin typeface="Arial Unicode MS"/>
                        </a:rPr>
                        <a:t>2μ</a:t>
                      </a:r>
                      <a:r>
                        <a:rPr lang="en-US" sz="2000" b="0" i="0" u="none" strike="noStrike" dirty="0">
                          <a:solidFill>
                            <a:srgbClr val="000000"/>
                          </a:solidFill>
                          <a:latin typeface="Arial Unicode MS"/>
                        </a:rPr>
                        <a:t>W</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a:solidFill>
                            <a:srgbClr val="000000"/>
                          </a:solidFill>
                          <a:latin typeface="Arial Unicode MS"/>
                        </a:rPr>
                        <a:t>2.614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dirty="0">
                          <a:solidFill>
                            <a:srgbClr val="000000"/>
                          </a:solidFill>
                          <a:latin typeface="Arial Unicode MS"/>
                        </a:rPr>
                        <a:t>1620.557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a:solidFill>
                            <a:srgbClr val="000000"/>
                          </a:solidFill>
                          <a:latin typeface="Arial Unicode MS"/>
                        </a:rPr>
                        <a:t>46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2000" b="0" i="0" u="none" strike="noStrike">
                          <a:solidFill>
                            <a:srgbClr val="000000"/>
                          </a:solidFill>
                          <a:latin typeface="Arial Unicode MS"/>
                        </a:rPr>
                        <a:t>620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345615">
                <a:tc>
                  <a:txBody>
                    <a:bodyPr/>
                    <a:lstStyle/>
                    <a:p>
                      <a:pPr algn="ctr" fontAlgn="ctr"/>
                      <a:r>
                        <a:rPr lang="el-GR" sz="2000" b="0" i="0" u="none" strike="noStrike" dirty="0">
                          <a:solidFill>
                            <a:srgbClr val="000000"/>
                          </a:solidFill>
                          <a:latin typeface="Arial Unicode MS"/>
                        </a:rPr>
                        <a:t>100μ</a:t>
                      </a:r>
                      <a:r>
                        <a:rPr lang="en-US" sz="2000" b="0" i="0" u="none" strike="noStrike" dirty="0">
                          <a:solidFill>
                            <a:srgbClr val="000000"/>
                          </a:solidFill>
                          <a:latin typeface="Arial Unicode MS"/>
                        </a:rPr>
                        <a:t>W</a:t>
                      </a:r>
                    </a:p>
                  </a:txBody>
                  <a:tcPr marL="0" marR="0" marT="0"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Arial Unicode MS"/>
                        </a:rPr>
                        <a:t>2.097 </a:t>
                      </a:r>
                    </a:p>
                  </a:txBody>
                  <a:tcPr marL="0" marR="0" marT="0"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Arial Unicode MS"/>
                        </a:rPr>
                        <a:t>712.938 </a:t>
                      </a:r>
                    </a:p>
                  </a:txBody>
                  <a:tcPr marL="0" marR="0" marT="0" marB="0" anchor="ctr">
                    <a:lnL>
                      <a:noFill/>
                    </a:lnL>
                    <a:lnR>
                      <a:noFill/>
                    </a:lnR>
                    <a:lnT>
                      <a:noFill/>
                    </a:lnT>
                    <a:lnB>
                      <a:noFill/>
                    </a:lnB>
                  </a:tcPr>
                </a:tc>
                <a:tc>
                  <a:txBody>
                    <a:bodyPr/>
                    <a:lstStyle/>
                    <a:p>
                      <a:pPr algn="ctr" fontAlgn="ctr"/>
                      <a:r>
                        <a:rPr lang="en-US" altLang="ja-JP" sz="2000" b="0" i="0" u="none" strike="noStrike">
                          <a:solidFill>
                            <a:srgbClr val="000000"/>
                          </a:solidFill>
                          <a:latin typeface="Arial Unicode MS"/>
                        </a:rPr>
                        <a:t>19</a:t>
                      </a:r>
                    </a:p>
                  </a:txBody>
                  <a:tcPr marL="0" marR="0" marT="0" marB="0" anchor="ctr">
                    <a:lnL>
                      <a:noFill/>
                    </a:lnL>
                    <a:lnR>
                      <a:noFill/>
                    </a:lnR>
                    <a:lnT>
                      <a:noFill/>
                    </a:lnT>
                    <a:lnB>
                      <a:noFill/>
                    </a:lnB>
                  </a:tcPr>
                </a:tc>
                <a:tc>
                  <a:txBody>
                    <a:bodyPr/>
                    <a:lstStyle/>
                    <a:p>
                      <a:pPr algn="ctr" fontAlgn="ctr"/>
                      <a:r>
                        <a:rPr lang="en-US" altLang="ja-JP" sz="2000" b="0" i="0" u="none" strike="noStrike">
                          <a:solidFill>
                            <a:srgbClr val="000000"/>
                          </a:solidFill>
                          <a:latin typeface="Arial Unicode MS"/>
                        </a:rPr>
                        <a:t>340</a:t>
                      </a:r>
                    </a:p>
                  </a:txBody>
                  <a:tcPr marL="0" marR="0" marT="0" marB="0" anchor="ctr">
                    <a:lnL>
                      <a:noFill/>
                    </a:lnL>
                    <a:lnR>
                      <a:noFill/>
                    </a:lnR>
                    <a:lnT>
                      <a:noFill/>
                    </a:lnT>
                    <a:lnB>
                      <a:noFill/>
                    </a:lnB>
                  </a:tcPr>
                </a:tc>
              </a:tr>
              <a:tr h="345615">
                <a:tc>
                  <a:txBody>
                    <a:bodyPr/>
                    <a:lstStyle/>
                    <a:p>
                      <a:pPr algn="ctr" fontAlgn="ctr"/>
                      <a:r>
                        <a:rPr lang="en-US" sz="2000" b="0" i="0" u="none" strike="noStrike" dirty="0">
                          <a:solidFill>
                            <a:srgbClr val="000000"/>
                          </a:solidFill>
                          <a:latin typeface="Arial Unicode MS"/>
                        </a:rPr>
                        <a:t>1mW</a:t>
                      </a:r>
                    </a:p>
                  </a:txBody>
                  <a:tcPr marL="0" marR="0" marT="0"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Arial Unicode MS"/>
                        </a:rPr>
                        <a:t>2.336 </a:t>
                      </a:r>
                    </a:p>
                  </a:txBody>
                  <a:tcPr marL="0" marR="0" marT="0"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Arial Unicode MS"/>
                        </a:rPr>
                        <a:t>740.449 </a:t>
                      </a:r>
                    </a:p>
                  </a:txBody>
                  <a:tcPr marL="0" marR="0" marT="0"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Arial Unicode MS"/>
                        </a:rPr>
                        <a:t>13</a:t>
                      </a:r>
                    </a:p>
                  </a:txBody>
                  <a:tcPr marL="0" marR="0" marT="0" marB="0" anchor="ctr">
                    <a:lnL>
                      <a:noFill/>
                    </a:lnL>
                    <a:lnR>
                      <a:noFill/>
                    </a:lnR>
                    <a:lnT>
                      <a:noFill/>
                    </a:lnT>
                    <a:lnB>
                      <a:noFill/>
                    </a:lnB>
                  </a:tcPr>
                </a:tc>
                <a:tc>
                  <a:txBody>
                    <a:bodyPr/>
                    <a:lstStyle/>
                    <a:p>
                      <a:pPr algn="ctr" fontAlgn="ctr"/>
                      <a:r>
                        <a:rPr lang="en-US" altLang="ja-JP" sz="2000" b="0" i="0" u="none" strike="noStrike">
                          <a:solidFill>
                            <a:srgbClr val="000000"/>
                          </a:solidFill>
                          <a:latin typeface="Arial Unicode MS"/>
                        </a:rPr>
                        <a:t>317</a:t>
                      </a:r>
                    </a:p>
                  </a:txBody>
                  <a:tcPr marL="0" marR="0" marT="0" marB="0" anchor="ctr">
                    <a:lnL>
                      <a:noFill/>
                    </a:lnL>
                    <a:lnR>
                      <a:noFill/>
                    </a:lnR>
                    <a:lnT>
                      <a:noFill/>
                    </a:lnT>
                    <a:lnB>
                      <a:noFill/>
                    </a:lnB>
                  </a:tcPr>
                </a:tc>
              </a:tr>
              <a:tr h="345615">
                <a:tc>
                  <a:txBody>
                    <a:bodyPr/>
                    <a:lstStyle/>
                    <a:p>
                      <a:pPr algn="ctr" fontAlgn="ctr"/>
                      <a:r>
                        <a:rPr lang="en-US" sz="2000" b="0" i="0" u="none" strike="noStrike" dirty="0">
                          <a:solidFill>
                            <a:srgbClr val="000000"/>
                          </a:solidFill>
                          <a:latin typeface="Arial Unicode MS"/>
                        </a:rPr>
                        <a:t>3mW</a:t>
                      </a:r>
                    </a:p>
                  </a:txBody>
                  <a:tcPr marL="0" marR="0" marT="0"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Arial Unicode MS"/>
                        </a:rPr>
                        <a:t>2.145 </a:t>
                      </a:r>
                    </a:p>
                  </a:txBody>
                  <a:tcPr marL="0" marR="0" marT="0"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Arial Unicode MS"/>
                        </a:rPr>
                        <a:t>707.905 </a:t>
                      </a:r>
                    </a:p>
                  </a:txBody>
                  <a:tcPr marL="0" marR="0" marT="0"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Arial Unicode MS"/>
                        </a:rPr>
                        <a:t>13</a:t>
                      </a:r>
                    </a:p>
                  </a:txBody>
                  <a:tcPr marL="0" marR="0" marT="0"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Arial Unicode MS"/>
                        </a:rPr>
                        <a:t>330</a:t>
                      </a:r>
                    </a:p>
                  </a:txBody>
                  <a:tcPr marL="0" marR="0" marT="0" marB="0" anchor="ctr">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タイトル 237"/>
          <p:cNvSpPr>
            <a:spLocks noGrp="1"/>
          </p:cNvSpPr>
          <p:nvPr>
            <p:ph type="title"/>
          </p:nvPr>
        </p:nvSpPr>
        <p:spPr>
          <a:xfrm>
            <a:off x="344488" y="122902"/>
            <a:ext cx="8327258" cy="785818"/>
          </a:xfrm>
        </p:spPr>
        <p:txBody>
          <a:bodyPr>
            <a:noAutofit/>
          </a:bodyPr>
          <a:lstStyle/>
          <a:p>
            <a:pPr lvl="0"/>
            <a:r>
              <a:rPr lang="en-US" altLang="ja-JP" sz="3200" dirty="0" smtClean="0"/>
              <a:t>Applications of SMM</a:t>
            </a:r>
            <a:r>
              <a:rPr lang="ja-JP" altLang="en-US" sz="3200" dirty="0" smtClean="0"/>
              <a:t>①</a:t>
            </a:r>
            <a:r>
              <a:rPr lang="en-US" altLang="ja-JP" sz="3200" dirty="0" smtClean="0"/>
              <a:t> </a:t>
            </a:r>
            <a:endParaRPr kumimoji="1" lang="ja-JP" altLang="en-US" sz="3200" b="1" dirty="0">
              <a:latin typeface="Times New Roman" pitchFamily="18" charset="0"/>
              <a:cs typeface="Times New Roman" pitchFamily="18" charset="0"/>
            </a:endParaRPr>
          </a:p>
        </p:txBody>
      </p:sp>
      <p:pic>
        <p:nvPicPr>
          <p:cNvPr id="240" name="Picture 2"/>
          <p:cNvPicPr>
            <a:picLocks noChangeAspect="1" noChangeArrowheads="1"/>
          </p:cNvPicPr>
          <p:nvPr/>
        </p:nvPicPr>
        <p:blipFill>
          <a:blip r:embed="rId4" cstate="print"/>
          <a:srcRect/>
          <a:stretch>
            <a:fillRect/>
          </a:stretch>
        </p:blipFill>
        <p:spPr bwMode="auto">
          <a:xfrm>
            <a:off x="4521200" y="4834533"/>
            <a:ext cx="3205163" cy="1474787"/>
          </a:xfrm>
          <a:prstGeom prst="rect">
            <a:avLst/>
          </a:prstGeom>
          <a:noFill/>
          <a:ln w="9525">
            <a:noFill/>
            <a:miter lim="800000"/>
            <a:headEnd/>
            <a:tailEnd/>
          </a:ln>
        </p:spPr>
      </p:pic>
      <p:sp>
        <p:nvSpPr>
          <p:cNvPr id="241" name="Text Box 24"/>
          <p:cNvSpPr txBox="1">
            <a:spLocks noChangeArrowheads="1"/>
          </p:cNvSpPr>
          <p:nvPr/>
        </p:nvSpPr>
        <p:spPr bwMode="auto">
          <a:xfrm>
            <a:off x="5527675" y="6330826"/>
            <a:ext cx="4610100" cy="338138"/>
          </a:xfrm>
          <a:prstGeom prst="rect">
            <a:avLst/>
          </a:prstGeom>
          <a:noFill/>
          <a:ln w="9525">
            <a:noFill/>
            <a:miter lim="800000"/>
            <a:headEnd/>
            <a:tailEnd/>
          </a:ln>
        </p:spPr>
        <p:txBody>
          <a:bodyPr>
            <a:spAutoFit/>
          </a:bodyPr>
          <a:lstStyle/>
          <a:p>
            <a:r>
              <a:rPr lang="en-US" altLang="ja-JP" sz="1600" dirty="0">
                <a:ea typeface="HGｺﾞｼｯｸE" pitchFamily="49" charset="-128"/>
                <a:cs typeface="Arial" pitchFamily="34" charset="0"/>
              </a:rPr>
              <a:t>Stefan W. Hell, </a:t>
            </a:r>
            <a:r>
              <a:rPr lang="en-US" altLang="ja-JP" sz="1600" i="1" dirty="0">
                <a:ea typeface="HGｺﾞｼｯｸE" pitchFamily="49" charset="-128"/>
                <a:cs typeface="Arial" pitchFamily="34" charset="0"/>
              </a:rPr>
              <a:t>et al</a:t>
            </a:r>
            <a:r>
              <a:rPr lang="en-US" altLang="ja-JP" sz="1600" dirty="0">
                <a:ea typeface="HGｺﾞｼｯｸE" pitchFamily="49" charset="-128"/>
                <a:cs typeface="Arial" pitchFamily="34" charset="0"/>
              </a:rPr>
              <a:t>, </a:t>
            </a:r>
            <a:r>
              <a:rPr lang="en-US" altLang="ja-JP" sz="1600" i="1" dirty="0">
                <a:ea typeface="HGｺﾞｼｯｸE" pitchFamily="49" charset="-128"/>
                <a:cs typeface="Arial" pitchFamily="34" charset="0"/>
              </a:rPr>
              <a:t>Science</a:t>
            </a:r>
            <a:r>
              <a:rPr lang="en-US" altLang="ja-JP" sz="1600" dirty="0">
                <a:ea typeface="HGｺﾞｼｯｸE" pitchFamily="49" charset="-128"/>
                <a:cs typeface="Arial" pitchFamily="34" charset="0"/>
              </a:rPr>
              <a:t>,</a:t>
            </a:r>
            <a:r>
              <a:rPr lang="en-US" altLang="ja-JP" sz="1600" b="1" dirty="0">
                <a:ea typeface="HGｺﾞｼｯｸE" pitchFamily="49" charset="-128"/>
                <a:cs typeface="Arial" pitchFamily="34" charset="0"/>
              </a:rPr>
              <a:t>316</a:t>
            </a:r>
            <a:r>
              <a:rPr lang="en-US" altLang="ja-JP" sz="1600" dirty="0">
                <a:ea typeface="HGｺﾞｼｯｸE" pitchFamily="49" charset="-128"/>
                <a:cs typeface="Arial" pitchFamily="34" charset="0"/>
              </a:rPr>
              <a:t> (2007) 1153.</a:t>
            </a:r>
          </a:p>
        </p:txBody>
      </p:sp>
      <p:sp>
        <p:nvSpPr>
          <p:cNvPr id="243" name="テキスト ボックス 18"/>
          <p:cNvSpPr txBox="1">
            <a:spLocks noChangeArrowheads="1"/>
          </p:cNvSpPr>
          <p:nvPr/>
        </p:nvSpPr>
        <p:spPr bwMode="auto">
          <a:xfrm>
            <a:off x="1784350" y="2636714"/>
            <a:ext cx="2432050" cy="307777"/>
          </a:xfrm>
          <a:prstGeom prst="rect">
            <a:avLst/>
          </a:prstGeom>
          <a:noFill/>
          <a:ln w="9525">
            <a:noFill/>
            <a:miter lim="800000"/>
            <a:headEnd/>
            <a:tailEnd/>
          </a:ln>
        </p:spPr>
        <p:txBody>
          <a:bodyPr>
            <a:spAutoFit/>
          </a:bodyPr>
          <a:lstStyle/>
          <a:p>
            <a:r>
              <a:rPr lang="en-US" altLang="ja-JP" sz="1400" dirty="0" smtClean="0">
                <a:latin typeface="Franklin Gothic Book" pitchFamily="34" charset="0"/>
                <a:ea typeface="HGｺﾞｼｯｸE" pitchFamily="49" charset="-128"/>
              </a:rPr>
              <a:t>Fluorescent </a:t>
            </a:r>
            <a:r>
              <a:rPr lang="en-US" altLang="ja-JP" sz="1400" b="1" dirty="0" smtClean="0">
                <a:solidFill>
                  <a:srgbClr val="FF0000"/>
                </a:solidFill>
                <a:latin typeface="Franklin Gothic Book" pitchFamily="34" charset="0"/>
                <a:ea typeface="HGｺﾞｼｯｸE" pitchFamily="49" charset="-128"/>
              </a:rPr>
              <a:t>ON</a:t>
            </a:r>
            <a:r>
              <a:rPr lang="ja-JP" altLang="en-US" sz="1400" dirty="0" smtClean="0">
                <a:solidFill>
                  <a:srgbClr val="FF0000"/>
                </a:solidFill>
                <a:latin typeface="Franklin Gothic Book" pitchFamily="34" charset="0"/>
                <a:ea typeface="HGｺﾞｼｯｸE" pitchFamily="49" charset="-128"/>
              </a:rPr>
              <a:t> </a:t>
            </a:r>
            <a:r>
              <a:rPr lang="en-US" altLang="ja-JP" sz="1400" dirty="0" smtClean="0">
                <a:solidFill>
                  <a:srgbClr val="FF0000"/>
                </a:solidFill>
                <a:latin typeface="Franklin Gothic Book" pitchFamily="34" charset="0"/>
                <a:ea typeface="HGｺﾞｼｯｸE" pitchFamily="49" charset="-128"/>
              </a:rPr>
              <a:t>state </a:t>
            </a:r>
            <a:r>
              <a:rPr lang="en-US" altLang="ja-JP" sz="1400" dirty="0" smtClean="0">
                <a:latin typeface="Franklin Gothic Book" pitchFamily="34" charset="0"/>
                <a:ea typeface="HGｺﾞｼｯｸE" pitchFamily="49" charset="-128"/>
              </a:rPr>
              <a:t>partly</a:t>
            </a:r>
            <a:endParaRPr lang="ja-JP" altLang="en-US" sz="1400" dirty="0">
              <a:latin typeface="Franklin Gothic Book" pitchFamily="34" charset="0"/>
              <a:ea typeface="HGｺﾞｼｯｸE" pitchFamily="49" charset="-128"/>
            </a:endParaRPr>
          </a:p>
        </p:txBody>
      </p:sp>
      <p:sp>
        <p:nvSpPr>
          <p:cNvPr id="244" name="テキスト ボックス 20"/>
          <p:cNvSpPr txBox="1">
            <a:spLocks noChangeArrowheads="1"/>
          </p:cNvSpPr>
          <p:nvPr/>
        </p:nvSpPr>
        <p:spPr bwMode="auto">
          <a:xfrm>
            <a:off x="128588" y="2708151"/>
            <a:ext cx="1697037" cy="523875"/>
          </a:xfrm>
          <a:prstGeom prst="rect">
            <a:avLst/>
          </a:prstGeom>
          <a:noFill/>
          <a:ln w="9525">
            <a:noFill/>
            <a:miter lim="800000"/>
            <a:headEnd/>
            <a:tailEnd/>
          </a:ln>
        </p:spPr>
        <p:txBody>
          <a:bodyPr>
            <a:spAutoFit/>
          </a:bodyPr>
          <a:lstStyle/>
          <a:p>
            <a:r>
              <a:rPr lang="en-US" altLang="ja-JP" sz="1400" i="1" dirty="0" err="1">
                <a:latin typeface="Franklin Gothic Book" pitchFamily="34" charset="0"/>
                <a:ea typeface="HGｺﾞｼｯｸE" pitchFamily="49" charset="-128"/>
              </a:rPr>
              <a:t>hv</a:t>
            </a:r>
            <a:r>
              <a:rPr lang="en-US" altLang="ja-JP" sz="1400" dirty="0">
                <a:latin typeface="Franklin Gothic Book" pitchFamily="34" charset="0"/>
                <a:ea typeface="HGｺﾞｼｯｸE" pitchFamily="49" charset="-128"/>
              </a:rPr>
              <a:t> </a:t>
            </a:r>
          </a:p>
          <a:p>
            <a:r>
              <a:rPr lang="en-US" altLang="ja-JP" sz="1400" dirty="0">
                <a:latin typeface="Franklin Gothic Book" pitchFamily="34" charset="0"/>
                <a:ea typeface="HGｺﾞｼｯｸE" pitchFamily="49" charset="-128"/>
              </a:rPr>
              <a:t>(activation)</a:t>
            </a:r>
            <a:endParaRPr lang="ja-JP" altLang="en-US" sz="1400" dirty="0">
              <a:latin typeface="Franklin Gothic Book" pitchFamily="34" charset="0"/>
              <a:ea typeface="HGｺﾞｼｯｸE" pitchFamily="49" charset="-128"/>
            </a:endParaRPr>
          </a:p>
        </p:txBody>
      </p:sp>
      <p:grpSp>
        <p:nvGrpSpPr>
          <p:cNvPr id="2" name="グループ化 70"/>
          <p:cNvGrpSpPr>
            <a:grpSpLocks/>
          </p:cNvGrpSpPr>
          <p:nvPr/>
        </p:nvGrpSpPr>
        <p:grpSpPr bwMode="auto">
          <a:xfrm>
            <a:off x="344488" y="5301208"/>
            <a:ext cx="2097565" cy="889748"/>
            <a:chOff x="1043607" y="1772816"/>
            <a:chExt cx="3024335" cy="1296144"/>
          </a:xfrm>
          <a:solidFill>
            <a:schemeClr val="bg1"/>
          </a:solidFill>
        </p:grpSpPr>
        <p:sp>
          <p:nvSpPr>
            <p:cNvPr id="246" name="平行四辺形 245"/>
            <p:cNvSpPr/>
            <p:nvPr/>
          </p:nvSpPr>
          <p:spPr>
            <a:xfrm>
              <a:off x="1043607" y="1772816"/>
              <a:ext cx="3024335" cy="1296144"/>
            </a:xfrm>
            <a:prstGeom prst="parallelogram">
              <a:avLst/>
            </a:prstGeom>
            <a:gr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7" name="フローチャート : 結合子 246"/>
            <p:cNvSpPr/>
            <p:nvPr/>
          </p:nvSpPr>
          <p:spPr>
            <a:xfrm>
              <a:off x="3039628" y="1844256"/>
              <a:ext cx="385870" cy="371493"/>
            </a:xfrm>
            <a:prstGeom prst="flowChartConnecto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8" name="フローチャート : 結合子 247"/>
            <p:cNvSpPr/>
            <p:nvPr/>
          </p:nvSpPr>
          <p:spPr>
            <a:xfrm>
              <a:off x="2176975" y="2513761"/>
              <a:ext cx="385871" cy="369453"/>
            </a:xfrm>
            <a:prstGeom prst="flowChartConnecto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249" name="テキスト ボックス 216"/>
          <p:cNvSpPr txBox="1">
            <a:spLocks noChangeArrowheads="1"/>
          </p:cNvSpPr>
          <p:nvPr/>
        </p:nvSpPr>
        <p:spPr bwMode="auto">
          <a:xfrm>
            <a:off x="344488" y="6237164"/>
            <a:ext cx="1584176" cy="307975"/>
          </a:xfrm>
          <a:prstGeom prst="rect">
            <a:avLst/>
          </a:prstGeom>
          <a:noFill/>
          <a:ln w="9525">
            <a:noFill/>
            <a:miter lim="800000"/>
            <a:headEnd/>
            <a:tailEnd/>
          </a:ln>
        </p:spPr>
        <p:txBody>
          <a:bodyPr wrap="square">
            <a:spAutoFit/>
          </a:bodyPr>
          <a:lstStyle/>
          <a:p>
            <a:r>
              <a:rPr lang="en-US" altLang="ja-JP" sz="1400" dirty="0" smtClean="0">
                <a:latin typeface="Franklin Gothic Book" pitchFamily="34" charset="0"/>
                <a:ea typeface="HGｺﾞｼｯｸE" pitchFamily="49" charset="-128"/>
              </a:rPr>
              <a:t>Localization</a:t>
            </a:r>
            <a:endParaRPr lang="en-US" altLang="ja-JP" sz="1400" dirty="0">
              <a:latin typeface="Franklin Gothic Book" pitchFamily="34" charset="0"/>
              <a:ea typeface="HGｺﾞｼｯｸE" pitchFamily="49" charset="-128"/>
            </a:endParaRPr>
          </a:p>
        </p:txBody>
      </p:sp>
      <p:grpSp>
        <p:nvGrpSpPr>
          <p:cNvPr id="3" name="グループ化 253"/>
          <p:cNvGrpSpPr>
            <a:grpSpLocks/>
          </p:cNvGrpSpPr>
          <p:nvPr/>
        </p:nvGrpSpPr>
        <p:grpSpPr bwMode="auto">
          <a:xfrm>
            <a:off x="441325" y="1555626"/>
            <a:ext cx="2095500" cy="890588"/>
            <a:chOff x="539552" y="1268760"/>
            <a:chExt cx="2376264" cy="1008112"/>
          </a:xfrm>
        </p:grpSpPr>
        <p:grpSp>
          <p:nvGrpSpPr>
            <p:cNvPr id="4" name="グループ化 94"/>
            <p:cNvGrpSpPr>
              <a:grpSpLocks/>
            </p:cNvGrpSpPr>
            <p:nvPr/>
          </p:nvGrpSpPr>
          <p:grpSpPr bwMode="auto">
            <a:xfrm>
              <a:off x="539552" y="1268760"/>
              <a:ext cx="2376264" cy="1008112"/>
              <a:chOff x="539552" y="1268760"/>
              <a:chExt cx="2376264" cy="1008112"/>
            </a:xfrm>
          </p:grpSpPr>
          <p:grpSp>
            <p:nvGrpSpPr>
              <p:cNvPr id="5" name="グループ化 70"/>
              <p:cNvGrpSpPr>
                <a:grpSpLocks/>
              </p:cNvGrpSpPr>
              <p:nvPr/>
            </p:nvGrpSpPr>
            <p:grpSpPr bwMode="auto">
              <a:xfrm>
                <a:off x="539552" y="1268760"/>
                <a:ext cx="2376264" cy="1008112"/>
                <a:chOff x="1043607" y="1772816"/>
                <a:chExt cx="3024335" cy="1296144"/>
              </a:xfrm>
            </p:grpSpPr>
            <p:sp>
              <p:nvSpPr>
                <p:cNvPr id="273" name="平行四辺形 272"/>
                <p:cNvSpPr/>
                <p:nvPr/>
              </p:nvSpPr>
              <p:spPr>
                <a:xfrm>
                  <a:off x="1043607" y="1772816"/>
                  <a:ext cx="3024335" cy="1296144"/>
                </a:xfrm>
                <a:prstGeom prst="parallelogram">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274" name="曲線コネクタ 273"/>
                <p:cNvCxnSpPr/>
                <p:nvPr/>
              </p:nvCxnSpPr>
              <p:spPr>
                <a:xfrm flipV="1">
                  <a:off x="1403320" y="1987685"/>
                  <a:ext cx="2231593" cy="938029"/>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5" name="フローチャート : 結合子 274"/>
                <p:cNvSpPr/>
                <p:nvPr/>
              </p:nvSpPr>
              <p:spPr>
                <a:xfrm>
                  <a:off x="3133148" y="1959960"/>
                  <a:ext cx="128305" cy="15248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6" name="フローチャート : 結合子 275"/>
                <p:cNvSpPr/>
                <p:nvPr/>
              </p:nvSpPr>
              <p:spPr>
                <a:xfrm>
                  <a:off x="2629092" y="2195623"/>
                  <a:ext cx="126015" cy="15248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7" name="フローチャート : 結合子 276"/>
                <p:cNvSpPr/>
                <p:nvPr/>
              </p:nvSpPr>
              <p:spPr>
                <a:xfrm>
                  <a:off x="2267088" y="2625360"/>
                  <a:ext cx="130597" cy="15479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8" name="フローチャート : 結合子 277"/>
                <p:cNvSpPr/>
                <p:nvPr/>
              </p:nvSpPr>
              <p:spPr>
                <a:xfrm>
                  <a:off x="1692007" y="2840228"/>
                  <a:ext cx="130596" cy="157108"/>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cxnSp>
            <p:nvCxnSpPr>
              <p:cNvPr id="268" name="曲線コネクタ 267"/>
              <p:cNvCxnSpPr/>
              <p:nvPr/>
            </p:nvCxnSpPr>
            <p:spPr>
              <a:xfrm>
                <a:off x="899592" y="1556278"/>
                <a:ext cx="1652584" cy="535503"/>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フローチャート : 結合子 268"/>
              <p:cNvSpPr/>
              <p:nvPr/>
            </p:nvSpPr>
            <p:spPr>
              <a:xfrm>
                <a:off x="1013005" y="1507760"/>
                <a:ext cx="102611" cy="120398"/>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0" name="フローチャート : 結合子 269"/>
              <p:cNvSpPr/>
              <p:nvPr/>
            </p:nvSpPr>
            <p:spPr>
              <a:xfrm>
                <a:off x="1331640" y="1556278"/>
                <a:ext cx="100811" cy="12219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1" name="フローチャート : 結合子 270"/>
              <p:cNvSpPr/>
              <p:nvPr/>
            </p:nvSpPr>
            <p:spPr>
              <a:xfrm>
                <a:off x="1936507" y="1940834"/>
                <a:ext cx="100811" cy="118601"/>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2" name="フローチャート : 結合子 271"/>
              <p:cNvSpPr/>
              <p:nvPr/>
            </p:nvSpPr>
            <p:spPr>
              <a:xfrm>
                <a:off x="2339752" y="2012714"/>
                <a:ext cx="102612" cy="118601"/>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252" name="フローチャート : 結合子 251"/>
            <p:cNvSpPr/>
            <p:nvPr/>
          </p:nvSpPr>
          <p:spPr>
            <a:xfrm>
              <a:off x="1166022" y="1507760"/>
              <a:ext cx="102612" cy="120398"/>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3" name="フローチャート : 結合子 252"/>
            <p:cNvSpPr/>
            <p:nvPr/>
          </p:nvSpPr>
          <p:spPr>
            <a:xfrm>
              <a:off x="1518861" y="1628158"/>
              <a:ext cx="99012" cy="120399"/>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4" name="フローチャート : 結合子 253"/>
            <p:cNvSpPr/>
            <p:nvPr/>
          </p:nvSpPr>
          <p:spPr>
            <a:xfrm>
              <a:off x="1230829" y="2059436"/>
              <a:ext cx="100811" cy="12219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5" name="フローチャート : 結合子 254"/>
            <p:cNvSpPr/>
            <p:nvPr/>
          </p:nvSpPr>
          <p:spPr>
            <a:xfrm>
              <a:off x="1374845" y="1989354"/>
              <a:ext cx="100811" cy="120398"/>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6" name="フローチャート : 結合子 255"/>
            <p:cNvSpPr/>
            <p:nvPr/>
          </p:nvSpPr>
          <p:spPr>
            <a:xfrm>
              <a:off x="1617872" y="1797075"/>
              <a:ext cx="104412" cy="120399"/>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7" name="フローチャート : 結合子 256"/>
            <p:cNvSpPr/>
            <p:nvPr/>
          </p:nvSpPr>
          <p:spPr>
            <a:xfrm>
              <a:off x="868989" y="2131315"/>
              <a:ext cx="102611" cy="120399"/>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8" name="フローチャート : 結合子 257"/>
            <p:cNvSpPr/>
            <p:nvPr/>
          </p:nvSpPr>
          <p:spPr>
            <a:xfrm>
              <a:off x="1805093" y="1867158"/>
              <a:ext cx="102611" cy="12219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9" name="フローチャート : 結合子 258"/>
            <p:cNvSpPr/>
            <p:nvPr/>
          </p:nvSpPr>
          <p:spPr>
            <a:xfrm>
              <a:off x="1949109" y="1486196"/>
              <a:ext cx="102611" cy="118601"/>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0" name="フローチャート : 結合子 259"/>
            <p:cNvSpPr/>
            <p:nvPr/>
          </p:nvSpPr>
          <p:spPr>
            <a:xfrm>
              <a:off x="2051720" y="2012714"/>
              <a:ext cx="102612" cy="118601"/>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1" name="フローチャート : 結合子 260"/>
            <p:cNvSpPr/>
            <p:nvPr/>
          </p:nvSpPr>
          <p:spPr>
            <a:xfrm>
              <a:off x="2193936" y="2012714"/>
              <a:ext cx="102611" cy="118601"/>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2" name="フローチャート : 結合子 261"/>
            <p:cNvSpPr/>
            <p:nvPr/>
          </p:nvSpPr>
          <p:spPr>
            <a:xfrm>
              <a:off x="2309149" y="1414317"/>
              <a:ext cx="102611" cy="118601"/>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3" name="フローチャート : 結合子 262"/>
            <p:cNvSpPr/>
            <p:nvPr/>
          </p:nvSpPr>
          <p:spPr>
            <a:xfrm>
              <a:off x="2453165" y="1414317"/>
              <a:ext cx="102611" cy="118601"/>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4" name="フローチャート : 結合子 263"/>
            <p:cNvSpPr/>
            <p:nvPr/>
          </p:nvSpPr>
          <p:spPr>
            <a:xfrm>
              <a:off x="2051720" y="1435881"/>
              <a:ext cx="102612" cy="120398"/>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5" name="フローチャート : 結合子 264"/>
            <p:cNvSpPr/>
            <p:nvPr/>
          </p:nvSpPr>
          <p:spPr>
            <a:xfrm>
              <a:off x="2483768" y="2059436"/>
              <a:ext cx="102612" cy="12219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6" name="フローチャート : 結合子 265"/>
            <p:cNvSpPr/>
            <p:nvPr/>
          </p:nvSpPr>
          <p:spPr>
            <a:xfrm>
              <a:off x="868989" y="1507760"/>
              <a:ext cx="102611" cy="120398"/>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6" name="グループ化 253"/>
          <p:cNvGrpSpPr>
            <a:grpSpLocks/>
          </p:cNvGrpSpPr>
          <p:nvPr/>
        </p:nvGrpSpPr>
        <p:grpSpPr bwMode="auto">
          <a:xfrm>
            <a:off x="415925" y="3428876"/>
            <a:ext cx="2098675" cy="889000"/>
            <a:chOff x="539552" y="1268760"/>
            <a:chExt cx="2376264" cy="1008112"/>
          </a:xfrm>
        </p:grpSpPr>
        <p:grpSp>
          <p:nvGrpSpPr>
            <p:cNvPr id="7" name="グループ化 94"/>
            <p:cNvGrpSpPr>
              <a:grpSpLocks/>
            </p:cNvGrpSpPr>
            <p:nvPr/>
          </p:nvGrpSpPr>
          <p:grpSpPr bwMode="auto">
            <a:xfrm>
              <a:off x="539552" y="1268760"/>
              <a:ext cx="2376264" cy="1008112"/>
              <a:chOff x="539552" y="1268760"/>
              <a:chExt cx="2376264" cy="1008112"/>
            </a:xfrm>
          </p:grpSpPr>
          <p:grpSp>
            <p:nvGrpSpPr>
              <p:cNvPr id="8" name="グループ化 72"/>
              <p:cNvGrpSpPr>
                <a:grpSpLocks/>
              </p:cNvGrpSpPr>
              <p:nvPr/>
            </p:nvGrpSpPr>
            <p:grpSpPr bwMode="auto">
              <a:xfrm>
                <a:off x="539552" y="1268760"/>
                <a:ext cx="2376264" cy="1008112"/>
                <a:chOff x="1043607" y="1772816"/>
                <a:chExt cx="3024335" cy="1296144"/>
              </a:xfrm>
            </p:grpSpPr>
            <p:sp>
              <p:nvSpPr>
                <p:cNvPr id="302" name="平行四辺形 301"/>
                <p:cNvSpPr/>
                <p:nvPr/>
              </p:nvSpPr>
              <p:spPr>
                <a:xfrm>
                  <a:off x="1043607" y="1772816"/>
                  <a:ext cx="3024335" cy="1296144"/>
                </a:xfrm>
                <a:prstGeom prst="parallelogram">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03" name="曲線コネクタ 302"/>
                <p:cNvCxnSpPr/>
                <p:nvPr/>
              </p:nvCxnSpPr>
              <p:spPr>
                <a:xfrm flipV="1">
                  <a:off x="1402776" y="1988069"/>
                  <a:ext cx="2232792" cy="937389"/>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フローチャート : 結合子 303"/>
                <p:cNvSpPr/>
                <p:nvPr/>
              </p:nvSpPr>
              <p:spPr>
                <a:xfrm>
                  <a:off x="3132275" y="1957979"/>
                  <a:ext cx="130398" cy="15507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5" name="フローチャート : 結合子 304"/>
                <p:cNvSpPr/>
                <p:nvPr/>
              </p:nvSpPr>
              <p:spPr>
                <a:xfrm>
                  <a:off x="2626693" y="2196378"/>
                  <a:ext cx="130399" cy="15044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6" name="フローチャート : 結合子 305"/>
                <p:cNvSpPr/>
                <p:nvPr/>
              </p:nvSpPr>
              <p:spPr>
                <a:xfrm>
                  <a:off x="2267525" y="2626883"/>
                  <a:ext cx="130398" cy="15276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7" name="フローチャート : 結合子 306"/>
                <p:cNvSpPr/>
                <p:nvPr/>
              </p:nvSpPr>
              <p:spPr>
                <a:xfrm>
                  <a:off x="1691026" y="2842135"/>
                  <a:ext cx="130398" cy="157389"/>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cxnSp>
            <p:nvCxnSpPr>
              <p:cNvPr id="297" name="曲線コネクタ 296"/>
              <p:cNvCxnSpPr/>
              <p:nvPr/>
            </p:nvCxnSpPr>
            <p:spPr>
              <a:xfrm>
                <a:off x="900845" y="1554992"/>
                <a:ext cx="1650083" cy="536460"/>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フローチャート : 結合子 297"/>
              <p:cNvSpPr/>
              <p:nvPr/>
            </p:nvSpPr>
            <p:spPr>
              <a:xfrm>
                <a:off x="1014086" y="1508187"/>
                <a:ext cx="100659"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9" name="フローチャート : 結合子 298"/>
              <p:cNvSpPr/>
              <p:nvPr/>
            </p:nvSpPr>
            <p:spPr>
              <a:xfrm>
                <a:off x="1332240" y="1554992"/>
                <a:ext cx="100659" cy="1224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0" name="フローチャート : 結合子 299"/>
              <p:cNvSpPr/>
              <p:nvPr/>
            </p:nvSpPr>
            <p:spPr>
              <a:xfrm>
                <a:off x="1936192" y="1940235"/>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1" name="フローチャート : 結合子 300"/>
              <p:cNvSpPr/>
              <p:nvPr/>
            </p:nvSpPr>
            <p:spPr>
              <a:xfrm>
                <a:off x="2340624" y="2012243"/>
                <a:ext cx="100659"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281" name="フローチャート : 結合子 280"/>
            <p:cNvSpPr/>
            <p:nvPr/>
          </p:nvSpPr>
          <p:spPr>
            <a:xfrm>
              <a:off x="1165074" y="1508187"/>
              <a:ext cx="102457"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2" name="フローチャート : 結合子 281"/>
            <p:cNvSpPr/>
            <p:nvPr/>
          </p:nvSpPr>
          <p:spPr>
            <a:xfrm>
              <a:off x="1517379" y="1628800"/>
              <a:ext cx="102457"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3" name="フローチャート : 結合子 282"/>
            <p:cNvSpPr/>
            <p:nvPr/>
          </p:nvSpPr>
          <p:spPr>
            <a:xfrm>
              <a:off x="1229783" y="2059048"/>
              <a:ext cx="102457" cy="1224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4" name="フローチャート : 結合子 283"/>
            <p:cNvSpPr/>
            <p:nvPr/>
          </p:nvSpPr>
          <p:spPr>
            <a:xfrm>
              <a:off x="1375379" y="1990641"/>
              <a:ext cx="102456" cy="118813"/>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5" name="フローチャート : 結合子 284"/>
            <p:cNvSpPr/>
            <p:nvPr/>
          </p:nvSpPr>
          <p:spPr>
            <a:xfrm>
              <a:off x="1619836" y="1798019"/>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6" name="フローチャート : 結合子 285"/>
            <p:cNvSpPr/>
            <p:nvPr/>
          </p:nvSpPr>
          <p:spPr>
            <a:xfrm>
              <a:off x="868491" y="2132856"/>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7" name="フローチャート : 結合子 286"/>
            <p:cNvSpPr/>
            <p:nvPr/>
          </p:nvSpPr>
          <p:spPr>
            <a:xfrm>
              <a:off x="1806774" y="1868227"/>
              <a:ext cx="102456" cy="1224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8" name="フローチャート : 結合子 287"/>
            <p:cNvSpPr/>
            <p:nvPr/>
          </p:nvSpPr>
          <p:spPr>
            <a:xfrm>
              <a:off x="1950572" y="1486585"/>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9" name="フローチャート : 結合子 288"/>
            <p:cNvSpPr/>
            <p:nvPr/>
          </p:nvSpPr>
          <p:spPr>
            <a:xfrm>
              <a:off x="2053027" y="2012243"/>
              <a:ext cx="100659"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0" name="フローチャート : 結合子 289"/>
            <p:cNvSpPr/>
            <p:nvPr/>
          </p:nvSpPr>
          <p:spPr>
            <a:xfrm>
              <a:off x="2195028" y="2012243"/>
              <a:ext cx="102456"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1" name="フローチャート : 結合子 290"/>
            <p:cNvSpPr/>
            <p:nvPr/>
          </p:nvSpPr>
          <p:spPr>
            <a:xfrm>
              <a:off x="2310067" y="1412776"/>
              <a:ext cx="102456" cy="120614"/>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2" name="フローチャート : 結合子 291"/>
            <p:cNvSpPr/>
            <p:nvPr/>
          </p:nvSpPr>
          <p:spPr>
            <a:xfrm>
              <a:off x="2453865" y="1412776"/>
              <a:ext cx="100659" cy="1206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3" name="フローチャート : 結合子 292"/>
            <p:cNvSpPr/>
            <p:nvPr/>
          </p:nvSpPr>
          <p:spPr>
            <a:xfrm>
              <a:off x="2053027" y="1436179"/>
              <a:ext cx="100659"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4" name="フローチャート : 結合子 293"/>
            <p:cNvSpPr/>
            <p:nvPr/>
          </p:nvSpPr>
          <p:spPr>
            <a:xfrm>
              <a:off x="2484422" y="2059048"/>
              <a:ext cx="102457" cy="1224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5" name="フローチャート : 結合子 294"/>
            <p:cNvSpPr/>
            <p:nvPr/>
          </p:nvSpPr>
          <p:spPr>
            <a:xfrm>
              <a:off x="868491" y="1508187"/>
              <a:ext cx="102456"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9" name="グループ化 275"/>
          <p:cNvGrpSpPr>
            <a:grpSpLocks/>
          </p:cNvGrpSpPr>
          <p:nvPr/>
        </p:nvGrpSpPr>
        <p:grpSpPr bwMode="auto">
          <a:xfrm>
            <a:off x="6738940" y="2781175"/>
            <a:ext cx="2451922" cy="2035141"/>
            <a:chOff x="6609184" y="4105563"/>
            <a:chExt cx="2777104" cy="2305879"/>
          </a:xfrm>
        </p:grpSpPr>
        <p:sp>
          <p:nvSpPr>
            <p:cNvPr id="309" name="下矢印 308"/>
            <p:cNvSpPr/>
            <p:nvPr/>
          </p:nvSpPr>
          <p:spPr bwMode="auto">
            <a:xfrm>
              <a:off x="7544165" y="4105563"/>
              <a:ext cx="503451" cy="54680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nvGrpSpPr>
            <p:cNvPr id="10" name="グループ化 176"/>
            <p:cNvGrpSpPr/>
            <p:nvPr/>
          </p:nvGrpSpPr>
          <p:grpSpPr>
            <a:xfrm>
              <a:off x="6609184" y="4725172"/>
              <a:ext cx="2376013" cy="1008434"/>
              <a:chOff x="5435903" y="4725172"/>
              <a:chExt cx="2376013" cy="1008434"/>
            </a:xfrm>
            <a:solidFill>
              <a:srgbClr val="FFC000"/>
            </a:solidFill>
          </p:grpSpPr>
          <p:grpSp>
            <p:nvGrpSpPr>
              <p:cNvPr id="11" name="グループ化 94"/>
              <p:cNvGrpSpPr/>
              <p:nvPr/>
            </p:nvGrpSpPr>
            <p:grpSpPr bwMode="auto">
              <a:xfrm>
                <a:off x="5435903" y="4725172"/>
                <a:ext cx="2376013" cy="1008434"/>
                <a:chOff x="539552" y="1268760"/>
                <a:chExt cx="2376264" cy="1008112"/>
              </a:xfrm>
              <a:grpFill/>
            </p:grpSpPr>
            <p:grpSp>
              <p:nvGrpSpPr>
                <p:cNvPr id="12" name="グループ化 70"/>
                <p:cNvGrpSpPr/>
                <p:nvPr/>
              </p:nvGrpSpPr>
              <p:grpSpPr>
                <a:xfrm>
                  <a:off x="539552" y="1268760"/>
                  <a:ext cx="2376264" cy="1008112"/>
                  <a:chOff x="1043607" y="1772816"/>
                  <a:chExt cx="3024335" cy="1296144"/>
                </a:xfrm>
                <a:grpFill/>
              </p:grpSpPr>
              <p:sp>
                <p:nvSpPr>
                  <p:cNvPr id="333" name="平行四辺形 332"/>
                  <p:cNvSpPr/>
                  <p:nvPr/>
                </p:nvSpPr>
                <p:spPr>
                  <a:xfrm>
                    <a:off x="1043607" y="1772816"/>
                    <a:ext cx="3024335" cy="1296144"/>
                  </a:xfrm>
                  <a:prstGeom prst="parallelogram">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4" name="フローチャート : 結合子 333"/>
                  <p:cNvSpPr/>
                  <p:nvPr/>
                </p:nvSpPr>
                <p:spPr>
                  <a:xfrm>
                    <a:off x="3131842" y="1957979"/>
                    <a:ext cx="129490" cy="154302"/>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5" name="フローチャート : 結合子 334"/>
                  <p:cNvSpPr/>
                  <p:nvPr/>
                </p:nvSpPr>
                <p:spPr>
                  <a:xfrm>
                    <a:off x="2627786" y="2194578"/>
                    <a:ext cx="129490" cy="154302"/>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6" name="フローチャート : 結合子 335"/>
                  <p:cNvSpPr/>
                  <p:nvPr/>
                </p:nvSpPr>
                <p:spPr>
                  <a:xfrm>
                    <a:off x="2267745" y="2626625"/>
                    <a:ext cx="129490" cy="154302"/>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7" name="フローチャート : 結合子 336"/>
                  <p:cNvSpPr/>
                  <p:nvPr/>
                </p:nvSpPr>
                <p:spPr>
                  <a:xfrm>
                    <a:off x="1691681" y="2842650"/>
                    <a:ext cx="129490" cy="154302"/>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29" name="フローチャート : 結合子 328"/>
                <p:cNvSpPr/>
                <p:nvPr/>
              </p:nvSpPr>
              <p:spPr>
                <a:xfrm>
                  <a:off x="1013874" y="1508787"/>
                  <a:ext cx="101742" cy="120013"/>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0" name="フローチャート : 結合子 329"/>
                <p:cNvSpPr/>
                <p:nvPr/>
              </p:nvSpPr>
              <p:spPr>
                <a:xfrm>
                  <a:off x="1331640" y="1556792"/>
                  <a:ext cx="101742" cy="120013"/>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1" name="フローチャート : 結合子 330"/>
                <p:cNvSpPr/>
                <p:nvPr/>
              </p:nvSpPr>
              <p:spPr>
                <a:xfrm>
                  <a:off x="1936664" y="1940835"/>
                  <a:ext cx="101742" cy="120013"/>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2" name="フローチャート : 結合子 331"/>
                <p:cNvSpPr/>
                <p:nvPr/>
              </p:nvSpPr>
              <p:spPr>
                <a:xfrm>
                  <a:off x="2339752" y="2012843"/>
                  <a:ext cx="101742" cy="120013"/>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13" name="フローチャート : 結合子 312"/>
              <p:cNvSpPr/>
              <p:nvPr/>
            </p:nvSpPr>
            <p:spPr bwMode="auto">
              <a:xfrm>
                <a:off x="6062559" y="4965276"/>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4" name="フローチャート : 結合子 313"/>
              <p:cNvSpPr/>
              <p:nvPr/>
            </p:nvSpPr>
            <p:spPr bwMode="auto">
              <a:xfrm>
                <a:off x="6414178" y="5085327"/>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5" name="フローチャート : 結合子 314"/>
              <p:cNvSpPr/>
              <p:nvPr/>
            </p:nvSpPr>
            <p:spPr bwMode="auto">
              <a:xfrm>
                <a:off x="6126176" y="5517513"/>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6" name="フローチャート : 結合子 315"/>
              <p:cNvSpPr/>
              <p:nvPr/>
            </p:nvSpPr>
            <p:spPr bwMode="auto">
              <a:xfrm>
                <a:off x="6270177" y="5445482"/>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7" name="フローチャート : 結合子 316"/>
              <p:cNvSpPr/>
              <p:nvPr/>
            </p:nvSpPr>
            <p:spPr bwMode="auto">
              <a:xfrm>
                <a:off x="6515909" y="5253400"/>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8" name="フローチャート : 結合子 317"/>
              <p:cNvSpPr/>
              <p:nvPr/>
            </p:nvSpPr>
            <p:spPr bwMode="auto">
              <a:xfrm>
                <a:off x="5766174" y="5589544"/>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9" name="フローチャート : 結合子 318"/>
              <p:cNvSpPr/>
              <p:nvPr/>
            </p:nvSpPr>
            <p:spPr bwMode="auto">
              <a:xfrm>
                <a:off x="6702179" y="5325431"/>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0" name="フローチャート : 結合子 319"/>
              <p:cNvSpPr/>
              <p:nvPr/>
            </p:nvSpPr>
            <p:spPr bwMode="auto">
              <a:xfrm>
                <a:off x="6846180" y="4941265"/>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1" name="フローチャート : 結合子 320"/>
              <p:cNvSpPr/>
              <p:nvPr/>
            </p:nvSpPr>
            <p:spPr bwMode="auto">
              <a:xfrm>
                <a:off x="6947911" y="5469493"/>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2" name="フローチャート : 結合子 321"/>
              <p:cNvSpPr/>
              <p:nvPr/>
            </p:nvSpPr>
            <p:spPr bwMode="auto">
              <a:xfrm>
                <a:off x="7091912" y="5469493"/>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3" name="フローチャート : 結合子 322"/>
              <p:cNvSpPr/>
              <p:nvPr/>
            </p:nvSpPr>
            <p:spPr bwMode="auto">
              <a:xfrm>
                <a:off x="7206182" y="4869234"/>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4" name="フローチャート : 結合子 323"/>
              <p:cNvSpPr/>
              <p:nvPr/>
            </p:nvSpPr>
            <p:spPr bwMode="auto">
              <a:xfrm>
                <a:off x="7350183" y="4869234"/>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5" name="フローチャート : 結合子 324"/>
              <p:cNvSpPr/>
              <p:nvPr/>
            </p:nvSpPr>
            <p:spPr bwMode="auto">
              <a:xfrm>
                <a:off x="6947911" y="4893245"/>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6" name="フローチャート : 結合子 325"/>
              <p:cNvSpPr/>
              <p:nvPr/>
            </p:nvSpPr>
            <p:spPr bwMode="auto">
              <a:xfrm>
                <a:off x="7379914" y="5517513"/>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7" name="フローチャート : 結合子 326"/>
              <p:cNvSpPr/>
              <p:nvPr/>
            </p:nvSpPr>
            <p:spPr bwMode="auto">
              <a:xfrm>
                <a:off x="5766174" y="4965276"/>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11" name="テキスト ボックス 87"/>
            <p:cNvSpPr txBox="1">
              <a:spLocks noChangeArrowheads="1"/>
            </p:cNvSpPr>
            <p:nvPr/>
          </p:nvSpPr>
          <p:spPr bwMode="auto">
            <a:xfrm>
              <a:off x="6814456" y="5818617"/>
              <a:ext cx="2571832" cy="592825"/>
            </a:xfrm>
            <a:prstGeom prst="rect">
              <a:avLst/>
            </a:prstGeom>
            <a:noFill/>
            <a:ln w="9525">
              <a:noFill/>
              <a:miter lim="800000"/>
              <a:headEnd/>
              <a:tailEnd/>
            </a:ln>
          </p:spPr>
          <p:txBody>
            <a:bodyPr wrap="none">
              <a:spAutoFit/>
            </a:bodyPr>
            <a:lstStyle/>
            <a:p>
              <a:r>
                <a:rPr lang="en-US" altLang="ja-JP" sz="1400" b="1" dirty="0" smtClean="0">
                  <a:solidFill>
                    <a:srgbClr val="FF0000"/>
                  </a:solidFill>
                  <a:latin typeface="Franklin Gothic Book" pitchFamily="34" charset="0"/>
                  <a:ea typeface="HGｺﾞｼｯｸE" pitchFamily="49" charset="-128"/>
                </a:rPr>
                <a:t>High spatial resolved image</a:t>
              </a:r>
            </a:p>
            <a:p>
              <a:r>
                <a:rPr lang="en-US" altLang="ja-JP" sz="1400" b="1" dirty="0" smtClean="0">
                  <a:solidFill>
                    <a:srgbClr val="FF0000"/>
                  </a:solidFill>
                  <a:latin typeface="Franklin Gothic Book" pitchFamily="34" charset="0"/>
                  <a:ea typeface="HGｺﾞｼｯｸE" pitchFamily="49" charset="-128"/>
                </a:rPr>
                <a:t>(several nm</a:t>
              </a:r>
              <a:r>
                <a:rPr lang="ja-JP" altLang="en-US" sz="1400" b="1" dirty="0" smtClean="0">
                  <a:solidFill>
                    <a:srgbClr val="FF0000"/>
                  </a:solidFill>
                  <a:latin typeface="Franklin Gothic Book" pitchFamily="34" charset="0"/>
                  <a:ea typeface="HGｺﾞｼｯｸE" pitchFamily="49" charset="-128"/>
                </a:rPr>
                <a:t>～</a:t>
              </a:r>
              <a:r>
                <a:rPr lang="en-US" altLang="ja-JP" sz="1400" b="1" dirty="0" smtClean="0">
                  <a:solidFill>
                    <a:srgbClr val="FF0000"/>
                  </a:solidFill>
                  <a:latin typeface="Franklin Gothic Book" pitchFamily="34" charset="0"/>
                  <a:ea typeface="HGｺﾞｼｯｸE" pitchFamily="49" charset="-128"/>
                </a:rPr>
                <a:t>ten-odd nm)</a:t>
              </a:r>
              <a:endParaRPr lang="ja-JP" altLang="en-US" sz="1400" b="1" dirty="0">
                <a:solidFill>
                  <a:srgbClr val="FF0000"/>
                </a:solidFill>
                <a:latin typeface="Franklin Gothic Book" pitchFamily="34" charset="0"/>
                <a:ea typeface="HGｺﾞｼｯｸE" pitchFamily="49" charset="-128"/>
              </a:endParaRPr>
            </a:p>
          </p:txBody>
        </p:sp>
      </p:grpSp>
      <p:sp>
        <p:nvSpPr>
          <p:cNvPr id="338" name="テキスト ボックス 114"/>
          <p:cNvSpPr txBox="1">
            <a:spLocks noChangeArrowheads="1"/>
          </p:cNvSpPr>
          <p:nvPr/>
        </p:nvSpPr>
        <p:spPr bwMode="auto">
          <a:xfrm>
            <a:off x="273050" y="4581401"/>
            <a:ext cx="1743075" cy="522288"/>
          </a:xfrm>
          <a:prstGeom prst="rect">
            <a:avLst/>
          </a:prstGeom>
          <a:noFill/>
          <a:ln w="9525">
            <a:noFill/>
            <a:miter lim="800000"/>
            <a:headEnd/>
            <a:tailEnd/>
          </a:ln>
        </p:spPr>
        <p:txBody>
          <a:bodyPr>
            <a:spAutoFit/>
          </a:bodyPr>
          <a:lstStyle/>
          <a:p>
            <a:r>
              <a:rPr lang="en-US" altLang="ja-JP" sz="1400" i="1" dirty="0" err="1">
                <a:latin typeface="Franklin Gothic Book" pitchFamily="34" charset="0"/>
                <a:ea typeface="HGｺﾞｼｯｸE" pitchFamily="49" charset="-128"/>
              </a:rPr>
              <a:t>hv</a:t>
            </a:r>
            <a:r>
              <a:rPr lang="en-US" altLang="ja-JP" sz="1400" dirty="0">
                <a:latin typeface="Franklin Gothic Book" pitchFamily="34" charset="0"/>
                <a:ea typeface="HGｺﾞｼｯｸE" pitchFamily="49" charset="-128"/>
              </a:rPr>
              <a:t> </a:t>
            </a:r>
          </a:p>
          <a:p>
            <a:r>
              <a:rPr lang="en-US" altLang="ja-JP" sz="1400" dirty="0">
                <a:latin typeface="Franklin Gothic Book" pitchFamily="34" charset="0"/>
                <a:ea typeface="HGｺﾞｼｯｸE" pitchFamily="49" charset="-128"/>
              </a:rPr>
              <a:t>(excitation)</a:t>
            </a:r>
            <a:endParaRPr lang="ja-JP" altLang="en-US" sz="1400" dirty="0">
              <a:latin typeface="Franklin Gothic Book" pitchFamily="34" charset="0"/>
              <a:ea typeface="HGｺﾞｼｯｸE" pitchFamily="49" charset="-128"/>
            </a:endParaRPr>
          </a:p>
        </p:txBody>
      </p:sp>
      <p:grpSp>
        <p:nvGrpSpPr>
          <p:cNvPr id="13" name="グループ化 117"/>
          <p:cNvGrpSpPr>
            <a:grpSpLocks noChangeAspect="1"/>
          </p:cNvGrpSpPr>
          <p:nvPr/>
        </p:nvGrpSpPr>
        <p:grpSpPr bwMode="auto">
          <a:xfrm>
            <a:off x="1076325" y="5741864"/>
            <a:ext cx="400050" cy="357187"/>
            <a:chOff x="5623992" y="3861048"/>
            <a:chExt cx="648072" cy="576064"/>
          </a:xfrm>
        </p:grpSpPr>
        <p:cxnSp>
          <p:nvCxnSpPr>
            <p:cNvPr id="340" name="直線コネクタ 339"/>
            <p:cNvCxnSpPr/>
            <p:nvPr/>
          </p:nvCxnSpPr>
          <p:spPr>
            <a:xfrm>
              <a:off x="5948028" y="3861048"/>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1" name="直線コネクタ 340"/>
            <p:cNvCxnSpPr/>
            <p:nvPr/>
          </p:nvCxnSpPr>
          <p:spPr>
            <a:xfrm flipH="1">
              <a:off x="5623992" y="4150360"/>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グループ化 123"/>
          <p:cNvGrpSpPr>
            <a:grpSpLocks/>
          </p:cNvGrpSpPr>
          <p:nvPr/>
        </p:nvGrpSpPr>
        <p:grpSpPr bwMode="auto">
          <a:xfrm>
            <a:off x="2576513" y="2060451"/>
            <a:ext cx="1401762" cy="3600450"/>
            <a:chOff x="3693488" y="1772816"/>
            <a:chExt cx="985487" cy="4584891"/>
          </a:xfrm>
        </p:grpSpPr>
        <p:cxnSp>
          <p:nvCxnSpPr>
            <p:cNvPr id="343" name="直線矢印コネクタ 342"/>
            <p:cNvCxnSpPr/>
            <p:nvPr/>
          </p:nvCxnSpPr>
          <p:spPr>
            <a:xfrm flipH="1" flipV="1">
              <a:off x="3693488" y="1772816"/>
              <a:ext cx="985487" cy="34367"/>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4" name="直線コネクタ 343"/>
            <p:cNvCxnSpPr/>
            <p:nvPr/>
          </p:nvCxnSpPr>
          <p:spPr>
            <a:xfrm flipH="1">
              <a:off x="4655538" y="1772816"/>
              <a:ext cx="23437" cy="458489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直線コネクタ 344"/>
            <p:cNvCxnSpPr/>
            <p:nvPr/>
          </p:nvCxnSpPr>
          <p:spPr>
            <a:xfrm flipH="1">
              <a:off x="3795050" y="6357707"/>
              <a:ext cx="88392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6" name="テキスト ボックス 127"/>
          <p:cNvSpPr txBox="1">
            <a:spLocks noChangeArrowheads="1"/>
          </p:cNvSpPr>
          <p:nvPr/>
        </p:nvSpPr>
        <p:spPr bwMode="auto">
          <a:xfrm>
            <a:off x="2576513" y="1628651"/>
            <a:ext cx="2003425" cy="307975"/>
          </a:xfrm>
          <a:prstGeom prst="rect">
            <a:avLst/>
          </a:prstGeom>
          <a:noFill/>
          <a:ln w="9525">
            <a:noFill/>
            <a:miter lim="800000"/>
            <a:headEnd/>
            <a:tailEnd/>
          </a:ln>
        </p:spPr>
        <p:txBody>
          <a:bodyPr>
            <a:spAutoFit/>
          </a:bodyPr>
          <a:lstStyle/>
          <a:p>
            <a:r>
              <a:rPr lang="en-US" altLang="ja-JP" sz="1400" b="1" dirty="0" smtClean="0">
                <a:solidFill>
                  <a:srgbClr val="FF0000"/>
                </a:solidFill>
                <a:latin typeface="Franklin Gothic Book" pitchFamily="34" charset="0"/>
                <a:ea typeface="HGｺﾞｼｯｸE" pitchFamily="49" charset="-128"/>
              </a:rPr>
              <a:t>OFF</a:t>
            </a:r>
            <a:r>
              <a:rPr lang="ja-JP" altLang="en-US" sz="1400" dirty="0" smtClean="0">
                <a:solidFill>
                  <a:srgbClr val="FF0000"/>
                </a:solidFill>
                <a:latin typeface="Franklin Gothic Book" pitchFamily="34" charset="0"/>
                <a:ea typeface="HGｺﾞｼｯｸE" pitchFamily="49" charset="-128"/>
              </a:rPr>
              <a:t> </a:t>
            </a:r>
            <a:r>
              <a:rPr lang="en-US" altLang="ja-JP" sz="1400" dirty="0" smtClean="0">
                <a:solidFill>
                  <a:srgbClr val="FF0000"/>
                </a:solidFill>
                <a:latin typeface="Franklin Gothic Book" pitchFamily="34" charset="0"/>
                <a:ea typeface="HGｺﾞｼｯｸE" pitchFamily="49" charset="-128"/>
              </a:rPr>
              <a:t>state</a:t>
            </a:r>
            <a:endParaRPr lang="ja-JP" altLang="en-US" sz="1400" dirty="0">
              <a:latin typeface="Franklin Gothic Book" pitchFamily="34" charset="0"/>
              <a:ea typeface="HGｺﾞｼｯｸE" pitchFamily="49" charset="-128"/>
            </a:endParaRPr>
          </a:p>
        </p:txBody>
      </p:sp>
      <p:grpSp>
        <p:nvGrpSpPr>
          <p:cNvPr id="15" name="グループ化 128"/>
          <p:cNvGrpSpPr>
            <a:grpSpLocks/>
          </p:cNvGrpSpPr>
          <p:nvPr/>
        </p:nvGrpSpPr>
        <p:grpSpPr bwMode="auto">
          <a:xfrm>
            <a:off x="6824663" y="1412751"/>
            <a:ext cx="2097087" cy="1305030"/>
            <a:chOff x="5364088" y="2780928"/>
            <a:chExt cx="2376264" cy="1479398"/>
          </a:xfrm>
        </p:grpSpPr>
        <p:grpSp>
          <p:nvGrpSpPr>
            <p:cNvPr id="16" name="グループ化 70"/>
            <p:cNvGrpSpPr>
              <a:grpSpLocks/>
            </p:cNvGrpSpPr>
            <p:nvPr/>
          </p:nvGrpSpPr>
          <p:grpSpPr bwMode="auto">
            <a:xfrm>
              <a:off x="5364088" y="2780928"/>
              <a:ext cx="2376264" cy="1008112"/>
              <a:chOff x="1043607" y="1772816"/>
              <a:chExt cx="3024335" cy="1296144"/>
            </a:xfrm>
          </p:grpSpPr>
          <p:sp>
            <p:nvSpPr>
              <p:cNvPr id="350" name="平行四辺形 349"/>
              <p:cNvSpPr/>
              <p:nvPr/>
            </p:nvSpPr>
            <p:spPr>
              <a:xfrm>
                <a:off x="1043607" y="1772816"/>
                <a:ext cx="3024335" cy="1295718"/>
              </a:xfrm>
              <a:prstGeom prst="parallelogram">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1" name="フローチャート : 結合子 350"/>
              <p:cNvSpPr/>
              <p:nvPr/>
            </p:nvSpPr>
            <p:spPr>
              <a:xfrm>
                <a:off x="3133855" y="1957919"/>
                <a:ext cx="130498" cy="155024"/>
              </a:xfrm>
              <a:prstGeom prst="flowChartConnecto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2" name="フローチャート : 結合子 351"/>
              <p:cNvSpPr/>
              <p:nvPr/>
            </p:nvSpPr>
            <p:spPr>
              <a:xfrm>
                <a:off x="2270741" y="2626603"/>
                <a:ext cx="125918" cy="155023"/>
              </a:xfrm>
              <a:prstGeom prst="flowChartConnecto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49" name="テキスト ボックス 130"/>
            <p:cNvSpPr txBox="1">
              <a:spLocks noChangeArrowheads="1"/>
            </p:cNvSpPr>
            <p:nvPr/>
          </p:nvSpPr>
          <p:spPr bwMode="auto">
            <a:xfrm>
              <a:off x="5689527" y="3911426"/>
              <a:ext cx="1228253" cy="348900"/>
            </a:xfrm>
            <a:prstGeom prst="rect">
              <a:avLst/>
            </a:prstGeom>
            <a:noFill/>
            <a:ln w="9525">
              <a:noFill/>
              <a:miter lim="800000"/>
              <a:headEnd/>
              <a:tailEnd/>
            </a:ln>
          </p:spPr>
          <p:txBody>
            <a:bodyPr wrap="none">
              <a:spAutoFit/>
            </a:bodyPr>
            <a:lstStyle/>
            <a:p>
              <a:r>
                <a:rPr lang="en-US" altLang="ja-JP" sz="1400" dirty="0" smtClean="0">
                  <a:latin typeface="Franklin Gothic Book" pitchFamily="34" charset="0"/>
                  <a:ea typeface="HGｺﾞｼｯｸE" pitchFamily="49" charset="-128"/>
                </a:rPr>
                <a:t>Localization</a:t>
              </a:r>
              <a:endParaRPr lang="ja-JP" altLang="en-US" sz="1400" dirty="0">
                <a:latin typeface="Franklin Gothic Book" pitchFamily="34" charset="0"/>
                <a:ea typeface="HGｺﾞｼｯｸE" pitchFamily="49" charset="-128"/>
              </a:endParaRPr>
            </a:p>
          </p:txBody>
        </p:sp>
      </p:grpSp>
      <p:grpSp>
        <p:nvGrpSpPr>
          <p:cNvPr id="17" name="グループ化 167"/>
          <p:cNvGrpSpPr>
            <a:grpSpLocks noChangeAspect="1"/>
          </p:cNvGrpSpPr>
          <p:nvPr/>
        </p:nvGrpSpPr>
        <p:grpSpPr bwMode="auto">
          <a:xfrm>
            <a:off x="1639888" y="5300539"/>
            <a:ext cx="403225" cy="357187"/>
            <a:chOff x="5623992" y="3861048"/>
            <a:chExt cx="648072" cy="576064"/>
          </a:xfrm>
        </p:grpSpPr>
        <p:cxnSp>
          <p:nvCxnSpPr>
            <p:cNvPr id="354" name="直線コネクタ 353"/>
            <p:cNvCxnSpPr/>
            <p:nvPr/>
          </p:nvCxnSpPr>
          <p:spPr>
            <a:xfrm>
              <a:off x="5950579" y="3861048"/>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5" name="直線コネクタ 354"/>
            <p:cNvCxnSpPr/>
            <p:nvPr/>
          </p:nvCxnSpPr>
          <p:spPr>
            <a:xfrm flipH="1">
              <a:off x="5623992" y="4147800"/>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60"/>
          <p:cNvGrpSpPr>
            <a:grpSpLocks/>
          </p:cNvGrpSpPr>
          <p:nvPr/>
        </p:nvGrpSpPr>
        <p:grpSpPr bwMode="auto">
          <a:xfrm>
            <a:off x="2505075" y="2060451"/>
            <a:ext cx="4103688" cy="4032250"/>
            <a:chOff x="2779625" y="1855088"/>
            <a:chExt cx="4648088" cy="4568076"/>
          </a:xfrm>
        </p:grpSpPr>
        <p:cxnSp>
          <p:nvCxnSpPr>
            <p:cNvPr id="357" name="直線コネクタ 356"/>
            <p:cNvCxnSpPr/>
            <p:nvPr/>
          </p:nvCxnSpPr>
          <p:spPr>
            <a:xfrm>
              <a:off x="2779625" y="6423164"/>
              <a:ext cx="19365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直線コネクタ 357"/>
            <p:cNvCxnSpPr/>
            <p:nvPr/>
          </p:nvCxnSpPr>
          <p:spPr>
            <a:xfrm flipV="1">
              <a:off x="4716179" y="1855088"/>
              <a:ext cx="0" cy="45680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直線矢印コネクタ 358"/>
            <p:cNvCxnSpPr/>
            <p:nvPr/>
          </p:nvCxnSpPr>
          <p:spPr>
            <a:xfrm>
              <a:off x="4716179" y="1855088"/>
              <a:ext cx="27115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60" name="直線矢印コネクタ 359"/>
          <p:cNvCxnSpPr/>
          <p:nvPr/>
        </p:nvCxnSpPr>
        <p:spPr>
          <a:xfrm>
            <a:off x="1423988" y="2781176"/>
            <a:ext cx="0" cy="368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1" name="直線矢印コネクタ 360"/>
          <p:cNvCxnSpPr/>
          <p:nvPr/>
        </p:nvCxnSpPr>
        <p:spPr>
          <a:xfrm>
            <a:off x="1497013" y="4652839"/>
            <a:ext cx="0" cy="3698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 name="グループ化 253"/>
          <p:cNvGrpSpPr>
            <a:grpSpLocks/>
          </p:cNvGrpSpPr>
          <p:nvPr/>
        </p:nvGrpSpPr>
        <p:grpSpPr bwMode="auto">
          <a:xfrm>
            <a:off x="415925" y="3428876"/>
            <a:ext cx="2098675" cy="889000"/>
            <a:chOff x="539552" y="1268760"/>
            <a:chExt cx="2376264" cy="1008112"/>
          </a:xfrm>
        </p:grpSpPr>
        <p:grpSp>
          <p:nvGrpSpPr>
            <p:cNvPr id="20" name="グループ化 94"/>
            <p:cNvGrpSpPr>
              <a:grpSpLocks/>
            </p:cNvGrpSpPr>
            <p:nvPr/>
          </p:nvGrpSpPr>
          <p:grpSpPr bwMode="auto">
            <a:xfrm>
              <a:off x="539552" y="1268760"/>
              <a:ext cx="2376264" cy="1008112"/>
              <a:chOff x="539552" y="1268760"/>
              <a:chExt cx="2376264" cy="1008112"/>
            </a:xfrm>
          </p:grpSpPr>
          <p:grpSp>
            <p:nvGrpSpPr>
              <p:cNvPr id="21" name="グループ化 72"/>
              <p:cNvGrpSpPr>
                <a:grpSpLocks/>
              </p:cNvGrpSpPr>
              <p:nvPr/>
            </p:nvGrpSpPr>
            <p:grpSpPr bwMode="auto">
              <a:xfrm>
                <a:off x="539552" y="1268760"/>
                <a:ext cx="2376264" cy="1008112"/>
                <a:chOff x="1043607" y="1772816"/>
                <a:chExt cx="3024335" cy="1296144"/>
              </a:xfrm>
            </p:grpSpPr>
            <p:sp>
              <p:nvSpPr>
                <p:cNvPr id="386" name="平行四辺形 385"/>
                <p:cNvSpPr/>
                <p:nvPr/>
              </p:nvSpPr>
              <p:spPr>
                <a:xfrm>
                  <a:off x="1043607" y="1772816"/>
                  <a:ext cx="3024335" cy="1296144"/>
                </a:xfrm>
                <a:prstGeom prst="parallelogram">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87" name="曲線コネクタ 386"/>
                <p:cNvCxnSpPr/>
                <p:nvPr/>
              </p:nvCxnSpPr>
              <p:spPr>
                <a:xfrm flipV="1">
                  <a:off x="1402776" y="1988069"/>
                  <a:ext cx="2232792" cy="937389"/>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8" name="フローチャート : 結合子 387"/>
                <p:cNvSpPr/>
                <p:nvPr/>
              </p:nvSpPr>
              <p:spPr>
                <a:xfrm>
                  <a:off x="3132275" y="1957979"/>
                  <a:ext cx="130398" cy="15507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9" name="フローチャート : 結合子 388"/>
                <p:cNvSpPr/>
                <p:nvPr/>
              </p:nvSpPr>
              <p:spPr>
                <a:xfrm>
                  <a:off x="2626693" y="2196378"/>
                  <a:ext cx="130399" cy="15044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0" name="フローチャート : 結合子 389"/>
                <p:cNvSpPr/>
                <p:nvPr/>
              </p:nvSpPr>
              <p:spPr>
                <a:xfrm>
                  <a:off x="2267525" y="2626883"/>
                  <a:ext cx="130398" cy="15276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1" name="フローチャート : 結合子 390"/>
                <p:cNvSpPr/>
                <p:nvPr/>
              </p:nvSpPr>
              <p:spPr>
                <a:xfrm>
                  <a:off x="1691026" y="2842135"/>
                  <a:ext cx="130398" cy="157389"/>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cxnSp>
            <p:nvCxnSpPr>
              <p:cNvPr id="381" name="曲線コネクタ 380"/>
              <p:cNvCxnSpPr/>
              <p:nvPr/>
            </p:nvCxnSpPr>
            <p:spPr>
              <a:xfrm>
                <a:off x="900845" y="1554992"/>
                <a:ext cx="1650083" cy="536460"/>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2" name="フローチャート : 結合子 381"/>
              <p:cNvSpPr/>
              <p:nvPr/>
            </p:nvSpPr>
            <p:spPr>
              <a:xfrm>
                <a:off x="1014086" y="1508187"/>
                <a:ext cx="100659" cy="120613"/>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3" name="フローチャート : 結合子 382"/>
              <p:cNvSpPr/>
              <p:nvPr/>
            </p:nvSpPr>
            <p:spPr>
              <a:xfrm>
                <a:off x="1332240" y="1554992"/>
                <a:ext cx="100659" cy="1224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4" name="フローチャート : 結合子 383"/>
              <p:cNvSpPr/>
              <p:nvPr/>
            </p:nvSpPr>
            <p:spPr>
              <a:xfrm>
                <a:off x="1936192" y="1940235"/>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5" name="フローチャート : 結合子 384"/>
              <p:cNvSpPr/>
              <p:nvPr/>
            </p:nvSpPr>
            <p:spPr>
              <a:xfrm>
                <a:off x="2340624" y="2012243"/>
                <a:ext cx="100659" cy="120613"/>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65" name="フローチャート : 結合子 364"/>
            <p:cNvSpPr/>
            <p:nvPr/>
          </p:nvSpPr>
          <p:spPr>
            <a:xfrm>
              <a:off x="1165074" y="1508187"/>
              <a:ext cx="102457"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6" name="フローチャート : 結合子 365"/>
            <p:cNvSpPr/>
            <p:nvPr/>
          </p:nvSpPr>
          <p:spPr>
            <a:xfrm>
              <a:off x="1517379" y="1628800"/>
              <a:ext cx="102457"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7" name="フローチャート : 結合子 366"/>
            <p:cNvSpPr/>
            <p:nvPr/>
          </p:nvSpPr>
          <p:spPr>
            <a:xfrm>
              <a:off x="1229783" y="2059048"/>
              <a:ext cx="102457" cy="1224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8" name="フローチャート : 結合子 367"/>
            <p:cNvSpPr/>
            <p:nvPr/>
          </p:nvSpPr>
          <p:spPr>
            <a:xfrm>
              <a:off x="1375379" y="1990641"/>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9" name="フローチャート : 結合子 368"/>
            <p:cNvSpPr/>
            <p:nvPr/>
          </p:nvSpPr>
          <p:spPr>
            <a:xfrm>
              <a:off x="1619836" y="1798019"/>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0" name="フローチャート : 結合子 369"/>
            <p:cNvSpPr/>
            <p:nvPr/>
          </p:nvSpPr>
          <p:spPr>
            <a:xfrm>
              <a:off x="868491" y="2132856"/>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1" name="フローチャート : 結合子 370"/>
            <p:cNvSpPr/>
            <p:nvPr/>
          </p:nvSpPr>
          <p:spPr>
            <a:xfrm>
              <a:off x="1806774" y="1868227"/>
              <a:ext cx="102456" cy="1224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2" name="フローチャート : 結合子 371"/>
            <p:cNvSpPr/>
            <p:nvPr/>
          </p:nvSpPr>
          <p:spPr>
            <a:xfrm>
              <a:off x="1950572" y="1486585"/>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3" name="フローチャート : 結合子 372"/>
            <p:cNvSpPr/>
            <p:nvPr/>
          </p:nvSpPr>
          <p:spPr>
            <a:xfrm>
              <a:off x="2053027" y="2012243"/>
              <a:ext cx="100659"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4" name="フローチャート : 結合子 373"/>
            <p:cNvSpPr/>
            <p:nvPr/>
          </p:nvSpPr>
          <p:spPr>
            <a:xfrm>
              <a:off x="2195028" y="2012243"/>
              <a:ext cx="102456"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5" name="フローチャート : 結合子 374"/>
            <p:cNvSpPr/>
            <p:nvPr/>
          </p:nvSpPr>
          <p:spPr>
            <a:xfrm>
              <a:off x="2310067" y="1412776"/>
              <a:ext cx="102456" cy="1206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6" name="フローチャート : 結合子 375"/>
            <p:cNvSpPr/>
            <p:nvPr/>
          </p:nvSpPr>
          <p:spPr>
            <a:xfrm>
              <a:off x="2453865" y="1412776"/>
              <a:ext cx="100659" cy="1206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7" name="フローチャート : 結合子 376"/>
            <p:cNvSpPr/>
            <p:nvPr/>
          </p:nvSpPr>
          <p:spPr>
            <a:xfrm>
              <a:off x="2053027" y="1436179"/>
              <a:ext cx="100659"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8" name="フローチャート : 結合子 377"/>
            <p:cNvSpPr/>
            <p:nvPr/>
          </p:nvSpPr>
          <p:spPr>
            <a:xfrm>
              <a:off x="2484422" y="2059048"/>
              <a:ext cx="102457" cy="1224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9" name="フローチャート : 結合子 378"/>
            <p:cNvSpPr/>
            <p:nvPr/>
          </p:nvSpPr>
          <p:spPr>
            <a:xfrm>
              <a:off x="868491" y="1508187"/>
              <a:ext cx="102456"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22" name="グループ化 70"/>
          <p:cNvGrpSpPr>
            <a:grpSpLocks/>
          </p:cNvGrpSpPr>
          <p:nvPr/>
        </p:nvGrpSpPr>
        <p:grpSpPr bwMode="auto">
          <a:xfrm>
            <a:off x="344488" y="5300909"/>
            <a:ext cx="2097565" cy="889748"/>
            <a:chOff x="1043607" y="1772816"/>
            <a:chExt cx="3024335" cy="1296144"/>
          </a:xfrm>
          <a:solidFill>
            <a:schemeClr val="bg1"/>
          </a:solidFill>
        </p:grpSpPr>
        <p:sp>
          <p:nvSpPr>
            <p:cNvPr id="393" name="平行四辺形 392"/>
            <p:cNvSpPr/>
            <p:nvPr/>
          </p:nvSpPr>
          <p:spPr>
            <a:xfrm>
              <a:off x="1043607" y="1772816"/>
              <a:ext cx="3024335" cy="1296144"/>
            </a:xfrm>
            <a:prstGeom prst="parallelogram">
              <a:avLst/>
            </a:prstGeom>
            <a:gr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4" name="フローチャート : 結合子 393"/>
            <p:cNvSpPr/>
            <p:nvPr/>
          </p:nvSpPr>
          <p:spPr>
            <a:xfrm>
              <a:off x="1592147" y="2030711"/>
              <a:ext cx="385870" cy="371493"/>
            </a:xfrm>
            <a:prstGeom prst="flowChartConnecto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5" name="フローチャート : 結合子 394"/>
            <p:cNvSpPr/>
            <p:nvPr/>
          </p:nvSpPr>
          <p:spPr>
            <a:xfrm>
              <a:off x="3253320" y="2513760"/>
              <a:ext cx="385872" cy="369453"/>
            </a:xfrm>
            <a:prstGeom prst="flowChartConnecto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23" name="グループ化 117"/>
          <p:cNvGrpSpPr>
            <a:grpSpLocks noChangeAspect="1"/>
          </p:cNvGrpSpPr>
          <p:nvPr/>
        </p:nvGrpSpPr>
        <p:grpSpPr bwMode="auto">
          <a:xfrm>
            <a:off x="666750" y="5425951"/>
            <a:ext cx="401638" cy="357188"/>
            <a:chOff x="5623992" y="3861048"/>
            <a:chExt cx="648072" cy="576064"/>
          </a:xfrm>
        </p:grpSpPr>
        <p:cxnSp>
          <p:nvCxnSpPr>
            <p:cNvPr id="397" name="直線コネクタ 396"/>
            <p:cNvCxnSpPr/>
            <p:nvPr/>
          </p:nvCxnSpPr>
          <p:spPr>
            <a:xfrm>
              <a:off x="5949309" y="3861048"/>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8" name="直線コネクタ 397"/>
            <p:cNvCxnSpPr/>
            <p:nvPr/>
          </p:nvCxnSpPr>
          <p:spPr>
            <a:xfrm flipH="1">
              <a:off x="5623992" y="4150361"/>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グループ化 167"/>
          <p:cNvGrpSpPr>
            <a:grpSpLocks noChangeAspect="1"/>
          </p:cNvGrpSpPr>
          <p:nvPr/>
        </p:nvGrpSpPr>
        <p:grpSpPr bwMode="auto">
          <a:xfrm>
            <a:off x="1812925" y="5764089"/>
            <a:ext cx="403225" cy="357187"/>
            <a:chOff x="5623992" y="3861048"/>
            <a:chExt cx="648072" cy="576064"/>
          </a:xfrm>
        </p:grpSpPr>
        <p:cxnSp>
          <p:nvCxnSpPr>
            <p:cNvPr id="400" name="直線コネクタ 399"/>
            <p:cNvCxnSpPr/>
            <p:nvPr/>
          </p:nvCxnSpPr>
          <p:spPr>
            <a:xfrm>
              <a:off x="5950579" y="3861048"/>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1" name="直線コネクタ 400"/>
            <p:cNvCxnSpPr/>
            <p:nvPr/>
          </p:nvCxnSpPr>
          <p:spPr>
            <a:xfrm flipH="1">
              <a:off x="5623992" y="4147800"/>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2" name="フローチャート : 結合子 401"/>
          <p:cNvSpPr/>
          <p:nvPr/>
        </p:nvSpPr>
        <p:spPr bwMode="auto">
          <a:xfrm>
            <a:off x="8408988" y="2027114"/>
            <a:ext cx="90487" cy="106362"/>
          </a:xfrm>
          <a:prstGeom prst="flowChartConnecto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03" name="フローチャート : 結合子 402"/>
          <p:cNvSpPr/>
          <p:nvPr/>
        </p:nvSpPr>
        <p:spPr bwMode="auto">
          <a:xfrm>
            <a:off x="7239000" y="1595314"/>
            <a:ext cx="90488" cy="104775"/>
          </a:xfrm>
          <a:prstGeom prst="flowChartConnecto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7" name="正方形/長方形 166"/>
          <p:cNvSpPr/>
          <p:nvPr/>
        </p:nvSpPr>
        <p:spPr>
          <a:xfrm>
            <a:off x="128464" y="1124744"/>
            <a:ext cx="9505056" cy="5616624"/>
          </a:xfrm>
          <a:prstGeom prst="rect">
            <a:avLst/>
          </a:prstGeom>
          <a:noFill/>
          <a:ln w="28575">
            <a:solidFill>
              <a:srgbClr val="5A7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テキスト ボックス 7"/>
          <p:cNvSpPr txBox="1">
            <a:spLocks noChangeArrowheads="1"/>
          </p:cNvSpPr>
          <p:nvPr/>
        </p:nvSpPr>
        <p:spPr bwMode="auto">
          <a:xfrm>
            <a:off x="1064568" y="908720"/>
            <a:ext cx="7776864" cy="369332"/>
          </a:xfrm>
          <a:prstGeom prst="rect">
            <a:avLst/>
          </a:prstGeom>
          <a:solidFill>
            <a:schemeClr val="bg2"/>
          </a:solidFill>
          <a:ln w="9525">
            <a:noFill/>
            <a:miter lim="800000"/>
            <a:headEnd/>
            <a:tailEnd/>
          </a:ln>
        </p:spPr>
        <p:txBody>
          <a:bodyPr wrap="square">
            <a:spAutoFit/>
          </a:bodyPr>
          <a:lstStyle/>
          <a:p>
            <a:r>
              <a:rPr lang="en-US" altLang="ja-JP" b="1" dirty="0" smtClean="0">
                <a:latin typeface="Franklin Gothic Book" pitchFamily="34" charset="0"/>
                <a:ea typeface="ＭＳ ゴシック" pitchFamily="49" charset="-128"/>
                <a:cs typeface="Arial" pitchFamily="34" charset="0"/>
              </a:rPr>
              <a:t>Super resolution microscopy(PALM</a:t>
            </a:r>
            <a:r>
              <a:rPr lang="ja-JP" altLang="en-US" b="1" dirty="0">
                <a:latin typeface="Franklin Gothic Book" pitchFamily="34" charset="0"/>
                <a:ea typeface="ＭＳ ゴシック" pitchFamily="49" charset="-128"/>
                <a:cs typeface="Arial" pitchFamily="34" charset="0"/>
              </a:rPr>
              <a:t>：</a:t>
            </a:r>
            <a:r>
              <a:rPr lang="en-US" altLang="ja-JP" b="1" u="sng" dirty="0">
                <a:latin typeface="Franklin Gothic Book" pitchFamily="34" charset="0"/>
                <a:ea typeface="ＭＳ ゴシック" pitchFamily="49" charset="-128"/>
                <a:cs typeface="Arial" pitchFamily="34" charset="0"/>
              </a:rPr>
              <a:t>P</a:t>
            </a:r>
            <a:r>
              <a:rPr lang="en-US" altLang="ja-JP" b="1" dirty="0">
                <a:latin typeface="Franklin Gothic Book" pitchFamily="34" charset="0"/>
                <a:ea typeface="ＭＳ ゴシック" pitchFamily="49" charset="-128"/>
                <a:cs typeface="Arial" pitchFamily="34" charset="0"/>
              </a:rPr>
              <a:t>hoto-</a:t>
            </a:r>
            <a:r>
              <a:rPr lang="en-US" altLang="ja-JP" b="1" u="sng" dirty="0">
                <a:latin typeface="Franklin Gothic Book" pitchFamily="34" charset="0"/>
                <a:ea typeface="ＭＳ ゴシック" pitchFamily="49" charset="-128"/>
                <a:cs typeface="Arial" pitchFamily="34" charset="0"/>
              </a:rPr>
              <a:t>A</a:t>
            </a:r>
            <a:r>
              <a:rPr lang="en-US" altLang="ja-JP" b="1" dirty="0">
                <a:latin typeface="Franklin Gothic Book" pitchFamily="34" charset="0"/>
                <a:ea typeface="ＭＳ ゴシック" pitchFamily="49" charset="-128"/>
                <a:cs typeface="Arial" pitchFamily="34" charset="0"/>
              </a:rPr>
              <a:t>ctivated </a:t>
            </a:r>
            <a:r>
              <a:rPr lang="en-US" altLang="ja-JP" b="1" u="sng" dirty="0">
                <a:latin typeface="Franklin Gothic Book" pitchFamily="34" charset="0"/>
                <a:ea typeface="ＭＳ ゴシック" pitchFamily="49" charset="-128"/>
                <a:cs typeface="Arial" pitchFamily="34" charset="0"/>
              </a:rPr>
              <a:t>L</a:t>
            </a:r>
            <a:r>
              <a:rPr lang="en-US" altLang="ja-JP" b="1" dirty="0">
                <a:latin typeface="Franklin Gothic Book" pitchFamily="34" charset="0"/>
                <a:ea typeface="ＭＳ ゴシック" pitchFamily="49" charset="-128"/>
                <a:cs typeface="Arial" pitchFamily="34" charset="0"/>
              </a:rPr>
              <a:t>ocalization </a:t>
            </a:r>
            <a:r>
              <a:rPr lang="en-US" altLang="ja-JP" b="1" u="sng" dirty="0">
                <a:latin typeface="Franklin Gothic Book" pitchFamily="34" charset="0"/>
                <a:ea typeface="ＭＳ ゴシック" pitchFamily="49" charset="-128"/>
                <a:cs typeface="Arial" pitchFamily="34" charset="0"/>
              </a:rPr>
              <a:t>M</a:t>
            </a:r>
            <a:r>
              <a:rPr lang="en-US" altLang="ja-JP" b="1" dirty="0">
                <a:latin typeface="Franklin Gothic Book" pitchFamily="34" charset="0"/>
                <a:ea typeface="ＭＳ ゴシック" pitchFamily="49" charset="-128"/>
                <a:cs typeface="Arial" pitchFamily="34" charset="0"/>
              </a:rPr>
              <a:t>icroscopy)</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44"/>
                                        </p:tgtEl>
                                        <p:attrNameLst>
                                          <p:attrName>style.opacity</p:attrName>
                                        </p:attrNameLst>
                                      </p:cBhvr>
                                      <p:to>
                                        <p:strVal val="0"/>
                                      </p:to>
                                    </p:set>
                                    <p:animEffect filter="image" prLst="opacity: 0">
                                      <p:cBhvr rctx="IE">
                                        <p:cTn id="7" dur="indefinite"/>
                                        <p:tgtEl>
                                          <p:spTgt spid="244"/>
                                        </p:tgtEl>
                                      </p:cBhvr>
                                    </p:animEffect>
                                  </p:childTnLst>
                                </p:cTn>
                              </p:par>
                              <p:par>
                                <p:cTn id="8" presetID="9" presetClass="emph" presetSubtype="0" grpId="0" nodeType="withEffect">
                                  <p:stCondLst>
                                    <p:cond delay="0"/>
                                  </p:stCondLst>
                                  <p:childTnLst>
                                    <p:set>
                                      <p:cBhvr rctx="PPT">
                                        <p:cTn id="9" dur="indefinite"/>
                                        <p:tgtEl>
                                          <p:spTgt spid="243"/>
                                        </p:tgtEl>
                                        <p:attrNameLst>
                                          <p:attrName>style.opacity</p:attrName>
                                        </p:attrNameLst>
                                      </p:cBhvr>
                                      <p:to>
                                        <p:strVal val="0"/>
                                      </p:to>
                                    </p:set>
                                    <p:animEffect filter="image" prLst="opacity: 0">
                                      <p:cBhvr rctx="IE">
                                        <p:cTn id="10" dur="indefinite"/>
                                        <p:tgtEl>
                                          <p:spTgt spid="243"/>
                                        </p:tgtEl>
                                      </p:cBhvr>
                                    </p:animEffect>
                                  </p:childTnLst>
                                </p:cTn>
                              </p:par>
                              <p:par>
                                <p:cTn id="11" presetID="9" presetClass="emph" presetSubtype="0" nodeType="withEffect">
                                  <p:stCondLst>
                                    <p:cond delay="0"/>
                                  </p:stCondLst>
                                  <p:childTnLst>
                                    <p:set>
                                      <p:cBhvr rctx="PPT">
                                        <p:cTn id="12" dur="indefinite"/>
                                        <p:tgtEl>
                                          <p:spTgt spid="360"/>
                                        </p:tgtEl>
                                        <p:attrNameLst>
                                          <p:attrName>style.opacity</p:attrName>
                                        </p:attrNameLst>
                                      </p:cBhvr>
                                      <p:to>
                                        <p:strVal val="0"/>
                                      </p:to>
                                    </p:set>
                                    <p:animEffect filter="image" prLst="opacity: 0">
                                      <p:cBhvr rctx="IE">
                                        <p:cTn id="13" dur="indefinite"/>
                                        <p:tgtEl>
                                          <p:spTgt spid="360"/>
                                        </p:tgtEl>
                                      </p:cBhvr>
                                    </p:animEffect>
                                  </p:childTnLst>
                                </p:cTn>
                              </p:par>
                              <p:par>
                                <p:cTn id="14" presetID="9" presetClass="emph" presetSubtype="0" nodeType="withEffect">
                                  <p:stCondLst>
                                    <p:cond delay="0"/>
                                  </p:stCondLst>
                                  <p:childTnLst>
                                    <p:set>
                                      <p:cBhvr rctx="PPT">
                                        <p:cTn id="15" dur="indefinite"/>
                                        <p:tgtEl>
                                          <p:spTgt spid="6"/>
                                        </p:tgtEl>
                                        <p:attrNameLst>
                                          <p:attrName>style.opacity</p:attrName>
                                        </p:attrNameLst>
                                      </p:cBhvr>
                                      <p:to>
                                        <p:strVal val="0"/>
                                      </p:to>
                                    </p:set>
                                    <p:animEffect filter="image" prLst="opacity: 0">
                                      <p:cBhvr rctx="IE">
                                        <p:cTn id="16" dur="indefinite"/>
                                        <p:tgtEl>
                                          <p:spTgt spid="6"/>
                                        </p:tgtEl>
                                      </p:cBhvr>
                                    </p:animEffect>
                                  </p:childTnLst>
                                </p:cTn>
                              </p:par>
                              <p:par>
                                <p:cTn id="17" presetID="9" presetClass="emph" presetSubtype="0" grpId="0" nodeType="withEffect">
                                  <p:stCondLst>
                                    <p:cond delay="0"/>
                                  </p:stCondLst>
                                  <p:childTnLst>
                                    <p:set>
                                      <p:cBhvr rctx="PPT">
                                        <p:cTn id="18" dur="indefinite"/>
                                        <p:tgtEl>
                                          <p:spTgt spid="338"/>
                                        </p:tgtEl>
                                        <p:attrNameLst>
                                          <p:attrName>style.opacity</p:attrName>
                                        </p:attrNameLst>
                                      </p:cBhvr>
                                      <p:to>
                                        <p:strVal val="0"/>
                                      </p:to>
                                    </p:set>
                                    <p:animEffect filter="image" prLst="opacity: 0">
                                      <p:cBhvr rctx="IE">
                                        <p:cTn id="19" dur="indefinite"/>
                                        <p:tgtEl>
                                          <p:spTgt spid="338"/>
                                        </p:tgtEl>
                                      </p:cBhvr>
                                    </p:animEffect>
                                  </p:childTnLst>
                                </p:cTn>
                              </p:par>
                              <p:par>
                                <p:cTn id="20" presetID="9" presetClass="emph" presetSubtype="0" nodeType="withEffect">
                                  <p:stCondLst>
                                    <p:cond delay="0"/>
                                  </p:stCondLst>
                                  <p:childTnLst>
                                    <p:set>
                                      <p:cBhvr rctx="PPT">
                                        <p:cTn id="21" dur="indefinite"/>
                                        <p:tgtEl>
                                          <p:spTgt spid="361"/>
                                        </p:tgtEl>
                                        <p:attrNameLst>
                                          <p:attrName>style.opacity</p:attrName>
                                        </p:attrNameLst>
                                      </p:cBhvr>
                                      <p:to>
                                        <p:strVal val="0"/>
                                      </p:to>
                                    </p:set>
                                    <p:animEffect filter="image" prLst="opacity: 0">
                                      <p:cBhvr rctx="IE">
                                        <p:cTn id="22" dur="indefinite"/>
                                        <p:tgtEl>
                                          <p:spTgt spid="361"/>
                                        </p:tgtEl>
                                      </p:cBhvr>
                                    </p:animEffect>
                                  </p:childTnLst>
                                </p:cTn>
                              </p:par>
                              <p:par>
                                <p:cTn id="23" presetID="9" presetClass="emph" presetSubtype="0" nodeType="withEffect">
                                  <p:stCondLst>
                                    <p:cond delay="0"/>
                                  </p:stCondLst>
                                  <p:childTnLst>
                                    <p:set>
                                      <p:cBhvr rctx="PPT">
                                        <p:cTn id="24" dur="indefinite"/>
                                        <p:tgtEl>
                                          <p:spTgt spid="17"/>
                                        </p:tgtEl>
                                        <p:attrNameLst>
                                          <p:attrName>style.opacity</p:attrName>
                                        </p:attrNameLst>
                                      </p:cBhvr>
                                      <p:to>
                                        <p:strVal val="0"/>
                                      </p:to>
                                    </p:set>
                                    <p:animEffect filter="image" prLst="opacity: 0">
                                      <p:cBhvr rctx="IE">
                                        <p:cTn id="25" dur="indefinite"/>
                                        <p:tgtEl>
                                          <p:spTgt spid="17"/>
                                        </p:tgtEl>
                                      </p:cBhvr>
                                    </p:animEffect>
                                  </p:childTnLst>
                                </p:cTn>
                              </p:par>
                              <p:par>
                                <p:cTn id="26" presetID="9" presetClass="emph" presetSubtype="0" nodeType="withEffect">
                                  <p:stCondLst>
                                    <p:cond delay="0"/>
                                  </p:stCondLst>
                                  <p:childTnLst>
                                    <p:set>
                                      <p:cBhvr rctx="PPT">
                                        <p:cTn id="27" dur="indefinite"/>
                                        <p:tgtEl>
                                          <p:spTgt spid="13"/>
                                        </p:tgtEl>
                                        <p:attrNameLst>
                                          <p:attrName>style.opacity</p:attrName>
                                        </p:attrNameLst>
                                      </p:cBhvr>
                                      <p:to>
                                        <p:strVal val="0"/>
                                      </p:to>
                                    </p:set>
                                    <p:animEffect filter="image" prLst="opacity: 0">
                                      <p:cBhvr rctx="IE">
                                        <p:cTn id="28" dur="indefinite"/>
                                        <p:tgtEl>
                                          <p:spTgt spid="13"/>
                                        </p:tgtEl>
                                      </p:cBhvr>
                                    </p:animEffect>
                                  </p:childTnLst>
                                </p:cTn>
                              </p:par>
                              <p:par>
                                <p:cTn id="29" presetID="9" presetClass="emph" presetSubtype="0" nodeType="withEffect">
                                  <p:stCondLst>
                                    <p:cond delay="0"/>
                                  </p:stCondLst>
                                  <p:childTnLst>
                                    <p:set>
                                      <p:cBhvr rctx="PPT">
                                        <p:cTn id="30" dur="indefinite"/>
                                        <p:tgtEl>
                                          <p:spTgt spid="2"/>
                                        </p:tgtEl>
                                        <p:attrNameLst>
                                          <p:attrName>style.opacity</p:attrName>
                                        </p:attrNameLst>
                                      </p:cBhvr>
                                      <p:to>
                                        <p:strVal val="0"/>
                                      </p:to>
                                    </p:set>
                                    <p:animEffect filter="image" prLst="opacity: 0">
                                      <p:cBhvr rctx="IE">
                                        <p:cTn id="31" dur="indefinite"/>
                                        <p:tgtEl>
                                          <p:spTgt spid="2"/>
                                        </p:tgtEl>
                                      </p:cBhvr>
                                    </p:animEffect>
                                  </p:childTnLst>
                                </p:cTn>
                              </p:par>
                              <p:par>
                                <p:cTn id="32" presetID="9" presetClass="emph" presetSubtype="0" nodeType="withEffect">
                                  <p:stCondLst>
                                    <p:cond delay="0"/>
                                  </p:stCondLst>
                                  <p:childTnLst>
                                    <p:set>
                                      <p:cBhvr rctx="PPT">
                                        <p:cTn id="33" dur="indefinite"/>
                                        <p:tgtEl>
                                          <p:spTgt spid="14"/>
                                        </p:tgtEl>
                                        <p:attrNameLst>
                                          <p:attrName>style.opacity</p:attrName>
                                        </p:attrNameLst>
                                      </p:cBhvr>
                                      <p:to>
                                        <p:strVal val="0"/>
                                      </p:to>
                                    </p:set>
                                    <p:animEffect filter="image" prLst="opacity: 0">
                                      <p:cBhvr rctx="IE">
                                        <p:cTn id="34" dur="indefinite"/>
                                        <p:tgtEl>
                                          <p:spTgt spid="14"/>
                                        </p:tgtEl>
                                      </p:cBhvr>
                                    </p:animEffect>
                                  </p:childTnLst>
                                </p:cTn>
                              </p:par>
                              <p:par>
                                <p:cTn id="35" presetID="9" presetClass="emph" presetSubtype="0" nodeType="withEffect">
                                  <p:stCondLst>
                                    <p:cond delay="0"/>
                                  </p:stCondLst>
                                  <p:childTnLst>
                                    <p:set>
                                      <p:cBhvr rctx="PPT">
                                        <p:cTn id="36" dur="indefinite"/>
                                        <p:tgtEl>
                                          <p:spTgt spid="18"/>
                                        </p:tgtEl>
                                        <p:attrNameLst>
                                          <p:attrName>style.opacity</p:attrName>
                                        </p:attrNameLst>
                                      </p:cBhvr>
                                      <p:to>
                                        <p:strVal val="0"/>
                                      </p:to>
                                    </p:set>
                                    <p:animEffect filter="image" prLst="opacity: 0">
                                      <p:cBhvr rctx="IE">
                                        <p:cTn id="37" dur="indefinite"/>
                                        <p:tgtEl>
                                          <p:spTgt spid="18"/>
                                        </p:tgtEl>
                                      </p:cBhvr>
                                    </p:animEffect>
                                  </p:childTnLst>
                                </p:cTn>
                              </p:par>
                              <p:par>
                                <p:cTn id="38" presetID="9" presetClass="emph" presetSubtype="0" grpId="0" nodeType="withEffect">
                                  <p:stCondLst>
                                    <p:cond delay="0"/>
                                  </p:stCondLst>
                                  <p:childTnLst>
                                    <p:set>
                                      <p:cBhvr rctx="PPT">
                                        <p:cTn id="39" dur="indefinite"/>
                                        <p:tgtEl>
                                          <p:spTgt spid="249"/>
                                        </p:tgtEl>
                                        <p:attrNameLst>
                                          <p:attrName>style.opacity</p:attrName>
                                        </p:attrNameLst>
                                      </p:cBhvr>
                                      <p:to>
                                        <p:strVal val="0"/>
                                      </p:to>
                                    </p:set>
                                    <p:animEffect filter="image" prLst="opacity: 0">
                                      <p:cBhvr rctx="IE">
                                        <p:cTn id="40" dur="indefinite"/>
                                        <p:tgtEl>
                                          <p:spTgt spid="249"/>
                                        </p:tgtEl>
                                      </p:cBhvr>
                                    </p:animEffect>
                                  </p:childTnLst>
                                </p:cTn>
                              </p:par>
                              <p:par>
                                <p:cTn id="41" presetID="9" presetClass="emph" presetSubtype="0" grpId="0" nodeType="withEffect">
                                  <p:stCondLst>
                                    <p:cond delay="0"/>
                                  </p:stCondLst>
                                  <p:childTnLst>
                                    <p:set>
                                      <p:cBhvr rctx="PPT">
                                        <p:cTn id="42" dur="indefinite"/>
                                        <p:tgtEl>
                                          <p:spTgt spid="346"/>
                                        </p:tgtEl>
                                        <p:attrNameLst>
                                          <p:attrName>style.opacity</p:attrName>
                                        </p:attrNameLst>
                                      </p:cBhvr>
                                      <p:to>
                                        <p:strVal val="0"/>
                                      </p:to>
                                    </p:set>
                                    <p:animEffect filter="image" prLst="opacity: 0">
                                      <p:cBhvr rctx="IE">
                                        <p:cTn id="43" dur="indefinite"/>
                                        <p:tgtEl>
                                          <p:spTgt spid="346"/>
                                        </p:tgtEl>
                                      </p:cBhvr>
                                    </p:animEffect>
                                  </p:childTnLst>
                                </p:cTn>
                              </p:par>
                              <p:par>
                                <p:cTn id="44" presetID="9" presetClass="emph" presetSubtype="0" nodeType="withEffect">
                                  <p:stCondLst>
                                    <p:cond delay="0"/>
                                  </p:stCondLst>
                                  <p:childTnLst>
                                    <p:set>
                                      <p:cBhvr rctx="PPT">
                                        <p:cTn id="45" dur="indefinite"/>
                                        <p:tgtEl>
                                          <p:spTgt spid="15"/>
                                        </p:tgtEl>
                                        <p:attrNameLst>
                                          <p:attrName>style.opacity</p:attrName>
                                        </p:attrNameLst>
                                      </p:cBhvr>
                                      <p:to>
                                        <p:strVal val="0"/>
                                      </p:to>
                                    </p:set>
                                    <p:animEffect filter="image" prLst="opacity: 0">
                                      <p:cBhvr rctx="IE">
                                        <p:cTn id="46" dur="indefinite"/>
                                        <p:tgtEl>
                                          <p:spTgt spid="15"/>
                                        </p:tgtEl>
                                      </p:cBhvr>
                                    </p:animEffect>
                                  </p:childTnLst>
                                </p:cTn>
                              </p:par>
                              <p:par>
                                <p:cTn id="47" presetID="9" presetClass="emph" presetSubtype="0" nodeType="withEffect">
                                  <p:stCondLst>
                                    <p:cond delay="0"/>
                                  </p:stCondLst>
                                  <p:childTnLst>
                                    <p:set>
                                      <p:cBhvr rctx="PPT">
                                        <p:cTn id="48" dur="indefinite"/>
                                        <p:tgtEl>
                                          <p:spTgt spid="9"/>
                                        </p:tgtEl>
                                        <p:attrNameLst>
                                          <p:attrName>style.opacity</p:attrName>
                                        </p:attrNameLst>
                                      </p:cBhvr>
                                      <p:to>
                                        <p:strVal val="0"/>
                                      </p:to>
                                    </p:set>
                                    <p:animEffect filter="image" prLst="opacity: 0">
                                      <p:cBhvr rctx="IE">
                                        <p:cTn id="49" dur="indefinite"/>
                                        <p:tgtEl>
                                          <p:spTgt spid="9"/>
                                        </p:tgtEl>
                                      </p:cBhvr>
                                    </p:animEffect>
                                  </p:childTnLst>
                                </p:cTn>
                              </p:par>
                              <p:par>
                                <p:cTn id="50" presetID="9" presetClass="emph" presetSubtype="0" nodeType="withEffect">
                                  <p:stCondLst>
                                    <p:cond delay="0"/>
                                  </p:stCondLst>
                                  <p:childTnLst>
                                    <p:set>
                                      <p:cBhvr rctx="PPT">
                                        <p:cTn id="51" dur="indefinite"/>
                                        <p:tgtEl>
                                          <p:spTgt spid="19"/>
                                        </p:tgtEl>
                                        <p:attrNameLst>
                                          <p:attrName>style.opacity</p:attrName>
                                        </p:attrNameLst>
                                      </p:cBhvr>
                                      <p:to>
                                        <p:strVal val="0"/>
                                      </p:to>
                                    </p:set>
                                    <p:animEffect filter="image" prLst="opacity: 0">
                                      <p:cBhvr rctx="IE">
                                        <p:cTn id="52" dur="indefinite"/>
                                        <p:tgtEl>
                                          <p:spTgt spid="19"/>
                                        </p:tgtEl>
                                      </p:cBhvr>
                                    </p:animEffect>
                                  </p:childTnLst>
                                </p:cTn>
                              </p:par>
                              <p:par>
                                <p:cTn id="53" presetID="9" presetClass="emph" presetSubtype="0" nodeType="withEffect">
                                  <p:stCondLst>
                                    <p:cond delay="0"/>
                                  </p:stCondLst>
                                  <p:childTnLst>
                                    <p:set>
                                      <p:cBhvr rctx="PPT">
                                        <p:cTn id="54" dur="indefinite"/>
                                        <p:tgtEl>
                                          <p:spTgt spid="22"/>
                                        </p:tgtEl>
                                        <p:attrNameLst>
                                          <p:attrName>style.opacity</p:attrName>
                                        </p:attrNameLst>
                                      </p:cBhvr>
                                      <p:to>
                                        <p:strVal val="0"/>
                                      </p:to>
                                    </p:set>
                                    <p:animEffect filter="image" prLst="opacity: 0">
                                      <p:cBhvr rctx="IE">
                                        <p:cTn id="55" dur="indefinite"/>
                                        <p:tgtEl>
                                          <p:spTgt spid="22"/>
                                        </p:tgtEl>
                                      </p:cBhvr>
                                    </p:animEffect>
                                  </p:childTnLst>
                                </p:cTn>
                              </p:par>
                              <p:par>
                                <p:cTn id="56" presetID="9" presetClass="emph" presetSubtype="0" nodeType="withEffect">
                                  <p:stCondLst>
                                    <p:cond delay="0"/>
                                  </p:stCondLst>
                                  <p:childTnLst>
                                    <p:set>
                                      <p:cBhvr rctx="PPT">
                                        <p:cTn id="57" dur="indefinite"/>
                                        <p:tgtEl>
                                          <p:spTgt spid="24"/>
                                        </p:tgtEl>
                                        <p:attrNameLst>
                                          <p:attrName>style.opacity</p:attrName>
                                        </p:attrNameLst>
                                      </p:cBhvr>
                                      <p:to>
                                        <p:strVal val="0"/>
                                      </p:to>
                                    </p:set>
                                    <p:animEffect filter="image" prLst="opacity: 0">
                                      <p:cBhvr rctx="IE">
                                        <p:cTn id="58" dur="indefinite"/>
                                        <p:tgtEl>
                                          <p:spTgt spid="24"/>
                                        </p:tgtEl>
                                      </p:cBhvr>
                                    </p:animEffect>
                                  </p:childTnLst>
                                </p:cTn>
                              </p:par>
                              <p:par>
                                <p:cTn id="59" presetID="9" presetClass="emph" presetSubtype="0" nodeType="withEffect">
                                  <p:stCondLst>
                                    <p:cond delay="0"/>
                                  </p:stCondLst>
                                  <p:childTnLst>
                                    <p:set>
                                      <p:cBhvr rctx="PPT">
                                        <p:cTn id="60" dur="indefinite"/>
                                        <p:tgtEl>
                                          <p:spTgt spid="23"/>
                                        </p:tgtEl>
                                        <p:attrNameLst>
                                          <p:attrName>style.opacity</p:attrName>
                                        </p:attrNameLst>
                                      </p:cBhvr>
                                      <p:to>
                                        <p:strVal val="0"/>
                                      </p:to>
                                    </p:set>
                                    <p:animEffect filter="image" prLst="opacity: 0">
                                      <p:cBhvr rctx="IE">
                                        <p:cTn id="61" dur="indefinite"/>
                                        <p:tgtEl>
                                          <p:spTgt spid="23"/>
                                        </p:tgtEl>
                                      </p:cBhvr>
                                    </p:animEffect>
                                  </p:childTnLst>
                                </p:cTn>
                              </p:par>
                              <p:par>
                                <p:cTn id="62" presetID="9" presetClass="emph" presetSubtype="0" grpId="2" nodeType="withEffect">
                                  <p:stCondLst>
                                    <p:cond delay="0"/>
                                  </p:stCondLst>
                                  <p:childTnLst>
                                    <p:set>
                                      <p:cBhvr rctx="PPT">
                                        <p:cTn id="63" dur="indefinite"/>
                                        <p:tgtEl>
                                          <p:spTgt spid="402"/>
                                        </p:tgtEl>
                                        <p:attrNameLst>
                                          <p:attrName>style.opacity</p:attrName>
                                        </p:attrNameLst>
                                      </p:cBhvr>
                                      <p:to>
                                        <p:strVal val="0"/>
                                      </p:to>
                                    </p:set>
                                    <p:animEffect filter="image" prLst="opacity: 0">
                                      <p:cBhvr rctx="IE">
                                        <p:cTn id="64" dur="indefinite"/>
                                        <p:tgtEl>
                                          <p:spTgt spid="402"/>
                                        </p:tgtEl>
                                      </p:cBhvr>
                                    </p:animEffect>
                                  </p:childTnLst>
                                </p:cTn>
                              </p:par>
                              <p:par>
                                <p:cTn id="65" presetID="9" presetClass="emph" presetSubtype="0" grpId="2" nodeType="withEffect">
                                  <p:stCondLst>
                                    <p:cond delay="0"/>
                                  </p:stCondLst>
                                  <p:childTnLst>
                                    <p:set>
                                      <p:cBhvr rctx="PPT">
                                        <p:cTn id="66" dur="indefinite"/>
                                        <p:tgtEl>
                                          <p:spTgt spid="403"/>
                                        </p:tgtEl>
                                        <p:attrNameLst>
                                          <p:attrName>style.opacity</p:attrName>
                                        </p:attrNameLst>
                                      </p:cBhvr>
                                      <p:to>
                                        <p:strVal val="0"/>
                                      </p:to>
                                    </p:set>
                                    <p:animEffect filter="image" prLst="opacity: 0">
                                      <p:cBhvr rctx="IE">
                                        <p:cTn id="67" dur="indefinite"/>
                                        <p:tgtEl>
                                          <p:spTgt spid="403"/>
                                        </p:tgtEl>
                                      </p:cBhvr>
                                    </p:animEffect>
                                  </p:childTnLst>
                                </p:cTn>
                              </p:par>
                              <p:par>
                                <p:cTn id="68" presetID="9" presetClass="emph" presetSubtype="0" grpId="1" nodeType="withEffect">
                                  <p:stCondLst>
                                    <p:cond delay="0"/>
                                  </p:stCondLst>
                                  <p:childTnLst>
                                    <p:set>
                                      <p:cBhvr rctx="PPT">
                                        <p:cTn id="69" dur="indefinite"/>
                                        <p:tgtEl>
                                          <p:spTgt spid="403"/>
                                        </p:tgtEl>
                                        <p:attrNameLst>
                                          <p:attrName>style.opacity</p:attrName>
                                        </p:attrNameLst>
                                      </p:cBhvr>
                                      <p:to>
                                        <p:strVal val="0"/>
                                      </p:to>
                                    </p:set>
                                    <p:animEffect filter="image" prLst="opacity: 0">
                                      <p:cBhvr rctx="IE">
                                        <p:cTn id="70" dur="indefinite"/>
                                        <p:tgtEl>
                                          <p:spTgt spid="403"/>
                                        </p:tgtEl>
                                      </p:cBhvr>
                                    </p:animEffect>
                                  </p:childTnLst>
                                </p:cTn>
                              </p:par>
                              <p:par>
                                <p:cTn id="71" presetID="9" presetClass="emph" presetSubtype="0" grpId="1" nodeType="withEffect">
                                  <p:stCondLst>
                                    <p:cond delay="0"/>
                                  </p:stCondLst>
                                  <p:childTnLst>
                                    <p:set>
                                      <p:cBhvr rctx="PPT">
                                        <p:cTn id="72" dur="indefinite"/>
                                        <p:tgtEl>
                                          <p:spTgt spid="402"/>
                                        </p:tgtEl>
                                        <p:attrNameLst>
                                          <p:attrName>style.opacity</p:attrName>
                                        </p:attrNameLst>
                                      </p:cBhvr>
                                      <p:to>
                                        <p:strVal val="0"/>
                                      </p:to>
                                    </p:set>
                                    <p:animEffect filter="image" prLst="opacity: 0">
                                      <p:cBhvr rctx="IE">
                                        <p:cTn id="73" dur="indefinite"/>
                                        <p:tgtEl>
                                          <p:spTgt spid="402"/>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mph" presetSubtype="0" grpId="1" nodeType="clickEffect">
                                  <p:stCondLst>
                                    <p:cond delay="0"/>
                                  </p:stCondLst>
                                  <p:childTnLst>
                                    <p:set>
                                      <p:cBhvr rctx="PPT">
                                        <p:cTn id="77" dur="indefinite"/>
                                        <p:tgtEl>
                                          <p:spTgt spid="243"/>
                                        </p:tgtEl>
                                        <p:attrNameLst>
                                          <p:attrName>style.opacity</p:attrName>
                                        </p:attrNameLst>
                                      </p:cBhvr>
                                      <p:to>
                                        <p:strVal val="1"/>
                                      </p:to>
                                    </p:set>
                                    <p:animEffect filter="image" prLst="opacity: 1">
                                      <p:cBhvr rctx="IE">
                                        <p:cTn id="78" dur="indefinite"/>
                                        <p:tgtEl>
                                          <p:spTgt spid="243"/>
                                        </p:tgtEl>
                                      </p:cBhvr>
                                    </p:animEffect>
                                  </p:childTnLst>
                                </p:cTn>
                              </p:par>
                              <p:par>
                                <p:cTn id="79" presetID="9" presetClass="emph" presetSubtype="0" nodeType="withEffect">
                                  <p:stCondLst>
                                    <p:cond delay="0"/>
                                  </p:stCondLst>
                                  <p:childTnLst>
                                    <p:set>
                                      <p:cBhvr rctx="PPT">
                                        <p:cTn id="80" dur="indefinite"/>
                                        <p:tgtEl>
                                          <p:spTgt spid="360"/>
                                        </p:tgtEl>
                                        <p:attrNameLst>
                                          <p:attrName>style.opacity</p:attrName>
                                        </p:attrNameLst>
                                      </p:cBhvr>
                                      <p:to>
                                        <p:strVal val="1"/>
                                      </p:to>
                                    </p:set>
                                    <p:animEffect filter="image" prLst="opacity: 1">
                                      <p:cBhvr rctx="IE">
                                        <p:cTn id="81" dur="indefinite"/>
                                        <p:tgtEl>
                                          <p:spTgt spid="360"/>
                                        </p:tgtEl>
                                      </p:cBhvr>
                                    </p:animEffect>
                                  </p:childTnLst>
                                </p:cTn>
                              </p:par>
                              <p:par>
                                <p:cTn id="82" presetID="9" presetClass="emph" presetSubtype="0" grpId="1" nodeType="withEffect">
                                  <p:stCondLst>
                                    <p:cond delay="0"/>
                                  </p:stCondLst>
                                  <p:childTnLst>
                                    <p:set>
                                      <p:cBhvr rctx="PPT">
                                        <p:cTn id="83" dur="indefinite"/>
                                        <p:tgtEl>
                                          <p:spTgt spid="244"/>
                                        </p:tgtEl>
                                        <p:attrNameLst>
                                          <p:attrName>style.opacity</p:attrName>
                                        </p:attrNameLst>
                                      </p:cBhvr>
                                      <p:to>
                                        <p:strVal val="1"/>
                                      </p:to>
                                    </p:set>
                                    <p:animEffect filter="image" prLst="opacity: 1">
                                      <p:cBhvr rctx="IE">
                                        <p:cTn id="84" dur="indefinite"/>
                                        <p:tgtEl>
                                          <p:spTgt spid="244"/>
                                        </p:tgtEl>
                                      </p:cBhvr>
                                    </p:animEffect>
                                  </p:childTnLst>
                                </p:cTn>
                              </p:par>
                              <p:par>
                                <p:cTn id="85" presetID="9" presetClass="emph" presetSubtype="0" nodeType="withEffect">
                                  <p:stCondLst>
                                    <p:cond delay="0"/>
                                  </p:stCondLst>
                                  <p:childTnLst>
                                    <p:set>
                                      <p:cBhvr rctx="PPT">
                                        <p:cTn id="86" dur="indefinite"/>
                                        <p:tgtEl>
                                          <p:spTgt spid="6"/>
                                        </p:tgtEl>
                                        <p:attrNameLst>
                                          <p:attrName>style.opacity</p:attrName>
                                        </p:attrNameLst>
                                      </p:cBhvr>
                                      <p:to>
                                        <p:strVal val="1"/>
                                      </p:to>
                                    </p:set>
                                    <p:animEffect filter="image" prLst="opacity: 1">
                                      <p:cBhvr rctx="IE">
                                        <p:cTn id="87" dur="indefinite"/>
                                        <p:tgtEl>
                                          <p:spTgt spid="6"/>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mph" presetSubtype="0" nodeType="clickEffect">
                                  <p:stCondLst>
                                    <p:cond delay="0"/>
                                  </p:stCondLst>
                                  <p:childTnLst>
                                    <p:set>
                                      <p:cBhvr rctx="PPT">
                                        <p:cTn id="91" dur="indefinite"/>
                                        <p:tgtEl>
                                          <p:spTgt spid="361"/>
                                        </p:tgtEl>
                                        <p:attrNameLst>
                                          <p:attrName>style.opacity</p:attrName>
                                        </p:attrNameLst>
                                      </p:cBhvr>
                                      <p:to>
                                        <p:strVal val="1"/>
                                      </p:to>
                                    </p:set>
                                    <p:animEffect filter="image" prLst="opacity: 1">
                                      <p:cBhvr rctx="IE">
                                        <p:cTn id="92" dur="indefinite"/>
                                        <p:tgtEl>
                                          <p:spTgt spid="361"/>
                                        </p:tgtEl>
                                      </p:cBhvr>
                                    </p:animEffect>
                                  </p:childTnLst>
                                </p:cTn>
                              </p:par>
                              <p:par>
                                <p:cTn id="93" presetID="9" presetClass="emph" presetSubtype="0" grpId="1" nodeType="withEffect">
                                  <p:stCondLst>
                                    <p:cond delay="0"/>
                                  </p:stCondLst>
                                  <p:childTnLst>
                                    <p:set>
                                      <p:cBhvr rctx="PPT">
                                        <p:cTn id="94" dur="indefinite"/>
                                        <p:tgtEl>
                                          <p:spTgt spid="338"/>
                                        </p:tgtEl>
                                        <p:attrNameLst>
                                          <p:attrName>style.opacity</p:attrName>
                                        </p:attrNameLst>
                                      </p:cBhvr>
                                      <p:to>
                                        <p:strVal val="1"/>
                                      </p:to>
                                    </p:set>
                                    <p:animEffect filter="image" prLst="opacity: 1">
                                      <p:cBhvr rctx="IE">
                                        <p:cTn id="95" dur="indefinite"/>
                                        <p:tgtEl>
                                          <p:spTgt spid="338"/>
                                        </p:tgtEl>
                                      </p:cBhvr>
                                    </p:animEffect>
                                  </p:childTnLst>
                                </p:cTn>
                              </p:par>
                              <p:par>
                                <p:cTn id="96" presetID="9" presetClass="emph" presetSubtype="0" nodeType="withEffect">
                                  <p:stCondLst>
                                    <p:cond delay="0"/>
                                  </p:stCondLst>
                                  <p:childTnLst>
                                    <p:set>
                                      <p:cBhvr rctx="PPT">
                                        <p:cTn id="97" dur="indefinite"/>
                                        <p:tgtEl>
                                          <p:spTgt spid="2"/>
                                        </p:tgtEl>
                                        <p:attrNameLst>
                                          <p:attrName>style.opacity</p:attrName>
                                        </p:attrNameLst>
                                      </p:cBhvr>
                                      <p:to>
                                        <p:strVal val="1"/>
                                      </p:to>
                                    </p:set>
                                    <p:animEffect filter="image" prLst="opacity: 1">
                                      <p:cBhvr rctx="IE">
                                        <p:cTn id="98" dur="indefinite"/>
                                        <p:tgtEl>
                                          <p:spTgt spid="2"/>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mph" presetSubtype="0" nodeType="clickEffect">
                                  <p:stCondLst>
                                    <p:cond delay="0"/>
                                  </p:stCondLst>
                                  <p:childTnLst>
                                    <p:set>
                                      <p:cBhvr rctx="PPT">
                                        <p:cTn id="102" dur="indefinite"/>
                                        <p:tgtEl>
                                          <p:spTgt spid="17"/>
                                        </p:tgtEl>
                                        <p:attrNameLst>
                                          <p:attrName>style.opacity</p:attrName>
                                        </p:attrNameLst>
                                      </p:cBhvr>
                                      <p:to>
                                        <p:strVal val="1"/>
                                      </p:to>
                                    </p:set>
                                    <p:animEffect filter="image" prLst="opacity: 1">
                                      <p:cBhvr rctx="IE">
                                        <p:cTn id="103" dur="indefinite"/>
                                        <p:tgtEl>
                                          <p:spTgt spid="17"/>
                                        </p:tgtEl>
                                      </p:cBhvr>
                                    </p:animEffect>
                                  </p:childTnLst>
                                </p:cTn>
                              </p:par>
                              <p:par>
                                <p:cTn id="104" presetID="9" presetClass="emph" presetSubtype="0" nodeType="withEffect">
                                  <p:stCondLst>
                                    <p:cond delay="0"/>
                                  </p:stCondLst>
                                  <p:childTnLst>
                                    <p:set>
                                      <p:cBhvr rctx="PPT">
                                        <p:cTn id="105" dur="indefinite"/>
                                        <p:tgtEl>
                                          <p:spTgt spid="13"/>
                                        </p:tgtEl>
                                        <p:attrNameLst>
                                          <p:attrName>style.opacity</p:attrName>
                                        </p:attrNameLst>
                                      </p:cBhvr>
                                      <p:to>
                                        <p:strVal val="1"/>
                                      </p:to>
                                    </p:set>
                                    <p:animEffect filter="image" prLst="opacity: 1">
                                      <p:cBhvr rctx="IE">
                                        <p:cTn id="106" dur="indefinite"/>
                                        <p:tgtEl>
                                          <p:spTgt spid="13"/>
                                        </p:tgtEl>
                                      </p:cBhvr>
                                    </p:animEffect>
                                  </p:childTnLst>
                                </p:cTn>
                              </p:par>
                              <p:par>
                                <p:cTn id="107" presetID="9" presetClass="emph" presetSubtype="0" grpId="1" nodeType="withEffect">
                                  <p:stCondLst>
                                    <p:cond delay="0"/>
                                  </p:stCondLst>
                                  <p:childTnLst>
                                    <p:set>
                                      <p:cBhvr rctx="PPT">
                                        <p:cTn id="108" dur="indefinite"/>
                                        <p:tgtEl>
                                          <p:spTgt spid="249"/>
                                        </p:tgtEl>
                                        <p:attrNameLst>
                                          <p:attrName>style.opacity</p:attrName>
                                        </p:attrNameLst>
                                      </p:cBhvr>
                                      <p:to>
                                        <p:strVal val="1"/>
                                      </p:to>
                                    </p:set>
                                    <p:animEffect filter="image" prLst="opacity: 1">
                                      <p:cBhvr rctx="IE">
                                        <p:cTn id="109" dur="indefinite"/>
                                        <p:tgtEl>
                                          <p:spTgt spid="249"/>
                                        </p:tgtEl>
                                      </p:cBhvr>
                                    </p:animEffect>
                                  </p:childTnLst>
                                </p:cTn>
                              </p:par>
                              <p:par>
                                <p:cTn id="110" presetID="9" presetClass="emph" presetSubtype="0" nodeType="withEffect">
                                  <p:stCondLst>
                                    <p:cond delay="0"/>
                                  </p:stCondLst>
                                  <p:childTnLst>
                                    <p:set>
                                      <p:cBhvr rctx="PPT">
                                        <p:cTn id="111" dur="indefinite"/>
                                        <p:tgtEl>
                                          <p:spTgt spid="18"/>
                                        </p:tgtEl>
                                        <p:attrNameLst>
                                          <p:attrName>style.opacity</p:attrName>
                                        </p:attrNameLst>
                                      </p:cBhvr>
                                      <p:to>
                                        <p:strVal val="1"/>
                                      </p:to>
                                    </p:set>
                                    <p:animEffect filter="image" prLst="opacity: 1">
                                      <p:cBhvr rctx="IE">
                                        <p:cTn id="112" dur="indefinite"/>
                                        <p:tgtEl>
                                          <p:spTgt spid="18"/>
                                        </p:tgtEl>
                                      </p:cBhvr>
                                    </p:animEffect>
                                  </p:childTnLst>
                                </p:cTn>
                              </p:par>
                              <p:par>
                                <p:cTn id="113" presetID="9" presetClass="emph" presetSubtype="0" nodeType="withEffect">
                                  <p:stCondLst>
                                    <p:cond delay="0"/>
                                  </p:stCondLst>
                                  <p:childTnLst>
                                    <p:set>
                                      <p:cBhvr rctx="PPT">
                                        <p:cTn id="114" dur="indefinite"/>
                                        <p:tgtEl>
                                          <p:spTgt spid="15"/>
                                        </p:tgtEl>
                                        <p:attrNameLst>
                                          <p:attrName>style.opacity</p:attrName>
                                        </p:attrNameLst>
                                      </p:cBhvr>
                                      <p:to>
                                        <p:strVal val="1"/>
                                      </p:to>
                                    </p:set>
                                    <p:animEffect filter="image" prLst="opacity: 1">
                                      <p:cBhvr rctx="IE">
                                        <p:cTn id="115" dur="indefinite"/>
                                        <p:tgtEl>
                                          <p:spTgt spid="15"/>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mph" presetSubtype="0" grpId="1" nodeType="clickEffect">
                                  <p:stCondLst>
                                    <p:cond delay="0"/>
                                  </p:stCondLst>
                                  <p:childTnLst>
                                    <p:set>
                                      <p:cBhvr rctx="PPT">
                                        <p:cTn id="119" dur="indefinite"/>
                                        <p:tgtEl>
                                          <p:spTgt spid="346"/>
                                        </p:tgtEl>
                                        <p:attrNameLst>
                                          <p:attrName>style.opacity</p:attrName>
                                        </p:attrNameLst>
                                      </p:cBhvr>
                                      <p:to>
                                        <p:strVal val="1"/>
                                      </p:to>
                                    </p:set>
                                    <p:animEffect filter="image" prLst="opacity: 1">
                                      <p:cBhvr rctx="IE">
                                        <p:cTn id="120" dur="indefinite"/>
                                        <p:tgtEl>
                                          <p:spTgt spid="346"/>
                                        </p:tgtEl>
                                      </p:cBhvr>
                                    </p:animEffect>
                                  </p:childTnLst>
                                </p:cTn>
                              </p:par>
                              <p:par>
                                <p:cTn id="121" presetID="9" presetClass="emph" presetSubtype="0" nodeType="withEffect">
                                  <p:stCondLst>
                                    <p:cond delay="0"/>
                                  </p:stCondLst>
                                  <p:childTnLst>
                                    <p:set>
                                      <p:cBhvr rctx="PPT">
                                        <p:cTn id="122" dur="indefinite"/>
                                        <p:tgtEl>
                                          <p:spTgt spid="14"/>
                                        </p:tgtEl>
                                        <p:attrNameLst>
                                          <p:attrName>style.opacity</p:attrName>
                                        </p:attrNameLst>
                                      </p:cBhvr>
                                      <p:to>
                                        <p:strVal val="1"/>
                                      </p:to>
                                    </p:set>
                                    <p:animEffect filter="image" prLst="opacity: 1">
                                      <p:cBhvr rctx="IE">
                                        <p:cTn id="123" dur="indefinite"/>
                                        <p:tgtEl>
                                          <p:spTgt spid="14"/>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mph" presetSubtype="0" nodeType="clickEffect">
                                  <p:stCondLst>
                                    <p:cond delay="0"/>
                                  </p:stCondLst>
                                  <p:childTnLst>
                                    <p:set>
                                      <p:cBhvr rctx="PPT">
                                        <p:cTn id="127" dur="indefinite"/>
                                        <p:tgtEl>
                                          <p:spTgt spid="19"/>
                                        </p:tgtEl>
                                        <p:attrNameLst>
                                          <p:attrName>style.opacity</p:attrName>
                                        </p:attrNameLst>
                                      </p:cBhvr>
                                      <p:to>
                                        <p:strVal val="1"/>
                                      </p:to>
                                    </p:set>
                                    <p:animEffect filter="image" prLst="opacity: 1">
                                      <p:cBhvr rctx="IE">
                                        <p:cTn id="128" dur="indefinite"/>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mph" presetSubtype="0" nodeType="clickEffect">
                                  <p:stCondLst>
                                    <p:cond delay="0"/>
                                  </p:stCondLst>
                                  <p:childTnLst>
                                    <p:set>
                                      <p:cBhvr rctx="PPT">
                                        <p:cTn id="132" dur="indefinite"/>
                                        <p:tgtEl>
                                          <p:spTgt spid="22"/>
                                        </p:tgtEl>
                                        <p:attrNameLst>
                                          <p:attrName>style.opacity</p:attrName>
                                        </p:attrNameLst>
                                      </p:cBhvr>
                                      <p:to>
                                        <p:strVal val="1"/>
                                      </p:to>
                                    </p:set>
                                    <p:animEffect filter="image" prLst="opacity: 1">
                                      <p:cBhvr rctx="IE">
                                        <p:cTn id="133" dur="indefinite"/>
                                        <p:tgtEl>
                                          <p:spTgt spid="22"/>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mph" presetSubtype="0" nodeType="clickEffect">
                                  <p:stCondLst>
                                    <p:cond delay="0"/>
                                  </p:stCondLst>
                                  <p:childTnLst>
                                    <p:set>
                                      <p:cBhvr rctx="PPT">
                                        <p:cTn id="137" dur="indefinite"/>
                                        <p:tgtEl>
                                          <p:spTgt spid="24"/>
                                        </p:tgtEl>
                                        <p:attrNameLst>
                                          <p:attrName>style.opacity</p:attrName>
                                        </p:attrNameLst>
                                      </p:cBhvr>
                                      <p:to>
                                        <p:strVal val="1"/>
                                      </p:to>
                                    </p:set>
                                    <p:animEffect filter="image" prLst="opacity: 1">
                                      <p:cBhvr rctx="IE">
                                        <p:cTn id="138" dur="indefinite"/>
                                        <p:tgtEl>
                                          <p:spTgt spid="24"/>
                                        </p:tgtEl>
                                      </p:cBhvr>
                                    </p:animEffect>
                                  </p:childTnLst>
                                </p:cTn>
                              </p:par>
                              <p:par>
                                <p:cTn id="139" presetID="9" presetClass="emph" presetSubtype="0" nodeType="withEffect">
                                  <p:stCondLst>
                                    <p:cond delay="0"/>
                                  </p:stCondLst>
                                  <p:childTnLst>
                                    <p:set>
                                      <p:cBhvr rctx="PPT">
                                        <p:cTn id="140" dur="indefinite"/>
                                        <p:tgtEl>
                                          <p:spTgt spid="23"/>
                                        </p:tgtEl>
                                        <p:attrNameLst>
                                          <p:attrName>style.opacity</p:attrName>
                                        </p:attrNameLst>
                                      </p:cBhvr>
                                      <p:to>
                                        <p:strVal val="1"/>
                                      </p:to>
                                    </p:set>
                                    <p:animEffect filter="image" prLst="opacity: 1">
                                      <p:cBhvr rctx="IE">
                                        <p:cTn id="141" dur="indefinite"/>
                                        <p:tgtEl>
                                          <p:spTgt spid="23"/>
                                        </p:tgtEl>
                                      </p:cBhvr>
                                    </p:animEffect>
                                  </p:childTnLst>
                                </p:cTn>
                              </p:par>
                              <p:par>
                                <p:cTn id="142" presetID="9" presetClass="emph" presetSubtype="0" grpId="0" nodeType="withEffect">
                                  <p:stCondLst>
                                    <p:cond delay="0"/>
                                  </p:stCondLst>
                                  <p:childTnLst>
                                    <p:set>
                                      <p:cBhvr rctx="PPT">
                                        <p:cTn id="143" dur="indefinite"/>
                                        <p:tgtEl>
                                          <p:spTgt spid="403"/>
                                        </p:tgtEl>
                                        <p:attrNameLst>
                                          <p:attrName>style.opacity</p:attrName>
                                        </p:attrNameLst>
                                      </p:cBhvr>
                                      <p:to>
                                        <p:strVal val="1"/>
                                      </p:to>
                                    </p:set>
                                    <p:animEffect filter="image" prLst="opacity: 1">
                                      <p:cBhvr rctx="IE">
                                        <p:cTn id="144" dur="indefinite"/>
                                        <p:tgtEl>
                                          <p:spTgt spid="403"/>
                                        </p:tgtEl>
                                      </p:cBhvr>
                                    </p:animEffect>
                                  </p:childTnLst>
                                </p:cTn>
                              </p:par>
                              <p:par>
                                <p:cTn id="145" presetID="9" presetClass="emph" presetSubtype="0" grpId="0" nodeType="withEffect">
                                  <p:stCondLst>
                                    <p:cond delay="0"/>
                                  </p:stCondLst>
                                  <p:childTnLst>
                                    <p:set>
                                      <p:cBhvr rctx="PPT">
                                        <p:cTn id="146" dur="indefinite"/>
                                        <p:tgtEl>
                                          <p:spTgt spid="402"/>
                                        </p:tgtEl>
                                        <p:attrNameLst>
                                          <p:attrName>style.opacity</p:attrName>
                                        </p:attrNameLst>
                                      </p:cBhvr>
                                      <p:to>
                                        <p:strVal val="1"/>
                                      </p:to>
                                    </p:set>
                                    <p:animEffect filter="image" prLst="opacity: 1">
                                      <p:cBhvr rctx="IE">
                                        <p:cTn id="147" dur="indefinite"/>
                                        <p:tgtEl>
                                          <p:spTgt spid="402"/>
                                        </p:tgtEl>
                                      </p:cBhvr>
                                    </p:animEffect>
                                  </p:childTnLst>
                                </p:cTn>
                              </p:par>
                            </p:childTnLst>
                          </p:cTn>
                        </p:par>
                      </p:childTnLst>
                    </p:cTn>
                  </p:par>
                  <p:par>
                    <p:cTn id="148" fill="hold">
                      <p:stCondLst>
                        <p:cond delay="indefinite"/>
                      </p:stCondLst>
                      <p:childTnLst>
                        <p:par>
                          <p:cTn id="149" fill="hold">
                            <p:stCondLst>
                              <p:cond delay="0"/>
                            </p:stCondLst>
                            <p:childTnLst>
                              <p:par>
                                <p:cTn id="150" presetID="9" presetClass="emph" presetSubtype="0" nodeType="clickEffect">
                                  <p:stCondLst>
                                    <p:cond delay="0"/>
                                  </p:stCondLst>
                                  <p:childTnLst>
                                    <p:set>
                                      <p:cBhvr rctx="PPT">
                                        <p:cTn id="151" dur="indefinite"/>
                                        <p:tgtEl>
                                          <p:spTgt spid="9"/>
                                        </p:tgtEl>
                                        <p:attrNameLst>
                                          <p:attrName>style.opacity</p:attrName>
                                        </p:attrNameLst>
                                      </p:cBhvr>
                                      <p:to>
                                        <p:strVal val="1"/>
                                      </p:to>
                                    </p:set>
                                    <p:animEffect filter="image" prLst="opacity: 1">
                                      <p:cBhvr rctx="IE">
                                        <p:cTn id="152"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3" grpId="1"/>
      <p:bldP spid="244" grpId="0"/>
      <p:bldP spid="244" grpId="1"/>
      <p:bldP spid="249" grpId="0"/>
      <p:bldP spid="249" grpId="1"/>
      <p:bldP spid="338" grpId="0"/>
      <p:bldP spid="338" grpId="1"/>
      <p:bldP spid="346" grpId="0"/>
      <p:bldP spid="346" grpId="1"/>
      <p:bldP spid="402" grpId="0" animBg="1"/>
      <p:bldP spid="402" grpId="1" animBg="1"/>
      <p:bldP spid="402" grpId="2" animBg="1"/>
      <p:bldP spid="403" grpId="0" animBg="1"/>
      <p:bldP spid="403" grpId="1" animBg="1"/>
      <p:bldP spid="403" grpId="2"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dirty="0" err="1" smtClean="0"/>
              <a:t>Steplength</a:t>
            </a:r>
            <a:r>
              <a:rPr kumimoji="1" lang="ja-JP" altLang="en-US" sz="3200" dirty="0" smtClean="0"/>
              <a:t>に現れる不均一性</a:t>
            </a:r>
            <a:endParaRPr kumimoji="1" lang="ja-JP" altLang="en-US" sz="3200"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70</a:t>
            </a:fld>
            <a:endParaRPr lang="ja-JP" altLang="en-US"/>
          </a:p>
        </p:txBody>
      </p:sp>
      <p:grpSp>
        <p:nvGrpSpPr>
          <p:cNvPr id="4" name="グループ化 3"/>
          <p:cNvGrpSpPr>
            <a:grpSpLocks noChangeAspect="1"/>
          </p:cNvGrpSpPr>
          <p:nvPr/>
        </p:nvGrpSpPr>
        <p:grpSpPr>
          <a:xfrm>
            <a:off x="713421" y="1268760"/>
            <a:ext cx="8488051" cy="4716000"/>
            <a:chOff x="467544" y="548680"/>
            <a:chExt cx="8164081" cy="4536304"/>
          </a:xfrm>
        </p:grpSpPr>
        <p:grpSp>
          <p:nvGrpSpPr>
            <p:cNvPr id="5" name="グループ化 1"/>
            <p:cNvGrpSpPr/>
            <p:nvPr/>
          </p:nvGrpSpPr>
          <p:grpSpPr>
            <a:xfrm>
              <a:off x="467544" y="548680"/>
              <a:ext cx="8164081" cy="4536304"/>
              <a:chOff x="467544" y="548680"/>
              <a:chExt cx="8164081" cy="4536304"/>
            </a:xfrm>
          </p:grpSpPr>
          <p:pic>
            <p:nvPicPr>
              <p:cNvPr id="8" name="図 2" descr="P325=100uW.png"/>
              <p:cNvPicPr>
                <a:picLocks noChangeAspect="1"/>
              </p:cNvPicPr>
              <p:nvPr/>
            </p:nvPicPr>
            <p:blipFill>
              <a:blip r:embed="rId2" cstate="print">
                <a:clrChange>
                  <a:clrFrom>
                    <a:srgbClr val="FFFFFF"/>
                  </a:clrFrom>
                  <a:clrTo>
                    <a:srgbClr val="FFFFFF">
                      <a:alpha val="0"/>
                    </a:srgbClr>
                  </a:clrTo>
                </a:clrChange>
              </a:blip>
              <a:stretch>
                <a:fillRect/>
              </a:stretch>
            </p:blipFill>
            <p:spPr>
              <a:xfrm>
                <a:off x="467544" y="980728"/>
                <a:ext cx="4591410" cy="3960000"/>
              </a:xfrm>
              <a:prstGeom prst="rect">
                <a:avLst/>
              </a:prstGeom>
            </p:spPr>
          </p:pic>
          <p:sp>
            <p:nvSpPr>
              <p:cNvPr id="9" name="正方形/長方形 8"/>
              <p:cNvSpPr/>
              <p:nvPr/>
            </p:nvSpPr>
            <p:spPr>
              <a:xfrm>
                <a:off x="2411760" y="3284984"/>
                <a:ext cx="288032" cy="216024"/>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flipV="1">
                <a:off x="2699792" y="548680"/>
                <a:ext cx="2592288" cy="2736304"/>
              </a:xfrm>
              <a:prstGeom prst="line">
                <a:avLst/>
              </a:prstGeom>
              <a:ln>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2627784" y="2996952"/>
                <a:ext cx="2664296" cy="504056"/>
              </a:xfrm>
              <a:prstGeom prst="line">
                <a:avLst/>
              </a:prstGeom>
              <a:ln>
                <a:solidFill>
                  <a:srgbClr val="FF33CC"/>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98723" y="620688"/>
                <a:ext cx="2464187" cy="2232000"/>
              </a:xfrm>
              <a:prstGeom prst="rect">
                <a:avLst/>
              </a:prstGeom>
              <a:noFill/>
              <a:ln w="9525">
                <a:noFill/>
                <a:miter lim="800000"/>
                <a:headEnd/>
                <a:tailEnd/>
              </a:ln>
            </p:spPr>
          </p:pic>
          <p:sp>
            <p:nvSpPr>
              <p:cNvPr id="13" name="正方形/長方形 12"/>
              <p:cNvSpPr/>
              <p:nvPr/>
            </p:nvSpPr>
            <p:spPr>
              <a:xfrm>
                <a:off x="5292080" y="548680"/>
                <a:ext cx="2664296" cy="2448272"/>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20072" y="3284984"/>
                <a:ext cx="3411553" cy="1800000"/>
              </a:xfrm>
              <a:prstGeom prst="rect">
                <a:avLst/>
              </a:prstGeom>
              <a:noFill/>
              <a:ln w="9525">
                <a:noFill/>
                <a:miter lim="800000"/>
                <a:headEnd/>
                <a:tailEnd/>
              </a:ln>
            </p:spPr>
          </p:pic>
          <p:sp>
            <p:nvSpPr>
              <p:cNvPr id="15" name="円/楕円 14"/>
              <p:cNvSpPr/>
              <p:nvPr/>
            </p:nvSpPr>
            <p:spPr>
              <a:xfrm rot="20298235">
                <a:off x="5869128" y="1647168"/>
                <a:ext cx="1417922" cy="781998"/>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028384" y="3501008"/>
                <a:ext cx="504056"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2944474">
                <a:off x="6911034" y="2607999"/>
                <a:ext cx="1422080" cy="360040"/>
              </a:xfrm>
              <a:prstGeom prst="rightArrow">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cxnSp>
          <p:nvCxnSpPr>
            <p:cNvPr id="6" name="直線コネクタ 5"/>
            <p:cNvCxnSpPr/>
            <p:nvPr/>
          </p:nvCxnSpPr>
          <p:spPr>
            <a:xfrm>
              <a:off x="3131904" y="980728"/>
              <a:ext cx="576000" cy="0"/>
            </a:xfrm>
            <a:prstGeom prst="line">
              <a:avLst/>
            </a:prstGeom>
          </p:spPr>
          <p:style>
            <a:lnRef idx="3">
              <a:schemeClr val="dk1"/>
            </a:lnRef>
            <a:fillRef idx="0">
              <a:schemeClr val="dk1"/>
            </a:fillRef>
            <a:effectRef idx="2">
              <a:schemeClr val="dk1"/>
            </a:effectRef>
            <a:fontRef idx="minor">
              <a:schemeClr val="tx1"/>
            </a:fontRef>
          </p:style>
        </p:cxnSp>
        <p:sp>
          <p:nvSpPr>
            <p:cNvPr id="7" name="テキスト ボックス 6"/>
            <p:cNvSpPr txBox="1"/>
            <p:nvPr/>
          </p:nvSpPr>
          <p:spPr>
            <a:xfrm>
              <a:off x="3707904" y="735087"/>
              <a:ext cx="824265" cy="461665"/>
            </a:xfrm>
            <a:prstGeom prst="rect">
              <a:avLst/>
            </a:prstGeom>
            <a:noFill/>
          </p:spPr>
          <p:txBody>
            <a:bodyPr wrap="none" rtlCol="0">
              <a:spAutoFit/>
            </a:bodyPr>
            <a:lstStyle/>
            <a:p>
              <a:r>
                <a:rPr kumimoji="1" lang="en-US" altLang="ja-JP" sz="2400" dirty="0" smtClean="0"/>
                <a:t>3 </a:t>
              </a:r>
              <a:r>
                <a:rPr kumimoji="1" lang="el-GR" altLang="ja-JP" sz="2400" dirty="0" smtClean="0"/>
                <a:t>μ</a:t>
              </a:r>
              <a:r>
                <a:rPr kumimoji="1" lang="en-US" altLang="ja-JP" sz="2400" dirty="0" smtClean="0"/>
                <a:t>m</a:t>
              </a:r>
              <a:endParaRPr kumimoji="1" lang="ja-JP" altLang="en-US" sz="2400" dirty="0"/>
            </a:p>
          </p:txBody>
        </p:sp>
      </p:gr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r>
              <a:rPr lang="ja-JP" altLang="en-US" sz="6000" dirty="0" smtClean="0"/>
              <a:t>非共鳴ラマン散乱</a:t>
            </a:r>
            <a:endParaRPr kumimoji="1" lang="ja-JP" altLang="en-US" sz="6000" dirty="0"/>
          </a:p>
        </p:txBody>
      </p:sp>
      <p:sp>
        <p:nvSpPr>
          <p:cNvPr id="5" name="サブタイトル 4"/>
          <p:cNvSpPr>
            <a:spLocks noGrp="1"/>
          </p:cNvSpPr>
          <p:nvPr>
            <p:ph type="subTitle" idx="1"/>
          </p:nvPr>
        </p:nvSpPr>
        <p:spPr/>
        <p:txBody>
          <a:bodyPr/>
          <a:lstStyle/>
          <a:p>
            <a:endParaRPr kumimoji="1" lang="ja-JP" altLang="en-US"/>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71</a:t>
            </a:fld>
            <a:endParaRPr lang="ja-JP" alt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フォトリソグラフィー</a:t>
            </a:r>
            <a:endParaRPr kumimoji="1" lang="ja-JP" altLang="en-US"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72</a:t>
            </a:fld>
            <a:endParaRPr lang="ja-JP" altLang="en-US"/>
          </a:p>
        </p:txBody>
      </p:sp>
      <p:pic>
        <p:nvPicPr>
          <p:cNvPr id="209922" name="Picture 2" descr="[図]フォトレジストで回路パターンを形成する仕組み"/>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84648" y="1412776"/>
            <a:ext cx="6214592" cy="4464000"/>
          </a:xfrm>
          <a:prstGeom prst="rect">
            <a:avLst/>
          </a:prstGeom>
          <a:noFill/>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200" dirty="0" smtClean="0"/>
              <a:t>Applications of SMM </a:t>
            </a:r>
            <a:br>
              <a:rPr kumimoji="1" lang="en-US" altLang="ja-JP" sz="3200" dirty="0" smtClean="0"/>
            </a:br>
            <a:r>
              <a:rPr kumimoji="1" lang="ja-JP" altLang="en-US" sz="3200" dirty="0" smtClean="0"/>
              <a:t>　　　　～</a:t>
            </a:r>
            <a:r>
              <a:rPr kumimoji="1" lang="en-US" altLang="ja-JP" sz="3200" dirty="0" err="1" smtClean="0"/>
              <a:t>Confocal</a:t>
            </a:r>
            <a:r>
              <a:rPr lang="ja-JP" altLang="en-US" sz="3200" dirty="0" smtClean="0"/>
              <a:t> </a:t>
            </a:r>
            <a:r>
              <a:rPr kumimoji="1" lang="en-US" altLang="ja-JP" sz="3200" dirty="0" smtClean="0"/>
              <a:t>Microscope</a:t>
            </a:r>
            <a:r>
              <a:rPr kumimoji="1" lang="ja-JP" altLang="en-US" sz="3200" dirty="0" smtClean="0"/>
              <a:t>～</a:t>
            </a:r>
            <a:endParaRPr kumimoji="1" lang="ja-JP" altLang="en-US" sz="3200" dirty="0"/>
          </a:p>
        </p:txBody>
      </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73</a:t>
            </a:fld>
            <a:endParaRPr lang="ja-JP" altLang="en-US"/>
          </a:p>
        </p:txBody>
      </p:sp>
      <p:sp>
        <p:nvSpPr>
          <p:cNvPr id="4" name="正方形/長方形 8"/>
          <p:cNvSpPr>
            <a:spLocks noChangeArrowheads="1"/>
          </p:cNvSpPr>
          <p:nvPr/>
        </p:nvSpPr>
        <p:spPr bwMode="auto">
          <a:xfrm>
            <a:off x="416496" y="6021288"/>
            <a:ext cx="2570162" cy="338138"/>
          </a:xfrm>
          <a:prstGeom prst="rect">
            <a:avLst/>
          </a:prstGeom>
          <a:noFill/>
          <a:ln w="9525">
            <a:noFill/>
            <a:miter lim="800000"/>
            <a:headEnd/>
            <a:tailEnd/>
          </a:ln>
        </p:spPr>
        <p:txBody>
          <a:bodyPr wrap="none">
            <a:spAutoFit/>
          </a:bodyPr>
          <a:lstStyle/>
          <a:p>
            <a:r>
              <a:rPr lang="en-US" altLang="ja-JP" sz="1600" dirty="0">
                <a:solidFill>
                  <a:srgbClr val="1C1C1C"/>
                </a:solidFill>
              </a:rPr>
              <a:t>APD : Avalanche </a:t>
            </a:r>
            <a:r>
              <a:rPr lang="en-US" altLang="ja-JP" sz="1600" dirty="0" err="1">
                <a:solidFill>
                  <a:srgbClr val="1C1C1C"/>
                </a:solidFill>
              </a:rPr>
              <a:t>PhotoDiode</a:t>
            </a:r>
            <a:endParaRPr lang="ja-JP" altLang="en-US" sz="1600" dirty="0">
              <a:solidFill>
                <a:srgbClr val="1C1C1C"/>
              </a:solidFill>
            </a:endParaRPr>
          </a:p>
        </p:txBody>
      </p:sp>
      <p:grpSp>
        <p:nvGrpSpPr>
          <p:cNvPr id="55" name="グループ化 54"/>
          <p:cNvGrpSpPr/>
          <p:nvPr/>
        </p:nvGrpSpPr>
        <p:grpSpPr>
          <a:xfrm>
            <a:off x="488504" y="1515566"/>
            <a:ext cx="3184525" cy="4030662"/>
            <a:chOff x="488504" y="1515566"/>
            <a:chExt cx="3184525" cy="4030662"/>
          </a:xfrm>
        </p:grpSpPr>
        <p:sp>
          <p:nvSpPr>
            <p:cNvPr id="5" name="台形 4"/>
            <p:cNvSpPr>
              <a:spLocks/>
            </p:cNvSpPr>
            <p:nvPr/>
          </p:nvSpPr>
          <p:spPr bwMode="auto">
            <a:xfrm rot="16200000">
              <a:off x="2227611" y="4689771"/>
              <a:ext cx="260350" cy="404813"/>
            </a:xfrm>
            <a:prstGeom prst="trapezoid">
              <a:avLst/>
            </a:prstGeom>
            <a:solidFill>
              <a:srgbClr val="FDB3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u="sng" dirty="0"/>
            </a:p>
          </p:txBody>
        </p:sp>
        <p:sp>
          <p:nvSpPr>
            <p:cNvPr id="6" name="二等辺三角形 5"/>
            <p:cNvSpPr>
              <a:spLocks/>
            </p:cNvSpPr>
            <p:nvPr/>
          </p:nvSpPr>
          <p:spPr bwMode="auto">
            <a:xfrm>
              <a:off x="2076004" y="1714003"/>
              <a:ext cx="285750" cy="647700"/>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 name="正方形/長方形 6"/>
            <p:cNvSpPr/>
            <p:nvPr/>
          </p:nvSpPr>
          <p:spPr bwMode="auto">
            <a:xfrm>
              <a:off x="793304" y="3147516"/>
              <a:ext cx="1282700" cy="288925"/>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1600" dirty="0">
                  <a:solidFill>
                    <a:schemeClr val="bg1"/>
                  </a:solidFill>
                </a:rPr>
                <a:t>LASER</a:t>
              </a:r>
              <a:endParaRPr lang="ja-JP" altLang="en-US" sz="1600" dirty="0"/>
            </a:p>
          </p:txBody>
        </p:sp>
        <p:sp>
          <p:nvSpPr>
            <p:cNvPr id="8" name="正方形/長方形 7"/>
            <p:cNvSpPr/>
            <p:nvPr/>
          </p:nvSpPr>
          <p:spPr bwMode="auto">
            <a:xfrm>
              <a:off x="1825179" y="1640978"/>
              <a:ext cx="790575" cy="395288"/>
            </a:xfrm>
            <a:prstGeom prst="rect">
              <a:avLst/>
            </a:prstGeom>
            <a:solidFill>
              <a:srgbClr val="FFFFB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 name="テキスト ボックス 66"/>
            <p:cNvSpPr txBox="1">
              <a:spLocks noChangeArrowheads="1"/>
            </p:cNvSpPr>
            <p:nvPr/>
          </p:nvSpPr>
          <p:spPr bwMode="auto">
            <a:xfrm>
              <a:off x="2696717" y="2252166"/>
              <a:ext cx="976312" cy="511175"/>
            </a:xfrm>
            <a:prstGeom prst="rect">
              <a:avLst/>
            </a:prstGeom>
            <a:noFill/>
            <a:ln w="9525">
              <a:noFill/>
              <a:miter lim="800000"/>
              <a:headEnd/>
              <a:tailEnd/>
            </a:ln>
          </p:spPr>
          <p:txBody>
            <a:bodyPr wrap="none">
              <a:spAutoFit/>
            </a:bodyPr>
            <a:lstStyle/>
            <a:p>
              <a:pPr algn="ctr">
                <a:lnSpc>
                  <a:spcPts val="1600"/>
                </a:lnSpc>
              </a:pPr>
              <a:r>
                <a:rPr lang="en-US" altLang="ja-JP" sz="1600">
                  <a:solidFill>
                    <a:srgbClr val="1C1C1C"/>
                  </a:solidFill>
                </a:rPr>
                <a:t>Objective</a:t>
              </a:r>
            </a:p>
            <a:p>
              <a:pPr algn="ctr">
                <a:lnSpc>
                  <a:spcPts val="1600"/>
                </a:lnSpc>
              </a:pPr>
              <a:r>
                <a:rPr lang="en-US" altLang="ja-JP" sz="1600">
                  <a:solidFill>
                    <a:srgbClr val="1C1C1C"/>
                  </a:solidFill>
                </a:rPr>
                <a:t>Lens</a:t>
              </a:r>
              <a:endParaRPr lang="ja-JP" altLang="en-US" sz="1600">
                <a:solidFill>
                  <a:srgbClr val="1C1C1C"/>
                </a:solidFill>
              </a:endParaRPr>
            </a:p>
          </p:txBody>
        </p:sp>
        <p:sp>
          <p:nvSpPr>
            <p:cNvPr id="10" name="直角三角形 9"/>
            <p:cNvSpPr>
              <a:spLocks noChangeAspect="1"/>
            </p:cNvSpPr>
            <p:nvPr/>
          </p:nvSpPr>
          <p:spPr bwMode="auto">
            <a:xfrm flipV="1">
              <a:off x="2076004" y="3145928"/>
              <a:ext cx="285750" cy="287338"/>
            </a:xfrm>
            <a:prstGeom prst="r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1" name="正方形/長方形 10"/>
            <p:cNvSpPr>
              <a:spLocks/>
            </p:cNvSpPr>
            <p:nvPr/>
          </p:nvSpPr>
          <p:spPr bwMode="auto">
            <a:xfrm flipV="1">
              <a:off x="2076004" y="2434728"/>
              <a:ext cx="285750" cy="7112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2" name="正方形/長方形 11"/>
            <p:cNvSpPr/>
            <p:nvPr/>
          </p:nvSpPr>
          <p:spPr bwMode="auto">
            <a:xfrm rot="2700000">
              <a:off x="2191891" y="2890341"/>
              <a:ext cx="53975" cy="8001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 name="正方形/長方形 12"/>
            <p:cNvSpPr>
              <a:spLocks/>
            </p:cNvSpPr>
            <p:nvPr/>
          </p:nvSpPr>
          <p:spPr bwMode="auto">
            <a:xfrm>
              <a:off x="2076004" y="2364878"/>
              <a:ext cx="285750" cy="1339850"/>
            </a:xfrm>
            <a:prstGeom prst="rect">
              <a:avLst/>
            </a:prstGeom>
            <a:solidFill>
              <a:srgbClr val="FDB3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 name="二等辺三角形 13"/>
            <p:cNvSpPr>
              <a:spLocks/>
            </p:cNvSpPr>
            <p:nvPr/>
          </p:nvSpPr>
          <p:spPr bwMode="auto">
            <a:xfrm flipV="1">
              <a:off x="2076004" y="3704728"/>
              <a:ext cx="285750" cy="725488"/>
            </a:xfrm>
            <a:prstGeom prst="triangle">
              <a:avLst/>
            </a:prstGeom>
            <a:solidFill>
              <a:srgbClr val="FDB3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u="sng" dirty="0"/>
            </a:p>
          </p:txBody>
        </p:sp>
        <p:sp>
          <p:nvSpPr>
            <p:cNvPr id="15" name="テキスト ボックス 79"/>
            <p:cNvSpPr txBox="1">
              <a:spLocks noChangeArrowheads="1"/>
            </p:cNvSpPr>
            <p:nvPr/>
          </p:nvSpPr>
          <p:spPr bwMode="auto">
            <a:xfrm>
              <a:off x="2753867" y="2998291"/>
              <a:ext cx="862012" cy="503237"/>
            </a:xfrm>
            <a:prstGeom prst="rect">
              <a:avLst/>
            </a:prstGeom>
            <a:noFill/>
            <a:ln w="9525">
              <a:noFill/>
              <a:miter lim="800000"/>
              <a:headEnd/>
              <a:tailEnd/>
            </a:ln>
          </p:spPr>
          <p:txBody>
            <a:bodyPr wrap="none">
              <a:spAutoFit/>
            </a:bodyPr>
            <a:lstStyle/>
            <a:p>
              <a:pPr algn="ctr">
                <a:lnSpc>
                  <a:spcPts val="1600"/>
                </a:lnSpc>
              </a:pPr>
              <a:r>
                <a:rPr lang="en-US" altLang="ja-JP" sz="1600">
                  <a:solidFill>
                    <a:srgbClr val="1C1C1C"/>
                  </a:solidFill>
                </a:rPr>
                <a:t>Dichroic</a:t>
              </a:r>
            </a:p>
            <a:p>
              <a:pPr algn="ctr">
                <a:lnSpc>
                  <a:spcPts val="1600"/>
                </a:lnSpc>
              </a:pPr>
              <a:r>
                <a:rPr lang="en-US" altLang="ja-JP" sz="1600">
                  <a:solidFill>
                    <a:srgbClr val="1C1C1C"/>
                  </a:solidFill>
                </a:rPr>
                <a:t>Mirror</a:t>
              </a:r>
              <a:endParaRPr lang="ja-JP" altLang="en-US" sz="1600">
                <a:solidFill>
                  <a:srgbClr val="1C1C1C"/>
                </a:solidFill>
              </a:endParaRPr>
            </a:p>
          </p:txBody>
        </p:sp>
        <p:sp>
          <p:nvSpPr>
            <p:cNvPr id="16" name="二等辺三角形 15"/>
            <p:cNvSpPr>
              <a:spLocks/>
            </p:cNvSpPr>
            <p:nvPr/>
          </p:nvSpPr>
          <p:spPr bwMode="auto">
            <a:xfrm>
              <a:off x="2076004" y="1714003"/>
              <a:ext cx="285750" cy="647700"/>
            </a:xfrm>
            <a:prstGeom prst="triangle">
              <a:avLst/>
            </a:prstGeom>
            <a:solidFill>
              <a:srgbClr val="33CC3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 name="テキスト ボックス 57"/>
            <p:cNvSpPr txBox="1">
              <a:spLocks noChangeArrowheads="1"/>
            </p:cNvSpPr>
            <p:nvPr/>
          </p:nvSpPr>
          <p:spPr bwMode="auto">
            <a:xfrm>
              <a:off x="488504" y="1515566"/>
              <a:ext cx="1162050" cy="557212"/>
            </a:xfrm>
            <a:prstGeom prst="rect">
              <a:avLst/>
            </a:prstGeom>
            <a:noFill/>
            <a:ln w="9525">
              <a:noFill/>
              <a:miter lim="800000"/>
              <a:headEnd/>
              <a:tailEnd/>
            </a:ln>
          </p:spPr>
          <p:txBody>
            <a:bodyPr wrap="none" anchor="ctr">
              <a:spAutoFit/>
            </a:bodyPr>
            <a:lstStyle/>
            <a:p>
              <a:pPr algn="ctr">
                <a:lnSpc>
                  <a:spcPts val="1800"/>
                </a:lnSpc>
              </a:pPr>
              <a:r>
                <a:rPr lang="en-US" altLang="ja-JP" sz="1600">
                  <a:solidFill>
                    <a:srgbClr val="1C1C1C"/>
                  </a:solidFill>
                </a:rPr>
                <a:t>Fluorescent</a:t>
              </a:r>
            </a:p>
            <a:p>
              <a:pPr algn="ctr">
                <a:lnSpc>
                  <a:spcPts val="1800"/>
                </a:lnSpc>
              </a:pPr>
              <a:r>
                <a:rPr lang="en-US" altLang="ja-JP" sz="1600">
                  <a:solidFill>
                    <a:srgbClr val="1C1C1C"/>
                  </a:solidFill>
                </a:rPr>
                <a:t>molecule</a:t>
              </a:r>
              <a:endParaRPr lang="ja-JP" altLang="en-US" sz="1600">
                <a:solidFill>
                  <a:srgbClr val="1C1C1C"/>
                </a:solidFill>
              </a:endParaRPr>
            </a:p>
          </p:txBody>
        </p:sp>
        <p:cxnSp>
          <p:nvCxnSpPr>
            <p:cNvPr id="18" name="直線コネクタ 17"/>
            <p:cNvCxnSpPr>
              <a:stCxn id="17" idx="3"/>
              <a:endCxn id="26" idx="2"/>
            </p:cNvCxnSpPr>
            <p:nvPr/>
          </p:nvCxnSpPr>
          <p:spPr bwMode="auto">
            <a:xfrm>
              <a:off x="1650554" y="1794966"/>
              <a:ext cx="263525" cy="1254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二等辺三角形 18"/>
            <p:cNvSpPr>
              <a:spLocks/>
            </p:cNvSpPr>
            <p:nvPr/>
          </p:nvSpPr>
          <p:spPr bwMode="auto">
            <a:xfrm>
              <a:off x="2090292" y="4420691"/>
              <a:ext cx="257175" cy="790575"/>
            </a:xfrm>
            <a:prstGeom prst="triangle">
              <a:avLst/>
            </a:prstGeom>
            <a:solidFill>
              <a:srgbClr val="FDB3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u="sng" dirty="0"/>
            </a:p>
          </p:txBody>
        </p:sp>
        <p:sp>
          <p:nvSpPr>
            <p:cNvPr id="20" name="テキスト ボックス 78"/>
            <p:cNvSpPr txBox="1">
              <a:spLocks noChangeArrowheads="1"/>
            </p:cNvSpPr>
            <p:nvPr/>
          </p:nvSpPr>
          <p:spPr bwMode="auto">
            <a:xfrm>
              <a:off x="1899792" y="5208091"/>
              <a:ext cx="639762" cy="338137"/>
            </a:xfrm>
            <a:prstGeom prst="rect">
              <a:avLst/>
            </a:prstGeom>
            <a:noFill/>
            <a:ln w="19050">
              <a:solidFill>
                <a:srgbClr val="000000"/>
              </a:solidFill>
              <a:miter lim="800000"/>
              <a:headEnd/>
              <a:tailEnd/>
            </a:ln>
          </p:spPr>
          <p:txBody>
            <a:bodyPr wrap="none" anchor="ctr">
              <a:spAutoFit/>
            </a:bodyPr>
            <a:lstStyle/>
            <a:p>
              <a:pPr algn="ctr"/>
              <a:r>
                <a:rPr lang="en-US" altLang="ja-JP" sz="1600">
                  <a:solidFill>
                    <a:srgbClr val="1C1C1C"/>
                  </a:solidFill>
                </a:rPr>
                <a:t>APD1</a:t>
              </a:r>
              <a:endParaRPr lang="ja-JP" altLang="en-US" sz="1600">
                <a:solidFill>
                  <a:srgbClr val="1C1C1C"/>
                </a:solidFill>
              </a:endParaRPr>
            </a:p>
          </p:txBody>
        </p:sp>
        <p:sp>
          <p:nvSpPr>
            <p:cNvPr id="21" name="Text Box 30"/>
            <p:cNvSpPr txBox="1">
              <a:spLocks noChangeArrowheads="1"/>
            </p:cNvSpPr>
            <p:nvPr/>
          </p:nvSpPr>
          <p:spPr bwMode="auto">
            <a:xfrm>
              <a:off x="758379" y="4250828"/>
              <a:ext cx="827088" cy="338138"/>
            </a:xfrm>
            <a:prstGeom prst="rect">
              <a:avLst/>
            </a:prstGeom>
            <a:noFill/>
            <a:ln>
              <a:noFill/>
            </a:ln>
            <a:effectLst/>
            <a:extLst>
              <a:ext uri="{909E8E84-426E-40DD-AFC4-6F175D3DCCD1}">
                <a14:hiddenFill xmlns="" xmlns:a14="http://schemas.microsoft.com/office/drawing/2010/main">
                  <a:gradFill rotWithShape="1">
                    <a:gsLst>
                      <a:gs pos="0">
                        <a:schemeClr val="folHlink"/>
                      </a:gs>
                      <a:gs pos="100000">
                        <a:srgbClr val="E8F4C6"/>
                      </a:gs>
                    </a:gsLst>
                    <a:path path="shape">
                      <a:fillToRect l="50000" t="50000" r="50000" b="50000"/>
                    </a:path>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defRPr/>
              </a:pPr>
              <a:r>
                <a:rPr lang="en-US" altLang="ja-JP" sz="1600" b="1" dirty="0" smtClean="0">
                  <a:solidFill>
                    <a:srgbClr val="1C1C1C"/>
                  </a:solidFill>
                  <a:latin typeface="+mn-lt"/>
                </a:rPr>
                <a:t>Pinhole</a:t>
              </a:r>
            </a:p>
          </p:txBody>
        </p:sp>
        <p:sp>
          <p:nvSpPr>
            <p:cNvPr id="22" name="テキスト ボックス 78"/>
            <p:cNvSpPr txBox="1">
              <a:spLocks noChangeArrowheads="1"/>
            </p:cNvSpPr>
            <p:nvPr/>
          </p:nvSpPr>
          <p:spPr bwMode="auto">
            <a:xfrm>
              <a:off x="2566542" y="4722316"/>
              <a:ext cx="639762" cy="338137"/>
            </a:xfrm>
            <a:prstGeom prst="rect">
              <a:avLst/>
            </a:prstGeom>
            <a:noFill/>
            <a:ln w="19050">
              <a:solidFill>
                <a:srgbClr val="000000"/>
              </a:solidFill>
              <a:miter lim="800000"/>
              <a:headEnd/>
              <a:tailEnd/>
            </a:ln>
          </p:spPr>
          <p:txBody>
            <a:bodyPr wrap="none" anchor="ctr">
              <a:spAutoFit/>
            </a:bodyPr>
            <a:lstStyle/>
            <a:p>
              <a:pPr algn="ctr"/>
              <a:r>
                <a:rPr lang="en-US" altLang="ja-JP" sz="1600">
                  <a:solidFill>
                    <a:srgbClr val="1C1C1C"/>
                  </a:solidFill>
                </a:rPr>
                <a:t>APD2</a:t>
              </a:r>
              <a:endParaRPr lang="ja-JP" altLang="en-US" sz="1600">
                <a:solidFill>
                  <a:srgbClr val="1C1C1C"/>
                </a:solidFill>
              </a:endParaRPr>
            </a:p>
          </p:txBody>
        </p:sp>
        <p:grpSp>
          <p:nvGrpSpPr>
            <p:cNvPr id="23" name="グループ化 4"/>
            <p:cNvGrpSpPr>
              <a:grpSpLocks/>
            </p:cNvGrpSpPr>
            <p:nvPr/>
          </p:nvGrpSpPr>
          <p:grpSpPr bwMode="auto">
            <a:xfrm>
              <a:off x="2036317" y="4711203"/>
              <a:ext cx="360362" cy="360363"/>
              <a:chOff x="2569574" y="4359755"/>
              <a:chExt cx="360530" cy="360308"/>
            </a:xfrm>
          </p:grpSpPr>
          <p:sp useBgFill="1">
            <p:nvSpPr>
              <p:cNvPr id="24" name="正方形/長方形 23"/>
              <p:cNvSpPr/>
              <p:nvPr/>
            </p:nvSpPr>
            <p:spPr>
              <a:xfrm>
                <a:off x="2569574" y="4359755"/>
                <a:ext cx="360530" cy="360308"/>
              </a:xfrm>
              <a:prstGeom prst="rect">
                <a:avLst/>
              </a:prstGeom>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5" name="直線コネクタ 24"/>
              <p:cNvCxnSpPr/>
              <p:nvPr/>
            </p:nvCxnSpPr>
            <p:spPr>
              <a:xfrm>
                <a:off x="2569574" y="4359755"/>
                <a:ext cx="360530" cy="36030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6" name="円/楕円 25"/>
            <p:cNvSpPr>
              <a:spLocks noChangeAspect="1"/>
            </p:cNvSpPr>
            <p:nvPr/>
          </p:nvSpPr>
          <p:spPr bwMode="auto">
            <a:xfrm>
              <a:off x="1914079" y="1898153"/>
              <a:ext cx="47625" cy="46038"/>
            </a:xfrm>
            <a:prstGeom prst="ellipse">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円/楕円 26"/>
            <p:cNvSpPr>
              <a:spLocks noChangeAspect="1"/>
            </p:cNvSpPr>
            <p:nvPr/>
          </p:nvSpPr>
          <p:spPr bwMode="auto">
            <a:xfrm>
              <a:off x="2409379" y="1923553"/>
              <a:ext cx="47625" cy="46038"/>
            </a:xfrm>
            <a:prstGeom prst="ellipse">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 name="円/楕円 27"/>
            <p:cNvSpPr>
              <a:spLocks noChangeAspect="1"/>
            </p:cNvSpPr>
            <p:nvPr/>
          </p:nvSpPr>
          <p:spPr bwMode="auto">
            <a:xfrm>
              <a:off x="2134742" y="1682253"/>
              <a:ext cx="46037" cy="46038"/>
            </a:xfrm>
            <a:prstGeom prst="ellipse">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円/楕円 28"/>
            <p:cNvSpPr>
              <a:spLocks noChangeAspect="1"/>
            </p:cNvSpPr>
            <p:nvPr/>
          </p:nvSpPr>
          <p:spPr bwMode="auto">
            <a:xfrm>
              <a:off x="2288729" y="1745753"/>
              <a:ext cx="46038" cy="47625"/>
            </a:xfrm>
            <a:prstGeom prst="ellipse">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0" name="円/楕円 29"/>
            <p:cNvSpPr>
              <a:spLocks noChangeAspect="1"/>
            </p:cNvSpPr>
            <p:nvPr/>
          </p:nvSpPr>
          <p:spPr bwMode="auto">
            <a:xfrm>
              <a:off x="2196654" y="1837828"/>
              <a:ext cx="46038" cy="47625"/>
            </a:xfrm>
            <a:prstGeom prst="ellipse">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1" name="二等辺三角形 30"/>
            <p:cNvSpPr>
              <a:spLocks/>
            </p:cNvSpPr>
            <p:nvPr/>
          </p:nvSpPr>
          <p:spPr bwMode="auto">
            <a:xfrm>
              <a:off x="2076004" y="1858466"/>
              <a:ext cx="285750" cy="504825"/>
            </a:xfrm>
            <a:prstGeom prst="triangle">
              <a:avLst/>
            </a:prstGeom>
            <a:solidFill>
              <a:srgbClr val="FDB3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2" name="直線コネクタ 31"/>
            <p:cNvCxnSpPr/>
            <p:nvPr/>
          </p:nvCxnSpPr>
          <p:spPr>
            <a:xfrm rot="10800000" flipV="1">
              <a:off x="2312542" y="1767978"/>
              <a:ext cx="0" cy="55403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10800000" flipV="1">
              <a:off x="2060129" y="1767978"/>
              <a:ext cx="252413" cy="561975"/>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036317" y="2463303"/>
              <a:ext cx="0" cy="122555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306192" y="2463303"/>
              <a:ext cx="0" cy="122555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036317" y="3717428"/>
              <a:ext cx="276225" cy="6604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flipV="1">
              <a:off x="2303017" y="3711078"/>
              <a:ext cx="9525" cy="684213"/>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アーチ 37"/>
            <p:cNvSpPr/>
            <p:nvPr/>
          </p:nvSpPr>
          <p:spPr bwMode="auto">
            <a:xfrm flipV="1">
              <a:off x="1776926" y="2071358"/>
              <a:ext cx="883185" cy="428772"/>
            </a:xfrm>
            <a:prstGeom prst="blockArc">
              <a:avLst>
                <a:gd name="adj1" fmla="val 10800000"/>
                <a:gd name="adj2" fmla="val 21599999"/>
                <a:gd name="adj3" fmla="val 50000"/>
              </a:avLst>
            </a:prstGeom>
            <a:solidFill>
              <a:srgbClr val="87A9D3"/>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39" name="円/楕円 38"/>
            <p:cNvSpPr>
              <a:spLocks noChangeAspect="1"/>
            </p:cNvSpPr>
            <p:nvPr/>
          </p:nvSpPr>
          <p:spPr bwMode="auto">
            <a:xfrm rot="5400000">
              <a:off x="2168918" y="3437363"/>
              <a:ext cx="100473" cy="535198"/>
            </a:xfrm>
            <a:prstGeom prst="ellipse">
              <a:avLst/>
            </a:prstGeom>
            <a:solidFill>
              <a:srgbClr val="CFDDED"/>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nvGrpSpPr>
            <p:cNvPr id="40" name="Group 14"/>
            <p:cNvGrpSpPr>
              <a:grpSpLocks/>
            </p:cNvGrpSpPr>
            <p:nvPr/>
          </p:nvGrpSpPr>
          <p:grpSpPr bwMode="auto">
            <a:xfrm>
              <a:off x="1669604" y="4384178"/>
              <a:ext cx="1100138" cy="73025"/>
              <a:chOff x="998" y="3521"/>
              <a:chExt cx="615" cy="45"/>
            </a:xfrm>
          </p:grpSpPr>
          <p:sp>
            <p:nvSpPr>
              <p:cNvPr id="41" name="Rectangle 15"/>
              <p:cNvSpPr>
                <a:spLocks noChangeArrowheads="1"/>
              </p:cNvSpPr>
              <p:nvPr/>
            </p:nvSpPr>
            <p:spPr bwMode="auto">
              <a:xfrm>
                <a:off x="998" y="3521"/>
                <a:ext cx="282" cy="45"/>
              </a:xfrm>
              <a:prstGeom prst="rect">
                <a:avLst/>
              </a:prstGeom>
              <a:solidFill>
                <a:srgbClr val="000000"/>
              </a:solidFill>
              <a:ln w="9525">
                <a:noFill/>
                <a:miter lim="800000"/>
                <a:headEnd/>
                <a:tailEnd/>
              </a:ln>
              <a:effectLst/>
            </p:spPr>
            <p:txBody>
              <a:bodyPr wrap="none" anchor="ctr"/>
              <a:lstStyle/>
              <a:p>
                <a:endParaRPr lang="ja-JP" altLang="en-US"/>
              </a:p>
            </p:txBody>
          </p:sp>
          <p:sp>
            <p:nvSpPr>
              <p:cNvPr id="42" name="Rectangle 16"/>
              <p:cNvSpPr>
                <a:spLocks noChangeArrowheads="1"/>
              </p:cNvSpPr>
              <p:nvPr/>
            </p:nvSpPr>
            <p:spPr bwMode="auto">
              <a:xfrm rot="10800000">
                <a:off x="1331" y="3521"/>
                <a:ext cx="282" cy="45"/>
              </a:xfrm>
              <a:prstGeom prst="rect">
                <a:avLst/>
              </a:prstGeom>
              <a:solidFill>
                <a:srgbClr val="000000"/>
              </a:solidFill>
              <a:ln w="9525">
                <a:noFill/>
                <a:miter lim="800000"/>
                <a:headEnd/>
                <a:tailEnd/>
              </a:ln>
              <a:effectLst/>
            </p:spPr>
            <p:txBody>
              <a:bodyPr wrap="none" anchor="ctr"/>
              <a:lstStyle/>
              <a:p>
                <a:endParaRPr lang="ja-JP" altLang="en-US"/>
              </a:p>
            </p:txBody>
          </p:sp>
        </p:grpSp>
      </p:grpSp>
      <p:grpSp>
        <p:nvGrpSpPr>
          <p:cNvPr id="44" name="グループ化 11"/>
          <p:cNvGrpSpPr>
            <a:grpSpLocks/>
          </p:cNvGrpSpPr>
          <p:nvPr/>
        </p:nvGrpSpPr>
        <p:grpSpPr bwMode="auto">
          <a:xfrm>
            <a:off x="4484887" y="1585689"/>
            <a:ext cx="2917825" cy="1452563"/>
            <a:chOff x="4629150" y="1196975"/>
            <a:chExt cx="2917130" cy="1452563"/>
          </a:xfrm>
        </p:grpSpPr>
        <p:pic>
          <p:nvPicPr>
            <p:cNvPr id="45" name="Picture 6"/>
            <p:cNvPicPr>
              <a:picLocks noChangeAspect="1" noChangeArrowheads="1"/>
            </p:cNvPicPr>
            <p:nvPr/>
          </p:nvPicPr>
          <p:blipFill>
            <a:blip r:embed="rId2" cstate="print"/>
            <a:srcRect/>
            <a:stretch>
              <a:fillRect/>
            </a:stretch>
          </p:blipFill>
          <p:spPr bwMode="auto">
            <a:xfrm>
              <a:off x="4664968" y="1484313"/>
              <a:ext cx="2881312" cy="1165225"/>
            </a:xfrm>
            <a:prstGeom prst="rect">
              <a:avLst/>
            </a:prstGeom>
            <a:noFill/>
            <a:ln w="9525">
              <a:noFill/>
              <a:miter lim="800000"/>
              <a:headEnd/>
              <a:tailEnd/>
            </a:ln>
            <a:effectLst/>
          </p:spPr>
        </p:pic>
        <p:sp>
          <p:nvSpPr>
            <p:cNvPr id="46" name="Text Box 32"/>
            <p:cNvSpPr txBox="1">
              <a:spLocks noChangeArrowheads="1"/>
            </p:cNvSpPr>
            <p:nvPr/>
          </p:nvSpPr>
          <p:spPr bwMode="auto">
            <a:xfrm>
              <a:off x="4629150" y="1196975"/>
              <a:ext cx="2309263" cy="369888"/>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marL="342900" indent="-342900" eaLnBrk="1" hangingPunct="1">
                <a:buFont typeface="Arial" pitchFamily="34" charset="0"/>
                <a:buChar char="•"/>
                <a:defRPr/>
              </a:pPr>
              <a:r>
                <a:rPr lang="en-US" altLang="ja-JP" sz="1800" dirty="0" smtClean="0">
                  <a:solidFill>
                    <a:srgbClr val="1C1C1C"/>
                  </a:solidFill>
                  <a:latin typeface="+mn-lt"/>
                </a:rPr>
                <a:t>Intensity trajectory</a:t>
              </a:r>
            </a:p>
          </p:txBody>
        </p:sp>
      </p:grpSp>
      <p:grpSp>
        <p:nvGrpSpPr>
          <p:cNvPr id="47" name="グループ化 12"/>
          <p:cNvGrpSpPr>
            <a:grpSpLocks/>
          </p:cNvGrpSpPr>
          <p:nvPr/>
        </p:nvGrpSpPr>
        <p:grpSpPr bwMode="auto">
          <a:xfrm>
            <a:off x="4484887" y="3573016"/>
            <a:ext cx="2479675" cy="2889250"/>
            <a:chOff x="4629150" y="3492500"/>
            <a:chExt cx="2478980" cy="2889250"/>
          </a:xfrm>
        </p:grpSpPr>
        <p:pic>
          <p:nvPicPr>
            <p:cNvPr id="48" name="Picture 9" descr="070710exp2_fdecay_8-2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64968" y="3736975"/>
              <a:ext cx="2443162" cy="2644775"/>
            </a:xfrm>
            <a:prstGeom prst="rect">
              <a:avLst/>
            </a:prstGeom>
            <a:noFill/>
            <a:ln w="9525">
              <a:noFill/>
              <a:miter lim="800000"/>
              <a:headEnd/>
              <a:tailEnd/>
            </a:ln>
            <a:effectLst/>
          </p:spPr>
        </p:pic>
        <p:sp>
          <p:nvSpPr>
            <p:cNvPr id="49" name="Text Box 45"/>
            <p:cNvSpPr txBox="1">
              <a:spLocks noChangeArrowheads="1"/>
            </p:cNvSpPr>
            <p:nvPr/>
          </p:nvSpPr>
          <p:spPr bwMode="auto">
            <a:xfrm>
              <a:off x="4629150" y="3492500"/>
              <a:ext cx="1361693" cy="368300"/>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marL="342900" indent="-342900" eaLnBrk="1" hangingPunct="1">
                <a:buFont typeface="Arial" pitchFamily="34" charset="0"/>
                <a:buChar char="•"/>
                <a:defRPr/>
              </a:pPr>
              <a:r>
                <a:rPr lang="en-US" altLang="ja-JP" sz="1800" dirty="0" smtClean="0">
                  <a:solidFill>
                    <a:srgbClr val="1C1C1C"/>
                  </a:solidFill>
                  <a:latin typeface="+mn-lt"/>
                </a:rPr>
                <a:t>Life-time</a:t>
              </a:r>
            </a:p>
          </p:txBody>
        </p:sp>
      </p:grpSp>
      <p:sp>
        <p:nvSpPr>
          <p:cNvPr id="50" name="AutoShape 53"/>
          <p:cNvSpPr>
            <a:spLocks noChangeArrowheads="1"/>
          </p:cNvSpPr>
          <p:nvPr/>
        </p:nvSpPr>
        <p:spPr bwMode="auto">
          <a:xfrm rot="5400000">
            <a:off x="4167387" y="1599977"/>
            <a:ext cx="5481637" cy="5062538"/>
          </a:xfrm>
          <a:prstGeom prst="snip1Rect">
            <a:avLst>
              <a:gd name="adj" fmla="val 21592"/>
            </a:avLst>
          </a:prstGeom>
          <a:noFill/>
          <a:ln w="19050">
            <a:solidFill>
              <a:schemeClr val="accent1">
                <a:lumMod val="40000"/>
                <a:lumOff val="60000"/>
              </a:schemeClr>
            </a:solidFill>
            <a:round/>
            <a:headEnd/>
            <a:tailEnd/>
          </a:ln>
          <a:effectLst/>
          <a:extLst>
            <a:ext uri="{909E8E84-426E-40DD-AFC4-6F175D3DCCD1}">
              <a14:hiddenFill xmlns="" xmlns:a14="http://schemas.microsoft.com/office/drawing/2010/main">
                <a:solidFill>
                  <a:srgbClr val="008000"/>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useBgFill="1">
        <p:nvSpPr>
          <p:cNvPr id="51" name="テキスト ボックス 3"/>
          <p:cNvSpPr txBox="1">
            <a:spLocks noChangeArrowheads="1"/>
          </p:cNvSpPr>
          <p:nvPr/>
        </p:nvSpPr>
        <p:spPr bwMode="auto">
          <a:xfrm>
            <a:off x="5431037" y="1196752"/>
            <a:ext cx="2954338" cy="400050"/>
          </a:xfrm>
          <a:prstGeom prst="rect">
            <a:avLst/>
          </a:prstGeom>
          <a:ln w="9525">
            <a:noFill/>
            <a:miter lim="800000"/>
            <a:headEnd/>
            <a:tailEnd/>
          </a:ln>
        </p:spPr>
        <p:txBody>
          <a:bodyPr wrap="none" anchor="ctr">
            <a:spAutoFit/>
          </a:bodyPr>
          <a:lstStyle/>
          <a:p>
            <a:pPr algn="ctr"/>
            <a:r>
              <a:rPr lang="en-US" altLang="ja-JP" sz="2000" u="sng" dirty="0"/>
              <a:t>Examples of measurement</a:t>
            </a:r>
            <a:endParaRPr lang="ja-JP" altLang="en-US" sz="2000" u="sng" dirty="0"/>
          </a:p>
        </p:txBody>
      </p:sp>
      <p:grpSp>
        <p:nvGrpSpPr>
          <p:cNvPr id="52" name="グループ化 13"/>
          <p:cNvGrpSpPr>
            <a:grpSpLocks/>
          </p:cNvGrpSpPr>
          <p:nvPr/>
        </p:nvGrpSpPr>
        <p:grpSpPr bwMode="auto">
          <a:xfrm>
            <a:off x="7040762" y="2996952"/>
            <a:ext cx="2413000" cy="1828800"/>
            <a:chOff x="7185025" y="2752725"/>
            <a:chExt cx="2413000" cy="1828800"/>
          </a:xfrm>
        </p:grpSpPr>
        <p:pic>
          <p:nvPicPr>
            <p:cNvPr id="53" name="Picture 11"/>
            <p:cNvPicPr>
              <a:picLocks noChangeAspect="1" noChangeArrowheads="1"/>
            </p:cNvPicPr>
            <p:nvPr/>
          </p:nvPicPr>
          <p:blipFill>
            <a:blip r:embed="rId4" cstate="print"/>
            <a:srcRect/>
            <a:stretch>
              <a:fillRect/>
            </a:stretch>
          </p:blipFill>
          <p:spPr bwMode="auto">
            <a:xfrm>
              <a:off x="7256463" y="2994025"/>
              <a:ext cx="2341562" cy="1587500"/>
            </a:xfrm>
            <a:prstGeom prst="rect">
              <a:avLst/>
            </a:prstGeom>
            <a:noFill/>
            <a:ln w="9525">
              <a:noFill/>
              <a:miter lim="800000"/>
              <a:headEnd/>
              <a:tailEnd/>
            </a:ln>
            <a:effectLst/>
          </p:spPr>
        </p:pic>
        <p:sp>
          <p:nvSpPr>
            <p:cNvPr id="54" name="Text Box 45"/>
            <p:cNvSpPr txBox="1">
              <a:spLocks noChangeArrowheads="1"/>
            </p:cNvSpPr>
            <p:nvPr/>
          </p:nvSpPr>
          <p:spPr bwMode="auto">
            <a:xfrm>
              <a:off x="7185025" y="2752725"/>
              <a:ext cx="2289175" cy="368300"/>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marL="342900" indent="-342900" eaLnBrk="1" hangingPunct="1">
                <a:buFont typeface="Arial" pitchFamily="34" charset="0"/>
                <a:buChar char="•"/>
                <a:defRPr/>
              </a:pPr>
              <a:r>
                <a:rPr lang="en-US" altLang="ja-JP" sz="1800" dirty="0" smtClean="0">
                  <a:solidFill>
                    <a:srgbClr val="1C1C1C"/>
                  </a:solidFill>
                  <a:latin typeface="+mn-lt"/>
                </a:rPr>
                <a:t>Photon correlation</a:t>
              </a: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200" dirty="0" smtClean="0"/>
              <a:t>Applications of SMM</a:t>
            </a:r>
            <a:r>
              <a:rPr lang="ja-JP" altLang="en-US" sz="3200" dirty="0" smtClean="0"/>
              <a:t>②</a:t>
            </a:r>
            <a:r>
              <a:rPr kumimoji="1" lang="en-US" altLang="ja-JP" sz="3200" dirty="0" smtClean="0"/>
              <a:t> </a:t>
            </a:r>
            <a:endParaRPr kumimoji="1" lang="ja-JP" altLang="en-US" sz="3200" dirty="0"/>
          </a:p>
        </p:txBody>
      </p:sp>
      <p:pic>
        <p:nvPicPr>
          <p:cNvPr id="83" name="図 5" descr="PDIinPMMA.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2457" y="2092662"/>
            <a:ext cx="21717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 name="角丸四角形 83"/>
          <p:cNvSpPr>
            <a:spLocks noChangeArrowheads="1"/>
          </p:cNvSpPr>
          <p:nvPr/>
        </p:nvSpPr>
        <p:spPr bwMode="auto">
          <a:xfrm>
            <a:off x="1932607" y="2594312"/>
            <a:ext cx="406400" cy="406400"/>
          </a:xfrm>
          <a:prstGeom prst="roundRect">
            <a:avLst>
              <a:gd name="adj" fmla="val 16667"/>
            </a:avLst>
          </a:prstGeom>
          <a:noFill/>
          <a:ln w="28575">
            <a:solidFill>
              <a:srgbClr val="FF66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lang="ja-JP" altLang="en-US" dirty="0">
              <a:solidFill>
                <a:schemeClr val="lt1"/>
              </a:solidFill>
              <a:latin typeface="+mn-lt"/>
              <a:ea typeface="+mn-ea"/>
            </a:endParaRPr>
          </a:p>
        </p:txBody>
      </p:sp>
      <p:pic>
        <p:nvPicPr>
          <p:cNvPr id="85" name="図 7" descr="L_ProcessingSpaceWindow2-1.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86745" y="1933912"/>
            <a:ext cx="2746375" cy="2584450"/>
          </a:xfrm>
          <a:prstGeom prst="rect">
            <a:avLst/>
          </a:prstGeom>
          <a:noFill/>
          <a:ln w="28575">
            <a:solidFill>
              <a:srgbClr val="FF6600"/>
            </a:solidFill>
            <a:round/>
            <a:headEnd/>
            <a:tailEnd/>
          </a:ln>
          <a:extLst>
            <a:ext uri="{909E8E84-426E-40DD-AFC4-6F175D3DCCD1}">
              <a14:hiddenFill xmlns:a14="http://schemas.microsoft.com/office/drawing/2010/main" xmlns="">
                <a:solidFill>
                  <a:srgbClr val="FFFFFF"/>
                </a:solidFill>
              </a14:hiddenFill>
            </a:ext>
          </a:extLst>
        </p:spPr>
      </p:pic>
      <p:cxnSp>
        <p:nvCxnSpPr>
          <p:cNvPr id="86" name="直線コネクタ 85"/>
          <p:cNvCxnSpPr/>
          <p:nvPr/>
        </p:nvCxnSpPr>
        <p:spPr>
          <a:xfrm flipV="1">
            <a:off x="2275507" y="1908512"/>
            <a:ext cx="1028700" cy="67310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87" name="直線コネクタ 86"/>
          <p:cNvCxnSpPr/>
          <p:nvPr/>
        </p:nvCxnSpPr>
        <p:spPr>
          <a:xfrm rot="16200000" flipH="1">
            <a:off x="2027857" y="3273762"/>
            <a:ext cx="1498600" cy="97790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grpSp>
        <p:nvGrpSpPr>
          <p:cNvPr id="88" name="図形グループ 18"/>
          <p:cNvGrpSpPr>
            <a:grpSpLocks/>
          </p:cNvGrpSpPr>
          <p:nvPr/>
        </p:nvGrpSpPr>
        <p:grpSpPr bwMode="auto">
          <a:xfrm>
            <a:off x="3288332" y="1932325"/>
            <a:ext cx="2741613" cy="2589212"/>
            <a:chOff x="2866894" y="3846435"/>
            <a:chExt cx="2741744" cy="2589290"/>
          </a:xfrm>
        </p:grpSpPr>
        <p:pic>
          <p:nvPicPr>
            <p:cNvPr id="89" name="図 8" descr="L_ProcessingSpaceWindow2-2.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66894" y="3846435"/>
              <a:ext cx="2741744" cy="2589290"/>
            </a:xfrm>
            <a:prstGeom prst="rect">
              <a:avLst/>
            </a:prstGeom>
            <a:noFill/>
            <a:ln w="28575">
              <a:solidFill>
                <a:srgbClr val="FF6600"/>
              </a:solidFill>
              <a:round/>
              <a:headEnd/>
              <a:tailEnd/>
            </a:ln>
            <a:extLst>
              <a:ext uri="{909E8E84-426E-40DD-AFC4-6F175D3DCCD1}">
                <a14:hiddenFill xmlns:a14="http://schemas.microsoft.com/office/drawing/2010/main" xmlns="">
                  <a:solidFill>
                    <a:srgbClr val="FFFFFF"/>
                  </a:solidFill>
                </a14:hiddenFill>
              </a:ext>
            </a:extLst>
          </p:spPr>
        </p:pic>
        <p:sp>
          <p:nvSpPr>
            <p:cNvPr id="90" name="正方形/長方形 10"/>
            <p:cNvSpPr>
              <a:spLocks noChangeArrowheads="1"/>
            </p:cNvSpPr>
            <p:nvPr/>
          </p:nvSpPr>
          <p:spPr bwMode="auto">
            <a:xfrm>
              <a:off x="3095625" y="5729288"/>
              <a:ext cx="2390775" cy="646331"/>
            </a:xfrm>
            <a:prstGeom prst="rect">
              <a:avLst/>
            </a:prstGeom>
            <a:solidFill>
              <a:srgbClr val="FFFFFF"/>
            </a:solidFill>
            <a:ln w="9525">
              <a:solidFill>
                <a:schemeClr val="tx2"/>
              </a:solidFill>
              <a:miter lim="800000"/>
              <a:headEnd/>
              <a:tailEnd/>
            </a:ln>
          </p:spPr>
          <p:txBody>
            <a:bodyPr>
              <a:spAutoFit/>
            </a:bodyPr>
            <a:lstStyle/>
            <a:p>
              <a:r>
                <a:rPr lang="en-US" altLang="ja-JP" dirty="0"/>
                <a:t>X</a:t>
              </a:r>
              <a:r>
                <a:rPr lang="ja-JP" altLang="en-US" dirty="0"/>
                <a:t>：</a:t>
              </a:r>
              <a:r>
                <a:rPr lang="en-US" altLang="ja-JP" dirty="0"/>
                <a:t>347.778</a:t>
              </a:r>
              <a:r>
                <a:rPr lang="ja-JP" altLang="ja-JP" dirty="0"/>
                <a:t>±</a:t>
              </a:r>
              <a:r>
                <a:rPr lang="en-US" altLang="ja-JP" dirty="0"/>
                <a:t>0.06 pix.</a:t>
              </a:r>
              <a:endParaRPr lang="ja-JP" altLang="ja-JP" dirty="0"/>
            </a:p>
            <a:p>
              <a:r>
                <a:rPr lang="en-US" altLang="ja-JP" dirty="0"/>
                <a:t>Y : 301.847</a:t>
              </a:r>
              <a:r>
                <a:rPr lang="ja-JP" altLang="ja-JP" dirty="0"/>
                <a:t>±</a:t>
              </a:r>
              <a:r>
                <a:rPr lang="en-US" altLang="ja-JP" dirty="0"/>
                <a:t>0.06 pix.</a:t>
              </a:r>
              <a:endParaRPr lang="ja-JP" altLang="en-US" dirty="0"/>
            </a:p>
          </p:txBody>
        </p:sp>
      </p:grpSp>
      <p:pic>
        <p:nvPicPr>
          <p:cNvPr id="91" name="Trajectry_60fps_Mol0011.avi">
            <a:hlinkClick r:id="" action="ppaction://media"/>
          </p:cNvPr>
          <p:cNvPicPr>
            <a:picLocks noChangeAspect="1"/>
          </p:cNvPicPr>
          <p:nvPr>
            <a:videoFile r:link="rId2"/>
            <p:extLst>
              <p:ext uri="{DAA4B4D4-6D71-4841-9C94-3DE7FCFB9230}">
                <p14:media xmlns:p14="http://schemas.microsoft.com/office/powerpoint/2010/main" xmlns="" r:embed="rId10"/>
              </p:ext>
            </p:extLst>
          </p:nvPr>
        </p:nvPicPr>
        <p:blipFill>
          <a:blip r:embed="rId11" cstate="print"/>
          <a:stretch>
            <a:fillRect/>
          </a:stretch>
        </p:blipFill>
        <p:spPr>
          <a:xfrm>
            <a:off x="6393160" y="1988840"/>
            <a:ext cx="2712488" cy="2700000"/>
          </a:xfrm>
          <a:prstGeom prst="rect">
            <a:avLst/>
          </a:prstGeom>
        </p:spPr>
      </p:pic>
      <p:sp>
        <p:nvSpPr>
          <p:cNvPr id="92" name="正方形/長方形 91"/>
          <p:cNvSpPr/>
          <p:nvPr/>
        </p:nvSpPr>
        <p:spPr>
          <a:xfrm>
            <a:off x="488504" y="1628800"/>
            <a:ext cx="9145016" cy="5040560"/>
          </a:xfrm>
          <a:prstGeom prst="rect">
            <a:avLst/>
          </a:prstGeom>
          <a:noFill/>
          <a:ln w="28575">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3140675" y="1440160"/>
            <a:ext cx="3756541" cy="400110"/>
          </a:xfrm>
          <a:prstGeom prst="rect">
            <a:avLst/>
          </a:prstGeom>
          <a:solidFill>
            <a:schemeClr val="bg2"/>
          </a:solidFill>
        </p:spPr>
        <p:txBody>
          <a:bodyPr wrap="none" rtlCol="0">
            <a:spAutoFit/>
          </a:bodyPr>
          <a:lstStyle/>
          <a:p>
            <a:r>
              <a:rPr kumimoji="1" lang="en-US" altLang="ja-JP" sz="2000" b="1" u="sng" dirty="0" smtClean="0">
                <a:latin typeface="Times New Roman" pitchFamily="18" charset="0"/>
                <a:ea typeface="Tahoma" pitchFamily="34" charset="0"/>
                <a:cs typeface="Times New Roman" pitchFamily="18" charset="0"/>
              </a:rPr>
              <a:t>S</a:t>
            </a:r>
            <a:r>
              <a:rPr kumimoji="1" lang="en-US" altLang="ja-JP" sz="2000" b="1" dirty="0" smtClean="0">
                <a:latin typeface="Times New Roman" pitchFamily="18" charset="0"/>
                <a:ea typeface="Tahoma" pitchFamily="34" charset="0"/>
                <a:cs typeface="Times New Roman" pitchFamily="18" charset="0"/>
              </a:rPr>
              <a:t>ingle-</a:t>
            </a:r>
            <a:r>
              <a:rPr kumimoji="1" lang="en-US" altLang="ja-JP" sz="2000" b="1" u="sng" dirty="0" smtClean="0">
                <a:latin typeface="Times New Roman" pitchFamily="18" charset="0"/>
                <a:ea typeface="Tahoma" pitchFamily="34" charset="0"/>
                <a:cs typeface="Times New Roman" pitchFamily="18" charset="0"/>
              </a:rPr>
              <a:t>M</a:t>
            </a:r>
            <a:r>
              <a:rPr kumimoji="1" lang="en-US" altLang="ja-JP" sz="2000" b="1" dirty="0" smtClean="0">
                <a:latin typeface="Times New Roman" pitchFamily="18" charset="0"/>
                <a:ea typeface="Tahoma" pitchFamily="34" charset="0"/>
                <a:cs typeface="Times New Roman" pitchFamily="18" charset="0"/>
              </a:rPr>
              <a:t>olecule </a:t>
            </a:r>
            <a:r>
              <a:rPr kumimoji="1" lang="en-US" altLang="ja-JP" sz="2000" b="1" u="sng" dirty="0" smtClean="0">
                <a:latin typeface="Times New Roman" pitchFamily="18" charset="0"/>
                <a:ea typeface="Tahoma" pitchFamily="34" charset="0"/>
                <a:cs typeface="Times New Roman" pitchFamily="18" charset="0"/>
              </a:rPr>
              <a:t>T</a:t>
            </a:r>
            <a:r>
              <a:rPr kumimoji="1" lang="en-US" altLang="ja-JP" sz="2000" b="1" dirty="0" smtClean="0">
                <a:latin typeface="Times New Roman" pitchFamily="18" charset="0"/>
                <a:ea typeface="Tahoma" pitchFamily="34" charset="0"/>
                <a:cs typeface="Times New Roman" pitchFamily="18" charset="0"/>
              </a:rPr>
              <a:t>racking</a:t>
            </a:r>
            <a:r>
              <a:rPr kumimoji="1" lang="ja-JP" altLang="en-US" sz="2000" b="1" dirty="0" smtClean="0">
                <a:latin typeface="Times New Roman" pitchFamily="18" charset="0"/>
                <a:ea typeface="Tahoma" pitchFamily="34" charset="0"/>
                <a:cs typeface="Times New Roman" pitchFamily="18" charset="0"/>
              </a:rPr>
              <a:t>：</a:t>
            </a:r>
            <a:r>
              <a:rPr kumimoji="1" lang="en-US" altLang="ja-JP" sz="2000" b="1" dirty="0" smtClean="0">
                <a:latin typeface="Times New Roman" pitchFamily="18" charset="0"/>
                <a:ea typeface="Tahoma" pitchFamily="34" charset="0"/>
                <a:cs typeface="Times New Roman" pitchFamily="18" charset="0"/>
              </a:rPr>
              <a:t>SMT</a:t>
            </a:r>
            <a:endParaRPr kumimoji="1" lang="ja-JP" altLang="en-US" sz="2000" b="1" dirty="0">
              <a:latin typeface="Times New Roman" pitchFamily="18" charset="0"/>
              <a:cs typeface="Times New Roman" pitchFamily="18" charset="0"/>
            </a:endParaRPr>
          </a:p>
        </p:txBody>
      </p:sp>
      <p:grpSp>
        <p:nvGrpSpPr>
          <p:cNvPr id="94" name="グループ化 93"/>
          <p:cNvGrpSpPr/>
          <p:nvPr/>
        </p:nvGrpSpPr>
        <p:grpSpPr>
          <a:xfrm>
            <a:off x="920552" y="4834002"/>
            <a:ext cx="7109133" cy="1625724"/>
            <a:chOff x="3728864" y="1521634"/>
            <a:chExt cx="7109133" cy="1625724"/>
          </a:xfrm>
        </p:grpSpPr>
        <p:sp>
          <p:nvSpPr>
            <p:cNvPr id="100" name="テキスト ボックス 99"/>
            <p:cNvSpPr txBox="1"/>
            <p:nvPr/>
          </p:nvSpPr>
          <p:spPr>
            <a:xfrm>
              <a:off x="8337376" y="1700808"/>
              <a:ext cx="2500621" cy="1446550"/>
            </a:xfrm>
            <a:prstGeom prst="rect">
              <a:avLst/>
            </a:prstGeom>
            <a:noFill/>
          </p:spPr>
          <p:txBody>
            <a:bodyPr wrap="none" rtlCol="0">
              <a:spAutoFit/>
            </a:bodyPr>
            <a:lstStyle/>
            <a:p>
              <a:r>
                <a:rPr kumimoji="1" lang="en-US" altLang="ja-JP" sz="1400" dirty="0" err="1" smtClean="0"/>
                <a:t>sX</a:t>
              </a:r>
              <a:r>
                <a:rPr kumimoji="1" lang="en-US" altLang="ja-JP" sz="1400" dirty="0" smtClean="0"/>
                <a:t>, </a:t>
              </a:r>
              <a:r>
                <a:rPr kumimoji="1" lang="en-US" altLang="ja-JP" sz="1400" dirty="0" err="1" smtClean="0"/>
                <a:t>sY</a:t>
              </a:r>
              <a:r>
                <a:rPr kumimoji="1" lang="en-US" altLang="ja-JP" sz="1400" dirty="0" smtClean="0"/>
                <a:t> : Width of Gauss function</a:t>
              </a:r>
            </a:p>
            <a:p>
              <a:r>
                <a:rPr kumimoji="1" lang="el-GR" altLang="ja-JP" sz="1400" dirty="0" smtClean="0"/>
                <a:t>Θ</a:t>
              </a:r>
              <a:r>
                <a:rPr kumimoji="1" lang="ja-JP" altLang="en-US" sz="1400" dirty="0" smtClean="0"/>
                <a:t>：</a:t>
              </a:r>
              <a:r>
                <a:rPr lang="en-US" altLang="ja-JP" sz="1400" dirty="0" smtClean="0"/>
                <a:t>Rotation angle</a:t>
              </a:r>
            </a:p>
            <a:p>
              <a:r>
                <a:rPr kumimoji="1" lang="en-US" altLang="ja-JP" sz="1400" dirty="0" err="1" smtClean="0"/>
                <a:t>bg</a:t>
              </a:r>
              <a:r>
                <a:rPr kumimoji="1" lang="ja-JP" altLang="en-US" sz="1400" dirty="0" smtClean="0"/>
                <a:t>：</a:t>
              </a:r>
              <a:r>
                <a:rPr kumimoji="1" lang="en-US" altLang="ja-JP" sz="1400" dirty="0" smtClean="0"/>
                <a:t>background noise</a:t>
              </a:r>
            </a:p>
            <a:p>
              <a:r>
                <a:rPr kumimoji="1" lang="en-US" altLang="ja-JP" sz="1400" dirty="0" smtClean="0"/>
                <a:t>I</a:t>
              </a:r>
              <a:r>
                <a:rPr kumimoji="1" lang="en-US" altLang="ja-JP" sz="1400" baseline="-25000" dirty="0" smtClean="0"/>
                <a:t>0</a:t>
              </a:r>
              <a:r>
                <a:rPr kumimoji="1" lang="ja-JP" altLang="en-US" sz="1400" dirty="0" smtClean="0"/>
                <a:t>：</a:t>
              </a:r>
              <a:r>
                <a:rPr lang="en-US" altLang="ja-JP" sz="1400" dirty="0" smtClean="0"/>
                <a:t>Fluorescence intensity</a:t>
              </a:r>
            </a:p>
            <a:p>
              <a:r>
                <a:rPr lang="en-US" altLang="ja-JP" sz="1400" dirty="0" smtClean="0"/>
                <a:t>X</a:t>
              </a:r>
              <a:r>
                <a:rPr lang="en-US" altLang="ja-JP" sz="1400" baseline="-25000" dirty="0" smtClean="0"/>
                <a:t>0</a:t>
              </a:r>
              <a:r>
                <a:rPr lang="en-US" altLang="ja-JP" sz="1400" dirty="0" smtClean="0"/>
                <a:t>, y</a:t>
              </a:r>
              <a:r>
                <a:rPr lang="en-US" altLang="ja-JP" sz="1400" baseline="-25000" dirty="0" smtClean="0"/>
                <a:t>0</a:t>
              </a:r>
              <a:r>
                <a:rPr lang="en-US" altLang="ja-JP" sz="1400" dirty="0" smtClean="0"/>
                <a:t> : Center of Gauss function</a:t>
              </a:r>
              <a:endParaRPr kumimoji="1" lang="en-US" altLang="ja-JP" dirty="0" smtClean="0"/>
            </a:p>
            <a:p>
              <a:r>
                <a:rPr lang="en-US" altLang="ja-JP" dirty="0" smtClean="0"/>
                <a:t> </a:t>
              </a:r>
              <a:endParaRPr kumimoji="1" lang="ja-JP" altLang="en-US" dirty="0"/>
            </a:p>
          </p:txBody>
        </p:sp>
      </p:grpSp>
      <p:pic>
        <p:nvPicPr>
          <p:cNvPr id="186370" name="Picture 2"/>
          <p:cNvPicPr>
            <a:picLocks noChangeAspect="1" noChangeArrowheads="1"/>
          </p:cNvPicPr>
          <p:nvPr/>
        </p:nvPicPr>
        <p:blipFill>
          <a:blip r:embed="rId12" cstate="print"/>
          <a:srcRect/>
          <a:stretch>
            <a:fillRect/>
          </a:stretch>
        </p:blipFill>
        <p:spPr bwMode="auto">
          <a:xfrm>
            <a:off x="939800" y="4833938"/>
            <a:ext cx="3714750" cy="539750"/>
          </a:xfrm>
          <a:prstGeom prst="rect">
            <a:avLst/>
          </a:prstGeom>
          <a:noFill/>
        </p:spPr>
      </p:pic>
      <p:pic>
        <p:nvPicPr>
          <p:cNvPr id="186371" name="Picture 3"/>
          <p:cNvPicPr>
            <a:picLocks noChangeAspect="1" noChangeArrowheads="1"/>
          </p:cNvPicPr>
          <p:nvPr/>
        </p:nvPicPr>
        <p:blipFill>
          <a:blip r:embed="rId13" cstate="print"/>
          <a:srcRect/>
          <a:stretch>
            <a:fillRect/>
          </a:stretch>
        </p:blipFill>
        <p:spPr bwMode="auto">
          <a:xfrm>
            <a:off x="920750" y="5445125"/>
            <a:ext cx="3827463" cy="396875"/>
          </a:xfrm>
          <a:prstGeom prst="rect">
            <a:avLst/>
          </a:prstGeom>
          <a:noFill/>
        </p:spPr>
      </p:pic>
      <p:pic>
        <p:nvPicPr>
          <p:cNvPr id="186372" name="Picture 4"/>
          <p:cNvPicPr>
            <a:picLocks noChangeAspect="1" noChangeArrowheads="1"/>
          </p:cNvPicPr>
          <p:nvPr/>
        </p:nvPicPr>
        <p:blipFill>
          <a:blip r:embed="rId14" cstate="print"/>
          <a:srcRect/>
          <a:stretch>
            <a:fillRect/>
          </a:stretch>
        </p:blipFill>
        <p:spPr bwMode="auto">
          <a:xfrm>
            <a:off x="920750" y="5984875"/>
            <a:ext cx="3849688" cy="396875"/>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300" fill="hold"/>
                                        <p:tgtEl>
                                          <p:spTgt spid="9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91"/>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en-US" altLang="ja-JP" sz="3200" dirty="0" smtClean="0"/>
              <a:t>Contents</a:t>
            </a:r>
            <a:endParaRPr kumimoji="1" lang="ja-JP" altLang="en-US" sz="3200" dirty="0"/>
          </a:p>
        </p:txBody>
      </p:sp>
      <p:sp>
        <p:nvSpPr>
          <p:cNvPr id="5" name="コンテンツ プレースホルダー 2"/>
          <p:cNvSpPr>
            <a:spLocks noGrp="1"/>
          </p:cNvSpPr>
          <p:nvPr>
            <p:ph idx="1"/>
          </p:nvPr>
        </p:nvSpPr>
        <p:spPr>
          <a:xfrm>
            <a:off x="495300" y="1500175"/>
            <a:ext cx="9282236" cy="4525963"/>
          </a:xfrm>
        </p:spPr>
        <p:txBody>
          <a:bodyPr rtlCol="0">
            <a:normAutofit fontScale="85000" lnSpcReduction="20000"/>
          </a:bodyPr>
          <a:lstStyle/>
          <a:p>
            <a:pPr marL="514350" indent="-514350" eaLnBrk="1" fontAlgn="auto" hangingPunct="1">
              <a:spcAft>
                <a:spcPts val="0"/>
              </a:spcAft>
              <a:buNone/>
              <a:defRPr/>
            </a:pPr>
            <a:r>
              <a:rPr lang="en-US" altLang="ja-JP" dirty="0" smtClean="0">
                <a:solidFill>
                  <a:schemeClr val="accent1"/>
                </a:solidFill>
              </a:rPr>
              <a:t>Ⅰ.</a:t>
            </a:r>
            <a:r>
              <a:rPr lang="ja-JP" altLang="en-US" dirty="0" smtClean="0">
                <a:solidFill>
                  <a:schemeClr val="tx1"/>
                </a:solidFill>
              </a:rPr>
              <a:t>　</a:t>
            </a:r>
            <a:r>
              <a:rPr lang="en-US" altLang="ja-JP" dirty="0" smtClean="0">
                <a:solidFill>
                  <a:schemeClr val="tx1"/>
                </a:solidFill>
                <a:latin typeface="Calibri" pitchFamily="34" charset="0"/>
              </a:rPr>
              <a:t>Introduction</a:t>
            </a:r>
          </a:p>
          <a:p>
            <a:pPr marL="0" indent="0" eaLnBrk="1" fontAlgn="auto" hangingPunct="1">
              <a:spcAft>
                <a:spcPts val="0"/>
              </a:spcAft>
              <a:buNone/>
              <a:defRPr/>
            </a:pPr>
            <a:r>
              <a:rPr lang="en-US" altLang="ja-JP" sz="1800" dirty="0">
                <a:solidFill>
                  <a:schemeClr val="tx1"/>
                </a:solidFill>
                <a:latin typeface="Calibri" pitchFamily="34" charset="0"/>
              </a:rPr>
              <a:t>	</a:t>
            </a:r>
            <a:r>
              <a:rPr lang="ja-JP" altLang="en-US" sz="2300" dirty="0" smtClean="0">
                <a:solidFill>
                  <a:schemeClr val="tx1"/>
                </a:solidFill>
                <a:latin typeface="Calibri" pitchFamily="34" charset="0"/>
              </a:rPr>
              <a:t>・</a:t>
            </a:r>
            <a:r>
              <a:rPr lang="en-US" altLang="ja-JP" sz="2300" dirty="0" smtClean="0">
                <a:solidFill>
                  <a:schemeClr val="tx1"/>
                </a:solidFill>
                <a:latin typeface="Calibri" pitchFamily="34" charset="0"/>
              </a:rPr>
              <a:t>Single-Molecule Measurements (SMM)</a:t>
            </a:r>
          </a:p>
          <a:p>
            <a:pPr marL="0" indent="0" eaLnBrk="1" fontAlgn="auto" hangingPunct="1">
              <a:spcAft>
                <a:spcPts val="0"/>
              </a:spcAft>
              <a:buNone/>
              <a:defRPr/>
            </a:pPr>
            <a:r>
              <a:rPr lang="en-US" altLang="ja-JP" sz="2300" dirty="0" smtClean="0">
                <a:solidFill>
                  <a:schemeClr val="tx1"/>
                </a:solidFill>
                <a:latin typeface="Calibri" pitchFamily="34" charset="0"/>
              </a:rPr>
              <a:t>                </a:t>
            </a:r>
            <a:r>
              <a:rPr lang="ja-JP" altLang="en-US" sz="2300" dirty="0" smtClean="0">
                <a:solidFill>
                  <a:schemeClr val="tx1"/>
                </a:solidFill>
                <a:latin typeface="Calibri" pitchFamily="34" charset="0"/>
              </a:rPr>
              <a:t>・</a:t>
            </a:r>
            <a:r>
              <a:rPr lang="en-US" altLang="ja-JP" sz="2300" dirty="0" smtClean="0">
                <a:solidFill>
                  <a:schemeClr val="tx1"/>
                </a:solidFill>
                <a:latin typeface="Calibri" pitchFamily="34" charset="0"/>
              </a:rPr>
              <a:t>Microscope</a:t>
            </a:r>
          </a:p>
          <a:p>
            <a:pPr marL="514350" indent="-514350" eaLnBrk="1" fontAlgn="auto" hangingPunct="1">
              <a:spcAft>
                <a:spcPts val="0"/>
              </a:spcAft>
              <a:buFont typeface="+mj-lt"/>
              <a:buAutoNum type="romanUcPeriod" startAt="2"/>
              <a:defRPr/>
            </a:pPr>
            <a:endParaRPr lang="en-US" altLang="ja-JP" dirty="0" smtClean="0">
              <a:solidFill>
                <a:schemeClr val="tx1"/>
              </a:solidFill>
            </a:endParaRPr>
          </a:p>
          <a:p>
            <a:pPr marL="514350" indent="-514350">
              <a:buNone/>
              <a:defRPr/>
            </a:pPr>
            <a:r>
              <a:rPr lang="en-US" altLang="ja-JP" dirty="0" smtClean="0">
                <a:solidFill>
                  <a:schemeClr val="accent1"/>
                </a:solidFill>
              </a:rPr>
              <a:t>Ⅱ.  </a:t>
            </a:r>
            <a:r>
              <a:rPr lang="en-US" altLang="ja-JP" dirty="0" smtClean="0">
                <a:solidFill>
                  <a:schemeClr val="tx1"/>
                </a:solidFill>
                <a:latin typeface="Calibri" pitchFamily="34" charset="0"/>
              </a:rPr>
              <a:t>Applications of single molecule fluorescence imaging</a:t>
            </a:r>
          </a:p>
          <a:p>
            <a:pPr marL="0" indent="0" eaLnBrk="1" fontAlgn="auto" hangingPunct="1">
              <a:spcAft>
                <a:spcPts val="0"/>
              </a:spcAft>
              <a:buNone/>
              <a:defRPr/>
            </a:pPr>
            <a:r>
              <a:rPr lang="en-US" altLang="ja-JP" sz="1800" dirty="0" smtClean="0">
                <a:solidFill>
                  <a:schemeClr val="tx1"/>
                </a:solidFill>
                <a:latin typeface="Calibri" pitchFamily="34" charset="0"/>
              </a:rPr>
              <a:t>	</a:t>
            </a:r>
            <a:endParaRPr lang="en-US" altLang="ja-JP" dirty="0" smtClean="0">
              <a:solidFill>
                <a:schemeClr val="tx1"/>
              </a:solidFill>
              <a:latin typeface="Calibri" pitchFamily="34" charset="0"/>
            </a:endParaRPr>
          </a:p>
          <a:p>
            <a:pPr marL="514350" indent="-514350" eaLnBrk="1" fontAlgn="auto" hangingPunct="1">
              <a:spcAft>
                <a:spcPts val="0"/>
              </a:spcAft>
              <a:buNone/>
              <a:defRPr/>
            </a:pPr>
            <a:r>
              <a:rPr lang="en-US" altLang="ja-JP" dirty="0" smtClean="0">
                <a:solidFill>
                  <a:schemeClr val="accent1"/>
                </a:solidFill>
              </a:rPr>
              <a:t>Ⅲ.  </a:t>
            </a:r>
            <a:r>
              <a:rPr lang="en-US" altLang="ja-JP" dirty="0" smtClean="0">
                <a:solidFill>
                  <a:schemeClr val="tx1"/>
                </a:solidFill>
                <a:latin typeface="Calibri" pitchFamily="34" charset="0"/>
              </a:rPr>
              <a:t>My work</a:t>
            </a:r>
            <a:endParaRPr lang="en-US" altLang="ja-JP" sz="1800" dirty="0" smtClean="0">
              <a:solidFill>
                <a:schemeClr val="tx1"/>
              </a:solidFill>
              <a:latin typeface="Calibri" pitchFamily="34" charset="0"/>
            </a:endParaRPr>
          </a:p>
          <a:p>
            <a:pPr marL="0" indent="0" eaLnBrk="1" fontAlgn="auto" hangingPunct="1">
              <a:spcAft>
                <a:spcPts val="0"/>
              </a:spcAft>
              <a:buNone/>
              <a:defRPr/>
            </a:pPr>
            <a:r>
              <a:rPr lang="en-US" altLang="ja-JP" sz="1800" dirty="0" smtClean="0">
                <a:solidFill>
                  <a:schemeClr val="tx1"/>
                </a:solidFill>
                <a:latin typeface="Calibri" pitchFamily="34" charset="0"/>
              </a:rPr>
              <a:t>	</a:t>
            </a:r>
            <a:r>
              <a:rPr lang="en-US" altLang="ja-JP" sz="2100" dirty="0" smtClean="0">
                <a:solidFill>
                  <a:schemeClr val="tx1"/>
                </a:solidFill>
                <a:latin typeface="Calibri" pitchFamily="34" charset="0"/>
              </a:rPr>
              <a:t>Motivation</a:t>
            </a:r>
            <a:endParaRPr lang="en-US" altLang="ja-JP" sz="2100" dirty="0">
              <a:solidFill>
                <a:schemeClr val="tx1"/>
              </a:solidFill>
              <a:latin typeface="Calibri" pitchFamily="34" charset="0"/>
            </a:endParaRPr>
          </a:p>
          <a:p>
            <a:pPr marL="0" indent="0" eaLnBrk="1" fontAlgn="auto" hangingPunct="1">
              <a:spcAft>
                <a:spcPts val="0"/>
              </a:spcAft>
              <a:buNone/>
              <a:defRPr/>
            </a:pPr>
            <a:r>
              <a:rPr lang="en-US" altLang="ja-JP" sz="2100" dirty="0">
                <a:solidFill>
                  <a:schemeClr val="tx1"/>
                </a:solidFill>
                <a:latin typeface="Calibri" pitchFamily="34" charset="0"/>
              </a:rPr>
              <a:t>	</a:t>
            </a:r>
            <a:r>
              <a:rPr lang="en-US" altLang="ja-JP" sz="2100" dirty="0" smtClean="0">
                <a:solidFill>
                  <a:schemeClr val="tx1"/>
                </a:solidFill>
                <a:latin typeface="Calibri" pitchFamily="34" charset="0"/>
              </a:rPr>
              <a:t>Method</a:t>
            </a:r>
          </a:p>
          <a:p>
            <a:pPr marL="0" indent="0" eaLnBrk="1" fontAlgn="auto" hangingPunct="1">
              <a:spcAft>
                <a:spcPts val="0"/>
              </a:spcAft>
              <a:buNone/>
              <a:defRPr/>
            </a:pPr>
            <a:r>
              <a:rPr lang="en-US" altLang="ja-JP" sz="2100" dirty="0">
                <a:solidFill>
                  <a:schemeClr val="tx1"/>
                </a:solidFill>
                <a:latin typeface="Calibri" pitchFamily="34" charset="0"/>
              </a:rPr>
              <a:t>	</a:t>
            </a:r>
            <a:r>
              <a:rPr lang="en-US" altLang="ja-JP" sz="2100" dirty="0" smtClean="0">
                <a:solidFill>
                  <a:schemeClr val="tx1"/>
                </a:solidFill>
                <a:latin typeface="Calibri" pitchFamily="34" charset="0"/>
              </a:rPr>
              <a:t>Result and Discussion</a:t>
            </a:r>
          </a:p>
          <a:p>
            <a:pPr marL="514350" indent="-514350" eaLnBrk="1" fontAlgn="auto" hangingPunct="1">
              <a:spcAft>
                <a:spcPts val="0"/>
              </a:spcAft>
              <a:buNone/>
              <a:defRPr/>
            </a:pPr>
            <a:endParaRPr lang="en-US" altLang="ja-JP" dirty="0" smtClean="0">
              <a:solidFill>
                <a:schemeClr val="tx1"/>
              </a:solidFill>
            </a:endParaRPr>
          </a:p>
          <a:p>
            <a:pPr marL="514350" indent="-514350" eaLnBrk="1" fontAlgn="auto" hangingPunct="1">
              <a:spcAft>
                <a:spcPts val="0"/>
              </a:spcAft>
              <a:buNone/>
              <a:defRPr/>
            </a:pPr>
            <a:r>
              <a:rPr lang="en-US" altLang="ja-JP" dirty="0" smtClean="0">
                <a:solidFill>
                  <a:schemeClr val="accent1"/>
                </a:solidFill>
              </a:rPr>
              <a:t>Ⅳ.  </a:t>
            </a:r>
            <a:r>
              <a:rPr lang="en-US" altLang="ja-JP" dirty="0" smtClean="0">
                <a:solidFill>
                  <a:schemeClr val="tx1"/>
                </a:solidFill>
                <a:latin typeface="Calibri" pitchFamily="34" charset="0"/>
              </a:rPr>
              <a:t>Summary</a:t>
            </a:r>
          </a:p>
          <a:p>
            <a:pPr marL="514350" indent="-514350" eaLnBrk="1" fontAlgn="auto" hangingPunct="1">
              <a:spcAft>
                <a:spcPts val="0"/>
              </a:spcAft>
              <a:buFont typeface="Wingdings" pitchFamily="2" charset="2"/>
              <a:buAutoNum type="romanUcPeriod" startAt="3"/>
              <a:defRPr/>
            </a:pPr>
            <a:endParaRPr lang="en-US" altLang="ja-JP" dirty="0"/>
          </a:p>
        </p:txBody>
      </p:sp>
      <p:sp>
        <p:nvSpPr>
          <p:cNvPr id="4" name="スライド番号プレースホルダ 3"/>
          <p:cNvSpPr>
            <a:spLocks noGrp="1"/>
          </p:cNvSpPr>
          <p:nvPr>
            <p:ph type="sldNum" sz="quarter" idx="12"/>
          </p:nvPr>
        </p:nvSpPr>
        <p:spPr/>
        <p:txBody>
          <a:bodyPr/>
          <a:lstStyle/>
          <a:p>
            <a:fld id="{6FE56F6A-523A-45A3-8A7E-7ABD83A75ACC}" type="slidenum">
              <a:rPr lang="ja-JP" altLang="en-US" smtClean="0"/>
              <a:pPr/>
              <a:t>9</a:t>
            </a:fld>
            <a:endParaRPr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250" autoRev="1" fill="hold"/>
                                        <p:tgtEl>
                                          <p:spTgt spid="5">
                                            <p:txEl>
                                              <p:pRg st="6" end="6"/>
                                            </p:txEl>
                                          </p:spTgt>
                                        </p:tgtEl>
                                        <p:attrNameLst>
                                          <p:attrName>style.color</p:attrName>
                                        </p:attrNameLst>
                                      </p:cBhvr>
                                      <p:to>
                                        <p:clrVal>
                                          <a:schemeClr val="accent1"/>
                                        </p:clrVal>
                                      </p:to>
                                    </p:set>
                                    <p:set>
                                      <p:cBhvr>
                                        <p:cTn id="7" dur="250" autoRev="1" fill="hold"/>
                                        <p:tgtEl>
                                          <p:spTgt spid="5">
                                            <p:txEl>
                                              <p:pRg st="6" end="6"/>
                                            </p:txEl>
                                          </p:spTgt>
                                        </p:tgtEl>
                                        <p:attrNameLst>
                                          <p:attrName>fillcolor</p:attrName>
                                        </p:attrNameLst>
                                      </p:cBhvr>
                                      <p:to>
                                        <p:clrVal>
                                          <a:schemeClr val="accent1"/>
                                        </p:clrVal>
                                      </p:to>
                                    </p:set>
                                    <p:set>
                                      <p:cBhvr>
                                        <p:cTn id="8" dur="250" autoRev="1" fill="hold"/>
                                        <p:tgtEl>
                                          <p:spTgt spid="5">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8"/>
</p:tagLst>
</file>

<file path=ppt/tags/tag10.xml><?xml version="1.0" encoding="utf-8"?>
<p:tagLst xmlns:a="http://schemas.openxmlformats.org/drawingml/2006/main" xmlns:r="http://schemas.openxmlformats.org/officeDocument/2006/relationships" xmlns:p="http://schemas.openxmlformats.org/presentationml/2006/main">
  <p:tag name="TIMING" val="|22.7"/>
</p:tagLst>
</file>

<file path=ppt/tags/tag11.xml><?xml version="1.0" encoding="utf-8"?>
<p:tagLst xmlns:a="http://schemas.openxmlformats.org/drawingml/2006/main" xmlns:r="http://schemas.openxmlformats.org/officeDocument/2006/relationships" xmlns:p="http://schemas.openxmlformats.org/presentationml/2006/main">
  <p:tag name="TIMING" val="|12.2"/>
</p:tagLst>
</file>

<file path=ppt/tags/tag12.xml><?xml version="1.0" encoding="utf-8"?>
<p:tagLst xmlns:a="http://schemas.openxmlformats.org/drawingml/2006/main" xmlns:r="http://schemas.openxmlformats.org/officeDocument/2006/relationships" xmlns:p="http://schemas.openxmlformats.org/presentationml/2006/main">
  <p:tag name="TIMING" val="|14.9"/>
</p:tagLst>
</file>

<file path=ppt/tags/tag2.xml><?xml version="1.0" encoding="utf-8"?>
<p:tagLst xmlns:a="http://schemas.openxmlformats.org/drawingml/2006/main" xmlns:r="http://schemas.openxmlformats.org/officeDocument/2006/relationships" xmlns:p="http://schemas.openxmlformats.org/presentationml/2006/main">
  <p:tag name="TIMING" val="|11.4"/>
</p:tagLst>
</file>

<file path=ppt/tags/tag3.xml><?xml version="1.0" encoding="utf-8"?>
<p:tagLst xmlns:a="http://schemas.openxmlformats.org/drawingml/2006/main" xmlns:r="http://schemas.openxmlformats.org/officeDocument/2006/relationships" xmlns:p="http://schemas.openxmlformats.org/presentationml/2006/main">
  <p:tag name="TIMING" val="|0.2|349.6"/>
</p:tagLst>
</file>

<file path=ppt/tags/tag4.xml><?xml version="1.0" encoding="utf-8"?>
<p:tagLst xmlns:a="http://schemas.openxmlformats.org/drawingml/2006/main" xmlns:r="http://schemas.openxmlformats.org/officeDocument/2006/relationships" xmlns:p="http://schemas.openxmlformats.org/presentationml/2006/main">
  <p:tag name="TIMING" val="|5.4"/>
</p:tagLst>
</file>

<file path=ppt/tags/tag5.xml><?xml version="1.0" encoding="utf-8"?>
<p:tagLst xmlns:a="http://schemas.openxmlformats.org/drawingml/2006/main" xmlns:r="http://schemas.openxmlformats.org/officeDocument/2006/relationships" xmlns:p="http://schemas.openxmlformats.org/presentationml/2006/main">
  <p:tag name="TIMING" val="|17"/>
</p:tagLst>
</file>

<file path=ppt/tags/tag6.xml><?xml version="1.0" encoding="utf-8"?>
<p:tagLst xmlns:a="http://schemas.openxmlformats.org/drawingml/2006/main" xmlns:r="http://schemas.openxmlformats.org/officeDocument/2006/relationships" xmlns:p="http://schemas.openxmlformats.org/presentationml/2006/main">
  <p:tag name="TIMING" val="|10|1.6"/>
</p:tagLst>
</file>

<file path=ppt/tags/tag7.xml><?xml version="1.0" encoding="utf-8"?>
<p:tagLst xmlns:a="http://schemas.openxmlformats.org/drawingml/2006/main" xmlns:r="http://schemas.openxmlformats.org/officeDocument/2006/relationships" xmlns:p="http://schemas.openxmlformats.org/presentationml/2006/main">
  <p:tag name="TIMING" val="|13.6|16"/>
</p:tagLst>
</file>

<file path=ppt/tags/tag8.xml><?xml version="1.0" encoding="utf-8"?>
<p:tagLst xmlns:a="http://schemas.openxmlformats.org/drawingml/2006/main" xmlns:r="http://schemas.openxmlformats.org/officeDocument/2006/relationships" xmlns:p="http://schemas.openxmlformats.org/presentationml/2006/main">
  <p:tag name="TIMING" val="|17.4|2.7"/>
</p:tagLst>
</file>

<file path=ppt/tags/tag9.xml><?xml version="1.0" encoding="utf-8"?>
<p:tagLst xmlns:a="http://schemas.openxmlformats.org/drawingml/2006/main" xmlns:r="http://schemas.openxmlformats.org/officeDocument/2006/relationships" xmlns:p="http://schemas.openxmlformats.org/presentationml/2006/main">
  <p:tag name="TIMING" val="|12.7|27.5|11.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紅梅匂">
      <a:dk1>
        <a:sysClr val="windowText" lastClr="000000"/>
      </a:dk1>
      <a:lt1>
        <a:sysClr val="window" lastClr="FFFFFF"/>
      </a:lt1>
      <a:dk2>
        <a:srgbClr val="B43731"/>
      </a:dk2>
      <a:lt2>
        <a:srgbClr val="FFFFD2"/>
      </a:lt2>
      <a:accent1>
        <a:srgbClr val="5B8835"/>
      </a:accent1>
      <a:accent2>
        <a:srgbClr val="538BA2"/>
      </a:accent2>
      <a:accent3>
        <a:srgbClr val="876631"/>
      </a:accent3>
      <a:accent4>
        <a:srgbClr val="B49F42"/>
      </a:accent4>
      <a:accent5>
        <a:srgbClr val="CD5C56"/>
      </a:accent5>
      <a:accent6>
        <a:srgbClr val="AB57AF"/>
      </a:accent6>
      <a:hlink>
        <a:srgbClr val="0000FE"/>
      </a:hlink>
      <a:folHlink>
        <a:srgbClr val="81007F"/>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14530</TotalTime>
  <Words>5669</Words>
  <Application>Microsoft Office PowerPoint</Application>
  <PresentationFormat>A4 210 x 297 mm</PresentationFormat>
  <Paragraphs>830</Paragraphs>
  <Slides>73</Slides>
  <Notes>37</Notes>
  <HiddenSlides>42</HiddenSlides>
  <MMClips>5</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73</vt:i4>
      </vt:variant>
    </vt:vector>
  </HeadingPairs>
  <TitlesOfParts>
    <vt:vector size="75" baseType="lpstr">
      <vt:lpstr>雪藤</vt:lpstr>
      <vt:lpstr>数式</vt:lpstr>
      <vt:lpstr>Single-molecule fluorescence photoswitching  of diarylethene derivatives </vt:lpstr>
      <vt:lpstr>スライド 2</vt:lpstr>
      <vt:lpstr>Contents</vt:lpstr>
      <vt:lpstr>Single-Molecule Measurements(SMM)</vt:lpstr>
      <vt:lpstr>Microscope</vt:lpstr>
      <vt:lpstr>Applications of SMM① </vt:lpstr>
      <vt:lpstr>Applications of SMM① </vt:lpstr>
      <vt:lpstr>Applications of SMM② </vt:lpstr>
      <vt:lpstr>Contents</vt:lpstr>
      <vt:lpstr>Motivation</vt:lpstr>
      <vt:lpstr>Sample</vt:lpstr>
      <vt:lpstr>Disadvantage of SMT</vt:lpstr>
      <vt:lpstr>Disadvantage of SMT</vt:lpstr>
      <vt:lpstr>Advantage of SMT using UV light switching</vt:lpstr>
      <vt:lpstr>Optimizing UV light intensity</vt:lpstr>
      <vt:lpstr>Switching using Anti-Stokes              Raman scattered light</vt:lpstr>
      <vt:lpstr>What is Anti-Stokes Raman scattered light?</vt:lpstr>
      <vt:lpstr>What is Anti-Stokes Raman scattered light?</vt:lpstr>
      <vt:lpstr>Spectral explanation of Switching     using Anti-Stokes Raman scattered light</vt:lpstr>
      <vt:lpstr>Advantage of Switching using       Anti-Stokes Raman scattered light</vt:lpstr>
      <vt:lpstr>・Solvent dependence ・Wavelength dependence ・Thermal dependence</vt:lpstr>
      <vt:lpstr>Confirmation ① ～Solevent dependence～ </vt:lpstr>
      <vt:lpstr>Confirmation ② ～Wavelength dependence～</vt:lpstr>
      <vt:lpstr>Confirmation ② ～ Wavelength dependence ～</vt:lpstr>
      <vt:lpstr>Confirmation ③ ～ Thermal dependence ～</vt:lpstr>
      <vt:lpstr>Confirmation ③ ～ Thermal dependence ～</vt:lpstr>
      <vt:lpstr>Evaluating inhomogeneity                           of polymer film</vt:lpstr>
      <vt:lpstr>Evaluating inhomogeneity        ～Mapping Diffusion Coefficient～</vt:lpstr>
      <vt:lpstr>Future work</vt:lpstr>
      <vt:lpstr>Future work</vt:lpstr>
      <vt:lpstr>Summary</vt:lpstr>
      <vt:lpstr>Thank you for your kind attention.</vt:lpstr>
      <vt:lpstr>Random Walk for 1660 molecules</vt:lpstr>
      <vt:lpstr>Random Walk for 5000 molecules</vt:lpstr>
      <vt:lpstr>Switching</vt:lpstr>
      <vt:lpstr>スライド 36</vt:lpstr>
      <vt:lpstr>不均一性の評価②～自己相関関数～</vt:lpstr>
      <vt:lpstr>スライド 38</vt:lpstr>
      <vt:lpstr>不均一性の評価②</vt:lpstr>
      <vt:lpstr>Diffusion Coefficient</vt:lpstr>
      <vt:lpstr>RAMANスイッチングの継続時間</vt:lpstr>
      <vt:lpstr>サンプル調製中のスイッチング</vt:lpstr>
      <vt:lpstr>単一分子追跡に要求される条件</vt:lpstr>
      <vt:lpstr>二光子吸収の起こる確率</vt:lpstr>
      <vt:lpstr>Hyper　Raman Scattering</vt:lpstr>
      <vt:lpstr>二光子吸収の起こる確率</vt:lpstr>
      <vt:lpstr>RAMANスイッチング温度依存性Setup</vt:lpstr>
      <vt:lpstr>スライド 48</vt:lpstr>
      <vt:lpstr>単分子蛍光イメージング装置</vt:lpstr>
      <vt:lpstr>RAMANスイッチング温度依存性Setup</vt:lpstr>
      <vt:lpstr>RAMAN スイッチング温度依存性測定の再現性</vt:lpstr>
      <vt:lpstr>RAMANスイッチングの励起光強度依存性</vt:lpstr>
      <vt:lpstr>測定にかかる時間の比較</vt:lpstr>
      <vt:lpstr>実験条件</vt:lpstr>
      <vt:lpstr>ポリマー</vt:lpstr>
      <vt:lpstr>自己相関関数の性質～τ=0で最大～</vt:lpstr>
      <vt:lpstr>自己相関関数の減衰</vt:lpstr>
      <vt:lpstr>位置決め精度</vt:lpstr>
      <vt:lpstr>スライド 59</vt:lpstr>
      <vt:lpstr>先行研究</vt:lpstr>
      <vt:lpstr>最適条件決定～DAE2分子濃度～</vt:lpstr>
      <vt:lpstr>最適条件決定～レーザー光強度～</vt:lpstr>
      <vt:lpstr>スライド 63</vt:lpstr>
      <vt:lpstr>Data</vt:lpstr>
      <vt:lpstr>位置決め精度</vt:lpstr>
      <vt:lpstr>拡散</vt:lpstr>
      <vt:lpstr>DAE2の開環反応Scheme</vt:lpstr>
      <vt:lpstr>拡散挙動の三次元的追跡 　：拡散挙動の膜厚依存性</vt:lpstr>
      <vt:lpstr>UV光強度別Data</vt:lpstr>
      <vt:lpstr>Steplengthに現れる不均一性</vt:lpstr>
      <vt:lpstr>非共鳴ラマン散乱</vt:lpstr>
      <vt:lpstr>フォトリソグラフィー</vt:lpstr>
      <vt:lpstr>Applications of SMM  　　　　～Confocal Microscope～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高分子薄膜中における蛍光性フォトクロミック 化合物の単一分子追跡</dc:title>
  <dc:creator>yuhei</dc:creator>
  <cp:lastModifiedBy>Yuhei</cp:lastModifiedBy>
  <cp:revision>1053</cp:revision>
  <cp:lastPrinted>2013-02-16T07:42:58Z</cp:lastPrinted>
  <dcterms:created xsi:type="dcterms:W3CDTF">2013-02-16T05:28:10Z</dcterms:created>
  <dcterms:modified xsi:type="dcterms:W3CDTF">2014-10-09T05:33:23Z</dcterms:modified>
</cp:coreProperties>
</file>