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4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4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E1F43-A2CE-4C43-B56C-306AB05E59C5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E56AB-C869-4D33-BEAC-C304312E5F3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8877-A6C7-4571-AAF4-5BEA06285E5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D6CB7B-BCC7-4C08-BE7D-7A0AFF22DB8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9BB3AF-2DAD-4E0F-B303-030C831FE8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671247"/>
            <a:ext cx="9144000" cy="1829761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dirty="0" smtClean="0"/>
              <a:t>NMR and theoretical studies </a:t>
            </a:r>
            <a:r>
              <a:rPr lang="en-US" altLang="ja-JP" dirty="0" smtClean="0"/>
              <a:t>on iron-based superconductor </a:t>
            </a:r>
            <a:r>
              <a:rPr lang="en-US" altLang="ja-JP" dirty="0" err="1" smtClean="0"/>
              <a:t>LaFeAs</a:t>
            </a:r>
            <a:r>
              <a:rPr lang="en-US" altLang="ja-JP" dirty="0" smtClean="0"/>
              <a:t>(O,H)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104" y="3861048"/>
            <a:ext cx="7772400" cy="1199704"/>
          </a:xfrm>
        </p:spPr>
        <p:txBody>
          <a:bodyPr/>
          <a:lstStyle/>
          <a:p>
            <a:r>
              <a:rPr kumimoji="1" lang="en-US" altLang="ja-JP" dirty="0" err="1" smtClean="0"/>
              <a:t>Kitaoka</a:t>
            </a:r>
            <a:r>
              <a:rPr kumimoji="1" lang="en-US" altLang="ja-JP" dirty="0" smtClean="0"/>
              <a:t> lab.</a:t>
            </a:r>
          </a:p>
          <a:p>
            <a:r>
              <a:rPr lang="en-US" altLang="ja-JP" dirty="0" smtClean="0"/>
              <a:t>Takayoshi SHIOTA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92280" y="18864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M1 colloquium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4149080"/>
            <a:ext cx="48862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N. Fujiwara </a:t>
            </a:r>
            <a:r>
              <a:rPr lang="en-US" altLang="ja-JP" sz="1400" i="1" dirty="0" smtClean="0"/>
              <a:t>et al., </a:t>
            </a:r>
            <a:r>
              <a:rPr lang="en-US" altLang="ja-JP" sz="1400" dirty="0" smtClean="0"/>
              <a:t>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111, 097002 (2013)</a:t>
            </a:r>
          </a:p>
          <a:p>
            <a:pPr marL="342900" indent="-342900"/>
            <a:r>
              <a:rPr lang="en-US" altLang="ja-JP" sz="1400" dirty="0" smtClean="0"/>
              <a:t>K. Suzuki </a:t>
            </a:r>
            <a:r>
              <a:rPr lang="en-US" altLang="ja-JP" sz="1400" i="1" dirty="0" smtClean="0"/>
              <a:t>et al., </a:t>
            </a:r>
            <a:r>
              <a:rPr lang="en-US" altLang="ja-JP" sz="1400" dirty="0" smtClean="0"/>
              <a:t>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113, 027002 (2014)</a:t>
            </a:r>
          </a:p>
          <a:p>
            <a:pPr marL="342900" indent="-342900"/>
            <a:r>
              <a:rPr lang="en-US" altLang="ja-JP" sz="1400" dirty="0" smtClean="0"/>
              <a:t>S. IIMURA </a:t>
            </a:r>
            <a:r>
              <a:rPr lang="en-US" altLang="ja-JP" sz="1400" i="1" dirty="0" smtClean="0"/>
              <a:t>et al., </a:t>
            </a:r>
            <a:r>
              <a:rPr lang="en-US" altLang="ja-JP" sz="1400" dirty="0" smtClean="0"/>
              <a:t>Nature</a:t>
            </a:r>
            <a:r>
              <a:rPr lang="en-US" altLang="ja-JP" sz="1400" i="1" dirty="0" smtClean="0"/>
              <a:t> </a:t>
            </a:r>
            <a:r>
              <a:rPr lang="en-US" altLang="ja-JP" sz="1400" dirty="0" err="1" smtClean="0"/>
              <a:t>Commun</a:t>
            </a:r>
            <a:r>
              <a:rPr lang="en-US" altLang="ja-JP" sz="1400" dirty="0" smtClean="0"/>
              <a:t>. 3, 943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4"/>
          <p:cNvSpPr>
            <a:spLocks/>
          </p:cNvSpPr>
          <p:nvPr/>
        </p:nvSpPr>
        <p:spPr bwMode="auto">
          <a:xfrm flipH="1">
            <a:off x="2009185" y="4502720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6" name="Freeform 33"/>
          <p:cNvSpPr>
            <a:spLocks/>
          </p:cNvSpPr>
          <p:nvPr/>
        </p:nvSpPr>
        <p:spPr bwMode="auto">
          <a:xfrm>
            <a:off x="1361485" y="4502720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3533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908720"/>
            <a:ext cx="8352928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992708" y="2165822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992708" y="2237259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7033" y="2742084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7033" y="1660997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000771" y="1660997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000771" y="2237259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99592" y="1794347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I = ±1/2</a:t>
            </a:r>
            <a:endParaRPr lang="en-US" altLang="ja-JP" sz="2000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971600" y="2852936"/>
            <a:ext cx="902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/>
              <a:t>H</a:t>
            </a:r>
            <a:r>
              <a:rPr lang="en-US" altLang="ja-JP" sz="2000" b="1" i="0" baseline="-25000" dirty="0"/>
              <a:t>0</a:t>
            </a:r>
            <a:r>
              <a:rPr lang="ja-JP" altLang="en-US" sz="2000" b="1" i="0" dirty="0"/>
              <a:t>＝</a:t>
            </a:r>
            <a:r>
              <a:rPr lang="en-US" altLang="ja-JP" sz="2000" b="1" i="0" dirty="0"/>
              <a:t>0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699792" y="2852936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H</a:t>
            </a:r>
            <a:r>
              <a:rPr lang="en-US" altLang="ja-JP" sz="2000" b="1" i="0" baseline="-25000" dirty="0" smtClean="0"/>
              <a:t>0 </a:t>
            </a:r>
            <a:r>
              <a:rPr lang="en-US" altLang="ja-JP" sz="2000" b="1" i="0" dirty="0" smtClean="0"/>
              <a:t>≠ 0</a:t>
            </a:r>
            <a:endParaRPr lang="en-US" altLang="ja-JP" sz="2000" b="1" i="0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23928" y="2564904"/>
            <a:ext cx="145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</a:t>
            </a:r>
            <a:r>
              <a:rPr lang="en-US" altLang="ja-JP" sz="2000" i="0" dirty="0" smtClean="0"/>
              <a:t> = +</a:t>
            </a:r>
            <a:r>
              <a:rPr lang="en-US" altLang="ja-JP" sz="2000" i="0" dirty="0"/>
              <a:t>1/2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923928" y="1484784"/>
            <a:ext cx="1398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</a:t>
            </a:r>
            <a:r>
              <a:rPr lang="en-US" altLang="ja-JP" sz="2000" i="0" dirty="0" smtClean="0"/>
              <a:t> = -</a:t>
            </a:r>
            <a:r>
              <a:rPr lang="en-US" altLang="ja-JP" sz="2000" i="0" dirty="0"/>
              <a:t>1/2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869094" y="954224"/>
            <a:ext cx="2430474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chemeClr val="bg1"/>
                </a:solidFill>
              </a:rPr>
              <a:t>Zeemann splitting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1196752"/>
            <a:ext cx="13681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+mn-ea"/>
                <a:cs typeface="Arial" pitchFamily="34" charset="0"/>
              </a:rPr>
              <a:t>I = 1/2</a:t>
            </a:r>
            <a:endParaRPr kumimoji="1" lang="ja-JP" altLang="en-US" sz="2000" b="1" dirty="0">
              <a:latin typeface="+mn-ea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162550" y="1844675"/>
          <a:ext cx="3349625" cy="565150"/>
        </p:xfrm>
        <a:graphic>
          <a:graphicData uri="http://schemas.openxmlformats.org/presentationml/2006/ole">
            <p:oleObj spid="_x0000_s7170" name="数式" r:id="rId4" imgW="1091726" imgH="228501" progId="Equation.3">
              <p:embed/>
            </p:oleObj>
          </a:graphicData>
        </a:graphic>
      </p:graphicFrame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922963" y="3885182"/>
            <a:ext cx="0" cy="2478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922963" y="6374928"/>
            <a:ext cx="5478710" cy="97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 rot="16200000">
            <a:off x="-568604" y="4945070"/>
            <a:ext cx="26164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/>
              <a:t>NMR Intensity [</a:t>
            </a:r>
            <a:r>
              <a:rPr lang="en-US" altLang="ja-JP" sz="2000" i="0" dirty="0" err="1"/>
              <a:t>a.u</a:t>
            </a:r>
            <a:r>
              <a:rPr lang="en-US" altLang="ja-JP" sz="2000" i="0" dirty="0"/>
              <a:t>.]</a:t>
            </a: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922963" y="4821807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210301" y="4390007"/>
            <a:ext cx="5870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>
                <a:latin typeface="Symbol" pitchFamily="18" charset="2"/>
              </a:rPr>
              <a:t>g</a:t>
            </a:r>
            <a:r>
              <a:rPr lang="en-US" altLang="ja-JP" sz="2000" dirty="0"/>
              <a:t>H</a:t>
            </a:r>
            <a:r>
              <a:rPr lang="en-US" altLang="ja-JP" sz="2000" i="0" baseline="-25000" dirty="0"/>
              <a:t>0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681593" y="6381328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 smtClean="0"/>
              <a:t>frequency</a:t>
            </a:r>
            <a:endParaRPr lang="ja-JP" altLang="en-US" sz="2000" i="0" dirty="0"/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1844432" y="6419230"/>
          <a:ext cx="395288" cy="381000"/>
        </p:xfrm>
        <a:graphic>
          <a:graphicData uri="http://schemas.openxmlformats.org/presentationml/2006/ole">
            <p:oleObj spid="_x0000_s7171" name="数式" r:id="rId5" imgW="190500" imgH="228600" progId="Equation.3">
              <p:embed/>
            </p:oleObj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/>
        </p:nvGraphicFramePr>
        <p:xfrm>
          <a:off x="3059832" y="1988840"/>
          <a:ext cx="619754" cy="341065"/>
        </p:xfrm>
        <a:graphic>
          <a:graphicData uri="http://schemas.openxmlformats.org/presentationml/2006/ole">
            <p:oleObj spid="_x0000_s7172" name="数式" r:id="rId6" imgW="241091" imgH="164957" progId="Equation.3">
              <p:embed/>
            </p:oleObj>
          </a:graphicData>
        </a:graphic>
      </p:graphicFrame>
      <p:cxnSp>
        <p:nvCxnSpPr>
          <p:cNvPr id="40" name="直線矢印コネクタ 39"/>
          <p:cNvCxnSpPr/>
          <p:nvPr/>
        </p:nvCxnSpPr>
        <p:spPr>
          <a:xfrm>
            <a:off x="3059832" y="1673914"/>
            <a:ext cx="0" cy="108012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9"/>
          <p:cNvGraphicFramePr>
            <a:graphicFrameLocks noChangeAspect="1"/>
          </p:cNvGraphicFramePr>
          <p:nvPr/>
        </p:nvGraphicFramePr>
        <p:xfrm>
          <a:off x="6486527" y="2676101"/>
          <a:ext cx="1790700" cy="565150"/>
        </p:xfrm>
        <a:graphic>
          <a:graphicData uri="http://schemas.openxmlformats.org/presentationml/2006/ole">
            <p:oleObj spid="_x0000_s7173" name="数式" r:id="rId7" imgW="583947" imgH="228501" progId="Equation.3">
              <p:embed/>
            </p:oleObj>
          </a:graphicData>
        </a:graphic>
      </p:graphicFrame>
      <p:sp>
        <p:nvSpPr>
          <p:cNvPr id="47" name="稲妻 46"/>
          <p:cNvSpPr/>
          <p:nvPr/>
        </p:nvSpPr>
        <p:spPr>
          <a:xfrm rot="3588448">
            <a:off x="3939108" y="982995"/>
            <a:ext cx="390882" cy="178450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aphicFrame>
        <p:nvGraphicFramePr>
          <p:cNvPr id="48" name="Object 1"/>
          <p:cNvGraphicFramePr>
            <a:graphicFrameLocks noChangeAspect="1"/>
          </p:cNvGraphicFramePr>
          <p:nvPr/>
        </p:nvGraphicFramePr>
        <p:xfrm>
          <a:off x="4499992" y="969568"/>
          <a:ext cx="1224136" cy="381570"/>
        </p:xfrm>
        <a:graphic>
          <a:graphicData uri="http://schemas.openxmlformats.org/presentationml/2006/ole">
            <p:oleObj spid="_x0000_s7174" name="数式" r:id="rId8" imgW="609336" imgH="215806" progId="Equation.3">
              <p:embed/>
            </p:oleObj>
          </a:graphicData>
        </a:graphic>
      </p:graphicFrame>
      <p:sp>
        <p:nvSpPr>
          <p:cNvPr id="37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Nuclear</a:t>
            </a:r>
            <a:r>
              <a:rPr kumimoji="1" lang="en-US" altLang="ja-JP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magnetic </a:t>
            </a:r>
            <a:r>
              <a:rPr lang="en-US" altLang="ja-JP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kumimoji="1" lang="en-US" altLang="ja-JP" sz="32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esonance</a:t>
            </a:r>
            <a:r>
              <a:rPr kumimoji="1" lang="en-US" altLang="ja-JP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(NMR)</a:t>
            </a:r>
            <a:endParaRPr kumimoji="1" lang="ja-JP" alt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1" grpId="0" animBg="1"/>
      <p:bldP spid="33" grpId="0" animBg="1"/>
      <p:bldP spid="34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3533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4260714" y="4581128"/>
            <a:ext cx="2039478" cy="1923090"/>
          </a:xfrm>
          <a:prstGeom prst="line">
            <a:avLst/>
          </a:prstGeom>
          <a:ln w="38100" cap="rnd">
            <a:solidFill>
              <a:schemeClr val="tx1">
                <a:alpha val="33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4283968" y="4508150"/>
            <a:ext cx="1888234" cy="1945186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23528" y="908720"/>
            <a:ext cx="8352928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992708" y="2165822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992708" y="2237259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7033" y="2742084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7033" y="1660997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000771" y="1660997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000771" y="2237259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99592" y="1794347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I = ±1/2</a:t>
            </a:r>
            <a:endParaRPr lang="en-US" altLang="ja-JP" sz="2000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971600" y="2852936"/>
            <a:ext cx="902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/>
              <a:t>H</a:t>
            </a:r>
            <a:r>
              <a:rPr lang="en-US" altLang="ja-JP" sz="2000" b="1" i="0" baseline="-25000" dirty="0"/>
              <a:t>0</a:t>
            </a:r>
            <a:r>
              <a:rPr lang="ja-JP" altLang="en-US" sz="2000" b="1" i="0" dirty="0"/>
              <a:t>＝</a:t>
            </a:r>
            <a:r>
              <a:rPr lang="en-US" altLang="ja-JP" sz="2000" b="1" i="0" dirty="0"/>
              <a:t>0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699792" y="2852936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H</a:t>
            </a:r>
            <a:r>
              <a:rPr lang="en-US" altLang="ja-JP" sz="2000" b="1" i="0" baseline="-25000" dirty="0" smtClean="0"/>
              <a:t>0 </a:t>
            </a:r>
            <a:r>
              <a:rPr lang="en-US" altLang="ja-JP" sz="2000" b="1" i="0" dirty="0" smtClean="0"/>
              <a:t>≠ 0</a:t>
            </a:r>
            <a:endParaRPr lang="en-US" altLang="ja-JP" sz="2000" b="1" i="0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23928" y="2564904"/>
            <a:ext cx="145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</a:t>
            </a:r>
            <a:r>
              <a:rPr lang="en-US" altLang="ja-JP" sz="2000" i="0" dirty="0" smtClean="0"/>
              <a:t> = +</a:t>
            </a:r>
            <a:r>
              <a:rPr lang="en-US" altLang="ja-JP" sz="2000" i="0" dirty="0"/>
              <a:t>1/2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923928" y="1484784"/>
            <a:ext cx="1398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</a:t>
            </a:r>
            <a:r>
              <a:rPr lang="en-US" altLang="ja-JP" sz="2000" i="0" dirty="0" smtClean="0"/>
              <a:t> = -</a:t>
            </a:r>
            <a:r>
              <a:rPr lang="en-US" altLang="ja-JP" sz="2000" i="0" dirty="0"/>
              <a:t>1/2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869094" y="954224"/>
            <a:ext cx="2430474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chemeClr val="bg1"/>
                </a:solidFill>
              </a:rPr>
              <a:t>Zeemann splitting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1196752"/>
            <a:ext cx="13681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+mn-ea"/>
                <a:cs typeface="Arial" pitchFamily="34" charset="0"/>
              </a:rPr>
              <a:t>I = 1/2</a:t>
            </a:r>
            <a:endParaRPr kumimoji="1" lang="ja-JP" altLang="en-US" sz="2000" b="1" dirty="0">
              <a:latin typeface="+mn-ea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162550" y="1844675"/>
          <a:ext cx="3349625" cy="565150"/>
        </p:xfrm>
        <a:graphic>
          <a:graphicData uri="http://schemas.openxmlformats.org/presentationml/2006/ole">
            <p:oleObj spid="_x0000_s8194" name="数式" r:id="rId4" imgW="1091726" imgH="228501" progId="Equation.3">
              <p:embed/>
            </p:oleObj>
          </a:graphicData>
        </a:graphic>
      </p:graphicFrame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922963" y="3885182"/>
            <a:ext cx="0" cy="2478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922963" y="6374928"/>
            <a:ext cx="5478710" cy="97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 rot="16200000">
            <a:off x="-568604" y="4945070"/>
            <a:ext cx="26164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/>
              <a:t>NMR Intensity [</a:t>
            </a:r>
            <a:r>
              <a:rPr lang="en-US" altLang="ja-JP" sz="2000" i="0" dirty="0" err="1"/>
              <a:t>a.u</a:t>
            </a:r>
            <a:r>
              <a:rPr lang="en-US" altLang="ja-JP" sz="2000" i="0" dirty="0"/>
              <a:t>.]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331076" y="4653136"/>
            <a:ext cx="132760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 smtClean="0">
                <a:latin typeface="Symbol" pitchFamily="18" charset="2"/>
              </a:rPr>
              <a:t>g(</a:t>
            </a:r>
            <a:r>
              <a:rPr lang="en-US" altLang="ja-JP" sz="2000" dirty="0" smtClean="0"/>
              <a:t>H</a:t>
            </a:r>
            <a:r>
              <a:rPr lang="en-US" altLang="ja-JP" sz="2000" i="0" baseline="-25000" dirty="0" smtClean="0"/>
              <a:t>0</a:t>
            </a:r>
            <a:r>
              <a:rPr lang="en-US" altLang="ja-JP" sz="2000" i="0" dirty="0" smtClean="0"/>
              <a:t>+ΔH)</a:t>
            </a:r>
            <a:endParaRPr lang="en-US" altLang="ja-JP" sz="2000" i="0" dirty="0"/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1361113" y="4504307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 flipH="1">
            <a:off x="2008813" y="4504307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1" name="Freeform 33"/>
          <p:cNvSpPr>
            <a:spLocks/>
          </p:cNvSpPr>
          <p:nvPr/>
        </p:nvSpPr>
        <p:spPr bwMode="auto">
          <a:xfrm>
            <a:off x="1361485" y="4502720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2" name="Freeform 34"/>
          <p:cNvSpPr>
            <a:spLocks/>
          </p:cNvSpPr>
          <p:nvPr/>
        </p:nvSpPr>
        <p:spPr bwMode="auto">
          <a:xfrm flipH="1">
            <a:off x="2009185" y="4502720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922963" y="4821807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210301" y="4390007"/>
            <a:ext cx="5870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>
                <a:latin typeface="Symbol" pitchFamily="18" charset="2"/>
              </a:rPr>
              <a:t>g</a:t>
            </a:r>
            <a:r>
              <a:rPr lang="en-US" altLang="ja-JP" sz="2000" dirty="0"/>
              <a:t>H</a:t>
            </a:r>
            <a:r>
              <a:rPr lang="en-US" altLang="ja-JP" sz="2000" i="0" baseline="-25000" dirty="0"/>
              <a:t>0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681593" y="6381328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 smtClean="0"/>
              <a:t>frequency</a:t>
            </a:r>
            <a:endParaRPr lang="ja-JP" altLang="en-US" sz="2000" i="0" dirty="0"/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1844432" y="6419230"/>
          <a:ext cx="395288" cy="381000"/>
        </p:xfrm>
        <a:graphic>
          <a:graphicData uri="http://schemas.openxmlformats.org/presentationml/2006/ole">
            <p:oleObj spid="_x0000_s8195" name="数式" r:id="rId5" imgW="190500" imgH="228600" progId="Equation.3">
              <p:embed/>
            </p:oleObj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3190632" y="6398592"/>
          <a:ext cx="1265238" cy="374650"/>
        </p:xfrm>
        <a:graphic>
          <a:graphicData uri="http://schemas.openxmlformats.org/presentationml/2006/ole">
            <p:oleObj spid="_x0000_s8196" name="数式" r:id="rId6" imgW="622030" imgH="228501" progId="Equation.3">
              <p:embed/>
            </p:oleObj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6172202" y="4231734"/>
            <a:ext cx="163698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0" dir="27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Knight shift</a:t>
            </a:r>
            <a:endParaRPr kumimoji="1" lang="ja-JP" altLang="en-US" sz="2000" b="1" dirty="0"/>
          </a:p>
        </p:txBody>
      </p:sp>
      <p:graphicFrame>
        <p:nvGraphicFramePr>
          <p:cNvPr id="39" name="Object 6"/>
          <p:cNvGraphicFramePr>
            <a:graphicFrameLocks noChangeAspect="1"/>
          </p:cNvGraphicFramePr>
          <p:nvPr/>
        </p:nvGraphicFramePr>
        <p:xfrm>
          <a:off x="3059832" y="1988840"/>
          <a:ext cx="619754" cy="341065"/>
        </p:xfrm>
        <a:graphic>
          <a:graphicData uri="http://schemas.openxmlformats.org/presentationml/2006/ole">
            <p:oleObj spid="_x0000_s8197" name="数式" r:id="rId7" imgW="241091" imgH="164957" progId="Equation.3">
              <p:embed/>
            </p:oleObj>
          </a:graphicData>
        </a:graphic>
      </p:graphicFrame>
      <p:cxnSp>
        <p:nvCxnSpPr>
          <p:cNvPr id="40" name="直線矢印コネクタ 39"/>
          <p:cNvCxnSpPr/>
          <p:nvPr/>
        </p:nvCxnSpPr>
        <p:spPr>
          <a:xfrm>
            <a:off x="3059832" y="1673914"/>
            <a:ext cx="0" cy="108012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/楕円 40"/>
          <p:cNvSpPr/>
          <p:nvPr/>
        </p:nvSpPr>
        <p:spPr>
          <a:xfrm>
            <a:off x="3953401" y="6419552"/>
            <a:ext cx="360040" cy="360040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2" name="正方形/長方形 41"/>
          <p:cNvSpPr/>
          <p:nvPr/>
        </p:nvSpPr>
        <p:spPr>
          <a:xfrm>
            <a:off x="5969625" y="4695449"/>
            <a:ext cx="2880320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127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graphicFrame>
        <p:nvGraphicFramePr>
          <p:cNvPr id="43" name="Object 8"/>
          <p:cNvGraphicFramePr>
            <a:graphicFrameLocks noChangeAspect="1"/>
          </p:cNvGraphicFramePr>
          <p:nvPr/>
        </p:nvGraphicFramePr>
        <p:xfrm>
          <a:off x="6662811" y="5343521"/>
          <a:ext cx="1739900" cy="508000"/>
        </p:xfrm>
        <a:graphic>
          <a:graphicData uri="http://schemas.openxmlformats.org/presentationml/2006/ole">
            <p:oleObj spid="_x0000_s8198" name="数式" r:id="rId8" imgW="596641" imgH="215806" progId="Equation.3">
              <p:embed/>
            </p:oleObj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/>
        </p:nvGraphicFramePr>
        <p:xfrm>
          <a:off x="6185649" y="4839465"/>
          <a:ext cx="2517775" cy="477837"/>
        </p:xfrm>
        <a:graphic>
          <a:graphicData uri="http://schemas.openxmlformats.org/presentationml/2006/ole">
            <p:oleObj spid="_x0000_s8199" name="数式" r:id="rId9" imgW="863225" imgH="203112" progId="Equation.3">
              <p:embed/>
            </p:oleObj>
          </a:graphicData>
        </a:graphic>
      </p:graphicFrame>
      <p:graphicFrame>
        <p:nvGraphicFramePr>
          <p:cNvPr id="45" name="Object 9"/>
          <p:cNvGraphicFramePr>
            <a:graphicFrameLocks noChangeAspect="1"/>
          </p:cNvGraphicFramePr>
          <p:nvPr/>
        </p:nvGraphicFramePr>
        <p:xfrm>
          <a:off x="6486527" y="2676101"/>
          <a:ext cx="1790700" cy="565150"/>
        </p:xfrm>
        <a:graphic>
          <a:graphicData uri="http://schemas.openxmlformats.org/presentationml/2006/ole">
            <p:oleObj spid="_x0000_s8200" name="数式" r:id="rId10" imgW="583947" imgH="228501" progId="Equation.3">
              <p:embed/>
            </p:oleObj>
          </a:graphicData>
        </a:graphic>
      </p:graphicFrame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922963" y="5085184"/>
            <a:ext cx="2712933" cy="318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Nuclear</a:t>
            </a:r>
            <a:r>
              <a:rPr kumimoji="1" lang="en-US" altLang="ja-JP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magnetic </a:t>
            </a:r>
            <a:r>
              <a:rPr lang="en-US" altLang="ja-JP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kumimoji="1" lang="en-US" altLang="ja-JP" sz="32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esonance</a:t>
            </a:r>
            <a:r>
              <a:rPr kumimoji="1" lang="en-US" altLang="ja-JP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(NMR)</a:t>
            </a:r>
            <a:endParaRPr kumimoji="1" lang="ja-JP" alt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028E-6 L 0.1817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028E-6 L 0.18177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8" grpId="0" animBg="1"/>
      <p:bldP spid="41" grpId="0" animBg="1"/>
      <p:bldP spid="4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33"/>
          <p:cNvSpPr>
            <a:spLocks/>
          </p:cNvSpPr>
          <p:nvPr/>
        </p:nvSpPr>
        <p:spPr bwMode="auto">
          <a:xfrm>
            <a:off x="2988196" y="4509120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59" name="Freeform 34"/>
          <p:cNvSpPr>
            <a:spLocks/>
          </p:cNvSpPr>
          <p:nvPr/>
        </p:nvSpPr>
        <p:spPr bwMode="auto">
          <a:xfrm flipH="1">
            <a:off x="3635896" y="4485853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3533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Nuclear</a:t>
            </a:r>
            <a:r>
              <a:rPr kumimoji="1" lang="en-US" altLang="ja-JP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magnetic </a:t>
            </a:r>
            <a:r>
              <a:rPr lang="en-US" altLang="ja-JP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kumimoji="1" lang="en-US" altLang="ja-JP" sz="32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esonance</a:t>
            </a:r>
            <a:r>
              <a:rPr kumimoji="1" lang="en-US" altLang="ja-JP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(NMR)</a:t>
            </a:r>
            <a:endParaRPr kumimoji="1" lang="ja-JP" alt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908720"/>
            <a:ext cx="8352928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992708" y="2165822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992708" y="2237259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7033" y="2742084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7033" y="1660997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000771" y="1660997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000771" y="2237259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99592" y="1794347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I = ±1/2</a:t>
            </a:r>
            <a:endParaRPr lang="en-US" altLang="ja-JP" sz="2000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971600" y="2852936"/>
            <a:ext cx="902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/>
              <a:t>H</a:t>
            </a:r>
            <a:r>
              <a:rPr lang="en-US" altLang="ja-JP" sz="2000" b="1" i="0" baseline="-25000" dirty="0"/>
              <a:t>0</a:t>
            </a:r>
            <a:r>
              <a:rPr lang="ja-JP" altLang="en-US" sz="2000" b="1" i="0" dirty="0"/>
              <a:t>＝</a:t>
            </a:r>
            <a:r>
              <a:rPr lang="en-US" altLang="ja-JP" sz="2000" b="1" i="0" dirty="0"/>
              <a:t>0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699792" y="2852936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H</a:t>
            </a:r>
            <a:r>
              <a:rPr lang="en-US" altLang="ja-JP" sz="2000" b="1" i="0" baseline="-25000" dirty="0" smtClean="0"/>
              <a:t>0 </a:t>
            </a:r>
            <a:r>
              <a:rPr lang="en-US" altLang="ja-JP" sz="2000" b="1" i="0" dirty="0" smtClean="0"/>
              <a:t>≠ 0</a:t>
            </a:r>
            <a:endParaRPr lang="en-US" altLang="ja-JP" sz="2000" b="1" i="0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23928" y="2564904"/>
            <a:ext cx="145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</a:t>
            </a:r>
            <a:r>
              <a:rPr lang="en-US" altLang="ja-JP" sz="2000" i="0" dirty="0" smtClean="0"/>
              <a:t> = +</a:t>
            </a:r>
            <a:r>
              <a:rPr lang="en-US" altLang="ja-JP" sz="2000" i="0" dirty="0"/>
              <a:t>1/2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923928" y="1484784"/>
            <a:ext cx="1398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</a:t>
            </a:r>
            <a:r>
              <a:rPr lang="en-US" altLang="ja-JP" sz="2000" i="0" dirty="0" smtClean="0"/>
              <a:t> = -</a:t>
            </a:r>
            <a:r>
              <a:rPr lang="en-US" altLang="ja-JP" sz="2000" i="0" dirty="0"/>
              <a:t>1/2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869094" y="954224"/>
            <a:ext cx="2430474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chemeClr val="bg1"/>
                </a:solidFill>
              </a:rPr>
              <a:t>Zeemann splitting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1196752"/>
            <a:ext cx="13681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+mn-ea"/>
                <a:cs typeface="Arial" pitchFamily="34" charset="0"/>
              </a:rPr>
              <a:t>I = 1/2</a:t>
            </a:r>
            <a:endParaRPr kumimoji="1" lang="ja-JP" altLang="en-US" sz="2000" b="1" dirty="0">
              <a:latin typeface="+mn-ea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162550" y="1844675"/>
          <a:ext cx="3349625" cy="565150"/>
        </p:xfrm>
        <a:graphic>
          <a:graphicData uri="http://schemas.openxmlformats.org/presentationml/2006/ole">
            <p:oleObj spid="_x0000_s9218" name="数式" r:id="rId4" imgW="1091726" imgH="228501" progId="Equation.3">
              <p:embed/>
            </p:oleObj>
          </a:graphicData>
        </a:graphic>
      </p:graphicFrame>
      <p:sp>
        <p:nvSpPr>
          <p:cNvPr id="26" name="Text Box 24"/>
          <p:cNvSpPr txBox="1">
            <a:spLocks noChangeArrowheads="1"/>
          </p:cNvSpPr>
          <p:nvPr/>
        </p:nvSpPr>
        <p:spPr bwMode="auto">
          <a:xfrm rot="16200000">
            <a:off x="-568604" y="4945070"/>
            <a:ext cx="26164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/>
              <a:t>NMR Intensity [</a:t>
            </a:r>
            <a:r>
              <a:rPr lang="en-US" altLang="ja-JP" sz="2000" i="0" dirty="0" err="1"/>
              <a:t>a.u</a:t>
            </a:r>
            <a:r>
              <a:rPr lang="en-US" altLang="ja-JP" sz="2000" i="0" dirty="0"/>
              <a:t>.]</a:t>
            </a:r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2987824" y="4480173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 flipH="1">
            <a:off x="3635524" y="4480173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1" name="Freeform 33"/>
          <p:cNvSpPr>
            <a:spLocks/>
          </p:cNvSpPr>
          <p:nvPr/>
        </p:nvSpPr>
        <p:spPr bwMode="auto">
          <a:xfrm>
            <a:off x="2988196" y="4485853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2" name="Freeform 34"/>
          <p:cNvSpPr>
            <a:spLocks/>
          </p:cNvSpPr>
          <p:nvPr/>
        </p:nvSpPr>
        <p:spPr bwMode="auto">
          <a:xfrm flipH="1">
            <a:off x="3635896" y="4485853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681593" y="6381328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 smtClean="0"/>
              <a:t>frequency</a:t>
            </a:r>
            <a:endParaRPr lang="ja-JP" altLang="en-US" sz="2000" i="0" dirty="0"/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3190632" y="6381328"/>
          <a:ext cx="1265238" cy="374650"/>
        </p:xfrm>
        <a:graphic>
          <a:graphicData uri="http://schemas.openxmlformats.org/presentationml/2006/ole">
            <p:oleObj spid="_x0000_s9219" name="数式" r:id="rId5" imgW="622030" imgH="228501" progId="Equation.3">
              <p:embed/>
            </p:oleObj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/>
        </p:nvGraphicFramePr>
        <p:xfrm>
          <a:off x="3059832" y="1988840"/>
          <a:ext cx="619754" cy="341065"/>
        </p:xfrm>
        <a:graphic>
          <a:graphicData uri="http://schemas.openxmlformats.org/presentationml/2006/ole">
            <p:oleObj spid="_x0000_s9220" name="数式" r:id="rId6" imgW="241091" imgH="164957" progId="Equation.3">
              <p:embed/>
            </p:oleObj>
          </a:graphicData>
        </a:graphic>
      </p:graphicFrame>
      <p:cxnSp>
        <p:nvCxnSpPr>
          <p:cNvPr id="40" name="直線矢印コネクタ 39"/>
          <p:cNvCxnSpPr/>
          <p:nvPr/>
        </p:nvCxnSpPr>
        <p:spPr>
          <a:xfrm>
            <a:off x="3059832" y="1673914"/>
            <a:ext cx="0" cy="108012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9"/>
          <p:cNvGraphicFramePr>
            <a:graphicFrameLocks noChangeAspect="1"/>
          </p:cNvGraphicFramePr>
          <p:nvPr/>
        </p:nvGraphicFramePr>
        <p:xfrm>
          <a:off x="6486527" y="2676101"/>
          <a:ext cx="1790700" cy="565150"/>
        </p:xfrm>
        <a:graphic>
          <a:graphicData uri="http://schemas.openxmlformats.org/presentationml/2006/ole">
            <p:oleObj spid="_x0000_s9221" name="数式" r:id="rId7" imgW="583947" imgH="228501" progId="Equation.3">
              <p:embed/>
            </p:oleObj>
          </a:graphicData>
        </a:graphic>
      </p:graphicFrame>
      <p:sp>
        <p:nvSpPr>
          <p:cNvPr id="46" name="テキスト ボックス 45"/>
          <p:cNvSpPr txBox="1"/>
          <p:nvPr/>
        </p:nvSpPr>
        <p:spPr>
          <a:xfrm>
            <a:off x="323528" y="3429000"/>
            <a:ext cx="312777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Antiferromagnetic</a:t>
            </a:r>
            <a:r>
              <a:rPr kumimoji="1" lang="en-US" altLang="ja-JP" sz="2000" b="1" dirty="0" smtClean="0"/>
              <a:t> </a:t>
            </a:r>
            <a:r>
              <a:rPr kumimoji="1" lang="en-US" altLang="ja-JP" sz="2000" b="1" dirty="0" smtClean="0"/>
              <a:t>state</a:t>
            </a:r>
            <a:endParaRPr kumimoji="1" lang="ja-JP" altLang="en-US" sz="2000" b="1" dirty="0"/>
          </a:p>
        </p:txBody>
      </p:sp>
      <p:pic>
        <p:nvPicPr>
          <p:cNvPr id="47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077072"/>
            <a:ext cx="360040" cy="57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077072"/>
            <a:ext cx="319921" cy="5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上矢印 48"/>
          <p:cNvSpPr/>
          <p:nvPr/>
        </p:nvSpPr>
        <p:spPr>
          <a:xfrm>
            <a:off x="6214329" y="3847193"/>
            <a:ext cx="432048" cy="57606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baseline="-25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177408" y="400506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H</a:t>
            </a:r>
            <a:r>
              <a:rPr kumimoji="1" lang="en-US" altLang="ja-JP" sz="2000" b="1" baseline="-25000" dirty="0" smtClean="0"/>
              <a:t>0</a:t>
            </a:r>
            <a:endParaRPr kumimoji="1" lang="ja-JP" altLang="en-US" sz="2000" b="1" baseline="-25000" dirty="0"/>
          </a:p>
        </p:txBody>
      </p:sp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4077072"/>
            <a:ext cx="319921" cy="5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82514" y="4077072"/>
            <a:ext cx="319921" cy="5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4077072"/>
            <a:ext cx="360040" cy="57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0714" y="4077072"/>
            <a:ext cx="360040" cy="57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22"/>
          <p:cNvSpPr>
            <a:spLocks noChangeShapeType="1"/>
          </p:cNvSpPr>
          <p:nvPr/>
        </p:nvSpPr>
        <p:spPr bwMode="auto">
          <a:xfrm flipV="1">
            <a:off x="922963" y="3885182"/>
            <a:ext cx="0" cy="2478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 flipV="1">
            <a:off x="922963" y="6374928"/>
            <a:ext cx="5478710" cy="97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120727" y="4941168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γH</a:t>
            </a:r>
            <a:r>
              <a:rPr kumimoji="1" lang="en-US" altLang="ja-JP" sz="2000" baseline="-25000" dirty="0" err="1" smtClean="0"/>
              <a:t>int</a:t>
            </a:r>
            <a:endParaRPr kumimoji="1" lang="ja-JP" altLang="en-US" sz="2000" baseline="-25000" dirty="0"/>
          </a:p>
        </p:txBody>
      </p:sp>
      <p:sp>
        <p:nvSpPr>
          <p:cNvPr id="61" name="左右矢印 60"/>
          <p:cNvSpPr/>
          <p:nvPr/>
        </p:nvSpPr>
        <p:spPr>
          <a:xfrm>
            <a:off x="3707904" y="5373216"/>
            <a:ext cx="1512168" cy="2880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64543" y="4941168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γH</a:t>
            </a:r>
            <a:r>
              <a:rPr kumimoji="1" lang="en-US" altLang="ja-JP" sz="2000" baseline="-25000" dirty="0" err="1" smtClean="0"/>
              <a:t>int</a:t>
            </a:r>
            <a:endParaRPr kumimoji="1" lang="ja-JP" altLang="en-US" sz="2000" baseline="-25000" dirty="0"/>
          </a:p>
        </p:txBody>
      </p:sp>
      <p:sp>
        <p:nvSpPr>
          <p:cNvPr id="64" name="左右矢印 63"/>
          <p:cNvSpPr/>
          <p:nvPr/>
        </p:nvSpPr>
        <p:spPr>
          <a:xfrm>
            <a:off x="2123728" y="5373216"/>
            <a:ext cx="1440160" cy="2880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3506E-6 L -0.16927 -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7789E-6 L -0.16927 0.001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7789E-6 L 0.17726 0.00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7789E-6 L 0.17725 0.001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31" grpId="0" animBg="1"/>
      <p:bldP spid="32" grpId="0" animBg="1"/>
      <p:bldP spid="46" grpId="0" animBg="1"/>
      <p:bldP spid="49" grpId="0" animBg="1"/>
      <p:bldP spid="50" grpId="0"/>
      <p:bldP spid="60" grpId="0"/>
      <p:bldP spid="61" grpId="0" animBg="1"/>
      <p:bldP spid="62" grpId="0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3533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908720"/>
            <a:ext cx="8352928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992708" y="2165822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992708" y="2237259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7033" y="2742084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7033" y="1660997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000771" y="1660997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000771" y="2237259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99592" y="1794347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I = ±1/2</a:t>
            </a:r>
            <a:endParaRPr lang="en-US" altLang="ja-JP" sz="2000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971600" y="2852936"/>
            <a:ext cx="902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/>
              <a:t>H</a:t>
            </a:r>
            <a:r>
              <a:rPr lang="en-US" altLang="ja-JP" sz="2000" b="1" i="0" baseline="-25000" dirty="0"/>
              <a:t>0</a:t>
            </a:r>
            <a:r>
              <a:rPr lang="ja-JP" altLang="en-US" sz="2000" b="1" i="0" dirty="0"/>
              <a:t>＝</a:t>
            </a:r>
            <a:r>
              <a:rPr lang="en-US" altLang="ja-JP" sz="2000" b="1" i="0" dirty="0"/>
              <a:t>0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699792" y="2852936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H</a:t>
            </a:r>
            <a:r>
              <a:rPr lang="en-US" altLang="ja-JP" sz="2000" b="1" i="0" baseline="-25000" dirty="0" smtClean="0"/>
              <a:t>0 </a:t>
            </a:r>
            <a:r>
              <a:rPr lang="en-US" altLang="ja-JP" sz="2000" b="1" i="0" dirty="0" smtClean="0"/>
              <a:t>≠ 0</a:t>
            </a:r>
            <a:endParaRPr lang="en-US" altLang="ja-JP" sz="2000" b="1" i="0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23928" y="2564904"/>
            <a:ext cx="145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</a:t>
            </a:r>
            <a:r>
              <a:rPr lang="en-US" altLang="ja-JP" sz="2000" i="0" dirty="0" smtClean="0"/>
              <a:t> = +</a:t>
            </a:r>
            <a:r>
              <a:rPr lang="en-US" altLang="ja-JP" sz="2000" i="0" dirty="0"/>
              <a:t>1/2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923928" y="1484784"/>
            <a:ext cx="1398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</a:t>
            </a:r>
            <a:r>
              <a:rPr lang="en-US" altLang="ja-JP" sz="2000" i="0" dirty="0" smtClean="0"/>
              <a:t> = -</a:t>
            </a:r>
            <a:r>
              <a:rPr lang="en-US" altLang="ja-JP" sz="2000" i="0" dirty="0"/>
              <a:t>1/2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869094" y="954224"/>
            <a:ext cx="2430474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chemeClr val="bg1"/>
                </a:solidFill>
              </a:rPr>
              <a:t>Zeemann splitting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1196752"/>
            <a:ext cx="13681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+mn-ea"/>
                <a:cs typeface="Arial" pitchFamily="34" charset="0"/>
              </a:rPr>
              <a:t>I = 1/2</a:t>
            </a:r>
            <a:endParaRPr kumimoji="1" lang="ja-JP" altLang="en-US" sz="2000" b="1" dirty="0">
              <a:latin typeface="+mn-ea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162550" y="1844675"/>
          <a:ext cx="3349625" cy="565150"/>
        </p:xfrm>
        <a:graphic>
          <a:graphicData uri="http://schemas.openxmlformats.org/presentationml/2006/ole">
            <p:oleObj spid="_x0000_s10242" name="数式" r:id="rId4" imgW="1091726" imgH="228501" progId="Equation.3">
              <p:embed/>
            </p:oleObj>
          </a:graphicData>
        </a:graphic>
      </p:graphicFrame>
      <p:sp>
        <p:nvSpPr>
          <p:cNvPr id="26" name="Text Box 24"/>
          <p:cNvSpPr txBox="1">
            <a:spLocks noChangeArrowheads="1"/>
          </p:cNvSpPr>
          <p:nvPr/>
        </p:nvSpPr>
        <p:spPr bwMode="auto">
          <a:xfrm rot="16200000">
            <a:off x="-568604" y="4945070"/>
            <a:ext cx="26164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/>
              <a:t>NMR Intensity [</a:t>
            </a:r>
            <a:r>
              <a:rPr lang="en-US" altLang="ja-JP" sz="2000" i="0" dirty="0" err="1"/>
              <a:t>a.u</a:t>
            </a:r>
            <a:r>
              <a:rPr lang="en-US" altLang="ja-JP" sz="2000" i="0" dirty="0"/>
              <a:t>.]</a:t>
            </a:r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1403648" y="4482567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 flipH="1">
            <a:off x="2051348" y="4482567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681593" y="6381328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 smtClean="0"/>
              <a:t>frequency</a:t>
            </a:r>
            <a:endParaRPr lang="ja-JP" altLang="en-US" sz="2000" i="0" dirty="0"/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3190632" y="6366718"/>
          <a:ext cx="1265238" cy="374650"/>
        </p:xfrm>
        <a:graphic>
          <a:graphicData uri="http://schemas.openxmlformats.org/presentationml/2006/ole">
            <p:oleObj spid="_x0000_s10243" name="数式" r:id="rId5" imgW="622030" imgH="228501" progId="Equation.3">
              <p:embed/>
            </p:oleObj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/>
        </p:nvGraphicFramePr>
        <p:xfrm>
          <a:off x="3059832" y="1988840"/>
          <a:ext cx="619754" cy="341065"/>
        </p:xfrm>
        <a:graphic>
          <a:graphicData uri="http://schemas.openxmlformats.org/presentationml/2006/ole">
            <p:oleObj spid="_x0000_s10244" name="数式" r:id="rId6" imgW="241091" imgH="164957" progId="Equation.3">
              <p:embed/>
            </p:oleObj>
          </a:graphicData>
        </a:graphic>
      </p:graphicFrame>
      <p:cxnSp>
        <p:nvCxnSpPr>
          <p:cNvPr id="40" name="直線矢印コネクタ 39"/>
          <p:cNvCxnSpPr/>
          <p:nvPr/>
        </p:nvCxnSpPr>
        <p:spPr>
          <a:xfrm>
            <a:off x="3059832" y="1673914"/>
            <a:ext cx="0" cy="108012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9"/>
          <p:cNvGraphicFramePr>
            <a:graphicFrameLocks noChangeAspect="1"/>
          </p:cNvGraphicFramePr>
          <p:nvPr/>
        </p:nvGraphicFramePr>
        <p:xfrm>
          <a:off x="6486527" y="2676101"/>
          <a:ext cx="1790700" cy="565150"/>
        </p:xfrm>
        <a:graphic>
          <a:graphicData uri="http://schemas.openxmlformats.org/presentationml/2006/ole">
            <p:oleObj spid="_x0000_s10245" name="数式" r:id="rId7" imgW="583947" imgH="228501" progId="Equation.3">
              <p:embed/>
            </p:oleObj>
          </a:graphicData>
        </a:graphic>
      </p:graphicFrame>
      <p:sp>
        <p:nvSpPr>
          <p:cNvPr id="46" name="テキスト ボックス 45"/>
          <p:cNvSpPr txBox="1"/>
          <p:nvPr/>
        </p:nvSpPr>
        <p:spPr>
          <a:xfrm>
            <a:off x="323528" y="3429000"/>
            <a:ext cx="312777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Antiferromagnetic</a:t>
            </a:r>
            <a:r>
              <a:rPr kumimoji="1" lang="en-US" altLang="ja-JP" sz="2000" b="1" dirty="0" smtClean="0"/>
              <a:t> </a:t>
            </a:r>
            <a:r>
              <a:rPr kumimoji="1" lang="en-US" altLang="ja-JP" sz="2000" b="1" dirty="0" smtClean="0"/>
              <a:t>state</a:t>
            </a:r>
            <a:endParaRPr kumimoji="1" lang="ja-JP" altLang="en-US" sz="2000" b="1" dirty="0"/>
          </a:p>
        </p:txBody>
      </p:sp>
      <p:pic>
        <p:nvPicPr>
          <p:cNvPr id="47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077072"/>
            <a:ext cx="360040" cy="57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077072"/>
            <a:ext cx="319921" cy="5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上矢印 48"/>
          <p:cNvSpPr/>
          <p:nvPr/>
        </p:nvSpPr>
        <p:spPr>
          <a:xfrm>
            <a:off x="6214329" y="3847193"/>
            <a:ext cx="432048" cy="57606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baseline="-25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177408" y="400506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H</a:t>
            </a:r>
            <a:r>
              <a:rPr kumimoji="1" lang="en-US" altLang="ja-JP" sz="2000" b="1" baseline="-25000" dirty="0" smtClean="0"/>
              <a:t>0</a:t>
            </a:r>
            <a:endParaRPr kumimoji="1" lang="ja-JP" altLang="en-US" sz="2000" b="1" baseline="-25000" dirty="0"/>
          </a:p>
        </p:txBody>
      </p:sp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4077072"/>
            <a:ext cx="319921" cy="5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82514" y="4077072"/>
            <a:ext cx="319921" cy="5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4077072"/>
            <a:ext cx="360040" cy="57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0714" y="4077072"/>
            <a:ext cx="360040" cy="57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reeform 31"/>
          <p:cNvSpPr>
            <a:spLocks/>
          </p:cNvSpPr>
          <p:nvPr/>
        </p:nvSpPr>
        <p:spPr bwMode="auto">
          <a:xfrm>
            <a:off x="4572372" y="4482567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2" name="Freeform 32"/>
          <p:cNvSpPr>
            <a:spLocks/>
          </p:cNvSpPr>
          <p:nvPr/>
        </p:nvSpPr>
        <p:spPr bwMode="auto">
          <a:xfrm flipH="1">
            <a:off x="5220072" y="4482567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96136" y="5157192"/>
            <a:ext cx="3118161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・</a:t>
            </a:r>
            <a:r>
              <a:rPr kumimoji="1" lang="en-US" altLang="ja-JP" sz="2000" b="1" dirty="0" smtClean="0"/>
              <a:t>Internal magnetic field</a:t>
            </a:r>
          </a:p>
          <a:p>
            <a:r>
              <a:rPr kumimoji="1" lang="ja-JP" altLang="en-US" sz="2000" b="1" dirty="0" smtClean="0"/>
              <a:t>・</a:t>
            </a:r>
            <a:r>
              <a:rPr kumimoji="1" lang="en-US" altLang="ja-JP" sz="2000" b="1" dirty="0" smtClean="0"/>
              <a:t>Magnetic moment</a:t>
            </a:r>
            <a:endParaRPr kumimoji="1" lang="ja-JP" altLang="en-US" sz="2000" b="1" dirty="0"/>
          </a:p>
        </p:txBody>
      </p:sp>
      <p:sp>
        <p:nvSpPr>
          <p:cNvPr id="65" name="Line 22"/>
          <p:cNvSpPr>
            <a:spLocks noChangeShapeType="1"/>
          </p:cNvSpPr>
          <p:nvPr/>
        </p:nvSpPr>
        <p:spPr bwMode="auto">
          <a:xfrm flipV="1">
            <a:off x="922963" y="3885182"/>
            <a:ext cx="0" cy="2478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 flipV="1">
            <a:off x="922963" y="6374928"/>
            <a:ext cx="5478710" cy="97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68" name="左右矢印 67"/>
          <p:cNvSpPr/>
          <p:nvPr/>
        </p:nvSpPr>
        <p:spPr>
          <a:xfrm>
            <a:off x="3707904" y="5373216"/>
            <a:ext cx="1512168" cy="2880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70" name="左右矢印 69"/>
          <p:cNvSpPr/>
          <p:nvPr/>
        </p:nvSpPr>
        <p:spPr>
          <a:xfrm>
            <a:off x="2123728" y="5373216"/>
            <a:ext cx="1440160" cy="2880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cxnSp>
        <p:nvCxnSpPr>
          <p:cNvPr id="74" name="直線コネクタ 73"/>
          <p:cNvCxnSpPr/>
          <p:nvPr/>
        </p:nvCxnSpPr>
        <p:spPr>
          <a:xfrm flipV="1">
            <a:off x="2051720" y="4581128"/>
            <a:ext cx="0" cy="1800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V="1">
            <a:off x="5220072" y="4581128"/>
            <a:ext cx="0" cy="1800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V="1">
            <a:off x="2051720" y="4581128"/>
            <a:ext cx="316835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3663949" y="3933056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Powder sample</a:t>
            </a:r>
            <a:endParaRPr kumimoji="1" lang="ja-JP" altLang="en-US" sz="2000" u="sng" dirty="0"/>
          </a:p>
        </p:txBody>
      </p:sp>
      <p:cxnSp>
        <p:nvCxnSpPr>
          <p:cNvPr id="84" name="直線コネクタ 83"/>
          <p:cNvCxnSpPr>
            <a:stCxn id="82" idx="1"/>
          </p:cNvCxnSpPr>
          <p:nvPr/>
        </p:nvCxnSpPr>
        <p:spPr>
          <a:xfrm flipH="1">
            <a:off x="3491881" y="4133111"/>
            <a:ext cx="172068" cy="3919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31"/>
          <p:cNvSpPr>
            <a:spLocks/>
          </p:cNvSpPr>
          <p:nvPr/>
        </p:nvSpPr>
        <p:spPr bwMode="auto">
          <a:xfrm>
            <a:off x="2411760" y="4509120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9" name="Freeform 32"/>
          <p:cNvSpPr>
            <a:spLocks/>
          </p:cNvSpPr>
          <p:nvPr/>
        </p:nvSpPr>
        <p:spPr bwMode="auto">
          <a:xfrm flipH="1">
            <a:off x="3059460" y="4509120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90" name="Freeform 31"/>
          <p:cNvSpPr>
            <a:spLocks/>
          </p:cNvSpPr>
          <p:nvPr/>
        </p:nvSpPr>
        <p:spPr bwMode="auto">
          <a:xfrm>
            <a:off x="3851920" y="4509120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91" name="Freeform 32"/>
          <p:cNvSpPr>
            <a:spLocks/>
          </p:cNvSpPr>
          <p:nvPr/>
        </p:nvSpPr>
        <p:spPr bwMode="auto">
          <a:xfrm flipH="1">
            <a:off x="4499620" y="4509120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92" name="左右矢印 91"/>
          <p:cNvSpPr/>
          <p:nvPr/>
        </p:nvSpPr>
        <p:spPr>
          <a:xfrm>
            <a:off x="3131840" y="5085184"/>
            <a:ext cx="432048" cy="2880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93" name="左右矢印 92"/>
          <p:cNvSpPr/>
          <p:nvPr/>
        </p:nvSpPr>
        <p:spPr>
          <a:xfrm>
            <a:off x="3707904" y="5085184"/>
            <a:ext cx="720080" cy="2880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5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Nuclear</a:t>
            </a:r>
            <a:r>
              <a:rPr kumimoji="1" lang="en-US" altLang="ja-JP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magnetic </a:t>
            </a:r>
            <a:r>
              <a:rPr lang="en-US" altLang="ja-JP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kumimoji="1" lang="en-US" altLang="ja-JP" sz="32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esonance</a:t>
            </a:r>
            <a:r>
              <a:rPr kumimoji="1" lang="en-US" altLang="ja-JP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(NMR)</a:t>
            </a:r>
            <a:endParaRPr kumimoji="1" lang="ja-JP" alt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209" y="3717032"/>
            <a:ext cx="365579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ENGETSU\My Documents\My Pictures\図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92696"/>
            <a:ext cx="5305764" cy="2834734"/>
          </a:xfrm>
          <a:prstGeom prst="rect">
            <a:avLst/>
          </a:prstGeom>
          <a:noFill/>
        </p:spPr>
      </p:pic>
      <p:pic>
        <p:nvPicPr>
          <p:cNvPr id="44" name="Picture 3" descr="C:\Documents and Settings\Administrator\デスクトップ\iron-based superconductor's structure\LaFeAsO(Nonmag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836712"/>
            <a:ext cx="17364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1" lang="en-US" altLang="ja-JP" sz="360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1" lang="en-US" altLang="ja-JP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H-NMR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</a:rPr>
              <a:t>of </a:t>
            </a:r>
            <a:r>
              <a:rPr lang="en-US" altLang="ja-JP" sz="3600" dirty="0" err="1" smtClean="0">
                <a:solidFill>
                  <a:schemeClr val="bg1"/>
                </a:solidFill>
              </a:rPr>
              <a:t>LaFeAs</a:t>
            </a:r>
            <a:r>
              <a:rPr lang="en-US" altLang="ja-JP" sz="3600" dirty="0" smtClean="0">
                <a:solidFill>
                  <a:schemeClr val="bg1"/>
                </a:solidFill>
              </a:rPr>
              <a:t>(O,H)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55776" y="6021288"/>
            <a:ext cx="651621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The broadening of the 62.5% H-doped </a:t>
            </a:r>
            <a:r>
              <a:rPr lang="en-US" altLang="ja-JP" sz="2000" dirty="0" smtClean="0"/>
              <a:t>sample </a:t>
            </a:r>
            <a:r>
              <a:rPr lang="en-US" altLang="ja-JP" sz="2000" dirty="0" smtClean="0"/>
              <a:t>demonstrates the emergence of some AF ordering</a:t>
            </a:r>
            <a:endParaRPr kumimoji="1" lang="ja-JP" altLang="en-US" sz="2000" dirty="0"/>
          </a:p>
        </p:txBody>
      </p:sp>
      <p:sp>
        <p:nvSpPr>
          <p:cNvPr id="25" name="下矢印 24"/>
          <p:cNvSpPr/>
          <p:nvPr/>
        </p:nvSpPr>
        <p:spPr>
          <a:xfrm>
            <a:off x="5868144" y="2708920"/>
            <a:ext cx="345954" cy="4014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25"/>
          <p:cNvSpPr/>
          <p:nvPr/>
        </p:nvSpPr>
        <p:spPr>
          <a:xfrm>
            <a:off x="6228184" y="1772816"/>
            <a:ext cx="345954" cy="40145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>
            <a:off x="6510291" y="1124744"/>
            <a:ext cx="345954" cy="40145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64758" y="3409255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x</a:t>
            </a:r>
            <a:endParaRPr kumimoji="1" lang="ja-JP" altLang="en-US" sz="1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464734" y="2668850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472045" y="238081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As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460432" y="151672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/>
                </a:solidFill>
              </a:rPr>
              <a:t>La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244408" y="2020778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(O,H)</a:t>
            </a:r>
            <a:endParaRPr kumimoji="1" lang="ja-JP" alt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548" y="1988840"/>
            <a:ext cx="5097556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452747" y="2236802"/>
            <a:ext cx="950901" cy="400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H 53%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91806" y="2236802"/>
            <a:ext cx="75200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58%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63888" y="2236802"/>
            <a:ext cx="995659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62.5%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1979712" y="2780928"/>
            <a:ext cx="0" cy="28083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3779912" y="2780928"/>
            <a:ext cx="0" cy="28083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668344" y="3533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14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3533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Nuclear magnetic relaxation rate (T</a:t>
            </a:r>
            <a:r>
              <a:rPr kumimoji="1" lang="en-US" altLang="ja-JP" sz="32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1" lang="en-US" altLang="ja-JP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1" lang="ja-JP" altLang="en-US" sz="320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3528" y="908720"/>
            <a:ext cx="8352928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683055" y="2742084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267744" y="2924944"/>
            <a:ext cx="10711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i="0" dirty="0"/>
              <a:t>m=+1/2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267744" y="1340768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i="0" dirty="0"/>
              <a:t>m=-1/2</a:t>
            </a:r>
          </a:p>
        </p:txBody>
      </p:sp>
      <p:sp>
        <p:nvSpPr>
          <p:cNvPr id="11" name="稲妻 10"/>
          <p:cNvSpPr/>
          <p:nvPr/>
        </p:nvSpPr>
        <p:spPr>
          <a:xfrm rot="3588448">
            <a:off x="2653769" y="922147"/>
            <a:ext cx="390882" cy="178450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V="1">
            <a:off x="1349425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1501825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V="1">
            <a:off x="1649463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1789163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flipV="1">
            <a:off x="1933625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 flipV="1">
            <a:off x="2078088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8" name="Line 82"/>
          <p:cNvSpPr>
            <a:spLocks noChangeShapeType="1"/>
          </p:cNvSpPr>
          <p:nvPr/>
        </p:nvSpPr>
        <p:spPr bwMode="auto">
          <a:xfrm>
            <a:off x="985047" y="2745348"/>
            <a:ext cx="16557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9" name="Oval 83"/>
          <p:cNvSpPr>
            <a:spLocks noChangeArrowheads="1"/>
          </p:cNvSpPr>
          <p:nvPr/>
        </p:nvSpPr>
        <p:spPr bwMode="auto">
          <a:xfrm>
            <a:off x="1422450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0" name="Oval 84"/>
          <p:cNvSpPr>
            <a:spLocks noChangeArrowheads="1"/>
          </p:cNvSpPr>
          <p:nvPr/>
        </p:nvSpPr>
        <p:spPr bwMode="auto">
          <a:xfrm>
            <a:off x="1854250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1" name="Oval 85"/>
          <p:cNvSpPr>
            <a:spLocks noChangeArrowheads="1"/>
          </p:cNvSpPr>
          <p:nvPr/>
        </p:nvSpPr>
        <p:spPr bwMode="auto">
          <a:xfrm>
            <a:off x="2002066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2" name="Oval 86"/>
          <p:cNvSpPr>
            <a:spLocks noChangeArrowheads="1"/>
          </p:cNvSpPr>
          <p:nvPr/>
        </p:nvSpPr>
        <p:spPr bwMode="auto">
          <a:xfrm>
            <a:off x="1270050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3" name="Oval 87"/>
          <p:cNvSpPr>
            <a:spLocks noChangeArrowheads="1"/>
          </p:cNvSpPr>
          <p:nvPr/>
        </p:nvSpPr>
        <p:spPr bwMode="auto">
          <a:xfrm>
            <a:off x="1566913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4" name="Oval 88"/>
          <p:cNvSpPr>
            <a:spLocks noChangeArrowheads="1"/>
          </p:cNvSpPr>
          <p:nvPr/>
        </p:nvSpPr>
        <p:spPr bwMode="auto">
          <a:xfrm>
            <a:off x="1711375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V="1">
            <a:off x="2220963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26" name="Oval 85"/>
          <p:cNvSpPr>
            <a:spLocks noChangeArrowheads="1"/>
          </p:cNvSpPr>
          <p:nvPr/>
        </p:nvSpPr>
        <p:spPr bwMode="auto">
          <a:xfrm>
            <a:off x="2141588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 flipV="1">
            <a:off x="1200200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28" name="Oval 85"/>
          <p:cNvSpPr>
            <a:spLocks noChangeArrowheads="1"/>
          </p:cNvSpPr>
          <p:nvPr/>
        </p:nvSpPr>
        <p:spPr bwMode="auto">
          <a:xfrm>
            <a:off x="1120389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 flipV="1">
            <a:off x="2365425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0" name="Oval 85"/>
          <p:cNvSpPr>
            <a:spLocks noChangeArrowheads="1"/>
          </p:cNvSpPr>
          <p:nvPr/>
        </p:nvSpPr>
        <p:spPr bwMode="auto">
          <a:xfrm>
            <a:off x="2286050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 flipV="1">
            <a:off x="1055738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2" name="Oval 85"/>
          <p:cNvSpPr>
            <a:spLocks noChangeArrowheads="1"/>
          </p:cNvSpPr>
          <p:nvPr/>
        </p:nvSpPr>
        <p:spPr bwMode="auto">
          <a:xfrm>
            <a:off x="976363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3" name="Line 82"/>
          <p:cNvSpPr>
            <a:spLocks noChangeShapeType="1"/>
          </p:cNvSpPr>
          <p:nvPr/>
        </p:nvSpPr>
        <p:spPr bwMode="auto">
          <a:xfrm>
            <a:off x="944706" y="1687361"/>
            <a:ext cx="1683078" cy="1344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 rot="10800000" flipV="1">
            <a:off x="1170131" y="1517498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rot="10800000" flipV="1">
            <a:off x="1033606" y="1517498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6" name="Oval 91"/>
          <p:cNvSpPr>
            <a:spLocks noChangeArrowheads="1"/>
          </p:cNvSpPr>
          <p:nvPr/>
        </p:nvSpPr>
        <p:spPr bwMode="auto">
          <a:xfrm>
            <a:off x="1087581" y="16032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7" name="Oval 92"/>
          <p:cNvSpPr>
            <a:spLocks noChangeArrowheads="1"/>
          </p:cNvSpPr>
          <p:nvPr/>
        </p:nvSpPr>
        <p:spPr bwMode="auto">
          <a:xfrm>
            <a:off x="944706" y="16032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8" name="上矢印 37"/>
          <p:cNvSpPr/>
          <p:nvPr/>
        </p:nvSpPr>
        <p:spPr>
          <a:xfrm>
            <a:off x="395536" y="2060848"/>
            <a:ext cx="432048" cy="57606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baseline="-25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5536" y="2209637"/>
            <a:ext cx="43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H</a:t>
            </a:r>
            <a:r>
              <a:rPr kumimoji="1" lang="en-US" altLang="ja-JP" sz="1600" b="1" baseline="-25000" dirty="0" smtClean="0"/>
              <a:t>0</a:t>
            </a:r>
            <a:endParaRPr kumimoji="1" lang="ja-JP" altLang="en-US" sz="1600" b="1" baseline="-25000" dirty="0"/>
          </a:p>
        </p:txBody>
      </p:sp>
      <p:sp>
        <p:nvSpPr>
          <p:cNvPr id="40" name="Arc 15" descr="右上がり対角線"/>
          <p:cNvSpPr>
            <a:spLocks/>
          </p:cNvSpPr>
          <p:nvPr/>
        </p:nvSpPr>
        <p:spPr bwMode="auto">
          <a:xfrm rot="10800000" flipV="1">
            <a:off x="2259633" y="5167464"/>
            <a:ext cx="6167438" cy="1312862"/>
          </a:xfrm>
          <a:custGeom>
            <a:avLst/>
            <a:gdLst>
              <a:gd name="T0" fmla="*/ 2147483647 w 20638"/>
              <a:gd name="T1" fmla="*/ 0 h 21513"/>
              <a:gd name="T2" fmla="*/ 2147483647 w 20638"/>
              <a:gd name="T3" fmla="*/ 2147483647 h 21513"/>
              <a:gd name="T4" fmla="*/ 0 w 20638"/>
              <a:gd name="T5" fmla="*/ 2147483647 h 21513"/>
              <a:gd name="T6" fmla="*/ 0 60000 65536"/>
              <a:gd name="T7" fmla="*/ 0 60000 65536"/>
              <a:gd name="T8" fmla="*/ 0 60000 65536"/>
              <a:gd name="T9" fmla="*/ 0 w 20638"/>
              <a:gd name="T10" fmla="*/ 0 h 21513"/>
              <a:gd name="T11" fmla="*/ 20638 w 20638"/>
              <a:gd name="T12" fmla="*/ 21513 h 21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38" h="21513" fill="none" extrusionOk="0">
                <a:moveTo>
                  <a:pt x="1941" y="0"/>
                </a:moveTo>
                <a:cubicBezTo>
                  <a:pt x="10667" y="788"/>
                  <a:pt x="18052" y="6768"/>
                  <a:pt x="20638" y="15138"/>
                </a:cubicBezTo>
              </a:path>
              <a:path w="20638" h="21513" stroke="0" extrusionOk="0">
                <a:moveTo>
                  <a:pt x="1941" y="0"/>
                </a:moveTo>
                <a:cubicBezTo>
                  <a:pt x="10667" y="788"/>
                  <a:pt x="18052" y="6768"/>
                  <a:pt x="20638" y="15138"/>
                </a:cubicBezTo>
                <a:lnTo>
                  <a:pt x="0" y="21513"/>
                </a:lnTo>
                <a:close/>
              </a:path>
            </a:pathLst>
          </a:custGeom>
          <a:pattFill prst="ltUpDiag">
            <a:fgClr>
              <a:srgbClr val="008000"/>
            </a:fgClr>
            <a:bgClr>
              <a:schemeClr val="bg1"/>
            </a:bgClr>
          </a:pattFill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sz="1600" i="0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2411760" y="6093296"/>
            <a:ext cx="6192837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sz="1600" i="0"/>
          </a:p>
        </p:txBody>
      </p:sp>
      <p:sp>
        <p:nvSpPr>
          <p:cNvPr id="42" name="Rectangle 17" descr="右上がり対角線"/>
          <p:cNvSpPr>
            <a:spLocks noChangeArrowheads="1"/>
          </p:cNvSpPr>
          <p:nvPr/>
        </p:nvSpPr>
        <p:spPr bwMode="auto">
          <a:xfrm>
            <a:off x="1043608" y="5157192"/>
            <a:ext cx="1223963" cy="935037"/>
          </a:xfrm>
          <a:prstGeom prst="rect">
            <a:avLst/>
          </a:prstGeom>
          <a:pattFill prst="ltUpDiag">
            <a:fgClr>
              <a:srgbClr val="008000"/>
            </a:fgClr>
            <a:bgClr>
              <a:schemeClr val="bg1"/>
            </a:bgClr>
          </a:patt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sz="1600" i="0"/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8244408" y="6165304"/>
            <a:ext cx="649288" cy="30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b="1" i="0" dirty="0">
                <a:latin typeface="+mn-ea"/>
              </a:rPr>
              <a:t>time</a:t>
            </a:r>
          </a:p>
        </p:txBody>
      </p:sp>
      <p:sp>
        <p:nvSpPr>
          <p:cNvPr id="44" name="Line 67"/>
          <p:cNvSpPr>
            <a:spLocks noChangeShapeType="1"/>
          </p:cNvSpPr>
          <p:nvPr/>
        </p:nvSpPr>
        <p:spPr bwMode="auto">
          <a:xfrm flipH="1">
            <a:off x="2259633" y="6271617"/>
            <a:ext cx="2447925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3267696" y="6130329"/>
            <a:ext cx="215900" cy="3065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dirty="0">
                <a:latin typeface="Times New Roman" pitchFamily="18" charset="0"/>
              </a:rPr>
              <a:t>t</a:t>
            </a:r>
          </a:p>
        </p:txBody>
      </p:sp>
      <p:sp>
        <p:nvSpPr>
          <p:cNvPr id="46" name="Line 137"/>
          <p:cNvSpPr>
            <a:spLocks noChangeShapeType="1"/>
          </p:cNvSpPr>
          <p:nvPr/>
        </p:nvSpPr>
        <p:spPr bwMode="auto">
          <a:xfrm flipV="1">
            <a:off x="1043608" y="4687292"/>
            <a:ext cx="0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47" name="Text Box 138"/>
          <p:cNvSpPr txBox="1">
            <a:spLocks noChangeArrowheads="1"/>
          </p:cNvSpPr>
          <p:nvPr/>
        </p:nvSpPr>
        <p:spPr bwMode="auto">
          <a:xfrm>
            <a:off x="835646" y="4374554"/>
            <a:ext cx="863600" cy="30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>
                <a:latin typeface="Times New Roman" pitchFamily="18" charset="0"/>
              </a:rPr>
              <a:t>M</a:t>
            </a:r>
          </a:p>
        </p:txBody>
      </p:sp>
      <p:sp>
        <p:nvSpPr>
          <p:cNvPr id="48" name="Line 139"/>
          <p:cNvSpPr>
            <a:spLocks noChangeShapeType="1"/>
          </p:cNvSpPr>
          <p:nvPr/>
        </p:nvSpPr>
        <p:spPr bwMode="auto">
          <a:xfrm>
            <a:off x="1043608" y="5154017"/>
            <a:ext cx="122396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49" name="Line 140"/>
          <p:cNvSpPr>
            <a:spLocks noChangeShapeType="1"/>
          </p:cNvSpPr>
          <p:nvPr/>
        </p:nvSpPr>
        <p:spPr bwMode="auto">
          <a:xfrm>
            <a:off x="1043608" y="6103342"/>
            <a:ext cx="7200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50" name="Line 141"/>
          <p:cNvSpPr>
            <a:spLocks noChangeShapeType="1"/>
          </p:cNvSpPr>
          <p:nvPr/>
        </p:nvSpPr>
        <p:spPr bwMode="auto">
          <a:xfrm>
            <a:off x="2267571" y="5154017"/>
            <a:ext cx="597693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51" name="Line 143"/>
          <p:cNvSpPr>
            <a:spLocks noChangeShapeType="1"/>
          </p:cNvSpPr>
          <p:nvPr/>
        </p:nvSpPr>
        <p:spPr bwMode="auto">
          <a:xfrm>
            <a:off x="2267571" y="5141317"/>
            <a:ext cx="0" cy="9652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52" name="AutoShape 145"/>
          <p:cNvSpPr>
            <a:spLocks noChangeArrowheads="1"/>
          </p:cNvSpPr>
          <p:nvPr/>
        </p:nvSpPr>
        <p:spPr bwMode="auto">
          <a:xfrm>
            <a:off x="5939979" y="5298033"/>
            <a:ext cx="3024188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8000"/>
            </a:solidFill>
            <a:round/>
            <a:headEnd/>
            <a:tailEnd/>
          </a:ln>
          <a:effectLst>
            <a:outerShdw blurRad="50800" dist="88900" dir="252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ja-JP" altLang="ja-JP" sz="1600" i="0"/>
          </a:p>
        </p:txBody>
      </p:sp>
      <p:sp>
        <p:nvSpPr>
          <p:cNvPr id="53" name="Text Box 156"/>
          <p:cNvSpPr txBox="1">
            <a:spLocks noChangeArrowheads="1"/>
          </p:cNvSpPr>
          <p:nvPr/>
        </p:nvSpPr>
        <p:spPr bwMode="auto">
          <a:xfrm>
            <a:off x="6011987" y="5442049"/>
            <a:ext cx="284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/>
              <a:t>M</a:t>
            </a:r>
            <a:r>
              <a:rPr lang="en-US" altLang="ja-JP" sz="1600" b="1" i="0" dirty="0"/>
              <a:t>(</a:t>
            </a:r>
            <a:r>
              <a:rPr lang="en-US" altLang="ja-JP" sz="1600" b="1" dirty="0"/>
              <a:t>t</a:t>
            </a:r>
            <a:r>
              <a:rPr lang="en-US" altLang="ja-JP" sz="1600" b="1" i="0" dirty="0"/>
              <a:t>) = </a:t>
            </a:r>
            <a:r>
              <a:rPr lang="en-US" altLang="ja-JP" sz="1600" b="1" dirty="0"/>
              <a:t>M</a:t>
            </a:r>
            <a:r>
              <a:rPr lang="en-US" altLang="ja-JP" sz="1600" b="1" i="0" dirty="0"/>
              <a:t>(∞)[1- exp</a:t>
            </a:r>
            <a:r>
              <a:rPr lang="en-US" altLang="ja-JP" sz="1600" b="1" i="0" dirty="0" smtClean="0"/>
              <a:t>(-</a:t>
            </a:r>
            <a:r>
              <a:rPr lang="en-US" altLang="ja-JP" sz="1600" b="1" dirty="0" smtClean="0"/>
              <a:t>t/</a:t>
            </a:r>
            <a:r>
              <a:rPr lang="en-US" altLang="ja-JP" sz="1600" b="1" i="1" dirty="0" smtClean="0"/>
              <a:t>T</a:t>
            </a:r>
            <a:r>
              <a:rPr lang="en-US" altLang="ja-JP" sz="1600" b="1" i="0" baseline="-25000" dirty="0" smtClean="0"/>
              <a:t>1</a:t>
            </a:r>
            <a:r>
              <a:rPr lang="en-US" altLang="ja-JP" sz="1600" b="1" i="0" dirty="0"/>
              <a:t>)]</a:t>
            </a: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3779912" y="1556792"/>
            <a:ext cx="1655763" cy="1393825"/>
            <a:chOff x="2200" y="1434"/>
            <a:chExt cx="1043" cy="878"/>
          </a:xfrm>
        </p:grpSpPr>
        <p:sp>
          <p:nvSpPr>
            <p:cNvPr id="55" name="Line 82"/>
            <p:cNvSpPr>
              <a:spLocks noChangeShapeType="1"/>
            </p:cNvSpPr>
            <p:nvPr/>
          </p:nvSpPr>
          <p:spPr bwMode="auto">
            <a:xfrm>
              <a:off x="2200" y="2196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2200" y="1541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57" name="Line 110"/>
            <p:cNvSpPr>
              <a:spLocks noChangeShapeType="1"/>
            </p:cNvSpPr>
            <p:nvPr/>
          </p:nvSpPr>
          <p:spPr bwMode="auto">
            <a:xfrm flipV="1">
              <a:off x="2267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58" name="Line 111"/>
            <p:cNvSpPr>
              <a:spLocks noChangeShapeType="1"/>
            </p:cNvSpPr>
            <p:nvPr/>
          </p:nvSpPr>
          <p:spPr bwMode="auto">
            <a:xfrm flipV="1">
              <a:off x="2355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59" name="Line 112"/>
            <p:cNvSpPr>
              <a:spLocks noChangeShapeType="1"/>
            </p:cNvSpPr>
            <p:nvPr/>
          </p:nvSpPr>
          <p:spPr bwMode="auto">
            <a:xfrm flipV="1">
              <a:off x="2629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0" name="Line 113"/>
            <p:cNvSpPr>
              <a:spLocks noChangeShapeType="1"/>
            </p:cNvSpPr>
            <p:nvPr/>
          </p:nvSpPr>
          <p:spPr bwMode="auto">
            <a:xfrm flipV="1">
              <a:off x="2721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1" name="Line 114"/>
            <p:cNvSpPr>
              <a:spLocks noChangeShapeType="1"/>
            </p:cNvSpPr>
            <p:nvPr/>
          </p:nvSpPr>
          <p:spPr bwMode="auto">
            <a:xfrm rot="10800000" flipV="1">
              <a:off x="2253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2" name="Line 115"/>
            <p:cNvSpPr>
              <a:spLocks noChangeShapeType="1"/>
            </p:cNvSpPr>
            <p:nvPr/>
          </p:nvSpPr>
          <p:spPr bwMode="auto">
            <a:xfrm rot="10800000" flipV="1">
              <a:off x="2341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3" name="Line 116"/>
            <p:cNvSpPr>
              <a:spLocks noChangeShapeType="1"/>
            </p:cNvSpPr>
            <p:nvPr/>
          </p:nvSpPr>
          <p:spPr bwMode="auto">
            <a:xfrm rot="10800000" flipV="1">
              <a:off x="261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4" name="Line 117"/>
            <p:cNvSpPr>
              <a:spLocks noChangeShapeType="1"/>
            </p:cNvSpPr>
            <p:nvPr/>
          </p:nvSpPr>
          <p:spPr bwMode="auto">
            <a:xfrm rot="10800000" flipV="1">
              <a:off x="2707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5" name="Oval 47"/>
            <p:cNvSpPr>
              <a:spLocks noChangeArrowheads="1"/>
            </p:cNvSpPr>
            <p:nvPr/>
          </p:nvSpPr>
          <p:spPr bwMode="auto">
            <a:xfrm>
              <a:off x="2290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66" name="Oval 48"/>
            <p:cNvSpPr>
              <a:spLocks noChangeArrowheads="1"/>
            </p:cNvSpPr>
            <p:nvPr/>
          </p:nvSpPr>
          <p:spPr bwMode="auto">
            <a:xfrm>
              <a:off x="256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67" name="Oval 49"/>
            <p:cNvSpPr>
              <a:spLocks noChangeArrowheads="1"/>
            </p:cNvSpPr>
            <p:nvPr/>
          </p:nvSpPr>
          <p:spPr bwMode="auto">
            <a:xfrm>
              <a:off x="2653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68" name="Oval 50"/>
            <p:cNvSpPr>
              <a:spLocks noChangeArrowheads="1"/>
            </p:cNvSpPr>
            <p:nvPr/>
          </p:nvSpPr>
          <p:spPr bwMode="auto">
            <a:xfrm>
              <a:off x="2200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69" name="Oval 53"/>
            <p:cNvSpPr>
              <a:spLocks noChangeArrowheads="1"/>
            </p:cNvSpPr>
            <p:nvPr/>
          </p:nvSpPr>
          <p:spPr bwMode="auto">
            <a:xfrm>
              <a:off x="2306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0" name="Oval 54"/>
            <p:cNvSpPr>
              <a:spLocks noChangeArrowheads="1"/>
            </p:cNvSpPr>
            <p:nvPr/>
          </p:nvSpPr>
          <p:spPr bwMode="auto">
            <a:xfrm>
              <a:off x="2578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1" name="Oval 55"/>
            <p:cNvSpPr>
              <a:spLocks noChangeArrowheads="1"/>
            </p:cNvSpPr>
            <p:nvPr/>
          </p:nvSpPr>
          <p:spPr bwMode="auto">
            <a:xfrm>
              <a:off x="2669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2" name="Oval 56"/>
            <p:cNvSpPr>
              <a:spLocks noChangeArrowheads="1"/>
            </p:cNvSpPr>
            <p:nvPr/>
          </p:nvSpPr>
          <p:spPr bwMode="auto">
            <a:xfrm>
              <a:off x="2216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3" name="Line 126"/>
            <p:cNvSpPr>
              <a:spLocks noChangeShapeType="1"/>
            </p:cNvSpPr>
            <p:nvPr/>
          </p:nvSpPr>
          <p:spPr bwMode="auto">
            <a:xfrm flipV="1">
              <a:off x="2448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4" name="Oval 54"/>
            <p:cNvSpPr>
              <a:spLocks noChangeArrowheads="1"/>
            </p:cNvSpPr>
            <p:nvPr/>
          </p:nvSpPr>
          <p:spPr bwMode="auto">
            <a:xfrm>
              <a:off x="2397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5" name="Line 128"/>
            <p:cNvSpPr>
              <a:spLocks noChangeShapeType="1"/>
            </p:cNvSpPr>
            <p:nvPr/>
          </p:nvSpPr>
          <p:spPr bwMode="auto">
            <a:xfrm rot="10800000" flipV="1">
              <a:off x="252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6" name="Oval 48"/>
            <p:cNvSpPr>
              <a:spLocks noChangeArrowheads="1"/>
            </p:cNvSpPr>
            <p:nvPr/>
          </p:nvSpPr>
          <p:spPr bwMode="auto">
            <a:xfrm>
              <a:off x="247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7" name="Line 130"/>
            <p:cNvSpPr>
              <a:spLocks noChangeShapeType="1"/>
            </p:cNvSpPr>
            <p:nvPr/>
          </p:nvSpPr>
          <p:spPr bwMode="auto">
            <a:xfrm flipV="1">
              <a:off x="2544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8" name="Oval 56"/>
            <p:cNvSpPr>
              <a:spLocks noChangeArrowheads="1"/>
            </p:cNvSpPr>
            <p:nvPr/>
          </p:nvSpPr>
          <p:spPr bwMode="auto">
            <a:xfrm>
              <a:off x="2493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9" name="Line 132"/>
            <p:cNvSpPr>
              <a:spLocks noChangeShapeType="1"/>
            </p:cNvSpPr>
            <p:nvPr/>
          </p:nvSpPr>
          <p:spPr bwMode="auto">
            <a:xfrm rot="10800000" flipV="1">
              <a:off x="2434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0" name="Oval 48"/>
            <p:cNvSpPr>
              <a:spLocks noChangeArrowheads="1"/>
            </p:cNvSpPr>
            <p:nvPr/>
          </p:nvSpPr>
          <p:spPr bwMode="auto">
            <a:xfrm>
              <a:off x="2381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6156625" y="1556668"/>
            <a:ext cx="1655763" cy="1393825"/>
            <a:chOff x="4150" y="1434"/>
            <a:chExt cx="1043" cy="878"/>
          </a:xfrm>
        </p:grpSpPr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4150" y="2196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4150" y="1541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 flipV="1">
              <a:off x="4292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5" name="Line 79"/>
            <p:cNvSpPr>
              <a:spLocks noChangeShapeType="1"/>
            </p:cNvSpPr>
            <p:nvPr/>
          </p:nvSpPr>
          <p:spPr bwMode="auto">
            <a:xfrm flipV="1">
              <a:off x="4381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flipV="1">
              <a:off x="4655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 flipV="1">
              <a:off x="4746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8" name="Line 82"/>
            <p:cNvSpPr>
              <a:spLocks noChangeShapeType="1"/>
            </p:cNvSpPr>
            <p:nvPr/>
          </p:nvSpPr>
          <p:spPr bwMode="auto">
            <a:xfrm rot="10800000" flipV="1">
              <a:off x="4201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 rot="10800000" flipV="1">
              <a:off x="447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90" name="Oval 47"/>
            <p:cNvSpPr>
              <a:spLocks noChangeArrowheads="1"/>
            </p:cNvSpPr>
            <p:nvPr/>
          </p:nvSpPr>
          <p:spPr bwMode="auto">
            <a:xfrm>
              <a:off x="4150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1" name="Oval 48"/>
            <p:cNvSpPr>
              <a:spLocks noChangeArrowheads="1"/>
            </p:cNvSpPr>
            <p:nvPr/>
          </p:nvSpPr>
          <p:spPr bwMode="auto">
            <a:xfrm>
              <a:off x="442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2" name="Oval 53"/>
            <p:cNvSpPr>
              <a:spLocks noChangeArrowheads="1"/>
            </p:cNvSpPr>
            <p:nvPr/>
          </p:nvSpPr>
          <p:spPr bwMode="auto">
            <a:xfrm>
              <a:off x="4332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3" name="Oval 54"/>
            <p:cNvSpPr>
              <a:spLocks noChangeArrowheads="1"/>
            </p:cNvSpPr>
            <p:nvPr/>
          </p:nvSpPr>
          <p:spPr bwMode="auto">
            <a:xfrm>
              <a:off x="4604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4" name="Oval 55"/>
            <p:cNvSpPr>
              <a:spLocks noChangeArrowheads="1"/>
            </p:cNvSpPr>
            <p:nvPr/>
          </p:nvSpPr>
          <p:spPr bwMode="auto">
            <a:xfrm>
              <a:off x="4694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5" name="Oval 56"/>
            <p:cNvSpPr>
              <a:spLocks noChangeArrowheads="1"/>
            </p:cNvSpPr>
            <p:nvPr/>
          </p:nvSpPr>
          <p:spPr bwMode="auto">
            <a:xfrm>
              <a:off x="4241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6" name="Line 90"/>
            <p:cNvSpPr>
              <a:spLocks noChangeShapeType="1"/>
            </p:cNvSpPr>
            <p:nvPr/>
          </p:nvSpPr>
          <p:spPr bwMode="auto">
            <a:xfrm flipV="1">
              <a:off x="4473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97" name="Oval 54"/>
            <p:cNvSpPr>
              <a:spLocks noChangeArrowheads="1"/>
            </p:cNvSpPr>
            <p:nvPr/>
          </p:nvSpPr>
          <p:spPr bwMode="auto">
            <a:xfrm>
              <a:off x="4422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rot="10800000" flipV="1">
              <a:off x="438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99" name="Oval 48"/>
            <p:cNvSpPr>
              <a:spLocks noChangeArrowheads="1"/>
            </p:cNvSpPr>
            <p:nvPr/>
          </p:nvSpPr>
          <p:spPr bwMode="auto">
            <a:xfrm>
              <a:off x="433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100" name="Line 94"/>
            <p:cNvSpPr>
              <a:spLocks noChangeShapeType="1"/>
            </p:cNvSpPr>
            <p:nvPr/>
          </p:nvSpPr>
          <p:spPr bwMode="auto">
            <a:xfrm flipV="1">
              <a:off x="4564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101" name="Oval 56"/>
            <p:cNvSpPr>
              <a:spLocks noChangeArrowheads="1"/>
            </p:cNvSpPr>
            <p:nvPr/>
          </p:nvSpPr>
          <p:spPr bwMode="auto">
            <a:xfrm>
              <a:off x="4513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102" name="Line 96"/>
            <p:cNvSpPr>
              <a:spLocks noChangeShapeType="1"/>
            </p:cNvSpPr>
            <p:nvPr/>
          </p:nvSpPr>
          <p:spPr bwMode="auto">
            <a:xfrm rot="10800000" flipV="1">
              <a:off x="4294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103" name="Oval 48"/>
            <p:cNvSpPr>
              <a:spLocks noChangeArrowheads="1"/>
            </p:cNvSpPr>
            <p:nvPr/>
          </p:nvSpPr>
          <p:spPr bwMode="auto">
            <a:xfrm>
              <a:off x="4241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104" name="Line 98"/>
            <p:cNvSpPr>
              <a:spLocks noChangeShapeType="1"/>
            </p:cNvSpPr>
            <p:nvPr/>
          </p:nvSpPr>
          <p:spPr bwMode="auto">
            <a:xfrm flipV="1">
              <a:off x="4201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105" name="Oval 56"/>
            <p:cNvSpPr>
              <a:spLocks noChangeArrowheads="1"/>
            </p:cNvSpPr>
            <p:nvPr/>
          </p:nvSpPr>
          <p:spPr bwMode="auto">
            <a:xfrm>
              <a:off x="4150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106" name="Line 100"/>
            <p:cNvSpPr>
              <a:spLocks noChangeShapeType="1"/>
            </p:cNvSpPr>
            <p:nvPr/>
          </p:nvSpPr>
          <p:spPr bwMode="auto">
            <a:xfrm flipV="1">
              <a:off x="4836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107" name="Oval 56"/>
            <p:cNvSpPr>
              <a:spLocks noChangeArrowheads="1"/>
            </p:cNvSpPr>
            <p:nvPr/>
          </p:nvSpPr>
          <p:spPr bwMode="auto">
            <a:xfrm>
              <a:off x="4785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</p:grpSp>
      <p:sp>
        <p:nvSpPr>
          <p:cNvPr id="108" name="Text Box 58"/>
          <p:cNvSpPr txBox="1">
            <a:spLocks noChangeArrowheads="1"/>
          </p:cNvSpPr>
          <p:nvPr/>
        </p:nvSpPr>
        <p:spPr bwMode="auto">
          <a:xfrm>
            <a:off x="467544" y="3356992"/>
            <a:ext cx="2736304" cy="62426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en-US" altLang="ja-JP" sz="1600" b="1" dirty="0" smtClean="0"/>
              <a:t>Thermal equilibrium state</a:t>
            </a:r>
          </a:p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b="1" dirty="0" smtClean="0">
                <a:cs typeface="Arial" pitchFamily="34" charset="0"/>
              </a:rPr>
              <a:t> M </a:t>
            </a:r>
            <a:r>
              <a:rPr kumimoji="0" lang="en-US" altLang="ja-JP" sz="1600" b="1" i="0" dirty="0" smtClean="0">
                <a:cs typeface="Arial" pitchFamily="34" charset="0"/>
              </a:rPr>
              <a:t>= </a:t>
            </a:r>
            <a:r>
              <a:rPr kumimoji="0" lang="en-US" altLang="ja-JP" sz="1600" b="1" dirty="0" smtClean="0">
                <a:cs typeface="Arial" pitchFamily="34" charset="0"/>
              </a:rPr>
              <a:t>M</a:t>
            </a:r>
            <a:r>
              <a:rPr kumimoji="0" lang="ja-JP" altLang="en-US" sz="1600" b="1" i="0" dirty="0">
                <a:cs typeface="Arial" pitchFamily="34" charset="0"/>
              </a:rPr>
              <a:t>（∞</a:t>
            </a:r>
            <a:r>
              <a:rPr kumimoji="0" lang="ja-JP" altLang="en-US" sz="1600" b="1" i="0" dirty="0" smtClean="0">
                <a:cs typeface="Arial" pitchFamily="34" charset="0"/>
              </a:rPr>
              <a:t>）</a:t>
            </a:r>
            <a:endParaRPr kumimoji="0" lang="en-US" altLang="ja-JP" sz="1600" b="1" i="0" dirty="0" smtClean="0">
              <a:cs typeface="Arial" pitchFamily="34" charset="0"/>
            </a:endParaRPr>
          </a:p>
        </p:txBody>
      </p:sp>
      <p:sp>
        <p:nvSpPr>
          <p:cNvPr id="109" name="Line 137"/>
          <p:cNvSpPr>
            <a:spLocks noChangeShapeType="1"/>
          </p:cNvSpPr>
          <p:nvPr/>
        </p:nvSpPr>
        <p:spPr bwMode="auto">
          <a:xfrm>
            <a:off x="5724128" y="6106445"/>
            <a:ext cx="3024336" cy="2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10" name="Text Box 64"/>
          <p:cNvSpPr txBox="1">
            <a:spLocks noChangeArrowheads="1"/>
          </p:cNvSpPr>
          <p:nvPr/>
        </p:nvSpPr>
        <p:spPr bwMode="auto">
          <a:xfrm>
            <a:off x="6372200" y="3356992"/>
            <a:ext cx="1295400" cy="64389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b="1" dirty="0" smtClean="0"/>
              <a:t>Relaxation</a:t>
            </a:r>
          </a:p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b="1" dirty="0" smtClean="0"/>
              <a:t>M</a:t>
            </a:r>
            <a:r>
              <a:rPr kumimoji="0" lang="en-US" altLang="ja-JP" sz="1600" b="1" i="0" dirty="0" smtClean="0"/>
              <a:t> </a:t>
            </a:r>
            <a:r>
              <a:rPr kumimoji="0" lang="en-US" altLang="ja-JP" sz="1600" b="1" i="0" dirty="0"/>
              <a:t>= </a:t>
            </a:r>
            <a:r>
              <a:rPr kumimoji="0" lang="en-US" altLang="ja-JP" sz="1600" b="1" dirty="0"/>
              <a:t>M</a:t>
            </a:r>
            <a:r>
              <a:rPr kumimoji="0" lang="ja-JP" altLang="en-US" sz="1600" b="1" i="0" dirty="0"/>
              <a:t>（</a:t>
            </a:r>
            <a:r>
              <a:rPr kumimoji="0" lang="en-US" altLang="ja-JP" sz="1600" b="1" dirty="0"/>
              <a:t>t</a:t>
            </a:r>
            <a:r>
              <a:rPr kumimoji="0" lang="ja-JP" altLang="en-US" sz="1600" b="1" i="0" dirty="0"/>
              <a:t>）</a:t>
            </a:r>
          </a:p>
        </p:txBody>
      </p:sp>
      <p:sp>
        <p:nvSpPr>
          <p:cNvPr id="111" name="Line 142"/>
          <p:cNvSpPr>
            <a:spLocks noChangeShapeType="1"/>
          </p:cNvSpPr>
          <p:nvPr/>
        </p:nvSpPr>
        <p:spPr bwMode="auto">
          <a:xfrm flipV="1">
            <a:off x="2267744" y="4653136"/>
            <a:ext cx="0" cy="1916112"/>
          </a:xfrm>
          <a:prstGeom prst="lin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12" name="Text Box 58"/>
          <p:cNvSpPr txBox="1">
            <a:spLocks noChangeArrowheads="1"/>
          </p:cNvSpPr>
          <p:nvPr/>
        </p:nvSpPr>
        <p:spPr bwMode="auto">
          <a:xfrm>
            <a:off x="3707904" y="3356992"/>
            <a:ext cx="1656184" cy="62426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en-US" altLang="ja-JP" sz="1600" b="1" dirty="0" smtClean="0"/>
              <a:t>Exited state</a:t>
            </a:r>
          </a:p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b="1" dirty="0" smtClean="0">
                <a:cs typeface="Arial" pitchFamily="34" charset="0"/>
              </a:rPr>
              <a:t> M </a:t>
            </a:r>
            <a:r>
              <a:rPr kumimoji="0" lang="en-US" altLang="ja-JP" sz="1600" b="1" i="0" dirty="0" smtClean="0">
                <a:cs typeface="Arial" pitchFamily="34" charset="0"/>
              </a:rPr>
              <a:t>= M(0) = 0</a:t>
            </a:r>
          </a:p>
        </p:txBody>
      </p:sp>
      <p:cxnSp>
        <p:nvCxnSpPr>
          <p:cNvPr id="113" name="直線矢印コネクタ 112"/>
          <p:cNvCxnSpPr/>
          <p:nvPr/>
        </p:nvCxnSpPr>
        <p:spPr>
          <a:xfrm>
            <a:off x="1619672" y="4077072"/>
            <a:ext cx="72008" cy="10801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>
            <a:stCxn id="112" idx="2"/>
          </p:cNvCxnSpPr>
          <p:nvPr/>
        </p:nvCxnSpPr>
        <p:spPr>
          <a:xfrm flipH="1">
            <a:off x="2339752" y="3981256"/>
            <a:ext cx="2196244" cy="8879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>
            <a:stCxn id="110" idx="2"/>
          </p:cNvCxnSpPr>
          <p:nvPr/>
        </p:nvCxnSpPr>
        <p:spPr>
          <a:xfrm flipH="1">
            <a:off x="4716016" y="4000886"/>
            <a:ext cx="2303884" cy="86827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曲線コネクタ 115"/>
          <p:cNvCxnSpPr/>
          <p:nvPr/>
        </p:nvCxnSpPr>
        <p:spPr>
          <a:xfrm rot="16200000" flipV="1">
            <a:off x="1583668" y="1952836"/>
            <a:ext cx="576064" cy="36004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曲線コネクタ 116"/>
          <p:cNvCxnSpPr/>
          <p:nvPr/>
        </p:nvCxnSpPr>
        <p:spPr>
          <a:xfrm rot="16200000" flipV="1">
            <a:off x="6840252" y="2096852"/>
            <a:ext cx="576064" cy="36004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  <a:scene3d>
            <a:camera prst="orthographicFront">
              <a:rot lat="21599968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/>
          <p:cNvSpPr txBox="1"/>
          <p:nvPr/>
        </p:nvSpPr>
        <p:spPr>
          <a:xfrm>
            <a:off x="1331640" y="940658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 &lt; 0</a:t>
            </a:r>
            <a:endParaRPr kumimoji="1" lang="ja-JP" altLang="en-US" sz="20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355976" y="940658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 = 0</a:t>
            </a:r>
            <a:endParaRPr kumimoji="1" lang="ja-JP" altLang="en-US" sz="2000" dirty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6660232" y="940658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 &gt; 0</a:t>
            </a:r>
            <a:endParaRPr kumimoji="1" lang="ja-JP" altLang="en-US" sz="2000" dirty="0"/>
          </a:p>
        </p:txBody>
      </p:sp>
      <p:graphicFrame>
        <p:nvGraphicFramePr>
          <p:cNvPr id="121" name="Object 1"/>
          <p:cNvGraphicFramePr>
            <a:graphicFrameLocks noChangeAspect="1"/>
          </p:cNvGraphicFramePr>
          <p:nvPr/>
        </p:nvGraphicFramePr>
        <p:xfrm>
          <a:off x="2843808" y="980728"/>
          <a:ext cx="1224136" cy="381570"/>
        </p:xfrm>
        <a:graphic>
          <a:graphicData uri="http://schemas.openxmlformats.org/presentationml/2006/ole">
            <p:oleObj spid="_x0000_s11266" name="数式" r:id="rId4" imgW="609336" imgH="215806" progId="Equation.3">
              <p:embed/>
            </p:oleObj>
          </a:graphicData>
        </a:graphic>
      </p:graphicFrame>
      <p:sp>
        <p:nvSpPr>
          <p:cNvPr id="122" name="テキスト ボックス 121"/>
          <p:cNvSpPr txBox="1"/>
          <p:nvPr/>
        </p:nvSpPr>
        <p:spPr>
          <a:xfrm>
            <a:off x="1907704" y="60932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26771 -0.0030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4" grpId="0" animBg="1"/>
      <p:bldP spid="45" grpId="0" animBg="1"/>
      <p:bldP spid="52" grpId="0" animBg="1"/>
      <p:bldP spid="53" grpId="0"/>
      <p:bldP spid="110" grpId="0" animBg="1"/>
      <p:bldP spid="111" grpId="0" animBg="1"/>
      <p:bldP spid="112" grpId="0" animBg="1"/>
      <p:bldP spid="119" grpId="0"/>
      <p:bldP spid="120" grpId="0"/>
      <p:bldP spid="122" grpId="0"/>
      <p:bldP spid="1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3533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3528" y="908720"/>
            <a:ext cx="8352928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683055" y="2742084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267744" y="2924944"/>
            <a:ext cx="10711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i="0" dirty="0"/>
              <a:t>m=+1/2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267744" y="1340768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i="0" dirty="0"/>
              <a:t>m=-1/2</a:t>
            </a:r>
          </a:p>
        </p:txBody>
      </p:sp>
      <p:sp>
        <p:nvSpPr>
          <p:cNvPr id="11" name="稲妻 10"/>
          <p:cNvSpPr/>
          <p:nvPr/>
        </p:nvSpPr>
        <p:spPr>
          <a:xfrm rot="3588448">
            <a:off x="2653769" y="922147"/>
            <a:ext cx="390882" cy="178450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V="1">
            <a:off x="1349425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1501825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V="1">
            <a:off x="1649463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1789163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flipV="1">
            <a:off x="1933625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 flipV="1">
            <a:off x="2078088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8" name="Line 82"/>
          <p:cNvSpPr>
            <a:spLocks noChangeShapeType="1"/>
          </p:cNvSpPr>
          <p:nvPr/>
        </p:nvSpPr>
        <p:spPr bwMode="auto">
          <a:xfrm>
            <a:off x="985047" y="2745348"/>
            <a:ext cx="16557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9" name="Oval 83"/>
          <p:cNvSpPr>
            <a:spLocks noChangeArrowheads="1"/>
          </p:cNvSpPr>
          <p:nvPr/>
        </p:nvSpPr>
        <p:spPr bwMode="auto">
          <a:xfrm>
            <a:off x="1422450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0" name="Oval 84"/>
          <p:cNvSpPr>
            <a:spLocks noChangeArrowheads="1"/>
          </p:cNvSpPr>
          <p:nvPr/>
        </p:nvSpPr>
        <p:spPr bwMode="auto">
          <a:xfrm>
            <a:off x="1854250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1" name="Oval 85"/>
          <p:cNvSpPr>
            <a:spLocks noChangeArrowheads="1"/>
          </p:cNvSpPr>
          <p:nvPr/>
        </p:nvSpPr>
        <p:spPr bwMode="auto">
          <a:xfrm>
            <a:off x="2002066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2" name="Oval 86"/>
          <p:cNvSpPr>
            <a:spLocks noChangeArrowheads="1"/>
          </p:cNvSpPr>
          <p:nvPr/>
        </p:nvSpPr>
        <p:spPr bwMode="auto">
          <a:xfrm>
            <a:off x="1270050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3" name="Oval 87"/>
          <p:cNvSpPr>
            <a:spLocks noChangeArrowheads="1"/>
          </p:cNvSpPr>
          <p:nvPr/>
        </p:nvSpPr>
        <p:spPr bwMode="auto">
          <a:xfrm>
            <a:off x="1566913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4" name="Oval 88"/>
          <p:cNvSpPr>
            <a:spLocks noChangeArrowheads="1"/>
          </p:cNvSpPr>
          <p:nvPr/>
        </p:nvSpPr>
        <p:spPr bwMode="auto">
          <a:xfrm>
            <a:off x="1711375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V="1">
            <a:off x="2220963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26" name="Oval 85"/>
          <p:cNvSpPr>
            <a:spLocks noChangeArrowheads="1"/>
          </p:cNvSpPr>
          <p:nvPr/>
        </p:nvSpPr>
        <p:spPr bwMode="auto">
          <a:xfrm>
            <a:off x="2141588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 flipV="1">
            <a:off x="1200200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28" name="Oval 85"/>
          <p:cNvSpPr>
            <a:spLocks noChangeArrowheads="1"/>
          </p:cNvSpPr>
          <p:nvPr/>
        </p:nvSpPr>
        <p:spPr bwMode="auto">
          <a:xfrm>
            <a:off x="1120389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 flipV="1">
            <a:off x="2365425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0" name="Oval 85"/>
          <p:cNvSpPr>
            <a:spLocks noChangeArrowheads="1"/>
          </p:cNvSpPr>
          <p:nvPr/>
        </p:nvSpPr>
        <p:spPr bwMode="auto">
          <a:xfrm>
            <a:off x="2286050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 flipV="1">
            <a:off x="1055738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2" name="Oval 85"/>
          <p:cNvSpPr>
            <a:spLocks noChangeArrowheads="1"/>
          </p:cNvSpPr>
          <p:nvPr/>
        </p:nvSpPr>
        <p:spPr bwMode="auto">
          <a:xfrm>
            <a:off x="976363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3" name="Line 82"/>
          <p:cNvSpPr>
            <a:spLocks noChangeShapeType="1"/>
          </p:cNvSpPr>
          <p:nvPr/>
        </p:nvSpPr>
        <p:spPr bwMode="auto">
          <a:xfrm>
            <a:off x="944706" y="1687361"/>
            <a:ext cx="1683078" cy="1344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 rot="10800000" flipV="1">
            <a:off x="1170131" y="1517498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rot="10800000" flipV="1">
            <a:off x="1033606" y="1517498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6" name="Oval 91"/>
          <p:cNvSpPr>
            <a:spLocks noChangeArrowheads="1"/>
          </p:cNvSpPr>
          <p:nvPr/>
        </p:nvSpPr>
        <p:spPr bwMode="auto">
          <a:xfrm>
            <a:off x="1087581" y="16032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7" name="Oval 92"/>
          <p:cNvSpPr>
            <a:spLocks noChangeArrowheads="1"/>
          </p:cNvSpPr>
          <p:nvPr/>
        </p:nvSpPr>
        <p:spPr bwMode="auto">
          <a:xfrm>
            <a:off x="944706" y="16032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8" name="上矢印 37"/>
          <p:cNvSpPr/>
          <p:nvPr/>
        </p:nvSpPr>
        <p:spPr>
          <a:xfrm>
            <a:off x="395536" y="2060848"/>
            <a:ext cx="432048" cy="57606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baseline="-25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2430" y="2209637"/>
            <a:ext cx="43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H</a:t>
            </a:r>
            <a:r>
              <a:rPr kumimoji="1" lang="en-US" altLang="ja-JP" sz="1600" b="1" baseline="-25000" dirty="0" smtClean="0"/>
              <a:t>0</a:t>
            </a:r>
            <a:endParaRPr kumimoji="1" lang="ja-JP" altLang="en-US" sz="1600" b="1" baseline="-25000" dirty="0"/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3779912" y="1556792"/>
            <a:ext cx="1655763" cy="1393825"/>
            <a:chOff x="2200" y="1434"/>
            <a:chExt cx="1043" cy="878"/>
          </a:xfrm>
        </p:grpSpPr>
        <p:sp>
          <p:nvSpPr>
            <p:cNvPr id="41" name="Line 82"/>
            <p:cNvSpPr>
              <a:spLocks noChangeShapeType="1"/>
            </p:cNvSpPr>
            <p:nvPr/>
          </p:nvSpPr>
          <p:spPr bwMode="auto">
            <a:xfrm>
              <a:off x="2200" y="2196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42" name="Line 82"/>
            <p:cNvSpPr>
              <a:spLocks noChangeShapeType="1"/>
            </p:cNvSpPr>
            <p:nvPr/>
          </p:nvSpPr>
          <p:spPr bwMode="auto">
            <a:xfrm>
              <a:off x="2200" y="1541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43" name="Line 110"/>
            <p:cNvSpPr>
              <a:spLocks noChangeShapeType="1"/>
            </p:cNvSpPr>
            <p:nvPr/>
          </p:nvSpPr>
          <p:spPr bwMode="auto">
            <a:xfrm flipV="1">
              <a:off x="2267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44" name="Line 111"/>
            <p:cNvSpPr>
              <a:spLocks noChangeShapeType="1"/>
            </p:cNvSpPr>
            <p:nvPr/>
          </p:nvSpPr>
          <p:spPr bwMode="auto">
            <a:xfrm flipV="1">
              <a:off x="2355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45" name="Line 112"/>
            <p:cNvSpPr>
              <a:spLocks noChangeShapeType="1"/>
            </p:cNvSpPr>
            <p:nvPr/>
          </p:nvSpPr>
          <p:spPr bwMode="auto">
            <a:xfrm flipV="1">
              <a:off x="2629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46" name="Line 113"/>
            <p:cNvSpPr>
              <a:spLocks noChangeShapeType="1"/>
            </p:cNvSpPr>
            <p:nvPr/>
          </p:nvSpPr>
          <p:spPr bwMode="auto">
            <a:xfrm flipV="1">
              <a:off x="2721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47" name="Line 114"/>
            <p:cNvSpPr>
              <a:spLocks noChangeShapeType="1"/>
            </p:cNvSpPr>
            <p:nvPr/>
          </p:nvSpPr>
          <p:spPr bwMode="auto">
            <a:xfrm rot="10800000" flipV="1">
              <a:off x="2253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48" name="Line 115"/>
            <p:cNvSpPr>
              <a:spLocks noChangeShapeType="1"/>
            </p:cNvSpPr>
            <p:nvPr/>
          </p:nvSpPr>
          <p:spPr bwMode="auto">
            <a:xfrm rot="10800000" flipV="1">
              <a:off x="2341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49" name="Line 116"/>
            <p:cNvSpPr>
              <a:spLocks noChangeShapeType="1"/>
            </p:cNvSpPr>
            <p:nvPr/>
          </p:nvSpPr>
          <p:spPr bwMode="auto">
            <a:xfrm rot="10800000" flipV="1">
              <a:off x="261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50" name="Line 117"/>
            <p:cNvSpPr>
              <a:spLocks noChangeShapeType="1"/>
            </p:cNvSpPr>
            <p:nvPr/>
          </p:nvSpPr>
          <p:spPr bwMode="auto">
            <a:xfrm rot="10800000" flipV="1">
              <a:off x="2707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2290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256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2653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2200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2306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2578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2669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2216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59" name="Line 126"/>
            <p:cNvSpPr>
              <a:spLocks noChangeShapeType="1"/>
            </p:cNvSpPr>
            <p:nvPr/>
          </p:nvSpPr>
          <p:spPr bwMode="auto">
            <a:xfrm flipV="1">
              <a:off x="2448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0" name="Oval 54"/>
            <p:cNvSpPr>
              <a:spLocks noChangeArrowheads="1"/>
            </p:cNvSpPr>
            <p:nvPr/>
          </p:nvSpPr>
          <p:spPr bwMode="auto">
            <a:xfrm>
              <a:off x="2397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61" name="Line 128"/>
            <p:cNvSpPr>
              <a:spLocks noChangeShapeType="1"/>
            </p:cNvSpPr>
            <p:nvPr/>
          </p:nvSpPr>
          <p:spPr bwMode="auto">
            <a:xfrm rot="10800000" flipV="1">
              <a:off x="252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2" name="Oval 48"/>
            <p:cNvSpPr>
              <a:spLocks noChangeArrowheads="1"/>
            </p:cNvSpPr>
            <p:nvPr/>
          </p:nvSpPr>
          <p:spPr bwMode="auto">
            <a:xfrm>
              <a:off x="247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63" name="Line 130"/>
            <p:cNvSpPr>
              <a:spLocks noChangeShapeType="1"/>
            </p:cNvSpPr>
            <p:nvPr/>
          </p:nvSpPr>
          <p:spPr bwMode="auto">
            <a:xfrm flipV="1">
              <a:off x="2544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2493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65" name="Line 132"/>
            <p:cNvSpPr>
              <a:spLocks noChangeShapeType="1"/>
            </p:cNvSpPr>
            <p:nvPr/>
          </p:nvSpPr>
          <p:spPr bwMode="auto">
            <a:xfrm rot="10800000" flipV="1">
              <a:off x="2434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6" name="Oval 48"/>
            <p:cNvSpPr>
              <a:spLocks noChangeArrowheads="1"/>
            </p:cNvSpPr>
            <p:nvPr/>
          </p:nvSpPr>
          <p:spPr bwMode="auto">
            <a:xfrm>
              <a:off x="2381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6156625" y="1556668"/>
            <a:ext cx="1655763" cy="1393825"/>
            <a:chOff x="4150" y="1434"/>
            <a:chExt cx="1043" cy="878"/>
          </a:xfrm>
        </p:grpSpPr>
        <p:sp>
          <p:nvSpPr>
            <p:cNvPr id="68" name="Line 82"/>
            <p:cNvSpPr>
              <a:spLocks noChangeShapeType="1"/>
            </p:cNvSpPr>
            <p:nvPr/>
          </p:nvSpPr>
          <p:spPr bwMode="auto">
            <a:xfrm>
              <a:off x="4150" y="2196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9" name="Line 82"/>
            <p:cNvSpPr>
              <a:spLocks noChangeShapeType="1"/>
            </p:cNvSpPr>
            <p:nvPr/>
          </p:nvSpPr>
          <p:spPr bwMode="auto">
            <a:xfrm>
              <a:off x="4150" y="1541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0" name="Line 78"/>
            <p:cNvSpPr>
              <a:spLocks noChangeShapeType="1"/>
            </p:cNvSpPr>
            <p:nvPr/>
          </p:nvSpPr>
          <p:spPr bwMode="auto">
            <a:xfrm flipV="1">
              <a:off x="4292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1" name="Line 79"/>
            <p:cNvSpPr>
              <a:spLocks noChangeShapeType="1"/>
            </p:cNvSpPr>
            <p:nvPr/>
          </p:nvSpPr>
          <p:spPr bwMode="auto">
            <a:xfrm flipV="1">
              <a:off x="4381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2" name="Line 80"/>
            <p:cNvSpPr>
              <a:spLocks noChangeShapeType="1"/>
            </p:cNvSpPr>
            <p:nvPr/>
          </p:nvSpPr>
          <p:spPr bwMode="auto">
            <a:xfrm flipV="1">
              <a:off x="4655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 flipV="1">
              <a:off x="4746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4" name="Line 82"/>
            <p:cNvSpPr>
              <a:spLocks noChangeShapeType="1"/>
            </p:cNvSpPr>
            <p:nvPr/>
          </p:nvSpPr>
          <p:spPr bwMode="auto">
            <a:xfrm rot="10800000" flipV="1">
              <a:off x="4201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 rot="10800000" flipV="1">
              <a:off x="447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4150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7" name="Oval 48"/>
            <p:cNvSpPr>
              <a:spLocks noChangeArrowheads="1"/>
            </p:cNvSpPr>
            <p:nvPr/>
          </p:nvSpPr>
          <p:spPr bwMode="auto">
            <a:xfrm>
              <a:off x="442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8" name="Oval 53"/>
            <p:cNvSpPr>
              <a:spLocks noChangeArrowheads="1"/>
            </p:cNvSpPr>
            <p:nvPr/>
          </p:nvSpPr>
          <p:spPr bwMode="auto">
            <a:xfrm>
              <a:off x="4332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9" name="Oval 54"/>
            <p:cNvSpPr>
              <a:spLocks noChangeArrowheads="1"/>
            </p:cNvSpPr>
            <p:nvPr/>
          </p:nvSpPr>
          <p:spPr bwMode="auto">
            <a:xfrm>
              <a:off x="4604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80" name="Oval 55"/>
            <p:cNvSpPr>
              <a:spLocks noChangeArrowheads="1"/>
            </p:cNvSpPr>
            <p:nvPr/>
          </p:nvSpPr>
          <p:spPr bwMode="auto">
            <a:xfrm>
              <a:off x="4694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81" name="Oval 56"/>
            <p:cNvSpPr>
              <a:spLocks noChangeArrowheads="1"/>
            </p:cNvSpPr>
            <p:nvPr/>
          </p:nvSpPr>
          <p:spPr bwMode="auto">
            <a:xfrm>
              <a:off x="4241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82" name="Line 90"/>
            <p:cNvSpPr>
              <a:spLocks noChangeShapeType="1"/>
            </p:cNvSpPr>
            <p:nvPr/>
          </p:nvSpPr>
          <p:spPr bwMode="auto">
            <a:xfrm flipV="1">
              <a:off x="4473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3" name="Oval 54"/>
            <p:cNvSpPr>
              <a:spLocks noChangeArrowheads="1"/>
            </p:cNvSpPr>
            <p:nvPr/>
          </p:nvSpPr>
          <p:spPr bwMode="auto">
            <a:xfrm>
              <a:off x="4422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84" name="Line 92"/>
            <p:cNvSpPr>
              <a:spLocks noChangeShapeType="1"/>
            </p:cNvSpPr>
            <p:nvPr/>
          </p:nvSpPr>
          <p:spPr bwMode="auto">
            <a:xfrm rot="10800000" flipV="1">
              <a:off x="438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5" name="Oval 48"/>
            <p:cNvSpPr>
              <a:spLocks noChangeArrowheads="1"/>
            </p:cNvSpPr>
            <p:nvPr/>
          </p:nvSpPr>
          <p:spPr bwMode="auto">
            <a:xfrm>
              <a:off x="433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86" name="Line 94"/>
            <p:cNvSpPr>
              <a:spLocks noChangeShapeType="1"/>
            </p:cNvSpPr>
            <p:nvPr/>
          </p:nvSpPr>
          <p:spPr bwMode="auto">
            <a:xfrm flipV="1">
              <a:off x="4564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7" name="Oval 56"/>
            <p:cNvSpPr>
              <a:spLocks noChangeArrowheads="1"/>
            </p:cNvSpPr>
            <p:nvPr/>
          </p:nvSpPr>
          <p:spPr bwMode="auto">
            <a:xfrm>
              <a:off x="4513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 rot="10800000" flipV="1">
              <a:off x="4294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9" name="Oval 48"/>
            <p:cNvSpPr>
              <a:spLocks noChangeArrowheads="1"/>
            </p:cNvSpPr>
            <p:nvPr/>
          </p:nvSpPr>
          <p:spPr bwMode="auto">
            <a:xfrm>
              <a:off x="4241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 flipV="1">
              <a:off x="4201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91" name="Oval 56"/>
            <p:cNvSpPr>
              <a:spLocks noChangeArrowheads="1"/>
            </p:cNvSpPr>
            <p:nvPr/>
          </p:nvSpPr>
          <p:spPr bwMode="auto">
            <a:xfrm>
              <a:off x="4150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2" name="Line 100"/>
            <p:cNvSpPr>
              <a:spLocks noChangeShapeType="1"/>
            </p:cNvSpPr>
            <p:nvPr/>
          </p:nvSpPr>
          <p:spPr bwMode="auto">
            <a:xfrm flipV="1">
              <a:off x="4836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93" name="Oval 56"/>
            <p:cNvSpPr>
              <a:spLocks noChangeArrowheads="1"/>
            </p:cNvSpPr>
            <p:nvPr/>
          </p:nvSpPr>
          <p:spPr bwMode="auto">
            <a:xfrm>
              <a:off x="4785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</p:grpSp>
      <p:cxnSp>
        <p:nvCxnSpPr>
          <p:cNvPr id="94" name="曲線コネクタ 93"/>
          <p:cNvCxnSpPr/>
          <p:nvPr/>
        </p:nvCxnSpPr>
        <p:spPr>
          <a:xfrm rot="16200000" flipV="1">
            <a:off x="1583668" y="1952836"/>
            <a:ext cx="576064" cy="36004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曲線コネクタ 94"/>
          <p:cNvCxnSpPr/>
          <p:nvPr/>
        </p:nvCxnSpPr>
        <p:spPr>
          <a:xfrm rot="16200000" flipV="1">
            <a:off x="6840252" y="2096852"/>
            <a:ext cx="576064" cy="36004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  <a:scene3d>
            <a:camera prst="orthographicFront">
              <a:rot lat="21599968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1331640" y="940658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 &lt; 0</a:t>
            </a:r>
            <a:endParaRPr kumimoji="1" lang="ja-JP" altLang="en-US" sz="20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355976" y="940658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 = 0</a:t>
            </a:r>
            <a:endParaRPr kumimoji="1" lang="ja-JP" altLang="en-US" sz="20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660232" y="940658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 &gt; 0</a:t>
            </a:r>
            <a:endParaRPr kumimoji="1" lang="ja-JP" altLang="en-US" sz="2000" dirty="0"/>
          </a:p>
        </p:txBody>
      </p:sp>
      <p:graphicFrame>
        <p:nvGraphicFramePr>
          <p:cNvPr id="99" name="Object 1"/>
          <p:cNvGraphicFramePr>
            <a:graphicFrameLocks noChangeAspect="1"/>
          </p:cNvGraphicFramePr>
          <p:nvPr/>
        </p:nvGraphicFramePr>
        <p:xfrm>
          <a:off x="2843808" y="980728"/>
          <a:ext cx="1224136" cy="381570"/>
        </p:xfrm>
        <a:graphic>
          <a:graphicData uri="http://schemas.openxmlformats.org/presentationml/2006/ole">
            <p:oleObj spid="_x0000_s12290" name="数式" r:id="rId4" imgW="609336" imgH="215806" progId="Equation.3">
              <p:embed/>
            </p:oleObj>
          </a:graphicData>
        </a:graphic>
      </p:graphicFrame>
      <p:sp>
        <p:nvSpPr>
          <p:cNvPr id="100" name="テキスト ボックス 99"/>
          <p:cNvSpPr txBox="1"/>
          <p:nvPr/>
        </p:nvSpPr>
        <p:spPr>
          <a:xfrm>
            <a:off x="4689643" y="56584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Spin fluctuation</a:t>
            </a:r>
            <a:endParaRPr kumimoji="1" lang="ja-JP" altLang="en-US" sz="2400" b="1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161251" y="565844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T</a:t>
            </a:r>
            <a:r>
              <a:rPr kumimoji="1" lang="en-US" altLang="ja-JP" sz="2400" b="1" baseline="-25000" dirty="0" smtClean="0"/>
              <a:t>1</a:t>
            </a:r>
            <a:r>
              <a:rPr kumimoji="1" lang="en-US" altLang="ja-JP" sz="2400" b="1" dirty="0" smtClean="0"/>
              <a:t> measurement</a:t>
            </a:r>
            <a:endParaRPr kumimoji="1" lang="ja-JP" altLang="en-US" sz="2400" b="1" dirty="0"/>
          </a:p>
        </p:txBody>
      </p:sp>
      <p:sp>
        <p:nvSpPr>
          <p:cNvPr id="102" name="右矢印 101"/>
          <p:cNvSpPr/>
          <p:nvPr/>
        </p:nvSpPr>
        <p:spPr>
          <a:xfrm>
            <a:off x="3995936" y="5661248"/>
            <a:ext cx="435813" cy="44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aphicFrame>
        <p:nvGraphicFramePr>
          <p:cNvPr id="103" name="Object 2"/>
          <p:cNvGraphicFramePr>
            <a:graphicFrameLocks noChangeAspect="1"/>
          </p:cNvGraphicFramePr>
          <p:nvPr/>
        </p:nvGraphicFramePr>
        <p:xfrm>
          <a:off x="1615907" y="4279844"/>
          <a:ext cx="3745036" cy="1527498"/>
        </p:xfrm>
        <a:graphic>
          <a:graphicData uri="http://schemas.openxmlformats.org/presentationml/2006/ole">
            <p:oleObj spid="_x0000_s12291" name="数式" r:id="rId5" imgW="1549400" imgH="685800" progId="Equation.3">
              <p:embed/>
            </p:oleObj>
          </a:graphicData>
        </a:graphic>
      </p:graphicFrame>
      <p:sp>
        <p:nvSpPr>
          <p:cNvPr id="104" name="テキスト ボックス 103"/>
          <p:cNvSpPr txBox="1"/>
          <p:nvPr/>
        </p:nvSpPr>
        <p:spPr>
          <a:xfrm>
            <a:off x="7524328" y="1124744"/>
            <a:ext cx="15841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Electronic spin</a:t>
            </a:r>
            <a:endParaRPr kumimoji="1" lang="ja-JP" altLang="en-US" sz="1600" b="1" dirty="0"/>
          </a:p>
        </p:txBody>
      </p:sp>
      <p:sp>
        <p:nvSpPr>
          <p:cNvPr id="105" name="フリーフォーム 104"/>
          <p:cNvSpPr/>
          <p:nvPr/>
        </p:nvSpPr>
        <p:spPr>
          <a:xfrm rot="19152515">
            <a:off x="6994428" y="1687923"/>
            <a:ext cx="943312" cy="271618"/>
          </a:xfrm>
          <a:custGeom>
            <a:avLst/>
            <a:gdLst>
              <a:gd name="connsiteX0" fmla="*/ 0 w 1941342"/>
              <a:gd name="connsiteY0" fmla="*/ 281354 h 288388"/>
              <a:gd name="connsiteX1" fmla="*/ 295422 w 1941342"/>
              <a:gd name="connsiteY1" fmla="*/ 0 h 288388"/>
              <a:gd name="connsiteX2" fmla="*/ 576776 w 1941342"/>
              <a:gd name="connsiteY2" fmla="*/ 281354 h 288388"/>
              <a:gd name="connsiteX3" fmla="*/ 914400 w 1941342"/>
              <a:gd name="connsiteY3" fmla="*/ 42203 h 288388"/>
              <a:gd name="connsiteX4" fmla="*/ 1167619 w 1941342"/>
              <a:gd name="connsiteY4" fmla="*/ 281354 h 288388"/>
              <a:gd name="connsiteX5" fmla="*/ 1463040 w 1941342"/>
              <a:gd name="connsiteY5" fmla="*/ 70338 h 288388"/>
              <a:gd name="connsiteX6" fmla="*/ 1716259 w 1941342"/>
              <a:gd name="connsiteY6" fmla="*/ 267286 h 288388"/>
              <a:gd name="connsiteX7" fmla="*/ 1941342 w 1941342"/>
              <a:gd name="connsiteY7" fmla="*/ 154744 h 288388"/>
              <a:gd name="connsiteX8" fmla="*/ 1941342 w 1941342"/>
              <a:gd name="connsiteY8" fmla="*/ 154744 h 288388"/>
              <a:gd name="connsiteX0" fmla="*/ 0 w 1941342"/>
              <a:gd name="connsiteY0" fmla="*/ 281354 h 291200"/>
              <a:gd name="connsiteX1" fmla="*/ 295422 w 1941342"/>
              <a:gd name="connsiteY1" fmla="*/ 0 h 291200"/>
              <a:gd name="connsiteX2" fmla="*/ 576776 w 1941342"/>
              <a:gd name="connsiteY2" fmla="*/ 281354 h 291200"/>
              <a:gd name="connsiteX3" fmla="*/ 914400 w 1941342"/>
              <a:gd name="connsiteY3" fmla="*/ 42203 h 291200"/>
              <a:gd name="connsiteX4" fmla="*/ 1167619 w 1941342"/>
              <a:gd name="connsiteY4" fmla="*/ 281354 h 291200"/>
              <a:gd name="connsiteX5" fmla="*/ 1450889 w 1941342"/>
              <a:gd name="connsiteY5" fmla="*/ 11262 h 291200"/>
              <a:gd name="connsiteX6" fmla="*/ 1716259 w 1941342"/>
              <a:gd name="connsiteY6" fmla="*/ 267286 h 291200"/>
              <a:gd name="connsiteX7" fmla="*/ 1941342 w 1941342"/>
              <a:gd name="connsiteY7" fmla="*/ 154744 h 291200"/>
              <a:gd name="connsiteX8" fmla="*/ 1941342 w 1941342"/>
              <a:gd name="connsiteY8" fmla="*/ 154744 h 291200"/>
              <a:gd name="connsiteX0" fmla="*/ 0 w 1941342"/>
              <a:gd name="connsiteY0" fmla="*/ 281354 h 291200"/>
              <a:gd name="connsiteX1" fmla="*/ 295422 w 1941342"/>
              <a:gd name="connsiteY1" fmla="*/ 0 h 291200"/>
              <a:gd name="connsiteX2" fmla="*/ 576776 w 1941342"/>
              <a:gd name="connsiteY2" fmla="*/ 281354 h 291200"/>
              <a:gd name="connsiteX3" fmla="*/ 874825 w 1941342"/>
              <a:gd name="connsiteY3" fmla="*/ 11262 h 291200"/>
              <a:gd name="connsiteX4" fmla="*/ 1167619 w 1941342"/>
              <a:gd name="connsiteY4" fmla="*/ 281354 h 291200"/>
              <a:gd name="connsiteX5" fmla="*/ 1450889 w 1941342"/>
              <a:gd name="connsiteY5" fmla="*/ 11262 h 291200"/>
              <a:gd name="connsiteX6" fmla="*/ 1716259 w 1941342"/>
              <a:gd name="connsiteY6" fmla="*/ 267286 h 291200"/>
              <a:gd name="connsiteX7" fmla="*/ 1941342 w 1941342"/>
              <a:gd name="connsiteY7" fmla="*/ 154744 h 291200"/>
              <a:gd name="connsiteX8" fmla="*/ 1941342 w 1941342"/>
              <a:gd name="connsiteY8" fmla="*/ 154744 h 291200"/>
              <a:gd name="connsiteX0" fmla="*/ 0 w 1969122"/>
              <a:gd name="connsiteY0" fmla="*/ 281354 h 291200"/>
              <a:gd name="connsiteX1" fmla="*/ 295422 w 1969122"/>
              <a:gd name="connsiteY1" fmla="*/ 0 h 291200"/>
              <a:gd name="connsiteX2" fmla="*/ 576776 w 1969122"/>
              <a:gd name="connsiteY2" fmla="*/ 281354 h 291200"/>
              <a:gd name="connsiteX3" fmla="*/ 874825 w 1969122"/>
              <a:gd name="connsiteY3" fmla="*/ 11262 h 291200"/>
              <a:gd name="connsiteX4" fmla="*/ 1167619 w 1969122"/>
              <a:gd name="connsiteY4" fmla="*/ 281354 h 291200"/>
              <a:gd name="connsiteX5" fmla="*/ 1450889 w 1969122"/>
              <a:gd name="connsiteY5" fmla="*/ 11262 h 291200"/>
              <a:gd name="connsiteX6" fmla="*/ 1716259 w 1969122"/>
              <a:gd name="connsiteY6" fmla="*/ 267286 h 291200"/>
              <a:gd name="connsiteX7" fmla="*/ 1941342 w 1969122"/>
              <a:gd name="connsiteY7" fmla="*/ 154744 h 291200"/>
              <a:gd name="connsiteX8" fmla="*/ 1882937 w 1969122"/>
              <a:gd name="connsiteY8" fmla="*/ 83270 h 291200"/>
              <a:gd name="connsiteX0" fmla="*/ 0 w 2118429"/>
              <a:gd name="connsiteY0" fmla="*/ 281354 h 291200"/>
              <a:gd name="connsiteX1" fmla="*/ 295422 w 2118429"/>
              <a:gd name="connsiteY1" fmla="*/ 0 h 291200"/>
              <a:gd name="connsiteX2" fmla="*/ 576776 w 2118429"/>
              <a:gd name="connsiteY2" fmla="*/ 281354 h 291200"/>
              <a:gd name="connsiteX3" fmla="*/ 874825 w 2118429"/>
              <a:gd name="connsiteY3" fmla="*/ 11262 h 291200"/>
              <a:gd name="connsiteX4" fmla="*/ 1167619 w 2118429"/>
              <a:gd name="connsiteY4" fmla="*/ 281354 h 291200"/>
              <a:gd name="connsiteX5" fmla="*/ 1450889 w 2118429"/>
              <a:gd name="connsiteY5" fmla="*/ 11262 h 291200"/>
              <a:gd name="connsiteX6" fmla="*/ 1716259 w 2118429"/>
              <a:gd name="connsiteY6" fmla="*/ 267286 h 291200"/>
              <a:gd name="connsiteX7" fmla="*/ 1941342 w 2118429"/>
              <a:gd name="connsiteY7" fmla="*/ 154744 h 291200"/>
              <a:gd name="connsiteX8" fmla="*/ 2098961 w 2118429"/>
              <a:gd name="connsiteY8" fmla="*/ 155278 h 2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8429" h="291200">
                <a:moveTo>
                  <a:pt x="0" y="281354"/>
                </a:moveTo>
                <a:cubicBezTo>
                  <a:pt x="99646" y="140677"/>
                  <a:pt x="199293" y="0"/>
                  <a:pt x="295422" y="0"/>
                </a:cubicBezTo>
                <a:cubicBezTo>
                  <a:pt x="391551" y="0"/>
                  <a:pt x="480209" y="279477"/>
                  <a:pt x="576776" y="281354"/>
                </a:cubicBezTo>
                <a:cubicBezTo>
                  <a:pt x="673343" y="283231"/>
                  <a:pt x="776351" y="11262"/>
                  <a:pt x="874825" y="11262"/>
                </a:cubicBezTo>
                <a:cubicBezTo>
                  <a:pt x="973299" y="11262"/>
                  <a:pt x="1071608" y="281354"/>
                  <a:pt x="1167619" y="281354"/>
                </a:cubicBezTo>
                <a:cubicBezTo>
                  <a:pt x="1263630" y="281354"/>
                  <a:pt x="1359449" y="13607"/>
                  <a:pt x="1450889" y="11262"/>
                </a:cubicBezTo>
                <a:cubicBezTo>
                  <a:pt x="1542329" y="8917"/>
                  <a:pt x="1634517" y="243372"/>
                  <a:pt x="1716259" y="267286"/>
                </a:cubicBezTo>
                <a:cubicBezTo>
                  <a:pt x="1798001" y="291200"/>
                  <a:pt x="1877558" y="173412"/>
                  <a:pt x="1941342" y="154744"/>
                </a:cubicBezTo>
                <a:cubicBezTo>
                  <a:pt x="2005126" y="136076"/>
                  <a:pt x="2118429" y="179103"/>
                  <a:pt x="2098961" y="155278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06" name="正方形/長方形 105"/>
          <p:cNvSpPr/>
          <p:nvPr/>
        </p:nvSpPr>
        <p:spPr>
          <a:xfrm>
            <a:off x="1471891" y="4221088"/>
            <a:ext cx="3960440" cy="115212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07" name="円/楕円 106"/>
          <p:cNvSpPr/>
          <p:nvPr/>
        </p:nvSpPr>
        <p:spPr>
          <a:xfrm>
            <a:off x="3848155" y="4279844"/>
            <a:ext cx="1440160" cy="57606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769763" y="4506320"/>
            <a:ext cx="297870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Dynamic susceptibility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10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Nuclear magnetic relaxation rate (T</a:t>
            </a:r>
            <a:r>
              <a:rPr kumimoji="1" lang="en-US" altLang="ja-JP" sz="32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1" lang="en-US" altLang="ja-JP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1" lang="ja-JP" altLang="en-US" sz="320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75</a:t>
            </a:r>
            <a:r>
              <a:rPr kumimoji="1" lang="en-US" altLang="ja-JP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As-NMR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1" lang="en-US" altLang="ja-JP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LaFeAs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(O,H)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35112"/>
            <a:ext cx="6106832" cy="435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ENGETSU\My Documents\My Pictures\図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797152"/>
            <a:ext cx="3672408" cy="2028986"/>
          </a:xfrm>
          <a:prstGeom prst="rect">
            <a:avLst/>
          </a:prstGeom>
          <a:noFill/>
        </p:spPr>
      </p:pic>
      <p:sp>
        <p:nvSpPr>
          <p:cNvPr id="8" name="下矢印 7"/>
          <p:cNvSpPr/>
          <p:nvPr/>
        </p:nvSpPr>
        <p:spPr>
          <a:xfrm>
            <a:off x="791072" y="5917418"/>
            <a:ext cx="216024" cy="288032"/>
          </a:xfrm>
          <a:prstGeom prst="downArrow">
            <a:avLst/>
          </a:prstGeom>
          <a:solidFill>
            <a:srgbClr val="FF0000"/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1079104" y="5989426"/>
            <a:ext cx="216024" cy="288032"/>
          </a:xfrm>
          <a:prstGeom prst="downArrow">
            <a:avLst/>
          </a:prstGeom>
          <a:solidFill>
            <a:schemeClr val="bg1"/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367136" y="5989426"/>
            <a:ext cx="216024" cy="288032"/>
          </a:xfrm>
          <a:prstGeom prst="downArrow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2375248" y="5845410"/>
            <a:ext cx="216024" cy="288032"/>
          </a:xfrm>
          <a:prstGeom prst="downArrow">
            <a:avLst/>
          </a:prstGeom>
          <a:solidFill>
            <a:schemeClr val="tx1"/>
          </a:solidFill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3" descr="C:\Documents and Settings\Administrator\デスクトップ\invT1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501008"/>
            <a:ext cx="2642527" cy="720080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4716016" y="5171708"/>
            <a:ext cx="3744416" cy="12096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AFM fluctuations revive with the approach of the second AFM phase</a:t>
            </a:r>
            <a:endParaRPr kumimoji="1" lang="ja-JP" altLang="en-US" sz="2400" dirty="0"/>
          </a:p>
        </p:txBody>
      </p:sp>
      <p:sp>
        <p:nvSpPr>
          <p:cNvPr id="14" name="右矢印 13"/>
          <p:cNvSpPr/>
          <p:nvPr/>
        </p:nvSpPr>
        <p:spPr>
          <a:xfrm>
            <a:off x="539552" y="5126833"/>
            <a:ext cx="1872208" cy="548680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523094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Worse nesting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6" name="Picture 3" descr="C:\Documents and Settings\Administrator\デスクトップ\iron-based superconductor's structure\LaFeAsO(Nonmag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836712"/>
            <a:ext cx="17364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8464734" y="2668850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472045" y="238081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As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460432" y="151672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/>
                </a:solidFill>
              </a:rPr>
              <a:t>La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44408" y="2020778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(O,H)</a:t>
            </a:r>
            <a:endParaRPr kumimoji="1" lang="ja-JP" alt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1763688" y="2132856"/>
            <a:ext cx="61257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10800000">
            <a:off x="4427984" y="1988840"/>
            <a:ext cx="61257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8344" y="3533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Superconductivity in </a:t>
            </a:r>
            <a:r>
              <a:rPr kumimoji="1" lang="en-US" altLang="ja-JP" sz="360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Ln</a:t>
            </a:r>
            <a:r>
              <a:rPr kumimoji="1" lang="en-US" altLang="ja-JP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FeAs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(O,H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グループ化 39"/>
          <p:cNvGrpSpPr/>
          <p:nvPr/>
        </p:nvGrpSpPr>
        <p:grpSpPr>
          <a:xfrm>
            <a:off x="251520" y="902611"/>
            <a:ext cx="3172357" cy="4700102"/>
            <a:chOff x="4856027" y="836712"/>
            <a:chExt cx="3172357" cy="4752528"/>
          </a:xfrm>
        </p:grpSpPr>
        <p:pic>
          <p:nvPicPr>
            <p:cNvPr id="9" name="Picture 11" descr="C:\Documents and Settings\ENGETSU\My Documents\My Pictures\図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6027" y="836712"/>
              <a:ext cx="3172357" cy="4752528"/>
            </a:xfrm>
            <a:prstGeom prst="rect">
              <a:avLst/>
            </a:prstGeom>
            <a:noFill/>
          </p:spPr>
        </p:pic>
        <p:sp>
          <p:nvSpPr>
            <p:cNvPr id="10" name="フリーフォーム 9"/>
            <p:cNvSpPr/>
            <p:nvPr/>
          </p:nvSpPr>
          <p:spPr>
            <a:xfrm>
              <a:off x="6424551" y="4604361"/>
              <a:ext cx="1430976" cy="534389"/>
            </a:xfrm>
            <a:custGeom>
              <a:avLst/>
              <a:gdLst>
                <a:gd name="connsiteX0" fmla="*/ 1430976 w 1430976"/>
                <a:gd name="connsiteY0" fmla="*/ 534389 h 534389"/>
                <a:gd name="connsiteX1" fmla="*/ 1430976 w 1430976"/>
                <a:gd name="connsiteY1" fmla="*/ 463137 h 534389"/>
                <a:gd name="connsiteX2" fmla="*/ 1395350 w 1430976"/>
                <a:gd name="connsiteY2" fmla="*/ 362197 h 534389"/>
                <a:gd name="connsiteX3" fmla="*/ 1383475 w 1430976"/>
                <a:gd name="connsiteY3" fmla="*/ 314696 h 534389"/>
                <a:gd name="connsiteX4" fmla="*/ 1353787 w 1430976"/>
                <a:gd name="connsiteY4" fmla="*/ 255319 h 534389"/>
                <a:gd name="connsiteX5" fmla="*/ 1330036 w 1430976"/>
                <a:gd name="connsiteY5" fmla="*/ 219693 h 534389"/>
                <a:gd name="connsiteX6" fmla="*/ 1294410 w 1430976"/>
                <a:gd name="connsiteY6" fmla="*/ 172192 h 534389"/>
                <a:gd name="connsiteX7" fmla="*/ 1270659 w 1430976"/>
                <a:gd name="connsiteY7" fmla="*/ 142504 h 534389"/>
                <a:gd name="connsiteX8" fmla="*/ 1235033 w 1430976"/>
                <a:gd name="connsiteY8" fmla="*/ 112815 h 534389"/>
                <a:gd name="connsiteX9" fmla="*/ 1187532 w 1430976"/>
                <a:gd name="connsiteY9" fmla="*/ 77189 h 534389"/>
                <a:gd name="connsiteX10" fmla="*/ 1157844 w 1430976"/>
                <a:gd name="connsiteY10" fmla="*/ 59376 h 534389"/>
                <a:gd name="connsiteX11" fmla="*/ 1116280 w 1430976"/>
                <a:gd name="connsiteY11" fmla="*/ 35626 h 534389"/>
                <a:gd name="connsiteX12" fmla="*/ 1056904 w 1430976"/>
                <a:gd name="connsiteY12" fmla="*/ 23750 h 534389"/>
                <a:gd name="connsiteX13" fmla="*/ 1003465 w 1430976"/>
                <a:gd name="connsiteY13" fmla="*/ 17813 h 534389"/>
                <a:gd name="connsiteX14" fmla="*/ 973776 w 1430976"/>
                <a:gd name="connsiteY14" fmla="*/ 17813 h 534389"/>
                <a:gd name="connsiteX15" fmla="*/ 920337 w 1430976"/>
                <a:gd name="connsiteY15" fmla="*/ 11875 h 534389"/>
                <a:gd name="connsiteX16" fmla="*/ 801584 w 1430976"/>
                <a:gd name="connsiteY16" fmla="*/ 5937 h 534389"/>
                <a:gd name="connsiteX17" fmla="*/ 635330 w 1430976"/>
                <a:gd name="connsiteY17" fmla="*/ 0 h 534389"/>
                <a:gd name="connsiteX18" fmla="*/ 516576 w 1430976"/>
                <a:gd name="connsiteY18" fmla="*/ 5937 h 534389"/>
                <a:gd name="connsiteX19" fmla="*/ 427511 w 1430976"/>
                <a:gd name="connsiteY19" fmla="*/ 17813 h 534389"/>
                <a:gd name="connsiteX20" fmla="*/ 332509 w 1430976"/>
                <a:gd name="connsiteY20" fmla="*/ 23750 h 534389"/>
                <a:gd name="connsiteX21" fmla="*/ 255319 w 1430976"/>
                <a:gd name="connsiteY21" fmla="*/ 47501 h 534389"/>
                <a:gd name="connsiteX22" fmla="*/ 207818 w 1430976"/>
                <a:gd name="connsiteY22" fmla="*/ 59376 h 534389"/>
                <a:gd name="connsiteX23" fmla="*/ 160317 w 1430976"/>
                <a:gd name="connsiteY23" fmla="*/ 83127 h 534389"/>
                <a:gd name="connsiteX24" fmla="*/ 124691 w 1430976"/>
                <a:gd name="connsiteY24" fmla="*/ 112815 h 534389"/>
                <a:gd name="connsiteX25" fmla="*/ 95002 w 1430976"/>
                <a:gd name="connsiteY25" fmla="*/ 160317 h 534389"/>
                <a:gd name="connsiteX26" fmla="*/ 77189 w 1430976"/>
                <a:gd name="connsiteY26" fmla="*/ 178130 h 534389"/>
                <a:gd name="connsiteX27" fmla="*/ 41563 w 1430976"/>
                <a:gd name="connsiteY27" fmla="*/ 225631 h 534389"/>
                <a:gd name="connsiteX28" fmla="*/ 0 w 1430976"/>
                <a:gd name="connsiteY28" fmla="*/ 255319 h 534389"/>
                <a:gd name="connsiteX29" fmla="*/ 0 w 1430976"/>
                <a:gd name="connsiteY29" fmla="*/ 516576 h 534389"/>
                <a:gd name="connsiteX30" fmla="*/ 1430976 w 1430976"/>
                <a:gd name="connsiteY30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30976" h="534389">
                  <a:moveTo>
                    <a:pt x="1430976" y="534389"/>
                  </a:moveTo>
                  <a:lnTo>
                    <a:pt x="1430976" y="463137"/>
                  </a:lnTo>
                  <a:lnTo>
                    <a:pt x="1395350" y="362197"/>
                  </a:lnTo>
                  <a:lnTo>
                    <a:pt x="1383475" y="314696"/>
                  </a:lnTo>
                  <a:lnTo>
                    <a:pt x="1353787" y="255319"/>
                  </a:lnTo>
                  <a:lnTo>
                    <a:pt x="1330036" y="219693"/>
                  </a:lnTo>
                  <a:lnTo>
                    <a:pt x="1294410" y="172192"/>
                  </a:lnTo>
                  <a:lnTo>
                    <a:pt x="1270659" y="142504"/>
                  </a:lnTo>
                  <a:lnTo>
                    <a:pt x="1235033" y="112815"/>
                  </a:lnTo>
                  <a:lnTo>
                    <a:pt x="1187532" y="77189"/>
                  </a:lnTo>
                  <a:lnTo>
                    <a:pt x="1157844" y="59376"/>
                  </a:lnTo>
                  <a:lnTo>
                    <a:pt x="1116280" y="35626"/>
                  </a:lnTo>
                  <a:lnTo>
                    <a:pt x="1056904" y="23750"/>
                  </a:lnTo>
                  <a:lnTo>
                    <a:pt x="1003465" y="17813"/>
                  </a:lnTo>
                  <a:lnTo>
                    <a:pt x="973776" y="17813"/>
                  </a:lnTo>
                  <a:lnTo>
                    <a:pt x="920337" y="11875"/>
                  </a:lnTo>
                  <a:lnTo>
                    <a:pt x="801584" y="5937"/>
                  </a:lnTo>
                  <a:lnTo>
                    <a:pt x="635330" y="0"/>
                  </a:lnTo>
                  <a:lnTo>
                    <a:pt x="516576" y="5937"/>
                  </a:lnTo>
                  <a:lnTo>
                    <a:pt x="427511" y="17813"/>
                  </a:lnTo>
                  <a:lnTo>
                    <a:pt x="332509" y="23750"/>
                  </a:lnTo>
                  <a:lnTo>
                    <a:pt x="255319" y="47501"/>
                  </a:lnTo>
                  <a:lnTo>
                    <a:pt x="207818" y="59376"/>
                  </a:lnTo>
                  <a:lnTo>
                    <a:pt x="160317" y="83127"/>
                  </a:lnTo>
                  <a:lnTo>
                    <a:pt x="124691" y="112815"/>
                  </a:lnTo>
                  <a:lnTo>
                    <a:pt x="95002" y="160317"/>
                  </a:lnTo>
                  <a:lnTo>
                    <a:pt x="77189" y="178130"/>
                  </a:lnTo>
                  <a:lnTo>
                    <a:pt x="41563" y="225631"/>
                  </a:lnTo>
                  <a:lnTo>
                    <a:pt x="0" y="255319"/>
                  </a:lnTo>
                  <a:lnTo>
                    <a:pt x="0" y="516576"/>
                  </a:lnTo>
                  <a:lnTo>
                    <a:pt x="1430976" y="534389"/>
                  </a:lnTo>
                  <a:close/>
                </a:path>
              </a:pathLst>
            </a:custGeom>
            <a:gradFill>
              <a:gsLst>
                <a:gs pos="0">
                  <a:srgbClr val="7030A0">
                    <a:alpha val="50000"/>
                  </a:srgbClr>
                </a:gs>
                <a:gs pos="0">
                  <a:srgbClr val="7030A0">
                    <a:alpha val="44000"/>
                  </a:srgbClr>
                </a:gs>
                <a:gs pos="95000">
                  <a:schemeClr val="tx1">
                    <a:lumMod val="50000"/>
                    <a:lumOff val="50000"/>
                    <a:alpha val="7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5710480" y="4711238"/>
              <a:ext cx="718457" cy="427512"/>
            </a:xfrm>
            <a:custGeom>
              <a:avLst/>
              <a:gdLst>
                <a:gd name="connsiteX0" fmla="*/ 0 w 718457"/>
                <a:gd name="connsiteY0" fmla="*/ 427512 h 427512"/>
                <a:gd name="connsiteX1" fmla="*/ 0 w 718457"/>
                <a:gd name="connsiteY1" fmla="*/ 362198 h 427512"/>
                <a:gd name="connsiteX2" fmla="*/ 35626 w 718457"/>
                <a:gd name="connsiteY2" fmla="*/ 326572 h 427512"/>
                <a:gd name="connsiteX3" fmla="*/ 47501 w 718457"/>
                <a:gd name="connsiteY3" fmla="*/ 225632 h 427512"/>
                <a:gd name="connsiteX4" fmla="*/ 59377 w 718457"/>
                <a:gd name="connsiteY4" fmla="*/ 124691 h 427512"/>
                <a:gd name="connsiteX5" fmla="*/ 65314 w 718457"/>
                <a:gd name="connsiteY5" fmla="*/ 71252 h 427512"/>
                <a:gd name="connsiteX6" fmla="*/ 106878 w 718457"/>
                <a:gd name="connsiteY6" fmla="*/ 5938 h 427512"/>
                <a:gd name="connsiteX7" fmla="*/ 201881 w 718457"/>
                <a:gd name="connsiteY7" fmla="*/ 0 h 427512"/>
                <a:gd name="connsiteX8" fmla="*/ 249382 w 718457"/>
                <a:gd name="connsiteY8" fmla="*/ 0 h 427512"/>
                <a:gd name="connsiteX9" fmla="*/ 308759 w 718457"/>
                <a:gd name="connsiteY9" fmla="*/ 11876 h 427512"/>
                <a:gd name="connsiteX10" fmla="*/ 374073 w 718457"/>
                <a:gd name="connsiteY10" fmla="*/ 29689 h 427512"/>
                <a:gd name="connsiteX11" fmla="*/ 403761 w 718457"/>
                <a:gd name="connsiteY11" fmla="*/ 53439 h 427512"/>
                <a:gd name="connsiteX12" fmla="*/ 445325 w 718457"/>
                <a:gd name="connsiteY12" fmla="*/ 106878 h 427512"/>
                <a:gd name="connsiteX13" fmla="*/ 504701 w 718457"/>
                <a:gd name="connsiteY13" fmla="*/ 160317 h 427512"/>
                <a:gd name="connsiteX14" fmla="*/ 546265 w 718457"/>
                <a:gd name="connsiteY14" fmla="*/ 184068 h 427512"/>
                <a:gd name="connsiteX15" fmla="*/ 635330 w 718457"/>
                <a:gd name="connsiteY15" fmla="*/ 195943 h 427512"/>
                <a:gd name="connsiteX16" fmla="*/ 700644 w 718457"/>
                <a:gd name="connsiteY16" fmla="*/ 184068 h 427512"/>
                <a:gd name="connsiteX17" fmla="*/ 718457 w 718457"/>
                <a:gd name="connsiteY17" fmla="*/ 166255 h 427512"/>
                <a:gd name="connsiteX18" fmla="*/ 718457 w 718457"/>
                <a:gd name="connsiteY18" fmla="*/ 427512 h 427512"/>
                <a:gd name="connsiteX19" fmla="*/ 0 w 718457"/>
                <a:gd name="connsiteY19" fmla="*/ 427512 h 42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457" h="427512">
                  <a:moveTo>
                    <a:pt x="0" y="427512"/>
                  </a:moveTo>
                  <a:lnTo>
                    <a:pt x="0" y="362198"/>
                  </a:lnTo>
                  <a:lnTo>
                    <a:pt x="35626" y="326572"/>
                  </a:lnTo>
                  <a:lnTo>
                    <a:pt x="47501" y="225632"/>
                  </a:lnTo>
                  <a:lnTo>
                    <a:pt x="59377" y="124691"/>
                  </a:lnTo>
                  <a:lnTo>
                    <a:pt x="65314" y="71252"/>
                  </a:lnTo>
                  <a:lnTo>
                    <a:pt x="106878" y="5938"/>
                  </a:lnTo>
                  <a:lnTo>
                    <a:pt x="201881" y="0"/>
                  </a:lnTo>
                  <a:lnTo>
                    <a:pt x="249382" y="0"/>
                  </a:lnTo>
                  <a:lnTo>
                    <a:pt x="308759" y="11876"/>
                  </a:lnTo>
                  <a:lnTo>
                    <a:pt x="374073" y="29689"/>
                  </a:lnTo>
                  <a:lnTo>
                    <a:pt x="403761" y="53439"/>
                  </a:lnTo>
                  <a:lnTo>
                    <a:pt x="445325" y="106878"/>
                  </a:lnTo>
                  <a:lnTo>
                    <a:pt x="504701" y="160317"/>
                  </a:lnTo>
                  <a:lnTo>
                    <a:pt x="546265" y="184068"/>
                  </a:lnTo>
                  <a:lnTo>
                    <a:pt x="635330" y="195943"/>
                  </a:lnTo>
                  <a:lnTo>
                    <a:pt x="700644" y="184068"/>
                  </a:lnTo>
                  <a:lnTo>
                    <a:pt x="718457" y="166255"/>
                  </a:lnTo>
                  <a:lnTo>
                    <a:pt x="718457" y="427512"/>
                  </a:lnTo>
                  <a:lnTo>
                    <a:pt x="0" y="427512"/>
                  </a:lnTo>
                  <a:close/>
                </a:path>
              </a:pathLst>
            </a:custGeom>
            <a:gradFill>
              <a:gsLst>
                <a:gs pos="0">
                  <a:srgbClr val="669900"/>
                </a:gs>
                <a:gs pos="0">
                  <a:srgbClr val="669900">
                    <a:alpha val="60000"/>
                  </a:srgbClr>
                </a:gs>
                <a:gs pos="93000">
                  <a:srgbClr val="008000">
                    <a:alpha val="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778720" y="4842229"/>
              <a:ext cx="1116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SC1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804248" y="4769417"/>
              <a:ext cx="1116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SC2</a:t>
              </a:r>
              <a:endParaRPr kumimoji="1" lang="ja-JP" altLang="en-US" dirty="0"/>
            </a:p>
          </p:txBody>
        </p:sp>
      </p:grpSp>
      <p:sp>
        <p:nvSpPr>
          <p:cNvPr id="14" name="二等辺三角形 13"/>
          <p:cNvSpPr/>
          <p:nvPr/>
        </p:nvSpPr>
        <p:spPr>
          <a:xfrm>
            <a:off x="3563888" y="1772816"/>
            <a:ext cx="720080" cy="2775015"/>
          </a:xfrm>
          <a:prstGeom prst="triangle">
            <a:avLst/>
          </a:prstGeom>
          <a:gradFill>
            <a:gsLst>
              <a:gs pos="0">
                <a:schemeClr val="bg2">
                  <a:lumMod val="10000"/>
                  <a:alpha val="40000"/>
                </a:schemeClr>
              </a:gs>
              <a:gs pos="69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19872" y="4761496"/>
            <a:ext cx="936104" cy="39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large</a:t>
            </a:r>
            <a:endParaRPr kumimoji="1" lang="ja-JP" altLang="en-US" sz="2000" dirty="0"/>
          </a:p>
        </p:txBody>
      </p:sp>
      <p:sp>
        <p:nvSpPr>
          <p:cNvPr id="17" name="右矢印 16"/>
          <p:cNvSpPr/>
          <p:nvPr/>
        </p:nvSpPr>
        <p:spPr>
          <a:xfrm rot="4380000">
            <a:off x="178148" y="2507702"/>
            <a:ext cx="3346671" cy="576000"/>
          </a:xfrm>
          <a:prstGeom prst="rightArrow">
            <a:avLst/>
          </a:prstGeom>
          <a:gradFill>
            <a:gsLst>
              <a:gs pos="12000">
                <a:srgbClr val="FF3300"/>
              </a:gs>
              <a:gs pos="100000">
                <a:srgbClr val="FF0000">
                  <a:alpha val="18000"/>
                </a:srgbClr>
              </a:gs>
              <a:gs pos="63000">
                <a:srgbClr val="FF0000">
                  <a:alpha val="40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47864" y="1161096"/>
            <a:ext cx="936104" cy="39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small</a:t>
            </a:r>
            <a:endParaRPr kumimoji="1"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647509" y="2708920"/>
            <a:ext cx="492443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Bond angle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11760" y="414908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36K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56673" y="306896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3"/>
                </a:solidFill>
              </a:rPr>
              <a:t>47K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20569" y="198884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56K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55576" y="90872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55K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3" name="グループ化 51"/>
          <p:cNvGrpSpPr/>
          <p:nvPr/>
        </p:nvGrpSpPr>
        <p:grpSpPr>
          <a:xfrm>
            <a:off x="3995937" y="764705"/>
            <a:ext cx="1008112" cy="1296144"/>
            <a:chOff x="7024053" y="3861048"/>
            <a:chExt cx="1220355" cy="1508689"/>
          </a:xfrm>
        </p:grpSpPr>
        <p:sp>
          <p:nvSpPr>
            <p:cNvPr id="53" name="二等辺三角形 52"/>
            <p:cNvSpPr/>
            <p:nvPr/>
          </p:nvSpPr>
          <p:spPr>
            <a:xfrm>
              <a:off x="7164288" y="4077072"/>
              <a:ext cx="864096" cy="1080120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7024053" y="5013176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7888149" y="5013176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二等辺三角形 55"/>
            <p:cNvSpPr/>
            <p:nvPr/>
          </p:nvSpPr>
          <p:spPr>
            <a:xfrm>
              <a:off x="7380312" y="3861048"/>
              <a:ext cx="432048" cy="288032"/>
            </a:xfrm>
            <a:prstGeom prst="triangle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5"/>
          <p:cNvGrpSpPr/>
          <p:nvPr/>
        </p:nvGrpSpPr>
        <p:grpSpPr>
          <a:xfrm>
            <a:off x="3419872" y="5301208"/>
            <a:ext cx="1368152" cy="1152128"/>
            <a:chOff x="3982401" y="3917763"/>
            <a:chExt cx="1625332" cy="1239429"/>
          </a:xfrm>
        </p:grpSpPr>
        <p:sp>
          <p:nvSpPr>
            <p:cNvPr id="63" name="二等辺三角形 62"/>
            <p:cNvSpPr/>
            <p:nvPr/>
          </p:nvSpPr>
          <p:spPr>
            <a:xfrm>
              <a:off x="4153490" y="4133786"/>
              <a:ext cx="1283157" cy="791013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α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3982401" y="4800631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5251474" y="4769873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二等辺三角形 65"/>
            <p:cNvSpPr/>
            <p:nvPr/>
          </p:nvSpPr>
          <p:spPr>
            <a:xfrm>
              <a:off x="4581208" y="3917763"/>
              <a:ext cx="432048" cy="288032"/>
            </a:xfrm>
            <a:prstGeom prst="triangle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弧 66"/>
            <p:cNvSpPr/>
            <p:nvPr/>
          </p:nvSpPr>
          <p:spPr>
            <a:xfrm rot="8315591">
              <a:off x="4518119" y="4026377"/>
              <a:ext cx="567114" cy="48981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円弧 77"/>
          <p:cNvSpPr/>
          <p:nvPr/>
        </p:nvSpPr>
        <p:spPr>
          <a:xfrm rot="8315591">
            <a:off x="4277434" y="997362"/>
            <a:ext cx="400003" cy="34916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499992" y="4830251"/>
            <a:ext cx="4464496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SC1 : </a:t>
            </a:r>
            <a:r>
              <a:rPr lang="en-US" altLang="ja-JP" sz="2400" dirty="0" smtClean="0"/>
              <a:t>unique to La-1111 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SC2 : universally to </a:t>
            </a:r>
            <a:r>
              <a:rPr lang="en-US" altLang="ja-JP" sz="2400" i="1" dirty="0" smtClean="0"/>
              <a:t>Ln</a:t>
            </a:r>
            <a:r>
              <a:rPr lang="en-US" altLang="ja-JP" sz="2400" dirty="0" smtClean="0"/>
              <a:t>-1111 </a:t>
            </a:r>
            <a:endParaRPr kumimoji="1" lang="ja-JP" altLang="en-US" sz="2400" dirty="0"/>
          </a:p>
        </p:txBody>
      </p:sp>
      <p:pic>
        <p:nvPicPr>
          <p:cNvPr id="82" name="Picture 3" descr="C:\Documents and Settings\Administrator\デスクトップ\iron-based superconductor's structure\LaFeAsO(Nonmag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3269" y="836712"/>
            <a:ext cx="17364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テキスト ボックス 82"/>
          <p:cNvSpPr txBox="1"/>
          <p:nvPr/>
        </p:nvSpPr>
        <p:spPr>
          <a:xfrm>
            <a:off x="8075723" y="2668850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8083034" y="238081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As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8071421" y="151672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/>
                </a:solidFill>
              </a:rPr>
              <a:t>La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855397" y="2020778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(O,H)</a:t>
            </a:r>
            <a:endParaRPr kumimoji="1" lang="ja-JP" alt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69395"/>
            <a:ext cx="4263490" cy="5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テキスト ボックス 86"/>
          <p:cNvSpPr txBox="1"/>
          <p:nvPr/>
        </p:nvSpPr>
        <p:spPr>
          <a:xfrm>
            <a:off x="4644008" y="3068960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u="sng" dirty="0" err="1" smtClean="0"/>
              <a:t>Ln</a:t>
            </a:r>
            <a:endParaRPr kumimoji="1" lang="ja-JP" altLang="en-US" sz="2800" i="1" u="sng" dirty="0"/>
          </a:p>
        </p:txBody>
      </p:sp>
      <p:cxnSp>
        <p:nvCxnSpPr>
          <p:cNvPr id="89" name="直線矢印コネクタ 88"/>
          <p:cNvCxnSpPr/>
          <p:nvPr/>
        </p:nvCxnSpPr>
        <p:spPr>
          <a:xfrm>
            <a:off x="6012160" y="2987660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flipV="1">
            <a:off x="6012160" y="2411596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6300192" y="29876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724128" y="21955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79512" y="5817458"/>
            <a:ext cx="3168352" cy="707886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     L</a:t>
            </a:r>
            <a:r>
              <a:rPr lang="en-US" altLang="ja-JP" sz="2000" dirty="0" smtClean="0"/>
              <a:t>a</a:t>
            </a:r>
            <a:r>
              <a:rPr kumimoji="1" lang="en-US" altLang="ja-JP" sz="2000" dirty="0" smtClean="0"/>
              <a:t>    : </a:t>
            </a:r>
            <a:r>
              <a:rPr lang="en-US" altLang="ja-JP" sz="2000" dirty="0" smtClean="0"/>
              <a:t>Double domes</a:t>
            </a:r>
            <a:endParaRPr kumimoji="1" lang="en-US" altLang="ja-JP" sz="2000" dirty="0" smtClean="0"/>
          </a:p>
          <a:p>
            <a:r>
              <a:rPr lang="en-US" altLang="ja-JP" sz="2000" i="1" dirty="0" err="1" smtClean="0"/>
              <a:t>Ln</a:t>
            </a:r>
            <a:r>
              <a:rPr lang="en-US" altLang="ja-JP" sz="2000" dirty="0" smtClean="0"/>
              <a:t>(≠La) :  Single dome</a:t>
            </a:r>
            <a:endParaRPr kumimoji="1" lang="ja-JP" altLang="en-US" sz="2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668344" y="3533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20" grpId="0"/>
      <p:bldP spid="33" grpId="0"/>
      <p:bldP spid="31" grpId="0"/>
      <p:bldP spid="35" grpId="0"/>
      <p:bldP spid="37" grpId="0"/>
      <p:bldP spid="38" grpId="0"/>
      <p:bldP spid="78" grpId="0" animBg="1"/>
      <p:bldP spid="68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51191" y="3533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Theory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Origin of SC2 in </a:t>
            </a:r>
            <a:r>
              <a:rPr kumimoji="1" lang="en-US" altLang="ja-JP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LaFeAs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(O,H) 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C:\Users\Nishimoto\Desktop\shiota\image\修論_図_engetsu\crystal structure_Fe-base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453466" cy="1966271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8032686" y="1700808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83671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As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2618610" y="2721069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2618610" y="1386135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1322466" y="2682279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1303265" y="1380563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二等辺三角形 105"/>
          <p:cNvSpPr/>
          <p:nvPr/>
        </p:nvSpPr>
        <p:spPr>
          <a:xfrm>
            <a:off x="1993041" y="2089436"/>
            <a:ext cx="292314" cy="252208"/>
          </a:xfrm>
          <a:prstGeom prst="triangle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19"/>
          <p:cNvSpPr txBox="1"/>
          <p:nvPr/>
        </p:nvSpPr>
        <p:spPr>
          <a:xfrm>
            <a:off x="2210683" y="1962200"/>
            <a:ext cx="521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As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002328" y="2724072"/>
            <a:ext cx="48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Fe</a:t>
            </a:r>
            <a:endParaRPr kumimoji="1" lang="ja-JP" altLang="en-U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グループ化 131"/>
          <p:cNvGrpSpPr/>
          <p:nvPr/>
        </p:nvGrpSpPr>
        <p:grpSpPr>
          <a:xfrm>
            <a:off x="2267744" y="1052736"/>
            <a:ext cx="949695" cy="950499"/>
            <a:chOff x="1835504" y="1124744"/>
            <a:chExt cx="856370" cy="856370"/>
          </a:xfrm>
        </p:grpSpPr>
        <p:grpSp>
          <p:nvGrpSpPr>
            <p:cNvPr id="3" name="グループ化 21"/>
            <p:cNvGrpSpPr/>
            <p:nvPr/>
          </p:nvGrpSpPr>
          <p:grpSpPr>
            <a:xfrm rot="2563583">
              <a:off x="1835504" y="1466110"/>
              <a:ext cx="856370" cy="171386"/>
              <a:chOff x="1187624" y="5201830"/>
              <a:chExt cx="856370" cy="171386"/>
            </a:xfrm>
          </p:grpSpPr>
          <p:sp>
            <p:nvSpPr>
              <p:cNvPr id="51" name="円/楕円 50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22"/>
            <p:cNvGrpSpPr/>
            <p:nvPr/>
          </p:nvGrpSpPr>
          <p:grpSpPr>
            <a:xfrm rot="7963583">
              <a:off x="1858020" y="1467236"/>
              <a:ext cx="856370" cy="171386"/>
              <a:chOff x="1187624" y="5201830"/>
              <a:chExt cx="856370" cy="171386"/>
            </a:xfrm>
          </p:grpSpPr>
          <p:sp>
            <p:nvSpPr>
              <p:cNvPr id="49" name="円/楕円 48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" name="グループ化 132"/>
          <p:cNvGrpSpPr/>
          <p:nvPr/>
        </p:nvGrpSpPr>
        <p:grpSpPr>
          <a:xfrm>
            <a:off x="2267744" y="2420888"/>
            <a:ext cx="949695" cy="950499"/>
            <a:chOff x="1835503" y="2447996"/>
            <a:chExt cx="856370" cy="856370"/>
          </a:xfrm>
        </p:grpSpPr>
        <p:grpSp>
          <p:nvGrpSpPr>
            <p:cNvPr id="11" name="グループ化 35"/>
            <p:cNvGrpSpPr/>
            <p:nvPr/>
          </p:nvGrpSpPr>
          <p:grpSpPr>
            <a:xfrm rot="2563583">
              <a:off x="1835503" y="2789362"/>
              <a:ext cx="856370" cy="171386"/>
              <a:chOff x="1187624" y="5201830"/>
              <a:chExt cx="856370" cy="171386"/>
            </a:xfrm>
          </p:grpSpPr>
          <p:sp>
            <p:nvSpPr>
              <p:cNvPr id="60" name="円/楕円 59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36"/>
            <p:cNvGrpSpPr/>
            <p:nvPr/>
          </p:nvGrpSpPr>
          <p:grpSpPr>
            <a:xfrm rot="7963583">
              <a:off x="1858019" y="2790488"/>
              <a:ext cx="856370" cy="171386"/>
              <a:chOff x="1187624" y="5201830"/>
              <a:chExt cx="856370" cy="171386"/>
            </a:xfrm>
          </p:grpSpPr>
          <p:sp>
            <p:nvSpPr>
              <p:cNvPr id="56" name="円/楕円 55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3" name="グループ化 130"/>
          <p:cNvGrpSpPr/>
          <p:nvPr/>
        </p:nvGrpSpPr>
        <p:grpSpPr>
          <a:xfrm>
            <a:off x="971600" y="2348880"/>
            <a:ext cx="949695" cy="950499"/>
            <a:chOff x="522100" y="2403088"/>
            <a:chExt cx="856370" cy="856370"/>
          </a:xfrm>
        </p:grpSpPr>
        <p:grpSp>
          <p:nvGrpSpPr>
            <p:cNvPr id="14" name="グループ化 13"/>
            <p:cNvGrpSpPr/>
            <p:nvPr/>
          </p:nvGrpSpPr>
          <p:grpSpPr>
            <a:xfrm rot="2563583">
              <a:off x="522100" y="2744454"/>
              <a:ext cx="856370" cy="171386"/>
              <a:chOff x="1187624" y="5201830"/>
              <a:chExt cx="856370" cy="171386"/>
            </a:xfrm>
          </p:grpSpPr>
          <p:sp>
            <p:nvSpPr>
              <p:cNvPr id="70" name="円/楕円 12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12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6"/>
            <p:cNvGrpSpPr/>
            <p:nvPr/>
          </p:nvGrpSpPr>
          <p:grpSpPr>
            <a:xfrm rot="7963583">
              <a:off x="544616" y="2745580"/>
              <a:ext cx="856370" cy="171386"/>
              <a:chOff x="1187624" y="5201830"/>
              <a:chExt cx="856370" cy="171386"/>
            </a:xfrm>
          </p:grpSpPr>
          <p:sp>
            <p:nvSpPr>
              <p:cNvPr id="66" name="円/楕円 9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10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6" name="グループ化 129"/>
          <p:cNvGrpSpPr/>
          <p:nvPr/>
        </p:nvGrpSpPr>
        <p:grpSpPr>
          <a:xfrm>
            <a:off x="971600" y="1052736"/>
            <a:ext cx="949695" cy="950499"/>
            <a:chOff x="514907" y="1124744"/>
            <a:chExt cx="856370" cy="856370"/>
          </a:xfrm>
        </p:grpSpPr>
        <p:grpSp>
          <p:nvGrpSpPr>
            <p:cNvPr id="17" name="グループ化 28"/>
            <p:cNvGrpSpPr/>
            <p:nvPr/>
          </p:nvGrpSpPr>
          <p:grpSpPr>
            <a:xfrm rot="2563583">
              <a:off x="514907" y="1466110"/>
              <a:ext cx="856370" cy="171386"/>
              <a:chOff x="1187624" y="5201830"/>
              <a:chExt cx="856370" cy="171386"/>
            </a:xfrm>
          </p:grpSpPr>
          <p:sp>
            <p:nvSpPr>
              <p:cNvPr id="78" name="円/楕円 77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78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29"/>
            <p:cNvGrpSpPr/>
            <p:nvPr/>
          </p:nvGrpSpPr>
          <p:grpSpPr>
            <a:xfrm rot="7963583">
              <a:off x="537423" y="1467236"/>
              <a:ext cx="856370" cy="171386"/>
              <a:chOff x="1187624" y="5201830"/>
              <a:chExt cx="856370" cy="171386"/>
            </a:xfrm>
          </p:grpSpPr>
          <p:sp>
            <p:nvSpPr>
              <p:cNvPr id="75" name="円/楕円 74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" name="グループ化 133"/>
          <p:cNvGrpSpPr/>
          <p:nvPr/>
        </p:nvGrpSpPr>
        <p:grpSpPr>
          <a:xfrm>
            <a:off x="1576550" y="3087648"/>
            <a:ext cx="1216071" cy="649051"/>
            <a:chOff x="1072748" y="3087648"/>
            <a:chExt cx="1096569" cy="584775"/>
          </a:xfrm>
        </p:grpSpPr>
        <p:sp>
          <p:nvSpPr>
            <p:cNvPr id="81" name="上カーブ矢印 80"/>
            <p:cNvSpPr/>
            <p:nvPr/>
          </p:nvSpPr>
          <p:spPr>
            <a:xfrm>
              <a:off x="1072748" y="3203962"/>
              <a:ext cx="1096569" cy="435950"/>
            </a:xfrm>
            <a:prstGeom prst="curved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1392788" y="3087648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3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グループ化 134"/>
          <p:cNvGrpSpPr/>
          <p:nvPr/>
        </p:nvGrpSpPr>
        <p:grpSpPr>
          <a:xfrm>
            <a:off x="1582587" y="881608"/>
            <a:ext cx="895675" cy="1998438"/>
            <a:chOff x="1019864" y="929793"/>
            <a:chExt cx="807658" cy="1800531"/>
          </a:xfrm>
        </p:grpSpPr>
        <p:sp>
          <p:nvSpPr>
            <p:cNvPr id="87" name="下カーブ矢印 86"/>
            <p:cNvSpPr/>
            <p:nvPr/>
          </p:nvSpPr>
          <p:spPr>
            <a:xfrm rot="18827305">
              <a:off x="359453" y="1590204"/>
              <a:ext cx="1800531" cy="479710"/>
            </a:xfrm>
            <a:prstGeom prst="curvedDownArrow">
              <a:avLst>
                <a:gd name="adj1" fmla="val 26226"/>
                <a:gd name="adj2" fmla="val 61987"/>
                <a:gd name="adj3" fmla="val 26545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1392788" y="1368167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3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上カーブ矢印 90"/>
          <p:cNvSpPr/>
          <p:nvPr/>
        </p:nvSpPr>
        <p:spPr>
          <a:xfrm rot="850483">
            <a:off x="4742531" y="2339972"/>
            <a:ext cx="929844" cy="332163"/>
          </a:xfrm>
          <a:prstGeom prst="curvedUpArrow">
            <a:avLst>
              <a:gd name="adj1" fmla="val 40072"/>
              <a:gd name="adj2" fmla="val 67562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下カーブ矢印 91"/>
          <p:cNvSpPr/>
          <p:nvPr/>
        </p:nvSpPr>
        <p:spPr>
          <a:xfrm rot="21282933">
            <a:off x="4758302" y="1270900"/>
            <a:ext cx="1625146" cy="601958"/>
          </a:xfrm>
          <a:prstGeom prst="curvedDownArrow">
            <a:avLst>
              <a:gd name="adj1" fmla="val 33955"/>
              <a:gd name="adj2" fmla="val 54361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75138" y="3231082"/>
            <a:ext cx="73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i="1" baseline="30000" dirty="0" err="1" smtClean="0">
                <a:cs typeface="Times New Roman" panose="02020603050405020304" pitchFamily="18" charset="0"/>
              </a:rPr>
              <a:t>dxy</a:t>
            </a:r>
            <a:endParaRPr kumimoji="1" lang="ja-JP" altLang="en-US" sz="3600" i="1" baseline="30000" dirty="0">
              <a:cs typeface="Times New Roman" panose="02020603050405020304" pitchFamily="18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419872" y="4191471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&gt;t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 in the largely doped regime</a:t>
            </a:r>
            <a:endParaRPr kumimoji="1" lang="ja-JP" altLang="en-US" sz="2400" baseline="-25000" dirty="0"/>
          </a:p>
        </p:txBody>
      </p:sp>
      <p:pic>
        <p:nvPicPr>
          <p:cNvPr id="8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31" y="3861048"/>
            <a:ext cx="31718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u="sng" dirty="0" smtClean="0"/>
              <a:t>Introduction</a:t>
            </a:r>
          </a:p>
          <a:p>
            <a:pPr>
              <a:buNone/>
            </a:pPr>
            <a:r>
              <a:rPr lang="en-US" altLang="ja-JP" sz="2400" dirty="0" smtClean="0"/>
              <a:t>   Iron-based superconductors</a:t>
            </a:r>
          </a:p>
          <a:p>
            <a:r>
              <a:rPr lang="en-US" altLang="ja-JP" u="sng" dirty="0" smtClean="0"/>
              <a:t>Sample</a:t>
            </a:r>
          </a:p>
          <a:p>
            <a:pPr>
              <a:buNone/>
            </a:pPr>
            <a:r>
              <a:rPr lang="en-US" altLang="ja-JP" sz="2400" dirty="0" smtClean="0"/>
              <a:t>   </a:t>
            </a:r>
            <a:r>
              <a:rPr lang="en-US" altLang="ja-JP" sz="2400" dirty="0" err="1" smtClean="0"/>
              <a:t>LaFeAs</a:t>
            </a:r>
            <a:r>
              <a:rPr lang="en-US" altLang="ja-JP" sz="2400" dirty="0" smtClean="0"/>
              <a:t>(O,H)</a:t>
            </a:r>
          </a:p>
          <a:p>
            <a:r>
              <a:rPr kumimoji="1" lang="en-US" altLang="ja-JP" u="sng" dirty="0" smtClean="0"/>
              <a:t>Results</a:t>
            </a:r>
            <a:endParaRPr lang="en-US" altLang="ja-JP" u="sng" dirty="0" smtClean="0"/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en-US" altLang="ja-JP" sz="2400" dirty="0" smtClean="0"/>
              <a:t>Experiment/Theory</a:t>
            </a:r>
          </a:p>
          <a:p>
            <a:r>
              <a:rPr kumimoji="1" lang="en-US" altLang="ja-JP" u="sng" dirty="0" smtClean="0"/>
              <a:t>Summary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pic>
        <p:nvPicPr>
          <p:cNvPr id="4" name="Picture 3" descr="C:\Users\Nishimoto\AppData\Local\Microsoft\Windows\Temporary Internet Files\Content.IE5\62LRA8CX\MC9001997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509120"/>
            <a:ext cx="1773936" cy="1700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下矢印 76"/>
          <p:cNvSpPr/>
          <p:nvPr/>
        </p:nvSpPr>
        <p:spPr>
          <a:xfrm rot="17048406">
            <a:off x="4044592" y="1626591"/>
            <a:ext cx="398854" cy="70821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51191" y="3533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Theory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5842" name="Picture 2" descr="C:\Users\Nishimoto\Desktop\shiota\image\修論_図_engetsu\crystal structure_Fe-base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453466" cy="1966271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8032686" y="1700808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83671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As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2618610" y="2721069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2618610" y="1386135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1322466" y="2682279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1303265" y="1380563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二等辺三角形 105"/>
          <p:cNvSpPr/>
          <p:nvPr/>
        </p:nvSpPr>
        <p:spPr>
          <a:xfrm>
            <a:off x="1993041" y="2089436"/>
            <a:ext cx="292314" cy="252208"/>
          </a:xfrm>
          <a:prstGeom prst="triangle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19"/>
          <p:cNvSpPr txBox="1"/>
          <p:nvPr/>
        </p:nvSpPr>
        <p:spPr>
          <a:xfrm>
            <a:off x="2210683" y="1962200"/>
            <a:ext cx="521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As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002328" y="2724072"/>
            <a:ext cx="48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Fe</a:t>
            </a:r>
            <a:endParaRPr kumimoji="1" lang="ja-JP" altLang="en-U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下矢印 63"/>
          <p:cNvSpPr/>
          <p:nvPr/>
        </p:nvSpPr>
        <p:spPr>
          <a:xfrm rot="6003253">
            <a:off x="7157438" y="2240642"/>
            <a:ext cx="398854" cy="70821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下矢印 66"/>
          <p:cNvSpPr/>
          <p:nvPr/>
        </p:nvSpPr>
        <p:spPr>
          <a:xfrm>
            <a:off x="6444208" y="3068960"/>
            <a:ext cx="360040" cy="41858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下矢印 67"/>
          <p:cNvSpPr/>
          <p:nvPr/>
        </p:nvSpPr>
        <p:spPr>
          <a:xfrm rot="10800000">
            <a:off x="5364088" y="836712"/>
            <a:ext cx="360040" cy="41858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下矢印 83"/>
          <p:cNvSpPr/>
          <p:nvPr/>
        </p:nvSpPr>
        <p:spPr>
          <a:xfrm rot="10800000">
            <a:off x="1907704" y="1772816"/>
            <a:ext cx="432048" cy="42018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45"/>
          <p:cNvGrpSpPr/>
          <p:nvPr/>
        </p:nvGrpSpPr>
        <p:grpSpPr>
          <a:xfrm>
            <a:off x="4067944" y="4134868"/>
            <a:ext cx="1796419" cy="1022324"/>
            <a:chOff x="4067944" y="4134868"/>
            <a:chExt cx="1796419" cy="1022324"/>
          </a:xfrm>
        </p:grpSpPr>
        <p:sp>
          <p:nvSpPr>
            <p:cNvPr id="89" name="二等辺三角形 88"/>
            <p:cNvSpPr/>
            <p:nvPr/>
          </p:nvSpPr>
          <p:spPr>
            <a:xfrm>
              <a:off x="4211960" y="4437112"/>
              <a:ext cx="1440160" cy="504056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α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4067944" y="4800631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508104" y="4800631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二等辺三角形 32"/>
            <p:cNvSpPr/>
            <p:nvPr/>
          </p:nvSpPr>
          <p:spPr>
            <a:xfrm>
              <a:off x="4716016" y="4221088"/>
              <a:ext cx="432048" cy="288032"/>
            </a:xfrm>
            <a:prstGeom prst="triangle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弧 37"/>
            <p:cNvSpPr/>
            <p:nvPr/>
          </p:nvSpPr>
          <p:spPr>
            <a:xfrm rot="8315591">
              <a:off x="4705872" y="4134868"/>
              <a:ext cx="567113" cy="489816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二等辺三角形 39"/>
          <p:cNvSpPr/>
          <p:nvPr/>
        </p:nvSpPr>
        <p:spPr>
          <a:xfrm rot="5400000">
            <a:off x="5812784" y="4237736"/>
            <a:ext cx="648071" cy="2919032"/>
          </a:xfrm>
          <a:prstGeom prst="triangle">
            <a:avLst/>
          </a:prstGeom>
          <a:gradFill>
            <a:gsLst>
              <a:gs pos="0">
                <a:schemeClr val="bg2">
                  <a:lumMod val="10000"/>
                  <a:alpha val="40000"/>
                </a:schemeClr>
              </a:gs>
              <a:gs pos="69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79912" y="5445224"/>
            <a:ext cx="936104" cy="39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large</a:t>
            </a:r>
            <a:endParaRPr kumimoji="1" lang="ja-JP" altLang="en-US" sz="2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596336" y="5517232"/>
            <a:ext cx="936104" cy="39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small</a:t>
            </a:r>
            <a:endParaRPr kumimoji="1" lang="ja-JP" altLang="en-US" sz="2000" dirty="0"/>
          </a:p>
        </p:txBody>
      </p:sp>
      <p:sp>
        <p:nvSpPr>
          <p:cNvPr id="43" name="テキスト ボックス 42"/>
          <p:cNvSpPr txBox="1"/>
          <p:nvPr/>
        </p:nvSpPr>
        <p:spPr>
          <a:xfrm rot="16200000">
            <a:off x="5333891" y="4899358"/>
            <a:ext cx="492443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Bond angle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下矢印 43"/>
          <p:cNvSpPr/>
          <p:nvPr/>
        </p:nvSpPr>
        <p:spPr>
          <a:xfrm rot="16200000">
            <a:off x="6048164" y="4329100"/>
            <a:ext cx="7200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58731" y="3861048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Electron doping</a:t>
            </a:r>
            <a:endParaRPr kumimoji="1" lang="ja-JP" altLang="en-US" dirty="0"/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49252"/>
            <a:ext cx="3312368" cy="296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131"/>
          <p:cNvGrpSpPr/>
          <p:nvPr/>
        </p:nvGrpSpPr>
        <p:grpSpPr>
          <a:xfrm>
            <a:off x="2267744" y="1052736"/>
            <a:ext cx="949695" cy="950499"/>
            <a:chOff x="1835504" y="1124744"/>
            <a:chExt cx="856370" cy="856370"/>
          </a:xfrm>
        </p:grpSpPr>
        <p:grpSp>
          <p:nvGrpSpPr>
            <p:cNvPr id="6" name="グループ化 21"/>
            <p:cNvGrpSpPr/>
            <p:nvPr/>
          </p:nvGrpSpPr>
          <p:grpSpPr>
            <a:xfrm rot="2563583">
              <a:off x="1835504" y="1466110"/>
              <a:ext cx="856370" cy="171386"/>
              <a:chOff x="1187624" y="5201830"/>
              <a:chExt cx="856370" cy="171386"/>
            </a:xfrm>
          </p:grpSpPr>
          <p:sp>
            <p:nvSpPr>
              <p:cNvPr id="51" name="円/楕円 50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22"/>
            <p:cNvGrpSpPr/>
            <p:nvPr/>
          </p:nvGrpSpPr>
          <p:grpSpPr>
            <a:xfrm rot="7963583">
              <a:off x="1858020" y="1467236"/>
              <a:ext cx="856370" cy="171386"/>
              <a:chOff x="1187624" y="5201830"/>
              <a:chExt cx="856370" cy="171386"/>
            </a:xfrm>
          </p:grpSpPr>
          <p:sp>
            <p:nvSpPr>
              <p:cNvPr id="49" name="円/楕円 48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" name="グループ化 132"/>
          <p:cNvGrpSpPr/>
          <p:nvPr/>
        </p:nvGrpSpPr>
        <p:grpSpPr>
          <a:xfrm>
            <a:off x="2267744" y="2420888"/>
            <a:ext cx="949695" cy="950499"/>
            <a:chOff x="1835503" y="2447996"/>
            <a:chExt cx="856370" cy="856370"/>
          </a:xfrm>
        </p:grpSpPr>
        <p:grpSp>
          <p:nvGrpSpPr>
            <p:cNvPr id="11" name="グループ化 35"/>
            <p:cNvGrpSpPr/>
            <p:nvPr/>
          </p:nvGrpSpPr>
          <p:grpSpPr>
            <a:xfrm rot="2563583">
              <a:off x="1835503" y="2789362"/>
              <a:ext cx="856370" cy="171386"/>
              <a:chOff x="1187624" y="5201830"/>
              <a:chExt cx="856370" cy="171386"/>
            </a:xfrm>
          </p:grpSpPr>
          <p:sp>
            <p:nvSpPr>
              <p:cNvPr id="60" name="円/楕円 59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36"/>
            <p:cNvGrpSpPr/>
            <p:nvPr/>
          </p:nvGrpSpPr>
          <p:grpSpPr>
            <a:xfrm rot="7963583">
              <a:off x="1858019" y="2790488"/>
              <a:ext cx="856370" cy="171386"/>
              <a:chOff x="1187624" y="5201830"/>
              <a:chExt cx="856370" cy="171386"/>
            </a:xfrm>
          </p:grpSpPr>
          <p:sp>
            <p:nvSpPr>
              <p:cNvPr id="56" name="円/楕円 55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3" name="グループ化 130"/>
          <p:cNvGrpSpPr/>
          <p:nvPr/>
        </p:nvGrpSpPr>
        <p:grpSpPr>
          <a:xfrm>
            <a:off x="971600" y="2348880"/>
            <a:ext cx="949695" cy="950499"/>
            <a:chOff x="522100" y="2403088"/>
            <a:chExt cx="856370" cy="856370"/>
          </a:xfrm>
        </p:grpSpPr>
        <p:grpSp>
          <p:nvGrpSpPr>
            <p:cNvPr id="14" name="グループ化 13"/>
            <p:cNvGrpSpPr/>
            <p:nvPr/>
          </p:nvGrpSpPr>
          <p:grpSpPr>
            <a:xfrm rot="2563583">
              <a:off x="522100" y="2744454"/>
              <a:ext cx="856370" cy="171386"/>
              <a:chOff x="1187624" y="5201830"/>
              <a:chExt cx="856370" cy="171386"/>
            </a:xfrm>
          </p:grpSpPr>
          <p:sp>
            <p:nvSpPr>
              <p:cNvPr id="70" name="円/楕円 12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12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6"/>
            <p:cNvGrpSpPr/>
            <p:nvPr/>
          </p:nvGrpSpPr>
          <p:grpSpPr>
            <a:xfrm rot="7963583">
              <a:off x="544616" y="2745580"/>
              <a:ext cx="856370" cy="171386"/>
              <a:chOff x="1187624" y="5201830"/>
              <a:chExt cx="856370" cy="171386"/>
            </a:xfrm>
          </p:grpSpPr>
          <p:sp>
            <p:nvSpPr>
              <p:cNvPr id="66" name="円/楕円 9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10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6" name="グループ化 129"/>
          <p:cNvGrpSpPr/>
          <p:nvPr/>
        </p:nvGrpSpPr>
        <p:grpSpPr>
          <a:xfrm>
            <a:off x="971600" y="1052736"/>
            <a:ext cx="949695" cy="950499"/>
            <a:chOff x="514907" y="1124744"/>
            <a:chExt cx="856370" cy="856370"/>
          </a:xfrm>
        </p:grpSpPr>
        <p:grpSp>
          <p:nvGrpSpPr>
            <p:cNvPr id="17" name="グループ化 28"/>
            <p:cNvGrpSpPr/>
            <p:nvPr/>
          </p:nvGrpSpPr>
          <p:grpSpPr>
            <a:xfrm rot="2563583">
              <a:off x="514907" y="1466110"/>
              <a:ext cx="856370" cy="171386"/>
              <a:chOff x="1187624" y="5201830"/>
              <a:chExt cx="856370" cy="171386"/>
            </a:xfrm>
          </p:grpSpPr>
          <p:sp>
            <p:nvSpPr>
              <p:cNvPr id="78" name="円/楕円 77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78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29"/>
            <p:cNvGrpSpPr/>
            <p:nvPr/>
          </p:nvGrpSpPr>
          <p:grpSpPr>
            <a:xfrm rot="7963583">
              <a:off x="537423" y="1467236"/>
              <a:ext cx="856370" cy="171386"/>
              <a:chOff x="1187624" y="5201830"/>
              <a:chExt cx="856370" cy="171386"/>
            </a:xfrm>
          </p:grpSpPr>
          <p:sp>
            <p:nvSpPr>
              <p:cNvPr id="75" name="円/楕円 74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" name="グループ化 133"/>
          <p:cNvGrpSpPr/>
          <p:nvPr/>
        </p:nvGrpSpPr>
        <p:grpSpPr>
          <a:xfrm>
            <a:off x="1576550" y="3087648"/>
            <a:ext cx="1216071" cy="649051"/>
            <a:chOff x="1072748" y="3087648"/>
            <a:chExt cx="1096569" cy="584775"/>
          </a:xfrm>
        </p:grpSpPr>
        <p:sp>
          <p:nvSpPr>
            <p:cNvPr id="81" name="上カーブ矢印 80"/>
            <p:cNvSpPr/>
            <p:nvPr/>
          </p:nvSpPr>
          <p:spPr>
            <a:xfrm>
              <a:off x="1072748" y="3203962"/>
              <a:ext cx="1096569" cy="435950"/>
            </a:xfrm>
            <a:prstGeom prst="curved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1392788" y="3087648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3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グループ化 134"/>
          <p:cNvGrpSpPr/>
          <p:nvPr/>
        </p:nvGrpSpPr>
        <p:grpSpPr>
          <a:xfrm>
            <a:off x="1582587" y="881608"/>
            <a:ext cx="895675" cy="1998438"/>
            <a:chOff x="1019864" y="929793"/>
            <a:chExt cx="807658" cy="1800531"/>
          </a:xfrm>
        </p:grpSpPr>
        <p:sp>
          <p:nvSpPr>
            <p:cNvPr id="87" name="下カーブ矢印 86"/>
            <p:cNvSpPr/>
            <p:nvPr/>
          </p:nvSpPr>
          <p:spPr>
            <a:xfrm rot="18827305">
              <a:off x="359453" y="1590204"/>
              <a:ext cx="1800531" cy="479710"/>
            </a:xfrm>
            <a:prstGeom prst="curvedDownArrow">
              <a:avLst>
                <a:gd name="adj1" fmla="val 26226"/>
                <a:gd name="adj2" fmla="val 61987"/>
                <a:gd name="adj3" fmla="val 26545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1392788" y="1368167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3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下矢印 81"/>
          <p:cNvSpPr/>
          <p:nvPr/>
        </p:nvSpPr>
        <p:spPr>
          <a:xfrm rot="16200000">
            <a:off x="1522326" y="2662250"/>
            <a:ext cx="326846" cy="42018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下矢印 82"/>
          <p:cNvSpPr/>
          <p:nvPr/>
        </p:nvSpPr>
        <p:spPr>
          <a:xfrm rot="5400000">
            <a:off x="2375756" y="2672916"/>
            <a:ext cx="360040" cy="43204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上カーブ矢印 90"/>
          <p:cNvSpPr/>
          <p:nvPr/>
        </p:nvSpPr>
        <p:spPr>
          <a:xfrm rot="850483">
            <a:off x="4742531" y="2339972"/>
            <a:ext cx="929844" cy="332163"/>
          </a:xfrm>
          <a:prstGeom prst="curvedUpArrow">
            <a:avLst>
              <a:gd name="adj1" fmla="val 40072"/>
              <a:gd name="adj2" fmla="val 67562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下カーブ矢印 91"/>
          <p:cNvSpPr/>
          <p:nvPr/>
        </p:nvSpPr>
        <p:spPr>
          <a:xfrm rot="21282933">
            <a:off x="4758302" y="1270900"/>
            <a:ext cx="1625146" cy="601958"/>
          </a:xfrm>
          <a:prstGeom prst="curvedDownArrow">
            <a:avLst>
              <a:gd name="adj1" fmla="val 33955"/>
              <a:gd name="adj2" fmla="val 54361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75138" y="3231082"/>
            <a:ext cx="73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i="1" baseline="30000" dirty="0" err="1" smtClean="0">
                <a:cs typeface="Times New Roman" panose="02020603050405020304" pitchFamily="18" charset="0"/>
              </a:rPr>
              <a:t>dxy</a:t>
            </a:r>
            <a:endParaRPr kumimoji="1" lang="ja-JP" altLang="en-US" sz="3600" i="1" baseline="30000" dirty="0">
              <a:cs typeface="Times New Roman" panose="02020603050405020304" pitchFamily="18" charset="0"/>
            </a:endParaRPr>
          </a:p>
        </p:txBody>
      </p:sp>
      <p:sp>
        <p:nvSpPr>
          <p:cNvPr id="80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Origin of SC2 in </a:t>
            </a:r>
            <a:r>
              <a:rPr kumimoji="1" lang="en-US" altLang="ja-JP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LaFeAs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(O,H) 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グループ化 45"/>
          <p:cNvGrpSpPr/>
          <p:nvPr/>
        </p:nvGrpSpPr>
        <p:grpSpPr>
          <a:xfrm>
            <a:off x="6936409" y="4005063"/>
            <a:ext cx="1307999" cy="1224137"/>
            <a:chOff x="4053861" y="3840298"/>
            <a:chExt cx="1553872" cy="1316894"/>
          </a:xfrm>
        </p:grpSpPr>
        <p:sp>
          <p:nvSpPr>
            <p:cNvPr id="98" name="二等辺三角形 97"/>
            <p:cNvSpPr/>
            <p:nvPr/>
          </p:nvSpPr>
          <p:spPr>
            <a:xfrm>
              <a:off x="4324575" y="3995228"/>
              <a:ext cx="1112070" cy="929572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4053861" y="4800631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5251474" y="4769873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二等辺三角形 100"/>
            <p:cNvSpPr/>
            <p:nvPr/>
          </p:nvSpPr>
          <p:spPr>
            <a:xfrm>
              <a:off x="4662423" y="3840298"/>
              <a:ext cx="432048" cy="288032"/>
            </a:xfrm>
            <a:prstGeom prst="triangle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弧 101"/>
            <p:cNvSpPr/>
            <p:nvPr/>
          </p:nvSpPr>
          <p:spPr>
            <a:xfrm rot="8315591">
              <a:off x="4590447" y="3948911"/>
              <a:ext cx="567114" cy="48981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4" grpId="0" animBg="1"/>
      <p:bldP spid="67" grpId="0" animBg="1"/>
      <p:bldP spid="68" grpId="0" animBg="1"/>
      <p:bldP spid="84" grpId="0" animBg="1"/>
      <p:bldP spid="40" grpId="0" animBg="1"/>
      <p:bldP spid="41" grpId="0"/>
      <p:bldP spid="42" grpId="0"/>
      <p:bldP spid="43" grpId="0"/>
      <p:bldP spid="44" grpId="0" animBg="1"/>
      <p:bldP spid="45" grpId="0"/>
      <p:bldP spid="82" grpId="0" animBg="1"/>
      <p:bldP spid="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51191" y="3533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Theory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5842" name="Picture 2" descr="C:\Users\Nishimoto\Desktop\shiota\image\修論_図_engetsu\crystal structure_Fe-base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453466" cy="1966271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8032686" y="1700808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83671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As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2618610" y="2721069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2618610" y="1386135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1322466" y="2682279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1303265" y="1380563"/>
            <a:ext cx="356259" cy="356561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二等辺三角形 105"/>
          <p:cNvSpPr/>
          <p:nvPr/>
        </p:nvSpPr>
        <p:spPr>
          <a:xfrm>
            <a:off x="1993041" y="2089436"/>
            <a:ext cx="292314" cy="252208"/>
          </a:xfrm>
          <a:prstGeom prst="triangle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3456384" y="4967010"/>
            <a:ext cx="536408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200" dirty="0" smtClean="0"/>
              <a:t>The next nearest hopping within the </a:t>
            </a:r>
            <a:r>
              <a:rPr kumimoji="1" lang="en-US" altLang="ja-JP" sz="2200" i="1" dirty="0" err="1" smtClean="0"/>
              <a:t>dxy</a:t>
            </a:r>
            <a:r>
              <a:rPr kumimoji="1" lang="en-US" altLang="ja-JP" sz="2200" dirty="0" smtClean="0"/>
              <a:t> </a:t>
            </a:r>
            <a:r>
              <a:rPr kumimoji="1" lang="en-US" altLang="ja-JP" sz="2200" dirty="0" err="1" smtClean="0"/>
              <a:t>orbitals</a:t>
            </a:r>
            <a:r>
              <a:rPr kumimoji="1" lang="en-US" altLang="ja-JP" sz="2200" dirty="0" smtClean="0"/>
              <a:t> </a:t>
            </a:r>
            <a:r>
              <a:rPr lang="en-US" altLang="ja-JP" sz="2200" dirty="0" smtClean="0"/>
              <a:t>causes the enhancement of the spin fluctuation</a:t>
            </a:r>
            <a:endParaRPr kumimoji="1" lang="ja-JP" altLang="en-US" sz="22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3419872" y="4191471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&gt;t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 in the largely doped regime</a:t>
            </a:r>
            <a:endParaRPr kumimoji="1" lang="ja-JP" altLang="en-US" sz="2400" baseline="-25000" dirty="0"/>
          </a:p>
        </p:txBody>
      </p:sp>
      <p:sp>
        <p:nvSpPr>
          <p:cNvPr id="58" name="テキスト ボックス 19"/>
          <p:cNvSpPr txBox="1"/>
          <p:nvPr/>
        </p:nvSpPr>
        <p:spPr>
          <a:xfrm>
            <a:off x="2210683" y="1962200"/>
            <a:ext cx="521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As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002328" y="2724072"/>
            <a:ext cx="48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Fe</a:t>
            </a:r>
            <a:endParaRPr kumimoji="1" lang="ja-JP" altLang="en-U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1691680" y="1772816"/>
            <a:ext cx="864096" cy="9361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下カーブ矢印 65"/>
          <p:cNvSpPr/>
          <p:nvPr/>
        </p:nvSpPr>
        <p:spPr>
          <a:xfrm rot="21282933">
            <a:off x="4758302" y="1270900"/>
            <a:ext cx="1625146" cy="601958"/>
          </a:xfrm>
          <a:prstGeom prst="curvedDownArrow">
            <a:avLst>
              <a:gd name="adj1" fmla="val 33955"/>
              <a:gd name="adj2" fmla="val 54361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" name="グループ化 67"/>
          <p:cNvGrpSpPr/>
          <p:nvPr/>
        </p:nvGrpSpPr>
        <p:grpSpPr>
          <a:xfrm>
            <a:off x="971600" y="1052736"/>
            <a:ext cx="949695" cy="950499"/>
            <a:chOff x="514907" y="1124744"/>
            <a:chExt cx="856370" cy="856370"/>
          </a:xfrm>
        </p:grpSpPr>
        <p:grpSp>
          <p:nvGrpSpPr>
            <p:cNvPr id="3" name="グループ化 28"/>
            <p:cNvGrpSpPr/>
            <p:nvPr/>
          </p:nvGrpSpPr>
          <p:grpSpPr>
            <a:xfrm rot="2563583">
              <a:off x="514907" y="1466110"/>
              <a:ext cx="856370" cy="171386"/>
              <a:chOff x="1187624" y="5201830"/>
              <a:chExt cx="856370" cy="171386"/>
            </a:xfrm>
          </p:grpSpPr>
          <p:sp>
            <p:nvSpPr>
              <p:cNvPr id="73" name="円/楕円 72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29"/>
            <p:cNvGrpSpPr/>
            <p:nvPr/>
          </p:nvGrpSpPr>
          <p:grpSpPr>
            <a:xfrm rot="7963583">
              <a:off x="537423" y="1467236"/>
              <a:ext cx="856370" cy="171386"/>
              <a:chOff x="1187624" y="5201830"/>
              <a:chExt cx="856370" cy="171386"/>
            </a:xfrm>
          </p:grpSpPr>
          <p:sp>
            <p:nvSpPr>
              <p:cNvPr id="71" name="円/楕円 70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/楕円 71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" name="グループ化 74"/>
          <p:cNvGrpSpPr/>
          <p:nvPr/>
        </p:nvGrpSpPr>
        <p:grpSpPr>
          <a:xfrm>
            <a:off x="971600" y="2348880"/>
            <a:ext cx="949695" cy="950499"/>
            <a:chOff x="522100" y="2403088"/>
            <a:chExt cx="856370" cy="856370"/>
          </a:xfrm>
        </p:grpSpPr>
        <p:grpSp>
          <p:nvGrpSpPr>
            <p:cNvPr id="10" name="グループ化 13"/>
            <p:cNvGrpSpPr/>
            <p:nvPr/>
          </p:nvGrpSpPr>
          <p:grpSpPr>
            <a:xfrm rot="2563583">
              <a:off x="522100" y="2744454"/>
              <a:ext cx="856370" cy="171386"/>
              <a:chOff x="1187624" y="5201830"/>
              <a:chExt cx="856370" cy="171386"/>
            </a:xfrm>
          </p:grpSpPr>
          <p:sp>
            <p:nvSpPr>
              <p:cNvPr id="80" name="円/楕円 12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/楕円 12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16"/>
            <p:cNvGrpSpPr/>
            <p:nvPr/>
          </p:nvGrpSpPr>
          <p:grpSpPr>
            <a:xfrm rot="7963583">
              <a:off x="544616" y="2745580"/>
              <a:ext cx="856370" cy="171386"/>
              <a:chOff x="1187624" y="5201830"/>
              <a:chExt cx="856370" cy="171386"/>
            </a:xfrm>
          </p:grpSpPr>
          <p:sp>
            <p:nvSpPr>
              <p:cNvPr id="78" name="円/楕円 9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10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" name="グループ化 81"/>
          <p:cNvGrpSpPr/>
          <p:nvPr/>
        </p:nvGrpSpPr>
        <p:grpSpPr>
          <a:xfrm>
            <a:off x="2267744" y="1052736"/>
            <a:ext cx="949695" cy="950499"/>
            <a:chOff x="1835504" y="1124744"/>
            <a:chExt cx="856370" cy="856370"/>
          </a:xfrm>
        </p:grpSpPr>
        <p:grpSp>
          <p:nvGrpSpPr>
            <p:cNvPr id="13" name="グループ化 21"/>
            <p:cNvGrpSpPr/>
            <p:nvPr/>
          </p:nvGrpSpPr>
          <p:grpSpPr>
            <a:xfrm rot="2563583">
              <a:off x="1835504" y="1466110"/>
              <a:ext cx="856370" cy="171386"/>
              <a:chOff x="1187624" y="5201830"/>
              <a:chExt cx="856370" cy="171386"/>
            </a:xfrm>
          </p:grpSpPr>
          <p:sp>
            <p:nvSpPr>
              <p:cNvPr id="87" name="円/楕円 86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円/楕円 87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2"/>
            <p:cNvGrpSpPr/>
            <p:nvPr/>
          </p:nvGrpSpPr>
          <p:grpSpPr>
            <a:xfrm rot="7963583">
              <a:off x="1858020" y="1467236"/>
              <a:ext cx="856370" cy="171386"/>
              <a:chOff x="1187624" y="5201830"/>
              <a:chExt cx="856370" cy="171386"/>
            </a:xfrm>
          </p:grpSpPr>
          <p:sp>
            <p:nvSpPr>
              <p:cNvPr id="85" name="円/楕円 84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/楕円 85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5" name="グループ化 88"/>
          <p:cNvGrpSpPr/>
          <p:nvPr/>
        </p:nvGrpSpPr>
        <p:grpSpPr>
          <a:xfrm>
            <a:off x="2267744" y="2420888"/>
            <a:ext cx="949695" cy="950499"/>
            <a:chOff x="1835503" y="2447996"/>
            <a:chExt cx="856370" cy="856370"/>
          </a:xfrm>
        </p:grpSpPr>
        <p:grpSp>
          <p:nvGrpSpPr>
            <p:cNvPr id="16" name="グループ化 35"/>
            <p:cNvGrpSpPr/>
            <p:nvPr/>
          </p:nvGrpSpPr>
          <p:grpSpPr>
            <a:xfrm rot="2563583">
              <a:off x="1835503" y="2789362"/>
              <a:ext cx="856370" cy="171386"/>
              <a:chOff x="1187624" y="5201830"/>
              <a:chExt cx="856370" cy="171386"/>
            </a:xfrm>
          </p:grpSpPr>
          <p:sp>
            <p:nvSpPr>
              <p:cNvPr id="98" name="円/楕円 97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円/楕円 98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36"/>
            <p:cNvGrpSpPr/>
            <p:nvPr/>
          </p:nvGrpSpPr>
          <p:grpSpPr>
            <a:xfrm rot="7963583">
              <a:off x="1858019" y="2790488"/>
              <a:ext cx="856370" cy="171386"/>
              <a:chOff x="1187624" y="5201830"/>
              <a:chExt cx="856370" cy="171386"/>
            </a:xfrm>
          </p:grpSpPr>
          <p:sp>
            <p:nvSpPr>
              <p:cNvPr id="92" name="円/楕円 91"/>
              <p:cNvSpPr/>
              <p:nvPr/>
            </p:nvSpPr>
            <p:spPr>
              <a:xfrm>
                <a:off x="1187624" y="5201831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1611946" y="5201830"/>
                <a:ext cx="432048" cy="1713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0" name="テキスト ボックス 99"/>
          <p:cNvSpPr txBox="1"/>
          <p:nvPr/>
        </p:nvSpPr>
        <p:spPr>
          <a:xfrm>
            <a:off x="2975138" y="3231082"/>
            <a:ext cx="73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i="1" baseline="30000" dirty="0" err="1" smtClean="0">
                <a:cs typeface="Times New Roman" panose="02020603050405020304" pitchFamily="18" charset="0"/>
              </a:rPr>
              <a:t>dxy</a:t>
            </a:r>
            <a:endParaRPr kumimoji="1" lang="ja-JP" altLang="en-US" sz="3600" i="1" baseline="30000" dirty="0">
              <a:cs typeface="Times New Roman" panose="02020603050405020304" pitchFamily="18" charset="0"/>
            </a:endParaRPr>
          </a:p>
        </p:txBody>
      </p:sp>
      <p:sp>
        <p:nvSpPr>
          <p:cNvPr id="61" name="下カーブ矢印 60"/>
          <p:cNvSpPr/>
          <p:nvPr/>
        </p:nvSpPr>
        <p:spPr>
          <a:xfrm rot="18827305">
            <a:off x="849361" y="1614834"/>
            <a:ext cx="1998438" cy="531988"/>
          </a:xfrm>
          <a:prstGeom prst="curvedDownArrow">
            <a:avLst>
              <a:gd name="adj1" fmla="val 26226"/>
              <a:gd name="adj2" fmla="val 61987"/>
              <a:gd name="adj3" fmla="val 265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8" name="グループ化 100"/>
          <p:cNvGrpSpPr/>
          <p:nvPr/>
        </p:nvGrpSpPr>
        <p:grpSpPr>
          <a:xfrm>
            <a:off x="1576550" y="3087648"/>
            <a:ext cx="1216071" cy="649051"/>
            <a:chOff x="1072748" y="3087648"/>
            <a:chExt cx="1096569" cy="584775"/>
          </a:xfrm>
        </p:grpSpPr>
        <p:sp>
          <p:nvSpPr>
            <p:cNvPr id="102" name="上カーブ矢印 101"/>
            <p:cNvSpPr/>
            <p:nvPr/>
          </p:nvSpPr>
          <p:spPr>
            <a:xfrm>
              <a:off x="1072748" y="3203962"/>
              <a:ext cx="1096569" cy="435950"/>
            </a:xfrm>
            <a:prstGeom prst="curved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1392788" y="3087648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3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上カーブ矢印 103"/>
          <p:cNvSpPr/>
          <p:nvPr/>
        </p:nvSpPr>
        <p:spPr>
          <a:xfrm rot="850483">
            <a:off x="4742531" y="2339972"/>
            <a:ext cx="929844" cy="332163"/>
          </a:xfrm>
          <a:prstGeom prst="curvedUpArrow">
            <a:avLst>
              <a:gd name="adj1" fmla="val 40072"/>
              <a:gd name="adj2" fmla="val 67562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996150" y="1368167"/>
            <a:ext cx="482110" cy="649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下矢印 59"/>
          <p:cNvSpPr/>
          <p:nvPr/>
        </p:nvSpPr>
        <p:spPr>
          <a:xfrm rot="5400000" flipH="1" flipV="1">
            <a:off x="1403648" y="2564904"/>
            <a:ext cx="216024" cy="648072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31" y="3861048"/>
            <a:ext cx="31718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下矢印 53"/>
          <p:cNvSpPr/>
          <p:nvPr/>
        </p:nvSpPr>
        <p:spPr>
          <a:xfrm rot="16200000" flipH="1" flipV="1">
            <a:off x="2627530" y="1197006"/>
            <a:ext cx="252028" cy="683568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Origin of SC2 in </a:t>
            </a:r>
            <a:r>
              <a:rPr kumimoji="1" lang="en-US" altLang="ja-JP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LaFeAs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(O,H) 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/>
      <p:bldP spid="61" grpId="0" animBg="1"/>
      <p:bldP spid="104" grpId="0" animBg="1"/>
      <p:bldP spid="105" grpId="0"/>
      <p:bldP spid="60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51191" y="3533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Theory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2" name="グループ化 39"/>
          <p:cNvGrpSpPr/>
          <p:nvPr/>
        </p:nvGrpSpPr>
        <p:grpSpPr>
          <a:xfrm>
            <a:off x="1259632" y="902611"/>
            <a:ext cx="3172357" cy="4700102"/>
            <a:chOff x="4856027" y="836712"/>
            <a:chExt cx="3172357" cy="4752528"/>
          </a:xfrm>
        </p:grpSpPr>
        <p:pic>
          <p:nvPicPr>
            <p:cNvPr id="9" name="Picture 11" descr="C:\Documents and Settings\ENGETSU\My Documents\My Pictures\図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6027" y="836712"/>
              <a:ext cx="3172357" cy="4752528"/>
            </a:xfrm>
            <a:prstGeom prst="rect">
              <a:avLst/>
            </a:prstGeom>
            <a:noFill/>
          </p:spPr>
        </p:pic>
        <p:sp>
          <p:nvSpPr>
            <p:cNvPr id="10" name="フリーフォーム 9"/>
            <p:cNvSpPr/>
            <p:nvPr/>
          </p:nvSpPr>
          <p:spPr>
            <a:xfrm>
              <a:off x="6424551" y="4604361"/>
              <a:ext cx="1430976" cy="534389"/>
            </a:xfrm>
            <a:custGeom>
              <a:avLst/>
              <a:gdLst>
                <a:gd name="connsiteX0" fmla="*/ 1430976 w 1430976"/>
                <a:gd name="connsiteY0" fmla="*/ 534389 h 534389"/>
                <a:gd name="connsiteX1" fmla="*/ 1430976 w 1430976"/>
                <a:gd name="connsiteY1" fmla="*/ 463137 h 534389"/>
                <a:gd name="connsiteX2" fmla="*/ 1395350 w 1430976"/>
                <a:gd name="connsiteY2" fmla="*/ 362197 h 534389"/>
                <a:gd name="connsiteX3" fmla="*/ 1383475 w 1430976"/>
                <a:gd name="connsiteY3" fmla="*/ 314696 h 534389"/>
                <a:gd name="connsiteX4" fmla="*/ 1353787 w 1430976"/>
                <a:gd name="connsiteY4" fmla="*/ 255319 h 534389"/>
                <a:gd name="connsiteX5" fmla="*/ 1330036 w 1430976"/>
                <a:gd name="connsiteY5" fmla="*/ 219693 h 534389"/>
                <a:gd name="connsiteX6" fmla="*/ 1294410 w 1430976"/>
                <a:gd name="connsiteY6" fmla="*/ 172192 h 534389"/>
                <a:gd name="connsiteX7" fmla="*/ 1270659 w 1430976"/>
                <a:gd name="connsiteY7" fmla="*/ 142504 h 534389"/>
                <a:gd name="connsiteX8" fmla="*/ 1235033 w 1430976"/>
                <a:gd name="connsiteY8" fmla="*/ 112815 h 534389"/>
                <a:gd name="connsiteX9" fmla="*/ 1187532 w 1430976"/>
                <a:gd name="connsiteY9" fmla="*/ 77189 h 534389"/>
                <a:gd name="connsiteX10" fmla="*/ 1157844 w 1430976"/>
                <a:gd name="connsiteY10" fmla="*/ 59376 h 534389"/>
                <a:gd name="connsiteX11" fmla="*/ 1116280 w 1430976"/>
                <a:gd name="connsiteY11" fmla="*/ 35626 h 534389"/>
                <a:gd name="connsiteX12" fmla="*/ 1056904 w 1430976"/>
                <a:gd name="connsiteY12" fmla="*/ 23750 h 534389"/>
                <a:gd name="connsiteX13" fmla="*/ 1003465 w 1430976"/>
                <a:gd name="connsiteY13" fmla="*/ 17813 h 534389"/>
                <a:gd name="connsiteX14" fmla="*/ 973776 w 1430976"/>
                <a:gd name="connsiteY14" fmla="*/ 17813 h 534389"/>
                <a:gd name="connsiteX15" fmla="*/ 920337 w 1430976"/>
                <a:gd name="connsiteY15" fmla="*/ 11875 h 534389"/>
                <a:gd name="connsiteX16" fmla="*/ 801584 w 1430976"/>
                <a:gd name="connsiteY16" fmla="*/ 5937 h 534389"/>
                <a:gd name="connsiteX17" fmla="*/ 635330 w 1430976"/>
                <a:gd name="connsiteY17" fmla="*/ 0 h 534389"/>
                <a:gd name="connsiteX18" fmla="*/ 516576 w 1430976"/>
                <a:gd name="connsiteY18" fmla="*/ 5937 h 534389"/>
                <a:gd name="connsiteX19" fmla="*/ 427511 w 1430976"/>
                <a:gd name="connsiteY19" fmla="*/ 17813 h 534389"/>
                <a:gd name="connsiteX20" fmla="*/ 332509 w 1430976"/>
                <a:gd name="connsiteY20" fmla="*/ 23750 h 534389"/>
                <a:gd name="connsiteX21" fmla="*/ 255319 w 1430976"/>
                <a:gd name="connsiteY21" fmla="*/ 47501 h 534389"/>
                <a:gd name="connsiteX22" fmla="*/ 207818 w 1430976"/>
                <a:gd name="connsiteY22" fmla="*/ 59376 h 534389"/>
                <a:gd name="connsiteX23" fmla="*/ 160317 w 1430976"/>
                <a:gd name="connsiteY23" fmla="*/ 83127 h 534389"/>
                <a:gd name="connsiteX24" fmla="*/ 124691 w 1430976"/>
                <a:gd name="connsiteY24" fmla="*/ 112815 h 534389"/>
                <a:gd name="connsiteX25" fmla="*/ 95002 w 1430976"/>
                <a:gd name="connsiteY25" fmla="*/ 160317 h 534389"/>
                <a:gd name="connsiteX26" fmla="*/ 77189 w 1430976"/>
                <a:gd name="connsiteY26" fmla="*/ 178130 h 534389"/>
                <a:gd name="connsiteX27" fmla="*/ 41563 w 1430976"/>
                <a:gd name="connsiteY27" fmla="*/ 225631 h 534389"/>
                <a:gd name="connsiteX28" fmla="*/ 0 w 1430976"/>
                <a:gd name="connsiteY28" fmla="*/ 255319 h 534389"/>
                <a:gd name="connsiteX29" fmla="*/ 0 w 1430976"/>
                <a:gd name="connsiteY29" fmla="*/ 516576 h 534389"/>
                <a:gd name="connsiteX30" fmla="*/ 1430976 w 1430976"/>
                <a:gd name="connsiteY30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30976" h="534389">
                  <a:moveTo>
                    <a:pt x="1430976" y="534389"/>
                  </a:moveTo>
                  <a:lnTo>
                    <a:pt x="1430976" y="463137"/>
                  </a:lnTo>
                  <a:lnTo>
                    <a:pt x="1395350" y="362197"/>
                  </a:lnTo>
                  <a:lnTo>
                    <a:pt x="1383475" y="314696"/>
                  </a:lnTo>
                  <a:lnTo>
                    <a:pt x="1353787" y="255319"/>
                  </a:lnTo>
                  <a:lnTo>
                    <a:pt x="1330036" y="219693"/>
                  </a:lnTo>
                  <a:lnTo>
                    <a:pt x="1294410" y="172192"/>
                  </a:lnTo>
                  <a:lnTo>
                    <a:pt x="1270659" y="142504"/>
                  </a:lnTo>
                  <a:lnTo>
                    <a:pt x="1235033" y="112815"/>
                  </a:lnTo>
                  <a:lnTo>
                    <a:pt x="1187532" y="77189"/>
                  </a:lnTo>
                  <a:lnTo>
                    <a:pt x="1157844" y="59376"/>
                  </a:lnTo>
                  <a:lnTo>
                    <a:pt x="1116280" y="35626"/>
                  </a:lnTo>
                  <a:lnTo>
                    <a:pt x="1056904" y="23750"/>
                  </a:lnTo>
                  <a:lnTo>
                    <a:pt x="1003465" y="17813"/>
                  </a:lnTo>
                  <a:lnTo>
                    <a:pt x="973776" y="17813"/>
                  </a:lnTo>
                  <a:lnTo>
                    <a:pt x="920337" y="11875"/>
                  </a:lnTo>
                  <a:lnTo>
                    <a:pt x="801584" y="5937"/>
                  </a:lnTo>
                  <a:lnTo>
                    <a:pt x="635330" y="0"/>
                  </a:lnTo>
                  <a:lnTo>
                    <a:pt x="516576" y="5937"/>
                  </a:lnTo>
                  <a:lnTo>
                    <a:pt x="427511" y="17813"/>
                  </a:lnTo>
                  <a:lnTo>
                    <a:pt x="332509" y="23750"/>
                  </a:lnTo>
                  <a:lnTo>
                    <a:pt x="255319" y="47501"/>
                  </a:lnTo>
                  <a:lnTo>
                    <a:pt x="207818" y="59376"/>
                  </a:lnTo>
                  <a:lnTo>
                    <a:pt x="160317" y="83127"/>
                  </a:lnTo>
                  <a:lnTo>
                    <a:pt x="124691" y="112815"/>
                  </a:lnTo>
                  <a:lnTo>
                    <a:pt x="95002" y="160317"/>
                  </a:lnTo>
                  <a:lnTo>
                    <a:pt x="77189" y="178130"/>
                  </a:lnTo>
                  <a:lnTo>
                    <a:pt x="41563" y="225631"/>
                  </a:lnTo>
                  <a:lnTo>
                    <a:pt x="0" y="255319"/>
                  </a:lnTo>
                  <a:lnTo>
                    <a:pt x="0" y="516576"/>
                  </a:lnTo>
                  <a:lnTo>
                    <a:pt x="1430976" y="534389"/>
                  </a:lnTo>
                  <a:close/>
                </a:path>
              </a:pathLst>
            </a:custGeom>
            <a:gradFill>
              <a:gsLst>
                <a:gs pos="0">
                  <a:srgbClr val="7030A0">
                    <a:alpha val="50000"/>
                  </a:srgbClr>
                </a:gs>
                <a:gs pos="0">
                  <a:srgbClr val="7030A0">
                    <a:alpha val="44000"/>
                  </a:srgbClr>
                </a:gs>
                <a:gs pos="95000">
                  <a:schemeClr val="tx1">
                    <a:lumMod val="50000"/>
                    <a:lumOff val="50000"/>
                    <a:alpha val="7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5710480" y="4711238"/>
              <a:ext cx="718457" cy="427512"/>
            </a:xfrm>
            <a:custGeom>
              <a:avLst/>
              <a:gdLst>
                <a:gd name="connsiteX0" fmla="*/ 0 w 718457"/>
                <a:gd name="connsiteY0" fmla="*/ 427512 h 427512"/>
                <a:gd name="connsiteX1" fmla="*/ 0 w 718457"/>
                <a:gd name="connsiteY1" fmla="*/ 362198 h 427512"/>
                <a:gd name="connsiteX2" fmla="*/ 35626 w 718457"/>
                <a:gd name="connsiteY2" fmla="*/ 326572 h 427512"/>
                <a:gd name="connsiteX3" fmla="*/ 47501 w 718457"/>
                <a:gd name="connsiteY3" fmla="*/ 225632 h 427512"/>
                <a:gd name="connsiteX4" fmla="*/ 59377 w 718457"/>
                <a:gd name="connsiteY4" fmla="*/ 124691 h 427512"/>
                <a:gd name="connsiteX5" fmla="*/ 65314 w 718457"/>
                <a:gd name="connsiteY5" fmla="*/ 71252 h 427512"/>
                <a:gd name="connsiteX6" fmla="*/ 106878 w 718457"/>
                <a:gd name="connsiteY6" fmla="*/ 5938 h 427512"/>
                <a:gd name="connsiteX7" fmla="*/ 201881 w 718457"/>
                <a:gd name="connsiteY7" fmla="*/ 0 h 427512"/>
                <a:gd name="connsiteX8" fmla="*/ 249382 w 718457"/>
                <a:gd name="connsiteY8" fmla="*/ 0 h 427512"/>
                <a:gd name="connsiteX9" fmla="*/ 308759 w 718457"/>
                <a:gd name="connsiteY9" fmla="*/ 11876 h 427512"/>
                <a:gd name="connsiteX10" fmla="*/ 374073 w 718457"/>
                <a:gd name="connsiteY10" fmla="*/ 29689 h 427512"/>
                <a:gd name="connsiteX11" fmla="*/ 403761 w 718457"/>
                <a:gd name="connsiteY11" fmla="*/ 53439 h 427512"/>
                <a:gd name="connsiteX12" fmla="*/ 445325 w 718457"/>
                <a:gd name="connsiteY12" fmla="*/ 106878 h 427512"/>
                <a:gd name="connsiteX13" fmla="*/ 504701 w 718457"/>
                <a:gd name="connsiteY13" fmla="*/ 160317 h 427512"/>
                <a:gd name="connsiteX14" fmla="*/ 546265 w 718457"/>
                <a:gd name="connsiteY14" fmla="*/ 184068 h 427512"/>
                <a:gd name="connsiteX15" fmla="*/ 635330 w 718457"/>
                <a:gd name="connsiteY15" fmla="*/ 195943 h 427512"/>
                <a:gd name="connsiteX16" fmla="*/ 700644 w 718457"/>
                <a:gd name="connsiteY16" fmla="*/ 184068 h 427512"/>
                <a:gd name="connsiteX17" fmla="*/ 718457 w 718457"/>
                <a:gd name="connsiteY17" fmla="*/ 166255 h 427512"/>
                <a:gd name="connsiteX18" fmla="*/ 718457 w 718457"/>
                <a:gd name="connsiteY18" fmla="*/ 427512 h 427512"/>
                <a:gd name="connsiteX19" fmla="*/ 0 w 718457"/>
                <a:gd name="connsiteY19" fmla="*/ 427512 h 42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457" h="427512">
                  <a:moveTo>
                    <a:pt x="0" y="427512"/>
                  </a:moveTo>
                  <a:lnTo>
                    <a:pt x="0" y="362198"/>
                  </a:lnTo>
                  <a:lnTo>
                    <a:pt x="35626" y="326572"/>
                  </a:lnTo>
                  <a:lnTo>
                    <a:pt x="47501" y="225632"/>
                  </a:lnTo>
                  <a:lnTo>
                    <a:pt x="59377" y="124691"/>
                  </a:lnTo>
                  <a:lnTo>
                    <a:pt x="65314" y="71252"/>
                  </a:lnTo>
                  <a:lnTo>
                    <a:pt x="106878" y="5938"/>
                  </a:lnTo>
                  <a:lnTo>
                    <a:pt x="201881" y="0"/>
                  </a:lnTo>
                  <a:lnTo>
                    <a:pt x="249382" y="0"/>
                  </a:lnTo>
                  <a:lnTo>
                    <a:pt x="308759" y="11876"/>
                  </a:lnTo>
                  <a:lnTo>
                    <a:pt x="374073" y="29689"/>
                  </a:lnTo>
                  <a:lnTo>
                    <a:pt x="403761" y="53439"/>
                  </a:lnTo>
                  <a:lnTo>
                    <a:pt x="445325" y="106878"/>
                  </a:lnTo>
                  <a:lnTo>
                    <a:pt x="504701" y="160317"/>
                  </a:lnTo>
                  <a:lnTo>
                    <a:pt x="546265" y="184068"/>
                  </a:lnTo>
                  <a:lnTo>
                    <a:pt x="635330" y="195943"/>
                  </a:lnTo>
                  <a:lnTo>
                    <a:pt x="700644" y="184068"/>
                  </a:lnTo>
                  <a:lnTo>
                    <a:pt x="718457" y="166255"/>
                  </a:lnTo>
                  <a:lnTo>
                    <a:pt x="718457" y="427512"/>
                  </a:lnTo>
                  <a:lnTo>
                    <a:pt x="0" y="427512"/>
                  </a:lnTo>
                  <a:close/>
                </a:path>
              </a:pathLst>
            </a:custGeom>
            <a:gradFill>
              <a:gsLst>
                <a:gs pos="0">
                  <a:srgbClr val="669900"/>
                </a:gs>
                <a:gs pos="0">
                  <a:srgbClr val="669900">
                    <a:alpha val="60000"/>
                  </a:srgbClr>
                </a:gs>
                <a:gs pos="93000">
                  <a:srgbClr val="008000">
                    <a:alpha val="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778720" y="4842229"/>
              <a:ext cx="1116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SC1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804248" y="4769417"/>
              <a:ext cx="1116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SC2</a:t>
              </a:r>
              <a:endParaRPr kumimoji="1" lang="ja-JP" altLang="en-US" dirty="0"/>
            </a:p>
          </p:txBody>
        </p:sp>
      </p:grpSp>
      <p:sp>
        <p:nvSpPr>
          <p:cNvPr id="14" name="二等辺三角形 13"/>
          <p:cNvSpPr/>
          <p:nvPr/>
        </p:nvSpPr>
        <p:spPr>
          <a:xfrm>
            <a:off x="395536" y="2454185"/>
            <a:ext cx="792088" cy="2703007"/>
          </a:xfrm>
          <a:prstGeom prst="triangle">
            <a:avLst/>
          </a:prstGeom>
          <a:gradFill>
            <a:gsLst>
              <a:gs pos="0">
                <a:schemeClr val="bg2">
                  <a:lumMod val="10000"/>
                  <a:alpha val="40000"/>
                </a:schemeClr>
              </a:gs>
              <a:gs pos="69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3528" y="5265552"/>
            <a:ext cx="936104" cy="39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large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2097200"/>
            <a:ext cx="936104" cy="39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small</a:t>
            </a:r>
            <a:endParaRPr kumimoji="1"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9552" y="3573016"/>
            <a:ext cx="492443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Bond angle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15867" y="414908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36K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860780" y="306896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3"/>
                </a:solidFill>
              </a:rPr>
              <a:t>47K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24676" y="198884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56K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59683" y="90872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55K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58" name="Picture 2" descr="C:\Users\Nishimoto\Desktop\shiota\image\修論_図_engetsu\crystal structure_Fe-based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651" y="2224662"/>
            <a:ext cx="3125742" cy="1708393"/>
          </a:xfrm>
          <a:prstGeom prst="rect">
            <a:avLst/>
          </a:prstGeom>
          <a:noFill/>
        </p:spPr>
      </p:pic>
      <p:sp>
        <p:nvSpPr>
          <p:cNvPr id="59" name="テキスト ボックス 58"/>
          <p:cNvSpPr txBox="1"/>
          <p:nvPr/>
        </p:nvSpPr>
        <p:spPr>
          <a:xfrm>
            <a:off x="8457367" y="2924944"/>
            <a:ext cx="579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770444" y="1916832"/>
            <a:ext cx="689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As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2" name="下カーブ矢印 61"/>
          <p:cNvSpPr/>
          <p:nvPr/>
        </p:nvSpPr>
        <p:spPr>
          <a:xfrm rot="21282933">
            <a:off x="5496481" y="2339716"/>
            <a:ext cx="1515963" cy="476116"/>
          </a:xfrm>
          <a:prstGeom prst="curvedDownArrow">
            <a:avLst>
              <a:gd name="adj1" fmla="val 33955"/>
              <a:gd name="adj2" fmla="val 54361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" name="グループ化 45"/>
          <p:cNvGrpSpPr/>
          <p:nvPr/>
        </p:nvGrpSpPr>
        <p:grpSpPr>
          <a:xfrm>
            <a:off x="3480024" y="5373216"/>
            <a:ext cx="1307999" cy="1224137"/>
            <a:chOff x="4053861" y="3840298"/>
            <a:chExt cx="1553872" cy="1316894"/>
          </a:xfrm>
        </p:grpSpPr>
        <p:sp>
          <p:nvSpPr>
            <p:cNvPr id="63" name="二等辺三角形 62"/>
            <p:cNvSpPr/>
            <p:nvPr/>
          </p:nvSpPr>
          <p:spPr>
            <a:xfrm>
              <a:off x="4324575" y="3995228"/>
              <a:ext cx="1112070" cy="929572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4053861" y="4800631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5251474" y="4769873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二等辺三角形 65"/>
            <p:cNvSpPr/>
            <p:nvPr/>
          </p:nvSpPr>
          <p:spPr>
            <a:xfrm>
              <a:off x="4662423" y="3840298"/>
              <a:ext cx="432048" cy="288032"/>
            </a:xfrm>
            <a:prstGeom prst="triangle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弧 66"/>
            <p:cNvSpPr/>
            <p:nvPr/>
          </p:nvSpPr>
          <p:spPr>
            <a:xfrm rot="8315591">
              <a:off x="4590447" y="3948911"/>
              <a:ext cx="567114" cy="48981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45"/>
          <p:cNvGrpSpPr/>
          <p:nvPr/>
        </p:nvGrpSpPr>
        <p:grpSpPr>
          <a:xfrm>
            <a:off x="107503" y="5589240"/>
            <a:ext cx="1584176" cy="870169"/>
            <a:chOff x="3982400" y="4221088"/>
            <a:chExt cx="1881963" cy="936104"/>
          </a:xfrm>
        </p:grpSpPr>
        <p:sp>
          <p:nvSpPr>
            <p:cNvPr id="69" name="二等辺三角形 68"/>
            <p:cNvSpPr/>
            <p:nvPr/>
          </p:nvSpPr>
          <p:spPr>
            <a:xfrm>
              <a:off x="4153488" y="4437113"/>
              <a:ext cx="1498633" cy="481154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3982400" y="4800631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5508104" y="4800631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二等辺三角形 71"/>
            <p:cNvSpPr/>
            <p:nvPr/>
          </p:nvSpPr>
          <p:spPr>
            <a:xfrm>
              <a:off x="4666751" y="4221088"/>
              <a:ext cx="432048" cy="288032"/>
            </a:xfrm>
            <a:prstGeom prst="triangle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5" name="二等辺三角形 74"/>
          <p:cNvSpPr/>
          <p:nvPr/>
        </p:nvSpPr>
        <p:spPr>
          <a:xfrm rot="5400000">
            <a:off x="2339753" y="5085185"/>
            <a:ext cx="720078" cy="1872208"/>
          </a:xfrm>
          <a:prstGeom prst="triangle">
            <a:avLst/>
          </a:prstGeom>
          <a:gradFill>
            <a:gsLst>
              <a:gs pos="0">
                <a:schemeClr val="bg2">
                  <a:lumMod val="10000"/>
                  <a:alpha val="40000"/>
                </a:schemeClr>
              </a:gs>
              <a:gs pos="69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7" name="円弧 76"/>
          <p:cNvSpPr/>
          <p:nvPr/>
        </p:nvSpPr>
        <p:spPr>
          <a:xfrm rot="8315591">
            <a:off x="631490" y="5501756"/>
            <a:ext cx="572135" cy="48538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39552" y="6345672"/>
            <a:ext cx="936104" cy="39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large</a:t>
            </a:r>
            <a:endParaRPr kumimoji="1" lang="ja-JP" altLang="en-US" sz="20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707904" y="6453336"/>
            <a:ext cx="936104" cy="39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small</a:t>
            </a:r>
            <a:endParaRPr kumimoji="1" lang="ja-JP" altLang="en-US" sz="2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16016" y="4437112"/>
            <a:ext cx="428396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/>
              <a:t>The next nearest hopping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may be a </a:t>
            </a:r>
            <a:r>
              <a:rPr lang="en-US" altLang="ja-JP" sz="2200" dirty="0" smtClean="0"/>
              <a:t>key factor </a:t>
            </a:r>
            <a:r>
              <a:rPr lang="en-US" altLang="ja-JP" sz="2200" dirty="0" smtClean="0"/>
              <a:t>for </a:t>
            </a:r>
            <a:r>
              <a:rPr lang="en-US" altLang="ja-JP" sz="2200" dirty="0" smtClean="0"/>
              <a:t>appearance </a:t>
            </a:r>
            <a:r>
              <a:rPr lang="en-US" altLang="ja-JP" sz="2200" dirty="0" smtClean="0"/>
              <a:t>of higher </a:t>
            </a:r>
            <a:r>
              <a:rPr lang="en-US" altLang="ja-JP" sz="2200" i="1" dirty="0" err="1" smtClean="0"/>
              <a:t>T</a:t>
            </a:r>
            <a:r>
              <a:rPr lang="en-US" altLang="ja-JP" sz="2200" i="1" baseline="-25000" dirty="0" err="1" smtClean="0"/>
              <a:t>c</a:t>
            </a:r>
            <a:r>
              <a:rPr lang="en-US" altLang="ja-JP" sz="2200" dirty="0" smtClean="0"/>
              <a:t> dome</a:t>
            </a:r>
            <a:endParaRPr kumimoji="1" lang="en-US" altLang="ja-JP" sz="2200" dirty="0" smtClean="0"/>
          </a:p>
        </p:txBody>
      </p:sp>
      <p:sp>
        <p:nvSpPr>
          <p:cNvPr id="50" name="テキスト ボックス 49"/>
          <p:cNvSpPr txBox="1"/>
          <p:nvPr/>
        </p:nvSpPr>
        <p:spPr>
          <a:xfrm rot="16200000">
            <a:off x="2340333" y="5229780"/>
            <a:ext cx="430887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Bond angle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458042" y="1844824"/>
            <a:ext cx="50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右矢印 51"/>
          <p:cNvSpPr/>
          <p:nvPr/>
        </p:nvSpPr>
        <p:spPr>
          <a:xfrm rot="15128177">
            <a:off x="955114" y="2900152"/>
            <a:ext cx="3346671" cy="576000"/>
          </a:xfrm>
          <a:prstGeom prst="rightArrow">
            <a:avLst/>
          </a:prstGeom>
          <a:gradFill>
            <a:gsLst>
              <a:gs pos="12000">
                <a:srgbClr val="FF3300"/>
              </a:gs>
              <a:gs pos="100000">
                <a:srgbClr val="FF0000">
                  <a:alpha val="18000"/>
                </a:srgbClr>
              </a:gs>
              <a:gs pos="63000">
                <a:srgbClr val="FF0000">
                  <a:alpha val="40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65840" y="593998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α</a:t>
            </a:r>
            <a:endParaRPr kumimoji="1" lang="ja-JP" altLang="en-US" dirty="0"/>
          </a:p>
        </p:txBody>
      </p:sp>
      <p:grpSp>
        <p:nvGrpSpPr>
          <p:cNvPr id="7" name="グループ化 45"/>
          <p:cNvGrpSpPr/>
          <p:nvPr/>
        </p:nvGrpSpPr>
        <p:grpSpPr>
          <a:xfrm>
            <a:off x="35496" y="908720"/>
            <a:ext cx="1368152" cy="1152128"/>
            <a:chOff x="3982401" y="3917763"/>
            <a:chExt cx="1625332" cy="1239429"/>
          </a:xfrm>
        </p:grpSpPr>
        <p:sp>
          <p:nvSpPr>
            <p:cNvPr id="61" name="二等辺三角形 60"/>
            <p:cNvSpPr/>
            <p:nvPr/>
          </p:nvSpPr>
          <p:spPr>
            <a:xfrm>
              <a:off x="4153490" y="4133786"/>
              <a:ext cx="1283157" cy="791013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3982401" y="4800631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5251474" y="4769873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二等辺三角形 73"/>
            <p:cNvSpPr/>
            <p:nvPr/>
          </p:nvSpPr>
          <p:spPr>
            <a:xfrm>
              <a:off x="4581208" y="3917763"/>
              <a:ext cx="432048" cy="288032"/>
            </a:xfrm>
            <a:prstGeom prst="triangle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弧 75"/>
            <p:cNvSpPr/>
            <p:nvPr/>
          </p:nvSpPr>
          <p:spPr>
            <a:xfrm rot="8315591">
              <a:off x="4518119" y="4026377"/>
              <a:ext cx="567114" cy="48981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Superconductivity in </a:t>
            </a:r>
            <a:r>
              <a:rPr kumimoji="1" lang="en-US" altLang="ja-JP" sz="360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Ln</a:t>
            </a:r>
            <a:r>
              <a:rPr kumimoji="1" lang="en-US" altLang="ja-JP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FeAs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(O,H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33" grpId="0"/>
      <p:bldP spid="48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:\Documents and Settings\ENGETSU\My Documents\My Pictures\図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028" y="764704"/>
            <a:ext cx="3436468" cy="1898630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683568" y="1124744"/>
            <a:ext cx="403244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These NMR and theoretical studies were performed in </a:t>
            </a:r>
            <a:r>
              <a:rPr lang="en-US" altLang="ja-JP" dirty="0" err="1" smtClean="0"/>
              <a:t>LaFeAs</a:t>
            </a:r>
            <a:r>
              <a:rPr lang="en-US" altLang="ja-JP" dirty="0" smtClean="0"/>
              <a:t>(O,H).</a:t>
            </a:r>
            <a:endParaRPr kumimoji="1" lang="ja-JP" alt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>
          <a:xfrm>
            <a:off x="35496" y="2204864"/>
            <a:ext cx="9073008" cy="4597971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A new </a:t>
            </a:r>
            <a:r>
              <a:rPr lang="en-US" altLang="ja-JP" sz="2400" dirty="0" err="1" smtClean="0"/>
              <a:t>antiferromagnetic</a:t>
            </a:r>
            <a:r>
              <a:rPr lang="en-US" altLang="ja-JP" sz="2400" dirty="0" smtClean="0"/>
              <a:t> phase </a:t>
            </a:r>
          </a:p>
          <a:p>
            <a:pPr>
              <a:buNone/>
            </a:pPr>
            <a:r>
              <a:rPr lang="en-US" altLang="ja-JP" sz="2400" dirty="0" smtClean="0"/>
              <a:t>   was discovered on further </a:t>
            </a:r>
          </a:p>
          <a:p>
            <a:pPr>
              <a:buNone/>
            </a:pPr>
            <a:r>
              <a:rPr lang="en-US" altLang="ja-JP" sz="2400" dirty="0" smtClean="0"/>
              <a:t>   electron doping.</a:t>
            </a:r>
          </a:p>
          <a:p>
            <a:pPr>
              <a:buNone/>
            </a:pPr>
            <a:endParaRPr lang="en-US" altLang="ja-JP" sz="2400" dirty="0" smtClean="0"/>
          </a:p>
          <a:p>
            <a:r>
              <a:rPr lang="en-US" altLang="ja-JP" sz="2400" dirty="0" smtClean="0"/>
              <a:t>The spin fluctuations revive with </a:t>
            </a:r>
          </a:p>
          <a:p>
            <a:pPr>
              <a:buNone/>
            </a:pPr>
            <a:r>
              <a:rPr lang="en-US" altLang="ja-JP" sz="2400" dirty="0" smtClean="0"/>
              <a:t>   the approach of the second AFM phase.</a:t>
            </a:r>
          </a:p>
          <a:p>
            <a:endParaRPr lang="ja-JP" altLang="en-US" sz="2400" dirty="0" smtClean="0"/>
          </a:p>
          <a:p>
            <a:r>
              <a:rPr lang="en-US" altLang="ja-JP" sz="2400" dirty="0" smtClean="0"/>
              <a:t>The next nearest hopping of electrons within </a:t>
            </a:r>
            <a:r>
              <a:rPr lang="en-US" altLang="ja-JP" sz="2400" i="1" dirty="0" err="1" smtClean="0"/>
              <a:t>dxy</a:t>
            </a:r>
            <a:r>
              <a:rPr lang="en-US" altLang="ja-JP" sz="2400" dirty="0" smtClean="0"/>
              <a:t> orbital may be a key factor for this revival of spin fluctuation and appearance of higher </a:t>
            </a:r>
            <a:r>
              <a:rPr lang="en-US" altLang="ja-JP" sz="2400" i="1" dirty="0" err="1" smtClean="0"/>
              <a:t>T</a:t>
            </a:r>
            <a:r>
              <a:rPr lang="en-US" altLang="ja-JP" sz="2400" i="1" baseline="-25000" dirty="0" err="1" smtClean="0"/>
              <a:t>c</a:t>
            </a:r>
            <a:r>
              <a:rPr lang="en-US" altLang="ja-JP" sz="2400" dirty="0" smtClean="0"/>
              <a:t> dome.</a:t>
            </a:r>
            <a:endParaRPr kumimoji="1"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ja-JP" altLang="en-US" sz="2400" dirty="0"/>
          </a:p>
        </p:txBody>
      </p:sp>
      <p:grpSp>
        <p:nvGrpSpPr>
          <p:cNvPr id="2" name="グループ化 9"/>
          <p:cNvGrpSpPr/>
          <p:nvPr/>
        </p:nvGrpSpPr>
        <p:grpSpPr>
          <a:xfrm>
            <a:off x="6912767" y="2889010"/>
            <a:ext cx="2267745" cy="2052158"/>
            <a:chOff x="5940152" y="881610"/>
            <a:chExt cx="3120614" cy="2880610"/>
          </a:xfrm>
        </p:grpSpPr>
        <p:sp>
          <p:nvSpPr>
            <p:cNvPr id="12" name="円/楕円 11"/>
            <p:cNvSpPr/>
            <p:nvPr/>
          </p:nvSpPr>
          <p:spPr>
            <a:xfrm>
              <a:off x="7587162" y="2721069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7587162" y="1386135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291018" y="2682279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271817" y="1380563"/>
              <a:ext cx="356259" cy="356561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grpSp>
          <p:nvGrpSpPr>
            <p:cNvPr id="3" name="グループ化 23"/>
            <p:cNvGrpSpPr/>
            <p:nvPr/>
          </p:nvGrpSpPr>
          <p:grpSpPr>
            <a:xfrm>
              <a:off x="7236296" y="1052736"/>
              <a:ext cx="949695" cy="950499"/>
              <a:chOff x="1835504" y="1124744"/>
              <a:chExt cx="856370" cy="856370"/>
            </a:xfrm>
          </p:grpSpPr>
          <p:grpSp>
            <p:nvGrpSpPr>
              <p:cNvPr id="5" name="グループ化 21"/>
              <p:cNvGrpSpPr/>
              <p:nvPr/>
            </p:nvGrpSpPr>
            <p:grpSpPr>
              <a:xfrm rot="2563583">
                <a:off x="1835504" y="1466110"/>
                <a:ext cx="856370" cy="171386"/>
                <a:chOff x="1187624" y="5201830"/>
                <a:chExt cx="856370" cy="171386"/>
              </a:xfrm>
            </p:grpSpPr>
            <p:sp>
              <p:nvSpPr>
                <p:cNvPr id="47" name="円/楕円 28"/>
                <p:cNvSpPr/>
                <p:nvPr/>
              </p:nvSpPr>
              <p:spPr>
                <a:xfrm>
                  <a:off x="1187624" y="5201831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48" name="円/楕円 47"/>
                <p:cNvSpPr/>
                <p:nvPr/>
              </p:nvSpPr>
              <p:spPr>
                <a:xfrm>
                  <a:off x="1611946" y="5201830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grpSp>
            <p:nvGrpSpPr>
              <p:cNvPr id="8" name="グループ化 22"/>
              <p:cNvGrpSpPr/>
              <p:nvPr/>
            </p:nvGrpSpPr>
            <p:grpSpPr>
              <a:xfrm rot="7963583">
                <a:off x="1858020" y="1467236"/>
                <a:ext cx="856370" cy="171386"/>
                <a:chOff x="1187624" y="5201830"/>
                <a:chExt cx="856370" cy="171386"/>
              </a:xfrm>
            </p:grpSpPr>
            <p:sp>
              <p:nvSpPr>
                <p:cNvPr id="45" name="円/楕円 44"/>
                <p:cNvSpPr/>
                <p:nvPr/>
              </p:nvSpPr>
              <p:spPr>
                <a:xfrm>
                  <a:off x="1187624" y="5201831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46" name="円/楕円 27"/>
                <p:cNvSpPr/>
                <p:nvPr/>
              </p:nvSpPr>
              <p:spPr>
                <a:xfrm>
                  <a:off x="1611946" y="5201830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</p:grpSp>
        <p:grpSp>
          <p:nvGrpSpPr>
            <p:cNvPr id="10" name="グループ化 30"/>
            <p:cNvGrpSpPr/>
            <p:nvPr/>
          </p:nvGrpSpPr>
          <p:grpSpPr>
            <a:xfrm>
              <a:off x="7236296" y="2420888"/>
              <a:ext cx="949695" cy="950499"/>
              <a:chOff x="1835503" y="2447996"/>
              <a:chExt cx="856370" cy="856370"/>
            </a:xfrm>
          </p:grpSpPr>
          <p:grpSp>
            <p:nvGrpSpPr>
              <p:cNvPr id="16" name="グループ化 35"/>
              <p:cNvGrpSpPr/>
              <p:nvPr/>
            </p:nvGrpSpPr>
            <p:grpSpPr>
              <a:xfrm rot="2563583">
                <a:off x="1835503" y="2789362"/>
                <a:ext cx="856370" cy="171386"/>
                <a:chOff x="1187624" y="5201830"/>
                <a:chExt cx="856370" cy="171386"/>
              </a:xfrm>
            </p:grpSpPr>
            <p:sp>
              <p:nvSpPr>
                <p:cNvPr id="41" name="円/楕円 40"/>
                <p:cNvSpPr/>
                <p:nvPr/>
              </p:nvSpPr>
              <p:spPr>
                <a:xfrm>
                  <a:off x="1187624" y="5201831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1611946" y="5201830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grpSp>
            <p:nvGrpSpPr>
              <p:cNvPr id="17" name="グループ化 36"/>
              <p:cNvGrpSpPr/>
              <p:nvPr/>
            </p:nvGrpSpPr>
            <p:grpSpPr>
              <a:xfrm rot="7963583">
                <a:off x="1858019" y="2790488"/>
                <a:ext cx="856370" cy="171386"/>
                <a:chOff x="1187624" y="5201830"/>
                <a:chExt cx="856370" cy="171386"/>
              </a:xfrm>
            </p:grpSpPr>
            <p:sp>
              <p:nvSpPr>
                <p:cNvPr id="39" name="円/楕円 38"/>
                <p:cNvSpPr/>
                <p:nvPr/>
              </p:nvSpPr>
              <p:spPr>
                <a:xfrm>
                  <a:off x="1187624" y="5201831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40" name="円/楕円 39"/>
                <p:cNvSpPr/>
                <p:nvPr/>
              </p:nvSpPr>
              <p:spPr>
                <a:xfrm>
                  <a:off x="1611946" y="5201830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</p:grpSp>
        <p:grpSp>
          <p:nvGrpSpPr>
            <p:cNvPr id="18" name="グループ化 38"/>
            <p:cNvGrpSpPr/>
            <p:nvPr/>
          </p:nvGrpSpPr>
          <p:grpSpPr>
            <a:xfrm>
              <a:off x="5940152" y="2348880"/>
              <a:ext cx="949695" cy="950499"/>
              <a:chOff x="522100" y="2403088"/>
              <a:chExt cx="856370" cy="856370"/>
            </a:xfrm>
          </p:grpSpPr>
          <p:grpSp>
            <p:nvGrpSpPr>
              <p:cNvPr id="19" name="グループ化 13"/>
              <p:cNvGrpSpPr/>
              <p:nvPr/>
            </p:nvGrpSpPr>
            <p:grpSpPr>
              <a:xfrm rot="2563583">
                <a:off x="522100" y="2744454"/>
                <a:ext cx="856370" cy="171386"/>
                <a:chOff x="1187624" y="5201830"/>
                <a:chExt cx="856370" cy="171386"/>
              </a:xfrm>
            </p:grpSpPr>
            <p:sp>
              <p:nvSpPr>
                <p:cNvPr id="35" name="円/楕円 12"/>
                <p:cNvSpPr/>
                <p:nvPr/>
              </p:nvSpPr>
              <p:spPr>
                <a:xfrm>
                  <a:off x="1187624" y="5201831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36" name="円/楕円 12"/>
                <p:cNvSpPr/>
                <p:nvPr/>
              </p:nvSpPr>
              <p:spPr>
                <a:xfrm>
                  <a:off x="1611946" y="5201830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grpSp>
            <p:nvGrpSpPr>
              <p:cNvPr id="25" name="グループ化 16"/>
              <p:cNvGrpSpPr/>
              <p:nvPr/>
            </p:nvGrpSpPr>
            <p:grpSpPr>
              <a:xfrm rot="7963583">
                <a:off x="544616" y="2745580"/>
                <a:ext cx="856370" cy="171386"/>
                <a:chOff x="1187624" y="5201830"/>
                <a:chExt cx="856370" cy="171386"/>
              </a:xfrm>
            </p:grpSpPr>
            <p:sp>
              <p:nvSpPr>
                <p:cNvPr id="33" name="円/楕円 9"/>
                <p:cNvSpPr/>
                <p:nvPr/>
              </p:nvSpPr>
              <p:spPr>
                <a:xfrm>
                  <a:off x="1187624" y="5201831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34" name="円/楕円 10"/>
                <p:cNvSpPr/>
                <p:nvPr/>
              </p:nvSpPr>
              <p:spPr>
                <a:xfrm>
                  <a:off x="1611946" y="5201830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</p:grpSp>
        <p:grpSp>
          <p:nvGrpSpPr>
            <p:cNvPr id="26" name="グループ化 45"/>
            <p:cNvGrpSpPr/>
            <p:nvPr/>
          </p:nvGrpSpPr>
          <p:grpSpPr>
            <a:xfrm>
              <a:off x="5940152" y="1052736"/>
              <a:ext cx="949695" cy="950499"/>
              <a:chOff x="514907" y="1124744"/>
              <a:chExt cx="856370" cy="856370"/>
            </a:xfrm>
          </p:grpSpPr>
          <p:grpSp>
            <p:nvGrpSpPr>
              <p:cNvPr id="31" name="グループ化 28"/>
              <p:cNvGrpSpPr/>
              <p:nvPr/>
            </p:nvGrpSpPr>
            <p:grpSpPr>
              <a:xfrm rot="2563583">
                <a:off x="514907" y="1466110"/>
                <a:ext cx="856370" cy="171386"/>
                <a:chOff x="1187624" y="5201830"/>
                <a:chExt cx="856370" cy="171386"/>
              </a:xfrm>
            </p:grpSpPr>
            <p:sp>
              <p:nvSpPr>
                <p:cNvPr id="29" name="円/楕円 28"/>
                <p:cNvSpPr/>
                <p:nvPr/>
              </p:nvSpPr>
              <p:spPr>
                <a:xfrm>
                  <a:off x="1187624" y="5201831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30" name="円/楕円 29"/>
                <p:cNvSpPr/>
                <p:nvPr/>
              </p:nvSpPr>
              <p:spPr>
                <a:xfrm>
                  <a:off x="1611946" y="5201830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grpSp>
            <p:nvGrpSpPr>
              <p:cNvPr id="32" name="グループ化 29"/>
              <p:cNvGrpSpPr/>
              <p:nvPr/>
            </p:nvGrpSpPr>
            <p:grpSpPr>
              <a:xfrm rot="7963583">
                <a:off x="537423" y="1467236"/>
                <a:ext cx="856370" cy="171386"/>
                <a:chOff x="1187624" y="5201830"/>
                <a:chExt cx="856370" cy="171386"/>
              </a:xfrm>
            </p:grpSpPr>
            <p:sp>
              <p:nvSpPr>
                <p:cNvPr id="27" name="円/楕円 26"/>
                <p:cNvSpPr/>
                <p:nvPr/>
              </p:nvSpPr>
              <p:spPr>
                <a:xfrm>
                  <a:off x="1187624" y="5201831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28" name="円/楕円 27"/>
                <p:cNvSpPr/>
                <p:nvPr/>
              </p:nvSpPr>
              <p:spPr>
                <a:xfrm>
                  <a:off x="1611946" y="5201830"/>
                  <a:ext cx="432048" cy="1713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</p:grpSp>
        <p:sp>
          <p:nvSpPr>
            <p:cNvPr id="20" name="二等辺三角形 19"/>
            <p:cNvSpPr/>
            <p:nvPr/>
          </p:nvSpPr>
          <p:spPr>
            <a:xfrm>
              <a:off x="6961593" y="2089436"/>
              <a:ext cx="292314" cy="252208"/>
            </a:xfrm>
            <a:prstGeom prst="triangle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" name="下カーブ矢印 20"/>
            <p:cNvSpPr/>
            <p:nvPr/>
          </p:nvSpPr>
          <p:spPr>
            <a:xfrm rot="18827305">
              <a:off x="5817913" y="1614834"/>
              <a:ext cx="1998438" cy="531989"/>
            </a:xfrm>
            <a:prstGeom prst="curvedDownArrow">
              <a:avLst>
                <a:gd name="adj1" fmla="val 26226"/>
                <a:gd name="adj2" fmla="val 61987"/>
                <a:gd name="adj3" fmla="val 26545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19"/>
            <p:cNvSpPr txBox="1"/>
            <p:nvPr/>
          </p:nvSpPr>
          <p:spPr>
            <a:xfrm>
              <a:off x="7179236" y="1962199"/>
              <a:ext cx="686464" cy="56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accent3">
                      <a:lumMod val="75000"/>
                    </a:schemeClr>
                  </a:solidFill>
                  <a:cs typeface="Times New Roman" panose="02020603050405020304" pitchFamily="18" charset="0"/>
                </a:rPr>
                <a:t>As</a:t>
              </a:r>
              <a:endParaRPr kumimoji="1" lang="ja-JP" altLang="en-US" sz="20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970879" y="2562822"/>
              <a:ext cx="697781" cy="56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Fe</a:t>
              </a:r>
              <a:endParaRPr kumimoji="1" lang="ja-JP" altLang="en-US" sz="2000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943689" y="3231081"/>
              <a:ext cx="1117077" cy="531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i="1" baseline="30000" dirty="0" err="1" smtClean="0">
                  <a:cs typeface="Times New Roman" panose="02020603050405020304" pitchFamily="18" charset="0"/>
                </a:rPr>
                <a:t>dxy</a:t>
              </a:r>
              <a:endParaRPr kumimoji="1" lang="ja-JP" altLang="en-US" sz="2800" i="1" baseline="30000" dirty="0"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End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432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Superconductivity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グループ化 7"/>
          <p:cNvGrpSpPr/>
          <p:nvPr/>
        </p:nvGrpSpPr>
        <p:grpSpPr>
          <a:xfrm>
            <a:off x="179512" y="1176488"/>
            <a:ext cx="6123096" cy="5299358"/>
            <a:chOff x="179512" y="1176488"/>
            <a:chExt cx="6123096" cy="5299358"/>
          </a:xfrm>
        </p:grpSpPr>
        <p:sp>
          <p:nvSpPr>
            <p:cNvPr id="9" name="Line 131"/>
            <p:cNvSpPr>
              <a:spLocks noChangeShapeType="1"/>
            </p:cNvSpPr>
            <p:nvPr/>
          </p:nvSpPr>
          <p:spPr bwMode="auto">
            <a:xfrm>
              <a:off x="997365" y="4074650"/>
              <a:ext cx="41880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AutoShape 120"/>
            <p:cNvSpPr>
              <a:spLocks noChangeArrowheads="1"/>
            </p:cNvSpPr>
            <p:nvPr/>
          </p:nvSpPr>
          <p:spPr bwMode="auto">
            <a:xfrm rot="5655657">
              <a:off x="2551690" y="3270331"/>
              <a:ext cx="3137799" cy="513384"/>
            </a:xfrm>
            <a:prstGeom prst="leftArrow">
              <a:avLst>
                <a:gd name="adj1" fmla="val 54593"/>
                <a:gd name="adj2" fmla="val 137994"/>
              </a:avLst>
            </a:prstGeom>
            <a:gradFill rotWithShape="1">
              <a:gsLst>
                <a:gs pos="0">
                  <a:srgbClr val="FF9999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9999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AutoShape 121"/>
            <p:cNvSpPr>
              <a:spLocks noChangeArrowheads="1"/>
            </p:cNvSpPr>
            <p:nvPr/>
          </p:nvSpPr>
          <p:spPr bwMode="auto">
            <a:xfrm rot="5655657">
              <a:off x="3928928" y="4667141"/>
              <a:ext cx="1698368" cy="513384"/>
            </a:xfrm>
            <a:prstGeom prst="leftArrow">
              <a:avLst>
                <a:gd name="adj1" fmla="val 54593"/>
                <a:gd name="adj2" fmla="val 70604"/>
              </a:avLst>
            </a:prstGeom>
            <a:gradFill rotWithShape="1">
              <a:gsLst>
                <a:gs pos="0">
                  <a:srgbClr val="99FF99">
                    <a:alpha val="50000"/>
                  </a:srgbClr>
                </a:gs>
                <a:gs pos="50000">
                  <a:srgbClr val="009900">
                    <a:alpha val="50000"/>
                  </a:srgbClr>
                </a:gs>
                <a:gs pos="100000">
                  <a:srgbClr val="99FF99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AutoShape 118"/>
            <p:cNvSpPr>
              <a:spLocks noChangeArrowheads="1"/>
            </p:cNvSpPr>
            <p:nvPr/>
          </p:nvSpPr>
          <p:spPr bwMode="auto">
            <a:xfrm rot="9996168">
              <a:off x="1217618" y="5095922"/>
              <a:ext cx="3159663" cy="509831"/>
            </a:xfrm>
            <a:prstGeom prst="leftArrow">
              <a:avLst>
                <a:gd name="adj1" fmla="val 54593"/>
                <a:gd name="adj2" fmla="val 137994"/>
              </a:avLst>
            </a:prstGeom>
            <a:gradFill rotWithShape="1">
              <a:gsLst>
                <a:gs pos="0">
                  <a:srgbClr val="00CCFF">
                    <a:alpha val="50000"/>
                  </a:srgbClr>
                </a:gs>
                <a:gs pos="50000">
                  <a:srgbClr val="0000FF">
                    <a:alpha val="50000"/>
                  </a:srgbClr>
                </a:gs>
                <a:gs pos="100000">
                  <a:srgbClr val="00CCFF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 rot="21060451">
              <a:off x="3614655" y="5319839"/>
              <a:ext cx="1073644" cy="485715"/>
            </a:xfrm>
            <a:prstGeom prst="ellipse">
              <a:avLst/>
            </a:prstGeom>
            <a:gradFill flip="none" rotWithShape="1">
              <a:gsLst>
                <a:gs pos="25000">
                  <a:srgbClr val="FFC000">
                    <a:alpha val="85000"/>
                  </a:srgbClr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471213" y="2324817"/>
              <a:ext cx="1389540" cy="18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</a:rPr>
                <a:t>under high pressure</a:t>
              </a:r>
              <a:endParaRPr lang="en-US" altLang="ja-JP" dirty="0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824077" y="5660436"/>
              <a:ext cx="110127" cy="26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0</a:t>
              </a:r>
              <a:endParaRPr lang="en-US" altLang="ja-JP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83568" y="4566790"/>
              <a:ext cx="220253" cy="26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dirty="0">
                  <a:solidFill>
                    <a:srgbClr val="000000"/>
                  </a:solidFill>
                </a:rPr>
                <a:t>50</a:t>
              </a:r>
              <a:endParaRPr lang="en-US" altLang="ja-JP" dirty="0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39552" y="3473145"/>
              <a:ext cx="330380" cy="26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dirty="0">
                  <a:solidFill>
                    <a:srgbClr val="000000"/>
                  </a:solidFill>
                </a:rPr>
                <a:t>100</a:t>
              </a:r>
              <a:endParaRPr lang="en-US" altLang="ja-JP" dirty="0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39552" y="2379499"/>
              <a:ext cx="330380" cy="26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dirty="0">
                  <a:solidFill>
                    <a:srgbClr val="000000"/>
                  </a:solidFill>
                </a:rPr>
                <a:t>150</a:t>
              </a:r>
              <a:endParaRPr lang="en-US" altLang="ja-JP" dirty="0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39552" y="1285853"/>
              <a:ext cx="330380" cy="26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dirty="0">
                  <a:solidFill>
                    <a:srgbClr val="000000"/>
                  </a:solidFill>
                </a:rPr>
                <a:t>200</a:t>
              </a:r>
              <a:endParaRPr lang="en-US" altLang="ja-JP" dirty="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1347179" y="5745677"/>
              <a:ext cx="1619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1696993" y="5715118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2043569" y="5745677"/>
              <a:ext cx="1619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V="1">
              <a:off x="2391763" y="5715118"/>
              <a:ext cx="1620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2739958" y="5745677"/>
              <a:ext cx="1619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V="1">
              <a:off x="3089772" y="5715118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V="1">
              <a:off x="3437966" y="5745677"/>
              <a:ext cx="1620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4134355" y="5745677"/>
              <a:ext cx="1620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4484170" y="5715118"/>
              <a:ext cx="1620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flipV="1">
              <a:off x="4830745" y="5745677"/>
              <a:ext cx="1620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V="1">
              <a:off x="5178940" y="5715118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998984" y="5776234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998984" y="5229411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998984" y="4135765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998984" y="3588942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998984" y="3042119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998984" y="2495297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998984" y="1948474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998984" y="1401651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998984" y="1401651"/>
              <a:ext cx="1620" cy="4374583"/>
            </a:xfrm>
            <a:custGeom>
              <a:avLst/>
              <a:gdLst>
                <a:gd name="T0" fmla="*/ 0 w 1588"/>
                <a:gd name="T1" fmla="*/ 2147483647 h 2456"/>
                <a:gd name="T2" fmla="*/ 0 w 1588"/>
                <a:gd name="T3" fmla="*/ 0 h 2456"/>
                <a:gd name="T4" fmla="*/ 0 w 1588"/>
                <a:gd name="T5" fmla="*/ 2147483647 h 2456"/>
                <a:gd name="T6" fmla="*/ 0 60000 65536"/>
                <a:gd name="T7" fmla="*/ 0 60000 65536"/>
                <a:gd name="T8" fmla="*/ 0 60000 65536"/>
                <a:gd name="T9" fmla="*/ 0 w 1588"/>
                <a:gd name="T10" fmla="*/ 0 h 2456"/>
                <a:gd name="T11" fmla="*/ 1588 w 1588"/>
                <a:gd name="T12" fmla="*/ 2456 h 2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456">
                  <a:moveTo>
                    <a:pt x="0" y="2456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1347179" y="1401651"/>
              <a:ext cx="1619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>
              <a:off x="1696993" y="1401651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2043569" y="1401651"/>
              <a:ext cx="1619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>
              <a:off x="2391763" y="1401651"/>
              <a:ext cx="1620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>
              <a:off x="2739958" y="1401651"/>
              <a:ext cx="1619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>
              <a:off x="3089772" y="1401651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3437966" y="1401651"/>
              <a:ext cx="1620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4134355" y="1401651"/>
              <a:ext cx="1620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484170" y="1401651"/>
              <a:ext cx="1620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830745" y="1401651"/>
              <a:ext cx="1620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5178940" y="1401651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998984" y="1401651"/>
              <a:ext cx="4179956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 flipH="1">
              <a:off x="5119017" y="5776234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 flipH="1">
              <a:off x="5148169" y="5229411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 flipH="1">
              <a:off x="5148169" y="4135765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 flipH="1">
              <a:off x="5119017" y="3588942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 flipH="1">
              <a:off x="5148169" y="3042119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 flipH="1">
              <a:off x="5119017" y="2495297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 flipH="1">
              <a:off x="5148169" y="1948474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 flipH="1">
              <a:off x="5119017" y="1401651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 flipV="1">
              <a:off x="5178940" y="1401651"/>
              <a:ext cx="1619" cy="43745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auto">
            <a:xfrm>
              <a:off x="1321267" y="5623446"/>
              <a:ext cx="121463" cy="12062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auto">
            <a:xfrm>
              <a:off x="1390905" y="5555897"/>
              <a:ext cx="123083" cy="12062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auto">
            <a:xfrm>
              <a:off x="1983646" y="5489956"/>
              <a:ext cx="121464" cy="1206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auto">
            <a:xfrm>
              <a:off x="2331841" y="5440099"/>
              <a:ext cx="121463" cy="12062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auto">
            <a:xfrm>
              <a:off x="2819313" y="5337168"/>
              <a:ext cx="121464" cy="12223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Oval 60"/>
            <p:cNvSpPr>
              <a:spLocks noChangeArrowheads="1"/>
            </p:cNvSpPr>
            <p:nvPr/>
          </p:nvSpPr>
          <p:spPr bwMode="auto">
            <a:xfrm>
              <a:off x="3480073" y="5263186"/>
              <a:ext cx="123083" cy="12062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Oval 61"/>
            <p:cNvSpPr>
              <a:spLocks noChangeArrowheads="1"/>
            </p:cNvSpPr>
            <p:nvPr/>
          </p:nvSpPr>
          <p:spPr bwMode="auto">
            <a:xfrm>
              <a:off x="4422628" y="4885234"/>
              <a:ext cx="121464" cy="1206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Oval 62"/>
            <p:cNvSpPr>
              <a:spLocks noChangeArrowheads="1"/>
            </p:cNvSpPr>
            <p:nvPr/>
          </p:nvSpPr>
          <p:spPr bwMode="auto">
            <a:xfrm>
              <a:off x="3935156" y="5049281"/>
              <a:ext cx="121463" cy="1206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Oval 63"/>
            <p:cNvSpPr>
              <a:spLocks noChangeArrowheads="1"/>
            </p:cNvSpPr>
            <p:nvPr/>
          </p:nvSpPr>
          <p:spPr bwMode="auto">
            <a:xfrm>
              <a:off x="3969165" y="3748165"/>
              <a:ext cx="121464" cy="1206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auto">
            <a:xfrm>
              <a:off x="4038805" y="3355739"/>
              <a:ext cx="121463" cy="1206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auto">
            <a:xfrm>
              <a:off x="4108443" y="2982613"/>
              <a:ext cx="121464" cy="1206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auto">
            <a:xfrm>
              <a:off x="4142453" y="2710809"/>
              <a:ext cx="121463" cy="1222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Oval 67"/>
            <p:cNvSpPr>
              <a:spLocks noChangeArrowheads="1"/>
            </p:cNvSpPr>
            <p:nvPr/>
          </p:nvSpPr>
          <p:spPr bwMode="auto">
            <a:xfrm>
              <a:off x="4178083" y="2139862"/>
              <a:ext cx="123083" cy="1206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Oval 68"/>
            <p:cNvSpPr>
              <a:spLocks noChangeArrowheads="1"/>
            </p:cNvSpPr>
            <p:nvPr/>
          </p:nvSpPr>
          <p:spPr bwMode="auto">
            <a:xfrm>
              <a:off x="4629925" y="5628270"/>
              <a:ext cx="123083" cy="12062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Oval 69"/>
            <p:cNvSpPr>
              <a:spLocks noChangeArrowheads="1"/>
            </p:cNvSpPr>
            <p:nvPr/>
          </p:nvSpPr>
          <p:spPr bwMode="auto">
            <a:xfrm>
              <a:off x="4701184" y="5020332"/>
              <a:ext cx="121464" cy="12223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Oval 70"/>
            <p:cNvSpPr>
              <a:spLocks noChangeArrowheads="1"/>
            </p:cNvSpPr>
            <p:nvPr/>
          </p:nvSpPr>
          <p:spPr bwMode="auto">
            <a:xfrm>
              <a:off x="4701184" y="4589307"/>
              <a:ext cx="121464" cy="12223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Rectangle 71"/>
            <p:cNvSpPr>
              <a:spLocks noChangeArrowheads="1"/>
            </p:cNvSpPr>
            <p:nvPr/>
          </p:nvSpPr>
          <p:spPr bwMode="auto">
            <a:xfrm>
              <a:off x="4932040" y="4509120"/>
              <a:ext cx="12888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008000"/>
                  </a:solidFill>
                </a:rPr>
                <a:t>SmFeAsO</a:t>
              </a:r>
              <a:r>
                <a:rPr lang="en-US" altLang="ja-JP" sz="1400" b="1" baseline="-25000" dirty="0" smtClean="0">
                  <a:solidFill>
                    <a:srgbClr val="008000"/>
                  </a:solidFill>
                </a:rPr>
                <a:t>0.9</a:t>
              </a:r>
              <a:r>
                <a:rPr lang="en-US" altLang="ja-JP" sz="1400" b="1" dirty="0" smtClean="0">
                  <a:solidFill>
                    <a:srgbClr val="008000"/>
                  </a:solidFill>
                </a:rPr>
                <a:t>F</a:t>
              </a:r>
              <a:r>
                <a:rPr lang="en-US" altLang="ja-JP" sz="1400" b="1" baseline="-25000" dirty="0" smtClean="0">
                  <a:solidFill>
                    <a:srgbClr val="008000"/>
                  </a:solidFill>
                </a:rPr>
                <a:t>0.1</a:t>
              </a:r>
              <a:endParaRPr lang="en-US" altLang="ja-JP" b="1" baseline="-25000" dirty="0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4932040" y="5013176"/>
              <a:ext cx="13705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008000"/>
                  </a:solidFill>
                </a:rPr>
                <a:t>LaFeAsO</a:t>
              </a:r>
              <a:r>
                <a:rPr lang="en-US" altLang="ja-JP" sz="1400" b="1" baseline="-25000" dirty="0" smtClean="0">
                  <a:solidFill>
                    <a:srgbClr val="008000"/>
                  </a:solidFill>
                </a:rPr>
                <a:t>0.89</a:t>
              </a:r>
              <a:r>
                <a:rPr lang="en-US" altLang="ja-JP" sz="1400" b="1" dirty="0" smtClean="0">
                  <a:solidFill>
                    <a:srgbClr val="008000"/>
                  </a:solidFill>
                </a:rPr>
                <a:t>F</a:t>
              </a:r>
              <a:r>
                <a:rPr lang="en-US" altLang="ja-JP" sz="1400" b="1" baseline="-25000" dirty="0" smtClean="0">
                  <a:solidFill>
                    <a:srgbClr val="008000"/>
                  </a:solidFill>
                </a:rPr>
                <a:t>0.11</a:t>
              </a:r>
              <a:endParaRPr lang="en-US" altLang="ja-JP" b="1" baseline="-25000" dirty="0"/>
            </a:p>
          </p:txBody>
        </p:sp>
        <p:sp>
          <p:nvSpPr>
            <p:cNvPr id="79" name="Rectangle 81"/>
            <p:cNvSpPr>
              <a:spLocks noChangeArrowheads="1"/>
            </p:cNvSpPr>
            <p:nvPr/>
          </p:nvSpPr>
          <p:spPr bwMode="auto">
            <a:xfrm>
              <a:off x="4860032" y="5517232"/>
              <a:ext cx="6299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 smtClean="0">
                  <a:solidFill>
                    <a:srgbClr val="008000"/>
                  </a:solidFill>
                </a:rPr>
                <a:t>LaFePO</a:t>
              </a:r>
              <a:endParaRPr lang="en-US" altLang="ja-JP" b="1" dirty="0"/>
            </a:p>
          </p:txBody>
        </p:sp>
        <p:sp>
          <p:nvSpPr>
            <p:cNvPr id="80" name="Rectangle 82"/>
            <p:cNvSpPr>
              <a:spLocks noChangeArrowheads="1"/>
            </p:cNvSpPr>
            <p:nvPr/>
          </p:nvSpPr>
          <p:spPr bwMode="auto">
            <a:xfrm>
              <a:off x="4524658" y="2096438"/>
              <a:ext cx="1326378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FF0000"/>
                  </a:solidFill>
                </a:rPr>
                <a:t>Hg-</a:t>
              </a:r>
              <a:r>
                <a:rPr lang="en-US" altLang="ja-JP" sz="1400" b="1" dirty="0" err="1">
                  <a:solidFill>
                    <a:srgbClr val="FF0000"/>
                  </a:solidFill>
                </a:rPr>
                <a:t>Ba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-Ca-Cu-O</a:t>
              </a:r>
              <a:endParaRPr lang="en-US" altLang="ja-JP" b="1" dirty="0"/>
            </a:p>
          </p:txBody>
        </p:sp>
        <p:sp>
          <p:nvSpPr>
            <p:cNvPr id="81" name="Rectangle 83"/>
            <p:cNvSpPr>
              <a:spLocks noChangeArrowheads="1"/>
            </p:cNvSpPr>
            <p:nvPr/>
          </p:nvSpPr>
          <p:spPr bwMode="auto">
            <a:xfrm>
              <a:off x="4393477" y="2326425"/>
              <a:ext cx="77736" cy="18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200">
                  <a:solidFill>
                    <a:srgbClr val="FF0000"/>
                  </a:solidFill>
                </a:rPr>
                <a:t>（</a:t>
              </a:r>
              <a:endParaRPr lang="ja-JP" altLang="en-US"/>
            </a:p>
          </p:txBody>
        </p:sp>
        <p:sp>
          <p:nvSpPr>
            <p:cNvPr id="82" name="Rectangle 84"/>
            <p:cNvSpPr>
              <a:spLocks noChangeArrowheads="1"/>
            </p:cNvSpPr>
            <p:nvPr/>
          </p:nvSpPr>
          <p:spPr bwMode="auto">
            <a:xfrm>
              <a:off x="6006432" y="2326425"/>
              <a:ext cx="77736" cy="18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200" dirty="0">
                  <a:solidFill>
                    <a:srgbClr val="FF0000"/>
                  </a:solidFill>
                </a:rPr>
                <a:t>）</a:t>
              </a:r>
              <a:endParaRPr lang="ja-JP" altLang="en-US" dirty="0"/>
            </a:p>
          </p:txBody>
        </p:sp>
        <p:sp>
          <p:nvSpPr>
            <p:cNvPr id="83" name="Rectangle 85"/>
            <p:cNvSpPr>
              <a:spLocks noChangeArrowheads="1"/>
            </p:cNvSpPr>
            <p:nvPr/>
          </p:nvSpPr>
          <p:spPr bwMode="auto">
            <a:xfrm>
              <a:off x="4450160" y="2651302"/>
              <a:ext cx="1326378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Hg-Ba-Ca-Cu-O</a:t>
              </a:r>
              <a:endParaRPr lang="en-US" altLang="ja-JP" b="1"/>
            </a:p>
          </p:txBody>
        </p:sp>
        <p:sp>
          <p:nvSpPr>
            <p:cNvPr id="84" name="Rectangle 86"/>
            <p:cNvSpPr>
              <a:spLocks noChangeArrowheads="1"/>
            </p:cNvSpPr>
            <p:nvPr/>
          </p:nvSpPr>
          <p:spPr bwMode="auto">
            <a:xfrm>
              <a:off x="4304404" y="2950447"/>
              <a:ext cx="1245403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Tl-Ba-Ca-Cu-O</a:t>
              </a:r>
              <a:endParaRPr lang="en-US" altLang="ja-JP" b="1"/>
            </a:p>
          </p:txBody>
        </p:sp>
        <p:sp>
          <p:nvSpPr>
            <p:cNvPr id="85" name="Rectangle 87"/>
            <p:cNvSpPr>
              <a:spLocks noChangeArrowheads="1"/>
            </p:cNvSpPr>
            <p:nvPr/>
          </p:nvSpPr>
          <p:spPr bwMode="auto">
            <a:xfrm>
              <a:off x="4377282" y="3272107"/>
              <a:ext cx="1227589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Bi-Sr-Ca-Cu-O</a:t>
              </a:r>
              <a:endParaRPr lang="en-US" altLang="ja-JP" b="1"/>
            </a:p>
          </p:txBody>
        </p:sp>
        <p:sp>
          <p:nvSpPr>
            <p:cNvPr id="86" name="Rectangle 88"/>
            <p:cNvSpPr>
              <a:spLocks noChangeArrowheads="1"/>
            </p:cNvSpPr>
            <p:nvPr/>
          </p:nvSpPr>
          <p:spPr bwMode="auto">
            <a:xfrm>
              <a:off x="2790162" y="3709566"/>
              <a:ext cx="915024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FF0000"/>
                  </a:solidFill>
                </a:rPr>
                <a:t>Y-</a:t>
              </a:r>
              <a:r>
                <a:rPr lang="en-US" altLang="ja-JP" sz="1400" b="1" dirty="0" err="1">
                  <a:solidFill>
                    <a:srgbClr val="FF0000"/>
                  </a:solidFill>
                </a:rPr>
                <a:t>Ba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-Cu-O</a:t>
              </a:r>
              <a:endParaRPr lang="en-US" altLang="ja-JP" b="1" dirty="0"/>
            </a:p>
          </p:txBody>
        </p:sp>
        <p:sp>
          <p:nvSpPr>
            <p:cNvPr id="87" name="Rectangle 89"/>
            <p:cNvSpPr>
              <a:spLocks noChangeArrowheads="1"/>
            </p:cNvSpPr>
            <p:nvPr/>
          </p:nvSpPr>
          <p:spPr bwMode="auto">
            <a:xfrm>
              <a:off x="4213712" y="4606998"/>
              <a:ext cx="482614" cy="21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FF"/>
                  </a:solidFill>
                </a:rPr>
                <a:t>MgB</a:t>
              </a:r>
              <a:r>
                <a:rPr lang="en-US" altLang="ja-JP" sz="1400" b="1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88" name="Rectangle 91"/>
            <p:cNvSpPr>
              <a:spLocks noChangeArrowheads="1"/>
            </p:cNvSpPr>
            <p:nvPr/>
          </p:nvSpPr>
          <p:spPr bwMode="auto">
            <a:xfrm>
              <a:off x="3002318" y="5169904"/>
              <a:ext cx="207297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Nb</a:t>
              </a:r>
              <a:endParaRPr lang="en-US" altLang="ja-JP" b="1" dirty="0"/>
            </a:p>
          </p:txBody>
        </p:sp>
        <p:sp>
          <p:nvSpPr>
            <p:cNvPr id="89" name="Rectangle 92"/>
            <p:cNvSpPr>
              <a:spLocks noChangeArrowheads="1"/>
            </p:cNvSpPr>
            <p:nvPr/>
          </p:nvSpPr>
          <p:spPr bwMode="auto">
            <a:xfrm>
              <a:off x="3212855" y="5169904"/>
              <a:ext cx="213775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Ge</a:t>
              </a:r>
              <a:endParaRPr lang="en-US" altLang="ja-JP" b="1" dirty="0"/>
            </a:p>
          </p:txBody>
        </p:sp>
        <p:sp>
          <p:nvSpPr>
            <p:cNvPr id="90" name="Rectangle 93"/>
            <p:cNvSpPr>
              <a:spLocks noChangeArrowheads="1"/>
            </p:cNvSpPr>
            <p:nvPr/>
          </p:nvSpPr>
          <p:spPr bwMode="auto">
            <a:xfrm>
              <a:off x="2728621" y="5459399"/>
              <a:ext cx="323902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NbN</a:t>
              </a:r>
              <a:endParaRPr lang="en-US" altLang="ja-JP" b="1" dirty="0"/>
            </a:p>
          </p:txBody>
        </p:sp>
        <p:sp>
          <p:nvSpPr>
            <p:cNvPr id="91" name="Rectangle 94"/>
            <p:cNvSpPr>
              <a:spLocks noChangeArrowheads="1"/>
            </p:cNvSpPr>
            <p:nvPr/>
          </p:nvSpPr>
          <p:spPr bwMode="auto">
            <a:xfrm>
              <a:off x="2218476" y="5552680"/>
              <a:ext cx="327141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NbC</a:t>
              </a:r>
              <a:endParaRPr lang="en-US" altLang="ja-JP" b="1" dirty="0"/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1959354" y="5261577"/>
              <a:ext cx="207297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Nb</a:t>
              </a:r>
              <a:endParaRPr lang="en-US" altLang="ja-JP" b="1" dirty="0"/>
            </a:p>
          </p:txBody>
        </p:sp>
        <p:sp>
          <p:nvSpPr>
            <p:cNvPr id="93" name="Rectangle 96"/>
            <p:cNvSpPr>
              <a:spLocks noChangeArrowheads="1"/>
            </p:cNvSpPr>
            <p:nvPr/>
          </p:nvSpPr>
          <p:spPr bwMode="auto">
            <a:xfrm>
              <a:off x="1355276" y="5354859"/>
              <a:ext cx="202439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Pb</a:t>
              </a:r>
              <a:endParaRPr lang="en-US" altLang="ja-JP" b="1" dirty="0"/>
            </a:p>
          </p:txBody>
        </p:sp>
        <p:sp>
          <p:nvSpPr>
            <p:cNvPr id="94" name="Oval 97"/>
            <p:cNvSpPr>
              <a:spLocks noChangeArrowheads="1"/>
            </p:cNvSpPr>
            <p:nvPr/>
          </p:nvSpPr>
          <p:spPr bwMode="auto">
            <a:xfrm>
              <a:off x="1122067" y="2014415"/>
              <a:ext cx="76117" cy="7559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Rectangle 98"/>
            <p:cNvSpPr>
              <a:spLocks noChangeArrowheads="1"/>
            </p:cNvSpPr>
            <p:nvPr/>
          </p:nvSpPr>
          <p:spPr bwMode="auto">
            <a:xfrm>
              <a:off x="1345559" y="1916308"/>
              <a:ext cx="1128048" cy="21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00"/>
                  </a:solidFill>
                </a:rPr>
                <a:t>high-</a:t>
              </a:r>
              <a:r>
                <a:rPr lang="en-US" altLang="ja-JP" sz="1400" b="1" i="1" dirty="0" err="1">
                  <a:solidFill>
                    <a:srgbClr val="000000"/>
                  </a:solidFill>
                </a:rPr>
                <a:t>T</a:t>
              </a:r>
              <a:r>
                <a:rPr lang="en-US" altLang="ja-JP" sz="1400" b="1" i="1" baseline="-25000" dirty="0" err="1">
                  <a:solidFill>
                    <a:srgbClr val="000000"/>
                  </a:solidFill>
                </a:rPr>
                <a:t>c</a:t>
              </a:r>
              <a:r>
                <a:rPr lang="en-US" altLang="ja-JP" sz="1400" b="1" i="1" dirty="0">
                  <a:solidFill>
                    <a:srgbClr val="000000"/>
                  </a:solidFill>
                </a:rPr>
                <a:t> </a:t>
              </a:r>
              <a:r>
                <a:rPr lang="en-US" altLang="ja-JP" sz="1400" b="1" dirty="0" err="1">
                  <a:solidFill>
                    <a:srgbClr val="000000"/>
                  </a:solidFill>
                </a:rPr>
                <a:t>cuprate</a:t>
              </a:r>
              <a:endParaRPr lang="en-US" altLang="ja-JP" b="1" baseline="-25000" dirty="0"/>
            </a:p>
          </p:txBody>
        </p:sp>
        <p:sp>
          <p:nvSpPr>
            <p:cNvPr id="96" name="Oval 99"/>
            <p:cNvSpPr>
              <a:spLocks noChangeArrowheads="1"/>
            </p:cNvSpPr>
            <p:nvPr/>
          </p:nvSpPr>
          <p:spPr bwMode="auto">
            <a:xfrm>
              <a:off x="1122067" y="1552831"/>
              <a:ext cx="76117" cy="73982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Rectangle 100"/>
            <p:cNvSpPr>
              <a:spLocks noChangeArrowheads="1"/>
            </p:cNvSpPr>
            <p:nvPr/>
          </p:nvSpPr>
          <p:spPr bwMode="auto">
            <a:xfrm>
              <a:off x="1345559" y="1453116"/>
              <a:ext cx="472897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00"/>
                  </a:solidFill>
                </a:rPr>
                <a:t>metal</a:t>
              </a:r>
              <a:endParaRPr lang="en-US" altLang="ja-JP" b="1" dirty="0"/>
            </a:p>
          </p:txBody>
        </p:sp>
        <p:sp>
          <p:nvSpPr>
            <p:cNvPr id="98" name="Oval 101"/>
            <p:cNvSpPr>
              <a:spLocks noChangeArrowheads="1"/>
            </p:cNvSpPr>
            <p:nvPr/>
          </p:nvSpPr>
          <p:spPr bwMode="auto">
            <a:xfrm>
              <a:off x="1122067" y="2365025"/>
              <a:ext cx="76117" cy="73982"/>
            </a:xfrm>
            <a:prstGeom prst="ellipse">
              <a:avLst/>
            </a:prstGeom>
            <a:solidFill>
              <a:srgbClr val="008000"/>
            </a:solidFill>
            <a:ln w="476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auto">
            <a:xfrm>
              <a:off x="1345559" y="2265310"/>
              <a:ext cx="1698866" cy="21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00"/>
                  </a:solidFill>
                </a:rPr>
                <a:t>iron-based system</a:t>
              </a:r>
              <a:endParaRPr lang="en-US" altLang="ja-JP" b="1" dirty="0"/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auto">
            <a:xfrm rot="16200000">
              <a:off x="-1217724" y="3537099"/>
              <a:ext cx="3136190" cy="3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200" dirty="0">
                  <a:solidFill>
                    <a:srgbClr val="000000"/>
                  </a:solidFill>
                </a:rPr>
                <a:t>Transition temperature (K)</a:t>
              </a:r>
              <a:endParaRPr lang="en-US" altLang="ja-JP" dirty="0"/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auto">
            <a:xfrm rot="16200000">
              <a:off x="5322379" y="3587706"/>
              <a:ext cx="32166" cy="124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800">
                  <a:solidFill>
                    <a:srgbClr val="000000"/>
                  </a:solidFill>
                </a:rPr>
                <a:t> </a:t>
              </a:r>
              <a:endParaRPr lang="en-US" altLang="ja-JP"/>
            </a:p>
          </p:txBody>
        </p:sp>
        <p:sp>
          <p:nvSpPr>
            <p:cNvPr id="102" name="Rectangle 105"/>
            <p:cNvSpPr>
              <a:spLocks noChangeArrowheads="1"/>
            </p:cNvSpPr>
            <p:nvPr/>
          </p:nvSpPr>
          <p:spPr bwMode="auto">
            <a:xfrm>
              <a:off x="3071957" y="1176488"/>
              <a:ext cx="32390" cy="12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800">
                  <a:solidFill>
                    <a:srgbClr val="000000"/>
                  </a:solidFill>
                </a:rPr>
                <a:t> </a:t>
              </a:r>
              <a:endParaRPr lang="en-US" altLang="ja-JP"/>
            </a:p>
          </p:txBody>
        </p:sp>
        <p:grpSp>
          <p:nvGrpSpPr>
            <p:cNvPr id="3" name="Group 106"/>
            <p:cNvGrpSpPr>
              <a:grpSpLocks/>
            </p:cNvGrpSpPr>
            <p:nvPr/>
          </p:nvGrpSpPr>
          <p:grpSpPr bwMode="auto">
            <a:xfrm>
              <a:off x="783590" y="5776234"/>
              <a:ext cx="4620461" cy="699612"/>
              <a:chOff x="525" y="3808"/>
              <a:chExt cx="2853" cy="435"/>
            </a:xfrm>
          </p:grpSpPr>
          <p:sp>
            <p:nvSpPr>
              <p:cNvPr id="120" name="Rectangle 107"/>
              <p:cNvSpPr>
                <a:spLocks noChangeArrowheads="1"/>
              </p:cNvSpPr>
              <p:nvPr/>
            </p:nvSpPr>
            <p:spPr bwMode="auto">
              <a:xfrm>
                <a:off x="525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 dirty="0">
                    <a:solidFill>
                      <a:srgbClr val="000000"/>
                    </a:solidFill>
                  </a:rPr>
                  <a:t>1900</a:t>
                </a:r>
                <a:endParaRPr lang="en-US" altLang="ja-JP" dirty="0"/>
              </a:p>
            </p:txBody>
          </p:sp>
          <p:sp>
            <p:nvSpPr>
              <p:cNvPr id="121" name="Rectangle 108"/>
              <p:cNvSpPr>
                <a:spLocks noChangeArrowheads="1"/>
              </p:cNvSpPr>
              <p:nvPr/>
            </p:nvSpPr>
            <p:spPr bwMode="auto">
              <a:xfrm>
                <a:off x="956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>
                    <a:solidFill>
                      <a:srgbClr val="000000"/>
                    </a:solidFill>
                  </a:rPr>
                  <a:t>1920</a:t>
                </a:r>
                <a:endParaRPr lang="en-US" altLang="ja-JP"/>
              </a:p>
            </p:txBody>
          </p:sp>
          <p:sp>
            <p:nvSpPr>
              <p:cNvPr id="122" name="Rectangle 109"/>
              <p:cNvSpPr>
                <a:spLocks noChangeArrowheads="1"/>
              </p:cNvSpPr>
              <p:nvPr/>
            </p:nvSpPr>
            <p:spPr bwMode="auto">
              <a:xfrm>
                <a:off x="1385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>
                    <a:solidFill>
                      <a:srgbClr val="000000"/>
                    </a:solidFill>
                  </a:rPr>
                  <a:t>1940</a:t>
                </a:r>
                <a:endParaRPr lang="en-US" altLang="ja-JP"/>
              </a:p>
            </p:txBody>
          </p:sp>
          <p:sp>
            <p:nvSpPr>
              <p:cNvPr id="123" name="Rectangle 110"/>
              <p:cNvSpPr>
                <a:spLocks noChangeArrowheads="1"/>
              </p:cNvSpPr>
              <p:nvPr/>
            </p:nvSpPr>
            <p:spPr bwMode="auto">
              <a:xfrm>
                <a:off x="1816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>
                    <a:solidFill>
                      <a:srgbClr val="000000"/>
                    </a:solidFill>
                  </a:rPr>
                  <a:t>1960</a:t>
                </a:r>
                <a:endParaRPr lang="en-US" altLang="ja-JP"/>
              </a:p>
            </p:txBody>
          </p:sp>
          <p:sp>
            <p:nvSpPr>
              <p:cNvPr id="124" name="Rectangle 111"/>
              <p:cNvSpPr>
                <a:spLocks noChangeArrowheads="1"/>
              </p:cNvSpPr>
              <p:nvPr/>
            </p:nvSpPr>
            <p:spPr bwMode="auto">
              <a:xfrm>
                <a:off x="2246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>
                    <a:solidFill>
                      <a:srgbClr val="000000"/>
                    </a:solidFill>
                  </a:rPr>
                  <a:t>1980</a:t>
                </a:r>
                <a:endParaRPr lang="en-US" altLang="ja-JP"/>
              </a:p>
            </p:txBody>
          </p:sp>
          <p:sp>
            <p:nvSpPr>
              <p:cNvPr id="125" name="Rectangle 112"/>
              <p:cNvSpPr>
                <a:spLocks noChangeArrowheads="1"/>
              </p:cNvSpPr>
              <p:nvPr/>
            </p:nvSpPr>
            <p:spPr bwMode="auto">
              <a:xfrm>
                <a:off x="2677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>
                    <a:solidFill>
                      <a:srgbClr val="000000"/>
                    </a:solidFill>
                  </a:rPr>
                  <a:t>2000</a:t>
                </a:r>
                <a:endParaRPr lang="en-US" altLang="ja-JP"/>
              </a:p>
            </p:txBody>
          </p:sp>
          <p:sp>
            <p:nvSpPr>
              <p:cNvPr id="126" name="Rectangle 113"/>
              <p:cNvSpPr>
                <a:spLocks noChangeArrowheads="1"/>
              </p:cNvSpPr>
              <p:nvPr/>
            </p:nvSpPr>
            <p:spPr bwMode="auto">
              <a:xfrm>
                <a:off x="3106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 dirty="0">
                    <a:solidFill>
                      <a:srgbClr val="000000"/>
                    </a:solidFill>
                  </a:rPr>
                  <a:t>2020</a:t>
                </a:r>
                <a:endParaRPr lang="en-US" altLang="ja-JP" dirty="0"/>
              </a:p>
            </p:txBody>
          </p:sp>
          <p:sp>
            <p:nvSpPr>
              <p:cNvPr id="127" name="Line 114"/>
              <p:cNvSpPr>
                <a:spLocks noChangeShapeType="1"/>
              </p:cNvSpPr>
              <p:nvPr/>
            </p:nvSpPr>
            <p:spPr bwMode="auto">
              <a:xfrm>
                <a:off x="658" y="3808"/>
                <a:ext cx="25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Rectangle 115"/>
              <p:cNvSpPr>
                <a:spLocks noChangeArrowheads="1"/>
              </p:cNvSpPr>
              <p:nvPr/>
            </p:nvSpPr>
            <p:spPr bwMode="auto">
              <a:xfrm>
                <a:off x="1784" y="4032"/>
                <a:ext cx="33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</a:rPr>
                  <a:t>Year</a:t>
                </a:r>
                <a:endParaRPr lang="en-US" altLang="ja-JP"/>
              </a:p>
            </p:txBody>
          </p:sp>
        </p:grpSp>
        <p:sp>
          <p:nvSpPr>
            <p:cNvPr id="104" name="Rectangle 116"/>
            <p:cNvSpPr>
              <a:spLocks noChangeArrowheads="1"/>
            </p:cNvSpPr>
            <p:nvPr/>
          </p:nvSpPr>
          <p:spPr bwMode="auto">
            <a:xfrm>
              <a:off x="1063764" y="5552680"/>
              <a:ext cx="200819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FF"/>
                  </a:solidFill>
                </a:rPr>
                <a:t>Hg</a:t>
              </a:r>
              <a:endParaRPr lang="en-US" altLang="ja-JP" b="1" dirty="0"/>
            </a:p>
          </p:txBody>
        </p:sp>
        <p:sp>
          <p:nvSpPr>
            <p:cNvPr id="105" name="Rectangle 117"/>
            <p:cNvSpPr>
              <a:spLocks noChangeArrowheads="1"/>
            </p:cNvSpPr>
            <p:nvPr/>
          </p:nvSpPr>
          <p:spPr bwMode="auto">
            <a:xfrm>
              <a:off x="2877616" y="4962433"/>
              <a:ext cx="994379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FF0000"/>
                  </a:solidFill>
                </a:rPr>
                <a:t>La-</a:t>
              </a:r>
              <a:r>
                <a:rPr lang="en-US" altLang="ja-JP" sz="1400" b="1" dirty="0" err="1">
                  <a:solidFill>
                    <a:srgbClr val="FF0000"/>
                  </a:solidFill>
                </a:rPr>
                <a:t>Ba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-Cu-O</a:t>
              </a:r>
              <a:endParaRPr lang="en-US" altLang="ja-JP" b="1" dirty="0"/>
            </a:p>
          </p:txBody>
        </p:sp>
        <p:sp>
          <p:nvSpPr>
            <p:cNvPr id="106" name="Text Box 133"/>
            <p:cNvSpPr txBox="1">
              <a:spLocks noChangeArrowheads="1"/>
            </p:cNvSpPr>
            <p:nvPr/>
          </p:nvSpPr>
          <p:spPr bwMode="auto">
            <a:xfrm>
              <a:off x="600585" y="3896129"/>
              <a:ext cx="417834" cy="340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77</a:t>
              </a:r>
            </a:p>
          </p:txBody>
        </p:sp>
        <p:sp>
          <p:nvSpPr>
            <p:cNvPr id="107" name="Text Box 134"/>
            <p:cNvSpPr txBox="1">
              <a:spLocks noChangeArrowheads="1"/>
            </p:cNvSpPr>
            <p:nvPr/>
          </p:nvSpPr>
          <p:spPr bwMode="auto">
            <a:xfrm>
              <a:off x="483980" y="2028889"/>
              <a:ext cx="610556" cy="37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dirty="0"/>
                <a:t>163</a:t>
              </a:r>
            </a:p>
          </p:txBody>
        </p:sp>
        <p:sp>
          <p:nvSpPr>
            <p:cNvPr id="108" name="Line 135"/>
            <p:cNvSpPr>
              <a:spLocks noChangeShapeType="1"/>
            </p:cNvSpPr>
            <p:nvPr/>
          </p:nvSpPr>
          <p:spPr bwMode="auto">
            <a:xfrm>
              <a:off x="997365" y="2202586"/>
              <a:ext cx="3085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AutoShape 136"/>
            <p:cNvSpPr>
              <a:spLocks noChangeArrowheads="1"/>
            </p:cNvSpPr>
            <p:nvPr/>
          </p:nvSpPr>
          <p:spPr bwMode="auto">
            <a:xfrm rot="10800000">
              <a:off x="4157029" y="1959732"/>
              <a:ext cx="1101267" cy="291102"/>
            </a:xfrm>
            <a:prstGeom prst="leftArrow">
              <a:avLst>
                <a:gd name="adj1" fmla="val 54593"/>
                <a:gd name="adj2" fmla="val 84235"/>
              </a:avLst>
            </a:prstGeom>
            <a:gradFill rotWithShape="1">
              <a:gsLst>
                <a:gs pos="0">
                  <a:srgbClr val="FF9999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9999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0" name="Rectangle 93"/>
            <p:cNvSpPr>
              <a:spLocks noChangeArrowheads="1"/>
            </p:cNvSpPr>
            <p:nvPr/>
          </p:nvSpPr>
          <p:spPr bwMode="auto">
            <a:xfrm>
              <a:off x="3199899" y="5440099"/>
              <a:ext cx="801657" cy="21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FF9900"/>
                  </a:solidFill>
                </a:rPr>
                <a:t>CeCu</a:t>
              </a:r>
              <a:r>
                <a:rPr lang="en-US" altLang="ja-JP" sz="1400" b="1" baseline="-25000" dirty="0">
                  <a:solidFill>
                    <a:srgbClr val="FF9900"/>
                  </a:solidFill>
                </a:rPr>
                <a:t>2</a:t>
              </a:r>
              <a:r>
                <a:rPr lang="en-US" altLang="ja-JP" sz="1400" b="1" dirty="0">
                  <a:solidFill>
                    <a:srgbClr val="FF9900"/>
                  </a:solidFill>
                </a:rPr>
                <a:t>Si</a:t>
              </a:r>
              <a:r>
                <a:rPr lang="en-US" altLang="ja-JP" sz="1400" b="1" baseline="-25000" dirty="0">
                  <a:solidFill>
                    <a:srgbClr val="FF9900"/>
                  </a:solidFill>
                </a:rPr>
                <a:t>2</a:t>
              </a:r>
              <a:endParaRPr lang="en-US" altLang="ja-JP" b="1" baseline="-25000" dirty="0">
                <a:solidFill>
                  <a:srgbClr val="FF9900"/>
                </a:solidFill>
              </a:endParaRPr>
            </a:p>
          </p:txBody>
        </p:sp>
        <p:sp>
          <p:nvSpPr>
            <p:cNvPr id="111" name="Oval 99"/>
            <p:cNvSpPr>
              <a:spLocks noChangeArrowheads="1"/>
            </p:cNvSpPr>
            <p:nvPr/>
          </p:nvSpPr>
          <p:spPr bwMode="auto">
            <a:xfrm>
              <a:off x="1118828" y="1776386"/>
              <a:ext cx="76117" cy="73982"/>
            </a:xfrm>
            <a:prstGeom prst="ellipse">
              <a:avLst/>
            </a:prstGeom>
            <a:solidFill>
              <a:srgbClr val="FFC000"/>
            </a:solidFill>
            <a:ln w="4763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Rectangle 100"/>
            <p:cNvSpPr>
              <a:spLocks noChangeArrowheads="1"/>
            </p:cNvSpPr>
            <p:nvPr/>
          </p:nvSpPr>
          <p:spPr bwMode="auto">
            <a:xfrm>
              <a:off x="1342320" y="1676671"/>
              <a:ext cx="2032486" cy="21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00"/>
                  </a:solidFill>
                </a:rPr>
                <a:t>heavy </a:t>
              </a:r>
              <a:r>
                <a:rPr lang="en-US" altLang="ja-JP" sz="1400" b="1" dirty="0" err="1">
                  <a:solidFill>
                    <a:srgbClr val="000000"/>
                  </a:solidFill>
                </a:rPr>
                <a:t>fermion</a:t>
              </a:r>
              <a:r>
                <a:rPr lang="en-US" altLang="ja-JP" sz="1400" b="1" dirty="0">
                  <a:solidFill>
                    <a:srgbClr val="000000"/>
                  </a:solidFill>
                </a:rPr>
                <a:t> system</a:t>
              </a:r>
              <a:endParaRPr lang="en-US" altLang="ja-JP" b="1" dirty="0"/>
            </a:p>
          </p:txBody>
        </p:sp>
        <p:sp>
          <p:nvSpPr>
            <p:cNvPr id="113" name="Oval 61"/>
            <p:cNvSpPr>
              <a:spLocks noChangeArrowheads="1"/>
            </p:cNvSpPr>
            <p:nvPr/>
          </p:nvSpPr>
          <p:spPr bwMode="auto">
            <a:xfrm>
              <a:off x="4523038" y="5316259"/>
              <a:ext cx="121464" cy="12062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Rectangle 93"/>
            <p:cNvSpPr>
              <a:spLocks noChangeArrowheads="1"/>
            </p:cNvSpPr>
            <p:nvPr/>
          </p:nvSpPr>
          <p:spPr bwMode="auto">
            <a:xfrm>
              <a:off x="3795878" y="5157038"/>
              <a:ext cx="798418" cy="21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FF9900"/>
                  </a:solidFill>
                </a:rPr>
                <a:t>PuCoGa</a:t>
              </a:r>
              <a:r>
                <a:rPr lang="en-US" altLang="ja-JP" sz="1400" b="1" baseline="-25000" dirty="0">
                  <a:solidFill>
                    <a:srgbClr val="FF9900"/>
                  </a:solidFill>
                </a:rPr>
                <a:t>5</a:t>
              </a:r>
              <a:endParaRPr lang="en-US" altLang="ja-JP" b="1" baseline="-25000" dirty="0">
                <a:solidFill>
                  <a:srgbClr val="FF9900"/>
                </a:solidFill>
              </a:endParaRPr>
            </a:p>
          </p:txBody>
        </p:sp>
        <p:sp>
          <p:nvSpPr>
            <p:cNvPr id="115" name="Line 26"/>
            <p:cNvSpPr>
              <a:spLocks noChangeShapeType="1"/>
            </p:cNvSpPr>
            <p:nvPr/>
          </p:nvSpPr>
          <p:spPr bwMode="auto">
            <a:xfrm>
              <a:off x="995745" y="4705104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Line 26"/>
            <p:cNvSpPr>
              <a:spLocks noChangeShapeType="1"/>
            </p:cNvSpPr>
            <p:nvPr/>
          </p:nvSpPr>
          <p:spPr bwMode="auto">
            <a:xfrm>
              <a:off x="5110920" y="4701888"/>
              <a:ext cx="5992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Line 37"/>
            <p:cNvSpPr>
              <a:spLocks noChangeShapeType="1"/>
            </p:cNvSpPr>
            <p:nvPr/>
          </p:nvSpPr>
          <p:spPr bwMode="auto">
            <a:xfrm>
              <a:off x="3791019" y="1398434"/>
              <a:ext cx="1620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Line 37"/>
            <p:cNvSpPr>
              <a:spLocks noChangeShapeType="1"/>
            </p:cNvSpPr>
            <p:nvPr/>
          </p:nvSpPr>
          <p:spPr bwMode="auto">
            <a:xfrm>
              <a:off x="3808834" y="5716727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Oval 61"/>
            <p:cNvSpPr>
              <a:spLocks noChangeArrowheads="1"/>
            </p:cNvSpPr>
            <p:nvPr/>
          </p:nvSpPr>
          <p:spPr bwMode="auto">
            <a:xfrm>
              <a:off x="3698708" y="5668478"/>
              <a:ext cx="121463" cy="12062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3" name="テキスト ボックス 142"/>
          <p:cNvSpPr txBox="1"/>
          <p:nvPr/>
        </p:nvSpPr>
        <p:spPr>
          <a:xfrm>
            <a:off x="5724128" y="5373216"/>
            <a:ext cx="3240360" cy="122413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400" b="1" u="sng" dirty="0" smtClean="0"/>
              <a:t>Superconductivity is caused by forming electron pairs</a:t>
            </a:r>
          </a:p>
        </p:txBody>
      </p:sp>
      <p:grpSp>
        <p:nvGrpSpPr>
          <p:cNvPr id="7" name="グループ化 154"/>
          <p:cNvGrpSpPr/>
          <p:nvPr/>
        </p:nvGrpSpPr>
        <p:grpSpPr>
          <a:xfrm>
            <a:off x="6588224" y="3573016"/>
            <a:ext cx="1656184" cy="1368152"/>
            <a:chOff x="6588224" y="3573016"/>
            <a:chExt cx="1656184" cy="1368152"/>
          </a:xfrm>
        </p:grpSpPr>
        <p:cxnSp>
          <p:nvCxnSpPr>
            <p:cNvPr id="147" name="直線矢印コネクタ 146"/>
            <p:cNvCxnSpPr/>
            <p:nvPr/>
          </p:nvCxnSpPr>
          <p:spPr>
            <a:xfrm flipH="1">
              <a:off x="8092008" y="3861048"/>
              <a:ext cx="8384" cy="792088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矢印コネクタ 137"/>
            <p:cNvCxnSpPr/>
            <p:nvPr/>
          </p:nvCxnSpPr>
          <p:spPr>
            <a:xfrm flipV="1">
              <a:off x="6732240" y="3861048"/>
              <a:ext cx="0" cy="792088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円/楕円 134"/>
            <p:cNvSpPr/>
            <p:nvPr/>
          </p:nvSpPr>
          <p:spPr>
            <a:xfrm>
              <a:off x="6732240" y="3573016"/>
              <a:ext cx="1368152" cy="1368152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6588224" y="4077072"/>
              <a:ext cx="360040" cy="360040"/>
            </a:xfrm>
            <a:prstGeom prst="ellipse">
              <a:avLst/>
            </a:prstGeom>
            <a:gradFill flip="none" rotWithShape="1">
              <a:gsLst>
                <a:gs pos="20000">
                  <a:schemeClr val="bg1"/>
                </a:gs>
                <a:gs pos="70000">
                  <a:srgbClr val="00206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7884368" y="4077072"/>
              <a:ext cx="360040" cy="360040"/>
            </a:xfrm>
            <a:prstGeom prst="ellipse">
              <a:avLst/>
            </a:prstGeom>
            <a:gradFill flip="none" rotWithShape="1">
              <a:gsLst>
                <a:gs pos="20000">
                  <a:schemeClr val="bg1"/>
                </a:gs>
                <a:gs pos="70000">
                  <a:srgbClr val="00206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2" name="直線コネクタ 151"/>
            <p:cNvCxnSpPr>
              <a:stCxn id="133" idx="6"/>
              <a:endCxn id="136" idx="2"/>
            </p:cNvCxnSpPr>
            <p:nvPr/>
          </p:nvCxnSpPr>
          <p:spPr>
            <a:xfrm>
              <a:off x="6948264" y="4257092"/>
              <a:ext cx="93610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4" name="Picture 12" descr="http://teachers.web.cern.ch/teachers/archiv/HST2001/accelerators/superconductivity/tc_gra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682" y="1124744"/>
            <a:ext cx="313583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432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Superconductivity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グループ化 7"/>
          <p:cNvGrpSpPr/>
          <p:nvPr/>
        </p:nvGrpSpPr>
        <p:grpSpPr>
          <a:xfrm>
            <a:off x="179512" y="1176488"/>
            <a:ext cx="6123096" cy="5299358"/>
            <a:chOff x="179512" y="1176488"/>
            <a:chExt cx="6123096" cy="5299358"/>
          </a:xfrm>
        </p:grpSpPr>
        <p:sp>
          <p:nvSpPr>
            <p:cNvPr id="9" name="Line 131"/>
            <p:cNvSpPr>
              <a:spLocks noChangeShapeType="1"/>
            </p:cNvSpPr>
            <p:nvPr/>
          </p:nvSpPr>
          <p:spPr bwMode="auto">
            <a:xfrm>
              <a:off x="997365" y="4074650"/>
              <a:ext cx="41880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AutoShape 120"/>
            <p:cNvSpPr>
              <a:spLocks noChangeArrowheads="1"/>
            </p:cNvSpPr>
            <p:nvPr/>
          </p:nvSpPr>
          <p:spPr bwMode="auto">
            <a:xfrm rot="5655657">
              <a:off x="2551690" y="3270331"/>
              <a:ext cx="3137799" cy="513384"/>
            </a:xfrm>
            <a:prstGeom prst="leftArrow">
              <a:avLst>
                <a:gd name="adj1" fmla="val 54593"/>
                <a:gd name="adj2" fmla="val 137994"/>
              </a:avLst>
            </a:prstGeom>
            <a:gradFill rotWithShape="1">
              <a:gsLst>
                <a:gs pos="0">
                  <a:srgbClr val="FF9999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9999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AutoShape 121"/>
            <p:cNvSpPr>
              <a:spLocks noChangeArrowheads="1"/>
            </p:cNvSpPr>
            <p:nvPr/>
          </p:nvSpPr>
          <p:spPr bwMode="auto">
            <a:xfrm rot="5655657">
              <a:off x="3928928" y="4667141"/>
              <a:ext cx="1698368" cy="513384"/>
            </a:xfrm>
            <a:prstGeom prst="leftArrow">
              <a:avLst>
                <a:gd name="adj1" fmla="val 54593"/>
                <a:gd name="adj2" fmla="val 70604"/>
              </a:avLst>
            </a:prstGeom>
            <a:gradFill rotWithShape="1">
              <a:gsLst>
                <a:gs pos="0">
                  <a:srgbClr val="99FF99">
                    <a:alpha val="50000"/>
                  </a:srgbClr>
                </a:gs>
                <a:gs pos="50000">
                  <a:srgbClr val="009900">
                    <a:alpha val="50000"/>
                  </a:srgbClr>
                </a:gs>
                <a:gs pos="100000">
                  <a:srgbClr val="99FF99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AutoShape 118"/>
            <p:cNvSpPr>
              <a:spLocks noChangeArrowheads="1"/>
            </p:cNvSpPr>
            <p:nvPr/>
          </p:nvSpPr>
          <p:spPr bwMode="auto">
            <a:xfrm rot="9996168">
              <a:off x="1217618" y="5095922"/>
              <a:ext cx="3159663" cy="509831"/>
            </a:xfrm>
            <a:prstGeom prst="leftArrow">
              <a:avLst>
                <a:gd name="adj1" fmla="val 54593"/>
                <a:gd name="adj2" fmla="val 137994"/>
              </a:avLst>
            </a:prstGeom>
            <a:gradFill rotWithShape="1">
              <a:gsLst>
                <a:gs pos="0">
                  <a:srgbClr val="00CCFF">
                    <a:alpha val="50000"/>
                  </a:srgbClr>
                </a:gs>
                <a:gs pos="50000">
                  <a:srgbClr val="0000FF">
                    <a:alpha val="50000"/>
                  </a:srgbClr>
                </a:gs>
                <a:gs pos="100000">
                  <a:srgbClr val="00CCFF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 rot="21060451">
              <a:off x="3614655" y="5319839"/>
              <a:ext cx="1073644" cy="485715"/>
            </a:xfrm>
            <a:prstGeom prst="ellipse">
              <a:avLst/>
            </a:prstGeom>
            <a:gradFill flip="none" rotWithShape="1">
              <a:gsLst>
                <a:gs pos="25000">
                  <a:srgbClr val="FFC000">
                    <a:alpha val="85000"/>
                  </a:srgbClr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471213" y="2324817"/>
              <a:ext cx="1389540" cy="18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</a:rPr>
                <a:t>under high pressure</a:t>
              </a:r>
              <a:endParaRPr lang="en-US" altLang="ja-JP" dirty="0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824077" y="5660436"/>
              <a:ext cx="110127" cy="26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0</a:t>
              </a:r>
              <a:endParaRPr lang="en-US" altLang="ja-JP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83568" y="4566790"/>
              <a:ext cx="220253" cy="26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dirty="0">
                  <a:solidFill>
                    <a:srgbClr val="000000"/>
                  </a:solidFill>
                </a:rPr>
                <a:t>50</a:t>
              </a:r>
              <a:endParaRPr lang="en-US" altLang="ja-JP" dirty="0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39552" y="3473145"/>
              <a:ext cx="330380" cy="26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dirty="0">
                  <a:solidFill>
                    <a:srgbClr val="000000"/>
                  </a:solidFill>
                </a:rPr>
                <a:t>100</a:t>
              </a:r>
              <a:endParaRPr lang="en-US" altLang="ja-JP" dirty="0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39552" y="2379499"/>
              <a:ext cx="330380" cy="26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dirty="0">
                  <a:solidFill>
                    <a:srgbClr val="000000"/>
                  </a:solidFill>
                </a:rPr>
                <a:t>150</a:t>
              </a:r>
              <a:endParaRPr lang="en-US" altLang="ja-JP" dirty="0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39552" y="1285853"/>
              <a:ext cx="330380" cy="26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dirty="0">
                  <a:solidFill>
                    <a:srgbClr val="000000"/>
                  </a:solidFill>
                </a:rPr>
                <a:t>200</a:t>
              </a:r>
              <a:endParaRPr lang="en-US" altLang="ja-JP" dirty="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1347179" y="5745677"/>
              <a:ext cx="1619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1696993" y="5715118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2043569" y="5745677"/>
              <a:ext cx="1619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V="1">
              <a:off x="2391763" y="5715118"/>
              <a:ext cx="1620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2739958" y="5745677"/>
              <a:ext cx="1619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V="1">
              <a:off x="3089772" y="5715118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V="1">
              <a:off x="3437966" y="5745677"/>
              <a:ext cx="1620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4134355" y="5745677"/>
              <a:ext cx="1620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4484170" y="5715118"/>
              <a:ext cx="1620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flipV="1">
              <a:off x="4830745" y="5745677"/>
              <a:ext cx="1620" cy="30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V="1">
              <a:off x="5178940" y="5715118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998984" y="5776234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998984" y="5229411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998984" y="4135765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998984" y="3588942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998984" y="3042119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998984" y="2495297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998984" y="1948474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998984" y="1401651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998984" y="1401651"/>
              <a:ext cx="1620" cy="4374583"/>
            </a:xfrm>
            <a:custGeom>
              <a:avLst/>
              <a:gdLst>
                <a:gd name="T0" fmla="*/ 0 w 1588"/>
                <a:gd name="T1" fmla="*/ 2147483647 h 2456"/>
                <a:gd name="T2" fmla="*/ 0 w 1588"/>
                <a:gd name="T3" fmla="*/ 0 h 2456"/>
                <a:gd name="T4" fmla="*/ 0 w 1588"/>
                <a:gd name="T5" fmla="*/ 2147483647 h 2456"/>
                <a:gd name="T6" fmla="*/ 0 60000 65536"/>
                <a:gd name="T7" fmla="*/ 0 60000 65536"/>
                <a:gd name="T8" fmla="*/ 0 60000 65536"/>
                <a:gd name="T9" fmla="*/ 0 w 1588"/>
                <a:gd name="T10" fmla="*/ 0 h 2456"/>
                <a:gd name="T11" fmla="*/ 1588 w 1588"/>
                <a:gd name="T12" fmla="*/ 2456 h 2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456">
                  <a:moveTo>
                    <a:pt x="0" y="2456"/>
                  </a:move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1347179" y="1401651"/>
              <a:ext cx="1619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>
              <a:off x="1696993" y="1401651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2043569" y="1401651"/>
              <a:ext cx="1619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>
              <a:off x="2391763" y="1401651"/>
              <a:ext cx="1620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>
              <a:off x="2739958" y="1401651"/>
              <a:ext cx="1619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>
              <a:off x="3089772" y="1401651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3437966" y="1401651"/>
              <a:ext cx="1620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4134355" y="1401651"/>
              <a:ext cx="1620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484170" y="1401651"/>
              <a:ext cx="1620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830745" y="1401651"/>
              <a:ext cx="1620" cy="305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5178940" y="1401651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998984" y="1401651"/>
              <a:ext cx="4179956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 flipH="1">
              <a:off x="5119017" y="5776234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 flipH="1">
              <a:off x="5148169" y="5229411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 flipH="1">
              <a:off x="5148169" y="4135765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 flipH="1">
              <a:off x="5119017" y="3588942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 flipH="1">
              <a:off x="5148169" y="3042119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 flipH="1">
              <a:off x="5119017" y="2495297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 flipH="1">
              <a:off x="5148169" y="1948474"/>
              <a:ext cx="3077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 flipH="1">
              <a:off x="5119017" y="1401651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 flipV="1">
              <a:off x="5178940" y="1401651"/>
              <a:ext cx="1619" cy="43745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auto">
            <a:xfrm>
              <a:off x="1321267" y="5623446"/>
              <a:ext cx="121463" cy="12062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auto">
            <a:xfrm>
              <a:off x="1390905" y="5555897"/>
              <a:ext cx="123083" cy="12062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auto">
            <a:xfrm>
              <a:off x="1983646" y="5489956"/>
              <a:ext cx="121464" cy="1206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auto">
            <a:xfrm>
              <a:off x="2331841" y="5440099"/>
              <a:ext cx="121463" cy="12062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auto">
            <a:xfrm>
              <a:off x="2819313" y="5337168"/>
              <a:ext cx="121464" cy="12223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Oval 60"/>
            <p:cNvSpPr>
              <a:spLocks noChangeArrowheads="1"/>
            </p:cNvSpPr>
            <p:nvPr/>
          </p:nvSpPr>
          <p:spPr bwMode="auto">
            <a:xfrm>
              <a:off x="3480073" y="5263186"/>
              <a:ext cx="123083" cy="12062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Oval 61"/>
            <p:cNvSpPr>
              <a:spLocks noChangeArrowheads="1"/>
            </p:cNvSpPr>
            <p:nvPr/>
          </p:nvSpPr>
          <p:spPr bwMode="auto">
            <a:xfrm>
              <a:off x="4422628" y="4885234"/>
              <a:ext cx="121464" cy="1206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Oval 62"/>
            <p:cNvSpPr>
              <a:spLocks noChangeArrowheads="1"/>
            </p:cNvSpPr>
            <p:nvPr/>
          </p:nvSpPr>
          <p:spPr bwMode="auto">
            <a:xfrm>
              <a:off x="3935156" y="5049281"/>
              <a:ext cx="121463" cy="1206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Oval 63"/>
            <p:cNvSpPr>
              <a:spLocks noChangeArrowheads="1"/>
            </p:cNvSpPr>
            <p:nvPr/>
          </p:nvSpPr>
          <p:spPr bwMode="auto">
            <a:xfrm>
              <a:off x="3969165" y="3748165"/>
              <a:ext cx="121464" cy="1206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auto">
            <a:xfrm>
              <a:off x="4038805" y="3355739"/>
              <a:ext cx="121463" cy="1206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auto">
            <a:xfrm>
              <a:off x="4108443" y="2982613"/>
              <a:ext cx="121464" cy="1206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auto">
            <a:xfrm>
              <a:off x="4142453" y="2710809"/>
              <a:ext cx="121463" cy="1222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Oval 67"/>
            <p:cNvSpPr>
              <a:spLocks noChangeArrowheads="1"/>
            </p:cNvSpPr>
            <p:nvPr/>
          </p:nvSpPr>
          <p:spPr bwMode="auto">
            <a:xfrm>
              <a:off x="4178083" y="2139862"/>
              <a:ext cx="123083" cy="1206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Oval 68"/>
            <p:cNvSpPr>
              <a:spLocks noChangeArrowheads="1"/>
            </p:cNvSpPr>
            <p:nvPr/>
          </p:nvSpPr>
          <p:spPr bwMode="auto">
            <a:xfrm>
              <a:off x="4629925" y="5628270"/>
              <a:ext cx="123083" cy="12062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Oval 69"/>
            <p:cNvSpPr>
              <a:spLocks noChangeArrowheads="1"/>
            </p:cNvSpPr>
            <p:nvPr/>
          </p:nvSpPr>
          <p:spPr bwMode="auto">
            <a:xfrm>
              <a:off x="4701184" y="5020332"/>
              <a:ext cx="121464" cy="12223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Oval 70"/>
            <p:cNvSpPr>
              <a:spLocks noChangeArrowheads="1"/>
            </p:cNvSpPr>
            <p:nvPr/>
          </p:nvSpPr>
          <p:spPr bwMode="auto">
            <a:xfrm>
              <a:off x="4701184" y="4589307"/>
              <a:ext cx="121464" cy="12223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Rectangle 71"/>
            <p:cNvSpPr>
              <a:spLocks noChangeArrowheads="1"/>
            </p:cNvSpPr>
            <p:nvPr/>
          </p:nvSpPr>
          <p:spPr bwMode="auto">
            <a:xfrm>
              <a:off x="4932040" y="4509120"/>
              <a:ext cx="12888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008000"/>
                  </a:solidFill>
                </a:rPr>
                <a:t>SmFeAsO</a:t>
              </a:r>
              <a:r>
                <a:rPr lang="en-US" altLang="ja-JP" sz="1400" b="1" baseline="-25000" dirty="0" smtClean="0">
                  <a:solidFill>
                    <a:srgbClr val="008000"/>
                  </a:solidFill>
                </a:rPr>
                <a:t>0.9</a:t>
              </a:r>
              <a:r>
                <a:rPr lang="en-US" altLang="ja-JP" sz="1400" b="1" dirty="0" smtClean="0">
                  <a:solidFill>
                    <a:srgbClr val="008000"/>
                  </a:solidFill>
                </a:rPr>
                <a:t>F</a:t>
              </a:r>
              <a:r>
                <a:rPr lang="en-US" altLang="ja-JP" sz="1400" b="1" baseline="-25000" dirty="0" smtClean="0">
                  <a:solidFill>
                    <a:srgbClr val="008000"/>
                  </a:solidFill>
                </a:rPr>
                <a:t>0.1</a:t>
              </a:r>
              <a:endParaRPr lang="en-US" altLang="ja-JP" b="1" baseline="-25000" dirty="0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4932040" y="5013176"/>
              <a:ext cx="13705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008000"/>
                  </a:solidFill>
                </a:rPr>
                <a:t>LaFeAsO</a:t>
              </a:r>
              <a:r>
                <a:rPr lang="en-US" altLang="ja-JP" sz="1400" b="1" baseline="-25000" dirty="0" smtClean="0">
                  <a:solidFill>
                    <a:srgbClr val="008000"/>
                  </a:solidFill>
                </a:rPr>
                <a:t>0.89</a:t>
              </a:r>
              <a:r>
                <a:rPr lang="en-US" altLang="ja-JP" sz="1400" b="1" dirty="0" smtClean="0">
                  <a:solidFill>
                    <a:srgbClr val="008000"/>
                  </a:solidFill>
                </a:rPr>
                <a:t>F</a:t>
              </a:r>
              <a:r>
                <a:rPr lang="en-US" altLang="ja-JP" sz="1400" b="1" baseline="-25000" dirty="0" smtClean="0">
                  <a:solidFill>
                    <a:srgbClr val="008000"/>
                  </a:solidFill>
                </a:rPr>
                <a:t>0.11</a:t>
              </a:r>
              <a:endParaRPr lang="en-US" altLang="ja-JP" b="1" baseline="-25000" dirty="0"/>
            </a:p>
          </p:txBody>
        </p:sp>
        <p:sp>
          <p:nvSpPr>
            <p:cNvPr id="79" name="Rectangle 81"/>
            <p:cNvSpPr>
              <a:spLocks noChangeArrowheads="1"/>
            </p:cNvSpPr>
            <p:nvPr/>
          </p:nvSpPr>
          <p:spPr bwMode="auto">
            <a:xfrm>
              <a:off x="4860032" y="5517232"/>
              <a:ext cx="6299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 smtClean="0">
                  <a:solidFill>
                    <a:srgbClr val="008000"/>
                  </a:solidFill>
                </a:rPr>
                <a:t>LaFePO</a:t>
              </a:r>
              <a:endParaRPr lang="en-US" altLang="ja-JP" b="1" dirty="0"/>
            </a:p>
          </p:txBody>
        </p:sp>
        <p:sp>
          <p:nvSpPr>
            <p:cNvPr id="80" name="Rectangle 82"/>
            <p:cNvSpPr>
              <a:spLocks noChangeArrowheads="1"/>
            </p:cNvSpPr>
            <p:nvPr/>
          </p:nvSpPr>
          <p:spPr bwMode="auto">
            <a:xfrm>
              <a:off x="4524658" y="2096438"/>
              <a:ext cx="1326378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FF0000"/>
                  </a:solidFill>
                </a:rPr>
                <a:t>Hg-</a:t>
              </a:r>
              <a:r>
                <a:rPr lang="en-US" altLang="ja-JP" sz="1400" b="1" dirty="0" err="1">
                  <a:solidFill>
                    <a:srgbClr val="FF0000"/>
                  </a:solidFill>
                </a:rPr>
                <a:t>Ba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-Ca-Cu-O</a:t>
              </a:r>
              <a:endParaRPr lang="en-US" altLang="ja-JP" b="1" dirty="0"/>
            </a:p>
          </p:txBody>
        </p:sp>
        <p:sp>
          <p:nvSpPr>
            <p:cNvPr id="81" name="Rectangle 83"/>
            <p:cNvSpPr>
              <a:spLocks noChangeArrowheads="1"/>
            </p:cNvSpPr>
            <p:nvPr/>
          </p:nvSpPr>
          <p:spPr bwMode="auto">
            <a:xfrm>
              <a:off x="4393477" y="2326425"/>
              <a:ext cx="77736" cy="18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200">
                  <a:solidFill>
                    <a:srgbClr val="FF0000"/>
                  </a:solidFill>
                </a:rPr>
                <a:t>（</a:t>
              </a:r>
              <a:endParaRPr lang="ja-JP" altLang="en-US"/>
            </a:p>
          </p:txBody>
        </p:sp>
        <p:sp>
          <p:nvSpPr>
            <p:cNvPr id="82" name="Rectangle 84"/>
            <p:cNvSpPr>
              <a:spLocks noChangeArrowheads="1"/>
            </p:cNvSpPr>
            <p:nvPr/>
          </p:nvSpPr>
          <p:spPr bwMode="auto">
            <a:xfrm>
              <a:off x="6006432" y="2326425"/>
              <a:ext cx="77736" cy="18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200" dirty="0">
                  <a:solidFill>
                    <a:srgbClr val="FF0000"/>
                  </a:solidFill>
                </a:rPr>
                <a:t>）</a:t>
              </a:r>
              <a:endParaRPr lang="ja-JP" altLang="en-US" dirty="0"/>
            </a:p>
          </p:txBody>
        </p:sp>
        <p:sp>
          <p:nvSpPr>
            <p:cNvPr id="83" name="Rectangle 85"/>
            <p:cNvSpPr>
              <a:spLocks noChangeArrowheads="1"/>
            </p:cNvSpPr>
            <p:nvPr/>
          </p:nvSpPr>
          <p:spPr bwMode="auto">
            <a:xfrm>
              <a:off x="4450160" y="2651302"/>
              <a:ext cx="1326378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Hg-Ba-Ca-Cu-O</a:t>
              </a:r>
              <a:endParaRPr lang="en-US" altLang="ja-JP" b="1"/>
            </a:p>
          </p:txBody>
        </p:sp>
        <p:sp>
          <p:nvSpPr>
            <p:cNvPr id="84" name="Rectangle 86"/>
            <p:cNvSpPr>
              <a:spLocks noChangeArrowheads="1"/>
            </p:cNvSpPr>
            <p:nvPr/>
          </p:nvSpPr>
          <p:spPr bwMode="auto">
            <a:xfrm>
              <a:off x="4304404" y="2950447"/>
              <a:ext cx="1245403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Tl-Ba-Ca-Cu-O</a:t>
              </a:r>
              <a:endParaRPr lang="en-US" altLang="ja-JP" b="1"/>
            </a:p>
          </p:txBody>
        </p:sp>
        <p:sp>
          <p:nvSpPr>
            <p:cNvPr id="85" name="Rectangle 87"/>
            <p:cNvSpPr>
              <a:spLocks noChangeArrowheads="1"/>
            </p:cNvSpPr>
            <p:nvPr/>
          </p:nvSpPr>
          <p:spPr bwMode="auto">
            <a:xfrm>
              <a:off x="4377282" y="3272107"/>
              <a:ext cx="1227589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Bi-Sr-Ca-Cu-O</a:t>
              </a:r>
              <a:endParaRPr lang="en-US" altLang="ja-JP" b="1"/>
            </a:p>
          </p:txBody>
        </p:sp>
        <p:sp>
          <p:nvSpPr>
            <p:cNvPr id="86" name="Rectangle 88"/>
            <p:cNvSpPr>
              <a:spLocks noChangeArrowheads="1"/>
            </p:cNvSpPr>
            <p:nvPr/>
          </p:nvSpPr>
          <p:spPr bwMode="auto">
            <a:xfrm>
              <a:off x="2790162" y="3709566"/>
              <a:ext cx="915024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Y-Ba-Cu-O</a:t>
              </a:r>
              <a:endParaRPr lang="en-US" altLang="ja-JP" b="1"/>
            </a:p>
          </p:txBody>
        </p:sp>
        <p:sp>
          <p:nvSpPr>
            <p:cNvPr id="87" name="Rectangle 89"/>
            <p:cNvSpPr>
              <a:spLocks noChangeArrowheads="1"/>
            </p:cNvSpPr>
            <p:nvPr/>
          </p:nvSpPr>
          <p:spPr bwMode="auto">
            <a:xfrm>
              <a:off x="4213712" y="4606998"/>
              <a:ext cx="482614" cy="21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FF"/>
                  </a:solidFill>
                </a:rPr>
                <a:t>MgB</a:t>
              </a:r>
              <a:r>
                <a:rPr lang="en-US" altLang="ja-JP" sz="1400" b="1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88" name="Rectangle 91"/>
            <p:cNvSpPr>
              <a:spLocks noChangeArrowheads="1"/>
            </p:cNvSpPr>
            <p:nvPr/>
          </p:nvSpPr>
          <p:spPr bwMode="auto">
            <a:xfrm>
              <a:off x="3002318" y="5169904"/>
              <a:ext cx="207297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Nb</a:t>
              </a:r>
              <a:endParaRPr lang="en-US" altLang="ja-JP" b="1" dirty="0"/>
            </a:p>
          </p:txBody>
        </p:sp>
        <p:sp>
          <p:nvSpPr>
            <p:cNvPr id="89" name="Rectangle 92"/>
            <p:cNvSpPr>
              <a:spLocks noChangeArrowheads="1"/>
            </p:cNvSpPr>
            <p:nvPr/>
          </p:nvSpPr>
          <p:spPr bwMode="auto">
            <a:xfrm>
              <a:off x="3212855" y="5169904"/>
              <a:ext cx="213775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Ge</a:t>
              </a:r>
              <a:endParaRPr lang="en-US" altLang="ja-JP" b="1" dirty="0"/>
            </a:p>
          </p:txBody>
        </p:sp>
        <p:sp>
          <p:nvSpPr>
            <p:cNvPr id="90" name="Rectangle 93"/>
            <p:cNvSpPr>
              <a:spLocks noChangeArrowheads="1"/>
            </p:cNvSpPr>
            <p:nvPr/>
          </p:nvSpPr>
          <p:spPr bwMode="auto">
            <a:xfrm>
              <a:off x="2728621" y="5459399"/>
              <a:ext cx="323902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NbN</a:t>
              </a:r>
              <a:endParaRPr lang="en-US" altLang="ja-JP" b="1" dirty="0"/>
            </a:p>
          </p:txBody>
        </p:sp>
        <p:sp>
          <p:nvSpPr>
            <p:cNvPr id="91" name="Rectangle 94"/>
            <p:cNvSpPr>
              <a:spLocks noChangeArrowheads="1"/>
            </p:cNvSpPr>
            <p:nvPr/>
          </p:nvSpPr>
          <p:spPr bwMode="auto">
            <a:xfrm>
              <a:off x="2218476" y="5552680"/>
              <a:ext cx="327141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NbC</a:t>
              </a:r>
              <a:endParaRPr lang="en-US" altLang="ja-JP" b="1" dirty="0"/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1959354" y="5261577"/>
              <a:ext cx="207297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Nb</a:t>
              </a:r>
              <a:endParaRPr lang="en-US" altLang="ja-JP" b="1" dirty="0"/>
            </a:p>
          </p:txBody>
        </p:sp>
        <p:sp>
          <p:nvSpPr>
            <p:cNvPr id="93" name="Rectangle 96"/>
            <p:cNvSpPr>
              <a:spLocks noChangeArrowheads="1"/>
            </p:cNvSpPr>
            <p:nvPr/>
          </p:nvSpPr>
          <p:spPr bwMode="auto">
            <a:xfrm>
              <a:off x="1355276" y="5354859"/>
              <a:ext cx="202439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 err="1">
                  <a:solidFill>
                    <a:srgbClr val="0000FF"/>
                  </a:solidFill>
                </a:rPr>
                <a:t>Pb</a:t>
              </a:r>
              <a:endParaRPr lang="en-US" altLang="ja-JP" b="1" dirty="0"/>
            </a:p>
          </p:txBody>
        </p:sp>
        <p:sp>
          <p:nvSpPr>
            <p:cNvPr id="94" name="Oval 97"/>
            <p:cNvSpPr>
              <a:spLocks noChangeArrowheads="1"/>
            </p:cNvSpPr>
            <p:nvPr/>
          </p:nvSpPr>
          <p:spPr bwMode="auto">
            <a:xfrm>
              <a:off x="1122067" y="2014415"/>
              <a:ext cx="76117" cy="7559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Rectangle 98"/>
            <p:cNvSpPr>
              <a:spLocks noChangeArrowheads="1"/>
            </p:cNvSpPr>
            <p:nvPr/>
          </p:nvSpPr>
          <p:spPr bwMode="auto">
            <a:xfrm>
              <a:off x="1345559" y="1916308"/>
              <a:ext cx="1128048" cy="21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00"/>
                  </a:solidFill>
                </a:rPr>
                <a:t>high-</a:t>
              </a:r>
              <a:r>
                <a:rPr lang="en-US" altLang="ja-JP" sz="1400" b="1" i="1" dirty="0" err="1">
                  <a:solidFill>
                    <a:srgbClr val="000000"/>
                  </a:solidFill>
                </a:rPr>
                <a:t>T</a:t>
              </a:r>
              <a:r>
                <a:rPr lang="en-US" altLang="ja-JP" sz="1400" b="1" i="1" baseline="-25000" dirty="0" err="1">
                  <a:solidFill>
                    <a:srgbClr val="000000"/>
                  </a:solidFill>
                </a:rPr>
                <a:t>c</a:t>
              </a:r>
              <a:r>
                <a:rPr lang="en-US" altLang="ja-JP" sz="1400" b="1" i="1" dirty="0">
                  <a:solidFill>
                    <a:srgbClr val="000000"/>
                  </a:solidFill>
                </a:rPr>
                <a:t> </a:t>
              </a:r>
              <a:r>
                <a:rPr lang="en-US" altLang="ja-JP" sz="1400" b="1" dirty="0" err="1">
                  <a:solidFill>
                    <a:srgbClr val="000000"/>
                  </a:solidFill>
                </a:rPr>
                <a:t>cuprate</a:t>
              </a:r>
              <a:endParaRPr lang="en-US" altLang="ja-JP" b="1" baseline="-25000" dirty="0"/>
            </a:p>
          </p:txBody>
        </p:sp>
        <p:sp>
          <p:nvSpPr>
            <p:cNvPr id="96" name="Oval 99"/>
            <p:cNvSpPr>
              <a:spLocks noChangeArrowheads="1"/>
            </p:cNvSpPr>
            <p:nvPr/>
          </p:nvSpPr>
          <p:spPr bwMode="auto">
            <a:xfrm>
              <a:off x="1122067" y="1552831"/>
              <a:ext cx="76117" cy="73982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Rectangle 100"/>
            <p:cNvSpPr>
              <a:spLocks noChangeArrowheads="1"/>
            </p:cNvSpPr>
            <p:nvPr/>
          </p:nvSpPr>
          <p:spPr bwMode="auto">
            <a:xfrm>
              <a:off x="1345559" y="1453116"/>
              <a:ext cx="472897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00"/>
                  </a:solidFill>
                </a:rPr>
                <a:t>metal</a:t>
              </a:r>
              <a:endParaRPr lang="en-US" altLang="ja-JP" b="1" dirty="0"/>
            </a:p>
          </p:txBody>
        </p:sp>
        <p:sp>
          <p:nvSpPr>
            <p:cNvPr id="98" name="Oval 101"/>
            <p:cNvSpPr>
              <a:spLocks noChangeArrowheads="1"/>
            </p:cNvSpPr>
            <p:nvPr/>
          </p:nvSpPr>
          <p:spPr bwMode="auto">
            <a:xfrm>
              <a:off x="1122067" y="2365025"/>
              <a:ext cx="76117" cy="73982"/>
            </a:xfrm>
            <a:prstGeom prst="ellipse">
              <a:avLst/>
            </a:prstGeom>
            <a:solidFill>
              <a:srgbClr val="008000"/>
            </a:solidFill>
            <a:ln w="476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auto">
            <a:xfrm>
              <a:off x="1345559" y="2265310"/>
              <a:ext cx="1698866" cy="21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00"/>
                  </a:solidFill>
                </a:rPr>
                <a:t>iron-based system</a:t>
              </a:r>
              <a:endParaRPr lang="en-US" altLang="ja-JP" b="1" dirty="0"/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auto">
            <a:xfrm rot="16200000">
              <a:off x="-1217724" y="3537099"/>
              <a:ext cx="3136190" cy="3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200" dirty="0">
                  <a:solidFill>
                    <a:srgbClr val="000000"/>
                  </a:solidFill>
                </a:rPr>
                <a:t>Transition temperature (K)</a:t>
              </a:r>
              <a:endParaRPr lang="en-US" altLang="ja-JP" dirty="0"/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auto">
            <a:xfrm rot="16200000">
              <a:off x="5322379" y="3587706"/>
              <a:ext cx="32166" cy="124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800">
                  <a:solidFill>
                    <a:srgbClr val="000000"/>
                  </a:solidFill>
                </a:rPr>
                <a:t> </a:t>
              </a:r>
              <a:endParaRPr lang="en-US" altLang="ja-JP"/>
            </a:p>
          </p:txBody>
        </p:sp>
        <p:sp>
          <p:nvSpPr>
            <p:cNvPr id="102" name="Rectangle 105"/>
            <p:cNvSpPr>
              <a:spLocks noChangeArrowheads="1"/>
            </p:cNvSpPr>
            <p:nvPr/>
          </p:nvSpPr>
          <p:spPr bwMode="auto">
            <a:xfrm>
              <a:off x="3071957" y="1176488"/>
              <a:ext cx="32390" cy="12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800">
                  <a:solidFill>
                    <a:srgbClr val="000000"/>
                  </a:solidFill>
                </a:rPr>
                <a:t> </a:t>
              </a:r>
              <a:endParaRPr lang="en-US" altLang="ja-JP"/>
            </a:p>
          </p:txBody>
        </p:sp>
        <p:grpSp>
          <p:nvGrpSpPr>
            <p:cNvPr id="3" name="Group 106"/>
            <p:cNvGrpSpPr>
              <a:grpSpLocks/>
            </p:cNvGrpSpPr>
            <p:nvPr/>
          </p:nvGrpSpPr>
          <p:grpSpPr bwMode="auto">
            <a:xfrm>
              <a:off x="783590" y="5776234"/>
              <a:ext cx="4620461" cy="699612"/>
              <a:chOff x="525" y="3808"/>
              <a:chExt cx="2853" cy="435"/>
            </a:xfrm>
          </p:grpSpPr>
          <p:sp>
            <p:nvSpPr>
              <p:cNvPr id="120" name="Rectangle 107"/>
              <p:cNvSpPr>
                <a:spLocks noChangeArrowheads="1"/>
              </p:cNvSpPr>
              <p:nvPr/>
            </p:nvSpPr>
            <p:spPr bwMode="auto">
              <a:xfrm>
                <a:off x="525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 dirty="0">
                    <a:solidFill>
                      <a:srgbClr val="000000"/>
                    </a:solidFill>
                  </a:rPr>
                  <a:t>1900</a:t>
                </a:r>
                <a:endParaRPr lang="en-US" altLang="ja-JP" dirty="0"/>
              </a:p>
            </p:txBody>
          </p:sp>
          <p:sp>
            <p:nvSpPr>
              <p:cNvPr id="121" name="Rectangle 108"/>
              <p:cNvSpPr>
                <a:spLocks noChangeArrowheads="1"/>
              </p:cNvSpPr>
              <p:nvPr/>
            </p:nvSpPr>
            <p:spPr bwMode="auto">
              <a:xfrm>
                <a:off x="956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>
                    <a:solidFill>
                      <a:srgbClr val="000000"/>
                    </a:solidFill>
                  </a:rPr>
                  <a:t>1920</a:t>
                </a:r>
                <a:endParaRPr lang="en-US" altLang="ja-JP"/>
              </a:p>
            </p:txBody>
          </p:sp>
          <p:sp>
            <p:nvSpPr>
              <p:cNvPr id="122" name="Rectangle 109"/>
              <p:cNvSpPr>
                <a:spLocks noChangeArrowheads="1"/>
              </p:cNvSpPr>
              <p:nvPr/>
            </p:nvSpPr>
            <p:spPr bwMode="auto">
              <a:xfrm>
                <a:off x="1385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>
                    <a:solidFill>
                      <a:srgbClr val="000000"/>
                    </a:solidFill>
                  </a:rPr>
                  <a:t>1940</a:t>
                </a:r>
                <a:endParaRPr lang="en-US" altLang="ja-JP"/>
              </a:p>
            </p:txBody>
          </p:sp>
          <p:sp>
            <p:nvSpPr>
              <p:cNvPr id="123" name="Rectangle 110"/>
              <p:cNvSpPr>
                <a:spLocks noChangeArrowheads="1"/>
              </p:cNvSpPr>
              <p:nvPr/>
            </p:nvSpPr>
            <p:spPr bwMode="auto">
              <a:xfrm>
                <a:off x="1816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>
                    <a:solidFill>
                      <a:srgbClr val="000000"/>
                    </a:solidFill>
                  </a:rPr>
                  <a:t>1960</a:t>
                </a:r>
                <a:endParaRPr lang="en-US" altLang="ja-JP"/>
              </a:p>
            </p:txBody>
          </p:sp>
          <p:sp>
            <p:nvSpPr>
              <p:cNvPr id="124" name="Rectangle 111"/>
              <p:cNvSpPr>
                <a:spLocks noChangeArrowheads="1"/>
              </p:cNvSpPr>
              <p:nvPr/>
            </p:nvSpPr>
            <p:spPr bwMode="auto">
              <a:xfrm>
                <a:off x="2246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>
                    <a:solidFill>
                      <a:srgbClr val="000000"/>
                    </a:solidFill>
                  </a:rPr>
                  <a:t>1980</a:t>
                </a:r>
                <a:endParaRPr lang="en-US" altLang="ja-JP"/>
              </a:p>
            </p:txBody>
          </p:sp>
          <p:sp>
            <p:nvSpPr>
              <p:cNvPr id="125" name="Rectangle 112"/>
              <p:cNvSpPr>
                <a:spLocks noChangeArrowheads="1"/>
              </p:cNvSpPr>
              <p:nvPr/>
            </p:nvSpPr>
            <p:spPr bwMode="auto">
              <a:xfrm>
                <a:off x="2677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>
                    <a:solidFill>
                      <a:srgbClr val="000000"/>
                    </a:solidFill>
                  </a:rPr>
                  <a:t>2000</a:t>
                </a:r>
                <a:endParaRPr lang="en-US" altLang="ja-JP"/>
              </a:p>
            </p:txBody>
          </p:sp>
          <p:sp>
            <p:nvSpPr>
              <p:cNvPr id="126" name="Rectangle 113"/>
              <p:cNvSpPr>
                <a:spLocks noChangeArrowheads="1"/>
              </p:cNvSpPr>
              <p:nvPr/>
            </p:nvSpPr>
            <p:spPr bwMode="auto">
              <a:xfrm>
                <a:off x="3106" y="3849"/>
                <a:ext cx="2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 dirty="0">
                    <a:solidFill>
                      <a:srgbClr val="000000"/>
                    </a:solidFill>
                  </a:rPr>
                  <a:t>2020</a:t>
                </a:r>
                <a:endParaRPr lang="en-US" altLang="ja-JP" dirty="0"/>
              </a:p>
            </p:txBody>
          </p:sp>
          <p:sp>
            <p:nvSpPr>
              <p:cNvPr id="127" name="Line 114"/>
              <p:cNvSpPr>
                <a:spLocks noChangeShapeType="1"/>
              </p:cNvSpPr>
              <p:nvPr/>
            </p:nvSpPr>
            <p:spPr bwMode="auto">
              <a:xfrm>
                <a:off x="658" y="3808"/>
                <a:ext cx="25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Rectangle 115"/>
              <p:cNvSpPr>
                <a:spLocks noChangeArrowheads="1"/>
              </p:cNvSpPr>
              <p:nvPr/>
            </p:nvSpPr>
            <p:spPr bwMode="auto">
              <a:xfrm>
                <a:off x="1784" y="4032"/>
                <a:ext cx="33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200">
                    <a:solidFill>
                      <a:srgbClr val="000000"/>
                    </a:solidFill>
                  </a:rPr>
                  <a:t>Year</a:t>
                </a:r>
                <a:endParaRPr lang="en-US" altLang="ja-JP"/>
              </a:p>
            </p:txBody>
          </p:sp>
        </p:grpSp>
        <p:sp>
          <p:nvSpPr>
            <p:cNvPr id="104" name="Rectangle 116"/>
            <p:cNvSpPr>
              <a:spLocks noChangeArrowheads="1"/>
            </p:cNvSpPr>
            <p:nvPr/>
          </p:nvSpPr>
          <p:spPr bwMode="auto">
            <a:xfrm>
              <a:off x="1063764" y="5552680"/>
              <a:ext cx="200819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FF"/>
                  </a:solidFill>
                </a:rPr>
                <a:t>Hg</a:t>
              </a:r>
              <a:endParaRPr lang="en-US" altLang="ja-JP" b="1" dirty="0"/>
            </a:p>
          </p:txBody>
        </p:sp>
        <p:sp>
          <p:nvSpPr>
            <p:cNvPr id="105" name="Rectangle 117"/>
            <p:cNvSpPr>
              <a:spLocks noChangeArrowheads="1"/>
            </p:cNvSpPr>
            <p:nvPr/>
          </p:nvSpPr>
          <p:spPr bwMode="auto">
            <a:xfrm>
              <a:off x="2877616" y="4962433"/>
              <a:ext cx="994379" cy="21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FF0000"/>
                  </a:solidFill>
                </a:rPr>
                <a:t>La-</a:t>
              </a:r>
              <a:r>
                <a:rPr lang="en-US" altLang="ja-JP" sz="1400" b="1" dirty="0" err="1">
                  <a:solidFill>
                    <a:srgbClr val="FF0000"/>
                  </a:solidFill>
                </a:rPr>
                <a:t>Ba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-Cu-O</a:t>
              </a:r>
              <a:endParaRPr lang="en-US" altLang="ja-JP" b="1" dirty="0"/>
            </a:p>
          </p:txBody>
        </p:sp>
        <p:sp>
          <p:nvSpPr>
            <p:cNvPr id="106" name="Text Box 133"/>
            <p:cNvSpPr txBox="1">
              <a:spLocks noChangeArrowheads="1"/>
            </p:cNvSpPr>
            <p:nvPr/>
          </p:nvSpPr>
          <p:spPr bwMode="auto">
            <a:xfrm>
              <a:off x="600585" y="3896129"/>
              <a:ext cx="417834" cy="340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77</a:t>
              </a:r>
            </a:p>
          </p:txBody>
        </p:sp>
        <p:sp>
          <p:nvSpPr>
            <p:cNvPr id="107" name="Text Box 134"/>
            <p:cNvSpPr txBox="1">
              <a:spLocks noChangeArrowheads="1"/>
            </p:cNvSpPr>
            <p:nvPr/>
          </p:nvSpPr>
          <p:spPr bwMode="auto">
            <a:xfrm>
              <a:off x="483980" y="2028889"/>
              <a:ext cx="610556" cy="37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dirty="0"/>
                <a:t>163</a:t>
              </a:r>
            </a:p>
          </p:txBody>
        </p:sp>
        <p:sp>
          <p:nvSpPr>
            <p:cNvPr id="108" name="Line 135"/>
            <p:cNvSpPr>
              <a:spLocks noChangeShapeType="1"/>
            </p:cNvSpPr>
            <p:nvPr/>
          </p:nvSpPr>
          <p:spPr bwMode="auto">
            <a:xfrm>
              <a:off x="997365" y="2202586"/>
              <a:ext cx="3085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AutoShape 136"/>
            <p:cNvSpPr>
              <a:spLocks noChangeArrowheads="1"/>
            </p:cNvSpPr>
            <p:nvPr/>
          </p:nvSpPr>
          <p:spPr bwMode="auto">
            <a:xfrm rot="10800000">
              <a:off x="4157029" y="1959732"/>
              <a:ext cx="1101267" cy="291102"/>
            </a:xfrm>
            <a:prstGeom prst="leftArrow">
              <a:avLst>
                <a:gd name="adj1" fmla="val 54593"/>
                <a:gd name="adj2" fmla="val 84235"/>
              </a:avLst>
            </a:prstGeom>
            <a:gradFill rotWithShape="1">
              <a:gsLst>
                <a:gs pos="0">
                  <a:srgbClr val="FF9999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9999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0" name="Rectangle 93"/>
            <p:cNvSpPr>
              <a:spLocks noChangeArrowheads="1"/>
            </p:cNvSpPr>
            <p:nvPr/>
          </p:nvSpPr>
          <p:spPr bwMode="auto">
            <a:xfrm>
              <a:off x="3199899" y="5440099"/>
              <a:ext cx="801657" cy="21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FF9900"/>
                  </a:solidFill>
                </a:rPr>
                <a:t>CeCu</a:t>
              </a:r>
              <a:r>
                <a:rPr lang="en-US" altLang="ja-JP" sz="1400" b="1" baseline="-25000" dirty="0">
                  <a:solidFill>
                    <a:srgbClr val="FF9900"/>
                  </a:solidFill>
                </a:rPr>
                <a:t>2</a:t>
              </a:r>
              <a:r>
                <a:rPr lang="en-US" altLang="ja-JP" sz="1400" b="1" dirty="0">
                  <a:solidFill>
                    <a:srgbClr val="FF9900"/>
                  </a:solidFill>
                </a:rPr>
                <a:t>Si</a:t>
              </a:r>
              <a:r>
                <a:rPr lang="en-US" altLang="ja-JP" sz="1400" b="1" baseline="-25000" dirty="0">
                  <a:solidFill>
                    <a:srgbClr val="FF9900"/>
                  </a:solidFill>
                </a:rPr>
                <a:t>2</a:t>
              </a:r>
              <a:endParaRPr lang="en-US" altLang="ja-JP" b="1" baseline="-25000" dirty="0">
                <a:solidFill>
                  <a:srgbClr val="FF9900"/>
                </a:solidFill>
              </a:endParaRPr>
            </a:p>
          </p:txBody>
        </p:sp>
        <p:sp>
          <p:nvSpPr>
            <p:cNvPr id="111" name="Oval 99"/>
            <p:cNvSpPr>
              <a:spLocks noChangeArrowheads="1"/>
            </p:cNvSpPr>
            <p:nvPr/>
          </p:nvSpPr>
          <p:spPr bwMode="auto">
            <a:xfrm>
              <a:off x="1118828" y="1776386"/>
              <a:ext cx="76117" cy="73982"/>
            </a:xfrm>
            <a:prstGeom prst="ellipse">
              <a:avLst/>
            </a:prstGeom>
            <a:solidFill>
              <a:srgbClr val="FFC000"/>
            </a:solidFill>
            <a:ln w="4763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Rectangle 100"/>
            <p:cNvSpPr>
              <a:spLocks noChangeArrowheads="1"/>
            </p:cNvSpPr>
            <p:nvPr/>
          </p:nvSpPr>
          <p:spPr bwMode="auto">
            <a:xfrm>
              <a:off x="1342320" y="1676671"/>
              <a:ext cx="2032486" cy="21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000000"/>
                  </a:solidFill>
                </a:rPr>
                <a:t>heavy </a:t>
              </a:r>
              <a:r>
                <a:rPr lang="en-US" altLang="ja-JP" sz="1400" b="1" dirty="0" err="1">
                  <a:solidFill>
                    <a:srgbClr val="000000"/>
                  </a:solidFill>
                </a:rPr>
                <a:t>fermion</a:t>
              </a:r>
              <a:r>
                <a:rPr lang="en-US" altLang="ja-JP" sz="1400" b="1" dirty="0">
                  <a:solidFill>
                    <a:srgbClr val="000000"/>
                  </a:solidFill>
                </a:rPr>
                <a:t> system</a:t>
              </a:r>
              <a:endParaRPr lang="en-US" altLang="ja-JP" b="1" dirty="0"/>
            </a:p>
          </p:txBody>
        </p:sp>
        <p:sp>
          <p:nvSpPr>
            <p:cNvPr id="113" name="Oval 61"/>
            <p:cNvSpPr>
              <a:spLocks noChangeArrowheads="1"/>
            </p:cNvSpPr>
            <p:nvPr/>
          </p:nvSpPr>
          <p:spPr bwMode="auto">
            <a:xfrm>
              <a:off x="4523038" y="5316259"/>
              <a:ext cx="121464" cy="12062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Rectangle 93"/>
            <p:cNvSpPr>
              <a:spLocks noChangeArrowheads="1"/>
            </p:cNvSpPr>
            <p:nvPr/>
          </p:nvSpPr>
          <p:spPr bwMode="auto">
            <a:xfrm>
              <a:off x="3795878" y="5157038"/>
              <a:ext cx="798418" cy="21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 dirty="0">
                  <a:solidFill>
                    <a:srgbClr val="FF9900"/>
                  </a:solidFill>
                </a:rPr>
                <a:t>PuCoGa</a:t>
              </a:r>
              <a:r>
                <a:rPr lang="en-US" altLang="ja-JP" sz="1400" b="1" baseline="-25000" dirty="0">
                  <a:solidFill>
                    <a:srgbClr val="FF9900"/>
                  </a:solidFill>
                </a:rPr>
                <a:t>5</a:t>
              </a:r>
              <a:endParaRPr lang="en-US" altLang="ja-JP" b="1" baseline="-25000" dirty="0">
                <a:solidFill>
                  <a:srgbClr val="FF9900"/>
                </a:solidFill>
              </a:endParaRPr>
            </a:p>
          </p:txBody>
        </p:sp>
        <p:sp>
          <p:nvSpPr>
            <p:cNvPr id="115" name="Line 26"/>
            <p:cNvSpPr>
              <a:spLocks noChangeShapeType="1"/>
            </p:cNvSpPr>
            <p:nvPr/>
          </p:nvSpPr>
          <p:spPr bwMode="auto">
            <a:xfrm>
              <a:off x="995745" y="4705104"/>
              <a:ext cx="59922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Line 26"/>
            <p:cNvSpPr>
              <a:spLocks noChangeShapeType="1"/>
            </p:cNvSpPr>
            <p:nvPr/>
          </p:nvSpPr>
          <p:spPr bwMode="auto">
            <a:xfrm>
              <a:off x="5110920" y="4701888"/>
              <a:ext cx="59921" cy="16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Line 37"/>
            <p:cNvSpPr>
              <a:spLocks noChangeShapeType="1"/>
            </p:cNvSpPr>
            <p:nvPr/>
          </p:nvSpPr>
          <p:spPr bwMode="auto">
            <a:xfrm>
              <a:off x="3791019" y="1398434"/>
              <a:ext cx="1620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Line 37"/>
            <p:cNvSpPr>
              <a:spLocks noChangeShapeType="1"/>
            </p:cNvSpPr>
            <p:nvPr/>
          </p:nvSpPr>
          <p:spPr bwMode="auto">
            <a:xfrm>
              <a:off x="3808834" y="5716727"/>
              <a:ext cx="1619" cy="61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Oval 61"/>
            <p:cNvSpPr>
              <a:spLocks noChangeArrowheads="1"/>
            </p:cNvSpPr>
            <p:nvPr/>
          </p:nvSpPr>
          <p:spPr bwMode="auto">
            <a:xfrm>
              <a:off x="3698708" y="5668478"/>
              <a:ext cx="121463" cy="12062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0" name="テキスト ボックス 139"/>
          <p:cNvSpPr txBox="1"/>
          <p:nvPr/>
        </p:nvSpPr>
        <p:spPr>
          <a:xfrm>
            <a:off x="6516216" y="1785010"/>
            <a:ext cx="2411760" cy="707886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</a:rPr>
              <a:t>Electron-phonon interaction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516216" y="2649106"/>
            <a:ext cx="2411760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Spin  or valence</a:t>
            </a:r>
          </a:p>
          <a:p>
            <a:pPr algn="ctr"/>
            <a:r>
              <a:rPr lang="en-US" altLang="ja-JP" sz="2000" b="1" dirty="0" smtClean="0">
                <a:solidFill>
                  <a:schemeClr val="bg1"/>
                </a:solidFill>
              </a:rPr>
              <a:t>fluctuation</a:t>
            </a:r>
            <a:endParaRPr kumimoji="1" lang="en-US" altLang="ja-JP" sz="2000" b="1" dirty="0" smtClean="0">
              <a:solidFill>
                <a:schemeClr val="bg1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6525195" y="3532946"/>
            <a:ext cx="213872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Spin fluctuation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5652120" y="1268760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Pairing glue</a:t>
            </a:r>
            <a:endParaRPr kumimoji="1" lang="ja-JP" altLang="en-US" sz="2400" b="1" u="sng" dirty="0"/>
          </a:p>
        </p:txBody>
      </p:sp>
      <p:sp>
        <p:nvSpPr>
          <p:cNvPr id="144" name="Oval 99"/>
          <p:cNvSpPr>
            <a:spLocks noChangeArrowheads="1"/>
          </p:cNvSpPr>
          <p:nvPr/>
        </p:nvSpPr>
        <p:spPr bwMode="auto">
          <a:xfrm>
            <a:off x="6300192" y="2060848"/>
            <a:ext cx="74613" cy="73025"/>
          </a:xfrm>
          <a:prstGeom prst="ellipse">
            <a:avLst/>
          </a:prstGeom>
          <a:solidFill>
            <a:srgbClr val="0000FF"/>
          </a:solidFill>
          <a:ln w="476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45" name="Oval 99"/>
          <p:cNvSpPr>
            <a:spLocks noChangeArrowheads="1"/>
          </p:cNvSpPr>
          <p:nvPr/>
        </p:nvSpPr>
        <p:spPr bwMode="auto">
          <a:xfrm>
            <a:off x="6300192" y="2923927"/>
            <a:ext cx="74613" cy="73025"/>
          </a:xfrm>
          <a:prstGeom prst="ellipse">
            <a:avLst/>
          </a:prstGeom>
          <a:solidFill>
            <a:srgbClr val="FFC000"/>
          </a:solidFill>
          <a:ln w="4763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46" name="Oval 97"/>
          <p:cNvSpPr>
            <a:spLocks noChangeArrowheads="1"/>
          </p:cNvSpPr>
          <p:nvPr/>
        </p:nvSpPr>
        <p:spPr bwMode="auto">
          <a:xfrm>
            <a:off x="6300192" y="3642420"/>
            <a:ext cx="74613" cy="74612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47" name="Oval 101"/>
          <p:cNvSpPr>
            <a:spLocks noChangeArrowheads="1"/>
          </p:cNvSpPr>
          <p:nvPr/>
        </p:nvSpPr>
        <p:spPr bwMode="auto">
          <a:xfrm>
            <a:off x="6300192" y="4292079"/>
            <a:ext cx="74613" cy="73025"/>
          </a:xfrm>
          <a:prstGeom prst="ellipse">
            <a:avLst/>
          </a:prstGeom>
          <a:solidFill>
            <a:srgbClr val="008000"/>
          </a:solidFill>
          <a:ln w="4763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6516216" y="4149080"/>
            <a:ext cx="2304256" cy="830997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schemeClr val="bg1"/>
                </a:solidFill>
              </a:rPr>
              <a:t>?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2" grpId="0" animBg="1"/>
      <p:bldP spid="143" grpId="0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432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Iron-based superconductors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5" name="表 54"/>
          <p:cNvGraphicFramePr>
            <a:graphicFrameLocks noGrp="1"/>
          </p:cNvGraphicFramePr>
          <p:nvPr/>
        </p:nvGraphicFramePr>
        <p:xfrm>
          <a:off x="239283" y="908720"/>
          <a:ext cx="8725205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728192"/>
                <a:gridCol w="1740429"/>
                <a:gridCol w="1728192"/>
                <a:gridCol w="1656184"/>
              </a:tblGrid>
              <a:tr h="424200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45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2" name="グループ化 1"/>
          <p:cNvGrpSpPr/>
          <p:nvPr/>
        </p:nvGrpSpPr>
        <p:grpSpPr>
          <a:xfrm>
            <a:off x="455306" y="1556792"/>
            <a:ext cx="8116327" cy="2899232"/>
            <a:chOff x="1033862" y="2319199"/>
            <a:chExt cx="6603762" cy="2358929"/>
          </a:xfrm>
        </p:grpSpPr>
        <p:pic>
          <p:nvPicPr>
            <p:cNvPr id="57" name="Picture 4" descr="C:\Documents and Settings\Administrator\デスクトップ\BaFe2As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49208" y="3138034"/>
              <a:ext cx="1131533" cy="1540094"/>
            </a:xfrm>
            <a:prstGeom prst="rect">
              <a:avLst/>
            </a:prstGeom>
            <a:noFill/>
          </p:spPr>
        </p:pic>
        <p:pic>
          <p:nvPicPr>
            <p:cNvPr id="58" name="Picture 3" descr="C:\Documents and Settings\Administrator\デスクトップ\iron-based superconductor's structure\LaFeAsO(Nonmag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861" y="3152616"/>
              <a:ext cx="891775" cy="1220967"/>
            </a:xfrm>
            <a:prstGeom prst="rect">
              <a:avLst/>
            </a:prstGeom>
            <a:noFill/>
          </p:spPr>
        </p:pic>
        <p:pic>
          <p:nvPicPr>
            <p:cNvPr id="59" name="Picture 5" descr="C:\Documents and Settings\Administrator\デスクトップ\iron-based superconductor's structure\LiFeA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4789" y="3291849"/>
              <a:ext cx="737077" cy="1098094"/>
            </a:xfrm>
            <a:prstGeom prst="rect">
              <a:avLst/>
            </a:prstGeom>
            <a:noFill/>
          </p:spPr>
        </p:pic>
        <p:pic>
          <p:nvPicPr>
            <p:cNvPr id="60" name="Picture 6" descr="C:\Documents and Settings\Administrator\デスクトップ\iron-based superconductor's structure\FeS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22292" y="3440643"/>
              <a:ext cx="847124" cy="942128"/>
            </a:xfrm>
            <a:prstGeom prst="rect">
              <a:avLst/>
            </a:prstGeom>
            <a:noFill/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2411761" y="3426800"/>
              <a:ext cx="378726" cy="27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Ln</a:t>
              </a:r>
              <a:endParaRPr kumimoji="1" lang="ja-JP" alt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4706462" y="3742062"/>
              <a:ext cx="387208" cy="27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Ae</a:t>
              </a:r>
              <a:endParaRPr kumimoji="1" lang="ja-JP" altLang="en-US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5315957" y="3674875"/>
              <a:ext cx="228191" cy="27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1" lang="ja-JP" altLang="en-US" sz="1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2624396" y="3132814"/>
              <a:ext cx="964814" cy="374105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2624396" y="4005864"/>
              <a:ext cx="964814" cy="374105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3943718" y="3376888"/>
              <a:ext cx="1143260" cy="374105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3954319" y="4051406"/>
              <a:ext cx="1143260" cy="374105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6708972" y="3444560"/>
              <a:ext cx="918051" cy="374105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6719573" y="3999860"/>
              <a:ext cx="918051" cy="374105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5483889" y="3286132"/>
              <a:ext cx="824528" cy="420870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494490" y="3963697"/>
              <a:ext cx="824528" cy="420870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2556132" y="2319199"/>
              <a:ext cx="1138022" cy="676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Ln</a:t>
              </a:r>
              <a:r>
                <a:rPr lang="ja-JP" altLang="en-US" sz="1600" b="1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=La, </a:t>
              </a:r>
              <a:r>
                <a:rPr kumimoji="1" lang="en-US" altLang="ja-JP" sz="1600" dirty="0" err="1" smtClean="0">
                  <a:latin typeface="Arial" pitchFamily="34" charset="0"/>
                  <a:cs typeface="Arial" pitchFamily="34" charset="0"/>
                </a:rPr>
                <a:t>Ce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kumimoji="1" lang="en-US" altLang="ja-JP" sz="1600" dirty="0" err="1" smtClean="0">
                  <a:latin typeface="Arial" pitchFamily="34" charset="0"/>
                  <a:cs typeface="Arial" pitchFamily="34" charset="0"/>
                </a:rPr>
                <a:t>Pr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kumimoji="1" lang="en-US" altLang="ja-JP" sz="1600" dirty="0" err="1" smtClean="0">
                  <a:latin typeface="Arial" pitchFamily="34" charset="0"/>
                  <a:cs typeface="Arial" pitchFamily="34" charset="0"/>
                </a:rPr>
                <a:t>Nd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kumimoji="1" lang="en-US" altLang="ja-JP" sz="1600" dirty="0" err="1" smtClean="0">
                  <a:latin typeface="Arial" pitchFamily="34" charset="0"/>
                  <a:cs typeface="Arial" pitchFamily="34" charset="0"/>
                </a:rPr>
                <a:t>Gd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, Tb, </a:t>
              </a:r>
              <a:r>
                <a:rPr kumimoji="1" lang="en-US" altLang="ja-JP" sz="1600" dirty="0" err="1" smtClean="0">
                  <a:latin typeface="Arial" pitchFamily="34" charset="0"/>
                  <a:cs typeface="Arial" pitchFamily="34" charset="0"/>
                </a:rPr>
                <a:t>Dy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kumimoji="1" lang="en-US" altLang="ja-JP" sz="1600" dirty="0" err="1" smtClean="0">
                  <a:latin typeface="Arial" pitchFamily="34" charset="0"/>
                  <a:cs typeface="Arial" pitchFamily="34" charset="0"/>
                </a:rPr>
                <a:t>Er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, Y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965216" y="2319199"/>
              <a:ext cx="1170104" cy="475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Ae</a:t>
              </a:r>
              <a:r>
                <a:rPr kumimoji="1" lang="en-US" altLang="ja-JP" sz="1600" b="1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=Ba, Sr,</a:t>
              </a:r>
            </a:p>
            <a:p>
              <a:r>
                <a:rPr lang="en-US" altLang="ja-JP" sz="16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ja-JP" altLang="en-US" sz="1600" dirty="0" smtClean="0">
                  <a:latin typeface="Arial" pitchFamily="34" charset="0"/>
                  <a:cs typeface="Arial" pitchFamily="34" charset="0"/>
                </a:rPr>
                <a:t>　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Ca, </a:t>
              </a:r>
              <a:r>
                <a:rPr kumimoji="1" lang="en-US" altLang="ja-JP" sz="1600" dirty="0" err="1" smtClean="0">
                  <a:latin typeface="Arial" pitchFamily="34" charset="0"/>
                  <a:cs typeface="Arial" pitchFamily="34" charset="0"/>
                </a:rPr>
                <a:t>Eu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 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5428002" y="2319199"/>
              <a:ext cx="845355" cy="27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1" lang="en-US" altLang="ja-JP" sz="16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US" altLang="ja-JP" sz="1600" i="1" dirty="0" smtClean="0">
                  <a:latin typeface="Arial" pitchFamily="34" charset="0"/>
                  <a:cs typeface="Arial" pitchFamily="34" charset="0"/>
                </a:rPr>
                <a:t>=</a:t>
              </a:r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Li, Na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5" name="Picture 3" descr="C:\Documents and Settings\Administrator\デスクトップ\名称未設定-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4672" y="2319199"/>
              <a:ext cx="1118767" cy="2317446"/>
            </a:xfrm>
            <a:prstGeom prst="rect">
              <a:avLst/>
            </a:prstGeom>
            <a:noFill/>
          </p:spPr>
        </p:pic>
        <p:sp>
          <p:nvSpPr>
            <p:cNvPr id="76" name="正方形/長方形 75"/>
            <p:cNvSpPr/>
            <p:nvPr/>
          </p:nvSpPr>
          <p:spPr>
            <a:xfrm>
              <a:off x="1033862" y="2521557"/>
              <a:ext cx="1169080" cy="374106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042923" y="4063866"/>
              <a:ext cx="1169080" cy="374106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テキスト ボックス 77"/>
          <p:cNvSpPr txBox="1"/>
          <p:nvPr/>
        </p:nvSpPr>
        <p:spPr>
          <a:xfrm>
            <a:off x="23258" y="471585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altLang="ja-JP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altLang="ja-JP" sz="20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altLang="ja-JP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ja-JP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284508" y="4685074"/>
            <a:ext cx="133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kumimoji="1" lang="en-US" altLang="ja-JP" sz="20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kumimoji="1"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kumimoji="1" lang="en-US" altLang="ja-JP" sz="2000" dirty="0" err="1" smtClean="0">
                <a:latin typeface="Arial" pitchFamily="34" charset="0"/>
                <a:cs typeface="Arial" pitchFamily="34" charset="0"/>
              </a:rPr>
              <a:t>O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983698" y="4685074"/>
            <a:ext cx="142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altLang="ja-JP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ja-JP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814610" y="4685074"/>
            <a:ext cx="112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kumimoji="1"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629924" y="4653136"/>
            <a:ext cx="818270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kumimoji="1"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72668" y="961564"/>
            <a:ext cx="132279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/>
              <a:t>42622</a:t>
            </a:r>
            <a:endParaRPr kumimoji="1" lang="ja-JP" altLang="en-US" sz="2800" u="sng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456478" y="961564"/>
            <a:ext cx="10951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/>
              <a:t>1111</a:t>
            </a:r>
            <a:endParaRPr kumimoji="1" lang="ja-JP" altLang="en-US" sz="2800" u="sng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268281" y="961564"/>
            <a:ext cx="8675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/>
              <a:t>122</a:t>
            </a:r>
            <a:endParaRPr kumimoji="1" lang="ja-JP" altLang="en-US" sz="2800" u="sng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996473" y="961564"/>
            <a:ext cx="8675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/>
              <a:t>111</a:t>
            </a:r>
            <a:endParaRPr kumimoji="1" lang="ja-JP" altLang="en-US" sz="2800" u="sng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7736267" y="961564"/>
            <a:ext cx="6399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/>
              <a:t>11</a:t>
            </a:r>
            <a:endParaRPr kumimoji="1" lang="ja-JP" altLang="en-US" sz="2800" u="sng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11290" y="5271591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baseline="30000" dirty="0" err="1" smtClean="0"/>
              <a:t>max</a:t>
            </a:r>
            <a:r>
              <a:rPr kumimoji="1" lang="en-US" altLang="ja-JP" sz="2400" dirty="0" smtClean="0"/>
              <a:t>=46K</a:t>
            </a:r>
            <a:endParaRPr kumimoji="1" lang="ja-JP" altLang="en-US" sz="2400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111490" y="5271591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baseline="30000" dirty="0" err="1" smtClean="0"/>
              <a:t>max</a:t>
            </a:r>
            <a:r>
              <a:rPr kumimoji="1" lang="en-US" altLang="ja-JP" sz="2400" dirty="0" smtClean="0"/>
              <a:t>=56K</a:t>
            </a:r>
            <a:endParaRPr kumimoji="1" lang="ja-JP" altLang="en-US" sz="24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839682" y="5271591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baseline="30000" dirty="0" err="1" smtClean="0"/>
              <a:t>max</a:t>
            </a:r>
            <a:r>
              <a:rPr kumimoji="1" lang="en-US" altLang="ja-JP" sz="2400" dirty="0" smtClean="0"/>
              <a:t>=38K</a:t>
            </a:r>
            <a:endParaRPr kumimoji="1" lang="ja-JP" altLang="en-US" sz="24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580112" y="5271591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baseline="30000" dirty="0" err="1" smtClean="0"/>
              <a:t>max</a:t>
            </a:r>
            <a:r>
              <a:rPr kumimoji="1" lang="en-US" altLang="ja-JP" sz="2400" dirty="0" smtClean="0"/>
              <a:t>=31K</a:t>
            </a:r>
            <a:endParaRPr kumimoji="1" lang="ja-JP" altLang="en-US" sz="24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285696" y="5301208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baseline="30000" dirty="0" err="1" smtClean="0"/>
              <a:t>max</a:t>
            </a:r>
            <a:r>
              <a:rPr kumimoji="1" lang="en-US" altLang="ja-JP" sz="2400" dirty="0" smtClean="0"/>
              <a:t>=13K</a:t>
            </a:r>
            <a:endParaRPr kumimoji="1" lang="ja-JP" altLang="en-US" sz="2400" dirty="0"/>
          </a:p>
        </p:txBody>
      </p:sp>
      <p:grpSp>
        <p:nvGrpSpPr>
          <p:cNvPr id="3" name="グループ化 34"/>
          <p:cNvGrpSpPr>
            <a:grpSpLocks/>
          </p:cNvGrpSpPr>
          <p:nvPr/>
        </p:nvGrpSpPr>
        <p:grpSpPr bwMode="auto">
          <a:xfrm>
            <a:off x="107504" y="5904756"/>
            <a:ext cx="8660199" cy="836612"/>
            <a:chOff x="35858" y="4079948"/>
            <a:chExt cx="8661717" cy="836712"/>
          </a:xfrm>
        </p:grpSpPr>
        <p:grpSp>
          <p:nvGrpSpPr>
            <p:cNvPr id="7" name="グループ化 5"/>
            <p:cNvGrpSpPr>
              <a:grpSpLocks/>
            </p:cNvGrpSpPr>
            <p:nvPr/>
          </p:nvGrpSpPr>
          <p:grpSpPr bwMode="auto">
            <a:xfrm>
              <a:off x="323528" y="4214901"/>
              <a:ext cx="7193837" cy="692233"/>
              <a:chOff x="323528" y="6120383"/>
              <a:chExt cx="7193837" cy="692233"/>
            </a:xfrm>
          </p:grpSpPr>
          <p:sp>
            <p:nvSpPr>
              <p:cNvPr id="50" name="左右矢印 6"/>
              <p:cNvSpPr/>
              <p:nvPr/>
            </p:nvSpPr>
            <p:spPr>
              <a:xfrm>
                <a:off x="1421989" y="6120383"/>
                <a:ext cx="6095376" cy="692233"/>
              </a:xfrm>
              <a:prstGeom prst="left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Distance between  Fe-planes</a:t>
                </a:r>
                <a:endParaRPr lang="ja-JP" altLang="en-US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テキスト ボックス 47"/>
              <p:cNvSpPr txBox="1">
                <a:spLocks noChangeArrowheads="1"/>
              </p:cNvSpPr>
              <p:nvPr/>
            </p:nvSpPr>
            <p:spPr bwMode="auto">
              <a:xfrm>
                <a:off x="323528" y="6165304"/>
                <a:ext cx="98456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3200">
                    <a:solidFill>
                      <a:srgbClr val="000000"/>
                    </a:solidFill>
                    <a:latin typeface="Calibri" pitchFamily="34" charset="0"/>
                  </a:rPr>
                  <a:t>Long</a:t>
                </a:r>
                <a:endParaRPr lang="ja-JP" altLang="en-US" sz="3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35858" y="4079948"/>
              <a:ext cx="2340385" cy="83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テキスト ボックス 38"/>
            <p:cNvSpPr txBox="1">
              <a:spLocks noChangeArrowheads="1"/>
            </p:cNvSpPr>
            <p:nvPr/>
          </p:nvSpPr>
          <p:spPr bwMode="auto">
            <a:xfrm>
              <a:off x="7589385" y="4223981"/>
              <a:ext cx="1108190" cy="584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b="1" dirty="0" smtClean="0">
                  <a:solidFill>
                    <a:srgbClr val="000000"/>
                  </a:solidFill>
                  <a:latin typeface="Calibri" pitchFamily="34" charset="0"/>
                </a:rPr>
                <a:t>Short</a:t>
              </a:r>
              <a:endParaRPr lang="en-US" altLang="ja-JP" sz="3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8" name="グループ化 106"/>
            <p:cNvGrpSpPr>
              <a:grpSpLocks/>
            </p:cNvGrpSpPr>
            <p:nvPr/>
          </p:nvGrpSpPr>
          <p:grpSpPr bwMode="auto">
            <a:xfrm>
              <a:off x="324000" y="4214901"/>
              <a:ext cx="7193365" cy="692233"/>
              <a:chOff x="323528" y="6120383"/>
              <a:chExt cx="7193365" cy="692233"/>
            </a:xfrm>
          </p:grpSpPr>
          <p:sp>
            <p:nvSpPr>
              <p:cNvPr id="48" name="テキスト ボックス 40"/>
              <p:cNvSpPr txBox="1">
                <a:spLocks noChangeArrowheads="1"/>
              </p:cNvSpPr>
              <p:nvPr/>
            </p:nvSpPr>
            <p:spPr bwMode="auto">
              <a:xfrm>
                <a:off x="323528" y="6165304"/>
                <a:ext cx="98456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3200" b="1">
                    <a:solidFill>
                      <a:srgbClr val="000000"/>
                    </a:solidFill>
                    <a:latin typeface="Calibri" pitchFamily="34" charset="0"/>
                  </a:rPr>
                  <a:t>Long</a:t>
                </a:r>
                <a:endParaRPr lang="ja-JP" altLang="en-US" sz="3200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" name="左右矢印 48"/>
              <p:cNvSpPr/>
              <p:nvPr/>
            </p:nvSpPr>
            <p:spPr>
              <a:xfrm>
                <a:off x="1421517" y="6120383"/>
                <a:ext cx="6095376" cy="692233"/>
              </a:xfrm>
              <a:prstGeom prst="left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Distance between  </a:t>
                </a:r>
                <a:r>
                  <a:rPr lang="en-US" altLang="ja-JP" sz="2400" b="1" dirty="0" err="1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Fe</a:t>
                </a:r>
                <a:r>
                  <a:rPr lang="en-US" altLang="ja-JP" sz="2400" b="1" i="1" dirty="0" err="1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Pn</a:t>
                </a:r>
                <a:r>
                  <a:rPr lang="en-US" altLang="ja-JP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-planes</a:t>
                </a:r>
                <a:endParaRPr lang="ja-JP" altLang="en-US" sz="2400" b="1" i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2" name="テキスト ボックス 51"/>
          <p:cNvSpPr txBox="1"/>
          <p:nvPr/>
        </p:nvSpPr>
        <p:spPr>
          <a:xfrm>
            <a:off x="293718" y="179430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kumimoji="1" lang="ja-JP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14436" y="2060848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Pn</a:t>
            </a:r>
            <a:endParaRPr kumimoji="1" lang="ja-JP" altLang="en-US" sz="1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468966" y="321297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kumimoji="1" lang="ja-JP" altLang="en-US" sz="1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60176" y="3356992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kumimoji="1" lang="ja-JP" altLang="en-US" sz="1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619672" y="2852936"/>
            <a:ext cx="47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endParaRPr kumimoji="1" lang="ja-JP" altLang="en-US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44152" y="306896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1" lang="ja-JP" alt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2123728" y="908720"/>
            <a:ext cx="1728192" cy="4896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432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600" dirty="0" err="1">
                <a:solidFill>
                  <a:schemeClr val="bg1"/>
                </a:solidFill>
              </a:rPr>
              <a:t>Fe</a:t>
            </a:r>
            <a:r>
              <a:rPr lang="en-US" altLang="ja-JP" sz="3600" i="1" dirty="0" err="1">
                <a:solidFill>
                  <a:schemeClr val="bg1"/>
                </a:solidFill>
              </a:rPr>
              <a:t>Pn</a:t>
            </a:r>
            <a:r>
              <a:rPr lang="en-US" altLang="ja-JP" sz="3600" dirty="0">
                <a:solidFill>
                  <a:schemeClr val="bg1"/>
                </a:solidFill>
              </a:rPr>
              <a:t> tetrahedral structure and </a:t>
            </a:r>
            <a:r>
              <a:rPr lang="en-US" altLang="ja-JP" sz="3600" i="1" dirty="0" err="1">
                <a:solidFill>
                  <a:schemeClr val="bg1"/>
                </a:solidFill>
              </a:rPr>
              <a:t>T</a:t>
            </a:r>
            <a:r>
              <a:rPr lang="en-US" altLang="ja-JP" sz="3600" i="1" baseline="-25000" dirty="0" err="1">
                <a:solidFill>
                  <a:schemeClr val="bg1"/>
                </a:solidFill>
              </a:rPr>
              <a:t>c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Documents and Settings\ENGETSU\My Documents\My Pictures\修士論文\hPn vsTc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4654" y="2105080"/>
            <a:ext cx="5503774" cy="4465625"/>
          </a:xfrm>
          <a:prstGeom prst="rect">
            <a:avLst/>
          </a:prstGeom>
          <a:noFill/>
        </p:spPr>
      </p:pic>
      <p:grpSp>
        <p:nvGrpSpPr>
          <p:cNvPr id="2" name="グループ化 24"/>
          <p:cNvGrpSpPr/>
          <p:nvPr/>
        </p:nvGrpSpPr>
        <p:grpSpPr>
          <a:xfrm>
            <a:off x="5042402" y="953512"/>
            <a:ext cx="3346018" cy="1391460"/>
            <a:chOff x="2705733" y="1828401"/>
            <a:chExt cx="3140543" cy="130601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141" y="1828401"/>
              <a:ext cx="2646135" cy="1255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直線コネクタ 9"/>
            <p:cNvCxnSpPr/>
            <p:nvPr/>
          </p:nvCxnSpPr>
          <p:spPr>
            <a:xfrm>
              <a:off x="3115617" y="2450105"/>
              <a:ext cx="576064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3115617" y="1946049"/>
              <a:ext cx="576064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V="1">
              <a:off x="3403649" y="1946049"/>
              <a:ext cx="0" cy="5100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2705733" y="1961310"/>
              <a:ext cx="582568" cy="491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h</a:t>
              </a:r>
              <a:r>
                <a:rPr kumimoji="1" lang="en-US" altLang="ja-JP" sz="2800" i="1" baseline="-25000" dirty="0" smtClean="0"/>
                <a:t>Pn</a:t>
              </a:r>
            </a:p>
          </p:txBody>
        </p:sp>
        <p:sp>
          <p:nvSpPr>
            <p:cNvPr id="14" name="円弧 13"/>
            <p:cNvSpPr/>
            <p:nvPr/>
          </p:nvSpPr>
          <p:spPr>
            <a:xfrm rot="7940807">
              <a:off x="4762502" y="2022506"/>
              <a:ext cx="684562" cy="689514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994148" y="2643322"/>
              <a:ext cx="364406" cy="491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/>
                <a:t>α</a:t>
              </a:r>
              <a:endParaRPr kumimoji="1" lang="ja-JP" altLang="en-US" sz="28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778562" y="1340768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33427" y="724634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chemeClr val="accent6">
                    <a:lumMod val="75000"/>
                  </a:schemeClr>
                </a:solidFill>
              </a:rPr>
              <a:t>Pn</a:t>
            </a:r>
            <a:endParaRPr kumimoji="1" lang="ja-JP" altLang="en-U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正方形/長方形 50"/>
          <p:cNvSpPr>
            <a:spLocks noChangeArrowheads="1"/>
          </p:cNvSpPr>
          <p:nvPr/>
        </p:nvSpPr>
        <p:spPr bwMode="auto">
          <a:xfrm>
            <a:off x="251520" y="6464369"/>
            <a:ext cx="475252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</a:rPr>
              <a:t>Mizuguchi </a:t>
            </a:r>
            <a:r>
              <a:rPr lang="en-US" altLang="ja-JP" sz="1200" i="1" dirty="0">
                <a:solidFill>
                  <a:srgbClr val="000000"/>
                </a:solidFill>
              </a:rPr>
              <a:t>et </a:t>
            </a:r>
            <a:r>
              <a:rPr lang="en-US" altLang="ja-JP" sz="1200" i="1" dirty="0" smtClean="0">
                <a:solidFill>
                  <a:srgbClr val="000000"/>
                </a:solidFill>
              </a:rPr>
              <a:t>al. </a:t>
            </a:r>
            <a:r>
              <a:rPr lang="en-US" altLang="ja-JP" sz="1200" dirty="0" err="1" smtClean="0"/>
              <a:t>Supercond</a:t>
            </a:r>
            <a:r>
              <a:rPr lang="en-US" altLang="ja-JP" sz="1200" dirty="0"/>
              <a:t>. </a:t>
            </a:r>
            <a:r>
              <a:rPr lang="fr-FR" altLang="ja-JP" sz="1200" dirty="0"/>
              <a:t>Sci. Technol. 23 (2010) 054013.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146856"/>
            <a:ext cx="4464018" cy="31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5869454" y="2348880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400" b="1" dirty="0" smtClean="0">
                <a:solidFill>
                  <a:srgbClr val="FF0000"/>
                </a:solidFill>
              </a:rPr>
              <a:t>α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= 109.5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ﾟ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32"/>
          <p:cNvSpPr txBox="1">
            <a:spLocks noChangeArrowheads="1"/>
          </p:cNvSpPr>
          <p:nvPr/>
        </p:nvSpPr>
        <p:spPr bwMode="auto">
          <a:xfrm>
            <a:off x="5148064" y="6464369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altLang="ja-JP" sz="1200" dirty="0" smtClean="0"/>
              <a:t>C. H. LEE </a:t>
            </a:r>
            <a:r>
              <a:rPr lang="da-DK" altLang="ja-JP" sz="1200" i="1" dirty="0" smtClean="0"/>
              <a:t>et al. </a:t>
            </a:r>
            <a:r>
              <a:rPr lang="en-US" altLang="ja-JP" sz="1200" dirty="0" smtClean="0"/>
              <a:t>J. Phys. Soc. Jpn., Vol. 77, No. 8</a:t>
            </a:r>
            <a:endParaRPr lang="ja-JP" altLang="en-US" sz="1200" i="1" dirty="0"/>
          </a:p>
        </p:txBody>
      </p:sp>
      <p:sp>
        <p:nvSpPr>
          <p:cNvPr id="24" name="正方形/長方形 23"/>
          <p:cNvSpPr/>
          <p:nvPr/>
        </p:nvSpPr>
        <p:spPr bwMode="auto">
          <a:xfrm>
            <a:off x="5652120" y="3288898"/>
            <a:ext cx="180000" cy="2520000"/>
          </a:xfrm>
          <a:prstGeom prst="rect">
            <a:avLst/>
          </a:prstGeom>
          <a:solidFill>
            <a:srgbClr val="FF00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83768" y="1772816"/>
            <a:ext cx="197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cs typeface="Helvetica" panose="020B0604020202020204" pitchFamily="34" charset="0"/>
              </a:rPr>
              <a:t>h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Pn </a:t>
            </a:r>
            <a:r>
              <a:rPr lang="en-US" altLang="ja-JP" sz="2400" b="1" dirty="0" smtClean="0">
                <a:solidFill>
                  <a:srgbClr val="FF0000"/>
                </a:solidFill>
                <a:cs typeface="Helvetica" panose="020B0604020202020204" pitchFamily="34" charset="0"/>
              </a:rPr>
              <a:t>~ 1.38Å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2195736" y="2132856"/>
            <a:ext cx="360040" cy="41188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2291597" y="2605388"/>
            <a:ext cx="180000" cy="3204000"/>
          </a:xfrm>
          <a:prstGeom prst="rect">
            <a:avLst/>
          </a:prstGeom>
          <a:solidFill>
            <a:srgbClr val="FF00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8" name="フリーフォーム 27"/>
          <p:cNvSpPr/>
          <p:nvPr/>
        </p:nvSpPr>
        <p:spPr>
          <a:xfrm>
            <a:off x="5363570" y="3516573"/>
            <a:ext cx="3043451" cy="2201839"/>
          </a:xfrm>
          <a:custGeom>
            <a:avLst/>
            <a:gdLst>
              <a:gd name="connsiteX0" fmla="*/ 0 w 3043451"/>
              <a:gd name="connsiteY0" fmla="*/ 605051 h 2201839"/>
              <a:gd name="connsiteX1" fmla="*/ 436729 w 3043451"/>
              <a:gd name="connsiteY1" fmla="*/ 4549 h 2201839"/>
              <a:gd name="connsiteX2" fmla="*/ 900752 w 3043451"/>
              <a:gd name="connsiteY2" fmla="*/ 632346 h 2201839"/>
              <a:gd name="connsiteX3" fmla="*/ 1665027 w 3043451"/>
              <a:gd name="connsiteY3" fmla="*/ 1874293 h 2201839"/>
              <a:gd name="connsiteX4" fmla="*/ 3043451 w 3043451"/>
              <a:gd name="connsiteY4" fmla="*/ 2201839 h 220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451" h="2201839">
                <a:moveTo>
                  <a:pt x="0" y="605051"/>
                </a:moveTo>
                <a:cubicBezTo>
                  <a:pt x="143302" y="302525"/>
                  <a:pt x="286604" y="0"/>
                  <a:pt x="436729" y="4549"/>
                </a:cubicBezTo>
                <a:cubicBezTo>
                  <a:pt x="586854" y="9098"/>
                  <a:pt x="696036" y="320722"/>
                  <a:pt x="900752" y="632346"/>
                </a:cubicBezTo>
                <a:cubicBezTo>
                  <a:pt x="1105468" y="943970"/>
                  <a:pt x="1307911" y="1612711"/>
                  <a:pt x="1665027" y="1874293"/>
                </a:cubicBezTo>
                <a:cubicBezTo>
                  <a:pt x="2022143" y="2135875"/>
                  <a:pt x="2532797" y="2168857"/>
                  <a:pt x="3043451" y="2201839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96136" y="2679303"/>
            <a:ext cx="34563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(Regular tetrahedron)</a:t>
            </a:r>
            <a:endParaRPr kumimoji="1" lang="ja-JP" altLang="en-US" sz="2400" b="1" dirty="0"/>
          </a:p>
        </p:txBody>
      </p:sp>
      <p:sp>
        <p:nvSpPr>
          <p:cNvPr id="32" name="下矢印 31"/>
          <p:cNvSpPr/>
          <p:nvPr/>
        </p:nvSpPr>
        <p:spPr>
          <a:xfrm>
            <a:off x="5508104" y="2780928"/>
            <a:ext cx="360040" cy="41188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 animBg="1"/>
      <p:bldP spid="30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432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Electronic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state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64677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185565" y="908720"/>
            <a:ext cx="2010171" cy="40011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Phase diagram</a:t>
            </a:r>
            <a:endParaRPr lang="ja-JP" altLang="en-US" sz="2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99992" y="1628800"/>
            <a:ext cx="403244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The correlation between</a:t>
            </a:r>
          </a:p>
          <a:p>
            <a:pPr algn="ctr"/>
            <a:r>
              <a:rPr lang="en-US" altLang="ja-JP" sz="2400" b="1" dirty="0" smtClean="0"/>
              <a:t>m</a:t>
            </a:r>
            <a:r>
              <a:rPr kumimoji="1" lang="en-US" altLang="ja-JP" sz="2400" b="1" dirty="0" smtClean="0"/>
              <a:t>agnetic fluctuation</a:t>
            </a:r>
          </a:p>
          <a:p>
            <a:pPr algn="ctr"/>
            <a:r>
              <a:rPr kumimoji="1" lang="en-US" altLang="ja-JP" sz="2400" b="1" dirty="0" smtClean="0"/>
              <a:t>and</a:t>
            </a:r>
            <a:r>
              <a:rPr lang="en-US" altLang="ja-JP" sz="2400" b="1" dirty="0" smtClean="0"/>
              <a:t> superconductivity?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36070" y="692696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 err="1" smtClean="0"/>
              <a:t>AF:antiferromagnetic</a:t>
            </a:r>
            <a:endParaRPr lang="en-US" altLang="ja-JP" sz="1400" dirty="0" smtClean="0"/>
          </a:p>
          <a:p>
            <a:pPr algn="r"/>
            <a:r>
              <a:rPr kumimoji="1" lang="en-US" altLang="ja-JP" sz="1400" dirty="0" err="1" smtClean="0"/>
              <a:t>SC:superconductivity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432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</a:t>
            </a:r>
            <a:r>
              <a:rPr kumimoji="1" lang="en-US" altLang="ja-JP" sz="3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dopin</a:t>
            </a:r>
            <a:r>
              <a:rPr lang="en-US" altLang="ja-JP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 effect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図 17" descr="ネスティング_electron-d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9750" y="4509120"/>
            <a:ext cx="2624618" cy="2348880"/>
          </a:xfrm>
          <a:prstGeom prst="rect">
            <a:avLst/>
          </a:prstGeom>
        </p:spPr>
      </p:pic>
      <p:pic>
        <p:nvPicPr>
          <p:cNvPr id="19" name="図 18" descr="ネスティング_non-d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494125"/>
            <a:ext cx="2771800" cy="2363875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364677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線矢印コネクタ 20"/>
          <p:cNvCxnSpPr/>
          <p:nvPr/>
        </p:nvCxnSpPr>
        <p:spPr>
          <a:xfrm>
            <a:off x="8456991" y="2094169"/>
            <a:ext cx="0" cy="536342"/>
          </a:xfrm>
          <a:prstGeom prst="straightConnector1">
            <a:avLst/>
          </a:prstGeom>
          <a:ln w="44450">
            <a:solidFill>
              <a:schemeClr val="bg2">
                <a:lumMod val="25000"/>
              </a:schemeClr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フリーフォーム 21"/>
          <p:cNvSpPr>
            <a:spLocks noChangeAspect="1"/>
          </p:cNvSpPr>
          <p:nvPr/>
        </p:nvSpPr>
        <p:spPr>
          <a:xfrm rot="10800000">
            <a:off x="6660231" y="1390094"/>
            <a:ext cx="1309973" cy="1674746"/>
          </a:xfrm>
          <a:custGeom>
            <a:avLst/>
            <a:gdLst>
              <a:gd name="connsiteX0" fmla="*/ 0 w 1440873"/>
              <a:gd name="connsiteY0" fmla="*/ 1427023 h 1427023"/>
              <a:gd name="connsiteX1" fmla="*/ 734291 w 1440873"/>
              <a:gd name="connsiteY1" fmla="*/ 5 h 1427023"/>
              <a:gd name="connsiteX2" fmla="*/ 1440873 w 1440873"/>
              <a:gd name="connsiteY2" fmla="*/ 1413169 h 14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873" h="1427023">
                <a:moveTo>
                  <a:pt x="0" y="1427023"/>
                </a:moveTo>
                <a:cubicBezTo>
                  <a:pt x="247073" y="714668"/>
                  <a:pt x="494146" y="2314"/>
                  <a:pt x="734291" y="5"/>
                </a:cubicBezTo>
                <a:cubicBezTo>
                  <a:pt x="974436" y="-2304"/>
                  <a:pt x="1207654" y="705432"/>
                  <a:pt x="1440873" y="1413169"/>
                </a:cubicBezTo>
              </a:path>
            </a:pathLst>
          </a:custGeom>
          <a:gradFill>
            <a:gsLst>
              <a:gs pos="0">
                <a:srgbClr val="00B050"/>
              </a:gs>
              <a:gs pos="74000">
                <a:srgbClr val="008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矢印コネクタ 22"/>
          <p:cNvCxnSpPr>
            <a:cxnSpLocks noChangeAspect="1"/>
          </p:cNvCxnSpPr>
          <p:nvPr/>
        </p:nvCxnSpPr>
        <p:spPr>
          <a:xfrm flipV="1">
            <a:off x="6012160" y="1617246"/>
            <a:ext cx="0" cy="2315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グループ化 22"/>
          <p:cNvGrpSpPr>
            <a:grpSpLocks noChangeAspect="1"/>
          </p:cNvGrpSpPr>
          <p:nvPr/>
        </p:nvGrpSpPr>
        <p:grpSpPr>
          <a:xfrm>
            <a:off x="5061765" y="3073032"/>
            <a:ext cx="3470675" cy="459722"/>
            <a:chOff x="832152" y="3532366"/>
            <a:chExt cx="3501194" cy="369332"/>
          </a:xfrm>
          <a:effectLst/>
        </p:grpSpPr>
        <p:cxnSp>
          <p:nvCxnSpPr>
            <p:cNvPr id="25" name="直線矢印コネクタ 24"/>
            <p:cNvCxnSpPr/>
            <p:nvPr/>
          </p:nvCxnSpPr>
          <p:spPr>
            <a:xfrm>
              <a:off x="832152" y="3717032"/>
              <a:ext cx="319470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4026852" y="35323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Cambria Math" pitchFamily="18" charset="0"/>
                  <a:ea typeface="Cambria Math" pitchFamily="18" charset="0"/>
                </a:rPr>
                <a:t>k</a:t>
              </a:r>
              <a:endParaRPr kumimoji="1" lang="ja-JP" altLang="en-US" i="1" dirty="0">
                <a:latin typeface="Cambria Math" pitchFamily="18" charset="0"/>
              </a:endParaRPr>
            </a:p>
          </p:txBody>
        </p:sp>
      </p:grpSp>
      <p:sp>
        <p:nvSpPr>
          <p:cNvPr id="27" name="テキスト ボックス 26"/>
          <p:cNvSpPr txBox="1">
            <a:spLocks noChangeAspect="1"/>
          </p:cNvSpPr>
          <p:nvPr/>
        </p:nvSpPr>
        <p:spPr>
          <a:xfrm>
            <a:off x="6768435" y="1756650"/>
            <a:ext cx="1115933" cy="6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electron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>
            <a:spLocks noChangeAspect="1"/>
          </p:cNvSpPr>
          <p:nvPr/>
        </p:nvSpPr>
        <p:spPr>
          <a:xfrm>
            <a:off x="5580112" y="1468618"/>
            <a:ext cx="249680" cy="294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itchFamily="18" charset="0"/>
                <a:ea typeface="Cambria Math" pitchFamily="18" charset="0"/>
              </a:rPr>
              <a:t>E</a:t>
            </a:r>
            <a:endParaRPr kumimoji="1" lang="ja-JP" altLang="en-US" i="1" dirty="0">
              <a:latin typeface="Cambria Math" pitchFamily="18" charset="0"/>
            </a:endParaRPr>
          </a:p>
        </p:txBody>
      </p:sp>
      <p:sp>
        <p:nvSpPr>
          <p:cNvPr id="29" name="下矢印 28"/>
          <p:cNvSpPr/>
          <p:nvPr/>
        </p:nvSpPr>
        <p:spPr>
          <a:xfrm rot="16200000">
            <a:off x="4503666" y="5409220"/>
            <a:ext cx="360040" cy="72008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501666" y="1628800"/>
            <a:ext cx="492443" cy="20512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000" dirty="0" smtClean="0"/>
              <a:t>Electron doping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95936" y="4869160"/>
            <a:ext cx="126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Electron </a:t>
            </a:r>
          </a:p>
          <a:p>
            <a:pPr algn="ctr"/>
            <a:r>
              <a:rPr kumimoji="1" lang="en-US" altLang="ja-JP" sz="2000" dirty="0" smtClean="0"/>
              <a:t>doping</a:t>
            </a:r>
            <a:endParaRPr kumimoji="1" lang="ja-JP" altLang="en-US" sz="2000" dirty="0"/>
          </a:p>
        </p:txBody>
      </p:sp>
      <p:sp>
        <p:nvSpPr>
          <p:cNvPr id="32" name="右矢印 31"/>
          <p:cNvSpPr/>
          <p:nvPr/>
        </p:nvSpPr>
        <p:spPr>
          <a:xfrm>
            <a:off x="899592" y="1844824"/>
            <a:ext cx="2016224" cy="548680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99592" y="19489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Worse nesting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85565" y="908720"/>
            <a:ext cx="2010171" cy="40011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Phase diagram</a:t>
            </a:r>
            <a:endParaRPr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44009" y="892554"/>
            <a:ext cx="2016223" cy="40011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Band structure</a:t>
            </a:r>
            <a:endParaRPr kumimoji="1" lang="ja-JP" altLang="en-US" sz="2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9512" y="4365104"/>
            <a:ext cx="1368152" cy="707886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Fermi-</a:t>
            </a:r>
          </a:p>
          <a:p>
            <a:r>
              <a:rPr lang="en-US" altLang="ja-JP" sz="2000" dirty="0" smtClean="0"/>
              <a:t>  </a:t>
            </a:r>
            <a:r>
              <a:rPr kumimoji="1" lang="en-US" altLang="ja-JP" sz="2000" dirty="0" smtClean="0"/>
              <a:t> surface</a:t>
            </a:r>
            <a:endParaRPr kumimoji="1" lang="ja-JP" altLang="en-US" sz="2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48264" y="334082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(π,0)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>
            <a:cxnSpLocks noChangeAspect="1"/>
          </p:cNvCxnSpPr>
          <p:nvPr/>
        </p:nvCxnSpPr>
        <p:spPr>
          <a:xfrm>
            <a:off x="5071965" y="2619698"/>
            <a:ext cx="2942528" cy="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5414713" y="2044682"/>
            <a:ext cx="1173511" cy="1656184"/>
          </a:xfrm>
          <a:custGeom>
            <a:avLst/>
            <a:gdLst>
              <a:gd name="connsiteX0" fmla="*/ 0 w 1440873"/>
              <a:gd name="connsiteY0" fmla="*/ 1427023 h 1427023"/>
              <a:gd name="connsiteX1" fmla="*/ 734291 w 1440873"/>
              <a:gd name="connsiteY1" fmla="*/ 5 h 1427023"/>
              <a:gd name="connsiteX2" fmla="*/ 1440873 w 1440873"/>
              <a:gd name="connsiteY2" fmla="*/ 1413169 h 14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873" h="1427023">
                <a:moveTo>
                  <a:pt x="0" y="1427023"/>
                </a:moveTo>
                <a:cubicBezTo>
                  <a:pt x="247073" y="714668"/>
                  <a:pt x="494146" y="2314"/>
                  <a:pt x="734291" y="5"/>
                </a:cubicBezTo>
                <a:cubicBezTo>
                  <a:pt x="974436" y="-2304"/>
                  <a:pt x="1207654" y="705432"/>
                  <a:pt x="1440873" y="1413169"/>
                </a:cubicBezTo>
              </a:path>
            </a:pathLst>
          </a:custGeom>
          <a:gradFill>
            <a:gsLst>
              <a:gs pos="0">
                <a:srgbClr val="C00000"/>
              </a:gs>
              <a:gs pos="74000">
                <a:srgbClr val="C00000">
                  <a:alpha val="65000"/>
                </a:srgb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hole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3" name="グループ化 16"/>
          <p:cNvGrpSpPr>
            <a:grpSpLocks noChangeAspect="1"/>
          </p:cNvGrpSpPr>
          <p:nvPr/>
        </p:nvGrpSpPr>
        <p:grpSpPr>
          <a:xfrm>
            <a:off x="4572000" y="2276872"/>
            <a:ext cx="3644510" cy="491236"/>
            <a:chOff x="384082" y="3061684"/>
            <a:chExt cx="3705106" cy="491236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384082" y="3061684"/>
              <a:ext cx="459670" cy="491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 err="1" smtClean="0">
                  <a:solidFill>
                    <a:schemeClr val="bg2">
                      <a:lumMod val="2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ε</a:t>
              </a:r>
              <a:r>
                <a:rPr lang="en-US" altLang="ja-JP" sz="2400" baseline="-25000" dirty="0" err="1" smtClean="0">
                  <a:solidFill>
                    <a:schemeClr val="bg2">
                      <a:lumMod val="2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F</a:t>
              </a:r>
              <a:endParaRPr kumimoji="1" lang="ja-JP" altLang="en-US" sz="2400" baseline="-25000" dirty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</a:endParaRPr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>
              <a:off x="889920" y="3421724"/>
              <a:ext cx="3199268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上矢印 42"/>
          <p:cNvSpPr/>
          <p:nvPr/>
        </p:nvSpPr>
        <p:spPr>
          <a:xfrm>
            <a:off x="3507879" y="5049366"/>
            <a:ext cx="200025" cy="323850"/>
          </a:xfrm>
          <a:prstGeom prst="upArrow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上矢印 43"/>
          <p:cNvSpPr/>
          <p:nvPr/>
        </p:nvSpPr>
        <p:spPr>
          <a:xfrm flipV="1">
            <a:off x="1691680" y="5589240"/>
            <a:ext cx="200025" cy="323850"/>
          </a:xfrm>
          <a:prstGeom prst="upArrow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54 L -0.02465 -0.01549 C -0.03004 -0.01943 -0.0375 -0.02104 -0.04549 -0.02104 C -0.05486 -0.02104 -0.06198 -0.01943 -0.06719 -0.01549 L -0.09149 0.00254 " pathEditMode="relative" rAng="0" ptsTypes="FffFF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32192E-6 L 0.02014 0.0155 C 0.02448 0.01897 0.0309 0.02105 0.0375 0.02105 C 0.04496 0.02105 0.05104 0.01897 0.05538 0.0155 L 0.07569 -2.32192E-6 " pathEditMode="relative" rAng="0" ptsTypes="FffFF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601 L 4.44444E-6 -0.0566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8" grpId="0"/>
      <p:bldP spid="29" grpId="0" animBg="1"/>
      <p:bldP spid="31" grpId="0"/>
      <p:bldP spid="32" grpId="0" animBg="1"/>
      <p:bldP spid="33" grpId="0"/>
      <p:bldP spid="35" grpId="0" animBg="1"/>
      <p:bldP spid="36" grpId="0" animBg="1"/>
      <p:bldP spid="37" grpId="0"/>
      <p:bldP spid="39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89040"/>
            <a:ext cx="32480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836712"/>
            <a:ext cx="32480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14321" y="35332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Sample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86816" y="0"/>
            <a:ext cx="82296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LaFeAs</a:t>
            </a:r>
            <a:r>
              <a:rPr kumimoji="1" lang="en-US" altLang="ja-JP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</a:t>
            </a:r>
            <a:r>
              <a:rPr kumimoji="1" lang="en-US" altLang="ja-JP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1-x</a:t>
            </a:r>
            <a:r>
              <a:rPr kumimoji="1" lang="en-US" altLang="ja-JP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1" lang="en-US" altLang="ja-JP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1" lang="en-US" altLang="ja-JP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図 6" descr="pha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1221720"/>
            <a:ext cx="4896544" cy="30514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14832" y="2229832"/>
            <a:ext cx="119307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x=0.36</a:t>
            </a:r>
          </a:p>
          <a:p>
            <a:r>
              <a:rPr kumimoji="1" lang="en-US" altLang="ja-JP" i="1" dirty="0" smtClean="0"/>
              <a:t>T</a:t>
            </a:r>
            <a:r>
              <a:rPr kumimoji="1" lang="en-US" altLang="ja-JP" i="1" baseline="-25000" dirty="0" smtClean="0"/>
              <a:t>c</a:t>
            </a:r>
            <a:r>
              <a:rPr kumimoji="1" lang="en-US" altLang="ja-JP" dirty="0" smtClean="0"/>
              <a:t> =36K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347864" y="2949912"/>
            <a:ext cx="0" cy="28803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827584" y="2301840"/>
            <a:ext cx="115212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x=0.08</a:t>
            </a:r>
          </a:p>
          <a:p>
            <a:r>
              <a:rPr kumimoji="1" lang="en-US" altLang="ja-JP" sz="2000" i="1" dirty="0" err="1" smtClean="0"/>
              <a:t>T</a:t>
            </a:r>
            <a:r>
              <a:rPr kumimoji="1" lang="en-US" altLang="ja-JP" sz="2000" i="1" baseline="-25000" dirty="0" err="1" smtClean="0"/>
              <a:t>c</a:t>
            </a:r>
            <a:r>
              <a:rPr kumimoji="1" lang="en-US" altLang="ja-JP" sz="2000" dirty="0" smtClean="0"/>
              <a:t>=29K</a:t>
            </a:r>
            <a:endParaRPr kumimoji="1" lang="ja-JP" altLang="en-US" sz="20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331640" y="3093928"/>
            <a:ext cx="0" cy="28803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>
            <a:off x="984979" y="3155774"/>
            <a:ext cx="3698543" cy="874258"/>
          </a:xfrm>
          <a:custGeom>
            <a:avLst/>
            <a:gdLst>
              <a:gd name="connsiteX0" fmla="*/ 0 w 3698543"/>
              <a:gd name="connsiteY0" fmla="*/ 427629 h 727880"/>
              <a:gd name="connsiteX1" fmla="*/ 368490 w 3698543"/>
              <a:gd name="connsiteY1" fmla="*/ 236561 h 727880"/>
              <a:gd name="connsiteX2" fmla="*/ 1255594 w 3698543"/>
              <a:gd name="connsiteY2" fmla="*/ 454925 h 727880"/>
              <a:gd name="connsiteX3" fmla="*/ 2347415 w 3698543"/>
              <a:gd name="connsiteY3" fmla="*/ 45492 h 727880"/>
              <a:gd name="connsiteX4" fmla="*/ 3698543 w 3698543"/>
              <a:gd name="connsiteY4" fmla="*/ 727880 h 727880"/>
              <a:gd name="connsiteX0" fmla="*/ 0 w 3698543"/>
              <a:gd name="connsiteY0" fmla="*/ 436189 h 736440"/>
              <a:gd name="connsiteX1" fmla="*/ 368490 w 3698543"/>
              <a:gd name="connsiteY1" fmla="*/ 245121 h 736440"/>
              <a:gd name="connsiteX2" fmla="*/ 1282765 w 3698543"/>
              <a:gd name="connsiteY2" fmla="*/ 412125 h 736440"/>
              <a:gd name="connsiteX3" fmla="*/ 2347415 w 3698543"/>
              <a:gd name="connsiteY3" fmla="*/ 54052 h 736440"/>
              <a:gd name="connsiteX4" fmla="*/ 3698543 w 3698543"/>
              <a:gd name="connsiteY4" fmla="*/ 736440 h 73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8543" h="736440">
                <a:moveTo>
                  <a:pt x="0" y="436189"/>
                </a:moveTo>
                <a:cubicBezTo>
                  <a:pt x="79612" y="338380"/>
                  <a:pt x="154696" y="249132"/>
                  <a:pt x="368490" y="245121"/>
                </a:cubicBezTo>
                <a:cubicBezTo>
                  <a:pt x="582284" y="241110"/>
                  <a:pt x="952944" y="443970"/>
                  <a:pt x="1282765" y="412125"/>
                </a:cubicBezTo>
                <a:cubicBezTo>
                  <a:pt x="1612586" y="380280"/>
                  <a:pt x="1944785" y="0"/>
                  <a:pt x="2347415" y="54052"/>
                </a:cubicBezTo>
                <a:cubicBezTo>
                  <a:pt x="2750045" y="108104"/>
                  <a:pt x="3226558" y="417992"/>
                  <a:pt x="3698543" y="73644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71800" y="417404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x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4" y="4521314"/>
            <a:ext cx="48965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  0.04&lt;x&lt;0.21           0.21&lt;x&lt;0.53</a:t>
            </a:r>
          </a:p>
          <a:p>
            <a:r>
              <a:rPr lang="en-US" altLang="ja-JP" sz="2000" dirty="0" smtClean="0"/>
              <a:t>first</a:t>
            </a:r>
            <a:r>
              <a:rPr kumimoji="1" lang="en-US" altLang="ja-JP" sz="2000" dirty="0" smtClean="0"/>
              <a:t> dome(SC1)     </a:t>
            </a:r>
            <a:r>
              <a:rPr lang="en-US" altLang="ja-JP" sz="2000" dirty="0" smtClean="0"/>
              <a:t>second dome(SC2)</a:t>
            </a:r>
            <a:endParaRPr kumimoji="1" lang="en-US" altLang="ja-JP" sz="20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3608" y="5859269"/>
            <a:ext cx="482453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The relation between </a:t>
            </a:r>
          </a:p>
          <a:p>
            <a:pPr algn="ctr"/>
            <a:r>
              <a:rPr kumimoji="1" lang="en-US" altLang="ja-JP" sz="2400" dirty="0" smtClean="0"/>
              <a:t>SC and AFM fluctuation??</a:t>
            </a:r>
            <a:endParaRPr kumimoji="1" lang="ja-JP" altLang="en-US" sz="2400" dirty="0"/>
          </a:p>
        </p:txBody>
      </p:sp>
      <p:sp>
        <p:nvSpPr>
          <p:cNvPr id="20" name="右矢印 19"/>
          <p:cNvSpPr/>
          <p:nvPr/>
        </p:nvSpPr>
        <p:spPr>
          <a:xfrm>
            <a:off x="467544" y="5949280"/>
            <a:ext cx="720080" cy="62068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7544" y="5301208"/>
            <a:ext cx="303801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0.53&lt;x   AFM ordering</a:t>
            </a:r>
            <a:endParaRPr kumimoji="1" lang="ja-JP" altLang="en-US" sz="2000" dirty="0"/>
          </a:p>
        </p:txBody>
      </p:sp>
      <p:pic>
        <p:nvPicPr>
          <p:cNvPr id="18" name="Picture 6" descr="C:\Documents and Settings\ENGETSU\My Documents\My Pictures\図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4" y="1196752"/>
            <a:ext cx="5521788" cy="305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</TotalTime>
  <Words>978</Words>
  <Application>Microsoft Office PowerPoint</Application>
  <PresentationFormat>画面に合わせる (4:3)</PresentationFormat>
  <Paragraphs>419</Paragraphs>
  <Slides>24</Slides>
  <Notes>23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ビジネス</vt:lpstr>
      <vt:lpstr>数式</vt:lpstr>
      <vt:lpstr>NMR and theoretical studies on iron-based superconductor LaFeAs(O,H)</vt:lpstr>
      <vt:lpstr>Contents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End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NMR and theoretical studies on iron-based superconductor LaFeAs(O,H)</dc:title>
  <dc:creator>Nishimoto</dc:creator>
  <cp:lastModifiedBy>Nishimoto</cp:lastModifiedBy>
  <cp:revision>3</cp:revision>
  <dcterms:created xsi:type="dcterms:W3CDTF">2014-10-14T05:08:31Z</dcterms:created>
  <dcterms:modified xsi:type="dcterms:W3CDTF">2014-10-14T05:19:10Z</dcterms:modified>
</cp:coreProperties>
</file>