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6"/>
  </p:notesMasterIdLst>
  <p:sldIdLst>
    <p:sldId id="256" r:id="rId2"/>
    <p:sldId id="257" r:id="rId3"/>
    <p:sldId id="295" r:id="rId4"/>
    <p:sldId id="298" r:id="rId5"/>
    <p:sldId id="258" r:id="rId6"/>
    <p:sldId id="299" r:id="rId7"/>
    <p:sldId id="302" r:id="rId8"/>
    <p:sldId id="301" r:id="rId9"/>
    <p:sldId id="270" r:id="rId10"/>
    <p:sldId id="283" r:id="rId11"/>
    <p:sldId id="259" r:id="rId12"/>
    <p:sldId id="265" r:id="rId13"/>
    <p:sldId id="268" r:id="rId14"/>
    <p:sldId id="272" r:id="rId15"/>
    <p:sldId id="285" r:id="rId16"/>
    <p:sldId id="260" r:id="rId17"/>
    <p:sldId id="267" r:id="rId18"/>
    <p:sldId id="261" r:id="rId19"/>
    <p:sldId id="274" r:id="rId20"/>
    <p:sldId id="286" r:id="rId21"/>
    <p:sldId id="276" r:id="rId22"/>
    <p:sldId id="293" r:id="rId23"/>
    <p:sldId id="263" r:id="rId24"/>
    <p:sldId id="300" r:id="rId25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91" autoAdjust="0"/>
    <p:restoredTop sz="95494" autoAdjust="0"/>
  </p:normalViewPr>
  <p:slideViewPr>
    <p:cSldViewPr snapToGrid="0">
      <p:cViewPr varScale="1">
        <p:scale>
          <a:sx n="92" d="100"/>
          <a:sy n="92" d="100"/>
        </p:scale>
        <p:origin x="720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FE79D-0A87-4BD3-89C6-F1928EE75FC8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5EE00-08CB-43B0-9DFF-1D1538072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22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EE00-08CB-43B0-9DFF-1D153807258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50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6905-229D-49D0-8BF0-079F78B87CB4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89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23B8-DF63-4D86-B335-193DEEF23A59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33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FB1-EA2D-4E6F-BBC0-DD8061CA2D5F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55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66F-EEA0-40CF-A2D1-BEC100E268B4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93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D77E-CDD8-4D82-809D-367D42DE8642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16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8F-5F1C-4B26-99E7-25BDE02FB5D3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8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AD3E-740D-4877-B961-1BB6269DF57F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15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8BAC-FE22-480E-A12B-8288A27DC3E3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10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A67-DFAA-4423-8178-29F19AE68419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6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8D2F-5CAE-4844-AA9A-1BBE3472AE58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99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6164-F760-4CFE-ABE3-4EE402478678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44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ED40C-7029-4453-92B8-B83925788CC9}" type="datetime1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CE1A-6222-4EAF-B221-B218EF21B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56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3657" y="794658"/>
            <a:ext cx="9046029" cy="2262781"/>
          </a:xfrm>
        </p:spPr>
        <p:txBody>
          <a:bodyPr>
            <a:noAutofit/>
          </a:bodyPr>
          <a:lstStyle/>
          <a:p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intramolecular nuclear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wavepacket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motion in an ultrafast electron transfer reaction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30879" y="3961266"/>
            <a:ext cx="7429500" cy="1655762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Miyasaka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Lab.</a:t>
            </a:r>
          </a:p>
          <a:p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Yoneda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Yusuke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15" y="281027"/>
            <a:ext cx="1906512" cy="6214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3" y="3575480"/>
            <a:ext cx="2866158" cy="2239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1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7"/>
    </mc:Choice>
    <mc:Fallback xmlns="">
      <p:transition spd="slow" advTm="59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229197" y="1220147"/>
            <a:ext cx="4584198" cy="3396493"/>
            <a:chOff x="2229197" y="1190895"/>
            <a:chExt cx="3379866" cy="3396493"/>
          </a:xfrm>
        </p:grpSpPr>
        <p:sp>
          <p:nvSpPr>
            <p:cNvPr id="158" name="正方形/長方形 157"/>
            <p:cNvSpPr/>
            <p:nvPr/>
          </p:nvSpPr>
          <p:spPr>
            <a:xfrm flipV="1">
              <a:off x="2229197" y="1190895"/>
              <a:ext cx="3379866" cy="3383083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フリーフォーム 158"/>
            <p:cNvSpPr/>
            <p:nvPr/>
          </p:nvSpPr>
          <p:spPr>
            <a:xfrm flipV="1">
              <a:off x="2486917" y="1473384"/>
              <a:ext cx="2808150" cy="3114004"/>
            </a:xfrm>
            <a:custGeom>
              <a:avLst/>
              <a:gdLst>
                <a:gd name="connsiteX0" fmla="*/ 0 w 3648075"/>
                <a:gd name="connsiteY0" fmla="*/ 0 h 5534061"/>
                <a:gd name="connsiteX1" fmla="*/ 619125 w 3648075"/>
                <a:gd name="connsiteY1" fmla="*/ 3086100 h 5534061"/>
                <a:gd name="connsiteX2" fmla="*/ 1238250 w 3648075"/>
                <a:gd name="connsiteY2" fmla="*/ 4924425 h 5534061"/>
                <a:gd name="connsiteX3" fmla="*/ 1819275 w 3648075"/>
                <a:gd name="connsiteY3" fmla="*/ 5534025 h 5534061"/>
                <a:gd name="connsiteX4" fmla="*/ 2428875 w 3648075"/>
                <a:gd name="connsiteY4" fmla="*/ 4905375 h 5534061"/>
                <a:gd name="connsiteX5" fmla="*/ 3028950 w 3648075"/>
                <a:gd name="connsiteY5" fmla="*/ 3076575 h 5534061"/>
                <a:gd name="connsiteX6" fmla="*/ 3648075 w 3648075"/>
                <a:gd name="connsiteY6" fmla="*/ 9525 h 553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8075" h="5534061">
                  <a:moveTo>
                    <a:pt x="0" y="0"/>
                  </a:moveTo>
                  <a:cubicBezTo>
                    <a:pt x="206375" y="1132681"/>
                    <a:pt x="412750" y="2265363"/>
                    <a:pt x="619125" y="3086100"/>
                  </a:cubicBezTo>
                  <a:cubicBezTo>
                    <a:pt x="825500" y="3906837"/>
                    <a:pt x="1038225" y="4516437"/>
                    <a:pt x="1238250" y="4924425"/>
                  </a:cubicBezTo>
                  <a:cubicBezTo>
                    <a:pt x="1438275" y="5332413"/>
                    <a:pt x="1620838" y="5537200"/>
                    <a:pt x="1819275" y="5534025"/>
                  </a:cubicBezTo>
                  <a:cubicBezTo>
                    <a:pt x="2017712" y="5530850"/>
                    <a:pt x="2227263" y="5314950"/>
                    <a:pt x="2428875" y="4905375"/>
                  </a:cubicBezTo>
                  <a:cubicBezTo>
                    <a:pt x="2630488" y="4495800"/>
                    <a:pt x="2825750" y="3892550"/>
                    <a:pt x="3028950" y="3076575"/>
                  </a:cubicBezTo>
                  <a:cubicBezTo>
                    <a:pt x="3232150" y="2260600"/>
                    <a:pt x="3440112" y="1135062"/>
                    <a:pt x="3648075" y="9525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7" name="テキスト ボックス 166"/>
          <p:cNvSpPr txBox="1"/>
          <p:nvPr/>
        </p:nvSpPr>
        <p:spPr>
          <a:xfrm>
            <a:off x="4232595" y="466360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-Δ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Classical Marcus Theory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44593" y="5453892"/>
            <a:ext cx="8863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shows bell shape dependence to –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 rot="16200000">
            <a:off x="1341276" y="268366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Log(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直線コネクタ 53"/>
          <p:cNvCxnSpPr>
            <a:stCxn id="158" idx="0"/>
          </p:cNvCxnSpPr>
          <p:nvPr/>
        </p:nvCxnSpPr>
        <p:spPr>
          <a:xfrm flipH="1" flipV="1">
            <a:off x="4507033" y="1502636"/>
            <a:ext cx="14263" cy="31005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H="1">
            <a:off x="3474720" y="2793967"/>
            <a:ext cx="7578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4713641" y="2793967"/>
            <a:ext cx="7578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3359432" y="293575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711886" y="2925547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61"/>
    </mc:Choice>
    <mc:Fallback xmlns="">
      <p:transition spd="slow" advTm="4006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065" y="1168192"/>
            <a:ext cx="3438365" cy="426243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403613" y="3355657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03613" y="304342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03613" y="2758937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03612" y="244670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03612" y="212208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64553" y="2464023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64553" y="209893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64553" y="1789271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64553" y="145877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64553" y="1149111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Contribution of Intramolecular Vibration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81038" y="5667375"/>
            <a:ext cx="7841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solvation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effect of quantum-mechanical discrete vibrational level of the solute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also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795706" y="4968963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J. Jortner, M. </a:t>
            </a:r>
            <a:r>
              <a:rPr lang="de-DE" altLang="ja-JP" sz="12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Bixon </a:t>
            </a:r>
          </a:p>
          <a:p>
            <a:r>
              <a:rPr lang="de-DE" altLang="ja-JP" sz="1200" i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</a:t>
            </a:r>
            <a:r>
              <a:rPr lang="de-DE" altLang="ja-JP" sz="1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r>
              <a:rPr lang="de-DE" altLang="ja-JP" sz="1200" i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Che</a:t>
            </a:r>
            <a:r>
              <a:rPr lang="en-US" altLang="ja-JP" sz="1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</a:t>
            </a:r>
            <a:r>
              <a:rPr lang="de-DE" altLang="ja-JP" sz="1200" i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Phys.,</a:t>
            </a:r>
            <a:r>
              <a:rPr lang="de-DE" altLang="ja-JP" sz="12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de-DE" altLang="ja-JP" sz="12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1988</a:t>
            </a:r>
            <a:r>
              <a:rPr lang="de-DE" altLang="ja-JP" sz="12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88, 167</a:t>
            </a:r>
            <a:endParaRPr lang="en-US" altLang="ja-JP" sz="12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97"/>
    </mc:Choice>
    <mc:Fallback xmlns="">
      <p:transition spd="slow" advTm="4109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190579"/>
            <a:ext cx="8543925" cy="60861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Vibration and Chemical Reaction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44594" y="5478003"/>
            <a:ext cx="9211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pulse duration is sufficiently short, it can induce and monitor the molecular vibration.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product, Na atom (II), is produced stepwise each time when the molecule is stretched (I).</a:t>
            </a:r>
          </a:p>
        </p:txBody>
      </p:sp>
      <p:pic>
        <p:nvPicPr>
          <p:cNvPr id="114" name="図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21" y="1418250"/>
            <a:ext cx="5175313" cy="3763864"/>
          </a:xfrm>
          <a:prstGeom prst="rect">
            <a:avLst/>
          </a:prstGeom>
        </p:spPr>
      </p:pic>
      <p:sp>
        <p:nvSpPr>
          <p:cNvPr id="116" name="正方形/長方形 115"/>
          <p:cNvSpPr/>
          <p:nvPr/>
        </p:nvSpPr>
        <p:spPr>
          <a:xfrm>
            <a:off x="5274474" y="6259811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Todd S. Rose1, Mark J. Rosker1 and Ahmed H. Zewail1</a:t>
            </a:r>
          </a:p>
          <a:p>
            <a:r>
              <a:rPr lang="en-US" altLang="ja-JP" sz="1200" i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J. Chem. Phys</a:t>
            </a:r>
            <a:r>
              <a:rPr lang="en-US" altLang="ja-JP" sz="12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., </a:t>
            </a:r>
            <a:r>
              <a:rPr lang="en-US" altLang="ja-JP" sz="12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1998</a:t>
            </a:r>
            <a:r>
              <a:rPr lang="en-US" altLang="ja-JP" sz="12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88, 6672</a:t>
            </a:r>
            <a:endParaRPr lang="ja-JP" altLang="ja-JP" sz="1200" kern="1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9673" y="956585"/>
            <a:ext cx="4531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Photodissociation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of 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64"/>
    </mc:Choice>
    <mc:Fallback xmlns="">
      <p:transition spd="slow" advTm="5016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349829" y="971942"/>
            <a:ext cx="6589485" cy="39600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75057" y="5017804"/>
            <a:ext cx="4304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BPN: 5,12-Bis(</a:t>
            </a:r>
            <a:r>
              <a:rPr lang="en-US" altLang="ja-JP" sz="1600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phenylethynyl</a:t>
            </a:r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)-</a:t>
            </a:r>
            <a:r>
              <a:rPr lang="en-US" altLang="ja-JP" sz="1600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naphthacene</a:t>
            </a:r>
            <a:endParaRPr lang="en-US" altLang="ja-JP" sz="1600" kern="1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DMA: N,N-</a:t>
            </a:r>
            <a:r>
              <a:rPr lang="en-US" altLang="ja-JP" sz="1600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Dimethylaniline</a:t>
            </a:r>
            <a:endParaRPr lang="en-US" altLang="ja-JP" sz="1600" kern="1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6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16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lectron donating solvent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35" y="1073543"/>
            <a:ext cx="6073723" cy="3858449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81038" y="190578"/>
            <a:ext cx="8543925" cy="78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Ultrafast Electron Transfer System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Dye Dissolved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Donating Solvent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75057" y="5950401"/>
            <a:ext cx="834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acceptor is always surrounded by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donors, the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transfer occurs for the most favorable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molecular 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100 fs ~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920348" y="5033592"/>
            <a:ext cx="4304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1-CN: 1-Chloronaphthalene</a:t>
            </a:r>
          </a:p>
          <a:p>
            <a:r>
              <a:rPr lang="ja-JP" altLang="en-US" sz="16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16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 </a:t>
            </a:r>
            <a:r>
              <a:rPr lang="en-US" altLang="ja-JP" sz="1600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ineart</a:t>
            </a:r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solvent</a:t>
            </a:r>
            <a:r>
              <a:rPr lang="ja-JP" altLang="en-US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endParaRPr lang="en-US" altLang="ja-JP" sz="1600" kern="1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1"/>
    </mc:Choice>
    <mc:Fallback xmlns="">
      <p:transition spd="slow" advTm="5705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1"/>
          <p:cNvGrpSpPr>
            <a:grpSpLocks/>
          </p:cNvGrpSpPr>
          <p:nvPr/>
        </p:nvGrpSpPr>
        <p:grpSpPr bwMode="auto">
          <a:xfrm>
            <a:off x="436555" y="2242573"/>
            <a:ext cx="5824371" cy="2211368"/>
            <a:chOff x="345566" y="1800580"/>
            <a:chExt cx="8914342" cy="3585240"/>
          </a:xfrm>
        </p:grpSpPr>
        <p:cxnSp>
          <p:nvCxnSpPr>
            <p:cNvPr id="35" name="直線矢印コネクタ 34"/>
            <p:cNvCxnSpPr/>
            <p:nvPr/>
          </p:nvCxnSpPr>
          <p:spPr>
            <a:xfrm flipV="1">
              <a:off x="2500368" y="2522425"/>
              <a:ext cx="4843915" cy="25007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/>
            <p:cNvSpPr/>
            <p:nvPr/>
          </p:nvSpPr>
          <p:spPr>
            <a:xfrm>
              <a:off x="7519243" y="3140435"/>
              <a:ext cx="1740665" cy="71609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610108" y="3382830"/>
              <a:ext cx="227850" cy="230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30785" y="3382830"/>
              <a:ext cx="227850" cy="230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8249352" y="3382830"/>
              <a:ext cx="229960" cy="230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0" name="台形 39"/>
            <p:cNvSpPr/>
            <p:nvPr/>
          </p:nvSpPr>
          <p:spPr>
            <a:xfrm>
              <a:off x="7519243" y="2846824"/>
              <a:ext cx="1740665" cy="293610"/>
            </a:xfrm>
            <a:prstGeom prst="trapezoid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 flipV="1">
              <a:off x="1477153" y="3499040"/>
              <a:ext cx="6042236" cy="1564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フリーフォーム 41"/>
            <p:cNvSpPr/>
            <p:nvPr/>
          </p:nvSpPr>
          <p:spPr>
            <a:xfrm>
              <a:off x="1709222" y="2392806"/>
              <a:ext cx="1023214" cy="1106235"/>
            </a:xfrm>
            <a:custGeom>
              <a:avLst/>
              <a:gdLst>
                <a:gd name="connsiteX0" fmla="*/ 0 w 1023937"/>
                <a:gd name="connsiteY0" fmla="*/ 1104900 h 1104900"/>
                <a:gd name="connsiteX1" fmla="*/ 500062 w 1023937"/>
                <a:gd name="connsiteY1" fmla="*/ 0 h 1104900"/>
                <a:gd name="connsiteX2" fmla="*/ 1023937 w 1023937"/>
                <a:gd name="connsiteY2" fmla="*/ 1100138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3937" h="1104900">
                  <a:moveTo>
                    <a:pt x="0" y="1104900"/>
                  </a:moveTo>
                  <a:cubicBezTo>
                    <a:pt x="164703" y="552847"/>
                    <a:pt x="329406" y="794"/>
                    <a:pt x="500062" y="0"/>
                  </a:cubicBezTo>
                  <a:cubicBezTo>
                    <a:pt x="670718" y="-794"/>
                    <a:pt x="847327" y="549672"/>
                    <a:pt x="1023937" y="1100138"/>
                  </a:cubicBezTo>
                </a:path>
              </a:pathLst>
            </a:custGeom>
            <a:gradFill flip="none" rotWithShape="1">
              <a:gsLst>
                <a:gs pos="0">
                  <a:schemeClr val="accent5">
                    <a:tint val="66000"/>
                    <a:satMod val="160000"/>
                  </a:schemeClr>
                </a:gs>
                <a:gs pos="50000">
                  <a:schemeClr val="accent5">
                    <a:tint val="44500"/>
                    <a:satMod val="160000"/>
                  </a:schemeClr>
                </a:gs>
                <a:gs pos="100000">
                  <a:schemeClr val="accent5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5335830" y="2924692"/>
              <a:ext cx="280592" cy="1146461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 flipV="1">
              <a:off x="3707127" y="3501274"/>
              <a:ext cx="1738409" cy="447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V="1">
              <a:off x="4812620" y="3501274"/>
              <a:ext cx="632916" cy="3307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フリーフォーム 45"/>
            <p:cNvSpPr/>
            <p:nvPr/>
          </p:nvSpPr>
          <p:spPr>
            <a:xfrm>
              <a:off x="3232953" y="2943307"/>
              <a:ext cx="1138238" cy="1690871"/>
            </a:xfrm>
            <a:custGeom>
              <a:avLst/>
              <a:gdLst>
                <a:gd name="connsiteX0" fmla="*/ 0 w 1023937"/>
                <a:gd name="connsiteY0" fmla="*/ 1104900 h 1104900"/>
                <a:gd name="connsiteX1" fmla="*/ 500062 w 1023937"/>
                <a:gd name="connsiteY1" fmla="*/ 0 h 1104900"/>
                <a:gd name="connsiteX2" fmla="*/ 1023937 w 1023937"/>
                <a:gd name="connsiteY2" fmla="*/ 1100138 h 1104900"/>
                <a:gd name="connsiteX0" fmla="*/ 0 w 1138237"/>
                <a:gd name="connsiteY0" fmla="*/ 1705581 h 1705581"/>
                <a:gd name="connsiteX1" fmla="*/ 614362 w 1138237"/>
                <a:gd name="connsiteY1" fmla="*/ 10131 h 1705581"/>
                <a:gd name="connsiteX2" fmla="*/ 1138237 w 1138237"/>
                <a:gd name="connsiteY2" fmla="*/ 1110269 h 1705581"/>
                <a:gd name="connsiteX0" fmla="*/ 0 w 1138237"/>
                <a:gd name="connsiteY0" fmla="*/ 1690871 h 1690871"/>
                <a:gd name="connsiteX1" fmla="*/ 614362 w 1138237"/>
                <a:gd name="connsiteY1" fmla="*/ 9708 h 1690871"/>
                <a:gd name="connsiteX2" fmla="*/ 1138237 w 1138237"/>
                <a:gd name="connsiteY2" fmla="*/ 1109846 h 16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37" h="1690871">
                  <a:moveTo>
                    <a:pt x="0" y="1690871"/>
                  </a:moveTo>
                  <a:cubicBezTo>
                    <a:pt x="164703" y="1138818"/>
                    <a:pt x="424656" y="106545"/>
                    <a:pt x="614362" y="9708"/>
                  </a:cubicBezTo>
                  <a:cubicBezTo>
                    <a:pt x="804068" y="-87129"/>
                    <a:pt x="961627" y="559380"/>
                    <a:pt x="1138237" y="1109846"/>
                  </a:cubicBezTo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>
              <a:off x="2209226" y="1965957"/>
              <a:ext cx="167722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2209226" y="1800580"/>
              <a:ext cx="0" cy="5721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3886452" y="1800580"/>
              <a:ext cx="0" cy="112411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/>
          </p:nvSpPr>
          <p:spPr>
            <a:xfrm>
              <a:off x="2862168" y="1939583"/>
              <a:ext cx="337556" cy="648692"/>
            </a:xfrm>
            <a:prstGeom prst="rect">
              <a:avLst/>
            </a:prstGeom>
            <a:noFill/>
          </p:spPr>
          <p:txBody>
            <a:bodyPr tIns="45721" bIns="45721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t</a:t>
              </a:r>
              <a:endPara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45566" y="3237567"/>
              <a:ext cx="1197769" cy="648692"/>
            </a:xfrm>
            <a:prstGeom prst="rect">
              <a:avLst/>
            </a:prstGeom>
            <a:noFill/>
          </p:spPr>
          <p:txBody>
            <a:bodyPr wrap="none" tIns="45721" bIns="45721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Probe</a:t>
              </a:r>
              <a:endParaRPr lang="ja-JP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1413082" y="4737128"/>
              <a:ext cx="1197769" cy="648692"/>
            </a:xfrm>
            <a:prstGeom prst="rect">
              <a:avLst/>
            </a:prstGeom>
            <a:noFill/>
          </p:spPr>
          <p:txBody>
            <a:bodyPr wrap="none" tIns="45721" bIns="45721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Pump</a:t>
              </a:r>
              <a:endParaRPr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44047" y="3970586"/>
              <a:ext cx="1457832" cy="648692"/>
            </a:xfrm>
            <a:prstGeom prst="rect">
              <a:avLst/>
            </a:prstGeom>
            <a:noFill/>
          </p:spPr>
          <p:txBody>
            <a:bodyPr wrap="none" tIns="45721" bIns="45721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Sample</a:t>
              </a:r>
              <a:endPara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7490303" y="3970586"/>
              <a:ext cx="1632027" cy="648692"/>
            </a:xfrm>
            <a:prstGeom prst="rect">
              <a:avLst/>
            </a:prstGeom>
            <a:noFill/>
          </p:spPr>
          <p:txBody>
            <a:bodyPr wrap="none" tIns="45721" bIns="45721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Detector</a:t>
              </a:r>
              <a:endPara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タイトル 1"/>
          <p:cNvSpPr txBox="1">
            <a:spLocks/>
          </p:cNvSpPr>
          <p:nvPr/>
        </p:nvSpPr>
        <p:spPr>
          <a:xfrm>
            <a:off x="636609" y="4479"/>
            <a:ext cx="10228595" cy="1421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Absorption Spectroscopy Measurement</a:t>
            </a:r>
          </a:p>
          <a:p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 Resolved Electronic Spectra)</a:t>
            </a:r>
            <a:endParaRPr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7030520" y="4361372"/>
            <a:ext cx="603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544593" y="6155090"/>
            <a:ext cx="8863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 few tens of femtoseconds 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10</a:t>
            </a:r>
            <a:r>
              <a:rPr lang="en-US" altLang="ja-JP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time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resolution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!</a:t>
            </a:r>
            <a:endParaRPr lang="en-US" altLang="ja-JP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フリーフォーム 26"/>
          <p:cNvSpPr/>
          <p:nvPr/>
        </p:nvSpPr>
        <p:spPr>
          <a:xfrm>
            <a:off x="7105976" y="3415347"/>
            <a:ext cx="1698005" cy="1107327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1957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705280" y="4057728"/>
                  <a:pt x="3028950" y="3076575"/>
                </a:cubicBezTo>
                <a:cubicBezTo>
                  <a:pt x="3442974" y="2425777"/>
                  <a:pt x="2988348" y="2621646"/>
                  <a:pt x="4641957" y="25422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線コネクタ 2"/>
          <p:cNvCxnSpPr>
            <a:stCxn id="27" idx="2"/>
            <a:endCxn id="27" idx="4"/>
          </p:cNvCxnSpPr>
          <p:nvPr/>
        </p:nvCxnSpPr>
        <p:spPr>
          <a:xfrm flipV="1">
            <a:off x="7558922" y="4396878"/>
            <a:ext cx="435525" cy="3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7475060" y="4271463"/>
            <a:ext cx="6042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7417510" y="4139990"/>
            <a:ext cx="7545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27" idx="1"/>
            <a:endCxn id="27" idx="5"/>
          </p:cNvCxnSpPr>
          <p:nvPr/>
        </p:nvCxnSpPr>
        <p:spPr>
          <a:xfrm flipV="1">
            <a:off x="7332449" y="4030948"/>
            <a:ext cx="881502" cy="1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フリーフォーム 54"/>
          <p:cNvSpPr/>
          <p:nvPr/>
        </p:nvSpPr>
        <p:spPr>
          <a:xfrm>
            <a:off x="7241299" y="2518090"/>
            <a:ext cx="1698005" cy="1107327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1957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705280" y="4057728"/>
                  <a:pt x="3028950" y="3076575"/>
                </a:cubicBezTo>
                <a:cubicBezTo>
                  <a:pt x="3442974" y="2425777"/>
                  <a:pt x="2988348" y="2621646"/>
                  <a:pt x="4641957" y="25422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線コネクタ 55"/>
          <p:cNvCxnSpPr>
            <a:stCxn id="55" idx="2"/>
            <a:endCxn id="55" idx="4"/>
          </p:cNvCxnSpPr>
          <p:nvPr/>
        </p:nvCxnSpPr>
        <p:spPr>
          <a:xfrm flipV="1">
            <a:off x="7694245" y="3499621"/>
            <a:ext cx="435525" cy="3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610383" y="3374206"/>
            <a:ext cx="6042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7552833" y="3242733"/>
            <a:ext cx="7545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55" idx="1"/>
            <a:endCxn id="55" idx="5"/>
          </p:cNvCxnSpPr>
          <p:nvPr/>
        </p:nvCxnSpPr>
        <p:spPr>
          <a:xfrm flipV="1">
            <a:off x="7467772" y="3133691"/>
            <a:ext cx="881502" cy="1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フリーフォーム 59"/>
          <p:cNvSpPr/>
          <p:nvPr/>
        </p:nvSpPr>
        <p:spPr>
          <a:xfrm>
            <a:off x="7413759" y="1642736"/>
            <a:ext cx="1698005" cy="1107327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1957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705280" y="4057728"/>
                  <a:pt x="3028950" y="3076575"/>
                </a:cubicBezTo>
                <a:cubicBezTo>
                  <a:pt x="3442974" y="2425777"/>
                  <a:pt x="2988348" y="2621646"/>
                  <a:pt x="4641957" y="25422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線コネクタ 60"/>
          <p:cNvCxnSpPr>
            <a:stCxn id="60" idx="2"/>
            <a:endCxn id="60" idx="4"/>
          </p:cNvCxnSpPr>
          <p:nvPr/>
        </p:nvCxnSpPr>
        <p:spPr>
          <a:xfrm flipV="1">
            <a:off x="7866705" y="2624267"/>
            <a:ext cx="435525" cy="3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7782843" y="2498852"/>
            <a:ext cx="6042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7725293" y="2367379"/>
            <a:ext cx="7545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60" idx="1"/>
            <a:endCxn id="60" idx="5"/>
          </p:cNvCxnSpPr>
          <p:nvPr/>
        </p:nvCxnSpPr>
        <p:spPr>
          <a:xfrm flipV="1">
            <a:off x="7640232" y="2258337"/>
            <a:ext cx="881502" cy="1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7782843" y="3499621"/>
            <a:ext cx="0" cy="897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 bwMode="auto">
          <a:xfrm>
            <a:off x="7742283" y="3592892"/>
            <a:ext cx="782587" cy="400112"/>
          </a:xfrm>
          <a:prstGeom prst="rect">
            <a:avLst/>
          </a:prstGeom>
          <a:noFill/>
        </p:spPr>
        <p:txBody>
          <a:bodyPr wrap="none" tIns="45721" bIns="45721">
            <a:spAutoFit/>
          </a:bodyPr>
          <a:lstStyle/>
          <a:p>
            <a:pPr algn="ctr">
              <a:defRPr/>
            </a:pPr>
            <a:r>
              <a:rPr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Pump</a:t>
            </a:r>
            <a:endParaRPr lang="ja-JP" alt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7862298" y="2707826"/>
            <a:ext cx="800925" cy="400112"/>
          </a:xfrm>
          <a:prstGeom prst="rect">
            <a:avLst/>
          </a:prstGeom>
          <a:noFill/>
        </p:spPr>
        <p:txBody>
          <a:bodyPr wrap="none" tIns="45721" bIns="45721">
            <a:spAutoFit/>
          </a:bodyPr>
          <a:lstStyle/>
          <a:p>
            <a:pPr algn="ctr">
              <a:defRPr/>
            </a:pPr>
            <a:r>
              <a:rPr lang="en-US" altLang="ja-JP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Probe</a:t>
            </a:r>
            <a:endParaRPr lang="ja-JP" altLang="en-US" sz="2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 flipV="1">
            <a:off x="7908523" y="2606615"/>
            <a:ext cx="0" cy="89725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7190963" y="3356978"/>
            <a:ext cx="603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正方形/長方形 73"/>
          <p:cNvSpPr/>
          <p:nvPr/>
        </p:nvSpPr>
        <p:spPr>
          <a:xfrm>
            <a:off x="7436383" y="2469789"/>
            <a:ext cx="603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フリーフォーム 74"/>
          <p:cNvSpPr/>
          <p:nvPr/>
        </p:nvSpPr>
        <p:spPr bwMode="auto">
          <a:xfrm>
            <a:off x="7810487" y="3206269"/>
            <a:ext cx="192215" cy="300288"/>
          </a:xfrm>
          <a:custGeom>
            <a:avLst/>
            <a:gdLst>
              <a:gd name="connsiteX0" fmla="*/ 0 w 1023937"/>
              <a:gd name="connsiteY0" fmla="*/ 1104900 h 1104900"/>
              <a:gd name="connsiteX1" fmla="*/ 500062 w 1023937"/>
              <a:gd name="connsiteY1" fmla="*/ 0 h 1104900"/>
              <a:gd name="connsiteX2" fmla="*/ 1023937 w 1023937"/>
              <a:gd name="connsiteY2" fmla="*/ 1100138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937" h="1104900">
                <a:moveTo>
                  <a:pt x="0" y="1104900"/>
                </a:moveTo>
                <a:cubicBezTo>
                  <a:pt x="164703" y="552847"/>
                  <a:pt x="329406" y="794"/>
                  <a:pt x="500062" y="0"/>
                </a:cubicBezTo>
                <a:cubicBezTo>
                  <a:pt x="670718" y="-794"/>
                  <a:pt x="847327" y="549672"/>
                  <a:pt x="1023937" y="1100138"/>
                </a:cubicBezTo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/>
              <p:cNvSpPr/>
              <p:nvPr/>
            </p:nvSpPr>
            <p:spPr>
              <a:xfrm>
                <a:off x="808636" y="5196155"/>
                <a:ext cx="1514453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ja-JP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ja-JP" altLang="en-US" sz="20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正方形/長方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6" y="5196155"/>
                <a:ext cx="1514453" cy="6665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正方形/長方形 75"/>
          <p:cNvSpPr/>
          <p:nvPr/>
        </p:nvSpPr>
        <p:spPr>
          <a:xfrm>
            <a:off x="2900543" y="5049803"/>
            <a:ext cx="6211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absorbance</a:t>
            </a:r>
          </a:p>
          <a:p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Intensity of transmitted light without pump pulse</a:t>
            </a:r>
          </a:p>
          <a:p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transmitted light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46663" y="6604084"/>
            <a:ext cx="45056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absorption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過渡吸収　</a:t>
            </a:r>
            <a:endParaRPr lang="ja-JP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29"/>
    </mc:Choice>
    <mc:Fallback xmlns="">
      <p:transition spd="slow" advTm="6892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正方形/長方形 64"/>
          <p:cNvSpPr/>
          <p:nvPr/>
        </p:nvSpPr>
        <p:spPr>
          <a:xfrm>
            <a:off x="544594" y="5752489"/>
            <a:ext cx="6451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Wavepacket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produced when the pulse duration is shorter than the half period of molecular vibration.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evolution of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wavepacket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corresponds to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nuclear motion.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880631" y="4750424"/>
            <a:ext cx="766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フリーフォーム 26"/>
          <p:cNvSpPr/>
          <p:nvPr/>
        </p:nvSpPr>
        <p:spPr>
          <a:xfrm>
            <a:off x="976368" y="3550133"/>
            <a:ext cx="2154383" cy="1404946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1957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705280" y="4057728"/>
                  <a:pt x="3028950" y="3076575"/>
                </a:cubicBezTo>
                <a:cubicBezTo>
                  <a:pt x="3442974" y="2425777"/>
                  <a:pt x="2988348" y="2621646"/>
                  <a:pt x="4641957" y="25422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線コネクタ 2"/>
          <p:cNvCxnSpPr>
            <a:stCxn id="27" idx="2"/>
            <a:endCxn id="27" idx="4"/>
          </p:cNvCxnSpPr>
          <p:nvPr/>
        </p:nvCxnSpPr>
        <p:spPr>
          <a:xfrm flipV="1">
            <a:off x="1551053" y="4795473"/>
            <a:ext cx="552582" cy="4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1444651" y="4636349"/>
            <a:ext cx="7666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71633" y="4469540"/>
            <a:ext cx="957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27" idx="1"/>
            <a:endCxn id="27" idx="5"/>
          </p:cNvCxnSpPr>
          <p:nvPr/>
        </p:nvCxnSpPr>
        <p:spPr>
          <a:xfrm flipV="1">
            <a:off x="1263710" y="4331191"/>
            <a:ext cx="1118426" cy="2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フリーフォーム 54"/>
          <p:cNvSpPr/>
          <p:nvPr/>
        </p:nvSpPr>
        <p:spPr>
          <a:xfrm>
            <a:off x="1148062" y="2411717"/>
            <a:ext cx="2154383" cy="1404946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1957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705280" y="4057728"/>
                  <a:pt x="3028950" y="3076575"/>
                </a:cubicBezTo>
                <a:cubicBezTo>
                  <a:pt x="3442974" y="2425777"/>
                  <a:pt x="2988348" y="2621646"/>
                  <a:pt x="4641957" y="25422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線コネクタ 55"/>
          <p:cNvCxnSpPr>
            <a:stCxn id="55" idx="2"/>
            <a:endCxn id="55" idx="4"/>
          </p:cNvCxnSpPr>
          <p:nvPr/>
        </p:nvCxnSpPr>
        <p:spPr>
          <a:xfrm flipV="1">
            <a:off x="1722747" y="3657057"/>
            <a:ext cx="552582" cy="4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1616345" y="3497934"/>
            <a:ext cx="7666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1543328" y="3331125"/>
            <a:ext cx="957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55" idx="1"/>
            <a:endCxn id="55" idx="5"/>
          </p:cNvCxnSpPr>
          <p:nvPr/>
        </p:nvCxnSpPr>
        <p:spPr>
          <a:xfrm flipV="1">
            <a:off x="1435404" y="3192775"/>
            <a:ext cx="1118426" cy="2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フリーフォーム 59"/>
          <p:cNvSpPr/>
          <p:nvPr/>
        </p:nvSpPr>
        <p:spPr>
          <a:xfrm>
            <a:off x="1366874" y="1301092"/>
            <a:ext cx="2154383" cy="1404946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1957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705280" y="4057728"/>
                  <a:pt x="3028950" y="3076575"/>
                </a:cubicBezTo>
                <a:cubicBezTo>
                  <a:pt x="3442974" y="2425777"/>
                  <a:pt x="2988348" y="2621646"/>
                  <a:pt x="4641957" y="25422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線コネクタ 60"/>
          <p:cNvCxnSpPr>
            <a:stCxn id="60" idx="2"/>
            <a:endCxn id="60" idx="4"/>
          </p:cNvCxnSpPr>
          <p:nvPr/>
        </p:nvCxnSpPr>
        <p:spPr>
          <a:xfrm flipV="1">
            <a:off x="1941560" y="2546432"/>
            <a:ext cx="552582" cy="4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1835158" y="2387309"/>
            <a:ext cx="7666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1762140" y="2220499"/>
            <a:ext cx="957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60" idx="1"/>
            <a:endCxn id="60" idx="5"/>
          </p:cNvCxnSpPr>
          <p:nvPr/>
        </p:nvCxnSpPr>
        <p:spPr>
          <a:xfrm flipV="1">
            <a:off x="1654217" y="2082150"/>
            <a:ext cx="1118426" cy="2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1835158" y="3657057"/>
            <a:ext cx="0" cy="1138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 bwMode="auto">
          <a:xfrm>
            <a:off x="1888866" y="3775397"/>
            <a:ext cx="782586" cy="400112"/>
          </a:xfrm>
          <a:prstGeom prst="rect">
            <a:avLst/>
          </a:prstGeom>
          <a:noFill/>
        </p:spPr>
        <p:txBody>
          <a:bodyPr wrap="none" tIns="45721" bIns="45721">
            <a:spAutoFit/>
          </a:bodyPr>
          <a:lstStyle/>
          <a:p>
            <a:pPr algn="ctr">
              <a:defRPr/>
            </a:pPr>
            <a:r>
              <a:rPr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Pump</a:t>
            </a:r>
            <a:endParaRPr lang="ja-JP" alt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2410054" y="2702692"/>
            <a:ext cx="782586" cy="400112"/>
          </a:xfrm>
          <a:prstGeom prst="rect">
            <a:avLst/>
          </a:prstGeom>
          <a:noFill/>
        </p:spPr>
        <p:txBody>
          <a:bodyPr wrap="none" tIns="45721" bIns="45721">
            <a:spAutoFit/>
          </a:bodyPr>
          <a:lstStyle/>
          <a:p>
            <a:pPr algn="ctr">
              <a:defRPr/>
            </a:pPr>
            <a:r>
              <a:rPr lang="en-US" altLang="ja-JP" sz="2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Probe</a:t>
            </a:r>
            <a:endParaRPr lang="ja-JP" altLang="en-US" sz="2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 flipV="1">
            <a:off x="2061406" y="2667000"/>
            <a:ext cx="0" cy="61152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1084197" y="3476076"/>
            <a:ext cx="766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正方形/長方形 73"/>
          <p:cNvSpPr/>
          <p:nvPr/>
        </p:nvSpPr>
        <p:spPr>
          <a:xfrm>
            <a:off x="1395579" y="2350434"/>
            <a:ext cx="766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フリーフォーム 74"/>
          <p:cNvSpPr/>
          <p:nvPr/>
        </p:nvSpPr>
        <p:spPr bwMode="auto">
          <a:xfrm>
            <a:off x="1728364" y="3284860"/>
            <a:ext cx="243877" cy="380997"/>
          </a:xfrm>
          <a:custGeom>
            <a:avLst/>
            <a:gdLst>
              <a:gd name="connsiteX0" fmla="*/ 0 w 1023937"/>
              <a:gd name="connsiteY0" fmla="*/ 1104900 h 1104900"/>
              <a:gd name="connsiteX1" fmla="*/ 500062 w 1023937"/>
              <a:gd name="connsiteY1" fmla="*/ 0 h 1104900"/>
              <a:gd name="connsiteX2" fmla="*/ 1023937 w 1023937"/>
              <a:gd name="connsiteY2" fmla="*/ 1100138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937" h="1104900">
                <a:moveTo>
                  <a:pt x="0" y="1104900"/>
                </a:moveTo>
                <a:cubicBezTo>
                  <a:pt x="164703" y="552847"/>
                  <a:pt x="329406" y="794"/>
                  <a:pt x="500062" y="0"/>
                </a:cubicBezTo>
                <a:cubicBezTo>
                  <a:pt x="670718" y="-794"/>
                  <a:pt x="847327" y="549672"/>
                  <a:pt x="1023937" y="1100138"/>
                </a:cubicBezTo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9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Wavepacket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Motion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4099847" y="4821492"/>
            <a:ext cx="766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1" name="フリーフォーム 100"/>
          <p:cNvSpPr/>
          <p:nvPr/>
        </p:nvSpPr>
        <p:spPr>
          <a:xfrm>
            <a:off x="4195584" y="3621201"/>
            <a:ext cx="2154383" cy="1404946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1957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705280" y="4057728"/>
                  <a:pt x="3028950" y="3076575"/>
                </a:cubicBezTo>
                <a:cubicBezTo>
                  <a:pt x="3442974" y="2425777"/>
                  <a:pt x="2988348" y="2621646"/>
                  <a:pt x="4641957" y="25422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直線コネクタ 101"/>
          <p:cNvCxnSpPr>
            <a:stCxn id="101" idx="2"/>
            <a:endCxn id="101" idx="4"/>
          </p:cNvCxnSpPr>
          <p:nvPr/>
        </p:nvCxnSpPr>
        <p:spPr>
          <a:xfrm flipV="1">
            <a:off x="4770269" y="4866541"/>
            <a:ext cx="552582" cy="4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4663867" y="4707417"/>
            <a:ext cx="7666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4590849" y="4540608"/>
            <a:ext cx="957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101" idx="1"/>
            <a:endCxn id="101" idx="5"/>
          </p:cNvCxnSpPr>
          <p:nvPr/>
        </p:nvCxnSpPr>
        <p:spPr>
          <a:xfrm flipV="1">
            <a:off x="4482926" y="4402259"/>
            <a:ext cx="1118426" cy="2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フリーフォーム 105"/>
          <p:cNvSpPr/>
          <p:nvPr/>
        </p:nvSpPr>
        <p:spPr>
          <a:xfrm>
            <a:off x="4367278" y="2482785"/>
            <a:ext cx="2154383" cy="1404946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1957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705280" y="4057728"/>
                  <a:pt x="3028950" y="3076575"/>
                </a:cubicBezTo>
                <a:cubicBezTo>
                  <a:pt x="3442974" y="2425777"/>
                  <a:pt x="2988348" y="2621646"/>
                  <a:pt x="4641957" y="25422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直線コネクタ 106"/>
          <p:cNvCxnSpPr>
            <a:stCxn id="106" idx="2"/>
            <a:endCxn id="106" idx="4"/>
          </p:cNvCxnSpPr>
          <p:nvPr/>
        </p:nvCxnSpPr>
        <p:spPr>
          <a:xfrm flipV="1">
            <a:off x="4941963" y="3728125"/>
            <a:ext cx="552582" cy="4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4835561" y="3569002"/>
            <a:ext cx="7666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4762544" y="3402193"/>
            <a:ext cx="957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>
            <a:stCxn id="106" idx="1"/>
            <a:endCxn id="106" idx="5"/>
          </p:cNvCxnSpPr>
          <p:nvPr/>
        </p:nvCxnSpPr>
        <p:spPr>
          <a:xfrm flipV="1">
            <a:off x="4654620" y="3263843"/>
            <a:ext cx="1118426" cy="2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フリーフォーム 110"/>
          <p:cNvSpPr/>
          <p:nvPr/>
        </p:nvSpPr>
        <p:spPr>
          <a:xfrm>
            <a:off x="4586090" y="1372160"/>
            <a:ext cx="2154383" cy="1404946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401016"/>
              <a:gd name="connsiteY0" fmla="*/ 0 h 5534061"/>
              <a:gd name="connsiteX1" fmla="*/ 619125 w 4401016"/>
              <a:gd name="connsiteY1" fmla="*/ 3086100 h 5534061"/>
              <a:gd name="connsiteX2" fmla="*/ 1238250 w 4401016"/>
              <a:gd name="connsiteY2" fmla="*/ 4924425 h 5534061"/>
              <a:gd name="connsiteX3" fmla="*/ 1819275 w 4401016"/>
              <a:gd name="connsiteY3" fmla="*/ 5534025 h 5534061"/>
              <a:gd name="connsiteX4" fmla="*/ 2428875 w 4401016"/>
              <a:gd name="connsiteY4" fmla="*/ 4905375 h 5534061"/>
              <a:gd name="connsiteX5" fmla="*/ 3028950 w 4401016"/>
              <a:gd name="connsiteY5" fmla="*/ 3076575 h 5534061"/>
              <a:gd name="connsiteX6" fmla="*/ 4401016 w 4401016"/>
              <a:gd name="connsiteY6" fmla="*/ 1881525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  <a:gd name="connsiteX0" fmla="*/ 0 w 4641957"/>
              <a:gd name="connsiteY0" fmla="*/ 0 h 5534061"/>
              <a:gd name="connsiteX1" fmla="*/ 619125 w 4641957"/>
              <a:gd name="connsiteY1" fmla="*/ 3086100 h 5534061"/>
              <a:gd name="connsiteX2" fmla="*/ 1238250 w 4641957"/>
              <a:gd name="connsiteY2" fmla="*/ 4924425 h 5534061"/>
              <a:gd name="connsiteX3" fmla="*/ 1819275 w 4641957"/>
              <a:gd name="connsiteY3" fmla="*/ 5534025 h 5534061"/>
              <a:gd name="connsiteX4" fmla="*/ 2428875 w 4641957"/>
              <a:gd name="connsiteY4" fmla="*/ 4905375 h 5534061"/>
              <a:gd name="connsiteX5" fmla="*/ 3028950 w 4641957"/>
              <a:gd name="connsiteY5" fmla="*/ 3076575 h 5534061"/>
              <a:gd name="connsiteX6" fmla="*/ 4641957 w 4641957"/>
              <a:gd name="connsiteY6" fmla="*/ 2542228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1957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705280" y="4057728"/>
                  <a:pt x="3028950" y="3076575"/>
                </a:cubicBezTo>
                <a:cubicBezTo>
                  <a:pt x="3442974" y="2425777"/>
                  <a:pt x="2988348" y="2621646"/>
                  <a:pt x="4641957" y="25422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直線コネクタ 111"/>
          <p:cNvCxnSpPr>
            <a:stCxn id="111" idx="2"/>
            <a:endCxn id="111" idx="4"/>
          </p:cNvCxnSpPr>
          <p:nvPr/>
        </p:nvCxnSpPr>
        <p:spPr>
          <a:xfrm flipV="1">
            <a:off x="5160776" y="2617500"/>
            <a:ext cx="552582" cy="4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5054374" y="2458377"/>
            <a:ext cx="7666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4981356" y="2291567"/>
            <a:ext cx="957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111" idx="1"/>
            <a:endCxn id="111" idx="5"/>
          </p:cNvCxnSpPr>
          <p:nvPr/>
        </p:nvCxnSpPr>
        <p:spPr>
          <a:xfrm flipV="1">
            <a:off x="4873433" y="2153218"/>
            <a:ext cx="1118426" cy="2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正方形/長方形 116"/>
          <p:cNvSpPr/>
          <p:nvPr/>
        </p:nvSpPr>
        <p:spPr bwMode="auto">
          <a:xfrm>
            <a:off x="5235575" y="3846465"/>
            <a:ext cx="782586" cy="400112"/>
          </a:xfrm>
          <a:prstGeom prst="rect">
            <a:avLst/>
          </a:prstGeom>
          <a:noFill/>
        </p:spPr>
        <p:txBody>
          <a:bodyPr wrap="none" tIns="45721" bIns="45721">
            <a:spAutoFit/>
          </a:bodyPr>
          <a:lstStyle/>
          <a:p>
            <a:pPr algn="ctr">
              <a:defRPr/>
            </a:pPr>
            <a:r>
              <a:rPr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Pump</a:t>
            </a:r>
            <a:endParaRPr lang="ja-JP" alt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4303413" y="3547144"/>
            <a:ext cx="766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1" name="正方形/長方形 120"/>
          <p:cNvSpPr/>
          <p:nvPr/>
        </p:nvSpPr>
        <p:spPr>
          <a:xfrm>
            <a:off x="4614795" y="2421502"/>
            <a:ext cx="766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フリーフォーム 121"/>
          <p:cNvSpPr/>
          <p:nvPr/>
        </p:nvSpPr>
        <p:spPr bwMode="auto">
          <a:xfrm>
            <a:off x="5089448" y="4485438"/>
            <a:ext cx="243877" cy="380997"/>
          </a:xfrm>
          <a:custGeom>
            <a:avLst/>
            <a:gdLst>
              <a:gd name="connsiteX0" fmla="*/ 0 w 1023937"/>
              <a:gd name="connsiteY0" fmla="*/ 1104900 h 1104900"/>
              <a:gd name="connsiteX1" fmla="*/ 500062 w 1023937"/>
              <a:gd name="connsiteY1" fmla="*/ 0 h 1104900"/>
              <a:gd name="connsiteX2" fmla="*/ 1023937 w 1023937"/>
              <a:gd name="connsiteY2" fmla="*/ 1100138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937" h="1104900">
                <a:moveTo>
                  <a:pt x="0" y="1104900"/>
                </a:moveTo>
                <a:cubicBezTo>
                  <a:pt x="164703" y="552847"/>
                  <a:pt x="329406" y="794"/>
                  <a:pt x="500062" y="0"/>
                </a:cubicBezTo>
                <a:cubicBezTo>
                  <a:pt x="670718" y="-794"/>
                  <a:pt x="847327" y="549672"/>
                  <a:pt x="1023937" y="1100138"/>
                </a:cubicBezTo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23" name="直線矢印コネクタ 122"/>
          <p:cNvCxnSpPr/>
          <p:nvPr/>
        </p:nvCxnSpPr>
        <p:spPr>
          <a:xfrm flipV="1">
            <a:off x="1849080" y="2411717"/>
            <a:ext cx="0" cy="86680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/>
          <p:nvPr/>
        </p:nvCxnSpPr>
        <p:spPr>
          <a:xfrm flipV="1">
            <a:off x="2275329" y="2706038"/>
            <a:ext cx="0" cy="57248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 ターン矢印 15"/>
          <p:cNvSpPr/>
          <p:nvPr/>
        </p:nvSpPr>
        <p:spPr>
          <a:xfrm rot="5400000">
            <a:off x="2157570" y="3409729"/>
            <a:ext cx="105295" cy="39967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U ターン矢印 124"/>
          <p:cNvSpPr/>
          <p:nvPr/>
        </p:nvSpPr>
        <p:spPr>
          <a:xfrm>
            <a:off x="4992223" y="3728126"/>
            <a:ext cx="227664" cy="115599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5197"/>
            </a:avLst>
          </a:prstGeom>
          <a:solidFill>
            <a:srgbClr val="FF4F4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U ターン矢印 125"/>
          <p:cNvSpPr/>
          <p:nvPr/>
        </p:nvSpPr>
        <p:spPr>
          <a:xfrm rot="16200000" flipH="1">
            <a:off x="4813355" y="4591690"/>
            <a:ext cx="105041" cy="422510"/>
          </a:xfrm>
          <a:prstGeom prst="uturnArrow">
            <a:avLst/>
          </a:prstGeom>
          <a:solidFill>
            <a:srgbClr val="FF4F4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385054" y="855820"/>
            <a:ext cx="306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Wavepacket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xcited state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3808599" y="830446"/>
            <a:ext cx="306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Wavepacket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052" y="1181677"/>
            <a:ext cx="2502641" cy="202639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73" y="3621201"/>
            <a:ext cx="2502455" cy="2026247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8201245" y="3278521"/>
            <a:ext cx="484632" cy="4442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46663" y="6604084"/>
            <a:ext cx="45056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wavepacket</a:t>
            </a:r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motion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核波束運動</a:t>
            </a:r>
            <a:endParaRPr lang="ja-JP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15"/>
    </mc:Choice>
    <mc:Fallback xmlns="">
      <p:transition spd="slow" advTm="8001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C130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9453" y="1502068"/>
            <a:ext cx="3624403" cy="2718302"/>
          </a:xfrm>
          <a:prstGeom prst="rect">
            <a:avLst/>
          </a:prstGeom>
        </p:spPr>
      </p:pic>
      <p:pic>
        <p:nvPicPr>
          <p:cNvPr id="5" name="図 4" descr="PC130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029" y="1502068"/>
            <a:ext cx="3611893" cy="270892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8407" y="5497742"/>
            <a:ext cx="9123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Regenerative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Amplifid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Sapphire laser</a:t>
            </a:r>
            <a:r>
              <a:rPr lang="ja-JP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 Physics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Solstice, 1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802 nm,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 W</a:t>
            </a:r>
            <a:r>
              <a:rPr lang="ja-JP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ulse laser light source</a:t>
            </a:r>
          </a:p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NOPA</a:t>
            </a:r>
            <a:r>
              <a:rPr lang="ja-JP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Non-collinear optical parametric amplifier</a:t>
            </a:r>
            <a:r>
              <a:rPr lang="ja-JP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ja-JP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Conversion, TOPAS White</a:t>
            </a:r>
            <a:r>
              <a:rPr lang="ja-JP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converter</a:t>
            </a:r>
          </a:p>
        </p:txBody>
      </p:sp>
      <p:sp>
        <p:nvSpPr>
          <p:cNvPr id="2" name="下矢印 1"/>
          <p:cNvSpPr/>
          <p:nvPr/>
        </p:nvSpPr>
        <p:spPr>
          <a:xfrm>
            <a:off x="2525486" y="1364343"/>
            <a:ext cx="333828" cy="8418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33020" y="820159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Solstice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下矢印 7"/>
          <p:cNvSpPr/>
          <p:nvPr/>
        </p:nvSpPr>
        <p:spPr>
          <a:xfrm flipV="1">
            <a:off x="2618190" y="3383487"/>
            <a:ext cx="373068" cy="116033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82351" y="4749874"/>
            <a:ext cx="237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TOPAS White</a:t>
            </a:r>
            <a:endParaRPr kumimoji="1" lang="ja-JP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下矢印 9"/>
          <p:cNvSpPr/>
          <p:nvPr/>
        </p:nvSpPr>
        <p:spPr>
          <a:xfrm flipV="1">
            <a:off x="3771556" y="3366175"/>
            <a:ext cx="373068" cy="116033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3"/>
    </mc:Choice>
    <mc:Fallback xmlns="">
      <p:transition spd="slow" advTm="4108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H="1">
            <a:off x="3576510" y="3599073"/>
            <a:ext cx="4015782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3218429" y="2348059"/>
            <a:ext cx="1410679" cy="564038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3575586" y="2921859"/>
            <a:ext cx="1062581" cy="677214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6963844" y="2754831"/>
            <a:ext cx="62844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6771412" y="2286344"/>
            <a:ext cx="20955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773342" y="2280390"/>
            <a:ext cx="0" cy="897951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5237020" y="3179062"/>
            <a:ext cx="153439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5244116" y="2259898"/>
            <a:ext cx="1" cy="91916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 flipV="1">
            <a:off x="4280444" y="2259898"/>
            <a:ext cx="364988" cy="287841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1405471" y="4407017"/>
            <a:ext cx="2587382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3984527" y="2280388"/>
            <a:ext cx="8327" cy="2126629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3984530" y="2265572"/>
            <a:ext cx="125249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308569" y="2064182"/>
            <a:ext cx="1098362" cy="1015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endParaRPr lang="en-US" altLang="ja-JP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  <a:p>
            <a:pPr algn="ctr"/>
            <a:endParaRPr lang="en-US" altLang="ja-JP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08566" y="3079846"/>
            <a:ext cx="1098363" cy="40011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MCPD1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08569" y="3942512"/>
            <a:ext cx="1098362" cy="1015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endParaRPr lang="en-US" altLang="ja-JP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  <a:p>
            <a:pPr algn="ctr"/>
            <a:endParaRPr lang="en-US" altLang="ja-JP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08566" y="4958176"/>
            <a:ext cx="1098363" cy="40011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MCPD2</a:t>
            </a:r>
          </a:p>
        </p:txBody>
      </p:sp>
      <p:cxnSp>
        <p:nvCxnSpPr>
          <p:cNvPr id="21" name="直線コネクタ 20"/>
          <p:cNvCxnSpPr/>
          <p:nvPr/>
        </p:nvCxnSpPr>
        <p:spPr>
          <a:xfrm flipH="1">
            <a:off x="1406931" y="2547737"/>
            <a:ext cx="32385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3883694" y="2159505"/>
            <a:ext cx="201671" cy="201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1720619" y="2376287"/>
            <a:ext cx="10287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921851" y="2376287"/>
            <a:ext cx="10287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524886" y="2551071"/>
            <a:ext cx="903426" cy="400112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1406929" y="1965233"/>
            <a:ext cx="979380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f=35mm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2505291" y="1965233"/>
            <a:ext cx="1084768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f=300mm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3653653" y="2376287"/>
            <a:ext cx="146050" cy="342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円弧 28"/>
          <p:cNvSpPr/>
          <p:nvPr/>
        </p:nvSpPr>
        <p:spPr>
          <a:xfrm rot="18945167" flipV="1">
            <a:off x="4188137" y="2319137"/>
            <a:ext cx="457200" cy="4572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円弧 29"/>
          <p:cNvSpPr/>
          <p:nvPr/>
        </p:nvSpPr>
        <p:spPr>
          <a:xfrm rot="18945167" flipV="1">
            <a:off x="4180025" y="2693264"/>
            <a:ext cx="457200" cy="4572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rot="600000" flipH="1">
            <a:off x="4179609" y="2150488"/>
            <a:ext cx="201671" cy="201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3892020" y="4306182"/>
            <a:ext cx="201671" cy="201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1716054" y="4231560"/>
            <a:ext cx="10287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402364" y="3820505"/>
            <a:ext cx="979380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f=35mm</a:t>
            </a:r>
          </a:p>
        </p:txBody>
      </p:sp>
      <p:sp>
        <p:nvSpPr>
          <p:cNvPr id="35" name="円弧 34"/>
          <p:cNvSpPr/>
          <p:nvPr/>
        </p:nvSpPr>
        <p:spPr>
          <a:xfrm rot="16200000" flipV="1">
            <a:off x="4840618" y="2175217"/>
            <a:ext cx="457200" cy="4572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rot="5400000" flipH="1">
            <a:off x="5136182" y="3079845"/>
            <a:ext cx="201671" cy="201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 rot="16200000">
            <a:off x="5192679" y="2766736"/>
            <a:ext cx="10287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 rot="5400000">
            <a:off x="5171089" y="2436608"/>
            <a:ext cx="146050" cy="342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 rot="6600000" flipH="1">
            <a:off x="3476266" y="3515329"/>
            <a:ext cx="201671" cy="201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3180468" y="2713916"/>
            <a:ext cx="835226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4731887" y="1776471"/>
            <a:ext cx="1084768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f=100mm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80720" y="2096295"/>
            <a:ext cx="487470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5377296" y="2742338"/>
            <a:ext cx="1084768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f=100mm</a:t>
            </a:r>
          </a:p>
        </p:txBody>
      </p:sp>
      <p:cxnSp>
        <p:nvCxnSpPr>
          <p:cNvPr id="44" name="直線コネクタ 43"/>
          <p:cNvCxnSpPr/>
          <p:nvPr/>
        </p:nvCxnSpPr>
        <p:spPr>
          <a:xfrm flipH="1" flipV="1">
            <a:off x="7344908" y="2565244"/>
            <a:ext cx="1" cy="3516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6670575" y="3096401"/>
            <a:ext cx="201671" cy="201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6997295" y="2860249"/>
            <a:ext cx="591349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OP1</a:t>
            </a:r>
          </a:p>
        </p:txBody>
      </p:sp>
      <p:cxnSp>
        <p:nvCxnSpPr>
          <p:cNvPr id="47" name="直線コネクタ 46"/>
          <p:cNvCxnSpPr/>
          <p:nvPr/>
        </p:nvCxnSpPr>
        <p:spPr>
          <a:xfrm flipH="1">
            <a:off x="6670575" y="2163520"/>
            <a:ext cx="201671" cy="201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5400000" flipH="1">
            <a:off x="6866133" y="2163519"/>
            <a:ext cx="201671" cy="201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670574" y="1987328"/>
            <a:ext cx="0" cy="377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7066981" y="1987328"/>
            <a:ext cx="0" cy="377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 flipV="1">
            <a:off x="6670575" y="1991356"/>
            <a:ext cx="396411" cy="3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6963842" y="2280388"/>
            <a:ext cx="0" cy="46869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5400000" flipH="1">
            <a:off x="6863007" y="2664285"/>
            <a:ext cx="201671" cy="201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7530666" y="3399019"/>
            <a:ext cx="903426" cy="400112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</a:p>
        </p:txBody>
      </p:sp>
      <p:cxnSp>
        <p:nvCxnSpPr>
          <p:cNvPr id="55" name="直線コネクタ 54"/>
          <p:cNvCxnSpPr/>
          <p:nvPr/>
        </p:nvCxnSpPr>
        <p:spPr>
          <a:xfrm flipH="1" flipV="1">
            <a:off x="6138200" y="3450402"/>
            <a:ext cx="1" cy="3516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5790586" y="3745408"/>
            <a:ext cx="591349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OP2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5440321" y="2415997"/>
            <a:ext cx="609039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CaF</a:t>
            </a:r>
            <a:r>
              <a:rPr lang="en-US" altLang="ja-JP" sz="1600" baseline="-25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4505083" y="2945499"/>
            <a:ext cx="605214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550555" y="2426083"/>
            <a:ext cx="535741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4101395" y="1840967"/>
            <a:ext cx="487470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</a:p>
        </p:txBody>
      </p:sp>
      <p:cxnSp>
        <p:nvCxnSpPr>
          <p:cNvPr id="61" name="直線コネクタ 60"/>
          <p:cNvCxnSpPr/>
          <p:nvPr/>
        </p:nvCxnSpPr>
        <p:spPr>
          <a:xfrm flipH="1" flipV="1">
            <a:off x="4765891" y="3450402"/>
            <a:ext cx="1" cy="3516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4481775" y="3756337"/>
            <a:ext cx="591349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</a:p>
        </p:txBody>
      </p:sp>
      <p:cxnSp>
        <p:nvCxnSpPr>
          <p:cNvPr id="63" name="直線コネクタ 62"/>
          <p:cNvCxnSpPr/>
          <p:nvPr/>
        </p:nvCxnSpPr>
        <p:spPr>
          <a:xfrm flipH="1" flipV="1">
            <a:off x="6483278" y="1893563"/>
            <a:ext cx="1" cy="541289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7146244" y="1951835"/>
            <a:ext cx="487470" cy="33855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ja-JP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6953720" y="4276288"/>
            <a:ext cx="2654514" cy="2309352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1" rIns="91440" bIns="45721">
            <a:spAutoFit/>
          </a:bodyPr>
          <a:lstStyle/>
          <a:p>
            <a:r>
              <a:rPr lang="en-US" altLang="ja-JP" sz="180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DL : Delay line</a:t>
            </a:r>
          </a:p>
          <a:p>
            <a:r>
              <a:rPr lang="en-US" altLang="ja-JP" sz="180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sz="180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中央精機</a:t>
            </a:r>
            <a:r>
              <a:rPr lang="en-US" altLang="ja-JP" sz="180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ALS-150)</a:t>
            </a:r>
          </a:p>
          <a:p>
            <a:r>
              <a:rPr lang="en-US" altLang="ja-JP" sz="180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OP : Optical chopper</a:t>
            </a:r>
          </a:p>
          <a:p>
            <a:r>
              <a:rPr lang="en-US" altLang="ja-JP" sz="180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(New Focus, Model 3501)</a:t>
            </a:r>
          </a:p>
          <a:p>
            <a:r>
              <a:rPr lang="en-US" altLang="ja-JP" sz="180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PM : Parabolic mirror</a:t>
            </a:r>
          </a:p>
          <a:p>
            <a:r>
              <a:rPr lang="en-US" altLang="ja-JP" sz="180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ND : Neutral density plate</a:t>
            </a:r>
          </a:p>
          <a:p>
            <a:r>
              <a:rPr lang="en-US" altLang="ja-JP" sz="180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BP : </a:t>
            </a:r>
            <a:r>
              <a:rPr lang="en-US" altLang="ja-JP" sz="180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Bereck</a:t>
            </a:r>
            <a:r>
              <a:rPr lang="en-US" altLang="ja-JP" sz="180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plate</a:t>
            </a:r>
          </a:p>
          <a:p>
            <a:r>
              <a:rPr lang="en-US" altLang="ja-JP" sz="180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SM </a:t>
            </a:r>
            <a:r>
              <a:rPr lang="en-US" altLang="ja-JP" sz="180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180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Spectometer</a:t>
            </a:r>
            <a:endParaRPr lang="en-US" altLang="ja-JP" sz="180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 System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下矢印 66"/>
          <p:cNvSpPr/>
          <p:nvPr/>
        </p:nvSpPr>
        <p:spPr>
          <a:xfrm>
            <a:off x="6771411" y="972467"/>
            <a:ext cx="333828" cy="8418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592610" y="503490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delay time</a:t>
            </a:r>
          </a:p>
        </p:txBody>
      </p:sp>
      <p:sp>
        <p:nvSpPr>
          <p:cNvPr id="69" name="下矢印 68"/>
          <p:cNvSpPr/>
          <p:nvPr/>
        </p:nvSpPr>
        <p:spPr>
          <a:xfrm flipV="1">
            <a:off x="5092439" y="3257089"/>
            <a:ext cx="333828" cy="84182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323737" y="4207994"/>
            <a:ext cx="2530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Continuum generation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784799" y="1114194"/>
            <a:ext cx="4143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ptical distance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 fs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67"/>
    </mc:Choice>
    <mc:Fallback xmlns="">
      <p:transition spd="slow" advTm="5406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159860" y="5541138"/>
            <a:ext cx="41796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kern="1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Excited at. 560 nm</a:t>
            </a:r>
            <a:r>
              <a:rPr lang="ja-JP" altLang="en-US" sz="1100" kern="1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1100" kern="1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Pulse duration 18 fs Excitation power 35 </a:t>
            </a:r>
            <a:r>
              <a:rPr lang="en-US" altLang="ja-JP" sz="1100" kern="100" dirty="0" err="1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nJ</a:t>
            </a:r>
            <a:r>
              <a:rPr lang="en-US" altLang="ja-JP" sz="1100" kern="1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1100" kern="1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041766"/>
            <a:ext cx="4103072" cy="442161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02" y="1054489"/>
            <a:ext cx="4103072" cy="4421617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Absorption Spectra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76776" y="5668162"/>
            <a:ext cx="10747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1200" b="1" cap="none" spc="0" dirty="0" smtClean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State</a:t>
            </a:r>
          </a:p>
          <a:p>
            <a:r>
              <a:rPr lang="en-US" altLang="ja-JP" sz="1200" b="1" cap="none" spc="0" dirty="0" smtClean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Bleach</a:t>
            </a:r>
          </a:p>
        </p:txBody>
      </p:sp>
      <p:sp>
        <p:nvSpPr>
          <p:cNvPr id="9" name="左大かっこ 8"/>
          <p:cNvSpPr/>
          <p:nvPr/>
        </p:nvSpPr>
        <p:spPr>
          <a:xfrm rot="16200000">
            <a:off x="1687358" y="5305634"/>
            <a:ext cx="100020" cy="517886"/>
          </a:xfrm>
          <a:prstGeom prst="leftBracke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左大かっこ 9"/>
          <p:cNvSpPr/>
          <p:nvPr/>
        </p:nvSpPr>
        <p:spPr>
          <a:xfrm rot="16200000">
            <a:off x="2508744" y="5123756"/>
            <a:ext cx="100020" cy="881639"/>
          </a:xfrm>
          <a:prstGeom prst="lef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左大かっこ 10"/>
          <p:cNvSpPr/>
          <p:nvPr/>
        </p:nvSpPr>
        <p:spPr>
          <a:xfrm rot="16200000">
            <a:off x="968781" y="5226563"/>
            <a:ext cx="100282" cy="675763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17032" y="5671943"/>
            <a:ext cx="12183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200" b="1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Stimulated Emission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95753" y="5663457"/>
            <a:ext cx="13768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2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 </a:t>
            </a:r>
            <a:r>
              <a:rPr lang="en-US" altLang="ja-JP" sz="1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12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bsorption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033386" y="6179156"/>
            <a:ext cx="7095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1-CN: Nearly no change was observed in this time range.</a:t>
            </a:r>
            <a:endParaRPr lang="en-US" altLang="ja-JP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DMA: S</a:t>
            </a:r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timulated emission disappeared in a few </a:t>
            </a:r>
            <a:r>
              <a:rPr lang="en-US" altLang="ja-JP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ps</a:t>
            </a:r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due to the ET.</a:t>
            </a:r>
            <a:endParaRPr lang="en-US" altLang="ja-JP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175670" y="5702412"/>
            <a:ext cx="273033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Excites State Absorption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励起状態の吸収</a:t>
            </a:r>
            <a:endParaRPr lang="en-US" altLang="ja-JP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Bleach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基底状態のブリーチ</a:t>
            </a:r>
            <a:endParaRPr lang="en-US" altLang="ja-JP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Stimulated Emission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誘導放出</a:t>
            </a:r>
            <a:endParaRPr lang="ja-JP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74"/>
    </mc:Choice>
    <mc:Fallback xmlns="">
      <p:transition spd="slow" advTm="7707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22672" y="5410108"/>
            <a:ext cx="7095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1-CN: No decay was observed in this time range.</a:t>
            </a:r>
            <a:endParaRPr lang="en-US" altLang="ja-JP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DMA: </a:t>
            </a:r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Ultrafast decay due to the electron transfer.</a:t>
            </a:r>
            <a:endParaRPr lang="en-US" altLang="ja-JP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τ</a:t>
            </a:r>
            <a:r>
              <a:rPr lang="en-US" altLang="ja-JP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lang="en-US" altLang="ja-JP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= 230 </a:t>
            </a:r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fs</a:t>
            </a:r>
            <a:r>
              <a:rPr lang="ja-JP" altLang="en-US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τ</a:t>
            </a:r>
            <a:r>
              <a:rPr lang="en-US" altLang="ja-JP" kern="100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=  3.2 </a:t>
            </a:r>
            <a:r>
              <a:rPr lang="en-US" altLang="ja-JP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ps</a:t>
            </a:r>
            <a:endParaRPr lang="en-US" altLang="ja-JP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Transfer Rate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8240" y="1304859"/>
            <a:ext cx="5449519" cy="399519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9"/>
    </mc:Choice>
    <mc:Fallback xmlns="">
      <p:transition spd="slow" advTm="309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ackground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lectron Transfer Reaction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xperiment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Ultrafast Electron Transfer System</a:t>
            </a:r>
          </a:p>
          <a:p>
            <a:pPr marL="0" indent="0">
              <a:buNone/>
            </a:pP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Absorption Spectroscopy Measurement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BPN / 1-CN or DMA</a:t>
            </a: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1"/>
    </mc:Choice>
    <mc:Fallback xmlns="">
      <p:transition spd="slow" advTm="2196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85854" y="5568880"/>
            <a:ext cx="8445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1-CN: The peak of the ground bleach and the stimulated </a:t>
            </a:r>
            <a:r>
              <a:rPr lang="en-US" altLang="ja-JP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emissioin</a:t>
            </a:r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were modulated by coherent nuclear </a:t>
            </a:r>
            <a:r>
              <a:rPr lang="en-US" altLang="ja-JP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wavepacket</a:t>
            </a:r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motion.</a:t>
            </a:r>
          </a:p>
          <a:p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DMA: Stimulated emission signal disappeared in a few </a:t>
            </a:r>
            <a:r>
              <a:rPr lang="en-US" altLang="ja-JP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ps</a:t>
            </a:r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due to the ET.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" y="1082881"/>
            <a:ext cx="4417175" cy="19556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065" y="1082881"/>
            <a:ext cx="4417175" cy="19556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8" y="3108045"/>
            <a:ext cx="4417174" cy="22871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066" y="3108044"/>
            <a:ext cx="4417174" cy="2287131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2D Plot of Transient Absorption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42414" y="200441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Bleach</a:t>
            </a:r>
            <a:endParaRPr kumimoji="1" lang="ja-JP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661171" y="4066943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Stimulated emission</a:t>
            </a:r>
            <a:endParaRPr kumimoji="1" lang="ja-JP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</a:rPr>
              <a:t>20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663" y="6604084"/>
            <a:ext cx="45056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modulate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変調</a:t>
            </a:r>
            <a:endParaRPr lang="ja-JP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19"/>
    </mc:Choice>
    <mc:Fallback xmlns="">
      <p:transition spd="slow" advTm="5891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Wavepacket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Excited State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38835" y="4739006"/>
            <a:ext cx="8003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1-CN: Coherent </a:t>
            </a:r>
            <a:r>
              <a:rPr lang="en-US" altLang="ja-JP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wavepacket</a:t>
            </a:r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motion was observed.</a:t>
            </a:r>
          </a:p>
          <a:p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DMA: The oscillation was reduced by the electron transfer.</a:t>
            </a:r>
          </a:p>
          <a:p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The band at 310 cm</a:t>
            </a:r>
            <a:r>
              <a:rPr lang="en-US" altLang="ja-JP" kern="100" baseline="30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-1</a:t>
            </a:r>
            <a:r>
              <a:rPr lang="ja-JP" altLang="en-US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 dominant in 1-CN and it is significantly reduced in DNA.</a:t>
            </a:r>
          </a:p>
          <a:p>
            <a:r>
              <a:rPr lang="ja-JP" altLang="en-US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→ </a:t>
            </a:r>
            <a:r>
              <a:rPr lang="en-US" altLang="ja-JP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310 cm</a:t>
            </a:r>
            <a:r>
              <a:rPr lang="en-US" altLang="ja-JP" kern="1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-1</a:t>
            </a:r>
            <a:r>
              <a:rPr lang="ja-JP" altLang="en-US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oscillation is strongly perturbed by the electron transfer!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" y="1722553"/>
            <a:ext cx="4184523" cy="242154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161" y="1722553"/>
            <a:ext cx="4184523" cy="242154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1038" y="1353221"/>
            <a:ext cx="4184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Time Evolution of Transient Absorbance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221161" y="1351323"/>
            <a:ext cx="3844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Fourier Transformed Spectra</a:t>
            </a:r>
          </a:p>
        </p:txBody>
      </p:sp>
    </p:spTree>
    <p:extLst>
      <p:ext uri="{BB962C8B-B14F-4D97-AF65-F5344CB8AC3E}">
        <p14:creationId xmlns:p14="http://schemas.microsoft.com/office/powerpoint/2010/main" val="42726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08"/>
    </mc:Choice>
    <mc:Fallback xmlns="">
      <p:transition spd="slow" advTm="6210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Mechanical Calculation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849" y="851128"/>
            <a:ext cx="3021747" cy="215818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6" y="3178582"/>
            <a:ext cx="2866159" cy="22396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2576939" y="5587469"/>
            <a:ext cx="1331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162 cm</a:t>
            </a:r>
            <a:r>
              <a:rPr lang="en-US" altLang="ja-JP" sz="1600" kern="100" baseline="30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-1</a:t>
            </a:r>
            <a:r>
              <a:rPr lang="ja-JP" altLang="en-US" sz="16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71" y="3178582"/>
            <a:ext cx="2866158" cy="2239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883848" y="5587469"/>
            <a:ext cx="1195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303 cm</a:t>
            </a:r>
            <a:r>
              <a:rPr lang="en-US" altLang="ja-JP" sz="1600" kern="100" baseline="30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-1</a:t>
            </a:r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*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597771" y="1245495"/>
            <a:ext cx="3308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Calculation: Franck Condon factor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877462" y="5772727"/>
            <a:ext cx="3135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*scaled value</a:t>
            </a:r>
          </a:p>
          <a:p>
            <a:r>
              <a:rPr lang="en-US" altLang="ja-JP" sz="9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J. </a:t>
            </a:r>
            <a:r>
              <a:rPr lang="en-US" altLang="ja-JP" sz="9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P. Merrick</a:t>
            </a:r>
            <a:r>
              <a:rPr lang="en-US" altLang="ja-JP" sz="9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et al.,  J</a:t>
            </a:r>
            <a:r>
              <a:rPr lang="en-US" altLang="ja-JP" sz="9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Phys. Chem. A 2007, 111, </a:t>
            </a:r>
            <a:r>
              <a:rPr lang="en-US" altLang="ja-JP" sz="9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11683-11700</a:t>
            </a:r>
            <a:endParaRPr lang="en-US" altLang="ja-JP" sz="900" kern="100" dirty="0" smtClean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5279" y="6130565"/>
            <a:ext cx="8987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 09, Revision </a:t>
            </a:r>
            <a:r>
              <a:rPr lang="en-US" altLang="ja-JP" sz="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D.01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J. Frisch, G. W. Trucks, H. B. Schlegel, G. E.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Scuseria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A. Robb, J. R.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Cheeseman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Scalmani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Barone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Mennucci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A.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Petersson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Nakatsuji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Caricato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X. Li, H. P.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Hratchian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F.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Izmaylov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Bloino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Zheng, J. L.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Sonnenberg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Hada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Ehara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Toyota, R. Fukuda, J. Hasegawa, M. Ishida, T. Nakajima, Y. Honda, O.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Kitao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Vreven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A. Montgomery, Jr., J. E. Peralta, F.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Ogliaro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Bearpark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J.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Heyd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 Brothers, K. N.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Kudin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N.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Staroverov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Kobayashi, J. Normand, K.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Raghavachari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Rendell, J. C.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Burant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S.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Iyengar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Tomasi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Cossi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M.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Millam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Klene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E. Knox, J. B. Cross, V. Bakken, C.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Adamo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Jaramillo, R.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Gomperts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E.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Stratmann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Yazyev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J. Austin, R.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Cammi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Pomelli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W.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Ochterski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L. Martin, K.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Morokuma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G.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Zakrzewski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A.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Voth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Salvador, J. J. Dannenberg, S.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Dapprich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D. Daniels, Ö.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Farkas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B.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Foresman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V. Ortiz, J. </a:t>
            </a:r>
            <a:r>
              <a:rPr lang="en-US" altLang="ja-JP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Cioslowski</a:t>
            </a:r>
            <a:r>
              <a:rPr lang="en-US" altLang="ja-JP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D. J. Fox, Gaussian, Inc., Wallingford CT, 2009.</a:t>
            </a:r>
            <a:endParaRPr lang="ja-JP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90260" y="2225626"/>
            <a:ext cx="3844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Calc. with Gaussian 09</a:t>
            </a:r>
          </a:p>
          <a:p>
            <a:r>
              <a:rPr lang="en-US" altLang="ja-JP" sz="1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Ground State</a:t>
            </a:r>
            <a:r>
              <a:rPr lang="ja-JP" altLang="en-US" sz="1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1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B3LYP/6-31G</a:t>
            </a:r>
          </a:p>
          <a:p>
            <a:r>
              <a:rPr lang="en-US" altLang="ja-JP" sz="1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Excited State</a:t>
            </a:r>
            <a:r>
              <a:rPr lang="ja-JP" altLang="en-US" sz="1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1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TD B3LYP / 6-31G</a:t>
            </a:r>
            <a:endParaRPr lang="en-US" altLang="ja-JP" sz="1400" kern="100" dirty="0" smtClean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08"/>
    </mc:Choice>
    <mc:Fallback xmlns="">
      <p:transition spd="slow" advTm="6020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363695"/>
            <a:ext cx="8543925" cy="2840460"/>
          </a:xfrm>
        </p:spPr>
        <p:txBody>
          <a:bodyPr>
            <a:normAutofit/>
          </a:bodyPr>
          <a:lstStyle/>
          <a:p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The rates of the electron transfer reaction were estimated to be 230 fs and 3.2 ps.</a:t>
            </a:r>
          </a:p>
          <a:p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We 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have observed coherent </a:t>
            </a:r>
            <a:r>
              <a:rPr lang="en-US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wavepacket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motion in the ground state bleach, the stimulated 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emission.</a:t>
            </a:r>
          </a:p>
          <a:p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The </a:t>
            </a:r>
            <a:r>
              <a:rPr lang="en-US" altLang="ja-JP" sz="2400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wavepacket</a:t>
            </a:r>
            <a:r>
              <a:rPr lang="en-US" altLang="ja-JP" sz="24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motion in the stimulated emission 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can be assigned to </a:t>
            </a:r>
            <a:r>
              <a:rPr lang="en-US" altLang="ja-JP" sz="24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the excited state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2400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The 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310 cm</a:t>
            </a:r>
            <a:r>
              <a:rPr lang="en-US" altLang="ja-JP" sz="2400" kern="100" baseline="30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-1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oscillation 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was 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strongly </a:t>
            </a:r>
            <a:r>
              <a:rPr lang="en-US" altLang="ja-JP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perturbed by the ultrafast ET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2400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81037" y="541512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3" y="4417722"/>
            <a:ext cx="2866158" cy="2239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3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48"/>
    </mc:Choice>
    <mc:Fallback xmlns="">
      <p:transition spd="slow" advTm="4014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1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"/>
    </mc:Choice>
    <mc:Fallback xmlns="">
      <p:transition spd="slow" advTm="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190579"/>
            <a:ext cx="8543925" cy="60861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Energy Conversion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8" y="1808942"/>
            <a:ext cx="4159145" cy="24728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98" y="1468915"/>
            <a:ext cx="1982240" cy="315285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50175" y="5693463"/>
            <a:ext cx="9555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Photoinduced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transfer (PET) reaction is a primary reaction in solar cell and photosynthesis. 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1038" y="5020406"/>
            <a:ext cx="3027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http://www.space-device.com/solar-top.html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861332" y="5019116"/>
            <a:ext cx="5044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http://www2.estrellamountain.edu/faculty/farabee/BIOBK/BioBookPS.html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6582168"/>
            <a:ext cx="36492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hotoinduced</a:t>
            </a:r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transfer </a:t>
            </a:r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光誘起電子移動反応</a:t>
            </a:r>
            <a:endParaRPr lang="ja-JP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91"/>
    </mc:Choice>
    <mc:Fallback xmlns="">
      <p:transition spd="slow" advTm="6699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190579"/>
            <a:ext cx="8543925" cy="60861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Photoinduced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Transfer (PET) Reaction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23701" y="1030302"/>
            <a:ext cx="8332063" cy="3013443"/>
            <a:chOff x="554030" y="1156711"/>
            <a:chExt cx="8556913" cy="3094764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674989" y="2942374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674989" y="3259065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674989" y="3575756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/>
            <p:nvPr/>
          </p:nvSpPr>
          <p:spPr>
            <a:xfrm>
              <a:off x="741828" y="289463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741828" y="321132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1014754" y="321132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741828" y="3536763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014754" y="3536763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1383167" y="3042777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1383167" y="3359468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1383167" y="3676159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円/楕円 21"/>
            <p:cNvSpPr/>
            <p:nvPr/>
          </p:nvSpPr>
          <p:spPr>
            <a:xfrm>
              <a:off x="1450006" y="299503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1722932" y="299503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450006" y="331172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722932" y="331172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450006" y="3637166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722932" y="3637166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674989" y="1693517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674989" y="2010208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674989" y="2326899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円/楕円 30"/>
            <p:cNvSpPr/>
            <p:nvPr/>
          </p:nvSpPr>
          <p:spPr>
            <a:xfrm>
              <a:off x="1014754" y="2287907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1383167" y="1793920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1383167" y="2110611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1383167" y="2427302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3245116" y="2942374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3245116" y="3259065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245116" y="3575756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円/楕円 37"/>
            <p:cNvSpPr/>
            <p:nvPr/>
          </p:nvSpPr>
          <p:spPr>
            <a:xfrm>
              <a:off x="3311956" y="289463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311956" y="321132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3584882" y="321132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311956" y="3536763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3584882" y="3536763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3953294" y="3359468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3953294" y="3676159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円/楕円 44"/>
            <p:cNvSpPr/>
            <p:nvPr/>
          </p:nvSpPr>
          <p:spPr>
            <a:xfrm>
              <a:off x="4020134" y="331172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4293060" y="331172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4020134" y="3637166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293060" y="3637166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3245116" y="1693517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245116" y="2010208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3245116" y="2326899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3953294" y="1793920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3953294" y="2110611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>
              <a:off x="2317492" y="2630709"/>
              <a:ext cx="607117" cy="0"/>
            </a:xfrm>
            <a:prstGeom prst="straightConnector1">
              <a:avLst/>
            </a:prstGeom>
            <a:ln w="19050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正方形/長方形 54"/>
            <p:cNvSpPr/>
            <p:nvPr/>
          </p:nvSpPr>
          <p:spPr>
            <a:xfrm>
              <a:off x="649637" y="3872176"/>
              <a:ext cx="564729" cy="3792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D*</a:t>
              </a:r>
              <a:endPara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1363385" y="3866133"/>
              <a:ext cx="564729" cy="3792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3230906" y="3872176"/>
              <a:ext cx="564729" cy="3792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ja-JP" baseline="30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ja-JP" altLang="en-US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3932828" y="3866135"/>
              <a:ext cx="564729" cy="3792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baseline="30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ja-JP" altLang="en-US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3953294" y="2427302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円/楕円 59"/>
            <p:cNvSpPr/>
            <p:nvPr/>
          </p:nvSpPr>
          <p:spPr>
            <a:xfrm>
              <a:off x="4020134" y="2379559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5288375" y="3259063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5288375" y="3575754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円/楕円 62"/>
            <p:cNvSpPr/>
            <p:nvPr/>
          </p:nvSpPr>
          <p:spPr>
            <a:xfrm>
              <a:off x="5355214" y="3211319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5628140" y="3211319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5355214" y="353676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5628140" y="353676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直線コネクタ 66"/>
            <p:cNvCxnSpPr/>
            <p:nvPr/>
          </p:nvCxnSpPr>
          <p:spPr>
            <a:xfrm>
              <a:off x="5996553" y="3042775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5996553" y="3359466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5996553" y="3676157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円/楕円 69"/>
            <p:cNvSpPr/>
            <p:nvPr/>
          </p:nvSpPr>
          <p:spPr>
            <a:xfrm>
              <a:off x="6336318" y="2995032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6063392" y="3311722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6336318" y="3311722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6063392" y="363716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6336318" y="363716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直線コネクタ 74"/>
            <p:cNvCxnSpPr/>
            <p:nvPr/>
          </p:nvCxnSpPr>
          <p:spPr>
            <a:xfrm>
              <a:off x="5288375" y="1693515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5288375" y="2010206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5288375" y="2326897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5996553" y="1793918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5996553" y="2110609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5996553" y="2427300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7858502" y="2942372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7858502" y="3259063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7858502" y="3575754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円/楕円 83"/>
            <p:cNvSpPr/>
            <p:nvPr/>
          </p:nvSpPr>
          <p:spPr>
            <a:xfrm>
              <a:off x="7925342" y="2894629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7925342" y="3211319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8198268" y="3211319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7925342" y="353676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8198268" y="353676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" name="直線コネクタ 88"/>
            <p:cNvCxnSpPr/>
            <p:nvPr/>
          </p:nvCxnSpPr>
          <p:spPr>
            <a:xfrm>
              <a:off x="8566680" y="3359466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8566680" y="3676157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円/楕円 90"/>
            <p:cNvSpPr/>
            <p:nvPr/>
          </p:nvSpPr>
          <p:spPr>
            <a:xfrm>
              <a:off x="8633520" y="3311722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8906446" y="3311722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8633520" y="363716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8906446" y="363716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5" name="直線コネクタ 94"/>
            <p:cNvCxnSpPr/>
            <p:nvPr/>
          </p:nvCxnSpPr>
          <p:spPr>
            <a:xfrm>
              <a:off x="7858502" y="1693515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7858502" y="2010206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7858502" y="2326897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8566680" y="1793918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8566680" y="2110609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>
              <a:off x="6930878" y="2630707"/>
              <a:ext cx="607117" cy="0"/>
            </a:xfrm>
            <a:prstGeom prst="straightConnector1">
              <a:avLst/>
            </a:prstGeom>
            <a:ln w="19050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正方形/長方形 100"/>
            <p:cNvSpPr/>
            <p:nvPr/>
          </p:nvSpPr>
          <p:spPr>
            <a:xfrm>
              <a:off x="5263024" y="3872174"/>
              <a:ext cx="564729" cy="3792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5976771" y="3866131"/>
              <a:ext cx="564729" cy="3792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A*</a:t>
              </a:r>
              <a:endPara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7844292" y="3872174"/>
              <a:ext cx="564729" cy="3792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ja-JP" baseline="30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ja-JP" altLang="en-US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8546214" y="3866134"/>
              <a:ext cx="564729" cy="3792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baseline="30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ja-JP" altLang="en-US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5" name="直線コネクタ 104"/>
            <p:cNvCxnSpPr/>
            <p:nvPr/>
          </p:nvCxnSpPr>
          <p:spPr>
            <a:xfrm>
              <a:off x="8566680" y="3042775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円/楕円 105"/>
            <p:cNvSpPr/>
            <p:nvPr/>
          </p:nvSpPr>
          <p:spPr>
            <a:xfrm>
              <a:off x="8906446" y="299503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7" name="直線コネクタ 106"/>
            <p:cNvCxnSpPr/>
            <p:nvPr/>
          </p:nvCxnSpPr>
          <p:spPr>
            <a:xfrm>
              <a:off x="8566680" y="2427300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円/楕円 107"/>
            <p:cNvSpPr/>
            <p:nvPr/>
          </p:nvSpPr>
          <p:spPr>
            <a:xfrm>
              <a:off x="8633520" y="2379557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554030" y="1156711"/>
              <a:ext cx="453051" cy="3792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b="0" cap="none" spc="0" dirty="0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ja-JP" altLang="en-US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5153617" y="1156711"/>
              <a:ext cx="466221" cy="3792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b="0" cap="none" spc="0" dirty="0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ja-JP" altLang="en-US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円弧 110"/>
            <p:cNvSpPr/>
            <p:nvPr/>
          </p:nvSpPr>
          <p:spPr>
            <a:xfrm rot="14515431" flipV="1">
              <a:off x="1080998" y="2238476"/>
              <a:ext cx="417359" cy="408003"/>
            </a:xfrm>
            <a:prstGeom prst="arc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円弧 111"/>
            <p:cNvSpPr/>
            <p:nvPr/>
          </p:nvSpPr>
          <p:spPr>
            <a:xfrm rot="14496495" flipV="1">
              <a:off x="5688766" y="2865639"/>
              <a:ext cx="408003" cy="408003"/>
            </a:xfrm>
            <a:prstGeom prst="arc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3" name="直線コネクタ 112"/>
            <p:cNvCxnSpPr/>
            <p:nvPr/>
          </p:nvCxnSpPr>
          <p:spPr>
            <a:xfrm>
              <a:off x="3953294" y="3044338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円/楕円 113"/>
            <p:cNvSpPr/>
            <p:nvPr/>
          </p:nvSpPr>
          <p:spPr>
            <a:xfrm>
              <a:off x="4020134" y="299659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4293060" y="299659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6085787" y="2365041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直線コネクタ 116"/>
            <p:cNvCxnSpPr/>
            <p:nvPr/>
          </p:nvCxnSpPr>
          <p:spPr>
            <a:xfrm>
              <a:off x="5288375" y="2937932"/>
              <a:ext cx="525166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円/楕円 117"/>
            <p:cNvSpPr/>
            <p:nvPr/>
          </p:nvSpPr>
          <p:spPr>
            <a:xfrm>
              <a:off x="5355214" y="2890188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5628140" y="2890188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8633520" y="2996594"/>
              <a:ext cx="95485" cy="954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1" name="正方形/長方形 120"/>
          <p:cNvSpPr/>
          <p:nvPr/>
        </p:nvSpPr>
        <p:spPr>
          <a:xfrm>
            <a:off x="744480" y="4513175"/>
            <a:ext cx="6441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excited state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ionization potential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  　　       ・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electron affinity</a:t>
            </a:r>
          </a:p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　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to exchange electron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compared to ground state.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818150" y="5540151"/>
            <a:ext cx="7348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organic molecules have a finite excited state life time (~ 10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s.).</a:t>
            </a:r>
          </a:p>
          <a:p>
            <a:r>
              <a:rPr lang="ja-JP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Ultrafast electron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tramsfer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important!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0" y="6582168"/>
            <a:ext cx="38801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donating / accepting molecule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電子供与性 </a:t>
            </a:r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受容性分子</a:t>
            </a:r>
            <a:endParaRPr lang="ja-JP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6553839" y="4520152"/>
            <a:ext cx="3226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: electron donating molecule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: electron accepting molecule 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4"/>
    </mc:Choice>
    <mc:Fallback xmlns="">
      <p:transition spd="slow" advTm="721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角丸四角形 163"/>
          <p:cNvSpPr/>
          <p:nvPr/>
        </p:nvSpPr>
        <p:spPr>
          <a:xfrm>
            <a:off x="4293768" y="4278439"/>
            <a:ext cx="2700471" cy="1905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47828" y="1444239"/>
            <a:ext cx="2700471" cy="1905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Solvation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58420" y="1610541"/>
            <a:ext cx="2345952" cy="1614605"/>
            <a:chOff x="458420" y="1610541"/>
            <a:chExt cx="2345952" cy="1614605"/>
          </a:xfrm>
        </p:grpSpPr>
        <p:sp>
          <p:nvSpPr>
            <p:cNvPr id="31" name="円/楕円 30"/>
            <p:cNvSpPr/>
            <p:nvPr/>
          </p:nvSpPr>
          <p:spPr>
            <a:xfrm>
              <a:off x="1640226" y="216339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981894" y="216339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974359" y="2083395"/>
              <a:ext cx="481222" cy="584774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632691" y="2083395"/>
              <a:ext cx="481222" cy="584774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5" name="グループ化 34"/>
            <p:cNvGrpSpPr/>
            <p:nvPr/>
          </p:nvGrpSpPr>
          <p:grpSpPr>
            <a:xfrm>
              <a:off x="1728879" y="1689392"/>
              <a:ext cx="470406" cy="172946"/>
              <a:chOff x="2281238" y="3460304"/>
              <a:chExt cx="385762" cy="178245"/>
            </a:xfrm>
          </p:grpSpPr>
          <p:sp>
            <p:nvSpPr>
              <p:cNvPr id="36" name="弦 3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弦 36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 rot="2114474">
              <a:off x="2283623" y="2816999"/>
              <a:ext cx="470406" cy="172946"/>
              <a:chOff x="2281238" y="3460304"/>
              <a:chExt cx="385762" cy="178245"/>
            </a:xfrm>
          </p:grpSpPr>
          <p:sp>
            <p:nvSpPr>
              <p:cNvPr id="39" name="弦 3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弦 3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 rot="8425280">
              <a:off x="2333966" y="2100555"/>
              <a:ext cx="470406" cy="172946"/>
              <a:chOff x="2281238" y="3460304"/>
              <a:chExt cx="385762" cy="178245"/>
            </a:xfrm>
          </p:grpSpPr>
          <p:sp>
            <p:nvSpPr>
              <p:cNvPr id="42" name="弦 4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弦 4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 rot="7002173">
              <a:off x="618692" y="2827757"/>
              <a:ext cx="470406" cy="172946"/>
              <a:chOff x="2281238" y="3460304"/>
              <a:chExt cx="385762" cy="178245"/>
            </a:xfrm>
          </p:grpSpPr>
          <p:sp>
            <p:nvSpPr>
              <p:cNvPr id="45" name="弦 4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弦 4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グループ化 46"/>
            <p:cNvGrpSpPr/>
            <p:nvPr/>
          </p:nvGrpSpPr>
          <p:grpSpPr>
            <a:xfrm rot="11403201">
              <a:off x="1249794" y="2903472"/>
              <a:ext cx="470406" cy="172946"/>
              <a:chOff x="2281238" y="3460304"/>
              <a:chExt cx="385762" cy="178245"/>
            </a:xfrm>
          </p:grpSpPr>
          <p:sp>
            <p:nvSpPr>
              <p:cNvPr id="48" name="弦 47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弦 4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 rot="1950958">
              <a:off x="503053" y="1922703"/>
              <a:ext cx="470406" cy="172946"/>
              <a:chOff x="2281238" y="3460304"/>
              <a:chExt cx="385762" cy="178245"/>
            </a:xfrm>
          </p:grpSpPr>
          <p:sp>
            <p:nvSpPr>
              <p:cNvPr id="52" name="弦 5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弦 5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 rot="4765478">
              <a:off x="309690" y="2306897"/>
              <a:ext cx="470406" cy="172946"/>
              <a:chOff x="2281238" y="3460304"/>
              <a:chExt cx="385762" cy="178245"/>
            </a:xfrm>
          </p:grpSpPr>
          <p:sp>
            <p:nvSpPr>
              <p:cNvPr id="55" name="弦 5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弦 5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 rot="15424149">
              <a:off x="1804361" y="2903470"/>
              <a:ext cx="470406" cy="172946"/>
              <a:chOff x="2281238" y="3460304"/>
              <a:chExt cx="385762" cy="178245"/>
            </a:xfrm>
          </p:grpSpPr>
          <p:sp>
            <p:nvSpPr>
              <p:cNvPr id="59" name="弦 5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弦 5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グループ化 60"/>
            <p:cNvGrpSpPr/>
            <p:nvPr/>
          </p:nvGrpSpPr>
          <p:grpSpPr>
            <a:xfrm rot="15424149">
              <a:off x="1099488" y="1759271"/>
              <a:ext cx="470406" cy="172946"/>
              <a:chOff x="2281238" y="3460304"/>
              <a:chExt cx="385762" cy="178245"/>
            </a:xfrm>
          </p:grpSpPr>
          <p:sp>
            <p:nvSpPr>
              <p:cNvPr id="62" name="弦 6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弦 6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グループ化 2"/>
          <p:cNvGrpSpPr/>
          <p:nvPr/>
        </p:nvGrpSpPr>
        <p:grpSpPr>
          <a:xfrm>
            <a:off x="4325123" y="1576832"/>
            <a:ext cx="2494684" cy="1684486"/>
            <a:chOff x="4325123" y="1576832"/>
            <a:chExt cx="2494684" cy="1684486"/>
          </a:xfrm>
        </p:grpSpPr>
        <p:sp>
          <p:nvSpPr>
            <p:cNvPr id="66" name="円/楕円 65"/>
            <p:cNvSpPr/>
            <p:nvPr/>
          </p:nvSpPr>
          <p:spPr>
            <a:xfrm>
              <a:off x="5655659" y="219956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4997327" y="219956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4989790" y="2119563"/>
              <a:ext cx="481222" cy="584774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5648122" y="2119563"/>
              <a:ext cx="481222" cy="584774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70" name="グループ化 69"/>
            <p:cNvGrpSpPr/>
            <p:nvPr/>
          </p:nvGrpSpPr>
          <p:grpSpPr>
            <a:xfrm rot="16200000">
              <a:off x="5744314" y="1725562"/>
              <a:ext cx="470406" cy="172946"/>
              <a:chOff x="2281238" y="3460304"/>
              <a:chExt cx="385762" cy="178245"/>
            </a:xfrm>
          </p:grpSpPr>
          <p:sp>
            <p:nvSpPr>
              <p:cNvPr id="71" name="弦 7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弦 7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グループ化 72"/>
            <p:cNvGrpSpPr/>
            <p:nvPr/>
          </p:nvGrpSpPr>
          <p:grpSpPr>
            <a:xfrm rot="2114474">
              <a:off x="6299059" y="2853169"/>
              <a:ext cx="470406" cy="172946"/>
              <a:chOff x="2281238" y="3460304"/>
              <a:chExt cx="385762" cy="178245"/>
            </a:xfrm>
          </p:grpSpPr>
          <p:sp>
            <p:nvSpPr>
              <p:cNvPr id="74" name="弦 7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弦 7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 rot="20185490">
              <a:off x="6349401" y="2136723"/>
              <a:ext cx="470406" cy="172946"/>
              <a:chOff x="2281238" y="3460304"/>
              <a:chExt cx="385762" cy="178245"/>
            </a:xfrm>
          </p:grpSpPr>
          <p:sp>
            <p:nvSpPr>
              <p:cNvPr id="77" name="弦 7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弦 7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グループ化 78"/>
            <p:cNvGrpSpPr/>
            <p:nvPr/>
          </p:nvGrpSpPr>
          <p:grpSpPr>
            <a:xfrm rot="18073613">
              <a:off x="4634127" y="2863926"/>
              <a:ext cx="470406" cy="172946"/>
              <a:chOff x="2281238" y="3460304"/>
              <a:chExt cx="385762" cy="178245"/>
            </a:xfrm>
          </p:grpSpPr>
          <p:sp>
            <p:nvSpPr>
              <p:cNvPr id="80" name="弦 7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弦 8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 rot="15094613">
              <a:off x="5265229" y="2939642"/>
              <a:ext cx="470406" cy="172946"/>
              <a:chOff x="2281238" y="3460304"/>
              <a:chExt cx="385762" cy="178245"/>
            </a:xfrm>
          </p:grpSpPr>
          <p:sp>
            <p:nvSpPr>
              <p:cNvPr id="83" name="弦 8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弦 8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グループ化 84"/>
            <p:cNvGrpSpPr/>
            <p:nvPr/>
          </p:nvGrpSpPr>
          <p:grpSpPr>
            <a:xfrm rot="2200773">
              <a:off x="4518487" y="1958871"/>
              <a:ext cx="470406" cy="172946"/>
              <a:chOff x="2281238" y="3460304"/>
              <a:chExt cx="385762" cy="178245"/>
            </a:xfrm>
          </p:grpSpPr>
          <p:sp>
            <p:nvSpPr>
              <p:cNvPr id="86" name="弦 8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弦 86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グループ化 87"/>
            <p:cNvGrpSpPr/>
            <p:nvPr/>
          </p:nvGrpSpPr>
          <p:grpSpPr>
            <a:xfrm rot="774485">
              <a:off x="4325123" y="2343067"/>
              <a:ext cx="470406" cy="172946"/>
              <a:chOff x="2281238" y="3460304"/>
              <a:chExt cx="385762" cy="178245"/>
            </a:xfrm>
          </p:grpSpPr>
          <p:sp>
            <p:nvSpPr>
              <p:cNvPr id="89" name="弦 8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弦 8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グループ化 90"/>
            <p:cNvGrpSpPr/>
            <p:nvPr/>
          </p:nvGrpSpPr>
          <p:grpSpPr>
            <a:xfrm rot="3690618">
              <a:off x="5819795" y="2939640"/>
              <a:ext cx="470406" cy="172946"/>
              <a:chOff x="2281238" y="3460304"/>
              <a:chExt cx="385762" cy="178245"/>
            </a:xfrm>
          </p:grpSpPr>
          <p:sp>
            <p:nvSpPr>
              <p:cNvPr id="92" name="弦 9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弦 9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グループ化 93"/>
            <p:cNvGrpSpPr/>
            <p:nvPr/>
          </p:nvGrpSpPr>
          <p:grpSpPr>
            <a:xfrm rot="6514969">
              <a:off x="5114923" y="1795439"/>
              <a:ext cx="470406" cy="172946"/>
              <a:chOff x="2281238" y="3460304"/>
              <a:chExt cx="385762" cy="178245"/>
            </a:xfrm>
          </p:grpSpPr>
          <p:sp>
            <p:nvSpPr>
              <p:cNvPr id="95" name="弦 9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弦 9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361155" y="4364523"/>
            <a:ext cx="2494684" cy="1684486"/>
            <a:chOff x="4361155" y="4172019"/>
            <a:chExt cx="2494684" cy="1684486"/>
          </a:xfrm>
        </p:grpSpPr>
        <p:sp>
          <p:nvSpPr>
            <p:cNvPr id="104" name="円/楕円 103"/>
            <p:cNvSpPr/>
            <p:nvPr/>
          </p:nvSpPr>
          <p:spPr>
            <a:xfrm>
              <a:off x="5691691" y="4794754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5033359" y="4794754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5025822" y="4714750"/>
              <a:ext cx="481222" cy="584774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5684154" y="4714750"/>
              <a:ext cx="481222" cy="584774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08" name="グループ化 107"/>
            <p:cNvGrpSpPr/>
            <p:nvPr/>
          </p:nvGrpSpPr>
          <p:grpSpPr>
            <a:xfrm rot="16200000">
              <a:off x="5780346" y="4320749"/>
              <a:ext cx="470406" cy="172946"/>
              <a:chOff x="2281238" y="3460304"/>
              <a:chExt cx="385762" cy="178245"/>
            </a:xfrm>
          </p:grpSpPr>
          <p:sp>
            <p:nvSpPr>
              <p:cNvPr id="109" name="弦 10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弦 10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1" name="グループ化 110"/>
            <p:cNvGrpSpPr/>
            <p:nvPr/>
          </p:nvGrpSpPr>
          <p:grpSpPr>
            <a:xfrm rot="2114474">
              <a:off x="6335091" y="5448356"/>
              <a:ext cx="470406" cy="172946"/>
              <a:chOff x="2281238" y="3460304"/>
              <a:chExt cx="385762" cy="178245"/>
            </a:xfrm>
          </p:grpSpPr>
          <p:sp>
            <p:nvSpPr>
              <p:cNvPr id="112" name="弦 11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弦 11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グループ化 113"/>
            <p:cNvGrpSpPr/>
            <p:nvPr/>
          </p:nvGrpSpPr>
          <p:grpSpPr>
            <a:xfrm rot="20185490">
              <a:off x="6385433" y="4731910"/>
              <a:ext cx="470406" cy="172946"/>
              <a:chOff x="2281238" y="3460304"/>
              <a:chExt cx="385762" cy="178245"/>
            </a:xfrm>
          </p:grpSpPr>
          <p:sp>
            <p:nvSpPr>
              <p:cNvPr id="115" name="弦 11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弦 11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7" name="グループ化 116"/>
            <p:cNvGrpSpPr/>
            <p:nvPr/>
          </p:nvGrpSpPr>
          <p:grpSpPr>
            <a:xfrm rot="18073613">
              <a:off x="4670159" y="5459113"/>
              <a:ext cx="470406" cy="172946"/>
              <a:chOff x="2281238" y="3460304"/>
              <a:chExt cx="385762" cy="178245"/>
            </a:xfrm>
          </p:grpSpPr>
          <p:sp>
            <p:nvSpPr>
              <p:cNvPr id="118" name="弦 117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弦 118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グループ化 119"/>
            <p:cNvGrpSpPr/>
            <p:nvPr/>
          </p:nvGrpSpPr>
          <p:grpSpPr>
            <a:xfrm rot="15094613">
              <a:off x="5301261" y="5534829"/>
              <a:ext cx="470406" cy="172946"/>
              <a:chOff x="2281238" y="3460304"/>
              <a:chExt cx="385762" cy="178245"/>
            </a:xfrm>
          </p:grpSpPr>
          <p:sp>
            <p:nvSpPr>
              <p:cNvPr id="121" name="弦 12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弦 12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グループ化 122"/>
            <p:cNvGrpSpPr/>
            <p:nvPr/>
          </p:nvGrpSpPr>
          <p:grpSpPr>
            <a:xfrm rot="2200773">
              <a:off x="4554519" y="4554058"/>
              <a:ext cx="470406" cy="172946"/>
              <a:chOff x="2281238" y="3460304"/>
              <a:chExt cx="385762" cy="178245"/>
            </a:xfrm>
          </p:grpSpPr>
          <p:sp>
            <p:nvSpPr>
              <p:cNvPr id="124" name="弦 12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弦 12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6" name="グループ化 125"/>
            <p:cNvGrpSpPr/>
            <p:nvPr/>
          </p:nvGrpSpPr>
          <p:grpSpPr>
            <a:xfrm rot="774485">
              <a:off x="4361155" y="4938254"/>
              <a:ext cx="470406" cy="172946"/>
              <a:chOff x="2281238" y="3460304"/>
              <a:chExt cx="385762" cy="178245"/>
            </a:xfrm>
          </p:grpSpPr>
          <p:sp>
            <p:nvSpPr>
              <p:cNvPr id="127" name="弦 12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弦 12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9" name="グループ化 128"/>
            <p:cNvGrpSpPr/>
            <p:nvPr/>
          </p:nvGrpSpPr>
          <p:grpSpPr>
            <a:xfrm rot="3690618">
              <a:off x="5855827" y="5534827"/>
              <a:ext cx="470406" cy="172946"/>
              <a:chOff x="2281238" y="3460304"/>
              <a:chExt cx="385762" cy="178245"/>
            </a:xfrm>
          </p:grpSpPr>
          <p:sp>
            <p:nvSpPr>
              <p:cNvPr id="130" name="弦 12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弦 13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2" name="グループ化 131"/>
            <p:cNvGrpSpPr/>
            <p:nvPr/>
          </p:nvGrpSpPr>
          <p:grpSpPr>
            <a:xfrm rot="6514969">
              <a:off x="5150955" y="4390626"/>
              <a:ext cx="470406" cy="172946"/>
              <a:chOff x="2281238" y="3460304"/>
              <a:chExt cx="385762" cy="178245"/>
            </a:xfrm>
          </p:grpSpPr>
          <p:sp>
            <p:nvSpPr>
              <p:cNvPr id="133" name="弦 13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弦 13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5" name="正方形/長方形 134"/>
            <p:cNvSpPr/>
            <p:nvPr/>
          </p:nvSpPr>
          <p:spPr>
            <a:xfrm>
              <a:off x="5371008" y="4788549"/>
              <a:ext cx="338554" cy="420627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aseline="30000" dirty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+</a:t>
              </a:r>
              <a:endParaRPr lang="ja-JP" altLang="en-US" sz="32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6037953" y="4764659"/>
              <a:ext cx="276037" cy="420627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aseline="30000" dirty="0" smtClean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-</a:t>
              </a:r>
              <a:endParaRPr lang="ja-JP" altLang="en-US" sz="32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29220" y="4404307"/>
            <a:ext cx="2345952" cy="1614605"/>
            <a:chOff x="529220" y="4211803"/>
            <a:chExt cx="2345952" cy="1614605"/>
          </a:xfrm>
        </p:grpSpPr>
        <p:sp>
          <p:nvSpPr>
            <p:cNvPr id="137" name="円/楕円 136"/>
            <p:cNvSpPr/>
            <p:nvPr/>
          </p:nvSpPr>
          <p:spPr>
            <a:xfrm>
              <a:off x="1711026" y="4764659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1052694" y="4764659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1045159" y="4684657"/>
              <a:ext cx="481222" cy="584774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1703491" y="4684657"/>
              <a:ext cx="481222" cy="584774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41" name="グループ化 140"/>
            <p:cNvGrpSpPr/>
            <p:nvPr/>
          </p:nvGrpSpPr>
          <p:grpSpPr>
            <a:xfrm>
              <a:off x="1799679" y="4290654"/>
              <a:ext cx="470406" cy="172946"/>
              <a:chOff x="2281238" y="3460304"/>
              <a:chExt cx="385762" cy="178245"/>
            </a:xfrm>
          </p:grpSpPr>
          <p:sp>
            <p:nvSpPr>
              <p:cNvPr id="142" name="弦 14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弦 14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4" name="グループ化 143"/>
            <p:cNvGrpSpPr/>
            <p:nvPr/>
          </p:nvGrpSpPr>
          <p:grpSpPr>
            <a:xfrm rot="2114474">
              <a:off x="2354423" y="5418261"/>
              <a:ext cx="470406" cy="172946"/>
              <a:chOff x="2281238" y="3460304"/>
              <a:chExt cx="385762" cy="178245"/>
            </a:xfrm>
          </p:grpSpPr>
          <p:sp>
            <p:nvSpPr>
              <p:cNvPr id="145" name="弦 14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弦 14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7" name="グループ化 146"/>
            <p:cNvGrpSpPr/>
            <p:nvPr/>
          </p:nvGrpSpPr>
          <p:grpSpPr>
            <a:xfrm rot="8425280">
              <a:off x="2404766" y="4701817"/>
              <a:ext cx="470406" cy="172946"/>
              <a:chOff x="2281238" y="3460304"/>
              <a:chExt cx="385762" cy="178245"/>
            </a:xfrm>
          </p:grpSpPr>
          <p:sp>
            <p:nvSpPr>
              <p:cNvPr id="148" name="弦 147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弦 148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0" name="グループ化 149"/>
            <p:cNvGrpSpPr/>
            <p:nvPr/>
          </p:nvGrpSpPr>
          <p:grpSpPr>
            <a:xfrm rot="7002173">
              <a:off x="689492" y="5429019"/>
              <a:ext cx="470406" cy="172946"/>
              <a:chOff x="2281238" y="3460304"/>
              <a:chExt cx="385762" cy="178245"/>
            </a:xfrm>
          </p:grpSpPr>
          <p:sp>
            <p:nvSpPr>
              <p:cNvPr id="151" name="弦 15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弦 15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3" name="グループ化 152"/>
            <p:cNvGrpSpPr/>
            <p:nvPr/>
          </p:nvGrpSpPr>
          <p:grpSpPr>
            <a:xfrm rot="11403201">
              <a:off x="1320594" y="5504734"/>
              <a:ext cx="470406" cy="172946"/>
              <a:chOff x="2281238" y="3460304"/>
              <a:chExt cx="385762" cy="178245"/>
            </a:xfrm>
          </p:grpSpPr>
          <p:sp>
            <p:nvSpPr>
              <p:cNvPr id="154" name="弦 15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弦 15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6" name="グループ化 155"/>
            <p:cNvGrpSpPr/>
            <p:nvPr/>
          </p:nvGrpSpPr>
          <p:grpSpPr>
            <a:xfrm rot="1950958">
              <a:off x="573853" y="4523965"/>
              <a:ext cx="470406" cy="172946"/>
              <a:chOff x="2281238" y="3460304"/>
              <a:chExt cx="385762" cy="178245"/>
            </a:xfrm>
          </p:grpSpPr>
          <p:sp>
            <p:nvSpPr>
              <p:cNvPr id="157" name="弦 15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弦 15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9" name="グループ化 158"/>
            <p:cNvGrpSpPr/>
            <p:nvPr/>
          </p:nvGrpSpPr>
          <p:grpSpPr>
            <a:xfrm rot="4765478">
              <a:off x="380490" y="4908159"/>
              <a:ext cx="470406" cy="172946"/>
              <a:chOff x="2281238" y="3460304"/>
              <a:chExt cx="385762" cy="178245"/>
            </a:xfrm>
          </p:grpSpPr>
          <p:sp>
            <p:nvSpPr>
              <p:cNvPr id="160" name="弦 15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弦 16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2" name="グループ化 161"/>
            <p:cNvGrpSpPr/>
            <p:nvPr/>
          </p:nvGrpSpPr>
          <p:grpSpPr>
            <a:xfrm rot="15424149">
              <a:off x="1875161" y="5504732"/>
              <a:ext cx="470406" cy="172946"/>
              <a:chOff x="2281238" y="3460304"/>
              <a:chExt cx="385762" cy="178245"/>
            </a:xfrm>
          </p:grpSpPr>
          <p:sp>
            <p:nvSpPr>
              <p:cNvPr id="167" name="弦 16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弦 168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0" name="グループ化 169"/>
            <p:cNvGrpSpPr/>
            <p:nvPr/>
          </p:nvGrpSpPr>
          <p:grpSpPr>
            <a:xfrm rot="15424149">
              <a:off x="1170288" y="4360533"/>
              <a:ext cx="470406" cy="172946"/>
              <a:chOff x="2281238" y="3460304"/>
              <a:chExt cx="385762" cy="178245"/>
            </a:xfrm>
          </p:grpSpPr>
          <p:sp>
            <p:nvSpPr>
              <p:cNvPr id="171" name="弦 17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弦 18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7" name="正方形/長方形 96"/>
            <p:cNvSpPr/>
            <p:nvPr/>
          </p:nvSpPr>
          <p:spPr>
            <a:xfrm>
              <a:off x="1391521" y="4740930"/>
              <a:ext cx="338554" cy="420627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aseline="30000" dirty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+</a:t>
              </a:r>
              <a:endParaRPr lang="ja-JP" altLang="en-US" sz="32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2058466" y="4717040"/>
              <a:ext cx="276037" cy="420627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200" baseline="30000" dirty="0" smtClean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-</a:t>
              </a:r>
              <a:endParaRPr lang="ja-JP" altLang="en-US" sz="32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4" name="グループ化 183"/>
          <p:cNvGrpSpPr/>
          <p:nvPr/>
        </p:nvGrpSpPr>
        <p:grpSpPr>
          <a:xfrm>
            <a:off x="7875335" y="980377"/>
            <a:ext cx="470406" cy="172946"/>
            <a:chOff x="2281238" y="3460304"/>
            <a:chExt cx="385762" cy="178245"/>
          </a:xfrm>
        </p:grpSpPr>
        <p:sp>
          <p:nvSpPr>
            <p:cNvPr id="185" name="弦 184"/>
            <p:cNvSpPr/>
            <p:nvPr/>
          </p:nvSpPr>
          <p:spPr>
            <a:xfrm flipH="1" flipV="1">
              <a:off x="2281238" y="3460304"/>
              <a:ext cx="385762" cy="178245"/>
            </a:xfrm>
            <a:prstGeom prst="chord">
              <a:avLst>
                <a:gd name="adj1" fmla="val 5407884"/>
                <a:gd name="adj2" fmla="val 16188386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弦 185"/>
            <p:cNvSpPr/>
            <p:nvPr/>
          </p:nvSpPr>
          <p:spPr>
            <a:xfrm flipV="1">
              <a:off x="2281238" y="3460304"/>
              <a:ext cx="385762" cy="178245"/>
            </a:xfrm>
            <a:prstGeom prst="chord">
              <a:avLst>
                <a:gd name="adj1" fmla="val 5407884"/>
                <a:gd name="adj2" fmla="val 1618838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山形 4"/>
          <p:cNvSpPr/>
          <p:nvPr/>
        </p:nvSpPr>
        <p:spPr>
          <a:xfrm>
            <a:off x="3360027" y="4624794"/>
            <a:ext cx="588783" cy="1213003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山形 186"/>
          <p:cNvSpPr/>
          <p:nvPr/>
        </p:nvSpPr>
        <p:spPr>
          <a:xfrm flipH="1">
            <a:off x="3229181" y="1835497"/>
            <a:ext cx="588783" cy="1213003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正方形/長方形 187"/>
          <p:cNvSpPr/>
          <p:nvPr/>
        </p:nvSpPr>
        <p:spPr>
          <a:xfrm>
            <a:off x="7447751" y="4942702"/>
            <a:ext cx="2101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Solvation</a:t>
            </a:r>
            <a:endParaRPr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正方形/長方形 188"/>
          <p:cNvSpPr/>
          <p:nvPr/>
        </p:nvSpPr>
        <p:spPr>
          <a:xfrm>
            <a:off x="7447751" y="2119563"/>
            <a:ext cx="2101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endParaRPr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正方形/長方形 189"/>
          <p:cNvSpPr/>
          <p:nvPr/>
        </p:nvSpPr>
        <p:spPr>
          <a:xfrm>
            <a:off x="7643744" y="767385"/>
            <a:ext cx="466794" cy="42062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aseline="30000" dirty="0" smtClean="0">
                <a:ln w="0"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δ+</a:t>
            </a:r>
            <a:endParaRPr lang="ja-JP" altLang="en-US" sz="3200" b="0" cap="none" spc="0" baseline="3000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1" name="正方形/長方形 190"/>
          <p:cNvSpPr/>
          <p:nvPr/>
        </p:nvSpPr>
        <p:spPr>
          <a:xfrm>
            <a:off x="8178954" y="775572"/>
            <a:ext cx="404278" cy="42062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aseline="30000" dirty="0" smtClean="0">
                <a:ln w="0"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δ-</a:t>
            </a:r>
            <a:endParaRPr lang="ja-JP" altLang="en-US" sz="3200" b="0" cap="none" spc="0" baseline="3000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5266433" y="6264155"/>
            <a:ext cx="804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endParaRPr lang="ja-JP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1107638" y="3412804"/>
            <a:ext cx="804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endParaRPr lang="ja-JP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354745" y="922490"/>
            <a:ext cx="2101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 State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正方形/長方形 167"/>
          <p:cNvSpPr/>
          <p:nvPr/>
        </p:nvSpPr>
        <p:spPr>
          <a:xfrm>
            <a:off x="354745" y="3896975"/>
            <a:ext cx="3423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Separated State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正方形/長方形 171"/>
          <p:cNvSpPr/>
          <p:nvPr/>
        </p:nvSpPr>
        <p:spPr>
          <a:xfrm>
            <a:off x="48671" y="6604084"/>
            <a:ext cx="36492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olvation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溶媒和</a:t>
            </a:r>
            <a:endParaRPr lang="ja-JP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79"/>
    </mc:Choice>
    <mc:Fallback xmlns="">
      <p:transition spd="slow" advTm="700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正方形/長方形 162"/>
          <p:cNvSpPr/>
          <p:nvPr/>
        </p:nvSpPr>
        <p:spPr>
          <a:xfrm>
            <a:off x="1803196" y="1215134"/>
            <a:ext cx="5645355" cy="3175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フリーフォーム 163"/>
          <p:cNvSpPr/>
          <p:nvPr/>
        </p:nvSpPr>
        <p:spPr>
          <a:xfrm>
            <a:off x="2024137" y="243573"/>
            <a:ext cx="3619564" cy="2866995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フリーフォーム 164"/>
          <p:cNvSpPr/>
          <p:nvPr/>
        </p:nvSpPr>
        <p:spPr>
          <a:xfrm>
            <a:off x="3274309" y="229300"/>
            <a:ext cx="3800541" cy="3153694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1595167" y="6630"/>
            <a:ext cx="6777754" cy="1189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 rot="16200000">
            <a:off x="1071289" y="2818453"/>
            <a:ext cx="84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2" name="直線コネクタ 171"/>
          <p:cNvCxnSpPr/>
          <p:nvPr/>
        </p:nvCxnSpPr>
        <p:spPr>
          <a:xfrm>
            <a:off x="3471153" y="3126663"/>
            <a:ext cx="220239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4076309" y="3382994"/>
            <a:ext cx="159723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3471153" y="2826770"/>
            <a:ext cx="1512891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74"/>
          <p:cNvCxnSpPr/>
          <p:nvPr/>
        </p:nvCxnSpPr>
        <p:spPr>
          <a:xfrm>
            <a:off x="3569493" y="2826770"/>
            <a:ext cx="0" cy="29989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テキスト ボックス 175"/>
          <p:cNvSpPr txBox="1"/>
          <p:nvPr/>
        </p:nvSpPr>
        <p:spPr>
          <a:xfrm>
            <a:off x="2551022" y="270980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7" name="直線矢印コネクタ 176"/>
          <p:cNvCxnSpPr/>
          <p:nvPr/>
        </p:nvCxnSpPr>
        <p:spPr>
          <a:xfrm>
            <a:off x="5174580" y="3126663"/>
            <a:ext cx="0" cy="25633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/>
          <p:cNvCxnSpPr/>
          <p:nvPr/>
        </p:nvCxnSpPr>
        <p:spPr>
          <a:xfrm>
            <a:off x="5174580" y="1527141"/>
            <a:ext cx="0" cy="160414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テキスト ボックス 178"/>
          <p:cNvSpPr txBox="1"/>
          <p:nvPr/>
        </p:nvSpPr>
        <p:spPr>
          <a:xfrm>
            <a:off x="5701784" y="300311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206638" y="194671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2099754" y="12689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6706419" y="12777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Classical Marcus Theory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69493" y="4360917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coordinate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3006525" y="3270958"/>
            <a:ext cx="889396" cy="612128"/>
            <a:chOff x="458420" y="1610541"/>
            <a:chExt cx="2345952" cy="1614605"/>
          </a:xfrm>
        </p:grpSpPr>
        <p:sp>
          <p:nvSpPr>
            <p:cNvPr id="26" name="円/楕円 25"/>
            <p:cNvSpPr/>
            <p:nvPr/>
          </p:nvSpPr>
          <p:spPr>
            <a:xfrm>
              <a:off x="1640226" y="216339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981894" y="216339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848806" y="2083395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507137" y="2083395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1728879" y="1689392"/>
              <a:ext cx="470406" cy="172946"/>
              <a:chOff x="2281238" y="3460304"/>
              <a:chExt cx="385762" cy="178245"/>
            </a:xfrm>
          </p:grpSpPr>
          <p:sp>
            <p:nvSpPr>
              <p:cNvPr id="56" name="弦 5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58" name="弦 5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 rot="2114474">
              <a:off x="2283623" y="2816999"/>
              <a:ext cx="470406" cy="172946"/>
              <a:chOff x="2281238" y="3460304"/>
              <a:chExt cx="385762" cy="178245"/>
            </a:xfrm>
          </p:grpSpPr>
          <p:sp>
            <p:nvSpPr>
              <p:cNvPr id="54" name="弦 5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55" name="弦 5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 rot="8425280">
              <a:off x="2333966" y="2100555"/>
              <a:ext cx="470406" cy="172946"/>
              <a:chOff x="2281238" y="3460304"/>
              <a:chExt cx="385762" cy="178245"/>
            </a:xfrm>
          </p:grpSpPr>
          <p:sp>
            <p:nvSpPr>
              <p:cNvPr id="52" name="弦 5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53" name="弦 5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 rot="7002173">
              <a:off x="618692" y="2827757"/>
              <a:ext cx="470406" cy="172946"/>
              <a:chOff x="2281238" y="3460304"/>
              <a:chExt cx="385762" cy="178245"/>
            </a:xfrm>
          </p:grpSpPr>
          <p:sp>
            <p:nvSpPr>
              <p:cNvPr id="50" name="弦 4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51" name="弦 5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 rot="11403201">
              <a:off x="1249794" y="2903472"/>
              <a:ext cx="470406" cy="172946"/>
              <a:chOff x="2281238" y="3460304"/>
              <a:chExt cx="385762" cy="178245"/>
            </a:xfrm>
          </p:grpSpPr>
          <p:sp>
            <p:nvSpPr>
              <p:cNvPr id="47" name="弦 4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8" name="弦 4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 rot="1950958">
              <a:off x="503053" y="1922703"/>
              <a:ext cx="470406" cy="172946"/>
              <a:chOff x="2281238" y="3460304"/>
              <a:chExt cx="385762" cy="178245"/>
            </a:xfrm>
          </p:grpSpPr>
          <p:sp>
            <p:nvSpPr>
              <p:cNvPr id="45" name="弦 4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6" name="弦 4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 rot="4765478">
              <a:off x="309690" y="2306897"/>
              <a:ext cx="470406" cy="172946"/>
              <a:chOff x="2281238" y="3460304"/>
              <a:chExt cx="385762" cy="178245"/>
            </a:xfrm>
          </p:grpSpPr>
          <p:sp>
            <p:nvSpPr>
              <p:cNvPr id="43" name="弦 4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4" name="弦 4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 rot="15424149">
              <a:off x="1804361" y="2903470"/>
              <a:ext cx="470406" cy="172946"/>
              <a:chOff x="2281238" y="3460304"/>
              <a:chExt cx="385762" cy="178245"/>
            </a:xfrm>
          </p:grpSpPr>
          <p:sp>
            <p:nvSpPr>
              <p:cNvPr id="41" name="弦 4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2" name="弦 4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 rot="15424149">
              <a:off x="1099488" y="1759271"/>
              <a:ext cx="470406" cy="172946"/>
              <a:chOff x="2281238" y="3460304"/>
              <a:chExt cx="385762" cy="178245"/>
            </a:xfrm>
          </p:grpSpPr>
          <p:sp>
            <p:nvSpPr>
              <p:cNvPr id="39" name="弦 3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0" name="弦 3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</p:grpSp>
      <p:grpSp>
        <p:nvGrpSpPr>
          <p:cNvPr id="59" name="グループ化 58"/>
          <p:cNvGrpSpPr/>
          <p:nvPr/>
        </p:nvGrpSpPr>
        <p:grpSpPr>
          <a:xfrm>
            <a:off x="5282553" y="1323453"/>
            <a:ext cx="945783" cy="638621"/>
            <a:chOff x="4325123" y="1576832"/>
            <a:chExt cx="2494684" cy="1684486"/>
          </a:xfrm>
        </p:grpSpPr>
        <p:sp>
          <p:nvSpPr>
            <p:cNvPr id="60" name="円/楕円 59"/>
            <p:cNvSpPr/>
            <p:nvPr/>
          </p:nvSpPr>
          <p:spPr>
            <a:xfrm>
              <a:off x="5655659" y="219956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4997327" y="219956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864236" y="2119564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5522569" y="2119564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64" name="グループ化 63"/>
            <p:cNvGrpSpPr/>
            <p:nvPr/>
          </p:nvGrpSpPr>
          <p:grpSpPr>
            <a:xfrm rot="16200000">
              <a:off x="5744314" y="1725562"/>
              <a:ext cx="470406" cy="172946"/>
              <a:chOff x="2281238" y="3460304"/>
              <a:chExt cx="385762" cy="178245"/>
            </a:xfrm>
          </p:grpSpPr>
          <p:sp>
            <p:nvSpPr>
              <p:cNvPr id="89" name="弦 8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90" name="弦 8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65" name="グループ化 64"/>
            <p:cNvGrpSpPr/>
            <p:nvPr/>
          </p:nvGrpSpPr>
          <p:grpSpPr>
            <a:xfrm rot="2114474">
              <a:off x="6299059" y="2853169"/>
              <a:ext cx="470406" cy="172946"/>
              <a:chOff x="2281238" y="3460304"/>
              <a:chExt cx="385762" cy="178245"/>
            </a:xfrm>
          </p:grpSpPr>
          <p:sp>
            <p:nvSpPr>
              <p:cNvPr id="87" name="弦 8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88" name="弦 8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66" name="グループ化 65"/>
            <p:cNvGrpSpPr/>
            <p:nvPr/>
          </p:nvGrpSpPr>
          <p:grpSpPr>
            <a:xfrm rot="20185490">
              <a:off x="6349401" y="2136723"/>
              <a:ext cx="470406" cy="172946"/>
              <a:chOff x="2281238" y="3460304"/>
              <a:chExt cx="385762" cy="178245"/>
            </a:xfrm>
          </p:grpSpPr>
          <p:sp>
            <p:nvSpPr>
              <p:cNvPr id="85" name="弦 8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86" name="弦 8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 rot="18073613">
              <a:off x="4634127" y="2863926"/>
              <a:ext cx="470406" cy="172946"/>
              <a:chOff x="2281238" y="3460304"/>
              <a:chExt cx="385762" cy="178245"/>
            </a:xfrm>
          </p:grpSpPr>
          <p:sp>
            <p:nvSpPr>
              <p:cNvPr id="83" name="弦 8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84" name="弦 8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68" name="グループ化 67"/>
            <p:cNvGrpSpPr/>
            <p:nvPr/>
          </p:nvGrpSpPr>
          <p:grpSpPr>
            <a:xfrm rot="15094613">
              <a:off x="5265229" y="2939642"/>
              <a:ext cx="470406" cy="172946"/>
              <a:chOff x="2281238" y="3460304"/>
              <a:chExt cx="385762" cy="178245"/>
            </a:xfrm>
          </p:grpSpPr>
          <p:sp>
            <p:nvSpPr>
              <p:cNvPr id="81" name="弦 8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82" name="弦 8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 rot="2200773">
              <a:off x="4518487" y="1958871"/>
              <a:ext cx="470406" cy="172946"/>
              <a:chOff x="2281238" y="3460304"/>
              <a:chExt cx="385762" cy="178245"/>
            </a:xfrm>
          </p:grpSpPr>
          <p:sp>
            <p:nvSpPr>
              <p:cNvPr id="79" name="弦 7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80" name="弦 7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 rot="774485">
              <a:off x="4325123" y="2343067"/>
              <a:ext cx="470406" cy="172946"/>
              <a:chOff x="2281238" y="3460304"/>
              <a:chExt cx="385762" cy="178245"/>
            </a:xfrm>
          </p:grpSpPr>
          <p:sp>
            <p:nvSpPr>
              <p:cNvPr id="77" name="弦 7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78" name="弦 7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71" name="グループ化 70"/>
            <p:cNvGrpSpPr/>
            <p:nvPr/>
          </p:nvGrpSpPr>
          <p:grpSpPr>
            <a:xfrm rot="3690618">
              <a:off x="5819795" y="2939640"/>
              <a:ext cx="470406" cy="172946"/>
              <a:chOff x="2281238" y="3460304"/>
              <a:chExt cx="385762" cy="178245"/>
            </a:xfrm>
          </p:grpSpPr>
          <p:sp>
            <p:nvSpPr>
              <p:cNvPr id="75" name="弦 7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76" name="弦 7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 rot="6514969">
              <a:off x="5114923" y="1795439"/>
              <a:ext cx="470406" cy="172946"/>
              <a:chOff x="2281238" y="3460304"/>
              <a:chExt cx="385762" cy="178245"/>
            </a:xfrm>
          </p:grpSpPr>
          <p:sp>
            <p:nvSpPr>
              <p:cNvPr id="73" name="弦 7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74" name="弦 7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</p:grpSp>
      <p:grpSp>
        <p:nvGrpSpPr>
          <p:cNvPr id="91" name="グループ化 90"/>
          <p:cNvGrpSpPr/>
          <p:nvPr/>
        </p:nvGrpSpPr>
        <p:grpSpPr>
          <a:xfrm>
            <a:off x="4917918" y="3480556"/>
            <a:ext cx="945783" cy="638621"/>
            <a:chOff x="4361155" y="4172019"/>
            <a:chExt cx="2494684" cy="1684486"/>
          </a:xfrm>
        </p:grpSpPr>
        <p:sp>
          <p:nvSpPr>
            <p:cNvPr id="92" name="円/楕円 91"/>
            <p:cNvSpPr/>
            <p:nvPr/>
          </p:nvSpPr>
          <p:spPr>
            <a:xfrm>
              <a:off x="5691691" y="4794754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5033359" y="4794754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4900268" y="4714751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5558601" y="4714751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96" name="グループ化 95"/>
            <p:cNvGrpSpPr/>
            <p:nvPr/>
          </p:nvGrpSpPr>
          <p:grpSpPr>
            <a:xfrm rot="16200000">
              <a:off x="5780346" y="4320749"/>
              <a:ext cx="470406" cy="172946"/>
              <a:chOff x="2281238" y="3460304"/>
              <a:chExt cx="385762" cy="178245"/>
            </a:xfrm>
          </p:grpSpPr>
          <p:sp>
            <p:nvSpPr>
              <p:cNvPr id="123" name="弦 12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24" name="弦 12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97" name="グループ化 96"/>
            <p:cNvGrpSpPr/>
            <p:nvPr/>
          </p:nvGrpSpPr>
          <p:grpSpPr>
            <a:xfrm rot="2114474">
              <a:off x="6335091" y="5448356"/>
              <a:ext cx="470406" cy="172946"/>
              <a:chOff x="2281238" y="3460304"/>
              <a:chExt cx="385762" cy="178245"/>
            </a:xfrm>
          </p:grpSpPr>
          <p:sp>
            <p:nvSpPr>
              <p:cNvPr id="121" name="弦 12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22" name="弦 12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98" name="グループ化 97"/>
            <p:cNvGrpSpPr/>
            <p:nvPr/>
          </p:nvGrpSpPr>
          <p:grpSpPr>
            <a:xfrm rot="20185490">
              <a:off x="6385433" y="4731910"/>
              <a:ext cx="470406" cy="172946"/>
              <a:chOff x="2281238" y="3460304"/>
              <a:chExt cx="385762" cy="178245"/>
            </a:xfrm>
          </p:grpSpPr>
          <p:sp>
            <p:nvSpPr>
              <p:cNvPr id="119" name="弦 11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20" name="弦 11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99" name="グループ化 98"/>
            <p:cNvGrpSpPr/>
            <p:nvPr/>
          </p:nvGrpSpPr>
          <p:grpSpPr>
            <a:xfrm rot="18073613">
              <a:off x="4670159" y="5459113"/>
              <a:ext cx="470406" cy="172946"/>
              <a:chOff x="2281238" y="3460304"/>
              <a:chExt cx="385762" cy="178245"/>
            </a:xfrm>
          </p:grpSpPr>
          <p:sp>
            <p:nvSpPr>
              <p:cNvPr id="117" name="弦 11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18" name="弦 11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00" name="グループ化 99"/>
            <p:cNvGrpSpPr/>
            <p:nvPr/>
          </p:nvGrpSpPr>
          <p:grpSpPr>
            <a:xfrm rot="15094613">
              <a:off x="5301261" y="5534829"/>
              <a:ext cx="470406" cy="172946"/>
              <a:chOff x="2281238" y="3460304"/>
              <a:chExt cx="385762" cy="178245"/>
            </a:xfrm>
          </p:grpSpPr>
          <p:sp>
            <p:nvSpPr>
              <p:cNvPr id="115" name="弦 11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16" name="弦 11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01" name="グループ化 100"/>
            <p:cNvGrpSpPr/>
            <p:nvPr/>
          </p:nvGrpSpPr>
          <p:grpSpPr>
            <a:xfrm rot="2200773">
              <a:off x="4554519" y="4554058"/>
              <a:ext cx="470406" cy="172946"/>
              <a:chOff x="2281238" y="3460304"/>
              <a:chExt cx="385762" cy="178245"/>
            </a:xfrm>
          </p:grpSpPr>
          <p:sp>
            <p:nvSpPr>
              <p:cNvPr id="113" name="弦 11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14" name="弦 11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02" name="グループ化 101"/>
            <p:cNvGrpSpPr/>
            <p:nvPr/>
          </p:nvGrpSpPr>
          <p:grpSpPr>
            <a:xfrm rot="774485">
              <a:off x="4361155" y="4938254"/>
              <a:ext cx="470406" cy="172946"/>
              <a:chOff x="2281238" y="3460304"/>
              <a:chExt cx="385762" cy="178245"/>
            </a:xfrm>
          </p:grpSpPr>
          <p:sp>
            <p:nvSpPr>
              <p:cNvPr id="111" name="弦 11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12" name="弦 11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03" name="グループ化 102"/>
            <p:cNvGrpSpPr/>
            <p:nvPr/>
          </p:nvGrpSpPr>
          <p:grpSpPr>
            <a:xfrm rot="3690618">
              <a:off x="5855827" y="5534827"/>
              <a:ext cx="470406" cy="172946"/>
              <a:chOff x="2281238" y="3460304"/>
              <a:chExt cx="385762" cy="178245"/>
            </a:xfrm>
          </p:grpSpPr>
          <p:sp>
            <p:nvSpPr>
              <p:cNvPr id="109" name="弦 10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10" name="弦 10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04" name="グループ化 103"/>
            <p:cNvGrpSpPr/>
            <p:nvPr/>
          </p:nvGrpSpPr>
          <p:grpSpPr>
            <a:xfrm rot="6514969">
              <a:off x="5150955" y="4390626"/>
              <a:ext cx="470406" cy="172946"/>
              <a:chOff x="2281238" y="3460304"/>
              <a:chExt cx="385762" cy="178245"/>
            </a:xfrm>
          </p:grpSpPr>
          <p:sp>
            <p:nvSpPr>
              <p:cNvPr id="107" name="弦 10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08" name="弦 10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sp>
          <p:nvSpPr>
            <p:cNvPr id="105" name="正方形/長方形 104"/>
            <p:cNvSpPr/>
            <p:nvPr/>
          </p:nvSpPr>
          <p:spPr>
            <a:xfrm>
              <a:off x="5233316" y="4788548"/>
              <a:ext cx="613941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+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5894371" y="4764658"/>
              <a:ext cx="563203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 smtClean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-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グループ化 124"/>
          <p:cNvGrpSpPr/>
          <p:nvPr/>
        </p:nvGrpSpPr>
        <p:grpSpPr>
          <a:xfrm>
            <a:off x="2863111" y="1443303"/>
            <a:ext cx="889396" cy="612128"/>
            <a:chOff x="529220" y="4211803"/>
            <a:chExt cx="2345952" cy="1614605"/>
          </a:xfrm>
        </p:grpSpPr>
        <p:sp>
          <p:nvSpPr>
            <p:cNvPr id="126" name="円/楕円 125"/>
            <p:cNvSpPr/>
            <p:nvPr/>
          </p:nvSpPr>
          <p:spPr>
            <a:xfrm>
              <a:off x="1711026" y="4764659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1052694" y="4764659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919606" y="4684657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1577937" y="4684657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30" name="グループ化 129"/>
            <p:cNvGrpSpPr/>
            <p:nvPr/>
          </p:nvGrpSpPr>
          <p:grpSpPr>
            <a:xfrm>
              <a:off x="1799679" y="4290654"/>
              <a:ext cx="470406" cy="172946"/>
              <a:chOff x="2281238" y="3460304"/>
              <a:chExt cx="385762" cy="178245"/>
            </a:xfrm>
          </p:grpSpPr>
          <p:sp>
            <p:nvSpPr>
              <p:cNvPr id="157" name="弦 15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58" name="弦 15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1" name="グループ化 130"/>
            <p:cNvGrpSpPr/>
            <p:nvPr/>
          </p:nvGrpSpPr>
          <p:grpSpPr>
            <a:xfrm rot="2114474">
              <a:off x="2354423" y="5418261"/>
              <a:ext cx="470406" cy="172946"/>
              <a:chOff x="2281238" y="3460304"/>
              <a:chExt cx="385762" cy="178245"/>
            </a:xfrm>
          </p:grpSpPr>
          <p:sp>
            <p:nvSpPr>
              <p:cNvPr id="155" name="弦 15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56" name="弦 15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2" name="グループ化 131"/>
            <p:cNvGrpSpPr/>
            <p:nvPr/>
          </p:nvGrpSpPr>
          <p:grpSpPr>
            <a:xfrm rot="8425280">
              <a:off x="2404766" y="4701817"/>
              <a:ext cx="470406" cy="172946"/>
              <a:chOff x="2281238" y="3460304"/>
              <a:chExt cx="385762" cy="178245"/>
            </a:xfrm>
          </p:grpSpPr>
          <p:sp>
            <p:nvSpPr>
              <p:cNvPr id="153" name="弦 15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54" name="弦 15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3" name="グループ化 132"/>
            <p:cNvGrpSpPr/>
            <p:nvPr/>
          </p:nvGrpSpPr>
          <p:grpSpPr>
            <a:xfrm rot="7002173">
              <a:off x="689492" y="5429019"/>
              <a:ext cx="470406" cy="172946"/>
              <a:chOff x="2281238" y="3460304"/>
              <a:chExt cx="385762" cy="178245"/>
            </a:xfrm>
          </p:grpSpPr>
          <p:sp>
            <p:nvSpPr>
              <p:cNvPr id="151" name="弦 15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52" name="弦 15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4" name="グループ化 133"/>
            <p:cNvGrpSpPr/>
            <p:nvPr/>
          </p:nvGrpSpPr>
          <p:grpSpPr>
            <a:xfrm rot="11403201">
              <a:off x="1320594" y="5504734"/>
              <a:ext cx="470406" cy="172946"/>
              <a:chOff x="2281238" y="3460304"/>
              <a:chExt cx="385762" cy="178245"/>
            </a:xfrm>
          </p:grpSpPr>
          <p:sp>
            <p:nvSpPr>
              <p:cNvPr id="149" name="弦 14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50" name="弦 14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5" name="グループ化 134"/>
            <p:cNvGrpSpPr/>
            <p:nvPr/>
          </p:nvGrpSpPr>
          <p:grpSpPr>
            <a:xfrm rot="1950958">
              <a:off x="573853" y="4523965"/>
              <a:ext cx="470406" cy="172946"/>
              <a:chOff x="2281238" y="3460304"/>
              <a:chExt cx="385762" cy="178245"/>
            </a:xfrm>
          </p:grpSpPr>
          <p:sp>
            <p:nvSpPr>
              <p:cNvPr id="147" name="弦 14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48" name="弦 14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6" name="グループ化 135"/>
            <p:cNvGrpSpPr/>
            <p:nvPr/>
          </p:nvGrpSpPr>
          <p:grpSpPr>
            <a:xfrm rot="4765478">
              <a:off x="380490" y="4908159"/>
              <a:ext cx="470406" cy="172946"/>
              <a:chOff x="2281238" y="3460304"/>
              <a:chExt cx="385762" cy="178245"/>
            </a:xfrm>
          </p:grpSpPr>
          <p:sp>
            <p:nvSpPr>
              <p:cNvPr id="145" name="弦 14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46" name="弦 14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7" name="グループ化 136"/>
            <p:cNvGrpSpPr/>
            <p:nvPr/>
          </p:nvGrpSpPr>
          <p:grpSpPr>
            <a:xfrm rot="15424149">
              <a:off x="1875161" y="5504732"/>
              <a:ext cx="470406" cy="172946"/>
              <a:chOff x="2281238" y="3460304"/>
              <a:chExt cx="385762" cy="178245"/>
            </a:xfrm>
          </p:grpSpPr>
          <p:sp>
            <p:nvSpPr>
              <p:cNvPr id="143" name="弦 14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44" name="弦 14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8" name="グループ化 137"/>
            <p:cNvGrpSpPr/>
            <p:nvPr/>
          </p:nvGrpSpPr>
          <p:grpSpPr>
            <a:xfrm rot="15424149">
              <a:off x="1170288" y="4360533"/>
              <a:ext cx="470406" cy="172946"/>
              <a:chOff x="2281238" y="3460304"/>
              <a:chExt cx="385762" cy="178245"/>
            </a:xfrm>
          </p:grpSpPr>
          <p:sp>
            <p:nvSpPr>
              <p:cNvPr id="141" name="弦 14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42" name="弦 14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sp>
          <p:nvSpPr>
            <p:cNvPr id="139" name="正方形/長方形 138"/>
            <p:cNvSpPr/>
            <p:nvPr/>
          </p:nvSpPr>
          <p:spPr>
            <a:xfrm>
              <a:off x="1253828" y="4740929"/>
              <a:ext cx="613941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+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1914884" y="4717040"/>
              <a:ext cx="563202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 smtClean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-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4821860" y="120740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3721563" y="11910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1557811" y="4913452"/>
            <a:ext cx="735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coordinate represents solvation coordinate.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curvature of the reactant and product surface is assumed to be same.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3080559" y="387433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Reactant</a:t>
            </a:r>
            <a:endParaRPr kumimoji="1" lang="ja-JP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5030906" y="4083507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endParaRPr kumimoji="1" lang="ja-JP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正方形/長方形 169"/>
          <p:cNvSpPr/>
          <p:nvPr/>
        </p:nvSpPr>
        <p:spPr>
          <a:xfrm>
            <a:off x="46663" y="6604084"/>
            <a:ext cx="45056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ja-JP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反応座標 </a:t>
            </a:r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reactant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反応物　</a:t>
            </a:r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生成物</a:t>
            </a:r>
            <a:endParaRPr lang="ja-JP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58"/>
    </mc:Choice>
    <mc:Fallback xmlns="">
      <p:transition spd="slow" advTm="5695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正方形/長方形 162"/>
          <p:cNvSpPr/>
          <p:nvPr/>
        </p:nvSpPr>
        <p:spPr>
          <a:xfrm>
            <a:off x="1803196" y="1215134"/>
            <a:ext cx="5645355" cy="3175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フリーフォーム 163"/>
          <p:cNvSpPr/>
          <p:nvPr/>
        </p:nvSpPr>
        <p:spPr>
          <a:xfrm>
            <a:off x="2024137" y="243573"/>
            <a:ext cx="3619564" cy="2866995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フリーフォーム 164"/>
          <p:cNvSpPr/>
          <p:nvPr/>
        </p:nvSpPr>
        <p:spPr>
          <a:xfrm>
            <a:off x="3274309" y="229300"/>
            <a:ext cx="3800541" cy="3153694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1595167" y="6630"/>
            <a:ext cx="6777754" cy="1189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 rot="16200000">
            <a:off x="1071289" y="2818453"/>
            <a:ext cx="84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2" name="直線コネクタ 171"/>
          <p:cNvCxnSpPr/>
          <p:nvPr/>
        </p:nvCxnSpPr>
        <p:spPr>
          <a:xfrm>
            <a:off x="3471153" y="3126663"/>
            <a:ext cx="220239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4076309" y="3382994"/>
            <a:ext cx="159723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3471153" y="2826770"/>
            <a:ext cx="1512891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74"/>
          <p:cNvCxnSpPr/>
          <p:nvPr/>
        </p:nvCxnSpPr>
        <p:spPr>
          <a:xfrm>
            <a:off x="3569493" y="2826770"/>
            <a:ext cx="0" cy="29989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テキスト ボックス 175"/>
          <p:cNvSpPr txBox="1"/>
          <p:nvPr/>
        </p:nvSpPr>
        <p:spPr>
          <a:xfrm>
            <a:off x="2551022" y="270980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7" name="直線矢印コネクタ 176"/>
          <p:cNvCxnSpPr/>
          <p:nvPr/>
        </p:nvCxnSpPr>
        <p:spPr>
          <a:xfrm>
            <a:off x="5174580" y="3126663"/>
            <a:ext cx="0" cy="25633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/>
          <p:cNvCxnSpPr/>
          <p:nvPr/>
        </p:nvCxnSpPr>
        <p:spPr>
          <a:xfrm>
            <a:off x="5174580" y="1527141"/>
            <a:ext cx="0" cy="160414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テキスト ボックス 178"/>
          <p:cNvSpPr txBox="1"/>
          <p:nvPr/>
        </p:nvSpPr>
        <p:spPr>
          <a:xfrm>
            <a:off x="5701784" y="300311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206638" y="194671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2099754" y="12689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6706419" y="12777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Classical Marcus Theory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69493" y="4360917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coordinate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3006525" y="3270958"/>
            <a:ext cx="889396" cy="612128"/>
            <a:chOff x="458420" y="1610541"/>
            <a:chExt cx="2345952" cy="1614605"/>
          </a:xfrm>
        </p:grpSpPr>
        <p:sp>
          <p:nvSpPr>
            <p:cNvPr id="26" name="円/楕円 25"/>
            <p:cNvSpPr/>
            <p:nvPr/>
          </p:nvSpPr>
          <p:spPr>
            <a:xfrm>
              <a:off x="1640226" y="216339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981894" y="216339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848806" y="2083395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507137" y="2083395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1728879" y="1689392"/>
              <a:ext cx="470406" cy="172946"/>
              <a:chOff x="2281238" y="3460304"/>
              <a:chExt cx="385762" cy="178245"/>
            </a:xfrm>
          </p:grpSpPr>
          <p:sp>
            <p:nvSpPr>
              <p:cNvPr id="56" name="弦 5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58" name="弦 5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 rot="2114474">
              <a:off x="2283623" y="2816999"/>
              <a:ext cx="470406" cy="172946"/>
              <a:chOff x="2281238" y="3460304"/>
              <a:chExt cx="385762" cy="178245"/>
            </a:xfrm>
          </p:grpSpPr>
          <p:sp>
            <p:nvSpPr>
              <p:cNvPr id="54" name="弦 5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55" name="弦 5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 rot="8425280">
              <a:off x="2333966" y="2100555"/>
              <a:ext cx="470406" cy="172946"/>
              <a:chOff x="2281238" y="3460304"/>
              <a:chExt cx="385762" cy="178245"/>
            </a:xfrm>
          </p:grpSpPr>
          <p:sp>
            <p:nvSpPr>
              <p:cNvPr id="52" name="弦 5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53" name="弦 5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 rot="7002173">
              <a:off x="618692" y="2827757"/>
              <a:ext cx="470406" cy="172946"/>
              <a:chOff x="2281238" y="3460304"/>
              <a:chExt cx="385762" cy="178245"/>
            </a:xfrm>
          </p:grpSpPr>
          <p:sp>
            <p:nvSpPr>
              <p:cNvPr id="50" name="弦 4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51" name="弦 5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 rot="11403201">
              <a:off x="1249794" y="2903472"/>
              <a:ext cx="470406" cy="172946"/>
              <a:chOff x="2281238" y="3460304"/>
              <a:chExt cx="385762" cy="178245"/>
            </a:xfrm>
          </p:grpSpPr>
          <p:sp>
            <p:nvSpPr>
              <p:cNvPr id="47" name="弦 4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8" name="弦 4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 rot="1950958">
              <a:off x="503053" y="1922703"/>
              <a:ext cx="470406" cy="172946"/>
              <a:chOff x="2281238" y="3460304"/>
              <a:chExt cx="385762" cy="178245"/>
            </a:xfrm>
          </p:grpSpPr>
          <p:sp>
            <p:nvSpPr>
              <p:cNvPr id="45" name="弦 4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6" name="弦 4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 rot="4765478">
              <a:off x="309690" y="2306897"/>
              <a:ext cx="470406" cy="172946"/>
              <a:chOff x="2281238" y="3460304"/>
              <a:chExt cx="385762" cy="178245"/>
            </a:xfrm>
          </p:grpSpPr>
          <p:sp>
            <p:nvSpPr>
              <p:cNvPr id="43" name="弦 4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4" name="弦 4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 rot="15424149">
              <a:off x="1804361" y="2903470"/>
              <a:ext cx="470406" cy="172946"/>
              <a:chOff x="2281238" y="3460304"/>
              <a:chExt cx="385762" cy="178245"/>
            </a:xfrm>
          </p:grpSpPr>
          <p:sp>
            <p:nvSpPr>
              <p:cNvPr id="41" name="弦 4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2" name="弦 4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 rot="15424149">
              <a:off x="1099488" y="1759271"/>
              <a:ext cx="470406" cy="172946"/>
              <a:chOff x="2281238" y="3460304"/>
              <a:chExt cx="385762" cy="178245"/>
            </a:xfrm>
          </p:grpSpPr>
          <p:sp>
            <p:nvSpPr>
              <p:cNvPr id="39" name="弦 3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0" name="弦 3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</p:grpSp>
      <p:grpSp>
        <p:nvGrpSpPr>
          <p:cNvPr id="59" name="グループ化 58"/>
          <p:cNvGrpSpPr/>
          <p:nvPr/>
        </p:nvGrpSpPr>
        <p:grpSpPr>
          <a:xfrm>
            <a:off x="5282553" y="1323453"/>
            <a:ext cx="945783" cy="638621"/>
            <a:chOff x="4325123" y="1576832"/>
            <a:chExt cx="2494684" cy="1684486"/>
          </a:xfrm>
        </p:grpSpPr>
        <p:sp>
          <p:nvSpPr>
            <p:cNvPr id="60" name="円/楕円 59"/>
            <p:cNvSpPr/>
            <p:nvPr/>
          </p:nvSpPr>
          <p:spPr>
            <a:xfrm>
              <a:off x="5655659" y="219956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4997327" y="219956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864236" y="2119564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5522569" y="2119564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64" name="グループ化 63"/>
            <p:cNvGrpSpPr/>
            <p:nvPr/>
          </p:nvGrpSpPr>
          <p:grpSpPr>
            <a:xfrm rot="16200000">
              <a:off x="5744314" y="1725562"/>
              <a:ext cx="470406" cy="172946"/>
              <a:chOff x="2281238" y="3460304"/>
              <a:chExt cx="385762" cy="178245"/>
            </a:xfrm>
          </p:grpSpPr>
          <p:sp>
            <p:nvSpPr>
              <p:cNvPr id="89" name="弦 8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90" name="弦 8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65" name="グループ化 64"/>
            <p:cNvGrpSpPr/>
            <p:nvPr/>
          </p:nvGrpSpPr>
          <p:grpSpPr>
            <a:xfrm rot="2114474">
              <a:off x="6299059" y="2853169"/>
              <a:ext cx="470406" cy="172946"/>
              <a:chOff x="2281238" y="3460304"/>
              <a:chExt cx="385762" cy="178245"/>
            </a:xfrm>
          </p:grpSpPr>
          <p:sp>
            <p:nvSpPr>
              <p:cNvPr id="87" name="弦 8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88" name="弦 8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66" name="グループ化 65"/>
            <p:cNvGrpSpPr/>
            <p:nvPr/>
          </p:nvGrpSpPr>
          <p:grpSpPr>
            <a:xfrm rot="20185490">
              <a:off x="6349401" y="2136723"/>
              <a:ext cx="470406" cy="172946"/>
              <a:chOff x="2281238" y="3460304"/>
              <a:chExt cx="385762" cy="178245"/>
            </a:xfrm>
          </p:grpSpPr>
          <p:sp>
            <p:nvSpPr>
              <p:cNvPr id="85" name="弦 8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86" name="弦 8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 rot="18073613">
              <a:off x="4634127" y="2863926"/>
              <a:ext cx="470406" cy="172946"/>
              <a:chOff x="2281238" y="3460304"/>
              <a:chExt cx="385762" cy="178245"/>
            </a:xfrm>
          </p:grpSpPr>
          <p:sp>
            <p:nvSpPr>
              <p:cNvPr id="83" name="弦 8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84" name="弦 8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68" name="グループ化 67"/>
            <p:cNvGrpSpPr/>
            <p:nvPr/>
          </p:nvGrpSpPr>
          <p:grpSpPr>
            <a:xfrm rot="15094613">
              <a:off x="5265229" y="2939642"/>
              <a:ext cx="470406" cy="172946"/>
              <a:chOff x="2281238" y="3460304"/>
              <a:chExt cx="385762" cy="178245"/>
            </a:xfrm>
          </p:grpSpPr>
          <p:sp>
            <p:nvSpPr>
              <p:cNvPr id="81" name="弦 8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82" name="弦 8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 rot="2200773">
              <a:off x="4518487" y="1958871"/>
              <a:ext cx="470406" cy="172946"/>
              <a:chOff x="2281238" y="3460304"/>
              <a:chExt cx="385762" cy="178245"/>
            </a:xfrm>
          </p:grpSpPr>
          <p:sp>
            <p:nvSpPr>
              <p:cNvPr id="79" name="弦 7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80" name="弦 7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 rot="774485">
              <a:off x="4325123" y="2343067"/>
              <a:ext cx="470406" cy="172946"/>
              <a:chOff x="2281238" y="3460304"/>
              <a:chExt cx="385762" cy="178245"/>
            </a:xfrm>
          </p:grpSpPr>
          <p:sp>
            <p:nvSpPr>
              <p:cNvPr id="77" name="弦 7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78" name="弦 7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71" name="グループ化 70"/>
            <p:cNvGrpSpPr/>
            <p:nvPr/>
          </p:nvGrpSpPr>
          <p:grpSpPr>
            <a:xfrm rot="3690618">
              <a:off x="5819795" y="2939640"/>
              <a:ext cx="470406" cy="172946"/>
              <a:chOff x="2281238" y="3460304"/>
              <a:chExt cx="385762" cy="178245"/>
            </a:xfrm>
          </p:grpSpPr>
          <p:sp>
            <p:nvSpPr>
              <p:cNvPr id="75" name="弦 7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76" name="弦 7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 rot="6514969">
              <a:off x="5114923" y="1795439"/>
              <a:ext cx="470406" cy="172946"/>
              <a:chOff x="2281238" y="3460304"/>
              <a:chExt cx="385762" cy="178245"/>
            </a:xfrm>
          </p:grpSpPr>
          <p:sp>
            <p:nvSpPr>
              <p:cNvPr id="73" name="弦 7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74" name="弦 7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</p:grpSp>
      <p:grpSp>
        <p:nvGrpSpPr>
          <p:cNvPr id="91" name="グループ化 90"/>
          <p:cNvGrpSpPr/>
          <p:nvPr/>
        </p:nvGrpSpPr>
        <p:grpSpPr>
          <a:xfrm>
            <a:off x="4917918" y="3480556"/>
            <a:ext cx="945783" cy="638621"/>
            <a:chOff x="4361155" y="4172019"/>
            <a:chExt cx="2494684" cy="1684486"/>
          </a:xfrm>
        </p:grpSpPr>
        <p:sp>
          <p:nvSpPr>
            <p:cNvPr id="92" name="円/楕円 91"/>
            <p:cNvSpPr/>
            <p:nvPr/>
          </p:nvSpPr>
          <p:spPr>
            <a:xfrm>
              <a:off x="5691691" y="4794754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5033359" y="4794754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4900268" y="4714751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5558601" y="4714751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96" name="グループ化 95"/>
            <p:cNvGrpSpPr/>
            <p:nvPr/>
          </p:nvGrpSpPr>
          <p:grpSpPr>
            <a:xfrm rot="16200000">
              <a:off x="5780346" y="4320749"/>
              <a:ext cx="470406" cy="172946"/>
              <a:chOff x="2281238" y="3460304"/>
              <a:chExt cx="385762" cy="178245"/>
            </a:xfrm>
          </p:grpSpPr>
          <p:sp>
            <p:nvSpPr>
              <p:cNvPr id="123" name="弦 12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24" name="弦 12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97" name="グループ化 96"/>
            <p:cNvGrpSpPr/>
            <p:nvPr/>
          </p:nvGrpSpPr>
          <p:grpSpPr>
            <a:xfrm rot="2114474">
              <a:off x="6335091" y="5448356"/>
              <a:ext cx="470406" cy="172946"/>
              <a:chOff x="2281238" y="3460304"/>
              <a:chExt cx="385762" cy="178245"/>
            </a:xfrm>
          </p:grpSpPr>
          <p:sp>
            <p:nvSpPr>
              <p:cNvPr id="121" name="弦 12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22" name="弦 12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98" name="グループ化 97"/>
            <p:cNvGrpSpPr/>
            <p:nvPr/>
          </p:nvGrpSpPr>
          <p:grpSpPr>
            <a:xfrm rot="20185490">
              <a:off x="6385433" y="4731910"/>
              <a:ext cx="470406" cy="172946"/>
              <a:chOff x="2281238" y="3460304"/>
              <a:chExt cx="385762" cy="178245"/>
            </a:xfrm>
          </p:grpSpPr>
          <p:sp>
            <p:nvSpPr>
              <p:cNvPr id="119" name="弦 11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20" name="弦 11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99" name="グループ化 98"/>
            <p:cNvGrpSpPr/>
            <p:nvPr/>
          </p:nvGrpSpPr>
          <p:grpSpPr>
            <a:xfrm rot="18073613">
              <a:off x="4670159" y="5459113"/>
              <a:ext cx="470406" cy="172946"/>
              <a:chOff x="2281238" y="3460304"/>
              <a:chExt cx="385762" cy="178245"/>
            </a:xfrm>
          </p:grpSpPr>
          <p:sp>
            <p:nvSpPr>
              <p:cNvPr id="117" name="弦 11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18" name="弦 11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00" name="グループ化 99"/>
            <p:cNvGrpSpPr/>
            <p:nvPr/>
          </p:nvGrpSpPr>
          <p:grpSpPr>
            <a:xfrm rot="15094613">
              <a:off x="5301261" y="5534829"/>
              <a:ext cx="470406" cy="172946"/>
              <a:chOff x="2281238" y="3460304"/>
              <a:chExt cx="385762" cy="178245"/>
            </a:xfrm>
          </p:grpSpPr>
          <p:sp>
            <p:nvSpPr>
              <p:cNvPr id="115" name="弦 11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16" name="弦 11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01" name="グループ化 100"/>
            <p:cNvGrpSpPr/>
            <p:nvPr/>
          </p:nvGrpSpPr>
          <p:grpSpPr>
            <a:xfrm rot="2200773">
              <a:off x="4554519" y="4554058"/>
              <a:ext cx="470406" cy="172946"/>
              <a:chOff x="2281238" y="3460304"/>
              <a:chExt cx="385762" cy="178245"/>
            </a:xfrm>
          </p:grpSpPr>
          <p:sp>
            <p:nvSpPr>
              <p:cNvPr id="113" name="弦 11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14" name="弦 11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02" name="グループ化 101"/>
            <p:cNvGrpSpPr/>
            <p:nvPr/>
          </p:nvGrpSpPr>
          <p:grpSpPr>
            <a:xfrm rot="774485">
              <a:off x="4361155" y="4938254"/>
              <a:ext cx="470406" cy="172946"/>
              <a:chOff x="2281238" y="3460304"/>
              <a:chExt cx="385762" cy="178245"/>
            </a:xfrm>
          </p:grpSpPr>
          <p:sp>
            <p:nvSpPr>
              <p:cNvPr id="111" name="弦 11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12" name="弦 11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03" name="グループ化 102"/>
            <p:cNvGrpSpPr/>
            <p:nvPr/>
          </p:nvGrpSpPr>
          <p:grpSpPr>
            <a:xfrm rot="3690618">
              <a:off x="5855827" y="5534827"/>
              <a:ext cx="470406" cy="172946"/>
              <a:chOff x="2281238" y="3460304"/>
              <a:chExt cx="385762" cy="178245"/>
            </a:xfrm>
          </p:grpSpPr>
          <p:sp>
            <p:nvSpPr>
              <p:cNvPr id="109" name="弦 10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10" name="弦 10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04" name="グループ化 103"/>
            <p:cNvGrpSpPr/>
            <p:nvPr/>
          </p:nvGrpSpPr>
          <p:grpSpPr>
            <a:xfrm rot="6514969">
              <a:off x="5150955" y="4390626"/>
              <a:ext cx="470406" cy="172946"/>
              <a:chOff x="2281238" y="3460304"/>
              <a:chExt cx="385762" cy="178245"/>
            </a:xfrm>
          </p:grpSpPr>
          <p:sp>
            <p:nvSpPr>
              <p:cNvPr id="107" name="弦 10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08" name="弦 10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sp>
          <p:nvSpPr>
            <p:cNvPr id="105" name="正方形/長方形 104"/>
            <p:cNvSpPr/>
            <p:nvPr/>
          </p:nvSpPr>
          <p:spPr>
            <a:xfrm>
              <a:off x="5233316" y="4788548"/>
              <a:ext cx="613941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+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5894371" y="4764658"/>
              <a:ext cx="563203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 smtClean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-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グループ化 124"/>
          <p:cNvGrpSpPr/>
          <p:nvPr/>
        </p:nvGrpSpPr>
        <p:grpSpPr>
          <a:xfrm>
            <a:off x="2863111" y="1443303"/>
            <a:ext cx="889396" cy="612128"/>
            <a:chOff x="529220" y="4211803"/>
            <a:chExt cx="2345952" cy="1614605"/>
          </a:xfrm>
        </p:grpSpPr>
        <p:sp>
          <p:nvSpPr>
            <p:cNvPr id="126" name="円/楕円 125"/>
            <p:cNvSpPr/>
            <p:nvPr/>
          </p:nvSpPr>
          <p:spPr>
            <a:xfrm>
              <a:off x="1711026" y="4764659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1052694" y="4764659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919606" y="4684657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1577937" y="4684657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30" name="グループ化 129"/>
            <p:cNvGrpSpPr/>
            <p:nvPr/>
          </p:nvGrpSpPr>
          <p:grpSpPr>
            <a:xfrm>
              <a:off x="1799679" y="4290654"/>
              <a:ext cx="470406" cy="172946"/>
              <a:chOff x="2281238" y="3460304"/>
              <a:chExt cx="385762" cy="178245"/>
            </a:xfrm>
          </p:grpSpPr>
          <p:sp>
            <p:nvSpPr>
              <p:cNvPr id="157" name="弦 15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58" name="弦 15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1" name="グループ化 130"/>
            <p:cNvGrpSpPr/>
            <p:nvPr/>
          </p:nvGrpSpPr>
          <p:grpSpPr>
            <a:xfrm rot="2114474">
              <a:off x="2354423" y="5418261"/>
              <a:ext cx="470406" cy="172946"/>
              <a:chOff x="2281238" y="3460304"/>
              <a:chExt cx="385762" cy="178245"/>
            </a:xfrm>
          </p:grpSpPr>
          <p:sp>
            <p:nvSpPr>
              <p:cNvPr id="155" name="弦 15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56" name="弦 15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2" name="グループ化 131"/>
            <p:cNvGrpSpPr/>
            <p:nvPr/>
          </p:nvGrpSpPr>
          <p:grpSpPr>
            <a:xfrm rot="8425280">
              <a:off x="2404766" y="4701817"/>
              <a:ext cx="470406" cy="172946"/>
              <a:chOff x="2281238" y="3460304"/>
              <a:chExt cx="385762" cy="178245"/>
            </a:xfrm>
          </p:grpSpPr>
          <p:sp>
            <p:nvSpPr>
              <p:cNvPr id="153" name="弦 15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54" name="弦 15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3" name="グループ化 132"/>
            <p:cNvGrpSpPr/>
            <p:nvPr/>
          </p:nvGrpSpPr>
          <p:grpSpPr>
            <a:xfrm rot="7002173">
              <a:off x="689492" y="5429019"/>
              <a:ext cx="470406" cy="172946"/>
              <a:chOff x="2281238" y="3460304"/>
              <a:chExt cx="385762" cy="178245"/>
            </a:xfrm>
          </p:grpSpPr>
          <p:sp>
            <p:nvSpPr>
              <p:cNvPr id="151" name="弦 15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52" name="弦 15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4" name="グループ化 133"/>
            <p:cNvGrpSpPr/>
            <p:nvPr/>
          </p:nvGrpSpPr>
          <p:grpSpPr>
            <a:xfrm rot="11403201">
              <a:off x="1320594" y="5504734"/>
              <a:ext cx="470406" cy="172946"/>
              <a:chOff x="2281238" y="3460304"/>
              <a:chExt cx="385762" cy="178245"/>
            </a:xfrm>
          </p:grpSpPr>
          <p:sp>
            <p:nvSpPr>
              <p:cNvPr id="149" name="弦 148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50" name="弦 149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5" name="グループ化 134"/>
            <p:cNvGrpSpPr/>
            <p:nvPr/>
          </p:nvGrpSpPr>
          <p:grpSpPr>
            <a:xfrm rot="1950958">
              <a:off x="573853" y="4523965"/>
              <a:ext cx="470406" cy="172946"/>
              <a:chOff x="2281238" y="3460304"/>
              <a:chExt cx="385762" cy="178245"/>
            </a:xfrm>
          </p:grpSpPr>
          <p:sp>
            <p:nvSpPr>
              <p:cNvPr id="147" name="弦 146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48" name="弦 147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6" name="グループ化 135"/>
            <p:cNvGrpSpPr/>
            <p:nvPr/>
          </p:nvGrpSpPr>
          <p:grpSpPr>
            <a:xfrm rot="4765478">
              <a:off x="380490" y="4908159"/>
              <a:ext cx="470406" cy="172946"/>
              <a:chOff x="2281238" y="3460304"/>
              <a:chExt cx="385762" cy="178245"/>
            </a:xfrm>
          </p:grpSpPr>
          <p:sp>
            <p:nvSpPr>
              <p:cNvPr id="145" name="弦 144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46" name="弦 145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7" name="グループ化 136"/>
            <p:cNvGrpSpPr/>
            <p:nvPr/>
          </p:nvGrpSpPr>
          <p:grpSpPr>
            <a:xfrm rot="15424149">
              <a:off x="1875161" y="5504732"/>
              <a:ext cx="470406" cy="172946"/>
              <a:chOff x="2281238" y="3460304"/>
              <a:chExt cx="385762" cy="178245"/>
            </a:xfrm>
          </p:grpSpPr>
          <p:sp>
            <p:nvSpPr>
              <p:cNvPr id="143" name="弦 142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44" name="弦 143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138" name="グループ化 137"/>
            <p:cNvGrpSpPr/>
            <p:nvPr/>
          </p:nvGrpSpPr>
          <p:grpSpPr>
            <a:xfrm rot="15424149">
              <a:off x="1170288" y="4360533"/>
              <a:ext cx="470406" cy="172946"/>
              <a:chOff x="2281238" y="3460304"/>
              <a:chExt cx="385762" cy="178245"/>
            </a:xfrm>
          </p:grpSpPr>
          <p:sp>
            <p:nvSpPr>
              <p:cNvPr id="141" name="弦 140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142" name="弦 141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sp>
          <p:nvSpPr>
            <p:cNvPr id="139" name="正方形/長方形 138"/>
            <p:cNvSpPr/>
            <p:nvPr/>
          </p:nvSpPr>
          <p:spPr>
            <a:xfrm>
              <a:off x="1253828" y="4740929"/>
              <a:ext cx="613941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+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1914884" y="4717040"/>
              <a:ext cx="563202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 smtClean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-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4821860" y="120740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3721563" y="11910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3080559" y="387433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Reactant</a:t>
            </a:r>
            <a:endParaRPr kumimoji="1" lang="ja-JP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5030906" y="4083507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endParaRPr kumimoji="1" lang="ja-JP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正方形/長方形 169"/>
          <p:cNvSpPr/>
          <p:nvPr/>
        </p:nvSpPr>
        <p:spPr>
          <a:xfrm>
            <a:off x="46663" y="6604084"/>
            <a:ext cx="45056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energy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活性化エネルギー</a:t>
            </a:r>
            <a:endParaRPr lang="ja-JP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正方形/長方形 180"/>
              <p:cNvSpPr/>
              <p:nvPr/>
            </p:nvSpPr>
            <p:spPr>
              <a:xfrm>
                <a:off x="1985416" y="4659417"/>
                <a:ext cx="2566921" cy="700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ja-JP" altLang="en-US" i="0">
                              <a:latin typeface="Cambria Math" panose="02040503050406030204" pitchFamily="18" charset="0"/>
                            </a:rPr>
                            <m:t>ET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ja-JP" altLang="en-US" i="0">
                              <a:latin typeface="Cambria Math" panose="02040503050406030204" pitchFamily="18" charset="0"/>
                            </a:rPr>
                            <m:t>el</m:t>
                          </m:r>
                        </m:sub>
                      </m:sSub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ja-JP" altLang="en-US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ja-JP" altLang="en-US" i="0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‡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1" name="正方形/長方形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16" y="4659417"/>
                <a:ext cx="2566921" cy="7005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正方形/長方形 181"/>
          <p:cNvSpPr/>
          <p:nvPr/>
        </p:nvSpPr>
        <p:spPr>
          <a:xfrm>
            <a:off x="681038" y="5425719"/>
            <a:ext cx="5213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rate of electron transfer reaction</a:t>
            </a:r>
          </a:p>
          <a:p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altLang="ja-JP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electronic transmission coefficient</a:t>
            </a:r>
          </a:p>
          <a:p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passage (nuclear motion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~ 10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183" name="正方形/長方形 182"/>
          <p:cNvSpPr/>
          <p:nvPr/>
        </p:nvSpPr>
        <p:spPr>
          <a:xfrm>
            <a:off x="5835994" y="5425719"/>
            <a:ext cx="3412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ja-JP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activation energy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Boltzmann constant</a:t>
            </a:r>
          </a:p>
          <a:p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: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tempareture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3"/>
    </mc:Choice>
    <mc:Fallback xmlns="">
      <p:transition spd="slow" advTm="561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767847" y="4685577"/>
                <a:ext cx="1925591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ja-JP" alt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‡</m:t>
                          </m:r>
                        </m:sup>
                      </m:sSup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  <m:sup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847" y="4685577"/>
                <a:ext cx="1925591" cy="6481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985416" y="4659417"/>
                <a:ext cx="2566921" cy="700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ja-JP" altLang="en-US" i="0">
                              <a:latin typeface="Cambria Math" panose="02040503050406030204" pitchFamily="18" charset="0"/>
                            </a:rPr>
                            <m:t>ET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ja-JP" altLang="en-US" i="0">
                              <a:latin typeface="Cambria Math" panose="02040503050406030204" pitchFamily="18" charset="0"/>
                            </a:rPr>
                            <m:t>el</m:t>
                          </m:r>
                        </m:sub>
                      </m:sSub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ja-JP" altLang="en-US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ja-JP" altLang="en-US" i="0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‡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16" y="4659417"/>
                <a:ext cx="2566921" cy="7005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正方形/長方形 161"/>
          <p:cNvSpPr/>
          <p:nvPr/>
        </p:nvSpPr>
        <p:spPr>
          <a:xfrm>
            <a:off x="1557811" y="5359930"/>
            <a:ext cx="7350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ja-JP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activation energy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     : reorganization energy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-Δ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of free energy in reactant and product</a:t>
            </a:r>
            <a:endParaRPr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正方形/長方形 328"/>
          <p:cNvSpPr/>
          <p:nvPr/>
        </p:nvSpPr>
        <p:spPr>
          <a:xfrm>
            <a:off x="1803196" y="1215134"/>
            <a:ext cx="5645355" cy="3175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フリーフォーム 329"/>
          <p:cNvSpPr/>
          <p:nvPr/>
        </p:nvSpPr>
        <p:spPr>
          <a:xfrm>
            <a:off x="2024137" y="243573"/>
            <a:ext cx="3619564" cy="2866995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フリーフォーム 330"/>
          <p:cNvSpPr/>
          <p:nvPr/>
        </p:nvSpPr>
        <p:spPr>
          <a:xfrm>
            <a:off x="3274309" y="229300"/>
            <a:ext cx="3800541" cy="3153694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正方形/長方形 331"/>
          <p:cNvSpPr/>
          <p:nvPr/>
        </p:nvSpPr>
        <p:spPr>
          <a:xfrm>
            <a:off x="1595167" y="6630"/>
            <a:ext cx="6777754" cy="1189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テキスト ボックス 332"/>
          <p:cNvSpPr txBox="1"/>
          <p:nvPr/>
        </p:nvSpPr>
        <p:spPr>
          <a:xfrm rot="16200000">
            <a:off x="1071289" y="2818453"/>
            <a:ext cx="84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4" name="直線コネクタ 333"/>
          <p:cNvCxnSpPr/>
          <p:nvPr/>
        </p:nvCxnSpPr>
        <p:spPr>
          <a:xfrm>
            <a:off x="3471153" y="3126663"/>
            <a:ext cx="220239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>
            <a:off x="4076309" y="3382994"/>
            <a:ext cx="159723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/>
          <p:cNvCxnSpPr/>
          <p:nvPr/>
        </p:nvCxnSpPr>
        <p:spPr>
          <a:xfrm>
            <a:off x="3471153" y="2826770"/>
            <a:ext cx="1512891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線矢印コネクタ 336"/>
          <p:cNvCxnSpPr/>
          <p:nvPr/>
        </p:nvCxnSpPr>
        <p:spPr>
          <a:xfrm>
            <a:off x="3569493" y="2826770"/>
            <a:ext cx="0" cy="29989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テキスト ボックス 337"/>
          <p:cNvSpPr txBox="1"/>
          <p:nvPr/>
        </p:nvSpPr>
        <p:spPr>
          <a:xfrm>
            <a:off x="2551022" y="270980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9" name="直線矢印コネクタ 338"/>
          <p:cNvCxnSpPr/>
          <p:nvPr/>
        </p:nvCxnSpPr>
        <p:spPr>
          <a:xfrm>
            <a:off x="5174580" y="3126663"/>
            <a:ext cx="0" cy="25633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矢印コネクタ 339"/>
          <p:cNvCxnSpPr/>
          <p:nvPr/>
        </p:nvCxnSpPr>
        <p:spPr>
          <a:xfrm>
            <a:off x="5174580" y="1527141"/>
            <a:ext cx="0" cy="160414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テキスト ボックス 340"/>
          <p:cNvSpPr txBox="1"/>
          <p:nvPr/>
        </p:nvSpPr>
        <p:spPr>
          <a:xfrm>
            <a:off x="5701784" y="300311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テキスト ボックス 341"/>
          <p:cNvSpPr txBox="1"/>
          <p:nvPr/>
        </p:nvSpPr>
        <p:spPr>
          <a:xfrm>
            <a:off x="5206638" y="194671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テキスト ボックス 342"/>
          <p:cNvSpPr txBox="1"/>
          <p:nvPr/>
        </p:nvSpPr>
        <p:spPr>
          <a:xfrm>
            <a:off x="2099754" y="12689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4" name="テキスト ボックス 343"/>
          <p:cNvSpPr txBox="1"/>
          <p:nvPr/>
        </p:nvSpPr>
        <p:spPr>
          <a:xfrm>
            <a:off x="6706419" y="12777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テキスト ボックス 344"/>
          <p:cNvSpPr txBox="1"/>
          <p:nvPr/>
        </p:nvSpPr>
        <p:spPr>
          <a:xfrm>
            <a:off x="3569493" y="4360917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coordinate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6" name="グループ化 345"/>
          <p:cNvGrpSpPr/>
          <p:nvPr/>
        </p:nvGrpSpPr>
        <p:grpSpPr>
          <a:xfrm>
            <a:off x="3006525" y="3270958"/>
            <a:ext cx="889396" cy="612128"/>
            <a:chOff x="458420" y="1610541"/>
            <a:chExt cx="2345952" cy="1614605"/>
          </a:xfrm>
        </p:grpSpPr>
        <p:sp>
          <p:nvSpPr>
            <p:cNvPr id="347" name="円/楕円 346"/>
            <p:cNvSpPr/>
            <p:nvPr/>
          </p:nvSpPr>
          <p:spPr>
            <a:xfrm>
              <a:off x="1640226" y="216339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48" name="円/楕円 347"/>
            <p:cNvSpPr/>
            <p:nvPr/>
          </p:nvSpPr>
          <p:spPr>
            <a:xfrm>
              <a:off x="981894" y="216339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49" name="正方形/長方形 348"/>
            <p:cNvSpPr/>
            <p:nvPr/>
          </p:nvSpPr>
          <p:spPr>
            <a:xfrm>
              <a:off x="848806" y="2083395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50" name="正方形/長方形 349"/>
            <p:cNvSpPr/>
            <p:nvPr/>
          </p:nvSpPr>
          <p:spPr>
            <a:xfrm>
              <a:off x="1507137" y="2083395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51" name="グループ化 350"/>
            <p:cNvGrpSpPr/>
            <p:nvPr/>
          </p:nvGrpSpPr>
          <p:grpSpPr>
            <a:xfrm>
              <a:off x="1728879" y="1689392"/>
              <a:ext cx="470406" cy="172946"/>
              <a:chOff x="2281238" y="3460304"/>
              <a:chExt cx="385762" cy="178245"/>
            </a:xfrm>
          </p:grpSpPr>
          <p:sp>
            <p:nvSpPr>
              <p:cNvPr id="376" name="弦 37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77" name="弦 376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52" name="グループ化 351"/>
            <p:cNvGrpSpPr/>
            <p:nvPr/>
          </p:nvGrpSpPr>
          <p:grpSpPr>
            <a:xfrm rot="2114474">
              <a:off x="2283623" y="2816999"/>
              <a:ext cx="470406" cy="172946"/>
              <a:chOff x="2281238" y="3460304"/>
              <a:chExt cx="385762" cy="178245"/>
            </a:xfrm>
          </p:grpSpPr>
          <p:sp>
            <p:nvSpPr>
              <p:cNvPr id="374" name="弦 37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75" name="弦 37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53" name="グループ化 352"/>
            <p:cNvGrpSpPr/>
            <p:nvPr/>
          </p:nvGrpSpPr>
          <p:grpSpPr>
            <a:xfrm rot="8425280">
              <a:off x="2333966" y="2100555"/>
              <a:ext cx="470406" cy="172946"/>
              <a:chOff x="2281238" y="3460304"/>
              <a:chExt cx="385762" cy="178245"/>
            </a:xfrm>
          </p:grpSpPr>
          <p:sp>
            <p:nvSpPr>
              <p:cNvPr id="372" name="弦 37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73" name="弦 37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54" name="グループ化 353"/>
            <p:cNvGrpSpPr/>
            <p:nvPr/>
          </p:nvGrpSpPr>
          <p:grpSpPr>
            <a:xfrm rot="7002173">
              <a:off x="618692" y="2827757"/>
              <a:ext cx="470406" cy="172946"/>
              <a:chOff x="2281238" y="3460304"/>
              <a:chExt cx="385762" cy="178245"/>
            </a:xfrm>
          </p:grpSpPr>
          <p:sp>
            <p:nvSpPr>
              <p:cNvPr id="370" name="弦 36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71" name="弦 37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55" name="グループ化 354"/>
            <p:cNvGrpSpPr/>
            <p:nvPr/>
          </p:nvGrpSpPr>
          <p:grpSpPr>
            <a:xfrm rot="11403201">
              <a:off x="1249794" y="2903472"/>
              <a:ext cx="470406" cy="172946"/>
              <a:chOff x="2281238" y="3460304"/>
              <a:chExt cx="385762" cy="178245"/>
            </a:xfrm>
          </p:grpSpPr>
          <p:sp>
            <p:nvSpPr>
              <p:cNvPr id="368" name="弦 367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69" name="弦 368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56" name="グループ化 355"/>
            <p:cNvGrpSpPr/>
            <p:nvPr/>
          </p:nvGrpSpPr>
          <p:grpSpPr>
            <a:xfrm rot="1950958">
              <a:off x="503053" y="1922703"/>
              <a:ext cx="470406" cy="172946"/>
              <a:chOff x="2281238" y="3460304"/>
              <a:chExt cx="385762" cy="178245"/>
            </a:xfrm>
          </p:grpSpPr>
          <p:sp>
            <p:nvSpPr>
              <p:cNvPr id="366" name="弦 36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67" name="弦 366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57" name="グループ化 356"/>
            <p:cNvGrpSpPr/>
            <p:nvPr/>
          </p:nvGrpSpPr>
          <p:grpSpPr>
            <a:xfrm rot="4765478">
              <a:off x="309690" y="2306897"/>
              <a:ext cx="470406" cy="172946"/>
              <a:chOff x="2281238" y="3460304"/>
              <a:chExt cx="385762" cy="178245"/>
            </a:xfrm>
          </p:grpSpPr>
          <p:sp>
            <p:nvSpPr>
              <p:cNvPr id="364" name="弦 36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65" name="弦 36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58" name="グループ化 357"/>
            <p:cNvGrpSpPr/>
            <p:nvPr/>
          </p:nvGrpSpPr>
          <p:grpSpPr>
            <a:xfrm rot="15424149">
              <a:off x="1804361" y="2903470"/>
              <a:ext cx="470406" cy="172946"/>
              <a:chOff x="2281238" y="3460304"/>
              <a:chExt cx="385762" cy="178245"/>
            </a:xfrm>
          </p:grpSpPr>
          <p:sp>
            <p:nvSpPr>
              <p:cNvPr id="362" name="弦 36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63" name="弦 36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59" name="グループ化 358"/>
            <p:cNvGrpSpPr/>
            <p:nvPr/>
          </p:nvGrpSpPr>
          <p:grpSpPr>
            <a:xfrm rot="15424149">
              <a:off x="1099488" y="1759271"/>
              <a:ext cx="470406" cy="172946"/>
              <a:chOff x="2281238" y="3460304"/>
              <a:chExt cx="385762" cy="178245"/>
            </a:xfrm>
          </p:grpSpPr>
          <p:sp>
            <p:nvSpPr>
              <p:cNvPr id="360" name="弦 35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61" name="弦 36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</p:grpSp>
      <p:grpSp>
        <p:nvGrpSpPr>
          <p:cNvPr id="378" name="グループ化 377"/>
          <p:cNvGrpSpPr/>
          <p:nvPr/>
        </p:nvGrpSpPr>
        <p:grpSpPr>
          <a:xfrm>
            <a:off x="5282553" y="1323453"/>
            <a:ext cx="945783" cy="638621"/>
            <a:chOff x="4325123" y="1576832"/>
            <a:chExt cx="2494684" cy="1684486"/>
          </a:xfrm>
        </p:grpSpPr>
        <p:sp>
          <p:nvSpPr>
            <p:cNvPr id="379" name="円/楕円 378"/>
            <p:cNvSpPr/>
            <p:nvPr/>
          </p:nvSpPr>
          <p:spPr>
            <a:xfrm>
              <a:off x="5655659" y="219956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80" name="円/楕円 379"/>
            <p:cNvSpPr/>
            <p:nvPr/>
          </p:nvSpPr>
          <p:spPr>
            <a:xfrm>
              <a:off x="4997327" y="2199567"/>
              <a:ext cx="466149" cy="4661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81" name="正方形/長方形 380"/>
            <p:cNvSpPr/>
            <p:nvPr/>
          </p:nvSpPr>
          <p:spPr>
            <a:xfrm>
              <a:off x="4864236" y="2119564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5522569" y="2119564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83" name="グループ化 382"/>
            <p:cNvGrpSpPr/>
            <p:nvPr/>
          </p:nvGrpSpPr>
          <p:grpSpPr>
            <a:xfrm rot="16200000">
              <a:off x="5744314" y="1725562"/>
              <a:ext cx="470406" cy="172946"/>
              <a:chOff x="2281238" y="3460304"/>
              <a:chExt cx="385762" cy="178245"/>
            </a:xfrm>
          </p:grpSpPr>
          <p:sp>
            <p:nvSpPr>
              <p:cNvPr id="408" name="弦 407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09" name="弦 408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84" name="グループ化 383"/>
            <p:cNvGrpSpPr/>
            <p:nvPr/>
          </p:nvGrpSpPr>
          <p:grpSpPr>
            <a:xfrm rot="2114474">
              <a:off x="6299059" y="2853169"/>
              <a:ext cx="470406" cy="172946"/>
              <a:chOff x="2281238" y="3460304"/>
              <a:chExt cx="385762" cy="178245"/>
            </a:xfrm>
          </p:grpSpPr>
          <p:sp>
            <p:nvSpPr>
              <p:cNvPr id="406" name="弦 40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07" name="弦 406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85" name="グループ化 384"/>
            <p:cNvGrpSpPr/>
            <p:nvPr/>
          </p:nvGrpSpPr>
          <p:grpSpPr>
            <a:xfrm rot="20185490">
              <a:off x="6349401" y="2136723"/>
              <a:ext cx="470406" cy="172946"/>
              <a:chOff x="2281238" y="3460304"/>
              <a:chExt cx="385762" cy="178245"/>
            </a:xfrm>
          </p:grpSpPr>
          <p:sp>
            <p:nvSpPr>
              <p:cNvPr id="404" name="弦 40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05" name="弦 40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86" name="グループ化 385"/>
            <p:cNvGrpSpPr/>
            <p:nvPr/>
          </p:nvGrpSpPr>
          <p:grpSpPr>
            <a:xfrm rot="18073613">
              <a:off x="4634127" y="2863926"/>
              <a:ext cx="470406" cy="172946"/>
              <a:chOff x="2281238" y="3460304"/>
              <a:chExt cx="385762" cy="178245"/>
            </a:xfrm>
          </p:grpSpPr>
          <p:sp>
            <p:nvSpPr>
              <p:cNvPr id="402" name="弦 40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03" name="弦 40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87" name="グループ化 386"/>
            <p:cNvGrpSpPr/>
            <p:nvPr/>
          </p:nvGrpSpPr>
          <p:grpSpPr>
            <a:xfrm rot="15094613">
              <a:off x="5265229" y="2939642"/>
              <a:ext cx="470406" cy="172946"/>
              <a:chOff x="2281238" y="3460304"/>
              <a:chExt cx="385762" cy="178245"/>
            </a:xfrm>
          </p:grpSpPr>
          <p:sp>
            <p:nvSpPr>
              <p:cNvPr id="400" name="弦 39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01" name="弦 40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88" name="グループ化 387"/>
            <p:cNvGrpSpPr/>
            <p:nvPr/>
          </p:nvGrpSpPr>
          <p:grpSpPr>
            <a:xfrm rot="2200773">
              <a:off x="4518487" y="1958871"/>
              <a:ext cx="470406" cy="172946"/>
              <a:chOff x="2281238" y="3460304"/>
              <a:chExt cx="385762" cy="178245"/>
            </a:xfrm>
          </p:grpSpPr>
          <p:sp>
            <p:nvSpPr>
              <p:cNvPr id="398" name="弦 397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99" name="弦 398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89" name="グループ化 388"/>
            <p:cNvGrpSpPr/>
            <p:nvPr/>
          </p:nvGrpSpPr>
          <p:grpSpPr>
            <a:xfrm rot="774485">
              <a:off x="4325123" y="2343067"/>
              <a:ext cx="470406" cy="172946"/>
              <a:chOff x="2281238" y="3460304"/>
              <a:chExt cx="385762" cy="178245"/>
            </a:xfrm>
          </p:grpSpPr>
          <p:sp>
            <p:nvSpPr>
              <p:cNvPr id="396" name="弦 39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97" name="弦 396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90" name="グループ化 389"/>
            <p:cNvGrpSpPr/>
            <p:nvPr/>
          </p:nvGrpSpPr>
          <p:grpSpPr>
            <a:xfrm rot="3690618">
              <a:off x="5819795" y="2939640"/>
              <a:ext cx="470406" cy="172946"/>
              <a:chOff x="2281238" y="3460304"/>
              <a:chExt cx="385762" cy="178245"/>
            </a:xfrm>
          </p:grpSpPr>
          <p:sp>
            <p:nvSpPr>
              <p:cNvPr id="394" name="弦 39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95" name="弦 39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391" name="グループ化 390"/>
            <p:cNvGrpSpPr/>
            <p:nvPr/>
          </p:nvGrpSpPr>
          <p:grpSpPr>
            <a:xfrm rot="6514969">
              <a:off x="5114923" y="1795439"/>
              <a:ext cx="470406" cy="172946"/>
              <a:chOff x="2281238" y="3460304"/>
              <a:chExt cx="385762" cy="178245"/>
            </a:xfrm>
          </p:grpSpPr>
          <p:sp>
            <p:nvSpPr>
              <p:cNvPr id="392" name="弦 39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393" name="弦 39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</p:grpSp>
      <p:grpSp>
        <p:nvGrpSpPr>
          <p:cNvPr id="410" name="グループ化 409"/>
          <p:cNvGrpSpPr/>
          <p:nvPr/>
        </p:nvGrpSpPr>
        <p:grpSpPr>
          <a:xfrm>
            <a:off x="4917918" y="3480556"/>
            <a:ext cx="945783" cy="638621"/>
            <a:chOff x="4361155" y="4172019"/>
            <a:chExt cx="2494684" cy="1684486"/>
          </a:xfrm>
        </p:grpSpPr>
        <p:sp>
          <p:nvSpPr>
            <p:cNvPr id="411" name="円/楕円 410"/>
            <p:cNvSpPr/>
            <p:nvPr/>
          </p:nvSpPr>
          <p:spPr>
            <a:xfrm>
              <a:off x="5691691" y="4794754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12" name="円/楕円 411"/>
            <p:cNvSpPr/>
            <p:nvPr/>
          </p:nvSpPr>
          <p:spPr>
            <a:xfrm>
              <a:off x="5033359" y="4794754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13" name="正方形/長方形 412"/>
            <p:cNvSpPr/>
            <p:nvPr/>
          </p:nvSpPr>
          <p:spPr>
            <a:xfrm>
              <a:off x="4900268" y="4714751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14" name="正方形/長方形 413"/>
            <p:cNvSpPr/>
            <p:nvPr/>
          </p:nvSpPr>
          <p:spPr>
            <a:xfrm>
              <a:off x="5558601" y="4714751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15" name="グループ化 414"/>
            <p:cNvGrpSpPr/>
            <p:nvPr/>
          </p:nvGrpSpPr>
          <p:grpSpPr>
            <a:xfrm rot="16200000">
              <a:off x="5780346" y="4320749"/>
              <a:ext cx="470406" cy="172946"/>
              <a:chOff x="2281238" y="3460304"/>
              <a:chExt cx="385762" cy="178245"/>
            </a:xfrm>
          </p:grpSpPr>
          <p:sp>
            <p:nvSpPr>
              <p:cNvPr id="442" name="弦 44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43" name="弦 44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16" name="グループ化 415"/>
            <p:cNvGrpSpPr/>
            <p:nvPr/>
          </p:nvGrpSpPr>
          <p:grpSpPr>
            <a:xfrm rot="2114474">
              <a:off x="6335091" y="5448356"/>
              <a:ext cx="470406" cy="172946"/>
              <a:chOff x="2281238" y="3460304"/>
              <a:chExt cx="385762" cy="178245"/>
            </a:xfrm>
          </p:grpSpPr>
          <p:sp>
            <p:nvSpPr>
              <p:cNvPr id="440" name="弦 43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41" name="弦 44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17" name="グループ化 416"/>
            <p:cNvGrpSpPr/>
            <p:nvPr/>
          </p:nvGrpSpPr>
          <p:grpSpPr>
            <a:xfrm rot="20185490">
              <a:off x="6385433" y="4731910"/>
              <a:ext cx="470406" cy="172946"/>
              <a:chOff x="2281238" y="3460304"/>
              <a:chExt cx="385762" cy="178245"/>
            </a:xfrm>
          </p:grpSpPr>
          <p:sp>
            <p:nvSpPr>
              <p:cNvPr id="438" name="弦 437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39" name="弦 438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18" name="グループ化 417"/>
            <p:cNvGrpSpPr/>
            <p:nvPr/>
          </p:nvGrpSpPr>
          <p:grpSpPr>
            <a:xfrm rot="18073613">
              <a:off x="4670159" y="5459113"/>
              <a:ext cx="470406" cy="172946"/>
              <a:chOff x="2281238" y="3460304"/>
              <a:chExt cx="385762" cy="178245"/>
            </a:xfrm>
          </p:grpSpPr>
          <p:sp>
            <p:nvSpPr>
              <p:cNvPr id="436" name="弦 43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37" name="弦 436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19" name="グループ化 418"/>
            <p:cNvGrpSpPr/>
            <p:nvPr/>
          </p:nvGrpSpPr>
          <p:grpSpPr>
            <a:xfrm rot="15094613">
              <a:off x="5301261" y="5534829"/>
              <a:ext cx="470406" cy="172946"/>
              <a:chOff x="2281238" y="3460304"/>
              <a:chExt cx="385762" cy="178245"/>
            </a:xfrm>
          </p:grpSpPr>
          <p:sp>
            <p:nvSpPr>
              <p:cNvPr id="434" name="弦 43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35" name="弦 43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20" name="グループ化 419"/>
            <p:cNvGrpSpPr/>
            <p:nvPr/>
          </p:nvGrpSpPr>
          <p:grpSpPr>
            <a:xfrm rot="2200773">
              <a:off x="4554519" y="4554058"/>
              <a:ext cx="470406" cy="172946"/>
              <a:chOff x="2281238" y="3460304"/>
              <a:chExt cx="385762" cy="178245"/>
            </a:xfrm>
          </p:grpSpPr>
          <p:sp>
            <p:nvSpPr>
              <p:cNvPr id="432" name="弦 43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33" name="弦 43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21" name="グループ化 420"/>
            <p:cNvGrpSpPr/>
            <p:nvPr/>
          </p:nvGrpSpPr>
          <p:grpSpPr>
            <a:xfrm rot="774485">
              <a:off x="4361155" y="4938254"/>
              <a:ext cx="470406" cy="172946"/>
              <a:chOff x="2281238" y="3460304"/>
              <a:chExt cx="385762" cy="178245"/>
            </a:xfrm>
          </p:grpSpPr>
          <p:sp>
            <p:nvSpPr>
              <p:cNvPr id="430" name="弦 42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31" name="弦 43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22" name="グループ化 421"/>
            <p:cNvGrpSpPr/>
            <p:nvPr/>
          </p:nvGrpSpPr>
          <p:grpSpPr>
            <a:xfrm rot="3690618">
              <a:off x="5855827" y="5534827"/>
              <a:ext cx="470406" cy="172946"/>
              <a:chOff x="2281238" y="3460304"/>
              <a:chExt cx="385762" cy="178245"/>
            </a:xfrm>
          </p:grpSpPr>
          <p:sp>
            <p:nvSpPr>
              <p:cNvPr id="428" name="弦 427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29" name="弦 428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23" name="グループ化 422"/>
            <p:cNvGrpSpPr/>
            <p:nvPr/>
          </p:nvGrpSpPr>
          <p:grpSpPr>
            <a:xfrm rot="6514969">
              <a:off x="5150955" y="4390626"/>
              <a:ext cx="470406" cy="172946"/>
              <a:chOff x="2281238" y="3460304"/>
              <a:chExt cx="385762" cy="178245"/>
            </a:xfrm>
          </p:grpSpPr>
          <p:sp>
            <p:nvSpPr>
              <p:cNvPr id="426" name="弦 42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27" name="弦 426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sp>
          <p:nvSpPr>
            <p:cNvPr id="424" name="正方形/長方形 423"/>
            <p:cNvSpPr/>
            <p:nvPr/>
          </p:nvSpPr>
          <p:spPr>
            <a:xfrm>
              <a:off x="5233316" y="4788548"/>
              <a:ext cx="613941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+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25" name="正方形/長方形 424"/>
            <p:cNvSpPr/>
            <p:nvPr/>
          </p:nvSpPr>
          <p:spPr>
            <a:xfrm>
              <a:off x="5894371" y="4764658"/>
              <a:ext cx="563203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 smtClean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-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4" name="グループ化 443"/>
          <p:cNvGrpSpPr/>
          <p:nvPr/>
        </p:nvGrpSpPr>
        <p:grpSpPr>
          <a:xfrm>
            <a:off x="2863111" y="1443303"/>
            <a:ext cx="889396" cy="612128"/>
            <a:chOff x="529220" y="4211803"/>
            <a:chExt cx="2345952" cy="1614605"/>
          </a:xfrm>
        </p:grpSpPr>
        <p:sp>
          <p:nvSpPr>
            <p:cNvPr id="445" name="円/楕円 444"/>
            <p:cNvSpPr/>
            <p:nvPr/>
          </p:nvSpPr>
          <p:spPr>
            <a:xfrm>
              <a:off x="1711026" y="4764659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46" name="円/楕円 445"/>
            <p:cNvSpPr/>
            <p:nvPr/>
          </p:nvSpPr>
          <p:spPr>
            <a:xfrm>
              <a:off x="1052694" y="4764659"/>
              <a:ext cx="466149" cy="4661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47" name="正方形/長方形 446"/>
            <p:cNvSpPr/>
            <p:nvPr/>
          </p:nvSpPr>
          <p:spPr>
            <a:xfrm>
              <a:off x="919606" y="4684657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48" name="正方形/長方形 447"/>
            <p:cNvSpPr/>
            <p:nvPr/>
          </p:nvSpPr>
          <p:spPr>
            <a:xfrm>
              <a:off x="1577937" y="4684657"/>
              <a:ext cx="732331" cy="64945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49" name="グループ化 448"/>
            <p:cNvGrpSpPr/>
            <p:nvPr/>
          </p:nvGrpSpPr>
          <p:grpSpPr>
            <a:xfrm>
              <a:off x="1799679" y="4290654"/>
              <a:ext cx="470406" cy="172946"/>
              <a:chOff x="2281238" y="3460304"/>
              <a:chExt cx="385762" cy="178245"/>
            </a:xfrm>
          </p:grpSpPr>
          <p:sp>
            <p:nvSpPr>
              <p:cNvPr id="476" name="弦 47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77" name="弦 476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50" name="グループ化 449"/>
            <p:cNvGrpSpPr/>
            <p:nvPr/>
          </p:nvGrpSpPr>
          <p:grpSpPr>
            <a:xfrm rot="2114474">
              <a:off x="2354423" y="5418261"/>
              <a:ext cx="470406" cy="172946"/>
              <a:chOff x="2281238" y="3460304"/>
              <a:chExt cx="385762" cy="178245"/>
            </a:xfrm>
          </p:grpSpPr>
          <p:sp>
            <p:nvSpPr>
              <p:cNvPr id="474" name="弦 47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75" name="弦 47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51" name="グループ化 450"/>
            <p:cNvGrpSpPr/>
            <p:nvPr/>
          </p:nvGrpSpPr>
          <p:grpSpPr>
            <a:xfrm rot="8425280">
              <a:off x="2404766" y="4701817"/>
              <a:ext cx="470406" cy="172946"/>
              <a:chOff x="2281238" y="3460304"/>
              <a:chExt cx="385762" cy="178245"/>
            </a:xfrm>
          </p:grpSpPr>
          <p:sp>
            <p:nvSpPr>
              <p:cNvPr id="472" name="弦 47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73" name="弦 47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52" name="グループ化 451"/>
            <p:cNvGrpSpPr/>
            <p:nvPr/>
          </p:nvGrpSpPr>
          <p:grpSpPr>
            <a:xfrm rot="7002173">
              <a:off x="689492" y="5429019"/>
              <a:ext cx="470406" cy="172946"/>
              <a:chOff x="2281238" y="3460304"/>
              <a:chExt cx="385762" cy="178245"/>
            </a:xfrm>
          </p:grpSpPr>
          <p:sp>
            <p:nvSpPr>
              <p:cNvPr id="470" name="弦 46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71" name="弦 47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53" name="グループ化 452"/>
            <p:cNvGrpSpPr/>
            <p:nvPr/>
          </p:nvGrpSpPr>
          <p:grpSpPr>
            <a:xfrm rot="11403201">
              <a:off x="1320594" y="5504734"/>
              <a:ext cx="470406" cy="172946"/>
              <a:chOff x="2281238" y="3460304"/>
              <a:chExt cx="385762" cy="178245"/>
            </a:xfrm>
          </p:grpSpPr>
          <p:sp>
            <p:nvSpPr>
              <p:cNvPr id="468" name="弦 467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69" name="弦 468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54" name="グループ化 453"/>
            <p:cNvGrpSpPr/>
            <p:nvPr/>
          </p:nvGrpSpPr>
          <p:grpSpPr>
            <a:xfrm rot="1950958">
              <a:off x="573853" y="4523965"/>
              <a:ext cx="470406" cy="172946"/>
              <a:chOff x="2281238" y="3460304"/>
              <a:chExt cx="385762" cy="178245"/>
            </a:xfrm>
          </p:grpSpPr>
          <p:sp>
            <p:nvSpPr>
              <p:cNvPr id="466" name="弦 465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67" name="弦 466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55" name="グループ化 454"/>
            <p:cNvGrpSpPr/>
            <p:nvPr/>
          </p:nvGrpSpPr>
          <p:grpSpPr>
            <a:xfrm rot="4765478">
              <a:off x="380490" y="4908159"/>
              <a:ext cx="470406" cy="172946"/>
              <a:chOff x="2281238" y="3460304"/>
              <a:chExt cx="385762" cy="178245"/>
            </a:xfrm>
          </p:grpSpPr>
          <p:sp>
            <p:nvSpPr>
              <p:cNvPr id="464" name="弦 463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65" name="弦 464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56" name="グループ化 455"/>
            <p:cNvGrpSpPr/>
            <p:nvPr/>
          </p:nvGrpSpPr>
          <p:grpSpPr>
            <a:xfrm rot="15424149">
              <a:off x="1875161" y="5504732"/>
              <a:ext cx="470406" cy="172946"/>
              <a:chOff x="2281238" y="3460304"/>
              <a:chExt cx="385762" cy="178245"/>
            </a:xfrm>
          </p:grpSpPr>
          <p:sp>
            <p:nvSpPr>
              <p:cNvPr id="462" name="弦 461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63" name="弦 462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grpSp>
          <p:nvGrpSpPr>
            <p:cNvPr id="457" name="グループ化 456"/>
            <p:cNvGrpSpPr/>
            <p:nvPr/>
          </p:nvGrpSpPr>
          <p:grpSpPr>
            <a:xfrm rot="15424149">
              <a:off x="1170288" y="4360533"/>
              <a:ext cx="470406" cy="172946"/>
              <a:chOff x="2281238" y="3460304"/>
              <a:chExt cx="385762" cy="178245"/>
            </a:xfrm>
          </p:grpSpPr>
          <p:sp>
            <p:nvSpPr>
              <p:cNvPr id="460" name="弦 459"/>
              <p:cNvSpPr/>
              <p:nvPr/>
            </p:nvSpPr>
            <p:spPr>
              <a:xfrm flipH="1"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461" name="弦 460"/>
              <p:cNvSpPr/>
              <p:nvPr/>
            </p:nvSpPr>
            <p:spPr>
              <a:xfrm flipV="1">
                <a:off x="2281238" y="3460304"/>
                <a:ext cx="385762" cy="178245"/>
              </a:xfrm>
              <a:prstGeom prst="chord">
                <a:avLst>
                  <a:gd name="adj1" fmla="val 5407884"/>
                  <a:gd name="adj2" fmla="val 161883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</p:grpSp>
        <p:sp>
          <p:nvSpPr>
            <p:cNvPr id="458" name="正方形/長方形 457"/>
            <p:cNvSpPr/>
            <p:nvPr/>
          </p:nvSpPr>
          <p:spPr>
            <a:xfrm>
              <a:off x="1253828" y="4740929"/>
              <a:ext cx="613941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+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59" name="正方形/長方形 458"/>
            <p:cNvSpPr/>
            <p:nvPr/>
          </p:nvSpPr>
          <p:spPr>
            <a:xfrm>
              <a:off x="1914884" y="4717040"/>
              <a:ext cx="563202" cy="51415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1000" baseline="30000" dirty="0" smtClean="0">
                  <a:ln w="0"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-</a:t>
              </a:r>
              <a:endParaRPr lang="ja-JP" altLang="en-US" sz="10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78" name="テキスト ボックス 477"/>
          <p:cNvSpPr txBox="1"/>
          <p:nvPr/>
        </p:nvSpPr>
        <p:spPr>
          <a:xfrm>
            <a:off x="4821860" y="120740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9" name="テキスト ボックス 478"/>
          <p:cNvSpPr txBox="1"/>
          <p:nvPr/>
        </p:nvSpPr>
        <p:spPr>
          <a:xfrm>
            <a:off x="3721563" y="11910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0" name="テキスト ボックス 479"/>
          <p:cNvSpPr txBox="1"/>
          <p:nvPr/>
        </p:nvSpPr>
        <p:spPr>
          <a:xfrm>
            <a:off x="3080559" y="387433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Reactant</a:t>
            </a:r>
            <a:endParaRPr kumimoji="1" lang="ja-JP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" name="テキスト ボックス 480"/>
          <p:cNvSpPr txBox="1"/>
          <p:nvPr/>
        </p:nvSpPr>
        <p:spPr>
          <a:xfrm>
            <a:off x="5030906" y="4083507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endParaRPr kumimoji="1" lang="ja-JP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Classical Marcus Theory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2" name="正方形/長方形 481"/>
          <p:cNvSpPr/>
          <p:nvPr/>
        </p:nvSpPr>
        <p:spPr>
          <a:xfrm>
            <a:off x="46663" y="6604084"/>
            <a:ext cx="45056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reorganization energy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再配向エネルギー</a:t>
            </a:r>
            <a:endParaRPr lang="ja-JP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37"/>
    </mc:Choice>
    <mc:Fallback xmlns="">
      <p:transition spd="slow" advTm="560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正方形/長方形 156"/>
          <p:cNvSpPr/>
          <p:nvPr/>
        </p:nvSpPr>
        <p:spPr>
          <a:xfrm>
            <a:off x="1803760" y="2513901"/>
            <a:ext cx="3065869" cy="207348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4877291" y="1204305"/>
            <a:ext cx="3065869" cy="338308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フリーフォーム 158"/>
          <p:cNvSpPr/>
          <p:nvPr/>
        </p:nvSpPr>
        <p:spPr>
          <a:xfrm>
            <a:off x="5135011" y="1190896"/>
            <a:ext cx="2808150" cy="3114004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フリーフォーム 159"/>
          <p:cNvSpPr/>
          <p:nvPr/>
        </p:nvSpPr>
        <p:spPr>
          <a:xfrm>
            <a:off x="4877292" y="1190896"/>
            <a:ext cx="1965706" cy="1557002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フリーフォーム 160"/>
          <p:cNvSpPr/>
          <p:nvPr/>
        </p:nvSpPr>
        <p:spPr>
          <a:xfrm>
            <a:off x="2432154" y="2070809"/>
            <a:ext cx="2437475" cy="2413353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フリーフォーム 161"/>
          <p:cNvSpPr/>
          <p:nvPr/>
        </p:nvSpPr>
        <p:spPr>
          <a:xfrm>
            <a:off x="1939955" y="2070809"/>
            <a:ext cx="1965706" cy="1557002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1803760" y="1204305"/>
            <a:ext cx="3065869" cy="13095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フリーフォーム 163"/>
          <p:cNvSpPr/>
          <p:nvPr/>
        </p:nvSpPr>
        <p:spPr>
          <a:xfrm>
            <a:off x="1923748" y="676671"/>
            <a:ext cx="1965706" cy="1557002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フリーフォーム 164"/>
          <p:cNvSpPr/>
          <p:nvPr/>
        </p:nvSpPr>
        <p:spPr>
          <a:xfrm>
            <a:off x="2602689" y="668920"/>
            <a:ext cx="2063991" cy="1712702"/>
          </a:xfrm>
          <a:custGeom>
            <a:avLst/>
            <a:gdLst>
              <a:gd name="connsiteX0" fmla="*/ 0 w 3648075"/>
              <a:gd name="connsiteY0" fmla="*/ 0 h 5534061"/>
              <a:gd name="connsiteX1" fmla="*/ 619125 w 3648075"/>
              <a:gd name="connsiteY1" fmla="*/ 3086100 h 5534061"/>
              <a:gd name="connsiteX2" fmla="*/ 1238250 w 3648075"/>
              <a:gd name="connsiteY2" fmla="*/ 4924425 h 5534061"/>
              <a:gd name="connsiteX3" fmla="*/ 1819275 w 3648075"/>
              <a:gd name="connsiteY3" fmla="*/ 5534025 h 5534061"/>
              <a:gd name="connsiteX4" fmla="*/ 2428875 w 3648075"/>
              <a:gd name="connsiteY4" fmla="*/ 4905375 h 5534061"/>
              <a:gd name="connsiteX5" fmla="*/ 3028950 w 3648075"/>
              <a:gd name="connsiteY5" fmla="*/ 3076575 h 5534061"/>
              <a:gd name="connsiteX6" fmla="*/ 3648075 w 3648075"/>
              <a:gd name="connsiteY6" fmla="*/ 9525 h 5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075" h="5534061">
                <a:moveTo>
                  <a:pt x="0" y="0"/>
                </a:moveTo>
                <a:cubicBezTo>
                  <a:pt x="206375" y="1132681"/>
                  <a:pt x="412750" y="2265363"/>
                  <a:pt x="619125" y="3086100"/>
                </a:cubicBezTo>
                <a:cubicBezTo>
                  <a:pt x="825500" y="3906837"/>
                  <a:pt x="1038225" y="4516437"/>
                  <a:pt x="1238250" y="4924425"/>
                </a:cubicBezTo>
                <a:cubicBezTo>
                  <a:pt x="1438275" y="5332413"/>
                  <a:pt x="1620838" y="5537200"/>
                  <a:pt x="1819275" y="5534025"/>
                </a:cubicBezTo>
                <a:cubicBezTo>
                  <a:pt x="2017712" y="5530850"/>
                  <a:pt x="2227263" y="5314950"/>
                  <a:pt x="2428875" y="4905375"/>
                </a:cubicBezTo>
                <a:cubicBezTo>
                  <a:pt x="2630488" y="4495800"/>
                  <a:pt x="2825750" y="3892550"/>
                  <a:pt x="3028950" y="3076575"/>
                </a:cubicBezTo>
                <a:cubicBezTo>
                  <a:pt x="3232150" y="2260600"/>
                  <a:pt x="3440112" y="1135062"/>
                  <a:pt x="3648075" y="952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1803760" y="672178"/>
            <a:ext cx="6139400" cy="5180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4076912" y="4560375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coordinate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 rot="16200000">
            <a:off x="1138556" y="2690617"/>
            <a:ext cx="84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1788423" y="1214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1784930" y="250522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4869629" y="1214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2" name="直線コネクタ 171"/>
          <p:cNvCxnSpPr/>
          <p:nvPr/>
        </p:nvCxnSpPr>
        <p:spPr>
          <a:xfrm>
            <a:off x="2709591" y="2242414"/>
            <a:ext cx="119607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3038238" y="2381622"/>
            <a:ext cx="867423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2709591" y="2079549"/>
            <a:ext cx="821618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74"/>
          <p:cNvCxnSpPr/>
          <p:nvPr/>
        </p:nvCxnSpPr>
        <p:spPr>
          <a:xfrm>
            <a:off x="2762997" y="2079549"/>
            <a:ext cx="0" cy="16286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テキスト ボックス 175"/>
          <p:cNvSpPr txBox="1"/>
          <p:nvPr/>
        </p:nvSpPr>
        <p:spPr>
          <a:xfrm>
            <a:off x="2209888" y="201602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7" name="直線矢印コネクタ 176"/>
          <p:cNvCxnSpPr/>
          <p:nvPr/>
        </p:nvCxnSpPr>
        <p:spPr>
          <a:xfrm>
            <a:off x="3634685" y="2242414"/>
            <a:ext cx="0" cy="13920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/>
          <p:cNvCxnSpPr/>
          <p:nvPr/>
        </p:nvCxnSpPr>
        <p:spPr>
          <a:xfrm>
            <a:off x="3634685" y="1373749"/>
            <a:ext cx="0" cy="87117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テキスト ボックス 178"/>
          <p:cNvSpPr txBox="1"/>
          <p:nvPr/>
        </p:nvSpPr>
        <p:spPr>
          <a:xfrm>
            <a:off x="3920998" y="217532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3652095" y="16016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1" name="直線コネクタ 180"/>
          <p:cNvCxnSpPr/>
          <p:nvPr/>
        </p:nvCxnSpPr>
        <p:spPr>
          <a:xfrm>
            <a:off x="2693384" y="3627811"/>
            <a:ext cx="119607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>
            <a:off x="2693383" y="4484161"/>
            <a:ext cx="119607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矢印コネクタ 182"/>
          <p:cNvCxnSpPr/>
          <p:nvPr/>
        </p:nvCxnSpPr>
        <p:spPr>
          <a:xfrm>
            <a:off x="3635727" y="2823810"/>
            <a:ext cx="0" cy="80400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矢印コネクタ 183"/>
          <p:cNvCxnSpPr/>
          <p:nvPr/>
        </p:nvCxnSpPr>
        <p:spPr>
          <a:xfrm>
            <a:off x="3634685" y="3612987"/>
            <a:ext cx="0" cy="87117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テキスト ボックス 184"/>
          <p:cNvSpPr txBox="1"/>
          <p:nvPr/>
        </p:nvSpPr>
        <p:spPr>
          <a:xfrm>
            <a:off x="1901204" y="3537368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3641263" y="381992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3727864" y="305247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8" name="直線コネクタ 187"/>
          <p:cNvCxnSpPr/>
          <p:nvPr/>
        </p:nvCxnSpPr>
        <p:spPr>
          <a:xfrm>
            <a:off x="5371634" y="2747898"/>
            <a:ext cx="1471363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5371634" y="4304899"/>
            <a:ext cx="1471363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>
            <a:off x="5371634" y="2505228"/>
            <a:ext cx="67372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/>
          <p:nvPr/>
        </p:nvCxnSpPr>
        <p:spPr>
          <a:xfrm>
            <a:off x="5416875" y="2505228"/>
            <a:ext cx="0" cy="24267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テキスト ボックス 191"/>
          <p:cNvSpPr txBox="1"/>
          <p:nvPr/>
        </p:nvSpPr>
        <p:spPr>
          <a:xfrm>
            <a:off x="4863766" y="2484505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3" name="直線矢印コネクタ 192"/>
          <p:cNvCxnSpPr/>
          <p:nvPr/>
        </p:nvCxnSpPr>
        <p:spPr>
          <a:xfrm>
            <a:off x="6519559" y="2016029"/>
            <a:ext cx="0" cy="73186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テキスト ボックス 193"/>
          <p:cNvSpPr txBox="1"/>
          <p:nvPr/>
        </p:nvSpPr>
        <p:spPr>
          <a:xfrm>
            <a:off x="6605638" y="21377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5" name="直線矢印コネクタ 194"/>
          <p:cNvCxnSpPr/>
          <p:nvPr/>
        </p:nvCxnSpPr>
        <p:spPr>
          <a:xfrm>
            <a:off x="6518051" y="2731613"/>
            <a:ext cx="0" cy="157328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テキスト ボックス 195"/>
          <p:cNvSpPr txBox="1"/>
          <p:nvPr/>
        </p:nvSpPr>
        <p:spPr>
          <a:xfrm>
            <a:off x="6516545" y="311819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-Δ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2202174" y="12335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4466593" y="1238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2165217" y="25090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4429636" y="2513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6414006" y="123831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7548218" y="12431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681038" y="190579"/>
            <a:ext cx="8543925" cy="6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Classical Marcus Theory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44593" y="5600521"/>
            <a:ext cx="9130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decrease if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-Δ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increase, and reaction rate will increase (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region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-Δ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ja-JP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ja-JP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ja-JP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energy zero, and reaction rate maximum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ja-JP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increase if -Δ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reaction rate will decrease (inverted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CE1A-6222-4EAF-B221-B218EF21B036}" type="slidenum">
              <a:rPr kumimoji="1" lang="ja-JP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4767847" y="4914243"/>
                <a:ext cx="1925591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ja-JP" alt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‡</m:t>
                          </m:r>
                        </m:sup>
                      </m:sSup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  <m:sup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847" y="4914243"/>
                <a:ext cx="1925591" cy="6481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/>
              <p:cNvSpPr/>
              <p:nvPr/>
            </p:nvSpPr>
            <p:spPr>
              <a:xfrm>
                <a:off x="1985416" y="4888083"/>
                <a:ext cx="2566921" cy="700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ja-JP" altLang="en-US" i="0">
                              <a:latin typeface="Cambria Math" panose="02040503050406030204" pitchFamily="18" charset="0"/>
                            </a:rPr>
                            <m:t>ET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ja-JP" altLang="en-US" i="0">
                              <a:latin typeface="Cambria Math" panose="02040503050406030204" pitchFamily="18" charset="0"/>
                            </a:rPr>
                            <m:t>el</m:t>
                          </m:r>
                        </m:sub>
                      </m:sSub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ja-JP" altLang="en-US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ja-JP" altLang="en-US" i="0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‡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正方形/長方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16" y="4888083"/>
                <a:ext cx="2566921" cy="7005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9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49"/>
    </mc:Choice>
    <mc:Fallback xmlns="">
      <p:transition spd="slow" advTm="8204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</TotalTime>
  <Words>1193</Words>
  <Application>Microsoft Office PowerPoint</Application>
  <PresentationFormat>A4 210 x 297 mm</PresentationFormat>
  <Paragraphs>352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ＭＳ Ｐゴシック</vt:lpstr>
      <vt:lpstr>ＭＳ ゴシック</vt:lpstr>
      <vt:lpstr>ＭＳ 明朝</vt:lpstr>
      <vt:lpstr>Arial</vt:lpstr>
      <vt:lpstr>Calibri</vt:lpstr>
      <vt:lpstr>Calibri Light</vt:lpstr>
      <vt:lpstr>Cambria Math</vt:lpstr>
      <vt:lpstr>Times New Roman</vt:lpstr>
      <vt:lpstr>Office テーマ</vt:lpstr>
      <vt:lpstr>The effect of intramolecular nuclear wavepacket motion in an ultrafast electron transfer reaction</vt:lpstr>
      <vt:lpstr>Contents</vt:lpstr>
      <vt:lpstr>Light Energy Conversion</vt:lpstr>
      <vt:lpstr>Photoinduced Electron Transfer (PET) Reaction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Molecular Vibration and Chemical Reaction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超高速電子移動反応と 分子内核波束運動</dc:title>
  <dc:creator>YUSUKE</dc:creator>
  <cp:lastModifiedBy>YUSUKE</cp:lastModifiedBy>
  <cp:revision>542</cp:revision>
  <cp:lastPrinted>2014-10-19T14:17:16Z</cp:lastPrinted>
  <dcterms:created xsi:type="dcterms:W3CDTF">2014-10-06T01:25:31Z</dcterms:created>
  <dcterms:modified xsi:type="dcterms:W3CDTF">2014-10-21T10:59:40Z</dcterms:modified>
</cp:coreProperties>
</file>