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6" r:id="rId9"/>
    <p:sldId id="263" r:id="rId10"/>
    <p:sldId id="277" r:id="rId11"/>
    <p:sldId id="278" r:id="rId12"/>
    <p:sldId id="279" r:id="rId13"/>
    <p:sldId id="282" r:id="rId14"/>
    <p:sldId id="283" r:id="rId15"/>
    <p:sldId id="267" r:id="rId16"/>
    <p:sldId id="268" r:id="rId17"/>
    <p:sldId id="269" r:id="rId18"/>
    <p:sldId id="275" r:id="rId19"/>
    <p:sldId id="284" r:id="rId20"/>
    <p:sldId id="287" r:id="rId21"/>
    <p:sldId id="288" r:id="rId22"/>
  </p:sldIdLst>
  <p:sldSz cx="9144000" cy="6858000" type="screen4x3"/>
  <p:notesSz cx="6858000" cy="98742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42" autoAdjust="0"/>
  </p:normalViewPr>
  <p:slideViewPr>
    <p:cSldViewPr snapToGrid="0">
      <p:cViewPr varScale="1">
        <p:scale>
          <a:sx n="99" d="100"/>
          <a:sy n="99" d="100"/>
        </p:scale>
        <p:origin x="1944" y="108"/>
      </p:cViewPr>
      <p:guideLst>
        <p:guide orient="horz" pos="2160"/>
        <p:guide pos="2880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B4CAA-EACE-4A67-B7A9-9F4D5EB49016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97EF6-69B6-403E-B62E-5058C9EBF5C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162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19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14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47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48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300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378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130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428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142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860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9BFC0-0B50-4C40-8E9E-60F4A307253D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02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75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96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2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94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22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837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97EF6-69B6-403E-B62E-5058C9EBF5C6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01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91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98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77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85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42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28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5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02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70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78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36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44406-4B1C-4509-AA95-C4CDF07E2593}" type="datetimeFigureOut">
              <a:rPr kumimoji="1" lang="ja-JP" altLang="en-US" smtClean="0"/>
              <a:pPr/>
              <a:t>2014/10/28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6BF7F-31F6-4F73-932C-CC501C0874D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78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wmf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7688" y="663081"/>
            <a:ext cx="78486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+mj-ea"/>
                <a:ea typeface="+mj-ea"/>
              </a:rPr>
              <a:t>Nanoscale imaging and control of resistance </a:t>
            </a:r>
          </a:p>
          <a:p>
            <a:pPr algn="ctr"/>
            <a:r>
              <a:rPr lang="en-US" altLang="ja-JP" sz="3200" dirty="0">
                <a:latin typeface="+mj-ea"/>
                <a:ea typeface="+mj-ea"/>
              </a:rPr>
              <a:t>s</a:t>
            </a:r>
            <a:r>
              <a:rPr kumimoji="1" lang="en-US" altLang="ja-JP" sz="3200" dirty="0" smtClean="0">
                <a:latin typeface="+mj-ea"/>
                <a:ea typeface="+mj-ea"/>
              </a:rPr>
              <a:t>witching</a:t>
            </a:r>
            <a:r>
              <a:rPr lang="en-US" altLang="ja-JP" sz="3200" dirty="0" smtClean="0">
                <a:latin typeface="+mj-ea"/>
                <a:ea typeface="+mj-ea"/>
              </a:rPr>
              <a:t> </a:t>
            </a:r>
            <a:r>
              <a:rPr kumimoji="1" lang="en-US" altLang="ja-JP" sz="3200" dirty="0" smtClean="0">
                <a:latin typeface="+mj-ea"/>
                <a:ea typeface="+mj-ea"/>
              </a:rPr>
              <a:t>in VO</a:t>
            </a:r>
            <a:r>
              <a:rPr kumimoji="1" lang="en-US" altLang="ja-JP" sz="3200" baseline="-25000" dirty="0" smtClean="0">
                <a:latin typeface="+mj-ea"/>
                <a:ea typeface="+mj-ea"/>
              </a:rPr>
              <a:t>2</a:t>
            </a:r>
            <a:r>
              <a:rPr kumimoji="1" lang="en-US" altLang="ja-JP" sz="3200" dirty="0" smtClean="0">
                <a:latin typeface="+mj-ea"/>
                <a:ea typeface="+mj-ea"/>
              </a:rPr>
              <a:t> at room temperature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2278" y="1930400"/>
            <a:ext cx="8499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err="1">
                <a:latin typeface="+mj-ea"/>
                <a:ea typeface="+mj-ea"/>
              </a:rPr>
              <a:t>Jeehoon</a:t>
            </a:r>
            <a:r>
              <a:rPr lang="en-US" altLang="ja-JP" sz="2400" dirty="0">
                <a:latin typeface="+mj-ea"/>
                <a:ea typeface="+mj-ea"/>
              </a:rPr>
              <a:t> Kim</a:t>
            </a:r>
            <a:r>
              <a:rPr lang="en-US" altLang="ja-JP" sz="2400" dirty="0" smtClean="0">
                <a:latin typeface="+mj-ea"/>
                <a:ea typeface="+mj-ea"/>
              </a:rPr>
              <a:t>, </a:t>
            </a:r>
            <a:r>
              <a:rPr lang="en-US" altLang="ja-JP" sz="2400" dirty="0" err="1">
                <a:latin typeface="+mj-ea"/>
                <a:ea typeface="+mj-ea"/>
              </a:rPr>
              <a:t>Changhyun</a:t>
            </a:r>
            <a:r>
              <a:rPr lang="en-US" altLang="ja-JP" sz="2400" dirty="0">
                <a:latin typeface="+mj-ea"/>
                <a:ea typeface="+mj-ea"/>
              </a:rPr>
              <a:t> </a:t>
            </a:r>
            <a:r>
              <a:rPr lang="en-US" altLang="ja-JP" sz="2400" dirty="0" err="1">
                <a:latin typeface="+mj-ea"/>
                <a:ea typeface="+mj-ea"/>
              </a:rPr>
              <a:t>Ko</a:t>
            </a:r>
            <a:r>
              <a:rPr lang="en-US" altLang="ja-JP" sz="2400" dirty="0" smtClean="0">
                <a:latin typeface="+mj-ea"/>
                <a:ea typeface="+mj-ea"/>
              </a:rPr>
              <a:t>, </a:t>
            </a:r>
            <a:r>
              <a:rPr lang="en-US" altLang="ja-JP" sz="2400" dirty="0">
                <a:latin typeface="+mj-ea"/>
                <a:ea typeface="+mj-ea"/>
              </a:rPr>
              <a:t>Alex </a:t>
            </a:r>
            <a:r>
              <a:rPr lang="en-US" altLang="ja-JP" sz="2400" dirty="0" err="1">
                <a:latin typeface="+mj-ea"/>
                <a:ea typeface="+mj-ea"/>
              </a:rPr>
              <a:t>Frenzel</a:t>
            </a:r>
            <a:r>
              <a:rPr lang="en-US" altLang="ja-JP" sz="2400" dirty="0" smtClean="0">
                <a:latin typeface="+mj-ea"/>
                <a:ea typeface="+mj-ea"/>
              </a:rPr>
              <a:t>, </a:t>
            </a:r>
            <a:r>
              <a:rPr lang="en-US" altLang="ja-JP" sz="2400" dirty="0" err="1">
                <a:latin typeface="+mj-ea"/>
                <a:ea typeface="+mj-ea"/>
              </a:rPr>
              <a:t>Shriram</a:t>
            </a:r>
            <a:r>
              <a:rPr lang="en-US" altLang="ja-JP" sz="2400" dirty="0">
                <a:latin typeface="+mj-ea"/>
                <a:ea typeface="+mj-ea"/>
              </a:rPr>
              <a:t> </a:t>
            </a:r>
            <a:r>
              <a:rPr lang="en-US" altLang="ja-JP" sz="2400" dirty="0" err="1" smtClean="0">
                <a:latin typeface="+mj-ea"/>
                <a:ea typeface="+mj-ea"/>
              </a:rPr>
              <a:t>Ramanathan</a:t>
            </a:r>
            <a:r>
              <a:rPr lang="en-US" altLang="ja-JP" sz="2400" dirty="0" smtClean="0">
                <a:latin typeface="+mj-ea"/>
                <a:ea typeface="+mj-ea"/>
              </a:rPr>
              <a:t>,</a:t>
            </a:r>
          </a:p>
          <a:p>
            <a:pPr algn="ctr"/>
            <a:r>
              <a:rPr lang="en-US" altLang="ja-JP" sz="2400" dirty="0">
                <a:latin typeface="+mj-ea"/>
                <a:ea typeface="+mj-ea"/>
              </a:rPr>
              <a:t>a</a:t>
            </a:r>
            <a:r>
              <a:rPr lang="en-US" altLang="ja-JP" sz="2400" dirty="0" smtClean="0">
                <a:latin typeface="+mj-ea"/>
                <a:ea typeface="+mj-ea"/>
              </a:rPr>
              <a:t>nd Jennifer </a:t>
            </a:r>
            <a:r>
              <a:rPr lang="en-US" altLang="ja-JP" sz="2400" dirty="0">
                <a:latin typeface="+mj-ea"/>
                <a:ea typeface="+mj-ea"/>
              </a:rPr>
              <a:t>E. </a:t>
            </a:r>
            <a:r>
              <a:rPr lang="en-US" altLang="ja-JP" sz="2400" dirty="0" smtClean="0">
                <a:latin typeface="+mj-ea"/>
                <a:ea typeface="+mj-ea"/>
              </a:rPr>
              <a:t>Hoffman</a:t>
            </a:r>
          </a:p>
          <a:p>
            <a:pPr algn="ctr"/>
            <a:r>
              <a:rPr lang="en-US" altLang="ja-JP" sz="2400" dirty="0">
                <a:latin typeface="+mj-ea"/>
                <a:ea typeface="+mj-ea"/>
              </a:rPr>
              <a:t>APPLIED PHYSICS LETTERS </a:t>
            </a:r>
            <a:r>
              <a:rPr lang="en-US" altLang="ja-JP" sz="2400" b="1" dirty="0">
                <a:latin typeface="+mj-ea"/>
                <a:ea typeface="+mj-ea"/>
              </a:rPr>
              <a:t>96</a:t>
            </a:r>
            <a:r>
              <a:rPr lang="en-US" altLang="ja-JP" sz="2400" dirty="0">
                <a:latin typeface="+mj-ea"/>
                <a:ea typeface="+mj-ea"/>
              </a:rPr>
              <a:t>, 213106 </a:t>
            </a:r>
            <a:r>
              <a:rPr lang="en-US" altLang="ja-JP" sz="2400" dirty="0" smtClean="0">
                <a:latin typeface="+mj-ea"/>
                <a:ea typeface="+mj-ea"/>
              </a:rPr>
              <a:t>(2010)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18204" y="4978400"/>
            <a:ext cx="1978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Tanaka lab.</a:t>
            </a:r>
          </a:p>
          <a:p>
            <a:r>
              <a:rPr lang="en-US" altLang="ja-JP" sz="2800" dirty="0" smtClean="0"/>
              <a:t>Kotaro Sakai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617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235947" y="31242"/>
            <a:ext cx="46827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Measurement system</a:t>
            </a:r>
            <a:endParaRPr kumimoji="1" lang="ja-JP" altLang="en-US" sz="4000" baseline="-250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1012" y="4631051"/>
            <a:ext cx="3456384" cy="1846878"/>
            <a:chOff x="683568" y="1042115"/>
            <a:chExt cx="3456384" cy="1846878"/>
          </a:xfrm>
        </p:grpSpPr>
        <p:grpSp>
          <p:nvGrpSpPr>
            <p:cNvPr id="8" name="グループ化 103"/>
            <p:cNvGrpSpPr/>
            <p:nvPr/>
          </p:nvGrpSpPr>
          <p:grpSpPr>
            <a:xfrm>
              <a:off x="683568" y="1042115"/>
              <a:ext cx="3456384" cy="1450781"/>
              <a:chOff x="2555776" y="826091"/>
              <a:chExt cx="3456384" cy="1450781"/>
            </a:xfrm>
          </p:grpSpPr>
          <p:sp>
            <p:nvSpPr>
              <p:cNvPr id="10" name="円/楕円 9"/>
              <p:cNvSpPr/>
              <p:nvPr/>
            </p:nvSpPr>
            <p:spPr>
              <a:xfrm>
                <a:off x="5076056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4283968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3491880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2915816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4" name="グループ化 53"/>
              <p:cNvGrpSpPr/>
              <p:nvPr/>
            </p:nvGrpSpPr>
            <p:grpSpPr>
              <a:xfrm>
                <a:off x="2555776" y="1700808"/>
                <a:ext cx="3456384" cy="576064"/>
                <a:chOff x="2051720" y="1484784"/>
                <a:chExt cx="3456384" cy="576064"/>
              </a:xfrm>
            </p:grpSpPr>
            <p:sp>
              <p:nvSpPr>
                <p:cNvPr id="17" name="正方形/長方形 16"/>
                <p:cNvSpPr/>
                <p:nvPr/>
              </p:nvSpPr>
              <p:spPr>
                <a:xfrm>
                  <a:off x="2051720" y="1484784"/>
                  <a:ext cx="34563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8" name="グループ化 51"/>
                <p:cNvGrpSpPr/>
                <p:nvPr/>
              </p:nvGrpSpPr>
              <p:grpSpPr>
                <a:xfrm>
                  <a:off x="2123728" y="1484784"/>
                  <a:ext cx="3312368" cy="576064"/>
                  <a:chOff x="2123728" y="1484784"/>
                  <a:chExt cx="3312368" cy="576064"/>
                </a:xfrm>
              </p:grpSpPr>
              <p:cxnSp>
                <p:nvCxnSpPr>
                  <p:cNvPr id="19" name="直線コネクタ 18"/>
                  <p:cNvCxnSpPr/>
                  <p:nvPr/>
                </p:nvCxnSpPr>
                <p:spPr>
                  <a:xfrm>
                    <a:off x="2123728" y="1484784"/>
                    <a:ext cx="331236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/>
                  <p:cNvCxnSpPr/>
                  <p:nvPr/>
                </p:nvCxnSpPr>
                <p:spPr>
                  <a:xfrm flipH="1">
                    <a:off x="233975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/>
                  <p:cNvCxnSpPr/>
                  <p:nvPr/>
                </p:nvCxnSpPr>
                <p:spPr>
                  <a:xfrm flipH="1">
                    <a:off x="262778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コネクタ 8"/>
                  <p:cNvCxnSpPr/>
                  <p:nvPr/>
                </p:nvCxnSpPr>
                <p:spPr>
                  <a:xfrm flipH="1">
                    <a:off x="291581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/>
                  <p:cNvCxnSpPr/>
                  <p:nvPr/>
                </p:nvCxnSpPr>
                <p:spPr>
                  <a:xfrm flipH="1">
                    <a:off x="3203848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/>
                  <p:cNvCxnSpPr/>
                  <p:nvPr/>
                </p:nvCxnSpPr>
                <p:spPr>
                  <a:xfrm flipH="1">
                    <a:off x="349188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/>
                  <p:cNvCxnSpPr/>
                  <p:nvPr/>
                </p:nvCxnSpPr>
                <p:spPr>
                  <a:xfrm flipH="1">
                    <a:off x="377991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12"/>
                  <p:cNvCxnSpPr/>
                  <p:nvPr/>
                </p:nvCxnSpPr>
                <p:spPr>
                  <a:xfrm flipH="1">
                    <a:off x="406794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/>
                  <p:cNvCxnSpPr/>
                  <p:nvPr/>
                </p:nvCxnSpPr>
                <p:spPr>
                  <a:xfrm flipH="1">
                    <a:off x="435597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/>
                  <p:cNvCxnSpPr/>
                  <p:nvPr/>
                </p:nvCxnSpPr>
                <p:spPr>
                  <a:xfrm flipH="1">
                    <a:off x="4644008" y="1484784"/>
                    <a:ext cx="216026" cy="57606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/>
                  <p:cNvCxnSpPr/>
                  <p:nvPr/>
                </p:nvCxnSpPr>
                <p:spPr>
                  <a:xfrm flipH="1">
                    <a:off x="493204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" name="直線矢印コネクタ 14"/>
              <p:cNvCxnSpPr/>
              <p:nvPr/>
            </p:nvCxnSpPr>
            <p:spPr>
              <a:xfrm flipH="1">
                <a:off x="3390521" y="1124744"/>
                <a:ext cx="317383" cy="2160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テキスト ボックス 15"/>
              <p:cNvSpPr txBox="1"/>
              <p:nvPr/>
            </p:nvSpPr>
            <p:spPr>
              <a:xfrm>
                <a:off x="3641825" y="826091"/>
                <a:ext cx="809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grain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887138" y="2150329"/>
              <a:ext cx="306699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Al</a:t>
              </a:r>
              <a:r>
                <a:rPr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 Si</a:t>
              </a:r>
              <a:endPara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ja-JP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ja-JP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Volmer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-Weber growth mode)</a:t>
              </a:r>
              <a:endParaRPr kumimoji="1" lang="ja-JP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-28435" y="927528"/>
            <a:ext cx="6084094" cy="3714144"/>
            <a:chOff x="1828800" y="1107495"/>
            <a:chExt cx="6084094" cy="3714144"/>
          </a:xfrm>
        </p:grpSpPr>
        <p:grpSp>
          <p:nvGrpSpPr>
            <p:cNvPr id="5" name="グループ化 4"/>
            <p:cNvGrpSpPr>
              <a:grpSpLocks noChangeAspect="1"/>
            </p:cNvGrpSpPr>
            <p:nvPr/>
          </p:nvGrpSpPr>
          <p:grpSpPr>
            <a:xfrm>
              <a:off x="1840706" y="1107495"/>
              <a:ext cx="6072188" cy="3619296"/>
              <a:chOff x="2243137" y="1295400"/>
              <a:chExt cx="4986339" cy="2972081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" r="2556" b="35162"/>
              <a:stretch/>
            </p:blipFill>
            <p:spPr>
              <a:xfrm>
                <a:off x="2243137" y="1295400"/>
                <a:ext cx="4538663" cy="2766754"/>
              </a:xfrm>
              <a:prstGeom prst="rect">
                <a:avLst/>
              </a:prstGeom>
            </p:spPr>
          </p:pic>
          <p:sp>
            <p:nvSpPr>
              <p:cNvPr id="3" name="正方形/長方形 2"/>
              <p:cNvSpPr/>
              <p:nvPr/>
            </p:nvSpPr>
            <p:spPr>
              <a:xfrm>
                <a:off x="6696076" y="1438556"/>
                <a:ext cx="533400" cy="2828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正方形/長方形 3"/>
              <p:cNvSpPr/>
              <p:nvPr/>
            </p:nvSpPr>
            <p:spPr>
              <a:xfrm>
                <a:off x="6391275" y="2438400"/>
                <a:ext cx="304801" cy="1514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" name="正方形/長方形 30"/>
            <p:cNvSpPr/>
            <p:nvPr/>
          </p:nvSpPr>
          <p:spPr>
            <a:xfrm>
              <a:off x="1828800" y="3804536"/>
              <a:ext cx="923925" cy="1017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/>
          <p:cNvGrpSpPr>
            <a:grpSpLocks noChangeAspect="1"/>
          </p:cNvGrpSpPr>
          <p:nvPr/>
        </p:nvGrpSpPr>
        <p:grpSpPr>
          <a:xfrm>
            <a:off x="115334" y="4558327"/>
            <a:ext cx="5249630" cy="2040172"/>
            <a:chOff x="-5463006" y="4676774"/>
            <a:chExt cx="5634456" cy="2189727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3" cstate="print"/>
            <a:srcRect t="54959" r="2678" b="2902"/>
            <a:stretch/>
          </p:blipFill>
          <p:spPr>
            <a:xfrm>
              <a:off x="-5463006" y="4676774"/>
              <a:ext cx="5520156" cy="2189727"/>
            </a:xfrm>
            <a:prstGeom prst="rect">
              <a:avLst/>
            </a:prstGeom>
          </p:spPr>
        </p:pic>
        <p:sp>
          <p:nvSpPr>
            <p:cNvPr id="32" name="正方形/長方形 31"/>
            <p:cNvSpPr/>
            <p:nvPr/>
          </p:nvSpPr>
          <p:spPr>
            <a:xfrm>
              <a:off x="-3981450" y="4676774"/>
              <a:ext cx="4152900" cy="54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-20882" y="5037716"/>
              <a:ext cx="171450" cy="756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5789942" y="2343791"/>
            <a:ext cx="3070572" cy="1471842"/>
            <a:chOff x="5984548" y="2041457"/>
            <a:chExt cx="3070572" cy="1471842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5984548" y="2189113"/>
              <a:ext cx="1836204" cy="1324186"/>
              <a:chOff x="6641152" y="2319433"/>
              <a:chExt cx="1836204" cy="1324186"/>
            </a:xfrm>
          </p:grpSpPr>
          <p:sp>
            <p:nvSpPr>
              <p:cNvPr id="37" name="正方形/長方形 36"/>
              <p:cNvSpPr/>
              <p:nvPr/>
            </p:nvSpPr>
            <p:spPr>
              <a:xfrm>
                <a:off x="6641152" y="2319433"/>
                <a:ext cx="1836204" cy="50490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-25000" dirty="0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6641152" y="2824340"/>
                <a:ext cx="18288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6641152" y="2866249"/>
                <a:ext cx="1836204" cy="77737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  <p:cxnSp>
          <p:nvCxnSpPr>
            <p:cNvPr id="42" name="直線コネクタ 41"/>
            <p:cNvCxnSpPr/>
            <p:nvPr/>
          </p:nvCxnSpPr>
          <p:spPr>
            <a:xfrm flipV="1">
              <a:off x="7558392" y="2266950"/>
              <a:ext cx="576064" cy="1746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/>
            <p:nvPr/>
          </p:nvSpPr>
          <p:spPr>
            <a:xfrm>
              <a:off x="8096529" y="2041457"/>
              <a:ext cx="583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VO</a:t>
              </a:r>
              <a:r>
                <a:rPr kumimoji="1" lang="en-US" altLang="ja-JP" sz="2000" baseline="-25000" dirty="0" smtClean="0"/>
                <a:t>2</a:t>
              </a:r>
              <a:endParaRPr kumimoji="1" lang="ja-JP" altLang="en-US" sz="2000" baseline="-25000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 flipV="1">
              <a:off x="7642116" y="3107073"/>
              <a:ext cx="359759" cy="660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/>
            <p:cNvSpPr txBox="1"/>
            <p:nvPr/>
          </p:nvSpPr>
          <p:spPr>
            <a:xfrm>
              <a:off x="7956742" y="2907018"/>
              <a:ext cx="1098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n-type Si</a:t>
              </a:r>
              <a:endParaRPr kumimoji="1" lang="ja-JP" altLang="en-US" sz="2000" dirty="0"/>
            </a:p>
          </p:txBody>
        </p:sp>
        <p:sp>
          <p:nvSpPr>
            <p:cNvPr id="53" name="下矢印 52"/>
            <p:cNvSpPr/>
            <p:nvPr/>
          </p:nvSpPr>
          <p:spPr>
            <a:xfrm>
              <a:off x="6744971" y="2198638"/>
              <a:ext cx="248677" cy="91795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6918704" y="230560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6" name="フローチャート: 手作業 55"/>
          <p:cNvSpPr/>
          <p:nvPr/>
        </p:nvSpPr>
        <p:spPr>
          <a:xfrm>
            <a:off x="6504202" y="2049219"/>
            <a:ext cx="336700" cy="436513"/>
          </a:xfrm>
          <a:prstGeom prst="flowChartManualOperation">
            <a:avLst/>
          </a:prstGeom>
          <a:solidFill>
            <a:srgbClr val="F9EC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5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497711" y="107557"/>
            <a:ext cx="6139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Transition by applied voltage</a:t>
            </a:r>
            <a:endParaRPr kumimoji="1" lang="ja-JP" altLang="en-US" sz="4000" baseline="-250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912642" y="1056637"/>
            <a:ext cx="3070572" cy="1767366"/>
            <a:chOff x="5984548" y="1745933"/>
            <a:chExt cx="3070572" cy="176736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984548" y="2189113"/>
              <a:ext cx="1836204" cy="1324186"/>
              <a:chOff x="6641152" y="2319433"/>
              <a:chExt cx="1836204" cy="1324186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6641152" y="2319433"/>
                <a:ext cx="1836204" cy="5049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-25000" dirty="0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6641152" y="2824340"/>
                <a:ext cx="18288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6641152" y="2866249"/>
                <a:ext cx="1836204" cy="77737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  <p:cxnSp>
          <p:nvCxnSpPr>
            <p:cNvPr id="8" name="直線コネクタ 7"/>
            <p:cNvCxnSpPr/>
            <p:nvPr/>
          </p:nvCxnSpPr>
          <p:spPr>
            <a:xfrm flipV="1">
              <a:off x="7558392" y="2266950"/>
              <a:ext cx="576064" cy="1746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8096529" y="2041457"/>
              <a:ext cx="583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VO</a:t>
              </a:r>
              <a:r>
                <a:rPr kumimoji="1" lang="en-US" altLang="ja-JP" sz="2000" baseline="-25000" dirty="0" smtClean="0"/>
                <a:t>2</a:t>
              </a:r>
              <a:endParaRPr kumimoji="1" lang="ja-JP" altLang="en-US" sz="2000" baseline="-25000" dirty="0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7642116" y="3107073"/>
              <a:ext cx="359759" cy="660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956742" y="2907018"/>
              <a:ext cx="1098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n-type Si</a:t>
              </a:r>
              <a:endParaRPr kumimoji="1" lang="ja-JP" altLang="en-US" sz="2000" dirty="0"/>
            </a:p>
          </p:txBody>
        </p:sp>
        <p:sp>
          <p:nvSpPr>
            <p:cNvPr id="12" name="フローチャート: 手作業 11"/>
            <p:cNvSpPr/>
            <p:nvPr/>
          </p:nvSpPr>
          <p:spPr>
            <a:xfrm>
              <a:off x="6698872" y="1745933"/>
              <a:ext cx="336700" cy="436513"/>
            </a:xfrm>
            <a:prstGeom prst="flowChartManualOperation">
              <a:avLst/>
            </a:prstGeom>
            <a:solidFill>
              <a:srgbClr val="F9EC3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下矢印 12"/>
            <p:cNvSpPr/>
            <p:nvPr/>
          </p:nvSpPr>
          <p:spPr>
            <a:xfrm>
              <a:off x="6735446" y="2198638"/>
              <a:ext cx="248677" cy="91795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918704" y="230560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グループ化 17"/>
          <p:cNvGrpSpPr>
            <a:grpSpLocks noChangeAspect="1"/>
          </p:cNvGrpSpPr>
          <p:nvPr/>
        </p:nvGrpSpPr>
        <p:grpSpPr>
          <a:xfrm>
            <a:off x="4657469" y="862697"/>
            <a:ext cx="4305555" cy="4864448"/>
            <a:chOff x="3888712" y="942975"/>
            <a:chExt cx="5045738" cy="570071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print"/>
            <a:srcRect r="44386"/>
            <a:stretch/>
          </p:blipFill>
          <p:spPr>
            <a:xfrm>
              <a:off x="3888712" y="1155700"/>
              <a:ext cx="4778290" cy="5487987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8486775" y="942975"/>
              <a:ext cx="314325" cy="3638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8486775" y="5010150"/>
              <a:ext cx="447675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下矢印 30"/>
          <p:cNvSpPr/>
          <p:nvPr/>
        </p:nvSpPr>
        <p:spPr>
          <a:xfrm>
            <a:off x="1432552" y="2968360"/>
            <a:ext cx="717710" cy="48021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912642" y="3637592"/>
            <a:ext cx="3070572" cy="1767366"/>
            <a:chOff x="474492" y="4313234"/>
            <a:chExt cx="3070572" cy="1767366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474492" y="4756414"/>
              <a:ext cx="1836204" cy="1324186"/>
              <a:chOff x="6641152" y="2319433"/>
              <a:chExt cx="1836204" cy="1324186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6641152" y="2319433"/>
                <a:ext cx="1836204" cy="5049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-25000" dirty="0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6641152" y="2824340"/>
                <a:ext cx="18288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6641152" y="2866249"/>
                <a:ext cx="1836204" cy="77737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  <p:cxnSp>
          <p:nvCxnSpPr>
            <p:cNvPr id="34" name="直線コネクタ 33"/>
            <p:cNvCxnSpPr/>
            <p:nvPr/>
          </p:nvCxnSpPr>
          <p:spPr>
            <a:xfrm flipV="1">
              <a:off x="2048336" y="4834251"/>
              <a:ext cx="576064" cy="1746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/>
            <p:cNvSpPr txBox="1"/>
            <p:nvPr/>
          </p:nvSpPr>
          <p:spPr>
            <a:xfrm>
              <a:off x="2586473" y="4608758"/>
              <a:ext cx="583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VO</a:t>
              </a:r>
              <a:r>
                <a:rPr kumimoji="1" lang="en-US" altLang="ja-JP" sz="2000" baseline="-25000" dirty="0" smtClean="0"/>
                <a:t>2</a:t>
              </a:r>
              <a:endParaRPr kumimoji="1" lang="ja-JP" altLang="en-US" sz="2000" baseline="-25000" dirty="0"/>
            </a:p>
          </p:txBody>
        </p:sp>
        <p:cxnSp>
          <p:nvCxnSpPr>
            <p:cNvPr id="36" name="直線コネクタ 35"/>
            <p:cNvCxnSpPr/>
            <p:nvPr/>
          </p:nvCxnSpPr>
          <p:spPr>
            <a:xfrm flipV="1">
              <a:off x="2132060" y="5674374"/>
              <a:ext cx="359759" cy="660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2446686" y="5474319"/>
              <a:ext cx="10983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n-type Si</a:t>
              </a:r>
              <a:endParaRPr kumimoji="1" lang="ja-JP" altLang="en-US" sz="2000" dirty="0"/>
            </a:p>
          </p:txBody>
        </p:sp>
        <p:sp>
          <p:nvSpPr>
            <p:cNvPr id="38" name="フローチャート: 手作業 37"/>
            <p:cNvSpPr/>
            <p:nvPr/>
          </p:nvSpPr>
          <p:spPr>
            <a:xfrm>
              <a:off x="1188816" y="4313234"/>
              <a:ext cx="336700" cy="436513"/>
            </a:xfrm>
            <a:prstGeom prst="flowChartManualOperation">
              <a:avLst/>
            </a:prstGeom>
            <a:solidFill>
              <a:srgbClr val="F9EC3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1188816" y="4756414"/>
              <a:ext cx="336700" cy="4953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下矢印 38"/>
            <p:cNvSpPr/>
            <p:nvPr/>
          </p:nvSpPr>
          <p:spPr>
            <a:xfrm>
              <a:off x="1225390" y="4756414"/>
              <a:ext cx="248677" cy="91795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437223" y="4872909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4676" y="2146733"/>
            <a:ext cx="308130" cy="1553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47062" y="5831866"/>
            <a:ext cx="8222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They succeeded to demonstrate a threshold switching</a:t>
            </a:r>
          </a:p>
          <a:p>
            <a:r>
              <a:rPr lang="ja-JP" altLang="en-US" sz="2800" dirty="0"/>
              <a:t>　</a:t>
            </a:r>
            <a:r>
              <a:rPr lang="en-US" altLang="ja-JP" sz="2800" dirty="0" smtClean="0"/>
              <a:t>by Joule heating</a:t>
            </a:r>
            <a:r>
              <a:rPr kumimoji="1" lang="en-US" altLang="ja-JP" sz="2800" dirty="0" smtClean="0"/>
              <a:t>.</a:t>
            </a:r>
            <a:endParaRPr kumimoji="1" lang="ja-JP" altLang="en-US" sz="2800" dirty="0"/>
          </a:p>
        </p:txBody>
      </p:sp>
      <p:sp>
        <p:nvSpPr>
          <p:cNvPr id="46" name="円/楕円 45"/>
          <p:cNvSpPr/>
          <p:nvPr/>
        </p:nvSpPr>
        <p:spPr>
          <a:xfrm>
            <a:off x="6472052" y="3681351"/>
            <a:ext cx="498764" cy="273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899565" y="3503220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P=100μW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6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左右矢印 21"/>
          <p:cNvSpPr/>
          <p:nvPr/>
        </p:nvSpPr>
        <p:spPr>
          <a:xfrm>
            <a:off x="649833" y="1853648"/>
            <a:ext cx="1193800" cy="21590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2516198" y="1151630"/>
            <a:ext cx="3150461" cy="3127358"/>
            <a:chOff x="31750" y="1130737"/>
            <a:chExt cx="2420791" cy="240303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print"/>
            <a:srcRect b="1129"/>
            <a:stretch/>
          </p:blipFill>
          <p:spPr>
            <a:xfrm>
              <a:off x="31750" y="1130737"/>
              <a:ext cx="2420791" cy="2403039"/>
            </a:xfrm>
            <a:prstGeom prst="rect">
              <a:avLst/>
            </a:prstGeom>
          </p:spPr>
        </p:pic>
        <p:cxnSp>
          <p:nvCxnSpPr>
            <p:cNvPr id="6" name="直線コネクタ 5"/>
            <p:cNvCxnSpPr/>
            <p:nvPr/>
          </p:nvCxnSpPr>
          <p:spPr>
            <a:xfrm>
              <a:off x="1754902" y="3436620"/>
              <a:ext cx="59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1721463" y="3178001"/>
              <a:ext cx="702336" cy="30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</a:rPr>
                <a:t>500nm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/>
          <a:srcRect b="2218"/>
          <a:stretch/>
        </p:blipFill>
        <p:spPr>
          <a:xfrm>
            <a:off x="5807628" y="1151630"/>
            <a:ext cx="3221442" cy="3150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691564" y="121565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Domain mapping</a:t>
            </a:r>
            <a:endParaRPr kumimoji="1" lang="ja-JP" altLang="en-US" sz="4000" baseline="-25000" dirty="0"/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195202" y="1715030"/>
            <a:ext cx="2206062" cy="2123358"/>
            <a:chOff x="5984548" y="1745933"/>
            <a:chExt cx="1836204" cy="1767366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5984548" y="2189113"/>
              <a:ext cx="1836204" cy="1324186"/>
              <a:chOff x="6641152" y="2319433"/>
              <a:chExt cx="1836204" cy="1324186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6641152" y="2319433"/>
                <a:ext cx="1836204" cy="5049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-25000" dirty="0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6641152" y="2824340"/>
                <a:ext cx="1828800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6641152" y="2866249"/>
                <a:ext cx="1836204" cy="77737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/>
              </a:p>
            </p:txBody>
          </p:sp>
        </p:grpSp>
        <p:sp>
          <p:nvSpPr>
            <p:cNvPr id="16" name="フローチャート: 手作業 15"/>
            <p:cNvSpPr/>
            <p:nvPr/>
          </p:nvSpPr>
          <p:spPr>
            <a:xfrm>
              <a:off x="6698872" y="1745933"/>
              <a:ext cx="336700" cy="436513"/>
            </a:xfrm>
            <a:prstGeom prst="flowChartManualOperation">
              <a:avLst/>
            </a:prstGeom>
            <a:solidFill>
              <a:srgbClr val="F9EC3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下矢印 16"/>
            <p:cNvSpPr/>
            <p:nvPr/>
          </p:nvSpPr>
          <p:spPr>
            <a:xfrm>
              <a:off x="6735446" y="2198638"/>
              <a:ext cx="248677" cy="91795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918704" y="230560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714491" y="4999936"/>
            <a:ext cx="77092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</a:t>
            </a:r>
            <a:r>
              <a:rPr lang="en-US" altLang="ja-JP" sz="2800" dirty="0" smtClean="0"/>
              <a:t>The insulating state displays variations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 in conductivity up to 100%.</a:t>
            </a:r>
          </a:p>
          <a:p>
            <a:r>
              <a:rPr lang="ja-JP" altLang="en-US" sz="2800" dirty="0" smtClean="0"/>
              <a:t>・</a:t>
            </a:r>
            <a:r>
              <a:rPr lang="en-US" altLang="ja-JP" sz="2800" dirty="0" smtClean="0"/>
              <a:t>Conductivity appears lower in the grain boundary. </a:t>
            </a:r>
            <a:endParaRPr kumimoji="1" lang="ja-JP" altLang="en-US" sz="2800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7325416" y="3567156"/>
            <a:ext cx="1619250" cy="1962150"/>
            <a:chOff x="7378633" y="4895850"/>
            <a:chExt cx="1619250" cy="1962150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5" cstate="print"/>
            <a:srcRect t="72520"/>
            <a:stretch/>
          </p:blipFill>
          <p:spPr>
            <a:xfrm>
              <a:off x="7378633" y="4895850"/>
              <a:ext cx="1619250" cy="1662113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7485341" y="6488668"/>
              <a:ext cx="1352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Current (</a:t>
              </a:r>
              <a:r>
                <a:rPr kumimoji="1" lang="en-US" altLang="ja-JP" dirty="0" err="1" smtClean="0"/>
                <a:t>μA</a:t>
              </a:r>
              <a:r>
                <a:rPr lang="en-US" altLang="ja-JP" dirty="0"/>
                <a:t>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47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17191" y="1151630"/>
            <a:ext cx="2952000" cy="2930352"/>
            <a:chOff x="31750" y="1130737"/>
            <a:chExt cx="2420791" cy="240303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print"/>
            <a:srcRect b="1129"/>
            <a:stretch/>
          </p:blipFill>
          <p:spPr>
            <a:xfrm>
              <a:off x="31750" y="1130737"/>
              <a:ext cx="2420791" cy="2403039"/>
            </a:xfrm>
            <a:prstGeom prst="rect">
              <a:avLst/>
            </a:prstGeom>
          </p:spPr>
        </p:pic>
        <p:cxnSp>
          <p:nvCxnSpPr>
            <p:cNvPr id="6" name="直線コネクタ 5"/>
            <p:cNvCxnSpPr/>
            <p:nvPr/>
          </p:nvCxnSpPr>
          <p:spPr>
            <a:xfrm>
              <a:off x="1754902" y="3436620"/>
              <a:ext cx="594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1721463" y="3178001"/>
              <a:ext cx="702336" cy="307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</a:rPr>
                <a:t>500nm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/>
          <a:srcRect b="2218"/>
          <a:stretch/>
        </p:blipFill>
        <p:spPr>
          <a:xfrm>
            <a:off x="3109968" y="1173539"/>
            <a:ext cx="2952000" cy="28865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691564" y="121565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Domain mapping</a:t>
            </a:r>
            <a:endParaRPr kumimoji="1" lang="ja-JP" altLang="en-US" sz="4000" baseline="-25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40791" y="4966923"/>
            <a:ext cx="6239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</a:t>
            </a:r>
            <a:r>
              <a:rPr lang="en-US" altLang="ja-JP" sz="2800" dirty="0" smtClean="0"/>
              <a:t>The metallic state nucleates at the grain </a:t>
            </a:r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with largest insulating-state conductivity</a:t>
            </a:r>
            <a:endParaRPr kumimoji="1" lang="ja-JP" altLang="en-US" sz="28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2745" y="1170927"/>
            <a:ext cx="2952000" cy="28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691564" y="121565"/>
            <a:ext cx="375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Domain mapping</a:t>
            </a:r>
            <a:endParaRPr kumimoji="1" lang="ja-JP" altLang="en-US" sz="4000" baseline="-25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/>
          <a:srcRect b="1129"/>
          <a:stretch/>
        </p:blipFill>
        <p:spPr>
          <a:xfrm>
            <a:off x="82550" y="914837"/>
            <a:ext cx="2420791" cy="240303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/>
          <a:srcRect b="2218"/>
          <a:stretch/>
        </p:blipFill>
        <p:spPr>
          <a:xfrm>
            <a:off x="2503341" y="932747"/>
            <a:ext cx="2401424" cy="23481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3182" y="937905"/>
            <a:ext cx="2372375" cy="232395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560" y="3378964"/>
            <a:ext cx="2420791" cy="23917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24351" y="3380102"/>
            <a:ext cx="2420791" cy="238205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45142" y="3427727"/>
            <a:ext cx="2411108" cy="231427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7378633" y="509588"/>
            <a:ext cx="1619250" cy="6348412"/>
            <a:chOff x="7378633" y="509588"/>
            <a:chExt cx="1619250" cy="6348412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8633" y="509588"/>
              <a:ext cx="1619250" cy="6048375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7485341" y="6488668"/>
              <a:ext cx="1352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Current (</a:t>
              </a:r>
              <a:r>
                <a:rPr kumimoji="1" lang="en-US" altLang="ja-JP" dirty="0" err="1" smtClean="0"/>
                <a:t>μA</a:t>
              </a:r>
              <a:r>
                <a:rPr lang="en-US" altLang="ja-JP" dirty="0"/>
                <a:t>)</a:t>
              </a:r>
              <a:endParaRPr kumimoji="1" lang="ja-JP" altLang="en-US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02504" y="5805264"/>
            <a:ext cx="67710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・</a:t>
            </a:r>
            <a:r>
              <a:rPr lang="en-US" altLang="ja-JP" sz="2800" dirty="0" smtClean="0"/>
              <a:t>Lower conductivity grain boundaries remain</a:t>
            </a:r>
          </a:p>
          <a:p>
            <a:r>
              <a:rPr lang="en-US" altLang="ja-JP" sz="2800" dirty="0" smtClean="0"/>
              <a:t>   apparent as well as the insulating phase.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264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86959" y="43942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Summary</a:t>
            </a:r>
            <a:endParaRPr kumimoji="1" lang="ja-JP" altLang="en-US" sz="4000" baseline="-25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2892" y="1210734"/>
            <a:ext cx="91984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・</a:t>
            </a:r>
            <a:r>
              <a:rPr kumimoji="1" lang="en-US" altLang="ja-JP" sz="3200" dirty="0" smtClean="0"/>
              <a:t>They demonstrated a threshold switching by using </a:t>
            </a:r>
          </a:p>
          <a:p>
            <a:r>
              <a:rPr kumimoji="1" lang="en-US" altLang="ja-JP" sz="3200" dirty="0" smtClean="0"/>
              <a:t>  metal-insulator transition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in a single domain of VO</a:t>
            </a:r>
            <a:r>
              <a:rPr lang="en-US" altLang="ja-JP" sz="3200" baseline="-25000" dirty="0" smtClean="0"/>
              <a:t>2</a:t>
            </a:r>
            <a:r>
              <a:rPr lang="en-US" altLang="ja-JP" sz="3200" dirty="0" smtClean="0"/>
              <a:t>.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2892" y="2958525"/>
            <a:ext cx="73164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・</a:t>
            </a:r>
            <a:r>
              <a:rPr kumimoji="1" lang="en-US" altLang="ja-JP" sz="3200" dirty="0" smtClean="0"/>
              <a:t>This transition results most directly from 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</a:t>
            </a:r>
            <a:r>
              <a:rPr kumimoji="1" lang="en-US" altLang="ja-JP" sz="3200" dirty="0" smtClean="0"/>
              <a:t>Joule heating.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892" y="4673600"/>
            <a:ext cx="89004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・</a:t>
            </a:r>
            <a:r>
              <a:rPr kumimoji="1" lang="en-US" altLang="ja-JP" sz="3200" dirty="0" smtClean="0"/>
              <a:t>Conductivity appears lower in the grain boundaries</a:t>
            </a:r>
          </a:p>
          <a:p>
            <a:r>
              <a:rPr lang="en-US" altLang="ja-JP" sz="3200" dirty="0"/>
              <a:t> </a:t>
            </a:r>
            <a:r>
              <a:rPr lang="en-US" altLang="ja-JP" sz="3200" dirty="0" smtClean="0"/>
              <a:t> due to a different stoichiometric phase.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963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07559" y="43942"/>
            <a:ext cx="2718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Future work</a:t>
            </a:r>
            <a:endParaRPr kumimoji="1" lang="ja-JP" altLang="en-US" sz="4000" baseline="-25000" dirty="0"/>
          </a:p>
        </p:txBody>
      </p:sp>
      <p:grpSp>
        <p:nvGrpSpPr>
          <p:cNvPr id="47" name="グループ化 46"/>
          <p:cNvGrpSpPr>
            <a:grpSpLocks noChangeAspect="1"/>
          </p:cNvGrpSpPr>
          <p:nvPr/>
        </p:nvGrpSpPr>
        <p:grpSpPr>
          <a:xfrm>
            <a:off x="4804000" y="2876354"/>
            <a:ext cx="3486666" cy="3467713"/>
            <a:chOff x="4808936" y="1477739"/>
            <a:chExt cx="3969441" cy="3947864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794" t="4728" r="8716" b="4301"/>
            <a:stretch>
              <a:fillRect/>
            </a:stretch>
          </p:blipFill>
          <p:spPr bwMode="auto">
            <a:xfrm>
              <a:off x="4808936" y="1897211"/>
              <a:ext cx="3969441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9" name="直線コネクタ 48"/>
            <p:cNvCxnSpPr/>
            <p:nvPr/>
          </p:nvCxnSpPr>
          <p:spPr>
            <a:xfrm flipV="1">
              <a:off x="4813446" y="4373667"/>
              <a:ext cx="389467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4990337" y="5270713"/>
              <a:ext cx="7194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50"/>
            <p:cNvSpPr txBox="1"/>
            <p:nvPr/>
          </p:nvSpPr>
          <p:spPr>
            <a:xfrm>
              <a:off x="4952654" y="4853409"/>
              <a:ext cx="76174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10nm</a:t>
              </a:r>
              <a:endParaRPr kumimoji="1" lang="ja-JP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V="1">
              <a:off x="8623024" y="4701149"/>
              <a:ext cx="0" cy="58043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H="1">
              <a:off x="8121304" y="5281587"/>
              <a:ext cx="495536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/>
            <p:cNvSpPr txBox="1"/>
            <p:nvPr/>
          </p:nvSpPr>
          <p:spPr>
            <a:xfrm>
              <a:off x="7934641" y="4486269"/>
              <a:ext cx="69762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[001]</a:t>
              </a:r>
              <a:endParaRPr kumimoji="1" lang="ja-JP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7545240" y="4921547"/>
              <a:ext cx="68050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[110]</a:t>
              </a:r>
              <a:endParaRPr kumimoji="1" lang="ja-JP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4884604" y="3934116"/>
              <a:ext cx="543931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VO</a:t>
              </a:r>
              <a:r>
                <a:rPr kumimoji="1" lang="en-US" altLang="ja-JP" baseline="-25000" dirty="0" smtClean="0">
                  <a:solidFill>
                    <a:schemeClr val="bg1"/>
                  </a:solidFill>
                </a:rPr>
                <a:t>2</a:t>
              </a:r>
              <a:endParaRPr kumimoji="1" lang="ja-JP" alt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875808" y="4423558"/>
              <a:ext cx="58060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TiO</a:t>
              </a:r>
              <a:r>
                <a:rPr kumimoji="1" lang="en-US" altLang="ja-JP" baseline="-25000" dirty="0" smtClean="0">
                  <a:solidFill>
                    <a:schemeClr val="bg1"/>
                  </a:solidFill>
                </a:rPr>
                <a:t>2</a:t>
              </a:r>
              <a:endParaRPr kumimoji="1" lang="ja-JP" altLang="en-US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58" name="グループ化 18"/>
            <p:cNvGrpSpPr/>
            <p:nvPr/>
          </p:nvGrpSpPr>
          <p:grpSpPr>
            <a:xfrm>
              <a:off x="4952952" y="1969219"/>
              <a:ext cx="1128125" cy="1692188"/>
              <a:chOff x="1475656" y="1772816"/>
              <a:chExt cx="1128125" cy="1692188"/>
            </a:xfrm>
          </p:grpSpPr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4585" t="58352" r="57525" b="24939"/>
              <a:stretch>
                <a:fillRect/>
              </a:stretch>
            </p:blipFill>
            <p:spPr bwMode="auto">
              <a:xfrm>
                <a:off x="1475656" y="1772816"/>
                <a:ext cx="1128125" cy="1692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62" name="直線コネクタ 61"/>
              <p:cNvCxnSpPr/>
              <p:nvPr/>
            </p:nvCxnSpPr>
            <p:spPr>
              <a:xfrm>
                <a:off x="1475656" y="2708920"/>
                <a:ext cx="112812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テキスト ボックス 62"/>
              <p:cNvSpPr txBox="1"/>
              <p:nvPr/>
            </p:nvSpPr>
            <p:spPr>
              <a:xfrm>
                <a:off x="1475656" y="2780928"/>
                <a:ext cx="582595" cy="338554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TiO</a:t>
                </a:r>
                <a:r>
                  <a:rPr kumimoji="1" lang="en-US" altLang="ja-JP" sz="1600" baseline="-25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6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1475656" y="2276872"/>
                <a:ext cx="556563" cy="338554"/>
              </a:xfrm>
              <a:prstGeom prst="rect">
                <a:avLst/>
              </a:prstGeom>
              <a:solidFill>
                <a:srgbClr val="000000">
                  <a:alpha val="3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VO</a:t>
                </a:r>
                <a:r>
                  <a:rPr kumimoji="1" lang="en-US" altLang="ja-JP" sz="1600" baseline="-25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600" baseline="-25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9" name="直線矢印コネクタ 58"/>
            <p:cNvCxnSpPr/>
            <p:nvPr/>
          </p:nvCxnSpPr>
          <p:spPr>
            <a:xfrm flipH="1">
              <a:off x="6897168" y="1816100"/>
              <a:ext cx="646632" cy="5851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7583464" y="1477739"/>
              <a:ext cx="967595" cy="525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crack</a:t>
              </a:r>
              <a:endParaRPr kumimoji="1"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4" cstate="print"/>
          <a:srcRect b="51383"/>
          <a:stretch/>
        </p:blipFill>
        <p:spPr>
          <a:xfrm>
            <a:off x="575667" y="3190942"/>
            <a:ext cx="4181818" cy="1419209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 rotWithShape="1">
          <a:blip r:embed="rId4" cstate="print"/>
          <a:srcRect l="3483" t="51970"/>
          <a:stretch/>
        </p:blipFill>
        <p:spPr>
          <a:xfrm>
            <a:off x="745304" y="4832518"/>
            <a:ext cx="3990722" cy="1386282"/>
          </a:xfrm>
          <a:prstGeom prst="rect">
            <a:avLst/>
          </a:prstGeom>
        </p:spPr>
      </p:pic>
      <p:sp>
        <p:nvSpPr>
          <p:cNvPr id="68" name="正方形/長方形 67"/>
          <p:cNvSpPr/>
          <p:nvPr/>
        </p:nvSpPr>
        <p:spPr>
          <a:xfrm>
            <a:off x="696709" y="3335610"/>
            <a:ext cx="1536700" cy="13862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9" name="グループ化 68"/>
          <p:cNvGrpSpPr/>
          <p:nvPr/>
        </p:nvGrpSpPr>
        <p:grpSpPr>
          <a:xfrm>
            <a:off x="777666" y="1192252"/>
            <a:ext cx="3789272" cy="1422586"/>
            <a:chOff x="4932040" y="1484784"/>
            <a:chExt cx="3789272" cy="1422586"/>
          </a:xfrm>
        </p:grpSpPr>
        <p:grpSp>
          <p:nvGrpSpPr>
            <p:cNvPr id="70" name="グループ化 135"/>
            <p:cNvGrpSpPr/>
            <p:nvPr/>
          </p:nvGrpSpPr>
          <p:grpSpPr>
            <a:xfrm>
              <a:off x="4932040" y="1484784"/>
              <a:ext cx="3456384" cy="1008112"/>
              <a:chOff x="2627784" y="3933056"/>
              <a:chExt cx="3456384" cy="1008112"/>
            </a:xfrm>
          </p:grpSpPr>
          <p:grpSp>
            <p:nvGrpSpPr>
              <p:cNvPr id="72" name="グループ化 89"/>
              <p:cNvGrpSpPr/>
              <p:nvPr/>
            </p:nvGrpSpPr>
            <p:grpSpPr>
              <a:xfrm>
                <a:off x="2627784" y="4365104"/>
                <a:ext cx="3456384" cy="576064"/>
                <a:chOff x="2051720" y="1484784"/>
                <a:chExt cx="3456384" cy="576064"/>
              </a:xfrm>
            </p:grpSpPr>
            <p:sp>
              <p:nvSpPr>
                <p:cNvPr id="76" name="正方形/長方形 75"/>
                <p:cNvSpPr/>
                <p:nvPr/>
              </p:nvSpPr>
              <p:spPr>
                <a:xfrm>
                  <a:off x="2051720" y="1484784"/>
                  <a:ext cx="34563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77" name="グループ化 51"/>
                <p:cNvGrpSpPr/>
                <p:nvPr/>
              </p:nvGrpSpPr>
              <p:grpSpPr>
                <a:xfrm>
                  <a:off x="2123728" y="1484784"/>
                  <a:ext cx="3312368" cy="576064"/>
                  <a:chOff x="2123728" y="1484784"/>
                  <a:chExt cx="3312368" cy="576064"/>
                </a:xfrm>
              </p:grpSpPr>
              <p:cxnSp>
                <p:nvCxnSpPr>
                  <p:cNvPr id="78" name="直線コネクタ 77"/>
                  <p:cNvCxnSpPr/>
                  <p:nvPr/>
                </p:nvCxnSpPr>
                <p:spPr>
                  <a:xfrm>
                    <a:off x="2123728" y="1484784"/>
                    <a:ext cx="331236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線コネクタ 78"/>
                  <p:cNvCxnSpPr/>
                  <p:nvPr/>
                </p:nvCxnSpPr>
                <p:spPr>
                  <a:xfrm flipH="1">
                    <a:off x="233975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線コネクタ 79"/>
                  <p:cNvCxnSpPr/>
                  <p:nvPr/>
                </p:nvCxnSpPr>
                <p:spPr>
                  <a:xfrm flipH="1">
                    <a:off x="262778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線コネクタ 80"/>
                  <p:cNvCxnSpPr/>
                  <p:nvPr/>
                </p:nvCxnSpPr>
                <p:spPr>
                  <a:xfrm flipH="1">
                    <a:off x="291581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線コネクタ 81"/>
                  <p:cNvCxnSpPr/>
                  <p:nvPr/>
                </p:nvCxnSpPr>
                <p:spPr>
                  <a:xfrm flipH="1">
                    <a:off x="3203848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線コネクタ 82"/>
                  <p:cNvCxnSpPr/>
                  <p:nvPr/>
                </p:nvCxnSpPr>
                <p:spPr>
                  <a:xfrm flipH="1">
                    <a:off x="349188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線コネクタ 83"/>
                  <p:cNvCxnSpPr/>
                  <p:nvPr/>
                </p:nvCxnSpPr>
                <p:spPr>
                  <a:xfrm flipH="1">
                    <a:off x="377991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線コネクタ 84"/>
                  <p:cNvCxnSpPr/>
                  <p:nvPr/>
                </p:nvCxnSpPr>
                <p:spPr>
                  <a:xfrm flipH="1">
                    <a:off x="406794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線コネクタ 85"/>
                  <p:cNvCxnSpPr/>
                  <p:nvPr/>
                </p:nvCxnSpPr>
                <p:spPr>
                  <a:xfrm flipH="1">
                    <a:off x="435597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線コネクタ 86"/>
                  <p:cNvCxnSpPr/>
                  <p:nvPr/>
                </p:nvCxnSpPr>
                <p:spPr>
                  <a:xfrm flipH="1">
                    <a:off x="4644008" y="1484784"/>
                    <a:ext cx="216026" cy="57606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線コネクタ 87"/>
                  <p:cNvCxnSpPr/>
                  <p:nvPr/>
                </p:nvCxnSpPr>
                <p:spPr>
                  <a:xfrm flipH="1">
                    <a:off x="493204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3" name="正方形/長方形 72"/>
              <p:cNvSpPr/>
              <p:nvPr/>
            </p:nvSpPr>
            <p:spPr>
              <a:xfrm>
                <a:off x="2915816" y="4221088"/>
                <a:ext cx="288032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・・・・・・・・・・・・・・・・・・・・・・・</a:t>
                </a:r>
                <a:endParaRPr kumimoji="1" lang="ja-JP" altLang="en-US" dirty="0"/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2915816" y="4077072"/>
                <a:ext cx="2880320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・・・・・・・・・・・・・・・・・・・・・・・</a:t>
                </a:r>
                <a:endParaRPr kumimoji="1" lang="ja-JP" altLang="en-US" dirty="0"/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3563888" y="3933056"/>
                <a:ext cx="2232248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dirty="0" smtClean="0"/>
                  <a:t>・・・・・・・・・・・・・・・・・</a:t>
                </a:r>
                <a:endParaRPr kumimoji="1" lang="ja-JP" altLang="en-US" dirty="0"/>
              </a:p>
            </p:txBody>
          </p:sp>
        </p:grpSp>
        <p:sp>
          <p:nvSpPr>
            <p:cNvPr id="71" name="テキスト ボックス 70"/>
            <p:cNvSpPr txBox="1"/>
            <p:nvPr/>
          </p:nvSpPr>
          <p:spPr>
            <a:xfrm>
              <a:off x="5031199" y="2168706"/>
              <a:ext cx="36901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kumimoji="1"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TiO</a:t>
              </a:r>
              <a:r>
                <a:rPr kumimoji="1"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r>
                <a:rPr lang="ja-JP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Frank van </a:t>
              </a:r>
              <a:r>
                <a:rPr lang="en-US" altLang="ja-JP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der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Merwe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growth mode)</a:t>
              </a:r>
              <a:endParaRPr kumimoji="1" lang="ja-JP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4723439" y="763563"/>
            <a:ext cx="3456384" cy="1836257"/>
            <a:chOff x="683568" y="1052736"/>
            <a:chExt cx="3456384" cy="1836257"/>
          </a:xfrm>
        </p:grpSpPr>
        <p:grpSp>
          <p:nvGrpSpPr>
            <p:cNvPr id="90" name="グループ化 103"/>
            <p:cNvGrpSpPr/>
            <p:nvPr/>
          </p:nvGrpSpPr>
          <p:grpSpPr>
            <a:xfrm>
              <a:off x="683568" y="1052736"/>
              <a:ext cx="3456384" cy="1440160"/>
              <a:chOff x="2555776" y="836712"/>
              <a:chExt cx="3456384" cy="1440160"/>
            </a:xfrm>
          </p:grpSpPr>
          <p:sp>
            <p:nvSpPr>
              <p:cNvPr id="92" name="円/楕円 91"/>
              <p:cNvSpPr/>
              <p:nvPr/>
            </p:nvSpPr>
            <p:spPr>
              <a:xfrm>
                <a:off x="5076056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円/楕円 92"/>
              <p:cNvSpPr/>
              <p:nvPr/>
            </p:nvSpPr>
            <p:spPr>
              <a:xfrm>
                <a:off x="4283968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円/楕円 93"/>
              <p:cNvSpPr/>
              <p:nvPr/>
            </p:nvSpPr>
            <p:spPr>
              <a:xfrm>
                <a:off x="3491880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円/楕円 94"/>
              <p:cNvSpPr/>
              <p:nvPr/>
            </p:nvSpPr>
            <p:spPr>
              <a:xfrm>
                <a:off x="2915816" y="1412776"/>
                <a:ext cx="648072" cy="57606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96" name="グループ化 53"/>
              <p:cNvGrpSpPr/>
              <p:nvPr/>
            </p:nvGrpSpPr>
            <p:grpSpPr>
              <a:xfrm>
                <a:off x="2555776" y="1700808"/>
                <a:ext cx="3456384" cy="576064"/>
                <a:chOff x="2051720" y="1484784"/>
                <a:chExt cx="3456384" cy="576064"/>
              </a:xfrm>
            </p:grpSpPr>
            <p:sp>
              <p:nvSpPr>
                <p:cNvPr id="99" name="正方形/長方形 98"/>
                <p:cNvSpPr/>
                <p:nvPr/>
              </p:nvSpPr>
              <p:spPr>
                <a:xfrm>
                  <a:off x="2051720" y="1484784"/>
                  <a:ext cx="345638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00" name="グループ化 51"/>
                <p:cNvGrpSpPr/>
                <p:nvPr/>
              </p:nvGrpSpPr>
              <p:grpSpPr>
                <a:xfrm>
                  <a:off x="2123728" y="1484784"/>
                  <a:ext cx="3312368" cy="576064"/>
                  <a:chOff x="2123728" y="1484784"/>
                  <a:chExt cx="3312368" cy="576064"/>
                </a:xfrm>
              </p:grpSpPr>
              <p:cxnSp>
                <p:nvCxnSpPr>
                  <p:cNvPr id="101" name="直線コネクタ 100"/>
                  <p:cNvCxnSpPr/>
                  <p:nvPr/>
                </p:nvCxnSpPr>
                <p:spPr>
                  <a:xfrm>
                    <a:off x="2123728" y="1484784"/>
                    <a:ext cx="331236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線コネクタ 101"/>
                  <p:cNvCxnSpPr/>
                  <p:nvPr/>
                </p:nvCxnSpPr>
                <p:spPr>
                  <a:xfrm flipH="1">
                    <a:off x="233975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線コネクタ 102"/>
                  <p:cNvCxnSpPr/>
                  <p:nvPr/>
                </p:nvCxnSpPr>
                <p:spPr>
                  <a:xfrm flipH="1">
                    <a:off x="262778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線コネクタ 8"/>
                  <p:cNvCxnSpPr/>
                  <p:nvPr/>
                </p:nvCxnSpPr>
                <p:spPr>
                  <a:xfrm flipH="1">
                    <a:off x="291581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線コネクタ 104"/>
                  <p:cNvCxnSpPr/>
                  <p:nvPr/>
                </p:nvCxnSpPr>
                <p:spPr>
                  <a:xfrm flipH="1">
                    <a:off x="3203848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線コネクタ 105"/>
                  <p:cNvCxnSpPr/>
                  <p:nvPr/>
                </p:nvCxnSpPr>
                <p:spPr>
                  <a:xfrm flipH="1">
                    <a:off x="349188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線コネクタ 106"/>
                  <p:cNvCxnSpPr/>
                  <p:nvPr/>
                </p:nvCxnSpPr>
                <p:spPr>
                  <a:xfrm flipH="1">
                    <a:off x="3779912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線コネクタ 12"/>
                  <p:cNvCxnSpPr/>
                  <p:nvPr/>
                </p:nvCxnSpPr>
                <p:spPr>
                  <a:xfrm flipH="1">
                    <a:off x="4067944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線コネクタ 108"/>
                  <p:cNvCxnSpPr/>
                  <p:nvPr/>
                </p:nvCxnSpPr>
                <p:spPr>
                  <a:xfrm flipH="1">
                    <a:off x="4355976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線コネクタ 109"/>
                  <p:cNvCxnSpPr/>
                  <p:nvPr/>
                </p:nvCxnSpPr>
                <p:spPr>
                  <a:xfrm flipH="1">
                    <a:off x="4644008" y="1484784"/>
                    <a:ext cx="216026" cy="57606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線コネクタ 110"/>
                  <p:cNvCxnSpPr/>
                  <p:nvPr/>
                </p:nvCxnSpPr>
                <p:spPr>
                  <a:xfrm flipH="1">
                    <a:off x="4932040" y="1484784"/>
                    <a:ext cx="216024" cy="57606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7" name="直線矢印コネクタ 96"/>
              <p:cNvCxnSpPr/>
              <p:nvPr/>
            </p:nvCxnSpPr>
            <p:spPr>
              <a:xfrm flipH="1">
                <a:off x="3390521" y="1124744"/>
                <a:ext cx="317383" cy="2160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テキスト ボックス 97"/>
              <p:cNvSpPr txBox="1"/>
              <p:nvPr/>
            </p:nvSpPr>
            <p:spPr>
              <a:xfrm>
                <a:off x="3690027" y="836712"/>
                <a:ext cx="809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grain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1" name="テキスト ボックス 90"/>
            <p:cNvSpPr txBox="1"/>
            <p:nvPr/>
          </p:nvSpPr>
          <p:spPr>
            <a:xfrm>
              <a:off x="887138" y="2150329"/>
              <a:ext cx="306699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Al</a:t>
              </a:r>
              <a:r>
                <a:rPr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ja-JP" sz="24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altLang="ja-JP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 Si</a:t>
              </a:r>
              <a:endParaRPr lang="en-US" altLang="ja-JP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ja-JP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ja-JP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Volmer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-Weber growth mode)</a:t>
              </a:r>
              <a:endParaRPr kumimoji="1" lang="ja-JP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31688" y="2935574"/>
            <a:ext cx="2958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No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crack &amp; grain boundary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207559" y="43942"/>
            <a:ext cx="2718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Future work</a:t>
            </a:r>
            <a:endParaRPr kumimoji="1" lang="ja-JP" altLang="en-US" sz="4000" baseline="-250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484214" y="1336678"/>
            <a:ext cx="8429572" cy="2092322"/>
            <a:chOff x="742576" y="2118760"/>
            <a:chExt cx="8429572" cy="2092322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742576" y="2118760"/>
              <a:ext cx="7783079" cy="2092322"/>
              <a:chOff x="742576" y="2118760"/>
              <a:chExt cx="7783079" cy="2092322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742576" y="2118760"/>
                <a:ext cx="7783079" cy="2092322"/>
                <a:chOff x="742576" y="1944135"/>
                <a:chExt cx="7783079" cy="2092322"/>
              </a:xfrm>
            </p:grpSpPr>
            <p:grpSp>
              <p:nvGrpSpPr>
                <p:cNvPr id="42" name="グループ化 7"/>
                <p:cNvGrpSpPr/>
                <p:nvPr/>
              </p:nvGrpSpPr>
              <p:grpSpPr>
                <a:xfrm>
                  <a:off x="742576" y="1944135"/>
                  <a:ext cx="7783079" cy="1723642"/>
                  <a:chOff x="1707130" y="33900787"/>
                  <a:chExt cx="10752707" cy="2987291"/>
                </a:xfrm>
              </p:grpSpPr>
              <p:sp>
                <p:nvSpPr>
                  <p:cNvPr id="45" name="正方形/長方形 44"/>
                  <p:cNvSpPr/>
                  <p:nvPr/>
                </p:nvSpPr>
                <p:spPr>
                  <a:xfrm>
                    <a:off x="4531467" y="36192295"/>
                    <a:ext cx="7256170" cy="45670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ja-JP" dirty="0" err="1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Nb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-dope TiO</a:t>
                    </a:r>
                    <a:r>
                      <a:rPr lang="en-US" altLang="ja-JP" baseline="-25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kumimoji="1" lang="ja-JP" altLang="en-US" sz="1600" baseline="-25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46" name="正方形/長方形 45"/>
                  <p:cNvSpPr/>
                  <p:nvPr/>
                </p:nvSpPr>
                <p:spPr>
                  <a:xfrm>
                    <a:off x="5374950" y="35915399"/>
                    <a:ext cx="5663386" cy="276894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kumimoji="1" lang="ja-JP" altLang="en-US" sz="160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正方形/長方形 46"/>
                  <p:cNvSpPr/>
                  <p:nvPr/>
                </p:nvSpPr>
                <p:spPr>
                  <a:xfrm>
                    <a:off x="3615259" y="36638480"/>
                    <a:ext cx="8157573" cy="249598"/>
                  </a:xfrm>
                  <a:prstGeom prst="rect">
                    <a:avLst/>
                  </a:prstGeom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 dirty="0"/>
                  </a:p>
                </p:txBody>
              </p:sp>
              <p:sp>
                <p:nvSpPr>
                  <p:cNvPr id="48" name="フリーフォーム 47"/>
                  <p:cNvSpPr/>
                  <p:nvPr/>
                </p:nvSpPr>
                <p:spPr>
                  <a:xfrm>
                    <a:off x="7620159" y="35153649"/>
                    <a:ext cx="1811650" cy="722836"/>
                  </a:xfrm>
                  <a:custGeom>
                    <a:avLst/>
                    <a:gdLst>
                      <a:gd name="connsiteX0" fmla="*/ 0 w 1384300"/>
                      <a:gd name="connsiteY0" fmla="*/ 0 h 863600"/>
                      <a:gd name="connsiteX1" fmla="*/ 0 w 1384300"/>
                      <a:gd name="connsiteY1" fmla="*/ 0 h 863600"/>
                      <a:gd name="connsiteX2" fmla="*/ 1384300 w 1384300"/>
                      <a:gd name="connsiteY2" fmla="*/ 127000 h 863600"/>
                      <a:gd name="connsiteX3" fmla="*/ 1270000 w 1384300"/>
                      <a:gd name="connsiteY3" fmla="*/ 863600 h 863600"/>
                      <a:gd name="connsiteX4" fmla="*/ 1117600 w 1384300"/>
                      <a:gd name="connsiteY4" fmla="*/ 88900 h 863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300" h="86360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384300" y="127000"/>
                        </a:lnTo>
                        <a:lnTo>
                          <a:pt x="1270000" y="863600"/>
                        </a:lnTo>
                        <a:lnTo>
                          <a:pt x="1117600" y="88900"/>
                        </a:lnTo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49" name="フリーフォーム 48"/>
                  <p:cNvSpPr/>
                  <p:nvPr/>
                </p:nvSpPr>
                <p:spPr>
                  <a:xfrm>
                    <a:off x="2071584" y="33900787"/>
                    <a:ext cx="5544569" cy="1937145"/>
                  </a:xfrm>
                  <a:custGeom>
                    <a:avLst/>
                    <a:gdLst>
                      <a:gd name="connsiteX0" fmla="*/ 1663700 w 4749800"/>
                      <a:gd name="connsiteY0" fmla="*/ 1511300 h 1511300"/>
                      <a:gd name="connsiteX1" fmla="*/ 0 w 4749800"/>
                      <a:gd name="connsiteY1" fmla="*/ 1511300 h 1511300"/>
                      <a:gd name="connsiteX2" fmla="*/ 0 w 4749800"/>
                      <a:gd name="connsiteY2" fmla="*/ 0 h 1511300"/>
                      <a:gd name="connsiteX3" fmla="*/ 4749800 w 4749800"/>
                      <a:gd name="connsiteY3" fmla="*/ 12700 h 1511300"/>
                      <a:gd name="connsiteX4" fmla="*/ 4749800 w 4749800"/>
                      <a:gd name="connsiteY4" fmla="*/ 698500 h 1511300"/>
                      <a:gd name="connsiteX5" fmla="*/ 4749800 w 4749800"/>
                      <a:gd name="connsiteY5" fmla="*/ 698500 h 1511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9800" h="1511300">
                        <a:moveTo>
                          <a:pt x="1663700" y="1511300"/>
                        </a:moveTo>
                        <a:lnTo>
                          <a:pt x="0" y="1511300"/>
                        </a:lnTo>
                        <a:lnTo>
                          <a:pt x="0" y="0"/>
                        </a:lnTo>
                        <a:lnTo>
                          <a:pt x="4749800" y="12700"/>
                        </a:lnTo>
                        <a:lnTo>
                          <a:pt x="4749800" y="698500"/>
                        </a:lnTo>
                        <a:lnTo>
                          <a:pt x="4749800" y="698500"/>
                        </a:lnTo>
                      </a:path>
                    </a:pathLst>
                  </a:cu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 dirty="0"/>
                  </a:p>
                </p:txBody>
              </p:sp>
              <p:cxnSp>
                <p:nvCxnSpPr>
                  <p:cNvPr id="50" name="直線矢印コネクタ 49"/>
                  <p:cNvCxnSpPr/>
                  <p:nvPr/>
                </p:nvCxnSpPr>
                <p:spPr>
                  <a:xfrm flipV="1">
                    <a:off x="1789071" y="34671575"/>
                    <a:ext cx="532897" cy="570235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テキスト ボックス 50"/>
                  <p:cNvSpPr txBox="1"/>
                  <p:nvPr/>
                </p:nvSpPr>
                <p:spPr>
                  <a:xfrm>
                    <a:off x="7952538" y="34190554"/>
                    <a:ext cx="4507299" cy="6400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 cantilever coated with </a:t>
                    </a:r>
                    <a:r>
                      <a:rPr lang="en-US" altLang="ja-JP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Pt or </a:t>
                    </a:r>
                    <a:r>
                      <a:rPr lang="en-US" altLang="ja-JP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Rh</a:t>
                    </a:r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2" name="直線コネクタ 51"/>
                  <p:cNvCxnSpPr/>
                  <p:nvPr/>
                </p:nvCxnSpPr>
                <p:spPr>
                  <a:xfrm flipH="1">
                    <a:off x="2065183" y="35837933"/>
                    <a:ext cx="1451" cy="28178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線コネクタ 52"/>
                  <p:cNvCxnSpPr/>
                  <p:nvPr/>
                </p:nvCxnSpPr>
                <p:spPr>
                  <a:xfrm>
                    <a:off x="1707130" y="36119722"/>
                    <a:ext cx="72298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線コネクタ 53"/>
                  <p:cNvCxnSpPr/>
                  <p:nvPr/>
                </p:nvCxnSpPr>
                <p:spPr>
                  <a:xfrm>
                    <a:off x="1827628" y="36212020"/>
                    <a:ext cx="48199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コネクタ 54"/>
                  <p:cNvCxnSpPr/>
                  <p:nvPr/>
                </p:nvCxnSpPr>
                <p:spPr>
                  <a:xfrm>
                    <a:off x="1948125" y="36304318"/>
                    <a:ext cx="240995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線コネクタ 55"/>
                  <p:cNvCxnSpPr/>
                  <p:nvPr/>
                </p:nvCxnSpPr>
                <p:spPr>
                  <a:xfrm>
                    <a:off x="1883864" y="35025910"/>
                    <a:ext cx="349554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直線コネクタ 56"/>
                  <p:cNvCxnSpPr/>
                  <p:nvPr/>
                </p:nvCxnSpPr>
                <p:spPr>
                  <a:xfrm>
                    <a:off x="1707130" y="34869359"/>
                    <a:ext cx="718318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直線コネクタ 42"/>
                <p:cNvCxnSpPr/>
                <p:nvPr/>
              </p:nvCxnSpPr>
              <p:spPr>
                <a:xfrm>
                  <a:off x="5019675" y="2324100"/>
                  <a:ext cx="0" cy="3524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4229100" y="3667125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6" name="正方形/長方形 35"/>
              <p:cNvSpPr/>
              <p:nvPr/>
            </p:nvSpPr>
            <p:spPr>
              <a:xfrm>
                <a:off x="3779912" y="3280222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4716016" y="3283080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5004048" y="3280919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707383" y="3283077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6964583" y="3281720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6876256" y="3280222"/>
                <a:ext cx="360040" cy="1584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6175329" y="3167558"/>
              <a:ext cx="412895" cy="621482"/>
              <a:chOff x="6175329" y="3167558"/>
              <a:chExt cx="412895" cy="621482"/>
            </a:xfrm>
          </p:grpSpPr>
          <p:sp>
            <p:nvSpPr>
              <p:cNvPr id="33" name="下矢印 32"/>
              <p:cNvSpPr/>
              <p:nvPr/>
            </p:nvSpPr>
            <p:spPr>
              <a:xfrm>
                <a:off x="6175329" y="3167558"/>
                <a:ext cx="124863" cy="621482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6326614" y="3212976"/>
                <a:ext cx="2616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i="1" dirty="0" smtClean="0">
                    <a:solidFill>
                      <a:srgbClr val="FF0000"/>
                    </a:solidFill>
                  </a:rPr>
                  <a:t>I</a:t>
                </a:r>
                <a:endParaRPr kumimoji="1" lang="ja-JP" altLang="en-US" sz="24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0" name="直線コネクタ 29"/>
            <p:cNvCxnSpPr>
              <a:stCxn id="49" idx="0"/>
            </p:cNvCxnSpPr>
            <p:nvPr/>
          </p:nvCxnSpPr>
          <p:spPr>
            <a:xfrm flipH="1">
              <a:off x="2411760" y="3236449"/>
              <a:ext cx="344" cy="4805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7668344" y="3212976"/>
              <a:ext cx="288032" cy="576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7281887" y="2852936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Sample stage (Cu)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3" cstate="print"/>
          <a:srcRect l="3588" t="2509" r="2496" b="2749"/>
          <a:stretch/>
        </p:blipFill>
        <p:spPr>
          <a:xfrm>
            <a:off x="1709197" y="3694280"/>
            <a:ext cx="1827401" cy="1079093"/>
          </a:xfrm>
          <a:prstGeom prst="rect">
            <a:avLst/>
          </a:prstGeom>
        </p:spPr>
      </p:pic>
      <p:pic>
        <p:nvPicPr>
          <p:cNvPr id="59" name="図 58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241" y="3693373"/>
            <a:ext cx="1818000" cy="1080000"/>
          </a:xfrm>
          <a:prstGeom prst="rect">
            <a:avLst/>
          </a:prstGeom>
        </p:spPr>
      </p:pic>
      <p:pic>
        <p:nvPicPr>
          <p:cNvPr id="60" name="図 59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721" y="3696348"/>
            <a:ext cx="1818000" cy="1080000"/>
          </a:xfrm>
          <a:prstGeom prst="rect">
            <a:avLst/>
          </a:prstGeom>
        </p:spPr>
      </p:pic>
      <p:pic>
        <p:nvPicPr>
          <p:cNvPr id="61" name="図 60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9818" y="5025046"/>
            <a:ext cx="1818000" cy="1080000"/>
          </a:xfrm>
          <a:prstGeom prst="rect">
            <a:avLst/>
          </a:prstGeom>
        </p:spPr>
      </p:pic>
      <p:pic>
        <p:nvPicPr>
          <p:cNvPr id="62" name="図 61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5748" y="5025046"/>
            <a:ext cx="1818000" cy="1080000"/>
          </a:xfrm>
          <a:prstGeom prst="rect">
            <a:avLst/>
          </a:prstGeom>
        </p:spPr>
      </p:pic>
      <p:pic>
        <p:nvPicPr>
          <p:cNvPr id="63" name="図 62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79741" y="5025046"/>
            <a:ext cx="1818000" cy="1080000"/>
          </a:xfrm>
          <a:prstGeom prst="rect">
            <a:avLst/>
          </a:prstGeom>
        </p:spPr>
      </p:pic>
      <p:sp>
        <p:nvSpPr>
          <p:cNvPr id="64" name="テキスト ボックス 63"/>
          <p:cNvSpPr txBox="1"/>
          <p:nvPr/>
        </p:nvSpPr>
        <p:spPr>
          <a:xfrm>
            <a:off x="3185043" y="6105046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Science </a:t>
            </a:r>
            <a:r>
              <a:rPr kumimoji="1" lang="en-US" altLang="ja-JP" sz="2000" b="1" dirty="0" smtClean="0"/>
              <a:t>318</a:t>
            </a:r>
            <a:r>
              <a:rPr lang="en-US" altLang="ja-JP" sz="2000" dirty="0" smtClean="0"/>
              <a:t>, 1750 (2007)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1472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207559" y="43942"/>
            <a:ext cx="2718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Future work</a:t>
            </a:r>
            <a:endParaRPr kumimoji="1" lang="ja-JP" altLang="en-US" sz="4000" baseline="-25000" dirty="0"/>
          </a:p>
        </p:txBody>
      </p:sp>
      <p:grpSp>
        <p:nvGrpSpPr>
          <p:cNvPr id="65" name="グループ化 64"/>
          <p:cNvGrpSpPr/>
          <p:nvPr/>
        </p:nvGrpSpPr>
        <p:grpSpPr>
          <a:xfrm>
            <a:off x="189726" y="1046737"/>
            <a:ext cx="8746619" cy="2382263"/>
            <a:chOff x="237074" y="629635"/>
            <a:chExt cx="8746619" cy="2609850"/>
          </a:xfrm>
        </p:grpSpPr>
        <p:grpSp>
          <p:nvGrpSpPr>
            <p:cNvPr id="66" name="グループ化 65"/>
            <p:cNvGrpSpPr/>
            <p:nvPr/>
          </p:nvGrpSpPr>
          <p:grpSpPr>
            <a:xfrm>
              <a:off x="237074" y="629635"/>
              <a:ext cx="8746619" cy="2609850"/>
              <a:chOff x="237074" y="629635"/>
              <a:chExt cx="8746619" cy="2609850"/>
            </a:xfrm>
          </p:grpSpPr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37074" y="629635"/>
                <a:ext cx="8324850" cy="2609850"/>
              </a:xfrm>
              <a:prstGeom prst="rect">
                <a:avLst/>
              </a:prstGeom>
            </p:spPr>
          </p:pic>
          <p:grpSp>
            <p:nvGrpSpPr>
              <p:cNvPr id="71" name="グループ化 70"/>
              <p:cNvGrpSpPr/>
              <p:nvPr/>
            </p:nvGrpSpPr>
            <p:grpSpPr>
              <a:xfrm>
                <a:off x="7751617" y="2365833"/>
                <a:ext cx="1232076" cy="780783"/>
                <a:chOff x="7886700" y="2327733"/>
                <a:chExt cx="1232076" cy="780783"/>
              </a:xfrm>
            </p:grpSpPr>
            <p:sp>
              <p:nvSpPr>
                <p:cNvPr id="80" name="正方形/長方形 79"/>
                <p:cNvSpPr/>
                <p:nvPr/>
              </p:nvSpPr>
              <p:spPr>
                <a:xfrm>
                  <a:off x="7886700" y="2410691"/>
                  <a:ext cx="218209" cy="21820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/>
                <p:cNvSpPr/>
                <p:nvPr/>
              </p:nvSpPr>
              <p:spPr>
                <a:xfrm>
                  <a:off x="7886700" y="2779462"/>
                  <a:ext cx="218209" cy="218209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テキスト ボックス 81"/>
                <p:cNvSpPr txBox="1"/>
                <p:nvPr/>
              </p:nvSpPr>
              <p:spPr>
                <a:xfrm>
                  <a:off x="8104909" y="2703900"/>
                  <a:ext cx="1013867" cy="404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Insulator</a:t>
                  </a:r>
                  <a:endParaRPr kumimoji="1" lang="ja-JP" altLang="en-US" dirty="0"/>
                </a:p>
              </p:txBody>
            </p:sp>
            <p:sp>
              <p:nvSpPr>
                <p:cNvPr id="83" name="テキスト ボックス 82"/>
                <p:cNvSpPr txBox="1"/>
                <p:nvPr/>
              </p:nvSpPr>
              <p:spPr>
                <a:xfrm>
                  <a:off x="8104909" y="2327733"/>
                  <a:ext cx="733662" cy="404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/>
                    <a:t>Metal</a:t>
                  </a:r>
                  <a:endParaRPr kumimoji="1" lang="ja-JP" altLang="en-US" dirty="0"/>
                </a:p>
              </p:txBody>
            </p:sp>
          </p:grpSp>
          <p:sp>
            <p:nvSpPr>
              <p:cNvPr id="72" name="テキスト ボックス 71"/>
              <p:cNvSpPr txBox="1"/>
              <p:nvPr/>
            </p:nvSpPr>
            <p:spPr>
              <a:xfrm>
                <a:off x="4647987" y="1031121"/>
                <a:ext cx="1447832" cy="404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+mn-ea"/>
                  </a:rPr>
                  <a:t>Pt coated tip</a:t>
                </a:r>
                <a:endParaRPr kumimoji="1" lang="ja-JP" altLang="en-US" dirty="0">
                  <a:latin typeface="+mn-ea"/>
                </a:endParaRPr>
              </a:p>
            </p:txBody>
          </p:sp>
          <p:cxnSp>
            <p:nvCxnSpPr>
              <p:cNvPr id="73" name="直線コネクタ 72"/>
              <p:cNvCxnSpPr/>
              <p:nvPr/>
            </p:nvCxnSpPr>
            <p:spPr>
              <a:xfrm flipV="1">
                <a:off x="7353300" y="1368215"/>
                <a:ext cx="190500" cy="479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テキスト ボックス 73"/>
              <p:cNvSpPr txBox="1"/>
              <p:nvPr/>
            </p:nvSpPr>
            <p:spPr>
              <a:xfrm>
                <a:off x="6998234" y="1030566"/>
                <a:ext cx="1590500" cy="404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+mn-ea"/>
                  </a:rPr>
                  <a:t>TiO</a:t>
                </a:r>
                <a:r>
                  <a:rPr lang="en-US" altLang="ja-JP" baseline="-25000" dirty="0" smtClean="0">
                    <a:latin typeface="+mn-ea"/>
                  </a:rPr>
                  <a:t>2</a:t>
                </a:r>
                <a:r>
                  <a:rPr kumimoji="1" lang="en-US" altLang="ja-JP" dirty="0" smtClean="0">
                    <a:latin typeface="+mn-ea"/>
                  </a:rPr>
                  <a:t> substrate</a:t>
                </a:r>
                <a:endParaRPr kumimoji="1" lang="ja-JP" altLang="en-US" dirty="0">
                  <a:latin typeface="+mn-ea"/>
                </a:endParaRPr>
              </a:p>
            </p:txBody>
          </p:sp>
          <p:cxnSp>
            <p:nvCxnSpPr>
              <p:cNvPr id="75" name="直線コネクタ 74"/>
              <p:cNvCxnSpPr/>
              <p:nvPr/>
            </p:nvCxnSpPr>
            <p:spPr>
              <a:xfrm flipV="1">
                <a:off x="3582699" y="1362402"/>
                <a:ext cx="255876" cy="32213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テキスト ボックス 75"/>
              <p:cNvSpPr txBox="1"/>
              <p:nvPr/>
            </p:nvSpPr>
            <p:spPr>
              <a:xfrm>
                <a:off x="3583151" y="1017218"/>
                <a:ext cx="409086" cy="404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+mn-ea"/>
                  </a:rPr>
                  <a:t>Pt</a:t>
                </a:r>
                <a:endParaRPr kumimoji="1" lang="ja-JP" altLang="en-US" dirty="0">
                  <a:latin typeface="+mn-ea"/>
                </a:endParaRPr>
              </a:p>
            </p:txBody>
          </p:sp>
          <p:cxnSp>
            <p:nvCxnSpPr>
              <p:cNvPr id="77" name="直線コネクタ 76"/>
              <p:cNvCxnSpPr/>
              <p:nvPr/>
            </p:nvCxnSpPr>
            <p:spPr>
              <a:xfrm>
                <a:off x="5980110" y="1392623"/>
                <a:ext cx="496890" cy="21540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矢印コネクタ 77"/>
              <p:cNvCxnSpPr/>
              <p:nvPr/>
            </p:nvCxnSpPr>
            <p:spPr>
              <a:xfrm flipH="1" flipV="1">
                <a:off x="3433125" y="2115650"/>
                <a:ext cx="3043875" cy="20158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テキスト ボックス 78"/>
              <p:cNvSpPr txBox="1"/>
              <p:nvPr/>
            </p:nvSpPr>
            <p:spPr>
              <a:xfrm>
                <a:off x="4788807" y="1723763"/>
                <a:ext cx="2616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i="1" dirty="0" smtClean="0">
                    <a:solidFill>
                      <a:srgbClr val="FF0000"/>
                    </a:solidFill>
                  </a:rPr>
                  <a:t>I</a:t>
                </a:r>
                <a:endParaRPr kumimoji="1" lang="ja-JP" altLang="en-US" sz="24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線コネクタ 66"/>
            <p:cNvCxnSpPr/>
            <p:nvPr/>
          </p:nvCxnSpPr>
          <p:spPr>
            <a:xfrm flipH="1">
              <a:off x="6229350" y="2393379"/>
              <a:ext cx="246858" cy="3402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>
            <a:xfrm>
              <a:off x="3105150" y="2365833"/>
              <a:ext cx="3219450" cy="2249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/>
            <p:cNvSpPr txBox="1"/>
            <p:nvPr/>
          </p:nvSpPr>
          <p:spPr>
            <a:xfrm>
              <a:off x="4552737" y="2456494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L</a:t>
              </a:r>
              <a:endParaRPr kumimoji="1" lang="ja-JP" altLang="en-US" sz="2400" dirty="0"/>
            </a:p>
          </p:txBody>
        </p:sp>
      </p:grpSp>
      <p:grpSp>
        <p:nvGrpSpPr>
          <p:cNvPr id="108" name="グループ化 107"/>
          <p:cNvGrpSpPr/>
          <p:nvPr/>
        </p:nvGrpSpPr>
        <p:grpSpPr>
          <a:xfrm>
            <a:off x="330140" y="3831656"/>
            <a:ext cx="8813860" cy="2468052"/>
            <a:chOff x="207210" y="3848074"/>
            <a:chExt cx="8813860" cy="2468052"/>
          </a:xfrm>
        </p:grpSpPr>
        <p:grpSp>
          <p:nvGrpSpPr>
            <p:cNvPr id="109" name="グループ化 108"/>
            <p:cNvGrpSpPr/>
            <p:nvPr/>
          </p:nvGrpSpPr>
          <p:grpSpPr>
            <a:xfrm>
              <a:off x="207210" y="3850053"/>
              <a:ext cx="8813860" cy="2466073"/>
              <a:chOff x="207210" y="3850053"/>
              <a:chExt cx="8813860" cy="2466073"/>
            </a:xfrm>
          </p:grpSpPr>
          <p:grpSp>
            <p:nvGrpSpPr>
              <p:cNvPr id="113" name="グループ化 112"/>
              <p:cNvGrpSpPr/>
              <p:nvPr/>
            </p:nvGrpSpPr>
            <p:grpSpPr>
              <a:xfrm>
                <a:off x="5417261" y="4175760"/>
                <a:ext cx="3603809" cy="2105611"/>
                <a:chOff x="5417261" y="4175760"/>
                <a:chExt cx="3603809" cy="2105611"/>
              </a:xfrm>
            </p:grpSpPr>
            <p:cxnSp>
              <p:nvCxnSpPr>
                <p:cNvPr id="139" name="直線コネクタ 138"/>
                <p:cNvCxnSpPr/>
                <p:nvPr/>
              </p:nvCxnSpPr>
              <p:spPr>
                <a:xfrm>
                  <a:off x="5631580" y="6168408"/>
                  <a:ext cx="6264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線コネクタ 139"/>
                <p:cNvCxnSpPr/>
                <p:nvPr/>
              </p:nvCxnSpPr>
              <p:spPr>
                <a:xfrm>
                  <a:off x="5631580" y="6069104"/>
                  <a:ext cx="0" cy="21020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線コネクタ 140"/>
                <p:cNvCxnSpPr/>
                <p:nvPr/>
              </p:nvCxnSpPr>
              <p:spPr>
                <a:xfrm>
                  <a:off x="6257980" y="6071164"/>
                  <a:ext cx="0" cy="21020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テキスト ボックス 141"/>
                <p:cNvSpPr txBox="1"/>
                <p:nvPr/>
              </p:nvSpPr>
              <p:spPr>
                <a:xfrm>
                  <a:off x="5556771" y="5754965"/>
                  <a:ext cx="841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  <a:latin typeface="+mn-ea"/>
                    </a:rPr>
                    <a:t>500nm</a:t>
                  </a:r>
                  <a:endParaRPr kumimoji="1" lang="ja-JP" altLang="en-US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cxnSp>
              <p:nvCxnSpPr>
                <p:cNvPr id="143" name="直線コネクタ 142"/>
                <p:cNvCxnSpPr/>
                <p:nvPr/>
              </p:nvCxnSpPr>
              <p:spPr>
                <a:xfrm flipV="1">
                  <a:off x="6941820" y="4405411"/>
                  <a:ext cx="373380" cy="2123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テキスト ボックス 143"/>
                <p:cNvSpPr txBox="1"/>
                <p:nvPr/>
              </p:nvSpPr>
              <p:spPr>
                <a:xfrm>
                  <a:off x="7254240" y="4175760"/>
                  <a:ext cx="176683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solidFill>
                        <a:schemeClr val="bg1"/>
                      </a:solidFill>
                      <a:latin typeface="+mn-ea"/>
                    </a:rPr>
                    <a:t>VO</a:t>
                  </a:r>
                  <a:r>
                    <a:rPr kumimoji="1" lang="en-US" altLang="ja-JP" sz="2000" baseline="-25000" dirty="0" smtClean="0">
                      <a:solidFill>
                        <a:schemeClr val="bg1"/>
                      </a:solidFill>
                      <a:latin typeface="+mn-ea"/>
                    </a:rPr>
                    <a:t>2</a:t>
                  </a:r>
                  <a:r>
                    <a:rPr kumimoji="1" lang="en-US" altLang="ja-JP" sz="2000" dirty="0" smtClean="0">
                      <a:solidFill>
                        <a:schemeClr val="bg1"/>
                      </a:solidFill>
                      <a:latin typeface="+mn-ea"/>
                    </a:rPr>
                    <a:t> </a:t>
                  </a:r>
                  <a:r>
                    <a:rPr kumimoji="1" lang="en-US" altLang="ja-JP" sz="2000" dirty="0" err="1" smtClean="0">
                      <a:solidFill>
                        <a:schemeClr val="bg1"/>
                      </a:solidFill>
                      <a:latin typeface="+mn-ea"/>
                    </a:rPr>
                    <a:t>nano</a:t>
                  </a:r>
                  <a:r>
                    <a:rPr kumimoji="1" lang="en-US" altLang="ja-JP" sz="2000" dirty="0" smtClean="0">
                      <a:solidFill>
                        <a:schemeClr val="bg1"/>
                      </a:solidFill>
                      <a:latin typeface="+mn-ea"/>
                    </a:rPr>
                    <a:t>-wire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45" name="テキスト ボックス 144"/>
                <p:cNvSpPr txBox="1"/>
                <p:nvPr/>
              </p:nvSpPr>
              <p:spPr>
                <a:xfrm>
                  <a:off x="8199120" y="5754965"/>
                  <a:ext cx="4331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solidFill>
                        <a:schemeClr val="bg1"/>
                      </a:solidFill>
                      <a:latin typeface="+mn-ea"/>
                    </a:rPr>
                    <a:t>Pt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46" name="テキスト ボックス 145"/>
                <p:cNvSpPr txBox="1"/>
                <p:nvPr/>
              </p:nvSpPr>
              <p:spPr>
                <a:xfrm>
                  <a:off x="5417261" y="4266693"/>
                  <a:ext cx="4331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 smtClean="0">
                      <a:solidFill>
                        <a:schemeClr val="bg1"/>
                      </a:solidFill>
                      <a:latin typeface="+mn-ea"/>
                    </a:rPr>
                    <a:t>Pt</a:t>
                  </a:r>
                  <a:endParaRPr kumimoji="1" lang="ja-JP" altLang="en-US" sz="20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114" name="グループ化 113"/>
              <p:cNvGrpSpPr/>
              <p:nvPr/>
            </p:nvGrpSpPr>
            <p:grpSpPr>
              <a:xfrm>
                <a:off x="207210" y="3850053"/>
                <a:ext cx="2221685" cy="2465060"/>
                <a:chOff x="207210" y="3850053"/>
                <a:chExt cx="2221685" cy="2465060"/>
              </a:xfrm>
            </p:grpSpPr>
            <p:grpSp>
              <p:nvGrpSpPr>
                <p:cNvPr id="127" name="グループ化 126"/>
                <p:cNvGrpSpPr/>
                <p:nvPr/>
              </p:nvGrpSpPr>
              <p:grpSpPr>
                <a:xfrm>
                  <a:off x="307647" y="3850053"/>
                  <a:ext cx="2121248" cy="2465060"/>
                  <a:chOff x="307647" y="3850053"/>
                  <a:chExt cx="2121248" cy="2465060"/>
                </a:xfrm>
              </p:grpSpPr>
              <p:pic>
                <p:nvPicPr>
                  <p:cNvPr id="134" name="図 133"/>
                  <p:cNvPicPr>
                    <a:picLocks noChangeAspect="1"/>
                  </p:cNvPicPr>
                  <p:nvPr/>
                </p:nvPicPr>
                <p:blipFill rotWithShape="1">
                  <a:blip r:embed="rId4" cstate="print"/>
                  <a:srcRect l="50141" b="16846"/>
                  <a:stretch/>
                </p:blipFill>
                <p:spPr>
                  <a:xfrm>
                    <a:off x="307647" y="3850053"/>
                    <a:ext cx="1947334" cy="2465060"/>
                  </a:xfrm>
                  <a:prstGeom prst="rect">
                    <a:avLst/>
                  </a:prstGeom>
                </p:spPr>
              </p:pic>
              <p:sp>
                <p:nvSpPr>
                  <p:cNvPr id="135" name="円/楕円 134"/>
                  <p:cNvSpPr/>
                  <p:nvPr/>
                </p:nvSpPr>
                <p:spPr>
                  <a:xfrm>
                    <a:off x="621510" y="4960770"/>
                    <a:ext cx="298141" cy="284589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+mn-ea"/>
                    </a:endParaRPr>
                  </a:p>
                </p:txBody>
              </p:sp>
              <p:cxnSp>
                <p:nvCxnSpPr>
                  <p:cNvPr id="136" name="直線コネクタ 135"/>
                  <p:cNvCxnSpPr>
                    <a:stCxn id="135" idx="0"/>
                  </p:cNvCxnSpPr>
                  <p:nvPr/>
                </p:nvCxnSpPr>
                <p:spPr>
                  <a:xfrm flipV="1">
                    <a:off x="770581" y="3850053"/>
                    <a:ext cx="1658314" cy="111071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線コネクタ 136"/>
                  <p:cNvCxnSpPr/>
                  <p:nvPr/>
                </p:nvCxnSpPr>
                <p:spPr>
                  <a:xfrm>
                    <a:off x="762211" y="5245359"/>
                    <a:ext cx="1666684" cy="1069754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グループ化 127"/>
                <p:cNvGrpSpPr/>
                <p:nvPr/>
              </p:nvGrpSpPr>
              <p:grpSpPr>
                <a:xfrm>
                  <a:off x="207210" y="5738865"/>
                  <a:ext cx="931665" cy="550417"/>
                  <a:chOff x="234690" y="5276513"/>
                  <a:chExt cx="931665" cy="550417"/>
                </a:xfrm>
              </p:grpSpPr>
              <p:sp>
                <p:nvSpPr>
                  <p:cNvPr id="129" name="正方形/長方形 128"/>
                  <p:cNvSpPr/>
                  <p:nvPr/>
                </p:nvSpPr>
                <p:spPr>
                  <a:xfrm>
                    <a:off x="373750" y="5317089"/>
                    <a:ext cx="687771" cy="509841"/>
                  </a:xfrm>
                  <a:prstGeom prst="rect">
                    <a:avLst/>
                  </a:prstGeom>
                  <a:solidFill>
                    <a:srgbClr val="000000">
                      <a:alpha val="4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+mn-ea"/>
                    </a:endParaRPr>
                  </a:p>
                </p:txBody>
              </p:sp>
              <p:cxnSp>
                <p:nvCxnSpPr>
                  <p:cNvPr id="130" name="直線コネクタ 129"/>
                  <p:cNvCxnSpPr/>
                  <p:nvPr/>
                </p:nvCxnSpPr>
                <p:spPr>
                  <a:xfrm flipV="1">
                    <a:off x="510342" y="5681252"/>
                    <a:ext cx="417600" cy="2382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直線コネクタ 130"/>
                  <p:cNvCxnSpPr/>
                  <p:nvPr/>
                </p:nvCxnSpPr>
                <p:spPr>
                  <a:xfrm>
                    <a:off x="927942" y="5576148"/>
                    <a:ext cx="0" cy="21020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線コネクタ 131"/>
                  <p:cNvCxnSpPr/>
                  <p:nvPr/>
                </p:nvCxnSpPr>
                <p:spPr>
                  <a:xfrm>
                    <a:off x="510342" y="5576147"/>
                    <a:ext cx="0" cy="21020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テキスト ボックス 132"/>
                  <p:cNvSpPr txBox="1"/>
                  <p:nvPr/>
                </p:nvSpPr>
                <p:spPr>
                  <a:xfrm>
                    <a:off x="234690" y="5276513"/>
                    <a:ext cx="9316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solidFill>
                          <a:schemeClr val="bg1"/>
                        </a:solidFill>
                        <a:latin typeface="+mn-ea"/>
                      </a:rPr>
                      <a:t>300μm</a:t>
                    </a:r>
                    <a:endParaRPr kumimoji="1" lang="ja-JP" altLang="en-US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</p:grpSp>
          </p:grpSp>
          <p:grpSp>
            <p:nvGrpSpPr>
              <p:cNvPr id="115" name="グループ化 114"/>
              <p:cNvGrpSpPr/>
              <p:nvPr/>
            </p:nvGrpSpPr>
            <p:grpSpPr>
              <a:xfrm>
                <a:off x="2380015" y="3850053"/>
                <a:ext cx="3071799" cy="2466073"/>
                <a:chOff x="2380015" y="3850053"/>
                <a:chExt cx="3071799" cy="2466073"/>
              </a:xfrm>
            </p:grpSpPr>
            <p:grpSp>
              <p:nvGrpSpPr>
                <p:cNvPr id="116" name="グループ化 115"/>
                <p:cNvGrpSpPr/>
                <p:nvPr/>
              </p:nvGrpSpPr>
              <p:grpSpPr>
                <a:xfrm>
                  <a:off x="2428895" y="3850053"/>
                  <a:ext cx="3022919" cy="2465060"/>
                  <a:chOff x="2428895" y="3850053"/>
                  <a:chExt cx="3022919" cy="2465060"/>
                </a:xfrm>
              </p:grpSpPr>
              <p:pic>
                <p:nvPicPr>
                  <p:cNvPr id="123" name="図 122"/>
                  <p:cNvPicPr>
                    <a:picLocks noChangeAspect="1"/>
                  </p:cNvPicPr>
                  <p:nvPr/>
                </p:nvPicPr>
                <p:blipFill rotWithShape="1">
                  <a:blip r:embed="rId5" cstate="print"/>
                  <a:srcRect l="23026" t="17278" r="24236" b="22999"/>
                  <a:stretch/>
                </p:blipFill>
                <p:spPr>
                  <a:xfrm>
                    <a:off x="2428895" y="3850053"/>
                    <a:ext cx="2669546" cy="2465060"/>
                  </a:xfrm>
                  <a:prstGeom prst="rect">
                    <a:avLst/>
                  </a:prstGeom>
                </p:spPr>
              </p:pic>
              <p:sp>
                <p:nvSpPr>
                  <p:cNvPr id="124" name="円/楕円 123"/>
                  <p:cNvSpPr/>
                  <p:nvPr/>
                </p:nvSpPr>
                <p:spPr>
                  <a:xfrm>
                    <a:off x="3345544" y="5018425"/>
                    <a:ext cx="298141" cy="284589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+mn-ea"/>
                    </a:endParaRPr>
                  </a:p>
                </p:txBody>
              </p:sp>
              <p:cxnSp>
                <p:nvCxnSpPr>
                  <p:cNvPr id="125" name="直線コネクタ 124"/>
                  <p:cNvCxnSpPr>
                    <a:stCxn id="124" idx="0"/>
                  </p:cNvCxnSpPr>
                  <p:nvPr/>
                </p:nvCxnSpPr>
                <p:spPr>
                  <a:xfrm flipV="1">
                    <a:off x="3494615" y="3850053"/>
                    <a:ext cx="1957199" cy="1168372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線コネクタ 125"/>
                  <p:cNvCxnSpPr>
                    <a:stCxn id="124" idx="4"/>
                  </p:cNvCxnSpPr>
                  <p:nvPr/>
                </p:nvCxnSpPr>
                <p:spPr>
                  <a:xfrm>
                    <a:off x="3494615" y="5303014"/>
                    <a:ext cx="1957199" cy="1012099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グループ化 116"/>
                <p:cNvGrpSpPr/>
                <p:nvPr/>
              </p:nvGrpSpPr>
              <p:grpSpPr>
                <a:xfrm>
                  <a:off x="2380015" y="5743188"/>
                  <a:ext cx="816249" cy="572938"/>
                  <a:chOff x="2385461" y="6029003"/>
                  <a:chExt cx="816249" cy="572938"/>
                </a:xfrm>
              </p:grpSpPr>
              <p:sp>
                <p:nvSpPr>
                  <p:cNvPr id="118" name="正方形/長方形 117"/>
                  <p:cNvSpPr/>
                  <p:nvPr/>
                </p:nvSpPr>
                <p:spPr>
                  <a:xfrm>
                    <a:off x="2443512" y="6092100"/>
                    <a:ext cx="687771" cy="509841"/>
                  </a:xfrm>
                  <a:prstGeom prst="rect">
                    <a:avLst/>
                  </a:prstGeom>
                  <a:solidFill>
                    <a:srgbClr val="000000">
                      <a:alpha val="45098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+mn-ea"/>
                    </a:endParaRPr>
                  </a:p>
                </p:txBody>
              </p:sp>
              <p:cxnSp>
                <p:nvCxnSpPr>
                  <p:cNvPr id="119" name="直線コネクタ 118"/>
                  <p:cNvCxnSpPr/>
                  <p:nvPr/>
                </p:nvCxnSpPr>
                <p:spPr>
                  <a:xfrm flipV="1">
                    <a:off x="2502412" y="6439583"/>
                    <a:ext cx="576000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線コネクタ 119"/>
                  <p:cNvCxnSpPr/>
                  <p:nvPr/>
                </p:nvCxnSpPr>
                <p:spPr>
                  <a:xfrm>
                    <a:off x="3078412" y="6329880"/>
                    <a:ext cx="0" cy="21020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直線コネクタ 120"/>
                  <p:cNvCxnSpPr/>
                  <p:nvPr/>
                </p:nvCxnSpPr>
                <p:spPr>
                  <a:xfrm>
                    <a:off x="2498480" y="6329881"/>
                    <a:ext cx="0" cy="210207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テキスト ボックス 121"/>
                  <p:cNvSpPr txBox="1"/>
                  <p:nvPr/>
                </p:nvSpPr>
                <p:spPr>
                  <a:xfrm>
                    <a:off x="2385461" y="6029003"/>
                    <a:ext cx="81624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solidFill>
                          <a:schemeClr val="bg1"/>
                        </a:solidFill>
                        <a:latin typeface="+mn-ea"/>
                      </a:rPr>
                      <a:t>20μm</a:t>
                    </a:r>
                    <a:endParaRPr kumimoji="1" lang="ja-JP" altLang="en-US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</p:grpSp>
          </p:grpSp>
        </p:grpSp>
        <p:sp>
          <p:nvSpPr>
            <p:cNvPr id="110" name="テキスト ボックス 109"/>
            <p:cNvSpPr txBox="1"/>
            <p:nvPr/>
          </p:nvSpPr>
          <p:spPr>
            <a:xfrm>
              <a:off x="5509155" y="3848074"/>
              <a:ext cx="1363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u="sng" dirty="0" smtClean="0">
                  <a:solidFill>
                    <a:schemeClr val="bg1"/>
                  </a:solidFill>
                  <a:latin typeface="+mn-ea"/>
                </a:rPr>
                <a:t>AFM image</a:t>
              </a:r>
              <a:endParaRPr kumimoji="1" lang="ja-JP" altLang="en-US" sz="2000" u="sng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2559304" y="3920839"/>
              <a:ext cx="387720" cy="327345"/>
            </a:xfrm>
            <a:prstGeom prst="rect">
              <a:avLst/>
            </a:prstGeom>
            <a:solidFill>
              <a:srgbClr val="00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2532685" y="3899845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  <a:latin typeface="+mn-ea"/>
                </a:rPr>
                <a:t>Pt</a:t>
              </a:r>
              <a:endParaRPr kumimoji="1" lang="ja-JP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47" name="グループ化 146"/>
          <p:cNvGrpSpPr/>
          <p:nvPr/>
        </p:nvGrpSpPr>
        <p:grpSpPr>
          <a:xfrm>
            <a:off x="5575066" y="3822518"/>
            <a:ext cx="3469592" cy="2519910"/>
            <a:chOff x="5409674" y="985699"/>
            <a:chExt cx="3469592" cy="2519910"/>
          </a:xfrm>
        </p:grpSpPr>
        <p:grpSp>
          <p:nvGrpSpPr>
            <p:cNvPr id="148" name="グループ化 147"/>
            <p:cNvGrpSpPr/>
            <p:nvPr/>
          </p:nvGrpSpPr>
          <p:grpSpPr>
            <a:xfrm>
              <a:off x="5409674" y="985699"/>
              <a:ext cx="3469592" cy="2519910"/>
              <a:chOff x="5477304" y="3559150"/>
              <a:chExt cx="3469592" cy="2519910"/>
            </a:xfrm>
          </p:grpSpPr>
          <p:sp>
            <p:nvSpPr>
              <p:cNvPr id="152" name="正方形/長方形 151"/>
              <p:cNvSpPr/>
              <p:nvPr/>
            </p:nvSpPr>
            <p:spPr>
              <a:xfrm>
                <a:off x="5477304" y="3559150"/>
                <a:ext cx="3469592" cy="25199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53" name="図 1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9105" y="3559150"/>
                <a:ext cx="3330729" cy="2498047"/>
              </a:xfrm>
              <a:prstGeom prst="rect">
                <a:avLst/>
              </a:prstGeom>
            </p:spPr>
          </p:pic>
        </p:grpSp>
        <p:sp>
          <p:nvSpPr>
            <p:cNvPr id="149" name="テキスト ボックス 148"/>
            <p:cNvSpPr txBox="1"/>
            <p:nvPr/>
          </p:nvSpPr>
          <p:spPr>
            <a:xfrm>
              <a:off x="7697641" y="1001449"/>
              <a:ext cx="381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Pt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0" name="直線コネクタ 149"/>
            <p:cNvCxnSpPr/>
            <p:nvPr/>
          </p:nvCxnSpPr>
          <p:spPr>
            <a:xfrm flipV="1">
              <a:off x="7013500" y="1654156"/>
              <a:ext cx="368778" cy="6430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テキスト ボックス 150"/>
            <p:cNvSpPr txBox="1"/>
            <p:nvPr/>
          </p:nvSpPr>
          <p:spPr>
            <a:xfrm>
              <a:off x="7310115" y="1475492"/>
              <a:ext cx="1521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VO</a:t>
              </a:r>
              <a:r>
                <a:rPr kumimoji="1" lang="en-US" altLang="ja-JP" baseline="-25000" dirty="0" smtClean="0">
                  <a:solidFill>
                    <a:schemeClr val="bg1"/>
                  </a:solidFill>
                </a:rPr>
                <a:t>2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 nanowire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>
            <a:off x="6690811" y="5069842"/>
            <a:ext cx="950962" cy="480070"/>
            <a:chOff x="6525741" y="2228850"/>
            <a:chExt cx="950962" cy="480070"/>
          </a:xfrm>
        </p:grpSpPr>
        <p:sp>
          <p:nvSpPr>
            <p:cNvPr id="155" name="右矢印 154"/>
            <p:cNvSpPr/>
            <p:nvPr/>
          </p:nvSpPr>
          <p:spPr>
            <a:xfrm>
              <a:off x="6525741" y="2228850"/>
              <a:ext cx="432048" cy="19203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右矢印 155"/>
            <p:cNvSpPr/>
            <p:nvPr/>
          </p:nvSpPr>
          <p:spPr>
            <a:xfrm flipH="1">
              <a:off x="7044655" y="2228850"/>
              <a:ext cx="432048" cy="19203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テキスト ボックス 156"/>
            <p:cNvSpPr txBox="1"/>
            <p:nvPr/>
          </p:nvSpPr>
          <p:spPr>
            <a:xfrm>
              <a:off x="6655434" y="2339588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50nm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27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76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46206" y="30861"/>
            <a:ext cx="2051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Contents</a:t>
            </a:r>
            <a:endParaRPr kumimoji="1" lang="ja-JP" altLang="en-US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4712" y="1098836"/>
            <a:ext cx="62624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Introduction</a:t>
            </a:r>
          </a:p>
          <a:p>
            <a:r>
              <a:rPr lang="en-US" altLang="ja-JP" sz="2800" dirty="0"/>
              <a:t>	</a:t>
            </a:r>
            <a:r>
              <a:rPr lang="en-US" altLang="ja-JP" sz="2800" dirty="0" smtClean="0"/>
              <a:t>Strongly correlated electron system</a:t>
            </a:r>
          </a:p>
          <a:p>
            <a:r>
              <a:rPr kumimoji="1" lang="en-US" altLang="ja-JP" sz="2800" dirty="0"/>
              <a:t>	</a:t>
            </a:r>
            <a:r>
              <a:rPr kumimoji="1" lang="en-US" altLang="ja-JP" sz="2800" dirty="0" smtClean="0"/>
              <a:t>The characteristics of VO</a:t>
            </a:r>
            <a:r>
              <a:rPr kumimoji="1" lang="en-US" altLang="ja-JP" sz="2800" baseline="-25000" dirty="0" smtClean="0"/>
              <a:t>2</a:t>
            </a:r>
          </a:p>
          <a:p>
            <a:r>
              <a:rPr lang="en-US" altLang="ja-JP" sz="2800" dirty="0"/>
              <a:t>	</a:t>
            </a:r>
            <a:r>
              <a:rPr lang="en-US" altLang="ja-JP" sz="2800" dirty="0" smtClean="0"/>
              <a:t>D</a:t>
            </a:r>
            <a:r>
              <a:rPr kumimoji="1" lang="en-US" altLang="ja-JP" sz="2800" dirty="0" smtClean="0"/>
              <a:t>omain structure in VO</a:t>
            </a:r>
            <a:r>
              <a:rPr lang="en-US" altLang="ja-JP" sz="2800" baseline="-25000" dirty="0" smtClean="0"/>
              <a:t>2</a:t>
            </a:r>
            <a:endParaRPr kumimoji="1" lang="en-US" altLang="ja-JP" sz="2800" dirty="0" smtClean="0"/>
          </a:p>
          <a:p>
            <a:endParaRPr lang="en-US" altLang="ja-JP" sz="2800" dirty="0" smtClean="0"/>
          </a:p>
          <a:p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Experiment</a:t>
            </a:r>
          </a:p>
          <a:p>
            <a:r>
              <a:rPr lang="en-US" altLang="ja-JP" sz="2800" dirty="0"/>
              <a:t>	</a:t>
            </a:r>
            <a:r>
              <a:rPr lang="en-US" altLang="ja-JP" sz="2800" dirty="0" smtClean="0"/>
              <a:t>Methods</a:t>
            </a:r>
          </a:p>
          <a:p>
            <a:r>
              <a:rPr kumimoji="1" lang="en-US" altLang="ja-JP" sz="2800" dirty="0"/>
              <a:t>	</a:t>
            </a:r>
            <a:r>
              <a:rPr lang="en-US" altLang="ja-JP" sz="2800" dirty="0"/>
              <a:t>R</a:t>
            </a:r>
            <a:r>
              <a:rPr kumimoji="1" lang="en-US" altLang="ja-JP" sz="2800" dirty="0" smtClean="0"/>
              <a:t>esult &amp; Discussion</a:t>
            </a:r>
          </a:p>
          <a:p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Summary</a:t>
            </a:r>
          </a:p>
          <a:p>
            <a:endParaRPr kumimoji="1" lang="en-US" altLang="ja-JP" sz="2800" dirty="0" smtClean="0"/>
          </a:p>
          <a:p>
            <a:r>
              <a:rPr lang="ja-JP" altLang="en-US" sz="2800" dirty="0" smtClean="0"/>
              <a:t>・</a:t>
            </a:r>
            <a:r>
              <a:rPr lang="en-US" altLang="ja-JP" sz="2800" dirty="0"/>
              <a:t>Future </a:t>
            </a:r>
            <a:r>
              <a:rPr lang="en-US" altLang="ja-JP" sz="2800" dirty="0" smtClean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0569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705852" y="2300439"/>
          <a:ext cx="7523749" cy="2730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179"/>
                <a:gridCol w="1608696"/>
                <a:gridCol w="1880937"/>
                <a:gridCol w="1880937"/>
              </a:tblGrid>
              <a:tr h="61328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crystal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VO</a:t>
                      </a:r>
                      <a:r>
                        <a:rPr kumimoji="1" lang="en-US" altLang="ja-JP" sz="2400" baseline="-25000" dirty="0" smtClean="0"/>
                        <a:t>2</a:t>
                      </a:r>
                      <a:endParaRPr kumimoji="1" lang="ja-JP" alt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TiO</a:t>
                      </a:r>
                      <a:r>
                        <a:rPr kumimoji="1" lang="en-US" altLang="ja-JP" sz="2400" baseline="-25000" dirty="0" smtClean="0"/>
                        <a:t>2</a:t>
                      </a:r>
                      <a:endParaRPr kumimoji="1" lang="ja-JP" altLang="en-U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Al</a:t>
                      </a:r>
                      <a:r>
                        <a:rPr kumimoji="1" lang="en-US" altLang="ja-JP" sz="2400" baseline="-25000" dirty="0" smtClean="0"/>
                        <a:t>2</a:t>
                      </a:r>
                      <a:r>
                        <a:rPr kumimoji="1" lang="en-US" altLang="ja-JP" sz="2400" dirty="0" smtClean="0"/>
                        <a:t>O</a:t>
                      </a:r>
                      <a:r>
                        <a:rPr kumimoji="1" lang="en-US" altLang="ja-JP" sz="2400" baseline="-25000" dirty="0" smtClean="0"/>
                        <a:t>3</a:t>
                      </a:r>
                      <a:endParaRPr kumimoji="1" lang="ja-JP" altLang="en-US" sz="2400" baseline="-25000" dirty="0"/>
                    </a:p>
                  </a:txBody>
                  <a:tcPr/>
                </a:tc>
              </a:tr>
              <a:tr h="10585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Lattice constant</a:t>
                      </a:r>
                      <a:r>
                        <a:rPr kumimoji="1" lang="en-US" altLang="ja-JP" sz="2400" baseline="0" dirty="0" smtClean="0"/>
                        <a:t> (nm)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0.455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0.459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0.476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10585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Lattice mismatch(%)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-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0.863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4.41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707027" y="48125"/>
            <a:ext cx="3710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Lattice mismatch</a:t>
            </a:r>
            <a:endParaRPr kumimoji="1" lang="ja-JP" alt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38707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252406" y="839950"/>
            <a:ext cx="8220930" cy="5875432"/>
            <a:chOff x="756390" y="1024544"/>
            <a:chExt cx="7555099" cy="5399568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408" y="1024544"/>
              <a:ext cx="7494081" cy="5399568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3892227" y="6056407"/>
              <a:ext cx="1667808" cy="367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 pitchFamily="18" charset="0"/>
                  <a:cs typeface="Times New Roman" pitchFamily="18" charset="0"/>
                </a:rPr>
                <a:t>Temperature[K]</a:t>
              </a:r>
              <a:endParaRPr kumimoji="1" lang="ja-JP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16200000">
              <a:off x="186567" y="3316496"/>
              <a:ext cx="1507350" cy="367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 pitchFamily="18" charset="0"/>
                  <a:cs typeface="Times New Roman" pitchFamily="18" charset="0"/>
                </a:rPr>
                <a:t>Resistance[Ω]</a:t>
              </a:r>
              <a:endParaRPr kumimoji="1" lang="ja-JP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275856" y="2005807"/>
              <a:ext cx="994686" cy="339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VO</a:t>
              </a:r>
              <a:r>
                <a:rPr kumimoji="1" lang="en-US" altLang="ja-JP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-VO</a:t>
              </a:r>
              <a:r>
                <a:rPr kumimoji="1" lang="en-US" altLang="ja-JP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1" lang="ja-JP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02050" y="4131836"/>
              <a:ext cx="1888784" cy="339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VO</a:t>
              </a:r>
              <a:r>
                <a:rPr kumimoji="1" lang="en-US" altLang="ja-JP" baseline="-250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1" lang="en-US" altLang="ja-JP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-TiO</a:t>
              </a:r>
              <a:r>
                <a:rPr kumimoji="1" lang="en-US" altLang="ja-JP" baseline="-250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1" lang="en-US" altLang="ja-JP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1" lang="en-US" altLang="ja-JP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Nb</a:t>
              </a:r>
              <a:r>
                <a:rPr kumimoji="1" lang="en-US" altLang="ja-JP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dope)</a:t>
              </a:r>
              <a:endParaRPr kumimoji="1" lang="ja-JP" alt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5148064" y="1442164"/>
            <a:ext cx="2232248" cy="2232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z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479396" y="1442164"/>
            <a:ext cx="1540876" cy="22322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10544" y="309834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・</a:t>
            </a:r>
            <a:endParaRPr kumimoji="1" lang="ja-JP" altLang="en-US" sz="3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32766" y="309851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/>
              <a:t>・</a:t>
            </a:r>
            <a:endParaRPr kumimoji="1" lang="ja-JP" altLang="en-US" sz="36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40678" y="309834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00B0F0"/>
                </a:solidFill>
              </a:rPr>
              <a:t>・</a:t>
            </a:r>
            <a:endParaRPr kumimoji="1" lang="ja-JP" altLang="en-US" sz="3600" dirty="0">
              <a:solidFill>
                <a:srgbClr val="00B0F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28610" y="309834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00B0F0"/>
                </a:solidFill>
              </a:rPr>
              <a:t>・</a:t>
            </a:r>
            <a:endParaRPr kumimoji="1" lang="ja-JP" altLang="en-US" sz="3600" dirty="0">
              <a:solidFill>
                <a:srgbClr val="00B0F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56564" y="14806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VO</a:t>
            </a:r>
            <a:r>
              <a:rPr kumimoji="1"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40152" y="908720"/>
            <a:ext cx="236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-dope TiO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substrate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7178882" y="1272930"/>
            <a:ext cx="28224" cy="5721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836586" y="1287810"/>
            <a:ext cx="0" cy="45365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89170" y="72835"/>
            <a:ext cx="5556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R-T curve on </a:t>
            </a:r>
            <a:r>
              <a:rPr lang="en-US" altLang="ja-JP" sz="3600" dirty="0" err="1" smtClean="0"/>
              <a:t>Nb</a:t>
            </a:r>
            <a:r>
              <a:rPr lang="en-US" altLang="ja-JP" sz="3600" dirty="0" smtClean="0"/>
              <a:t> doped TiO2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925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/>
          <a:srcRect b="61801"/>
          <a:stretch/>
        </p:blipFill>
        <p:spPr>
          <a:xfrm>
            <a:off x="373304" y="978920"/>
            <a:ext cx="8374526" cy="182947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209042" y="978919"/>
            <a:ext cx="1993790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Band Width : wide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89568" y="978919"/>
            <a:ext cx="2222146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Band Width : narrow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819" y="2808397"/>
            <a:ext cx="2351180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Partial occupation</a:t>
            </a:r>
            <a:r>
              <a:rPr kumimoji="1" lang="ja-JP" altLang="en-US" dirty="0" smtClean="0"/>
              <a:t>　⇒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91459" y="2808397"/>
            <a:ext cx="762209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Metal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60567" y="2948502"/>
            <a:ext cx="3550717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Partial occupation </a:t>
            </a:r>
            <a:r>
              <a:rPr kumimoji="1" lang="ja-JP" altLang="en-US" dirty="0" smtClean="0"/>
              <a:t>⇒ </a:t>
            </a:r>
            <a:r>
              <a:rPr kumimoji="1" lang="en-US" altLang="ja-JP" dirty="0" smtClean="0"/>
              <a:t>but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Insulator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57236" y="2523443"/>
            <a:ext cx="2392015" cy="4250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Coulomb's </a:t>
            </a:r>
            <a:r>
              <a:rPr lang="en-US" altLang="ja-JP" dirty="0" smtClean="0"/>
              <a:t>repulsion U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1022" y="12192"/>
            <a:ext cx="7549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Strongly correlated electron system</a:t>
            </a:r>
            <a:endParaRPr kumimoji="1" lang="ja-JP" altLang="en-US" sz="4000" dirty="0"/>
          </a:p>
        </p:txBody>
      </p:sp>
      <p:pic>
        <p:nvPicPr>
          <p:cNvPr id="10" name="Picture 2" descr="C:\Users\Kohei\Documents\Experiment\Experiment その他\先生Science\Figa2.png"/>
          <p:cNvPicPr>
            <a:picLocks noChangeAspect="1" noChangeArrowheads="1"/>
          </p:cNvPicPr>
          <p:nvPr/>
        </p:nvPicPr>
        <p:blipFill>
          <a:blip r:embed="rId4" cstate="print"/>
          <a:srcRect l="28943" t="13830" r="48744" b="45042"/>
          <a:stretch>
            <a:fillRect/>
          </a:stretch>
        </p:blipFill>
        <p:spPr bwMode="auto">
          <a:xfrm>
            <a:off x="1207894" y="3720964"/>
            <a:ext cx="1973368" cy="2376264"/>
          </a:xfrm>
          <a:prstGeom prst="rect">
            <a:avLst/>
          </a:prstGeom>
          <a:noFill/>
        </p:spPr>
      </p:pic>
      <p:pic>
        <p:nvPicPr>
          <p:cNvPr id="11" name="Picture 2" descr="C:\Users\Kohei\Documents\Experiment\Experiment その他\先生Science\Figa2.png"/>
          <p:cNvPicPr>
            <a:picLocks noChangeAspect="1" noChangeArrowheads="1"/>
          </p:cNvPicPr>
          <p:nvPr/>
        </p:nvPicPr>
        <p:blipFill>
          <a:blip r:embed="rId4" cstate="print"/>
          <a:srcRect l="51256" t="13830" r="26430" b="45042"/>
          <a:stretch>
            <a:fillRect/>
          </a:stretch>
        </p:blipFill>
        <p:spPr bwMode="auto">
          <a:xfrm>
            <a:off x="5972615" y="3709385"/>
            <a:ext cx="1973368" cy="2376265"/>
          </a:xfrm>
          <a:prstGeom prst="rect">
            <a:avLst/>
          </a:prstGeom>
          <a:noFill/>
        </p:spPr>
      </p:pic>
      <p:sp>
        <p:nvSpPr>
          <p:cNvPr id="12" name="左右矢印 11"/>
          <p:cNvSpPr/>
          <p:nvPr/>
        </p:nvSpPr>
        <p:spPr>
          <a:xfrm>
            <a:off x="3800059" y="4109574"/>
            <a:ext cx="1512168" cy="721322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36777" y="3575283"/>
            <a:ext cx="188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Stimulation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07181" y="4871238"/>
            <a:ext cx="2013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1931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6720105" y="973091"/>
            <a:ext cx="2191513" cy="5493194"/>
            <a:chOff x="6720105" y="973091"/>
            <a:chExt cx="2191513" cy="5493194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20105" y="1272595"/>
              <a:ext cx="1863668" cy="211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2245" y="4423354"/>
              <a:ext cx="1689879" cy="2042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122"/>
            <p:cNvSpPr txBox="1">
              <a:spLocks noChangeArrowheads="1"/>
            </p:cNvSpPr>
            <p:nvPr/>
          </p:nvSpPr>
          <p:spPr bwMode="auto">
            <a:xfrm>
              <a:off x="6922752" y="973091"/>
              <a:ext cx="1711612" cy="439557"/>
            </a:xfrm>
            <a:prstGeom prst="rect">
              <a:avLst/>
            </a:prstGeom>
            <a:noFill/>
            <a:ln w="9525">
              <a:solidFill>
                <a:srgbClr val="43AF4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High-T: metal</a:t>
              </a:r>
            </a:p>
          </p:txBody>
        </p:sp>
        <p:sp>
          <p:nvSpPr>
            <p:cNvPr id="6" name="Text Box 123"/>
            <p:cNvSpPr txBox="1">
              <a:spLocks noChangeArrowheads="1"/>
            </p:cNvSpPr>
            <p:nvPr/>
          </p:nvSpPr>
          <p:spPr bwMode="auto">
            <a:xfrm>
              <a:off x="6922752" y="3983797"/>
              <a:ext cx="1988866" cy="439557"/>
            </a:xfrm>
            <a:prstGeom prst="rect">
              <a:avLst/>
            </a:prstGeom>
            <a:noFill/>
            <a:ln w="9525">
              <a:solidFill>
                <a:srgbClr val="27327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Low-T: insulator</a:t>
              </a:r>
            </a:p>
          </p:txBody>
        </p:sp>
        <p:sp>
          <p:nvSpPr>
            <p:cNvPr id="7" name="左右矢印 6"/>
            <p:cNvSpPr/>
            <p:nvPr/>
          </p:nvSpPr>
          <p:spPr bwMode="auto">
            <a:xfrm rot="5400000">
              <a:off x="7631866" y="3431327"/>
              <a:ext cx="399858" cy="400048"/>
            </a:xfrm>
            <a:prstGeom prst="leftRightArrow">
              <a:avLst>
                <a:gd name="adj1" fmla="val 50000"/>
                <a:gd name="adj2" fmla="val 28689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543" y="2809875"/>
            <a:ext cx="5908298" cy="20723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/>
          <a:srcRect l="3588" t="2509" r="2496" b="2749"/>
          <a:stretch/>
        </p:blipFill>
        <p:spPr>
          <a:xfrm>
            <a:off x="696724" y="1493650"/>
            <a:ext cx="1827401" cy="1079093"/>
          </a:xfrm>
          <a:prstGeom prst="rect">
            <a:avLst/>
          </a:prstGeom>
        </p:spPr>
      </p:pic>
      <p:sp>
        <p:nvSpPr>
          <p:cNvPr id="10" name="フリーフォーム 9"/>
          <p:cNvSpPr/>
          <p:nvPr/>
        </p:nvSpPr>
        <p:spPr>
          <a:xfrm>
            <a:off x="1506349" y="2414197"/>
            <a:ext cx="866775" cy="762000"/>
          </a:xfrm>
          <a:custGeom>
            <a:avLst/>
            <a:gdLst>
              <a:gd name="connsiteX0" fmla="*/ 0 w 866775"/>
              <a:gd name="connsiteY0" fmla="*/ 161925 h 762000"/>
              <a:gd name="connsiteX1" fmla="*/ 542925 w 866775"/>
              <a:gd name="connsiteY1" fmla="*/ 0 h 762000"/>
              <a:gd name="connsiteX2" fmla="*/ 866775 w 866775"/>
              <a:gd name="connsiteY2" fmla="*/ 762000 h 762000"/>
              <a:gd name="connsiteX3" fmla="*/ 0 w 866775"/>
              <a:gd name="connsiteY3" fmla="*/ 161925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775" h="762000">
                <a:moveTo>
                  <a:pt x="0" y="161925"/>
                </a:moveTo>
                <a:lnTo>
                  <a:pt x="542925" y="0"/>
                </a:lnTo>
                <a:lnTo>
                  <a:pt x="866775" y="762000"/>
                </a:lnTo>
                <a:lnTo>
                  <a:pt x="0" y="161925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8768" y="1492743"/>
            <a:ext cx="1818000" cy="1080000"/>
          </a:xfrm>
          <a:prstGeom prst="rect">
            <a:avLst/>
          </a:prstGeom>
        </p:spPr>
      </p:pic>
      <p:pic>
        <p:nvPicPr>
          <p:cNvPr id="12" name="図 11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49248" y="1495718"/>
            <a:ext cx="1818000" cy="1080000"/>
          </a:xfrm>
          <a:prstGeom prst="rect">
            <a:avLst/>
          </a:prstGeom>
        </p:spPr>
      </p:pic>
      <p:pic>
        <p:nvPicPr>
          <p:cNvPr id="13" name="図 12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398" y="4942919"/>
            <a:ext cx="1818000" cy="1080000"/>
          </a:xfrm>
          <a:prstGeom prst="rect">
            <a:avLst/>
          </a:prstGeom>
        </p:spPr>
      </p:pic>
      <p:pic>
        <p:nvPicPr>
          <p:cNvPr id="14" name="図 13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62128" y="4942919"/>
            <a:ext cx="1818000" cy="1080000"/>
          </a:xfrm>
          <a:prstGeom prst="rect">
            <a:avLst/>
          </a:prstGeom>
        </p:spPr>
      </p:pic>
      <p:pic>
        <p:nvPicPr>
          <p:cNvPr id="15" name="図 14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29621" y="4942919"/>
            <a:ext cx="1818000" cy="1080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43182" y="6063925"/>
            <a:ext cx="2571917" cy="371331"/>
          </a:xfrm>
          <a:prstGeom prst="rect">
            <a:avLst/>
          </a:prstGeom>
        </p:spPr>
      </p:pic>
      <p:sp>
        <p:nvSpPr>
          <p:cNvPr id="17" name="フリーフォーム 16"/>
          <p:cNvSpPr/>
          <p:nvPr/>
        </p:nvSpPr>
        <p:spPr>
          <a:xfrm>
            <a:off x="3667125" y="2390775"/>
            <a:ext cx="457200" cy="1228725"/>
          </a:xfrm>
          <a:custGeom>
            <a:avLst/>
            <a:gdLst>
              <a:gd name="connsiteX0" fmla="*/ 0 w 457200"/>
              <a:gd name="connsiteY0" fmla="*/ 0 h 1228725"/>
              <a:gd name="connsiteX1" fmla="*/ 457200 w 457200"/>
              <a:gd name="connsiteY1" fmla="*/ 123825 h 1228725"/>
              <a:gd name="connsiteX2" fmla="*/ 76200 w 457200"/>
              <a:gd name="connsiteY2" fmla="*/ 1228725 h 1228725"/>
              <a:gd name="connsiteX3" fmla="*/ 0 w 457200"/>
              <a:gd name="connsiteY3" fmla="*/ 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1228725">
                <a:moveTo>
                  <a:pt x="0" y="0"/>
                </a:moveTo>
                <a:lnTo>
                  <a:pt x="457200" y="123825"/>
                </a:lnTo>
                <a:lnTo>
                  <a:pt x="76200" y="1228725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3908425" y="2441575"/>
            <a:ext cx="2006600" cy="1431925"/>
          </a:xfrm>
          <a:custGeom>
            <a:avLst/>
            <a:gdLst>
              <a:gd name="connsiteX0" fmla="*/ 1612900 w 2006600"/>
              <a:gd name="connsiteY0" fmla="*/ 0 h 1431925"/>
              <a:gd name="connsiteX1" fmla="*/ 2006600 w 2006600"/>
              <a:gd name="connsiteY1" fmla="*/ 44450 h 1431925"/>
              <a:gd name="connsiteX2" fmla="*/ 0 w 2006600"/>
              <a:gd name="connsiteY2" fmla="*/ 1431925 h 1431925"/>
              <a:gd name="connsiteX3" fmla="*/ 1612900 w 2006600"/>
              <a:gd name="connsiteY3" fmla="*/ 0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600" h="1431925">
                <a:moveTo>
                  <a:pt x="1612900" y="0"/>
                </a:moveTo>
                <a:lnTo>
                  <a:pt x="2006600" y="44450"/>
                </a:lnTo>
                <a:lnTo>
                  <a:pt x="0" y="1431925"/>
                </a:lnTo>
                <a:lnTo>
                  <a:pt x="1612900" y="0"/>
                </a:lnTo>
                <a:close/>
              </a:path>
            </a:pathLst>
          </a:cu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5010150" y="4395788"/>
            <a:ext cx="1243013" cy="685800"/>
          </a:xfrm>
          <a:custGeom>
            <a:avLst/>
            <a:gdLst>
              <a:gd name="connsiteX0" fmla="*/ 871538 w 1243013"/>
              <a:gd name="connsiteY0" fmla="*/ 685800 h 685800"/>
              <a:gd name="connsiteX1" fmla="*/ 1243013 w 1243013"/>
              <a:gd name="connsiteY1" fmla="*/ 566737 h 685800"/>
              <a:gd name="connsiteX2" fmla="*/ 0 w 1243013"/>
              <a:gd name="connsiteY2" fmla="*/ 0 h 685800"/>
              <a:gd name="connsiteX3" fmla="*/ 871538 w 1243013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013" h="685800">
                <a:moveTo>
                  <a:pt x="871538" y="685800"/>
                </a:moveTo>
                <a:lnTo>
                  <a:pt x="1243013" y="566737"/>
                </a:lnTo>
                <a:lnTo>
                  <a:pt x="0" y="0"/>
                </a:lnTo>
                <a:lnTo>
                  <a:pt x="871538" y="685800"/>
                </a:lnTo>
                <a:close/>
              </a:path>
            </a:pathLst>
          </a:cu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3690938" y="4348163"/>
            <a:ext cx="681037" cy="738187"/>
          </a:xfrm>
          <a:custGeom>
            <a:avLst/>
            <a:gdLst>
              <a:gd name="connsiteX0" fmla="*/ 0 w 681037"/>
              <a:gd name="connsiteY0" fmla="*/ 685800 h 738187"/>
              <a:gd name="connsiteX1" fmla="*/ 538162 w 681037"/>
              <a:gd name="connsiteY1" fmla="*/ 738187 h 738187"/>
              <a:gd name="connsiteX2" fmla="*/ 681037 w 681037"/>
              <a:gd name="connsiteY2" fmla="*/ 0 h 738187"/>
              <a:gd name="connsiteX3" fmla="*/ 0 w 681037"/>
              <a:gd name="connsiteY3" fmla="*/ 685800 h 7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037" h="738187">
                <a:moveTo>
                  <a:pt x="0" y="685800"/>
                </a:moveTo>
                <a:lnTo>
                  <a:pt x="538162" y="738187"/>
                </a:lnTo>
                <a:lnTo>
                  <a:pt x="681037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1785938" y="4291013"/>
            <a:ext cx="2386012" cy="814387"/>
          </a:xfrm>
          <a:custGeom>
            <a:avLst/>
            <a:gdLst>
              <a:gd name="connsiteX0" fmla="*/ 0 w 2386012"/>
              <a:gd name="connsiteY0" fmla="*/ 685800 h 814387"/>
              <a:gd name="connsiteX1" fmla="*/ 414337 w 2386012"/>
              <a:gd name="connsiteY1" fmla="*/ 814387 h 814387"/>
              <a:gd name="connsiteX2" fmla="*/ 2386012 w 2386012"/>
              <a:gd name="connsiteY2" fmla="*/ 0 h 814387"/>
              <a:gd name="connsiteX3" fmla="*/ 0 w 2386012"/>
              <a:gd name="connsiteY3" fmla="*/ 685800 h 81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012" h="814387">
                <a:moveTo>
                  <a:pt x="0" y="685800"/>
                </a:moveTo>
                <a:lnTo>
                  <a:pt x="414337" y="814387"/>
                </a:lnTo>
                <a:lnTo>
                  <a:pt x="2386012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C000">
              <a:alpha val="65098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63107" y="1094470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Science </a:t>
            </a:r>
            <a:r>
              <a:rPr kumimoji="1" lang="en-US" altLang="ja-JP" sz="2000" b="1" dirty="0" smtClean="0"/>
              <a:t>318</a:t>
            </a:r>
            <a:r>
              <a:rPr lang="en-US" altLang="ja-JP" sz="2000" dirty="0" smtClean="0"/>
              <a:t>, 1750 (2007)</a:t>
            </a:r>
            <a:endParaRPr kumimoji="1" lang="ja-JP" altLang="en-US" sz="20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78747" y="31242"/>
            <a:ext cx="5596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The characteristics of VO</a:t>
            </a:r>
            <a:r>
              <a:rPr kumimoji="1" lang="en-US" altLang="ja-JP" sz="4000" baseline="-25000" dirty="0" smtClean="0"/>
              <a:t>2</a:t>
            </a:r>
            <a:endParaRPr kumimoji="1" lang="ja-JP" alt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2663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r="-383"/>
          <a:stretch/>
        </p:blipFill>
        <p:spPr bwMode="auto">
          <a:xfrm>
            <a:off x="4474210" y="1072497"/>
            <a:ext cx="44767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843" y="3665136"/>
            <a:ext cx="3469429" cy="315222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/>
          <a:srcRect r="24606" b="51383"/>
          <a:stretch/>
        </p:blipFill>
        <p:spPr>
          <a:xfrm>
            <a:off x="555570" y="961946"/>
            <a:ext cx="3152830" cy="14192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/>
          <a:srcRect l="3483" t="51970" r="5382"/>
          <a:stretch/>
        </p:blipFill>
        <p:spPr>
          <a:xfrm>
            <a:off x="706026" y="2381155"/>
            <a:ext cx="3768184" cy="1386282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2226422" y="31242"/>
            <a:ext cx="470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Domain configuration</a:t>
            </a:r>
            <a:endParaRPr kumimoji="1" lang="ja-JP" altLang="en-US" sz="4000" baseline="-25000" dirty="0"/>
          </a:p>
        </p:txBody>
      </p:sp>
      <p:sp>
        <p:nvSpPr>
          <p:cNvPr id="2" name="円/楕円 1"/>
          <p:cNvSpPr/>
          <p:nvPr/>
        </p:nvSpPr>
        <p:spPr>
          <a:xfrm>
            <a:off x="5486399" y="1785595"/>
            <a:ext cx="714361" cy="260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305702" y="1760195"/>
            <a:ext cx="5114517" cy="3749040"/>
            <a:chOff x="305702" y="1760195"/>
            <a:chExt cx="5114517" cy="3749040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305702" y="1760195"/>
              <a:ext cx="4117708" cy="3749040"/>
              <a:chOff x="382850" y="1788160"/>
              <a:chExt cx="4117708" cy="3749040"/>
            </a:xfrm>
          </p:grpSpPr>
          <p:sp>
            <p:nvSpPr>
              <p:cNvPr id="7" name="正方形/長方形 6"/>
              <p:cNvSpPr/>
              <p:nvPr/>
            </p:nvSpPr>
            <p:spPr>
              <a:xfrm>
                <a:off x="382850" y="1788160"/>
                <a:ext cx="4117708" cy="3749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7" name="グループ化 26"/>
              <p:cNvGrpSpPr>
                <a:grpSpLocks noChangeAspect="1"/>
              </p:cNvGrpSpPr>
              <p:nvPr/>
            </p:nvGrpSpPr>
            <p:grpSpPr>
              <a:xfrm>
                <a:off x="687997" y="1959338"/>
                <a:ext cx="3486666" cy="3467713"/>
                <a:chOff x="4808936" y="1477739"/>
                <a:chExt cx="3969441" cy="3947864"/>
              </a:xfrm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8794" t="4728" r="8716" b="4301"/>
                <a:stretch>
                  <a:fillRect/>
                </a:stretch>
              </p:blipFill>
              <p:spPr bwMode="auto">
                <a:xfrm>
                  <a:off x="4808936" y="1897211"/>
                  <a:ext cx="3969441" cy="3528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29" name="直線コネクタ 28"/>
                <p:cNvCxnSpPr/>
                <p:nvPr/>
              </p:nvCxnSpPr>
              <p:spPr>
                <a:xfrm flipV="1">
                  <a:off x="4813446" y="4373667"/>
                  <a:ext cx="3894677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29"/>
                <p:cNvCxnSpPr/>
                <p:nvPr/>
              </p:nvCxnSpPr>
              <p:spPr>
                <a:xfrm>
                  <a:off x="4990337" y="5270713"/>
                  <a:ext cx="71942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4952654" y="4853409"/>
                  <a:ext cx="761748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10nm</a:t>
                  </a:r>
                  <a:endParaRPr kumimoji="1" lang="ja-JP" alt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32" name="直線矢印コネクタ 31"/>
                <p:cNvCxnSpPr/>
                <p:nvPr/>
              </p:nvCxnSpPr>
              <p:spPr>
                <a:xfrm flipV="1">
                  <a:off x="8623024" y="4701149"/>
                  <a:ext cx="0" cy="58043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矢印コネクタ 32"/>
                <p:cNvCxnSpPr/>
                <p:nvPr/>
              </p:nvCxnSpPr>
              <p:spPr>
                <a:xfrm flipH="1">
                  <a:off x="8121304" y="5281587"/>
                  <a:ext cx="495536" cy="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7934641" y="4486269"/>
                  <a:ext cx="697626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[001]</a:t>
                  </a:r>
                  <a:endParaRPr kumimoji="1" lang="ja-JP" alt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7545240" y="4921547"/>
                  <a:ext cx="680507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[110]</a:t>
                  </a:r>
                  <a:endParaRPr kumimoji="1" lang="ja-JP" altLang="en-US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4884604" y="3934116"/>
                  <a:ext cx="543931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</a:rPr>
                    <a:t>VO</a:t>
                  </a:r>
                  <a:r>
                    <a:rPr kumimoji="1" lang="en-US" altLang="ja-JP" baseline="-25000" dirty="0" smtClean="0">
                      <a:solidFill>
                        <a:schemeClr val="bg1"/>
                      </a:solidFill>
                    </a:rPr>
                    <a:t>2</a:t>
                  </a:r>
                  <a:endParaRPr kumimoji="1" lang="ja-JP" altLang="en-US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4875808" y="4423558"/>
                  <a:ext cx="580608" cy="369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chemeClr val="bg1"/>
                      </a:solidFill>
                    </a:rPr>
                    <a:t>TiO</a:t>
                  </a:r>
                  <a:r>
                    <a:rPr kumimoji="1" lang="en-US" altLang="ja-JP" baseline="-25000" dirty="0" smtClean="0">
                      <a:solidFill>
                        <a:schemeClr val="bg1"/>
                      </a:solidFill>
                    </a:rPr>
                    <a:t>2</a:t>
                  </a:r>
                  <a:endParaRPr kumimoji="1" lang="ja-JP" altLang="en-US" baseline="-250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8" name="グループ化 18"/>
                <p:cNvGrpSpPr/>
                <p:nvPr/>
              </p:nvGrpSpPr>
              <p:grpSpPr>
                <a:xfrm>
                  <a:off x="4952952" y="1969219"/>
                  <a:ext cx="1128125" cy="1692188"/>
                  <a:chOff x="1475656" y="1772816"/>
                  <a:chExt cx="1128125" cy="1692188"/>
                </a:xfrm>
              </p:grpSpPr>
              <p:pic>
                <p:nvPicPr>
                  <p:cNvPr id="4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 l="34585" t="58352" r="57525" b="24939"/>
                  <a:stretch>
                    <a:fillRect/>
                  </a:stretch>
                </p:blipFill>
                <p:spPr bwMode="auto">
                  <a:xfrm>
                    <a:off x="1475656" y="1772816"/>
                    <a:ext cx="1128125" cy="16921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cxnSp>
                <p:nvCxnSpPr>
                  <p:cNvPr id="42" name="直線コネクタ 41"/>
                  <p:cNvCxnSpPr/>
                  <p:nvPr/>
                </p:nvCxnSpPr>
                <p:spPr>
                  <a:xfrm>
                    <a:off x="1475656" y="2708920"/>
                    <a:ext cx="1128125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テキスト ボックス 42"/>
                  <p:cNvSpPr txBox="1"/>
                  <p:nvPr/>
                </p:nvSpPr>
                <p:spPr>
                  <a:xfrm>
                    <a:off x="1475656" y="2780928"/>
                    <a:ext cx="582595" cy="338554"/>
                  </a:xfrm>
                  <a:prstGeom prst="rect">
                    <a:avLst/>
                  </a:prstGeom>
                  <a:solidFill>
                    <a:srgbClr val="000000">
                      <a:alpha val="30196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dirty="0" smtClean="0">
                        <a:solidFill>
                          <a:schemeClr val="bg1"/>
                        </a:solidFill>
                      </a:rPr>
                      <a:t>TiO</a:t>
                    </a:r>
                    <a:r>
                      <a:rPr kumimoji="1" lang="en-US" altLang="ja-JP" sz="1600" baseline="-25000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kumimoji="1" lang="ja-JP" altLang="en-US" sz="1600" baseline="-25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テキスト ボックス 43"/>
                  <p:cNvSpPr txBox="1"/>
                  <p:nvPr/>
                </p:nvSpPr>
                <p:spPr>
                  <a:xfrm>
                    <a:off x="1475656" y="2276872"/>
                    <a:ext cx="556563" cy="338554"/>
                  </a:xfrm>
                  <a:prstGeom prst="rect">
                    <a:avLst/>
                  </a:prstGeom>
                  <a:solidFill>
                    <a:srgbClr val="000000">
                      <a:alpha val="30196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dirty="0" smtClean="0">
                        <a:solidFill>
                          <a:schemeClr val="bg1"/>
                        </a:solidFill>
                      </a:rPr>
                      <a:t>VO</a:t>
                    </a:r>
                    <a:r>
                      <a:rPr kumimoji="1" lang="en-US" altLang="ja-JP" sz="1600" baseline="-25000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kumimoji="1" lang="ja-JP" altLang="en-US" sz="1600" baseline="-25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39" name="直線矢印コネクタ 38"/>
                <p:cNvCxnSpPr/>
                <p:nvPr/>
              </p:nvCxnSpPr>
              <p:spPr>
                <a:xfrm flipH="1">
                  <a:off x="6897168" y="1816100"/>
                  <a:ext cx="646632" cy="585167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7583464" y="1477739"/>
                  <a:ext cx="8324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dirty="0" smtClean="0"/>
                    <a:t>crack</a:t>
                  </a:r>
                  <a:endParaRPr kumimoji="1" lang="ja-JP" altLang="en-US" sz="2400" dirty="0"/>
                </a:p>
              </p:txBody>
            </p:sp>
          </p:grpSp>
        </p:grpSp>
        <p:sp>
          <p:nvSpPr>
            <p:cNvPr id="8" name="下矢印 7"/>
            <p:cNvSpPr/>
            <p:nvPr/>
          </p:nvSpPr>
          <p:spPr>
            <a:xfrm rot="3627011">
              <a:off x="4550756" y="1645225"/>
              <a:ext cx="355600" cy="138332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6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5" y="1025024"/>
            <a:ext cx="3835091" cy="239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5198298" y="4507331"/>
            <a:ext cx="3547248" cy="1988471"/>
            <a:chOff x="984639" y="4478078"/>
            <a:chExt cx="3005594" cy="1757061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 cstate="print"/>
            <a:srcRect r="77551" b="73859"/>
            <a:stretch/>
          </p:blipFill>
          <p:spPr>
            <a:xfrm>
              <a:off x="984639" y="4490336"/>
              <a:ext cx="1205435" cy="171382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4" cstate="print"/>
            <a:srcRect l="81952" b="73671"/>
            <a:stretch/>
          </p:blipFill>
          <p:spPr>
            <a:xfrm>
              <a:off x="3003747" y="4478078"/>
              <a:ext cx="986486" cy="1757061"/>
            </a:xfrm>
            <a:prstGeom prst="rect">
              <a:avLst/>
            </a:prstGeom>
          </p:spPr>
        </p:pic>
        <p:sp>
          <p:nvSpPr>
            <p:cNvPr id="6" name="左右矢印 5"/>
            <p:cNvSpPr/>
            <p:nvPr/>
          </p:nvSpPr>
          <p:spPr bwMode="auto">
            <a:xfrm>
              <a:off x="2380824" y="5255545"/>
              <a:ext cx="363974" cy="387111"/>
            </a:xfrm>
            <a:prstGeom prst="leftRightArrow">
              <a:avLst>
                <a:gd name="adj1" fmla="val 50000"/>
                <a:gd name="adj2" fmla="val 28689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5107986" y="4166507"/>
            <a:ext cx="1791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・</a:t>
            </a:r>
            <a:r>
              <a:rPr lang="en-US" altLang="ja-JP" sz="2000" dirty="0" smtClean="0"/>
              <a:t>Transmittance</a:t>
            </a:r>
            <a:endParaRPr kumimoji="1" lang="ja-JP" altLang="en-US" sz="20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4711568" y="774978"/>
            <a:ext cx="4298161" cy="3204640"/>
            <a:chOff x="4498833" y="3626430"/>
            <a:chExt cx="4298161" cy="320464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4498833" y="3913088"/>
              <a:ext cx="4298161" cy="2782852"/>
              <a:chOff x="4943789" y="4187019"/>
              <a:chExt cx="3307178" cy="2516023"/>
            </a:xfrm>
          </p:grpSpPr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76047" y="4213336"/>
                <a:ext cx="3274920" cy="2489706"/>
              </a:xfrm>
              <a:prstGeom prst="rect">
                <a:avLst/>
              </a:prstGeom>
            </p:spPr>
          </p:pic>
          <p:sp>
            <p:nvSpPr>
              <p:cNvPr id="13" name="正方形/長方形 12"/>
              <p:cNvSpPr/>
              <p:nvPr/>
            </p:nvSpPr>
            <p:spPr>
              <a:xfrm>
                <a:off x="4943789" y="4187019"/>
                <a:ext cx="408562" cy="304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4819738" y="3626430"/>
              <a:ext cx="18009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・</a:t>
              </a:r>
              <a:r>
                <a:rPr lang="en-US" altLang="ja-JP" sz="2000" dirty="0" smtClean="0"/>
                <a:t>Work function</a:t>
              </a:r>
              <a:endParaRPr kumimoji="1" lang="ja-JP" altLang="en-US" sz="20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45478" y="6554071"/>
              <a:ext cx="24897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Appl. Phys. Lett. </a:t>
              </a:r>
              <a:r>
                <a:rPr lang="fr-FR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  <a:r>
                <a:rPr lang="fr-FR" altLang="ja-JP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191605 </a:t>
              </a:r>
              <a:r>
                <a:rPr lang="fr-FR" altLang="ja-JP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altLang="ja-JP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2012)</a:t>
              </a:r>
              <a:endParaRPr lang="ja-JP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角丸四角形 13"/>
          <p:cNvSpPr/>
          <p:nvPr/>
        </p:nvSpPr>
        <p:spPr>
          <a:xfrm>
            <a:off x="84433" y="734858"/>
            <a:ext cx="4474800" cy="28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4725297" y="708321"/>
            <a:ext cx="4304527" cy="330203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4769746" y="4088971"/>
            <a:ext cx="4304527" cy="273270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37522" y="4061733"/>
            <a:ext cx="3995931" cy="2803588"/>
            <a:chOff x="1064926" y="836758"/>
            <a:chExt cx="3995931" cy="280358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7095" y="1165013"/>
              <a:ext cx="3723762" cy="2475333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926" y="1013826"/>
              <a:ext cx="249088" cy="1992702"/>
            </a:xfrm>
            <a:prstGeom prst="rect">
              <a:avLst/>
            </a:prstGeom>
          </p:spPr>
        </p:pic>
        <p:cxnSp>
          <p:nvCxnSpPr>
            <p:cNvPr id="20" name="直線コネクタ 19"/>
            <p:cNvCxnSpPr/>
            <p:nvPr/>
          </p:nvCxnSpPr>
          <p:spPr>
            <a:xfrm flipV="1">
              <a:off x="2725947" y="836761"/>
              <a:ext cx="0" cy="354130"/>
            </a:xfrm>
            <a:prstGeom prst="line">
              <a:avLst/>
            </a:prstGeom>
            <a:ln w="28575" cap="rnd">
              <a:solidFill>
                <a:srgbClr val="00A44D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4249947" y="836761"/>
              <a:ext cx="0" cy="354130"/>
            </a:xfrm>
            <a:prstGeom prst="line">
              <a:avLst/>
            </a:prstGeom>
            <a:ln w="28575" cap="rnd">
              <a:solidFill>
                <a:srgbClr val="00A44D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1847697" y="836758"/>
              <a:ext cx="832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Insulator</a:t>
              </a:r>
              <a:endParaRPr kumimoji="1" lang="ja-JP" altLang="en-US" sz="1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818273" y="836761"/>
              <a:ext cx="1431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Metal + Insulator</a:t>
              </a:r>
              <a:endParaRPr kumimoji="1" lang="ja-JP" altLang="en-US" sz="1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264832" y="836760"/>
              <a:ext cx="614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Metal</a:t>
              </a:r>
              <a:endParaRPr kumimoji="1" lang="ja-JP" altLang="en-US" sz="1400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183458" y="3731090"/>
            <a:ext cx="2410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・</a:t>
            </a:r>
            <a:r>
              <a:rPr lang="en-US" altLang="ja-JP" sz="2000" dirty="0" err="1"/>
              <a:t>S</a:t>
            </a:r>
            <a:r>
              <a:rPr lang="en-US" altLang="ja-JP" sz="2000" dirty="0" err="1" smtClean="0"/>
              <a:t>eebeck</a:t>
            </a:r>
            <a:r>
              <a:rPr lang="en-US" altLang="ja-JP" sz="2000" dirty="0" smtClean="0"/>
              <a:t> coefficient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57601" y="6557544"/>
            <a:ext cx="2043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i="1" dirty="0" err="1"/>
              <a:t>Nano</a:t>
            </a:r>
            <a:r>
              <a:rPr lang="en-US" altLang="ja-JP" sz="1400" i="1" dirty="0"/>
              <a:t> </a:t>
            </a:r>
            <a:r>
              <a:rPr lang="en-US" altLang="ja-JP" sz="1400" i="1" dirty="0" err="1"/>
              <a:t>Lett</a:t>
            </a:r>
            <a:r>
              <a:rPr lang="en-US" altLang="ja-JP" sz="1400" i="1" dirty="0" smtClean="0"/>
              <a:t>. </a:t>
            </a:r>
            <a:r>
              <a:rPr lang="en-US" altLang="ja-JP" sz="1400" b="1" dirty="0"/>
              <a:t>9</a:t>
            </a:r>
            <a:r>
              <a:rPr lang="en-US" altLang="ja-JP" sz="1400" dirty="0" smtClean="0"/>
              <a:t>, 4001(2009)</a:t>
            </a:r>
            <a:endParaRPr kumimoji="1" lang="ja-JP" altLang="en-US" sz="1400" dirty="0"/>
          </a:p>
        </p:txBody>
      </p:sp>
      <p:sp>
        <p:nvSpPr>
          <p:cNvPr id="27" name="角丸四角形 26"/>
          <p:cNvSpPr/>
          <p:nvPr/>
        </p:nvSpPr>
        <p:spPr>
          <a:xfrm>
            <a:off x="82977" y="3689098"/>
            <a:ext cx="4476296" cy="31450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7209" y="716984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Carrier density</a:t>
            </a:r>
            <a:endParaRPr kumimoji="1"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04174" y="3303241"/>
            <a:ext cx="240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Phys. Rev. </a:t>
            </a:r>
            <a:r>
              <a:rPr lang="en-US" altLang="ja-JP" sz="1400" dirty="0" smtClean="0"/>
              <a:t>B </a:t>
            </a:r>
            <a:r>
              <a:rPr lang="en-US" altLang="ja-JP" sz="1400" b="1" dirty="0"/>
              <a:t>79</a:t>
            </a:r>
            <a:r>
              <a:rPr lang="en-US" altLang="ja-JP" sz="1400" dirty="0"/>
              <a:t>, 153107 </a:t>
            </a:r>
            <a:r>
              <a:rPr lang="en-US" altLang="ja-JP" sz="1400" dirty="0" smtClean="0"/>
              <a:t>(2009)</a:t>
            </a:r>
            <a:endParaRPr kumimoji="1" lang="ja-JP" altLang="en-US" sz="1400" dirty="0"/>
          </a:p>
        </p:txBody>
      </p:sp>
      <p:sp>
        <p:nvSpPr>
          <p:cNvPr id="30" name="正方形/長方形 29"/>
          <p:cNvSpPr/>
          <p:nvPr/>
        </p:nvSpPr>
        <p:spPr>
          <a:xfrm>
            <a:off x="5758260" y="6458074"/>
            <a:ext cx="2451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Appl. Phys. Lett. </a:t>
            </a:r>
            <a:r>
              <a:rPr lang="fr-FR" altLang="ja-JP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fr-FR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153106(2013)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778747" y="31242"/>
            <a:ext cx="5596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The characteristics of VO</a:t>
            </a:r>
            <a:r>
              <a:rPr kumimoji="1" lang="en-US" altLang="ja-JP" sz="4000" baseline="-25000" dirty="0" smtClean="0"/>
              <a:t>2</a:t>
            </a:r>
            <a:endParaRPr kumimoji="1" lang="ja-JP" alt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20119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1734" y="1038224"/>
            <a:ext cx="3675768" cy="218122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862" y="3378565"/>
            <a:ext cx="8310563" cy="335560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994315" y="764475"/>
            <a:ext cx="315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Nature Nanotech</a:t>
            </a:r>
            <a:r>
              <a:rPr lang="en-US" altLang="ja-JP" dirty="0" smtClean="0"/>
              <a:t>.</a:t>
            </a:r>
            <a:r>
              <a:rPr lang="ja-JP" altLang="en-US" dirty="0"/>
              <a:t> </a:t>
            </a:r>
            <a:r>
              <a:rPr lang="en-US" altLang="ja-JP" b="1" dirty="0" smtClean="0"/>
              <a:t>7</a:t>
            </a:r>
            <a:r>
              <a:rPr lang="en-US" altLang="ja-JP" dirty="0" smtClean="0"/>
              <a:t>, 723 (2012)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07422" y="37539"/>
            <a:ext cx="3936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Domain boundary</a:t>
            </a:r>
            <a:endParaRPr kumimoji="1" lang="ja-JP" altLang="en-US" sz="4000" baseline="-25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650" y="3776135"/>
            <a:ext cx="209549" cy="43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011" y="1485903"/>
            <a:ext cx="4827761" cy="4102204"/>
            <a:chOff x="0" y="778589"/>
            <a:chExt cx="5688632" cy="5018888"/>
          </a:xfrm>
        </p:grpSpPr>
        <p:pic>
          <p:nvPicPr>
            <p:cNvPr id="5" name="図 4" descr="134_RT_薄膜.png"/>
            <p:cNvPicPr>
              <a:picLocks noChangeAspect="1"/>
            </p:cNvPicPr>
            <p:nvPr/>
          </p:nvPicPr>
          <p:blipFill>
            <a:blip r:embed="rId3" cstate="print"/>
            <a:srcRect r="4774"/>
            <a:stretch>
              <a:fillRect/>
            </a:stretch>
          </p:blipFill>
          <p:spPr>
            <a:xfrm>
              <a:off x="0" y="778589"/>
              <a:ext cx="5688632" cy="5018888"/>
            </a:xfrm>
            <a:prstGeom prst="rect">
              <a:avLst/>
            </a:prstGeom>
          </p:spPr>
        </p:pic>
        <p:pic>
          <p:nvPicPr>
            <p:cNvPr id="6" name="図 5" descr="device_120529のコピー4.jpg"/>
            <p:cNvPicPr/>
            <p:nvPr/>
          </p:nvPicPr>
          <p:blipFill>
            <a:blip r:embed="rId4" cstate="print"/>
            <a:srcRect l="4979" t="21807"/>
            <a:stretch>
              <a:fillRect/>
            </a:stretch>
          </p:blipFill>
          <p:spPr>
            <a:xfrm>
              <a:off x="1259632" y="3212976"/>
              <a:ext cx="2448272" cy="1656184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1772" y="1697760"/>
            <a:ext cx="4271712" cy="26348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9271" y="1128272"/>
            <a:ext cx="1285554" cy="845133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6360284" y="2567578"/>
            <a:ext cx="2700670" cy="1424453"/>
            <a:chOff x="6400800" y="3296093"/>
            <a:chExt cx="2700670" cy="1329070"/>
          </a:xfrm>
        </p:grpSpPr>
        <p:sp>
          <p:nvSpPr>
            <p:cNvPr id="10" name="フリーフォーム 9"/>
            <p:cNvSpPr/>
            <p:nvPr/>
          </p:nvSpPr>
          <p:spPr>
            <a:xfrm>
              <a:off x="6400800" y="3296093"/>
              <a:ext cx="1190847" cy="1329070"/>
            </a:xfrm>
            <a:custGeom>
              <a:avLst/>
              <a:gdLst>
                <a:gd name="connsiteX0" fmla="*/ 31898 w 1190847"/>
                <a:gd name="connsiteY0" fmla="*/ 0 h 1329070"/>
                <a:gd name="connsiteX1" fmla="*/ 31898 w 1190847"/>
                <a:gd name="connsiteY1" fmla="*/ 0 h 1329070"/>
                <a:gd name="connsiteX2" fmla="*/ 74428 w 1190847"/>
                <a:gd name="connsiteY2" fmla="*/ 116958 h 1329070"/>
                <a:gd name="connsiteX3" fmla="*/ 106326 w 1190847"/>
                <a:gd name="connsiteY3" fmla="*/ 223284 h 1329070"/>
                <a:gd name="connsiteX4" fmla="*/ 127591 w 1190847"/>
                <a:gd name="connsiteY4" fmla="*/ 329609 h 1329070"/>
                <a:gd name="connsiteX5" fmla="*/ 138223 w 1190847"/>
                <a:gd name="connsiteY5" fmla="*/ 372140 h 1329070"/>
                <a:gd name="connsiteX6" fmla="*/ 148856 w 1190847"/>
                <a:gd name="connsiteY6" fmla="*/ 467833 h 1329070"/>
                <a:gd name="connsiteX7" fmla="*/ 170121 w 1190847"/>
                <a:gd name="connsiteY7" fmla="*/ 531628 h 1329070"/>
                <a:gd name="connsiteX8" fmla="*/ 180753 w 1190847"/>
                <a:gd name="connsiteY8" fmla="*/ 627321 h 1329070"/>
                <a:gd name="connsiteX9" fmla="*/ 191386 w 1190847"/>
                <a:gd name="connsiteY9" fmla="*/ 659219 h 1329070"/>
                <a:gd name="connsiteX10" fmla="*/ 233916 w 1190847"/>
                <a:gd name="connsiteY10" fmla="*/ 914400 h 1329070"/>
                <a:gd name="connsiteX11" fmla="*/ 287079 w 1190847"/>
                <a:gd name="connsiteY11" fmla="*/ 871870 h 1329070"/>
                <a:gd name="connsiteX12" fmla="*/ 297712 w 1190847"/>
                <a:gd name="connsiteY12" fmla="*/ 946298 h 1329070"/>
                <a:gd name="connsiteX13" fmla="*/ 361507 w 1190847"/>
                <a:gd name="connsiteY13" fmla="*/ 1127051 h 1329070"/>
                <a:gd name="connsiteX14" fmla="*/ 404037 w 1190847"/>
                <a:gd name="connsiteY14" fmla="*/ 1222744 h 1329070"/>
                <a:gd name="connsiteX15" fmla="*/ 435935 w 1190847"/>
                <a:gd name="connsiteY15" fmla="*/ 1244009 h 1329070"/>
                <a:gd name="connsiteX16" fmla="*/ 467833 w 1190847"/>
                <a:gd name="connsiteY16" fmla="*/ 1275907 h 1329070"/>
                <a:gd name="connsiteX17" fmla="*/ 531628 w 1190847"/>
                <a:gd name="connsiteY17" fmla="*/ 1318437 h 1329070"/>
                <a:gd name="connsiteX18" fmla="*/ 733647 w 1190847"/>
                <a:gd name="connsiteY18" fmla="*/ 1329070 h 1329070"/>
                <a:gd name="connsiteX19" fmla="*/ 1095153 w 1190847"/>
                <a:gd name="connsiteY19" fmla="*/ 1318437 h 1329070"/>
                <a:gd name="connsiteX20" fmla="*/ 1190847 w 1190847"/>
                <a:gd name="connsiteY20" fmla="*/ 1275907 h 1329070"/>
                <a:gd name="connsiteX21" fmla="*/ 1169581 w 1190847"/>
                <a:gd name="connsiteY21" fmla="*/ 1254642 h 1329070"/>
                <a:gd name="connsiteX22" fmla="*/ 1158949 w 1190847"/>
                <a:gd name="connsiteY22" fmla="*/ 1222744 h 1329070"/>
                <a:gd name="connsiteX23" fmla="*/ 1127051 w 1190847"/>
                <a:gd name="connsiteY23" fmla="*/ 1212112 h 1329070"/>
                <a:gd name="connsiteX24" fmla="*/ 1116419 w 1190847"/>
                <a:gd name="connsiteY24" fmla="*/ 1148316 h 1329070"/>
                <a:gd name="connsiteX25" fmla="*/ 1095153 w 1190847"/>
                <a:gd name="connsiteY25" fmla="*/ 1116419 h 1329070"/>
                <a:gd name="connsiteX26" fmla="*/ 1084521 w 1190847"/>
                <a:gd name="connsiteY26" fmla="*/ 914400 h 1329070"/>
                <a:gd name="connsiteX27" fmla="*/ 1063256 w 1190847"/>
                <a:gd name="connsiteY27" fmla="*/ 829340 h 1329070"/>
                <a:gd name="connsiteX28" fmla="*/ 1052623 w 1190847"/>
                <a:gd name="connsiteY28" fmla="*/ 754912 h 1329070"/>
                <a:gd name="connsiteX29" fmla="*/ 1041991 w 1190847"/>
                <a:gd name="connsiteY29" fmla="*/ 723014 h 1329070"/>
                <a:gd name="connsiteX30" fmla="*/ 1031358 w 1190847"/>
                <a:gd name="connsiteY30" fmla="*/ 489098 h 1329070"/>
                <a:gd name="connsiteX31" fmla="*/ 1010093 w 1190847"/>
                <a:gd name="connsiteY31" fmla="*/ 425302 h 1329070"/>
                <a:gd name="connsiteX32" fmla="*/ 988828 w 1190847"/>
                <a:gd name="connsiteY32" fmla="*/ 350874 h 1329070"/>
                <a:gd name="connsiteX33" fmla="*/ 967563 w 1190847"/>
                <a:gd name="connsiteY33" fmla="*/ 318977 h 1329070"/>
                <a:gd name="connsiteX34" fmla="*/ 956930 w 1190847"/>
                <a:gd name="connsiteY34" fmla="*/ 233916 h 1329070"/>
                <a:gd name="connsiteX35" fmla="*/ 925033 w 1190847"/>
                <a:gd name="connsiteY35" fmla="*/ 223284 h 1329070"/>
                <a:gd name="connsiteX36" fmla="*/ 903767 w 1190847"/>
                <a:gd name="connsiteY36" fmla="*/ 202019 h 1329070"/>
                <a:gd name="connsiteX37" fmla="*/ 882502 w 1190847"/>
                <a:gd name="connsiteY37" fmla="*/ 170121 h 1329070"/>
                <a:gd name="connsiteX38" fmla="*/ 818707 w 1190847"/>
                <a:gd name="connsiteY38" fmla="*/ 148856 h 1329070"/>
                <a:gd name="connsiteX39" fmla="*/ 786809 w 1190847"/>
                <a:gd name="connsiteY39" fmla="*/ 138223 h 1329070"/>
                <a:gd name="connsiteX40" fmla="*/ 723014 w 1190847"/>
                <a:gd name="connsiteY40" fmla="*/ 116958 h 1329070"/>
                <a:gd name="connsiteX41" fmla="*/ 691116 w 1190847"/>
                <a:gd name="connsiteY41" fmla="*/ 95693 h 1329070"/>
                <a:gd name="connsiteX42" fmla="*/ 606056 w 1190847"/>
                <a:gd name="connsiteY42" fmla="*/ 74428 h 1329070"/>
                <a:gd name="connsiteX43" fmla="*/ 584791 w 1190847"/>
                <a:gd name="connsiteY43" fmla="*/ 42530 h 1329070"/>
                <a:gd name="connsiteX44" fmla="*/ 372140 w 1190847"/>
                <a:gd name="connsiteY44" fmla="*/ 31898 h 1329070"/>
                <a:gd name="connsiteX45" fmla="*/ 329609 w 1190847"/>
                <a:gd name="connsiteY45" fmla="*/ 42530 h 1329070"/>
                <a:gd name="connsiteX46" fmla="*/ 287079 w 1190847"/>
                <a:gd name="connsiteY46" fmla="*/ 63795 h 1329070"/>
                <a:gd name="connsiteX47" fmla="*/ 223284 w 1190847"/>
                <a:gd name="connsiteY47" fmla="*/ 53163 h 1329070"/>
                <a:gd name="connsiteX48" fmla="*/ 202019 w 1190847"/>
                <a:gd name="connsiteY48" fmla="*/ 21265 h 1329070"/>
                <a:gd name="connsiteX49" fmla="*/ 106326 w 1190847"/>
                <a:gd name="connsiteY49" fmla="*/ 21265 h 1329070"/>
                <a:gd name="connsiteX50" fmla="*/ 10633 w 1190847"/>
                <a:gd name="connsiteY50" fmla="*/ 74428 h 1329070"/>
                <a:gd name="connsiteX51" fmla="*/ 0 w 1190847"/>
                <a:gd name="connsiteY51" fmla="*/ 74428 h 1329070"/>
                <a:gd name="connsiteX52" fmla="*/ 31898 w 1190847"/>
                <a:gd name="connsiteY52" fmla="*/ 0 h 132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90847" h="1329070">
                  <a:moveTo>
                    <a:pt x="31898" y="0"/>
                  </a:moveTo>
                  <a:lnTo>
                    <a:pt x="31898" y="0"/>
                  </a:lnTo>
                  <a:cubicBezTo>
                    <a:pt x="46075" y="38986"/>
                    <a:pt x="63325" y="76988"/>
                    <a:pt x="74428" y="116958"/>
                  </a:cubicBezTo>
                  <a:cubicBezTo>
                    <a:pt x="107008" y="234246"/>
                    <a:pt x="60888" y="155130"/>
                    <a:pt x="106326" y="223284"/>
                  </a:cubicBezTo>
                  <a:cubicBezTo>
                    <a:pt x="128160" y="288789"/>
                    <a:pt x="108044" y="222098"/>
                    <a:pt x="127591" y="329609"/>
                  </a:cubicBezTo>
                  <a:cubicBezTo>
                    <a:pt x="130205" y="343987"/>
                    <a:pt x="134679" y="357963"/>
                    <a:pt x="138223" y="372140"/>
                  </a:cubicBezTo>
                  <a:cubicBezTo>
                    <a:pt x="141767" y="404038"/>
                    <a:pt x="142562" y="436362"/>
                    <a:pt x="148856" y="467833"/>
                  </a:cubicBezTo>
                  <a:cubicBezTo>
                    <a:pt x="153252" y="489813"/>
                    <a:pt x="170121" y="531628"/>
                    <a:pt x="170121" y="531628"/>
                  </a:cubicBezTo>
                  <a:cubicBezTo>
                    <a:pt x="173665" y="563526"/>
                    <a:pt x="175477" y="595664"/>
                    <a:pt x="180753" y="627321"/>
                  </a:cubicBezTo>
                  <a:cubicBezTo>
                    <a:pt x="182596" y="638376"/>
                    <a:pt x="189345" y="648199"/>
                    <a:pt x="191386" y="659219"/>
                  </a:cubicBezTo>
                  <a:cubicBezTo>
                    <a:pt x="207088" y="744011"/>
                    <a:pt x="233916" y="914400"/>
                    <a:pt x="233916" y="914400"/>
                  </a:cubicBezTo>
                  <a:cubicBezTo>
                    <a:pt x="251637" y="900223"/>
                    <a:pt x="266781" y="861721"/>
                    <a:pt x="287079" y="871870"/>
                  </a:cubicBezTo>
                  <a:cubicBezTo>
                    <a:pt x="309494" y="883078"/>
                    <a:pt x="293023" y="921679"/>
                    <a:pt x="297712" y="946298"/>
                  </a:cubicBezTo>
                  <a:cubicBezTo>
                    <a:pt x="327950" y="1105047"/>
                    <a:pt x="295152" y="1060698"/>
                    <a:pt x="361507" y="1127051"/>
                  </a:cubicBezTo>
                  <a:cubicBezTo>
                    <a:pt x="372035" y="1158636"/>
                    <a:pt x="378762" y="1197470"/>
                    <a:pt x="404037" y="1222744"/>
                  </a:cubicBezTo>
                  <a:cubicBezTo>
                    <a:pt x="413073" y="1231780"/>
                    <a:pt x="426118" y="1235828"/>
                    <a:pt x="435935" y="1244009"/>
                  </a:cubicBezTo>
                  <a:cubicBezTo>
                    <a:pt x="447487" y="1253635"/>
                    <a:pt x="455964" y="1266675"/>
                    <a:pt x="467833" y="1275907"/>
                  </a:cubicBezTo>
                  <a:cubicBezTo>
                    <a:pt x="488007" y="1291598"/>
                    <a:pt x="506106" y="1317094"/>
                    <a:pt x="531628" y="1318437"/>
                  </a:cubicBezTo>
                  <a:lnTo>
                    <a:pt x="733647" y="1329070"/>
                  </a:lnTo>
                  <a:lnTo>
                    <a:pt x="1095153" y="1318437"/>
                  </a:lnTo>
                  <a:cubicBezTo>
                    <a:pt x="1188815" y="1313977"/>
                    <a:pt x="1172166" y="1331947"/>
                    <a:pt x="1190847" y="1275907"/>
                  </a:cubicBezTo>
                  <a:cubicBezTo>
                    <a:pt x="1183758" y="1268819"/>
                    <a:pt x="1174739" y="1263238"/>
                    <a:pt x="1169581" y="1254642"/>
                  </a:cubicBezTo>
                  <a:cubicBezTo>
                    <a:pt x="1163815" y="1245031"/>
                    <a:pt x="1166874" y="1230669"/>
                    <a:pt x="1158949" y="1222744"/>
                  </a:cubicBezTo>
                  <a:cubicBezTo>
                    <a:pt x="1151024" y="1214819"/>
                    <a:pt x="1137684" y="1215656"/>
                    <a:pt x="1127051" y="1212112"/>
                  </a:cubicBezTo>
                  <a:cubicBezTo>
                    <a:pt x="1123507" y="1190847"/>
                    <a:pt x="1123237" y="1168768"/>
                    <a:pt x="1116419" y="1148316"/>
                  </a:cubicBezTo>
                  <a:cubicBezTo>
                    <a:pt x="1112378" y="1136193"/>
                    <a:pt x="1096880" y="1129081"/>
                    <a:pt x="1095153" y="1116419"/>
                  </a:cubicBezTo>
                  <a:cubicBezTo>
                    <a:pt x="1086042" y="1049605"/>
                    <a:pt x="1090121" y="981600"/>
                    <a:pt x="1084521" y="914400"/>
                  </a:cubicBezTo>
                  <a:cubicBezTo>
                    <a:pt x="1081670" y="880188"/>
                    <a:pt x="1073413" y="859813"/>
                    <a:pt x="1063256" y="829340"/>
                  </a:cubicBezTo>
                  <a:cubicBezTo>
                    <a:pt x="1059712" y="804531"/>
                    <a:pt x="1057538" y="779487"/>
                    <a:pt x="1052623" y="754912"/>
                  </a:cubicBezTo>
                  <a:cubicBezTo>
                    <a:pt x="1050425" y="743922"/>
                    <a:pt x="1042885" y="734186"/>
                    <a:pt x="1041991" y="723014"/>
                  </a:cubicBezTo>
                  <a:cubicBezTo>
                    <a:pt x="1035767" y="645210"/>
                    <a:pt x="1039673" y="566706"/>
                    <a:pt x="1031358" y="489098"/>
                  </a:cubicBezTo>
                  <a:cubicBezTo>
                    <a:pt x="1028970" y="466810"/>
                    <a:pt x="1015530" y="447048"/>
                    <a:pt x="1010093" y="425302"/>
                  </a:cubicBezTo>
                  <a:cubicBezTo>
                    <a:pt x="1006688" y="411682"/>
                    <a:pt x="996452" y="366123"/>
                    <a:pt x="988828" y="350874"/>
                  </a:cubicBezTo>
                  <a:cubicBezTo>
                    <a:pt x="983113" y="339444"/>
                    <a:pt x="974651" y="329609"/>
                    <a:pt x="967563" y="318977"/>
                  </a:cubicBezTo>
                  <a:cubicBezTo>
                    <a:pt x="964019" y="290623"/>
                    <a:pt x="968535" y="260028"/>
                    <a:pt x="956930" y="233916"/>
                  </a:cubicBezTo>
                  <a:cubicBezTo>
                    <a:pt x="952378" y="223675"/>
                    <a:pt x="934643" y="229050"/>
                    <a:pt x="925033" y="223284"/>
                  </a:cubicBezTo>
                  <a:cubicBezTo>
                    <a:pt x="916437" y="218126"/>
                    <a:pt x="910029" y="209847"/>
                    <a:pt x="903767" y="202019"/>
                  </a:cubicBezTo>
                  <a:cubicBezTo>
                    <a:pt x="895784" y="192040"/>
                    <a:pt x="893338" y="176894"/>
                    <a:pt x="882502" y="170121"/>
                  </a:cubicBezTo>
                  <a:cubicBezTo>
                    <a:pt x="863494" y="158241"/>
                    <a:pt x="839972" y="155944"/>
                    <a:pt x="818707" y="148856"/>
                  </a:cubicBezTo>
                  <a:lnTo>
                    <a:pt x="786809" y="138223"/>
                  </a:lnTo>
                  <a:cubicBezTo>
                    <a:pt x="786805" y="138222"/>
                    <a:pt x="723017" y="116960"/>
                    <a:pt x="723014" y="116958"/>
                  </a:cubicBezTo>
                  <a:cubicBezTo>
                    <a:pt x="712381" y="109870"/>
                    <a:pt x="702546" y="101408"/>
                    <a:pt x="691116" y="95693"/>
                  </a:cubicBezTo>
                  <a:cubicBezTo>
                    <a:pt x="669316" y="84793"/>
                    <a:pt x="626283" y="78473"/>
                    <a:pt x="606056" y="74428"/>
                  </a:cubicBezTo>
                  <a:cubicBezTo>
                    <a:pt x="598968" y="63795"/>
                    <a:pt x="593827" y="51566"/>
                    <a:pt x="584791" y="42530"/>
                  </a:cubicBezTo>
                  <a:cubicBezTo>
                    <a:pt x="528527" y="-13734"/>
                    <a:pt x="443548" y="27697"/>
                    <a:pt x="372140" y="31898"/>
                  </a:cubicBezTo>
                  <a:cubicBezTo>
                    <a:pt x="357963" y="35442"/>
                    <a:pt x="343292" y="37399"/>
                    <a:pt x="329609" y="42530"/>
                  </a:cubicBezTo>
                  <a:cubicBezTo>
                    <a:pt x="314768" y="48095"/>
                    <a:pt x="302850" y="62218"/>
                    <a:pt x="287079" y="63795"/>
                  </a:cubicBezTo>
                  <a:cubicBezTo>
                    <a:pt x="265628" y="65940"/>
                    <a:pt x="244549" y="56707"/>
                    <a:pt x="223284" y="53163"/>
                  </a:cubicBezTo>
                  <a:cubicBezTo>
                    <a:pt x="216196" y="42530"/>
                    <a:pt x="211998" y="29248"/>
                    <a:pt x="202019" y="21265"/>
                  </a:cubicBezTo>
                  <a:cubicBezTo>
                    <a:pt x="174942" y="-396"/>
                    <a:pt x="132562" y="16893"/>
                    <a:pt x="106326" y="21265"/>
                  </a:cubicBezTo>
                  <a:cubicBezTo>
                    <a:pt x="58815" y="52939"/>
                    <a:pt x="55546" y="63199"/>
                    <a:pt x="10633" y="74428"/>
                  </a:cubicBezTo>
                  <a:cubicBezTo>
                    <a:pt x="7195" y="75288"/>
                    <a:pt x="3544" y="74428"/>
                    <a:pt x="0" y="74428"/>
                  </a:cubicBezTo>
                  <a:lnTo>
                    <a:pt x="31898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7325833" y="3306726"/>
              <a:ext cx="1775637" cy="1297172"/>
            </a:xfrm>
            <a:custGeom>
              <a:avLst/>
              <a:gdLst>
                <a:gd name="connsiteX0" fmla="*/ 0 w 1775637"/>
                <a:gd name="connsiteY0" fmla="*/ 10632 h 1297172"/>
                <a:gd name="connsiteX1" fmla="*/ 74427 w 1775637"/>
                <a:gd name="connsiteY1" fmla="*/ 116958 h 1297172"/>
                <a:gd name="connsiteX2" fmla="*/ 191386 w 1775637"/>
                <a:gd name="connsiteY2" fmla="*/ 223283 h 1297172"/>
                <a:gd name="connsiteX3" fmla="*/ 425302 w 1775637"/>
                <a:gd name="connsiteY3" fmla="*/ 1190846 h 1297172"/>
                <a:gd name="connsiteX4" fmla="*/ 542260 w 1775637"/>
                <a:gd name="connsiteY4" fmla="*/ 1233376 h 1297172"/>
                <a:gd name="connsiteX5" fmla="*/ 616688 w 1775637"/>
                <a:gd name="connsiteY5" fmla="*/ 1297172 h 1297172"/>
                <a:gd name="connsiteX6" fmla="*/ 1775637 w 1775637"/>
                <a:gd name="connsiteY6" fmla="*/ 1286539 h 1297172"/>
                <a:gd name="connsiteX7" fmla="*/ 1754372 w 1775637"/>
                <a:gd name="connsiteY7" fmla="*/ 0 h 1297172"/>
                <a:gd name="connsiteX8" fmla="*/ 0 w 1775637"/>
                <a:gd name="connsiteY8" fmla="*/ 10632 h 129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5637" h="1297172">
                  <a:moveTo>
                    <a:pt x="0" y="10632"/>
                  </a:moveTo>
                  <a:lnTo>
                    <a:pt x="74427" y="116958"/>
                  </a:lnTo>
                  <a:lnTo>
                    <a:pt x="191386" y="223283"/>
                  </a:lnTo>
                  <a:lnTo>
                    <a:pt x="425302" y="1190846"/>
                  </a:lnTo>
                  <a:lnTo>
                    <a:pt x="542260" y="1233376"/>
                  </a:lnTo>
                  <a:lnTo>
                    <a:pt x="616688" y="1297172"/>
                  </a:lnTo>
                  <a:lnTo>
                    <a:pt x="1775637" y="1286539"/>
                  </a:lnTo>
                  <a:lnTo>
                    <a:pt x="1754372" y="0"/>
                  </a:lnTo>
                  <a:lnTo>
                    <a:pt x="0" y="1063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/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7449234" y="4410072"/>
              <a:ext cx="270003" cy="204459"/>
            </a:xfrm>
            <a:custGeom>
              <a:avLst/>
              <a:gdLst>
                <a:gd name="connsiteX0" fmla="*/ 127590 w 127590"/>
                <a:gd name="connsiteY0" fmla="*/ 63795 h 85060"/>
                <a:gd name="connsiteX1" fmla="*/ 127590 w 127590"/>
                <a:gd name="connsiteY1" fmla="*/ 63795 h 85060"/>
                <a:gd name="connsiteX2" fmla="*/ 0 w 127590"/>
                <a:gd name="connsiteY2" fmla="*/ 0 h 85060"/>
                <a:gd name="connsiteX3" fmla="*/ 0 w 127590"/>
                <a:gd name="connsiteY3" fmla="*/ 0 h 85060"/>
                <a:gd name="connsiteX4" fmla="*/ 74427 w 127590"/>
                <a:gd name="connsiteY4" fmla="*/ 85060 h 85060"/>
                <a:gd name="connsiteX5" fmla="*/ 127590 w 127590"/>
                <a:gd name="connsiteY5" fmla="*/ 63795 h 8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590" h="85060">
                  <a:moveTo>
                    <a:pt x="127590" y="63795"/>
                  </a:moveTo>
                  <a:lnTo>
                    <a:pt x="127590" y="63795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427" y="85060"/>
                  </a:lnTo>
                  <a:lnTo>
                    <a:pt x="127590" y="6379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7545814" y="2994625"/>
            <a:ext cx="68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n=4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7975" y="882225"/>
            <a:ext cx="786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+mn-ea"/>
              </a:rPr>
              <a:t>・</a:t>
            </a:r>
            <a:r>
              <a:rPr kumimoji="1" lang="en-US" altLang="ja-JP" sz="2400" dirty="0" smtClean="0">
                <a:latin typeface="+mn-ea"/>
              </a:rPr>
              <a:t>Step resistivity changes in 200nm VO</a:t>
            </a:r>
            <a:r>
              <a:rPr kumimoji="1" lang="en-US" altLang="ja-JP" sz="2400" baseline="-25000" dirty="0" smtClean="0">
                <a:latin typeface="+mn-ea"/>
              </a:rPr>
              <a:t>2</a:t>
            </a:r>
            <a:r>
              <a:rPr kumimoji="1" lang="en-US" altLang="ja-JP" sz="2400" dirty="0" smtClean="0">
                <a:latin typeface="+mn-ea"/>
              </a:rPr>
              <a:t> wire on Al</a:t>
            </a:r>
            <a:r>
              <a:rPr kumimoji="1" lang="en-US" altLang="ja-JP" sz="2400" baseline="-25000" dirty="0" smtClean="0">
                <a:latin typeface="+mn-ea"/>
              </a:rPr>
              <a:t>2</a:t>
            </a:r>
            <a:r>
              <a:rPr kumimoji="1" lang="en-US" altLang="ja-JP" sz="2400" dirty="0" smtClean="0">
                <a:latin typeface="+mn-ea"/>
              </a:rPr>
              <a:t>O</a:t>
            </a:r>
            <a:r>
              <a:rPr kumimoji="1" lang="en-US" altLang="ja-JP" sz="2400" baseline="-25000" dirty="0" smtClean="0">
                <a:latin typeface="+mn-ea"/>
              </a:rPr>
              <a:t>3</a:t>
            </a:r>
            <a:r>
              <a:rPr kumimoji="1" lang="en-US" altLang="ja-JP" sz="2400" dirty="0" smtClean="0">
                <a:latin typeface="+mn-ea"/>
              </a:rPr>
              <a:t>(0001)</a:t>
            </a:r>
            <a:endParaRPr kumimoji="1" lang="ja-JP" altLang="en-US" sz="2400" dirty="0">
              <a:latin typeface="+mn-ea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4963268" y="4570606"/>
            <a:ext cx="4053362" cy="1182456"/>
            <a:chOff x="5654650" y="2237687"/>
            <a:chExt cx="2949798" cy="1167951"/>
          </a:xfrm>
        </p:grpSpPr>
        <p:pic>
          <p:nvPicPr>
            <p:cNvPr id="16" name="図 15" descr="snim3.png"/>
            <p:cNvPicPr>
              <a:picLocks noChangeAspect="1"/>
            </p:cNvPicPr>
            <p:nvPr/>
          </p:nvPicPr>
          <p:blipFill>
            <a:blip r:embed="rId7" cstate="print"/>
            <a:srcRect b="12317"/>
            <a:stretch>
              <a:fillRect/>
            </a:stretch>
          </p:blipFill>
          <p:spPr>
            <a:xfrm>
              <a:off x="7427826" y="2262362"/>
              <a:ext cx="1176622" cy="1125464"/>
            </a:xfrm>
            <a:prstGeom prst="rect">
              <a:avLst/>
            </a:prstGeom>
          </p:spPr>
        </p:pic>
        <p:cxnSp>
          <p:nvCxnSpPr>
            <p:cNvPr id="17" name="直線矢印コネクタ 16"/>
            <p:cNvCxnSpPr/>
            <p:nvPr/>
          </p:nvCxnSpPr>
          <p:spPr>
            <a:xfrm>
              <a:off x="7904667" y="3242705"/>
              <a:ext cx="576064" cy="0"/>
            </a:xfrm>
            <a:prstGeom prst="straightConnector1">
              <a:avLst/>
            </a:prstGeom>
            <a:noFill/>
            <a:ln w="101600" cap="flat" cmpd="sng" algn="ctr">
              <a:solidFill>
                <a:sysClr val="window" lastClr="FFFFFF"/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8" name="テキスト ボックス 17"/>
            <p:cNvSpPr txBox="1"/>
            <p:nvPr/>
          </p:nvSpPr>
          <p:spPr>
            <a:xfrm>
              <a:off x="7745027" y="2811370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50nm</a:t>
              </a:r>
              <a:endPara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</p:txBody>
        </p:sp>
        <p:pic>
          <p:nvPicPr>
            <p:cNvPr id="19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4650" y="2283158"/>
              <a:ext cx="1338195" cy="112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正方形/長方形 19"/>
            <p:cNvSpPr/>
            <p:nvPr/>
          </p:nvSpPr>
          <p:spPr>
            <a:xfrm>
              <a:off x="6576751" y="2996952"/>
              <a:ext cx="72008" cy="45719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400861" y="2237915"/>
              <a:ext cx="1189755" cy="1154977"/>
            </a:xfrm>
            <a:prstGeom prst="rect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flipH="1">
              <a:off x="6641681" y="2237687"/>
              <a:ext cx="754480" cy="738635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  <p:cxnSp>
          <p:nvCxnSpPr>
            <p:cNvPr id="23" name="直線コネクタ 22"/>
            <p:cNvCxnSpPr/>
            <p:nvPr/>
          </p:nvCxnSpPr>
          <p:spPr>
            <a:xfrm>
              <a:off x="6641681" y="3031546"/>
              <a:ext cx="754480" cy="349021"/>
            </a:xfrm>
            <a:prstGeom prst="lin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</a:ln>
            <a:effectLst/>
          </p:spPr>
        </p:cxnSp>
      </p:grpSp>
      <p:grpSp>
        <p:nvGrpSpPr>
          <p:cNvPr id="24" name="グループ化 23"/>
          <p:cNvGrpSpPr/>
          <p:nvPr/>
        </p:nvGrpSpPr>
        <p:grpSpPr>
          <a:xfrm>
            <a:off x="2475627" y="6127962"/>
            <a:ext cx="4163704" cy="584775"/>
            <a:chOff x="2595991" y="6148744"/>
            <a:chExt cx="4163704" cy="584775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2595991" y="6148744"/>
              <a:ext cx="4163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 smtClean="0"/>
                <a:t>Domain size</a:t>
              </a:r>
              <a:r>
                <a:rPr lang="ja-JP" altLang="en-US" sz="3200" dirty="0" smtClean="0"/>
                <a:t> </a:t>
              </a:r>
              <a:r>
                <a:rPr lang="ja-JP" altLang="en-US" sz="3200" dirty="0"/>
                <a:t>＝</a:t>
              </a:r>
              <a:r>
                <a:rPr lang="en-US" altLang="ja-JP" sz="3200" dirty="0" smtClean="0"/>
                <a:t> </a:t>
              </a:r>
              <a:r>
                <a:rPr lang="en-US" altLang="ja-JP" sz="3200" dirty="0" smtClean="0">
                  <a:solidFill>
                    <a:srgbClr val="FF0000"/>
                  </a:solidFill>
                </a:rPr>
                <a:t>50nm</a:t>
              </a:r>
              <a:r>
                <a:rPr lang="ja-JP" altLang="en-US" sz="3200" dirty="0" smtClean="0"/>
                <a:t>～</a:t>
              </a:r>
              <a:endParaRPr kumimoji="1" lang="ja-JP" altLang="en-US" sz="3200" dirty="0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2628900" y="6639791"/>
              <a:ext cx="40327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正方形/長方形 26"/>
          <p:cNvSpPr/>
          <p:nvPr/>
        </p:nvSpPr>
        <p:spPr>
          <a:xfrm>
            <a:off x="1073021" y="5467755"/>
            <a:ext cx="3208737" cy="362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Appl. Phys. Lett. </a:t>
            </a:r>
            <a:r>
              <a:rPr lang="fr-FR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023104 (2014)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30575" y="32326"/>
            <a:ext cx="441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err="1" smtClean="0"/>
              <a:t>Nano</a:t>
            </a:r>
            <a:r>
              <a:rPr kumimoji="1" lang="en-US" altLang="ja-JP" sz="4000" dirty="0" smtClean="0"/>
              <a:t> domain in VO</a:t>
            </a:r>
            <a:r>
              <a:rPr kumimoji="1" lang="en-US" altLang="ja-JP" sz="4000" baseline="-25000" dirty="0" smtClean="0"/>
              <a:t>2</a:t>
            </a:r>
            <a:endParaRPr kumimoji="1" lang="ja-JP" alt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33326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523" y="936092"/>
            <a:ext cx="2179655" cy="197365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39324" y="761744"/>
            <a:ext cx="40703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+mn-ea"/>
              </a:rPr>
              <a:t>・</a:t>
            </a:r>
            <a:r>
              <a:rPr lang="en-US" altLang="ja-JP" sz="2400" dirty="0" smtClean="0">
                <a:latin typeface="+mn-ea"/>
              </a:rPr>
              <a:t>VO</a:t>
            </a:r>
            <a:r>
              <a:rPr lang="en-US" altLang="ja-JP" sz="2400" baseline="-25000" dirty="0" smtClean="0">
                <a:latin typeface="+mn-ea"/>
              </a:rPr>
              <a:t>2</a:t>
            </a:r>
          </a:p>
          <a:p>
            <a:r>
              <a:rPr lang="en-US" altLang="ja-JP" sz="2400" dirty="0" smtClean="0">
                <a:latin typeface="+mn-ea"/>
              </a:rPr>
              <a:t>Thickness : 200 nm</a:t>
            </a:r>
          </a:p>
          <a:p>
            <a:r>
              <a:rPr kumimoji="1" lang="en-US" altLang="ja-JP" sz="2400" dirty="0" err="1" smtClean="0">
                <a:latin typeface="+mn-ea"/>
              </a:rPr>
              <a:t>Rms</a:t>
            </a:r>
            <a:r>
              <a:rPr kumimoji="1" lang="en-US" altLang="ja-JP" sz="2400" dirty="0" smtClean="0">
                <a:latin typeface="+mn-ea"/>
              </a:rPr>
              <a:t> </a:t>
            </a:r>
            <a:r>
              <a:rPr kumimoji="1" lang="en-US" altLang="ja-JP" sz="2400" dirty="0" err="1" smtClean="0">
                <a:latin typeface="+mn-ea"/>
              </a:rPr>
              <a:t>roughtness</a:t>
            </a:r>
            <a:r>
              <a:rPr kumimoji="1" lang="en-US" altLang="ja-JP" sz="2400" dirty="0" smtClean="0">
                <a:latin typeface="+mn-ea"/>
              </a:rPr>
              <a:t> : </a:t>
            </a:r>
            <a:r>
              <a:rPr kumimoji="1" lang="ja-JP" altLang="en-US" sz="2400" dirty="0" smtClean="0">
                <a:latin typeface="+mn-ea"/>
              </a:rPr>
              <a:t>～ </a:t>
            </a:r>
            <a:r>
              <a:rPr kumimoji="1" lang="en-US" altLang="ja-JP" sz="2400" dirty="0" smtClean="0">
                <a:latin typeface="+mn-ea"/>
              </a:rPr>
              <a:t>6 nm</a:t>
            </a:r>
          </a:p>
          <a:p>
            <a:endParaRPr lang="en-US" altLang="ja-JP" sz="1600" dirty="0">
              <a:latin typeface="+mn-ea"/>
            </a:endParaRPr>
          </a:p>
          <a:p>
            <a:r>
              <a:rPr kumimoji="1" lang="ja-JP" altLang="en-US" sz="2400" dirty="0" smtClean="0">
                <a:latin typeface="+mn-ea"/>
              </a:rPr>
              <a:t>・</a:t>
            </a:r>
            <a:r>
              <a:rPr kumimoji="1" lang="en-US" altLang="ja-JP" sz="2400" dirty="0" smtClean="0">
                <a:latin typeface="+mn-ea"/>
              </a:rPr>
              <a:t>Si substrate (As-doped)</a:t>
            </a:r>
          </a:p>
          <a:p>
            <a:r>
              <a:rPr lang="en-US" altLang="ja-JP" sz="2400" dirty="0" smtClean="0">
                <a:latin typeface="+mn-ea"/>
              </a:rPr>
              <a:t>Resistivity : 0.002-0.005 </a:t>
            </a:r>
            <a:r>
              <a:rPr lang="en-US" altLang="ja-JP" sz="2400" dirty="0" err="1" smtClean="0">
                <a:latin typeface="+mn-ea"/>
              </a:rPr>
              <a:t>Ωcm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148" y="3184990"/>
            <a:ext cx="8729277" cy="35170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66640" y="60870"/>
            <a:ext cx="3198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Sample details</a:t>
            </a:r>
            <a:endParaRPr kumimoji="1" lang="ja-JP" alt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24573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599</Words>
  <Application>Microsoft Office PowerPoint</Application>
  <PresentationFormat>画面に合わせる (4:3)</PresentationFormat>
  <Paragraphs>197</Paragraphs>
  <Slides>21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左海</dc:creator>
  <cp:lastModifiedBy>左海</cp:lastModifiedBy>
  <cp:revision>112</cp:revision>
  <cp:lastPrinted>2014-10-19T21:05:31Z</cp:lastPrinted>
  <dcterms:created xsi:type="dcterms:W3CDTF">2014-10-16T23:41:24Z</dcterms:created>
  <dcterms:modified xsi:type="dcterms:W3CDTF">2014-10-28T07:21:05Z</dcterms:modified>
</cp:coreProperties>
</file>