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77" r:id="rId5"/>
    <p:sldId id="278" r:id="rId6"/>
    <p:sldId id="260" r:id="rId7"/>
    <p:sldId id="269" r:id="rId8"/>
    <p:sldId id="270" r:id="rId9"/>
    <p:sldId id="262" r:id="rId10"/>
    <p:sldId id="286" r:id="rId11"/>
    <p:sldId id="263" r:id="rId12"/>
    <p:sldId id="276" r:id="rId13"/>
    <p:sldId id="280" r:id="rId14"/>
    <p:sldId id="285" r:id="rId15"/>
    <p:sldId id="287" r:id="rId16"/>
    <p:sldId id="265" r:id="rId17"/>
    <p:sldId id="289" r:id="rId18"/>
    <p:sldId id="266" r:id="rId19"/>
    <p:sldId id="267" r:id="rId20"/>
    <p:sldId id="282" r:id="rId21"/>
    <p:sldId id="274" r:id="rId22"/>
    <p:sldId id="283" r:id="rId23"/>
    <p:sldId id="273" r:id="rId24"/>
    <p:sldId id="284" r:id="rId25"/>
    <p:sldId id="288" r:id="rId26"/>
    <p:sldId id="272" r:id="rId27"/>
    <p:sldId id="268" r:id="rId28"/>
    <p:sldId id="261" r:id="rId29"/>
    <p:sldId id="290" r:id="rId30"/>
    <p:sldId id="279" r:id="rId3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9C3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73" autoAdjust="0"/>
  </p:normalViewPr>
  <p:slideViewPr>
    <p:cSldViewPr snapToGrid="0" snapToObjects="1">
      <p:cViewPr>
        <p:scale>
          <a:sx n="68" d="100"/>
          <a:sy n="68" d="100"/>
        </p:scale>
        <p:origin x="-1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E3F7-D355-E549-B12F-EEF0146FFA0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1627-79E1-BC40-BCAF-767F81EAAF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9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(2014/10/31 16:30) -----</a:t>
            </a:r>
          </a:p>
          <a:p>
            <a:r>
              <a:rPr kumimoji="1" lang="ja-JP" altLang="en-US"/>
              <a:t>磁化と自発分極。</a:t>
            </a:r>
          </a:p>
          <a:p>
            <a:r>
              <a:rPr kumimoji="1" lang="ja-JP" altLang="en-US"/>
              <a:t>時間反転対称性と空間反転対称性。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52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クーロン</a:t>
            </a:r>
            <a:r>
              <a:rPr kumimoji="1" lang="en-US" altLang="ja-JP" dirty="0" err="1" smtClean="0"/>
              <a:t>repusion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U</a:t>
            </a:r>
            <a:r>
              <a:rPr kumimoji="1" lang="ja-JP" altLang="en-US" dirty="0" smtClean="0"/>
              <a:t>で占有された軌道はエネルギー的に深くなる。逆に占有されていない軌道はエネルギー的に上に押し上げられる。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62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磁気モーメントの値が合わなかった。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SOC</a:t>
            </a:r>
            <a:r>
              <a:rPr kumimoji="1" lang="ja-JP" altLang="en-US" dirty="0" smtClean="0"/>
              <a:t>や格子緩和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2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(2014/10/31 16:30) -----</a:t>
            </a:r>
          </a:p>
          <a:p>
            <a:r>
              <a:rPr kumimoji="1" lang="ja-JP" altLang="en-US"/>
              <a:t>ガリウム内とライド</a:t>
            </a:r>
          </a:p>
          <a:p>
            <a:r>
              <a:rPr kumimoji="1" lang="ja-JP" altLang="en-US"/>
              <a:t>ジンクオー</a:t>
            </a:r>
          </a:p>
          <a:p>
            <a:r>
              <a:rPr kumimoji="1" lang="ja-JP" altLang="en-US"/>
              <a:t>が詳伝帯</a:t>
            </a:r>
          </a:p>
          <a:p>
            <a:r>
              <a:rPr kumimoji="1" lang="ja-JP" altLang="en-US"/>
              <a:t>自発分極は結晶中の磁気モーメントの和ののこったやつ</a:t>
            </a:r>
          </a:p>
          <a:p>
            <a:r>
              <a:rPr kumimoji="1" lang="ja-JP" altLang="en-US"/>
              <a:t>空間反転対称性があると０になる。</a:t>
            </a:r>
          </a:p>
          <a:p>
            <a:r>
              <a:rPr kumimoji="1" lang="ja-JP" altLang="en-US"/>
              <a:t>PsとEc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80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Ca3CoMnO6</a:t>
            </a:r>
            <a:r>
              <a:rPr kumimoji="1" lang="ja-JP" altLang="en-US" dirty="0" smtClean="0"/>
              <a:t>について発表する。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68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実験にもとずいたパラメータは用いない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21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補助場　</a:t>
            </a:r>
            <a:r>
              <a:rPr kumimoji="1" lang="en-US" altLang="ja-JP" dirty="0" smtClean="0"/>
              <a:t>effective</a:t>
            </a:r>
            <a:r>
              <a:rPr kumimoji="1" lang="en-US" altLang="ja-JP" baseline="0" dirty="0" smtClean="0"/>
              <a:t> potential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73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73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/>
              <a:t>xc</a:t>
            </a:r>
            <a:r>
              <a:rPr kumimoji="1" lang="ja-JP" altLang="en-US" baseline="0" dirty="0" smtClean="0"/>
              <a:t>は実際に与えられておらず計算するのが非常に難しい</a:t>
            </a:r>
            <a:r>
              <a:rPr kumimoji="1" lang="ja-JP" altLang="en-US" baseline="0" dirty="0" smtClean="0"/>
              <a:t>。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+U</a:t>
            </a:r>
            <a:r>
              <a:rPr kumimoji="1" lang="ja-JP" altLang="en-US" baseline="0" dirty="0" smtClean="0"/>
              <a:t>について書く。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51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μ</a:t>
            </a:r>
            <a:r>
              <a:rPr kumimoji="1" lang="en-US" altLang="ja-JP" baseline="-25000" dirty="0" err="1" smtClean="0"/>
              <a:t>B</a:t>
            </a:r>
            <a:r>
              <a:rPr kumimoji="1" lang="ja-JP" altLang="en-US" baseline="0" dirty="0" smtClean="0"/>
              <a:t>つける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Co</a:t>
            </a:r>
            <a:r>
              <a:rPr kumimoji="1" lang="ja-JP" altLang="en-US" baseline="0" dirty="0" smtClean="0"/>
              <a:t>と</a:t>
            </a:r>
            <a:r>
              <a:rPr kumimoji="1" lang="en-US" altLang="ja-JP" baseline="0" dirty="0" err="1" smtClean="0"/>
              <a:t>Mn</a:t>
            </a:r>
            <a:r>
              <a:rPr kumimoji="1" lang="ja-JP" altLang="en-US" baseline="0" dirty="0" smtClean="0"/>
              <a:t>の</a:t>
            </a:r>
            <a:r>
              <a:rPr kumimoji="1" lang="en-US" altLang="ja-JP" baseline="0" dirty="0" smtClean="0"/>
              <a:t>d</a:t>
            </a:r>
            <a:r>
              <a:rPr kumimoji="1" lang="ja-JP" altLang="en-US" baseline="0" dirty="0" smtClean="0"/>
              <a:t>軌道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縦軸横軸の説明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スピン分極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結晶場について</a:t>
            </a:r>
            <a:r>
              <a:rPr kumimoji="1" lang="en-US" altLang="ja-JP" baseline="0" dirty="0" smtClean="0"/>
              <a:t>DOS</a:t>
            </a:r>
            <a:r>
              <a:rPr kumimoji="1" lang="ja-JP" altLang="en-US" baseline="0" dirty="0" smtClean="0"/>
              <a:t>の形が変わる。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D</a:t>
            </a:r>
            <a:r>
              <a:rPr kumimoji="1" lang="ja-JP" altLang="en-US" baseline="0" dirty="0" smtClean="0"/>
              <a:t>電子の数が異なる。</a:t>
            </a: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2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1627-79E1-BC40-BCAF-767F81EAAFF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38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8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28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19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9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03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9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2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7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64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4B93-8549-A44D-A6A4-D8D8584E6B4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08C5-CF04-664F-B27D-B2FDDF76B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4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Ferroelectricity</a:t>
            </a:r>
            <a:r>
              <a:rPr lang="en-US" altLang="ja-JP" dirty="0" smtClean="0">
                <a:latin typeface="Arial"/>
                <a:cs typeface="Arial"/>
              </a:rPr>
              <a:t> induced by collinear magnetic order </a:t>
            </a:r>
            <a:r>
              <a:rPr lang="en-US" altLang="ja-JP" dirty="0" smtClean="0">
                <a:latin typeface="Arial"/>
                <a:cs typeface="Arial"/>
              </a:rPr>
              <a:t>in</a:t>
            </a:r>
            <a:br>
              <a:rPr lang="en-US" altLang="ja-JP" dirty="0" smtClean="0">
                <a:latin typeface="Arial"/>
                <a:cs typeface="Arial"/>
              </a:rPr>
            </a:br>
            <a:r>
              <a:rPr lang="en-US" altLang="ja-JP" dirty="0" smtClean="0">
                <a:latin typeface="Arial"/>
                <a:cs typeface="Arial"/>
              </a:rPr>
              <a:t> </a:t>
            </a:r>
            <a:r>
              <a:rPr lang="en-US" altLang="ja-JP" dirty="0" err="1" smtClean="0">
                <a:latin typeface="Arial"/>
                <a:cs typeface="Arial"/>
              </a:rPr>
              <a:t>Ising</a:t>
            </a:r>
            <a:r>
              <a:rPr lang="en-US" altLang="ja-JP" dirty="0" smtClean="0">
                <a:latin typeface="Arial"/>
                <a:cs typeface="Arial"/>
              </a:rPr>
              <a:t> spin chain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Yoshida lab</a:t>
            </a:r>
          </a:p>
          <a:p>
            <a:r>
              <a:rPr lang="en-US" altLang="ja-JP" dirty="0" err="1" smtClean="0"/>
              <a:t>Ryota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Omichi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450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Contents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3125" y="1682750"/>
            <a:ext cx="7635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Introduction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800" dirty="0" err="1" smtClean="0">
                <a:solidFill>
                  <a:srgbClr val="D9D9D9"/>
                </a:solidFill>
                <a:latin typeface="Arial"/>
                <a:cs typeface="Arial"/>
              </a:rPr>
              <a:t>Multiferroic</a:t>
            </a:r>
            <a:endParaRPr kumimoji="1" lang="en-US" altLang="ja-JP" sz="2800" dirty="0" smtClean="0">
              <a:solidFill>
                <a:srgbClr val="D9D9D9"/>
              </a:solidFill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err="1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lang="en-US" altLang="ja-JP" sz="2800" dirty="0" err="1" smtClean="0">
                <a:solidFill>
                  <a:srgbClr val="D9D9D9"/>
                </a:solidFill>
                <a:latin typeface="Arial"/>
                <a:cs typeface="Arial"/>
              </a:rPr>
              <a:t>erroelectricity</a:t>
            </a:r>
            <a:endParaRPr kumimoji="1" lang="en-US" altLang="ja-JP" sz="2800" dirty="0" smtClean="0">
              <a:solidFill>
                <a:srgbClr val="D9D9D9"/>
              </a:solidFill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First principles calculation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Density of </a:t>
            </a: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functional </a:t>
            </a: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theory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Motivation</a:t>
            </a:r>
            <a:endParaRPr lang="en-US" altLang="ja-JP" sz="28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Calculation methods</a:t>
            </a:r>
            <a:endParaRPr lang="en-US" altLang="ja-JP" sz="2800" dirty="0" smtClean="0">
              <a:solidFill>
                <a:srgbClr val="D9D9D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Results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err="1" smtClean="0">
                <a:solidFill>
                  <a:srgbClr val="D9D9D9"/>
                </a:solidFill>
                <a:latin typeface="Arial"/>
                <a:cs typeface="Arial"/>
              </a:rPr>
              <a:t>Summery&amp;Future</a:t>
            </a: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work</a:t>
            </a:r>
          </a:p>
          <a:p>
            <a:pPr marL="342900" indent="-342900">
              <a:buFont typeface="Arial"/>
              <a:buChar char="•"/>
            </a:pPr>
            <a:endParaRPr lang="en-US" altLang="ja-JP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44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図形グループ 74"/>
          <p:cNvGrpSpPr/>
          <p:nvPr/>
        </p:nvGrpSpPr>
        <p:grpSpPr>
          <a:xfrm>
            <a:off x="4570324" y="5833900"/>
            <a:ext cx="3297973" cy="523220"/>
            <a:chOff x="4751758" y="5833900"/>
            <a:chExt cx="3297973" cy="523220"/>
          </a:xfrm>
          <a:solidFill>
            <a:srgbClr val="FFFF00"/>
          </a:solidFill>
        </p:grpSpPr>
        <p:sp>
          <p:nvSpPr>
            <p:cNvPr id="74" name="角丸四角形 73"/>
            <p:cNvSpPr/>
            <p:nvPr/>
          </p:nvSpPr>
          <p:spPr>
            <a:xfrm>
              <a:off x="4751758" y="5833900"/>
              <a:ext cx="3297973" cy="5232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4751758" y="5833900"/>
              <a:ext cx="329797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Electric polarization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4412214" y="3224915"/>
            <a:ext cx="2699477" cy="461665"/>
            <a:chOff x="4024597" y="4668224"/>
            <a:chExt cx="2699477" cy="461665"/>
          </a:xfrm>
        </p:grpSpPr>
        <p:sp>
          <p:nvSpPr>
            <p:cNvPr id="46" name="角丸四角形 45"/>
            <p:cNvSpPr/>
            <p:nvPr/>
          </p:nvSpPr>
          <p:spPr>
            <a:xfrm>
              <a:off x="4024597" y="4668224"/>
              <a:ext cx="2699477" cy="4616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024597" y="4668224"/>
              <a:ext cx="2699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Exchange </a:t>
              </a:r>
              <a:r>
                <a:rPr kumimoji="1" lang="en-US" altLang="ja-JP" sz="2400" dirty="0" err="1" smtClean="0">
                  <a:latin typeface="Arial"/>
                  <a:cs typeface="Arial"/>
                </a:rPr>
                <a:t>striction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Motivation~Ca</a:t>
            </a:r>
            <a:r>
              <a:rPr lang="en-US" altLang="ja-JP" sz="4000" baseline="-25000" dirty="0" smtClean="0">
                <a:latin typeface="Arial"/>
                <a:cs typeface="Arial"/>
              </a:rPr>
              <a:t>3</a:t>
            </a:r>
            <a:r>
              <a:rPr lang="en-US" altLang="ja-JP" sz="4000" dirty="0" smtClean="0">
                <a:latin typeface="Arial"/>
                <a:cs typeface="Arial"/>
              </a:rPr>
              <a:t>CoMnO</a:t>
            </a:r>
            <a:r>
              <a:rPr lang="en-US" altLang="ja-JP" sz="4000" baseline="-25000" dirty="0" smtClean="0">
                <a:latin typeface="Arial"/>
                <a:cs typeface="Arial"/>
              </a:rPr>
              <a:t>6</a:t>
            </a:r>
            <a:r>
              <a:rPr lang="en-US" altLang="ja-JP" sz="4000" dirty="0" smtClean="0">
                <a:latin typeface="Arial"/>
                <a:cs typeface="Arial"/>
              </a:rPr>
              <a:t>~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30235" y="1799371"/>
            <a:ext cx="1553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/>
                <a:cs typeface="Arial"/>
              </a:rPr>
              <a:t>Ca</a:t>
            </a:r>
            <a:r>
              <a:rPr lang="en-US" altLang="ja-JP" sz="2400" baseline="-25000" dirty="0" smtClean="0">
                <a:latin typeface="Arial"/>
                <a:cs typeface="Arial"/>
              </a:rPr>
              <a:t>3</a:t>
            </a:r>
            <a:r>
              <a:rPr lang="en-US" altLang="ja-JP" sz="2400" dirty="0" smtClean="0">
                <a:latin typeface="Arial"/>
                <a:cs typeface="Arial"/>
              </a:rPr>
              <a:t>Co</a:t>
            </a:r>
            <a:r>
              <a:rPr lang="en-US" altLang="ja-JP" sz="2400" baseline="-25000" dirty="0" smtClean="0">
                <a:latin typeface="Arial"/>
                <a:cs typeface="Arial"/>
              </a:rPr>
              <a:t>2</a:t>
            </a:r>
            <a:r>
              <a:rPr lang="en-US" altLang="ja-JP" sz="2400" dirty="0" smtClean="0">
                <a:latin typeface="Arial"/>
                <a:cs typeface="Arial"/>
              </a:rPr>
              <a:t>O</a:t>
            </a:r>
            <a:r>
              <a:rPr lang="en-US" altLang="ja-JP" sz="2400" baseline="-25000" dirty="0" smtClean="0">
                <a:latin typeface="Arial"/>
                <a:cs typeface="Arial"/>
              </a:rPr>
              <a:t>6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17959" y="2276951"/>
            <a:ext cx="118278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Arial"/>
                <a:cs typeface="Arial"/>
              </a:rPr>
              <a:t>Mn</a:t>
            </a:r>
            <a:r>
              <a:rPr kumimoji="1" lang="en-US" altLang="ja-JP" sz="2000" dirty="0" smtClean="0">
                <a:latin typeface="Arial"/>
                <a:cs typeface="Arial"/>
              </a:rPr>
              <a:t> dope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00369" y="1798112"/>
            <a:ext cx="1866717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Ca</a:t>
            </a:r>
            <a:r>
              <a:rPr kumimoji="1" lang="en-US" altLang="ja-JP" sz="2400" baseline="-25000" dirty="0" smtClean="0">
                <a:latin typeface="Arial"/>
                <a:cs typeface="Arial"/>
              </a:rPr>
              <a:t>3</a:t>
            </a:r>
            <a:r>
              <a:rPr kumimoji="1" lang="en-US" altLang="ja-JP" sz="2400" dirty="0" smtClean="0">
                <a:latin typeface="Arial"/>
                <a:cs typeface="Arial"/>
              </a:rPr>
              <a:t>CoMnO</a:t>
            </a:r>
            <a:r>
              <a:rPr kumimoji="1" lang="en-US" altLang="ja-JP" sz="2400" baseline="-25000" dirty="0" smtClean="0">
                <a:latin typeface="Arial"/>
                <a:cs typeface="Arial"/>
              </a:rPr>
              <a:t>6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1047885" y="3909431"/>
            <a:ext cx="1772626" cy="2951811"/>
            <a:chOff x="857854" y="4054011"/>
            <a:chExt cx="1432369" cy="2666565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854" y="4054011"/>
              <a:ext cx="734252" cy="2666565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520" y="4254941"/>
              <a:ext cx="431703" cy="369276"/>
            </a:xfrm>
            <a:prstGeom prst="rect">
              <a:avLst/>
            </a:prstGeom>
          </p:spPr>
        </p:pic>
      </p:grpSp>
      <p:grpSp>
        <p:nvGrpSpPr>
          <p:cNvPr id="34" name="図形グループ 33"/>
          <p:cNvGrpSpPr/>
          <p:nvPr/>
        </p:nvGrpSpPr>
        <p:grpSpPr>
          <a:xfrm>
            <a:off x="48355" y="1073664"/>
            <a:ext cx="3102047" cy="2835767"/>
            <a:chOff x="48355" y="1073664"/>
            <a:chExt cx="3750252" cy="3095625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876" y="1073664"/>
              <a:ext cx="2920731" cy="3095625"/>
            </a:xfrm>
            <a:prstGeom prst="rect">
              <a:avLst/>
            </a:prstGeom>
          </p:spPr>
        </p:pic>
        <p:sp>
          <p:nvSpPr>
            <p:cNvPr id="36" name="円/楕円 35"/>
            <p:cNvSpPr/>
            <p:nvPr/>
          </p:nvSpPr>
          <p:spPr>
            <a:xfrm>
              <a:off x="53213" y="2999388"/>
              <a:ext cx="246704" cy="2467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8355" y="3312516"/>
              <a:ext cx="246704" cy="2467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3213" y="2331520"/>
              <a:ext cx="246704" cy="2467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3213" y="2653227"/>
              <a:ext cx="246704" cy="246704"/>
            </a:xfrm>
            <a:prstGeom prst="ellipse">
              <a:avLst/>
            </a:prstGeom>
            <a:solidFill>
              <a:srgbClr val="9C358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07213" y="2605602"/>
              <a:ext cx="503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Mn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4588" y="2927309"/>
              <a:ext cx="429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Co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44588" y="2283895"/>
              <a:ext cx="41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Ca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77777" y="3230217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O</a:t>
              </a:r>
              <a:endParaRPr kumimoji="1" lang="ja-JP" altLang="en-US" dirty="0"/>
            </a:p>
          </p:txBody>
        </p:sp>
      </p:grpSp>
      <p:sp>
        <p:nvSpPr>
          <p:cNvPr id="47" name="上矢印 46"/>
          <p:cNvSpPr/>
          <p:nvPr/>
        </p:nvSpPr>
        <p:spPr>
          <a:xfrm flipH="1">
            <a:off x="345141" y="4796659"/>
            <a:ext cx="224118" cy="135263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2286258" y="4730468"/>
            <a:ext cx="230920" cy="13526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5659" y="4305323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kumimoji="1" lang="ja-JP" alt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02596" y="6119828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kumimoji="1" lang="ja-JP" alt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5217959" y="2012449"/>
            <a:ext cx="1099339" cy="164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図形グループ 70"/>
          <p:cNvGrpSpPr/>
          <p:nvPr/>
        </p:nvGrpSpPr>
        <p:grpSpPr>
          <a:xfrm>
            <a:off x="3617516" y="3791060"/>
            <a:ext cx="4650432" cy="1846660"/>
            <a:chOff x="3194558" y="3843658"/>
            <a:chExt cx="4650432" cy="1846660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3208385" y="3843658"/>
              <a:ext cx="4308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b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onds between parallel spins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194558" y="4766988"/>
              <a:ext cx="4650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Arial"/>
                  <a:cs typeface="Arial"/>
                </a:rPr>
                <a:t>b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onds between antiparallel spins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>
              <a:off x="4153859" y="4523177"/>
              <a:ext cx="549670" cy="174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/>
            <p:cNvSpPr txBox="1"/>
            <p:nvPr/>
          </p:nvSpPr>
          <p:spPr>
            <a:xfrm>
              <a:off x="4983515" y="4355967"/>
              <a:ext cx="1146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shorter</a:t>
              </a:r>
              <a:endParaRPr kumimoji="1" lang="ja-JP" altLang="en-US" dirty="0"/>
            </a:p>
          </p:txBody>
        </p:sp>
        <p:cxnSp>
          <p:nvCxnSpPr>
            <p:cNvPr id="69" name="直線矢印コネクタ 68"/>
            <p:cNvCxnSpPr/>
            <p:nvPr/>
          </p:nvCxnSpPr>
          <p:spPr>
            <a:xfrm>
              <a:off x="4153859" y="5417874"/>
              <a:ext cx="549670" cy="174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9"/>
            <p:cNvSpPr txBox="1"/>
            <p:nvPr/>
          </p:nvSpPr>
          <p:spPr>
            <a:xfrm>
              <a:off x="4983515" y="5228653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longer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</p:grpSp>
      <p:sp>
        <p:nvSpPr>
          <p:cNvPr id="72" name="右矢印 71"/>
          <p:cNvSpPr/>
          <p:nvPr/>
        </p:nvSpPr>
        <p:spPr>
          <a:xfrm>
            <a:off x="3150402" y="5833900"/>
            <a:ext cx="1039138" cy="49839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5650616" y="6581001"/>
            <a:ext cx="5857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/>
                <a:cs typeface="Times New Roman"/>
              </a:rPr>
              <a:t>Y. J. Choi et al., Phys. Rev. </a:t>
            </a:r>
            <a:r>
              <a:rPr lang="en-US" sz="1200" dirty="0" err="1" smtClean="0">
                <a:latin typeface="Times New Roman"/>
                <a:cs typeface="Times New Roman"/>
              </a:rPr>
              <a:t>Lett</a:t>
            </a:r>
            <a:r>
              <a:rPr lang="en-US" sz="1200" dirty="0" smtClean="0">
                <a:latin typeface="Times New Roman"/>
                <a:cs typeface="Times New Roman"/>
              </a:rPr>
              <a:t>. </a:t>
            </a:r>
            <a:r>
              <a:rPr lang="en-US" sz="1200" b="1" dirty="0" smtClean="0">
                <a:latin typeface="Times New Roman"/>
                <a:cs typeface="Times New Roman"/>
              </a:rPr>
              <a:t>100 </a:t>
            </a:r>
            <a:r>
              <a:rPr lang="en-US" sz="1200" dirty="0" smtClean="0">
                <a:latin typeface="Times New Roman"/>
                <a:cs typeface="Times New Roman"/>
              </a:rPr>
              <a:t>047601 (2008).</a:t>
            </a:r>
            <a:endParaRPr lang="en-US" sz="1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99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Ca</a:t>
            </a:r>
            <a:r>
              <a:rPr lang="en-US" altLang="ja-JP" sz="4000" baseline="-25000" dirty="0" smtClean="0">
                <a:latin typeface="Arial"/>
                <a:cs typeface="Arial"/>
              </a:rPr>
              <a:t>3</a:t>
            </a:r>
            <a:r>
              <a:rPr lang="en-US" altLang="ja-JP" sz="4000" dirty="0" smtClean="0">
                <a:latin typeface="Arial"/>
                <a:cs typeface="Arial"/>
              </a:rPr>
              <a:t>CoMnO</a:t>
            </a:r>
            <a:r>
              <a:rPr lang="en-US" altLang="ja-JP" sz="4000" baseline="-25000" dirty="0" smtClean="0">
                <a:latin typeface="Arial"/>
                <a:cs typeface="Arial"/>
              </a:rPr>
              <a:t>6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36759" y="2083540"/>
            <a:ext cx="4582848" cy="1083362"/>
            <a:chOff x="841380" y="1417638"/>
            <a:chExt cx="4582848" cy="108336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864092" y="1417638"/>
              <a:ext cx="1056700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CoO</a:t>
              </a:r>
              <a:r>
                <a:rPr lang="en-US" altLang="ja-JP" sz="2800" baseline="-25000" dirty="0">
                  <a:latin typeface="Arial"/>
                  <a:cs typeface="Arial"/>
                </a:rPr>
                <a:t>6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41380" y="1957353"/>
              <a:ext cx="1095906" cy="52322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MnO</a:t>
              </a:r>
              <a:r>
                <a:rPr lang="en-US" altLang="ja-JP" sz="2800" baseline="-25000" dirty="0">
                  <a:latin typeface="Arial"/>
                  <a:cs typeface="Arial"/>
                </a:rPr>
                <a:t>6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30677" y="1699035"/>
              <a:ext cx="5608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2230677" y="2214336"/>
              <a:ext cx="5608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084425" y="1417638"/>
              <a:ext cx="2339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>
                  <a:latin typeface="Arial"/>
                  <a:cs typeface="Arial"/>
                </a:rPr>
                <a:t>t</a:t>
              </a:r>
              <a:r>
                <a:rPr kumimoji="1" lang="en-US" altLang="ja-JP" sz="2800" dirty="0" err="1" smtClean="0">
                  <a:latin typeface="Arial"/>
                  <a:cs typeface="Arial"/>
                </a:rPr>
                <a:t>rigonal</a:t>
              </a:r>
              <a:r>
                <a:rPr kumimoji="1" lang="en-US" altLang="ja-JP" sz="2800" dirty="0" smtClean="0">
                  <a:latin typeface="Arial"/>
                  <a:cs typeface="Arial"/>
                </a:rPr>
                <a:t> prism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084425" y="1977780"/>
              <a:ext cx="1861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octahedral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58417" y="1302169"/>
            <a:ext cx="279846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Crystal structure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44623" y="1302169"/>
            <a:ext cx="249952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Formal charge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52279" y="1999256"/>
            <a:ext cx="20873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Mn</a:t>
            </a:r>
            <a:r>
              <a:rPr kumimoji="1" lang="en-US" altLang="ja-JP" sz="2800" baseline="30000" dirty="0" smtClean="0">
                <a:latin typeface="Arial"/>
                <a:cs typeface="Arial"/>
              </a:rPr>
              <a:t>4+</a:t>
            </a:r>
            <a:r>
              <a:rPr kumimoji="1" lang="en-US" altLang="ja-JP" sz="2800" dirty="0" smtClean="0">
                <a:latin typeface="Arial"/>
                <a:cs typeface="Arial"/>
              </a:rPr>
              <a:t>    </a:t>
            </a:r>
            <a:r>
              <a:rPr lang="en-US" altLang="ja-JP" sz="2800" dirty="0" smtClean="0">
                <a:latin typeface="Arial"/>
                <a:cs typeface="Arial"/>
              </a:rPr>
              <a:t>Co</a:t>
            </a:r>
            <a:r>
              <a:rPr lang="en-US" altLang="ja-JP" sz="2800" baseline="30000" dirty="0" smtClean="0">
                <a:latin typeface="Arial"/>
                <a:cs typeface="Arial"/>
              </a:rPr>
              <a:t>2+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5232442" y="2761048"/>
            <a:ext cx="3619753" cy="3998596"/>
            <a:chOff x="5232443" y="1694458"/>
            <a:chExt cx="3908382" cy="4148731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6266716" y="4316250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266716" y="4566918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266716" y="5315271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6266716" y="5528143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6266716" y="5743077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図 32" descr="latex-image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4368921"/>
              <a:ext cx="228600" cy="169545"/>
            </a:xfrm>
            <a:prstGeom prst="rect">
              <a:avLst/>
            </a:prstGeom>
          </p:spPr>
        </p:pic>
        <p:pic>
          <p:nvPicPr>
            <p:cNvPr id="34" name="図 33" descr="latex-imag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4368921"/>
              <a:ext cx="510540" cy="194310"/>
            </a:xfrm>
            <a:prstGeom prst="rect">
              <a:avLst/>
            </a:prstGeom>
          </p:spPr>
        </p:pic>
        <p:pic>
          <p:nvPicPr>
            <p:cNvPr id="35" name="図 34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05" y="5446228"/>
              <a:ext cx="253365" cy="188595"/>
            </a:xfrm>
            <a:prstGeom prst="rect">
              <a:avLst/>
            </a:prstGeom>
          </p:spPr>
        </p:pic>
        <p:pic>
          <p:nvPicPr>
            <p:cNvPr id="37" name="図 36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5446228"/>
              <a:ext cx="249555" cy="163830"/>
            </a:xfrm>
            <a:prstGeom prst="rect">
              <a:avLst/>
            </a:prstGeom>
          </p:spPr>
        </p:pic>
        <p:pic>
          <p:nvPicPr>
            <p:cNvPr id="40" name="図 39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5446228"/>
              <a:ext cx="243840" cy="188595"/>
            </a:xfrm>
            <a:prstGeom prst="rect">
              <a:avLst/>
            </a:prstGeom>
          </p:spPr>
        </p:pic>
        <p:cxnSp>
          <p:nvCxnSpPr>
            <p:cNvPr id="42" name="直線矢印コネクタ 41"/>
            <p:cNvCxnSpPr/>
            <p:nvPr/>
          </p:nvCxnSpPr>
          <p:spPr>
            <a:xfrm flipV="1">
              <a:off x="5684644" y="4255777"/>
              <a:ext cx="0" cy="158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266716" y="2753952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6266716" y="1926508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266716" y="3068372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図 45" descr="latex-image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2961480"/>
              <a:ext cx="228600" cy="169545"/>
            </a:xfrm>
            <a:prstGeom prst="rect">
              <a:avLst/>
            </a:prstGeom>
          </p:spPr>
        </p:pic>
        <p:pic>
          <p:nvPicPr>
            <p:cNvPr id="47" name="図 46" descr="latex-imag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2659654"/>
              <a:ext cx="510540" cy="194310"/>
            </a:xfrm>
            <a:prstGeom prst="rect">
              <a:avLst/>
            </a:prstGeom>
          </p:spPr>
        </p:pic>
        <p:pic>
          <p:nvPicPr>
            <p:cNvPr id="48" name="図 47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2659654"/>
              <a:ext cx="253365" cy="188595"/>
            </a:xfrm>
            <a:prstGeom prst="rect">
              <a:avLst/>
            </a:prstGeom>
          </p:spPr>
        </p:pic>
        <p:pic>
          <p:nvPicPr>
            <p:cNvPr id="49" name="図 48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1844593"/>
              <a:ext cx="249555" cy="163830"/>
            </a:xfrm>
            <a:prstGeom prst="rect">
              <a:avLst/>
            </a:prstGeom>
          </p:spPr>
        </p:pic>
        <p:pic>
          <p:nvPicPr>
            <p:cNvPr id="50" name="図 49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1844593"/>
              <a:ext cx="243840" cy="188595"/>
            </a:xfrm>
            <a:prstGeom prst="rect">
              <a:avLst/>
            </a:prstGeom>
          </p:spPr>
        </p:pic>
        <p:cxnSp>
          <p:nvCxnSpPr>
            <p:cNvPr id="51" name="直線矢印コネクタ 50"/>
            <p:cNvCxnSpPr/>
            <p:nvPr/>
          </p:nvCxnSpPr>
          <p:spPr>
            <a:xfrm flipV="1">
              <a:off x="5684644" y="1694458"/>
              <a:ext cx="0" cy="158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 rot="16200000">
              <a:off x="4984939" y="228069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Energy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 rot="16200000">
              <a:off x="4984939" y="482939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Energy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2775" y="4439387"/>
              <a:ext cx="908050" cy="113411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2775" y="2033188"/>
              <a:ext cx="895350" cy="882650"/>
            </a:xfrm>
            <a:prstGeom prst="rect">
              <a:avLst/>
            </a:prstGeom>
          </p:spPr>
        </p:pic>
      </p:grpSp>
      <p:pic>
        <p:nvPicPr>
          <p:cNvPr id="56" name="Picture 5" descr="dorbital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7" y="3796991"/>
            <a:ext cx="3930697" cy="28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5755" y="2827956"/>
            <a:ext cx="2086062" cy="383519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313748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7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414574" y="3281592"/>
            <a:ext cx="502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Polarization and susceptibility correlate w</a:t>
            </a:r>
            <a:r>
              <a:rPr kumimoji="1" lang="en-US" altLang="ja-JP" sz="2800" dirty="0" smtClean="0">
                <a:latin typeface="Arial"/>
                <a:cs typeface="Arial"/>
              </a:rPr>
              <a:t>ith each other .  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245433" y="2334986"/>
            <a:ext cx="2558138" cy="687158"/>
            <a:chOff x="4299862" y="1868714"/>
            <a:chExt cx="2558138" cy="687158"/>
          </a:xfrm>
        </p:grpSpPr>
        <p:sp>
          <p:nvSpPr>
            <p:cNvPr id="13" name="角丸四角形 12"/>
            <p:cNvSpPr/>
            <p:nvPr/>
          </p:nvSpPr>
          <p:spPr>
            <a:xfrm>
              <a:off x="4299862" y="1868714"/>
              <a:ext cx="2558138" cy="68715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286" y="2055586"/>
              <a:ext cx="317500" cy="279400"/>
            </a:xfrm>
            <a:prstGeom prst="rect">
              <a:avLst/>
            </a:prstGeom>
          </p:spPr>
        </p:pic>
        <p:pic>
          <p:nvPicPr>
            <p:cNvPr id="10" name="図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428" y="2055586"/>
              <a:ext cx="254000" cy="279400"/>
            </a:xfrm>
            <a:prstGeom prst="rect">
              <a:avLst/>
            </a:prstGeom>
          </p:spPr>
        </p:pic>
        <p:cxnSp>
          <p:nvCxnSpPr>
            <p:cNvPr id="12" name="直線矢印コネクタ 11"/>
            <p:cNvCxnSpPr/>
            <p:nvPr/>
          </p:nvCxnSpPr>
          <p:spPr>
            <a:xfrm>
              <a:off x="5070930" y="2238829"/>
              <a:ext cx="97064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Previous work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99862" y="6422572"/>
            <a:ext cx="491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Journal of applied physics </a:t>
            </a:r>
            <a:r>
              <a:rPr kumimoji="1" lang="en-US" altLang="ja-JP" b="1" dirty="0" smtClean="0">
                <a:latin typeface="Arial"/>
                <a:cs typeface="Arial"/>
              </a:rPr>
              <a:t>104,</a:t>
            </a:r>
            <a:r>
              <a:rPr kumimoji="1" lang="en-US" altLang="ja-JP" dirty="0" smtClean="0">
                <a:latin typeface="Arial"/>
                <a:cs typeface="Arial"/>
              </a:rPr>
              <a:t> 083919 (2008)</a:t>
            </a:r>
            <a:endParaRPr kumimoji="1" lang="ja-JP" altLang="en-US" dirty="0">
              <a:latin typeface="Arial"/>
              <a:cs typeface="Arial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57200" y="1252444"/>
            <a:ext cx="2957374" cy="5723318"/>
            <a:chOff x="457200" y="914331"/>
            <a:chExt cx="3004544" cy="6096221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914331"/>
              <a:ext cx="3004544" cy="539387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596" y="6242333"/>
              <a:ext cx="2204454" cy="768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27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Purpose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796143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en-US" altLang="ja-JP" sz="3200" dirty="0" smtClean="0">
                <a:latin typeface="Arial"/>
                <a:cs typeface="Arial"/>
              </a:rPr>
              <a:t>I calculate electron state, using LDA+U and Hybrid functional theory . </a:t>
            </a:r>
          </a:p>
          <a:p>
            <a:pPr marL="457200" indent="-457200">
              <a:buFont typeface="Wingdings" charset="2"/>
              <a:buChar char="Ø"/>
            </a:pPr>
            <a:endParaRPr lang="en-US" altLang="ja-JP" sz="3200" dirty="0" smtClean="0">
              <a:latin typeface="Arial"/>
              <a:cs typeface="Arial"/>
            </a:endParaRPr>
          </a:p>
          <a:p>
            <a:endParaRPr lang="en-US" altLang="ja-JP" sz="320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altLang="ja-JP" sz="3200" dirty="0" smtClean="0">
                <a:latin typeface="Arial"/>
                <a:cs typeface="Arial"/>
              </a:rPr>
              <a:t>I investigate consistency with experiment</a:t>
            </a:r>
            <a:endParaRPr kumimoji="1" lang="en-US" altLang="ja-JP" sz="32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endParaRPr lang="en-US" altLang="ja-JP" sz="320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endParaRPr kumimoji="1" lang="ja-JP" alt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3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smtClean="0">
                <a:latin typeface="Arial"/>
                <a:cs typeface="Arial"/>
              </a:rPr>
              <a:t>Contents</a:t>
            </a:r>
            <a:endParaRPr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3125" y="1682750"/>
            <a:ext cx="763587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Introduction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80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Multiferroic</a:t>
            </a:r>
            <a:endParaRPr kumimoji="1" lang="en-US" altLang="ja-JP" sz="28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err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</a:t>
            </a:r>
            <a:r>
              <a:rPr lang="en-US" altLang="ja-JP" sz="280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erroelectricity</a:t>
            </a:r>
            <a:endParaRPr kumimoji="1" lang="en-US" altLang="ja-JP" sz="28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First principles calculation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Density of </a:t>
            </a: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functional </a:t>
            </a: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theory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Motivation</a:t>
            </a:r>
            <a:endParaRPr lang="en-US" altLang="ja-JP" sz="2800" dirty="0">
              <a:solidFill>
                <a:srgbClr val="D9D9D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Calculation methods</a:t>
            </a:r>
            <a:endParaRPr lang="en-US" altLang="ja-JP" sz="28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Results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Summery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Future </a:t>
            </a:r>
            <a:r>
              <a:rPr lang="en-US" altLang="ja-JP" sz="2800" dirty="0" smtClean="0">
                <a:solidFill>
                  <a:srgbClr val="D9D9D9"/>
                </a:solidFill>
                <a:latin typeface="Arial"/>
                <a:cs typeface="Arial"/>
              </a:rPr>
              <a:t>work</a:t>
            </a:r>
          </a:p>
          <a:p>
            <a:pPr marL="342900" indent="-342900">
              <a:buFont typeface="Arial"/>
              <a:buChar char="•"/>
            </a:pPr>
            <a:endParaRPr lang="en-US" altLang="ja-JP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86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Local Density Approximation(LDA)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24" y="1508086"/>
            <a:ext cx="9217337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For a realistic approximation , we refer homogeneous electron gas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67362" y="2760422"/>
            <a:ext cx="9093132" cy="2827411"/>
            <a:chOff x="127619" y="3922706"/>
            <a:chExt cx="9093132" cy="2827411"/>
          </a:xfrm>
        </p:grpSpPr>
        <p:pic>
          <p:nvPicPr>
            <p:cNvPr id="3" name="図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839" y="6064317"/>
              <a:ext cx="5613400" cy="685800"/>
            </a:xfrm>
            <a:prstGeom prst="rect">
              <a:avLst/>
            </a:prstGeom>
          </p:spPr>
        </p:pic>
        <p:grpSp>
          <p:nvGrpSpPr>
            <p:cNvPr id="13" name="図形グループ 12"/>
            <p:cNvGrpSpPr/>
            <p:nvPr/>
          </p:nvGrpSpPr>
          <p:grpSpPr>
            <a:xfrm>
              <a:off x="280402" y="3922706"/>
              <a:ext cx="8940349" cy="1971788"/>
              <a:chOff x="280402" y="3741261"/>
              <a:chExt cx="8940349" cy="1971788"/>
            </a:xfrm>
          </p:grpSpPr>
          <p:pic>
            <p:nvPicPr>
              <p:cNvPr id="4" name="図 3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920" y="4500634"/>
                <a:ext cx="4038600" cy="685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" name="角丸四角形吹き出し 6"/>
              <p:cNvSpPr/>
              <p:nvPr/>
            </p:nvSpPr>
            <p:spPr>
              <a:xfrm>
                <a:off x="280402" y="3889720"/>
                <a:ext cx="2721552" cy="610914"/>
              </a:xfrm>
              <a:prstGeom prst="wedgeRoundRectCallout">
                <a:avLst>
                  <a:gd name="adj1" fmla="val 48864"/>
                  <a:gd name="adj2" fmla="val 78701"/>
                  <a:gd name="adj3" fmla="val 16667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External potential</a:t>
                </a:r>
                <a:endParaRPr kumimoji="1" lang="ja-JP" altLang="en-US" sz="2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角丸四角形吹き出し 7"/>
              <p:cNvSpPr/>
              <p:nvPr/>
            </p:nvSpPr>
            <p:spPr>
              <a:xfrm>
                <a:off x="4123563" y="3741261"/>
                <a:ext cx="2672068" cy="577342"/>
              </a:xfrm>
              <a:prstGeom prst="wedgeRoundRectCallout">
                <a:avLst>
                  <a:gd name="adj1" fmla="val -38734"/>
                  <a:gd name="adj2" fmla="val 82500"/>
                  <a:gd name="adj3" fmla="val 16667"/>
                </a:avLst>
              </a:prstGeom>
              <a:solidFill>
                <a:srgbClr val="FFFFFF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Coulomb potential</a:t>
                </a:r>
                <a:endParaRPr kumimoji="1" lang="ja-JP" altLang="en-US" sz="2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角丸四角形吹き出し 8"/>
              <p:cNvSpPr/>
              <p:nvPr/>
            </p:nvSpPr>
            <p:spPr>
              <a:xfrm>
                <a:off x="6697131" y="5152202"/>
                <a:ext cx="2523620" cy="560847"/>
              </a:xfrm>
              <a:prstGeom prst="wedgeRoundRectCallout">
                <a:avLst>
                  <a:gd name="adj1" fmla="val -71160"/>
                  <a:gd name="adj2" fmla="val -111029"/>
                  <a:gd name="adj3" fmla="val 16667"/>
                </a:avLst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Exchange correlation energy</a:t>
                </a:r>
                <a:endParaRPr kumimoji="1" lang="ja-JP" altLang="en-US" sz="2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角丸四角形吹き出し 11"/>
            <p:cNvSpPr/>
            <p:nvPr/>
          </p:nvSpPr>
          <p:spPr>
            <a:xfrm>
              <a:off x="127619" y="5399629"/>
              <a:ext cx="2292701" cy="494865"/>
            </a:xfrm>
            <a:prstGeom prst="wedgeRoundRectCallout">
              <a:avLst>
                <a:gd name="adj1" fmla="val 43915"/>
                <a:gd name="adj2" fmla="val -84167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Effective potential</a:t>
              </a:r>
              <a:endParaRPr kumimoji="1" lang="ja-JP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977373" y="6581001"/>
            <a:ext cx="31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/>
                <a:cs typeface="Times New Roman"/>
              </a:rPr>
              <a:t>S. L. </a:t>
            </a:r>
            <a:r>
              <a:rPr kumimoji="1" lang="en-US" altLang="ja-JP" sz="1200" dirty="0" err="1" smtClean="0">
                <a:latin typeface="Times New Roman"/>
                <a:cs typeface="Times New Roman"/>
              </a:rPr>
              <a:t>Dudarev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et al, </a:t>
            </a:r>
            <a:r>
              <a:rPr kumimoji="1" lang="en-US" altLang="ja-JP" sz="1200" dirty="0" err="1" smtClean="0">
                <a:latin typeface="Times New Roman"/>
                <a:cs typeface="Times New Roman"/>
              </a:rPr>
              <a:t>Phys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Rev. B </a:t>
            </a:r>
            <a:r>
              <a:rPr kumimoji="1" lang="en-US" altLang="ja-JP" sz="1200" b="1" dirty="0" smtClean="0">
                <a:latin typeface="Times New Roman"/>
                <a:cs typeface="Times New Roman"/>
              </a:rPr>
              <a:t>57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1505 (1998)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96472" y="6360024"/>
            <a:ext cx="3564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/>
                <a:cs typeface="Times New Roman"/>
              </a:rPr>
              <a:t>A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. I. </a:t>
            </a:r>
            <a:r>
              <a:rPr lang="en-US" altLang="ja-JP" sz="1200" dirty="0" smtClean="0">
                <a:latin typeface="Times New Roman"/>
                <a:cs typeface="Times New Roman"/>
              </a:rPr>
              <a:t>Liechtenstein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et al, </a:t>
            </a:r>
            <a:r>
              <a:rPr kumimoji="1" lang="en-US" altLang="ja-JP" sz="1200" dirty="0" err="1" smtClean="0">
                <a:latin typeface="Times New Roman"/>
                <a:cs typeface="Times New Roman"/>
              </a:rPr>
              <a:t>Phys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Rev. B </a:t>
            </a:r>
            <a:r>
              <a:rPr kumimoji="1" lang="en-US" altLang="ja-JP" sz="1200" b="1" dirty="0" smtClean="0">
                <a:latin typeface="Times New Roman"/>
                <a:cs typeface="Times New Roman"/>
              </a:rPr>
              <a:t>52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R5467 (1995)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1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LDA+U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171130" y="1420173"/>
            <a:ext cx="8807930" cy="2139986"/>
            <a:chOff x="280402" y="2127918"/>
            <a:chExt cx="8807930" cy="2139986"/>
          </a:xfrm>
          <a:solidFill>
            <a:srgbClr val="FFFFFF"/>
          </a:solidFill>
        </p:grpSpPr>
        <p:sp>
          <p:nvSpPr>
            <p:cNvPr id="4" name="テキスト ボックス 3"/>
            <p:cNvSpPr txBox="1"/>
            <p:nvPr/>
          </p:nvSpPr>
          <p:spPr>
            <a:xfrm>
              <a:off x="280402" y="2698244"/>
              <a:ext cx="8807930" cy="15696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kumimoji="1" lang="en-US" altLang="ja-JP" sz="2400" dirty="0" smtClean="0">
                  <a:latin typeface="Arial"/>
                  <a:cs typeface="Arial"/>
                </a:rPr>
                <a:t>Underestimation of lattice constant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altLang="ja-JP" sz="2400" dirty="0" smtClean="0">
                  <a:latin typeface="Arial"/>
                  <a:cs typeface="Arial"/>
                </a:rPr>
                <a:t>Underestimation of band gap</a:t>
              </a:r>
            </a:p>
            <a:p>
              <a:pPr marL="342900" indent="-342900">
                <a:buFont typeface="Arial"/>
                <a:buChar char="•"/>
              </a:pPr>
              <a:r>
                <a:rPr kumimoji="1" lang="en-US" altLang="ja-JP" sz="2400" dirty="0" smtClean="0">
                  <a:latin typeface="Arial"/>
                  <a:cs typeface="Arial"/>
                </a:rPr>
                <a:t>Predicting metallic behavior for materials that are known to be insulator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039138" y="2127918"/>
              <a:ext cx="1895020" cy="46166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Error of LDA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</p:grpSp>
      <p:sp>
        <p:nvSpPr>
          <p:cNvPr id="6" name="下矢印 5"/>
          <p:cNvSpPr/>
          <p:nvPr/>
        </p:nvSpPr>
        <p:spPr>
          <a:xfrm>
            <a:off x="2991883" y="3848754"/>
            <a:ext cx="904298" cy="942945"/>
          </a:xfrm>
          <a:prstGeom prst="downArrow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5926" y="4021947"/>
            <a:ext cx="1967205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improvement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520" y="5684529"/>
            <a:ext cx="809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>
                <a:latin typeface="Arial"/>
                <a:cs typeface="Arial"/>
              </a:rPr>
              <a:t>U</a:t>
            </a:r>
            <a:r>
              <a:rPr lang="en-US" altLang="ja-JP" sz="2400" dirty="0" smtClean="0">
                <a:latin typeface="Arial"/>
                <a:cs typeface="Arial"/>
              </a:rPr>
              <a:t> :: </a:t>
            </a:r>
            <a:r>
              <a:rPr lang="en-US" altLang="ja-JP" sz="2400" dirty="0" err="1" smtClean="0">
                <a:latin typeface="Arial"/>
                <a:cs typeface="Arial"/>
              </a:rPr>
              <a:t>Hubberd</a:t>
            </a:r>
            <a:r>
              <a:rPr lang="en-US" altLang="ja-JP" sz="2400" dirty="0" smtClean="0">
                <a:latin typeface="Arial"/>
                <a:cs typeface="Arial"/>
              </a:rPr>
              <a:t> parameter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>
                <a:latin typeface="Arial"/>
                <a:cs typeface="Arial"/>
              </a:rPr>
              <a:t>J</a:t>
            </a:r>
            <a:r>
              <a:rPr lang="en-US" altLang="ja-JP" sz="2400" dirty="0" smtClean="0">
                <a:latin typeface="Arial"/>
                <a:cs typeface="Arial"/>
              </a:rPr>
              <a:t> :: exchange interaction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3924" y="4974528"/>
            <a:ext cx="375518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Introduction of </a:t>
            </a:r>
            <a:r>
              <a:rPr kumimoji="1" lang="en-US" altLang="ja-JP" sz="2800" dirty="0" err="1" smtClean="0"/>
              <a:t>U</a:t>
            </a:r>
            <a:r>
              <a:rPr kumimoji="1" lang="en-US" altLang="ja-JP" sz="2800" baseline="-25000" dirty="0" err="1" smtClean="0"/>
              <a:t>eff</a:t>
            </a:r>
            <a:r>
              <a:rPr kumimoji="1" lang="en-US" altLang="ja-JP" sz="2800" dirty="0" smtClean="0"/>
              <a:t>(U-J)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623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288877" y="4642533"/>
            <a:ext cx="4508500" cy="603250"/>
          </a:xfrm>
          <a:prstGeom prst="wedgeRoundRectCallout">
            <a:avLst>
              <a:gd name="adj1" fmla="val 52811"/>
              <a:gd name="adj2" fmla="val -138735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err="1" smtClean="0">
                <a:solidFill>
                  <a:srgbClr val="000000"/>
                </a:solidFill>
                <a:latin typeface="Arial"/>
                <a:cs typeface="Arial"/>
              </a:rPr>
              <a:t>Hartree-Fock</a:t>
            </a:r>
            <a:r>
              <a:rPr lang="en-US" altLang="ja-JP" sz="2400" dirty="0" smtClean="0">
                <a:solidFill>
                  <a:srgbClr val="000000"/>
                </a:solidFill>
                <a:latin typeface="Arial"/>
                <a:cs typeface="Arial"/>
              </a:rPr>
              <a:t> exchange energy</a:t>
            </a:r>
            <a:endParaRPr kumimoji="1" lang="ja-JP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682569" y="4448561"/>
            <a:ext cx="3381375" cy="1165224"/>
          </a:xfrm>
          <a:prstGeom prst="wedgeRoundRectCallout">
            <a:avLst>
              <a:gd name="adj1" fmla="val -27808"/>
              <a:gd name="adj2" fmla="val -85998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Arial"/>
                <a:cs typeface="Arial"/>
              </a:rPr>
              <a:t>Exchange  correlation energy of LDA or GGA</a:t>
            </a:r>
            <a:endParaRPr kumimoji="1" lang="ja-JP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820057" y="5593145"/>
            <a:ext cx="5237331" cy="1092801"/>
            <a:chOff x="457200" y="5069925"/>
            <a:chExt cx="5237331" cy="109280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57200" y="5639506"/>
              <a:ext cx="52373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kumimoji="1" lang="en-US" altLang="ja-JP" sz="2800" dirty="0" smtClean="0">
                  <a:latin typeface="Arial"/>
                  <a:cs typeface="Arial"/>
                </a:rPr>
                <a:t>L</a:t>
              </a:r>
              <a:r>
                <a:rPr lang="en-US" altLang="ja-JP" sz="2800" dirty="0" smtClean="0">
                  <a:latin typeface="Arial"/>
                  <a:cs typeface="Arial"/>
                </a:rPr>
                <a:t>ength of computational time</a:t>
              </a:r>
              <a:r>
                <a:rPr kumimoji="1" lang="en-US" altLang="ja-JP" sz="2800" dirty="0" smtClean="0">
                  <a:latin typeface="Arial"/>
                  <a:cs typeface="Arial"/>
                </a:rPr>
                <a:t> 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15143" y="5069925"/>
              <a:ext cx="138198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demerit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</p:grp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7" y="3289300"/>
            <a:ext cx="5118100" cy="787400"/>
          </a:xfrm>
          <a:prstGeom prst="rect">
            <a:avLst/>
          </a:prstGeom>
        </p:spPr>
      </p:pic>
      <p:grpSp>
        <p:nvGrpSpPr>
          <p:cNvPr id="14" name="図形グループ 13"/>
          <p:cNvGrpSpPr/>
          <p:nvPr/>
        </p:nvGrpSpPr>
        <p:grpSpPr>
          <a:xfrm>
            <a:off x="101912" y="2332819"/>
            <a:ext cx="5966047" cy="523220"/>
            <a:chOff x="446629" y="2332819"/>
            <a:chExt cx="5966047" cy="523220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446629" y="2332819"/>
              <a:ext cx="5955476" cy="523220"/>
            </a:xfrm>
            <a:prstGeom prst="wedgeRoundRectCallout">
              <a:avLst>
                <a:gd name="adj1" fmla="val 9022"/>
                <a:gd name="adj2" fmla="val 138787"/>
                <a:gd name="adj3" fmla="val 16667"/>
              </a:avLst>
            </a:prstGeom>
            <a:no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57200" y="2332819"/>
              <a:ext cx="59554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Exchange correlation energy of LDA 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Hybrid function method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035" y="1435781"/>
            <a:ext cx="814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>
                <a:latin typeface="Arial"/>
                <a:cs typeface="Arial"/>
              </a:rPr>
              <a:t>Hybridization of </a:t>
            </a:r>
            <a:r>
              <a:rPr kumimoji="1" lang="en-US" altLang="ja-JP" sz="2800" u="sng" dirty="0" err="1" smtClean="0">
                <a:latin typeface="Arial"/>
                <a:cs typeface="Arial"/>
              </a:rPr>
              <a:t>Hartree</a:t>
            </a:r>
            <a:r>
              <a:rPr lang="en-US" altLang="ja-JP" sz="2800" u="sng" dirty="0" err="1" smtClean="0">
                <a:latin typeface="Arial"/>
                <a:cs typeface="Arial"/>
              </a:rPr>
              <a:t>-Fock</a:t>
            </a:r>
            <a:r>
              <a:rPr lang="en-US" altLang="ja-JP" sz="2800" u="sng" dirty="0" smtClean="0">
                <a:latin typeface="Arial"/>
                <a:cs typeface="Arial"/>
              </a:rPr>
              <a:t> and density function</a:t>
            </a:r>
            <a:endParaRPr kumimoji="1" lang="ja-JP" altLang="en-US" sz="2800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3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err="1" smtClean="0">
                <a:latin typeface="Arial"/>
                <a:cs typeface="Arial"/>
              </a:rPr>
              <a:t>Results~LDA+U</a:t>
            </a:r>
            <a:r>
              <a:rPr lang="en-US" altLang="ja-JP" sz="4000" dirty="0" smtClean="0">
                <a:latin typeface="Arial"/>
                <a:cs typeface="Arial"/>
              </a:rPr>
              <a:t>(2eV)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3105"/>
            <a:ext cx="9144000" cy="4656809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1695950" y="1744868"/>
            <a:ext cx="1843247" cy="646331"/>
            <a:chOff x="2300090" y="1397384"/>
            <a:chExt cx="1843247" cy="64633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726626" y="1397384"/>
              <a:ext cx="1416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"/>
                  <a:cs typeface="Arial"/>
                </a:rPr>
                <a:t>Co_d_up</a:t>
              </a:r>
              <a:endParaRPr kumimoji="1" lang="en-US" altLang="ja-JP" dirty="0" smtClean="0">
                <a:latin typeface="Arial"/>
                <a:cs typeface="Arial"/>
              </a:endParaRPr>
            </a:p>
            <a:p>
              <a:r>
                <a:rPr lang="en-US" altLang="ja-JP" dirty="0" err="1" smtClean="0">
                  <a:latin typeface="Arial"/>
                  <a:cs typeface="Arial"/>
                </a:rPr>
                <a:t>Co_d_down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2300090" y="1624632"/>
              <a:ext cx="3174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300090" y="1851728"/>
              <a:ext cx="3174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図形グループ 11"/>
          <p:cNvGrpSpPr/>
          <p:nvPr/>
        </p:nvGrpSpPr>
        <p:grpSpPr>
          <a:xfrm>
            <a:off x="6470043" y="1732363"/>
            <a:ext cx="1868833" cy="646331"/>
            <a:chOff x="2300090" y="1397384"/>
            <a:chExt cx="1868833" cy="64633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726626" y="1397384"/>
              <a:ext cx="1442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Arial"/>
                  <a:cs typeface="Arial"/>
                </a:rPr>
                <a:t>Mn</a:t>
              </a:r>
              <a:r>
                <a:rPr kumimoji="1" lang="en-US" altLang="ja-JP" dirty="0" err="1" smtClean="0">
                  <a:latin typeface="Arial"/>
                  <a:cs typeface="Arial"/>
                </a:rPr>
                <a:t>_d_up</a:t>
              </a:r>
              <a:endParaRPr kumimoji="1" lang="en-US" altLang="ja-JP" dirty="0" smtClean="0">
                <a:latin typeface="Arial"/>
                <a:cs typeface="Arial"/>
              </a:endParaRPr>
            </a:p>
            <a:p>
              <a:r>
                <a:rPr lang="en-US" altLang="ja-JP" dirty="0" err="1" smtClean="0">
                  <a:latin typeface="Arial"/>
                  <a:cs typeface="Arial"/>
                </a:rPr>
                <a:t>Mn_d_down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2300090" y="1624632"/>
              <a:ext cx="3174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300090" y="1851728"/>
              <a:ext cx="3174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27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6495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Contents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3125" y="1664607"/>
            <a:ext cx="763587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800" dirty="0" smtClean="0">
                <a:latin typeface="Arial"/>
                <a:cs typeface="Arial"/>
              </a:rPr>
              <a:t>Introduction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800" dirty="0" err="1" smtClean="0">
                <a:latin typeface="Arial"/>
                <a:cs typeface="Arial"/>
              </a:rPr>
              <a:t>Multiferroic</a:t>
            </a:r>
            <a:endParaRPr kumimoji="1" lang="en-US" altLang="ja-JP" sz="28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err="1">
                <a:latin typeface="Arial"/>
                <a:cs typeface="Arial"/>
              </a:rPr>
              <a:t>F</a:t>
            </a:r>
            <a:r>
              <a:rPr lang="en-US" altLang="ja-JP" sz="2800" dirty="0" err="1" smtClean="0">
                <a:latin typeface="Arial"/>
                <a:cs typeface="Arial"/>
              </a:rPr>
              <a:t>erroelectricity</a:t>
            </a:r>
            <a:endParaRPr kumimoji="1" lang="en-US" altLang="ja-JP" sz="28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First principles calculation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Density of </a:t>
            </a:r>
            <a:r>
              <a:rPr lang="en-US" altLang="ja-JP" sz="2800" dirty="0" smtClean="0">
                <a:latin typeface="Arial"/>
                <a:cs typeface="Arial"/>
              </a:rPr>
              <a:t>functional </a:t>
            </a:r>
            <a:r>
              <a:rPr lang="en-US" altLang="ja-JP" sz="2800" dirty="0" smtClean="0">
                <a:latin typeface="Arial"/>
                <a:cs typeface="Arial"/>
              </a:rPr>
              <a:t>theory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Motivation</a:t>
            </a:r>
            <a:endParaRPr lang="en-US" altLang="ja-JP" sz="28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Calculation methods</a:t>
            </a:r>
            <a:endParaRPr lang="en-US" altLang="ja-JP" sz="28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Results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Summery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800" dirty="0" smtClean="0">
                <a:latin typeface="Arial"/>
                <a:cs typeface="Arial"/>
              </a:rPr>
              <a:t>Future </a:t>
            </a:r>
            <a:r>
              <a:rPr lang="en-US" altLang="ja-JP" sz="2800" dirty="0" smtClean="0">
                <a:latin typeface="Arial"/>
                <a:cs typeface="Arial"/>
              </a:rPr>
              <a:t>work</a:t>
            </a:r>
          </a:p>
          <a:p>
            <a:pPr marL="342900" indent="-342900">
              <a:buFont typeface="Arial"/>
              <a:buChar char="•"/>
            </a:pPr>
            <a:endParaRPr lang="en-US" altLang="ja-JP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75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DOS~LDA+U(U=2eV)~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8859" y="646855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/>
                <a:cs typeface="Arial"/>
              </a:rPr>
              <a:t>E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5867883" y="1828854"/>
            <a:ext cx="2166099" cy="4130096"/>
            <a:chOff x="5152572" y="1828854"/>
            <a:chExt cx="2166099" cy="413009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588000" y="1828854"/>
              <a:ext cx="12620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Co-d-</a:t>
              </a:r>
              <a:r>
                <a:rPr lang="en-US" altLang="ja-JP" sz="2400" dirty="0" err="1" smtClean="0">
                  <a:latin typeface="Arial"/>
                  <a:cs typeface="Arial"/>
                </a:rPr>
                <a:t>xz</a:t>
              </a:r>
              <a:endParaRPr lang="en-US" altLang="ja-JP" sz="2400" dirty="0" smtClean="0">
                <a:latin typeface="Arial"/>
                <a:cs typeface="Arial"/>
              </a:endParaRPr>
            </a:p>
            <a:p>
              <a:r>
                <a:rPr kumimoji="1" lang="en-US" altLang="ja-JP" sz="2400" dirty="0" smtClean="0">
                  <a:latin typeface="Arial"/>
                  <a:cs typeface="Arial"/>
                </a:rPr>
                <a:t>Co-d-</a:t>
              </a:r>
              <a:r>
                <a:rPr kumimoji="1" lang="en-US" altLang="ja-JP" sz="2400" dirty="0" err="1" smtClean="0">
                  <a:latin typeface="Arial"/>
                  <a:cs typeface="Arial"/>
                </a:rPr>
                <a:t>yz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06143" y="3735641"/>
              <a:ext cx="15927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Co-d-</a:t>
              </a:r>
              <a:r>
                <a:rPr lang="en-US" altLang="ja-JP" sz="2400" dirty="0" err="1" smtClean="0">
                  <a:latin typeface="Arial"/>
                  <a:cs typeface="Arial"/>
                </a:rPr>
                <a:t>xy</a:t>
              </a:r>
              <a:endParaRPr lang="en-US" altLang="ja-JP" sz="2400" dirty="0" smtClean="0">
                <a:latin typeface="Arial"/>
                <a:cs typeface="Arial"/>
              </a:endParaRPr>
            </a:p>
            <a:p>
              <a:r>
                <a:rPr kumimoji="1" lang="en-US" altLang="ja-JP" sz="2400" dirty="0" smtClean="0">
                  <a:latin typeface="Arial"/>
                  <a:cs typeface="Arial"/>
                </a:rPr>
                <a:t>Co-d-x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-y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606143" y="5497285"/>
              <a:ext cx="171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Co-d-3z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-r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5152572" y="2104571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5152572" y="2474685"/>
              <a:ext cx="3810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5152572" y="4332513"/>
              <a:ext cx="3810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152572" y="5744028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152572" y="3969657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6" y="1232554"/>
            <a:ext cx="4682026" cy="5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8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DOS~LDA+U(U=4eV)~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176"/>
            <a:ext cx="9144000" cy="4737824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1695950" y="1744868"/>
            <a:ext cx="1843247" cy="646331"/>
            <a:chOff x="2300090" y="1397384"/>
            <a:chExt cx="1843247" cy="646331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726626" y="1397384"/>
              <a:ext cx="1416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"/>
                  <a:cs typeface="Arial"/>
                </a:rPr>
                <a:t>Co_d_up</a:t>
              </a:r>
              <a:endParaRPr kumimoji="1" lang="en-US" altLang="ja-JP" dirty="0" smtClean="0">
                <a:latin typeface="Arial"/>
                <a:cs typeface="Arial"/>
              </a:endParaRPr>
            </a:p>
            <a:p>
              <a:r>
                <a:rPr lang="en-US" altLang="ja-JP" dirty="0" err="1" smtClean="0">
                  <a:latin typeface="Arial"/>
                  <a:cs typeface="Arial"/>
                </a:rPr>
                <a:t>Co_d_down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2300090" y="1624632"/>
              <a:ext cx="3174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300090" y="1851728"/>
              <a:ext cx="3174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6470043" y="1732363"/>
            <a:ext cx="1868833" cy="646331"/>
            <a:chOff x="2300090" y="1397384"/>
            <a:chExt cx="1868833" cy="64633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726626" y="1397384"/>
              <a:ext cx="1442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Arial"/>
                  <a:cs typeface="Arial"/>
                </a:rPr>
                <a:t>Mn</a:t>
              </a:r>
              <a:r>
                <a:rPr kumimoji="1" lang="en-US" altLang="ja-JP" dirty="0" err="1" smtClean="0">
                  <a:latin typeface="Arial"/>
                  <a:cs typeface="Arial"/>
                </a:rPr>
                <a:t>_d_up</a:t>
              </a:r>
              <a:endParaRPr kumimoji="1" lang="en-US" altLang="ja-JP" dirty="0" smtClean="0">
                <a:latin typeface="Arial"/>
                <a:cs typeface="Arial"/>
              </a:endParaRPr>
            </a:p>
            <a:p>
              <a:r>
                <a:rPr lang="en-US" altLang="ja-JP" dirty="0" err="1" smtClean="0">
                  <a:latin typeface="Arial"/>
                  <a:cs typeface="Arial"/>
                </a:rPr>
                <a:t>Mn_d_down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300090" y="1624632"/>
              <a:ext cx="3174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00090" y="1851728"/>
              <a:ext cx="3174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026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DOS~LDA</a:t>
            </a:r>
            <a:r>
              <a:rPr kumimoji="1" lang="en-US" altLang="ja-JP" sz="4000" dirty="0" smtClean="0"/>
              <a:t>+</a:t>
            </a:r>
            <a:r>
              <a:rPr kumimoji="1" lang="en-US" altLang="ja-JP" sz="4000" dirty="0" smtClean="0">
                <a:latin typeface="Arial"/>
                <a:cs typeface="Arial"/>
              </a:rPr>
              <a:t>U(U=4eV)~</a:t>
            </a:r>
            <a:endParaRPr kumimoji="1" lang="ja-JP" altLang="en-US" sz="4000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6354105" y="1828854"/>
            <a:ext cx="2166099" cy="4130096"/>
            <a:chOff x="5152572" y="1828854"/>
            <a:chExt cx="2166099" cy="41300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588000" y="1828854"/>
              <a:ext cx="12620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Co-d-</a:t>
              </a:r>
              <a:r>
                <a:rPr lang="en-US" altLang="ja-JP" sz="2400" dirty="0" err="1" smtClean="0">
                  <a:latin typeface="Arial"/>
                  <a:cs typeface="Arial"/>
                </a:rPr>
                <a:t>xz</a:t>
              </a:r>
              <a:endParaRPr lang="en-US" altLang="ja-JP" sz="2400" dirty="0" smtClean="0">
                <a:latin typeface="Arial"/>
                <a:cs typeface="Arial"/>
              </a:endParaRPr>
            </a:p>
            <a:p>
              <a:r>
                <a:rPr kumimoji="1" lang="en-US" altLang="ja-JP" sz="2400" dirty="0" smtClean="0">
                  <a:latin typeface="Arial"/>
                  <a:cs typeface="Arial"/>
                </a:rPr>
                <a:t>Co-d-</a:t>
              </a:r>
              <a:r>
                <a:rPr kumimoji="1" lang="en-US" altLang="ja-JP" sz="2400" dirty="0" err="1" smtClean="0">
                  <a:latin typeface="Arial"/>
                  <a:cs typeface="Arial"/>
                </a:rPr>
                <a:t>yz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06143" y="3735641"/>
              <a:ext cx="15927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Co-d-</a:t>
              </a:r>
              <a:r>
                <a:rPr lang="en-US" altLang="ja-JP" sz="2400" dirty="0" err="1" smtClean="0">
                  <a:latin typeface="Arial"/>
                  <a:cs typeface="Arial"/>
                </a:rPr>
                <a:t>xy</a:t>
              </a:r>
              <a:endParaRPr lang="en-US" altLang="ja-JP" sz="2400" dirty="0" smtClean="0">
                <a:latin typeface="Arial"/>
                <a:cs typeface="Arial"/>
              </a:endParaRPr>
            </a:p>
            <a:p>
              <a:r>
                <a:rPr kumimoji="1" lang="en-US" altLang="ja-JP" sz="2400" dirty="0" smtClean="0">
                  <a:latin typeface="Arial"/>
                  <a:cs typeface="Arial"/>
                </a:rPr>
                <a:t>Co-d-x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-y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606143" y="5497285"/>
              <a:ext cx="171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Co-d-3z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-r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5152572" y="2104571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5152572" y="2474685"/>
              <a:ext cx="3810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5152572" y="4332513"/>
              <a:ext cx="3810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5152572" y="5744028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5152572" y="3969657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" y="1127350"/>
            <a:ext cx="4844158" cy="544036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648859" y="646855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/>
                <a:cs typeface="Arial"/>
              </a:rPr>
              <a:t>E</a:t>
            </a:r>
            <a:endParaRPr kumimoji="1" lang="ja-JP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1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err="1" smtClean="0">
                <a:latin typeface="Arial"/>
                <a:cs typeface="Arial"/>
              </a:rPr>
              <a:t>Results~Hybrid</a:t>
            </a:r>
            <a:r>
              <a:rPr lang="en-US" altLang="ja-JP" sz="4000" dirty="0" smtClean="0">
                <a:latin typeface="Arial"/>
                <a:cs typeface="Arial"/>
              </a:rPr>
              <a:t> function~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181"/>
            <a:ext cx="9144000" cy="4869493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1695950" y="1744868"/>
            <a:ext cx="1843247" cy="646331"/>
            <a:chOff x="2300090" y="1397384"/>
            <a:chExt cx="1843247" cy="646331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726626" y="1397384"/>
              <a:ext cx="1416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Arial"/>
                  <a:cs typeface="Arial"/>
                </a:rPr>
                <a:t>Co_d_up</a:t>
              </a:r>
              <a:endParaRPr kumimoji="1" lang="en-US" altLang="ja-JP" dirty="0" smtClean="0">
                <a:latin typeface="Arial"/>
                <a:cs typeface="Arial"/>
              </a:endParaRPr>
            </a:p>
            <a:p>
              <a:r>
                <a:rPr lang="en-US" altLang="ja-JP" dirty="0" err="1" smtClean="0">
                  <a:latin typeface="Arial"/>
                  <a:cs typeface="Arial"/>
                </a:rPr>
                <a:t>Co_d_down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2300090" y="1624632"/>
              <a:ext cx="3174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300090" y="1851728"/>
              <a:ext cx="3174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6470043" y="1732363"/>
            <a:ext cx="1868833" cy="646331"/>
            <a:chOff x="2300090" y="1397384"/>
            <a:chExt cx="1868833" cy="64633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726626" y="1397384"/>
              <a:ext cx="1442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Arial"/>
                  <a:cs typeface="Arial"/>
                </a:rPr>
                <a:t>Mn</a:t>
              </a:r>
              <a:r>
                <a:rPr kumimoji="1" lang="en-US" altLang="ja-JP" dirty="0" err="1" smtClean="0">
                  <a:latin typeface="Arial"/>
                  <a:cs typeface="Arial"/>
                </a:rPr>
                <a:t>_d_up</a:t>
              </a:r>
              <a:endParaRPr kumimoji="1" lang="en-US" altLang="ja-JP" dirty="0" smtClean="0">
                <a:latin typeface="Arial"/>
                <a:cs typeface="Arial"/>
              </a:endParaRPr>
            </a:p>
            <a:p>
              <a:r>
                <a:rPr lang="en-US" altLang="ja-JP" dirty="0" err="1" smtClean="0">
                  <a:latin typeface="Arial"/>
                  <a:cs typeface="Arial"/>
                </a:rPr>
                <a:t>Mn_d_down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300090" y="1624632"/>
              <a:ext cx="3174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00090" y="1851728"/>
              <a:ext cx="31748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96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Hybrid function theory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1" y="1417638"/>
            <a:ext cx="4822898" cy="5440362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6190818" y="1883283"/>
            <a:ext cx="2166099" cy="4130096"/>
            <a:chOff x="5152572" y="1828854"/>
            <a:chExt cx="2166099" cy="41300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588000" y="1828854"/>
              <a:ext cx="12620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Co-d-</a:t>
              </a:r>
              <a:r>
                <a:rPr lang="en-US" altLang="ja-JP" sz="2400" dirty="0" err="1" smtClean="0">
                  <a:latin typeface="Arial"/>
                  <a:cs typeface="Arial"/>
                </a:rPr>
                <a:t>xz</a:t>
              </a:r>
              <a:endParaRPr lang="en-US" altLang="ja-JP" sz="2400" dirty="0" smtClean="0">
                <a:latin typeface="Arial"/>
                <a:cs typeface="Arial"/>
              </a:endParaRPr>
            </a:p>
            <a:p>
              <a:r>
                <a:rPr kumimoji="1" lang="en-US" altLang="ja-JP" sz="2400" dirty="0" smtClean="0">
                  <a:latin typeface="Arial"/>
                  <a:cs typeface="Arial"/>
                </a:rPr>
                <a:t>Co-d-</a:t>
              </a:r>
              <a:r>
                <a:rPr kumimoji="1" lang="en-US" altLang="ja-JP" sz="2400" dirty="0" err="1" smtClean="0">
                  <a:latin typeface="Arial"/>
                  <a:cs typeface="Arial"/>
                </a:rPr>
                <a:t>yz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06143" y="3735641"/>
              <a:ext cx="15927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Co-d-</a:t>
              </a:r>
              <a:r>
                <a:rPr lang="en-US" altLang="ja-JP" sz="2400" dirty="0" err="1" smtClean="0">
                  <a:latin typeface="Arial"/>
                  <a:cs typeface="Arial"/>
                </a:rPr>
                <a:t>xy</a:t>
              </a:r>
              <a:endParaRPr lang="en-US" altLang="ja-JP" sz="2400" dirty="0" smtClean="0">
                <a:latin typeface="Arial"/>
                <a:cs typeface="Arial"/>
              </a:endParaRPr>
            </a:p>
            <a:p>
              <a:r>
                <a:rPr kumimoji="1" lang="en-US" altLang="ja-JP" sz="2400" dirty="0" smtClean="0">
                  <a:latin typeface="Arial"/>
                  <a:cs typeface="Arial"/>
                </a:rPr>
                <a:t>Co-d-x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-y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606143" y="5497285"/>
              <a:ext cx="171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Co-d-3z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-r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2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5152572" y="2104571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5152572" y="2474685"/>
              <a:ext cx="3810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5152572" y="4332513"/>
              <a:ext cx="3810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5152572" y="5744028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5152572" y="3969657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912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Magnetic moment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59384"/>
              </p:ext>
            </p:extLst>
          </p:nvPr>
        </p:nvGraphicFramePr>
        <p:xfrm>
          <a:off x="199571" y="3120572"/>
          <a:ext cx="8944430" cy="24129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98286"/>
                <a:gridCol w="1705429"/>
                <a:gridCol w="1560285"/>
                <a:gridCol w="2703286"/>
                <a:gridCol w="2177144"/>
              </a:tblGrid>
              <a:tr h="1076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LDA+U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(U=2eV)</a:t>
                      </a:r>
                      <a:endParaRPr kumimoji="1" lang="ja-JP" alt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LDA+U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(U=4eV)</a:t>
                      </a:r>
                      <a:endParaRPr kumimoji="1" lang="ja-JP" alt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Hybrid functional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theory</a:t>
                      </a:r>
                      <a:endParaRPr kumimoji="1" lang="ja-JP" alt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ial"/>
                          <a:cs typeface="Arial"/>
                        </a:rPr>
                        <a:t>experiment</a:t>
                      </a:r>
                      <a:endParaRPr kumimoji="1" lang="ja-JP" alt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70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Co</a:t>
                      </a:r>
                      <a:endParaRPr kumimoji="1" lang="ja-JP" alt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2.568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2.652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2.676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0.66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94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Mn</a:t>
                      </a:r>
                      <a:endParaRPr kumimoji="1" lang="ja-JP" alt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2.818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3.025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2.938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Arial"/>
                          <a:cs typeface="Arial"/>
                        </a:rPr>
                        <a:t>1.63</a:t>
                      </a:r>
                      <a:endParaRPr kumimoji="1" lang="ja-JP" alt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38878" y="1679248"/>
            <a:ext cx="7847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I compare results of simulations with experiment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57858" y="6562323"/>
            <a:ext cx="5857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/>
                <a:cs typeface="Times New Roman"/>
              </a:rPr>
              <a:t>Y. J. Choi et al., Phys. Rev. </a:t>
            </a:r>
            <a:r>
              <a:rPr lang="en-US" sz="1200" dirty="0" err="1" smtClean="0">
                <a:latin typeface="Times New Roman"/>
                <a:cs typeface="Times New Roman"/>
              </a:rPr>
              <a:t>Lett</a:t>
            </a:r>
            <a:r>
              <a:rPr lang="en-US" sz="1200" dirty="0" smtClean="0">
                <a:latin typeface="Times New Roman"/>
                <a:cs typeface="Times New Roman"/>
              </a:rPr>
              <a:t>. </a:t>
            </a:r>
            <a:r>
              <a:rPr lang="en-US" sz="1200" b="1" dirty="0" smtClean="0">
                <a:latin typeface="Times New Roman"/>
                <a:cs typeface="Times New Roman"/>
              </a:rPr>
              <a:t>100 </a:t>
            </a:r>
            <a:r>
              <a:rPr lang="en-US" sz="1200" dirty="0" smtClean="0">
                <a:latin typeface="Times New Roman"/>
                <a:cs typeface="Times New Roman"/>
              </a:rPr>
              <a:t>047601 (2008).</a:t>
            </a:r>
            <a:endParaRPr lang="en-US" sz="1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920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Summary 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8736" y="1995954"/>
            <a:ext cx="79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8736" y="1707241"/>
            <a:ext cx="792806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I investigated the crystal field</a:t>
            </a:r>
            <a:r>
              <a:rPr lang="en-US" altLang="ja-JP" sz="2800" dirty="0" smtClean="0">
                <a:latin typeface="Arial"/>
                <a:cs typeface="Arial"/>
              </a:rPr>
              <a:t> splitting from calculating density of state of Co and </a:t>
            </a:r>
            <a:r>
              <a:rPr lang="en-US" altLang="ja-JP" sz="2800" dirty="0" err="1" smtClean="0">
                <a:latin typeface="Arial"/>
                <a:cs typeface="Arial"/>
              </a:rPr>
              <a:t>Mn</a:t>
            </a:r>
            <a:r>
              <a:rPr lang="en-US" altLang="ja-JP" sz="2800" dirty="0" smtClean="0">
                <a:latin typeface="Arial"/>
                <a:cs typeface="Arial"/>
              </a:rPr>
              <a:t> in Ca</a:t>
            </a:r>
            <a:r>
              <a:rPr lang="en-US" altLang="ja-JP" sz="2800" baseline="-25000" dirty="0" smtClean="0">
                <a:latin typeface="Arial"/>
                <a:cs typeface="Arial"/>
              </a:rPr>
              <a:t>3</a:t>
            </a:r>
            <a:r>
              <a:rPr lang="en-US" altLang="ja-JP" sz="2800" dirty="0" smtClean="0">
                <a:latin typeface="Arial"/>
                <a:cs typeface="Arial"/>
              </a:rPr>
              <a:t>CoMnO</a:t>
            </a:r>
            <a:r>
              <a:rPr lang="en-US" altLang="ja-JP" sz="2800" baseline="-25000" dirty="0" smtClean="0">
                <a:latin typeface="Arial"/>
                <a:cs typeface="Arial"/>
              </a:rPr>
              <a:t>6</a:t>
            </a:r>
            <a:r>
              <a:rPr lang="en-US" altLang="ja-JP" sz="2800" dirty="0" smtClean="0">
                <a:latin typeface="Arial"/>
                <a:cs typeface="Arial"/>
              </a:rPr>
              <a:t> . </a:t>
            </a:r>
          </a:p>
          <a:p>
            <a:endParaRPr kumimoji="1" lang="en-US" altLang="ja-JP" sz="2800" dirty="0" smtClean="0">
              <a:latin typeface="Arial"/>
              <a:cs typeface="Arial"/>
            </a:endParaRPr>
          </a:p>
          <a:p>
            <a:endParaRPr kumimoji="1" lang="en-US" altLang="ja-JP" sz="2800" dirty="0" smtClean="0">
              <a:latin typeface="Arial"/>
              <a:cs typeface="Arial"/>
            </a:endParaRPr>
          </a:p>
          <a:p>
            <a:r>
              <a:rPr lang="en-US" altLang="ja-JP" sz="2800" dirty="0" smtClean="0">
                <a:latin typeface="Arial"/>
                <a:cs typeface="Arial"/>
              </a:rPr>
              <a:t>Magnetic moments resulting from simulation were not consistent with experiment . </a:t>
            </a:r>
          </a:p>
          <a:p>
            <a:endParaRPr lang="en-US" altLang="ja-JP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35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Future work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39699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The origin of both the </a:t>
            </a:r>
            <a:r>
              <a:rPr lang="en-US" altLang="ja-JP" sz="2800" dirty="0" err="1" smtClean="0">
                <a:latin typeface="Arial"/>
                <a:cs typeface="Arial"/>
              </a:rPr>
              <a:t>Ising</a:t>
            </a:r>
            <a:r>
              <a:rPr lang="en-US" altLang="ja-JP" sz="2800" dirty="0" smtClean="0">
                <a:latin typeface="Arial"/>
                <a:cs typeface="Arial"/>
              </a:rPr>
              <a:t> chain magnetism and </a:t>
            </a:r>
            <a:r>
              <a:rPr lang="en-US" altLang="ja-JP" sz="2800" dirty="0" err="1" smtClean="0">
                <a:latin typeface="Arial"/>
                <a:cs typeface="Arial"/>
              </a:rPr>
              <a:t>ferroelectricity</a:t>
            </a:r>
            <a:r>
              <a:rPr lang="en-US" altLang="ja-JP" sz="2800" dirty="0" smtClean="0">
                <a:latin typeface="Arial"/>
                <a:cs typeface="Arial"/>
              </a:rPr>
              <a:t> in Ca</a:t>
            </a:r>
            <a:r>
              <a:rPr lang="en-US" altLang="ja-JP" sz="2800" baseline="-25000" dirty="0" smtClean="0">
                <a:latin typeface="Arial"/>
                <a:cs typeface="Arial"/>
              </a:rPr>
              <a:t>3</a:t>
            </a:r>
            <a:r>
              <a:rPr lang="en-US" altLang="ja-JP" sz="2800" dirty="0" smtClean="0">
                <a:latin typeface="Arial"/>
                <a:cs typeface="Arial"/>
              </a:rPr>
              <a:t>CoMnO</a:t>
            </a:r>
            <a:r>
              <a:rPr lang="en-US" altLang="ja-JP" sz="2800" baseline="-25000" dirty="0" smtClean="0">
                <a:latin typeface="Arial"/>
                <a:cs typeface="Arial"/>
              </a:rPr>
              <a:t>6</a:t>
            </a:r>
            <a:r>
              <a:rPr lang="en-US" altLang="ja-JP" sz="2800" dirty="0" smtClean="0">
                <a:latin typeface="Arial"/>
                <a:cs typeface="Arial"/>
              </a:rPr>
              <a:t> is studied . 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325" y="13742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715" y="4180344"/>
            <a:ext cx="901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ja-JP" sz="2800" dirty="0" smtClean="0">
                <a:latin typeface="Arial"/>
                <a:cs typeface="Arial"/>
              </a:rPr>
              <a:t>Exchange coupling constant is calculated by first principles </a:t>
            </a:r>
            <a:r>
              <a:rPr lang="en-US" altLang="ja-JP" sz="2800" dirty="0" smtClean="0">
                <a:latin typeface="Arial"/>
                <a:cs typeface="Arial"/>
              </a:rPr>
              <a:t>c</a:t>
            </a:r>
            <a:r>
              <a:rPr kumimoji="1" lang="en-US" altLang="ja-JP" sz="2800" dirty="0" smtClean="0">
                <a:latin typeface="Arial"/>
                <a:cs typeface="Arial"/>
              </a:rPr>
              <a:t>alculation</a:t>
            </a:r>
            <a:r>
              <a:rPr kumimoji="1" lang="en-US" altLang="ja-JP" sz="28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altLang="ja-JP" sz="2800" dirty="0" smtClean="0">
                <a:latin typeface="Arial"/>
                <a:cs typeface="Arial"/>
              </a:rPr>
              <a:t>By Monte-</a:t>
            </a:r>
            <a:r>
              <a:rPr lang="en-US" altLang="ja-JP" sz="2800" dirty="0" err="1" smtClean="0">
                <a:latin typeface="Arial"/>
                <a:cs typeface="Arial"/>
              </a:rPr>
              <a:t>Calro</a:t>
            </a:r>
            <a:r>
              <a:rPr lang="en-US" altLang="ja-JP" sz="2800" dirty="0" smtClean="0">
                <a:latin typeface="Arial"/>
                <a:cs typeface="Arial"/>
              </a:rPr>
              <a:t> simulation , I calculate various physical </a:t>
            </a:r>
            <a:r>
              <a:rPr lang="en-US" altLang="ja-JP" sz="2800" dirty="0" smtClean="0">
                <a:latin typeface="Arial"/>
                <a:cs typeface="Arial"/>
              </a:rPr>
              <a:t>quantities</a:t>
            </a:r>
            <a:endParaRPr lang="en-US" altLang="ja-JP" sz="28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kumimoji="1" lang="en-US" altLang="ja-JP" sz="2800" dirty="0" smtClean="0">
                <a:latin typeface="Arial"/>
                <a:cs typeface="Arial"/>
              </a:rPr>
              <a:t>I will investigate correlation between </a:t>
            </a:r>
            <a:r>
              <a:rPr kumimoji="1" lang="en-US" altLang="ja-JP" sz="2800" dirty="0" err="1" smtClean="0">
                <a:latin typeface="Arial"/>
                <a:cs typeface="Arial"/>
              </a:rPr>
              <a:t>ferroelectricity</a:t>
            </a:r>
            <a:r>
              <a:rPr kumimoji="1" lang="en-US" altLang="ja-JP" sz="2800" dirty="0" smtClean="0">
                <a:latin typeface="Arial"/>
                <a:cs typeface="Arial"/>
              </a:rPr>
              <a:t> and spin orderings .  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606"/>
            <a:ext cx="7073900" cy="368300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94" y="3316411"/>
            <a:ext cx="39624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図形グループ 38"/>
          <p:cNvGrpSpPr/>
          <p:nvPr/>
        </p:nvGrpSpPr>
        <p:grpSpPr>
          <a:xfrm>
            <a:off x="98964" y="4387810"/>
            <a:ext cx="3612241" cy="2420705"/>
            <a:chOff x="0" y="4437295"/>
            <a:chExt cx="3612241" cy="2420705"/>
          </a:xfrm>
        </p:grpSpPr>
        <p:sp>
          <p:nvSpPr>
            <p:cNvPr id="38" name="角丸四角形 37"/>
            <p:cNvSpPr/>
            <p:nvPr/>
          </p:nvSpPr>
          <p:spPr>
            <a:xfrm>
              <a:off x="0" y="4437295"/>
              <a:ext cx="3612241" cy="242070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02577" y="4437295"/>
              <a:ext cx="2591425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Energy difference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grpSp>
          <p:nvGrpSpPr>
            <p:cNvPr id="37" name="図形グループ 36"/>
            <p:cNvGrpSpPr/>
            <p:nvPr/>
          </p:nvGrpSpPr>
          <p:grpSpPr>
            <a:xfrm>
              <a:off x="1273012" y="4992476"/>
              <a:ext cx="1055477" cy="1712243"/>
              <a:chOff x="457200" y="5031124"/>
              <a:chExt cx="1055477" cy="1712243"/>
            </a:xfrm>
          </p:grpSpPr>
          <p:grpSp>
            <p:nvGrpSpPr>
              <p:cNvPr id="25" name="図形グループ 24"/>
              <p:cNvGrpSpPr/>
              <p:nvPr/>
            </p:nvGrpSpPr>
            <p:grpSpPr>
              <a:xfrm>
                <a:off x="457200" y="5031124"/>
                <a:ext cx="1055477" cy="375746"/>
                <a:chOff x="457200" y="5031124"/>
                <a:chExt cx="1055477" cy="375746"/>
              </a:xfrm>
            </p:grpSpPr>
            <p:cxnSp>
              <p:nvCxnSpPr>
                <p:cNvPr id="15" name="直線矢印コネクタ 14"/>
                <p:cNvCxnSpPr/>
                <p:nvPr/>
              </p:nvCxnSpPr>
              <p:spPr>
                <a:xfrm>
                  <a:off x="1162346" y="5051270"/>
                  <a:ext cx="0" cy="3556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矢印コネクタ 16"/>
                <p:cNvCxnSpPr/>
                <p:nvPr/>
              </p:nvCxnSpPr>
              <p:spPr>
                <a:xfrm flipV="1">
                  <a:off x="457200" y="5031124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矢印コネクタ 17"/>
                <p:cNvCxnSpPr/>
                <p:nvPr/>
              </p:nvCxnSpPr>
              <p:spPr>
                <a:xfrm flipV="1">
                  <a:off x="823338" y="5031124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/>
                <p:cNvCxnSpPr/>
                <p:nvPr/>
              </p:nvCxnSpPr>
              <p:spPr>
                <a:xfrm>
                  <a:off x="1512677" y="5051270"/>
                  <a:ext cx="0" cy="3556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図形グループ 30"/>
              <p:cNvGrpSpPr/>
              <p:nvPr/>
            </p:nvGrpSpPr>
            <p:grpSpPr>
              <a:xfrm>
                <a:off x="457200" y="5492998"/>
                <a:ext cx="1055477" cy="355600"/>
                <a:chOff x="457200" y="5492998"/>
                <a:chExt cx="1055477" cy="355600"/>
              </a:xfrm>
            </p:grpSpPr>
            <p:cxnSp>
              <p:nvCxnSpPr>
                <p:cNvPr id="20" name="直線矢印コネクタ 19"/>
                <p:cNvCxnSpPr/>
                <p:nvPr/>
              </p:nvCxnSpPr>
              <p:spPr>
                <a:xfrm flipV="1">
                  <a:off x="457200" y="5492998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 flipV="1">
                  <a:off x="1162346" y="5492998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>
                  <a:off x="1512677" y="5492998"/>
                  <a:ext cx="0" cy="3556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>
                <a:xfrm>
                  <a:off x="823338" y="5492998"/>
                  <a:ext cx="0" cy="3556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線矢印コネクタ 26"/>
              <p:cNvCxnSpPr/>
              <p:nvPr/>
            </p:nvCxnSpPr>
            <p:spPr>
              <a:xfrm flipV="1">
                <a:off x="457200" y="5955967"/>
                <a:ext cx="0" cy="355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825915" y="5950198"/>
                <a:ext cx="0" cy="3556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>
                <a:off x="1162346" y="5955967"/>
                <a:ext cx="0" cy="3556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>
                <a:off x="1512677" y="5950198"/>
                <a:ext cx="0" cy="3556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図形グループ 35"/>
              <p:cNvGrpSpPr/>
              <p:nvPr/>
            </p:nvGrpSpPr>
            <p:grpSpPr>
              <a:xfrm>
                <a:off x="457200" y="6387767"/>
                <a:ext cx="1055477" cy="355600"/>
                <a:chOff x="457200" y="6387767"/>
                <a:chExt cx="1055477" cy="355600"/>
              </a:xfrm>
            </p:grpSpPr>
            <p:cxnSp>
              <p:nvCxnSpPr>
                <p:cNvPr id="32" name="直線矢印コネクタ 31"/>
                <p:cNvCxnSpPr/>
                <p:nvPr/>
              </p:nvCxnSpPr>
              <p:spPr>
                <a:xfrm flipV="1">
                  <a:off x="457200" y="6387767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矢印コネクタ 32"/>
                <p:cNvCxnSpPr/>
                <p:nvPr/>
              </p:nvCxnSpPr>
              <p:spPr>
                <a:xfrm flipV="1">
                  <a:off x="825915" y="6387767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矢印コネクタ 33"/>
                <p:cNvCxnSpPr/>
                <p:nvPr/>
              </p:nvCxnSpPr>
              <p:spPr>
                <a:xfrm flipV="1">
                  <a:off x="1136574" y="6387767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矢印コネクタ 34"/>
                <p:cNvCxnSpPr/>
                <p:nvPr/>
              </p:nvCxnSpPr>
              <p:spPr>
                <a:xfrm flipV="1">
                  <a:off x="1512677" y="6387767"/>
                  <a:ext cx="0" cy="3556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図形グループ 39"/>
          <p:cNvGrpSpPr/>
          <p:nvPr/>
        </p:nvGrpSpPr>
        <p:grpSpPr>
          <a:xfrm>
            <a:off x="5946079" y="4717710"/>
            <a:ext cx="2991546" cy="1962963"/>
            <a:chOff x="5459594" y="4717710"/>
            <a:chExt cx="2991546" cy="1962963"/>
          </a:xfrm>
        </p:grpSpPr>
        <p:sp>
          <p:nvSpPr>
            <p:cNvPr id="13" name="角丸四角形 12"/>
            <p:cNvSpPr/>
            <p:nvPr/>
          </p:nvSpPr>
          <p:spPr>
            <a:xfrm>
              <a:off x="5459594" y="4717710"/>
              <a:ext cx="2991546" cy="19629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図形グループ 11"/>
            <p:cNvGrpSpPr/>
            <p:nvPr/>
          </p:nvGrpSpPr>
          <p:grpSpPr>
            <a:xfrm>
              <a:off x="6514752" y="5031124"/>
              <a:ext cx="991603" cy="1318543"/>
              <a:chOff x="6249845" y="5031124"/>
              <a:chExt cx="991603" cy="1318543"/>
            </a:xfrm>
          </p:grpSpPr>
          <p:pic>
            <p:nvPicPr>
              <p:cNvPr id="9" name="図 8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848" y="5031124"/>
                <a:ext cx="711200" cy="355600"/>
              </a:xfrm>
              <a:prstGeom prst="rect">
                <a:avLst/>
              </a:prstGeom>
            </p:spPr>
          </p:pic>
          <p:pic>
            <p:nvPicPr>
              <p:cNvPr id="10" name="図 9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848" y="5492998"/>
                <a:ext cx="990600" cy="393700"/>
              </a:xfrm>
              <a:prstGeom prst="rect">
                <a:avLst/>
              </a:prstGeom>
            </p:spPr>
          </p:pic>
          <p:pic>
            <p:nvPicPr>
              <p:cNvPr id="11" name="図 10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845" y="5955967"/>
                <a:ext cx="927100" cy="393700"/>
              </a:xfrm>
              <a:prstGeom prst="rect">
                <a:avLst/>
              </a:prstGeom>
            </p:spPr>
          </p:pic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Decision of </a:t>
            </a:r>
            <a:r>
              <a:rPr lang="en-US" altLang="ja-JP" sz="4000" dirty="0" err="1" smtClean="0">
                <a:latin typeface="Arial"/>
                <a:cs typeface="Arial"/>
              </a:rPr>
              <a:t>J</a:t>
            </a:r>
            <a:r>
              <a:rPr lang="en-US" altLang="ja-JP" sz="4000" baseline="-25000" dirty="0" err="1" smtClean="0">
                <a:latin typeface="Arial"/>
                <a:cs typeface="Arial"/>
              </a:rPr>
              <a:t>ij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417637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/>
                <a:cs typeface="Arial"/>
              </a:rPr>
              <a:t>C</a:t>
            </a:r>
            <a:r>
              <a:rPr lang="en-US" altLang="ja-JP" sz="2800" dirty="0" smtClean="0">
                <a:latin typeface="Arial"/>
                <a:cs typeface="Arial"/>
              </a:rPr>
              <a:t>alculating total energy in various spin state 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(↑↑↓↓ , ↑↓↑↓ , ↑↓↓↓ , ↑↑↑↑) , </a:t>
            </a:r>
            <a:r>
              <a:rPr kumimoji="1" lang="en-US" altLang="ja-JP" sz="2800" dirty="0" smtClean="0">
                <a:latin typeface="Arial"/>
                <a:cs typeface="Arial"/>
              </a:rPr>
              <a:t>I calculate exchange couplin</a:t>
            </a:r>
            <a:r>
              <a:rPr lang="en-US" altLang="ja-JP" sz="2800" dirty="0" smtClean="0">
                <a:latin typeface="Arial"/>
                <a:cs typeface="Arial"/>
              </a:rPr>
              <a:t>g constant by calculating difference between spin states. 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38193" y="3291557"/>
            <a:ext cx="20806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Hamiltonian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3" y="3880043"/>
            <a:ext cx="7569200" cy="393700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4162163" y="5289358"/>
            <a:ext cx="1435000" cy="923747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42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Crystal field splitting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232443" y="2200085"/>
            <a:ext cx="3908382" cy="4148731"/>
            <a:chOff x="5232443" y="1694458"/>
            <a:chExt cx="3908382" cy="4148731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6266716" y="4316250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/>
            <p:nvPr/>
          </p:nvCxnSpPr>
          <p:spPr>
            <a:xfrm>
              <a:off x="6266716" y="4566918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6266716" y="5315271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6266716" y="5528143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6266716" y="5743077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 descr="latex-image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4368921"/>
              <a:ext cx="228600" cy="169545"/>
            </a:xfrm>
            <a:prstGeom prst="rect">
              <a:avLst/>
            </a:prstGeom>
          </p:spPr>
        </p:pic>
        <p:pic>
          <p:nvPicPr>
            <p:cNvPr id="9" name="図 8" descr="latex-imag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4368921"/>
              <a:ext cx="510540" cy="194310"/>
            </a:xfrm>
            <a:prstGeom prst="rect">
              <a:avLst/>
            </a:prstGeom>
          </p:spPr>
        </p:pic>
        <p:pic>
          <p:nvPicPr>
            <p:cNvPr id="10" name="図 9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05" y="5446228"/>
              <a:ext cx="253365" cy="188595"/>
            </a:xfrm>
            <a:prstGeom prst="rect">
              <a:avLst/>
            </a:prstGeom>
          </p:spPr>
        </p:pic>
        <p:pic>
          <p:nvPicPr>
            <p:cNvPr id="11" name="図 10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5446228"/>
              <a:ext cx="249555" cy="163830"/>
            </a:xfrm>
            <a:prstGeom prst="rect">
              <a:avLst/>
            </a:prstGeom>
          </p:spPr>
        </p:pic>
        <p:pic>
          <p:nvPicPr>
            <p:cNvPr id="12" name="図 11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5446228"/>
              <a:ext cx="243840" cy="188595"/>
            </a:xfrm>
            <a:prstGeom prst="rect">
              <a:avLst/>
            </a:prstGeom>
          </p:spPr>
        </p:pic>
        <p:cxnSp>
          <p:nvCxnSpPr>
            <p:cNvPr id="13" name="直線矢印コネクタ 12"/>
            <p:cNvCxnSpPr/>
            <p:nvPr/>
          </p:nvCxnSpPr>
          <p:spPr>
            <a:xfrm flipV="1">
              <a:off x="5684644" y="4255777"/>
              <a:ext cx="0" cy="158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6266716" y="2753952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6266716" y="1926508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266716" y="3068372"/>
              <a:ext cx="76349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図 16" descr="latex-image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2961480"/>
              <a:ext cx="228600" cy="169545"/>
            </a:xfrm>
            <a:prstGeom prst="rect">
              <a:avLst/>
            </a:prstGeom>
          </p:spPr>
        </p:pic>
        <p:pic>
          <p:nvPicPr>
            <p:cNvPr id="18" name="図 17" descr="latex-imag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2659654"/>
              <a:ext cx="510540" cy="194310"/>
            </a:xfrm>
            <a:prstGeom prst="rect">
              <a:avLst/>
            </a:prstGeom>
          </p:spPr>
        </p:pic>
        <p:pic>
          <p:nvPicPr>
            <p:cNvPr id="19" name="図 18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2659654"/>
              <a:ext cx="253365" cy="188595"/>
            </a:xfrm>
            <a:prstGeom prst="rect">
              <a:avLst/>
            </a:prstGeom>
          </p:spPr>
        </p:pic>
        <p:pic>
          <p:nvPicPr>
            <p:cNvPr id="20" name="図 19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08" y="1844593"/>
              <a:ext cx="249555" cy="163830"/>
            </a:xfrm>
            <a:prstGeom prst="rect">
              <a:avLst/>
            </a:prstGeom>
          </p:spPr>
        </p:pic>
        <p:pic>
          <p:nvPicPr>
            <p:cNvPr id="21" name="図 20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48" y="1844593"/>
              <a:ext cx="243840" cy="188595"/>
            </a:xfrm>
            <a:prstGeom prst="rect">
              <a:avLst/>
            </a:prstGeom>
          </p:spPr>
        </p:pic>
        <p:cxnSp>
          <p:nvCxnSpPr>
            <p:cNvPr id="22" name="直線矢印コネクタ 21"/>
            <p:cNvCxnSpPr/>
            <p:nvPr/>
          </p:nvCxnSpPr>
          <p:spPr>
            <a:xfrm flipV="1">
              <a:off x="5684644" y="1694458"/>
              <a:ext cx="0" cy="158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 rot="16200000">
              <a:off x="4984939" y="228069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Energy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6200000">
              <a:off x="4984939" y="482939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Energy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2775" y="4439387"/>
              <a:ext cx="908050" cy="1134110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2775" y="2033188"/>
              <a:ext cx="895350" cy="882650"/>
            </a:xfrm>
            <a:prstGeom prst="rect">
              <a:avLst/>
            </a:prstGeom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38477" y="1710022"/>
            <a:ext cx="51564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/>
                <a:cs typeface="Arial"/>
              </a:rPr>
              <a:t>D</a:t>
            </a:r>
            <a:r>
              <a:rPr lang="en-US" altLang="ja-JP" sz="2400" dirty="0" smtClean="0">
                <a:latin typeface="Arial"/>
                <a:cs typeface="Arial"/>
              </a:rPr>
              <a:t>egenerated 3</a:t>
            </a:r>
            <a:r>
              <a:rPr lang="en-US" altLang="ja-JP" sz="2400" i="1" dirty="0" smtClean="0">
                <a:latin typeface="Arial"/>
                <a:cs typeface="Arial"/>
              </a:rPr>
              <a:t>d</a:t>
            </a:r>
            <a:r>
              <a:rPr lang="en-US" altLang="ja-JP" sz="2400" dirty="0" smtClean="0">
                <a:latin typeface="Arial"/>
                <a:cs typeface="Arial"/>
              </a:rPr>
              <a:t> orbitals are split by</a:t>
            </a:r>
          </a:p>
          <a:p>
            <a:r>
              <a:rPr lang="en-US" altLang="ja-JP" sz="2400" dirty="0" smtClean="0">
                <a:latin typeface="Arial"/>
                <a:cs typeface="Arial"/>
              </a:rPr>
              <a:t>Coulomb interaction with the ligand anions.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pic>
        <p:nvPicPr>
          <p:cNvPr id="29" name="Picture 5" descr="dorbital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3" y="3253803"/>
            <a:ext cx="4249737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1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err="1" smtClean="0">
                <a:latin typeface="Arial"/>
                <a:cs typeface="Arial"/>
              </a:rPr>
              <a:t>Multiferroic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" y="5216663"/>
            <a:ext cx="9143999" cy="15696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Arial"/>
                <a:cs typeface="Arial"/>
              </a:rPr>
              <a:t>Ferroic</a:t>
            </a:r>
            <a:r>
              <a:rPr lang="en-US" altLang="ja-JP" sz="2400" dirty="0">
                <a:latin typeface="Arial"/>
                <a:cs typeface="Arial"/>
              </a:rPr>
              <a:t> :: </a:t>
            </a:r>
            <a:r>
              <a:rPr lang="en-US" altLang="ja-JP" sz="2400" dirty="0">
                <a:solidFill>
                  <a:srgbClr val="FFB222"/>
                </a:solidFill>
                <a:latin typeface="Arial"/>
                <a:cs typeface="Arial"/>
              </a:rPr>
              <a:t>P</a:t>
            </a:r>
            <a:r>
              <a:rPr lang="en-US" altLang="ja-JP" sz="2400" dirty="0">
                <a:latin typeface="Arial"/>
                <a:cs typeface="Arial"/>
              </a:rPr>
              <a:t>,</a:t>
            </a:r>
            <a:r>
              <a:rPr lang="en-US" altLang="ja-JP"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altLang="ja-JP" sz="2400" dirty="0">
                <a:latin typeface="Arial"/>
                <a:cs typeface="Arial"/>
              </a:rPr>
              <a:t> or </a:t>
            </a:r>
            <a:r>
              <a:rPr lang="en-US" altLang="ja-JP" sz="2400" dirty="0" err="1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sz="2400" dirty="0">
                <a:latin typeface="Arial"/>
                <a:cs typeface="Arial"/>
              </a:rPr>
              <a:t>are spontaneously formed to produce </a:t>
            </a:r>
            <a:r>
              <a:rPr lang="en-US" altLang="ja-JP" sz="2400" dirty="0" err="1">
                <a:solidFill>
                  <a:srgbClr val="FFB222"/>
                </a:solidFill>
                <a:latin typeface="Arial"/>
                <a:cs typeface="Arial"/>
              </a:rPr>
              <a:t>ferro</a:t>
            </a:r>
            <a:r>
              <a:rPr lang="en-US" altLang="ja-JP" sz="2400" dirty="0" err="1" smtClean="0">
                <a:solidFill>
                  <a:srgbClr val="FFB222"/>
                </a:solidFill>
                <a:latin typeface="Arial"/>
                <a:cs typeface="Arial"/>
              </a:rPr>
              <a:t>electricity</a:t>
            </a:r>
            <a:r>
              <a:rPr lang="en-US" altLang="ja-JP" sz="2400" dirty="0" smtClean="0">
                <a:latin typeface="Arial"/>
                <a:cs typeface="Arial"/>
              </a:rPr>
              <a:t>,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  <a:cs typeface="Arial"/>
              </a:rPr>
              <a:t>ferro</a:t>
            </a:r>
            <a:r>
              <a:rPr lang="en-US" altLang="ja-JP" sz="24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altLang="ja-JP" sz="2400" dirty="0" err="1">
                <a:solidFill>
                  <a:srgbClr val="0000FF"/>
                </a:solidFill>
                <a:latin typeface="Arial"/>
                <a:cs typeface="Arial"/>
              </a:rPr>
              <a:t>antiferro</a:t>
            </a:r>
            <a:r>
              <a:rPr lang="en-US" altLang="ja-JP" sz="2400" dirty="0">
                <a:solidFill>
                  <a:srgbClr val="0000FF"/>
                </a:solidFill>
                <a:latin typeface="Arial"/>
                <a:cs typeface="Arial"/>
              </a:rPr>
              <a:t>-magnetism </a:t>
            </a:r>
            <a:r>
              <a:rPr lang="en-US" altLang="ja-JP" sz="2400" dirty="0">
                <a:latin typeface="Arial"/>
                <a:cs typeface="Arial"/>
              </a:rPr>
              <a:t>or </a:t>
            </a:r>
            <a:r>
              <a:rPr lang="en-US" altLang="ja-JP" sz="2400" dirty="0" err="1">
                <a:solidFill>
                  <a:srgbClr val="FF0000"/>
                </a:solidFill>
                <a:latin typeface="Arial"/>
                <a:cs typeface="Arial"/>
              </a:rPr>
              <a:t>ferroelasticity</a:t>
            </a:r>
            <a:endParaRPr lang="en-US" altLang="ja-JP" sz="24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altLang="ja-JP" sz="2400" dirty="0" err="1" smtClean="0">
                <a:latin typeface="Arial"/>
                <a:cs typeface="Arial"/>
              </a:rPr>
              <a:t>Multiferroic</a:t>
            </a:r>
            <a:r>
              <a:rPr lang="en-US" altLang="ja-JP" sz="2400" dirty="0" smtClean="0">
                <a:latin typeface="Arial"/>
                <a:cs typeface="Arial"/>
              </a:rPr>
              <a:t> :: co-existence of at least two kinds of </a:t>
            </a:r>
            <a:r>
              <a:rPr lang="en-US" altLang="ja-JP" sz="2400" dirty="0" err="1" smtClean="0">
                <a:latin typeface="Arial"/>
                <a:cs typeface="Arial"/>
              </a:rPr>
              <a:t>ferroic</a:t>
            </a:r>
            <a:r>
              <a:rPr lang="en-US" altLang="ja-JP" sz="2400" dirty="0" smtClean="0">
                <a:latin typeface="Arial"/>
                <a:cs typeface="Arial"/>
              </a:rPr>
              <a:t> orderings</a:t>
            </a:r>
          </a:p>
          <a:p>
            <a:r>
              <a:rPr lang="en-US" altLang="ja-JP" sz="2400" dirty="0">
                <a:latin typeface="Arial"/>
                <a:cs typeface="Arial"/>
              </a:rPr>
              <a:t>Magnetoelectricity :: Control of P(M) via a magnetic(electric) field</a:t>
            </a:r>
            <a:endParaRPr lang="ja-JP" altLang="en-US" sz="2400" dirty="0">
              <a:latin typeface="Arial"/>
              <a:cs typeface="Arial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592665" y="1293981"/>
            <a:ext cx="3522137" cy="3636205"/>
            <a:chOff x="541865" y="2165010"/>
            <a:chExt cx="3522137" cy="3636205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91002" y="2165010"/>
              <a:ext cx="575733" cy="575733"/>
              <a:chOff x="3098800" y="2695636"/>
              <a:chExt cx="575733" cy="575733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3098800" y="2695636"/>
                <a:ext cx="575733" cy="5757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3199569" y="2731216"/>
                <a:ext cx="424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"/>
                    <a:cs typeface="Arial"/>
                  </a:rPr>
                  <a:t>E</a:t>
                </a:r>
                <a:endParaRPr kumimoji="1" lang="ja-JP" altLang="en-US" sz="28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図形グループ 6"/>
            <p:cNvGrpSpPr/>
            <p:nvPr/>
          </p:nvGrpSpPr>
          <p:grpSpPr>
            <a:xfrm>
              <a:off x="541865" y="4598948"/>
              <a:ext cx="745067" cy="1202267"/>
              <a:chOff x="2150533" y="1727199"/>
              <a:chExt cx="745067" cy="1202267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2150533" y="1727199"/>
                <a:ext cx="745067" cy="12022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2353734" y="1884062"/>
                <a:ext cx="364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/>
                    <a:cs typeface="Arial"/>
                  </a:rPr>
                  <a:t>+</a:t>
                </a:r>
                <a:endParaRPr kumimoji="1" lang="ja-JP" altLang="en-US" sz="2400" dirty="0">
                  <a:latin typeface="Arial"/>
                  <a:cs typeface="Arial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353734" y="2342189"/>
                <a:ext cx="364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Arial"/>
                    <a:cs typeface="Arial"/>
                  </a:rPr>
                  <a:t>−</a:t>
                </a:r>
                <a:endParaRPr kumimoji="1" lang="ja-JP" altLang="en-US" sz="2400" dirty="0">
                  <a:latin typeface="Arial"/>
                  <a:cs typeface="Arial"/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691771" y="3952731"/>
              <a:ext cx="424165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P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grpSp>
          <p:nvGrpSpPr>
            <p:cNvPr id="9" name="図形グループ 8"/>
            <p:cNvGrpSpPr/>
            <p:nvPr/>
          </p:nvGrpSpPr>
          <p:grpSpPr>
            <a:xfrm>
              <a:off x="2893936" y="2165010"/>
              <a:ext cx="575733" cy="575733"/>
              <a:chOff x="2893936" y="2165010"/>
              <a:chExt cx="575733" cy="575733"/>
            </a:xfrm>
          </p:grpSpPr>
          <p:sp>
            <p:nvSpPr>
              <p:cNvPr id="29" name="円/楕円 28"/>
              <p:cNvSpPr/>
              <p:nvPr/>
            </p:nvSpPr>
            <p:spPr>
              <a:xfrm>
                <a:off x="2893936" y="2165010"/>
                <a:ext cx="575733" cy="575733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977772" y="2200590"/>
                <a:ext cx="443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latin typeface="Arial"/>
                    <a:cs typeface="Arial"/>
                  </a:rPr>
                  <a:t>H</a:t>
                </a:r>
                <a:endParaRPr kumimoji="1" lang="ja-JP" altLang="en-US" sz="28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937973" y="3952731"/>
              <a:ext cx="483776" cy="523220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M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2353734" y="4816834"/>
              <a:ext cx="1710268" cy="813520"/>
              <a:chOff x="4233334" y="3662431"/>
              <a:chExt cx="1710268" cy="813520"/>
            </a:xfrm>
            <a:solidFill>
              <a:srgbClr val="000090"/>
            </a:solidFill>
          </p:grpSpPr>
          <p:cxnSp>
            <p:nvCxnSpPr>
              <p:cNvPr id="18" name="直線コネクタ 17"/>
              <p:cNvCxnSpPr/>
              <p:nvPr/>
            </p:nvCxnSpPr>
            <p:spPr>
              <a:xfrm flipV="1">
                <a:off x="4233334" y="3662431"/>
                <a:ext cx="524933" cy="29030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4233335" y="3952731"/>
                <a:ext cx="0" cy="52322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V="1">
                <a:off x="5418668" y="4185651"/>
                <a:ext cx="524933" cy="29030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5418669" y="3662431"/>
                <a:ext cx="524933" cy="29030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4758267" y="3662431"/>
                <a:ext cx="1185334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5943601" y="3662431"/>
                <a:ext cx="1" cy="52322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flipV="1">
                <a:off x="4775200" y="3669681"/>
                <a:ext cx="524933" cy="29030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V="1">
                <a:off x="4809068" y="3952731"/>
                <a:ext cx="0" cy="52322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5418668" y="3952731"/>
                <a:ext cx="0" cy="52322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233335" y="3959981"/>
                <a:ext cx="1185334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4233334" y="4475951"/>
                <a:ext cx="1185334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11"/>
            <p:cNvSpPr txBox="1"/>
            <p:nvPr/>
          </p:nvSpPr>
          <p:spPr>
            <a:xfrm>
              <a:off x="2417757" y="5114384"/>
              <a:ext cx="443977" cy="523220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N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28571" y="5107134"/>
              <a:ext cx="424165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"/>
                  <a:cs typeface="Arial"/>
                </a:rPr>
                <a:t>S</a:t>
              </a:r>
              <a:endParaRPr kumimoji="1" lang="ja-JP" altLang="en-US" sz="2800" dirty="0">
                <a:latin typeface="Arial"/>
                <a:cs typeface="Arial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3164035" y="2895600"/>
              <a:ext cx="0" cy="931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894968" y="2895600"/>
              <a:ext cx="0" cy="93133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1286932" y="2740743"/>
              <a:ext cx="1520292" cy="1086190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1286932" y="2723810"/>
              <a:ext cx="1520292" cy="1103123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5181599" y="2311519"/>
            <a:ext cx="3198311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Arial"/>
                <a:cs typeface="Arial"/>
              </a:rPr>
              <a:t>Magnetoelectric</a:t>
            </a:r>
            <a:r>
              <a:rPr kumimoji="1" lang="en-US" altLang="ja-JP" sz="2400" dirty="0" smtClean="0">
                <a:latin typeface="Arial"/>
                <a:cs typeface="Arial"/>
              </a:rPr>
              <a:t> effect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37" name="左矢印 36"/>
          <p:cNvSpPr/>
          <p:nvPr/>
        </p:nvSpPr>
        <p:spPr>
          <a:xfrm>
            <a:off x="2726267" y="2311519"/>
            <a:ext cx="2201333" cy="366510"/>
          </a:xfrm>
          <a:prstGeom prst="lef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5643359" y="4818936"/>
            <a:ext cx="39654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Times New Roman"/>
                <a:cs typeface="Times New Roman"/>
              </a:rPr>
              <a:t>N. A. </a:t>
            </a:r>
            <a:r>
              <a:rPr lang="en-GB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Spaldin</a:t>
            </a:r>
            <a:r>
              <a:rPr lang="en-GB" sz="1200" dirty="0">
                <a:solidFill>
                  <a:srgbClr val="000000"/>
                </a:solidFill>
                <a:latin typeface="Times New Roman"/>
                <a:cs typeface="Times New Roman"/>
              </a:rPr>
              <a:t> and M. </a:t>
            </a:r>
            <a:r>
              <a:rPr lang="en-GB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Fiebig</a:t>
            </a:r>
            <a:r>
              <a:rPr lang="en-GB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Science </a:t>
            </a:r>
            <a:r>
              <a:rPr lang="en-GB"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309, </a:t>
            </a:r>
            <a:r>
              <a:rPr lang="en-GB" sz="1200" dirty="0">
                <a:solidFill>
                  <a:srgbClr val="000000"/>
                </a:solidFill>
                <a:latin typeface="Times New Roman"/>
                <a:cs typeface="Times New Roman"/>
              </a:rPr>
              <a:t>391 (2005)</a:t>
            </a:r>
          </a:p>
        </p:txBody>
      </p:sp>
    </p:spTree>
    <p:extLst>
      <p:ext uri="{BB962C8B-B14F-4D97-AF65-F5344CB8AC3E}">
        <p14:creationId xmlns:p14="http://schemas.microsoft.com/office/powerpoint/2010/main" val="247074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Ferroelectrics(2)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3793" y="1522221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ja-JP" sz="2800" dirty="0" smtClean="0">
                <a:latin typeface="Arial"/>
                <a:cs typeface="Arial"/>
              </a:rPr>
              <a:t>Symmetry restriction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1" y="2325504"/>
            <a:ext cx="5549900" cy="1130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98735" y="2325504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space inversion</a:t>
            </a:r>
            <a:endParaRPr kumimoji="1" lang="ja-JP" alt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68" y="2787597"/>
            <a:ext cx="2413000" cy="330200"/>
          </a:xfrm>
          <a:prstGeom prst="rect">
            <a:avLst/>
          </a:prstGeom>
        </p:spPr>
      </p:pic>
      <p:grpSp>
        <p:nvGrpSpPr>
          <p:cNvPr id="24" name="図形グループ 23"/>
          <p:cNvGrpSpPr/>
          <p:nvPr/>
        </p:nvGrpSpPr>
        <p:grpSpPr>
          <a:xfrm>
            <a:off x="313395" y="3761581"/>
            <a:ext cx="1295400" cy="2209799"/>
            <a:chOff x="1066800" y="3593067"/>
            <a:chExt cx="1295400" cy="2209799"/>
          </a:xfrm>
        </p:grpSpPr>
        <p:cxnSp>
          <p:nvCxnSpPr>
            <p:cNvPr id="16" name="直線コネクタ 15"/>
            <p:cNvCxnSpPr/>
            <p:nvPr/>
          </p:nvCxnSpPr>
          <p:spPr>
            <a:xfrm rot="5400000">
              <a:off x="610395" y="4735273"/>
              <a:ext cx="21335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1563689" y="3593067"/>
              <a:ext cx="2286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1066800" y="3898894"/>
              <a:ext cx="1295400" cy="1677193"/>
              <a:chOff x="5562600" y="4038600"/>
              <a:chExt cx="1295400" cy="1295400"/>
            </a:xfrm>
          </p:grpSpPr>
          <p:sp>
            <p:nvSpPr>
              <p:cNvPr id="19" name="直方体 18"/>
              <p:cNvSpPr/>
              <p:nvPr/>
            </p:nvSpPr>
            <p:spPr>
              <a:xfrm>
                <a:off x="5562600" y="4038600"/>
                <a:ext cx="1295400" cy="1295400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 rot="5400000">
                <a:off x="5398812" y="4534694"/>
                <a:ext cx="992189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rot="10800000">
                <a:off x="5893318" y="5029200"/>
                <a:ext cx="964682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10800000" flipV="1">
                <a:off x="5562601" y="5030788"/>
                <a:ext cx="330717" cy="30321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環状矢印 22"/>
            <p:cNvSpPr/>
            <p:nvPr/>
          </p:nvSpPr>
          <p:spPr>
            <a:xfrm rot="9000000">
              <a:off x="1406964" y="4378768"/>
              <a:ext cx="609611" cy="6096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544717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3600000" lon="0" rev="198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2219536" y="4238476"/>
            <a:ext cx="1676400" cy="1405826"/>
            <a:chOff x="2219536" y="4238476"/>
            <a:chExt cx="1676400" cy="1405826"/>
          </a:xfrm>
        </p:grpSpPr>
        <p:pic>
          <p:nvPicPr>
            <p:cNvPr id="7" name="図 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536" y="4866460"/>
              <a:ext cx="1676400" cy="330200"/>
            </a:xfrm>
            <a:prstGeom prst="rect">
              <a:avLst/>
            </a:prstGeom>
          </p:spPr>
        </p:pic>
        <p:pic>
          <p:nvPicPr>
            <p:cNvPr id="8" name="図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236" y="5314102"/>
              <a:ext cx="914400" cy="330200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2276207" y="4238476"/>
              <a:ext cx="1619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Arial"/>
                  <a:cs typeface="Arial"/>
                </a:rPr>
                <a:t>otation : C</a:t>
              </a:r>
              <a:r>
                <a:rPr kumimoji="1" lang="en-US" altLang="ja-JP" sz="2000" baseline="-25000" dirty="0" smtClean="0">
                  <a:solidFill>
                    <a:srgbClr val="FF0000"/>
                  </a:solidFill>
                  <a:latin typeface="Arial"/>
                  <a:cs typeface="Arial"/>
                </a:rPr>
                <a:t>2z</a:t>
              </a:r>
              <a:endParaRPr kumimoji="1" lang="ja-JP" altLang="en-US" sz="2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4220241" y="4068435"/>
            <a:ext cx="1981200" cy="1677193"/>
            <a:chOff x="4648200" y="3899921"/>
            <a:chExt cx="1981200" cy="1677193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5032064" y="3899921"/>
              <a:ext cx="1295400" cy="1677193"/>
              <a:chOff x="5562600" y="4038600"/>
              <a:chExt cx="1295400" cy="1295400"/>
            </a:xfrm>
          </p:grpSpPr>
          <p:sp>
            <p:nvSpPr>
              <p:cNvPr id="27" name="直方体 26"/>
              <p:cNvSpPr/>
              <p:nvPr/>
            </p:nvSpPr>
            <p:spPr>
              <a:xfrm>
                <a:off x="5562600" y="4038600"/>
                <a:ext cx="1295400" cy="1295400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/>
              <p:cNvCxnSpPr/>
              <p:nvPr/>
            </p:nvCxnSpPr>
            <p:spPr>
              <a:xfrm rot="5400000">
                <a:off x="5398812" y="4534694"/>
                <a:ext cx="992189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rot="10800000">
                <a:off x="5893318" y="5029200"/>
                <a:ext cx="964682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rot="10800000" flipV="1">
                <a:off x="5562601" y="5030788"/>
                <a:ext cx="330717" cy="30321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平行四辺形 30"/>
            <p:cNvSpPr/>
            <p:nvPr/>
          </p:nvSpPr>
          <p:spPr>
            <a:xfrm>
              <a:off x="4648200" y="4190999"/>
              <a:ext cx="1981200" cy="1143001"/>
            </a:xfrm>
            <a:prstGeom prst="parallelogram">
              <a:avLst/>
            </a:prstGeom>
            <a:solidFill>
              <a:schemeClr val="tx1">
                <a:alpha val="3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42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6509689" y="4189225"/>
            <a:ext cx="1955800" cy="1354469"/>
            <a:chOff x="6509689" y="4326356"/>
            <a:chExt cx="1955800" cy="1354469"/>
          </a:xfrm>
        </p:grpSpPr>
        <p:pic>
          <p:nvPicPr>
            <p:cNvPr id="9" name="図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660" y="5376025"/>
              <a:ext cx="914400" cy="304800"/>
            </a:xfrm>
            <a:prstGeom prst="rect">
              <a:avLst/>
            </a:prstGeom>
          </p:spPr>
        </p:pic>
        <p:pic>
          <p:nvPicPr>
            <p:cNvPr id="10" name="図 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689" y="4866460"/>
              <a:ext cx="1955800" cy="368300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6859191" y="4326356"/>
              <a:ext cx="1311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latin typeface="Arial"/>
                  <a:cs typeface="Arial"/>
                </a:rPr>
                <a:t>m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Arial"/>
                  <a:cs typeface="Arial"/>
                </a:rPr>
                <a:t>irror : </a:t>
              </a:r>
              <a:r>
                <a:rPr kumimoji="1" lang="en-US" altLang="ja-JP" sz="2000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σ</a:t>
              </a:r>
              <a:r>
                <a:rPr kumimoji="1" lang="en-US" altLang="ja-JP" sz="2000" baseline="-25000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z</a:t>
              </a:r>
              <a:endParaRPr kumimoji="1" lang="ja-JP" altLang="en-US" sz="2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7706992" y="5483341"/>
            <a:ext cx="1295416" cy="1283733"/>
            <a:chOff x="7696184" y="5105400"/>
            <a:chExt cx="1295416" cy="1283733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7975539" y="5483341"/>
              <a:ext cx="803441" cy="816354"/>
              <a:chOff x="1269955" y="4949940"/>
              <a:chExt cx="803441" cy="816354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 rot="10800000" flipV="1">
                <a:off x="1269955" y="5487189"/>
                <a:ext cx="329452" cy="279105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rot="5400000" flipH="1" flipV="1">
                <a:off x="1334119" y="5214432"/>
                <a:ext cx="537258" cy="827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1598613" y="5487195"/>
                <a:ext cx="474783" cy="1012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テキスト ボックス 37"/>
            <p:cNvSpPr txBox="1"/>
            <p:nvPr/>
          </p:nvSpPr>
          <p:spPr>
            <a:xfrm>
              <a:off x="7696184" y="6019801"/>
              <a:ext cx="320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Comic Sans MS"/>
                  <a:cs typeface="Comic Sans MS"/>
                </a:rPr>
                <a:t>x</a:t>
              </a:r>
              <a:endParaRPr kumimoji="1" lang="ja-JP" altLang="en-US" dirty="0">
                <a:latin typeface="Comic Sans MS"/>
                <a:cs typeface="Comic Sans M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686784" y="5955269"/>
              <a:ext cx="30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Comic Sans MS"/>
                  <a:cs typeface="Comic Sans MS"/>
                </a:rPr>
                <a:t>y</a:t>
              </a:r>
              <a:endParaRPr kumimoji="1" lang="ja-JP" altLang="en-US" dirty="0">
                <a:latin typeface="Comic Sans MS"/>
                <a:cs typeface="Comic Sans M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199360" y="5105400"/>
              <a:ext cx="308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Comic Sans MS"/>
                  <a:cs typeface="Comic Sans MS"/>
                </a:rPr>
                <a:t>z</a:t>
              </a:r>
              <a:endParaRPr kumimoji="1" lang="ja-JP" altLang="en-US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9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err="1" smtClean="0">
                <a:latin typeface="Arial"/>
                <a:cs typeface="Arial"/>
              </a:rPr>
              <a:t>Ferroic</a:t>
            </a:r>
            <a:r>
              <a:rPr kumimoji="1" lang="en-US" altLang="ja-JP" sz="4000" dirty="0" smtClean="0">
                <a:latin typeface="Arial"/>
                <a:cs typeface="Arial"/>
              </a:rPr>
              <a:t> quantities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57200" y="1295400"/>
            <a:ext cx="8229600" cy="15253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 smtClean="0">
                <a:latin typeface="Arial"/>
                <a:cs typeface="Arial"/>
              </a:rPr>
              <a:t>Ferroic</a:t>
            </a:r>
            <a:r>
              <a:rPr lang="en-US" altLang="ja-JP" sz="2800" dirty="0" smtClean="0">
                <a:latin typeface="Arial"/>
                <a:cs typeface="Arial"/>
              </a:rPr>
              <a:t> (</a:t>
            </a:r>
            <a:r>
              <a:rPr lang="en-US" altLang="ja-JP" sz="2800" i="1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altLang="ja-JP" sz="2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ja-JP" sz="2800" dirty="0" smtClean="0">
                <a:latin typeface="Arial"/>
                <a:cs typeface="Arial"/>
              </a:rPr>
              <a:t>and </a:t>
            </a:r>
            <a:r>
              <a:rPr lang="en-US" altLang="ja-JP" sz="2800" i="1" dirty="0" smtClean="0">
                <a:solidFill>
                  <a:schemeClr val="accent2"/>
                </a:solidFill>
                <a:latin typeface="Arial"/>
                <a:cs typeface="Arial"/>
              </a:rPr>
              <a:t>P</a:t>
            </a:r>
            <a:r>
              <a:rPr lang="en-US" altLang="ja-JP" sz="2800" dirty="0" smtClean="0">
                <a:latin typeface="Arial"/>
                <a:cs typeface="Arial"/>
              </a:rPr>
              <a:t>) quantities are classified by their symmetry transformations under space and time reversal.</a:t>
            </a:r>
            <a:endParaRPr lang="ja-JP" altLang="en-US" sz="2800" dirty="0">
              <a:latin typeface="Arial"/>
              <a:cs typeface="Arial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1015944" y="2623505"/>
            <a:ext cx="7366056" cy="3999408"/>
            <a:chOff x="1015944" y="2343090"/>
            <a:chExt cx="7366056" cy="3999408"/>
          </a:xfrm>
        </p:grpSpPr>
        <p:sp>
          <p:nvSpPr>
            <p:cNvPr id="5" name="フリーフォーム 4"/>
            <p:cNvSpPr/>
            <p:nvPr/>
          </p:nvSpPr>
          <p:spPr>
            <a:xfrm>
              <a:off x="1305626" y="4246977"/>
              <a:ext cx="2377320" cy="1942326"/>
            </a:xfrm>
            <a:custGeom>
              <a:avLst/>
              <a:gdLst>
                <a:gd name="connsiteX0" fmla="*/ 0 w 1697593"/>
                <a:gd name="connsiteY0" fmla="*/ 1256922 h 1256922"/>
                <a:gd name="connsiteX1" fmla="*/ 6868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  <a:gd name="connsiteX0" fmla="*/ 0 w 1697593"/>
                <a:gd name="connsiteY0" fmla="*/ 1256922 h 1256922"/>
                <a:gd name="connsiteX1" fmla="*/ 3820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593" h="1256922">
                  <a:moveTo>
                    <a:pt x="0" y="1256922"/>
                  </a:moveTo>
                  <a:cubicBezTo>
                    <a:pt x="262414" y="1253682"/>
                    <a:pt x="220029" y="1250443"/>
                    <a:pt x="382013" y="1075511"/>
                  </a:cubicBezTo>
                  <a:cubicBezTo>
                    <a:pt x="543997" y="900579"/>
                    <a:pt x="752642" y="386579"/>
                    <a:pt x="971905" y="207327"/>
                  </a:cubicBezTo>
                  <a:cubicBezTo>
                    <a:pt x="1191168" y="28075"/>
                    <a:pt x="1697593" y="0"/>
                    <a:pt x="1697593" y="0"/>
                  </a:cubicBezTo>
                  <a:lnTo>
                    <a:pt x="1697593" y="0"/>
                  </a:lnTo>
                  <a:lnTo>
                    <a:pt x="1697593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 rot="10800000">
              <a:off x="1458024" y="4241542"/>
              <a:ext cx="2377320" cy="1942326"/>
            </a:xfrm>
            <a:custGeom>
              <a:avLst/>
              <a:gdLst>
                <a:gd name="connsiteX0" fmla="*/ 0 w 1697593"/>
                <a:gd name="connsiteY0" fmla="*/ 1256922 h 1256922"/>
                <a:gd name="connsiteX1" fmla="*/ 6868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  <a:gd name="connsiteX0" fmla="*/ 0 w 1697593"/>
                <a:gd name="connsiteY0" fmla="*/ 1256922 h 1256922"/>
                <a:gd name="connsiteX1" fmla="*/ 3820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593" h="1256922">
                  <a:moveTo>
                    <a:pt x="0" y="1256922"/>
                  </a:moveTo>
                  <a:cubicBezTo>
                    <a:pt x="262414" y="1253682"/>
                    <a:pt x="220029" y="1250443"/>
                    <a:pt x="382013" y="1075511"/>
                  </a:cubicBezTo>
                  <a:cubicBezTo>
                    <a:pt x="543997" y="900579"/>
                    <a:pt x="752642" y="386579"/>
                    <a:pt x="971905" y="207327"/>
                  </a:cubicBezTo>
                  <a:cubicBezTo>
                    <a:pt x="1191168" y="28075"/>
                    <a:pt x="1697593" y="0"/>
                    <a:pt x="1697593" y="0"/>
                  </a:cubicBezTo>
                  <a:lnTo>
                    <a:pt x="1697593" y="0"/>
                  </a:lnTo>
                  <a:lnTo>
                    <a:pt x="1697593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1015944" y="519168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1392259" y="5157488"/>
              <a:ext cx="2368430" cy="1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158944" y="3821668"/>
              <a:ext cx="388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kumimoji="1" lang="ja-JP" alt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778183" y="5204936"/>
              <a:ext cx="361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H</a:t>
              </a:r>
              <a:endParaRPr kumimoji="1" lang="ja-JP" alt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158944" y="4246977"/>
              <a:ext cx="463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kumimoji="1" lang="en-US" altLang="ja-JP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</a:t>
              </a:r>
              <a:endParaRPr kumimoji="1" lang="ja-JP" alt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920944" y="5204936"/>
              <a:ext cx="4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H</a:t>
              </a:r>
              <a:r>
                <a:rPr lang="en-US" altLang="ja-JP" baseline="-250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endParaRPr kumimoji="1" lang="ja-JP" alt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5547482" y="4246977"/>
              <a:ext cx="2377320" cy="1942326"/>
            </a:xfrm>
            <a:custGeom>
              <a:avLst/>
              <a:gdLst>
                <a:gd name="connsiteX0" fmla="*/ 0 w 1697593"/>
                <a:gd name="connsiteY0" fmla="*/ 1256922 h 1256922"/>
                <a:gd name="connsiteX1" fmla="*/ 6868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  <a:gd name="connsiteX0" fmla="*/ 0 w 1697593"/>
                <a:gd name="connsiteY0" fmla="*/ 1256922 h 1256922"/>
                <a:gd name="connsiteX1" fmla="*/ 3820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593" h="1256922">
                  <a:moveTo>
                    <a:pt x="0" y="1256922"/>
                  </a:moveTo>
                  <a:cubicBezTo>
                    <a:pt x="262414" y="1253682"/>
                    <a:pt x="220029" y="1250443"/>
                    <a:pt x="382013" y="1075511"/>
                  </a:cubicBezTo>
                  <a:cubicBezTo>
                    <a:pt x="543997" y="900579"/>
                    <a:pt x="752642" y="386579"/>
                    <a:pt x="971905" y="207327"/>
                  </a:cubicBezTo>
                  <a:cubicBezTo>
                    <a:pt x="1191168" y="28075"/>
                    <a:pt x="1697593" y="0"/>
                    <a:pt x="1697593" y="0"/>
                  </a:cubicBezTo>
                  <a:lnTo>
                    <a:pt x="1697593" y="0"/>
                  </a:lnTo>
                  <a:lnTo>
                    <a:pt x="1697593" y="0"/>
                  </a:lnTo>
                </a:path>
              </a:pathLst>
            </a:cu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 rot="10800000">
              <a:off x="5699880" y="4241542"/>
              <a:ext cx="2377320" cy="1942326"/>
            </a:xfrm>
            <a:custGeom>
              <a:avLst/>
              <a:gdLst>
                <a:gd name="connsiteX0" fmla="*/ 0 w 1697593"/>
                <a:gd name="connsiteY0" fmla="*/ 1256922 h 1256922"/>
                <a:gd name="connsiteX1" fmla="*/ 6868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  <a:gd name="connsiteX0" fmla="*/ 0 w 1697593"/>
                <a:gd name="connsiteY0" fmla="*/ 1256922 h 1256922"/>
                <a:gd name="connsiteX1" fmla="*/ 3820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593" h="1256922">
                  <a:moveTo>
                    <a:pt x="0" y="1256922"/>
                  </a:moveTo>
                  <a:cubicBezTo>
                    <a:pt x="262414" y="1253682"/>
                    <a:pt x="220029" y="1250443"/>
                    <a:pt x="382013" y="1075511"/>
                  </a:cubicBezTo>
                  <a:cubicBezTo>
                    <a:pt x="543997" y="900579"/>
                    <a:pt x="752642" y="386579"/>
                    <a:pt x="971905" y="207327"/>
                  </a:cubicBezTo>
                  <a:cubicBezTo>
                    <a:pt x="1191168" y="28075"/>
                    <a:pt x="1697593" y="0"/>
                    <a:pt x="1697593" y="0"/>
                  </a:cubicBezTo>
                  <a:lnTo>
                    <a:pt x="1697593" y="0"/>
                  </a:lnTo>
                  <a:lnTo>
                    <a:pt x="1697593" y="0"/>
                  </a:lnTo>
                </a:path>
              </a:pathLst>
            </a:cu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5257800" y="519168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5634115" y="5157488"/>
              <a:ext cx="2368430" cy="1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6400800" y="3827898"/>
              <a:ext cx="30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P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020039" y="5211166"/>
              <a:ext cx="328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E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395206" y="4253207"/>
              <a:ext cx="379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P</a:t>
              </a:r>
              <a:r>
                <a:rPr kumimoji="1" lang="en-US" altLang="ja-JP" baseline="-25000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s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57206" y="5211166"/>
              <a:ext cx="407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E</a:t>
              </a:r>
              <a:r>
                <a:rPr lang="en-US" altLang="ja-JP" baseline="-25000" dirty="0" err="1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c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438400" y="2343090"/>
              <a:ext cx="480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Comic Sans MS"/>
                  <a:cs typeface="Comic Sans MS"/>
                </a:rPr>
                <a:t>1’</a:t>
              </a:r>
              <a:endParaRPr kumimoji="1" lang="ja-JP" alt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676400" y="2724090"/>
              <a:ext cx="50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kumimoji="1" lang="ja-JP" altLang="en-US" sz="2000" b="1" i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080220" y="3250793"/>
              <a:ext cx="4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P</a:t>
              </a:r>
              <a:endParaRPr kumimoji="1" lang="ja-JP" altLang="en-US" sz="2000" b="1" i="1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95600" y="2724090"/>
              <a:ext cx="657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-M</a:t>
              </a:r>
              <a:endParaRPr kumimoji="1" lang="ja-JP" altLang="en-US" sz="2000" b="1" i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676400" y="3250793"/>
              <a:ext cx="4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P</a:t>
              </a:r>
              <a:endParaRPr kumimoji="1" lang="ja-JP" altLang="en-US" sz="2000" b="1" i="1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6" name="右矢印 25"/>
            <p:cNvSpPr/>
            <p:nvPr/>
          </p:nvSpPr>
          <p:spPr>
            <a:xfrm>
              <a:off x="2286000" y="3352800"/>
              <a:ext cx="568750" cy="27211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omic Sans MS"/>
                <a:cs typeface="Comic Sans M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657798" y="2362200"/>
              <a:ext cx="480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Comic Sans MS"/>
                  <a:cs typeface="Comic Sans MS"/>
                </a:rPr>
                <a:t>1</a:t>
              </a:r>
              <a:endParaRPr kumimoji="1" lang="ja-JP" alt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895798" y="2743200"/>
              <a:ext cx="50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kumimoji="1" lang="ja-JP" altLang="en-US" sz="2000" b="1" i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62800" y="3269903"/>
              <a:ext cx="56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-P</a:t>
              </a:r>
              <a:endParaRPr kumimoji="1" lang="ja-JP" altLang="en-US" sz="2000" b="1" i="1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271542" y="2743200"/>
              <a:ext cx="50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endParaRPr kumimoji="1" lang="ja-JP" altLang="en-US" sz="2000" b="1" i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895798" y="3269903"/>
              <a:ext cx="4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P</a:t>
              </a:r>
              <a:endParaRPr kumimoji="1" lang="ja-JP" altLang="en-US" sz="2000" b="1" i="1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2" name="右矢印 31"/>
            <p:cNvSpPr/>
            <p:nvPr/>
          </p:nvSpPr>
          <p:spPr>
            <a:xfrm>
              <a:off x="6505398" y="3371910"/>
              <a:ext cx="568750" cy="27211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omic Sans MS"/>
                <a:cs typeface="Comic Sans MS"/>
              </a:endParaRPr>
            </a:p>
          </p:txBody>
        </p:sp>
        <p:sp>
          <p:nvSpPr>
            <p:cNvPr id="33" name="右矢印 32"/>
            <p:cNvSpPr/>
            <p:nvPr/>
          </p:nvSpPr>
          <p:spPr>
            <a:xfrm>
              <a:off x="2277406" y="2852083"/>
              <a:ext cx="568750" cy="27211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omic Sans MS"/>
                <a:cs typeface="Comic Sans MS"/>
              </a:endParaRPr>
            </a:p>
          </p:txBody>
        </p:sp>
        <p:sp>
          <p:nvSpPr>
            <p:cNvPr id="34" name="右矢印 33"/>
            <p:cNvSpPr/>
            <p:nvPr/>
          </p:nvSpPr>
          <p:spPr>
            <a:xfrm>
              <a:off x="6496804" y="2871193"/>
              <a:ext cx="568750" cy="27211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omic Sans MS"/>
                <a:cs typeface="Comic Sans MS"/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6705600" y="2421322"/>
              <a:ext cx="19439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/>
          <p:cNvCxnSpPr/>
          <p:nvPr/>
        </p:nvCxnSpPr>
        <p:spPr>
          <a:xfrm>
            <a:off x="5841369" y="6231022"/>
            <a:ext cx="0" cy="408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1567542" y="6278168"/>
            <a:ext cx="0" cy="4087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823399" y="4316710"/>
            <a:ext cx="0" cy="431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3520546" y="4317986"/>
            <a:ext cx="0" cy="4312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1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F</a:t>
            </a:r>
            <a:r>
              <a:rPr kumimoji="1" lang="en-US" altLang="ja-JP" sz="4000" dirty="0" smtClean="0">
                <a:latin typeface="Arial"/>
                <a:cs typeface="Arial"/>
              </a:rPr>
              <a:t>erroelectrics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134204" y="1284477"/>
            <a:ext cx="8229600" cy="4830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Arial"/>
                <a:cs typeface="Arial"/>
              </a:rPr>
              <a:t>Crystals </a:t>
            </a:r>
            <a:r>
              <a:rPr lang="en-US" altLang="ja-JP" sz="2400" dirty="0" smtClean="0">
                <a:latin typeface="Arial"/>
                <a:cs typeface="Arial"/>
              </a:rPr>
              <a:t>having  a spontaneous electric</a:t>
            </a:r>
          </a:p>
          <a:p>
            <a:pPr>
              <a:buFont typeface="Arial"/>
              <a:buNone/>
            </a:pPr>
            <a:r>
              <a:rPr lang="en-US" altLang="ja-JP" sz="2400" dirty="0" smtClean="0">
                <a:latin typeface="Arial"/>
                <a:cs typeface="Arial"/>
              </a:rPr>
              <a:t>    polarization are </a:t>
            </a:r>
            <a:r>
              <a:rPr lang="en-US" altLang="ja-JP" sz="2400" dirty="0" err="1" smtClean="0">
                <a:latin typeface="Arial"/>
                <a:cs typeface="Arial"/>
              </a:rPr>
              <a:t>pyroelectrics</a:t>
            </a:r>
            <a:r>
              <a:rPr lang="en-US" altLang="ja-JP" sz="2400" dirty="0" smtClean="0">
                <a:latin typeface="Arial"/>
                <a:cs typeface="Arial"/>
              </a:rPr>
              <a:t>.   </a:t>
            </a:r>
            <a:r>
              <a:rPr lang="en-US" altLang="ja-JP" sz="2400" dirty="0" smtClean="0">
                <a:latin typeface="Arial"/>
                <a:cs typeface="Arial"/>
              </a:rPr>
              <a:t>For example,</a:t>
            </a:r>
          </a:p>
          <a:p>
            <a:pPr>
              <a:buFont typeface="Arial"/>
              <a:buNone/>
            </a:pPr>
            <a:r>
              <a:rPr lang="en-US" altLang="ja-JP" sz="2400" dirty="0" smtClean="0">
                <a:latin typeface="Arial"/>
                <a:cs typeface="Arial"/>
              </a:rPr>
              <a:t>    </a:t>
            </a:r>
            <a:r>
              <a:rPr lang="en-US" altLang="ja-JP" sz="2400" dirty="0" err="1" smtClean="0">
                <a:latin typeface="Arial"/>
                <a:cs typeface="Arial"/>
              </a:rPr>
              <a:t>GaN</a:t>
            </a:r>
            <a:r>
              <a:rPr lang="en-US" altLang="ja-JP" sz="2400" dirty="0" smtClean="0">
                <a:latin typeface="Arial"/>
                <a:cs typeface="Arial"/>
              </a:rPr>
              <a:t> and </a:t>
            </a:r>
            <a:r>
              <a:rPr lang="en-US" altLang="ja-JP" sz="2400" dirty="0" err="1" smtClean="0">
                <a:latin typeface="Arial"/>
                <a:cs typeface="Arial"/>
              </a:rPr>
              <a:t>ZnO</a:t>
            </a:r>
            <a:r>
              <a:rPr lang="en-US" altLang="ja-JP" sz="2400" dirty="0">
                <a:latin typeface="Arial"/>
                <a:cs typeface="Arial"/>
              </a:rPr>
              <a:t> </a:t>
            </a:r>
            <a:r>
              <a:rPr lang="en-US" altLang="ja-JP" sz="2400" dirty="0" smtClean="0">
                <a:latin typeface="Arial"/>
                <a:cs typeface="Arial"/>
              </a:rPr>
              <a:t>are </a:t>
            </a:r>
            <a:r>
              <a:rPr lang="en-US" altLang="ja-JP" sz="2400" dirty="0" err="1" smtClean="0">
                <a:latin typeface="Arial"/>
                <a:cs typeface="Arial"/>
              </a:rPr>
              <a:t>pyroelectrics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buFont typeface="Arial"/>
              <a:buNone/>
            </a:pPr>
            <a:endParaRPr lang="en-US" altLang="ja-JP" dirty="0" smtClean="0"/>
          </a:p>
          <a:p>
            <a:r>
              <a:rPr lang="en-US" altLang="ja-JP" sz="2400" dirty="0" smtClean="0">
                <a:latin typeface="Arial"/>
                <a:cs typeface="Arial"/>
              </a:rPr>
              <a:t>Ferroelectrics are </a:t>
            </a:r>
            <a:r>
              <a:rPr lang="en-US" altLang="ja-JP" sz="2400" dirty="0" err="1" smtClean="0">
                <a:latin typeface="Arial"/>
                <a:cs typeface="Arial"/>
              </a:rPr>
              <a:t>pyroelectrics</a:t>
            </a:r>
            <a:r>
              <a:rPr lang="en-US" altLang="ja-JP" sz="2400" dirty="0" smtClean="0">
                <a:latin typeface="Arial"/>
                <a:cs typeface="Arial"/>
              </a:rPr>
              <a:t>, where the </a:t>
            </a:r>
            <a:r>
              <a:rPr lang="en-US" altLang="ja-JP" sz="2400" dirty="0" smtClean="0">
                <a:latin typeface="Arial"/>
                <a:cs typeface="Arial"/>
              </a:rPr>
              <a:t>spontaneous </a:t>
            </a:r>
            <a:r>
              <a:rPr lang="en-US" altLang="ja-JP" sz="2400" dirty="0" smtClean="0">
                <a:latin typeface="Arial"/>
                <a:cs typeface="Arial"/>
              </a:rPr>
              <a:t>polarization can be reversed by an electric field</a:t>
            </a:r>
            <a:endParaRPr lang="ja-JP" altLang="en-US" sz="2400" dirty="0">
              <a:latin typeface="Arial"/>
              <a:cs typeface="Arial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1029477" y="4863050"/>
            <a:ext cx="2971800" cy="1295400"/>
            <a:chOff x="1219200" y="4267200"/>
            <a:chExt cx="2971800" cy="1295400"/>
          </a:xfrm>
        </p:grpSpPr>
        <p:sp>
          <p:nvSpPr>
            <p:cNvPr id="4" name="円/楕円 3"/>
            <p:cNvSpPr/>
            <p:nvPr/>
          </p:nvSpPr>
          <p:spPr>
            <a:xfrm>
              <a:off x="1219200" y="4267200"/>
              <a:ext cx="2971800" cy="1295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410477" y="4367768"/>
              <a:ext cx="25908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828800" y="4648200"/>
              <a:ext cx="1571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Comic Sans MS"/>
                  <a:cs typeface="Comic Sans MS"/>
                </a:rPr>
                <a:t>Ferroelectrics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890606" y="5181600"/>
              <a:ext cx="1449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Pyro</a:t>
              </a:r>
              <a:r>
                <a:rPr kumimoji="1" lang="en-US" altLang="ja-JP" sz="1600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electrics</a:t>
              </a:r>
              <a:endParaRPr kumimoji="1" lang="en-US" altLang="ja-JP" sz="1600" dirty="0" smtClean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7005862" y="1566446"/>
            <a:ext cx="2133600" cy="1252954"/>
            <a:chOff x="6477000" y="1337846"/>
            <a:chExt cx="2133600" cy="1252954"/>
          </a:xfrm>
        </p:grpSpPr>
        <p:sp>
          <p:nvSpPr>
            <p:cNvPr id="8" name="円/楕円 7"/>
            <p:cNvSpPr/>
            <p:nvPr/>
          </p:nvSpPr>
          <p:spPr>
            <a:xfrm>
              <a:off x="6477000" y="1337846"/>
              <a:ext cx="762000" cy="12529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05600" y="1342192"/>
              <a:ext cx="307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omic Sans MS"/>
                  <a:cs typeface="Comic Sans MS"/>
                </a:rPr>
                <a:t>+</a:t>
              </a:r>
              <a:endParaRPr kumimoji="1" lang="ja-JP" altLang="en-US" sz="2000" dirty="0" err="1" smtClean="0">
                <a:latin typeface="Comic Sans MS"/>
                <a:cs typeface="Comic Sans M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14371" y="2085082"/>
              <a:ext cx="2914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Comic Sans MS"/>
                  <a:cs typeface="Comic Sans MS"/>
                </a:rPr>
                <a:t>-</a:t>
              </a:r>
              <a:endParaRPr kumimoji="1" lang="ja-JP" altLang="en-US" sz="2000" dirty="0" err="1" smtClean="0">
                <a:latin typeface="Comic Sans MS"/>
                <a:cs typeface="Comic Sans MS"/>
              </a:endParaRPr>
            </a:p>
          </p:txBody>
        </p:sp>
        <p:sp>
          <p:nvSpPr>
            <p:cNvPr id="11" name="上矢印 10"/>
            <p:cNvSpPr/>
            <p:nvPr/>
          </p:nvSpPr>
          <p:spPr>
            <a:xfrm>
              <a:off x="7391400" y="1566446"/>
              <a:ext cx="228600" cy="766346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 descr="latex-image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9525" y="1742302"/>
              <a:ext cx="981075" cy="384175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6897816" y="3827898"/>
            <a:ext cx="30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  <a:latin typeface="Comic Sans MS"/>
                <a:cs typeface="Comic Sans MS"/>
              </a:rPr>
              <a:t>P</a:t>
            </a:r>
            <a:endParaRPr kumimoji="1" lang="ja-JP" altLang="en-US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grpSp>
        <p:nvGrpSpPr>
          <p:cNvPr id="23" name="図形グループ 22"/>
          <p:cNvGrpSpPr/>
          <p:nvPr/>
        </p:nvGrpSpPr>
        <p:grpSpPr>
          <a:xfrm>
            <a:off x="5512518" y="4253207"/>
            <a:ext cx="3124200" cy="2368430"/>
            <a:chOff x="5257800" y="3974068"/>
            <a:chExt cx="3124200" cy="2368430"/>
          </a:xfrm>
        </p:grpSpPr>
        <p:sp>
          <p:nvSpPr>
            <p:cNvPr id="13" name="フリーフォーム 12"/>
            <p:cNvSpPr/>
            <p:nvPr/>
          </p:nvSpPr>
          <p:spPr>
            <a:xfrm>
              <a:off x="5547482" y="4246977"/>
              <a:ext cx="2377320" cy="1942326"/>
            </a:xfrm>
            <a:custGeom>
              <a:avLst/>
              <a:gdLst>
                <a:gd name="connsiteX0" fmla="*/ 0 w 1697593"/>
                <a:gd name="connsiteY0" fmla="*/ 1256922 h 1256922"/>
                <a:gd name="connsiteX1" fmla="*/ 6868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  <a:gd name="connsiteX0" fmla="*/ 0 w 1697593"/>
                <a:gd name="connsiteY0" fmla="*/ 1256922 h 1256922"/>
                <a:gd name="connsiteX1" fmla="*/ 3820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593" h="1256922">
                  <a:moveTo>
                    <a:pt x="0" y="1256922"/>
                  </a:moveTo>
                  <a:cubicBezTo>
                    <a:pt x="262414" y="1253682"/>
                    <a:pt x="220029" y="1250443"/>
                    <a:pt x="382013" y="1075511"/>
                  </a:cubicBezTo>
                  <a:cubicBezTo>
                    <a:pt x="543997" y="900579"/>
                    <a:pt x="752642" y="386579"/>
                    <a:pt x="971905" y="207327"/>
                  </a:cubicBezTo>
                  <a:cubicBezTo>
                    <a:pt x="1191168" y="28075"/>
                    <a:pt x="1697593" y="0"/>
                    <a:pt x="1697593" y="0"/>
                  </a:cubicBezTo>
                  <a:lnTo>
                    <a:pt x="1697593" y="0"/>
                  </a:lnTo>
                  <a:lnTo>
                    <a:pt x="1697593" y="0"/>
                  </a:lnTo>
                </a:path>
              </a:pathLst>
            </a:cu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 rot="10800000">
              <a:off x="5699880" y="4241542"/>
              <a:ext cx="2377320" cy="1942326"/>
            </a:xfrm>
            <a:custGeom>
              <a:avLst/>
              <a:gdLst>
                <a:gd name="connsiteX0" fmla="*/ 0 w 1697593"/>
                <a:gd name="connsiteY0" fmla="*/ 1256922 h 1256922"/>
                <a:gd name="connsiteX1" fmla="*/ 6868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  <a:gd name="connsiteX0" fmla="*/ 0 w 1697593"/>
                <a:gd name="connsiteY0" fmla="*/ 1256922 h 1256922"/>
                <a:gd name="connsiteX1" fmla="*/ 382013 w 1697593"/>
                <a:gd name="connsiteY1" fmla="*/ 1075511 h 1256922"/>
                <a:gd name="connsiteX2" fmla="*/ 971905 w 1697593"/>
                <a:gd name="connsiteY2" fmla="*/ 207327 h 1256922"/>
                <a:gd name="connsiteX3" fmla="*/ 1697593 w 1697593"/>
                <a:gd name="connsiteY3" fmla="*/ 0 h 1256922"/>
                <a:gd name="connsiteX4" fmla="*/ 1697593 w 1697593"/>
                <a:gd name="connsiteY4" fmla="*/ 0 h 1256922"/>
                <a:gd name="connsiteX5" fmla="*/ 1697593 w 1697593"/>
                <a:gd name="connsiteY5" fmla="*/ 0 h 12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593" h="1256922">
                  <a:moveTo>
                    <a:pt x="0" y="1256922"/>
                  </a:moveTo>
                  <a:cubicBezTo>
                    <a:pt x="262414" y="1253682"/>
                    <a:pt x="220029" y="1250443"/>
                    <a:pt x="382013" y="1075511"/>
                  </a:cubicBezTo>
                  <a:cubicBezTo>
                    <a:pt x="543997" y="900579"/>
                    <a:pt x="752642" y="386579"/>
                    <a:pt x="971905" y="207327"/>
                  </a:cubicBezTo>
                  <a:cubicBezTo>
                    <a:pt x="1191168" y="28075"/>
                    <a:pt x="1697593" y="0"/>
                    <a:pt x="1697593" y="0"/>
                  </a:cubicBezTo>
                  <a:lnTo>
                    <a:pt x="1697593" y="0"/>
                  </a:lnTo>
                  <a:lnTo>
                    <a:pt x="1697593" y="0"/>
                  </a:lnTo>
                </a:path>
              </a:pathLst>
            </a:cu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5257800" y="5191680"/>
              <a:ext cx="3124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5634115" y="5157488"/>
              <a:ext cx="2368430" cy="1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8020039" y="5211166"/>
              <a:ext cx="328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E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395206" y="4253207"/>
              <a:ext cx="379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P</a:t>
              </a:r>
              <a:r>
                <a:rPr kumimoji="1" lang="en-US" altLang="ja-JP" baseline="-25000" dirty="0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s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57206" y="5211166"/>
              <a:ext cx="407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E</a:t>
              </a:r>
              <a:r>
                <a:rPr lang="en-US" altLang="ja-JP" baseline="-25000" dirty="0" err="1" smtClean="0">
                  <a:solidFill>
                    <a:schemeClr val="accent2"/>
                  </a:solidFill>
                  <a:latin typeface="Comic Sans MS"/>
                  <a:cs typeface="Comic Sans MS"/>
                </a:rPr>
                <a:t>c</a:t>
              </a:r>
              <a:endParaRPr kumimoji="1" lang="ja-JP" altLang="en-US" dirty="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4502930" y="58064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8077401" y="4316710"/>
            <a:ext cx="0" cy="431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114143" y="6212879"/>
            <a:ext cx="0" cy="408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図形グループ 56"/>
          <p:cNvGrpSpPr/>
          <p:nvPr/>
        </p:nvGrpSpPr>
        <p:grpSpPr>
          <a:xfrm>
            <a:off x="6242137" y="4412182"/>
            <a:ext cx="2752750" cy="2520229"/>
            <a:chOff x="48355" y="1073664"/>
            <a:chExt cx="3750252" cy="3095625"/>
          </a:xfrm>
        </p:grpSpPr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876" y="1073664"/>
              <a:ext cx="2920731" cy="3095625"/>
            </a:xfrm>
            <a:prstGeom prst="rect">
              <a:avLst/>
            </a:prstGeom>
          </p:spPr>
        </p:pic>
        <p:sp>
          <p:nvSpPr>
            <p:cNvPr id="59" name="円/楕円 58"/>
            <p:cNvSpPr/>
            <p:nvPr/>
          </p:nvSpPr>
          <p:spPr>
            <a:xfrm>
              <a:off x="53213" y="2999388"/>
              <a:ext cx="246704" cy="2467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48355" y="3312516"/>
              <a:ext cx="246704" cy="2467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53213" y="2331520"/>
              <a:ext cx="246704" cy="2467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53213" y="2653227"/>
              <a:ext cx="246704" cy="246704"/>
            </a:xfrm>
            <a:prstGeom prst="ellipse">
              <a:avLst/>
            </a:prstGeom>
            <a:solidFill>
              <a:srgbClr val="9C358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07213" y="2605602"/>
              <a:ext cx="503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Mn</a:t>
              </a:r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44588" y="2927309"/>
              <a:ext cx="429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Co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44588" y="2283895"/>
              <a:ext cx="41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Ca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77777" y="3230217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O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err="1" smtClean="0">
                <a:latin typeface="Arial"/>
                <a:cs typeface="Arial"/>
              </a:rPr>
              <a:t>Ferroelectricity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355602" y="2059789"/>
            <a:ext cx="3775945" cy="1088808"/>
            <a:chOff x="457200" y="2059789"/>
            <a:chExt cx="3775945" cy="1088808"/>
          </a:xfrm>
        </p:grpSpPr>
        <p:sp>
          <p:nvSpPr>
            <p:cNvPr id="52" name="正方形/長方形 51"/>
            <p:cNvSpPr/>
            <p:nvPr/>
          </p:nvSpPr>
          <p:spPr>
            <a:xfrm>
              <a:off x="457200" y="2339463"/>
              <a:ext cx="3775945" cy="8091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3" name="図形グループ 52"/>
            <p:cNvGrpSpPr/>
            <p:nvPr/>
          </p:nvGrpSpPr>
          <p:grpSpPr>
            <a:xfrm>
              <a:off x="1644297" y="2059789"/>
              <a:ext cx="1074333" cy="461665"/>
              <a:chOff x="1107131" y="2015823"/>
              <a:chExt cx="1074333" cy="461665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1107131" y="2015823"/>
                <a:ext cx="1074333" cy="4616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1107131" y="2015823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Arial"/>
                    <a:cs typeface="Arial"/>
                  </a:rPr>
                  <a:t>proper</a:t>
                </a:r>
              </a:p>
            </p:txBody>
          </p:sp>
        </p:grpSp>
        <p:sp>
          <p:nvSpPr>
            <p:cNvPr id="54" name="テキスト ボックス 53"/>
            <p:cNvSpPr txBox="1"/>
            <p:nvPr/>
          </p:nvSpPr>
          <p:spPr>
            <a:xfrm>
              <a:off x="651253" y="2502266"/>
              <a:ext cx="358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Ionic </a:t>
              </a:r>
              <a:r>
                <a:rPr kumimoji="1" lang="en-US" altLang="ja-JP" dirty="0" smtClean="0"/>
                <a:t>displacement breaks </a:t>
              </a:r>
              <a:r>
                <a:rPr kumimoji="1" lang="en-US" altLang="ja-JP" dirty="0" smtClean="0"/>
                <a:t>inversion</a:t>
              </a:r>
            </a:p>
            <a:p>
              <a:r>
                <a:rPr lang="en-US" altLang="ja-JP" dirty="0"/>
                <a:t>s</a:t>
              </a:r>
              <a:r>
                <a:rPr lang="en-US" altLang="ja-JP" dirty="0" smtClean="0"/>
                <a:t>ymmetry </a:t>
              </a:r>
              <a:endParaRPr lang="en-US" altLang="ja-JP" dirty="0" smtClean="0"/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4994458" y="2339463"/>
            <a:ext cx="3891237" cy="809134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6345809" y="2059789"/>
            <a:ext cx="1402948" cy="461665"/>
            <a:chOff x="4672741" y="2360617"/>
            <a:chExt cx="1402948" cy="461665"/>
          </a:xfrm>
        </p:grpSpPr>
        <p:sp>
          <p:nvSpPr>
            <p:cNvPr id="50" name="正方形/長方形 49"/>
            <p:cNvSpPr/>
            <p:nvPr/>
          </p:nvSpPr>
          <p:spPr>
            <a:xfrm>
              <a:off x="4672741" y="2360617"/>
              <a:ext cx="1402948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672741" y="2360617"/>
              <a:ext cx="140294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improper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4978177" y="2534826"/>
            <a:ext cx="390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Electron degrees of freedom </a:t>
            </a:r>
            <a:r>
              <a:rPr kumimoji="1" lang="en-US" altLang="ja-JP" dirty="0" smtClean="0"/>
              <a:t>breaks</a:t>
            </a:r>
            <a:r>
              <a:rPr kumimoji="1" lang="en-US" altLang="ja-JP" dirty="0" smtClean="0">
                <a:latin typeface="Arial"/>
                <a:cs typeface="Arial"/>
              </a:rPr>
              <a:t> inversion symmetry 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2884354" y="1311949"/>
            <a:ext cx="3262732" cy="461665"/>
            <a:chOff x="3907519" y="1660572"/>
            <a:chExt cx="3262732" cy="461665"/>
          </a:xfrm>
        </p:grpSpPr>
        <p:sp>
          <p:nvSpPr>
            <p:cNvPr id="45" name="正方形/長方形 44"/>
            <p:cNvSpPr/>
            <p:nvPr/>
          </p:nvSpPr>
          <p:spPr>
            <a:xfrm>
              <a:off x="3907519" y="1660572"/>
              <a:ext cx="3262732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907519" y="1660572"/>
              <a:ext cx="3262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Arial"/>
                  <a:cs typeface="Arial"/>
                </a:rPr>
                <a:t>FERROELECTRICITY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</p:grpSp>
      <p:sp>
        <p:nvSpPr>
          <p:cNvPr id="7" name="下矢印 6"/>
          <p:cNvSpPr/>
          <p:nvPr/>
        </p:nvSpPr>
        <p:spPr>
          <a:xfrm>
            <a:off x="5560591" y="1828956"/>
            <a:ext cx="413501" cy="46166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100300" y="1828956"/>
            <a:ext cx="413501" cy="461665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1790" y="3229997"/>
            <a:ext cx="8720356" cy="1200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In order to obtain a large </a:t>
            </a:r>
            <a:r>
              <a:rPr kumimoji="1" lang="en-US" altLang="ja-JP" sz="2400" dirty="0" err="1" smtClean="0">
                <a:latin typeface="Arial"/>
                <a:cs typeface="Arial"/>
              </a:rPr>
              <a:t>magnetoelectronic</a:t>
            </a:r>
            <a:r>
              <a:rPr kumimoji="1" lang="en-US" altLang="ja-JP" sz="2400" dirty="0" smtClean="0">
                <a:latin typeface="Arial"/>
                <a:cs typeface="Arial"/>
              </a:rPr>
              <a:t> coupling, we</a:t>
            </a:r>
          </a:p>
          <a:p>
            <a:r>
              <a:rPr lang="en-US" altLang="ja-JP" sz="2400" dirty="0" smtClean="0">
                <a:latin typeface="Arial"/>
                <a:cs typeface="Arial"/>
              </a:rPr>
              <a:t>investigate improper ferroelectrics by first-</a:t>
            </a:r>
            <a:r>
              <a:rPr lang="en-US" altLang="ja-JP" sz="2400" dirty="0" smtClean="0">
                <a:latin typeface="Arial"/>
                <a:cs typeface="Arial"/>
              </a:rPr>
              <a:t>principles </a:t>
            </a:r>
            <a:r>
              <a:rPr lang="en-US" altLang="ja-JP" sz="2400" dirty="0" smtClean="0">
                <a:latin typeface="Arial"/>
                <a:cs typeface="Arial"/>
              </a:rPr>
              <a:t>and model</a:t>
            </a:r>
          </a:p>
          <a:p>
            <a:r>
              <a:rPr lang="en-US" altLang="ja-JP" sz="2400" dirty="0">
                <a:latin typeface="Arial"/>
                <a:cs typeface="Arial"/>
              </a:rPr>
              <a:t>a</a:t>
            </a:r>
            <a:r>
              <a:rPr lang="en-US" altLang="ja-JP" sz="2400" dirty="0" smtClean="0">
                <a:latin typeface="Arial"/>
                <a:cs typeface="Arial"/>
              </a:rPr>
              <a:t>pproaches. 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20530" y="4593431"/>
            <a:ext cx="2490691" cy="22276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rgbClr val="000072"/>
                </a:solidFill>
                <a:latin typeface="Comic Sans MS"/>
                <a:cs typeface="Comic Sans MS"/>
              </a:rPr>
              <a:t>               </a:t>
            </a:r>
            <a:endParaRPr lang="en-US" altLang="ja-JP" dirty="0">
              <a:solidFill>
                <a:srgbClr val="000072"/>
              </a:solidFill>
              <a:latin typeface="Comic Sans MS"/>
              <a:cs typeface="Comic Sans MS"/>
            </a:endParaRPr>
          </a:p>
          <a:p>
            <a:pPr algn="ctr"/>
            <a:endParaRPr lang="en-US" altLang="ja-JP" dirty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algn="ctr"/>
            <a:endParaRPr lang="en-US" altLang="ja-JP" dirty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algn="ctr"/>
            <a:r>
              <a:rPr lang="en-US" altLang="ja-JP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87523" y="5235124"/>
            <a:ext cx="1868018" cy="1080696"/>
            <a:chOff x="2640" y="3728"/>
            <a:chExt cx="1376" cy="1293"/>
          </a:xfrm>
        </p:grpSpPr>
        <p:pic>
          <p:nvPicPr>
            <p:cNvPr id="20" name="Picture 7" descr="spin"/>
            <p:cNvPicPr>
              <a:picLocks noChangeAspect="1" noChangeArrowheads="1"/>
            </p:cNvPicPr>
            <p:nvPr/>
          </p:nvPicPr>
          <p:blipFill>
            <a:blip r:embed="rId4"/>
            <a:srcRect l="-58" t="9760" r="58" b="10788"/>
            <a:stretch>
              <a:fillRect/>
            </a:stretch>
          </p:blipFill>
          <p:spPr bwMode="auto">
            <a:xfrm rot="5400000">
              <a:off x="2681" y="3687"/>
              <a:ext cx="1293" cy="1376"/>
            </a:xfrm>
            <a:prstGeom prst="rect">
              <a:avLst/>
            </a:prstGeom>
            <a:noFill/>
          </p:spPr>
        </p:pic>
        <p:sp>
          <p:nvSpPr>
            <p:cNvPr id="21" name="Arc 8"/>
            <p:cNvSpPr>
              <a:spLocks/>
            </p:cNvSpPr>
            <p:nvPr/>
          </p:nvSpPr>
          <p:spPr bwMode="auto">
            <a:xfrm>
              <a:off x="2794" y="3959"/>
              <a:ext cx="138" cy="125"/>
            </a:xfrm>
            <a:custGeom>
              <a:avLst/>
              <a:gdLst>
                <a:gd name="G0" fmla="+- 0 0 0"/>
                <a:gd name="G1" fmla="+- 21571 0 0"/>
                <a:gd name="G2" fmla="+- 21600 0 0"/>
                <a:gd name="T0" fmla="*/ 1108 w 21600"/>
                <a:gd name="T1" fmla="*/ 0 h 26751"/>
                <a:gd name="T2" fmla="*/ 20969 w 21600"/>
                <a:gd name="T3" fmla="*/ 26751 h 26751"/>
                <a:gd name="T4" fmla="*/ 0 w 21600"/>
                <a:gd name="T5" fmla="*/ 21571 h 26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751" fill="none" extrusionOk="0">
                  <a:moveTo>
                    <a:pt x="1108" y="-1"/>
                  </a:moveTo>
                  <a:cubicBezTo>
                    <a:pt x="12591" y="589"/>
                    <a:pt x="21600" y="10072"/>
                    <a:pt x="21600" y="21571"/>
                  </a:cubicBezTo>
                  <a:cubicBezTo>
                    <a:pt x="21600" y="23316"/>
                    <a:pt x="21388" y="25056"/>
                    <a:pt x="20969" y="26751"/>
                  </a:cubicBezTo>
                </a:path>
                <a:path w="21600" h="26751" stroke="0" extrusionOk="0">
                  <a:moveTo>
                    <a:pt x="1108" y="-1"/>
                  </a:moveTo>
                  <a:cubicBezTo>
                    <a:pt x="12591" y="589"/>
                    <a:pt x="21600" y="10072"/>
                    <a:pt x="21600" y="21571"/>
                  </a:cubicBezTo>
                  <a:cubicBezTo>
                    <a:pt x="21600" y="23316"/>
                    <a:pt x="21388" y="25056"/>
                    <a:pt x="20969" y="26751"/>
                  </a:cubicBezTo>
                  <a:lnTo>
                    <a:pt x="0" y="215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2739" y="3864"/>
              <a:ext cx="1166" cy="311"/>
              <a:chOff x="296" y="920"/>
              <a:chExt cx="2356" cy="840"/>
            </a:xfrm>
          </p:grpSpPr>
          <p:sp>
            <p:nvSpPr>
              <p:cNvPr id="41" name="AutoShape 10"/>
              <p:cNvSpPr>
                <a:spLocks noChangeArrowheads="1"/>
              </p:cNvSpPr>
              <p:nvPr/>
            </p:nvSpPr>
            <p:spPr bwMode="auto">
              <a:xfrm rot="16200000">
                <a:off x="1354" y="1042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0000FF">
                  <a:alpha val="38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  <p:sp>
            <p:nvSpPr>
              <p:cNvPr id="42" name="AutoShape 11"/>
              <p:cNvSpPr>
                <a:spLocks noChangeArrowheads="1"/>
              </p:cNvSpPr>
              <p:nvPr/>
            </p:nvSpPr>
            <p:spPr bwMode="auto">
              <a:xfrm rot="5400000" flipH="1">
                <a:off x="1942" y="1042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0000FF">
                  <a:alpha val="38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  <p:sp>
            <p:nvSpPr>
              <p:cNvPr id="43" name="AutoShape 12"/>
              <p:cNvSpPr>
                <a:spLocks noChangeArrowheads="1"/>
              </p:cNvSpPr>
              <p:nvPr/>
            </p:nvSpPr>
            <p:spPr bwMode="auto">
              <a:xfrm rot="16200000">
                <a:off x="174" y="1050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0000FF">
                  <a:alpha val="38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  <p:sp>
            <p:nvSpPr>
              <p:cNvPr id="44" name="AutoShape 13"/>
              <p:cNvSpPr>
                <a:spLocks noChangeArrowheads="1"/>
              </p:cNvSpPr>
              <p:nvPr/>
            </p:nvSpPr>
            <p:spPr bwMode="auto">
              <a:xfrm rot="5400000" flipH="1">
                <a:off x="762" y="1050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0000FF">
                  <a:alpha val="38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</p:grp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2735" y="4323"/>
              <a:ext cx="1166" cy="311"/>
              <a:chOff x="296" y="920"/>
              <a:chExt cx="2356" cy="840"/>
            </a:xfrm>
          </p:grpSpPr>
          <p:sp>
            <p:nvSpPr>
              <p:cNvPr id="37" name="AutoShape 15"/>
              <p:cNvSpPr>
                <a:spLocks noChangeArrowheads="1"/>
              </p:cNvSpPr>
              <p:nvPr/>
            </p:nvSpPr>
            <p:spPr bwMode="auto">
              <a:xfrm rot="16200000">
                <a:off x="1354" y="1042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FF7DFF">
                  <a:alpha val="600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  <p:sp>
            <p:nvSpPr>
              <p:cNvPr id="38" name="AutoShape 16"/>
              <p:cNvSpPr>
                <a:spLocks noChangeArrowheads="1"/>
              </p:cNvSpPr>
              <p:nvPr/>
            </p:nvSpPr>
            <p:spPr bwMode="auto">
              <a:xfrm rot="5400000" flipH="1">
                <a:off x="1942" y="1042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FF7DFF">
                  <a:alpha val="600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  <p:sp>
            <p:nvSpPr>
              <p:cNvPr id="39" name="AutoShape 17"/>
              <p:cNvSpPr>
                <a:spLocks noChangeArrowheads="1"/>
              </p:cNvSpPr>
              <p:nvPr/>
            </p:nvSpPr>
            <p:spPr bwMode="auto">
              <a:xfrm rot="16200000">
                <a:off x="174" y="1050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FF7DFF">
                  <a:alpha val="600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  <p:sp>
            <p:nvSpPr>
              <p:cNvPr id="40" name="AutoShape 18"/>
              <p:cNvSpPr>
                <a:spLocks noChangeArrowheads="1"/>
              </p:cNvSpPr>
              <p:nvPr/>
            </p:nvSpPr>
            <p:spPr bwMode="auto">
              <a:xfrm rot="5400000" flipH="1">
                <a:off x="762" y="1050"/>
                <a:ext cx="832" cy="588"/>
              </a:xfrm>
              <a:prstGeom prst="parallelogram">
                <a:avLst>
                  <a:gd name="adj" fmla="val 93342"/>
                </a:avLst>
              </a:prstGeom>
              <a:solidFill>
                <a:srgbClr val="FF7DFF">
                  <a:alpha val="600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cs typeface="Times New Roman"/>
                </a:endParaRPr>
              </a:p>
            </p:txBody>
          </p:sp>
        </p:grp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850" y="3749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>
              <a:off x="3277" y="3752"/>
              <a:ext cx="74" cy="251"/>
            </a:xfrm>
            <a:prstGeom prst="upArrow">
              <a:avLst>
                <a:gd name="adj1" fmla="val 50000"/>
                <a:gd name="adj2" fmla="val 84797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2703" y="3749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3570" y="3983"/>
              <a:ext cx="74" cy="251"/>
            </a:xfrm>
            <a:prstGeom prst="upArrow">
              <a:avLst>
                <a:gd name="adj1" fmla="val 50000"/>
                <a:gd name="adj2" fmla="val 84797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28" name="AutoShape 23"/>
            <p:cNvSpPr>
              <a:spLocks noChangeArrowheads="1"/>
            </p:cNvSpPr>
            <p:nvPr/>
          </p:nvSpPr>
          <p:spPr bwMode="auto">
            <a:xfrm>
              <a:off x="3854" y="4699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3273" y="4705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>
              <a:off x="2699" y="4699"/>
              <a:ext cx="75" cy="252"/>
            </a:xfrm>
            <a:prstGeom prst="upArrow">
              <a:avLst>
                <a:gd name="adj1" fmla="val 50000"/>
                <a:gd name="adj2" fmla="val 84000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>
              <a:off x="2988" y="3983"/>
              <a:ext cx="74" cy="251"/>
            </a:xfrm>
            <a:prstGeom prst="upArrow">
              <a:avLst>
                <a:gd name="adj1" fmla="val 50000"/>
                <a:gd name="adj2" fmla="val 84797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 flipH="1" flipV="1">
              <a:off x="3854" y="4264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 flipH="1" flipV="1">
              <a:off x="3281" y="4267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 flipH="1" flipV="1">
              <a:off x="2707" y="4264"/>
              <a:ext cx="75" cy="252"/>
            </a:xfrm>
            <a:prstGeom prst="upArrow">
              <a:avLst>
                <a:gd name="adj1" fmla="val 50000"/>
                <a:gd name="adj2" fmla="val 84000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 flipH="1" flipV="1">
              <a:off x="3573" y="4498"/>
              <a:ext cx="75" cy="252"/>
            </a:xfrm>
            <a:prstGeom prst="upArrow">
              <a:avLst>
                <a:gd name="adj1" fmla="val 50000"/>
                <a:gd name="adj2" fmla="val 84000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 flipH="1" flipV="1">
              <a:off x="2992" y="4498"/>
              <a:ext cx="74" cy="252"/>
            </a:xfrm>
            <a:prstGeom prst="upArrow">
              <a:avLst>
                <a:gd name="adj1" fmla="val 50000"/>
                <a:gd name="adj2" fmla="val 85135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cs typeface="Times New Roman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46369" y="4627463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Spin-order </a:t>
            </a:r>
            <a:r>
              <a:rPr lang="en-US" altLang="ja-JP" dirty="0" smtClean="0"/>
              <a:t>(AFM)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2613" y="6345227"/>
            <a:ext cx="999680" cy="359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HoMnO</a:t>
            </a:r>
            <a:r>
              <a:rPr kumimoji="1" lang="en-US" altLang="ja-JP" baseline="-25000" dirty="0" smtClean="0"/>
              <a:t>3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237" y="4803669"/>
            <a:ext cx="1197864" cy="1852168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737440" y="4593430"/>
            <a:ext cx="3251400" cy="22276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83951" y="4798559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Spin-order (AFM)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50644" y="6249502"/>
            <a:ext cx="12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MnSnS</a:t>
            </a:r>
            <a:r>
              <a:rPr kumimoji="1" lang="en-US" altLang="ja-JP" baseline="-25000" dirty="0" smtClean="0"/>
              <a:t>4</a:t>
            </a:r>
            <a:endParaRPr kumimoji="1" lang="ja-JP" altLang="en-US" dirty="0"/>
          </a:p>
        </p:txBody>
      </p:sp>
      <p:sp>
        <p:nvSpPr>
          <p:cNvPr id="67" name="角丸四角形 66"/>
          <p:cNvSpPr/>
          <p:nvPr/>
        </p:nvSpPr>
        <p:spPr>
          <a:xfrm>
            <a:off x="6061412" y="4627463"/>
            <a:ext cx="2933475" cy="2193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60843" y="4890892"/>
            <a:ext cx="242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/>
                <a:cs typeface="Times New Roman"/>
              </a:rPr>
              <a:t>S. </a:t>
            </a:r>
            <a:r>
              <a:rPr kumimoji="1" lang="en-US" altLang="ja-JP" sz="1200" dirty="0" err="1" smtClean="0">
                <a:latin typeface="Times New Roman"/>
                <a:cs typeface="Times New Roman"/>
              </a:rPr>
              <a:t>Picozzi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et al., Phys. Rev. </a:t>
            </a:r>
            <a:r>
              <a:rPr kumimoji="1" lang="en-US" altLang="ja-JP" sz="1200" dirty="0" err="1" smtClean="0">
                <a:latin typeface="Times New Roman"/>
                <a:cs typeface="Times New Roman"/>
              </a:rPr>
              <a:t>Lett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. </a:t>
            </a:r>
            <a:r>
              <a:rPr kumimoji="1" lang="en-US" altLang="ja-JP" sz="1200" b="1" dirty="0" smtClean="0">
                <a:latin typeface="Times New Roman"/>
                <a:cs typeface="Times New Roman"/>
              </a:rPr>
              <a:t>99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, </a:t>
            </a:r>
          </a:p>
          <a:p>
            <a:r>
              <a:rPr kumimoji="1" lang="en-US" altLang="ja-JP" sz="1200" dirty="0" smtClean="0">
                <a:latin typeface="Times New Roman"/>
                <a:cs typeface="Times New Roman"/>
              </a:rPr>
              <a:t>227201 (2007)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543331" y="5225445"/>
            <a:ext cx="140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imes New Roman"/>
                <a:cs typeface="Times New Roman"/>
              </a:rPr>
              <a:t>T. Fukushima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et al., </a:t>
            </a:r>
          </a:p>
          <a:p>
            <a:r>
              <a:rPr kumimoji="1" lang="en-US" altLang="ja-JP" sz="1200" dirty="0" smtClean="0">
                <a:latin typeface="Times New Roman"/>
                <a:cs typeface="Times New Roman"/>
              </a:rPr>
              <a:t>Phys. Rev. </a:t>
            </a:r>
            <a:r>
              <a:rPr lang="en-US" altLang="ja-JP" sz="1200" dirty="0">
                <a:latin typeface="Times New Roman"/>
                <a:cs typeface="Times New Roman"/>
              </a:rPr>
              <a:t>B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.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82,</a:t>
            </a:r>
            <a:endParaRPr kumimoji="1" lang="en-US" altLang="ja-JP" sz="1200" dirty="0" smtClean="0">
              <a:latin typeface="Times New Roman"/>
              <a:cs typeface="Times New Roman"/>
            </a:endParaRPr>
          </a:p>
          <a:p>
            <a:r>
              <a:rPr lang="en-US" altLang="ja-JP" sz="1200" dirty="0" smtClean="0">
                <a:latin typeface="Times New Roman"/>
                <a:cs typeface="Times New Roman"/>
              </a:rPr>
              <a:t>014102</a:t>
            </a:r>
            <a:r>
              <a:rPr kumimoji="1" lang="en-US" altLang="ja-JP" sz="1200" dirty="0" smtClean="0">
                <a:latin typeface="Times New Roman"/>
                <a:cs typeface="Times New Roman"/>
              </a:rPr>
              <a:t> (2010)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51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First principles calculations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0" y="2800445"/>
            <a:ext cx="4161755" cy="2201730"/>
            <a:chOff x="118270" y="3337184"/>
            <a:chExt cx="4161755" cy="220173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18270" y="3337184"/>
              <a:ext cx="416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○</a:t>
              </a:r>
              <a:r>
                <a:rPr kumimoji="1" lang="ja-JP" altLang="en-US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　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Predict physical</a:t>
              </a:r>
              <a:r>
                <a:rPr lang="en-US" altLang="ja-JP" sz="2400" dirty="0">
                  <a:latin typeface="Arial"/>
                  <a:cs typeface="Arial"/>
                </a:rPr>
                <a:t> </a:t>
              </a:r>
              <a:r>
                <a:rPr kumimoji="1" lang="en-US" altLang="ja-JP" sz="2400" dirty="0" smtClean="0">
                  <a:latin typeface="Arial"/>
                  <a:cs typeface="Arial"/>
                </a:rPr>
                <a:t>properties</a:t>
              </a:r>
            </a:p>
            <a:p>
              <a:r>
                <a:rPr lang="en-US" altLang="ja-JP" sz="2400" dirty="0" smtClean="0">
                  <a:latin typeface="Arial"/>
                  <a:cs typeface="Arial"/>
                </a:rPr>
                <a:t>     of materials </a:t>
              </a:r>
              <a:r>
                <a:rPr lang="ja-JP" altLang="en-US" sz="2400" dirty="0" smtClean="0">
                  <a:latin typeface="Arial"/>
                  <a:cs typeface="Arial"/>
                </a:rPr>
                <a:t>　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009837" y="4246252"/>
              <a:ext cx="2357436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Input parameter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73338" y="4707917"/>
              <a:ext cx="35375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u="sng" dirty="0" smtClean="0">
                  <a:latin typeface="Arial"/>
                  <a:cs typeface="Arial"/>
                </a:rPr>
                <a:t>Only atomic number</a:t>
              </a:r>
              <a:r>
                <a:rPr lang="en-US" altLang="ja-JP" sz="2400" u="sng" dirty="0">
                  <a:latin typeface="Arial"/>
                  <a:cs typeface="Arial"/>
                </a:rPr>
                <a:t> </a:t>
              </a:r>
              <a:r>
                <a:rPr lang="en-US" altLang="ja-JP" sz="2400" u="sng" dirty="0" smtClean="0">
                  <a:latin typeface="Arial"/>
                  <a:cs typeface="Arial"/>
                </a:rPr>
                <a:t>and </a:t>
              </a:r>
            </a:p>
            <a:p>
              <a:r>
                <a:rPr lang="en-US" altLang="ja-JP" sz="2400" u="sng" dirty="0" smtClean="0">
                  <a:latin typeface="Arial"/>
                  <a:cs typeface="Arial"/>
                </a:rPr>
                <a:t>atomic position </a:t>
              </a:r>
              <a:endParaRPr kumimoji="1" lang="ja-JP" altLang="en-US" sz="2400" u="sng" dirty="0">
                <a:latin typeface="Arial"/>
                <a:cs typeface="Arial"/>
              </a:endParaRP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73" y="2800445"/>
            <a:ext cx="4392427" cy="265887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67100" y="5716368"/>
            <a:ext cx="6651130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/>
                <a:cs typeface="Arial"/>
              </a:rPr>
              <a:t>P</a:t>
            </a:r>
            <a:r>
              <a:rPr lang="en-US" altLang="ja-JP" sz="2800" dirty="0" smtClean="0">
                <a:latin typeface="Arial"/>
                <a:cs typeface="Arial"/>
              </a:rPr>
              <a:t>hysics in condensed system 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r</a:t>
            </a:r>
            <a:r>
              <a:rPr kumimoji="1" lang="en-US" altLang="ja-JP" sz="2800" dirty="0" smtClean="0">
                <a:latin typeface="Arial"/>
                <a:cs typeface="Arial"/>
              </a:rPr>
              <a:t>esult from interaction between electrons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7807" y="1750383"/>
            <a:ext cx="5314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P</a:t>
            </a:r>
            <a:r>
              <a:rPr kumimoji="1" lang="en-US" altLang="ja-JP" sz="2800" dirty="0" smtClean="0">
                <a:latin typeface="Arial"/>
                <a:cs typeface="Arial"/>
              </a:rPr>
              <a:t>arameter based </a:t>
            </a:r>
            <a:r>
              <a:rPr lang="en-US" altLang="ja-JP" sz="2800" dirty="0" smtClean="0">
                <a:latin typeface="Arial"/>
                <a:cs typeface="Arial"/>
              </a:rPr>
              <a:t>on experiment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1122867" y="1417638"/>
            <a:ext cx="2769798" cy="1195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1122867" y="1417638"/>
            <a:ext cx="2769798" cy="1195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3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"/>
                <a:cs typeface="Arial"/>
              </a:rPr>
              <a:t>Density </a:t>
            </a:r>
            <a:r>
              <a:rPr lang="en-US" altLang="ja-JP" sz="4000" dirty="0" smtClean="0">
                <a:latin typeface="Arial"/>
                <a:cs typeface="Arial"/>
              </a:rPr>
              <a:t>functional </a:t>
            </a:r>
            <a:r>
              <a:rPr lang="en-US" altLang="ja-JP" sz="4000" dirty="0" smtClean="0">
                <a:latin typeface="Arial"/>
                <a:cs typeface="Arial"/>
              </a:rPr>
              <a:t>theory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8614" y="1393498"/>
            <a:ext cx="433661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Arial"/>
                <a:cs typeface="Arial"/>
              </a:rPr>
              <a:t>Hohenberg</a:t>
            </a:r>
            <a:r>
              <a:rPr lang="en-US" altLang="ja-JP" sz="2800" dirty="0" smtClean="0">
                <a:latin typeface="Arial"/>
                <a:cs typeface="Arial"/>
              </a:rPr>
              <a:t>-Kohn theorem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1673" y="2039245"/>
            <a:ext cx="869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ja-JP" sz="2800" dirty="0" smtClean="0">
                <a:latin typeface="Arial"/>
                <a:cs typeface="Arial"/>
              </a:rPr>
              <a:t>A wave function resulting from density of electron in 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ground </a:t>
            </a:r>
            <a:r>
              <a:rPr lang="en-US" altLang="ja-JP" sz="2800" dirty="0" smtClean="0">
                <a:latin typeface="Arial"/>
                <a:cs typeface="Arial"/>
              </a:rPr>
              <a:t>state is decided uniquely except degeneracy . </a:t>
            </a:r>
          </a:p>
        </p:txBody>
      </p:sp>
      <p:grpSp>
        <p:nvGrpSpPr>
          <p:cNvPr id="7" name="図形グループ 6"/>
          <p:cNvGrpSpPr/>
          <p:nvPr/>
        </p:nvGrpSpPr>
        <p:grpSpPr>
          <a:xfrm>
            <a:off x="2076578" y="3420131"/>
            <a:ext cx="4598655" cy="1533211"/>
            <a:chOff x="1365424" y="3117738"/>
            <a:chExt cx="4598655" cy="1533211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1365424" y="3117738"/>
              <a:ext cx="2509779" cy="1302379"/>
              <a:chOff x="1485900" y="3384550"/>
              <a:chExt cx="2965450" cy="1698625"/>
            </a:xfrm>
          </p:grpSpPr>
          <p:cxnSp>
            <p:nvCxnSpPr>
              <p:cNvPr id="25" name="直線矢印コネクタ 24"/>
              <p:cNvCxnSpPr/>
              <p:nvPr/>
            </p:nvCxnSpPr>
            <p:spPr>
              <a:xfrm>
                <a:off x="4279900" y="4064000"/>
                <a:ext cx="0" cy="5334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>
                <a:off x="2619375" y="4892675"/>
                <a:ext cx="12065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図 12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4676775"/>
                <a:ext cx="508000" cy="406400"/>
              </a:xfrm>
              <a:prstGeom prst="rect">
                <a:avLst/>
              </a:prstGeom>
            </p:spPr>
          </p:pic>
          <p:pic>
            <p:nvPicPr>
              <p:cNvPr id="14" name="図 1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5900" y="3384550"/>
                <a:ext cx="965200" cy="558800"/>
              </a:xfrm>
              <a:prstGeom prst="rect">
                <a:avLst/>
              </a:prstGeom>
            </p:spPr>
          </p:pic>
          <p:pic>
            <p:nvPicPr>
              <p:cNvPr id="15" name="図 14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550" y="3505200"/>
                <a:ext cx="304800" cy="304800"/>
              </a:xfrm>
              <a:prstGeom prst="rect">
                <a:avLst/>
              </a:prstGeom>
            </p:spPr>
          </p:pic>
          <p:cxnSp>
            <p:nvCxnSpPr>
              <p:cNvPr id="17" name="直線矢印コネクタ 16"/>
              <p:cNvCxnSpPr/>
              <p:nvPr/>
            </p:nvCxnSpPr>
            <p:spPr>
              <a:xfrm>
                <a:off x="2619375" y="3683000"/>
                <a:ext cx="12065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>
                <a:off x="1936750" y="4064000"/>
                <a:ext cx="0" cy="5334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テキスト ボックス 26"/>
            <p:cNvSpPr txBox="1"/>
            <p:nvPr/>
          </p:nvSpPr>
          <p:spPr>
            <a:xfrm>
              <a:off x="3564923" y="4189285"/>
              <a:ext cx="2399156" cy="461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Arial"/>
                  <a:cs typeface="Arial"/>
                </a:rPr>
                <a:t>Ground state </a:t>
              </a:r>
              <a:r>
                <a:rPr lang="en-US" altLang="ja-JP" sz="2400" dirty="0" err="1" smtClean="0">
                  <a:latin typeface="Arial"/>
                  <a:cs typeface="Arial"/>
                </a:rPr>
                <a:t>Ψ</a:t>
              </a:r>
              <a:r>
                <a:rPr lang="en-US" altLang="ja-JP" sz="2400" dirty="0" smtClean="0">
                  <a:latin typeface="Arial"/>
                  <a:cs typeface="Arial"/>
                </a:rPr>
                <a:t> </a:t>
              </a:r>
              <a:endParaRPr kumimoji="1" lang="ja-JP" altLang="en-US" sz="2400" dirty="0">
                <a:latin typeface="Arial"/>
                <a:cs typeface="Arial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11673" y="5117508"/>
            <a:ext cx="8699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ja-JP" sz="2800" dirty="0" smtClean="0">
                <a:latin typeface="Arial"/>
                <a:cs typeface="Arial"/>
              </a:rPr>
              <a:t>Energy functional of the electron density delivers the ground state energy in external potential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9722" y="6581001"/>
            <a:ext cx="363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imes New Roman"/>
                <a:cs typeface="Times New Roman"/>
              </a:rPr>
              <a:t>W. Kohn and L. J. Sham, Phys. Rev. </a:t>
            </a:r>
            <a:r>
              <a:rPr lang="en-US" altLang="ja-JP" sz="1200" dirty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140</a:t>
            </a:r>
            <a:r>
              <a:rPr lang="en-US" altLang="ja-JP" sz="1200" dirty="0" smtClean="0">
                <a:latin typeface="Times New Roman"/>
                <a:cs typeface="Times New Roman"/>
              </a:rPr>
              <a:t> A1133 (1965)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09722" y="6275784"/>
            <a:ext cx="3677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imes New Roman"/>
                <a:cs typeface="Times New Roman"/>
              </a:rPr>
              <a:t>P.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Hohenberg</a:t>
            </a:r>
            <a:r>
              <a:rPr lang="en-US" altLang="ja-JP" sz="1200" dirty="0" smtClean="0">
                <a:latin typeface="Times New Roman"/>
                <a:cs typeface="Times New Roman"/>
              </a:rPr>
              <a:t> and W. Kohn, Phys. Rev.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136</a:t>
            </a:r>
            <a:r>
              <a:rPr lang="en-US" altLang="ja-JP" sz="1200" dirty="0" smtClean="0">
                <a:latin typeface="Times New Roman"/>
                <a:cs typeface="Times New Roman"/>
              </a:rPr>
              <a:t> B864 (1964)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2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114537" y="4832096"/>
            <a:ext cx="4838463" cy="20259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14537" y="2019055"/>
            <a:ext cx="5384800" cy="1763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右カーブ矢印 26"/>
          <p:cNvSpPr/>
          <p:nvPr/>
        </p:nvSpPr>
        <p:spPr>
          <a:xfrm>
            <a:off x="5252245" y="3679766"/>
            <a:ext cx="447690" cy="141117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28" y="3166411"/>
            <a:ext cx="2184400" cy="2794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" y="2252592"/>
            <a:ext cx="5384800" cy="7874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"/>
                <a:cs typeface="Arial"/>
              </a:rPr>
              <a:t>Density functional theory</a:t>
            </a:r>
            <a:endParaRPr kumimoji="1" lang="ja-JP" altLang="en-US" sz="4000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0564" y="3989328"/>
            <a:ext cx="404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altLang="ja-JP" sz="2800" dirty="0" smtClean="0">
                <a:latin typeface="Arial"/>
                <a:cs typeface="Arial"/>
              </a:rPr>
              <a:t>Kohn Sham equation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5857804" y="4464039"/>
            <a:ext cx="3070237" cy="2154201"/>
            <a:chOff x="6059043" y="3988354"/>
            <a:chExt cx="3070237" cy="2154201"/>
          </a:xfrm>
        </p:grpSpPr>
        <p:sp>
          <p:nvSpPr>
            <p:cNvPr id="5" name="正方形/長方形 4"/>
            <p:cNvSpPr/>
            <p:nvPr/>
          </p:nvSpPr>
          <p:spPr>
            <a:xfrm>
              <a:off x="6059043" y="3988354"/>
              <a:ext cx="3070237" cy="21542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</a:t>
              </a:r>
              <a:endParaRPr kumimoji="1"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7196719" y="4795985"/>
              <a:ext cx="206375" cy="206375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382809" y="5624602"/>
              <a:ext cx="55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latin typeface="Arial"/>
                  <a:cs typeface="Arial"/>
                </a:rPr>
                <a:t>V</a:t>
              </a:r>
              <a:r>
                <a:rPr kumimoji="1" lang="en-US" altLang="ja-JP" sz="2000" baseline="-25000" dirty="0" err="1" smtClean="0">
                  <a:latin typeface="Arial"/>
                  <a:cs typeface="Arial"/>
                </a:rPr>
                <a:t>eff</a:t>
              </a:r>
              <a:endParaRPr kumimoji="1" lang="ja-JP" altLang="en-US" sz="2000" dirty="0">
                <a:latin typeface="Arial"/>
                <a:cs typeface="Arial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5841953" y="2019055"/>
            <a:ext cx="3070237" cy="21542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6892292" y="2166867"/>
            <a:ext cx="206375" cy="2063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6472260" y="3782953"/>
            <a:ext cx="206375" cy="2063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7284429" y="3131486"/>
            <a:ext cx="206375" cy="2063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8162565" y="3679766"/>
            <a:ext cx="206375" cy="2063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0565" y="1410028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en-US" altLang="ja-JP" sz="2800" dirty="0" smtClean="0">
                <a:latin typeface="Arial"/>
                <a:cs typeface="Arial"/>
              </a:rPr>
              <a:t>Schrodinger equation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2" y="5414023"/>
            <a:ext cx="4038600" cy="685800"/>
          </a:xfrm>
          <a:prstGeom prst="rect">
            <a:avLst/>
          </a:prstGeom>
        </p:spPr>
      </p:pic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8" y="6273800"/>
            <a:ext cx="1447800" cy="584200"/>
          </a:xfrm>
          <a:prstGeom prst="rect">
            <a:avLst/>
          </a:prstGeom>
        </p:spPr>
      </p:pic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" y="4822607"/>
            <a:ext cx="2895600" cy="584200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6985000" y="2449286"/>
            <a:ext cx="399143" cy="580641"/>
          </a:xfrm>
          <a:custGeom>
            <a:avLst/>
            <a:gdLst>
              <a:gd name="connsiteX0" fmla="*/ 0 w 399143"/>
              <a:gd name="connsiteY0" fmla="*/ 0 h 580641"/>
              <a:gd name="connsiteX1" fmla="*/ 127000 w 399143"/>
              <a:gd name="connsiteY1" fmla="*/ 217714 h 580641"/>
              <a:gd name="connsiteX2" fmla="*/ 235857 w 399143"/>
              <a:gd name="connsiteY2" fmla="*/ 254000 h 580641"/>
              <a:gd name="connsiteX3" fmla="*/ 254000 w 399143"/>
              <a:gd name="connsiteY3" fmla="*/ 308428 h 580641"/>
              <a:gd name="connsiteX4" fmla="*/ 272143 w 399143"/>
              <a:gd name="connsiteY4" fmla="*/ 526143 h 580641"/>
              <a:gd name="connsiteX5" fmla="*/ 326571 w 399143"/>
              <a:gd name="connsiteY5" fmla="*/ 544285 h 580641"/>
              <a:gd name="connsiteX6" fmla="*/ 399143 w 399143"/>
              <a:gd name="connsiteY6" fmla="*/ 580571 h 58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43" h="580641">
                <a:moveTo>
                  <a:pt x="0" y="0"/>
                </a:moveTo>
                <a:cubicBezTo>
                  <a:pt x="301900" y="37738"/>
                  <a:pt x="25607" y="-45908"/>
                  <a:pt x="127000" y="217714"/>
                </a:cubicBezTo>
                <a:cubicBezTo>
                  <a:pt x="140730" y="253413"/>
                  <a:pt x="235857" y="254000"/>
                  <a:pt x="235857" y="254000"/>
                </a:cubicBezTo>
                <a:cubicBezTo>
                  <a:pt x="241905" y="272143"/>
                  <a:pt x="251472" y="289472"/>
                  <a:pt x="254000" y="308428"/>
                </a:cubicBezTo>
                <a:cubicBezTo>
                  <a:pt x="263625" y="380612"/>
                  <a:pt x="250727" y="456540"/>
                  <a:pt x="272143" y="526143"/>
                </a:cubicBezTo>
                <a:cubicBezTo>
                  <a:pt x="277767" y="544421"/>
                  <a:pt x="308428" y="538238"/>
                  <a:pt x="326571" y="544285"/>
                </a:cubicBezTo>
                <a:cubicBezTo>
                  <a:pt x="386032" y="583926"/>
                  <a:pt x="359195" y="580571"/>
                  <a:pt x="399143" y="58057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6731000" y="3302000"/>
            <a:ext cx="580571" cy="471714"/>
          </a:xfrm>
          <a:custGeom>
            <a:avLst/>
            <a:gdLst>
              <a:gd name="connsiteX0" fmla="*/ 0 w 580571"/>
              <a:gd name="connsiteY0" fmla="*/ 471714 h 471714"/>
              <a:gd name="connsiteX1" fmla="*/ 36286 w 580571"/>
              <a:gd name="connsiteY1" fmla="*/ 381000 h 471714"/>
              <a:gd name="connsiteX2" fmla="*/ 54429 w 580571"/>
              <a:gd name="connsiteY2" fmla="*/ 326571 h 471714"/>
              <a:gd name="connsiteX3" fmla="*/ 217714 w 580571"/>
              <a:gd name="connsiteY3" fmla="*/ 308429 h 471714"/>
              <a:gd name="connsiteX4" fmla="*/ 254000 w 580571"/>
              <a:gd name="connsiteY4" fmla="*/ 254000 h 471714"/>
              <a:gd name="connsiteX5" fmla="*/ 308429 w 580571"/>
              <a:gd name="connsiteY5" fmla="*/ 199571 h 471714"/>
              <a:gd name="connsiteX6" fmla="*/ 508000 w 580571"/>
              <a:gd name="connsiteY6" fmla="*/ 163286 h 471714"/>
              <a:gd name="connsiteX7" fmla="*/ 544286 w 580571"/>
              <a:gd name="connsiteY7" fmla="*/ 36286 h 471714"/>
              <a:gd name="connsiteX8" fmla="*/ 580571 w 580571"/>
              <a:gd name="connsiteY8" fmla="*/ 0 h 47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71" h="471714">
                <a:moveTo>
                  <a:pt x="0" y="471714"/>
                </a:moveTo>
                <a:cubicBezTo>
                  <a:pt x="12095" y="441476"/>
                  <a:pt x="24851" y="411494"/>
                  <a:pt x="36286" y="381000"/>
                </a:cubicBezTo>
                <a:cubicBezTo>
                  <a:pt x="43001" y="363093"/>
                  <a:pt x="36672" y="333674"/>
                  <a:pt x="54429" y="326571"/>
                </a:cubicBezTo>
                <a:cubicBezTo>
                  <a:pt x="105275" y="306232"/>
                  <a:pt x="163286" y="314476"/>
                  <a:pt x="217714" y="308429"/>
                </a:cubicBezTo>
                <a:cubicBezTo>
                  <a:pt x="229809" y="290286"/>
                  <a:pt x="240041" y="270751"/>
                  <a:pt x="254000" y="254000"/>
                </a:cubicBezTo>
                <a:cubicBezTo>
                  <a:pt x="270426" y="234289"/>
                  <a:pt x="287080" y="213803"/>
                  <a:pt x="308429" y="199571"/>
                </a:cubicBezTo>
                <a:cubicBezTo>
                  <a:pt x="347151" y="173756"/>
                  <a:pt x="501854" y="164054"/>
                  <a:pt x="508000" y="163286"/>
                </a:cubicBezTo>
                <a:cubicBezTo>
                  <a:pt x="511389" y="149728"/>
                  <a:pt x="533130" y="54879"/>
                  <a:pt x="544286" y="36286"/>
                </a:cubicBezTo>
                <a:cubicBezTo>
                  <a:pt x="553086" y="21618"/>
                  <a:pt x="568476" y="12095"/>
                  <a:pt x="58057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7565571" y="3356429"/>
            <a:ext cx="598715" cy="291934"/>
          </a:xfrm>
          <a:custGeom>
            <a:avLst/>
            <a:gdLst>
              <a:gd name="connsiteX0" fmla="*/ 0 w 598715"/>
              <a:gd name="connsiteY0" fmla="*/ 0 h 291934"/>
              <a:gd name="connsiteX1" fmla="*/ 90715 w 598715"/>
              <a:gd name="connsiteY1" fmla="*/ 54428 h 291934"/>
              <a:gd name="connsiteX2" fmla="*/ 145143 w 598715"/>
              <a:gd name="connsiteY2" fmla="*/ 108857 h 291934"/>
              <a:gd name="connsiteX3" fmla="*/ 199572 w 598715"/>
              <a:gd name="connsiteY3" fmla="*/ 145142 h 291934"/>
              <a:gd name="connsiteX4" fmla="*/ 254000 w 598715"/>
              <a:gd name="connsiteY4" fmla="*/ 127000 h 291934"/>
              <a:gd name="connsiteX5" fmla="*/ 399143 w 598715"/>
              <a:gd name="connsiteY5" fmla="*/ 181428 h 291934"/>
              <a:gd name="connsiteX6" fmla="*/ 417286 w 598715"/>
              <a:gd name="connsiteY6" fmla="*/ 235857 h 291934"/>
              <a:gd name="connsiteX7" fmla="*/ 471715 w 598715"/>
              <a:gd name="connsiteY7" fmla="*/ 254000 h 291934"/>
              <a:gd name="connsiteX8" fmla="*/ 598715 w 598715"/>
              <a:gd name="connsiteY8" fmla="*/ 290285 h 29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715" h="291934">
                <a:moveTo>
                  <a:pt x="0" y="0"/>
                </a:moveTo>
                <a:cubicBezTo>
                  <a:pt x="30238" y="18143"/>
                  <a:pt x="62504" y="33270"/>
                  <a:pt x="90715" y="54428"/>
                </a:cubicBezTo>
                <a:cubicBezTo>
                  <a:pt x="111241" y="69823"/>
                  <a:pt x="125432" y="92431"/>
                  <a:pt x="145143" y="108857"/>
                </a:cubicBezTo>
                <a:cubicBezTo>
                  <a:pt x="161894" y="122816"/>
                  <a:pt x="181429" y="133047"/>
                  <a:pt x="199572" y="145142"/>
                </a:cubicBezTo>
                <a:cubicBezTo>
                  <a:pt x="217715" y="139095"/>
                  <a:pt x="234876" y="127000"/>
                  <a:pt x="254000" y="127000"/>
                </a:cubicBezTo>
                <a:cubicBezTo>
                  <a:pt x="332470" y="127000"/>
                  <a:pt x="342834" y="143888"/>
                  <a:pt x="399143" y="181428"/>
                </a:cubicBezTo>
                <a:cubicBezTo>
                  <a:pt x="405191" y="199571"/>
                  <a:pt x="403763" y="222334"/>
                  <a:pt x="417286" y="235857"/>
                </a:cubicBezTo>
                <a:cubicBezTo>
                  <a:pt x="430809" y="249380"/>
                  <a:pt x="454610" y="245447"/>
                  <a:pt x="471715" y="254000"/>
                </a:cubicBezTo>
                <a:cubicBezTo>
                  <a:pt x="571123" y="303703"/>
                  <a:pt x="476767" y="290285"/>
                  <a:pt x="598715" y="2902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5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66304</TotalTime>
  <Words>1244</Words>
  <Application>Microsoft Macintosh PowerPoint</Application>
  <PresentationFormat>画面に合わせる (4:3)</PresentationFormat>
  <Paragraphs>314</Paragraphs>
  <Slides>30</Slides>
  <Notes>11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ホワイト</vt:lpstr>
      <vt:lpstr>Ferroelectricity induced by collinear magnetic order in  Ising spin chain</vt:lpstr>
      <vt:lpstr>Contents</vt:lpstr>
      <vt:lpstr>Multiferroic</vt:lpstr>
      <vt:lpstr>Ferroic quantities</vt:lpstr>
      <vt:lpstr>Ferroelectrics</vt:lpstr>
      <vt:lpstr>Ferroelectricity</vt:lpstr>
      <vt:lpstr>First principles calculations</vt:lpstr>
      <vt:lpstr>Density functional theory</vt:lpstr>
      <vt:lpstr>Density functional theory</vt:lpstr>
      <vt:lpstr>Contents</vt:lpstr>
      <vt:lpstr>Motivation~Ca3CoMnO6~</vt:lpstr>
      <vt:lpstr>Ca3CoMnO6</vt:lpstr>
      <vt:lpstr>Previous work</vt:lpstr>
      <vt:lpstr>Purpose</vt:lpstr>
      <vt:lpstr>PowerPoint プレゼンテーション</vt:lpstr>
      <vt:lpstr>Local Density Approximation(LDA)</vt:lpstr>
      <vt:lpstr>LDA+U</vt:lpstr>
      <vt:lpstr>Hybrid function method</vt:lpstr>
      <vt:lpstr>Results~LDA+U(2eV)</vt:lpstr>
      <vt:lpstr>DOS~LDA+U(U=2eV)~</vt:lpstr>
      <vt:lpstr>DOS~LDA+U(U=4eV)~</vt:lpstr>
      <vt:lpstr>DOS~LDA+U(U=4eV)~</vt:lpstr>
      <vt:lpstr>Results~Hybrid function~</vt:lpstr>
      <vt:lpstr>Hybrid function theory</vt:lpstr>
      <vt:lpstr>Magnetic moment</vt:lpstr>
      <vt:lpstr>Summary </vt:lpstr>
      <vt:lpstr>Future work</vt:lpstr>
      <vt:lpstr>Decision of Jij</vt:lpstr>
      <vt:lpstr>Crystal field splitting</vt:lpstr>
      <vt:lpstr>Ferroelectrics(2)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CCMO</dc:title>
  <dc:creator>大道 亮太</dc:creator>
  <cp:lastModifiedBy>大道 亮太</cp:lastModifiedBy>
  <cp:revision>212</cp:revision>
  <cp:lastPrinted>2014-10-20T05:40:18Z</cp:lastPrinted>
  <dcterms:created xsi:type="dcterms:W3CDTF">2014-09-17T04:09:15Z</dcterms:created>
  <dcterms:modified xsi:type="dcterms:W3CDTF">2014-11-04T05:47:11Z</dcterms:modified>
</cp:coreProperties>
</file>