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89" r:id="rId2"/>
    <p:sldId id="290" r:id="rId3"/>
    <p:sldId id="284" r:id="rId4"/>
    <p:sldId id="291" r:id="rId5"/>
    <p:sldId id="293" r:id="rId6"/>
    <p:sldId id="286" r:id="rId7"/>
    <p:sldId id="294" r:id="rId8"/>
    <p:sldId id="295" r:id="rId9"/>
    <p:sldId id="296" r:id="rId10"/>
    <p:sldId id="297" r:id="rId11"/>
    <p:sldId id="298" r:id="rId12"/>
    <p:sldId id="288" r:id="rId13"/>
    <p:sldId id="299" r:id="rId14"/>
    <p:sldId id="300" r:id="rId15"/>
    <p:sldId id="302" r:id="rId16"/>
    <p:sldId id="303" r:id="rId17"/>
    <p:sldId id="304" r:id="rId18"/>
    <p:sldId id="305" r:id="rId19"/>
    <p:sldId id="307" r:id="rId20"/>
    <p:sldId id="292" r:id="rId21"/>
    <p:sldId id="306" r:id="rId22"/>
    <p:sldId id="301" r:id="rId23"/>
    <p:sldId id="257" r:id="rId24"/>
    <p:sldId id="269" r:id="rId25"/>
    <p:sldId id="261" r:id="rId26"/>
    <p:sldId id="262" r:id="rId27"/>
    <p:sldId id="271" r:id="rId28"/>
    <p:sldId id="279" r:id="rId29"/>
    <p:sldId id="280" r:id="rId3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E1"/>
    <a:srgbClr val="09FC0A"/>
    <a:srgbClr val="3A30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73921" autoAdjust="0"/>
  </p:normalViewPr>
  <p:slideViewPr>
    <p:cSldViewPr>
      <p:cViewPr>
        <p:scale>
          <a:sx n="66" d="100"/>
          <a:sy n="66" d="100"/>
        </p:scale>
        <p:origin x="-438" y="3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A2953D-D94E-4B4C-863A-1ACE9CFC7773}" type="datetimeFigureOut">
              <a:rPr kumimoji="1" lang="ja-JP" altLang="en-US" smtClean="0"/>
              <a:pPr/>
              <a:t>2014/11/5</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253F34-ED8A-4075-B115-B472BA7DD620}" type="slidenum">
              <a:rPr kumimoji="1" lang="ja-JP" altLang="en-US" smtClean="0"/>
              <a:pPr/>
              <a:t>‹#›</a:t>
            </a:fld>
            <a:endParaRPr kumimoji="1" lang="ja-JP" altLang="en-US"/>
          </a:p>
        </p:txBody>
      </p:sp>
    </p:spTree>
    <p:extLst>
      <p:ext uri="{BB962C8B-B14F-4D97-AF65-F5344CB8AC3E}">
        <p14:creationId xmlns:p14="http://schemas.microsoft.com/office/powerpoint/2010/main" val="31506508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8789" rtl="0" eaLnBrk="1" fontAlgn="auto" latinLnBrk="0" hangingPunct="1">
              <a:lnSpc>
                <a:spcPct val="100000"/>
              </a:lnSpc>
              <a:spcBef>
                <a:spcPts val="0"/>
              </a:spcBef>
              <a:spcAft>
                <a:spcPts val="0"/>
              </a:spcAft>
              <a:buClrTx/>
              <a:buSzTx/>
              <a:buFontTx/>
              <a:buNone/>
              <a:tabLst/>
              <a:defRPr/>
            </a:pPr>
            <a:r>
              <a:rPr lang="en-US" altLang="ja-JP" dirty="0" smtClean="0">
                <a:effectLst/>
              </a:rPr>
              <a:t>Thank</a:t>
            </a:r>
            <a:r>
              <a:rPr lang="en-US" altLang="ja-JP" baseline="0" dirty="0" smtClean="0">
                <a:effectLst/>
              </a:rPr>
              <a:t> you for introducing me. I’m Masayoshi Kikuchi from Shimizu lab. Today, I’ll speak to you about my work, “</a:t>
            </a:r>
            <a:r>
              <a:rPr lang="en-US" altLang="ja-JP" dirty="0" smtClean="0">
                <a:latin typeface="Arial" pitchFamily="34" charset="0"/>
                <a:cs typeface="Arial" pitchFamily="34" charset="0"/>
              </a:rPr>
              <a:t>Search for pressure induced superconductivity on iron-based-layered material.”</a:t>
            </a:r>
            <a:r>
              <a:rPr lang="en-US" altLang="ja-JP" baseline="0" dirty="0" smtClean="0">
                <a:latin typeface="Arial" pitchFamily="34" charset="0"/>
                <a:cs typeface="Arial" pitchFamily="34" charset="0"/>
              </a:rPr>
              <a:t> </a:t>
            </a:r>
            <a:endParaRPr lang="ja-JP" altLang="en-US" baseline="-25000" dirty="0" smtClean="0">
              <a:latin typeface="Arial" pitchFamily="34" charset="0"/>
              <a:cs typeface="Arial" pitchFamily="34" charset="0"/>
            </a:endParaRPr>
          </a:p>
        </p:txBody>
      </p:sp>
      <p:sp>
        <p:nvSpPr>
          <p:cNvPr id="4" name="スライド番号プレースホルダ 3"/>
          <p:cNvSpPr>
            <a:spLocks noGrp="1"/>
          </p:cNvSpPr>
          <p:nvPr>
            <p:ph type="sldNum" sz="quarter" idx="10"/>
          </p:nvPr>
        </p:nvSpPr>
        <p:spPr/>
        <p:txBody>
          <a:bodyPr/>
          <a:lstStyle/>
          <a:p>
            <a:fld id="{FE7DC2A9-DC26-4EA6-9510-5D4CA1ABD5B1}" type="slidenum">
              <a:rPr kumimoji="1" lang="ja-JP" altLang="en-US" smtClean="0"/>
              <a:pPr/>
              <a:t>1</a:t>
            </a:fld>
            <a:endParaRPr kumimoji="1" lang="ja-JP" altLang="en-US"/>
          </a:p>
        </p:txBody>
      </p:sp>
    </p:spTree>
    <p:extLst>
      <p:ext uri="{BB962C8B-B14F-4D97-AF65-F5344CB8AC3E}">
        <p14:creationId xmlns:p14="http://schemas.microsoft.com/office/powerpoint/2010/main" val="1511048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10</a:t>
            </a:fld>
            <a:endParaRPr kumimoji="1" lang="ja-JP" altLang="en-US"/>
          </a:p>
        </p:txBody>
      </p:sp>
    </p:spTree>
    <p:extLst>
      <p:ext uri="{BB962C8B-B14F-4D97-AF65-F5344CB8AC3E}">
        <p14:creationId xmlns:p14="http://schemas.microsoft.com/office/powerpoint/2010/main" val="423427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11</a:t>
            </a:fld>
            <a:endParaRPr kumimoji="1" lang="ja-JP" altLang="en-US"/>
          </a:p>
        </p:txBody>
      </p:sp>
    </p:spTree>
    <p:extLst>
      <p:ext uri="{BB962C8B-B14F-4D97-AF65-F5344CB8AC3E}">
        <p14:creationId xmlns:p14="http://schemas.microsoft.com/office/powerpoint/2010/main" val="2995818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12</a:t>
            </a:fld>
            <a:endParaRPr kumimoji="1" lang="ja-JP" altLang="en-US"/>
          </a:p>
        </p:txBody>
      </p:sp>
    </p:spTree>
    <p:extLst>
      <p:ext uri="{BB962C8B-B14F-4D97-AF65-F5344CB8AC3E}">
        <p14:creationId xmlns:p14="http://schemas.microsoft.com/office/powerpoint/2010/main" val="65476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13</a:t>
            </a:fld>
            <a:endParaRPr kumimoji="1" lang="ja-JP" altLang="en-US"/>
          </a:p>
        </p:txBody>
      </p:sp>
    </p:spTree>
    <p:extLst>
      <p:ext uri="{BB962C8B-B14F-4D97-AF65-F5344CB8AC3E}">
        <p14:creationId xmlns:p14="http://schemas.microsoft.com/office/powerpoint/2010/main" val="2246664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14</a:t>
            </a:fld>
            <a:endParaRPr kumimoji="1" lang="ja-JP" altLang="en-US"/>
          </a:p>
        </p:txBody>
      </p:sp>
    </p:spTree>
    <p:extLst>
      <p:ext uri="{BB962C8B-B14F-4D97-AF65-F5344CB8AC3E}">
        <p14:creationId xmlns:p14="http://schemas.microsoft.com/office/powerpoint/2010/main" val="854626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15</a:t>
            </a:fld>
            <a:endParaRPr kumimoji="1" lang="ja-JP" altLang="en-US"/>
          </a:p>
        </p:txBody>
      </p:sp>
    </p:spTree>
    <p:extLst>
      <p:ext uri="{BB962C8B-B14F-4D97-AF65-F5344CB8AC3E}">
        <p14:creationId xmlns:p14="http://schemas.microsoft.com/office/powerpoint/2010/main" val="1039461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16</a:t>
            </a:fld>
            <a:endParaRPr kumimoji="1" lang="ja-JP" altLang="en-US"/>
          </a:p>
        </p:txBody>
      </p:sp>
    </p:spTree>
    <p:extLst>
      <p:ext uri="{BB962C8B-B14F-4D97-AF65-F5344CB8AC3E}">
        <p14:creationId xmlns:p14="http://schemas.microsoft.com/office/powerpoint/2010/main" val="233955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17</a:t>
            </a:fld>
            <a:endParaRPr kumimoji="1" lang="ja-JP" altLang="en-US"/>
          </a:p>
        </p:txBody>
      </p:sp>
    </p:spTree>
    <p:extLst>
      <p:ext uri="{BB962C8B-B14F-4D97-AF65-F5344CB8AC3E}">
        <p14:creationId xmlns:p14="http://schemas.microsoft.com/office/powerpoint/2010/main" val="714941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18</a:t>
            </a:fld>
            <a:endParaRPr kumimoji="1" lang="ja-JP" altLang="en-US"/>
          </a:p>
        </p:txBody>
      </p:sp>
    </p:spTree>
    <p:extLst>
      <p:ext uri="{BB962C8B-B14F-4D97-AF65-F5344CB8AC3E}">
        <p14:creationId xmlns:p14="http://schemas.microsoft.com/office/powerpoint/2010/main" val="3361383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19</a:t>
            </a:fld>
            <a:endParaRPr kumimoji="1" lang="ja-JP" altLang="en-US"/>
          </a:p>
        </p:txBody>
      </p:sp>
    </p:spTree>
    <p:extLst>
      <p:ext uri="{BB962C8B-B14F-4D97-AF65-F5344CB8AC3E}">
        <p14:creationId xmlns:p14="http://schemas.microsoft.com/office/powerpoint/2010/main" val="165774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This is the contents.</a:t>
            </a:r>
            <a:r>
              <a:rPr lang="en-US" altLang="ja-JP" baseline="0" dirty="0" smtClean="0"/>
              <a:t> At first, I’ll talk you about phenomena and history of superconductivity, after then, I’ll speak to you about what will happen under the high pressure condition. And, talk you about my sample, SrFeO2, and my measurements of this sample. Lastly, I’ll summarize my work. After that, I’ll talk you another sample I’ll measure.</a:t>
            </a:r>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2</a:t>
            </a:fld>
            <a:endParaRPr kumimoji="1" lang="ja-JP" altLang="en-US"/>
          </a:p>
        </p:txBody>
      </p:sp>
    </p:spTree>
    <p:extLst>
      <p:ext uri="{BB962C8B-B14F-4D97-AF65-F5344CB8AC3E}">
        <p14:creationId xmlns:p14="http://schemas.microsoft.com/office/powerpoint/2010/main" val="1625684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20</a:t>
            </a:fld>
            <a:endParaRPr kumimoji="1" lang="ja-JP" altLang="en-US"/>
          </a:p>
        </p:txBody>
      </p:sp>
    </p:spTree>
    <p:extLst>
      <p:ext uri="{BB962C8B-B14F-4D97-AF65-F5344CB8AC3E}">
        <p14:creationId xmlns:p14="http://schemas.microsoft.com/office/powerpoint/2010/main" val="1396488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21</a:t>
            </a:fld>
            <a:endParaRPr kumimoji="1" lang="ja-JP" altLang="en-US"/>
          </a:p>
        </p:txBody>
      </p:sp>
    </p:spTree>
    <p:extLst>
      <p:ext uri="{BB962C8B-B14F-4D97-AF65-F5344CB8AC3E}">
        <p14:creationId xmlns:p14="http://schemas.microsoft.com/office/powerpoint/2010/main" val="3741013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22</a:t>
            </a:fld>
            <a:endParaRPr kumimoji="1" lang="ja-JP" altLang="en-US"/>
          </a:p>
        </p:txBody>
      </p:sp>
    </p:spTree>
    <p:extLst>
      <p:ext uri="{BB962C8B-B14F-4D97-AF65-F5344CB8AC3E}">
        <p14:creationId xmlns:p14="http://schemas.microsoft.com/office/powerpoint/2010/main" val="2380855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8253F34-ED8A-4075-B115-B472BA7DD620}" type="slidenum">
              <a:rPr kumimoji="1" lang="ja-JP" altLang="en-US" smtClean="0"/>
              <a:pPr/>
              <a:t>24</a:t>
            </a:fld>
            <a:endParaRPr kumimoji="1" lang="ja-JP" altLang="en-US"/>
          </a:p>
        </p:txBody>
      </p:sp>
    </p:spTree>
    <p:extLst>
      <p:ext uri="{BB962C8B-B14F-4D97-AF65-F5344CB8AC3E}">
        <p14:creationId xmlns:p14="http://schemas.microsoft.com/office/powerpoint/2010/main" val="3113838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Then, what</a:t>
            </a:r>
            <a:r>
              <a:rPr lang="en-US" altLang="ja-JP" baseline="0" dirty="0" smtClean="0"/>
              <a:t> is semiconductor, metal and superconductor? Please look at this graph. This shows temperature dependence on electrical resistance. Semiconductor has negative slop. This is because the semiconductor, insulator also, has band gap. On room temperature or higher, electrons gain the energy from around heat. With the temperature become lower, the energy gains from around heat is lower. So, the electrons of semiconductor overlaps the band gap more difficult with becoming the temperature lower. Next, please look at the graph of metal. Metal has positive slop. The electrons of metal can move freely among the atoms. At room temperature or higher, the atoms vibrate and the electrons are disturbed moving. With the temperature lower, the vibration of the atoms settles, and the electrons can move easily. Consequently, the electrical resistance tunes lower with temperature lower. Then, please look at pink line. At high temperature region, the behavior looks like metal, but at some temperature, the electrical resistance suddenly downs and turns to 0. We say this temperature critical temperature “Tc.” Under Tc, the superconductor shows perfect diamagnetism, magnetic fields can’t enter into superconducting material, derived by </a:t>
            </a:r>
            <a:r>
              <a:rPr lang="en-US" altLang="ja-JP" baseline="0" dirty="0" err="1" smtClean="0"/>
              <a:t>meissner</a:t>
            </a:r>
            <a:r>
              <a:rPr lang="en-US" altLang="ja-JP" baseline="0" dirty="0" smtClean="0"/>
              <a:t> effect. So the superconductor shows 0 electrical resistivity and perfect diamagnetism at the same time under Tc.</a:t>
            </a:r>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3</a:t>
            </a:fld>
            <a:endParaRPr kumimoji="1" lang="ja-JP" altLang="en-US"/>
          </a:p>
        </p:txBody>
      </p:sp>
    </p:spTree>
    <p:extLst>
      <p:ext uri="{BB962C8B-B14F-4D97-AF65-F5344CB8AC3E}">
        <p14:creationId xmlns:p14="http://schemas.microsoft.com/office/powerpoint/2010/main" val="290812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The history of superconductor</a:t>
            </a:r>
            <a:r>
              <a:rPr lang="en-US" altLang="ja-JP" baseline="0" dirty="0" smtClean="0"/>
              <a:t> started from about 100 years ago. At first, the superconductivity observed on simple substance, mercury, whose Tc is about 4 K. As the years roll on, many superconductor was found and Tc becomes higher. You can see three types of colored line. On the blue line, the system of superconductivity is explained by BCS theory. As you can see on the red line, there took sudden growth of Tc, they are so called Cu plate. Their superconducting system is unknown exactly, and growth of Tc stops at about there. We can’t observe more high Tc as long time, and another types of materials are gathered attention. On the green line, it’s the Fe-based superconductor. They took sudden growth of Tc like as Cu-plate. Then I’ll focus on their crystal structure.</a:t>
            </a:r>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4</a:t>
            </a:fld>
            <a:endParaRPr kumimoji="1" lang="ja-JP" altLang="en-US"/>
          </a:p>
        </p:txBody>
      </p:sp>
    </p:spTree>
    <p:extLst>
      <p:ext uri="{BB962C8B-B14F-4D97-AF65-F5344CB8AC3E}">
        <p14:creationId xmlns:p14="http://schemas.microsoft.com/office/powerpoint/2010/main" val="406219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5</a:t>
            </a:fld>
            <a:endParaRPr kumimoji="1" lang="ja-JP" altLang="en-US"/>
          </a:p>
        </p:txBody>
      </p:sp>
    </p:spTree>
    <p:extLst>
      <p:ext uri="{BB962C8B-B14F-4D97-AF65-F5344CB8AC3E}">
        <p14:creationId xmlns:p14="http://schemas.microsoft.com/office/powerpoint/2010/main" val="1577794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6</a:t>
            </a:fld>
            <a:endParaRPr kumimoji="1" lang="ja-JP" altLang="en-US"/>
          </a:p>
        </p:txBody>
      </p:sp>
    </p:spTree>
    <p:extLst>
      <p:ext uri="{BB962C8B-B14F-4D97-AF65-F5344CB8AC3E}">
        <p14:creationId xmlns:p14="http://schemas.microsoft.com/office/powerpoint/2010/main" val="458782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7</a:t>
            </a:fld>
            <a:endParaRPr kumimoji="1" lang="ja-JP" altLang="en-US"/>
          </a:p>
        </p:txBody>
      </p:sp>
    </p:spTree>
    <p:extLst>
      <p:ext uri="{BB962C8B-B14F-4D97-AF65-F5344CB8AC3E}">
        <p14:creationId xmlns:p14="http://schemas.microsoft.com/office/powerpoint/2010/main" val="214647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8</a:t>
            </a:fld>
            <a:endParaRPr kumimoji="1" lang="ja-JP" altLang="en-US"/>
          </a:p>
        </p:txBody>
      </p:sp>
    </p:spTree>
    <p:extLst>
      <p:ext uri="{BB962C8B-B14F-4D97-AF65-F5344CB8AC3E}">
        <p14:creationId xmlns:p14="http://schemas.microsoft.com/office/powerpoint/2010/main" val="351740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14FDB979-B752-4F2A-8DE3-AC8BA68688A5}" type="slidenum">
              <a:rPr kumimoji="1" lang="ja-JP" altLang="en-US" smtClean="0"/>
              <a:pPr/>
              <a:t>9</a:t>
            </a:fld>
            <a:endParaRPr kumimoji="1" lang="ja-JP" altLang="en-US"/>
          </a:p>
        </p:txBody>
      </p:sp>
    </p:spTree>
    <p:extLst>
      <p:ext uri="{BB962C8B-B14F-4D97-AF65-F5344CB8AC3E}">
        <p14:creationId xmlns:p14="http://schemas.microsoft.com/office/powerpoint/2010/main" val="138902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0D257F8-34B8-4886-B2B3-5555D1C47ADD}" type="datetimeFigureOut">
              <a:rPr kumimoji="1" lang="ja-JP" altLang="en-US" smtClean="0"/>
              <a:pPr/>
              <a:t>2014/11/5</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BE37270-0C62-4F7D-A9CE-0661D596AA85}"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257F8-34B8-4886-B2B3-5555D1C47ADD}" type="datetimeFigureOut">
              <a:rPr kumimoji="1" lang="ja-JP" altLang="en-US" smtClean="0"/>
              <a:pPr/>
              <a:t>2014/11/5</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E37270-0C62-4F7D-A9CE-0661D596AA85}"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2.wmf"/><Relationship Id="rId5" Type="http://schemas.openxmlformats.org/officeDocument/2006/relationships/oleObject" Target="../embeddings/oleObject2.bin"/><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5.xml"/><Relationship Id="rId7" Type="http://schemas.openxmlformats.org/officeDocument/2006/relationships/image" Target="../media/image24.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3.wmf"/><Relationship Id="rId5" Type="http://schemas.openxmlformats.org/officeDocument/2006/relationships/oleObject" Target="../embeddings/oleObject3.bin"/><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6.wmf"/><Relationship Id="rId5" Type="http://schemas.openxmlformats.org/officeDocument/2006/relationships/oleObject" Target="../embeddings/oleObject4.bin"/><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notesSlide" Target="../notesSlides/notesSlide17.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27.wmf"/><Relationship Id="rId5" Type="http://schemas.openxmlformats.org/officeDocument/2006/relationships/oleObject" Target="../embeddings/oleObject5.bin"/><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notesSlide" Target="../notesSlides/notesSlide21.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90.png"/><Relationship Id="rId5" Type="http://schemas.openxmlformats.org/officeDocument/2006/relationships/image" Target="../media/image31.emf"/><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8.bin"/><Relationship Id="rId5" Type="http://schemas.openxmlformats.org/officeDocument/2006/relationships/image" Target="../media/image3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4.wmf"/><Relationship Id="rId4"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40.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41.w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42.w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3"/>
          <p:cNvGrpSpPr/>
          <p:nvPr/>
        </p:nvGrpSpPr>
        <p:grpSpPr>
          <a:xfrm>
            <a:off x="107504" y="188640"/>
            <a:ext cx="8928992" cy="709454"/>
            <a:chOff x="96871" y="260648"/>
            <a:chExt cx="8928992" cy="709454"/>
          </a:xfrm>
        </p:grpSpPr>
        <p:grpSp>
          <p:nvGrpSpPr>
            <p:cNvPr id="3" name="グループ化 25"/>
            <p:cNvGrpSpPr/>
            <p:nvPr/>
          </p:nvGrpSpPr>
          <p:grpSpPr>
            <a:xfrm>
              <a:off x="96871" y="260649"/>
              <a:ext cx="8928992" cy="709455"/>
              <a:chOff x="504281" y="1908499"/>
              <a:chExt cx="30531392" cy="1728192"/>
            </a:xfrm>
          </p:grpSpPr>
          <p:sp>
            <p:nvSpPr>
              <p:cNvPr id="9" name="片側の 2 つの角を切り取った四角形 8"/>
              <p:cNvSpPr/>
              <p:nvPr/>
            </p:nvSpPr>
            <p:spPr>
              <a:xfrm>
                <a:off x="504281" y="1908499"/>
                <a:ext cx="30531392" cy="936104"/>
              </a:xfrm>
              <a:prstGeom prst="snip2Same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片側の 2 つの角を切り取った四角形 9"/>
              <p:cNvSpPr/>
              <p:nvPr/>
            </p:nvSpPr>
            <p:spPr>
              <a:xfrm rot="10800000">
                <a:off x="504281" y="2700587"/>
                <a:ext cx="30531392" cy="936104"/>
              </a:xfrm>
              <a:prstGeom prst="snip2Same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59565" y="2556570"/>
                <a:ext cx="30404903"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 name="Picture 231" descr="KYOKUGEN Logo_trans"/>
            <p:cNvPicPr>
              <a:picLocks noChangeAspect="1" noChangeArrowheads="1"/>
            </p:cNvPicPr>
            <p:nvPr/>
          </p:nvPicPr>
          <p:blipFill>
            <a:blip r:embed="rId3" cstate="email">
              <a:lum bright="-1000" contrast="15000"/>
            </a:blip>
            <a:srcRect/>
            <a:stretch>
              <a:fillRect/>
            </a:stretch>
          </p:blipFill>
          <p:spPr bwMode="auto">
            <a:xfrm>
              <a:off x="5495048" y="286295"/>
              <a:ext cx="3515169" cy="675353"/>
            </a:xfrm>
            <a:prstGeom prst="rect">
              <a:avLst/>
            </a:prstGeom>
            <a:noFill/>
          </p:spPr>
        </p:pic>
        <p:sp>
          <p:nvSpPr>
            <p:cNvPr id="7" name="Rectangle 232"/>
            <p:cNvSpPr>
              <a:spLocks noChangeArrowheads="1"/>
            </p:cNvSpPr>
            <p:nvPr/>
          </p:nvSpPr>
          <p:spPr bwMode="auto">
            <a:xfrm rot="10800000">
              <a:off x="971374" y="286286"/>
              <a:ext cx="4536730" cy="671012"/>
            </a:xfrm>
            <a:prstGeom prst="rect">
              <a:avLst/>
            </a:prstGeom>
            <a:gradFill rotWithShape="1">
              <a:gsLst>
                <a:gs pos="0">
                  <a:srgbClr val="008E00"/>
                </a:gs>
                <a:gs pos="15000">
                  <a:schemeClr val="bg1">
                    <a:alpha val="0"/>
                  </a:schemeClr>
                </a:gs>
              </a:gsLst>
              <a:lin ang="0" scaled="1"/>
            </a:gradFill>
            <a:ln w="9525">
              <a:noFill/>
              <a:miter lim="800000"/>
              <a:headEnd/>
              <a:tailEnd/>
            </a:ln>
            <a:effectLst/>
          </p:spPr>
          <p:txBody>
            <a:bodyPr wrap="none" anchor="ctr"/>
            <a:lstStyle/>
            <a:p>
              <a:endParaRPr lang="ja-JP" altLang="en-US"/>
            </a:p>
          </p:txBody>
        </p:sp>
        <p:pic>
          <p:nvPicPr>
            <p:cNvPr id="8" name="Picture 233"/>
            <p:cNvPicPr>
              <a:picLocks noChangeAspect="1" noChangeArrowheads="1"/>
            </p:cNvPicPr>
            <p:nvPr/>
          </p:nvPicPr>
          <p:blipFill>
            <a:blip r:embed="rId4" cstate="email"/>
            <a:srcRect/>
            <a:stretch>
              <a:fillRect/>
            </a:stretch>
          </p:blipFill>
          <p:spPr bwMode="auto">
            <a:xfrm>
              <a:off x="251521" y="348423"/>
              <a:ext cx="607798" cy="554660"/>
            </a:xfrm>
            <a:prstGeom prst="rect">
              <a:avLst/>
            </a:prstGeom>
            <a:noFill/>
          </p:spPr>
        </p:pic>
      </p:grpSp>
      <p:sp>
        <p:nvSpPr>
          <p:cNvPr id="14" name="正方形/長方形 13"/>
          <p:cNvSpPr/>
          <p:nvPr/>
        </p:nvSpPr>
        <p:spPr>
          <a:xfrm>
            <a:off x="539552" y="4221088"/>
            <a:ext cx="8352928" cy="830997"/>
          </a:xfrm>
          <a:prstGeom prst="rect">
            <a:avLst/>
          </a:prstGeom>
        </p:spPr>
        <p:txBody>
          <a:bodyPr wrap="square">
            <a:spAutoFit/>
          </a:bodyPr>
          <a:lstStyle/>
          <a:p>
            <a:pPr algn="r"/>
            <a:r>
              <a:rPr lang="en-US" altLang="ja-JP" sz="2400" dirty="0" smtClean="0">
                <a:latin typeface="Arial" panose="020B0604020202020204" pitchFamily="34" charset="0"/>
                <a:cs typeface="Arial" panose="020B0604020202020204" pitchFamily="34" charset="0"/>
              </a:rPr>
              <a:t>Shimizu lab.</a:t>
            </a:r>
          </a:p>
          <a:p>
            <a:pPr algn="r"/>
            <a:r>
              <a:rPr lang="en-US" altLang="ja-JP" sz="2400" dirty="0" smtClean="0">
                <a:latin typeface="Arial" panose="020B0604020202020204" pitchFamily="34" charset="0"/>
                <a:cs typeface="Arial" panose="020B0604020202020204" pitchFamily="34" charset="0"/>
              </a:rPr>
              <a:t>Masayoshi Kikuchi</a:t>
            </a:r>
          </a:p>
        </p:txBody>
      </p:sp>
      <p:sp>
        <p:nvSpPr>
          <p:cNvPr id="12" name="タイトル 1"/>
          <p:cNvSpPr txBox="1">
            <a:spLocks/>
          </p:cNvSpPr>
          <p:nvPr/>
        </p:nvSpPr>
        <p:spPr>
          <a:xfrm>
            <a:off x="685800" y="1340768"/>
            <a:ext cx="7772400" cy="21876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dirty="0" smtClean="0">
                <a:latin typeface="Arial" pitchFamily="34" charset="0"/>
                <a:cs typeface="Arial" pitchFamily="34" charset="0"/>
              </a:rPr>
              <a:t>Search for pressure induced superconductivity on iron-based-layered material</a:t>
            </a:r>
            <a:endParaRPr lang="ja-JP" altLang="en-US" baseline="-25000" dirty="0">
              <a:latin typeface="Arial" pitchFamily="34" charset="0"/>
              <a:cs typeface="Arial" pitchFamily="34" charset="0"/>
            </a:endParaRPr>
          </a:p>
        </p:txBody>
      </p:sp>
    </p:spTree>
    <p:extLst>
      <p:ext uri="{BB962C8B-B14F-4D97-AF65-F5344CB8AC3E}">
        <p14:creationId xmlns:p14="http://schemas.microsoft.com/office/powerpoint/2010/main" val="2560297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07504" y="116632"/>
            <a:ext cx="8592395" cy="1077218"/>
            <a:chOff x="1331640" y="127829"/>
            <a:chExt cx="7558512" cy="767374"/>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775045" y="127829"/>
              <a:ext cx="4923250" cy="767374"/>
            </a:xfrm>
            <a:prstGeom prst="rect">
              <a:avLst/>
            </a:prstGeom>
            <a:noFill/>
          </p:spPr>
          <p:txBody>
            <a:bodyPr wrap="square" rtlCol="0">
              <a:spAutoFit/>
            </a:bodyPr>
            <a:lstStyle/>
            <a:p>
              <a:r>
                <a:rPr lang="en-US" altLang="ja-JP" sz="3200" dirty="0">
                  <a:latin typeface="Arial" pitchFamily="34" charset="0"/>
                  <a:cs typeface="Arial" pitchFamily="34" charset="0"/>
                </a:rPr>
                <a:t>Calculation result of magnetic moment </a:t>
              </a:r>
              <a:endParaRPr kumimoji="1" lang="ja-JP" altLang="en-US" sz="3200" dirty="0"/>
            </a:p>
          </p:txBody>
        </p:sp>
      </p:grpSp>
      <p:pic>
        <p:nvPicPr>
          <p:cNvPr id="7" name="Picture 2"/>
          <p:cNvPicPr>
            <a:picLocks noChangeAspect="1" noChangeArrowheads="1"/>
          </p:cNvPicPr>
          <p:nvPr/>
        </p:nvPicPr>
        <p:blipFill>
          <a:blip r:embed="rId4" cstate="print"/>
          <a:srcRect/>
          <a:stretch>
            <a:fillRect/>
          </a:stretch>
        </p:blipFill>
        <p:spPr bwMode="auto">
          <a:xfrm>
            <a:off x="179512" y="1484784"/>
            <a:ext cx="4464496" cy="4121982"/>
          </a:xfrm>
          <a:prstGeom prst="rect">
            <a:avLst/>
          </a:prstGeom>
          <a:noFill/>
          <a:ln w="9525">
            <a:noFill/>
            <a:miter lim="800000"/>
            <a:headEnd/>
            <a:tailEnd/>
          </a:ln>
        </p:spPr>
      </p:pic>
      <p:cxnSp>
        <p:nvCxnSpPr>
          <p:cNvPr id="8" name="直線矢印コネクタ 7"/>
          <p:cNvCxnSpPr/>
          <p:nvPr/>
        </p:nvCxnSpPr>
        <p:spPr>
          <a:xfrm>
            <a:off x="4067944" y="3717032"/>
            <a:ext cx="0" cy="100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1547664" y="1988840"/>
            <a:ext cx="0" cy="100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4620479" y="1988840"/>
            <a:ext cx="4392488" cy="2554545"/>
          </a:xfrm>
          <a:prstGeom prst="rect">
            <a:avLst/>
          </a:prstGeom>
          <a:noFill/>
        </p:spPr>
        <p:txBody>
          <a:bodyPr wrap="square" rtlCol="0">
            <a:spAutoFit/>
          </a:bodyPr>
          <a:lstStyle/>
          <a:p>
            <a:pPr>
              <a:buFont typeface="Arial" pitchFamily="34" charset="0"/>
              <a:buChar char="•"/>
            </a:pPr>
            <a:r>
              <a:rPr lang="en-US" altLang="ja-JP" sz="2000" dirty="0" smtClean="0">
                <a:latin typeface="Arial" pitchFamily="34" charset="0"/>
                <a:cs typeface="Arial" pitchFamily="34" charset="0"/>
              </a:rPr>
              <a:t> At 45 GPa,</a:t>
            </a:r>
          </a:p>
          <a:p>
            <a:r>
              <a:rPr lang="en-US" altLang="ja-JP" sz="2000" dirty="0" smtClean="0">
                <a:latin typeface="Arial" pitchFamily="34" charset="0"/>
                <a:cs typeface="Arial" pitchFamily="34" charset="0"/>
              </a:rPr>
              <a:t>a spin transition from </a:t>
            </a:r>
            <a:r>
              <a:rPr lang="en-US" altLang="ja-JP" sz="2000" i="1" dirty="0" smtClean="0">
                <a:latin typeface="Arial" pitchFamily="34" charset="0"/>
                <a:cs typeface="Arial" pitchFamily="34" charset="0"/>
              </a:rPr>
              <a:t>S</a:t>
            </a:r>
            <a:r>
              <a:rPr lang="en-US" altLang="ja-JP" sz="2000" dirty="0" smtClean="0">
                <a:latin typeface="Arial" pitchFamily="34" charset="0"/>
                <a:cs typeface="Arial" pitchFamily="34" charset="0"/>
              </a:rPr>
              <a:t> = 2 to </a:t>
            </a:r>
            <a:r>
              <a:rPr lang="en-US" altLang="ja-JP" sz="2000" i="1" dirty="0" smtClean="0">
                <a:latin typeface="Arial" pitchFamily="34" charset="0"/>
                <a:cs typeface="Arial" pitchFamily="34" charset="0"/>
              </a:rPr>
              <a:t>S</a:t>
            </a:r>
            <a:r>
              <a:rPr lang="en-US" altLang="ja-JP" sz="2000" dirty="0" smtClean="0">
                <a:latin typeface="Arial" pitchFamily="34" charset="0"/>
                <a:cs typeface="Arial" pitchFamily="34" charset="0"/>
              </a:rPr>
              <a:t> = 1, accompanied by an AFM-FM transition, is observed.</a:t>
            </a:r>
          </a:p>
          <a:p>
            <a:pPr>
              <a:buFont typeface="Arial" pitchFamily="34" charset="0"/>
              <a:buChar char="•"/>
            </a:pPr>
            <a:endParaRPr kumimoji="1" lang="en-US" altLang="ja-JP" sz="2000" dirty="0" smtClean="0">
              <a:latin typeface="Arial" pitchFamily="34" charset="0"/>
              <a:cs typeface="Arial" pitchFamily="34" charset="0"/>
            </a:endParaRPr>
          </a:p>
          <a:p>
            <a:pPr>
              <a:buFont typeface="Arial" pitchFamily="34" charset="0"/>
              <a:buChar char="•"/>
            </a:pPr>
            <a:r>
              <a:rPr lang="en-US" altLang="ja-JP" sz="2000" dirty="0">
                <a:latin typeface="Arial" pitchFamily="34" charset="0"/>
                <a:cs typeface="Arial" pitchFamily="34" charset="0"/>
              </a:rPr>
              <a:t> </a:t>
            </a:r>
            <a:r>
              <a:rPr lang="en-US" altLang="ja-JP" sz="2000" dirty="0" smtClean="0">
                <a:latin typeface="Arial" pitchFamily="34" charset="0"/>
                <a:cs typeface="Arial" pitchFamily="34" charset="0"/>
              </a:rPr>
              <a:t>At 220 GPa,</a:t>
            </a:r>
            <a:endParaRPr lang="ja-JP" altLang="en-US" sz="2000" dirty="0">
              <a:latin typeface="Arial" pitchFamily="34" charset="0"/>
              <a:cs typeface="Arial" pitchFamily="34" charset="0"/>
            </a:endParaRPr>
          </a:p>
          <a:p>
            <a:r>
              <a:rPr lang="en-US" altLang="ja-JP" sz="2000" dirty="0">
                <a:latin typeface="Arial" pitchFamily="34" charset="0"/>
                <a:cs typeface="Arial" pitchFamily="34" charset="0"/>
              </a:rPr>
              <a:t>a</a:t>
            </a:r>
            <a:r>
              <a:rPr lang="en-US" altLang="ja-JP" sz="2000" dirty="0" smtClean="0">
                <a:latin typeface="Arial" pitchFamily="34" charset="0"/>
                <a:cs typeface="Arial" pitchFamily="34" charset="0"/>
              </a:rPr>
              <a:t>nother spin transition from </a:t>
            </a:r>
            <a:r>
              <a:rPr lang="en-US" altLang="ja-JP" sz="2000" i="1" dirty="0" smtClean="0">
                <a:latin typeface="Arial" pitchFamily="34" charset="0"/>
                <a:cs typeface="Arial" pitchFamily="34" charset="0"/>
              </a:rPr>
              <a:t>S</a:t>
            </a:r>
            <a:r>
              <a:rPr lang="en-US" altLang="ja-JP" sz="2000" dirty="0" smtClean="0">
                <a:latin typeface="Arial" pitchFamily="34" charset="0"/>
                <a:cs typeface="Arial" pitchFamily="34" charset="0"/>
              </a:rPr>
              <a:t> = 1 to </a:t>
            </a:r>
            <a:r>
              <a:rPr lang="ja-JP" altLang="en-US" sz="2000" dirty="0" smtClean="0">
                <a:latin typeface="Arial" pitchFamily="34" charset="0"/>
                <a:cs typeface="Arial" pitchFamily="34" charset="0"/>
              </a:rPr>
              <a:t>　　</a:t>
            </a:r>
            <a:r>
              <a:rPr lang="en-US" altLang="ja-JP" sz="2000" dirty="0" smtClean="0">
                <a:latin typeface="Arial" pitchFamily="34" charset="0"/>
                <a:cs typeface="Arial" pitchFamily="34" charset="0"/>
              </a:rPr>
              <a:t> </a:t>
            </a:r>
            <a:r>
              <a:rPr lang="en-US" altLang="ja-JP" sz="2000" i="1" dirty="0" smtClean="0">
                <a:latin typeface="Arial" pitchFamily="34" charset="0"/>
                <a:cs typeface="Arial" pitchFamily="34" charset="0"/>
              </a:rPr>
              <a:t>S</a:t>
            </a:r>
            <a:r>
              <a:rPr lang="en-US" altLang="ja-JP" sz="2000" dirty="0" smtClean="0">
                <a:latin typeface="Arial" pitchFamily="34" charset="0"/>
                <a:cs typeface="Arial" pitchFamily="34" charset="0"/>
              </a:rPr>
              <a:t> = 0 occurs.</a:t>
            </a:r>
            <a:endParaRPr kumimoji="1" lang="ja-JP" altLang="en-US" sz="2000" dirty="0">
              <a:latin typeface="Arial" pitchFamily="34" charset="0"/>
              <a:cs typeface="Arial" pitchFamily="34" charset="0"/>
            </a:endParaRPr>
          </a:p>
        </p:txBody>
      </p:sp>
      <p:sp>
        <p:nvSpPr>
          <p:cNvPr id="11" name="テキスト ボックス 10"/>
          <p:cNvSpPr txBox="1"/>
          <p:nvPr/>
        </p:nvSpPr>
        <p:spPr>
          <a:xfrm>
            <a:off x="395536" y="5589240"/>
            <a:ext cx="5760640" cy="369332"/>
          </a:xfrm>
          <a:prstGeom prst="rect">
            <a:avLst/>
          </a:prstGeom>
          <a:noFill/>
        </p:spPr>
        <p:txBody>
          <a:bodyPr wrap="square" rtlCol="0">
            <a:spAutoFit/>
          </a:bodyPr>
          <a:lstStyle/>
          <a:p>
            <a:r>
              <a:rPr lang="en-US" altLang="ja-JP" dirty="0" smtClean="0">
                <a:latin typeface="Arial" pitchFamily="34" charset="0"/>
                <a:cs typeface="Arial" pitchFamily="34" charset="0"/>
              </a:rPr>
              <a:t>M. </a:t>
            </a:r>
            <a:r>
              <a:rPr lang="en-US" altLang="ja-JP" dirty="0" err="1" smtClean="0">
                <a:latin typeface="Arial" pitchFamily="34" charset="0"/>
                <a:cs typeface="Arial" pitchFamily="34" charset="0"/>
              </a:rPr>
              <a:t>Rahman</a:t>
            </a:r>
            <a:r>
              <a:rPr lang="en-US" altLang="ja-JP" dirty="0" smtClean="0">
                <a:latin typeface="Arial" pitchFamily="34" charset="0"/>
                <a:cs typeface="Arial" pitchFamily="34" charset="0"/>
              </a:rPr>
              <a:t> </a:t>
            </a:r>
            <a:r>
              <a:rPr lang="en-US" altLang="ja-JP" i="1" dirty="0" smtClean="0">
                <a:latin typeface="Arial" pitchFamily="34" charset="0"/>
                <a:cs typeface="Arial" pitchFamily="34" charset="0"/>
              </a:rPr>
              <a:t>et.al.</a:t>
            </a:r>
            <a:r>
              <a:rPr lang="en-US" altLang="ja-JP" dirty="0" smtClean="0">
                <a:latin typeface="Arial" pitchFamily="34" charset="0"/>
                <a:cs typeface="Arial" pitchFamily="34" charset="0"/>
              </a:rPr>
              <a:t>,  </a:t>
            </a:r>
            <a:r>
              <a:rPr lang="en-US" altLang="ja-JP" dirty="0" err="1" smtClean="0">
                <a:latin typeface="Arial" pitchFamily="34" charset="0"/>
                <a:cs typeface="Arial" pitchFamily="34" charset="0"/>
              </a:rPr>
              <a:t>Inorg</a:t>
            </a:r>
            <a:r>
              <a:rPr lang="en-US" altLang="ja-JP" dirty="0" smtClean="0">
                <a:latin typeface="Arial" pitchFamily="34" charset="0"/>
                <a:cs typeface="Arial" pitchFamily="34" charset="0"/>
              </a:rPr>
              <a:t>. Chem., </a:t>
            </a:r>
            <a:r>
              <a:rPr lang="en-US" altLang="ja-JP" b="1" dirty="0" smtClean="0">
                <a:latin typeface="Arial" pitchFamily="34" charset="0"/>
                <a:cs typeface="Arial" pitchFamily="34" charset="0"/>
              </a:rPr>
              <a:t>52</a:t>
            </a:r>
            <a:r>
              <a:rPr lang="en-US" altLang="ja-JP" dirty="0" smtClean="0">
                <a:latin typeface="Arial" pitchFamily="34" charset="0"/>
                <a:cs typeface="Arial" pitchFamily="34" charset="0"/>
              </a:rPr>
              <a:t>, 12529 (2013).</a:t>
            </a:r>
            <a:endParaRPr kumimoji="1" lang="ja-JP" altLang="en-US" dirty="0"/>
          </a:p>
        </p:txBody>
      </p:sp>
    </p:spTree>
    <p:extLst>
      <p:ext uri="{BB962C8B-B14F-4D97-AF65-F5344CB8AC3E}">
        <p14:creationId xmlns:p14="http://schemas.microsoft.com/office/powerpoint/2010/main" val="1999641949"/>
      </p:ext>
    </p:extLst>
  </p:cSld>
  <p:clrMapOvr>
    <a:masterClrMapping/>
  </p:clrMapOvr>
  <p:transition advTm="53368"/>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5"/>
            <a:chOff x="1331640" y="179125"/>
            <a:chExt cx="7558512"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5"/>
            </a:xfrm>
            <a:prstGeom prst="rect">
              <a:avLst/>
            </a:prstGeom>
            <a:noFill/>
          </p:spPr>
          <p:txBody>
            <a:bodyPr wrap="square" rtlCol="0">
              <a:spAutoFit/>
            </a:bodyPr>
            <a:lstStyle/>
            <a:p>
              <a:r>
                <a:rPr lang="en-US" altLang="ja-JP" sz="3200" dirty="0">
                  <a:latin typeface="Arial" pitchFamily="34" charset="0"/>
                  <a:cs typeface="Arial" pitchFamily="34" charset="0"/>
                </a:rPr>
                <a:t>My motivation</a:t>
              </a:r>
              <a:endParaRPr kumimoji="1" lang="ja-JP" altLang="en-US" sz="3200" dirty="0"/>
            </a:p>
          </p:txBody>
        </p:sp>
      </p:grpSp>
      <p:sp>
        <p:nvSpPr>
          <p:cNvPr id="7" name="正方形/長方形 6"/>
          <p:cNvSpPr/>
          <p:nvPr/>
        </p:nvSpPr>
        <p:spPr>
          <a:xfrm>
            <a:off x="539552" y="1340768"/>
            <a:ext cx="7992888" cy="187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p:cNvCxnSpPr/>
          <p:nvPr/>
        </p:nvCxnSpPr>
        <p:spPr>
          <a:xfrm>
            <a:off x="3203848" y="1340768"/>
            <a:ext cx="0" cy="18722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11560" y="1628800"/>
            <a:ext cx="2736304" cy="1200329"/>
          </a:xfrm>
          <a:prstGeom prst="rect">
            <a:avLst/>
          </a:prstGeom>
          <a:noFill/>
        </p:spPr>
        <p:txBody>
          <a:bodyPr wrap="square" rtlCol="0">
            <a:spAutoFit/>
          </a:bodyPr>
          <a:lstStyle/>
          <a:p>
            <a:r>
              <a:rPr kumimoji="1" lang="en-US" altLang="ja-JP" sz="2400" dirty="0" smtClean="0">
                <a:latin typeface="Arial" pitchFamily="34" charset="0"/>
                <a:cs typeface="Arial" pitchFamily="34" charset="0"/>
              </a:rPr>
              <a:t>Antiferromagnetic</a:t>
            </a:r>
          </a:p>
          <a:p>
            <a:r>
              <a:rPr lang="en-US" altLang="ja-JP" sz="2400" dirty="0" smtClean="0">
                <a:latin typeface="Arial" pitchFamily="34" charset="0"/>
                <a:cs typeface="Arial" pitchFamily="34" charset="0"/>
              </a:rPr>
              <a:t>Insulator</a:t>
            </a:r>
          </a:p>
          <a:p>
            <a:r>
              <a:rPr kumimoji="1" lang="en-US" altLang="ja-JP" sz="2400" dirty="0" smtClean="0">
                <a:latin typeface="Arial" pitchFamily="34" charset="0"/>
                <a:cs typeface="Arial" pitchFamily="34" charset="0"/>
              </a:rPr>
              <a:t>S=2</a:t>
            </a:r>
            <a:endParaRPr kumimoji="1" lang="ja-JP" altLang="en-US" sz="2400" dirty="0">
              <a:latin typeface="Arial" pitchFamily="34" charset="0"/>
              <a:cs typeface="Arial" pitchFamily="34" charset="0"/>
            </a:endParaRPr>
          </a:p>
        </p:txBody>
      </p:sp>
      <p:sp>
        <p:nvSpPr>
          <p:cNvPr id="10" name="テキスト ボックス 9"/>
          <p:cNvSpPr txBox="1"/>
          <p:nvPr/>
        </p:nvSpPr>
        <p:spPr>
          <a:xfrm>
            <a:off x="3419872" y="1628800"/>
            <a:ext cx="2160240" cy="1200329"/>
          </a:xfrm>
          <a:prstGeom prst="rect">
            <a:avLst/>
          </a:prstGeom>
          <a:noFill/>
        </p:spPr>
        <p:txBody>
          <a:bodyPr wrap="square" rtlCol="0">
            <a:spAutoFit/>
          </a:bodyPr>
          <a:lstStyle/>
          <a:p>
            <a:r>
              <a:rPr kumimoji="1" lang="en-US" altLang="ja-JP" sz="2400" dirty="0" smtClean="0">
                <a:latin typeface="Arial" pitchFamily="34" charset="0"/>
                <a:cs typeface="Arial" pitchFamily="34" charset="0"/>
              </a:rPr>
              <a:t>Ferromagnetic</a:t>
            </a:r>
          </a:p>
          <a:p>
            <a:r>
              <a:rPr lang="en-US" altLang="ja-JP" sz="2400" dirty="0" smtClean="0">
                <a:latin typeface="Arial" pitchFamily="34" charset="0"/>
                <a:cs typeface="Arial" pitchFamily="34" charset="0"/>
              </a:rPr>
              <a:t>(Metal)</a:t>
            </a:r>
          </a:p>
          <a:p>
            <a:r>
              <a:rPr kumimoji="1" lang="en-US" altLang="ja-JP" sz="2400" dirty="0" smtClean="0">
                <a:latin typeface="Arial" pitchFamily="34" charset="0"/>
                <a:cs typeface="Arial" pitchFamily="34" charset="0"/>
              </a:rPr>
              <a:t>S=1</a:t>
            </a:r>
          </a:p>
        </p:txBody>
      </p:sp>
      <p:cxnSp>
        <p:nvCxnSpPr>
          <p:cNvPr id="11" name="直線コネクタ 10"/>
          <p:cNvCxnSpPr/>
          <p:nvPr/>
        </p:nvCxnSpPr>
        <p:spPr>
          <a:xfrm>
            <a:off x="5868144" y="1345870"/>
            <a:ext cx="0" cy="18671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940152" y="1628800"/>
            <a:ext cx="2592288" cy="1200329"/>
          </a:xfrm>
          <a:prstGeom prst="rect">
            <a:avLst/>
          </a:prstGeom>
          <a:noFill/>
        </p:spPr>
        <p:txBody>
          <a:bodyPr wrap="square" rtlCol="0">
            <a:spAutoFit/>
          </a:bodyPr>
          <a:lstStyle/>
          <a:p>
            <a:r>
              <a:rPr kumimoji="1" lang="en-US" altLang="ja-JP" sz="2400" dirty="0" smtClean="0">
                <a:latin typeface="Arial" pitchFamily="34" charset="0"/>
                <a:cs typeface="Arial" pitchFamily="34" charset="0"/>
              </a:rPr>
              <a:t>Nonmagnetic</a:t>
            </a:r>
          </a:p>
          <a:p>
            <a:r>
              <a:rPr lang="en-US" altLang="ja-JP" sz="2400" dirty="0" smtClean="0">
                <a:latin typeface="Arial" pitchFamily="34" charset="0"/>
                <a:cs typeface="Arial" pitchFamily="34" charset="0"/>
              </a:rPr>
              <a:t>(Superconductor)</a:t>
            </a:r>
          </a:p>
          <a:p>
            <a:r>
              <a:rPr kumimoji="1" lang="en-US" altLang="ja-JP" sz="2400" dirty="0" smtClean="0">
                <a:latin typeface="Arial" pitchFamily="34" charset="0"/>
                <a:cs typeface="Arial" pitchFamily="34" charset="0"/>
              </a:rPr>
              <a:t>S=0</a:t>
            </a:r>
            <a:endParaRPr kumimoji="1" lang="ja-JP" altLang="en-US" sz="2400" dirty="0">
              <a:latin typeface="Arial" pitchFamily="34" charset="0"/>
              <a:cs typeface="Arial" pitchFamily="34" charset="0"/>
            </a:endParaRPr>
          </a:p>
        </p:txBody>
      </p:sp>
      <p:sp>
        <p:nvSpPr>
          <p:cNvPr id="13" name="テキスト ボックス 12"/>
          <p:cNvSpPr txBox="1"/>
          <p:nvPr/>
        </p:nvSpPr>
        <p:spPr>
          <a:xfrm>
            <a:off x="2915816" y="3290086"/>
            <a:ext cx="756084" cy="461665"/>
          </a:xfrm>
          <a:prstGeom prst="rect">
            <a:avLst/>
          </a:prstGeom>
          <a:noFill/>
        </p:spPr>
        <p:txBody>
          <a:bodyPr wrap="square" rtlCol="0">
            <a:spAutoFit/>
          </a:bodyPr>
          <a:lstStyle/>
          <a:p>
            <a:r>
              <a:rPr kumimoji="1" lang="en-US" altLang="ja-JP" sz="2400" dirty="0" smtClean="0">
                <a:latin typeface="Arial" pitchFamily="34" charset="0"/>
                <a:cs typeface="Arial" pitchFamily="34" charset="0"/>
              </a:rPr>
              <a:t>32</a:t>
            </a:r>
            <a:endParaRPr kumimoji="1" lang="ja-JP" altLang="en-US" sz="2400" dirty="0">
              <a:latin typeface="Arial" pitchFamily="34" charset="0"/>
              <a:cs typeface="Arial" pitchFamily="34" charset="0"/>
            </a:endParaRPr>
          </a:p>
        </p:txBody>
      </p:sp>
      <p:cxnSp>
        <p:nvCxnSpPr>
          <p:cNvPr id="14" name="直線矢印コネクタ 13"/>
          <p:cNvCxnSpPr/>
          <p:nvPr/>
        </p:nvCxnSpPr>
        <p:spPr>
          <a:xfrm>
            <a:off x="251520" y="3933056"/>
            <a:ext cx="8568952"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3491880" y="4077072"/>
            <a:ext cx="2682298" cy="461665"/>
          </a:xfrm>
          <a:prstGeom prst="rect">
            <a:avLst/>
          </a:prstGeom>
          <a:noFill/>
        </p:spPr>
        <p:txBody>
          <a:bodyPr wrap="square" rtlCol="0">
            <a:spAutoFit/>
          </a:bodyPr>
          <a:lstStyle/>
          <a:p>
            <a:r>
              <a:rPr kumimoji="1" lang="en-US" altLang="ja-JP" sz="2400" dirty="0" smtClean="0">
                <a:latin typeface="Arial" pitchFamily="34" charset="0"/>
                <a:cs typeface="Arial" pitchFamily="34" charset="0"/>
              </a:rPr>
              <a:t>Pressure (GPa)</a:t>
            </a:r>
            <a:endParaRPr kumimoji="1" lang="ja-JP" altLang="en-US" sz="2400" dirty="0">
              <a:latin typeface="Arial" pitchFamily="34" charset="0"/>
              <a:cs typeface="Arial" pitchFamily="34" charset="0"/>
            </a:endParaRPr>
          </a:p>
        </p:txBody>
      </p:sp>
      <p:sp>
        <p:nvSpPr>
          <p:cNvPr id="16" name="テキスト ボックス 15"/>
          <p:cNvSpPr txBox="1"/>
          <p:nvPr/>
        </p:nvSpPr>
        <p:spPr>
          <a:xfrm>
            <a:off x="5580112" y="3362094"/>
            <a:ext cx="738082" cy="461665"/>
          </a:xfrm>
          <a:prstGeom prst="rect">
            <a:avLst/>
          </a:prstGeom>
          <a:noFill/>
        </p:spPr>
        <p:txBody>
          <a:bodyPr wrap="square" rtlCol="0">
            <a:spAutoFit/>
          </a:bodyPr>
          <a:lstStyle/>
          <a:p>
            <a:r>
              <a:rPr kumimoji="1" lang="en-US" altLang="ja-JP" sz="2400" dirty="0" smtClean="0">
                <a:latin typeface="Arial" pitchFamily="34" charset="0"/>
                <a:cs typeface="Arial" pitchFamily="34" charset="0"/>
              </a:rPr>
              <a:t>130</a:t>
            </a:r>
            <a:endParaRPr kumimoji="1" lang="ja-JP" altLang="en-US" sz="2400" dirty="0">
              <a:latin typeface="Arial" pitchFamily="34" charset="0"/>
              <a:cs typeface="Arial" pitchFamily="34" charset="0"/>
            </a:endParaRPr>
          </a:p>
        </p:txBody>
      </p:sp>
      <p:sp>
        <p:nvSpPr>
          <p:cNvPr id="19" name="テキスト ボックス 18"/>
          <p:cNvSpPr txBox="1"/>
          <p:nvPr/>
        </p:nvSpPr>
        <p:spPr>
          <a:xfrm>
            <a:off x="287524" y="4619934"/>
            <a:ext cx="8568952" cy="1938992"/>
          </a:xfrm>
          <a:prstGeom prst="rect">
            <a:avLst/>
          </a:prstGeom>
          <a:noFill/>
        </p:spPr>
        <p:txBody>
          <a:bodyPr wrap="square" rtlCol="0">
            <a:spAutoFit/>
          </a:bodyPr>
          <a:lstStyle/>
          <a:p>
            <a:r>
              <a:rPr kumimoji="1" lang="ja-JP" altLang="en-US" sz="2400" dirty="0" smtClean="0">
                <a:latin typeface="Arial" pitchFamily="34" charset="0"/>
                <a:cs typeface="Arial" pitchFamily="34" charset="0"/>
              </a:rPr>
              <a:t>・</a:t>
            </a:r>
            <a:r>
              <a:rPr kumimoji="1" lang="en-US" altLang="ja-JP" sz="2400" dirty="0" smtClean="0">
                <a:latin typeface="Arial" pitchFamily="34" charset="0"/>
                <a:cs typeface="Arial" pitchFamily="34" charset="0"/>
              </a:rPr>
              <a:t>According to </a:t>
            </a:r>
            <a:r>
              <a:rPr lang="en-US" altLang="ja-JP" sz="2400" dirty="0" smtClean="0">
                <a:latin typeface="Arial" pitchFamily="34" charset="0"/>
                <a:cs typeface="Arial" pitchFamily="34" charset="0"/>
              </a:rPr>
              <a:t>collaborator, spin transition from S = 1 to S = 0 is observed by</a:t>
            </a:r>
            <a:r>
              <a:rPr lang="en-US" altLang="ja-JP" sz="2400" baseline="30000" dirty="0" smtClean="0">
                <a:latin typeface="Arial" pitchFamily="34" charset="0"/>
                <a:cs typeface="Arial" pitchFamily="34" charset="0"/>
              </a:rPr>
              <a:t>  57</a:t>
            </a:r>
            <a:r>
              <a:rPr lang="en-US" altLang="ja-JP" sz="2400" dirty="0" smtClean="0">
                <a:latin typeface="Arial" pitchFamily="34" charset="0"/>
                <a:cs typeface="Arial" pitchFamily="34" charset="0"/>
              </a:rPr>
              <a:t>Fe</a:t>
            </a:r>
            <a:r>
              <a:rPr lang="en-US" altLang="ja-JP" sz="2400" baseline="30000" dirty="0" smtClean="0">
                <a:latin typeface="Arial" pitchFamily="34" charset="0"/>
                <a:cs typeface="Arial" pitchFamily="34" charset="0"/>
              </a:rPr>
              <a:t> </a:t>
            </a:r>
            <a:r>
              <a:rPr lang="en-US" altLang="ja-JP" sz="2400" dirty="0" smtClean="0">
                <a:latin typeface="Arial" pitchFamily="34" charset="0"/>
                <a:cs typeface="Arial" pitchFamily="34" charset="0"/>
              </a:rPr>
              <a:t>M</a:t>
            </a:r>
            <a:r>
              <a:rPr lang="az-Cyrl-AZ" altLang="ja-JP" sz="2400" dirty="0" smtClean="0">
                <a:latin typeface="Arial" pitchFamily="34" charset="0"/>
                <a:cs typeface="Arial" pitchFamily="34" charset="0"/>
              </a:rPr>
              <a:t>ӧ</a:t>
            </a:r>
            <a:r>
              <a:rPr lang="en-US" altLang="ja-JP" sz="2400" dirty="0" smtClean="0">
                <a:latin typeface="Arial" pitchFamily="34" charset="0"/>
                <a:cs typeface="Arial" pitchFamily="34" charset="0"/>
              </a:rPr>
              <a:t>ssbauer spectra and X-ray diffraction.</a:t>
            </a:r>
          </a:p>
          <a:p>
            <a:endParaRPr lang="en-US" altLang="ja-JP" sz="2400" dirty="0" smtClean="0">
              <a:latin typeface="Arial" pitchFamily="34" charset="0"/>
              <a:cs typeface="Arial" pitchFamily="34" charset="0"/>
            </a:endParaRPr>
          </a:p>
          <a:p>
            <a:r>
              <a:rPr kumimoji="1" lang="ja-JP" altLang="en-US" sz="2400" dirty="0" smtClean="0">
                <a:latin typeface="Arial" pitchFamily="34" charset="0"/>
                <a:cs typeface="Arial" pitchFamily="34" charset="0"/>
              </a:rPr>
              <a:t>・</a:t>
            </a:r>
            <a:r>
              <a:rPr kumimoji="1" lang="en-US" altLang="ja-JP" sz="2400" dirty="0" smtClean="0">
                <a:latin typeface="Arial" pitchFamily="34" charset="0"/>
                <a:cs typeface="Arial" pitchFamily="34" charset="0"/>
              </a:rPr>
              <a:t>SrFeO</a:t>
            </a:r>
            <a:r>
              <a:rPr kumimoji="1" lang="en-US" altLang="ja-JP" sz="2400" baseline="-25000" dirty="0" smtClean="0">
                <a:latin typeface="Arial" pitchFamily="34" charset="0"/>
                <a:cs typeface="Arial" pitchFamily="34" charset="0"/>
              </a:rPr>
              <a:t>2</a:t>
            </a:r>
            <a:r>
              <a:rPr kumimoji="1" lang="en-US" altLang="ja-JP" sz="2400" dirty="0" smtClean="0">
                <a:latin typeface="Arial" pitchFamily="34" charset="0"/>
                <a:cs typeface="Arial" pitchFamily="34" charset="0"/>
              </a:rPr>
              <a:t> is </a:t>
            </a:r>
            <a:r>
              <a:rPr lang="en-US" altLang="ja-JP" sz="2400" dirty="0" smtClean="0">
                <a:latin typeface="Arial" pitchFamily="34" charset="0"/>
                <a:cs typeface="Arial" pitchFamily="34" charset="0"/>
              </a:rPr>
              <a:t>expect</a:t>
            </a:r>
            <a:r>
              <a:rPr kumimoji="1" lang="en-US" altLang="ja-JP" sz="2400" dirty="0" smtClean="0">
                <a:latin typeface="Arial" pitchFamily="34" charset="0"/>
                <a:cs typeface="Arial" pitchFamily="34" charset="0"/>
              </a:rPr>
              <a:t>ed to be a superconductor because of its crystal structure.</a:t>
            </a:r>
          </a:p>
        </p:txBody>
      </p:sp>
    </p:spTree>
    <p:extLst>
      <p:ext uri="{BB962C8B-B14F-4D97-AF65-F5344CB8AC3E}">
        <p14:creationId xmlns:p14="http://schemas.microsoft.com/office/powerpoint/2010/main" val="2790516375"/>
      </p:ext>
    </p:extLst>
  </p:cSld>
  <p:clrMapOvr>
    <a:masterClrMapping/>
  </p:clrMapOvr>
  <p:transition advTm="5336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フリーフォーム 68"/>
          <p:cNvSpPr/>
          <p:nvPr/>
        </p:nvSpPr>
        <p:spPr>
          <a:xfrm>
            <a:off x="6585432" y="5217902"/>
            <a:ext cx="1237957" cy="1153643"/>
          </a:xfrm>
          <a:custGeom>
            <a:avLst/>
            <a:gdLst>
              <a:gd name="connsiteX0" fmla="*/ 337624 w 1237957"/>
              <a:gd name="connsiteY0" fmla="*/ 1153551 h 1153643"/>
              <a:gd name="connsiteX1" fmla="*/ 407963 w 1237957"/>
              <a:gd name="connsiteY1" fmla="*/ 1097280 h 1153643"/>
              <a:gd name="connsiteX2" fmla="*/ 478301 w 1237957"/>
              <a:gd name="connsiteY2" fmla="*/ 1055077 h 1153643"/>
              <a:gd name="connsiteX3" fmla="*/ 492369 w 1237957"/>
              <a:gd name="connsiteY3" fmla="*/ 858130 h 1153643"/>
              <a:gd name="connsiteX4" fmla="*/ 436098 w 1237957"/>
              <a:gd name="connsiteY4" fmla="*/ 801859 h 1153643"/>
              <a:gd name="connsiteX5" fmla="*/ 393895 w 1237957"/>
              <a:gd name="connsiteY5" fmla="*/ 787791 h 1153643"/>
              <a:gd name="connsiteX6" fmla="*/ 351692 w 1237957"/>
              <a:gd name="connsiteY6" fmla="*/ 703385 h 1153643"/>
              <a:gd name="connsiteX7" fmla="*/ 464234 w 1237957"/>
              <a:gd name="connsiteY7" fmla="*/ 647114 h 1153643"/>
              <a:gd name="connsiteX8" fmla="*/ 506437 w 1237957"/>
              <a:gd name="connsiteY8" fmla="*/ 633047 h 1153643"/>
              <a:gd name="connsiteX9" fmla="*/ 534572 w 1237957"/>
              <a:gd name="connsiteY9" fmla="*/ 604911 h 1153643"/>
              <a:gd name="connsiteX10" fmla="*/ 548640 w 1237957"/>
              <a:gd name="connsiteY10" fmla="*/ 562708 h 1153643"/>
              <a:gd name="connsiteX11" fmla="*/ 590843 w 1237957"/>
              <a:gd name="connsiteY11" fmla="*/ 534573 h 1153643"/>
              <a:gd name="connsiteX12" fmla="*/ 689317 w 1237957"/>
              <a:gd name="connsiteY12" fmla="*/ 450167 h 1153643"/>
              <a:gd name="connsiteX13" fmla="*/ 773723 w 1237957"/>
              <a:gd name="connsiteY13" fmla="*/ 422031 h 1153643"/>
              <a:gd name="connsiteX14" fmla="*/ 815926 w 1237957"/>
              <a:gd name="connsiteY14" fmla="*/ 393896 h 1153643"/>
              <a:gd name="connsiteX15" fmla="*/ 844061 w 1237957"/>
              <a:gd name="connsiteY15" fmla="*/ 365760 h 1153643"/>
              <a:gd name="connsiteX16" fmla="*/ 970671 w 1237957"/>
              <a:gd name="connsiteY16" fmla="*/ 309490 h 1153643"/>
              <a:gd name="connsiteX17" fmla="*/ 1026941 w 1237957"/>
              <a:gd name="connsiteY17" fmla="*/ 239151 h 1153643"/>
              <a:gd name="connsiteX18" fmla="*/ 1083212 w 1237957"/>
              <a:gd name="connsiteY18" fmla="*/ 182880 h 1153643"/>
              <a:gd name="connsiteX19" fmla="*/ 1125415 w 1237957"/>
              <a:gd name="connsiteY19" fmla="*/ 168813 h 1153643"/>
              <a:gd name="connsiteX20" fmla="*/ 1153551 w 1237957"/>
              <a:gd name="connsiteY20" fmla="*/ 140677 h 1153643"/>
              <a:gd name="connsiteX21" fmla="*/ 1237957 w 1237957"/>
              <a:gd name="connsiteY21" fmla="*/ 112542 h 1153643"/>
              <a:gd name="connsiteX22" fmla="*/ 1181686 w 1237957"/>
              <a:gd name="connsiteY22" fmla="*/ 56271 h 1153643"/>
              <a:gd name="connsiteX23" fmla="*/ 1139483 w 1237957"/>
              <a:gd name="connsiteY23" fmla="*/ 28136 h 1153643"/>
              <a:gd name="connsiteX24" fmla="*/ 1111348 w 1237957"/>
              <a:gd name="connsiteY24" fmla="*/ 0 h 1153643"/>
              <a:gd name="connsiteX25" fmla="*/ 1069144 w 1237957"/>
              <a:gd name="connsiteY25" fmla="*/ 14068 h 1153643"/>
              <a:gd name="connsiteX26" fmla="*/ 998806 w 1237957"/>
              <a:gd name="connsiteY26" fmla="*/ 70339 h 1153643"/>
              <a:gd name="connsiteX27" fmla="*/ 970671 w 1237957"/>
              <a:gd name="connsiteY27" fmla="*/ 112542 h 1153643"/>
              <a:gd name="connsiteX28" fmla="*/ 886264 w 1237957"/>
              <a:gd name="connsiteY28" fmla="*/ 140677 h 1153643"/>
              <a:gd name="connsiteX29" fmla="*/ 815926 w 1237957"/>
              <a:gd name="connsiteY29" fmla="*/ 196948 h 1153643"/>
              <a:gd name="connsiteX30" fmla="*/ 731520 w 1237957"/>
              <a:gd name="connsiteY30" fmla="*/ 225083 h 1153643"/>
              <a:gd name="connsiteX31" fmla="*/ 689317 w 1237957"/>
              <a:gd name="connsiteY31" fmla="*/ 253219 h 1153643"/>
              <a:gd name="connsiteX32" fmla="*/ 661181 w 1237957"/>
              <a:gd name="connsiteY32" fmla="*/ 281354 h 1153643"/>
              <a:gd name="connsiteX33" fmla="*/ 618978 w 1237957"/>
              <a:gd name="connsiteY33" fmla="*/ 295422 h 1153643"/>
              <a:gd name="connsiteX34" fmla="*/ 548640 w 1237957"/>
              <a:gd name="connsiteY34" fmla="*/ 351693 h 1153643"/>
              <a:gd name="connsiteX35" fmla="*/ 520504 w 1237957"/>
              <a:gd name="connsiteY35" fmla="*/ 379828 h 1153643"/>
              <a:gd name="connsiteX36" fmla="*/ 436098 w 1237957"/>
              <a:gd name="connsiteY36" fmla="*/ 407963 h 1153643"/>
              <a:gd name="connsiteX37" fmla="*/ 365760 w 1237957"/>
              <a:gd name="connsiteY37" fmla="*/ 450167 h 1153643"/>
              <a:gd name="connsiteX38" fmla="*/ 295421 w 1237957"/>
              <a:gd name="connsiteY38" fmla="*/ 492370 h 1153643"/>
              <a:gd name="connsiteX39" fmla="*/ 182880 w 1237957"/>
              <a:gd name="connsiteY39" fmla="*/ 562708 h 1153643"/>
              <a:gd name="connsiteX40" fmla="*/ 140677 w 1237957"/>
              <a:gd name="connsiteY40" fmla="*/ 576776 h 1153643"/>
              <a:gd name="connsiteX41" fmla="*/ 84406 w 1237957"/>
              <a:gd name="connsiteY41" fmla="*/ 633047 h 1153643"/>
              <a:gd name="connsiteX42" fmla="*/ 0 w 1237957"/>
              <a:gd name="connsiteY42" fmla="*/ 689317 h 1153643"/>
              <a:gd name="connsiteX43" fmla="*/ 56271 w 1237957"/>
              <a:gd name="connsiteY43" fmla="*/ 787791 h 1153643"/>
              <a:gd name="connsiteX44" fmla="*/ 70338 w 1237957"/>
              <a:gd name="connsiteY44" fmla="*/ 829994 h 1153643"/>
              <a:gd name="connsiteX45" fmla="*/ 98474 w 1237957"/>
              <a:gd name="connsiteY45" fmla="*/ 872197 h 1153643"/>
              <a:gd name="connsiteX46" fmla="*/ 140677 w 1237957"/>
              <a:gd name="connsiteY46" fmla="*/ 942536 h 1153643"/>
              <a:gd name="connsiteX47" fmla="*/ 154744 w 1237957"/>
              <a:gd name="connsiteY47" fmla="*/ 984739 h 1153643"/>
              <a:gd name="connsiteX48" fmla="*/ 211015 w 1237957"/>
              <a:gd name="connsiteY48" fmla="*/ 1041010 h 1153643"/>
              <a:gd name="connsiteX49" fmla="*/ 239151 w 1237957"/>
              <a:gd name="connsiteY49" fmla="*/ 1069145 h 1153643"/>
              <a:gd name="connsiteX50" fmla="*/ 281354 w 1237957"/>
              <a:gd name="connsiteY50" fmla="*/ 1083213 h 1153643"/>
              <a:gd name="connsiteX51" fmla="*/ 337624 w 1237957"/>
              <a:gd name="connsiteY51" fmla="*/ 1153551 h 115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37957" h="1153643">
                <a:moveTo>
                  <a:pt x="337624" y="1153551"/>
                </a:moveTo>
                <a:cubicBezTo>
                  <a:pt x="358725" y="1155895"/>
                  <a:pt x="382501" y="1113194"/>
                  <a:pt x="407963" y="1097280"/>
                </a:cubicBezTo>
                <a:cubicBezTo>
                  <a:pt x="505356" y="1036410"/>
                  <a:pt x="401571" y="1131810"/>
                  <a:pt x="478301" y="1055077"/>
                </a:cubicBezTo>
                <a:cubicBezTo>
                  <a:pt x="503955" y="978116"/>
                  <a:pt x="528519" y="944890"/>
                  <a:pt x="492369" y="858130"/>
                </a:cubicBezTo>
                <a:cubicBezTo>
                  <a:pt x="482166" y="833644"/>
                  <a:pt x="461263" y="810248"/>
                  <a:pt x="436098" y="801859"/>
                </a:cubicBezTo>
                <a:lnTo>
                  <a:pt x="393895" y="787791"/>
                </a:lnTo>
                <a:cubicBezTo>
                  <a:pt x="384779" y="774116"/>
                  <a:pt x="347212" y="725785"/>
                  <a:pt x="351692" y="703385"/>
                </a:cubicBezTo>
                <a:cubicBezTo>
                  <a:pt x="358707" y="668311"/>
                  <a:pt x="461366" y="648070"/>
                  <a:pt x="464234" y="647114"/>
                </a:cubicBezTo>
                <a:lnTo>
                  <a:pt x="506437" y="633047"/>
                </a:lnTo>
                <a:cubicBezTo>
                  <a:pt x="515815" y="623668"/>
                  <a:pt x="527748" y="616284"/>
                  <a:pt x="534572" y="604911"/>
                </a:cubicBezTo>
                <a:cubicBezTo>
                  <a:pt x="542201" y="592195"/>
                  <a:pt x="539377" y="574287"/>
                  <a:pt x="548640" y="562708"/>
                </a:cubicBezTo>
                <a:cubicBezTo>
                  <a:pt x="559202" y="549506"/>
                  <a:pt x="578006" y="545576"/>
                  <a:pt x="590843" y="534573"/>
                </a:cubicBezTo>
                <a:cubicBezTo>
                  <a:pt x="628389" y="502391"/>
                  <a:pt x="644598" y="470042"/>
                  <a:pt x="689317" y="450167"/>
                </a:cubicBezTo>
                <a:cubicBezTo>
                  <a:pt x="716418" y="438122"/>
                  <a:pt x="749047" y="438482"/>
                  <a:pt x="773723" y="422031"/>
                </a:cubicBezTo>
                <a:cubicBezTo>
                  <a:pt x="787791" y="412653"/>
                  <a:pt x="802724" y="404458"/>
                  <a:pt x="815926" y="393896"/>
                </a:cubicBezTo>
                <a:cubicBezTo>
                  <a:pt x="826283" y="385610"/>
                  <a:pt x="832198" y="371691"/>
                  <a:pt x="844061" y="365760"/>
                </a:cubicBezTo>
                <a:cubicBezTo>
                  <a:pt x="948167" y="313707"/>
                  <a:pt x="901705" y="364663"/>
                  <a:pt x="970671" y="309490"/>
                </a:cubicBezTo>
                <a:cubicBezTo>
                  <a:pt x="1014203" y="274664"/>
                  <a:pt x="987061" y="285678"/>
                  <a:pt x="1026941" y="239151"/>
                </a:cubicBezTo>
                <a:cubicBezTo>
                  <a:pt x="1044204" y="219011"/>
                  <a:pt x="1058047" y="191268"/>
                  <a:pt x="1083212" y="182880"/>
                </a:cubicBezTo>
                <a:lnTo>
                  <a:pt x="1125415" y="168813"/>
                </a:lnTo>
                <a:cubicBezTo>
                  <a:pt x="1134794" y="159434"/>
                  <a:pt x="1141688" y="146609"/>
                  <a:pt x="1153551" y="140677"/>
                </a:cubicBezTo>
                <a:cubicBezTo>
                  <a:pt x="1180077" y="127414"/>
                  <a:pt x="1237957" y="112542"/>
                  <a:pt x="1237957" y="112542"/>
                </a:cubicBezTo>
                <a:cubicBezTo>
                  <a:pt x="1145877" y="81848"/>
                  <a:pt x="1236252" y="124478"/>
                  <a:pt x="1181686" y="56271"/>
                </a:cubicBezTo>
                <a:cubicBezTo>
                  <a:pt x="1171124" y="43069"/>
                  <a:pt x="1152685" y="38698"/>
                  <a:pt x="1139483" y="28136"/>
                </a:cubicBezTo>
                <a:cubicBezTo>
                  <a:pt x="1129126" y="19850"/>
                  <a:pt x="1120726" y="9379"/>
                  <a:pt x="1111348" y="0"/>
                </a:cubicBezTo>
                <a:cubicBezTo>
                  <a:pt x="1097280" y="4689"/>
                  <a:pt x="1082407" y="7436"/>
                  <a:pt x="1069144" y="14068"/>
                </a:cubicBezTo>
                <a:cubicBezTo>
                  <a:pt x="1044769" y="26255"/>
                  <a:pt x="1016253" y="48529"/>
                  <a:pt x="998806" y="70339"/>
                </a:cubicBezTo>
                <a:cubicBezTo>
                  <a:pt x="988244" y="83541"/>
                  <a:pt x="985008" y="103581"/>
                  <a:pt x="970671" y="112542"/>
                </a:cubicBezTo>
                <a:cubicBezTo>
                  <a:pt x="945521" y="128260"/>
                  <a:pt x="886264" y="140677"/>
                  <a:pt x="886264" y="140677"/>
                </a:cubicBezTo>
                <a:cubicBezTo>
                  <a:pt x="862878" y="164064"/>
                  <a:pt x="847871" y="182750"/>
                  <a:pt x="815926" y="196948"/>
                </a:cubicBezTo>
                <a:cubicBezTo>
                  <a:pt x="788825" y="208993"/>
                  <a:pt x="731520" y="225083"/>
                  <a:pt x="731520" y="225083"/>
                </a:cubicBezTo>
                <a:cubicBezTo>
                  <a:pt x="717452" y="234462"/>
                  <a:pt x="702519" y="242657"/>
                  <a:pt x="689317" y="253219"/>
                </a:cubicBezTo>
                <a:cubicBezTo>
                  <a:pt x="678960" y="261504"/>
                  <a:pt x="672554" y="274530"/>
                  <a:pt x="661181" y="281354"/>
                </a:cubicBezTo>
                <a:cubicBezTo>
                  <a:pt x="648465" y="288983"/>
                  <a:pt x="633046" y="290733"/>
                  <a:pt x="618978" y="295422"/>
                </a:cubicBezTo>
                <a:cubicBezTo>
                  <a:pt x="562943" y="379475"/>
                  <a:pt x="624138" y="306394"/>
                  <a:pt x="548640" y="351693"/>
                </a:cubicBezTo>
                <a:cubicBezTo>
                  <a:pt x="537267" y="358517"/>
                  <a:pt x="532367" y="373897"/>
                  <a:pt x="520504" y="379828"/>
                </a:cubicBezTo>
                <a:cubicBezTo>
                  <a:pt x="493978" y="393091"/>
                  <a:pt x="436098" y="407963"/>
                  <a:pt x="436098" y="407963"/>
                </a:cubicBezTo>
                <a:cubicBezTo>
                  <a:pt x="364815" y="479249"/>
                  <a:pt x="457064" y="395385"/>
                  <a:pt x="365760" y="450167"/>
                </a:cubicBezTo>
                <a:cubicBezTo>
                  <a:pt x="269207" y="508098"/>
                  <a:pt x="414975" y="452518"/>
                  <a:pt x="295421" y="492370"/>
                </a:cubicBezTo>
                <a:cubicBezTo>
                  <a:pt x="250835" y="559250"/>
                  <a:pt x="283326" y="529226"/>
                  <a:pt x="182880" y="562708"/>
                </a:cubicBezTo>
                <a:lnTo>
                  <a:pt x="140677" y="576776"/>
                </a:lnTo>
                <a:cubicBezTo>
                  <a:pt x="121920" y="595533"/>
                  <a:pt x="106477" y="618333"/>
                  <a:pt x="84406" y="633047"/>
                </a:cubicBezTo>
                <a:lnTo>
                  <a:pt x="0" y="689317"/>
                </a:lnTo>
                <a:cubicBezTo>
                  <a:pt x="31046" y="844542"/>
                  <a:pt x="-15487" y="698093"/>
                  <a:pt x="56271" y="787791"/>
                </a:cubicBezTo>
                <a:cubicBezTo>
                  <a:pt x="65534" y="799370"/>
                  <a:pt x="63706" y="816731"/>
                  <a:pt x="70338" y="829994"/>
                </a:cubicBezTo>
                <a:cubicBezTo>
                  <a:pt x="77899" y="845116"/>
                  <a:pt x="89095" y="858129"/>
                  <a:pt x="98474" y="872197"/>
                </a:cubicBezTo>
                <a:cubicBezTo>
                  <a:pt x="138323" y="991749"/>
                  <a:pt x="82746" y="845984"/>
                  <a:pt x="140677" y="942536"/>
                </a:cubicBezTo>
                <a:cubicBezTo>
                  <a:pt x="148306" y="955251"/>
                  <a:pt x="146125" y="972672"/>
                  <a:pt x="154744" y="984739"/>
                </a:cubicBezTo>
                <a:cubicBezTo>
                  <a:pt x="170162" y="1006324"/>
                  <a:pt x="192258" y="1022253"/>
                  <a:pt x="211015" y="1041010"/>
                </a:cubicBezTo>
                <a:cubicBezTo>
                  <a:pt x="220394" y="1050388"/>
                  <a:pt x="226568" y="1064951"/>
                  <a:pt x="239151" y="1069145"/>
                </a:cubicBezTo>
                <a:lnTo>
                  <a:pt x="281354" y="1083213"/>
                </a:lnTo>
                <a:cubicBezTo>
                  <a:pt x="314691" y="1133219"/>
                  <a:pt x="316523" y="1151207"/>
                  <a:pt x="337624" y="1153551"/>
                </a:cubicBez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42"/>
          <p:cNvGrpSpPr/>
          <p:nvPr/>
        </p:nvGrpSpPr>
        <p:grpSpPr>
          <a:xfrm>
            <a:off x="1141387" y="188640"/>
            <a:ext cx="7558512" cy="584776"/>
            <a:chOff x="1331640" y="179125"/>
            <a:chExt cx="7558512" cy="584776"/>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6"/>
            </a:xfrm>
            <a:prstGeom prst="rect">
              <a:avLst/>
            </a:prstGeom>
            <a:noFill/>
          </p:spPr>
          <p:txBody>
            <a:bodyPr wrap="square" rtlCol="0">
              <a:spAutoFit/>
            </a:bodyPr>
            <a:lstStyle/>
            <a:p>
              <a:r>
                <a:rPr lang="en-US" altLang="ja-JP" sz="3200" dirty="0" smtClean="0"/>
                <a:t>Setting</a:t>
              </a:r>
              <a:endParaRPr kumimoji="1" lang="ja-JP" altLang="en-US" sz="3200" dirty="0"/>
            </a:p>
          </p:txBody>
        </p:sp>
      </p:grpSp>
      <p:sp>
        <p:nvSpPr>
          <p:cNvPr id="7" name="コンテンツ プレースホルダ 73"/>
          <p:cNvSpPr>
            <a:spLocks noGrp="1"/>
          </p:cNvSpPr>
          <p:nvPr>
            <p:ph idx="1"/>
          </p:nvPr>
        </p:nvSpPr>
        <p:spPr>
          <a:xfrm>
            <a:off x="251001" y="900516"/>
            <a:ext cx="8229600" cy="4525963"/>
          </a:xfrm>
        </p:spPr>
        <p:txBody>
          <a:bodyPr>
            <a:normAutofit/>
          </a:bodyPr>
          <a:lstStyle/>
          <a:p>
            <a:pPr>
              <a:buNone/>
            </a:pPr>
            <a:r>
              <a:rPr lang="en-US" altLang="ja-JP" dirty="0" smtClean="0">
                <a:latin typeface="Arial"/>
                <a:cs typeface="Arial"/>
              </a:rPr>
              <a:t>Experimental setup</a:t>
            </a:r>
          </a:p>
          <a:p>
            <a:pPr>
              <a:buNone/>
            </a:pPr>
            <a:r>
              <a:rPr lang="en-US" altLang="ja-JP" sz="2000" i="1" dirty="0" smtClean="0">
                <a:latin typeface="Arial"/>
                <a:cs typeface="Arial"/>
              </a:rPr>
              <a:t>Sample;SrFeO</a:t>
            </a:r>
            <a:r>
              <a:rPr lang="en-US" altLang="ja-JP" sz="2000" i="1" baseline="-25000" dirty="0" smtClean="0">
                <a:latin typeface="Arial"/>
                <a:cs typeface="Arial"/>
              </a:rPr>
              <a:t>2  </a:t>
            </a:r>
            <a:r>
              <a:rPr lang="en-US" altLang="ja-JP" sz="2000" i="1" dirty="0" smtClean="0">
                <a:latin typeface="Arial"/>
                <a:cs typeface="Arial"/>
              </a:rPr>
              <a:t>powder</a:t>
            </a:r>
          </a:p>
          <a:p>
            <a:pPr>
              <a:lnSpc>
                <a:spcPct val="110000"/>
              </a:lnSpc>
              <a:buNone/>
            </a:pPr>
            <a:r>
              <a:rPr lang="en-US" altLang="ja-JP" sz="2000" i="1" dirty="0" smtClean="0">
                <a:latin typeface="Arial"/>
                <a:cs typeface="Arial"/>
              </a:rPr>
              <a:t>Anvil culet ; 100 </a:t>
            </a:r>
            <a:r>
              <a:rPr lang="en-US" altLang="ja-JP" sz="2000" i="1" dirty="0" err="1" smtClean="0">
                <a:latin typeface="Arial"/>
                <a:cs typeface="Arial"/>
              </a:rPr>
              <a:t>μm</a:t>
            </a:r>
            <a:r>
              <a:rPr lang="en-US" altLang="ja-JP" sz="2000" i="1" baseline="30000" dirty="0" err="1" smtClean="0">
                <a:latin typeface="Arial"/>
                <a:ea typeface="Lucida Grande"/>
                <a:cs typeface="Arial"/>
              </a:rPr>
              <a:t>ϕ</a:t>
            </a:r>
            <a:endParaRPr lang="en-US" altLang="ja-JP" sz="2000" i="1" baseline="30000" dirty="0" smtClean="0">
              <a:latin typeface="Arial"/>
              <a:ea typeface="Lucida Grande"/>
              <a:cs typeface="Arial"/>
            </a:endParaRPr>
          </a:p>
          <a:p>
            <a:pPr>
              <a:lnSpc>
                <a:spcPct val="110000"/>
              </a:lnSpc>
              <a:buNone/>
            </a:pPr>
            <a:r>
              <a:rPr lang="en-US" altLang="ja-JP" sz="2000" i="1" dirty="0" smtClean="0">
                <a:latin typeface="Arial"/>
                <a:ea typeface="Lucida Grande"/>
                <a:cs typeface="Arial"/>
              </a:rPr>
              <a:t>Pressure medium; Not-used</a:t>
            </a:r>
          </a:p>
          <a:p>
            <a:pPr>
              <a:lnSpc>
                <a:spcPct val="110000"/>
              </a:lnSpc>
              <a:buNone/>
            </a:pPr>
            <a:r>
              <a:rPr lang="en-US" altLang="ja-JP" sz="2000" i="1" dirty="0" smtClean="0">
                <a:latin typeface="Arial"/>
                <a:ea typeface="Lucida Grande"/>
                <a:cs typeface="Arial"/>
              </a:rPr>
              <a:t>Measurement method; four-probe scheme</a:t>
            </a:r>
          </a:p>
          <a:p>
            <a:pPr>
              <a:lnSpc>
                <a:spcPct val="110000"/>
              </a:lnSpc>
              <a:buNone/>
            </a:pPr>
            <a:r>
              <a:rPr lang="en-US" altLang="ja-JP" sz="2000" i="1" dirty="0" smtClean="0">
                <a:latin typeface="Arial"/>
                <a:ea typeface="Lucida Grande"/>
                <a:cs typeface="Arial"/>
              </a:rPr>
              <a:t>Gasket; Rhenium</a:t>
            </a:r>
          </a:p>
          <a:p>
            <a:pPr>
              <a:lnSpc>
                <a:spcPct val="110000"/>
              </a:lnSpc>
              <a:buNone/>
            </a:pPr>
            <a:r>
              <a:rPr lang="en-US" altLang="ja-JP" sz="2000" i="1" dirty="0" smtClean="0">
                <a:latin typeface="Arial"/>
                <a:ea typeface="Lucida Grande"/>
                <a:cs typeface="Arial"/>
              </a:rPr>
              <a:t>Insulation material; c-BN + epoxy</a:t>
            </a:r>
          </a:p>
          <a:p>
            <a:pPr>
              <a:lnSpc>
                <a:spcPct val="110000"/>
              </a:lnSpc>
              <a:buNone/>
            </a:pPr>
            <a:r>
              <a:rPr lang="en-US" altLang="ja-JP" sz="2000" i="1" dirty="0" smtClean="0">
                <a:latin typeface="Arial"/>
                <a:cs typeface="Arial"/>
              </a:rPr>
              <a:t>Electrodes ; Platinum</a:t>
            </a:r>
          </a:p>
          <a:p>
            <a:pPr>
              <a:buNone/>
            </a:pPr>
            <a:endParaRPr kumimoji="1" lang="en-US" altLang="ja-JP" sz="2400" dirty="0" smtClean="0">
              <a:latin typeface="Arial"/>
              <a:cs typeface="Arial"/>
            </a:endParaRPr>
          </a:p>
          <a:p>
            <a:pPr>
              <a:buNone/>
            </a:pPr>
            <a:endParaRPr kumimoji="1" lang="en-US" altLang="ja-JP" sz="2400" dirty="0" smtClean="0">
              <a:latin typeface="Arial"/>
              <a:cs typeface="Arial"/>
            </a:endParaRPr>
          </a:p>
          <a:p>
            <a:pPr>
              <a:buNone/>
            </a:pPr>
            <a:endParaRPr lang="en-US" altLang="ja-JP" sz="2400" dirty="0" smtClean="0">
              <a:latin typeface="Arial"/>
              <a:cs typeface="Arial"/>
            </a:endParaRPr>
          </a:p>
        </p:txBody>
      </p:sp>
      <p:pic>
        <p:nvPicPr>
          <p:cNvPr id="8" name="Picture 1" descr="\\HD-SHIMIZU\common\実験データ・写真(data,Photos)\kikuchi\SrFeO2\srfeo_5GPa.jpg"/>
          <p:cNvPicPr>
            <a:picLocks noChangeAspect="1" noChangeArrowheads="1"/>
          </p:cNvPicPr>
          <p:nvPr/>
        </p:nvPicPr>
        <p:blipFill>
          <a:blip r:embed="rId4" cstate="print">
            <a:lum bright="-33000" contrast="30000"/>
          </a:blip>
          <a:srcRect l="19814" t="23601" r="34898" b="16733"/>
          <a:stretch>
            <a:fillRect/>
          </a:stretch>
        </p:blipFill>
        <p:spPr bwMode="auto">
          <a:xfrm>
            <a:off x="3517857" y="4325400"/>
            <a:ext cx="2304256" cy="2276872"/>
          </a:xfrm>
          <a:prstGeom prst="rect">
            <a:avLst/>
          </a:prstGeom>
          <a:noFill/>
        </p:spPr>
      </p:pic>
      <p:grpSp>
        <p:nvGrpSpPr>
          <p:cNvPr id="9" name="グループ化 8"/>
          <p:cNvGrpSpPr/>
          <p:nvPr/>
        </p:nvGrpSpPr>
        <p:grpSpPr>
          <a:xfrm>
            <a:off x="4860032" y="836712"/>
            <a:ext cx="4788024" cy="3312368"/>
            <a:chOff x="179512" y="2566492"/>
            <a:chExt cx="4896544" cy="3167062"/>
          </a:xfrm>
        </p:grpSpPr>
        <p:sp>
          <p:nvSpPr>
            <p:cNvPr id="10" name="Text Box 46"/>
            <p:cNvSpPr txBox="1">
              <a:spLocks noChangeArrowheads="1"/>
            </p:cNvSpPr>
            <p:nvPr/>
          </p:nvSpPr>
          <p:spPr bwMode="auto">
            <a:xfrm>
              <a:off x="3743325" y="3501529"/>
              <a:ext cx="1079500" cy="336550"/>
            </a:xfrm>
            <a:prstGeom prst="rect">
              <a:avLst/>
            </a:prstGeom>
            <a:noFill/>
            <a:ln w="9525">
              <a:noFill/>
              <a:miter lim="800000"/>
              <a:headEnd/>
              <a:tailEnd/>
            </a:ln>
          </p:spPr>
          <p:txBody>
            <a:bodyPr>
              <a:spAutoFit/>
            </a:bodyPr>
            <a:lstStyle/>
            <a:p>
              <a:pPr>
                <a:spcBef>
                  <a:spcPct val="50000"/>
                </a:spcBef>
              </a:pPr>
              <a:endParaRPr lang="en-US" altLang="ja-JP" sz="1600" dirty="0"/>
            </a:p>
          </p:txBody>
        </p:sp>
        <p:sp>
          <p:nvSpPr>
            <p:cNvPr id="11" name="Rectangle 11"/>
            <p:cNvSpPr>
              <a:spLocks noChangeArrowheads="1"/>
            </p:cNvSpPr>
            <p:nvPr/>
          </p:nvSpPr>
          <p:spPr bwMode="auto">
            <a:xfrm>
              <a:off x="2052762" y="4369892"/>
              <a:ext cx="503237" cy="69850"/>
            </a:xfrm>
            <a:prstGeom prst="rect">
              <a:avLst/>
            </a:prstGeom>
            <a:solidFill>
              <a:srgbClr val="3366FF"/>
            </a:solidFill>
            <a:ln w="9525">
              <a:solidFill>
                <a:schemeClr val="tx1"/>
              </a:solidFill>
              <a:miter lim="800000"/>
              <a:headEnd/>
              <a:tailEnd/>
            </a:ln>
          </p:spPr>
          <p:txBody>
            <a:bodyPr wrap="none" anchor="ctr"/>
            <a:lstStyle/>
            <a:p>
              <a:endParaRPr lang="ja-JP" altLang="en-US"/>
            </a:p>
          </p:txBody>
        </p:sp>
        <p:sp>
          <p:nvSpPr>
            <p:cNvPr id="12" name="Freeform 12"/>
            <p:cNvSpPr>
              <a:spLocks/>
            </p:cNvSpPr>
            <p:nvPr/>
          </p:nvSpPr>
          <p:spPr bwMode="auto">
            <a:xfrm>
              <a:off x="1547937" y="4787404"/>
              <a:ext cx="360362" cy="298450"/>
            </a:xfrm>
            <a:custGeom>
              <a:avLst/>
              <a:gdLst>
                <a:gd name="T0" fmla="*/ 0 w 182"/>
                <a:gd name="T1" fmla="*/ 71438 h 188"/>
                <a:gd name="T2" fmla="*/ 180181 w 182"/>
                <a:gd name="T3" fmla="*/ 287338 h 188"/>
                <a:gd name="T4" fmla="*/ 360362 w 182"/>
                <a:gd name="T5" fmla="*/ 0 h 188"/>
                <a:gd name="T6" fmla="*/ 0 60000 65536"/>
                <a:gd name="T7" fmla="*/ 0 60000 65536"/>
                <a:gd name="T8" fmla="*/ 0 60000 65536"/>
                <a:gd name="T9" fmla="*/ 0 w 182"/>
                <a:gd name="T10" fmla="*/ 0 h 188"/>
                <a:gd name="T11" fmla="*/ 182 w 182"/>
                <a:gd name="T12" fmla="*/ 188 h 188"/>
              </a:gdLst>
              <a:ahLst/>
              <a:cxnLst>
                <a:cxn ang="T6">
                  <a:pos x="T0" y="T1"/>
                </a:cxn>
                <a:cxn ang="T7">
                  <a:pos x="T2" y="T3"/>
                </a:cxn>
                <a:cxn ang="T8">
                  <a:pos x="T4" y="T5"/>
                </a:cxn>
              </a:cxnLst>
              <a:rect l="T9" t="T10" r="T11" b="T12"/>
              <a:pathLst>
                <a:path w="182" h="188">
                  <a:moveTo>
                    <a:pt x="0" y="45"/>
                  </a:moveTo>
                  <a:cubicBezTo>
                    <a:pt x="30" y="116"/>
                    <a:pt x="61" y="188"/>
                    <a:pt x="91" y="181"/>
                  </a:cubicBezTo>
                  <a:cubicBezTo>
                    <a:pt x="121" y="174"/>
                    <a:pt x="151" y="87"/>
                    <a:pt x="182" y="0"/>
                  </a:cubicBezTo>
                </a:path>
              </a:pathLst>
            </a:custGeom>
            <a:noFill/>
            <a:ln w="9525">
              <a:solidFill>
                <a:schemeClr val="tx1"/>
              </a:solidFill>
              <a:round/>
              <a:headEnd/>
              <a:tailEnd/>
            </a:ln>
          </p:spPr>
          <p:txBody>
            <a:bodyPr/>
            <a:lstStyle/>
            <a:p>
              <a:endParaRPr lang="ja-JP" altLang="en-US"/>
            </a:p>
          </p:txBody>
        </p:sp>
        <p:sp>
          <p:nvSpPr>
            <p:cNvPr id="13" name="AutoShape 13"/>
            <p:cNvSpPr>
              <a:spLocks noChangeArrowheads="1"/>
            </p:cNvSpPr>
            <p:nvPr/>
          </p:nvSpPr>
          <p:spPr bwMode="auto">
            <a:xfrm rot="10800000">
              <a:off x="1403474" y="4725492"/>
              <a:ext cx="1873250" cy="1008062"/>
            </a:xfrm>
            <a:custGeom>
              <a:avLst/>
              <a:gdLst>
                <a:gd name="T0" fmla="*/ 142149660 w 21600"/>
                <a:gd name="T1" fmla="*/ 23522891 h 21600"/>
                <a:gd name="T2" fmla="*/ 81228362 w 21600"/>
                <a:gd name="T3" fmla="*/ 47045781 h 21600"/>
                <a:gd name="T4" fmla="*/ 20307069 w 21600"/>
                <a:gd name="T5" fmla="*/ 23522891 h 21600"/>
                <a:gd name="T6" fmla="*/ 81228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lumMod val="90000"/>
              </a:schemeClr>
            </a:solidFill>
            <a:ln w="9525">
              <a:solidFill>
                <a:schemeClr val="tx1"/>
              </a:solidFill>
              <a:miter lim="800000"/>
              <a:headEnd/>
              <a:tailEnd/>
            </a:ln>
          </p:spPr>
          <p:txBody>
            <a:bodyPr wrap="none" anchor="ctr"/>
            <a:lstStyle/>
            <a:p>
              <a:endParaRPr lang="ja-JP" altLang="en-US"/>
            </a:p>
          </p:txBody>
        </p:sp>
        <p:sp>
          <p:nvSpPr>
            <p:cNvPr id="14" name="AutoShape 14"/>
            <p:cNvSpPr>
              <a:spLocks noChangeArrowheads="1"/>
            </p:cNvSpPr>
            <p:nvPr/>
          </p:nvSpPr>
          <p:spPr bwMode="auto">
            <a:xfrm>
              <a:off x="1403474" y="2566492"/>
              <a:ext cx="1873250" cy="1008062"/>
            </a:xfrm>
            <a:custGeom>
              <a:avLst/>
              <a:gdLst>
                <a:gd name="T0" fmla="*/ 142149660 w 21600"/>
                <a:gd name="T1" fmla="*/ 23522891 h 21600"/>
                <a:gd name="T2" fmla="*/ 81228362 w 21600"/>
                <a:gd name="T3" fmla="*/ 47045781 h 21600"/>
                <a:gd name="T4" fmla="*/ 20307069 w 21600"/>
                <a:gd name="T5" fmla="*/ 23522891 h 21600"/>
                <a:gd name="T6" fmla="*/ 81228362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2">
                <a:lumMod val="90000"/>
              </a:schemeClr>
            </a:solidFill>
            <a:ln w="9525">
              <a:solidFill>
                <a:schemeClr val="tx1"/>
              </a:solidFill>
              <a:miter lim="800000"/>
              <a:headEnd/>
              <a:tailEnd/>
            </a:ln>
          </p:spPr>
          <p:txBody>
            <a:bodyPr wrap="none" anchor="ctr"/>
            <a:lstStyle/>
            <a:p>
              <a:endParaRPr lang="ja-JP" altLang="en-US" dirty="0">
                <a:solidFill>
                  <a:schemeClr val="bg2">
                    <a:lumMod val="90000"/>
                  </a:schemeClr>
                </a:solidFill>
              </a:endParaRPr>
            </a:p>
          </p:txBody>
        </p:sp>
        <p:sp>
          <p:nvSpPr>
            <p:cNvPr id="15" name="Line 15"/>
            <p:cNvSpPr>
              <a:spLocks noChangeShapeType="1"/>
            </p:cNvSpPr>
            <p:nvPr/>
          </p:nvSpPr>
          <p:spPr bwMode="auto">
            <a:xfrm>
              <a:off x="1835274" y="2566492"/>
              <a:ext cx="217488" cy="1008062"/>
            </a:xfrm>
            <a:prstGeom prst="line">
              <a:avLst/>
            </a:prstGeom>
            <a:noFill/>
            <a:ln w="9525">
              <a:solidFill>
                <a:schemeClr val="tx1"/>
              </a:solidFill>
              <a:round/>
              <a:headEnd/>
              <a:tailEnd/>
            </a:ln>
          </p:spPr>
          <p:txBody>
            <a:bodyPr/>
            <a:lstStyle/>
            <a:p>
              <a:endParaRPr lang="ja-JP" altLang="en-US"/>
            </a:p>
          </p:txBody>
        </p:sp>
        <p:sp>
          <p:nvSpPr>
            <p:cNvPr id="16" name="Line 16"/>
            <p:cNvSpPr>
              <a:spLocks noChangeShapeType="1"/>
            </p:cNvSpPr>
            <p:nvPr/>
          </p:nvSpPr>
          <p:spPr bwMode="auto">
            <a:xfrm>
              <a:off x="2340099" y="2566492"/>
              <a:ext cx="0" cy="1008062"/>
            </a:xfrm>
            <a:prstGeom prst="line">
              <a:avLst/>
            </a:prstGeom>
            <a:noFill/>
            <a:ln w="9525">
              <a:solidFill>
                <a:schemeClr val="tx1"/>
              </a:solidFill>
              <a:round/>
              <a:headEnd/>
              <a:tailEnd/>
            </a:ln>
          </p:spPr>
          <p:txBody>
            <a:bodyPr/>
            <a:lstStyle/>
            <a:p>
              <a:endParaRPr lang="ja-JP" altLang="en-US"/>
            </a:p>
          </p:txBody>
        </p:sp>
        <p:sp>
          <p:nvSpPr>
            <p:cNvPr id="19" name="Line 17"/>
            <p:cNvSpPr>
              <a:spLocks noChangeShapeType="1"/>
            </p:cNvSpPr>
            <p:nvPr/>
          </p:nvSpPr>
          <p:spPr bwMode="auto">
            <a:xfrm flipH="1">
              <a:off x="2589337" y="2566492"/>
              <a:ext cx="182562" cy="996950"/>
            </a:xfrm>
            <a:prstGeom prst="line">
              <a:avLst/>
            </a:prstGeom>
            <a:noFill/>
            <a:ln w="9525">
              <a:solidFill>
                <a:schemeClr val="tx1"/>
              </a:solidFill>
              <a:round/>
              <a:headEnd/>
              <a:tailEnd/>
            </a:ln>
          </p:spPr>
          <p:txBody>
            <a:bodyPr/>
            <a:lstStyle/>
            <a:p>
              <a:endParaRPr lang="ja-JP" altLang="en-US"/>
            </a:p>
          </p:txBody>
        </p:sp>
        <p:sp>
          <p:nvSpPr>
            <p:cNvPr id="20" name="Line 18"/>
            <p:cNvSpPr>
              <a:spLocks noChangeShapeType="1"/>
            </p:cNvSpPr>
            <p:nvPr/>
          </p:nvSpPr>
          <p:spPr bwMode="auto">
            <a:xfrm rot="10800000" flipH="1">
              <a:off x="1908299" y="4725492"/>
              <a:ext cx="215900" cy="1008062"/>
            </a:xfrm>
            <a:prstGeom prst="line">
              <a:avLst/>
            </a:prstGeom>
            <a:noFill/>
            <a:ln w="9525">
              <a:solidFill>
                <a:schemeClr val="tx1"/>
              </a:solidFill>
              <a:round/>
              <a:headEnd/>
              <a:tailEnd/>
            </a:ln>
          </p:spPr>
          <p:txBody>
            <a:bodyPr/>
            <a:lstStyle/>
            <a:p>
              <a:endParaRPr lang="ja-JP" altLang="en-US"/>
            </a:p>
          </p:txBody>
        </p:sp>
        <p:sp>
          <p:nvSpPr>
            <p:cNvPr id="21" name="Line 19"/>
            <p:cNvSpPr>
              <a:spLocks noChangeShapeType="1"/>
            </p:cNvSpPr>
            <p:nvPr/>
          </p:nvSpPr>
          <p:spPr bwMode="auto">
            <a:xfrm rot="10800000">
              <a:off x="2340099" y="4725492"/>
              <a:ext cx="0" cy="1008062"/>
            </a:xfrm>
            <a:prstGeom prst="line">
              <a:avLst/>
            </a:prstGeom>
            <a:noFill/>
            <a:ln w="9525">
              <a:solidFill>
                <a:schemeClr val="tx1"/>
              </a:solidFill>
              <a:round/>
              <a:headEnd/>
              <a:tailEnd/>
            </a:ln>
          </p:spPr>
          <p:txBody>
            <a:bodyPr/>
            <a:lstStyle/>
            <a:p>
              <a:endParaRPr lang="ja-JP" altLang="en-US"/>
            </a:p>
          </p:txBody>
        </p:sp>
        <p:sp>
          <p:nvSpPr>
            <p:cNvPr id="22" name="Line 20"/>
            <p:cNvSpPr>
              <a:spLocks noChangeShapeType="1"/>
            </p:cNvSpPr>
            <p:nvPr/>
          </p:nvSpPr>
          <p:spPr bwMode="auto">
            <a:xfrm rot="10800000">
              <a:off x="2555999" y="4725492"/>
              <a:ext cx="215900" cy="1008062"/>
            </a:xfrm>
            <a:prstGeom prst="line">
              <a:avLst/>
            </a:prstGeom>
            <a:noFill/>
            <a:ln w="9525">
              <a:solidFill>
                <a:schemeClr val="tx1"/>
              </a:solidFill>
              <a:round/>
              <a:headEnd/>
              <a:tailEnd/>
            </a:ln>
          </p:spPr>
          <p:txBody>
            <a:bodyPr/>
            <a:lstStyle/>
            <a:p>
              <a:endParaRPr lang="ja-JP" altLang="en-US"/>
            </a:p>
          </p:txBody>
        </p:sp>
        <p:sp>
          <p:nvSpPr>
            <p:cNvPr id="23" name="Line 21"/>
            <p:cNvSpPr>
              <a:spLocks noChangeShapeType="1"/>
            </p:cNvSpPr>
            <p:nvPr/>
          </p:nvSpPr>
          <p:spPr bwMode="auto">
            <a:xfrm>
              <a:off x="539874" y="4869954"/>
              <a:ext cx="1008063" cy="0"/>
            </a:xfrm>
            <a:prstGeom prst="line">
              <a:avLst/>
            </a:prstGeom>
            <a:noFill/>
            <a:ln w="9525">
              <a:solidFill>
                <a:schemeClr val="tx1"/>
              </a:solidFill>
              <a:round/>
              <a:headEnd/>
              <a:tailEnd/>
            </a:ln>
          </p:spPr>
          <p:txBody>
            <a:bodyPr/>
            <a:lstStyle/>
            <a:p>
              <a:endParaRPr lang="ja-JP" altLang="en-US"/>
            </a:p>
          </p:txBody>
        </p:sp>
        <p:sp>
          <p:nvSpPr>
            <p:cNvPr id="27" name="Line 22"/>
            <p:cNvSpPr>
              <a:spLocks noChangeShapeType="1"/>
            </p:cNvSpPr>
            <p:nvPr/>
          </p:nvSpPr>
          <p:spPr bwMode="auto">
            <a:xfrm>
              <a:off x="3132262" y="4869954"/>
              <a:ext cx="1008062" cy="0"/>
            </a:xfrm>
            <a:prstGeom prst="line">
              <a:avLst/>
            </a:prstGeom>
            <a:noFill/>
            <a:ln w="9525">
              <a:solidFill>
                <a:schemeClr val="tx1"/>
              </a:solidFill>
              <a:round/>
              <a:headEnd/>
              <a:tailEnd/>
            </a:ln>
          </p:spPr>
          <p:txBody>
            <a:bodyPr/>
            <a:lstStyle/>
            <a:p>
              <a:endParaRPr lang="ja-JP" altLang="en-US"/>
            </a:p>
          </p:txBody>
        </p:sp>
        <p:sp>
          <p:nvSpPr>
            <p:cNvPr id="28" name="Line 23"/>
            <p:cNvSpPr>
              <a:spLocks noChangeShapeType="1"/>
            </p:cNvSpPr>
            <p:nvPr/>
          </p:nvSpPr>
          <p:spPr bwMode="auto">
            <a:xfrm>
              <a:off x="3132262" y="4509592"/>
              <a:ext cx="1008062" cy="0"/>
            </a:xfrm>
            <a:prstGeom prst="line">
              <a:avLst/>
            </a:prstGeom>
            <a:noFill/>
            <a:ln w="9525">
              <a:solidFill>
                <a:schemeClr val="tx1"/>
              </a:solidFill>
              <a:round/>
              <a:headEnd/>
              <a:tailEnd/>
            </a:ln>
          </p:spPr>
          <p:txBody>
            <a:bodyPr/>
            <a:lstStyle/>
            <a:p>
              <a:endParaRPr lang="ja-JP" altLang="en-US"/>
            </a:p>
          </p:txBody>
        </p:sp>
        <p:sp>
          <p:nvSpPr>
            <p:cNvPr id="29" name="Line 24"/>
            <p:cNvSpPr>
              <a:spLocks noChangeShapeType="1"/>
            </p:cNvSpPr>
            <p:nvPr/>
          </p:nvSpPr>
          <p:spPr bwMode="auto">
            <a:xfrm>
              <a:off x="539874" y="4509592"/>
              <a:ext cx="1008063" cy="0"/>
            </a:xfrm>
            <a:prstGeom prst="line">
              <a:avLst/>
            </a:prstGeom>
            <a:noFill/>
            <a:ln w="9525">
              <a:solidFill>
                <a:schemeClr val="tx1"/>
              </a:solidFill>
              <a:round/>
              <a:headEnd/>
              <a:tailEnd/>
            </a:ln>
          </p:spPr>
          <p:txBody>
            <a:bodyPr/>
            <a:lstStyle/>
            <a:p>
              <a:endParaRPr lang="ja-JP" altLang="en-US"/>
            </a:p>
          </p:txBody>
        </p:sp>
        <p:sp>
          <p:nvSpPr>
            <p:cNvPr id="30" name="Line 25"/>
            <p:cNvSpPr>
              <a:spLocks noChangeShapeType="1"/>
            </p:cNvSpPr>
            <p:nvPr/>
          </p:nvSpPr>
          <p:spPr bwMode="auto">
            <a:xfrm>
              <a:off x="1835274" y="4582617"/>
              <a:ext cx="1008063" cy="0"/>
            </a:xfrm>
            <a:prstGeom prst="line">
              <a:avLst/>
            </a:prstGeom>
            <a:noFill/>
            <a:ln w="9525">
              <a:solidFill>
                <a:schemeClr val="tx1"/>
              </a:solidFill>
              <a:round/>
              <a:headEnd/>
              <a:tailEnd/>
            </a:ln>
          </p:spPr>
          <p:txBody>
            <a:bodyPr/>
            <a:lstStyle/>
            <a:p>
              <a:endParaRPr lang="ja-JP" altLang="en-US"/>
            </a:p>
          </p:txBody>
        </p:sp>
        <p:sp>
          <p:nvSpPr>
            <p:cNvPr id="31" name="Line 26"/>
            <p:cNvSpPr>
              <a:spLocks noChangeShapeType="1"/>
            </p:cNvSpPr>
            <p:nvPr/>
          </p:nvSpPr>
          <p:spPr bwMode="auto">
            <a:xfrm>
              <a:off x="3132262" y="4366717"/>
              <a:ext cx="1008062" cy="0"/>
            </a:xfrm>
            <a:prstGeom prst="line">
              <a:avLst/>
            </a:prstGeom>
            <a:noFill/>
            <a:ln w="9525">
              <a:solidFill>
                <a:schemeClr val="tx1"/>
              </a:solidFill>
              <a:round/>
              <a:headEnd/>
              <a:tailEnd/>
            </a:ln>
          </p:spPr>
          <p:txBody>
            <a:bodyPr/>
            <a:lstStyle/>
            <a:p>
              <a:endParaRPr lang="ja-JP" altLang="en-US"/>
            </a:p>
          </p:txBody>
        </p:sp>
        <p:sp>
          <p:nvSpPr>
            <p:cNvPr id="32" name="Line 27"/>
            <p:cNvSpPr>
              <a:spLocks noChangeShapeType="1"/>
            </p:cNvSpPr>
            <p:nvPr/>
          </p:nvSpPr>
          <p:spPr bwMode="auto">
            <a:xfrm>
              <a:off x="539874" y="4366717"/>
              <a:ext cx="1008063" cy="0"/>
            </a:xfrm>
            <a:prstGeom prst="line">
              <a:avLst/>
            </a:prstGeom>
            <a:noFill/>
            <a:ln w="9525">
              <a:solidFill>
                <a:schemeClr val="tx1"/>
              </a:solidFill>
              <a:round/>
              <a:headEnd/>
              <a:tailEnd/>
            </a:ln>
          </p:spPr>
          <p:txBody>
            <a:bodyPr/>
            <a:lstStyle/>
            <a:p>
              <a:endParaRPr lang="ja-JP" altLang="en-US"/>
            </a:p>
          </p:txBody>
        </p:sp>
        <p:sp>
          <p:nvSpPr>
            <p:cNvPr id="33" name="Line 28"/>
            <p:cNvSpPr>
              <a:spLocks noChangeShapeType="1"/>
            </p:cNvSpPr>
            <p:nvPr/>
          </p:nvSpPr>
          <p:spPr bwMode="auto">
            <a:xfrm>
              <a:off x="1547937" y="4366717"/>
              <a:ext cx="0" cy="142875"/>
            </a:xfrm>
            <a:prstGeom prst="line">
              <a:avLst/>
            </a:prstGeom>
            <a:noFill/>
            <a:ln w="9525">
              <a:solidFill>
                <a:schemeClr val="tx1"/>
              </a:solidFill>
              <a:round/>
              <a:headEnd/>
              <a:tailEnd/>
            </a:ln>
          </p:spPr>
          <p:txBody>
            <a:bodyPr/>
            <a:lstStyle/>
            <a:p>
              <a:endParaRPr lang="ja-JP" altLang="en-US"/>
            </a:p>
          </p:txBody>
        </p:sp>
        <p:sp>
          <p:nvSpPr>
            <p:cNvPr id="34" name="Line 29"/>
            <p:cNvSpPr>
              <a:spLocks noChangeShapeType="1"/>
            </p:cNvSpPr>
            <p:nvPr/>
          </p:nvSpPr>
          <p:spPr bwMode="auto">
            <a:xfrm>
              <a:off x="3132262" y="4366717"/>
              <a:ext cx="0" cy="142875"/>
            </a:xfrm>
            <a:prstGeom prst="line">
              <a:avLst/>
            </a:prstGeom>
            <a:noFill/>
            <a:ln w="9525">
              <a:solidFill>
                <a:schemeClr val="tx1"/>
              </a:solidFill>
              <a:round/>
              <a:headEnd/>
              <a:tailEnd/>
            </a:ln>
          </p:spPr>
          <p:txBody>
            <a:bodyPr/>
            <a:lstStyle/>
            <a:p>
              <a:endParaRPr lang="ja-JP" altLang="en-US"/>
            </a:p>
          </p:txBody>
        </p:sp>
        <p:sp>
          <p:nvSpPr>
            <p:cNvPr id="35" name="Rectangle 30"/>
            <p:cNvSpPr>
              <a:spLocks noChangeArrowheads="1"/>
            </p:cNvSpPr>
            <p:nvPr/>
          </p:nvSpPr>
          <p:spPr bwMode="auto">
            <a:xfrm>
              <a:off x="1692399" y="4293692"/>
              <a:ext cx="144463" cy="215900"/>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36" name="Freeform 31"/>
            <p:cNvSpPr>
              <a:spLocks/>
            </p:cNvSpPr>
            <p:nvPr/>
          </p:nvSpPr>
          <p:spPr bwMode="auto">
            <a:xfrm>
              <a:off x="1547937" y="4149229"/>
              <a:ext cx="288925" cy="298450"/>
            </a:xfrm>
            <a:custGeom>
              <a:avLst/>
              <a:gdLst>
                <a:gd name="T0" fmla="*/ 288925 w 182"/>
                <a:gd name="T1" fmla="*/ 298450 h 188"/>
                <a:gd name="T2" fmla="*/ 144463 w 182"/>
                <a:gd name="T3" fmla="*/ 11112 h 188"/>
                <a:gd name="T4" fmla="*/ 0 w 182"/>
                <a:gd name="T5" fmla="*/ 227013 h 188"/>
                <a:gd name="T6" fmla="*/ 0 60000 65536"/>
                <a:gd name="T7" fmla="*/ 0 60000 65536"/>
                <a:gd name="T8" fmla="*/ 0 60000 65536"/>
                <a:gd name="T9" fmla="*/ 0 w 182"/>
                <a:gd name="T10" fmla="*/ 0 h 188"/>
                <a:gd name="T11" fmla="*/ 182 w 182"/>
                <a:gd name="T12" fmla="*/ 188 h 188"/>
              </a:gdLst>
              <a:ahLst/>
              <a:cxnLst>
                <a:cxn ang="T6">
                  <a:pos x="T0" y="T1"/>
                </a:cxn>
                <a:cxn ang="T7">
                  <a:pos x="T2" y="T3"/>
                </a:cxn>
                <a:cxn ang="T8">
                  <a:pos x="T4" y="T5"/>
                </a:cxn>
              </a:cxnLst>
              <a:rect l="T9" t="T10" r="T11" b="T12"/>
              <a:pathLst>
                <a:path w="182" h="188">
                  <a:moveTo>
                    <a:pt x="182" y="188"/>
                  </a:moveTo>
                  <a:cubicBezTo>
                    <a:pt x="151" y="101"/>
                    <a:pt x="121" y="14"/>
                    <a:pt x="91" y="7"/>
                  </a:cubicBezTo>
                  <a:cubicBezTo>
                    <a:pt x="61" y="0"/>
                    <a:pt x="15" y="120"/>
                    <a:pt x="0" y="143"/>
                  </a:cubicBezTo>
                </a:path>
              </a:pathLst>
            </a:custGeom>
            <a:noFill/>
            <a:ln w="9525">
              <a:solidFill>
                <a:schemeClr val="tx1"/>
              </a:solidFill>
              <a:round/>
              <a:headEnd/>
              <a:tailEnd/>
            </a:ln>
          </p:spPr>
          <p:txBody>
            <a:bodyPr/>
            <a:lstStyle/>
            <a:p>
              <a:endParaRPr lang="ja-JP" altLang="en-US"/>
            </a:p>
          </p:txBody>
        </p:sp>
        <p:sp>
          <p:nvSpPr>
            <p:cNvPr id="37" name="Rectangle 32"/>
            <p:cNvSpPr>
              <a:spLocks noChangeArrowheads="1"/>
            </p:cNvSpPr>
            <p:nvPr/>
          </p:nvSpPr>
          <p:spPr bwMode="auto">
            <a:xfrm>
              <a:off x="2843337" y="4293692"/>
              <a:ext cx="71437" cy="215900"/>
            </a:xfrm>
            <a:prstGeom prst="rect">
              <a:avLst/>
            </a:prstGeom>
            <a:solidFill>
              <a:schemeClr val="bg1"/>
            </a:solidFill>
            <a:ln w="9525">
              <a:solidFill>
                <a:schemeClr val="bg1"/>
              </a:solidFill>
              <a:miter lim="800000"/>
              <a:headEnd/>
              <a:tailEnd/>
            </a:ln>
          </p:spPr>
          <p:txBody>
            <a:bodyPr wrap="none" anchor="ctr"/>
            <a:lstStyle/>
            <a:p>
              <a:endParaRPr lang="ja-JP" altLang="en-US"/>
            </a:p>
          </p:txBody>
        </p:sp>
        <p:sp>
          <p:nvSpPr>
            <p:cNvPr id="38" name="Freeform 33"/>
            <p:cNvSpPr>
              <a:spLocks/>
            </p:cNvSpPr>
            <p:nvPr/>
          </p:nvSpPr>
          <p:spPr bwMode="auto">
            <a:xfrm>
              <a:off x="2843337" y="4149229"/>
              <a:ext cx="288925" cy="298450"/>
            </a:xfrm>
            <a:custGeom>
              <a:avLst/>
              <a:gdLst>
                <a:gd name="T0" fmla="*/ 0 w 182"/>
                <a:gd name="T1" fmla="*/ 298450 h 188"/>
                <a:gd name="T2" fmla="*/ 144463 w 182"/>
                <a:gd name="T3" fmla="*/ 11112 h 188"/>
                <a:gd name="T4" fmla="*/ 288925 w 182"/>
                <a:gd name="T5" fmla="*/ 227013 h 188"/>
                <a:gd name="T6" fmla="*/ 0 60000 65536"/>
                <a:gd name="T7" fmla="*/ 0 60000 65536"/>
                <a:gd name="T8" fmla="*/ 0 60000 65536"/>
                <a:gd name="T9" fmla="*/ 0 w 182"/>
                <a:gd name="T10" fmla="*/ 0 h 188"/>
                <a:gd name="T11" fmla="*/ 182 w 182"/>
                <a:gd name="T12" fmla="*/ 188 h 188"/>
              </a:gdLst>
              <a:ahLst/>
              <a:cxnLst>
                <a:cxn ang="T6">
                  <a:pos x="T0" y="T1"/>
                </a:cxn>
                <a:cxn ang="T7">
                  <a:pos x="T2" y="T3"/>
                </a:cxn>
                <a:cxn ang="T8">
                  <a:pos x="T4" y="T5"/>
                </a:cxn>
              </a:cxnLst>
              <a:rect l="T9" t="T10" r="T11" b="T12"/>
              <a:pathLst>
                <a:path w="182" h="188">
                  <a:moveTo>
                    <a:pt x="0" y="188"/>
                  </a:moveTo>
                  <a:cubicBezTo>
                    <a:pt x="30" y="101"/>
                    <a:pt x="61" y="14"/>
                    <a:pt x="91" y="7"/>
                  </a:cubicBezTo>
                  <a:cubicBezTo>
                    <a:pt x="121" y="0"/>
                    <a:pt x="167" y="120"/>
                    <a:pt x="182" y="143"/>
                  </a:cubicBezTo>
                </a:path>
              </a:pathLst>
            </a:custGeom>
            <a:noFill/>
            <a:ln w="9525">
              <a:solidFill>
                <a:schemeClr val="tx1"/>
              </a:solidFill>
              <a:round/>
              <a:headEnd/>
              <a:tailEnd/>
            </a:ln>
          </p:spPr>
          <p:txBody>
            <a:bodyPr/>
            <a:lstStyle/>
            <a:p>
              <a:endParaRPr lang="ja-JP" altLang="en-US"/>
            </a:p>
          </p:txBody>
        </p:sp>
        <p:sp>
          <p:nvSpPr>
            <p:cNvPr id="39" name="Freeform 34"/>
            <p:cNvSpPr>
              <a:spLocks/>
            </p:cNvSpPr>
            <p:nvPr/>
          </p:nvSpPr>
          <p:spPr bwMode="auto">
            <a:xfrm>
              <a:off x="2843337" y="4274642"/>
              <a:ext cx="288925" cy="298450"/>
            </a:xfrm>
            <a:custGeom>
              <a:avLst/>
              <a:gdLst>
                <a:gd name="T0" fmla="*/ 0 w 182"/>
                <a:gd name="T1" fmla="*/ 298450 h 188"/>
                <a:gd name="T2" fmla="*/ 144463 w 182"/>
                <a:gd name="T3" fmla="*/ 11112 h 188"/>
                <a:gd name="T4" fmla="*/ 288925 w 182"/>
                <a:gd name="T5" fmla="*/ 227013 h 188"/>
                <a:gd name="T6" fmla="*/ 0 60000 65536"/>
                <a:gd name="T7" fmla="*/ 0 60000 65536"/>
                <a:gd name="T8" fmla="*/ 0 60000 65536"/>
                <a:gd name="T9" fmla="*/ 0 w 182"/>
                <a:gd name="T10" fmla="*/ 0 h 188"/>
                <a:gd name="T11" fmla="*/ 182 w 182"/>
                <a:gd name="T12" fmla="*/ 188 h 188"/>
              </a:gdLst>
              <a:ahLst/>
              <a:cxnLst>
                <a:cxn ang="T6">
                  <a:pos x="T0" y="T1"/>
                </a:cxn>
                <a:cxn ang="T7">
                  <a:pos x="T2" y="T3"/>
                </a:cxn>
                <a:cxn ang="T8">
                  <a:pos x="T4" y="T5"/>
                </a:cxn>
              </a:cxnLst>
              <a:rect l="T9" t="T10" r="T11" b="T12"/>
              <a:pathLst>
                <a:path w="182" h="188">
                  <a:moveTo>
                    <a:pt x="0" y="188"/>
                  </a:moveTo>
                  <a:cubicBezTo>
                    <a:pt x="30" y="101"/>
                    <a:pt x="61" y="14"/>
                    <a:pt x="91" y="7"/>
                  </a:cubicBezTo>
                  <a:cubicBezTo>
                    <a:pt x="121" y="0"/>
                    <a:pt x="167" y="120"/>
                    <a:pt x="182" y="143"/>
                  </a:cubicBezTo>
                </a:path>
              </a:pathLst>
            </a:custGeom>
            <a:noFill/>
            <a:ln w="9525">
              <a:solidFill>
                <a:schemeClr val="tx1"/>
              </a:solidFill>
              <a:round/>
              <a:headEnd/>
              <a:tailEnd/>
            </a:ln>
          </p:spPr>
          <p:txBody>
            <a:bodyPr/>
            <a:lstStyle/>
            <a:p>
              <a:endParaRPr lang="ja-JP" altLang="en-US"/>
            </a:p>
          </p:txBody>
        </p:sp>
        <p:sp>
          <p:nvSpPr>
            <p:cNvPr id="40" name="Freeform 35"/>
            <p:cNvSpPr>
              <a:spLocks/>
            </p:cNvSpPr>
            <p:nvPr/>
          </p:nvSpPr>
          <p:spPr bwMode="auto">
            <a:xfrm>
              <a:off x="538287" y="4279404"/>
              <a:ext cx="3605212" cy="806450"/>
            </a:xfrm>
            <a:custGeom>
              <a:avLst/>
              <a:gdLst>
                <a:gd name="T0" fmla="*/ 1587 w 2271"/>
                <a:gd name="T1" fmla="*/ 590550 h 508"/>
                <a:gd name="T2" fmla="*/ 1009650 w 2271"/>
                <a:gd name="T3" fmla="*/ 590550 h 508"/>
                <a:gd name="T4" fmla="*/ 1154112 w 2271"/>
                <a:gd name="T5" fmla="*/ 806450 h 508"/>
                <a:gd name="T6" fmla="*/ 1331912 w 2271"/>
                <a:gd name="T7" fmla="*/ 434975 h 508"/>
                <a:gd name="T8" fmla="*/ 2263774 w 2271"/>
                <a:gd name="T9" fmla="*/ 442913 h 508"/>
                <a:gd name="T10" fmla="*/ 2424112 w 2271"/>
                <a:gd name="T11" fmla="*/ 788988 h 508"/>
                <a:gd name="T12" fmla="*/ 2584449 w 2271"/>
                <a:gd name="T13" fmla="*/ 576263 h 508"/>
                <a:gd name="T14" fmla="*/ 3605212 w 2271"/>
                <a:gd name="T15" fmla="*/ 593725 h 508"/>
                <a:gd name="T16" fmla="*/ 3587750 w 2271"/>
                <a:gd name="T17" fmla="*/ 230188 h 508"/>
                <a:gd name="T18" fmla="*/ 2592387 w 2271"/>
                <a:gd name="T19" fmla="*/ 222250 h 508"/>
                <a:gd name="T20" fmla="*/ 2495549 w 2271"/>
                <a:gd name="T21" fmla="*/ 44450 h 508"/>
                <a:gd name="T22" fmla="*/ 2451099 w 2271"/>
                <a:gd name="T23" fmla="*/ 0 h 508"/>
                <a:gd name="T24" fmla="*/ 2397124 w 2271"/>
                <a:gd name="T25" fmla="*/ 52388 h 508"/>
                <a:gd name="T26" fmla="*/ 2290762 w 2271"/>
                <a:gd name="T27" fmla="*/ 301625 h 508"/>
                <a:gd name="T28" fmla="*/ 1296987 w 2271"/>
                <a:gd name="T29" fmla="*/ 301625 h 508"/>
                <a:gd name="T30" fmla="*/ 1208087 w 2271"/>
                <a:gd name="T31" fmla="*/ 69850 h 508"/>
                <a:gd name="T32" fmla="*/ 1128712 w 2271"/>
                <a:gd name="T33" fmla="*/ 34925 h 508"/>
                <a:gd name="T34" fmla="*/ 1074737 w 2271"/>
                <a:gd name="T35" fmla="*/ 114300 h 508"/>
                <a:gd name="T36" fmla="*/ 1020762 w 2271"/>
                <a:gd name="T37" fmla="*/ 222250 h 508"/>
                <a:gd name="T38" fmla="*/ 0 w 2271"/>
                <a:gd name="T39" fmla="*/ 230188 h 508"/>
                <a:gd name="T40" fmla="*/ 1587 w 2271"/>
                <a:gd name="T41" fmla="*/ 590550 h 5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271"/>
                <a:gd name="T64" fmla="*/ 0 h 508"/>
                <a:gd name="T65" fmla="*/ 2271 w 2271"/>
                <a:gd name="T66" fmla="*/ 508 h 5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271" h="508">
                  <a:moveTo>
                    <a:pt x="1" y="372"/>
                  </a:moveTo>
                  <a:lnTo>
                    <a:pt x="636" y="372"/>
                  </a:lnTo>
                  <a:lnTo>
                    <a:pt x="727" y="508"/>
                  </a:lnTo>
                  <a:lnTo>
                    <a:pt x="839" y="274"/>
                  </a:lnTo>
                  <a:lnTo>
                    <a:pt x="1426" y="279"/>
                  </a:lnTo>
                  <a:lnTo>
                    <a:pt x="1527" y="497"/>
                  </a:lnTo>
                  <a:lnTo>
                    <a:pt x="1628" y="363"/>
                  </a:lnTo>
                  <a:lnTo>
                    <a:pt x="2271" y="374"/>
                  </a:lnTo>
                  <a:lnTo>
                    <a:pt x="2260" y="145"/>
                  </a:lnTo>
                  <a:lnTo>
                    <a:pt x="1633" y="140"/>
                  </a:lnTo>
                  <a:lnTo>
                    <a:pt x="1572" y="28"/>
                  </a:lnTo>
                  <a:lnTo>
                    <a:pt x="1544" y="0"/>
                  </a:lnTo>
                  <a:lnTo>
                    <a:pt x="1510" y="33"/>
                  </a:lnTo>
                  <a:lnTo>
                    <a:pt x="1443" y="190"/>
                  </a:lnTo>
                  <a:lnTo>
                    <a:pt x="817" y="190"/>
                  </a:lnTo>
                  <a:lnTo>
                    <a:pt x="761" y="44"/>
                  </a:lnTo>
                  <a:lnTo>
                    <a:pt x="711" y="22"/>
                  </a:lnTo>
                  <a:lnTo>
                    <a:pt x="677" y="72"/>
                  </a:lnTo>
                  <a:lnTo>
                    <a:pt x="643" y="140"/>
                  </a:lnTo>
                  <a:lnTo>
                    <a:pt x="0" y="145"/>
                  </a:lnTo>
                  <a:lnTo>
                    <a:pt x="1" y="372"/>
                  </a:lnTo>
                  <a:close/>
                </a:path>
              </a:pathLst>
            </a:custGeom>
            <a:solidFill>
              <a:srgbClr val="C0C0C0"/>
            </a:solidFill>
            <a:ln w="9525">
              <a:solidFill>
                <a:schemeClr val="tx1"/>
              </a:solidFill>
              <a:round/>
              <a:headEnd/>
              <a:tailEnd/>
            </a:ln>
          </p:spPr>
          <p:txBody>
            <a:bodyPr/>
            <a:lstStyle/>
            <a:p>
              <a:endParaRPr lang="ja-JP" altLang="en-US"/>
            </a:p>
          </p:txBody>
        </p:sp>
        <p:sp>
          <p:nvSpPr>
            <p:cNvPr id="41" name="Freeform 36"/>
            <p:cNvSpPr>
              <a:spLocks/>
            </p:cNvSpPr>
            <p:nvPr/>
          </p:nvSpPr>
          <p:spPr bwMode="auto">
            <a:xfrm>
              <a:off x="539874" y="4366717"/>
              <a:ext cx="1008063" cy="142875"/>
            </a:xfrm>
            <a:custGeom>
              <a:avLst/>
              <a:gdLst>
                <a:gd name="T0" fmla="*/ 0 w 635"/>
                <a:gd name="T1" fmla="*/ 142875 h 90"/>
                <a:gd name="T2" fmla="*/ 0 w 635"/>
                <a:gd name="T3" fmla="*/ 0 h 90"/>
                <a:gd name="T4" fmla="*/ 1008063 w 635"/>
                <a:gd name="T5" fmla="*/ 0 h 90"/>
                <a:gd name="T6" fmla="*/ 1008063 w 635"/>
                <a:gd name="T7" fmla="*/ 142875 h 90"/>
                <a:gd name="T8" fmla="*/ 0 w 635"/>
                <a:gd name="T9" fmla="*/ 142875 h 90"/>
                <a:gd name="T10" fmla="*/ 0 60000 65536"/>
                <a:gd name="T11" fmla="*/ 0 60000 65536"/>
                <a:gd name="T12" fmla="*/ 0 60000 65536"/>
                <a:gd name="T13" fmla="*/ 0 60000 65536"/>
                <a:gd name="T14" fmla="*/ 0 60000 65536"/>
                <a:gd name="T15" fmla="*/ 0 w 635"/>
                <a:gd name="T16" fmla="*/ 0 h 90"/>
                <a:gd name="T17" fmla="*/ 635 w 635"/>
                <a:gd name="T18" fmla="*/ 90 h 90"/>
              </a:gdLst>
              <a:ahLst/>
              <a:cxnLst>
                <a:cxn ang="T10">
                  <a:pos x="T0" y="T1"/>
                </a:cxn>
                <a:cxn ang="T11">
                  <a:pos x="T2" y="T3"/>
                </a:cxn>
                <a:cxn ang="T12">
                  <a:pos x="T4" y="T5"/>
                </a:cxn>
                <a:cxn ang="T13">
                  <a:pos x="T6" y="T7"/>
                </a:cxn>
                <a:cxn ang="T14">
                  <a:pos x="T8" y="T9"/>
                </a:cxn>
              </a:cxnLst>
              <a:rect l="T15" t="T16" r="T17" b="T18"/>
              <a:pathLst>
                <a:path w="635" h="90">
                  <a:moveTo>
                    <a:pt x="0" y="90"/>
                  </a:moveTo>
                  <a:lnTo>
                    <a:pt x="0" y="0"/>
                  </a:lnTo>
                  <a:lnTo>
                    <a:pt x="635" y="0"/>
                  </a:lnTo>
                  <a:lnTo>
                    <a:pt x="635" y="90"/>
                  </a:lnTo>
                  <a:lnTo>
                    <a:pt x="0" y="90"/>
                  </a:lnTo>
                  <a:close/>
                </a:path>
              </a:pathLst>
            </a:custGeom>
            <a:solidFill>
              <a:srgbClr val="CCFFFF"/>
            </a:solidFill>
            <a:ln w="9525">
              <a:solidFill>
                <a:schemeClr val="tx1"/>
              </a:solidFill>
              <a:round/>
              <a:headEnd/>
              <a:tailEnd/>
            </a:ln>
          </p:spPr>
          <p:txBody>
            <a:bodyPr/>
            <a:lstStyle/>
            <a:p>
              <a:endParaRPr lang="ja-JP" altLang="en-US"/>
            </a:p>
          </p:txBody>
        </p:sp>
        <p:sp>
          <p:nvSpPr>
            <p:cNvPr id="42" name="Freeform 37"/>
            <p:cNvSpPr>
              <a:spLocks/>
            </p:cNvSpPr>
            <p:nvPr/>
          </p:nvSpPr>
          <p:spPr bwMode="auto">
            <a:xfrm>
              <a:off x="3132262" y="4366717"/>
              <a:ext cx="1008062" cy="142875"/>
            </a:xfrm>
            <a:custGeom>
              <a:avLst/>
              <a:gdLst>
                <a:gd name="T0" fmla="*/ 0 w 635"/>
                <a:gd name="T1" fmla="*/ 142875 h 90"/>
                <a:gd name="T2" fmla="*/ 0 w 635"/>
                <a:gd name="T3" fmla="*/ 0 h 90"/>
                <a:gd name="T4" fmla="*/ 1008062 w 635"/>
                <a:gd name="T5" fmla="*/ 0 h 90"/>
                <a:gd name="T6" fmla="*/ 1008062 w 635"/>
                <a:gd name="T7" fmla="*/ 142875 h 90"/>
                <a:gd name="T8" fmla="*/ 0 w 635"/>
                <a:gd name="T9" fmla="*/ 142875 h 90"/>
                <a:gd name="T10" fmla="*/ 0 60000 65536"/>
                <a:gd name="T11" fmla="*/ 0 60000 65536"/>
                <a:gd name="T12" fmla="*/ 0 60000 65536"/>
                <a:gd name="T13" fmla="*/ 0 60000 65536"/>
                <a:gd name="T14" fmla="*/ 0 60000 65536"/>
                <a:gd name="T15" fmla="*/ 0 w 635"/>
                <a:gd name="T16" fmla="*/ 0 h 90"/>
                <a:gd name="T17" fmla="*/ 635 w 635"/>
                <a:gd name="T18" fmla="*/ 90 h 90"/>
              </a:gdLst>
              <a:ahLst/>
              <a:cxnLst>
                <a:cxn ang="T10">
                  <a:pos x="T0" y="T1"/>
                </a:cxn>
                <a:cxn ang="T11">
                  <a:pos x="T2" y="T3"/>
                </a:cxn>
                <a:cxn ang="T12">
                  <a:pos x="T4" y="T5"/>
                </a:cxn>
                <a:cxn ang="T13">
                  <a:pos x="T6" y="T7"/>
                </a:cxn>
                <a:cxn ang="T14">
                  <a:pos x="T8" y="T9"/>
                </a:cxn>
              </a:cxnLst>
              <a:rect l="T15" t="T16" r="T17" b="T18"/>
              <a:pathLst>
                <a:path w="635" h="90">
                  <a:moveTo>
                    <a:pt x="0" y="90"/>
                  </a:moveTo>
                  <a:lnTo>
                    <a:pt x="0" y="0"/>
                  </a:lnTo>
                  <a:lnTo>
                    <a:pt x="635" y="0"/>
                  </a:lnTo>
                  <a:lnTo>
                    <a:pt x="635" y="90"/>
                  </a:lnTo>
                  <a:lnTo>
                    <a:pt x="0" y="90"/>
                  </a:lnTo>
                  <a:close/>
                </a:path>
              </a:pathLst>
            </a:custGeom>
            <a:solidFill>
              <a:srgbClr val="CCFFFF"/>
            </a:solidFill>
            <a:ln w="9525">
              <a:solidFill>
                <a:schemeClr val="tx1"/>
              </a:solidFill>
              <a:round/>
              <a:headEnd/>
              <a:tailEnd/>
            </a:ln>
          </p:spPr>
          <p:txBody>
            <a:bodyPr/>
            <a:lstStyle/>
            <a:p>
              <a:endParaRPr lang="ja-JP" altLang="en-US"/>
            </a:p>
          </p:txBody>
        </p:sp>
        <p:sp>
          <p:nvSpPr>
            <p:cNvPr id="43" name="Freeform 38"/>
            <p:cNvSpPr>
              <a:spLocks/>
            </p:cNvSpPr>
            <p:nvPr/>
          </p:nvSpPr>
          <p:spPr bwMode="auto">
            <a:xfrm>
              <a:off x="1533649" y="4153992"/>
              <a:ext cx="1606550" cy="427037"/>
            </a:xfrm>
            <a:custGeom>
              <a:avLst/>
              <a:gdLst>
                <a:gd name="T0" fmla="*/ 14288 w 1012"/>
                <a:gd name="T1" fmla="*/ 355600 h 269"/>
                <a:gd name="T2" fmla="*/ 114300 w 1012"/>
                <a:gd name="T3" fmla="*/ 169862 h 269"/>
                <a:gd name="T4" fmla="*/ 220663 w 1012"/>
                <a:gd name="T5" fmla="*/ 204787 h 269"/>
                <a:gd name="T6" fmla="*/ 301625 w 1012"/>
                <a:gd name="T7" fmla="*/ 417512 h 269"/>
                <a:gd name="T8" fmla="*/ 1287463 w 1012"/>
                <a:gd name="T9" fmla="*/ 427037 h 269"/>
                <a:gd name="T10" fmla="*/ 1401763 w 1012"/>
                <a:gd name="T11" fmla="*/ 160337 h 269"/>
                <a:gd name="T12" fmla="*/ 1473200 w 1012"/>
                <a:gd name="T13" fmla="*/ 152400 h 269"/>
                <a:gd name="T14" fmla="*/ 1606550 w 1012"/>
                <a:gd name="T15" fmla="*/ 338137 h 269"/>
                <a:gd name="T16" fmla="*/ 1589088 w 1012"/>
                <a:gd name="T17" fmla="*/ 214312 h 269"/>
                <a:gd name="T18" fmla="*/ 1482725 w 1012"/>
                <a:gd name="T19" fmla="*/ 19050 h 269"/>
                <a:gd name="T20" fmla="*/ 1428750 w 1012"/>
                <a:gd name="T21" fmla="*/ 9525 h 269"/>
                <a:gd name="T22" fmla="*/ 1304925 w 1012"/>
                <a:gd name="T23" fmla="*/ 293687 h 269"/>
                <a:gd name="T24" fmla="*/ 292100 w 1012"/>
                <a:gd name="T25" fmla="*/ 276225 h 269"/>
                <a:gd name="T26" fmla="*/ 220663 w 1012"/>
                <a:gd name="T27" fmla="*/ 36512 h 269"/>
                <a:gd name="T28" fmla="*/ 150813 w 1012"/>
                <a:gd name="T29" fmla="*/ 0 h 269"/>
                <a:gd name="T30" fmla="*/ 0 w 1012"/>
                <a:gd name="T31" fmla="*/ 204787 h 269"/>
                <a:gd name="T32" fmla="*/ 14288 w 1012"/>
                <a:gd name="T33" fmla="*/ 355600 h 2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2"/>
                <a:gd name="T52" fmla="*/ 0 h 269"/>
                <a:gd name="T53" fmla="*/ 1012 w 1012"/>
                <a:gd name="T54" fmla="*/ 269 h 2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2" h="269">
                  <a:moveTo>
                    <a:pt x="9" y="224"/>
                  </a:moveTo>
                  <a:lnTo>
                    <a:pt x="72" y="107"/>
                  </a:lnTo>
                  <a:lnTo>
                    <a:pt x="139" y="129"/>
                  </a:lnTo>
                  <a:lnTo>
                    <a:pt x="190" y="263"/>
                  </a:lnTo>
                  <a:lnTo>
                    <a:pt x="811" y="269"/>
                  </a:lnTo>
                  <a:lnTo>
                    <a:pt x="883" y="101"/>
                  </a:lnTo>
                  <a:lnTo>
                    <a:pt x="928" y="96"/>
                  </a:lnTo>
                  <a:lnTo>
                    <a:pt x="1012" y="213"/>
                  </a:lnTo>
                  <a:lnTo>
                    <a:pt x="1001" y="135"/>
                  </a:lnTo>
                  <a:lnTo>
                    <a:pt x="934" y="12"/>
                  </a:lnTo>
                  <a:lnTo>
                    <a:pt x="900" y="6"/>
                  </a:lnTo>
                  <a:lnTo>
                    <a:pt x="822" y="185"/>
                  </a:lnTo>
                  <a:lnTo>
                    <a:pt x="184" y="174"/>
                  </a:lnTo>
                  <a:lnTo>
                    <a:pt x="139" y="23"/>
                  </a:lnTo>
                  <a:lnTo>
                    <a:pt x="95" y="0"/>
                  </a:lnTo>
                  <a:lnTo>
                    <a:pt x="0" y="129"/>
                  </a:lnTo>
                  <a:lnTo>
                    <a:pt x="9" y="224"/>
                  </a:lnTo>
                  <a:close/>
                </a:path>
              </a:pathLst>
            </a:custGeom>
            <a:solidFill>
              <a:srgbClr val="00FF00"/>
            </a:solidFill>
            <a:ln w="9525">
              <a:solidFill>
                <a:schemeClr val="tx1"/>
              </a:solidFill>
              <a:round/>
              <a:headEnd/>
              <a:tailEnd/>
            </a:ln>
          </p:spPr>
          <p:txBody>
            <a:bodyPr/>
            <a:lstStyle/>
            <a:p>
              <a:endParaRPr lang="ja-JP" altLang="en-US"/>
            </a:p>
          </p:txBody>
        </p:sp>
        <p:sp>
          <p:nvSpPr>
            <p:cNvPr id="44" name="Freeform 39"/>
            <p:cNvSpPr>
              <a:spLocks/>
            </p:cNvSpPr>
            <p:nvPr/>
          </p:nvSpPr>
          <p:spPr bwMode="auto">
            <a:xfrm>
              <a:off x="179512" y="4006354"/>
              <a:ext cx="1992312" cy="431800"/>
            </a:xfrm>
            <a:custGeom>
              <a:avLst/>
              <a:gdLst>
                <a:gd name="T0" fmla="*/ 360362 w 1255"/>
                <a:gd name="T1" fmla="*/ 360362 h 272"/>
                <a:gd name="T2" fmla="*/ 0 w 1255"/>
                <a:gd name="T3" fmla="*/ 71437 h 272"/>
                <a:gd name="T4" fmla="*/ 73025 w 1255"/>
                <a:gd name="T5" fmla="*/ 0 h 272"/>
                <a:gd name="T6" fmla="*/ 360362 w 1255"/>
                <a:gd name="T7" fmla="*/ 215900 h 272"/>
                <a:gd name="T8" fmla="*/ 457200 w 1255"/>
                <a:gd name="T9" fmla="*/ 300037 h 272"/>
                <a:gd name="T10" fmla="*/ 1327150 w 1255"/>
                <a:gd name="T11" fmla="*/ 300037 h 272"/>
                <a:gd name="T12" fmla="*/ 1487487 w 1255"/>
                <a:gd name="T13" fmla="*/ 95250 h 272"/>
                <a:gd name="T14" fmla="*/ 1584324 w 1255"/>
                <a:gd name="T15" fmla="*/ 147637 h 272"/>
                <a:gd name="T16" fmla="*/ 1628775 w 1255"/>
                <a:gd name="T17" fmla="*/ 219075 h 272"/>
                <a:gd name="T18" fmla="*/ 1673225 w 1255"/>
                <a:gd name="T19" fmla="*/ 379412 h 272"/>
                <a:gd name="T20" fmla="*/ 1992312 w 1255"/>
                <a:gd name="T21" fmla="*/ 431800 h 272"/>
                <a:gd name="T22" fmla="*/ 1638300 w 1255"/>
                <a:gd name="T23" fmla="*/ 423863 h 272"/>
                <a:gd name="T24" fmla="*/ 1574799 w 1255"/>
                <a:gd name="T25" fmla="*/ 192087 h 272"/>
                <a:gd name="T26" fmla="*/ 1495424 w 1255"/>
                <a:gd name="T27" fmla="*/ 147637 h 272"/>
                <a:gd name="T28" fmla="*/ 1344612 w 1255"/>
                <a:gd name="T29" fmla="*/ 352425 h 272"/>
                <a:gd name="T30" fmla="*/ 360362 w 1255"/>
                <a:gd name="T31" fmla="*/ 360362 h 2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55"/>
                <a:gd name="T49" fmla="*/ 0 h 272"/>
                <a:gd name="T50" fmla="*/ 1255 w 1255"/>
                <a:gd name="T51" fmla="*/ 272 h 2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55" h="272">
                  <a:moveTo>
                    <a:pt x="227" y="227"/>
                  </a:moveTo>
                  <a:lnTo>
                    <a:pt x="0" y="45"/>
                  </a:lnTo>
                  <a:lnTo>
                    <a:pt x="46" y="0"/>
                  </a:lnTo>
                  <a:lnTo>
                    <a:pt x="227" y="136"/>
                  </a:lnTo>
                  <a:lnTo>
                    <a:pt x="288" y="189"/>
                  </a:lnTo>
                  <a:lnTo>
                    <a:pt x="836" y="189"/>
                  </a:lnTo>
                  <a:lnTo>
                    <a:pt x="937" y="60"/>
                  </a:lnTo>
                  <a:lnTo>
                    <a:pt x="998" y="93"/>
                  </a:lnTo>
                  <a:lnTo>
                    <a:pt x="1026" y="138"/>
                  </a:lnTo>
                  <a:lnTo>
                    <a:pt x="1054" y="239"/>
                  </a:lnTo>
                  <a:lnTo>
                    <a:pt x="1255" y="272"/>
                  </a:lnTo>
                  <a:lnTo>
                    <a:pt x="1032" y="267"/>
                  </a:lnTo>
                  <a:lnTo>
                    <a:pt x="992" y="121"/>
                  </a:lnTo>
                  <a:lnTo>
                    <a:pt x="942" y="93"/>
                  </a:lnTo>
                  <a:lnTo>
                    <a:pt x="847" y="222"/>
                  </a:lnTo>
                  <a:lnTo>
                    <a:pt x="227" y="227"/>
                  </a:lnTo>
                  <a:close/>
                </a:path>
              </a:pathLst>
            </a:custGeom>
            <a:solidFill>
              <a:srgbClr val="FFFF00"/>
            </a:solidFill>
            <a:ln w="9525">
              <a:solidFill>
                <a:schemeClr val="tx1"/>
              </a:solidFill>
              <a:round/>
              <a:headEnd/>
              <a:tailEnd/>
            </a:ln>
          </p:spPr>
          <p:txBody>
            <a:bodyPr/>
            <a:lstStyle/>
            <a:p>
              <a:endParaRPr lang="ja-JP" altLang="en-US"/>
            </a:p>
          </p:txBody>
        </p:sp>
        <p:sp>
          <p:nvSpPr>
            <p:cNvPr id="45" name="Freeform 40"/>
            <p:cNvSpPr>
              <a:spLocks/>
            </p:cNvSpPr>
            <p:nvPr/>
          </p:nvSpPr>
          <p:spPr bwMode="auto">
            <a:xfrm>
              <a:off x="2484562" y="4022229"/>
              <a:ext cx="2066925" cy="415925"/>
            </a:xfrm>
            <a:custGeom>
              <a:avLst/>
              <a:gdLst>
                <a:gd name="T0" fmla="*/ 0 w 1302"/>
                <a:gd name="T1" fmla="*/ 415925 h 262"/>
                <a:gd name="T2" fmla="*/ 358775 w 1302"/>
                <a:gd name="T3" fmla="*/ 415925 h 262"/>
                <a:gd name="T4" fmla="*/ 460375 w 1302"/>
                <a:gd name="T5" fmla="*/ 150812 h 262"/>
                <a:gd name="T6" fmla="*/ 539750 w 1302"/>
                <a:gd name="T7" fmla="*/ 131762 h 262"/>
                <a:gd name="T8" fmla="*/ 646112 w 1302"/>
                <a:gd name="T9" fmla="*/ 346075 h 262"/>
                <a:gd name="T10" fmla="*/ 1649413 w 1302"/>
                <a:gd name="T11" fmla="*/ 346075 h 262"/>
                <a:gd name="T12" fmla="*/ 2066925 w 1302"/>
                <a:gd name="T13" fmla="*/ 79375 h 262"/>
                <a:gd name="T14" fmla="*/ 2022475 w 1302"/>
                <a:gd name="T15" fmla="*/ 0 h 262"/>
                <a:gd name="T16" fmla="*/ 1641475 w 1302"/>
                <a:gd name="T17" fmla="*/ 257175 h 262"/>
                <a:gd name="T18" fmla="*/ 655637 w 1302"/>
                <a:gd name="T19" fmla="*/ 257175 h 262"/>
                <a:gd name="T20" fmla="*/ 539750 w 1302"/>
                <a:gd name="T21" fmla="*/ 79375 h 262"/>
                <a:gd name="T22" fmla="*/ 433388 w 1302"/>
                <a:gd name="T23" fmla="*/ 79375 h 262"/>
                <a:gd name="T24" fmla="*/ 327025 w 1302"/>
                <a:gd name="T25" fmla="*/ 354012 h 262"/>
                <a:gd name="T26" fmla="*/ 0 w 1302"/>
                <a:gd name="T27" fmla="*/ 415925 h 2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2"/>
                <a:gd name="T43" fmla="*/ 0 h 262"/>
                <a:gd name="T44" fmla="*/ 1302 w 1302"/>
                <a:gd name="T45" fmla="*/ 262 h 2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2" h="262">
                  <a:moveTo>
                    <a:pt x="0" y="262"/>
                  </a:moveTo>
                  <a:lnTo>
                    <a:pt x="226" y="262"/>
                  </a:lnTo>
                  <a:lnTo>
                    <a:pt x="290" y="95"/>
                  </a:lnTo>
                  <a:lnTo>
                    <a:pt x="340" y="83"/>
                  </a:lnTo>
                  <a:lnTo>
                    <a:pt x="407" y="218"/>
                  </a:lnTo>
                  <a:lnTo>
                    <a:pt x="1039" y="218"/>
                  </a:lnTo>
                  <a:lnTo>
                    <a:pt x="1302" y="50"/>
                  </a:lnTo>
                  <a:lnTo>
                    <a:pt x="1274" y="0"/>
                  </a:lnTo>
                  <a:lnTo>
                    <a:pt x="1034" y="162"/>
                  </a:lnTo>
                  <a:lnTo>
                    <a:pt x="413" y="162"/>
                  </a:lnTo>
                  <a:lnTo>
                    <a:pt x="340" y="50"/>
                  </a:lnTo>
                  <a:lnTo>
                    <a:pt x="273" y="50"/>
                  </a:lnTo>
                  <a:lnTo>
                    <a:pt x="206" y="223"/>
                  </a:lnTo>
                  <a:lnTo>
                    <a:pt x="0" y="262"/>
                  </a:lnTo>
                  <a:close/>
                </a:path>
              </a:pathLst>
            </a:custGeom>
            <a:solidFill>
              <a:srgbClr val="FFFF00"/>
            </a:solidFill>
            <a:ln w="9525">
              <a:solidFill>
                <a:schemeClr val="tx1"/>
              </a:solidFill>
              <a:round/>
              <a:headEnd/>
              <a:tailEnd/>
            </a:ln>
          </p:spPr>
          <p:txBody>
            <a:bodyPr/>
            <a:lstStyle/>
            <a:p>
              <a:endParaRPr lang="ja-JP" altLang="en-US"/>
            </a:p>
          </p:txBody>
        </p:sp>
        <p:sp>
          <p:nvSpPr>
            <p:cNvPr id="46" name="Oval 41"/>
            <p:cNvSpPr>
              <a:spLocks noChangeArrowheads="1"/>
            </p:cNvSpPr>
            <p:nvPr/>
          </p:nvSpPr>
          <p:spPr bwMode="auto">
            <a:xfrm>
              <a:off x="2267074" y="4223842"/>
              <a:ext cx="73025" cy="71437"/>
            </a:xfrm>
            <a:prstGeom prst="ellipse">
              <a:avLst/>
            </a:prstGeom>
            <a:solidFill>
              <a:srgbClr val="FF0000"/>
            </a:solidFill>
            <a:ln w="9525">
              <a:solidFill>
                <a:schemeClr val="tx1"/>
              </a:solidFill>
              <a:round/>
              <a:headEnd/>
              <a:tailEnd/>
            </a:ln>
          </p:spPr>
          <p:txBody>
            <a:bodyPr wrap="none" anchor="ctr"/>
            <a:lstStyle/>
            <a:p>
              <a:endParaRPr lang="ja-JP" altLang="en-US"/>
            </a:p>
          </p:txBody>
        </p:sp>
        <p:sp>
          <p:nvSpPr>
            <p:cNvPr id="47" name="Text Box 42"/>
            <p:cNvSpPr txBox="1">
              <a:spLocks noChangeArrowheads="1"/>
            </p:cNvSpPr>
            <p:nvPr/>
          </p:nvSpPr>
          <p:spPr bwMode="auto">
            <a:xfrm>
              <a:off x="3636194" y="2588394"/>
              <a:ext cx="1439862" cy="336550"/>
            </a:xfrm>
            <a:prstGeom prst="rect">
              <a:avLst/>
            </a:prstGeom>
            <a:noFill/>
            <a:ln w="9525">
              <a:noFill/>
              <a:miter lim="800000"/>
              <a:headEnd/>
              <a:tailEnd/>
            </a:ln>
          </p:spPr>
          <p:txBody>
            <a:bodyPr>
              <a:spAutoFit/>
            </a:bodyPr>
            <a:lstStyle/>
            <a:p>
              <a:pPr>
                <a:spcBef>
                  <a:spcPct val="50000"/>
                </a:spcBef>
              </a:pPr>
              <a:r>
                <a:rPr lang="en-US" altLang="ja-JP" sz="1600" dirty="0"/>
                <a:t>diamond</a:t>
              </a:r>
            </a:p>
          </p:txBody>
        </p:sp>
        <p:cxnSp>
          <p:nvCxnSpPr>
            <p:cNvPr id="48" name="AutoShape 43"/>
            <p:cNvCxnSpPr>
              <a:cxnSpLocks noChangeShapeType="1"/>
            </p:cNvCxnSpPr>
            <p:nvPr/>
          </p:nvCxnSpPr>
          <p:spPr bwMode="auto">
            <a:xfrm>
              <a:off x="1835274" y="3790454"/>
              <a:ext cx="1008063" cy="0"/>
            </a:xfrm>
            <a:prstGeom prst="straightConnector1">
              <a:avLst/>
            </a:prstGeom>
            <a:noFill/>
            <a:ln w="9525">
              <a:solidFill>
                <a:schemeClr val="tx1"/>
              </a:solidFill>
              <a:round/>
              <a:headEnd type="triangle" w="med" len="med"/>
              <a:tailEnd type="triangle" w="med" len="med"/>
            </a:ln>
          </p:spPr>
        </p:cxnSp>
        <p:sp>
          <p:nvSpPr>
            <p:cNvPr id="49" name="Text Box 44"/>
            <p:cNvSpPr txBox="1">
              <a:spLocks noChangeArrowheads="1"/>
            </p:cNvSpPr>
            <p:nvPr/>
          </p:nvSpPr>
          <p:spPr bwMode="auto">
            <a:xfrm>
              <a:off x="1908299" y="3545979"/>
              <a:ext cx="1008063" cy="274638"/>
            </a:xfrm>
            <a:prstGeom prst="rect">
              <a:avLst/>
            </a:prstGeom>
            <a:noFill/>
            <a:ln w="9525">
              <a:noFill/>
              <a:miter lim="800000"/>
              <a:headEnd/>
              <a:tailEnd/>
            </a:ln>
          </p:spPr>
          <p:txBody>
            <a:bodyPr>
              <a:spAutoFit/>
            </a:bodyPr>
            <a:lstStyle/>
            <a:p>
              <a:pPr>
                <a:spcBef>
                  <a:spcPct val="50000"/>
                </a:spcBef>
              </a:pPr>
              <a:r>
                <a:rPr lang="en-US" altLang="ja-JP" sz="1200" dirty="0" smtClean="0"/>
                <a:t>100 </a:t>
              </a:r>
              <a:r>
                <a:rPr lang="en-US" altLang="ja-JP" sz="1200" dirty="0">
                  <a:cs typeface="Arial" charset="0"/>
                </a:rPr>
                <a:t>µm</a:t>
              </a:r>
            </a:p>
          </p:txBody>
        </p:sp>
        <p:sp>
          <p:nvSpPr>
            <p:cNvPr id="50" name="Text Box 45"/>
            <p:cNvSpPr txBox="1">
              <a:spLocks noChangeArrowheads="1"/>
            </p:cNvSpPr>
            <p:nvPr/>
          </p:nvSpPr>
          <p:spPr bwMode="auto">
            <a:xfrm>
              <a:off x="3070019" y="3685458"/>
              <a:ext cx="1122214" cy="323702"/>
            </a:xfrm>
            <a:prstGeom prst="rect">
              <a:avLst/>
            </a:prstGeom>
            <a:noFill/>
            <a:ln w="9525">
              <a:noFill/>
              <a:miter lim="800000"/>
              <a:headEnd/>
              <a:tailEnd/>
            </a:ln>
          </p:spPr>
          <p:txBody>
            <a:bodyPr wrap="square">
              <a:spAutoFit/>
            </a:bodyPr>
            <a:lstStyle/>
            <a:p>
              <a:pPr>
                <a:spcBef>
                  <a:spcPct val="50000"/>
                </a:spcBef>
              </a:pPr>
              <a:r>
                <a:rPr lang="en-US" altLang="ja-JP" sz="1600" dirty="0" smtClean="0"/>
                <a:t>Electrodes</a:t>
              </a:r>
              <a:endParaRPr lang="en-US" altLang="ja-JP" sz="1600" dirty="0"/>
            </a:p>
          </p:txBody>
        </p:sp>
        <p:sp>
          <p:nvSpPr>
            <p:cNvPr id="51" name="Text Box 47"/>
            <p:cNvSpPr txBox="1">
              <a:spLocks noChangeArrowheads="1"/>
            </p:cNvSpPr>
            <p:nvPr/>
          </p:nvSpPr>
          <p:spPr bwMode="auto">
            <a:xfrm>
              <a:off x="3776787" y="5142368"/>
              <a:ext cx="1081088" cy="336550"/>
            </a:xfrm>
            <a:prstGeom prst="rect">
              <a:avLst/>
            </a:prstGeom>
            <a:noFill/>
            <a:ln w="9525">
              <a:noFill/>
              <a:miter lim="800000"/>
              <a:headEnd/>
              <a:tailEnd/>
            </a:ln>
          </p:spPr>
          <p:txBody>
            <a:bodyPr>
              <a:spAutoFit/>
            </a:bodyPr>
            <a:lstStyle/>
            <a:p>
              <a:pPr>
                <a:spcBef>
                  <a:spcPct val="50000"/>
                </a:spcBef>
              </a:pPr>
              <a:r>
                <a:rPr lang="en-US" altLang="ja-JP" sz="1600" dirty="0" smtClean="0"/>
                <a:t>gasket</a:t>
              </a:r>
              <a:endParaRPr lang="en-US" altLang="ja-JP" sz="1600" dirty="0"/>
            </a:p>
          </p:txBody>
        </p:sp>
        <p:sp>
          <p:nvSpPr>
            <p:cNvPr id="52" name="Text Box 48"/>
            <p:cNvSpPr txBox="1">
              <a:spLocks noChangeArrowheads="1"/>
            </p:cNvSpPr>
            <p:nvPr/>
          </p:nvSpPr>
          <p:spPr bwMode="auto">
            <a:xfrm>
              <a:off x="538287" y="3166567"/>
              <a:ext cx="1152525" cy="336550"/>
            </a:xfrm>
            <a:prstGeom prst="rect">
              <a:avLst/>
            </a:prstGeom>
            <a:noFill/>
            <a:ln w="9525">
              <a:noFill/>
              <a:miter lim="800000"/>
              <a:headEnd/>
              <a:tailEnd/>
            </a:ln>
          </p:spPr>
          <p:txBody>
            <a:bodyPr>
              <a:spAutoFit/>
            </a:bodyPr>
            <a:lstStyle/>
            <a:p>
              <a:pPr>
                <a:spcBef>
                  <a:spcPct val="50000"/>
                </a:spcBef>
              </a:pPr>
              <a:r>
                <a:rPr lang="en-US" altLang="ja-JP" sz="1600" dirty="0"/>
                <a:t>ruby</a:t>
              </a:r>
            </a:p>
          </p:txBody>
        </p:sp>
        <p:sp>
          <p:nvSpPr>
            <p:cNvPr id="53" name="Text Box 49"/>
            <p:cNvSpPr txBox="1">
              <a:spLocks noChangeArrowheads="1"/>
            </p:cNvSpPr>
            <p:nvPr/>
          </p:nvSpPr>
          <p:spPr bwMode="auto">
            <a:xfrm>
              <a:off x="474072" y="3503117"/>
              <a:ext cx="1051640" cy="323702"/>
            </a:xfrm>
            <a:prstGeom prst="rect">
              <a:avLst/>
            </a:prstGeom>
            <a:noFill/>
            <a:ln w="9525">
              <a:noFill/>
              <a:miter lim="800000"/>
              <a:headEnd/>
              <a:tailEnd/>
            </a:ln>
          </p:spPr>
          <p:txBody>
            <a:bodyPr wrap="square">
              <a:spAutoFit/>
            </a:bodyPr>
            <a:lstStyle/>
            <a:p>
              <a:pPr>
                <a:spcBef>
                  <a:spcPct val="50000"/>
                </a:spcBef>
              </a:pPr>
              <a:r>
                <a:rPr lang="en-US" altLang="ja-JP" sz="1600" dirty="0" smtClean="0"/>
                <a:t>sample</a:t>
              </a:r>
              <a:endParaRPr lang="en-US" altLang="ja-JP" sz="1600" dirty="0"/>
            </a:p>
          </p:txBody>
        </p:sp>
        <p:sp>
          <p:nvSpPr>
            <p:cNvPr id="54" name="Text Box 50"/>
            <p:cNvSpPr txBox="1">
              <a:spLocks noChangeArrowheads="1"/>
            </p:cNvSpPr>
            <p:nvPr/>
          </p:nvSpPr>
          <p:spPr bwMode="auto">
            <a:xfrm>
              <a:off x="3059235" y="3161804"/>
              <a:ext cx="1717238" cy="336550"/>
            </a:xfrm>
            <a:prstGeom prst="rect">
              <a:avLst/>
            </a:prstGeom>
            <a:noFill/>
            <a:ln w="9525">
              <a:noFill/>
              <a:miter lim="800000"/>
              <a:headEnd/>
              <a:tailEnd/>
            </a:ln>
          </p:spPr>
          <p:txBody>
            <a:bodyPr wrap="square">
              <a:spAutoFit/>
            </a:bodyPr>
            <a:lstStyle/>
            <a:p>
              <a:pPr>
                <a:spcBef>
                  <a:spcPct val="50000"/>
                </a:spcBef>
              </a:pPr>
              <a:r>
                <a:rPr lang="en-US" altLang="ja-JP" sz="1600" dirty="0" smtClean="0"/>
                <a:t>Insulating layer</a:t>
              </a:r>
              <a:endParaRPr lang="en-US" altLang="ja-JP" sz="1600" dirty="0"/>
            </a:p>
          </p:txBody>
        </p:sp>
        <p:sp>
          <p:nvSpPr>
            <p:cNvPr id="55" name="Line 51"/>
            <p:cNvSpPr>
              <a:spLocks noChangeShapeType="1"/>
            </p:cNvSpPr>
            <p:nvPr/>
          </p:nvSpPr>
          <p:spPr bwMode="auto">
            <a:xfrm flipH="1">
              <a:off x="2843337" y="2782392"/>
              <a:ext cx="792162" cy="144462"/>
            </a:xfrm>
            <a:prstGeom prst="line">
              <a:avLst/>
            </a:prstGeom>
            <a:noFill/>
            <a:ln w="9525">
              <a:solidFill>
                <a:schemeClr val="tx1"/>
              </a:solidFill>
              <a:round/>
              <a:headEnd/>
              <a:tailEnd type="triangle" w="med" len="med"/>
            </a:ln>
          </p:spPr>
          <p:txBody>
            <a:bodyPr/>
            <a:lstStyle/>
            <a:p>
              <a:endParaRPr lang="ja-JP" altLang="en-US"/>
            </a:p>
          </p:txBody>
        </p:sp>
        <p:sp>
          <p:nvSpPr>
            <p:cNvPr id="56" name="Line 52"/>
            <p:cNvSpPr>
              <a:spLocks noChangeShapeType="1"/>
            </p:cNvSpPr>
            <p:nvPr/>
          </p:nvSpPr>
          <p:spPr bwMode="auto">
            <a:xfrm flipH="1">
              <a:off x="3433887" y="3934874"/>
              <a:ext cx="215900" cy="360362"/>
            </a:xfrm>
            <a:prstGeom prst="line">
              <a:avLst/>
            </a:prstGeom>
            <a:noFill/>
            <a:ln w="9525">
              <a:solidFill>
                <a:schemeClr val="tx1"/>
              </a:solidFill>
              <a:round/>
              <a:headEnd/>
              <a:tailEnd type="triangle" w="med" len="med"/>
            </a:ln>
          </p:spPr>
          <p:txBody>
            <a:bodyPr/>
            <a:lstStyle/>
            <a:p>
              <a:endParaRPr lang="ja-JP" altLang="en-US"/>
            </a:p>
          </p:txBody>
        </p:sp>
        <p:sp>
          <p:nvSpPr>
            <p:cNvPr id="57" name="Line 53"/>
            <p:cNvSpPr>
              <a:spLocks noChangeShapeType="1"/>
            </p:cNvSpPr>
            <p:nvPr/>
          </p:nvSpPr>
          <p:spPr bwMode="auto">
            <a:xfrm flipH="1">
              <a:off x="3879497" y="3501528"/>
              <a:ext cx="290510" cy="939531"/>
            </a:xfrm>
            <a:prstGeom prst="line">
              <a:avLst/>
            </a:prstGeom>
            <a:noFill/>
            <a:ln w="9525">
              <a:solidFill>
                <a:schemeClr val="tx1"/>
              </a:solidFill>
              <a:round/>
              <a:headEnd/>
              <a:tailEnd type="triangle" w="med" len="med"/>
            </a:ln>
          </p:spPr>
          <p:txBody>
            <a:bodyPr/>
            <a:lstStyle/>
            <a:p>
              <a:endParaRPr lang="ja-JP" altLang="en-US"/>
            </a:p>
          </p:txBody>
        </p:sp>
        <p:sp>
          <p:nvSpPr>
            <p:cNvPr id="58" name="Line 54"/>
            <p:cNvSpPr>
              <a:spLocks noChangeShapeType="1"/>
            </p:cNvSpPr>
            <p:nvPr/>
          </p:nvSpPr>
          <p:spPr bwMode="auto">
            <a:xfrm flipH="1" flipV="1">
              <a:off x="3779962" y="4655642"/>
              <a:ext cx="360362" cy="501650"/>
            </a:xfrm>
            <a:prstGeom prst="line">
              <a:avLst/>
            </a:prstGeom>
            <a:noFill/>
            <a:ln w="9525">
              <a:solidFill>
                <a:schemeClr val="tx1"/>
              </a:solidFill>
              <a:round/>
              <a:headEnd/>
              <a:tailEnd type="triangle" w="med" len="med"/>
            </a:ln>
          </p:spPr>
          <p:txBody>
            <a:bodyPr/>
            <a:lstStyle/>
            <a:p>
              <a:endParaRPr lang="ja-JP" altLang="en-US"/>
            </a:p>
          </p:txBody>
        </p:sp>
        <p:sp>
          <p:nvSpPr>
            <p:cNvPr id="59" name="Line 55"/>
            <p:cNvSpPr>
              <a:spLocks noChangeShapeType="1"/>
            </p:cNvSpPr>
            <p:nvPr/>
          </p:nvSpPr>
          <p:spPr bwMode="auto">
            <a:xfrm>
              <a:off x="1259012" y="3719017"/>
              <a:ext cx="936625" cy="647700"/>
            </a:xfrm>
            <a:prstGeom prst="line">
              <a:avLst/>
            </a:prstGeom>
            <a:noFill/>
            <a:ln w="9525">
              <a:solidFill>
                <a:schemeClr val="tx1"/>
              </a:solidFill>
              <a:round/>
              <a:headEnd/>
              <a:tailEnd type="triangle" w="med" len="med"/>
            </a:ln>
          </p:spPr>
          <p:txBody>
            <a:bodyPr/>
            <a:lstStyle/>
            <a:p>
              <a:endParaRPr lang="ja-JP" altLang="en-US"/>
            </a:p>
          </p:txBody>
        </p:sp>
        <p:sp>
          <p:nvSpPr>
            <p:cNvPr id="60" name="Line 56"/>
            <p:cNvSpPr>
              <a:spLocks noChangeShapeType="1"/>
            </p:cNvSpPr>
            <p:nvPr/>
          </p:nvSpPr>
          <p:spPr bwMode="auto">
            <a:xfrm>
              <a:off x="1330449" y="3431679"/>
              <a:ext cx="936625" cy="792163"/>
            </a:xfrm>
            <a:prstGeom prst="line">
              <a:avLst/>
            </a:prstGeom>
            <a:noFill/>
            <a:ln w="9525">
              <a:solidFill>
                <a:schemeClr val="tx1"/>
              </a:solidFill>
              <a:round/>
              <a:headEnd/>
              <a:tailEnd type="triangle" w="med" len="med"/>
            </a:ln>
          </p:spPr>
          <p:txBody>
            <a:bodyPr/>
            <a:lstStyle/>
            <a:p>
              <a:endParaRPr lang="ja-JP" altLang="en-US"/>
            </a:p>
          </p:txBody>
        </p:sp>
        <p:sp>
          <p:nvSpPr>
            <p:cNvPr id="61" name="Line 57"/>
            <p:cNvSpPr>
              <a:spLocks noChangeShapeType="1"/>
            </p:cNvSpPr>
            <p:nvPr/>
          </p:nvSpPr>
          <p:spPr bwMode="auto">
            <a:xfrm flipH="1">
              <a:off x="2987798" y="3423292"/>
              <a:ext cx="232226" cy="776280"/>
            </a:xfrm>
            <a:prstGeom prst="line">
              <a:avLst/>
            </a:prstGeom>
            <a:noFill/>
            <a:ln w="9525">
              <a:solidFill>
                <a:schemeClr val="tx1"/>
              </a:solidFill>
              <a:round/>
              <a:headEnd/>
              <a:tailEnd type="triangle" w="med" len="med"/>
            </a:ln>
          </p:spPr>
          <p:txBody>
            <a:bodyPr/>
            <a:lstStyle/>
            <a:p>
              <a:endParaRPr lang="ja-JP" altLang="en-US"/>
            </a:p>
          </p:txBody>
        </p:sp>
      </p:grpSp>
      <p:sp>
        <p:nvSpPr>
          <p:cNvPr id="3" name="円/楕円 2"/>
          <p:cNvSpPr/>
          <p:nvPr/>
        </p:nvSpPr>
        <p:spPr>
          <a:xfrm>
            <a:off x="6451217" y="4410526"/>
            <a:ext cx="2114698" cy="21427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6452460" y="4734771"/>
            <a:ext cx="1069145" cy="875686"/>
          </a:xfrm>
          <a:custGeom>
            <a:avLst/>
            <a:gdLst>
              <a:gd name="connsiteX0" fmla="*/ 28135 w 1069145"/>
              <a:gd name="connsiteY0" fmla="*/ 562708 h 875686"/>
              <a:gd name="connsiteX1" fmla="*/ 98474 w 1069145"/>
              <a:gd name="connsiteY1" fmla="*/ 506437 h 875686"/>
              <a:gd name="connsiteX2" fmla="*/ 168812 w 1069145"/>
              <a:gd name="connsiteY2" fmla="*/ 450166 h 875686"/>
              <a:gd name="connsiteX3" fmla="*/ 182880 w 1069145"/>
              <a:gd name="connsiteY3" fmla="*/ 407963 h 875686"/>
              <a:gd name="connsiteX4" fmla="*/ 225083 w 1069145"/>
              <a:gd name="connsiteY4" fmla="*/ 379828 h 875686"/>
              <a:gd name="connsiteX5" fmla="*/ 323557 w 1069145"/>
              <a:gd name="connsiteY5" fmla="*/ 407963 h 875686"/>
              <a:gd name="connsiteX6" fmla="*/ 365760 w 1069145"/>
              <a:gd name="connsiteY6" fmla="*/ 393896 h 875686"/>
              <a:gd name="connsiteX7" fmla="*/ 422031 w 1069145"/>
              <a:gd name="connsiteY7" fmla="*/ 337625 h 875686"/>
              <a:gd name="connsiteX8" fmla="*/ 464234 w 1069145"/>
              <a:gd name="connsiteY8" fmla="*/ 323557 h 875686"/>
              <a:gd name="connsiteX9" fmla="*/ 548640 w 1069145"/>
              <a:gd name="connsiteY9" fmla="*/ 281354 h 875686"/>
              <a:gd name="connsiteX10" fmla="*/ 576775 w 1069145"/>
              <a:gd name="connsiteY10" fmla="*/ 239151 h 875686"/>
              <a:gd name="connsiteX11" fmla="*/ 661182 w 1069145"/>
              <a:gd name="connsiteY11" fmla="*/ 211016 h 875686"/>
              <a:gd name="connsiteX12" fmla="*/ 731520 w 1069145"/>
              <a:gd name="connsiteY12" fmla="*/ 154745 h 875686"/>
              <a:gd name="connsiteX13" fmla="*/ 787791 w 1069145"/>
              <a:gd name="connsiteY13" fmla="*/ 98474 h 875686"/>
              <a:gd name="connsiteX14" fmla="*/ 872197 w 1069145"/>
              <a:gd name="connsiteY14" fmla="*/ 70339 h 875686"/>
              <a:gd name="connsiteX15" fmla="*/ 900332 w 1069145"/>
              <a:gd name="connsiteY15" fmla="*/ 42203 h 875686"/>
              <a:gd name="connsiteX16" fmla="*/ 970671 w 1069145"/>
              <a:gd name="connsiteY16" fmla="*/ 0 h 875686"/>
              <a:gd name="connsiteX17" fmla="*/ 1012874 w 1069145"/>
              <a:gd name="connsiteY17" fmla="*/ 14068 h 875686"/>
              <a:gd name="connsiteX18" fmla="*/ 1041009 w 1069145"/>
              <a:gd name="connsiteY18" fmla="*/ 98474 h 875686"/>
              <a:gd name="connsiteX19" fmla="*/ 1069145 w 1069145"/>
              <a:gd name="connsiteY19" fmla="*/ 126609 h 875686"/>
              <a:gd name="connsiteX20" fmla="*/ 1041009 w 1069145"/>
              <a:gd name="connsiteY20" fmla="*/ 154745 h 875686"/>
              <a:gd name="connsiteX21" fmla="*/ 956603 w 1069145"/>
              <a:gd name="connsiteY21" fmla="*/ 182880 h 875686"/>
              <a:gd name="connsiteX22" fmla="*/ 872197 w 1069145"/>
              <a:gd name="connsiteY22" fmla="*/ 211016 h 875686"/>
              <a:gd name="connsiteX23" fmla="*/ 829994 w 1069145"/>
              <a:gd name="connsiteY23" fmla="*/ 225083 h 875686"/>
              <a:gd name="connsiteX24" fmla="*/ 787791 w 1069145"/>
              <a:gd name="connsiteY24" fmla="*/ 239151 h 875686"/>
              <a:gd name="connsiteX25" fmla="*/ 731520 w 1069145"/>
              <a:gd name="connsiteY25" fmla="*/ 295422 h 875686"/>
              <a:gd name="connsiteX26" fmla="*/ 703385 w 1069145"/>
              <a:gd name="connsiteY26" fmla="*/ 337625 h 875686"/>
              <a:gd name="connsiteX27" fmla="*/ 647114 w 1069145"/>
              <a:gd name="connsiteY27" fmla="*/ 393896 h 875686"/>
              <a:gd name="connsiteX28" fmla="*/ 604911 w 1069145"/>
              <a:gd name="connsiteY28" fmla="*/ 407963 h 875686"/>
              <a:gd name="connsiteX29" fmla="*/ 492369 w 1069145"/>
              <a:gd name="connsiteY29" fmla="*/ 492369 h 875686"/>
              <a:gd name="connsiteX30" fmla="*/ 407963 w 1069145"/>
              <a:gd name="connsiteY30" fmla="*/ 520505 h 875686"/>
              <a:gd name="connsiteX31" fmla="*/ 393895 w 1069145"/>
              <a:gd name="connsiteY31" fmla="*/ 562708 h 875686"/>
              <a:gd name="connsiteX32" fmla="*/ 351692 w 1069145"/>
              <a:gd name="connsiteY32" fmla="*/ 661182 h 875686"/>
              <a:gd name="connsiteX33" fmla="*/ 309489 w 1069145"/>
              <a:gd name="connsiteY33" fmla="*/ 675249 h 875686"/>
              <a:gd name="connsiteX34" fmla="*/ 239151 w 1069145"/>
              <a:gd name="connsiteY34" fmla="*/ 717453 h 875686"/>
              <a:gd name="connsiteX35" fmla="*/ 211015 w 1069145"/>
              <a:gd name="connsiteY35" fmla="*/ 745588 h 875686"/>
              <a:gd name="connsiteX36" fmla="*/ 168812 w 1069145"/>
              <a:gd name="connsiteY36" fmla="*/ 773723 h 875686"/>
              <a:gd name="connsiteX37" fmla="*/ 84406 w 1069145"/>
              <a:gd name="connsiteY37" fmla="*/ 815926 h 875686"/>
              <a:gd name="connsiteX38" fmla="*/ 28135 w 1069145"/>
              <a:gd name="connsiteY38" fmla="*/ 872197 h 875686"/>
              <a:gd name="connsiteX39" fmla="*/ 0 w 1069145"/>
              <a:gd name="connsiteY39" fmla="*/ 829994 h 875686"/>
              <a:gd name="connsiteX40" fmla="*/ 28135 w 1069145"/>
              <a:gd name="connsiteY40" fmla="*/ 562708 h 87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69145" h="875686">
                <a:moveTo>
                  <a:pt x="28135" y="562708"/>
                </a:moveTo>
                <a:cubicBezTo>
                  <a:pt x="44547" y="508782"/>
                  <a:pt x="77242" y="527669"/>
                  <a:pt x="98474" y="506437"/>
                </a:cubicBezTo>
                <a:cubicBezTo>
                  <a:pt x="162106" y="442805"/>
                  <a:pt x="86651" y="477554"/>
                  <a:pt x="168812" y="450166"/>
                </a:cubicBezTo>
                <a:cubicBezTo>
                  <a:pt x="173501" y="436098"/>
                  <a:pt x="173617" y="419542"/>
                  <a:pt x="182880" y="407963"/>
                </a:cubicBezTo>
                <a:cubicBezTo>
                  <a:pt x="193442" y="394761"/>
                  <a:pt x="208346" y="382219"/>
                  <a:pt x="225083" y="379828"/>
                </a:cubicBezTo>
                <a:cubicBezTo>
                  <a:pt x="237446" y="378062"/>
                  <a:pt x="307721" y="402685"/>
                  <a:pt x="323557" y="407963"/>
                </a:cubicBezTo>
                <a:cubicBezTo>
                  <a:pt x="337625" y="403274"/>
                  <a:pt x="353693" y="402515"/>
                  <a:pt x="365760" y="393896"/>
                </a:cubicBezTo>
                <a:cubicBezTo>
                  <a:pt x="387345" y="378478"/>
                  <a:pt x="396866" y="346014"/>
                  <a:pt x="422031" y="337625"/>
                </a:cubicBezTo>
                <a:cubicBezTo>
                  <a:pt x="436099" y="332936"/>
                  <a:pt x="450971" y="330189"/>
                  <a:pt x="464234" y="323557"/>
                </a:cubicBezTo>
                <a:cubicBezTo>
                  <a:pt x="573316" y="269016"/>
                  <a:pt x="442561" y="316714"/>
                  <a:pt x="548640" y="281354"/>
                </a:cubicBezTo>
                <a:cubicBezTo>
                  <a:pt x="558018" y="267286"/>
                  <a:pt x="562438" y="248112"/>
                  <a:pt x="576775" y="239151"/>
                </a:cubicBezTo>
                <a:cubicBezTo>
                  <a:pt x="601925" y="223433"/>
                  <a:pt x="661182" y="211016"/>
                  <a:pt x="661182" y="211016"/>
                </a:cubicBezTo>
                <a:cubicBezTo>
                  <a:pt x="756944" y="115250"/>
                  <a:pt x="607314" y="261207"/>
                  <a:pt x="731520" y="154745"/>
                </a:cubicBezTo>
                <a:cubicBezTo>
                  <a:pt x="751660" y="137482"/>
                  <a:pt x="762626" y="106862"/>
                  <a:pt x="787791" y="98474"/>
                </a:cubicBezTo>
                <a:lnTo>
                  <a:pt x="872197" y="70339"/>
                </a:lnTo>
                <a:cubicBezTo>
                  <a:pt x="881575" y="60960"/>
                  <a:pt x="888959" y="49027"/>
                  <a:pt x="900332" y="42203"/>
                </a:cubicBezTo>
                <a:cubicBezTo>
                  <a:pt x="991645" y="-12585"/>
                  <a:pt x="899378" y="71293"/>
                  <a:pt x="970671" y="0"/>
                </a:cubicBezTo>
                <a:cubicBezTo>
                  <a:pt x="984739" y="4689"/>
                  <a:pt x="1004255" y="2001"/>
                  <a:pt x="1012874" y="14068"/>
                </a:cubicBezTo>
                <a:cubicBezTo>
                  <a:pt x="1030112" y="38201"/>
                  <a:pt x="1020038" y="77504"/>
                  <a:pt x="1041009" y="98474"/>
                </a:cubicBezTo>
                <a:lnTo>
                  <a:pt x="1069145" y="126609"/>
                </a:lnTo>
                <a:cubicBezTo>
                  <a:pt x="1059766" y="135988"/>
                  <a:pt x="1052872" y="148813"/>
                  <a:pt x="1041009" y="154745"/>
                </a:cubicBezTo>
                <a:cubicBezTo>
                  <a:pt x="1014483" y="168008"/>
                  <a:pt x="984738" y="173502"/>
                  <a:pt x="956603" y="182880"/>
                </a:cubicBezTo>
                <a:lnTo>
                  <a:pt x="872197" y="211016"/>
                </a:lnTo>
                <a:lnTo>
                  <a:pt x="829994" y="225083"/>
                </a:lnTo>
                <a:lnTo>
                  <a:pt x="787791" y="239151"/>
                </a:lnTo>
                <a:cubicBezTo>
                  <a:pt x="769034" y="257908"/>
                  <a:pt x="746234" y="273351"/>
                  <a:pt x="731520" y="295422"/>
                </a:cubicBezTo>
                <a:cubicBezTo>
                  <a:pt x="722142" y="309490"/>
                  <a:pt x="714388" y="324788"/>
                  <a:pt x="703385" y="337625"/>
                </a:cubicBezTo>
                <a:cubicBezTo>
                  <a:pt x="686122" y="357765"/>
                  <a:pt x="672279" y="385508"/>
                  <a:pt x="647114" y="393896"/>
                </a:cubicBezTo>
                <a:lnTo>
                  <a:pt x="604911" y="407963"/>
                </a:lnTo>
                <a:cubicBezTo>
                  <a:pt x="571582" y="441292"/>
                  <a:pt x="540092" y="476461"/>
                  <a:pt x="492369" y="492369"/>
                </a:cubicBezTo>
                <a:lnTo>
                  <a:pt x="407963" y="520505"/>
                </a:lnTo>
                <a:cubicBezTo>
                  <a:pt x="403274" y="534573"/>
                  <a:pt x="397491" y="548322"/>
                  <a:pt x="393895" y="562708"/>
                </a:cubicBezTo>
                <a:cubicBezTo>
                  <a:pt x="381877" y="610781"/>
                  <a:pt x="394156" y="635704"/>
                  <a:pt x="351692" y="661182"/>
                </a:cubicBezTo>
                <a:cubicBezTo>
                  <a:pt x="338977" y="668811"/>
                  <a:pt x="323557" y="670560"/>
                  <a:pt x="309489" y="675249"/>
                </a:cubicBezTo>
                <a:cubicBezTo>
                  <a:pt x="238206" y="746535"/>
                  <a:pt x="330455" y="662671"/>
                  <a:pt x="239151" y="717453"/>
                </a:cubicBezTo>
                <a:cubicBezTo>
                  <a:pt x="227778" y="724277"/>
                  <a:pt x="221372" y="737303"/>
                  <a:pt x="211015" y="745588"/>
                </a:cubicBezTo>
                <a:cubicBezTo>
                  <a:pt x="197813" y="756150"/>
                  <a:pt x="183934" y="766162"/>
                  <a:pt x="168812" y="773723"/>
                </a:cubicBezTo>
                <a:cubicBezTo>
                  <a:pt x="52327" y="831966"/>
                  <a:pt x="205354" y="735295"/>
                  <a:pt x="84406" y="815926"/>
                </a:cubicBezTo>
                <a:cubicBezTo>
                  <a:pt x="77786" y="835786"/>
                  <a:pt x="72269" y="889850"/>
                  <a:pt x="28135" y="872197"/>
                </a:cubicBezTo>
                <a:cubicBezTo>
                  <a:pt x="12437" y="865918"/>
                  <a:pt x="9378" y="844062"/>
                  <a:pt x="0" y="829994"/>
                </a:cubicBezTo>
                <a:cubicBezTo>
                  <a:pt x="14343" y="586162"/>
                  <a:pt x="11723" y="616634"/>
                  <a:pt x="28135" y="562708"/>
                </a:cubicBez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7078016" y="4444966"/>
            <a:ext cx="998806" cy="986566"/>
          </a:xfrm>
          <a:custGeom>
            <a:avLst/>
            <a:gdLst>
              <a:gd name="connsiteX0" fmla="*/ 450166 w 998806"/>
              <a:gd name="connsiteY0" fmla="*/ 56271 h 986566"/>
              <a:gd name="connsiteX1" fmla="*/ 492369 w 998806"/>
              <a:gd name="connsiteY1" fmla="*/ 126609 h 986566"/>
              <a:gd name="connsiteX2" fmla="*/ 520504 w 998806"/>
              <a:gd name="connsiteY2" fmla="*/ 154745 h 986566"/>
              <a:gd name="connsiteX3" fmla="*/ 534572 w 998806"/>
              <a:gd name="connsiteY3" fmla="*/ 196948 h 986566"/>
              <a:gd name="connsiteX4" fmla="*/ 576775 w 998806"/>
              <a:gd name="connsiteY4" fmla="*/ 225083 h 986566"/>
              <a:gd name="connsiteX5" fmla="*/ 604910 w 998806"/>
              <a:gd name="connsiteY5" fmla="*/ 253219 h 986566"/>
              <a:gd name="connsiteX6" fmla="*/ 647113 w 998806"/>
              <a:gd name="connsiteY6" fmla="*/ 337625 h 986566"/>
              <a:gd name="connsiteX7" fmla="*/ 703384 w 998806"/>
              <a:gd name="connsiteY7" fmla="*/ 407963 h 986566"/>
              <a:gd name="connsiteX8" fmla="*/ 731520 w 998806"/>
              <a:gd name="connsiteY8" fmla="*/ 492369 h 986566"/>
              <a:gd name="connsiteX9" fmla="*/ 633046 w 998806"/>
              <a:gd name="connsiteY9" fmla="*/ 520505 h 986566"/>
              <a:gd name="connsiteX10" fmla="*/ 548640 w 998806"/>
              <a:gd name="connsiteY10" fmla="*/ 534572 h 986566"/>
              <a:gd name="connsiteX11" fmla="*/ 464233 w 998806"/>
              <a:gd name="connsiteY11" fmla="*/ 562708 h 986566"/>
              <a:gd name="connsiteX12" fmla="*/ 436098 w 998806"/>
              <a:gd name="connsiteY12" fmla="*/ 604911 h 986566"/>
              <a:gd name="connsiteX13" fmla="*/ 393895 w 998806"/>
              <a:gd name="connsiteY13" fmla="*/ 618979 h 986566"/>
              <a:gd name="connsiteX14" fmla="*/ 351692 w 998806"/>
              <a:gd name="connsiteY14" fmla="*/ 647114 h 986566"/>
              <a:gd name="connsiteX15" fmla="*/ 323556 w 998806"/>
              <a:gd name="connsiteY15" fmla="*/ 675249 h 986566"/>
              <a:gd name="connsiteX16" fmla="*/ 239150 w 998806"/>
              <a:gd name="connsiteY16" fmla="*/ 703385 h 986566"/>
              <a:gd name="connsiteX17" fmla="*/ 196947 w 998806"/>
              <a:gd name="connsiteY17" fmla="*/ 717452 h 986566"/>
              <a:gd name="connsiteX18" fmla="*/ 168812 w 998806"/>
              <a:gd name="connsiteY18" fmla="*/ 745588 h 986566"/>
              <a:gd name="connsiteX19" fmla="*/ 84406 w 998806"/>
              <a:gd name="connsiteY19" fmla="*/ 773723 h 986566"/>
              <a:gd name="connsiteX20" fmla="*/ 56270 w 998806"/>
              <a:gd name="connsiteY20" fmla="*/ 801859 h 986566"/>
              <a:gd name="connsiteX21" fmla="*/ 0 w 998806"/>
              <a:gd name="connsiteY21" fmla="*/ 886265 h 986566"/>
              <a:gd name="connsiteX22" fmla="*/ 14067 w 998806"/>
              <a:gd name="connsiteY22" fmla="*/ 942535 h 986566"/>
              <a:gd name="connsiteX23" fmla="*/ 28135 w 998806"/>
              <a:gd name="connsiteY23" fmla="*/ 984739 h 986566"/>
              <a:gd name="connsiteX24" fmla="*/ 84406 w 998806"/>
              <a:gd name="connsiteY24" fmla="*/ 970671 h 986566"/>
              <a:gd name="connsiteX25" fmla="*/ 168812 w 998806"/>
              <a:gd name="connsiteY25" fmla="*/ 928468 h 986566"/>
              <a:gd name="connsiteX26" fmla="*/ 295421 w 998806"/>
              <a:gd name="connsiteY26" fmla="*/ 872197 h 986566"/>
              <a:gd name="connsiteX27" fmla="*/ 323556 w 998806"/>
              <a:gd name="connsiteY27" fmla="*/ 829994 h 986566"/>
              <a:gd name="connsiteX28" fmla="*/ 365760 w 998806"/>
              <a:gd name="connsiteY28" fmla="*/ 815926 h 986566"/>
              <a:gd name="connsiteX29" fmla="*/ 436098 w 998806"/>
              <a:gd name="connsiteY29" fmla="*/ 717452 h 986566"/>
              <a:gd name="connsiteX30" fmla="*/ 520504 w 998806"/>
              <a:gd name="connsiteY30" fmla="*/ 689317 h 986566"/>
              <a:gd name="connsiteX31" fmla="*/ 562707 w 998806"/>
              <a:gd name="connsiteY31" fmla="*/ 675249 h 986566"/>
              <a:gd name="connsiteX32" fmla="*/ 590843 w 998806"/>
              <a:gd name="connsiteY32" fmla="*/ 647114 h 986566"/>
              <a:gd name="connsiteX33" fmla="*/ 633046 w 998806"/>
              <a:gd name="connsiteY33" fmla="*/ 618979 h 986566"/>
              <a:gd name="connsiteX34" fmla="*/ 689316 w 998806"/>
              <a:gd name="connsiteY34" fmla="*/ 562708 h 986566"/>
              <a:gd name="connsiteX35" fmla="*/ 773723 w 998806"/>
              <a:gd name="connsiteY35" fmla="*/ 590843 h 986566"/>
              <a:gd name="connsiteX36" fmla="*/ 815926 w 998806"/>
              <a:gd name="connsiteY36" fmla="*/ 604911 h 986566"/>
              <a:gd name="connsiteX37" fmla="*/ 956603 w 998806"/>
              <a:gd name="connsiteY37" fmla="*/ 562708 h 986566"/>
              <a:gd name="connsiteX38" fmla="*/ 984738 w 998806"/>
              <a:gd name="connsiteY38" fmla="*/ 478302 h 986566"/>
              <a:gd name="connsiteX39" fmla="*/ 998806 w 998806"/>
              <a:gd name="connsiteY39" fmla="*/ 436099 h 986566"/>
              <a:gd name="connsiteX40" fmla="*/ 984738 w 998806"/>
              <a:gd name="connsiteY40" fmla="*/ 323557 h 986566"/>
              <a:gd name="connsiteX41" fmla="*/ 970670 w 998806"/>
              <a:gd name="connsiteY41" fmla="*/ 281354 h 986566"/>
              <a:gd name="connsiteX42" fmla="*/ 928467 w 998806"/>
              <a:gd name="connsiteY42" fmla="*/ 253219 h 986566"/>
              <a:gd name="connsiteX43" fmla="*/ 914400 w 998806"/>
              <a:gd name="connsiteY43" fmla="*/ 211015 h 986566"/>
              <a:gd name="connsiteX44" fmla="*/ 844061 w 998806"/>
              <a:gd name="connsiteY44" fmla="*/ 168812 h 986566"/>
              <a:gd name="connsiteX45" fmla="*/ 829993 w 998806"/>
              <a:gd name="connsiteY45" fmla="*/ 126609 h 986566"/>
              <a:gd name="connsiteX46" fmla="*/ 801858 w 998806"/>
              <a:gd name="connsiteY46" fmla="*/ 84406 h 986566"/>
              <a:gd name="connsiteX47" fmla="*/ 675249 w 998806"/>
              <a:gd name="connsiteY47" fmla="*/ 28135 h 986566"/>
              <a:gd name="connsiteX48" fmla="*/ 633046 w 998806"/>
              <a:gd name="connsiteY48" fmla="*/ 14068 h 986566"/>
              <a:gd name="connsiteX49" fmla="*/ 590843 w 998806"/>
              <a:gd name="connsiteY49" fmla="*/ 0 h 986566"/>
              <a:gd name="connsiteX50" fmla="*/ 450166 w 998806"/>
              <a:gd name="connsiteY50" fmla="*/ 56271 h 98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98806" h="986566">
                <a:moveTo>
                  <a:pt x="450166" y="56271"/>
                </a:moveTo>
                <a:cubicBezTo>
                  <a:pt x="433754" y="77372"/>
                  <a:pt x="476477" y="104359"/>
                  <a:pt x="492369" y="126609"/>
                </a:cubicBezTo>
                <a:cubicBezTo>
                  <a:pt x="500078" y="137402"/>
                  <a:pt x="513680" y="143372"/>
                  <a:pt x="520504" y="154745"/>
                </a:cubicBezTo>
                <a:cubicBezTo>
                  <a:pt x="528133" y="167461"/>
                  <a:pt x="525309" y="185369"/>
                  <a:pt x="534572" y="196948"/>
                </a:cubicBezTo>
                <a:cubicBezTo>
                  <a:pt x="545134" y="210150"/>
                  <a:pt x="563573" y="214521"/>
                  <a:pt x="576775" y="225083"/>
                </a:cubicBezTo>
                <a:cubicBezTo>
                  <a:pt x="587132" y="233369"/>
                  <a:pt x="595532" y="243840"/>
                  <a:pt x="604910" y="253219"/>
                </a:cubicBezTo>
                <a:cubicBezTo>
                  <a:pt x="619768" y="297792"/>
                  <a:pt x="615948" y="298669"/>
                  <a:pt x="647113" y="337625"/>
                </a:cubicBezTo>
                <a:cubicBezTo>
                  <a:pt x="676347" y="374167"/>
                  <a:pt x="681732" y="359247"/>
                  <a:pt x="703384" y="407963"/>
                </a:cubicBezTo>
                <a:cubicBezTo>
                  <a:pt x="715429" y="435064"/>
                  <a:pt x="731520" y="492369"/>
                  <a:pt x="731520" y="492369"/>
                </a:cubicBezTo>
                <a:cubicBezTo>
                  <a:pt x="691300" y="505776"/>
                  <a:pt x="677201" y="511674"/>
                  <a:pt x="633046" y="520505"/>
                </a:cubicBezTo>
                <a:cubicBezTo>
                  <a:pt x="605077" y="526099"/>
                  <a:pt x="576775" y="529883"/>
                  <a:pt x="548640" y="534572"/>
                </a:cubicBezTo>
                <a:cubicBezTo>
                  <a:pt x="520504" y="543951"/>
                  <a:pt x="480684" y="538031"/>
                  <a:pt x="464233" y="562708"/>
                </a:cubicBezTo>
                <a:cubicBezTo>
                  <a:pt x="454855" y="576776"/>
                  <a:pt x="449300" y="594349"/>
                  <a:pt x="436098" y="604911"/>
                </a:cubicBezTo>
                <a:cubicBezTo>
                  <a:pt x="424519" y="614174"/>
                  <a:pt x="407158" y="612347"/>
                  <a:pt x="393895" y="618979"/>
                </a:cubicBezTo>
                <a:cubicBezTo>
                  <a:pt x="378773" y="626540"/>
                  <a:pt x="364894" y="636552"/>
                  <a:pt x="351692" y="647114"/>
                </a:cubicBezTo>
                <a:cubicBezTo>
                  <a:pt x="341335" y="655399"/>
                  <a:pt x="335419" y="669318"/>
                  <a:pt x="323556" y="675249"/>
                </a:cubicBezTo>
                <a:cubicBezTo>
                  <a:pt x="297030" y="688512"/>
                  <a:pt x="267285" y="694007"/>
                  <a:pt x="239150" y="703385"/>
                </a:cubicBezTo>
                <a:lnTo>
                  <a:pt x="196947" y="717452"/>
                </a:lnTo>
                <a:cubicBezTo>
                  <a:pt x="187569" y="726831"/>
                  <a:pt x="180675" y="739656"/>
                  <a:pt x="168812" y="745588"/>
                </a:cubicBezTo>
                <a:cubicBezTo>
                  <a:pt x="142286" y="758851"/>
                  <a:pt x="84406" y="773723"/>
                  <a:pt x="84406" y="773723"/>
                </a:cubicBezTo>
                <a:cubicBezTo>
                  <a:pt x="75027" y="783102"/>
                  <a:pt x="64228" y="791248"/>
                  <a:pt x="56270" y="801859"/>
                </a:cubicBezTo>
                <a:cubicBezTo>
                  <a:pt x="35981" y="828911"/>
                  <a:pt x="0" y="886265"/>
                  <a:pt x="0" y="886265"/>
                </a:cubicBezTo>
                <a:cubicBezTo>
                  <a:pt x="4689" y="905022"/>
                  <a:pt x="8756" y="923945"/>
                  <a:pt x="14067" y="942535"/>
                </a:cubicBezTo>
                <a:cubicBezTo>
                  <a:pt x="18141" y="956793"/>
                  <a:pt x="14367" y="979232"/>
                  <a:pt x="28135" y="984739"/>
                </a:cubicBezTo>
                <a:cubicBezTo>
                  <a:pt x="46086" y="991920"/>
                  <a:pt x="65816" y="975983"/>
                  <a:pt x="84406" y="970671"/>
                </a:cubicBezTo>
                <a:cubicBezTo>
                  <a:pt x="192143" y="939888"/>
                  <a:pt x="57838" y="977790"/>
                  <a:pt x="168812" y="928468"/>
                </a:cubicBezTo>
                <a:cubicBezTo>
                  <a:pt x="319480" y="861504"/>
                  <a:pt x="199910" y="935870"/>
                  <a:pt x="295421" y="872197"/>
                </a:cubicBezTo>
                <a:cubicBezTo>
                  <a:pt x="304799" y="858129"/>
                  <a:pt x="310354" y="840556"/>
                  <a:pt x="323556" y="829994"/>
                </a:cubicBezTo>
                <a:cubicBezTo>
                  <a:pt x="335135" y="820730"/>
                  <a:pt x="355274" y="826412"/>
                  <a:pt x="365760" y="815926"/>
                </a:cubicBezTo>
                <a:cubicBezTo>
                  <a:pt x="418267" y="763419"/>
                  <a:pt x="315583" y="757623"/>
                  <a:pt x="436098" y="717452"/>
                </a:cubicBezTo>
                <a:lnTo>
                  <a:pt x="520504" y="689317"/>
                </a:lnTo>
                <a:lnTo>
                  <a:pt x="562707" y="675249"/>
                </a:lnTo>
                <a:cubicBezTo>
                  <a:pt x="572086" y="665871"/>
                  <a:pt x="580486" y="655399"/>
                  <a:pt x="590843" y="647114"/>
                </a:cubicBezTo>
                <a:cubicBezTo>
                  <a:pt x="604045" y="636552"/>
                  <a:pt x="622484" y="632181"/>
                  <a:pt x="633046" y="618979"/>
                </a:cubicBezTo>
                <a:cubicBezTo>
                  <a:pt x="687611" y="550772"/>
                  <a:pt x="597237" y="593400"/>
                  <a:pt x="689316" y="562708"/>
                </a:cubicBezTo>
                <a:lnTo>
                  <a:pt x="773723" y="590843"/>
                </a:lnTo>
                <a:lnTo>
                  <a:pt x="815926" y="604911"/>
                </a:lnTo>
                <a:cubicBezTo>
                  <a:pt x="858212" y="599625"/>
                  <a:pt x="930998" y="613917"/>
                  <a:pt x="956603" y="562708"/>
                </a:cubicBezTo>
                <a:cubicBezTo>
                  <a:pt x="969866" y="536182"/>
                  <a:pt x="975360" y="506437"/>
                  <a:pt x="984738" y="478302"/>
                </a:cubicBezTo>
                <a:lnTo>
                  <a:pt x="998806" y="436099"/>
                </a:lnTo>
                <a:cubicBezTo>
                  <a:pt x="994117" y="398585"/>
                  <a:pt x="991501" y="360753"/>
                  <a:pt x="984738" y="323557"/>
                </a:cubicBezTo>
                <a:cubicBezTo>
                  <a:pt x="982085" y="308968"/>
                  <a:pt x="979933" y="292933"/>
                  <a:pt x="970670" y="281354"/>
                </a:cubicBezTo>
                <a:cubicBezTo>
                  <a:pt x="960108" y="268152"/>
                  <a:pt x="942535" y="262597"/>
                  <a:pt x="928467" y="253219"/>
                </a:cubicBezTo>
                <a:cubicBezTo>
                  <a:pt x="923778" y="239151"/>
                  <a:pt x="922029" y="223731"/>
                  <a:pt x="914400" y="211015"/>
                </a:cubicBezTo>
                <a:cubicBezTo>
                  <a:pt x="895091" y="178832"/>
                  <a:pt x="877255" y="179877"/>
                  <a:pt x="844061" y="168812"/>
                </a:cubicBezTo>
                <a:cubicBezTo>
                  <a:pt x="839372" y="154744"/>
                  <a:pt x="836625" y="139872"/>
                  <a:pt x="829993" y="126609"/>
                </a:cubicBezTo>
                <a:cubicBezTo>
                  <a:pt x="822432" y="111487"/>
                  <a:pt x="813813" y="96361"/>
                  <a:pt x="801858" y="84406"/>
                </a:cubicBezTo>
                <a:cubicBezTo>
                  <a:pt x="768420" y="50968"/>
                  <a:pt x="717034" y="42063"/>
                  <a:pt x="675249" y="28135"/>
                </a:cubicBezTo>
                <a:lnTo>
                  <a:pt x="633046" y="14068"/>
                </a:lnTo>
                <a:lnTo>
                  <a:pt x="590843" y="0"/>
                </a:lnTo>
                <a:cubicBezTo>
                  <a:pt x="454912" y="15104"/>
                  <a:pt x="466578" y="35170"/>
                  <a:pt x="450166" y="56271"/>
                </a:cubicBez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7202717" y="5375874"/>
            <a:ext cx="886869" cy="1185664"/>
          </a:xfrm>
          <a:custGeom>
            <a:avLst/>
            <a:gdLst>
              <a:gd name="connsiteX0" fmla="*/ 591447 w 886869"/>
              <a:gd name="connsiteY0" fmla="*/ 1139483 h 1185664"/>
              <a:gd name="connsiteX1" fmla="*/ 577380 w 886869"/>
              <a:gd name="connsiteY1" fmla="*/ 1012874 h 1185664"/>
              <a:gd name="connsiteX2" fmla="*/ 549244 w 886869"/>
              <a:gd name="connsiteY2" fmla="*/ 984739 h 1185664"/>
              <a:gd name="connsiteX3" fmla="*/ 535176 w 886869"/>
              <a:gd name="connsiteY3" fmla="*/ 942536 h 1185664"/>
              <a:gd name="connsiteX4" fmla="*/ 507041 w 886869"/>
              <a:gd name="connsiteY4" fmla="*/ 914400 h 1185664"/>
              <a:gd name="connsiteX5" fmla="*/ 478906 w 886869"/>
              <a:gd name="connsiteY5" fmla="*/ 872197 h 1185664"/>
              <a:gd name="connsiteX6" fmla="*/ 422635 w 886869"/>
              <a:gd name="connsiteY6" fmla="*/ 815926 h 1185664"/>
              <a:gd name="connsiteX7" fmla="*/ 366364 w 886869"/>
              <a:gd name="connsiteY7" fmla="*/ 745588 h 1185664"/>
              <a:gd name="connsiteX8" fmla="*/ 324161 w 886869"/>
              <a:gd name="connsiteY8" fmla="*/ 661182 h 1185664"/>
              <a:gd name="connsiteX9" fmla="*/ 296026 w 886869"/>
              <a:gd name="connsiteY9" fmla="*/ 633046 h 1185664"/>
              <a:gd name="connsiteX10" fmla="*/ 281958 w 886869"/>
              <a:gd name="connsiteY10" fmla="*/ 590843 h 1185664"/>
              <a:gd name="connsiteX11" fmla="*/ 253823 w 886869"/>
              <a:gd name="connsiteY11" fmla="*/ 548640 h 1185664"/>
              <a:gd name="connsiteX12" fmla="*/ 338229 w 886869"/>
              <a:gd name="connsiteY12" fmla="*/ 492370 h 1185664"/>
              <a:gd name="connsiteX13" fmla="*/ 366364 w 886869"/>
              <a:gd name="connsiteY13" fmla="*/ 464234 h 1185664"/>
              <a:gd name="connsiteX14" fmla="*/ 450770 w 886869"/>
              <a:gd name="connsiteY14" fmla="*/ 436099 h 1185664"/>
              <a:gd name="connsiteX15" fmla="*/ 521109 w 886869"/>
              <a:gd name="connsiteY15" fmla="*/ 379828 h 1185664"/>
              <a:gd name="connsiteX16" fmla="*/ 605515 w 886869"/>
              <a:gd name="connsiteY16" fmla="*/ 337625 h 1185664"/>
              <a:gd name="connsiteX17" fmla="*/ 675853 w 886869"/>
              <a:gd name="connsiteY17" fmla="*/ 281354 h 1185664"/>
              <a:gd name="connsiteX18" fmla="*/ 746192 w 886869"/>
              <a:gd name="connsiteY18" fmla="*/ 239151 h 1185664"/>
              <a:gd name="connsiteX19" fmla="*/ 816530 w 886869"/>
              <a:gd name="connsiteY19" fmla="*/ 182880 h 1185664"/>
              <a:gd name="connsiteX20" fmla="*/ 844666 w 886869"/>
              <a:gd name="connsiteY20" fmla="*/ 154745 h 1185664"/>
              <a:gd name="connsiteX21" fmla="*/ 886869 w 886869"/>
              <a:gd name="connsiteY21" fmla="*/ 126610 h 1185664"/>
              <a:gd name="connsiteX22" fmla="*/ 788395 w 886869"/>
              <a:gd name="connsiteY22" fmla="*/ 28136 h 1185664"/>
              <a:gd name="connsiteX23" fmla="*/ 746192 w 886869"/>
              <a:gd name="connsiteY23" fmla="*/ 14068 h 1185664"/>
              <a:gd name="connsiteX24" fmla="*/ 703989 w 886869"/>
              <a:gd name="connsiteY24" fmla="*/ 0 h 1185664"/>
              <a:gd name="connsiteX25" fmla="*/ 633650 w 886869"/>
              <a:gd name="connsiteY25" fmla="*/ 98474 h 1185664"/>
              <a:gd name="connsiteX26" fmla="*/ 563312 w 886869"/>
              <a:gd name="connsiteY26" fmla="*/ 154745 h 1185664"/>
              <a:gd name="connsiteX27" fmla="*/ 464838 w 886869"/>
              <a:gd name="connsiteY27" fmla="*/ 225083 h 1185664"/>
              <a:gd name="connsiteX28" fmla="*/ 394500 w 886869"/>
              <a:gd name="connsiteY28" fmla="*/ 267286 h 1185664"/>
              <a:gd name="connsiteX29" fmla="*/ 366364 w 886869"/>
              <a:gd name="connsiteY29" fmla="*/ 295422 h 1185664"/>
              <a:gd name="connsiteX30" fmla="*/ 281958 w 886869"/>
              <a:gd name="connsiteY30" fmla="*/ 323557 h 1185664"/>
              <a:gd name="connsiteX31" fmla="*/ 225687 w 886869"/>
              <a:gd name="connsiteY31" fmla="*/ 379828 h 1185664"/>
              <a:gd name="connsiteX32" fmla="*/ 183484 w 886869"/>
              <a:gd name="connsiteY32" fmla="*/ 407963 h 1185664"/>
              <a:gd name="connsiteX33" fmla="*/ 127213 w 886869"/>
              <a:gd name="connsiteY33" fmla="*/ 464234 h 1185664"/>
              <a:gd name="connsiteX34" fmla="*/ 42807 w 886869"/>
              <a:gd name="connsiteY34" fmla="*/ 506437 h 1185664"/>
              <a:gd name="connsiteX35" fmla="*/ 28740 w 886869"/>
              <a:gd name="connsiteY35" fmla="*/ 548640 h 1185664"/>
              <a:gd name="connsiteX36" fmla="*/ 604 w 886869"/>
              <a:gd name="connsiteY36" fmla="*/ 576776 h 1185664"/>
              <a:gd name="connsiteX37" fmla="*/ 14672 w 886869"/>
              <a:gd name="connsiteY37" fmla="*/ 647114 h 1185664"/>
              <a:gd name="connsiteX38" fmla="*/ 28740 w 886869"/>
              <a:gd name="connsiteY38" fmla="*/ 689317 h 1185664"/>
              <a:gd name="connsiteX39" fmla="*/ 99078 w 886869"/>
              <a:gd name="connsiteY39" fmla="*/ 745588 h 1185664"/>
              <a:gd name="connsiteX40" fmla="*/ 155349 w 886869"/>
              <a:gd name="connsiteY40" fmla="*/ 815926 h 1185664"/>
              <a:gd name="connsiteX41" fmla="*/ 211620 w 886869"/>
              <a:gd name="connsiteY41" fmla="*/ 886265 h 1185664"/>
              <a:gd name="connsiteX42" fmla="*/ 225687 w 886869"/>
              <a:gd name="connsiteY42" fmla="*/ 928468 h 1185664"/>
              <a:gd name="connsiteX43" fmla="*/ 253823 w 886869"/>
              <a:gd name="connsiteY43" fmla="*/ 956603 h 1185664"/>
              <a:gd name="connsiteX44" fmla="*/ 267890 w 886869"/>
              <a:gd name="connsiteY44" fmla="*/ 1026942 h 1185664"/>
              <a:gd name="connsiteX45" fmla="*/ 281958 w 886869"/>
              <a:gd name="connsiteY45" fmla="*/ 1083213 h 1185664"/>
              <a:gd name="connsiteX46" fmla="*/ 296026 w 886869"/>
              <a:gd name="connsiteY46" fmla="*/ 1153551 h 1185664"/>
              <a:gd name="connsiteX47" fmla="*/ 338229 w 886869"/>
              <a:gd name="connsiteY47" fmla="*/ 1181686 h 1185664"/>
              <a:gd name="connsiteX48" fmla="*/ 591447 w 886869"/>
              <a:gd name="connsiteY48" fmla="*/ 1139483 h 1185664"/>
              <a:gd name="connsiteX49" fmla="*/ 591447 w 886869"/>
              <a:gd name="connsiteY49" fmla="*/ 1139483 h 118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86869" h="1185664">
                <a:moveTo>
                  <a:pt x="591447" y="1139483"/>
                </a:moveTo>
                <a:cubicBezTo>
                  <a:pt x="586758" y="1097280"/>
                  <a:pt x="588553" y="1053840"/>
                  <a:pt x="577380" y="1012874"/>
                </a:cubicBezTo>
                <a:cubicBezTo>
                  <a:pt x="573890" y="1000078"/>
                  <a:pt x="556068" y="996112"/>
                  <a:pt x="549244" y="984739"/>
                </a:cubicBezTo>
                <a:cubicBezTo>
                  <a:pt x="541615" y="972024"/>
                  <a:pt x="542805" y="955252"/>
                  <a:pt x="535176" y="942536"/>
                </a:cubicBezTo>
                <a:cubicBezTo>
                  <a:pt x="528352" y="931163"/>
                  <a:pt x="515326" y="924757"/>
                  <a:pt x="507041" y="914400"/>
                </a:cubicBezTo>
                <a:cubicBezTo>
                  <a:pt x="496479" y="901198"/>
                  <a:pt x="489909" y="885034"/>
                  <a:pt x="478906" y="872197"/>
                </a:cubicBezTo>
                <a:cubicBezTo>
                  <a:pt x="461643" y="852057"/>
                  <a:pt x="437349" y="837997"/>
                  <a:pt x="422635" y="815926"/>
                </a:cubicBezTo>
                <a:cubicBezTo>
                  <a:pt x="336039" y="686030"/>
                  <a:pt x="446545" y="845814"/>
                  <a:pt x="366364" y="745588"/>
                </a:cubicBezTo>
                <a:cubicBezTo>
                  <a:pt x="280996" y="638879"/>
                  <a:pt x="386559" y="765179"/>
                  <a:pt x="324161" y="661182"/>
                </a:cubicBezTo>
                <a:cubicBezTo>
                  <a:pt x="317337" y="649809"/>
                  <a:pt x="305404" y="642425"/>
                  <a:pt x="296026" y="633046"/>
                </a:cubicBezTo>
                <a:cubicBezTo>
                  <a:pt x="291337" y="618978"/>
                  <a:pt x="288590" y="604106"/>
                  <a:pt x="281958" y="590843"/>
                </a:cubicBezTo>
                <a:cubicBezTo>
                  <a:pt x="274397" y="575721"/>
                  <a:pt x="245435" y="563319"/>
                  <a:pt x="253823" y="548640"/>
                </a:cubicBezTo>
                <a:cubicBezTo>
                  <a:pt x="270600" y="519281"/>
                  <a:pt x="314319" y="516281"/>
                  <a:pt x="338229" y="492370"/>
                </a:cubicBezTo>
                <a:cubicBezTo>
                  <a:pt x="347607" y="482991"/>
                  <a:pt x="354501" y="470166"/>
                  <a:pt x="366364" y="464234"/>
                </a:cubicBezTo>
                <a:cubicBezTo>
                  <a:pt x="392890" y="450971"/>
                  <a:pt x="450770" y="436099"/>
                  <a:pt x="450770" y="436099"/>
                </a:cubicBezTo>
                <a:cubicBezTo>
                  <a:pt x="476940" y="409929"/>
                  <a:pt x="485616" y="397575"/>
                  <a:pt x="521109" y="379828"/>
                </a:cubicBezTo>
                <a:cubicBezTo>
                  <a:pt x="637594" y="321585"/>
                  <a:pt x="484567" y="418256"/>
                  <a:pt x="605515" y="337625"/>
                </a:cubicBezTo>
                <a:cubicBezTo>
                  <a:pt x="661550" y="253572"/>
                  <a:pt x="600355" y="326653"/>
                  <a:pt x="675853" y="281354"/>
                </a:cubicBezTo>
                <a:cubicBezTo>
                  <a:pt x="772406" y="223423"/>
                  <a:pt x="626638" y="279003"/>
                  <a:pt x="746192" y="239151"/>
                </a:cubicBezTo>
                <a:cubicBezTo>
                  <a:pt x="802227" y="155098"/>
                  <a:pt x="741032" y="228179"/>
                  <a:pt x="816530" y="182880"/>
                </a:cubicBezTo>
                <a:cubicBezTo>
                  <a:pt x="827903" y="176056"/>
                  <a:pt x="834309" y="163030"/>
                  <a:pt x="844666" y="154745"/>
                </a:cubicBezTo>
                <a:cubicBezTo>
                  <a:pt x="857868" y="144183"/>
                  <a:pt x="872801" y="135988"/>
                  <a:pt x="886869" y="126610"/>
                </a:cubicBezTo>
                <a:cubicBezTo>
                  <a:pt x="866985" y="27189"/>
                  <a:pt x="895485" y="63833"/>
                  <a:pt x="788395" y="28136"/>
                </a:cubicBezTo>
                <a:lnTo>
                  <a:pt x="746192" y="14068"/>
                </a:lnTo>
                <a:lnTo>
                  <a:pt x="703989" y="0"/>
                </a:lnTo>
                <a:cubicBezTo>
                  <a:pt x="584417" y="39858"/>
                  <a:pt x="764942" y="-32823"/>
                  <a:pt x="633650" y="98474"/>
                </a:cubicBezTo>
                <a:cubicBezTo>
                  <a:pt x="537888" y="194240"/>
                  <a:pt x="687518" y="48283"/>
                  <a:pt x="563312" y="154745"/>
                </a:cubicBezTo>
                <a:cubicBezTo>
                  <a:pt x="478349" y="227570"/>
                  <a:pt x="542384" y="199236"/>
                  <a:pt x="464838" y="225083"/>
                </a:cubicBezTo>
                <a:cubicBezTo>
                  <a:pt x="393552" y="296372"/>
                  <a:pt x="485807" y="212502"/>
                  <a:pt x="394500" y="267286"/>
                </a:cubicBezTo>
                <a:cubicBezTo>
                  <a:pt x="383127" y="274110"/>
                  <a:pt x="378227" y="289490"/>
                  <a:pt x="366364" y="295422"/>
                </a:cubicBezTo>
                <a:cubicBezTo>
                  <a:pt x="339838" y="308685"/>
                  <a:pt x="281958" y="323557"/>
                  <a:pt x="281958" y="323557"/>
                </a:cubicBezTo>
                <a:cubicBezTo>
                  <a:pt x="263201" y="342314"/>
                  <a:pt x="247758" y="365114"/>
                  <a:pt x="225687" y="379828"/>
                </a:cubicBezTo>
                <a:cubicBezTo>
                  <a:pt x="211619" y="389206"/>
                  <a:pt x="196321" y="396960"/>
                  <a:pt x="183484" y="407963"/>
                </a:cubicBezTo>
                <a:cubicBezTo>
                  <a:pt x="163344" y="425226"/>
                  <a:pt x="152378" y="455845"/>
                  <a:pt x="127213" y="464234"/>
                </a:cubicBezTo>
                <a:cubicBezTo>
                  <a:pt x="68970" y="483649"/>
                  <a:pt x="97348" y="470077"/>
                  <a:pt x="42807" y="506437"/>
                </a:cubicBezTo>
                <a:cubicBezTo>
                  <a:pt x="38118" y="520505"/>
                  <a:pt x="36369" y="535925"/>
                  <a:pt x="28740" y="548640"/>
                </a:cubicBezTo>
                <a:cubicBezTo>
                  <a:pt x="21916" y="560013"/>
                  <a:pt x="2480" y="563646"/>
                  <a:pt x="604" y="576776"/>
                </a:cubicBezTo>
                <a:cubicBezTo>
                  <a:pt x="-2778" y="600446"/>
                  <a:pt x="8873" y="623918"/>
                  <a:pt x="14672" y="647114"/>
                </a:cubicBezTo>
                <a:cubicBezTo>
                  <a:pt x="18269" y="661500"/>
                  <a:pt x="21111" y="676601"/>
                  <a:pt x="28740" y="689317"/>
                </a:cubicBezTo>
                <a:cubicBezTo>
                  <a:pt x="42105" y="711592"/>
                  <a:pt x="79907" y="732808"/>
                  <a:pt x="99078" y="745588"/>
                </a:cubicBezTo>
                <a:cubicBezTo>
                  <a:pt x="185682" y="875495"/>
                  <a:pt x="75162" y="715692"/>
                  <a:pt x="155349" y="815926"/>
                </a:cubicBezTo>
                <a:cubicBezTo>
                  <a:pt x="226334" y="904658"/>
                  <a:pt x="143685" y="818333"/>
                  <a:pt x="211620" y="886265"/>
                </a:cubicBezTo>
                <a:cubicBezTo>
                  <a:pt x="216309" y="900333"/>
                  <a:pt x="218058" y="915753"/>
                  <a:pt x="225687" y="928468"/>
                </a:cubicBezTo>
                <a:cubicBezTo>
                  <a:pt x="232511" y="939841"/>
                  <a:pt x="248598" y="944412"/>
                  <a:pt x="253823" y="956603"/>
                </a:cubicBezTo>
                <a:cubicBezTo>
                  <a:pt x="263242" y="978580"/>
                  <a:pt x="262703" y="1003601"/>
                  <a:pt x="267890" y="1026942"/>
                </a:cubicBezTo>
                <a:cubicBezTo>
                  <a:pt x="272084" y="1045816"/>
                  <a:pt x="277764" y="1064339"/>
                  <a:pt x="281958" y="1083213"/>
                </a:cubicBezTo>
                <a:cubicBezTo>
                  <a:pt x="287145" y="1106554"/>
                  <a:pt x="284163" y="1132791"/>
                  <a:pt x="296026" y="1153551"/>
                </a:cubicBezTo>
                <a:cubicBezTo>
                  <a:pt x="304414" y="1168230"/>
                  <a:pt x="324161" y="1172308"/>
                  <a:pt x="338229" y="1181686"/>
                </a:cubicBezTo>
                <a:cubicBezTo>
                  <a:pt x="576567" y="1166791"/>
                  <a:pt x="510154" y="1220776"/>
                  <a:pt x="591447" y="1139483"/>
                </a:cubicBezTo>
                <a:lnTo>
                  <a:pt x="591447" y="1139483"/>
                </a:lnTo>
                <a:close/>
              </a:path>
            </a:pathLst>
          </a:cu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0"/>
          <p:cNvSpPr/>
          <p:nvPr/>
        </p:nvSpPr>
        <p:spPr>
          <a:xfrm>
            <a:off x="6821312" y="4782538"/>
            <a:ext cx="1356869" cy="1336430"/>
          </a:xfrm>
          <a:custGeom>
            <a:avLst/>
            <a:gdLst>
              <a:gd name="connsiteX0" fmla="*/ 1013051 w 1356869"/>
              <a:gd name="connsiteY0" fmla="*/ 1139483 h 1336430"/>
              <a:gd name="connsiteX1" fmla="*/ 816103 w 1356869"/>
              <a:gd name="connsiteY1" fmla="*/ 1209821 h 1336430"/>
              <a:gd name="connsiteX2" fmla="*/ 802035 w 1356869"/>
              <a:gd name="connsiteY2" fmla="*/ 1252024 h 1336430"/>
              <a:gd name="connsiteX3" fmla="*/ 745764 w 1356869"/>
              <a:gd name="connsiteY3" fmla="*/ 1308295 h 1336430"/>
              <a:gd name="connsiteX4" fmla="*/ 661358 w 1356869"/>
              <a:gd name="connsiteY4" fmla="*/ 1336430 h 1336430"/>
              <a:gd name="connsiteX5" fmla="*/ 436275 w 1356869"/>
              <a:gd name="connsiteY5" fmla="*/ 1322363 h 1336430"/>
              <a:gd name="connsiteX6" fmla="*/ 394072 w 1356869"/>
              <a:gd name="connsiteY6" fmla="*/ 1308295 h 1336430"/>
              <a:gd name="connsiteX7" fmla="*/ 309666 w 1356869"/>
              <a:gd name="connsiteY7" fmla="*/ 1237957 h 1336430"/>
              <a:gd name="connsiteX8" fmla="*/ 225260 w 1356869"/>
              <a:gd name="connsiteY8" fmla="*/ 1209821 h 1336430"/>
              <a:gd name="connsiteX9" fmla="*/ 154921 w 1356869"/>
              <a:gd name="connsiteY9" fmla="*/ 1111347 h 1336430"/>
              <a:gd name="connsiteX10" fmla="*/ 168989 w 1356869"/>
              <a:gd name="connsiteY10" fmla="*/ 1069144 h 1336430"/>
              <a:gd name="connsiteX11" fmla="*/ 211192 w 1356869"/>
              <a:gd name="connsiteY11" fmla="*/ 1055077 h 1336430"/>
              <a:gd name="connsiteX12" fmla="*/ 239327 w 1356869"/>
              <a:gd name="connsiteY12" fmla="*/ 1026941 h 1336430"/>
              <a:gd name="connsiteX13" fmla="*/ 253395 w 1356869"/>
              <a:gd name="connsiteY13" fmla="*/ 886264 h 1336430"/>
              <a:gd name="connsiteX14" fmla="*/ 211192 w 1356869"/>
              <a:gd name="connsiteY14" fmla="*/ 858129 h 1336430"/>
              <a:gd name="connsiteX15" fmla="*/ 183057 w 1356869"/>
              <a:gd name="connsiteY15" fmla="*/ 815926 h 1336430"/>
              <a:gd name="connsiteX16" fmla="*/ 154921 w 1356869"/>
              <a:gd name="connsiteY16" fmla="*/ 787790 h 1336430"/>
              <a:gd name="connsiteX17" fmla="*/ 140854 w 1356869"/>
              <a:gd name="connsiteY17" fmla="*/ 745587 h 1336430"/>
              <a:gd name="connsiteX18" fmla="*/ 28312 w 1356869"/>
              <a:gd name="connsiteY18" fmla="*/ 647114 h 1336430"/>
              <a:gd name="connsiteX19" fmla="*/ 14244 w 1356869"/>
              <a:gd name="connsiteY19" fmla="*/ 520504 h 1336430"/>
              <a:gd name="connsiteX20" fmla="*/ 56447 w 1356869"/>
              <a:gd name="connsiteY20" fmla="*/ 506437 h 1336430"/>
              <a:gd name="connsiteX21" fmla="*/ 126786 w 1356869"/>
              <a:gd name="connsiteY21" fmla="*/ 450166 h 1336430"/>
              <a:gd name="connsiteX22" fmla="*/ 168989 w 1356869"/>
              <a:gd name="connsiteY22" fmla="*/ 436098 h 1336430"/>
              <a:gd name="connsiteX23" fmla="*/ 211192 w 1356869"/>
              <a:gd name="connsiteY23" fmla="*/ 407963 h 1336430"/>
              <a:gd name="connsiteX24" fmla="*/ 239327 w 1356869"/>
              <a:gd name="connsiteY24" fmla="*/ 379827 h 1336430"/>
              <a:gd name="connsiteX25" fmla="*/ 281531 w 1356869"/>
              <a:gd name="connsiteY25" fmla="*/ 365760 h 1336430"/>
              <a:gd name="connsiteX26" fmla="*/ 323734 w 1356869"/>
              <a:gd name="connsiteY26" fmla="*/ 295421 h 1336430"/>
              <a:gd name="connsiteX27" fmla="*/ 408140 w 1356869"/>
              <a:gd name="connsiteY27" fmla="*/ 182880 h 1336430"/>
              <a:gd name="connsiteX28" fmla="*/ 436275 w 1356869"/>
              <a:gd name="connsiteY28" fmla="*/ 98474 h 1336430"/>
              <a:gd name="connsiteX29" fmla="*/ 450343 w 1356869"/>
              <a:gd name="connsiteY29" fmla="*/ 56270 h 1336430"/>
              <a:gd name="connsiteX30" fmla="*/ 534749 w 1356869"/>
              <a:gd name="connsiteY30" fmla="*/ 0 h 1336430"/>
              <a:gd name="connsiteX31" fmla="*/ 689494 w 1356869"/>
              <a:gd name="connsiteY31" fmla="*/ 14067 h 1336430"/>
              <a:gd name="connsiteX32" fmla="*/ 773900 w 1356869"/>
              <a:gd name="connsiteY32" fmla="*/ 70338 h 1336430"/>
              <a:gd name="connsiteX33" fmla="*/ 858306 w 1356869"/>
              <a:gd name="connsiteY33" fmla="*/ 98474 h 1336430"/>
              <a:gd name="connsiteX34" fmla="*/ 970847 w 1356869"/>
              <a:gd name="connsiteY34" fmla="*/ 182880 h 1336430"/>
              <a:gd name="connsiteX35" fmla="*/ 956780 w 1356869"/>
              <a:gd name="connsiteY35" fmla="*/ 309489 h 1336430"/>
              <a:gd name="connsiteX36" fmla="*/ 970847 w 1356869"/>
              <a:gd name="connsiteY36" fmla="*/ 351692 h 1336430"/>
              <a:gd name="connsiteX37" fmla="*/ 1013051 w 1356869"/>
              <a:gd name="connsiteY37" fmla="*/ 365760 h 1336430"/>
              <a:gd name="connsiteX38" fmla="*/ 1097457 w 1356869"/>
              <a:gd name="connsiteY38" fmla="*/ 422030 h 1336430"/>
              <a:gd name="connsiteX39" fmla="*/ 1125592 w 1356869"/>
              <a:gd name="connsiteY39" fmla="*/ 450166 h 1336430"/>
              <a:gd name="connsiteX40" fmla="*/ 1167795 w 1356869"/>
              <a:gd name="connsiteY40" fmla="*/ 464234 h 1336430"/>
              <a:gd name="connsiteX41" fmla="*/ 1224066 w 1356869"/>
              <a:gd name="connsiteY41" fmla="*/ 534572 h 1336430"/>
              <a:gd name="connsiteX42" fmla="*/ 1238134 w 1356869"/>
              <a:gd name="connsiteY42" fmla="*/ 576775 h 1336430"/>
              <a:gd name="connsiteX43" fmla="*/ 1266269 w 1356869"/>
              <a:gd name="connsiteY43" fmla="*/ 618978 h 1336430"/>
              <a:gd name="connsiteX44" fmla="*/ 1322540 w 1356869"/>
              <a:gd name="connsiteY44" fmla="*/ 675249 h 1336430"/>
              <a:gd name="connsiteX45" fmla="*/ 1336607 w 1356869"/>
              <a:gd name="connsiteY45" fmla="*/ 872197 h 1336430"/>
              <a:gd name="connsiteX46" fmla="*/ 1252201 w 1356869"/>
              <a:gd name="connsiteY46" fmla="*/ 900332 h 1336430"/>
              <a:gd name="connsiteX47" fmla="*/ 1167795 w 1356869"/>
              <a:gd name="connsiteY47" fmla="*/ 942535 h 1336430"/>
              <a:gd name="connsiteX48" fmla="*/ 1125592 w 1356869"/>
              <a:gd name="connsiteY48" fmla="*/ 956603 h 1336430"/>
              <a:gd name="connsiteX49" fmla="*/ 1041186 w 1356869"/>
              <a:gd name="connsiteY49" fmla="*/ 998806 h 1336430"/>
              <a:gd name="connsiteX50" fmla="*/ 1013051 w 1356869"/>
              <a:gd name="connsiteY50" fmla="*/ 1139483 h 1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56869" h="1336430">
                <a:moveTo>
                  <a:pt x="1013051" y="1139483"/>
                </a:moveTo>
                <a:cubicBezTo>
                  <a:pt x="975537" y="1174652"/>
                  <a:pt x="849221" y="1093911"/>
                  <a:pt x="816103" y="1209821"/>
                </a:cubicBezTo>
                <a:cubicBezTo>
                  <a:pt x="812029" y="1224079"/>
                  <a:pt x="810654" y="1239957"/>
                  <a:pt x="802035" y="1252024"/>
                </a:cubicBezTo>
                <a:cubicBezTo>
                  <a:pt x="786617" y="1273609"/>
                  <a:pt x="770929" y="1299907"/>
                  <a:pt x="745764" y="1308295"/>
                </a:cubicBezTo>
                <a:lnTo>
                  <a:pt x="661358" y="1336430"/>
                </a:lnTo>
                <a:cubicBezTo>
                  <a:pt x="586330" y="1331741"/>
                  <a:pt x="511036" y="1330232"/>
                  <a:pt x="436275" y="1322363"/>
                </a:cubicBezTo>
                <a:cubicBezTo>
                  <a:pt x="421528" y="1320811"/>
                  <a:pt x="406410" y="1316520"/>
                  <a:pt x="394072" y="1308295"/>
                </a:cubicBezTo>
                <a:cubicBezTo>
                  <a:pt x="327813" y="1264122"/>
                  <a:pt x="378706" y="1268642"/>
                  <a:pt x="309666" y="1237957"/>
                </a:cubicBezTo>
                <a:cubicBezTo>
                  <a:pt x="282565" y="1225912"/>
                  <a:pt x="225260" y="1209821"/>
                  <a:pt x="225260" y="1209821"/>
                </a:cubicBezTo>
                <a:cubicBezTo>
                  <a:pt x="158504" y="1143065"/>
                  <a:pt x="177378" y="1178715"/>
                  <a:pt x="154921" y="1111347"/>
                </a:cubicBezTo>
                <a:cubicBezTo>
                  <a:pt x="159610" y="1097279"/>
                  <a:pt x="158503" y="1079629"/>
                  <a:pt x="168989" y="1069144"/>
                </a:cubicBezTo>
                <a:cubicBezTo>
                  <a:pt x="179474" y="1058659"/>
                  <a:pt x="198477" y="1062706"/>
                  <a:pt x="211192" y="1055077"/>
                </a:cubicBezTo>
                <a:cubicBezTo>
                  <a:pt x="222565" y="1048253"/>
                  <a:pt x="229949" y="1036320"/>
                  <a:pt x="239327" y="1026941"/>
                </a:cubicBezTo>
                <a:cubicBezTo>
                  <a:pt x="255459" y="978546"/>
                  <a:pt x="286468" y="935873"/>
                  <a:pt x="253395" y="886264"/>
                </a:cubicBezTo>
                <a:cubicBezTo>
                  <a:pt x="244017" y="872196"/>
                  <a:pt x="225260" y="867507"/>
                  <a:pt x="211192" y="858129"/>
                </a:cubicBezTo>
                <a:cubicBezTo>
                  <a:pt x="201814" y="844061"/>
                  <a:pt x="193619" y="829128"/>
                  <a:pt x="183057" y="815926"/>
                </a:cubicBezTo>
                <a:cubicBezTo>
                  <a:pt x="174771" y="805569"/>
                  <a:pt x="161745" y="799163"/>
                  <a:pt x="154921" y="787790"/>
                </a:cubicBezTo>
                <a:cubicBezTo>
                  <a:pt x="147292" y="775075"/>
                  <a:pt x="149751" y="757450"/>
                  <a:pt x="140854" y="745587"/>
                </a:cubicBezTo>
                <a:cubicBezTo>
                  <a:pt x="99708" y="690726"/>
                  <a:pt x="77123" y="679654"/>
                  <a:pt x="28312" y="647114"/>
                </a:cubicBezTo>
                <a:cubicBezTo>
                  <a:pt x="18935" y="618981"/>
                  <a:pt x="-20924" y="555672"/>
                  <a:pt x="14244" y="520504"/>
                </a:cubicBezTo>
                <a:cubicBezTo>
                  <a:pt x="24729" y="510019"/>
                  <a:pt x="42379" y="511126"/>
                  <a:pt x="56447" y="506437"/>
                </a:cubicBezTo>
                <a:cubicBezTo>
                  <a:pt x="82617" y="480267"/>
                  <a:pt x="91293" y="467913"/>
                  <a:pt x="126786" y="450166"/>
                </a:cubicBezTo>
                <a:cubicBezTo>
                  <a:pt x="140049" y="443534"/>
                  <a:pt x="155726" y="442730"/>
                  <a:pt x="168989" y="436098"/>
                </a:cubicBezTo>
                <a:cubicBezTo>
                  <a:pt x="184111" y="428537"/>
                  <a:pt x="197990" y="418525"/>
                  <a:pt x="211192" y="407963"/>
                </a:cubicBezTo>
                <a:cubicBezTo>
                  <a:pt x="221549" y="399677"/>
                  <a:pt x="227954" y="386651"/>
                  <a:pt x="239327" y="379827"/>
                </a:cubicBezTo>
                <a:cubicBezTo>
                  <a:pt x="252043" y="372198"/>
                  <a:pt x="267463" y="370449"/>
                  <a:pt x="281531" y="365760"/>
                </a:cubicBezTo>
                <a:cubicBezTo>
                  <a:pt x="344652" y="302637"/>
                  <a:pt x="278079" y="377600"/>
                  <a:pt x="323734" y="295421"/>
                </a:cubicBezTo>
                <a:cubicBezTo>
                  <a:pt x="363503" y="223837"/>
                  <a:pt x="365451" y="225567"/>
                  <a:pt x="408140" y="182880"/>
                </a:cubicBezTo>
                <a:lnTo>
                  <a:pt x="436275" y="98474"/>
                </a:lnTo>
                <a:cubicBezTo>
                  <a:pt x="440964" y="84406"/>
                  <a:pt x="438005" y="64496"/>
                  <a:pt x="450343" y="56270"/>
                </a:cubicBezTo>
                <a:lnTo>
                  <a:pt x="534749" y="0"/>
                </a:lnTo>
                <a:cubicBezTo>
                  <a:pt x="586331" y="4689"/>
                  <a:pt x="639804" y="-548"/>
                  <a:pt x="689494" y="14067"/>
                </a:cubicBezTo>
                <a:cubicBezTo>
                  <a:pt x="721935" y="23608"/>
                  <a:pt x="741821" y="59645"/>
                  <a:pt x="773900" y="70338"/>
                </a:cubicBezTo>
                <a:cubicBezTo>
                  <a:pt x="802035" y="79717"/>
                  <a:pt x="833630" y="82023"/>
                  <a:pt x="858306" y="98474"/>
                </a:cubicBezTo>
                <a:cubicBezTo>
                  <a:pt x="953748" y="162101"/>
                  <a:pt x="918802" y="130833"/>
                  <a:pt x="970847" y="182880"/>
                </a:cubicBezTo>
                <a:cubicBezTo>
                  <a:pt x="966158" y="225083"/>
                  <a:pt x="956780" y="267026"/>
                  <a:pt x="956780" y="309489"/>
                </a:cubicBezTo>
                <a:cubicBezTo>
                  <a:pt x="956780" y="324318"/>
                  <a:pt x="960362" y="341207"/>
                  <a:pt x="970847" y="351692"/>
                </a:cubicBezTo>
                <a:cubicBezTo>
                  <a:pt x="981333" y="362178"/>
                  <a:pt x="1000088" y="358558"/>
                  <a:pt x="1013051" y="365760"/>
                </a:cubicBezTo>
                <a:cubicBezTo>
                  <a:pt x="1042610" y="382182"/>
                  <a:pt x="1073547" y="398119"/>
                  <a:pt x="1097457" y="422030"/>
                </a:cubicBezTo>
                <a:cubicBezTo>
                  <a:pt x="1106835" y="431409"/>
                  <a:pt x="1114219" y="443342"/>
                  <a:pt x="1125592" y="450166"/>
                </a:cubicBezTo>
                <a:cubicBezTo>
                  <a:pt x="1138307" y="457795"/>
                  <a:pt x="1153727" y="459545"/>
                  <a:pt x="1167795" y="464234"/>
                </a:cubicBezTo>
                <a:cubicBezTo>
                  <a:pt x="1203155" y="570313"/>
                  <a:pt x="1151344" y="443670"/>
                  <a:pt x="1224066" y="534572"/>
                </a:cubicBezTo>
                <a:cubicBezTo>
                  <a:pt x="1233329" y="546151"/>
                  <a:pt x="1231502" y="563512"/>
                  <a:pt x="1238134" y="576775"/>
                </a:cubicBezTo>
                <a:cubicBezTo>
                  <a:pt x="1245695" y="591897"/>
                  <a:pt x="1255266" y="606141"/>
                  <a:pt x="1266269" y="618978"/>
                </a:cubicBezTo>
                <a:cubicBezTo>
                  <a:pt x="1283532" y="639118"/>
                  <a:pt x="1322540" y="675249"/>
                  <a:pt x="1322540" y="675249"/>
                </a:cubicBezTo>
                <a:cubicBezTo>
                  <a:pt x="1341973" y="733549"/>
                  <a:pt x="1380686" y="809226"/>
                  <a:pt x="1336607" y="872197"/>
                </a:cubicBezTo>
                <a:cubicBezTo>
                  <a:pt x="1319600" y="896493"/>
                  <a:pt x="1280336" y="890954"/>
                  <a:pt x="1252201" y="900332"/>
                </a:cubicBezTo>
                <a:cubicBezTo>
                  <a:pt x="1146127" y="935690"/>
                  <a:pt x="1276872" y="887997"/>
                  <a:pt x="1167795" y="942535"/>
                </a:cubicBezTo>
                <a:cubicBezTo>
                  <a:pt x="1154532" y="949167"/>
                  <a:pt x="1138855" y="949971"/>
                  <a:pt x="1125592" y="956603"/>
                </a:cubicBezTo>
                <a:cubicBezTo>
                  <a:pt x="1016510" y="1011144"/>
                  <a:pt x="1147265" y="963446"/>
                  <a:pt x="1041186" y="998806"/>
                </a:cubicBezTo>
                <a:cubicBezTo>
                  <a:pt x="989641" y="1076124"/>
                  <a:pt x="1050565" y="1104314"/>
                  <a:pt x="1013051" y="1139483"/>
                </a:cubicBezTo>
                <a:close/>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Oval 41"/>
          <p:cNvSpPr>
            <a:spLocks noChangeArrowheads="1"/>
          </p:cNvSpPr>
          <p:nvPr/>
        </p:nvSpPr>
        <p:spPr bwMode="auto">
          <a:xfrm>
            <a:off x="7385770" y="5346183"/>
            <a:ext cx="158100" cy="178925"/>
          </a:xfrm>
          <a:prstGeom prst="ellipse">
            <a:avLst/>
          </a:prstGeom>
          <a:solidFill>
            <a:srgbClr val="FF0000"/>
          </a:solidFill>
          <a:ln w="9525">
            <a:solidFill>
              <a:schemeClr val="tx1"/>
            </a:solidFill>
            <a:round/>
            <a:headEnd/>
            <a:tailEnd/>
          </a:ln>
        </p:spPr>
        <p:txBody>
          <a:bodyPr wrap="none" anchor="ctr"/>
          <a:lstStyle/>
          <a:p>
            <a:endParaRPr lang="ja-JP" altLang="en-US"/>
          </a:p>
        </p:txBody>
      </p:sp>
      <p:pic>
        <p:nvPicPr>
          <p:cNvPr id="72" name="Picture 2" descr="\\HD-SHIMIZU\common\実験データ・写真(data,Photos)\kikuchi\SrFeO2\20131121_beforepressureloading.jpg"/>
          <p:cNvPicPr>
            <a:picLocks noChangeAspect="1" noChangeArrowheads="1"/>
          </p:cNvPicPr>
          <p:nvPr/>
        </p:nvPicPr>
        <p:blipFill rotWithShape="1">
          <a:blip r:embed="rId5" cstate="print">
            <a:lum bright="12000" contrast="67000"/>
          </a:blip>
          <a:srcRect l="27822" t="27341" r="28022" b="13785"/>
          <a:stretch/>
        </p:blipFill>
        <p:spPr bwMode="auto">
          <a:xfrm>
            <a:off x="635357" y="4328939"/>
            <a:ext cx="2293041" cy="2276873"/>
          </a:xfrm>
          <a:prstGeom prst="rect">
            <a:avLst/>
          </a:prstGeom>
          <a:noFill/>
        </p:spPr>
      </p:pic>
      <p:sp>
        <p:nvSpPr>
          <p:cNvPr id="65" name="Line 56"/>
          <p:cNvSpPr>
            <a:spLocks noChangeShapeType="1"/>
          </p:cNvSpPr>
          <p:nvPr/>
        </p:nvSpPr>
        <p:spPr bwMode="auto">
          <a:xfrm flipH="1">
            <a:off x="7533488" y="4433992"/>
            <a:ext cx="937502" cy="953472"/>
          </a:xfrm>
          <a:prstGeom prst="line">
            <a:avLst/>
          </a:prstGeom>
          <a:noFill/>
          <a:ln w="9525">
            <a:solidFill>
              <a:schemeClr val="tx1"/>
            </a:solidFill>
            <a:round/>
            <a:headEnd/>
            <a:tailEnd type="triangle" w="med" len="med"/>
          </a:ln>
        </p:spPr>
        <p:txBody>
          <a:bodyPr/>
          <a:lstStyle/>
          <a:p>
            <a:endParaRPr lang="ja-JP" altLang="en-US"/>
          </a:p>
        </p:txBody>
      </p:sp>
      <p:sp>
        <p:nvSpPr>
          <p:cNvPr id="66" name="Text Box 48"/>
          <p:cNvSpPr txBox="1">
            <a:spLocks noChangeArrowheads="1"/>
          </p:cNvSpPr>
          <p:nvPr/>
        </p:nvSpPr>
        <p:spPr bwMode="auto">
          <a:xfrm>
            <a:off x="8197546" y="4077072"/>
            <a:ext cx="1126982" cy="351991"/>
          </a:xfrm>
          <a:prstGeom prst="rect">
            <a:avLst/>
          </a:prstGeom>
          <a:noFill/>
          <a:ln w="9525">
            <a:noFill/>
            <a:miter lim="800000"/>
            <a:headEnd/>
            <a:tailEnd/>
          </a:ln>
        </p:spPr>
        <p:txBody>
          <a:bodyPr>
            <a:spAutoFit/>
          </a:bodyPr>
          <a:lstStyle/>
          <a:p>
            <a:pPr>
              <a:spcBef>
                <a:spcPct val="50000"/>
              </a:spcBef>
            </a:pPr>
            <a:r>
              <a:rPr lang="en-US" altLang="ja-JP" sz="1600" dirty="0"/>
              <a:t>ruby</a:t>
            </a:r>
          </a:p>
        </p:txBody>
      </p:sp>
      <p:sp>
        <p:nvSpPr>
          <p:cNvPr id="68" name="Line 56"/>
          <p:cNvSpPr>
            <a:spLocks noChangeShapeType="1"/>
          </p:cNvSpPr>
          <p:nvPr/>
        </p:nvSpPr>
        <p:spPr bwMode="auto">
          <a:xfrm>
            <a:off x="6658976" y="4734771"/>
            <a:ext cx="434150" cy="355231"/>
          </a:xfrm>
          <a:prstGeom prst="line">
            <a:avLst/>
          </a:prstGeom>
          <a:noFill/>
          <a:ln w="9525">
            <a:solidFill>
              <a:schemeClr val="tx1"/>
            </a:solidFill>
            <a:round/>
            <a:headEnd/>
            <a:tailEnd type="triangle" w="med" len="med"/>
          </a:ln>
        </p:spPr>
        <p:txBody>
          <a:bodyPr/>
          <a:lstStyle/>
          <a:p>
            <a:endParaRPr lang="ja-JP" altLang="en-US"/>
          </a:p>
        </p:txBody>
      </p:sp>
      <p:sp>
        <p:nvSpPr>
          <p:cNvPr id="73" name="Text Box 49"/>
          <p:cNvSpPr txBox="1">
            <a:spLocks noChangeArrowheads="1"/>
          </p:cNvSpPr>
          <p:nvPr/>
        </p:nvSpPr>
        <p:spPr bwMode="auto">
          <a:xfrm>
            <a:off x="6084168" y="4458598"/>
            <a:ext cx="1028333" cy="338554"/>
          </a:xfrm>
          <a:prstGeom prst="rect">
            <a:avLst/>
          </a:prstGeom>
          <a:noFill/>
          <a:ln w="9525">
            <a:noFill/>
            <a:miter lim="800000"/>
            <a:headEnd/>
            <a:tailEnd/>
          </a:ln>
        </p:spPr>
        <p:txBody>
          <a:bodyPr wrap="square">
            <a:spAutoFit/>
          </a:bodyPr>
          <a:lstStyle/>
          <a:p>
            <a:pPr>
              <a:spcBef>
                <a:spcPct val="50000"/>
              </a:spcBef>
            </a:pPr>
            <a:r>
              <a:rPr lang="en-US" altLang="ja-JP" sz="1600" dirty="0" smtClean="0"/>
              <a:t>sample</a:t>
            </a:r>
            <a:endParaRPr lang="en-US" altLang="ja-JP" sz="1600" dirty="0"/>
          </a:p>
        </p:txBody>
      </p:sp>
      <p:sp>
        <p:nvSpPr>
          <p:cNvPr id="74" name="Line 56"/>
          <p:cNvSpPr>
            <a:spLocks noChangeShapeType="1"/>
          </p:cNvSpPr>
          <p:nvPr/>
        </p:nvSpPr>
        <p:spPr bwMode="auto">
          <a:xfrm flipV="1">
            <a:off x="6382206" y="6008069"/>
            <a:ext cx="353031" cy="221797"/>
          </a:xfrm>
          <a:prstGeom prst="line">
            <a:avLst/>
          </a:prstGeom>
          <a:noFill/>
          <a:ln w="9525">
            <a:solidFill>
              <a:schemeClr val="tx1"/>
            </a:solidFill>
            <a:round/>
            <a:headEnd/>
            <a:tailEnd type="triangle" w="med" len="med"/>
          </a:ln>
        </p:spPr>
        <p:txBody>
          <a:bodyPr/>
          <a:lstStyle/>
          <a:p>
            <a:endParaRPr lang="ja-JP" altLang="en-US"/>
          </a:p>
        </p:txBody>
      </p:sp>
      <p:sp>
        <p:nvSpPr>
          <p:cNvPr id="75" name="Text Box 45"/>
          <p:cNvSpPr txBox="1">
            <a:spLocks noChangeArrowheads="1"/>
          </p:cNvSpPr>
          <p:nvPr/>
        </p:nvSpPr>
        <p:spPr bwMode="auto">
          <a:xfrm>
            <a:off x="5868144" y="6186790"/>
            <a:ext cx="1097343" cy="338554"/>
          </a:xfrm>
          <a:prstGeom prst="rect">
            <a:avLst/>
          </a:prstGeom>
          <a:noFill/>
          <a:ln w="9525">
            <a:noFill/>
            <a:miter lim="800000"/>
            <a:headEnd/>
            <a:tailEnd/>
          </a:ln>
        </p:spPr>
        <p:txBody>
          <a:bodyPr wrap="square">
            <a:spAutoFit/>
          </a:bodyPr>
          <a:lstStyle/>
          <a:p>
            <a:pPr>
              <a:spcBef>
                <a:spcPct val="50000"/>
              </a:spcBef>
            </a:pPr>
            <a:r>
              <a:rPr lang="en-US" altLang="ja-JP" sz="1600" dirty="0" smtClean="0"/>
              <a:t>Electrodes</a:t>
            </a:r>
            <a:endParaRPr lang="en-US" altLang="ja-JP" sz="1600" dirty="0"/>
          </a:p>
        </p:txBody>
      </p:sp>
    </p:spTree>
    <p:extLst>
      <p:ext uri="{BB962C8B-B14F-4D97-AF65-F5344CB8AC3E}">
        <p14:creationId xmlns:p14="http://schemas.microsoft.com/office/powerpoint/2010/main" val="75961533"/>
      </p:ext>
    </p:extLst>
  </p:cSld>
  <p:clrMapOvr>
    <a:masterClrMapping/>
  </p:clrMapOvr>
  <p:transition advTm="53368"/>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971600" y="188640"/>
            <a:ext cx="7558512" cy="584775"/>
            <a:chOff x="1331640" y="179125"/>
            <a:chExt cx="7558512"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4"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5"/>
            </a:xfrm>
            <a:prstGeom prst="rect">
              <a:avLst/>
            </a:prstGeom>
            <a:noFill/>
          </p:spPr>
          <p:txBody>
            <a:bodyPr wrap="square" rtlCol="0">
              <a:spAutoFit/>
            </a:bodyPr>
            <a:lstStyle/>
            <a:p>
              <a:r>
                <a:rPr lang="en-US" altLang="ja-JP" sz="3200" dirty="0">
                  <a:latin typeface="Arial" pitchFamily="34" charset="0"/>
                  <a:cs typeface="Arial" pitchFamily="34" charset="0"/>
                </a:rPr>
                <a:t>My results</a:t>
              </a:r>
              <a:endParaRPr kumimoji="1" lang="ja-JP" altLang="en-US" sz="3200" dirty="0"/>
            </a:p>
          </p:txBody>
        </p:sp>
      </p:grpSp>
      <p:graphicFrame>
        <p:nvGraphicFramePr>
          <p:cNvPr id="7" name="Object 3"/>
          <p:cNvGraphicFramePr>
            <a:graphicFrameLocks noChangeAspect="1"/>
          </p:cNvGraphicFramePr>
          <p:nvPr>
            <p:extLst>
              <p:ext uri="{D42A27DB-BD31-4B8C-83A1-F6EECF244321}">
                <p14:modId xmlns:p14="http://schemas.microsoft.com/office/powerpoint/2010/main" val="2790894062"/>
              </p:ext>
            </p:extLst>
          </p:nvPr>
        </p:nvGraphicFramePr>
        <p:xfrm>
          <a:off x="-396552" y="836712"/>
          <a:ext cx="7168369" cy="5040560"/>
        </p:xfrm>
        <a:graphic>
          <a:graphicData uri="http://schemas.openxmlformats.org/presentationml/2006/ole">
            <mc:AlternateContent xmlns:mc="http://schemas.openxmlformats.org/markup-compatibility/2006">
              <mc:Choice xmlns:v="urn:schemas-microsoft-com:vml" Requires="v">
                <p:oleObj spid="_x0000_s43031" name="ｸﾞﾗﾌ" r:id="rId5" imgW="4160880" imgH="2926080" progId="Origin50.Graph">
                  <p:embed/>
                </p:oleObj>
              </mc:Choice>
              <mc:Fallback>
                <p:oleObj name="ｸﾞﾗﾌ" r:id="rId5" imgW="4160880" imgH="292608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552" y="836712"/>
                        <a:ext cx="7168369" cy="5040560"/>
                      </a:xfrm>
                      <a:prstGeom prst="rect">
                        <a:avLst/>
                      </a:prstGeom>
                      <a:noFill/>
                      <a:ln>
                        <a:noFill/>
                      </a:ln>
                      <a:effectLst/>
                      <a:extLst/>
                    </p:spPr>
                  </p:pic>
                </p:oleObj>
              </mc:Fallback>
            </mc:AlternateContent>
          </a:graphicData>
        </a:graphic>
      </p:graphicFrame>
      <p:sp>
        <p:nvSpPr>
          <p:cNvPr id="8" name="テキスト ボックス 7"/>
          <p:cNvSpPr txBox="1"/>
          <p:nvPr/>
        </p:nvSpPr>
        <p:spPr>
          <a:xfrm>
            <a:off x="5797557" y="1916832"/>
            <a:ext cx="3347864" cy="2785378"/>
          </a:xfrm>
          <a:prstGeom prst="rect">
            <a:avLst/>
          </a:prstGeom>
          <a:noFill/>
        </p:spPr>
        <p:txBody>
          <a:bodyPr wrap="square" rtlCol="0">
            <a:spAutoFit/>
          </a:bodyPr>
          <a:lstStyle/>
          <a:p>
            <a:pPr>
              <a:lnSpc>
                <a:spcPts val="3500"/>
              </a:lnSpc>
            </a:pPr>
            <a:r>
              <a:rPr lang="ja-JP" altLang="en-US" sz="2000" dirty="0" smtClean="0">
                <a:latin typeface="Arial" pitchFamily="34" charset="0"/>
                <a:cs typeface="Arial" pitchFamily="34" charset="0"/>
              </a:rPr>
              <a:t>･</a:t>
            </a:r>
            <a:r>
              <a:rPr lang="en-US" altLang="ja-JP" sz="2000" dirty="0" smtClean="0">
                <a:latin typeface="Arial" pitchFamily="34" charset="0"/>
                <a:cs typeface="Arial" pitchFamily="34" charset="0"/>
              </a:rPr>
              <a:t>With applying pressure, electrical resistivity decreases.</a:t>
            </a:r>
          </a:p>
          <a:p>
            <a:pPr>
              <a:lnSpc>
                <a:spcPts val="3500"/>
              </a:lnSpc>
            </a:pPr>
            <a:endParaRPr lang="en-US" altLang="ja-JP" sz="2000" dirty="0" smtClean="0">
              <a:latin typeface="Arial" pitchFamily="34" charset="0"/>
              <a:cs typeface="Arial" pitchFamily="34" charset="0"/>
            </a:endParaRPr>
          </a:p>
          <a:p>
            <a:pPr>
              <a:lnSpc>
                <a:spcPts val="3500"/>
              </a:lnSpc>
            </a:pPr>
            <a:r>
              <a:rPr lang="en-US" altLang="ja-JP" sz="2000" dirty="0" smtClean="0">
                <a:latin typeface="Arial" pitchFamily="34" charset="0"/>
                <a:cs typeface="Arial" pitchFamily="34" charset="0"/>
              </a:rPr>
              <a:t> </a:t>
            </a:r>
            <a:r>
              <a:rPr lang="ja-JP" altLang="en-US" sz="2000" dirty="0" smtClean="0">
                <a:latin typeface="Arial" pitchFamily="34" charset="0"/>
                <a:cs typeface="Arial" pitchFamily="34" charset="0"/>
              </a:rPr>
              <a:t>･</a:t>
            </a:r>
            <a:r>
              <a:rPr lang="en-US" altLang="ja-JP" sz="2000" dirty="0" smtClean="0">
                <a:latin typeface="Arial" pitchFamily="34" charset="0"/>
                <a:cs typeface="Arial" pitchFamily="34" charset="0"/>
              </a:rPr>
              <a:t>The decreasing rate changes at high pressure.</a:t>
            </a:r>
          </a:p>
        </p:txBody>
      </p:sp>
    </p:spTree>
    <p:extLst>
      <p:ext uri="{BB962C8B-B14F-4D97-AF65-F5344CB8AC3E}">
        <p14:creationId xmlns:p14="http://schemas.microsoft.com/office/powerpoint/2010/main" val="3283863987"/>
      </p:ext>
    </p:extLst>
  </p:cSld>
  <p:clrMapOvr>
    <a:masterClrMapping/>
  </p:clrMapOvr>
  <p:transition advTm="53368"/>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5"/>
            <a:chOff x="1331640" y="179125"/>
            <a:chExt cx="7558512"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4"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5"/>
            </a:xfrm>
            <a:prstGeom prst="rect">
              <a:avLst/>
            </a:prstGeom>
            <a:noFill/>
          </p:spPr>
          <p:txBody>
            <a:bodyPr wrap="square" rtlCol="0">
              <a:spAutoFit/>
            </a:bodyPr>
            <a:lstStyle/>
            <a:p>
              <a:r>
                <a:rPr lang="en-US" altLang="ja-JP" sz="3200" dirty="0">
                  <a:latin typeface="Arial" pitchFamily="34" charset="0"/>
                  <a:cs typeface="Arial" pitchFamily="34" charset="0"/>
                </a:rPr>
                <a:t>My results</a:t>
              </a:r>
              <a:endParaRPr kumimoji="1" lang="ja-JP" altLang="en-US" sz="3200" dirty="0"/>
            </a:p>
          </p:txBody>
        </p:sp>
      </p:grpSp>
      <p:graphicFrame>
        <p:nvGraphicFramePr>
          <p:cNvPr id="7" name="Object 1"/>
          <p:cNvGraphicFramePr>
            <a:graphicFrameLocks noChangeAspect="1"/>
          </p:cNvGraphicFramePr>
          <p:nvPr>
            <p:extLst>
              <p:ext uri="{D42A27DB-BD31-4B8C-83A1-F6EECF244321}">
                <p14:modId xmlns:p14="http://schemas.microsoft.com/office/powerpoint/2010/main" val="3332885495"/>
              </p:ext>
            </p:extLst>
          </p:nvPr>
        </p:nvGraphicFramePr>
        <p:xfrm>
          <a:off x="-612576" y="1052736"/>
          <a:ext cx="6801210" cy="4752528"/>
        </p:xfrm>
        <a:graphic>
          <a:graphicData uri="http://schemas.openxmlformats.org/presentationml/2006/ole">
            <mc:AlternateContent xmlns:mc="http://schemas.openxmlformats.org/markup-compatibility/2006">
              <mc:Choice xmlns:v="urn:schemas-microsoft-com:vml" Requires="v">
                <p:oleObj spid="_x0000_s44056" name="ｸﾞﾗﾌ" r:id="rId5" imgW="4153680" imgH="2901600" progId="Origin50.Graph">
                  <p:embed/>
                </p:oleObj>
              </mc:Choice>
              <mc:Fallback>
                <p:oleObj name="ｸﾞﾗﾌ" r:id="rId5" imgW="4153680" imgH="290160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576" y="1052736"/>
                        <a:ext cx="6801210" cy="4752528"/>
                      </a:xfrm>
                      <a:prstGeom prst="rect">
                        <a:avLst/>
                      </a:prstGeom>
                      <a:noFill/>
                      <a:ln>
                        <a:noFill/>
                      </a:ln>
                      <a:effectLst/>
                      <a:extLst/>
                    </p:spPr>
                  </p:pic>
                </p:oleObj>
              </mc:Fallback>
            </mc:AlternateContent>
          </a:graphicData>
        </a:graphic>
      </p:graphicFrame>
      <p:sp>
        <p:nvSpPr>
          <p:cNvPr id="9" name="テキスト ボックス 8"/>
          <p:cNvSpPr txBox="1"/>
          <p:nvPr/>
        </p:nvSpPr>
        <p:spPr>
          <a:xfrm>
            <a:off x="5292080" y="1772816"/>
            <a:ext cx="3546078" cy="3170099"/>
          </a:xfrm>
          <a:prstGeom prst="rect">
            <a:avLst/>
          </a:prstGeom>
          <a:noFill/>
        </p:spPr>
        <p:txBody>
          <a:bodyPr wrap="square" rtlCol="0">
            <a:spAutoFit/>
          </a:bodyPr>
          <a:lstStyle/>
          <a:p>
            <a:pPr marL="457200" indent="-457200" algn="just">
              <a:buFont typeface="Arial" panose="020B0604020202020204" pitchFamily="34" charset="0"/>
              <a:buChar char="•"/>
            </a:pPr>
            <a:r>
              <a:rPr lang="en-US" altLang="ja-JP" sz="2000" dirty="0" smtClean="0">
                <a:latin typeface="Arial" pitchFamily="34" charset="0"/>
                <a:cs typeface="Arial" pitchFamily="34" charset="0"/>
              </a:rPr>
              <a:t>  Between 34 GPa and 70 GPa, the slope changes from negative to positive. </a:t>
            </a:r>
          </a:p>
          <a:p>
            <a:pPr marL="457200" indent="-457200" algn="just">
              <a:buFont typeface="Arial" panose="020B0604020202020204" pitchFamily="34" charset="0"/>
              <a:buChar char="•"/>
            </a:pPr>
            <a:endParaRPr lang="en-US" altLang="ja-JP" sz="2000" dirty="0" smtClean="0">
              <a:latin typeface="Arial" pitchFamily="34" charset="0"/>
              <a:cs typeface="Arial" pitchFamily="34" charset="0"/>
            </a:endParaRPr>
          </a:p>
          <a:p>
            <a:pPr marL="457200" indent="-457200" algn="just">
              <a:buFont typeface="Arial" panose="020B0604020202020204" pitchFamily="34" charset="0"/>
              <a:buChar char="•"/>
            </a:pPr>
            <a:r>
              <a:rPr lang="en-US" altLang="ja-JP" sz="2000" dirty="0" smtClean="0">
                <a:latin typeface="Arial" pitchFamily="34" charset="0"/>
                <a:cs typeface="Arial" pitchFamily="34" charset="0"/>
              </a:rPr>
              <a:t>  Between 70 GPa and 90 GPa, the slope changes from positive to negative. </a:t>
            </a:r>
          </a:p>
          <a:p>
            <a:pPr marL="457200" indent="-457200" algn="just">
              <a:buFont typeface="Arial" panose="020B0604020202020204" pitchFamily="34" charset="0"/>
              <a:buChar char="•"/>
            </a:pPr>
            <a:endParaRPr lang="en-US" altLang="ja-JP" sz="2000" dirty="0" smtClean="0">
              <a:latin typeface="Arial" pitchFamily="34" charset="0"/>
              <a:cs typeface="Arial" pitchFamily="34" charset="0"/>
            </a:endParaRPr>
          </a:p>
          <a:p>
            <a:pPr marL="457200" indent="-457200" algn="just">
              <a:buFont typeface="Arial" panose="020B0604020202020204" pitchFamily="34" charset="0"/>
              <a:buChar char="•"/>
            </a:pPr>
            <a:r>
              <a:rPr lang="en-US" altLang="ja-JP" sz="2000" dirty="0" smtClean="0">
                <a:latin typeface="Arial" pitchFamily="34" charset="0"/>
                <a:cs typeface="Arial" pitchFamily="34" charset="0"/>
              </a:rPr>
              <a:t>  The M-I transition</a:t>
            </a:r>
            <a:r>
              <a:rPr lang="ja-JP" altLang="en-US" sz="2000" dirty="0">
                <a:latin typeface="Arial" pitchFamily="34" charset="0"/>
                <a:cs typeface="Arial" pitchFamily="34" charset="0"/>
              </a:rPr>
              <a:t> </a:t>
            </a:r>
            <a:r>
              <a:rPr lang="en-US" altLang="ja-JP" sz="2000" dirty="0" smtClean="0">
                <a:latin typeface="Arial" pitchFamily="34" charset="0"/>
                <a:cs typeface="Arial" pitchFamily="34" charset="0"/>
              </a:rPr>
              <a:t>may occur in these regions. </a:t>
            </a:r>
            <a:endParaRPr lang="en-US" altLang="ja-JP" sz="2000" i="1" dirty="0" smtClean="0">
              <a:latin typeface="Arial" pitchFamily="34" charset="0"/>
              <a:cs typeface="Arial" pitchFamily="34" charset="0"/>
            </a:endParaRPr>
          </a:p>
        </p:txBody>
      </p:sp>
    </p:spTree>
    <p:extLst>
      <p:ext uri="{BB962C8B-B14F-4D97-AF65-F5344CB8AC3E}">
        <p14:creationId xmlns:p14="http://schemas.microsoft.com/office/powerpoint/2010/main" val="4060971387"/>
      </p:ext>
    </p:extLst>
  </p:cSld>
  <p:clrMapOvr>
    <a:masterClrMapping/>
  </p:clrMapOvr>
  <p:transition advTm="53368"/>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15616" y="188640"/>
            <a:ext cx="7584283" cy="584775"/>
            <a:chOff x="1305869" y="179125"/>
            <a:chExt cx="7584283"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4"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305869" y="179125"/>
              <a:ext cx="4464496" cy="584775"/>
            </a:xfrm>
            <a:prstGeom prst="rect">
              <a:avLst/>
            </a:prstGeom>
            <a:noFill/>
          </p:spPr>
          <p:txBody>
            <a:bodyPr wrap="square" rtlCol="0">
              <a:spAutoFit/>
            </a:bodyPr>
            <a:lstStyle/>
            <a:p>
              <a:r>
                <a:rPr lang="en-US" altLang="ja-JP" sz="3200" dirty="0" smtClean="0"/>
                <a:t>Metal-insulator transition</a:t>
              </a:r>
              <a:endParaRPr kumimoji="1" lang="ja-JP" altLang="en-US" sz="3200" dirty="0"/>
            </a:p>
          </p:txBody>
        </p:sp>
      </p:grpSp>
      <p:graphicFrame>
        <p:nvGraphicFramePr>
          <p:cNvPr id="10" name="Object 185"/>
          <p:cNvGraphicFramePr>
            <a:graphicFrameLocks noChangeAspect="1"/>
          </p:cNvGraphicFramePr>
          <p:nvPr>
            <p:extLst>
              <p:ext uri="{D42A27DB-BD31-4B8C-83A1-F6EECF244321}">
                <p14:modId xmlns:p14="http://schemas.microsoft.com/office/powerpoint/2010/main" val="1429344211"/>
              </p:ext>
            </p:extLst>
          </p:nvPr>
        </p:nvGraphicFramePr>
        <p:xfrm>
          <a:off x="2267744" y="476672"/>
          <a:ext cx="6120680" cy="4608512"/>
        </p:xfrm>
        <a:graphic>
          <a:graphicData uri="http://schemas.openxmlformats.org/presentationml/2006/ole">
            <mc:AlternateContent xmlns:mc="http://schemas.openxmlformats.org/markup-compatibility/2006">
              <mc:Choice xmlns:v="urn:schemas-microsoft-com:vml" Requires="v">
                <p:oleObj spid="_x0000_s46107" name="ｸﾞﾗﾌ" r:id="rId5" imgW="4160880" imgH="2926080" progId="Origin50.Graph">
                  <p:embed/>
                </p:oleObj>
              </mc:Choice>
              <mc:Fallback>
                <p:oleObj name="ｸﾞﾗﾌ" r:id="rId5" imgW="4160880" imgH="2926080" progId="Origin50.Graph">
                  <p:embed/>
                  <p:pic>
                    <p:nvPicPr>
                      <p:cNvPr id="0" name=""/>
                      <p:cNvPicPr>
                        <a:picLocks noChangeAspect="1" noChangeArrowheads="1"/>
                      </p:cNvPicPr>
                      <p:nvPr/>
                    </p:nvPicPr>
                    <p:blipFill>
                      <a:blip r:embed="rId6"/>
                      <a:srcRect/>
                      <a:stretch>
                        <a:fillRect/>
                      </a:stretch>
                    </p:blipFill>
                    <p:spPr bwMode="auto">
                      <a:xfrm>
                        <a:off x="2267744" y="476672"/>
                        <a:ext cx="6120680" cy="4608512"/>
                      </a:xfrm>
                      <a:prstGeom prst="rect">
                        <a:avLst/>
                      </a:prstGeom>
                      <a:noFill/>
                      <a:ln>
                        <a:noFill/>
                      </a:ln>
                      <a:effectLst/>
                      <a:extLst/>
                    </p:spPr>
                  </p:pic>
                </p:oleObj>
              </mc:Fallback>
            </mc:AlternateContent>
          </a:graphicData>
        </a:graphic>
      </p:graphicFrame>
      <p:cxnSp>
        <p:nvCxnSpPr>
          <p:cNvPr id="3" name="直線コネクタ 2"/>
          <p:cNvCxnSpPr/>
          <p:nvPr/>
        </p:nvCxnSpPr>
        <p:spPr>
          <a:xfrm>
            <a:off x="3912355" y="1026942"/>
            <a:ext cx="0" cy="327696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 name="図 1"/>
          <p:cNvPicPr>
            <a:picLocks noChangeAspect="1"/>
          </p:cNvPicPr>
          <p:nvPr/>
        </p:nvPicPr>
        <p:blipFill rotWithShape="1">
          <a:blip r:embed="rId7"/>
          <a:srcRect t="4012" r="1973"/>
          <a:stretch/>
        </p:blipFill>
        <p:spPr>
          <a:xfrm>
            <a:off x="107504" y="1124744"/>
            <a:ext cx="2843808" cy="869588"/>
          </a:xfrm>
          <a:prstGeom prst="rect">
            <a:avLst/>
          </a:prstGeom>
        </p:spPr>
      </p:pic>
      <p:sp>
        <p:nvSpPr>
          <p:cNvPr id="4" name="テキスト ボックス 3"/>
          <p:cNvSpPr txBox="1"/>
          <p:nvPr/>
        </p:nvSpPr>
        <p:spPr>
          <a:xfrm>
            <a:off x="26338" y="2276872"/>
            <a:ext cx="2817470" cy="707886"/>
          </a:xfrm>
          <a:prstGeom prst="rect">
            <a:avLst/>
          </a:prstGeom>
          <a:noFill/>
        </p:spPr>
        <p:txBody>
          <a:bodyPr wrap="square" rtlCol="0">
            <a:spAutoFit/>
          </a:bodyPr>
          <a:lstStyle/>
          <a:p>
            <a:r>
              <a:rPr kumimoji="1" lang="en-US" altLang="ja-JP" sz="2000" dirty="0" smtClean="0">
                <a:latin typeface="Arial" panose="020B0604020202020204" pitchFamily="34" charset="0"/>
                <a:cs typeface="Arial" panose="020B0604020202020204" pitchFamily="34" charset="0"/>
              </a:rPr>
              <a:t>From previous work, R rises at about 150 K.</a:t>
            </a:r>
            <a:endParaRPr kumimoji="1" lang="ja-JP" altLang="en-US" sz="2000" dirty="0">
              <a:latin typeface="Arial" panose="020B0604020202020204" pitchFamily="34" charset="0"/>
              <a:cs typeface="Arial" panose="020B0604020202020204" pitchFamily="34" charset="0"/>
            </a:endParaRPr>
          </a:p>
        </p:txBody>
      </p:sp>
      <p:sp>
        <p:nvSpPr>
          <p:cNvPr id="12" name="テキスト ボックス 11"/>
          <p:cNvSpPr txBox="1"/>
          <p:nvPr/>
        </p:nvSpPr>
        <p:spPr>
          <a:xfrm>
            <a:off x="3275856" y="4293096"/>
            <a:ext cx="1449318" cy="400110"/>
          </a:xfrm>
          <a:prstGeom prst="rect">
            <a:avLst/>
          </a:prstGeom>
          <a:noFill/>
        </p:spPr>
        <p:txBody>
          <a:bodyPr wrap="square" rtlCol="0">
            <a:spAutoFit/>
          </a:bodyPr>
          <a:lstStyle/>
          <a:p>
            <a:r>
              <a:rPr kumimoji="1" lang="en-US" altLang="ja-JP" sz="2000" dirty="0" smtClean="0">
                <a:latin typeface="Arial" panose="020B0604020202020204" pitchFamily="34" charset="0"/>
                <a:cs typeface="Arial" panose="020B0604020202020204" pitchFamily="34" charset="0"/>
              </a:rPr>
              <a:t>About 40 K</a:t>
            </a:r>
            <a:endParaRPr kumimoji="1" lang="ja-JP" altLang="en-US" sz="2000" dirty="0">
              <a:latin typeface="Arial" panose="020B0604020202020204" pitchFamily="34" charset="0"/>
              <a:cs typeface="Arial" panose="020B0604020202020204" pitchFamily="34" charset="0"/>
            </a:endParaRPr>
          </a:p>
        </p:txBody>
      </p:sp>
      <p:cxnSp>
        <p:nvCxnSpPr>
          <p:cNvPr id="6" name="直線矢印コネクタ 5"/>
          <p:cNvCxnSpPr/>
          <p:nvPr/>
        </p:nvCxnSpPr>
        <p:spPr>
          <a:xfrm>
            <a:off x="1907704" y="3068960"/>
            <a:ext cx="1368152" cy="136815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539552" y="3645024"/>
            <a:ext cx="1944216" cy="707886"/>
          </a:xfrm>
          <a:prstGeom prst="rect">
            <a:avLst/>
          </a:prstGeom>
          <a:noFill/>
        </p:spPr>
        <p:txBody>
          <a:bodyPr wrap="square" rtlCol="0">
            <a:spAutoFit/>
          </a:bodyPr>
          <a:lstStyle/>
          <a:p>
            <a:r>
              <a:rPr lang="en-US" altLang="ja-JP" sz="2000" dirty="0" smtClean="0">
                <a:latin typeface="Arial" panose="020B0604020202020204" pitchFamily="34" charset="0"/>
                <a:cs typeface="Arial" panose="020B0604020202020204" pitchFamily="34" charset="0"/>
              </a:rPr>
              <a:t>There are large differences.</a:t>
            </a:r>
            <a:endParaRPr kumimoji="1" lang="ja-JP" altLang="en-US" sz="2000" dirty="0">
              <a:latin typeface="Arial" panose="020B0604020202020204" pitchFamily="34" charset="0"/>
              <a:cs typeface="Arial" panose="020B0604020202020204" pitchFamily="34" charset="0"/>
            </a:endParaRPr>
          </a:p>
        </p:txBody>
      </p:sp>
      <p:grpSp>
        <p:nvGrpSpPr>
          <p:cNvPr id="30" name="グループ化 29"/>
          <p:cNvGrpSpPr/>
          <p:nvPr/>
        </p:nvGrpSpPr>
        <p:grpSpPr>
          <a:xfrm>
            <a:off x="251520" y="4653136"/>
            <a:ext cx="6120680" cy="1944216"/>
            <a:chOff x="107504" y="4797152"/>
            <a:chExt cx="6120680" cy="1944216"/>
          </a:xfrm>
        </p:grpSpPr>
        <p:sp>
          <p:nvSpPr>
            <p:cNvPr id="20" name="テキスト ボックス 19"/>
            <p:cNvSpPr txBox="1"/>
            <p:nvPr/>
          </p:nvSpPr>
          <p:spPr>
            <a:xfrm>
              <a:off x="395536" y="5229200"/>
              <a:ext cx="1944216" cy="400110"/>
            </a:xfrm>
            <a:prstGeom prst="rect">
              <a:avLst/>
            </a:prstGeom>
            <a:noFill/>
          </p:spPr>
          <p:txBody>
            <a:bodyPr wrap="square" rtlCol="0">
              <a:spAutoFit/>
            </a:bodyPr>
            <a:lstStyle/>
            <a:p>
              <a:r>
                <a:rPr lang="en-US" altLang="ja-JP" sz="2000" dirty="0" smtClean="0">
                  <a:latin typeface="Arial" panose="020B0604020202020204" pitchFamily="34" charset="0"/>
                  <a:cs typeface="Arial" panose="020B0604020202020204" pitchFamily="34" charset="0"/>
                </a:rPr>
                <a:t>Grain boundary</a:t>
              </a:r>
              <a:endParaRPr kumimoji="1" lang="ja-JP" altLang="en-US" sz="2000" dirty="0">
                <a:latin typeface="Arial" panose="020B0604020202020204" pitchFamily="34" charset="0"/>
                <a:cs typeface="Arial" panose="020B0604020202020204" pitchFamily="34" charset="0"/>
              </a:endParaRPr>
            </a:p>
          </p:txBody>
        </p:sp>
        <p:pic>
          <p:nvPicPr>
            <p:cNvPr id="9" name="図 8"/>
            <p:cNvPicPr>
              <a:picLocks noChangeAspect="1"/>
            </p:cNvPicPr>
            <p:nvPr/>
          </p:nvPicPr>
          <p:blipFill>
            <a:blip r:embed="rId8"/>
            <a:stretch>
              <a:fillRect/>
            </a:stretch>
          </p:blipFill>
          <p:spPr>
            <a:xfrm>
              <a:off x="683568" y="5661248"/>
              <a:ext cx="1438275" cy="1076325"/>
            </a:xfrm>
            <a:prstGeom prst="rect">
              <a:avLst/>
            </a:prstGeom>
          </p:spPr>
        </p:pic>
        <p:sp>
          <p:nvSpPr>
            <p:cNvPr id="28" name="テキスト ボックス 27"/>
            <p:cNvSpPr txBox="1"/>
            <p:nvPr/>
          </p:nvSpPr>
          <p:spPr>
            <a:xfrm>
              <a:off x="2411760" y="5373216"/>
              <a:ext cx="3816424" cy="1015663"/>
            </a:xfrm>
            <a:prstGeom prst="rect">
              <a:avLst/>
            </a:prstGeom>
            <a:noFill/>
          </p:spPr>
          <p:txBody>
            <a:bodyPr wrap="square" rtlCol="0">
              <a:spAutoFit/>
            </a:bodyPr>
            <a:lstStyle/>
            <a:p>
              <a:r>
                <a:rPr lang="en-US" altLang="ja-JP" sz="2000" dirty="0" smtClean="0">
                  <a:latin typeface="Arial" panose="020B0604020202020204" pitchFamily="34" charset="0"/>
                  <a:cs typeface="Arial" panose="020B0604020202020204" pitchFamily="34" charset="0"/>
                </a:rPr>
                <a:t>Room among grains (red area) shows insulating behavior on T dep. R graph.</a:t>
              </a:r>
              <a:endParaRPr kumimoji="1" lang="ja-JP" altLang="en-US" sz="2000" dirty="0">
                <a:latin typeface="Arial" panose="020B0604020202020204" pitchFamily="34" charset="0"/>
                <a:cs typeface="Arial" panose="020B0604020202020204" pitchFamily="34" charset="0"/>
              </a:endParaRPr>
            </a:p>
          </p:txBody>
        </p:sp>
        <p:sp>
          <p:nvSpPr>
            <p:cNvPr id="13" name="正方形/長方形 12"/>
            <p:cNvSpPr/>
            <p:nvPr/>
          </p:nvSpPr>
          <p:spPr>
            <a:xfrm>
              <a:off x="323528" y="5013176"/>
              <a:ext cx="5904656"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07504" y="4797152"/>
              <a:ext cx="2664296" cy="400110"/>
            </a:xfrm>
            <a:prstGeom prst="rect">
              <a:avLst/>
            </a:prstGeom>
            <a:solidFill>
              <a:schemeClr val="bg1"/>
            </a:solidFill>
          </p:spPr>
          <p:txBody>
            <a:bodyPr wrap="square" rtlCol="0">
              <a:spAutoFit/>
            </a:bodyPr>
            <a:lstStyle/>
            <a:p>
              <a:r>
                <a:rPr lang="en-US" altLang="ja-JP" sz="2000" dirty="0" smtClean="0">
                  <a:latin typeface="Arial" panose="020B0604020202020204" pitchFamily="34" charset="0"/>
                  <a:cs typeface="Arial" panose="020B0604020202020204" pitchFamily="34" charset="0"/>
                </a:rPr>
                <a:t>One of the hypothesis</a:t>
              </a:r>
              <a:endParaRPr kumimoji="1" lang="ja-JP" altLang="en-US" sz="2000" dirty="0">
                <a:latin typeface="Arial" panose="020B0604020202020204" pitchFamily="34" charset="0"/>
                <a:cs typeface="Arial" panose="020B0604020202020204" pitchFamily="34" charset="0"/>
              </a:endParaRPr>
            </a:p>
          </p:txBody>
        </p:sp>
      </p:grpSp>
      <p:grpSp>
        <p:nvGrpSpPr>
          <p:cNvPr id="35" name="グループ化 34"/>
          <p:cNvGrpSpPr/>
          <p:nvPr/>
        </p:nvGrpSpPr>
        <p:grpSpPr>
          <a:xfrm>
            <a:off x="7596336" y="1268760"/>
            <a:ext cx="1440160" cy="801380"/>
            <a:chOff x="7596336" y="908720"/>
            <a:chExt cx="1440160" cy="801380"/>
          </a:xfrm>
        </p:grpSpPr>
        <p:cxnSp>
          <p:nvCxnSpPr>
            <p:cNvPr id="16" name="直線コネクタ 15"/>
            <p:cNvCxnSpPr/>
            <p:nvPr/>
          </p:nvCxnSpPr>
          <p:spPr>
            <a:xfrm>
              <a:off x="7596336" y="1124744"/>
              <a:ext cx="2880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596336" y="1556792"/>
              <a:ext cx="288032" cy="0"/>
            </a:xfrm>
            <a:prstGeom prst="line">
              <a:avLst/>
            </a:prstGeom>
            <a:ln w="38100">
              <a:solidFill>
                <a:srgbClr val="0D0DE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7884368" y="1340768"/>
              <a:ext cx="933722" cy="369332"/>
            </a:xfrm>
            <a:prstGeom prst="rect">
              <a:avLst/>
            </a:prstGeom>
            <a:noFill/>
          </p:spPr>
          <p:txBody>
            <a:bodyPr wrap="square" rtlCol="0">
              <a:spAutoFit/>
            </a:bodyPr>
            <a:lstStyle/>
            <a:p>
              <a:r>
                <a:rPr lang="en-US" altLang="ja-JP" dirty="0" smtClean="0">
                  <a:latin typeface="Arial" panose="020B0604020202020204" pitchFamily="34" charset="0"/>
                  <a:cs typeface="Arial" panose="020B0604020202020204" pitchFamily="34" charset="0"/>
                </a:rPr>
                <a:t>Metal</a:t>
              </a:r>
              <a:endParaRPr kumimoji="1" lang="ja-JP" altLang="en-US" dirty="0">
                <a:latin typeface="Arial" panose="020B0604020202020204" pitchFamily="34" charset="0"/>
                <a:cs typeface="Arial" panose="020B0604020202020204" pitchFamily="34" charset="0"/>
              </a:endParaRPr>
            </a:p>
          </p:txBody>
        </p:sp>
        <p:sp>
          <p:nvSpPr>
            <p:cNvPr id="33" name="テキスト ボックス 32"/>
            <p:cNvSpPr txBox="1"/>
            <p:nvPr/>
          </p:nvSpPr>
          <p:spPr>
            <a:xfrm>
              <a:off x="7884368" y="980728"/>
              <a:ext cx="1107232" cy="369332"/>
            </a:xfrm>
            <a:prstGeom prst="rect">
              <a:avLst/>
            </a:prstGeom>
            <a:noFill/>
          </p:spPr>
          <p:txBody>
            <a:bodyPr wrap="square" rtlCol="0">
              <a:spAutoFit/>
            </a:bodyPr>
            <a:lstStyle/>
            <a:p>
              <a:r>
                <a:rPr lang="en-US" altLang="ja-JP" dirty="0" smtClean="0">
                  <a:latin typeface="Arial" panose="020B0604020202020204" pitchFamily="34" charset="0"/>
                  <a:cs typeface="Arial" panose="020B0604020202020204" pitchFamily="34" charset="0"/>
                </a:rPr>
                <a:t>Insulator</a:t>
              </a:r>
              <a:endParaRPr lang="en-US" altLang="ja-JP" dirty="0">
                <a:latin typeface="Arial" panose="020B0604020202020204" pitchFamily="34" charset="0"/>
                <a:cs typeface="Arial" panose="020B0604020202020204" pitchFamily="34" charset="0"/>
              </a:endParaRPr>
            </a:p>
          </p:txBody>
        </p:sp>
        <p:sp>
          <p:nvSpPr>
            <p:cNvPr id="34" name="正方形/長方形 33"/>
            <p:cNvSpPr/>
            <p:nvPr/>
          </p:nvSpPr>
          <p:spPr>
            <a:xfrm>
              <a:off x="7596336" y="908720"/>
              <a:ext cx="1440160" cy="7920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552401940"/>
      </p:ext>
    </p:extLst>
  </p:cSld>
  <p:clrMapOvr>
    <a:masterClrMapping/>
  </p:clrMapOvr>
  <p:transition advTm="533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6"/>
            <a:chOff x="1331640" y="179125"/>
            <a:chExt cx="7558512" cy="584776"/>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4"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6"/>
            </a:xfrm>
            <a:prstGeom prst="rect">
              <a:avLst/>
            </a:prstGeom>
            <a:noFill/>
          </p:spPr>
          <p:txBody>
            <a:bodyPr wrap="square" rtlCol="0">
              <a:spAutoFit/>
            </a:bodyPr>
            <a:lstStyle/>
            <a:p>
              <a:r>
                <a:rPr lang="en-US" altLang="ja-JP" sz="3200" dirty="0" smtClean="0"/>
                <a:t>More high pressure</a:t>
              </a:r>
              <a:endParaRPr kumimoji="1" lang="ja-JP" altLang="en-US" sz="3200" dirty="0"/>
            </a:p>
          </p:txBody>
        </p:sp>
      </p:grpSp>
      <p:graphicFrame>
        <p:nvGraphicFramePr>
          <p:cNvPr id="7" name="Object 89"/>
          <p:cNvGraphicFramePr>
            <a:graphicFrameLocks noChangeAspect="1"/>
          </p:cNvGraphicFramePr>
          <p:nvPr>
            <p:extLst>
              <p:ext uri="{D42A27DB-BD31-4B8C-83A1-F6EECF244321}">
                <p14:modId xmlns:p14="http://schemas.microsoft.com/office/powerpoint/2010/main" val="2879307475"/>
              </p:ext>
            </p:extLst>
          </p:nvPr>
        </p:nvGraphicFramePr>
        <p:xfrm>
          <a:off x="-612576" y="980728"/>
          <a:ext cx="6705417" cy="4752528"/>
        </p:xfrm>
        <a:graphic>
          <a:graphicData uri="http://schemas.openxmlformats.org/presentationml/2006/ole">
            <mc:AlternateContent xmlns:mc="http://schemas.openxmlformats.org/markup-compatibility/2006">
              <mc:Choice xmlns:v="urn:schemas-microsoft-com:vml" Requires="v">
                <p:oleObj spid="_x0000_s47127" name="ｸﾞﾗﾌ" r:id="rId5" imgW="4160880" imgH="2926080" progId="Origin50.Graph">
                  <p:embed/>
                </p:oleObj>
              </mc:Choice>
              <mc:Fallback>
                <p:oleObj name="ｸﾞﾗﾌ" r:id="rId5" imgW="4160880" imgH="292608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576" y="980728"/>
                        <a:ext cx="6705417" cy="4752528"/>
                      </a:xfrm>
                      <a:prstGeom prst="rect">
                        <a:avLst/>
                      </a:prstGeom>
                      <a:noFill/>
                      <a:ln>
                        <a:noFill/>
                      </a:ln>
                      <a:effectLst/>
                      <a:extLst/>
                    </p:spPr>
                  </p:pic>
                </p:oleObj>
              </mc:Fallback>
            </mc:AlternateContent>
          </a:graphicData>
        </a:graphic>
      </p:graphicFrame>
      <mc:AlternateContent xmlns:mc="http://schemas.openxmlformats.org/markup-compatibility/2006" xmlns:a14="http://schemas.microsoft.com/office/drawing/2010/main">
        <mc:Choice Requires="a14">
          <p:sp>
            <p:nvSpPr>
              <p:cNvPr id="8" name="テキスト ボックス 7"/>
              <p:cNvSpPr txBox="1"/>
              <p:nvPr/>
            </p:nvSpPr>
            <p:spPr>
              <a:xfrm>
                <a:off x="5292080" y="1412776"/>
                <a:ext cx="3600399" cy="3683060"/>
              </a:xfrm>
              <a:prstGeom prst="rect">
                <a:avLst/>
              </a:prstGeom>
              <a:noFill/>
            </p:spPr>
            <p:txBody>
              <a:bodyPr wrap="square" rtlCol="0">
                <a:spAutoFit/>
              </a:bodyPr>
              <a:lstStyle/>
              <a:p>
                <a:pPr marL="457200" indent="-457200" algn="just">
                  <a:lnSpc>
                    <a:spcPts val="3500"/>
                  </a:lnSpc>
                  <a:buFont typeface="Arial" panose="020B0604020202020204" pitchFamily="34" charset="0"/>
                  <a:buChar char="•"/>
                </a:pPr>
                <a:r>
                  <a:rPr lang="en-US" altLang="ja-JP" sz="2000" dirty="0" smtClean="0">
                    <a:latin typeface="Arial" pitchFamily="34" charset="0"/>
                    <a:cs typeface="Arial" pitchFamily="34" charset="0"/>
                  </a:rPr>
                  <a:t>  Above 90 GPa, the slope is continually negative in all temperature region.</a:t>
                </a:r>
              </a:p>
              <a:p>
                <a:pPr algn="just">
                  <a:lnSpc>
                    <a:spcPts val="3500"/>
                  </a:lnSpc>
                </a:pPr>
                <a:endParaRPr lang="en-US" altLang="ja-JP" sz="2000" dirty="0" smtClean="0">
                  <a:latin typeface="Arial" pitchFamily="34" charset="0"/>
                  <a:cs typeface="Arial" pitchFamily="34" charset="0"/>
                </a:endParaRPr>
              </a:p>
              <a:p>
                <a:pPr marL="457200" indent="-457200" algn="just">
                  <a:lnSpc>
                    <a:spcPts val="3500"/>
                  </a:lnSpc>
                  <a:buFont typeface="Arial" panose="020B0604020202020204" pitchFamily="34" charset="0"/>
                  <a:buChar char="•"/>
                </a:pPr>
                <a:r>
                  <a:rPr lang="en-US" altLang="ja-JP" sz="2000" dirty="0" smtClean="0">
                    <a:latin typeface="Arial" pitchFamily="34" charset="0"/>
                    <a:cs typeface="Arial" pitchFamily="34" charset="0"/>
                  </a:rPr>
                  <a:t>  At 90-100 GPa, </a:t>
                </a:r>
                <a:r>
                  <a:rPr lang="en-US" altLang="ja-JP" sz="2000" i="1" dirty="0" smtClean="0">
                    <a:latin typeface="Arial" pitchFamily="34" charset="0"/>
                    <a:cs typeface="Arial" pitchFamily="34" charset="0"/>
                  </a:rPr>
                  <a:t>T</a:t>
                </a:r>
                <a:r>
                  <a:rPr lang="en-US" altLang="ja-JP" sz="2000" dirty="0" smtClean="0">
                    <a:latin typeface="Arial" pitchFamily="34" charset="0"/>
                    <a:cs typeface="Arial" pitchFamily="34" charset="0"/>
                  </a:rPr>
                  <a:t> dep. </a:t>
                </a:r>
                <a:r>
                  <a:rPr lang="en-US" altLang="ja-JP" sz="2000" i="1" dirty="0" smtClean="0">
                    <a:latin typeface="Arial" pitchFamily="34" charset="0"/>
                    <a:cs typeface="Arial" pitchFamily="34" charset="0"/>
                  </a:rPr>
                  <a:t>R</a:t>
                </a:r>
                <a:r>
                  <a:rPr lang="en-US" altLang="ja-JP" sz="2000" dirty="0" smtClean="0">
                    <a:latin typeface="Arial" pitchFamily="34" charset="0"/>
                    <a:cs typeface="Arial" pitchFamily="34" charset="0"/>
                  </a:rPr>
                  <a:t> looks like </a:t>
                </a:r>
                <a:r>
                  <a:rPr lang="en-US" altLang="ja-JP" sz="2000" i="1" dirty="0" smtClean="0">
                    <a:latin typeface="Arial" pitchFamily="34" charset="0"/>
                    <a:cs typeface="Arial" pitchFamily="34" charset="0"/>
                  </a:rPr>
                  <a:t>R</a:t>
                </a:r>
                <a:r>
                  <a:rPr lang="ja-JP" altLang="en-US" sz="2000" dirty="0" smtClean="0">
                    <a:latin typeface="Arial" pitchFamily="34" charset="0"/>
                    <a:cs typeface="Arial" pitchFamily="34" charset="0"/>
                  </a:rPr>
                  <a:t>∝</a:t>
                </a:r>
                <a:r>
                  <a:rPr lang="en-US" altLang="ja-JP" sz="2000" i="1" dirty="0" smtClean="0">
                    <a:latin typeface="Arial" pitchFamily="34" charset="0"/>
                    <a:cs typeface="Arial" pitchFamily="34" charset="0"/>
                  </a:rPr>
                  <a:t>T</a:t>
                </a:r>
                <a:r>
                  <a:rPr lang="en-US" altLang="ja-JP" sz="2000" dirty="0" smtClean="0">
                    <a:latin typeface="Arial" pitchFamily="34" charset="0"/>
                    <a:cs typeface="Arial" pitchFamily="34" charset="0"/>
                  </a:rPr>
                  <a:t>. At 110-150 GPa</a:t>
                </a:r>
                <a:r>
                  <a:rPr lang="en-US" altLang="ja-JP" sz="2000" dirty="0">
                    <a:latin typeface="Arial" pitchFamily="34" charset="0"/>
                    <a:cs typeface="Arial" pitchFamily="34" charset="0"/>
                  </a:rPr>
                  <a:t>, </a:t>
                </a:r>
                <a:r>
                  <a:rPr lang="en-US" altLang="ja-JP" sz="2000" i="1" dirty="0">
                    <a:latin typeface="Arial" pitchFamily="34" charset="0"/>
                    <a:cs typeface="Arial" pitchFamily="34" charset="0"/>
                  </a:rPr>
                  <a:t>T </a:t>
                </a:r>
                <a:r>
                  <a:rPr lang="en-US" altLang="ja-JP" sz="2000" dirty="0">
                    <a:latin typeface="Arial" pitchFamily="34" charset="0"/>
                    <a:cs typeface="Arial" pitchFamily="34" charset="0"/>
                  </a:rPr>
                  <a:t>dep. </a:t>
                </a:r>
                <a:r>
                  <a:rPr lang="en-US" altLang="ja-JP" sz="2000" i="1" dirty="0">
                    <a:latin typeface="Arial" pitchFamily="34" charset="0"/>
                    <a:cs typeface="Arial" pitchFamily="34" charset="0"/>
                  </a:rPr>
                  <a:t>R</a:t>
                </a:r>
                <a:r>
                  <a:rPr lang="en-US" altLang="ja-JP" sz="2000" dirty="0">
                    <a:latin typeface="Arial" pitchFamily="34" charset="0"/>
                    <a:cs typeface="Arial" pitchFamily="34" charset="0"/>
                  </a:rPr>
                  <a:t> looks like </a:t>
                </a:r>
                <a:r>
                  <a:rPr lang="en-US" altLang="ja-JP" sz="2000" i="1" dirty="0">
                    <a:latin typeface="Arial" pitchFamily="34" charset="0"/>
                    <a:cs typeface="Arial" pitchFamily="34" charset="0"/>
                  </a:rPr>
                  <a:t>R</a:t>
                </a:r>
                <a:r>
                  <a:rPr lang="ja-JP" altLang="en-US" sz="2000" dirty="0" smtClean="0">
                    <a:latin typeface="Arial" pitchFamily="34" charset="0"/>
                    <a:cs typeface="Arial" pitchFamily="34" charset="0"/>
                  </a:rPr>
                  <a:t>∝</a:t>
                </a:r>
                <a14:m>
                  <m:oMath xmlns:m="http://schemas.openxmlformats.org/officeDocument/2006/math">
                    <m:f>
                      <m:fPr>
                        <m:ctrlPr>
                          <a:rPr lang="en-US" altLang="ja-JP" sz="2000" i="1" smtClean="0">
                            <a:latin typeface="Cambria Math"/>
                            <a:cs typeface="Arial" pitchFamily="34" charset="0"/>
                          </a:rPr>
                        </m:ctrlPr>
                      </m:fPr>
                      <m:num>
                        <m:r>
                          <a:rPr lang="en-US" altLang="ja-JP" sz="2000" b="0" i="1" smtClean="0">
                            <a:latin typeface="Cambria Math" panose="02040503050406030204" pitchFamily="18" charset="0"/>
                            <a:cs typeface="Arial" pitchFamily="34" charset="0"/>
                          </a:rPr>
                          <m:t>1</m:t>
                        </m:r>
                      </m:num>
                      <m:den>
                        <m:r>
                          <a:rPr lang="en-US" altLang="ja-JP" sz="2000" b="0" i="1" smtClean="0">
                            <a:latin typeface="Cambria Math" panose="02040503050406030204" pitchFamily="18" charset="0"/>
                            <a:cs typeface="Arial" pitchFamily="34" charset="0"/>
                          </a:rPr>
                          <m:t>𝑇</m:t>
                        </m:r>
                      </m:den>
                    </m:f>
                  </m:oMath>
                </a14:m>
                <a:r>
                  <a:rPr lang="en-US" altLang="ja-JP" sz="2000" i="1" dirty="0" smtClean="0">
                    <a:latin typeface="Arial" pitchFamily="34" charset="0"/>
                    <a:cs typeface="Arial" pitchFamily="34" charset="0"/>
                  </a:rPr>
                  <a:t>.</a:t>
                </a: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292080" y="1412776"/>
                <a:ext cx="3600399" cy="3683060"/>
              </a:xfrm>
              <a:prstGeom prst="rect">
                <a:avLst/>
              </a:prstGeom>
              <a:blipFill rotWithShape="0">
                <a:blip r:embed="rId7"/>
                <a:stretch>
                  <a:fillRect l="-1523" r="-1692" b="-166"/>
                </a:stretch>
              </a:blipFill>
            </p:spPr>
            <p:txBody>
              <a:bodyPr/>
              <a:lstStyle/>
              <a:p>
                <a:r>
                  <a:rPr lang="ja-JP" altLang="en-US">
                    <a:noFill/>
                  </a:rPr>
                  <a:t> </a:t>
                </a:r>
              </a:p>
            </p:txBody>
          </p:sp>
        </mc:Fallback>
      </mc:AlternateContent>
      <p:sp>
        <p:nvSpPr>
          <p:cNvPr id="2" name="テキスト ボックス 1"/>
          <p:cNvSpPr txBox="1"/>
          <p:nvPr/>
        </p:nvSpPr>
        <p:spPr>
          <a:xfrm>
            <a:off x="1691680" y="5805264"/>
            <a:ext cx="5322291" cy="461665"/>
          </a:xfrm>
          <a:prstGeom prst="rect">
            <a:avLst/>
          </a:prstGeom>
          <a:noFill/>
        </p:spPr>
        <p:txBody>
          <a:bodyPr wrap="none" rtlCol="0">
            <a:spAutoFit/>
          </a:bodyPr>
          <a:lstStyle/>
          <a:p>
            <a:r>
              <a:rPr kumimoji="1" lang="en-US" altLang="ja-JP" sz="2400" dirty="0" smtClean="0">
                <a:latin typeface="Arial" panose="020B0604020202020204" pitchFamily="34" charset="0"/>
                <a:cs typeface="Arial" panose="020B0604020202020204" pitchFamily="34" charset="0"/>
              </a:rPr>
              <a:t>Some transitions would be observed?</a:t>
            </a:r>
            <a:endParaRPr kumimoji="1" lang="ja-JP"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6171603"/>
      </p:ext>
    </p:extLst>
  </p:cSld>
  <p:clrMapOvr>
    <a:masterClrMapping/>
  </p:clrMapOvr>
  <p:transition advTm="53368"/>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79512" y="260648"/>
            <a:ext cx="8736411" cy="584775"/>
            <a:chOff x="153741" y="179125"/>
            <a:chExt cx="8736411"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4"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53741" y="179125"/>
              <a:ext cx="6624736" cy="584775"/>
            </a:xfrm>
            <a:prstGeom prst="rect">
              <a:avLst/>
            </a:prstGeom>
            <a:noFill/>
          </p:spPr>
          <p:txBody>
            <a:bodyPr wrap="square" rtlCol="0">
              <a:spAutoFit/>
            </a:bodyPr>
            <a:lstStyle/>
            <a:p>
              <a:r>
                <a:rPr lang="en-US" altLang="ja-JP" sz="3200" dirty="0">
                  <a:latin typeface="Arial" pitchFamily="34" charset="0"/>
                  <a:cs typeface="Arial" pitchFamily="34" charset="0"/>
                </a:rPr>
                <a:t>The response to the magnetic field</a:t>
              </a:r>
              <a:endParaRPr kumimoji="1" lang="ja-JP" altLang="en-US" sz="3200" dirty="0"/>
            </a:p>
          </p:txBody>
        </p:sp>
      </p:grpSp>
      <p:graphicFrame>
        <p:nvGraphicFramePr>
          <p:cNvPr id="7" name="Object 2"/>
          <p:cNvGraphicFramePr>
            <a:graphicFrameLocks noChangeAspect="1"/>
          </p:cNvGraphicFramePr>
          <p:nvPr>
            <p:extLst>
              <p:ext uri="{D42A27DB-BD31-4B8C-83A1-F6EECF244321}">
                <p14:modId xmlns:p14="http://schemas.microsoft.com/office/powerpoint/2010/main" val="2178883576"/>
              </p:ext>
            </p:extLst>
          </p:nvPr>
        </p:nvGraphicFramePr>
        <p:xfrm>
          <a:off x="3923928" y="692696"/>
          <a:ext cx="5328592" cy="3723495"/>
        </p:xfrm>
        <a:graphic>
          <a:graphicData uri="http://schemas.openxmlformats.org/presentationml/2006/ole">
            <mc:AlternateContent xmlns:mc="http://schemas.openxmlformats.org/markup-compatibility/2006">
              <mc:Choice xmlns:v="urn:schemas-microsoft-com:vml" Requires="v">
                <p:oleObj spid="_x0000_s48172" name="ｸﾞﾗﾌ" r:id="rId5" imgW="4153680" imgH="2901600" progId="Origin50.Graph">
                  <p:embed/>
                </p:oleObj>
              </mc:Choice>
              <mc:Fallback>
                <p:oleObj name="ｸﾞﾗﾌ" r:id="rId5" imgW="4153680" imgH="2901600" progId="Origin50.Grap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692696"/>
                        <a:ext cx="5328592" cy="3723495"/>
                      </a:xfrm>
                      <a:prstGeom prst="rect">
                        <a:avLst/>
                      </a:prstGeom>
                      <a:noFill/>
                      <a:ln>
                        <a:noFill/>
                      </a:ln>
                      <a:effectLs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3872047565"/>
              </p:ext>
            </p:extLst>
          </p:nvPr>
        </p:nvGraphicFramePr>
        <p:xfrm>
          <a:off x="-612576" y="620688"/>
          <a:ext cx="5402105" cy="3774865"/>
        </p:xfrm>
        <a:graphic>
          <a:graphicData uri="http://schemas.openxmlformats.org/presentationml/2006/ole">
            <mc:AlternateContent xmlns:mc="http://schemas.openxmlformats.org/markup-compatibility/2006">
              <mc:Choice xmlns:v="urn:schemas-microsoft-com:vml" Requires="v">
                <p:oleObj spid="_x0000_s48173" name="ｸﾞﾗﾌ" r:id="rId7" imgW="4153680" imgH="2901600" progId="Origin50.Graph">
                  <p:embed/>
                </p:oleObj>
              </mc:Choice>
              <mc:Fallback>
                <p:oleObj name="ｸﾞﾗﾌ" r:id="rId7" imgW="4153680" imgH="2901600" progId="Origin50.Graph">
                  <p:embed/>
                  <p:pic>
                    <p:nvPicPr>
                      <p:cNvPr id="0" name=""/>
                      <p:cNvPicPr>
                        <a:picLocks noChangeAspect="1" noChangeArrowheads="1"/>
                      </p:cNvPicPr>
                      <p:nvPr/>
                    </p:nvPicPr>
                    <p:blipFill>
                      <a:blip r:embed="rId8"/>
                      <a:srcRect/>
                      <a:stretch>
                        <a:fillRect/>
                      </a:stretch>
                    </p:blipFill>
                    <p:spPr bwMode="auto">
                      <a:xfrm>
                        <a:off x="-612576" y="620688"/>
                        <a:ext cx="5402105" cy="3774865"/>
                      </a:xfrm>
                      <a:prstGeom prst="rect">
                        <a:avLst/>
                      </a:prstGeom>
                      <a:noFill/>
                      <a:ln>
                        <a:noFill/>
                      </a:ln>
                      <a:effectLst/>
                      <a:extLst/>
                    </p:spPr>
                  </p:pic>
                </p:oleObj>
              </mc:Fallback>
            </mc:AlternateContent>
          </a:graphicData>
        </a:graphic>
      </p:graphicFrame>
      <p:sp>
        <p:nvSpPr>
          <p:cNvPr id="9" name="テキスト ボックス 8"/>
          <p:cNvSpPr txBox="1"/>
          <p:nvPr/>
        </p:nvSpPr>
        <p:spPr>
          <a:xfrm>
            <a:off x="2411760" y="1340768"/>
            <a:ext cx="1228221" cy="461665"/>
          </a:xfrm>
          <a:prstGeom prst="rect">
            <a:avLst/>
          </a:prstGeom>
          <a:noFill/>
        </p:spPr>
        <p:txBody>
          <a:bodyPr wrap="none" rtlCol="0">
            <a:spAutoFit/>
          </a:bodyPr>
          <a:lstStyle/>
          <a:p>
            <a:r>
              <a:rPr lang="en-US" altLang="ja-JP" sz="2400" dirty="0">
                <a:latin typeface="Arial" pitchFamily="34" charset="0"/>
                <a:cs typeface="Arial" pitchFamily="34" charset="0"/>
              </a:rPr>
              <a:t>8</a:t>
            </a:r>
            <a:r>
              <a:rPr kumimoji="1" lang="en-US" altLang="ja-JP" sz="2400" dirty="0" smtClean="0">
                <a:latin typeface="Arial" pitchFamily="34" charset="0"/>
                <a:cs typeface="Arial" pitchFamily="34" charset="0"/>
              </a:rPr>
              <a:t>0 GPa</a:t>
            </a:r>
            <a:endParaRPr kumimoji="1" lang="ja-JP" altLang="en-US" sz="2400" dirty="0">
              <a:latin typeface="Arial" pitchFamily="34" charset="0"/>
              <a:cs typeface="Arial" pitchFamily="34" charset="0"/>
            </a:endParaRPr>
          </a:p>
        </p:txBody>
      </p:sp>
      <p:sp>
        <p:nvSpPr>
          <p:cNvPr id="10" name="テキスト ボックス 9"/>
          <p:cNvSpPr txBox="1"/>
          <p:nvPr/>
        </p:nvSpPr>
        <p:spPr>
          <a:xfrm>
            <a:off x="611560" y="4365104"/>
            <a:ext cx="7776864" cy="707886"/>
          </a:xfrm>
          <a:prstGeom prst="rect">
            <a:avLst/>
          </a:prstGeom>
          <a:noFill/>
        </p:spPr>
        <p:txBody>
          <a:bodyPr wrap="square" rtlCol="0">
            <a:spAutoFit/>
          </a:bodyPr>
          <a:lstStyle/>
          <a:p>
            <a:r>
              <a:rPr lang="en-US" altLang="ja-JP" sz="2000">
                <a:latin typeface="Arial" pitchFamily="34" charset="0"/>
                <a:cs typeface="Arial" pitchFamily="34" charset="0"/>
              </a:rPr>
              <a:t>Temperature dependence on electrical resistance is not affected by magnetic field at 110 GPa, which is affected at 80 GPa.</a:t>
            </a:r>
            <a:endParaRPr kumimoji="1" lang="ja-JP" altLang="en-US" sz="2000" dirty="0">
              <a:latin typeface="Arial" pitchFamily="34" charset="0"/>
              <a:cs typeface="Arial" pitchFamily="34" charset="0"/>
            </a:endParaRPr>
          </a:p>
        </p:txBody>
      </p:sp>
      <p:sp>
        <p:nvSpPr>
          <p:cNvPr id="2" name="下矢印 1"/>
          <p:cNvSpPr/>
          <p:nvPr/>
        </p:nvSpPr>
        <p:spPr>
          <a:xfrm>
            <a:off x="3851920" y="5157192"/>
            <a:ext cx="1008112" cy="576064"/>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971600" y="5733256"/>
            <a:ext cx="7200800" cy="707886"/>
          </a:xfrm>
          <a:prstGeom prst="rect">
            <a:avLst/>
          </a:prstGeom>
        </p:spPr>
        <p:txBody>
          <a:bodyPr wrap="square">
            <a:spAutoFit/>
          </a:bodyPr>
          <a:lstStyle/>
          <a:p>
            <a:r>
              <a:rPr lang="en-US" altLang="ja-JP" sz="2000" dirty="0">
                <a:latin typeface="Arial" pitchFamily="34" charset="0"/>
                <a:cs typeface="Arial" pitchFamily="34" charset="0"/>
              </a:rPr>
              <a:t>There is possibility to be the nonmagnetic (S=0) state which is expected by first-principle study.</a:t>
            </a:r>
            <a:endParaRPr lang="ja-JP" altLang="en-US" sz="2000" dirty="0"/>
          </a:p>
        </p:txBody>
      </p:sp>
    </p:spTree>
    <p:extLst>
      <p:ext uri="{BB962C8B-B14F-4D97-AF65-F5344CB8AC3E}">
        <p14:creationId xmlns:p14="http://schemas.microsoft.com/office/powerpoint/2010/main" val="2276818609"/>
      </p:ext>
    </p:extLst>
  </p:cSld>
  <p:clrMapOvr>
    <a:masterClrMapping/>
  </p:clrMapOvr>
  <p:transition advTm="53368"/>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5"/>
            <a:chOff x="1331640" y="179125"/>
            <a:chExt cx="7558512"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5"/>
            </a:xfrm>
            <a:prstGeom prst="rect">
              <a:avLst/>
            </a:prstGeom>
            <a:noFill/>
          </p:spPr>
          <p:txBody>
            <a:bodyPr wrap="square" rtlCol="0">
              <a:spAutoFit/>
            </a:bodyPr>
            <a:lstStyle/>
            <a:p>
              <a:r>
                <a:rPr lang="en-US" altLang="ja-JP" sz="3200" dirty="0">
                  <a:latin typeface="Arial" pitchFamily="34" charset="0"/>
                  <a:cs typeface="Arial" pitchFamily="34" charset="0"/>
                </a:rPr>
                <a:t>Summary</a:t>
              </a:r>
              <a:endParaRPr kumimoji="1" lang="ja-JP" altLang="en-US" sz="3200" dirty="0"/>
            </a:p>
          </p:txBody>
        </p:sp>
      </p:grpSp>
      <p:pic>
        <p:nvPicPr>
          <p:cNvPr id="7" name="図 6"/>
          <p:cNvPicPr>
            <a:picLocks noChangeAspect="1"/>
          </p:cNvPicPr>
          <p:nvPr/>
        </p:nvPicPr>
        <p:blipFill>
          <a:blip r:embed="rId4" cstate="print"/>
          <a:stretch>
            <a:fillRect/>
          </a:stretch>
        </p:blipFill>
        <p:spPr>
          <a:xfrm>
            <a:off x="683568" y="836712"/>
            <a:ext cx="7848872" cy="2160240"/>
          </a:xfrm>
          <a:prstGeom prst="rect">
            <a:avLst/>
          </a:prstGeom>
        </p:spPr>
      </p:pic>
      <p:sp>
        <p:nvSpPr>
          <p:cNvPr id="8" name="テキスト ボックス 7"/>
          <p:cNvSpPr txBox="1"/>
          <p:nvPr/>
        </p:nvSpPr>
        <p:spPr>
          <a:xfrm>
            <a:off x="467544" y="3140968"/>
            <a:ext cx="8280920" cy="3683060"/>
          </a:xfrm>
          <a:prstGeom prst="rect">
            <a:avLst/>
          </a:prstGeom>
          <a:noFill/>
        </p:spPr>
        <p:txBody>
          <a:bodyPr wrap="square" rtlCol="0">
            <a:spAutoFit/>
          </a:bodyPr>
          <a:lstStyle/>
          <a:p>
            <a:pPr algn="just">
              <a:lnSpc>
                <a:spcPts val="3500"/>
              </a:lnSpc>
              <a:buFont typeface="Arial" pitchFamily="34" charset="0"/>
              <a:buChar char="•"/>
            </a:pPr>
            <a:r>
              <a:rPr lang="ja-JP" altLang="en-US" sz="2400" dirty="0">
                <a:latin typeface="Arial" pitchFamily="34" charset="0"/>
                <a:cs typeface="Arial" pitchFamily="34" charset="0"/>
              </a:rPr>
              <a:t> </a:t>
            </a:r>
            <a:r>
              <a:rPr lang="en-US" altLang="ja-JP" sz="2400" dirty="0" smtClean="0">
                <a:latin typeface="Arial" pitchFamily="34" charset="0"/>
                <a:cs typeface="Arial" pitchFamily="34" charset="0"/>
              </a:rPr>
              <a:t>Temperature dependence of </a:t>
            </a:r>
            <a:r>
              <a:rPr lang="en-US" altLang="ja-JP" sz="2400" dirty="0">
                <a:latin typeface="Arial" pitchFamily="34" charset="0"/>
                <a:cs typeface="Arial" pitchFamily="34" charset="0"/>
              </a:rPr>
              <a:t>e</a:t>
            </a:r>
            <a:r>
              <a:rPr lang="en-US" altLang="ja-JP" sz="2400" dirty="0" smtClean="0">
                <a:latin typeface="Arial" pitchFamily="34" charset="0"/>
                <a:cs typeface="Arial" pitchFamily="34" charset="0"/>
              </a:rPr>
              <a:t>lectrical resistance has been measured at high pressure up to 150 GPa.</a:t>
            </a:r>
          </a:p>
          <a:p>
            <a:pPr algn="just">
              <a:lnSpc>
                <a:spcPts val="3500"/>
              </a:lnSpc>
              <a:buFont typeface="Arial" pitchFamily="34" charset="0"/>
              <a:buChar char="•"/>
            </a:pPr>
            <a:endParaRPr lang="en-US" altLang="ja-JP" sz="2400" dirty="0" smtClean="0">
              <a:latin typeface="Arial" pitchFamily="34" charset="0"/>
              <a:cs typeface="Arial" pitchFamily="34" charset="0"/>
            </a:endParaRPr>
          </a:p>
          <a:p>
            <a:pPr algn="just">
              <a:lnSpc>
                <a:spcPts val="3500"/>
              </a:lnSpc>
              <a:buFont typeface="Arial" pitchFamily="34" charset="0"/>
              <a:buChar char="•"/>
            </a:pPr>
            <a:r>
              <a:rPr lang="en-US" altLang="ja-JP" sz="2400" dirty="0">
                <a:latin typeface="Arial" pitchFamily="34" charset="0"/>
                <a:cs typeface="Arial" pitchFamily="34" charset="0"/>
              </a:rPr>
              <a:t> </a:t>
            </a:r>
            <a:r>
              <a:rPr lang="en-US" altLang="ja-JP" sz="2400" dirty="0" smtClean="0">
                <a:latin typeface="Arial" pitchFamily="34" charset="0"/>
                <a:cs typeface="Arial" pitchFamily="34" charset="0"/>
              </a:rPr>
              <a:t>Ferromagnetic and metallic state is found around 80 GPa at low temperature.</a:t>
            </a:r>
          </a:p>
          <a:p>
            <a:pPr algn="just">
              <a:lnSpc>
                <a:spcPts val="3500"/>
              </a:lnSpc>
              <a:buFont typeface="Arial" pitchFamily="34" charset="0"/>
              <a:buChar char="•"/>
            </a:pPr>
            <a:endParaRPr lang="en-US" altLang="ja-JP" sz="2400" dirty="0">
              <a:latin typeface="Arial" pitchFamily="34" charset="0"/>
              <a:cs typeface="Arial" pitchFamily="34" charset="0"/>
            </a:endParaRPr>
          </a:p>
          <a:p>
            <a:pPr algn="just">
              <a:lnSpc>
                <a:spcPts val="3500"/>
              </a:lnSpc>
              <a:buFont typeface="Arial" pitchFamily="34" charset="0"/>
              <a:buChar char="•"/>
            </a:pPr>
            <a:r>
              <a:rPr lang="en-US" altLang="ja-JP" sz="2400" dirty="0" smtClean="0">
                <a:latin typeface="Arial" pitchFamily="34" charset="0"/>
                <a:cs typeface="Arial" pitchFamily="34" charset="0"/>
              </a:rPr>
              <a:t>Superconductivity </a:t>
            </a:r>
            <a:r>
              <a:rPr lang="en-US" altLang="ja-JP" sz="2400" dirty="0">
                <a:latin typeface="Arial" pitchFamily="34" charset="0"/>
                <a:cs typeface="Arial" pitchFamily="34" charset="0"/>
              </a:rPr>
              <a:t>hasn’t been found until 150 </a:t>
            </a:r>
            <a:r>
              <a:rPr lang="en-US" altLang="ja-JP" sz="2400" dirty="0" smtClean="0">
                <a:latin typeface="Arial" pitchFamily="34" charset="0"/>
                <a:cs typeface="Arial" pitchFamily="34" charset="0"/>
              </a:rPr>
              <a:t>GPa, although we measure down to 60 </a:t>
            </a:r>
            <a:r>
              <a:rPr lang="en-US" altLang="ja-JP" sz="2400" dirty="0" err="1" smtClean="0">
                <a:latin typeface="Arial" pitchFamily="34" charset="0"/>
                <a:cs typeface="Arial" pitchFamily="34" charset="0"/>
              </a:rPr>
              <a:t>mK.</a:t>
            </a:r>
            <a:endParaRPr lang="en-US" altLang="ja-JP" sz="2400" dirty="0">
              <a:latin typeface="Arial" pitchFamily="34" charset="0"/>
              <a:cs typeface="Arial" pitchFamily="34" charset="0"/>
            </a:endParaRPr>
          </a:p>
        </p:txBody>
      </p:sp>
    </p:spTree>
    <p:extLst>
      <p:ext uri="{BB962C8B-B14F-4D97-AF65-F5344CB8AC3E}">
        <p14:creationId xmlns:p14="http://schemas.microsoft.com/office/powerpoint/2010/main" val="631645963"/>
      </p:ext>
    </p:extLst>
  </p:cSld>
  <p:clrMapOvr>
    <a:masterClrMapping/>
  </p:clrMapOvr>
  <p:transition advTm="53368"/>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6"/>
            <a:chOff x="1331640" y="179125"/>
            <a:chExt cx="7558512" cy="584776"/>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6"/>
            </a:xfrm>
            <a:prstGeom prst="rect">
              <a:avLst/>
            </a:prstGeom>
            <a:noFill/>
          </p:spPr>
          <p:txBody>
            <a:bodyPr wrap="square" rtlCol="0">
              <a:spAutoFit/>
            </a:bodyPr>
            <a:lstStyle/>
            <a:p>
              <a:r>
                <a:rPr kumimoji="1" lang="en-US" altLang="ja-JP" sz="3200" dirty="0" smtClean="0"/>
                <a:t>headline</a:t>
              </a:r>
              <a:endParaRPr kumimoji="1" lang="ja-JP" altLang="en-US" sz="3200" dirty="0"/>
            </a:p>
          </p:txBody>
        </p:sp>
      </p:grpSp>
    </p:spTree>
    <p:extLst>
      <p:ext uri="{BB962C8B-B14F-4D97-AF65-F5344CB8AC3E}">
        <p14:creationId xmlns:p14="http://schemas.microsoft.com/office/powerpoint/2010/main" val="4281178289"/>
      </p:ext>
    </p:extLst>
  </p:cSld>
  <p:clrMapOvr>
    <a:masterClrMapping/>
  </p:clrMapOvr>
  <p:transition advTm="53368"/>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5"/>
            <a:chOff x="1331640" y="179125"/>
            <a:chExt cx="7558512"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5"/>
            </a:xfrm>
            <a:prstGeom prst="rect">
              <a:avLst/>
            </a:prstGeom>
            <a:noFill/>
          </p:spPr>
          <p:txBody>
            <a:bodyPr wrap="square" rtlCol="0">
              <a:spAutoFit/>
            </a:bodyPr>
            <a:lstStyle/>
            <a:p>
              <a:r>
                <a:rPr lang="en-US" altLang="ja-JP" sz="3200" dirty="0">
                  <a:latin typeface="Arial" pitchFamily="34" charset="0"/>
                  <a:cs typeface="Arial" pitchFamily="34" charset="0"/>
                </a:rPr>
                <a:t>Contents</a:t>
              </a:r>
              <a:endParaRPr kumimoji="1" lang="ja-JP" altLang="en-US" sz="3200" dirty="0"/>
            </a:p>
          </p:txBody>
        </p:sp>
      </p:grpSp>
      <p:sp>
        <p:nvSpPr>
          <p:cNvPr id="7" name="コンテンツ プレースホルダ 2"/>
          <p:cNvSpPr>
            <a:spLocks noGrp="1"/>
          </p:cNvSpPr>
          <p:nvPr>
            <p:ph idx="1"/>
          </p:nvPr>
        </p:nvSpPr>
        <p:spPr>
          <a:xfrm>
            <a:off x="539552" y="1124744"/>
            <a:ext cx="8229600" cy="5472608"/>
          </a:xfrm>
        </p:spPr>
        <p:txBody>
          <a:bodyPr>
            <a:normAutofit/>
          </a:bodyPr>
          <a:lstStyle/>
          <a:p>
            <a:r>
              <a:rPr lang="en-US" altLang="ja-JP" dirty="0" smtClean="0">
                <a:latin typeface="Arial" pitchFamily="34" charset="0"/>
                <a:cs typeface="Arial" pitchFamily="34" charset="0"/>
              </a:rPr>
              <a:t>Introduction</a:t>
            </a:r>
          </a:p>
          <a:p>
            <a:pPr>
              <a:buFont typeface="Wingdings" panose="05000000000000000000" pitchFamily="2" charset="2"/>
              <a:buChar char="Ø"/>
            </a:pPr>
            <a:r>
              <a:rPr lang="en-US" altLang="ja-JP" dirty="0" smtClean="0">
                <a:latin typeface="Arial" pitchFamily="34" charset="0"/>
                <a:cs typeface="Arial" pitchFamily="34" charset="0"/>
              </a:rPr>
              <a:t>Superconductivity</a:t>
            </a:r>
          </a:p>
          <a:p>
            <a:pPr>
              <a:buFont typeface="Wingdings" panose="05000000000000000000" pitchFamily="2" charset="2"/>
              <a:buChar char="Ø"/>
            </a:pPr>
            <a:r>
              <a:rPr lang="en-US" altLang="ja-JP" dirty="0" smtClean="0">
                <a:latin typeface="Arial" pitchFamily="34" charset="0"/>
                <a:cs typeface="Arial" pitchFamily="34" charset="0"/>
              </a:rPr>
              <a:t>Pressure effect</a:t>
            </a:r>
          </a:p>
          <a:p>
            <a:pPr>
              <a:buFont typeface="Wingdings" panose="05000000000000000000" pitchFamily="2" charset="2"/>
              <a:buChar char="Ø"/>
            </a:pPr>
            <a:r>
              <a:rPr lang="en-US" altLang="ja-JP" dirty="0" smtClean="0">
                <a:latin typeface="Arial" pitchFamily="34" charset="0"/>
                <a:cs typeface="Arial" pitchFamily="34" charset="0"/>
              </a:rPr>
              <a:t>SrFeO</a:t>
            </a:r>
            <a:r>
              <a:rPr lang="en-US" altLang="ja-JP" baseline="-25000" dirty="0" smtClean="0">
                <a:latin typeface="Arial" pitchFamily="34" charset="0"/>
                <a:cs typeface="Arial" pitchFamily="34" charset="0"/>
              </a:rPr>
              <a:t>2</a:t>
            </a:r>
          </a:p>
          <a:p>
            <a:endParaRPr lang="en-US" altLang="ja-JP" dirty="0" smtClean="0">
              <a:latin typeface="Arial" pitchFamily="34" charset="0"/>
              <a:cs typeface="Arial" pitchFamily="34" charset="0"/>
            </a:endParaRPr>
          </a:p>
          <a:p>
            <a:r>
              <a:rPr lang="en-US" altLang="ja-JP" dirty="0" smtClean="0">
                <a:latin typeface="Arial" pitchFamily="34" charset="0"/>
                <a:cs typeface="Arial" pitchFamily="34" charset="0"/>
              </a:rPr>
              <a:t>My Work</a:t>
            </a:r>
          </a:p>
          <a:p>
            <a:endParaRPr lang="en-US" altLang="ja-JP" dirty="0" smtClean="0">
              <a:latin typeface="Arial" pitchFamily="34" charset="0"/>
              <a:cs typeface="Arial" pitchFamily="34" charset="0"/>
            </a:endParaRPr>
          </a:p>
          <a:p>
            <a:r>
              <a:rPr kumimoji="1" lang="en-US" altLang="ja-JP" dirty="0" smtClean="0">
                <a:latin typeface="Arial" pitchFamily="34" charset="0"/>
                <a:cs typeface="Arial" pitchFamily="34" charset="0"/>
              </a:rPr>
              <a:t>Summary</a:t>
            </a:r>
          </a:p>
        </p:txBody>
      </p:sp>
    </p:spTree>
    <p:extLst>
      <p:ext uri="{BB962C8B-B14F-4D97-AF65-F5344CB8AC3E}">
        <p14:creationId xmlns:p14="http://schemas.microsoft.com/office/powerpoint/2010/main" val="145841134"/>
      </p:ext>
    </p:extLst>
  </p:cSld>
  <p:clrMapOvr>
    <a:masterClrMapping/>
  </p:clrMapOvr>
  <p:transition advTm="53368"/>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グループ化 42"/>
          <p:cNvGrpSpPr/>
          <p:nvPr/>
        </p:nvGrpSpPr>
        <p:grpSpPr>
          <a:xfrm>
            <a:off x="0" y="116633"/>
            <a:ext cx="8820472" cy="1584176"/>
            <a:chOff x="1331640" y="130161"/>
            <a:chExt cx="7558512" cy="1077218"/>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2104721" y="130161"/>
              <a:ext cx="5040560" cy="1077218"/>
            </a:xfrm>
            <a:prstGeom prst="rect">
              <a:avLst/>
            </a:prstGeom>
            <a:noFill/>
          </p:spPr>
          <p:txBody>
            <a:bodyPr wrap="square" rtlCol="0">
              <a:spAutoFit/>
            </a:bodyPr>
            <a:lstStyle/>
            <a:p>
              <a:r>
                <a:rPr lang="en-US" altLang="ja-JP" sz="3200" dirty="0"/>
                <a:t>The crystal structure of high temperature superconductor</a:t>
              </a:r>
              <a:endParaRPr kumimoji="1" lang="ja-JP" altLang="en-US" sz="3200" dirty="0"/>
            </a:p>
          </p:txBody>
        </p:sp>
      </p:grpSp>
      <p:grpSp>
        <p:nvGrpSpPr>
          <p:cNvPr id="7" name="グループ化 6"/>
          <p:cNvGrpSpPr/>
          <p:nvPr/>
        </p:nvGrpSpPr>
        <p:grpSpPr>
          <a:xfrm>
            <a:off x="2843808" y="1340768"/>
            <a:ext cx="1656184" cy="2952328"/>
            <a:chOff x="4571281" y="1009330"/>
            <a:chExt cx="1701058" cy="3658309"/>
          </a:xfrm>
        </p:grpSpPr>
        <p:pic>
          <p:nvPicPr>
            <p:cNvPr id="8" name="図 7"/>
            <p:cNvPicPr>
              <a:picLocks noChangeAspect="1"/>
            </p:cNvPicPr>
            <p:nvPr/>
          </p:nvPicPr>
          <p:blipFill rotWithShape="1">
            <a:blip r:embed="rId4"/>
            <a:srcRect r="12247" b="16842"/>
            <a:stretch/>
          </p:blipFill>
          <p:spPr>
            <a:xfrm>
              <a:off x="4790494" y="1034887"/>
              <a:ext cx="1481845" cy="3632752"/>
            </a:xfrm>
            <a:prstGeom prst="rect">
              <a:avLst/>
            </a:prstGeom>
          </p:spPr>
        </p:pic>
        <p:sp>
          <p:nvSpPr>
            <p:cNvPr id="9" name="テキスト ボックス 8"/>
            <p:cNvSpPr txBox="1"/>
            <p:nvPr/>
          </p:nvSpPr>
          <p:spPr>
            <a:xfrm>
              <a:off x="4571281" y="1840245"/>
              <a:ext cx="483466" cy="400109"/>
            </a:xfrm>
            <a:prstGeom prst="rect">
              <a:avLst/>
            </a:prstGeom>
            <a:noFill/>
          </p:spPr>
          <p:txBody>
            <a:bodyPr wrap="none" rtlCol="0">
              <a:spAutoFit/>
            </a:bodyPr>
            <a:lstStyle/>
            <a:p>
              <a:r>
                <a:rPr lang="en-US" altLang="ja-JP" sz="1350" dirty="0"/>
                <a:t>Ba</a:t>
              </a:r>
              <a:endParaRPr lang="ja-JP" altLang="en-US" sz="1350" dirty="0"/>
            </a:p>
          </p:txBody>
        </p:sp>
        <p:sp>
          <p:nvSpPr>
            <p:cNvPr id="10" name="テキスト ボックス 9"/>
            <p:cNvSpPr txBox="1"/>
            <p:nvPr/>
          </p:nvSpPr>
          <p:spPr>
            <a:xfrm>
              <a:off x="5430981" y="1009330"/>
              <a:ext cx="498426" cy="400109"/>
            </a:xfrm>
            <a:prstGeom prst="rect">
              <a:avLst/>
            </a:prstGeom>
            <a:noFill/>
          </p:spPr>
          <p:txBody>
            <a:bodyPr wrap="none" rtlCol="0">
              <a:spAutoFit/>
            </a:bodyPr>
            <a:lstStyle/>
            <a:p>
              <a:r>
                <a:rPr lang="en-US" altLang="ja-JP" sz="1350" dirty="0"/>
                <a:t>Hg</a:t>
              </a:r>
              <a:endParaRPr lang="ja-JP" altLang="en-US" sz="1350" dirty="0"/>
            </a:p>
          </p:txBody>
        </p:sp>
        <p:sp>
          <p:nvSpPr>
            <p:cNvPr id="11" name="テキスト ボックス 10"/>
            <p:cNvSpPr txBox="1"/>
            <p:nvPr/>
          </p:nvSpPr>
          <p:spPr>
            <a:xfrm>
              <a:off x="5769882" y="1924093"/>
              <a:ext cx="400109" cy="400109"/>
            </a:xfrm>
            <a:prstGeom prst="rect">
              <a:avLst/>
            </a:prstGeom>
            <a:noFill/>
          </p:spPr>
          <p:txBody>
            <a:bodyPr wrap="none" rtlCol="0">
              <a:spAutoFit/>
            </a:bodyPr>
            <a:lstStyle/>
            <a:p>
              <a:r>
                <a:rPr lang="en-US" altLang="ja-JP" sz="1350" dirty="0"/>
                <a:t>O</a:t>
              </a:r>
              <a:endParaRPr lang="ja-JP" altLang="en-US" sz="1350" dirty="0"/>
            </a:p>
          </p:txBody>
        </p:sp>
        <p:sp>
          <p:nvSpPr>
            <p:cNvPr id="12" name="テキスト ボックス 11"/>
            <p:cNvSpPr txBox="1"/>
            <p:nvPr/>
          </p:nvSpPr>
          <p:spPr>
            <a:xfrm>
              <a:off x="5178434" y="1938458"/>
              <a:ext cx="492016" cy="400109"/>
            </a:xfrm>
            <a:prstGeom prst="rect">
              <a:avLst/>
            </a:prstGeom>
            <a:noFill/>
          </p:spPr>
          <p:txBody>
            <a:bodyPr wrap="none" rtlCol="0">
              <a:spAutoFit/>
            </a:bodyPr>
            <a:lstStyle/>
            <a:p>
              <a:r>
                <a:rPr lang="en-US" altLang="ja-JP" sz="1350" dirty="0"/>
                <a:t>Cu</a:t>
              </a:r>
              <a:endParaRPr lang="ja-JP" altLang="en-US" sz="1350" dirty="0"/>
            </a:p>
          </p:txBody>
        </p:sp>
        <p:sp>
          <p:nvSpPr>
            <p:cNvPr id="13" name="テキスト ボックス 12"/>
            <p:cNvSpPr txBox="1"/>
            <p:nvPr/>
          </p:nvSpPr>
          <p:spPr>
            <a:xfrm>
              <a:off x="4659174" y="2391362"/>
              <a:ext cx="481328" cy="400109"/>
            </a:xfrm>
            <a:prstGeom prst="rect">
              <a:avLst/>
            </a:prstGeom>
            <a:noFill/>
          </p:spPr>
          <p:txBody>
            <a:bodyPr wrap="none" rtlCol="0">
              <a:spAutoFit/>
            </a:bodyPr>
            <a:lstStyle/>
            <a:p>
              <a:r>
                <a:rPr lang="en-US" altLang="ja-JP" sz="1350" dirty="0"/>
                <a:t>Ca</a:t>
              </a:r>
              <a:endParaRPr lang="ja-JP" altLang="en-US" sz="1350" dirty="0"/>
            </a:p>
          </p:txBody>
        </p:sp>
      </p:grpSp>
      <p:sp>
        <p:nvSpPr>
          <p:cNvPr id="14" name="テキスト ボックス 13"/>
          <p:cNvSpPr txBox="1"/>
          <p:nvPr/>
        </p:nvSpPr>
        <p:spPr>
          <a:xfrm>
            <a:off x="2771800" y="4653136"/>
            <a:ext cx="2353529" cy="415498"/>
          </a:xfrm>
          <a:prstGeom prst="rect">
            <a:avLst/>
          </a:prstGeom>
          <a:noFill/>
        </p:spPr>
        <p:txBody>
          <a:bodyPr wrap="none" rtlCol="0">
            <a:spAutoFit/>
          </a:bodyPr>
          <a:lstStyle/>
          <a:p>
            <a:r>
              <a:rPr lang="en-US" altLang="ja-JP" sz="2100" dirty="0">
                <a:latin typeface="Arial" panose="020B0604020202020204" pitchFamily="34" charset="0"/>
                <a:cs typeface="Arial" panose="020B0604020202020204" pitchFamily="34" charset="0"/>
              </a:rPr>
              <a:t>HgBa</a:t>
            </a:r>
            <a:r>
              <a:rPr lang="en-US" altLang="ja-JP" sz="2100" baseline="-25000" dirty="0">
                <a:latin typeface="Arial" panose="020B0604020202020204" pitchFamily="34" charset="0"/>
                <a:cs typeface="Arial" panose="020B0604020202020204" pitchFamily="34" charset="0"/>
              </a:rPr>
              <a:t>2</a:t>
            </a:r>
            <a:r>
              <a:rPr lang="en-US" altLang="ja-JP" sz="2100" dirty="0">
                <a:latin typeface="Arial" panose="020B0604020202020204" pitchFamily="34" charset="0"/>
                <a:cs typeface="Arial" panose="020B0604020202020204" pitchFamily="34" charset="0"/>
              </a:rPr>
              <a:t>Ca</a:t>
            </a:r>
            <a:r>
              <a:rPr lang="en-US" altLang="ja-JP" sz="2100" baseline="-25000" dirty="0">
                <a:latin typeface="Arial" panose="020B0604020202020204" pitchFamily="34" charset="0"/>
                <a:cs typeface="Arial" panose="020B0604020202020204" pitchFamily="34" charset="0"/>
              </a:rPr>
              <a:t>2</a:t>
            </a:r>
            <a:r>
              <a:rPr lang="en-US" altLang="ja-JP" sz="2100" dirty="0">
                <a:latin typeface="Arial" panose="020B0604020202020204" pitchFamily="34" charset="0"/>
                <a:cs typeface="Arial" panose="020B0604020202020204" pitchFamily="34" charset="0"/>
              </a:rPr>
              <a:t>Cu</a:t>
            </a:r>
            <a:r>
              <a:rPr lang="en-US" altLang="ja-JP" sz="2100" baseline="-25000" dirty="0">
                <a:latin typeface="Arial" panose="020B0604020202020204" pitchFamily="34" charset="0"/>
                <a:cs typeface="Arial" panose="020B0604020202020204" pitchFamily="34" charset="0"/>
              </a:rPr>
              <a:t>3</a:t>
            </a:r>
            <a:r>
              <a:rPr lang="en-US" altLang="ja-JP" sz="2100" dirty="0">
                <a:latin typeface="Arial" panose="020B0604020202020204" pitchFamily="34" charset="0"/>
                <a:cs typeface="Arial" panose="020B0604020202020204" pitchFamily="34" charset="0"/>
              </a:rPr>
              <a:t>O</a:t>
            </a:r>
            <a:r>
              <a:rPr lang="en-US" altLang="ja-JP" sz="2100" baseline="-25000" dirty="0">
                <a:latin typeface="Arial" panose="020B0604020202020204" pitchFamily="34" charset="0"/>
                <a:cs typeface="Arial" panose="020B0604020202020204" pitchFamily="34" charset="0"/>
              </a:rPr>
              <a:t>8+δ</a:t>
            </a:r>
            <a:endParaRPr lang="ja-JP" altLang="en-US" sz="2100" baseline="-25000" dirty="0">
              <a:latin typeface="Arial" panose="020B0604020202020204" pitchFamily="34" charset="0"/>
              <a:cs typeface="Arial" panose="020B0604020202020204" pitchFamily="34" charset="0"/>
            </a:endParaRPr>
          </a:p>
        </p:txBody>
      </p:sp>
      <p:sp>
        <p:nvSpPr>
          <p:cNvPr id="15" name="テキスト ボックス 14"/>
          <p:cNvSpPr txBox="1"/>
          <p:nvPr/>
        </p:nvSpPr>
        <p:spPr>
          <a:xfrm>
            <a:off x="3195304" y="5206202"/>
            <a:ext cx="1515736" cy="461665"/>
          </a:xfrm>
          <a:prstGeom prst="rect">
            <a:avLst/>
          </a:prstGeom>
          <a:noFill/>
        </p:spPr>
        <p:txBody>
          <a:bodyPr wrap="none" rtlCol="0">
            <a:spAutoFit/>
          </a:bodyPr>
          <a:lstStyle/>
          <a:p>
            <a:r>
              <a:rPr lang="en-US" altLang="ja-JP" sz="2400" i="1" dirty="0">
                <a:latin typeface="Arial" panose="020B0604020202020204" pitchFamily="34" charset="0"/>
                <a:cs typeface="Arial" panose="020B0604020202020204" pitchFamily="34" charset="0"/>
              </a:rPr>
              <a:t>T</a:t>
            </a:r>
            <a:r>
              <a:rPr lang="en-US" altLang="ja-JP" sz="2400" i="1" baseline="-25000" dirty="0">
                <a:latin typeface="Arial" panose="020B0604020202020204" pitchFamily="34" charset="0"/>
                <a:cs typeface="Arial" panose="020B0604020202020204" pitchFamily="34" charset="0"/>
              </a:rPr>
              <a:t>c</a:t>
            </a:r>
            <a:r>
              <a:rPr lang="en-US" altLang="ja-JP" sz="2400" i="1" dirty="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 135K</a:t>
            </a:r>
            <a:endParaRPr lang="ja-JP" altLang="en-US" sz="2400" dirty="0">
              <a:latin typeface="Arial" panose="020B0604020202020204" pitchFamily="34" charset="0"/>
              <a:cs typeface="Arial" panose="020B0604020202020204" pitchFamily="34" charset="0"/>
            </a:endParaRPr>
          </a:p>
        </p:txBody>
      </p:sp>
      <p:pic>
        <p:nvPicPr>
          <p:cNvPr id="16" name="図 15"/>
          <p:cNvPicPr>
            <a:picLocks noChangeAspect="1"/>
          </p:cNvPicPr>
          <p:nvPr/>
        </p:nvPicPr>
        <p:blipFill rotWithShape="1">
          <a:blip r:embed="rId5">
            <a:extLst>
              <a:ext uri="{28A0092B-C50C-407E-A947-70E740481C1C}">
                <a14:useLocalDpi xmlns:a14="http://schemas.microsoft.com/office/drawing/2010/main" val="0"/>
              </a:ext>
            </a:extLst>
          </a:blip>
          <a:srcRect l="1271" t="5240" r="52590" b="42216"/>
          <a:stretch/>
        </p:blipFill>
        <p:spPr>
          <a:xfrm>
            <a:off x="323528" y="1628801"/>
            <a:ext cx="1640588" cy="1728192"/>
          </a:xfrm>
          <a:prstGeom prst="rect">
            <a:avLst/>
          </a:prstGeom>
        </p:spPr>
      </p:pic>
      <p:sp>
        <p:nvSpPr>
          <p:cNvPr id="19" name="正方形/長方形 18"/>
          <p:cNvSpPr/>
          <p:nvPr/>
        </p:nvSpPr>
        <p:spPr>
          <a:xfrm>
            <a:off x="325693" y="1392707"/>
            <a:ext cx="202159" cy="399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テキスト ボックス 19"/>
          <p:cNvSpPr txBox="1"/>
          <p:nvPr/>
        </p:nvSpPr>
        <p:spPr>
          <a:xfrm>
            <a:off x="1691680" y="2348880"/>
            <a:ext cx="479146" cy="300082"/>
          </a:xfrm>
          <a:prstGeom prst="rect">
            <a:avLst/>
          </a:prstGeom>
          <a:noFill/>
        </p:spPr>
        <p:txBody>
          <a:bodyPr wrap="square" rtlCol="0">
            <a:spAutoFit/>
          </a:bodyPr>
          <a:lstStyle/>
          <a:p>
            <a:r>
              <a:rPr lang="en-US" altLang="ja-JP" sz="1350" dirty="0"/>
              <a:t>Mg</a:t>
            </a:r>
            <a:endParaRPr lang="ja-JP" altLang="en-US" sz="1350" dirty="0"/>
          </a:p>
        </p:txBody>
      </p:sp>
      <p:sp>
        <p:nvSpPr>
          <p:cNvPr id="21" name="テキスト ボックス 20"/>
          <p:cNvSpPr txBox="1"/>
          <p:nvPr/>
        </p:nvSpPr>
        <p:spPr>
          <a:xfrm>
            <a:off x="1907704" y="1916832"/>
            <a:ext cx="202110" cy="300082"/>
          </a:xfrm>
          <a:prstGeom prst="rect">
            <a:avLst/>
          </a:prstGeom>
          <a:noFill/>
        </p:spPr>
        <p:txBody>
          <a:bodyPr wrap="square" rtlCol="0">
            <a:spAutoFit/>
          </a:bodyPr>
          <a:lstStyle/>
          <a:p>
            <a:r>
              <a:rPr lang="en-US" altLang="ja-JP" sz="1350" dirty="0"/>
              <a:t>B</a:t>
            </a:r>
            <a:endParaRPr lang="ja-JP" altLang="en-US" sz="1350" dirty="0"/>
          </a:p>
        </p:txBody>
      </p:sp>
      <p:sp>
        <p:nvSpPr>
          <p:cNvPr id="22" name="テキスト ボックス 21"/>
          <p:cNvSpPr txBox="1"/>
          <p:nvPr/>
        </p:nvSpPr>
        <p:spPr>
          <a:xfrm>
            <a:off x="971600" y="4653136"/>
            <a:ext cx="837089" cy="415498"/>
          </a:xfrm>
          <a:prstGeom prst="rect">
            <a:avLst/>
          </a:prstGeom>
          <a:noFill/>
        </p:spPr>
        <p:txBody>
          <a:bodyPr wrap="none" rtlCol="0">
            <a:spAutoFit/>
          </a:bodyPr>
          <a:lstStyle/>
          <a:p>
            <a:r>
              <a:rPr lang="en-US" altLang="ja-JP" sz="2100" dirty="0">
                <a:latin typeface="Arial" panose="020B0604020202020204" pitchFamily="34" charset="0"/>
                <a:cs typeface="Arial" panose="020B0604020202020204" pitchFamily="34" charset="0"/>
              </a:rPr>
              <a:t>MgB</a:t>
            </a:r>
            <a:r>
              <a:rPr lang="en-US" altLang="ja-JP" sz="2100" baseline="-25000" dirty="0">
                <a:latin typeface="Arial" panose="020B0604020202020204" pitchFamily="34" charset="0"/>
                <a:cs typeface="Arial" panose="020B0604020202020204" pitchFamily="34" charset="0"/>
              </a:rPr>
              <a:t>2</a:t>
            </a:r>
            <a:endParaRPr lang="ja-JP" altLang="en-US" sz="2100" baseline="-25000" dirty="0">
              <a:latin typeface="Arial" panose="020B0604020202020204" pitchFamily="34" charset="0"/>
              <a:cs typeface="Arial" panose="020B0604020202020204" pitchFamily="34" charset="0"/>
            </a:endParaRPr>
          </a:p>
        </p:txBody>
      </p:sp>
      <p:sp>
        <p:nvSpPr>
          <p:cNvPr id="23" name="テキスト ボックス 22"/>
          <p:cNvSpPr txBox="1"/>
          <p:nvPr/>
        </p:nvSpPr>
        <p:spPr>
          <a:xfrm>
            <a:off x="718838" y="5206202"/>
            <a:ext cx="1344214" cy="461665"/>
          </a:xfrm>
          <a:prstGeom prst="rect">
            <a:avLst/>
          </a:prstGeom>
          <a:noFill/>
        </p:spPr>
        <p:txBody>
          <a:bodyPr wrap="none" rtlCol="0">
            <a:spAutoFit/>
          </a:bodyPr>
          <a:lstStyle/>
          <a:p>
            <a:r>
              <a:rPr lang="en-US" altLang="ja-JP" sz="2400" i="1" dirty="0">
                <a:latin typeface="Arial" panose="020B0604020202020204" pitchFamily="34" charset="0"/>
                <a:cs typeface="Arial" panose="020B0604020202020204" pitchFamily="34" charset="0"/>
              </a:rPr>
              <a:t>T</a:t>
            </a:r>
            <a:r>
              <a:rPr lang="en-US" altLang="ja-JP" sz="2400" i="1" baseline="-25000" dirty="0">
                <a:latin typeface="Arial" panose="020B0604020202020204" pitchFamily="34" charset="0"/>
                <a:cs typeface="Arial" panose="020B0604020202020204" pitchFamily="34" charset="0"/>
              </a:rPr>
              <a:t>c</a:t>
            </a:r>
            <a:r>
              <a:rPr lang="en-US" altLang="ja-JP" sz="2400" i="1" dirty="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 39K</a:t>
            </a:r>
            <a:endParaRPr lang="ja-JP" altLang="en-US" sz="2400" dirty="0">
              <a:latin typeface="Arial" panose="020B0604020202020204" pitchFamily="34" charset="0"/>
              <a:cs typeface="Arial" panose="020B0604020202020204" pitchFamily="34" charset="0"/>
            </a:endParaRPr>
          </a:p>
        </p:txBody>
      </p:sp>
      <p:pic>
        <p:nvPicPr>
          <p:cNvPr id="27" name="図 26"/>
          <p:cNvPicPr>
            <a:picLocks noChangeAspect="1"/>
          </p:cNvPicPr>
          <p:nvPr/>
        </p:nvPicPr>
        <p:blipFill>
          <a:blip r:embed="rId6"/>
          <a:stretch>
            <a:fillRect/>
          </a:stretch>
        </p:blipFill>
        <p:spPr>
          <a:xfrm>
            <a:off x="5580112" y="1340768"/>
            <a:ext cx="1877079" cy="3001555"/>
          </a:xfrm>
          <a:prstGeom prst="rect">
            <a:avLst/>
          </a:prstGeom>
        </p:spPr>
      </p:pic>
      <p:sp>
        <p:nvSpPr>
          <p:cNvPr id="28" name="テキスト ボックス 27"/>
          <p:cNvSpPr txBox="1"/>
          <p:nvPr/>
        </p:nvSpPr>
        <p:spPr>
          <a:xfrm>
            <a:off x="5796136" y="4653136"/>
            <a:ext cx="1930337" cy="415498"/>
          </a:xfrm>
          <a:prstGeom prst="rect">
            <a:avLst/>
          </a:prstGeom>
          <a:noFill/>
        </p:spPr>
        <p:txBody>
          <a:bodyPr wrap="none" rtlCol="0">
            <a:spAutoFit/>
          </a:bodyPr>
          <a:lstStyle/>
          <a:p>
            <a:r>
              <a:rPr lang="en-US" altLang="ja-JP" sz="2100" dirty="0">
                <a:latin typeface="Arial" panose="020B0604020202020204" pitchFamily="34" charset="0"/>
                <a:cs typeface="Arial" panose="020B0604020202020204" pitchFamily="34" charset="0"/>
              </a:rPr>
              <a:t>SmFeAsO</a:t>
            </a:r>
            <a:r>
              <a:rPr lang="en-US" altLang="ja-JP" sz="2100" baseline="-25000" dirty="0">
                <a:latin typeface="Arial" panose="020B0604020202020204" pitchFamily="34" charset="0"/>
                <a:cs typeface="Arial" panose="020B0604020202020204" pitchFamily="34" charset="0"/>
              </a:rPr>
              <a:t>1-x</a:t>
            </a:r>
            <a:r>
              <a:rPr lang="en-US" altLang="ja-JP" sz="2100" dirty="0">
                <a:latin typeface="Arial" panose="020B0604020202020204" pitchFamily="34" charset="0"/>
                <a:cs typeface="Arial" panose="020B0604020202020204" pitchFamily="34" charset="0"/>
              </a:rPr>
              <a:t>F</a:t>
            </a:r>
            <a:r>
              <a:rPr lang="en-US" altLang="ja-JP" sz="2100" baseline="-25000" dirty="0">
                <a:latin typeface="Arial" panose="020B0604020202020204" pitchFamily="34" charset="0"/>
                <a:cs typeface="Arial" panose="020B0604020202020204" pitchFamily="34" charset="0"/>
              </a:rPr>
              <a:t>x</a:t>
            </a:r>
            <a:endParaRPr lang="ja-JP" altLang="en-US" sz="2100" baseline="-25000" dirty="0">
              <a:latin typeface="Arial" panose="020B0604020202020204" pitchFamily="34" charset="0"/>
              <a:cs typeface="Arial" panose="020B0604020202020204" pitchFamily="34" charset="0"/>
            </a:endParaRPr>
          </a:p>
        </p:txBody>
      </p:sp>
      <p:sp>
        <p:nvSpPr>
          <p:cNvPr id="29" name="テキスト ボックス 28"/>
          <p:cNvSpPr txBox="1"/>
          <p:nvPr/>
        </p:nvSpPr>
        <p:spPr>
          <a:xfrm>
            <a:off x="6026679" y="5203151"/>
            <a:ext cx="1344214" cy="461665"/>
          </a:xfrm>
          <a:prstGeom prst="rect">
            <a:avLst/>
          </a:prstGeom>
          <a:noFill/>
        </p:spPr>
        <p:txBody>
          <a:bodyPr wrap="none" rtlCol="0">
            <a:spAutoFit/>
          </a:bodyPr>
          <a:lstStyle/>
          <a:p>
            <a:r>
              <a:rPr lang="en-US" altLang="ja-JP" sz="2400" i="1" dirty="0">
                <a:latin typeface="Arial" panose="020B0604020202020204" pitchFamily="34" charset="0"/>
                <a:cs typeface="Arial" panose="020B0604020202020204" pitchFamily="34" charset="0"/>
              </a:rPr>
              <a:t>T</a:t>
            </a:r>
            <a:r>
              <a:rPr lang="en-US" altLang="ja-JP" sz="2400" i="1" baseline="-25000" dirty="0">
                <a:latin typeface="Arial" panose="020B0604020202020204" pitchFamily="34" charset="0"/>
                <a:cs typeface="Arial" panose="020B0604020202020204" pitchFamily="34" charset="0"/>
              </a:rPr>
              <a:t>c</a:t>
            </a:r>
            <a:r>
              <a:rPr lang="en-US" altLang="ja-JP" sz="2400" i="1" dirty="0">
                <a:latin typeface="Arial" panose="020B0604020202020204" pitchFamily="34" charset="0"/>
                <a:cs typeface="Arial" panose="020B0604020202020204" pitchFamily="34" charset="0"/>
              </a:rPr>
              <a:t> </a:t>
            </a:r>
            <a:r>
              <a:rPr lang="en-US" altLang="ja-JP" sz="2400" dirty="0">
                <a:latin typeface="Arial" panose="020B0604020202020204" pitchFamily="34" charset="0"/>
                <a:cs typeface="Arial" panose="020B0604020202020204" pitchFamily="34" charset="0"/>
              </a:rPr>
              <a:t>= 55K</a:t>
            </a:r>
            <a:endParaRPr lang="ja-JP" altLang="en-US" sz="2400" dirty="0">
              <a:latin typeface="Arial" panose="020B0604020202020204" pitchFamily="34" charset="0"/>
              <a:cs typeface="Arial" panose="020B0604020202020204" pitchFamily="34" charset="0"/>
            </a:endParaRPr>
          </a:p>
        </p:txBody>
      </p:sp>
      <p:sp>
        <p:nvSpPr>
          <p:cNvPr id="30" name="円/楕円 29"/>
          <p:cNvSpPr/>
          <p:nvPr/>
        </p:nvSpPr>
        <p:spPr>
          <a:xfrm>
            <a:off x="3275856" y="2636912"/>
            <a:ext cx="1008112" cy="5040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5508104" y="2276872"/>
            <a:ext cx="2232248" cy="12961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矢印コネクタ 2"/>
          <p:cNvCxnSpPr/>
          <p:nvPr/>
        </p:nvCxnSpPr>
        <p:spPr>
          <a:xfrm flipH="1">
            <a:off x="4139952" y="2636912"/>
            <a:ext cx="4320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4644008" y="2492896"/>
            <a:ext cx="648072" cy="923330"/>
          </a:xfrm>
          <a:prstGeom prst="rect">
            <a:avLst/>
          </a:prstGeom>
          <a:noFill/>
        </p:spPr>
        <p:txBody>
          <a:bodyPr wrap="square" rtlCol="0">
            <a:spAutoFit/>
          </a:bodyPr>
          <a:lstStyle/>
          <a:p>
            <a:r>
              <a:rPr kumimoji="1" lang="en-US" altLang="ja-JP" dirty="0" smtClean="0"/>
              <a:t>2-D Cu-O layer</a:t>
            </a:r>
            <a:endParaRPr kumimoji="1" lang="ja-JP" altLang="en-US" dirty="0"/>
          </a:p>
        </p:txBody>
      </p:sp>
      <p:cxnSp>
        <p:nvCxnSpPr>
          <p:cNvPr id="32" name="直線矢印コネクタ 31"/>
          <p:cNvCxnSpPr/>
          <p:nvPr/>
        </p:nvCxnSpPr>
        <p:spPr>
          <a:xfrm flipH="1">
            <a:off x="7596336" y="2564904"/>
            <a:ext cx="43204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8028384" y="2492896"/>
            <a:ext cx="792088" cy="923330"/>
          </a:xfrm>
          <a:prstGeom prst="rect">
            <a:avLst/>
          </a:prstGeom>
          <a:noFill/>
        </p:spPr>
        <p:txBody>
          <a:bodyPr wrap="square" rtlCol="0">
            <a:spAutoFit/>
          </a:bodyPr>
          <a:lstStyle/>
          <a:p>
            <a:r>
              <a:rPr lang="en-US" altLang="ja-JP" dirty="0"/>
              <a:t>3</a:t>
            </a:r>
            <a:r>
              <a:rPr kumimoji="1" lang="en-US" altLang="ja-JP" dirty="0" smtClean="0"/>
              <a:t>-D Fe-As layer</a:t>
            </a:r>
            <a:endParaRPr kumimoji="1" lang="ja-JP" altLang="en-US" dirty="0"/>
          </a:p>
        </p:txBody>
      </p:sp>
      <p:sp>
        <p:nvSpPr>
          <p:cNvPr id="34" name="テキスト ボックス 33"/>
          <p:cNvSpPr txBox="1"/>
          <p:nvPr/>
        </p:nvSpPr>
        <p:spPr>
          <a:xfrm>
            <a:off x="70992" y="5733256"/>
            <a:ext cx="9073008" cy="1015663"/>
          </a:xfrm>
          <a:prstGeom prst="rect">
            <a:avLst/>
          </a:prstGeom>
          <a:noFill/>
        </p:spPr>
        <p:txBody>
          <a:bodyPr wrap="square" rtlCol="0">
            <a:spAutoFit/>
          </a:bodyPr>
          <a:lstStyle/>
          <a:p>
            <a:r>
              <a:rPr lang="en-US" altLang="ja-JP" sz="2000" dirty="0" smtClean="0">
                <a:latin typeface="Arial" panose="020B0604020202020204" pitchFamily="34" charset="0"/>
                <a:cs typeface="Arial" panose="020B0604020202020204" pitchFamily="34" charset="0"/>
              </a:rPr>
              <a:t>The crystal structure of high temperature superconductor has layered structure,</a:t>
            </a:r>
            <a:r>
              <a:rPr lang="ja-JP" altLang="en-US" sz="2000" dirty="0" smtClean="0">
                <a:latin typeface="Arial" panose="020B0604020202020204" pitchFamily="34" charset="0"/>
                <a:cs typeface="Arial" panose="020B0604020202020204" pitchFamily="34" charset="0"/>
              </a:rPr>
              <a:t> </a:t>
            </a:r>
            <a:r>
              <a:rPr lang="en-US" altLang="ja-JP" sz="2000" dirty="0" smtClean="0">
                <a:latin typeface="Arial" panose="020B0604020202020204" pitchFamily="34" charset="0"/>
                <a:cs typeface="Arial" panose="020B0604020202020204" pitchFamily="34" charset="0"/>
              </a:rPr>
              <a:t>but shapes of these layers between the materials of Cu-based and Fe-based have some differences.</a:t>
            </a:r>
          </a:p>
        </p:txBody>
      </p:sp>
    </p:spTree>
    <p:extLst>
      <p:ext uri="{BB962C8B-B14F-4D97-AF65-F5344CB8AC3E}">
        <p14:creationId xmlns:p14="http://schemas.microsoft.com/office/powerpoint/2010/main" val="4009118593"/>
      </p:ext>
    </p:extLst>
  </p:cSld>
  <p:clrMapOvr>
    <a:masterClrMapping/>
  </p:clrMapOvr>
  <p:transition advTm="533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6"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6"/>
            <a:chOff x="1331640" y="179125"/>
            <a:chExt cx="7558512" cy="584776"/>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4"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6"/>
            </a:xfrm>
            <a:prstGeom prst="rect">
              <a:avLst/>
            </a:prstGeom>
            <a:noFill/>
          </p:spPr>
          <p:txBody>
            <a:bodyPr wrap="square" rtlCol="0">
              <a:spAutoFit/>
            </a:bodyPr>
            <a:lstStyle/>
            <a:p>
              <a:r>
                <a:rPr lang="en-US" altLang="ja-JP" sz="3200" dirty="0" smtClean="0"/>
                <a:t>Future</a:t>
              </a:r>
              <a:r>
                <a:rPr lang="ja-JP" altLang="en-US" sz="3200" dirty="0"/>
                <a:t> </a:t>
              </a:r>
              <a:r>
                <a:rPr lang="en-US" altLang="ja-JP" sz="3200" dirty="0" smtClean="0"/>
                <a:t>work</a:t>
              </a:r>
              <a:endParaRPr kumimoji="1" lang="ja-JP" altLang="en-US" sz="3200" dirty="0"/>
            </a:p>
          </p:txBody>
        </p:sp>
      </p:grpSp>
      <p:pic>
        <p:nvPicPr>
          <p:cNvPr id="7" name="図 6"/>
          <p:cNvPicPr>
            <a:picLocks noChangeAspect="1"/>
          </p:cNvPicPr>
          <p:nvPr/>
        </p:nvPicPr>
        <p:blipFill>
          <a:blip r:embed="rId5"/>
          <a:stretch>
            <a:fillRect/>
          </a:stretch>
        </p:blipFill>
        <p:spPr>
          <a:xfrm>
            <a:off x="467544" y="908720"/>
            <a:ext cx="2301535" cy="3816424"/>
          </a:xfrm>
          <a:prstGeom prst="rect">
            <a:avLst/>
          </a:prstGeom>
        </p:spPr>
      </p:pic>
      <p:cxnSp>
        <p:nvCxnSpPr>
          <p:cNvPr id="8" name="直線矢印コネクタ 7"/>
          <p:cNvCxnSpPr/>
          <p:nvPr/>
        </p:nvCxnSpPr>
        <p:spPr>
          <a:xfrm flipH="1" flipV="1">
            <a:off x="2699792" y="1124744"/>
            <a:ext cx="468479" cy="576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3131840" y="1628800"/>
            <a:ext cx="568627" cy="461665"/>
          </a:xfrm>
          <a:prstGeom prst="rect">
            <a:avLst/>
          </a:prstGeom>
          <a:noFill/>
        </p:spPr>
        <p:txBody>
          <a:bodyPr wrap="square" rtlCol="0">
            <a:spAutoFit/>
          </a:bodyPr>
          <a:lstStyle/>
          <a:p>
            <a:r>
              <a:rPr lang="en-US" altLang="ja-JP" sz="2400" dirty="0" smtClean="0"/>
              <a:t>Cu</a:t>
            </a:r>
            <a:endParaRPr kumimoji="1" lang="ja-JP" altLang="en-US" sz="2400" dirty="0"/>
          </a:p>
        </p:txBody>
      </p:sp>
      <p:cxnSp>
        <p:nvCxnSpPr>
          <p:cNvPr id="10" name="直線矢印コネクタ 9"/>
          <p:cNvCxnSpPr/>
          <p:nvPr/>
        </p:nvCxnSpPr>
        <p:spPr>
          <a:xfrm flipH="1" flipV="1">
            <a:off x="2483768" y="1988840"/>
            <a:ext cx="468479" cy="5760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2915816" y="2420888"/>
            <a:ext cx="568627" cy="461665"/>
          </a:xfrm>
          <a:prstGeom prst="rect">
            <a:avLst/>
          </a:prstGeom>
          <a:noFill/>
        </p:spPr>
        <p:txBody>
          <a:bodyPr wrap="square" rtlCol="0">
            <a:spAutoFit/>
          </a:bodyPr>
          <a:lstStyle/>
          <a:p>
            <a:r>
              <a:rPr lang="en-US" altLang="ja-JP" sz="2400" dirty="0" smtClean="0"/>
              <a:t>Fe</a:t>
            </a:r>
            <a:endParaRPr kumimoji="1" lang="ja-JP" altLang="en-US" sz="2400" dirty="0"/>
          </a:p>
        </p:txBody>
      </p:sp>
      <p:cxnSp>
        <p:nvCxnSpPr>
          <p:cNvPr id="12" name="直線矢印コネクタ 11"/>
          <p:cNvCxnSpPr/>
          <p:nvPr/>
        </p:nvCxnSpPr>
        <p:spPr>
          <a:xfrm flipH="1" flipV="1">
            <a:off x="2123728" y="2492896"/>
            <a:ext cx="1148830" cy="14190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3275856" y="3861048"/>
            <a:ext cx="568627" cy="461665"/>
          </a:xfrm>
          <a:prstGeom prst="rect">
            <a:avLst/>
          </a:prstGeom>
          <a:noFill/>
        </p:spPr>
        <p:txBody>
          <a:bodyPr wrap="square" rtlCol="0">
            <a:spAutoFit/>
          </a:bodyPr>
          <a:lstStyle/>
          <a:p>
            <a:r>
              <a:rPr lang="en-US" altLang="ja-JP" sz="2400" dirty="0" smtClean="0"/>
              <a:t>S</a:t>
            </a:r>
            <a:endParaRPr kumimoji="1" lang="ja-JP" altLang="en-US" sz="2400" dirty="0"/>
          </a:p>
        </p:txBody>
      </p:sp>
      <mc:AlternateContent xmlns:mc="http://schemas.openxmlformats.org/markup-compatibility/2006" xmlns:a14="http://schemas.microsoft.com/office/drawing/2010/main">
        <mc:Choice Requires="a14">
          <p:sp>
            <p:nvSpPr>
              <p:cNvPr id="14" name="テキスト ボックス 13"/>
              <p:cNvSpPr txBox="1"/>
              <p:nvPr/>
            </p:nvSpPr>
            <p:spPr>
              <a:xfrm>
                <a:off x="4427984" y="1124744"/>
                <a:ext cx="4072542" cy="2400657"/>
              </a:xfrm>
              <a:prstGeom prst="rect">
                <a:avLst/>
              </a:prstGeom>
              <a:noFill/>
            </p:spPr>
            <p:txBody>
              <a:bodyPr wrap="square" rtlCol="0">
                <a:spAutoFit/>
              </a:bodyPr>
              <a:lstStyle/>
              <a:p>
                <a:pPr>
                  <a:lnSpc>
                    <a:spcPts val="2000"/>
                  </a:lnSpc>
                </a:pPr>
                <a:r>
                  <a:rPr lang="en-US" altLang="ja-JP" sz="2400" dirty="0" smtClean="0">
                    <a:latin typeface="Arial" pitchFamily="34" charset="0"/>
                    <a:cs typeface="Arial" pitchFamily="34" charset="0"/>
                  </a:rPr>
                  <a:t>At</a:t>
                </a:r>
                <a:r>
                  <a:rPr kumimoji="1" lang="en-US" altLang="ja-JP" sz="2400" dirty="0" smtClean="0">
                    <a:latin typeface="Arial" pitchFamily="34" charset="0"/>
                    <a:cs typeface="Arial" pitchFamily="34" charset="0"/>
                  </a:rPr>
                  <a:t> </a:t>
                </a:r>
                <a:r>
                  <a:rPr lang="en-US" altLang="ja-JP" sz="2400" dirty="0" smtClean="0">
                    <a:latin typeface="Arial" pitchFamily="34" charset="0"/>
                    <a:cs typeface="Arial" pitchFamily="34" charset="0"/>
                  </a:rPr>
                  <a:t>ambient condition</a:t>
                </a:r>
                <a:r>
                  <a:rPr kumimoji="1" lang="en-US" altLang="ja-JP" sz="2400" i="1" dirty="0" smtClean="0">
                    <a:latin typeface="Arial" pitchFamily="34" charset="0"/>
                    <a:cs typeface="Arial" pitchFamily="34" charset="0"/>
                  </a:rPr>
                  <a:t>,</a:t>
                </a:r>
              </a:p>
              <a:p>
                <a:pPr>
                  <a:lnSpc>
                    <a:spcPts val="2000"/>
                  </a:lnSpc>
                </a:pPr>
                <a:endParaRPr kumimoji="1" lang="en-US" altLang="ja-JP" sz="2400" i="1" dirty="0" smtClean="0">
                  <a:latin typeface="Arial" pitchFamily="34" charset="0"/>
                  <a:cs typeface="Arial" pitchFamily="34" charset="0"/>
                </a:endParaRPr>
              </a:p>
              <a:p>
                <a:pPr marL="342900" indent="-342900">
                  <a:lnSpc>
                    <a:spcPts val="2000"/>
                  </a:lnSpc>
                  <a:buFont typeface="Arial" pitchFamily="34" charset="0"/>
                  <a:buChar char="•"/>
                </a:pPr>
                <a:r>
                  <a:rPr lang="en-US" altLang="ja-JP" sz="2400" i="1" dirty="0" smtClean="0"/>
                  <a:t>Ⅰ</a:t>
                </a:r>
                <a14:m>
                  <m:oMath xmlns:m="http://schemas.openxmlformats.org/officeDocument/2006/math">
                    <m:acc>
                      <m:accPr>
                        <m:chr m:val="̅"/>
                        <m:ctrlPr>
                          <a:rPr lang="en-US" altLang="ja-JP" sz="2400" i="1" smtClean="0">
                            <a:latin typeface="Cambria Math"/>
                          </a:rPr>
                        </m:ctrlPr>
                      </m:accPr>
                      <m:e>
                        <m:r>
                          <a:rPr lang="en-US" altLang="ja-JP" sz="2400" b="0" i="1" smtClean="0">
                            <a:latin typeface="Cambria Math" panose="02040503050406030204" pitchFamily="18" charset="0"/>
                          </a:rPr>
                          <m:t>4</m:t>
                        </m:r>
                      </m:e>
                    </m:acc>
                  </m:oMath>
                </a14:m>
                <a:r>
                  <a:rPr lang="en-US" altLang="ja-JP" sz="2400" i="1" dirty="0" smtClean="0">
                    <a:latin typeface="Arial" pitchFamily="34" charset="0"/>
                    <a:cs typeface="Arial" pitchFamily="34" charset="0"/>
                  </a:rPr>
                  <a:t>2d</a:t>
                </a:r>
              </a:p>
              <a:p>
                <a:pPr>
                  <a:lnSpc>
                    <a:spcPts val="2000"/>
                  </a:lnSpc>
                </a:pPr>
                <a:r>
                  <a:rPr lang="en-US" altLang="ja-JP" sz="2400" i="1" dirty="0" smtClean="0">
                    <a:latin typeface="Arial" pitchFamily="34" charset="0"/>
                    <a:cs typeface="Arial" pitchFamily="34" charset="0"/>
                  </a:rPr>
                  <a:t>a</a:t>
                </a:r>
                <a:r>
                  <a:rPr lang="en-US" altLang="ja-JP" sz="2400" dirty="0" smtClean="0">
                    <a:latin typeface="Arial" pitchFamily="34" charset="0"/>
                    <a:cs typeface="Arial" pitchFamily="34" charset="0"/>
                  </a:rPr>
                  <a:t>=5.289 Å, </a:t>
                </a:r>
                <a:r>
                  <a:rPr lang="en-US" altLang="ja-JP" sz="2400" i="1" dirty="0" smtClean="0">
                    <a:latin typeface="Arial" pitchFamily="34" charset="0"/>
                    <a:cs typeface="Arial" pitchFamily="34" charset="0"/>
                  </a:rPr>
                  <a:t>c</a:t>
                </a:r>
                <a:r>
                  <a:rPr lang="en-US" altLang="ja-JP" sz="2400" dirty="0" smtClean="0">
                    <a:latin typeface="Arial" pitchFamily="34" charset="0"/>
                    <a:cs typeface="Arial" pitchFamily="34" charset="0"/>
                  </a:rPr>
                  <a:t>=10.423 Å</a:t>
                </a:r>
              </a:p>
              <a:p>
                <a:pPr>
                  <a:lnSpc>
                    <a:spcPts val="2000"/>
                  </a:lnSpc>
                </a:pPr>
                <a:endParaRPr lang="en-US" altLang="ja-JP" sz="2400" dirty="0" smtClean="0">
                  <a:latin typeface="Arial" pitchFamily="34" charset="0"/>
                  <a:cs typeface="Arial" pitchFamily="34" charset="0"/>
                </a:endParaRPr>
              </a:p>
              <a:p>
                <a:pPr marL="342900" indent="-342900">
                  <a:lnSpc>
                    <a:spcPts val="2000"/>
                  </a:lnSpc>
                  <a:buFont typeface="Arial" pitchFamily="34" charset="0"/>
                  <a:buChar char="•"/>
                </a:pPr>
                <a:r>
                  <a:rPr lang="en-US" altLang="ja-JP" sz="2400" dirty="0" smtClean="0">
                    <a:latin typeface="Arial" pitchFamily="34" charset="0"/>
                    <a:cs typeface="Arial" pitchFamily="34" charset="0"/>
                  </a:rPr>
                  <a:t>Antiferromagnetic</a:t>
                </a:r>
              </a:p>
              <a:p>
                <a:pPr>
                  <a:lnSpc>
                    <a:spcPts val="2000"/>
                  </a:lnSpc>
                </a:pPr>
                <a:r>
                  <a:rPr lang="en-US" altLang="ja-JP" sz="2400" i="1" dirty="0" smtClean="0">
                    <a:latin typeface="Arial" pitchFamily="34" charset="0"/>
                    <a:cs typeface="Arial" pitchFamily="34" charset="0"/>
                  </a:rPr>
                  <a:t>T</a:t>
                </a:r>
                <a:r>
                  <a:rPr lang="en-US" altLang="ja-JP" sz="2400" i="1" baseline="-25000" dirty="0" smtClean="0">
                    <a:latin typeface="Arial" pitchFamily="34" charset="0"/>
                    <a:cs typeface="Arial" pitchFamily="34" charset="0"/>
                  </a:rPr>
                  <a:t>N</a:t>
                </a:r>
                <a:r>
                  <a:rPr lang="en-US" altLang="ja-JP" sz="2400" dirty="0" smtClean="0">
                    <a:latin typeface="Arial" pitchFamily="34" charset="0"/>
                    <a:cs typeface="Arial" pitchFamily="34" charset="0"/>
                  </a:rPr>
                  <a:t>=823K</a:t>
                </a:r>
              </a:p>
              <a:p>
                <a:pPr>
                  <a:lnSpc>
                    <a:spcPts val="2000"/>
                  </a:lnSpc>
                </a:pPr>
                <a:endParaRPr lang="en-US" altLang="ja-JP" sz="2400" dirty="0">
                  <a:latin typeface="Arial" pitchFamily="34" charset="0"/>
                  <a:cs typeface="Arial" pitchFamily="34" charset="0"/>
                </a:endParaRPr>
              </a:p>
              <a:p>
                <a:pPr marL="342900" indent="-342900">
                  <a:lnSpc>
                    <a:spcPts val="2000"/>
                  </a:lnSpc>
                  <a:buFont typeface="Arial" pitchFamily="34" charset="0"/>
                  <a:buChar char="•"/>
                </a:pPr>
                <a:r>
                  <a:rPr lang="en-US" altLang="ja-JP" sz="2400" dirty="0" smtClean="0">
                    <a:latin typeface="Arial" pitchFamily="34" charset="0"/>
                    <a:cs typeface="Arial" pitchFamily="34" charset="0"/>
                  </a:rPr>
                  <a:t>Semiconductor(p-type?)</a:t>
                </a:r>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4427984" y="1124744"/>
                <a:ext cx="4072542" cy="2400657"/>
              </a:xfrm>
              <a:prstGeom prst="rect">
                <a:avLst/>
              </a:prstGeom>
              <a:blipFill rotWithShape="0">
                <a:blip r:embed="rId6"/>
                <a:stretch>
                  <a:fillRect l="-2246" t="-6361" b="-5598"/>
                </a:stretch>
              </a:blipFill>
            </p:spPr>
            <p:txBody>
              <a:bodyPr/>
              <a:lstStyle/>
              <a:p>
                <a:r>
                  <a:rPr lang="ja-JP" altLang="en-US">
                    <a:noFill/>
                  </a:rPr>
                  <a:t> </a:t>
                </a:r>
              </a:p>
            </p:txBody>
          </p:sp>
        </mc:Fallback>
      </mc:AlternateContent>
      <p:graphicFrame>
        <p:nvGraphicFramePr>
          <p:cNvPr id="2" name="オブジェクト 1"/>
          <p:cNvGraphicFramePr>
            <a:graphicFrameLocks noChangeAspect="1"/>
          </p:cNvGraphicFramePr>
          <p:nvPr>
            <p:extLst>
              <p:ext uri="{D42A27DB-BD31-4B8C-83A1-F6EECF244321}">
                <p14:modId xmlns:p14="http://schemas.microsoft.com/office/powerpoint/2010/main" val="1102725973"/>
              </p:ext>
            </p:extLst>
          </p:nvPr>
        </p:nvGraphicFramePr>
        <p:xfrm>
          <a:off x="3275856" y="3212976"/>
          <a:ext cx="5529885" cy="3888432"/>
        </p:xfrm>
        <a:graphic>
          <a:graphicData uri="http://schemas.openxmlformats.org/presentationml/2006/ole">
            <mc:AlternateContent xmlns:mc="http://schemas.openxmlformats.org/markup-compatibility/2006">
              <mc:Choice xmlns:v="urn:schemas-microsoft-com:vml" Requires="v">
                <p:oleObj spid="_x0000_s49163" name="ｸﾞﾗﾌ" r:id="rId7" imgW="4160880" imgH="2926080" progId="Origin50.Graph">
                  <p:embed/>
                </p:oleObj>
              </mc:Choice>
              <mc:Fallback>
                <p:oleObj name="ｸﾞﾗﾌ" r:id="rId7" imgW="4160880" imgH="2926080" progId="Origin50.Graph">
                  <p:embed/>
                  <p:pic>
                    <p:nvPicPr>
                      <p:cNvPr id="0" name=""/>
                      <p:cNvPicPr/>
                      <p:nvPr/>
                    </p:nvPicPr>
                    <p:blipFill>
                      <a:blip r:embed="rId8"/>
                      <a:stretch>
                        <a:fillRect/>
                      </a:stretch>
                    </p:blipFill>
                    <p:spPr>
                      <a:xfrm>
                        <a:off x="3275856" y="3212976"/>
                        <a:ext cx="5529885" cy="3888432"/>
                      </a:xfrm>
                      <a:prstGeom prst="rect">
                        <a:avLst/>
                      </a:prstGeom>
                    </p:spPr>
                  </p:pic>
                </p:oleObj>
              </mc:Fallback>
            </mc:AlternateContent>
          </a:graphicData>
        </a:graphic>
      </p:graphicFrame>
    </p:spTree>
    <p:extLst>
      <p:ext uri="{BB962C8B-B14F-4D97-AF65-F5344CB8AC3E}">
        <p14:creationId xmlns:p14="http://schemas.microsoft.com/office/powerpoint/2010/main" val="1700337880"/>
      </p:ext>
    </p:extLst>
  </p:cSld>
  <p:clrMapOvr>
    <a:masterClrMapping/>
  </p:clrMapOvr>
  <p:transition advTm="53368"/>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グループ化 42"/>
          <p:cNvGrpSpPr/>
          <p:nvPr/>
        </p:nvGrpSpPr>
        <p:grpSpPr>
          <a:xfrm>
            <a:off x="971600" y="188640"/>
            <a:ext cx="7728299" cy="584775"/>
            <a:chOff x="1161853" y="179125"/>
            <a:chExt cx="7728299"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4"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161853" y="179125"/>
              <a:ext cx="4608512" cy="584775"/>
            </a:xfrm>
            <a:prstGeom prst="rect">
              <a:avLst/>
            </a:prstGeom>
            <a:noFill/>
          </p:spPr>
          <p:txBody>
            <a:bodyPr wrap="square" rtlCol="0">
              <a:spAutoFit/>
            </a:bodyPr>
            <a:lstStyle/>
            <a:p>
              <a:r>
                <a:rPr lang="en-US" altLang="ja-JP" sz="3200" dirty="0" smtClean="0">
                  <a:latin typeface="Arial" pitchFamily="34" charset="0"/>
                  <a:cs typeface="Arial" pitchFamily="34" charset="0"/>
                </a:rPr>
                <a:t>Metal-insulator transition</a:t>
              </a:r>
              <a:endParaRPr kumimoji="1" lang="ja-JP" altLang="en-US" sz="3200" dirty="0"/>
            </a:p>
          </p:txBody>
        </p:sp>
      </p:gr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6" y="1268760"/>
            <a:ext cx="3502119"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5652120" y="5589240"/>
            <a:ext cx="2880320" cy="646331"/>
          </a:xfrm>
          <a:prstGeom prst="rect">
            <a:avLst/>
          </a:prstGeom>
          <a:noFill/>
        </p:spPr>
        <p:txBody>
          <a:bodyPr wrap="square" rtlCol="0">
            <a:spAutoFit/>
          </a:bodyPr>
          <a:lstStyle/>
          <a:p>
            <a:r>
              <a:rPr lang="en-US" altLang="ja-JP" dirty="0" smtClean="0">
                <a:latin typeface="Arial" pitchFamily="34" charset="0"/>
                <a:cs typeface="Arial" pitchFamily="34" charset="0"/>
              </a:rPr>
              <a:t>T. Kawakami </a:t>
            </a:r>
            <a:r>
              <a:rPr lang="en-US" altLang="ja-JP" i="1" dirty="0" smtClean="0">
                <a:latin typeface="Arial" pitchFamily="34" charset="0"/>
                <a:cs typeface="Arial" pitchFamily="34" charset="0"/>
              </a:rPr>
              <a:t>et al</a:t>
            </a:r>
            <a:r>
              <a:rPr lang="en-US" altLang="ja-JP" dirty="0" smtClean="0">
                <a:latin typeface="Arial" pitchFamily="34" charset="0"/>
                <a:cs typeface="Arial" pitchFamily="34" charset="0"/>
              </a:rPr>
              <a:t>.,</a:t>
            </a:r>
          </a:p>
          <a:p>
            <a:r>
              <a:rPr lang="en-US" altLang="ja-JP" dirty="0" smtClean="0">
                <a:latin typeface="Arial" pitchFamily="34" charset="0"/>
                <a:cs typeface="Arial" pitchFamily="34" charset="0"/>
              </a:rPr>
              <a:t> Nat. Chem. </a:t>
            </a:r>
            <a:r>
              <a:rPr lang="en-US" altLang="ja-JP" b="1" dirty="0" smtClean="0">
                <a:latin typeface="Arial" pitchFamily="34" charset="0"/>
                <a:cs typeface="Arial" pitchFamily="34" charset="0"/>
              </a:rPr>
              <a:t>1</a:t>
            </a:r>
            <a:r>
              <a:rPr lang="en-US" altLang="ja-JP" dirty="0" smtClean="0">
                <a:latin typeface="Arial" pitchFamily="34" charset="0"/>
                <a:cs typeface="Arial" pitchFamily="34" charset="0"/>
              </a:rPr>
              <a:t>, 371 (2009)</a:t>
            </a:r>
            <a:endParaRPr kumimoji="1" lang="ja-JP" altLang="en-US" b="1" dirty="0">
              <a:latin typeface="Arial" pitchFamily="34" charset="0"/>
              <a:cs typeface="Arial" pitchFamily="34" charset="0"/>
            </a:endParaRPr>
          </a:p>
        </p:txBody>
      </p:sp>
      <p:graphicFrame>
        <p:nvGraphicFramePr>
          <p:cNvPr id="9" name="Object 3"/>
          <p:cNvGraphicFramePr>
            <a:graphicFrameLocks noChangeAspect="1"/>
          </p:cNvGraphicFramePr>
          <p:nvPr>
            <p:extLst>
              <p:ext uri="{D42A27DB-BD31-4B8C-83A1-F6EECF244321}">
                <p14:modId xmlns:p14="http://schemas.microsoft.com/office/powerpoint/2010/main" val="2287892428"/>
              </p:ext>
            </p:extLst>
          </p:nvPr>
        </p:nvGraphicFramePr>
        <p:xfrm>
          <a:off x="683568" y="835276"/>
          <a:ext cx="4104456" cy="5112568"/>
        </p:xfrm>
        <a:graphic>
          <a:graphicData uri="http://schemas.openxmlformats.org/presentationml/2006/ole">
            <mc:AlternateContent xmlns:mc="http://schemas.openxmlformats.org/markup-compatibility/2006">
              <mc:Choice xmlns:v="urn:schemas-microsoft-com:vml" Requires="v">
                <p:oleObj spid="_x0000_s45078" name="ｸﾞﾗﾌ" r:id="rId6" imgW="4160880" imgH="2926080" progId="Origin50.Graph">
                  <p:embed/>
                </p:oleObj>
              </mc:Choice>
              <mc:Fallback>
                <p:oleObj name="ｸﾞﾗﾌ" r:id="rId6" imgW="4160880" imgH="292608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8" y="835276"/>
                        <a:ext cx="4104456" cy="511256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544536969"/>
      </p:ext>
    </p:extLst>
  </p:cSld>
  <p:clrMapOvr>
    <a:masterClrMapping/>
  </p:clrMapOvr>
  <p:transition advTm="53368"/>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kumimoji="1" lang="en-US" altLang="ja-JP" dirty="0" smtClean="0">
                <a:latin typeface="Arial" pitchFamily="34" charset="0"/>
                <a:cs typeface="Arial" pitchFamily="34" charset="0"/>
              </a:rPr>
              <a:t>32~70GPa</a:t>
            </a:r>
            <a:endParaRPr kumimoji="1" lang="ja-JP" altLang="en-US" dirty="0">
              <a:latin typeface="Arial" pitchFamily="34" charset="0"/>
              <a:cs typeface="Arial" pitchFamily="34" charset="0"/>
            </a:endParaRPr>
          </a:p>
        </p:txBody>
      </p:sp>
      <p:graphicFrame>
        <p:nvGraphicFramePr>
          <p:cNvPr id="4098" name="Object 2"/>
          <p:cNvGraphicFramePr>
            <a:graphicFrameLocks noChangeAspect="1"/>
          </p:cNvGraphicFramePr>
          <p:nvPr/>
        </p:nvGraphicFramePr>
        <p:xfrm>
          <a:off x="467544" y="332656"/>
          <a:ext cx="8100392" cy="5660366"/>
        </p:xfrm>
        <a:graphic>
          <a:graphicData uri="http://schemas.openxmlformats.org/presentationml/2006/ole">
            <mc:AlternateContent xmlns:mc="http://schemas.openxmlformats.org/markup-compatibility/2006">
              <mc:Choice xmlns:v="urn:schemas-microsoft-com:vml" Requires="v">
                <p:oleObj spid="_x0000_s4127" name="ｸﾞﾗﾌ" r:id="rId4" imgW="4153680" imgH="2901600" progId="Origin50.Graph">
                  <p:embed/>
                </p:oleObj>
              </mc:Choice>
              <mc:Fallback>
                <p:oleObj name="ｸﾞﾗﾌ" r:id="rId4" imgW="4153680" imgH="2901600" progId="Origin50.Graph">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32656"/>
                        <a:ext cx="8100392" cy="566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テキスト ボックス 3"/>
          <p:cNvSpPr txBox="1"/>
          <p:nvPr/>
        </p:nvSpPr>
        <p:spPr>
          <a:xfrm>
            <a:off x="1979712" y="5949280"/>
            <a:ext cx="5232586" cy="523220"/>
          </a:xfrm>
          <a:prstGeom prst="rect">
            <a:avLst/>
          </a:prstGeom>
          <a:noFill/>
        </p:spPr>
        <p:txBody>
          <a:bodyPr wrap="none" rtlCol="0">
            <a:spAutoFit/>
          </a:bodyPr>
          <a:lstStyle/>
          <a:p>
            <a:r>
              <a:rPr kumimoji="1" lang="en-US" altLang="ja-JP" sz="2800" dirty="0" smtClean="0"/>
              <a:t>Insulate-metal transition occurred.</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236" y="260648"/>
            <a:ext cx="9077764" cy="1143000"/>
          </a:xfrm>
        </p:spPr>
        <p:txBody>
          <a:bodyPr/>
          <a:lstStyle/>
          <a:p>
            <a:r>
              <a:rPr lang="en-US" altLang="ja-JP" dirty="0" smtClean="0">
                <a:latin typeface="Arial" pitchFamily="34" charset="0"/>
                <a:cs typeface="Arial" pitchFamily="34" charset="0"/>
              </a:rPr>
              <a:t>AFM:SrFeO</a:t>
            </a:r>
            <a:r>
              <a:rPr lang="en-US" altLang="ja-JP" baseline="-25000" dirty="0" smtClean="0">
                <a:latin typeface="Arial" pitchFamily="34" charset="0"/>
                <a:cs typeface="Arial" pitchFamily="34" charset="0"/>
              </a:rPr>
              <a:t>2 </a:t>
            </a:r>
            <a:r>
              <a:rPr lang="en-US" altLang="ja-JP" dirty="0" smtClean="0">
                <a:latin typeface="Arial" pitchFamily="34" charset="0"/>
                <a:cs typeface="Arial" pitchFamily="34" charset="0"/>
              </a:rPr>
              <a:t>at ambient pressure</a:t>
            </a:r>
            <a:endParaRPr kumimoji="1" lang="ja-JP" altLang="en-US" dirty="0">
              <a:latin typeface="Arial" pitchFamily="34" charset="0"/>
              <a:cs typeface="Arial" pitchFamily="34" charset="0"/>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179513" y="1247510"/>
            <a:ext cx="3802534" cy="5349842"/>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l="25887" t="22453" r="10355" b="7484"/>
          <a:stretch>
            <a:fillRect/>
          </a:stretch>
        </p:blipFill>
        <p:spPr bwMode="auto">
          <a:xfrm>
            <a:off x="7452320" y="1700808"/>
            <a:ext cx="826384" cy="1256417"/>
          </a:xfrm>
          <a:prstGeom prst="rect">
            <a:avLst/>
          </a:prstGeom>
          <a:noFill/>
          <a:ln w="9525">
            <a:noFill/>
            <a:miter lim="800000"/>
            <a:headEnd/>
            <a:tailEnd/>
          </a:ln>
        </p:spPr>
      </p:pic>
      <p:pic>
        <p:nvPicPr>
          <p:cNvPr id="6145" name="Picture 1"/>
          <p:cNvPicPr>
            <a:picLocks noChangeAspect="1" noChangeArrowheads="1"/>
          </p:cNvPicPr>
          <p:nvPr/>
        </p:nvPicPr>
        <p:blipFill>
          <a:blip r:embed="rId4" cstate="print"/>
          <a:srcRect l="1405" t="3330" r="1405"/>
          <a:stretch>
            <a:fillRect/>
          </a:stretch>
        </p:blipFill>
        <p:spPr bwMode="auto">
          <a:xfrm>
            <a:off x="4139951" y="1268760"/>
            <a:ext cx="2659489" cy="2232248"/>
          </a:xfrm>
          <a:prstGeom prst="rect">
            <a:avLst/>
          </a:prstGeom>
          <a:noFill/>
          <a:ln w="9525">
            <a:noFill/>
            <a:miter lim="800000"/>
            <a:headEnd/>
            <a:tailEnd/>
          </a:ln>
        </p:spPr>
      </p:pic>
      <p:sp>
        <p:nvSpPr>
          <p:cNvPr id="7" name="テキスト ボックス 6"/>
          <p:cNvSpPr txBox="1"/>
          <p:nvPr/>
        </p:nvSpPr>
        <p:spPr>
          <a:xfrm>
            <a:off x="4139952" y="4365104"/>
            <a:ext cx="5004048" cy="1938992"/>
          </a:xfrm>
          <a:prstGeom prst="rect">
            <a:avLst/>
          </a:prstGeom>
          <a:noFill/>
        </p:spPr>
        <p:txBody>
          <a:bodyPr wrap="square" rtlCol="0">
            <a:spAutoFit/>
          </a:bodyPr>
          <a:lstStyle/>
          <a:p>
            <a:pPr>
              <a:buFont typeface="Arial" pitchFamily="34" charset="0"/>
              <a:buChar char="•"/>
            </a:pPr>
            <a:r>
              <a:rPr lang="en-US" altLang="ja-JP" sz="2000" dirty="0" smtClean="0">
                <a:latin typeface="Arial" pitchFamily="34" charset="0"/>
                <a:cs typeface="Arial" pitchFamily="34" charset="0"/>
              </a:rPr>
              <a:t> Fe</a:t>
            </a:r>
            <a:r>
              <a:rPr lang="en-US" altLang="ja-JP" sz="2000" baseline="30000" dirty="0" smtClean="0">
                <a:latin typeface="Arial" pitchFamily="34" charset="0"/>
                <a:cs typeface="Arial" pitchFamily="34" charset="0"/>
              </a:rPr>
              <a:t>2+</a:t>
            </a:r>
            <a:r>
              <a:rPr lang="en-US" altLang="ja-JP" sz="2000" dirty="0" smtClean="0">
                <a:latin typeface="Arial" pitchFamily="34" charset="0"/>
                <a:cs typeface="Arial" pitchFamily="34" charset="0"/>
              </a:rPr>
              <a:t> :(d </a:t>
            </a:r>
            <a:r>
              <a:rPr lang="en-US" altLang="ja-JP" sz="2000" baseline="-25000" dirty="0" smtClean="0">
                <a:latin typeface="Arial" pitchFamily="34" charset="0"/>
                <a:cs typeface="Arial" pitchFamily="34" charset="0"/>
              </a:rPr>
              <a:t>z</a:t>
            </a:r>
            <a:r>
              <a:rPr lang="en-US" altLang="ja-JP" sz="2000" baseline="2000" dirty="0" smtClean="0">
                <a:latin typeface="Arial" pitchFamily="34" charset="0"/>
                <a:cs typeface="Arial" pitchFamily="34" charset="0"/>
              </a:rPr>
              <a:t>2</a:t>
            </a:r>
            <a:r>
              <a:rPr lang="es-ES" altLang="ja-JP" sz="2000" dirty="0" smtClean="0">
                <a:latin typeface="Arial" pitchFamily="34" charset="0"/>
                <a:cs typeface="Arial" pitchFamily="34" charset="0"/>
              </a:rPr>
              <a:t> ) </a:t>
            </a:r>
            <a:r>
              <a:rPr lang="es-ES" altLang="ja-JP" sz="2000" baseline="30000" dirty="0" smtClean="0">
                <a:latin typeface="Arial" pitchFamily="34" charset="0"/>
                <a:cs typeface="Arial" pitchFamily="34" charset="0"/>
              </a:rPr>
              <a:t>2</a:t>
            </a:r>
            <a:r>
              <a:rPr lang="es-ES" altLang="ja-JP" sz="2000" dirty="0" smtClean="0">
                <a:latin typeface="Arial" pitchFamily="34" charset="0"/>
                <a:cs typeface="Arial" pitchFamily="34" charset="0"/>
              </a:rPr>
              <a:t>(d </a:t>
            </a:r>
            <a:r>
              <a:rPr lang="es-ES" altLang="ja-JP" sz="2000" baseline="-25000" dirty="0" smtClean="0">
                <a:latin typeface="Arial" pitchFamily="34" charset="0"/>
                <a:cs typeface="Arial" pitchFamily="34" charset="0"/>
              </a:rPr>
              <a:t>xz</a:t>
            </a:r>
            <a:r>
              <a:rPr lang="es-ES" altLang="ja-JP" sz="2000" dirty="0" smtClean="0">
                <a:latin typeface="Arial" pitchFamily="34" charset="0"/>
                <a:cs typeface="Arial" pitchFamily="34" charset="0"/>
              </a:rPr>
              <a:t> d </a:t>
            </a:r>
            <a:r>
              <a:rPr lang="es-ES" altLang="ja-JP" sz="2000" baseline="-25000" dirty="0" smtClean="0">
                <a:latin typeface="Arial" pitchFamily="34" charset="0"/>
                <a:cs typeface="Arial" pitchFamily="34" charset="0"/>
              </a:rPr>
              <a:t>yz</a:t>
            </a:r>
            <a:r>
              <a:rPr lang="es-ES" altLang="ja-JP" sz="2000" dirty="0" smtClean="0">
                <a:latin typeface="Arial" pitchFamily="34" charset="0"/>
                <a:cs typeface="Arial" pitchFamily="34" charset="0"/>
              </a:rPr>
              <a:t> ) </a:t>
            </a:r>
            <a:r>
              <a:rPr lang="es-ES" altLang="ja-JP" sz="2000" baseline="30000" dirty="0" smtClean="0">
                <a:latin typeface="Arial" pitchFamily="34" charset="0"/>
                <a:cs typeface="Arial" pitchFamily="34" charset="0"/>
              </a:rPr>
              <a:t>2</a:t>
            </a:r>
            <a:r>
              <a:rPr lang="es-ES" altLang="ja-JP" sz="2000" dirty="0" smtClean="0">
                <a:latin typeface="Arial" pitchFamily="34" charset="0"/>
                <a:cs typeface="Arial" pitchFamily="34" charset="0"/>
              </a:rPr>
              <a:t>( d </a:t>
            </a:r>
            <a:r>
              <a:rPr lang="es-ES" altLang="ja-JP" sz="2000" baseline="-25000" dirty="0" smtClean="0">
                <a:latin typeface="Arial" pitchFamily="34" charset="0"/>
                <a:cs typeface="Arial" pitchFamily="34" charset="0"/>
              </a:rPr>
              <a:t>xy</a:t>
            </a:r>
            <a:r>
              <a:rPr lang="es-ES" altLang="ja-JP" sz="2000" dirty="0" smtClean="0">
                <a:latin typeface="Arial" pitchFamily="34" charset="0"/>
                <a:cs typeface="Arial" pitchFamily="34" charset="0"/>
              </a:rPr>
              <a:t> ) </a:t>
            </a:r>
            <a:r>
              <a:rPr lang="es-ES" altLang="ja-JP" sz="2000" baseline="30000" dirty="0" smtClean="0">
                <a:latin typeface="Arial" pitchFamily="34" charset="0"/>
                <a:cs typeface="Arial" pitchFamily="34" charset="0"/>
              </a:rPr>
              <a:t>1</a:t>
            </a:r>
            <a:r>
              <a:rPr lang="es-ES" altLang="ja-JP" sz="2000" dirty="0" smtClean="0">
                <a:latin typeface="Arial" pitchFamily="34" charset="0"/>
                <a:cs typeface="Arial" pitchFamily="34" charset="0"/>
              </a:rPr>
              <a:t>(d </a:t>
            </a:r>
            <a:r>
              <a:rPr lang="es-ES" altLang="ja-JP" sz="2000" baseline="-25000" dirty="0" smtClean="0">
                <a:latin typeface="Arial" pitchFamily="34" charset="0"/>
                <a:cs typeface="Arial" pitchFamily="34" charset="0"/>
              </a:rPr>
              <a:t>x</a:t>
            </a:r>
            <a:r>
              <a:rPr lang="es-ES" altLang="ja-JP" sz="2000" baseline="2000" dirty="0" smtClean="0">
                <a:latin typeface="Arial" pitchFamily="34" charset="0"/>
                <a:cs typeface="Arial" pitchFamily="34" charset="0"/>
              </a:rPr>
              <a:t>2</a:t>
            </a:r>
            <a:r>
              <a:rPr lang="es-ES" altLang="ja-JP" sz="2000" baseline="-25000" dirty="0" smtClean="0">
                <a:latin typeface="Arial" pitchFamily="34" charset="0"/>
                <a:cs typeface="Arial" pitchFamily="34" charset="0"/>
              </a:rPr>
              <a:t> − y</a:t>
            </a:r>
            <a:r>
              <a:rPr lang="es-ES" altLang="ja-JP" sz="2000" baseline="2000" dirty="0" smtClean="0">
                <a:latin typeface="Arial" pitchFamily="34" charset="0"/>
                <a:cs typeface="Arial" pitchFamily="34" charset="0"/>
              </a:rPr>
              <a:t>2</a:t>
            </a:r>
            <a:r>
              <a:rPr lang="es-ES" altLang="ja-JP" sz="2000" baseline="-25000" dirty="0" smtClean="0">
                <a:latin typeface="Arial" pitchFamily="34" charset="0"/>
                <a:cs typeface="Arial" pitchFamily="34" charset="0"/>
              </a:rPr>
              <a:t> </a:t>
            </a:r>
            <a:r>
              <a:rPr lang="es-ES" altLang="ja-JP" sz="2000" dirty="0" smtClean="0">
                <a:latin typeface="Arial" pitchFamily="34" charset="0"/>
                <a:cs typeface="Arial" pitchFamily="34" charset="0"/>
              </a:rPr>
              <a:t>) </a:t>
            </a:r>
            <a:r>
              <a:rPr lang="es-ES" altLang="ja-JP" sz="2000" baseline="30000" dirty="0" smtClean="0">
                <a:latin typeface="Arial" pitchFamily="34" charset="0"/>
                <a:cs typeface="Arial" pitchFamily="34" charset="0"/>
              </a:rPr>
              <a:t>1</a:t>
            </a:r>
            <a:r>
              <a:rPr lang="es-ES" altLang="ja-JP" sz="2000" dirty="0" smtClean="0">
                <a:latin typeface="Arial" pitchFamily="34" charset="0"/>
                <a:cs typeface="Arial" pitchFamily="34" charset="0"/>
              </a:rPr>
              <a:t>  was obtained by first principle caluculation.</a:t>
            </a:r>
          </a:p>
          <a:p>
            <a:r>
              <a:rPr lang="es-ES" altLang="ja-JP" sz="2000" dirty="0" smtClean="0">
                <a:latin typeface="Arial" pitchFamily="34" charset="0"/>
                <a:cs typeface="Arial" pitchFamily="34" charset="0"/>
              </a:rPr>
              <a:t>  </a:t>
            </a:r>
            <a:endParaRPr kumimoji="1" lang="en-US" altLang="ja-JP" sz="2000" dirty="0" smtClean="0">
              <a:latin typeface="Arial" pitchFamily="34" charset="0"/>
              <a:cs typeface="Arial" pitchFamily="34" charset="0"/>
            </a:endParaRPr>
          </a:p>
          <a:p>
            <a:pPr>
              <a:buFont typeface="Arial" pitchFamily="34" charset="0"/>
              <a:buChar char="•"/>
            </a:pPr>
            <a:r>
              <a:rPr lang="en-US" altLang="ja-JP" sz="2000" dirty="0" smtClean="0">
                <a:latin typeface="Arial" pitchFamily="34" charset="0"/>
                <a:cs typeface="Arial" pitchFamily="34" charset="0"/>
              </a:rPr>
              <a:t> In the x−y plane, the single unpaired electrons of two </a:t>
            </a:r>
            <a:r>
              <a:rPr lang="en-US" altLang="ja-JP" sz="2000" dirty="0" err="1" smtClean="0">
                <a:latin typeface="Arial" pitchFamily="34" charset="0"/>
                <a:cs typeface="Arial" pitchFamily="34" charset="0"/>
              </a:rPr>
              <a:t>d</a:t>
            </a:r>
            <a:r>
              <a:rPr lang="en-US" altLang="ja-JP" sz="2000" baseline="-25000" dirty="0" err="1" smtClean="0">
                <a:latin typeface="Arial" pitchFamily="34" charset="0"/>
                <a:cs typeface="Arial" pitchFamily="34" charset="0"/>
              </a:rPr>
              <a:t>xy</a:t>
            </a:r>
            <a:r>
              <a:rPr lang="en-US" altLang="ja-JP" sz="2000" dirty="0" smtClean="0">
                <a:latin typeface="Arial" pitchFamily="34" charset="0"/>
                <a:cs typeface="Arial" pitchFamily="34" charset="0"/>
              </a:rPr>
              <a:t> orbitals should be coupled </a:t>
            </a:r>
            <a:r>
              <a:rPr lang="en-US" altLang="ja-JP" sz="2000" dirty="0" err="1" smtClean="0">
                <a:latin typeface="Arial" pitchFamily="34" charset="0"/>
                <a:cs typeface="Arial" pitchFamily="34" charset="0"/>
              </a:rPr>
              <a:t>antiferromagnetically</a:t>
            </a:r>
            <a:r>
              <a:rPr lang="en-US" altLang="ja-JP" sz="2000" dirty="0" smtClean="0">
                <a:latin typeface="Arial" pitchFamily="34" charset="0"/>
                <a:cs typeface="Arial" pitchFamily="34" charset="0"/>
              </a:rPr>
              <a:t> through p</a:t>
            </a:r>
            <a:r>
              <a:rPr lang="el-GR" altLang="ja-JP" sz="2000" baseline="-25000" dirty="0" smtClean="0">
                <a:latin typeface="Arial" pitchFamily="34" charset="0"/>
                <a:cs typeface="Arial" pitchFamily="34" charset="0"/>
              </a:rPr>
              <a:t>π</a:t>
            </a:r>
            <a:r>
              <a:rPr lang="en-US" altLang="ja-JP" sz="2000" dirty="0" smtClean="0">
                <a:latin typeface="Arial" pitchFamily="34" charset="0"/>
                <a:cs typeface="Arial" pitchFamily="34" charset="0"/>
              </a:rPr>
              <a:t>.</a:t>
            </a:r>
          </a:p>
        </p:txBody>
      </p:sp>
      <p:sp>
        <p:nvSpPr>
          <p:cNvPr id="8" name="テキスト ボックス 7"/>
          <p:cNvSpPr txBox="1"/>
          <p:nvPr/>
        </p:nvSpPr>
        <p:spPr>
          <a:xfrm>
            <a:off x="6012160" y="2961817"/>
            <a:ext cx="484428" cy="400110"/>
          </a:xfrm>
          <a:prstGeom prst="rect">
            <a:avLst/>
          </a:prstGeom>
          <a:noFill/>
        </p:spPr>
        <p:txBody>
          <a:bodyPr wrap="none" rtlCol="0">
            <a:spAutoFit/>
          </a:bodyPr>
          <a:lstStyle/>
          <a:p>
            <a:r>
              <a:rPr lang="en-US" altLang="ja-JP" sz="2000" dirty="0" smtClean="0">
                <a:latin typeface="Arial" pitchFamily="34" charset="0"/>
                <a:cs typeface="Arial" pitchFamily="34" charset="0"/>
              </a:rPr>
              <a:t>Fe</a:t>
            </a:r>
            <a:endParaRPr kumimoji="1" lang="ja-JP" altLang="en-US" sz="2000" dirty="0">
              <a:latin typeface="Arial" pitchFamily="34" charset="0"/>
              <a:cs typeface="Arial" pitchFamily="34" charset="0"/>
            </a:endParaRPr>
          </a:p>
        </p:txBody>
      </p:sp>
      <p:sp>
        <p:nvSpPr>
          <p:cNvPr id="9" name="テキスト ボックス 8"/>
          <p:cNvSpPr txBox="1"/>
          <p:nvPr/>
        </p:nvSpPr>
        <p:spPr>
          <a:xfrm>
            <a:off x="5076056" y="2420888"/>
            <a:ext cx="383438" cy="400110"/>
          </a:xfrm>
          <a:prstGeom prst="rect">
            <a:avLst/>
          </a:prstGeom>
          <a:noFill/>
        </p:spPr>
        <p:txBody>
          <a:bodyPr wrap="none" rtlCol="0">
            <a:spAutoFit/>
          </a:bodyPr>
          <a:lstStyle/>
          <a:p>
            <a:r>
              <a:rPr kumimoji="1" lang="en-US" altLang="ja-JP" sz="2000" dirty="0" smtClean="0">
                <a:latin typeface="Arial" pitchFamily="34" charset="0"/>
                <a:cs typeface="Arial" pitchFamily="34" charset="0"/>
              </a:rPr>
              <a:t>O</a:t>
            </a:r>
            <a:endParaRPr kumimoji="1" lang="ja-JP" altLang="en-US" sz="20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normAutofit/>
          </a:bodyPr>
          <a:lstStyle/>
          <a:p>
            <a:r>
              <a:rPr lang="en-US" altLang="ja-JP" dirty="0" smtClean="0">
                <a:latin typeface="Arial" pitchFamily="34" charset="0"/>
                <a:cs typeface="Arial" pitchFamily="34" charset="0"/>
              </a:rPr>
              <a:t>FM:SrFeO</a:t>
            </a:r>
            <a:r>
              <a:rPr lang="en-US" altLang="ja-JP" baseline="-25000" dirty="0" smtClean="0">
                <a:latin typeface="Arial" pitchFamily="34" charset="0"/>
                <a:cs typeface="Arial" pitchFamily="34" charset="0"/>
              </a:rPr>
              <a:t>2 </a:t>
            </a:r>
            <a:r>
              <a:rPr lang="en-US" altLang="ja-JP" dirty="0" smtClean="0">
                <a:latin typeface="Arial" pitchFamily="34" charset="0"/>
                <a:cs typeface="Arial" pitchFamily="34" charset="0"/>
              </a:rPr>
              <a:t>under high pressure</a:t>
            </a:r>
            <a:endParaRPr kumimoji="1" lang="ja-JP" altLang="en-US" dirty="0">
              <a:latin typeface="Arial" pitchFamily="34" charset="0"/>
              <a:cs typeface="Arial"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171039" y="1052736"/>
            <a:ext cx="3333547" cy="5667030"/>
          </a:xfrm>
          <a:prstGeom prst="rect">
            <a:avLst/>
          </a:prstGeom>
          <a:noFill/>
          <a:ln w="9525">
            <a:noFill/>
            <a:miter lim="800000"/>
            <a:headEnd/>
            <a:tailEnd/>
          </a:ln>
        </p:spPr>
      </p:pic>
      <p:pic>
        <p:nvPicPr>
          <p:cNvPr id="5121" name="Picture 1"/>
          <p:cNvPicPr>
            <a:picLocks noChangeAspect="1" noChangeArrowheads="1"/>
          </p:cNvPicPr>
          <p:nvPr/>
        </p:nvPicPr>
        <p:blipFill>
          <a:blip r:embed="rId3" cstate="print"/>
          <a:srcRect/>
          <a:stretch>
            <a:fillRect/>
          </a:stretch>
        </p:blipFill>
        <p:spPr bwMode="auto">
          <a:xfrm>
            <a:off x="3779911" y="1340768"/>
            <a:ext cx="2723835" cy="2448272"/>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l="25887" t="22453" r="10355" b="7484"/>
          <a:stretch>
            <a:fillRect/>
          </a:stretch>
        </p:blipFill>
        <p:spPr bwMode="auto">
          <a:xfrm>
            <a:off x="7020272" y="1844824"/>
            <a:ext cx="936104" cy="1423233"/>
          </a:xfrm>
          <a:prstGeom prst="rect">
            <a:avLst/>
          </a:prstGeom>
          <a:noFill/>
          <a:ln w="9525">
            <a:noFill/>
            <a:miter lim="800000"/>
            <a:headEnd/>
            <a:tailEnd/>
          </a:ln>
        </p:spPr>
      </p:pic>
      <p:sp>
        <p:nvSpPr>
          <p:cNvPr id="11" name="テキスト ボックス 10"/>
          <p:cNvSpPr txBox="1"/>
          <p:nvPr/>
        </p:nvSpPr>
        <p:spPr>
          <a:xfrm>
            <a:off x="3923928" y="4149080"/>
            <a:ext cx="5220072" cy="1528624"/>
          </a:xfrm>
          <a:prstGeom prst="rect">
            <a:avLst/>
          </a:prstGeom>
          <a:noFill/>
        </p:spPr>
        <p:txBody>
          <a:bodyPr wrap="square" rtlCol="0">
            <a:spAutoFit/>
          </a:bodyPr>
          <a:lstStyle/>
          <a:p>
            <a:pPr>
              <a:buFont typeface="Arial" pitchFamily="34" charset="0"/>
              <a:buChar char="•"/>
            </a:pPr>
            <a:r>
              <a:rPr lang="en-US" altLang="ja-JP" sz="2000" dirty="0" smtClean="0">
                <a:latin typeface="Arial" pitchFamily="34" charset="0"/>
                <a:cs typeface="Arial" pitchFamily="34" charset="0"/>
              </a:rPr>
              <a:t> Fe</a:t>
            </a:r>
            <a:r>
              <a:rPr lang="en-US" altLang="ja-JP" sz="2000" baseline="30000" dirty="0" smtClean="0">
                <a:latin typeface="Arial" pitchFamily="34" charset="0"/>
                <a:cs typeface="Arial" pitchFamily="34" charset="0"/>
              </a:rPr>
              <a:t>2+ </a:t>
            </a:r>
            <a:r>
              <a:rPr lang="en-US" altLang="ja-JP" sz="2000" dirty="0" smtClean="0">
                <a:latin typeface="Arial" pitchFamily="34" charset="0"/>
                <a:cs typeface="Arial" pitchFamily="34" charset="0"/>
              </a:rPr>
              <a:t>:(d </a:t>
            </a:r>
            <a:r>
              <a:rPr lang="en-US" altLang="ja-JP" sz="2000" baseline="-25000" dirty="0" smtClean="0">
                <a:latin typeface="Arial" pitchFamily="34" charset="0"/>
                <a:cs typeface="Arial" pitchFamily="34" charset="0"/>
              </a:rPr>
              <a:t>z</a:t>
            </a:r>
            <a:r>
              <a:rPr lang="en-US" altLang="ja-JP" sz="2000" baseline="2000" dirty="0" smtClean="0">
                <a:latin typeface="Arial" pitchFamily="34" charset="0"/>
                <a:cs typeface="Arial" pitchFamily="34" charset="0"/>
              </a:rPr>
              <a:t>2</a:t>
            </a:r>
            <a:r>
              <a:rPr lang="es-ES" altLang="ja-JP" sz="2000" dirty="0" smtClean="0">
                <a:latin typeface="Arial" pitchFamily="34" charset="0"/>
                <a:cs typeface="Arial" pitchFamily="34" charset="0"/>
              </a:rPr>
              <a:t> ) </a:t>
            </a:r>
            <a:r>
              <a:rPr lang="es-ES" altLang="ja-JP" sz="2000" baseline="30000" dirty="0" smtClean="0">
                <a:latin typeface="Arial" pitchFamily="34" charset="0"/>
                <a:cs typeface="Arial" pitchFamily="34" charset="0"/>
              </a:rPr>
              <a:t>2</a:t>
            </a:r>
            <a:r>
              <a:rPr lang="es-ES" altLang="ja-JP" sz="2000" dirty="0" smtClean="0">
                <a:latin typeface="Arial" pitchFamily="34" charset="0"/>
                <a:cs typeface="Arial" pitchFamily="34" charset="0"/>
              </a:rPr>
              <a:t>(d </a:t>
            </a:r>
            <a:r>
              <a:rPr lang="es-ES" altLang="ja-JP" sz="2000" baseline="-25000" dirty="0" smtClean="0">
                <a:latin typeface="Arial" pitchFamily="34" charset="0"/>
                <a:cs typeface="Arial" pitchFamily="34" charset="0"/>
              </a:rPr>
              <a:t>xz</a:t>
            </a:r>
            <a:r>
              <a:rPr lang="es-ES" altLang="ja-JP" sz="2000" dirty="0" smtClean="0">
                <a:latin typeface="Arial" pitchFamily="34" charset="0"/>
                <a:cs typeface="Arial" pitchFamily="34" charset="0"/>
              </a:rPr>
              <a:t> d </a:t>
            </a:r>
            <a:r>
              <a:rPr lang="es-ES" altLang="ja-JP" sz="2000" baseline="-25000" dirty="0" smtClean="0">
                <a:latin typeface="Arial" pitchFamily="34" charset="0"/>
                <a:cs typeface="Arial" pitchFamily="34" charset="0"/>
              </a:rPr>
              <a:t>yz</a:t>
            </a:r>
            <a:r>
              <a:rPr lang="es-ES" altLang="ja-JP" sz="2000" dirty="0" smtClean="0">
                <a:latin typeface="Arial" pitchFamily="34" charset="0"/>
                <a:cs typeface="Arial" pitchFamily="34" charset="0"/>
              </a:rPr>
              <a:t> ) </a:t>
            </a:r>
            <a:r>
              <a:rPr lang="es-ES" altLang="ja-JP" sz="2000" baseline="30000" dirty="0" smtClean="0">
                <a:latin typeface="Arial" pitchFamily="34" charset="0"/>
                <a:cs typeface="Arial" pitchFamily="34" charset="0"/>
              </a:rPr>
              <a:t>3</a:t>
            </a:r>
            <a:r>
              <a:rPr lang="es-ES" altLang="ja-JP" sz="2000" dirty="0" smtClean="0">
                <a:latin typeface="Arial" pitchFamily="34" charset="0"/>
                <a:cs typeface="Arial" pitchFamily="34" charset="0"/>
              </a:rPr>
              <a:t>( d </a:t>
            </a:r>
            <a:r>
              <a:rPr lang="es-ES" altLang="ja-JP" sz="2000" baseline="-25000" dirty="0" smtClean="0">
                <a:latin typeface="Arial" pitchFamily="34" charset="0"/>
                <a:cs typeface="Arial" pitchFamily="34" charset="0"/>
              </a:rPr>
              <a:t>xy</a:t>
            </a:r>
            <a:r>
              <a:rPr lang="es-ES" altLang="ja-JP" sz="2000" dirty="0" smtClean="0">
                <a:latin typeface="Arial" pitchFamily="34" charset="0"/>
                <a:cs typeface="Arial" pitchFamily="34" charset="0"/>
              </a:rPr>
              <a:t> ) </a:t>
            </a:r>
            <a:r>
              <a:rPr lang="es-ES" altLang="ja-JP" sz="2000" baseline="30000" dirty="0" smtClean="0">
                <a:latin typeface="Arial" pitchFamily="34" charset="0"/>
                <a:cs typeface="Arial" pitchFamily="34" charset="0"/>
              </a:rPr>
              <a:t>1</a:t>
            </a:r>
            <a:r>
              <a:rPr lang="es-ES" altLang="ja-JP" sz="2000" dirty="0" smtClean="0">
                <a:latin typeface="Arial" pitchFamily="34" charset="0"/>
                <a:cs typeface="Arial" pitchFamily="34" charset="0"/>
              </a:rPr>
              <a:t>(d </a:t>
            </a:r>
            <a:r>
              <a:rPr lang="es-ES" altLang="ja-JP" sz="2000" baseline="-25000" dirty="0" smtClean="0">
                <a:latin typeface="Arial" pitchFamily="34" charset="0"/>
                <a:cs typeface="Arial" pitchFamily="34" charset="0"/>
              </a:rPr>
              <a:t>x</a:t>
            </a:r>
            <a:r>
              <a:rPr lang="es-ES" altLang="ja-JP" sz="2000" baseline="2000" dirty="0" smtClean="0">
                <a:latin typeface="Arial" pitchFamily="34" charset="0"/>
                <a:cs typeface="Arial" pitchFamily="34" charset="0"/>
              </a:rPr>
              <a:t>2</a:t>
            </a:r>
            <a:r>
              <a:rPr lang="es-ES" altLang="ja-JP" sz="2000" baseline="-25000" dirty="0" smtClean="0">
                <a:latin typeface="Arial" pitchFamily="34" charset="0"/>
                <a:cs typeface="Arial" pitchFamily="34" charset="0"/>
              </a:rPr>
              <a:t> − y</a:t>
            </a:r>
            <a:r>
              <a:rPr lang="es-ES" altLang="ja-JP" sz="2000" baseline="2000" dirty="0" smtClean="0">
                <a:latin typeface="Arial" pitchFamily="34" charset="0"/>
                <a:cs typeface="Arial" pitchFamily="34" charset="0"/>
              </a:rPr>
              <a:t>2</a:t>
            </a:r>
            <a:r>
              <a:rPr lang="es-ES" altLang="ja-JP" sz="2000" baseline="-25000" dirty="0" smtClean="0">
                <a:latin typeface="Arial" pitchFamily="34" charset="0"/>
                <a:cs typeface="Arial" pitchFamily="34" charset="0"/>
              </a:rPr>
              <a:t> </a:t>
            </a:r>
            <a:r>
              <a:rPr lang="es-ES" altLang="ja-JP" sz="2000" dirty="0" smtClean="0">
                <a:latin typeface="Arial" pitchFamily="34" charset="0"/>
                <a:cs typeface="Arial" pitchFamily="34" charset="0"/>
              </a:rPr>
              <a:t>) </a:t>
            </a:r>
            <a:r>
              <a:rPr lang="es-ES" altLang="ja-JP" sz="2000" baseline="30000" dirty="0" smtClean="0">
                <a:latin typeface="Arial" pitchFamily="34" charset="0"/>
                <a:cs typeface="Arial" pitchFamily="34" charset="0"/>
              </a:rPr>
              <a:t>0</a:t>
            </a:r>
          </a:p>
          <a:p>
            <a:pPr>
              <a:buFont typeface="Arial" pitchFamily="34" charset="0"/>
              <a:buChar char="•"/>
            </a:pPr>
            <a:endParaRPr kumimoji="1" lang="es-ES" altLang="ja-JP" sz="2000" baseline="30000" dirty="0" smtClean="0">
              <a:latin typeface="Arial" pitchFamily="34" charset="0"/>
              <a:cs typeface="Arial" pitchFamily="34" charset="0"/>
            </a:endParaRPr>
          </a:p>
          <a:p>
            <a:pPr>
              <a:buFont typeface="Arial" pitchFamily="34" charset="0"/>
              <a:buChar char="•"/>
            </a:pPr>
            <a:r>
              <a:rPr lang="en-US" altLang="ja-JP" sz="2000" dirty="0" smtClean="0">
                <a:latin typeface="Arial" pitchFamily="34" charset="0"/>
                <a:cs typeface="Arial" pitchFamily="34" charset="0"/>
              </a:rPr>
              <a:t> In the x−y plane, there are two complete mechanisms, AFM order and FM order, favored by d</a:t>
            </a:r>
            <a:r>
              <a:rPr lang="en-US" altLang="ja-JP" sz="2000" baseline="-25000" dirty="0" smtClean="0">
                <a:latin typeface="Arial" pitchFamily="34" charset="0"/>
                <a:cs typeface="Arial" pitchFamily="34" charset="0"/>
              </a:rPr>
              <a:t>xy</a:t>
            </a:r>
            <a:r>
              <a:rPr lang="en-US" altLang="ja-JP" sz="2000" dirty="0" smtClean="0">
                <a:latin typeface="Arial" pitchFamily="34" charset="0"/>
                <a:cs typeface="Arial" pitchFamily="34" charset="0"/>
              </a:rPr>
              <a:t> and degenerate d</a:t>
            </a:r>
            <a:r>
              <a:rPr lang="en-US" altLang="ja-JP" sz="2000" baseline="-25000" dirty="0" smtClean="0">
                <a:latin typeface="Arial" pitchFamily="34" charset="0"/>
                <a:cs typeface="Arial" pitchFamily="34" charset="0"/>
              </a:rPr>
              <a:t>xz</a:t>
            </a:r>
            <a:r>
              <a:rPr lang="en-US" altLang="ja-JP" sz="2000" dirty="0" smtClean="0">
                <a:latin typeface="Arial" pitchFamily="34" charset="0"/>
                <a:cs typeface="Arial" pitchFamily="34" charset="0"/>
              </a:rPr>
              <a:t>d</a:t>
            </a:r>
            <a:r>
              <a:rPr lang="en-US" altLang="ja-JP" sz="2000" baseline="-25000" dirty="0" smtClean="0">
                <a:latin typeface="Arial" pitchFamily="34" charset="0"/>
                <a:cs typeface="Arial" pitchFamily="34" charset="0"/>
              </a:rPr>
              <a:t>yz</a:t>
            </a:r>
            <a:r>
              <a:rPr lang="en-US" altLang="ja-JP" sz="2000" dirty="0" smtClean="0">
                <a:latin typeface="Arial" pitchFamily="34" charset="0"/>
                <a:cs typeface="Arial" pitchFamily="34" charset="0"/>
              </a:rPr>
              <a:t> orbitals.</a:t>
            </a:r>
            <a:endParaRPr kumimoji="1" lang="ja-JP" altLang="en-US" sz="2000" dirty="0">
              <a:latin typeface="Arial" pitchFamily="34" charset="0"/>
              <a:cs typeface="Arial" pitchFamily="34" charset="0"/>
            </a:endParaRPr>
          </a:p>
        </p:txBody>
      </p:sp>
      <p:sp>
        <p:nvSpPr>
          <p:cNvPr id="9" name="テキスト ボックス 8"/>
          <p:cNvSpPr txBox="1"/>
          <p:nvPr/>
        </p:nvSpPr>
        <p:spPr>
          <a:xfrm>
            <a:off x="3707904" y="2132856"/>
            <a:ext cx="484428" cy="400110"/>
          </a:xfrm>
          <a:prstGeom prst="rect">
            <a:avLst/>
          </a:prstGeom>
          <a:noFill/>
        </p:spPr>
        <p:txBody>
          <a:bodyPr wrap="none" rtlCol="0">
            <a:spAutoFit/>
          </a:bodyPr>
          <a:lstStyle/>
          <a:p>
            <a:r>
              <a:rPr lang="en-US" altLang="ja-JP" sz="2000" dirty="0" smtClean="0">
                <a:latin typeface="Arial" pitchFamily="34" charset="0"/>
                <a:cs typeface="Arial" pitchFamily="34" charset="0"/>
              </a:rPr>
              <a:t>Fe</a:t>
            </a:r>
            <a:endParaRPr kumimoji="1" lang="ja-JP" altLang="en-US" sz="2000" dirty="0">
              <a:latin typeface="Arial" pitchFamily="34" charset="0"/>
              <a:cs typeface="Arial" pitchFamily="34" charset="0"/>
            </a:endParaRPr>
          </a:p>
        </p:txBody>
      </p:sp>
      <p:sp>
        <p:nvSpPr>
          <p:cNvPr id="12" name="テキスト ボックス 11"/>
          <p:cNvSpPr txBox="1"/>
          <p:nvPr/>
        </p:nvSpPr>
        <p:spPr>
          <a:xfrm>
            <a:off x="4644008" y="2492896"/>
            <a:ext cx="383438" cy="400110"/>
          </a:xfrm>
          <a:prstGeom prst="rect">
            <a:avLst/>
          </a:prstGeom>
          <a:noFill/>
        </p:spPr>
        <p:txBody>
          <a:bodyPr wrap="none" rtlCol="0">
            <a:spAutoFit/>
          </a:bodyPr>
          <a:lstStyle/>
          <a:p>
            <a:r>
              <a:rPr lang="en-US" altLang="ja-JP" sz="2000" dirty="0" smtClean="0">
                <a:latin typeface="Arial" pitchFamily="34" charset="0"/>
                <a:cs typeface="Arial" pitchFamily="34" charset="0"/>
              </a:rPr>
              <a:t>O</a:t>
            </a:r>
            <a:endParaRPr kumimoji="1" lang="ja-JP" altLang="en-US" sz="20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Arial" pitchFamily="34" charset="0"/>
                <a:cs typeface="Arial" pitchFamily="34" charset="0"/>
              </a:rPr>
              <a:t>Inflection point</a:t>
            </a:r>
            <a:endParaRPr kumimoji="1" lang="ja-JP" altLang="en-US" dirty="0">
              <a:latin typeface="Arial" pitchFamily="34" charset="0"/>
              <a:cs typeface="Arial" pitchFamily="34" charset="0"/>
            </a:endParaRPr>
          </a:p>
        </p:txBody>
      </p:sp>
      <p:graphicFrame>
        <p:nvGraphicFramePr>
          <p:cNvPr id="26626" name="Object 2"/>
          <p:cNvGraphicFramePr>
            <a:graphicFrameLocks noChangeAspect="1"/>
          </p:cNvGraphicFramePr>
          <p:nvPr/>
        </p:nvGraphicFramePr>
        <p:xfrm>
          <a:off x="458788" y="762000"/>
          <a:ext cx="8150225" cy="5702300"/>
        </p:xfrm>
        <a:graphic>
          <a:graphicData uri="http://schemas.openxmlformats.org/presentationml/2006/ole">
            <mc:AlternateContent xmlns:mc="http://schemas.openxmlformats.org/markup-compatibility/2006">
              <mc:Choice xmlns:v="urn:schemas-microsoft-com:vml" Requires="v">
                <p:oleObj spid="_x0000_s3103" name="ｸﾞﾗﾌ" r:id="rId3" imgW="4153814" imgH="2901696" progId="Origin50.Graph">
                  <p:embed/>
                </p:oleObj>
              </mc:Choice>
              <mc:Fallback>
                <p:oleObj name="ｸﾞﾗﾌ" r:id="rId3" imgW="4153814" imgH="2901696" progId="Origin50.Grap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88" y="762000"/>
                        <a:ext cx="8150225" cy="570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0"/>
            <a:ext cx="8229600" cy="1143000"/>
          </a:xfrm>
        </p:spPr>
        <p:txBody>
          <a:bodyPr/>
          <a:lstStyle/>
          <a:p>
            <a:r>
              <a:rPr kumimoji="1" lang="en-US" altLang="ja-JP" dirty="0" smtClean="0">
                <a:latin typeface="Arial" pitchFamily="34" charset="0"/>
                <a:cs typeface="Arial" pitchFamily="34" charset="0"/>
              </a:rPr>
              <a:t>100~125 </a:t>
            </a:r>
            <a:r>
              <a:rPr kumimoji="1" lang="en-US" altLang="ja-JP" dirty="0" err="1" smtClean="0">
                <a:latin typeface="Arial" pitchFamily="34" charset="0"/>
                <a:cs typeface="Arial" pitchFamily="34" charset="0"/>
              </a:rPr>
              <a:t>GPa</a:t>
            </a:r>
            <a:endParaRPr kumimoji="1" lang="ja-JP" altLang="en-US" dirty="0">
              <a:latin typeface="Arial" pitchFamily="34" charset="0"/>
              <a:cs typeface="Arial" pitchFamily="34" charset="0"/>
            </a:endParaRPr>
          </a:p>
        </p:txBody>
      </p:sp>
      <p:graphicFrame>
        <p:nvGraphicFramePr>
          <p:cNvPr id="40962" name="Object 2"/>
          <p:cNvGraphicFramePr>
            <a:graphicFrameLocks noChangeAspect="1"/>
          </p:cNvGraphicFramePr>
          <p:nvPr/>
        </p:nvGraphicFramePr>
        <p:xfrm>
          <a:off x="276414" y="661537"/>
          <a:ext cx="8867586" cy="6196463"/>
        </p:xfrm>
        <a:graphic>
          <a:graphicData uri="http://schemas.openxmlformats.org/presentationml/2006/ole">
            <mc:AlternateContent xmlns:mc="http://schemas.openxmlformats.org/markup-compatibility/2006">
              <mc:Choice xmlns:v="urn:schemas-microsoft-com:vml" Requires="v">
                <p:oleObj spid="_x0000_s40991" name="ｸﾞﾗﾌ" r:id="rId3" imgW="4153680" imgH="2901600" progId="Origin50.Graph">
                  <p:embed/>
                </p:oleObj>
              </mc:Choice>
              <mc:Fallback>
                <p:oleObj name="ｸﾞﾗﾌ" r:id="rId3" imgW="4153680" imgH="2901600" progId="Origin50.Grap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414" y="661537"/>
                        <a:ext cx="8867586" cy="619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1143000"/>
          </a:xfrm>
        </p:spPr>
        <p:txBody>
          <a:bodyPr/>
          <a:lstStyle/>
          <a:p>
            <a:r>
              <a:rPr lang="en-US" altLang="ja-JP" dirty="0" smtClean="0">
                <a:latin typeface="Arial" pitchFamily="34" charset="0"/>
                <a:cs typeface="Arial" pitchFamily="34" charset="0"/>
              </a:rPr>
              <a:t>Resistance on 4K</a:t>
            </a:r>
            <a:endParaRPr kumimoji="1" lang="ja-JP" altLang="en-US" dirty="0">
              <a:latin typeface="Arial" pitchFamily="34" charset="0"/>
              <a:cs typeface="Arial" pitchFamily="34" charset="0"/>
            </a:endParaRPr>
          </a:p>
        </p:txBody>
      </p:sp>
      <p:graphicFrame>
        <p:nvGraphicFramePr>
          <p:cNvPr id="41986" name="Object 2"/>
          <p:cNvGraphicFramePr>
            <a:graphicFrameLocks noChangeAspect="1"/>
          </p:cNvGraphicFramePr>
          <p:nvPr/>
        </p:nvGraphicFramePr>
        <p:xfrm>
          <a:off x="-324544" y="440575"/>
          <a:ext cx="9144000" cy="6417425"/>
        </p:xfrm>
        <a:graphic>
          <a:graphicData uri="http://schemas.openxmlformats.org/presentationml/2006/ole">
            <mc:AlternateContent xmlns:mc="http://schemas.openxmlformats.org/markup-compatibility/2006">
              <mc:Choice xmlns:v="urn:schemas-microsoft-com:vml" Requires="v">
                <p:oleObj spid="_x0000_s42015" name="ｸﾞﾗﾌ" r:id="rId3" imgW="4153680" imgH="2901600" progId="Origin50.Graph">
                  <p:embed/>
                </p:oleObj>
              </mc:Choice>
              <mc:Fallback>
                <p:oleObj name="ｸﾞﾗﾌ" r:id="rId3" imgW="4153680" imgH="2901600" progId="Origin50.Grap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440575"/>
                        <a:ext cx="9144000" cy="641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6"/>
            <a:chOff x="1331640" y="179125"/>
            <a:chExt cx="7558512" cy="584776"/>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6"/>
            </a:xfrm>
            <a:prstGeom prst="rect">
              <a:avLst/>
            </a:prstGeom>
            <a:noFill/>
          </p:spPr>
          <p:txBody>
            <a:bodyPr wrap="square" rtlCol="0">
              <a:spAutoFit/>
            </a:bodyPr>
            <a:lstStyle/>
            <a:p>
              <a:r>
                <a:rPr lang="en-US" altLang="ja-JP" sz="3200" dirty="0" smtClean="0"/>
                <a:t>Superconductivity</a:t>
              </a:r>
              <a:endParaRPr kumimoji="1" lang="ja-JP" altLang="en-US" sz="3200" dirty="0"/>
            </a:p>
          </p:txBody>
        </p:sp>
      </p:grpSp>
      <p:sp>
        <p:nvSpPr>
          <p:cNvPr id="3" name="テキスト ボックス 2"/>
          <p:cNvSpPr txBox="1"/>
          <p:nvPr/>
        </p:nvSpPr>
        <p:spPr>
          <a:xfrm>
            <a:off x="1115616" y="3429000"/>
            <a:ext cx="1790362" cy="461665"/>
          </a:xfrm>
          <a:prstGeom prst="rect">
            <a:avLst/>
          </a:prstGeom>
          <a:noFill/>
        </p:spPr>
        <p:txBody>
          <a:bodyPr wrap="none" rtlCol="0">
            <a:spAutoFit/>
          </a:bodyPr>
          <a:lstStyle/>
          <a:p>
            <a:r>
              <a:rPr kumimoji="1" lang="en-US" altLang="ja-JP" sz="2400" dirty="0" smtClean="0"/>
              <a:t>Temperature</a:t>
            </a:r>
            <a:endParaRPr kumimoji="1" lang="ja-JP" altLang="en-US" sz="2400" dirty="0"/>
          </a:p>
        </p:txBody>
      </p:sp>
      <p:sp>
        <p:nvSpPr>
          <p:cNvPr id="12" name="テキスト ボックス 11"/>
          <p:cNvSpPr txBox="1"/>
          <p:nvPr/>
        </p:nvSpPr>
        <p:spPr>
          <a:xfrm>
            <a:off x="6228184" y="764704"/>
            <a:ext cx="2179956" cy="461665"/>
          </a:xfrm>
          <a:prstGeom prst="rect">
            <a:avLst/>
          </a:prstGeom>
          <a:noFill/>
        </p:spPr>
        <p:txBody>
          <a:bodyPr wrap="none" rtlCol="0">
            <a:spAutoFit/>
          </a:bodyPr>
          <a:lstStyle/>
          <a:p>
            <a:r>
              <a:rPr lang="en-US" altLang="ja-JP" sz="2400" dirty="0" smtClean="0"/>
              <a:t>Superconductor</a:t>
            </a:r>
            <a:endParaRPr kumimoji="1" lang="ja-JP" altLang="en-US" sz="2400" dirty="0"/>
          </a:p>
        </p:txBody>
      </p:sp>
      <p:sp>
        <p:nvSpPr>
          <p:cNvPr id="13" name="テキスト ボックス 12"/>
          <p:cNvSpPr txBox="1"/>
          <p:nvPr/>
        </p:nvSpPr>
        <p:spPr>
          <a:xfrm>
            <a:off x="3995936" y="764704"/>
            <a:ext cx="916598" cy="461665"/>
          </a:xfrm>
          <a:prstGeom prst="rect">
            <a:avLst/>
          </a:prstGeom>
          <a:noFill/>
        </p:spPr>
        <p:txBody>
          <a:bodyPr wrap="none" rtlCol="0">
            <a:spAutoFit/>
          </a:bodyPr>
          <a:lstStyle/>
          <a:p>
            <a:r>
              <a:rPr lang="en-US" altLang="ja-JP" sz="2400" dirty="0" smtClean="0"/>
              <a:t>Metal</a:t>
            </a:r>
            <a:endParaRPr kumimoji="1" lang="ja-JP" altLang="en-US" sz="2400" dirty="0"/>
          </a:p>
        </p:txBody>
      </p:sp>
      <p:sp>
        <p:nvSpPr>
          <p:cNvPr id="14" name="テキスト ボックス 13"/>
          <p:cNvSpPr txBox="1"/>
          <p:nvPr/>
        </p:nvSpPr>
        <p:spPr>
          <a:xfrm>
            <a:off x="683568" y="620688"/>
            <a:ext cx="2069028" cy="830997"/>
          </a:xfrm>
          <a:prstGeom prst="rect">
            <a:avLst/>
          </a:prstGeom>
          <a:noFill/>
        </p:spPr>
        <p:txBody>
          <a:bodyPr wrap="none" rtlCol="0">
            <a:spAutoFit/>
          </a:bodyPr>
          <a:lstStyle/>
          <a:p>
            <a:pPr algn="ctr"/>
            <a:r>
              <a:rPr lang="en-US" altLang="ja-JP" sz="2400" dirty="0" smtClean="0"/>
              <a:t>insulator</a:t>
            </a:r>
          </a:p>
          <a:p>
            <a:pPr algn="ctr"/>
            <a:r>
              <a:rPr lang="en-US" altLang="ja-JP" sz="2400" dirty="0" smtClean="0"/>
              <a:t>Semiconductor</a:t>
            </a:r>
          </a:p>
        </p:txBody>
      </p:sp>
      <p:sp>
        <p:nvSpPr>
          <p:cNvPr id="5" name="テキスト ボックス 4"/>
          <p:cNvSpPr txBox="1"/>
          <p:nvPr/>
        </p:nvSpPr>
        <p:spPr>
          <a:xfrm>
            <a:off x="0" y="1412776"/>
            <a:ext cx="553998" cy="1406988"/>
          </a:xfrm>
          <a:prstGeom prst="rect">
            <a:avLst/>
          </a:prstGeom>
          <a:noFill/>
        </p:spPr>
        <p:txBody>
          <a:bodyPr vert="eaVert" wrap="none" rtlCol="0">
            <a:spAutoFit/>
          </a:bodyPr>
          <a:lstStyle/>
          <a:p>
            <a:r>
              <a:rPr kumimoji="1" lang="en-US" altLang="ja-JP" sz="2400" dirty="0" smtClean="0"/>
              <a:t>Resistance</a:t>
            </a:r>
            <a:endParaRPr kumimoji="1" lang="ja-JP" altLang="en-US" sz="2400" dirty="0"/>
          </a:p>
        </p:txBody>
      </p:sp>
      <p:pic>
        <p:nvPicPr>
          <p:cNvPr id="20" name="Picture 13" descr="http://upload.wikimedia.org/wikipedia/commons/thumb/b/b5/EfektMeisnera.svg/220px-EfektMeisnera.svg.png"/>
          <p:cNvPicPr>
            <a:picLocks noChangeAspect="1" noChangeArrowheads="1"/>
          </p:cNvPicPr>
          <p:nvPr/>
        </p:nvPicPr>
        <p:blipFill>
          <a:blip r:embed="rId4" cstate="print"/>
          <a:srcRect/>
          <a:stretch>
            <a:fillRect/>
          </a:stretch>
        </p:blipFill>
        <p:spPr bwMode="auto">
          <a:xfrm>
            <a:off x="6300192" y="4337719"/>
            <a:ext cx="2520280" cy="2520281"/>
          </a:xfrm>
          <a:prstGeom prst="rect">
            <a:avLst/>
          </a:prstGeom>
          <a:noFill/>
        </p:spPr>
      </p:pic>
      <p:sp>
        <p:nvSpPr>
          <p:cNvPr id="7" name="正方形/長方形 6"/>
          <p:cNvSpPr/>
          <p:nvPr/>
        </p:nvSpPr>
        <p:spPr>
          <a:xfrm>
            <a:off x="6300192" y="3861048"/>
            <a:ext cx="2427652" cy="523220"/>
          </a:xfrm>
          <a:prstGeom prst="rect">
            <a:avLst/>
          </a:prstGeom>
        </p:spPr>
        <p:txBody>
          <a:bodyPr wrap="none">
            <a:spAutoFit/>
          </a:bodyPr>
          <a:lstStyle/>
          <a:p>
            <a:r>
              <a:rPr lang="en-US" altLang="ja-JP" sz="2800" dirty="0" err="1"/>
              <a:t>Meissner</a:t>
            </a:r>
            <a:r>
              <a:rPr lang="en-US" altLang="ja-JP" sz="2800" dirty="0"/>
              <a:t> Effect</a:t>
            </a:r>
            <a:endParaRPr lang="ja-JP" altLang="en-US" sz="2800" dirty="0"/>
          </a:p>
        </p:txBody>
      </p:sp>
      <p:pic>
        <p:nvPicPr>
          <p:cNvPr id="4" name="図 3"/>
          <p:cNvPicPr>
            <a:picLocks noChangeAspect="1"/>
          </p:cNvPicPr>
          <p:nvPr/>
        </p:nvPicPr>
        <p:blipFill>
          <a:blip r:embed="rId5"/>
          <a:stretch>
            <a:fillRect/>
          </a:stretch>
        </p:blipFill>
        <p:spPr>
          <a:xfrm>
            <a:off x="539552" y="1340768"/>
            <a:ext cx="2448272" cy="2088232"/>
          </a:xfrm>
          <a:prstGeom prst="rect">
            <a:avLst/>
          </a:prstGeom>
        </p:spPr>
      </p:pic>
      <p:pic>
        <p:nvPicPr>
          <p:cNvPr id="11" name="図 10"/>
          <p:cNvPicPr>
            <a:picLocks noChangeAspect="1"/>
          </p:cNvPicPr>
          <p:nvPr/>
        </p:nvPicPr>
        <p:blipFill>
          <a:blip r:embed="rId6"/>
          <a:stretch>
            <a:fillRect/>
          </a:stretch>
        </p:blipFill>
        <p:spPr>
          <a:xfrm>
            <a:off x="3419872" y="1340768"/>
            <a:ext cx="2304255" cy="2111896"/>
          </a:xfrm>
          <a:prstGeom prst="rect">
            <a:avLst/>
          </a:prstGeom>
        </p:spPr>
      </p:pic>
      <p:pic>
        <p:nvPicPr>
          <p:cNvPr id="15" name="図 14"/>
          <p:cNvPicPr>
            <a:picLocks noChangeAspect="1"/>
          </p:cNvPicPr>
          <p:nvPr/>
        </p:nvPicPr>
        <p:blipFill>
          <a:blip r:embed="rId7"/>
          <a:stretch>
            <a:fillRect/>
          </a:stretch>
        </p:blipFill>
        <p:spPr>
          <a:xfrm>
            <a:off x="6300192" y="1412776"/>
            <a:ext cx="2304256" cy="2088233"/>
          </a:xfrm>
          <a:prstGeom prst="rect">
            <a:avLst/>
          </a:prstGeom>
        </p:spPr>
      </p:pic>
      <p:sp>
        <p:nvSpPr>
          <p:cNvPr id="23" name="テキスト ボックス 22"/>
          <p:cNvSpPr txBox="1"/>
          <p:nvPr/>
        </p:nvSpPr>
        <p:spPr>
          <a:xfrm>
            <a:off x="4077782" y="3429000"/>
            <a:ext cx="1790362" cy="461665"/>
          </a:xfrm>
          <a:prstGeom prst="rect">
            <a:avLst/>
          </a:prstGeom>
          <a:noFill/>
        </p:spPr>
        <p:txBody>
          <a:bodyPr wrap="none" rtlCol="0">
            <a:spAutoFit/>
          </a:bodyPr>
          <a:lstStyle/>
          <a:p>
            <a:r>
              <a:rPr kumimoji="1" lang="en-US" altLang="ja-JP" sz="2400" dirty="0" smtClean="0"/>
              <a:t>Temperature</a:t>
            </a:r>
            <a:endParaRPr kumimoji="1" lang="ja-JP" altLang="en-US" sz="2400" dirty="0"/>
          </a:p>
        </p:txBody>
      </p:sp>
      <p:sp>
        <p:nvSpPr>
          <p:cNvPr id="27" name="テキスト ボックス 26"/>
          <p:cNvSpPr txBox="1"/>
          <p:nvPr/>
        </p:nvSpPr>
        <p:spPr>
          <a:xfrm>
            <a:off x="7246134" y="3429000"/>
            <a:ext cx="1790362" cy="461665"/>
          </a:xfrm>
          <a:prstGeom prst="rect">
            <a:avLst/>
          </a:prstGeom>
          <a:noFill/>
        </p:spPr>
        <p:txBody>
          <a:bodyPr wrap="none" rtlCol="0">
            <a:spAutoFit/>
          </a:bodyPr>
          <a:lstStyle/>
          <a:p>
            <a:r>
              <a:rPr kumimoji="1" lang="en-US" altLang="ja-JP" sz="2400" dirty="0" smtClean="0"/>
              <a:t>Temperature</a:t>
            </a:r>
            <a:endParaRPr kumimoji="1" lang="ja-JP" altLang="en-US" sz="2400" dirty="0"/>
          </a:p>
        </p:txBody>
      </p:sp>
      <p:sp>
        <p:nvSpPr>
          <p:cNvPr id="29" name="テキスト ボックス 28"/>
          <p:cNvSpPr txBox="1"/>
          <p:nvPr/>
        </p:nvSpPr>
        <p:spPr>
          <a:xfrm>
            <a:off x="2915816" y="1412776"/>
            <a:ext cx="553998" cy="1406988"/>
          </a:xfrm>
          <a:prstGeom prst="rect">
            <a:avLst/>
          </a:prstGeom>
          <a:noFill/>
        </p:spPr>
        <p:txBody>
          <a:bodyPr vert="eaVert" wrap="none" rtlCol="0">
            <a:spAutoFit/>
          </a:bodyPr>
          <a:lstStyle/>
          <a:p>
            <a:r>
              <a:rPr kumimoji="1" lang="en-US" altLang="ja-JP" sz="2400" dirty="0" smtClean="0"/>
              <a:t>Resistance</a:t>
            </a:r>
            <a:endParaRPr kumimoji="1" lang="ja-JP" altLang="en-US" sz="2400" dirty="0"/>
          </a:p>
        </p:txBody>
      </p:sp>
      <p:sp>
        <p:nvSpPr>
          <p:cNvPr id="30" name="テキスト ボックス 29"/>
          <p:cNvSpPr txBox="1"/>
          <p:nvPr/>
        </p:nvSpPr>
        <p:spPr>
          <a:xfrm>
            <a:off x="5868144" y="1412776"/>
            <a:ext cx="553998" cy="1406988"/>
          </a:xfrm>
          <a:prstGeom prst="rect">
            <a:avLst/>
          </a:prstGeom>
          <a:noFill/>
        </p:spPr>
        <p:txBody>
          <a:bodyPr vert="eaVert" wrap="none" rtlCol="0">
            <a:spAutoFit/>
          </a:bodyPr>
          <a:lstStyle/>
          <a:p>
            <a:r>
              <a:rPr kumimoji="1" lang="en-US" altLang="ja-JP" sz="2400" dirty="0" smtClean="0"/>
              <a:t>Resistance</a:t>
            </a:r>
            <a:endParaRPr kumimoji="1" lang="ja-JP" altLang="en-US" sz="2400" dirty="0"/>
          </a:p>
        </p:txBody>
      </p:sp>
      <p:sp>
        <p:nvSpPr>
          <p:cNvPr id="31" name="テキスト ボックス 30"/>
          <p:cNvSpPr txBox="1"/>
          <p:nvPr/>
        </p:nvSpPr>
        <p:spPr>
          <a:xfrm>
            <a:off x="6948264" y="3356992"/>
            <a:ext cx="395301" cy="461665"/>
          </a:xfrm>
          <a:prstGeom prst="rect">
            <a:avLst/>
          </a:prstGeom>
          <a:noFill/>
        </p:spPr>
        <p:txBody>
          <a:bodyPr wrap="none" rtlCol="0">
            <a:spAutoFit/>
          </a:bodyPr>
          <a:lstStyle/>
          <a:p>
            <a:r>
              <a:rPr kumimoji="1" lang="en-US" altLang="ja-JP" sz="2400" dirty="0" smtClean="0"/>
              <a:t>T</a:t>
            </a:r>
            <a:r>
              <a:rPr kumimoji="1" lang="en-US" altLang="ja-JP" sz="2400" baseline="-25000" dirty="0" smtClean="0"/>
              <a:t>c</a:t>
            </a:r>
            <a:endParaRPr kumimoji="1" lang="ja-JP" altLang="en-US" sz="2400" baseline="-25000" dirty="0"/>
          </a:p>
        </p:txBody>
      </p:sp>
      <p:graphicFrame>
        <p:nvGraphicFramePr>
          <p:cNvPr id="6" name="表 5"/>
          <p:cNvGraphicFramePr>
            <a:graphicFrameLocks noGrp="1"/>
          </p:cNvGraphicFramePr>
          <p:nvPr>
            <p:extLst>
              <p:ext uri="{D42A27DB-BD31-4B8C-83A1-F6EECF244321}">
                <p14:modId xmlns:p14="http://schemas.microsoft.com/office/powerpoint/2010/main" val="2674280109"/>
              </p:ext>
            </p:extLst>
          </p:nvPr>
        </p:nvGraphicFramePr>
        <p:xfrm>
          <a:off x="683568" y="4293096"/>
          <a:ext cx="4968552" cy="1925320"/>
        </p:xfrm>
        <a:graphic>
          <a:graphicData uri="http://schemas.openxmlformats.org/drawingml/2006/table">
            <a:tbl>
              <a:tblPr firstRow="1" bandRow="1">
                <a:tableStyleId>{16D9F66E-5EB9-4882-86FB-DCBF35E3C3E4}</a:tableStyleId>
              </a:tblPr>
              <a:tblGrid>
                <a:gridCol w="2016224"/>
                <a:gridCol w="2952328"/>
              </a:tblGrid>
              <a:tr h="370840">
                <a:tc>
                  <a:txBody>
                    <a:bodyPr/>
                    <a:lstStyle/>
                    <a:p>
                      <a:pPr algn="ctr"/>
                      <a:r>
                        <a:rPr kumimoji="1" lang="en-US" altLang="ja-JP" b="0" dirty="0" smtClean="0"/>
                        <a:t>Insulator</a:t>
                      </a:r>
                    </a:p>
                    <a:p>
                      <a:pPr algn="ctr"/>
                      <a:r>
                        <a:rPr kumimoji="1" lang="en-US" altLang="ja-JP" b="0" dirty="0" smtClean="0"/>
                        <a:t>or</a:t>
                      </a:r>
                    </a:p>
                    <a:p>
                      <a:pPr algn="ctr"/>
                      <a:r>
                        <a:rPr kumimoji="1" lang="en-US" altLang="ja-JP" b="0" dirty="0" smtClean="0"/>
                        <a:t>Semiconductor</a:t>
                      </a:r>
                      <a:endParaRPr kumimoji="1" lang="ja-JP" altLang="en-US" b="0" dirty="0"/>
                    </a:p>
                  </a:txBody>
                  <a:tcPr/>
                </a:tc>
                <a:tc>
                  <a:txBody>
                    <a:bodyPr/>
                    <a:lstStyle/>
                    <a:p>
                      <a:endParaRPr kumimoji="1" lang="en-US" altLang="ja-JP" dirty="0" smtClean="0"/>
                    </a:p>
                    <a:p>
                      <a:r>
                        <a:rPr kumimoji="1" lang="en-US" altLang="ja-JP" b="0" dirty="0" smtClean="0"/>
                        <a:t>T dep. R has negative slope.</a:t>
                      </a:r>
                      <a:endParaRPr kumimoji="1" lang="ja-JP" altLang="en-US" b="0" dirty="0"/>
                    </a:p>
                  </a:txBody>
                  <a:tcPr/>
                </a:tc>
              </a:tr>
              <a:tr h="370840">
                <a:tc>
                  <a:txBody>
                    <a:bodyPr/>
                    <a:lstStyle/>
                    <a:p>
                      <a:pPr algn="ctr"/>
                      <a:r>
                        <a:rPr kumimoji="1" lang="en-US" altLang="ja-JP" dirty="0" smtClean="0"/>
                        <a:t>Metal</a:t>
                      </a:r>
                      <a:endParaRPr kumimoji="1" lang="ja-JP" altLang="en-US" dirty="0"/>
                    </a:p>
                  </a:txBody>
                  <a:tcPr/>
                </a:tc>
                <a:tc>
                  <a:txBody>
                    <a:bodyPr/>
                    <a:lstStyle/>
                    <a:p>
                      <a:r>
                        <a:rPr kumimoji="1" lang="en-US" altLang="ja-JP" dirty="0" smtClean="0"/>
                        <a:t>T dep. R has positive slope.</a:t>
                      </a:r>
                      <a:endParaRPr kumimoji="1" lang="ja-JP" altLang="en-US" dirty="0"/>
                    </a:p>
                  </a:txBody>
                  <a:tcPr/>
                </a:tc>
              </a:tr>
              <a:tr h="370840">
                <a:tc>
                  <a:txBody>
                    <a:bodyPr/>
                    <a:lstStyle/>
                    <a:p>
                      <a:pPr algn="ctr"/>
                      <a:endParaRPr kumimoji="1" lang="en-US" altLang="ja-JP" sz="800" dirty="0" smtClean="0"/>
                    </a:p>
                    <a:p>
                      <a:pPr algn="ctr"/>
                      <a:r>
                        <a:rPr kumimoji="1" lang="en-US" altLang="ja-JP" dirty="0" smtClean="0"/>
                        <a:t>Superconductor</a:t>
                      </a:r>
                      <a:endParaRPr kumimoji="1" lang="ja-JP" altLang="en-US" dirty="0"/>
                    </a:p>
                  </a:txBody>
                  <a:tcPr/>
                </a:tc>
                <a:tc>
                  <a:txBody>
                    <a:bodyPr/>
                    <a:lstStyle/>
                    <a:p>
                      <a:r>
                        <a:rPr kumimoji="1" lang="en-US" altLang="ja-JP" baseline="0" dirty="0" smtClean="0"/>
                        <a:t>Electrical resistance = 0</a:t>
                      </a:r>
                      <a:endParaRPr kumimoji="1" lang="en-US" altLang="ja-JP" baseline="-25000" dirty="0" smtClean="0"/>
                    </a:p>
                    <a:p>
                      <a:r>
                        <a:rPr kumimoji="1" lang="en-US" altLang="ja-JP" dirty="0" smtClean="0"/>
                        <a:t>Perfect diamagnetism</a:t>
                      </a:r>
                      <a:endParaRPr kumimoji="1" lang="ja-JP" altLang="en-US" dirty="0"/>
                    </a:p>
                  </a:txBody>
                  <a:tcPr/>
                </a:tc>
              </a:tr>
            </a:tbl>
          </a:graphicData>
        </a:graphic>
      </p:graphicFrame>
    </p:spTree>
    <p:extLst>
      <p:ext uri="{BB962C8B-B14F-4D97-AF65-F5344CB8AC3E}">
        <p14:creationId xmlns:p14="http://schemas.microsoft.com/office/powerpoint/2010/main" val="4273721737"/>
      </p:ext>
    </p:extLst>
  </p:cSld>
  <p:clrMapOvr>
    <a:masterClrMapping/>
  </p:clrMapOvr>
  <p:transition advTm="53368"/>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136" y="476672"/>
            <a:ext cx="5436096" cy="3801743"/>
          </a:xfrm>
          <a:prstGeom prst="rect">
            <a:avLst/>
          </a:prstGeom>
        </p:spPr>
      </p:pic>
      <p:sp>
        <p:nvSpPr>
          <p:cNvPr id="3" name="円/楕円 2"/>
          <p:cNvSpPr/>
          <p:nvPr/>
        </p:nvSpPr>
        <p:spPr>
          <a:xfrm>
            <a:off x="3995936" y="1268760"/>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4211960" y="2996952"/>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4499992" y="2708920"/>
            <a:ext cx="288032" cy="28803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42"/>
          <p:cNvGrpSpPr/>
          <p:nvPr/>
        </p:nvGrpSpPr>
        <p:grpSpPr>
          <a:xfrm>
            <a:off x="1141387" y="188640"/>
            <a:ext cx="7558512" cy="584775"/>
            <a:chOff x="1331640" y="179125"/>
            <a:chExt cx="7558512"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4"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5040560" cy="584775"/>
            </a:xfrm>
            <a:prstGeom prst="rect">
              <a:avLst/>
            </a:prstGeom>
            <a:noFill/>
          </p:spPr>
          <p:txBody>
            <a:bodyPr wrap="square" rtlCol="0">
              <a:spAutoFit/>
            </a:bodyPr>
            <a:lstStyle/>
            <a:p>
              <a:r>
                <a:rPr lang="en-US" altLang="ja-JP" sz="3200" dirty="0" smtClean="0">
                  <a:latin typeface="Arial" panose="020B0604020202020204" pitchFamily="34" charset="0"/>
                  <a:cs typeface="Arial" panose="020B0604020202020204" pitchFamily="34" charset="0"/>
                </a:rPr>
                <a:t>High T</a:t>
              </a:r>
              <a:r>
                <a:rPr lang="en-US" altLang="ja-JP" sz="3200" baseline="-25000" dirty="0" smtClean="0">
                  <a:latin typeface="Arial" panose="020B0604020202020204" pitchFamily="34" charset="0"/>
                  <a:cs typeface="Arial" panose="020B0604020202020204" pitchFamily="34" charset="0"/>
                </a:rPr>
                <a:t>c</a:t>
              </a:r>
              <a:r>
                <a:rPr lang="en-US" altLang="ja-JP" sz="3200" dirty="0" smtClean="0">
                  <a:latin typeface="Arial" panose="020B0604020202020204" pitchFamily="34" charset="0"/>
                  <a:cs typeface="Arial" panose="020B0604020202020204" pitchFamily="34" charset="0"/>
                </a:rPr>
                <a:t> </a:t>
              </a:r>
              <a:r>
                <a:rPr lang="en-US" altLang="ja-JP" sz="3200" dirty="0">
                  <a:latin typeface="Arial" panose="020B0604020202020204" pitchFamily="34" charset="0"/>
                  <a:cs typeface="Arial" panose="020B0604020202020204" pitchFamily="34" charset="0"/>
                </a:rPr>
                <a:t>superconductor</a:t>
              </a:r>
              <a:endParaRPr kumimoji="1" lang="ja-JP" altLang="en-US" sz="3200" dirty="0"/>
            </a:p>
          </p:txBody>
        </p:sp>
      </p:grpSp>
      <p:pic>
        <p:nvPicPr>
          <p:cNvPr id="19" name="図 18"/>
          <p:cNvPicPr>
            <a:picLocks noChangeAspect="1"/>
          </p:cNvPicPr>
          <p:nvPr/>
        </p:nvPicPr>
        <p:blipFill rotWithShape="1">
          <a:blip r:embed="rId5">
            <a:extLst>
              <a:ext uri="{28A0092B-C50C-407E-A947-70E740481C1C}">
                <a14:useLocalDpi xmlns:a14="http://schemas.microsoft.com/office/drawing/2010/main" val="0"/>
              </a:ext>
            </a:extLst>
          </a:blip>
          <a:srcRect l="1271" t="5240" r="52590" b="42216"/>
          <a:stretch/>
        </p:blipFill>
        <p:spPr>
          <a:xfrm>
            <a:off x="611560" y="4509120"/>
            <a:ext cx="1640588" cy="1728192"/>
          </a:xfrm>
          <a:prstGeom prst="rect">
            <a:avLst/>
          </a:prstGeom>
        </p:spPr>
      </p:pic>
      <p:sp>
        <p:nvSpPr>
          <p:cNvPr id="20" name="テキスト ボックス 19"/>
          <p:cNvSpPr txBox="1"/>
          <p:nvPr/>
        </p:nvSpPr>
        <p:spPr>
          <a:xfrm>
            <a:off x="1979712" y="5229199"/>
            <a:ext cx="479146" cy="300082"/>
          </a:xfrm>
          <a:prstGeom prst="rect">
            <a:avLst/>
          </a:prstGeom>
          <a:noFill/>
        </p:spPr>
        <p:txBody>
          <a:bodyPr wrap="square" rtlCol="0">
            <a:spAutoFit/>
          </a:bodyPr>
          <a:lstStyle/>
          <a:p>
            <a:r>
              <a:rPr lang="en-US" altLang="ja-JP" sz="1350" dirty="0"/>
              <a:t>Mg</a:t>
            </a:r>
            <a:endParaRPr lang="ja-JP" altLang="en-US" sz="1350" dirty="0"/>
          </a:p>
        </p:txBody>
      </p:sp>
      <p:sp>
        <p:nvSpPr>
          <p:cNvPr id="21" name="テキスト ボックス 20"/>
          <p:cNvSpPr txBox="1"/>
          <p:nvPr/>
        </p:nvSpPr>
        <p:spPr>
          <a:xfrm>
            <a:off x="2195736" y="4797151"/>
            <a:ext cx="202110" cy="300082"/>
          </a:xfrm>
          <a:prstGeom prst="rect">
            <a:avLst/>
          </a:prstGeom>
          <a:noFill/>
        </p:spPr>
        <p:txBody>
          <a:bodyPr wrap="square" rtlCol="0">
            <a:spAutoFit/>
          </a:bodyPr>
          <a:lstStyle/>
          <a:p>
            <a:r>
              <a:rPr lang="en-US" altLang="ja-JP" sz="1350" dirty="0"/>
              <a:t>B</a:t>
            </a:r>
            <a:endParaRPr lang="ja-JP" altLang="en-US" sz="1350" dirty="0"/>
          </a:p>
        </p:txBody>
      </p:sp>
      <p:sp>
        <p:nvSpPr>
          <p:cNvPr id="22" name="テキスト ボックス 21"/>
          <p:cNvSpPr txBox="1"/>
          <p:nvPr/>
        </p:nvSpPr>
        <p:spPr>
          <a:xfrm>
            <a:off x="1090706" y="6165304"/>
            <a:ext cx="837089" cy="415498"/>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MgB</a:t>
            </a:r>
            <a:r>
              <a:rPr lang="en-US" altLang="ja-JP" sz="2000" baseline="-25000" dirty="0">
                <a:latin typeface="Arial" panose="020B0604020202020204" pitchFamily="34" charset="0"/>
                <a:cs typeface="Arial" panose="020B0604020202020204" pitchFamily="34" charset="0"/>
              </a:rPr>
              <a:t>2</a:t>
            </a:r>
            <a:endParaRPr lang="ja-JP" altLang="en-US" sz="2000" baseline="-25000" dirty="0">
              <a:latin typeface="Arial" panose="020B0604020202020204" pitchFamily="34" charset="0"/>
              <a:cs typeface="Arial" panose="020B0604020202020204" pitchFamily="34" charset="0"/>
            </a:endParaRPr>
          </a:p>
        </p:txBody>
      </p:sp>
      <p:grpSp>
        <p:nvGrpSpPr>
          <p:cNvPr id="27" name="グループ化 26"/>
          <p:cNvGrpSpPr/>
          <p:nvPr/>
        </p:nvGrpSpPr>
        <p:grpSpPr>
          <a:xfrm>
            <a:off x="3635896" y="4293096"/>
            <a:ext cx="1152128" cy="1944216"/>
            <a:chOff x="4571281" y="1009330"/>
            <a:chExt cx="1701058" cy="3658309"/>
          </a:xfrm>
        </p:grpSpPr>
        <p:pic>
          <p:nvPicPr>
            <p:cNvPr id="28" name="図 27"/>
            <p:cNvPicPr>
              <a:picLocks noChangeAspect="1"/>
            </p:cNvPicPr>
            <p:nvPr/>
          </p:nvPicPr>
          <p:blipFill rotWithShape="1">
            <a:blip r:embed="rId6"/>
            <a:srcRect r="12247" b="16842"/>
            <a:stretch/>
          </p:blipFill>
          <p:spPr>
            <a:xfrm>
              <a:off x="4790494" y="1034887"/>
              <a:ext cx="1481845" cy="3632752"/>
            </a:xfrm>
            <a:prstGeom prst="rect">
              <a:avLst/>
            </a:prstGeom>
          </p:spPr>
        </p:pic>
        <p:sp>
          <p:nvSpPr>
            <p:cNvPr id="29" name="テキスト ボックス 28"/>
            <p:cNvSpPr txBox="1"/>
            <p:nvPr/>
          </p:nvSpPr>
          <p:spPr>
            <a:xfrm>
              <a:off x="4571281" y="1840245"/>
              <a:ext cx="483466" cy="400109"/>
            </a:xfrm>
            <a:prstGeom prst="rect">
              <a:avLst/>
            </a:prstGeom>
            <a:noFill/>
          </p:spPr>
          <p:txBody>
            <a:bodyPr wrap="none" rtlCol="0">
              <a:spAutoFit/>
            </a:bodyPr>
            <a:lstStyle/>
            <a:p>
              <a:r>
                <a:rPr lang="en-US" altLang="ja-JP" sz="1350" dirty="0"/>
                <a:t>Ba</a:t>
              </a:r>
              <a:endParaRPr lang="ja-JP" altLang="en-US" sz="1350" dirty="0"/>
            </a:p>
          </p:txBody>
        </p:sp>
        <p:sp>
          <p:nvSpPr>
            <p:cNvPr id="30" name="テキスト ボックス 29"/>
            <p:cNvSpPr txBox="1"/>
            <p:nvPr/>
          </p:nvSpPr>
          <p:spPr>
            <a:xfrm>
              <a:off x="5430981" y="1009330"/>
              <a:ext cx="498426" cy="400109"/>
            </a:xfrm>
            <a:prstGeom prst="rect">
              <a:avLst/>
            </a:prstGeom>
            <a:noFill/>
          </p:spPr>
          <p:txBody>
            <a:bodyPr wrap="none" rtlCol="0">
              <a:spAutoFit/>
            </a:bodyPr>
            <a:lstStyle/>
            <a:p>
              <a:r>
                <a:rPr lang="en-US" altLang="ja-JP" sz="1350" dirty="0"/>
                <a:t>Hg</a:t>
              </a:r>
              <a:endParaRPr lang="ja-JP" altLang="en-US" sz="1350" dirty="0"/>
            </a:p>
          </p:txBody>
        </p:sp>
        <p:sp>
          <p:nvSpPr>
            <p:cNvPr id="31" name="テキスト ボックス 30"/>
            <p:cNvSpPr txBox="1"/>
            <p:nvPr/>
          </p:nvSpPr>
          <p:spPr>
            <a:xfrm>
              <a:off x="5847075" y="1957780"/>
              <a:ext cx="400109" cy="400109"/>
            </a:xfrm>
            <a:prstGeom prst="rect">
              <a:avLst/>
            </a:prstGeom>
            <a:noFill/>
          </p:spPr>
          <p:txBody>
            <a:bodyPr wrap="none" rtlCol="0">
              <a:spAutoFit/>
            </a:bodyPr>
            <a:lstStyle/>
            <a:p>
              <a:r>
                <a:rPr lang="en-US" altLang="ja-JP" sz="1350" dirty="0"/>
                <a:t>O</a:t>
              </a:r>
              <a:endParaRPr lang="ja-JP" altLang="en-US" sz="1350" dirty="0"/>
            </a:p>
          </p:txBody>
        </p:sp>
        <p:sp>
          <p:nvSpPr>
            <p:cNvPr id="32" name="テキスト ボックス 31"/>
            <p:cNvSpPr txBox="1"/>
            <p:nvPr/>
          </p:nvSpPr>
          <p:spPr>
            <a:xfrm>
              <a:off x="5315494" y="2228766"/>
              <a:ext cx="492016" cy="400109"/>
            </a:xfrm>
            <a:prstGeom prst="rect">
              <a:avLst/>
            </a:prstGeom>
            <a:noFill/>
          </p:spPr>
          <p:txBody>
            <a:bodyPr wrap="none" rtlCol="0">
              <a:spAutoFit/>
            </a:bodyPr>
            <a:lstStyle/>
            <a:p>
              <a:r>
                <a:rPr lang="en-US" altLang="ja-JP" sz="1350" dirty="0"/>
                <a:t>Cu</a:t>
              </a:r>
              <a:endParaRPr lang="ja-JP" altLang="en-US" sz="1350" dirty="0"/>
            </a:p>
          </p:txBody>
        </p:sp>
        <p:sp>
          <p:nvSpPr>
            <p:cNvPr id="33" name="テキスト ボックス 32"/>
            <p:cNvSpPr txBox="1"/>
            <p:nvPr/>
          </p:nvSpPr>
          <p:spPr>
            <a:xfrm>
              <a:off x="4571281" y="2499752"/>
              <a:ext cx="481328" cy="400109"/>
            </a:xfrm>
            <a:prstGeom prst="rect">
              <a:avLst/>
            </a:prstGeom>
            <a:noFill/>
          </p:spPr>
          <p:txBody>
            <a:bodyPr wrap="none" rtlCol="0">
              <a:spAutoFit/>
            </a:bodyPr>
            <a:lstStyle/>
            <a:p>
              <a:r>
                <a:rPr lang="en-US" altLang="ja-JP" sz="1350" dirty="0"/>
                <a:t>Ca</a:t>
              </a:r>
              <a:endParaRPr lang="ja-JP" altLang="en-US" sz="1350" dirty="0"/>
            </a:p>
          </p:txBody>
        </p:sp>
      </p:grpSp>
      <p:sp>
        <p:nvSpPr>
          <p:cNvPr id="34" name="円/楕円 33"/>
          <p:cNvSpPr/>
          <p:nvPr/>
        </p:nvSpPr>
        <p:spPr>
          <a:xfrm>
            <a:off x="3923928" y="5157192"/>
            <a:ext cx="701295" cy="3319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p:nvPr/>
        </p:nvCxnSpPr>
        <p:spPr>
          <a:xfrm flipH="1">
            <a:off x="4716017" y="5301208"/>
            <a:ext cx="43204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5148064" y="4941168"/>
            <a:ext cx="792088" cy="923330"/>
          </a:xfrm>
          <a:prstGeom prst="rect">
            <a:avLst/>
          </a:prstGeom>
          <a:noFill/>
        </p:spPr>
        <p:txBody>
          <a:bodyPr wrap="square" rtlCol="0">
            <a:spAutoFit/>
          </a:bodyPr>
          <a:lstStyle/>
          <a:p>
            <a:r>
              <a:rPr kumimoji="1" lang="en-US" altLang="ja-JP" dirty="0" smtClean="0"/>
              <a:t>2-D Cu-O layer</a:t>
            </a:r>
            <a:endParaRPr kumimoji="1" lang="ja-JP" altLang="en-US" dirty="0"/>
          </a:p>
        </p:txBody>
      </p:sp>
      <p:sp>
        <p:nvSpPr>
          <p:cNvPr id="37" name="テキスト ボックス 36"/>
          <p:cNvSpPr txBox="1"/>
          <p:nvPr/>
        </p:nvSpPr>
        <p:spPr>
          <a:xfrm>
            <a:off x="3347864" y="6165304"/>
            <a:ext cx="2255746"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HgBa</a:t>
            </a:r>
            <a:r>
              <a:rPr lang="en-US" altLang="ja-JP" sz="2000" baseline="-25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Ca</a:t>
            </a:r>
            <a:r>
              <a:rPr lang="en-US" altLang="ja-JP" sz="2000" baseline="-25000" dirty="0">
                <a:latin typeface="Arial" panose="020B0604020202020204" pitchFamily="34" charset="0"/>
                <a:cs typeface="Arial" panose="020B0604020202020204" pitchFamily="34" charset="0"/>
              </a:rPr>
              <a:t>2</a:t>
            </a:r>
            <a:r>
              <a:rPr lang="en-US" altLang="ja-JP" sz="2000" dirty="0">
                <a:latin typeface="Arial" panose="020B0604020202020204" pitchFamily="34" charset="0"/>
                <a:cs typeface="Arial" panose="020B0604020202020204" pitchFamily="34" charset="0"/>
              </a:rPr>
              <a:t>Cu</a:t>
            </a:r>
            <a:r>
              <a:rPr lang="en-US" altLang="ja-JP" sz="2000" baseline="-25000" dirty="0">
                <a:latin typeface="Arial" panose="020B0604020202020204" pitchFamily="34" charset="0"/>
                <a:cs typeface="Arial" panose="020B0604020202020204" pitchFamily="34" charset="0"/>
              </a:rPr>
              <a:t>3</a:t>
            </a:r>
            <a:r>
              <a:rPr lang="en-US" altLang="ja-JP" sz="2000" dirty="0">
                <a:latin typeface="Arial" panose="020B0604020202020204" pitchFamily="34" charset="0"/>
                <a:cs typeface="Arial" panose="020B0604020202020204" pitchFamily="34" charset="0"/>
              </a:rPr>
              <a:t>O</a:t>
            </a:r>
            <a:r>
              <a:rPr lang="en-US" altLang="ja-JP" sz="2000" baseline="-25000" dirty="0">
                <a:latin typeface="Arial" panose="020B0604020202020204" pitchFamily="34" charset="0"/>
                <a:cs typeface="Arial" panose="020B0604020202020204" pitchFamily="34" charset="0"/>
              </a:rPr>
              <a:t>8+δ</a:t>
            </a:r>
            <a:endParaRPr lang="ja-JP" altLang="en-US" sz="2000" baseline="-25000" dirty="0">
              <a:latin typeface="Arial" panose="020B0604020202020204" pitchFamily="34" charset="0"/>
              <a:cs typeface="Arial" panose="020B0604020202020204" pitchFamily="34" charset="0"/>
            </a:endParaRPr>
          </a:p>
        </p:txBody>
      </p:sp>
      <p:pic>
        <p:nvPicPr>
          <p:cNvPr id="40" name="図 39"/>
          <p:cNvPicPr>
            <a:picLocks noChangeAspect="1"/>
          </p:cNvPicPr>
          <p:nvPr/>
        </p:nvPicPr>
        <p:blipFill>
          <a:blip r:embed="rId7"/>
          <a:stretch>
            <a:fillRect/>
          </a:stretch>
        </p:blipFill>
        <p:spPr>
          <a:xfrm>
            <a:off x="6718557" y="4293096"/>
            <a:ext cx="1215852" cy="1944216"/>
          </a:xfrm>
          <a:prstGeom prst="rect">
            <a:avLst/>
          </a:prstGeom>
        </p:spPr>
      </p:pic>
      <p:sp>
        <p:nvSpPr>
          <p:cNvPr id="41" name="円/楕円 40"/>
          <p:cNvSpPr/>
          <p:nvPr/>
        </p:nvSpPr>
        <p:spPr>
          <a:xfrm>
            <a:off x="6862573" y="4869160"/>
            <a:ext cx="1058110" cy="83955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p:cNvCxnSpPr/>
          <p:nvPr/>
        </p:nvCxnSpPr>
        <p:spPr>
          <a:xfrm flipH="1">
            <a:off x="8014702" y="5301208"/>
            <a:ext cx="432047"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8446749" y="4941168"/>
            <a:ext cx="720081" cy="923330"/>
          </a:xfrm>
          <a:prstGeom prst="rect">
            <a:avLst/>
          </a:prstGeom>
          <a:noFill/>
        </p:spPr>
        <p:txBody>
          <a:bodyPr wrap="square" rtlCol="0">
            <a:spAutoFit/>
          </a:bodyPr>
          <a:lstStyle/>
          <a:p>
            <a:r>
              <a:rPr lang="en-US" altLang="ja-JP" dirty="0"/>
              <a:t>3</a:t>
            </a:r>
            <a:r>
              <a:rPr kumimoji="1" lang="en-US" altLang="ja-JP" dirty="0" smtClean="0"/>
              <a:t>-D Fe-As layer</a:t>
            </a:r>
            <a:endParaRPr kumimoji="1" lang="ja-JP" altLang="en-US" dirty="0"/>
          </a:p>
        </p:txBody>
      </p:sp>
      <p:sp>
        <p:nvSpPr>
          <p:cNvPr id="56" name="テキスト ボックス 55"/>
          <p:cNvSpPr txBox="1"/>
          <p:nvPr/>
        </p:nvSpPr>
        <p:spPr>
          <a:xfrm>
            <a:off x="4860032" y="1484784"/>
            <a:ext cx="3888432" cy="1938992"/>
          </a:xfrm>
          <a:prstGeom prst="rect">
            <a:avLst/>
          </a:prstGeom>
          <a:noFill/>
        </p:spPr>
        <p:txBody>
          <a:bodyPr wrap="square" rtlCol="0">
            <a:spAutoFit/>
          </a:bodyPr>
          <a:lstStyle/>
          <a:p>
            <a:pPr algn="ctr"/>
            <a:r>
              <a:rPr lang="en-US" altLang="ja-JP" sz="2000" dirty="0" smtClean="0">
                <a:latin typeface="Arial" panose="020B0604020202020204" pitchFamily="34" charset="0"/>
                <a:cs typeface="Arial" panose="020B0604020202020204" pitchFamily="34" charset="0"/>
              </a:rPr>
              <a:t>The crystal structure of high temperature superconductor has layered structure,</a:t>
            </a:r>
            <a:r>
              <a:rPr lang="ja-JP" altLang="en-US" sz="2000" dirty="0" smtClean="0">
                <a:latin typeface="Arial" panose="020B0604020202020204" pitchFamily="34" charset="0"/>
                <a:cs typeface="Arial" panose="020B0604020202020204" pitchFamily="34" charset="0"/>
              </a:rPr>
              <a:t> </a:t>
            </a:r>
            <a:r>
              <a:rPr lang="en-US" altLang="ja-JP" sz="2000" dirty="0" smtClean="0">
                <a:latin typeface="Arial" panose="020B0604020202020204" pitchFamily="34" charset="0"/>
                <a:cs typeface="Arial" panose="020B0604020202020204" pitchFamily="34" charset="0"/>
              </a:rPr>
              <a:t>but shapes of these layers between the materials of Cu plate and Fe-based have some differences.</a:t>
            </a:r>
          </a:p>
        </p:txBody>
      </p:sp>
      <p:sp>
        <p:nvSpPr>
          <p:cNvPr id="57" name="テキスト ボックス 56"/>
          <p:cNvSpPr txBox="1"/>
          <p:nvPr/>
        </p:nvSpPr>
        <p:spPr>
          <a:xfrm>
            <a:off x="6862573" y="6165304"/>
            <a:ext cx="1846980" cy="400110"/>
          </a:xfrm>
          <a:prstGeom prst="rect">
            <a:avLst/>
          </a:prstGeom>
          <a:noFill/>
        </p:spPr>
        <p:txBody>
          <a:bodyPr wrap="none" rtlCol="0">
            <a:spAutoFit/>
          </a:bodyPr>
          <a:lstStyle/>
          <a:p>
            <a:r>
              <a:rPr lang="en-US" altLang="ja-JP" sz="2000" dirty="0">
                <a:latin typeface="Arial" panose="020B0604020202020204" pitchFamily="34" charset="0"/>
                <a:cs typeface="Arial" panose="020B0604020202020204" pitchFamily="34" charset="0"/>
              </a:rPr>
              <a:t>SmFeAsO</a:t>
            </a:r>
            <a:r>
              <a:rPr lang="en-US" altLang="ja-JP" sz="2000" baseline="-25000" dirty="0">
                <a:latin typeface="Arial" panose="020B0604020202020204" pitchFamily="34" charset="0"/>
                <a:cs typeface="Arial" panose="020B0604020202020204" pitchFamily="34" charset="0"/>
              </a:rPr>
              <a:t>1-x</a:t>
            </a:r>
            <a:r>
              <a:rPr lang="en-US" altLang="ja-JP" sz="2000" dirty="0">
                <a:latin typeface="Arial" panose="020B0604020202020204" pitchFamily="34" charset="0"/>
                <a:cs typeface="Arial" panose="020B0604020202020204" pitchFamily="34" charset="0"/>
              </a:rPr>
              <a:t>F</a:t>
            </a:r>
            <a:r>
              <a:rPr lang="en-US" altLang="ja-JP" sz="2000" baseline="-25000" dirty="0">
                <a:latin typeface="Arial" panose="020B0604020202020204" pitchFamily="34" charset="0"/>
                <a:cs typeface="Arial" panose="020B0604020202020204" pitchFamily="34" charset="0"/>
              </a:rPr>
              <a:t>x</a:t>
            </a:r>
            <a:endParaRPr lang="ja-JP" altLang="en-US" sz="2000"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1700999"/>
      </p:ext>
    </p:extLst>
  </p:cSld>
  <p:clrMapOvr>
    <a:masterClrMapping/>
  </p:clrMapOvr>
  <p:transition advTm="533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20" grpId="0"/>
      <p:bldP spid="21" grpId="0"/>
      <p:bldP spid="22" grpId="0"/>
      <p:bldP spid="34" grpId="0" animBg="1"/>
      <p:bldP spid="36" grpId="0"/>
      <p:bldP spid="37" grpId="0"/>
      <p:bldP spid="41" grpId="0" animBg="1"/>
      <p:bldP spid="43" grpId="0"/>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6"/>
            <a:chOff x="1331640" y="179125"/>
            <a:chExt cx="7558512" cy="584776"/>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6"/>
            </a:xfrm>
            <a:prstGeom prst="rect">
              <a:avLst/>
            </a:prstGeom>
            <a:noFill/>
          </p:spPr>
          <p:txBody>
            <a:bodyPr wrap="square" rtlCol="0">
              <a:spAutoFit/>
            </a:bodyPr>
            <a:lstStyle/>
            <a:p>
              <a:r>
                <a:rPr lang="en-US" altLang="ja-JP" sz="3200" dirty="0" smtClean="0"/>
                <a:t>SrFeO</a:t>
              </a:r>
              <a:r>
                <a:rPr lang="en-US" altLang="ja-JP" sz="3200" baseline="-25000" dirty="0" smtClean="0"/>
                <a:t>2</a:t>
              </a:r>
              <a:endParaRPr kumimoji="1" lang="ja-JP" altLang="en-US" sz="3200" baseline="-25000" dirty="0"/>
            </a:p>
          </p:txBody>
        </p:sp>
      </p:grpSp>
      <p:pic>
        <p:nvPicPr>
          <p:cNvPr id="7"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l="3236" r="-54"/>
          <a:stretch/>
        </p:blipFill>
        <p:spPr bwMode="auto">
          <a:xfrm>
            <a:off x="323528" y="980728"/>
            <a:ext cx="4076575"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5004048" y="1196752"/>
            <a:ext cx="3528392" cy="2169825"/>
          </a:xfrm>
          <a:prstGeom prst="rect">
            <a:avLst/>
          </a:prstGeom>
          <a:noFill/>
        </p:spPr>
        <p:txBody>
          <a:bodyPr wrap="square" rtlCol="0">
            <a:spAutoFit/>
          </a:bodyPr>
          <a:lstStyle/>
          <a:p>
            <a:pPr>
              <a:lnSpc>
                <a:spcPts val="1800"/>
              </a:lnSpc>
            </a:pPr>
            <a:r>
              <a:rPr lang="en-US" altLang="ja-JP" sz="2000" dirty="0" smtClean="0">
                <a:latin typeface="Arial" pitchFamily="34" charset="0"/>
                <a:cs typeface="Arial" pitchFamily="34" charset="0"/>
              </a:rPr>
              <a:t>At</a:t>
            </a:r>
            <a:r>
              <a:rPr kumimoji="1" lang="en-US" altLang="ja-JP" sz="2000" dirty="0" smtClean="0">
                <a:latin typeface="Arial" pitchFamily="34" charset="0"/>
                <a:cs typeface="Arial" pitchFamily="34" charset="0"/>
              </a:rPr>
              <a:t> </a:t>
            </a:r>
            <a:r>
              <a:rPr lang="en-US" altLang="ja-JP" sz="2000" dirty="0" smtClean="0">
                <a:latin typeface="Arial" pitchFamily="34" charset="0"/>
                <a:cs typeface="Arial" pitchFamily="34" charset="0"/>
              </a:rPr>
              <a:t>ambient conditions</a:t>
            </a:r>
            <a:r>
              <a:rPr kumimoji="1" lang="en-US" altLang="ja-JP" sz="2000" i="1" dirty="0" smtClean="0">
                <a:latin typeface="Arial" pitchFamily="34" charset="0"/>
                <a:cs typeface="Arial" pitchFamily="34" charset="0"/>
              </a:rPr>
              <a:t>,</a:t>
            </a:r>
          </a:p>
          <a:p>
            <a:pPr>
              <a:lnSpc>
                <a:spcPts val="1800"/>
              </a:lnSpc>
            </a:pPr>
            <a:endParaRPr kumimoji="1" lang="en-US" altLang="ja-JP" sz="2000" i="1" dirty="0" smtClean="0">
              <a:latin typeface="Arial" pitchFamily="34" charset="0"/>
              <a:cs typeface="Arial" pitchFamily="34" charset="0"/>
            </a:endParaRPr>
          </a:p>
          <a:p>
            <a:pPr marL="342900" indent="-342900">
              <a:lnSpc>
                <a:spcPts val="1800"/>
              </a:lnSpc>
              <a:buFont typeface="Arial" pitchFamily="34" charset="0"/>
              <a:buChar char="•"/>
            </a:pPr>
            <a:r>
              <a:rPr lang="en-US" altLang="ja-JP" sz="2000" dirty="0" smtClean="0">
                <a:latin typeface="Arial" pitchFamily="34" charset="0"/>
                <a:cs typeface="Arial" pitchFamily="34" charset="0"/>
              </a:rPr>
              <a:t>P4/mmm</a:t>
            </a:r>
          </a:p>
          <a:p>
            <a:pPr>
              <a:lnSpc>
                <a:spcPts val="1800"/>
              </a:lnSpc>
            </a:pPr>
            <a:r>
              <a:rPr lang="en-US" altLang="ja-JP" sz="2000" dirty="0" smtClean="0">
                <a:latin typeface="Arial" pitchFamily="34" charset="0"/>
                <a:cs typeface="Arial" pitchFamily="34" charset="0"/>
              </a:rPr>
              <a:t>a=3.991 Å, c=3.474 Å</a:t>
            </a:r>
          </a:p>
          <a:p>
            <a:pPr>
              <a:lnSpc>
                <a:spcPts val="1800"/>
              </a:lnSpc>
            </a:pPr>
            <a:endParaRPr lang="en-US" altLang="ja-JP" sz="2000" dirty="0" smtClean="0">
              <a:latin typeface="Arial" pitchFamily="34" charset="0"/>
              <a:cs typeface="Arial" pitchFamily="34" charset="0"/>
            </a:endParaRPr>
          </a:p>
          <a:p>
            <a:pPr marL="342900" indent="-342900">
              <a:lnSpc>
                <a:spcPts val="1800"/>
              </a:lnSpc>
              <a:buFont typeface="Arial" pitchFamily="34" charset="0"/>
              <a:buChar char="•"/>
            </a:pPr>
            <a:r>
              <a:rPr lang="en-US" altLang="ja-JP" sz="2000" dirty="0" smtClean="0">
                <a:latin typeface="Arial" pitchFamily="34" charset="0"/>
                <a:cs typeface="Arial" pitchFamily="34" charset="0"/>
              </a:rPr>
              <a:t>Antiferromagnetic (AFM)</a:t>
            </a:r>
          </a:p>
          <a:p>
            <a:pPr>
              <a:lnSpc>
                <a:spcPts val="1800"/>
              </a:lnSpc>
            </a:pPr>
            <a:r>
              <a:rPr lang="en-US" altLang="ja-JP" sz="2000" dirty="0" smtClean="0">
                <a:latin typeface="Arial" pitchFamily="34" charset="0"/>
                <a:cs typeface="Arial" pitchFamily="34" charset="0"/>
              </a:rPr>
              <a:t>T</a:t>
            </a:r>
            <a:r>
              <a:rPr lang="en-US" altLang="ja-JP" sz="2000" baseline="-25000" dirty="0" smtClean="0">
                <a:latin typeface="Arial" pitchFamily="34" charset="0"/>
                <a:cs typeface="Arial" pitchFamily="34" charset="0"/>
              </a:rPr>
              <a:t>N</a:t>
            </a:r>
            <a:r>
              <a:rPr lang="en-US" altLang="ja-JP" sz="2000" dirty="0" smtClean="0">
                <a:latin typeface="Arial" pitchFamily="34" charset="0"/>
                <a:cs typeface="Arial" pitchFamily="34" charset="0"/>
              </a:rPr>
              <a:t>=473K</a:t>
            </a:r>
          </a:p>
          <a:p>
            <a:pPr>
              <a:lnSpc>
                <a:spcPts val="1800"/>
              </a:lnSpc>
            </a:pPr>
            <a:endParaRPr lang="en-US" altLang="ja-JP" sz="2000" dirty="0">
              <a:latin typeface="Arial" pitchFamily="34" charset="0"/>
              <a:cs typeface="Arial" pitchFamily="34" charset="0"/>
            </a:endParaRPr>
          </a:p>
          <a:p>
            <a:pPr marL="342900" indent="-342900">
              <a:lnSpc>
                <a:spcPts val="1800"/>
              </a:lnSpc>
              <a:buFont typeface="Arial" pitchFamily="34" charset="0"/>
              <a:buChar char="•"/>
            </a:pPr>
            <a:r>
              <a:rPr lang="en-US" altLang="ja-JP" sz="2000" dirty="0" smtClean="0">
                <a:latin typeface="Arial" pitchFamily="34" charset="0"/>
                <a:cs typeface="Arial" pitchFamily="34" charset="0"/>
              </a:rPr>
              <a:t>Insulator</a:t>
            </a:r>
          </a:p>
        </p:txBody>
      </p:sp>
      <p:sp>
        <p:nvSpPr>
          <p:cNvPr id="12" name="テキスト ボックス 11"/>
          <p:cNvSpPr txBox="1"/>
          <p:nvPr/>
        </p:nvSpPr>
        <p:spPr>
          <a:xfrm>
            <a:off x="4211960" y="980728"/>
            <a:ext cx="633082" cy="400110"/>
          </a:xfrm>
          <a:prstGeom prst="rect">
            <a:avLst/>
          </a:prstGeom>
          <a:noFill/>
        </p:spPr>
        <p:txBody>
          <a:bodyPr wrap="square" rtlCol="0">
            <a:spAutoFit/>
          </a:bodyPr>
          <a:lstStyle/>
          <a:p>
            <a:r>
              <a:rPr kumimoji="1" lang="en-US" altLang="ja-JP" sz="2000" dirty="0" smtClean="0">
                <a:latin typeface="Arial" pitchFamily="34" charset="0"/>
                <a:cs typeface="Arial" pitchFamily="34" charset="0"/>
              </a:rPr>
              <a:t>O</a:t>
            </a:r>
            <a:endParaRPr kumimoji="1" lang="ja-JP" altLang="en-US" sz="2000" dirty="0">
              <a:latin typeface="Arial" pitchFamily="34" charset="0"/>
              <a:cs typeface="Arial" pitchFamily="34" charset="0"/>
            </a:endParaRPr>
          </a:p>
        </p:txBody>
      </p:sp>
      <p:sp>
        <p:nvSpPr>
          <p:cNvPr id="13" name="テキスト ボックス 12"/>
          <p:cNvSpPr txBox="1"/>
          <p:nvPr/>
        </p:nvSpPr>
        <p:spPr>
          <a:xfrm>
            <a:off x="3491880" y="1052736"/>
            <a:ext cx="684584" cy="400110"/>
          </a:xfrm>
          <a:prstGeom prst="rect">
            <a:avLst/>
          </a:prstGeom>
          <a:noFill/>
        </p:spPr>
        <p:txBody>
          <a:bodyPr wrap="square" rtlCol="0">
            <a:spAutoFit/>
          </a:bodyPr>
          <a:lstStyle/>
          <a:p>
            <a:r>
              <a:rPr lang="en-US" altLang="ja-JP" sz="2000" dirty="0" smtClean="0">
                <a:latin typeface="Arial" pitchFamily="34" charset="0"/>
                <a:cs typeface="Arial" pitchFamily="34" charset="0"/>
              </a:rPr>
              <a:t>Fe</a:t>
            </a:r>
            <a:endParaRPr kumimoji="1" lang="ja-JP" altLang="en-US" sz="2000" dirty="0">
              <a:latin typeface="Arial" pitchFamily="34" charset="0"/>
              <a:cs typeface="Arial" pitchFamily="34" charset="0"/>
            </a:endParaRPr>
          </a:p>
        </p:txBody>
      </p:sp>
      <p:sp>
        <p:nvSpPr>
          <p:cNvPr id="14" name="テキスト ボックス 13"/>
          <p:cNvSpPr txBox="1"/>
          <p:nvPr/>
        </p:nvSpPr>
        <p:spPr>
          <a:xfrm>
            <a:off x="2555776" y="1988840"/>
            <a:ext cx="561074" cy="400110"/>
          </a:xfrm>
          <a:prstGeom prst="rect">
            <a:avLst/>
          </a:prstGeom>
          <a:noFill/>
        </p:spPr>
        <p:txBody>
          <a:bodyPr wrap="square" rtlCol="0">
            <a:spAutoFit/>
          </a:bodyPr>
          <a:lstStyle/>
          <a:p>
            <a:r>
              <a:rPr lang="en-US" altLang="ja-JP" sz="2000" dirty="0" err="1" smtClean="0">
                <a:latin typeface="Arial" pitchFamily="34" charset="0"/>
                <a:cs typeface="Arial" pitchFamily="34" charset="0"/>
              </a:rPr>
              <a:t>Sr</a:t>
            </a:r>
            <a:endParaRPr kumimoji="1" lang="ja-JP" altLang="en-US" sz="2000" dirty="0">
              <a:latin typeface="Arial" pitchFamily="34" charset="0"/>
              <a:cs typeface="Arial" pitchFamily="34" charset="0"/>
            </a:endParaRPr>
          </a:p>
        </p:txBody>
      </p:sp>
      <p:sp>
        <p:nvSpPr>
          <p:cNvPr id="15" name="テキスト ボックス 14"/>
          <p:cNvSpPr txBox="1"/>
          <p:nvPr/>
        </p:nvSpPr>
        <p:spPr>
          <a:xfrm>
            <a:off x="3635896" y="3645024"/>
            <a:ext cx="4320480" cy="307777"/>
          </a:xfrm>
          <a:prstGeom prst="rect">
            <a:avLst/>
          </a:prstGeom>
          <a:noFill/>
        </p:spPr>
        <p:txBody>
          <a:bodyPr wrap="square" rtlCol="0">
            <a:spAutoFit/>
          </a:bodyPr>
          <a:lstStyle/>
          <a:p>
            <a:r>
              <a:rPr lang="en-US" altLang="ja-JP" sz="1400" dirty="0" smtClean="0">
                <a:latin typeface="Arial" pitchFamily="34" charset="0"/>
                <a:cs typeface="Arial" pitchFamily="34" charset="0"/>
              </a:rPr>
              <a:t>T. Kawakami </a:t>
            </a:r>
            <a:r>
              <a:rPr lang="en-US" altLang="ja-JP" sz="1400" i="1" dirty="0" smtClean="0">
                <a:latin typeface="Arial" pitchFamily="34" charset="0"/>
                <a:cs typeface="Arial" pitchFamily="34" charset="0"/>
              </a:rPr>
              <a:t>et al</a:t>
            </a:r>
            <a:r>
              <a:rPr lang="en-US" altLang="ja-JP" sz="1400" dirty="0" smtClean="0">
                <a:latin typeface="Arial" pitchFamily="34" charset="0"/>
                <a:cs typeface="Arial" pitchFamily="34" charset="0"/>
              </a:rPr>
              <a:t>., Nature Chemistry </a:t>
            </a:r>
            <a:r>
              <a:rPr lang="en-US" altLang="ja-JP" sz="1400" b="1" dirty="0" smtClean="0">
                <a:latin typeface="Arial" pitchFamily="34" charset="0"/>
                <a:cs typeface="Arial" pitchFamily="34" charset="0"/>
              </a:rPr>
              <a:t>1</a:t>
            </a:r>
            <a:r>
              <a:rPr lang="en-US" altLang="ja-JP" sz="1400" dirty="0" smtClean="0">
                <a:latin typeface="Arial" pitchFamily="34" charset="0"/>
                <a:cs typeface="Arial" pitchFamily="34" charset="0"/>
              </a:rPr>
              <a:t>, 371 (2009)</a:t>
            </a:r>
            <a:endParaRPr kumimoji="1" lang="ja-JP" altLang="en-US" sz="1400" b="1" dirty="0">
              <a:latin typeface="Arial" pitchFamily="34" charset="0"/>
              <a:cs typeface="Arial" pitchFamily="34" charset="0"/>
            </a:endParaRPr>
          </a:p>
        </p:txBody>
      </p:sp>
      <p:sp>
        <p:nvSpPr>
          <p:cNvPr id="16" name="円/楕円 15"/>
          <p:cNvSpPr/>
          <p:nvPr/>
        </p:nvSpPr>
        <p:spPr>
          <a:xfrm>
            <a:off x="1187624" y="2780928"/>
            <a:ext cx="1872208" cy="10081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矢印コネクタ 2"/>
          <p:cNvCxnSpPr/>
          <p:nvPr/>
        </p:nvCxnSpPr>
        <p:spPr>
          <a:xfrm flipV="1">
            <a:off x="1691680" y="3789040"/>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467544" y="4149080"/>
            <a:ext cx="8116324" cy="400110"/>
          </a:xfrm>
          <a:prstGeom prst="rect">
            <a:avLst/>
          </a:prstGeom>
          <a:noFill/>
        </p:spPr>
        <p:txBody>
          <a:bodyPr wrap="none" rtlCol="0">
            <a:spAutoFit/>
          </a:bodyPr>
          <a:lstStyle/>
          <a:p>
            <a:r>
              <a:rPr kumimoji="1" lang="en-US" altLang="ja-JP" sz="2000" dirty="0" smtClean="0">
                <a:latin typeface="Arial" panose="020B0604020202020204" pitchFamily="34" charset="0"/>
                <a:cs typeface="Arial" panose="020B0604020202020204" pitchFamily="34" charset="0"/>
              </a:rPr>
              <a:t>2-D Fe-O layer same as Cu plate high temperature Superconductivity!</a:t>
            </a:r>
            <a:endParaRPr kumimoji="1" lang="ja-JP" altLang="en-US" sz="2000" dirty="0">
              <a:latin typeface="Arial" panose="020B0604020202020204" pitchFamily="34" charset="0"/>
              <a:cs typeface="Arial" panose="020B0604020202020204" pitchFamily="34" charset="0"/>
            </a:endParaRPr>
          </a:p>
        </p:txBody>
      </p:sp>
      <p:sp>
        <p:nvSpPr>
          <p:cNvPr id="6" name="テキスト ボックス 5"/>
          <p:cNvSpPr txBox="1"/>
          <p:nvPr/>
        </p:nvSpPr>
        <p:spPr>
          <a:xfrm>
            <a:off x="4860032" y="4869160"/>
            <a:ext cx="3957815" cy="1446550"/>
          </a:xfrm>
          <a:prstGeom prst="rect">
            <a:avLst/>
          </a:prstGeom>
          <a:noFill/>
          <a:ln>
            <a:solidFill>
              <a:schemeClr val="tx1"/>
            </a:solidFill>
          </a:ln>
        </p:spPr>
        <p:txBody>
          <a:bodyPr wrap="none" rtlCol="0">
            <a:spAutoFit/>
          </a:bodyPr>
          <a:lstStyle/>
          <a:p>
            <a:r>
              <a:rPr kumimoji="1" lang="en-US" altLang="ja-JP" sz="2200" dirty="0" smtClean="0"/>
              <a:t>For observing superconductivity, </a:t>
            </a:r>
          </a:p>
          <a:p>
            <a:r>
              <a:rPr lang="ja-JP" altLang="en-US" sz="2200" dirty="0" smtClean="0"/>
              <a:t>・　</a:t>
            </a:r>
            <a:r>
              <a:rPr lang="en-US" altLang="ja-JP" sz="2200" dirty="0" smtClean="0"/>
              <a:t>hole or electron doping</a:t>
            </a:r>
          </a:p>
          <a:p>
            <a:r>
              <a:rPr kumimoji="1" lang="ja-JP" altLang="en-US" sz="2200" dirty="0" smtClean="0"/>
              <a:t>・　</a:t>
            </a:r>
            <a:r>
              <a:rPr kumimoji="1" lang="en-US" altLang="ja-JP" sz="2200" dirty="0" smtClean="0"/>
              <a:t>lattice vacancy</a:t>
            </a:r>
          </a:p>
          <a:p>
            <a:r>
              <a:rPr lang="ja-JP" altLang="en-US" sz="2200" dirty="0"/>
              <a:t>・  </a:t>
            </a:r>
            <a:r>
              <a:rPr lang="en-US" altLang="ja-JP" sz="2200" dirty="0"/>
              <a:t> pressure</a:t>
            </a:r>
            <a:endParaRPr lang="ja-JP" altLang="en-US" sz="2200" dirty="0"/>
          </a:p>
        </p:txBody>
      </p:sp>
      <p:sp>
        <p:nvSpPr>
          <p:cNvPr id="19" name="右矢印 18"/>
          <p:cNvSpPr/>
          <p:nvPr/>
        </p:nvSpPr>
        <p:spPr>
          <a:xfrm>
            <a:off x="3707904" y="5229200"/>
            <a:ext cx="936104" cy="576064"/>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7544" y="5013176"/>
            <a:ext cx="2880320" cy="1107996"/>
          </a:xfrm>
          <a:prstGeom prst="rect">
            <a:avLst/>
          </a:prstGeom>
          <a:noFill/>
          <a:ln>
            <a:solidFill>
              <a:schemeClr val="tx1"/>
            </a:solidFill>
          </a:ln>
        </p:spPr>
        <p:txBody>
          <a:bodyPr wrap="square" rtlCol="0">
            <a:spAutoFit/>
          </a:bodyPr>
          <a:lstStyle/>
          <a:p>
            <a:r>
              <a:rPr kumimoji="1" lang="en-US" altLang="ja-JP" sz="2200" dirty="0" smtClean="0"/>
              <a:t>Insulator and AFM is unfavorable to observe superconductivity.</a:t>
            </a:r>
            <a:endParaRPr kumimoji="1" lang="ja-JP" altLang="en-US" sz="2200" dirty="0"/>
          </a:p>
        </p:txBody>
      </p:sp>
      <p:sp>
        <p:nvSpPr>
          <p:cNvPr id="22" name="正方形/長方形 21"/>
          <p:cNvSpPr/>
          <p:nvPr/>
        </p:nvSpPr>
        <p:spPr>
          <a:xfrm>
            <a:off x="4860032" y="5877272"/>
            <a:ext cx="1504514" cy="430887"/>
          </a:xfrm>
          <a:prstGeom prst="rect">
            <a:avLst/>
          </a:prstGeom>
        </p:spPr>
        <p:txBody>
          <a:bodyPr wrap="none">
            <a:spAutoFit/>
          </a:bodyPr>
          <a:lstStyle/>
          <a:p>
            <a:r>
              <a:rPr lang="ja-JP" altLang="en-US" sz="2200" dirty="0">
                <a:solidFill>
                  <a:srgbClr val="FF0000"/>
                </a:solidFill>
              </a:rPr>
              <a:t>・  </a:t>
            </a:r>
            <a:r>
              <a:rPr lang="en-US" altLang="ja-JP" sz="2200" dirty="0">
                <a:solidFill>
                  <a:srgbClr val="FF0000"/>
                </a:solidFill>
              </a:rPr>
              <a:t> pressure</a:t>
            </a:r>
            <a:endParaRPr lang="ja-JP" altLang="en-US" sz="2200" dirty="0">
              <a:solidFill>
                <a:srgbClr val="FF0000"/>
              </a:solidFill>
            </a:endParaRPr>
          </a:p>
        </p:txBody>
      </p:sp>
    </p:spTree>
    <p:extLst>
      <p:ext uri="{BB962C8B-B14F-4D97-AF65-F5344CB8AC3E}">
        <p14:creationId xmlns:p14="http://schemas.microsoft.com/office/powerpoint/2010/main" val="533937646"/>
      </p:ext>
    </p:extLst>
  </p:cSld>
  <p:clrMapOvr>
    <a:masterClrMapping/>
  </p:clrMapOvr>
  <p:transition advTm="533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4" grpId="0"/>
      <p:bldP spid="6" grpId="0" animBg="1"/>
      <p:bldP spid="19" grpId="0" animBg="1"/>
      <p:bldP spid="21" grpId="0" animBg="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6"/>
            <a:chOff x="1331640" y="179125"/>
            <a:chExt cx="7558512" cy="584776"/>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6"/>
            </a:xfrm>
            <a:prstGeom prst="rect">
              <a:avLst/>
            </a:prstGeom>
            <a:noFill/>
          </p:spPr>
          <p:txBody>
            <a:bodyPr wrap="square" rtlCol="0">
              <a:spAutoFit/>
            </a:bodyPr>
            <a:lstStyle/>
            <a:p>
              <a:r>
                <a:rPr lang="en-US" altLang="ja-JP" sz="3200" dirty="0" smtClean="0"/>
                <a:t>Pressure effect</a:t>
              </a:r>
              <a:endParaRPr kumimoji="1" lang="ja-JP" altLang="en-US" sz="3200" dirty="0"/>
            </a:p>
          </p:txBody>
        </p:sp>
      </p:grpSp>
      <p:grpSp>
        <p:nvGrpSpPr>
          <p:cNvPr id="7" name="図形グループ 23"/>
          <p:cNvGrpSpPr/>
          <p:nvPr/>
        </p:nvGrpSpPr>
        <p:grpSpPr>
          <a:xfrm>
            <a:off x="2057955" y="1628800"/>
            <a:ext cx="1728172" cy="1656144"/>
            <a:chOff x="1385646" y="1916832"/>
            <a:chExt cx="1728172" cy="1656144"/>
          </a:xfrm>
        </p:grpSpPr>
        <p:sp>
          <p:nvSpPr>
            <p:cNvPr id="8" name="円/楕円 7"/>
            <p:cNvSpPr/>
            <p:nvPr/>
          </p:nvSpPr>
          <p:spPr>
            <a:xfrm>
              <a:off x="1385646" y="1916832"/>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9" name="円/楕円 8"/>
            <p:cNvSpPr/>
            <p:nvPr/>
          </p:nvSpPr>
          <p:spPr>
            <a:xfrm>
              <a:off x="2051720" y="1916832"/>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0" name="円/楕円 9"/>
            <p:cNvSpPr/>
            <p:nvPr/>
          </p:nvSpPr>
          <p:spPr>
            <a:xfrm>
              <a:off x="2753818" y="1916832"/>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1" name="円/楕円 10"/>
            <p:cNvSpPr/>
            <p:nvPr/>
          </p:nvSpPr>
          <p:spPr>
            <a:xfrm>
              <a:off x="2753818" y="2564904"/>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2" name="円/楕円 11"/>
            <p:cNvSpPr/>
            <p:nvPr/>
          </p:nvSpPr>
          <p:spPr>
            <a:xfrm>
              <a:off x="2051720" y="2564904"/>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3" name="円/楕円 12"/>
            <p:cNvSpPr/>
            <p:nvPr/>
          </p:nvSpPr>
          <p:spPr>
            <a:xfrm>
              <a:off x="1385646" y="2564904"/>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4" name="円/楕円 13"/>
            <p:cNvSpPr/>
            <p:nvPr/>
          </p:nvSpPr>
          <p:spPr>
            <a:xfrm>
              <a:off x="1385646" y="3212976"/>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5" name="円/楕円 14"/>
            <p:cNvSpPr/>
            <p:nvPr/>
          </p:nvSpPr>
          <p:spPr>
            <a:xfrm>
              <a:off x="2051720" y="3212976"/>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6" name="円/楕円 15"/>
            <p:cNvSpPr/>
            <p:nvPr/>
          </p:nvSpPr>
          <p:spPr>
            <a:xfrm>
              <a:off x="2753818" y="3212976"/>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grpSp>
        <p:nvGrpSpPr>
          <p:cNvPr id="19" name="図形グループ 33"/>
          <p:cNvGrpSpPr/>
          <p:nvPr/>
        </p:nvGrpSpPr>
        <p:grpSpPr>
          <a:xfrm>
            <a:off x="6144389" y="1772816"/>
            <a:ext cx="1548192" cy="1368112"/>
            <a:chOff x="6138154" y="2060848"/>
            <a:chExt cx="1548192" cy="1368112"/>
          </a:xfrm>
        </p:grpSpPr>
        <p:sp>
          <p:nvSpPr>
            <p:cNvPr id="20" name="円/楕円 19"/>
            <p:cNvSpPr/>
            <p:nvPr/>
          </p:nvSpPr>
          <p:spPr>
            <a:xfrm>
              <a:off x="6138154" y="2060848"/>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1" name="円/楕円 20"/>
            <p:cNvSpPr/>
            <p:nvPr/>
          </p:nvSpPr>
          <p:spPr>
            <a:xfrm>
              <a:off x="6732250" y="2060848"/>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2" name="円/楕円 21"/>
            <p:cNvSpPr/>
            <p:nvPr/>
          </p:nvSpPr>
          <p:spPr>
            <a:xfrm>
              <a:off x="7326346" y="2060848"/>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3" name="円/楕円 22"/>
            <p:cNvSpPr/>
            <p:nvPr/>
          </p:nvSpPr>
          <p:spPr>
            <a:xfrm>
              <a:off x="7326346" y="2564944"/>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7" name="円/楕円 26"/>
            <p:cNvSpPr/>
            <p:nvPr/>
          </p:nvSpPr>
          <p:spPr>
            <a:xfrm>
              <a:off x="6732250" y="2564944"/>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8" name="円/楕円 27"/>
            <p:cNvSpPr/>
            <p:nvPr/>
          </p:nvSpPr>
          <p:spPr>
            <a:xfrm>
              <a:off x="6138154" y="2564944"/>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9" name="円/楕円 28"/>
            <p:cNvSpPr/>
            <p:nvPr/>
          </p:nvSpPr>
          <p:spPr>
            <a:xfrm>
              <a:off x="6138154" y="3068960"/>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0" name="円/楕円 29"/>
            <p:cNvSpPr/>
            <p:nvPr/>
          </p:nvSpPr>
          <p:spPr>
            <a:xfrm>
              <a:off x="6732250" y="3068960"/>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1" name="円/楕円 30"/>
            <p:cNvSpPr/>
            <p:nvPr/>
          </p:nvSpPr>
          <p:spPr>
            <a:xfrm>
              <a:off x="7326346" y="3068960"/>
              <a:ext cx="360000" cy="3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grpSp>
        <p:nvGrpSpPr>
          <p:cNvPr id="32" name="図形グループ 31"/>
          <p:cNvGrpSpPr/>
          <p:nvPr/>
        </p:nvGrpSpPr>
        <p:grpSpPr>
          <a:xfrm>
            <a:off x="3588125" y="1556792"/>
            <a:ext cx="2808312" cy="1800200"/>
            <a:chOff x="2915816" y="1844824"/>
            <a:chExt cx="2808312" cy="1800200"/>
          </a:xfrm>
        </p:grpSpPr>
        <p:cxnSp>
          <p:nvCxnSpPr>
            <p:cNvPr id="33" name="直線コネクタ 32"/>
            <p:cNvCxnSpPr/>
            <p:nvPr/>
          </p:nvCxnSpPr>
          <p:spPr>
            <a:xfrm>
              <a:off x="2915816" y="1844824"/>
              <a:ext cx="2664296" cy="216024"/>
            </a:xfrm>
            <a:prstGeom prst="line">
              <a:avLst/>
            </a:prstGeom>
          </p:spPr>
          <p:style>
            <a:lnRef idx="2">
              <a:schemeClr val="accent3"/>
            </a:lnRef>
            <a:fillRef idx="0">
              <a:schemeClr val="accent3"/>
            </a:fillRef>
            <a:effectRef idx="1">
              <a:schemeClr val="accent3"/>
            </a:effectRef>
            <a:fontRef idx="minor">
              <a:schemeClr val="tx1"/>
            </a:fontRef>
          </p:style>
        </p:cxnSp>
        <p:cxnSp>
          <p:nvCxnSpPr>
            <p:cNvPr id="34" name="直線コネクタ 33"/>
            <p:cNvCxnSpPr/>
            <p:nvPr/>
          </p:nvCxnSpPr>
          <p:spPr>
            <a:xfrm flipV="1">
              <a:off x="2987824" y="3429000"/>
              <a:ext cx="2736304" cy="216024"/>
            </a:xfrm>
            <a:prstGeom prst="line">
              <a:avLst/>
            </a:prstGeom>
          </p:spPr>
          <p:style>
            <a:lnRef idx="2">
              <a:schemeClr val="accent3"/>
            </a:lnRef>
            <a:fillRef idx="0">
              <a:schemeClr val="accent3"/>
            </a:fillRef>
            <a:effectRef idx="1">
              <a:schemeClr val="accent3"/>
            </a:effectRef>
            <a:fontRef idx="minor">
              <a:schemeClr val="tx1"/>
            </a:fontRef>
          </p:style>
        </p:cxnSp>
      </p:grpSp>
      <p:sp>
        <p:nvSpPr>
          <p:cNvPr id="35" name="右矢印 34"/>
          <p:cNvSpPr/>
          <p:nvPr/>
        </p:nvSpPr>
        <p:spPr>
          <a:xfrm>
            <a:off x="4218195" y="2348880"/>
            <a:ext cx="1440160" cy="288032"/>
          </a:xfrm>
          <a:prstGeom prst="right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4074179" y="2564904"/>
            <a:ext cx="1809660" cy="461665"/>
          </a:xfrm>
          <a:prstGeom prst="rect">
            <a:avLst/>
          </a:prstGeom>
          <a:noFill/>
        </p:spPr>
        <p:txBody>
          <a:bodyPr wrap="none" rtlCol="0">
            <a:spAutoFit/>
          </a:bodyPr>
          <a:lstStyle/>
          <a:p>
            <a:r>
              <a:rPr kumimoji="1" lang="en-US" altLang="ja-JP" sz="2400" dirty="0" smtClean="0">
                <a:latin typeface="Arial"/>
                <a:cs typeface="Arial"/>
              </a:rPr>
              <a:t>Pressurized</a:t>
            </a:r>
            <a:endParaRPr kumimoji="1" lang="ja-JP" altLang="en-US" sz="2400" dirty="0">
              <a:latin typeface="Arial"/>
              <a:cs typeface="Arial"/>
            </a:endParaRPr>
          </a:p>
        </p:txBody>
      </p:sp>
      <p:sp>
        <p:nvSpPr>
          <p:cNvPr id="37" name="テキスト ボックス 36"/>
          <p:cNvSpPr txBox="1"/>
          <p:nvPr/>
        </p:nvSpPr>
        <p:spPr>
          <a:xfrm>
            <a:off x="1043608" y="4221088"/>
            <a:ext cx="3348017" cy="400110"/>
          </a:xfrm>
          <a:prstGeom prst="rect">
            <a:avLst/>
          </a:prstGeom>
          <a:noFill/>
        </p:spPr>
        <p:txBody>
          <a:bodyPr wrap="none" rtlCol="0">
            <a:spAutoFit/>
          </a:bodyPr>
          <a:lstStyle/>
          <a:p>
            <a:r>
              <a:rPr lang="en-US" altLang="ja-JP" sz="2000" dirty="0" smtClean="0">
                <a:latin typeface="Arial"/>
                <a:cs typeface="Arial"/>
              </a:rPr>
              <a:t>Applying pressure means…</a:t>
            </a:r>
            <a:endParaRPr kumimoji="1" lang="ja-JP" altLang="en-US" sz="2000" dirty="0">
              <a:latin typeface="Arial"/>
              <a:cs typeface="Arial"/>
            </a:endParaRPr>
          </a:p>
        </p:txBody>
      </p:sp>
      <p:sp>
        <p:nvSpPr>
          <p:cNvPr id="38" name="テキスト ボックス 37"/>
          <p:cNvSpPr txBox="1"/>
          <p:nvPr/>
        </p:nvSpPr>
        <p:spPr>
          <a:xfrm>
            <a:off x="2195736" y="4797152"/>
            <a:ext cx="4404321" cy="400110"/>
          </a:xfrm>
          <a:prstGeom prst="rect">
            <a:avLst/>
          </a:prstGeom>
          <a:noFill/>
        </p:spPr>
        <p:txBody>
          <a:bodyPr wrap="none" rtlCol="0">
            <a:spAutoFit/>
          </a:bodyPr>
          <a:lstStyle/>
          <a:p>
            <a:r>
              <a:rPr lang="en-US" altLang="ja-JP" sz="2000" dirty="0" smtClean="0">
                <a:latin typeface="Arial"/>
                <a:cs typeface="Arial"/>
              </a:rPr>
              <a:t>The atomic distance becomes closer.</a:t>
            </a:r>
            <a:endParaRPr kumimoji="1" lang="ja-JP" altLang="en-US" sz="2000" dirty="0">
              <a:latin typeface="Arial"/>
              <a:cs typeface="Arial"/>
            </a:endParaRPr>
          </a:p>
        </p:txBody>
      </p:sp>
      <p:sp>
        <p:nvSpPr>
          <p:cNvPr id="39" name="テキスト ボックス 38"/>
          <p:cNvSpPr txBox="1"/>
          <p:nvPr/>
        </p:nvSpPr>
        <p:spPr>
          <a:xfrm>
            <a:off x="3131840" y="5877272"/>
            <a:ext cx="3050284" cy="400110"/>
          </a:xfrm>
          <a:prstGeom prst="rect">
            <a:avLst/>
          </a:prstGeom>
          <a:noFill/>
        </p:spPr>
        <p:txBody>
          <a:bodyPr wrap="none" rtlCol="0">
            <a:spAutoFit/>
          </a:bodyPr>
          <a:lstStyle/>
          <a:p>
            <a:r>
              <a:rPr lang="en-US" altLang="ja-JP" sz="2000" dirty="0" smtClean="0">
                <a:latin typeface="Arial"/>
                <a:cs typeface="Arial"/>
              </a:rPr>
              <a:t>Electronic states change.</a:t>
            </a:r>
            <a:endParaRPr kumimoji="1" lang="ja-JP" altLang="en-US" sz="2000" dirty="0">
              <a:latin typeface="Arial"/>
              <a:cs typeface="Arial"/>
            </a:endParaRPr>
          </a:p>
        </p:txBody>
      </p:sp>
      <p:sp>
        <p:nvSpPr>
          <p:cNvPr id="41" name="下矢印 40"/>
          <p:cNvSpPr/>
          <p:nvPr/>
        </p:nvSpPr>
        <p:spPr>
          <a:xfrm>
            <a:off x="4548970" y="5261031"/>
            <a:ext cx="216024" cy="57606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3289242" y="4492318"/>
            <a:ext cx="3478085" cy="1323439"/>
          </a:xfrm>
          <a:prstGeom prst="rect">
            <a:avLst/>
          </a:prstGeom>
          <a:noFill/>
        </p:spPr>
        <p:txBody>
          <a:bodyPr wrap="none" rtlCol="0">
            <a:spAutoFit/>
          </a:bodyPr>
          <a:lstStyle/>
          <a:p>
            <a:r>
              <a:rPr lang="ja-JP" altLang="en-US" sz="2000" dirty="0" smtClean="0">
                <a:latin typeface="Arial"/>
                <a:cs typeface="Arial"/>
              </a:rPr>
              <a:t>・</a:t>
            </a:r>
            <a:r>
              <a:rPr lang="en-US" altLang="ja-JP" sz="2000" dirty="0" smtClean="0">
                <a:latin typeface="Arial"/>
                <a:cs typeface="Arial"/>
              </a:rPr>
              <a:t>Structural transition</a:t>
            </a:r>
          </a:p>
          <a:p>
            <a:r>
              <a:rPr kumimoji="1" lang="ja-JP" altLang="en-US" sz="2000" dirty="0" smtClean="0">
                <a:latin typeface="Arial"/>
                <a:cs typeface="Arial"/>
              </a:rPr>
              <a:t>・</a:t>
            </a:r>
            <a:r>
              <a:rPr kumimoji="1" lang="en-US" altLang="ja-JP" sz="2000" dirty="0" smtClean="0">
                <a:latin typeface="Arial"/>
                <a:cs typeface="Arial"/>
              </a:rPr>
              <a:t>Magnetic transition</a:t>
            </a:r>
          </a:p>
          <a:p>
            <a:r>
              <a:rPr lang="ja-JP" altLang="en-US" sz="2000" dirty="0" smtClean="0">
                <a:latin typeface="Arial"/>
                <a:cs typeface="Arial"/>
              </a:rPr>
              <a:t>・</a:t>
            </a:r>
            <a:r>
              <a:rPr lang="en-US" altLang="ja-JP" sz="2000" dirty="0" smtClean="0">
                <a:latin typeface="Arial"/>
                <a:cs typeface="Arial"/>
              </a:rPr>
              <a:t>Insulator-Metal transition</a:t>
            </a:r>
          </a:p>
          <a:p>
            <a:r>
              <a:rPr kumimoji="1" lang="ja-JP" altLang="en-US" sz="2000" dirty="0" smtClean="0">
                <a:latin typeface="Arial"/>
                <a:cs typeface="Arial"/>
              </a:rPr>
              <a:t>・</a:t>
            </a:r>
            <a:r>
              <a:rPr kumimoji="1" lang="en-US" altLang="ja-JP" sz="2000" dirty="0" smtClean="0">
                <a:latin typeface="Arial"/>
                <a:cs typeface="Arial"/>
              </a:rPr>
              <a:t>Superconducting transition</a:t>
            </a:r>
            <a:endParaRPr kumimoji="1" lang="ja-JP" altLang="en-US" sz="2000" dirty="0">
              <a:latin typeface="Arial"/>
              <a:cs typeface="Arial"/>
            </a:endParaRPr>
          </a:p>
        </p:txBody>
      </p:sp>
    </p:spTree>
    <p:extLst>
      <p:ext uri="{BB962C8B-B14F-4D97-AF65-F5344CB8AC3E}">
        <p14:creationId xmlns:p14="http://schemas.microsoft.com/office/powerpoint/2010/main" val="1059539035"/>
      </p:ext>
    </p:extLst>
  </p:cSld>
  <p:clrMapOvr>
    <a:masterClrMapping/>
  </p:clrMapOvr>
  <p:transition advTm="533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1" grpId="0" animBg="1"/>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652956" y="188640"/>
            <a:ext cx="8167516" cy="1459592"/>
            <a:chOff x="1331640" y="19674"/>
            <a:chExt cx="7558512" cy="1077218"/>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426608" y="19674"/>
              <a:ext cx="5904656" cy="1077218"/>
            </a:xfrm>
            <a:prstGeom prst="rect">
              <a:avLst/>
            </a:prstGeom>
            <a:noFill/>
          </p:spPr>
          <p:txBody>
            <a:bodyPr wrap="square" rtlCol="0">
              <a:spAutoFit/>
            </a:bodyPr>
            <a:lstStyle/>
            <a:p>
              <a:r>
                <a:rPr lang="en-US" altLang="ja-JP" sz="3200" dirty="0"/>
                <a:t>The example of pressure induced superconductor</a:t>
              </a:r>
              <a:endParaRPr kumimoji="1" lang="ja-JP" altLang="en-US" sz="3200" dirty="0"/>
            </a:p>
          </p:txBody>
        </p:sp>
      </p:grpSp>
      <p:pic>
        <p:nvPicPr>
          <p:cNvPr id="7" name="図 6"/>
          <p:cNvPicPr>
            <a:picLocks noChangeAspect="1"/>
          </p:cNvPicPr>
          <p:nvPr/>
        </p:nvPicPr>
        <p:blipFill>
          <a:blip r:embed="rId4"/>
          <a:stretch>
            <a:fillRect/>
          </a:stretch>
        </p:blipFill>
        <p:spPr>
          <a:xfrm>
            <a:off x="179512" y="1268760"/>
            <a:ext cx="3604249" cy="4536504"/>
          </a:xfrm>
          <a:prstGeom prst="rect">
            <a:avLst/>
          </a:prstGeom>
        </p:spPr>
      </p:pic>
      <p:pic>
        <p:nvPicPr>
          <p:cNvPr id="8" name="図 7"/>
          <p:cNvPicPr>
            <a:picLocks noChangeAspect="1"/>
          </p:cNvPicPr>
          <p:nvPr/>
        </p:nvPicPr>
        <p:blipFill>
          <a:blip r:embed="rId5"/>
          <a:stretch>
            <a:fillRect/>
          </a:stretch>
        </p:blipFill>
        <p:spPr>
          <a:xfrm>
            <a:off x="3923928" y="1484784"/>
            <a:ext cx="5024255" cy="3672408"/>
          </a:xfrm>
          <a:prstGeom prst="rect">
            <a:avLst/>
          </a:prstGeom>
        </p:spPr>
      </p:pic>
      <p:sp>
        <p:nvSpPr>
          <p:cNvPr id="9" name="正方形/長方形 8"/>
          <p:cNvSpPr/>
          <p:nvPr/>
        </p:nvSpPr>
        <p:spPr>
          <a:xfrm>
            <a:off x="4716016" y="1628800"/>
            <a:ext cx="1656184" cy="1296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292080" y="2780928"/>
            <a:ext cx="567680" cy="296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907704" y="6021288"/>
            <a:ext cx="5700600" cy="400110"/>
          </a:xfrm>
          <a:prstGeom prst="rect">
            <a:avLst/>
          </a:prstGeom>
          <a:noFill/>
        </p:spPr>
        <p:txBody>
          <a:bodyPr wrap="none" rtlCol="0">
            <a:spAutoFit/>
          </a:bodyPr>
          <a:lstStyle/>
          <a:p>
            <a:r>
              <a:rPr kumimoji="1" lang="en-US" altLang="ja-JP" sz="2000" dirty="0" smtClean="0">
                <a:latin typeface="Arial" panose="020B0604020202020204" pitchFamily="34" charset="0"/>
                <a:cs typeface="Arial" panose="020B0604020202020204" pitchFamily="34" charset="0"/>
              </a:rPr>
              <a:t>Superconductivity shows with applying pressure!</a:t>
            </a:r>
          </a:p>
        </p:txBody>
      </p:sp>
      <p:sp>
        <p:nvSpPr>
          <p:cNvPr id="3" name="テキスト ボックス 2"/>
          <p:cNvSpPr txBox="1"/>
          <p:nvPr/>
        </p:nvSpPr>
        <p:spPr>
          <a:xfrm>
            <a:off x="6660232" y="3861048"/>
            <a:ext cx="968342" cy="369332"/>
          </a:xfrm>
          <a:prstGeom prst="rect">
            <a:avLst/>
          </a:prstGeom>
          <a:noFill/>
        </p:spPr>
        <p:txBody>
          <a:bodyPr wrap="none" rtlCol="0">
            <a:spAutoFit/>
          </a:bodyPr>
          <a:lstStyle/>
          <a:p>
            <a:r>
              <a:rPr kumimoji="1" lang="en-US" altLang="ja-JP" dirty="0" smtClean="0"/>
              <a:t>SrFe</a:t>
            </a:r>
            <a:r>
              <a:rPr kumimoji="1" lang="en-US" altLang="ja-JP" baseline="-25000" dirty="0" smtClean="0"/>
              <a:t>2</a:t>
            </a:r>
            <a:r>
              <a:rPr kumimoji="1" lang="en-US" altLang="ja-JP" dirty="0" smtClean="0"/>
              <a:t>As</a:t>
            </a:r>
            <a:r>
              <a:rPr kumimoji="1" lang="en-US" altLang="ja-JP" baseline="-25000" dirty="0" smtClean="0"/>
              <a:t>2</a:t>
            </a:r>
            <a:endParaRPr kumimoji="1" lang="ja-JP" altLang="en-US" baseline="-25000" dirty="0"/>
          </a:p>
        </p:txBody>
      </p:sp>
      <p:sp>
        <p:nvSpPr>
          <p:cNvPr id="4" name="円/楕円 3"/>
          <p:cNvSpPr/>
          <p:nvPr/>
        </p:nvSpPr>
        <p:spPr>
          <a:xfrm>
            <a:off x="971600" y="2204864"/>
            <a:ext cx="864096" cy="33123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5220072" y="3573016"/>
            <a:ext cx="432048" cy="10801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63391170"/>
      </p:ext>
    </p:extLst>
  </p:cSld>
  <p:clrMapOvr>
    <a:masterClrMapping/>
  </p:clrMapOvr>
  <p:transition advTm="533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41387" y="188640"/>
            <a:ext cx="7558512" cy="584775"/>
            <a:chOff x="1331640" y="179125"/>
            <a:chExt cx="7558512"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5"/>
            </a:xfrm>
            <a:prstGeom prst="rect">
              <a:avLst/>
            </a:prstGeom>
            <a:noFill/>
          </p:spPr>
          <p:txBody>
            <a:bodyPr wrap="square" rtlCol="0">
              <a:spAutoFit/>
            </a:bodyPr>
            <a:lstStyle/>
            <a:p>
              <a:r>
                <a:rPr lang="en-US" altLang="ja-JP" sz="3200" dirty="0">
                  <a:latin typeface="Arial" pitchFamily="34" charset="0"/>
                  <a:cs typeface="Arial" pitchFamily="34" charset="0"/>
                </a:rPr>
                <a:t>Prior</a:t>
              </a:r>
              <a:r>
                <a:rPr lang="ja-JP" altLang="en-US" sz="3200" dirty="0">
                  <a:latin typeface="Arial" pitchFamily="34" charset="0"/>
                  <a:cs typeface="Arial" pitchFamily="34" charset="0"/>
                </a:rPr>
                <a:t>　</a:t>
              </a:r>
              <a:r>
                <a:rPr lang="en-US" altLang="ja-JP" sz="3200" dirty="0">
                  <a:latin typeface="Arial" pitchFamily="34" charset="0"/>
                  <a:cs typeface="Arial" pitchFamily="34" charset="0"/>
                </a:rPr>
                <a:t>research</a:t>
              </a:r>
              <a:endParaRPr kumimoji="1" lang="ja-JP" altLang="en-US" sz="3200" dirty="0"/>
            </a:p>
          </p:txBody>
        </p:sp>
      </p:grpSp>
      <p:pic>
        <p:nvPicPr>
          <p:cNvPr id="7" name="Picture 2"/>
          <p:cNvPicPr>
            <a:picLocks noChangeAspect="1" noChangeArrowheads="1"/>
          </p:cNvPicPr>
          <p:nvPr/>
        </p:nvPicPr>
        <p:blipFill>
          <a:blip r:embed="rId4" cstate="print"/>
          <a:srcRect/>
          <a:stretch>
            <a:fillRect/>
          </a:stretch>
        </p:blipFill>
        <p:spPr bwMode="auto">
          <a:xfrm>
            <a:off x="539552" y="908720"/>
            <a:ext cx="3413713" cy="3960440"/>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4572000" y="908720"/>
            <a:ext cx="2674905" cy="3816424"/>
          </a:xfrm>
          <a:prstGeom prst="rect">
            <a:avLst/>
          </a:prstGeom>
          <a:noFill/>
          <a:ln w="9525">
            <a:noFill/>
            <a:miter lim="800000"/>
            <a:headEnd/>
            <a:tailEnd/>
          </a:ln>
        </p:spPr>
      </p:pic>
      <p:sp>
        <p:nvSpPr>
          <p:cNvPr id="9" name="テキスト ボックス 8"/>
          <p:cNvSpPr txBox="1"/>
          <p:nvPr/>
        </p:nvSpPr>
        <p:spPr>
          <a:xfrm>
            <a:off x="755576" y="5805264"/>
            <a:ext cx="3419872" cy="707886"/>
          </a:xfrm>
          <a:prstGeom prst="rect">
            <a:avLst/>
          </a:prstGeom>
          <a:noFill/>
        </p:spPr>
        <p:txBody>
          <a:bodyPr wrap="square" rtlCol="0">
            <a:spAutoFit/>
          </a:bodyPr>
          <a:lstStyle/>
          <a:p>
            <a:r>
              <a:rPr lang="en-US" altLang="ja-JP" sz="2000" dirty="0" smtClean="0">
                <a:latin typeface="Arial" pitchFamily="34" charset="0"/>
                <a:cs typeface="Arial" pitchFamily="34" charset="0"/>
              </a:rPr>
              <a:t>T. Kawakami </a:t>
            </a:r>
            <a:r>
              <a:rPr lang="en-US" altLang="ja-JP" sz="2000" i="1" dirty="0" smtClean="0">
                <a:latin typeface="Arial" pitchFamily="34" charset="0"/>
                <a:cs typeface="Arial" pitchFamily="34" charset="0"/>
              </a:rPr>
              <a:t>et al</a:t>
            </a:r>
            <a:r>
              <a:rPr lang="en-US" altLang="ja-JP" sz="2000" dirty="0" smtClean="0">
                <a:latin typeface="Arial" pitchFamily="34" charset="0"/>
                <a:cs typeface="Arial" pitchFamily="34" charset="0"/>
              </a:rPr>
              <a:t>., Nature Chemistry </a:t>
            </a:r>
            <a:r>
              <a:rPr lang="en-US" altLang="ja-JP" sz="2000" b="1" dirty="0" smtClean="0">
                <a:latin typeface="Arial" pitchFamily="34" charset="0"/>
                <a:cs typeface="Arial" pitchFamily="34" charset="0"/>
              </a:rPr>
              <a:t>1</a:t>
            </a:r>
            <a:r>
              <a:rPr lang="en-US" altLang="ja-JP" sz="2000" dirty="0" smtClean="0">
                <a:latin typeface="Arial" pitchFamily="34" charset="0"/>
                <a:cs typeface="Arial" pitchFamily="34" charset="0"/>
              </a:rPr>
              <a:t>, 371 (2009)</a:t>
            </a:r>
            <a:endParaRPr kumimoji="1" lang="ja-JP" altLang="en-US" sz="2000" b="1" dirty="0">
              <a:latin typeface="Arial" pitchFamily="34" charset="0"/>
              <a:cs typeface="Arial" pitchFamily="34" charset="0"/>
            </a:endParaRPr>
          </a:p>
        </p:txBody>
      </p:sp>
      <p:sp>
        <p:nvSpPr>
          <p:cNvPr id="2" name="テキスト ボックス 1"/>
          <p:cNvSpPr txBox="1"/>
          <p:nvPr/>
        </p:nvSpPr>
        <p:spPr>
          <a:xfrm>
            <a:off x="611560" y="4941168"/>
            <a:ext cx="3672408" cy="707886"/>
          </a:xfrm>
          <a:prstGeom prst="rect">
            <a:avLst/>
          </a:prstGeom>
          <a:noFill/>
        </p:spPr>
        <p:txBody>
          <a:bodyPr wrap="square" rtlCol="0">
            <a:spAutoFit/>
          </a:bodyPr>
          <a:lstStyle/>
          <a:p>
            <a:r>
              <a:rPr lang="en-US" altLang="ja-JP" sz="2000" dirty="0" smtClean="0">
                <a:latin typeface="Arial" panose="020B0604020202020204" pitchFamily="34" charset="0"/>
                <a:cs typeface="Arial" panose="020B0604020202020204" pitchFamily="34" charset="0"/>
              </a:rPr>
              <a:t>The length of a-axis and c-axis measured by X-lay diffraction.</a:t>
            </a:r>
            <a:endParaRPr lang="ja-JP" altLang="en-US" sz="2000" dirty="0">
              <a:latin typeface="Arial" panose="020B0604020202020204" pitchFamily="34" charset="0"/>
              <a:cs typeface="Arial" panose="020B0604020202020204" pitchFamily="34" charset="0"/>
            </a:endParaRPr>
          </a:p>
        </p:txBody>
      </p:sp>
      <p:sp>
        <p:nvSpPr>
          <p:cNvPr id="3" name="正方形/長方形 2"/>
          <p:cNvSpPr/>
          <p:nvPr/>
        </p:nvSpPr>
        <p:spPr>
          <a:xfrm>
            <a:off x="4716016" y="4797152"/>
            <a:ext cx="2900153" cy="400110"/>
          </a:xfrm>
          <a:prstGeom prst="rect">
            <a:avLst/>
          </a:prstGeom>
        </p:spPr>
        <p:txBody>
          <a:bodyPr wrap="none">
            <a:spAutoFit/>
          </a:bodyPr>
          <a:lstStyle/>
          <a:p>
            <a:r>
              <a:rPr lang="en-US" altLang="ja-JP" sz="2000" baseline="30000" dirty="0">
                <a:latin typeface="Arial" pitchFamily="34" charset="0"/>
                <a:cs typeface="Arial" pitchFamily="34" charset="0"/>
              </a:rPr>
              <a:t>57</a:t>
            </a:r>
            <a:r>
              <a:rPr lang="en-US" altLang="ja-JP" sz="2000" dirty="0">
                <a:latin typeface="Arial" pitchFamily="34" charset="0"/>
                <a:cs typeface="Arial" pitchFamily="34" charset="0"/>
              </a:rPr>
              <a:t>Fe</a:t>
            </a:r>
            <a:r>
              <a:rPr lang="en-US" altLang="ja-JP" sz="2000" baseline="30000" dirty="0">
                <a:latin typeface="Arial" pitchFamily="34" charset="0"/>
                <a:cs typeface="Arial" pitchFamily="34" charset="0"/>
              </a:rPr>
              <a:t> </a:t>
            </a:r>
            <a:r>
              <a:rPr lang="en-US" altLang="ja-JP" sz="2000" dirty="0">
                <a:latin typeface="Arial" pitchFamily="34" charset="0"/>
                <a:cs typeface="Arial" pitchFamily="34" charset="0"/>
              </a:rPr>
              <a:t>M</a:t>
            </a:r>
            <a:r>
              <a:rPr lang="az-Cyrl-AZ" altLang="ja-JP" sz="2000" dirty="0">
                <a:latin typeface="Arial" pitchFamily="34" charset="0"/>
                <a:cs typeface="Arial" pitchFamily="34" charset="0"/>
              </a:rPr>
              <a:t>ӧ</a:t>
            </a:r>
            <a:r>
              <a:rPr lang="en-US" altLang="ja-JP" sz="2000" dirty="0" err="1">
                <a:latin typeface="Arial" pitchFamily="34" charset="0"/>
                <a:cs typeface="Arial" pitchFamily="34" charset="0"/>
              </a:rPr>
              <a:t>ssbauer</a:t>
            </a:r>
            <a:r>
              <a:rPr lang="en-US" altLang="ja-JP" sz="2000" dirty="0">
                <a:latin typeface="Arial" pitchFamily="34" charset="0"/>
                <a:cs typeface="Arial" pitchFamily="34" charset="0"/>
              </a:rPr>
              <a:t> spectra</a:t>
            </a:r>
            <a:endParaRPr lang="ja-JP" altLang="en-US" sz="2000" dirty="0"/>
          </a:p>
        </p:txBody>
      </p:sp>
      <p:sp>
        <p:nvSpPr>
          <p:cNvPr id="4" name="テキスト ボックス 3"/>
          <p:cNvSpPr txBox="1"/>
          <p:nvPr/>
        </p:nvSpPr>
        <p:spPr>
          <a:xfrm>
            <a:off x="7164288" y="1340768"/>
            <a:ext cx="620683" cy="369332"/>
          </a:xfrm>
          <a:prstGeom prst="rect">
            <a:avLst/>
          </a:prstGeom>
          <a:noFill/>
        </p:spPr>
        <p:txBody>
          <a:bodyPr wrap="none" rtlCol="0">
            <a:spAutoFit/>
          </a:bodyPr>
          <a:lstStyle/>
          <a:p>
            <a:r>
              <a:rPr kumimoji="1" lang="en-US" altLang="ja-JP" dirty="0" smtClean="0"/>
              <a:t>AFM</a:t>
            </a:r>
          </a:p>
        </p:txBody>
      </p:sp>
      <p:sp>
        <p:nvSpPr>
          <p:cNvPr id="13" name="テキスト ボックス 12"/>
          <p:cNvSpPr txBox="1"/>
          <p:nvPr/>
        </p:nvSpPr>
        <p:spPr>
          <a:xfrm>
            <a:off x="6804248" y="2996952"/>
            <a:ext cx="2221762" cy="369332"/>
          </a:xfrm>
          <a:prstGeom prst="rect">
            <a:avLst/>
          </a:prstGeom>
          <a:noFill/>
        </p:spPr>
        <p:txBody>
          <a:bodyPr wrap="none" rtlCol="0">
            <a:spAutoFit/>
          </a:bodyPr>
          <a:lstStyle/>
          <a:p>
            <a:r>
              <a:rPr lang="en-US" altLang="ja-JP" dirty="0" smtClean="0"/>
              <a:t>F</a:t>
            </a:r>
            <a:r>
              <a:rPr kumimoji="1" lang="en-US" altLang="ja-JP" dirty="0" smtClean="0"/>
              <a:t>erromagnetism (FM)</a:t>
            </a:r>
          </a:p>
        </p:txBody>
      </p:sp>
      <p:sp>
        <p:nvSpPr>
          <p:cNvPr id="14" name="テキスト ボックス 13"/>
          <p:cNvSpPr txBox="1"/>
          <p:nvPr/>
        </p:nvSpPr>
        <p:spPr>
          <a:xfrm>
            <a:off x="4788024" y="5517232"/>
            <a:ext cx="3600400" cy="707886"/>
          </a:xfrm>
          <a:prstGeom prst="rect">
            <a:avLst/>
          </a:prstGeom>
          <a:noFill/>
          <a:ln>
            <a:solidFill>
              <a:schemeClr val="tx1"/>
            </a:solidFill>
          </a:ln>
        </p:spPr>
        <p:txBody>
          <a:bodyPr wrap="square" rtlCol="0">
            <a:spAutoFit/>
          </a:bodyPr>
          <a:lstStyle/>
          <a:p>
            <a:r>
              <a:rPr lang="en-US" altLang="ja-JP" sz="2000" dirty="0" smtClean="0">
                <a:latin typeface="Arial" panose="020B0604020202020204" pitchFamily="34" charset="0"/>
                <a:cs typeface="Arial" panose="020B0604020202020204" pitchFamily="34" charset="0"/>
              </a:rPr>
              <a:t>At 32 GPa, the transition from AFM to FM is observed.</a:t>
            </a:r>
            <a:endParaRPr lang="ja-JP"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876534"/>
      </p:ext>
    </p:extLst>
  </p:cSld>
  <p:clrMapOvr>
    <a:masterClrMapping/>
  </p:clrMapOvr>
  <p:transition advTm="53368"/>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42"/>
          <p:cNvGrpSpPr/>
          <p:nvPr/>
        </p:nvGrpSpPr>
        <p:grpSpPr>
          <a:xfrm>
            <a:off x="1115616" y="188640"/>
            <a:ext cx="7558512" cy="584775"/>
            <a:chOff x="1331640" y="179125"/>
            <a:chExt cx="7558512" cy="584775"/>
          </a:xfrm>
        </p:grpSpPr>
        <p:grpSp>
          <p:nvGrpSpPr>
            <p:cNvPr id="18" name="グループ化 32"/>
            <p:cNvGrpSpPr/>
            <p:nvPr/>
          </p:nvGrpSpPr>
          <p:grpSpPr>
            <a:xfrm>
              <a:off x="1331640" y="260648"/>
              <a:ext cx="7558512" cy="471487"/>
              <a:chOff x="973134" y="68263"/>
              <a:chExt cx="7558512" cy="471487"/>
            </a:xfrm>
          </p:grpSpPr>
          <p:sp>
            <p:nvSpPr>
              <p:cNvPr id="25" name="Rectangle 15"/>
              <p:cNvSpPr>
                <a:spLocks noChangeArrowheads="1"/>
              </p:cNvSpPr>
              <p:nvPr/>
            </p:nvSpPr>
            <p:spPr bwMode="auto">
              <a:xfrm rot="10800000">
                <a:off x="973134" y="71438"/>
                <a:ext cx="5327057" cy="468312"/>
              </a:xfrm>
              <a:prstGeom prst="rect">
                <a:avLst/>
              </a:prstGeom>
              <a:gradFill rotWithShape="1">
                <a:gsLst>
                  <a:gs pos="0">
                    <a:srgbClr val="008E00"/>
                  </a:gs>
                  <a:gs pos="100000">
                    <a:schemeClr val="bg1">
                      <a:alpha val="0"/>
                    </a:schemeClr>
                  </a:gs>
                </a:gsLst>
                <a:lin ang="0" scaled="1"/>
              </a:gradFill>
              <a:ln w="9525">
                <a:noFill/>
                <a:miter lim="800000"/>
                <a:headEnd/>
                <a:tailEnd/>
              </a:ln>
            </p:spPr>
            <p:txBody>
              <a:bodyPr wrap="none" anchor="ctr"/>
              <a:lstStyle/>
              <a:p>
                <a:endParaRPr lang="ja-JP" altLang="en-US" dirty="0"/>
              </a:p>
            </p:txBody>
          </p:sp>
          <p:pic>
            <p:nvPicPr>
              <p:cNvPr id="26" name="Picture 14" descr="KYOKUGEN Logo_trans"/>
              <p:cNvPicPr>
                <a:picLocks noChangeAspect="1" noChangeArrowheads="1"/>
              </p:cNvPicPr>
              <p:nvPr/>
            </p:nvPicPr>
            <p:blipFill>
              <a:blip r:embed="rId3" cstate="email"/>
              <a:srcRect/>
              <a:stretch>
                <a:fillRect/>
              </a:stretch>
            </p:blipFill>
            <p:spPr bwMode="auto">
              <a:xfrm>
                <a:off x="6228184" y="68263"/>
                <a:ext cx="2303462" cy="461962"/>
              </a:xfrm>
              <a:prstGeom prst="rect">
                <a:avLst/>
              </a:prstGeom>
              <a:noFill/>
              <a:ln w="9525">
                <a:noFill/>
                <a:miter lim="800000"/>
                <a:headEnd/>
                <a:tailEnd/>
              </a:ln>
            </p:spPr>
          </p:pic>
        </p:grpSp>
        <p:sp>
          <p:nvSpPr>
            <p:cNvPr id="24" name="テキスト ボックス 23"/>
            <p:cNvSpPr txBox="1"/>
            <p:nvPr/>
          </p:nvSpPr>
          <p:spPr>
            <a:xfrm>
              <a:off x="1665909" y="179125"/>
              <a:ext cx="4104456" cy="584775"/>
            </a:xfrm>
            <a:prstGeom prst="rect">
              <a:avLst/>
            </a:prstGeom>
            <a:noFill/>
          </p:spPr>
          <p:txBody>
            <a:bodyPr wrap="square" rtlCol="0">
              <a:spAutoFit/>
            </a:bodyPr>
            <a:lstStyle/>
            <a:p>
              <a:r>
                <a:rPr lang="en-US" altLang="ja-JP" sz="3200" dirty="0">
                  <a:latin typeface="Arial" pitchFamily="34" charset="0"/>
                  <a:cs typeface="Arial" pitchFamily="34" charset="0"/>
                </a:rPr>
                <a:t>Prior research</a:t>
              </a:r>
              <a:endParaRPr kumimoji="1" lang="ja-JP" altLang="en-US" sz="3200" dirty="0"/>
            </a:p>
          </p:txBody>
        </p:sp>
      </p:grpSp>
      <p:pic>
        <p:nvPicPr>
          <p:cNvPr id="2" name="図 1"/>
          <p:cNvPicPr>
            <a:picLocks noChangeAspect="1"/>
          </p:cNvPicPr>
          <p:nvPr/>
        </p:nvPicPr>
        <p:blipFill>
          <a:blip r:embed="rId4"/>
          <a:stretch>
            <a:fillRect/>
          </a:stretch>
        </p:blipFill>
        <p:spPr>
          <a:xfrm>
            <a:off x="188200" y="908720"/>
            <a:ext cx="8955800" cy="5620999"/>
          </a:xfrm>
          <a:prstGeom prst="rect">
            <a:avLst/>
          </a:prstGeom>
        </p:spPr>
      </p:pic>
      <p:sp>
        <p:nvSpPr>
          <p:cNvPr id="3" name="テキスト ボックス 2"/>
          <p:cNvSpPr txBox="1"/>
          <p:nvPr/>
        </p:nvSpPr>
        <p:spPr>
          <a:xfrm>
            <a:off x="4932040" y="3933056"/>
            <a:ext cx="3456384" cy="830997"/>
          </a:xfrm>
          <a:prstGeom prst="rect">
            <a:avLst/>
          </a:prstGeom>
          <a:noFill/>
          <a:ln>
            <a:solidFill>
              <a:schemeClr val="tx1"/>
            </a:solidFill>
          </a:ln>
        </p:spPr>
        <p:txBody>
          <a:bodyPr wrap="square" rtlCol="0">
            <a:spAutoFit/>
          </a:bodyPr>
          <a:lstStyle/>
          <a:p>
            <a:r>
              <a:rPr kumimoji="1" lang="en-US" altLang="ja-JP" sz="2400" dirty="0" smtClean="0"/>
              <a:t>Metallization is observed at about 67 GPa.</a:t>
            </a:r>
            <a:endParaRPr kumimoji="1" lang="ja-JP" altLang="en-US" sz="2400" dirty="0"/>
          </a:p>
        </p:txBody>
      </p:sp>
    </p:spTree>
    <p:extLst>
      <p:ext uri="{BB962C8B-B14F-4D97-AF65-F5344CB8AC3E}">
        <p14:creationId xmlns:p14="http://schemas.microsoft.com/office/powerpoint/2010/main" val="1027799956"/>
      </p:ext>
    </p:extLst>
  </p:cSld>
  <p:clrMapOvr>
    <a:masterClrMapping/>
  </p:clrMapOvr>
  <p:transition advTm="53368"/>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37051</TotalTime>
  <Words>1455</Words>
  <Application>Microsoft Office PowerPoint</Application>
  <PresentationFormat>画面に合わせる (4:3)</PresentationFormat>
  <Paragraphs>247</Paragraphs>
  <Slides>29</Slides>
  <Notes>23</Notes>
  <HiddenSlides>11</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29</vt:i4>
      </vt:variant>
    </vt:vector>
  </HeadingPairs>
  <TitlesOfParts>
    <vt:vector size="31" baseType="lpstr">
      <vt:lpstr>Office テーマ</vt:lpstr>
      <vt:lpstr>ｸﾞﾗﾌ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32~70GPa</vt:lpstr>
      <vt:lpstr>AFM:SrFeO2 at ambient pressure</vt:lpstr>
      <vt:lpstr>FM:SrFeO2 under high pressure</vt:lpstr>
      <vt:lpstr>Inflection point</vt:lpstr>
      <vt:lpstr>100~125 GPa</vt:lpstr>
      <vt:lpstr>Resistance on 4K</vt:lpstr>
    </vt:vector>
  </TitlesOfParts>
  <Company>Osaka_Univ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SrFeO2の高圧下における電気抵抗測定と超伝導探索</dc:title>
  <dc:creator>Shimizu-Lab</dc:creator>
  <cp:lastModifiedBy>kabe</cp:lastModifiedBy>
  <cp:revision>3337</cp:revision>
  <dcterms:created xsi:type="dcterms:W3CDTF">2014-02-12T11:29:33Z</dcterms:created>
  <dcterms:modified xsi:type="dcterms:W3CDTF">2014-11-04T23:37:57Z</dcterms:modified>
</cp:coreProperties>
</file>