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lvl1pPr algn="ctr" defTabSz="584200">
      <a:defRPr sz="3600">
        <a:latin typeface="Helvetica"/>
        <a:ea typeface="Helvetica"/>
        <a:cs typeface="Helvetica"/>
        <a:sym typeface="Helvetica"/>
      </a:defRPr>
    </a:lvl1pPr>
    <a:lvl2pPr indent="228600" algn="ctr" defTabSz="584200">
      <a:defRPr sz="3600">
        <a:latin typeface="Helvetica"/>
        <a:ea typeface="Helvetica"/>
        <a:cs typeface="Helvetica"/>
        <a:sym typeface="Helvetica"/>
      </a:defRPr>
    </a:lvl2pPr>
    <a:lvl3pPr indent="457200" algn="ctr" defTabSz="584200">
      <a:defRPr sz="3600">
        <a:latin typeface="Helvetica"/>
        <a:ea typeface="Helvetica"/>
        <a:cs typeface="Helvetica"/>
        <a:sym typeface="Helvetica"/>
      </a:defRPr>
    </a:lvl3pPr>
    <a:lvl4pPr indent="685800" algn="ctr" defTabSz="584200">
      <a:defRPr sz="3600">
        <a:latin typeface="Helvetica"/>
        <a:ea typeface="Helvetica"/>
        <a:cs typeface="Helvetica"/>
        <a:sym typeface="Helvetica"/>
      </a:defRPr>
    </a:lvl4pPr>
    <a:lvl5pPr indent="914400" algn="ctr" defTabSz="584200">
      <a:defRPr sz="3600">
        <a:latin typeface="Helvetica"/>
        <a:ea typeface="Helvetica"/>
        <a:cs typeface="Helvetica"/>
        <a:sym typeface="Helvetica"/>
      </a:defRPr>
    </a:lvl5pPr>
    <a:lvl6pPr indent="1143000" algn="ctr" defTabSz="584200">
      <a:defRPr sz="3600">
        <a:latin typeface="Helvetica"/>
        <a:ea typeface="Helvetica"/>
        <a:cs typeface="Helvetica"/>
        <a:sym typeface="Helvetica"/>
      </a:defRPr>
    </a:lvl6pPr>
    <a:lvl7pPr indent="1371600" algn="ctr" defTabSz="584200">
      <a:defRPr sz="3600">
        <a:latin typeface="Helvetica"/>
        <a:ea typeface="Helvetica"/>
        <a:cs typeface="Helvetica"/>
        <a:sym typeface="Helvetica"/>
      </a:defRPr>
    </a:lvl7pPr>
    <a:lvl8pPr indent="1600200" algn="ctr" defTabSz="584200">
      <a:defRPr sz="3600">
        <a:latin typeface="Helvetica"/>
        <a:ea typeface="Helvetica"/>
        <a:cs typeface="Helvetica"/>
        <a:sym typeface="Helvetica"/>
      </a:defRPr>
    </a:lvl8pPr>
    <a:lvl9pPr indent="1828800" algn="ctr" defTabSz="584200">
      <a:defRPr sz="36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p:nvPr>
            <p:ph type="sldImg"/>
          </p:nvPr>
        </p:nvSpPr>
        <p:spPr>
          <a:xfrm>
            <a:off x="1143000" y="685800"/>
            <a:ext cx="4572000" cy="3429000"/>
          </a:xfrm>
          <a:prstGeom prst="rect">
            <a:avLst/>
          </a:prstGeom>
        </p:spPr>
        <p:txBody>
          <a:bodyPr/>
          <a:lstStyle/>
          <a:p>
            <a:pPr lvl="0"/>
          </a:p>
        </p:txBody>
      </p:sp>
      <p:sp>
        <p:nvSpPr>
          <p:cNvPr id="59" name="Shape 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Helvetica"/>
        <a:ea typeface="Helvetica"/>
        <a:cs typeface="Helvetica"/>
        <a:sym typeface="Helvetica"/>
      </a:defRPr>
    </a:lvl1pPr>
    <a:lvl2pPr indent="228600" defTabSz="457200">
      <a:lnSpc>
        <a:spcPct val="125000"/>
      </a:lnSpc>
      <a:defRPr sz="2400">
        <a:latin typeface="Helvetica"/>
        <a:ea typeface="Helvetica"/>
        <a:cs typeface="Helvetica"/>
        <a:sym typeface="Helvetica"/>
      </a:defRPr>
    </a:lvl2pPr>
    <a:lvl3pPr indent="457200" defTabSz="457200">
      <a:lnSpc>
        <a:spcPct val="125000"/>
      </a:lnSpc>
      <a:defRPr sz="2400">
        <a:latin typeface="Helvetica"/>
        <a:ea typeface="Helvetica"/>
        <a:cs typeface="Helvetica"/>
        <a:sym typeface="Helvetica"/>
      </a:defRPr>
    </a:lvl3pPr>
    <a:lvl4pPr indent="685800" defTabSz="457200">
      <a:lnSpc>
        <a:spcPct val="125000"/>
      </a:lnSpc>
      <a:defRPr sz="2400">
        <a:latin typeface="Helvetica"/>
        <a:ea typeface="Helvetica"/>
        <a:cs typeface="Helvetica"/>
        <a:sym typeface="Helvetica"/>
      </a:defRPr>
    </a:lvl4pPr>
    <a:lvl5pPr indent="914400" defTabSz="457200">
      <a:lnSpc>
        <a:spcPct val="125000"/>
      </a:lnSpc>
      <a:defRPr sz="2400">
        <a:latin typeface="Helvetica"/>
        <a:ea typeface="Helvetica"/>
        <a:cs typeface="Helvetica"/>
        <a:sym typeface="Helvetica"/>
      </a:defRPr>
    </a:lvl5pPr>
    <a:lvl6pPr indent="1143000" defTabSz="457200">
      <a:lnSpc>
        <a:spcPct val="125000"/>
      </a:lnSpc>
      <a:defRPr sz="2400">
        <a:latin typeface="Helvetica"/>
        <a:ea typeface="Helvetica"/>
        <a:cs typeface="Helvetica"/>
        <a:sym typeface="Helvetica"/>
      </a:defRPr>
    </a:lvl6pPr>
    <a:lvl7pPr indent="1371600" defTabSz="457200">
      <a:lnSpc>
        <a:spcPct val="125000"/>
      </a:lnSpc>
      <a:defRPr sz="2400">
        <a:latin typeface="Helvetica"/>
        <a:ea typeface="Helvetica"/>
        <a:cs typeface="Helvetica"/>
        <a:sym typeface="Helvetica"/>
      </a:defRPr>
    </a:lvl7pPr>
    <a:lvl8pPr indent="1600200" defTabSz="457200">
      <a:lnSpc>
        <a:spcPct val="125000"/>
      </a:lnSpc>
      <a:defRPr sz="2400">
        <a:latin typeface="Helvetica"/>
        <a:ea typeface="Helvetica"/>
        <a:cs typeface="Helvetica"/>
        <a:sym typeface="Helvetica"/>
      </a:defRPr>
    </a:lvl8pPr>
    <a:lvl9pPr indent="1828800" defTabSz="457200">
      <a:lnSpc>
        <a:spcPct val="125000"/>
      </a:lnSpc>
      <a:defRPr sz="2400">
        <a:latin typeface="Helvetica"/>
        <a:ea typeface="Helvetica"/>
        <a:cs typeface="Helvetica"/>
        <a:sym typeface="Helvetica"/>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p>
            <a:pPr lvl="0">
              <a:defRPr sz="1800"/>
            </a:pPr>
            <a:r>
              <a:rPr sz="2400"/>
              <a:t>This is today's contents.</a:t>
            </a:r>
            <a:endParaRPr sz="2400"/>
          </a:p>
          <a:p>
            <a:pPr lvl="0">
              <a:defRPr sz="1800"/>
            </a:pPr>
            <a:r>
              <a:rPr sz="2400"/>
              <a:t>Entangled photon pairs are generated from the radiative decay of a biexciton, and the radiative decay time determines the efficiency of entangled photons.</a:t>
            </a:r>
            <a:endParaRPr sz="2400"/>
          </a:p>
          <a:p>
            <a:pPr lvl="0">
              <a:defRPr sz="1800"/>
            </a:pPr>
            <a:r>
              <a:rPr sz="2400"/>
              <a:t>First, I will explain the concept of quantum entanglement.</a:t>
            </a:r>
            <a:endParaRPr sz="2400"/>
          </a:p>
          <a:p>
            <a:pPr lvl="0">
              <a:defRPr sz="1800"/>
            </a:pPr>
            <a:r>
              <a:rPr sz="2400"/>
              <a:t>Next, I will show you experimental data of the film-thickness dependence of the biexciton radiative decay time.</a:t>
            </a:r>
            <a:endParaRPr sz="2400"/>
          </a:p>
          <a:p>
            <a:pPr lvl="0">
              <a:defRPr sz="1800"/>
            </a:pPr>
            <a:r>
              <a:rPr sz="2400"/>
              <a:t>This result is totally different from that of exciton, and the behavior has not been understood yet.</a:t>
            </a:r>
            <a:endParaRPr sz="2400"/>
          </a:p>
          <a:p>
            <a:pPr lvl="0">
              <a:defRPr sz="1800"/>
            </a:pPr>
            <a:r>
              <a:rPr sz="2400"/>
              <a:t>This is the motivation to study this subject.</a:t>
            </a:r>
            <a:endParaRPr sz="2400"/>
          </a:p>
          <a:p>
            <a:pPr lvl="0">
              <a:defRPr sz="1800"/>
            </a:pPr>
            <a:r>
              <a:rPr sz="2400"/>
              <a:t>To calculate the biexciton radiative decay time, exciton-photon coupled states are necessary.</a:t>
            </a:r>
            <a:endParaRPr sz="2400"/>
          </a:p>
          <a:p>
            <a:pPr lvl="0">
              <a:defRPr sz="1800"/>
            </a:pPr>
            <a:r>
              <a:rPr sz="2400"/>
              <a:t>I will mainly explain the exciton-photon coupled states.</a:t>
            </a:r>
            <a:endParaRPr sz="2400"/>
          </a:p>
          <a:p>
            <a:pPr lvl="0">
              <a:defRPr sz="1800"/>
            </a:pPr>
            <a:r>
              <a:rPr sz="2400"/>
              <a:t>Finally, I will describe future work and summary.</a:t>
            </a:r>
            <a:endParaRPr sz="2400"/>
          </a:p>
          <a:p>
            <a:pPr lvl="0">
              <a:defRPr sz="1800"/>
            </a:pPr>
            <a:endParaRPr sz="2400"/>
          </a:p>
          <a:p>
            <a:pPr lvl="0">
              <a:defRPr sz="1800"/>
            </a:pPr>
            <a:r>
              <a:rPr sz="2400"/>
              <a:t>まずはじめに発表の流れを簡単に言いますと、イントロダクションとして量子力学特有の性質であるもつれ光子対についての説明、励起子分子の生成と緩和について、その後で先行研究と私自身の研究について話したいと思い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lvl="0"/>
          </a:p>
        </p:txBody>
      </p:sp>
      <p:sp>
        <p:nvSpPr>
          <p:cNvPr id="365" name="Shape 365"/>
          <p:cNvSpPr/>
          <p:nvPr>
            <p:ph type="body" sz="quarter" idx="1"/>
          </p:nvPr>
        </p:nvSpPr>
        <p:spPr>
          <a:prstGeom prst="rect">
            <a:avLst/>
          </a:prstGeom>
        </p:spPr>
        <p:txBody>
          <a:bodyPr/>
          <a:lstStyle/>
          <a:p>
            <a:pPr lvl="0">
              <a:defRPr sz="1800"/>
            </a:pPr>
            <a:r>
              <a:rPr sz="2400"/>
              <a:t>ここで先ほど定義したグリーン関数について説明すると、レイヤー状の媒質のグリーン関数というのは既に計算されており、今回の場合sourceが媒質2中にある場合のグリーン関数はこのようにして書くことが出来ます。</a:t>
            </a:r>
            <a:endParaRPr sz="2400"/>
          </a:p>
          <a:p>
            <a:pPr lvl="0">
              <a:defRPr sz="1800"/>
            </a:pPr>
            <a:r>
              <a:rPr sz="2400"/>
              <a:t>これを用いて先ほどの行列Sの中に出てきたAの値を解析的に計算していきます。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lvl="0"/>
          </a:p>
        </p:txBody>
      </p:sp>
      <p:sp>
        <p:nvSpPr>
          <p:cNvPr id="400" name="Shape 400"/>
          <p:cNvSpPr/>
          <p:nvPr>
            <p:ph type="body" sz="quarter" idx="1"/>
          </p:nvPr>
        </p:nvSpPr>
        <p:spPr>
          <a:prstGeom prst="rect">
            <a:avLst/>
          </a:prstGeom>
        </p:spPr>
        <p:txBody>
          <a:bodyPr/>
          <a:lstStyle/>
          <a:p>
            <a:pPr lvl="0">
              <a:defRPr sz="1800"/>
            </a:pPr>
            <a:r>
              <a:rPr sz="2400"/>
              <a:t>この積分は解析に的に解くことが出来て、Aの表式は少し複雑ですがこのように求めることが出来ます。</a:t>
            </a:r>
            <a:endParaRPr sz="2400"/>
          </a:p>
          <a:p>
            <a:pPr lvl="0">
              <a:defRPr sz="1800"/>
            </a:pPr>
            <a:r>
              <a:rPr sz="2400"/>
              <a:t>このしきから見て分かるようにTEモードの光では電場の向きがy方向であるため、y方向の分極を持った励起子とのみの相互作用になります。</a:t>
            </a:r>
            <a:endParaRPr sz="2400"/>
          </a:p>
          <a:p>
            <a:pPr lvl="0">
              <a:defRPr sz="1800"/>
            </a:pPr>
            <a:r>
              <a:rPr sz="2400"/>
              <a:t>一方TMモードでは電場はx成分とz成分を持つため行列で言うと、xx,xz,zx,zzの要素にのみ項が現れていることが分かります。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lvl="0"/>
          </a:p>
        </p:txBody>
      </p:sp>
      <p:sp>
        <p:nvSpPr>
          <p:cNvPr id="417" name="Shape 417"/>
          <p:cNvSpPr/>
          <p:nvPr>
            <p:ph type="body" sz="quarter" idx="1"/>
          </p:nvPr>
        </p:nvSpPr>
        <p:spPr>
          <a:prstGeom prst="rect">
            <a:avLst/>
          </a:prstGeom>
        </p:spPr>
        <p:txBody>
          <a:bodyPr/>
          <a:lstStyle/>
          <a:p>
            <a:pPr lvl="0">
              <a:defRPr sz="1800"/>
            </a:pPr>
            <a:r>
              <a:rPr sz="2400"/>
              <a:t>このグラフは薄膜中の励起子のエネルギーと輻射寿命の理論計算と実験結果を示した先行研究のデータになります。</a:t>
            </a:r>
            <a:endParaRPr sz="2400"/>
          </a:p>
          <a:p>
            <a:pPr lvl="0">
              <a:defRPr sz="1800"/>
            </a:pPr>
            <a:r>
              <a:rPr sz="2400"/>
              <a:t>グラフの(a)は縮退四光波混合によるCuCl薄膜中のポラリトンの共鳴エネルギーと輻射寿命を調べた実験結果で結果です。</a:t>
            </a:r>
            <a:endParaRPr sz="2400"/>
          </a:p>
          <a:p>
            <a:pPr lvl="0">
              <a:defRPr sz="1800"/>
            </a:pPr>
            <a:r>
              <a:rPr sz="2400"/>
              <a:t>右側はk_{para}=0の場合における理論計算の結果で、(b)ポラリトンのエネルギーの膜厚依存性、(c)はポラリトンの輻射寿命の膜厚依存性となっています。</a:t>
            </a:r>
            <a:endParaRPr sz="2400"/>
          </a:p>
          <a:p>
            <a:pPr lvl="0">
              <a:defRPr sz="1800"/>
            </a:pPr>
            <a:r>
              <a:rPr sz="2400"/>
              <a:t>実験の膜厚は261nmで、その膜厚は右の図の点線で示されています。</a:t>
            </a:r>
            <a:endParaRPr sz="2400"/>
          </a:p>
          <a:p>
            <a:pPr lvl="0">
              <a:defRPr sz="1800"/>
            </a:pPr>
            <a:r>
              <a:rPr sz="2400"/>
              <a:t>実験で得られたピークのエネルギーとその輻射寿命幅は計算結果とよく一致していることが見て取れます。</a:t>
            </a:r>
            <a:endParaRPr sz="2400"/>
          </a:p>
          <a:p>
            <a:pPr lvl="0">
              <a:defRPr sz="1800"/>
            </a:pPr>
            <a:r>
              <a:rPr sz="2400"/>
              <a:t>閉じ込められた励起子の波長は膜厚に依存し、光の波長と一致する条件に近づくと、光との相互作用が大きくなり、励起子のエネルギー準位が大きくシフトします。</a:t>
            </a:r>
            <a:endParaRPr sz="2400"/>
          </a:p>
          <a:p>
            <a:pPr lvl="0">
              <a:defRPr sz="1800"/>
            </a:pPr>
            <a:r>
              <a:rPr sz="2400"/>
              <a:t>また、その膜厚で輻射寿命幅が大きくなっていることが分かります。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lvl="0"/>
          </a:p>
        </p:txBody>
      </p:sp>
      <p:sp>
        <p:nvSpPr>
          <p:cNvPr id="449" name="Shape 449"/>
          <p:cNvSpPr/>
          <p:nvPr>
            <p:ph type="body" sz="quarter" idx="1"/>
          </p:nvPr>
        </p:nvSpPr>
        <p:spPr>
          <a:prstGeom prst="rect">
            <a:avLst/>
          </a:prstGeom>
        </p:spPr>
        <p:txBody>
          <a:bodyPr/>
          <a:lstStyle/>
          <a:p>
            <a:pPr lvl="0">
              <a:defRPr sz="1800"/>
            </a:pPr>
            <a:r>
              <a:rPr sz="2400"/>
              <a:t>今回私が計算した結果では入射角度を組み込んだ計算で垂直に入射する場合を見ると先行研究の理論値と比較してもよく一致していることが分かります。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sldImg"/>
          </p:nvPr>
        </p:nvSpPr>
        <p:spPr>
          <a:prstGeom prst="rect">
            <a:avLst/>
          </a:prstGeom>
        </p:spPr>
        <p:txBody>
          <a:bodyPr/>
          <a:lstStyle/>
          <a:p>
            <a:pPr lvl="0"/>
          </a:p>
        </p:txBody>
      </p:sp>
      <p:sp>
        <p:nvSpPr>
          <p:cNvPr id="497" name="Shape 497"/>
          <p:cNvSpPr/>
          <p:nvPr>
            <p:ph type="body" sz="quarter" idx="1"/>
          </p:nvPr>
        </p:nvSpPr>
        <p:spPr>
          <a:prstGeom prst="rect">
            <a:avLst/>
          </a:prstGeom>
        </p:spPr>
        <p:txBody>
          <a:bodyPr/>
          <a:lstStyle/>
          <a:p>
            <a:pPr lvl="0">
              <a:defRPr sz="1800"/>
            </a:pPr>
            <a:r>
              <a:rPr sz="2400"/>
              <a:t>この計算方法では、輻射場を介した励起子の自己エネルギー、つまり、結合状態として離散的な励起子的な状態しか得られない。</a:t>
            </a:r>
            <a:endParaRPr sz="2400"/>
          </a:p>
          <a:p>
            <a:pPr lvl="0">
              <a:defRPr sz="1800"/>
            </a:pPr>
            <a:r>
              <a:rPr sz="2400"/>
              <a:t>しかし、励起子分子の輻射寿命を計算するためには、フォトンライクな結合状態も不可欠である。</a:t>
            </a:r>
            <a:endParaRPr sz="2400"/>
          </a:p>
          <a:p>
            <a:pPr lvl="0">
              <a:defRPr sz="1800"/>
            </a:pPr>
            <a:r>
              <a:rPr sz="2400"/>
              <a:t>つまり、離散的な励起子と連続的な光が結合した状態をすべて求める必要がある。</a:t>
            </a:r>
            <a:endParaRPr sz="2400"/>
          </a:p>
          <a:p>
            <a:pPr lvl="0">
              <a:defRPr sz="1800"/>
            </a:pPr>
            <a:r>
              <a:rPr sz="2400"/>
              <a:t>このような結合状態はFanoの手法を用いて計算することができる。</a:t>
            </a:r>
            <a:endParaRPr sz="2400"/>
          </a:p>
          <a:p>
            <a:pPr lvl="0">
              <a:defRPr sz="1800"/>
            </a:pPr>
            <a:r>
              <a:rPr sz="2400"/>
              <a:t>ここで考えている系の結合状態は、z方向の波数が連続的な光子と離散的な励起子の重ね合わせ状態となる。</a:t>
            </a:r>
            <a:endParaRPr sz="2400"/>
          </a:p>
          <a:p>
            <a:pPr lvl="0">
              <a:defRPr sz="1800"/>
            </a:pPr>
            <a:r>
              <a:rPr sz="2400"/>
              <a:t>展開係数αとβは、Fanoの手法から決定することができる。</a:t>
            </a:r>
            <a:endParaRPr sz="2400"/>
          </a:p>
          <a:p>
            <a:pPr lvl="0">
              <a:defRPr sz="1800"/>
            </a:pPr>
            <a:r>
              <a:rPr sz="2400"/>
              <a:t>この結合状態を用いると、励起子分子から結合状態への遷移振幅が計算できるので、励起子分子の輻射寿命が求められる</a:t>
            </a:r>
            <a:endParaRPr sz="2400"/>
          </a:p>
          <a:p>
            <a:pPr lvl="0">
              <a:defRPr sz="1800"/>
            </a:pPr>
            <a:r>
              <a:rPr sz="2400"/>
              <a:t>今後、この方法で励起子分子の輻射寿命の膜厚依存性を調べていく。</a:t>
            </a:r>
            <a:endParaRPr sz="2400"/>
          </a:p>
          <a:p>
            <a:pPr lvl="0">
              <a:defRPr sz="1800"/>
            </a:pPr>
            <a:endParaRPr sz="2400"/>
          </a:p>
          <a:p>
            <a:pPr lvl="0">
              <a:defRPr sz="1800"/>
            </a:pPr>
            <a:r>
              <a:rPr sz="2400"/>
              <a:t>矢印を引く</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lvl="0"/>
          </a:p>
        </p:txBody>
      </p:sp>
      <p:sp>
        <p:nvSpPr>
          <p:cNvPr id="525" name="Shape 525"/>
          <p:cNvSpPr/>
          <p:nvPr>
            <p:ph type="body" sz="quarter" idx="1"/>
          </p:nvPr>
        </p:nvSpPr>
        <p:spPr>
          <a:prstGeom prst="rect">
            <a:avLst/>
          </a:prstGeom>
        </p:spPr>
        <p:txBody>
          <a:bodyPr/>
          <a:lstStyle/>
          <a:p>
            <a:pPr lvl="0">
              <a:defRPr sz="1800"/>
            </a:pPr>
            <a:r>
              <a:rPr sz="2400"/>
              <a:t>I summarize today's talk.</a:t>
            </a:r>
            <a:endParaRPr sz="2400"/>
          </a:p>
          <a:p>
            <a:pPr lvl="0">
              <a:defRPr sz="1800"/>
            </a:pPr>
            <a:r>
              <a:rPr sz="2400"/>
              <a:t>First, entangled photon pairs are generated from the radiative decay of biexciotn, and they are expected to be applied to quantum information devices.</a:t>
            </a:r>
            <a:endParaRPr sz="2400"/>
          </a:p>
          <a:p>
            <a:pPr lvl="0">
              <a:defRPr sz="1800"/>
            </a:pPr>
            <a:r>
              <a:rPr sz="2400"/>
              <a:t>Second, I introduced previous research, in previous research, the radiative decay time of biexciton increase with increasing thickness.</a:t>
            </a:r>
            <a:endParaRPr sz="2400"/>
          </a:p>
          <a:p>
            <a:pPr lvl="0">
              <a:defRPr sz="1800"/>
            </a:pPr>
            <a:r>
              <a:rPr sz="2400"/>
              <a:t>This behavior is totally different from exciton's one.</a:t>
            </a:r>
            <a:endParaRPr sz="2400"/>
          </a:p>
          <a:p>
            <a:pPr lvl="0">
              <a:defRPr sz="1800"/>
            </a:pPr>
            <a:r>
              <a:rPr sz="2400"/>
              <a:t>That's why I started to study to clarify the radiative decay time of biexciton in a film. This is the purpose of my research.</a:t>
            </a:r>
            <a:endParaRPr sz="2400"/>
          </a:p>
          <a:p>
            <a:pPr lvl="0">
              <a:defRPr sz="1800"/>
            </a:pPr>
            <a:r>
              <a:rPr sz="2400"/>
              <a:t>Finally, I explained about the radiative decay process and my calculation of exciton-photon coupled state.</a:t>
            </a:r>
            <a:endParaRPr sz="2400"/>
          </a:p>
          <a:p>
            <a:pPr lvl="0">
              <a:defRPr sz="1800"/>
            </a:pPr>
            <a:r>
              <a:rPr sz="2400"/>
              <a:t>but in previous calculation, photon-like state was not taken into account. So I suggested improved exciton-photon coupled state.</a:t>
            </a:r>
            <a:endParaRPr sz="2400"/>
          </a:p>
          <a:p>
            <a:pPr lvl="0">
              <a:defRPr sz="1800"/>
            </a:pPr>
            <a:r>
              <a:rPr sz="2400"/>
              <a:t>My Future work is to calculate coefficients of this state in reference to Fano's paper.</a:t>
            </a:r>
            <a:endParaRPr sz="2400"/>
          </a:p>
          <a:p>
            <a:pPr lvl="0">
              <a:defRPr sz="1800"/>
            </a:pPr>
            <a:endParaRPr sz="2400"/>
          </a:p>
          <a:p>
            <a:pPr lvl="0">
              <a:defRPr sz="1800"/>
            </a:pPr>
            <a:r>
              <a:rPr sz="2400"/>
              <a:t>最後にまとめる。</a:t>
            </a:r>
            <a:endParaRPr sz="2400"/>
          </a:p>
          <a:p>
            <a:pPr lvl="0">
              <a:defRPr sz="1800"/>
            </a:pPr>
            <a:r>
              <a:rPr sz="2400"/>
              <a:t>励起子分子の輻射緩和からもつれ光子対が生成されるが、これは量子情報処理技術などの応用に期待されている。</a:t>
            </a:r>
            <a:endParaRPr sz="2400"/>
          </a:p>
          <a:p>
            <a:pPr lvl="0">
              <a:defRPr sz="1800"/>
            </a:pPr>
            <a:r>
              <a:rPr sz="2400"/>
              <a:t>これまでの実験で、励起子分子の輻射緩和時間は膜厚が厚くなるにつれて単調に増加することが明らかにされている。</a:t>
            </a:r>
            <a:endParaRPr sz="2400"/>
          </a:p>
          <a:p>
            <a:pPr lvl="0">
              <a:defRPr sz="1800"/>
            </a:pPr>
            <a:r>
              <a:rPr sz="2400"/>
              <a:t>この振る舞いは励起子の輻射緩和時間の膜厚依存性と全く逆である。</a:t>
            </a:r>
            <a:endParaRPr sz="2400"/>
          </a:p>
          <a:p>
            <a:pPr lvl="0">
              <a:defRPr sz="1800"/>
            </a:pPr>
            <a:r>
              <a:rPr sz="2400"/>
              <a:t>そこで、励起子分子の輻射寿命の膜厚依存性を解明する研究を始めた。</a:t>
            </a:r>
            <a:endParaRPr sz="2400"/>
          </a:p>
          <a:p>
            <a:pPr lvl="0">
              <a:defRPr sz="1800"/>
            </a:pPr>
            <a:r>
              <a:rPr sz="2400"/>
              <a:t>励起子分子の輻射寿命の計算には励起子と光の結合状態を求める必要がある。</a:t>
            </a:r>
            <a:endParaRPr sz="2400"/>
          </a:p>
          <a:p>
            <a:pPr lvl="0">
              <a:defRPr sz="1800"/>
            </a:pPr>
            <a:r>
              <a:rPr sz="2400"/>
              <a:t>ここでは、従来の方法にしたがって、結合状態の固有エネルギーを計算した。</a:t>
            </a:r>
            <a:endParaRPr sz="2400"/>
          </a:p>
          <a:p>
            <a:pPr lvl="0">
              <a:defRPr sz="1800"/>
            </a:pPr>
            <a:r>
              <a:rPr sz="2400"/>
              <a:t>しかし、この方法では励起子的な結合状態しか求めることができない。</a:t>
            </a:r>
            <a:endParaRPr sz="2400"/>
          </a:p>
          <a:p>
            <a:pPr lvl="0">
              <a:defRPr sz="1800"/>
            </a:pPr>
            <a:r>
              <a:rPr sz="2400"/>
              <a:t>そこで、光子的なものも含めたすべての結合状態の一般的な形を提案した。</a:t>
            </a:r>
            <a:endParaRPr sz="2400"/>
          </a:p>
          <a:p>
            <a:pPr lvl="0">
              <a:defRPr sz="1800"/>
            </a:pPr>
            <a:r>
              <a:rPr sz="2400"/>
              <a:t>結合状態の具体的な計算、また、これを用いた励起子分子の輻射寿命の計算は今後の課題である。</a:t>
            </a:r>
            <a:endParaRPr sz="2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5" name="Shape 585"/>
          <p:cNvSpPr/>
          <p:nvPr>
            <p:ph type="sldImg"/>
          </p:nvPr>
        </p:nvSpPr>
        <p:spPr>
          <a:prstGeom prst="rect">
            <a:avLst/>
          </a:prstGeom>
        </p:spPr>
        <p:txBody>
          <a:bodyPr/>
          <a:lstStyle/>
          <a:p>
            <a:pPr lvl="0"/>
          </a:p>
        </p:txBody>
      </p:sp>
      <p:sp>
        <p:nvSpPr>
          <p:cNvPr id="586" name="Shape 586"/>
          <p:cNvSpPr/>
          <p:nvPr>
            <p:ph type="body" sz="quarter" idx="1"/>
          </p:nvPr>
        </p:nvSpPr>
        <p:spPr>
          <a:prstGeom prst="rect">
            <a:avLst/>
          </a:prstGeom>
        </p:spPr>
        <p:txBody>
          <a:bodyPr/>
          <a:lstStyle>
            <a:lvl1pPr>
              <a:defRPr sz="3400">
                <a:latin typeface="Avenir Book"/>
                <a:ea typeface="Avenir Book"/>
                <a:cs typeface="Avenir Book"/>
                <a:sym typeface="Avenir Book"/>
              </a:defRPr>
            </a:lvl1pPr>
          </a:lstStyle>
          <a:p>
            <a:pPr lvl="0">
              <a:defRPr sz="1800"/>
            </a:pPr>
            <a:r>
              <a:rPr sz="3400"/>
              <a:t>ρは誘起分極密度の遷移行列要素</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lvl="0"/>
          </a:p>
        </p:txBody>
      </p:sp>
      <p:sp>
        <p:nvSpPr>
          <p:cNvPr id="96" name="Shape 96"/>
          <p:cNvSpPr/>
          <p:nvPr>
            <p:ph type="body" sz="quarter" idx="1"/>
          </p:nvPr>
        </p:nvSpPr>
        <p:spPr>
          <a:prstGeom prst="rect">
            <a:avLst/>
          </a:prstGeom>
        </p:spPr>
        <p:txBody>
          <a:bodyPr/>
          <a:lstStyle/>
          <a:p>
            <a:pPr lvl="0">
              <a:defRPr sz="1800"/>
            </a:pPr>
            <a:r>
              <a:rPr sz="2400"/>
              <a:t>I explain What the quantum entanglement is.</a:t>
            </a:r>
            <a:endParaRPr sz="2400"/>
          </a:p>
          <a:p>
            <a:pPr lvl="0">
              <a:defRPr sz="1800"/>
            </a:pPr>
            <a:r>
              <a:rPr sz="2400"/>
              <a:t>A photon has integer spin of plus one or minus one, which corresponds to left-circular and right-circular polarizations, respectively.</a:t>
            </a:r>
            <a:endParaRPr sz="2400"/>
          </a:p>
          <a:p>
            <a:pPr lvl="0">
              <a:defRPr sz="1800"/>
            </a:pPr>
            <a:r>
              <a:rPr sz="2400"/>
              <a:t>A polarization-entangled photon pair is described by a superposition of two-photon polarization states.</a:t>
            </a:r>
            <a:endParaRPr sz="2400"/>
          </a:p>
          <a:p>
            <a:pPr lvl="0">
              <a:defRPr sz="1800"/>
            </a:pPr>
            <a:r>
              <a:rPr sz="2400"/>
              <a:t>The observation probability of each spin is fifty-fifty.</a:t>
            </a:r>
            <a:endParaRPr sz="2400"/>
          </a:p>
          <a:p>
            <a:pPr lvl="0">
              <a:defRPr sz="1800"/>
            </a:pPr>
            <a:r>
              <a:rPr sz="2400"/>
              <a:t>But when the spin of one photon is observed, the other spin is immediately determined as its opposite state.</a:t>
            </a:r>
            <a:endParaRPr sz="2400"/>
          </a:p>
          <a:p>
            <a:pPr lvl="0">
              <a:defRPr sz="1800"/>
            </a:pPr>
            <a:r>
              <a:rPr sz="2400"/>
              <a:t>it is Interesting that this character is maintained no matter how distant two photons are separated.</a:t>
            </a:r>
            <a:endParaRPr sz="2400"/>
          </a:p>
          <a:p>
            <a:pPr lvl="0">
              <a:defRPr sz="1800"/>
            </a:pPr>
            <a:r>
              <a:rPr sz="2400"/>
              <a:t>In non-entangled state two observations have no such a correlation. </a:t>
            </a:r>
            <a:endParaRPr sz="2400"/>
          </a:p>
          <a:p>
            <a:pPr lvl="0">
              <a:defRPr sz="1800"/>
            </a:pPr>
            <a:r>
              <a:rPr sz="2400"/>
              <a:t>Entangle photons are necessary for quantum information devices, and their efficient generation is desirable.</a:t>
            </a:r>
            <a:endParaRPr sz="2400"/>
          </a:p>
          <a:p>
            <a:pPr lvl="0">
              <a:defRPr sz="1800"/>
            </a:pPr>
            <a:endParaRPr sz="2400"/>
          </a:p>
          <a:p>
            <a:pPr lvl="0">
              <a:defRPr sz="1800"/>
            </a:pPr>
            <a:r>
              <a:rPr sz="2400"/>
              <a:t>それではもつれ光子とはなにか。その説明を簡単にしていきたいと思います。</a:t>
            </a:r>
            <a:endParaRPr sz="2400"/>
          </a:p>
          <a:p>
            <a:pPr lvl="0">
              <a:defRPr sz="1800"/>
            </a:pPr>
            <a:r>
              <a:rPr sz="2400"/>
              <a:t>まず光子というのは+1,もしくは-1のを持っていて、それぞれ右回りと左回りの偏向に対応しています。</a:t>
            </a:r>
            <a:endParaRPr sz="2400"/>
          </a:p>
          <a:p>
            <a:pPr lvl="0">
              <a:defRPr sz="1800"/>
            </a:pPr>
            <a:r>
              <a:rPr sz="2400"/>
              <a:t>ここでこのように偏向についてもつれ合った状態があるとします。</a:t>
            </a:r>
            <a:endParaRPr sz="2400"/>
          </a:p>
          <a:p>
            <a:pPr lvl="0">
              <a:defRPr sz="1800"/>
            </a:pPr>
            <a:r>
              <a:rPr sz="2400"/>
              <a:t>この状態と言うのは系1,2の偏向状態を観測して右回りである確率と左回りである確率がそれぞれ1/2になっているのですが、片方の偏向状態が決定した瞬間、直ちにもう一方の偏向状態も決まります。</a:t>
            </a:r>
            <a:endParaRPr sz="2400"/>
          </a:p>
          <a:p>
            <a:pPr lvl="0">
              <a:defRPr sz="1800"/>
            </a:pPr>
            <a:r>
              <a:rPr sz="2400"/>
              <a:t>この状態の面白いところが、この光子対がコヒーレンスを保ちながら、どれだけ空間的に離れていっても、片方の測定が他方に影響をあたえると言うものです。</a:t>
            </a:r>
            <a:endParaRPr sz="2400"/>
          </a:p>
          <a:p>
            <a:pPr lvl="0">
              <a:defRPr sz="1800"/>
            </a:pPr>
            <a:r>
              <a:rPr sz="2400"/>
              <a:t>量子デバイスには純度の高いもつれ光子対の生成が不可欠となっています。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lvl="0"/>
          </a:p>
        </p:txBody>
      </p:sp>
      <p:sp>
        <p:nvSpPr>
          <p:cNvPr id="157" name="Shape 157"/>
          <p:cNvSpPr/>
          <p:nvPr>
            <p:ph type="body" sz="quarter" idx="1"/>
          </p:nvPr>
        </p:nvSpPr>
        <p:spPr>
          <a:prstGeom prst="rect">
            <a:avLst/>
          </a:prstGeom>
        </p:spPr>
        <p:txBody>
          <a:bodyPr/>
          <a:lstStyle/>
          <a:p>
            <a:pPr lvl="0">
              <a:defRPr sz="1800"/>
            </a:pPr>
            <a:r>
              <a:rPr sz="2400"/>
              <a:t>Radiative decay of biexciton is one of the way to create entangled photon pair.</a:t>
            </a:r>
            <a:endParaRPr sz="2400"/>
          </a:p>
          <a:p>
            <a:pPr lvl="0">
              <a:defRPr sz="1800"/>
            </a:pPr>
            <a:r>
              <a:rPr sz="2400"/>
              <a:t>So I will explain the creation of biexciton and its radiative decay.</a:t>
            </a:r>
            <a:endParaRPr sz="2400"/>
          </a:p>
          <a:p>
            <a:pPr lvl="0">
              <a:defRPr sz="1800"/>
            </a:pPr>
            <a:r>
              <a:rPr sz="2400"/>
              <a:t>The biexciton decay to ground state via exciton state with emitting photons.</a:t>
            </a:r>
            <a:endParaRPr sz="2400"/>
          </a:p>
          <a:p>
            <a:pPr lvl="0">
              <a:defRPr sz="1800"/>
            </a:pPr>
            <a:r>
              <a:rPr sz="2400"/>
              <a:t>When the two-circular polarization states of excitons are degenerate, the emitted two photons are entangled.</a:t>
            </a:r>
            <a:endParaRPr sz="2400"/>
          </a:p>
          <a:p>
            <a:pPr lvl="0">
              <a:defRPr sz="1800"/>
            </a:pPr>
            <a:r>
              <a:rPr sz="2400"/>
              <a:t>My research purpose is calculation about decay of biexciton in thin film.</a:t>
            </a:r>
            <a:endParaRPr sz="2400"/>
          </a:p>
          <a:p>
            <a:pPr lvl="0">
              <a:defRPr sz="1800"/>
            </a:pPr>
            <a:endParaRPr sz="2400"/>
          </a:p>
          <a:p>
            <a:pPr lvl="0">
              <a:defRPr sz="1800"/>
            </a:pPr>
            <a:r>
              <a:rPr sz="2400"/>
              <a:t>このもつれ光子対の生成方法の1つとして励起子分子の緩和があります。</a:t>
            </a:r>
            <a:endParaRPr sz="2400"/>
          </a:p>
          <a:p>
            <a:pPr lvl="0">
              <a:defRPr sz="1800"/>
            </a:pPr>
            <a:r>
              <a:rPr sz="2400"/>
              <a:t>そこで励起子分子の生成と緩和についての説明をしていきたいと思います。</a:t>
            </a:r>
            <a:endParaRPr sz="2400"/>
          </a:p>
          <a:p>
            <a:pPr lvl="0">
              <a:defRPr sz="1800"/>
            </a:pPr>
            <a:r>
              <a:rPr sz="2400"/>
              <a:t>励起子分子を生成させる際は薄膜中に励起子分子を2光子共鳴励起させます。その励起子分子が励起子状態を経由して基底状態に戻るのですが、このときに放出される光子の偏向が、右回りか左回りかの見分けがつかないことからもつれ光子対が生成されます。</a:t>
            </a:r>
            <a:endParaRPr sz="2400"/>
          </a:p>
          <a:p>
            <a:pPr lvl="0">
              <a:defRPr sz="1800"/>
            </a:pPr>
            <a:r>
              <a:rPr sz="2400"/>
              <a:t>この励起子分子の緩和の計算が私の研究目的になります。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lvl="0"/>
          </a:p>
        </p:txBody>
      </p:sp>
      <p:sp>
        <p:nvSpPr>
          <p:cNvPr id="198" name="Shape 198"/>
          <p:cNvSpPr/>
          <p:nvPr>
            <p:ph type="body" sz="quarter" idx="1"/>
          </p:nvPr>
        </p:nvSpPr>
        <p:spPr>
          <a:prstGeom prst="rect">
            <a:avLst/>
          </a:prstGeom>
        </p:spPr>
        <p:txBody>
          <a:bodyPr/>
          <a:lstStyle/>
          <a:p>
            <a:pPr lvl="0">
              <a:defRPr sz="1800"/>
            </a:pPr>
            <a:r>
              <a:rPr sz="2400"/>
              <a:t>Next, I introduce previous research about film-thickness dependence of exciton-photon coupled state in CuCl film.</a:t>
            </a:r>
            <a:endParaRPr sz="2400"/>
          </a:p>
          <a:p>
            <a:pPr lvl="0">
              <a:defRPr sz="1800"/>
            </a:pPr>
            <a:r>
              <a:rPr sz="2400"/>
              <a:t>The strength of exciton-photon interaction is represented by this form.</a:t>
            </a:r>
            <a:endParaRPr sz="2400"/>
          </a:p>
          <a:p>
            <a:pPr lvl="0">
              <a:defRPr sz="1800"/>
            </a:pPr>
            <a:r>
              <a:rPr sz="2400"/>
              <a:t>The interaction becomes strong with increase of the confinement size.</a:t>
            </a:r>
            <a:endParaRPr sz="2400"/>
          </a:p>
          <a:p>
            <a:pPr lvl="0">
              <a:defRPr sz="1800"/>
            </a:pPr>
            <a:r>
              <a:rPr sz="2400"/>
              <a:t>This means that radiative decay time becomes shorter with increase of the confinement size.</a:t>
            </a:r>
            <a:endParaRPr sz="2400"/>
          </a:p>
          <a:p>
            <a:pPr lvl="0">
              <a:defRPr sz="1800"/>
            </a:pPr>
            <a:r>
              <a:rPr sz="2400"/>
              <a:t>When the film thickness is much smaller than wavelength of light, the long-wavelength approximation is valid.</a:t>
            </a:r>
            <a:endParaRPr sz="2400"/>
          </a:p>
          <a:p>
            <a:pPr lvl="0">
              <a:defRPr sz="1800"/>
            </a:pPr>
            <a:r>
              <a:rPr sz="2400"/>
              <a:t>Namely, the strength of the light field is treated as a constant.</a:t>
            </a:r>
            <a:endParaRPr sz="2400"/>
          </a:p>
          <a:p>
            <a:pPr lvl="0">
              <a:defRPr sz="1800"/>
            </a:pPr>
            <a:r>
              <a:rPr sz="2400"/>
              <a:t>However, this approximation becomes invalid for thick film, and as a result, the thickness dependence of the radiative decay time of exciton-photon coupled state shows dip structure.</a:t>
            </a:r>
            <a:endParaRPr sz="2400"/>
          </a:p>
          <a:p>
            <a:pPr lvl="0">
              <a:defRPr sz="1800"/>
            </a:pPr>
            <a:endParaRPr sz="2400"/>
          </a:p>
          <a:p>
            <a:pPr lvl="0">
              <a:defRPr sz="1800"/>
            </a:pPr>
            <a:r>
              <a:rPr sz="2400"/>
              <a:t>先行研究として、薄膜中における励起子と光の結合状態の説明をしていきたいと思います。</a:t>
            </a:r>
            <a:endParaRPr sz="2400"/>
          </a:p>
          <a:p>
            <a:pPr lvl="0">
              <a:defRPr sz="1800"/>
            </a:pPr>
            <a:r>
              <a:rPr sz="2400"/>
              <a:t>励起子と光の相互作用の強さは励起子の分極と輻射電場の積分で表される。</a:t>
            </a:r>
            <a:endParaRPr sz="2400"/>
          </a:p>
          <a:p>
            <a:pPr lvl="0">
              <a:defRPr sz="1800"/>
            </a:pPr>
            <a:r>
              <a:rPr sz="2400"/>
              <a:t>励起子の閉じ込めサイズが大きくなるほどその体積に比例して相互作用が強くなる。</a:t>
            </a:r>
            <a:endParaRPr sz="2400"/>
          </a:p>
          <a:p>
            <a:pPr lvl="0">
              <a:defRPr sz="1800"/>
            </a:pPr>
            <a:r>
              <a:rPr sz="2400"/>
              <a:t>相互作用が強くなるほど励起子の輻射寿命は短くなるので、薄膜中の励起子の輻射寿命は膜厚と共におおむね短くなる。</a:t>
            </a:r>
            <a:endParaRPr sz="2400"/>
          </a:p>
          <a:p>
            <a:pPr lvl="0">
              <a:defRPr sz="1800"/>
            </a:pPr>
            <a:r>
              <a:rPr sz="2400"/>
              <a:t>膜厚が薄い場合は光の波長が励起子の波長より十分長く、長波長近似が用いられる。</a:t>
            </a:r>
            <a:endParaRPr sz="2400"/>
          </a:p>
          <a:p>
            <a:pPr lvl="0">
              <a:defRPr sz="1800"/>
            </a:pPr>
            <a:r>
              <a:rPr sz="2400"/>
              <a:t>このとき、光の波長はほとんど一定なので、図のように励起子の分極が偶関数のときは光と相互作用するが、奇関数のときは相互作用しない。</a:t>
            </a:r>
            <a:endParaRPr sz="2400"/>
          </a:p>
          <a:p>
            <a:pPr lvl="0">
              <a:defRPr sz="1800"/>
            </a:pPr>
            <a:r>
              <a:rPr sz="2400"/>
              <a:t>一方、膜厚が厚い場合は長波長近似が成立せず、光と励起子の分極が一致するような膜厚で寿命が急激に短くなる、dip構造を取ります。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lvl="0"/>
          </a:p>
        </p:txBody>
      </p:sp>
      <p:sp>
        <p:nvSpPr>
          <p:cNvPr id="222" name="Shape 222"/>
          <p:cNvSpPr/>
          <p:nvPr>
            <p:ph type="body" sz="quarter" idx="1"/>
          </p:nvPr>
        </p:nvSpPr>
        <p:spPr>
          <a:prstGeom prst="rect">
            <a:avLst/>
          </a:prstGeom>
        </p:spPr>
        <p:txBody>
          <a:bodyPr/>
          <a:lstStyle/>
          <a:p>
            <a:pPr lvl="0">
              <a:defRPr sz="1800"/>
            </a:pPr>
            <a:r>
              <a:rPr sz="2400"/>
              <a:t>I will explain radiative decay time of biexciton.</a:t>
            </a:r>
            <a:endParaRPr sz="2400"/>
          </a:p>
          <a:p>
            <a:pPr lvl="0">
              <a:defRPr sz="1800"/>
            </a:pPr>
            <a:r>
              <a:rPr sz="2400"/>
              <a:t>This graph shows time resolved four-wave mixing signals from a biexciton in </a:t>
            </a:r>
            <a:endParaRPr sz="2400"/>
          </a:p>
          <a:p>
            <a:pPr lvl="0">
              <a:defRPr sz="1800"/>
            </a:pPr>
            <a:r>
              <a:rPr sz="2400"/>
              <a:t>films with various thickness.</a:t>
            </a:r>
            <a:endParaRPr sz="2400"/>
          </a:p>
          <a:p>
            <a:pPr lvl="0">
              <a:defRPr sz="1800"/>
            </a:pPr>
            <a:r>
              <a:rPr sz="2400"/>
              <a:t>The signal decay indicates the radiative decay of the biexciton.</a:t>
            </a:r>
            <a:endParaRPr sz="2400"/>
          </a:p>
          <a:p>
            <a:pPr lvl="0">
              <a:defRPr sz="1800"/>
            </a:pPr>
            <a:r>
              <a:rPr sz="2400"/>
              <a:t>The decay times are summarized as a function of the thickness in this graph.</a:t>
            </a:r>
            <a:endParaRPr sz="2400"/>
          </a:p>
          <a:p>
            <a:pPr lvl="0">
              <a:defRPr sz="1800"/>
            </a:pPr>
            <a:r>
              <a:rPr sz="2400"/>
              <a:t>You can see radiative decay time increase with increasing thickness.</a:t>
            </a:r>
            <a:endParaRPr sz="2400"/>
          </a:p>
          <a:p>
            <a:pPr lvl="0">
              <a:defRPr sz="1800"/>
            </a:pPr>
            <a:r>
              <a:rPr sz="2400"/>
              <a:t>This behavior is totally different from that of exciton, and </a:t>
            </a:r>
            <a:endParaRPr sz="2400"/>
          </a:p>
          <a:p>
            <a:pPr lvl="0">
              <a:defRPr sz="1800"/>
            </a:pPr>
            <a:r>
              <a:rPr sz="2400"/>
              <a:t>has not been understood yet.</a:t>
            </a:r>
            <a:endParaRPr sz="2400"/>
          </a:p>
          <a:p>
            <a:pPr lvl="0">
              <a:defRPr sz="1800"/>
            </a:pPr>
            <a:r>
              <a:rPr sz="2400"/>
              <a:t>The purpose of my study is to clarify the thickness dependence of</a:t>
            </a:r>
            <a:endParaRPr sz="2400"/>
          </a:p>
          <a:p>
            <a:pPr lvl="0">
              <a:defRPr sz="1800"/>
            </a:pPr>
            <a:r>
              <a:rPr sz="2400"/>
              <a:t>the biexciton decay time.</a:t>
            </a:r>
            <a:endParaRPr sz="2400"/>
          </a:p>
          <a:p>
            <a:pPr lvl="0">
              <a:defRPr sz="1800"/>
            </a:pPr>
            <a:endParaRPr sz="2400"/>
          </a:p>
          <a:p>
            <a:pPr lvl="0">
              <a:defRPr sz="1800"/>
            </a:pPr>
            <a:r>
              <a:rPr sz="2400"/>
              <a:t>次に励起子分子の輻射寿命の膜厚依存性について説明していきたいと思います。</a:t>
            </a:r>
            <a:endParaRPr sz="2400"/>
          </a:p>
          <a:p>
            <a:pPr lvl="0">
              <a:defRPr sz="1800"/>
            </a:pPr>
            <a:r>
              <a:rPr sz="2400"/>
              <a:t>このグラフは四光波混合のシグナルの時間依存性で、励起子分子の輻射寿命と関係しています。</a:t>
            </a:r>
            <a:endParaRPr sz="2400"/>
          </a:p>
          <a:p>
            <a:pPr lvl="0">
              <a:defRPr sz="1800"/>
            </a:pPr>
            <a:r>
              <a:rPr sz="2400"/>
              <a:t>このデータを膜厚の関数としてプロットしたのがこちらの右のグラフになります。</a:t>
            </a:r>
            <a:endParaRPr sz="2400"/>
          </a:p>
          <a:p>
            <a:pPr lvl="0">
              <a:defRPr sz="1800"/>
            </a:pPr>
            <a:r>
              <a:rPr sz="2400"/>
              <a:t>励起子分子の輻射寿命は膜厚が大きくなるのに比例して、長くなっていることが分かります.</a:t>
            </a:r>
            <a:endParaRPr sz="2400"/>
          </a:p>
          <a:p>
            <a:pPr lvl="0">
              <a:defRPr sz="1800"/>
            </a:pPr>
            <a:r>
              <a:rPr sz="2400"/>
              <a:t>この励起子分子の輻射寿命の膜厚依存性は励起子の場合と全く逆である。</a:t>
            </a:r>
            <a:endParaRPr sz="2400"/>
          </a:p>
          <a:p>
            <a:pPr lvl="0">
              <a:defRPr sz="1800"/>
            </a:pPr>
            <a:r>
              <a:rPr sz="2400"/>
              <a:t>この振る舞いを理論的に明らかにするのが本研究の目的である。</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lvl="0"/>
          </a:p>
        </p:txBody>
      </p:sp>
      <p:sp>
        <p:nvSpPr>
          <p:cNvPr id="276" name="Shape 276"/>
          <p:cNvSpPr/>
          <p:nvPr>
            <p:ph type="body" sz="quarter" idx="1"/>
          </p:nvPr>
        </p:nvSpPr>
        <p:spPr>
          <a:prstGeom prst="rect">
            <a:avLst/>
          </a:prstGeom>
        </p:spPr>
        <p:txBody>
          <a:bodyPr/>
          <a:lstStyle/>
          <a:p>
            <a:pPr lvl="0">
              <a:defRPr sz="1800"/>
            </a:pPr>
            <a:r>
              <a:rPr sz="2400"/>
              <a:t>This is a schematic illustration of radiative decay of the biexciton.</a:t>
            </a:r>
            <a:endParaRPr sz="2400"/>
          </a:p>
          <a:p>
            <a:pPr lvl="0">
              <a:defRPr sz="1800"/>
            </a:pPr>
            <a:r>
              <a:rPr sz="2400"/>
              <a:t>Biexciton in a film decays into two excitons which couple with light.</a:t>
            </a:r>
            <a:endParaRPr sz="2400"/>
          </a:p>
          <a:p>
            <a:pPr lvl="0">
              <a:defRPr sz="1800"/>
            </a:pPr>
            <a:r>
              <a:rPr sz="2400"/>
              <a:t>Therefore, the exciton-light coupled states are necessary to calculate the biexciton radiative decay time.</a:t>
            </a:r>
            <a:endParaRPr sz="2400"/>
          </a:p>
          <a:p>
            <a:pPr lvl="0">
              <a:defRPr sz="1800"/>
            </a:pPr>
            <a:r>
              <a:rPr sz="2400"/>
              <a:t>Here, I will talk about the exciton-light coupled states as a first step.</a:t>
            </a:r>
            <a:endParaRPr sz="2400"/>
          </a:p>
          <a:p>
            <a:pPr lvl="0">
              <a:defRPr sz="1800"/>
            </a:pPr>
            <a:endParaRPr sz="2400"/>
          </a:p>
          <a:p>
            <a:pPr lvl="0">
              <a:defRPr sz="1800"/>
            </a:pPr>
            <a:r>
              <a:rPr sz="2400"/>
              <a:t>今回説明する薄膜中の励起子分子の緩和を図で説明すると、生成された励起子分子は2つの励起子と光の結合状態に分裂します。</a:t>
            </a:r>
            <a:endParaRPr sz="2400"/>
          </a:p>
          <a:p>
            <a:pPr lvl="0">
              <a:defRPr sz="1800"/>
            </a:pPr>
            <a:r>
              <a:rPr sz="2400"/>
              <a:t>励起子分子の輻射寿命を計算するためには、分裂したあとの励起子と光の結合状態が計算が必要になり、今回発表ではその計算について説明していきます。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lvl="0"/>
          </a:p>
        </p:txBody>
      </p:sp>
      <p:sp>
        <p:nvSpPr>
          <p:cNvPr id="300" name="Shape 300"/>
          <p:cNvSpPr/>
          <p:nvPr>
            <p:ph type="body" sz="quarter" idx="1"/>
          </p:nvPr>
        </p:nvSpPr>
        <p:spPr>
          <a:prstGeom prst="rect">
            <a:avLst/>
          </a:prstGeom>
        </p:spPr>
        <p:txBody>
          <a:bodyPr/>
          <a:lstStyle/>
          <a:p>
            <a:pPr lvl="0">
              <a:defRPr sz="1800"/>
            </a:pPr>
            <a:r>
              <a:rPr sz="2400"/>
              <a:t>ここから薄膜中の励起子と光の結合状態の計算方法について説明していきたいと思います。</a:t>
            </a:r>
            <a:endParaRPr sz="2400"/>
          </a:p>
          <a:p>
            <a:pPr lvl="0">
              <a:defRPr sz="1800"/>
            </a:pPr>
            <a:r>
              <a:rPr sz="2400"/>
              <a:t>まず物質中のマクスウェル方程式はこのように書けます。</a:t>
            </a:r>
            <a:endParaRPr sz="2400"/>
          </a:p>
          <a:p>
            <a:pPr lvl="0">
              <a:defRPr sz="1800"/>
            </a:pPr>
            <a:r>
              <a:rPr sz="2400"/>
              <a:t>ここでPは励起子の分極、χは電気感受率で誘起分極密度の遷移行列要素ρなどを用いこのようにかけるので。</a:t>
            </a:r>
            <a:endParaRPr sz="2400"/>
          </a:p>
          <a:p>
            <a:pPr lvl="0">
              <a:defRPr sz="1800"/>
            </a:pPr>
            <a:r>
              <a:rPr sz="2400"/>
              <a:t>マクスウェル方程式からグリーン関数をこのように定義すると、輻射電場は背景誘電率をEbとし、グリーン関数と分極を用い、このように書くことができます。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lvl="0"/>
          </a:p>
        </p:txBody>
      </p:sp>
      <p:sp>
        <p:nvSpPr>
          <p:cNvPr id="313" name="Shape 313"/>
          <p:cNvSpPr/>
          <p:nvPr>
            <p:ph type="body" sz="quarter" idx="1"/>
          </p:nvPr>
        </p:nvSpPr>
        <p:spPr>
          <a:prstGeom prst="rect">
            <a:avLst/>
          </a:prstGeom>
        </p:spPr>
        <p:txBody>
          <a:bodyPr/>
          <a:lstStyle/>
          <a:p>
            <a:pPr lvl="0">
              <a:defRPr sz="1800"/>
            </a:pPr>
            <a:r>
              <a:rPr sz="2400"/>
              <a:t>自己無撞着方程式の左からρこ掛けて積分すると、自己無撞着方程式は行列の形でこのように書け、Aは誘起分極間の相互作用でこのように書けます。励起子の輻射場を介した自己エネルギー。</a:t>
            </a:r>
            <a:endParaRPr sz="2400"/>
          </a:p>
          <a:p>
            <a:pPr lvl="0">
              <a:defRPr sz="1800"/>
            </a:pPr>
            <a:r>
              <a:rPr sz="2400"/>
              <a:t>またF、F(0)はこのように定義されます。</a:t>
            </a:r>
            <a:endParaRPr sz="2400"/>
          </a:p>
          <a:p>
            <a:pPr lvl="0">
              <a:defRPr sz="1800"/>
            </a:pPr>
            <a:r>
              <a:rPr sz="2400"/>
              <a:t>この式から、散乱電場Eがピークとなる条件はSの行列式がゼロになる場合であることが分かります。</a:t>
            </a:r>
            <a:endParaRPr sz="2400"/>
          </a:p>
          <a:p>
            <a:pPr lvl="0">
              <a:defRPr sz="1800"/>
            </a:pPr>
            <a:r>
              <a:rPr sz="2400"/>
              <a:t>つまり、Sの行列式がゼロになる条件から励起子の固有エネルギーを求めることができます。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lvl="0"/>
          </a:p>
        </p:txBody>
      </p:sp>
      <p:sp>
        <p:nvSpPr>
          <p:cNvPr id="329" name="Shape 329"/>
          <p:cNvSpPr/>
          <p:nvPr>
            <p:ph type="body" sz="quarter" idx="1"/>
          </p:nvPr>
        </p:nvSpPr>
        <p:spPr>
          <a:prstGeom prst="rect">
            <a:avLst/>
          </a:prstGeom>
        </p:spPr>
        <p:txBody>
          <a:bodyPr/>
          <a:lstStyle/>
          <a:p>
            <a:pPr lvl="0">
              <a:defRPr sz="1800"/>
            </a:pPr>
            <a:r>
              <a:rPr sz="2400"/>
              <a:t>そこでSの行列式がゼロになるという条件で、エネルギーが収束するまで自己無撞着計算を行いました。</a:t>
            </a:r>
            <a:endParaRPr sz="2400"/>
          </a:p>
          <a:p>
            <a:pPr lvl="0">
              <a:defRPr sz="1800"/>
            </a:pPr>
            <a:r>
              <a:rPr sz="2400"/>
              <a:t>最終的に求まった振動数の実部が結合状態のエネルギーとなり、虚部が輻射寿命となります。</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lIns="0" tIns="0" rIns="0" bIns="0" anchor="b"/>
          <a:lstStyle>
            <a:lvl1pPr defTabSz="584200">
              <a:defRPr sz="8000">
                <a:uFillTx/>
                <a:latin typeface="+mn-lt"/>
                <a:ea typeface="+mn-ea"/>
                <a:cs typeface="+mn-cs"/>
                <a:sym typeface="ヒラギノ角ゴ ProN W3"/>
              </a:defRPr>
            </a:lvl1pPr>
          </a:lstStyle>
          <a:p>
            <a:pPr lvl="0">
              <a:defRPr sz="1800"/>
            </a:pPr>
            <a:r>
              <a:rPr sz="8000"/>
              <a:t>タイトルテキスト</a:t>
            </a:r>
          </a:p>
        </p:txBody>
      </p:sp>
      <p:sp>
        <p:nvSpPr>
          <p:cNvPr id="7" name="Shape 7"/>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uFillTx/>
                <a:latin typeface="+mn-lt"/>
                <a:ea typeface="+mn-ea"/>
                <a:cs typeface="+mn-cs"/>
                <a:sym typeface="ヒラギノ角ゴ ProN W3"/>
              </a:defRPr>
            </a:lvl1pPr>
            <a:lvl2pPr marL="0" indent="228600" algn="ctr" defTabSz="584200">
              <a:spcBef>
                <a:spcPts val="0"/>
              </a:spcBef>
              <a:buSzTx/>
              <a:buFontTx/>
              <a:buNone/>
              <a:defRPr sz="3200">
                <a:uFillTx/>
                <a:latin typeface="+mn-lt"/>
                <a:ea typeface="+mn-ea"/>
                <a:cs typeface="+mn-cs"/>
                <a:sym typeface="ヒラギノ角ゴ ProN W3"/>
              </a:defRPr>
            </a:lvl2pPr>
            <a:lvl3pPr marL="0" indent="457200" algn="ctr" defTabSz="584200">
              <a:spcBef>
                <a:spcPts val="0"/>
              </a:spcBef>
              <a:buSzTx/>
              <a:buFontTx/>
              <a:buNone/>
              <a:defRPr sz="3200">
                <a:uFillTx/>
                <a:latin typeface="+mn-lt"/>
                <a:ea typeface="+mn-ea"/>
                <a:cs typeface="+mn-cs"/>
                <a:sym typeface="ヒラギノ角ゴ ProN W3"/>
              </a:defRPr>
            </a:lvl3pPr>
            <a:lvl4pPr marL="0" indent="685800" algn="ctr" defTabSz="584200">
              <a:spcBef>
                <a:spcPts val="0"/>
              </a:spcBef>
              <a:buSzTx/>
              <a:buFontTx/>
              <a:buNone/>
              <a:defRPr sz="3200">
                <a:uFillTx/>
                <a:latin typeface="+mn-lt"/>
                <a:ea typeface="+mn-ea"/>
                <a:cs typeface="+mn-cs"/>
                <a:sym typeface="ヒラギノ角ゴ ProN W3"/>
              </a:defRPr>
            </a:lvl4pPr>
            <a:lvl5pPr marL="0" indent="914400" algn="ctr" defTabSz="584200">
              <a:spcBef>
                <a:spcPts val="0"/>
              </a:spcBef>
              <a:buSzTx/>
              <a:buFontTx/>
              <a:buNone/>
              <a:defRPr sz="3200">
                <a:uFillTx/>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 スライド">
    <p:spTree>
      <p:nvGrpSpPr>
        <p:cNvPr id="1" name=""/>
        <p:cNvGrpSpPr/>
        <p:nvPr/>
      </p:nvGrpSpPr>
      <p:grpSpPr>
        <a:xfrm>
          <a:off x="0" y="0"/>
          <a:ext cx="0" cy="0"/>
          <a:chOff x="0" y="0"/>
          <a:chExt cx="0" cy="0"/>
        </a:xfrm>
      </p:grpSpPr>
      <p:sp>
        <p:nvSpPr>
          <p:cNvPr id="31" name="Shape 31"/>
          <p:cNvSpPr/>
          <p:nvPr>
            <p:ph type="title"/>
          </p:nvPr>
        </p:nvSpPr>
        <p:spPr>
          <a:xfrm>
            <a:off x="975359" y="2623537"/>
            <a:ext cx="11054082" cy="2903503"/>
          </a:xfrm>
          <a:prstGeom prst="rect">
            <a:avLst/>
          </a:prstGeom>
        </p:spPr>
        <p:txBody>
          <a:bodyPr/>
          <a:lstStyle>
            <a:lvl1pPr>
              <a:defRPr sz="5400">
                <a:latin typeface="Helvetica"/>
                <a:ea typeface="Helvetica"/>
                <a:cs typeface="Helvetica"/>
                <a:sym typeface="Helvetica"/>
              </a:defRPr>
            </a:lvl1pPr>
          </a:lstStyle>
          <a:p>
            <a:pPr lvl="0">
              <a:defRPr sz="1800">
                <a:uFillTx/>
              </a:defRPr>
            </a:pPr>
            <a:r>
              <a:rPr sz="5400">
                <a:uFill>
                  <a:solidFill/>
                </a:uFill>
              </a:rPr>
              <a:t>タイトルテキスト</a:t>
            </a:r>
          </a:p>
        </p:txBody>
      </p:sp>
      <p:sp>
        <p:nvSpPr>
          <p:cNvPr id="32" name="Shape 32"/>
          <p:cNvSpPr/>
          <p:nvPr>
            <p:ph type="body" idx="1"/>
          </p:nvPr>
        </p:nvSpPr>
        <p:spPr>
          <a:xfrm>
            <a:off x="1950719" y="5527040"/>
            <a:ext cx="9103361" cy="4226561"/>
          </a:xfrm>
          <a:prstGeom prst="rect">
            <a:avLst/>
          </a:prstGeom>
        </p:spPr>
        <p:txBody>
          <a:bodyPr/>
          <a:lstStyle>
            <a:lvl1pPr marL="0" indent="0" algn="ctr">
              <a:buSzTx/>
              <a:buFontTx/>
              <a:buNone/>
              <a:defRPr>
                <a:solidFill>
                  <a:srgbClr val="888888"/>
                </a:solidFill>
                <a:uFill>
                  <a:solidFill>
                    <a:srgbClr val="888888"/>
                  </a:solidFill>
                </a:uFill>
                <a:latin typeface="Helvetica"/>
                <a:ea typeface="Helvetica"/>
                <a:cs typeface="Helvetica"/>
                <a:sym typeface="Helvetica"/>
              </a:defRPr>
            </a:lvl1pPr>
            <a:lvl2pPr marL="0" indent="457200" algn="ctr">
              <a:buSzTx/>
              <a:buFontTx/>
              <a:buNone/>
              <a:defRPr>
                <a:solidFill>
                  <a:srgbClr val="888888"/>
                </a:solidFill>
                <a:uFill>
                  <a:solidFill>
                    <a:srgbClr val="888888"/>
                  </a:solidFill>
                </a:uFill>
                <a:latin typeface="Helvetica"/>
                <a:ea typeface="Helvetica"/>
                <a:cs typeface="Helvetica"/>
                <a:sym typeface="Helvetica"/>
              </a:defRPr>
            </a:lvl2pPr>
            <a:lvl3pPr marL="0" indent="914400" algn="ctr">
              <a:buSzTx/>
              <a:buFontTx/>
              <a:buNone/>
              <a:defRPr>
                <a:solidFill>
                  <a:srgbClr val="888888"/>
                </a:solidFill>
                <a:uFill>
                  <a:solidFill>
                    <a:srgbClr val="888888"/>
                  </a:solidFill>
                </a:uFill>
                <a:latin typeface="Helvetica"/>
                <a:ea typeface="Helvetica"/>
                <a:cs typeface="Helvetica"/>
                <a:sym typeface="Helvetica"/>
              </a:defRPr>
            </a:lvl3pPr>
            <a:lvl4pPr marL="0" indent="1371600" algn="ctr">
              <a:buSzTx/>
              <a:buFontTx/>
              <a:buNone/>
              <a:defRPr>
                <a:solidFill>
                  <a:srgbClr val="888888"/>
                </a:solidFill>
                <a:uFill>
                  <a:solidFill>
                    <a:srgbClr val="888888"/>
                  </a:solidFill>
                </a:uFill>
                <a:latin typeface="Helvetica"/>
                <a:ea typeface="Helvetica"/>
                <a:cs typeface="Helvetica"/>
                <a:sym typeface="Helvetica"/>
              </a:defRPr>
            </a:lvl4pPr>
            <a:lvl5pPr marL="0" indent="1828800" algn="ctr">
              <a:buSzTx/>
              <a:buFontTx/>
              <a:buNone/>
              <a:defRPr>
                <a:solidFill>
                  <a:srgbClr val="888888"/>
                </a:solidFill>
                <a:uFill>
                  <a:solidFill>
                    <a:srgbClr val="888888"/>
                  </a:solidFill>
                </a:uFill>
                <a:latin typeface="Helvetica"/>
                <a:ea typeface="Helvetica"/>
                <a:cs typeface="Helvetica"/>
                <a:sym typeface="Helvetica"/>
              </a:defRPr>
            </a:lvl5pPr>
          </a:lstStyle>
          <a:p>
            <a:pPr lvl="0">
              <a:defRPr sz="1800">
                <a:solidFill>
                  <a:srgbClr val="000000"/>
                </a:solidFill>
                <a:uFillTx/>
              </a:defRPr>
            </a:pPr>
            <a:r>
              <a:rPr sz="4400">
                <a:solidFill>
                  <a:srgbClr val="888888"/>
                </a:solidFill>
                <a:uFill>
                  <a:solidFill>
                    <a:srgbClr val="888888"/>
                  </a:solidFill>
                </a:uFill>
              </a:rPr>
              <a:t>本文レベル1</a:t>
            </a:r>
            <a:endParaRPr sz="4400">
              <a:solidFill>
                <a:srgbClr val="888888"/>
              </a:solidFill>
              <a:uFill>
                <a:solidFill>
                  <a:srgbClr val="888888"/>
                </a:solidFill>
              </a:uFill>
            </a:endParaRPr>
          </a:p>
          <a:p>
            <a:pPr lvl="1">
              <a:defRPr sz="1800">
                <a:solidFill>
                  <a:srgbClr val="000000"/>
                </a:solidFill>
                <a:uFillTx/>
              </a:defRPr>
            </a:pPr>
            <a:r>
              <a:rPr sz="4400">
                <a:solidFill>
                  <a:srgbClr val="888888"/>
                </a:solidFill>
                <a:uFill>
                  <a:solidFill>
                    <a:srgbClr val="888888"/>
                  </a:solidFill>
                </a:uFill>
              </a:rPr>
              <a:t>本文レベル2</a:t>
            </a:r>
            <a:endParaRPr sz="4400">
              <a:solidFill>
                <a:srgbClr val="888888"/>
              </a:solidFill>
              <a:uFill>
                <a:solidFill>
                  <a:srgbClr val="888888"/>
                </a:solidFill>
              </a:uFill>
            </a:endParaRPr>
          </a:p>
          <a:p>
            <a:pPr lvl="2">
              <a:defRPr sz="1800">
                <a:solidFill>
                  <a:srgbClr val="000000"/>
                </a:solidFill>
                <a:uFillTx/>
              </a:defRPr>
            </a:pPr>
            <a:r>
              <a:rPr sz="4400">
                <a:solidFill>
                  <a:srgbClr val="888888"/>
                </a:solidFill>
                <a:uFill>
                  <a:solidFill>
                    <a:srgbClr val="888888"/>
                  </a:solidFill>
                </a:uFill>
              </a:rPr>
              <a:t>本文レベル3</a:t>
            </a:r>
            <a:endParaRPr sz="4400">
              <a:solidFill>
                <a:srgbClr val="888888"/>
              </a:solidFill>
              <a:uFill>
                <a:solidFill>
                  <a:srgbClr val="888888"/>
                </a:solidFill>
              </a:uFill>
            </a:endParaRPr>
          </a:p>
          <a:p>
            <a:pPr lvl="3">
              <a:defRPr sz="1800">
                <a:solidFill>
                  <a:srgbClr val="000000"/>
                </a:solidFill>
                <a:uFillTx/>
              </a:defRPr>
            </a:pPr>
            <a:r>
              <a:rPr sz="4400">
                <a:solidFill>
                  <a:srgbClr val="888888"/>
                </a:solidFill>
                <a:uFill>
                  <a:solidFill>
                    <a:srgbClr val="888888"/>
                  </a:solidFill>
                </a:uFill>
              </a:rPr>
              <a:t>本文レベル4</a:t>
            </a:r>
            <a:endParaRPr sz="4400">
              <a:solidFill>
                <a:srgbClr val="888888"/>
              </a:solidFill>
              <a:uFill>
                <a:solidFill>
                  <a:srgbClr val="888888"/>
                </a:solidFill>
              </a:uFill>
            </a:endParaRPr>
          </a:p>
          <a:p>
            <a:pPr lvl="4">
              <a:defRPr sz="1800">
                <a:solidFill>
                  <a:srgbClr val="000000"/>
                </a:solidFill>
                <a:uFillTx/>
              </a:defRPr>
            </a:pPr>
            <a:r>
              <a:rPr sz="4400">
                <a:solidFill>
                  <a:srgbClr val="888888"/>
                </a:solidFill>
                <a:uFill>
                  <a:solidFill>
                    <a:srgbClr val="888888"/>
                  </a:solidFill>
                </a:uFill>
              </a:rPr>
              <a:t>本文レベル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36" name="Shape 36"/>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40" name="Shape 40"/>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44" name="Shape 44"/>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48" name="Shape 48"/>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52" name="Shape 52"/>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 タイトルとコンテンツ">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uFillTx/>
              </a:defRPr>
            </a:pPr>
            <a:r>
              <a:rPr sz="6200">
                <a:uFill>
                  <a:solidFill/>
                </a:uFill>
              </a:rPr>
              <a:t>タイトルテキスト</a:t>
            </a:r>
          </a:p>
        </p:txBody>
      </p:sp>
      <p:sp>
        <p:nvSpPr>
          <p:cNvPr id="56" name="Shape 56"/>
          <p:cNvSpPr/>
          <p:nvPr>
            <p:ph type="body" idx="1"/>
          </p:nvPr>
        </p:nvSpPr>
        <p:spPr>
          <a:prstGeom prst="rect">
            <a:avLst/>
          </a:prstGeom>
        </p:spPr>
        <p:txBody>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画像（横長）">
    <p:spTree>
      <p:nvGrpSpPr>
        <p:cNvPr id="1" name=""/>
        <p:cNvGrpSpPr/>
        <p:nvPr/>
      </p:nvGrpSpPr>
      <p:grpSpPr>
        <a:xfrm>
          <a:off x="0" y="0"/>
          <a:ext cx="0" cy="0"/>
          <a:chOff x="0" y="0"/>
          <a:chExt cx="0" cy="0"/>
        </a:xfrm>
      </p:grpSpPr>
      <p:sp>
        <p:nvSpPr>
          <p:cNvPr id="9" name="Shape 9"/>
          <p:cNvSpPr/>
          <p:nvPr>
            <p:ph type="title"/>
          </p:nvPr>
        </p:nvSpPr>
        <p:spPr>
          <a:xfrm>
            <a:off x="1270000" y="6718300"/>
            <a:ext cx="10464800" cy="1422400"/>
          </a:xfrm>
          <a:prstGeom prst="rect">
            <a:avLst/>
          </a:prstGeom>
        </p:spPr>
        <p:txBody>
          <a:bodyPr lIns="0" tIns="0" rIns="0" bIns="0" anchor="b"/>
          <a:lstStyle>
            <a:lvl1pPr defTabSz="584200">
              <a:defRPr sz="8000">
                <a:uFillTx/>
                <a:latin typeface="+mn-lt"/>
                <a:ea typeface="+mn-ea"/>
                <a:cs typeface="+mn-cs"/>
                <a:sym typeface="ヒラギノ角ゴ ProN W3"/>
              </a:defRPr>
            </a:lvl1pPr>
          </a:lstStyle>
          <a:p>
            <a:pPr lvl="0">
              <a:defRPr sz="1800"/>
            </a:pPr>
            <a:r>
              <a:rPr sz="8000"/>
              <a:t>タイトルテキスト</a:t>
            </a:r>
          </a:p>
        </p:txBody>
      </p:sp>
      <p:sp>
        <p:nvSpPr>
          <p:cNvPr id="10" name="Shape 10"/>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uFillTx/>
                <a:latin typeface="+mn-lt"/>
                <a:ea typeface="+mn-ea"/>
                <a:cs typeface="+mn-cs"/>
                <a:sym typeface="ヒラギノ角ゴ ProN W3"/>
              </a:defRPr>
            </a:lvl1pPr>
            <a:lvl2pPr marL="0" indent="228600" algn="ctr" defTabSz="584200">
              <a:spcBef>
                <a:spcPts val="0"/>
              </a:spcBef>
              <a:buSzTx/>
              <a:buFontTx/>
              <a:buNone/>
              <a:defRPr sz="3200">
                <a:uFillTx/>
                <a:latin typeface="+mn-lt"/>
                <a:ea typeface="+mn-ea"/>
                <a:cs typeface="+mn-cs"/>
                <a:sym typeface="ヒラギノ角ゴ ProN W3"/>
              </a:defRPr>
            </a:lvl2pPr>
            <a:lvl3pPr marL="0" indent="457200" algn="ctr" defTabSz="584200">
              <a:spcBef>
                <a:spcPts val="0"/>
              </a:spcBef>
              <a:buSzTx/>
              <a:buFontTx/>
              <a:buNone/>
              <a:defRPr sz="3200">
                <a:uFillTx/>
                <a:latin typeface="+mn-lt"/>
                <a:ea typeface="+mn-ea"/>
                <a:cs typeface="+mn-cs"/>
                <a:sym typeface="ヒラギノ角ゴ ProN W3"/>
              </a:defRPr>
            </a:lvl3pPr>
            <a:lvl4pPr marL="0" indent="685800" algn="ctr" defTabSz="584200">
              <a:spcBef>
                <a:spcPts val="0"/>
              </a:spcBef>
              <a:buSzTx/>
              <a:buFontTx/>
              <a:buNone/>
              <a:defRPr sz="3200">
                <a:uFillTx/>
                <a:latin typeface="+mn-lt"/>
                <a:ea typeface="+mn-ea"/>
                <a:cs typeface="+mn-cs"/>
                <a:sym typeface="ヒラギノ角ゴ ProN W3"/>
              </a:defRPr>
            </a:lvl4pPr>
            <a:lvl5pPr marL="0" indent="914400" algn="ctr" defTabSz="584200">
              <a:spcBef>
                <a:spcPts val="0"/>
              </a:spcBef>
              <a:buSzTx/>
              <a:buFontTx/>
              <a:buNone/>
              <a:defRPr sz="3200">
                <a:uFillTx/>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lIns="0" tIns="0" rIns="0" bIns="0"/>
          <a:lstStyle>
            <a:lvl1pPr defTabSz="584200">
              <a:defRPr sz="8000">
                <a:uFillTx/>
                <a:latin typeface="+mn-lt"/>
                <a:ea typeface="+mn-ea"/>
                <a:cs typeface="+mn-cs"/>
                <a:sym typeface="ヒラギノ角ゴ ProN W3"/>
              </a:defRPr>
            </a:lvl1pPr>
          </a:lstStyle>
          <a:p>
            <a:pPr lvl="0">
              <a:defRPr sz="1800"/>
            </a:pPr>
            <a:r>
              <a:rPr sz="8000"/>
              <a:t>タイトルテキスト</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14" name="Shape 14"/>
          <p:cNvSpPr/>
          <p:nvPr>
            <p:ph type="title"/>
          </p:nvPr>
        </p:nvSpPr>
        <p:spPr>
          <a:xfrm>
            <a:off x="952500" y="635000"/>
            <a:ext cx="5334000" cy="3987800"/>
          </a:xfrm>
          <a:prstGeom prst="rect">
            <a:avLst/>
          </a:prstGeom>
        </p:spPr>
        <p:txBody>
          <a:bodyPr lIns="0" tIns="0" rIns="0" bIns="0" anchor="b"/>
          <a:lstStyle>
            <a:lvl1pPr defTabSz="584200">
              <a:defRPr sz="6000">
                <a:uFillTx/>
                <a:latin typeface="+mn-lt"/>
                <a:ea typeface="+mn-ea"/>
                <a:cs typeface="+mn-cs"/>
                <a:sym typeface="ヒラギノ角ゴ ProN W3"/>
              </a:defRPr>
            </a:lvl1pPr>
          </a:lstStyle>
          <a:p>
            <a:pPr lvl="0">
              <a:defRPr sz="1800"/>
            </a:pPr>
            <a:r>
              <a:rPr sz="6000"/>
              <a:t>タイトルテキスト</a:t>
            </a:r>
          </a:p>
        </p:txBody>
      </p:sp>
      <p:sp>
        <p:nvSpPr>
          <p:cNvPr id="15" name="Shape 15"/>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uFillTx/>
                <a:latin typeface="+mn-lt"/>
                <a:ea typeface="+mn-ea"/>
                <a:cs typeface="+mn-cs"/>
                <a:sym typeface="ヒラギノ角ゴ ProN W3"/>
              </a:defRPr>
            </a:lvl1pPr>
            <a:lvl2pPr marL="0" indent="228600" algn="ctr" defTabSz="584200">
              <a:spcBef>
                <a:spcPts val="0"/>
              </a:spcBef>
              <a:buSzTx/>
              <a:buFontTx/>
              <a:buNone/>
              <a:defRPr sz="3200">
                <a:uFillTx/>
                <a:latin typeface="+mn-lt"/>
                <a:ea typeface="+mn-ea"/>
                <a:cs typeface="+mn-cs"/>
                <a:sym typeface="ヒラギノ角ゴ ProN W3"/>
              </a:defRPr>
            </a:lvl2pPr>
            <a:lvl3pPr marL="0" indent="457200" algn="ctr" defTabSz="584200">
              <a:spcBef>
                <a:spcPts val="0"/>
              </a:spcBef>
              <a:buSzTx/>
              <a:buFontTx/>
              <a:buNone/>
              <a:defRPr sz="3200">
                <a:uFillTx/>
                <a:latin typeface="+mn-lt"/>
                <a:ea typeface="+mn-ea"/>
                <a:cs typeface="+mn-cs"/>
                <a:sym typeface="ヒラギノ角ゴ ProN W3"/>
              </a:defRPr>
            </a:lvl3pPr>
            <a:lvl4pPr marL="0" indent="685800" algn="ctr" defTabSz="584200">
              <a:spcBef>
                <a:spcPts val="0"/>
              </a:spcBef>
              <a:buSzTx/>
              <a:buFontTx/>
              <a:buNone/>
              <a:defRPr sz="3200">
                <a:uFillTx/>
                <a:latin typeface="+mn-lt"/>
                <a:ea typeface="+mn-ea"/>
                <a:cs typeface="+mn-cs"/>
                <a:sym typeface="ヒラギノ角ゴ ProN W3"/>
              </a:defRPr>
            </a:lvl4pPr>
            <a:lvl5pPr marL="0" indent="914400" algn="ctr" defTabSz="584200">
              <a:spcBef>
                <a:spcPts val="0"/>
              </a:spcBef>
              <a:buSzTx/>
              <a:buFontTx/>
              <a:buNone/>
              <a:defRPr sz="3200">
                <a:uFillTx/>
                <a:latin typeface="+mn-lt"/>
                <a:ea typeface="+mn-ea"/>
                <a:cs typeface="+mn-cs"/>
                <a:sym typeface="ヒラギノ角ゴ ProN W3"/>
              </a:defRPr>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17" name="Shape 17"/>
          <p:cNvSpPr/>
          <p:nvPr>
            <p:ph type="title"/>
          </p:nvPr>
        </p:nvSpPr>
        <p:spPr>
          <a:xfrm>
            <a:off x="952500" y="444500"/>
            <a:ext cx="11099800" cy="2159000"/>
          </a:xfrm>
          <a:prstGeom prst="rect">
            <a:avLst/>
          </a:prstGeom>
        </p:spPr>
        <p:txBody>
          <a:bodyPr lIns="0" tIns="0" rIns="0" bIns="0"/>
          <a:lstStyle>
            <a:lvl1pPr defTabSz="584200">
              <a:defRPr sz="8000">
                <a:uFillTx/>
                <a:latin typeface="+mn-lt"/>
                <a:ea typeface="+mn-ea"/>
                <a:cs typeface="+mn-cs"/>
                <a:sym typeface="ヒラギノ角ゴ ProN W3"/>
              </a:defRPr>
            </a:lvl1pPr>
          </a:lstStyle>
          <a:p>
            <a:pPr lvl="0">
              <a:defRPr sz="1800"/>
            </a:pPr>
            <a:r>
              <a:rPr sz="8000"/>
              <a:t>タイトルテキスト</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19" name="Shape 19"/>
          <p:cNvSpPr/>
          <p:nvPr>
            <p:ph type="title"/>
          </p:nvPr>
        </p:nvSpPr>
        <p:spPr>
          <a:xfrm>
            <a:off x="952500" y="444500"/>
            <a:ext cx="11099800" cy="2159000"/>
          </a:xfrm>
          <a:prstGeom prst="rect">
            <a:avLst/>
          </a:prstGeom>
        </p:spPr>
        <p:txBody>
          <a:bodyPr lIns="0" tIns="0" rIns="0" bIns="0"/>
          <a:lstStyle>
            <a:lvl1pPr defTabSz="584200">
              <a:defRPr sz="8000">
                <a:uFillTx/>
                <a:latin typeface="+mn-lt"/>
                <a:ea typeface="+mn-ea"/>
                <a:cs typeface="+mn-cs"/>
                <a:sym typeface="ヒラギノ角ゴ ProN W3"/>
              </a:defRPr>
            </a:lvl1pPr>
          </a:lstStyle>
          <a:p>
            <a:pPr lvl="0">
              <a:defRPr sz="1800"/>
            </a:pPr>
            <a:r>
              <a:rPr sz="8000"/>
              <a:t>タイトルテキスト</a:t>
            </a:r>
          </a:p>
        </p:txBody>
      </p:sp>
      <p:sp>
        <p:nvSpPr>
          <p:cNvPr id="20" name="Shape 20"/>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uFillTx/>
                <a:latin typeface="+mn-lt"/>
                <a:ea typeface="+mn-ea"/>
                <a:cs typeface="+mn-cs"/>
                <a:sym typeface="ヒラギノ角ゴ ProN W3"/>
              </a:defRPr>
            </a:lvl1pPr>
            <a:lvl2pPr marL="889000" indent="-444500" defTabSz="584200">
              <a:spcBef>
                <a:spcPts val="4200"/>
              </a:spcBef>
              <a:buSzPct val="75000"/>
              <a:buFontTx/>
              <a:buChar char="•"/>
              <a:defRPr sz="3600">
                <a:uFillTx/>
                <a:latin typeface="+mn-lt"/>
                <a:ea typeface="+mn-ea"/>
                <a:cs typeface="+mn-cs"/>
                <a:sym typeface="ヒラギノ角ゴ ProN W3"/>
              </a:defRPr>
            </a:lvl2pPr>
            <a:lvl3pPr indent="-444500" defTabSz="584200">
              <a:spcBef>
                <a:spcPts val="4200"/>
              </a:spcBef>
              <a:buSzPct val="75000"/>
              <a:buFontTx/>
              <a:defRPr sz="3600">
                <a:uFillTx/>
                <a:latin typeface="+mn-lt"/>
                <a:ea typeface="+mn-ea"/>
                <a:cs typeface="+mn-cs"/>
                <a:sym typeface="ヒラギノ角ゴ ProN W3"/>
              </a:defRPr>
            </a:lvl3pPr>
            <a:lvl4pPr marL="1778000" indent="-444500" defTabSz="584200">
              <a:spcBef>
                <a:spcPts val="4200"/>
              </a:spcBef>
              <a:buSzPct val="75000"/>
              <a:buFontTx/>
              <a:buChar char="•"/>
              <a:defRPr sz="3600">
                <a:uFillTx/>
                <a:latin typeface="+mn-lt"/>
                <a:ea typeface="+mn-ea"/>
                <a:cs typeface="+mn-cs"/>
                <a:sym typeface="ヒラギノ角ゴ ProN W3"/>
              </a:defRPr>
            </a:lvl4pPr>
            <a:lvl5pPr marL="2222500" indent="-444500" defTabSz="584200">
              <a:spcBef>
                <a:spcPts val="4200"/>
              </a:spcBef>
              <a:buSzPct val="75000"/>
              <a:buFontTx/>
              <a:buChar char="•"/>
              <a:defRPr sz="3600">
                <a:uFillTx/>
                <a:latin typeface="+mn-lt"/>
                <a:ea typeface="+mn-ea"/>
                <a:cs typeface="+mn-cs"/>
                <a:sym typeface="ヒラギノ角ゴ ProN W3"/>
              </a:defRPr>
            </a:lvl5p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lIns="0" tIns="0" rIns="0" bIns="0"/>
          <a:lstStyle>
            <a:lvl1pPr defTabSz="584200">
              <a:defRPr sz="8000">
                <a:uFillTx/>
                <a:latin typeface="+mn-lt"/>
                <a:ea typeface="+mn-ea"/>
                <a:cs typeface="+mn-cs"/>
                <a:sym typeface="ヒラギノ角ゴ ProN W3"/>
              </a:defRPr>
            </a:lvl1pPr>
          </a:lstStyle>
          <a:p>
            <a:pPr lvl="0">
              <a:defRPr sz="1800"/>
            </a:pPr>
            <a:r>
              <a:rPr sz="8000"/>
              <a:t>タイトルテキスト</a:t>
            </a:r>
          </a:p>
        </p:txBody>
      </p:sp>
      <p:sp>
        <p:nvSpPr>
          <p:cNvPr id="23" name="Shape 23"/>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uFillTx/>
                <a:latin typeface="+mn-lt"/>
                <a:ea typeface="+mn-ea"/>
                <a:cs typeface="+mn-cs"/>
                <a:sym typeface="ヒラギノ角ゴ ProN W3"/>
              </a:defRPr>
            </a:lvl1pPr>
            <a:lvl2pPr marL="685800" indent="-342900" defTabSz="584200">
              <a:spcBef>
                <a:spcPts val="3200"/>
              </a:spcBef>
              <a:buSzPct val="75000"/>
              <a:buFontTx/>
              <a:buChar char="•"/>
              <a:defRPr sz="2800">
                <a:uFillTx/>
                <a:latin typeface="+mn-lt"/>
                <a:ea typeface="+mn-ea"/>
                <a:cs typeface="+mn-cs"/>
                <a:sym typeface="ヒラギノ角ゴ ProN W3"/>
              </a:defRPr>
            </a:lvl2pPr>
            <a:lvl3pPr marL="1028700" indent="-342900" defTabSz="584200">
              <a:spcBef>
                <a:spcPts val="3200"/>
              </a:spcBef>
              <a:buSzPct val="75000"/>
              <a:buFontTx/>
              <a:defRPr sz="2800">
                <a:uFillTx/>
                <a:latin typeface="+mn-lt"/>
                <a:ea typeface="+mn-ea"/>
                <a:cs typeface="+mn-cs"/>
                <a:sym typeface="ヒラギノ角ゴ ProN W3"/>
              </a:defRPr>
            </a:lvl3pPr>
            <a:lvl4pPr marL="1371600" indent="-342900" defTabSz="584200">
              <a:spcBef>
                <a:spcPts val="3200"/>
              </a:spcBef>
              <a:buSzPct val="75000"/>
              <a:buFontTx/>
              <a:buChar char="•"/>
              <a:defRPr sz="2800">
                <a:uFillTx/>
                <a:latin typeface="+mn-lt"/>
                <a:ea typeface="+mn-ea"/>
                <a:cs typeface="+mn-cs"/>
                <a:sym typeface="ヒラギノ角ゴ ProN W3"/>
              </a:defRPr>
            </a:lvl4pPr>
            <a:lvl5pPr marL="1714500" indent="-342900" defTabSz="584200">
              <a:spcBef>
                <a:spcPts val="3200"/>
              </a:spcBef>
              <a:buSzPct val="75000"/>
              <a:buFontTx/>
              <a:buChar char="•"/>
              <a:defRPr sz="2800">
                <a:uFillTx/>
                <a:latin typeface="+mn-lt"/>
                <a:ea typeface="+mn-ea"/>
                <a:cs typeface="+mn-cs"/>
                <a:sym typeface="ヒラギノ角ゴ ProN W3"/>
              </a:defRPr>
            </a:lvl5pPr>
          </a:lstStyle>
          <a:p>
            <a:pPr lvl="0">
              <a:defRPr sz="1800"/>
            </a:pPr>
            <a:r>
              <a:rPr sz="2800"/>
              <a:t>本文レベル1</a:t>
            </a:r>
            <a:endParaRPr sz="2800"/>
          </a:p>
          <a:p>
            <a:pPr lvl="1">
              <a:defRPr sz="1800"/>
            </a:pPr>
            <a:r>
              <a:rPr sz="2800"/>
              <a:t>本文レベル2</a:t>
            </a:r>
            <a:endParaRPr sz="2800"/>
          </a:p>
          <a:p>
            <a:pPr lvl="2">
              <a:defRPr sz="1800"/>
            </a:pPr>
            <a:r>
              <a:rPr sz="2800"/>
              <a:t>本文レベル3</a:t>
            </a:r>
            <a:endParaRPr sz="2800"/>
          </a:p>
          <a:p>
            <a:pPr lvl="3">
              <a:defRPr sz="1800"/>
            </a:pPr>
            <a:r>
              <a:rPr sz="2800"/>
              <a:t>本文レベル4</a:t>
            </a:r>
            <a:endParaRPr sz="2800"/>
          </a:p>
          <a:p>
            <a:pPr lvl="4">
              <a:defRPr sz="1800"/>
            </a:pPr>
            <a:r>
              <a:rPr sz="2800"/>
              <a:t>本文レベル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uFillTx/>
                <a:latin typeface="+mn-lt"/>
                <a:ea typeface="+mn-ea"/>
                <a:cs typeface="+mn-cs"/>
                <a:sym typeface="ヒラギノ角ゴ ProN W3"/>
              </a:defRPr>
            </a:lvl1pPr>
            <a:lvl2pPr marL="889000" indent="-444500" defTabSz="584200">
              <a:spcBef>
                <a:spcPts val="4200"/>
              </a:spcBef>
              <a:buSzPct val="75000"/>
              <a:buFontTx/>
              <a:buChar char="•"/>
              <a:defRPr sz="3600">
                <a:uFillTx/>
                <a:latin typeface="+mn-lt"/>
                <a:ea typeface="+mn-ea"/>
                <a:cs typeface="+mn-cs"/>
                <a:sym typeface="ヒラギノ角ゴ ProN W3"/>
              </a:defRPr>
            </a:lvl2pPr>
            <a:lvl3pPr indent="-444500" defTabSz="584200">
              <a:spcBef>
                <a:spcPts val="4200"/>
              </a:spcBef>
              <a:buSzPct val="75000"/>
              <a:buFontTx/>
              <a:defRPr sz="3600">
                <a:uFillTx/>
                <a:latin typeface="+mn-lt"/>
                <a:ea typeface="+mn-ea"/>
                <a:cs typeface="+mn-cs"/>
                <a:sym typeface="ヒラギノ角ゴ ProN W3"/>
              </a:defRPr>
            </a:lvl3pPr>
            <a:lvl4pPr marL="1778000" indent="-444500" defTabSz="584200">
              <a:spcBef>
                <a:spcPts val="4200"/>
              </a:spcBef>
              <a:buSzPct val="75000"/>
              <a:buFontTx/>
              <a:buChar char="•"/>
              <a:defRPr sz="3600">
                <a:uFillTx/>
                <a:latin typeface="+mn-lt"/>
                <a:ea typeface="+mn-ea"/>
                <a:cs typeface="+mn-cs"/>
                <a:sym typeface="ヒラギノ角ゴ ProN W3"/>
              </a:defRPr>
            </a:lvl4pPr>
            <a:lvl5pPr marL="2222500" indent="-444500" defTabSz="584200">
              <a:spcBef>
                <a:spcPts val="4200"/>
              </a:spcBef>
              <a:buSzPct val="75000"/>
              <a:buFontTx/>
              <a:buChar char="•"/>
              <a:defRPr sz="3600">
                <a:uFillTx/>
                <a:latin typeface="+mn-lt"/>
                <a:ea typeface="+mn-ea"/>
                <a:cs typeface="+mn-cs"/>
                <a:sym typeface="ヒラギノ角ゴ ProN W3"/>
              </a:defRPr>
            </a:lvl5p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3点）">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normAutofit fontScale="100000" lnSpcReduction="0"/>
          </a:bodyPr>
          <a:lstStyle/>
          <a:p>
            <a:pPr lvl="0">
              <a:defRPr sz="1800">
                <a:uFillTx/>
              </a:defRPr>
            </a:pPr>
            <a:r>
              <a:rPr sz="6200">
                <a:uFill>
                  <a:solidFill/>
                </a:uFill>
              </a:rPr>
              <a:t>タイトルテキスト</a:t>
            </a:r>
          </a:p>
        </p:txBody>
      </p:sp>
      <p:sp>
        <p:nvSpPr>
          <p:cNvPr id="3" name="Shape 3"/>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lvl="0">
              <a:defRPr sz="1800">
                <a:uFillTx/>
              </a:defRPr>
            </a:pPr>
            <a:r>
              <a:rPr sz="4400">
                <a:uFill>
                  <a:solidFill/>
                </a:uFill>
              </a:rPr>
              <a:t>本文レベル1</a:t>
            </a:r>
            <a:endParaRPr sz="4400">
              <a:uFill>
                <a:solidFill/>
              </a:uFill>
            </a:endParaRPr>
          </a:p>
          <a:p>
            <a:pPr lvl="1">
              <a:defRPr sz="1800">
                <a:uFillTx/>
              </a:defRPr>
            </a:pPr>
            <a:r>
              <a:rPr sz="4400">
                <a:uFill>
                  <a:solidFill/>
                </a:uFill>
              </a:rPr>
              <a:t>本文レベル2</a:t>
            </a:r>
            <a:endParaRPr sz="4400">
              <a:uFill>
                <a:solidFill/>
              </a:uFill>
            </a:endParaRPr>
          </a:p>
          <a:p>
            <a:pPr lvl="2">
              <a:defRPr sz="1800">
                <a:uFillTx/>
              </a:defRPr>
            </a:pPr>
            <a:r>
              <a:rPr sz="4400">
                <a:uFill>
                  <a:solidFill/>
                </a:uFill>
              </a:rPr>
              <a:t>本文レベル3</a:t>
            </a:r>
            <a:endParaRPr sz="4400">
              <a:uFill>
                <a:solidFill/>
              </a:uFill>
            </a:endParaRPr>
          </a:p>
          <a:p>
            <a:pPr lvl="3">
              <a:defRPr sz="1800">
                <a:uFillTx/>
              </a:defRPr>
            </a:pPr>
            <a:r>
              <a:rPr sz="4400">
                <a:uFill>
                  <a:solidFill/>
                </a:uFill>
              </a:rPr>
              <a:t>本文レベル4</a:t>
            </a:r>
            <a:endParaRPr sz="4400">
              <a:uFill>
                <a:solidFill/>
              </a:uFill>
            </a:endParaRPr>
          </a:p>
          <a:p>
            <a:pPr lvl="4">
              <a:defRPr sz="1800">
                <a:uFillTx/>
              </a:defRPr>
            </a:pPr>
            <a:r>
              <a:rPr sz="4400">
                <a:uFill>
                  <a:solidFill/>
                </a:uFill>
              </a:rPr>
              <a:t>本文レベル 5</a:t>
            </a:r>
          </a:p>
        </p:txBody>
      </p:sp>
      <p:sp>
        <p:nvSpPr>
          <p:cNvPr id="4" name="Shape 4"/>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457200">
              <a:defRPr sz="1600">
                <a:solidFill>
                  <a:srgbClr val="888888"/>
                </a:solidFill>
                <a:uFill>
                  <a:solidFill>
                    <a:srgbClr val="888888"/>
                  </a:solidFill>
                </a:u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spd="med" advClick="1"/>
  <p:txStyles>
    <p:titleStyle>
      <a:lvl1pPr algn="ctr" defTabSz="457200">
        <a:defRPr sz="6200">
          <a:uFill>
            <a:solidFill/>
          </a:uFill>
          <a:latin typeface="Calibri"/>
          <a:ea typeface="Calibri"/>
          <a:cs typeface="Calibri"/>
          <a:sym typeface="Calibri"/>
        </a:defRPr>
      </a:lvl1pPr>
      <a:lvl2pPr algn="ctr" defTabSz="457200">
        <a:defRPr sz="6200">
          <a:uFill>
            <a:solidFill/>
          </a:uFill>
          <a:latin typeface="Calibri"/>
          <a:ea typeface="Calibri"/>
          <a:cs typeface="Calibri"/>
          <a:sym typeface="Calibri"/>
        </a:defRPr>
      </a:lvl2pPr>
      <a:lvl3pPr algn="ctr" defTabSz="457200">
        <a:defRPr sz="6200">
          <a:uFill>
            <a:solidFill/>
          </a:uFill>
          <a:latin typeface="Calibri"/>
          <a:ea typeface="Calibri"/>
          <a:cs typeface="Calibri"/>
          <a:sym typeface="Calibri"/>
        </a:defRPr>
      </a:lvl3pPr>
      <a:lvl4pPr algn="ctr" defTabSz="457200">
        <a:defRPr sz="6200">
          <a:uFill>
            <a:solidFill/>
          </a:uFill>
          <a:latin typeface="Calibri"/>
          <a:ea typeface="Calibri"/>
          <a:cs typeface="Calibri"/>
          <a:sym typeface="Calibri"/>
        </a:defRPr>
      </a:lvl4pPr>
      <a:lvl5pPr algn="ctr" defTabSz="457200">
        <a:defRPr sz="6200">
          <a:uFill>
            <a:solidFill/>
          </a:uFill>
          <a:latin typeface="Calibri"/>
          <a:ea typeface="Calibri"/>
          <a:cs typeface="Calibri"/>
          <a:sym typeface="Calibri"/>
        </a:defRPr>
      </a:lvl5pPr>
      <a:lvl6pPr algn="ctr" defTabSz="457200">
        <a:defRPr sz="6200">
          <a:uFill>
            <a:solidFill/>
          </a:uFill>
          <a:latin typeface="Calibri"/>
          <a:ea typeface="Calibri"/>
          <a:cs typeface="Calibri"/>
          <a:sym typeface="Calibri"/>
        </a:defRPr>
      </a:lvl6pPr>
      <a:lvl7pPr algn="ctr" defTabSz="457200">
        <a:defRPr sz="6200">
          <a:uFill>
            <a:solidFill/>
          </a:uFill>
          <a:latin typeface="Calibri"/>
          <a:ea typeface="Calibri"/>
          <a:cs typeface="Calibri"/>
          <a:sym typeface="Calibri"/>
        </a:defRPr>
      </a:lvl7pPr>
      <a:lvl8pPr algn="ctr" defTabSz="457200">
        <a:defRPr sz="6200">
          <a:uFill>
            <a:solidFill/>
          </a:uFill>
          <a:latin typeface="Calibri"/>
          <a:ea typeface="Calibri"/>
          <a:cs typeface="Calibri"/>
          <a:sym typeface="Calibri"/>
        </a:defRPr>
      </a:lvl8pPr>
      <a:lvl9pPr algn="ctr" defTabSz="457200">
        <a:defRPr sz="6200">
          <a:uFill>
            <a:solidFill/>
          </a:uFill>
          <a:latin typeface="Calibri"/>
          <a:ea typeface="Calibri"/>
          <a:cs typeface="Calibri"/>
          <a:sym typeface="Calibri"/>
        </a:defRPr>
      </a:lvl9pPr>
    </p:titleStyle>
    <p:bodyStyle>
      <a:lvl1pPr marL="471487" indent="-471487" defTabSz="457200">
        <a:spcBef>
          <a:spcPts val="700"/>
        </a:spcBef>
        <a:buSzPct val="100000"/>
        <a:buFont typeface="Arial"/>
        <a:buChar char="•"/>
        <a:defRPr sz="4400">
          <a:uFill>
            <a:solidFill/>
          </a:uFill>
          <a:latin typeface="Calibri"/>
          <a:ea typeface="Calibri"/>
          <a:cs typeface="Calibri"/>
          <a:sym typeface="Calibri"/>
        </a:defRPr>
      </a:lvl1pPr>
      <a:lvl2pPr marL="906235" indent="-449035" defTabSz="457200">
        <a:spcBef>
          <a:spcPts val="700"/>
        </a:spcBef>
        <a:buSzPct val="100000"/>
        <a:buFont typeface="Arial"/>
        <a:buChar char="–"/>
        <a:defRPr sz="4400">
          <a:uFill>
            <a:solidFill/>
          </a:uFill>
          <a:latin typeface="Calibri"/>
          <a:ea typeface="Calibri"/>
          <a:cs typeface="Calibri"/>
          <a:sym typeface="Calibri"/>
        </a:defRPr>
      </a:lvl2pPr>
      <a:lvl3pPr marL="1333500" indent="-419100" defTabSz="457200">
        <a:spcBef>
          <a:spcPts val="700"/>
        </a:spcBef>
        <a:buSzPct val="100000"/>
        <a:buFont typeface="Arial"/>
        <a:buChar char="•"/>
        <a:defRPr sz="4400">
          <a:uFill>
            <a:solidFill/>
          </a:uFill>
          <a:latin typeface="Calibri"/>
          <a:ea typeface="Calibri"/>
          <a:cs typeface="Calibri"/>
          <a:sym typeface="Calibri"/>
        </a:defRPr>
      </a:lvl3pPr>
      <a:lvl4pPr marL="1874520" indent="-502920" defTabSz="457200">
        <a:spcBef>
          <a:spcPts val="700"/>
        </a:spcBef>
        <a:buSzPct val="100000"/>
        <a:buFont typeface="Arial"/>
        <a:buChar char="–"/>
        <a:defRPr sz="4400">
          <a:uFill>
            <a:solidFill/>
          </a:uFill>
          <a:latin typeface="Calibri"/>
          <a:ea typeface="Calibri"/>
          <a:cs typeface="Calibri"/>
          <a:sym typeface="Calibri"/>
        </a:defRPr>
      </a:lvl4pPr>
      <a:lvl5pPr marL="2331720" indent="-502920" defTabSz="457200">
        <a:spcBef>
          <a:spcPts val="700"/>
        </a:spcBef>
        <a:buSzPct val="100000"/>
        <a:buFont typeface="Arial"/>
        <a:buChar char="»"/>
        <a:defRPr sz="4400">
          <a:uFill>
            <a:solidFill/>
          </a:uFill>
          <a:latin typeface="Calibri"/>
          <a:ea typeface="Calibri"/>
          <a:cs typeface="Calibri"/>
          <a:sym typeface="Calibri"/>
        </a:defRPr>
      </a:lvl5pPr>
      <a:lvl6pPr marL="2788920" indent="-502920" defTabSz="457200">
        <a:spcBef>
          <a:spcPts val="700"/>
        </a:spcBef>
        <a:buSzPct val="100000"/>
        <a:buFont typeface="Arial"/>
        <a:buChar char="•"/>
        <a:defRPr sz="4400">
          <a:uFill>
            <a:solidFill/>
          </a:uFill>
          <a:latin typeface="Calibri"/>
          <a:ea typeface="Calibri"/>
          <a:cs typeface="Calibri"/>
          <a:sym typeface="Calibri"/>
        </a:defRPr>
      </a:lvl6pPr>
      <a:lvl7pPr marL="3246120" indent="-502920" defTabSz="457200">
        <a:spcBef>
          <a:spcPts val="700"/>
        </a:spcBef>
        <a:buSzPct val="100000"/>
        <a:buFont typeface="Arial"/>
        <a:buChar char="•"/>
        <a:defRPr sz="4400">
          <a:uFill>
            <a:solidFill/>
          </a:uFill>
          <a:latin typeface="Calibri"/>
          <a:ea typeface="Calibri"/>
          <a:cs typeface="Calibri"/>
          <a:sym typeface="Calibri"/>
        </a:defRPr>
      </a:lvl7pPr>
      <a:lvl8pPr marL="3703320" indent="-502920" defTabSz="457200">
        <a:spcBef>
          <a:spcPts val="700"/>
        </a:spcBef>
        <a:buSzPct val="100000"/>
        <a:buFont typeface="Arial"/>
        <a:buChar char="•"/>
        <a:defRPr sz="4400">
          <a:uFill>
            <a:solidFill/>
          </a:uFill>
          <a:latin typeface="Calibri"/>
          <a:ea typeface="Calibri"/>
          <a:cs typeface="Calibri"/>
          <a:sym typeface="Calibri"/>
        </a:defRPr>
      </a:lvl8pPr>
      <a:lvl9pPr marL="4160520" indent="-502920" defTabSz="457200">
        <a:spcBef>
          <a:spcPts val="700"/>
        </a:spcBef>
        <a:buSzPct val="100000"/>
        <a:buFont typeface="Arial"/>
        <a:buChar char="•"/>
        <a:defRPr sz="4400">
          <a:uFill>
            <a:solidFill/>
          </a:uFill>
          <a:latin typeface="Calibri"/>
          <a:ea typeface="Calibri"/>
          <a:cs typeface="Calibri"/>
          <a:sym typeface="Calibri"/>
        </a:defRPr>
      </a:lvl9pPr>
    </p:bodyStyle>
    <p:otherStyle>
      <a:lvl1pPr algn="r" defTabSz="457200">
        <a:defRPr sz="1600">
          <a:solidFill>
            <a:schemeClr val="tx1"/>
          </a:solidFill>
          <a:uFill>
            <a:solidFill>
              <a:srgbClr val="888888"/>
            </a:solidFill>
          </a:uFill>
          <a:latin typeface="+mn-lt"/>
          <a:ea typeface="+mn-ea"/>
          <a:cs typeface="+mn-cs"/>
          <a:sym typeface="Calibri"/>
        </a:defRPr>
      </a:lvl1pPr>
      <a:lvl2pPr indent="457200" algn="r" defTabSz="457200">
        <a:defRPr sz="1600">
          <a:solidFill>
            <a:schemeClr val="tx1"/>
          </a:solidFill>
          <a:uFill>
            <a:solidFill>
              <a:srgbClr val="888888"/>
            </a:solidFill>
          </a:uFill>
          <a:latin typeface="+mn-lt"/>
          <a:ea typeface="+mn-ea"/>
          <a:cs typeface="+mn-cs"/>
          <a:sym typeface="Calibri"/>
        </a:defRPr>
      </a:lvl2pPr>
      <a:lvl3pPr indent="914400" algn="r" defTabSz="457200">
        <a:defRPr sz="1600">
          <a:solidFill>
            <a:schemeClr val="tx1"/>
          </a:solidFill>
          <a:uFill>
            <a:solidFill>
              <a:srgbClr val="888888"/>
            </a:solidFill>
          </a:uFill>
          <a:latin typeface="+mn-lt"/>
          <a:ea typeface="+mn-ea"/>
          <a:cs typeface="+mn-cs"/>
          <a:sym typeface="Calibri"/>
        </a:defRPr>
      </a:lvl3pPr>
      <a:lvl4pPr indent="1371600" algn="r" defTabSz="457200">
        <a:defRPr sz="1600">
          <a:solidFill>
            <a:schemeClr val="tx1"/>
          </a:solidFill>
          <a:uFill>
            <a:solidFill>
              <a:srgbClr val="888888"/>
            </a:solidFill>
          </a:uFill>
          <a:latin typeface="+mn-lt"/>
          <a:ea typeface="+mn-ea"/>
          <a:cs typeface="+mn-cs"/>
          <a:sym typeface="Calibri"/>
        </a:defRPr>
      </a:lvl4pPr>
      <a:lvl5pPr indent="1828800" algn="r" defTabSz="457200">
        <a:defRPr sz="1600">
          <a:solidFill>
            <a:schemeClr val="tx1"/>
          </a:solidFill>
          <a:uFill>
            <a:solidFill>
              <a:srgbClr val="888888"/>
            </a:solidFill>
          </a:uFill>
          <a:latin typeface="+mn-lt"/>
          <a:ea typeface="+mn-ea"/>
          <a:cs typeface="+mn-cs"/>
          <a:sym typeface="Calibri"/>
        </a:defRPr>
      </a:lvl5pPr>
      <a:lvl6pPr indent="2286000" algn="r" defTabSz="457200">
        <a:defRPr sz="1600">
          <a:solidFill>
            <a:schemeClr val="tx1"/>
          </a:solidFill>
          <a:uFill>
            <a:solidFill>
              <a:srgbClr val="888888"/>
            </a:solidFill>
          </a:uFill>
          <a:latin typeface="+mn-lt"/>
          <a:ea typeface="+mn-ea"/>
          <a:cs typeface="+mn-cs"/>
          <a:sym typeface="Calibri"/>
        </a:defRPr>
      </a:lvl6pPr>
      <a:lvl7pPr indent="2743200" algn="r" defTabSz="457200">
        <a:defRPr sz="1600">
          <a:solidFill>
            <a:schemeClr val="tx1"/>
          </a:solidFill>
          <a:uFill>
            <a:solidFill>
              <a:srgbClr val="888888"/>
            </a:solidFill>
          </a:uFill>
          <a:latin typeface="+mn-lt"/>
          <a:ea typeface="+mn-ea"/>
          <a:cs typeface="+mn-cs"/>
          <a:sym typeface="Calibri"/>
        </a:defRPr>
      </a:lvl7pPr>
      <a:lvl8pPr indent="3200400" algn="r" defTabSz="457200">
        <a:defRPr sz="1600">
          <a:solidFill>
            <a:schemeClr val="tx1"/>
          </a:solidFill>
          <a:uFill>
            <a:solidFill>
              <a:srgbClr val="888888"/>
            </a:solidFill>
          </a:uFill>
          <a:latin typeface="+mn-lt"/>
          <a:ea typeface="+mn-ea"/>
          <a:cs typeface="+mn-cs"/>
          <a:sym typeface="Calibri"/>
        </a:defRPr>
      </a:lvl8pPr>
      <a:lvl9pPr indent="3657600" algn="r" defTabSz="457200">
        <a:defRPr sz="1600">
          <a:solidFill>
            <a:schemeClr val="tx1"/>
          </a:solidFill>
          <a:uFill>
            <a:solidFill>
              <a:srgbClr val="888888"/>
            </a:solidFill>
          </a:u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image" Target="../media/image50.png"/><Relationship Id="rId14" Type="http://schemas.openxmlformats.org/officeDocument/2006/relationships/image" Target="../media/image5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48.png"/><Relationship Id="rId11" Type="http://schemas.openxmlformats.org/officeDocument/2006/relationships/image" Target="../media/image49.png"/><Relationship Id="rId12" Type="http://schemas.openxmlformats.org/officeDocument/2006/relationships/image" Target="../media/image5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1.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80.png"/><Relationship Id="rId7"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4.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8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3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6.png"/><Relationship Id="rId3" Type="http://schemas.openxmlformats.org/officeDocument/2006/relationships/image" Target="../media/image31.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 Id="rId8" Type="http://schemas.openxmlformats.org/officeDocument/2006/relationships/image" Target="../media/image91.png"/><Relationship Id="rId9" Type="http://schemas.openxmlformats.org/officeDocument/2006/relationships/image" Target="../media/image92.png"/><Relationship Id="rId10" Type="http://schemas.openxmlformats.org/officeDocument/2006/relationships/image" Target="../media/image93.png"/><Relationship Id="rId11" Type="http://schemas.openxmlformats.org/officeDocument/2006/relationships/image" Target="../media/image94.png"/><Relationship Id="rId12" Type="http://schemas.openxmlformats.org/officeDocument/2006/relationships/image" Target="../media/image9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png"/><Relationship Id="rId9" Type="http://schemas.openxmlformats.org/officeDocument/2006/relationships/image" Target="../media/image103.png"/><Relationship Id="rId10" Type="http://schemas.openxmlformats.org/officeDocument/2006/relationships/image" Target="../media/image104.png"/><Relationship Id="rId11" Type="http://schemas.openxmlformats.org/officeDocument/2006/relationships/image" Target="../media/image105.png"/><Relationship Id="rId12" Type="http://schemas.openxmlformats.org/officeDocument/2006/relationships/image" Target="../media/image10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1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626601" y="718076"/>
            <a:ext cx="11786640" cy="2090703"/>
          </a:xfrm>
          <a:prstGeom prst="rect">
            <a:avLst/>
          </a:prstGeom>
        </p:spPr>
        <p:txBody>
          <a:bodyPr/>
          <a:lstStyle>
            <a:lvl1pPr defTabSz="452627">
              <a:defRPr sz="5346"/>
            </a:lvl1pPr>
          </a:lstStyle>
          <a:p>
            <a:pPr lvl="0">
              <a:defRPr sz="1800">
                <a:uFillTx/>
              </a:defRPr>
            </a:pPr>
            <a:r>
              <a:rPr sz="5346">
                <a:uFill>
                  <a:solidFill/>
                </a:uFill>
              </a:rPr>
              <a:t>Toward Calculation of Radiative Decay Time of Biexciton in a CuCl Film</a:t>
            </a:r>
          </a:p>
        </p:txBody>
      </p:sp>
      <p:sp>
        <p:nvSpPr>
          <p:cNvPr id="62" name="Shape 62"/>
          <p:cNvSpPr/>
          <p:nvPr>
            <p:ph type="body" idx="1"/>
          </p:nvPr>
        </p:nvSpPr>
        <p:spPr>
          <a:xfrm>
            <a:off x="4581620" y="6773333"/>
            <a:ext cx="9103361" cy="2492587"/>
          </a:xfrm>
          <a:prstGeom prst="rect">
            <a:avLst/>
          </a:prstGeom>
        </p:spPr>
        <p:txBody>
          <a:bodyPr/>
          <a:lstStyle/>
          <a:p>
            <a:pPr lvl="0">
              <a:defRPr sz="1800">
                <a:solidFill>
                  <a:srgbClr val="000000"/>
                </a:solidFill>
                <a:uFillTx/>
              </a:defRPr>
            </a:pPr>
            <a:r>
              <a:rPr sz="4400">
                <a:solidFill>
                  <a:srgbClr val="888888"/>
                </a:solidFill>
                <a:uFill>
                  <a:solidFill>
                    <a:srgbClr val="888888"/>
                  </a:solidFill>
                </a:uFill>
              </a:rPr>
              <a:t>Nogami Takeshi</a:t>
            </a:r>
            <a:endParaRPr sz="4400">
              <a:solidFill>
                <a:srgbClr val="888888"/>
              </a:solidFill>
              <a:uFill>
                <a:solidFill>
                  <a:srgbClr val="888888"/>
                </a:solidFill>
              </a:uFill>
            </a:endParaRPr>
          </a:p>
          <a:p>
            <a:pPr lvl="0">
              <a:defRPr sz="1800">
                <a:solidFill>
                  <a:srgbClr val="000000"/>
                </a:solidFill>
                <a:uFillTx/>
              </a:defRPr>
            </a:pPr>
            <a:r>
              <a:rPr sz="4400">
                <a:solidFill>
                  <a:srgbClr val="888888"/>
                </a:solidFill>
                <a:uFill>
                  <a:solidFill>
                    <a:srgbClr val="888888"/>
                  </a:solidFill>
                </a:uFill>
              </a:rPr>
              <a:t>Yoshida lab. M1</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xfrm>
            <a:off x="650239" y="54548"/>
            <a:ext cx="11704322" cy="1625601"/>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Polariton Modes</a:t>
            </a:r>
          </a:p>
        </p:txBody>
      </p:sp>
      <p:sp>
        <p:nvSpPr>
          <p:cNvPr id="316" name="Shape 316"/>
          <p:cNvSpPr/>
          <p:nvPr/>
        </p:nvSpPr>
        <p:spPr>
          <a:xfrm>
            <a:off x="4414603" y="7520514"/>
            <a:ext cx="7892694"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defRPr>
            </a:lvl1pPr>
          </a:lstStyle>
          <a:p>
            <a:pPr lvl="0">
              <a:defRPr sz="1800">
                <a:uFillTx/>
              </a:defRPr>
            </a:pPr>
            <a:r>
              <a:rPr sz="3400">
                <a:uFill>
                  <a:solidFill/>
                </a:uFill>
              </a:rPr>
              <a:t>Energy of Exciton-Light coupled state</a:t>
            </a:r>
          </a:p>
        </p:txBody>
      </p:sp>
      <p:sp>
        <p:nvSpPr>
          <p:cNvPr id="317" name="Shape 317"/>
          <p:cNvSpPr/>
          <p:nvPr/>
        </p:nvSpPr>
        <p:spPr>
          <a:xfrm>
            <a:off x="5893261" y="8319962"/>
            <a:ext cx="6407252"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defRPr>
            </a:lvl1pPr>
          </a:lstStyle>
          <a:p>
            <a:pPr lvl="0">
              <a:defRPr sz="1800">
                <a:uFillTx/>
              </a:defRPr>
            </a:pPr>
            <a:r>
              <a:rPr sz="3400">
                <a:uFill>
                  <a:solidFill/>
                </a:uFill>
              </a:rPr>
              <a:t>of Exciton-Light coupled state</a:t>
            </a:r>
          </a:p>
        </p:txBody>
      </p:sp>
      <p:pic>
        <p:nvPicPr>
          <p:cNvPr id="318" name="image27.pdf"/>
          <p:cNvPicPr/>
          <p:nvPr/>
        </p:nvPicPr>
        <p:blipFill>
          <a:blip r:embed="rId3">
            <a:extLst/>
          </a:blip>
          <a:stretch>
            <a:fillRect/>
          </a:stretch>
        </p:blipFill>
        <p:spPr>
          <a:xfrm>
            <a:off x="313388" y="2276744"/>
            <a:ext cx="12378024" cy="2443925"/>
          </a:xfrm>
          <a:prstGeom prst="rect">
            <a:avLst/>
          </a:prstGeom>
          <a:ln w="12700">
            <a:miter lim="400000"/>
          </a:ln>
        </p:spPr>
      </p:pic>
      <p:pic>
        <p:nvPicPr>
          <p:cNvPr id="319" name="image28.pdf"/>
          <p:cNvPicPr/>
          <p:nvPr/>
        </p:nvPicPr>
        <p:blipFill>
          <a:blip r:embed="rId4">
            <a:extLst/>
          </a:blip>
          <a:stretch>
            <a:fillRect/>
          </a:stretch>
        </p:blipFill>
        <p:spPr>
          <a:xfrm>
            <a:off x="7166260" y="5740583"/>
            <a:ext cx="2605111" cy="502027"/>
          </a:xfrm>
          <a:prstGeom prst="rect">
            <a:avLst/>
          </a:prstGeom>
          <a:ln w="12700">
            <a:miter lim="400000"/>
          </a:ln>
        </p:spPr>
      </p:pic>
      <p:sp>
        <p:nvSpPr>
          <p:cNvPr id="320" name="Shape 320"/>
          <p:cNvSpPr/>
          <p:nvPr/>
        </p:nvSpPr>
        <p:spPr>
          <a:xfrm>
            <a:off x="898002" y="5586019"/>
            <a:ext cx="6268259"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defRPr>
            </a:lvl1pPr>
          </a:lstStyle>
          <a:p>
            <a:pPr lvl="0">
              <a:defRPr sz="1800">
                <a:uFillTx/>
              </a:defRPr>
            </a:pPr>
            <a:r>
              <a:rPr sz="3400">
                <a:uFill>
                  <a:solidFill/>
                </a:uFill>
              </a:rPr>
              <a:t>Resonant scattering condition :</a:t>
            </a:r>
          </a:p>
        </p:txBody>
      </p:sp>
      <p:sp>
        <p:nvSpPr>
          <p:cNvPr id="321" name="Shape 321"/>
          <p:cNvSpPr/>
          <p:nvPr/>
        </p:nvSpPr>
        <p:spPr>
          <a:xfrm>
            <a:off x="5528635" y="6299145"/>
            <a:ext cx="6132336"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defRPr>
            </a:lvl1pPr>
          </a:lstStyle>
          <a:p>
            <a:pPr lvl="0">
              <a:defRPr sz="1800">
                <a:uFillTx/>
              </a:defRPr>
            </a:pPr>
            <a:r>
              <a:rPr sz="3400">
                <a:uFill>
                  <a:solidFill/>
                </a:uFill>
              </a:rPr>
              <a:t>Complex nonlinear equation </a:t>
            </a:r>
          </a:p>
        </p:txBody>
      </p:sp>
      <p:pic>
        <p:nvPicPr>
          <p:cNvPr id="322" name="image29.pdf" descr="latex-image-1.pdf"/>
          <p:cNvPicPr/>
          <p:nvPr/>
        </p:nvPicPr>
        <p:blipFill>
          <a:blip r:embed="rId5">
            <a:extLst/>
          </a:blip>
          <a:stretch>
            <a:fillRect/>
          </a:stretch>
        </p:blipFill>
        <p:spPr>
          <a:xfrm>
            <a:off x="4611059" y="8470504"/>
            <a:ext cx="1155983" cy="415432"/>
          </a:xfrm>
          <a:prstGeom prst="rect">
            <a:avLst/>
          </a:prstGeom>
          <a:ln w="12700">
            <a:miter lim="400000"/>
          </a:ln>
        </p:spPr>
      </p:pic>
      <p:pic>
        <p:nvPicPr>
          <p:cNvPr id="323" name="image30.pdf" descr="latex-image-1.pdf"/>
          <p:cNvPicPr/>
          <p:nvPr/>
        </p:nvPicPr>
        <p:blipFill>
          <a:blip r:embed="rId6">
            <a:extLst/>
          </a:blip>
          <a:stretch>
            <a:fillRect/>
          </a:stretch>
        </p:blipFill>
        <p:spPr>
          <a:xfrm>
            <a:off x="1955912" y="7666480"/>
            <a:ext cx="1264357" cy="451556"/>
          </a:xfrm>
          <a:prstGeom prst="rect">
            <a:avLst/>
          </a:prstGeom>
          <a:ln w="12700">
            <a:miter lim="400000"/>
          </a:ln>
        </p:spPr>
      </p:pic>
      <p:pic>
        <p:nvPicPr>
          <p:cNvPr id="324" name="image31.pdf" descr="latex-image-1.pdf"/>
          <p:cNvPicPr/>
          <p:nvPr/>
        </p:nvPicPr>
        <p:blipFill>
          <a:blip r:embed="rId7">
            <a:extLst/>
          </a:blip>
          <a:stretch>
            <a:fillRect/>
          </a:stretch>
        </p:blipFill>
        <p:spPr>
          <a:xfrm>
            <a:off x="1937850" y="8434833"/>
            <a:ext cx="1282419" cy="451556"/>
          </a:xfrm>
          <a:prstGeom prst="rect">
            <a:avLst/>
          </a:prstGeom>
          <a:ln w="12700">
            <a:miter lim="400000"/>
          </a:ln>
        </p:spPr>
      </p:pic>
      <p:sp>
        <p:nvSpPr>
          <p:cNvPr id="325" name="Shape 325"/>
          <p:cNvSpPr/>
          <p:nvPr/>
        </p:nvSpPr>
        <p:spPr>
          <a:xfrm>
            <a:off x="3369224" y="7670155"/>
            <a:ext cx="896424" cy="351466"/>
          </a:xfrm>
          <a:prstGeom prst="rightArrow">
            <a:avLst>
              <a:gd name="adj1" fmla="val 35252"/>
              <a:gd name="adj2" fmla="val 115686"/>
            </a:avLst>
          </a:prstGeom>
          <a:blipFill>
            <a:blip r:embed="rId8"/>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326" name="Shape 326"/>
          <p:cNvSpPr/>
          <p:nvPr/>
        </p:nvSpPr>
        <p:spPr>
          <a:xfrm>
            <a:off x="3467452" y="8469603"/>
            <a:ext cx="896424" cy="351466"/>
          </a:xfrm>
          <a:prstGeom prst="rightArrow">
            <a:avLst>
              <a:gd name="adj1" fmla="val 35252"/>
              <a:gd name="adj2" fmla="val 115686"/>
            </a:avLst>
          </a:prstGeom>
          <a:blipFill>
            <a:blip r:embed="rId8"/>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327" name="Shape 327"/>
          <p:cNvSpPr/>
          <p:nvPr/>
        </p:nvSpPr>
        <p:spPr>
          <a:xfrm>
            <a:off x="164133" y="1746821"/>
            <a:ext cx="12676534" cy="3503770"/>
          </a:xfrm>
          <a:prstGeom prst="rect">
            <a:avLst/>
          </a:prstGeom>
          <a:ln w="38100">
            <a:solidFill>
              <a:srgbClr val="C82506"/>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nvSpPr>
        <p:spPr>
          <a:xfrm>
            <a:off x="9443757" y="7172659"/>
            <a:ext cx="1112634" cy="2100929"/>
          </a:xfrm>
          <a:prstGeom prst="rect">
            <a:avLst/>
          </a:prstGeom>
          <a:solidFill>
            <a:srgbClr val="DBEEF4"/>
          </a:solidFill>
          <a:ln w="12700">
            <a:miter lim="400000"/>
          </a:ln>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32" name="Shape 332"/>
          <p:cNvSpPr/>
          <p:nvPr>
            <p:ph type="title"/>
          </p:nvPr>
        </p:nvSpPr>
        <p:spPr>
          <a:xfrm>
            <a:off x="490841" y="405915"/>
            <a:ext cx="12094291" cy="1101651"/>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Green's functions for planarly layered media</a:t>
            </a:r>
          </a:p>
        </p:txBody>
      </p:sp>
      <p:pic>
        <p:nvPicPr>
          <p:cNvPr id="333" name="image46.pdf"/>
          <p:cNvPicPr/>
          <p:nvPr/>
        </p:nvPicPr>
        <p:blipFill>
          <a:blip r:embed="rId3">
            <a:extLst/>
          </a:blip>
          <a:stretch>
            <a:fillRect/>
          </a:stretch>
        </p:blipFill>
        <p:spPr>
          <a:xfrm>
            <a:off x="400248" y="2954283"/>
            <a:ext cx="12275478" cy="2242636"/>
          </a:xfrm>
          <a:prstGeom prst="rect">
            <a:avLst/>
          </a:prstGeom>
          <a:ln w="12700">
            <a:miter lim="400000"/>
          </a:ln>
        </p:spPr>
      </p:pic>
      <p:pic>
        <p:nvPicPr>
          <p:cNvPr id="334" name="image47.pdf"/>
          <p:cNvPicPr/>
          <p:nvPr/>
        </p:nvPicPr>
        <p:blipFill>
          <a:blip r:embed="rId4">
            <a:extLst/>
          </a:blip>
          <a:stretch>
            <a:fillRect/>
          </a:stretch>
        </p:blipFill>
        <p:spPr>
          <a:xfrm>
            <a:off x="490841" y="6541557"/>
            <a:ext cx="8565005" cy="831556"/>
          </a:xfrm>
          <a:prstGeom prst="rect">
            <a:avLst/>
          </a:prstGeom>
          <a:ln w="12700">
            <a:miter lim="400000"/>
          </a:ln>
        </p:spPr>
      </p:pic>
      <p:sp>
        <p:nvSpPr>
          <p:cNvPr id="335" name="Shape 335"/>
          <p:cNvSpPr/>
          <p:nvPr/>
        </p:nvSpPr>
        <p:spPr>
          <a:xfrm>
            <a:off x="490841" y="2120702"/>
            <a:ext cx="4026464" cy="587249"/>
          </a:xfrm>
          <a:prstGeom prst="rect">
            <a:avLst/>
          </a:prstGeom>
          <a:ln w="50800">
            <a:solidFill>
              <a:srgbClr val="0365C0"/>
            </a:solidFill>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2700">
                <a:uFill>
                  <a:solidFill/>
                </a:uFill>
              </a:defRPr>
            </a:lvl1pPr>
          </a:lstStyle>
          <a:p>
            <a:pPr lvl="0">
              <a:defRPr sz="1800">
                <a:uFillTx/>
              </a:defRPr>
            </a:pPr>
            <a:r>
              <a:rPr sz="2700">
                <a:uFill>
                  <a:solidFill/>
                </a:uFill>
              </a:rPr>
              <a:t>Dyadic Green’s function</a:t>
            </a:r>
          </a:p>
        </p:txBody>
      </p:sp>
      <p:pic>
        <p:nvPicPr>
          <p:cNvPr id="336" name="image34.pdf"/>
          <p:cNvPicPr/>
          <p:nvPr/>
        </p:nvPicPr>
        <p:blipFill>
          <a:blip r:embed="rId5">
            <a:extLst/>
          </a:blip>
          <a:stretch>
            <a:fillRect/>
          </a:stretch>
        </p:blipFill>
        <p:spPr>
          <a:xfrm>
            <a:off x="5572271" y="7600298"/>
            <a:ext cx="3168122" cy="505063"/>
          </a:xfrm>
          <a:prstGeom prst="rect">
            <a:avLst/>
          </a:prstGeom>
          <a:ln w="12700">
            <a:miter lim="400000"/>
          </a:ln>
        </p:spPr>
      </p:pic>
      <p:sp>
        <p:nvSpPr>
          <p:cNvPr id="337" name="Shape 337"/>
          <p:cNvSpPr/>
          <p:nvPr/>
        </p:nvSpPr>
        <p:spPr>
          <a:xfrm>
            <a:off x="9946016" y="6151214"/>
            <a:ext cx="2339120"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Exciton layer</a:t>
            </a:r>
          </a:p>
        </p:txBody>
      </p:sp>
      <p:sp>
        <p:nvSpPr>
          <p:cNvPr id="338" name="Shape 338"/>
          <p:cNvSpPr/>
          <p:nvPr/>
        </p:nvSpPr>
        <p:spPr>
          <a:xfrm>
            <a:off x="10556389" y="7172659"/>
            <a:ext cx="628275" cy="2100929"/>
          </a:xfrm>
          <a:prstGeom prst="rect">
            <a:avLst/>
          </a:prstGeom>
          <a:solidFill>
            <a:srgbClr val="558ED5"/>
          </a:solidFill>
          <a:ln w="12700">
            <a:miter lim="400000"/>
          </a:ln>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39" name="Shape 339"/>
          <p:cNvSpPr/>
          <p:nvPr/>
        </p:nvSpPr>
        <p:spPr>
          <a:xfrm>
            <a:off x="11172504" y="7172659"/>
            <a:ext cx="1112634" cy="2100929"/>
          </a:xfrm>
          <a:prstGeom prst="rect">
            <a:avLst/>
          </a:prstGeom>
          <a:solidFill>
            <a:srgbClr val="DBEEF4"/>
          </a:solidFill>
          <a:ln w="12700">
            <a:miter lim="400000"/>
          </a:ln>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pic>
        <p:nvPicPr>
          <p:cNvPr id="340" name="image48.pdf" descr="latex-image-1.pdf"/>
          <p:cNvPicPr/>
          <p:nvPr/>
        </p:nvPicPr>
        <p:blipFill>
          <a:blip r:embed="rId6">
            <a:extLst/>
          </a:blip>
          <a:stretch>
            <a:fillRect/>
          </a:stretch>
        </p:blipFill>
        <p:spPr>
          <a:xfrm>
            <a:off x="9576590" y="8068395"/>
            <a:ext cx="903112" cy="307058"/>
          </a:xfrm>
          <a:prstGeom prst="rect">
            <a:avLst/>
          </a:prstGeom>
          <a:ln w="12700">
            <a:miter lim="400000"/>
          </a:ln>
        </p:spPr>
      </p:pic>
      <p:pic>
        <p:nvPicPr>
          <p:cNvPr id="341" name="image49.pdf" descr="latex-image-1.pdf"/>
          <p:cNvPicPr/>
          <p:nvPr/>
        </p:nvPicPr>
        <p:blipFill>
          <a:blip r:embed="rId7">
            <a:extLst/>
          </a:blip>
          <a:stretch>
            <a:fillRect/>
          </a:stretch>
        </p:blipFill>
        <p:spPr>
          <a:xfrm>
            <a:off x="10737991" y="8100907"/>
            <a:ext cx="198685" cy="270934"/>
          </a:xfrm>
          <a:prstGeom prst="rect">
            <a:avLst/>
          </a:prstGeom>
          <a:ln w="12700">
            <a:miter lim="400000"/>
          </a:ln>
        </p:spPr>
      </p:pic>
      <p:pic>
        <p:nvPicPr>
          <p:cNvPr id="342" name="image50.pdf" descr="latex-image-1.pdf"/>
          <p:cNvPicPr/>
          <p:nvPr/>
        </p:nvPicPr>
        <p:blipFill>
          <a:blip r:embed="rId8">
            <a:extLst/>
          </a:blip>
          <a:stretch>
            <a:fillRect/>
          </a:stretch>
        </p:blipFill>
        <p:spPr>
          <a:xfrm>
            <a:off x="11339462" y="8104519"/>
            <a:ext cx="180624" cy="270934"/>
          </a:xfrm>
          <a:prstGeom prst="rect">
            <a:avLst/>
          </a:prstGeom>
          <a:ln w="12700">
            <a:miter lim="400000"/>
          </a:ln>
        </p:spPr>
      </p:pic>
      <p:sp>
        <p:nvSpPr>
          <p:cNvPr id="343" name="Shape 343"/>
          <p:cNvSpPr/>
          <p:nvPr/>
        </p:nvSpPr>
        <p:spPr>
          <a:xfrm>
            <a:off x="490841" y="5813564"/>
            <a:ext cx="5932555" cy="625349"/>
          </a:xfrm>
          <a:prstGeom prst="rect">
            <a:avLst/>
          </a:prstGeom>
          <a:ln w="50800">
            <a:solidFill>
              <a:srgbClr val="0365C0"/>
            </a:solidFill>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2800">
                <a:uFill>
                  <a:solidFill/>
                </a:uFill>
                <a:latin typeface="Calibri"/>
                <a:ea typeface="Calibri"/>
                <a:cs typeface="Calibri"/>
                <a:sym typeface="Calibri"/>
              </a:defRPr>
            </a:lvl1pPr>
          </a:lstStyle>
          <a:p>
            <a:pPr lvl="0">
              <a:defRPr sz="1800">
                <a:uFillTx/>
              </a:defRPr>
            </a:pPr>
            <a:r>
              <a:rPr sz="2800">
                <a:uFill>
                  <a:solidFill/>
                </a:uFill>
              </a:rPr>
              <a:t>Self-interaction of exciton via EM field</a:t>
            </a:r>
          </a:p>
        </p:txBody>
      </p:sp>
      <p:sp>
        <p:nvSpPr>
          <p:cNvPr id="344" name="Shape 344"/>
          <p:cNvSpPr/>
          <p:nvPr/>
        </p:nvSpPr>
        <p:spPr>
          <a:xfrm>
            <a:off x="10876082" y="6719836"/>
            <a:ext cx="1" cy="372125"/>
          </a:xfrm>
          <a:prstGeom prst="line">
            <a:avLst/>
          </a:pr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grpSp>
        <p:nvGrpSpPr>
          <p:cNvPr id="354" name="Group 354"/>
          <p:cNvGrpSpPr/>
          <p:nvPr/>
        </p:nvGrpSpPr>
        <p:grpSpPr>
          <a:xfrm>
            <a:off x="3745910" y="8284566"/>
            <a:ext cx="1147612" cy="1161729"/>
            <a:chOff x="156076" y="126999"/>
            <a:chExt cx="1147611" cy="1161728"/>
          </a:xfrm>
        </p:grpSpPr>
        <p:grpSp>
          <p:nvGrpSpPr>
            <p:cNvPr id="352" name="Group 352"/>
            <p:cNvGrpSpPr/>
            <p:nvPr/>
          </p:nvGrpSpPr>
          <p:grpSpPr>
            <a:xfrm rot="2694232">
              <a:off x="405201" y="227460"/>
              <a:ext cx="649363" cy="974154"/>
              <a:chOff x="0" y="-19907"/>
              <a:chExt cx="649361" cy="974153"/>
            </a:xfrm>
          </p:grpSpPr>
          <p:sp>
            <p:nvSpPr>
              <p:cNvPr id="345" name="Shape 345"/>
              <p:cNvSpPr/>
              <p:nvPr/>
            </p:nvSpPr>
            <p:spPr>
              <a:xfrm rot="16200000">
                <a:off x="-7651" y="165588"/>
                <a:ext cx="664663" cy="64936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348" name="Group 348"/>
              <p:cNvGrpSpPr/>
              <p:nvPr/>
            </p:nvGrpSpPr>
            <p:grpSpPr>
              <a:xfrm rot="21600000">
                <a:off x="125684" y="-19908"/>
                <a:ext cx="397994" cy="417901"/>
                <a:chOff x="0" y="-19907"/>
                <a:chExt cx="397992" cy="417899"/>
              </a:xfrm>
            </p:grpSpPr>
            <p:sp>
              <p:nvSpPr>
                <p:cNvPr id="346" name="Shape 346"/>
                <p:cNvSpPr/>
                <p:nvPr/>
              </p:nvSpPr>
              <p:spPr>
                <a:xfrm rot="21600000">
                  <a:off x="-1" y="-1"/>
                  <a:ext cx="397994" cy="39799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347" name="pasted-image.pdf"/>
                <p:cNvPicPr/>
                <p:nvPr/>
              </p:nvPicPr>
              <p:blipFill>
                <a:blip r:embed="rId9">
                  <a:extLst/>
                </a:blip>
                <a:stretch>
                  <a:fillRect/>
                </a:stretch>
              </p:blipFill>
              <p:spPr>
                <a:xfrm rot="18894542">
                  <a:off x="52580" y="50735"/>
                  <a:ext cx="298692" cy="238953"/>
                </a:xfrm>
                <a:prstGeom prst="rect">
                  <a:avLst/>
                </a:prstGeom>
                <a:ln w="12700" cap="flat">
                  <a:noFill/>
                  <a:miter lim="400000"/>
                </a:ln>
                <a:effectLst/>
              </p:spPr>
            </p:pic>
          </p:grpSp>
          <p:grpSp>
            <p:nvGrpSpPr>
              <p:cNvPr id="351" name="Group 351"/>
              <p:cNvGrpSpPr/>
              <p:nvPr/>
            </p:nvGrpSpPr>
            <p:grpSpPr>
              <a:xfrm rot="21600000">
                <a:off x="125684" y="556253"/>
                <a:ext cx="397994" cy="397993"/>
                <a:chOff x="0" y="0"/>
                <a:chExt cx="397992" cy="397992"/>
              </a:xfrm>
            </p:grpSpPr>
            <p:sp>
              <p:nvSpPr>
                <p:cNvPr id="349" name="Shape 349"/>
                <p:cNvSpPr/>
                <p:nvPr/>
              </p:nvSpPr>
              <p:spPr>
                <a:xfrm rot="21600000">
                  <a:off x="-1" y="-1"/>
                  <a:ext cx="397994" cy="39799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350" name="pasted-image.pdf"/>
                <p:cNvPicPr/>
                <p:nvPr/>
              </p:nvPicPr>
              <p:blipFill>
                <a:blip r:embed="rId10">
                  <a:extLst/>
                </a:blip>
                <a:srcRect l="0" t="0" r="0" b="0"/>
                <a:stretch>
                  <a:fillRect/>
                </a:stretch>
              </p:blipFill>
              <p:spPr>
                <a:xfrm rot="18903375">
                  <a:off x="66540" y="81382"/>
                  <a:ext cx="298691" cy="199128"/>
                </a:xfrm>
                <a:prstGeom prst="rect">
                  <a:avLst/>
                </a:prstGeom>
                <a:ln w="12700" cap="flat">
                  <a:noFill/>
                  <a:miter lim="400000"/>
                </a:ln>
                <a:effectLst/>
              </p:spPr>
            </p:pic>
          </p:grpSp>
        </p:grpSp>
        <p:sp>
          <p:nvSpPr>
            <p:cNvPr id="353" name="Shape 353"/>
            <p:cNvSpPr/>
            <p:nvPr/>
          </p:nvSpPr>
          <p:spPr>
            <a:xfrm flipV="1">
              <a:off x="215337" y="127000"/>
              <a:ext cx="425275" cy="425275"/>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grpSp>
        <p:nvGrpSpPr>
          <p:cNvPr id="362" name="Group 362"/>
          <p:cNvGrpSpPr/>
          <p:nvPr/>
        </p:nvGrpSpPr>
        <p:grpSpPr>
          <a:xfrm>
            <a:off x="1986744" y="7895867"/>
            <a:ext cx="1361980" cy="1413886"/>
            <a:chOff x="0" y="0"/>
            <a:chExt cx="1361978" cy="1413885"/>
          </a:xfrm>
        </p:grpSpPr>
        <p:sp>
          <p:nvSpPr>
            <p:cNvPr id="355" name="Shape 355"/>
            <p:cNvSpPr/>
            <p:nvPr/>
          </p:nvSpPr>
          <p:spPr>
            <a:xfrm>
              <a:off x="247364" y="1010956"/>
              <a:ext cx="256050" cy="25606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50800" cap="flat">
              <a:solidFill>
                <a:srgbClr val="000000"/>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56" name="Shape 356"/>
            <p:cNvSpPr/>
            <p:nvPr/>
          </p:nvSpPr>
          <p:spPr>
            <a:xfrm>
              <a:off x="292982" y="1063099"/>
              <a:ext cx="153630" cy="15363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57" name="Shape 357"/>
            <p:cNvSpPr/>
            <p:nvPr/>
          </p:nvSpPr>
          <p:spPr>
            <a:xfrm flipV="1">
              <a:off x="375389" y="253945"/>
              <a:ext cx="1" cy="900952"/>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sp>
          <p:nvSpPr>
            <p:cNvPr id="358" name="Shape 358"/>
            <p:cNvSpPr/>
            <p:nvPr/>
          </p:nvSpPr>
          <p:spPr>
            <a:xfrm>
              <a:off x="359422" y="1138987"/>
              <a:ext cx="872476" cy="1"/>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pic>
          <p:nvPicPr>
            <p:cNvPr id="359" name="image44.pdf"/>
            <p:cNvPicPr/>
            <p:nvPr/>
          </p:nvPicPr>
          <p:blipFill>
            <a:blip r:embed="rId11">
              <a:extLst/>
            </a:blip>
            <a:stretch>
              <a:fillRect/>
            </a:stretch>
          </p:blipFill>
          <p:spPr>
            <a:xfrm>
              <a:off x="0" y="1244754"/>
              <a:ext cx="208927" cy="169132"/>
            </a:xfrm>
            <a:prstGeom prst="rect">
              <a:avLst/>
            </a:prstGeom>
            <a:ln w="12700" cap="flat">
              <a:noFill/>
              <a:miter lim="400000"/>
            </a:ln>
            <a:effectLst/>
          </p:spPr>
        </p:pic>
        <p:pic>
          <p:nvPicPr>
            <p:cNvPr id="360" name="image45.pdf"/>
            <p:cNvPicPr/>
            <p:nvPr/>
          </p:nvPicPr>
          <p:blipFill>
            <a:blip r:embed="rId12">
              <a:extLst/>
            </a:blip>
            <a:stretch>
              <a:fillRect/>
            </a:stretch>
          </p:blipFill>
          <p:spPr>
            <a:xfrm>
              <a:off x="1182899" y="1244754"/>
              <a:ext cx="179080" cy="169132"/>
            </a:xfrm>
            <a:prstGeom prst="rect">
              <a:avLst/>
            </a:prstGeom>
            <a:ln w="12700" cap="flat">
              <a:noFill/>
              <a:miter lim="400000"/>
            </a:ln>
            <a:effectLst/>
          </p:spPr>
        </p:pic>
        <p:pic>
          <p:nvPicPr>
            <p:cNvPr id="361" name="pasted-image.pdf"/>
            <p:cNvPicPr/>
            <p:nvPr/>
          </p:nvPicPr>
          <p:blipFill>
            <a:blip r:embed="rId13">
              <a:extLst/>
            </a:blip>
            <a:srcRect l="0" t="0" r="0" b="0"/>
            <a:stretch>
              <a:fillRect/>
            </a:stretch>
          </p:blipFill>
          <p:spPr>
            <a:xfrm>
              <a:off x="457467" y="0"/>
              <a:ext cx="175569" cy="234092"/>
            </a:xfrm>
            <a:prstGeom prst="rect">
              <a:avLst/>
            </a:prstGeom>
            <a:ln w="12700" cap="flat">
              <a:noFill/>
              <a:miter lim="400000"/>
            </a:ln>
            <a:effectLst/>
          </p:spPr>
        </p:pic>
      </p:grpSp>
      <p:pic>
        <p:nvPicPr>
          <p:cNvPr id="363" name="pasted-image.pdf"/>
          <p:cNvPicPr/>
          <p:nvPr/>
        </p:nvPicPr>
        <p:blipFill>
          <a:blip r:embed="rId14">
            <a:extLst/>
          </a:blip>
          <a:stretch>
            <a:fillRect/>
          </a:stretch>
        </p:blipFill>
        <p:spPr>
          <a:xfrm>
            <a:off x="3691351" y="7947826"/>
            <a:ext cx="248976" cy="580943"/>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title"/>
          </p:nvPr>
        </p:nvSpPr>
        <p:spPr>
          <a:xfrm>
            <a:off x="142075" y="401259"/>
            <a:ext cx="12700358" cy="1001378"/>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Analytical Expression of A </a:t>
            </a:r>
          </a:p>
        </p:txBody>
      </p:sp>
      <p:pic>
        <p:nvPicPr>
          <p:cNvPr id="368" name="image51.pdf"/>
          <p:cNvPicPr/>
          <p:nvPr/>
        </p:nvPicPr>
        <p:blipFill>
          <a:blip r:embed="rId3">
            <a:extLst/>
          </a:blip>
          <a:stretch>
            <a:fillRect/>
          </a:stretch>
        </p:blipFill>
        <p:spPr>
          <a:xfrm>
            <a:off x="555313" y="1805861"/>
            <a:ext cx="10543241" cy="1247304"/>
          </a:xfrm>
          <a:prstGeom prst="rect">
            <a:avLst/>
          </a:prstGeom>
          <a:ln w="12700">
            <a:miter lim="400000"/>
          </a:ln>
        </p:spPr>
      </p:pic>
      <p:pic>
        <p:nvPicPr>
          <p:cNvPr id="369" name="image52.png"/>
          <p:cNvPicPr/>
          <p:nvPr/>
        </p:nvPicPr>
        <p:blipFill>
          <a:blip r:embed="rId4">
            <a:extLst/>
          </a:blip>
          <a:stretch>
            <a:fillRect/>
          </a:stretch>
        </p:blipFill>
        <p:spPr>
          <a:xfrm>
            <a:off x="334948" y="3490536"/>
            <a:ext cx="9319290" cy="3992189"/>
          </a:xfrm>
          <a:prstGeom prst="rect">
            <a:avLst/>
          </a:prstGeom>
          <a:ln w="12700">
            <a:miter lim="400000"/>
          </a:ln>
        </p:spPr>
      </p:pic>
      <p:pic>
        <p:nvPicPr>
          <p:cNvPr id="370" name="image53.pdf"/>
          <p:cNvPicPr/>
          <p:nvPr/>
        </p:nvPicPr>
        <p:blipFill>
          <a:blip r:embed="rId5">
            <a:extLst/>
          </a:blip>
          <a:stretch>
            <a:fillRect/>
          </a:stretch>
        </p:blipFill>
        <p:spPr>
          <a:xfrm>
            <a:off x="1850502" y="8049955"/>
            <a:ext cx="5438507" cy="1313872"/>
          </a:xfrm>
          <a:prstGeom prst="rect">
            <a:avLst/>
          </a:prstGeom>
          <a:ln w="12700">
            <a:miter lim="400000"/>
          </a:ln>
        </p:spPr>
      </p:pic>
      <p:sp>
        <p:nvSpPr>
          <p:cNvPr id="371" name="Shape 371"/>
          <p:cNvSpPr/>
          <p:nvPr/>
        </p:nvSpPr>
        <p:spPr>
          <a:xfrm>
            <a:off x="8488502" y="8903102"/>
            <a:ext cx="3601471" cy="472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200">
                <a:uFill>
                  <a:solidFill/>
                </a:uFill>
                <a:latin typeface="Calibri"/>
                <a:ea typeface="Calibri"/>
                <a:cs typeface="Calibri"/>
                <a:sym typeface="Calibri"/>
              </a:defRPr>
            </a:lvl1pPr>
          </a:lstStyle>
          <a:p>
            <a:pPr lvl="0">
              <a:defRPr sz="1800">
                <a:uFillTx/>
              </a:defRPr>
            </a:pPr>
            <a:r>
              <a:rPr sz="2200">
                <a:uFill>
                  <a:solidFill/>
                </a:uFill>
              </a:rPr>
              <a:t>岸本潤, 修士論文 (2003)</a:t>
            </a:r>
          </a:p>
        </p:txBody>
      </p:sp>
      <p:grpSp>
        <p:nvGrpSpPr>
          <p:cNvPr id="380" name="Group 380"/>
          <p:cNvGrpSpPr/>
          <p:nvPr/>
        </p:nvGrpSpPr>
        <p:grpSpPr>
          <a:xfrm>
            <a:off x="10494060" y="3031456"/>
            <a:ext cx="2435530" cy="2044586"/>
            <a:chOff x="0" y="19864"/>
            <a:chExt cx="2435529" cy="2044584"/>
          </a:xfrm>
        </p:grpSpPr>
        <p:sp>
          <p:nvSpPr>
            <p:cNvPr id="372" name="Shape 372"/>
            <p:cNvSpPr/>
            <p:nvPr/>
          </p:nvSpPr>
          <p:spPr>
            <a:xfrm>
              <a:off x="0" y="1259770"/>
              <a:ext cx="2435530" cy="804680"/>
            </a:xfrm>
            <a:prstGeom prst="rect">
              <a:avLst/>
            </a:prstGeom>
            <a:solidFill>
              <a:srgbClr val="51A7F9"/>
            </a:solidFill>
            <a:ln w="12700" cap="flat">
              <a:noFill/>
              <a:miter lim="400000"/>
            </a:ln>
            <a:effectLst>
              <a:outerShdw sx="100000" sy="100000" kx="0" ky="0" algn="b" rotWithShape="0" blurRad="38100" dist="25400" dir="5400000">
                <a:srgbClr val="000000">
                  <a:alpha val="50000"/>
                </a:srgbClr>
              </a:outerShdw>
            </a:effectLst>
          </p:spPr>
          <p:txBody>
            <a:bodyPr wrap="square" lIns="65023" tIns="65023" rIns="65023" bIns="65023" numCol="1" anchor="ctr">
              <a:noAutofit/>
            </a:bodyPr>
            <a:lstStyle/>
            <a:p>
              <a:pPr lvl="0">
                <a:defRPr sz="2400">
                  <a:solidFill>
                    <a:srgbClr val="FFFFFF"/>
                  </a:solidFill>
                  <a:latin typeface="+mn-lt"/>
                  <a:ea typeface="+mn-ea"/>
                  <a:cs typeface="+mn-cs"/>
                  <a:sym typeface="ヒラギノ角ゴ ProN W3"/>
                </a:defRPr>
              </a:pPr>
            </a:p>
          </p:txBody>
        </p:sp>
        <p:grpSp>
          <p:nvGrpSpPr>
            <p:cNvPr id="379" name="Group 379"/>
            <p:cNvGrpSpPr/>
            <p:nvPr/>
          </p:nvGrpSpPr>
          <p:grpSpPr>
            <a:xfrm>
              <a:off x="311473" y="19864"/>
              <a:ext cx="1231991" cy="1247305"/>
              <a:chOff x="0" y="0"/>
              <a:chExt cx="1231990" cy="1247303"/>
            </a:xfrm>
          </p:grpSpPr>
          <p:sp>
            <p:nvSpPr>
              <p:cNvPr id="373" name="Shape 373"/>
              <p:cNvSpPr/>
              <p:nvPr/>
            </p:nvSpPr>
            <p:spPr>
              <a:xfrm>
                <a:off x="-1" y="94919"/>
                <a:ext cx="1231992" cy="1152385"/>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lgn="l" defTabSz="457200">
                  <a:defRPr sz="1200"/>
                </a:pPr>
              </a:p>
            </p:txBody>
          </p:sp>
          <p:sp>
            <p:nvSpPr>
              <p:cNvPr id="374" name="Shape 374"/>
              <p:cNvSpPr/>
              <p:nvPr/>
            </p:nvSpPr>
            <p:spPr>
              <a:xfrm flipV="1">
                <a:off x="506867" y="292932"/>
                <a:ext cx="255795" cy="289042"/>
              </a:xfrm>
              <a:prstGeom prst="line">
                <a:avLst/>
              </a:prstGeom>
              <a:noFill/>
              <a:ln w="25400" cap="flat">
                <a:solidFill>
                  <a:srgbClr val="000000"/>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lgn="l" defTabSz="457200">
                  <a:defRPr sz="1200"/>
                </a:pPr>
              </a:p>
            </p:txBody>
          </p:sp>
          <p:sp>
            <p:nvSpPr>
              <p:cNvPr id="375" name="Shape 375"/>
              <p:cNvSpPr/>
              <p:nvPr/>
            </p:nvSpPr>
            <p:spPr>
              <a:xfrm>
                <a:off x="495346" y="339922"/>
                <a:ext cx="126781" cy="116658"/>
              </a:xfrm>
              <a:prstGeom prst="line">
                <a:avLst/>
              </a:prstGeom>
              <a:noFill/>
              <a:ln w="9525" cap="flat">
                <a:solidFill>
                  <a:srgbClr val="C0504D"/>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lgn="l" defTabSz="457200">
                  <a:defRPr sz="1200"/>
                </a:pPr>
              </a:p>
            </p:txBody>
          </p:sp>
          <p:sp>
            <p:nvSpPr>
              <p:cNvPr id="376" name="Shape 376"/>
              <p:cNvSpPr/>
              <p:nvPr/>
            </p:nvSpPr>
            <p:spPr>
              <a:xfrm flipV="1">
                <a:off x="378689" y="339922"/>
                <a:ext cx="116658" cy="126781"/>
              </a:xfrm>
              <a:prstGeom prst="line">
                <a:avLst/>
              </a:prstGeom>
              <a:noFill/>
              <a:ln w="9525" cap="flat">
                <a:solidFill>
                  <a:srgbClr val="C0504D"/>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lgn="l" defTabSz="457200">
                  <a:defRPr sz="1200"/>
                </a:pPr>
              </a:p>
            </p:txBody>
          </p:sp>
          <p:pic>
            <p:nvPicPr>
              <p:cNvPr id="377" name="image42.pdf"/>
              <p:cNvPicPr/>
              <p:nvPr/>
            </p:nvPicPr>
            <p:blipFill>
              <a:blip r:embed="rId6">
                <a:extLst/>
              </a:blip>
              <a:stretch>
                <a:fillRect/>
              </a:stretch>
            </p:blipFill>
            <p:spPr>
              <a:xfrm>
                <a:off x="751140" y="0"/>
                <a:ext cx="259385" cy="223607"/>
              </a:xfrm>
              <a:prstGeom prst="rect">
                <a:avLst/>
              </a:prstGeom>
              <a:ln w="12700" cap="flat">
                <a:noFill/>
                <a:miter lim="400000"/>
              </a:ln>
              <a:effectLst/>
            </p:spPr>
          </p:pic>
          <p:pic>
            <p:nvPicPr>
              <p:cNvPr id="378" name="image43.pdf"/>
              <p:cNvPicPr/>
              <p:nvPr/>
            </p:nvPicPr>
            <p:blipFill>
              <a:blip r:embed="rId7">
                <a:extLst/>
              </a:blip>
              <a:stretch>
                <a:fillRect/>
              </a:stretch>
            </p:blipFill>
            <p:spPr>
              <a:xfrm>
                <a:off x="1010524" y="781442"/>
                <a:ext cx="132618" cy="172404"/>
              </a:xfrm>
              <a:prstGeom prst="rect">
                <a:avLst/>
              </a:prstGeom>
              <a:ln w="12700" cap="flat">
                <a:noFill/>
                <a:miter lim="400000"/>
              </a:ln>
              <a:effectLst/>
            </p:spPr>
          </p:pic>
        </p:grpSp>
      </p:grpSp>
      <p:grpSp>
        <p:nvGrpSpPr>
          <p:cNvPr id="388" name="Group 388"/>
          <p:cNvGrpSpPr/>
          <p:nvPr/>
        </p:nvGrpSpPr>
        <p:grpSpPr>
          <a:xfrm>
            <a:off x="10494060" y="5711414"/>
            <a:ext cx="2435530" cy="1941384"/>
            <a:chOff x="0" y="0"/>
            <a:chExt cx="2435529" cy="1941383"/>
          </a:xfrm>
        </p:grpSpPr>
        <p:sp>
          <p:nvSpPr>
            <p:cNvPr id="381" name="Shape 381"/>
            <p:cNvSpPr/>
            <p:nvPr/>
          </p:nvSpPr>
          <p:spPr>
            <a:xfrm>
              <a:off x="0" y="1136704"/>
              <a:ext cx="2435530" cy="804680"/>
            </a:xfrm>
            <a:prstGeom prst="rect">
              <a:avLst/>
            </a:prstGeom>
            <a:solidFill>
              <a:srgbClr val="51A7F9"/>
            </a:solidFill>
            <a:ln w="12700" cap="flat">
              <a:noFill/>
              <a:miter lim="400000"/>
            </a:ln>
            <a:effectLst>
              <a:outerShdw sx="100000" sy="100000" kx="0" ky="0" algn="b" rotWithShape="0" blurRad="38100" dist="25400" dir="5400000">
                <a:srgbClr val="000000">
                  <a:alpha val="50000"/>
                </a:srgbClr>
              </a:outerShdw>
            </a:effectLst>
          </p:spPr>
          <p:txBody>
            <a:bodyPr wrap="square" lIns="65023" tIns="65023" rIns="65023" bIns="65023" numCol="1" anchor="ctr">
              <a:noAutofit/>
            </a:bodyPr>
            <a:lstStyle/>
            <a:p>
              <a:pPr lvl="0">
                <a:defRPr sz="2400">
                  <a:solidFill>
                    <a:srgbClr val="FFFFFF"/>
                  </a:solidFill>
                  <a:latin typeface="+mn-lt"/>
                  <a:ea typeface="+mn-ea"/>
                  <a:cs typeface="+mn-cs"/>
                  <a:sym typeface="ヒラギノ角ゴ ProN W3"/>
                </a:defRPr>
              </a:pPr>
            </a:p>
          </p:txBody>
        </p:sp>
        <p:grpSp>
          <p:nvGrpSpPr>
            <p:cNvPr id="387" name="Group 387"/>
            <p:cNvGrpSpPr/>
            <p:nvPr/>
          </p:nvGrpSpPr>
          <p:grpSpPr>
            <a:xfrm>
              <a:off x="349062" y="-1"/>
              <a:ext cx="1231992" cy="1152386"/>
              <a:chOff x="0" y="0"/>
              <a:chExt cx="1231990" cy="1152384"/>
            </a:xfrm>
          </p:grpSpPr>
          <p:sp>
            <p:nvSpPr>
              <p:cNvPr id="382" name="Shape 382"/>
              <p:cNvSpPr/>
              <p:nvPr/>
            </p:nvSpPr>
            <p:spPr>
              <a:xfrm>
                <a:off x="-1" y="0"/>
                <a:ext cx="1231992" cy="1152385"/>
              </a:xfrm>
              <a:prstGeom prst="line">
                <a:avLst/>
              </a:prstGeom>
              <a:noFill/>
              <a:ln w="25400" cap="flat">
                <a:solidFill>
                  <a:srgbClr val="4F81BD"/>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lvl="0" algn="l" defTabSz="457200">
                  <a:defRPr sz="1200"/>
                </a:pPr>
              </a:p>
            </p:txBody>
          </p:sp>
          <p:sp>
            <p:nvSpPr>
              <p:cNvPr id="383" name="Shape 383"/>
              <p:cNvSpPr/>
              <p:nvPr/>
            </p:nvSpPr>
            <p:spPr>
              <a:xfrm>
                <a:off x="380029" y="362138"/>
                <a:ext cx="197366" cy="19737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8100"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lvl="0" defTabSz="457200">
                  <a:defRPr sz="1800">
                    <a:solidFill>
                      <a:srgbClr val="FFFFFF"/>
                    </a:solidFill>
                    <a:uFill>
                      <a:solidFill>
                        <a:srgbClr val="FFFFFF"/>
                      </a:solidFill>
                    </a:uFill>
                    <a:latin typeface="Calibri"/>
                    <a:ea typeface="Calibri"/>
                    <a:cs typeface="Calibri"/>
                    <a:sym typeface="Calibri"/>
                  </a:defRPr>
                </a:pPr>
              </a:p>
            </p:txBody>
          </p:sp>
          <p:sp>
            <p:nvSpPr>
              <p:cNvPr id="384" name="Shape 384"/>
              <p:cNvSpPr/>
              <p:nvPr/>
            </p:nvSpPr>
            <p:spPr>
              <a:xfrm>
                <a:off x="415191" y="402330"/>
                <a:ext cx="118420" cy="11842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w="9525" cap="flat">
                <a:solidFill>
                  <a:srgbClr val="4A7EBB"/>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lvl="0" defTabSz="457200">
                  <a:defRPr sz="1800">
                    <a:solidFill>
                      <a:srgbClr val="FFFFFF"/>
                    </a:solidFill>
                    <a:uFill>
                      <a:solidFill>
                        <a:srgbClr val="FFFFFF"/>
                      </a:solidFill>
                    </a:uFill>
                    <a:latin typeface="Calibri"/>
                    <a:ea typeface="Calibri"/>
                    <a:cs typeface="Calibri"/>
                    <a:sym typeface="Calibri"/>
                  </a:defRPr>
                </a:pPr>
              </a:p>
            </p:txBody>
          </p:sp>
          <p:pic>
            <p:nvPicPr>
              <p:cNvPr id="385" name="image42.pdf"/>
              <p:cNvPicPr/>
              <p:nvPr/>
            </p:nvPicPr>
            <p:blipFill>
              <a:blip r:embed="rId8">
                <a:extLst/>
              </a:blip>
              <a:stretch>
                <a:fillRect/>
              </a:stretch>
            </p:blipFill>
            <p:spPr>
              <a:xfrm>
                <a:off x="533610" y="35444"/>
                <a:ext cx="259384" cy="223607"/>
              </a:xfrm>
              <a:prstGeom prst="rect">
                <a:avLst/>
              </a:prstGeom>
              <a:ln w="12700" cap="flat">
                <a:noFill/>
                <a:miter lim="400000"/>
              </a:ln>
              <a:effectLst/>
            </p:spPr>
          </p:pic>
          <p:pic>
            <p:nvPicPr>
              <p:cNvPr id="386" name="image43.pdf"/>
              <p:cNvPicPr/>
              <p:nvPr/>
            </p:nvPicPr>
            <p:blipFill>
              <a:blip r:embed="rId9">
                <a:extLst/>
              </a:blip>
              <a:stretch>
                <a:fillRect/>
              </a:stretch>
            </p:blipFill>
            <p:spPr>
              <a:xfrm>
                <a:off x="980539" y="687001"/>
                <a:ext cx="132618" cy="172404"/>
              </a:xfrm>
              <a:prstGeom prst="rect">
                <a:avLst/>
              </a:prstGeom>
              <a:ln w="12700" cap="flat">
                <a:noFill/>
                <a:miter lim="400000"/>
              </a:ln>
              <a:effectLst/>
            </p:spPr>
          </p:pic>
        </p:grpSp>
      </p:grpSp>
      <p:sp>
        <p:nvSpPr>
          <p:cNvPr id="389" name="Shape 389"/>
          <p:cNvSpPr/>
          <p:nvPr/>
        </p:nvSpPr>
        <p:spPr>
          <a:xfrm>
            <a:off x="10109721" y="3812448"/>
            <a:ext cx="1366937"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TMmode</a:t>
            </a:r>
          </a:p>
        </p:txBody>
      </p:sp>
      <p:sp>
        <p:nvSpPr>
          <p:cNvPr id="390" name="Shape 390"/>
          <p:cNvSpPr/>
          <p:nvPr/>
        </p:nvSpPr>
        <p:spPr>
          <a:xfrm>
            <a:off x="10136076" y="6357775"/>
            <a:ext cx="1314227"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TEmode</a:t>
            </a:r>
          </a:p>
        </p:txBody>
      </p:sp>
      <p:grpSp>
        <p:nvGrpSpPr>
          <p:cNvPr id="398" name="Group 398"/>
          <p:cNvGrpSpPr/>
          <p:nvPr/>
        </p:nvGrpSpPr>
        <p:grpSpPr>
          <a:xfrm>
            <a:off x="9717719" y="4443079"/>
            <a:ext cx="1143036" cy="1120305"/>
            <a:chOff x="0" y="0"/>
            <a:chExt cx="1143035" cy="1120303"/>
          </a:xfrm>
        </p:grpSpPr>
        <p:sp>
          <p:nvSpPr>
            <p:cNvPr id="391" name="Shape 391"/>
            <p:cNvSpPr/>
            <p:nvPr/>
          </p:nvSpPr>
          <p:spPr>
            <a:xfrm>
              <a:off x="209324" y="806255"/>
              <a:ext cx="212797" cy="2128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50800" cap="flat">
              <a:solidFill>
                <a:srgbClr val="000000"/>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92" name="Shape 392"/>
            <p:cNvSpPr/>
            <p:nvPr/>
          </p:nvSpPr>
          <p:spPr>
            <a:xfrm>
              <a:off x="247235" y="849590"/>
              <a:ext cx="127679" cy="12768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393" name="Shape 393"/>
            <p:cNvSpPr/>
            <p:nvPr/>
          </p:nvSpPr>
          <p:spPr>
            <a:xfrm flipV="1">
              <a:off x="315722" y="177121"/>
              <a:ext cx="1" cy="748760"/>
            </a:xfrm>
            <a:prstGeom prst="line">
              <a:avLst/>
            </a:prstGeom>
            <a:noFill/>
            <a:ln w="254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sp>
          <p:nvSpPr>
            <p:cNvPr id="394" name="Shape 394"/>
            <p:cNvSpPr/>
            <p:nvPr/>
          </p:nvSpPr>
          <p:spPr>
            <a:xfrm>
              <a:off x="302452" y="912659"/>
              <a:ext cx="725095" cy="1"/>
            </a:xfrm>
            <a:prstGeom prst="line">
              <a:avLst/>
            </a:prstGeom>
            <a:noFill/>
            <a:ln w="254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pic>
          <p:nvPicPr>
            <p:cNvPr id="395" name="image44.pdf"/>
            <p:cNvPicPr/>
            <p:nvPr/>
          </p:nvPicPr>
          <p:blipFill>
            <a:blip r:embed="rId10">
              <a:extLst/>
            </a:blip>
            <a:stretch>
              <a:fillRect/>
            </a:stretch>
          </p:blipFill>
          <p:spPr>
            <a:xfrm>
              <a:off x="969401" y="979742"/>
              <a:ext cx="173635" cy="140562"/>
            </a:xfrm>
            <a:prstGeom prst="rect">
              <a:avLst/>
            </a:prstGeom>
            <a:ln w="12700" cap="flat">
              <a:noFill/>
              <a:miter lim="400000"/>
            </a:ln>
            <a:effectLst/>
          </p:spPr>
        </p:pic>
        <p:pic>
          <p:nvPicPr>
            <p:cNvPr id="396" name="image45.pdf"/>
            <p:cNvPicPr/>
            <p:nvPr/>
          </p:nvPicPr>
          <p:blipFill>
            <a:blip r:embed="rId11">
              <a:extLst/>
            </a:blip>
            <a:stretch>
              <a:fillRect/>
            </a:stretch>
          </p:blipFill>
          <p:spPr>
            <a:xfrm>
              <a:off x="385246" y="0"/>
              <a:ext cx="148830" cy="140561"/>
            </a:xfrm>
            <a:prstGeom prst="rect">
              <a:avLst/>
            </a:prstGeom>
            <a:ln w="12700" cap="flat">
              <a:noFill/>
              <a:miter lim="400000"/>
            </a:ln>
            <a:effectLst/>
          </p:spPr>
        </p:pic>
        <p:pic>
          <p:nvPicPr>
            <p:cNvPr id="397" name="pasted-image.pdf"/>
            <p:cNvPicPr/>
            <p:nvPr/>
          </p:nvPicPr>
          <p:blipFill>
            <a:blip r:embed="rId12">
              <a:extLst/>
            </a:blip>
            <a:srcRect l="0" t="0" r="0" b="0"/>
            <a:stretch>
              <a:fillRect/>
            </a:stretch>
          </p:blipFill>
          <p:spPr>
            <a:xfrm>
              <a:off x="0" y="815385"/>
              <a:ext cx="145911" cy="194548"/>
            </a:xfrm>
            <a:prstGeom prst="rect">
              <a:avLst/>
            </a:prstGeom>
            <a:ln w="12700" cap="flat">
              <a:noFill/>
              <a:miter lim="400000"/>
            </a:ln>
            <a:effectLst/>
          </p:spPr>
        </p:pic>
      </p:gr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title"/>
          </p:nvPr>
        </p:nvSpPr>
        <p:spPr>
          <a:xfrm>
            <a:off x="-839582" y="52457"/>
            <a:ext cx="12895540" cy="1449787"/>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 Radiative Lifetime of Exciton in Thin Films </a:t>
            </a:r>
          </a:p>
        </p:txBody>
      </p:sp>
      <p:pic>
        <p:nvPicPr>
          <p:cNvPr id="403" name="image8.png" descr="exciton_observation.png"/>
          <p:cNvPicPr/>
          <p:nvPr/>
        </p:nvPicPr>
        <p:blipFill>
          <a:blip r:embed="rId3">
            <a:extLst/>
          </a:blip>
          <a:stretch>
            <a:fillRect/>
          </a:stretch>
        </p:blipFill>
        <p:spPr>
          <a:xfrm>
            <a:off x="77513" y="1215470"/>
            <a:ext cx="8305830" cy="7936659"/>
          </a:xfrm>
          <a:prstGeom prst="rect">
            <a:avLst/>
          </a:prstGeom>
          <a:ln w="12700">
            <a:miter lim="400000"/>
          </a:ln>
        </p:spPr>
      </p:pic>
      <p:sp>
        <p:nvSpPr>
          <p:cNvPr id="404" name="Shape 404"/>
          <p:cNvSpPr/>
          <p:nvPr/>
        </p:nvSpPr>
        <p:spPr>
          <a:xfrm>
            <a:off x="8202697" y="2348096"/>
            <a:ext cx="476187" cy="328406"/>
          </a:xfrm>
          <a:prstGeom prst="leftArrow">
            <a:avLst>
              <a:gd name="adj1" fmla="val 50000"/>
              <a:gd name="adj2" fmla="val 35156"/>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65023" tIns="65023" rIns="65023" bIns="65023" anchor="ctr"/>
          <a:lstStyle/>
          <a:p>
            <a:pPr lvl="0">
              <a:defRPr sz="2400">
                <a:solidFill>
                  <a:srgbClr val="FFFFFF"/>
                </a:solidFill>
                <a:latin typeface="+mn-lt"/>
                <a:ea typeface="+mn-ea"/>
                <a:cs typeface="+mn-cs"/>
                <a:sym typeface="ヒラギノ角ゴ ProN W3"/>
              </a:defRPr>
            </a:pPr>
          </a:p>
        </p:txBody>
      </p:sp>
      <p:sp>
        <p:nvSpPr>
          <p:cNvPr id="405" name="Shape 405"/>
          <p:cNvSpPr/>
          <p:nvPr/>
        </p:nvSpPr>
        <p:spPr>
          <a:xfrm>
            <a:off x="8274968" y="5770759"/>
            <a:ext cx="476187" cy="328406"/>
          </a:xfrm>
          <a:prstGeom prst="leftArrow">
            <a:avLst>
              <a:gd name="adj1" fmla="val 50000"/>
              <a:gd name="adj2" fmla="val 35156"/>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65023" tIns="65023" rIns="65023" bIns="65023" anchor="ctr"/>
          <a:lstStyle/>
          <a:p>
            <a:pPr lvl="0">
              <a:defRPr sz="2400">
                <a:solidFill>
                  <a:srgbClr val="FFFFFF"/>
                </a:solidFill>
                <a:latin typeface="+mn-lt"/>
                <a:ea typeface="+mn-ea"/>
                <a:cs typeface="+mn-cs"/>
                <a:sym typeface="ヒラギノ角ゴ ProN W3"/>
              </a:defRPr>
            </a:pPr>
          </a:p>
        </p:txBody>
      </p:sp>
      <p:pic>
        <p:nvPicPr>
          <p:cNvPr id="406" name="image9.pdf" descr="latex-image-1.pdf"/>
          <p:cNvPicPr/>
          <p:nvPr/>
        </p:nvPicPr>
        <p:blipFill>
          <a:blip r:embed="rId5">
            <a:extLst/>
          </a:blip>
          <a:stretch>
            <a:fillRect/>
          </a:stretch>
        </p:blipFill>
        <p:spPr>
          <a:xfrm>
            <a:off x="8964623" y="5747772"/>
            <a:ext cx="2167468" cy="433494"/>
          </a:xfrm>
          <a:prstGeom prst="rect">
            <a:avLst/>
          </a:prstGeom>
          <a:ln w="12700">
            <a:miter lim="400000"/>
          </a:ln>
        </p:spPr>
      </p:pic>
      <p:sp>
        <p:nvSpPr>
          <p:cNvPr id="407" name="Shape 407"/>
          <p:cNvSpPr/>
          <p:nvPr/>
        </p:nvSpPr>
        <p:spPr>
          <a:xfrm>
            <a:off x="359129" y="1823614"/>
            <a:ext cx="3426840" cy="1019049"/>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lvl="0" algn="l" defTabSz="457200">
              <a:defRPr sz="1800"/>
            </a:pPr>
            <a:r>
              <a:rPr sz="2800">
                <a:uFill>
                  <a:solidFill/>
                </a:uFill>
                <a:latin typeface="Calibri"/>
                <a:ea typeface="Calibri"/>
                <a:cs typeface="Calibri"/>
                <a:sym typeface="Calibri"/>
              </a:rPr>
              <a:t>Degenerate four-wave</a:t>
            </a:r>
            <a:endParaRPr sz="2800">
              <a:uFill>
                <a:solidFill/>
              </a:uFill>
              <a:latin typeface="Calibri"/>
              <a:ea typeface="Calibri"/>
              <a:cs typeface="Calibri"/>
              <a:sym typeface="Calibri"/>
            </a:endParaRPr>
          </a:p>
          <a:p>
            <a:pPr lvl="0" algn="l" defTabSz="457200">
              <a:defRPr sz="1800"/>
            </a:pPr>
            <a:r>
              <a:rPr sz="2800">
                <a:uFill>
                  <a:solidFill/>
                </a:uFill>
                <a:latin typeface="Calibri"/>
                <a:ea typeface="Calibri"/>
                <a:cs typeface="Calibri"/>
                <a:sym typeface="Calibri"/>
              </a:rPr>
              <a:t>mixing (experiment)</a:t>
            </a:r>
          </a:p>
        </p:txBody>
      </p:sp>
      <p:sp>
        <p:nvSpPr>
          <p:cNvPr id="408" name="Shape 408"/>
          <p:cNvSpPr/>
          <p:nvPr/>
        </p:nvSpPr>
        <p:spPr>
          <a:xfrm>
            <a:off x="2282407" y="2874197"/>
            <a:ext cx="328404" cy="4254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263"/>
                </a:moveTo>
                <a:lnTo>
                  <a:pt x="5400" y="13263"/>
                </a:lnTo>
                <a:lnTo>
                  <a:pt x="5400" y="0"/>
                </a:lnTo>
                <a:lnTo>
                  <a:pt x="16200" y="0"/>
                </a:lnTo>
                <a:lnTo>
                  <a:pt x="16200" y="13263"/>
                </a:lnTo>
                <a:lnTo>
                  <a:pt x="21600" y="13263"/>
                </a:lnTo>
                <a:lnTo>
                  <a:pt x="10800" y="21600"/>
                </a:lnTo>
                <a:close/>
              </a:path>
            </a:pathLst>
          </a:custGeom>
          <a:blipFill>
            <a:blip r:embed="rId4"/>
          </a:blipFill>
          <a:ln w="12700">
            <a:miter lim="400000"/>
          </a:ln>
          <a:effectLst>
            <a:outerShdw sx="100000" sy="100000" kx="0" ky="0" algn="b" rotWithShape="0" blurRad="38100" dist="25400" dir="5400000">
              <a:srgbClr val="000000">
                <a:alpha val="50000"/>
              </a:srgbClr>
            </a:outerShdw>
          </a:effectLst>
        </p:spPr>
        <p:txBody>
          <a:bodyPr lIns="65023" tIns="65023" rIns="65023" bIns="65023" anchor="ctr"/>
          <a:lstStyle/>
          <a:p>
            <a:pPr lvl="0">
              <a:defRPr sz="2400">
                <a:solidFill>
                  <a:srgbClr val="FFFFFF"/>
                </a:solidFill>
                <a:latin typeface="+mn-lt"/>
                <a:ea typeface="+mn-ea"/>
                <a:cs typeface="+mn-cs"/>
                <a:sym typeface="ヒラギノ角ゴ ProN W3"/>
              </a:defRPr>
            </a:pPr>
          </a:p>
        </p:txBody>
      </p:sp>
      <p:pic>
        <p:nvPicPr>
          <p:cNvPr id="409" name="image10.pdf" descr="latex-image-1.pdf"/>
          <p:cNvPicPr/>
          <p:nvPr/>
        </p:nvPicPr>
        <p:blipFill>
          <a:blip r:embed="rId6">
            <a:extLst/>
          </a:blip>
          <a:stretch>
            <a:fillRect/>
          </a:stretch>
        </p:blipFill>
        <p:spPr>
          <a:xfrm>
            <a:off x="7677763" y="8704184"/>
            <a:ext cx="234810" cy="307059"/>
          </a:xfrm>
          <a:prstGeom prst="rect">
            <a:avLst/>
          </a:prstGeom>
          <a:ln w="12700">
            <a:miter lim="400000"/>
          </a:ln>
        </p:spPr>
      </p:pic>
      <p:sp>
        <p:nvSpPr>
          <p:cNvPr id="410" name="Shape 410"/>
          <p:cNvSpPr/>
          <p:nvPr/>
        </p:nvSpPr>
        <p:spPr>
          <a:xfrm>
            <a:off x="1788297" y="9137677"/>
            <a:ext cx="5819025" cy="472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457200">
              <a:defRPr sz="1800"/>
            </a:pPr>
            <a:r>
              <a:rPr sz="2200">
                <a:uFill>
                  <a:solidFill/>
                </a:uFill>
                <a:latin typeface="Calibri"/>
                <a:ea typeface="Calibri"/>
                <a:cs typeface="Calibri"/>
                <a:sym typeface="Calibri"/>
              </a:rPr>
              <a:t>M. Ichimiya et al. , </a:t>
            </a:r>
            <a:r>
              <a:rPr sz="2200">
                <a:solidFill>
                  <a:srgbClr val="211E1E"/>
                </a:solidFill>
                <a:uFill>
                  <a:solidFill>
                    <a:srgbClr val="211E1E"/>
                  </a:solidFill>
                </a:uFill>
              </a:rPr>
              <a:t>PRL </a:t>
            </a:r>
            <a:r>
              <a:rPr b="1" sz="2200">
                <a:solidFill>
                  <a:srgbClr val="211E1E"/>
                </a:solidFill>
                <a:uFill>
                  <a:solidFill>
                    <a:srgbClr val="211E1E"/>
                  </a:solidFill>
                </a:uFill>
              </a:rPr>
              <a:t>103</a:t>
            </a:r>
            <a:r>
              <a:rPr sz="2200">
                <a:solidFill>
                  <a:srgbClr val="211E1E"/>
                </a:solidFill>
                <a:uFill>
                  <a:solidFill>
                    <a:srgbClr val="211E1E"/>
                  </a:solidFill>
                </a:uFill>
              </a:rPr>
              <a:t>, 257401 (2009)</a:t>
            </a:r>
          </a:p>
        </p:txBody>
      </p:sp>
      <p:pic>
        <p:nvPicPr>
          <p:cNvPr id="411" name="image3.pdf" descr="latex-image-1.pdf"/>
          <p:cNvPicPr/>
          <p:nvPr/>
        </p:nvPicPr>
        <p:blipFill>
          <a:blip r:embed="rId7">
            <a:extLst/>
          </a:blip>
          <a:stretch>
            <a:fillRect/>
          </a:stretch>
        </p:blipFill>
        <p:spPr>
          <a:xfrm>
            <a:off x="8814658" y="2027618"/>
            <a:ext cx="3540197" cy="957298"/>
          </a:xfrm>
          <a:prstGeom prst="rect">
            <a:avLst/>
          </a:prstGeom>
          <a:ln w="12700">
            <a:miter lim="400000"/>
          </a:ln>
        </p:spPr>
      </p:pic>
      <p:grpSp>
        <p:nvGrpSpPr>
          <p:cNvPr id="414" name="Group 414"/>
          <p:cNvGrpSpPr/>
          <p:nvPr/>
        </p:nvGrpSpPr>
        <p:grpSpPr>
          <a:xfrm>
            <a:off x="8493609" y="3299633"/>
            <a:ext cx="4034349" cy="650749"/>
            <a:chOff x="0" y="0"/>
            <a:chExt cx="4034348" cy="650747"/>
          </a:xfrm>
        </p:grpSpPr>
        <p:sp>
          <p:nvSpPr>
            <p:cNvPr id="412" name="Shape 412"/>
            <p:cNvSpPr/>
            <p:nvPr/>
          </p:nvSpPr>
          <p:spPr>
            <a:xfrm>
              <a:off x="1252818" y="0"/>
              <a:ext cx="2781531"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 dip structure</a:t>
              </a:r>
            </a:p>
          </p:txBody>
        </p:sp>
        <p:pic>
          <p:nvPicPr>
            <p:cNvPr id="413" name="image11.pdf" descr="latex-image-1.pdf"/>
            <p:cNvPicPr/>
            <p:nvPr/>
          </p:nvPicPr>
          <p:blipFill>
            <a:blip r:embed="rId8">
              <a:extLst/>
            </a:blip>
            <a:stretch>
              <a:fillRect/>
            </a:stretch>
          </p:blipFill>
          <p:spPr>
            <a:xfrm>
              <a:off x="0" y="197809"/>
              <a:ext cx="1300481" cy="415432"/>
            </a:xfrm>
            <a:prstGeom prst="rect">
              <a:avLst/>
            </a:prstGeom>
            <a:ln w="12700" cap="flat">
              <a:noFill/>
              <a:miter lim="400000"/>
            </a:ln>
            <a:effectLst/>
          </p:spPr>
        </p:pic>
      </p:grpSp>
      <p:pic>
        <p:nvPicPr>
          <p:cNvPr id="415" name="pasted-image.pdf"/>
          <p:cNvPicPr/>
          <p:nvPr/>
        </p:nvPicPr>
        <p:blipFill>
          <a:blip r:embed="rId9">
            <a:extLst/>
          </a:blip>
          <a:stretch>
            <a:fillRect/>
          </a:stretch>
        </p:blipFill>
        <p:spPr>
          <a:xfrm>
            <a:off x="10520126" y="502389"/>
            <a:ext cx="1649768" cy="549923"/>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title"/>
          </p:nvPr>
        </p:nvSpPr>
        <p:spPr>
          <a:xfrm>
            <a:off x="650239" y="372387"/>
            <a:ext cx="11704322" cy="977213"/>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Energy of Exciton-Light Coupled States (TE mode)</a:t>
            </a:r>
          </a:p>
        </p:txBody>
      </p:sp>
      <p:pic>
        <p:nvPicPr>
          <p:cNvPr id="420" name="image64.pdf" descr="latex-image-1.pdf"/>
          <p:cNvPicPr/>
          <p:nvPr/>
        </p:nvPicPr>
        <p:blipFill>
          <a:blip r:embed="rId3">
            <a:extLst/>
          </a:blip>
          <a:stretch>
            <a:fillRect/>
          </a:stretch>
        </p:blipFill>
        <p:spPr>
          <a:xfrm>
            <a:off x="1710490" y="3897093"/>
            <a:ext cx="1174046" cy="415432"/>
          </a:xfrm>
          <a:prstGeom prst="rect">
            <a:avLst/>
          </a:prstGeom>
          <a:ln w="12700">
            <a:miter lim="400000"/>
          </a:ln>
        </p:spPr>
      </p:pic>
      <p:pic>
        <p:nvPicPr>
          <p:cNvPr id="421" name="image65.pdf" descr="latex-image-1.pdf"/>
          <p:cNvPicPr/>
          <p:nvPr/>
        </p:nvPicPr>
        <p:blipFill>
          <a:blip r:embed="rId4">
            <a:extLst/>
          </a:blip>
          <a:stretch>
            <a:fillRect/>
          </a:stretch>
        </p:blipFill>
        <p:spPr>
          <a:xfrm>
            <a:off x="1773404" y="4336012"/>
            <a:ext cx="921174" cy="270935"/>
          </a:xfrm>
          <a:prstGeom prst="rect">
            <a:avLst/>
          </a:prstGeom>
          <a:ln w="12700">
            <a:miter lim="400000"/>
          </a:ln>
        </p:spPr>
      </p:pic>
      <p:pic>
        <p:nvPicPr>
          <p:cNvPr id="422" name="image66.pdf" descr="latex-image-1.pdf"/>
          <p:cNvPicPr/>
          <p:nvPr/>
        </p:nvPicPr>
        <p:blipFill>
          <a:blip r:embed="rId5">
            <a:extLst/>
          </a:blip>
          <a:stretch>
            <a:fillRect/>
          </a:stretch>
        </p:blipFill>
        <p:spPr>
          <a:xfrm>
            <a:off x="7054240" y="4368048"/>
            <a:ext cx="1137921" cy="270934"/>
          </a:xfrm>
          <a:prstGeom prst="rect">
            <a:avLst/>
          </a:prstGeom>
          <a:ln w="12700">
            <a:miter lim="400000"/>
          </a:ln>
        </p:spPr>
      </p:pic>
      <p:pic>
        <p:nvPicPr>
          <p:cNvPr id="423" name="image65.pdf" descr="latex-image-1.pdf"/>
          <p:cNvPicPr/>
          <p:nvPr/>
        </p:nvPicPr>
        <p:blipFill>
          <a:blip r:embed="rId6">
            <a:extLst/>
          </a:blip>
          <a:stretch>
            <a:fillRect/>
          </a:stretch>
        </p:blipFill>
        <p:spPr>
          <a:xfrm>
            <a:off x="4403263" y="8221400"/>
            <a:ext cx="921175" cy="270934"/>
          </a:xfrm>
          <a:prstGeom prst="rect">
            <a:avLst/>
          </a:prstGeom>
          <a:ln w="12700">
            <a:miter lim="400000"/>
          </a:ln>
        </p:spPr>
      </p:pic>
      <p:pic>
        <p:nvPicPr>
          <p:cNvPr id="424" name="image67.pdf" descr="latex-image-1.pdf"/>
          <p:cNvPicPr/>
          <p:nvPr/>
        </p:nvPicPr>
        <p:blipFill>
          <a:blip r:embed="rId7">
            <a:extLst/>
          </a:blip>
          <a:stretch>
            <a:fillRect/>
          </a:stretch>
        </p:blipFill>
        <p:spPr>
          <a:xfrm>
            <a:off x="4208191" y="7728825"/>
            <a:ext cx="1174046" cy="415432"/>
          </a:xfrm>
          <a:prstGeom prst="rect">
            <a:avLst/>
          </a:prstGeom>
          <a:ln w="12700">
            <a:miter lim="400000"/>
          </a:ln>
        </p:spPr>
      </p:pic>
      <p:pic>
        <p:nvPicPr>
          <p:cNvPr id="425" name="image64.pdf" descr="latex-image-1.pdf"/>
          <p:cNvPicPr/>
          <p:nvPr/>
        </p:nvPicPr>
        <p:blipFill>
          <a:blip r:embed="rId8">
            <a:extLst/>
          </a:blip>
          <a:stretch>
            <a:fillRect/>
          </a:stretch>
        </p:blipFill>
        <p:spPr>
          <a:xfrm>
            <a:off x="7056045" y="3897093"/>
            <a:ext cx="1174045" cy="415432"/>
          </a:xfrm>
          <a:prstGeom prst="rect">
            <a:avLst/>
          </a:prstGeom>
          <a:ln w="12700">
            <a:miter lim="400000"/>
          </a:ln>
        </p:spPr>
      </p:pic>
      <p:pic>
        <p:nvPicPr>
          <p:cNvPr id="426" name="image67.pdf" descr="latex-image-1.pdf"/>
          <p:cNvPicPr/>
          <p:nvPr/>
        </p:nvPicPr>
        <p:blipFill>
          <a:blip r:embed="rId9">
            <a:extLst/>
          </a:blip>
          <a:stretch>
            <a:fillRect/>
          </a:stretch>
        </p:blipFill>
        <p:spPr>
          <a:xfrm>
            <a:off x="9684657" y="7683668"/>
            <a:ext cx="1174046" cy="415433"/>
          </a:xfrm>
          <a:prstGeom prst="rect">
            <a:avLst/>
          </a:prstGeom>
          <a:ln w="12700">
            <a:miter lim="400000"/>
          </a:ln>
        </p:spPr>
      </p:pic>
      <p:pic>
        <p:nvPicPr>
          <p:cNvPr id="427" name="image66.pdf" descr="latex-image-1.pdf"/>
          <p:cNvPicPr/>
          <p:nvPr/>
        </p:nvPicPr>
        <p:blipFill>
          <a:blip r:embed="rId10">
            <a:extLst/>
          </a:blip>
          <a:stretch>
            <a:fillRect/>
          </a:stretch>
        </p:blipFill>
        <p:spPr>
          <a:xfrm>
            <a:off x="9684657" y="8144255"/>
            <a:ext cx="1137921" cy="270934"/>
          </a:xfrm>
          <a:prstGeom prst="rect">
            <a:avLst/>
          </a:prstGeom>
          <a:ln w="12700">
            <a:miter lim="400000"/>
          </a:ln>
        </p:spPr>
      </p:pic>
      <p:sp>
        <p:nvSpPr>
          <p:cNvPr id="428" name="Shape 428"/>
          <p:cNvSpPr/>
          <p:nvPr/>
        </p:nvSpPr>
        <p:spPr>
          <a:xfrm>
            <a:off x="12166714" y="1868014"/>
            <a:ext cx="295394" cy="2100930"/>
          </a:xfrm>
          <a:prstGeom prst="rect">
            <a:avLst/>
          </a:prstGeom>
          <a:solidFill>
            <a:srgbClr val="558ED5"/>
          </a:solidFill>
          <a:ln w="12700">
            <a:miter lim="400000"/>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429" name="Shape 429"/>
          <p:cNvSpPr/>
          <p:nvPr/>
        </p:nvSpPr>
        <p:spPr>
          <a:xfrm>
            <a:off x="11285276" y="2861055"/>
            <a:ext cx="881439" cy="1"/>
          </a:xfrm>
          <a:prstGeom prst="line">
            <a:avLst/>
          </a:prstGeom>
          <a:ln w="25400">
            <a:solidFill>
              <a:srgbClr val="4F81BD"/>
            </a:solidFill>
            <a:prstDash val="sysDash"/>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430" name="Shape 430"/>
          <p:cNvSpPr/>
          <p:nvPr/>
        </p:nvSpPr>
        <p:spPr>
          <a:xfrm flipH="1" flipV="1">
            <a:off x="11285277" y="2268614"/>
            <a:ext cx="881439" cy="577617"/>
          </a:xfrm>
          <a:prstGeom prst="line">
            <a:avLst/>
          </a:prstGeom>
          <a:ln w="25400">
            <a:solidFill>
              <a:srgbClr val="4F81BD"/>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pic>
        <p:nvPicPr>
          <p:cNvPr id="431" name="image68.pdf" descr="latex-image-1.pdf"/>
          <p:cNvPicPr/>
          <p:nvPr/>
        </p:nvPicPr>
        <p:blipFill>
          <a:blip r:embed="rId11">
            <a:extLst/>
          </a:blip>
          <a:stretch>
            <a:fillRect/>
          </a:stretch>
        </p:blipFill>
        <p:spPr>
          <a:xfrm>
            <a:off x="11373781" y="2523292"/>
            <a:ext cx="198686" cy="270934"/>
          </a:xfrm>
          <a:prstGeom prst="rect">
            <a:avLst/>
          </a:prstGeom>
          <a:ln w="12700">
            <a:miter lim="400000"/>
          </a:ln>
        </p:spPr>
      </p:pic>
      <p:pic>
        <p:nvPicPr>
          <p:cNvPr id="432" name="image69.png" descr="TE_E_0.eps"/>
          <p:cNvPicPr/>
          <p:nvPr/>
        </p:nvPicPr>
        <p:blipFill>
          <a:blip r:embed="rId12">
            <a:extLst/>
          </a:blip>
          <a:stretch>
            <a:fillRect/>
          </a:stretch>
        </p:blipFill>
        <p:spPr>
          <a:xfrm>
            <a:off x="1152799" y="1858295"/>
            <a:ext cx="4551681" cy="3249395"/>
          </a:xfrm>
          <a:prstGeom prst="rect">
            <a:avLst/>
          </a:prstGeom>
          <a:ln w="12700">
            <a:miter lim="400000"/>
          </a:ln>
        </p:spPr>
      </p:pic>
      <p:sp>
        <p:nvSpPr>
          <p:cNvPr id="433" name="Shape 433"/>
          <p:cNvSpPr/>
          <p:nvPr/>
        </p:nvSpPr>
        <p:spPr>
          <a:xfrm>
            <a:off x="2610141" y="4944460"/>
            <a:ext cx="2143835"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Energy [eV]</a:t>
            </a:r>
          </a:p>
        </p:txBody>
      </p:sp>
      <p:sp>
        <p:nvSpPr>
          <p:cNvPr id="434" name="Shape 434"/>
          <p:cNvSpPr/>
          <p:nvPr/>
        </p:nvSpPr>
        <p:spPr>
          <a:xfrm rot="16200000">
            <a:off x="-70588" y="3135279"/>
            <a:ext cx="2307777"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Thickness [nm]</a:t>
            </a:r>
          </a:p>
        </p:txBody>
      </p:sp>
      <p:pic>
        <p:nvPicPr>
          <p:cNvPr id="435" name="image70.png" descr="TE_E_70.eps"/>
          <p:cNvPicPr/>
          <p:nvPr/>
        </p:nvPicPr>
        <p:blipFill>
          <a:blip r:embed="rId13">
            <a:extLst/>
          </a:blip>
          <a:stretch>
            <a:fillRect/>
          </a:stretch>
        </p:blipFill>
        <p:spPr>
          <a:xfrm>
            <a:off x="6532266" y="1868014"/>
            <a:ext cx="4538066" cy="3239676"/>
          </a:xfrm>
          <a:prstGeom prst="rect">
            <a:avLst/>
          </a:prstGeom>
          <a:ln w="12700">
            <a:miter lim="400000"/>
          </a:ln>
        </p:spPr>
      </p:pic>
      <p:sp>
        <p:nvSpPr>
          <p:cNvPr id="436" name="Shape 436"/>
          <p:cNvSpPr/>
          <p:nvPr/>
        </p:nvSpPr>
        <p:spPr>
          <a:xfrm rot="16200000">
            <a:off x="5300357" y="3090138"/>
            <a:ext cx="2307777"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Thickness [nm]</a:t>
            </a:r>
          </a:p>
        </p:txBody>
      </p:sp>
      <p:sp>
        <p:nvSpPr>
          <p:cNvPr id="437" name="Shape 437"/>
          <p:cNvSpPr/>
          <p:nvPr/>
        </p:nvSpPr>
        <p:spPr>
          <a:xfrm>
            <a:off x="7922682" y="4943142"/>
            <a:ext cx="2143834"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Energy [eV]</a:t>
            </a:r>
          </a:p>
        </p:txBody>
      </p:sp>
      <p:pic>
        <p:nvPicPr>
          <p:cNvPr id="438" name="image71.png" descr="TE_T_0.eps"/>
          <p:cNvPicPr/>
          <p:nvPr/>
        </p:nvPicPr>
        <p:blipFill>
          <a:blip r:embed="rId14">
            <a:extLst/>
          </a:blip>
          <a:stretch>
            <a:fillRect/>
          </a:stretch>
        </p:blipFill>
        <p:spPr>
          <a:xfrm>
            <a:off x="1163026" y="5669282"/>
            <a:ext cx="4551681" cy="3249394"/>
          </a:xfrm>
          <a:prstGeom prst="rect">
            <a:avLst/>
          </a:prstGeom>
          <a:ln w="12700">
            <a:miter lim="400000"/>
          </a:ln>
        </p:spPr>
      </p:pic>
      <p:sp>
        <p:nvSpPr>
          <p:cNvPr id="439" name="Shape 439"/>
          <p:cNvSpPr/>
          <p:nvPr/>
        </p:nvSpPr>
        <p:spPr>
          <a:xfrm rot="16200000">
            <a:off x="-70588" y="6923621"/>
            <a:ext cx="2307777"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Thickness [nm]</a:t>
            </a:r>
          </a:p>
        </p:txBody>
      </p:sp>
      <p:grpSp>
        <p:nvGrpSpPr>
          <p:cNvPr id="442" name="Group 442" descr="latex-image-1.pdf"/>
          <p:cNvGrpSpPr/>
          <p:nvPr/>
        </p:nvGrpSpPr>
        <p:grpSpPr>
          <a:xfrm>
            <a:off x="2610141" y="8763790"/>
            <a:ext cx="2239717" cy="379308"/>
            <a:chOff x="0" y="0"/>
            <a:chExt cx="2239715" cy="379306"/>
          </a:xfrm>
        </p:grpSpPr>
        <p:sp>
          <p:nvSpPr>
            <p:cNvPr id="440" name="Shape 440"/>
            <p:cNvSpPr/>
            <p:nvPr/>
          </p:nvSpPr>
          <p:spPr>
            <a:xfrm>
              <a:off x="0" y="0"/>
              <a:ext cx="2239716" cy="379307"/>
            </a:xfrm>
            <a:prstGeom prst="rect">
              <a:avLst/>
            </a:prstGeom>
            <a:solidFill>
              <a:srgbClr val="FFFFFF"/>
            </a:solidFill>
            <a:ln w="12700" cap="flat">
              <a:noFill/>
              <a:miter lim="400000"/>
            </a:ln>
            <a:effectLst/>
          </p:spPr>
          <p:txBody>
            <a:bodyPr wrap="square" lIns="65023" tIns="65023" rIns="65023" bIns="65023" numCol="1" anchor="ctr">
              <a:noAutofit/>
            </a:bodyPr>
            <a:lstStyle/>
            <a:p>
              <a:pPr lvl="0" algn="l" defTabSz="457200">
                <a:defRPr sz="2400">
                  <a:uFill>
                    <a:solidFill/>
                  </a:uFill>
                  <a:latin typeface="Calibri"/>
                  <a:ea typeface="Calibri"/>
                  <a:cs typeface="Calibri"/>
                  <a:sym typeface="Calibri"/>
                </a:defRPr>
              </a:pPr>
            </a:p>
          </p:txBody>
        </p:sp>
        <p:pic>
          <p:nvPicPr>
            <p:cNvPr id="441" name="image72.pdf"/>
            <p:cNvPicPr/>
            <p:nvPr/>
          </p:nvPicPr>
          <p:blipFill>
            <a:blip r:embed="rId15">
              <a:extLst/>
            </a:blip>
            <a:stretch>
              <a:fillRect/>
            </a:stretch>
          </p:blipFill>
          <p:spPr>
            <a:xfrm>
              <a:off x="0" y="0"/>
              <a:ext cx="2239716" cy="379307"/>
            </a:xfrm>
            <a:prstGeom prst="rect">
              <a:avLst/>
            </a:prstGeom>
            <a:ln w="12700" cap="flat">
              <a:noFill/>
              <a:miter lim="400000"/>
            </a:ln>
            <a:effectLst/>
          </p:spPr>
        </p:pic>
      </p:grpSp>
      <p:pic>
        <p:nvPicPr>
          <p:cNvPr id="443" name="image73.png" descr="TE_T_70.eps"/>
          <p:cNvPicPr/>
          <p:nvPr/>
        </p:nvPicPr>
        <p:blipFill>
          <a:blip r:embed="rId16">
            <a:extLst/>
          </a:blip>
          <a:stretch>
            <a:fillRect/>
          </a:stretch>
        </p:blipFill>
        <p:spPr>
          <a:xfrm>
            <a:off x="6532266" y="5679001"/>
            <a:ext cx="4538066" cy="3239676"/>
          </a:xfrm>
          <a:prstGeom prst="rect">
            <a:avLst/>
          </a:prstGeom>
          <a:ln w="12700">
            <a:miter lim="400000"/>
          </a:ln>
        </p:spPr>
      </p:pic>
      <p:grpSp>
        <p:nvGrpSpPr>
          <p:cNvPr id="446" name="Group 446" descr="latex-image-1.pdf"/>
          <p:cNvGrpSpPr/>
          <p:nvPr/>
        </p:nvGrpSpPr>
        <p:grpSpPr>
          <a:xfrm>
            <a:off x="7997764" y="8755275"/>
            <a:ext cx="2239717" cy="379308"/>
            <a:chOff x="0" y="0"/>
            <a:chExt cx="2239715" cy="379306"/>
          </a:xfrm>
        </p:grpSpPr>
        <p:sp>
          <p:nvSpPr>
            <p:cNvPr id="444" name="Shape 444"/>
            <p:cNvSpPr/>
            <p:nvPr/>
          </p:nvSpPr>
          <p:spPr>
            <a:xfrm>
              <a:off x="0" y="0"/>
              <a:ext cx="2239716" cy="379307"/>
            </a:xfrm>
            <a:prstGeom prst="rect">
              <a:avLst/>
            </a:prstGeom>
            <a:solidFill>
              <a:srgbClr val="FFFFFF"/>
            </a:solidFill>
            <a:ln w="12700" cap="flat">
              <a:noFill/>
              <a:miter lim="400000"/>
            </a:ln>
            <a:effectLst/>
          </p:spPr>
          <p:txBody>
            <a:bodyPr wrap="square" lIns="65023" tIns="65023" rIns="65023" bIns="65023" numCol="1" anchor="ctr">
              <a:noAutofit/>
            </a:bodyPr>
            <a:lstStyle/>
            <a:p>
              <a:pPr lvl="0" algn="l" defTabSz="457200">
                <a:defRPr sz="2400">
                  <a:uFill>
                    <a:solidFill/>
                  </a:uFill>
                  <a:latin typeface="Calibri"/>
                  <a:ea typeface="Calibri"/>
                  <a:cs typeface="Calibri"/>
                  <a:sym typeface="Calibri"/>
                </a:defRPr>
              </a:pPr>
            </a:p>
          </p:txBody>
        </p:sp>
        <p:pic>
          <p:nvPicPr>
            <p:cNvPr id="445" name="image72.pdf"/>
            <p:cNvPicPr/>
            <p:nvPr/>
          </p:nvPicPr>
          <p:blipFill>
            <a:blip r:embed="rId17">
              <a:extLst/>
            </a:blip>
            <a:stretch>
              <a:fillRect/>
            </a:stretch>
          </p:blipFill>
          <p:spPr>
            <a:xfrm>
              <a:off x="0" y="0"/>
              <a:ext cx="2239716" cy="379307"/>
            </a:xfrm>
            <a:prstGeom prst="rect">
              <a:avLst/>
            </a:prstGeom>
            <a:ln w="12700" cap="flat">
              <a:noFill/>
              <a:miter lim="400000"/>
            </a:ln>
            <a:effectLst/>
          </p:spPr>
        </p:pic>
      </p:grpSp>
      <p:sp>
        <p:nvSpPr>
          <p:cNvPr id="447" name="Shape 447"/>
          <p:cNvSpPr/>
          <p:nvPr/>
        </p:nvSpPr>
        <p:spPr>
          <a:xfrm rot="16200000">
            <a:off x="5300357" y="6923621"/>
            <a:ext cx="2307777" cy="5745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Thickness [nm]</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Shape 451"/>
          <p:cNvSpPr/>
          <p:nvPr/>
        </p:nvSpPr>
        <p:spPr>
          <a:xfrm>
            <a:off x="3032906" y="3480349"/>
            <a:ext cx="7311521"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700"/>
              <a:t>U. Fano, Physical Review, </a:t>
            </a:r>
            <a:r>
              <a:rPr b="1" sz="2700"/>
              <a:t>124</a:t>
            </a:r>
            <a:r>
              <a:rPr sz="2700"/>
              <a:t>, 1866 (1961)</a:t>
            </a:r>
          </a:p>
        </p:txBody>
      </p:sp>
      <p:sp>
        <p:nvSpPr>
          <p:cNvPr id="452" name="Shape 452"/>
          <p:cNvSpPr/>
          <p:nvPr/>
        </p:nvSpPr>
        <p:spPr>
          <a:xfrm>
            <a:off x="2174391" y="291451"/>
            <a:ext cx="865601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lvl="0">
              <a:defRPr sz="1800"/>
            </a:pPr>
            <a:r>
              <a:rPr sz="3700"/>
              <a:t>Extension of Exciton-Light Coupled State</a:t>
            </a:r>
          </a:p>
        </p:txBody>
      </p:sp>
      <p:sp>
        <p:nvSpPr>
          <p:cNvPr id="453" name="Shape 453"/>
          <p:cNvSpPr/>
          <p:nvPr/>
        </p:nvSpPr>
        <p:spPr>
          <a:xfrm>
            <a:off x="649337" y="1308280"/>
            <a:ext cx="3744045" cy="609601"/>
          </a:xfrm>
          <a:prstGeom prst="rect">
            <a:avLst/>
          </a:prstGeom>
          <a:ln w="50800">
            <a:solidFill>
              <a:srgbClr val="0365C0"/>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Previous Calculation </a:t>
            </a:r>
          </a:p>
        </p:txBody>
      </p:sp>
      <p:grpSp>
        <p:nvGrpSpPr>
          <p:cNvPr id="456" name="Group 456"/>
          <p:cNvGrpSpPr/>
          <p:nvPr/>
        </p:nvGrpSpPr>
        <p:grpSpPr>
          <a:xfrm>
            <a:off x="4556536" y="1138813"/>
            <a:ext cx="7091438" cy="948535"/>
            <a:chOff x="0" y="0"/>
            <a:chExt cx="7091436" cy="948533"/>
          </a:xfrm>
        </p:grpSpPr>
        <p:sp>
          <p:nvSpPr>
            <p:cNvPr id="454" name="Shape 454"/>
            <p:cNvSpPr/>
            <p:nvPr/>
          </p:nvSpPr>
          <p:spPr>
            <a:xfrm>
              <a:off x="-1" y="-1"/>
              <a:ext cx="485981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lvl="0">
                <a:defRPr sz="1800"/>
              </a:pPr>
              <a:r>
                <a:rPr sz="2700"/>
                <a:t>only discrete exciton-like states</a:t>
              </a:r>
            </a:p>
          </p:txBody>
        </p:sp>
        <p:sp>
          <p:nvSpPr>
            <p:cNvPr id="455" name="Shape 455"/>
            <p:cNvSpPr/>
            <p:nvPr/>
          </p:nvSpPr>
          <p:spPr>
            <a:xfrm>
              <a:off x="260" y="440533"/>
              <a:ext cx="709117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lvl="0">
                <a:defRPr sz="1800"/>
              </a:pPr>
              <a:r>
                <a:rPr sz="2700"/>
                <a:t>continuous photon-like states are not included</a:t>
              </a:r>
            </a:p>
          </p:txBody>
        </p:sp>
      </p:grpSp>
      <p:grpSp>
        <p:nvGrpSpPr>
          <p:cNvPr id="463" name="Group 463"/>
          <p:cNvGrpSpPr/>
          <p:nvPr/>
        </p:nvGrpSpPr>
        <p:grpSpPr>
          <a:xfrm>
            <a:off x="8783391" y="5884771"/>
            <a:ext cx="1521390" cy="3105942"/>
            <a:chOff x="0" y="0"/>
            <a:chExt cx="1521389" cy="3105940"/>
          </a:xfrm>
        </p:grpSpPr>
        <p:sp>
          <p:nvSpPr>
            <p:cNvPr id="457" name="Shape 457"/>
            <p:cNvSpPr/>
            <p:nvPr/>
          </p:nvSpPr>
          <p:spPr>
            <a:xfrm flipV="1">
              <a:off x="3696" y="-1"/>
              <a:ext cx="1" cy="3105942"/>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58" name="Shape 458"/>
            <p:cNvSpPr/>
            <p:nvPr/>
          </p:nvSpPr>
          <p:spPr>
            <a:xfrm flipV="1">
              <a:off x="1505681" y="-1"/>
              <a:ext cx="1" cy="3105942"/>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59" name="Shape 459"/>
            <p:cNvSpPr/>
            <p:nvPr/>
          </p:nvSpPr>
          <p:spPr>
            <a:xfrm>
              <a:off x="3351" y="207492"/>
              <a:ext cx="1514882" cy="359643"/>
            </a:xfrm>
            <a:custGeom>
              <a:avLst/>
              <a:gdLst/>
              <a:ahLst/>
              <a:cxnLst>
                <a:cxn ang="0">
                  <a:pos x="wd2" y="hd2"/>
                </a:cxn>
                <a:cxn ang="5400000">
                  <a:pos x="wd2" y="hd2"/>
                </a:cxn>
                <a:cxn ang="10800000">
                  <a:pos x="wd2" y="hd2"/>
                </a:cxn>
                <a:cxn ang="16200000">
                  <a:pos x="wd2" y="hd2"/>
                </a:cxn>
              </a:cxnLst>
              <a:rect l="0" t="0" r="r" b="b"/>
              <a:pathLst>
                <a:path w="21600" h="21445" fill="norm" stroke="1" extrusionOk="0">
                  <a:moveTo>
                    <a:pt x="0" y="21445"/>
                  </a:moveTo>
                  <a:cubicBezTo>
                    <a:pt x="2326" y="8224"/>
                    <a:pt x="6340" y="157"/>
                    <a:pt x="10668" y="3"/>
                  </a:cubicBezTo>
                  <a:cubicBezTo>
                    <a:pt x="15089" y="-155"/>
                    <a:pt x="19221" y="7949"/>
                    <a:pt x="21600" y="21445"/>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60" name="Shape 460"/>
            <p:cNvSpPr/>
            <p:nvPr/>
          </p:nvSpPr>
          <p:spPr>
            <a:xfrm>
              <a:off x="0" y="911483"/>
              <a:ext cx="1510898" cy="493718"/>
            </a:xfrm>
            <a:custGeom>
              <a:avLst/>
              <a:gdLst/>
              <a:ahLst/>
              <a:cxnLst>
                <a:cxn ang="0">
                  <a:pos x="wd2" y="hd2"/>
                </a:cxn>
                <a:cxn ang="5400000">
                  <a:pos x="wd2" y="hd2"/>
                </a:cxn>
                <a:cxn ang="10800000">
                  <a:pos x="wd2" y="hd2"/>
                </a:cxn>
                <a:cxn ang="16200000">
                  <a:pos x="wd2" y="hd2"/>
                </a:cxn>
              </a:cxnLst>
              <a:rect l="0" t="0" r="r" b="b"/>
              <a:pathLst>
                <a:path w="21600" h="20406" fill="norm" stroke="1" extrusionOk="0">
                  <a:moveTo>
                    <a:pt x="0" y="10592"/>
                  </a:moveTo>
                  <a:cubicBezTo>
                    <a:pt x="343" y="5006"/>
                    <a:pt x="1914" y="735"/>
                    <a:pt x="3864" y="89"/>
                  </a:cubicBezTo>
                  <a:cubicBezTo>
                    <a:pt x="6588" y="-813"/>
                    <a:pt x="8742" y="5289"/>
                    <a:pt x="10800" y="10592"/>
                  </a:cubicBezTo>
                  <a:cubicBezTo>
                    <a:pt x="11789" y="13141"/>
                    <a:pt x="12860" y="15545"/>
                    <a:pt x="13902" y="17699"/>
                  </a:cubicBezTo>
                  <a:cubicBezTo>
                    <a:pt x="14951" y="19902"/>
                    <a:pt x="16202" y="20787"/>
                    <a:pt x="17501" y="20257"/>
                  </a:cubicBezTo>
                  <a:cubicBezTo>
                    <a:pt x="19375" y="19492"/>
                    <a:pt x="20958" y="15787"/>
                    <a:pt x="21600" y="10592"/>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61" name="Shape 461"/>
            <p:cNvSpPr/>
            <p:nvPr/>
          </p:nvSpPr>
          <p:spPr>
            <a:xfrm>
              <a:off x="19917" y="1721959"/>
              <a:ext cx="1501473" cy="385032"/>
            </a:xfrm>
            <a:custGeom>
              <a:avLst/>
              <a:gdLst/>
              <a:ahLst/>
              <a:cxnLst>
                <a:cxn ang="0">
                  <a:pos x="wd2" y="hd2"/>
                </a:cxn>
                <a:cxn ang="5400000">
                  <a:pos x="wd2" y="hd2"/>
                </a:cxn>
                <a:cxn ang="10800000">
                  <a:pos x="wd2" y="hd2"/>
                </a:cxn>
                <a:cxn ang="16200000">
                  <a:pos x="wd2" y="hd2"/>
                </a:cxn>
              </a:cxnLst>
              <a:rect l="0" t="0" r="r" b="b"/>
              <a:pathLst>
                <a:path w="21600" h="18170" fill="norm" stroke="1" extrusionOk="0">
                  <a:moveTo>
                    <a:pt x="0" y="9705"/>
                  </a:moveTo>
                  <a:cubicBezTo>
                    <a:pt x="908" y="-236"/>
                    <a:pt x="4741" y="-3311"/>
                    <a:pt x="6949" y="4121"/>
                  </a:cubicBezTo>
                  <a:cubicBezTo>
                    <a:pt x="8396" y="8992"/>
                    <a:pt x="8803" y="18289"/>
                    <a:pt x="11011" y="18169"/>
                  </a:cubicBezTo>
                  <a:cubicBezTo>
                    <a:pt x="13189" y="18051"/>
                    <a:pt x="13562" y="8970"/>
                    <a:pt x="14998" y="4328"/>
                  </a:cubicBezTo>
                  <a:cubicBezTo>
                    <a:pt x="17120" y="-2534"/>
                    <a:pt x="20703" y="385"/>
                    <a:pt x="21600" y="9705"/>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62" name="Shape 462"/>
            <p:cNvSpPr/>
            <p:nvPr/>
          </p:nvSpPr>
          <p:spPr>
            <a:xfrm flipV="1">
              <a:off x="754689" y="2417063"/>
              <a:ext cx="1" cy="574164"/>
            </a:xfrm>
            <a:prstGeom prst="line">
              <a:avLst/>
            </a:prstGeom>
            <a:noFill/>
            <a:ln w="63500" cap="rnd">
              <a:solidFill>
                <a:srgbClr val="000000"/>
              </a:solidFill>
              <a:custDash>
                <a:ds d="100000" sp="200000"/>
              </a:custDash>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464" name="Shape 464"/>
          <p:cNvSpPr/>
          <p:nvPr/>
        </p:nvSpPr>
        <p:spPr>
          <a:xfrm>
            <a:off x="8524371" y="5425106"/>
            <a:ext cx="203943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exciton state</a:t>
            </a:r>
          </a:p>
        </p:txBody>
      </p:sp>
      <p:sp>
        <p:nvSpPr>
          <p:cNvPr id="465" name="Shape 465"/>
          <p:cNvSpPr/>
          <p:nvPr/>
        </p:nvSpPr>
        <p:spPr>
          <a:xfrm>
            <a:off x="7206300" y="5300829"/>
            <a:ext cx="4929571" cy="4273827"/>
          </a:xfrm>
          <a:prstGeom prst="roundRect">
            <a:avLst>
              <a:gd name="adj" fmla="val 20295"/>
            </a:avLst>
          </a:prstGeom>
          <a:ln w="63500">
            <a:solidFill>
              <a:srgbClr val="0365C0"/>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
        <p:nvSpPr>
          <p:cNvPr id="466" name="Shape 466"/>
          <p:cNvSpPr/>
          <p:nvPr/>
        </p:nvSpPr>
        <p:spPr>
          <a:xfrm>
            <a:off x="8819906" y="8937573"/>
            <a:ext cx="144835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discrete</a:t>
            </a:r>
          </a:p>
        </p:txBody>
      </p:sp>
      <p:grpSp>
        <p:nvGrpSpPr>
          <p:cNvPr id="474" name="Group 474"/>
          <p:cNvGrpSpPr/>
          <p:nvPr/>
        </p:nvGrpSpPr>
        <p:grpSpPr>
          <a:xfrm>
            <a:off x="2410451" y="5939760"/>
            <a:ext cx="2837657" cy="3105941"/>
            <a:chOff x="0" y="0"/>
            <a:chExt cx="2837655" cy="3105940"/>
          </a:xfrm>
        </p:grpSpPr>
        <p:sp>
          <p:nvSpPr>
            <p:cNvPr id="467" name="Shape 467"/>
            <p:cNvSpPr/>
            <p:nvPr/>
          </p:nvSpPr>
          <p:spPr>
            <a:xfrm flipV="1">
              <a:off x="667835" y="-1"/>
              <a:ext cx="1" cy="3105942"/>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68" name="Shape 468"/>
            <p:cNvSpPr/>
            <p:nvPr/>
          </p:nvSpPr>
          <p:spPr>
            <a:xfrm flipV="1">
              <a:off x="2169820" y="-1"/>
              <a:ext cx="1" cy="3105941"/>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69" name="Shape 469"/>
            <p:cNvSpPr/>
            <p:nvPr/>
          </p:nvSpPr>
          <p:spPr>
            <a:xfrm flipV="1">
              <a:off x="1418827" y="2425406"/>
              <a:ext cx="1" cy="617900"/>
            </a:xfrm>
            <a:prstGeom prst="line">
              <a:avLst/>
            </a:prstGeom>
            <a:noFill/>
            <a:ln w="63500" cap="rnd">
              <a:solidFill>
                <a:srgbClr val="000000"/>
              </a:solidFill>
              <a:custDash>
                <a:ds d="100000" sp="200000"/>
              </a:custDash>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70" name="Shape 470"/>
            <p:cNvSpPr/>
            <p:nvPr/>
          </p:nvSpPr>
          <p:spPr>
            <a:xfrm>
              <a:off x="0" y="128437"/>
              <a:ext cx="2837656" cy="325566"/>
            </a:xfrm>
            <a:custGeom>
              <a:avLst/>
              <a:gdLst/>
              <a:ahLst/>
              <a:cxnLst>
                <a:cxn ang="0">
                  <a:pos x="wd2" y="hd2"/>
                </a:cxn>
                <a:cxn ang="5400000">
                  <a:pos x="wd2" y="hd2"/>
                </a:cxn>
                <a:cxn ang="10800000">
                  <a:pos x="wd2" y="hd2"/>
                </a:cxn>
                <a:cxn ang="16200000">
                  <a:pos x="wd2" y="hd2"/>
                </a:cxn>
              </a:cxnLst>
              <a:rect l="0" t="0" r="r" b="b"/>
              <a:pathLst>
                <a:path w="21600" h="21239" fill="norm" stroke="1" extrusionOk="0">
                  <a:moveTo>
                    <a:pt x="0" y="21239"/>
                  </a:moveTo>
                  <a:cubicBezTo>
                    <a:pt x="3280" y="7618"/>
                    <a:pt x="6870" y="371"/>
                    <a:pt x="10515" y="14"/>
                  </a:cubicBezTo>
                  <a:cubicBezTo>
                    <a:pt x="14352" y="-361"/>
                    <a:pt x="18147" y="6905"/>
                    <a:pt x="21600" y="21239"/>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71" name="Shape 471"/>
            <p:cNvSpPr/>
            <p:nvPr/>
          </p:nvSpPr>
          <p:spPr>
            <a:xfrm>
              <a:off x="0" y="638911"/>
              <a:ext cx="2837656" cy="418965"/>
            </a:xfrm>
            <a:custGeom>
              <a:avLst/>
              <a:gdLst/>
              <a:ahLst/>
              <a:cxnLst>
                <a:cxn ang="0">
                  <a:pos x="wd2" y="hd2"/>
                </a:cxn>
                <a:cxn ang="5400000">
                  <a:pos x="wd2" y="hd2"/>
                </a:cxn>
                <a:cxn ang="10800000">
                  <a:pos x="wd2" y="hd2"/>
                </a:cxn>
                <a:cxn ang="16200000">
                  <a:pos x="wd2" y="hd2"/>
                </a:cxn>
              </a:cxnLst>
              <a:rect l="0" t="0" r="r" b="b"/>
              <a:pathLst>
                <a:path w="21600" h="18577" fill="norm" stroke="1" extrusionOk="0">
                  <a:moveTo>
                    <a:pt x="0" y="6170"/>
                  </a:moveTo>
                  <a:cubicBezTo>
                    <a:pt x="1305" y="14980"/>
                    <a:pt x="3263" y="19544"/>
                    <a:pt x="5251" y="18405"/>
                  </a:cubicBezTo>
                  <a:cubicBezTo>
                    <a:pt x="7240" y="17265"/>
                    <a:pt x="8956" y="10551"/>
                    <a:pt x="10800" y="6170"/>
                  </a:cubicBezTo>
                  <a:cubicBezTo>
                    <a:pt x="14262" y="-2056"/>
                    <a:pt x="18138" y="-2056"/>
                    <a:pt x="21600" y="6170"/>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72" name="Shape 472"/>
            <p:cNvSpPr/>
            <p:nvPr/>
          </p:nvSpPr>
          <p:spPr>
            <a:xfrm>
              <a:off x="0" y="1192878"/>
              <a:ext cx="2837656" cy="373418"/>
            </a:xfrm>
            <a:custGeom>
              <a:avLst/>
              <a:gdLst/>
              <a:ahLst/>
              <a:cxnLst>
                <a:cxn ang="0">
                  <a:pos x="wd2" y="hd2"/>
                </a:cxn>
                <a:cxn ang="5400000">
                  <a:pos x="wd2" y="hd2"/>
                </a:cxn>
                <a:cxn ang="10800000">
                  <a:pos x="wd2" y="hd2"/>
                </a:cxn>
                <a:cxn ang="16200000">
                  <a:pos x="wd2" y="hd2"/>
                </a:cxn>
              </a:cxnLst>
              <a:rect l="0" t="0" r="r" b="b"/>
              <a:pathLst>
                <a:path w="21600" h="18722" fill="norm" stroke="1" extrusionOk="0">
                  <a:moveTo>
                    <a:pt x="0" y="3537"/>
                  </a:moveTo>
                  <a:cubicBezTo>
                    <a:pt x="1020" y="15402"/>
                    <a:pt x="3129" y="21227"/>
                    <a:pt x="5128" y="17702"/>
                  </a:cubicBezTo>
                  <a:cubicBezTo>
                    <a:pt x="7271" y="13926"/>
                    <a:pt x="8821" y="-373"/>
                    <a:pt x="11084" y="8"/>
                  </a:cubicBezTo>
                  <a:cubicBezTo>
                    <a:pt x="13131" y="352"/>
                    <a:pt x="14550" y="12765"/>
                    <a:pt x="16484" y="16490"/>
                  </a:cubicBezTo>
                  <a:cubicBezTo>
                    <a:pt x="18438" y="20252"/>
                    <a:pt x="20532" y="14950"/>
                    <a:pt x="21600" y="3537"/>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473" name="Shape 473"/>
            <p:cNvSpPr/>
            <p:nvPr/>
          </p:nvSpPr>
          <p:spPr>
            <a:xfrm>
              <a:off x="0" y="1757647"/>
              <a:ext cx="2837656" cy="383151"/>
            </a:xfrm>
            <a:custGeom>
              <a:avLst/>
              <a:gdLst/>
              <a:ahLst/>
              <a:cxnLst>
                <a:cxn ang="0">
                  <a:pos x="wd2" y="hd2"/>
                </a:cxn>
                <a:cxn ang="5400000">
                  <a:pos x="wd2" y="hd2"/>
                </a:cxn>
                <a:cxn ang="10800000">
                  <a:pos x="wd2" y="hd2"/>
                </a:cxn>
                <a:cxn ang="16200000">
                  <a:pos x="wd2" y="hd2"/>
                </a:cxn>
              </a:cxnLst>
              <a:rect l="0" t="0" r="r" b="b"/>
              <a:pathLst>
                <a:path w="21600" h="20482" fill="norm" stroke="1" extrusionOk="0">
                  <a:moveTo>
                    <a:pt x="0" y="9967"/>
                  </a:moveTo>
                  <a:cubicBezTo>
                    <a:pt x="583" y="3070"/>
                    <a:pt x="1688" y="-780"/>
                    <a:pt x="2823" y="133"/>
                  </a:cubicBezTo>
                  <a:cubicBezTo>
                    <a:pt x="3819" y="935"/>
                    <a:pt x="4653" y="5274"/>
                    <a:pt x="5400" y="9967"/>
                  </a:cubicBezTo>
                  <a:cubicBezTo>
                    <a:pt x="6172" y="14816"/>
                    <a:pt x="6927" y="20139"/>
                    <a:pt x="7953" y="20467"/>
                  </a:cubicBezTo>
                  <a:cubicBezTo>
                    <a:pt x="9058" y="20820"/>
                    <a:pt x="9959" y="15110"/>
                    <a:pt x="10800" y="9967"/>
                  </a:cubicBezTo>
                  <a:cubicBezTo>
                    <a:pt x="11565" y="5288"/>
                    <a:pt x="12400" y="925"/>
                    <a:pt x="13386" y="459"/>
                  </a:cubicBezTo>
                  <a:cubicBezTo>
                    <a:pt x="14533" y="-83"/>
                    <a:pt x="15542" y="4628"/>
                    <a:pt x="16441" y="9681"/>
                  </a:cubicBezTo>
                  <a:cubicBezTo>
                    <a:pt x="17237" y="14153"/>
                    <a:pt x="18038" y="19065"/>
                    <a:pt x="19046" y="19842"/>
                  </a:cubicBezTo>
                  <a:cubicBezTo>
                    <a:pt x="20109" y="20661"/>
                    <a:pt x="21130" y="16711"/>
                    <a:pt x="21600" y="9967"/>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475" name="Shape 475"/>
          <p:cNvSpPr/>
          <p:nvPr/>
        </p:nvSpPr>
        <p:spPr>
          <a:xfrm>
            <a:off x="2828400" y="5425106"/>
            <a:ext cx="200175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photon state</a:t>
            </a:r>
          </a:p>
        </p:txBody>
      </p:sp>
      <p:grpSp>
        <p:nvGrpSpPr>
          <p:cNvPr id="483" name="Group 483"/>
          <p:cNvGrpSpPr/>
          <p:nvPr/>
        </p:nvGrpSpPr>
        <p:grpSpPr>
          <a:xfrm>
            <a:off x="1217390" y="7615864"/>
            <a:ext cx="1223377" cy="1270001"/>
            <a:chOff x="0" y="0"/>
            <a:chExt cx="1223375" cy="1270000"/>
          </a:xfrm>
        </p:grpSpPr>
        <p:sp>
          <p:nvSpPr>
            <p:cNvPr id="476" name="Shape 476"/>
            <p:cNvSpPr/>
            <p:nvPr/>
          </p:nvSpPr>
          <p:spPr>
            <a:xfrm>
              <a:off x="222191" y="908075"/>
              <a:ext cx="229993" cy="23000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50800" cap="flat">
              <a:solidFill>
                <a:srgbClr val="000000"/>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477" name="Shape 477"/>
            <p:cNvSpPr/>
            <p:nvPr/>
          </p:nvSpPr>
          <p:spPr>
            <a:xfrm>
              <a:off x="263166" y="954912"/>
              <a:ext cx="137996" cy="1380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478" name="Shape 478"/>
            <p:cNvSpPr/>
            <p:nvPr/>
          </p:nvSpPr>
          <p:spPr>
            <a:xfrm flipV="1">
              <a:off x="337187" y="228102"/>
              <a:ext cx="1" cy="809266"/>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sp>
          <p:nvSpPr>
            <p:cNvPr id="479" name="Shape 479"/>
            <p:cNvSpPr/>
            <p:nvPr/>
          </p:nvSpPr>
          <p:spPr>
            <a:xfrm>
              <a:off x="322845" y="1023077"/>
              <a:ext cx="783688" cy="1"/>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pic>
          <p:nvPicPr>
            <p:cNvPr id="480" name="image44.pdf"/>
            <p:cNvPicPr/>
            <p:nvPr/>
          </p:nvPicPr>
          <p:blipFill>
            <a:blip r:embed="rId3">
              <a:extLst/>
            </a:blip>
            <a:stretch>
              <a:fillRect/>
            </a:stretch>
          </p:blipFill>
          <p:spPr>
            <a:xfrm>
              <a:off x="0" y="1118080"/>
              <a:ext cx="187665" cy="151921"/>
            </a:xfrm>
            <a:prstGeom prst="rect">
              <a:avLst/>
            </a:prstGeom>
            <a:ln w="12700" cap="flat">
              <a:noFill/>
              <a:miter lim="400000"/>
            </a:ln>
            <a:effectLst/>
          </p:spPr>
        </p:pic>
        <p:pic>
          <p:nvPicPr>
            <p:cNvPr id="481" name="image45.pdf"/>
            <p:cNvPicPr/>
            <p:nvPr/>
          </p:nvPicPr>
          <p:blipFill>
            <a:blip r:embed="rId4">
              <a:extLst/>
            </a:blip>
            <a:stretch>
              <a:fillRect/>
            </a:stretch>
          </p:blipFill>
          <p:spPr>
            <a:xfrm>
              <a:off x="1062520" y="1118080"/>
              <a:ext cx="160856" cy="151921"/>
            </a:xfrm>
            <a:prstGeom prst="rect">
              <a:avLst/>
            </a:prstGeom>
            <a:ln w="12700" cap="flat">
              <a:noFill/>
              <a:miter lim="400000"/>
            </a:ln>
            <a:effectLst/>
          </p:spPr>
        </p:pic>
        <p:pic>
          <p:nvPicPr>
            <p:cNvPr id="482" name="pasted-image.pdf"/>
            <p:cNvPicPr/>
            <p:nvPr/>
          </p:nvPicPr>
          <p:blipFill>
            <a:blip r:embed="rId5">
              <a:extLst/>
            </a:blip>
            <a:srcRect l="0" t="0" r="0" b="0"/>
            <a:stretch>
              <a:fillRect/>
            </a:stretch>
          </p:blipFill>
          <p:spPr>
            <a:xfrm>
              <a:off x="410912" y="0"/>
              <a:ext cx="157703" cy="210269"/>
            </a:xfrm>
            <a:prstGeom prst="rect">
              <a:avLst/>
            </a:prstGeom>
            <a:ln w="12700" cap="flat">
              <a:noFill/>
              <a:miter lim="400000"/>
            </a:ln>
            <a:effectLst/>
          </p:spPr>
        </p:pic>
      </p:grpSp>
      <p:sp>
        <p:nvSpPr>
          <p:cNvPr id="484" name="Shape 484"/>
          <p:cNvSpPr/>
          <p:nvPr/>
        </p:nvSpPr>
        <p:spPr>
          <a:xfrm>
            <a:off x="1000036" y="5300828"/>
            <a:ext cx="5154093" cy="4273828"/>
          </a:xfrm>
          <a:prstGeom prst="roundRect">
            <a:avLst>
              <a:gd name="adj" fmla="val 20295"/>
            </a:avLst>
          </a:prstGeom>
          <a:ln w="63500">
            <a:solidFill>
              <a:srgbClr val="0365C0"/>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
        <p:nvSpPr>
          <p:cNvPr id="485" name="Shape 485"/>
          <p:cNvSpPr/>
          <p:nvPr/>
        </p:nvSpPr>
        <p:spPr>
          <a:xfrm>
            <a:off x="3401206" y="8937573"/>
            <a:ext cx="187214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continuum</a:t>
            </a:r>
          </a:p>
        </p:txBody>
      </p:sp>
      <p:grpSp>
        <p:nvGrpSpPr>
          <p:cNvPr id="488" name="Group 488"/>
          <p:cNvGrpSpPr/>
          <p:nvPr/>
        </p:nvGrpSpPr>
        <p:grpSpPr>
          <a:xfrm>
            <a:off x="3440241" y="4120187"/>
            <a:ext cx="6124318" cy="992865"/>
            <a:chOff x="0" y="0"/>
            <a:chExt cx="6124316" cy="992864"/>
          </a:xfrm>
        </p:grpSpPr>
        <p:pic>
          <p:nvPicPr>
            <p:cNvPr id="486" name="pasted-image.pdf"/>
            <p:cNvPicPr/>
            <p:nvPr/>
          </p:nvPicPr>
          <p:blipFill>
            <a:blip r:embed="rId6">
              <a:extLst/>
            </a:blip>
            <a:stretch>
              <a:fillRect/>
            </a:stretch>
          </p:blipFill>
          <p:spPr>
            <a:xfrm>
              <a:off x="191050" y="61705"/>
              <a:ext cx="5742218" cy="869455"/>
            </a:xfrm>
            <a:prstGeom prst="rect">
              <a:avLst/>
            </a:prstGeom>
            <a:ln w="12700" cap="flat">
              <a:noFill/>
              <a:miter lim="400000"/>
            </a:ln>
            <a:effectLst/>
          </p:spPr>
        </p:pic>
        <p:sp>
          <p:nvSpPr>
            <p:cNvPr id="487" name="Shape 487"/>
            <p:cNvSpPr/>
            <p:nvPr/>
          </p:nvSpPr>
          <p:spPr>
            <a:xfrm>
              <a:off x="0" y="0"/>
              <a:ext cx="6124317" cy="992865"/>
            </a:xfrm>
            <a:prstGeom prst="rect">
              <a:avLst/>
            </a:prstGeom>
            <a:no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latin typeface="+mn-lt"/>
                  <a:ea typeface="+mn-ea"/>
                  <a:cs typeface="+mn-cs"/>
                  <a:sym typeface="ヒラギノ角ゴ ProN W3"/>
                </a:defRPr>
              </a:pPr>
            </a:p>
          </p:txBody>
        </p:sp>
      </p:grpSp>
      <p:sp>
        <p:nvSpPr>
          <p:cNvPr id="489" name="Shape 489"/>
          <p:cNvSpPr/>
          <p:nvPr/>
        </p:nvSpPr>
        <p:spPr>
          <a:xfrm>
            <a:off x="2407434" y="2255258"/>
            <a:ext cx="8189932" cy="558801"/>
          </a:xfrm>
          <a:prstGeom prst="rect">
            <a:avLst/>
          </a:prstGeom>
          <a:ln w="50800">
            <a:solidFill>
              <a:srgbClr val="DCBD23"/>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700"/>
            </a:lvl1pPr>
          </a:lstStyle>
          <a:p>
            <a:pPr lvl="0">
              <a:defRPr sz="1800"/>
            </a:pPr>
            <a:r>
              <a:rPr sz="2700"/>
              <a:t>Exciton-light coupled states are continuous in energy</a:t>
            </a:r>
          </a:p>
        </p:txBody>
      </p:sp>
      <p:sp>
        <p:nvSpPr>
          <p:cNvPr id="490" name="Shape 490"/>
          <p:cNvSpPr/>
          <p:nvPr/>
        </p:nvSpPr>
        <p:spPr>
          <a:xfrm>
            <a:off x="670555" y="2981970"/>
            <a:ext cx="8771633"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lvl="0">
              <a:defRPr sz="1800"/>
            </a:pPr>
            <a:r>
              <a:rPr sz="2800"/>
              <a:t>Whole states of discrete states coupled with continuum</a:t>
            </a:r>
          </a:p>
        </p:txBody>
      </p:sp>
      <p:sp>
        <p:nvSpPr>
          <p:cNvPr id="491" name="Shape 491"/>
          <p:cNvSpPr/>
          <p:nvPr/>
        </p:nvSpPr>
        <p:spPr>
          <a:xfrm>
            <a:off x="2170460" y="3531149"/>
            <a:ext cx="1075161" cy="406401"/>
          </a:xfrm>
          <a:prstGeom prst="rightArrow">
            <a:avLst>
              <a:gd name="adj1" fmla="val 46057"/>
              <a:gd name="adj2" fmla="val 149395"/>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494" name="Shape 494"/>
          <p:cNvSpPr/>
          <p:nvPr/>
        </p:nvSpPr>
        <p:spPr>
          <a:xfrm>
            <a:off x="5449306" y="4828819"/>
            <a:ext cx="657863" cy="2153596"/>
          </a:xfrm>
          <a:custGeom>
            <a:avLst/>
            <a:gdLst/>
            <a:ahLst/>
            <a:cxnLst>
              <a:cxn ang="0">
                <a:pos x="wd2" y="hd2"/>
              </a:cxn>
              <a:cxn ang="5400000">
                <a:pos x="wd2" y="hd2"/>
              </a:cxn>
              <a:cxn ang="10800000">
                <a:pos x="wd2" y="hd2"/>
              </a:cxn>
              <a:cxn ang="16200000">
                <a:pos x="wd2" y="hd2"/>
              </a:cxn>
            </a:cxnLst>
            <a:rect l="0" t="0" r="r" b="b"/>
            <a:pathLst>
              <a:path w="21096" h="21600" fill="norm" stroke="1" extrusionOk="0">
                <a:moveTo>
                  <a:pt x="0" y="21600"/>
                </a:moveTo>
                <a:cubicBezTo>
                  <a:pt x="14577" y="15348"/>
                  <a:pt x="21600" y="8148"/>
                  <a:pt x="21068" y="0"/>
                </a:cubicBezTo>
              </a:path>
            </a:pathLst>
          </a:custGeom>
          <a:ln w="127000">
            <a:solidFill>
              <a:srgbClr val="164F86"/>
            </a:solidFill>
            <a:miter lim="400000"/>
            <a:tailEnd type="triangle"/>
          </a:ln>
        </p:spPr>
        <p:txBody>
          <a:bodyPr/>
          <a:lstStyle/>
          <a:p>
            <a:pPr lvl="0"/>
          </a:p>
        </p:txBody>
      </p:sp>
      <p:sp>
        <p:nvSpPr>
          <p:cNvPr id="495" name="Shape 495"/>
          <p:cNvSpPr/>
          <p:nvPr/>
        </p:nvSpPr>
        <p:spPr>
          <a:xfrm>
            <a:off x="8133891" y="4892545"/>
            <a:ext cx="515545" cy="2020926"/>
          </a:xfrm>
          <a:custGeom>
            <a:avLst/>
            <a:gdLst/>
            <a:ahLst/>
            <a:cxnLst>
              <a:cxn ang="0">
                <a:pos x="wd2" y="hd2"/>
              </a:cxn>
              <a:cxn ang="5400000">
                <a:pos x="wd2" y="hd2"/>
              </a:cxn>
              <a:cxn ang="10800000">
                <a:pos x="wd2" y="hd2"/>
              </a:cxn>
              <a:cxn ang="16200000">
                <a:pos x="wd2" y="hd2"/>
              </a:cxn>
            </a:cxnLst>
            <a:rect l="0" t="0" r="r" b="b"/>
            <a:pathLst>
              <a:path w="19182" h="21600" fill="norm" stroke="1" extrusionOk="0">
                <a:moveTo>
                  <a:pt x="19182" y="21600"/>
                </a:moveTo>
                <a:cubicBezTo>
                  <a:pt x="3690" y="15868"/>
                  <a:pt x="-2418" y="8668"/>
                  <a:pt x="858" y="0"/>
                </a:cubicBezTo>
              </a:path>
            </a:pathLst>
          </a:custGeom>
          <a:ln w="127000">
            <a:solidFill>
              <a:srgbClr val="164F86"/>
            </a:solidFill>
            <a:miter lim="400000"/>
            <a:tailEnd type="triangle"/>
          </a:ln>
        </p:spPr>
        <p:txBody>
          <a:bodyPr/>
          <a:lstStyle/>
          <a:p>
            <a:pPr lvl="0"/>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Shape 499"/>
          <p:cNvSpPr/>
          <p:nvPr/>
        </p:nvSpPr>
        <p:spPr>
          <a:xfrm>
            <a:off x="5222719" y="357872"/>
            <a:ext cx="2559361"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vl1pPr>
          </a:lstStyle>
          <a:p>
            <a:pPr lvl="0">
              <a:defRPr sz="1800"/>
            </a:pPr>
            <a:r>
              <a:rPr sz="4500"/>
              <a:t>Summary</a:t>
            </a:r>
          </a:p>
        </p:txBody>
      </p:sp>
      <p:sp>
        <p:nvSpPr>
          <p:cNvPr id="500" name="Shape 500"/>
          <p:cNvSpPr/>
          <p:nvPr/>
        </p:nvSpPr>
        <p:spPr>
          <a:xfrm>
            <a:off x="866856" y="1421957"/>
            <a:ext cx="5858000" cy="698501"/>
          </a:xfrm>
          <a:prstGeom prst="rect">
            <a:avLst/>
          </a:prstGeom>
          <a:ln w="50800">
            <a:solidFill>
              <a:srgbClr val="0365C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Radiative decay of biexciton</a:t>
            </a:r>
          </a:p>
        </p:txBody>
      </p:sp>
      <p:sp>
        <p:nvSpPr>
          <p:cNvPr id="501" name="Shape 501"/>
          <p:cNvSpPr/>
          <p:nvPr/>
        </p:nvSpPr>
        <p:spPr>
          <a:xfrm>
            <a:off x="4155795" y="2291179"/>
            <a:ext cx="496572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entangled photon generation</a:t>
            </a:r>
          </a:p>
        </p:txBody>
      </p:sp>
      <p:sp>
        <p:nvSpPr>
          <p:cNvPr id="502" name="Shape 502"/>
          <p:cNvSpPr/>
          <p:nvPr/>
        </p:nvSpPr>
        <p:spPr>
          <a:xfrm>
            <a:off x="2454014" y="3904716"/>
            <a:ext cx="610723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Exciton : basically decreases with d</a:t>
            </a:r>
          </a:p>
        </p:txBody>
      </p:sp>
      <p:sp>
        <p:nvSpPr>
          <p:cNvPr id="503" name="Shape 503"/>
          <p:cNvSpPr/>
          <p:nvPr/>
        </p:nvSpPr>
        <p:spPr>
          <a:xfrm>
            <a:off x="2200911" y="4460621"/>
            <a:ext cx="714494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Biexciton : monotonically increases with d</a:t>
            </a:r>
          </a:p>
        </p:txBody>
      </p:sp>
      <p:sp>
        <p:nvSpPr>
          <p:cNvPr id="504" name="Shape 504"/>
          <p:cNvSpPr/>
          <p:nvPr/>
        </p:nvSpPr>
        <p:spPr>
          <a:xfrm>
            <a:off x="981379" y="5980043"/>
            <a:ext cx="5628954" cy="698501"/>
          </a:xfrm>
          <a:prstGeom prst="rect">
            <a:avLst/>
          </a:prstGeom>
          <a:ln w="50800">
            <a:solidFill>
              <a:srgbClr val="0365C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600"/>
              <a:t>Radiative decay processes</a:t>
            </a:r>
          </a:p>
        </p:txBody>
      </p:sp>
      <p:sp>
        <p:nvSpPr>
          <p:cNvPr id="505" name="Shape 505"/>
          <p:cNvSpPr/>
          <p:nvPr/>
        </p:nvSpPr>
        <p:spPr>
          <a:xfrm>
            <a:off x="2880621" y="2323842"/>
            <a:ext cx="1149952" cy="484148"/>
          </a:xfrm>
          <a:prstGeom prst="rightArrow">
            <a:avLst>
              <a:gd name="adj1" fmla="val 39152"/>
              <a:gd name="adj2" fmla="val 110792"/>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506" name="Shape 506"/>
          <p:cNvSpPr/>
          <p:nvPr/>
        </p:nvSpPr>
        <p:spPr>
          <a:xfrm>
            <a:off x="3451504" y="5079872"/>
            <a:ext cx="704001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Purpose is to clarify the d-dependence of</a:t>
            </a:r>
          </a:p>
        </p:txBody>
      </p:sp>
      <p:pic>
        <p:nvPicPr>
          <p:cNvPr id="507" name="pasted-image.pdf"/>
          <p:cNvPicPr/>
          <p:nvPr/>
        </p:nvPicPr>
        <p:blipFill>
          <a:blip r:embed="rId4">
            <a:extLst/>
          </a:blip>
          <a:stretch>
            <a:fillRect/>
          </a:stretch>
        </p:blipFill>
        <p:spPr>
          <a:xfrm>
            <a:off x="10570590" y="5248593"/>
            <a:ext cx="334755" cy="297560"/>
          </a:xfrm>
          <a:prstGeom prst="rect">
            <a:avLst/>
          </a:prstGeom>
          <a:ln w="12700">
            <a:miter lim="400000"/>
          </a:ln>
        </p:spPr>
      </p:pic>
      <p:grpSp>
        <p:nvGrpSpPr>
          <p:cNvPr id="514" name="Group 514"/>
          <p:cNvGrpSpPr/>
          <p:nvPr/>
        </p:nvGrpSpPr>
        <p:grpSpPr>
          <a:xfrm>
            <a:off x="900984" y="3114666"/>
            <a:ext cx="11202832" cy="698501"/>
            <a:chOff x="0" y="0"/>
            <a:chExt cx="11202831" cy="698500"/>
          </a:xfrm>
        </p:grpSpPr>
        <p:grpSp>
          <p:nvGrpSpPr>
            <p:cNvPr id="512" name="Group 512"/>
            <p:cNvGrpSpPr/>
            <p:nvPr/>
          </p:nvGrpSpPr>
          <p:grpSpPr>
            <a:xfrm>
              <a:off x="33336" y="25400"/>
              <a:ext cx="10976411" cy="647701"/>
              <a:chOff x="0" y="0"/>
              <a:chExt cx="10976410" cy="647700"/>
            </a:xfrm>
          </p:grpSpPr>
          <p:grpSp>
            <p:nvGrpSpPr>
              <p:cNvPr id="510" name="Group 510"/>
              <p:cNvGrpSpPr/>
              <p:nvPr/>
            </p:nvGrpSpPr>
            <p:grpSpPr>
              <a:xfrm>
                <a:off x="0" y="0"/>
                <a:ext cx="10380986" cy="647701"/>
                <a:chOff x="0" y="0"/>
                <a:chExt cx="10380984" cy="647700"/>
              </a:xfrm>
            </p:grpSpPr>
            <p:sp>
              <p:nvSpPr>
                <p:cNvPr id="508" name="Shape 508"/>
                <p:cNvSpPr/>
                <p:nvPr/>
              </p:nvSpPr>
              <p:spPr>
                <a:xfrm>
                  <a:off x="0" y="0"/>
                  <a:ext cx="1038098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Radiative decay time       as a function of thickness</a:t>
                  </a:r>
                </a:p>
              </p:txBody>
            </p:sp>
            <p:pic>
              <p:nvPicPr>
                <p:cNvPr id="509" name="pasted-image.pdf"/>
                <p:cNvPicPr/>
                <p:nvPr/>
              </p:nvPicPr>
              <p:blipFill>
                <a:blip r:embed="rId5">
                  <a:extLst/>
                </a:blip>
                <a:srcRect l="0" t="0" r="0" b="0"/>
                <a:stretch>
                  <a:fillRect/>
                </a:stretch>
              </p:blipFill>
              <p:spPr>
                <a:xfrm>
                  <a:off x="4502761" y="126287"/>
                  <a:ext cx="549632" cy="484200"/>
                </a:xfrm>
                <a:prstGeom prst="rect">
                  <a:avLst/>
                </a:prstGeom>
                <a:ln w="12700" cap="flat">
                  <a:noFill/>
                  <a:miter lim="400000"/>
                </a:ln>
                <a:effectLst/>
              </p:spPr>
            </p:pic>
          </p:grpSp>
          <p:pic>
            <p:nvPicPr>
              <p:cNvPr id="511" name="pasted-image.pdf"/>
              <p:cNvPicPr/>
              <p:nvPr/>
            </p:nvPicPr>
            <p:blipFill>
              <a:blip r:embed="rId6">
                <a:extLst/>
              </a:blip>
              <a:stretch>
                <a:fillRect/>
              </a:stretch>
            </p:blipFill>
            <p:spPr>
              <a:xfrm>
                <a:off x="10468410" y="87935"/>
                <a:ext cx="508001" cy="469901"/>
              </a:xfrm>
              <a:prstGeom prst="rect">
                <a:avLst/>
              </a:prstGeom>
              <a:ln w="12700" cap="flat">
                <a:noFill/>
                <a:miter lim="400000"/>
              </a:ln>
              <a:effectLst/>
            </p:spPr>
          </p:pic>
        </p:grpSp>
        <p:sp>
          <p:nvSpPr>
            <p:cNvPr id="513" name="Shape 513"/>
            <p:cNvSpPr/>
            <p:nvPr/>
          </p:nvSpPr>
          <p:spPr>
            <a:xfrm>
              <a:off x="0" y="0"/>
              <a:ext cx="11202832" cy="698500"/>
            </a:xfrm>
            <a:prstGeom prst="rect">
              <a:avLst/>
            </a:prstGeom>
            <a:noFill/>
            <a:ln w="50800" cap="flat">
              <a:solidFill>
                <a:srgbClr val="0365C0"/>
              </a:solidFill>
              <a:prstDash val="solid"/>
              <a:miter lim="400000"/>
            </a:ln>
            <a:effectLst/>
          </p:spPr>
          <p:txBody>
            <a:bodyPr wrap="square" lIns="0" tIns="0" rIns="0" bIns="0" numCol="1" anchor="ctr">
              <a:noAutofit/>
            </a:bodyPr>
            <a:lstStyle/>
            <a:p>
              <a:pPr lvl="0">
                <a:defRPr sz="2400">
                  <a:solidFill>
                    <a:srgbClr val="FFFFFF"/>
                  </a:solidFill>
                  <a:latin typeface="+mn-lt"/>
                  <a:ea typeface="+mn-ea"/>
                  <a:cs typeface="+mn-cs"/>
                  <a:sym typeface="ヒラギノ角ゴ ProN W3"/>
                </a:defRPr>
              </a:pPr>
            </a:p>
          </p:txBody>
        </p:sp>
      </p:grpSp>
      <p:sp>
        <p:nvSpPr>
          <p:cNvPr id="515" name="Shape 515"/>
          <p:cNvSpPr/>
          <p:nvPr/>
        </p:nvSpPr>
        <p:spPr>
          <a:xfrm>
            <a:off x="2184385" y="5117199"/>
            <a:ext cx="1149952" cy="484148"/>
          </a:xfrm>
          <a:prstGeom prst="rightArrow">
            <a:avLst>
              <a:gd name="adj1" fmla="val 39152"/>
              <a:gd name="adj2" fmla="val 110792"/>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grpSp>
        <p:nvGrpSpPr>
          <p:cNvPr id="519" name="Group 519"/>
          <p:cNvGrpSpPr/>
          <p:nvPr/>
        </p:nvGrpSpPr>
        <p:grpSpPr>
          <a:xfrm>
            <a:off x="1712138" y="6905379"/>
            <a:ext cx="7590990" cy="558801"/>
            <a:chOff x="0" y="0"/>
            <a:chExt cx="7590989" cy="558800"/>
          </a:xfrm>
        </p:grpSpPr>
        <p:sp>
          <p:nvSpPr>
            <p:cNvPr id="516" name="Shape 516"/>
            <p:cNvSpPr/>
            <p:nvPr/>
          </p:nvSpPr>
          <p:spPr>
            <a:xfrm>
              <a:off x="-1" y="0"/>
              <a:ext cx="1660254"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lvl="0">
                <a:defRPr sz="1800"/>
              </a:pPr>
              <a:r>
                <a:rPr sz="3000"/>
                <a:t>Biexciton</a:t>
              </a:r>
            </a:p>
          </p:txBody>
        </p:sp>
        <p:sp>
          <p:nvSpPr>
            <p:cNvPr id="517" name="Shape 517"/>
            <p:cNvSpPr/>
            <p:nvPr/>
          </p:nvSpPr>
          <p:spPr>
            <a:xfrm>
              <a:off x="1771467" y="37326"/>
              <a:ext cx="828717" cy="484148"/>
            </a:xfrm>
            <a:prstGeom prst="rightArrow">
              <a:avLst>
                <a:gd name="adj1" fmla="val 37019"/>
                <a:gd name="adj2" fmla="val 103806"/>
              </a:avLst>
            </a:prstGeom>
            <a:solidFill>
              <a:srgbClr val="DCBD23"/>
            </a:solidFill>
            <a:ln w="12700" cap="flat">
              <a:noFill/>
              <a:miter lim="400000"/>
            </a:ln>
            <a:effectLst>
              <a:outerShdw sx="100000" sy="100000" kx="0" ky="0" algn="b" rotWithShape="0" blurRad="63500" dist="25400" dir="5400000">
                <a:srgbClr val="000000">
                  <a:alpha val="50000"/>
                </a:srgbClr>
              </a:outerShdw>
            </a:effectLst>
          </p:spPr>
          <p:txBody>
            <a:bodyPr wrap="square" lIns="0" tIns="0" rIns="0" bIns="0" numCol="1" anchor="ctr">
              <a:noAutofit/>
            </a:bodyPr>
            <a:lstStyle/>
            <a:p>
              <a:pPr lvl="0">
                <a:defRPr sz="2400">
                  <a:solidFill>
                    <a:srgbClr val="FFFFFF"/>
                  </a:solidFill>
                  <a:latin typeface="+mn-lt"/>
                  <a:ea typeface="+mn-ea"/>
                  <a:cs typeface="+mn-cs"/>
                  <a:sym typeface="ヒラギノ角ゴ ProN W3"/>
                </a:defRPr>
              </a:pPr>
            </a:p>
          </p:txBody>
        </p:sp>
        <p:sp>
          <p:nvSpPr>
            <p:cNvPr id="518" name="Shape 518"/>
            <p:cNvSpPr/>
            <p:nvPr/>
          </p:nvSpPr>
          <p:spPr>
            <a:xfrm>
              <a:off x="2711398" y="0"/>
              <a:ext cx="4879592"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lvl="0">
                <a:defRPr sz="1800"/>
              </a:pPr>
              <a:r>
                <a:rPr sz="3000"/>
                <a:t>Exciton-Light coupled states</a:t>
              </a:r>
            </a:p>
          </p:txBody>
        </p:sp>
      </p:grpSp>
      <p:sp>
        <p:nvSpPr>
          <p:cNvPr id="520" name="Shape 520"/>
          <p:cNvSpPr/>
          <p:nvPr/>
        </p:nvSpPr>
        <p:spPr>
          <a:xfrm>
            <a:off x="1215206" y="7639165"/>
            <a:ext cx="858485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・Exciton-like discrete exciton-light coupled states</a:t>
            </a:r>
          </a:p>
        </p:txBody>
      </p:sp>
      <p:sp>
        <p:nvSpPr>
          <p:cNvPr id="521" name="Shape 521"/>
          <p:cNvSpPr/>
          <p:nvPr/>
        </p:nvSpPr>
        <p:spPr>
          <a:xfrm>
            <a:off x="769637" y="8271270"/>
            <a:ext cx="7971109" cy="1023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60000"/>
              </a:lnSpc>
              <a:defRPr sz="1800"/>
            </a:pPr>
            <a:r>
              <a:rPr sz="3000"/>
              <a:t>・Whole continuous exciton-light coupled</a:t>
            </a:r>
            <a:br>
              <a:rPr sz="3000"/>
            </a:br>
            <a:r>
              <a:rPr sz="3000"/>
              <a:t>   states are necessary in the calculation </a:t>
            </a:r>
          </a:p>
        </p:txBody>
      </p:sp>
      <p:sp>
        <p:nvSpPr>
          <p:cNvPr id="522" name="Shape 522"/>
          <p:cNvSpPr/>
          <p:nvPr/>
        </p:nvSpPr>
        <p:spPr>
          <a:xfrm>
            <a:off x="8470394" y="8572688"/>
            <a:ext cx="1149952" cy="484148"/>
          </a:xfrm>
          <a:prstGeom prst="rightArrow">
            <a:avLst>
              <a:gd name="adj1" fmla="val 39152"/>
              <a:gd name="adj2" fmla="val 110792"/>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523" name="Shape 523"/>
          <p:cNvSpPr/>
          <p:nvPr/>
        </p:nvSpPr>
        <p:spPr>
          <a:xfrm>
            <a:off x="9951775" y="8516311"/>
            <a:ext cx="2241576" cy="596901"/>
          </a:xfrm>
          <a:prstGeom prst="rect">
            <a:avLst/>
          </a:prstGeom>
          <a:ln w="381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Future Work</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4" name="Group 534"/>
          <p:cNvGrpSpPr/>
          <p:nvPr/>
        </p:nvGrpSpPr>
        <p:grpSpPr>
          <a:xfrm>
            <a:off x="8408158" y="4755265"/>
            <a:ext cx="2970627" cy="1927923"/>
            <a:chOff x="0" y="0"/>
            <a:chExt cx="2970625" cy="1927922"/>
          </a:xfrm>
        </p:grpSpPr>
        <p:grpSp>
          <p:nvGrpSpPr>
            <p:cNvPr id="530" name="Group 530"/>
            <p:cNvGrpSpPr/>
            <p:nvPr/>
          </p:nvGrpSpPr>
          <p:grpSpPr>
            <a:xfrm>
              <a:off x="547671" y="0"/>
              <a:ext cx="2422955" cy="1449787"/>
              <a:chOff x="0" y="0"/>
              <a:chExt cx="2422953" cy="1449786"/>
            </a:xfrm>
          </p:grpSpPr>
          <p:sp>
            <p:nvSpPr>
              <p:cNvPr id="528" name="Shape 528"/>
              <p:cNvSpPr/>
              <p:nvPr/>
            </p:nvSpPr>
            <p:spPr>
              <a:xfrm>
                <a:off x="0" y="1443559"/>
                <a:ext cx="2422954" cy="1"/>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29" name="Shape 529"/>
              <p:cNvSpPr/>
              <p:nvPr/>
            </p:nvSpPr>
            <p:spPr>
              <a:xfrm flipV="1">
                <a:off x="2034" y="0"/>
                <a:ext cx="1" cy="1449787"/>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531" name="Shape 531"/>
            <p:cNvSpPr/>
            <p:nvPr/>
          </p:nvSpPr>
          <p:spPr>
            <a:xfrm rot="16200000">
              <a:off x="-516763" y="516762"/>
              <a:ext cx="146532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decay time</a:t>
              </a:r>
            </a:p>
          </p:txBody>
        </p:sp>
        <p:sp>
          <p:nvSpPr>
            <p:cNvPr id="532" name="Shape 532"/>
            <p:cNvSpPr/>
            <p:nvPr/>
          </p:nvSpPr>
          <p:spPr>
            <a:xfrm>
              <a:off x="1119665" y="1496122"/>
              <a:ext cx="127896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thickness</a:t>
              </a:r>
            </a:p>
          </p:txBody>
        </p:sp>
        <p:sp>
          <p:nvSpPr>
            <p:cNvPr id="533" name="Shape 533"/>
            <p:cNvSpPr/>
            <p:nvPr/>
          </p:nvSpPr>
          <p:spPr>
            <a:xfrm>
              <a:off x="871396" y="311208"/>
              <a:ext cx="1610756" cy="564053"/>
            </a:xfrm>
            <a:prstGeom prst="line">
              <a:avLst/>
            </a:prstGeom>
            <a:noFill/>
            <a:ln w="38100" cap="flat">
              <a:solidFill>
                <a:srgbClr val="DCBD23"/>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8" name="Group 538"/>
          <p:cNvGrpSpPr/>
          <p:nvPr/>
        </p:nvGrpSpPr>
        <p:grpSpPr>
          <a:xfrm>
            <a:off x="1235656" y="1174225"/>
            <a:ext cx="6463839" cy="1270001"/>
            <a:chOff x="0" y="0"/>
            <a:chExt cx="6463838" cy="1270000"/>
          </a:xfrm>
        </p:grpSpPr>
        <p:sp>
          <p:nvSpPr>
            <p:cNvPr id="536" name="Shape 536"/>
            <p:cNvSpPr/>
            <p:nvPr/>
          </p:nvSpPr>
          <p:spPr>
            <a:xfrm>
              <a:off x="0" y="0"/>
              <a:ext cx="6463839" cy="1270000"/>
            </a:xfrm>
            <a:prstGeom prst="rect">
              <a:avLst/>
            </a:prstGeom>
            <a:noFill/>
            <a:ln w="50800" cap="flat">
              <a:solidFill>
                <a:srgbClr val="C82506">
                  <a:alpha val="57285"/>
                </a:srgbClr>
              </a:solidFill>
              <a:prstDash val="solid"/>
              <a:miter lim="400000"/>
            </a:ln>
            <a:effectLst/>
          </p:spPr>
          <p:txBody>
            <a:bodyPr wrap="square" lIns="0" tIns="0" rIns="0" bIns="0" numCol="1" anchor="ctr">
              <a:noAutofit/>
            </a:bodyPr>
            <a:lstStyle/>
            <a:p>
              <a:pPr lvl="0">
                <a:defRPr sz="2400">
                  <a:solidFill>
                    <a:srgbClr val="FFFFFF"/>
                  </a:solidFill>
                  <a:latin typeface="+mn-lt"/>
                  <a:ea typeface="+mn-ea"/>
                  <a:cs typeface="+mn-cs"/>
                  <a:sym typeface="ヒラギノ角ゴ ProN W3"/>
                </a:defRPr>
              </a:pPr>
            </a:p>
          </p:txBody>
        </p:sp>
        <p:pic>
          <p:nvPicPr>
            <p:cNvPr id="537" name="pasted-image.pdf"/>
            <p:cNvPicPr/>
            <p:nvPr/>
          </p:nvPicPr>
          <p:blipFill>
            <a:blip r:embed="rId2">
              <a:extLst/>
            </a:blip>
            <a:srcRect l="0" t="0" r="0" b="0"/>
            <a:stretch>
              <a:fillRect/>
            </a:stretch>
          </p:blipFill>
          <p:spPr>
            <a:xfrm>
              <a:off x="272819" y="166885"/>
              <a:ext cx="5918128" cy="936202"/>
            </a:xfrm>
            <a:prstGeom prst="rect">
              <a:avLst/>
            </a:prstGeom>
            <a:ln w="12700" cap="flat">
              <a:noFill/>
              <a:miter lim="400000"/>
            </a:ln>
            <a:effectLst/>
          </p:spPr>
        </p:pic>
      </p:grpSp>
      <p:sp>
        <p:nvSpPr>
          <p:cNvPr id="539" name="Shape 539"/>
          <p:cNvSpPr/>
          <p:nvPr/>
        </p:nvSpPr>
        <p:spPr>
          <a:xfrm>
            <a:off x="4779119" y="347578"/>
            <a:ext cx="3446562"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lvl="0">
              <a:defRPr sz="1800"/>
            </a:pPr>
            <a:r>
              <a:rPr sz="4000"/>
              <a:t>Polariton State</a:t>
            </a:r>
          </a:p>
        </p:txBody>
      </p:sp>
      <p:grpSp>
        <p:nvGrpSpPr>
          <p:cNvPr id="546" name="Group 546"/>
          <p:cNvGrpSpPr/>
          <p:nvPr/>
        </p:nvGrpSpPr>
        <p:grpSpPr>
          <a:xfrm>
            <a:off x="8943154" y="3772542"/>
            <a:ext cx="1947587" cy="3976027"/>
            <a:chOff x="0" y="0"/>
            <a:chExt cx="1947585" cy="3976025"/>
          </a:xfrm>
        </p:grpSpPr>
        <p:sp>
          <p:nvSpPr>
            <p:cNvPr id="540" name="Shape 540"/>
            <p:cNvSpPr/>
            <p:nvPr/>
          </p:nvSpPr>
          <p:spPr>
            <a:xfrm flipV="1">
              <a:off x="4731" y="0"/>
              <a:ext cx="1" cy="3976026"/>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1" name="Shape 541"/>
            <p:cNvSpPr/>
            <p:nvPr/>
          </p:nvSpPr>
          <p:spPr>
            <a:xfrm flipV="1">
              <a:off x="1927477" y="0"/>
              <a:ext cx="1" cy="3976026"/>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2" name="Shape 542"/>
            <p:cNvSpPr/>
            <p:nvPr/>
          </p:nvSpPr>
          <p:spPr>
            <a:xfrm>
              <a:off x="4290" y="265618"/>
              <a:ext cx="1939254" cy="460392"/>
            </a:xfrm>
            <a:custGeom>
              <a:avLst/>
              <a:gdLst/>
              <a:ahLst/>
              <a:cxnLst>
                <a:cxn ang="0">
                  <a:pos x="wd2" y="hd2"/>
                </a:cxn>
                <a:cxn ang="5400000">
                  <a:pos x="wd2" y="hd2"/>
                </a:cxn>
                <a:cxn ang="10800000">
                  <a:pos x="wd2" y="hd2"/>
                </a:cxn>
                <a:cxn ang="16200000">
                  <a:pos x="wd2" y="hd2"/>
                </a:cxn>
              </a:cxnLst>
              <a:rect l="0" t="0" r="r" b="b"/>
              <a:pathLst>
                <a:path w="21600" h="21445" fill="norm" stroke="1" extrusionOk="0">
                  <a:moveTo>
                    <a:pt x="0" y="21445"/>
                  </a:moveTo>
                  <a:cubicBezTo>
                    <a:pt x="2326" y="8224"/>
                    <a:pt x="6340" y="157"/>
                    <a:pt x="10668" y="3"/>
                  </a:cubicBezTo>
                  <a:cubicBezTo>
                    <a:pt x="15089" y="-155"/>
                    <a:pt x="19221" y="7949"/>
                    <a:pt x="21600" y="21445"/>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3" name="Shape 543"/>
            <p:cNvSpPr/>
            <p:nvPr/>
          </p:nvSpPr>
          <p:spPr>
            <a:xfrm>
              <a:off x="0" y="1166822"/>
              <a:ext cx="1934155" cy="632026"/>
            </a:xfrm>
            <a:custGeom>
              <a:avLst/>
              <a:gdLst/>
              <a:ahLst/>
              <a:cxnLst>
                <a:cxn ang="0">
                  <a:pos x="wd2" y="hd2"/>
                </a:cxn>
                <a:cxn ang="5400000">
                  <a:pos x="wd2" y="hd2"/>
                </a:cxn>
                <a:cxn ang="10800000">
                  <a:pos x="wd2" y="hd2"/>
                </a:cxn>
                <a:cxn ang="16200000">
                  <a:pos x="wd2" y="hd2"/>
                </a:cxn>
              </a:cxnLst>
              <a:rect l="0" t="0" r="r" b="b"/>
              <a:pathLst>
                <a:path w="21600" h="20406" fill="norm" stroke="1" extrusionOk="0">
                  <a:moveTo>
                    <a:pt x="0" y="10592"/>
                  </a:moveTo>
                  <a:cubicBezTo>
                    <a:pt x="343" y="5006"/>
                    <a:pt x="1914" y="735"/>
                    <a:pt x="3864" y="89"/>
                  </a:cubicBezTo>
                  <a:cubicBezTo>
                    <a:pt x="6588" y="-813"/>
                    <a:pt x="8742" y="5289"/>
                    <a:pt x="10800" y="10592"/>
                  </a:cubicBezTo>
                  <a:cubicBezTo>
                    <a:pt x="11789" y="13141"/>
                    <a:pt x="12860" y="15545"/>
                    <a:pt x="13902" y="17699"/>
                  </a:cubicBezTo>
                  <a:cubicBezTo>
                    <a:pt x="14951" y="19902"/>
                    <a:pt x="16202" y="20787"/>
                    <a:pt x="17501" y="20257"/>
                  </a:cubicBezTo>
                  <a:cubicBezTo>
                    <a:pt x="19375" y="19492"/>
                    <a:pt x="20958" y="15787"/>
                    <a:pt x="21600" y="10592"/>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4" name="Shape 544"/>
            <p:cNvSpPr/>
            <p:nvPr/>
          </p:nvSpPr>
          <p:spPr>
            <a:xfrm>
              <a:off x="25497" y="2204341"/>
              <a:ext cx="1922089" cy="492894"/>
            </a:xfrm>
            <a:custGeom>
              <a:avLst/>
              <a:gdLst/>
              <a:ahLst/>
              <a:cxnLst>
                <a:cxn ang="0">
                  <a:pos x="wd2" y="hd2"/>
                </a:cxn>
                <a:cxn ang="5400000">
                  <a:pos x="wd2" y="hd2"/>
                </a:cxn>
                <a:cxn ang="10800000">
                  <a:pos x="wd2" y="hd2"/>
                </a:cxn>
                <a:cxn ang="16200000">
                  <a:pos x="wd2" y="hd2"/>
                </a:cxn>
              </a:cxnLst>
              <a:rect l="0" t="0" r="r" b="b"/>
              <a:pathLst>
                <a:path w="21600" h="18170" fill="norm" stroke="1" extrusionOk="0">
                  <a:moveTo>
                    <a:pt x="0" y="9705"/>
                  </a:moveTo>
                  <a:cubicBezTo>
                    <a:pt x="908" y="-236"/>
                    <a:pt x="4741" y="-3311"/>
                    <a:pt x="6949" y="4121"/>
                  </a:cubicBezTo>
                  <a:cubicBezTo>
                    <a:pt x="8396" y="8992"/>
                    <a:pt x="8803" y="18289"/>
                    <a:pt x="11011" y="18169"/>
                  </a:cubicBezTo>
                  <a:cubicBezTo>
                    <a:pt x="13189" y="18051"/>
                    <a:pt x="13562" y="8970"/>
                    <a:pt x="14998" y="4328"/>
                  </a:cubicBezTo>
                  <a:cubicBezTo>
                    <a:pt x="17120" y="-2534"/>
                    <a:pt x="20703" y="385"/>
                    <a:pt x="21600" y="9705"/>
                  </a:cubicBezTo>
                </a:path>
              </a:pathLst>
            </a:custGeom>
            <a:noFill/>
            <a:ln w="50800" cap="flat">
              <a:solidFill>
                <a:srgbClr val="C82506"/>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5" name="Shape 545"/>
            <p:cNvSpPr/>
            <p:nvPr/>
          </p:nvSpPr>
          <p:spPr>
            <a:xfrm flipV="1">
              <a:off x="966104" y="3094170"/>
              <a:ext cx="1" cy="735007"/>
            </a:xfrm>
            <a:prstGeom prst="line">
              <a:avLst/>
            </a:prstGeom>
            <a:noFill/>
            <a:ln w="63500" cap="rnd">
              <a:solidFill>
                <a:srgbClr val="000000"/>
              </a:solidFill>
              <a:custDash>
                <a:ds d="100000" sp="200000"/>
              </a:custDash>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547" name="Shape 547"/>
          <p:cNvSpPr/>
          <p:nvPr/>
        </p:nvSpPr>
        <p:spPr>
          <a:xfrm>
            <a:off x="8897232" y="2703646"/>
            <a:ext cx="203943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exciton state</a:t>
            </a:r>
          </a:p>
        </p:txBody>
      </p:sp>
      <p:grpSp>
        <p:nvGrpSpPr>
          <p:cNvPr id="555" name="Group 555"/>
          <p:cNvGrpSpPr/>
          <p:nvPr/>
        </p:nvGrpSpPr>
        <p:grpSpPr>
          <a:xfrm>
            <a:off x="1800794" y="3587688"/>
            <a:ext cx="3632587" cy="3976027"/>
            <a:chOff x="0" y="0"/>
            <a:chExt cx="3632585" cy="3976025"/>
          </a:xfrm>
        </p:grpSpPr>
        <p:sp>
          <p:nvSpPr>
            <p:cNvPr id="548" name="Shape 548"/>
            <p:cNvSpPr/>
            <p:nvPr/>
          </p:nvSpPr>
          <p:spPr>
            <a:xfrm flipV="1">
              <a:off x="854920" y="0"/>
              <a:ext cx="1" cy="3976026"/>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49" name="Shape 549"/>
            <p:cNvSpPr/>
            <p:nvPr/>
          </p:nvSpPr>
          <p:spPr>
            <a:xfrm flipV="1">
              <a:off x="2777665" y="0"/>
              <a:ext cx="1" cy="3976026"/>
            </a:xfrm>
            <a:prstGeom prst="line">
              <a:avLst/>
            </a:prstGeom>
            <a:noFill/>
            <a:ln w="38100" cap="flat">
              <a:solidFill>
                <a:srgbClr val="000000"/>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50" name="Shape 550"/>
            <p:cNvSpPr/>
            <p:nvPr/>
          </p:nvSpPr>
          <p:spPr>
            <a:xfrm flipV="1">
              <a:off x="1816292" y="3002076"/>
              <a:ext cx="1" cy="735007"/>
            </a:xfrm>
            <a:prstGeom prst="line">
              <a:avLst/>
            </a:prstGeom>
            <a:noFill/>
            <a:ln w="63500" cap="rnd">
              <a:solidFill>
                <a:srgbClr val="000000"/>
              </a:solidFill>
              <a:custDash>
                <a:ds d="100000" sp="200000"/>
              </a:custDash>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51" name="Shape 551"/>
            <p:cNvSpPr/>
            <p:nvPr/>
          </p:nvSpPr>
          <p:spPr>
            <a:xfrm>
              <a:off x="0" y="164417"/>
              <a:ext cx="3632586" cy="416768"/>
            </a:xfrm>
            <a:custGeom>
              <a:avLst/>
              <a:gdLst/>
              <a:ahLst/>
              <a:cxnLst>
                <a:cxn ang="0">
                  <a:pos x="wd2" y="hd2"/>
                </a:cxn>
                <a:cxn ang="5400000">
                  <a:pos x="wd2" y="hd2"/>
                </a:cxn>
                <a:cxn ang="10800000">
                  <a:pos x="wd2" y="hd2"/>
                </a:cxn>
                <a:cxn ang="16200000">
                  <a:pos x="wd2" y="hd2"/>
                </a:cxn>
              </a:cxnLst>
              <a:rect l="0" t="0" r="r" b="b"/>
              <a:pathLst>
                <a:path w="21600" h="21239" fill="norm" stroke="1" extrusionOk="0">
                  <a:moveTo>
                    <a:pt x="0" y="21239"/>
                  </a:moveTo>
                  <a:cubicBezTo>
                    <a:pt x="3280" y="7618"/>
                    <a:pt x="6870" y="371"/>
                    <a:pt x="10515" y="14"/>
                  </a:cubicBezTo>
                  <a:cubicBezTo>
                    <a:pt x="14352" y="-361"/>
                    <a:pt x="18147" y="6905"/>
                    <a:pt x="21600" y="21239"/>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52" name="Shape 552"/>
            <p:cNvSpPr/>
            <p:nvPr/>
          </p:nvSpPr>
          <p:spPr>
            <a:xfrm>
              <a:off x="0" y="817893"/>
              <a:ext cx="3632586" cy="536332"/>
            </a:xfrm>
            <a:custGeom>
              <a:avLst/>
              <a:gdLst/>
              <a:ahLst/>
              <a:cxnLst>
                <a:cxn ang="0">
                  <a:pos x="wd2" y="hd2"/>
                </a:cxn>
                <a:cxn ang="5400000">
                  <a:pos x="wd2" y="hd2"/>
                </a:cxn>
                <a:cxn ang="10800000">
                  <a:pos x="wd2" y="hd2"/>
                </a:cxn>
                <a:cxn ang="16200000">
                  <a:pos x="wd2" y="hd2"/>
                </a:cxn>
              </a:cxnLst>
              <a:rect l="0" t="0" r="r" b="b"/>
              <a:pathLst>
                <a:path w="21600" h="18577" fill="norm" stroke="1" extrusionOk="0">
                  <a:moveTo>
                    <a:pt x="0" y="6170"/>
                  </a:moveTo>
                  <a:cubicBezTo>
                    <a:pt x="1305" y="14980"/>
                    <a:pt x="3263" y="19544"/>
                    <a:pt x="5251" y="18405"/>
                  </a:cubicBezTo>
                  <a:cubicBezTo>
                    <a:pt x="7240" y="17265"/>
                    <a:pt x="8956" y="10551"/>
                    <a:pt x="10800" y="6170"/>
                  </a:cubicBezTo>
                  <a:cubicBezTo>
                    <a:pt x="14262" y="-2056"/>
                    <a:pt x="18138" y="-2056"/>
                    <a:pt x="21600" y="6170"/>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53" name="Shape 553"/>
            <p:cNvSpPr/>
            <p:nvPr/>
          </p:nvSpPr>
          <p:spPr>
            <a:xfrm>
              <a:off x="0" y="1527046"/>
              <a:ext cx="3632586" cy="478026"/>
            </a:xfrm>
            <a:custGeom>
              <a:avLst/>
              <a:gdLst/>
              <a:ahLst/>
              <a:cxnLst>
                <a:cxn ang="0">
                  <a:pos x="wd2" y="hd2"/>
                </a:cxn>
                <a:cxn ang="5400000">
                  <a:pos x="wd2" y="hd2"/>
                </a:cxn>
                <a:cxn ang="10800000">
                  <a:pos x="wd2" y="hd2"/>
                </a:cxn>
                <a:cxn ang="16200000">
                  <a:pos x="wd2" y="hd2"/>
                </a:cxn>
              </a:cxnLst>
              <a:rect l="0" t="0" r="r" b="b"/>
              <a:pathLst>
                <a:path w="21600" h="18722" fill="norm" stroke="1" extrusionOk="0">
                  <a:moveTo>
                    <a:pt x="0" y="3537"/>
                  </a:moveTo>
                  <a:cubicBezTo>
                    <a:pt x="1020" y="15402"/>
                    <a:pt x="3129" y="21227"/>
                    <a:pt x="5128" y="17702"/>
                  </a:cubicBezTo>
                  <a:cubicBezTo>
                    <a:pt x="7271" y="13926"/>
                    <a:pt x="8821" y="-373"/>
                    <a:pt x="11084" y="8"/>
                  </a:cubicBezTo>
                  <a:cubicBezTo>
                    <a:pt x="13131" y="352"/>
                    <a:pt x="14550" y="12765"/>
                    <a:pt x="16484" y="16490"/>
                  </a:cubicBezTo>
                  <a:cubicBezTo>
                    <a:pt x="18438" y="20252"/>
                    <a:pt x="20532" y="14950"/>
                    <a:pt x="21600" y="3537"/>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554" name="Shape 554"/>
            <p:cNvSpPr/>
            <p:nvPr/>
          </p:nvSpPr>
          <p:spPr>
            <a:xfrm>
              <a:off x="0" y="2250028"/>
              <a:ext cx="3632586" cy="490484"/>
            </a:xfrm>
            <a:custGeom>
              <a:avLst/>
              <a:gdLst/>
              <a:ahLst/>
              <a:cxnLst>
                <a:cxn ang="0">
                  <a:pos x="wd2" y="hd2"/>
                </a:cxn>
                <a:cxn ang="5400000">
                  <a:pos x="wd2" y="hd2"/>
                </a:cxn>
                <a:cxn ang="10800000">
                  <a:pos x="wd2" y="hd2"/>
                </a:cxn>
                <a:cxn ang="16200000">
                  <a:pos x="wd2" y="hd2"/>
                </a:cxn>
              </a:cxnLst>
              <a:rect l="0" t="0" r="r" b="b"/>
              <a:pathLst>
                <a:path w="21600" h="20482" fill="norm" stroke="1" extrusionOk="0">
                  <a:moveTo>
                    <a:pt x="0" y="9967"/>
                  </a:moveTo>
                  <a:cubicBezTo>
                    <a:pt x="583" y="3070"/>
                    <a:pt x="1688" y="-780"/>
                    <a:pt x="2823" y="133"/>
                  </a:cubicBezTo>
                  <a:cubicBezTo>
                    <a:pt x="3819" y="935"/>
                    <a:pt x="4653" y="5274"/>
                    <a:pt x="5400" y="9967"/>
                  </a:cubicBezTo>
                  <a:cubicBezTo>
                    <a:pt x="6172" y="14816"/>
                    <a:pt x="6927" y="20139"/>
                    <a:pt x="7953" y="20467"/>
                  </a:cubicBezTo>
                  <a:cubicBezTo>
                    <a:pt x="9058" y="20820"/>
                    <a:pt x="9959" y="15110"/>
                    <a:pt x="10800" y="9967"/>
                  </a:cubicBezTo>
                  <a:cubicBezTo>
                    <a:pt x="11565" y="5288"/>
                    <a:pt x="12400" y="925"/>
                    <a:pt x="13386" y="459"/>
                  </a:cubicBezTo>
                  <a:cubicBezTo>
                    <a:pt x="14533" y="-83"/>
                    <a:pt x="15542" y="4628"/>
                    <a:pt x="16441" y="9681"/>
                  </a:cubicBezTo>
                  <a:cubicBezTo>
                    <a:pt x="17237" y="14153"/>
                    <a:pt x="18038" y="19065"/>
                    <a:pt x="19046" y="19842"/>
                  </a:cubicBezTo>
                  <a:cubicBezTo>
                    <a:pt x="20109" y="20661"/>
                    <a:pt x="21130" y="16711"/>
                    <a:pt x="21600" y="9967"/>
                  </a:cubicBezTo>
                </a:path>
              </a:pathLst>
            </a:custGeom>
            <a:noFill/>
            <a:ln w="50800" cap="flat">
              <a:solidFill>
                <a:srgbClr val="F5D328"/>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556" name="Shape 556"/>
          <p:cNvSpPr/>
          <p:nvPr/>
        </p:nvSpPr>
        <p:spPr>
          <a:xfrm>
            <a:off x="2616208" y="2703646"/>
            <a:ext cx="200175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photon state</a:t>
            </a:r>
          </a:p>
        </p:txBody>
      </p:sp>
      <p:grpSp>
        <p:nvGrpSpPr>
          <p:cNvPr id="564" name="Group 564"/>
          <p:cNvGrpSpPr/>
          <p:nvPr/>
        </p:nvGrpSpPr>
        <p:grpSpPr>
          <a:xfrm>
            <a:off x="362519" y="2889530"/>
            <a:ext cx="1223377" cy="1270001"/>
            <a:chOff x="0" y="0"/>
            <a:chExt cx="1223375" cy="1270000"/>
          </a:xfrm>
        </p:grpSpPr>
        <p:sp>
          <p:nvSpPr>
            <p:cNvPr id="557" name="Shape 557"/>
            <p:cNvSpPr/>
            <p:nvPr/>
          </p:nvSpPr>
          <p:spPr>
            <a:xfrm>
              <a:off x="222191" y="908075"/>
              <a:ext cx="229993" cy="23000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50800" cap="flat">
              <a:solidFill>
                <a:srgbClr val="000000"/>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558" name="Shape 558"/>
            <p:cNvSpPr/>
            <p:nvPr/>
          </p:nvSpPr>
          <p:spPr>
            <a:xfrm>
              <a:off x="263166" y="954912"/>
              <a:ext cx="137996" cy="1380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0000"/>
            </a:soli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559" name="Shape 559"/>
            <p:cNvSpPr/>
            <p:nvPr/>
          </p:nvSpPr>
          <p:spPr>
            <a:xfrm flipV="1">
              <a:off x="337187" y="228102"/>
              <a:ext cx="1" cy="809266"/>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sp>
          <p:nvSpPr>
            <p:cNvPr id="560" name="Shape 560"/>
            <p:cNvSpPr/>
            <p:nvPr/>
          </p:nvSpPr>
          <p:spPr>
            <a:xfrm>
              <a:off x="322845" y="1023077"/>
              <a:ext cx="783688" cy="1"/>
            </a:xfrm>
            <a:prstGeom prst="line">
              <a:avLst/>
            </a:prstGeom>
            <a:noFill/>
            <a:ln w="50800" cap="flat">
              <a:solidFill>
                <a:srgbClr val="000000"/>
              </a:solidFill>
              <a:prstDash val="solid"/>
              <a:round/>
              <a:tailEnd type="triangle" w="med" len="med"/>
            </a:ln>
            <a:effectLst>
              <a:outerShdw sx="100000" sy="100000" kx="0" ky="0" algn="b" rotWithShape="0" blurRad="50800" dist="25400" dir="5400000">
                <a:srgbClr val="000000">
                  <a:alpha val="38000"/>
                </a:srgbClr>
              </a:outerShdw>
            </a:effectLst>
          </p:spPr>
          <p:txBody>
            <a:bodyPr wrap="square" lIns="65023" tIns="65023" rIns="65023" bIns="65023" numCol="1" anchor="t">
              <a:noAutofit/>
            </a:bodyPr>
            <a:lstStyle/>
            <a:p>
              <a:pPr lvl="0" algn="l" defTabSz="457200">
                <a:defRPr sz="1600"/>
              </a:pPr>
            </a:p>
          </p:txBody>
        </p:sp>
        <p:pic>
          <p:nvPicPr>
            <p:cNvPr id="561" name="image44.pdf"/>
            <p:cNvPicPr/>
            <p:nvPr/>
          </p:nvPicPr>
          <p:blipFill>
            <a:blip r:embed="rId3">
              <a:extLst/>
            </a:blip>
            <a:stretch>
              <a:fillRect/>
            </a:stretch>
          </p:blipFill>
          <p:spPr>
            <a:xfrm>
              <a:off x="0" y="1118080"/>
              <a:ext cx="187665" cy="151921"/>
            </a:xfrm>
            <a:prstGeom prst="rect">
              <a:avLst/>
            </a:prstGeom>
            <a:ln w="12700" cap="flat">
              <a:noFill/>
              <a:miter lim="400000"/>
            </a:ln>
            <a:effectLst/>
          </p:spPr>
        </p:pic>
        <p:pic>
          <p:nvPicPr>
            <p:cNvPr id="562" name="image45.pdf"/>
            <p:cNvPicPr/>
            <p:nvPr/>
          </p:nvPicPr>
          <p:blipFill>
            <a:blip r:embed="rId4">
              <a:extLst/>
            </a:blip>
            <a:stretch>
              <a:fillRect/>
            </a:stretch>
          </p:blipFill>
          <p:spPr>
            <a:xfrm>
              <a:off x="1062520" y="1118080"/>
              <a:ext cx="160856" cy="151921"/>
            </a:xfrm>
            <a:prstGeom prst="rect">
              <a:avLst/>
            </a:prstGeom>
            <a:ln w="12700" cap="flat">
              <a:noFill/>
              <a:miter lim="400000"/>
            </a:ln>
            <a:effectLst/>
          </p:spPr>
        </p:pic>
        <p:pic>
          <p:nvPicPr>
            <p:cNvPr id="563" name="pasted-image.pdf"/>
            <p:cNvPicPr/>
            <p:nvPr/>
          </p:nvPicPr>
          <p:blipFill>
            <a:blip r:embed="rId5">
              <a:extLst/>
            </a:blip>
            <a:srcRect l="0" t="0" r="0" b="0"/>
            <a:stretch>
              <a:fillRect/>
            </a:stretch>
          </p:blipFill>
          <p:spPr>
            <a:xfrm>
              <a:off x="410912" y="0"/>
              <a:ext cx="157703" cy="210269"/>
            </a:xfrm>
            <a:prstGeom prst="rect">
              <a:avLst/>
            </a:prstGeom>
            <a:ln w="12700" cap="flat">
              <a:noFill/>
              <a:miter lim="400000"/>
            </a:ln>
            <a:effectLst/>
          </p:spPr>
        </p:pic>
      </p:grpSp>
      <p:sp>
        <p:nvSpPr>
          <p:cNvPr id="565" name="Shape 565"/>
          <p:cNvSpPr/>
          <p:nvPr/>
        </p:nvSpPr>
        <p:spPr>
          <a:xfrm>
            <a:off x="164133" y="2619807"/>
            <a:ext cx="6905909" cy="6590241"/>
          </a:xfrm>
          <a:prstGeom prst="roundRect">
            <a:avLst>
              <a:gd name="adj" fmla="val 13161"/>
            </a:avLst>
          </a:prstGeom>
          <a:ln w="63500">
            <a:solidFill>
              <a:srgbClr val="0365C0"/>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
        <p:nvSpPr>
          <p:cNvPr id="566" name="Shape 566"/>
          <p:cNvSpPr/>
          <p:nvPr/>
        </p:nvSpPr>
        <p:spPr>
          <a:xfrm>
            <a:off x="7452162" y="2619807"/>
            <a:ext cx="4929571" cy="6590241"/>
          </a:xfrm>
          <a:prstGeom prst="roundRect">
            <a:avLst>
              <a:gd name="adj" fmla="val 17595"/>
            </a:avLst>
          </a:prstGeom>
          <a:ln w="63500">
            <a:solidFill>
              <a:srgbClr val="0365C0"/>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
        <p:nvSpPr>
          <p:cNvPr id="567" name="Shape 567"/>
          <p:cNvSpPr/>
          <p:nvPr/>
        </p:nvSpPr>
        <p:spPr>
          <a:xfrm>
            <a:off x="8987629" y="8295154"/>
            <a:ext cx="153729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pPr>
            <a:r>
              <a:rPr sz="3200"/>
              <a:t>discrete</a:t>
            </a:r>
          </a:p>
        </p:txBody>
      </p:sp>
      <p:sp>
        <p:nvSpPr>
          <p:cNvPr id="568" name="Shape 568"/>
          <p:cNvSpPr/>
          <p:nvPr/>
        </p:nvSpPr>
        <p:spPr>
          <a:xfrm>
            <a:off x="2159255" y="8110301"/>
            <a:ext cx="208002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pPr>
            <a:r>
              <a:rPr sz="3200"/>
              <a:t>continuous</a:t>
            </a:r>
          </a:p>
        </p:txBody>
      </p:sp>
      <p:pic>
        <p:nvPicPr>
          <p:cNvPr id="569" name="pasted-image.pdf"/>
          <p:cNvPicPr/>
          <p:nvPr/>
        </p:nvPicPr>
        <p:blipFill>
          <a:blip r:embed="rId6">
            <a:extLst/>
          </a:blip>
          <a:stretch>
            <a:fillRect/>
          </a:stretch>
        </p:blipFill>
        <p:spPr>
          <a:xfrm>
            <a:off x="10661247" y="8436464"/>
            <a:ext cx="368301" cy="304801"/>
          </a:xfrm>
          <a:prstGeom prst="rect">
            <a:avLst/>
          </a:prstGeom>
          <a:ln w="12700">
            <a:miter lim="400000"/>
          </a:ln>
        </p:spPr>
      </p:pic>
      <p:pic>
        <p:nvPicPr>
          <p:cNvPr id="570" name="pasted-image.pdf"/>
          <p:cNvPicPr/>
          <p:nvPr/>
        </p:nvPicPr>
        <p:blipFill>
          <a:blip r:embed="rId6">
            <a:extLst/>
          </a:blip>
          <a:stretch>
            <a:fillRect/>
          </a:stretch>
        </p:blipFill>
        <p:spPr>
          <a:xfrm>
            <a:off x="4441743" y="8250001"/>
            <a:ext cx="368301" cy="3048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650239" y="-27573"/>
            <a:ext cx="11704322" cy="1625601"/>
          </a:xfrm>
          <a:prstGeom prst="rect">
            <a:avLst/>
          </a:prstGeom>
        </p:spPr>
        <p:txBody>
          <a:bodyPr/>
          <a:lstStyle>
            <a:lvl1pPr>
              <a:defRPr sz="6800">
                <a:latin typeface="Helvetica"/>
                <a:ea typeface="Helvetica"/>
                <a:cs typeface="Helvetica"/>
                <a:sym typeface="Helvetica"/>
              </a:defRPr>
            </a:lvl1pPr>
          </a:lstStyle>
          <a:p>
            <a:pPr lvl="0">
              <a:defRPr sz="1800">
                <a:uFillTx/>
              </a:defRPr>
            </a:pPr>
            <a:r>
              <a:rPr sz="6800">
                <a:uFill>
                  <a:solidFill/>
                </a:uFill>
              </a:rPr>
              <a:t>Contents</a:t>
            </a:r>
          </a:p>
        </p:txBody>
      </p:sp>
      <p:sp>
        <p:nvSpPr>
          <p:cNvPr id="65" name="Shape 65"/>
          <p:cNvSpPr/>
          <p:nvPr/>
        </p:nvSpPr>
        <p:spPr>
          <a:xfrm>
            <a:off x="1289729" y="1483202"/>
            <a:ext cx="10425341" cy="7965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610098" indent="-610098" algn="l" defTabSz="457200">
              <a:lnSpc>
                <a:spcPct val="96000"/>
              </a:lnSpc>
              <a:buSzPct val="75000"/>
              <a:buChar char="•"/>
              <a:defRPr sz="1800"/>
            </a:pPr>
            <a:r>
              <a:rPr sz="4000">
                <a:uFill>
                  <a:solidFill/>
                </a:uFill>
              </a:rPr>
              <a:t>Introduction</a:t>
            </a:r>
            <a:br>
              <a:rPr sz="3400">
                <a:uFill>
                  <a:solidFill/>
                </a:uFill>
              </a:rPr>
            </a:br>
            <a:r>
              <a:rPr sz="3400">
                <a:uFill>
                  <a:solidFill/>
                </a:uFill>
              </a:rPr>
              <a:t>Quantum entanglement</a:t>
            </a:r>
            <a:br>
              <a:rPr sz="3400">
                <a:uFill>
                  <a:solidFill/>
                </a:uFill>
              </a:rPr>
            </a:br>
            <a:r>
              <a:rPr sz="3400">
                <a:uFill>
                  <a:solidFill/>
                </a:uFill>
              </a:rPr>
              <a:t>Radiative decay process of biexciton</a:t>
            </a:r>
            <a:br>
              <a:rPr sz="3400">
                <a:uFill>
                  <a:solidFill/>
                </a:uFill>
              </a:rPr>
            </a:br>
            <a:r>
              <a:rPr sz="3400">
                <a:uFill>
                  <a:solidFill/>
                </a:uFill>
              </a:rPr>
              <a:t>Radiative lifetime of exciton and biexciton</a:t>
            </a:r>
            <a:br>
              <a:rPr sz="3400">
                <a:uFill>
                  <a:solidFill/>
                </a:uFill>
              </a:rPr>
            </a:br>
            <a:r>
              <a:rPr sz="3400">
                <a:uFill>
                  <a:solidFill/>
                </a:uFill>
              </a:rPr>
              <a:t>     as a function of film thickness (experiment)</a:t>
            </a:r>
            <a:br>
              <a:rPr sz="3400">
                <a:uFill>
                  <a:solidFill/>
                </a:uFill>
              </a:rPr>
            </a:br>
            <a:r>
              <a:rPr sz="3400">
                <a:uFill>
                  <a:solidFill/>
                </a:uFill>
              </a:rPr>
              <a:t>Purpose</a:t>
            </a:r>
            <a:endParaRPr sz="3400">
              <a:uFill>
                <a:solidFill/>
              </a:uFill>
            </a:endParaRPr>
          </a:p>
          <a:p>
            <a:pPr lvl="0" marL="518583" indent="-518583" algn="l" defTabSz="457200">
              <a:lnSpc>
                <a:spcPct val="96000"/>
              </a:lnSpc>
              <a:buSzPct val="75000"/>
              <a:buChar char="•"/>
              <a:defRPr sz="1800"/>
            </a:pPr>
            <a:endParaRPr sz="3400">
              <a:uFill>
                <a:solidFill/>
              </a:uFill>
            </a:endParaRPr>
          </a:p>
          <a:p>
            <a:pPr lvl="0" marL="610098" indent="-610098" algn="l" defTabSz="457200">
              <a:lnSpc>
                <a:spcPct val="96000"/>
              </a:lnSpc>
              <a:buSzPct val="75000"/>
              <a:buChar char="•"/>
              <a:defRPr sz="1800"/>
            </a:pPr>
            <a:r>
              <a:rPr sz="4000">
                <a:uFill>
                  <a:solidFill/>
                </a:uFill>
              </a:rPr>
              <a:t>Exciton-Light Coupled States</a:t>
            </a:r>
            <a:br>
              <a:rPr sz="3400">
                <a:uFill>
                  <a:solidFill/>
                </a:uFill>
              </a:rPr>
            </a:br>
            <a:r>
              <a:rPr sz="3400">
                <a:uFill>
                  <a:solidFill/>
                </a:uFill>
              </a:rPr>
              <a:t>Calculation method for energy of exciton-like states</a:t>
            </a:r>
            <a:br>
              <a:rPr sz="3400">
                <a:uFill>
                  <a:solidFill/>
                </a:uFill>
              </a:rPr>
            </a:br>
            <a:r>
              <a:rPr sz="3400">
                <a:uFill>
                  <a:solidFill/>
                </a:uFill>
              </a:rPr>
              <a:t>Results of peak energy and radiative lifetime</a:t>
            </a:r>
            <a:endParaRPr sz="3400">
              <a:uFill>
                <a:solidFill/>
              </a:uFill>
            </a:endParaRPr>
          </a:p>
          <a:p>
            <a:pPr lvl="0" marL="518583" indent="-518583" algn="l" defTabSz="457200">
              <a:lnSpc>
                <a:spcPct val="96000"/>
              </a:lnSpc>
              <a:buSzPct val="75000"/>
              <a:buChar char="•"/>
              <a:defRPr sz="1800"/>
            </a:pPr>
            <a:endParaRPr sz="3400">
              <a:uFill>
                <a:solidFill/>
              </a:uFill>
            </a:endParaRPr>
          </a:p>
          <a:p>
            <a:pPr lvl="0" marL="610098" indent="-610098" algn="l" defTabSz="457200">
              <a:lnSpc>
                <a:spcPct val="96000"/>
              </a:lnSpc>
              <a:buSzPct val="75000"/>
              <a:buChar char="•"/>
              <a:defRPr sz="1800"/>
            </a:pPr>
            <a:r>
              <a:rPr sz="4000">
                <a:uFill>
                  <a:solidFill/>
                </a:uFill>
              </a:rPr>
              <a:t>Problem to calculate biexciton lifetime</a:t>
            </a:r>
            <a:br>
              <a:rPr sz="3400">
                <a:uFill>
                  <a:solidFill/>
                </a:uFill>
              </a:rPr>
            </a:br>
            <a:r>
              <a:rPr sz="3400">
                <a:uFill>
                  <a:solidFill/>
                </a:uFill>
              </a:rPr>
              <a:t>Strategy for the resolution</a:t>
            </a:r>
            <a:endParaRPr sz="3400">
              <a:uFill>
                <a:solidFill/>
              </a:uFill>
            </a:endParaRPr>
          </a:p>
          <a:p>
            <a:pPr lvl="0" marL="518583" indent="-518583" algn="l" defTabSz="457200">
              <a:lnSpc>
                <a:spcPct val="96000"/>
              </a:lnSpc>
              <a:buSzPct val="75000"/>
              <a:buChar char="•"/>
              <a:defRPr sz="1800"/>
            </a:pPr>
            <a:endParaRPr sz="3400">
              <a:uFill>
                <a:solidFill/>
              </a:uFill>
            </a:endParaRPr>
          </a:p>
          <a:p>
            <a:pPr lvl="0" marL="518583" indent="-518583" algn="l" defTabSz="457200">
              <a:lnSpc>
                <a:spcPct val="96000"/>
              </a:lnSpc>
              <a:buSzPct val="75000"/>
              <a:buChar char="•"/>
              <a:defRPr sz="1800"/>
            </a:pPr>
            <a:r>
              <a:rPr sz="4000">
                <a:uFill>
                  <a:solidFill/>
                </a:uFill>
              </a:rPr>
              <a:t>Summary</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title"/>
          </p:nvPr>
        </p:nvSpPr>
        <p:spPr>
          <a:xfrm>
            <a:off x="650239" y="469136"/>
            <a:ext cx="11704322" cy="1023110"/>
          </a:xfrm>
          <a:prstGeom prst="rect">
            <a:avLst/>
          </a:prstGeom>
        </p:spPr>
        <p:txBody>
          <a:bodyPr/>
          <a:lstStyle>
            <a:lvl1pPr>
              <a:defRPr sz="5400"/>
            </a:lvl1pPr>
          </a:lstStyle>
          <a:p>
            <a:pPr lvl="0">
              <a:defRPr sz="1800">
                <a:uFillTx/>
              </a:defRPr>
            </a:pPr>
            <a:r>
              <a:rPr sz="5400">
                <a:uFill>
                  <a:solidFill/>
                </a:uFill>
              </a:rPr>
              <a:t>Self-Consistent Equation</a:t>
            </a:r>
          </a:p>
        </p:txBody>
      </p:sp>
      <p:sp>
        <p:nvSpPr>
          <p:cNvPr id="573" name="Shape 573"/>
          <p:cNvSpPr/>
          <p:nvPr/>
        </p:nvSpPr>
        <p:spPr>
          <a:xfrm>
            <a:off x="1009436" y="1681254"/>
            <a:ext cx="4394781" cy="587249"/>
          </a:xfrm>
          <a:prstGeom prst="rect">
            <a:avLst/>
          </a:prstGeom>
          <a:solidFill>
            <a:srgbClr val="FFFFFF"/>
          </a:solidFill>
          <a:ln w="12700">
            <a:solidFill>
              <a:srgbClr val="FFFFFF"/>
            </a:solidFill>
            <a:round/>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Maxwell’s wave equation</a:t>
            </a:r>
          </a:p>
        </p:txBody>
      </p:sp>
      <p:pic>
        <p:nvPicPr>
          <p:cNvPr id="574" name="image17.pdf"/>
          <p:cNvPicPr/>
          <p:nvPr/>
        </p:nvPicPr>
        <p:blipFill>
          <a:blip r:embed="rId3">
            <a:extLst/>
          </a:blip>
          <a:stretch>
            <a:fillRect/>
          </a:stretch>
        </p:blipFill>
        <p:spPr>
          <a:xfrm>
            <a:off x="4656149" y="3817035"/>
            <a:ext cx="4808456" cy="951776"/>
          </a:xfrm>
          <a:prstGeom prst="rect">
            <a:avLst/>
          </a:prstGeom>
          <a:ln w="12700">
            <a:miter lim="400000"/>
          </a:ln>
        </p:spPr>
      </p:pic>
      <p:pic>
        <p:nvPicPr>
          <p:cNvPr id="575" name="image18.pdf"/>
          <p:cNvPicPr/>
          <p:nvPr/>
        </p:nvPicPr>
        <p:blipFill>
          <a:blip r:embed="rId4">
            <a:extLst/>
          </a:blip>
          <a:stretch>
            <a:fillRect/>
          </a:stretch>
        </p:blipFill>
        <p:spPr>
          <a:xfrm>
            <a:off x="1616611" y="2322124"/>
            <a:ext cx="8717316" cy="463567"/>
          </a:xfrm>
          <a:prstGeom prst="rect">
            <a:avLst/>
          </a:prstGeom>
          <a:ln w="12700">
            <a:miter lim="400000"/>
          </a:ln>
        </p:spPr>
      </p:pic>
      <p:pic>
        <p:nvPicPr>
          <p:cNvPr id="576" name="image19.pdf"/>
          <p:cNvPicPr/>
          <p:nvPr/>
        </p:nvPicPr>
        <p:blipFill>
          <a:blip r:embed="rId5">
            <a:extLst/>
          </a:blip>
          <a:stretch>
            <a:fillRect/>
          </a:stretch>
        </p:blipFill>
        <p:spPr>
          <a:xfrm>
            <a:off x="1620276" y="5770507"/>
            <a:ext cx="9092428" cy="445922"/>
          </a:xfrm>
          <a:prstGeom prst="rect">
            <a:avLst/>
          </a:prstGeom>
          <a:ln w="12700">
            <a:miter lim="400000"/>
          </a:ln>
        </p:spPr>
      </p:pic>
      <p:pic>
        <p:nvPicPr>
          <p:cNvPr id="577" name="image20.pdf"/>
          <p:cNvPicPr/>
          <p:nvPr/>
        </p:nvPicPr>
        <p:blipFill>
          <a:blip r:embed="rId6">
            <a:extLst/>
          </a:blip>
          <a:stretch>
            <a:fillRect/>
          </a:stretch>
        </p:blipFill>
        <p:spPr>
          <a:xfrm>
            <a:off x="1775558" y="7271758"/>
            <a:ext cx="8778293" cy="855375"/>
          </a:xfrm>
          <a:prstGeom prst="rect">
            <a:avLst/>
          </a:prstGeom>
          <a:ln w="12700">
            <a:miter lim="400000"/>
          </a:ln>
        </p:spPr>
      </p:pic>
      <p:sp>
        <p:nvSpPr>
          <p:cNvPr id="578" name="Shape 578"/>
          <p:cNvSpPr/>
          <p:nvPr/>
        </p:nvSpPr>
        <p:spPr>
          <a:xfrm>
            <a:off x="1009436" y="5014038"/>
            <a:ext cx="4192484"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Dyadic Green’s function</a:t>
            </a:r>
          </a:p>
        </p:txBody>
      </p:sp>
      <p:sp>
        <p:nvSpPr>
          <p:cNvPr id="579" name="Shape 579"/>
          <p:cNvSpPr/>
          <p:nvPr/>
        </p:nvSpPr>
        <p:spPr>
          <a:xfrm>
            <a:off x="1009436" y="6545140"/>
            <a:ext cx="5449615"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Radiation field from polarization P</a:t>
            </a:r>
          </a:p>
        </p:txBody>
      </p:sp>
      <p:sp>
        <p:nvSpPr>
          <p:cNvPr id="580" name="Shape 580"/>
          <p:cNvSpPr/>
          <p:nvPr/>
        </p:nvSpPr>
        <p:spPr>
          <a:xfrm>
            <a:off x="2116135" y="3035802"/>
            <a:ext cx="3548178"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Exciton polarization:</a:t>
            </a:r>
          </a:p>
        </p:txBody>
      </p:sp>
      <p:sp>
        <p:nvSpPr>
          <p:cNvPr id="581" name="Shape 581"/>
          <p:cNvSpPr/>
          <p:nvPr/>
        </p:nvSpPr>
        <p:spPr>
          <a:xfrm>
            <a:off x="2324650" y="3990630"/>
            <a:ext cx="2552368"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Susceptibility:</a:t>
            </a:r>
          </a:p>
        </p:txBody>
      </p:sp>
      <p:pic>
        <p:nvPicPr>
          <p:cNvPr id="582" name="image21.pdf" descr="latex-image-1.pdf"/>
          <p:cNvPicPr/>
          <p:nvPr/>
        </p:nvPicPr>
        <p:blipFill>
          <a:blip r:embed="rId7">
            <a:extLst/>
          </a:blip>
          <a:stretch>
            <a:fillRect/>
          </a:stretch>
        </p:blipFill>
        <p:spPr>
          <a:xfrm>
            <a:off x="5476466" y="3002430"/>
            <a:ext cx="5236239" cy="771454"/>
          </a:xfrm>
          <a:prstGeom prst="rect">
            <a:avLst/>
          </a:prstGeom>
          <a:ln w="12700">
            <a:miter lim="400000"/>
          </a:ln>
        </p:spPr>
      </p:pic>
      <p:sp>
        <p:nvSpPr>
          <p:cNvPr id="583" name="Shape 583"/>
          <p:cNvSpPr/>
          <p:nvPr/>
        </p:nvSpPr>
        <p:spPr>
          <a:xfrm>
            <a:off x="2838357" y="8350754"/>
            <a:ext cx="4458781"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Self-consistent equation for </a:t>
            </a:r>
          </a:p>
        </p:txBody>
      </p:sp>
      <p:pic>
        <p:nvPicPr>
          <p:cNvPr id="584" name="image22.pdf" descr="latex-image-1.pdf"/>
          <p:cNvPicPr/>
          <p:nvPr/>
        </p:nvPicPr>
        <p:blipFill>
          <a:blip r:embed="rId8">
            <a:extLst/>
          </a:blip>
          <a:stretch>
            <a:fillRect/>
          </a:stretch>
        </p:blipFill>
        <p:spPr>
          <a:xfrm>
            <a:off x="7141802" y="8505500"/>
            <a:ext cx="1264357" cy="415432"/>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8" name="Shape 588"/>
          <p:cNvSpPr/>
          <p:nvPr/>
        </p:nvSpPr>
        <p:spPr>
          <a:xfrm>
            <a:off x="10071237" y="4906682"/>
            <a:ext cx="1316615" cy="2742097"/>
          </a:xfrm>
          <a:prstGeom prst="rect">
            <a:avLst/>
          </a:prstGeom>
          <a:solidFill>
            <a:srgbClr val="DBEEF4"/>
          </a:solidFill>
          <a:ln w="12700">
            <a:miter lim="400000"/>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589" name="Shape 589"/>
          <p:cNvSpPr/>
          <p:nvPr>
            <p:ph type="title"/>
          </p:nvPr>
        </p:nvSpPr>
        <p:spPr>
          <a:xfrm>
            <a:off x="650239" y="312059"/>
            <a:ext cx="11704322" cy="826765"/>
          </a:xfrm>
          <a:prstGeom prst="rect">
            <a:avLst/>
          </a:prstGeom>
        </p:spPr>
        <p:txBody>
          <a:bodyPr/>
          <a:lstStyle>
            <a:lvl1pPr defTabSz="374904">
              <a:defRPr sz="4428"/>
            </a:lvl1pPr>
          </a:lstStyle>
          <a:p>
            <a:pPr lvl="0">
              <a:defRPr sz="1800">
                <a:uFillTx/>
              </a:defRPr>
            </a:pPr>
            <a:r>
              <a:rPr sz="4428">
                <a:uFill>
                  <a:solidFill/>
                </a:uFill>
              </a:rPr>
              <a:t>Exciton states in film</a:t>
            </a:r>
          </a:p>
        </p:txBody>
      </p:sp>
      <p:pic>
        <p:nvPicPr>
          <p:cNvPr id="590" name="image32.pdf"/>
          <p:cNvPicPr/>
          <p:nvPr/>
        </p:nvPicPr>
        <p:blipFill>
          <a:blip r:embed="rId2">
            <a:extLst/>
          </a:blip>
          <a:stretch>
            <a:fillRect/>
          </a:stretch>
        </p:blipFill>
        <p:spPr>
          <a:xfrm>
            <a:off x="1160792" y="4378087"/>
            <a:ext cx="4841642" cy="721328"/>
          </a:xfrm>
          <a:prstGeom prst="rect">
            <a:avLst/>
          </a:prstGeom>
          <a:ln w="12700">
            <a:miter lim="400000"/>
          </a:ln>
        </p:spPr>
      </p:pic>
      <p:pic>
        <p:nvPicPr>
          <p:cNvPr id="591" name="image33.pdf"/>
          <p:cNvPicPr/>
          <p:nvPr/>
        </p:nvPicPr>
        <p:blipFill>
          <a:blip r:embed="rId3">
            <a:extLst/>
          </a:blip>
          <a:stretch>
            <a:fillRect/>
          </a:stretch>
        </p:blipFill>
        <p:spPr>
          <a:xfrm>
            <a:off x="1795255" y="6673230"/>
            <a:ext cx="1750583" cy="394949"/>
          </a:xfrm>
          <a:prstGeom prst="rect">
            <a:avLst/>
          </a:prstGeom>
          <a:ln w="12700">
            <a:miter lim="400000"/>
          </a:ln>
        </p:spPr>
      </p:pic>
      <p:pic>
        <p:nvPicPr>
          <p:cNvPr id="592" name="image34.pdf"/>
          <p:cNvPicPr/>
          <p:nvPr/>
        </p:nvPicPr>
        <p:blipFill>
          <a:blip r:embed="rId4">
            <a:extLst/>
          </a:blip>
          <a:stretch>
            <a:fillRect/>
          </a:stretch>
        </p:blipFill>
        <p:spPr>
          <a:xfrm>
            <a:off x="1053101" y="5721917"/>
            <a:ext cx="3168122" cy="505063"/>
          </a:xfrm>
          <a:prstGeom prst="rect">
            <a:avLst/>
          </a:prstGeom>
          <a:ln w="12700">
            <a:miter lim="400000"/>
          </a:ln>
        </p:spPr>
      </p:pic>
      <p:pic>
        <p:nvPicPr>
          <p:cNvPr id="593" name="image35.pdf"/>
          <p:cNvPicPr/>
          <p:nvPr/>
        </p:nvPicPr>
        <p:blipFill>
          <a:blip r:embed="rId5">
            <a:extLst/>
          </a:blip>
          <a:stretch>
            <a:fillRect/>
          </a:stretch>
        </p:blipFill>
        <p:spPr>
          <a:xfrm>
            <a:off x="1160792" y="7547785"/>
            <a:ext cx="5688921" cy="360193"/>
          </a:xfrm>
          <a:prstGeom prst="rect">
            <a:avLst/>
          </a:prstGeom>
          <a:ln w="12700">
            <a:miter lim="400000"/>
          </a:ln>
        </p:spPr>
      </p:pic>
      <p:pic>
        <p:nvPicPr>
          <p:cNvPr id="594" name="image36.pdf"/>
          <p:cNvPicPr/>
          <p:nvPr/>
        </p:nvPicPr>
        <p:blipFill>
          <a:blip r:embed="rId6">
            <a:extLst/>
          </a:blip>
          <a:stretch>
            <a:fillRect/>
          </a:stretch>
        </p:blipFill>
        <p:spPr>
          <a:xfrm>
            <a:off x="1160792" y="8334138"/>
            <a:ext cx="2114096" cy="841211"/>
          </a:xfrm>
          <a:prstGeom prst="rect">
            <a:avLst/>
          </a:prstGeom>
          <a:ln w="12700">
            <a:miter lim="400000"/>
          </a:ln>
        </p:spPr>
      </p:pic>
      <p:pic>
        <p:nvPicPr>
          <p:cNvPr id="595" name="image37.pdf"/>
          <p:cNvPicPr/>
          <p:nvPr/>
        </p:nvPicPr>
        <p:blipFill>
          <a:blip r:embed="rId7">
            <a:extLst/>
          </a:blip>
          <a:stretch>
            <a:fillRect/>
          </a:stretch>
        </p:blipFill>
        <p:spPr>
          <a:xfrm>
            <a:off x="4029729" y="8561321"/>
            <a:ext cx="3333692" cy="386846"/>
          </a:xfrm>
          <a:prstGeom prst="rect">
            <a:avLst/>
          </a:prstGeom>
          <a:ln w="12700">
            <a:miter lim="400000"/>
          </a:ln>
        </p:spPr>
      </p:pic>
      <p:sp>
        <p:nvSpPr>
          <p:cNvPr id="596" name="Shape 596"/>
          <p:cNvSpPr/>
          <p:nvPr/>
        </p:nvSpPr>
        <p:spPr>
          <a:xfrm>
            <a:off x="3412324" y="8528923"/>
            <a:ext cx="592928"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a:t>
            </a:r>
          </a:p>
        </p:txBody>
      </p:sp>
      <p:pic>
        <p:nvPicPr>
          <p:cNvPr id="597" name="image38.pdf"/>
          <p:cNvPicPr/>
          <p:nvPr/>
        </p:nvPicPr>
        <p:blipFill>
          <a:blip r:embed="rId8">
            <a:extLst/>
          </a:blip>
          <a:stretch>
            <a:fillRect/>
          </a:stretch>
        </p:blipFill>
        <p:spPr>
          <a:xfrm>
            <a:off x="2611268" y="1723000"/>
            <a:ext cx="5992167" cy="972036"/>
          </a:xfrm>
          <a:prstGeom prst="rect">
            <a:avLst/>
          </a:prstGeom>
          <a:ln w="12700">
            <a:miter lim="400000"/>
          </a:ln>
        </p:spPr>
      </p:pic>
      <p:pic>
        <p:nvPicPr>
          <p:cNvPr id="598" name="image39.pdf"/>
          <p:cNvPicPr/>
          <p:nvPr/>
        </p:nvPicPr>
        <p:blipFill>
          <a:blip r:embed="rId9">
            <a:extLst/>
          </a:blip>
          <a:stretch>
            <a:fillRect/>
          </a:stretch>
        </p:blipFill>
        <p:spPr>
          <a:xfrm>
            <a:off x="4029729" y="2960638"/>
            <a:ext cx="6777512" cy="1013134"/>
          </a:xfrm>
          <a:prstGeom prst="rect">
            <a:avLst/>
          </a:prstGeom>
          <a:ln w="12700">
            <a:miter lim="400000"/>
          </a:ln>
        </p:spPr>
      </p:pic>
      <p:sp>
        <p:nvSpPr>
          <p:cNvPr id="599" name="Shape 599"/>
          <p:cNvSpPr/>
          <p:nvPr/>
        </p:nvSpPr>
        <p:spPr>
          <a:xfrm>
            <a:off x="832466" y="1860444"/>
            <a:ext cx="1778803"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Energy :</a:t>
            </a:r>
          </a:p>
        </p:txBody>
      </p:sp>
      <p:sp>
        <p:nvSpPr>
          <p:cNvPr id="600" name="Shape 600"/>
          <p:cNvSpPr/>
          <p:nvPr/>
        </p:nvSpPr>
        <p:spPr>
          <a:xfrm>
            <a:off x="832466" y="3144703"/>
            <a:ext cx="4142688"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Wave function :</a:t>
            </a:r>
          </a:p>
        </p:txBody>
      </p:sp>
      <p:sp>
        <p:nvSpPr>
          <p:cNvPr id="601" name="Shape 601"/>
          <p:cNvSpPr/>
          <p:nvPr/>
        </p:nvSpPr>
        <p:spPr>
          <a:xfrm>
            <a:off x="5138104" y="8479744"/>
            <a:ext cx="7548802" cy="511049"/>
          </a:xfrm>
          <a:prstGeom prst="rect">
            <a:avLst/>
          </a:prstGeom>
          <a:solidFill>
            <a:srgbClr val="FFFFFF"/>
          </a:solidFill>
          <a:ln w="12700">
            <a:solidFill>
              <a:srgbClr val="FFFFFF"/>
            </a:solidFill>
            <a:round/>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Splitting energy of longitudinal and transverse exciton </a:t>
            </a:r>
          </a:p>
        </p:txBody>
      </p:sp>
      <p:sp>
        <p:nvSpPr>
          <p:cNvPr id="602" name="Shape 602"/>
          <p:cNvSpPr/>
          <p:nvPr/>
        </p:nvSpPr>
        <p:spPr>
          <a:xfrm>
            <a:off x="1747387" y="7435263"/>
            <a:ext cx="5261804" cy="4983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Direction of exciton polarization</a:t>
            </a:r>
          </a:p>
        </p:txBody>
      </p:sp>
      <p:sp>
        <p:nvSpPr>
          <p:cNvPr id="603" name="Shape 603"/>
          <p:cNvSpPr/>
          <p:nvPr/>
        </p:nvSpPr>
        <p:spPr>
          <a:xfrm>
            <a:off x="10071237" y="4906682"/>
            <a:ext cx="1" cy="2742097"/>
          </a:xfrm>
          <a:prstGeom prst="line">
            <a:avLst/>
          </a:prstGeom>
          <a:ln w="25400">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04" name="Shape 604"/>
          <p:cNvSpPr/>
          <p:nvPr/>
        </p:nvSpPr>
        <p:spPr>
          <a:xfrm>
            <a:off x="11425954" y="4906682"/>
            <a:ext cx="1" cy="2742097"/>
          </a:xfrm>
          <a:prstGeom prst="line">
            <a:avLst/>
          </a:prstGeom>
          <a:ln w="25400">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05" name="Shape 605"/>
          <p:cNvSpPr/>
          <p:nvPr/>
        </p:nvSpPr>
        <p:spPr>
          <a:xfrm>
            <a:off x="10071237" y="8008970"/>
            <a:ext cx="1354718" cy="1"/>
          </a:xfrm>
          <a:prstGeom prst="line">
            <a:avLst/>
          </a:prstGeom>
          <a:ln w="25400">
            <a:solidFill>
              <a:srgbClr val="4F81BD"/>
            </a:solidFill>
            <a:round/>
            <a:headEnd type="triangle"/>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06" name="Shape 606"/>
          <p:cNvSpPr/>
          <p:nvPr/>
        </p:nvSpPr>
        <p:spPr>
          <a:xfrm>
            <a:off x="10566968" y="7981966"/>
            <a:ext cx="628275"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d</a:t>
            </a:r>
          </a:p>
        </p:txBody>
      </p:sp>
      <p:sp>
        <p:nvSpPr>
          <p:cNvPr id="607" name="Shape 607"/>
          <p:cNvSpPr/>
          <p:nvPr/>
        </p:nvSpPr>
        <p:spPr>
          <a:xfrm flipV="1">
            <a:off x="10527701" y="5064726"/>
            <a:ext cx="1" cy="922837"/>
          </a:xfrm>
          <a:prstGeom prst="line">
            <a:avLst/>
          </a:prstGeom>
          <a:ln w="25400">
            <a:solidFill>
              <a:srgbClr val="C0504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pic>
        <p:nvPicPr>
          <p:cNvPr id="608" name="image40.pdf"/>
          <p:cNvPicPr/>
          <p:nvPr/>
        </p:nvPicPr>
        <p:blipFill>
          <a:blip r:embed="rId10">
            <a:extLst/>
          </a:blip>
          <a:stretch>
            <a:fillRect/>
          </a:stretch>
        </p:blipFill>
        <p:spPr>
          <a:xfrm>
            <a:off x="10644680" y="5447112"/>
            <a:ext cx="397370" cy="316090"/>
          </a:xfrm>
          <a:prstGeom prst="rect">
            <a:avLst/>
          </a:prstGeom>
          <a:ln w="12700">
            <a:miter lim="400000"/>
          </a:ln>
        </p:spPr>
      </p:pic>
      <p:sp>
        <p:nvSpPr>
          <p:cNvPr id="609" name="Shape 609"/>
          <p:cNvSpPr/>
          <p:nvPr/>
        </p:nvSpPr>
        <p:spPr>
          <a:xfrm>
            <a:off x="10371457" y="6896773"/>
            <a:ext cx="823788" cy="1"/>
          </a:xfrm>
          <a:prstGeom prst="line">
            <a:avLst/>
          </a:prstGeom>
          <a:ln w="25400">
            <a:solidFill>
              <a:srgbClr val="C0504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pic>
        <p:nvPicPr>
          <p:cNvPr id="610" name="image41.pdf"/>
          <p:cNvPicPr/>
          <p:nvPr/>
        </p:nvPicPr>
        <p:blipFill>
          <a:blip r:embed="rId11">
            <a:extLst/>
          </a:blip>
          <a:stretch>
            <a:fillRect/>
          </a:stretch>
        </p:blipFill>
        <p:spPr>
          <a:xfrm>
            <a:off x="10527701" y="7043442"/>
            <a:ext cx="559930" cy="279966"/>
          </a:xfrm>
          <a:prstGeom prst="rect">
            <a:avLst/>
          </a:prstGeom>
          <a:ln w="12700">
            <a:miter lim="400000"/>
          </a:ln>
        </p:spPr>
      </p:pic>
      <p:sp>
        <p:nvSpPr>
          <p:cNvPr id="611" name="Shape 611"/>
          <p:cNvSpPr/>
          <p:nvPr/>
        </p:nvSpPr>
        <p:spPr>
          <a:xfrm rot="5400000">
            <a:off x="8613725" y="2146050"/>
            <a:ext cx="450561" cy="41164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5965" y="0"/>
                  <a:pt x="10800" y="756"/>
                  <a:pt x="10800" y="1688"/>
                </a:cubicBezTo>
                <a:lnTo>
                  <a:pt x="10800" y="9112"/>
                </a:lnTo>
                <a:cubicBezTo>
                  <a:pt x="10800" y="10044"/>
                  <a:pt x="15635" y="10800"/>
                  <a:pt x="21600" y="10800"/>
                </a:cubicBezTo>
                <a:cubicBezTo>
                  <a:pt x="15635" y="10800"/>
                  <a:pt x="10800" y="11556"/>
                  <a:pt x="10800" y="12488"/>
                </a:cubicBezTo>
                <a:lnTo>
                  <a:pt x="10800" y="19912"/>
                </a:lnTo>
                <a:cubicBezTo>
                  <a:pt x="10800" y="20844"/>
                  <a:pt x="5965" y="21600"/>
                  <a:pt x="0" y="21600"/>
                </a:cubicBezTo>
              </a:path>
            </a:pathLst>
          </a:custGeom>
          <a:ln w="25400">
            <a:solidFill/>
            <a:round/>
          </a:ln>
          <a:effectLst>
            <a:outerShdw sx="100000" sy="100000" kx="0" ky="0" algn="b" rotWithShape="0" blurRad="50800" dist="25400" dir="5400000">
              <a:srgbClr val="000000">
                <a:alpha val="38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pic>
        <p:nvPicPr>
          <p:cNvPr id="612" name="image31.pdf"/>
          <p:cNvPicPr/>
          <p:nvPr/>
        </p:nvPicPr>
        <p:blipFill>
          <a:blip r:embed="rId12">
            <a:extLst/>
          </a:blip>
          <a:stretch>
            <a:fillRect/>
          </a:stretch>
        </p:blipFill>
        <p:spPr>
          <a:xfrm>
            <a:off x="8314441" y="4498438"/>
            <a:ext cx="1042719" cy="438417"/>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Shape 614"/>
          <p:cNvSpPr/>
          <p:nvPr/>
        </p:nvSpPr>
        <p:spPr>
          <a:xfrm>
            <a:off x="6557293" y="3987936"/>
            <a:ext cx="5378224" cy="7515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5" y="4707"/>
                </a:lnTo>
                <a:lnTo>
                  <a:pt x="755" y="8100"/>
                </a:lnTo>
                <a:lnTo>
                  <a:pt x="2345" y="8100"/>
                </a:lnTo>
                <a:lnTo>
                  <a:pt x="2345" y="0"/>
                </a:lnTo>
                <a:lnTo>
                  <a:pt x="21600" y="0"/>
                </a:lnTo>
                <a:lnTo>
                  <a:pt x="21600" y="21600"/>
                </a:lnTo>
                <a:lnTo>
                  <a:pt x="2345" y="21600"/>
                </a:lnTo>
                <a:lnTo>
                  <a:pt x="2345" y="13500"/>
                </a:lnTo>
                <a:lnTo>
                  <a:pt x="755" y="13500"/>
                </a:lnTo>
                <a:lnTo>
                  <a:pt x="755" y="16893"/>
                </a:lnTo>
                <a:close/>
              </a:path>
            </a:pathLst>
          </a:custGeom>
          <a:gradFill>
            <a:gsLst>
              <a:gs pos="0">
                <a:srgbClr val="3F80CE"/>
              </a:gs>
              <a:gs pos="100000">
                <a:srgbClr val="A2C3FF"/>
              </a:gs>
            </a:gsLst>
            <a:lin ang="16200000"/>
          </a:gradFill>
          <a:ln w="12700">
            <a:solidFill>
              <a:srgbClr val="4A7EBB"/>
            </a:solidFill>
            <a:round/>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15" name="Shape 615"/>
          <p:cNvSpPr/>
          <p:nvPr/>
        </p:nvSpPr>
        <p:spPr>
          <a:xfrm>
            <a:off x="1837546" y="2600009"/>
            <a:ext cx="2022262" cy="529499"/>
          </a:xfrm>
          <a:prstGeom prst="rect">
            <a:avLst/>
          </a:prstGeom>
          <a:gradFill>
            <a:gsLst>
              <a:gs pos="0">
                <a:srgbClr val="3F80CE"/>
              </a:gs>
              <a:gs pos="100000">
                <a:srgbClr val="A2C3FF"/>
              </a:gs>
            </a:gsLst>
            <a:lin ang="16200000"/>
          </a:gradFill>
          <a:ln w="12700">
            <a:solidFill>
              <a:srgbClr val="4A7EBB"/>
            </a:solidFill>
            <a:round/>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16" name="Shape 616"/>
          <p:cNvSpPr/>
          <p:nvPr>
            <p:ph type="title"/>
          </p:nvPr>
        </p:nvSpPr>
        <p:spPr>
          <a:xfrm>
            <a:off x="267505" y="215099"/>
            <a:ext cx="12354562" cy="924938"/>
          </a:xfrm>
          <a:prstGeom prst="rect">
            <a:avLst/>
          </a:prstGeom>
        </p:spPr>
        <p:txBody>
          <a:bodyPr/>
          <a:lstStyle>
            <a:lvl1pPr>
              <a:defRPr sz="5000"/>
            </a:lvl1pPr>
          </a:lstStyle>
          <a:p>
            <a:pPr lvl="0">
              <a:defRPr sz="1800">
                <a:uFillTx/>
              </a:defRPr>
            </a:pPr>
            <a:r>
              <a:rPr sz="5000">
                <a:uFill>
                  <a:solidFill/>
                </a:uFill>
              </a:rPr>
              <a:t>Method to Solve Complex Nonlinear Equation</a:t>
            </a:r>
          </a:p>
        </p:txBody>
      </p:sp>
      <p:pic>
        <p:nvPicPr>
          <p:cNvPr id="617" name="image54.pdf"/>
          <p:cNvPicPr/>
          <p:nvPr/>
        </p:nvPicPr>
        <p:blipFill>
          <a:blip r:embed="rId2">
            <a:extLst/>
          </a:blip>
          <a:stretch>
            <a:fillRect/>
          </a:stretch>
        </p:blipFill>
        <p:spPr>
          <a:xfrm>
            <a:off x="5733656" y="1377479"/>
            <a:ext cx="6071813" cy="1629209"/>
          </a:xfrm>
          <a:prstGeom prst="rect">
            <a:avLst/>
          </a:prstGeom>
          <a:ln w="12700">
            <a:miter lim="400000"/>
          </a:ln>
        </p:spPr>
      </p:pic>
      <p:grpSp>
        <p:nvGrpSpPr>
          <p:cNvPr id="620" name="Group 620"/>
          <p:cNvGrpSpPr/>
          <p:nvPr/>
        </p:nvGrpSpPr>
        <p:grpSpPr>
          <a:xfrm>
            <a:off x="846050" y="3633635"/>
            <a:ext cx="4005254" cy="665600"/>
            <a:chOff x="0" y="0"/>
            <a:chExt cx="4005253" cy="665598"/>
          </a:xfrm>
        </p:grpSpPr>
        <p:sp>
          <p:nvSpPr>
            <p:cNvPr id="618" name="Shape 618"/>
            <p:cNvSpPr/>
            <p:nvPr/>
          </p:nvSpPr>
          <p:spPr>
            <a:xfrm>
              <a:off x="0" y="-1"/>
              <a:ext cx="4005254" cy="665600"/>
            </a:xfrm>
            <a:prstGeom prst="rect">
              <a:avLst/>
            </a:prstGeom>
            <a:gradFill flip="none" rotWithShape="1">
              <a:gsLst>
                <a:gs pos="0">
                  <a:srgbClr val="3F80CE"/>
                </a:gs>
                <a:gs pos="100000">
                  <a:srgbClr val="A2C3FF"/>
                </a:gs>
              </a:gsLst>
              <a:lin ang="16200000" scaled="0"/>
            </a:gra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uFill>
                    <a:solidFill/>
                  </a:uFill>
                  <a:latin typeface="Calibri"/>
                  <a:ea typeface="Calibri"/>
                  <a:cs typeface="Calibri"/>
                  <a:sym typeface="Calibri"/>
                </a:defRPr>
              </a:pPr>
            </a:p>
          </p:txBody>
        </p:sp>
        <p:sp>
          <p:nvSpPr>
            <p:cNvPr id="619" name="Shape 619"/>
            <p:cNvSpPr/>
            <p:nvPr/>
          </p:nvSpPr>
          <p:spPr>
            <a:xfrm>
              <a:off x="0" y="83625"/>
              <a:ext cx="4005254" cy="498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457200">
                <a:defRPr sz="2400">
                  <a:uFill>
                    <a:solidFill/>
                  </a:uFill>
                  <a:latin typeface="Calibri"/>
                  <a:ea typeface="Calibri"/>
                  <a:cs typeface="Calibri"/>
                  <a:sym typeface="Calibri"/>
                </a:defRPr>
              </a:lvl1pPr>
            </a:lstStyle>
            <a:p>
              <a:pPr lvl="0">
                <a:defRPr sz="1800">
                  <a:uFillTx/>
                </a:defRPr>
              </a:pPr>
              <a:r>
                <a:rPr sz="2400">
                  <a:uFill>
                    <a:solidFill/>
                  </a:uFill>
                </a:rPr>
                <a:t>Computation of the matrix</a:t>
              </a:r>
            </a:p>
          </p:txBody>
        </p:sp>
      </p:grpSp>
      <p:grpSp>
        <p:nvGrpSpPr>
          <p:cNvPr id="623" name="Group 623"/>
          <p:cNvGrpSpPr/>
          <p:nvPr/>
        </p:nvGrpSpPr>
        <p:grpSpPr>
          <a:xfrm>
            <a:off x="1837546" y="6243827"/>
            <a:ext cx="2022262" cy="667585"/>
            <a:chOff x="0" y="0"/>
            <a:chExt cx="2022260" cy="667584"/>
          </a:xfrm>
        </p:grpSpPr>
        <p:sp>
          <p:nvSpPr>
            <p:cNvPr id="621" name="Shape 621"/>
            <p:cNvSpPr/>
            <p:nvPr/>
          </p:nvSpPr>
          <p:spPr>
            <a:xfrm>
              <a:off x="-1" y="0"/>
              <a:ext cx="2022262" cy="667585"/>
            </a:xfrm>
            <a:prstGeom prst="rect">
              <a:avLst/>
            </a:prstGeom>
            <a:gradFill flip="none" rotWithShape="1">
              <a:gsLst>
                <a:gs pos="0">
                  <a:srgbClr val="3F80CE"/>
                </a:gs>
                <a:gs pos="100000">
                  <a:srgbClr val="A2C3FF"/>
                </a:gs>
              </a:gsLst>
              <a:lin ang="16200000" scaled="0"/>
            </a:gra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algn="l" defTabSz="457200">
                <a:defRPr sz="2400">
                  <a:uFill>
                    <a:solidFill/>
                  </a:uFill>
                  <a:latin typeface="Calibri"/>
                  <a:ea typeface="Calibri"/>
                  <a:cs typeface="Calibri"/>
                  <a:sym typeface="Calibri"/>
                </a:defRPr>
              </a:pPr>
            </a:p>
          </p:txBody>
        </p:sp>
        <p:sp>
          <p:nvSpPr>
            <p:cNvPr id="622" name="Shape 622"/>
            <p:cNvSpPr/>
            <p:nvPr/>
          </p:nvSpPr>
          <p:spPr>
            <a:xfrm>
              <a:off x="-1" y="84618"/>
              <a:ext cx="2022262" cy="498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   Find</a:t>
              </a:r>
            </a:p>
          </p:txBody>
        </p:sp>
      </p:grpSp>
      <p:grpSp>
        <p:nvGrpSpPr>
          <p:cNvPr id="626" name="Group 626"/>
          <p:cNvGrpSpPr/>
          <p:nvPr/>
        </p:nvGrpSpPr>
        <p:grpSpPr>
          <a:xfrm>
            <a:off x="846050" y="4910892"/>
            <a:ext cx="3996809" cy="872668"/>
            <a:chOff x="0" y="26059"/>
            <a:chExt cx="3996808" cy="872666"/>
          </a:xfrm>
        </p:grpSpPr>
        <p:sp>
          <p:nvSpPr>
            <p:cNvPr id="624" name="Shape 624"/>
            <p:cNvSpPr/>
            <p:nvPr/>
          </p:nvSpPr>
          <p:spPr>
            <a:xfrm>
              <a:off x="0" y="26059"/>
              <a:ext cx="3996809" cy="872668"/>
            </a:xfrm>
            <a:prstGeom prst="rect">
              <a:avLst/>
            </a:prstGeom>
            <a:gradFill flip="none" rotWithShape="1">
              <a:gsLst>
                <a:gs pos="0">
                  <a:srgbClr val="3F80CE"/>
                </a:gs>
                <a:gs pos="100000">
                  <a:srgbClr val="A2C3FF"/>
                </a:gs>
              </a:gsLst>
              <a:lin ang="16200000" scaled="0"/>
            </a:gra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uFill>
                    <a:solidFill/>
                  </a:uFill>
                  <a:latin typeface="Calibri"/>
                  <a:ea typeface="Calibri"/>
                  <a:cs typeface="Calibri"/>
                  <a:sym typeface="Calibri"/>
                </a:defRPr>
              </a:pPr>
            </a:p>
          </p:txBody>
        </p:sp>
        <p:sp>
          <p:nvSpPr>
            <p:cNvPr id="625" name="Shape 625"/>
            <p:cNvSpPr/>
            <p:nvPr/>
          </p:nvSpPr>
          <p:spPr>
            <a:xfrm>
              <a:off x="0" y="29068"/>
              <a:ext cx="3996809" cy="866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lvl="0" defTabSz="457200">
                <a:defRPr sz="1800"/>
              </a:pPr>
              <a:r>
                <a:rPr sz="2400">
                  <a:uFill>
                    <a:solidFill/>
                  </a:uFill>
                  <a:latin typeface="Calibri"/>
                  <a:ea typeface="Calibri"/>
                  <a:cs typeface="Calibri"/>
                  <a:sym typeface="Calibri"/>
                </a:rPr>
                <a:t>Diagonalization</a:t>
              </a:r>
              <a:endParaRPr sz="2400">
                <a:uFill>
                  <a:solidFill/>
                </a:uFill>
                <a:latin typeface="Calibri"/>
                <a:ea typeface="Calibri"/>
                <a:cs typeface="Calibri"/>
                <a:sym typeface="Calibri"/>
              </a:endParaRPr>
            </a:p>
            <a:p>
              <a:pPr lvl="0" defTabSz="457200">
                <a:defRPr sz="1800"/>
              </a:pPr>
              <a:r>
                <a:rPr sz="2400">
                  <a:uFill>
                    <a:solidFill/>
                  </a:uFill>
                  <a:latin typeface="Calibri"/>
                  <a:ea typeface="Calibri"/>
                  <a:cs typeface="Calibri"/>
                  <a:sym typeface="Calibri"/>
                </a:rPr>
                <a:t> complex               (lapack)</a:t>
              </a:r>
            </a:p>
          </p:txBody>
        </p:sp>
      </p:grpSp>
      <p:sp>
        <p:nvSpPr>
          <p:cNvPr id="627" name="Shape 627"/>
          <p:cNvSpPr/>
          <p:nvPr/>
        </p:nvSpPr>
        <p:spPr>
          <a:xfrm flipV="1">
            <a:off x="4401103" y="7877206"/>
            <a:ext cx="2139096" cy="2415"/>
          </a:xfrm>
          <a:prstGeom prst="line">
            <a:avLst/>
          </a:prstGeom>
          <a:ln w="25400">
            <a:solidFill>
              <a:srgbClr val="4F81BD"/>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28" name="Shape 628"/>
          <p:cNvSpPr/>
          <p:nvPr/>
        </p:nvSpPr>
        <p:spPr>
          <a:xfrm flipV="1">
            <a:off x="6557293" y="3987937"/>
            <a:ext cx="1" cy="3894097"/>
          </a:xfrm>
          <a:prstGeom prst="line">
            <a:avLst/>
          </a:prstGeom>
          <a:ln w="25400">
            <a:solidFill>
              <a:srgbClr val="4F81BD"/>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29" name="Shape 629"/>
          <p:cNvSpPr/>
          <p:nvPr/>
        </p:nvSpPr>
        <p:spPr>
          <a:xfrm flipH="1" flipV="1">
            <a:off x="4851303" y="3966435"/>
            <a:ext cx="1705991" cy="21503"/>
          </a:xfrm>
          <a:prstGeom prst="line">
            <a:avLst/>
          </a:pr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pic>
        <p:nvPicPr>
          <p:cNvPr id="630" name="image55.pdf"/>
          <p:cNvPicPr/>
          <p:nvPr/>
        </p:nvPicPr>
        <p:blipFill>
          <a:blip r:embed="rId3">
            <a:extLst/>
          </a:blip>
          <a:stretch>
            <a:fillRect/>
          </a:stretch>
        </p:blipFill>
        <p:spPr>
          <a:xfrm>
            <a:off x="2011507" y="2674709"/>
            <a:ext cx="1593066" cy="377844"/>
          </a:xfrm>
          <a:prstGeom prst="rect">
            <a:avLst/>
          </a:prstGeom>
          <a:ln w="12700">
            <a:miter lim="400000"/>
          </a:ln>
        </p:spPr>
      </p:pic>
      <p:sp>
        <p:nvSpPr>
          <p:cNvPr id="658" name="Shape 658"/>
          <p:cNvSpPr/>
          <p:nvPr/>
        </p:nvSpPr>
        <p:spPr>
          <a:xfrm>
            <a:off x="2845807" y="4305544"/>
            <a:ext cx="1833" cy="5991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a:lstStyle/>
          <a:p>
            <a:pPr lvl="0"/>
          </a:p>
        </p:txBody>
      </p:sp>
      <p:sp>
        <p:nvSpPr>
          <p:cNvPr id="632" name="Shape 632"/>
          <p:cNvSpPr/>
          <p:nvPr/>
        </p:nvSpPr>
        <p:spPr>
          <a:xfrm>
            <a:off x="2848676" y="3100607"/>
            <a:ext cx="1" cy="533029"/>
          </a:xfrm>
          <a:prstGeom prst="line">
            <a:avLst/>
          </a:pr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59" name="Shape 659"/>
          <p:cNvSpPr/>
          <p:nvPr/>
        </p:nvSpPr>
        <p:spPr>
          <a:xfrm>
            <a:off x="2845974" y="5790104"/>
            <a:ext cx="1536" cy="447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a:lstStyle/>
          <a:p>
            <a:pPr lvl="0"/>
          </a:p>
        </p:txBody>
      </p:sp>
      <p:sp>
        <p:nvSpPr>
          <p:cNvPr id="634" name="Shape 634"/>
          <p:cNvSpPr/>
          <p:nvPr/>
        </p:nvSpPr>
        <p:spPr>
          <a:xfrm>
            <a:off x="1262060" y="7351934"/>
            <a:ext cx="3139044" cy="10553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gradFill>
            <a:gsLst>
              <a:gs pos="0">
                <a:srgbClr val="3F80CE"/>
              </a:gs>
              <a:gs pos="100000">
                <a:srgbClr val="A2C3FF"/>
              </a:gs>
            </a:gsLst>
            <a:lin ang="16200000"/>
          </a:gradFill>
          <a:ln w="12700">
            <a:solidFill>
              <a:srgbClr val="4A7EBB"/>
            </a:solidFill>
            <a:round/>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60" name="Shape 660"/>
          <p:cNvSpPr/>
          <p:nvPr/>
        </p:nvSpPr>
        <p:spPr>
          <a:xfrm>
            <a:off x="2838566" y="6917720"/>
            <a:ext cx="5646" cy="4299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a:lstStyle/>
          <a:p>
            <a:pPr lvl="0"/>
          </a:p>
        </p:txBody>
      </p:sp>
      <p:sp>
        <p:nvSpPr>
          <p:cNvPr id="636" name="Shape 636"/>
          <p:cNvSpPr/>
          <p:nvPr/>
        </p:nvSpPr>
        <p:spPr>
          <a:xfrm>
            <a:off x="2075627" y="8345099"/>
            <a:ext cx="804979"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Yes</a:t>
            </a:r>
          </a:p>
        </p:txBody>
      </p:sp>
      <p:sp>
        <p:nvSpPr>
          <p:cNvPr id="637" name="Shape 637"/>
          <p:cNvSpPr/>
          <p:nvPr/>
        </p:nvSpPr>
        <p:spPr>
          <a:xfrm>
            <a:off x="4401103" y="7354347"/>
            <a:ext cx="883511" cy="49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400">
                <a:uFill>
                  <a:solidFill/>
                </a:uFill>
                <a:latin typeface="Calibri"/>
                <a:ea typeface="Calibri"/>
                <a:cs typeface="Calibri"/>
                <a:sym typeface="Calibri"/>
              </a:defRPr>
            </a:lvl1pPr>
          </a:lstStyle>
          <a:p>
            <a:pPr lvl="0">
              <a:defRPr sz="1800">
                <a:uFillTx/>
              </a:defRPr>
            </a:pPr>
            <a:r>
              <a:rPr sz="2400">
                <a:uFill>
                  <a:solidFill/>
                </a:uFill>
              </a:rPr>
              <a:t>No</a:t>
            </a:r>
          </a:p>
        </p:txBody>
      </p:sp>
      <p:sp>
        <p:nvSpPr>
          <p:cNvPr id="638" name="Shape 638"/>
          <p:cNvSpPr/>
          <p:nvPr/>
        </p:nvSpPr>
        <p:spPr>
          <a:xfrm>
            <a:off x="2831581" y="8407305"/>
            <a:ext cx="1" cy="299430"/>
          </a:xfrm>
          <a:prstGeom prst="line">
            <a:avLst/>
          </a:prstGeom>
          <a:ln w="25400">
            <a:solidFill>
              <a:srgbClr val="4F81BD"/>
            </a:solidFill>
            <a:round/>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sp>
        <p:nvSpPr>
          <p:cNvPr id="639" name="Shape 639"/>
          <p:cNvSpPr/>
          <p:nvPr/>
        </p:nvSpPr>
        <p:spPr>
          <a:xfrm>
            <a:off x="2789684" y="8720409"/>
            <a:ext cx="4747106" cy="1"/>
          </a:xfrm>
          <a:prstGeom prst="line">
            <a:avLst/>
          </a:prstGeom>
          <a:ln w="25400">
            <a:solidFill>
              <a:srgbClr val="4F81BD"/>
            </a:solidFill>
            <a:round/>
            <a:tailEnd type="triangle"/>
          </a:ln>
          <a:effectLst>
            <a:outerShdw sx="100000" sy="100000" kx="0" ky="0" algn="b" rotWithShape="0" blurRad="50800" dist="25400" dir="5400000">
              <a:srgbClr val="000000">
                <a:alpha val="38000"/>
              </a:srgbClr>
            </a:outerShdw>
          </a:effectLst>
        </p:spPr>
        <p:txBody>
          <a:bodyPr lIns="65023" tIns="65023" rIns="65023" bIns="65023"/>
          <a:lstStyle/>
          <a:p>
            <a:pPr lvl="0" algn="l" defTabSz="457200">
              <a:defRPr sz="1600"/>
            </a:pPr>
          </a:p>
        </p:txBody>
      </p:sp>
      <p:grpSp>
        <p:nvGrpSpPr>
          <p:cNvPr id="642" name="Group 642"/>
          <p:cNvGrpSpPr/>
          <p:nvPr/>
        </p:nvGrpSpPr>
        <p:grpSpPr>
          <a:xfrm>
            <a:off x="7536788" y="8229501"/>
            <a:ext cx="2670170" cy="725302"/>
            <a:chOff x="0" y="0"/>
            <a:chExt cx="2670168" cy="725300"/>
          </a:xfrm>
        </p:grpSpPr>
        <p:sp>
          <p:nvSpPr>
            <p:cNvPr id="640" name="Shape 640"/>
            <p:cNvSpPr/>
            <p:nvPr/>
          </p:nvSpPr>
          <p:spPr>
            <a:xfrm>
              <a:off x="0" y="-1"/>
              <a:ext cx="2670169" cy="725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438" y="0"/>
                    <a:pt x="978" y="0"/>
                  </a:cubicBezTo>
                  <a:lnTo>
                    <a:pt x="20622" y="0"/>
                  </a:lnTo>
                  <a:cubicBezTo>
                    <a:pt x="21162" y="0"/>
                    <a:pt x="21600" y="1612"/>
                    <a:pt x="21600" y="3600"/>
                  </a:cubicBezTo>
                  <a:lnTo>
                    <a:pt x="21600" y="18000"/>
                  </a:lnTo>
                  <a:cubicBezTo>
                    <a:pt x="21600" y="19988"/>
                    <a:pt x="21162" y="21600"/>
                    <a:pt x="20622" y="21600"/>
                  </a:cubicBezTo>
                  <a:lnTo>
                    <a:pt x="978" y="21600"/>
                  </a:lnTo>
                  <a:cubicBezTo>
                    <a:pt x="438" y="21600"/>
                    <a:pt x="0" y="19988"/>
                    <a:pt x="0" y="18000"/>
                  </a:cubicBezTo>
                  <a:close/>
                </a:path>
              </a:pathLst>
            </a:custGeom>
            <a:gradFill flip="none" rotWithShape="1">
              <a:gsLst>
                <a:gs pos="0">
                  <a:srgbClr val="3F80CE"/>
                </a:gs>
                <a:gs pos="100000">
                  <a:srgbClr val="A2C3FF"/>
                </a:gs>
              </a:gsLst>
              <a:lin ang="16200000" scaled="0"/>
            </a:gradFill>
            <a:ln w="12700" cap="flat">
              <a:solidFill>
                <a:srgbClr val="4A7EBB"/>
              </a:solidFill>
              <a:prstDash val="solid"/>
              <a:round/>
            </a:ln>
            <a:effectLst>
              <a:outerShdw sx="100000" sy="100000" kx="0" ky="0" algn="b" rotWithShape="0" blurRad="50800" dist="25400" dir="5400000">
                <a:srgbClr val="000000">
                  <a:alpha val="35000"/>
                </a:srgbClr>
              </a:outerShdw>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41" name="Shape 641"/>
            <p:cNvSpPr/>
            <p:nvPr/>
          </p:nvSpPr>
          <p:spPr>
            <a:xfrm>
              <a:off x="60441" y="113476"/>
              <a:ext cx="2549286" cy="498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457200">
                <a:defRPr sz="2400">
                  <a:solidFill>
                    <a:srgbClr val="FFFFFF"/>
                  </a:solidFill>
                  <a:uFill>
                    <a:solidFill>
                      <a:srgbClr val="FFFFFF"/>
                    </a:solidFill>
                  </a:uFill>
                  <a:latin typeface="Calibri"/>
                  <a:ea typeface="Calibri"/>
                  <a:cs typeface="Calibri"/>
                  <a:sym typeface="Calibri"/>
                </a:defRPr>
              </a:lvl1pPr>
            </a:lstStyle>
            <a:p>
              <a:pPr lvl="0">
                <a:defRPr sz="1800">
                  <a:solidFill>
                    <a:srgbClr val="000000"/>
                  </a:solidFill>
                  <a:uFillTx/>
                </a:defRPr>
              </a:pPr>
              <a:r>
                <a:rPr sz="2400">
                  <a:solidFill>
                    <a:srgbClr val="FFFFFF"/>
                  </a:solidFill>
                  <a:uFill>
                    <a:solidFill>
                      <a:srgbClr val="FFFFFF"/>
                    </a:solidFill>
                  </a:uFill>
                </a:rPr>
                <a:t>STOP</a:t>
              </a:r>
            </a:p>
          </p:txBody>
        </p:sp>
      </p:grpSp>
      <p:pic>
        <p:nvPicPr>
          <p:cNvPr id="643" name="image28.pdf"/>
          <p:cNvPicPr/>
          <p:nvPr/>
        </p:nvPicPr>
        <p:blipFill>
          <a:blip r:embed="rId4">
            <a:extLst/>
          </a:blip>
          <a:stretch>
            <a:fillRect/>
          </a:stretch>
        </p:blipFill>
        <p:spPr>
          <a:xfrm>
            <a:off x="2300105" y="1849904"/>
            <a:ext cx="2268930" cy="437242"/>
          </a:xfrm>
          <a:prstGeom prst="rect">
            <a:avLst/>
          </a:prstGeom>
          <a:ln w="12700">
            <a:miter lim="400000"/>
          </a:ln>
        </p:spPr>
      </p:pic>
      <p:sp>
        <p:nvSpPr>
          <p:cNvPr id="644" name="Shape 644"/>
          <p:cNvSpPr/>
          <p:nvPr/>
        </p:nvSpPr>
        <p:spPr>
          <a:xfrm>
            <a:off x="4927374" y="1878470"/>
            <a:ext cx="447944" cy="311945"/>
          </a:xfrm>
          <a:prstGeom prst="rightArrow">
            <a:avLst>
              <a:gd name="adj1" fmla="val 50000"/>
              <a:gd name="adj2" fmla="val 35156"/>
            </a:avLst>
          </a:prstGeom>
          <a:gradFill>
            <a:gsLst>
              <a:gs pos="0">
                <a:srgbClr val="3F80CE"/>
              </a:gs>
              <a:gs pos="100000">
                <a:srgbClr val="A2C3FF"/>
              </a:gs>
            </a:gsLst>
            <a:lin ang="16200000"/>
          </a:gradFill>
          <a:ln w="12700">
            <a:solidFill>
              <a:srgbClr val="4A7EBB"/>
            </a:solidFill>
            <a:round/>
          </a:ln>
          <a:effectLst>
            <a:outerShdw sx="100000" sy="100000" kx="0" ky="0" algn="b" rotWithShape="0" blurRad="50800" dist="25400" dir="5400000">
              <a:srgbClr val="000000">
                <a:alpha val="35000"/>
              </a:srgbClr>
            </a:outerShdw>
          </a:effectLst>
        </p:spPr>
        <p:txBody>
          <a:bodyPr lIns="65023" tIns="65023" rIns="65023" bIns="65023" anchor="ctr"/>
          <a:lstStyle/>
          <a:p>
            <a:pPr lvl="0" defTabSz="457200">
              <a:defRPr sz="2400">
                <a:solidFill>
                  <a:srgbClr val="FFFFFF"/>
                </a:solidFill>
                <a:uFill>
                  <a:solidFill>
                    <a:srgbClr val="FFFFFF"/>
                  </a:solidFill>
                </a:uFill>
                <a:latin typeface="Calibri"/>
                <a:ea typeface="Calibri"/>
                <a:cs typeface="Calibri"/>
                <a:sym typeface="Calibri"/>
              </a:defRPr>
            </a:pPr>
          </a:p>
        </p:txBody>
      </p:sp>
      <p:pic>
        <p:nvPicPr>
          <p:cNvPr id="645" name="image56.pdf" descr="latex-image-1.pdf"/>
          <p:cNvPicPr/>
          <p:nvPr/>
        </p:nvPicPr>
        <p:blipFill>
          <a:blip r:embed="rId5">
            <a:extLst/>
          </a:blip>
          <a:stretch>
            <a:fillRect/>
          </a:stretch>
        </p:blipFill>
        <p:spPr>
          <a:xfrm>
            <a:off x="2451043" y="5350597"/>
            <a:ext cx="704428" cy="379308"/>
          </a:xfrm>
          <a:prstGeom prst="rect">
            <a:avLst/>
          </a:prstGeom>
          <a:ln w="12700">
            <a:miter lim="400000"/>
          </a:ln>
        </p:spPr>
      </p:pic>
      <p:grpSp>
        <p:nvGrpSpPr>
          <p:cNvPr id="648" name="Group 648"/>
          <p:cNvGrpSpPr/>
          <p:nvPr/>
        </p:nvGrpSpPr>
        <p:grpSpPr>
          <a:xfrm>
            <a:off x="6245916" y="2992237"/>
            <a:ext cx="4330839" cy="574549"/>
            <a:chOff x="0" y="0"/>
            <a:chExt cx="4330838" cy="574547"/>
          </a:xfrm>
        </p:grpSpPr>
        <p:pic>
          <p:nvPicPr>
            <p:cNvPr id="646" name="image57.pdf" descr="latex-image-1.pdf"/>
            <p:cNvPicPr/>
            <p:nvPr/>
          </p:nvPicPr>
          <p:blipFill>
            <a:blip r:embed="rId6">
              <a:extLst/>
            </a:blip>
            <a:stretch>
              <a:fillRect/>
            </a:stretch>
          </p:blipFill>
          <p:spPr>
            <a:xfrm>
              <a:off x="0" y="137945"/>
              <a:ext cx="830863" cy="415432"/>
            </a:xfrm>
            <a:prstGeom prst="rect">
              <a:avLst/>
            </a:prstGeom>
            <a:ln w="12700" cap="flat">
              <a:noFill/>
              <a:miter lim="400000"/>
            </a:ln>
            <a:effectLst/>
          </p:spPr>
        </p:pic>
        <p:sp>
          <p:nvSpPr>
            <p:cNvPr id="647" name="Shape 647"/>
            <p:cNvSpPr/>
            <p:nvPr/>
          </p:nvSpPr>
          <p:spPr>
            <a:xfrm>
              <a:off x="787308" y="0"/>
              <a:ext cx="3543531" cy="574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 Non-Hermite Matrix</a:t>
              </a:r>
            </a:p>
          </p:txBody>
        </p:sp>
      </p:grpSp>
      <p:grpSp>
        <p:nvGrpSpPr>
          <p:cNvPr id="653" name="Group 653"/>
          <p:cNvGrpSpPr/>
          <p:nvPr/>
        </p:nvGrpSpPr>
        <p:grpSpPr>
          <a:xfrm>
            <a:off x="6798620" y="5865285"/>
            <a:ext cx="6307329" cy="574549"/>
            <a:chOff x="0" y="0"/>
            <a:chExt cx="6307328" cy="574547"/>
          </a:xfrm>
        </p:grpSpPr>
        <p:pic>
          <p:nvPicPr>
            <p:cNvPr id="649" name="image58.pdf" descr="latex-image-1.pdf"/>
            <p:cNvPicPr/>
            <p:nvPr/>
          </p:nvPicPr>
          <p:blipFill>
            <a:blip r:embed="rId7">
              <a:extLst/>
            </a:blip>
            <a:stretch>
              <a:fillRect/>
            </a:stretch>
          </p:blipFill>
          <p:spPr>
            <a:xfrm>
              <a:off x="0" y="55510"/>
              <a:ext cx="505743" cy="469619"/>
            </a:xfrm>
            <a:prstGeom prst="rect">
              <a:avLst/>
            </a:prstGeom>
            <a:ln w="12700" cap="flat">
              <a:noFill/>
              <a:miter lim="400000"/>
            </a:ln>
            <a:effectLst/>
          </p:spPr>
        </p:pic>
        <p:grpSp>
          <p:nvGrpSpPr>
            <p:cNvPr id="652" name="Group 652"/>
            <p:cNvGrpSpPr/>
            <p:nvPr/>
          </p:nvGrpSpPr>
          <p:grpSpPr>
            <a:xfrm>
              <a:off x="523599" y="0"/>
              <a:ext cx="5783730" cy="574548"/>
              <a:chOff x="0" y="0"/>
              <a:chExt cx="5783728" cy="574547"/>
            </a:xfrm>
          </p:grpSpPr>
          <p:sp>
            <p:nvSpPr>
              <p:cNvPr id="650" name="Shape 650"/>
              <p:cNvSpPr/>
              <p:nvPr/>
            </p:nvSpPr>
            <p:spPr>
              <a:xfrm>
                <a:off x="0" y="0"/>
                <a:ext cx="5783729" cy="574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                  is the n-th  lowest energy </a:t>
                </a:r>
              </a:p>
            </p:txBody>
          </p:sp>
          <p:pic>
            <p:nvPicPr>
              <p:cNvPr id="651" name="image59.pdf" descr="latex-image-1.pdf"/>
              <p:cNvPicPr/>
              <p:nvPr/>
            </p:nvPicPr>
            <p:blipFill>
              <a:blip r:embed="rId8">
                <a:extLst/>
              </a:blip>
              <a:stretch>
                <a:fillRect/>
              </a:stretch>
            </p:blipFill>
            <p:spPr>
              <a:xfrm>
                <a:off x="348809" y="92552"/>
                <a:ext cx="1181266" cy="432577"/>
              </a:xfrm>
              <a:prstGeom prst="rect">
                <a:avLst/>
              </a:prstGeom>
              <a:ln w="12700" cap="flat">
                <a:noFill/>
                <a:miter lim="400000"/>
              </a:ln>
              <a:effectLst/>
            </p:spPr>
          </p:pic>
        </p:grpSp>
      </p:grpSp>
      <p:pic>
        <p:nvPicPr>
          <p:cNvPr id="654" name="image60.pdf" descr="latex-image-1.pdf"/>
          <p:cNvPicPr/>
          <p:nvPr/>
        </p:nvPicPr>
        <p:blipFill>
          <a:blip r:embed="rId9">
            <a:extLst/>
          </a:blip>
          <a:stretch>
            <a:fillRect/>
          </a:stretch>
        </p:blipFill>
        <p:spPr>
          <a:xfrm>
            <a:off x="6793197" y="6664371"/>
            <a:ext cx="3413761" cy="469619"/>
          </a:xfrm>
          <a:prstGeom prst="rect">
            <a:avLst/>
          </a:prstGeom>
          <a:ln w="12700">
            <a:miter lim="400000"/>
          </a:ln>
        </p:spPr>
      </p:pic>
      <p:pic>
        <p:nvPicPr>
          <p:cNvPr id="655" name="image61.pdf" descr="latex-image-1.pdf"/>
          <p:cNvPicPr/>
          <p:nvPr/>
        </p:nvPicPr>
        <p:blipFill>
          <a:blip r:embed="rId10">
            <a:extLst/>
          </a:blip>
          <a:stretch>
            <a:fillRect/>
          </a:stretch>
        </p:blipFill>
        <p:spPr>
          <a:xfrm>
            <a:off x="2908659" y="6329218"/>
            <a:ext cx="505743" cy="469619"/>
          </a:xfrm>
          <a:prstGeom prst="rect">
            <a:avLst/>
          </a:prstGeom>
          <a:ln w="12700">
            <a:miter lim="400000"/>
          </a:ln>
        </p:spPr>
      </p:pic>
      <p:pic>
        <p:nvPicPr>
          <p:cNvPr id="656" name="image62.pdf" descr="latex-image-1.pdf"/>
          <p:cNvPicPr/>
          <p:nvPr/>
        </p:nvPicPr>
        <p:blipFill>
          <a:blip r:embed="rId11">
            <a:extLst/>
          </a:blip>
          <a:stretch>
            <a:fillRect/>
          </a:stretch>
        </p:blipFill>
        <p:spPr>
          <a:xfrm>
            <a:off x="7255595" y="4121598"/>
            <a:ext cx="4533618" cy="469619"/>
          </a:xfrm>
          <a:prstGeom prst="rect">
            <a:avLst/>
          </a:prstGeom>
          <a:ln w="12700">
            <a:miter lim="400000"/>
          </a:ln>
        </p:spPr>
      </p:pic>
      <p:pic>
        <p:nvPicPr>
          <p:cNvPr id="657" name="image63.pdf" descr="latex-image-1.pdf"/>
          <p:cNvPicPr/>
          <p:nvPr/>
        </p:nvPicPr>
        <p:blipFill>
          <a:blip r:embed="rId12">
            <a:extLst/>
          </a:blip>
          <a:stretch>
            <a:fillRect/>
          </a:stretch>
        </p:blipFill>
        <p:spPr>
          <a:xfrm>
            <a:off x="1547586" y="7495822"/>
            <a:ext cx="2564837" cy="830863"/>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68" name="Group 668"/>
          <p:cNvGrpSpPr/>
          <p:nvPr/>
        </p:nvGrpSpPr>
        <p:grpSpPr>
          <a:xfrm>
            <a:off x="1354688" y="2877909"/>
            <a:ext cx="10295423" cy="2479960"/>
            <a:chOff x="0" y="0"/>
            <a:chExt cx="10295422" cy="2479959"/>
          </a:xfrm>
        </p:grpSpPr>
        <p:pic>
          <p:nvPicPr>
            <p:cNvPr id="662" name="image1.png"/>
            <p:cNvPicPr/>
            <p:nvPr/>
          </p:nvPicPr>
          <p:blipFill>
            <a:blip r:embed="rId2">
              <a:extLst/>
            </a:blip>
            <a:stretch>
              <a:fillRect/>
            </a:stretch>
          </p:blipFill>
          <p:spPr>
            <a:xfrm>
              <a:off x="364846" y="64335"/>
              <a:ext cx="4735530" cy="2004611"/>
            </a:xfrm>
            <a:prstGeom prst="rect">
              <a:avLst/>
            </a:prstGeom>
            <a:ln w="12700" cap="flat">
              <a:noFill/>
              <a:miter lim="400000"/>
            </a:ln>
            <a:effectLst/>
          </p:spPr>
        </p:pic>
        <p:pic>
          <p:nvPicPr>
            <p:cNvPr id="663" name="image2.png"/>
            <p:cNvPicPr/>
            <p:nvPr/>
          </p:nvPicPr>
          <p:blipFill>
            <a:blip r:embed="rId3">
              <a:extLst/>
            </a:blip>
            <a:stretch>
              <a:fillRect/>
            </a:stretch>
          </p:blipFill>
          <p:spPr>
            <a:xfrm>
              <a:off x="5654013" y="108191"/>
              <a:ext cx="4346306" cy="2371769"/>
            </a:xfrm>
            <a:prstGeom prst="rect">
              <a:avLst/>
            </a:prstGeom>
            <a:ln w="12700" cap="flat">
              <a:noFill/>
              <a:miter lim="400000"/>
            </a:ln>
            <a:effectLst/>
          </p:spPr>
        </p:pic>
        <p:sp>
          <p:nvSpPr>
            <p:cNvPr id="664" name="Shape 664"/>
            <p:cNvSpPr/>
            <p:nvPr/>
          </p:nvSpPr>
          <p:spPr>
            <a:xfrm>
              <a:off x="8744787" y="64335"/>
              <a:ext cx="1550636" cy="216381"/>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65" name="Shape 665"/>
            <p:cNvSpPr/>
            <p:nvPr/>
          </p:nvSpPr>
          <p:spPr>
            <a:xfrm>
              <a:off x="0" y="0"/>
              <a:ext cx="1550635" cy="280715"/>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66" name="Shape 666"/>
            <p:cNvSpPr/>
            <p:nvPr/>
          </p:nvSpPr>
          <p:spPr>
            <a:xfrm>
              <a:off x="6796703" y="2219723"/>
              <a:ext cx="2883544" cy="260236"/>
            </a:xfrm>
            <a:prstGeom prst="rect">
              <a:avLst/>
            </a:prstGeom>
            <a:solidFill>
              <a:srgbClr val="FFFFFF"/>
            </a:solidFill>
            <a:ln w="12700" cap="flat">
              <a:noFill/>
              <a:miter lim="400000"/>
            </a:ln>
            <a:effectLst/>
          </p:spPr>
          <p:txBody>
            <a:bodyPr wrap="square" lIns="65023" tIns="65023" rIns="65023" bIns="65023" numCol="1" anchor="ctr">
              <a:noAutofit/>
            </a:bodyPr>
            <a:lstStyle/>
            <a:p>
              <a:pPr lvl="0" defTabSz="457200">
                <a:defRPr sz="2400">
                  <a:solidFill>
                    <a:srgbClr val="FFFFFF"/>
                  </a:solidFill>
                  <a:uFill>
                    <a:solidFill>
                      <a:srgbClr val="FFFFFF"/>
                    </a:solidFill>
                  </a:uFill>
                  <a:latin typeface="Calibri"/>
                  <a:ea typeface="Calibri"/>
                  <a:cs typeface="Calibri"/>
                  <a:sym typeface="Calibri"/>
                </a:defRPr>
              </a:pPr>
            </a:p>
          </p:txBody>
        </p:sp>
        <p:sp>
          <p:nvSpPr>
            <p:cNvPr id="667" name="Shape 667"/>
            <p:cNvSpPr/>
            <p:nvPr/>
          </p:nvSpPr>
          <p:spPr>
            <a:xfrm>
              <a:off x="4891089" y="1368299"/>
              <a:ext cx="1095898" cy="317961"/>
            </a:xfrm>
            <a:prstGeom prst="rightArrow">
              <a:avLst>
                <a:gd name="adj1" fmla="val 32000"/>
                <a:gd name="adj2" fmla="val 86093"/>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
        <p:nvSpPr>
          <p:cNvPr id="669" name="Shape 669"/>
          <p:cNvSpPr/>
          <p:nvPr/>
        </p:nvSpPr>
        <p:spPr>
          <a:xfrm>
            <a:off x="665150" y="1814615"/>
            <a:ext cx="6559483" cy="892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defTabSz="457200">
              <a:defRPr sz="1800"/>
            </a:pPr>
            <a:r>
              <a:rPr sz="2500">
                <a:uFill>
                  <a:solidFill/>
                </a:uFill>
              </a:rPr>
              <a:t>Exciton: Bound states of an electron-hole pair</a:t>
            </a:r>
            <a:endParaRPr sz="2500">
              <a:uFill>
                <a:solidFill/>
              </a:uFill>
            </a:endParaRPr>
          </a:p>
          <a:p>
            <a:pPr lvl="0" defTabSz="457200">
              <a:defRPr sz="1800"/>
            </a:pPr>
            <a:r>
              <a:rPr sz="2500">
                <a:uFill>
                  <a:solidFill/>
                </a:uFill>
              </a:rPr>
              <a:t>(analogous to hydrogen atom)</a:t>
            </a:r>
          </a:p>
        </p:txBody>
      </p:sp>
      <p:sp>
        <p:nvSpPr>
          <p:cNvPr id="670" name="Shape 670"/>
          <p:cNvSpPr/>
          <p:nvPr/>
        </p:nvSpPr>
        <p:spPr>
          <a:xfrm>
            <a:off x="679430" y="6011592"/>
            <a:ext cx="7562735" cy="5110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500">
                <a:uFill>
                  <a:solidFill/>
                </a:uFill>
              </a:defRPr>
            </a:lvl1pPr>
          </a:lstStyle>
          <a:p>
            <a:pPr lvl="0">
              <a:defRPr sz="1800">
                <a:uFillTx/>
              </a:defRPr>
            </a:pPr>
            <a:r>
              <a:rPr sz="2500">
                <a:uFill>
                  <a:solidFill/>
                </a:uFill>
              </a:rPr>
              <a:t>Polariton: Coupled states of an exciton and photon</a:t>
            </a:r>
          </a:p>
        </p:txBody>
      </p:sp>
      <p:sp>
        <p:nvSpPr>
          <p:cNvPr id="671" name="Shape 671"/>
          <p:cNvSpPr/>
          <p:nvPr/>
        </p:nvSpPr>
        <p:spPr>
          <a:xfrm>
            <a:off x="3230339" y="555514"/>
            <a:ext cx="6544122"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defRPr>
                <a:uFill>
                  <a:solidFill/>
                </a:uFill>
              </a:defRPr>
            </a:lvl1pPr>
          </a:lstStyle>
          <a:p>
            <a:pPr lvl="0">
              <a:defRPr sz="1800">
                <a:uFillTx/>
              </a:defRPr>
            </a:pPr>
            <a:r>
              <a:rPr sz="3600">
                <a:uFill>
                  <a:solidFill/>
                </a:uFill>
              </a:rPr>
              <a:t>Exciton, Biexciton and Polariton</a:t>
            </a:r>
          </a:p>
        </p:txBody>
      </p:sp>
      <p:grpSp>
        <p:nvGrpSpPr>
          <p:cNvPr id="679" name="Group 679"/>
          <p:cNvGrpSpPr/>
          <p:nvPr/>
        </p:nvGrpSpPr>
        <p:grpSpPr>
          <a:xfrm>
            <a:off x="9314649" y="1899205"/>
            <a:ext cx="1095898" cy="722869"/>
            <a:chOff x="0" y="0"/>
            <a:chExt cx="1095897" cy="722867"/>
          </a:xfrm>
        </p:grpSpPr>
        <p:sp>
          <p:nvSpPr>
            <p:cNvPr id="672" name="Shape 672"/>
            <p:cNvSpPr/>
            <p:nvPr/>
          </p:nvSpPr>
          <p:spPr>
            <a:xfrm rot="16200000">
              <a:off x="162283" y="8319"/>
              <a:ext cx="722868" cy="7062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675" name="Group 675"/>
            <p:cNvGrpSpPr/>
            <p:nvPr/>
          </p:nvGrpSpPr>
          <p:grpSpPr>
            <a:xfrm>
              <a:off x="0" y="245986"/>
              <a:ext cx="432846" cy="432847"/>
              <a:chOff x="0" y="0"/>
              <a:chExt cx="432845" cy="432845"/>
            </a:xfrm>
          </p:grpSpPr>
          <p:sp>
            <p:nvSpPr>
              <p:cNvPr id="673" name="Shape 673"/>
              <p:cNvSpPr/>
              <p:nvPr/>
            </p:nvSpPr>
            <p:spPr>
              <a:xfrm>
                <a:off x="0" y="0"/>
                <a:ext cx="432846" cy="4328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674" name="pasted-image.pdf"/>
              <p:cNvPicPr/>
              <p:nvPr/>
            </p:nvPicPr>
            <p:blipFill>
              <a:blip r:embed="rId5">
                <a:extLst/>
              </a:blip>
              <a:stretch>
                <a:fillRect/>
              </a:stretch>
            </p:blipFill>
            <p:spPr>
              <a:xfrm>
                <a:off x="86468" y="64994"/>
                <a:ext cx="324849" cy="259879"/>
              </a:xfrm>
              <a:prstGeom prst="rect">
                <a:avLst/>
              </a:prstGeom>
              <a:ln w="12700" cap="flat">
                <a:noFill/>
                <a:miter lim="400000"/>
              </a:ln>
              <a:effectLst/>
            </p:spPr>
          </p:pic>
        </p:grpSp>
        <p:grpSp>
          <p:nvGrpSpPr>
            <p:cNvPr id="678" name="Group 678"/>
            <p:cNvGrpSpPr/>
            <p:nvPr/>
          </p:nvGrpSpPr>
          <p:grpSpPr>
            <a:xfrm>
              <a:off x="663052" y="27782"/>
              <a:ext cx="432846" cy="432846"/>
              <a:chOff x="0" y="0"/>
              <a:chExt cx="432845" cy="432845"/>
            </a:xfrm>
          </p:grpSpPr>
          <p:sp>
            <p:nvSpPr>
              <p:cNvPr id="676" name="Shape 676"/>
              <p:cNvSpPr/>
              <p:nvPr/>
            </p:nvSpPr>
            <p:spPr>
              <a:xfrm>
                <a:off x="0" y="0"/>
                <a:ext cx="432846" cy="43284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677" name="pasted-image.pdf"/>
              <p:cNvPicPr/>
              <p:nvPr/>
            </p:nvPicPr>
            <p:blipFill>
              <a:blip r:embed="rId6">
                <a:extLst/>
              </a:blip>
              <a:srcRect l="0" t="0" r="0" b="0"/>
              <a:stretch>
                <a:fillRect/>
              </a:stretch>
            </p:blipFill>
            <p:spPr>
              <a:xfrm>
                <a:off x="91867" y="108075"/>
                <a:ext cx="324849" cy="216566"/>
              </a:xfrm>
              <a:prstGeom prst="rect">
                <a:avLst/>
              </a:prstGeom>
              <a:ln w="12700" cap="flat">
                <a:noFill/>
                <a:miter lim="400000"/>
              </a:ln>
              <a:effectLst/>
            </p:spPr>
          </p:pic>
        </p:grpSp>
      </p:grpSp>
      <p:sp>
        <p:nvSpPr>
          <p:cNvPr id="680" name="Shape 680"/>
          <p:cNvSpPr/>
          <p:nvPr/>
        </p:nvSpPr>
        <p:spPr>
          <a:xfrm>
            <a:off x="671271" y="7176365"/>
            <a:ext cx="5814728"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500"/>
              <a:t>Biexciton: Coupled states of two exciton</a:t>
            </a:r>
            <a:endParaRPr sz="2500"/>
          </a:p>
          <a:p>
            <a:pPr lvl="0">
              <a:defRPr sz="1800"/>
            </a:pPr>
            <a:r>
              <a:rPr sz="2500"/>
              <a:t> (analogous to dihydrogen molecule)  </a:t>
            </a:r>
          </a:p>
        </p:txBody>
      </p:sp>
      <p:grpSp>
        <p:nvGrpSpPr>
          <p:cNvPr id="693" name="Group 693"/>
          <p:cNvGrpSpPr/>
          <p:nvPr/>
        </p:nvGrpSpPr>
        <p:grpSpPr>
          <a:xfrm>
            <a:off x="9569789" y="5742559"/>
            <a:ext cx="3139122" cy="3294469"/>
            <a:chOff x="247298" y="0"/>
            <a:chExt cx="3139120" cy="3294467"/>
          </a:xfrm>
        </p:grpSpPr>
        <p:grpSp>
          <p:nvGrpSpPr>
            <p:cNvPr id="691" name="Group 691"/>
            <p:cNvGrpSpPr/>
            <p:nvPr/>
          </p:nvGrpSpPr>
          <p:grpSpPr>
            <a:xfrm>
              <a:off x="247298" y="0"/>
              <a:ext cx="2434497" cy="3294468"/>
              <a:chOff x="247298" y="0"/>
              <a:chExt cx="2434495" cy="3294467"/>
            </a:xfrm>
          </p:grpSpPr>
          <p:grpSp>
            <p:nvGrpSpPr>
              <p:cNvPr id="687" name="Group 687"/>
              <p:cNvGrpSpPr/>
              <p:nvPr/>
            </p:nvGrpSpPr>
            <p:grpSpPr>
              <a:xfrm>
                <a:off x="247298" y="0"/>
                <a:ext cx="2434497" cy="3294468"/>
                <a:chOff x="247298" y="0"/>
                <a:chExt cx="2434495" cy="3294467"/>
              </a:xfrm>
            </p:grpSpPr>
            <p:sp>
              <p:nvSpPr>
                <p:cNvPr id="681" name="Shape 681"/>
                <p:cNvSpPr/>
                <p:nvPr/>
              </p:nvSpPr>
              <p:spPr>
                <a:xfrm>
                  <a:off x="1279200" y="424257"/>
                  <a:ext cx="140259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nvGrpSpPr>
                <p:cNvPr id="684" name="Group 684"/>
                <p:cNvGrpSpPr/>
                <p:nvPr/>
              </p:nvGrpSpPr>
              <p:grpSpPr>
                <a:xfrm>
                  <a:off x="247298" y="0"/>
                  <a:ext cx="554449" cy="3294468"/>
                  <a:chOff x="247298" y="0"/>
                  <a:chExt cx="554448" cy="3294467"/>
                </a:xfrm>
              </p:grpSpPr>
              <p:sp>
                <p:nvSpPr>
                  <p:cNvPr id="682" name="Shape 682"/>
                  <p:cNvSpPr/>
                  <p:nvPr/>
                </p:nvSpPr>
                <p:spPr>
                  <a:xfrm flipV="1">
                    <a:off x="801746" y="0"/>
                    <a:ext cx="1" cy="32944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683" name="Shape 683"/>
                  <p:cNvSpPr/>
                  <p:nvPr/>
                </p:nvSpPr>
                <p:spPr>
                  <a:xfrm rot="16200000">
                    <a:off x="-71545" y="1405933"/>
                    <a:ext cx="112028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vl1pPr>
                  </a:lstStyle>
                  <a:p>
                    <a:pPr lvl="0">
                      <a:defRPr sz="1800"/>
                    </a:pPr>
                    <a:r>
                      <a:rPr sz="2500"/>
                      <a:t>Energy</a:t>
                    </a:r>
                  </a:p>
                </p:txBody>
              </p:sp>
            </p:grpSp>
            <p:sp>
              <p:nvSpPr>
                <p:cNvPr id="685" name="Shape 685"/>
                <p:cNvSpPr/>
                <p:nvPr/>
              </p:nvSpPr>
              <p:spPr>
                <a:xfrm>
                  <a:off x="1279200" y="2807489"/>
                  <a:ext cx="140259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686" name="Shape 686"/>
                <p:cNvSpPr/>
                <p:nvPr/>
              </p:nvSpPr>
              <p:spPr>
                <a:xfrm flipV="1">
                  <a:off x="1485900" y="444200"/>
                  <a:ext cx="1" cy="2343347"/>
                </a:xfrm>
                <a:prstGeom prst="line">
                  <a:avLst/>
                </a:prstGeom>
                <a:noFill/>
                <a:ln w="25400" cap="flat">
                  <a:solidFill>
                    <a:srgbClr val="00882B"/>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688" name="Shape 688"/>
              <p:cNvSpPr/>
              <p:nvPr/>
            </p:nvSpPr>
            <p:spPr>
              <a:xfrm>
                <a:off x="998957" y="2856653"/>
                <a:ext cx="1103140"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000">
                    <a:solidFill>
                      <a:srgbClr val="00882B"/>
                    </a:solidFill>
                  </a:defRPr>
                </a:lvl1pPr>
              </a:lstStyle>
              <a:p>
                <a:pPr lvl="0">
                  <a:defRPr sz="1800">
                    <a:solidFill>
                      <a:srgbClr val="000000"/>
                    </a:solidFill>
                  </a:defRPr>
                </a:pPr>
                <a:r>
                  <a:rPr sz="2000">
                    <a:solidFill>
                      <a:srgbClr val="00882B"/>
                    </a:solidFill>
                  </a:rPr>
                  <a:t>bandgap</a:t>
                </a:r>
              </a:p>
            </p:txBody>
          </p:sp>
          <p:sp>
            <p:nvSpPr>
              <p:cNvPr id="689" name="Shape 689"/>
              <p:cNvSpPr/>
              <p:nvPr/>
            </p:nvSpPr>
            <p:spPr>
              <a:xfrm flipV="1">
                <a:off x="1861079" y="1178766"/>
                <a:ext cx="799169"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690" name="Shape 690"/>
              <p:cNvSpPr/>
              <p:nvPr/>
            </p:nvSpPr>
            <p:spPr>
              <a:xfrm flipV="1">
                <a:off x="2260663" y="443247"/>
                <a:ext cx="1" cy="722869"/>
              </a:xfrm>
              <a:prstGeom prst="line">
                <a:avLst/>
              </a:prstGeom>
              <a:noFill/>
              <a:ln w="25400" cap="flat">
                <a:solidFill>
                  <a:srgbClr val="C82506"/>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692" name="Shape 692"/>
            <p:cNvSpPr/>
            <p:nvPr/>
          </p:nvSpPr>
          <p:spPr>
            <a:xfrm>
              <a:off x="1605739" y="1174353"/>
              <a:ext cx="178068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defRPr sz="1800"/>
              </a:pPr>
              <a:r>
                <a:rPr sz="2000">
                  <a:solidFill>
                    <a:srgbClr val="C82506"/>
                  </a:solidFill>
                </a:rPr>
                <a:t>exciton </a:t>
              </a:r>
              <a:endParaRPr sz="2000">
                <a:solidFill>
                  <a:srgbClr val="C82506"/>
                </a:solidFill>
              </a:endParaRPr>
            </a:p>
            <a:p>
              <a:pPr lvl="0">
                <a:defRPr sz="1800"/>
              </a:pPr>
              <a:r>
                <a:rPr sz="2000">
                  <a:solidFill>
                    <a:srgbClr val="C82506"/>
                  </a:solidFill>
                </a:rPr>
                <a:t>binding energy</a:t>
              </a:r>
            </a:p>
          </p:txBody>
        </p:sp>
      </p:grpSp>
      <p:grpSp>
        <p:nvGrpSpPr>
          <p:cNvPr id="711" name="Group 711"/>
          <p:cNvGrpSpPr/>
          <p:nvPr/>
        </p:nvGrpSpPr>
        <p:grpSpPr>
          <a:xfrm>
            <a:off x="6923056" y="7176365"/>
            <a:ext cx="1530005" cy="1530004"/>
            <a:chOff x="0" y="0"/>
            <a:chExt cx="1530003" cy="1530003"/>
          </a:xfrm>
        </p:grpSpPr>
        <p:grpSp>
          <p:nvGrpSpPr>
            <p:cNvPr id="701" name="Group 701"/>
            <p:cNvGrpSpPr/>
            <p:nvPr/>
          </p:nvGrpSpPr>
          <p:grpSpPr>
            <a:xfrm rot="804944">
              <a:off x="803084" y="450040"/>
              <a:ext cx="526479" cy="773669"/>
              <a:chOff x="0" y="0"/>
              <a:chExt cx="526478" cy="773667"/>
            </a:xfrm>
          </p:grpSpPr>
          <p:sp>
            <p:nvSpPr>
              <p:cNvPr id="694" name="Shape 694"/>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697" name="Group 697"/>
              <p:cNvGrpSpPr/>
              <p:nvPr/>
            </p:nvGrpSpPr>
            <p:grpSpPr>
              <a:xfrm>
                <a:off x="101900" y="-1"/>
                <a:ext cx="322679" cy="322679"/>
                <a:chOff x="0" y="0"/>
                <a:chExt cx="322677" cy="322677"/>
              </a:xfrm>
            </p:grpSpPr>
            <p:sp>
              <p:nvSpPr>
                <p:cNvPr id="695" name="Shape 695"/>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696" name="pasted-image.pdf"/>
                <p:cNvPicPr/>
                <p:nvPr/>
              </p:nvPicPr>
              <p:blipFill>
                <a:blip r:embed="rId5">
                  <a:extLst/>
                </a:blip>
                <a:stretch>
                  <a:fillRect/>
                </a:stretch>
              </p:blipFill>
              <p:spPr>
                <a:xfrm>
                  <a:off x="64460" y="48452"/>
                  <a:ext cx="242169" cy="193734"/>
                </a:xfrm>
                <a:prstGeom prst="rect">
                  <a:avLst/>
                </a:prstGeom>
                <a:ln w="12700" cap="flat">
                  <a:noFill/>
                  <a:miter lim="400000"/>
                </a:ln>
                <a:effectLst/>
              </p:spPr>
            </p:pic>
          </p:grpSp>
          <p:grpSp>
            <p:nvGrpSpPr>
              <p:cNvPr id="700" name="Group 700"/>
              <p:cNvGrpSpPr/>
              <p:nvPr/>
            </p:nvGrpSpPr>
            <p:grpSpPr>
              <a:xfrm>
                <a:off x="101900" y="450990"/>
                <a:ext cx="322679" cy="322678"/>
                <a:chOff x="0" y="0"/>
                <a:chExt cx="322677" cy="322677"/>
              </a:xfrm>
            </p:grpSpPr>
            <p:sp>
              <p:nvSpPr>
                <p:cNvPr id="698" name="Shape 698"/>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699" name="pasted-image.pdf"/>
                <p:cNvPicPr/>
                <p:nvPr/>
              </p:nvPicPr>
              <p:blipFill>
                <a:blip r:embed="rId6">
                  <a:extLst/>
                </a:blip>
                <a:srcRect l="0" t="0" r="0" b="0"/>
                <a:stretch>
                  <a:fillRect/>
                </a:stretch>
              </p:blipFill>
              <p:spPr>
                <a:xfrm>
                  <a:off x="68485" y="80568"/>
                  <a:ext cx="242169" cy="161446"/>
                </a:xfrm>
                <a:prstGeom prst="rect">
                  <a:avLst/>
                </a:prstGeom>
                <a:ln w="12700" cap="flat">
                  <a:noFill/>
                  <a:miter lim="400000"/>
                </a:ln>
                <a:effectLst/>
              </p:spPr>
            </p:pic>
          </p:grpSp>
        </p:grpSp>
        <p:grpSp>
          <p:nvGrpSpPr>
            <p:cNvPr id="709" name="Group 709"/>
            <p:cNvGrpSpPr/>
            <p:nvPr/>
          </p:nvGrpSpPr>
          <p:grpSpPr>
            <a:xfrm rot="804944">
              <a:off x="205359" y="307650"/>
              <a:ext cx="528003" cy="773669"/>
              <a:chOff x="0" y="0"/>
              <a:chExt cx="528002" cy="773667"/>
            </a:xfrm>
          </p:grpSpPr>
          <p:sp>
            <p:nvSpPr>
              <p:cNvPr id="702" name="Shape 702"/>
              <p:cNvSpPr/>
              <p:nvPr/>
            </p:nvSpPr>
            <p:spPr>
              <a:xfrm rot="16200000">
                <a:off x="-6221" y="132403"/>
                <a:ext cx="540444" cy="5280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705" name="Group 705"/>
              <p:cNvGrpSpPr/>
              <p:nvPr/>
            </p:nvGrpSpPr>
            <p:grpSpPr>
              <a:xfrm>
                <a:off x="102195" y="450056"/>
                <a:ext cx="323612" cy="323612"/>
                <a:chOff x="0" y="0"/>
                <a:chExt cx="323611" cy="323611"/>
              </a:xfrm>
            </p:grpSpPr>
            <p:sp>
              <p:nvSpPr>
                <p:cNvPr id="703" name="Shape 703"/>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704" name="pasted-image.pdf"/>
                <p:cNvPicPr/>
                <p:nvPr/>
              </p:nvPicPr>
              <p:blipFill>
                <a:blip r:embed="rId5">
                  <a:extLst/>
                </a:blip>
                <a:stretch>
                  <a:fillRect/>
                </a:stretch>
              </p:blipFill>
              <p:spPr>
                <a:xfrm>
                  <a:off x="64647" y="48592"/>
                  <a:ext cx="242869" cy="194295"/>
                </a:xfrm>
                <a:prstGeom prst="rect">
                  <a:avLst/>
                </a:prstGeom>
                <a:ln w="12700" cap="flat">
                  <a:noFill/>
                  <a:miter lim="400000"/>
                </a:ln>
                <a:effectLst/>
              </p:spPr>
            </p:pic>
          </p:grpSp>
          <p:grpSp>
            <p:nvGrpSpPr>
              <p:cNvPr id="708" name="Group 708"/>
              <p:cNvGrpSpPr/>
              <p:nvPr/>
            </p:nvGrpSpPr>
            <p:grpSpPr>
              <a:xfrm>
                <a:off x="102195" y="0"/>
                <a:ext cx="323612" cy="323612"/>
                <a:chOff x="0" y="0"/>
                <a:chExt cx="323611" cy="323611"/>
              </a:xfrm>
            </p:grpSpPr>
            <p:sp>
              <p:nvSpPr>
                <p:cNvPr id="706" name="Shape 706"/>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707" name="pasted-image.pdf"/>
                <p:cNvPicPr/>
                <p:nvPr/>
              </p:nvPicPr>
              <p:blipFill>
                <a:blip r:embed="rId6">
                  <a:extLst/>
                </a:blip>
                <a:srcRect l="0" t="0" r="0" b="0"/>
                <a:stretch>
                  <a:fillRect/>
                </a:stretch>
              </p:blipFill>
              <p:spPr>
                <a:xfrm>
                  <a:off x="68683" y="80801"/>
                  <a:ext cx="242869" cy="161913"/>
                </a:xfrm>
                <a:prstGeom prst="rect">
                  <a:avLst/>
                </a:prstGeom>
                <a:ln w="12700" cap="flat">
                  <a:noFill/>
                  <a:miter lim="400000"/>
                </a:ln>
                <a:effectLst/>
              </p:spPr>
            </p:pic>
          </p:grpSp>
        </p:grpSp>
        <p:sp>
          <p:nvSpPr>
            <p:cNvPr id="710" name="Shape 710"/>
            <p:cNvSpPr/>
            <p:nvPr/>
          </p:nvSpPr>
          <p:spPr>
            <a:xfrm rot="804944">
              <a:off x="130001" y="130001"/>
              <a:ext cx="1270001" cy="1270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xfrm>
            <a:off x="3379419" y="6782676"/>
            <a:ext cx="5483962" cy="1487518"/>
          </a:xfrm>
          <a:prstGeom prst="rect">
            <a:avLst/>
          </a:prstGeom>
          <a:ln w="25400">
            <a:solidFill>
              <a:srgbClr val="0365C0"/>
            </a:solidFill>
          </a:ln>
        </p:spPr>
        <p:txBody>
          <a:bodyPr lIns="45719" tIns="45719" rIns="45719" bIns="45719"/>
          <a:lstStyle/>
          <a:p>
            <a:pPr lvl="0" marL="291465" indent="-291465" defTabSz="777240">
              <a:spcBef>
                <a:spcPts val="500"/>
              </a:spcBef>
              <a:buFont typeface="Arial"/>
              <a:defRPr sz="1800"/>
            </a:pPr>
            <a:r>
              <a:rPr sz="2125">
                <a:latin typeface="Helvetica"/>
                <a:ea typeface="Helvetica"/>
                <a:cs typeface="Helvetica"/>
                <a:sym typeface="Helvetica"/>
              </a:rPr>
              <a:t>system 1 : up spin </a:t>
            </a:r>
            <a:r>
              <a:rPr sz="2125">
                <a:latin typeface="Helvetica"/>
                <a:ea typeface="Helvetica"/>
                <a:cs typeface="Helvetica"/>
                <a:sym typeface="Helvetica"/>
              </a:rPr>
              <a:t>⇔ </a:t>
            </a:r>
            <a:r>
              <a:rPr sz="2125">
                <a:latin typeface="Helvetica"/>
                <a:ea typeface="Helvetica"/>
                <a:cs typeface="Helvetica"/>
                <a:sym typeface="Helvetica"/>
              </a:rPr>
              <a:t>system 2 : down spin</a:t>
            </a:r>
            <a:endParaRPr sz="2125">
              <a:latin typeface="Helvetica"/>
              <a:ea typeface="Helvetica"/>
              <a:cs typeface="Helvetica"/>
              <a:sym typeface="Helvetica"/>
            </a:endParaRPr>
          </a:p>
          <a:p>
            <a:pPr lvl="0" marL="291465" indent="-291465" defTabSz="777240">
              <a:spcBef>
                <a:spcPts val="500"/>
              </a:spcBef>
              <a:buFont typeface="Arial"/>
              <a:defRPr sz="1800"/>
            </a:pPr>
            <a:r>
              <a:rPr sz="2125">
                <a:latin typeface="Helvetica"/>
                <a:ea typeface="Helvetica"/>
                <a:cs typeface="Helvetica"/>
                <a:sym typeface="Helvetica"/>
              </a:rPr>
              <a:t>system 1 : down spin </a:t>
            </a:r>
            <a:r>
              <a:rPr sz="2125">
                <a:latin typeface="Helvetica"/>
                <a:ea typeface="Helvetica"/>
                <a:cs typeface="Helvetica"/>
                <a:sym typeface="Helvetica"/>
              </a:rPr>
              <a:t>⇔ </a:t>
            </a:r>
            <a:r>
              <a:rPr sz="2125">
                <a:latin typeface="Helvetica"/>
                <a:ea typeface="Helvetica"/>
                <a:cs typeface="Helvetica"/>
                <a:sym typeface="Helvetica"/>
              </a:rPr>
              <a:t>system 2 : up spin</a:t>
            </a:r>
            <a:endParaRPr sz="2125">
              <a:latin typeface="Helvetica"/>
              <a:ea typeface="Helvetica"/>
              <a:cs typeface="Helvetica"/>
              <a:sym typeface="Helvetica"/>
            </a:endParaRPr>
          </a:p>
          <a:p>
            <a:pPr lvl="0" marL="291465" indent="-291465" defTabSz="777240">
              <a:spcBef>
                <a:spcPts val="500"/>
              </a:spcBef>
              <a:buFont typeface="Arial"/>
              <a:defRPr sz="1800"/>
            </a:pPr>
            <a:r>
              <a:rPr sz="2125">
                <a:latin typeface="Helvetica"/>
                <a:ea typeface="Helvetica"/>
                <a:cs typeface="Helvetica"/>
                <a:sym typeface="Helvetica"/>
              </a:rPr>
              <a:t>one observation decides another state.</a:t>
            </a:r>
          </a:p>
        </p:txBody>
      </p:sp>
      <p:sp>
        <p:nvSpPr>
          <p:cNvPr id="70" name="Shape 70"/>
          <p:cNvSpPr/>
          <p:nvPr/>
        </p:nvSpPr>
        <p:spPr>
          <a:xfrm>
            <a:off x="3381499" y="492236"/>
            <a:ext cx="5479803" cy="711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lvl1pPr>
          </a:lstStyle>
          <a:p>
            <a:pPr lvl="0">
              <a:defRPr sz="1800"/>
            </a:pPr>
            <a:r>
              <a:rPr sz="4000"/>
              <a:t>Quantum Entanglement</a:t>
            </a:r>
          </a:p>
        </p:txBody>
      </p:sp>
      <p:sp>
        <p:nvSpPr>
          <p:cNvPr id="71" name="Shape 71"/>
          <p:cNvSpPr/>
          <p:nvPr/>
        </p:nvSpPr>
        <p:spPr>
          <a:xfrm>
            <a:off x="11137900" y="2008485"/>
            <a:ext cx="457101" cy="4606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72" name="Shape 72"/>
          <p:cNvSpPr/>
          <p:nvPr/>
        </p:nvSpPr>
        <p:spPr>
          <a:xfrm>
            <a:off x="11122346" y="4868719"/>
            <a:ext cx="457102" cy="4606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73" name="Shape 73"/>
          <p:cNvSpPr/>
          <p:nvPr/>
        </p:nvSpPr>
        <p:spPr>
          <a:xfrm rot="16200000">
            <a:off x="10642203" y="2096262"/>
            <a:ext cx="1448495" cy="285106"/>
          </a:xfrm>
          <a:prstGeom prst="leftRightArrow">
            <a:avLst>
              <a:gd name="adj1" fmla="val 31176"/>
              <a:gd name="adj2" fmla="val 116544"/>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74" name="Shape 74"/>
          <p:cNvSpPr/>
          <p:nvPr/>
        </p:nvSpPr>
        <p:spPr>
          <a:xfrm rot="16200000">
            <a:off x="10642203" y="4956497"/>
            <a:ext cx="1448495" cy="285106"/>
          </a:xfrm>
          <a:prstGeom prst="leftRightArrow">
            <a:avLst>
              <a:gd name="adj1" fmla="val 31176"/>
              <a:gd name="adj2" fmla="val 116544"/>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75" name="Shape 75"/>
          <p:cNvSpPr/>
          <p:nvPr/>
        </p:nvSpPr>
        <p:spPr>
          <a:xfrm rot="18941746">
            <a:off x="10687917" y="4956459"/>
            <a:ext cx="1357067" cy="285182"/>
          </a:xfrm>
          <a:prstGeom prst="leftRightArrow">
            <a:avLst>
              <a:gd name="adj1" fmla="val 31176"/>
              <a:gd name="adj2" fmla="val 116512"/>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76" name="Shape 76"/>
          <p:cNvSpPr/>
          <p:nvPr/>
        </p:nvSpPr>
        <p:spPr>
          <a:xfrm rot="18941746">
            <a:off x="10687917" y="2096224"/>
            <a:ext cx="1357067" cy="285182"/>
          </a:xfrm>
          <a:prstGeom prst="leftRightArrow">
            <a:avLst>
              <a:gd name="adj1" fmla="val 31176"/>
              <a:gd name="adj2" fmla="val 116512"/>
            </a:avLst>
          </a:prstGeom>
          <a:ln w="25400">
            <a:solidFill>
              <a:srgbClr val="85888D"/>
            </a:solidFill>
            <a:miter lim="400000"/>
          </a:ln>
        </p:spPr>
        <p:txBody>
          <a:bodyPr lIns="50800" tIns="50800" rIns="50800" bIns="50800" anchor="ctr"/>
          <a:lstStyle/>
          <a:p>
            <a:pPr lvl="0">
              <a:defRPr sz="2400">
                <a:latin typeface="+mn-lt"/>
                <a:ea typeface="+mn-ea"/>
                <a:cs typeface="+mn-cs"/>
                <a:sym typeface="ヒラギノ角ゴ ProN W3"/>
              </a:defRPr>
            </a:pPr>
          </a:p>
        </p:txBody>
      </p:sp>
      <p:sp>
        <p:nvSpPr>
          <p:cNvPr id="77" name="Shape 77"/>
          <p:cNvSpPr/>
          <p:nvPr/>
        </p:nvSpPr>
        <p:spPr>
          <a:xfrm flipV="1">
            <a:off x="7652884" y="2444570"/>
            <a:ext cx="3043346" cy="1168232"/>
          </a:xfrm>
          <a:prstGeom prst="line">
            <a:avLst/>
          </a:prstGeom>
          <a:ln w="63500">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78" name="Shape 78"/>
          <p:cNvSpPr/>
          <p:nvPr/>
        </p:nvSpPr>
        <p:spPr>
          <a:xfrm>
            <a:off x="7652884" y="3664298"/>
            <a:ext cx="3043346" cy="1168232"/>
          </a:xfrm>
          <a:prstGeom prst="line">
            <a:avLst/>
          </a:prstGeom>
          <a:ln w="63500">
            <a:solidFill/>
            <a:miter lim="400000"/>
            <a:tailEnd type="triangle"/>
          </a:ln>
        </p:spPr>
        <p:txBody>
          <a:bodyPr lIns="0" tIns="0" rIns="0" bIns="0" anchor="ctr"/>
          <a:lstStyle/>
          <a:p>
            <a:pPr lvl="0">
              <a:defRPr sz="2400">
                <a:latin typeface="+mn-lt"/>
                <a:ea typeface="+mn-ea"/>
                <a:cs typeface="+mn-cs"/>
                <a:sym typeface="ヒラギノ角ゴ ProN W3"/>
              </a:defRPr>
            </a:pPr>
          </a:p>
        </p:txBody>
      </p:sp>
      <p:grpSp>
        <p:nvGrpSpPr>
          <p:cNvPr id="81" name="Group 81"/>
          <p:cNvGrpSpPr/>
          <p:nvPr/>
        </p:nvGrpSpPr>
        <p:grpSpPr>
          <a:xfrm>
            <a:off x="11195453" y="2966858"/>
            <a:ext cx="310913" cy="1324883"/>
            <a:chOff x="0" y="0"/>
            <a:chExt cx="310912" cy="1324882"/>
          </a:xfrm>
        </p:grpSpPr>
        <p:sp>
          <p:nvSpPr>
            <p:cNvPr id="79" name="Shape 79"/>
            <p:cNvSpPr/>
            <p:nvPr/>
          </p:nvSpPr>
          <p:spPr>
            <a:xfrm>
              <a:off x="-1" y="0"/>
              <a:ext cx="310914" cy="1322041"/>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80" name="Shape 80"/>
            <p:cNvSpPr/>
            <p:nvPr/>
          </p:nvSpPr>
          <p:spPr>
            <a:xfrm>
              <a:off x="3992" y="4080"/>
              <a:ext cx="306189" cy="1320803"/>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82" name="Shape 82"/>
          <p:cNvSpPr/>
          <p:nvPr/>
        </p:nvSpPr>
        <p:spPr>
          <a:xfrm>
            <a:off x="7217627" y="3328408"/>
            <a:ext cx="712128" cy="612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24" y="1348"/>
                </a:moveTo>
                <a:lnTo>
                  <a:pt x="6772" y="7833"/>
                </a:lnTo>
                <a:lnTo>
                  <a:pt x="0" y="9734"/>
                </a:lnTo>
                <a:lnTo>
                  <a:pt x="6290" y="12460"/>
                </a:lnTo>
                <a:lnTo>
                  <a:pt x="2229" y="19674"/>
                </a:lnTo>
                <a:lnTo>
                  <a:pt x="10564" y="15937"/>
                </a:lnTo>
                <a:lnTo>
                  <a:pt x="15303" y="21600"/>
                </a:lnTo>
                <a:lnTo>
                  <a:pt x="14523" y="13460"/>
                </a:lnTo>
                <a:lnTo>
                  <a:pt x="21600" y="9556"/>
                </a:lnTo>
                <a:lnTo>
                  <a:pt x="14736" y="7724"/>
                </a:lnTo>
                <a:lnTo>
                  <a:pt x="16507" y="0"/>
                </a:lnTo>
                <a:lnTo>
                  <a:pt x="10998" y="4616"/>
                </a:lnTo>
                <a:lnTo>
                  <a:pt x="5524" y="1348"/>
                </a:lnTo>
                <a:close/>
              </a:path>
            </a:pathLst>
          </a:custGeom>
          <a:blipFill>
            <a:blip r:embed="rId4"/>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83" name="Shape 83"/>
          <p:cNvSpPr/>
          <p:nvPr/>
        </p:nvSpPr>
        <p:spPr>
          <a:xfrm>
            <a:off x="12036670" y="1949804"/>
            <a:ext cx="326195" cy="558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1</a:t>
            </a:r>
          </a:p>
        </p:txBody>
      </p:sp>
      <p:sp>
        <p:nvSpPr>
          <p:cNvPr id="84" name="Shape 84"/>
          <p:cNvSpPr/>
          <p:nvPr/>
        </p:nvSpPr>
        <p:spPr>
          <a:xfrm>
            <a:off x="12036670" y="4816834"/>
            <a:ext cx="326195" cy="558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2</a:t>
            </a:r>
          </a:p>
        </p:txBody>
      </p:sp>
      <p:pic>
        <p:nvPicPr>
          <p:cNvPr id="85" name="pasted-image.pdf"/>
          <p:cNvPicPr/>
          <p:nvPr/>
        </p:nvPicPr>
        <p:blipFill>
          <a:blip r:embed="rId5">
            <a:extLst/>
          </a:blip>
          <a:stretch>
            <a:fillRect/>
          </a:stretch>
        </p:blipFill>
        <p:spPr>
          <a:xfrm>
            <a:off x="1041046" y="2382992"/>
            <a:ext cx="2665308" cy="389789"/>
          </a:xfrm>
          <a:prstGeom prst="rect">
            <a:avLst/>
          </a:prstGeom>
          <a:ln w="12700">
            <a:miter lim="400000"/>
          </a:ln>
        </p:spPr>
      </p:pic>
      <p:pic>
        <p:nvPicPr>
          <p:cNvPr id="86" name="pasted-image.pdf"/>
          <p:cNvPicPr/>
          <p:nvPr/>
        </p:nvPicPr>
        <p:blipFill>
          <a:blip r:embed="rId6">
            <a:extLst/>
          </a:blip>
          <a:stretch>
            <a:fillRect/>
          </a:stretch>
        </p:blipFill>
        <p:spPr>
          <a:xfrm>
            <a:off x="1033489" y="3010255"/>
            <a:ext cx="2706121" cy="389598"/>
          </a:xfrm>
          <a:prstGeom prst="rect">
            <a:avLst/>
          </a:prstGeom>
          <a:ln w="12700">
            <a:miter lim="400000"/>
          </a:ln>
        </p:spPr>
      </p:pic>
      <p:sp>
        <p:nvSpPr>
          <p:cNvPr id="87" name="Shape 87"/>
          <p:cNvSpPr/>
          <p:nvPr/>
        </p:nvSpPr>
        <p:spPr>
          <a:xfrm>
            <a:off x="549493" y="1651147"/>
            <a:ext cx="7148774"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700"/>
            </a:lvl1pPr>
          </a:lstStyle>
          <a:p>
            <a:pPr lvl="0">
              <a:defRPr sz="1800"/>
            </a:pPr>
            <a:r>
              <a:rPr sz="2700"/>
              <a:t>Relation between photon spin and polarization</a:t>
            </a:r>
          </a:p>
        </p:txBody>
      </p:sp>
      <p:sp>
        <p:nvSpPr>
          <p:cNvPr id="88" name="Shape 88"/>
          <p:cNvSpPr/>
          <p:nvPr/>
        </p:nvSpPr>
        <p:spPr>
          <a:xfrm>
            <a:off x="521029" y="4054140"/>
            <a:ext cx="7205701"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700"/>
            </a:lvl1pPr>
          </a:lstStyle>
          <a:p>
            <a:pPr lvl="0">
              <a:defRPr sz="1800"/>
            </a:pPr>
            <a:r>
              <a:rPr sz="2700"/>
              <a:t>The state of polarization-entangled photon pair</a:t>
            </a:r>
          </a:p>
        </p:txBody>
      </p:sp>
      <p:sp>
        <p:nvSpPr>
          <p:cNvPr id="89" name="Shape 89"/>
          <p:cNvSpPr/>
          <p:nvPr/>
        </p:nvSpPr>
        <p:spPr>
          <a:xfrm>
            <a:off x="532116" y="8589846"/>
            <a:ext cx="11940568" cy="609601"/>
          </a:xfrm>
          <a:prstGeom prst="rect">
            <a:avLst/>
          </a:prstGeom>
          <a:ln w="508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vl1pPr>
          </a:lstStyle>
          <a:p>
            <a:pPr lvl="0">
              <a:defRPr sz="1800"/>
            </a:pPr>
            <a:r>
              <a:rPr sz="3000"/>
              <a:t>Fundamental component of various quantum information applications.</a:t>
            </a:r>
          </a:p>
        </p:txBody>
      </p:sp>
      <p:pic>
        <p:nvPicPr>
          <p:cNvPr id="90" name="pasted-image.pdf"/>
          <p:cNvPicPr/>
          <p:nvPr/>
        </p:nvPicPr>
        <p:blipFill>
          <a:blip r:embed="rId7">
            <a:extLst/>
          </a:blip>
          <a:stretch>
            <a:fillRect/>
          </a:stretch>
        </p:blipFill>
        <p:spPr>
          <a:xfrm>
            <a:off x="5776461" y="5843501"/>
            <a:ext cx="3842200" cy="619440"/>
          </a:xfrm>
          <a:prstGeom prst="rect">
            <a:avLst/>
          </a:prstGeom>
          <a:ln w="12700">
            <a:miter lim="400000"/>
          </a:ln>
        </p:spPr>
      </p:pic>
      <p:sp>
        <p:nvSpPr>
          <p:cNvPr id="91" name="Shape 91"/>
          <p:cNvSpPr/>
          <p:nvPr/>
        </p:nvSpPr>
        <p:spPr>
          <a:xfrm>
            <a:off x="2802748" y="5911962"/>
            <a:ext cx="2902968"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vl1pPr>
          </a:lstStyle>
          <a:p>
            <a:pPr lvl="0">
              <a:defRPr sz="1800"/>
            </a:pPr>
            <a:r>
              <a:rPr sz="2500"/>
              <a:t>Non-entanglement :</a:t>
            </a:r>
          </a:p>
        </p:txBody>
      </p:sp>
      <p:grpSp>
        <p:nvGrpSpPr>
          <p:cNvPr id="94" name="Group 94"/>
          <p:cNvGrpSpPr/>
          <p:nvPr/>
        </p:nvGrpSpPr>
        <p:grpSpPr>
          <a:xfrm>
            <a:off x="3387627" y="4900033"/>
            <a:ext cx="5892723" cy="694777"/>
            <a:chOff x="0" y="0"/>
            <a:chExt cx="5892721" cy="694776"/>
          </a:xfrm>
        </p:grpSpPr>
        <p:pic>
          <p:nvPicPr>
            <p:cNvPr id="92" name="pasted-image.pdf"/>
            <p:cNvPicPr/>
            <p:nvPr/>
          </p:nvPicPr>
          <p:blipFill>
            <a:blip r:embed="rId8">
              <a:extLst/>
            </a:blip>
            <a:srcRect l="0" t="0" r="0" b="0"/>
            <a:stretch>
              <a:fillRect/>
            </a:stretch>
          </p:blipFill>
          <p:spPr>
            <a:xfrm>
              <a:off x="2402096" y="0"/>
              <a:ext cx="3490626" cy="694777"/>
            </a:xfrm>
            <a:prstGeom prst="rect">
              <a:avLst/>
            </a:prstGeom>
            <a:ln w="12700" cap="flat">
              <a:noFill/>
              <a:miter lim="400000"/>
            </a:ln>
            <a:effectLst/>
          </p:spPr>
        </p:pic>
        <p:sp>
          <p:nvSpPr>
            <p:cNvPr id="93" name="Shape 93"/>
            <p:cNvSpPr/>
            <p:nvPr/>
          </p:nvSpPr>
          <p:spPr>
            <a:xfrm>
              <a:off x="-1" y="84716"/>
              <a:ext cx="224998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500"/>
              </a:lvl1pPr>
            </a:lstStyle>
            <a:p>
              <a:pPr lvl="0">
                <a:defRPr sz="1800"/>
              </a:pPr>
              <a:r>
                <a:rPr sz="2500"/>
                <a:t>Entanglement :</a:t>
              </a:r>
            </a:p>
          </p:txBody>
        </p:sp>
      </p:gr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2224112" y="615934"/>
            <a:ext cx="8556576"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lvl="0">
              <a:defRPr sz="1800"/>
            </a:pPr>
            <a:r>
              <a:rPr sz="4000"/>
              <a:t>Radiative Decay Process of Biexciton</a:t>
            </a:r>
          </a:p>
        </p:txBody>
      </p:sp>
      <p:grpSp>
        <p:nvGrpSpPr>
          <p:cNvPr id="116" name="Group 116"/>
          <p:cNvGrpSpPr/>
          <p:nvPr/>
        </p:nvGrpSpPr>
        <p:grpSpPr>
          <a:xfrm>
            <a:off x="5020492" y="2065666"/>
            <a:ext cx="1530005" cy="1530004"/>
            <a:chOff x="0" y="0"/>
            <a:chExt cx="1530003" cy="1530003"/>
          </a:xfrm>
        </p:grpSpPr>
        <p:grpSp>
          <p:nvGrpSpPr>
            <p:cNvPr id="106" name="Group 106"/>
            <p:cNvGrpSpPr/>
            <p:nvPr/>
          </p:nvGrpSpPr>
          <p:grpSpPr>
            <a:xfrm rot="804944">
              <a:off x="803083" y="450040"/>
              <a:ext cx="526480" cy="773669"/>
              <a:chOff x="0" y="0"/>
              <a:chExt cx="526478" cy="773667"/>
            </a:xfrm>
          </p:grpSpPr>
          <p:sp>
            <p:nvSpPr>
              <p:cNvPr id="99" name="Shape 99"/>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02" name="Group 102"/>
              <p:cNvGrpSpPr/>
              <p:nvPr/>
            </p:nvGrpSpPr>
            <p:grpSpPr>
              <a:xfrm>
                <a:off x="101900" y="-1"/>
                <a:ext cx="322679" cy="322679"/>
                <a:chOff x="0" y="0"/>
                <a:chExt cx="322677" cy="322677"/>
              </a:xfrm>
            </p:grpSpPr>
            <p:sp>
              <p:nvSpPr>
                <p:cNvPr id="100" name="Shape 100"/>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01" name="pasted-image.pdf"/>
                <p:cNvPicPr/>
                <p:nvPr/>
              </p:nvPicPr>
              <p:blipFill>
                <a:blip r:embed="rId3">
                  <a:extLst/>
                </a:blip>
                <a:stretch>
                  <a:fillRect/>
                </a:stretch>
              </p:blipFill>
              <p:spPr>
                <a:xfrm>
                  <a:off x="64460" y="48452"/>
                  <a:ext cx="242169" cy="193734"/>
                </a:xfrm>
                <a:prstGeom prst="rect">
                  <a:avLst/>
                </a:prstGeom>
                <a:ln w="12700" cap="flat">
                  <a:noFill/>
                  <a:miter lim="400000"/>
                </a:ln>
                <a:effectLst/>
              </p:spPr>
            </p:pic>
          </p:grpSp>
          <p:grpSp>
            <p:nvGrpSpPr>
              <p:cNvPr id="105" name="Group 105"/>
              <p:cNvGrpSpPr/>
              <p:nvPr/>
            </p:nvGrpSpPr>
            <p:grpSpPr>
              <a:xfrm>
                <a:off x="101900" y="450990"/>
                <a:ext cx="322679" cy="322678"/>
                <a:chOff x="0" y="0"/>
                <a:chExt cx="322677" cy="322677"/>
              </a:xfrm>
            </p:grpSpPr>
            <p:sp>
              <p:nvSpPr>
                <p:cNvPr id="103" name="Shape 103"/>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04" name="pasted-image.pdf"/>
                <p:cNvPicPr/>
                <p:nvPr/>
              </p:nvPicPr>
              <p:blipFill>
                <a:blip r:embed="rId4">
                  <a:extLst/>
                </a:blip>
                <a:srcRect l="0" t="0" r="0" b="0"/>
                <a:stretch>
                  <a:fillRect/>
                </a:stretch>
              </p:blipFill>
              <p:spPr>
                <a:xfrm>
                  <a:off x="68485" y="80568"/>
                  <a:ext cx="242169" cy="161446"/>
                </a:xfrm>
                <a:prstGeom prst="rect">
                  <a:avLst/>
                </a:prstGeom>
                <a:ln w="12700" cap="flat">
                  <a:noFill/>
                  <a:miter lim="400000"/>
                </a:ln>
                <a:effectLst/>
              </p:spPr>
            </p:pic>
          </p:grpSp>
        </p:grpSp>
        <p:grpSp>
          <p:nvGrpSpPr>
            <p:cNvPr id="114" name="Group 114"/>
            <p:cNvGrpSpPr/>
            <p:nvPr/>
          </p:nvGrpSpPr>
          <p:grpSpPr>
            <a:xfrm rot="804944">
              <a:off x="205359" y="307650"/>
              <a:ext cx="528003" cy="773669"/>
              <a:chOff x="0" y="0"/>
              <a:chExt cx="528002" cy="773667"/>
            </a:xfrm>
          </p:grpSpPr>
          <p:sp>
            <p:nvSpPr>
              <p:cNvPr id="107" name="Shape 107"/>
              <p:cNvSpPr/>
              <p:nvPr/>
            </p:nvSpPr>
            <p:spPr>
              <a:xfrm rot="16200000">
                <a:off x="-6221" y="132403"/>
                <a:ext cx="540444" cy="5280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10" name="Group 110"/>
              <p:cNvGrpSpPr/>
              <p:nvPr/>
            </p:nvGrpSpPr>
            <p:grpSpPr>
              <a:xfrm>
                <a:off x="102195" y="450056"/>
                <a:ext cx="323612" cy="323612"/>
                <a:chOff x="0" y="0"/>
                <a:chExt cx="323611" cy="323611"/>
              </a:xfrm>
            </p:grpSpPr>
            <p:sp>
              <p:nvSpPr>
                <p:cNvPr id="108" name="Shape 108"/>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09" name="pasted-image.pdf"/>
                <p:cNvPicPr/>
                <p:nvPr/>
              </p:nvPicPr>
              <p:blipFill>
                <a:blip r:embed="rId3">
                  <a:extLst/>
                </a:blip>
                <a:stretch>
                  <a:fillRect/>
                </a:stretch>
              </p:blipFill>
              <p:spPr>
                <a:xfrm>
                  <a:off x="64647" y="48592"/>
                  <a:ext cx="242869" cy="194295"/>
                </a:xfrm>
                <a:prstGeom prst="rect">
                  <a:avLst/>
                </a:prstGeom>
                <a:ln w="12700" cap="flat">
                  <a:noFill/>
                  <a:miter lim="400000"/>
                </a:ln>
                <a:effectLst/>
              </p:spPr>
            </p:pic>
          </p:grpSp>
          <p:grpSp>
            <p:nvGrpSpPr>
              <p:cNvPr id="113" name="Group 113"/>
              <p:cNvGrpSpPr/>
              <p:nvPr/>
            </p:nvGrpSpPr>
            <p:grpSpPr>
              <a:xfrm>
                <a:off x="102195" y="0"/>
                <a:ext cx="323612" cy="323612"/>
                <a:chOff x="0" y="0"/>
                <a:chExt cx="323611" cy="323611"/>
              </a:xfrm>
            </p:grpSpPr>
            <p:sp>
              <p:nvSpPr>
                <p:cNvPr id="111" name="Shape 111"/>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12" name="pasted-image.pdf"/>
                <p:cNvPicPr/>
                <p:nvPr/>
              </p:nvPicPr>
              <p:blipFill>
                <a:blip r:embed="rId4">
                  <a:extLst/>
                </a:blip>
                <a:srcRect l="0" t="0" r="0" b="0"/>
                <a:stretch>
                  <a:fillRect/>
                </a:stretch>
              </p:blipFill>
              <p:spPr>
                <a:xfrm>
                  <a:off x="68683" y="80801"/>
                  <a:ext cx="242869" cy="161913"/>
                </a:xfrm>
                <a:prstGeom prst="rect">
                  <a:avLst/>
                </a:prstGeom>
                <a:ln w="12700" cap="flat">
                  <a:noFill/>
                  <a:miter lim="400000"/>
                </a:ln>
                <a:effectLst/>
              </p:spPr>
            </p:pic>
          </p:grpSp>
        </p:grpSp>
        <p:sp>
          <p:nvSpPr>
            <p:cNvPr id="115" name="Shape 115"/>
            <p:cNvSpPr/>
            <p:nvPr/>
          </p:nvSpPr>
          <p:spPr>
            <a:xfrm rot="804944">
              <a:off x="130001" y="130001"/>
              <a:ext cx="1270001" cy="1270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grpSp>
        <p:nvGrpSpPr>
          <p:cNvPr id="124" name="Group 124"/>
          <p:cNvGrpSpPr/>
          <p:nvPr/>
        </p:nvGrpSpPr>
        <p:grpSpPr>
          <a:xfrm rot="804944">
            <a:off x="8103365" y="5080459"/>
            <a:ext cx="526479" cy="773669"/>
            <a:chOff x="0" y="0"/>
            <a:chExt cx="526478" cy="773667"/>
          </a:xfrm>
        </p:grpSpPr>
        <p:sp>
          <p:nvSpPr>
            <p:cNvPr id="117" name="Shape 117"/>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20" name="Group 120"/>
            <p:cNvGrpSpPr/>
            <p:nvPr/>
          </p:nvGrpSpPr>
          <p:grpSpPr>
            <a:xfrm>
              <a:off x="101900" y="-1"/>
              <a:ext cx="322679" cy="322679"/>
              <a:chOff x="0" y="0"/>
              <a:chExt cx="322677" cy="322677"/>
            </a:xfrm>
          </p:grpSpPr>
          <p:sp>
            <p:nvSpPr>
              <p:cNvPr id="118" name="Shape 118"/>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19" name="pasted-image.pdf"/>
              <p:cNvPicPr/>
              <p:nvPr/>
            </p:nvPicPr>
            <p:blipFill>
              <a:blip r:embed="rId3">
                <a:extLst/>
              </a:blip>
              <a:stretch>
                <a:fillRect/>
              </a:stretch>
            </p:blipFill>
            <p:spPr>
              <a:xfrm>
                <a:off x="64460" y="48452"/>
                <a:ext cx="242169" cy="193734"/>
              </a:xfrm>
              <a:prstGeom prst="rect">
                <a:avLst/>
              </a:prstGeom>
              <a:ln w="12700" cap="flat">
                <a:noFill/>
                <a:miter lim="400000"/>
              </a:ln>
              <a:effectLst/>
            </p:spPr>
          </p:pic>
        </p:grpSp>
        <p:grpSp>
          <p:nvGrpSpPr>
            <p:cNvPr id="123" name="Group 123"/>
            <p:cNvGrpSpPr/>
            <p:nvPr/>
          </p:nvGrpSpPr>
          <p:grpSpPr>
            <a:xfrm>
              <a:off x="101900" y="450990"/>
              <a:ext cx="322679" cy="322678"/>
              <a:chOff x="0" y="0"/>
              <a:chExt cx="322677" cy="322677"/>
            </a:xfrm>
          </p:grpSpPr>
          <p:sp>
            <p:nvSpPr>
              <p:cNvPr id="121" name="Shape 121"/>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122" name="pasted-image.pdf"/>
              <p:cNvPicPr/>
              <p:nvPr/>
            </p:nvPicPr>
            <p:blipFill>
              <a:blip r:embed="rId4">
                <a:extLst/>
              </a:blip>
              <a:srcRect l="0" t="0" r="0" b="0"/>
              <a:stretch>
                <a:fillRect/>
              </a:stretch>
            </p:blipFill>
            <p:spPr>
              <a:xfrm>
                <a:off x="68485" y="80568"/>
                <a:ext cx="242169" cy="161446"/>
              </a:xfrm>
              <a:prstGeom prst="rect">
                <a:avLst/>
              </a:prstGeom>
              <a:ln w="12700" cap="flat">
                <a:noFill/>
                <a:miter lim="400000"/>
              </a:ln>
              <a:effectLst/>
            </p:spPr>
          </p:pic>
        </p:grpSp>
      </p:grpSp>
      <p:sp>
        <p:nvSpPr>
          <p:cNvPr id="125" name="Shape 125"/>
          <p:cNvSpPr/>
          <p:nvPr/>
        </p:nvSpPr>
        <p:spPr>
          <a:xfrm>
            <a:off x="4143087" y="3594906"/>
            <a:ext cx="3030816" cy="1"/>
          </a:xfrm>
          <a:prstGeom prst="line">
            <a:avLst/>
          </a:prstGeom>
          <a:ln w="38100">
            <a:solidFill/>
            <a:miter lim="400000"/>
          </a:ln>
        </p:spPr>
        <p:txBody>
          <a:bodyPr lIns="0" tIns="0" rIns="0" bIns="0" anchor="ctr"/>
          <a:lstStyle/>
          <a:p>
            <a:pPr lvl="0">
              <a:defRPr sz="2400">
                <a:latin typeface="+mn-lt"/>
                <a:ea typeface="+mn-ea"/>
                <a:cs typeface="+mn-cs"/>
                <a:sym typeface="ヒラギノ角ゴ ProN W3"/>
              </a:defRPr>
            </a:pPr>
          </a:p>
        </p:txBody>
      </p:sp>
      <p:sp>
        <p:nvSpPr>
          <p:cNvPr id="126" name="Shape 126"/>
          <p:cNvSpPr/>
          <p:nvPr/>
        </p:nvSpPr>
        <p:spPr>
          <a:xfrm>
            <a:off x="6851196" y="5927287"/>
            <a:ext cx="3030817" cy="1"/>
          </a:xfrm>
          <a:prstGeom prst="line">
            <a:avLst/>
          </a:prstGeom>
          <a:ln w="38100">
            <a:solidFill/>
            <a:miter lim="400000"/>
          </a:ln>
        </p:spPr>
        <p:txBody>
          <a:bodyPr lIns="0" tIns="0" rIns="0" bIns="0" anchor="ctr"/>
          <a:lstStyle/>
          <a:p>
            <a:pPr lvl="0">
              <a:defRPr sz="2400">
                <a:latin typeface="+mn-lt"/>
                <a:ea typeface="+mn-ea"/>
                <a:cs typeface="+mn-cs"/>
                <a:sym typeface="ヒラギノ角ゴ ProN W3"/>
              </a:defRPr>
            </a:pPr>
          </a:p>
        </p:txBody>
      </p:sp>
      <p:sp>
        <p:nvSpPr>
          <p:cNvPr id="127" name="Shape 127"/>
          <p:cNvSpPr/>
          <p:nvPr/>
        </p:nvSpPr>
        <p:spPr>
          <a:xfrm>
            <a:off x="4143087" y="8684883"/>
            <a:ext cx="3030816" cy="1"/>
          </a:xfrm>
          <a:prstGeom prst="line">
            <a:avLst/>
          </a:prstGeom>
          <a:ln w="38100">
            <a:solidFill/>
            <a:miter lim="400000"/>
          </a:ln>
        </p:spPr>
        <p:txBody>
          <a:bodyPr lIns="0" tIns="0" rIns="0" bIns="0" anchor="ctr"/>
          <a:lstStyle/>
          <a:p>
            <a:pPr lvl="0">
              <a:defRPr sz="2400">
                <a:latin typeface="+mn-lt"/>
                <a:ea typeface="+mn-ea"/>
                <a:cs typeface="+mn-cs"/>
                <a:sym typeface="ヒラギノ角ゴ ProN W3"/>
              </a:defRPr>
            </a:pPr>
          </a:p>
        </p:txBody>
      </p:sp>
      <p:sp>
        <p:nvSpPr>
          <p:cNvPr id="128" name="Shape 128"/>
          <p:cNvSpPr/>
          <p:nvPr/>
        </p:nvSpPr>
        <p:spPr>
          <a:xfrm>
            <a:off x="6677872" y="2697792"/>
            <a:ext cx="140259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Biexciton</a:t>
            </a:r>
          </a:p>
        </p:txBody>
      </p:sp>
      <p:sp>
        <p:nvSpPr>
          <p:cNvPr id="129" name="Shape 129"/>
          <p:cNvSpPr/>
          <p:nvPr/>
        </p:nvSpPr>
        <p:spPr>
          <a:xfrm>
            <a:off x="3200504" y="3883206"/>
            <a:ext cx="900648" cy="44645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8378" y="2022"/>
                  <a:pt x="0" y="6211"/>
                  <a:pt x="0" y="10800"/>
                </a:cubicBezTo>
                <a:cubicBezTo>
                  <a:pt x="0" y="15389"/>
                  <a:pt x="8378" y="19578"/>
                  <a:pt x="21600" y="21600"/>
                </a:cubicBezTo>
              </a:path>
            </a:pathLst>
          </a:custGeom>
          <a:ln w="101600">
            <a:solidFill>
              <a:srgbClr val="0365C0"/>
            </a:solidFill>
            <a:miter lim="400000"/>
            <a:headEnd type="triangle"/>
          </a:ln>
        </p:spPr>
        <p:txBody>
          <a:bodyPr lIns="0" tIns="0" rIns="0" bIns="0" anchor="ctr"/>
          <a:lstStyle/>
          <a:p>
            <a:pPr lvl="0">
              <a:defRPr sz="2400">
                <a:latin typeface="+mn-lt"/>
                <a:ea typeface="+mn-ea"/>
                <a:cs typeface="+mn-cs"/>
                <a:sym typeface="ヒラギノ角ゴ ProN W3"/>
              </a:defRPr>
            </a:pPr>
          </a:p>
        </p:txBody>
      </p:sp>
      <p:sp>
        <p:nvSpPr>
          <p:cNvPr id="130" name="Shape 130"/>
          <p:cNvSpPr/>
          <p:nvPr/>
        </p:nvSpPr>
        <p:spPr>
          <a:xfrm>
            <a:off x="143013" y="4381499"/>
            <a:ext cx="303081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a:lvl1pPr>
          </a:lstStyle>
          <a:p>
            <a:pPr lvl="0">
              <a:defRPr sz="1800"/>
            </a:pPr>
            <a:r>
              <a:rPr sz="2500"/>
              <a:t>two-photon  resonant excitation </a:t>
            </a:r>
          </a:p>
        </p:txBody>
      </p:sp>
      <p:sp>
        <p:nvSpPr>
          <p:cNvPr id="131" name="Shape 131"/>
          <p:cNvSpPr/>
          <p:nvPr/>
        </p:nvSpPr>
        <p:spPr>
          <a:xfrm>
            <a:off x="4358077" y="5509556"/>
            <a:ext cx="226688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Exciton for QD </a:t>
            </a:r>
          </a:p>
        </p:txBody>
      </p:sp>
      <p:sp>
        <p:nvSpPr>
          <p:cNvPr id="132" name="Shape 132"/>
          <p:cNvSpPr/>
          <p:nvPr/>
        </p:nvSpPr>
        <p:spPr>
          <a:xfrm>
            <a:off x="4657061" y="8104409"/>
            <a:ext cx="2002867"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Ground State</a:t>
            </a:r>
          </a:p>
        </p:txBody>
      </p:sp>
      <p:grpSp>
        <p:nvGrpSpPr>
          <p:cNvPr id="135" name="Group 135"/>
          <p:cNvGrpSpPr/>
          <p:nvPr/>
        </p:nvGrpSpPr>
        <p:grpSpPr>
          <a:xfrm>
            <a:off x="603257" y="5618988"/>
            <a:ext cx="396305" cy="462103"/>
            <a:chOff x="0" y="0"/>
            <a:chExt cx="396303" cy="462101"/>
          </a:xfrm>
        </p:grpSpPr>
        <p:sp>
          <p:nvSpPr>
            <p:cNvPr id="133" name="Shape 133"/>
            <p:cNvSpPr/>
            <p:nvPr/>
          </p:nvSpPr>
          <p:spPr>
            <a:xfrm>
              <a:off x="101600" y="0"/>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5"/>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134" name="Shape 134"/>
            <p:cNvSpPr/>
            <p:nvPr/>
          </p:nvSpPr>
          <p:spPr>
            <a:xfrm>
              <a:off x="0" y="149202"/>
              <a:ext cx="294704" cy="3129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5"/>
              <a:srcRect l="0" t="0" r="0" b="0"/>
              <a:tile tx="0" ty="0" sx="100000" sy="100000" flip="none" algn="tl"/>
            </a:blipFill>
            <a:ln w="12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
        <p:nvSpPr>
          <p:cNvPr id="136" name="Shape 136"/>
          <p:cNvSpPr/>
          <p:nvPr/>
        </p:nvSpPr>
        <p:spPr>
          <a:xfrm>
            <a:off x="7329903" y="3779677"/>
            <a:ext cx="1012716" cy="11618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96" y="867"/>
                  <a:pt x="10567" y="3476"/>
                  <a:pt x="14469" y="7443"/>
                </a:cubicBezTo>
                <a:cubicBezTo>
                  <a:pt x="18264" y="11303"/>
                  <a:pt x="20758" y="16253"/>
                  <a:pt x="21600" y="21600"/>
                </a:cubicBezTo>
              </a:path>
            </a:pathLst>
          </a:custGeom>
          <a:ln w="63500">
            <a:solidFill>
              <a:srgbClr val="0365C0"/>
            </a:solidFill>
            <a:miter lim="400000"/>
            <a:tailEnd type="triangle"/>
          </a:ln>
        </p:spPr>
        <p:txBody>
          <a:bodyPr lIns="0" tIns="0" rIns="0" bIns="0" anchor="ctr"/>
          <a:lstStyle/>
          <a:p>
            <a:pPr lvl="0">
              <a:defRPr sz="2400">
                <a:latin typeface="+mn-lt"/>
                <a:ea typeface="+mn-ea"/>
                <a:cs typeface="+mn-cs"/>
                <a:sym typeface="ヒラギノ角ゴ ProN W3"/>
              </a:defRPr>
            </a:pPr>
          </a:p>
        </p:txBody>
      </p:sp>
      <p:sp>
        <p:nvSpPr>
          <p:cNvPr id="137" name="Shape 137"/>
          <p:cNvSpPr/>
          <p:nvPr/>
        </p:nvSpPr>
        <p:spPr>
          <a:xfrm rot="5400000">
            <a:off x="6589661" y="6608278"/>
            <a:ext cx="2184195" cy="1291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96" y="867"/>
                  <a:pt x="10567" y="3476"/>
                  <a:pt x="14469" y="7443"/>
                </a:cubicBezTo>
                <a:cubicBezTo>
                  <a:pt x="18264" y="11303"/>
                  <a:pt x="20758" y="16253"/>
                  <a:pt x="21600" y="21600"/>
                </a:cubicBezTo>
              </a:path>
            </a:pathLst>
          </a:custGeom>
          <a:ln w="76200">
            <a:solidFill>
              <a:srgbClr val="0365C0"/>
            </a:solidFill>
            <a:miter lim="400000"/>
            <a:tailEnd type="triangle"/>
          </a:ln>
        </p:spPr>
        <p:txBody>
          <a:bodyPr lIns="0" tIns="0" rIns="0" bIns="0" anchor="ctr"/>
          <a:lstStyle/>
          <a:p>
            <a:pPr lvl="0">
              <a:defRPr sz="2400">
                <a:latin typeface="+mn-lt"/>
                <a:ea typeface="+mn-ea"/>
                <a:cs typeface="+mn-cs"/>
                <a:sym typeface="ヒラギノ角ゴ ProN W3"/>
              </a:defRPr>
            </a:pPr>
          </a:p>
        </p:txBody>
      </p:sp>
      <p:grpSp>
        <p:nvGrpSpPr>
          <p:cNvPr id="141" name="Group 141"/>
          <p:cNvGrpSpPr/>
          <p:nvPr/>
        </p:nvGrpSpPr>
        <p:grpSpPr>
          <a:xfrm>
            <a:off x="10475656" y="7077985"/>
            <a:ext cx="697778" cy="863601"/>
            <a:chOff x="0" y="0"/>
            <a:chExt cx="697776" cy="863600"/>
          </a:xfrm>
        </p:grpSpPr>
        <p:sp>
          <p:nvSpPr>
            <p:cNvPr id="138" name="Shape 138"/>
            <p:cNvSpPr/>
            <p:nvPr/>
          </p:nvSpPr>
          <p:spPr>
            <a:xfrm>
              <a:off x="212625" y="294476"/>
              <a:ext cx="272527" cy="2746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139" name="Shape 139"/>
            <p:cNvSpPr/>
            <p:nvPr/>
          </p:nvSpPr>
          <p:spPr>
            <a:xfrm rot="16200000">
              <a:off x="-82912" y="346809"/>
              <a:ext cx="863601" cy="169982"/>
            </a:xfrm>
            <a:prstGeom prst="leftRightArrow">
              <a:avLst>
                <a:gd name="adj1" fmla="val 31176"/>
                <a:gd name="adj2" fmla="val 116544"/>
              </a:avLst>
            </a:prstGeom>
            <a:noFill/>
            <a:ln w="25400" cap="flat">
              <a:solidFill>
                <a:srgbClr val="85888D"/>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140" name="Shape 140"/>
            <p:cNvSpPr/>
            <p:nvPr/>
          </p:nvSpPr>
          <p:spPr>
            <a:xfrm rot="18941746">
              <a:off x="-55657" y="346786"/>
              <a:ext cx="809091" cy="170028"/>
            </a:xfrm>
            <a:prstGeom prst="leftRightArrow">
              <a:avLst>
                <a:gd name="adj1" fmla="val 31176"/>
                <a:gd name="adj2" fmla="val 116512"/>
              </a:avLst>
            </a:prstGeom>
            <a:noFill/>
            <a:ln w="25400" cap="flat">
              <a:solidFill>
                <a:srgbClr val="85888D"/>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grpSp>
        <p:nvGrpSpPr>
          <p:cNvPr id="145" name="Group 145"/>
          <p:cNvGrpSpPr/>
          <p:nvPr/>
        </p:nvGrpSpPr>
        <p:grpSpPr>
          <a:xfrm>
            <a:off x="10475656" y="3830641"/>
            <a:ext cx="697778" cy="863601"/>
            <a:chOff x="0" y="0"/>
            <a:chExt cx="697776" cy="863600"/>
          </a:xfrm>
        </p:grpSpPr>
        <p:sp>
          <p:nvSpPr>
            <p:cNvPr id="142" name="Shape 142"/>
            <p:cNvSpPr/>
            <p:nvPr/>
          </p:nvSpPr>
          <p:spPr>
            <a:xfrm>
              <a:off x="212625" y="294476"/>
              <a:ext cx="272527" cy="2746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143" name="Shape 143"/>
            <p:cNvSpPr/>
            <p:nvPr/>
          </p:nvSpPr>
          <p:spPr>
            <a:xfrm rot="16200000">
              <a:off x="-82912" y="346809"/>
              <a:ext cx="863601" cy="169982"/>
            </a:xfrm>
            <a:prstGeom prst="leftRightArrow">
              <a:avLst>
                <a:gd name="adj1" fmla="val 31176"/>
                <a:gd name="adj2" fmla="val 116544"/>
              </a:avLst>
            </a:prstGeom>
            <a:noFill/>
            <a:ln w="25400" cap="flat">
              <a:solidFill>
                <a:srgbClr val="85888D"/>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sp>
          <p:nvSpPr>
            <p:cNvPr id="144" name="Shape 144"/>
            <p:cNvSpPr/>
            <p:nvPr/>
          </p:nvSpPr>
          <p:spPr>
            <a:xfrm rot="18941746">
              <a:off x="-55657" y="346786"/>
              <a:ext cx="809091" cy="170028"/>
            </a:xfrm>
            <a:prstGeom prst="leftRightArrow">
              <a:avLst>
                <a:gd name="adj1" fmla="val 31176"/>
                <a:gd name="adj2" fmla="val 116512"/>
              </a:avLst>
            </a:prstGeom>
            <a:noFill/>
            <a:ln w="25400" cap="flat">
              <a:solidFill>
                <a:srgbClr val="85888D"/>
              </a:solidFill>
              <a:prstDash val="solid"/>
              <a:miter lim="400000"/>
            </a:ln>
            <a:effectLst/>
          </p:spPr>
          <p:txBody>
            <a:bodyPr wrap="square" lIns="50800" tIns="50800" rIns="50800" bIns="50800" numCol="1" anchor="ctr">
              <a:noAutofit/>
            </a:bodyPr>
            <a:lstStyle/>
            <a:p>
              <a:pPr lvl="0">
                <a:defRPr sz="2400">
                  <a:latin typeface="+mn-lt"/>
                  <a:ea typeface="+mn-ea"/>
                  <a:cs typeface="+mn-cs"/>
                  <a:sym typeface="ヒラギノ角ゴ ProN W3"/>
                </a:defRPr>
              </a:pPr>
            </a:p>
          </p:txBody>
        </p:sp>
      </p:grpSp>
      <p:grpSp>
        <p:nvGrpSpPr>
          <p:cNvPr id="148" name="Group 148"/>
          <p:cNvGrpSpPr/>
          <p:nvPr/>
        </p:nvGrpSpPr>
        <p:grpSpPr>
          <a:xfrm>
            <a:off x="10626393" y="5041736"/>
            <a:ext cx="396304" cy="1688756"/>
            <a:chOff x="0" y="0"/>
            <a:chExt cx="396303" cy="1688755"/>
          </a:xfrm>
        </p:grpSpPr>
        <p:sp>
          <p:nvSpPr>
            <p:cNvPr id="146" name="Shape 146"/>
            <p:cNvSpPr/>
            <p:nvPr/>
          </p:nvSpPr>
          <p:spPr>
            <a:xfrm>
              <a:off x="-1" y="0"/>
              <a:ext cx="396305" cy="1685133"/>
            </a:xfrm>
            <a:custGeom>
              <a:avLst/>
              <a:gdLst/>
              <a:ahLst/>
              <a:cxnLst>
                <a:cxn ang="0">
                  <a:pos x="wd2" y="hd2"/>
                </a:cxn>
                <a:cxn ang="5400000">
                  <a:pos x="wd2" y="hd2"/>
                </a:cxn>
                <a:cxn ang="10800000">
                  <a:pos x="wd2" y="hd2"/>
                </a:cxn>
                <a:cxn ang="16200000">
                  <a:pos x="wd2" y="hd2"/>
                </a:cxn>
              </a:cxnLst>
              <a:rect l="0" t="0" r="r" b="b"/>
              <a:pathLst>
                <a:path w="19334" h="21600" fill="norm" stroke="1" extrusionOk="0">
                  <a:moveTo>
                    <a:pt x="10820" y="0"/>
                  </a:moveTo>
                  <a:cubicBezTo>
                    <a:pt x="3868" y="265"/>
                    <a:pt x="310" y="1473"/>
                    <a:pt x="3517" y="2474"/>
                  </a:cubicBezTo>
                  <a:cubicBezTo>
                    <a:pt x="6946" y="3544"/>
                    <a:pt x="18646" y="3941"/>
                    <a:pt x="17119" y="5324"/>
                  </a:cubicBezTo>
                  <a:cubicBezTo>
                    <a:pt x="15623" y="6679"/>
                    <a:pt x="-1062" y="6578"/>
                    <a:pt x="53" y="8182"/>
                  </a:cubicBezTo>
                  <a:cubicBezTo>
                    <a:pt x="993" y="9532"/>
                    <a:pt x="15338" y="9284"/>
                    <a:pt x="16731" y="10592"/>
                  </a:cubicBezTo>
                  <a:cubicBezTo>
                    <a:pt x="18233" y="12002"/>
                    <a:pt x="3302" y="12333"/>
                    <a:pt x="3751" y="13687"/>
                  </a:cubicBezTo>
                  <a:cubicBezTo>
                    <a:pt x="4218" y="15094"/>
                    <a:pt x="19897" y="15048"/>
                    <a:pt x="19318" y="16578"/>
                  </a:cubicBezTo>
                  <a:cubicBezTo>
                    <a:pt x="18891" y="17707"/>
                    <a:pt x="9400" y="17777"/>
                    <a:pt x="4795" y="18513"/>
                  </a:cubicBezTo>
                  <a:cubicBezTo>
                    <a:pt x="-1703" y="19553"/>
                    <a:pt x="1719" y="21306"/>
                    <a:pt x="10820"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147" name="Shape 147"/>
            <p:cNvSpPr/>
            <p:nvPr/>
          </p:nvSpPr>
          <p:spPr>
            <a:xfrm>
              <a:off x="5088" y="5201"/>
              <a:ext cx="390282" cy="1683555"/>
            </a:xfrm>
            <a:custGeom>
              <a:avLst/>
              <a:gdLst/>
              <a:ahLst/>
              <a:cxnLst>
                <a:cxn ang="0">
                  <a:pos x="wd2" y="hd2"/>
                </a:cxn>
                <a:cxn ang="5400000">
                  <a:pos x="wd2" y="hd2"/>
                </a:cxn>
                <a:cxn ang="10800000">
                  <a:pos x="wd2" y="hd2"/>
                </a:cxn>
                <a:cxn ang="16200000">
                  <a:pos x="wd2" y="hd2"/>
                </a:cxn>
              </a:cxnLst>
              <a:rect l="0" t="0" r="r" b="b"/>
              <a:pathLst>
                <a:path w="19412" h="21600" fill="norm" stroke="1" extrusionOk="0">
                  <a:moveTo>
                    <a:pt x="13393" y="0"/>
                  </a:moveTo>
                  <a:cubicBezTo>
                    <a:pt x="18483" y="862"/>
                    <a:pt x="21089" y="2232"/>
                    <a:pt x="18231" y="3269"/>
                  </a:cubicBezTo>
                  <a:cubicBezTo>
                    <a:pt x="16685" y="3829"/>
                    <a:pt x="12979" y="4244"/>
                    <a:pt x="9023" y="4514"/>
                  </a:cubicBezTo>
                  <a:cubicBezTo>
                    <a:pt x="4561" y="4749"/>
                    <a:pt x="2129" y="5294"/>
                    <a:pt x="3162" y="5918"/>
                  </a:cubicBezTo>
                  <a:cubicBezTo>
                    <a:pt x="5049" y="7058"/>
                    <a:pt x="19446" y="7485"/>
                    <a:pt x="17802" y="8758"/>
                  </a:cubicBezTo>
                  <a:cubicBezTo>
                    <a:pt x="16254" y="9955"/>
                    <a:pt x="-222" y="9999"/>
                    <a:pt x="2" y="11319"/>
                  </a:cubicBezTo>
                  <a:cubicBezTo>
                    <a:pt x="239" y="12711"/>
                    <a:pt x="18022" y="12568"/>
                    <a:pt x="18879" y="13893"/>
                  </a:cubicBezTo>
                  <a:cubicBezTo>
                    <a:pt x="19749" y="15239"/>
                    <a:pt x="3034" y="15384"/>
                    <a:pt x="1279" y="16578"/>
                  </a:cubicBezTo>
                  <a:cubicBezTo>
                    <a:pt x="-511" y="17797"/>
                    <a:pt x="11526" y="18289"/>
                    <a:pt x="16631" y="19225"/>
                  </a:cubicBezTo>
                  <a:cubicBezTo>
                    <a:pt x="20569" y="19947"/>
                    <a:pt x="20294" y="20911"/>
                    <a:pt x="15983" y="21600"/>
                  </a:cubicBezTo>
                </a:path>
              </a:pathLst>
            </a:custGeom>
            <a:noFill/>
            <a:ln w="25400" cap="flat">
              <a:solidFill>
                <a:srgbClr val="1A931F"/>
              </a:solidFill>
              <a:prstDash val="solid"/>
              <a:miter lim="400000"/>
              <a:headEnd type="triangle" w="med" len="med"/>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149" name="Shape 149"/>
          <p:cNvSpPr/>
          <p:nvPr/>
        </p:nvSpPr>
        <p:spPr>
          <a:xfrm>
            <a:off x="9212470" y="8085359"/>
            <a:ext cx="3224151" cy="520701"/>
          </a:xfrm>
          <a:prstGeom prst="rect">
            <a:avLst/>
          </a:prstGeom>
          <a:ln w="38100">
            <a:solidFill>
              <a:srgbClr val="C82506"/>
            </a:solidFill>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500"/>
            </a:lvl1pPr>
          </a:lstStyle>
          <a:p>
            <a:pPr lvl="0">
              <a:defRPr sz="1800"/>
            </a:pPr>
            <a:r>
              <a:rPr sz="2500"/>
              <a:t>entangled photon pair</a:t>
            </a:r>
          </a:p>
        </p:txBody>
      </p:sp>
      <p:pic>
        <p:nvPicPr>
          <p:cNvPr id="150" name="波線2.png"/>
          <p:cNvPicPr/>
          <p:nvPr/>
        </p:nvPicPr>
        <p:blipFill>
          <a:blip r:embed="rId7">
            <a:extLst/>
          </a:blip>
          <a:stretch>
            <a:fillRect/>
          </a:stretch>
        </p:blipFill>
        <p:spPr>
          <a:xfrm>
            <a:off x="1196500" y="5559905"/>
            <a:ext cx="1932020" cy="593825"/>
          </a:xfrm>
          <a:prstGeom prst="rect">
            <a:avLst/>
          </a:prstGeom>
          <a:ln w="12700">
            <a:miter lim="400000"/>
          </a:ln>
        </p:spPr>
      </p:pic>
      <p:pic>
        <p:nvPicPr>
          <p:cNvPr id="151" name="波線.png"/>
          <p:cNvPicPr/>
          <p:nvPr/>
        </p:nvPicPr>
        <p:blipFill>
          <a:blip r:embed="rId8">
            <a:extLst/>
          </a:blip>
          <a:stretch>
            <a:fillRect/>
          </a:stretch>
        </p:blipFill>
        <p:spPr>
          <a:xfrm>
            <a:off x="8453132" y="7033769"/>
            <a:ext cx="2339716" cy="729263"/>
          </a:xfrm>
          <a:prstGeom prst="rect">
            <a:avLst/>
          </a:prstGeom>
          <a:ln w="12700">
            <a:miter lim="400000"/>
          </a:ln>
        </p:spPr>
      </p:pic>
      <p:pic>
        <p:nvPicPr>
          <p:cNvPr id="152" name="波線.png"/>
          <p:cNvPicPr/>
          <p:nvPr/>
        </p:nvPicPr>
        <p:blipFill>
          <a:blip r:embed="rId8">
            <a:extLst/>
          </a:blip>
          <a:stretch>
            <a:fillRect/>
          </a:stretch>
        </p:blipFill>
        <p:spPr>
          <a:xfrm>
            <a:off x="8453132" y="3858769"/>
            <a:ext cx="2339716" cy="729263"/>
          </a:xfrm>
          <a:prstGeom prst="rect">
            <a:avLst/>
          </a:prstGeom>
          <a:ln w="12700">
            <a:miter lim="400000"/>
          </a:ln>
        </p:spPr>
      </p:pic>
      <p:pic>
        <p:nvPicPr>
          <p:cNvPr id="153" name="pasted-image.pdf"/>
          <p:cNvPicPr/>
          <p:nvPr/>
        </p:nvPicPr>
        <p:blipFill>
          <a:blip r:embed="rId9">
            <a:extLst/>
          </a:blip>
          <a:stretch>
            <a:fillRect/>
          </a:stretch>
        </p:blipFill>
        <p:spPr>
          <a:xfrm>
            <a:off x="11269611" y="7422241"/>
            <a:ext cx="1404791" cy="344221"/>
          </a:xfrm>
          <a:prstGeom prst="rect">
            <a:avLst/>
          </a:prstGeom>
          <a:ln w="12700">
            <a:miter lim="400000"/>
          </a:ln>
        </p:spPr>
      </p:pic>
      <p:pic>
        <p:nvPicPr>
          <p:cNvPr id="154" name="pasted-image.pdf"/>
          <p:cNvPicPr/>
          <p:nvPr/>
        </p:nvPicPr>
        <p:blipFill>
          <a:blip r:embed="rId10">
            <a:extLst/>
          </a:blip>
          <a:stretch>
            <a:fillRect/>
          </a:stretch>
        </p:blipFill>
        <p:spPr>
          <a:xfrm>
            <a:off x="11269611" y="4172864"/>
            <a:ext cx="1404791" cy="344221"/>
          </a:xfrm>
          <a:prstGeom prst="rect">
            <a:avLst/>
          </a:prstGeom>
          <a:ln w="12700">
            <a:miter lim="400000"/>
          </a:ln>
        </p:spPr>
      </p:pic>
      <p:sp>
        <p:nvSpPr>
          <p:cNvPr id="155" name="Shape 155"/>
          <p:cNvSpPr/>
          <p:nvPr/>
        </p:nvSpPr>
        <p:spPr>
          <a:xfrm>
            <a:off x="4416893" y="5987993"/>
            <a:ext cx="249679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pPr>
            <a:r>
              <a:rPr sz="2500"/>
              <a:t>Polariton for bulk</a:t>
            </a:r>
          </a:p>
        </p:txBody>
      </p:sp>
    </p:spTree>
  </p:cSld>
  <p:clrMapOvr>
    <a:masterClrMapping/>
  </p:clrMapOvr>
  <p:transition spd="slow"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xfrm>
            <a:off x="-89790" y="-35740"/>
            <a:ext cx="12895540" cy="1449787"/>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 Exciton-Light Interaction</a:t>
            </a:r>
          </a:p>
        </p:txBody>
      </p:sp>
      <p:pic>
        <p:nvPicPr>
          <p:cNvPr id="160" name="image5.png" descr="size resonant.png"/>
          <p:cNvPicPr/>
          <p:nvPr/>
        </p:nvPicPr>
        <p:blipFill>
          <a:blip r:embed="rId3">
            <a:extLst/>
          </a:blip>
          <a:stretch>
            <a:fillRect/>
          </a:stretch>
        </p:blipFill>
        <p:spPr>
          <a:xfrm>
            <a:off x="4666359" y="1134646"/>
            <a:ext cx="7915400" cy="2909278"/>
          </a:xfrm>
          <a:prstGeom prst="rect">
            <a:avLst/>
          </a:prstGeom>
          <a:ln w="12700">
            <a:miter lim="400000"/>
          </a:ln>
        </p:spPr>
      </p:pic>
      <p:sp>
        <p:nvSpPr>
          <p:cNvPr id="161" name="Shape 161"/>
          <p:cNvSpPr/>
          <p:nvPr/>
        </p:nvSpPr>
        <p:spPr>
          <a:xfrm>
            <a:off x="6614524" y="4000812"/>
            <a:ext cx="5819025" cy="472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457200">
              <a:defRPr sz="1800"/>
            </a:pPr>
            <a:r>
              <a:rPr sz="2200">
                <a:uFill>
                  <a:solidFill/>
                </a:uFill>
                <a:latin typeface="Calibri"/>
                <a:ea typeface="Calibri"/>
                <a:cs typeface="Calibri"/>
                <a:sym typeface="Calibri"/>
              </a:rPr>
              <a:t>M. Ichimiya et al. , </a:t>
            </a:r>
            <a:r>
              <a:rPr sz="2200">
                <a:solidFill>
                  <a:srgbClr val="211E1E"/>
                </a:solidFill>
                <a:uFill>
                  <a:solidFill>
                    <a:srgbClr val="211E1E"/>
                  </a:solidFill>
                </a:uFill>
                <a:latin typeface="AdvP6F00"/>
                <a:ea typeface="AdvP6F00"/>
                <a:cs typeface="AdvP6F00"/>
                <a:sym typeface="AdvP6F00"/>
              </a:rPr>
              <a:t>PRL </a:t>
            </a:r>
            <a:r>
              <a:rPr b="1" sz="2200">
                <a:solidFill>
                  <a:srgbClr val="211E1E"/>
                </a:solidFill>
                <a:uFill>
                  <a:solidFill>
                    <a:srgbClr val="211E1E"/>
                  </a:solidFill>
                </a:uFill>
                <a:latin typeface="AdvP6F01"/>
                <a:ea typeface="AdvP6F01"/>
                <a:cs typeface="AdvP6F01"/>
                <a:sym typeface="AdvP6F01"/>
              </a:rPr>
              <a:t>103</a:t>
            </a:r>
            <a:r>
              <a:rPr sz="2200">
                <a:solidFill>
                  <a:srgbClr val="211E1E"/>
                </a:solidFill>
                <a:uFill>
                  <a:solidFill>
                    <a:srgbClr val="211E1E"/>
                  </a:solidFill>
                </a:uFill>
                <a:latin typeface="AdvP6F01"/>
                <a:ea typeface="AdvP6F01"/>
                <a:cs typeface="AdvP6F01"/>
                <a:sym typeface="AdvP6F01"/>
              </a:rPr>
              <a:t>, </a:t>
            </a:r>
            <a:r>
              <a:rPr sz="2200">
                <a:solidFill>
                  <a:srgbClr val="211E1E"/>
                </a:solidFill>
                <a:uFill>
                  <a:solidFill>
                    <a:srgbClr val="211E1E"/>
                  </a:solidFill>
                </a:uFill>
              </a:rPr>
              <a:t>257401 (2009)</a:t>
            </a:r>
          </a:p>
        </p:txBody>
      </p:sp>
      <p:sp>
        <p:nvSpPr>
          <p:cNvPr id="162" name="Shape 162"/>
          <p:cNvSpPr/>
          <p:nvPr/>
        </p:nvSpPr>
        <p:spPr>
          <a:xfrm>
            <a:off x="343961" y="1505577"/>
            <a:ext cx="3951808" cy="599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000">
                <a:uFill>
                  <a:solidFill/>
                </a:uFill>
                <a:latin typeface="Calibri"/>
                <a:ea typeface="Calibri"/>
                <a:cs typeface="Calibri"/>
                <a:sym typeface="Calibri"/>
              </a:defRPr>
            </a:lvl1pPr>
          </a:lstStyle>
          <a:p>
            <a:pPr lvl="0">
              <a:defRPr sz="1800">
                <a:uFillTx/>
              </a:defRPr>
            </a:pPr>
            <a:r>
              <a:rPr sz="3000">
                <a:uFill>
                  <a:solidFill/>
                </a:uFill>
              </a:rPr>
              <a:t>Strength of interaction </a:t>
            </a:r>
          </a:p>
        </p:txBody>
      </p:sp>
      <p:pic>
        <p:nvPicPr>
          <p:cNvPr id="163" name="pasted-image.pdf"/>
          <p:cNvPicPr/>
          <p:nvPr/>
        </p:nvPicPr>
        <p:blipFill>
          <a:blip r:embed="rId4">
            <a:extLst/>
          </a:blip>
          <a:stretch>
            <a:fillRect/>
          </a:stretch>
        </p:blipFill>
        <p:spPr>
          <a:xfrm>
            <a:off x="601333" y="2226699"/>
            <a:ext cx="3541787" cy="955090"/>
          </a:xfrm>
          <a:prstGeom prst="rect">
            <a:avLst/>
          </a:prstGeom>
          <a:ln w="12700">
            <a:miter lim="400000"/>
          </a:ln>
        </p:spPr>
      </p:pic>
      <p:grpSp>
        <p:nvGrpSpPr>
          <p:cNvPr id="167" name="Group 167"/>
          <p:cNvGrpSpPr/>
          <p:nvPr/>
        </p:nvGrpSpPr>
        <p:grpSpPr>
          <a:xfrm>
            <a:off x="831496" y="4974456"/>
            <a:ext cx="6795208" cy="1234077"/>
            <a:chOff x="0" y="0"/>
            <a:chExt cx="6795206" cy="1234076"/>
          </a:xfrm>
        </p:grpSpPr>
        <p:sp>
          <p:nvSpPr>
            <p:cNvPr id="164" name="Shape 164"/>
            <p:cNvSpPr/>
            <p:nvPr/>
          </p:nvSpPr>
          <p:spPr>
            <a:xfrm>
              <a:off x="737972" y="0"/>
              <a:ext cx="1844565" cy="685801"/>
            </a:xfrm>
            <a:prstGeom prst="rect">
              <a:avLst/>
            </a:prstGeom>
            <a:noFill/>
            <a:ln w="50800" cap="flat">
              <a:solidFill>
                <a:srgbClr val="0365C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3500"/>
              </a:lvl1pPr>
            </a:lstStyle>
            <a:p>
              <a:pPr lvl="0">
                <a:defRPr sz="1800"/>
              </a:pPr>
              <a:r>
                <a:rPr sz="3500"/>
                <a:t>Thin film</a:t>
              </a:r>
            </a:p>
          </p:txBody>
        </p:sp>
        <p:sp>
          <p:nvSpPr>
            <p:cNvPr id="165" name="Shape 165"/>
            <p:cNvSpPr/>
            <p:nvPr/>
          </p:nvSpPr>
          <p:spPr>
            <a:xfrm>
              <a:off x="0" y="738776"/>
              <a:ext cx="6795207"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2600">
                  <a:uFill>
                    <a:solidFill/>
                  </a:uFill>
                </a:defRPr>
              </a:lvl1pPr>
            </a:lstStyle>
            <a:p>
              <a:pPr lvl="0">
                <a:defRPr sz="1800">
                  <a:uFillTx/>
                </a:defRPr>
              </a:pPr>
              <a:r>
                <a:rPr sz="2600">
                  <a:uFill>
                    <a:solidFill/>
                  </a:uFill>
                </a:rPr>
                <a:t>Long-wavelength approximation(LWA) is valid</a:t>
              </a:r>
            </a:p>
          </p:txBody>
        </p:sp>
        <p:pic>
          <p:nvPicPr>
            <p:cNvPr id="166" name="pasted-image.pdf"/>
            <p:cNvPicPr/>
            <p:nvPr/>
          </p:nvPicPr>
          <p:blipFill>
            <a:blip r:embed="rId5">
              <a:extLst/>
            </a:blip>
            <a:stretch>
              <a:fillRect/>
            </a:stretch>
          </p:blipFill>
          <p:spPr>
            <a:xfrm>
              <a:off x="2884366" y="94230"/>
              <a:ext cx="2530047" cy="495301"/>
            </a:xfrm>
            <a:prstGeom prst="rect">
              <a:avLst/>
            </a:prstGeom>
            <a:ln w="12700" cap="flat">
              <a:noFill/>
              <a:miter lim="400000"/>
            </a:ln>
            <a:effectLst/>
          </p:spPr>
        </p:pic>
      </p:grpSp>
      <p:grpSp>
        <p:nvGrpSpPr>
          <p:cNvPr id="171" name="Group 171"/>
          <p:cNvGrpSpPr/>
          <p:nvPr/>
        </p:nvGrpSpPr>
        <p:grpSpPr>
          <a:xfrm>
            <a:off x="1531668" y="7139065"/>
            <a:ext cx="4721540" cy="1304584"/>
            <a:chOff x="201082" y="0"/>
            <a:chExt cx="4721538" cy="1304583"/>
          </a:xfrm>
        </p:grpSpPr>
        <p:sp>
          <p:nvSpPr>
            <p:cNvPr id="168" name="Shape 168"/>
            <p:cNvSpPr/>
            <p:nvPr/>
          </p:nvSpPr>
          <p:spPr>
            <a:xfrm>
              <a:off x="201082" y="0"/>
              <a:ext cx="2041854" cy="685801"/>
            </a:xfrm>
            <a:prstGeom prst="rect">
              <a:avLst/>
            </a:prstGeom>
            <a:noFill/>
            <a:ln w="50800" cap="flat">
              <a:solidFill>
                <a:srgbClr val="0365C0"/>
              </a:solidFill>
              <a:prstDash val="solid"/>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defTabSz="457200">
                <a:defRPr sz="3500">
                  <a:uFill>
                    <a:solidFill/>
                  </a:uFill>
                </a:defRPr>
              </a:lvl1pPr>
            </a:lstStyle>
            <a:p>
              <a:pPr lvl="0">
                <a:defRPr sz="1800">
                  <a:uFillTx/>
                </a:defRPr>
              </a:pPr>
              <a:r>
                <a:rPr sz="3500">
                  <a:uFill>
                    <a:solidFill/>
                  </a:uFill>
                </a:rPr>
                <a:t>Thick film</a:t>
              </a:r>
            </a:p>
          </p:txBody>
        </p:sp>
        <p:sp>
          <p:nvSpPr>
            <p:cNvPr id="169" name="Shape 169"/>
            <p:cNvSpPr/>
            <p:nvPr/>
          </p:nvSpPr>
          <p:spPr>
            <a:xfrm>
              <a:off x="1410323" y="745783"/>
              <a:ext cx="2444020"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3000">
                  <a:uFill>
                    <a:solidFill/>
                  </a:uFill>
                </a:defRPr>
              </a:lvl1pPr>
            </a:lstStyle>
            <a:p>
              <a:pPr lvl="0">
                <a:defRPr sz="1800">
                  <a:uFillTx/>
                </a:defRPr>
              </a:pPr>
              <a:r>
                <a:rPr sz="3000">
                  <a:uFill>
                    <a:solidFill/>
                  </a:uFill>
                </a:rPr>
                <a:t>LWA is invalid</a:t>
              </a:r>
            </a:p>
          </p:txBody>
        </p:sp>
        <p:pic>
          <p:nvPicPr>
            <p:cNvPr id="170" name="pasted-image.pdf"/>
            <p:cNvPicPr/>
            <p:nvPr/>
          </p:nvPicPr>
          <p:blipFill>
            <a:blip r:embed="rId6">
              <a:extLst/>
            </a:blip>
            <a:stretch>
              <a:fillRect/>
            </a:stretch>
          </p:blipFill>
          <p:spPr>
            <a:xfrm>
              <a:off x="2499667" y="95250"/>
              <a:ext cx="2422954" cy="495301"/>
            </a:xfrm>
            <a:prstGeom prst="rect">
              <a:avLst/>
            </a:prstGeom>
            <a:ln w="12700" cap="flat">
              <a:noFill/>
              <a:miter lim="400000"/>
            </a:ln>
            <a:effectLst/>
          </p:spPr>
        </p:pic>
      </p:grpSp>
      <p:sp>
        <p:nvSpPr>
          <p:cNvPr id="172" name="Shape 172"/>
          <p:cNvSpPr/>
          <p:nvPr/>
        </p:nvSpPr>
        <p:spPr>
          <a:xfrm>
            <a:off x="6706244" y="7462223"/>
            <a:ext cx="1323060" cy="658268"/>
          </a:xfrm>
          <a:prstGeom prst="rightArrow">
            <a:avLst>
              <a:gd name="adj1" fmla="val 39308"/>
              <a:gd name="adj2" fmla="val 90061"/>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grpSp>
        <p:nvGrpSpPr>
          <p:cNvPr id="181" name="Group 181"/>
          <p:cNvGrpSpPr/>
          <p:nvPr/>
        </p:nvGrpSpPr>
        <p:grpSpPr>
          <a:xfrm>
            <a:off x="8482341" y="6829350"/>
            <a:ext cx="2970626" cy="1924014"/>
            <a:chOff x="0" y="0"/>
            <a:chExt cx="2970625" cy="1924012"/>
          </a:xfrm>
        </p:grpSpPr>
        <p:grpSp>
          <p:nvGrpSpPr>
            <p:cNvPr id="175" name="Group 175"/>
            <p:cNvGrpSpPr/>
            <p:nvPr/>
          </p:nvGrpSpPr>
          <p:grpSpPr>
            <a:xfrm>
              <a:off x="547671" y="0"/>
              <a:ext cx="2422955" cy="1449787"/>
              <a:chOff x="0" y="0"/>
              <a:chExt cx="2422953" cy="1449786"/>
            </a:xfrm>
          </p:grpSpPr>
          <p:sp>
            <p:nvSpPr>
              <p:cNvPr id="173" name="Shape 173"/>
              <p:cNvSpPr/>
              <p:nvPr/>
            </p:nvSpPr>
            <p:spPr>
              <a:xfrm>
                <a:off x="0" y="1443560"/>
                <a:ext cx="2422954" cy="1"/>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174" name="Shape 174"/>
              <p:cNvSpPr/>
              <p:nvPr/>
            </p:nvSpPr>
            <p:spPr>
              <a:xfrm flipV="1">
                <a:off x="2034" y="0"/>
                <a:ext cx="1" cy="1449787"/>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194" name="Shape 194"/>
            <p:cNvSpPr/>
            <p:nvPr/>
          </p:nvSpPr>
          <p:spPr>
            <a:xfrm>
              <a:off x="849566" y="189546"/>
              <a:ext cx="565467" cy="643867"/>
            </a:xfrm>
            <a:custGeom>
              <a:avLst/>
              <a:gdLst/>
              <a:ahLst/>
              <a:cxnLst>
                <a:cxn ang="0">
                  <a:pos x="wd2" y="hd2"/>
                </a:cxn>
                <a:cxn ang="5400000">
                  <a:pos x="wd2" y="hd2"/>
                </a:cxn>
                <a:cxn ang="10800000">
                  <a:pos x="wd2" y="hd2"/>
                </a:cxn>
                <a:cxn ang="16200000">
                  <a:pos x="wd2" y="hd2"/>
                </a:cxn>
              </a:cxnLst>
              <a:rect l="0" t="0" r="r" b="b"/>
              <a:pathLst>
                <a:path w="21600" h="16239" fill="norm" stroke="1" extrusionOk="0">
                  <a:moveTo>
                    <a:pt x="0" y="13201"/>
                  </a:moveTo>
                  <a:cubicBezTo>
                    <a:pt x="10467" y="-5361"/>
                    <a:pt x="17667" y="-4348"/>
                    <a:pt x="21600" y="16239"/>
                  </a:cubicBezTo>
                </a:path>
              </a:pathLst>
            </a:custGeom>
            <a:noFill/>
            <a:ln w="38100" cap="flat">
              <a:solidFill>
                <a:srgbClr val="DCBD23"/>
              </a:solidFill>
              <a:prstDash val="solid"/>
              <a:miter lim="400000"/>
            </a:ln>
            <a:effectLst/>
          </p:spPr>
          <p:txBody>
            <a:bodyPr/>
            <a:lstStyle/>
            <a:p>
              <a:pPr lvl="0"/>
            </a:p>
          </p:txBody>
        </p:sp>
        <p:sp>
          <p:nvSpPr>
            <p:cNvPr id="195" name="Shape 195"/>
            <p:cNvSpPr/>
            <p:nvPr/>
          </p:nvSpPr>
          <p:spPr>
            <a:xfrm>
              <a:off x="1402198" y="421249"/>
              <a:ext cx="508772" cy="678018"/>
            </a:xfrm>
            <a:custGeom>
              <a:avLst/>
              <a:gdLst/>
              <a:ahLst/>
              <a:cxnLst>
                <a:cxn ang="0">
                  <a:pos x="wd2" y="hd2"/>
                </a:cxn>
                <a:cxn ang="5400000">
                  <a:pos x="wd2" y="hd2"/>
                </a:cxn>
                <a:cxn ang="10800000">
                  <a:pos x="wd2" y="hd2"/>
                </a:cxn>
                <a:cxn ang="16200000">
                  <a:pos x="wd2" y="hd2"/>
                </a:cxn>
              </a:cxnLst>
              <a:rect l="0" t="0" r="r" b="b"/>
              <a:pathLst>
                <a:path w="21600" h="16344" fill="norm" stroke="1" extrusionOk="0">
                  <a:moveTo>
                    <a:pt x="0" y="10783"/>
                  </a:moveTo>
                  <a:cubicBezTo>
                    <a:pt x="10436" y="-5256"/>
                    <a:pt x="17636" y="-3402"/>
                    <a:pt x="21600" y="16344"/>
                  </a:cubicBezTo>
                </a:path>
              </a:pathLst>
            </a:custGeom>
            <a:noFill/>
            <a:ln w="38100" cap="flat">
              <a:solidFill>
                <a:srgbClr val="DCBD23"/>
              </a:solidFill>
              <a:prstDash val="solid"/>
              <a:miter lim="400000"/>
            </a:ln>
            <a:effectLst/>
          </p:spPr>
          <p:txBody>
            <a:bodyPr/>
            <a:lstStyle/>
            <a:p>
              <a:pPr lvl="0"/>
            </a:p>
          </p:txBody>
        </p:sp>
        <p:sp>
          <p:nvSpPr>
            <p:cNvPr id="196" name="Shape 196"/>
            <p:cNvSpPr/>
            <p:nvPr/>
          </p:nvSpPr>
          <p:spPr>
            <a:xfrm>
              <a:off x="1925734" y="706437"/>
              <a:ext cx="468326" cy="510485"/>
            </a:xfrm>
            <a:custGeom>
              <a:avLst/>
              <a:gdLst/>
              <a:ahLst/>
              <a:cxnLst>
                <a:cxn ang="0">
                  <a:pos x="wd2" y="hd2"/>
                </a:cxn>
                <a:cxn ang="5400000">
                  <a:pos x="wd2" y="hd2"/>
                </a:cxn>
                <a:cxn ang="10800000">
                  <a:pos x="wd2" y="hd2"/>
                </a:cxn>
                <a:cxn ang="16200000">
                  <a:pos x="wd2" y="hd2"/>
                </a:cxn>
              </a:cxnLst>
              <a:rect l="0" t="0" r="r" b="b"/>
              <a:pathLst>
                <a:path w="21600" h="16286" fill="norm" stroke="1" extrusionOk="0">
                  <a:moveTo>
                    <a:pt x="0" y="11896"/>
                  </a:moveTo>
                  <a:cubicBezTo>
                    <a:pt x="9567" y="-5314"/>
                    <a:pt x="16767" y="-3851"/>
                    <a:pt x="21600" y="16286"/>
                  </a:cubicBezTo>
                </a:path>
              </a:pathLst>
            </a:custGeom>
            <a:noFill/>
            <a:ln w="38100" cap="flat">
              <a:solidFill>
                <a:srgbClr val="DCBD23"/>
              </a:solidFill>
              <a:prstDash val="solid"/>
              <a:miter lim="400000"/>
            </a:ln>
            <a:effectLst/>
          </p:spPr>
          <p:txBody>
            <a:bodyPr/>
            <a:lstStyle/>
            <a:p>
              <a:pPr lvl="0"/>
            </a:p>
          </p:txBody>
        </p:sp>
        <p:sp>
          <p:nvSpPr>
            <p:cNvPr id="179" name="Shape 179"/>
            <p:cNvSpPr/>
            <p:nvPr/>
          </p:nvSpPr>
          <p:spPr>
            <a:xfrm>
              <a:off x="1119665" y="1492212"/>
              <a:ext cx="127896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thickness</a:t>
              </a:r>
            </a:p>
          </p:txBody>
        </p:sp>
        <p:sp>
          <p:nvSpPr>
            <p:cNvPr id="180" name="Shape 180"/>
            <p:cNvSpPr/>
            <p:nvPr/>
          </p:nvSpPr>
          <p:spPr>
            <a:xfrm rot="16200000">
              <a:off x="-516763" y="547070"/>
              <a:ext cx="146532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decay time</a:t>
              </a:r>
            </a:p>
          </p:txBody>
        </p:sp>
      </p:grpSp>
      <p:grpSp>
        <p:nvGrpSpPr>
          <p:cNvPr id="184" name="Group 184"/>
          <p:cNvGrpSpPr/>
          <p:nvPr/>
        </p:nvGrpSpPr>
        <p:grpSpPr>
          <a:xfrm>
            <a:off x="1362769" y="8874262"/>
            <a:ext cx="10279262" cy="584201"/>
            <a:chOff x="0" y="0"/>
            <a:chExt cx="10279260" cy="584200"/>
          </a:xfrm>
        </p:grpSpPr>
        <p:sp>
          <p:nvSpPr>
            <p:cNvPr id="182" name="Shape 182"/>
            <p:cNvSpPr/>
            <p:nvPr/>
          </p:nvSpPr>
          <p:spPr>
            <a:xfrm>
              <a:off x="3110436" y="55625"/>
              <a:ext cx="1043670" cy="472950"/>
            </a:xfrm>
            <a:prstGeom prst="rightArrow">
              <a:avLst>
                <a:gd name="adj1" fmla="val 39308"/>
                <a:gd name="adj2" fmla="val 88968"/>
              </a:avLst>
            </a:prstGeom>
            <a:blipFill rotWithShape="1">
              <a:blip r:embed="rId8"/>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latin typeface="+mn-lt"/>
                  <a:ea typeface="+mn-ea"/>
                  <a:cs typeface="+mn-cs"/>
                  <a:sym typeface="ヒラギノ角ゴ ProN W3"/>
                </a:defRPr>
              </a:pPr>
            </a:p>
          </p:txBody>
        </p:sp>
        <p:sp>
          <p:nvSpPr>
            <p:cNvPr id="183" name="Shape 183"/>
            <p:cNvSpPr/>
            <p:nvPr/>
          </p:nvSpPr>
          <p:spPr>
            <a:xfrm>
              <a:off x="0" y="-1"/>
              <a:ext cx="1027926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3200">
                  <a:uFill>
                    <a:solidFill/>
                  </a:uFill>
                </a:defRPr>
              </a:lvl1pPr>
            </a:lstStyle>
            <a:p>
              <a:pPr lvl="0">
                <a:defRPr sz="1800">
                  <a:uFillTx/>
                </a:defRPr>
              </a:pPr>
              <a:r>
                <a:rPr sz="3200">
                  <a:uFill>
                    <a:solidFill/>
                  </a:uFill>
                </a:rPr>
                <a:t>Strong coupling             Short radiative lifetime of exciton</a:t>
              </a:r>
            </a:p>
          </p:txBody>
        </p:sp>
      </p:grpSp>
      <p:pic>
        <p:nvPicPr>
          <p:cNvPr id="185" name="pasted-image.pdf"/>
          <p:cNvPicPr/>
          <p:nvPr/>
        </p:nvPicPr>
        <p:blipFill>
          <a:blip r:embed="rId9">
            <a:extLst/>
          </a:blip>
          <a:stretch>
            <a:fillRect/>
          </a:stretch>
        </p:blipFill>
        <p:spPr>
          <a:xfrm>
            <a:off x="631611" y="3435755"/>
            <a:ext cx="3869589" cy="872761"/>
          </a:xfrm>
          <a:prstGeom prst="rect">
            <a:avLst/>
          </a:prstGeom>
          <a:ln w="12700">
            <a:miter lim="400000"/>
          </a:ln>
        </p:spPr>
      </p:pic>
      <p:grpSp>
        <p:nvGrpSpPr>
          <p:cNvPr id="192" name="Group 192"/>
          <p:cNvGrpSpPr/>
          <p:nvPr/>
        </p:nvGrpSpPr>
        <p:grpSpPr>
          <a:xfrm>
            <a:off x="8789158" y="4678333"/>
            <a:ext cx="2970627" cy="1927923"/>
            <a:chOff x="0" y="0"/>
            <a:chExt cx="2970625" cy="1927922"/>
          </a:xfrm>
        </p:grpSpPr>
        <p:grpSp>
          <p:nvGrpSpPr>
            <p:cNvPr id="188" name="Group 188"/>
            <p:cNvGrpSpPr/>
            <p:nvPr/>
          </p:nvGrpSpPr>
          <p:grpSpPr>
            <a:xfrm>
              <a:off x="547671" y="0"/>
              <a:ext cx="2422955" cy="1449787"/>
              <a:chOff x="0" y="0"/>
              <a:chExt cx="2422953" cy="1449786"/>
            </a:xfrm>
          </p:grpSpPr>
          <p:sp>
            <p:nvSpPr>
              <p:cNvPr id="186" name="Shape 186"/>
              <p:cNvSpPr/>
              <p:nvPr/>
            </p:nvSpPr>
            <p:spPr>
              <a:xfrm>
                <a:off x="0" y="1443559"/>
                <a:ext cx="2422954" cy="1"/>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sp>
            <p:nvSpPr>
              <p:cNvPr id="187" name="Shape 187"/>
              <p:cNvSpPr/>
              <p:nvPr/>
            </p:nvSpPr>
            <p:spPr>
              <a:xfrm flipV="1">
                <a:off x="2034" y="0"/>
                <a:ext cx="1" cy="1449787"/>
              </a:xfrm>
              <a:prstGeom prst="line">
                <a:avLst/>
              </a:prstGeom>
              <a:noFill/>
              <a:ln w="508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189" name="Shape 189"/>
            <p:cNvSpPr/>
            <p:nvPr/>
          </p:nvSpPr>
          <p:spPr>
            <a:xfrm rot="16200000">
              <a:off x="-516763" y="516762"/>
              <a:ext cx="146532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decay time</a:t>
              </a:r>
            </a:p>
          </p:txBody>
        </p:sp>
        <p:sp>
          <p:nvSpPr>
            <p:cNvPr id="190" name="Shape 190"/>
            <p:cNvSpPr/>
            <p:nvPr/>
          </p:nvSpPr>
          <p:spPr>
            <a:xfrm>
              <a:off x="1119665" y="1496122"/>
              <a:ext cx="127896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200"/>
              </a:lvl1pPr>
            </a:lstStyle>
            <a:p>
              <a:pPr lvl="0">
                <a:defRPr sz="1800"/>
              </a:pPr>
              <a:r>
                <a:rPr sz="2200"/>
                <a:t>thickness</a:t>
              </a:r>
            </a:p>
          </p:txBody>
        </p:sp>
        <p:sp>
          <p:nvSpPr>
            <p:cNvPr id="191" name="Shape 191"/>
            <p:cNvSpPr/>
            <p:nvPr/>
          </p:nvSpPr>
          <p:spPr>
            <a:xfrm>
              <a:off x="871396" y="311208"/>
              <a:ext cx="1610756" cy="564053"/>
            </a:xfrm>
            <a:prstGeom prst="line">
              <a:avLst/>
            </a:prstGeom>
            <a:noFill/>
            <a:ln w="38100" cap="flat">
              <a:solidFill>
                <a:srgbClr val="DCBD23"/>
              </a:solidFill>
              <a:prstDash val="solid"/>
              <a:miter lim="400000"/>
            </a:ln>
            <a:effectLst/>
          </p:spPr>
          <p:txBody>
            <a:bodyPr wrap="square" lIns="0" tIns="0" rIns="0" bIns="0" numCol="1" anchor="ctr">
              <a:noAutofit/>
            </a:bodyPr>
            <a:lstStyle/>
            <a:p>
              <a:pPr lvl="0">
                <a:defRPr sz="2400">
                  <a:latin typeface="+mn-lt"/>
                  <a:ea typeface="+mn-ea"/>
                  <a:cs typeface="+mn-cs"/>
                  <a:sym typeface="ヒラギノ角ゴ ProN W3"/>
                </a:defRPr>
              </a:pPr>
            </a:p>
          </p:txBody>
        </p:sp>
      </p:grpSp>
      <p:sp>
        <p:nvSpPr>
          <p:cNvPr id="193" name="Shape 193"/>
          <p:cNvSpPr/>
          <p:nvPr/>
        </p:nvSpPr>
        <p:spPr>
          <a:xfrm>
            <a:off x="7123405" y="4993803"/>
            <a:ext cx="1323059" cy="658269"/>
          </a:xfrm>
          <a:prstGeom prst="rightArrow">
            <a:avLst>
              <a:gd name="adj1" fmla="val 39308"/>
              <a:gd name="adj2" fmla="val 90061"/>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image12.png" descr="biexciton_decay.png"/>
          <p:cNvPicPr/>
          <p:nvPr/>
        </p:nvPicPr>
        <p:blipFill>
          <a:blip r:embed="rId3">
            <a:extLst/>
          </a:blip>
          <a:stretch>
            <a:fillRect/>
          </a:stretch>
        </p:blipFill>
        <p:spPr>
          <a:xfrm>
            <a:off x="6482843" y="2177997"/>
            <a:ext cx="5731117" cy="4093656"/>
          </a:xfrm>
          <a:prstGeom prst="rect">
            <a:avLst/>
          </a:prstGeom>
          <a:ln w="12700">
            <a:miter lim="400000"/>
          </a:ln>
        </p:spPr>
      </p:pic>
      <p:sp>
        <p:nvSpPr>
          <p:cNvPr id="201" name="Shape 201"/>
          <p:cNvSpPr/>
          <p:nvPr/>
        </p:nvSpPr>
        <p:spPr>
          <a:xfrm>
            <a:off x="538387" y="433244"/>
            <a:ext cx="12010614" cy="739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4000">
                <a:uFill>
                  <a:solidFill/>
                </a:uFill>
              </a:defRPr>
            </a:lvl1pPr>
          </a:lstStyle>
          <a:p>
            <a:pPr lvl="0">
              <a:defRPr sz="1800">
                <a:uFillTx/>
              </a:defRPr>
            </a:pPr>
            <a:r>
              <a:rPr sz="4000">
                <a:uFill>
                  <a:solidFill/>
                </a:uFill>
              </a:rPr>
              <a:t>Radiative Decay Time of Biexciton</a:t>
            </a:r>
          </a:p>
        </p:txBody>
      </p:sp>
      <p:pic>
        <p:nvPicPr>
          <p:cNvPr id="202" name="image13.png" descr="biexciton_decay2.png"/>
          <p:cNvPicPr/>
          <p:nvPr/>
        </p:nvPicPr>
        <p:blipFill>
          <a:blip r:embed="rId4">
            <a:extLst/>
          </a:blip>
          <a:stretch>
            <a:fillRect/>
          </a:stretch>
        </p:blipFill>
        <p:spPr>
          <a:xfrm>
            <a:off x="896533" y="2177997"/>
            <a:ext cx="5586310" cy="4075727"/>
          </a:xfrm>
          <a:prstGeom prst="rect">
            <a:avLst/>
          </a:prstGeom>
          <a:ln w="12700">
            <a:miter lim="400000"/>
          </a:ln>
        </p:spPr>
      </p:pic>
      <p:grpSp>
        <p:nvGrpSpPr>
          <p:cNvPr id="206" name="Group 206"/>
          <p:cNvGrpSpPr/>
          <p:nvPr/>
        </p:nvGrpSpPr>
        <p:grpSpPr>
          <a:xfrm>
            <a:off x="3910812" y="6854910"/>
            <a:ext cx="7548082" cy="650749"/>
            <a:chOff x="0" y="0"/>
            <a:chExt cx="7548081" cy="650747"/>
          </a:xfrm>
        </p:grpSpPr>
        <p:pic>
          <p:nvPicPr>
            <p:cNvPr id="203" name="image14.pdf" descr="latex-image-1.pdf"/>
            <p:cNvPicPr/>
            <p:nvPr/>
          </p:nvPicPr>
          <p:blipFill>
            <a:blip r:embed="rId5">
              <a:extLst/>
            </a:blip>
            <a:stretch>
              <a:fillRect/>
            </a:stretch>
          </p:blipFill>
          <p:spPr>
            <a:xfrm>
              <a:off x="0" y="142995"/>
              <a:ext cx="1300481" cy="415433"/>
            </a:xfrm>
            <a:prstGeom prst="rect">
              <a:avLst/>
            </a:prstGeom>
            <a:ln w="12700" cap="flat">
              <a:noFill/>
              <a:miter lim="400000"/>
            </a:ln>
            <a:effectLst/>
          </p:spPr>
        </p:pic>
        <p:sp>
          <p:nvSpPr>
            <p:cNvPr id="204" name="Shape 204"/>
            <p:cNvSpPr/>
            <p:nvPr/>
          </p:nvSpPr>
          <p:spPr>
            <a:xfrm>
              <a:off x="1343933" y="0"/>
              <a:ext cx="6204149"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monotonically increases with</a:t>
              </a:r>
            </a:p>
          </p:txBody>
        </p:sp>
        <p:pic>
          <p:nvPicPr>
            <p:cNvPr id="205" name="image15.pdf" descr="latex-image-1.pdf"/>
            <p:cNvPicPr/>
            <p:nvPr/>
          </p:nvPicPr>
          <p:blipFill>
            <a:blip r:embed="rId6">
              <a:extLst/>
            </a:blip>
            <a:stretch>
              <a:fillRect/>
            </a:stretch>
          </p:blipFill>
          <p:spPr>
            <a:xfrm>
              <a:off x="6704986" y="168148"/>
              <a:ext cx="234810" cy="307059"/>
            </a:xfrm>
            <a:prstGeom prst="rect">
              <a:avLst/>
            </a:prstGeom>
            <a:ln w="12700" cap="flat">
              <a:noFill/>
              <a:miter lim="400000"/>
            </a:ln>
            <a:effectLst/>
          </p:spPr>
        </p:pic>
      </p:grpSp>
      <p:sp>
        <p:nvSpPr>
          <p:cNvPr id="207" name="Shape 207"/>
          <p:cNvSpPr/>
          <p:nvPr/>
        </p:nvSpPr>
        <p:spPr>
          <a:xfrm>
            <a:off x="5371231" y="6271652"/>
            <a:ext cx="6576823" cy="4729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200">
                <a:uFill>
                  <a:solidFill/>
                </a:uFill>
                <a:latin typeface="Calibri"/>
                <a:ea typeface="Calibri"/>
                <a:cs typeface="Calibri"/>
                <a:sym typeface="Calibri"/>
              </a:defRPr>
            </a:lvl1pPr>
          </a:lstStyle>
          <a:p>
            <a:pPr lvl="0">
              <a:defRPr sz="1800">
                <a:uFillTx/>
              </a:defRPr>
            </a:pPr>
            <a:r>
              <a:rPr sz="2200">
                <a:uFill>
                  <a:solidFill/>
                </a:uFill>
              </a:rPr>
              <a:t>内山ら, 第２４回光物性研究会論文集 299 (2013)</a:t>
            </a:r>
          </a:p>
        </p:txBody>
      </p:sp>
      <p:grpSp>
        <p:nvGrpSpPr>
          <p:cNvPr id="210" name="Group 210"/>
          <p:cNvGrpSpPr/>
          <p:nvPr/>
        </p:nvGrpSpPr>
        <p:grpSpPr>
          <a:xfrm>
            <a:off x="6261023" y="1560127"/>
            <a:ext cx="4749708" cy="574549"/>
            <a:chOff x="0" y="0"/>
            <a:chExt cx="4749707" cy="574547"/>
          </a:xfrm>
        </p:grpSpPr>
        <p:sp>
          <p:nvSpPr>
            <p:cNvPr id="208" name="Shape 208"/>
            <p:cNvSpPr/>
            <p:nvPr/>
          </p:nvSpPr>
          <p:spPr>
            <a:xfrm>
              <a:off x="0" y="0"/>
              <a:ext cx="4749708" cy="574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(Dephasing time                     )</a:t>
              </a:r>
            </a:p>
          </p:txBody>
        </p:sp>
        <p:pic>
          <p:nvPicPr>
            <p:cNvPr id="209" name="image16.pdf" descr="latex-image-1.pdf"/>
            <p:cNvPicPr/>
            <p:nvPr/>
          </p:nvPicPr>
          <p:blipFill>
            <a:blip r:embed="rId7">
              <a:extLst/>
            </a:blip>
            <a:stretch>
              <a:fillRect/>
            </a:stretch>
          </p:blipFill>
          <p:spPr>
            <a:xfrm>
              <a:off x="2607591" y="205731"/>
              <a:ext cx="1553353" cy="270934"/>
            </a:xfrm>
            <a:prstGeom prst="rect">
              <a:avLst/>
            </a:prstGeom>
            <a:ln w="12700" cap="flat">
              <a:noFill/>
              <a:miter lim="400000"/>
            </a:ln>
            <a:effectLst/>
          </p:spPr>
        </p:pic>
      </p:grpSp>
      <p:sp>
        <p:nvSpPr>
          <p:cNvPr id="211" name="Shape 211"/>
          <p:cNvSpPr/>
          <p:nvPr/>
        </p:nvSpPr>
        <p:spPr>
          <a:xfrm>
            <a:off x="1734065" y="1535266"/>
            <a:ext cx="4748779" cy="5745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2800">
                <a:uFill>
                  <a:solidFill/>
                </a:uFill>
                <a:latin typeface="Calibri"/>
                <a:ea typeface="Calibri"/>
                <a:cs typeface="Calibri"/>
                <a:sym typeface="Calibri"/>
              </a:defRPr>
            </a:lvl1pPr>
          </a:lstStyle>
          <a:p>
            <a:pPr lvl="0">
              <a:defRPr sz="1800">
                <a:uFillTx/>
              </a:defRPr>
            </a:pPr>
            <a:r>
              <a:rPr sz="2800">
                <a:uFill>
                  <a:solidFill/>
                </a:uFill>
              </a:rPr>
              <a:t>Degenerate four-wave mixing</a:t>
            </a:r>
          </a:p>
        </p:txBody>
      </p:sp>
      <p:sp>
        <p:nvSpPr>
          <p:cNvPr id="212" name="Shape 212"/>
          <p:cNvSpPr/>
          <p:nvPr/>
        </p:nvSpPr>
        <p:spPr>
          <a:xfrm>
            <a:off x="1872194" y="6837030"/>
            <a:ext cx="2067311" cy="6507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Biexciton:</a:t>
            </a:r>
          </a:p>
        </p:txBody>
      </p:sp>
      <p:grpSp>
        <p:nvGrpSpPr>
          <p:cNvPr id="217" name="Group 217"/>
          <p:cNvGrpSpPr/>
          <p:nvPr/>
        </p:nvGrpSpPr>
        <p:grpSpPr>
          <a:xfrm>
            <a:off x="2202602" y="7475795"/>
            <a:ext cx="6510613" cy="650749"/>
            <a:chOff x="0" y="0"/>
            <a:chExt cx="6510611" cy="650747"/>
          </a:xfrm>
        </p:grpSpPr>
        <p:sp>
          <p:nvSpPr>
            <p:cNvPr id="213" name="Shape 213"/>
            <p:cNvSpPr/>
            <p:nvPr/>
          </p:nvSpPr>
          <p:spPr>
            <a:xfrm>
              <a:off x="0" y="0"/>
              <a:ext cx="2067310"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Exciton:</a:t>
              </a:r>
            </a:p>
          </p:txBody>
        </p:sp>
        <p:grpSp>
          <p:nvGrpSpPr>
            <p:cNvPr id="216" name="Group 216"/>
            <p:cNvGrpSpPr/>
            <p:nvPr/>
          </p:nvGrpSpPr>
          <p:grpSpPr>
            <a:xfrm>
              <a:off x="1693760" y="0"/>
              <a:ext cx="4816852" cy="650748"/>
              <a:chOff x="0" y="0"/>
              <a:chExt cx="4816851" cy="650747"/>
            </a:xfrm>
          </p:grpSpPr>
          <p:sp>
            <p:nvSpPr>
              <p:cNvPr id="214" name="Shape 214"/>
              <p:cNvSpPr/>
              <p:nvPr/>
            </p:nvSpPr>
            <p:spPr>
              <a:xfrm>
                <a:off x="1368416" y="0"/>
                <a:ext cx="3448436" cy="650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3400">
                    <a:uFill>
                      <a:solidFill/>
                    </a:uFill>
                    <a:latin typeface="Calibri"/>
                    <a:ea typeface="Calibri"/>
                    <a:cs typeface="Calibri"/>
                    <a:sym typeface="Calibri"/>
                  </a:defRPr>
                </a:lvl1pPr>
              </a:lstStyle>
              <a:p>
                <a:pPr lvl="0">
                  <a:defRPr sz="1800">
                    <a:uFillTx/>
                  </a:defRPr>
                </a:pPr>
                <a:r>
                  <a:rPr sz="3400">
                    <a:uFill>
                      <a:solidFill/>
                    </a:uFill>
                  </a:rPr>
                  <a:t>has dip structure</a:t>
                </a:r>
              </a:p>
            </p:txBody>
          </p:sp>
          <p:pic>
            <p:nvPicPr>
              <p:cNvPr id="215" name="image11.pdf" descr="latex-image-1.pdf"/>
              <p:cNvPicPr/>
              <p:nvPr/>
            </p:nvPicPr>
            <p:blipFill>
              <a:blip r:embed="rId8">
                <a:extLst/>
              </a:blip>
              <a:stretch>
                <a:fillRect/>
              </a:stretch>
            </p:blipFill>
            <p:spPr>
              <a:xfrm>
                <a:off x="0" y="197809"/>
                <a:ext cx="1300480" cy="415432"/>
              </a:xfrm>
              <a:prstGeom prst="rect">
                <a:avLst/>
              </a:prstGeom>
              <a:ln w="12700" cap="flat">
                <a:noFill/>
                <a:miter lim="400000"/>
              </a:ln>
              <a:effectLst/>
            </p:spPr>
          </p:pic>
        </p:grpSp>
      </p:grpSp>
      <p:grpSp>
        <p:nvGrpSpPr>
          <p:cNvPr id="220" name="Group 220"/>
          <p:cNvGrpSpPr/>
          <p:nvPr/>
        </p:nvGrpSpPr>
        <p:grpSpPr>
          <a:xfrm>
            <a:off x="1598212" y="8388177"/>
            <a:ext cx="9890964" cy="718417"/>
            <a:chOff x="0" y="0"/>
            <a:chExt cx="9890962" cy="718416"/>
          </a:xfrm>
        </p:grpSpPr>
        <p:sp>
          <p:nvSpPr>
            <p:cNvPr id="218" name="Shape 218"/>
            <p:cNvSpPr/>
            <p:nvPr/>
          </p:nvSpPr>
          <p:spPr>
            <a:xfrm>
              <a:off x="0" y="0"/>
              <a:ext cx="9890963" cy="718417"/>
            </a:xfrm>
            <a:prstGeom prst="rect">
              <a:avLst/>
            </a:prstGeom>
            <a:noFill/>
            <a:ln w="50800" cap="flat">
              <a:solidFill>
                <a:srgbClr val="C82506"/>
              </a:solidFill>
              <a:prstDash val="solid"/>
              <a:round/>
            </a:ln>
            <a:effectLst/>
            <a:extLst>
              <a:ext uri="{C572A759-6A51-4108-AA02-DFA0A04FC94B}">
                <ma14:wrappingTextBoxFlag xmlns:ma14="http://schemas.microsoft.com/office/mac/drawingml/2011/main" val="1"/>
              </a:ext>
            </a:extLst>
          </p:spPr>
          <p:txBody>
            <a:bodyPr wrap="square" lIns="65023" tIns="65023" rIns="65023" bIns="65023" numCol="1" anchor="t">
              <a:noAutofit/>
            </a:bodyPr>
            <a:lstStyle>
              <a:lvl1pPr defTabSz="457200">
                <a:defRPr sz="3400">
                  <a:uFill>
                    <a:solidFill/>
                  </a:uFill>
                  <a:latin typeface="Calibri"/>
                  <a:ea typeface="Calibri"/>
                  <a:cs typeface="Calibri"/>
                  <a:sym typeface="Calibri"/>
                </a:defRPr>
              </a:lvl1pPr>
            </a:lstStyle>
            <a:p>
              <a:pPr lvl="0">
                <a:defRPr sz="1800">
                  <a:uFillTx/>
                </a:defRPr>
              </a:pPr>
              <a:r>
                <a:rPr sz="3400">
                  <a:uFill>
                    <a:solidFill/>
                  </a:uFill>
                </a:rPr>
                <a:t>Purpose : Theoretical analysis on                of biexciton in films</a:t>
              </a:r>
            </a:p>
          </p:txBody>
        </p:sp>
        <p:pic>
          <p:nvPicPr>
            <p:cNvPr id="219" name="image11.pdf" descr="latex-image-1.pdf"/>
            <p:cNvPicPr/>
            <p:nvPr/>
          </p:nvPicPr>
          <p:blipFill>
            <a:blip r:embed="rId9">
              <a:extLst/>
            </a:blip>
            <a:srcRect l="0" t="0" r="0" b="0"/>
            <a:stretch>
              <a:fillRect/>
            </a:stretch>
          </p:blipFill>
          <p:spPr>
            <a:xfrm>
              <a:off x="6136904" y="156372"/>
              <a:ext cx="1331749" cy="425421"/>
            </a:xfrm>
            <a:prstGeom prst="rect">
              <a:avLst/>
            </a:prstGeom>
            <a:ln w="12700" cap="flat">
              <a:noFill/>
              <a:miter lim="400000"/>
            </a:ln>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7818108" y="2410070"/>
            <a:ext cx="2696090" cy="5441460"/>
          </a:xfrm>
          <a:prstGeom prst="rect">
            <a:avLst/>
          </a:prstGeom>
          <a:solidFill>
            <a:srgbClr val="51A7F9">
              <a:alpha val="78761"/>
            </a:srgbClr>
          </a:solidFill>
          <a:ln w="12700">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sp>
        <p:nvSpPr>
          <p:cNvPr id="225" name="Shape 225"/>
          <p:cNvSpPr/>
          <p:nvPr/>
        </p:nvSpPr>
        <p:spPr>
          <a:xfrm>
            <a:off x="1728602" y="2410070"/>
            <a:ext cx="2696090" cy="5441460"/>
          </a:xfrm>
          <a:prstGeom prst="rect">
            <a:avLst/>
          </a:prstGeom>
          <a:solidFill>
            <a:srgbClr val="51A7F9">
              <a:alpha val="78761"/>
            </a:srgbClr>
          </a:solidFill>
          <a:ln w="12700">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grpSp>
        <p:nvGrpSpPr>
          <p:cNvPr id="243" name="Group 243"/>
          <p:cNvGrpSpPr/>
          <p:nvPr/>
        </p:nvGrpSpPr>
        <p:grpSpPr>
          <a:xfrm>
            <a:off x="2353678" y="4365798"/>
            <a:ext cx="1530004" cy="1530004"/>
            <a:chOff x="0" y="0"/>
            <a:chExt cx="1530003" cy="1530003"/>
          </a:xfrm>
        </p:grpSpPr>
        <p:grpSp>
          <p:nvGrpSpPr>
            <p:cNvPr id="233" name="Group 233"/>
            <p:cNvGrpSpPr/>
            <p:nvPr/>
          </p:nvGrpSpPr>
          <p:grpSpPr>
            <a:xfrm rot="804944">
              <a:off x="803083" y="450040"/>
              <a:ext cx="526480" cy="773669"/>
              <a:chOff x="0" y="0"/>
              <a:chExt cx="526478" cy="773667"/>
            </a:xfrm>
          </p:grpSpPr>
          <p:sp>
            <p:nvSpPr>
              <p:cNvPr id="226" name="Shape 226"/>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229" name="Group 229"/>
              <p:cNvGrpSpPr/>
              <p:nvPr/>
            </p:nvGrpSpPr>
            <p:grpSpPr>
              <a:xfrm>
                <a:off x="101900" y="-1"/>
                <a:ext cx="322679" cy="322679"/>
                <a:chOff x="0" y="0"/>
                <a:chExt cx="322677" cy="322677"/>
              </a:xfrm>
            </p:grpSpPr>
            <p:sp>
              <p:nvSpPr>
                <p:cNvPr id="227" name="Shape 227"/>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28" name="pasted-image.pdf"/>
                <p:cNvPicPr/>
                <p:nvPr/>
              </p:nvPicPr>
              <p:blipFill>
                <a:blip r:embed="rId3">
                  <a:extLst/>
                </a:blip>
                <a:stretch>
                  <a:fillRect/>
                </a:stretch>
              </p:blipFill>
              <p:spPr>
                <a:xfrm>
                  <a:off x="64460" y="48452"/>
                  <a:ext cx="242169" cy="193734"/>
                </a:xfrm>
                <a:prstGeom prst="rect">
                  <a:avLst/>
                </a:prstGeom>
                <a:ln w="12700" cap="flat">
                  <a:noFill/>
                  <a:miter lim="400000"/>
                </a:ln>
                <a:effectLst/>
              </p:spPr>
            </p:pic>
          </p:grpSp>
          <p:grpSp>
            <p:nvGrpSpPr>
              <p:cNvPr id="232" name="Group 232"/>
              <p:cNvGrpSpPr/>
              <p:nvPr/>
            </p:nvGrpSpPr>
            <p:grpSpPr>
              <a:xfrm>
                <a:off x="101900" y="450990"/>
                <a:ext cx="322679" cy="322678"/>
                <a:chOff x="0" y="0"/>
                <a:chExt cx="322677" cy="322677"/>
              </a:xfrm>
            </p:grpSpPr>
            <p:sp>
              <p:nvSpPr>
                <p:cNvPr id="230" name="Shape 230"/>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31" name="pasted-image.pdf"/>
                <p:cNvPicPr/>
                <p:nvPr/>
              </p:nvPicPr>
              <p:blipFill>
                <a:blip r:embed="rId4">
                  <a:extLst/>
                </a:blip>
                <a:srcRect l="0" t="0" r="0" b="0"/>
                <a:stretch>
                  <a:fillRect/>
                </a:stretch>
              </p:blipFill>
              <p:spPr>
                <a:xfrm>
                  <a:off x="68485" y="80568"/>
                  <a:ext cx="242169" cy="161446"/>
                </a:xfrm>
                <a:prstGeom prst="rect">
                  <a:avLst/>
                </a:prstGeom>
                <a:ln w="12700" cap="flat">
                  <a:noFill/>
                  <a:miter lim="400000"/>
                </a:ln>
                <a:effectLst/>
              </p:spPr>
            </p:pic>
          </p:grpSp>
        </p:grpSp>
        <p:grpSp>
          <p:nvGrpSpPr>
            <p:cNvPr id="241" name="Group 241"/>
            <p:cNvGrpSpPr/>
            <p:nvPr/>
          </p:nvGrpSpPr>
          <p:grpSpPr>
            <a:xfrm rot="804944">
              <a:off x="205359" y="307650"/>
              <a:ext cx="528003" cy="773669"/>
              <a:chOff x="0" y="0"/>
              <a:chExt cx="528002" cy="773667"/>
            </a:xfrm>
          </p:grpSpPr>
          <p:sp>
            <p:nvSpPr>
              <p:cNvPr id="234" name="Shape 234"/>
              <p:cNvSpPr/>
              <p:nvPr/>
            </p:nvSpPr>
            <p:spPr>
              <a:xfrm rot="16200000">
                <a:off x="-6221" y="132403"/>
                <a:ext cx="540444" cy="52800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237" name="Group 237"/>
              <p:cNvGrpSpPr/>
              <p:nvPr/>
            </p:nvGrpSpPr>
            <p:grpSpPr>
              <a:xfrm>
                <a:off x="102195" y="450056"/>
                <a:ext cx="323612" cy="323612"/>
                <a:chOff x="0" y="0"/>
                <a:chExt cx="323611" cy="323611"/>
              </a:xfrm>
            </p:grpSpPr>
            <p:sp>
              <p:nvSpPr>
                <p:cNvPr id="235" name="Shape 235"/>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36" name="pasted-image.pdf"/>
                <p:cNvPicPr/>
                <p:nvPr/>
              </p:nvPicPr>
              <p:blipFill>
                <a:blip r:embed="rId3">
                  <a:extLst/>
                </a:blip>
                <a:stretch>
                  <a:fillRect/>
                </a:stretch>
              </p:blipFill>
              <p:spPr>
                <a:xfrm>
                  <a:off x="64647" y="48592"/>
                  <a:ext cx="242869" cy="194295"/>
                </a:xfrm>
                <a:prstGeom prst="rect">
                  <a:avLst/>
                </a:prstGeom>
                <a:ln w="12700" cap="flat">
                  <a:noFill/>
                  <a:miter lim="400000"/>
                </a:ln>
                <a:effectLst/>
              </p:spPr>
            </p:pic>
          </p:grpSp>
          <p:grpSp>
            <p:nvGrpSpPr>
              <p:cNvPr id="240" name="Group 240"/>
              <p:cNvGrpSpPr/>
              <p:nvPr/>
            </p:nvGrpSpPr>
            <p:grpSpPr>
              <a:xfrm>
                <a:off x="102195" y="0"/>
                <a:ext cx="323612" cy="323612"/>
                <a:chOff x="0" y="0"/>
                <a:chExt cx="323611" cy="323611"/>
              </a:xfrm>
            </p:grpSpPr>
            <p:sp>
              <p:nvSpPr>
                <p:cNvPr id="238" name="Shape 238"/>
                <p:cNvSpPr/>
                <p:nvPr/>
              </p:nvSpPr>
              <p:spPr>
                <a:xfrm>
                  <a:off x="0" y="0"/>
                  <a:ext cx="323612" cy="32361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39" name="pasted-image.pdf"/>
                <p:cNvPicPr/>
                <p:nvPr/>
              </p:nvPicPr>
              <p:blipFill>
                <a:blip r:embed="rId4">
                  <a:extLst/>
                </a:blip>
                <a:srcRect l="0" t="0" r="0" b="0"/>
                <a:stretch>
                  <a:fillRect/>
                </a:stretch>
              </p:blipFill>
              <p:spPr>
                <a:xfrm>
                  <a:off x="68683" y="80801"/>
                  <a:ext cx="242869" cy="161913"/>
                </a:xfrm>
                <a:prstGeom prst="rect">
                  <a:avLst/>
                </a:prstGeom>
                <a:ln w="12700" cap="flat">
                  <a:noFill/>
                  <a:miter lim="400000"/>
                </a:ln>
                <a:effectLst/>
              </p:spPr>
            </p:pic>
          </p:grpSp>
        </p:grpSp>
        <p:sp>
          <p:nvSpPr>
            <p:cNvPr id="242" name="Shape 242"/>
            <p:cNvSpPr/>
            <p:nvPr/>
          </p:nvSpPr>
          <p:spPr>
            <a:xfrm rot="804944">
              <a:off x="130001" y="130001"/>
              <a:ext cx="1270001" cy="1270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sp>
        <p:nvSpPr>
          <p:cNvPr id="244" name="Shape 244"/>
          <p:cNvSpPr/>
          <p:nvPr/>
        </p:nvSpPr>
        <p:spPr>
          <a:xfrm>
            <a:off x="2294731" y="508815"/>
            <a:ext cx="841533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Radiative Decay of Biexciton in Thin Film</a:t>
            </a:r>
          </a:p>
        </p:txBody>
      </p:sp>
      <p:sp>
        <p:nvSpPr>
          <p:cNvPr id="245" name="Shape 245"/>
          <p:cNvSpPr/>
          <p:nvPr/>
        </p:nvSpPr>
        <p:spPr>
          <a:xfrm flipV="1">
            <a:off x="1711319" y="2408501"/>
            <a:ext cx="1" cy="5444598"/>
          </a:xfrm>
          <a:prstGeom prst="line">
            <a:avLst/>
          </a:prstGeom>
          <a:ln w="50800">
            <a:solidFill/>
            <a:miter lim="400000"/>
          </a:ln>
        </p:spPr>
        <p:txBody>
          <a:bodyPr lIns="0" tIns="0" rIns="0" bIns="0" anchor="ctr"/>
          <a:lstStyle/>
          <a:p>
            <a:pPr lvl="0">
              <a:defRPr sz="2400">
                <a:latin typeface="+mn-lt"/>
                <a:ea typeface="+mn-ea"/>
                <a:cs typeface="+mn-cs"/>
                <a:sym typeface="ヒラギノ角ゴ ProN W3"/>
              </a:defRPr>
            </a:pPr>
          </a:p>
        </p:txBody>
      </p:sp>
      <p:sp>
        <p:nvSpPr>
          <p:cNvPr id="246" name="Shape 246"/>
          <p:cNvSpPr/>
          <p:nvPr/>
        </p:nvSpPr>
        <p:spPr>
          <a:xfrm flipV="1">
            <a:off x="4441974" y="2408501"/>
            <a:ext cx="1" cy="5444598"/>
          </a:xfrm>
          <a:prstGeom prst="line">
            <a:avLst/>
          </a:prstGeom>
          <a:ln w="50800">
            <a:solidFill/>
            <a:miter lim="400000"/>
          </a:ln>
        </p:spPr>
        <p:txBody>
          <a:bodyPr lIns="0" tIns="0" rIns="0" bIns="0" anchor="ctr"/>
          <a:lstStyle/>
          <a:p>
            <a:pPr lvl="0">
              <a:defRPr sz="2400">
                <a:latin typeface="+mn-lt"/>
                <a:ea typeface="+mn-ea"/>
                <a:cs typeface="+mn-cs"/>
                <a:sym typeface="ヒラギノ角ゴ ProN W3"/>
              </a:defRPr>
            </a:pPr>
          </a:p>
        </p:txBody>
      </p:sp>
      <p:sp>
        <p:nvSpPr>
          <p:cNvPr id="247" name="Shape 247"/>
          <p:cNvSpPr/>
          <p:nvPr/>
        </p:nvSpPr>
        <p:spPr>
          <a:xfrm flipV="1">
            <a:off x="7800825" y="2408501"/>
            <a:ext cx="1" cy="5444598"/>
          </a:xfrm>
          <a:prstGeom prst="line">
            <a:avLst/>
          </a:prstGeom>
          <a:ln w="50800">
            <a:solidFill/>
            <a:miter lim="400000"/>
          </a:ln>
        </p:spPr>
        <p:txBody>
          <a:bodyPr lIns="0" tIns="0" rIns="0" bIns="0" anchor="ctr"/>
          <a:lstStyle/>
          <a:p>
            <a:pPr lvl="0">
              <a:defRPr sz="2400">
                <a:latin typeface="+mn-lt"/>
                <a:ea typeface="+mn-ea"/>
                <a:cs typeface="+mn-cs"/>
                <a:sym typeface="ヒラギノ角ゴ ProN W3"/>
              </a:defRPr>
            </a:pPr>
          </a:p>
        </p:txBody>
      </p:sp>
      <p:sp>
        <p:nvSpPr>
          <p:cNvPr id="248" name="Shape 248"/>
          <p:cNvSpPr/>
          <p:nvPr/>
        </p:nvSpPr>
        <p:spPr>
          <a:xfrm flipV="1">
            <a:off x="10531480" y="2408501"/>
            <a:ext cx="1" cy="5444598"/>
          </a:xfrm>
          <a:prstGeom prst="line">
            <a:avLst/>
          </a:prstGeom>
          <a:ln w="50800">
            <a:solidFill/>
            <a:miter lim="400000"/>
          </a:ln>
        </p:spPr>
        <p:txBody>
          <a:bodyPr lIns="0" tIns="0" rIns="0" bIns="0" anchor="ctr"/>
          <a:lstStyle/>
          <a:p>
            <a:pPr lvl="0">
              <a:defRPr sz="2400">
                <a:latin typeface="+mn-lt"/>
                <a:ea typeface="+mn-ea"/>
                <a:cs typeface="+mn-cs"/>
                <a:sym typeface="ヒラギノ角ゴ ProN W3"/>
              </a:defRPr>
            </a:pPr>
          </a:p>
        </p:txBody>
      </p:sp>
      <p:sp>
        <p:nvSpPr>
          <p:cNvPr id="249" name="Shape 249"/>
          <p:cNvSpPr/>
          <p:nvPr/>
        </p:nvSpPr>
        <p:spPr>
          <a:xfrm>
            <a:off x="5221920" y="4806950"/>
            <a:ext cx="1756278" cy="647700"/>
          </a:xfrm>
          <a:prstGeom prst="rightArrow">
            <a:avLst>
              <a:gd name="adj1" fmla="val 32000"/>
              <a:gd name="adj2" fmla="val 125490"/>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latin typeface="+mn-lt"/>
                <a:ea typeface="+mn-ea"/>
                <a:cs typeface="+mn-cs"/>
                <a:sym typeface="ヒラギノ角ゴ ProN W3"/>
              </a:defRPr>
            </a:pPr>
          </a:p>
        </p:txBody>
      </p:sp>
      <p:sp>
        <p:nvSpPr>
          <p:cNvPr id="250" name="Shape 250"/>
          <p:cNvSpPr/>
          <p:nvPr/>
        </p:nvSpPr>
        <p:spPr>
          <a:xfrm>
            <a:off x="4708797" y="5512039"/>
            <a:ext cx="282520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Radiative decay</a:t>
            </a:r>
          </a:p>
        </p:txBody>
      </p:sp>
      <p:grpSp>
        <p:nvGrpSpPr>
          <p:cNvPr id="258" name="Group 258"/>
          <p:cNvGrpSpPr/>
          <p:nvPr/>
        </p:nvGrpSpPr>
        <p:grpSpPr>
          <a:xfrm rot="2400930">
            <a:off x="8900832" y="3827165"/>
            <a:ext cx="526479" cy="789757"/>
            <a:chOff x="0" y="-16087"/>
            <a:chExt cx="526478" cy="789755"/>
          </a:xfrm>
        </p:grpSpPr>
        <p:sp>
          <p:nvSpPr>
            <p:cNvPr id="251" name="Shape 251"/>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254" name="Group 254"/>
            <p:cNvGrpSpPr/>
            <p:nvPr/>
          </p:nvGrpSpPr>
          <p:grpSpPr>
            <a:xfrm>
              <a:off x="101900" y="-16088"/>
              <a:ext cx="332431" cy="338766"/>
              <a:chOff x="0" y="-16087"/>
              <a:chExt cx="332429" cy="338765"/>
            </a:xfrm>
          </p:grpSpPr>
          <p:sp>
            <p:nvSpPr>
              <p:cNvPr id="252" name="Shape 252"/>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53" name="pasted-image.pdf"/>
              <p:cNvPicPr/>
              <p:nvPr/>
            </p:nvPicPr>
            <p:blipFill>
              <a:blip r:embed="rId3">
                <a:extLst/>
              </a:blip>
              <a:stretch>
                <a:fillRect/>
              </a:stretch>
            </p:blipFill>
            <p:spPr>
              <a:xfrm rot="19238990">
                <a:off x="56294" y="38725"/>
                <a:ext cx="242169" cy="193735"/>
              </a:xfrm>
              <a:prstGeom prst="rect">
                <a:avLst/>
              </a:prstGeom>
              <a:ln w="12700" cap="flat">
                <a:noFill/>
                <a:miter lim="400000"/>
              </a:ln>
              <a:effectLst/>
            </p:spPr>
          </p:pic>
        </p:grpSp>
        <p:grpSp>
          <p:nvGrpSpPr>
            <p:cNvPr id="257" name="Group 257"/>
            <p:cNvGrpSpPr/>
            <p:nvPr/>
          </p:nvGrpSpPr>
          <p:grpSpPr>
            <a:xfrm>
              <a:off x="101900" y="450990"/>
              <a:ext cx="335433" cy="322678"/>
              <a:chOff x="0" y="0"/>
              <a:chExt cx="335431" cy="322677"/>
            </a:xfrm>
          </p:grpSpPr>
          <p:sp>
            <p:nvSpPr>
              <p:cNvPr id="255" name="Shape 255"/>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56" name="pasted-image.pdf"/>
              <p:cNvPicPr/>
              <p:nvPr/>
            </p:nvPicPr>
            <p:blipFill>
              <a:blip r:embed="rId4">
                <a:extLst/>
              </a:blip>
              <a:srcRect l="0" t="0" r="0" b="0"/>
              <a:stretch>
                <a:fillRect/>
              </a:stretch>
            </p:blipFill>
            <p:spPr>
              <a:xfrm rot="19132672">
                <a:off x="70046" y="62675"/>
                <a:ext cx="242168" cy="161446"/>
              </a:xfrm>
              <a:prstGeom prst="rect">
                <a:avLst/>
              </a:prstGeom>
              <a:ln w="12700" cap="flat">
                <a:noFill/>
                <a:miter lim="400000"/>
              </a:ln>
              <a:effectLst/>
            </p:spPr>
          </p:pic>
        </p:grpSp>
      </p:grpSp>
      <p:grpSp>
        <p:nvGrpSpPr>
          <p:cNvPr id="266" name="Group 266"/>
          <p:cNvGrpSpPr/>
          <p:nvPr/>
        </p:nvGrpSpPr>
        <p:grpSpPr>
          <a:xfrm rot="2375522">
            <a:off x="8905683" y="5791549"/>
            <a:ext cx="526480" cy="782360"/>
            <a:chOff x="0" y="-8691"/>
            <a:chExt cx="526478" cy="782359"/>
          </a:xfrm>
        </p:grpSpPr>
        <p:sp>
          <p:nvSpPr>
            <p:cNvPr id="259" name="Shape 259"/>
            <p:cNvSpPr/>
            <p:nvPr/>
          </p:nvSpPr>
          <p:spPr>
            <a:xfrm rot="16200000">
              <a:off x="-6203" y="134253"/>
              <a:ext cx="538885" cy="526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rgbClr val="53585F"/>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262" name="Group 262"/>
            <p:cNvGrpSpPr/>
            <p:nvPr/>
          </p:nvGrpSpPr>
          <p:grpSpPr>
            <a:xfrm>
              <a:off x="101900" y="-8692"/>
              <a:ext cx="322679" cy="331370"/>
              <a:chOff x="0" y="-8691"/>
              <a:chExt cx="322677" cy="331369"/>
            </a:xfrm>
          </p:grpSpPr>
          <p:sp>
            <p:nvSpPr>
              <p:cNvPr id="260" name="Shape 260"/>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C8250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61" name="pasted-image.pdf"/>
              <p:cNvPicPr/>
              <p:nvPr/>
            </p:nvPicPr>
            <p:blipFill>
              <a:blip r:embed="rId3">
                <a:extLst/>
              </a:blip>
              <a:stretch>
                <a:fillRect/>
              </a:stretch>
            </p:blipFill>
            <p:spPr>
              <a:xfrm rot="19167409">
                <a:off x="46580" y="46759"/>
                <a:ext cx="242168" cy="193735"/>
              </a:xfrm>
              <a:prstGeom prst="rect">
                <a:avLst/>
              </a:prstGeom>
              <a:ln w="12700" cap="flat">
                <a:noFill/>
                <a:miter lim="400000"/>
              </a:ln>
              <a:effectLst/>
            </p:spPr>
          </p:pic>
        </p:grpSp>
        <p:grpSp>
          <p:nvGrpSpPr>
            <p:cNvPr id="265" name="Group 265"/>
            <p:cNvGrpSpPr/>
            <p:nvPr/>
          </p:nvGrpSpPr>
          <p:grpSpPr>
            <a:xfrm>
              <a:off x="101900" y="450990"/>
              <a:ext cx="335954" cy="322678"/>
              <a:chOff x="0" y="0"/>
              <a:chExt cx="335953" cy="322677"/>
            </a:xfrm>
          </p:grpSpPr>
          <p:sp>
            <p:nvSpPr>
              <p:cNvPr id="263" name="Shape 263"/>
              <p:cNvSpPr/>
              <p:nvPr/>
            </p:nvSpPr>
            <p:spPr>
              <a:xfrm>
                <a:off x="0" y="0"/>
                <a:ext cx="322678" cy="3226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cap="flat">
                <a:solidFill>
                  <a:srgbClr val="164F86"/>
                </a:solidFill>
                <a:prstDash val="solid"/>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pic>
            <p:nvPicPr>
              <p:cNvPr id="264" name="pasted-image.pdf"/>
              <p:cNvPicPr/>
              <p:nvPr/>
            </p:nvPicPr>
            <p:blipFill>
              <a:blip r:embed="rId4">
                <a:extLst/>
              </a:blip>
              <a:srcRect l="0" t="0" r="0" b="0"/>
              <a:stretch>
                <a:fillRect/>
              </a:stretch>
            </p:blipFill>
            <p:spPr>
              <a:xfrm rot="19210532">
                <a:off x="70178" y="62687"/>
                <a:ext cx="242168" cy="161446"/>
              </a:xfrm>
              <a:prstGeom prst="rect">
                <a:avLst/>
              </a:prstGeom>
              <a:ln w="12700" cap="flat">
                <a:noFill/>
                <a:miter lim="400000"/>
              </a:ln>
              <a:effectLst/>
            </p:spPr>
          </p:pic>
        </p:grpSp>
      </p:grpSp>
      <p:sp>
        <p:nvSpPr>
          <p:cNvPr id="267" name="Shape 267"/>
          <p:cNvSpPr/>
          <p:nvPr/>
        </p:nvSpPr>
        <p:spPr>
          <a:xfrm>
            <a:off x="2119458" y="1809657"/>
            <a:ext cx="191437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initial state</a:t>
            </a:r>
          </a:p>
        </p:txBody>
      </p:sp>
      <p:sp>
        <p:nvSpPr>
          <p:cNvPr id="268" name="Shape 268"/>
          <p:cNvSpPr/>
          <p:nvPr/>
        </p:nvSpPr>
        <p:spPr>
          <a:xfrm>
            <a:off x="8293610" y="1809657"/>
            <a:ext cx="174508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final state</a:t>
            </a:r>
          </a:p>
        </p:txBody>
      </p:sp>
      <p:sp>
        <p:nvSpPr>
          <p:cNvPr id="269" name="Shape 269"/>
          <p:cNvSpPr/>
          <p:nvPr/>
        </p:nvSpPr>
        <p:spPr>
          <a:xfrm>
            <a:off x="2246520" y="8118352"/>
            <a:ext cx="166025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Biexciton</a:t>
            </a:r>
          </a:p>
        </p:txBody>
      </p:sp>
      <p:sp>
        <p:nvSpPr>
          <p:cNvPr id="270" name="Shape 270"/>
          <p:cNvSpPr/>
          <p:nvPr/>
        </p:nvSpPr>
        <p:spPr>
          <a:xfrm>
            <a:off x="6726357" y="8118352"/>
            <a:ext cx="487959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lvl="0">
              <a:defRPr sz="1800"/>
            </a:pPr>
            <a:r>
              <a:rPr sz="3000"/>
              <a:t>Exciton-Light coupled states</a:t>
            </a:r>
          </a:p>
        </p:txBody>
      </p:sp>
      <p:sp>
        <p:nvSpPr>
          <p:cNvPr id="271" name="Shape 271"/>
          <p:cNvSpPr/>
          <p:nvPr/>
        </p:nvSpPr>
        <p:spPr>
          <a:xfrm>
            <a:off x="6790719" y="5543789"/>
            <a:ext cx="4749205" cy="903634"/>
          </a:xfrm>
          <a:custGeom>
            <a:avLst/>
            <a:gdLst/>
            <a:ahLst/>
            <a:cxnLst>
              <a:cxn ang="0">
                <a:pos x="wd2" y="hd2"/>
              </a:cxn>
              <a:cxn ang="5400000">
                <a:pos x="wd2" y="hd2"/>
              </a:cxn>
              <a:cxn ang="10800000">
                <a:pos x="wd2" y="hd2"/>
              </a:cxn>
              <a:cxn ang="16200000">
                <a:pos x="wd2" y="hd2"/>
              </a:cxn>
            </a:cxnLst>
            <a:rect l="0" t="0" r="r" b="b"/>
            <a:pathLst>
              <a:path w="21600" h="21569" fill="norm" stroke="1" extrusionOk="0">
                <a:moveTo>
                  <a:pt x="0" y="21569"/>
                </a:moveTo>
                <a:cubicBezTo>
                  <a:pt x="2330" y="20487"/>
                  <a:pt x="4534" y="16725"/>
                  <a:pt x="6393" y="10753"/>
                </a:cubicBezTo>
                <a:cubicBezTo>
                  <a:pt x="7827" y="6147"/>
                  <a:pt x="9181" y="32"/>
                  <a:pt x="11001" y="1"/>
                </a:cubicBezTo>
                <a:cubicBezTo>
                  <a:pt x="12824" y="-31"/>
                  <a:pt x="14186" y="5956"/>
                  <a:pt x="15604" y="10491"/>
                </a:cubicBezTo>
                <a:cubicBezTo>
                  <a:pt x="17363" y="16118"/>
                  <a:pt x="19412" y="19939"/>
                  <a:pt x="21600" y="21569"/>
                </a:cubicBezTo>
              </a:path>
            </a:pathLst>
          </a:custGeom>
          <a:ln w="63500">
            <a:solidFill>
              <a:srgbClr val="F5D328"/>
            </a:solidFill>
            <a:miter lim="400000"/>
          </a:ln>
        </p:spPr>
        <p:txBody>
          <a:bodyPr lIns="0" tIns="0" rIns="0" bIns="0" anchor="ctr"/>
          <a:lstStyle/>
          <a:p>
            <a:pPr lvl="0">
              <a:defRPr sz="2400">
                <a:latin typeface="+mn-lt"/>
                <a:ea typeface="+mn-ea"/>
                <a:cs typeface="+mn-cs"/>
                <a:sym typeface="ヒラギノ角ゴ ProN W3"/>
              </a:defRPr>
            </a:pPr>
          </a:p>
        </p:txBody>
      </p:sp>
      <p:sp>
        <p:nvSpPr>
          <p:cNvPr id="272" name="Shape 272"/>
          <p:cNvSpPr/>
          <p:nvPr/>
        </p:nvSpPr>
        <p:spPr>
          <a:xfrm>
            <a:off x="6790719" y="3589233"/>
            <a:ext cx="4749205" cy="903634"/>
          </a:xfrm>
          <a:custGeom>
            <a:avLst/>
            <a:gdLst/>
            <a:ahLst/>
            <a:cxnLst>
              <a:cxn ang="0">
                <a:pos x="wd2" y="hd2"/>
              </a:cxn>
              <a:cxn ang="5400000">
                <a:pos x="wd2" y="hd2"/>
              </a:cxn>
              <a:cxn ang="10800000">
                <a:pos x="wd2" y="hd2"/>
              </a:cxn>
              <a:cxn ang="16200000">
                <a:pos x="wd2" y="hd2"/>
              </a:cxn>
            </a:cxnLst>
            <a:rect l="0" t="0" r="r" b="b"/>
            <a:pathLst>
              <a:path w="21600" h="21569" fill="norm" stroke="1" extrusionOk="0">
                <a:moveTo>
                  <a:pt x="0" y="21569"/>
                </a:moveTo>
                <a:cubicBezTo>
                  <a:pt x="2330" y="20487"/>
                  <a:pt x="4534" y="16725"/>
                  <a:pt x="6393" y="10753"/>
                </a:cubicBezTo>
                <a:cubicBezTo>
                  <a:pt x="7827" y="6147"/>
                  <a:pt x="9181" y="32"/>
                  <a:pt x="11001" y="1"/>
                </a:cubicBezTo>
                <a:cubicBezTo>
                  <a:pt x="12824" y="-31"/>
                  <a:pt x="14186" y="5956"/>
                  <a:pt x="15604" y="10491"/>
                </a:cubicBezTo>
                <a:cubicBezTo>
                  <a:pt x="17363" y="16118"/>
                  <a:pt x="19412" y="19939"/>
                  <a:pt x="21600" y="21569"/>
                </a:cubicBezTo>
              </a:path>
            </a:pathLst>
          </a:custGeom>
          <a:ln w="63500">
            <a:solidFill>
              <a:srgbClr val="F5D328"/>
            </a:solidFill>
            <a:miter lim="400000"/>
          </a:ln>
        </p:spPr>
        <p:txBody>
          <a:bodyPr lIns="0" tIns="0" rIns="0" bIns="0" anchor="ctr"/>
          <a:lstStyle/>
          <a:p>
            <a:pPr lvl="0">
              <a:defRPr sz="2400">
                <a:latin typeface="+mn-lt"/>
                <a:ea typeface="+mn-ea"/>
                <a:cs typeface="+mn-cs"/>
                <a:sym typeface="ヒラギノ角ゴ ProN W3"/>
              </a:defRPr>
            </a:pPr>
          </a:p>
        </p:txBody>
      </p:sp>
      <p:sp>
        <p:nvSpPr>
          <p:cNvPr id="273" name="Shape 273"/>
          <p:cNvSpPr/>
          <p:nvPr/>
        </p:nvSpPr>
        <p:spPr>
          <a:xfrm>
            <a:off x="11354109" y="3974393"/>
            <a:ext cx="83032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lvl="0">
              <a:defRPr sz="1800"/>
            </a:pPr>
            <a:r>
              <a:rPr sz="2600"/>
              <a:t>Light</a:t>
            </a:r>
          </a:p>
        </p:txBody>
      </p:sp>
      <p:sp>
        <p:nvSpPr>
          <p:cNvPr id="274" name="Shape 274"/>
          <p:cNvSpPr/>
          <p:nvPr/>
        </p:nvSpPr>
        <p:spPr>
          <a:xfrm>
            <a:off x="11354109" y="5935078"/>
            <a:ext cx="83032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lvl="0">
              <a:defRPr sz="1800"/>
            </a:pPr>
            <a:r>
              <a:rPr sz="2600"/>
              <a:t>Light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650239" y="215136"/>
            <a:ext cx="11704322" cy="1023110"/>
          </a:xfrm>
          <a:prstGeom prst="rect">
            <a:avLst/>
          </a:prstGeom>
        </p:spPr>
        <p:txBody>
          <a:bodyPr/>
          <a:lstStyle>
            <a:lvl1pPr>
              <a:defRPr sz="4000">
                <a:latin typeface="Helvetica"/>
                <a:ea typeface="Helvetica"/>
                <a:cs typeface="Helvetica"/>
                <a:sym typeface="Helvetica"/>
              </a:defRPr>
            </a:lvl1pPr>
          </a:lstStyle>
          <a:p>
            <a:pPr lvl="0">
              <a:defRPr sz="1800">
                <a:uFillTx/>
              </a:defRPr>
            </a:pPr>
            <a:r>
              <a:rPr sz="4000">
                <a:uFill>
                  <a:solidFill/>
                </a:uFill>
              </a:rPr>
              <a:t>Calculation of Exciton-Light Coupled States</a:t>
            </a:r>
          </a:p>
        </p:txBody>
      </p:sp>
      <p:sp>
        <p:nvSpPr>
          <p:cNvPr id="279" name="Shape 279"/>
          <p:cNvSpPr/>
          <p:nvPr/>
        </p:nvSpPr>
        <p:spPr>
          <a:xfrm>
            <a:off x="1488973" y="1490754"/>
            <a:ext cx="4179784" cy="599949"/>
          </a:xfrm>
          <a:prstGeom prst="rect">
            <a:avLst/>
          </a:prstGeom>
          <a:solidFill>
            <a:srgbClr val="FFFFFF"/>
          </a:solidFill>
          <a:ln w="38100">
            <a:solidFill>
              <a:srgbClr val="0365C0"/>
            </a:solidFill>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2800">
                <a:uFill>
                  <a:solidFill/>
                </a:uFill>
              </a:defRPr>
            </a:lvl1pPr>
          </a:lstStyle>
          <a:p>
            <a:pPr lvl="0">
              <a:defRPr sz="1800">
                <a:uFillTx/>
              </a:defRPr>
            </a:pPr>
            <a:r>
              <a:rPr sz="2800">
                <a:uFill>
                  <a:solidFill/>
                </a:uFill>
              </a:rPr>
              <a:t>Maxwell’s wave equation</a:t>
            </a:r>
          </a:p>
        </p:txBody>
      </p:sp>
      <p:pic>
        <p:nvPicPr>
          <p:cNvPr id="280" name="image18.pdf"/>
          <p:cNvPicPr/>
          <p:nvPr/>
        </p:nvPicPr>
        <p:blipFill>
          <a:blip r:embed="rId3">
            <a:extLst/>
          </a:blip>
          <a:stretch>
            <a:fillRect/>
          </a:stretch>
        </p:blipFill>
        <p:spPr>
          <a:xfrm>
            <a:off x="2251611" y="2271324"/>
            <a:ext cx="8717316" cy="463567"/>
          </a:xfrm>
          <a:prstGeom prst="rect">
            <a:avLst/>
          </a:prstGeom>
          <a:ln w="12700">
            <a:miter lim="400000"/>
          </a:ln>
        </p:spPr>
      </p:pic>
      <p:pic>
        <p:nvPicPr>
          <p:cNvPr id="281" name="image19.pdf"/>
          <p:cNvPicPr/>
          <p:nvPr/>
        </p:nvPicPr>
        <p:blipFill>
          <a:blip r:embed="rId4">
            <a:extLst/>
          </a:blip>
          <a:stretch>
            <a:fillRect/>
          </a:stretch>
        </p:blipFill>
        <p:spPr>
          <a:xfrm>
            <a:off x="2255276" y="6227707"/>
            <a:ext cx="9092428" cy="445922"/>
          </a:xfrm>
          <a:prstGeom prst="rect">
            <a:avLst/>
          </a:prstGeom>
          <a:ln w="12700">
            <a:miter lim="400000"/>
          </a:ln>
        </p:spPr>
      </p:pic>
      <p:pic>
        <p:nvPicPr>
          <p:cNvPr id="282" name="image20.pdf"/>
          <p:cNvPicPr/>
          <p:nvPr/>
        </p:nvPicPr>
        <p:blipFill>
          <a:blip r:embed="rId5">
            <a:extLst/>
          </a:blip>
          <a:stretch>
            <a:fillRect/>
          </a:stretch>
        </p:blipFill>
        <p:spPr>
          <a:xfrm>
            <a:off x="2410558" y="7843258"/>
            <a:ext cx="8778293" cy="855375"/>
          </a:xfrm>
          <a:prstGeom prst="rect">
            <a:avLst/>
          </a:prstGeom>
          <a:ln w="12700">
            <a:miter lim="400000"/>
          </a:ln>
        </p:spPr>
      </p:pic>
      <p:sp>
        <p:nvSpPr>
          <p:cNvPr id="283" name="Shape 283"/>
          <p:cNvSpPr/>
          <p:nvPr/>
        </p:nvSpPr>
        <p:spPr>
          <a:xfrm>
            <a:off x="1482623" y="5431929"/>
            <a:ext cx="4192484" cy="599949"/>
          </a:xfrm>
          <a:prstGeom prst="rect">
            <a:avLst/>
          </a:prstGeom>
          <a:ln w="38100">
            <a:solidFill>
              <a:srgbClr val="0365C0"/>
            </a:solidFill>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2800">
                <a:uFill>
                  <a:solidFill/>
                </a:uFill>
              </a:defRPr>
            </a:lvl1pPr>
          </a:lstStyle>
          <a:p>
            <a:pPr lvl="0">
              <a:defRPr sz="1800">
                <a:uFillTx/>
              </a:defRPr>
            </a:pPr>
            <a:r>
              <a:rPr sz="2800">
                <a:uFill>
                  <a:solidFill/>
                </a:uFill>
              </a:rPr>
              <a:t>Dyadic Green’s function</a:t>
            </a:r>
          </a:p>
        </p:txBody>
      </p:sp>
      <p:sp>
        <p:nvSpPr>
          <p:cNvPr id="284" name="Shape 284"/>
          <p:cNvSpPr/>
          <p:nvPr/>
        </p:nvSpPr>
        <p:spPr>
          <a:xfrm>
            <a:off x="1456981" y="7170880"/>
            <a:ext cx="5694802" cy="599949"/>
          </a:xfrm>
          <a:prstGeom prst="rect">
            <a:avLst/>
          </a:prstGeom>
          <a:ln w="38100">
            <a:solidFill>
              <a:srgbClr val="0365C0"/>
            </a:solidFill>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2800">
                <a:uFill>
                  <a:solidFill/>
                </a:uFill>
              </a:defRPr>
            </a:lvl1pPr>
          </a:lstStyle>
          <a:p>
            <a:pPr lvl="0">
              <a:defRPr sz="1800">
                <a:uFillTx/>
              </a:defRPr>
            </a:pPr>
            <a:r>
              <a:rPr sz="2800">
                <a:uFill>
                  <a:solidFill/>
                </a:uFill>
              </a:rPr>
              <a:t>Radiation field from polarization P</a:t>
            </a:r>
          </a:p>
        </p:txBody>
      </p:sp>
      <p:grpSp>
        <p:nvGrpSpPr>
          <p:cNvPr id="287" name="Group 287"/>
          <p:cNvGrpSpPr/>
          <p:nvPr/>
        </p:nvGrpSpPr>
        <p:grpSpPr>
          <a:xfrm>
            <a:off x="2959650" y="3715435"/>
            <a:ext cx="7139955" cy="951776"/>
            <a:chOff x="0" y="0"/>
            <a:chExt cx="7139953" cy="951775"/>
          </a:xfrm>
        </p:grpSpPr>
        <p:pic>
          <p:nvPicPr>
            <p:cNvPr id="285" name="image17.pdf"/>
            <p:cNvPicPr/>
            <p:nvPr/>
          </p:nvPicPr>
          <p:blipFill>
            <a:blip r:embed="rId6">
              <a:extLst/>
            </a:blip>
            <a:stretch>
              <a:fillRect/>
            </a:stretch>
          </p:blipFill>
          <p:spPr>
            <a:xfrm>
              <a:off x="2331498" y="0"/>
              <a:ext cx="4808456" cy="951776"/>
            </a:xfrm>
            <a:prstGeom prst="rect">
              <a:avLst/>
            </a:prstGeom>
            <a:ln w="12700" cap="flat">
              <a:noFill/>
              <a:miter lim="400000"/>
            </a:ln>
            <a:effectLst/>
          </p:spPr>
        </p:pic>
        <p:sp>
          <p:nvSpPr>
            <p:cNvPr id="286" name="Shape 286"/>
            <p:cNvSpPr/>
            <p:nvPr/>
          </p:nvSpPr>
          <p:spPr>
            <a:xfrm>
              <a:off x="0" y="135495"/>
              <a:ext cx="2552368" cy="561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defRPr>
              </a:lvl1pPr>
            </a:lstStyle>
            <a:p>
              <a:pPr lvl="0">
                <a:defRPr sz="1800">
                  <a:uFillTx/>
                </a:defRPr>
              </a:pPr>
              <a:r>
                <a:rPr sz="2800">
                  <a:uFill>
                    <a:solidFill/>
                  </a:uFill>
                </a:rPr>
                <a:t>Susceptibility:</a:t>
              </a:r>
            </a:p>
          </p:txBody>
        </p:sp>
      </p:grpSp>
      <p:grpSp>
        <p:nvGrpSpPr>
          <p:cNvPr id="290" name="Group 290"/>
          <p:cNvGrpSpPr/>
          <p:nvPr/>
        </p:nvGrpSpPr>
        <p:grpSpPr>
          <a:xfrm>
            <a:off x="2751135" y="2900830"/>
            <a:ext cx="8596570" cy="771454"/>
            <a:chOff x="0" y="0"/>
            <a:chExt cx="8596568" cy="771453"/>
          </a:xfrm>
        </p:grpSpPr>
        <p:sp>
          <p:nvSpPr>
            <p:cNvPr id="288" name="Shape 288"/>
            <p:cNvSpPr/>
            <p:nvPr/>
          </p:nvSpPr>
          <p:spPr>
            <a:xfrm>
              <a:off x="0" y="33372"/>
              <a:ext cx="3548178" cy="561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defRPr>
              </a:lvl1pPr>
            </a:lstStyle>
            <a:p>
              <a:pPr lvl="0">
                <a:defRPr sz="1800">
                  <a:uFillTx/>
                </a:defRPr>
              </a:pPr>
              <a:r>
                <a:rPr sz="2800">
                  <a:uFill>
                    <a:solidFill/>
                  </a:uFill>
                </a:rPr>
                <a:t>Exciton polarization:</a:t>
              </a:r>
            </a:p>
          </p:txBody>
        </p:sp>
        <p:pic>
          <p:nvPicPr>
            <p:cNvPr id="289" name="image21.pdf" descr="latex-image-1.pdf"/>
            <p:cNvPicPr/>
            <p:nvPr/>
          </p:nvPicPr>
          <p:blipFill>
            <a:blip r:embed="rId7">
              <a:extLst/>
            </a:blip>
            <a:stretch>
              <a:fillRect/>
            </a:stretch>
          </p:blipFill>
          <p:spPr>
            <a:xfrm>
              <a:off x="3360330" y="0"/>
              <a:ext cx="5236239" cy="771454"/>
            </a:xfrm>
            <a:prstGeom prst="rect">
              <a:avLst/>
            </a:prstGeom>
            <a:ln w="12700" cap="flat">
              <a:noFill/>
              <a:miter lim="400000"/>
            </a:ln>
            <a:effectLst/>
          </p:spPr>
        </p:pic>
      </p:grpSp>
      <p:grpSp>
        <p:nvGrpSpPr>
          <p:cNvPr id="293" name="Group 293"/>
          <p:cNvGrpSpPr/>
          <p:nvPr/>
        </p:nvGrpSpPr>
        <p:grpSpPr>
          <a:xfrm>
            <a:off x="3371757" y="8973054"/>
            <a:ext cx="5732902" cy="561849"/>
            <a:chOff x="0" y="0"/>
            <a:chExt cx="5732901" cy="561847"/>
          </a:xfrm>
        </p:grpSpPr>
        <p:sp>
          <p:nvSpPr>
            <p:cNvPr id="291" name="Shape 291"/>
            <p:cNvSpPr/>
            <p:nvPr/>
          </p:nvSpPr>
          <p:spPr>
            <a:xfrm>
              <a:off x="0" y="0"/>
              <a:ext cx="4458781" cy="5618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457200">
                <a:defRPr sz="2800">
                  <a:uFill>
                    <a:solidFill/>
                  </a:uFill>
                </a:defRPr>
              </a:lvl1pPr>
            </a:lstStyle>
            <a:p>
              <a:pPr lvl="0">
                <a:defRPr sz="1800">
                  <a:uFillTx/>
                </a:defRPr>
              </a:pPr>
              <a:r>
                <a:rPr sz="2800">
                  <a:uFill>
                    <a:solidFill/>
                  </a:uFill>
                </a:rPr>
                <a:t>Self-consistent equation for </a:t>
              </a:r>
            </a:p>
          </p:txBody>
        </p:sp>
        <p:pic>
          <p:nvPicPr>
            <p:cNvPr id="292" name="image22.pdf" descr="latex-image-1.pdf"/>
            <p:cNvPicPr/>
            <p:nvPr/>
          </p:nvPicPr>
          <p:blipFill>
            <a:blip r:embed="rId8">
              <a:extLst/>
            </a:blip>
            <a:stretch>
              <a:fillRect/>
            </a:stretch>
          </p:blipFill>
          <p:spPr>
            <a:xfrm>
              <a:off x="4468545" y="116645"/>
              <a:ext cx="1264357" cy="415432"/>
            </a:xfrm>
            <a:prstGeom prst="rect">
              <a:avLst/>
            </a:prstGeom>
            <a:ln w="12700" cap="flat">
              <a:noFill/>
              <a:miter lim="400000"/>
            </a:ln>
            <a:effectLst/>
          </p:spPr>
        </p:pic>
      </p:grpSp>
      <p:sp>
        <p:nvSpPr>
          <p:cNvPr id="294" name="Shape 294"/>
          <p:cNvSpPr/>
          <p:nvPr/>
        </p:nvSpPr>
        <p:spPr>
          <a:xfrm>
            <a:off x="1108049" y="2500471"/>
            <a:ext cx="488053" cy="2482441"/>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21405" y="0"/>
                </a:moveTo>
                <a:cubicBezTo>
                  <a:pt x="7810" y="2509"/>
                  <a:pt x="-195" y="6610"/>
                  <a:pt x="4" y="10964"/>
                </a:cubicBezTo>
                <a:cubicBezTo>
                  <a:pt x="198" y="15204"/>
                  <a:pt x="8160" y="19161"/>
                  <a:pt x="21405" y="21600"/>
                </a:cubicBezTo>
              </a:path>
            </a:pathLst>
          </a:custGeom>
          <a:ln w="101600">
            <a:solidFill>
              <a:srgbClr val="C82506"/>
            </a:solidFill>
            <a:miter lim="400000"/>
            <a:tailEnd type="triangle"/>
          </a:ln>
        </p:spPr>
        <p:txBody>
          <a:bodyPr lIns="0" tIns="0" rIns="0" bIns="0" anchor="ctr"/>
          <a:lstStyle/>
          <a:p>
            <a:pPr lvl="0">
              <a:defRPr sz="2400">
                <a:latin typeface="+mn-lt"/>
                <a:ea typeface="+mn-ea"/>
                <a:cs typeface="+mn-cs"/>
                <a:sym typeface="ヒラギノ角ゴ ProN W3"/>
              </a:defRPr>
            </a:pPr>
          </a:p>
        </p:txBody>
      </p:sp>
      <p:pic>
        <p:nvPicPr>
          <p:cNvPr id="295" name="image33.pdf"/>
          <p:cNvPicPr/>
          <p:nvPr/>
        </p:nvPicPr>
        <p:blipFill>
          <a:blip r:embed="rId9">
            <a:extLst/>
          </a:blip>
          <a:stretch>
            <a:fillRect/>
          </a:stretch>
        </p:blipFill>
        <p:spPr>
          <a:xfrm>
            <a:off x="6531226" y="4946304"/>
            <a:ext cx="1750583" cy="394949"/>
          </a:xfrm>
          <a:prstGeom prst="rect">
            <a:avLst/>
          </a:prstGeom>
          <a:ln w="12700">
            <a:miter lim="400000"/>
          </a:ln>
        </p:spPr>
      </p:pic>
      <p:sp>
        <p:nvSpPr>
          <p:cNvPr id="296" name="Shape 296"/>
          <p:cNvSpPr/>
          <p:nvPr/>
        </p:nvSpPr>
        <p:spPr>
          <a:xfrm>
            <a:off x="6462707" y="5330405"/>
            <a:ext cx="625217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lvl="0">
              <a:defRPr sz="1800"/>
            </a:pPr>
            <a:r>
              <a:rPr sz="2700"/>
              <a:t>energy level and direction of polarization</a:t>
            </a:r>
          </a:p>
        </p:txBody>
      </p:sp>
      <p:sp>
        <p:nvSpPr>
          <p:cNvPr id="297" name="Shape 297"/>
          <p:cNvSpPr/>
          <p:nvPr/>
        </p:nvSpPr>
        <p:spPr>
          <a:xfrm>
            <a:off x="6299465" y="4861938"/>
            <a:ext cx="6546111" cy="1024037"/>
          </a:xfrm>
          <a:prstGeom prst="rect">
            <a:avLst/>
          </a:prstGeom>
          <a:ln w="38100">
            <a:solidFill>
              <a:srgbClr val="DCBD23"/>
            </a:solidFill>
            <a:miter lim="400000"/>
          </a:ln>
        </p:spPr>
        <p:txBody>
          <a:bodyPr lIns="0" tIns="0" rIns="0" bIns="0" anchor="ctr"/>
          <a:lstStyle/>
          <a:p>
            <a:pPr lvl="0">
              <a:defRPr sz="2400">
                <a:solidFill>
                  <a:srgbClr val="FFFFFF"/>
                </a:solidFill>
                <a:latin typeface="+mn-lt"/>
                <a:ea typeface="+mn-ea"/>
                <a:cs typeface="+mn-cs"/>
                <a:sym typeface="ヒラギノ角ゴ ProN W3"/>
              </a:defRPr>
            </a:pPr>
          </a:p>
        </p:txBody>
      </p:sp>
      <p:pic>
        <p:nvPicPr>
          <p:cNvPr id="298" name="pasted-image.pdf"/>
          <p:cNvPicPr/>
          <p:nvPr/>
        </p:nvPicPr>
        <p:blipFill>
          <a:blip r:embed="rId10">
            <a:extLst/>
          </a:blip>
          <a:stretch>
            <a:fillRect/>
          </a:stretch>
        </p:blipFill>
        <p:spPr>
          <a:xfrm>
            <a:off x="11439337" y="2224367"/>
            <a:ext cx="1073382" cy="561849"/>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746752" y="335289"/>
            <a:ext cx="11393885" cy="73964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457200">
              <a:defRPr sz="4000">
                <a:uFill>
                  <a:solidFill/>
                </a:uFill>
              </a:defRPr>
            </a:lvl1pPr>
          </a:lstStyle>
          <a:p>
            <a:pPr lvl="0">
              <a:defRPr sz="1800">
                <a:uFillTx/>
              </a:defRPr>
            </a:pPr>
            <a:r>
              <a:rPr sz="4000">
                <a:uFill>
                  <a:solidFill/>
                </a:uFill>
              </a:rPr>
              <a:t>Self-Consistent Equation in Matrix Formula</a:t>
            </a:r>
          </a:p>
        </p:txBody>
      </p:sp>
      <p:pic>
        <p:nvPicPr>
          <p:cNvPr id="303" name="image24.pdf"/>
          <p:cNvPicPr/>
          <p:nvPr/>
        </p:nvPicPr>
        <p:blipFill>
          <a:blip r:embed="rId3">
            <a:extLst/>
          </a:blip>
          <a:stretch>
            <a:fillRect/>
          </a:stretch>
        </p:blipFill>
        <p:spPr>
          <a:xfrm>
            <a:off x="1108013" y="8880094"/>
            <a:ext cx="4703982" cy="639219"/>
          </a:xfrm>
          <a:prstGeom prst="rect">
            <a:avLst/>
          </a:prstGeom>
          <a:ln w="12700">
            <a:miter lim="400000"/>
          </a:ln>
        </p:spPr>
      </p:pic>
      <p:pic>
        <p:nvPicPr>
          <p:cNvPr id="304" name="image25.pdf"/>
          <p:cNvPicPr/>
          <p:nvPr/>
        </p:nvPicPr>
        <p:blipFill>
          <a:blip r:embed="rId4">
            <a:extLst/>
          </a:blip>
          <a:stretch>
            <a:fillRect/>
          </a:stretch>
        </p:blipFill>
        <p:spPr>
          <a:xfrm>
            <a:off x="6488510" y="8781356"/>
            <a:ext cx="5251937" cy="637565"/>
          </a:xfrm>
          <a:prstGeom prst="rect">
            <a:avLst/>
          </a:prstGeom>
          <a:ln w="12700">
            <a:miter lim="400000"/>
          </a:ln>
        </p:spPr>
      </p:pic>
      <p:sp>
        <p:nvSpPr>
          <p:cNvPr id="305" name="Shape 305"/>
          <p:cNvSpPr/>
          <p:nvPr/>
        </p:nvSpPr>
        <p:spPr>
          <a:xfrm>
            <a:off x="5620296" y="1166529"/>
            <a:ext cx="6988366" cy="434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0" algn="l" defTabSz="457200">
              <a:defRPr sz="1800"/>
            </a:pPr>
            <a:r>
              <a:rPr sz="2000">
                <a:uFill>
                  <a:solidFill/>
                </a:uFill>
              </a:rPr>
              <a:t>K. Cho, Prog. Theor. Phys. Suppl. </a:t>
            </a:r>
            <a:r>
              <a:rPr b="1" sz="2000">
                <a:uFill>
                  <a:solidFill/>
                </a:uFill>
              </a:rPr>
              <a:t>106</a:t>
            </a:r>
            <a:r>
              <a:rPr sz="2000">
                <a:uFill>
                  <a:solidFill/>
                </a:uFill>
              </a:rPr>
              <a:t>, 225 (1991) </a:t>
            </a:r>
          </a:p>
        </p:txBody>
      </p:sp>
      <p:grpSp>
        <p:nvGrpSpPr>
          <p:cNvPr id="308" name="Group 308"/>
          <p:cNvGrpSpPr/>
          <p:nvPr/>
        </p:nvGrpSpPr>
        <p:grpSpPr>
          <a:xfrm>
            <a:off x="2712462" y="5286822"/>
            <a:ext cx="8184988" cy="3202139"/>
            <a:chOff x="0" y="0"/>
            <a:chExt cx="8184987" cy="3202137"/>
          </a:xfrm>
        </p:grpSpPr>
        <p:pic>
          <p:nvPicPr>
            <p:cNvPr id="306" name="image26.pdf" descr="latex-image-1.pdf"/>
            <p:cNvPicPr/>
            <p:nvPr/>
          </p:nvPicPr>
          <p:blipFill>
            <a:blip r:embed="rId5">
              <a:extLst/>
            </a:blip>
            <a:stretch>
              <a:fillRect/>
            </a:stretch>
          </p:blipFill>
          <p:spPr>
            <a:xfrm>
              <a:off x="-1" y="0"/>
              <a:ext cx="8069388" cy="3202138"/>
            </a:xfrm>
            <a:prstGeom prst="rect">
              <a:avLst/>
            </a:prstGeom>
            <a:ln w="12700" cap="flat">
              <a:noFill/>
              <a:miter lim="400000"/>
            </a:ln>
            <a:effectLst/>
          </p:spPr>
        </p:pic>
        <p:sp>
          <p:nvSpPr>
            <p:cNvPr id="307" name="Shape 307"/>
            <p:cNvSpPr/>
            <p:nvPr/>
          </p:nvSpPr>
          <p:spPr>
            <a:xfrm>
              <a:off x="2449386" y="780173"/>
              <a:ext cx="5735602" cy="5249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noAutofit/>
            </a:bodyPr>
            <a:lstStyle>
              <a:lvl1pPr algn="l" defTabSz="457200">
                <a:defRPr sz="2700">
                  <a:uFill>
                    <a:solidFill/>
                  </a:uFill>
                </a:defRPr>
              </a:lvl1pPr>
            </a:lstStyle>
            <a:p>
              <a:pPr lvl="0">
                <a:defRPr sz="1800">
                  <a:uFillTx/>
                </a:defRPr>
              </a:pPr>
              <a:r>
                <a:rPr sz="2700">
                  <a:uFill>
                    <a:solidFill/>
                  </a:uFill>
                </a:rPr>
                <a:t>Self-interaction of exciton via EM field</a:t>
              </a:r>
            </a:p>
          </p:txBody>
        </p:sp>
      </p:grpSp>
      <p:grpSp>
        <p:nvGrpSpPr>
          <p:cNvPr id="311" name="Group 311"/>
          <p:cNvGrpSpPr/>
          <p:nvPr/>
        </p:nvGrpSpPr>
        <p:grpSpPr>
          <a:xfrm>
            <a:off x="445628" y="1667569"/>
            <a:ext cx="11996133" cy="3357356"/>
            <a:chOff x="0" y="0"/>
            <a:chExt cx="11996132" cy="3357355"/>
          </a:xfrm>
        </p:grpSpPr>
        <p:pic>
          <p:nvPicPr>
            <p:cNvPr id="309" name="image23.pdf"/>
            <p:cNvPicPr/>
            <p:nvPr/>
          </p:nvPicPr>
          <p:blipFill>
            <a:blip r:embed="rId6">
              <a:extLst/>
            </a:blip>
            <a:stretch>
              <a:fillRect/>
            </a:stretch>
          </p:blipFill>
          <p:spPr>
            <a:xfrm>
              <a:off x="437882" y="349652"/>
              <a:ext cx="11291591" cy="2759651"/>
            </a:xfrm>
            <a:prstGeom prst="rect">
              <a:avLst/>
            </a:prstGeom>
            <a:ln w="12700" cap="flat">
              <a:noFill/>
              <a:miter lim="400000"/>
            </a:ln>
            <a:effectLst/>
          </p:spPr>
        </p:pic>
        <p:sp>
          <p:nvSpPr>
            <p:cNvPr id="310" name="Shape 310"/>
            <p:cNvSpPr/>
            <p:nvPr/>
          </p:nvSpPr>
          <p:spPr>
            <a:xfrm>
              <a:off x="0" y="0"/>
              <a:ext cx="11996133" cy="3357356"/>
            </a:xfrm>
            <a:prstGeom prst="rect">
              <a:avLst/>
            </a:prstGeom>
            <a:noFill/>
            <a:ln w="50800" cap="flat">
              <a:solidFill>
                <a:srgbClr val="0365C0"/>
              </a:solidFill>
              <a:prstDash val="solid"/>
              <a:miter lim="400000"/>
            </a:ln>
            <a:effectLst/>
          </p:spPr>
          <p:txBody>
            <a:bodyPr wrap="square" lIns="0" tIns="0" rIns="0" bIns="0" numCol="1" anchor="ctr">
              <a:noAutofit/>
            </a:bodyPr>
            <a:lstStyle/>
            <a:p>
              <a:pPr lvl="0">
                <a:defRPr sz="2400">
                  <a:solidFill>
                    <a:srgbClr val="FFFFFF"/>
                  </a:solidFill>
                  <a:latin typeface="+mn-lt"/>
                  <a:ea typeface="+mn-ea"/>
                  <a:cs typeface="+mn-cs"/>
                  <a:sym typeface="ヒラギノ角ゴ ProN W3"/>
                </a:defRPr>
              </a:pPr>
            </a:p>
          </p:txBody>
        </p:sp>
      </p:gr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