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86" r:id="rId4"/>
    <p:sldId id="287" r:id="rId5"/>
    <p:sldId id="288" r:id="rId6"/>
    <p:sldId id="289" r:id="rId7"/>
    <p:sldId id="290" r:id="rId8"/>
    <p:sldId id="291" r:id="rId9"/>
    <p:sldId id="299" r:id="rId10"/>
    <p:sldId id="300" r:id="rId11"/>
    <p:sldId id="330" r:id="rId12"/>
    <p:sldId id="323" r:id="rId13"/>
    <p:sldId id="304" r:id="rId14"/>
    <p:sldId id="320" r:id="rId15"/>
    <p:sldId id="333" r:id="rId16"/>
    <p:sldId id="301" r:id="rId17"/>
    <p:sldId id="321" r:id="rId18"/>
    <p:sldId id="322" r:id="rId19"/>
    <p:sldId id="316" r:id="rId20"/>
    <p:sldId id="318" r:id="rId21"/>
    <p:sldId id="324" r:id="rId22"/>
    <p:sldId id="303" r:id="rId23"/>
    <p:sldId id="307" r:id="rId24"/>
    <p:sldId id="258" r:id="rId25"/>
    <p:sldId id="309" r:id="rId26"/>
    <p:sldId id="325" r:id="rId27"/>
    <p:sldId id="327" r:id="rId28"/>
    <p:sldId id="332" r:id="rId29"/>
    <p:sldId id="328" r:id="rId30"/>
    <p:sldId id="313" r:id="rId31"/>
    <p:sldId id="319" r:id="rId32"/>
    <p:sldId id="331" r:id="rId33"/>
    <p:sldId id="329" r:id="rId34"/>
    <p:sldId id="314" r:id="rId35"/>
    <p:sldId id="315" r:id="rId36"/>
    <p:sldId id="317" r:id="rId37"/>
    <p:sldId id="312"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9" autoAdjust="0"/>
    <p:restoredTop sz="94660"/>
  </p:normalViewPr>
  <p:slideViewPr>
    <p:cSldViewPr snapToObjects="1">
      <p:cViewPr varScale="1">
        <p:scale>
          <a:sx n="73" d="100"/>
          <a:sy n="73" d="100"/>
        </p:scale>
        <p:origin x="-1218" y="-96"/>
      </p:cViewPr>
      <p:guideLst>
        <p:guide orient="horz" pos="2160"/>
        <p:guide pos="2880"/>
      </p:guideLst>
    </p:cSldViewPr>
  </p:slideViewPr>
  <p:notesTextViewPr>
    <p:cViewPr>
      <p:scale>
        <a:sx n="1" d="1"/>
        <a:sy n="1" d="1"/>
      </p:scale>
      <p:origin x="0" y="0"/>
    </p:cViewPr>
  </p:notesTextViewPr>
  <p:notesViewPr>
    <p:cSldViewPr snapToObjects="1">
      <p:cViewPr varScale="1">
        <p:scale>
          <a:sx n="59" d="100"/>
          <a:sy n="59" d="100"/>
        </p:scale>
        <p:origin x="-258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 Id="rId9"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72.wmf"/><Relationship Id="rId7" Type="http://schemas.openxmlformats.org/officeDocument/2006/relationships/image" Target="../media/image76.wmf"/><Relationship Id="rId12" Type="http://schemas.openxmlformats.org/officeDocument/2006/relationships/image" Target="../media/image79.wmf"/><Relationship Id="rId2" Type="http://schemas.openxmlformats.org/officeDocument/2006/relationships/image" Target="../media/image11.wmf"/><Relationship Id="rId1" Type="http://schemas.openxmlformats.org/officeDocument/2006/relationships/image" Target="../media/image71.wmf"/><Relationship Id="rId6" Type="http://schemas.openxmlformats.org/officeDocument/2006/relationships/image" Target="../media/image75.wmf"/><Relationship Id="rId11" Type="http://schemas.openxmlformats.org/officeDocument/2006/relationships/image" Target="../media/image78.wmf"/><Relationship Id="rId5" Type="http://schemas.openxmlformats.org/officeDocument/2006/relationships/image" Target="../media/image74.wmf"/><Relationship Id="rId10" Type="http://schemas.openxmlformats.org/officeDocument/2006/relationships/image" Target="../media/image77.wmf"/><Relationship Id="rId4" Type="http://schemas.openxmlformats.org/officeDocument/2006/relationships/image" Target="../media/image73.wmf"/><Relationship Id="rId9"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81.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1.wmf"/><Relationship Id="rId5" Type="http://schemas.openxmlformats.org/officeDocument/2006/relationships/image" Target="../media/image14.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9"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image" Target="../media/image20.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5C876-12AC-406D-819A-32451EF69539}" type="datetimeFigureOut">
              <a:rPr kumimoji="1" lang="ja-JP" altLang="en-US" smtClean="0"/>
              <a:t>2014/11/11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34A44-99B2-435A-9647-B9BE91BB32ED}" type="slidenum">
              <a:rPr kumimoji="1" lang="ja-JP" altLang="en-US" smtClean="0"/>
              <a:t>‹#›</a:t>
            </a:fld>
            <a:endParaRPr kumimoji="1" lang="ja-JP" altLang="en-US"/>
          </a:p>
        </p:txBody>
      </p:sp>
    </p:spTree>
    <p:extLst>
      <p:ext uri="{BB962C8B-B14F-4D97-AF65-F5344CB8AC3E}">
        <p14:creationId xmlns:p14="http://schemas.microsoft.com/office/powerpoint/2010/main" val="30591980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それではこのようなタイトルで発表させて頂きます。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1</a:t>
            </a:fld>
            <a:endParaRPr kumimoji="1" lang="ja-JP" altLang="en-US"/>
          </a:p>
        </p:txBody>
      </p:sp>
    </p:spTree>
    <p:extLst>
      <p:ext uri="{BB962C8B-B14F-4D97-AF65-F5344CB8AC3E}">
        <p14:creationId xmlns:p14="http://schemas.microsoft.com/office/powerpoint/2010/main" val="297136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10</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このように、反強磁性モット絶縁体である母物質にキャリアを適量ドープしてやることで、反強磁性が消えて、超伝導が発現します。</a:t>
            </a:r>
          </a:p>
          <a:p>
            <a:r>
              <a:rPr lang="ja-JP" altLang="en-US" dirty="0" smtClean="0"/>
              <a:t>今回はこのモット絶縁体近傍の物質について見ていきたいと思います。</a:t>
            </a:r>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11</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このように、反強磁性モット絶縁体である母物質にキャリアを適量ドープしてやることで、反強磁性が消えて、超伝導が発現します。</a:t>
            </a:r>
          </a:p>
          <a:p>
            <a:r>
              <a:rPr lang="ja-JP" altLang="en-US" dirty="0" smtClean="0"/>
              <a:t>今回はこのモット絶縁体近傍の物質について見ていきたいと思います。</a:t>
            </a:r>
            <a:endParaRPr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ここで、今回ご紹介させて頂く論文で扱っている試料についてご説明させて頂きます。</a:t>
            </a:r>
            <a:endParaRPr kumimoji="1" lang="en-US" altLang="ja-JP" dirty="0" smtClean="0"/>
          </a:p>
          <a:p>
            <a:r>
              <a:rPr kumimoji="1" lang="ja-JP" altLang="en-US" dirty="0" smtClean="0"/>
              <a:t>こちらはその試料の結晶構造です。組成比から</a:t>
            </a:r>
            <a:r>
              <a:rPr kumimoji="1" lang="en-US" altLang="ja-JP" dirty="0" smtClean="0"/>
              <a:t>Tl1212</a:t>
            </a:r>
            <a:r>
              <a:rPr kumimoji="1" lang="ja-JP" altLang="en-US" dirty="0" smtClean="0"/>
              <a:t>と呼ばれています。</a:t>
            </a:r>
            <a:endParaRPr kumimoji="1" lang="en-US" altLang="ja-JP" dirty="0" smtClean="0"/>
          </a:p>
          <a:p>
            <a:r>
              <a:rPr kumimoji="1" lang="ja-JP" altLang="en-US" dirty="0" smtClean="0"/>
              <a:t>単位胞内の酸素を数えると</a:t>
            </a:r>
            <a:r>
              <a:rPr kumimoji="1" lang="en-US" altLang="ja-JP" dirty="0" smtClean="0"/>
              <a:t>7</a:t>
            </a:r>
            <a:r>
              <a:rPr kumimoji="1" lang="ja-JP" altLang="en-US" dirty="0" smtClean="0"/>
              <a:t>つあるのですが、酸素が</a:t>
            </a:r>
            <a:r>
              <a:rPr kumimoji="1" lang="en-US" altLang="ja-JP" dirty="0" smtClean="0"/>
              <a:t>7-δ</a:t>
            </a:r>
            <a:r>
              <a:rPr kumimoji="1" lang="ja-JP" altLang="en-US" dirty="0" smtClean="0"/>
              <a:t>となっています。</a:t>
            </a:r>
            <a:endParaRPr kumimoji="1" lang="en-US" altLang="ja-JP" dirty="0" smtClean="0"/>
          </a:p>
          <a:p>
            <a:r>
              <a:rPr kumimoji="1" lang="ja-JP" altLang="en-US" dirty="0" smtClean="0"/>
              <a:t>これはブロック層の酸素の欠損を表しており、この酸素の量をコントロールすることによって、キャリアの濃度をコントロールしています。</a:t>
            </a:r>
            <a:endParaRPr kumimoji="1" lang="en-US" altLang="ja-JP" dirty="0" smtClean="0"/>
          </a:p>
          <a:p>
            <a:r>
              <a:rPr kumimoji="1" lang="ja-JP" altLang="en-US" dirty="0" smtClean="0"/>
              <a:t>今回はキャリア濃度がほぼゼロになるように酸素がコントロールされています。</a:t>
            </a:r>
            <a:endParaRPr kumimoji="1" lang="en-US" altLang="ja-JP" dirty="0" smtClean="0"/>
          </a:p>
          <a:p>
            <a:r>
              <a:rPr kumimoji="1" lang="ja-JP" altLang="en-US" dirty="0" smtClean="0"/>
              <a:t>この試料の特徴なのですが、この部分を見て頂くと、</a:t>
            </a:r>
            <a:r>
              <a:rPr kumimoji="1" lang="en-US" altLang="ja-JP" dirty="0" smtClean="0"/>
              <a:t>Y</a:t>
            </a:r>
            <a:r>
              <a:rPr kumimoji="1" lang="ja-JP" altLang="en-US" dirty="0" smtClean="0"/>
              <a:t>であることが分かります。</a:t>
            </a:r>
            <a:endParaRPr kumimoji="1" lang="en-US" altLang="ja-JP" dirty="0" smtClean="0"/>
          </a:p>
          <a:p>
            <a:r>
              <a:rPr kumimoji="1" lang="ja-JP" altLang="en-US" dirty="0" smtClean="0"/>
              <a:t>従来の</a:t>
            </a:r>
            <a:r>
              <a:rPr kumimoji="1" lang="en-US" altLang="ja-JP" dirty="0" smtClean="0"/>
              <a:t>Tl</a:t>
            </a:r>
            <a:r>
              <a:rPr kumimoji="1" lang="ja-JP" altLang="en-US" dirty="0" smtClean="0"/>
              <a:t>系ではこの部分には</a:t>
            </a:r>
            <a:r>
              <a:rPr kumimoji="1" lang="en-US" altLang="ja-JP" dirty="0" smtClean="0"/>
              <a:t>Ca</a:t>
            </a:r>
            <a:r>
              <a:rPr kumimoji="1" lang="ja-JP" altLang="en-US" dirty="0" smtClean="0"/>
              <a:t>が位置しているのですが、</a:t>
            </a:r>
            <a:r>
              <a:rPr kumimoji="1" lang="en-US" altLang="ja-JP" dirty="0" smtClean="0"/>
              <a:t>Ca</a:t>
            </a:r>
            <a:r>
              <a:rPr kumimoji="1" lang="ja-JP" altLang="en-US" dirty="0" smtClean="0"/>
              <a:t>よりも原子半径が少し小さい</a:t>
            </a:r>
            <a:r>
              <a:rPr kumimoji="1" lang="en-US" altLang="ja-JP" dirty="0" smtClean="0"/>
              <a:t>Y</a:t>
            </a:r>
            <a:r>
              <a:rPr kumimoji="1" lang="ja-JP" altLang="en-US" dirty="0" smtClean="0"/>
              <a:t>で完全に置換しています。</a:t>
            </a:r>
            <a:r>
              <a:rPr kumimoji="1" lang="en-US" altLang="ja-JP" dirty="0" smtClean="0"/>
              <a:t>(</a:t>
            </a:r>
            <a:r>
              <a:rPr kumimoji="1" lang="ja-JP" altLang="en-US" dirty="0" smtClean="0"/>
              <a:t>また、二価の</a:t>
            </a:r>
            <a:r>
              <a:rPr kumimoji="1" lang="en-US" altLang="ja-JP" dirty="0" smtClean="0"/>
              <a:t>Ca</a:t>
            </a:r>
            <a:r>
              <a:rPr kumimoji="1" lang="ja-JP" altLang="en-US" dirty="0" smtClean="0"/>
              <a:t>を三価のＹに置換することによって、</a:t>
            </a:r>
            <a:r>
              <a:rPr kumimoji="1" lang="en-US" altLang="ja-JP" dirty="0" smtClean="0"/>
              <a:t>CuO2</a:t>
            </a:r>
            <a:r>
              <a:rPr kumimoji="1" lang="ja-JP" altLang="en-US" dirty="0" smtClean="0"/>
              <a:t>面の</a:t>
            </a:r>
            <a:r>
              <a:rPr kumimoji="1" lang="en-US" altLang="ja-JP" dirty="0" smtClean="0"/>
              <a:t>Cu</a:t>
            </a:r>
            <a:r>
              <a:rPr kumimoji="1" lang="ja-JP" altLang="en-US" dirty="0" smtClean="0"/>
              <a:t>の形式価数が</a:t>
            </a:r>
            <a:r>
              <a:rPr kumimoji="1" lang="en-US" altLang="ja-JP" dirty="0" smtClean="0"/>
              <a:t>2</a:t>
            </a:r>
            <a:r>
              <a:rPr kumimoji="1" lang="ja-JP" altLang="en-US" dirty="0" smtClean="0"/>
              <a:t>となり、ノンドープに近い物質であると考えられます。</a:t>
            </a:r>
            <a:r>
              <a:rPr kumimoji="1" lang="en-US" altLang="ja-JP" dirty="0" smtClean="0"/>
              <a:t>)</a:t>
            </a:r>
          </a:p>
          <a:p>
            <a:r>
              <a:rPr kumimoji="1" lang="ja-JP" altLang="en-US" dirty="0" smtClean="0"/>
              <a:t>そして、この</a:t>
            </a:r>
            <a:r>
              <a:rPr kumimoji="1" lang="en-US" altLang="ja-JP" dirty="0" smtClean="0"/>
              <a:t>Tl1212</a:t>
            </a:r>
            <a:r>
              <a:rPr kumimoji="1" lang="ja-JP" altLang="en-US" dirty="0" smtClean="0"/>
              <a:t>はピラミッド型の</a:t>
            </a:r>
            <a:r>
              <a:rPr kumimoji="1" lang="en-US" altLang="ja-JP" dirty="0" smtClean="0"/>
              <a:t>CuO2</a:t>
            </a:r>
            <a:r>
              <a:rPr kumimoji="1" lang="ja-JP" altLang="en-US" dirty="0" smtClean="0"/>
              <a:t>面が</a:t>
            </a:r>
            <a:r>
              <a:rPr kumimoji="1" lang="en-US" altLang="ja-JP" dirty="0" smtClean="0"/>
              <a:t>2</a:t>
            </a:r>
            <a:r>
              <a:rPr kumimoji="1" lang="ja-JP" altLang="en-US" dirty="0" smtClean="0"/>
              <a:t>枚積み重なった構造をしています。</a:t>
            </a:r>
            <a:endParaRPr kumimoji="1" lang="en-US" altLang="ja-JP" dirty="0" smtClean="0"/>
          </a:p>
          <a:p>
            <a:r>
              <a:rPr kumimoji="1" lang="ja-JP" altLang="en-US" dirty="0" smtClean="0"/>
              <a:t>また、今でこそこの物質がモット絶縁体であることが分かっていますが、この物質の測定が行われた当時</a:t>
            </a:r>
            <a:r>
              <a:rPr kumimoji="1" lang="en-US" altLang="ja-JP" dirty="0" smtClean="0"/>
              <a:t>1995</a:t>
            </a:r>
            <a:r>
              <a:rPr kumimoji="1" lang="ja-JP" altLang="en-US" dirty="0" smtClean="0"/>
              <a:t>年においては、</a:t>
            </a:r>
            <a:r>
              <a:rPr kumimoji="1" lang="en-US" altLang="ja-JP" dirty="0" smtClean="0"/>
              <a:t>Tl</a:t>
            </a:r>
            <a:r>
              <a:rPr kumimoji="1" lang="ja-JP" altLang="en-US" dirty="0" smtClean="0"/>
              <a:t>系物質において反強磁性相が実現するかどうかという事ははっきりと分かっていませんでした。</a:t>
            </a:r>
            <a:endParaRPr kumimoji="1" lang="en-US" altLang="ja-JP" dirty="0" smtClean="0"/>
          </a:p>
          <a:p>
            <a:r>
              <a:rPr kumimoji="1" lang="ja-JP" altLang="en-US" dirty="0" smtClean="0"/>
              <a:t>そこで、今回はこの試料を</a:t>
            </a:r>
            <a:r>
              <a:rPr kumimoji="1" lang="en-US" altLang="ja-JP" dirty="0" smtClean="0"/>
              <a:t>NMR</a:t>
            </a:r>
            <a:r>
              <a:rPr kumimoji="1" lang="ja-JP" altLang="en-US" dirty="0" smtClean="0"/>
              <a:t>で見たとき、どのように見えるのかという事を他の物質と比較して見ていきたいと思います。</a:t>
            </a:r>
            <a:endParaRPr kumimoji="1" lang="en-US" altLang="ja-JP" dirty="0" smtClean="0"/>
          </a:p>
          <a:p>
            <a:r>
              <a:rPr kumimoji="1" lang="ja-JP" altLang="en-US" dirty="0" smtClean="0"/>
              <a:t>ではまずその解析手法である</a:t>
            </a:r>
            <a:r>
              <a:rPr kumimoji="1" lang="en-US" altLang="ja-JP" dirty="0" smtClean="0"/>
              <a:t>NMR</a:t>
            </a:r>
            <a:r>
              <a:rPr kumimoji="1" lang="ja-JP" altLang="en-US" dirty="0" smtClean="0"/>
              <a:t>についてご説明致します。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12</a:t>
            </a:fld>
            <a:endParaRPr kumimoji="1" lang="ja-JP" altLang="en-US"/>
          </a:p>
        </p:txBody>
      </p:sp>
    </p:spTree>
    <p:extLst>
      <p:ext uri="{BB962C8B-B14F-4D97-AF65-F5344CB8AC3E}">
        <p14:creationId xmlns:p14="http://schemas.microsoft.com/office/powerpoint/2010/main" val="6330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ＮＭＲは、電子の作る磁場と核スピンとの相互作用を測定することのできる実験手法です。</a:t>
            </a:r>
          </a:p>
          <a:p>
            <a:r>
              <a:rPr lang="ja-JP" altLang="ja-JP" dirty="0" smtClean="0"/>
              <a:t>核スピンの大きさが</a:t>
            </a:r>
            <a:r>
              <a:rPr lang="en-US" altLang="ja-JP" dirty="0" smtClean="0"/>
              <a:t>I=1/2</a:t>
            </a:r>
            <a:r>
              <a:rPr lang="ja-JP" altLang="en-US" dirty="0" smtClean="0"/>
              <a:t>のとき</a:t>
            </a:r>
            <a:r>
              <a:rPr lang="ja-JP" altLang="ja-JP" dirty="0" smtClean="0"/>
              <a:t>を例に</a:t>
            </a:r>
            <a:r>
              <a:rPr lang="ja-JP" altLang="en-US" dirty="0" smtClean="0"/>
              <a:t>し</a:t>
            </a:r>
            <a:r>
              <a:rPr lang="ja-JP" altLang="ja-JP" dirty="0" smtClean="0"/>
              <a:t>て説明します。静磁場中に原子核が存在するとき、その核スピンは静磁場Ｈ</a:t>
            </a:r>
            <a:r>
              <a:rPr lang="ja-JP" altLang="ja-JP" baseline="-25000" dirty="0" smtClean="0"/>
              <a:t>０</a:t>
            </a:r>
            <a:r>
              <a:rPr lang="ja-JP" altLang="ja-JP" dirty="0" smtClean="0"/>
              <a:t>と相互作用し、ゼーマン分裂を起こします。これは量子化された核スピン角運動量が磁場に平行な準位と</a:t>
            </a:r>
            <a:r>
              <a:rPr lang="ja-JP" altLang="en-US" dirty="0" smtClean="0"/>
              <a:t>反</a:t>
            </a:r>
            <a:r>
              <a:rPr lang="ja-JP" altLang="ja-JP" dirty="0" smtClean="0"/>
              <a:t>平行な準位に分かれることを示します。このときの磁場とスピンの相互作用をゼーマン相互作用といい、磁気回転比γを用いて</a:t>
            </a:r>
            <a:endParaRPr lang="en-US" altLang="ja-JP" dirty="0" smtClean="0"/>
          </a:p>
          <a:p>
            <a:r>
              <a:rPr lang="ja-JP" altLang="en-US" dirty="0" smtClean="0"/>
              <a:t>この様に表すことが出来</a:t>
            </a:r>
            <a:r>
              <a:rPr lang="en-US" altLang="ja-JP" dirty="0" smtClean="0"/>
              <a:t>(</a:t>
            </a:r>
            <a:r>
              <a:rPr lang="en-US" altLang="ja-JP" dirty="0" err="1" smtClean="0"/>
              <a:t>H</a:t>
            </a:r>
            <a:r>
              <a:rPr lang="en-US" altLang="ja-JP" baseline="-25000" dirty="0" err="1" smtClean="0"/>
              <a:t>Zeemann</a:t>
            </a:r>
            <a:r>
              <a:rPr lang="en-US" altLang="ja-JP" dirty="0" smtClean="0"/>
              <a:t> = -</a:t>
            </a:r>
            <a:r>
              <a:rPr lang="ja-JP" altLang="ja-JP" dirty="0" smtClean="0"/>
              <a:t>γ</a:t>
            </a:r>
            <a:r>
              <a:rPr lang="en-US" altLang="ja-JP" dirty="0" smtClean="0"/>
              <a:t>ℏ I</a:t>
            </a:r>
            <a:r>
              <a:rPr lang="ja-JP" altLang="ja-JP" dirty="0" smtClean="0"/>
              <a:t>・</a:t>
            </a:r>
            <a:r>
              <a:rPr lang="en-US" altLang="ja-JP" dirty="0" smtClean="0"/>
              <a:t>H</a:t>
            </a:r>
            <a:r>
              <a:rPr lang="en-US" altLang="ja-JP" baseline="-25000" dirty="0" smtClean="0"/>
              <a:t>0</a:t>
            </a:r>
            <a:r>
              <a:rPr lang="en-US" altLang="ja-JP" baseline="0" dirty="0" smtClean="0"/>
              <a:t>)</a:t>
            </a:r>
            <a:r>
              <a:rPr lang="ja-JP" altLang="ja-JP" dirty="0" err="1" smtClean="0"/>
              <a:t>、</a:t>
            </a:r>
            <a:r>
              <a:rPr lang="ja-JP" altLang="ja-JP" dirty="0" smtClean="0"/>
              <a:t>また二つの準位のエネルギーは</a:t>
            </a:r>
            <a:r>
              <a:rPr lang="en-US" altLang="ja-JP" dirty="0" smtClean="0"/>
              <a:t>-</a:t>
            </a:r>
            <a:r>
              <a:rPr lang="ja-JP" altLang="ja-JP" dirty="0" smtClean="0"/>
              <a:t>γ</a:t>
            </a:r>
            <a:r>
              <a:rPr lang="en-US" altLang="ja-JP" dirty="0" smtClean="0"/>
              <a:t>ℏ H</a:t>
            </a:r>
            <a:r>
              <a:rPr lang="en-US" altLang="ja-JP" baseline="-25000" dirty="0" smtClean="0"/>
              <a:t>0</a:t>
            </a:r>
            <a:r>
              <a:rPr lang="en-US" altLang="ja-JP" dirty="0" smtClean="0"/>
              <a:t>m</a:t>
            </a:r>
            <a:r>
              <a:rPr lang="ja-JP" altLang="ja-JP" dirty="0" smtClean="0"/>
              <a:t>と表せます。</a:t>
            </a:r>
          </a:p>
          <a:p>
            <a:r>
              <a:rPr lang="ja-JP" altLang="ja-JP" dirty="0" smtClean="0"/>
              <a:t>分裂した準位間のエネルギー差に対して共鳴する振動磁場を与えると、遷移が起こります。このとき共鳴周波数は</a:t>
            </a:r>
            <a:r>
              <a:rPr lang="el-GR" altLang="ja-JP" dirty="0" smtClean="0"/>
              <a:t>ω</a:t>
            </a:r>
            <a:r>
              <a:rPr lang="en-US" altLang="ja-JP" dirty="0" smtClean="0"/>
              <a:t>= γ </a:t>
            </a:r>
            <a:r>
              <a:rPr lang="en-US" altLang="ja-JP" i="1" dirty="0" smtClean="0"/>
              <a:t>H</a:t>
            </a:r>
            <a:r>
              <a:rPr lang="en-US" altLang="ja-JP" baseline="-25000" dirty="0" smtClean="0"/>
              <a:t>0</a:t>
            </a:r>
            <a:r>
              <a:rPr lang="en-US" altLang="ja-JP" dirty="0" smtClean="0"/>
              <a:t> </a:t>
            </a:r>
            <a:r>
              <a:rPr lang="ja-JP" altLang="ja-JP" dirty="0" smtClean="0"/>
              <a:t>です。</a:t>
            </a:r>
            <a:endParaRPr lang="en-US" altLang="ja-JP" dirty="0" smtClean="0"/>
          </a:p>
          <a:p>
            <a:r>
              <a:rPr lang="ja-JP" altLang="ja-JP" dirty="0" smtClean="0"/>
              <a:t>ここでは、振動磁場の周波数</a:t>
            </a:r>
            <a:r>
              <a:rPr lang="ja-JP" altLang="en-US" dirty="0" smtClean="0"/>
              <a:t>が一定の</a:t>
            </a:r>
            <a:r>
              <a:rPr lang="ja-JP" altLang="ja-JP" dirty="0" smtClean="0"/>
              <a:t>場合を考えていますので、静磁場の大きさを変化させることで共鳴が起こる静磁場の値を見つけることができます</a:t>
            </a:r>
            <a:r>
              <a:rPr lang="ja-JP" altLang="en-US" dirty="0" smtClean="0"/>
              <a:t>。</a:t>
            </a:r>
            <a:endParaRPr lang="ja-JP" altLang="ja-JP" dirty="0" smtClean="0"/>
          </a:p>
        </p:txBody>
      </p:sp>
      <p:sp>
        <p:nvSpPr>
          <p:cNvPr id="4" name="スライド番号プレースホルダ 3"/>
          <p:cNvSpPr>
            <a:spLocks noGrp="1"/>
          </p:cNvSpPr>
          <p:nvPr>
            <p:ph type="sldNum" sz="quarter" idx="10"/>
          </p:nvPr>
        </p:nvSpPr>
        <p:spPr/>
        <p:txBody>
          <a:bodyPr/>
          <a:lstStyle/>
          <a:p>
            <a:fld id="{61A601BA-13F2-489F-BA3B-5EC7A734167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次に反強磁性状態におけるスペクトルについて説明します。</a:t>
            </a:r>
            <a:endParaRPr kumimoji="1" lang="en-US" altLang="ja-JP" dirty="0" smtClean="0"/>
          </a:p>
          <a:p>
            <a:r>
              <a:rPr kumimoji="1" lang="ja-JP" altLang="en-US" dirty="0" smtClean="0"/>
              <a:t>反強磁性状態において、電子スピンは静磁場と平行なものと反平行なものに分かれます。</a:t>
            </a:r>
            <a:endParaRPr kumimoji="1" lang="en-US" altLang="ja-JP" dirty="0" smtClean="0"/>
          </a:p>
          <a:p>
            <a:r>
              <a:rPr kumimoji="1" lang="ja-JP" altLang="en-US" dirty="0" smtClean="0"/>
              <a:t>そのため、内部磁場の分だけ共鳴位置から等間隔ずれた位置にスペクトルが観測されるのですが、</a:t>
            </a:r>
            <a:endParaRPr kumimoji="1" lang="ja-JP" altLang="en-US" dirty="0"/>
          </a:p>
        </p:txBody>
      </p:sp>
      <p:sp>
        <p:nvSpPr>
          <p:cNvPr id="4" name="スライド番号プレースホルダ 3"/>
          <p:cNvSpPr>
            <a:spLocks noGrp="1"/>
          </p:cNvSpPr>
          <p:nvPr>
            <p:ph type="sldNum" sz="quarter" idx="10"/>
          </p:nvPr>
        </p:nvSpPr>
        <p:spPr/>
        <p:txBody>
          <a:bodyPr/>
          <a:lstStyle/>
          <a:p>
            <a:fld id="{61A601BA-13F2-489F-BA3B-5EC7A734167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の試料のような、多結晶物質においては結晶軸が揃っていないため、スピンが様々な方向を向き、共鳴位置から少し離れた位置など、この間の様々な位置で信号が観測されるため、この様な矩形のスペクトルが観測されます。</a:t>
            </a:r>
            <a:endParaRPr kumimoji="1" lang="en-US" altLang="ja-JP" dirty="0" smtClean="0"/>
          </a:p>
          <a:p>
            <a:r>
              <a:rPr kumimoji="1" lang="ja-JP" altLang="en-US" dirty="0" smtClean="0"/>
              <a:t>この様に、広がったスペクトルを観測すると、内部磁場が発生していると判断できます。</a:t>
            </a:r>
            <a:endParaRPr kumimoji="1" lang="ja-JP" altLang="en-US" dirty="0"/>
          </a:p>
        </p:txBody>
      </p:sp>
      <p:sp>
        <p:nvSpPr>
          <p:cNvPr id="4" name="スライド番号プレースホルダ 3"/>
          <p:cNvSpPr>
            <a:spLocks noGrp="1"/>
          </p:cNvSpPr>
          <p:nvPr>
            <p:ph type="sldNum" sz="quarter" idx="10"/>
          </p:nvPr>
        </p:nvSpPr>
        <p:spPr/>
        <p:txBody>
          <a:bodyPr/>
          <a:lstStyle/>
          <a:p>
            <a:fld id="{61A601BA-13F2-489F-BA3B-5EC7A734167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次に、磁場をかけずに測定を行う、</a:t>
            </a:r>
            <a:r>
              <a:rPr kumimoji="1" lang="en-US" altLang="ja-JP" dirty="0" smtClean="0"/>
              <a:t>NQR</a:t>
            </a:r>
            <a:r>
              <a:rPr kumimoji="1" lang="ja-JP" altLang="en-US" dirty="0" smtClean="0"/>
              <a:t>について説明します。</a:t>
            </a:r>
            <a:endParaRPr kumimoji="1" lang="en-US" altLang="ja-JP" dirty="0" smtClean="0"/>
          </a:p>
          <a:p>
            <a:r>
              <a:rPr kumimoji="1" lang="ja-JP" altLang="en-US" dirty="0" smtClean="0"/>
              <a:t>例として</a:t>
            </a:r>
            <a:r>
              <a:rPr kumimoji="1" lang="en-US" altLang="ja-JP" dirty="0" smtClean="0"/>
              <a:t>I=3/2</a:t>
            </a:r>
            <a:r>
              <a:rPr kumimoji="1" lang="ja-JP" altLang="en-US" dirty="0" smtClean="0"/>
              <a:t>である</a:t>
            </a:r>
            <a:r>
              <a:rPr kumimoji="1" lang="en-US" altLang="ja-JP" dirty="0" smtClean="0"/>
              <a:t>Cu</a:t>
            </a:r>
            <a:r>
              <a:rPr kumimoji="1" lang="ja-JP" altLang="en-US" dirty="0" smtClean="0"/>
              <a:t>で説明します。</a:t>
            </a:r>
            <a:endParaRPr kumimoji="1" lang="en-US" altLang="ja-JP" dirty="0" smtClean="0"/>
          </a:p>
          <a:p>
            <a:r>
              <a:rPr kumimoji="1" lang="ja-JP" altLang="en-US" dirty="0" smtClean="0"/>
              <a:t>原子核は</a:t>
            </a:r>
            <a:r>
              <a:rPr kumimoji="1" lang="en-US" altLang="ja-JP" dirty="0" smtClean="0"/>
              <a:t>I</a:t>
            </a:r>
            <a:r>
              <a:rPr kumimoji="1" lang="ja-JP" altLang="en-US" dirty="0" smtClean="0"/>
              <a:t>が</a:t>
            </a:r>
            <a:r>
              <a:rPr kumimoji="1" lang="en-US" altLang="ja-JP" dirty="0" smtClean="0"/>
              <a:t>1</a:t>
            </a:r>
            <a:r>
              <a:rPr kumimoji="1" lang="ja-JP" altLang="en-US" dirty="0" smtClean="0"/>
              <a:t>以上の場合、電荷分布が球対称でないために電気四重極モーメントを持ちます。この電気四重極モーメントは、原子核の周りの電子やイオンの電荷分布で決まる、電場勾配との間で電気四重極相互作用があるため、クーロンエネルギーはこちらの方が下がります。</a:t>
            </a:r>
            <a:endParaRPr kumimoji="1" lang="en-US" altLang="ja-JP" dirty="0" smtClean="0"/>
          </a:p>
          <a:p>
            <a:r>
              <a:rPr kumimoji="1" lang="ja-JP" altLang="en-US" dirty="0" smtClean="0"/>
              <a:t>そして、この様に準位が分裂し、その間の共鳴吸収により周波数</a:t>
            </a:r>
            <a:r>
              <a:rPr kumimoji="1" lang="en-US" altLang="ja-JP" dirty="0" err="1" smtClean="0"/>
              <a:t>ν</a:t>
            </a:r>
            <a:r>
              <a:rPr kumimoji="1" lang="en-US" altLang="ja-JP" baseline="-25000" dirty="0" err="1" smtClean="0"/>
              <a:t>Q</a:t>
            </a:r>
            <a:r>
              <a:rPr kumimoji="1" lang="ja-JP" altLang="en-US" baseline="0" dirty="0" smtClean="0"/>
              <a:t>で信号が観測されます。</a:t>
            </a:r>
            <a:endParaRPr kumimoji="1" lang="en-US" altLang="ja-JP" baseline="0" dirty="0" smtClean="0"/>
          </a:p>
          <a:p>
            <a:r>
              <a:rPr kumimoji="1" lang="ja-JP" altLang="en-US" baseline="0" dirty="0" smtClean="0"/>
              <a:t>また、多層型において</a:t>
            </a:r>
            <a:r>
              <a:rPr kumimoji="1" lang="en-US" altLang="ja-JP" baseline="0" dirty="0" smtClean="0"/>
              <a:t>OP</a:t>
            </a:r>
            <a:r>
              <a:rPr kumimoji="1" lang="ja-JP" altLang="en-US" baseline="0" dirty="0" smtClean="0"/>
              <a:t>はピラミッド型、</a:t>
            </a:r>
            <a:r>
              <a:rPr kumimoji="1" lang="en-US" altLang="ja-JP" baseline="0" dirty="0" smtClean="0"/>
              <a:t>IP</a:t>
            </a:r>
            <a:r>
              <a:rPr kumimoji="1" lang="ja-JP" altLang="en-US" baseline="0" dirty="0" err="1" smtClean="0"/>
              <a:t>は平面四配位</a:t>
            </a:r>
            <a:r>
              <a:rPr kumimoji="1" lang="ja-JP" altLang="en-US" baseline="0" dirty="0" smtClean="0"/>
              <a:t>と、結晶学的に異なった構造をしているため、</a:t>
            </a:r>
            <a:r>
              <a:rPr kumimoji="1" lang="en-US" altLang="ja-JP" baseline="0" dirty="0" smtClean="0"/>
              <a:t>Cu</a:t>
            </a:r>
            <a:r>
              <a:rPr kumimoji="1" lang="ja-JP" altLang="en-US" baseline="0" dirty="0" smtClean="0"/>
              <a:t>の原子核の周りの電荷分布も異なっており、</a:t>
            </a:r>
            <a:r>
              <a:rPr kumimoji="1" lang="en-US" altLang="ja-JP" baseline="0" dirty="0" smtClean="0"/>
              <a:t>IP</a:t>
            </a:r>
            <a:r>
              <a:rPr kumimoji="1" lang="ja-JP" altLang="en-US" baseline="0" dirty="0" smtClean="0"/>
              <a:t>が</a:t>
            </a:r>
            <a:r>
              <a:rPr kumimoji="1" lang="en-US" altLang="ja-JP" baseline="0" dirty="0" smtClean="0"/>
              <a:t>8MHz</a:t>
            </a:r>
            <a:r>
              <a:rPr kumimoji="1" lang="ja-JP" altLang="en-US" baseline="0" dirty="0" err="1" smtClean="0"/>
              <a:t>、</a:t>
            </a:r>
            <a:r>
              <a:rPr kumimoji="1" lang="en-US" altLang="ja-JP" baseline="0" dirty="0" smtClean="0"/>
              <a:t>OP</a:t>
            </a:r>
            <a:r>
              <a:rPr kumimoji="1" lang="ja-JP" altLang="en-US" baseline="0" dirty="0" smtClean="0"/>
              <a:t>が</a:t>
            </a:r>
            <a:r>
              <a:rPr kumimoji="1" lang="en-US" altLang="ja-JP" baseline="0" dirty="0" smtClean="0"/>
              <a:t>16MHz</a:t>
            </a:r>
            <a:r>
              <a:rPr kumimoji="1" lang="ja-JP" altLang="en-US" baseline="0" dirty="0" smtClean="0"/>
              <a:t>付近で観測されることが分かっています。</a:t>
            </a:r>
            <a:endParaRPr kumimoji="1" lang="en-US" altLang="ja-JP" baseline="0" dirty="0" smtClean="0"/>
          </a:p>
          <a:p>
            <a:r>
              <a:rPr kumimoji="1" lang="en-US" altLang="ja-JP" baseline="0" dirty="0" smtClean="0"/>
              <a:t>CuO</a:t>
            </a:r>
            <a:r>
              <a:rPr kumimoji="1" lang="en-US" altLang="ja-JP" baseline="-25000" dirty="0" smtClean="0"/>
              <a:t>2</a:t>
            </a:r>
            <a:r>
              <a:rPr kumimoji="1" lang="ja-JP" altLang="en-US" baseline="0" dirty="0" smtClean="0"/>
              <a:t>面に磁気秩秩序が形成されていない場合以上のことが成り立つのですが、</a:t>
            </a:r>
            <a:endParaRPr kumimoji="1" lang="ja-JP" altLang="en-US" baseline="-25000" dirty="0"/>
          </a:p>
        </p:txBody>
      </p:sp>
      <p:sp>
        <p:nvSpPr>
          <p:cNvPr id="4" name="スライド番号プレースホルダ 3"/>
          <p:cNvSpPr>
            <a:spLocks noGrp="1"/>
          </p:cNvSpPr>
          <p:nvPr>
            <p:ph type="sldNum" sz="quarter" idx="10"/>
          </p:nvPr>
        </p:nvSpPr>
        <p:spPr/>
        <p:txBody>
          <a:bodyPr/>
          <a:lstStyle/>
          <a:p>
            <a:fld id="{85C7C332-C2F3-4842-8692-D7BD4CD3C041}"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温度やドープ量によっては内側の面</a:t>
            </a:r>
            <a:r>
              <a:rPr kumimoji="1" lang="en-US" altLang="ja-JP" baseline="0" dirty="0" smtClean="0"/>
              <a:t>IP</a:t>
            </a:r>
            <a:r>
              <a:rPr kumimoji="1" lang="ja-JP" altLang="en-US" baseline="0" dirty="0" smtClean="0"/>
              <a:t>のみが反強磁性秩序を形成している場合があります。</a:t>
            </a:r>
            <a:endParaRPr kumimoji="1" lang="en-US" altLang="ja-JP" baseline="0" dirty="0" smtClean="0"/>
          </a:p>
          <a:p>
            <a:r>
              <a:rPr kumimoji="1" lang="ja-JP" altLang="en-US" baseline="0" dirty="0" smtClean="0"/>
              <a:t>この時、</a:t>
            </a:r>
            <a:endParaRPr kumimoji="1" lang="ja-JP" altLang="en-US" baseline="0" dirty="0"/>
          </a:p>
        </p:txBody>
      </p:sp>
      <p:sp>
        <p:nvSpPr>
          <p:cNvPr id="4" name="スライド番号プレースホルダ 3"/>
          <p:cNvSpPr>
            <a:spLocks noGrp="1"/>
          </p:cNvSpPr>
          <p:nvPr>
            <p:ph type="sldNum" sz="quarter" idx="10"/>
          </p:nvPr>
        </p:nvSpPr>
        <p:spPr/>
        <p:txBody>
          <a:bodyPr/>
          <a:lstStyle/>
          <a:p>
            <a:fld id="{85C7C332-C2F3-4842-8692-D7BD4CD3C04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IP</a:t>
            </a:r>
            <a:r>
              <a:rPr kumimoji="1" lang="ja-JP" altLang="en-US" dirty="0" smtClean="0"/>
              <a:t>の信号は高周波にシフトします。</a:t>
            </a:r>
            <a:endParaRPr kumimoji="1" lang="en-US" altLang="ja-JP" dirty="0" smtClean="0"/>
          </a:p>
          <a:p>
            <a:r>
              <a:rPr kumimoji="1" lang="ja-JP" altLang="en-US" dirty="0" smtClean="0"/>
              <a:t>これは</a:t>
            </a:r>
            <a:r>
              <a:rPr kumimoji="1" lang="en-US" altLang="ja-JP" dirty="0" smtClean="0"/>
              <a:t>CuO</a:t>
            </a:r>
            <a:r>
              <a:rPr kumimoji="1" lang="en-US" altLang="ja-JP" baseline="-25000" dirty="0" smtClean="0"/>
              <a:t>2</a:t>
            </a:r>
            <a:r>
              <a:rPr kumimoji="1" lang="ja-JP" altLang="en-US" baseline="0" dirty="0" smtClean="0"/>
              <a:t>面に形成された内部磁場によるゼーマン相互作用によるもので、このシフトの大きさを調べることによって、内部磁場の大きさを決定することが出来ます。</a:t>
            </a:r>
            <a:endParaRPr kumimoji="1" lang="en-US" altLang="ja-JP" baseline="0" dirty="0" smtClean="0"/>
          </a:p>
          <a:p>
            <a:r>
              <a:rPr kumimoji="1" lang="ja-JP" altLang="en-US" baseline="0" dirty="0" smtClean="0"/>
              <a:t>この様に、内部磁場によるゼーマン相互作用の寄与が加わった磁性信号の測定を、ゼロ磁場</a:t>
            </a:r>
            <a:r>
              <a:rPr kumimoji="1" lang="en-US" altLang="ja-JP" baseline="0" dirty="0" smtClean="0"/>
              <a:t>NMR</a:t>
            </a:r>
            <a:r>
              <a:rPr kumimoji="1" lang="ja-JP" altLang="en-US" baseline="0" dirty="0" smtClean="0"/>
              <a:t>測定と言います。</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85C7C332-C2F3-4842-8692-D7BD4CD3C041}"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a:t>
            </a:r>
            <a:r>
              <a:rPr kumimoji="1" lang="en-US" altLang="ja-JP" dirty="0" smtClean="0"/>
              <a:t>1T</a:t>
            </a:r>
            <a:r>
              <a:rPr kumimoji="1" lang="ja-JP" altLang="en-US" dirty="0" smtClean="0"/>
              <a:t>以上の大きな内部磁場が発生していると、ゼーマン相互作用の寄与が強くなり、電気四重極相互作用を摂動として考えることが出来ます。</a:t>
            </a:r>
            <a:endParaRPr kumimoji="1" lang="en-US" altLang="ja-JP" dirty="0" smtClean="0"/>
          </a:p>
          <a:p>
            <a:r>
              <a:rPr kumimoji="1" lang="en-US" altLang="ja-JP" dirty="0" smtClean="0"/>
              <a:t>I</a:t>
            </a:r>
            <a:r>
              <a:rPr kumimoji="1" lang="ja-JP" altLang="en-US" dirty="0" smtClean="0"/>
              <a:t>が</a:t>
            </a:r>
            <a:r>
              <a:rPr kumimoji="1" lang="en-US" altLang="ja-JP" dirty="0" smtClean="0"/>
              <a:t>3/2</a:t>
            </a:r>
            <a:r>
              <a:rPr kumimoji="1" lang="ja-JP" altLang="en-US" dirty="0" smtClean="0"/>
              <a:t>の時は、この様なスペクトルが得られます。</a:t>
            </a:r>
            <a:endParaRPr kumimoji="1" lang="en-US" altLang="ja-JP" dirty="0" smtClean="0"/>
          </a:p>
          <a:p>
            <a:r>
              <a:rPr kumimoji="1" lang="ja-JP" altLang="en-US" dirty="0" smtClean="0"/>
              <a:t>また、電気四重極相互作用の影響が大きい程、</a:t>
            </a:r>
            <a:r>
              <a:rPr kumimoji="1" lang="en-US" altLang="ja-JP" dirty="0" smtClean="0"/>
              <a:t>Δ</a:t>
            </a:r>
            <a:r>
              <a:rPr kumimoji="1" lang="ja-JP" altLang="en-US" dirty="0" smtClean="0"/>
              <a:t>が大きくなるため、真ん中のスペクトルと左右のスペクトルとの間の幅が広がります。</a:t>
            </a:r>
            <a:endParaRPr kumimoji="1" lang="en-US" altLang="ja-JP" dirty="0" smtClean="0"/>
          </a:p>
          <a:p>
            <a:r>
              <a:rPr kumimoji="1" lang="ja-JP" altLang="en-US" dirty="0" smtClean="0"/>
              <a:t>以上のことを踏まえて、</a:t>
            </a:r>
            <a:endParaRPr kumimoji="1" lang="en-US" altLang="ja-JP" dirty="0" smtClean="0"/>
          </a:p>
          <a:p>
            <a:r>
              <a:rPr kumimoji="1" lang="ja-JP" altLang="en-US" dirty="0" smtClean="0"/>
              <a:t>電場勾配</a:t>
            </a:r>
            <a:r>
              <a:rPr kumimoji="1" lang="en-US" altLang="ja-JP" dirty="0" smtClean="0"/>
              <a:t>//c</a:t>
            </a:r>
            <a:r>
              <a:rPr kumimoji="1" lang="ja-JP" altLang="en-US" dirty="0" smtClean="0"/>
              <a:t>と内部磁場</a:t>
            </a:r>
            <a:r>
              <a:rPr kumimoji="1" lang="en-US" altLang="ja-JP" dirty="0" smtClean="0"/>
              <a:t>//</a:t>
            </a:r>
            <a:r>
              <a:rPr kumimoji="1" lang="en-US" altLang="ja-JP" dirty="0" err="1" smtClean="0"/>
              <a:t>ab</a:t>
            </a:r>
            <a:r>
              <a:rPr kumimoji="1" lang="ja-JP" altLang="en-US" dirty="0" smtClean="0"/>
              <a:t>は</a:t>
            </a:r>
            <a:r>
              <a:rPr kumimoji="1" lang="en-US" altLang="ja-JP" dirty="0" smtClean="0"/>
              <a:t>θ=90°</a:t>
            </a:r>
            <a:endParaRPr kumimoji="1" lang="ja-JP" altLang="en-US" dirty="0"/>
          </a:p>
        </p:txBody>
      </p:sp>
      <p:sp>
        <p:nvSpPr>
          <p:cNvPr id="4" name="スライド番号プレースホルダ 3"/>
          <p:cNvSpPr>
            <a:spLocks noGrp="1"/>
          </p:cNvSpPr>
          <p:nvPr>
            <p:ph type="sldNum" sz="quarter" idx="10"/>
          </p:nvPr>
        </p:nvSpPr>
        <p:spPr/>
        <p:txBody>
          <a:bodyPr/>
          <a:lstStyle/>
          <a:p>
            <a:fld id="{895C45E6-F8A6-4038-8684-48B2FACFC07B}"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コンテンツは</a:t>
            </a:r>
            <a:endParaRPr kumimoji="1" lang="en-US" altLang="ja-JP" dirty="0" smtClean="0"/>
          </a:p>
          <a:p>
            <a:r>
              <a:rPr kumimoji="1" lang="ja-JP" altLang="en-US" dirty="0" smtClean="0"/>
              <a:t>イントロで単層系の</a:t>
            </a:r>
            <a:r>
              <a:rPr kumimoji="1" lang="en-US" altLang="ja-JP" dirty="0" smtClean="0"/>
              <a:t>LSCO</a:t>
            </a:r>
            <a:r>
              <a:rPr kumimoji="1" lang="ja-JP" altLang="en-US" dirty="0" smtClean="0"/>
              <a:t>を例として銅酸化物について簡単に説明し、</a:t>
            </a:r>
            <a:endParaRPr kumimoji="1" lang="en-US" altLang="ja-JP" dirty="0" smtClean="0"/>
          </a:p>
          <a:p>
            <a:r>
              <a:rPr kumimoji="1" lang="ja-JP" altLang="en-US" dirty="0" smtClean="0"/>
              <a:t>その後</a:t>
            </a:r>
            <a:r>
              <a:rPr kumimoji="1" lang="en-US" altLang="ja-JP" dirty="0" smtClean="0"/>
              <a:t>NMR,NQR</a:t>
            </a:r>
            <a:r>
              <a:rPr kumimoji="1" lang="ja-JP" altLang="en-US" dirty="0" smtClean="0"/>
              <a:t>について説明した後、</a:t>
            </a:r>
            <a:r>
              <a:rPr kumimoji="1" lang="en-US" altLang="ja-JP" dirty="0" smtClean="0"/>
              <a:t>TlBa</a:t>
            </a:r>
            <a:r>
              <a:rPr kumimoji="1" lang="en-US" altLang="ja-JP" baseline="-25000" dirty="0" smtClean="0"/>
              <a:t>2</a:t>
            </a:r>
            <a:r>
              <a:rPr kumimoji="1" lang="en-US" altLang="ja-JP" dirty="0" smtClean="0"/>
              <a:t>YCu</a:t>
            </a:r>
            <a:r>
              <a:rPr kumimoji="1" lang="en-US" altLang="ja-JP" baseline="-25000" dirty="0" smtClean="0"/>
              <a:t>2</a:t>
            </a:r>
            <a:r>
              <a:rPr kumimoji="1" lang="en-US" altLang="ja-JP" dirty="0" smtClean="0"/>
              <a:t>O</a:t>
            </a:r>
            <a:r>
              <a:rPr kumimoji="1" lang="en-US" altLang="ja-JP" baseline="-25000" dirty="0" smtClean="0"/>
              <a:t>7-δ</a:t>
            </a:r>
            <a:r>
              <a:rPr kumimoji="1" lang="ja-JP" altLang="en-US" dirty="0" smtClean="0"/>
              <a:t>という物質の</a:t>
            </a:r>
            <a:r>
              <a:rPr kumimoji="1" lang="en-US" altLang="ja-JP" dirty="0" smtClean="0"/>
              <a:t>NMR,</a:t>
            </a:r>
            <a:r>
              <a:rPr kumimoji="1" lang="ja-JP" altLang="en-US" dirty="0" smtClean="0"/>
              <a:t>ゼロ磁場</a:t>
            </a:r>
            <a:r>
              <a:rPr kumimoji="1" lang="en-US" altLang="ja-JP" dirty="0" smtClean="0"/>
              <a:t>NMR</a:t>
            </a:r>
            <a:r>
              <a:rPr kumimoji="1" lang="ja-JP" altLang="en-US" dirty="0" smtClean="0"/>
              <a:t>測定の結果を他の試料の結果と比較して見ていき、</a:t>
            </a:r>
            <a:endParaRPr kumimoji="1" lang="en-US" altLang="ja-JP" dirty="0" smtClean="0"/>
          </a:p>
          <a:p>
            <a:r>
              <a:rPr kumimoji="1" lang="ja-JP" altLang="en-US" dirty="0" smtClean="0"/>
              <a:t>最後にまとめとなっております。</a:t>
            </a:r>
            <a:endParaRPr kumimoji="1" lang="en-US" altLang="ja-JP" dirty="0" smtClean="0"/>
          </a:p>
          <a:p>
            <a:r>
              <a:rPr kumimoji="1" lang="ja-JP" altLang="en-US" dirty="0" smtClean="0"/>
              <a:t>モット絶縁体近傍の物質が</a:t>
            </a:r>
            <a:r>
              <a:rPr kumimoji="1" lang="en-US" altLang="ja-JP" dirty="0" smtClean="0"/>
              <a:t>NMR</a:t>
            </a:r>
            <a:r>
              <a:rPr kumimoji="1" lang="ja-JP" altLang="en-US" dirty="0" smtClean="0"/>
              <a:t>でどのように見ることが出来るのかを見ていきたい。</a:t>
            </a:r>
            <a:endParaRPr kumimoji="1" lang="ja-JP" altLang="en-US" dirty="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a:t>
            </a:fld>
            <a:endParaRPr kumimoji="1" lang="ja-JP" altLang="en-US"/>
          </a:p>
        </p:txBody>
      </p:sp>
    </p:spTree>
    <p:extLst>
      <p:ext uri="{BB962C8B-B14F-4D97-AF65-F5344CB8AC3E}">
        <p14:creationId xmlns:p14="http://schemas.microsoft.com/office/powerpoint/2010/main" val="40301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en-US" altLang="ja-JP" dirty="0" smtClean="0"/>
              <a:t>Tl1212</a:t>
            </a:r>
            <a:r>
              <a:rPr kumimoji="1" lang="ja-JP" altLang="en-US" dirty="0" smtClean="0"/>
              <a:t>の</a:t>
            </a:r>
            <a:r>
              <a:rPr kumimoji="1" lang="en-US" altLang="ja-JP" dirty="0" smtClean="0"/>
              <a:t>Cu</a:t>
            </a:r>
            <a:r>
              <a:rPr kumimoji="1" lang="ja-JP" altLang="en-US" dirty="0" smtClean="0"/>
              <a:t>ゼロ磁場</a:t>
            </a:r>
            <a:r>
              <a:rPr kumimoji="1" lang="en-US" altLang="ja-JP" dirty="0" smtClean="0"/>
              <a:t>NMR</a:t>
            </a:r>
            <a:r>
              <a:rPr kumimoji="1" lang="ja-JP" altLang="en-US" dirty="0" smtClean="0"/>
              <a:t>測定の結果を見ていきたいと思います。</a:t>
            </a:r>
            <a:endParaRPr kumimoji="1" lang="en-US" altLang="ja-JP" dirty="0" smtClean="0"/>
          </a:p>
          <a:p>
            <a:r>
              <a:rPr kumimoji="1" lang="en-US" altLang="ja-JP" dirty="0" smtClean="0"/>
              <a:t>Cu</a:t>
            </a:r>
            <a:r>
              <a:rPr kumimoji="1" lang="ja-JP" altLang="en-US" dirty="0" smtClean="0"/>
              <a:t>は</a:t>
            </a:r>
            <a:r>
              <a:rPr kumimoji="1" lang="en-US" altLang="ja-JP" dirty="0" smtClean="0"/>
              <a:t>I</a:t>
            </a:r>
            <a:r>
              <a:rPr kumimoji="1" lang="ja-JP" altLang="en-US" dirty="0" smtClean="0"/>
              <a:t>＝</a:t>
            </a:r>
            <a:r>
              <a:rPr kumimoji="1" lang="en-US" altLang="ja-JP" dirty="0" smtClean="0"/>
              <a:t>3/2</a:t>
            </a:r>
            <a:r>
              <a:rPr kumimoji="1" lang="ja-JP" altLang="en-US" dirty="0" smtClean="0"/>
              <a:t>なので、先程説明したように、内部磁場が発生すると、この様なスペクトルが得られるはずなのですが、</a:t>
            </a:r>
            <a:endParaRPr kumimoji="1" lang="en-US" altLang="ja-JP" dirty="0" smtClean="0"/>
          </a:p>
          <a:p>
            <a:r>
              <a:rPr kumimoji="1" lang="en-US" altLang="ja-JP" dirty="0" smtClean="0"/>
              <a:t>Cu</a:t>
            </a:r>
            <a:r>
              <a:rPr kumimoji="1" lang="ja-JP" altLang="en-US" dirty="0" smtClean="0"/>
              <a:t>は質量数が</a:t>
            </a:r>
            <a:r>
              <a:rPr kumimoji="1" lang="en-US" altLang="ja-JP" dirty="0" smtClean="0"/>
              <a:t>63</a:t>
            </a:r>
            <a:r>
              <a:rPr kumimoji="1" lang="ja-JP" altLang="en-US" dirty="0" smtClean="0"/>
              <a:t>と</a:t>
            </a:r>
            <a:r>
              <a:rPr kumimoji="1" lang="en-US" altLang="ja-JP" dirty="0" smtClean="0"/>
              <a:t>65</a:t>
            </a:r>
            <a:r>
              <a:rPr kumimoji="1" lang="ja-JP" altLang="en-US" dirty="0" smtClean="0"/>
              <a:t>の</a:t>
            </a:r>
            <a:r>
              <a:rPr kumimoji="1" lang="en-US" altLang="ja-JP" dirty="0" smtClean="0"/>
              <a:t>2</a:t>
            </a:r>
            <a:r>
              <a:rPr kumimoji="1" lang="ja-JP" altLang="en-US" dirty="0" err="1" smtClean="0"/>
              <a:t>つの</a:t>
            </a:r>
            <a:r>
              <a:rPr kumimoji="1" lang="ja-JP" altLang="en-US" dirty="0" smtClean="0"/>
              <a:t>安定同位体があり、</a:t>
            </a:r>
            <a:r>
              <a:rPr kumimoji="1" lang="en-US" altLang="ja-JP" dirty="0" smtClean="0"/>
              <a:t>γ</a:t>
            </a:r>
            <a:r>
              <a:rPr kumimoji="1" lang="ja-JP" altLang="en-US" dirty="0" smtClean="0"/>
              <a:t>の値が近いため、この部分において信号が重なり、この様に見えていると考えることが出来ます。</a:t>
            </a:r>
            <a:endParaRPr kumimoji="1" lang="en-US" altLang="ja-JP" dirty="0" smtClean="0"/>
          </a:p>
          <a:p>
            <a:r>
              <a:rPr kumimoji="1" lang="ja-JP" altLang="en-US" dirty="0" smtClean="0"/>
              <a:t>また、この試料の</a:t>
            </a:r>
            <a:r>
              <a:rPr kumimoji="1" lang="en-US" altLang="ja-JP" dirty="0" err="1" smtClean="0"/>
              <a:t>ν</a:t>
            </a:r>
            <a:r>
              <a:rPr kumimoji="1" lang="en-US" altLang="ja-JP" baseline="-25000" dirty="0" err="1" smtClean="0"/>
              <a:t>Q</a:t>
            </a:r>
            <a:r>
              <a:rPr kumimoji="1" lang="ja-JP" altLang="en-US" baseline="0" dirty="0" smtClean="0"/>
              <a:t>は約</a:t>
            </a:r>
            <a:r>
              <a:rPr kumimoji="1" lang="en-US" altLang="ja-JP" baseline="0" dirty="0" smtClean="0"/>
              <a:t>20MHz</a:t>
            </a:r>
            <a:r>
              <a:rPr kumimoji="1" lang="ja-JP" altLang="en-US" baseline="0" dirty="0" smtClean="0"/>
              <a:t>であるので、そこからかなり高周波にシフトしていることが分かります。</a:t>
            </a:r>
            <a:endParaRPr kumimoji="1" lang="en-US" altLang="ja-JP" baseline="0" dirty="0" smtClean="0"/>
          </a:p>
          <a:p>
            <a:r>
              <a:rPr kumimoji="1" lang="ja-JP" altLang="en-US" baseline="0" dirty="0" smtClean="0"/>
              <a:t>このことから、</a:t>
            </a:r>
            <a:r>
              <a:rPr kumimoji="1" lang="en-US" altLang="ja-JP" baseline="0" dirty="0" smtClean="0"/>
              <a:t>Tl1212</a:t>
            </a:r>
            <a:r>
              <a:rPr kumimoji="1" lang="ja-JP" altLang="en-US" baseline="0" dirty="0" smtClean="0"/>
              <a:t>は大きな内部磁場を持っていると予測できます。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20</a:t>
            </a:fld>
            <a:endParaRPr kumimoji="1" lang="ja-JP" altLang="en-US"/>
          </a:p>
        </p:txBody>
      </p:sp>
    </p:spTree>
    <p:extLst>
      <p:ext uri="{BB962C8B-B14F-4D97-AF65-F5344CB8AC3E}">
        <p14:creationId xmlns:p14="http://schemas.microsoft.com/office/powerpoint/2010/main" val="51814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La2CuO4</a:t>
            </a:r>
            <a:r>
              <a:rPr kumimoji="1" lang="ja-JP" altLang="en-US" dirty="0" smtClean="0"/>
              <a:t>と</a:t>
            </a:r>
            <a:r>
              <a:rPr kumimoji="1" lang="en-US" altLang="ja-JP" dirty="0" smtClean="0"/>
              <a:t>YBCO</a:t>
            </a:r>
            <a:r>
              <a:rPr kumimoji="1" lang="ja-JP" altLang="en-US" dirty="0" smtClean="0"/>
              <a:t>のモット絶縁体の試料と比較して行きたいと思います。</a:t>
            </a:r>
            <a:endParaRPr kumimoji="1" lang="en-US" altLang="ja-JP" dirty="0" smtClean="0"/>
          </a:p>
          <a:p>
            <a:r>
              <a:rPr kumimoji="1" lang="ja-JP" altLang="en-US" dirty="0" smtClean="0"/>
              <a:t>それぞれのゼロ磁場</a:t>
            </a:r>
            <a:r>
              <a:rPr kumimoji="1" lang="en-US" altLang="ja-JP" dirty="0" smtClean="0"/>
              <a:t>NMR</a:t>
            </a:r>
            <a:r>
              <a:rPr kumimoji="1" lang="ja-JP" altLang="en-US" dirty="0" smtClean="0"/>
              <a:t>のスペクトルと比較すると、</a:t>
            </a:r>
            <a:r>
              <a:rPr kumimoji="1" lang="en-US" altLang="ja-JP" dirty="0" smtClean="0"/>
              <a:t>Tl1212</a:t>
            </a:r>
            <a:r>
              <a:rPr kumimoji="1" lang="ja-JP" altLang="en-US" dirty="0" smtClean="0"/>
              <a:t>は信号が重なっているのに対し、こちらのふたつはそれぞれの信号が分離していて、シャープであることが分かります。</a:t>
            </a:r>
            <a:endParaRPr kumimoji="1" lang="en-US" altLang="ja-JP" dirty="0" smtClean="0"/>
          </a:p>
          <a:p>
            <a:r>
              <a:rPr kumimoji="1" lang="ja-JP" altLang="en-US" dirty="0" smtClean="0"/>
              <a:t>このことから、</a:t>
            </a:r>
            <a:r>
              <a:rPr kumimoji="1" lang="en-US" altLang="ja-JP" dirty="0" smtClean="0"/>
              <a:t>Tl1212</a:t>
            </a:r>
            <a:r>
              <a:rPr kumimoji="1" lang="ja-JP" altLang="en-US" dirty="0" smtClean="0"/>
              <a:t>の</a:t>
            </a:r>
            <a:r>
              <a:rPr kumimoji="1" lang="en-US" altLang="ja-JP" dirty="0" smtClean="0"/>
              <a:t>CuO2</a:t>
            </a:r>
            <a:r>
              <a:rPr kumimoji="1" lang="ja-JP" altLang="en-US" dirty="0" smtClean="0"/>
              <a:t>面の平坦性があまり良くなく、</a:t>
            </a:r>
            <a:r>
              <a:rPr kumimoji="1" lang="en-US" altLang="ja-JP" dirty="0" err="1" smtClean="0"/>
              <a:t>ν</a:t>
            </a:r>
            <a:r>
              <a:rPr kumimoji="1" lang="en-US" altLang="ja-JP" baseline="-25000" dirty="0" err="1" smtClean="0"/>
              <a:t>Q</a:t>
            </a:r>
            <a:r>
              <a:rPr kumimoji="1" lang="ja-JP" altLang="en-US" baseline="0" dirty="0" smtClean="0"/>
              <a:t>にばらつきがあるためにこの様にブロードになっているのではないかと考えることが出来ます。</a:t>
            </a:r>
            <a:endParaRPr kumimoji="1" lang="en-US" altLang="ja-JP" baseline="0" dirty="0" smtClean="0"/>
          </a:p>
          <a:p>
            <a:r>
              <a:rPr kumimoji="1" lang="ja-JP" altLang="en-US" dirty="0" smtClean="0"/>
              <a:t>また、</a:t>
            </a:r>
            <a:r>
              <a:rPr kumimoji="1" lang="en-US" altLang="ja-JP" dirty="0" err="1" smtClean="0"/>
              <a:t>ν</a:t>
            </a:r>
            <a:r>
              <a:rPr kumimoji="1" lang="en-US" altLang="ja-JP" baseline="-25000" dirty="0" err="1" smtClean="0"/>
              <a:t>Q</a:t>
            </a:r>
            <a:r>
              <a:rPr kumimoji="1" lang="ja-JP" altLang="en-US" dirty="0" smtClean="0"/>
              <a:t>からのシフトより内部磁場を見積もり、</a:t>
            </a:r>
            <a:endParaRPr kumimoji="1" lang="ja-JP" altLang="en-US" baseline="-25000" dirty="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21</a:t>
            </a:fld>
            <a:endParaRPr kumimoji="1" lang="ja-JP" altLang="en-US"/>
          </a:p>
        </p:txBody>
      </p:sp>
    </p:spTree>
    <p:extLst>
      <p:ext uri="{BB962C8B-B14F-4D97-AF65-F5344CB8AC3E}">
        <p14:creationId xmlns:p14="http://schemas.microsoft.com/office/powerpoint/2010/main" val="226040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Cu</a:t>
            </a:r>
            <a:r>
              <a:rPr kumimoji="1" lang="ja-JP" altLang="en-US" dirty="0" smtClean="0"/>
              <a:t>サイトに形成されている磁気モーメントの大きさを見積もりたいと思うのですが、磁気モーメントは内部磁場とこの様な関係があります。</a:t>
            </a:r>
            <a:endParaRPr kumimoji="1" lang="en-US" altLang="ja-JP" dirty="0" smtClean="0"/>
          </a:p>
          <a:p>
            <a:r>
              <a:rPr kumimoji="1" lang="en-US" altLang="ja-JP" dirty="0" smtClean="0"/>
              <a:t>A</a:t>
            </a:r>
            <a:r>
              <a:rPr kumimoji="1" lang="ja-JP" altLang="en-US" dirty="0" smtClean="0"/>
              <a:t>とは</a:t>
            </a:r>
            <a:r>
              <a:rPr kumimoji="1" lang="en-US" altLang="ja-JP" dirty="0" smtClean="0"/>
              <a:t>Cu</a:t>
            </a:r>
            <a:r>
              <a:rPr kumimoji="1" lang="ja-JP" altLang="en-US" dirty="0" smtClean="0"/>
              <a:t>のオンサイトにおける超微細結合定数の事で、ホールドープ系の銅酸化物では約</a:t>
            </a:r>
            <a:r>
              <a:rPr kumimoji="1" lang="en-US" altLang="ja-JP" dirty="0" smtClean="0"/>
              <a:t>3.7T/</a:t>
            </a:r>
            <a:r>
              <a:rPr kumimoji="1" lang="en-US" altLang="ja-JP" dirty="0" err="1" smtClean="0"/>
              <a:t>μ</a:t>
            </a:r>
            <a:r>
              <a:rPr kumimoji="1" lang="en-US" altLang="ja-JP" baseline="-25000" dirty="0" err="1" smtClean="0"/>
              <a:t>B</a:t>
            </a:r>
            <a:r>
              <a:rPr kumimoji="1" lang="ja-JP" altLang="en-US" baseline="0" dirty="0" smtClean="0"/>
              <a:t>であることが知られています。</a:t>
            </a:r>
            <a:endParaRPr kumimoji="1" lang="en-US" altLang="ja-JP" baseline="0" dirty="0" smtClean="0"/>
          </a:p>
          <a:p>
            <a:r>
              <a:rPr kumimoji="1" lang="ja-JP" altLang="en-US" baseline="0" dirty="0" smtClean="0"/>
              <a:t>また、</a:t>
            </a:r>
            <a:r>
              <a:rPr kumimoji="1" lang="en-US" altLang="ja-JP" baseline="0" dirty="0" smtClean="0"/>
              <a:t>B</a:t>
            </a:r>
            <a:r>
              <a:rPr kumimoji="1" lang="ja-JP" altLang="en-US" baseline="0" dirty="0" smtClean="0"/>
              <a:t>は最近接の</a:t>
            </a:r>
            <a:r>
              <a:rPr kumimoji="1" lang="en-US" altLang="ja-JP" baseline="0" dirty="0" smtClean="0"/>
              <a:t>4</a:t>
            </a:r>
            <a:r>
              <a:rPr kumimoji="1" lang="ja-JP" altLang="en-US" baseline="0" dirty="0" err="1" smtClean="0"/>
              <a:t>つの</a:t>
            </a:r>
            <a:r>
              <a:rPr kumimoji="1" lang="en-US" altLang="ja-JP" baseline="0" dirty="0" smtClean="0"/>
              <a:t>Cu</a:t>
            </a:r>
            <a:r>
              <a:rPr kumimoji="1" lang="ja-JP" altLang="en-US" baseline="0" dirty="0" smtClean="0"/>
              <a:t>スピンからの寄与で等方的に働き、ホール濃度によって様々な値を取ることが分かっています。</a:t>
            </a:r>
            <a:endParaRPr kumimoji="1" lang="en-US" altLang="ja-JP" baseline="0" dirty="0" smtClean="0"/>
          </a:p>
          <a:p>
            <a:r>
              <a:rPr kumimoji="1" lang="ja-JP" altLang="en-US" baseline="0" dirty="0" smtClean="0"/>
              <a:t>以上より、</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895C45E6-F8A6-4038-8684-48B2FACFC07B}"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得られたデータをまとめたいと思います。</a:t>
            </a:r>
            <a:endParaRPr kumimoji="1" lang="en-US" altLang="ja-JP" dirty="0" smtClean="0"/>
          </a:p>
          <a:p>
            <a:r>
              <a:rPr kumimoji="1" lang="ja-JP" altLang="en-US" dirty="0" smtClean="0"/>
              <a:t>比較のため、</a:t>
            </a:r>
            <a:r>
              <a:rPr kumimoji="1" lang="en-US" altLang="ja-JP" dirty="0" smtClean="0"/>
              <a:t>La2CuO4</a:t>
            </a:r>
            <a:r>
              <a:rPr kumimoji="1" lang="ja-JP" altLang="en-US" dirty="0" smtClean="0"/>
              <a:t>と</a:t>
            </a:r>
            <a:r>
              <a:rPr kumimoji="1" lang="en-US" altLang="ja-JP" dirty="0" smtClean="0"/>
              <a:t>YBCO</a:t>
            </a:r>
            <a:r>
              <a:rPr kumimoji="1" lang="ja-JP" altLang="en-US" dirty="0" smtClean="0"/>
              <a:t>のデータも載せています。</a:t>
            </a:r>
            <a:endParaRPr kumimoji="1" lang="en-US" altLang="ja-JP" dirty="0" smtClean="0"/>
          </a:p>
          <a:p>
            <a:r>
              <a:rPr kumimoji="1" lang="ja-JP" altLang="en-US" dirty="0" smtClean="0"/>
              <a:t>それぞれの試料の</a:t>
            </a:r>
            <a:r>
              <a:rPr kumimoji="1" lang="en-US" altLang="ja-JP" dirty="0" err="1" smtClean="0"/>
              <a:t>ν</a:t>
            </a:r>
            <a:r>
              <a:rPr kumimoji="1" lang="en-US" altLang="ja-JP" baseline="-25000" dirty="0" err="1" smtClean="0"/>
              <a:t>Q</a:t>
            </a:r>
            <a:r>
              <a:rPr kumimoji="1" lang="ja-JP" altLang="en-US" baseline="0" dirty="0" smtClean="0"/>
              <a:t>にばらつきがありますが、これは</a:t>
            </a:r>
            <a:r>
              <a:rPr kumimoji="1" lang="en-US" altLang="ja-JP" baseline="0" dirty="0" err="1" smtClean="0"/>
              <a:t>ν</a:t>
            </a:r>
            <a:r>
              <a:rPr kumimoji="1" lang="en-US" altLang="ja-JP" baseline="-25000" dirty="0" err="1" smtClean="0"/>
              <a:t>Q</a:t>
            </a:r>
            <a:r>
              <a:rPr kumimoji="1" lang="ja-JP" altLang="en-US" baseline="0" dirty="0" smtClean="0"/>
              <a:t>は局所構造に依存しており、酸素の配位数が特に</a:t>
            </a:r>
            <a:r>
              <a:rPr kumimoji="1" lang="en-US" altLang="ja-JP" baseline="0" dirty="0" smtClean="0"/>
              <a:t>La</a:t>
            </a:r>
            <a:r>
              <a:rPr kumimoji="1" lang="ja-JP" altLang="en-US" baseline="0" dirty="0" smtClean="0"/>
              <a:t>系と他とで異なるため、直接の比較はできないのですが、格子の歪みが小さい系ほど電場勾配も小さくなっていると考えることが出来ます。</a:t>
            </a:r>
            <a:endParaRPr kumimoji="1" lang="en-US" altLang="ja-JP" baseline="0" dirty="0" smtClean="0"/>
          </a:p>
          <a:p>
            <a:r>
              <a:rPr kumimoji="1" lang="ja-JP" altLang="en-US" baseline="0" dirty="0" smtClean="0"/>
              <a:t>また、</a:t>
            </a:r>
            <a:r>
              <a:rPr kumimoji="1" lang="en-US" altLang="ja-JP" baseline="0" dirty="0" smtClean="0"/>
              <a:t>3d-spin</a:t>
            </a:r>
            <a:r>
              <a:rPr kumimoji="1" lang="ja-JP" altLang="en-US" baseline="0" dirty="0" smtClean="0"/>
              <a:t>の磁気モーメントの大きさを、理論値である</a:t>
            </a:r>
            <a:r>
              <a:rPr kumimoji="1" lang="en-US" altLang="ja-JP" baseline="0" dirty="0" smtClean="0"/>
              <a:t>0.6μ</a:t>
            </a:r>
            <a:r>
              <a:rPr kumimoji="1" lang="en-US" altLang="ja-JP" baseline="-25000" dirty="0" smtClean="0"/>
              <a:t>B</a:t>
            </a:r>
            <a:r>
              <a:rPr kumimoji="1" lang="ja-JP" altLang="en-US" baseline="0" dirty="0" smtClean="0"/>
              <a:t>として、ハイパーファインカップリングコンスタントと最近接の</a:t>
            </a:r>
            <a:r>
              <a:rPr kumimoji="1" lang="en-US" altLang="ja-JP" baseline="0" dirty="0" smtClean="0"/>
              <a:t>Cu</a:t>
            </a:r>
            <a:r>
              <a:rPr kumimoji="1" lang="ja-JP" altLang="en-US" baseline="0" dirty="0" smtClean="0"/>
              <a:t>スピンの寄与である</a:t>
            </a:r>
            <a:r>
              <a:rPr kumimoji="1" lang="en-US" altLang="ja-JP" baseline="0" dirty="0" smtClean="0"/>
              <a:t>B</a:t>
            </a:r>
            <a:r>
              <a:rPr kumimoji="1" lang="ja-JP" altLang="en-US" baseline="0" dirty="0" smtClean="0"/>
              <a:t>を求めました。</a:t>
            </a:r>
            <a:endParaRPr kumimoji="1" lang="en-US" altLang="ja-JP" baseline="0" dirty="0" smtClean="0"/>
          </a:p>
          <a:p>
            <a:r>
              <a:rPr kumimoji="1" lang="en-US" altLang="ja-JP" baseline="0" dirty="0" err="1" smtClean="0"/>
              <a:t>ν</a:t>
            </a:r>
            <a:r>
              <a:rPr kumimoji="1" lang="en-US" altLang="ja-JP" baseline="-25000" dirty="0" err="1" smtClean="0"/>
              <a:t>Q</a:t>
            </a:r>
            <a:r>
              <a:rPr kumimoji="1" lang="ja-JP" altLang="en-US" baseline="0" dirty="0" smtClean="0"/>
              <a:t>以外のパラメーターはほとんど同程度であり、タリウム系においても低キャリア濃度域において反強磁性秩序を確認することが出来、</a:t>
            </a:r>
            <a:r>
              <a:rPr kumimoji="1" lang="en-US" altLang="ja-JP" baseline="0" dirty="0" smtClean="0"/>
              <a:t>CuO2</a:t>
            </a:r>
            <a:r>
              <a:rPr kumimoji="1" lang="ja-JP" altLang="en-US" baseline="0" dirty="0" smtClean="0"/>
              <a:t>面は系によらずほとんど同じであると考えることが出来ます。</a:t>
            </a:r>
            <a:endParaRPr kumimoji="1" lang="en-US" altLang="ja-JP" baseline="0" dirty="0" smtClean="0"/>
          </a:p>
          <a:p>
            <a:r>
              <a:rPr kumimoji="1" lang="ja-JP" altLang="en-US" baseline="0" dirty="0" smtClean="0"/>
              <a:t>次に</a:t>
            </a:r>
            <a:r>
              <a:rPr kumimoji="1" lang="en-US" altLang="ja-JP" baseline="0" dirty="0" smtClean="0"/>
              <a:t>Tl1212</a:t>
            </a:r>
            <a:r>
              <a:rPr kumimoji="1" lang="ja-JP" altLang="en-US" baseline="0" dirty="0" smtClean="0"/>
              <a:t>を同じ</a:t>
            </a:r>
            <a:r>
              <a:rPr kumimoji="1" lang="en-US" altLang="ja-JP" baseline="0" dirty="0" smtClean="0"/>
              <a:t>Tl</a:t>
            </a:r>
            <a:r>
              <a:rPr kumimoji="1" lang="ja-JP" altLang="en-US" baseline="0" dirty="0" smtClean="0"/>
              <a:t>系の</a:t>
            </a:r>
            <a:r>
              <a:rPr kumimoji="1" lang="en-US" altLang="ja-JP" baseline="0" dirty="0" smtClean="0"/>
              <a:t>5</a:t>
            </a:r>
            <a:r>
              <a:rPr kumimoji="1" lang="ja-JP" altLang="en-US" baseline="0" dirty="0" smtClean="0"/>
              <a:t>層型、</a:t>
            </a:r>
            <a:r>
              <a:rPr kumimoji="1" lang="en-US" altLang="ja-JP" baseline="0" dirty="0" smtClean="0"/>
              <a:t>6</a:t>
            </a:r>
            <a:r>
              <a:rPr kumimoji="1" lang="ja-JP" altLang="en-US" baseline="0" dirty="0" smtClean="0"/>
              <a:t>層型の測定結果と比較したいと思うのですが、ここで</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23</a:t>
            </a:fld>
            <a:endParaRPr kumimoji="1" lang="ja-JP" altLang="en-US"/>
          </a:p>
        </p:txBody>
      </p:sp>
    </p:spTree>
    <p:extLst>
      <p:ext uri="{BB962C8B-B14F-4D97-AF65-F5344CB8AC3E}">
        <p14:creationId xmlns:p14="http://schemas.microsoft.com/office/powerpoint/2010/main" val="112775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a:lstStyle/>
          <a:p>
            <a:r>
              <a:rPr lang="ja-JP" altLang="en-US" dirty="0" smtClean="0"/>
              <a:t>多層型について簡単にご紹介させて頂きます。</a:t>
            </a:r>
            <a:endParaRPr lang="en-US" altLang="ja-JP" dirty="0" smtClean="0"/>
          </a:p>
          <a:p>
            <a:r>
              <a:rPr kumimoji="1" lang="ja-JP" altLang="ja-JP" sz="1200" kern="1200" dirty="0" smtClean="0">
                <a:solidFill>
                  <a:schemeClr val="tx1"/>
                </a:solidFill>
                <a:effectLst/>
                <a:latin typeface="+mn-lt"/>
                <a:ea typeface="+mn-ea"/>
                <a:cs typeface="+mn-cs"/>
              </a:rPr>
              <a:t>多層型銅酸化物は左の図のように単位胞に複数の銅酸素面を積み重ねた構造をしており、銅酸素面の平坦性が良いという特徴があります。</a:t>
            </a:r>
          </a:p>
          <a:p>
            <a:r>
              <a:rPr kumimoji="1" lang="ja-JP" altLang="ja-JP" sz="1200" kern="1200" dirty="0" smtClean="0">
                <a:solidFill>
                  <a:schemeClr val="tx1"/>
                </a:solidFill>
                <a:effectLst/>
                <a:latin typeface="+mn-lt"/>
                <a:ea typeface="+mn-ea"/>
                <a:cs typeface="+mn-cs"/>
              </a:rPr>
              <a:t>そして、電荷供給層に隣接した外側の面</a:t>
            </a:r>
            <a:r>
              <a:rPr kumimoji="1" lang="en-US" altLang="ja-JP" sz="1200" kern="1200" dirty="0" smtClean="0">
                <a:solidFill>
                  <a:schemeClr val="tx1"/>
                </a:solidFill>
                <a:effectLst/>
                <a:latin typeface="+mn-lt"/>
                <a:ea typeface="+mn-ea"/>
                <a:cs typeface="+mn-cs"/>
              </a:rPr>
              <a:t>OP</a:t>
            </a:r>
            <a:r>
              <a:rPr kumimoji="1" lang="ja-JP" altLang="ja-JP" sz="1200" kern="1200" dirty="0" smtClean="0">
                <a:solidFill>
                  <a:schemeClr val="tx1"/>
                </a:solidFill>
                <a:effectLst/>
                <a:latin typeface="+mn-lt"/>
                <a:ea typeface="+mn-ea"/>
                <a:cs typeface="+mn-cs"/>
              </a:rPr>
              <a:t>とその内側に位置する内側の面</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という結晶学的に異なる２種類の銅酸素面を持ちます。</a:t>
            </a:r>
          </a:p>
          <a:p>
            <a:r>
              <a:rPr kumimoji="1" lang="ja-JP" altLang="ja-JP" sz="1200" kern="1200" dirty="0" smtClean="0">
                <a:solidFill>
                  <a:schemeClr val="tx1"/>
                </a:solidFill>
                <a:effectLst/>
                <a:latin typeface="+mn-lt"/>
                <a:ea typeface="+mn-ea"/>
                <a:cs typeface="+mn-cs"/>
              </a:rPr>
              <a:t>そして、面ごとに電荷供給層からのキャリアの分配のされ方が異なり</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層では低ドープになることが知られています。</a:t>
            </a:r>
          </a:p>
          <a:p>
            <a:r>
              <a:rPr kumimoji="1" lang="en-US" altLang="ja-JP" sz="1200" kern="1200" dirty="0" smtClean="0">
                <a:solidFill>
                  <a:schemeClr val="tx1"/>
                </a:solidFill>
                <a:effectLst/>
                <a:latin typeface="+mn-lt"/>
                <a:ea typeface="+mn-ea"/>
                <a:cs typeface="+mn-cs"/>
              </a:rPr>
              <a:t>NMR</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OP</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をこれらの結晶構造、ドープ量などの違いから、区別して測定することができ、各面の電子状態について見ることができます。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以上のことを踏まえて</a:t>
            </a:r>
            <a:endParaRPr kumimoji="1" lang="ja-JP" altLang="ja-JP" sz="1200" kern="1200" dirty="0" smtClean="0">
              <a:solidFill>
                <a:schemeClr val="tx1"/>
              </a:solidFill>
              <a:effectLst/>
              <a:latin typeface="+mn-lt"/>
              <a:ea typeface="+mn-ea"/>
              <a:cs typeface="+mn-cs"/>
            </a:endParaRPr>
          </a:p>
          <a:p>
            <a:endParaRPr lang="en-US" altLang="ja-JP" dirty="0" smtClean="0"/>
          </a:p>
          <a:p>
            <a:r>
              <a:rPr lang="ja-JP" altLang="en-US" dirty="0" smtClean="0"/>
              <a:t>電荷供給層</a:t>
            </a:r>
            <a:r>
              <a:rPr lang="en-US" altLang="ja-JP" dirty="0" err="1" smtClean="0"/>
              <a:t>MOδ</a:t>
            </a:r>
            <a:r>
              <a:rPr lang="ja-JP" altLang="en-US" dirty="0" smtClean="0"/>
              <a:t>の酸素欠損でドープ</a:t>
            </a:r>
          </a:p>
          <a:p>
            <a:r>
              <a:rPr lang="ja-JP" altLang="en-US" dirty="0" smtClean="0"/>
              <a:t> 我々が研究対象とする多層型高温超伝導体は、単位胞内に複数の</a:t>
            </a:r>
            <a:r>
              <a:rPr lang="en-US" altLang="ja-JP" dirty="0" smtClean="0"/>
              <a:t>CuO2</a:t>
            </a:r>
            <a:r>
              <a:rPr lang="ja-JP" altLang="en-US" dirty="0" smtClean="0"/>
              <a:t>面を持ち、その平坦性の良さのために理想的な研究対象と考えられている。</a:t>
            </a:r>
            <a:r>
              <a:rPr lang="en-US" altLang="ja-JP" dirty="0" smtClean="0"/>
              <a:t>NMR</a:t>
            </a:r>
            <a:r>
              <a:rPr lang="ja-JP" altLang="en-US" dirty="0" smtClean="0"/>
              <a:t>（核磁気共鳴法）を手法とし、この多層型物質を用いて超伝導現象及び</a:t>
            </a:r>
            <a:r>
              <a:rPr lang="en-US" altLang="ja-JP" dirty="0" smtClean="0"/>
              <a:t>CuO2</a:t>
            </a:r>
            <a:r>
              <a:rPr lang="ja-JP" altLang="en-US" dirty="0" smtClean="0"/>
              <a:t>面で起こる物性の解明を目指して研究を進めてきた。これまでの研究から、それぞれの</a:t>
            </a:r>
            <a:r>
              <a:rPr lang="en-US" altLang="ja-JP" dirty="0" smtClean="0"/>
              <a:t>CuO2</a:t>
            </a:r>
            <a:r>
              <a:rPr lang="ja-JP" altLang="en-US" dirty="0" smtClean="0"/>
              <a:t>面における静電ポテンシャルが異なるために面ごとにキャリア濃度が異なること、さらにアンダードープな場合には、磁性と超伝導の共存という興味深い現象が起こることがわかってきている</a:t>
            </a:r>
          </a:p>
        </p:txBody>
      </p:sp>
      <p:sp>
        <p:nvSpPr>
          <p:cNvPr id="13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D1700F-8C47-41C1-BF7B-75DC20469D41}" type="slidenum">
              <a:rPr lang="ja-JP" altLang="en-US" smtClean="0"/>
              <a:pPr fontAlgn="base">
                <a:spcBef>
                  <a:spcPct val="0"/>
                </a:spcBef>
                <a:spcAft>
                  <a:spcPct val="0"/>
                </a:spcAft>
                <a:defRPr/>
              </a:pPr>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Tl1212</a:t>
            </a:r>
            <a:r>
              <a:rPr kumimoji="1" lang="ja-JP" altLang="en-US" dirty="0" smtClean="0"/>
              <a:t>のゼロ磁場</a:t>
            </a:r>
            <a:r>
              <a:rPr kumimoji="1" lang="en-US" altLang="ja-JP" dirty="0" smtClean="0"/>
              <a:t>NMR</a:t>
            </a:r>
            <a:r>
              <a:rPr kumimoji="1" lang="ja-JP" altLang="en-US" dirty="0" smtClean="0"/>
              <a:t>スペクトルを</a:t>
            </a:r>
            <a:r>
              <a:rPr kumimoji="1" lang="en-US" altLang="ja-JP" dirty="0" smtClean="0"/>
              <a:t>Tl6</a:t>
            </a:r>
            <a:r>
              <a:rPr kumimoji="1" lang="ja-JP" altLang="en-US" dirty="0" smtClean="0"/>
              <a:t>層のゼロ磁場スペクトル、そしてこちらの</a:t>
            </a:r>
            <a:r>
              <a:rPr kumimoji="1" lang="en-US" altLang="ja-JP" dirty="0" smtClean="0"/>
              <a:t>Tl</a:t>
            </a:r>
            <a:r>
              <a:rPr kumimoji="1" lang="ja-JP" altLang="en-US" dirty="0" smtClean="0"/>
              <a:t>系</a:t>
            </a:r>
            <a:r>
              <a:rPr kumimoji="1" lang="en-US" altLang="ja-JP" dirty="0" smtClean="0"/>
              <a:t>5</a:t>
            </a:r>
            <a:r>
              <a:rPr kumimoji="1" lang="ja-JP" altLang="en-US" dirty="0" smtClean="0"/>
              <a:t>層のゼロ磁場スペクトルと比較していきたいと思います。</a:t>
            </a:r>
            <a:endParaRPr kumimoji="1" lang="en-US" altLang="ja-JP" dirty="0" smtClean="0"/>
          </a:p>
          <a:p>
            <a:r>
              <a:rPr kumimoji="1" lang="en-US" altLang="ja-JP" dirty="0" smtClean="0"/>
              <a:t>(Tl1245</a:t>
            </a:r>
            <a:r>
              <a:rPr kumimoji="1" lang="ja-JP" altLang="en-US" dirty="0" smtClean="0"/>
              <a:t>と</a:t>
            </a:r>
            <a:r>
              <a:rPr kumimoji="1" lang="en-US" altLang="ja-JP" dirty="0" smtClean="0"/>
              <a:t>Tl1256</a:t>
            </a:r>
            <a:r>
              <a:rPr kumimoji="1" lang="ja-JP" altLang="en-US" dirty="0" smtClean="0"/>
              <a:t>のデータは北岡研で測定したもの</a:t>
            </a:r>
            <a:r>
              <a:rPr kumimoji="1" lang="en-US" altLang="ja-JP" dirty="0" smtClean="0"/>
              <a:t>)</a:t>
            </a:r>
          </a:p>
          <a:p>
            <a:r>
              <a:rPr kumimoji="1" lang="ja-JP" altLang="en-US" dirty="0" smtClean="0"/>
              <a:t>多層型の緑色のスペクトルは外側の銅酸素面</a:t>
            </a:r>
            <a:r>
              <a:rPr kumimoji="1" lang="en-US" altLang="ja-JP" dirty="0" smtClean="0"/>
              <a:t>OP</a:t>
            </a:r>
            <a:r>
              <a:rPr kumimoji="1" lang="ja-JP" altLang="en-US" dirty="0" smtClean="0"/>
              <a:t>の信号で、青色の物が</a:t>
            </a:r>
            <a:r>
              <a:rPr kumimoji="1" lang="en-US" altLang="ja-JP" dirty="0" smtClean="0"/>
              <a:t>IP</a:t>
            </a:r>
            <a:r>
              <a:rPr kumimoji="1" lang="ja-JP" altLang="en-US" dirty="0" smtClean="0"/>
              <a:t>の信号です。</a:t>
            </a:r>
            <a:endParaRPr kumimoji="1" lang="en-US" altLang="ja-JP" dirty="0" smtClean="0"/>
          </a:p>
          <a:p>
            <a:r>
              <a:rPr kumimoji="1" lang="ja-JP" altLang="en-US" dirty="0" smtClean="0"/>
              <a:t>なお</a:t>
            </a:r>
            <a:r>
              <a:rPr kumimoji="1" lang="en-US" altLang="ja-JP" dirty="0" smtClean="0"/>
              <a:t>5</a:t>
            </a:r>
            <a:r>
              <a:rPr kumimoji="1" lang="ja-JP" altLang="en-US" dirty="0" smtClean="0"/>
              <a:t>層型では</a:t>
            </a:r>
            <a:r>
              <a:rPr kumimoji="1" lang="en-US" altLang="ja-JP" dirty="0" smtClean="0"/>
              <a:t>IP2</a:t>
            </a:r>
            <a:r>
              <a:rPr kumimoji="1" lang="ja-JP" altLang="en-US" dirty="0" smtClean="0"/>
              <a:t>の信号は確認出来ませんでした。</a:t>
            </a:r>
            <a:endParaRPr kumimoji="1" lang="en-US" altLang="ja-JP" dirty="0" smtClean="0"/>
          </a:p>
          <a:p>
            <a:r>
              <a:rPr kumimoji="1" lang="ja-JP" altLang="en-US" dirty="0" smtClean="0"/>
              <a:t>ここで、多層型の</a:t>
            </a:r>
            <a:r>
              <a:rPr kumimoji="1" lang="en-US" altLang="ja-JP" dirty="0" smtClean="0"/>
              <a:t>OP</a:t>
            </a:r>
            <a:r>
              <a:rPr kumimoji="1" lang="ja-JP" altLang="en-US" dirty="0" smtClean="0"/>
              <a:t>では、</a:t>
            </a:r>
            <a:r>
              <a:rPr kumimoji="1" lang="en-US" altLang="ja-JP" dirty="0" err="1" smtClean="0"/>
              <a:t>ν</a:t>
            </a:r>
            <a:r>
              <a:rPr kumimoji="1" lang="en-US" altLang="ja-JP" baseline="-25000" dirty="0" err="1" smtClean="0"/>
              <a:t>Q</a:t>
            </a:r>
            <a:r>
              <a:rPr kumimoji="1" lang="ja-JP" altLang="en-US" baseline="0" dirty="0" smtClean="0"/>
              <a:t>において信号が確認されているため磁気秩序は形成されていないのですが、</a:t>
            </a:r>
            <a:r>
              <a:rPr kumimoji="1" lang="en-US" altLang="ja-JP" baseline="0" dirty="0" smtClean="0"/>
              <a:t>IP</a:t>
            </a:r>
            <a:r>
              <a:rPr kumimoji="1" lang="ja-JP" altLang="en-US" baseline="0" dirty="0" smtClean="0"/>
              <a:t>では</a:t>
            </a:r>
            <a:r>
              <a:rPr kumimoji="1" lang="en-US" altLang="ja-JP" baseline="0" dirty="0" err="1" smtClean="0"/>
              <a:t>ν</a:t>
            </a:r>
            <a:r>
              <a:rPr kumimoji="1" lang="en-US" altLang="ja-JP" baseline="-25000" dirty="0" err="1" smtClean="0"/>
              <a:t>Q</a:t>
            </a:r>
            <a:r>
              <a:rPr kumimoji="1" lang="ja-JP" altLang="en-US" baseline="0" dirty="0" smtClean="0"/>
              <a:t>よりも高周波側で信号が確認されているため、</a:t>
            </a:r>
            <a:r>
              <a:rPr kumimoji="1" lang="en-US" altLang="ja-JP" baseline="0" dirty="0" smtClean="0"/>
              <a:t>IP</a:t>
            </a:r>
            <a:r>
              <a:rPr kumimoji="1" lang="ja-JP" altLang="en-US" baseline="0" dirty="0" smtClean="0"/>
              <a:t>において磁気秩序が形成されていることが分かります。</a:t>
            </a:r>
            <a:endParaRPr kumimoji="1" lang="en-US" altLang="ja-JP" baseline="0" dirty="0" smtClean="0"/>
          </a:p>
          <a:p>
            <a:r>
              <a:rPr kumimoji="1" lang="ja-JP" altLang="en-US" dirty="0" smtClean="0"/>
              <a:t>そして、</a:t>
            </a:r>
            <a:r>
              <a:rPr kumimoji="1" lang="en-US" altLang="ja-JP" dirty="0" smtClean="0"/>
              <a:t>Tl1212</a:t>
            </a:r>
            <a:r>
              <a:rPr kumimoji="1" lang="ja-JP" altLang="en-US" dirty="0" smtClean="0"/>
              <a:t>のスペクトルと多層型の</a:t>
            </a:r>
            <a:r>
              <a:rPr kumimoji="1" lang="en-US" altLang="ja-JP" dirty="0" smtClean="0"/>
              <a:t>IP</a:t>
            </a:r>
            <a:r>
              <a:rPr kumimoji="1" lang="ja-JP" altLang="en-US" dirty="0" smtClean="0"/>
              <a:t>のスペクトルを比較すると、</a:t>
            </a:r>
            <a:r>
              <a:rPr kumimoji="1" lang="en-US" altLang="ja-JP" dirty="0" smtClean="0"/>
              <a:t>Tl1212</a:t>
            </a:r>
            <a:r>
              <a:rPr kumimoji="1" lang="ja-JP" altLang="en-US" dirty="0" smtClean="0"/>
              <a:t>の</a:t>
            </a:r>
            <a:r>
              <a:rPr kumimoji="1" lang="en-US" altLang="ja-JP" baseline="30000" dirty="0" smtClean="0"/>
              <a:t>63</a:t>
            </a:r>
            <a:r>
              <a:rPr kumimoji="1" lang="en-US" altLang="ja-JP" dirty="0" smtClean="0"/>
              <a:t>Cu</a:t>
            </a:r>
            <a:r>
              <a:rPr kumimoji="1" lang="ja-JP" altLang="en-US" dirty="0" smtClean="0"/>
              <a:t>の信号はこの様に約</a:t>
            </a:r>
            <a:r>
              <a:rPr kumimoji="1" lang="en-US" altLang="ja-JP" dirty="0" smtClean="0"/>
              <a:t>25MHz</a:t>
            </a:r>
            <a:r>
              <a:rPr kumimoji="1" lang="ja-JP" altLang="en-US" dirty="0" smtClean="0"/>
              <a:t>の広がりを見せている一方で、</a:t>
            </a:r>
            <a:r>
              <a:rPr kumimoji="1" lang="en-US" altLang="ja-JP" dirty="0" smtClean="0"/>
              <a:t>Tl6</a:t>
            </a:r>
            <a:r>
              <a:rPr kumimoji="1" lang="ja-JP" altLang="en-US" dirty="0" smtClean="0"/>
              <a:t>層のスペクトルを見てみると、</a:t>
            </a:r>
            <a:r>
              <a:rPr kumimoji="1" lang="en-US" altLang="ja-JP" dirty="0" smtClean="0"/>
              <a:t>IP1</a:t>
            </a:r>
            <a:r>
              <a:rPr kumimoji="1" lang="ja-JP" altLang="en-US" dirty="0" smtClean="0"/>
              <a:t>では約</a:t>
            </a:r>
            <a:r>
              <a:rPr kumimoji="1" lang="en-US" altLang="ja-JP" dirty="0" smtClean="0"/>
              <a:t>10MHz</a:t>
            </a:r>
            <a:r>
              <a:rPr kumimoji="1" lang="ja-JP" altLang="en-US" dirty="0" err="1" smtClean="0"/>
              <a:t>、</a:t>
            </a:r>
            <a:r>
              <a:rPr kumimoji="1" lang="en-US" altLang="ja-JP" dirty="0" smtClean="0"/>
              <a:t>IP2</a:t>
            </a:r>
            <a:r>
              <a:rPr kumimoji="1" lang="ja-JP" altLang="en-US" dirty="0" smtClean="0"/>
              <a:t>では</a:t>
            </a:r>
            <a:r>
              <a:rPr kumimoji="1" lang="en-US" altLang="ja-JP" dirty="0" smtClean="0"/>
              <a:t>15MHz</a:t>
            </a:r>
            <a:r>
              <a:rPr kumimoji="1" lang="ja-JP" altLang="en-US" dirty="0" smtClean="0"/>
              <a:t>程の広がりで、</a:t>
            </a:r>
            <a:r>
              <a:rPr kumimoji="1" lang="en-US" altLang="ja-JP" dirty="0" smtClean="0"/>
              <a:t>Tl5</a:t>
            </a:r>
            <a:r>
              <a:rPr kumimoji="1" lang="ja-JP" altLang="en-US" dirty="0" smtClean="0"/>
              <a:t>層の</a:t>
            </a:r>
            <a:r>
              <a:rPr kumimoji="1" lang="en-US" altLang="ja-JP" dirty="0" smtClean="0"/>
              <a:t>IP</a:t>
            </a:r>
            <a:r>
              <a:rPr kumimoji="1" lang="ja-JP" altLang="en-US" dirty="0" smtClean="0"/>
              <a:t>は約</a:t>
            </a:r>
            <a:r>
              <a:rPr kumimoji="1" lang="en-US" altLang="ja-JP" dirty="0" smtClean="0"/>
              <a:t>15MHz</a:t>
            </a:r>
            <a:r>
              <a:rPr kumimoji="1" lang="ja-JP" altLang="en-US" dirty="0" smtClean="0"/>
              <a:t>程広がっていることが分かります。</a:t>
            </a:r>
            <a:endParaRPr kumimoji="1" lang="en-US" altLang="ja-JP" dirty="0" smtClean="0"/>
          </a:p>
          <a:p>
            <a:r>
              <a:rPr kumimoji="1" lang="ja-JP" altLang="en-US" dirty="0" smtClean="0"/>
              <a:t>このことから、</a:t>
            </a:r>
            <a:r>
              <a:rPr kumimoji="1" lang="en-US" altLang="ja-JP" dirty="0" smtClean="0"/>
              <a:t>Tl1212</a:t>
            </a:r>
            <a:r>
              <a:rPr kumimoji="1" lang="ja-JP" altLang="en-US" dirty="0" smtClean="0"/>
              <a:t>は多層型と比べ大きな</a:t>
            </a:r>
            <a:r>
              <a:rPr kumimoji="1" lang="en-US" altLang="ja-JP" dirty="0" err="1" smtClean="0"/>
              <a:t>ν</a:t>
            </a:r>
            <a:r>
              <a:rPr kumimoji="1" lang="en-US" altLang="ja-JP" baseline="-25000" dirty="0" err="1" smtClean="0"/>
              <a:t>Q</a:t>
            </a:r>
            <a:r>
              <a:rPr kumimoji="1" lang="ja-JP" altLang="en-US" baseline="0" dirty="0" smtClean="0"/>
              <a:t>を持っていることが分かります</a:t>
            </a:r>
            <a:r>
              <a:rPr kumimoji="1" lang="ja-JP" altLang="en-US" dirty="0" smtClean="0"/>
              <a:t>。</a:t>
            </a:r>
            <a:endParaRPr kumimoji="1" lang="en-US" altLang="ja-JP" dirty="0" smtClean="0"/>
          </a:p>
          <a:p>
            <a:r>
              <a:rPr kumimoji="1" lang="ja-JP" altLang="en-US" dirty="0" smtClean="0"/>
              <a:t>また、先程同様に、</a:t>
            </a:r>
            <a:r>
              <a:rPr kumimoji="1" lang="en-US" altLang="ja-JP" dirty="0" err="1" smtClean="0"/>
              <a:t>ν</a:t>
            </a:r>
            <a:r>
              <a:rPr kumimoji="1" lang="en-US" altLang="ja-JP" baseline="-25000" dirty="0" err="1" smtClean="0"/>
              <a:t>Q</a:t>
            </a:r>
            <a:r>
              <a:rPr kumimoji="1" lang="ja-JP" altLang="en-US" baseline="0" dirty="0" smtClean="0"/>
              <a:t>からのシフトより内部磁場を見積もり、その内部磁場から磁気モーメントなどを求め、まとめたものが、</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25</a:t>
            </a:fld>
            <a:endParaRPr kumimoji="1" lang="ja-JP" altLang="en-US"/>
          </a:p>
        </p:txBody>
      </p:sp>
    </p:spTree>
    <p:extLst>
      <p:ext uri="{BB962C8B-B14F-4D97-AF65-F5344CB8AC3E}">
        <p14:creationId xmlns:p14="http://schemas.microsoft.com/office/powerpoint/2010/main" val="284424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こちらになります。</a:t>
            </a:r>
            <a:endParaRPr kumimoji="1" lang="en-US" altLang="ja-JP" dirty="0" smtClean="0"/>
          </a:p>
          <a:p>
            <a:r>
              <a:rPr kumimoji="1" lang="ja-JP" altLang="en-US" dirty="0" smtClean="0"/>
              <a:t>まず、</a:t>
            </a:r>
            <a:r>
              <a:rPr kumimoji="1" lang="en-US" altLang="ja-JP" dirty="0" err="1" smtClean="0"/>
              <a:t>ν</a:t>
            </a:r>
            <a:r>
              <a:rPr kumimoji="1" lang="en-US" altLang="ja-JP" baseline="-25000" dirty="0" err="1" smtClean="0"/>
              <a:t>Q</a:t>
            </a:r>
            <a:r>
              <a:rPr kumimoji="1" lang="ja-JP" altLang="en-US" dirty="0" smtClean="0"/>
              <a:t>を見て頂くと、多層型の</a:t>
            </a:r>
            <a:r>
              <a:rPr kumimoji="1" lang="en-US" altLang="ja-JP" dirty="0" smtClean="0"/>
              <a:t>IP</a:t>
            </a:r>
            <a:r>
              <a:rPr kumimoji="1" lang="ja-JP" altLang="en-US" dirty="0" smtClean="0"/>
              <a:t>において小さな値を取っていることから、</a:t>
            </a:r>
            <a:r>
              <a:rPr kumimoji="1" lang="en-US" altLang="ja-JP" dirty="0" smtClean="0"/>
              <a:t>IP</a:t>
            </a:r>
            <a:r>
              <a:rPr kumimoji="1" lang="ja-JP" altLang="en-US" dirty="0" smtClean="0"/>
              <a:t>の平坦さを表していると考えられます。</a:t>
            </a:r>
            <a:endParaRPr kumimoji="1" lang="en-US" altLang="ja-JP" dirty="0" smtClean="0"/>
          </a:p>
          <a:p>
            <a:r>
              <a:rPr kumimoji="1" lang="ja-JP" altLang="en-US" baseline="0" dirty="0" smtClean="0"/>
              <a:t>また、内部磁場を比較してみると、多層型は最適ドープ付近の試料であることから、磁気秩序が弱まり、内部磁場が小さくなっていることが分かります。</a:t>
            </a:r>
            <a:endParaRPr kumimoji="1" lang="en-US" altLang="ja-JP" baseline="0" dirty="0" smtClean="0"/>
          </a:p>
          <a:p>
            <a:r>
              <a:rPr kumimoji="1" lang="ja-JP" altLang="en-US" baseline="0" dirty="0" smtClean="0"/>
              <a:t>ここで、下の</a:t>
            </a:r>
            <a:r>
              <a:rPr kumimoji="1" lang="en-US" altLang="ja-JP" baseline="0" dirty="0" smtClean="0"/>
              <a:t>3</a:t>
            </a:r>
            <a:r>
              <a:rPr kumimoji="1" lang="ja-JP" altLang="en-US" baseline="0" dirty="0" err="1" smtClean="0"/>
              <a:t>つの</a:t>
            </a:r>
            <a:r>
              <a:rPr kumimoji="1" lang="ja-JP" altLang="en-US" baseline="0" dirty="0" smtClean="0"/>
              <a:t>結果についてなのですが、</a:t>
            </a:r>
            <a:r>
              <a:rPr kumimoji="1" lang="en-US" altLang="ja-JP" baseline="0" dirty="0" smtClean="0"/>
              <a:t>Tl1212</a:t>
            </a:r>
            <a:r>
              <a:rPr kumimoji="1" lang="ja-JP" altLang="en-US" baseline="0" dirty="0" smtClean="0"/>
              <a:t>は磁気モーメントを理論値である</a:t>
            </a:r>
            <a:r>
              <a:rPr kumimoji="1" lang="en-US" altLang="ja-JP" baseline="0" dirty="0" smtClean="0"/>
              <a:t>0.6μB</a:t>
            </a:r>
            <a:r>
              <a:rPr kumimoji="1" lang="ja-JP" altLang="en-US" baseline="0" dirty="0" smtClean="0"/>
              <a:t>として下の二つを決定していて、こちらの多層型は、まず、ホール濃度との関係から</a:t>
            </a:r>
            <a:r>
              <a:rPr kumimoji="1" lang="en-US" altLang="ja-JP" baseline="0" dirty="0" smtClean="0"/>
              <a:t>B</a:t>
            </a:r>
            <a:r>
              <a:rPr kumimoji="1" lang="ja-JP" altLang="en-US" baseline="0" dirty="0" smtClean="0"/>
              <a:t>を見積もった後、磁気モーメントを求めています。</a:t>
            </a:r>
            <a:endParaRPr kumimoji="1" lang="en-US" altLang="ja-JP" baseline="0" dirty="0" smtClean="0"/>
          </a:p>
          <a:p>
            <a:r>
              <a:rPr kumimoji="1" lang="ja-JP" altLang="en-US" baseline="0" dirty="0" smtClean="0"/>
              <a:t>このように、求める過程は異なっているのですが、注目して頂きたいのが、多層型の</a:t>
            </a:r>
            <a:r>
              <a:rPr kumimoji="1" lang="en-US" altLang="ja-JP" baseline="0" dirty="0" smtClean="0"/>
              <a:t>B</a:t>
            </a:r>
            <a:r>
              <a:rPr kumimoji="1" lang="ja-JP" altLang="en-US" baseline="0" dirty="0" smtClean="0"/>
              <a:t>の値が大きいという事です。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26</a:t>
            </a:fld>
            <a:endParaRPr kumimoji="1" lang="ja-JP" altLang="en-US"/>
          </a:p>
        </p:txBody>
      </p:sp>
    </p:spTree>
    <p:extLst>
      <p:ext uri="{BB962C8B-B14F-4D97-AF65-F5344CB8AC3E}">
        <p14:creationId xmlns:p14="http://schemas.microsoft.com/office/powerpoint/2010/main" val="1386211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B</a:t>
            </a:r>
            <a:r>
              <a:rPr kumimoji="1" lang="ja-JP" altLang="en-US" baseline="0" dirty="0" smtClean="0"/>
              <a:t>が大きいという事は、最近接の</a:t>
            </a:r>
            <a:r>
              <a:rPr kumimoji="1" lang="en-US" altLang="ja-JP" baseline="0" dirty="0" smtClean="0"/>
              <a:t>Cu3d</a:t>
            </a:r>
            <a:r>
              <a:rPr kumimoji="1" lang="ja-JP" altLang="en-US" baseline="0" dirty="0" smtClean="0"/>
              <a:t>スピンから受ける影響が大きいという事であり、</a:t>
            </a:r>
            <a:r>
              <a:rPr kumimoji="1" lang="en-US" altLang="ja-JP" baseline="0" dirty="0" smtClean="0"/>
              <a:t>Cu3d</a:t>
            </a:r>
            <a:r>
              <a:rPr kumimoji="1" lang="ja-JP" altLang="en-US" baseline="0" dirty="0" smtClean="0"/>
              <a:t>軌道と</a:t>
            </a:r>
            <a:r>
              <a:rPr kumimoji="1" lang="en-US" altLang="ja-JP" baseline="0" dirty="0" smtClean="0"/>
              <a:t>O2p</a:t>
            </a:r>
            <a:r>
              <a:rPr kumimoji="1" lang="ja-JP" altLang="en-US" baseline="0" dirty="0" smtClean="0"/>
              <a:t>軌道の重なりが大きくなっていると考えることが出来ます。</a:t>
            </a:r>
            <a:endParaRPr kumimoji="1" lang="en-US" altLang="ja-JP" baseline="0" dirty="0" smtClean="0"/>
          </a:p>
          <a:p>
            <a:r>
              <a:rPr kumimoji="1" lang="ja-JP" altLang="en-US" baseline="0" dirty="0" smtClean="0"/>
              <a:t>そして、</a:t>
            </a:r>
            <a:r>
              <a:rPr kumimoji="1" lang="en-US" altLang="ja-JP" baseline="0" dirty="0" smtClean="0"/>
              <a:t>Cu</a:t>
            </a:r>
            <a:r>
              <a:rPr kumimoji="1" lang="ja-JP" altLang="en-US" baseline="0" dirty="0" smtClean="0"/>
              <a:t>と</a:t>
            </a:r>
            <a:r>
              <a:rPr kumimoji="1" lang="en-US" altLang="ja-JP" baseline="0" dirty="0" smtClean="0"/>
              <a:t>O</a:t>
            </a:r>
            <a:r>
              <a:rPr kumimoji="1" lang="ja-JP" altLang="en-US" baseline="0" dirty="0" smtClean="0"/>
              <a:t>の結合が強さが、多層型の</a:t>
            </a:r>
            <a:r>
              <a:rPr kumimoji="1" lang="en-US" altLang="ja-JP" baseline="0" dirty="0" smtClean="0"/>
              <a:t>CuO2</a:t>
            </a:r>
            <a:r>
              <a:rPr kumimoji="1" lang="ja-JP" altLang="en-US" baseline="0" dirty="0" smtClean="0"/>
              <a:t>面の平坦さに影響しているのではないかと考えることが出来ます。</a:t>
            </a:r>
            <a:endParaRPr kumimoji="1" lang="en-US" altLang="ja-JP" baseline="0" dirty="0" smtClean="0"/>
          </a:p>
          <a:p>
            <a:r>
              <a:rPr kumimoji="1" lang="ja-JP" altLang="en-US" baseline="0" dirty="0" smtClean="0"/>
              <a:t>以上、磁気モーメントの大きさや内部磁場について見てきましたが、最後に、反強磁性磁気秩序の発達について考えていきたいと思います。</a:t>
            </a:r>
            <a:endParaRPr kumimoji="1" lang="en-US" altLang="ja-JP" baseline="0" dirty="0" smtClean="0"/>
          </a:p>
          <a:p>
            <a:r>
              <a:rPr kumimoji="1" lang="ja-JP" altLang="en-US" baseline="0" dirty="0" smtClean="0"/>
              <a:t>磁気秩序の発達を測定する手段としてまず考えられるのは、</a:t>
            </a:r>
            <a:r>
              <a:rPr kumimoji="1" lang="en-US" altLang="ja-JP" baseline="0" dirty="0" smtClean="0"/>
              <a:t>Cu</a:t>
            </a:r>
            <a:r>
              <a:rPr kumimoji="1" lang="ja-JP" altLang="en-US" baseline="0" dirty="0" smtClean="0"/>
              <a:t>のゼロ磁場</a:t>
            </a:r>
            <a:r>
              <a:rPr kumimoji="1" lang="en-US" altLang="ja-JP" baseline="0" dirty="0" smtClean="0"/>
              <a:t>NMR</a:t>
            </a:r>
            <a:r>
              <a:rPr kumimoji="1" lang="ja-JP" altLang="en-US" baseline="0" dirty="0" smtClean="0"/>
              <a:t>による磁気モーメントの温度変化の測定なのですが、温度が上がるにつれて、信号が小さくなり、測定が困難であるため、</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27</a:t>
            </a:fld>
            <a:endParaRPr kumimoji="1" lang="ja-JP" altLang="en-US"/>
          </a:p>
        </p:txBody>
      </p:sp>
    </p:spTree>
    <p:extLst>
      <p:ext uri="{BB962C8B-B14F-4D97-AF65-F5344CB8AC3E}">
        <p14:creationId xmlns:p14="http://schemas.microsoft.com/office/powerpoint/2010/main" val="138621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この、頂点酸素の上に位置している</a:t>
            </a:r>
            <a:r>
              <a:rPr kumimoji="1" lang="en-US" altLang="ja-JP" dirty="0" smtClean="0"/>
              <a:t>Tl</a:t>
            </a:r>
            <a:r>
              <a:rPr kumimoji="1" lang="ja-JP" altLang="en-US" dirty="0" smtClean="0"/>
              <a:t>において、</a:t>
            </a:r>
            <a:r>
              <a:rPr kumimoji="1" lang="en-US" altLang="ja-JP" dirty="0" smtClean="0"/>
              <a:t>Tl-NMR</a:t>
            </a:r>
            <a:r>
              <a:rPr kumimoji="1" lang="ja-JP" altLang="en-US" dirty="0" smtClean="0"/>
              <a:t>を行いました。</a:t>
            </a:r>
            <a:endParaRPr kumimoji="1" lang="en-US" altLang="ja-JP" dirty="0" smtClean="0"/>
          </a:p>
          <a:p>
            <a:r>
              <a:rPr kumimoji="1" lang="ja-JP" altLang="en-US" dirty="0" smtClean="0"/>
              <a:t>こちらが</a:t>
            </a:r>
            <a:r>
              <a:rPr kumimoji="1" lang="en-US" altLang="ja-JP" dirty="0" smtClean="0"/>
              <a:t>4.2K</a:t>
            </a:r>
            <a:r>
              <a:rPr kumimoji="1" lang="ja-JP" altLang="en-US" dirty="0" smtClean="0"/>
              <a:t>における</a:t>
            </a:r>
            <a:r>
              <a:rPr kumimoji="1" lang="en-US" altLang="ja-JP" dirty="0" smtClean="0"/>
              <a:t>Tl-NMR</a:t>
            </a:r>
            <a:r>
              <a:rPr kumimoji="1" lang="ja-JP" altLang="en-US" dirty="0" smtClean="0"/>
              <a:t>スペクトルです。</a:t>
            </a:r>
            <a:endParaRPr kumimoji="1" lang="en-US" altLang="ja-JP" dirty="0" smtClean="0"/>
          </a:p>
          <a:p>
            <a:r>
              <a:rPr kumimoji="1" lang="en-US" altLang="ja-JP" dirty="0" smtClean="0"/>
              <a:t>Tl</a:t>
            </a:r>
            <a:r>
              <a:rPr kumimoji="1" lang="ja-JP" altLang="en-US" dirty="0" err="1" smtClean="0"/>
              <a:t>には</a:t>
            </a:r>
            <a:r>
              <a:rPr kumimoji="1" lang="ja-JP" altLang="en-US" dirty="0" smtClean="0"/>
              <a:t>質量数が</a:t>
            </a:r>
            <a:r>
              <a:rPr kumimoji="1" lang="en-US" altLang="ja-JP" dirty="0" smtClean="0"/>
              <a:t>203</a:t>
            </a:r>
            <a:r>
              <a:rPr kumimoji="1" lang="ja-JP" altLang="en-US" dirty="0" smtClean="0"/>
              <a:t>と</a:t>
            </a:r>
            <a:r>
              <a:rPr kumimoji="1" lang="en-US" altLang="ja-JP" dirty="0" smtClean="0"/>
              <a:t>205</a:t>
            </a:r>
            <a:r>
              <a:rPr kumimoji="1" lang="ja-JP" altLang="en-US" dirty="0" smtClean="0"/>
              <a:t>の</a:t>
            </a:r>
            <a:r>
              <a:rPr kumimoji="1" lang="en-US" altLang="ja-JP" dirty="0" smtClean="0"/>
              <a:t>2</a:t>
            </a:r>
            <a:r>
              <a:rPr kumimoji="1" lang="ja-JP" altLang="en-US" dirty="0" err="1" smtClean="0"/>
              <a:t>つの</a:t>
            </a:r>
            <a:r>
              <a:rPr kumimoji="1" lang="ja-JP" altLang="en-US" dirty="0" smtClean="0"/>
              <a:t>安定同位体が存在し、</a:t>
            </a:r>
            <a:r>
              <a:rPr kumimoji="1" lang="en-US" altLang="ja-JP" dirty="0" smtClean="0"/>
              <a:t>4.2K</a:t>
            </a:r>
            <a:r>
              <a:rPr kumimoji="1" lang="ja-JP" altLang="en-US" dirty="0" smtClean="0"/>
              <a:t>において</a:t>
            </a:r>
            <a:r>
              <a:rPr kumimoji="1" lang="en-US" altLang="ja-JP" dirty="0" smtClean="0"/>
              <a:t>Tl1212</a:t>
            </a:r>
            <a:r>
              <a:rPr kumimoji="1" lang="ja-JP" altLang="en-US" dirty="0" smtClean="0"/>
              <a:t>ではその２つを区別できず、重なっています。</a:t>
            </a:r>
            <a:endParaRPr kumimoji="1" lang="en-US" altLang="ja-JP" dirty="0" smtClean="0"/>
          </a:p>
          <a:p>
            <a:r>
              <a:rPr kumimoji="1" lang="ja-JP" altLang="en-US" dirty="0" smtClean="0"/>
              <a:t>次にスペクトルの温度変化について見ていきたいと思います。</a:t>
            </a:r>
            <a:endParaRPr kumimoji="1" lang="en-US" altLang="ja-JP" dirty="0" smtClean="0"/>
          </a:p>
          <a:p>
            <a:r>
              <a:rPr kumimoji="1" lang="ja-JP" altLang="en-US" dirty="0" smtClean="0"/>
              <a:t>重なったスペクトルの半値幅の推移をみると、低温に向かうにつれて半値幅が大きくなっていることから、内部磁場が発生がしていることが分かります。</a:t>
            </a:r>
            <a:endParaRPr kumimoji="1" lang="en-US" altLang="ja-JP" dirty="0" smtClean="0"/>
          </a:p>
          <a:p>
            <a:r>
              <a:rPr kumimoji="1" lang="ja-JP" altLang="en-US" dirty="0" smtClean="0"/>
              <a:t>これは、</a:t>
            </a:r>
            <a:r>
              <a:rPr kumimoji="1" lang="en-US" altLang="ja-JP" dirty="0" smtClean="0"/>
              <a:t>Tl</a:t>
            </a:r>
            <a:r>
              <a:rPr kumimoji="1" lang="ja-JP" altLang="en-US" dirty="0" smtClean="0"/>
              <a:t>を中心に考えると、</a:t>
            </a:r>
            <a:r>
              <a:rPr kumimoji="1" lang="en-US" altLang="ja-JP" dirty="0" smtClean="0"/>
              <a:t>Cu</a:t>
            </a:r>
            <a:r>
              <a:rPr kumimoji="1" lang="ja-JP" altLang="en-US" dirty="0" smtClean="0"/>
              <a:t>のスピンがこの様に反強磁性秩序を形成しており、この影響を受けて、</a:t>
            </a:r>
            <a:r>
              <a:rPr kumimoji="1" lang="en-US" altLang="ja-JP" dirty="0" smtClean="0"/>
              <a:t>Tl</a:t>
            </a:r>
            <a:r>
              <a:rPr kumimoji="1" lang="ja-JP" altLang="en-US" dirty="0" smtClean="0"/>
              <a:t>サイトに磁気モーメントが誘起されたのではないかと考えることが出来ます。</a:t>
            </a:r>
            <a:endParaRPr kumimoji="1" lang="en-US" altLang="ja-JP" dirty="0" smtClean="0"/>
          </a:p>
          <a:p>
            <a:r>
              <a:rPr kumimoji="1" lang="ja-JP" altLang="en-US" dirty="0" smtClean="0"/>
              <a:t>この半値幅の推移から、反強磁性転移が起こる温度である、</a:t>
            </a:r>
            <a:r>
              <a:rPr kumimoji="1" lang="en-US" altLang="ja-JP" dirty="0" smtClean="0"/>
              <a:t>T</a:t>
            </a:r>
            <a:r>
              <a:rPr kumimoji="1" lang="en-US" altLang="ja-JP" baseline="-25000" dirty="0" smtClean="0"/>
              <a:t>N</a:t>
            </a:r>
            <a:r>
              <a:rPr kumimoji="1" lang="ja-JP" altLang="en-US" baseline="0" dirty="0" smtClean="0"/>
              <a:t>を見積もることが出来ます。</a:t>
            </a:r>
            <a:endParaRPr kumimoji="1" lang="en-US" altLang="ja-JP" baseline="-25000"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28</a:t>
            </a:fld>
            <a:endParaRPr kumimoji="1" lang="ja-JP" altLang="en-US"/>
          </a:p>
        </p:txBody>
      </p:sp>
    </p:spTree>
    <p:extLst>
      <p:ext uri="{BB962C8B-B14F-4D97-AF65-F5344CB8AC3E}">
        <p14:creationId xmlns:p14="http://schemas.microsoft.com/office/powerpoint/2010/main" val="3430714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次に、スペクトルの温度変化を</a:t>
            </a:r>
            <a:r>
              <a:rPr kumimoji="1" lang="en-US" altLang="ja-JP" dirty="0" smtClean="0"/>
              <a:t>Tl6</a:t>
            </a:r>
            <a:r>
              <a:rPr kumimoji="1" lang="ja-JP" altLang="en-US" dirty="0" smtClean="0"/>
              <a:t>層型と比較します。</a:t>
            </a:r>
            <a:endParaRPr kumimoji="1" lang="en-US" altLang="ja-JP" dirty="0" smtClean="0"/>
          </a:p>
          <a:p>
            <a:r>
              <a:rPr kumimoji="1" lang="en-US" altLang="ja-JP" dirty="0" smtClean="0"/>
              <a:t>Tl1256</a:t>
            </a:r>
            <a:r>
              <a:rPr kumimoji="1" lang="ja-JP" altLang="en-US" dirty="0" smtClean="0"/>
              <a:t>ではすべての温度域において２つを区別することが出来ており、２層系に比べてスペクトルがシャープであることが分かります。</a:t>
            </a:r>
            <a:endParaRPr kumimoji="1" lang="en-US" altLang="ja-JP" dirty="0" smtClean="0"/>
          </a:p>
          <a:p>
            <a:r>
              <a:rPr kumimoji="1" lang="ja-JP" altLang="en-US" dirty="0" smtClean="0"/>
              <a:t>このことから、多層型にすることによって、</a:t>
            </a:r>
            <a:r>
              <a:rPr kumimoji="1" lang="en-US" altLang="ja-JP" dirty="0" smtClean="0"/>
              <a:t>CuO2</a:t>
            </a:r>
            <a:r>
              <a:rPr kumimoji="1" lang="ja-JP" altLang="en-US" dirty="0" smtClean="0"/>
              <a:t>面だけでなく、</a:t>
            </a:r>
            <a:r>
              <a:rPr kumimoji="1" lang="en-US" altLang="ja-JP" dirty="0" smtClean="0"/>
              <a:t>Tl</a:t>
            </a:r>
            <a:r>
              <a:rPr kumimoji="1" lang="ja-JP" altLang="en-US" dirty="0" smtClean="0"/>
              <a:t>サイトが位置しているブロック層の平坦性も良く、試料がかなり綺麗であることが分かります。</a:t>
            </a:r>
            <a:endParaRPr kumimoji="1" lang="en-US" altLang="ja-JP" dirty="0" smtClean="0"/>
          </a:p>
          <a:p>
            <a:r>
              <a:rPr kumimoji="1" lang="ja-JP" altLang="en-US" dirty="0" smtClean="0"/>
              <a:t>また、スペクトルの半値幅を見てみると、低温において広がっていることが分かります。</a:t>
            </a:r>
            <a:endParaRPr kumimoji="1" lang="en-US" altLang="ja-JP" dirty="0" smtClean="0"/>
          </a:p>
          <a:p>
            <a:r>
              <a:rPr kumimoji="1" lang="ja-JP" altLang="en-US" dirty="0" smtClean="0"/>
              <a:t>このことから、低温に向かうにつれて反強磁性秩序が強くなり、内部磁場が大きくなっていることが分かります。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29</a:t>
            </a:fld>
            <a:endParaRPr kumimoji="1" lang="ja-JP" altLang="en-US"/>
          </a:p>
        </p:txBody>
      </p:sp>
    </p:spTree>
    <p:extLst>
      <p:ext uri="{BB962C8B-B14F-4D97-AF65-F5344CB8AC3E}">
        <p14:creationId xmlns:p14="http://schemas.microsoft.com/office/powerpoint/2010/main" val="34307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3</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それではまず、単層型銅酸化物である</a:t>
            </a:r>
            <a:r>
              <a:rPr lang="en-US" altLang="ja-JP" dirty="0" smtClean="0"/>
              <a:t>LSCO</a:t>
            </a:r>
            <a:r>
              <a:rPr lang="ja-JP" altLang="en-US" dirty="0" smtClean="0"/>
              <a:t>を例に銅酸化物の説明を行います。</a:t>
            </a:r>
            <a:endParaRPr lang="en-US" altLang="ja-JP" dirty="0" smtClean="0"/>
          </a:p>
          <a:p>
            <a:r>
              <a:rPr lang="ja-JP" altLang="en-US" dirty="0" smtClean="0"/>
              <a:t>こちらが</a:t>
            </a:r>
            <a:r>
              <a:rPr lang="en-US" altLang="ja-JP" dirty="0" smtClean="0"/>
              <a:t>LSCO</a:t>
            </a:r>
            <a:r>
              <a:rPr lang="ja-JP" altLang="en-US" dirty="0" smtClean="0"/>
              <a:t>の母物質である</a:t>
            </a:r>
            <a:r>
              <a:rPr lang="en-US" altLang="ja-JP" dirty="0" smtClean="0"/>
              <a:t>La</a:t>
            </a:r>
            <a:r>
              <a:rPr lang="en-US" altLang="ja-JP" baseline="-25000" dirty="0" smtClean="0"/>
              <a:t>2</a:t>
            </a:r>
            <a:r>
              <a:rPr lang="en-US" altLang="ja-JP" baseline="0" dirty="0" smtClean="0"/>
              <a:t>CuO</a:t>
            </a:r>
            <a:r>
              <a:rPr lang="en-US" altLang="ja-JP" baseline="-25000" dirty="0" smtClean="0"/>
              <a:t>4</a:t>
            </a:r>
            <a:r>
              <a:rPr lang="ja-JP" altLang="en-US" baseline="0" dirty="0" smtClean="0"/>
              <a:t>と呼ばれるモット絶縁体で、電荷供給層と</a:t>
            </a:r>
            <a:r>
              <a:rPr lang="en-US" altLang="ja-JP" baseline="0" dirty="0" smtClean="0"/>
              <a:t>CuO2</a:t>
            </a:r>
            <a:r>
              <a:rPr lang="ja-JP" altLang="en-US" baseline="0" dirty="0" smtClean="0"/>
              <a:t>面が交互に積み重なった構造をしています。</a:t>
            </a: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この物質の</a:t>
            </a:r>
            <a:r>
              <a:rPr kumimoji="1" lang="en-US" altLang="ja-JP" sz="1200" kern="1200" dirty="0" smtClean="0">
                <a:solidFill>
                  <a:schemeClr val="tx1"/>
                </a:solidFill>
                <a:effectLst/>
                <a:latin typeface="+mn-lt"/>
                <a:ea typeface="+mn-ea"/>
                <a:cs typeface="+mn-cs"/>
              </a:rPr>
              <a:t>CuO2</a:t>
            </a:r>
            <a:r>
              <a:rPr kumimoji="1" lang="ja-JP" altLang="ja-JP" sz="1200" kern="1200" dirty="0" smtClean="0">
                <a:solidFill>
                  <a:schemeClr val="tx1"/>
                </a:solidFill>
                <a:effectLst/>
                <a:latin typeface="+mn-lt"/>
                <a:ea typeface="+mn-ea"/>
                <a:cs typeface="+mn-cs"/>
              </a:rPr>
              <a:t>面の電子状態について見ていきます。</a:t>
            </a:r>
          </a:p>
          <a:p>
            <a:r>
              <a:rPr kumimoji="1" lang="en-US" altLang="ja-JP" sz="1200" kern="1200" dirty="0" smtClean="0">
                <a:solidFill>
                  <a:schemeClr val="tx1"/>
                </a:solidFill>
                <a:effectLst/>
                <a:latin typeface="+mn-lt"/>
                <a:ea typeface="+mn-ea"/>
                <a:cs typeface="+mn-cs"/>
              </a:rPr>
              <a:t>CuO2</a:t>
            </a:r>
            <a:r>
              <a:rPr kumimoji="1" lang="ja-JP" altLang="ja-JP" sz="1200" kern="1200" dirty="0" smtClean="0">
                <a:solidFill>
                  <a:schemeClr val="tx1"/>
                </a:solidFill>
                <a:effectLst/>
                <a:latin typeface="+mn-lt"/>
                <a:ea typeface="+mn-ea"/>
                <a:cs typeface="+mn-cs"/>
              </a:rPr>
              <a:t>面にある</a:t>
            </a:r>
            <a:r>
              <a:rPr kumimoji="1" lang="en-US" altLang="ja-JP" sz="1200" kern="1200" dirty="0" smtClean="0">
                <a:solidFill>
                  <a:schemeClr val="tx1"/>
                </a:solidFill>
                <a:effectLst/>
                <a:latin typeface="+mn-lt"/>
                <a:ea typeface="+mn-ea"/>
                <a:cs typeface="+mn-cs"/>
              </a:rPr>
              <a:t>Cu2+</a:t>
            </a:r>
            <a:r>
              <a:rPr kumimoji="1" lang="ja-JP" altLang="ja-JP" sz="1200" kern="1200" dirty="0" smtClean="0">
                <a:solidFill>
                  <a:schemeClr val="tx1"/>
                </a:solidFill>
                <a:effectLst/>
                <a:latin typeface="+mn-lt"/>
                <a:ea typeface="+mn-ea"/>
                <a:cs typeface="+mn-cs"/>
              </a:rPr>
              <a:t>イオンは、</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軌道に</a:t>
            </a:r>
            <a:r>
              <a:rPr kumimoji="1" lang="en-US" altLang="ja-JP" sz="1200" kern="1200" dirty="0" smtClean="0">
                <a:solidFill>
                  <a:schemeClr val="tx1"/>
                </a:solidFill>
                <a:effectLst/>
                <a:latin typeface="+mn-lt"/>
                <a:ea typeface="+mn-ea"/>
                <a:cs typeface="+mn-cs"/>
              </a:rPr>
              <a:t>9</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電子を持っています。</a:t>
            </a:r>
          </a:p>
          <a:p>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軌道はもともと</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重に縮退していますが、</a:t>
            </a:r>
            <a:endParaRPr lang="en-US" altLang="ja-JP" baseline="-25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以上のことをまとめると、</a:t>
            </a:r>
            <a:endParaRPr kumimoji="1" lang="en-US" altLang="ja-JP" dirty="0" smtClean="0"/>
          </a:p>
          <a:p>
            <a:r>
              <a:rPr kumimoji="1" lang="en-US" altLang="ja-JP" dirty="0" smtClean="0"/>
              <a:t>Cu</a:t>
            </a:r>
            <a:r>
              <a:rPr kumimoji="1" lang="ja-JP" altLang="en-US" dirty="0" smtClean="0"/>
              <a:t>ゼロ磁場</a:t>
            </a:r>
            <a:r>
              <a:rPr kumimoji="1" lang="en-US" altLang="ja-JP" dirty="0" smtClean="0"/>
              <a:t>NMR</a:t>
            </a:r>
            <a:r>
              <a:rPr kumimoji="1" lang="ja-JP" altLang="en-US" dirty="0" smtClean="0"/>
              <a:t>測定によって、</a:t>
            </a:r>
            <a:r>
              <a:rPr kumimoji="1" lang="en-US" altLang="ja-JP" dirty="0" smtClean="0"/>
              <a:t>Tl1212</a:t>
            </a:r>
            <a:r>
              <a:rPr kumimoji="1" lang="ja-JP" altLang="en-US" dirty="0" smtClean="0"/>
              <a:t>において反強磁性秩序が形成されていることを確認出来ました。</a:t>
            </a:r>
            <a:endParaRPr kumimoji="1" lang="en-US" altLang="ja-JP" dirty="0" smtClean="0"/>
          </a:p>
          <a:p>
            <a:r>
              <a:rPr kumimoji="1" lang="ja-JP" altLang="en-US" dirty="0" smtClean="0"/>
              <a:t>これより、</a:t>
            </a:r>
            <a:r>
              <a:rPr kumimoji="1" lang="en-US" altLang="ja-JP" dirty="0" smtClean="0"/>
              <a:t>CuO2</a:t>
            </a:r>
            <a:r>
              <a:rPr kumimoji="1" lang="ja-JP" altLang="en-US" dirty="0" smtClean="0"/>
              <a:t>面は系によらず、ほとんど同じであると考えることが出来ます。</a:t>
            </a:r>
            <a:endParaRPr kumimoji="1" lang="en-US" altLang="ja-JP" dirty="0" smtClean="0"/>
          </a:p>
          <a:p>
            <a:r>
              <a:rPr kumimoji="1" lang="ja-JP" altLang="en-US" dirty="0" smtClean="0"/>
              <a:t>また、多層型において、最近接の</a:t>
            </a:r>
            <a:r>
              <a:rPr kumimoji="1" lang="en-US" altLang="ja-JP" dirty="0" smtClean="0"/>
              <a:t>Cu</a:t>
            </a:r>
            <a:r>
              <a:rPr kumimoji="1" lang="ja-JP" altLang="en-US" dirty="0" smtClean="0"/>
              <a:t>スピンから受ける影響が大きいことが分かりました。</a:t>
            </a:r>
            <a:endParaRPr kumimoji="1" lang="en-US" altLang="ja-JP" dirty="0" smtClean="0"/>
          </a:p>
          <a:p>
            <a:r>
              <a:rPr kumimoji="1" lang="ja-JP" altLang="en-US" dirty="0" smtClean="0"/>
              <a:t>これは、</a:t>
            </a:r>
            <a:r>
              <a:rPr kumimoji="1" lang="en-US" altLang="ja-JP" dirty="0" smtClean="0"/>
              <a:t>Cu3d</a:t>
            </a:r>
            <a:r>
              <a:rPr kumimoji="1" lang="ja-JP" altLang="en-US" dirty="0" smtClean="0"/>
              <a:t>と</a:t>
            </a:r>
            <a:r>
              <a:rPr kumimoji="1" lang="en-US" altLang="ja-JP" dirty="0" smtClean="0"/>
              <a:t>O2p</a:t>
            </a:r>
            <a:r>
              <a:rPr kumimoji="1" lang="ja-JP" altLang="en-US" dirty="0" smtClean="0"/>
              <a:t>軌道の重なりが大きくなったからであると考えることが出来、それにより</a:t>
            </a:r>
            <a:r>
              <a:rPr kumimoji="1" lang="en-US" altLang="ja-JP" dirty="0" smtClean="0"/>
              <a:t>Cu</a:t>
            </a:r>
            <a:r>
              <a:rPr kumimoji="1" lang="ja-JP" altLang="en-US" dirty="0" smtClean="0"/>
              <a:t>と</a:t>
            </a:r>
            <a:r>
              <a:rPr kumimoji="1" lang="en-US" altLang="ja-JP" dirty="0" smtClean="0"/>
              <a:t>O</a:t>
            </a:r>
            <a:r>
              <a:rPr kumimoji="1" lang="ja-JP" altLang="en-US" dirty="0" smtClean="0"/>
              <a:t>の結合が強くなり、</a:t>
            </a:r>
            <a:r>
              <a:rPr kumimoji="1" lang="en-US" altLang="ja-JP" dirty="0" smtClean="0"/>
              <a:t>CuO2</a:t>
            </a:r>
            <a:r>
              <a:rPr kumimoji="1" lang="ja-JP" altLang="en-US" dirty="0" smtClean="0"/>
              <a:t>面の平坦性が良くなっているのではないかと考えることが出来ます。</a:t>
            </a:r>
            <a:endParaRPr kumimoji="1" lang="en-US" altLang="ja-JP" dirty="0" smtClean="0"/>
          </a:p>
          <a:p>
            <a:r>
              <a:rPr kumimoji="1" lang="ja-JP" altLang="en-US" dirty="0" smtClean="0"/>
              <a:t>また、</a:t>
            </a:r>
            <a:r>
              <a:rPr kumimoji="1" lang="en-US" altLang="ja-JP" dirty="0" smtClean="0"/>
              <a:t>Tl1212</a:t>
            </a:r>
            <a:r>
              <a:rPr kumimoji="1" lang="ja-JP" altLang="en-US" dirty="0" smtClean="0"/>
              <a:t>において</a:t>
            </a:r>
            <a:r>
              <a:rPr kumimoji="1" lang="en-US" altLang="ja-JP" dirty="0" smtClean="0"/>
              <a:t>Tl-NMR</a:t>
            </a:r>
            <a:r>
              <a:rPr kumimoji="1" lang="ja-JP" altLang="en-US" dirty="0" smtClean="0"/>
              <a:t>を行ったところ、内部磁場の発生を確認しました。</a:t>
            </a:r>
            <a:endParaRPr kumimoji="1" lang="en-US" altLang="ja-JP" dirty="0" smtClean="0"/>
          </a:p>
          <a:p>
            <a:r>
              <a:rPr kumimoji="1" lang="ja-JP" altLang="en-US" dirty="0" smtClean="0"/>
              <a:t>これは、</a:t>
            </a:r>
            <a:r>
              <a:rPr kumimoji="1" lang="en-US" altLang="ja-JP" dirty="0" smtClean="0"/>
              <a:t>CuO2</a:t>
            </a:r>
            <a:r>
              <a:rPr kumimoji="1" lang="ja-JP" altLang="en-US" dirty="0" smtClean="0"/>
              <a:t>面において磁気秩序が発達しているからであると考えることが出来ます。</a:t>
            </a:r>
            <a:endParaRPr kumimoji="1" lang="en-US" altLang="ja-JP" dirty="0" smtClean="0"/>
          </a:p>
          <a:p>
            <a:endParaRPr kumimoji="1" lang="en-US" altLang="ja-JP" dirty="0" smtClean="0"/>
          </a:p>
          <a:p>
            <a:r>
              <a:rPr kumimoji="1" lang="en-US" altLang="ja-JP" dirty="0" smtClean="0"/>
              <a:t>Finally, I’d like to summarize my talk.</a:t>
            </a:r>
            <a:r>
              <a:rPr kumimoji="1" lang="en-US" altLang="ja-JP" baseline="0" dirty="0" smtClean="0"/>
              <a:t> </a:t>
            </a:r>
          </a:p>
          <a:p>
            <a:r>
              <a:rPr kumimoji="1" lang="en-US" altLang="ja-JP" baseline="0" dirty="0" smtClean="0"/>
              <a:t>By, Cu-zero-field-NMR, I confirmed AFM occurs in Tl1212. So, CuO2 planes don’t depend on the systems of </a:t>
            </a:r>
            <a:r>
              <a:rPr kumimoji="1" lang="en-US" altLang="ja-JP" baseline="0" dirty="0" err="1" smtClean="0"/>
              <a:t>cuprates</a:t>
            </a:r>
            <a:r>
              <a:rPr kumimoji="1" lang="en-US" altLang="ja-JP" baseline="0" dirty="0" smtClean="0"/>
              <a:t>.</a:t>
            </a:r>
          </a:p>
          <a:p>
            <a:r>
              <a:rPr kumimoji="1" lang="en-US" altLang="ja-JP" baseline="0" dirty="0" smtClean="0"/>
              <a:t>Then, B is a big value in multilayer, because </a:t>
            </a:r>
            <a:r>
              <a:rPr kumimoji="1" lang="en-US" altLang="ja-JP" baseline="0" dirty="0" err="1" smtClean="0"/>
              <a:t>wavefunctions</a:t>
            </a:r>
            <a:r>
              <a:rPr kumimoji="1" lang="en-US" altLang="ja-JP" baseline="0" dirty="0" smtClean="0"/>
              <a:t> of Cu3d and O2p are overlapped largely. So, Cu-O bonding is strong, and flatness is good.</a:t>
            </a:r>
          </a:p>
          <a:p>
            <a:r>
              <a:rPr kumimoji="1" lang="en-US" altLang="ja-JP" dirty="0" smtClean="0"/>
              <a:t>By</a:t>
            </a:r>
            <a:r>
              <a:rPr kumimoji="1" lang="en-US" altLang="ja-JP" baseline="0" dirty="0" smtClean="0"/>
              <a:t> Tl-NMR in Tl1212, H</a:t>
            </a:r>
            <a:r>
              <a:rPr kumimoji="1" lang="en-US" altLang="ja-JP" baseline="-25000" dirty="0" smtClean="0"/>
              <a:t>int</a:t>
            </a:r>
            <a:r>
              <a:rPr kumimoji="1" lang="en-US" altLang="ja-JP" baseline="0" dirty="0" smtClean="0"/>
              <a:t> is confirmed. This is because of magnetic ordering development in CuO2 planes.</a:t>
            </a:r>
            <a:endParaRPr kumimoji="1" lang="ja-JP" altLang="en-US" baseline="-25000" dirty="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30</a:t>
            </a:fld>
            <a:endParaRPr kumimoji="1" lang="ja-JP" altLang="en-US"/>
          </a:p>
        </p:txBody>
      </p:sp>
    </p:spTree>
    <p:extLst>
      <p:ext uri="{BB962C8B-B14F-4D97-AF65-F5344CB8AC3E}">
        <p14:creationId xmlns:p14="http://schemas.microsoft.com/office/powerpoint/2010/main" val="1679080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それでは、今回ご紹介させて頂く論文で扱っている試料の測定結果について見ていきたいと思います。</a:t>
            </a:r>
            <a:endParaRPr kumimoji="1" lang="en-US" altLang="ja-JP" dirty="0" smtClean="0"/>
          </a:p>
          <a:p>
            <a:r>
              <a:rPr kumimoji="1" lang="ja-JP" altLang="en-US" dirty="0" smtClean="0"/>
              <a:t>こちらが今回の試料の結晶構造です。</a:t>
            </a:r>
            <a:endParaRPr kumimoji="1" lang="en-US" altLang="ja-JP" dirty="0" smtClean="0"/>
          </a:p>
          <a:p>
            <a:r>
              <a:rPr kumimoji="1" lang="ja-JP" altLang="en-US" dirty="0" smtClean="0"/>
              <a:t>そしてこちらは私が測定した、同じ</a:t>
            </a:r>
            <a:r>
              <a:rPr kumimoji="1" lang="en-US" altLang="ja-JP" dirty="0" smtClean="0"/>
              <a:t>Tl</a:t>
            </a:r>
            <a:r>
              <a:rPr kumimoji="1" lang="ja-JP" altLang="en-US" dirty="0" smtClean="0"/>
              <a:t>系の</a:t>
            </a:r>
            <a:r>
              <a:rPr kumimoji="1" lang="en-US" altLang="ja-JP" dirty="0" smtClean="0"/>
              <a:t>6</a:t>
            </a:r>
            <a:r>
              <a:rPr kumimoji="1" lang="ja-JP" altLang="en-US" dirty="0" smtClean="0"/>
              <a:t>層型の試料の測定結果なのですが、これらの結果を比較をしたいと思います。</a:t>
            </a:r>
            <a:endParaRPr kumimoji="1" lang="en-US" altLang="ja-JP" dirty="0" smtClean="0"/>
          </a:p>
          <a:p>
            <a:r>
              <a:rPr kumimoji="1" lang="en-US" altLang="ja-JP" dirty="0" smtClean="0"/>
              <a:t>(Ca</a:t>
            </a:r>
            <a:r>
              <a:rPr kumimoji="1" lang="ja-JP" altLang="en-US" dirty="0" smtClean="0"/>
              <a:t>原子半径</a:t>
            </a:r>
            <a:r>
              <a:rPr kumimoji="1" lang="en-US" altLang="ja-JP" dirty="0" smtClean="0"/>
              <a:t>197pmY180pm pm=10</a:t>
            </a:r>
            <a:r>
              <a:rPr kumimoji="1" lang="en-US" altLang="ja-JP" baseline="30000" dirty="0" smtClean="0"/>
              <a:t>-12</a:t>
            </a:r>
            <a:r>
              <a:rPr kumimoji="1" lang="en-US" altLang="ja-JP" dirty="0" smtClean="0"/>
              <a:t>m)</a:t>
            </a:r>
          </a:p>
          <a:p>
            <a:r>
              <a:rPr kumimoji="1" lang="ja-JP" altLang="en-US" dirty="0" smtClean="0"/>
              <a:t>組成比からこちらは</a:t>
            </a:r>
            <a:r>
              <a:rPr kumimoji="1" lang="en-US" altLang="ja-JP" dirty="0" smtClean="0"/>
              <a:t>Tl1212</a:t>
            </a:r>
            <a:r>
              <a:rPr kumimoji="1" lang="ja-JP" altLang="en-US" dirty="0" smtClean="0"/>
              <a:t>こちらの</a:t>
            </a:r>
            <a:r>
              <a:rPr kumimoji="1" lang="en-US" altLang="ja-JP" dirty="0" smtClean="0"/>
              <a:t>6</a:t>
            </a:r>
            <a:r>
              <a:rPr kumimoji="1" lang="ja-JP" altLang="en-US" dirty="0" smtClean="0"/>
              <a:t>層系は</a:t>
            </a:r>
            <a:r>
              <a:rPr kumimoji="1" lang="en-US" altLang="ja-JP" dirty="0" smtClean="0"/>
              <a:t>Tl1256</a:t>
            </a:r>
            <a:r>
              <a:rPr kumimoji="1" lang="ja-JP" altLang="en-US" dirty="0" smtClean="0"/>
              <a:t>と慣用的に呼ばれています。</a:t>
            </a:r>
            <a:endParaRPr kumimoji="1" lang="en-US" altLang="ja-JP" dirty="0" smtClean="0"/>
          </a:p>
          <a:p>
            <a:r>
              <a:rPr kumimoji="1" lang="en-US" altLang="ja-JP" dirty="0" smtClean="0"/>
              <a:t>Tl1212</a:t>
            </a:r>
            <a:r>
              <a:rPr kumimoji="1" lang="ja-JP" altLang="en-US" dirty="0" smtClean="0"/>
              <a:t>はこの様にピラミッド型の</a:t>
            </a:r>
            <a:r>
              <a:rPr kumimoji="1" lang="en-US" altLang="ja-JP" dirty="0" smtClean="0"/>
              <a:t>CuO2</a:t>
            </a:r>
            <a:r>
              <a:rPr kumimoji="1" lang="ja-JP" altLang="en-US" dirty="0" smtClean="0"/>
              <a:t>面を</a:t>
            </a:r>
            <a:r>
              <a:rPr kumimoji="1" lang="en-US" altLang="ja-JP" dirty="0" smtClean="0"/>
              <a:t>2</a:t>
            </a:r>
            <a:r>
              <a:rPr kumimoji="1" lang="ja-JP" altLang="en-US" dirty="0" smtClean="0"/>
              <a:t>枚積み重ねた構造をしており、</a:t>
            </a:r>
            <a:r>
              <a:rPr kumimoji="1" lang="en-US" altLang="ja-JP" dirty="0" smtClean="0"/>
              <a:t>Tl1256</a:t>
            </a:r>
            <a:r>
              <a:rPr kumimoji="1" lang="ja-JP" altLang="en-US" dirty="0" smtClean="0"/>
              <a:t>は</a:t>
            </a:r>
            <a:r>
              <a:rPr kumimoji="1" lang="en-US" altLang="ja-JP" dirty="0" smtClean="0"/>
              <a:t>2</a:t>
            </a:r>
            <a:r>
              <a:rPr kumimoji="1" lang="ja-JP" altLang="en-US" dirty="0" smtClean="0"/>
              <a:t>枚のピラミッド型</a:t>
            </a:r>
            <a:r>
              <a:rPr kumimoji="1" lang="en-US" altLang="ja-JP" dirty="0" smtClean="0"/>
              <a:t>CuO2</a:t>
            </a:r>
            <a:r>
              <a:rPr kumimoji="1" lang="ja-JP" altLang="en-US" dirty="0" smtClean="0"/>
              <a:t>面の間に</a:t>
            </a:r>
            <a:r>
              <a:rPr kumimoji="1" lang="en-US" altLang="ja-JP" dirty="0" smtClean="0"/>
              <a:t>4</a:t>
            </a:r>
            <a:r>
              <a:rPr kumimoji="1" lang="ja-JP" altLang="en-US" dirty="0" smtClean="0"/>
              <a:t>枚の四面体配位の</a:t>
            </a:r>
            <a:r>
              <a:rPr kumimoji="1" lang="en-US" altLang="ja-JP" dirty="0" smtClean="0"/>
              <a:t>CuO2</a:t>
            </a:r>
            <a:r>
              <a:rPr kumimoji="1" lang="ja-JP" altLang="en-US" dirty="0" smtClean="0"/>
              <a:t>面が積み重なった構造をしています。</a:t>
            </a:r>
            <a:endParaRPr kumimoji="1" lang="en-US" altLang="ja-JP" dirty="0" smtClean="0"/>
          </a:p>
          <a:p>
            <a:r>
              <a:rPr kumimoji="1" lang="ja-JP" altLang="en-US" dirty="0" smtClean="0"/>
              <a:t>スペクトルの温度変化がこちらになります。</a:t>
            </a:r>
            <a:endParaRPr kumimoji="1" lang="en-US" altLang="ja-JP" dirty="0" smtClean="0"/>
          </a:p>
          <a:p>
            <a:r>
              <a:rPr kumimoji="1" lang="en-US" altLang="ja-JP" dirty="0" smtClean="0"/>
              <a:t>Tl</a:t>
            </a:r>
            <a:r>
              <a:rPr kumimoji="1" lang="ja-JP" altLang="en-US" dirty="0" err="1" smtClean="0"/>
              <a:t>には</a:t>
            </a:r>
            <a:r>
              <a:rPr kumimoji="1" lang="ja-JP" altLang="en-US" dirty="0" smtClean="0"/>
              <a:t>質量数が</a:t>
            </a:r>
            <a:r>
              <a:rPr kumimoji="1" lang="en-US" altLang="ja-JP" dirty="0" smtClean="0"/>
              <a:t>203</a:t>
            </a:r>
            <a:r>
              <a:rPr kumimoji="1" lang="ja-JP" altLang="en-US" dirty="0" smtClean="0"/>
              <a:t>と</a:t>
            </a:r>
            <a:r>
              <a:rPr kumimoji="1" lang="en-US" altLang="ja-JP" dirty="0" smtClean="0"/>
              <a:t>205</a:t>
            </a:r>
            <a:r>
              <a:rPr kumimoji="1" lang="ja-JP" altLang="en-US" dirty="0" smtClean="0"/>
              <a:t>の</a:t>
            </a:r>
            <a:r>
              <a:rPr kumimoji="1" lang="en-US" altLang="ja-JP" dirty="0" smtClean="0"/>
              <a:t>2</a:t>
            </a:r>
            <a:r>
              <a:rPr kumimoji="1" lang="ja-JP" altLang="en-US" dirty="0" err="1" smtClean="0"/>
              <a:t>つの</a:t>
            </a:r>
            <a:r>
              <a:rPr kumimoji="1" lang="ja-JP" altLang="en-US" dirty="0" smtClean="0"/>
              <a:t>安定同位体が存在し、低温において</a:t>
            </a:r>
            <a:r>
              <a:rPr kumimoji="1" lang="en-US" altLang="ja-JP" dirty="0" smtClean="0"/>
              <a:t>Tl1212</a:t>
            </a:r>
            <a:r>
              <a:rPr kumimoji="1" lang="ja-JP" altLang="en-US" dirty="0" smtClean="0"/>
              <a:t>ではその２つを区別できず、重なっているのですが、</a:t>
            </a:r>
            <a:r>
              <a:rPr kumimoji="1" lang="en-US" altLang="ja-JP" dirty="0" smtClean="0"/>
              <a:t>Tl1256</a:t>
            </a:r>
            <a:r>
              <a:rPr kumimoji="1" lang="ja-JP" altLang="en-US" dirty="0" smtClean="0"/>
              <a:t>ではすべての温度域において２つを区別することが出来ており、２層系に比べてスペクトルがシャープであることが分かります。</a:t>
            </a:r>
            <a:endParaRPr kumimoji="1" lang="en-US" altLang="ja-JP" dirty="0" smtClean="0"/>
          </a:p>
          <a:p>
            <a:r>
              <a:rPr kumimoji="1" lang="ja-JP" altLang="en-US" dirty="0" smtClean="0"/>
              <a:t>このことから、多層型にすることによって、面の平坦性が良く、試料がかなり綺麗であることが分かります。</a:t>
            </a:r>
            <a:endParaRPr kumimoji="1" lang="en-US" altLang="ja-JP" dirty="0" smtClean="0"/>
          </a:p>
          <a:p>
            <a:r>
              <a:rPr kumimoji="1" lang="ja-JP" altLang="en-US" dirty="0" smtClean="0"/>
              <a:t>また、それぞれのスペクトルの半値幅を見てみると、低温において広がっていることが分かります。</a:t>
            </a:r>
            <a:endParaRPr kumimoji="1" lang="en-US" altLang="ja-JP" dirty="0" smtClean="0"/>
          </a:p>
          <a:p>
            <a:r>
              <a:rPr kumimoji="1" lang="ja-JP" altLang="en-US" dirty="0" smtClean="0"/>
              <a:t>このことから、どちらも低温に向かうにつれて反強磁性秩序が形成され、内部磁場が発生していることが分かります。</a:t>
            </a:r>
            <a:endParaRPr kumimoji="1" lang="en-US" altLang="ja-JP" dirty="0" smtClean="0"/>
          </a:p>
          <a:p>
            <a:r>
              <a:rPr kumimoji="1" lang="ja-JP" altLang="en-US" dirty="0" smtClean="0"/>
              <a:t>それでは次に、内部磁場の大きさを決めるために、</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CB34A44-99B2-435A-9647-B9BE91BB32ED}" type="slidenum">
              <a:rPr kumimoji="1" lang="ja-JP" altLang="en-US" smtClean="0"/>
              <a:t>31</a:t>
            </a:fld>
            <a:endParaRPr kumimoji="1" lang="ja-JP" altLang="en-US"/>
          </a:p>
        </p:txBody>
      </p:sp>
    </p:spTree>
    <p:extLst>
      <p:ext uri="{BB962C8B-B14F-4D97-AF65-F5344CB8AC3E}">
        <p14:creationId xmlns:p14="http://schemas.microsoft.com/office/powerpoint/2010/main" val="115388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785DCDF-5A56-4A04-89D6-5C899BC61285}" type="slidenum">
              <a:rPr lang="en-US" altLang="ja-JP" smtClean="0">
                <a:ea typeface="ＭＳ Ｐゴシック" charset="-128"/>
              </a:rPr>
              <a:pPr/>
              <a:t>34</a:t>
            </a:fld>
            <a:endParaRPr lang="en-US" altLang="ja-JP" smtClean="0">
              <a:ea typeface="ＭＳ Ｐゴシック" charset="-128"/>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電場勾配</a:t>
            </a:r>
            <a:r>
              <a:rPr kumimoji="1" lang="en-US" altLang="ja-JP" dirty="0" smtClean="0"/>
              <a:t>//c</a:t>
            </a:r>
            <a:r>
              <a:rPr kumimoji="1" lang="ja-JP" altLang="en-US" dirty="0" smtClean="0"/>
              <a:t>と内部磁場</a:t>
            </a:r>
            <a:r>
              <a:rPr kumimoji="1" lang="en-US" altLang="ja-JP" dirty="0" smtClean="0"/>
              <a:t>//</a:t>
            </a:r>
            <a:r>
              <a:rPr kumimoji="1" lang="en-US" altLang="ja-JP" dirty="0" err="1" smtClean="0"/>
              <a:t>ab</a:t>
            </a:r>
            <a:r>
              <a:rPr kumimoji="1" lang="ja-JP" altLang="en-US" dirty="0" smtClean="0"/>
              <a:t>は</a:t>
            </a:r>
            <a:r>
              <a:rPr kumimoji="1" lang="en-US" altLang="ja-JP" dirty="0" smtClean="0"/>
              <a:t>θ=90°</a:t>
            </a:r>
            <a:endParaRPr kumimoji="1" lang="ja-JP" altLang="en-US" dirty="0"/>
          </a:p>
        </p:txBody>
      </p:sp>
      <p:sp>
        <p:nvSpPr>
          <p:cNvPr id="4" name="スライド番号プレースホルダ 3"/>
          <p:cNvSpPr>
            <a:spLocks noGrp="1"/>
          </p:cNvSpPr>
          <p:nvPr>
            <p:ph type="sldNum" sz="quarter" idx="10"/>
          </p:nvPr>
        </p:nvSpPr>
        <p:spPr/>
        <p:txBody>
          <a:bodyPr/>
          <a:lstStyle/>
          <a:p>
            <a:fld id="{895C45E6-F8A6-4038-8684-48B2FACFC07B}" type="slidenum">
              <a:rPr kumimoji="1" lang="ja-JP" altLang="en-US" smtClean="0"/>
              <a:pPr/>
              <a:t>35</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EC5782D-F5EC-4365-B005-36D333BE62EF}" type="slidenum">
              <a:rPr lang="en-US" altLang="ja-JP" smtClean="0">
                <a:ea typeface="ＭＳ Ｐゴシック" charset="-128"/>
              </a:rPr>
              <a:pPr/>
              <a:t>36</a:t>
            </a:fld>
            <a:endParaRPr lang="en-US" altLang="ja-JP" smtClean="0">
              <a:ea typeface="ＭＳ Ｐゴシック" charset="-128"/>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1A601BA-13F2-489F-BA3B-5EC7A7341675}" type="slidenum">
              <a:rPr kumimoji="1" lang="ja-JP" altLang="en-US" smtClean="0"/>
              <a:pPr/>
              <a:t>37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4</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結晶中では、</a:t>
            </a:r>
            <a:r>
              <a:rPr kumimoji="1" lang="en-US" altLang="ja-JP" sz="1200" kern="1200" dirty="0" smtClean="0">
                <a:solidFill>
                  <a:schemeClr val="tx1"/>
                </a:solidFill>
                <a:effectLst/>
                <a:latin typeface="+mn-lt"/>
                <a:ea typeface="+mn-ea"/>
                <a:cs typeface="+mn-cs"/>
              </a:rPr>
              <a:t>Cu2+</a:t>
            </a:r>
            <a:r>
              <a:rPr kumimoji="1" lang="ja-JP" altLang="ja-JP" sz="1200" kern="1200" dirty="0" smtClean="0">
                <a:solidFill>
                  <a:schemeClr val="tx1"/>
                </a:solidFill>
                <a:effectLst/>
                <a:latin typeface="+mn-lt"/>
                <a:ea typeface="+mn-ea"/>
                <a:cs typeface="+mn-cs"/>
              </a:rPr>
              <a:t>イオンを</a:t>
            </a:r>
            <a:r>
              <a:rPr kumimoji="1" lang="en-US" altLang="ja-JP" sz="1200" kern="1200" dirty="0" smtClean="0">
                <a:solidFill>
                  <a:schemeClr val="tx1"/>
                </a:solidFill>
                <a:effectLst/>
                <a:latin typeface="+mn-lt"/>
                <a:ea typeface="+mn-ea"/>
                <a:cs typeface="+mn-cs"/>
              </a:rPr>
              <a:t>6</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O2-</a:t>
            </a:r>
            <a:r>
              <a:rPr kumimoji="1" lang="ja-JP" altLang="ja-JP" sz="1200" kern="1200" dirty="0" smtClean="0">
                <a:solidFill>
                  <a:schemeClr val="tx1"/>
                </a:solidFill>
                <a:effectLst/>
                <a:latin typeface="+mn-lt"/>
                <a:ea typeface="+mn-ea"/>
                <a:cs typeface="+mn-cs"/>
              </a:rPr>
              <a:t>イオンが取り囲んだ八面体構造をしており</a:t>
            </a:r>
          </a:p>
          <a:p>
            <a:r>
              <a:rPr kumimoji="1" lang="ja-JP" altLang="ja-JP" sz="1200" kern="1200" dirty="0" smtClean="0">
                <a:solidFill>
                  <a:schemeClr val="tx1"/>
                </a:solidFill>
                <a:effectLst/>
                <a:latin typeface="+mn-lt"/>
                <a:ea typeface="+mn-ea"/>
                <a:cs typeface="+mn-cs"/>
              </a:rPr>
              <a:t>図のように、軌道が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重と</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重にスプリットします。</a:t>
            </a:r>
          </a:p>
          <a:p>
            <a:r>
              <a:rPr kumimoji="1" lang="ja-JP" altLang="ja-JP" sz="1200" kern="1200" dirty="0" smtClean="0">
                <a:solidFill>
                  <a:schemeClr val="tx1"/>
                </a:solidFill>
                <a:effectLst/>
                <a:latin typeface="+mn-lt"/>
                <a:ea typeface="+mn-ea"/>
                <a:cs typeface="+mn-cs"/>
              </a:rPr>
              <a:t>その理由は、下の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軌道は、</a:t>
            </a:r>
            <a:r>
              <a:rPr kumimoji="1" lang="en-US" altLang="ja-JP" sz="1200" kern="1200" dirty="0" smtClean="0">
                <a:solidFill>
                  <a:schemeClr val="tx1"/>
                </a:solidFill>
                <a:effectLst/>
                <a:latin typeface="+mn-lt"/>
                <a:ea typeface="+mn-ea"/>
                <a:cs typeface="+mn-cs"/>
              </a:rPr>
              <a:t>O2-</a:t>
            </a:r>
            <a:r>
              <a:rPr kumimoji="1" lang="ja-JP" altLang="ja-JP" sz="1200" kern="1200" dirty="0" smtClean="0">
                <a:solidFill>
                  <a:schemeClr val="tx1"/>
                </a:solidFill>
                <a:effectLst/>
                <a:latin typeface="+mn-lt"/>
                <a:ea typeface="+mn-ea"/>
                <a:cs typeface="+mn-cs"/>
              </a:rPr>
              <a:t>イオンを避けるように伸びているのに対し、</a:t>
            </a:r>
          </a:p>
          <a:p>
            <a:r>
              <a:rPr kumimoji="1" lang="ja-JP" altLang="ja-JP" sz="1200" kern="1200" dirty="0" smtClean="0">
                <a:solidFill>
                  <a:schemeClr val="tx1"/>
                </a:solidFill>
                <a:effectLst/>
                <a:latin typeface="+mn-lt"/>
                <a:ea typeface="+mn-ea"/>
                <a:cs typeface="+mn-cs"/>
              </a:rPr>
              <a:t>上の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軌道は、</a:t>
            </a:r>
            <a:r>
              <a:rPr kumimoji="1" lang="en-US" altLang="ja-JP" sz="1200" kern="1200" dirty="0" smtClean="0">
                <a:solidFill>
                  <a:schemeClr val="tx1"/>
                </a:solidFill>
                <a:effectLst/>
                <a:latin typeface="+mn-lt"/>
                <a:ea typeface="+mn-ea"/>
                <a:cs typeface="+mn-cs"/>
              </a:rPr>
              <a:t>O2-</a:t>
            </a:r>
            <a:r>
              <a:rPr kumimoji="1" lang="ja-JP" altLang="ja-JP" sz="1200" kern="1200" dirty="0" smtClean="0">
                <a:solidFill>
                  <a:schemeClr val="tx1"/>
                </a:solidFill>
                <a:effectLst/>
                <a:latin typeface="+mn-lt"/>
                <a:ea typeface="+mn-ea"/>
                <a:cs typeface="+mn-cs"/>
              </a:rPr>
              <a:t>イオンの方に向かって伸びていて、反発してしまい、エネルギーが高くなっているからです。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5</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ここでさらに、実際の結晶内において八面体は</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方向に伸びた縦長な構造をしており、軌道はさらにスプリットします。</a:t>
            </a:r>
          </a:p>
          <a:p>
            <a:r>
              <a:rPr kumimoji="1" lang="ja-JP" altLang="ja-JP" sz="1200" kern="1200" dirty="0" smtClean="0">
                <a:solidFill>
                  <a:schemeClr val="tx1"/>
                </a:solidFill>
                <a:effectLst/>
                <a:latin typeface="+mn-lt"/>
                <a:ea typeface="+mn-ea"/>
                <a:cs typeface="+mn-cs"/>
              </a:rPr>
              <a:t>これを、ヤーンテラー効果と呼びます。</a:t>
            </a:r>
          </a:p>
          <a:p>
            <a:r>
              <a:rPr kumimoji="1" lang="ja-JP" altLang="ja-JP" sz="1200" kern="1200" dirty="0" smtClean="0">
                <a:solidFill>
                  <a:schemeClr val="tx1"/>
                </a:solidFill>
                <a:effectLst/>
                <a:latin typeface="+mn-lt"/>
                <a:ea typeface="+mn-ea"/>
                <a:cs typeface="+mn-cs"/>
              </a:rPr>
              <a:t>（ひずむことによるエネルギーの損より、ひずんで下がった準位に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つ電子が入る方が得）</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6</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このため、</a:t>
            </a:r>
            <a:r>
              <a:rPr kumimoji="1" lang="en-US" altLang="ja-JP" sz="1200" kern="1200" dirty="0" smtClean="0">
                <a:solidFill>
                  <a:schemeClr val="tx1"/>
                </a:solidFill>
                <a:effectLst/>
                <a:latin typeface="+mn-lt"/>
                <a:ea typeface="+mn-ea"/>
                <a:cs typeface="+mn-cs"/>
              </a:rPr>
              <a:t>Cu2+</a:t>
            </a:r>
            <a:r>
              <a:rPr kumimoji="1" lang="ja-JP" altLang="ja-JP" sz="1200" kern="1200" dirty="0" smtClean="0">
                <a:solidFill>
                  <a:schemeClr val="tx1"/>
                </a:solidFill>
                <a:effectLst/>
                <a:latin typeface="+mn-lt"/>
                <a:ea typeface="+mn-ea"/>
                <a:cs typeface="+mn-cs"/>
              </a:rPr>
              <a:t>イオンの</a:t>
            </a:r>
            <a:r>
              <a:rPr kumimoji="1" lang="en-US" altLang="ja-JP" sz="1200" kern="1200" dirty="0" smtClean="0">
                <a:solidFill>
                  <a:schemeClr val="tx1"/>
                </a:solidFill>
                <a:effectLst/>
                <a:latin typeface="+mn-lt"/>
                <a:ea typeface="+mn-ea"/>
                <a:cs typeface="+mn-cs"/>
              </a:rPr>
              <a:t>9</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電子は図のように入り、</a:t>
            </a:r>
          </a:p>
          <a:p>
            <a:r>
              <a:rPr kumimoji="1" lang="en-US" altLang="ja-JP" sz="1200" kern="1200" dirty="0" smtClean="0">
                <a:solidFill>
                  <a:schemeClr val="tx1"/>
                </a:solidFill>
                <a:effectLst/>
                <a:latin typeface="+mn-lt"/>
                <a:ea typeface="+mn-ea"/>
                <a:cs typeface="+mn-cs"/>
              </a:rPr>
              <a:t>3dx</a:t>
            </a:r>
            <a:r>
              <a:rPr kumimoji="1" lang="en-US" altLang="ja-JP" sz="1200" kern="1200" baseline="30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-y</a:t>
            </a:r>
            <a:r>
              <a:rPr kumimoji="1" lang="en-US" altLang="ja-JP" sz="1200" kern="1200" baseline="30000" dirty="0" smtClean="0">
                <a:solidFill>
                  <a:schemeClr val="tx1"/>
                </a:solidFill>
                <a:effectLst/>
                <a:latin typeface="+mn-lt"/>
                <a:ea typeface="+mn-ea"/>
                <a:cs typeface="+mn-cs"/>
              </a:rPr>
              <a:t>2 </a:t>
            </a:r>
            <a:r>
              <a:rPr kumimoji="1" lang="ja-JP" altLang="ja-JP" sz="1200" kern="1200" dirty="0" smtClean="0">
                <a:solidFill>
                  <a:schemeClr val="tx1"/>
                </a:solidFill>
                <a:effectLst/>
                <a:latin typeface="+mn-lt"/>
                <a:ea typeface="+mn-ea"/>
                <a:cs typeface="+mn-cs"/>
              </a:rPr>
              <a:t>軌道には電子が</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つだけ</a:t>
            </a:r>
            <a:r>
              <a:rPr kumimoji="1" lang="ja-JP" altLang="ja-JP" sz="1200" kern="1200" dirty="0" smtClean="0">
                <a:solidFill>
                  <a:schemeClr val="tx1"/>
                </a:solidFill>
                <a:effectLst/>
                <a:latin typeface="+mn-lt"/>
                <a:ea typeface="+mn-ea"/>
                <a:cs typeface="+mn-cs"/>
              </a:rPr>
              <a:t>入った状態となります。</a:t>
            </a:r>
          </a:p>
          <a:p>
            <a:r>
              <a:rPr kumimoji="1" lang="ja-JP" altLang="ja-JP" sz="1200" kern="1200" dirty="0" smtClean="0">
                <a:solidFill>
                  <a:schemeClr val="tx1"/>
                </a:solidFill>
                <a:effectLst/>
                <a:latin typeface="+mn-lt"/>
                <a:ea typeface="+mn-ea"/>
                <a:cs typeface="+mn-cs"/>
              </a:rPr>
              <a:t>今、ほかの軌道は、電子が全て詰まっていて、特に寄与しないので、</a:t>
            </a:r>
          </a:p>
          <a:p>
            <a:r>
              <a:rPr kumimoji="1" lang="en-US" altLang="ja-JP" sz="1200" kern="1200" dirty="0" smtClean="0">
                <a:solidFill>
                  <a:schemeClr val="tx1"/>
                </a:solidFill>
                <a:effectLst/>
                <a:latin typeface="+mn-lt"/>
                <a:ea typeface="+mn-ea"/>
                <a:cs typeface="+mn-cs"/>
              </a:rPr>
              <a:t>3dx</a:t>
            </a:r>
            <a:r>
              <a:rPr kumimoji="1" lang="en-US" altLang="ja-JP" sz="1200" kern="1200" baseline="30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-y</a:t>
            </a:r>
            <a:r>
              <a:rPr kumimoji="1" lang="en-US" altLang="ja-JP" sz="1200" kern="1200" baseline="30000" dirty="0" smtClean="0">
                <a:solidFill>
                  <a:schemeClr val="tx1"/>
                </a:solidFill>
                <a:effectLst/>
                <a:latin typeface="+mn-lt"/>
                <a:ea typeface="+mn-ea"/>
                <a:cs typeface="+mn-cs"/>
              </a:rPr>
              <a:t>2 </a:t>
            </a:r>
            <a:r>
              <a:rPr kumimoji="1" lang="ja-JP" altLang="ja-JP" sz="1200" kern="1200" dirty="0" smtClean="0">
                <a:solidFill>
                  <a:schemeClr val="tx1"/>
                </a:solidFill>
                <a:effectLst/>
                <a:latin typeface="+mn-lt"/>
                <a:ea typeface="+mn-ea"/>
                <a:cs typeface="+mn-cs"/>
              </a:rPr>
              <a:t>軌道だけに着目</a:t>
            </a:r>
            <a:r>
              <a:rPr kumimoji="1" lang="ja-JP" altLang="en-US" sz="1200" kern="1200" dirty="0" smtClean="0">
                <a:solidFill>
                  <a:schemeClr val="tx1"/>
                </a:solidFill>
                <a:effectLst/>
                <a:latin typeface="+mn-lt"/>
                <a:ea typeface="+mn-ea"/>
                <a:cs typeface="+mn-cs"/>
              </a:rPr>
              <a:t>すると</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CuO2</a:t>
            </a:r>
            <a:r>
              <a:rPr kumimoji="1" lang="ja-JP" altLang="ja-JP" sz="1200" kern="1200" dirty="0" smtClean="0">
                <a:solidFill>
                  <a:schemeClr val="tx1"/>
                </a:solidFill>
                <a:effectLst/>
                <a:latin typeface="+mn-lt"/>
                <a:ea typeface="+mn-ea"/>
                <a:cs typeface="+mn-cs"/>
              </a:rPr>
              <a:t>面は図のようになります。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ここで、格子のクロスしたところが</a:t>
            </a:r>
            <a:r>
              <a:rPr kumimoji="1" lang="en-US" altLang="ja-JP" sz="1200" kern="1200" dirty="0" smtClean="0">
                <a:solidFill>
                  <a:schemeClr val="tx1"/>
                </a:solidFill>
                <a:effectLst/>
                <a:latin typeface="+mn-lt"/>
                <a:ea typeface="+mn-ea"/>
                <a:cs typeface="+mn-cs"/>
              </a:rPr>
              <a:t>Cu</a:t>
            </a:r>
            <a:r>
              <a:rPr kumimoji="1" lang="ja-JP" altLang="ja-JP" sz="1200" kern="1200" dirty="0" smtClean="0">
                <a:solidFill>
                  <a:schemeClr val="tx1"/>
                </a:solidFill>
                <a:effectLst/>
                <a:latin typeface="+mn-lt"/>
                <a:ea typeface="+mn-ea"/>
                <a:cs typeface="+mn-cs"/>
              </a:rPr>
              <a:t>の位置を表し、</a:t>
            </a:r>
          </a:p>
          <a:p>
            <a:r>
              <a:rPr kumimoji="1" lang="ja-JP" altLang="ja-JP" sz="1200" kern="1200" dirty="0" smtClean="0">
                <a:solidFill>
                  <a:schemeClr val="tx1"/>
                </a:solidFill>
                <a:effectLst/>
                <a:latin typeface="+mn-lt"/>
                <a:ea typeface="+mn-ea"/>
                <a:cs typeface="+mn-cs"/>
              </a:rPr>
              <a:t>紫の丸が</a:t>
            </a:r>
            <a:r>
              <a:rPr kumimoji="1" lang="en-US" altLang="ja-JP" sz="1200" kern="1200" dirty="0" smtClean="0">
                <a:solidFill>
                  <a:schemeClr val="tx1"/>
                </a:solidFill>
                <a:effectLst/>
                <a:latin typeface="+mn-lt"/>
                <a:ea typeface="+mn-ea"/>
                <a:cs typeface="+mn-cs"/>
              </a:rPr>
              <a:t>3dx2-y2</a:t>
            </a:r>
            <a:r>
              <a:rPr kumimoji="1" lang="ja-JP" altLang="ja-JP" sz="1200" kern="1200" dirty="0" smtClean="0">
                <a:solidFill>
                  <a:schemeClr val="tx1"/>
                </a:solidFill>
                <a:effectLst/>
                <a:latin typeface="+mn-lt"/>
                <a:ea typeface="+mn-ea"/>
                <a:cs typeface="+mn-cs"/>
              </a:rPr>
              <a:t>軌道にある電子を表しています。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ここで、反強磁性交換相互作用</a:t>
            </a:r>
            <a:r>
              <a:rPr kumimoji="1" lang="en-US" altLang="ja-JP" sz="1200" kern="1200" dirty="0" smtClean="0">
                <a:solidFill>
                  <a:schemeClr val="tx1"/>
                </a:solidFill>
                <a:effectLst/>
                <a:latin typeface="+mn-lt"/>
                <a:ea typeface="+mn-ea"/>
                <a:cs typeface="+mn-cs"/>
              </a:rPr>
              <a:t>J</a:t>
            </a:r>
            <a:r>
              <a:rPr kumimoji="1" lang="ja-JP" altLang="ja-JP" sz="1200" kern="1200" dirty="0" smtClean="0">
                <a:solidFill>
                  <a:schemeClr val="tx1"/>
                </a:solidFill>
                <a:effectLst/>
                <a:latin typeface="+mn-lt"/>
                <a:ea typeface="+mn-ea"/>
                <a:cs typeface="+mn-cs"/>
              </a:rPr>
              <a:t>が働いており、上向きスピン↑と下向きスピン↓が隣り合うと、</a:t>
            </a:r>
          </a:p>
          <a:p>
            <a:endParaRPr lang="en-US" altLang="ja-JP" dirty="0" smtClean="0"/>
          </a:p>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7</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kumimoji="1" lang="ja-JP" altLang="ja-JP" sz="1200" kern="1200" dirty="0" smtClean="0">
                <a:solidFill>
                  <a:schemeClr val="tx1"/>
                </a:solidFill>
                <a:effectLst/>
                <a:latin typeface="+mn-lt"/>
                <a:ea typeface="+mn-ea"/>
                <a:cs typeface="+mn-cs"/>
              </a:rPr>
              <a:t>パウリの排他律より飛び移ってまた戻ることが許され、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次摂動によるエネルギーの利得があります。</a:t>
            </a:r>
            <a:endParaRPr lang="en-US" altLang="ja-JP" dirty="0" smtClean="0"/>
          </a:p>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8</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また戻ることが許され、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次摂動によるエネルギーの利得があります。</a:t>
            </a:r>
            <a:endParaRPr lang="en-US" altLang="ja-JP" dirty="0" smtClean="0"/>
          </a:p>
          <a:p>
            <a:r>
              <a:rPr kumimoji="1" lang="ja-JP" altLang="ja-JP" sz="1200" kern="1200" dirty="0" smtClean="0">
                <a:solidFill>
                  <a:schemeClr val="tx1"/>
                </a:solidFill>
                <a:effectLst/>
                <a:latin typeface="+mn-lt"/>
                <a:ea typeface="+mn-ea"/>
                <a:cs typeface="+mn-cs"/>
              </a:rPr>
              <a:t>同じ向きで隣り合うとそのような利得はないため、隣り合ったスピンの向きは反対向きになっています。</a:t>
            </a:r>
          </a:p>
          <a:p>
            <a:r>
              <a:rPr kumimoji="1" lang="ja-JP" altLang="ja-JP" sz="1200" kern="1200" dirty="0" smtClean="0">
                <a:solidFill>
                  <a:schemeClr val="tx1"/>
                </a:solidFill>
                <a:effectLst/>
                <a:latin typeface="+mn-lt"/>
                <a:ea typeface="+mn-ea"/>
                <a:cs typeface="+mn-cs"/>
              </a:rPr>
              <a:t>この様にみると電荷が自由に動けるように思えますが、実際はクーロンエネルギー</a:t>
            </a:r>
            <a:r>
              <a:rPr kumimoji="1" lang="en-US" altLang="ja-JP" sz="1200" kern="1200" dirty="0" smtClean="0">
                <a:solidFill>
                  <a:schemeClr val="tx1"/>
                </a:solidFill>
                <a:effectLst/>
                <a:latin typeface="+mn-lt"/>
                <a:ea typeface="+mn-ea"/>
                <a:cs typeface="+mn-cs"/>
              </a:rPr>
              <a:t>U</a:t>
            </a:r>
            <a:r>
              <a:rPr kumimoji="1" lang="ja-JP" altLang="ja-JP" sz="1200" kern="1200" dirty="0" smtClean="0">
                <a:solidFill>
                  <a:schemeClr val="tx1"/>
                </a:solidFill>
                <a:effectLst/>
                <a:latin typeface="+mn-lt"/>
                <a:ea typeface="+mn-ea"/>
                <a:cs typeface="+mn-cs"/>
              </a:rPr>
              <a:t>が大きいので電荷は自由に動けず、反強磁性絶縁体になります。</a:t>
            </a:r>
          </a:p>
          <a:p>
            <a:r>
              <a:rPr kumimoji="1" lang="ja-JP" altLang="ja-JP" sz="1200" kern="1200" dirty="0" smtClean="0">
                <a:solidFill>
                  <a:schemeClr val="tx1"/>
                </a:solidFill>
                <a:effectLst/>
                <a:latin typeface="+mn-lt"/>
                <a:ea typeface="+mn-ea"/>
                <a:cs typeface="+mn-cs"/>
              </a:rPr>
              <a:t>（スピンの入り方は実験的に確認済み）</a:t>
            </a:r>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9</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次に、ホールをドープする場合を考えます。</a:t>
            </a:r>
          </a:p>
          <a:p>
            <a:r>
              <a:rPr kumimoji="1" lang="en-US" altLang="ja-JP" sz="1200" kern="1200" dirty="0" smtClean="0">
                <a:solidFill>
                  <a:schemeClr val="tx1"/>
                </a:solidFill>
                <a:effectLst/>
                <a:latin typeface="+mn-lt"/>
                <a:ea typeface="+mn-ea"/>
                <a:cs typeface="+mn-cs"/>
              </a:rPr>
              <a:t>La2CuO4</a:t>
            </a:r>
            <a:r>
              <a:rPr kumimoji="1" lang="ja-JP" altLang="ja-JP" sz="1200" kern="1200" dirty="0" smtClean="0">
                <a:solidFill>
                  <a:schemeClr val="tx1"/>
                </a:solidFill>
                <a:effectLst/>
                <a:latin typeface="+mn-lt"/>
                <a:ea typeface="+mn-ea"/>
                <a:cs typeface="+mn-cs"/>
              </a:rPr>
              <a:t>において、相図でいうとこのあたりまで</a:t>
            </a:r>
            <a:r>
              <a:rPr kumimoji="1" lang="en-US" altLang="ja-JP" sz="1200" kern="1200" dirty="0" smtClean="0">
                <a:solidFill>
                  <a:schemeClr val="tx1"/>
                </a:solidFill>
                <a:effectLst/>
                <a:latin typeface="+mn-lt"/>
                <a:ea typeface="+mn-ea"/>
                <a:cs typeface="+mn-cs"/>
              </a:rPr>
              <a:t>La3+</a:t>
            </a:r>
            <a:r>
              <a:rPr kumimoji="1" lang="ja-JP" altLang="ja-JP" sz="1200" kern="1200" dirty="0" smtClean="0">
                <a:solidFill>
                  <a:schemeClr val="tx1"/>
                </a:solidFill>
                <a:effectLst/>
                <a:latin typeface="+mn-lt"/>
                <a:ea typeface="+mn-ea"/>
                <a:cs typeface="+mn-cs"/>
              </a:rPr>
              <a:t>イオンの一部を</a:t>
            </a:r>
            <a:r>
              <a:rPr kumimoji="1" lang="en-US" altLang="ja-JP" sz="1200" kern="1200" dirty="0" smtClean="0">
                <a:solidFill>
                  <a:schemeClr val="tx1"/>
                </a:solidFill>
                <a:effectLst/>
                <a:latin typeface="+mn-lt"/>
                <a:ea typeface="+mn-ea"/>
                <a:cs typeface="+mn-cs"/>
              </a:rPr>
              <a:t>Sr2+</a:t>
            </a:r>
            <a:r>
              <a:rPr kumimoji="1" lang="ja-JP" altLang="ja-JP" sz="1200" kern="1200" dirty="0" smtClean="0">
                <a:solidFill>
                  <a:schemeClr val="tx1"/>
                </a:solidFill>
                <a:effectLst/>
                <a:latin typeface="+mn-lt"/>
                <a:ea typeface="+mn-ea"/>
                <a:cs typeface="+mn-cs"/>
              </a:rPr>
              <a:t>イオンで置換すると</a:t>
            </a:r>
          </a:p>
          <a:p>
            <a:r>
              <a:rPr kumimoji="1" lang="ja-JP" altLang="ja-JP" sz="1200" kern="1200" dirty="0" smtClean="0">
                <a:solidFill>
                  <a:schemeClr val="tx1"/>
                </a:solidFill>
                <a:effectLst/>
                <a:latin typeface="+mn-lt"/>
                <a:ea typeface="+mn-ea"/>
                <a:cs typeface="+mn-cs"/>
              </a:rPr>
              <a:t>今まで、電子を</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つ出してくれていたものが、</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つしか</a:t>
            </a:r>
            <a:r>
              <a:rPr kumimoji="1" lang="ja-JP" altLang="ja-JP" sz="1200" kern="1200" dirty="0" smtClean="0">
                <a:solidFill>
                  <a:schemeClr val="tx1"/>
                </a:solidFill>
                <a:effectLst/>
                <a:latin typeface="+mn-lt"/>
                <a:ea typeface="+mn-ea"/>
                <a:cs typeface="+mn-cs"/>
              </a:rPr>
              <a:t>出してくれなくなるので、電子が</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つ不足します。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これによって、</a:t>
            </a:r>
            <a:r>
              <a:rPr kumimoji="1" lang="en-US" altLang="ja-JP" sz="1200" kern="1200" dirty="0" smtClean="0">
                <a:solidFill>
                  <a:schemeClr val="tx1"/>
                </a:solidFill>
                <a:effectLst/>
                <a:latin typeface="+mn-lt"/>
                <a:ea typeface="+mn-ea"/>
                <a:cs typeface="+mn-cs"/>
              </a:rPr>
              <a:t>CuO2</a:t>
            </a:r>
            <a:r>
              <a:rPr kumimoji="1" lang="ja-JP" altLang="ja-JP" sz="1200" kern="1200" dirty="0" smtClean="0">
                <a:solidFill>
                  <a:schemeClr val="tx1"/>
                </a:solidFill>
                <a:effectLst/>
                <a:latin typeface="+mn-lt"/>
                <a:ea typeface="+mn-ea"/>
                <a:cs typeface="+mn-cs"/>
              </a:rPr>
              <a:t>面の磁性を担っていた</a:t>
            </a:r>
            <a:r>
              <a:rPr kumimoji="1" lang="en-US" altLang="ja-JP" sz="1200" kern="1200" dirty="0" smtClean="0">
                <a:solidFill>
                  <a:schemeClr val="tx1"/>
                </a:solidFill>
                <a:effectLst/>
                <a:latin typeface="+mn-lt"/>
                <a:ea typeface="+mn-ea"/>
                <a:cs typeface="+mn-cs"/>
              </a:rPr>
              <a:t>x2-y2</a:t>
            </a:r>
            <a:r>
              <a:rPr kumimoji="1" lang="ja-JP" altLang="ja-JP" sz="1200" kern="1200" dirty="0" smtClean="0">
                <a:solidFill>
                  <a:schemeClr val="tx1"/>
                </a:solidFill>
                <a:effectLst/>
                <a:latin typeface="+mn-lt"/>
                <a:ea typeface="+mn-ea"/>
                <a:cs typeface="+mn-cs"/>
              </a:rPr>
              <a:t>のスピンが消えます。</a:t>
            </a:r>
          </a:p>
          <a:p>
            <a:r>
              <a:rPr kumimoji="1" lang="ja-JP" altLang="ja-JP" sz="1200" kern="1200" dirty="0" smtClean="0">
                <a:solidFill>
                  <a:schemeClr val="tx1"/>
                </a:solidFill>
                <a:effectLst/>
                <a:latin typeface="+mn-lt"/>
                <a:ea typeface="+mn-ea"/>
                <a:cs typeface="+mn-cs"/>
              </a:rPr>
              <a:t>この時の</a:t>
            </a:r>
            <a:r>
              <a:rPr kumimoji="1" lang="en-US" altLang="ja-JP" sz="1200" kern="1200" dirty="0" smtClean="0">
                <a:solidFill>
                  <a:schemeClr val="tx1"/>
                </a:solidFill>
                <a:effectLst/>
                <a:latin typeface="+mn-lt"/>
                <a:ea typeface="+mn-ea"/>
                <a:cs typeface="+mn-cs"/>
              </a:rPr>
              <a:t>CuO2</a:t>
            </a:r>
            <a:r>
              <a:rPr kumimoji="1" lang="ja-JP" altLang="ja-JP" sz="1200" kern="1200" dirty="0" smtClean="0">
                <a:solidFill>
                  <a:schemeClr val="tx1"/>
                </a:solidFill>
                <a:effectLst/>
                <a:latin typeface="+mn-lt"/>
                <a:ea typeface="+mn-ea"/>
                <a:cs typeface="+mn-cs"/>
              </a:rPr>
              <a:t>面を見てみると、このようにスピンが消える部分が出てき</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隙間ができ</a:t>
            </a:r>
            <a:r>
              <a:rPr kumimoji="1" lang="ja-JP" altLang="en-US" sz="1200" kern="1200" dirty="0" smtClean="0">
                <a:solidFill>
                  <a:schemeClr val="tx1"/>
                </a:solidFill>
                <a:effectLst/>
                <a:latin typeface="+mn-lt"/>
                <a:ea typeface="+mn-ea"/>
                <a:cs typeface="+mn-cs"/>
              </a:rPr>
              <a:t>るので、</a:t>
            </a:r>
            <a:r>
              <a:rPr kumimoji="1" lang="ja-JP" altLang="ja-JP" sz="1200" kern="1200" dirty="0" smtClean="0">
                <a:solidFill>
                  <a:schemeClr val="tx1"/>
                </a:solidFill>
                <a:effectLst/>
                <a:latin typeface="+mn-lt"/>
                <a:ea typeface="+mn-ea"/>
                <a:cs typeface="+mn-cs"/>
              </a:rPr>
              <a:t>電子が動けるようになり、伝導が可能になります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2486193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33434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177501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920103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3279654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11291531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398360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15920529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259338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96443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D33215-CDA0-4BD3-AD04-D9F2F887A1A6}" type="datetimeFigureOut">
              <a:rPr kumimoji="1" lang="ja-JP" altLang="en-US" smtClean="0"/>
              <a:t>2014/11/11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399570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33215-CDA0-4BD3-AD04-D9F2F887A1A6}" type="datetimeFigureOut">
              <a:rPr kumimoji="1" lang="ja-JP" altLang="en-US" smtClean="0"/>
              <a:t>2014/11/11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813B8-0909-4D44-A465-9BA7CD0B199A}" type="slidenum">
              <a:rPr kumimoji="1" lang="ja-JP" altLang="en-US" smtClean="0"/>
              <a:t>‹#›</a:t>
            </a:fld>
            <a:endParaRPr kumimoji="1" lang="ja-JP" altLang="en-US"/>
          </a:p>
        </p:txBody>
      </p:sp>
    </p:spTree>
    <p:extLst>
      <p:ext uri="{BB962C8B-B14F-4D97-AF65-F5344CB8AC3E}">
        <p14:creationId xmlns:p14="http://schemas.microsoft.com/office/powerpoint/2010/main" val="396311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wmf"/><Relationship Id="rId18" Type="http://schemas.openxmlformats.org/officeDocument/2006/relationships/oleObject" Target="../embeddings/oleObject6.bin"/><Relationship Id="rId3" Type="http://schemas.openxmlformats.org/officeDocument/2006/relationships/notesSlide" Target="../notesSlides/notesSlide13.xml"/><Relationship Id="rId21" Type="http://schemas.openxmlformats.org/officeDocument/2006/relationships/image" Target="../media/image14.wmf"/><Relationship Id="rId7" Type="http://schemas.openxmlformats.org/officeDocument/2006/relationships/image" Target="../media/image50.png"/><Relationship Id="rId12" Type="http://schemas.openxmlformats.org/officeDocument/2006/relationships/oleObject" Target="../embeddings/oleObject3.bin"/><Relationship Id="rId17" Type="http://schemas.openxmlformats.org/officeDocument/2006/relationships/image" Target="../media/image12.wmf"/><Relationship Id="rId2" Type="http://schemas.openxmlformats.org/officeDocument/2006/relationships/slideLayout" Target="../slideLayouts/slideLayout6.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49.png"/><Relationship Id="rId11" Type="http://schemas.openxmlformats.org/officeDocument/2006/relationships/image" Target="../media/image9.wmf"/><Relationship Id="rId15" Type="http://schemas.openxmlformats.org/officeDocument/2006/relationships/image" Target="../media/image11.wmf"/><Relationship Id="rId10" Type="http://schemas.openxmlformats.org/officeDocument/2006/relationships/oleObject" Target="../embeddings/oleObject2.bin"/><Relationship Id="rId19" Type="http://schemas.openxmlformats.org/officeDocument/2006/relationships/image" Target="../media/image13.wmf"/><Relationship Id="rId9" Type="http://schemas.openxmlformats.org/officeDocument/2006/relationships/image" Target="../media/image8.wmf"/><Relationship Id="rId1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1.bin"/><Relationship Id="rId3" Type="http://schemas.openxmlformats.org/officeDocument/2006/relationships/notesSlide" Target="../notesSlides/notesSlide14.xml"/><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6.xml"/><Relationship Id="rId16"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image" Target="../media/image49.png"/><Relationship Id="rId11" Type="http://schemas.openxmlformats.org/officeDocument/2006/relationships/oleObject" Target="../embeddings/oleObject10.bin"/><Relationship Id="rId15" Type="http://schemas.openxmlformats.org/officeDocument/2006/relationships/image" Target="../media/image16.png"/><Relationship Id="rId10" Type="http://schemas.openxmlformats.org/officeDocument/2006/relationships/image" Target="../media/image9.wmf"/><Relationship Id="rId9" Type="http://schemas.openxmlformats.org/officeDocument/2006/relationships/oleObject" Target="../embeddings/oleObject9.bin"/><Relationship Id="rId14"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5.bin"/><Relationship Id="rId3" Type="http://schemas.openxmlformats.org/officeDocument/2006/relationships/notesSlide" Target="../notesSlides/notesSlide15.xml"/><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6.xml"/><Relationship Id="rId16"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image" Target="../media/image49.png"/><Relationship Id="rId11" Type="http://schemas.openxmlformats.org/officeDocument/2006/relationships/oleObject" Target="../embeddings/oleObject14.bin"/><Relationship Id="rId15" Type="http://schemas.openxmlformats.org/officeDocument/2006/relationships/image" Target="../media/image16.png"/><Relationship Id="rId10" Type="http://schemas.openxmlformats.org/officeDocument/2006/relationships/image" Target="../media/image9.wmf"/><Relationship Id="rId9" Type="http://schemas.openxmlformats.org/officeDocument/2006/relationships/oleObject" Target="../embeddings/oleObject13.bin"/><Relationship Id="rId1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5.wmf"/><Relationship Id="rId18" Type="http://schemas.openxmlformats.org/officeDocument/2006/relationships/oleObject" Target="../embeddings/oleObject25.bin"/><Relationship Id="rId3" Type="http://schemas.openxmlformats.org/officeDocument/2006/relationships/notesSlide" Target="../notesSlides/notesSlide19.xml"/><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2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1.bin"/><Relationship Id="rId19"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23.wmf"/><Relationship Id="rId1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1.wmf"/><Relationship Id="rId3" Type="http://schemas.openxmlformats.org/officeDocument/2006/relationships/notesSlide" Target="../notesSlides/notesSlide20.xml"/><Relationship Id="rId7" Type="http://schemas.openxmlformats.org/officeDocument/2006/relationships/image" Target="../media/image20.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7.emf"/><Relationship Id="rId10" Type="http://schemas.openxmlformats.org/officeDocument/2006/relationships/oleObject" Target="../embeddings/oleObject29.bin"/><Relationship Id="rId4" Type="http://schemas.openxmlformats.org/officeDocument/2006/relationships/image" Target="../media/image32.png"/><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emf"/><Relationship Id="rId7"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4.emf"/><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4.png"/><Relationship Id="rId3" Type="http://schemas.openxmlformats.org/officeDocument/2006/relationships/notesSlide" Target="../notesSlides/notesSlide25.xml"/><Relationship Id="rId7" Type="http://schemas.openxmlformats.org/officeDocument/2006/relationships/image" Target="../media/image46.png"/><Relationship Id="rId12"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5.wmf"/><Relationship Id="rId11" Type="http://schemas.openxmlformats.org/officeDocument/2006/relationships/image" Target="../media/image52.png"/><Relationship Id="rId5" Type="http://schemas.openxmlformats.org/officeDocument/2006/relationships/oleObject" Target="../embeddings/oleObject31.bin"/><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image" Target="../media/image32.png"/><Relationship Id="rId9" Type="http://schemas.openxmlformats.org/officeDocument/2006/relationships/image" Target="../media/image48.png"/><Relationship Id="rId14" Type="http://schemas.openxmlformats.org/officeDocument/2006/relationships/image" Target="../media/image7.emf"/></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emf"/><Relationship Id="rId7" Type="http://schemas.openxmlformats.org/officeDocument/2006/relationships/image" Target="../media/image51.png"/><Relationship Id="rId12"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37.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55.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7.emf"/><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4.png"/><Relationship Id="rId3" Type="http://schemas.openxmlformats.org/officeDocument/2006/relationships/notesSlide" Target="../notesSlides/notesSlide29.xml"/><Relationship Id="rId7" Type="http://schemas.openxmlformats.org/officeDocument/2006/relationships/image" Target="../media/image59.wmf"/><Relationship Id="rId12"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52.png"/><Relationship Id="rId5" Type="http://schemas.openxmlformats.org/officeDocument/2006/relationships/image" Target="../media/image58.wmf"/><Relationship Id="rId15" Type="http://schemas.openxmlformats.org/officeDocument/2006/relationships/image" Target="../media/image7.emf"/><Relationship Id="rId10" Type="http://schemas.openxmlformats.org/officeDocument/2006/relationships/image" Target="../media/image51.png"/><Relationship Id="rId4" Type="http://schemas.openxmlformats.org/officeDocument/2006/relationships/oleObject" Target="../embeddings/oleObject32.bin"/><Relationship Id="rId9" Type="http://schemas.openxmlformats.org/officeDocument/2006/relationships/image" Target="../media/image48.png"/><Relationship Id="rId1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0.bin"/><Relationship Id="rId18" Type="http://schemas.openxmlformats.org/officeDocument/2006/relationships/oleObject" Target="../embeddings/oleObject43.bin"/><Relationship Id="rId3" Type="http://schemas.openxmlformats.org/officeDocument/2006/relationships/notesSlide" Target="../notesSlides/notesSlide33.xml"/><Relationship Id="rId21" Type="http://schemas.openxmlformats.org/officeDocument/2006/relationships/oleObject" Target="../embeddings/oleObject44.bin"/><Relationship Id="rId7" Type="http://schemas.openxmlformats.org/officeDocument/2006/relationships/image" Target="../media/image63.wmf"/><Relationship Id="rId12" Type="http://schemas.openxmlformats.org/officeDocument/2006/relationships/oleObject" Target="../embeddings/oleObject39.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42.bin"/><Relationship Id="rId20" Type="http://schemas.openxmlformats.org/officeDocument/2006/relationships/image" Target="../media/image70.png"/><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65.wmf"/><Relationship Id="rId24" Type="http://schemas.openxmlformats.org/officeDocument/2006/relationships/image" Target="../media/image29.wmf"/><Relationship Id="rId5" Type="http://schemas.openxmlformats.org/officeDocument/2006/relationships/image" Target="../media/image62.wmf"/><Relationship Id="rId15" Type="http://schemas.openxmlformats.org/officeDocument/2006/relationships/image" Target="../media/image66.wmf"/><Relationship Id="rId23" Type="http://schemas.openxmlformats.org/officeDocument/2006/relationships/oleObject" Target="../embeddings/oleObject45.bin"/><Relationship Id="rId10" Type="http://schemas.openxmlformats.org/officeDocument/2006/relationships/oleObject" Target="../embeddings/oleObject38.bin"/><Relationship Id="rId19" Type="http://schemas.openxmlformats.org/officeDocument/2006/relationships/image" Target="../media/image68.wmf"/><Relationship Id="rId4" Type="http://schemas.openxmlformats.org/officeDocument/2006/relationships/oleObject" Target="../embeddings/oleObject35.bin"/><Relationship Id="rId9" Type="http://schemas.openxmlformats.org/officeDocument/2006/relationships/image" Target="../media/image64.wmf"/><Relationship Id="rId14" Type="http://schemas.openxmlformats.org/officeDocument/2006/relationships/oleObject" Target="../embeddings/oleObject41.bin"/><Relationship Id="rId22" Type="http://schemas.openxmlformats.org/officeDocument/2006/relationships/image" Target="../media/image6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74.wmf"/><Relationship Id="rId18" Type="http://schemas.openxmlformats.org/officeDocument/2006/relationships/oleObject" Target="../embeddings/oleObject53.bin"/><Relationship Id="rId26" Type="http://schemas.openxmlformats.org/officeDocument/2006/relationships/oleObject" Target="../embeddings/oleObject57.bin"/><Relationship Id="rId3" Type="http://schemas.openxmlformats.org/officeDocument/2006/relationships/notesSlide" Target="../notesSlides/notesSlide34.xml"/><Relationship Id="rId21" Type="http://schemas.openxmlformats.org/officeDocument/2006/relationships/image" Target="../media/image63.wmf"/><Relationship Id="rId7" Type="http://schemas.openxmlformats.org/officeDocument/2006/relationships/image" Target="../media/image11.wmf"/><Relationship Id="rId12" Type="http://schemas.openxmlformats.org/officeDocument/2006/relationships/oleObject" Target="../embeddings/oleObject50.bin"/><Relationship Id="rId17" Type="http://schemas.openxmlformats.org/officeDocument/2006/relationships/image" Target="../media/image76.wmf"/><Relationship Id="rId25" Type="http://schemas.openxmlformats.org/officeDocument/2006/relationships/image" Target="../media/image78.wmf"/><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image" Target="../media/image73.wmf"/><Relationship Id="rId24" Type="http://schemas.openxmlformats.org/officeDocument/2006/relationships/oleObject" Target="../embeddings/oleObject56.bin"/><Relationship Id="rId5" Type="http://schemas.openxmlformats.org/officeDocument/2006/relationships/image" Target="../media/image71.wmf"/><Relationship Id="rId15" Type="http://schemas.openxmlformats.org/officeDocument/2006/relationships/image" Target="../media/image75.wmf"/><Relationship Id="rId23" Type="http://schemas.openxmlformats.org/officeDocument/2006/relationships/image" Target="../media/image77.wmf"/><Relationship Id="rId10" Type="http://schemas.openxmlformats.org/officeDocument/2006/relationships/oleObject" Target="../embeddings/oleObject49.bin"/><Relationship Id="rId19" Type="http://schemas.openxmlformats.org/officeDocument/2006/relationships/image" Target="../media/image62.wmf"/><Relationship Id="rId4" Type="http://schemas.openxmlformats.org/officeDocument/2006/relationships/oleObject" Target="../embeddings/oleObject46.bin"/><Relationship Id="rId9" Type="http://schemas.openxmlformats.org/officeDocument/2006/relationships/image" Target="../media/image72.wmf"/><Relationship Id="rId14" Type="http://schemas.openxmlformats.org/officeDocument/2006/relationships/oleObject" Target="../embeddings/oleObject51.bin"/><Relationship Id="rId22" Type="http://schemas.openxmlformats.org/officeDocument/2006/relationships/oleObject" Target="../embeddings/oleObject55.bin"/><Relationship Id="rId27" Type="http://schemas.openxmlformats.org/officeDocument/2006/relationships/image" Target="../media/image79.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14.wmf"/><Relationship Id="rId3" Type="http://schemas.openxmlformats.org/officeDocument/2006/relationships/notesSlide" Target="../notesSlides/notesSlide35.xml"/><Relationship Id="rId7" Type="http://schemas.openxmlformats.org/officeDocument/2006/relationships/image" Target="../media/image9.wmf"/><Relationship Id="rId12" Type="http://schemas.openxmlformats.org/officeDocument/2006/relationships/oleObject" Target="../embeddings/oleObject62.bin"/><Relationship Id="rId17" Type="http://schemas.openxmlformats.org/officeDocument/2006/relationships/image" Target="../media/image81.wmf"/><Relationship Id="rId2" Type="http://schemas.openxmlformats.org/officeDocument/2006/relationships/slideLayout" Target="../slideLayouts/slideLayout6.xml"/><Relationship Id="rId16" Type="http://schemas.openxmlformats.org/officeDocument/2006/relationships/oleObject" Target="../embeddings/oleObject64.bin"/><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image" Target="../media/image80.wmf"/><Relationship Id="rId5" Type="http://schemas.openxmlformats.org/officeDocument/2006/relationships/image" Target="../media/image8.wmf"/><Relationship Id="rId15" Type="http://schemas.openxmlformats.org/officeDocument/2006/relationships/image" Target="../media/image1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10.wmf"/><Relationship Id="rId14" Type="http://schemas.openxmlformats.org/officeDocument/2006/relationships/oleObject" Target="../embeddings/oleObject63.bin"/></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2536" y="2132856"/>
            <a:ext cx="9649072" cy="1470025"/>
          </a:xfrm>
        </p:spPr>
        <p:txBody>
          <a:bodyPr>
            <a:noAutofit/>
          </a:bodyPr>
          <a:lstStyle/>
          <a:p>
            <a:r>
              <a:rPr kumimoji="1" lang="en-US" altLang="ja-JP" sz="4800" dirty="0" smtClean="0">
                <a:latin typeface="Times New Roman" panose="02020603050405020304" pitchFamily="18" charset="0"/>
                <a:cs typeface="Times New Roman" panose="02020603050405020304" pitchFamily="18" charset="0"/>
              </a:rPr>
              <a:t>NMR </a:t>
            </a:r>
            <a:r>
              <a:rPr lang="en-US" altLang="ja-JP" sz="4800" dirty="0">
                <a:latin typeface="Times New Roman" panose="02020603050405020304" pitchFamily="18" charset="0"/>
                <a:cs typeface="Times New Roman" panose="02020603050405020304" pitchFamily="18" charset="0"/>
              </a:rPr>
              <a:t>S</a:t>
            </a:r>
            <a:r>
              <a:rPr lang="en-US" altLang="ja-JP" sz="4800" dirty="0" smtClean="0">
                <a:latin typeface="Times New Roman" panose="02020603050405020304" pitchFamily="18" charset="0"/>
                <a:cs typeface="Times New Roman" panose="02020603050405020304" pitchFamily="18" charset="0"/>
              </a:rPr>
              <a:t>tudy on </a:t>
            </a: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smtClean="0">
                <a:latin typeface="Times New Roman" panose="02020603050405020304" pitchFamily="18" charset="0"/>
                <a:cs typeface="Times New Roman" panose="02020603050405020304" pitchFamily="18" charset="0"/>
              </a:rPr>
              <a:t>Copper-Oxide</a:t>
            </a:r>
            <a:r>
              <a:rPr kumimoji="1" lang="en-US" altLang="ja-JP" sz="4800" dirty="0" smtClean="0">
                <a:latin typeface="Times New Roman" panose="02020603050405020304" pitchFamily="18" charset="0"/>
                <a:cs typeface="Times New Roman" panose="02020603050405020304" pitchFamily="18" charset="0"/>
              </a:rPr>
              <a:t> Superconductor</a:t>
            </a:r>
            <a:endParaRPr kumimoji="1" lang="ja-JP" altLang="en-US" sz="4800"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371600" y="3886200"/>
            <a:ext cx="6400800" cy="1198984"/>
          </a:xfrm>
        </p:spPr>
        <p:txBody>
          <a:bodyPr/>
          <a:lstStyle/>
          <a:p>
            <a:pPr algn="r"/>
            <a:r>
              <a:rPr lang="en-US" altLang="ja-JP" dirty="0" err="1"/>
              <a:t>Kitaoka</a:t>
            </a:r>
            <a:r>
              <a:rPr lang="en-US" altLang="ja-JP" dirty="0"/>
              <a:t> Lab.</a:t>
            </a:r>
          </a:p>
          <a:p>
            <a:pPr algn="r"/>
            <a:r>
              <a:rPr lang="en-US" altLang="ja-JP" dirty="0" err="1" smtClean="0"/>
              <a:t>Nozomu</a:t>
            </a:r>
            <a:r>
              <a:rPr lang="en-US" altLang="ja-JP" dirty="0" smtClean="0"/>
              <a:t> Shiki</a:t>
            </a:r>
            <a:endParaRPr lang="ja-JP" altLang="en-US" dirty="0"/>
          </a:p>
          <a:p>
            <a:endParaRPr kumimoji="1" lang="ja-JP" altLang="en-US" dirty="0"/>
          </a:p>
        </p:txBody>
      </p:sp>
      <p:sp>
        <p:nvSpPr>
          <p:cNvPr id="4" name="テキスト ボックス 3"/>
          <p:cNvSpPr txBox="1"/>
          <p:nvPr/>
        </p:nvSpPr>
        <p:spPr>
          <a:xfrm>
            <a:off x="107504" y="5363924"/>
            <a:ext cx="6032870" cy="369332"/>
          </a:xfrm>
          <a:prstGeom prst="rect">
            <a:avLst/>
          </a:prstGeom>
          <a:noFill/>
        </p:spPr>
        <p:txBody>
          <a:bodyPr wrap="none" rtlCol="0">
            <a:spAutoFit/>
          </a:bodyPr>
          <a:lstStyle/>
          <a:p>
            <a:r>
              <a:rPr lang="en-US" altLang="ja-JP" dirty="0"/>
              <a:t>T</a:t>
            </a:r>
            <a:r>
              <a:rPr lang="en-US" altLang="ja-JP" dirty="0" smtClean="0"/>
              <a:t>. </a:t>
            </a:r>
            <a:r>
              <a:rPr lang="en-US" altLang="ja-JP" dirty="0" err="1" smtClean="0"/>
              <a:t>Goto</a:t>
            </a:r>
            <a:r>
              <a:rPr lang="en-US" altLang="ja-JP" dirty="0" smtClean="0"/>
              <a:t> </a:t>
            </a:r>
            <a:r>
              <a:rPr lang="en-US" altLang="ja-JP" i="1" dirty="0" smtClean="0"/>
              <a:t>et al., </a:t>
            </a:r>
            <a:r>
              <a:rPr lang="fr-FR" altLang="ja-JP" dirty="0" smtClean="0"/>
              <a:t>J. Phys. Soc. Jpn.</a:t>
            </a:r>
            <a:r>
              <a:rPr lang="en-US" altLang="ja-JP" dirty="0" smtClean="0"/>
              <a:t> 65(11), 3666-3671, 1996-11-15</a:t>
            </a:r>
            <a:endParaRPr kumimoji="1" lang="ja-JP" altLang="en-US" dirty="0"/>
          </a:p>
        </p:txBody>
      </p:sp>
      <p:sp>
        <p:nvSpPr>
          <p:cNvPr id="5" name="テキスト ボックス 4"/>
          <p:cNvSpPr txBox="1"/>
          <p:nvPr/>
        </p:nvSpPr>
        <p:spPr>
          <a:xfrm>
            <a:off x="107504" y="5661248"/>
            <a:ext cx="5454507" cy="369332"/>
          </a:xfrm>
          <a:prstGeom prst="rect">
            <a:avLst/>
          </a:prstGeom>
          <a:noFill/>
        </p:spPr>
        <p:txBody>
          <a:bodyPr wrap="none" rtlCol="0">
            <a:spAutoFit/>
          </a:bodyPr>
          <a:lstStyle/>
          <a:p>
            <a:r>
              <a:rPr lang="fr-FR" altLang="ja-JP" dirty="0" smtClean="0"/>
              <a:t>T. Tsuda </a:t>
            </a:r>
            <a:r>
              <a:rPr lang="fr-FR" altLang="ja-JP" i="1" dirty="0" smtClean="0"/>
              <a:t>et al</a:t>
            </a:r>
            <a:r>
              <a:rPr lang="fr-FR" altLang="ja-JP" dirty="0" smtClean="0"/>
              <a:t>.,J</a:t>
            </a:r>
            <a:r>
              <a:rPr lang="fr-FR" altLang="ja-JP" dirty="0"/>
              <a:t>. Phys. Soc. Jpn. 61, pp. 2109-2113 (1992)</a:t>
            </a:r>
            <a:endParaRPr kumimoji="1" lang="ja-JP" altLang="en-US" dirty="0"/>
          </a:p>
        </p:txBody>
      </p:sp>
    </p:spTree>
    <p:extLst>
      <p:ext uri="{BB962C8B-B14F-4D97-AF65-F5344CB8AC3E}">
        <p14:creationId xmlns:p14="http://schemas.microsoft.com/office/powerpoint/2010/main" val="30941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b="1" dirty="0" smtClean="0">
                <a:latin typeface="Times New Roman" panose="02020603050405020304" pitchFamily="18" charset="0"/>
                <a:cs typeface="Times New Roman" panose="02020603050405020304" pitchFamily="18" charset="0"/>
              </a:rPr>
              <a:t>Phase diagram</a:t>
            </a:r>
            <a:endParaRPr lang="ja-JP" altLang="en-US" sz="3600" b="1" dirty="0">
              <a:latin typeface="Times New Roman" panose="02020603050405020304" pitchFamily="18" charset="0"/>
              <a:cs typeface="Times New Roman" panose="02020603050405020304" pitchFamily="18" charset="0"/>
            </a:endParaRPr>
          </a:p>
        </p:txBody>
      </p:sp>
      <p:sp>
        <p:nvSpPr>
          <p:cNvPr id="6289" name="Text Box 145"/>
          <p:cNvSpPr txBox="1">
            <a:spLocks noChangeArrowheads="1"/>
          </p:cNvSpPr>
          <p:nvPr/>
        </p:nvSpPr>
        <p:spPr bwMode="auto">
          <a:xfrm>
            <a:off x="1920329" y="2660402"/>
            <a:ext cx="779463" cy="336550"/>
          </a:xfrm>
          <a:prstGeom prst="rect">
            <a:avLst/>
          </a:prstGeom>
          <a:noFill/>
          <a:ln w="9525">
            <a:noFill/>
            <a:miter lim="800000"/>
            <a:headEnd/>
            <a:tailEnd/>
          </a:ln>
          <a:effectLst/>
        </p:spPr>
        <p:txBody>
          <a:bodyPr wrap="none">
            <a:spAutoFit/>
          </a:bodyPr>
          <a:lstStyle/>
          <a:p>
            <a:r>
              <a:rPr lang="en-US" altLang="ja-JP" b="1" dirty="0">
                <a:solidFill>
                  <a:srgbClr val="336699"/>
                </a:solidFill>
                <a:latin typeface="ＭＳ Ｐゴシック" charset="-128"/>
              </a:rPr>
              <a:t>La (</a:t>
            </a:r>
            <a:r>
              <a:rPr lang="en-US" altLang="ja-JP" b="1" dirty="0" err="1">
                <a:solidFill>
                  <a:srgbClr val="336699"/>
                </a:solidFill>
                <a:latin typeface="ＭＳ Ｐゴシック" charset="-128"/>
              </a:rPr>
              <a:t>Sr</a:t>
            </a:r>
            <a:r>
              <a:rPr lang="en-US" altLang="ja-JP" b="1" dirty="0">
                <a:solidFill>
                  <a:srgbClr val="336699"/>
                </a:solidFill>
                <a:latin typeface="ＭＳ Ｐゴシック" charset="-128"/>
              </a:rPr>
              <a:t>)</a:t>
            </a:r>
          </a:p>
        </p:txBody>
      </p:sp>
      <p:sp>
        <p:nvSpPr>
          <p:cNvPr id="6292" name="Text Box 148"/>
          <p:cNvSpPr txBox="1">
            <a:spLocks noChangeArrowheads="1"/>
          </p:cNvSpPr>
          <p:nvPr/>
        </p:nvSpPr>
        <p:spPr bwMode="auto">
          <a:xfrm>
            <a:off x="754286" y="5241132"/>
            <a:ext cx="1441450" cy="366712"/>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La</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Sr</a:t>
            </a:r>
            <a:r>
              <a:rPr lang="en-US" altLang="ja-JP" baseline="-25000" dirty="0">
                <a:solidFill>
                  <a:prstClr val="black"/>
                </a:solidFill>
                <a:latin typeface="ＭＳ Ｐゴシック" charset="-128"/>
              </a:rPr>
              <a:t>x</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grpSp>
        <p:nvGrpSpPr>
          <p:cNvPr id="2" name="グループ化 1"/>
          <p:cNvGrpSpPr/>
          <p:nvPr/>
        </p:nvGrpSpPr>
        <p:grpSpPr>
          <a:xfrm>
            <a:off x="684560" y="1388269"/>
            <a:ext cx="1727201" cy="3657601"/>
            <a:chOff x="684560" y="1388269"/>
            <a:chExt cx="1727201" cy="3657601"/>
          </a:xfrm>
        </p:grpSpPr>
        <p:sp>
          <p:nvSpPr>
            <p:cNvPr id="6212" name="AutoShape 68"/>
            <p:cNvSpPr>
              <a:spLocks noChangeArrowheads="1"/>
            </p:cNvSpPr>
            <p:nvPr/>
          </p:nvSpPr>
          <p:spPr bwMode="auto">
            <a:xfrm>
              <a:off x="773460" y="14644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3" name="AutoShape 69"/>
            <p:cNvSpPr>
              <a:spLocks noChangeArrowheads="1"/>
            </p:cNvSpPr>
            <p:nvPr/>
          </p:nvSpPr>
          <p:spPr bwMode="auto">
            <a:xfrm>
              <a:off x="773460" y="25312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4" name="Line 70"/>
            <p:cNvSpPr>
              <a:spLocks noChangeShapeType="1"/>
            </p:cNvSpPr>
            <p:nvPr/>
          </p:nvSpPr>
          <p:spPr bwMode="auto">
            <a:xfrm>
              <a:off x="1878360" y="17692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5" name="Line 71"/>
            <p:cNvSpPr>
              <a:spLocks noChangeShapeType="1"/>
            </p:cNvSpPr>
            <p:nvPr/>
          </p:nvSpPr>
          <p:spPr bwMode="auto">
            <a:xfrm>
              <a:off x="773460" y="1781969"/>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6" name="Line 72"/>
            <p:cNvSpPr>
              <a:spLocks noChangeShapeType="1"/>
            </p:cNvSpPr>
            <p:nvPr/>
          </p:nvSpPr>
          <p:spPr bwMode="auto">
            <a:xfrm>
              <a:off x="2297460" y="1489869"/>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7" name="Line 73"/>
            <p:cNvSpPr>
              <a:spLocks noChangeShapeType="1"/>
            </p:cNvSpPr>
            <p:nvPr/>
          </p:nvSpPr>
          <p:spPr bwMode="auto">
            <a:xfrm>
              <a:off x="1167160" y="14644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8" name="Oval 74"/>
            <p:cNvSpPr>
              <a:spLocks noChangeArrowheads="1"/>
            </p:cNvSpPr>
            <p:nvPr/>
          </p:nvSpPr>
          <p:spPr bwMode="auto">
            <a:xfrm>
              <a:off x="1103660" y="14009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19" name="Oval 75"/>
            <p:cNvSpPr>
              <a:spLocks noChangeArrowheads="1"/>
            </p:cNvSpPr>
            <p:nvPr/>
          </p:nvSpPr>
          <p:spPr bwMode="auto">
            <a:xfrm>
              <a:off x="2246660" y="14136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0" name="Oval 76"/>
            <p:cNvSpPr>
              <a:spLocks noChangeArrowheads="1"/>
            </p:cNvSpPr>
            <p:nvPr/>
          </p:nvSpPr>
          <p:spPr bwMode="auto">
            <a:xfrm>
              <a:off x="7226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1" name="Oval 77"/>
            <p:cNvSpPr>
              <a:spLocks noChangeArrowheads="1"/>
            </p:cNvSpPr>
            <p:nvPr/>
          </p:nvSpPr>
          <p:spPr bwMode="auto">
            <a:xfrm>
              <a:off x="18275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2" name="Oval 78"/>
            <p:cNvSpPr>
              <a:spLocks noChangeArrowheads="1"/>
            </p:cNvSpPr>
            <p:nvPr/>
          </p:nvSpPr>
          <p:spPr bwMode="auto">
            <a:xfrm>
              <a:off x="1649760" y="13882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3" name="Oval 79"/>
            <p:cNvSpPr>
              <a:spLocks noChangeArrowheads="1"/>
            </p:cNvSpPr>
            <p:nvPr/>
          </p:nvSpPr>
          <p:spPr bwMode="auto">
            <a:xfrm>
              <a:off x="9258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4" name="Oval 80"/>
            <p:cNvSpPr>
              <a:spLocks noChangeArrowheads="1"/>
            </p:cNvSpPr>
            <p:nvPr/>
          </p:nvSpPr>
          <p:spPr bwMode="auto">
            <a:xfrm>
              <a:off x="20434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5" name="Oval 81"/>
            <p:cNvSpPr>
              <a:spLocks noChangeArrowheads="1"/>
            </p:cNvSpPr>
            <p:nvPr/>
          </p:nvSpPr>
          <p:spPr bwMode="auto">
            <a:xfrm>
              <a:off x="1281460" y="17057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6" name="Oval 82"/>
            <p:cNvSpPr>
              <a:spLocks noChangeArrowheads="1"/>
            </p:cNvSpPr>
            <p:nvPr/>
          </p:nvSpPr>
          <p:spPr bwMode="auto">
            <a:xfrm>
              <a:off x="2221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7" name="Oval 83"/>
            <p:cNvSpPr>
              <a:spLocks noChangeArrowheads="1"/>
            </p:cNvSpPr>
            <p:nvPr/>
          </p:nvSpPr>
          <p:spPr bwMode="auto">
            <a:xfrm>
              <a:off x="1078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8" name="Oval 84"/>
            <p:cNvSpPr>
              <a:spLocks noChangeArrowheads="1"/>
            </p:cNvSpPr>
            <p:nvPr/>
          </p:nvSpPr>
          <p:spPr bwMode="auto">
            <a:xfrm>
              <a:off x="1459260" y="44362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9" name="Oval 85"/>
            <p:cNvSpPr>
              <a:spLocks noChangeArrowheads="1"/>
            </p:cNvSpPr>
            <p:nvPr/>
          </p:nvSpPr>
          <p:spPr bwMode="auto">
            <a:xfrm>
              <a:off x="1459260" y="19216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0" name="Oval 86"/>
            <p:cNvSpPr>
              <a:spLocks noChangeArrowheads="1"/>
            </p:cNvSpPr>
            <p:nvPr/>
          </p:nvSpPr>
          <p:spPr bwMode="auto">
            <a:xfrm>
              <a:off x="17894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1" name="Oval 87"/>
            <p:cNvSpPr>
              <a:spLocks noChangeArrowheads="1"/>
            </p:cNvSpPr>
            <p:nvPr/>
          </p:nvSpPr>
          <p:spPr bwMode="auto">
            <a:xfrm>
              <a:off x="6845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2" name="Oval 88"/>
            <p:cNvSpPr>
              <a:spLocks noChangeArrowheads="1"/>
            </p:cNvSpPr>
            <p:nvPr/>
          </p:nvSpPr>
          <p:spPr bwMode="auto">
            <a:xfrm>
              <a:off x="1805335" y="216931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3" name="Oval 89"/>
            <p:cNvSpPr>
              <a:spLocks noChangeArrowheads="1"/>
            </p:cNvSpPr>
            <p:nvPr/>
          </p:nvSpPr>
          <p:spPr bwMode="auto">
            <a:xfrm>
              <a:off x="695673" y="217249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4" name="Oval 90"/>
            <p:cNvSpPr>
              <a:spLocks noChangeArrowheads="1"/>
            </p:cNvSpPr>
            <p:nvPr/>
          </p:nvSpPr>
          <p:spPr bwMode="auto">
            <a:xfrm>
              <a:off x="1095723" y="18978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5" name="Oval 91"/>
            <p:cNvSpPr>
              <a:spLocks noChangeArrowheads="1"/>
            </p:cNvSpPr>
            <p:nvPr/>
          </p:nvSpPr>
          <p:spPr bwMode="auto">
            <a:xfrm>
              <a:off x="2226023" y="191214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8" name="Group 92"/>
            <p:cNvGrpSpPr>
              <a:grpSpLocks/>
            </p:cNvGrpSpPr>
            <p:nvPr/>
          </p:nvGrpSpPr>
          <p:grpSpPr bwMode="auto">
            <a:xfrm>
              <a:off x="695673" y="3521869"/>
              <a:ext cx="1716088" cy="498475"/>
              <a:chOff x="568" y="1663"/>
              <a:chExt cx="1081" cy="314"/>
            </a:xfrm>
          </p:grpSpPr>
          <p:sp>
            <p:nvSpPr>
              <p:cNvPr id="6237" name="Oval 93"/>
              <p:cNvSpPr>
                <a:spLocks noChangeArrowheads="1"/>
              </p:cNvSpPr>
              <p:nvPr/>
            </p:nvSpPr>
            <p:spPr bwMode="auto">
              <a:xfrm>
                <a:off x="153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8" name="Oval 94"/>
              <p:cNvSpPr>
                <a:spLocks noChangeArrowheads="1"/>
              </p:cNvSpPr>
              <p:nvPr/>
            </p:nvSpPr>
            <p:spPr bwMode="auto">
              <a:xfrm>
                <a:off x="81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9" name="Oval 95"/>
              <p:cNvSpPr>
                <a:spLocks noChangeArrowheads="1"/>
              </p:cNvSpPr>
              <p:nvPr/>
            </p:nvSpPr>
            <p:spPr bwMode="auto">
              <a:xfrm>
                <a:off x="1264"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0" name="Oval 96"/>
              <p:cNvSpPr>
                <a:spLocks noChangeArrowheads="1"/>
              </p:cNvSpPr>
              <p:nvPr/>
            </p:nvSpPr>
            <p:spPr bwMode="auto">
              <a:xfrm>
                <a:off x="568"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41" name="AutoShape 97"/>
            <p:cNvSpPr>
              <a:spLocks noChangeArrowheads="1"/>
            </p:cNvSpPr>
            <p:nvPr/>
          </p:nvSpPr>
          <p:spPr bwMode="auto">
            <a:xfrm>
              <a:off x="778223" y="35980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grpSp>
          <p:nvGrpSpPr>
            <p:cNvPr id="9" name="Group 138"/>
            <p:cNvGrpSpPr>
              <a:grpSpLocks/>
            </p:cNvGrpSpPr>
            <p:nvPr/>
          </p:nvGrpSpPr>
          <p:grpSpPr bwMode="auto">
            <a:xfrm>
              <a:off x="946498" y="3085307"/>
              <a:ext cx="1160463" cy="449263"/>
              <a:chOff x="4357" y="1981"/>
              <a:chExt cx="731" cy="283"/>
            </a:xfrm>
          </p:grpSpPr>
          <p:sp>
            <p:nvSpPr>
              <p:cNvPr id="6243"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44"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5"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6"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7"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8"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55" name="AutoShape 111"/>
            <p:cNvSpPr>
              <a:spLocks noChangeArrowheads="1"/>
            </p:cNvSpPr>
            <p:nvPr/>
          </p:nvSpPr>
          <p:spPr bwMode="auto">
            <a:xfrm>
              <a:off x="760760" y="4660107"/>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56" name="Oval 112"/>
            <p:cNvSpPr>
              <a:spLocks noChangeArrowheads="1"/>
            </p:cNvSpPr>
            <p:nvPr/>
          </p:nvSpPr>
          <p:spPr bwMode="auto">
            <a:xfrm>
              <a:off x="1090960" y="45966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7" name="Oval 113"/>
            <p:cNvSpPr>
              <a:spLocks noChangeArrowheads="1"/>
            </p:cNvSpPr>
            <p:nvPr/>
          </p:nvSpPr>
          <p:spPr bwMode="auto">
            <a:xfrm>
              <a:off x="2233960" y="46093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8" name="Oval 114"/>
            <p:cNvSpPr>
              <a:spLocks noChangeArrowheads="1"/>
            </p:cNvSpPr>
            <p:nvPr/>
          </p:nvSpPr>
          <p:spPr bwMode="auto">
            <a:xfrm>
              <a:off x="7099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9" name="Oval 115"/>
            <p:cNvSpPr>
              <a:spLocks noChangeArrowheads="1"/>
            </p:cNvSpPr>
            <p:nvPr/>
          </p:nvSpPr>
          <p:spPr bwMode="auto">
            <a:xfrm>
              <a:off x="18148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0" name="Oval 116"/>
            <p:cNvSpPr>
              <a:spLocks noChangeArrowheads="1"/>
            </p:cNvSpPr>
            <p:nvPr/>
          </p:nvSpPr>
          <p:spPr bwMode="auto">
            <a:xfrm>
              <a:off x="1637060" y="45839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1" name="Oval 117"/>
            <p:cNvSpPr>
              <a:spLocks noChangeArrowheads="1"/>
            </p:cNvSpPr>
            <p:nvPr/>
          </p:nvSpPr>
          <p:spPr bwMode="auto">
            <a:xfrm>
              <a:off x="9131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2" name="Oval 118"/>
            <p:cNvSpPr>
              <a:spLocks noChangeArrowheads="1"/>
            </p:cNvSpPr>
            <p:nvPr/>
          </p:nvSpPr>
          <p:spPr bwMode="auto">
            <a:xfrm>
              <a:off x="20307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3" name="Oval 119"/>
            <p:cNvSpPr>
              <a:spLocks noChangeArrowheads="1"/>
            </p:cNvSpPr>
            <p:nvPr/>
          </p:nvSpPr>
          <p:spPr bwMode="auto">
            <a:xfrm>
              <a:off x="1268760" y="49014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6" name="Oval 122"/>
            <p:cNvSpPr>
              <a:spLocks noChangeArrowheads="1"/>
            </p:cNvSpPr>
            <p:nvPr/>
          </p:nvSpPr>
          <p:spPr bwMode="auto">
            <a:xfrm>
              <a:off x="1457673" y="36822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8" name="Oval 124"/>
            <p:cNvSpPr>
              <a:spLocks noChangeArrowheads="1"/>
            </p:cNvSpPr>
            <p:nvPr/>
          </p:nvSpPr>
          <p:spPr bwMode="auto">
            <a:xfrm>
              <a:off x="1462435" y="2634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6269" name="AutoShape 125"/>
            <p:cNvCxnSpPr>
              <a:cxnSpLocks noChangeShapeType="1"/>
              <a:stCxn id="6268" idx="3"/>
              <a:endCxn id="6245" idx="7"/>
            </p:cNvCxnSpPr>
            <p:nvPr/>
          </p:nvCxnSpPr>
          <p:spPr bwMode="auto">
            <a:xfrm flipH="1">
              <a:off x="1070323" y="2758282"/>
              <a:ext cx="412750" cy="474663"/>
            </a:xfrm>
            <a:prstGeom prst="straightConnector1">
              <a:avLst/>
            </a:prstGeom>
            <a:noFill/>
            <a:ln w="9525">
              <a:solidFill>
                <a:schemeClr val="tx1"/>
              </a:solidFill>
              <a:round/>
              <a:headEnd/>
              <a:tailEnd/>
            </a:ln>
            <a:effectLst/>
          </p:spPr>
        </p:cxnSp>
        <p:cxnSp>
          <p:nvCxnSpPr>
            <p:cNvPr id="6270" name="AutoShape 126"/>
            <p:cNvCxnSpPr>
              <a:cxnSpLocks noChangeShapeType="1"/>
              <a:stCxn id="6268" idx="4"/>
              <a:endCxn id="6246" idx="0"/>
            </p:cNvCxnSpPr>
            <p:nvPr/>
          </p:nvCxnSpPr>
          <p:spPr bwMode="auto">
            <a:xfrm flipH="1">
              <a:off x="1337023" y="2778919"/>
              <a:ext cx="198438" cy="611188"/>
            </a:xfrm>
            <a:prstGeom prst="straightConnector1">
              <a:avLst/>
            </a:prstGeom>
            <a:noFill/>
            <a:ln w="9525">
              <a:solidFill>
                <a:schemeClr val="tx1"/>
              </a:solidFill>
              <a:round/>
              <a:headEnd/>
              <a:tailEnd/>
            </a:ln>
            <a:effectLst/>
          </p:spPr>
        </p:cxnSp>
        <p:cxnSp>
          <p:nvCxnSpPr>
            <p:cNvPr id="6271" name="AutoShape 127"/>
            <p:cNvCxnSpPr>
              <a:cxnSpLocks noChangeShapeType="1"/>
              <a:stCxn id="6268" idx="5"/>
              <a:endCxn id="6247" idx="1"/>
            </p:cNvCxnSpPr>
            <p:nvPr/>
          </p:nvCxnSpPr>
          <p:spPr bwMode="auto">
            <a:xfrm>
              <a:off x="1586260" y="2758282"/>
              <a:ext cx="396875" cy="512763"/>
            </a:xfrm>
            <a:prstGeom prst="straightConnector1">
              <a:avLst/>
            </a:prstGeom>
            <a:noFill/>
            <a:ln w="9525">
              <a:solidFill>
                <a:schemeClr val="tx1"/>
              </a:solidFill>
              <a:round/>
              <a:headEnd/>
              <a:tailEnd/>
            </a:ln>
            <a:effectLst/>
          </p:spPr>
        </p:cxnSp>
        <p:cxnSp>
          <p:nvCxnSpPr>
            <p:cNvPr id="6273" name="AutoShape 129"/>
            <p:cNvCxnSpPr>
              <a:cxnSpLocks noChangeShapeType="1"/>
              <a:stCxn id="6247" idx="3"/>
              <a:endCxn id="6266" idx="7"/>
            </p:cNvCxnSpPr>
            <p:nvPr/>
          </p:nvCxnSpPr>
          <p:spPr bwMode="auto">
            <a:xfrm flipH="1">
              <a:off x="1581498" y="3374232"/>
              <a:ext cx="401638" cy="328613"/>
            </a:xfrm>
            <a:prstGeom prst="straightConnector1">
              <a:avLst/>
            </a:prstGeom>
            <a:noFill/>
            <a:ln w="9525">
              <a:solidFill>
                <a:schemeClr val="tx1"/>
              </a:solidFill>
              <a:round/>
              <a:headEnd/>
              <a:tailEnd/>
            </a:ln>
            <a:effectLst/>
          </p:spPr>
        </p:cxnSp>
        <p:cxnSp>
          <p:nvCxnSpPr>
            <p:cNvPr id="6275" name="AutoShape 131"/>
            <p:cNvCxnSpPr>
              <a:cxnSpLocks noChangeShapeType="1"/>
              <a:stCxn id="6245" idx="4"/>
              <a:endCxn id="6266" idx="2"/>
            </p:cNvCxnSpPr>
            <p:nvPr/>
          </p:nvCxnSpPr>
          <p:spPr bwMode="auto">
            <a:xfrm>
              <a:off x="1019523" y="3356769"/>
              <a:ext cx="438150" cy="398463"/>
            </a:xfrm>
            <a:prstGeom prst="straightConnector1">
              <a:avLst/>
            </a:prstGeom>
            <a:noFill/>
            <a:ln w="9525">
              <a:solidFill>
                <a:schemeClr val="tx1"/>
              </a:solidFill>
              <a:round/>
              <a:headEnd/>
              <a:tailEnd/>
            </a:ln>
            <a:effectLst/>
          </p:spPr>
        </p:cxnSp>
        <p:cxnSp>
          <p:nvCxnSpPr>
            <p:cNvPr id="6276" name="AutoShape 132"/>
            <p:cNvCxnSpPr>
              <a:cxnSpLocks noChangeShapeType="1"/>
              <a:stCxn id="6246" idx="5"/>
              <a:endCxn id="6266" idx="2"/>
            </p:cNvCxnSpPr>
            <p:nvPr/>
          </p:nvCxnSpPr>
          <p:spPr bwMode="auto">
            <a:xfrm>
              <a:off x="1387823" y="3513932"/>
              <a:ext cx="69850" cy="241300"/>
            </a:xfrm>
            <a:prstGeom prst="straightConnector1">
              <a:avLst/>
            </a:prstGeom>
            <a:noFill/>
            <a:ln w="9525">
              <a:solidFill>
                <a:schemeClr val="tx1"/>
              </a:solidFill>
              <a:round/>
              <a:headEnd/>
              <a:tailEnd/>
            </a:ln>
            <a:effectLst/>
          </p:spPr>
        </p:cxnSp>
        <p:sp>
          <p:nvSpPr>
            <p:cNvPr id="6278" name="Oval 134"/>
            <p:cNvSpPr>
              <a:spLocks noChangeArrowheads="1"/>
            </p:cNvSpPr>
            <p:nvPr/>
          </p:nvSpPr>
          <p:spPr bwMode="auto">
            <a:xfrm>
              <a:off x="1803748" y="4288632"/>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79" name="Oval 135"/>
            <p:cNvSpPr>
              <a:spLocks noChangeArrowheads="1"/>
            </p:cNvSpPr>
            <p:nvPr/>
          </p:nvSpPr>
          <p:spPr bwMode="auto">
            <a:xfrm>
              <a:off x="694085" y="42918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0" name="Oval 136"/>
            <p:cNvSpPr>
              <a:spLocks noChangeArrowheads="1"/>
            </p:cNvSpPr>
            <p:nvPr/>
          </p:nvSpPr>
          <p:spPr bwMode="auto">
            <a:xfrm>
              <a:off x="1094135" y="40171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1" name="Oval 137"/>
            <p:cNvSpPr>
              <a:spLocks noChangeArrowheads="1"/>
            </p:cNvSpPr>
            <p:nvPr/>
          </p:nvSpPr>
          <p:spPr bwMode="auto">
            <a:xfrm>
              <a:off x="2224435" y="4031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309" name="Text Box 165"/>
          <p:cNvSpPr txBox="1">
            <a:spLocks noChangeArrowheads="1"/>
          </p:cNvSpPr>
          <p:nvPr/>
        </p:nvSpPr>
        <p:spPr bwMode="auto">
          <a:xfrm>
            <a:off x="504180" y="5874359"/>
            <a:ext cx="1907580" cy="369332"/>
          </a:xfrm>
          <a:prstGeom prst="rect">
            <a:avLst/>
          </a:prstGeom>
          <a:solidFill>
            <a:srgbClr val="336699"/>
          </a:solidFill>
          <a:ln w="9525">
            <a:noFill/>
            <a:miter lim="800000"/>
            <a:headEnd/>
            <a:tailEnd/>
          </a:ln>
          <a:effectLst/>
        </p:spPr>
        <p:txBody>
          <a:bodyPr wrap="square">
            <a:spAutoFit/>
          </a:bodyPr>
          <a:lstStyle/>
          <a:p>
            <a:r>
              <a:rPr lang="en-US" altLang="ja-JP" b="1" dirty="0">
                <a:solidFill>
                  <a:prstClr val="white"/>
                </a:solidFill>
                <a:latin typeface="ＭＳ Ｐゴシック" charset="-128"/>
              </a:rPr>
              <a:t>La</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Sr</a:t>
            </a:r>
            <a:r>
              <a:rPr lang="en-US" altLang="ja-JP" b="1" baseline="30000" dirty="0">
                <a:solidFill>
                  <a:prstClr val="white"/>
                </a:solidFill>
                <a:latin typeface="ＭＳ Ｐゴシック" charset="-128"/>
              </a:rPr>
              <a:t>2+</a:t>
            </a:r>
          </a:p>
        </p:txBody>
      </p:sp>
      <p:sp>
        <p:nvSpPr>
          <p:cNvPr id="6312" name="Line 168"/>
          <p:cNvSpPr>
            <a:spLocks noChangeShapeType="1"/>
          </p:cNvSpPr>
          <p:nvPr/>
        </p:nvSpPr>
        <p:spPr bwMode="auto">
          <a:xfrm>
            <a:off x="1238672" y="6059025"/>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40" name="Rectangle 155"/>
          <p:cNvSpPr>
            <a:spLocks noChangeArrowheads="1"/>
          </p:cNvSpPr>
          <p:nvPr/>
        </p:nvSpPr>
        <p:spPr bwMode="auto">
          <a:xfrm>
            <a:off x="3536218" y="5445224"/>
            <a:ext cx="4901797" cy="800219"/>
          </a:xfrm>
          <a:prstGeom prst="rect">
            <a:avLst/>
          </a:prstGeom>
          <a:solidFill>
            <a:schemeClr val="bg1"/>
          </a:solidFill>
          <a:ln w="9525">
            <a:solidFill>
              <a:srgbClr val="FF0000"/>
            </a:solidFill>
            <a:miter lim="800000"/>
            <a:headEnd/>
            <a:tailEnd/>
          </a:ln>
          <a:effectLst/>
        </p:spPr>
        <p:txBody>
          <a:bodyPr wrap="square">
            <a:spAutoFit/>
          </a:bodyPr>
          <a:lstStyle/>
          <a:p>
            <a:r>
              <a:rPr lang="en-US" altLang="ja-JP" sz="2300" dirty="0" smtClean="0">
                <a:solidFill>
                  <a:prstClr val="black"/>
                </a:solidFill>
                <a:latin typeface="Times New Roman" panose="02020603050405020304" pitchFamily="18" charset="0"/>
                <a:cs typeface="Times New Roman" panose="02020603050405020304" pitchFamily="18" charset="0"/>
              </a:rPr>
              <a:t>  As carriers increase , the ground state changes</a:t>
            </a:r>
            <a:r>
              <a:rPr lang="ja-JP" altLang="en-US" sz="2300" dirty="0" smtClean="0">
                <a:solidFill>
                  <a:prstClr val="black"/>
                </a:solidFill>
                <a:latin typeface="Times New Roman" panose="02020603050405020304" pitchFamily="18" charset="0"/>
                <a:cs typeface="Times New Roman" panose="02020603050405020304" pitchFamily="18" charset="0"/>
              </a:rPr>
              <a:t> </a:t>
            </a:r>
            <a:r>
              <a:rPr lang="en-US" altLang="ja-JP" sz="2300" dirty="0" smtClean="0">
                <a:solidFill>
                  <a:prstClr val="black"/>
                </a:solidFill>
                <a:latin typeface="Times New Roman" panose="02020603050405020304" pitchFamily="18" charset="0"/>
                <a:cs typeface="Times New Roman" panose="02020603050405020304" pitchFamily="18" charset="0"/>
              </a:rPr>
              <a:t>from AFM</a:t>
            </a:r>
            <a:r>
              <a:rPr lang="ja-JP" altLang="en-US" sz="2300" dirty="0" smtClean="0">
                <a:solidFill>
                  <a:prstClr val="black"/>
                </a:solidFill>
                <a:latin typeface="Times New Roman" panose="02020603050405020304" pitchFamily="18" charset="0"/>
                <a:cs typeface="Times New Roman" panose="02020603050405020304" pitchFamily="18" charset="0"/>
              </a:rPr>
              <a:t> </a:t>
            </a:r>
            <a:r>
              <a:rPr lang="en-US" altLang="ja-JP" sz="2300" dirty="0" smtClean="0">
                <a:solidFill>
                  <a:prstClr val="black"/>
                </a:solidFill>
                <a:latin typeface="Times New Roman" panose="02020603050405020304" pitchFamily="18" charset="0"/>
                <a:cs typeface="Times New Roman" panose="02020603050405020304" pitchFamily="18" charset="0"/>
              </a:rPr>
              <a:t>to SC.   </a:t>
            </a:r>
            <a:endParaRPr lang="ja-JP" altLang="en-US" sz="2300" dirty="0">
              <a:solidFill>
                <a:prstClr val="black"/>
              </a:solidFill>
              <a:latin typeface="Times New Roman" panose="02020603050405020304" pitchFamily="18" charset="0"/>
              <a:cs typeface="Times New Roman" panose="02020603050405020304" pitchFamily="18" charset="0"/>
            </a:endParaRPr>
          </a:p>
        </p:txBody>
      </p:sp>
      <p:sp>
        <p:nvSpPr>
          <p:cNvPr id="142" name="テキスト ボックス 141"/>
          <p:cNvSpPr txBox="1"/>
          <p:nvPr/>
        </p:nvSpPr>
        <p:spPr>
          <a:xfrm>
            <a:off x="237386" y="592232"/>
            <a:ext cx="2390398" cy="892552"/>
          </a:xfrm>
          <a:prstGeom prst="rect">
            <a:avLst/>
          </a:prstGeom>
          <a:no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Hole doping type </a:t>
            </a:r>
          </a:p>
          <a:p>
            <a:r>
              <a:rPr kumimoji="1" lang="en-US" altLang="ja-JP" sz="2400" dirty="0" smtClean="0">
                <a:latin typeface="Times New Roman" panose="02020603050405020304" pitchFamily="18" charset="0"/>
                <a:cs typeface="Times New Roman" panose="02020603050405020304" pitchFamily="18" charset="0"/>
              </a:rPr>
              <a:t>    (</a:t>
            </a:r>
            <a:r>
              <a:rPr kumimoji="1" lang="en-US" altLang="ja-JP" sz="2400" b="1" dirty="0" smtClean="0">
                <a:solidFill>
                  <a:srgbClr val="FF0000"/>
                </a:solidFill>
                <a:latin typeface="Times New Roman" panose="02020603050405020304" pitchFamily="18" charset="0"/>
                <a:cs typeface="Times New Roman" panose="02020603050405020304" pitchFamily="18" charset="0"/>
              </a:rPr>
              <a:t>T</a:t>
            </a:r>
            <a:r>
              <a:rPr kumimoji="1" lang="en-US" altLang="ja-JP" sz="2400" dirty="0" smtClean="0">
                <a:latin typeface="Times New Roman" panose="02020603050405020304" pitchFamily="18" charset="0"/>
                <a:cs typeface="Times New Roman" panose="02020603050405020304" pitchFamily="18" charset="0"/>
              </a:rPr>
              <a:t>-structure</a:t>
            </a:r>
            <a:r>
              <a:rPr kumimoji="1" lang="en-US" altLang="ja-JP" sz="2800" dirty="0" smtClean="0">
                <a:latin typeface="Times New Roman" panose="02020603050405020304" pitchFamily="18" charset="0"/>
                <a:cs typeface="Times New Roman" panose="02020603050405020304" pitchFamily="18" charset="0"/>
              </a:rPr>
              <a:t>)</a:t>
            </a:r>
            <a:endParaRPr kumimoji="1" lang="ja-JP" altLang="en-US" sz="2800" dirty="0">
              <a:latin typeface="Times New Roman" panose="02020603050405020304" pitchFamily="18" charset="0"/>
              <a:cs typeface="Times New Roman" panose="02020603050405020304" pitchFamily="18" charset="0"/>
            </a:endParaRPr>
          </a:p>
        </p:txBody>
      </p:sp>
      <p:sp>
        <p:nvSpPr>
          <p:cNvPr id="6290" name="Text Box 146"/>
          <p:cNvSpPr txBox="1">
            <a:spLocks noChangeArrowheads="1"/>
          </p:cNvSpPr>
          <p:nvPr/>
        </p:nvSpPr>
        <p:spPr bwMode="auto">
          <a:xfrm>
            <a:off x="1123802" y="2876426"/>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4" name="グループ化 3"/>
          <p:cNvGrpSpPr/>
          <p:nvPr/>
        </p:nvGrpSpPr>
        <p:grpSpPr>
          <a:xfrm>
            <a:off x="3358285" y="740133"/>
            <a:ext cx="5261685" cy="4543072"/>
            <a:chOff x="3358285" y="740133"/>
            <a:chExt cx="5261685" cy="4543072"/>
          </a:xfrm>
        </p:grpSpPr>
        <p:grpSp>
          <p:nvGrpSpPr>
            <p:cNvPr id="3" name="グループ化 2"/>
            <p:cNvGrpSpPr/>
            <p:nvPr/>
          </p:nvGrpSpPr>
          <p:grpSpPr>
            <a:xfrm>
              <a:off x="3358285" y="740133"/>
              <a:ext cx="5261685" cy="4543072"/>
              <a:chOff x="3358285" y="740133"/>
              <a:chExt cx="5261685" cy="4543072"/>
            </a:xfrm>
          </p:grpSpPr>
          <p:grpSp>
            <p:nvGrpSpPr>
              <p:cNvPr id="106" name="グループ化 105"/>
              <p:cNvGrpSpPr/>
              <p:nvPr/>
            </p:nvGrpSpPr>
            <p:grpSpPr>
              <a:xfrm>
                <a:off x="3383130" y="740133"/>
                <a:ext cx="5236840" cy="4543072"/>
                <a:chOff x="4052888" y="1957388"/>
                <a:chExt cx="4876800" cy="4219488"/>
              </a:xfrm>
            </p:grpSpPr>
            <p:sp>
              <p:nvSpPr>
                <p:cNvPr id="139"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41"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43"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44"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46"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47"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48"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51"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52"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53"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54"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55"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56"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157"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sp>
              <p:nvSpPr>
                <p:cNvPr id="162"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63"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smtClean="0">
                      <a:latin typeface="Times New Roman" panose="02020603050405020304" pitchFamily="18" charset="0"/>
                      <a:cs typeface="Times New Roman" panose="02020603050405020304" pitchFamily="18" charset="0"/>
                    </a:rPr>
                    <a:t>A mother </a:t>
                  </a:r>
                  <a:r>
                    <a:rPr lang="en-US" altLang="ja-JP" sz="2000" dirty="0" smtClean="0">
                      <a:latin typeface="Times New Roman" panose="02020603050405020304" pitchFamily="18" charset="0"/>
                      <a:cs typeface="Times New Roman" panose="02020603050405020304" pitchFamily="18" charset="0"/>
                    </a:rPr>
                    <a:t>compound</a:t>
                  </a:r>
                  <a:r>
                    <a:rPr lang="en-US" altLang="ja-JP" sz="2000" b="0" dirty="0" smtClean="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is </a:t>
                  </a:r>
                  <a:r>
                    <a:rPr lang="en-US" altLang="ja-JP" sz="2000" b="0" dirty="0" smtClean="0">
                      <a:latin typeface="Times New Roman" panose="02020603050405020304" pitchFamily="18" charset="0"/>
                      <a:cs typeface="Times New Roman" panose="02020603050405020304" pitchFamily="18" charset="0"/>
                    </a:rPr>
                    <a:t>a Mott insulator.</a:t>
                  </a:r>
                  <a:endParaRPr lang="en-US" altLang="ja-JP" sz="2000" b="0" dirty="0">
                    <a:latin typeface="Times New Roman" panose="02020603050405020304" pitchFamily="18" charset="0"/>
                    <a:cs typeface="Times New Roman" panose="02020603050405020304" pitchFamily="18" charset="0"/>
                  </a:endParaRPr>
                </a:p>
              </p:txBody>
            </p:sp>
            <p:sp>
              <p:nvSpPr>
                <p:cNvPr id="164"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75" name="Text Box 9"/>
              <p:cNvSpPr txBox="1">
                <a:spLocks noChangeArrowheads="1"/>
              </p:cNvSpPr>
              <p:nvPr/>
            </p:nvSpPr>
            <p:spPr bwMode="auto">
              <a:xfrm>
                <a:off x="6319240" y="881168"/>
                <a:ext cx="1787157" cy="457200"/>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La</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Sr</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76" name="Rectangle 26"/>
              <p:cNvSpPr>
                <a:spLocks noChangeArrowheads="1"/>
              </p:cNvSpPr>
              <p:nvPr/>
            </p:nvSpPr>
            <p:spPr bwMode="auto">
              <a:xfrm>
                <a:off x="6868433" y="1432926"/>
                <a:ext cx="393700" cy="307975"/>
              </a:xfrm>
              <a:prstGeom prst="rect">
                <a:avLst/>
              </a:prstGeom>
              <a:noFill/>
              <a:ln w="9525">
                <a:noFill/>
                <a:miter lim="800000"/>
                <a:headEnd/>
                <a:tailEnd/>
              </a:ln>
            </p:spPr>
            <p:txBody>
              <a:bodyPr wrap="none" lIns="0" tIns="0" rIns="0" bIns="0">
                <a:spAutoFit/>
              </a:bodyPr>
              <a:lstStyle/>
              <a:p>
                <a:r>
                  <a:rPr lang="en-US" altLang="ja-JP" sz="2000" b="0" dirty="0" smtClean="0"/>
                  <a:t>La</a:t>
                </a:r>
                <a:r>
                  <a:rPr lang="en-US" altLang="ja-JP" sz="2000" b="0" baseline="30000" dirty="0" smtClean="0"/>
                  <a:t>3</a:t>
                </a:r>
                <a:r>
                  <a:rPr lang="en-US" altLang="ja-JP" sz="1800" b="0" baseline="30000" dirty="0" smtClean="0"/>
                  <a:t>+</a:t>
                </a:r>
                <a:endParaRPr lang="en-US" altLang="ja-JP" b="0" baseline="30000" dirty="0"/>
              </a:p>
            </p:txBody>
          </p:sp>
          <p:sp>
            <p:nvSpPr>
              <p:cNvPr id="177" name="Rectangle 29"/>
              <p:cNvSpPr>
                <a:spLocks noChangeArrowheads="1"/>
              </p:cNvSpPr>
              <p:nvPr/>
            </p:nvSpPr>
            <p:spPr bwMode="auto">
              <a:xfrm>
                <a:off x="7650429" y="1454944"/>
                <a:ext cx="341313" cy="276225"/>
              </a:xfrm>
              <a:prstGeom prst="rect">
                <a:avLst/>
              </a:prstGeom>
              <a:noFill/>
              <a:ln w="9525">
                <a:noFill/>
                <a:miter lim="800000"/>
                <a:headEnd/>
                <a:tailEnd/>
              </a:ln>
            </p:spPr>
            <p:txBody>
              <a:bodyPr wrap="none" lIns="0" tIns="0" rIns="0" bIns="0">
                <a:spAutoFit/>
              </a:bodyPr>
              <a:lstStyle/>
              <a:p>
                <a:r>
                  <a:rPr lang="en-US" altLang="ja-JP" sz="1800" b="0" dirty="0" smtClean="0"/>
                  <a:t>Sr</a:t>
                </a:r>
                <a:r>
                  <a:rPr lang="en-US" altLang="ja-JP" sz="1800" b="0" baseline="30000" dirty="0" smtClean="0"/>
                  <a:t>2+</a:t>
                </a:r>
                <a:endParaRPr lang="en-US" altLang="ja-JP" b="0" baseline="30000" dirty="0"/>
              </a:p>
            </p:txBody>
          </p:sp>
          <p:sp>
            <p:nvSpPr>
              <p:cNvPr id="181" name="Text Box 32"/>
              <p:cNvSpPr txBox="1">
                <a:spLocks noChangeArrowheads="1"/>
              </p:cNvSpPr>
              <p:nvPr/>
            </p:nvSpPr>
            <p:spPr bwMode="auto">
              <a:xfrm>
                <a:off x="6531352" y="1912144"/>
                <a:ext cx="1830950" cy="461665"/>
              </a:xfrm>
              <a:prstGeom prst="rect">
                <a:avLst/>
              </a:prstGeom>
              <a:noFill/>
              <a:ln w="9525">
                <a:noFill/>
                <a:miter lim="800000"/>
                <a:headEnd/>
                <a:tailEnd/>
              </a:ln>
            </p:spPr>
            <p:txBody>
              <a:bodyPr wrap="none">
                <a:spAutoFit/>
              </a:bodyPr>
              <a:lstStyle/>
              <a:p>
                <a:r>
                  <a:rPr lang="en-US" altLang="ja-JP" sz="2400" dirty="0">
                    <a:latin typeface="Arial" panose="020B0604020202020204" pitchFamily="34" charset="0"/>
                    <a:cs typeface="Arial" panose="020B0604020202020204" pitchFamily="34" charset="0"/>
                  </a:rPr>
                  <a:t>Hole doping</a:t>
                </a:r>
              </a:p>
            </p:txBody>
          </p:sp>
          <p:sp>
            <p:nvSpPr>
              <p:cNvPr id="182" name="Text Box 10"/>
              <p:cNvSpPr txBox="1">
                <a:spLocks noChangeArrowheads="1"/>
              </p:cNvSpPr>
              <p:nvPr/>
            </p:nvSpPr>
            <p:spPr bwMode="auto">
              <a:xfrm>
                <a:off x="3530530" y="820227"/>
                <a:ext cx="1955404" cy="436562"/>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Nd</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Ce</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83" name="Rectangle 20"/>
              <p:cNvSpPr>
                <a:spLocks noChangeArrowheads="1"/>
              </p:cNvSpPr>
              <p:nvPr/>
            </p:nvSpPr>
            <p:spPr bwMode="auto">
              <a:xfrm>
                <a:off x="3802257" y="1387698"/>
                <a:ext cx="463551" cy="307974"/>
              </a:xfrm>
              <a:prstGeom prst="rect">
                <a:avLst/>
              </a:prstGeom>
              <a:noFill/>
              <a:ln w="9525">
                <a:noFill/>
                <a:miter lim="800000"/>
                <a:headEnd/>
                <a:tailEnd/>
              </a:ln>
            </p:spPr>
            <p:txBody>
              <a:bodyPr wrap="none" lIns="0" tIns="0" rIns="0" bIns="0">
                <a:spAutoFit/>
              </a:bodyPr>
              <a:lstStyle/>
              <a:p>
                <a:r>
                  <a:rPr lang="en-US" altLang="ja-JP" sz="2000" b="0" dirty="0" smtClean="0"/>
                  <a:t>Nd</a:t>
                </a:r>
                <a:r>
                  <a:rPr lang="en-US" altLang="ja-JP" sz="2000" b="0" baseline="30000" dirty="0" smtClean="0"/>
                  <a:t>3</a:t>
                </a:r>
                <a:r>
                  <a:rPr lang="en-US" altLang="ja-JP" sz="1800" b="0" baseline="30000" dirty="0" smtClean="0"/>
                  <a:t>+</a:t>
                </a:r>
                <a:endParaRPr lang="en-US" altLang="ja-JP" b="0" baseline="30000" dirty="0"/>
              </a:p>
            </p:txBody>
          </p:sp>
          <p:sp>
            <p:nvSpPr>
              <p:cNvPr id="184" name="Rectangle 23"/>
              <p:cNvSpPr>
                <a:spLocks noChangeArrowheads="1"/>
              </p:cNvSpPr>
              <p:nvPr/>
            </p:nvSpPr>
            <p:spPr bwMode="auto">
              <a:xfrm>
                <a:off x="4707863" y="1400969"/>
                <a:ext cx="487363" cy="307974"/>
              </a:xfrm>
              <a:prstGeom prst="rect">
                <a:avLst/>
              </a:prstGeom>
              <a:noFill/>
              <a:ln w="9525">
                <a:noFill/>
                <a:miter lim="800000"/>
                <a:headEnd/>
                <a:tailEnd/>
              </a:ln>
            </p:spPr>
            <p:txBody>
              <a:bodyPr wrap="square" lIns="0" tIns="0" rIns="0" bIns="0">
                <a:spAutoFit/>
              </a:bodyPr>
              <a:lstStyle/>
              <a:p>
                <a:r>
                  <a:rPr lang="en-US" altLang="ja-JP" sz="2000" b="0" dirty="0" smtClean="0"/>
                  <a:t>Ce</a:t>
                </a:r>
                <a:r>
                  <a:rPr lang="en-US" altLang="ja-JP" sz="2000" b="0" baseline="30000" dirty="0" smtClean="0"/>
                  <a:t>4+</a:t>
                </a:r>
                <a:endParaRPr lang="en-US" altLang="ja-JP" sz="2000" b="0" baseline="30000" dirty="0"/>
              </a:p>
            </p:txBody>
          </p:sp>
          <p:sp>
            <p:nvSpPr>
              <p:cNvPr id="185" name="Text Box 33"/>
              <p:cNvSpPr txBox="1">
                <a:spLocks noChangeArrowheads="1"/>
              </p:cNvSpPr>
              <p:nvPr/>
            </p:nvSpPr>
            <p:spPr bwMode="auto">
              <a:xfrm>
                <a:off x="3358285" y="1844824"/>
                <a:ext cx="2326278" cy="461665"/>
              </a:xfrm>
              <a:prstGeom prst="rect">
                <a:avLst/>
              </a:prstGeom>
              <a:noFill/>
              <a:ln w="9525">
                <a:noFill/>
                <a:miter lim="800000"/>
                <a:headEnd/>
                <a:tailEnd/>
              </a:ln>
            </p:spPr>
            <p:txBody>
              <a:bodyPr wrap="none">
                <a:spAutoFit/>
              </a:bodyPr>
              <a:lstStyle/>
              <a:p>
                <a:r>
                  <a:rPr lang="en-US" altLang="ja-JP" sz="2400" dirty="0">
                    <a:latin typeface="Arial" panose="020B0604020202020204" pitchFamily="34" charset="0"/>
                    <a:cs typeface="Arial" panose="020B0604020202020204" pitchFamily="34" charset="0"/>
                  </a:rPr>
                  <a:t>Electron doping</a:t>
                </a:r>
                <a:endParaRPr lang="en-US" altLang="ja-JP" sz="2800" dirty="0">
                  <a:latin typeface="Arial" panose="020B0604020202020204" pitchFamily="34" charset="0"/>
                  <a:cs typeface="Arial" panose="020B0604020202020204" pitchFamily="34" charset="0"/>
                </a:endParaRPr>
              </a:p>
            </p:txBody>
          </p:sp>
          <p:sp>
            <p:nvSpPr>
              <p:cNvPr id="186" name="Rectangle 22"/>
              <p:cNvSpPr>
                <a:spLocks noChangeArrowheads="1"/>
              </p:cNvSpPr>
              <p:nvPr/>
            </p:nvSpPr>
            <p:spPr bwMode="auto">
              <a:xfrm>
                <a:off x="7356111" y="1449677"/>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87" name="Rectangle 22"/>
              <p:cNvSpPr>
                <a:spLocks noChangeArrowheads="1"/>
              </p:cNvSpPr>
              <p:nvPr/>
            </p:nvSpPr>
            <p:spPr bwMode="auto">
              <a:xfrm>
                <a:off x="4349921" y="1426952"/>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grpSp>
        <p:sp>
          <p:nvSpPr>
            <p:cNvPr id="188" name="Line 37"/>
            <p:cNvSpPr>
              <a:spLocks noChangeShapeType="1"/>
            </p:cNvSpPr>
            <p:nvPr/>
          </p:nvSpPr>
          <p:spPr bwMode="auto">
            <a:xfrm flipH="1" flipV="1">
              <a:off x="5962151" y="4509120"/>
              <a:ext cx="0" cy="352105"/>
            </a:xfrm>
            <a:prstGeom prst="line">
              <a:avLst/>
            </a:prstGeom>
            <a:noFill/>
            <a:ln w="38100">
              <a:solidFill>
                <a:schemeClr val="tx1"/>
              </a:solidFill>
              <a:round/>
              <a:headEnd/>
              <a:tailEnd type="triangle" w="med" len="med"/>
            </a:ln>
          </p:spPr>
          <p:txBody>
            <a:bodyPr wrap="none"/>
            <a:lstStyle/>
            <a:p>
              <a:endParaRPr lang="ja-JP" altLang="en-US"/>
            </a:p>
          </p:txBody>
        </p:sp>
      </p:grpSp>
      <p:sp>
        <p:nvSpPr>
          <p:cNvPr id="192" name="正方形/長方形 191"/>
          <p:cNvSpPr/>
          <p:nvPr/>
        </p:nvSpPr>
        <p:spPr>
          <a:xfrm>
            <a:off x="5962151" y="772852"/>
            <a:ext cx="2664447" cy="380188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35496" y="2428082"/>
            <a:ext cx="536475" cy="336550"/>
            <a:chOff x="282923" y="6332810"/>
            <a:chExt cx="536475" cy="336550"/>
          </a:xfrm>
        </p:grpSpPr>
        <p:sp>
          <p:nvSpPr>
            <p:cNvPr id="194" name="Oval 100"/>
            <p:cNvSpPr>
              <a:spLocks noChangeArrowheads="1"/>
            </p:cNvSpPr>
            <p:nvPr/>
          </p:nvSpPr>
          <p:spPr bwMode="auto">
            <a:xfrm>
              <a:off x="282923" y="647313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96" name="Text Box 146"/>
            <p:cNvSpPr txBox="1">
              <a:spLocks noChangeArrowheads="1"/>
            </p:cNvSpPr>
            <p:nvPr/>
          </p:nvSpPr>
          <p:spPr bwMode="auto">
            <a:xfrm>
              <a:off x="395536" y="6332810"/>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grpSp>
        <p:nvGrpSpPr>
          <p:cNvPr id="6" name="グループ化 5"/>
          <p:cNvGrpSpPr/>
          <p:nvPr/>
        </p:nvGrpSpPr>
        <p:grpSpPr>
          <a:xfrm>
            <a:off x="35496" y="2924944"/>
            <a:ext cx="492188" cy="369332"/>
            <a:chOff x="971600" y="6338319"/>
            <a:chExt cx="492188" cy="369332"/>
          </a:xfrm>
        </p:grpSpPr>
        <p:sp>
          <p:nvSpPr>
            <p:cNvPr id="193" name="Oval 90"/>
            <p:cNvSpPr>
              <a:spLocks noChangeArrowheads="1"/>
            </p:cNvSpPr>
            <p:nvPr/>
          </p:nvSpPr>
          <p:spPr bwMode="auto">
            <a:xfrm>
              <a:off x="971600" y="6453336"/>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97" name="Text Box 146"/>
            <p:cNvSpPr txBox="1">
              <a:spLocks noChangeArrowheads="1"/>
            </p:cNvSpPr>
            <p:nvPr/>
          </p:nvSpPr>
          <p:spPr bwMode="auto">
            <a:xfrm>
              <a:off x="1115616" y="6338319"/>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grpSp>
        <p:nvGrpSpPr>
          <p:cNvPr id="7" name="グループ化 6"/>
          <p:cNvGrpSpPr/>
          <p:nvPr/>
        </p:nvGrpSpPr>
        <p:grpSpPr>
          <a:xfrm>
            <a:off x="35496" y="3356992"/>
            <a:ext cx="612414" cy="646331"/>
            <a:chOff x="1619672" y="6372036"/>
            <a:chExt cx="612414" cy="646331"/>
          </a:xfrm>
        </p:grpSpPr>
        <p:sp>
          <p:nvSpPr>
            <p:cNvPr id="195" name="Oval 86"/>
            <p:cNvSpPr>
              <a:spLocks noChangeArrowheads="1"/>
            </p:cNvSpPr>
            <p:nvPr/>
          </p:nvSpPr>
          <p:spPr bwMode="auto">
            <a:xfrm>
              <a:off x="1619672" y="6453336"/>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198" name="Text Box 145"/>
            <p:cNvSpPr txBox="1">
              <a:spLocks noChangeArrowheads="1"/>
            </p:cNvSpPr>
            <p:nvPr/>
          </p:nvSpPr>
          <p:spPr bwMode="auto">
            <a:xfrm>
              <a:off x="1763688" y="6372036"/>
              <a:ext cx="468398" cy="646331"/>
            </a:xfrm>
            <a:prstGeom prst="rect">
              <a:avLst/>
            </a:prstGeom>
            <a:noFill/>
            <a:ln w="9525">
              <a:noFill/>
              <a:miter lim="800000"/>
              <a:headEnd/>
              <a:tailEnd/>
            </a:ln>
            <a:effectLst/>
          </p:spPr>
          <p:txBody>
            <a:bodyPr wrap="none">
              <a:spAutoFit/>
            </a:bodyPr>
            <a:lstStyle/>
            <a:p>
              <a:r>
                <a:rPr lang="en-US" altLang="ja-JP" b="1" dirty="0" smtClean="0">
                  <a:solidFill>
                    <a:srgbClr val="336699"/>
                  </a:solidFill>
                  <a:latin typeface="ＭＳ Ｐゴシック" charset="-128"/>
                </a:rPr>
                <a:t>La,</a:t>
              </a:r>
            </a:p>
            <a:p>
              <a:r>
                <a:rPr lang="en-US" altLang="ja-JP" b="1" dirty="0" err="1" smtClean="0">
                  <a:solidFill>
                    <a:srgbClr val="336699"/>
                  </a:solidFill>
                  <a:latin typeface="ＭＳ Ｐゴシック" charset="-128"/>
                </a:rPr>
                <a:t>Sr</a:t>
              </a:r>
              <a:endParaRPr lang="en-US" altLang="ja-JP" b="1" dirty="0">
                <a:solidFill>
                  <a:srgbClr val="336699"/>
                </a:solidFill>
                <a:latin typeface="ＭＳ Ｐゴシック" charset="-128"/>
              </a:endParaRPr>
            </a:p>
          </p:txBody>
        </p:sp>
      </p:grpSp>
      <p:cxnSp>
        <p:nvCxnSpPr>
          <p:cNvPr id="199" name="直線コネクタ 198"/>
          <p:cNvCxnSpPr/>
          <p:nvPr/>
        </p:nvCxnSpPr>
        <p:spPr>
          <a:xfrm>
            <a:off x="5967295" y="356047"/>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2"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1944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2"/>
                                        </p:tgtEl>
                                      </p:cBhvr>
                                    </p:animEffect>
                                    <p:set>
                                      <p:cBhvr>
                                        <p:cTn id="7" dur="1" fill="hold">
                                          <p:stCondLst>
                                            <p:cond delay="499"/>
                                          </p:stCondLst>
                                        </p:cTn>
                                        <p:tgtEl>
                                          <p:spTgt spid="192"/>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4.81481E-6 L 0.08663 4.81481E-6 " pathEditMode="relative" rAng="0" ptsTypes="AA">
                                      <p:cBhvr>
                                        <p:cTn id="10" dur="3000" fill="hold"/>
                                        <p:tgtEl>
                                          <p:spTgt spid="199"/>
                                        </p:tgtEl>
                                        <p:attrNameLst>
                                          <p:attrName>ppt_x</p:attrName>
                                          <p:attrName>ppt_y</p:attrName>
                                        </p:attrNameLst>
                                      </p:cBhvr>
                                      <p:rCtr x="4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289" name="Text Box 145"/>
          <p:cNvSpPr txBox="1">
            <a:spLocks noChangeArrowheads="1"/>
          </p:cNvSpPr>
          <p:nvPr/>
        </p:nvSpPr>
        <p:spPr bwMode="auto">
          <a:xfrm>
            <a:off x="1920329" y="2660402"/>
            <a:ext cx="779463" cy="336550"/>
          </a:xfrm>
          <a:prstGeom prst="rect">
            <a:avLst/>
          </a:prstGeom>
          <a:noFill/>
          <a:ln w="9525">
            <a:noFill/>
            <a:miter lim="800000"/>
            <a:headEnd/>
            <a:tailEnd/>
          </a:ln>
          <a:effectLst/>
        </p:spPr>
        <p:txBody>
          <a:bodyPr wrap="none">
            <a:spAutoFit/>
          </a:bodyPr>
          <a:lstStyle/>
          <a:p>
            <a:r>
              <a:rPr lang="en-US" altLang="ja-JP" b="1" dirty="0">
                <a:solidFill>
                  <a:srgbClr val="336699"/>
                </a:solidFill>
                <a:latin typeface="ＭＳ Ｐゴシック" charset="-128"/>
              </a:rPr>
              <a:t>La (</a:t>
            </a:r>
            <a:r>
              <a:rPr lang="en-US" altLang="ja-JP" b="1" dirty="0" err="1">
                <a:solidFill>
                  <a:srgbClr val="336699"/>
                </a:solidFill>
                <a:latin typeface="ＭＳ Ｐゴシック" charset="-128"/>
              </a:rPr>
              <a:t>Sr</a:t>
            </a:r>
            <a:r>
              <a:rPr lang="en-US" altLang="ja-JP" b="1" dirty="0">
                <a:solidFill>
                  <a:srgbClr val="336699"/>
                </a:solidFill>
                <a:latin typeface="ＭＳ Ｐゴシック" charset="-128"/>
              </a:rPr>
              <a:t>)</a:t>
            </a:r>
          </a:p>
        </p:txBody>
      </p:sp>
      <p:sp>
        <p:nvSpPr>
          <p:cNvPr id="6292" name="Text Box 148"/>
          <p:cNvSpPr txBox="1">
            <a:spLocks noChangeArrowheads="1"/>
          </p:cNvSpPr>
          <p:nvPr/>
        </p:nvSpPr>
        <p:spPr bwMode="auto">
          <a:xfrm>
            <a:off x="754286" y="5241132"/>
            <a:ext cx="1441450" cy="366712"/>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La</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Sr</a:t>
            </a:r>
            <a:r>
              <a:rPr lang="en-US" altLang="ja-JP" baseline="-25000" dirty="0">
                <a:solidFill>
                  <a:prstClr val="black"/>
                </a:solidFill>
                <a:latin typeface="ＭＳ Ｐゴシック" charset="-128"/>
              </a:rPr>
              <a:t>x</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grpSp>
        <p:nvGrpSpPr>
          <p:cNvPr id="2" name="グループ化 1"/>
          <p:cNvGrpSpPr/>
          <p:nvPr/>
        </p:nvGrpSpPr>
        <p:grpSpPr>
          <a:xfrm>
            <a:off x="684560" y="1388269"/>
            <a:ext cx="1727201" cy="3657601"/>
            <a:chOff x="684560" y="1388269"/>
            <a:chExt cx="1727201" cy="3657601"/>
          </a:xfrm>
        </p:grpSpPr>
        <p:sp>
          <p:nvSpPr>
            <p:cNvPr id="6212" name="AutoShape 68"/>
            <p:cNvSpPr>
              <a:spLocks noChangeArrowheads="1"/>
            </p:cNvSpPr>
            <p:nvPr/>
          </p:nvSpPr>
          <p:spPr bwMode="auto">
            <a:xfrm>
              <a:off x="773460" y="14644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3" name="AutoShape 69"/>
            <p:cNvSpPr>
              <a:spLocks noChangeArrowheads="1"/>
            </p:cNvSpPr>
            <p:nvPr/>
          </p:nvSpPr>
          <p:spPr bwMode="auto">
            <a:xfrm>
              <a:off x="773460" y="25312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4" name="Line 70"/>
            <p:cNvSpPr>
              <a:spLocks noChangeShapeType="1"/>
            </p:cNvSpPr>
            <p:nvPr/>
          </p:nvSpPr>
          <p:spPr bwMode="auto">
            <a:xfrm>
              <a:off x="1878360" y="17692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5" name="Line 71"/>
            <p:cNvSpPr>
              <a:spLocks noChangeShapeType="1"/>
            </p:cNvSpPr>
            <p:nvPr/>
          </p:nvSpPr>
          <p:spPr bwMode="auto">
            <a:xfrm>
              <a:off x="773460" y="1781969"/>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6" name="Line 72"/>
            <p:cNvSpPr>
              <a:spLocks noChangeShapeType="1"/>
            </p:cNvSpPr>
            <p:nvPr/>
          </p:nvSpPr>
          <p:spPr bwMode="auto">
            <a:xfrm>
              <a:off x="2297460" y="1489869"/>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7" name="Line 73"/>
            <p:cNvSpPr>
              <a:spLocks noChangeShapeType="1"/>
            </p:cNvSpPr>
            <p:nvPr/>
          </p:nvSpPr>
          <p:spPr bwMode="auto">
            <a:xfrm>
              <a:off x="1167160" y="14644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8" name="Oval 74"/>
            <p:cNvSpPr>
              <a:spLocks noChangeArrowheads="1"/>
            </p:cNvSpPr>
            <p:nvPr/>
          </p:nvSpPr>
          <p:spPr bwMode="auto">
            <a:xfrm>
              <a:off x="1103660" y="14009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19" name="Oval 75"/>
            <p:cNvSpPr>
              <a:spLocks noChangeArrowheads="1"/>
            </p:cNvSpPr>
            <p:nvPr/>
          </p:nvSpPr>
          <p:spPr bwMode="auto">
            <a:xfrm>
              <a:off x="2246660" y="14136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0" name="Oval 76"/>
            <p:cNvSpPr>
              <a:spLocks noChangeArrowheads="1"/>
            </p:cNvSpPr>
            <p:nvPr/>
          </p:nvSpPr>
          <p:spPr bwMode="auto">
            <a:xfrm>
              <a:off x="7226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1" name="Oval 77"/>
            <p:cNvSpPr>
              <a:spLocks noChangeArrowheads="1"/>
            </p:cNvSpPr>
            <p:nvPr/>
          </p:nvSpPr>
          <p:spPr bwMode="auto">
            <a:xfrm>
              <a:off x="18275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2" name="Oval 78"/>
            <p:cNvSpPr>
              <a:spLocks noChangeArrowheads="1"/>
            </p:cNvSpPr>
            <p:nvPr/>
          </p:nvSpPr>
          <p:spPr bwMode="auto">
            <a:xfrm>
              <a:off x="1649760" y="13882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3" name="Oval 79"/>
            <p:cNvSpPr>
              <a:spLocks noChangeArrowheads="1"/>
            </p:cNvSpPr>
            <p:nvPr/>
          </p:nvSpPr>
          <p:spPr bwMode="auto">
            <a:xfrm>
              <a:off x="9258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4" name="Oval 80"/>
            <p:cNvSpPr>
              <a:spLocks noChangeArrowheads="1"/>
            </p:cNvSpPr>
            <p:nvPr/>
          </p:nvSpPr>
          <p:spPr bwMode="auto">
            <a:xfrm>
              <a:off x="20434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5" name="Oval 81"/>
            <p:cNvSpPr>
              <a:spLocks noChangeArrowheads="1"/>
            </p:cNvSpPr>
            <p:nvPr/>
          </p:nvSpPr>
          <p:spPr bwMode="auto">
            <a:xfrm>
              <a:off x="1281460" y="17057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6" name="Oval 82"/>
            <p:cNvSpPr>
              <a:spLocks noChangeArrowheads="1"/>
            </p:cNvSpPr>
            <p:nvPr/>
          </p:nvSpPr>
          <p:spPr bwMode="auto">
            <a:xfrm>
              <a:off x="2221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7" name="Oval 83"/>
            <p:cNvSpPr>
              <a:spLocks noChangeArrowheads="1"/>
            </p:cNvSpPr>
            <p:nvPr/>
          </p:nvSpPr>
          <p:spPr bwMode="auto">
            <a:xfrm>
              <a:off x="1078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8" name="Oval 84"/>
            <p:cNvSpPr>
              <a:spLocks noChangeArrowheads="1"/>
            </p:cNvSpPr>
            <p:nvPr/>
          </p:nvSpPr>
          <p:spPr bwMode="auto">
            <a:xfrm>
              <a:off x="1459260" y="44362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9" name="Oval 85"/>
            <p:cNvSpPr>
              <a:spLocks noChangeArrowheads="1"/>
            </p:cNvSpPr>
            <p:nvPr/>
          </p:nvSpPr>
          <p:spPr bwMode="auto">
            <a:xfrm>
              <a:off x="1459260" y="19216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0" name="Oval 86"/>
            <p:cNvSpPr>
              <a:spLocks noChangeArrowheads="1"/>
            </p:cNvSpPr>
            <p:nvPr/>
          </p:nvSpPr>
          <p:spPr bwMode="auto">
            <a:xfrm>
              <a:off x="17894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1" name="Oval 87"/>
            <p:cNvSpPr>
              <a:spLocks noChangeArrowheads="1"/>
            </p:cNvSpPr>
            <p:nvPr/>
          </p:nvSpPr>
          <p:spPr bwMode="auto">
            <a:xfrm>
              <a:off x="6845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2" name="Oval 88"/>
            <p:cNvSpPr>
              <a:spLocks noChangeArrowheads="1"/>
            </p:cNvSpPr>
            <p:nvPr/>
          </p:nvSpPr>
          <p:spPr bwMode="auto">
            <a:xfrm>
              <a:off x="1805335" y="216931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3" name="Oval 89"/>
            <p:cNvSpPr>
              <a:spLocks noChangeArrowheads="1"/>
            </p:cNvSpPr>
            <p:nvPr/>
          </p:nvSpPr>
          <p:spPr bwMode="auto">
            <a:xfrm>
              <a:off x="695673" y="217249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4" name="Oval 90"/>
            <p:cNvSpPr>
              <a:spLocks noChangeArrowheads="1"/>
            </p:cNvSpPr>
            <p:nvPr/>
          </p:nvSpPr>
          <p:spPr bwMode="auto">
            <a:xfrm>
              <a:off x="1095723" y="18978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5" name="Oval 91"/>
            <p:cNvSpPr>
              <a:spLocks noChangeArrowheads="1"/>
            </p:cNvSpPr>
            <p:nvPr/>
          </p:nvSpPr>
          <p:spPr bwMode="auto">
            <a:xfrm>
              <a:off x="2226023" y="191214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8" name="Group 92"/>
            <p:cNvGrpSpPr>
              <a:grpSpLocks/>
            </p:cNvGrpSpPr>
            <p:nvPr/>
          </p:nvGrpSpPr>
          <p:grpSpPr bwMode="auto">
            <a:xfrm>
              <a:off x="695673" y="3521869"/>
              <a:ext cx="1716088" cy="498475"/>
              <a:chOff x="568" y="1663"/>
              <a:chExt cx="1081" cy="314"/>
            </a:xfrm>
          </p:grpSpPr>
          <p:sp>
            <p:nvSpPr>
              <p:cNvPr id="6237" name="Oval 93"/>
              <p:cNvSpPr>
                <a:spLocks noChangeArrowheads="1"/>
              </p:cNvSpPr>
              <p:nvPr/>
            </p:nvSpPr>
            <p:spPr bwMode="auto">
              <a:xfrm>
                <a:off x="153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8" name="Oval 94"/>
              <p:cNvSpPr>
                <a:spLocks noChangeArrowheads="1"/>
              </p:cNvSpPr>
              <p:nvPr/>
            </p:nvSpPr>
            <p:spPr bwMode="auto">
              <a:xfrm>
                <a:off x="81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9" name="Oval 95"/>
              <p:cNvSpPr>
                <a:spLocks noChangeArrowheads="1"/>
              </p:cNvSpPr>
              <p:nvPr/>
            </p:nvSpPr>
            <p:spPr bwMode="auto">
              <a:xfrm>
                <a:off x="1264"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0" name="Oval 96"/>
              <p:cNvSpPr>
                <a:spLocks noChangeArrowheads="1"/>
              </p:cNvSpPr>
              <p:nvPr/>
            </p:nvSpPr>
            <p:spPr bwMode="auto">
              <a:xfrm>
                <a:off x="568"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41" name="AutoShape 97"/>
            <p:cNvSpPr>
              <a:spLocks noChangeArrowheads="1"/>
            </p:cNvSpPr>
            <p:nvPr/>
          </p:nvSpPr>
          <p:spPr bwMode="auto">
            <a:xfrm>
              <a:off x="778223" y="35980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grpSp>
          <p:nvGrpSpPr>
            <p:cNvPr id="9" name="Group 138"/>
            <p:cNvGrpSpPr>
              <a:grpSpLocks/>
            </p:cNvGrpSpPr>
            <p:nvPr/>
          </p:nvGrpSpPr>
          <p:grpSpPr bwMode="auto">
            <a:xfrm>
              <a:off x="946498" y="3085307"/>
              <a:ext cx="1160463" cy="449263"/>
              <a:chOff x="4357" y="1981"/>
              <a:chExt cx="731" cy="283"/>
            </a:xfrm>
          </p:grpSpPr>
          <p:sp>
            <p:nvSpPr>
              <p:cNvPr id="6243"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44"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5"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6"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7"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8"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55" name="AutoShape 111"/>
            <p:cNvSpPr>
              <a:spLocks noChangeArrowheads="1"/>
            </p:cNvSpPr>
            <p:nvPr/>
          </p:nvSpPr>
          <p:spPr bwMode="auto">
            <a:xfrm>
              <a:off x="760760" y="4660107"/>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56" name="Oval 112"/>
            <p:cNvSpPr>
              <a:spLocks noChangeArrowheads="1"/>
            </p:cNvSpPr>
            <p:nvPr/>
          </p:nvSpPr>
          <p:spPr bwMode="auto">
            <a:xfrm>
              <a:off x="1090960" y="45966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7" name="Oval 113"/>
            <p:cNvSpPr>
              <a:spLocks noChangeArrowheads="1"/>
            </p:cNvSpPr>
            <p:nvPr/>
          </p:nvSpPr>
          <p:spPr bwMode="auto">
            <a:xfrm>
              <a:off x="2233960" y="46093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8" name="Oval 114"/>
            <p:cNvSpPr>
              <a:spLocks noChangeArrowheads="1"/>
            </p:cNvSpPr>
            <p:nvPr/>
          </p:nvSpPr>
          <p:spPr bwMode="auto">
            <a:xfrm>
              <a:off x="7099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9" name="Oval 115"/>
            <p:cNvSpPr>
              <a:spLocks noChangeArrowheads="1"/>
            </p:cNvSpPr>
            <p:nvPr/>
          </p:nvSpPr>
          <p:spPr bwMode="auto">
            <a:xfrm>
              <a:off x="18148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0" name="Oval 116"/>
            <p:cNvSpPr>
              <a:spLocks noChangeArrowheads="1"/>
            </p:cNvSpPr>
            <p:nvPr/>
          </p:nvSpPr>
          <p:spPr bwMode="auto">
            <a:xfrm>
              <a:off x="1637060" y="45839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1" name="Oval 117"/>
            <p:cNvSpPr>
              <a:spLocks noChangeArrowheads="1"/>
            </p:cNvSpPr>
            <p:nvPr/>
          </p:nvSpPr>
          <p:spPr bwMode="auto">
            <a:xfrm>
              <a:off x="9131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2" name="Oval 118"/>
            <p:cNvSpPr>
              <a:spLocks noChangeArrowheads="1"/>
            </p:cNvSpPr>
            <p:nvPr/>
          </p:nvSpPr>
          <p:spPr bwMode="auto">
            <a:xfrm>
              <a:off x="20307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3" name="Oval 119"/>
            <p:cNvSpPr>
              <a:spLocks noChangeArrowheads="1"/>
            </p:cNvSpPr>
            <p:nvPr/>
          </p:nvSpPr>
          <p:spPr bwMode="auto">
            <a:xfrm>
              <a:off x="1268760" y="49014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6" name="Oval 122"/>
            <p:cNvSpPr>
              <a:spLocks noChangeArrowheads="1"/>
            </p:cNvSpPr>
            <p:nvPr/>
          </p:nvSpPr>
          <p:spPr bwMode="auto">
            <a:xfrm>
              <a:off x="1457673" y="36822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8" name="Oval 124"/>
            <p:cNvSpPr>
              <a:spLocks noChangeArrowheads="1"/>
            </p:cNvSpPr>
            <p:nvPr/>
          </p:nvSpPr>
          <p:spPr bwMode="auto">
            <a:xfrm>
              <a:off x="1462435" y="2634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6269" name="AutoShape 125"/>
            <p:cNvCxnSpPr>
              <a:cxnSpLocks noChangeShapeType="1"/>
              <a:stCxn id="6268" idx="3"/>
              <a:endCxn id="6245" idx="7"/>
            </p:cNvCxnSpPr>
            <p:nvPr/>
          </p:nvCxnSpPr>
          <p:spPr bwMode="auto">
            <a:xfrm flipH="1">
              <a:off x="1070323" y="2758282"/>
              <a:ext cx="412750" cy="474663"/>
            </a:xfrm>
            <a:prstGeom prst="straightConnector1">
              <a:avLst/>
            </a:prstGeom>
            <a:noFill/>
            <a:ln w="9525">
              <a:solidFill>
                <a:schemeClr val="tx1"/>
              </a:solidFill>
              <a:round/>
              <a:headEnd/>
              <a:tailEnd/>
            </a:ln>
            <a:effectLst/>
          </p:spPr>
        </p:cxnSp>
        <p:cxnSp>
          <p:nvCxnSpPr>
            <p:cNvPr id="6270" name="AutoShape 126"/>
            <p:cNvCxnSpPr>
              <a:cxnSpLocks noChangeShapeType="1"/>
              <a:stCxn id="6268" idx="4"/>
              <a:endCxn id="6246" idx="0"/>
            </p:cNvCxnSpPr>
            <p:nvPr/>
          </p:nvCxnSpPr>
          <p:spPr bwMode="auto">
            <a:xfrm flipH="1">
              <a:off x="1337023" y="2778919"/>
              <a:ext cx="198438" cy="611188"/>
            </a:xfrm>
            <a:prstGeom prst="straightConnector1">
              <a:avLst/>
            </a:prstGeom>
            <a:noFill/>
            <a:ln w="9525">
              <a:solidFill>
                <a:schemeClr val="tx1"/>
              </a:solidFill>
              <a:round/>
              <a:headEnd/>
              <a:tailEnd/>
            </a:ln>
            <a:effectLst/>
          </p:spPr>
        </p:cxnSp>
        <p:cxnSp>
          <p:nvCxnSpPr>
            <p:cNvPr id="6271" name="AutoShape 127"/>
            <p:cNvCxnSpPr>
              <a:cxnSpLocks noChangeShapeType="1"/>
              <a:stCxn id="6268" idx="5"/>
              <a:endCxn id="6247" idx="1"/>
            </p:cNvCxnSpPr>
            <p:nvPr/>
          </p:nvCxnSpPr>
          <p:spPr bwMode="auto">
            <a:xfrm>
              <a:off x="1586260" y="2758282"/>
              <a:ext cx="396875" cy="512763"/>
            </a:xfrm>
            <a:prstGeom prst="straightConnector1">
              <a:avLst/>
            </a:prstGeom>
            <a:noFill/>
            <a:ln w="9525">
              <a:solidFill>
                <a:schemeClr val="tx1"/>
              </a:solidFill>
              <a:round/>
              <a:headEnd/>
              <a:tailEnd/>
            </a:ln>
            <a:effectLst/>
          </p:spPr>
        </p:cxnSp>
        <p:cxnSp>
          <p:nvCxnSpPr>
            <p:cNvPr id="6273" name="AutoShape 129"/>
            <p:cNvCxnSpPr>
              <a:cxnSpLocks noChangeShapeType="1"/>
              <a:stCxn id="6247" idx="3"/>
              <a:endCxn id="6266" idx="7"/>
            </p:cNvCxnSpPr>
            <p:nvPr/>
          </p:nvCxnSpPr>
          <p:spPr bwMode="auto">
            <a:xfrm flipH="1">
              <a:off x="1581498" y="3374232"/>
              <a:ext cx="401638" cy="328613"/>
            </a:xfrm>
            <a:prstGeom prst="straightConnector1">
              <a:avLst/>
            </a:prstGeom>
            <a:noFill/>
            <a:ln w="9525">
              <a:solidFill>
                <a:schemeClr val="tx1"/>
              </a:solidFill>
              <a:round/>
              <a:headEnd/>
              <a:tailEnd/>
            </a:ln>
            <a:effectLst/>
          </p:spPr>
        </p:cxnSp>
        <p:cxnSp>
          <p:nvCxnSpPr>
            <p:cNvPr id="6275" name="AutoShape 131"/>
            <p:cNvCxnSpPr>
              <a:cxnSpLocks noChangeShapeType="1"/>
              <a:stCxn id="6245" idx="4"/>
              <a:endCxn id="6266" idx="2"/>
            </p:cNvCxnSpPr>
            <p:nvPr/>
          </p:nvCxnSpPr>
          <p:spPr bwMode="auto">
            <a:xfrm>
              <a:off x="1019523" y="3356769"/>
              <a:ext cx="438150" cy="398463"/>
            </a:xfrm>
            <a:prstGeom prst="straightConnector1">
              <a:avLst/>
            </a:prstGeom>
            <a:noFill/>
            <a:ln w="9525">
              <a:solidFill>
                <a:schemeClr val="tx1"/>
              </a:solidFill>
              <a:round/>
              <a:headEnd/>
              <a:tailEnd/>
            </a:ln>
            <a:effectLst/>
          </p:spPr>
        </p:cxnSp>
        <p:cxnSp>
          <p:nvCxnSpPr>
            <p:cNvPr id="6276" name="AutoShape 132"/>
            <p:cNvCxnSpPr>
              <a:cxnSpLocks noChangeShapeType="1"/>
              <a:stCxn id="6246" idx="5"/>
              <a:endCxn id="6266" idx="2"/>
            </p:cNvCxnSpPr>
            <p:nvPr/>
          </p:nvCxnSpPr>
          <p:spPr bwMode="auto">
            <a:xfrm>
              <a:off x="1387823" y="3513932"/>
              <a:ext cx="69850" cy="241300"/>
            </a:xfrm>
            <a:prstGeom prst="straightConnector1">
              <a:avLst/>
            </a:prstGeom>
            <a:noFill/>
            <a:ln w="9525">
              <a:solidFill>
                <a:schemeClr val="tx1"/>
              </a:solidFill>
              <a:round/>
              <a:headEnd/>
              <a:tailEnd/>
            </a:ln>
            <a:effectLst/>
          </p:spPr>
        </p:cxnSp>
        <p:sp>
          <p:nvSpPr>
            <p:cNvPr id="6278" name="Oval 134"/>
            <p:cNvSpPr>
              <a:spLocks noChangeArrowheads="1"/>
            </p:cNvSpPr>
            <p:nvPr/>
          </p:nvSpPr>
          <p:spPr bwMode="auto">
            <a:xfrm>
              <a:off x="1803748" y="4288632"/>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79" name="Oval 135"/>
            <p:cNvSpPr>
              <a:spLocks noChangeArrowheads="1"/>
            </p:cNvSpPr>
            <p:nvPr/>
          </p:nvSpPr>
          <p:spPr bwMode="auto">
            <a:xfrm>
              <a:off x="694085" y="42918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0" name="Oval 136"/>
            <p:cNvSpPr>
              <a:spLocks noChangeArrowheads="1"/>
            </p:cNvSpPr>
            <p:nvPr/>
          </p:nvSpPr>
          <p:spPr bwMode="auto">
            <a:xfrm>
              <a:off x="1094135" y="40171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1" name="Oval 137"/>
            <p:cNvSpPr>
              <a:spLocks noChangeArrowheads="1"/>
            </p:cNvSpPr>
            <p:nvPr/>
          </p:nvSpPr>
          <p:spPr bwMode="auto">
            <a:xfrm>
              <a:off x="2224435" y="4031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309" name="Text Box 165"/>
          <p:cNvSpPr txBox="1">
            <a:spLocks noChangeArrowheads="1"/>
          </p:cNvSpPr>
          <p:nvPr/>
        </p:nvSpPr>
        <p:spPr bwMode="auto">
          <a:xfrm>
            <a:off x="504180" y="5874359"/>
            <a:ext cx="1907580" cy="369332"/>
          </a:xfrm>
          <a:prstGeom prst="rect">
            <a:avLst/>
          </a:prstGeom>
          <a:solidFill>
            <a:srgbClr val="336699"/>
          </a:solidFill>
          <a:ln w="9525">
            <a:noFill/>
            <a:miter lim="800000"/>
            <a:headEnd/>
            <a:tailEnd/>
          </a:ln>
          <a:effectLst/>
        </p:spPr>
        <p:txBody>
          <a:bodyPr wrap="square">
            <a:spAutoFit/>
          </a:bodyPr>
          <a:lstStyle/>
          <a:p>
            <a:r>
              <a:rPr lang="en-US" altLang="ja-JP" b="1" dirty="0">
                <a:solidFill>
                  <a:prstClr val="white"/>
                </a:solidFill>
                <a:latin typeface="ＭＳ Ｐゴシック" charset="-128"/>
              </a:rPr>
              <a:t>La</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Sr</a:t>
            </a:r>
            <a:r>
              <a:rPr lang="en-US" altLang="ja-JP" b="1" baseline="30000" dirty="0">
                <a:solidFill>
                  <a:prstClr val="white"/>
                </a:solidFill>
                <a:latin typeface="ＭＳ Ｐゴシック" charset="-128"/>
              </a:rPr>
              <a:t>2+</a:t>
            </a:r>
          </a:p>
        </p:txBody>
      </p:sp>
      <p:sp>
        <p:nvSpPr>
          <p:cNvPr id="6312" name="Line 168"/>
          <p:cNvSpPr>
            <a:spLocks noChangeShapeType="1"/>
          </p:cNvSpPr>
          <p:nvPr/>
        </p:nvSpPr>
        <p:spPr bwMode="auto">
          <a:xfrm>
            <a:off x="1238672" y="6059025"/>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40" name="Rectangle 155"/>
          <p:cNvSpPr>
            <a:spLocks noChangeArrowheads="1"/>
          </p:cNvSpPr>
          <p:nvPr/>
        </p:nvSpPr>
        <p:spPr bwMode="auto">
          <a:xfrm>
            <a:off x="3536218" y="5445224"/>
            <a:ext cx="4901797" cy="800219"/>
          </a:xfrm>
          <a:prstGeom prst="rect">
            <a:avLst/>
          </a:prstGeom>
          <a:solidFill>
            <a:schemeClr val="bg1"/>
          </a:solidFill>
          <a:ln w="9525">
            <a:solidFill>
              <a:srgbClr val="FF0000"/>
            </a:solidFill>
            <a:miter lim="800000"/>
            <a:headEnd/>
            <a:tailEnd/>
          </a:ln>
          <a:effectLst/>
        </p:spPr>
        <p:txBody>
          <a:bodyPr wrap="square">
            <a:spAutoFit/>
          </a:bodyPr>
          <a:lstStyle/>
          <a:p>
            <a:r>
              <a:rPr lang="en-US" altLang="ja-JP" sz="2300" dirty="0" smtClean="0">
                <a:solidFill>
                  <a:prstClr val="black"/>
                </a:solidFill>
                <a:latin typeface="Times New Roman" panose="02020603050405020304" pitchFamily="18" charset="0"/>
                <a:cs typeface="Times New Roman" panose="02020603050405020304" pitchFamily="18" charset="0"/>
              </a:rPr>
              <a:t>  As carriers increase , the ground</a:t>
            </a:r>
            <a:r>
              <a:rPr lang="ja-JP" altLang="en-US" sz="2300" dirty="0">
                <a:solidFill>
                  <a:prstClr val="black"/>
                </a:solidFill>
                <a:latin typeface="Times New Roman" panose="02020603050405020304" pitchFamily="18" charset="0"/>
                <a:cs typeface="Times New Roman" panose="02020603050405020304" pitchFamily="18" charset="0"/>
              </a:rPr>
              <a:t> </a:t>
            </a:r>
            <a:r>
              <a:rPr lang="en-US" altLang="ja-JP" sz="2300" dirty="0" smtClean="0">
                <a:solidFill>
                  <a:prstClr val="black"/>
                </a:solidFill>
                <a:latin typeface="Times New Roman" panose="02020603050405020304" pitchFamily="18" charset="0"/>
                <a:cs typeface="Times New Roman" panose="02020603050405020304" pitchFamily="18" charset="0"/>
              </a:rPr>
              <a:t>state changes</a:t>
            </a:r>
            <a:r>
              <a:rPr lang="ja-JP" altLang="en-US" sz="2300" dirty="0" smtClean="0">
                <a:solidFill>
                  <a:prstClr val="black"/>
                </a:solidFill>
                <a:latin typeface="Times New Roman" panose="02020603050405020304" pitchFamily="18" charset="0"/>
                <a:cs typeface="Times New Roman" panose="02020603050405020304" pitchFamily="18" charset="0"/>
              </a:rPr>
              <a:t> </a:t>
            </a:r>
            <a:r>
              <a:rPr lang="en-US" altLang="ja-JP" sz="2300" dirty="0" smtClean="0">
                <a:solidFill>
                  <a:prstClr val="black"/>
                </a:solidFill>
                <a:latin typeface="Times New Roman" panose="02020603050405020304" pitchFamily="18" charset="0"/>
                <a:cs typeface="Times New Roman" panose="02020603050405020304" pitchFamily="18" charset="0"/>
              </a:rPr>
              <a:t>from AFM</a:t>
            </a:r>
            <a:r>
              <a:rPr lang="ja-JP" altLang="en-US" sz="2300" dirty="0" smtClean="0">
                <a:solidFill>
                  <a:prstClr val="black"/>
                </a:solidFill>
                <a:latin typeface="Times New Roman" panose="02020603050405020304" pitchFamily="18" charset="0"/>
                <a:cs typeface="Times New Roman" panose="02020603050405020304" pitchFamily="18" charset="0"/>
              </a:rPr>
              <a:t> </a:t>
            </a:r>
            <a:r>
              <a:rPr lang="en-US" altLang="ja-JP" sz="2300" dirty="0" smtClean="0">
                <a:solidFill>
                  <a:prstClr val="black"/>
                </a:solidFill>
                <a:latin typeface="Times New Roman" panose="02020603050405020304" pitchFamily="18" charset="0"/>
                <a:cs typeface="Times New Roman" panose="02020603050405020304" pitchFamily="18" charset="0"/>
              </a:rPr>
              <a:t>to SC.   </a:t>
            </a:r>
            <a:endParaRPr lang="ja-JP" altLang="en-US" sz="2300" dirty="0">
              <a:solidFill>
                <a:prstClr val="black"/>
              </a:solidFill>
              <a:latin typeface="Times New Roman" panose="02020603050405020304" pitchFamily="18" charset="0"/>
              <a:cs typeface="Times New Roman" panose="02020603050405020304" pitchFamily="18" charset="0"/>
            </a:endParaRPr>
          </a:p>
        </p:txBody>
      </p:sp>
      <p:sp>
        <p:nvSpPr>
          <p:cNvPr id="142" name="テキスト ボックス 141"/>
          <p:cNvSpPr txBox="1"/>
          <p:nvPr/>
        </p:nvSpPr>
        <p:spPr>
          <a:xfrm>
            <a:off x="237386" y="592232"/>
            <a:ext cx="2390398" cy="892552"/>
          </a:xfrm>
          <a:prstGeom prst="rect">
            <a:avLst/>
          </a:prstGeom>
          <a:noFill/>
        </p:spPr>
        <p:txBody>
          <a:bodyPr wrap="none" rtlCol="0">
            <a:spAutoFit/>
          </a:bodyPr>
          <a:lstStyle/>
          <a:p>
            <a:r>
              <a:rPr lang="en-US" altLang="ja-JP" sz="2400" dirty="0" smtClean="0">
                <a:latin typeface="Times New Roman" panose="02020603050405020304" pitchFamily="18" charset="0"/>
                <a:cs typeface="Times New Roman" panose="02020603050405020304" pitchFamily="18" charset="0"/>
              </a:rPr>
              <a:t>Hole doping type </a:t>
            </a:r>
          </a:p>
          <a:p>
            <a:r>
              <a:rPr kumimoji="1" lang="en-US" altLang="ja-JP" sz="2400" dirty="0" smtClean="0">
                <a:latin typeface="Times New Roman" panose="02020603050405020304" pitchFamily="18" charset="0"/>
                <a:cs typeface="Times New Roman" panose="02020603050405020304" pitchFamily="18" charset="0"/>
              </a:rPr>
              <a:t>    (</a:t>
            </a:r>
            <a:r>
              <a:rPr kumimoji="1" lang="en-US" altLang="ja-JP" sz="2400" b="1" dirty="0" smtClean="0">
                <a:solidFill>
                  <a:srgbClr val="FF0000"/>
                </a:solidFill>
                <a:latin typeface="Times New Roman" panose="02020603050405020304" pitchFamily="18" charset="0"/>
                <a:cs typeface="Times New Roman" panose="02020603050405020304" pitchFamily="18" charset="0"/>
              </a:rPr>
              <a:t>T</a:t>
            </a:r>
            <a:r>
              <a:rPr kumimoji="1" lang="en-US" altLang="ja-JP" sz="2400" dirty="0" smtClean="0">
                <a:latin typeface="Times New Roman" panose="02020603050405020304" pitchFamily="18" charset="0"/>
                <a:cs typeface="Times New Roman" panose="02020603050405020304" pitchFamily="18" charset="0"/>
              </a:rPr>
              <a:t>-structure</a:t>
            </a:r>
            <a:r>
              <a:rPr kumimoji="1" lang="en-US" altLang="ja-JP" sz="2800" dirty="0" smtClean="0">
                <a:latin typeface="Times New Roman" panose="02020603050405020304" pitchFamily="18" charset="0"/>
                <a:cs typeface="Times New Roman" panose="02020603050405020304" pitchFamily="18" charset="0"/>
              </a:rPr>
              <a:t>)</a:t>
            </a:r>
            <a:endParaRPr kumimoji="1" lang="ja-JP" altLang="en-US" sz="2800" dirty="0">
              <a:latin typeface="Times New Roman" panose="02020603050405020304" pitchFamily="18" charset="0"/>
              <a:cs typeface="Times New Roman" panose="02020603050405020304" pitchFamily="18" charset="0"/>
            </a:endParaRPr>
          </a:p>
        </p:txBody>
      </p:sp>
      <p:sp>
        <p:nvSpPr>
          <p:cNvPr id="6290" name="Text Box 146"/>
          <p:cNvSpPr txBox="1">
            <a:spLocks noChangeArrowheads="1"/>
          </p:cNvSpPr>
          <p:nvPr/>
        </p:nvSpPr>
        <p:spPr bwMode="auto">
          <a:xfrm>
            <a:off x="1123802" y="2876426"/>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4" name="グループ化 3"/>
          <p:cNvGrpSpPr/>
          <p:nvPr/>
        </p:nvGrpSpPr>
        <p:grpSpPr>
          <a:xfrm>
            <a:off x="3358285" y="740133"/>
            <a:ext cx="5261685" cy="4543072"/>
            <a:chOff x="3358285" y="740133"/>
            <a:chExt cx="5261685" cy="4543072"/>
          </a:xfrm>
        </p:grpSpPr>
        <p:grpSp>
          <p:nvGrpSpPr>
            <p:cNvPr id="3" name="グループ化 2"/>
            <p:cNvGrpSpPr/>
            <p:nvPr/>
          </p:nvGrpSpPr>
          <p:grpSpPr>
            <a:xfrm>
              <a:off x="3358285" y="740133"/>
              <a:ext cx="5261685" cy="4543072"/>
              <a:chOff x="3358285" y="740133"/>
              <a:chExt cx="5261685" cy="4543072"/>
            </a:xfrm>
          </p:grpSpPr>
          <p:grpSp>
            <p:nvGrpSpPr>
              <p:cNvPr id="106" name="グループ化 105"/>
              <p:cNvGrpSpPr/>
              <p:nvPr/>
            </p:nvGrpSpPr>
            <p:grpSpPr>
              <a:xfrm>
                <a:off x="3383130" y="740133"/>
                <a:ext cx="5236840" cy="4543072"/>
                <a:chOff x="4052888" y="1957388"/>
                <a:chExt cx="4876800" cy="4219488"/>
              </a:xfrm>
            </p:grpSpPr>
            <p:sp>
              <p:nvSpPr>
                <p:cNvPr id="139"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41"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43"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44"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46"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47"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48"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51"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52"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53"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54"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55"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56"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157"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sp>
              <p:nvSpPr>
                <p:cNvPr id="162"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63"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smtClean="0">
                      <a:latin typeface="Times New Roman" panose="02020603050405020304" pitchFamily="18" charset="0"/>
                      <a:cs typeface="Times New Roman" panose="02020603050405020304" pitchFamily="18" charset="0"/>
                    </a:rPr>
                    <a:t>A mother compound </a:t>
                  </a:r>
                  <a:r>
                    <a:rPr lang="en-US" altLang="ja-JP" sz="2000" b="0" dirty="0">
                      <a:latin typeface="Times New Roman" panose="02020603050405020304" pitchFamily="18" charset="0"/>
                      <a:cs typeface="Times New Roman" panose="02020603050405020304" pitchFamily="18" charset="0"/>
                    </a:rPr>
                    <a:t>is </a:t>
                  </a:r>
                  <a:r>
                    <a:rPr lang="en-US" altLang="ja-JP" sz="2000" b="0" dirty="0" smtClean="0">
                      <a:latin typeface="Times New Roman" panose="02020603050405020304" pitchFamily="18" charset="0"/>
                      <a:cs typeface="Times New Roman" panose="02020603050405020304" pitchFamily="18" charset="0"/>
                    </a:rPr>
                    <a:t>a Mott insulator.</a:t>
                  </a:r>
                  <a:endParaRPr lang="en-US" altLang="ja-JP" sz="2000" b="0" dirty="0">
                    <a:latin typeface="Times New Roman" panose="02020603050405020304" pitchFamily="18" charset="0"/>
                    <a:cs typeface="Times New Roman" panose="02020603050405020304" pitchFamily="18" charset="0"/>
                  </a:endParaRPr>
                </a:p>
              </p:txBody>
            </p:sp>
            <p:sp>
              <p:nvSpPr>
                <p:cNvPr id="164"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75" name="Text Box 9"/>
              <p:cNvSpPr txBox="1">
                <a:spLocks noChangeArrowheads="1"/>
              </p:cNvSpPr>
              <p:nvPr/>
            </p:nvSpPr>
            <p:spPr bwMode="auto">
              <a:xfrm>
                <a:off x="6319240" y="881168"/>
                <a:ext cx="1787157" cy="457200"/>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La</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Sr</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76" name="Rectangle 26"/>
              <p:cNvSpPr>
                <a:spLocks noChangeArrowheads="1"/>
              </p:cNvSpPr>
              <p:nvPr/>
            </p:nvSpPr>
            <p:spPr bwMode="auto">
              <a:xfrm>
                <a:off x="6868433" y="1432926"/>
                <a:ext cx="393700" cy="307975"/>
              </a:xfrm>
              <a:prstGeom prst="rect">
                <a:avLst/>
              </a:prstGeom>
              <a:noFill/>
              <a:ln w="9525">
                <a:noFill/>
                <a:miter lim="800000"/>
                <a:headEnd/>
                <a:tailEnd/>
              </a:ln>
            </p:spPr>
            <p:txBody>
              <a:bodyPr wrap="none" lIns="0" tIns="0" rIns="0" bIns="0">
                <a:spAutoFit/>
              </a:bodyPr>
              <a:lstStyle/>
              <a:p>
                <a:r>
                  <a:rPr lang="en-US" altLang="ja-JP" sz="2000" b="0" dirty="0" smtClean="0"/>
                  <a:t>La</a:t>
                </a:r>
                <a:r>
                  <a:rPr lang="en-US" altLang="ja-JP" sz="2000" b="0" baseline="30000" dirty="0" smtClean="0"/>
                  <a:t>3</a:t>
                </a:r>
                <a:r>
                  <a:rPr lang="en-US" altLang="ja-JP" sz="1800" b="0" baseline="30000" dirty="0" smtClean="0"/>
                  <a:t>+</a:t>
                </a:r>
                <a:endParaRPr lang="en-US" altLang="ja-JP" b="0" baseline="30000" dirty="0"/>
              </a:p>
            </p:txBody>
          </p:sp>
          <p:sp>
            <p:nvSpPr>
              <p:cNvPr id="177" name="Rectangle 29"/>
              <p:cNvSpPr>
                <a:spLocks noChangeArrowheads="1"/>
              </p:cNvSpPr>
              <p:nvPr/>
            </p:nvSpPr>
            <p:spPr bwMode="auto">
              <a:xfrm>
                <a:off x="7650429" y="1454944"/>
                <a:ext cx="341313" cy="276225"/>
              </a:xfrm>
              <a:prstGeom prst="rect">
                <a:avLst/>
              </a:prstGeom>
              <a:noFill/>
              <a:ln w="9525">
                <a:noFill/>
                <a:miter lim="800000"/>
                <a:headEnd/>
                <a:tailEnd/>
              </a:ln>
            </p:spPr>
            <p:txBody>
              <a:bodyPr wrap="none" lIns="0" tIns="0" rIns="0" bIns="0">
                <a:spAutoFit/>
              </a:bodyPr>
              <a:lstStyle/>
              <a:p>
                <a:r>
                  <a:rPr lang="en-US" altLang="ja-JP" sz="1800" b="0" dirty="0" smtClean="0"/>
                  <a:t>Sr</a:t>
                </a:r>
                <a:r>
                  <a:rPr lang="en-US" altLang="ja-JP" sz="1800" b="0" baseline="30000" dirty="0" smtClean="0"/>
                  <a:t>2+</a:t>
                </a:r>
                <a:endParaRPr lang="en-US" altLang="ja-JP" b="0" baseline="30000" dirty="0"/>
              </a:p>
            </p:txBody>
          </p:sp>
          <p:sp>
            <p:nvSpPr>
              <p:cNvPr id="181" name="Text Box 32"/>
              <p:cNvSpPr txBox="1">
                <a:spLocks noChangeArrowheads="1"/>
              </p:cNvSpPr>
              <p:nvPr/>
            </p:nvSpPr>
            <p:spPr bwMode="auto">
              <a:xfrm>
                <a:off x="6531352" y="1912144"/>
                <a:ext cx="1830950" cy="461665"/>
              </a:xfrm>
              <a:prstGeom prst="rect">
                <a:avLst/>
              </a:prstGeom>
              <a:noFill/>
              <a:ln w="9525">
                <a:noFill/>
                <a:miter lim="800000"/>
                <a:headEnd/>
                <a:tailEnd/>
              </a:ln>
            </p:spPr>
            <p:txBody>
              <a:bodyPr wrap="none">
                <a:spAutoFit/>
              </a:bodyPr>
              <a:lstStyle/>
              <a:p>
                <a:r>
                  <a:rPr lang="en-US" altLang="ja-JP" sz="2400" dirty="0">
                    <a:latin typeface="Arial" panose="020B0604020202020204" pitchFamily="34" charset="0"/>
                    <a:cs typeface="Arial" panose="020B0604020202020204" pitchFamily="34" charset="0"/>
                  </a:rPr>
                  <a:t>Hole doping</a:t>
                </a:r>
              </a:p>
            </p:txBody>
          </p:sp>
          <p:sp>
            <p:nvSpPr>
              <p:cNvPr id="182" name="Text Box 10"/>
              <p:cNvSpPr txBox="1">
                <a:spLocks noChangeArrowheads="1"/>
              </p:cNvSpPr>
              <p:nvPr/>
            </p:nvSpPr>
            <p:spPr bwMode="auto">
              <a:xfrm>
                <a:off x="3530530" y="820227"/>
                <a:ext cx="1955404" cy="436562"/>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Nd</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Ce</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83" name="Rectangle 20"/>
              <p:cNvSpPr>
                <a:spLocks noChangeArrowheads="1"/>
              </p:cNvSpPr>
              <p:nvPr/>
            </p:nvSpPr>
            <p:spPr bwMode="auto">
              <a:xfrm>
                <a:off x="3802257" y="1387698"/>
                <a:ext cx="463551" cy="307974"/>
              </a:xfrm>
              <a:prstGeom prst="rect">
                <a:avLst/>
              </a:prstGeom>
              <a:noFill/>
              <a:ln w="9525">
                <a:noFill/>
                <a:miter lim="800000"/>
                <a:headEnd/>
                <a:tailEnd/>
              </a:ln>
            </p:spPr>
            <p:txBody>
              <a:bodyPr wrap="none" lIns="0" tIns="0" rIns="0" bIns="0">
                <a:spAutoFit/>
              </a:bodyPr>
              <a:lstStyle/>
              <a:p>
                <a:r>
                  <a:rPr lang="en-US" altLang="ja-JP" sz="2000" b="0" dirty="0" smtClean="0"/>
                  <a:t>Nd</a:t>
                </a:r>
                <a:r>
                  <a:rPr lang="en-US" altLang="ja-JP" sz="2000" b="0" baseline="30000" dirty="0" smtClean="0"/>
                  <a:t>3</a:t>
                </a:r>
                <a:r>
                  <a:rPr lang="en-US" altLang="ja-JP" sz="1800" b="0" baseline="30000" dirty="0" smtClean="0"/>
                  <a:t>+</a:t>
                </a:r>
                <a:endParaRPr lang="en-US" altLang="ja-JP" b="0" baseline="30000" dirty="0"/>
              </a:p>
            </p:txBody>
          </p:sp>
          <p:sp>
            <p:nvSpPr>
              <p:cNvPr id="184" name="Rectangle 23"/>
              <p:cNvSpPr>
                <a:spLocks noChangeArrowheads="1"/>
              </p:cNvSpPr>
              <p:nvPr/>
            </p:nvSpPr>
            <p:spPr bwMode="auto">
              <a:xfrm>
                <a:off x="4707863" y="1400969"/>
                <a:ext cx="487363" cy="307974"/>
              </a:xfrm>
              <a:prstGeom prst="rect">
                <a:avLst/>
              </a:prstGeom>
              <a:noFill/>
              <a:ln w="9525">
                <a:noFill/>
                <a:miter lim="800000"/>
                <a:headEnd/>
                <a:tailEnd/>
              </a:ln>
            </p:spPr>
            <p:txBody>
              <a:bodyPr wrap="square" lIns="0" tIns="0" rIns="0" bIns="0">
                <a:spAutoFit/>
              </a:bodyPr>
              <a:lstStyle/>
              <a:p>
                <a:r>
                  <a:rPr lang="en-US" altLang="ja-JP" sz="2000" b="0" dirty="0" smtClean="0"/>
                  <a:t>Ce</a:t>
                </a:r>
                <a:r>
                  <a:rPr lang="en-US" altLang="ja-JP" sz="2000" b="0" baseline="30000" dirty="0" smtClean="0"/>
                  <a:t>4+</a:t>
                </a:r>
                <a:endParaRPr lang="en-US" altLang="ja-JP" sz="2000" b="0" baseline="30000" dirty="0"/>
              </a:p>
            </p:txBody>
          </p:sp>
          <p:sp>
            <p:nvSpPr>
              <p:cNvPr id="185" name="Text Box 33"/>
              <p:cNvSpPr txBox="1">
                <a:spLocks noChangeArrowheads="1"/>
              </p:cNvSpPr>
              <p:nvPr/>
            </p:nvSpPr>
            <p:spPr bwMode="auto">
              <a:xfrm>
                <a:off x="3358285" y="1844824"/>
                <a:ext cx="2326278" cy="461665"/>
              </a:xfrm>
              <a:prstGeom prst="rect">
                <a:avLst/>
              </a:prstGeom>
              <a:noFill/>
              <a:ln w="9525">
                <a:noFill/>
                <a:miter lim="800000"/>
                <a:headEnd/>
                <a:tailEnd/>
              </a:ln>
            </p:spPr>
            <p:txBody>
              <a:bodyPr wrap="none">
                <a:spAutoFit/>
              </a:bodyPr>
              <a:lstStyle/>
              <a:p>
                <a:r>
                  <a:rPr lang="en-US" altLang="ja-JP" sz="2400" dirty="0">
                    <a:latin typeface="Arial" panose="020B0604020202020204" pitchFamily="34" charset="0"/>
                    <a:cs typeface="Arial" panose="020B0604020202020204" pitchFamily="34" charset="0"/>
                  </a:rPr>
                  <a:t>Electron doping</a:t>
                </a:r>
                <a:endParaRPr lang="en-US" altLang="ja-JP" sz="2800" dirty="0">
                  <a:latin typeface="Arial" panose="020B0604020202020204" pitchFamily="34" charset="0"/>
                  <a:cs typeface="Arial" panose="020B0604020202020204" pitchFamily="34" charset="0"/>
                </a:endParaRPr>
              </a:p>
            </p:txBody>
          </p:sp>
          <p:sp>
            <p:nvSpPr>
              <p:cNvPr id="186" name="Rectangle 22"/>
              <p:cNvSpPr>
                <a:spLocks noChangeArrowheads="1"/>
              </p:cNvSpPr>
              <p:nvPr/>
            </p:nvSpPr>
            <p:spPr bwMode="auto">
              <a:xfrm>
                <a:off x="7356111" y="1449677"/>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87" name="Rectangle 22"/>
              <p:cNvSpPr>
                <a:spLocks noChangeArrowheads="1"/>
              </p:cNvSpPr>
              <p:nvPr/>
            </p:nvSpPr>
            <p:spPr bwMode="auto">
              <a:xfrm>
                <a:off x="4349921" y="1426952"/>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grpSp>
        <p:sp>
          <p:nvSpPr>
            <p:cNvPr id="188" name="Line 37"/>
            <p:cNvSpPr>
              <a:spLocks noChangeShapeType="1"/>
            </p:cNvSpPr>
            <p:nvPr/>
          </p:nvSpPr>
          <p:spPr bwMode="auto">
            <a:xfrm flipH="1" flipV="1">
              <a:off x="5962151" y="4509120"/>
              <a:ext cx="0" cy="352105"/>
            </a:xfrm>
            <a:prstGeom prst="line">
              <a:avLst/>
            </a:prstGeom>
            <a:noFill/>
            <a:ln w="38100">
              <a:solidFill>
                <a:schemeClr val="tx1"/>
              </a:solidFill>
              <a:round/>
              <a:headEnd/>
              <a:tailEnd type="triangle" w="med" len="med"/>
            </a:ln>
          </p:spPr>
          <p:txBody>
            <a:bodyPr wrap="none"/>
            <a:lstStyle/>
            <a:p>
              <a:endParaRPr lang="ja-JP" altLang="en-US"/>
            </a:p>
          </p:txBody>
        </p:sp>
      </p:grpSp>
      <p:grpSp>
        <p:nvGrpSpPr>
          <p:cNvPr id="5" name="グループ化 4"/>
          <p:cNvGrpSpPr/>
          <p:nvPr/>
        </p:nvGrpSpPr>
        <p:grpSpPr>
          <a:xfrm>
            <a:off x="35496" y="2428082"/>
            <a:ext cx="536475" cy="336550"/>
            <a:chOff x="282923" y="6332810"/>
            <a:chExt cx="536475" cy="336550"/>
          </a:xfrm>
        </p:grpSpPr>
        <p:sp>
          <p:nvSpPr>
            <p:cNvPr id="194" name="Oval 100"/>
            <p:cNvSpPr>
              <a:spLocks noChangeArrowheads="1"/>
            </p:cNvSpPr>
            <p:nvPr/>
          </p:nvSpPr>
          <p:spPr bwMode="auto">
            <a:xfrm>
              <a:off x="282923" y="647313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96" name="Text Box 146"/>
            <p:cNvSpPr txBox="1">
              <a:spLocks noChangeArrowheads="1"/>
            </p:cNvSpPr>
            <p:nvPr/>
          </p:nvSpPr>
          <p:spPr bwMode="auto">
            <a:xfrm>
              <a:off x="395536" y="6332810"/>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grpSp>
        <p:nvGrpSpPr>
          <p:cNvPr id="6" name="グループ化 5"/>
          <p:cNvGrpSpPr/>
          <p:nvPr/>
        </p:nvGrpSpPr>
        <p:grpSpPr>
          <a:xfrm>
            <a:off x="35496" y="2924944"/>
            <a:ext cx="492188" cy="369332"/>
            <a:chOff x="971600" y="6338319"/>
            <a:chExt cx="492188" cy="369332"/>
          </a:xfrm>
        </p:grpSpPr>
        <p:sp>
          <p:nvSpPr>
            <p:cNvPr id="193" name="Oval 90"/>
            <p:cNvSpPr>
              <a:spLocks noChangeArrowheads="1"/>
            </p:cNvSpPr>
            <p:nvPr/>
          </p:nvSpPr>
          <p:spPr bwMode="auto">
            <a:xfrm>
              <a:off x="971600" y="6453336"/>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97" name="Text Box 146"/>
            <p:cNvSpPr txBox="1">
              <a:spLocks noChangeArrowheads="1"/>
            </p:cNvSpPr>
            <p:nvPr/>
          </p:nvSpPr>
          <p:spPr bwMode="auto">
            <a:xfrm>
              <a:off x="1115616" y="6338319"/>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grpSp>
        <p:nvGrpSpPr>
          <p:cNvPr id="7" name="グループ化 6"/>
          <p:cNvGrpSpPr/>
          <p:nvPr/>
        </p:nvGrpSpPr>
        <p:grpSpPr>
          <a:xfrm>
            <a:off x="35496" y="3356992"/>
            <a:ext cx="612414" cy="646331"/>
            <a:chOff x="1619672" y="6372036"/>
            <a:chExt cx="612414" cy="646331"/>
          </a:xfrm>
        </p:grpSpPr>
        <p:sp>
          <p:nvSpPr>
            <p:cNvPr id="195" name="Oval 86"/>
            <p:cNvSpPr>
              <a:spLocks noChangeArrowheads="1"/>
            </p:cNvSpPr>
            <p:nvPr/>
          </p:nvSpPr>
          <p:spPr bwMode="auto">
            <a:xfrm>
              <a:off x="1619672" y="6453336"/>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198" name="Text Box 145"/>
            <p:cNvSpPr txBox="1">
              <a:spLocks noChangeArrowheads="1"/>
            </p:cNvSpPr>
            <p:nvPr/>
          </p:nvSpPr>
          <p:spPr bwMode="auto">
            <a:xfrm>
              <a:off x="1763688" y="6372036"/>
              <a:ext cx="468398" cy="646331"/>
            </a:xfrm>
            <a:prstGeom prst="rect">
              <a:avLst/>
            </a:prstGeom>
            <a:noFill/>
            <a:ln w="9525">
              <a:noFill/>
              <a:miter lim="800000"/>
              <a:headEnd/>
              <a:tailEnd/>
            </a:ln>
            <a:effectLst/>
          </p:spPr>
          <p:txBody>
            <a:bodyPr wrap="none">
              <a:spAutoFit/>
            </a:bodyPr>
            <a:lstStyle/>
            <a:p>
              <a:r>
                <a:rPr lang="en-US" altLang="ja-JP" b="1" dirty="0" smtClean="0">
                  <a:solidFill>
                    <a:srgbClr val="336699"/>
                  </a:solidFill>
                  <a:latin typeface="ＭＳ Ｐゴシック" charset="-128"/>
                </a:rPr>
                <a:t>La,</a:t>
              </a:r>
            </a:p>
            <a:p>
              <a:r>
                <a:rPr lang="en-US" altLang="ja-JP" b="1" dirty="0" err="1" smtClean="0">
                  <a:solidFill>
                    <a:srgbClr val="336699"/>
                  </a:solidFill>
                  <a:latin typeface="ＭＳ Ｐゴシック" charset="-128"/>
                </a:rPr>
                <a:t>Sr</a:t>
              </a:r>
              <a:endParaRPr lang="en-US" altLang="ja-JP" b="1" dirty="0">
                <a:solidFill>
                  <a:srgbClr val="336699"/>
                </a:solidFill>
                <a:latin typeface="ＭＳ Ｐゴシック" charset="-128"/>
              </a:endParaRPr>
            </a:p>
          </p:txBody>
        </p:sp>
      </p:grpSp>
      <p:cxnSp>
        <p:nvCxnSpPr>
          <p:cNvPr id="199" name="直線コネクタ 198"/>
          <p:cNvCxnSpPr/>
          <p:nvPr/>
        </p:nvCxnSpPr>
        <p:spPr>
          <a:xfrm>
            <a:off x="5967295" y="356047"/>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2"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
        <p:nvSpPr>
          <p:cNvPr id="114" name="Rectangle 2"/>
          <p:cNvSpPr>
            <a:spLocks noGrp="1" noChangeArrowheads="1"/>
          </p:cNvSpPr>
          <p:nvPr>
            <p:ph type="title"/>
          </p:nvPr>
        </p:nvSpPr>
        <p:spPr>
          <a:xfrm>
            <a:off x="381000" y="0"/>
            <a:ext cx="7315200" cy="685800"/>
          </a:xfrm>
        </p:spPr>
        <p:txBody>
          <a:bodyPr>
            <a:normAutofit/>
          </a:bodyPr>
          <a:lstStyle/>
          <a:p>
            <a:pPr algn="l"/>
            <a:r>
              <a:rPr lang="en-US" altLang="ja-JP" sz="3600" b="1" dirty="0" smtClean="0">
                <a:latin typeface="Times New Roman" panose="02020603050405020304" pitchFamily="18" charset="0"/>
                <a:cs typeface="Times New Roman" panose="02020603050405020304" pitchFamily="18" charset="0"/>
              </a:rPr>
              <a:t>Phase diagram</a:t>
            </a:r>
            <a:endParaRPr lang="ja-JP"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41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9392"/>
            <a:ext cx="2141784" cy="850106"/>
          </a:xfrm>
        </p:spPr>
        <p:txBody>
          <a:bodyPr>
            <a:normAutofit/>
          </a:bodyPr>
          <a:lstStyle/>
          <a:p>
            <a:pPr algn="l"/>
            <a:r>
              <a:rPr lang="en-US" altLang="ja-JP" sz="3600" b="1" dirty="0">
                <a:latin typeface="Times New Roman" panose="02020603050405020304" pitchFamily="18" charset="0"/>
                <a:cs typeface="Times New Roman" panose="02020603050405020304" pitchFamily="18" charset="0"/>
              </a:rPr>
              <a:t>S</a:t>
            </a:r>
            <a:r>
              <a:rPr kumimoji="1" lang="en-US" altLang="ja-JP" sz="3600" b="1" dirty="0" smtClean="0">
                <a:latin typeface="Times New Roman" panose="02020603050405020304" pitchFamily="18" charset="0"/>
                <a:cs typeface="Times New Roman" panose="02020603050405020304" pitchFamily="18" charset="0"/>
              </a:rPr>
              <a:t>ample</a:t>
            </a:r>
            <a:endParaRPr kumimoji="1" lang="ja-JP" altLang="en-US" sz="3600" b="1" dirty="0">
              <a:latin typeface="Times New Roman" panose="02020603050405020304" pitchFamily="18" charset="0"/>
              <a:cs typeface="Times New Roman" panose="02020603050405020304" pitchFamily="18" charset="0"/>
            </a:endParaRPr>
          </a:p>
        </p:txBody>
      </p:sp>
      <p:grpSp>
        <p:nvGrpSpPr>
          <p:cNvPr id="27" name="グループ化 26"/>
          <p:cNvGrpSpPr/>
          <p:nvPr/>
        </p:nvGrpSpPr>
        <p:grpSpPr>
          <a:xfrm>
            <a:off x="107504" y="836712"/>
            <a:ext cx="2180405" cy="4104456"/>
            <a:chOff x="538458" y="692696"/>
            <a:chExt cx="2180405" cy="4104456"/>
          </a:xfrm>
        </p:grpSpPr>
        <p:grpSp>
          <p:nvGrpSpPr>
            <p:cNvPr id="4" name="グループ化 3"/>
            <p:cNvGrpSpPr/>
            <p:nvPr/>
          </p:nvGrpSpPr>
          <p:grpSpPr>
            <a:xfrm>
              <a:off x="610466" y="1154361"/>
              <a:ext cx="1801293" cy="3642791"/>
              <a:chOff x="2697815" y="404664"/>
              <a:chExt cx="1458165" cy="2996286"/>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7" name="テキスト ボックス 6"/>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8" name="テキスト ボックス 7"/>
              <p:cNvSpPr txBox="1"/>
              <p:nvPr/>
            </p:nvSpPr>
            <p:spPr>
              <a:xfrm>
                <a:off x="2697815"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9" name="テキスト ボックス 8"/>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0" name="テキスト ボックス 9"/>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sp>
          <p:nvSpPr>
            <p:cNvPr id="11" name="テキスト ボックス 10"/>
            <p:cNvSpPr txBox="1"/>
            <p:nvPr/>
          </p:nvSpPr>
          <p:spPr>
            <a:xfrm>
              <a:off x="538458" y="692696"/>
              <a:ext cx="2180405"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TlBa</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YCu</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O</a:t>
              </a:r>
              <a:r>
                <a:rPr lang="en-US" altLang="ja-JP" sz="2400" baseline="-25000" dirty="0" smtClean="0">
                  <a:latin typeface="Arial" panose="020B0604020202020204" pitchFamily="34" charset="0"/>
                  <a:cs typeface="Arial" panose="020B0604020202020204" pitchFamily="34" charset="0"/>
                </a:rPr>
                <a:t>7-δ</a:t>
              </a:r>
              <a:endParaRPr kumimoji="1" lang="ja-JP" altLang="en-US" sz="2400" baseline="-25000" dirty="0">
                <a:latin typeface="Arial" panose="020B0604020202020204" pitchFamily="34" charset="0"/>
                <a:cs typeface="Arial" panose="020B0604020202020204" pitchFamily="34" charset="0"/>
              </a:endParaRPr>
            </a:p>
          </p:txBody>
        </p:sp>
      </p:grpSp>
      <p:sp>
        <p:nvSpPr>
          <p:cNvPr id="29" name="円/楕円 28"/>
          <p:cNvSpPr/>
          <p:nvPr/>
        </p:nvSpPr>
        <p:spPr>
          <a:xfrm>
            <a:off x="210475" y="2929371"/>
            <a:ext cx="617109" cy="629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左中かっこ 31"/>
          <p:cNvSpPr/>
          <p:nvPr/>
        </p:nvSpPr>
        <p:spPr>
          <a:xfrm>
            <a:off x="2267744" y="1891415"/>
            <a:ext cx="720080" cy="297774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2771800" y="2132856"/>
            <a:ext cx="5634876" cy="954107"/>
          </a:xfrm>
          <a:prstGeom prst="rect">
            <a:avLst/>
          </a:prstGeom>
          <a:noFill/>
        </p:spPr>
        <p:txBody>
          <a:bodyPr wrap="none" rtlCol="0">
            <a:spAutoFit/>
          </a:bodyPr>
          <a:lstStyle/>
          <a:p>
            <a:r>
              <a:rPr kumimoji="1" lang="ja-JP" altLang="en-US" sz="2800" dirty="0" smtClean="0"/>
              <a:t>・</a:t>
            </a:r>
            <a:r>
              <a:rPr kumimoji="1" lang="en-US" altLang="ja-JP" sz="2800" dirty="0" smtClean="0"/>
              <a:t>Ca</a:t>
            </a:r>
            <a:r>
              <a:rPr kumimoji="1" lang="ja-JP" altLang="en-US" sz="2800" dirty="0" smtClean="0"/>
              <a:t>→</a:t>
            </a:r>
            <a:r>
              <a:rPr kumimoji="1" lang="en-US" altLang="ja-JP" sz="2800" dirty="0" smtClean="0"/>
              <a:t>Y</a:t>
            </a:r>
            <a:r>
              <a:rPr lang="en-US" altLang="ja-JP" sz="2800" baseline="30000" dirty="0"/>
              <a:t> </a:t>
            </a:r>
            <a:r>
              <a:rPr lang="ja-JP" altLang="en-US" sz="2800" dirty="0" smtClean="0"/>
              <a:t> </a:t>
            </a:r>
            <a:r>
              <a:rPr lang="en-US" altLang="ja-JP" sz="2800" dirty="0" smtClean="0"/>
              <a:t>; atomic radius : </a:t>
            </a:r>
          </a:p>
          <a:p>
            <a:r>
              <a:rPr lang="en-US" altLang="ja-JP" sz="2800" dirty="0" smtClean="0"/>
              <a:t>  Ca=197pm , Y=180pm </a:t>
            </a:r>
            <a:r>
              <a:rPr lang="ja-JP" altLang="en-US" sz="2800" dirty="0"/>
              <a:t> </a:t>
            </a:r>
            <a:r>
              <a:rPr lang="en-US" altLang="ja-JP" sz="2800" dirty="0" smtClean="0"/>
              <a:t> (pm=10</a:t>
            </a:r>
            <a:r>
              <a:rPr lang="en-US" altLang="ja-JP" sz="2800" baseline="30000" dirty="0" smtClean="0"/>
              <a:t>-12</a:t>
            </a:r>
            <a:r>
              <a:rPr lang="en-US" altLang="ja-JP" sz="2800" dirty="0" smtClean="0"/>
              <a:t>m)</a:t>
            </a:r>
            <a:endParaRPr kumimoji="1" lang="ja-JP" altLang="en-US" sz="2800" dirty="0"/>
          </a:p>
        </p:txBody>
      </p:sp>
      <p:sp>
        <p:nvSpPr>
          <p:cNvPr id="34" name="テキスト ボックス 33"/>
          <p:cNvSpPr txBox="1"/>
          <p:nvPr/>
        </p:nvSpPr>
        <p:spPr>
          <a:xfrm>
            <a:off x="2769975" y="3284984"/>
            <a:ext cx="6342377" cy="523220"/>
          </a:xfrm>
          <a:prstGeom prst="rect">
            <a:avLst/>
          </a:prstGeom>
          <a:noFill/>
        </p:spPr>
        <p:txBody>
          <a:bodyPr wrap="none" rtlCol="0">
            <a:spAutoFit/>
          </a:bodyPr>
          <a:lstStyle/>
          <a:p>
            <a:r>
              <a:rPr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CuO</a:t>
            </a:r>
            <a:r>
              <a:rPr lang="en-US" altLang="ja-JP" sz="2800" baseline="-25000" dirty="0" smtClean="0">
                <a:latin typeface="Arial" panose="020B0604020202020204" pitchFamily="34" charset="0"/>
                <a:cs typeface="Arial" panose="020B0604020202020204" pitchFamily="34" charset="0"/>
              </a:rPr>
              <a:t>2</a:t>
            </a:r>
            <a:r>
              <a:rPr kumimoji="1" lang="en-US" altLang="ja-JP" sz="2800" dirty="0" smtClean="0"/>
              <a:t> planes in Tl1212 are pyramid </a:t>
            </a:r>
            <a:r>
              <a:rPr lang="en-US" altLang="ja-JP" sz="2800" dirty="0" smtClean="0"/>
              <a:t>type</a:t>
            </a:r>
            <a:r>
              <a:rPr lang="en-US" altLang="ja-JP" sz="2800" dirty="0"/>
              <a:t>.</a:t>
            </a:r>
            <a:endParaRPr kumimoji="1" lang="en-US" altLang="ja-JP" sz="2800" dirty="0" smtClean="0"/>
          </a:p>
        </p:txBody>
      </p:sp>
      <p:sp>
        <p:nvSpPr>
          <p:cNvPr id="36" name="テキスト ボックス 35"/>
          <p:cNvSpPr txBox="1"/>
          <p:nvPr/>
        </p:nvSpPr>
        <p:spPr>
          <a:xfrm>
            <a:off x="2771800" y="4221088"/>
            <a:ext cx="4084067" cy="523220"/>
          </a:xfrm>
          <a:prstGeom prst="rect">
            <a:avLst/>
          </a:prstGeom>
          <a:noFill/>
        </p:spPr>
        <p:txBody>
          <a:bodyPr wrap="none" rtlCol="0">
            <a:spAutoFit/>
          </a:bodyPr>
          <a:lstStyle/>
          <a:p>
            <a:r>
              <a:rPr kumimoji="1" lang="ja-JP" altLang="en-US" sz="2800" dirty="0" smtClean="0"/>
              <a:t>・</a:t>
            </a:r>
            <a:r>
              <a:rPr kumimoji="1" lang="en-US" altLang="ja-JP" sz="2800" dirty="0" smtClean="0"/>
              <a:t>Mott insulator  (T</a:t>
            </a:r>
            <a:r>
              <a:rPr kumimoji="1" lang="en-US" altLang="ja-JP" sz="2800" baseline="-25000" dirty="0" smtClean="0"/>
              <a:t>N</a:t>
            </a:r>
            <a:r>
              <a:rPr kumimoji="1" lang="en-US" altLang="ja-JP" sz="2800" dirty="0" smtClean="0"/>
              <a:t>=320K)</a:t>
            </a:r>
            <a:endParaRPr kumimoji="1" lang="ja-JP" altLang="en-US" sz="2800" dirty="0"/>
          </a:p>
        </p:txBody>
      </p:sp>
      <p:sp>
        <p:nvSpPr>
          <p:cNvPr id="37" name="右矢印 36"/>
          <p:cNvSpPr/>
          <p:nvPr/>
        </p:nvSpPr>
        <p:spPr>
          <a:xfrm>
            <a:off x="2339752" y="764704"/>
            <a:ext cx="792088" cy="6629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418359" y="5039584"/>
            <a:ext cx="7992888" cy="1125703"/>
            <a:chOff x="418359" y="5039584"/>
            <a:chExt cx="7992888" cy="1125703"/>
          </a:xfrm>
        </p:grpSpPr>
        <p:grpSp>
          <p:nvGrpSpPr>
            <p:cNvPr id="41" name="グループ化 40"/>
            <p:cNvGrpSpPr/>
            <p:nvPr/>
          </p:nvGrpSpPr>
          <p:grpSpPr>
            <a:xfrm>
              <a:off x="418359" y="5301190"/>
              <a:ext cx="7992888" cy="864097"/>
              <a:chOff x="827584" y="5227014"/>
              <a:chExt cx="7992888" cy="584775"/>
            </a:xfrm>
          </p:grpSpPr>
          <p:sp>
            <p:nvSpPr>
              <p:cNvPr id="39" name="テキスト ボックス 38"/>
              <p:cNvSpPr txBox="1"/>
              <p:nvPr/>
            </p:nvSpPr>
            <p:spPr>
              <a:xfrm>
                <a:off x="827584" y="5373216"/>
                <a:ext cx="7918450" cy="395745"/>
              </a:xfrm>
              <a:prstGeom prst="rect">
                <a:avLst/>
              </a:prstGeom>
              <a:noFill/>
            </p:spPr>
            <p:txBody>
              <a:bodyPr wrap="none" rtlCol="0">
                <a:spAutoFit/>
              </a:bodyPr>
              <a:lstStyle/>
              <a:p>
                <a:r>
                  <a:rPr lang="en-US" altLang="ja-JP" sz="3200" dirty="0" smtClean="0"/>
                  <a:t>  We performed NMR measurement of Tl1212.</a:t>
                </a:r>
                <a:endParaRPr kumimoji="1" lang="ja-JP" altLang="en-US" dirty="0"/>
              </a:p>
            </p:txBody>
          </p:sp>
          <p:sp>
            <p:nvSpPr>
              <p:cNvPr id="40" name="角丸四角形 39"/>
              <p:cNvSpPr/>
              <p:nvPr/>
            </p:nvSpPr>
            <p:spPr>
              <a:xfrm>
                <a:off x="827584" y="5227014"/>
                <a:ext cx="7992888" cy="584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1028886" y="5039584"/>
              <a:ext cx="2004075" cy="523220"/>
            </a:xfrm>
            <a:prstGeom prst="rect">
              <a:avLst/>
            </a:prstGeom>
            <a:solidFill>
              <a:schemeClr val="bg1"/>
            </a:solidFill>
          </p:spPr>
          <p:txBody>
            <a:bodyPr wrap="none" rtlCol="0">
              <a:spAutoFit/>
            </a:bodyPr>
            <a:lstStyle/>
            <a:p>
              <a:r>
                <a:rPr lang="en-US" altLang="ja-JP" sz="2800" dirty="0" smtClean="0">
                  <a:latin typeface="Arial" panose="020B0604020202020204" pitchFamily="34" charset="0"/>
                  <a:cs typeface="Arial" panose="020B0604020202020204" pitchFamily="34" charset="0"/>
                </a:rPr>
                <a:t>Experiment</a:t>
              </a:r>
              <a:endParaRPr kumimoji="1" lang="ja-JP" altLang="en-US" dirty="0">
                <a:latin typeface="Arial" panose="020B0604020202020204" pitchFamily="34" charset="0"/>
                <a:cs typeface="Arial" panose="020B0604020202020204" pitchFamily="34" charset="0"/>
              </a:endParaRPr>
            </a:p>
          </p:txBody>
        </p:sp>
        <p:sp>
          <p:nvSpPr>
            <p:cNvPr id="43" name="角丸四角形 42"/>
            <p:cNvSpPr/>
            <p:nvPr/>
          </p:nvSpPr>
          <p:spPr>
            <a:xfrm>
              <a:off x="1028886" y="5039584"/>
              <a:ext cx="2004075" cy="5232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角丸四角形 43"/>
          <p:cNvSpPr/>
          <p:nvPr/>
        </p:nvSpPr>
        <p:spPr>
          <a:xfrm>
            <a:off x="107504" y="836712"/>
            <a:ext cx="2154539" cy="4616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p:cNvGrpSpPr/>
          <p:nvPr/>
        </p:nvGrpSpPr>
        <p:grpSpPr>
          <a:xfrm>
            <a:off x="3203848" y="836712"/>
            <a:ext cx="1285929" cy="523220"/>
            <a:chOff x="3799701" y="906596"/>
            <a:chExt cx="1285929" cy="523220"/>
          </a:xfrm>
        </p:grpSpPr>
        <p:sp>
          <p:nvSpPr>
            <p:cNvPr id="38" name="テキスト ボックス 37"/>
            <p:cNvSpPr txBox="1"/>
            <p:nvPr/>
          </p:nvSpPr>
          <p:spPr>
            <a:xfrm>
              <a:off x="3799701" y="906596"/>
              <a:ext cx="1285929" cy="523220"/>
            </a:xfrm>
            <a:prstGeom prst="rect">
              <a:avLst/>
            </a:prstGeom>
            <a:noFill/>
          </p:spPr>
          <p:txBody>
            <a:bodyPr wrap="none" rtlCol="0">
              <a:spAutoFit/>
            </a:bodyPr>
            <a:lstStyle/>
            <a:p>
              <a:r>
                <a:rPr kumimoji="1" lang="en-US" altLang="ja-JP" sz="2800" dirty="0" smtClean="0">
                  <a:latin typeface="Arial" panose="020B0604020202020204" pitchFamily="34" charset="0"/>
                  <a:cs typeface="Arial" panose="020B0604020202020204" pitchFamily="34" charset="0"/>
                </a:rPr>
                <a:t>Tl1212</a:t>
              </a:r>
              <a:endParaRPr kumimoji="1" lang="ja-JP" altLang="en-US" sz="2000" dirty="0">
                <a:latin typeface="Arial" panose="020B0604020202020204" pitchFamily="34" charset="0"/>
                <a:cs typeface="Arial" panose="020B0604020202020204" pitchFamily="34" charset="0"/>
              </a:endParaRPr>
            </a:p>
          </p:txBody>
        </p:sp>
        <p:sp>
          <p:nvSpPr>
            <p:cNvPr id="45" name="角丸四角形 44"/>
            <p:cNvSpPr/>
            <p:nvPr/>
          </p:nvSpPr>
          <p:spPr>
            <a:xfrm>
              <a:off x="3799701" y="906596"/>
              <a:ext cx="1285929" cy="521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4644007" y="652045"/>
            <a:ext cx="4443462" cy="830997"/>
            <a:chOff x="5292079" y="652045"/>
            <a:chExt cx="4443462" cy="830997"/>
          </a:xfrm>
        </p:grpSpPr>
        <p:sp>
          <p:nvSpPr>
            <p:cNvPr id="3" name="テキスト ボックス 2"/>
            <p:cNvSpPr txBox="1"/>
            <p:nvPr/>
          </p:nvSpPr>
          <p:spPr>
            <a:xfrm>
              <a:off x="5292080" y="652045"/>
              <a:ext cx="4443461" cy="830997"/>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 Carrier density is controlled</a:t>
              </a:r>
            </a:p>
            <a:p>
              <a:r>
                <a:rPr lang="en-US" altLang="ja-JP" sz="2400" dirty="0" smtClean="0">
                  <a:latin typeface="Arial" panose="020B0604020202020204" pitchFamily="34" charset="0"/>
                  <a:cs typeface="Arial" panose="020B0604020202020204" pitchFamily="34" charset="0"/>
                </a:rPr>
                <a:t>by changing oxygen deficiency</a:t>
              </a:r>
              <a:r>
                <a:rPr kumimoji="1" lang="en-US" altLang="ja-JP" sz="2400"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13" name="角丸四角形 12"/>
            <p:cNvSpPr/>
            <p:nvPr/>
          </p:nvSpPr>
          <p:spPr>
            <a:xfrm>
              <a:off x="5292079" y="652045"/>
              <a:ext cx="4443461" cy="8309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1091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p:bldP spid="34" grpId="0"/>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2"/>
          <p:cNvGrpSpPr/>
          <p:nvPr/>
        </p:nvGrpSpPr>
        <p:grpSpPr>
          <a:xfrm>
            <a:off x="179513" y="836712"/>
            <a:ext cx="4104457" cy="5616624"/>
            <a:chOff x="250825" y="2119412"/>
            <a:chExt cx="4825480" cy="6151540"/>
          </a:xfrm>
        </p:grpSpPr>
        <p:sp>
          <p:nvSpPr>
            <p:cNvPr id="3" name="Rectangle 2"/>
            <p:cNvSpPr>
              <a:spLocks noChangeArrowheads="1"/>
            </p:cNvSpPr>
            <p:nvPr/>
          </p:nvSpPr>
          <p:spPr bwMode="auto">
            <a:xfrm>
              <a:off x="250825" y="2741712"/>
              <a:ext cx="4825480" cy="5529240"/>
            </a:xfrm>
            <a:prstGeom prst="rect">
              <a:avLst/>
            </a:prstGeom>
            <a:solidFill>
              <a:schemeClr val="bg1">
                <a:alpha val="39999"/>
              </a:schemeClr>
            </a:solidFill>
            <a:ln w="9525">
              <a:noFill/>
              <a:miter lim="800000"/>
              <a:headEnd/>
              <a:tailEnd/>
            </a:ln>
            <a:effectLst/>
          </p:spPr>
          <p:txBody>
            <a:bodyPr wrap="none" anchor="ctr"/>
            <a:lstStyle/>
            <a:p>
              <a:endParaRPr lang="ja-JP" altLang="en-US"/>
            </a:p>
          </p:txBody>
        </p:sp>
        <p:sp>
          <p:nvSpPr>
            <p:cNvPr id="4" name="Text Box 6"/>
            <p:cNvSpPr txBox="1">
              <a:spLocks noChangeArrowheads="1"/>
            </p:cNvSpPr>
            <p:nvPr/>
          </p:nvSpPr>
          <p:spPr bwMode="auto">
            <a:xfrm>
              <a:off x="335481" y="2119412"/>
              <a:ext cx="1579671" cy="505633"/>
            </a:xfrm>
            <a:prstGeom prst="rect">
              <a:avLst/>
            </a:prstGeom>
            <a:noFill/>
            <a:ln w="25400">
              <a:solidFill>
                <a:schemeClr val="tx1"/>
              </a:solidFill>
              <a:miter lim="800000"/>
              <a:headEnd/>
              <a:tailEnd/>
            </a:ln>
            <a:effectLst/>
          </p:spPr>
          <p:txBody>
            <a:bodyPr wrap="none">
              <a:spAutoFit/>
            </a:bodyPr>
            <a:lstStyle/>
            <a:p>
              <a:pPr algn="ctr"/>
              <a:r>
                <a:rPr lang="en-US" altLang="ja-JP" sz="2400" dirty="0"/>
                <a:t>Ex. I=1/2 </a:t>
              </a:r>
            </a:p>
          </p:txBody>
        </p:sp>
        <p:sp>
          <p:nvSpPr>
            <p:cNvPr id="5" name="Line 7"/>
            <p:cNvSpPr>
              <a:spLocks noChangeShapeType="1"/>
            </p:cNvSpPr>
            <p:nvPr/>
          </p:nvSpPr>
          <p:spPr bwMode="auto">
            <a:xfrm>
              <a:off x="971550" y="3417987"/>
              <a:ext cx="1008063" cy="0"/>
            </a:xfrm>
            <a:prstGeom prst="line">
              <a:avLst/>
            </a:prstGeom>
            <a:noFill/>
            <a:ln w="25400">
              <a:solidFill>
                <a:schemeClr val="tx1"/>
              </a:solidFill>
              <a:round/>
              <a:headEnd/>
              <a:tailEnd/>
            </a:ln>
            <a:effectLst/>
          </p:spPr>
          <p:txBody>
            <a:bodyPr/>
            <a:lstStyle/>
            <a:p>
              <a:endParaRPr lang="ja-JP" altLang="en-US"/>
            </a:p>
          </p:txBody>
        </p:sp>
        <p:sp>
          <p:nvSpPr>
            <p:cNvPr id="6" name="Line 8"/>
            <p:cNvSpPr>
              <a:spLocks noChangeShapeType="1"/>
            </p:cNvSpPr>
            <p:nvPr/>
          </p:nvSpPr>
          <p:spPr bwMode="auto">
            <a:xfrm>
              <a:off x="971550" y="3489424"/>
              <a:ext cx="1008063" cy="0"/>
            </a:xfrm>
            <a:prstGeom prst="line">
              <a:avLst/>
            </a:prstGeom>
            <a:noFill/>
            <a:ln w="25400">
              <a:solidFill>
                <a:schemeClr val="tx1"/>
              </a:solidFill>
              <a:round/>
              <a:headEnd/>
              <a:tailEnd/>
            </a:ln>
            <a:effectLst/>
          </p:spPr>
          <p:txBody>
            <a:bodyPr/>
            <a:lstStyle/>
            <a:p>
              <a:endParaRPr lang="ja-JP" altLang="en-US"/>
            </a:p>
          </p:txBody>
        </p:sp>
        <p:sp>
          <p:nvSpPr>
            <p:cNvPr id="7" name="Line 9"/>
            <p:cNvSpPr>
              <a:spLocks noChangeShapeType="1"/>
            </p:cNvSpPr>
            <p:nvPr/>
          </p:nvSpPr>
          <p:spPr bwMode="auto">
            <a:xfrm>
              <a:off x="2555875" y="3994249"/>
              <a:ext cx="1008063" cy="0"/>
            </a:xfrm>
            <a:prstGeom prst="line">
              <a:avLst/>
            </a:prstGeom>
            <a:noFill/>
            <a:ln w="25400">
              <a:solidFill>
                <a:schemeClr val="tx1"/>
              </a:solidFill>
              <a:round/>
              <a:headEnd/>
              <a:tailEnd/>
            </a:ln>
            <a:effectLst/>
          </p:spPr>
          <p:txBody>
            <a:bodyPr/>
            <a:lstStyle/>
            <a:p>
              <a:endParaRPr lang="ja-JP" altLang="en-US"/>
            </a:p>
          </p:txBody>
        </p:sp>
        <p:sp>
          <p:nvSpPr>
            <p:cNvPr id="8" name="Line 10"/>
            <p:cNvSpPr>
              <a:spLocks noChangeShapeType="1"/>
            </p:cNvSpPr>
            <p:nvPr/>
          </p:nvSpPr>
          <p:spPr bwMode="auto">
            <a:xfrm>
              <a:off x="2555875" y="2913162"/>
              <a:ext cx="1008063" cy="0"/>
            </a:xfrm>
            <a:prstGeom prst="line">
              <a:avLst/>
            </a:prstGeom>
            <a:noFill/>
            <a:ln w="25400">
              <a:solidFill>
                <a:schemeClr val="tx1"/>
              </a:solidFill>
              <a:round/>
              <a:headEnd/>
              <a:tailEnd/>
            </a:ln>
            <a:effectLst/>
          </p:spPr>
          <p:txBody>
            <a:bodyPr/>
            <a:lstStyle/>
            <a:p>
              <a:endParaRPr lang="ja-JP" altLang="en-US"/>
            </a:p>
          </p:txBody>
        </p:sp>
        <p:sp>
          <p:nvSpPr>
            <p:cNvPr id="9" name="Line 11"/>
            <p:cNvSpPr>
              <a:spLocks noChangeShapeType="1"/>
            </p:cNvSpPr>
            <p:nvPr/>
          </p:nvSpPr>
          <p:spPr bwMode="auto">
            <a:xfrm flipV="1">
              <a:off x="1979613" y="2913162"/>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0" name="Line 12"/>
            <p:cNvSpPr>
              <a:spLocks noChangeShapeType="1"/>
            </p:cNvSpPr>
            <p:nvPr/>
          </p:nvSpPr>
          <p:spPr bwMode="auto">
            <a:xfrm>
              <a:off x="1979613" y="3489424"/>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1" name="Text Box 13"/>
            <p:cNvSpPr txBox="1">
              <a:spLocks noChangeArrowheads="1"/>
            </p:cNvSpPr>
            <p:nvPr/>
          </p:nvSpPr>
          <p:spPr bwMode="auto">
            <a:xfrm>
              <a:off x="335481" y="2829205"/>
              <a:ext cx="698500" cy="366712"/>
            </a:xfrm>
            <a:prstGeom prst="rect">
              <a:avLst/>
            </a:prstGeom>
            <a:noFill/>
            <a:ln w="9525">
              <a:noFill/>
              <a:miter lim="800000"/>
              <a:headEnd/>
              <a:tailEnd/>
            </a:ln>
            <a:effectLst/>
          </p:spPr>
          <p:txBody>
            <a:bodyPr wrap="none">
              <a:spAutoFit/>
            </a:bodyPr>
            <a:lstStyle/>
            <a:p>
              <a:r>
                <a:rPr lang="en-US" altLang="ja-JP" i="0" dirty="0"/>
                <a:t>I=1/2</a:t>
              </a:r>
            </a:p>
          </p:txBody>
        </p:sp>
        <p:sp>
          <p:nvSpPr>
            <p:cNvPr id="12" name="Line 14"/>
            <p:cNvSpPr>
              <a:spLocks noChangeShapeType="1"/>
            </p:cNvSpPr>
            <p:nvPr/>
          </p:nvSpPr>
          <p:spPr bwMode="auto">
            <a:xfrm>
              <a:off x="3059113" y="3678337"/>
              <a:ext cx="0" cy="315912"/>
            </a:xfrm>
            <a:prstGeom prst="line">
              <a:avLst/>
            </a:prstGeom>
            <a:noFill/>
            <a:ln w="12700">
              <a:solidFill>
                <a:schemeClr val="tx1"/>
              </a:solidFill>
              <a:round/>
              <a:headEnd type="none" w="lg" len="med"/>
              <a:tailEnd type="stealth" w="lg" len="med"/>
            </a:ln>
            <a:effectLst/>
          </p:spPr>
          <p:txBody>
            <a:bodyPr/>
            <a:lstStyle/>
            <a:p>
              <a:endParaRPr lang="ja-JP" altLang="en-US"/>
            </a:p>
          </p:txBody>
        </p:sp>
        <p:sp>
          <p:nvSpPr>
            <p:cNvPr id="13" name="Text Box 15"/>
            <p:cNvSpPr txBox="1">
              <a:spLocks noChangeArrowheads="1"/>
            </p:cNvSpPr>
            <p:nvPr/>
          </p:nvSpPr>
          <p:spPr bwMode="auto">
            <a:xfrm>
              <a:off x="1042988"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ja-JP" altLang="en-US" i="0"/>
                <a:t>＝</a:t>
              </a:r>
              <a:r>
                <a:rPr lang="en-US" altLang="ja-JP" i="0"/>
                <a:t>0</a:t>
              </a:r>
            </a:p>
          </p:txBody>
        </p:sp>
        <p:sp>
          <p:nvSpPr>
            <p:cNvPr id="14" name="Text Box 16"/>
            <p:cNvSpPr txBox="1">
              <a:spLocks noChangeArrowheads="1"/>
            </p:cNvSpPr>
            <p:nvPr/>
          </p:nvSpPr>
          <p:spPr bwMode="auto">
            <a:xfrm>
              <a:off x="2652713"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en-US" altLang="ja-JP" i="0"/>
                <a:t>≠0</a:t>
              </a:r>
            </a:p>
          </p:txBody>
        </p:sp>
        <p:sp>
          <p:nvSpPr>
            <p:cNvPr id="15" name="Text Box 17"/>
            <p:cNvSpPr txBox="1">
              <a:spLocks noChangeArrowheads="1"/>
            </p:cNvSpPr>
            <p:nvPr/>
          </p:nvSpPr>
          <p:spPr bwMode="auto">
            <a:xfrm>
              <a:off x="3613150" y="3818037"/>
              <a:ext cx="958850" cy="366712"/>
            </a:xfrm>
            <a:prstGeom prst="rect">
              <a:avLst/>
            </a:prstGeom>
            <a:noFill/>
            <a:ln w="9525">
              <a:noFill/>
              <a:miter lim="800000"/>
              <a:headEnd/>
              <a:tailEnd/>
            </a:ln>
            <a:effectLst/>
          </p:spPr>
          <p:txBody>
            <a:bodyPr wrap="none">
              <a:spAutoFit/>
            </a:bodyPr>
            <a:lstStyle/>
            <a:p>
              <a:r>
                <a:rPr lang="en-US" altLang="ja-JP" i="0"/>
                <a:t>m=+1/2</a:t>
              </a:r>
            </a:p>
          </p:txBody>
        </p:sp>
        <p:sp>
          <p:nvSpPr>
            <p:cNvPr id="16" name="Text Box 18"/>
            <p:cNvSpPr txBox="1">
              <a:spLocks noChangeArrowheads="1"/>
            </p:cNvSpPr>
            <p:nvPr/>
          </p:nvSpPr>
          <p:spPr bwMode="auto">
            <a:xfrm>
              <a:off x="3614738" y="2736949"/>
              <a:ext cx="901700" cy="366713"/>
            </a:xfrm>
            <a:prstGeom prst="rect">
              <a:avLst/>
            </a:prstGeom>
            <a:noFill/>
            <a:ln w="9525">
              <a:noFill/>
              <a:miter lim="800000"/>
              <a:headEnd/>
              <a:tailEnd/>
            </a:ln>
            <a:effectLst/>
          </p:spPr>
          <p:txBody>
            <a:bodyPr wrap="none">
              <a:spAutoFit/>
            </a:bodyPr>
            <a:lstStyle/>
            <a:p>
              <a:r>
                <a:rPr lang="en-US" altLang="ja-JP" i="0" dirty="0"/>
                <a:t>m=-1/2</a:t>
              </a:r>
            </a:p>
          </p:txBody>
        </p:sp>
        <p:sp>
          <p:nvSpPr>
            <p:cNvPr id="17" name="Text Box 19"/>
            <p:cNvSpPr txBox="1">
              <a:spLocks noChangeArrowheads="1"/>
            </p:cNvSpPr>
            <p:nvPr/>
          </p:nvSpPr>
          <p:spPr bwMode="auto">
            <a:xfrm>
              <a:off x="2794000" y="3248124"/>
              <a:ext cx="852216" cy="404506"/>
            </a:xfrm>
            <a:prstGeom prst="rect">
              <a:avLst/>
            </a:prstGeom>
            <a:noFill/>
            <a:ln w="9525">
              <a:noFill/>
              <a:miter lim="800000"/>
              <a:headEnd/>
              <a:tailEnd/>
            </a:ln>
            <a:effectLst/>
          </p:spPr>
          <p:txBody>
            <a:bodyPr wrap="none">
              <a:spAutoFit/>
            </a:bodyPr>
            <a:lstStyle/>
            <a:p>
              <a:r>
                <a:rPr lang="en-US" altLang="ja-JP" dirty="0" err="1" smtClean="0">
                  <a:latin typeface="Symbol" pitchFamily="18" charset="2"/>
                </a:rPr>
                <a:t>g</a:t>
              </a:r>
              <a:r>
                <a:rPr lang="en-US" altLang="ja-JP" dirty="0" err="1" smtClean="0"/>
                <a:t>ℏ</a:t>
              </a:r>
              <a:r>
                <a:rPr lang="en-US" altLang="ja-JP" dirty="0" smtClean="0"/>
                <a:t> H</a:t>
              </a:r>
              <a:r>
                <a:rPr lang="en-US" altLang="ja-JP" i="0" baseline="-25000" dirty="0" smtClean="0"/>
                <a:t>0</a:t>
              </a:r>
              <a:endParaRPr lang="en-US" altLang="ja-JP" i="0" baseline="-25000" dirty="0"/>
            </a:p>
          </p:txBody>
        </p:sp>
        <p:sp>
          <p:nvSpPr>
            <p:cNvPr id="18" name="Text Box 20"/>
            <p:cNvSpPr txBox="1">
              <a:spLocks noChangeArrowheads="1"/>
            </p:cNvSpPr>
            <p:nvPr/>
          </p:nvSpPr>
          <p:spPr bwMode="auto">
            <a:xfrm>
              <a:off x="1979613" y="4576862"/>
              <a:ext cx="2189162" cy="396875"/>
            </a:xfrm>
            <a:prstGeom prst="rect">
              <a:avLst/>
            </a:prstGeom>
            <a:noFill/>
            <a:ln w="9525">
              <a:noFill/>
              <a:miter lim="800000"/>
              <a:headEnd/>
              <a:tailEnd/>
            </a:ln>
            <a:effectLst/>
          </p:spPr>
          <p:txBody>
            <a:bodyPr wrap="none">
              <a:spAutoFit/>
            </a:bodyPr>
            <a:lstStyle/>
            <a:p>
              <a:pPr algn="ctr"/>
              <a:r>
                <a:rPr lang="en-US" altLang="ja-JP" sz="2000"/>
                <a:t>Zeemann splitting</a:t>
              </a:r>
            </a:p>
          </p:txBody>
        </p:sp>
        <p:sp>
          <p:nvSpPr>
            <p:cNvPr id="21" name="Line 31"/>
            <p:cNvSpPr>
              <a:spLocks noChangeShapeType="1"/>
            </p:cNvSpPr>
            <p:nvPr/>
          </p:nvSpPr>
          <p:spPr bwMode="auto">
            <a:xfrm>
              <a:off x="3059113" y="2898874"/>
              <a:ext cx="0" cy="347663"/>
            </a:xfrm>
            <a:prstGeom prst="line">
              <a:avLst/>
            </a:prstGeom>
            <a:noFill/>
            <a:ln w="12700">
              <a:solidFill>
                <a:schemeClr val="tx1"/>
              </a:solidFill>
              <a:round/>
              <a:headEnd type="stealth" w="lg" len="med"/>
              <a:tailEnd type="none" w="lg" len="med"/>
            </a:ln>
            <a:effectLst/>
          </p:spPr>
          <p:txBody>
            <a:bodyPr/>
            <a:lstStyle/>
            <a:p>
              <a:endParaRPr lang="ja-JP" altLang="en-US"/>
            </a:p>
          </p:txBody>
        </p:sp>
      </p:grpSp>
      <p:sp>
        <p:nvSpPr>
          <p:cNvPr id="50" name="正方形/長方形 49"/>
          <p:cNvSpPr/>
          <p:nvPr/>
        </p:nvSpPr>
        <p:spPr>
          <a:xfrm>
            <a:off x="3491880" y="1844824"/>
            <a:ext cx="1361270" cy="523220"/>
          </a:xfrm>
          <a:prstGeom prst="rect">
            <a:avLst/>
          </a:prstGeom>
          <a:solidFill>
            <a:schemeClr val="accent1">
              <a:lumMod val="20000"/>
              <a:lumOff val="80000"/>
            </a:schemeClr>
          </a:solidFill>
          <a:ln>
            <a:noFill/>
          </a:ln>
        </p:spPr>
        <p:txBody>
          <a:bodyPr wrap="none">
            <a:spAutoFit/>
          </a:bodyPr>
          <a:lstStyle/>
          <a:p>
            <a:r>
              <a:rPr lang="el-GR" altLang="ja-JP" sz="2800" dirty="0" smtClean="0"/>
              <a:t>ω</a:t>
            </a:r>
            <a:r>
              <a:rPr lang="en-US" altLang="ja-JP" sz="2800" dirty="0" smtClean="0"/>
              <a:t>= </a:t>
            </a:r>
            <a:r>
              <a:rPr lang="en-US" altLang="ja-JP" sz="2800" dirty="0" smtClean="0">
                <a:latin typeface="Symbol" pitchFamily="18" charset="2"/>
              </a:rPr>
              <a:t>g</a:t>
            </a:r>
            <a:r>
              <a:rPr lang="en-US" altLang="ja-JP" sz="2800" dirty="0" smtClean="0"/>
              <a:t> </a:t>
            </a:r>
            <a:r>
              <a:rPr lang="en-US" altLang="ja-JP" sz="2800" i="1" dirty="0" smtClean="0"/>
              <a:t>H</a:t>
            </a:r>
            <a:r>
              <a:rPr lang="en-US" altLang="ja-JP" sz="2800" baseline="-25000" dirty="0" smtClean="0">
                <a:latin typeface="ＭＳ Ｐゴシック" pitchFamily="50" charset="-128"/>
              </a:rPr>
              <a:t>0</a:t>
            </a:r>
            <a:endParaRPr lang="en-US" altLang="ja-JP" sz="2800" dirty="0"/>
          </a:p>
        </p:txBody>
      </p:sp>
      <p:sp>
        <p:nvSpPr>
          <p:cNvPr id="49" name="Rectangle 3"/>
          <p:cNvSpPr>
            <a:spLocks noChangeArrowheads="1"/>
          </p:cNvSpPr>
          <p:nvPr/>
        </p:nvSpPr>
        <p:spPr bwMode="auto">
          <a:xfrm>
            <a:off x="0" y="6597352"/>
            <a:ext cx="9144000" cy="288032"/>
          </a:xfrm>
          <a:prstGeom prst="rect">
            <a:avLst/>
          </a:prstGeom>
          <a:noFill/>
          <a:ln w="9525">
            <a:noFill/>
            <a:miter lim="800000"/>
            <a:headEnd/>
            <a:tailEnd/>
          </a:ln>
        </p:spPr>
        <p:txBody>
          <a:bodyPr wrap="none" anchor="t"/>
          <a:lstStyle/>
          <a:p>
            <a:pPr>
              <a:defRPr/>
            </a:pPr>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NMR</a:t>
            </a:r>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a:t>
            </a:r>
            <a:r>
              <a:rPr lang="en-US" altLang="ja-JP" sz="1200" b="1" dirty="0" smtClean="0">
                <a:latin typeface="Times New Roman" pitchFamily="18" charset="0"/>
                <a:ea typeface="ＭＳ Ｐゴシック" pitchFamily="50" charset="-128"/>
              </a:rPr>
              <a:t>N</a:t>
            </a:r>
            <a:r>
              <a:rPr lang="ja-JP" altLang="ja-JP" sz="1200" b="1" dirty="0" smtClean="0">
                <a:latin typeface="Times New Roman" pitchFamily="18" charset="0"/>
                <a:ea typeface="ＭＳ Ｐゴシック" pitchFamily="50" charset="-128"/>
              </a:rPr>
              <a:t>uclear </a:t>
            </a:r>
            <a:r>
              <a:rPr lang="en-US" altLang="ja-JP" sz="1200" b="1" dirty="0" smtClean="0">
                <a:latin typeface="Times New Roman" pitchFamily="18" charset="0"/>
                <a:ea typeface="ＭＳ Ｐゴシック" pitchFamily="50" charset="-128"/>
              </a:rPr>
              <a:t>Ma</a:t>
            </a:r>
            <a:r>
              <a:rPr lang="ja-JP" altLang="ja-JP" sz="1200" b="1" dirty="0" smtClean="0">
                <a:latin typeface="Times New Roman" pitchFamily="18" charset="0"/>
                <a:ea typeface="ＭＳ Ｐゴシック" pitchFamily="50" charset="-128"/>
              </a:rPr>
              <a:t>gnetic </a:t>
            </a:r>
            <a:r>
              <a:rPr lang="en-US" altLang="ja-JP" sz="1200" b="1" dirty="0" smtClean="0">
                <a:latin typeface="Times New Roman" pitchFamily="18" charset="0"/>
                <a:ea typeface="ＭＳ Ｐゴシック" pitchFamily="50" charset="-128"/>
              </a:rPr>
              <a:t>R</a:t>
            </a:r>
            <a:r>
              <a:rPr lang="ja-JP" altLang="ja-JP" sz="1200" b="1" dirty="0" smtClean="0">
                <a:latin typeface="Times New Roman" pitchFamily="18" charset="0"/>
                <a:ea typeface="ＭＳ Ｐゴシック" pitchFamily="50" charset="-128"/>
              </a:rPr>
              <a:t>esonance</a:t>
            </a:r>
            <a:r>
              <a:rPr lang="en-US" altLang="ja-JP" sz="1200" b="1" dirty="0" smtClean="0">
                <a:latin typeface="Times New Roman" pitchFamily="18" charset="0"/>
                <a:ea typeface="ＭＳ Ｐゴシック" pitchFamily="50" charset="-128"/>
              </a:rPr>
              <a:t>)   </a:t>
            </a:r>
            <a:r>
              <a:rPr lang="ja-JP" altLang="ja-JP" sz="1200" dirty="0" smtClean="0">
                <a:latin typeface="Times New Roman" pitchFamily="18" charset="0"/>
                <a:ea typeface="ＭＳ Ｐゴシック" pitchFamily="50" charset="-128"/>
              </a:rPr>
              <a:t>核磁気共鳴</a:t>
            </a:r>
            <a:r>
              <a:rPr lang="ja-JP" altLang="en-US" sz="1200" dirty="0" smtClean="0">
                <a:latin typeface="Times New Roman" pitchFamily="18" charset="0"/>
                <a:ea typeface="ＭＳ Ｐゴシック" pitchFamily="50" charset="-128"/>
              </a:rPr>
              <a:t>　　</a:t>
            </a:r>
            <a:r>
              <a:rPr lang="en-US" altLang="ja-JP" sz="1200" b="1" dirty="0" smtClean="0">
                <a:latin typeface="Times New Roman" pitchFamily="18" charset="0"/>
                <a:ea typeface="ＭＳ Ｐゴシック" pitchFamily="50" charset="-128"/>
              </a:rPr>
              <a:t>γ</a:t>
            </a:r>
            <a:r>
              <a:rPr lang="ja-JP" altLang="en-US" sz="1200" b="1" dirty="0" smtClean="0">
                <a:latin typeface="Times New Roman" pitchFamily="18" charset="0"/>
                <a:ea typeface="ＭＳ Ｐゴシック" pitchFamily="50" charset="-128"/>
              </a:rPr>
              <a:t> </a:t>
            </a:r>
            <a:r>
              <a:rPr lang="en-US" altLang="ja-JP" sz="1200" b="1" dirty="0" smtClean="0">
                <a:latin typeface="Times New Roman" pitchFamily="18" charset="0"/>
                <a:ea typeface="ＭＳ Ｐゴシック" pitchFamily="50" charset="-128"/>
              </a:rPr>
              <a:t>(</a:t>
            </a:r>
            <a:r>
              <a:rPr lang="en-US" altLang="ja-JP" sz="1200" b="1" dirty="0" err="1" smtClean="0">
                <a:latin typeface="Times New Roman" pitchFamily="18" charset="0"/>
                <a:ea typeface="ＭＳ Ｐゴシック" pitchFamily="50" charset="-128"/>
              </a:rPr>
              <a:t>gyromagnetic</a:t>
            </a:r>
            <a:r>
              <a:rPr lang="en-US" altLang="ja-JP" sz="1200" b="1" dirty="0" smtClean="0">
                <a:latin typeface="Times New Roman" pitchFamily="18" charset="0"/>
                <a:ea typeface="ＭＳ Ｐゴシック" pitchFamily="50" charset="-128"/>
              </a:rPr>
              <a:t> ratio) </a:t>
            </a:r>
            <a:r>
              <a:rPr lang="ja-JP" altLang="en-US" sz="1200" b="1" dirty="0" smtClean="0">
                <a:latin typeface="Times New Roman" pitchFamily="18" charset="0"/>
                <a:ea typeface="ＭＳ Ｐゴシック" pitchFamily="50" charset="-128"/>
              </a:rPr>
              <a:t>　</a:t>
            </a:r>
            <a:r>
              <a:rPr lang="ja-JP" altLang="en-US" sz="1200" dirty="0" smtClean="0">
                <a:latin typeface="Times New Roman" pitchFamily="18" charset="0"/>
                <a:ea typeface="ＭＳ Ｐゴシック" pitchFamily="50" charset="-128"/>
              </a:rPr>
              <a:t>磁気回転比</a:t>
            </a:r>
            <a:endParaRPr lang="en-US" altLang="ja-JP" sz="1200" dirty="0" smtClean="0">
              <a:latin typeface="Times New Roman" pitchFamily="18" charset="0"/>
              <a:ea typeface="ＭＳ Ｐゴシック" pitchFamily="50" charset="-128"/>
            </a:endParaRPr>
          </a:p>
          <a:p>
            <a:pPr>
              <a:defRPr/>
            </a:pPr>
            <a:endParaRPr lang="ja-JP" altLang="en-US" sz="1200" b="1" dirty="0">
              <a:solidFill>
                <a:schemeClr val="bg1"/>
              </a:solidFill>
              <a:latin typeface="Times New Roman" pitchFamily="18" charset="0"/>
              <a:ea typeface="ＭＳ Ｐゴシック" pitchFamily="50" charset="-128"/>
            </a:endParaRPr>
          </a:p>
        </p:txBody>
      </p:sp>
      <p:sp>
        <p:nvSpPr>
          <p:cNvPr id="52"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Nuclear Magnetic Resonance</a:t>
            </a:r>
            <a:endParaRPr lang="ja-JP" altLang="en-US" sz="2800" i="1" dirty="0">
              <a:latin typeface="Times New Roman" pitchFamily="18" charset="0"/>
              <a:ea typeface="ＭＳ Ｐゴシック" pitchFamily="50" charset="-128"/>
            </a:endParaRPr>
          </a:p>
        </p:txBody>
      </p:sp>
      <p:sp>
        <p:nvSpPr>
          <p:cNvPr id="53"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grpSp>
        <p:nvGrpSpPr>
          <p:cNvPr id="19" name="グループ化 53"/>
          <p:cNvGrpSpPr/>
          <p:nvPr/>
        </p:nvGrpSpPr>
        <p:grpSpPr>
          <a:xfrm>
            <a:off x="4018979" y="1337442"/>
            <a:ext cx="1200582" cy="695179"/>
            <a:chOff x="4307522" y="1185170"/>
            <a:chExt cx="1200582" cy="695179"/>
          </a:xfrm>
        </p:grpSpPr>
        <p:grpSp>
          <p:nvGrpSpPr>
            <p:cNvPr id="20" name="グループ化 48"/>
            <p:cNvGrpSpPr/>
            <p:nvPr/>
          </p:nvGrpSpPr>
          <p:grpSpPr>
            <a:xfrm rot="10800000">
              <a:off x="5292080" y="1185170"/>
              <a:ext cx="216024" cy="695179"/>
              <a:chOff x="6120172" y="2013741"/>
              <a:chExt cx="216024" cy="695179"/>
            </a:xfrm>
          </p:grpSpPr>
          <p:cxnSp>
            <p:nvCxnSpPr>
              <p:cNvPr id="58" name="直線矢印コネクタ 57"/>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円/楕円 58"/>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57" name="直線矢印コネクタ 56"/>
            <p:cNvCxnSpPr/>
            <p:nvPr/>
          </p:nvCxnSpPr>
          <p:spPr>
            <a:xfrm flipH="1">
              <a:off x="4307522" y="1468327"/>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grpSp>
      <p:grpSp>
        <p:nvGrpSpPr>
          <p:cNvPr id="22" name="グループ化 60"/>
          <p:cNvGrpSpPr/>
          <p:nvPr/>
        </p:nvGrpSpPr>
        <p:grpSpPr>
          <a:xfrm>
            <a:off x="4018979" y="2348880"/>
            <a:ext cx="1200583" cy="695179"/>
            <a:chOff x="4307521" y="2279079"/>
            <a:chExt cx="1200583" cy="695179"/>
          </a:xfrm>
        </p:grpSpPr>
        <p:grpSp>
          <p:nvGrpSpPr>
            <p:cNvPr id="23" name="グループ化 47"/>
            <p:cNvGrpSpPr/>
            <p:nvPr/>
          </p:nvGrpSpPr>
          <p:grpSpPr>
            <a:xfrm>
              <a:off x="5292080" y="2279079"/>
              <a:ext cx="216024" cy="695179"/>
              <a:chOff x="6120172" y="2013741"/>
              <a:chExt cx="216024" cy="695179"/>
            </a:xfrm>
          </p:grpSpPr>
          <p:cxnSp>
            <p:nvCxnSpPr>
              <p:cNvPr id="65" name="直線矢印コネクタ 64"/>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6" name="円/楕円 65"/>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64" name="直線矢印コネクタ 63"/>
            <p:cNvCxnSpPr/>
            <p:nvPr/>
          </p:nvCxnSpPr>
          <p:spPr>
            <a:xfrm flipH="1">
              <a:off x="4307521" y="2550686"/>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grpSp>
      <p:grpSp>
        <p:nvGrpSpPr>
          <p:cNvPr id="24" name="グループ化 69"/>
          <p:cNvGrpSpPr/>
          <p:nvPr/>
        </p:nvGrpSpPr>
        <p:grpSpPr>
          <a:xfrm>
            <a:off x="5436096" y="1124744"/>
            <a:ext cx="615482" cy="1765484"/>
            <a:chOff x="6156176" y="943436"/>
            <a:chExt cx="615482" cy="1765484"/>
          </a:xfrm>
        </p:grpSpPr>
        <p:cxnSp>
          <p:nvCxnSpPr>
            <p:cNvPr id="71" name="直線矢印コネクタ 70"/>
            <p:cNvCxnSpPr/>
            <p:nvPr/>
          </p:nvCxnSpPr>
          <p:spPr>
            <a:xfrm flipV="1">
              <a:off x="6156176" y="1089961"/>
              <a:ext cx="0" cy="1618959"/>
            </a:xfrm>
            <a:prstGeom prst="straightConnector1">
              <a:avLst/>
            </a:prstGeom>
            <a:ln w="50800">
              <a:solidFill>
                <a:srgbClr val="FF0000"/>
              </a:solidFill>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テキスト ボックス 51"/>
                <p:cNvSpPr txBox="1"/>
                <p:nvPr/>
              </p:nvSpPr>
              <p:spPr>
                <a:xfrm>
                  <a:off x="6191051" y="943436"/>
                  <a:ext cx="5806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dirty="0" smtClean="0">
                            <a:solidFill>
                              <a:srgbClr val="FF0000"/>
                            </a:solidFill>
                            <a:latin typeface="Cambria Math"/>
                          </a:rPr>
                          <m:t>𝐻</m:t>
                        </m:r>
                        <m:r>
                          <a:rPr kumimoji="1" lang="en-US" altLang="ja-JP" sz="2400" i="1" baseline="-25000" dirty="0" smtClean="0">
                            <a:solidFill>
                              <a:srgbClr val="FF0000"/>
                            </a:solidFill>
                            <a:latin typeface="Cambria Math"/>
                          </a:rPr>
                          <m:t>0</m:t>
                        </m:r>
                      </m:oMath>
                    </m:oMathPara>
                  </a14:m>
                  <a:endParaRPr kumimoji="1" lang="ja-JP" altLang="en-US" sz="2400" baseline="-25000" dirty="0">
                    <a:solidFill>
                      <a:srgbClr val="FF0000"/>
                    </a:solidFill>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6191051" y="943436"/>
                  <a:ext cx="580607" cy="453137"/>
                </a:xfrm>
                <a:prstGeom prst="rect">
                  <a:avLst/>
                </a:prstGeom>
                <a:blipFill rotWithShape="1">
                  <a:blip r:embed="rId6" cstate="print"/>
                  <a:stretch>
                    <a:fillRect b="-6757"/>
                  </a:stretch>
                </a:blipFill>
              </p:spPr>
              <p:txBody>
                <a:bodyPr/>
                <a:lstStyle/>
                <a:p>
                  <a:r>
                    <a:rPr lang="ja-JP" altLang="en-US">
                      <a:noFill/>
                    </a:rPr>
                    <a:t> </a:t>
                  </a:r>
                </a:p>
              </p:txBody>
            </p:sp>
          </mc:Fallback>
        </mc:AlternateContent>
      </p:grpSp>
      <p:grpSp>
        <p:nvGrpSpPr>
          <p:cNvPr id="25" name="グループ化 78"/>
          <p:cNvGrpSpPr/>
          <p:nvPr/>
        </p:nvGrpSpPr>
        <p:grpSpPr>
          <a:xfrm>
            <a:off x="323528" y="3825044"/>
            <a:ext cx="3744927" cy="2412268"/>
            <a:chOff x="467544" y="3825044"/>
            <a:chExt cx="3744927" cy="2412268"/>
          </a:xfrm>
        </p:grpSpPr>
        <p:sp>
          <p:nvSpPr>
            <p:cNvPr id="80" name="角丸四角形 79"/>
            <p:cNvSpPr/>
            <p:nvPr/>
          </p:nvSpPr>
          <p:spPr>
            <a:xfrm>
              <a:off x="467544" y="3825044"/>
              <a:ext cx="3744927" cy="23971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p:cNvSpPr txBox="1"/>
                <p:nvPr/>
              </p:nvSpPr>
              <p:spPr>
                <a:xfrm>
                  <a:off x="647564" y="4060626"/>
                  <a:ext cx="3456894" cy="2176686"/>
                </a:xfrm>
                <a:prstGeom prst="rect">
                  <a:avLst/>
                </a:prstGeom>
                <a:noFill/>
              </p:spPr>
              <p:txBody>
                <a:bodyPr wrap="square" rtlCol="0">
                  <a:spAutoFit/>
                </a:bodyPr>
                <a:lstStyle/>
                <a:p>
                  <a:r>
                    <a:rPr kumimoji="1" lang="en-US" altLang="ja-JP" sz="2400" dirty="0" smtClean="0"/>
                    <a:t>Zeeman interaction  </a:t>
                  </a:r>
                </a:p>
                <a:p>
                  <a:pPr/>
                  <a14:m>
                    <m:oMathPara xmlns:m="http://schemas.openxmlformats.org/officeDocument/2006/math">
                      <m:oMathParaPr>
                        <m:jc m:val="centerGroup"/>
                      </m:oMathParaPr>
                      <m:oMath xmlns:m="http://schemas.openxmlformats.org/officeDocument/2006/math">
                        <m:r>
                          <a:rPr kumimoji="1" lang="en-US" altLang="ja-JP" sz="2400" i="1" smtClean="0">
                            <a:latin typeface="Cambria Math"/>
                            <a:ea typeface="Cambria Math"/>
                          </a:rPr>
                          <m:t>ℋ</m:t>
                        </m:r>
                        <m:r>
                          <a:rPr kumimoji="1" lang="en-US" altLang="ja-JP" sz="2400" b="0" i="1" baseline="-25000" smtClean="0">
                            <a:latin typeface="Cambria Math"/>
                            <a:ea typeface="Cambria Math"/>
                          </a:rPr>
                          <m:t>0</m:t>
                        </m:r>
                        <m:r>
                          <a:rPr kumimoji="1" lang="en-US" altLang="ja-JP" sz="2400" b="0" i="1" smtClean="0">
                            <a:latin typeface="Cambria Math"/>
                            <a:ea typeface="Cambria Math"/>
                          </a:rPr>
                          <m:t>=−</m:t>
                        </m:r>
                        <m:r>
                          <a:rPr kumimoji="1" lang="ja-JP" altLang="en-US" sz="2400" b="1" i="1" smtClean="0">
                            <a:latin typeface="Cambria Math"/>
                            <a:ea typeface="Cambria Math"/>
                          </a:rPr>
                          <m:t>𝝁</m:t>
                        </m:r>
                        <m:r>
                          <a:rPr lang="en-US" altLang="ja-JP" sz="2400" i="1">
                            <a:latin typeface="Cambria Math"/>
                            <a:ea typeface="Cambria Math"/>
                          </a:rPr>
                          <m:t>∙</m:t>
                        </m:r>
                        <m:r>
                          <a:rPr lang="en-US" altLang="ja-JP" sz="2400" b="1" i="1" smtClean="0">
                            <a:latin typeface="Cambria Math"/>
                            <a:ea typeface="Cambria Math"/>
                          </a:rPr>
                          <m:t>𝑯</m:t>
                        </m:r>
                        <m:r>
                          <a:rPr lang="en-US" altLang="ja-JP" sz="2400" b="0" i="1" baseline="-25000" smtClean="0">
                            <a:latin typeface="Cambria Math"/>
                            <a:ea typeface="Cambria Math"/>
                          </a:rPr>
                          <m:t>0</m:t>
                        </m:r>
                      </m:oMath>
                    </m:oMathPara>
                  </a14:m>
                  <a:endParaRPr lang="en-US" altLang="ja-JP" sz="2400" b="0" i="1" baseline="-25000" dirty="0" smtClean="0">
                    <a:latin typeface="Cambria Math"/>
                    <a:ea typeface="Cambria Math"/>
                  </a:endParaRPr>
                </a:p>
                <a:p>
                  <a:r>
                    <a:rPr lang="en-US" altLang="ja-JP" sz="2400" b="0" dirty="0" smtClean="0">
                      <a:ea typeface="Cambria Math"/>
                    </a:rPr>
                    <a:t>         </a:t>
                  </a:r>
                  <a:r>
                    <a:rPr lang="ja-JP" altLang="en-US" sz="2400" b="0" dirty="0" smtClean="0">
                      <a:ea typeface="Cambria Math"/>
                    </a:rPr>
                    <a:t>　</a:t>
                  </a:r>
                  <a14:m>
                    <m:oMath xmlns:m="http://schemas.openxmlformats.org/officeDocument/2006/math">
                      <m:r>
                        <a:rPr lang="en-US" altLang="ja-JP" sz="2400" b="0" i="0" smtClean="0">
                          <a:latin typeface="Cambria Math"/>
                          <a:ea typeface="Cambria Math"/>
                        </a:rPr>
                        <m:t>   </m:t>
                      </m:r>
                      <m:r>
                        <a:rPr lang="en-US" altLang="ja-JP" sz="2400" b="0" i="1" smtClean="0">
                          <a:latin typeface="Cambria Math"/>
                          <a:ea typeface="Cambria Math"/>
                        </a:rPr>
                        <m:t>=−</m:t>
                      </m:r>
                      <m:r>
                        <a:rPr lang="ja-JP" altLang="en-US" sz="2400" b="0" i="1" smtClean="0">
                          <a:latin typeface="Cambria Math"/>
                          <a:ea typeface="Cambria Math"/>
                        </a:rPr>
                        <m:t>𝛾</m:t>
                      </m:r>
                      <m:r>
                        <a:rPr lang="en-US" altLang="ja-JP" sz="2400" b="0" i="1" smtClean="0">
                          <a:latin typeface="Cambria Math"/>
                          <a:ea typeface="Cambria Math"/>
                        </a:rPr>
                        <m:t>ℏ</m:t>
                      </m:r>
                      <m:r>
                        <a:rPr lang="en-US" altLang="ja-JP" sz="2400" b="1" i="1" smtClean="0">
                          <a:latin typeface="Cambria Math"/>
                          <a:ea typeface="Cambria Math"/>
                        </a:rPr>
                        <m:t>𝑰</m:t>
                      </m:r>
                      <m:r>
                        <a:rPr lang="en-US" altLang="ja-JP" sz="2400" b="0" i="1" smtClean="0">
                          <a:latin typeface="Cambria Math"/>
                          <a:ea typeface="Cambria Math"/>
                        </a:rPr>
                        <m:t>∙</m:t>
                      </m:r>
                      <m:r>
                        <a:rPr lang="en-US" altLang="ja-JP" sz="2400" b="1" i="1" smtClean="0">
                          <a:latin typeface="Cambria Math"/>
                          <a:ea typeface="Cambria Math"/>
                        </a:rPr>
                        <m:t>𝑯</m:t>
                      </m:r>
                      <m:r>
                        <a:rPr lang="en-US" altLang="ja-JP" sz="2400" b="0" i="1" baseline="-25000" smtClean="0">
                          <a:latin typeface="Cambria Math"/>
                          <a:ea typeface="Cambria Math"/>
                        </a:rPr>
                        <m:t>0</m:t>
                      </m:r>
                    </m:oMath>
                  </a14:m>
                  <a:endParaRPr lang="en-US" altLang="ja-JP" sz="2400" b="0" baseline="-25000" dirty="0" smtClean="0">
                    <a:ea typeface="Cambria Math"/>
                  </a:endParaRPr>
                </a:p>
                <a:p>
                  <a:endParaRPr lang="en-US" altLang="ja-JP" sz="2400" b="0" baseline="-25000" dirty="0" smtClean="0">
                    <a:ea typeface="Cambria Math"/>
                  </a:endParaRPr>
                </a:p>
                <a:p>
                  <a:r>
                    <a:rPr lang="en-US" altLang="ja-JP" sz="2400" dirty="0" smtClean="0">
                      <a:ea typeface="Cambria Math"/>
                    </a:rPr>
                    <a:t>       </a:t>
                  </a:r>
                  <a14:m>
                    <m:oMath xmlns:m="http://schemas.openxmlformats.org/officeDocument/2006/math">
                      <m:r>
                        <a:rPr lang="en-US" altLang="ja-JP" sz="2400" b="0" i="0" dirty="0" smtClean="0">
                          <a:latin typeface="Cambria Math"/>
                          <a:ea typeface="Cambria Math"/>
                        </a:rPr>
                        <m:t>    </m:t>
                      </m:r>
                      <m:r>
                        <m:rPr>
                          <m:sty m:val="p"/>
                        </m:rPr>
                        <a:rPr lang="en-US" altLang="ja-JP" sz="2400" dirty="0">
                          <a:latin typeface="Cambria Math"/>
                          <a:ea typeface="Cambria Math"/>
                        </a:rPr>
                        <m:t>E</m:t>
                      </m:r>
                      <m:r>
                        <m:rPr>
                          <m:sty m:val="p"/>
                        </m:rPr>
                        <a:rPr lang="en-US" altLang="ja-JP" sz="2400" baseline="-25000" dirty="0" smtClean="0">
                          <a:latin typeface="Cambria Math"/>
                          <a:ea typeface="Cambria Math"/>
                        </a:rPr>
                        <m:t>m</m:t>
                      </m:r>
                      <m:r>
                        <a:rPr lang="en-US" altLang="ja-JP" sz="2400" dirty="0">
                          <a:latin typeface="Cambria Math"/>
                          <a:ea typeface="Cambria Math"/>
                        </a:rPr>
                        <m:t>=</m:t>
                      </m:r>
                      <m:r>
                        <a:rPr lang="en-US" altLang="ja-JP" sz="2400" b="0" i="0" dirty="0" smtClean="0">
                          <a:latin typeface="Cambria Math"/>
                          <a:ea typeface="Cambria Math"/>
                        </a:rPr>
                        <m:t>−</m:t>
                      </m:r>
                      <m:r>
                        <m:rPr>
                          <m:sty m:val="p"/>
                        </m:rPr>
                        <a:rPr lang="el-GR" altLang="ja-JP" sz="2400" b="0" i="1" dirty="0" smtClean="0">
                          <a:latin typeface="Cambria Math"/>
                          <a:ea typeface="Cambria Math"/>
                        </a:rPr>
                        <m:t>γ</m:t>
                      </m:r>
                      <m:r>
                        <a:rPr lang="el-GR" altLang="ja-JP" sz="2400" b="0" i="1" dirty="0" smtClean="0">
                          <a:latin typeface="Cambria Math"/>
                          <a:ea typeface="Cambria Math"/>
                        </a:rPr>
                        <m:t>ℏ</m:t>
                      </m:r>
                      <m:r>
                        <a:rPr lang="en-US" altLang="ja-JP" sz="2400" b="0" i="1" dirty="0" smtClean="0">
                          <a:latin typeface="Cambria Math"/>
                          <a:ea typeface="Cambria Math"/>
                        </a:rPr>
                        <m:t>𝐻</m:t>
                      </m:r>
                      <m:r>
                        <a:rPr lang="en-US" altLang="ja-JP" sz="2400" b="0" i="1" baseline="-25000" dirty="0" smtClean="0">
                          <a:latin typeface="Cambria Math"/>
                          <a:ea typeface="Cambria Math"/>
                        </a:rPr>
                        <m:t>0</m:t>
                      </m:r>
                      <m:r>
                        <a:rPr lang="en-US" altLang="ja-JP" sz="2400" b="0" i="1" dirty="0" smtClean="0">
                          <a:latin typeface="Cambria Math"/>
                          <a:ea typeface="Cambria Math"/>
                        </a:rPr>
                        <m:t>𝑚</m:t>
                      </m:r>
                    </m:oMath>
                  </a14:m>
                  <a:endParaRPr lang="en-US" altLang="ja-JP" sz="2400" b="0" dirty="0" smtClean="0">
                    <a:ea typeface="Cambria Math"/>
                  </a:endParaRPr>
                </a:p>
                <a:p>
                  <a:endParaRPr lang="en-US" altLang="ja-JP" sz="2400" b="0" dirty="0" smtClean="0">
                    <a:ea typeface="Cambria Math"/>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647564" y="4060626"/>
                  <a:ext cx="3456894" cy="2176686"/>
                </a:xfrm>
                <a:prstGeom prst="rect">
                  <a:avLst/>
                </a:prstGeom>
                <a:blipFill rotWithShape="1">
                  <a:blip r:embed="rId7" cstate="print"/>
                  <a:stretch>
                    <a:fillRect l="-2646" t="-1961"/>
                  </a:stretch>
                </a:blipFill>
              </p:spPr>
              <p:txBody>
                <a:bodyPr/>
                <a:lstStyle/>
                <a:p>
                  <a:r>
                    <a:rPr lang="ja-JP" altLang="en-US">
                      <a:noFill/>
                    </a:rPr>
                    <a:t> </a:t>
                  </a:r>
                </a:p>
              </p:txBody>
            </p:sp>
          </mc:Fallback>
        </mc:AlternateContent>
      </p:grpSp>
      <p:sp>
        <p:nvSpPr>
          <p:cNvPr id="78" name="Line 1028"/>
          <p:cNvSpPr>
            <a:spLocks noChangeShapeType="1"/>
          </p:cNvSpPr>
          <p:nvPr/>
        </p:nvSpPr>
        <p:spPr bwMode="auto">
          <a:xfrm flipV="1">
            <a:off x="7547620" y="1082080"/>
            <a:ext cx="0" cy="2133600"/>
          </a:xfrm>
          <a:prstGeom prst="line">
            <a:avLst/>
          </a:prstGeom>
          <a:noFill/>
          <a:ln w="76200">
            <a:solidFill>
              <a:srgbClr val="FF0000"/>
            </a:solidFill>
            <a:round/>
            <a:headEnd/>
            <a:tailEnd type="triangle" w="med" len="med"/>
          </a:ln>
        </p:spPr>
        <p:txBody>
          <a:bodyPr/>
          <a:lstStyle/>
          <a:p>
            <a:endParaRPr lang="ja-JP" altLang="en-US">
              <a:solidFill>
                <a:schemeClr val="tx2">
                  <a:lumMod val="90000"/>
                  <a:lumOff val="10000"/>
                </a:schemeClr>
              </a:solidFill>
            </a:endParaRPr>
          </a:p>
        </p:txBody>
      </p:sp>
      <p:sp>
        <p:nvSpPr>
          <p:cNvPr id="84" name="Line 1029"/>
          <p:cNvSpPr>
            <a:spLocks noChangeShapeType="1"/>
          </p:cNvSpPr>
          <p:nvPr/>
        </p:nvSpPr>
        <p:spPr bwMode="auto">
          <a:xfrm flipV="1">
            <a:off x="7622232" y="1920280"/>
            <a:ext cx="0" cy="1066800"/>
          </a:xfrm>
          <a:prstGeom prst="line">
            <a:avLst/>
          </a:prstGeom>
          <a:noFill/>
          <a:ln w="38100">
            <a:noFill/>
            <a:round/>
            <a:headEnd/>
            <a:tailEnd type="triangle" w="med" len="med"/>
          </a:ln>
        </p:spPr>
        <p:txBody>
          <a:bodyPr/>
          <a:lstStyle/>
          <a:p>
            <a:endParaRPr lang="ja-JP" altLang="en-US">
              <a:solidFill>
                <a:schemeClr val="tx2">
                  <a:lumMod val="90000"/>
                  <a:lumOff val="10000"/>
                </a:schemeClr>
              </a:solidFill>
            </a:endParaRPr>
          </a:p>
        </p:txBody>
      </p:sp>
      <p:sp>
        <p:nvSpPr>
          <p:cNvPr id="85" name="Rectangle 1030"/>
          <p:cNvSpPr>
            <a:spLocks noChangeArrowheads="1"/>
          </p:cNvSpPr>
          <p:nvPr/>
        </p:nvSpPr>
        <p:spPr bwMode="auto">
          <a:xfrm>
            <a:off x="7713340" y="2060848"/>
            <a:ext cx="332142" cy="584775"/>
          </a:xfrm>
          <a:prstGeom prst="rect">
            <a:avLst/>
          </a:prstGeom>
          <a:noFill/>
          <a:ln w="9525">
            <a:noFill/>
            <a:miter lim="800000"/>
            <a:headEnd/>
            <a:tailEnd/>
          </a:ln>
        </p:spPr>
        <p:txBody>
          <a:bodyPr wrap="none">
            <a:spAutoFit/>
          </a:bodyPr>
          <a:lstStyle/>
          <a:p>
            <a:pPr>
              <a:spcBef>
                <a:spcPct val="30000"/>
              </a:spcBef>
            </a:pPr>
            <a:r>
              <a:rPr lang="ja-JP" altLang="en-US" sz="3200" dirty="0" smtClean="0">
                <a:solidFill>
                  <a:srgbClr val="0000CC"/>
                </a:solidFill>
                <a:ea typeface="ＭＳ Ｐ明朝" pitchFamily="18" charset="-128"/>
              </a:rPr>
              <a:t>Ｉ</a:t>
            </a:r>
            <a:endParaRPr lang="en-US" altLang="ja-JP" sz="3200" dirty="0">
              <a:solidFill>
                <a:srgbClr val="0000CC"/>
              </a:solidFill>
              <a:ea typeface="ＭＳ Ｐ明朝" pitchFamily="18" charset="-128"/>
            </a:endParaRPr>
          </a:p>
        </p:txBody>
      </p:sp>
      <p:grpSp>
        <p:nvGrpSpPr>
          <p:cNvPr id="26" name="グループ化 62"/>
          <p:cNvGrpSpPr/>
          <p:nvPr/>
        </p:nvGrpSpPr>
        <p:grpSpPr>
          <a:xfrm>
            <a:off x="6633220" y="2682280"/>
            <a:ext cx="1827212" cy="1055132"/>
            <a:chOff x="971600" y="3330352"/>
            <a:chExt cx="1827212" cy="1055132"/>
          </a:xfrm>
        </p:grpSpPr>
        <p:sp>
          <p:nvSpPr>
            <p:cNvPr id="87" name="Arc 1031"/>
            <p:cNvSpPr>
              <a:spLocks/>
            </p:cNvSpPr>
            <p:nvPr/>
          </p:nvSpPr>
          <p:spPr bwMode="auto">
            <a:xfrm rot="10800000">
              <a:off x="971600" y="3330352"/>
              <a:ext cx="1827212" cy="762000"/>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lnTo>
                    <a:pt x="21600" y="21600"/>
                  </a:lnTo>
                  <a:close/>
                </a:path>
              </a:pathLst>
            </a:cu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nvGrpSpPr>
            <p:cNvPr id="27" name="グループ化 44"/>
            <p:cNvGrpSpPr/>
            <p:nvPr/>
          </p:nvGrpSpPr>
          <p:grpSpPr>
            <a:xfrm>
              <a:off x="1124000" y="3787552"/>
              <a:ext cx="376282" cy="597932"/>
              <a:chOff x="1124000" y="3787552"/>
              <a:chExt cx="376282" cy="597932"/>
            </a:xfrm>
          </p:grpSpPr>
          <p:sp>
            <p:nvSpPr>
              <p:cNvPr id="89" name="Rectangle 1032"/>
              <p:cNvSpPr>
                <a:spLocks noChangeArrowheads="1"/>
              </p:cNvSpPr>
              <p:nvPr/>
            </p:nvSpPr>
            <p:spPr bwMode="auto">
              <a:xfrm>
                <a:off x="1200200" y="4016152"/>
                <a:ext cx="300082" cy="369332"/>
              </a:xfrm>
              <a:prstGeom prst="rect">
                <a:avLst/>
              </a:prstGeom>
              <a:noFill/>
              <a:ln w="9525">
                <a:noFill/>
                <a:miter lim="800000"/>
                <a:headEnd/>
                <a:tailEnd/>
              </a:ln>
            </p:spPr>
            <p:txBody>
              <a:bodyPr wrap="none">
                <a:spAutoFit/>
              </a:bodyPr>
              <a:lstStyle/>
              <a:p>
                <a:r>
                  <a:rPr lang="en-US" altLang="ja-JP">
                    <a:solidFill>
                      <a:schemeClr val="tx2">
                        <a:lumMod val="90000"/>
                        <a:lumOff val="10000"/>
                      </a:schemeClr>
                    </a:solidFill>
                    <a:ea typeface="ＭＳ Ｐ明朝" pitchFamily="18" charset="-128"/>
                  </a:rPr>
                  <a:t>e</a:t>
                </a:r>
              </a:p>
            </p:txBody>
          </p:sp>
          <p:sp>
            <p:nvSpPr>
              <p:cNvPr id="90" name="Oval 1040"/>
              <p:cNvSpPr>
                <a:spLocks noChangeArrowheads="1"/>
              </p:cNvSpPr>
              <p:nvPr/>
            </p:nvSpPr>
            <p:spPr bwMode="auto">
              <a:xfrm>
                <a:off x="1124000" y="3889152"/>
                <a:ext cx="179387" cy="179388"/>
              </a:xfrm>
              <a:prstGeom prst="ellipse">
                <a:avLst/>
              </a:prstGeom>
              <a:solidFill>
                <a:srgbClr val="FF9900"/>
              </a:solidFill>
              <a:ln w="9525">
                <a:solidFill>
                  <a:schemeClr val="tx1"/>
                </a:solidFill>
                <a:round/>
                <a:headEnd/>
                <a:tailEnd/>
              </a:ln>
            </p:spPr>
            <p:txBody>
              <a:bodyPr wrap="none" anchor="ctr"/>
              <a:lstStyle/>
              <a:p>
                <a:endParaRPr lang="ja-JP" altLang="en-US">
                  <a:solidFill>
                    <a:schemeClr val="tx2">
                      <a:lumMod val="90000"/>
                      <a:lumOff val="10000"/>
                    </a:schemeClr>
                  </a:solidFill>
                </a:endParaRPr>
              </a:p>
            </p:txBody>
          </p:sp>
          <p:sp>
            <p:nvSpPr>
              <p:cNvPr id="91" name="Line 1041"/>
              <p:cNvSpPr>
                <a:spLocks noChangeShapeType="1"/>
              </p:cNvSpPr>
              <p:nvPr/>
            </p:nvSpPr>
            <p:spPr bwMode="auto">
              <a:xfrm flipV="1">
                <a:off x="1225600" y="3787552"/>
                <a:ext cx="0" cy="360363"/>
              </a:xfrm>
              <a:prstGeom prst="line">
                <a:avLst/>
              </a:pr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grpSp>
      <p:graphicFrame>
        <p:nvGraphicFramePr>
          <p:cNvPr id="92" name="オブジェクト 91"/>
          <p:cNvGraphicFramePr>
            <a:graphicFrameLocks noChangeAspect="1"/>
          </p:cNvGraphicFramePr>
          <p:nvPr/>
        </p:nvGraphicFramePr>
        <p:xfrm>
          <a:off x="7065268" y="2009220"/>
          <a:ext cx="323974" cy="343031"/>
        </p:xfrm>
        <a:graphic>
          <a:graphicData uri="http://schemas.openxmlformats.org/presentationml/2006/ole">
            <mc:AlternateContent xmlns:mc="http://schemas.openxmlformats.org/markup-compatibility/2006">
              <mc:Choice xmlns:v="urn:schemas-microsoft-com:vml" Requires="v">
                <p:oleObj spid="_x0000_s22380" name="数式" r:id="rId8" imgW="215640" imgH="228600" progId="Equation.3">
                  <p:embed/>
                </p:oleObj>
              </mc:Choice>
              <mc:Fallback>
                <p:oleObj name="数式" r:id="rId8" imgW="2156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5268" y="2009220"/>
                        <a:ext cx="323974" cy="343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グループ化 63"/>
          <p:cNvGrpSpPr/>
          <p:nvPr/>
        </p:nvGrpSpPr>
        <p:grpSpPr>
          <a:xfrm>
            <a:off x="6921252" y="548680"/>
            <a:ext cx="626368" cy="533400"/>
            <a:chOff x="1259632" y="1196752"/>
            <a:chExt cx="626368" cy="533400"/>
          </a:xfrm>
        </p:grpSpPr>
        <p:sp>
          <p:nvSpPr>
            <p:cNvPr id="94" name="Line 1033"/>
            <p:cNvSpPr>
              <a:spLocks noChangeShapeType="1"/>
            </p:cNvSpPr>
            <p:nvPr/>
          </p:nvSpPr>
          <p:spPr bwMode="auto">
            <a:xfrm flipV="1">
              <a:off x="1886000" y="1196752"/>
              <a:ext cx="0" cy="533400"/>
            </a:xfrm>
            <a:prstGeom prst="line">
              <a:avLst/>
            </a:prstGeom>
            <a:noFill/>
            <a:ln w="76200">
              <a:solidFill>
                <a:srgbClr val="002060"/>
              </a:solidFill>
              <a:round/>
              <a:headEnd/>
              <a:tailEnd type="triangle" w="med" len="med"/>
            </a:ln>
          </p:spPr>
          <p:txBody>
            <a:bodyPr/>
            <a:lstStyle/>
            <a:p>
              <a:endParaRPr lang="ja-JP" altLang="en-US">
                <a:solidFill>
                  <a:schemeClr val="tx2">
                    <a:lumMod val="90000"/>
                    <a:lumOff val="10000"/>
                  </a:schemeClr>
                </a:solidFill>
              </a:endParaRPr>
            </a:p>
          </p:txBody>
        </p:sp>
        <p:graphicFrame>
          <p:nvGraphicFramePr>
            <p:cNvPr id="95" name="Object 7"/>
            <p:cNvGraphicFramePr>
              <a:graphicFrameLocks noChangeAspect="1"/>
            </p:cNvGraphicFramePr>
            <p:nvPr/>
          </p:nvGraphicFramePr>
          <p:xfrm>
            <a:off x="1259632" y="1361148"/>
            <a:ext cx="419100" cy="247650"/>
          </p:xfrm>
          <a:graphic>
            <a:graphicData uri="http://schemas.openxmlformats.org/presentationml/2006/ole">
              <mc:AlternateContent xmlns:mc="http://schemas.openxmlformats.org/markup-compatibility/2006">
                <mc:Choice xmlns:v="urn:schemas-microsoft-com:vml" Requires="v">
                  <p:oleObj spid="_x0000_s22381" name="数式" r:id="rId10" imgW="279360" imgH="164880" progId="Equation.3">
                    <p:embed/>
                  </p:oleObj>
                </mc:Choice>
                <mc:Fallback>
                  <p:oleObj name="数式" r:id="rId10" imgW="279360" imgH="1648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9632" y="1361148"/>
                          <a:ext cx="4191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Line 1036"/>
          <p:cNvSpPr>
            <a:spLocks noChangeShapeType="1"/>
          </p:cNvSpPr>
          <p:nvPr/>
        </p:nvSpPr>
        <p:spPr bwMode="auto">
          <a:xfrm flipV="1">
            <a:off x="7700020" y="2453680"/>
            <a:ext cx="0" cy="719138"/>
          </a:xfrm>
          <a:prstGeom prst="line">
            <a:avLst/>
          </a:prstGeom>
          <a:noFill/>
          <a:ln w="38100">
            <a:solidFill>
              <a:srgbClr val="0000CC"/>
            </a:solidFill>
            <a:round/>
            <a:headEnd/>
            <a:tailEnd type="triangle" w="med" len="med"/>
          </a:ln>
        </p:spPr>
        <p:txBody>
          <a:bodyPr/>
          <a:lstStyle/>
          <a:p>
            <a:endParaRPr lang="ja-JP" altLang="en-US">
              <a:solidFill>
                <a:schemeClr val="tx2">
                  <a:lumMod val="90000"/>
                  <a:lumOff val="10000"/>
                </a:schemeClr>
              </a:solidFill>
            </a:endParaRPr>
          </a:p>
        </p:txBody>
      </p:sp>
      <p:grpSp>
        <p:nvGrpSpPr>
          <p:cNvPr id="29" name="グループ化 145"/>
          <p:cNvGrpSpPr/>
          <p:nvPr/>
        </p:nvGrpSpPr>
        <p:grpSpPr>
          <a:xfrm>
            <a:off x="4572000" y="3682032"/>
            <a:ext cx="4392488" cy="2915320"/>
            <a:chOff x="4572000" y="3682032"/>
            <a:chExt cx="4392488" cy="2915320"/>
          </a:xfrm>
        </p:grpSpPr>
        <p:sp>
          <p:nvSpPr>
            <p:cNvPr id="98" name="Line 5"/>
            <p:cNvSpPr>
              <a:spLocks noChangeShapeType="1"/>
            </p:cNvSpPr>
            <p:nvPr/>
          </p:nvSpPr>
          <p:spPr bwMode="auto">
            <a:xfrm flipV="1">
              <a:off x="4949825" y="3682032"/>
              <a:ext cx="0" cy="2255269"/>
            </a:xfrm>
            <a:prstGeom prst="line">
              <a:avLst/>
            </a:prstGeom>
            <a:noFill/>
            <a:ln w="19050">
              <a:solidFill>
                <a:schemeClr val="tx1"/>
              </a:solidFill>
              <a:round/>
              <a:headEnd/>
              <a:tailEnd type="stealth" w="lg" len="med"/>
            </a:ln>
            <a:effectLst/>
          </p:spPr>
          <p:txBody>
            <a:bodyPr/>
            <a:lstStyle/>
            <a:p>
              <a:endParaRPr lang="ja-JP" altLang="en-US"/>
            </a:p>
          </p:txBody>
        </p:sp>
        <p:sp>
          <p:nvSpPr>
            <p:cNvPr id="99" name="Line 6"/>
            <p:cNvSpPr>
              <a:spLocks noChangeShapeType="1"/>
            </p:cNvSpPr>
            <p:nvPr/>
          </p:nvSpPr>
          <p:spPr bwMode="auto">
            <a:xfrm>
              <a:off x="4937125" y="5944524"/>
              <a:ext cx="3902075" cy="0"/>
            </a:xfrm>
            <a:prstGeom prst="line">
              <a:avLst/>
            </a:prstGeom>
            <a:noFill/>
            <a:ln w="19050">
              <a:solidFill>
                <a:schemeClr val="tx1"/>
              </a:solidFill>
              <a:round/>
              <a:headEnd/>
              <a:tailEnd type="stealth" w="lg" len="med"/>
            </a:ln>
            <a:effectLst/>
          </p:spPr>
          <p:txBody>
            <a:bodyPr/>
            <a:lstStyle/>
            <a:p>
              <a:endParaRPr lang="ja-JP" altLang="en-US"/>
            </a:p>
          </p:txBody>
        </p:sp>
        <p:sp>
          <p:nvSpPr>
            <p:cNvPr id="100" name="Text Box 7"/>
            <p:cNvSpPr txBox="1">
              <a:spLocks noChangeArrowheads="1"/>
            </p:cNvSpPr>
            <p:nvPr/>
          </p:nvSpPr>
          <p:spPr bwMode="auto">
            <a:xfrm rot="16200000">
              <a:off x="4018530" y="4586579"/>
              <a:ext cx="1473654" cy="366713"/>
            </a:xfrm>
            <a:prstGeom prst="rect">
              <a:avLst/>
            </a:prstGeom>
            <a:noFill/>
            <a:ln w="9525">
              <a:noFill/>
              <a:miter lim="800000"/>
              <a:headEnd/>
              <a:tailEnd/>
            </a:ln>
            <a:effectLst/>
          </p:spPr>
          <p:txBody>
            <a:bodyPr wrap="none">
              <a:spAutoFit/>
            </a:bodyPr>
            <a:lstStyle/>
            <a:p>
              <a:r>
                <a:rPr lang="en-US" altLang="ja-JP" sz="1800" i="0"/>
                <a:t>NMR Intensity</a:t>
              </a:r>
            </a:p>
          </p:txBody>
        </p:sp>
        <p:sp>
          <p:nvSpPr>
            <p:cNvPr id="106" name="Line 18"/>
            <p:cNvSpPr>
              <a:spLocks noChangeShapeType="1"/>
            </p:cNvSpPr>
            <p:nvPr/>
          </p:nvSpPr>
          <p:spPr bwMode="auto">
            <a:xfrm>
              <a:off x="7740352" y="4051890"/>
              <a:ext cx="0" cy="2181586"/>
            </a:xfrm>
            <a:prstGeom prst="line">
              <a:avLst/>
            </a:prstGeom>
            <a:noFill/>
            <a:ln w="9525">
              <a:solidFill>
                <a:schemeClr val="tx1"/>
              </a:solidFill>
              <a:round/>
              <a:headEnd/>
              <a:tailEnd/>
            </a:ln>
            <a:effectLst/>
          </p:spPr>
          <p:txBody>
            <a:bodyPr/>
            <a:lstStyle/>
            <a:p>
              <a:endParaRPr lang="ja-JP" altLang="en-US"/>
            </a:p>
          </p:txBody>
        </p:sp>
        <p:sp>
          <p:nvSpPr>
            <p:cNvPr id="107" name="Text Box 21"/>
            <p:cNvSpPr txBox="1">
              <a:spLocks noChangeArrowheads="1"/>
            </p:cNvSpPr>
            <p:nvPr/>
          </p:nvSpPr>
          <p:spPr bwMode="auto">
            <a:xfrm>
              <a:off x="8625934" y="6022834"/>
              <a:ext cx="338554" cy="336123"/>
            </a:xfrm>
            <a:prstGeom prst="rect">
              <a:avLst/>
            </a:prstGeom>
            <a:noFill/>
            <a:ln w="9525">
              <a:noFill/>
              <a:miter lim="800000"/>
              <a:headEnd/>
              <a:tailEnd/>
            </a:ln>
            <a:effectLst/>
          </p:spPr>
          <p:txBody>
            <a:bodyPr wrap="none">
              <a:spAutoFit/>
            </a:bodyPr>
            <a:lstStyle/>
            <a:p>
              <a:pPr algn="l"/>
              <a:r>
                <a:rPr lang="en-US" altLang="ja-JP" i="1" dirty="0" smtClean="0"/>
                <a:t>H</a:t>
              </a:r>
              <a:endParaRPr lang="ja-JP" altLang="en-US" sz="1800" i="1" dirty="0"/>
            </a:p>
          </p:txBody>
        </p:sp>
        <p:graphicFrame>
          <p:nvGraphicFramePr>
            <p:cNvPr id="108" name="オブジェクト 107"/>
            <p:cNvGraphicFramePr>
              <a:graphicFrameLocks noChangeAspect="1"/>
            </p:cNvGraphicFramePr>
            <p:nvPr/>
          </p:nvGraphicFramePr>
          <p:xfrm>
            <a:off x="7263507" y="6285284"/>
            <a:ext cx="990600" cy="312068"/>
          </p:xfrm>
          <a:graphic>
            <a:graphicData uri="http://schemas.openxmlformats.org/presentationml/2006/ole">
              <mc:AlternateContent xmlns:mc="http://schemas.openxmlformats.org/markup-compatibility/2006">
                <mc:Choice xmlns:v="urn:schemas-microsoft-com:vml" Requires="v">
                  <p:oleObj spid="_x0000_s22382" name="数式" r:id="rId12" imgW="660240" imgH="228600" progId="Equation.3">
                    <p:embed/>
                  </p:oleObj>
                </mc:Choice>
                <mc:Fallback>
                  <p:oleObj name="数式" r:id="rId12" imgW="6602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3507" y="6285284"/>
                          <a:ext cx="990600" cy="312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 name="オブジェクト 110"/>
            <p:cNvGraphicFramePr>
              <a:graphicFrameLocks noChangeAspect="1"/>
            </p:cNvGraphicFramePr>
            <p:nvPr/>
          </p:nvGraphicFramePr>
          <p:xfrm>
            <a:off x="4802882" y="5746389"/>
            <a:ext cx="114300" cy="196487"/>
          </p:xfrm>
          <a:graphic>
            <a:graphicData uri="http://schemas.openxmlformats.org/presentationml/2006/ole">
              <mc:AlternateContent xmlns:mc="http://schemas.openxmlformats.org/markup-compatibility/2006">
                <mc:Choice xmlns:v="urn:schemas-microsoft-com:vml" Requires="v">
                  <p:oleObj spid="_x0000_s22383" name="数式" r:id="rId14" imgW="114120" imgH="215640" progId="Equation.3">
                    <p:embed/>
                  </p:oleObj>
                </mc:Choice>
                <mc:Fallback>
                  <p:oleObj name="数式" r:id="rId14" imgW="114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2882" y="5746389"/>
                          <a:ext cx="114300" cy="19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3" name="稲妻 82"/>
          <p:cNvSpPr/>
          <p:nvPr/>
        </p:nvSpPr>
        <p:spPr>
          <a:xfrm rot="3588448">
            <a:off x="3255074" y="212713"/>
            <a:ext cx="390882" cy="178450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7" name="テキスト ボックス 36"/>
          <p:cNvSpPr txBox="1"/>
          <p:nvPr/>
        </p:nvSpPr>
        <p:spPr>
          <a:xfrm>
            <a:off x="4387732" y="815380"/>
            <a:ext cx="184731" cy="369332"/>
          </a:xfrm>
          <a:prstGeom prst="rect">
            <a:avLst/>
          </a:prstGeom>
          <a:noFill/>
        </p:spPr>
        <p:txBody>
          <a:bodyPr wrap="none" rtlCol="0">
            <a:spAutoFit/>
          </a:bodyPr>
          <a:lstStyle/>
          <a:p>
            <a:endParaRPr kumimoji="1" lang="ja-JP" altLang="en-US" dirty="0"/>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681926111"/>
              </p:ext>
            </p:extLst>
          </p:nvPr>
        </p:nvGraphicFramePr>
        <p:xfrm>
          <a:off x="4143376" y="579726"/>
          <a:ext cx="1223962" cy="381000"/>
        </p:xfrm>
        <a:graphic>
          <a:graphicData uri="http://schemas.openxmlformats.org/presentationml/2006/ole">
            <mc:AlternateContent xmlns:mc="http://schemas.openxmlformats.org/markup-compatibility/2006">
              <mc:Choice xmlns:v="urn:schemas-microsoft-com:vml" Requires="v">
                <p:oleObj spid="_x0000_s22384" name="数式" r:id="rId16" imgW="609480" imgH="215640" progId="Equation.3">
                  <p:embed/>
                </p:oleObj>
              </mc:Choice>
              <mc:Fallback>
                <p:oleObj name="数式" r:id="rId16" imgW="609480" imgH="215640" progId="Equation.3">
                  <p:embed/>
                  <p:pic>
                    <p:nvPicPr>
                      <p:cNvPr id="0" name="Object 1"/>
                      <p:cNvPicPr>
                        <a:picLocks noChangeAspect="1" noChangeArrowheads="1"/>
                      </p:cNvPicPr>
                      <p:nvPr/>
                    </p:nvPicPr>
                    <p:blipFill>
                      <a:blip r:embed="rId17"/>
                      <a:srcRect/>
                      <a:stretch>
                        <a:fillRect/>
                      </a:stretch>
                    </p:blipFill>
                    <p:spPr bwMode="auto">
                      <a:xfrm>
                        <a:off x="4143376" y="579726"/>
                        <a:ext cx="12239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Freeform 45"/>
          <p:cNvSpPr>
            <a:spLocks/>
          </p:cNvSpPr>
          <p:nvPr/>
        </p:nvSpPr>
        <p:spPr bwMode="auto">
          <a:xfrm>
            <a:off x="7350152" y="4496724"/>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ja-JP" altLang="en-US"/>
          </a:p>
        </p:txBody>
      </p:sp>
      <p:grpSp>
        <p:nvGrpSpPr>
          <p:cNvPr id="36" name="グループ化 35"/>
          <p:cNvGrpSpPr/>
          <p:nvPr/>
        </p:nvGrpSpPr>
        <p:grpSpPr>
          <a:xfrm>
            <a:off x="5160070" y="4044667"/>
            <a:ext cx="2436266" cy="2551240"/>
            <a:chOff x="5160070" y="4044667"/>
            <a:chExt cx="2436266" cy="2551240"/>
          </a:xfrm>
        </p:grpSpPr>
        <p:grpSp>
          <p:nvGrpSpPr>
            <p:cNvPr id="32" name="グループ化 146"/>
            <p:cNvGrpSpPr/>
            <p:nvPr/>
          </p:nvGrpSpPr>
          <p:grpSpPr>
            <a:xfrm>
              <a:off x="5160070" y="4044667"/>
              <a:ext cx="2436266" cy="2551240"/>
              <a:chOff x="5160070" y="4044667"/>
              <a:chExt cx="2436266" cy="2551240"/>
            </a:xfrm>
          </p:grpSpPr>
          <p:sp>
            <p:nvSpPr>
              <p:cNvPr id="149" name="Line 15"/>
              <p:cNvSpPr>
                <a:spLocks noChangeShapeType="1"/>
              </p:cNvSpPr>
              <p:nvPr/>
            </p:nvSpPr>
            <p:spPr bwMode="auto">
              <a:xfrm rot="10800000">
                <a:off x="6156336" y="4384501"/>
                <a:ext cx="1440000" cy="0"/>
              </a:xfrm>
              <a:prstGeom prst="line">
                <a:avLst/>
              </a:prstGeom>
              <a:noFill/>
              <a:ln w="9525">
                <a:solidFill>
                  <a:schemeClr val="tx1"/>
                </a:solidFill>
                <a:round/>
                <a:headEnd/>
                <a:tailEnd type="stealth" w="lg" len="med"/>
              </a:ln>
              <a:effectLst/>
            </p:spPr>
            <p:txBody>
              <a:bodyPr/>
              <a:lstStyle/>
              <a:p>
                <a:endParaRPr lang="ja-JP" altLang="en-US"/>
              </a:p>
            </p:txBody>
          </p:sp>
          <p:sp>
            <p:nvSpPr>
              <p:cNvPr id="150" name="Text Box 16"/>
              <p:cNvSpPr txBox="1">
                <a:spLocks noChangeArrowheads="1"/>
              </p:cNvSpPr>
              <p:nvPr/>
            </p:nvSpPr>
            <p:spPr bwMode="auto">
              <a:xfrm>
                <a:off x="5224463" y="4129907"/>
                <a:ext cx="184731" cy="252092"/>
              </a:xfrm>
              <a:prstGeom prst="rect">
                <a:avLst/>
              </a:prstGeom>
              <a:solidFill>
                <a:schemeClr val="bg1"/>
              </a:solidFill>
              <a:ln w="9525">
                <a:noFill/>
                <a:miter lim="800000"/>
                <a:headEnd/>
                <a:tailEnd/>
              </a:ln>
              <a:effectLst/>
            </p:spPr>
            <p:txBody>
              <a:bodyPr wrap="none">
                <a:spAutoFit/>
              </a:bodyPr>
              <a:lstStyle/>
              <a:p>
                <a:pPr algn="l"/>
                <a:endParaRPr lang="en-US" altLang="ja-JP" sz="1800" i="0" baseline="-25000" dirty="0"/>
              </a:p>
            </p:txBody>
          </p:sp>
          <p:grpSp>
            <p:nvGrpSpPr>
              <p:cNvPr id="34" name="グループ化 49"/>
              <p:cNvGrpSpPr/>
              <p:nvPr/>
            </p:nvGrpSpPr>
            <p:grpSpPr>
              <a:xfrm>
                <a:off x="5160070" y="4044667"/>
                <a:ext cx="1733550" cy="2551240"/>
                <a:chOff x="4872038" y="1451199"/>
                <a:chExt cx="1733550" cy="2803301"/>
              </a:xfrm>
            </p:grpSpPr>
            <p:sp>
              <p:nvSpPr>
                <p:cNvPr id="153" name="Line 17"/>
                <p:cNvSpPr>
                  <a:spLocks noChangeShapeType="1"/>
                </p:cNvSpPr>
                <p:nvPr/>
              </p:nvSpPr>
              <p:spPr bwMode="auto">
                <a:xfrm>
                  <a:off x="5724128" y="1451199"/>
                  <a:ext cx="0" cy="2397125"/>
                </a:xfrm>
                <a:prstGeom prst="line">
                  <a:avLst/>
                </a:prstGeom>
                <a:noFill/>
                <a:ln w="9525">
                  <a:solidFill>
                    <a:schemeClr val="tx1"/>
                  </a:solidFill>
                  <a:round/>
                  <a:headEnd/>
                  <a:tailEnd/>
                </a:ln>
                <a:effectLst/>
              </p:spPr>
              <p:txBody>
                <a:bodyPr/>
                <a:lstStyle/>
                <a:p>
                  <a:endParaRPr lang="ja-JP" altLang="en-US"/>
                </a:p>
              </p:txBody>
            </p:sp>
            <p:sp>
              <p:nvSpPr>
                <p:cNvPr id="154" name="Text Box 19"/>
                <p:cNvSpPr txBox="1">
                  <a:spLocks noChangeArrowheads="1"/>
                </p:cNvSpPr>
                <p:nvPr/>
              </p:nvSpPr>
              <p:spPr bwMode="auto">
                <a:xfrm>
                  <a:off x="5550793" y="3848324"/>
                  <a:ext cx="414338" cy="276999"/>
                </a:xfrm>
                <a:prstGeom prst="rect">
                  <a:avLst/>
                </a:prstGeom>
                <a:noFill/>
                <a:ln w="9525">
                  <a:noFill/>
                  <a:miter lim="800000"/>
                  <a:headEnd/>
                  <a:tailEnd/>
                </a:ln>
                <a:effectLst/>
              </p:spPr>
              <p:txBody>
                <a:bodyPr>
                  <a:spAutoFit/>
                </a:bodyPr>
                <a:lstStyle/>
                <a:p>
                  <a:endParaRPr lang="en-US" altLang="ja-JP" sz="1800" baseline="-25000" dirty="0"/>
                </a:p>
              </p:txBody>
            </p:sp>
            <p:graphicFrame>
              <p:nvGraphicFramePr>
                <p:cNvPr id="155" name="Object 4"/>
                <p:cNvGraphicFramePr>
                  <a:graphicFrameLocks noChangeAspect="1"/>
                </p:cNvGraphicFramePr>
                <p:nvPr>
                  <p:extLst>
                    <p:ext uri="{D42A27DB-BD31-4B8C-83A1-F6EECF244321}">
                      <p14:modId xmlns:p14="http://schemas.microsoft.com/office/powerpoint/2010/main" val="666154410"/>
                    </p:ext>
                  </p:extLst>
                </p:nvPr>
              </p:nvGraphicFramePr>
              <p:xfrm>
                <a:off x="4872038" y="3911600"/>
                <a:ext cx="1733550" cy="342900"/>
              </p:xfrm>
              <a:graphic>
                <a:graphicData uri="http://schemas.openxmlformats.org/presentationml/2006/ole">
                  <mc:AlternateContent xmlns:mc="http://schemas.openxmlformats.org/markup-compatibility/2006">
                    <mc:Choice xmlns:v="urn:schemas-microsoft-com:vml" Requires="v">
                      <p:oleObj spid="_x0000_s22385" name="数式" r:id="rId18" imgW="1155600" imgH="228600" progId="Equation.3">
                        <p:embed/>
                      </p:oleObj>
                    </mc:Choice>
                    <mc:Fallback>
                      <p:oleObj name="数式" r:id="rId18" imgW="1155600" imgH="228600" progId="Equation.3">
                        <p:embed/>
                        <p:pic>
                          <p:nvPicPr>
                            <p:cNvPr id="0" name=""/>
                            <p:cNvPicPr>
                              <a:picLocks noChangeAspect="1" noChangeArrowheads="1"/>
                            </p:cNvPicPr>
                            <p:nvPr/>
                          </p:nvPicPr>
                          <p:blipFill>
                            <a:blip r:embed="rId19"/>
                            <a:srcRect/>
                            <a:stretch>
                              <a:fillRect/>
                            </a:stretch>
                          </p:blipFill>
                          <p:spPr bwMode="auto">
                            <a:xfrm>
                              <a:off x="4872038" y="3911600"/>
                              <a:ext cx="17335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2" name="Object 7"/>
              <p:cNvGraphicFramePr>
                <a:graphicFrameLocks noChangeAspect="1"/>
              </p:cNvGraphicFramePr>
              <p:nvPr/>
            </p:nvGraphicFramePr>
            <p:xfrm>
              <a:off x="6684714" y="4515567"/>
              <a:ext cx="419100" cy="225382"/>
            </p:xfrm>
            <a:graphic>
              <a:graphicData uri="http://schemas.openxmlformats.org/presentationml/2006/ole">
                <mc:AlternateContent xmlns:mc="http://schemas.openxmlformats.org/markup-compatibility/2006">
                  <mc:Choice xmlns:v="urn:schemas-microsoft-com:vml" Requires="v">
                    <p:oleObj spid="_x0000_s22386" name="数式" r:id="rId20" imgW="279360" imgH="164880" progId="Equation.3">
                      <p:embed/>
                    </p:oleObj>
                  </mc:Choice>
                  <mc:Fallback>
                    <p:oleObj name="数式" r:id="rId20" imgW="27936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84714" y="4515567"/>
                            <a:ext cx="419100" cy="225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3" name="Freeform 45"/>
            <p:cNvSpPr>
              <a:spLocks/>
            </p:cNvSpPr>
            <p:nvPr/>
          </p:nvSpPr>
          <p:spPr bwMode="auto">
            <a:xfrm>
              <a:off x="5631160" y="4496724"/>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ja-JP" altLang="en-US"/>
            </a:p>
          </p:txBody>
        </p:sp>
      </p:grpSp>
      <p:sp>
        <p:nvSpPr>
          <p:cNvPr id="104" name="Freeform 45"/>
          <p:cNvSpPr>
            <a:spLocks/>
          </p:cNvSpPr>
          <p:nvPr/>
        </p:nvSpPr>
        <p:spPr bwMode="auto">
          <a:xfrm>
            <a:off x="7359352" y="4489501"/>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spTree>
    <p:extLst>
      <p:ext uri="{BB962C8B-B14F-4D97-AF65-F5344CB8AC3E}">
        <p14:creationId xmlns:p14="http://schemas.microsoft.com/office/powerpoint/2010/main" val="276705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strips(downLeft)">
                                      <p:cBhvr>
                                        <p:cTn id="16" dur="500"/>
                                        <p:tgtEl>
                                          <p:spTgt spid="83"/>
                                        </p:tgtEl>
                                      </p:cBhvr>
                                    </p:animEffec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dissolv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par>
                                <p:cTn id="29" presetID="10" presetClass="exit" presetSubtype="0" fill="hold" grpId="0" nodeType="withEffect">
                                  <p:stCondLst>
                                    <p:cond delay="0"/>
                                  </p:stCondLst>
                                  <p:childTnLst>
                                    <p:animEffect transition="out" filter="fade">
                                      <p:cBhvr>
                                        <p:cTn id="30" dur="500"/>
                                        <p:tgtEl>
                                          <p:spTgt spid="97"/>
                                        </p:tgtEl>
                                      </p:cBhvr>
                                    </p:animEffect>
                                    <p:set>
                                      <p:cBhvr>
                                        <p:cTn id="31"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3"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2"/>
          <p:cNvGrpSpPr/>
          <p:nvPr/>
        </p:nvGrpSpPr>
        <p:grpSpPr>
          <a:xfrm>
            <a:off x="179513" y="836712"/>
            <a:ext cx="4104457" cy="5616624"/>
            <a:chOff x="250825" y="2119412"/>
            <a:chExt cx="4825480" cy="6151540"/>
          </a:xfrm>
        </p:grpSpPr>
        <p:sp>
          <p:nvSpPr>
            <p:cNvPr id="3" name="Rectangle 2"/>
            <p:cNvSpPr>
              <a:spLocks noChangeArrowheads="1"/>
            </p:cNvSpPr>
            <p:nvPr/>
          </p:nvSpPr>
          <p:spPr bwMode="auto">
            <a:xfrm>
              <a:off x="250825" y="2741712"/>
              <a:ext cx="4825480" cy="5529240"/>
            </a:xfrm>
            <a:prstGeom prst="rect">
              <a:avLst/>
            </a:prstGeom>
            <a:solidFill>
              <a:schemeClr val="bg1">
                <a:alpha val="39999"/>
              </a:schemeClr>
            </a:solidFill>
            <a:ln w="9525">
              <a:noFill/>
              <a:miter lim="800000"/>
              <a:headEnd/>
              <a:tailEnd/>
            </a:ln>
            <a:effectLst/>
          </p:spPr>
          <p:txBody>
            <a:bodyPr wrap="none" anchor="ctr"/>
            <a:lstStyle/>
            <a:p>
              <a:endParaRPr lang="ja-JP" altLang="en-US" dirty="0"/>
            </a:p>
          </p:txBody>
        </p:sp>
        <p:sp>
          <p:nvSpPr>
            <p:cNvPr id="4" name="Text Box 6"/>
            <p:cNvSpPr txBox="1">
              <a:spLocks noChangeArrowheads="1"/>
            </p:cNvSpPr>
            <p:nvPr/>
          </p:nvSpPr>
          <p:spPr bwMode="auto">
            <a:xfrm>
              <a:off x="335481" y="2119412"/>
              <a:ext cx="1579671" cy="505633"/>
            </a:xfrm>
            <a:prstGeom prst="rect">
              <a:avLst/>
            </a:prstGeom>
            <a:noFill/>
            <a:ln w="25400">
              <a:solidFill>
                <a:schemeClr val="tx1"/>
              </a:solidFill>
              <a:miter lim="800000"/>
              <a:headEnd/>
              <a:tailEnd/>
            </a:ln>
            <a:effectLst/>
          </p:spPr>
          <p:txBody>
            <a:bodyPr wrap="none">
              <a:spAutoFit/>
            </a:bodyPr>
            <a:lstStyle/>
            <a:p>
              <a:pPr algn="ctr"/>
              <a:r>
                <a:rPr lang="en-US" altLang="ja-JP" sz="2400" dirty="0"/>
                <a:t>Ex. I=1/2 </a:t>
              </a:r>
            </a:p>
          </p:txBody>
        </p:sp>
        <p:sp>
          <p:nvSpPr>
            <p:cNvPr id="5" name="Line 7"/>
            <p:cNvSpPr>
              <a:spLocks noChangeShapeType="1"/>
            </p:cNvSpPr>
            <p:nvPr/>
          </p:nvSpPr>
          <p:spPr bwMode="auto">
            <a:xfrm>
              <a:off x="971550" y="3417987"/>
              <a:ext cx="1008063" cy="0"/>
            </a:xfrm>
            <a:prstGeom prst="line">
              <a:avLst/>
            </a:prstGeom>
            <a:noFill/>
            <a:ln w="25400">
              <a:solidFill>
                <a:schemeClr val="tx1"/>
              </a:solidFill>
              <a:round/>
              <a:headEnd/>
              <a:tailEnd/>
            </a:ln>
            <a:effectLst/>
          </p:spPr>
          <p:txBody>
            <a:bodyPr/>
            <a:lstStyle/>
            <a:p>
              <a:endParaRPr lang="ja-JP" altLang="en-US"/>
            </a:p>
          </p:txBody>
        </p:sp>
        <p:sp>
          <p:nvSpPr>
            <p:cNvPr id="6" name="Line 8"/>
            <p:cNvSpPr>
              <a:spLocks noChangeShapeType="1"/>
            </p:cNvSpPr>
            <p:nvPr/>
          </p:nvSpPr>
          <p:spPr bwMode="auto">
            <a:xfrm>
              <a:off x="971550" y="3489424"/>
              <a:ext cx="1008063" cy="0"/>
            </a:xfrm>
            <a:prstGeom prst="line">
              <a:avLst/>
            </a:prstGeom>
            <a:noFill/>
            <a:ln w="25400">
              <a:solidFill>
                <a:schemeClr val="tx1"/>
              </a:solidFill>
              <a:round/>
              <a:headEnd/>
              <a:tailEnd/>
            </a:ln>
            <a:effectLst/>
          </p:spPr>
          <p:txBody>
            <a:bodyPr/>
            <a:lstStyle/>
            <a:p>
              <a:endParaRPr lang="ja-JP" altLang="en-US"/>
            </a:p>
          </p:txBody>
        </p:sp>
        <p:sp>
          <p:nvSpPr>
            <p:cNvPr id="7" name="Line 9"/>
            <p:cNvSpPr>
              <a:spLocks noChangeShapeType="1"/>
            </p:cNvSpPr>
            <p:nvPr/>
          </p:nvSpPr>
          <p:spPr bwMode="auto">
            <a:xfrm>
              <a:off x="2555875" y="3994249"/>
              <a:ext cx="1008063" cy="0"/>
            </a:xfrm>
            <a:prstGeom prst="line">
              <a:avLst/>
            </a:prstGeom>
            <a:noFill/>
            <a:ln w="25400">
              <a:solidFill>
                <a:schemeClr val="tx1"/>
              </a:solidFill>
              <a:round/>
              <a:headEnd/>
              <a:tailEnd/>
            </a:ln>
            <a:effectLst/>
          </p:spPr>
          <p:txBody>
            <a:bodyPr/>
            <a:lstStyle/>
            <a:p>
              <a:endParaRPr lang="ja-JP" altLang="en-US"/>
            </a:p>
          </p:txBody>
        </p:sp>
        <p:sp>
          <p:nvSpPr>
            <p:cNvPr id="8" name="Line 10"/>
            <p:cNvSpPr>
              <a:spLocks noChangeShapeType="1"/>
            </p:cNvSpPr>
            <p:nvPr/>
          </p:nvSpPr>
          <p:spPr bwMode="auto">
            <a:xfrm>
              <a:off x="2555875" y="2913162"/>
              <a:ext cx="1008063" cy="0"/>
            </a:xfrm>
            <a:prstGeom prst="line">
              <a:avLst/>
            </a:prstGeom>
            <a:noFill/>
            <a:ln w="25400">
              <a:solidFill>
                <a:schemeClr val="tx1"/>
              </a:solidFill>
              <a:round/>
              <a:headEnd/>
              <a:tailEnd/>
            </a:ln>
            <a:effectLst/>
          </p:spPr>
          <p:txBody>
            <a:bodyPr/>
            <a:lstStyle/>
            <a:p>
              <a:endParaRPr lang="ja-JP" altLang="en-US"/>
            </a:p>
          </p:txBody>
        </p:sp>
        <p:sp>
          <p:nvSpPr>
            <p:cNvPr id="9" name="Line 11"/>
            <p:cNvSpPr>
              <a:spLocks noChangeShapeType="1"/>
            </p:cNvSpPr>
            <p:nvPr/>
          </p:nvSpPr>
          <p:spPr bwMode="auto">
            <a:xfrm flipV="1">
              <a:off x="1979613" y="2913162"/>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0" name="Line 12"/>
            <p:cNvSpPr>
              <a:spLocks noChangeShapeType="1"/>
            </p:cNvSpPr>
            <p:nvPr/>
          </p:nvSpPr>
          <p:spPr bwMode="auto">
            <a:xfrm>
              <a:off x="1979613" y="3489424"/>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1" name="Text Box 13"/>
            <p:cNvSpPr txBox="1">
              <a:spLocks noChangeArrowheads="1"/>
            </p:cNvSpPr>
            <p:nvPr/>
          </p:nvSpPr>
          <p:spPr bwMode="auto">
            <a:xfrm>
              <a:off x="335481" y="2829205"/>
              <a:ext cx="698500" cy="366712"/>
            </a:xfrm>
            <a:prstGeom prst="rect">
              <a:avLst/>
            </a:prstGeom>
            <a:noFill/>
            <a:ln w="9525">
              <a:noFill/>
              <a:miter lim="800000"/>
              <a:headEnd/>
              <a:tailEnd/>
            </a:ln>
            <a:effectLst/>
          </p:spPr>
          <p:txBody>
            <a:bodyPr wrap="none">
              <a:spAutoFit/>
            </a:bodyPr>
            <a:lstStyle/>
            <a:p>
              <a:r>
                <a:rPr lang="en-US" altLang="ja-JP" i="0" dirty="0"/>
                <a:t>I=1/2</a:t>
              </a:r>
            </a:p>
          </p:txBody>
        </p:sp>
        <p:sp>
          <p:nvSpPr>
            <p:cNvPr id="12" name="Line 14"/>
            <p:cNvSpPr>
              <a:spLocks noChangeShapeType="1"/>
            </p:cNvSpPr>
            <p:nvPr/>
          </p:nvSpPr>
          <p:spPr bwMode="auto">
            <a:xfrm>
              <a:off x="3059113" y="3678337"/>
              <a:ext cx="0" cy="315912"/>
            </a:xfrm>
            <a:prstGeom prst="line">
              <a:avLst/>
            </a:prstGeom>
            <a:noFill/>
            <a:ln w="12700">
              <a:solidFill>
                <a:schemeClr val="tx1"/>
              </a:solidFill>
              <a:round/>
              <a:headEnd type="none" w="lg" len="med"/>
              <a:tailEnd type="stealth" w="lg" len="med"/>
            </a:ln>
            <a:effectLst/>
          </p:spPr>
          <p:txBody>
            <a:bodyPr/>
            <a:lstStyle/>
            <a:p>
              <a:endParaRPr lang="ja-JP" altLang="en-US"/>
            </a:p>
          </p:txBody>
        </p:sp>
        <p:sp>
          <p:nvSpPr>
            <p:cNvPr id="13" name="Text Box 15"/>
            <p:cNvSpPr txBox="1">
              <a:spLocks noChangeArrowheads="1"/>
            </p:cNvSpPr>
            <p:nvPr/>
          </p:nvSpPr>
          <p:spPr bwMode="auto">
            <a:xfrm>
              <a:off x="1042988"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ja-JP" altLang="en-US" i="0"/>
                <a:t>＝</a:t>
              </a:r>
              <a:r>
                <a:rPr lang="en-US" altLang="ja-JP" i="0"/>
                <a:t>0</a:t>
              </a:r>
            </a:p>
          </p:txBody>
        </p:sp>
        <p:sp>
          <p:nvSpPr>
            <p:cNvPr id="14" name="Text Box 16"/>
            <p:cNvSpPr txBox="1">
              <a:spLocks noChangeArrowheads="1"/>
            </p:cNvSpPr>
            <p:nvPr/>
          </p:nvSpPr>
          <p:spPr bwMode="auto">
            <a:xfrm>
              <a:off x="2652713"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en-US" altLang="ja-JP" i="0"/>
                <a:t>≠0</a:t>
              </a:r>
            </a:p>
          </p:txBody>
        </p:sp>
        <p:sp>
          <p:nvSpPr>
            <p:cNvPr id="15" name="Text Box 17"/>
            <p:cNvSpPr txBox="1">
              <a:spLocks noChangeArrowheads="1"/>
            </p:cNvSpPr>
            <p:nvPr/>
          </p:nvSpPr>
          <p:spPr bwMode="auto">
            <a:xfrm>
              <a:off x="3613150" y="3818037"/>
              <a:ext cx="958850" cy="366712"/>
            </a:xfrm>
            <a:prstGeom prst="rect">
              <a:avLst/>
            </a:prstGeom>
            <a:noFill/>
            <a:ln w="9525">
              <a:noFill/>
              <a:miter lim="800000"/>
              <a:headEnd/>
              <a:tailEnd/>
            </a:ln>
            <a:effectLst/>
          </p:spPr>
          <p:txBody>
            <a:bodyPr wrap="none">
              <a:spAutoFit/>
            </a:bodyPr>
            <a:lstStyle/>
            <a:p>
              <a:r>
                <a:rPr lang="en-US" altLang="ja-JP" i="0"/>
                <a:t>m=+1/2</a:t>
              </a:r>
            </a:p>
          </p:txBody>
        </p:sp>
        <p:sp>
          <p:nvSpPr>
            <p:cNvPr id="16" name="Text Box 18"/>
            <p:cNvSpPr txBox="1">
              <a:spLocks noChangeArrowheads="1"/>
            </p:cNvSpPr>
            <p:nvPr/>
          </p:nvSpPr>
          <p:spPr bwMode="auto">
            <a:xfrm>
              <a:off x="3614738" y="2736949"/>
              <a:ext cx="901700" cy="366713"/>
            </a:xfrm>
            <a:prstGeom prst="rect">
              <a:avLst/>
            </a:prstGeom>
            <a:noFill/>
            <a:ln w="9525">
              <a:noFill/>
              <a:miter lim="800000"/>
              <a:headEnd/>
              <a:tailEnd/>
            </a:ln>
            <a:effectLst/>
          </p:spPr>
          <p:txBody>
            <a:bodyPr wrap="none">
              <a:spAutoFit/>
            </a:bodyPr>
            <a:lstStyle/>
            <a:p>
              <a:r>
                <a:rPr lang="en-US" altLang="ja-JP" i="0" dirty="0"/>
                <a:t>m=-1/2</a:t>
              </a:r>
            </a:p>
          </p:txBody>
        </p:sp>
        <p:sp>
          <p:nvSpPr>
            <p:cNvPr id="17" name="Text Box 19"/>
            <p:cNvSpPr txBox="1">
              <a:spLocks noChangeArrowheads="1"/>
            </p:cNvSpPr>
            <p:nvPr/>
          </p:nvSpPr>
          <p:spPr bwMode="auto">
            <a:xfrm>
              <a:off x="2794000" y="3248124"/>
              <a:ext cx="852216" cy="404506"/>
            </a:xfrm>
            <a:prstGeom prst="rect">
              <a:avLst/>
            </a:prstGeom>
            <a:noFill/>
            <a:ln w="9525">
              <a:noFill/>
              <a:miter lim="800000"/>
              <a:headEnd/>
              <a:tailEnd/>
            </a:ln>
            <a:effectLst/>
          </p:spPr>
          <p:txBody>
            <a:bodyPr wrap="none">
              <a:spAutoFit/>
            </a:bodyPr>
            <a:lstStyle/>
            <a:p>
              <a:r>
                <a:rPr lang="en-US" altLang="ja-JP" dirty="0" err="1" smtClean="0">
                  <a:latin typeface="Symbol" pitchFamily="18" charset="2"/>
                </a:rPr>
                <a:t>g</a:t>
              </a:r>
              <a:r>
                <a:rPr lang="en-US" altLang="ja-JP" dirty="0" err="1" smtClean="0"/>
                <a:t>ℏ</a:t>
              </a:r>
              <a:r>
                <a:rPr lang="en-US" altLang="ja-JP" dirty="0" smtClean="0"/>
                <a:t> H</a:t>
              </a:r>
              <a:r>
                <a:rPr lang="en-US" altLang="ja-JP" i="0" baseline="-25000" dirty="0" smtClean="0"/>
                <a:t>0</a:t>
              </a:r>
              <a:endParaRPr lang="en-US" altLang="ja-JP" i="0" baseline="-25000" dirty="0"/>
            </a:p>
          </p:txBody>
        </p:sp>
        <p:sp>
          <p:nvSpPr>
            <p:cNvPr id="18" name="Text Box 20"/>
            <p:cNvSpPr txBox="1">
              <a:spLocks noChangeArrowheads="1"/>
            </p:cNvSpPr>
            <p:nvPr/>
          </p:nvSpPr>
          <p:spPr bwMode="auto">
            <a:xfrm>
              <a:off x="1979613" y="4576862"/>
              <a:ext cx="2189162" cy="396875"/>
            </a:xfrm>
            <a:prstGeom prst="rect">
              <a:avLst/>
            </a:prstGeom>
            <a:noFill/>
            <a:ln w="9525">
              <a:noFill/>
              <a:miter lim="800000"/>
              <a:headEnd/>
              <a:tailEnd/>
            </a:ln>
            <a:effectLst/>
          </p:spPr>
          <p:txBody>
            <a:bodyPr wrap="none">
              <a:spAutoFit/>
            </a:bodyPr>
            <a:lstStyle/>
            <a:p>
              <a:pPr algn="ctr"/>
              <a:r>
                <a:rPr lang="en-US" altLang="ja-JP" sz="2000" dirty="0" err="1"/>
                <a:t>Zeemann</a:t>
              </a:r>
              <a:r>
                <a:rPr lang="en-US" altLang="ja-JP" sz="2000" dirty="0"/>
                <a:t> splitting</a:t>
              </a:r>
            </a:p>
          </p:txBody>
        </p:sp>
        <p:sp>
          <p:nvSpPr>
            <p:cNvPr id="21" name="Line 31"/>
            <p:cNvSpPr>
              <a:spLocks noChangeShapeType="1"/>
            </p:cNvSpPr>
            <p:nvPr/>
          </p:nvSpPr>
          <p:spPr bwMode="auto">
            <a:xfrm>
              <a:off x="3059113" y="2898874"/>
              <a:ext cx="0" cy="347663"/>
            </a:xfrm>
            <a:prstGeom prst="line">
              <a:avLst/>
            </a:prstGeom>
            <a:noFill/>
            <a:ln w="12700">
              <a:solidFill>
                <a:schemeClr val="tx1"/>
              </a:solidFill>
              <a:round/>
              <a:headEnd type="stealth" w="lg" len="med"/>
              <a:tailEnd type="none" w="lg" len="med"/>
            </a:ln>
            <a:effectLst/>
          </p:spPr>
          <p:txBody>
            <a:bodyPr/>
            <a:lstStyle/>
            <a:p>
              <a:endParaRPr lang="ja-JP" altLang="en-US"/>
            </a:p>
          </p:txBody>
        </p:sp>
      </p:grpSp>
      <p:sp>
        <p:nvSpPr>
          <p:cNvPr id="50" name="正方形/長方形 49"/>
          <p:cNvSpPr/>
          <p:nvPr/>
        </p:nvSpPr>
        <p:spPr>
          <a:xfrm>
            <a:off x="3491880" y="1844824"/>
            <a:ext cx="1361270" cy="523220"/>
          </a:xfrm>
          <a:prstGeom prst="rect">
            <a:avLst/>
          </a:prstGeom>
          <a:solidFill>
            <a:schemeClr val="accent1">
              <a:lumMod val="20000"/>
              <a:lumOff val="80000"/>
            </a:schemeClr>
          </a:solidFill>
          <a:ln>
            <a:noFill/>
          </a:ln>
        </p:spPr>
        <p:txBody>
          <a:bodyPr wrap="none">
            <a:spAutoFit/>
          </a:bodyPr>
          <a:lstStyle/>
          <a:p>
            <a:r>
              <a:rPr lang="el-GR" altLang="ja-JP" sz="2800" dirty="0" smtClean="0"/>
              <a:t>ω</a:t>
            </a:r>
            <a:r>
              <a:rPr lang="en-US" altLang="ja-JP" sz="2800" dirty="0" smtClean="0"/>
              <a:t>= </a:t>
            </a:r>
            <a:r>
              <a:rPr lang="en-US" altLang="ja-JP" sz="2800" dirty="0" smtClean="0">
                <a:latin typeface="Symbol" pitchFamily="18" charset="2"/>
              </a:rPr>
              <a:t>g</a:t>
            </a:r>
            <a:r>
              <a:rPr lang="en-US" altLang="ja-JP" sz="2800" dirty="0" smtClean="0"/>
              <a:t> </a:t>
            </a:r>
            <a:r>
              <a:rPr lang="en-US" altLang="ja-JP" sz="2800" i="1" dirty="0" smtClean="0"/>
              <a:t>H</a:t>
            </a:r>
            <a:r>
              <a:rPr lang="en-US" altLang="ja-JP" sz="2800" baseline="-25000" dirty="0" smtClean="0">
                <a:latin typeface="ＭＳ Ｐゴシック" pitchFamily="50" charset="-128"/>
              </a:rPr>
              <a:t>0</a:t>
            </a:r>
            <a:endParaRPr lang="en-US" altLang="ja-JP" sz="2800" dirty="0"/>
          </a:p>
        </p:txBody>
      </p:sp>
      <p:sp>
        <p:nvSpPr>
          <p:cNvPr id="52"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Nuclear Magnetic Resonance</a:t>
            </a:r>
            <a:endParaRPr lang="ja-JP" altLang="en-US" sz="2800" i="1" dirty="0">
              <a:latin typeface="Times New Roman" pitchFamily="18" charset="0"/>
              <a:ea typeface="ＭＳ Ｐゴシック" pitchFamily="50" charset="-128"/>
            </a:endParaRPr>
          </a:p>
        </p:txBody>
      </p:sp>
      <p:grpSp>
        <p:nvGrpSpPr>
          <p:cNvPr id="20" name="グループ化 48"/>
          <p:cNvGrpSpPr/>
          <p:nvPr/>
        </p:nvGrpSpPr>
        <p:grpSpPr>
          <a:xfrm rot="10800000">
            <a:off x="5003537" y="1337442"/>
            <a:ext cx="216024" cy="695179"/>
            <a:chOff x="6120172" y="2013741"/>
            <a:chExt cx="216024" cy="695179"/>
          </a:xfrm>
        </p:grpSpPr>
        <p:cxnSp>
          <p:nvCxnSpPr>
            <p:cNvPr id="58" name="直線矢印コネクタ 57"/>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円/楕円 58"/>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23" name="グループ化 47"/>
          <p:cNvGrpSpPr/>
          <p:nvPr/>
        </p:nvGrpSpPr>
        <p:grpSpPr>
          <a:xfrm>
            <a:off x="5003538" y="2348880"/>
            <a:ext cx="216024" cy="695179"/>
            <a:chOff x="6120172" y="2013741"/>
            <a:chExt cx="216024" cy="695179"/>
          </a:xfrm>
        </p:grpSpPr>
        <p:cxnSp>
          <p:nvCxnSpPr>
            <p:cNvPr id="65" name="直線矢印コネクタ 64"/>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6" name="円/楕円 65"/>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24" name="グループ化 69"/>
          <p:cNvGrpSpPr/>
          <p:nvPr/>
        </p:nvGrpSpPr>
        <p:grpSpPr>
          <a:xfrm>
            <a:off x="5436096" y="1124744"/>
            <a:ext cx="615482" cy="1765484"/>
            <a:chOff x="6156176" y="943436"/>
            <a:chExt cx="615482" cy="1765484"/>
          </a:xfrm>
        </p:grpSpPr>
        <p:cxnSp>
          <p:nvCxnSpPr>
            <p:cNvPr id="71" name="直線矢印コネクタ 70"/>
            <p:cNvCxnSpPr/>
            <p:nvPr/>
          </p:nvCxnSpPr>
          <p:spPr>
            <a:xfrm flipV="1">
              <a:off x="6156176" y="1089961"/>
              <a:ext cx="0" cy="1618959"/>
            </a:xfrm>
            <a:prstGeom prst="straightConnector1">
              <a:avLst/>
            </a:prstGeom>
            <a:ln w="50800">
              <a:solidFill>
                <a:srgbClr val="FF0000"/>
              </a:solidFill>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テキスト ボックス 51"/>
                <p:cNvSpPr txBox="1"/>
                <p:nvPr/>
              </p:nvSpPr>
              <p:spPr>
                <a:xfrm>
                  <a:off x="6191051" y="943436"/>
                  <a:ext cx="5806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dirty="0" smtClean="0">
                            <a:solidFill>
                              <a:srgbClr val="FF0000"/>
                            </a:solidFill>
                            <a:latin typeface="Cambria Math"/>
                          </a:rPr>
                          <m:t>𝐻</m:t>
                        </m:r>
                        <m:r>
                          <a:rPr kumimoji="1" lang="en-US" altLang="ja-JP" sz="2400" i="1" baseline="-25000" dirty="0" smtClean="0">
                            <a:solidFill>
                              <a:srgbClr val="FF0000"/>
                            </a:solidFill>
                            <a:latin typeface="Cambria Math"/>
                          </a:rPr>
                          <m:t>0</m:t>
                        </m:r>
                      </m:oMath>
                    </m:oMathPara>
                  </a14:m>
                  <a:endParaRPr kumimoji="1" lang="ja-JP" altLang="en-US" sz="2400" baseline="-25000" dirty="0">
                    <a:solidFill>
                      <a:srgbClr val="FF0000"/>
                    </a:solidFill>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6191051" y="943436"/>
                  <a:ext cx="580607" cy="453137"/>
                </a:xfrm>
                <a:prstGeom prst="rect">
                  <a:avLst/>
                </a:prstGeom>
                <a:blipFill rotWithShape="1">
                  <a:blip r:embed="rId6" cstate="print"/>
                  <a:stretch>
                    <a:fillRect b="-6757"/>
                  </a:stretch>
                </a:blipFill>
              </p:spPr>
              <p:txBody>
                <a:bodyPr/>
                <a:lstStyle/>
                <a:p>
                  <a:r>
                    <a:rPr lang="ja-JP" altLang="en-US">
                      <a:noFill/>
                    </a:rPr>
                    <a:t> </a:t>
                  </a:r>
                </a:p>
              </p:txBody>
            </p:sp>
          </mc:Fallback>
        </mc:AlternateContent>
      </p:grpSp>
      <p:sp>
        <p:nvSpPr>
          <p:cNvPr id="78" name="Line 1028"/>
          <p:cNvSpPr>
            <a:spLocks noChangeShapeType="1"/>
          </p:cNvSpPr>
          <p:nvPr/>
        </p:nvSpPr>
        <p:spPr bwMode="auto">
          <a:xfrm flipV="1">
            <a:off x="7547620" y="1082080"/>
            <a:ext cx="0" cy="2133600"/>
          </a:xfrm>
          <a:prstGeom prst="line">
            <a:avLst/>
          </a:prstGeom>
          <a:noFill/>
          <a:ln w="76200">
            <a:solidFill>
              <a:srgbClr val="FF0000"/>
            </a:solidFill>
            <a:round/>
            <a:headEnd/>
            <a:tailEnd type="triangle" w="med" len="med"/>
          </a:ln>
        </p:spPr>
        <p:txBody>
          <a:bodyPr/>
          <a:lstStyle/>
          <a:p>
            <a:endParaRPr lang="ja-JP" altLang="en-US">
              <a:solidFill>
                <a:schemeClr val="tx2">
                  <a:lumMod val="90000"/>
                  <a:lumOff val="10000"/>
                </a:schemeClr>
              </a:solidFill>
            </a:endParaRPr>
          </a:p>
        </p:txBody>
      </p:sp>
      <p:sp>
        <p:nvSpPr>
          <p:cNvPr id="84" name="Line 1029"/>
          <p:cNvSpPr>
            <a:spLocks noChangeShapeType="1"/>
          </p:cNvSpPr>
          <p:nvPr/>
        </p:nvSpPr>
        <p:spPr bwMode="auto">
          <a:xfrm flipV="1">
            <a:off x="7622232" y="1920280"/>
            <a:ext cx="0" cy="1066800"/>
          </a:xfrm>
          <a:prstGeom prst="line">
            <a:avLst/>
          </a:prstGeom>
          <a:noFill/>
          <a:ln w="38100">
            <a:noFill/>
            <a:round/>
            <a:headEnd/>
            <a:tailEnd type="triangle" w="med" len="med"/>
          </a:ln>
        </p:spPr>
        <p:txBody>
          <a:bodyPr/>
          <a:lstStyle/>
          <a:p>
            <a:endParaRPr lang="ja-JP" altLang="en-US">
              <a:solidFill>
                <a:schemeClr val="tx2">
                  <a:lumMod val="90000"/>
                  <a:lumOff val="10000"/>
                </a:schemeClr>
              </a:solidFill>
            </a:endParaRPr>
          </a:p>
        </p:txBody>
      </p:sp>
      <p:sp>
        <p:nvSpPr>
          <p:cNvPr id="85" name="Rectangle 1030"/>
          <p:cNvSpPr>
            <a:spLocks noChangeArrowheads="1"/>
          </p:cNvSpPr>
          <p:nvPr/>
        </p:nvSpPr>
        <p:spPr bwMode="auto">
          <a:xfrm>
            <a:off x="7713340" y="2060848"/>
            <a:ext cx="332142" cy="584775"/>
          </a:xfrm>
          <a:prstGeom prst="rect">
            <a:avLst/>
          </a:prstGeom>
          <a:noFill/>
          <a:ln w="9525">
            <a:noFill/>
            <a:miter lim="800000"/>
            <a:headEnd/>
            <a:tailEnd/>
          </a:ln>
        </p:spPr>
        <p:txBody>
          <a:bodyPr wrap="none">
            <a:spAutoFit/>
          </a:bodyPr>
          <a:lstStyle/>
          <a:p>
            <a:pPr>
              <a:spcBef>
                <a:spcPct val="30000"/>
              </a:spcBef>
            </a:pPr>
            <a:r>
              <a:rPr lang="ja-JP" altLang="en-US" sz="3200" dirty="0" smtClean="0">
                <a:solidFill>
                  <a:srgbClr val="0000CC"/>
                </a:solidFill>
                <a:ea typeface="ＭＳ Ｐ明朝" pitchFamily="18" charset="-128"/>
              </a:rPr>
              <a:t>Ｉ</a:t>
            </a:r>
            <a:endParaRPr lang="en-US" altLang="ja-JP" sz="3200" dirty="0">
              <a:solidFill>
                <a:srgbClr val="0000CC"/>
              </a:solidFill>
              <a:ea typeface="ＭＳ Ｐ明朝" pitchFamily="18" charset="-128"/>
            </a:endParaRPr>
          </a:p>
        </p:txBody>
      </p:sp>
      <p:grpSp>
        <p:nvGrpSpPr>
          <p:cNvPr id="26" name="グループ化 62"/>
          <p:cNvGrpSpPr/>
          <p:nvPr/>
        </p:nvGrpSpPr>
        <p:grpSpPr>
          <a:xfrm>
            <a:off x="6633220" y="2682280"/>
            <a:ext cx="1827212" cy="1055132"/>
            <a:chOff x="971600" y="3330352"/>
            <a:chExt cx="1827212" cy="1055132"/>
          </a:xfrm>
        </p:grpSpPr>
        <p:sp>
          <p:nvSpPr>
            <p:cNvPr id="87" name="Arc 1031"/>
            <p:cNvSpPr>
              <a:spLocks/>
            </p:cNvSpPr>
            <p:nvPr/>
          </p:nvSpPr>
          <p:spPr bwMode="auto">
            <a:xfrm rot="10800000">
              <a:off x="971600" y="3330352"/>
              <a:ext cx="1827212" cy="762000"/>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lnTo>
                    <a:pt x="21600" y="21600"/>
                  </a:lnTo>
                  <a:close/>
                </a:path>
              </a:pathLst>
            </a:cu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nvGrpSpPr>
            <p:cNvPr id="27" name="グループ化 44"/>
            <p:cNvGrpSpPr/>
            <p:nvPr/>
          </p:nvGrpSpPr>
          <p:grpSpPr>
            <a:xfrm>
              <a:off x="1124000" y="3787552"/>
              <a:ext cx="376282" cy="597932"/>
              <a:chOff x="1124000" y="3787552"/>
              <a:chExt cx="376282" cy="597932"/>
            </a:xfrm>
          </p:grpSpPr>
          <p:sp>
            <p:nvSpPr>
              <p:cNvPr id="89" name="Rectangle 1032"/>
              <p:cNvSpPr>
                <a:spLocks noChangeArrowheads="1"/>
              </p:cNvSpPr>
              <p:nvPr/>
            </p:nvSpPr>
            <p:spPr bwMode="auto">
              <a:xfrm>
                <a:off x="1200200" y="4016152"/>
                <a:ext cx="300082" cy="369332"/>
              </a:xfrm>
              <a:prstGeom prst="rect">
                <a:avLst/>
              </a:prstGeom>
              <a:noFill/>
              <a:ln w="9525">
                <a:noFill/>
                <a:miter lim="800000"/>
                <a:headEnd/>
                <a:tailEnd/>
              </a:ln>
            </p:spPr>
            <p:txBody>
              <a:bodyPr wrap="none">
                <a:spAutoFit/>
              </a:bodyPr>
              <a:lstStyle/>
              <a:p>
                <a:r>
                  <a:rPr lang="en-US" altLang="ja-JP">
                    <a:solidFill>
                      <a:schemeClr val="tx2">
                        <a:lumMod val="90000"/>
                        <a:lumOff val="10000"/>
                      </a:schemeClr>
                    </a:solidFill>
                    <a:ea typeface="ＭＳ Ｐ明朝" pitchFamily="18" charset="-128"/>
                  </a:rPr>
                  <a:t>e</a:t>
                </a:r>
              </a:p>
            </p:txBody>
          </p:sp>
          <p:sp>
            <p:nvSpPr>
              <p:cNvPr id="90" name="Oval 1040"/>
              <p:cNvSpPr>
                <a:spLocks noChangeArrowheads="1"/>
              </p:cNvSpPr>
              <p:nvPr/>
            </p:nvSpPr>
            <p:spPr bwMode="auto">
              <a:xfrm>
                <a:off x="1124000" y="3889152"/>
                <a:ext cx="179387" cy="179388"/>
              </a:xfrm>
              <a:prstGeom prst="ellipse">
                <a:avLst/>
              </a:prstGeom>
              <a:solidFill>
                <a:srgbClr val="FF9900"/>
              </a:solidFill>
              <a:ln w="9525">
                <a:solidFill>
                  <a:schemeClr val="tx1"/>
                </a:solidFill>
                <a:round/>
                <a:headEnd/>
                <a:tailEnd/>
              </a:ln>
            </p:spPr>
            <p:txBody>
              <a:bodyPr wrap="none" anchor="ctr"/>
              <a:lstStyle/>
              <a:p>
                <a:endParaRPr lang="ja-JP" altLang="en-US">
                  <a:solidFill>
                    <a:schemeClr val="tx2">
                      <a:lumMod val="90000"/>
                      <a:lumOff val="10000"/>
                    </a:schemeClr>
                  </a:solidFill>
                </a:endParaRPr>
              </a:p>
            </p:txBody>
          </p:sp>
          <p:sp>
            <p:nvSpPr>
              <p:cNvPr id="91" name="Line 1041"/>
              <p:cNvSpPr>
                <a:spLocks noChangeShapeType="1"/>
              </p:cNvSpPr>
              <p:nvPr/>
            </p:nvSpPr>
            <p:spPr bwMode="auto">
              <a:xfrm flipV="1">
                <a:off x="1225600" y="3787552"/>
                <a:ext cx="0" cy="360363"/>
              </a:xfrm>
              <a:prstGeom prst="line">
                <a:avLst/>
              </a:pr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grpSp>
      <p:graphicFrame>
        <p:nvGraphicFramePr>
          <p:cNvPr id="92" name="オブジェクト 91"/>
          <p:cNvGraphicFramePr>
            <a:graphicFrameLocks noChangeAspect="1"/>
          </p:cNvGraphicFramePr>
          <p:nvPr/>
        </p:nvGraphicFramePr>
        <p:xfrm>
          <a:off x="7065268" y="2009220"/>
          <a:ext cx="323974" cy="343031"/>
        </p:xfrm>
        <a:graphic>
          <a:graphicData uri="http://schemas.openxmlformats.org/presentationml/2006/ole">
            <mc:AlternateContent xmlns:mc="http://schemas.openxmlformats.org/markup-compatibility/2006">
              <mc:Choice xmlns:v="urn:schemas-microsoft-com:vml" Requires="v">
                <p:oleObj spid="_x0000_s34266" name="数式" r:id="rId7" imgW="215640" imgH="228600" progId="Equation.3">
                  <p:embed/>
                </p:oleObj>
              </mc:Choice>
              <mc:Fallback>
                <p:oleObj name="数式" r:id="rId7" imgW="2156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5268" y="2009220"/>
                        <a:ext cx="323974" cy="343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グループ化 63"/>
          <p:cNvGrpSpPr/>
          <p:nvPr/>
        </p:nvGrpSpPr>
        <p:grpSpPr>
          <a:xfrm>
            <a:off x="6921252" y="548680"/>
            <a:ext cx="626368" cy="533400"/>
            <a:chOff x="1259632" y="1196752"/>
            <a:chExt cx="626368" cy="533400"/>
          </a:xfrm>
        </p:grpSpPr>
        <p:sp>
          <p:nvSpPr>
            <p:cNvPr id="94" name="Line 1033"/>
            <p:cNvSpPr>
              <a:spLocks noChangeShapeType="1"/>
            </p:cNvSpPr>
            <p:nvPr/>
          </p:nvSpPr>
          <p:spPr bwMode="auto">
            <a:xfrm flipV="1">
              <a:off x="1886000" y="1196752"/>
              <a:ext cx="0" cy="533400"/>
            </a:xfrm>
            <a:prstGeom prst="line">
              <a:avLst/>
            </a:prstGeom>
            <a:noFill/>
            <a:ln w="76200">
              <a:solidFill>
                <a:srgbClr val="002060"/>
              </a:solidFill>
              <a:round/>
              <a:headEnd/>
              <a:tailEnd type="triangle" w="med" len="med"/>
            </a:ln>
          </p:spPr>
          <p:txBody>
            <a:bodyPr/>
            <a:lstStyle/>
            <a:p>
              <a:endParaRPr lang="ja-JP" altLang="en-US">
                <a:solidFill>
                  <a:schemeClr val="tx2">
                    <a:lumMod val="90000"/>
                    <a:lumOff val="10000"/>
                  </a:schemeClr>
                </a:solidFill>
              </a:endParaRPr>
            </a:p>
          </p:txBody>
        </p:sp>
        <p:graphicFrame>
          <p:nvGraphicFramePr>
            <p:cNvPr id="95" name="Object 7"/>
            <p:cNvGraphicFramePr>
              <a:graphicFrameLocks noChangeAspect="1"/>
            </p:cNvGraphicFramePr>
            <p:nvPr/>
          </p:nvGraphicFramePr>
          <p:xfrm>
            <a:off x="1259632" y="1361148"/>
            <a:ext cx="419100" cy="247650"/>
          </p:xfrm>
          <a:graphic>
            <a:graphicData uri="http://schemas.openxmlformats.org/presentationml/2006/ole">
              <mc:AlternateContent xmlns:mc="http://schemas.openxmlformats.org/markup-compatibility/2006">
                <mc:Choice xmlns:v="urn:schemas-microsoft-com:vml" Requires="v">
                  <p:oleObj spid="_x0000_s34267" name="数式" r:id="rId9" imgW="279360" imgH="164880" progId="Equation.3">
                    <p:embed/>
                  </p:oleObj>
                </mc:Choice>
                <mc:Fallback>
                  <p:oleObj name="数式" r:id="rId9" imgW="2793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1361148"/>
                          <a:ext cx="4191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Line 1036"/>
          <p:cNvSpPr>
            <a:spLocks noChangeShapeType="1"/>
          </p:cNvSpPr>
          <p:nvPr/>
        </p:nvSpPr>
        <p:spPr bwMode="auto">
          <a:xfrm flipV="1">
            <a:off x="7700020" y="2453680"/>
            <a:ext cx="0" cy="719138"/>
          </a:xfrm>
          <a:prstGeom prst="line">
            <a:avLst/>
          </a:prstGeom>
          <a:noFill/>
          <a:ln w="38100">
            <a:solidFill>
              <a:srgbClr val="0000CC"/>
            </a:solidFill>
            <a:round/>
            <a:headEnd/>
            <a:tailEnd type="triangle" w="med" len="med"/>
          </a:ln>
        </p:spPr>
        <p:txBody>
          <a:bodyPr/>
          <a:lstStyle/>
          <a:p>
            <a:endParaRPr lang="ja-JP" altLang="en-US">
              <a:solidFill>
                <a:schemeClr val="tx2">
                  <a:lumMod val="90000"/>
                  <a:lumOff val="10000"/>
                </a:schemeClr>
              </a:solidFill>
            </a:endParaRPr>
          </a:p>
        </p:txBody>
      </p:sp>
      <p:grpSp>
        <p:nvGrpSpPr>
          <p:cNvPr id="83" name="グループ化 145"/>
          <p:cNvGrpSpPr/>
          <p:nvPr/>
        </p:nvGrpSpPr>
        <p:grpSpPr>
          <a:xfrm>
            <a:off x="323528" y="3682032"/>
            <a:ext cx="4680009" cy="2723531"/>
            <a:chOff x="4572000" y="3682032"/>
            <a:chExt cx="4680009" cy="2723531"/>
          </a:xfrm>
        </p:grpSpPr>
        <p:sp>
          <p:nvSpPr>
            <p:cNvPr id="86" name="Line 5"/>
            <p:cNvSpPr>
              <a:spLocks noChangeShapeType="1"/>
            </p:cNvSpPr>
            <p:nvPr/>
          </p:nvSpPr>
          <p:spPr bwMode="auto">
            <a:xfrm flipV="1">
              <a:off x="4949825" y="3682032"/>
              <a:ext cx="0" cy="2255269"/>
            </a:xfrm>
            <a:prstGeom prst="line">
              <a:avLst/>
            </a:prstGeom>
            <a:noFill/>
            <a:ln w="19050">
              <a:solidFill>
                <a:schemeClr val="tx1"/>
              </a:solidFill>
              <a:round/>
              <a:headEnd/>
              <a:tailEnd type="stealth" w="lg" len="med"/>
            </a:ln>
            <a:effectLst/>
          </p:spPr>
          <p:txBody>
            <a:bodyPr/>
            <a:lstStyle/>
            <a:p>
              <a:endParaRPr lang="ja-JP" altLang="en-US"/>
            </a:p>
          </p:txBody>
        </p:sp>
        <p:sp>
          <p:nvSpPr>
            <p:cNvPr id="88" name="Line 6"/>
            <p:cNvSpPr>
              <a:spLocks noChangeShapeType="1"/>
            </p:cNvSpPr>
            <p:nvPr/>
          </p:nvSpPr>
          <p:spPr bwMode="auto">
            <a:xfrm>
              <a:off x="4937125" y="5944523"/>
              <a:ext cx="4314884" cy="13187"/>
            </a:xfrm>
            <a:prstGeom prst="line">
              <a:avLst/>
            </a:prstGeom>
            <a:noFill/>
            <a:ln w="19050">
              <a:solidFill>
                <a:schemeClr val="tx1"/>
              </a:solidFill>
              <a:round/>
              <a:headEnd/>
              <a:tailEnd type="stealth" w="lg" len="med"/>
            </a:ln>
            <a:effectLst/>
          </p:spPr>
          <p:txBody>
            <a:bodyPr/>
            <a:lstStyle/>
            <a:p>
              <a:endParaRPr lang="ja-JP" altLang="en-US"/>
            </a:p>
          </p:txBody>
        </p:sp>
        <p:sp>
          <p:nvSpPr>
            <p:cNvPr id="93" name="Text Box 7"/>
            <p:cNvSpPr txBox="1">
              <a:spLocks noChangeArrowheads="1"/>
            </p:cNvSpPr>
            <p:nvPr/>
          </p:nvSpPr>
          <p:spPr bwMode="auto">
            <a:xfrm rot="16200000">
              <a:off x="4018530" y="4586579"/>
              <a:ext cx="1473654" cy="366713"/>
            </a:xfrm>
            <a:prstGeom prst="rect">
              <a:avLst/>
            </a:prstGeom>
            <a:noFill/>
            <a:ln w="9525">
              <a:noFill/>
              <a:miter lim="800000"/>
              <a:headEnd/>
              <a:tailEnd/>
            </a:ln>
            <a:effectLst/>
          </p:spPr>
          <p:txBody>
            <a:bodyPr wrap="none">
              <a:spAutoFit/>
            </a:bodyPr>
            <a:lstStyle/>
            <a:p>
              <a:r>
                <a:rPr lang="en-US" altLang="ja-JP" sz="1800" i="0"/>
                <a:t>NMR Intensity</a:t>
              </a:r>
            </a:p>
          </p:txBody>
        </p:sp>
        <p:sp>
          <p:nvSpPr>
            <p:cNvPr id="105" name="Text Box 21"/>
            <p:cNvSpPr txBox="1">
              <a:spLocks noChangeArrowheads="1"/>
            </p:cNvSpPr>
            <p:nvPr/>
          </p:nvSpPr>
          <p:spPr bwMode="auto">
            <a:xfrm>
              <a:off x="8625934" y="6022834"/>
              <a:ext cx="338554" cy="336123"/>
            </a:xfrm>
            <a:prstGeom prst="rect">
              <a:avLst/>
            </a:prstGeom>
            <a:noFill/>
            <a:ln w="9525">
              <a:noFill/>
              <a:miter lim="800000"/>
              <a:headEnd/>
              <a:tailEnd/>
            </a:ln>
            <a:effectLst/>
          </p:spPr>
          <p:txBody>
            <a:bodyPr wrap="none">
              <a:spAutoFit/>
            </a:bodyPr>
            <a:lstStyle/>
            <a:p>
              <a:pPr algn="l"/>
              <a:r>
                <a:rPr lang="en-US" altLang="ja-JP" i="1" dirty="0" smtClean="0"/>
                <a:t>H</a:t>
              </a:r>
              <a:endParaRPr lang="ja-JP" altLang="en-US" sz="1800" i="1" dirty="0"/>
            </a:p>
          </p:txBody>
        </p:sp>
        <p:graphicFrame>
          <p:nvGraphicFramePr>
            <p:cNvPr id="109" name="オブジェクト 108"/>
            <p:cNvGraphicFramePr>
              <a:graphicFrameLocks noChangeAspect="1"/>
            </p:cNvGraphicFramePr>
            <p:nvPr>
              <p:extLst>
                <p:ext uri="{D42A27DB-BD31-4B8C-83A1-F6EECF244321}">
                  <p14:modId xmlns:p14="http://schemas.microsoft.com/office/powerpoint/2010/main" val="2536997087"/>
                </p:ext>
              </p:extLst>
            </p:nvPr>
          </p:nvGraphicFramePr>
          <p:xfrm>
            <a:off x="6345560" y="6092825"/>
            <a:ext cx="1619250" cy="312738"/>
          </p:xfrm>
          <a:graphic>
            <a:graphicData uri="http://schemas.openxmlformats.org/presentationml/2006/ole">
              <mc:AlternateContent xmlns:mc="http://schemas.openxmlformats.org/markup-compatibility/2006">
                <mc:Choice xmlns:v="urn:schemas-microsoft-com:vml" Requires="v">
                  <p:oleObj spid="_x0000_s34268" name="数式" r:id="rId11" imgW="1079280" imgH="228600" progId="Equation.3">
                    <p:embed/>
                  </p:oleObj>
                </mc:Choice>
                <mc:Fallback>
                  <p:oleObj name="数式" r:id="rId11" imgW="1079280" imgH="228600" progId="Equation.3">
                    <p:embed/>
                    <p:pic>
                      <p:nvPicPr>
                        <p:cNvPr id="0" name=""/>
                        <p:cNvPicPr>
                          <a:picLocks noChangeAspect="1" noChangeArrowheads="1"/>
                        </p:cNvPicPr>
                        <p:nvPr/>
                      </p:nvPicPr>
                      <p:blipFill>
                        <a:blip r:embed="rId12"/>
                        <a:srcRect/>
                        <a:stretch>
                          <a:fillRect/>
                        </a:stretch>
                      </p:blipFill>
                      <p:spPr bwMode="auto">
                        <a:xfrm>
                          <a:off x="6345560" y="6092825"/>
                          <a:ext cx="161925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オブジェクト 109"/>
            <p:cNvGraphicFramePr>
              <a:graphicFrameLocks noChangeAspect="1"/>
            </p:cNvGraphicFramePr>
            <p:nvPr/>
          </p:nvGraphicFramePr>
          <p:xfrm>
            <a:off x="4802882" y="5746389"/>
            <a:ext cx="114300" cy="196487"/>
          </p:xfrm>
          <a:graphic>
            <a:graphicData uri="http://schemas.openxmlformats.org/presentationml/2006/ole">
              <mc:AlternateContent xmlns:mc="http://schemas.openxmlformats.org/markup-compatibility/2006">
                <mc:Choice xmlns:v="urn:schemas-microsoft-com:vml" Requires="v">
                  <p:oleObj spid="_x0000_s34269" name="数式" r:id="rId13" imgW="114120" imgH="215640" progId="Equation.3">
                    <p:embed/>
                  </p:oleObj>
                </mc:Choice>
                <mc:Fallback>
                  <p:oleObj name="数式" r:id="rId13" imgW="11412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2882" y="5746389"/>
                          <a:ext cx="114300" cy="19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7" name="左右矢印 136"/>
          <p:cNvSpPr/>
          <p:nvPr/>
        </p:nvSpPr>
        <p:spPr>
          <a:xfrm>
            <a:off x="1857534" y="5223968"/>
            <a:ext cx="1058282" cy="29326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8" name="左右矢印 137"/>
          <p:cNvSpPr/>
          <p:nvPr/>
        </p:nvSpPr>
        <p:spPr>
          <a:xfrm>
            <a:off x="2915816" y="5251185"/>
            <a:ext cx="1080490" cy="26604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テキスト ボックス 36"/>
          <p:cNvSpPr txBox="1"/>
          <p:nvPr/>
        </p:nvSpPr>
        <p:spPr>
          <a:xfrm>
            <a:off x="3190588" y="4400603"/>
            <a:ext cx="513282"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H</a:t>
            </a:r>
            <a:r>
              <a:rPr kumimoji="1" lang="en-US" altLang="ja-JP" baseline="-25000" dirty="0" smtClean="0">
                <a:latin typeface="Arial" panose="020B0604020202020204" pitchFamily="34" charset="0"/>
                <a:cs typeface="Arial" panose="020B0604020202020204" pitchFamily="34" charset="0"/>
              </a:rPr>
              <a:t>int</a:t>
            </a:r>
            <a:endParaRPr kumimoji="1" lang="ja-JP" altLang="en-US" baseline="-25000" dirty="0">
              <a:latin typeface="Arial" panose="020B0604020202020204" pitchFamily="34" charset="0"/>
              <a:cs typeface="Arial" panose="020B0604020202020204" pitchFamily="34" charset="0"/>
            </a:endParaRPr>
          </a:p>
        </p:txBody>
      </p:sp>
      <p:sp>
        <p:nvSpPr>
          <p:cNvPr id="139" name="テキスト ボックス 138"/>
          <p:cNvSpPr txBox="1"/>
          <p:nvPr/>
        </p:nvSpPr>
        <p:spPr>
          <a:xfrm>
            <a:off x="2165106" y="4400603"/>
            <a:ext cx="513282" cy="369332"/>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H</a:t>
            </a:r>
            <a:r>
              <a:rPr kumimoji="1" lang="en-US" altLang="ja-JP" baseline="-25000" dirty="0" smtClean="0">
                <a:latin typeface="Arial" panose="020B0604020202020204" pitchFamily="34" charset="0"/>
                <a:cs typeface="Arial" panose="020B0604020202020204" pitchFamily="34" charset="0"/>
              </a:rPr>
              <a:t>int</a:t>
            </a:r>
            <a:endParaRPr kumimoji="1" lang="ja-JP" altLang="en-US" baseline="-25000" dirty="0">
              <a:latin typeface="Arial" panose="020B0604020202020204" pitchFamily="34" charset="0"/>
              <a:cs typeface="Arial" panose="020B0604020202020204" pitchFamily="34" charset="0"/>
            </a:endParaRPr>
          </a:p>
        </p:txBody>
      </p:sp>
      <p:sp>
        <p:nvSpPr>
          <p:cNvPr id="73" name="Freeform 45"/>
          <p:cNvSpPr>
            <a:spLocks/>
          </p:cNvSpPr>
          <p:nvPr/>
        </p:nvSpPr>
        <p:spPr bwMode="auto">
          <a:xfrm>
            <a:off x="2534816" y="4511503"/>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ja-JP" altLang="en-US"/>
          </a:p>
        </p:txBody>
      </p:sp>
      <p:sp>
        <p:nvSpPr>
          <p:cNvPr id="74" name="Freeform 45"/>
          <p:cNvSpPr>
            <a:spLocks/>
          </p:cNvSpPr>
          <p:nvPr/>
        </p:nvSpPr>
        <p:spPr bwMode="auto">
          <a:xfrm>
            <a:off x="2534816" y="4509910"/>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olid"/>
            <a:miter lim="800000"/>
            <a:headEnd type="none" w="med" len="med"/>
            <a:tailEnd type="none" w="med" len="med"/>
          </a:ln>
          <a:effectLst/>
        </p:spPr>
        <p:txBody>
          <a:bodyPr wrap="none"/>
          <a:lstStyle/>
          <a:p>
            <a:endParaRPr lang="ja-JP" altLang="en-US"/>
          </a:p>
        </p:txBody>
      </p:sp>
      <p:sp>
        <p:nvSpPr>
          <p:cNvPr id="75" name="Freeform 45"/>
          <p:cNvSpPr>
            <a:spLocks/>
          </p:cNvSpPr>
          <p:nvPr/>
        </p:nvSpPr>
        <p:spPr bwMode="auto">
          <a:xfrm>
            <a:off x="2534816" y="4510052"/>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pic>
        <p:nvPicPr>
          <p:cNvPr id="77" name="Picture 18"/>
          <p:cNvPicPr>
            <a:picLocks noChangeAspect="1" noChangeArrowheads="1"/>
          </p:cNvPicPr>
          <p:nvPr/>
        </p:nvPicPr>
        <p:blipFill>
          <a:blip r:embed="rId15" cstate="print"/>
          <a:srcRect/>
          <a:stretch>
            <a:fillRect/>
          </a:stretch>
        </p:blipFill>
        <p:spPr bwMode="auto">
          <a:xfrm>
            <a:off x="6732240" y="4077072"/>
            <a:ext cx="360040" cy="576932"/>
          </a:xfrm>
          <a:prstGeom prst="rect">
            <a:avLst/>
          </a:prstGeom>
          <a:noFill/>
          <a:ln w="9525">
            <a:noFill/>
            <a:miter lim="800000"/>
            <a:headEnd/>
            <a:tailEnd/>
          </a:ln>
        </p:spPr>
      </p:pic>
      <p:pic>
        <p:nvPicPr>
          <p:cNvPr id="79" name="Picture 19"/>
          <p:cNvPicPr>
            <a:picLocks noChangeAspect="1" noChangeArrowheads="1"/>
          </p:cNvPicPr>
          <p:nvPr/>
        </p:nvPicPr>
        <p:blipFill>
          <a:blip r:embed="rId16" cstate="print"/>
          <a:srcRect/>
          <a:stretch>
            <a:fillRect/>
          </a:stretch>
        </p:blipFill>
        <p:spPr bwMode="auto">
          <a:xfrm>
            <a:off x="7164288" y="4077072"/>
            <a:ext cx="319921" cy="574218"/>
          </a:xfrm>
          <a:prstGeom prst="rect">
            <a:avLst/>
          </a:prstGeom>
          <a:noFill/>
          <a:ln w="9525">
            <a:noFill/>
            <a:miter lim="800000"/>
            <a:headEnd/>
            <a:tailEnd/>
          </a:ln>
        </p:spPr>
      </p:pic>
      <p:sp>
        <p:nvSpPr>
          <p:cNvPr id="80" name="上矢印 79"/>
          <p:cNvSpPr/>
          <p:nvPr/>
        </p:nvSpPr>
        <p:spPr>
          <a:xfrm>
            <a:off x="6214329" y="3847193"/>
            <a:ext cx="432048" cy="57606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baseline="-25000" dirty="0"/>
          </a:p>
        </p:txBody>
      </p:sp>
      <p:sp>
        <p:nvSpPr>
          <p:cNvPr id="81" name="テキスト ボックス 80"/>
          <p:cNvSpPr txBox="1"/>
          <p:nvPr/>
        </p:nvSpPr>
        <p:spPr>
          <a:xfrm>
            <a:off x="6177408" y="4005064"/>
            <a:ext cx="482824" cy="400110"/>
          </a:xfrm>
          <a:prstGeom prst="rect">
            <a:avLst/>
          </a:prstGeom>
          <a:noFill/>
        </p:spPr>
        <p:txBody>
          <a:bodyPr wrap="none" rtlCol="0">
            <a:spAutoFit/>
          </a:bodyPr>
          <a:lstStyle/>
          <a:p>
            <a:r>
              <a:rPr kumimoji="1" lang="en-US" altLang="ja-JP" sz="2000" b="1" dirty="0" smtClean="0"/>
              <a:t>H</a:t>
            </a:r>
            <a:r>
              <a:rPr kumimoji="1" lang="en-US" altLang="ja-JP" sz="2000" b="1" baseline="-25000" dirty="0" smtClean="0"/>
              <a:t>0</a:t>
            </a:r>
            <a:endParaRPr kumimoji="1" lang="ja-JP" altLang="en-US" sz="2000" b="1" baseline="-25000" dirty="0"/>
          </a:p>
        </p:txBody>
      </p:sp>
      <p:pic>
        <p:nvPicPr>
          <p:cNvPr id="82" name="Picture 19"/>
          <p:cNvPicPr>
            <a:picLocks noChangeAspect="1" noChangeArrowheads="1"/>
          </p:cNvPicPr>
          <p:nvPr/>
        </p:nvPicPr>
        <p:blipFill>
          <a:blip r:embed="rId16" cstate="print"/>
          <a:srcRect/>
          <a:stretch>
            <a:fillRect/>
          </a:stretch>
        </p:blipFill>
        <p:spPr bwMode="auto">
          <a:xfrm>
            <a:off x="7956376" y="4077072"/>
            <a:ext cx="319921" cy="574218"/>
          </a:xfrm>
          <a:prstGeom prst="rect">
            <a:avLst/>
          </a:prstGeom>
          <a:noFill/>
          <a:ln w="9525">
            <a:noFill/>
            <a:miter lim="800000"/>
            <a:headEnd/>
            <a:tailEnd/>
          </a:ln>
        </p:spPr>
      </p:pic>
      <p:pic>
        <p:nvPicPr>
          <p:cNvPr id="97" name="Picture 19"/>
          <p:cNvPicPr>
            <a:picLocks noChangeAspect="1" noChangeArrowheads="1"/>
          </p:cNvPicPr>
          <p:nvPr/>
        </p:nvPicPr>
        <p:blipFill>
          <a:blip r:embed="rId16" cstate="print"/>
          <a:srcRect/>
          <a:stretch>
            <a:fillRect/>
          </a:stretch>
        </p:blipFill>
        <p:spPr bwMode="auto">
          <a:xfrm>
            <a:off x="8782514" y="4077072"/>
            <a:ext cx="319921" cy="574218"/>
          </a:xfrm>
          <a:prstGeom prst="rect">
            <a:avLst/>
          </a:prstGeom>
          <a:noFill/>
          <a:ln w="9525">
            <a:noFill/>
            <a:miter lim="800000"/>
            <a:headEnd/>
            <a:tailEnd/>
          </a:ln>
        </p:spPr>
      </p:pic>
      <p:pic>
        <p:nvPicPr>
          <p:cNvPr id="98" name="Picture 18"/>
          <p:cNvPicPr>
            <a:picLocks noChangeAspect="1" noChangeArrowheads="1"/>
          </p:cNvPicPr>
          <p:nvPr/>
        </p:nvPicPr>
        <p:blipFill>
          <a:blip r:embed="rId15" cstate="print"/>
          <a:srcRect/>
          <a:stretch>
            <a:fillRect/>
          </a:stretch>
        </p:blipFill>
        <p:spPr bwMode="auto">
          <a:xfrm>
            <a:off x="7524328" y="4077072"/>
            <a:ext cx="360040" cy="576932"/>
          </a:xfrm>
          <a:prstGeom prst="rect">
            <a:avLst/>
          </a:prstGeom>
          <a:noFill/>
          <a:ln w="9525">
            <a:noFill/>
            <a:miter lim="800000"/>
            <a:headEnd/>
            <a:tailEnd/>
          </a:ln>
        </p:spPr>
      </p:pic>
      <p:pic>
        <p:nvPicPr>
          <p:cNvPr id="99" name="Picture 18"/>
          <p:cNvPicPr>
            <a:picLocks noChangeAspect="1" noChangeArrowheads="1"/>
          </p:cNvPicPr>
          <p:nvPr/>
        </p:nvPicPr>
        <p:blipFill>
          <a:blip r:embed="rId15" cstate="print"/>
          <a:srcRect/>
          <a:stretch>
            <a:fillRect/>
          </a:stretch>
        </p:blipFill>
        <p:spPr bwMode="auto">
          <a:xfrm>
            <a:off x="8360714" y="4077072"/>
            <a:ext cx="360040" cy="576932"/>
          </a:xfrm>
          <a:prstGeom prst="rect">
            <a:avLst/>
          </a:prstGeom>
          <a:noFill/>
          <a:ln w="9525">
            <a:noFill/>
            <a:miter lim="800000"/>
            <a:headEnd/>
            <a:tailEnd/>
          </a:ln>
        </p:spPr>
      </p:pic>
      <p:cxnSp>
        <p:nvCxnSpPr>
          <p:cNvPr id="100" name="直線矢印コネクタ 99"/>
          <p:cNvCxnSpPr/>
          <p:nvPr/>
        </p:nvCxnSpPr>
        <p:spPr>
          <a:xfrm flipH="1">
            <a:off x="4018979" y="1620599"/>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01" name="直線矢印コネクタ 100"/>
          <p:cNvCxnSpPr/>
          <p:nvPr/>
        </p:nvCxnSpPr>
        <p:spPr>
          <a:xfrm flipH="1">
            <a:off x="4018979" y="2620487"/>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grpSp>
        <p:nvGrpSpPr>
          <p:cNvPr id="31" name="グループ化 30"/>
          <p:cNvGrpSpPr/>
          <p:nvPr/>
        </p:nvGrpSpPr>
        <p:grpSpPr>
          <a:xfrm>
            <a:off x="792547" y="3661053"/>
            <a:ext cx="2663514" cy="400110"/>
            <a:chOff x="792547" y="3661053"/>
            <a:chExt cx="2663514" cy="400110"/>
          </a:xfrm>
        </p:grpSpPr>
        <p:sp>
          <p:nvSpPr>
            <p:cNvPr id="102" name="Text Box 20"/>
            <p:cNvSpPr txBox="1">
              <a:spLocks noChangeArrowheads="1"/>
            </p:cNvSpPr>
            <p:nvPr/>
          </p:nvSpPr>
          <p:spPr bwMode="auto">
            <a:xfrm>
              <a:off x="796101" y="3661053"/>
              <a:ext cx="2659960" cy="400110"/>
            </a:xfrm>
            <a:prstGeom prst="rect">
              <a:avLst/>
            </a:prstGeom>
            <a:noFill/>
            <a:ln w="9525">
              <a:noFill/>
              <a:miter lim="800000"/>
              <a:headEnd/>
              <a:tailEnd/>
            </a:ln>
            <a:effectLst/>
          </p:spPr>
          <p:txBody>
            <a:bodyPr wrap="none">
              <a:spAutoFit/>
            </a:bodyPr>
            <a:lstStyle/>
            <a:p>
              <a:pPr algn="ctr"/>
              <a:r>
                <a:rPr lang="en-US" altLang="ja-JP" sz="2000" dirty="0" smtClean="0"/>
                <a:t>Antiferromagnetic state</a:t>
              </a:r>
              <a:endParaRPr lang="en-US" altLang="ja-JP" sz="2000" dirty="0"/>
            </a:p>
          </p:txBody>
        </p:sp>
        <p:sp>
          <p:nvSpPr>
            <p:cNvPr id="30" name="角丸四角形 29"/>
            <p:cNvSpPr/>
            <p:nvPr/>
          </p:nvSpPr>
          <p:spPr>
            <a:xfrm>
              <a:off x="792547" y="3661053"/>
              <a:ext cx="2663514" cy="400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9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down)">
                                      <p:cBhvr>
                                        <p:cTn id="12" dur="500"/>
                                        <p:tgtEl>
                                          <p:spTgt spid="77"/>
                                        </p:tgtEl>
                                      </p:cBhvr>
                                    </p:animEffect>
                                  </p:childTnLst>
                                </p:cTn>
                              </p:par>
                              <p:par>
                                <p:cTn id="13" presetID="22" presetClass="entr" presetSubtype="4"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500"/>
                                        <p:tgtEl>
                                          <p:spTgt spid="7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down)">
                                      <p:cBhvr>
                                        <p:cTn id="18" dur="500"/>
                                        <p:tgtEl>
                                          <p:spTgt spid="8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par>
                                <p:cTn id="22" presetID="22" presetClass="entr" presetSubtype="4"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down)">
                                      <p:cBhvr>
                                        <p:cTn id="24" dur="500"/>
                                        <p:tgtEl>
                                          <p:spTgt spid="82"/>
                                        </p:tgtEl>
                                      </p:cBhvr>
                                    </p:animEffect>
                                  </p:childTnLst>
                                </p:cTn>
                              </p:par>
                              <p:par>
                                <p:cTn id="25" presetID="22" presetClass="entr" presetSubtype="4"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down)">
                                      <p:cBhvr>
                                        <p:cTn id="27" dur="500"/>
                                        <p:tgtEl>
                                          <p:spTgt spid="97"/>
                                        </p:tgtEl>
                                      </p:cBhvr>
                                    </p:animEffect>
                                  </p:childTnLst>
                                </p:cTn>
                              </p:par>
                              <p:par>
                                <p:cTn id="28" presetID="22" presetClass="entr" presetSubtype="4" fill="hold"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down)">
                                      <p:cBhvr>
                                        <p:cTn id="30" dur="500"/>
                                        <p:tgtEl>
                                          <p:spTgt spid="98"/>
                                        </p:tgtEl>
                                      </p:cBhvr>
                                    </p:animEffect>
                                  </p:childTnLst>
                                </p:cTn>
                              </p:par>
                              <p:par>
                                <p:cTn id="31" presetID="22" presetClass="entr" presetSubtype="4"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down)">
                                      <p:cBhvr>
                                        <p:cTn id="33" dur="500"/>
                                        <p:tgtEl>
                                          <p:spTgt spid="9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61111E-6 -4.44444E-6 L -0.11823 -4.44444E-6 " pathEditMode="relative" rAng="0" ptsTypes="AA">
                                      <p:cBhvr>
                                        <p:cTn id="37" dur="2000" fill="hold"/>
                                        <p:tgtEl>
                                          <p:spTgt spid="74"/>
                                        </p:tgtEl>
                                        <p:attrNameLst>
                                          <p:attrName>ppt_x</p:attrName>
                                          <p:attrName>ppt_y</p:attrName>
                                        </p:attrNameLst>
                                      </p:cBhvr>
                                      <p:rCtr x="-5920" y="0"/>
                                    </p:animMotion>
                                  </p:childTnLst>
                                </p:cTn>
                              </p:par>
                              <p:par>
                                <p:cTn id="38" presetID="42" presetClass="path" presetSubtype="0" accel="50000" decel="50000" fill="hold" grpId="0" nodeType="withEffect">
                                  <p:stCondLst>
                                    <p:cond delay="0"/>
                                  </p:stCondLst>
                                  <p:childTnLst>
                                    <p:animMotion origin="layout" path="M -3.61111E-6 4.07407E-6 L 0.11806 0.00023 " pathEditMode="relative" rAng="0" ptsTypes="AA">
                                      <p:cBhvr>
                                        <p:cTn id="39" dur="2000" fill="hold"/>
                                        <p:tgtEl>
                                          <p:spTgt spid="73"/>
                                        </p:tgtEl>
                                        <p:attrNameLst>
                                          <p:attrName>ppt_x</p:attrName>
                                          <p:attrName>ppt_y</p:attrName>
                                        </p:attrNameLst>
                                      </p:cBhvr>
                                      <p:rCtr x="5903" y="0"/>
                                    </p:animMotion>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fade">
                                      <p:cBhvr>
                                        <p:cTn id="5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37" grpId="0"/>
      <p:bldP spid="139" grpId="0"/>
      <p:bldP spid="73" grpId="0" animBg="1"/>
      <p:bldP spid="74" grpId="0" animBg="1"/>
      <p:bldP spid="80" grpId="0" animBg="1"/>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2"/>
          <p:cNvGrpSpPr/>
          <p:nvPr/>
        </p:nvGrpSpPr>
        <p:grpSpPr>
          <a:xfrm>
            <a:off x="179513" y="836712"/>
            <a:ext cx="4104457" cy="5616624"/>
            <a:chOff x="250825" y="2119412"/>
            <a:chExt cx="4825480" cy="6151540"/>
          </a:xfrm>
        </p:grpSpPr>
        <p:sp>
          <p:nvSpPr>
            <p:cNvPr id="3" name="Rectangle 2"/>
            <p:cNvSpPr>
              <a:spLocks noChangeArrowheads="1"/>
            </p:cNvSpPr>
            <p:nvPr/>
          </p:nvSpPr>
          <p:spPr bwMode="auto">
            <a:xfrm>
              <a:off x="250825" y="2741712"/>
              <a:ext cx="4825480" cy="5529240"/>
            </a:xfrm>
            <a:prstGeom prst="rect">
              <a:avLst/>
            </a:prstGeom>
            <a:solidFill>
              <a:schemeClr val="bg1">
                <a:alpha val="39999"/>
              </a:schemeClr>
            </a:solidFill>
            <a:ln w="9525">
              <a:noFill/>
              <a:miter lim="800000"/>
              <a:headEnd/>
              <a:tailEnd/>
            </a:ln>
            <a:effectLst/>
          </p:spPr>
          <p:txBody>
            <a:bodyPr wrap="none" anchor="ctr"/>
            <a:lstStyle/>
            <a:p>
              <a:endParaRPr lang="ja-JP" altLang="en-US" dirty="0"/>
            </a:p>
          </p:txBody>
        </p:sp>
        <p:sp>
          <p:nvSpPr>
            <p:cNvPr id="4" name="Text Box 6"/>
            <p:cNvSpPr txBox="1">
              <a:spLocks noChangeArrowheads="1"/>
            </p:cNvSpPr>
            <p:nvPr/>
          </p:nvSpPr>
          <p:spPr bwMode="auto">
            <a:xfrm>
              <a:off x="335481" y="2119412"/>
              <a:ext cx="1579671" cy="505633"/>
            </a:xfrm>
            <a:prstGeom prst="rect">
              <a:avLst/>
            </a:prstGeom>
            <a:noFill/>
            <a:ln w="25400">
              <a:solidFill>
                <a:schemeClr val="tx1"/>
              </a:solidFill>
              <a:miter lim="800000"/>
              <a:headEnd/>
              <a:tailEnd/>
            </a:ln>
            <a:effectLst/>
          </p:spPr>
          <p:txBody>
            <a:bodyPr wrap="none">
              <a:spAutoFit/>
            </a:bodyPr>
            <a:lstStyle/>
            <a:p>
              <a:pPr algn="ctr"/>
              <a:r>
                <a:rPr lang="en-US" altLang="ja-JP" sz="2400" dirty="0"/>
                <a:t>Ex. I=1/2 </a:t>
              </a:r>
            </a:p>
          </p:txBody>
        </p:sp>
        <p:sp>
          <p:nvSpPr>
            <p:cNvPr id="5" name="Line 7"/>
            <p:cNvSpPr>
              <a:spLocks noChangeShapeType="1"/>
            </p:cNvSpPr>
            <p:nvPr/>
          </p:nvSpPr>
          <p:spPr bwMode="auto">
            <a:xfrm>
              <a:off x="971550" y="3417987"/>
              <a:ext cx="1008063" cy="0"/>
            </a:xfrm>
            <a:prstGeom prst="line">
              <a:avLst/>
            </a:prstGeom>
            <a:noFill/>
            <a:ln w="25400">
              <a:solidFill>
                <a:schemeClr val="tx1"/>
              </a:solidFill>
              <a:round/>
              <a:headEnd/>
              <a:tailEnd/>
            </a:ln>
            <a:effectLst/>
          </p:spPr>
          <p:txBody>
            <a:bodyPr/>
            <a:lstStyle/>
            <a:p>
              <a:endParaRPr lang="ja-JP" altLang="en-US"/>
            </a:p>
          </p:txBody>
        </p:sp>
        <p:sp>
          <p:nvSpPr>
            <p:cNvPr id="6" name="Line 8"/>
            <p:cNvSpPr>
              <a:spLocks noChangeShapeType="1"/>
            </p:cNvSpPr>
            <p:nvPr/>
          </p:nvSpPr>
          <p:spPr bwMode="auto">
            <a:xfrm>
              <a:off x="971550" y="3489424"/>
              <a:ext cx="1008063" cy="0"/>
            </a:xfrm>
            <a:prstGeom prst="line">
              <a:avLst/>
            </a:prstGeom>
            <a:noFill/>
            <a:ln w="25400">
              <a:solidFill>
                <a:schemeClr val="tx1"/>
              </a:solidFill>
              <a:round/>
              <a:headEnd/>
              <a:tailEnd/>
            </a:ln>
            <a:effectLst/>
          </p:spPr>
          <p:txBody>
            <a:bodyPr/>
            <a:lstStyle/>
            <a:p>
              <a:endParaRPr lang="ja-JP" altLang="en-US"/>
            </a:p>
          </p:txBody>
        </p:sp>
        <p:sp>
          <p:nvSpPr>
            <p:cNvPr id="7" name="Line 9"/>
            <p:cNvSpPr>
              <a:spLocks noChangeShapeType="1"/>
            </p:cNvSpPr>
            <p:nvPr/>
          </p:nvSpPr>
          <p:spPr bwMode="auto">
            <a:xfrm>
              <a:off x="2555875" y="3994249"/>
              <a:ext cx="1008063" cy="0"/>
            </a:xfrm>
            <a:prstGeom prst="line">
              <a:avLst/>
            </a:prstGeom>
            <a:noFill/>
            <a:ln w="25400">
              <a:solidFill>
                <a:schemeClr val="tx1"/>
              </a:solidFill>
              <a:round/>
              <a:headEnd/>
              <a:tailEnd/>
            </a:ln>
            <a:effectLst/>
          </p:spPr>
          <p:txBody>
            <a:bodyPr/>
            <a:lstStyle/>
            <a:p>
              <a:endParaRPr lang="ja-JP" altLang="en-US"/>
            </a:p>
          </p:txBody>
        </p:sp>
        <p:sp>
          <p:nvSpPr>
            <p:cNvPr id="8" name="Line 10"/>
            <p:cNvSpPr>
              <a:spLocks noChangeShapeType="1"/>
            </p:cNvSpPr>
            <p:nvPr/>
          </p:nvSpPr>
          <p:spPr bwMode="auto">
            <a:xfrm>
              <a:off x="2555875" y="2913162"/>
              <a:ext cx="1008063" cy="0"/>
            </a:xfrm>
            <a:prstGeom prst="line">
              <a:avLst/>
            </a:prstGeom>
            <a:noFill/>
            <a:ln w="25400">
              <a:solidFill>
                <a:schemeClr val="tx1"/>
              </a:solidFill>
              <a:round/>
              <a:headEnd/>
              <a:tailEnd/>
            </a:ln>
            <a:effectLst/>
          </p:spPr>
          <p:txBody>
            <a:bodyPr/>
            <a:lstStyle/>
            <a:p>
              <a:endParaRPr lang="ja-JP" altLang="en-US"/>
            </a:p>
          </p:txBody>
        </p:sp>
        <p:sp>
          <p:nvSpPr>
            <p:cNvPr id="9" name="Line 11"/>
            <p:cNvSpPr>
              <a:spLocks noChangeShapeType="1"/>
            </p:cNvSpPr>
            <p:nvPr/>
          </p:nvSpPr>
          <p:spPr bwMode="auto">
            <a:xfrm flipV="1">
              <a:off x="1979613" y="2913162"/>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0" name="Line 12"/>
            <p:cNvSpPr>
              <a:spLocks noChangeShapeType="1"/>
            </p:cNvSpPr>
            <p:nvPr/>
          </p:nvSpPr>
          <p:spPr bwMode="auto">
            <a:xfrm>
              <a:off x="1979613" y="3489424"/>
              <a:ext cx="576262" cy="504825"/>
            </a:xfrm>
            <a:prstGeom prst="line">
              <a:avLst/>
            </a:prstGeom>
            <a:noFill/>
            <a:ln w="9525">
              <a:solidFill>
                <a:schemeClr val="tx1"/>
              </a:solidFill>
              <a:prstDash val="dash"/>
              <a:round/>
              <a:headEnd/>
              <a:tailEnd/>
            </a:ln>
            <a:effectLst/>
          </p:spPr>
          <p:txBody>
            <a:bodyPr/>
            <a:lstStyle/>
            <a:p>
              <a:endParaRPr lang="ja-JP" altLang="en-US"/>
            </a:p>
          </p:txBody>
        </p:sp>
        <p:sp>
          <p:nvSpPr>
            <p:cNvPr id="11" name="Text Box 13"/>
            <p:cNvSpPr txBox="1">
              <a:spLocks noChangeArrowheads="1"/>
            </p:cNvSpPr>
            <p:nvPr/>
          </p:nvSpPr>
          <p:spPr bwMode="auto">
            <a:xfrm>
              <a:off x="335481" y="2829205"/>
              <a:ext cx="698500" cy="366712"/>
            </a:xfrm>
            <a:prstGeom prst="rect">
              <a:avLst/>
            </a:prstGeom>
            <a:noFill/>
            <a:ln w="9525">
              <a:noFill/>
              <a:miter lim="800000"/>
              <a:headEnd/>
              <a:tailEnd/>
            </a:ln>
            <a:effectLst/>
          </p:spPr>
          <p:txBody>
            <a:bodyPr wrap="none">
              <a:spAutoFit/>
            </a:bodyPr>
            <a:lstStyle/>
            <a:p>
              <a:r>
                <a:rPr lang="en-US" altLang="ja-JP" i="0" dirty="0"/>
                <a:t>I=1/2</a:t>
              </a:r>
            </a:p>
          </p:txBody>
        </p:sp>
        <p:sp>
          <p:nvSpPr>
            <p:cNvPr id="12" name="Line 14"/>
            <p:cNvSpPr>
              <a:spLocks noChangeShapeType="1"/>
            </p:cNvSpPr>
            <p:nvPr/>
          </p:nvSpPr>
          <p:spPr bwMode="auto">
            <a:xfrm>
              <a:off x="3059113" y="3678337"/>
              <a:ext cx="0" cy="315912"/>
            </a:xfrm>
            <a:prstGeom prst="line">
              <a:avLst/>
            </a:prstGeom>
            <a:noFill/>
            <a:ln w="12700">
              <a:solidFill>
                <a:schemeClr val="tx1"/>
              </a:solidFill>
              <a:round/>
              <a:headEnd type="none" w="lg" len="med"/>
              <a:tailEnd type="stealth" w="lg" len="med"/>
            </a:ln>
            <a:effectLst/>
          </p:spPr>
          <p:txBody>
            <a:bodyPr/>
            <a:lstStyle/>
            <a:p>
              <a:endParaRPr lang="ja-JP" altLang="en-US"/>
            </a:p>
          </p:txBody>
        </p:sp>
        <p:sp>
          <p:nvSpPr>
            <p:cNvPr id="13" name="Text Box 15"/>
            <p:cNvSpPr txBox="1">
              <a:spLocks noChangeArrowheads="1"/>
            </p:cNvSpPr>
            <p:nvPr/>
          </p:nvSpPr>
          <p:spPr bwMode="auto">
            <a:xfrm>
              <a:off x="1042988"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ja-JP" altLang="en-US" i="0"/>
                <a:t>＝</a:t>
              </a:r>
              <a:r>
                <a:rPr lang="en-US" altLang="ja-JP" i="0"/>
                <a:t>0</a:t>
              </a:r>
            </a:p>
          </p:txBody>
        </p:sp>
        <p:sp>
          <p:nvSpPr>
            <p:cNvPr id="14" name="Text Box 16"/>
            <p:cNvSpPr txBox="1">
              <a:spLocks noChangeArrowheads="1"/>
            </p:cNvSpPr>
            <p:nvPr/>
          </p:nvSpPr>
          <p:spPr bwMode="auto">
            <a:xfrm>
              <a:off x="2652713" y="4210149"/>
              <a:ext cx="788987" cy="366713"/>
            </a:xfrm>
            <a:prstGeom prst="rect">
              <a:avLst/>
            </a:prstGeom>
            <a:noFill/>
            <a:ln w="9525">
              <a:noFill/>
              <a:miter lim="800000"/>
              <a:headEnd/>
              <a:tailEnd/>
            </a:ln>
            <a:effectLst/>
          </p:spPr>
          <p:txBody>
            <a:bodyPr wrap="none">
              <a:spAutoFit/>
            </a:bodyPr>
            <a:lstStyle/>
            <a:p>
              <a:r>
                <a:rPr lang="en-US" altLang="ja-JP"/>
                <a:t>H</a:t>
              </a:r>
              <a:r>
                <a:rPr lang="en-US" altLang="ja-JP" i="0" baseline="-25000"/>
                <a:t>0</a:t>
              </a:r>
              <a:r>
                <a:rPr lang="en-US" altLang="ja-JP" i="0"/>
                <a:t>≠0</a:t>
              </a:r>
            </a:p>
          </p:txBody>
        </p:sp>
        <p:sp>
          <p:nvSpPr>
            <p:cNvPr id="15" name="Text Box 17"/>
            <p:cNvSpPr txBox="1">
              <a:spLocks noChangeArrowheads="1"/>
            </p:cNvSpPr>
            <p:nvPr/>
          </p:nvSpPr>
          <p:spPr bwMode="auto">
            <a:xfrm>
              <a:off x="3613150" y="3818037"/>
              <a:ext cx="958850" cy="366712"/>
            </a:xfrm>
            <a:prstGeom prst="rect">
              <a:avLst/>
            </a:prstGeom>
            <a:noFill/>
            <a:ln w="9525">
              <a:noFill/>
              <a:miter lim="800000"/>
              <a:headEnd/>
              <a:tailEnd/>
            </a:ln>
            <a:effectLst/>
          </p:spPr>
          <p:txBody>
            <a:bodyPr wrap="none">
              <a:spAutoFit/>
            </a:bodyPr>
            <a:lstStyle/>
            <a:p>
              <a:r>
                <a:rPr lang="en-US" altLang="ja-JP" i="0"/>
                <a:t>m=+1/2</a:t>
              </a:r>
            </a:p>
          </p:txBody>
        </p:sp>
        <p:sp>
          <p:nvSpPr>
            <p:cNvPr id="16" name="Text Box 18"/>
            <p:cNvSpPr txBox="1">
              <a:spLocks noChangeArrowheads="1"/>
            </p:cNvSpPr>
            <p:nvPr/>
          </p:nvSpPr>
          <p:spPr bwMode="auto">
            <a:xfrm>
              <a:off x="3614738" y="2736949"/>
              <a:ext cx="901700" cy="366713"/>
            </a:xfrm>
            <a:prstGeom prst="rect">
              <a:avLst/>
            </a:prstGeom>
            <a:noFill/>
            <a:ln w="9525">
              <a:noFill/>
              <a:miter lim="800000"/>
              <a:headEnd/>
              <a:tailEnd/>
            </a:ln>
            <a:effectLst/>
          </p:spPr>
          <p:txBody>
            <a:bodyPr wrap="none">
              <a:spAutoFit/>
            </a:bodyPr>
            <a:lstStyle/>
            <a:p>
              <a:r>
                <a:rPr lang="en-US" altLang="ja-JP" i="0" dirty="0"/>
                <a:t>m=-1/2</a:t>
              </a:r>
            </a:p>
          </p:txBody>
        </p:sp>
        <p:sp>
          <p:nvSpPr>
            <p:cNvPr id="17" name="Text Box 19"/>
            <p:cNvSpPr txBox="1">
              <a:spLocks noChangeArrowheads="1"/>
            </p:cNvSpPr>
            <p:nvPr/>
          </p:nvSpPr>
          <p:spPr bwMode="auto">
            <a:xfrm>
              <a:off x="2794000" y="3248124"/>
              <a:ext cx="852216" cy="404506"/>
            </a:xfrm>
            <a:prstGeom prst="rect">
              <a:avLst/>
            </a:prstGeom>
            <a:noFill/>
            <a:ln w="9525">
              <a:noFill/>
              <a:miter lim="800000"/>
              <a:headEnd/>
              <a:tailEnd/>
            </a:ln>
            <a:effectLst/>
          </p:spPr>
          <p:txBody>
            <a:bodyPr wrap="none">
              <a:spAutoFit/>
            </a:bodyPr>
            <a:lstStyle/>
            <a:p>
              <a:r>
                <a:rPr lang="en-US" altLang="ja-JP" dirty="0" err="1" smtClean="0">
                  <a:latin typeface="Symbol" pitchFamily="18" charset="2"/>
                </a:rPr>
                <a:t>g</a:t>
              </a:r>
              <a:r>
                <a:rPr lang="en-US" altLang="ja-JP" dirty="0" err="1" smtClean="0"/>
                <a:t>ℏ</a:t>
              </a:r>
              <a:r>
                <a:rPr lang="en-US" altLang="ja-JP" dirty="0" smtClean="0"/>
                <a:t> H</a:t>
              </a:r>
              <a:r>
                <a:rPr lang="en-US" altLang="ja-JP" i="0" baseline="-25000" dirty="0" smtClean="0"/>
                <a:t>0</a:t>
              </a:r>
              <a:endParaRPr lang="en-US" altLang="ja-JP" i="0" baseline="-25000" dirty="0"/>
            </a:p>
          </p:txBody>
        </p:sp>
        <p:sp>
          <p:nvSpPr>
            <p:cNvPr id="18" name="Text Box 20"/>
            <p:cNvSpPr txBox="1">
              <a:spLocks noChangeArrowheads="1"/>
            </p:cNvSpPr>
            <p:nvPr/>
          </p:nvSpPr>
          <p:spPr bwMode="auto">
            <a:xfrm>
              <a:off x="1979613" y="4576862"/>
              <a:ext cx="2189162" cy="396875"/>
            </a:xfrm>
            <a:prstGeom prst="rect">
              <a:avLst/>
            </a:prstGeom>
            <a:noFill/>
            <a:ln w="9525">
              <a:noFill/>
              <a:miter lim="800000"/>
              <a:headEnd/>
              <a:tailEnd/>
            </a:ln>
            <a:effectLst/>
          </p:spPr>
          <p:txBody>
            <a:bodyPr wrap="none">
              <a:spAutoFit/>
            </a:bodyPr>
            <a:lstStyle/>
            <a:p>
              <a:pPr algn="ctr"/>
              <a:r>
                <a:rPr lang="en-US" altLang="ja-JP" sz="2000"/>
                <a:t>Zeemann splitting</a:t>
              </a:r>
            </a:p>
          </p:txBody>
        </p:sp>
        <p:sp>
          <p:nvSpPr>
            <p:cNvPr id="21" name="Line 31"/>
            <p:cNvSpPr>
              <a:spLocks noChangeShapeType="1"/>
            </p:cNvSpPr>
            <p:nvPr/>
          </p:nvSpPr>
          <p:spPr bwMode="auto">
            <a:xfrm>
              <a:off x="3059113" y="2898874"/>
              <a:ext cx="0" cy="347663"/>
            </a:xfrm>
            <a:prstGeom prst="line">
              <a:avLst/>
            </a:prstGeom>
            <a:noFill/>
            <a:ln w="12700">
              <a:solidFill>
                <a:schemeClr val="tx1"/>
              </a:solidFill>
              <a:round/>
              <a:headEnd type="stealth" w="lg" len="med"/>
              <a:tailEnd type="none" w="lg" len="med"/>
            </a:ln>
            <a:effectLst/>
          </p:spPr>
          <p:txBody>
            <a:bodyPr/>
            <a:lstStyle/>
            <a:p>
              <a:endParaRPr lang="ja-JP" altLang="en-US"/>
            </a:p>
          </p:txBody>
        </p:sp>
      </p:grpSp>
      <p:sp>
        <p:nvSpPr>
          <p:cNvPr id="50" name="正方形/長方形 49"/>
          <p:cNvSpPr/>
          <p:nvPr/>
        </p:nvSpPr>
        <p:spPr>
          <a:xfrm>
            <a:off x="3491880" y="1844824"/>
            <a:ext cx="1361270" cy="523220"/>
          </a:xfrm>
          <a:prstGeom prst="rect">
            <a:avLst/>
          </a:prstGeom>
          <a:solidFill>
            <a:schemeClr val="accent1">
              <a:lumMod val="20000"/>
              <a:lumOff val="80000"/>
            </a:schemeClr>
          </a:solidFill>
          <a:ln>
            <a:noFill/>
          </a:ln>
        </p:spPr>
        <p:txBody>
          <a:bodyPr wrap="none">
            <a:spAutoFit/>
          </a:bodyPr>
          <a:lstStyle/>
          <a:p>
            <a:r>
              <a:rPr lang="el-GR" altLang="ja-JP" sz="2800" dirty="0" smtClean="0"/>
              <a:t>ω</a:t>
            </a:r>
            <a:r>
              <a:rPr lang="en-US" altLang="ja-JP" sz="2800" dirty="0" smtClean="0"/>
              <a:t>= </a:t>
            </a:r>
            <a:r>
              <a:rPr lang="en-US" altLang="ja-JP" sz="2800" dirty="0" smtClean="0">
                <a:latin typeface="Symbol" pitchFamily="18" charset="2"/>
              </a:rPr>
              <a:t>g</a:t>
            </a:r>
            <a:r>
              <a:rPr lang="en-US" altLang="ja-JP" sz="2800" dirty="0" smtClean="0"/>
              <a:t> </a:t>
            </a:r>
            <a:r>
              <a:rPr lang="en-US" altLang="ja-JP" sz="2800" i="1" dirty="0" smtClean="0"/>
              <a:t>H</a:t>
            </a:r>
            <a:r>
              <a:rPr lang="en-US" altLang="ja-JP" sz="2800" baseline="-25000" dirty="0" smtClean="0">
                <a:latin typeface="ＭＳ Ｐゴシック" pitchFamily="50" charset="-128"/>
              </a:rPr>
              <a:t>0</a:t>
            </a:r>
            <a:endParaRPr lang="en-US" altLang="ja-JP" sz="2800" dirty="0"/>
          </a:p>
        </p:txBody>
      </p:sp>
      <p:sp>
        <p:nvSpPr>
          <p:cNvPr id="52"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Nuclear Magnetic Resonance</a:t>
            </a:r>
            <a:endParaRPr lang="ja-JP" altLang="en-US" sz="2800" i="1" dirty="0">
              <a:latin typeface="Times New Roman" pitchFamily="18" charset="0"/>
              <a:ea typeface="ＭＳ Ｐゴシック" pitchFamily="50" charset="-128"/>
            </a:endParaRPr>
          </a:p>
        </p:txBody>
      </p:sp>
      <p:grpSp>
        <p:nvGrpSpPr>
          <p:cNvPr id="20" name="グループ化 48"/>
          <p:cNvGrpSpPr/>
          <p:nvPr/>
        </p:nvGrpSpPr>
        <p:grpSpPr>
          <a:xfrm rot="10800000">
            <a:off x="5003537" y="1337442"/>
            <a:ext cx="216024" cy="695179"/>
            <a:chOff x="6120172" y="2013741"/>
            <a:chExt cx="216024" cy="695179"/>
          </a:xfrm>
        </p:grpSpPr>
        <p:cxnSp>
          <p:nvCxnSpPr>
            <p:cNvPr id="58" name="直線矢印コネクタ 57"/>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9" name="円/楕円 58"/>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23" name="グループ化 47"/>
          <p:cNvGrpSpPr/>
          <p:nvPr/>
        </p:nvGrpSpPr>
        <p:grpSpPr>
          <a:xfrm>
            <a:off x="5003538" y="2348880"/>
            <a:ext cx="216024" cy="695179"/>
            <a:chOff x="6120172" y="2013741"/>
            <a:chExt cx="216024" cy="695179"/>
          </a:xfrm>
        </p:grpSpPr>
        <p:cxnSp>
          <p:nvCxnSpPr>
            <p:cNvPr id="65" name="直線矢印コネクタ 64"/>
            <p:cNvCxnSpPr/>
            <p:nvPr/>
          </p:nvCxnSpPr>
          <p:spPr>
            <a:xfrm flipV="1">
              <a:off x="6228184" y="2013741"/>
              <a:ext cx="0" cy="6951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6" name="円/楕円 65"/>
            <p:cNvSpPr/>
            <p:nvPr/>
          </p:nvSpPr>
          <p:spPr>
            <a:xfrm>
              <a:off x="6120172" y="228534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24" name="グループ化 69"/>
          <p:cNvGrpSpPr/>
          <p:nvPr/>
        </p:nvGrpSpPr>
        <p:grpSpPr>
          <a:xfrm>
            <a:off x="5436096" y="1124744"/>
            <a:ext cx="615482" cy="1765484"/>
            <a:chOff x="6156176" y="943436"/>
            <a:chExt cx="615482" cy="1765484"/>
          </a:xfrm>
        </p:grpSpPr>
        <p:cxnSp>
          <p:nvCxnSpPr>
            <p:cNvPr id="71" name="直線矢印コネクタ 70"/>
            <p:cNvCxnSpPr/>
            <p:nvPr/>
          </p:nvCxnSpPr>
          <p:spPr>
            <a:xfrm flipV="1">
              <a:off x="6156176" y="1089961"/>
              <a:ext cx="0" cy="1618959"/>
            </a:xfrm>
            <a:prstGeom prst="straightConnector1">
              <a:avLst/>
            </a:prstGeom>
            <a:ln w="50800">
              <a:solidFill>
                <a:srgbClr val="FF0000"/>
              </a:solidFill>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テキスト ボックス 51"/>
                <p:cNvSpPr txBox="1"/>
                <p:nvPr/>
              </p:nvSpPr>
              <p:spPr>
                <a:xfrm>
                  <a:off x="6191051" y="943436"/>
                  <a:ext cx="5806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dirty="0" smtClean="0">
                            <a:solidFill>
                              <a:srgbClr val="FF0000"/>
                            </a:solidFill>
                            <a:latin typeface="Cambria Math"/>
                          </a:rPr>
                          <m:t>𝐻</m:t>
                        </m:r>
                        <m:r>
                          <a:rPr kumimoji="1" lang="en-US" altLang="ja-JP" sz="2400" i="1" baseline="-25000" dirty="0" smtClean="0">
                            <a:solidFill>
                              <a:srgbClr val="FF0000"/>
                            </a:solidFill>
                            <a:latin typeface="Cambria Math"/>
                          </a:rPr>
                          <m:t>0</m:t>
                        </m:r>
                      </m:oMath>
                    </m:oMathPara>
                  </a14:m>
                  <a:endParaRPr kumimoji="1" lang="ja-JP" altLang="en-US" sz="2400" baseline="-25000" dirty="0">
                    <a:solidFill>
                      <a:srgbClr val="FF0000"/>
                    </a:solidFill>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6191051" y="943436"/>
                  <a:ext cx="580607" cy="453137"/>
                </a:xfrm>
                <a:prstGeom prst="rect">
                  <a:avLst/>
                </a:prstGeom>
                <a:blipFill rotWithShape="1">
                  <a:blip r:embed="rId6" cstate="print"/>
                  <a:stretch>
                    <a:fillRect b="-6757"/>
                  </a:stretch>
                </a:blipFill>
              </p:spPr>
              <p:txBody>
                <a:bodyPr/>
                <a:lstStyle/>
                <a:p>
                  <a:r>
                    <a:rPr lang="ja-JP" altLang="en-US">
                      <a:noFill/>
                    </a:rPr>
                    <a:t> </a:t>
                  </a:r>
                </a:p>
              </p:txBody>
            </p:sp>
          </mc:Fallback>
        </mc:AlternateContent>
      </p:grpSp>
      <p:sp>
        <p:nvSpPr>
          <p:cNvPr id="78" name="Line 1028"/>
          <p:cNvSpPr>
            <a:spLocks noChangeShapeType="1"/>
          </p:cNvSpPr>
          <p:nvPr/>
        </p:nvSpPr>
        <p:spPr bwMode="auto">
          <a:xfrm flipV="1">
            <a:off x="7547620" y="1082080"/>
            <a:ext cx="0" cy="2133600"/>
          </a:xfrm>
          <a:prstGeom prst="line">
            <a:avLst/>
          </a:prstGeom>
          <a:noFill/>
          <a:ln w="76200">
            <a:solidFill>
              <a:srgbClr val="FF0000"/>
            </a:solidFill>
            <a:round/>
            <a:headEnd/>
            <a:tailEnd type="triangle" w="med" len="med"/>
          </a:ln>
        </p:spPr>
        <p:txBody>
          <a:bodyPr/>
          <a:lstStyle/>
          <a:p>
            <a:endParaRPr lang="ja-JP" altLang="en-US">
              <a:solidFill>
                <a:schemeClr val="tx2">
                  <a:lumMod val="90000"/>
                  <a:lumOff val="10000"/>
                </a:schemeClr>
              </a:solidFill>
            </a:endParaRPr>
          </a:p>
        </p:txBody>
      </p:sp>
      <p:sp>
        <p:nvSpPr>
          <p:cNvPr id="84" name="Line 1029"/>
          <p:cNvSpPr>
            <a:spLocks noChangeShapeType="1"/>
          </p:cNvSpPr>
          <p:nvPr/>
        </p:nvSpPr>
        <p:spPr bwMode="auto">
          <a:xfrm flipV="1">
            <a:off x="7622232" y="1920280"/>
            <a:ext cx="0" cy="1066800"/>
          </a:xfrm>
          <a:prstGeom prst="line">
            <a:avLst/>
          </a:prstGeom>
          <a:noFill/>
          <a:ln w="38100">
            <a:noFill/>
            <a:round/>
            <a:headEnd/>
            <a:tailEnd type="triangle" w="med" len="med"/>
          </a:ln>
        </p:spPr>
        <p:txBody>
          <a:bodyPr/>
          <a:lstStyle/>
          <a:p>
            <a:endParaRPr lang="ja-JP" altLang="en-US">
              <a:solidFill>
                <a:schemeClr val="tx2">
                  <a:lumMod val="90000"/>
                  <a:lumOff val="10000"/>
                </a:schemeClr>
              </a:solidFill>
            </a:endParaRPr>
          </a:p>
        </p:txBody>
      </p:sp>
      <p:sp>
        <p:nvSpPr>
          <p:cNvPr id="85" name="Rectangle 1030"/>
          <p:cNvSpPr>
            <a:spLocks noChangeArrowheads="1"/>
          </p:cNvSpPr>
          <p:nvPr/>
        </p:nvSpPr>
        <p:spPr bwMode="auto">
          <a:xfrm>
            <a:off x="7713340" y="2060848"/>
            <a:ext cx="332142" cy="584775"/>
          </a:xfrm>
          <a:prstGeom prst="rect">
            <a:avLst/>
          </a:prstGeom>
          <a:noFill/>
          <a:ln w="9525">
            <a:noFill/>
            <a:miter lim="800000"/>
            <a:headEnd/>
            <a:tailEnd/>
          </a:ln>
        </p:spPr>
        <p:txBody>
          <a:bodyPr wrap="none">
            <a:spAutoFit/>
          </a:bodyPr>
          <a:lstStyle/>
          <a:p>
            <a:pPr>
              <a:spcBef>
                <a:spcPct val="30000"/>
              </a:spcBef>
            </a:pPr>
            <a:r>
              <a:rPr lang="ja-JP" altLang="en-US" sz="3200" dirty="0" smtClean="0">
                <a:solidFill>
                  <a:srgbClr val="0000CC"/>
                </a:solidFill>
                <a:ea typeface="ＭＳ Ｐ明朝" pitchFamily="18" charset="-128"/>
              </a:rPr>
              <a:t>Ｉ</a:t>
            </a:r>
            <a:endParaRPr lang="en-US" altLang="ja-JP" sz="3200" dirty="0">
              <a:solidFill>
                <a:srgbClr val="0000CC"/>
              </a:solidFill>
              <a:ea typeface="ＭＳ Ｐ明朝" pitchFamily="18" charset="-128"/>
            </a:endParaRPr>
          </a:p>
        </p:txBody>
      </p:sp>
      <p:grpSp>
        <p:nvGrpSpPr>
          <p:cNvPr id="26" name="グループ化 62"/>
          <p:cNvGrpSpPr/>
          <p:nvPr/>
        </p:nvGrpSpPr>
        <p:grpSpPr>
          <a:xfrm>
            <a:off x="6633220" y="2682280"/>
            <a:ext cx="1827212" cy="1055132"/>
            <a:chOff x="971600" y="3330352"/>
            <a:chExt cx="1827212" cy="1055132"/>
          </a:xfrm>
        </p:grpSpPr>
        <p:sp>
          <p:nvSpPr>
            <p:cNvPr id="87" name="Arc 1031"/>
            <p:cNvSpPr>
              <a:spLocks/>
            </p:cNvSpPr>
            <p:nvPr/>
          </p:nvSpPr>
          <p:spPr bwMode="auto">
            <a:xfrm rot="10800000">
              <a:off x="971600" y="3330352"/>
              <a:ext cx="1827212" cy="762000"/>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lnTo>
                    <a:pt x="21600" y="21600"/>
                  </a:lnTo>
                  <a:close/>
                </a:path>
              </a:pathLst>
            </a:cu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nvGrpSpPr>
            <p:cNvPr id="27" name="グループ化 44"/>
            <p:cNvGrpSpPr/>
            <p:nvPr/>
          </p:nvGrpSpPr>
          <p:grpSpPr>
            <a:xfrm>
              <a:off x="1124000" y="3787552"/>
              <a:ext cx="376282" cy="597932"/>
              <a:chOff x="1124000" y="3787552"/>
              <a:chExt cx="376282" cy="597932"/>
            </a:xfrm>
          </p:grpSpPr>
          <p:sp>
            <p:nvSpPr>
              <p:cNvPr id="89" name="Rectangle 1032"/>
              <p:cNvSpPr>
                <a:spLocks noChangeArrowheads="1"/>
              </p:cNvSpPr>
              <p:nvPr/>
            </p:nvSpPr>
            <p:spPr bwMode="auto">
              <a:xfrm>
                <a:off x="1200200" y="4016152"/>
                <a:ext cx="300082" cy="369332"/>
              </a:xfrm>
              <a:prstGeom prst="rect">
                <a:avLst/>
              </a:prstGeom>
              <a:noFill/>
              <a:ln w="9525">
                <a:noFill/>
                <a:miter lim="800000"/>
                <a:headEnd/>
                <a:tailEnd/>
              </a:ln>
            </p:spPr>
            <p:txBody>
              <a:bodyPr wrap="none">
                <a:spAutoFit/>
              </a:bodyPr>
              <a:lstStyle/>
              <a:p>
                <a:r>
                  <a:rPr lang="en-US" altLang="ja-JP">
                    <a:solidFill>
                      <a:schemeClr val="tx2">
                        <a:lumMod val="90000"/>
                        <a:lumOff val="10000"/>
                      </a:schemeClr>
                    </a:solidFill>
                    <a:ea typeface="ＭＳ Ｐ明朝" pitchFamily="18" charset="-128"/>
                  </a:rPr>
                  <a:t>e</a:t>
                </a:r>
              </a:p>
            </p:txBody>
          </p:sp>
          <p:sp>
            <p:nvSpPr>
              <p:cNvPr id="90" name="Oval 1040"/>
              <p:cNvSpPr>
                <a:spLocks noChangeArrowheads="1"/>
              </p:cNvSpPr>
              <p:nvPr/>
            </p:nvSpPr>
            <p:spPr bwMode="auto">
              <a:xfrm>
                <a:off x="1124000" y="3889152"/>
                <a:ext cx="179387" cy="179388"/>
              </a:xfrm>
              <a:prstGeom prst="ellipse">
                <a:avLst/>
              </a:prstGeom>
              <a:solidFill>
                <a:srgbClr val="FF9900"/>
              </a:solidFill>
              <a:ln w="9525">
                <a:solidFill>
                  <a:schemeClr val="tx1"/>
                </a:solidFill>
                <a:round/>
                <a:headEnd/>
                <a:tailEnd/>
              </a:ln>
            </p:spPr>
            <p:txBody>
              <a:bodyPr wrap="none" anchor="ctr"/>
              <a:lstStyle/>
              <a:p>
                <a:endParaRPr lang="ja-JP" altLang="en-US">
                  <a:solidFill>
                    <a:schemeClr val="tx2">
                      <a:lumMod val="90000"/>
                      <a:lumOff val="10000"/>
                    </a:schemeClr>
                  </a:solidFill>
                </a:endParaRPr>
              </a:p>
            </p:txBody>
          </p:sp>
          <p:sp>
            <p:nvSpPr>
              <p:cNvPr id="91" name="Line 1041"/>
              <p:cNvSpPr>
                <a:spLocks noChangeShapeType="1"/>
              </p:cNvSpPr>
              <p:nvPr/>
            </p:nvSpPr>
            <p:spPr bwMode="auto">
              <a:xfrm flipV="1">
                <a:off x="1225600" y="3787552"/>
                <a:ext cx="0" cy="360363"/>
              </a:xfrm>
              <a:prstGeom prst="line">
                <a:avLst/>
              </a:pr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grpSp>
      <p:graphicFrame>
        <p:nvGraphicFramePr>
          <p:cNvPr id="92" name="オブジェクト 91"/>
          <p:cNvGraphicFramePr>
            <a:graphicFrameLocks noChangeAspect="1"/>
          </p:cNvGraphicFramePr>
          <p:nvPr/>
        </p:nvGraphicFramePr>
        <p:xfrm>
          <a:off x="7065268" y="2009220"/>
          <a:ext cx="323974" cy="343031"/>
        </p:xfrm>
        <a:graphic>
          <a:graphicData uri="http://schemas.openxmlformats.org/presentationml/2006/ole">
            <mc:AlternateContent xmlns:mc="http://schemas.openxmlformats.org/markup-compatibility/2006">
              <mc:Choice xmlns:v="urn:schemas-microsoft-com:vml" Requires="v">
                <p:oleObj spid="_x0000_s40126" name="数式" r:id="rId7" imgW="215640" imgH="228600" progId="Equation.3">
                  <p:embed/>
                </p:oleObj>
              </mc:Choice>
              <mc:Fallback>
                <p:oleObj name="数式" r:id="rId7" imgW="2156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5268" y="2009220"/>
                        <a:ext cx="323974" cy="343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グループ化 63"/>
          <p:cNvGrpSpPr/>
          <p:nvPr/>
        </p:nvGrpSpPr>
        <p:grpSpPr>
          <a:xfrm>
            <a:off x="6921252" y="548680"/>
            <a:ext cx="626368" cy="533400"/>
            <a:chOff x="1259632" y="1196752"/>
            <a:chExt cx="626368" cy="533400"/>
          </a:xfrm>
        </p:grpSpPr>
        <p:sp>
          <p:nvSpPr>
            <p:cNvPr id="94" name="Line 1033"/>
            <p:cNvSpPr>
              <a:spLocks noChangeShapeType="1"/>
            </p:cNvSpPr>
            <p:nvPr/>
          </p:nvSpPr>
          <p:spPr bwMode="auto">
            <a:xfrm flipV="1">
              <a:off x="1886000" y="1196752"/>
              <a:ext cx="0" cy="533400"/>
            </a:xfrm>
            <a:prstGeom prst="line">
              <a:avLst/>
            </a:prstGeom>
            <a:noFill/>
            <a:ln w="76200">
              <a:solidFill>
                <a:srgbClr val="002060"/>
              </a:solidFill>
              <a:round/>
              <a:headEnd/>
              <a:tailEnd type="triangle" w="med" len="med"/>
            </a:ln>
          </p:spPr>
          <p:txBody>
            <a:bodyPr/>
            <a:lstStyle/>
            <a:p>
              <a:endParaRPr lang="ja-JP" altLang="en-US">
                <a:solidFill>
                  <a:schemeClr val="tx2">
                    <a:lumMod val="90000"/>
                    <a:lumOff val="10000"/>
                  </a:schemeClr>
                </a:solidFill>
              </a:endParaRPr>
            </a:p>
          </p:txBody>
        </p:sp>
        <p:graphicFrame>
          <p:nvGraphicFramePr>
            <p:cNvPr id="95" name="Object 7"/>
            <p:cNvGraphicFramePr>
              <a:graphicFrameLocks noChangeAspect="1"/>
            </p:cNvGraphicFramePr>
            <p:nvPr/>
          </p:nvGraphicFramePr>
          <p:xfrm>
            <a:off x="1259632" y="1361148"/>
            <a:ext cx="419100" cy="247650"/>
          </p:xfrm>
          <a:graphic>
            <a:graphicData uri="http://schemas.openxmlformats.org/presentationml/2006/ole">
              <mc:AlternateContent xmlns:mc="http://schemas.openxmlformats.org/markup-compatibility/2006">
                <mc:Choice xmlns:v="urn:schemas-microsoft-com:vml" Requires="v">
                  <p:oleObj spid="_x0000_s40127" name="数式" r:id="rId9" imgW="279360" imgH="164880" progId="Equation.3">
                    <p:embed/>
                  </p:oleObj>
                </mc:Choice>
                <mc:Fallback>
                  <p:oleObj name="数式" r:id="rId9" imgW="2793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1361148"/>
                          <a:ext cx="4191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Line 1036"/>
          <p:cNvSpPr>
            <a:spLocks noChangeShapeType="1"/>
          </p:cNvSpPr>
          <p:nvPr/>
        </p:nvSpPr>
        <p:spPr bwMode="auto">
          <a:xfrm flipV="1">
            <a:off x="7700020" y="2453680"/>
            <a:ext cx="0" cy="719138"/>
          </a:xfrm>
          <a:prstGeom prst="line">
            <a:avLst/>
          </a:prstGeom>
          <a:noFill/>
          <a:ln w="38100">
            <a:solidFill>
              <a:srgbClr val="0000CC"/>
            </a:solidFill>
            <a:round/>
            <a:headEnd/>
            <a:tailEnd type="triangle" w="med" len="med"/>
          </a:ln>
        </p:spPr>
        <p:txBody>
          <a:bodyPr/>
          <a:lstStyle/>
          <a:p>
            <a:endParaRPr lang="ja-JP" altLang="en-US">
              <a:solidFill>
                <a:schemeClr val="tx2">
                  <a:lumMod val="90000"/>
                  <a:lumOff val="10000"/>
                </a:schemeClr>
              </a:solidFill>
            </a:endParaRPr>
          </a:p>
        </p:txBody>
      </p:sp>
      <p:grpSp>
        <p:nvGrpSpPr>
          <p:cNvPr id="83" name="グループ化 145"/>
          <p:cNvGrpSpPr/>
          <p:nvPr/>
        </p:nvGrpSpPr>
        <p:grpSpPr>
          <a:xfrm>
            <a:off x="323528" y="3682032"/>
            <a:ext cx="4680009" cy="2723531"/>
            <a:chOff x="4572000" y="3682032"/>
            <a:chExt cx="4680009" cy="2723531"/>
          </a:xfrm>
        </p:grpSpPr>
        <p:sp>
          <p:nvSpPr>
            <p:cNvPr id="86" name="Line 5"/>
            <p:cNvSpPr>
              <a:spLocks noChangeShapeType="1"/>
            </p:cNvSpPr>
            <p:nvPr/>
          </p:nvSpPr>
          <p:spPr bwMode="auto">
            <a:xfrm flipV="1">
              <a:off x="4949825" y="3682032"/>
              <a:ext cx="0" cy="2255269"/>
            </a:xfrm>
            <a:prstGeom prst="line">
              <a:avLst/>
            </a:prstGeom>
            <a:noFill/>
            <a:ln w="19050">
              <a:solidFill>
                <a:schemeClr val="tx1"/>
              </a:solidFill>
              <a:round/>
              <a:headEnd/>
              <a:tailEnd type="stealth" w="lg" len="med"/>
            </a:ln>
            <a:effectLst/>
          </p:spPr>
          <p:txBody>
            <a:bodyPr/>
            <a:lstStyle/>
            <a:p>
              <a:endParaRPr lang="ja-JP" altLang="en-US"/>
            </a:p>
          </p:txBody>
        </p:sp>
        <p:sp>
          <p:nvSpPr>
            <p:cNvPr id="88" name="Line 6"/>
            <p:cNvSpPr>
              <a:spLocks noChangeShapeType="1"/>
            </p:cNvSpPr>
            <p:nvPr/>
          </p:nvSpPr>
          <p:spPr bwMode="auto">
            <a:xfrm>
              <a:off x="4937125" y="5944523"/>
              <a:ext cx="4314884" cy="13187"/>
            </a:xfrm>
            <a:prstGeom prst="line">
              <a:avLst/>
            </a:prstGeom>
            <a:noFill/>
            <a:ln w="19050">
              <a:solidFill>
                <a:schemeClr val="tx1"/>
              </a:solidFill>
              <a:round/>
              <a:headEnd/>
              <a:tailEnd type="stealth" w="lg" len="med"/>
            </a:ln>
            <a:effectLst/>
          </p:spPr>
          <p:txBody>
            <a:bodyPr/>
            <a:lstStyle/>
            <a:p>
              <a:endParaRPr lang="ja-JP" altLang="en-US"/>
            </a:p>
          </p:txBody>
        </p:sp>
        <p:sp>
          <p:nvSpPr>
            <p:cNvPr id="93" name="Text Box 7"/>
            <p:cNvSpPr txBox="1">
              <a:spLocks noChangeArrowheads="1"/>
            </p:cNvSpPr>
            <p:nvPr/>
          </p:nvSpPr>
          <p:spPr bwMode="auto">
            <a:xfrm rot="16200000">
              <a:off x="4018530" y="4586579"/>
              <a:ext cx="1473654" cy="366713"/>
            </a:xfrm>
            <a:prstGeom prst="rect">
              <a:avLst/>
            </a:prstGeom>
            <a:noFill/>
            <a:ln w="9525">
              <a:noFill/>
              <a:miter lim="800000"/>
              <a:headEnd/>
              <a:tailEnd/>
            </a:ln>
            <a:effectLst/>
          </p:spPr>
          <p:txBody>
            <a:bodyPr wrap="none">
              <a:spAutoFit/>
            </a:bodyPr>
            <a:lstStyle/>
            <a:p>
              <a:r>
                <a:rPr lang="en-US" altLang="ja-JP" sz="1800" i="0"/>
                <a:t>NMR Intensity</a:t>
              </a:r>
            </a:p>
          </p:txBody>
        </p:sp>
        <p:sp>
          <p:nvSpPr>
            <p:cNvPr id="105" name="Text Box 21"/>
            <p:cNvSpPr txBox="1">
              <a:spLocks noChangeArrowheads="1"/>
            </p:cNvSpPr>
            <p:nvPr/>
          </p:nvSpPr>
          <p:spPr bwMode="auto">
            <a:xfrm>
              <a:off x="8625934" y="6022834"/>
              <a:ext cx="338554" cy="336123"/>
            </a:xfrm>
            <a:prstGeom prst="rect">
              <a:avLst/>
            </a:prstGeom>
            <a:noFill/>
            <a:ln w="9525">
              <a:noFill/>
              <a:miter lim="800000"/>
              <a:headEnd/>
              <a:tailEnd/>
            </a:ln>
            <a:effectLst/>
          </p:spPr>
          <p:txBody>
            <a:bodyPr wrap="none">
              <a:spAutoFit/>
            </a:bodyPr>
            <a:lstStyle/>
            <a:p>
              <a:pPr algn="l"/>
              <a:r>
                <a:rPr lang="en-US" altLang="ja-JP" i="1" dirty="0" smtClean="0"/>
                <a:t>H</a:t>
              </a:r>
              <a:endParaRPr lang="ja-JP" altLang="en-US" sz="1800" i="1" dirty="0"/>
            </a:p>
          </p:txBody>
        </p:sp>
        <p:graphicFrame>
          <p:nvGraphicFramePr>
            <p:cNvPr id="109" name="オブジェクト 108"/>
            <p:cNvGraphicFramePr>
              <a:graphicFrameLocks noChangeAspect="1"/>
            </p:cNvGraphicFramePr>
            <p:nvPr>
              <p:extLst>
                <p:ext uri="{D42A27DB-BD31-4B8C-83A1-F6EECF244321}">
                  <p14:modId xmlns:p14="http://schemas.microsoft.com/office/powerpoint/2010/main" val="1310419929"/>
                </p:ext>
              </p:extLst>
            </p:nvPr>
          </p:nvGraphicFramePr>
          <p:xfrm>
            <a:off x="6345560" y="6092825"/>
            <a:ext cx="1619250" cy="312738"/>
          </p:xfrm>
          <a:graphic>
            <a:graphicData uri="http://schemas.openxmlformats.org/presentationml/2006/ole">
              <mc:AlternateContent xmlns:mc="http://schemas.openxmlformats.org/markup-compatibility/2006">
                <mc:Choice xmlns:v="urn:schemas-microsoft-com:vml" Requires="v">
                  <p:oleObj spid="_x0000_s40128" name="数式" r:id="rId11" imgW="1079280" imgH="228600" progId="Equation.3">
                    <p:embed/>
                  </p:oleObj>
                </mc:Choice>
                <mc:Fallback>
                  <p:oleObj name="数式" r:id="rId11" imgW="1079280" imgH="228600" progId="Equation.3">
                    <p:embed/>
                    <p:pic>
                      <p:nvPicPr>
                        <p:cNvPr id="0" name=""/>
                        <p:cNvPicPr>
                          <a:picLocks noChangeAspect="1" noChangeArrowheads="1"/>
                        </p:cNvPicPr>
                        <p:nvPr/>
                      </p:nvPicPr>
                      <p:blipFill>
                        <a:blip r:embed="rId12"/>
                        <a:srcRect/>
                        <a:stretch>
                          <a:fillRect/>
                        </a:stretch>
                      </p:blipFill>
                      <p:spPr bwMode="auto">
                        <a:xfrm>
                          <a:off x="6345560" y="6092825"/>
                          <a:ext cx="161925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オブジェクト 109"/>
            <p:cNvGraphicFramePr>
              <a:graphicFrameLocks noChangeAspect="1"/>
            </p:cNvGraphicFramePr>
            <p:nvPr/>
          </p:nvGraphicFramePr>
          <p:xfrm>
            <a:off x="4802882" y="5746389"/>
            <a:ext cx="114300" cy="196487"/>
          </p:xfrm>
          <a:graphic>
            <a:graphicData uri="http://schemas.openxmlformats.org/presentationml/2006/ole">
              <mc:AlternateContent xmlns:mc="http://schemas.openxmlformats.org/markup-compatibility/2006">
                <mc:Choice xmlns:v="urn:schemas-microsoft-com:vml" Requires="v">
                  <p:oleObj spid="_x0000_s40129" name="数式" r:id="rId13" imgW="114120" imgH="215640" progId="Equation.3">
                    <p:embed/>
                  </p:oleObj>
                </mc:Choice>
                <mc:Fallback>
                  <p:oleObj name="数式" r:id="rId13" imgW="11412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2882" y="5746389"/>
                          <a:ext cx="114300" cy="19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3" name="Freeform 45"/>
          <p:cNvSpPr>
            <a:spLocks/>
          </p:cNvSpPr>
          <p:nvPr/>
        </p:nvSpPr>
        <p:spPr bwMode="auto">
          <a:xfrm>
            <a:off x="3625732" y="4489501"/>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sp>
        <p:nvSpPr>
          <p:cNvPr id="74" name="Freeform 45"/>
          <p:cNvSpPr>
            <a:spLocks/>
          </p:cNvSpPr>
          <p:nvPr/>
        </p:nvSpPr>
        <p:spPr bwMode="auto">
          <a:xfrm>
            <a:off x="1476534" y="4489501"/>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sp>
        <p:nvSpPr>
          <p:cNvPr id="75" name="左右矢印 74"/>
          <p:cNvSpPr/>
          <p:nvPr/>
        </p:nvSpPr>
        <p:spPr>
          <a:xfrm>
            <a:off x="1857534" y="5223968"/>
            <a:ext cx="1058282" cy="29326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6" name="左右矢印 75"/>
          <p:cNvSpPr/>
          <p:nvPr/>
        </p:nvSpPr>
        <p:spPr>
          <a:xfrm>
            <a:off x="2915816" y="5251185"/>
            <a:ext cx="1080490" cy="26604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pic>
        <p:nvPicPr>
          <p:cNvPr id="77" name="Picture 18"/>
          <p:cNvPicPr>
            <a:picLocks noChangeAspect="1" noChangeArrowheads="1"/>
          </p:cNvPicPr>
          <p:nvPr/>
        </p:nvPicPr>
        <p:blipFill>
          <a:blip r:embed="rId15" cstate="print"/>
          <a:srcRect/>
          <a:stretch>
            <a:fillRect/>
          </a:stretch>
        </p:blipFill>
        <p:spPr bwMode="auto">
          <a:xfrm>
            <a:off x="6732240" y="4077072"/>
            <a:ext cx="360040" cy="576932"/>
          </a:xfrm>
          <a:prstGeom prst="rect">
            <a:avLst/>
          </a:prstGeom>
          <a:noFill/>
          <a:ln w="9525">
            <a:noFill/>
            <a:miter lim="800000"/>
            <a:headEnd/>
            <a:tailEnd/>
          </a:ln>
        </p:spPr>
      </p:pic>
      <p:pic>
        <p:nvPicPr>
          <p:cNvPr id="79" name="Picture 19"/>
          <p:cNvPicPr>
            <a:picLocks noChangeAspect="1" noChangeArrowheads="1"/>
          </p:cNvPicPr>
          <p:nvPr/>
        </p:nvPicPr>
        <p:blipFill>
          <a:blip r:embed="rId16" cstate="print"/>
          <a:srcRect/>
          <a:stretch>
            <a:fillRect/>
          </a:stretch>
        </p:blipFill>
        <p:spPr bwMode="auto">
          <a:xfrm>
            <a:off x="7164288" y="4077072"/>
            <a:ext cx="319921" cy="574218"/>
          </a:xfrm>
          <a:prstGeom prst="rect">
            <a:avLst/>
          </a:prstGeom>
          <a:noFill/>
          <a:ln w="9525">
            <a:noFill/>
            <a:miter lim="800000"/>
            <a:headEnd/>
            <a:tailEnd/>
          </a:ln>
        </p:spPr>
      </p:pic>
      <p:sp>
        <p:nvSpPr>
          <p:cNvPr id="80" name="上矢印 79"/>
          <p:cNvSpPr/>
          <p:nvPr/>
        </p:nvSpPr>
        <p:spPr>
          <a:xfrm>
            <a:off x="6214329" y="3847193"/>
            <a:ext cx="432048" cy="57606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baseline="-25000" dirty="0"/>
          </a:p>
        </p:txBody>
      </p:sp>
      <p:sp>
        <p:nvSpPr>
          <p:cNvPr id="81" name="テキスト ボックス 80"/>
          <p:cNvSpPr txBox="1"/>
          <p:nvPr/>
        </p:nvSpPr>
        <p:spPr>
          <a:xfrm>
            <a:off x="6177408" y="4005064"/>
            <a:ext cx="482824" cy="400110"/>
          </a:xfrm>
          <a:prstGeom prst="rect">
            <a:avLst/>
          </a:prstGeom>
          <a:noFill/>
        </p:spPr>
        <p:txBody>
          <a:bodyPr wrap="none" rtlCol="0">
            <a:spAutoFit/>
          </a:bodyPr>
          <a:lstStyle/>
          <a:p>
            <a:r>
              <a:rPr kumimoji="1" lang="en-US" altLang="ja-JP" sz="2000" b="1" dirty="0" smtClean="0"/>
              <a:t>H</a:t>
            </a:r>
            <a:r>
              <a:rPr kumimoji="1" lang="en-US" altLang="ja-JP" sz="2000" b="1" baseline="-25000" dirty="0" smtClean="0"/>
              <a:t>0</a:t>
            </a:r>
            <a:endParaRPr kumimoji="1" lang="ja-JP" altLang="en-US" sz="2000" b="1" baseline="-25000" dirty="0"/>
          </a:p>
        </p:txBody>
      </p:sp>
      <p:pic>
        <p:nvPicPr>
          <p:cNvPr id="82" name="Picture 19"/>
          <p:cNvPicPr>
            <a:picLocks noChangeAspect="1" noChangeArrowheads="1"/>
          </p:cNvPicPr>
          <p:nvPr/>
        </p:nvPicPr>
        <p:blipFill>
          <a:blip r:embed="rId16" cstate="print"/>
          <a:srcRect/>
          <a:stretch>
            <a:fillRect/>
          </a:stretch>
        </p:blipFill>
        <p:spPr bwMode="auto">
          <a:xfrm>
            <a:off x="7956376" y="4077072"/>
            <a:ext cx="319921" cy="574218"/>
          </a:xfrm>
          <a:prstGeom prst="rect">
            <a:avLst/>
          </a:prstGeom>
          <a:noFill/>
          <a:ln w="9525">
            <a:noFill/>
            <a:miter lim="800000"/>
            <a:headEnd/>
            <a:tailEnd/>
          </a:ln>
        </p:spPr>
      </p:pic>
      <p:pic>
        <p:nvPicPr>
          <p:cNvPr id="97" name="Picture 19"/>
          <p:cNvPicPr>
            <a:picLocks noChangeAspect="1" noChangeArrowheads="1"/>
          </p:cNvPicPr>
          <p:nvPr/>
        </p:nvPicPr>
        <p:blipFill>
          <a:blip r:embed="rId16" cstate="print"/>
          <a:srcRect/>
          <a:stretch>
            <a:fillRect/>
          </a:stretch>
        </p:blipFill>
        <p:spPr bwMode="auto">
          <a:xfrm>
            <a:off x="8782514" y="4077072"/>
            <a:ext cx="319921" cy="574218"/>
          </a:xfrm>
          <a:prstGeom prst="rect">
            <a:avLst/>
          </a:prstGeom>
          <a:noFill/>
          <a:ln w="9525">
            <a:noFill/>
            <a:miter lim="800000"/>
            <a:headEnd/>
            <a:tailEnd/>
          </a:ln>
        </p:spPr>
      </p:pic>
      <p:pic>
        <p:nvPicPr>
          <p:cNvPr id="98" name="Picture 18"/>
          <p:cNvPicPr>
            <a:picLocks noChangeAspect="1" noChangeArrowheads="1"/>
          </p:cNvPicPr>
          <p:nvPr/>
        </p:nvPicPr>
        <p:blipFill>
          <a:blip r:embed="rId15" cstate="print"/>
          <a:srcRect/>
          <a:stretch>
            <a:fillRect/>
          </a:stretch>
        </p:blipFill>
        <p:spPr bwMode="auto">
          <a:xfrm>
            <a:off x="7524328" y="4077072"/>
            <a:ext cx="360040" cy="576932"/>
          </a:xfrm>
          <a:prstGeom prst="rect">
            <a:avLst/>
          </a:prstGeom>
          <a:noFill/>
          <a:ln w="9525">
            <a:noFill/>
            <a:miter lim="800000"/>
            <a:headEnd/>
            <a:tailEnd/>
          </a:ln>
        </p:spPr>
      </p:pic>
      <p:pic>
        <p:nvPicPr>
          <p:cNvPr id="99" name="Picture 18"/>
          <p:cNvPicPr>
            <a:picLocks noChangeAspect="1" noChangeArrowheads="1"/>
          </p:cNvPicPr>
          <p:nvPr/>
        </p:nvPicPr>
        <p:blipFill>
          <a:blip r:embed="rId15" cstate="print"/>
          <a:srcRect/>
          <a:stretch>
            <a:fillRect/>
          </a:stretch>
        </p:blipFill>
        <p:spPr bwMode="auto">
          <a:xfrm>
            <a:off x="8360714" y="4077072"/>
            <a:ext cx="360040" cy="576932"/>
          </a:xfrm>
          <a:prstGeom prst="rect">
            <a:avLst/>
          </a:prstGeom>
          <a:noFill/>
          <a:ln w="9525">
            <a:noFill/>
            <a:miter lim="800000"/>
            <a:headEnd/>
            <a:tailEnd/>
          </a:ln>
        </p:spPr>
      </p:pic>
      <p:sp>
        <p:nvSpPr>
          <p:cNvPr id="100" name="Freeform 45"/>
          <p:cNvSpPr>
            <a:spLocks/>
          </p:cNvSpPr>
          <p:nvPr/>
        </p:nvSpPr>
        <p:spPr bwMode="auto">
          <a:xfrm>
            <a:off x="2889293" y="4509120"/>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sp>
        <p:nvSpPr>
          <p:cNvPr id="101" name="Freeform 45"/>
          <p:cNvSpPr>
            <a:spLocks/>
          </p:cNvSpPr>
          <p:nvPr/>
        </p:nvSpPr>
        <p:spPr bwMode="auto">
          <a:xfrm>
            <a:off x="2030760" y="4509120"/>
            <a:ext cx="762000" cy="1447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chemeClr val="tx1"/>
            </a:solidFill>
            <a:prstDash val="sysDash"/>
            <a:miter lim="800000"/>
            <a:headEnd type="none" w="med" len="med"/>
            <a:tailEnd type="none" w="med" len="med"/>
          </a:ln>
          <a:effectLst/>
        </p:spPr>
        <p:txBody>
          <a:bodyPr wrap="none"/>
          <a:lstStyle/>
          <a:p>
            <a:endParaRPr lang="ja-JP" altLang="en-US"/>
          </a:p>
        </p:txBody>
      </p:sp>
      <p:sp>
        <p:nvSpPr>
          <p:cNvPr id="102" name="左右矢印 101"/>
          <p:cNvSpPr/>
          <p:nvPr/>
        </p:nvSpPr>
        <p:spPr>
          <a:xfrm>
            <a:off x="2915816" y="4809666"/>
            <a:ext cx="395096" cy="26604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3" name="左右矢印 102"/>
          <p:cNvSpPr/>
          <p:nvPr/>
        </p:nvSpPr>
        <p:spPr>
          <a:xfrm>
            <a:off x="2411760" y="4800157"/>
            <a:ext cx="526264" cy="26604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104" name="直線矢印コネクタ 103"/>
          <p:cNvCxnSpPr/>
          <p:nvPr/>
        </p:nvCxnSpPr>
        <p:spPr>
          <a:xfrm flipH="1">
            <a:off x="4018979" y="2620487"/>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06" name="直線矢印コネクタ 105"/>
          <p:cNvCxnSpPr/>
          <p:nvPr/>
        </p:nvCxnSpPr>
        <p:spPr>
          <a:xfrm flipH="1">
            <a:off x="4018979" y="1620599"/>
            <a:ext cx="697037" cy="0"/>
          </a:xfrm>
          <a:prstGeom prst="straightConnector1">
            <a:avLst/>
          </a:prstGeom>
          <a:ln w="25400">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07" name="直線コネクタ 106"/>
          <p:cNvCxnSpPr/>
          <p:nvPr/>
        </p:nvCxnSpPr>
        <p:spPr>
          <a:xfrm flipV="1">
            <a:off x="1849565" y="4489502"/>
            <a:ext cx="0" cy="1468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4021143" y="4489502"/>
            <a:ext cx="0" cy="1485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1849565" y="4489502"/>
            <a:ext cx="215716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grpSp>
        <p:nvGrpSpPr>
          <p:cNvPr id="39" name="グループ化 38"/>
          <p:cNvGrpSpPr/>
          <p:nvPr/>
        </p:nvGrpSpPr>
        <p:grpSpPr>
          <a:xfrm>
            <a:off x="6643362" y="5223968"/>
            <a:ext cx="2103781" cy="523220"/>
            <a:chOff x="6051578" y="5506763"/>
            <a:chExt cx="2103781" cy="523220"/>
          </a:xfrm>
        </p:grpSpPr>
        <p:sp>
          <p:nvSpPr>
            <p:cNvPr id="34" name="テキスト ボックス 33"/>
            <p:cNvSpPr txBox="1"/>
            <p:nvPr/>
          </p:nvSpPr>
          <p:spPr>
            <a:xfrm>
              <a:off x="6051578" y="5506763"/>
              <a:ext cx="2103781" cy="523220"/>
            </a:xfrm>
            <a:prstGeom prst="rect">
              <a:avLst/>
            </a:prstGeom>
            <a:noFill/>
          </p:spPr>
          <p:txBody>
            <a:bodyPr wrap="none" rtlCol="0">
              <a:spAutoFit/>
            </a:bodyPr>
            <a:lstStyle/>
            <a:p>
              <a:r>
                <a:rPr kumimoji="1" lang="en-US" altLang="ja-JP" sz="2800" b="1" dirty="0" smtClean="0"/>
                <a:t>Internal field</a:t>
              </a:r>
              <a:endParaRPr kumimoji="1" lang="ja-JP" altLang="en-US" sz="2800" b="1" dirty="0"/>
            </a:p>
          </p:txBody>
        </p:sp>
        <p:sp>
          <p:nvSpPr>
            <p:cNvPr id="38" name="角丸四角形 37"/>
            <p:cNvSpPr/>
            <p:nvPr/>
          </p:nvSpPr>
          <p:spPr>
            <a:xfrm>
              <a:off x="6051578" y="5517232"/>
              <a:ext cx="2103781" cy="5127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右矢印 39"/>
          <p:cNvSpPr/>
          <p:nvPr/>
        </p:nvSpPr>
        <p:spPr>
          <a:xfrm>
            <a:off x="5111550" y="5153372"/>
            <a:ext cx="1102779" cy="7239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3747807" y="3929117"/>
            <a:ext cx="1723164" cy="436421"/>
            <a:chOff x="3747807" y="3929117"/>
            <a:chExt cx="1723164" cy="436421"/>
          </a:xfrm>
        </p:grpSpPr>
        <p:sp>
          <p:nvSpPr>
            <p:cNvPr id="41" name="テキスト ボックス 40"/>
            <p:cNvSpPr txBox="1"/>
            <p:nvPr/>
          </p:nvSpPr>
          <p:spPr>
            <a:xfrm>
              <a:off x="3747807" y="3965428"/>
              <a:ext cx="1723164" cy="400110"/>
            </a:xfrm>
            <a:prstGeom prst="rect">
              <a:avLst/>
            </a:prstGeom>
            <a:noFill/>
          </p:spPr>
          <p:txBody>
            <a:bodyPr wrap="none" rtlCol="0">
              <a:spAutoFit/>
            </a:bodyPr>
            <a:lstStyle/>
            <a:p>
              <a:r>
                <a:rPr kumimoji="1" lang="en-US" altLang="ja-JP" sz="2000" b="1" dirty="0" smtClean="0"/>
                <a:t>Polycrystalline</a:t>
              </a:r>
              <a:endParaRPr kumimoji="1" lang="ja-JP" altLang="en-US" sz="2000" b="1" dirty="0"/>
            </a:p>
          </p:txBody>
        </p:sp>
        <p:sp>
          <p:nvSpPr>
            <p:cNvPr id="43" name="角丸四角形 42"/>
            <p:cNvSpPr/>
            <p:nvPr/>
          </p:nvSpPr>
          <p:spPr>
            <a:xfrm>
              <a:off x="3747807" y="3929117"/>
              <a:ext cx="1723164" cy="435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グループ化 118"/>
          <p:cNvGrpSpPr/>
          <p:nvPr/>
        </p:nvGrpSpPr>
        <p:grpSpPr>
          <a:xfrm>
            <a:off x="792547" y="3661053"/>
            <a:ext cx="2663514" cy="400110"/>
            <a:chOff x="792547" y="3661053"/>
            <a:chExt cx="2663514" cy="400110"/>
          </a:xfrm>
        </p:grpSpPr>
        <p:sp>
          <p:nvSpPr>
            <p:cNvPr id="120" name="Text Box 20"/>
            <p:cNvSpPr txBox="1">
              <a:spLocks noChangeArrowheads="1"/>
            </p:cNvSpPr>
            <p:nvPr/>
          </p:nvSpPr>
          <p:spPr bwMode="auto">
            <a:xfrm>
              <a:off x="796101" y="3661053"/>
              <a:ext cx="2659960" cy="400110"/>
            </a:xfrm>
            <a:prstGeom prst="rect">
              <a:avLst/>
            </a:prstGeom>
            <a:noFill/>
            <a:ln w="9525">
              <a:noFill/>
              <a:miter lim="800000"/>
              <a:headEnd/>
              <a:tailEnd/>
            </a:ln>
            <a:effectLst/>
          </p:spPr>
          <p:txBody>
            <a:bodyPr wrap="none">
              <a:spAutoFit/>
            </a:bodyPr>
            <a:lstStyle/>
            <a:p>
              <a:pPr algn="ctr"/>
              <a:r>
                <a:rPr lang="en-US" altLang="ja-JP" sz="2000" dirty="0" smtClean="0"/>
                <a:t>Antiferromagnetic state</a:t>
              </a:r>
              <a:endParaRPr lang="en-US" altLang="ja-JP" sz="2000" dirty="0"/>
            </a:p>
          </p:txBody>
        </p:sp>
        <p:sp>
          <p:nvSpPr>
            <p:cNvPr id="121" name="角丸四角形 120"/>
            <p:cNvSpPr/>
            <p:nvPr/>
          </p:nvSpPr>
          <p:spPr>
            <a:xfrm>
              <a:off x="792547" y="3661053"/>
              <a:ext cx="2663514" cy="400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3809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down)">
                                      <p:cBhvr>
                                        <p:cTn id="21" dur="500"/>
                                        <p:tgtEl>
                                          <p:spTgt spid="107"/>
                                        </p:tgtEl>
                                      </p:cBhvr>
                                    </p:animEffect>
                                  </p:childTnLst>
                                </p:cTn>
                              </p:par>
                              <p:par>
                                <p:cTn id="22" presetID="22" presetClass="entr" presetSubtype="4" fill="hold"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down)">
                                      <p:cBhvr>
                                        <p:cTn id="24" dur="500"/>
                                        <p:tgtEl>
                                          <p:spTgt spid="10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down)">
                                      <p:cBhvr>
                                        <p:cTn id="28" dur="5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3" name="Line 29"/>
          <p:cNvSpPr>
            <a:spLocks noChangeShapeType="1"/>
          </p:cNvSpPr>
          <p:nvPr/>
        </p:nvSpPr>
        <p:spPr bwMode="auto">
          <a:xfrm>
            <a:off x="1066800" y="2301354"/>
            <a:ext cx="1168400" cy="3175"/>
          </a:xfrm>
          <a:prstGeom prst="line">
            <a:avLst/>
          </a:prstGeom>
          <a:noFill/>
          <a:ln w="25400">
            <a:solidFill>
              <a:schemeClr val="tx1"/>
            </a:solidFill>
            <a:round/>
            <a:headEnd/>
            <a:tailEnd/>
          </a:ln>
          <a:effectLst/>
        </p:spPr>
        <p:txBody>
          <a:bodyPr wrap="none" anchor="ctr"/>
          <a:lstStyle/>
          <a:p>
            <a:endParaRPr lang="ja-JP" altLang="en-US"/>
          </a:p>
        </p:txBody>
      </p:sp>
      <p:sp>
        <p:nvSpPr>
          <p:cNvPr id="47134" name="Line 30"/>
          <p:cNvSpPr>
            <a:spLocks noChangeShapeType="1"/>
          </p:cNvSpPr>
          <p:nvPr/>
        </p:nvSpPr>
        <p:spPr bwMode="auto">
          <a:xfrm>
            <a:off x="1066800" y="2447404"/>
            <a:ext cx="1168400" cy="4763"/>
          </a:xfrm>
          <a:prstGeom prst="line">
            <a:avLst/>
          </a:prstGeom>
          <a:noFill/>
          <a:ln w="25400">
            <a:solidFill>
              <a:schemeClr val="tx1"/>
            </a:solidFill>
            <a:round/>
            <a:headEnd/>
            <a:tailEnd/>
          </a:ln>
          <a:effectLst/>
        </p:spPr>
        <p:txBody>
          <a:bodyPr wrap="none" anchor="ctr"/>
          <a:lstStyle/>
          <a:p>
            <a:endParaRPr lang="ja-JP" altLang="en-US"/>
          </a:p>
        </p:txBody>
      </p:sp>
      <p:sp>
        <p:nvSpPr>
          <p:cNvPr id="47135" name="Line 31"/>
          <p:cNvSpPr>
            <a:spLocks noChangeShapeType="1"/>
          </p:cNvSpPr>
          <p:nvPr/>
        </p:nvSpPr>
        <p:spPr bwMode="auto">
          <a:xfrm>
            <a:off x="1066800" y="2371204"/>
            <a:ext cx="1168400" cy="4763"/>
          </a:xfrm>
          <a:prstGeom prst="line">
            <a:avLst/>
          </a:prstGeom>
          <a:noFill/>
          <a:ln w="25400">
            <a:solidFill>
              <a:schemeClr val="tx1"/>
            </a:solidFill>
            <a:round/>
            <a:headEnd/>
            <a:tailEnd/>
          </a:ln>
          <a:effectLst/>
        </p:spPr>
        <p:txBody>
          <a:bodyPr wrap="none" anchor="ctr"/>
          <a:lstStyle/>
          <a:p>
            <a:endParaRPr lang="ja-JP" altLang="en-US"/>
          </a:p>
        </p:txBody>
      </p:sp>
      <p:sp>
        <p:nvSpPr>
          <p:cNvPr id="47137" name="Line 33"/>
          <p:cNvSpPr>
            <a:spLocks noChangeShapeType="1"/>
          </p:cNvSpPr>
          <p:nvPr/>
        </p:nvSpPr>
        <p:spPr bwMode="auto">
          <a:xfrm>
            <a:off x="3403600" y="1485379"/>
            <a:ext cx="1168400" cy="4763"/>
          </a:xfrm>
          <a:prstGeom prst="line">
            <a:avLst/>
          </a:prstGeom>
          <a:noFill/>
          <a:ln w="25400">
            <a:solidFill>
              <a:schemeClr val="tx1"/>
            </a:solidFill>
            <a:round/>
            <a:headEnd/>
            <a:tailEnd/>
          </a:ln>
          <a:effectLst/>
        </p:spPr>
        <p:txBody>
          <a:bodyPr wrap="none" anchor="ctr"/>
          <a:lstStyle/>
          <a:p>
            <a:endParaRPr lang="ja-JP" altLang="en-US"/>
          </a:p>
        </p:txBody>
      </p:sp>
      <p:sp>
        <p:nvSpPr>
          <p:cNvPr id="47138" name="Line 34"/>
          <p:cNvSpPr>
            <a:spLocks noChangeShapeType="1"/>
          </p:cNvSpPr>
          <p:nvPr/>
        </p:nvSpPr>
        <p:spPr bwMode="auto">
          <a:xfrm>
            <a:off x="3403600" y="3479279"/>
            <a:ext cx="1168400" cy="4763"/>
          </a:xfrm>
          <a:prstGeom prst="line">
            <a:avLst/>
          </a:prstGeom>
          <a:noFill/>
          <a:ln w="25400">
            <a:solidFill>
              <a:schemeClr val="tx1"/>
            </a:solidFill>
            <a:round/>
            <a:headEnd/>
            <a:tailEnd/>
          </a:ln>
          <a:effectLst/>
        </p:spPr>
        <p:txBody>
          <a:bodyPr wrap="none" anchor="ctr"/>
          <a:lstStyle/>
          <a:p>
            <a:endParaRPr lang="ja-JP" altLang="en-US"/>
          </a:p>
        </p:txBody>
      </p:sp>
      <p:cxnSp>
        <p:nvCxnSpPr>
          <p:cNvPr id="47139" name="AutoShape 35"/>
          <p:cNvCxnSpPr>
            <a:cxnSpLocks noChangeShapeType="1"/>
            <a:stCxn id="47133" idx="1"/>
            <a:endCxn id="47137" idx="0"/>
          </p:cNvCxnSpPr>
          <p:nvPr/>
        </p:nvCxnSpPr>
        <p:spPr bwMode="auto">
          <a:xfrm flipV="1">
            <a:off x="2235200" y="1472679"/>
            <a:ext cx="1168400" cy="844550"/>
          </a:xfrm>
          <a:prstGeom prst="straightConnector1">
            <a:avLst/>
          </a:prstGeom>
          <a:noFill/>
          <a:ln w="9525">
            <a:solidFill>
              <a:schemeClr val="tx1"/>
            </a:solidFill>
            <a:prstDash val="sysDot"/>
            <a:round/>
            <a:headEnd/>
            <a:tailEnd/>
          </a:ln>
          <a:effectLst/>
        </p:spPr>
      </p:cxnSp>
      <p:cxnSp>
        <p:nvCxnSpPr>
          <p:cNvPr id="47140" name="AutoShape 36"/>
          <p:cNvCxnSpPr>
            <a:cxnSpLocks noChangeShapeType="1"/>
            <a:stCxn id="47134" idx="1"/>
            <a:endCxn id="47138" idx="0"/>
          </p:cNvCxnSpPr>
          <p:nvPr/>
        </p:nvCxnSpPr>
        <p:spPr bwMode="auto">
          <a:xfrm>
            <a:off x="2235200" y="2464867"/>
            <a:ext cx="1168400" cy="1001712"/>
          </a:xfrm>
          <a:prstGeom prst="straightConnector1">
            <a:avLst/>
          </a:prstGeom>
          <a:noFill/>
          <a:ln w="9525">
            <a:solidFill>
              <a:schemeClr val="tx1"/>
            </a:solidFill>
            <a:prstDash val="sysDot"/>
            <a:round/>
            <a:headEnd/>
            <a:tailEnd/>
          </a:ln>
          <a:effectLst/>
        </p:spPr>
      </p:cxnSp>
      <p:sp>
        <p:nvSpPr>
          <p:cNvPr id="47141" name="Line 37"/>
          <p:cNvSpPr>
            <a:spLocks noChangeShapeType="1"/>
          </p:cNvSpPr>
          <p:nvPr/>
        </p:nvSpPr>
        <p:spPr bwMode="auto">
          <a:xfrm>
            <a:off x="3403600" y="3696767"/>
            <a:ext cx="1168400" cy="4762"/>
          </a:xfrm>
          <a:prstGeom prst="line">
            <a:avLst/>
          </a:prstGeom>
          <a:noFill/>
          <a:ln w="25400">
            <a:solidFill>
              <a:schemeClr val="tx1"/>
            </a:solidFill>
            <a:round/>
            <a:headEnd/>
            <a:tailEnd/>
          </a:ln>
          <a:effectLst/>
        </p:spPr>
        <p:txBody>
          <a:bodyPr wrap="none" anchor="ctr"/>
          <a:lstStyle/>
          <a:p>
            <a:endParaRPr lang="ja-JP" altLang="en-US"/>
          </a:p>
        </p:txBody>
      </p:sp>
      <p:sp>
        <p:nvSpPr>
          <p:cNvPr id="47142" name="Line 38"/>
          <p:cNvSpPr>
            <a:spLocks noChangeShapeType="1"/>
          </p:cNvSpPr>
          <p:nvPr/>
        </p:nvSpPr>
        <p:spPr bwMode="auto">
          <a:xfrm>
            <a:off x="1066800" y="2520429"/>
            <a:ext cx="1168400" cy="4763"/>
          </a:xfrm>
          <a:prstGeom prst="line">
            <a:avLst/>
          </a:prstGeom>
          <a:noFill/>
          <a:ln w="25400">
            <a:solidFill>
              <a:schemeClr val="tx1"/>
            </a:solidFill>
            <a:round/>
            <a:headEnd/>
            <a:tailEnd/>
          </a:ln>
          <a:effectLst/>
        </p:spPr>
        <p:txBody>
          <a:bodyPr wrap="none" anchor="ctr"/>
          <a:lstStyle/>
          <a:p>
            <a:endParaRPr lang="ja-JP" altLang="en-US"/>
          </a:p>
        </p:txBody>
      </p:sp>
      <p:graphicFrame>
        <p:nvGraphicFramePr>
          <p:cNvPr id="47143" name="Object 39"/>
          <p:cNvGraphicFramePr>
            <a:graphicFrameLocks noChangeAspect="1"/>
          </p:cNvGraphicFramePr>
          <p:nvPr/>
        </p:nvGraphicFramePr>
        <p:xfrm>
          <a:off x="611560" y="2996952"/>
          <a:ext cx="1905000" cy="515937"/>
        </p:xfrm>
        <a:graphic>
          <a:graphicData uri="http://schemas.openxmlformats.org/presentationml/2006/ole">
            <mc:AlternateContent xmlns:mc="http://schemas.openxmlformats.org/markup-compatibility/2006">
              <mc:Choice xmlns:v="urn:schemas-microsoft-com:vml" Requires="v">
                <p:oleObj spid="_x0000_s20607" name="数式" r:id="rId4" imgW="1638000" imgH="444240" progId="Equation.3">
                  <p:embed/>
                </p:oleObj>
              </mc:Choice>
              <mc:Fallback>
                <p:oleObj name="数式" r:id="rId4" imgW="16380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996952"/>
                        <a:ext cx="190500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8" name="Oval 24"/>
          <p:cNvSpPr>
            <a:spLocks noChangeArrowheads="1"/>
          </p:cNvSpPr>
          <p:nvPr/>
        </p:nvSpPr>
        <p:spPr bwMode="auto">
          <a:xfrm>
            <a:off x="457200" y="1948929"/>
            <a:ext cx="363538" cy="1012825"/>
          </a:xfrm>
          <a:prstGeom prst="ellipse">
            <a:avLst/>
          </a:prstGeom>
          <a:solidFill>
            <a:srgbClr val="FF6600"/>
          </a:solidFill>
          <a:ln w="9525">
            <a:noFill/>
            <a:round/>
            <a:headEnd/>
            <a:tailEnd/>
          </a:ln>
          <a:effectLst/>
        </p:spPr>
        <p:txBody>
          <a:bodyPr wrap="none" anchor="ctr"/>
          <a:lstStyle/>
          <a:p>
            <a:endParaRPr lang="ja-JP" altLang="en-US"/>
          </a:p>
        </p:txBody>
      </p:sp>
      <p:grpSp>
        <p:nvGrpSpPr>
          <p:cNvPr id="2" name="Group 72"/>
          <p:cNvGrpSpPr>
            <a:grpSpLocks/>
          </p:cNvGrpSpPr>
          <p:nvPr/>
        </p:nvGrpSpPr>
        <p:grpSpPr bwMode="auto">
          <a:xfrm>
            <a:off x="4932040" y="980505"/>
            <a:ext cx="288032" cy="1368152"/>
            <a:chOff x="3264" y="864"/>
            <a:chExt cx="288" cy="1223"/>
          </a:xfrm>
        </p:grpSpPr>
        <p:sp>
          <p:nvSpPr>
            <p:cNvPr id="47108" name="Oval 4"/>
            <p:cNvSpPr>
              <a:spLocks noChangeArrowheads="1"/>
            </p:cNvSpPr>
            <p:nvPr/>
          </p:nvSpPr>
          <p:spPr bwMode="auto">
            <a:xfrm>
              <a:off x="3264" y="864"/>
              <a:ext cx="288" cy="280"/>
            </a:xfrm>
            <a:prstGeom prst="ellipse">
              <a:avLst/>
            </a:prstGeom>
            <a:solidFill>
              <a:srgbClr val="C0C0C0"/>
            </a:solidFill>
            <a:ln w="25400">
              <a:noFill/>
              <a:round/>
              <a:headEnd/>
              <a:tailEnd/>
            </a:ln>
            <a:effectLst/>
          </p:spPr>
          <p:txBody>
            <a:bodyPr wrap="none" anchor="ctr"/>
            <a:lstStyle/>
            <a:p>
              <a:pPr algn="ctr"/>
              <a:r>
                <a:rPr lang="en-US" altLang="ja-JP" sz="2000" b="1"/>
                <a:t>+</a:t>
              </a:r>
            </a:p>
          </p:txBody>
        </p:sp>
        <p:sp>
          <p:nvSpPr>
            <p:cNvPr id="47109" name="Oval 5"/>
            <p:cNvSpPr>
              <a:spLocks noChangeArrowheads="1"/>
            </p:cNvSpPr>
            <p:nvPr/>
          </p:nvSpPr>
          <p:spPr bwMode="auto">
            <a:xfrm>
              <a:off x="3264" y="1807"/>
              <a:ext cx="288" cy="280"/>
            </a:xfrm>
            <a:prstGeom prst="ellipse">
              <a:avLst/>
            </a:prstGeom>
            <a:solidFill>
              <a:srgbClr val="C0C0C0"/>
            </a:solidFill>
            <a:ln w="25400">
              <a:noFill/>
              <a:round/>
              <a:headEnd/>
              <a:tailEnd/>
            </a:ln>
            <a:effectLst/>
          </p:spPr>
          <p:txBody>
            <a:bodyPr wrap="none" anchor="ctr"/>
            <a:lstStyle/>
            <a:p>
              <a:endParaRPr lang="ja-JP" altLang="en-US"/>
            </a:p>
          </p:txBody>
        </p:sp>
        <p:sp>
          <p:nvSpPr>
            <p:cNvPr id="47111" name="Oval 7"/>
            <p:cNvSpPr>
              <a:spLocks noChangeArrowheads="1"/>
            </p:cNvSpPr>
            <p:nvPr/>
          </p:nvSpPr>
          <p:spPr bwMode="auto">
            <a:xfrm>
              <a:off x="3312" y="1248"/>
              <a:ext cx="192" cy="420"/>
            </a:xfrm>
            <a:prstGeom prst="ellipse">
              <a:avLst/>
            </a:prstGeom>
            <a:solidFill>
              <a:srgbClr val="FF6600"/>
            </a:solidFill>
            <a:ln w="9525">
              <a:noFill/>
              <a:round/>
              <a:headEnd/>
              <a:tailEnd/>
            </a:ln>
            <a:effectLst/>
          </p:spPr>
          <p:txBody>
            <a:bodyPr wrap="none" anchor="ctr"/>
            <a:lstStyle/>
            <a:p>
              <a:endParaRPr lang="ja-JP" altLang="en-US"/>
            </a:p>
          </p:txBody>
        </p:sp>
        <p:sp>
          <p:nvSpPr>
            <p:cNvPr id="47175" name="Rectangle 71"/>
            <p:cNvSpPr>
              <a:spLocks noChangeArrowheads="1"/>
            </p:cNvSpPr>
            <p:nvPr/>
          </p:nvSpPr>
          <p:spPr bwMode="auto">
            <a:xfrm>
              <a:off x="3264" y="1765"/>
              <a:ext cx="214" cy="257"/>
            </a:xfrm>
            <a:prstGeom prst="rect">
              <a:avLst/>
            </a:prstGeom>
            <a:noFill/>
            <a:ln w="9525">
              <a:noFill/>
              <a:miter lim="800000"/>
              <a:headEnd/>
              <a:tailEnd/>
            </a:ln>
            <a:effectLst/>
          </p:spPr>
          <p:txBody>
            <a:bodyPr wrap="none">
              <a:spAutoFit/>
            </a:bodyPr>
            <a:lstStyle/>
            <a:p>
              <a:r>
                <a:rPr lang="en-US" altLang="ja-JP" sz="2000" b="1" dirty="0"/>
                <a:t>+</a:t>
              </a:r>
            </a:p>
          </p:txBody>
        </p:sp>
      </p:grpSp>
      <p:grpSp>
        <p:nvGrpSpPr>
          <p:cNvPr id="3" name="Group 79"/>
          <p:cNvGrpSpPr>
            <a:grpSpLocks/>
          </p:cNvGrpSpPr>
          <p:nvPr/>
        </p:nvGrpSpPr>
        <p:grpSpPr bwMode="auto">
          <a:xfrm>
            <a:off x="4860031" y="2852714"/>
            <a:ext cx="431971" cy="1368374"/>
            <a:chOff x="3104" y="2112"/>
            <a:chExt cx="416" cy="1223"/>
          </a:xfrm>
        </p:grpSpPr>
        <p:sp>
          <p:nvSpPr>
            <p:cNvPr id="47179" name="Oval 75"/>
            <p:cNvSpPr>
              <a:spLocks noChangeArrowheads="1"/>
            </p:cNvSpPr>
            <p:nvPr/>
          </p:nvSpPr>
          <p:spPr bwMode="auto">
            <a:xfrm>
              <a:off x="3168" y="2112"/>
              <a:ext cx="280" cy="272"/>
            </a:xfrm>
            <a:prstGeom prst="ellipse">
              <a:avLst/>
            </a:prstGeom>
            <a:solidFill>
              <a:srgbClr val="C0C0C0"/>
            </a:solidFill>
            <a:ln w="25400">
              <a:noFill/>
              <a:round/>
              <a:headEnd/>
              <a:tailEnd/>
            </a:ln>
            <a:effectLst/>
          </p:spPr>
          <p:txBody>
            <a:bodyPr wrap="none" anchor="ctr"/>
            <a:lstStyle/>
            <a:p>
              <a:pPr algn="ctr"/>
              <a:r>
                <a:rPr lang="en-US" altLang="ja-JP" sz="2000" b="1"/>
                <a:t>+</a:t>
              </a:r>
            </a:p>
          </p:txBody>
        </p:sp>
        <p:sp>
          <p:nvSpPr>
            <p:cNvPr id="47180" name="Oval 76"/>
            <p:cNvSpPr>
              <a:spLocks noChangeArrowheads="1"/>
            </p:cNvSpPr>
            <p:nvPr/>
          </p:nvSpPr>
          <p:spPr bwMode="auto">
            <a:xfrm>
              <a:off x="3168" y="3026"/>
              <a:ext cx="280" cy="272"/>
            </a:xfrm>
            <a:prstGeom prst="ellipse">
              <a:avLst/>
            </a:prstGeom>
            <a:solidFill>
              <a:srgbClr val="C0C0C0"/>
            </a:solidFill>
            <a:ln w="25400">
              <a:noFill/>
              <a:round/>
              <a:headEnd/>
              <a:tailEnd/>
            </a:ln>
            <a:effectLst/>
          </p:spPr>
          <p:txBody>
            <a:bodyPr wrap="none" anchor="ctr"/>
            <a:lstStyle/>
            <a:p>
              <a:endParaRPr lang="ja-JP" altLang="en-US"/>
            </a:p>
          </p:txBody>
        </p:sp>
        <p:sp>
          <p:nvSpPr>
            <p:cNvPr id="47181" name="Oval 77"/>
            <p:cNvSpPr>
              <a:spLocks noChangeArrowheads="1"/>
            </p:cNvSpPr>
            <p:nvPr/>
          </p:nvSpPr>
          <p:spPr bwMode="auto">
            <a:xfrm rot="5400000">
              <a:off x="3215" y="2484"/>
              <a:ext cx="186" cy="408"/>
            </a:xfrm>
            <a:prstGeom prst="ellipse">
              <a:avLst/>
            </a:prstGeom>
            <a:solidFill>
              <a:srgbClr val="FF6600"/>
            </a:solidFill>
            <a:ln w="9525">
              <a:noFill/>
              <a:round/>
              <a:headEnd/>
              <a:tailEnd/>
            </a:ln>
            <a:effectLst/>
          </p:spPr>
          <p:txBody>
            <a:bodyPr wrap="none" anchor="ctr"/>
            <a:lstStyle/>
            <a:p>
              <a:endParaRPr lang="ja-JP" altLang="en-US"/>
            </a:p>
          </p:txBody>
        </p:sp>
        <p:sp>
          <p:nvSpPr>
            <p:cNvPr id="47182" name="Rectangle 78"/>
            <p:cNvSpPr>
              <a:spLocks noChangeArrowheads="1"/>
            </p:cNvSpPr>
            <p:nvPr/>
          </p:nvSpPr>
          <p:spPr bwMode="auto">
            <a:xfrm>
              <a:off x="3173" y="2977"/>
              <a:ext cx="347" cy="358"/>
            </a:xfrm>
            <a:prstGeom prst="rect">
              <a:avLst/>
            </a:prstGeom>
            <a:noFill/>
            <a:ln w="9525">
              <a:noFill/>
              <a:miter lim="800000"/>
              <a:headEnd/>
              <a:tailEnd/>
            </a:ln>
            <a:effectLst/>
          </p:spPr>
          <p:txBody>
            <a:bodyPr wrap="square">
              <a:spAutoFit/>
            </a:bodyPr>
            <a:lstStyle/>
            <a:p>
              <a:r>
                <a:rPr lang="en-US" altLang="ja-JP" sz="2000" b="1" dirty="0"/>
                <a:t>+</a:t>
              </a:r>
            </a:p>
          </p:txBody>
        </p:sp>
      </p:grpSp>
      <p:grpSp>
        <p:nvGrpSpPr>
          <p:cNvPr id="4" name="Group 126"/>
          <p:cNvGrpSpPr>
            <a:grpSpLocks/>
          </p:cNvGrpSpPr>
          <p:nvPr/>
        </p:nvGrpSpPr>
        <p:grpSpPr bwMode="auto">
          <a:xfrm>
            <a:off x="5562600" y="1500336"/>
            <a:ext cx="3371850" cy="1905000"/>
            <a:chOff x="3504" y="1200"/>
            <a:chExt cx="2124" cy="1200"/>
          </a:xfrm>
        </p:grpSpPr>
        <p:grpSp>
          <p:nvGrpSpPr>
            <p:cNvPr id="5" name="Group 80"/>
            <p:cNvGrpSpPr>
              <a:grpSpLocks/>
            </p:cNvGrpSpPr>
            <p:nvPr/>
          </p:nvGrpSpPr>
          <p:grpSpPr bwMode="auto">
            <a:xfrm>
              <a:off x="3984" y="1200"/>
              <a:ext cx="1644" cy="1200"/>
              <a:chOff x="3840" y="1440"/>
              <a:chExt cx="1644" cy="1200"/>
            </a:xfrm>
          </p:grpSpPr>
          <p:sp>
            <p:nvSpPr>
              <p:cNvPr id="47148" name="Line 44"/>
              <p:cNvSpPr>
                <a:spLocks noChangeShapeType="1"/>
              </p:cNvSpPr>
              <p:nvPr/>
            </p:nvSpPr>
            <p:spPr bwMode="auto">
              <a:xfrm>
                <a:off x="3840" y="2352"/>
                <a:ext cx="1440" cy="0"/>
              </a:xfrm>
              <a:prstGeom prst="line">
                <a:avLst/>
              </a:prstGeom>
              <a:noFill/>
              <a:ln w="9525">
                <a:solidFill>
                  <a:schemeClr val="tx1"/>
                </a:solidFill>
                <a:miter lim="800000"/>
                <a:headEnd/>
                <a:tailEnd type="triangle" w="med" len="med"/>
              </a:ln>
              <a:effectLst/>
            </p:spPr>
            <p:txBody>
              <a:bodyPr wrap="none"/>
              <a:lstStyle/>
              <a:p>
                <a:endParaRPr lang="ja-JP" altLang="en-US"/>
              </a:p>
            </p:txBody>
          </p:sp>
          <p:sp>
            <p:nvSpPr>
              <p:cNvPr id="47149" name="Freeform 45"/>
              <p:cNvSpPr>
                <a:spLocks/>
              </p:cNvSpPr>
              <p:nvPr/>
            </p:nvSpPr>
            <p:spPr bwMode="auto">
              <a:xfrm>
                <a:off x="4366" y="1440"/>
                <a:ext cx="480" cy="912"/>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F3300"/>
                </a:solidFill>
                <a:prstDash val="solid"/>
                <a:miter lim="800000"/>
                <a:headEnd type="none" w="med" len="med"/>
                <a:tailEnd type="none" w="med" len="med"/>
              </a:ln>
              <a:effectLst/>
            </p:spPr>
            <p:txBody>
              <a:bodyPr wrap="none"/>
              <a:lstStyle/>
              <a:p>
                <a:endParaRPr lang="ja-JP" altLang="en-US"/>
              </a:p>
            </p:txBody>
          </p:sp>
          <p:sp>
            <p:nvSpPr>
              <p:cNvPr id="47150"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47151" name="Text Box 47"/>
              <p:cNvSpPr txBox="1">
                <a:spLocks noChangeArrowheads="1"/>
              </p:cNvSpPr>
              <p:nvPr/>
            </p:nvSpPr>
            <p:spPr bwMode="auto">
              <a:xfrm>
                <a:off x="4452" y="2409"/>
                <a:ext cx="335" cy="231"/>
              </a:xfrm>
              <a:prstGeom prst="rect">
                <a:avLst/>
              </a:prstGeom>
              <a:noFill/>
              <a:ln w="9525">
                <a:noFill/>
                <a:miter lim="800000"/>
                <a:headEnd/>
                <a:tailEnd/>
              </a:ln>
              <a:effectLst/>
            </p:spPr>
            <p:txBody>
              <a:bodyPr wrap="none">
                <a:spAutoFit/>
              </a:bodyPr>
              <a:lstStyle/>
              <a:p>
                <a:r>
                  <a:rPr lang="en-US" altLang="ja-JP"/>
                  <a:t>ν</a:t>
                </a:r>
                <a:r>
                  <a:rPr lang="en-US" altLang="ja-JP" baseline="-25000"/>
                  <a:t>Q</a:t>
                </a:r>
              </a:p>
            </p:txBody>
          </p:sp>
          <p:sp>
            <p:nvSpPr>
              <p:cNvPr id="47152" name="Text Box 48"/>
              <p:cNvSpPr txBox="1">
                <a:spLocks noChangeArrowheads="1"/>
              </p:cNvSpPr>
              <p:nvPr/>
            </p:nvSpPr>
            <p:spPr bwMode="auto">
              <a:xfrm>
                <a:off x="5328" y="2256"/>
                <a:ext cx="156" cy="231"/>
              </a:xfrm>
              <a:prstGeom prst="rect">
                <a:avLst/>
              </a:prstGeom>
              <a:noFill/>
              <a:ln w="9525">
                <a:noFill/>
                <a:miter lim="800000"/>
                <a:headEnd/>
                <a:tailEnd/>
              </a:ln>
              <a:effectLst/>
            </p:spPr>
            <p:txBody>
              <a:bodyPr wrap="none">
                <a:spAutoFit/>
              </a:bodyPr>
              <a:lstStyle/>
              <a:p>
                <a:r>
                  <a:rPr lang="en-US" altLang="ja-JP"/>
                  <a:t>f</a:t>
                </a:r>
              </a:p>
            </p:txBody>
          </p:sp>
        </p:grpSp>
        <p:sp>
          <p:nvSpPr>
            <p:cNvPr id="47185" name="AutoShape 81"/>
            <p:cNvSpPr>
              <a:spLocks noChangeArrowheads="1"/>
            </p:cNvSpPr>
            <p:nvPr/>
          </p:nvSpPr>
          <p:spPr bwMode="auto">
            <a:xfrm>
              <a:off x="3504" y="1488"/>
              <a:ext cx="432" cy="528"/>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grpSp>
      <p:grpSp>
        <p:nvGrpSpPr>
          <p:cNvPr id="6" name="Group 84"/>
          <p:cNvGrpSpPr>
            <a:grpSpLocks/>
          </p:cNvGrpSpPr>
          <p:nvPr/>
        </p:nvGrpSpPr>
        <p:grpSpPr bwMode="auto">
          <a:xfrm>
            <a:off x="3962400" y="1491729"/>
            <a:ext cx="0" cy="1981200"/>
            <a:chOff x="2496" y="1344"/>
            <a:chExt cx="0" cy="1248"/>
          </a:xfrm>
        </p:grpSpPr>
        <p:sp>
          <p:nvSpPr>
            <p:cNvPr id="47186" name="Line 82"/>
            <p:cNvSpPr>
              <a:spLocks noChangeShapeType="1"/>
            </p:cNvSpPr>
            <p:nvPr/>
          </p:nvSpPr>
          <p:spPr bwMode="auto">
            <a:xfrm>
              <a:off x="2496" y="2064"/>
              <a:ext cx="0" cy="528"/>
            </a:xfrm>
            <a:prstGeom prst="line">
              <a:avLst/>
            </a:prstGeom>
            <a:noFill/>
            <a:ln w="38100">
              <a:solidFill>
                <a:srgbClr val="FF0000"/>
              </a:solidFill>
              <a:round/>
              <a:headEnd/>
              <a:tailEnd type="triangle" w="med" len="med"/>
            </a:ln>
            <a:effectLst/>
          </p:spPr>
          <p:txBody>
            <a:bodyPr/>
            <a:lstStyle/>
            <a:p>
              <a:endParaRPr lang="ja-JP" altLang="en-US"/>
            </a:p>
          </p:txBody>
        </p:sp>
        <p:sp>
          <p:nvSpPr>
            <p:cNvPr id="47187" name="Line 83"/>
            <p:cNvSpPr>
              <a:spLocks noChangeShapeType="1"/>
            </p:cNvSpPr>
            <p:nvPr/>
          </p:nvSpPr>
          <p:spPr bwMode="auto">
            <a:xfrm flipV="1">
              <a:off x="2496" y="1344"/>
              <a:ext cx="0" cy="720"/>
            </a:xfrm>
            <a:prstGeom prst="line">
              <a:avLst/>
            </a:prstGeom>
            <a:noFill/>
            <a:ln w="38100">
              <a:solidFill>
                <a:srgbClr val="FF0000"/>
              </a:solidFill>
              <a:round/>
              <a:headEnd/>
              <a:tailEnd type="triangle" w="med" len="med"/>
            </a:ln>
            <a:effectLst/>
          </p:spPr>
          <p:txBody>
            <a:bodyPr/>
            <a:lstStyle/>
            <a:p>
              <a:endParaRPr lang="ja-JP" altLang="en-US"/>
            </a:p>
          </p:txBody>
        </p:sp>
      </p:grpSp>
      <p:grpSp>
        <p:nvGrpSpPr>
          <p:cNvPr id="7" name="Group 124"/>
          <p:cNvGrpSpPr>
            <a:grpSpLocks/>
          </p:cNvGrpSpPr>
          <p:nvPr/>
        </p:nvGrpSpPr>
        <p:grpSpPr bwMode="auto">
          <a:xfrm>
            <a:off x="2514601" y="5370661"/>
            <a:ext cx="2473326" cy="857250"/>
            <a:chOff x="1584" y="3638"/>
            <a:chExt cx="1558" cy="540"/>
          </a:xfrm>
        </p:grpSpPr>
        <p:sp>
          <p:nvSpPr>
            <p:cNvPr id="47194" name="Text Box 90"/>
            <p:cNvSpPr txBox="1">
              <a:spLocks noChangeArrowheads="1"/>
            </p:cNvSpPr>
            <p:nvPr/>
          </p:nvSpPr>
          <p:spPr bwMode="auto">
            <a:xfrm>
              <a:off x="1594" y="3926"/>
              <a:ext cx="1524" cy="252"/>
            </a:xfrm>
            <a:prstGeom prst="rect">
              <a:avLst/>
            </a:prstGeom>
            <a:noFill/>
            <a:ln w="9525">
              <a:noFill/>
              <a:miter lim="800000"/>
              <a:headEnd/>
              <a:tailEnd/>
            </a:ln>
            <a:effectLst/>
          </p:spPr>
          <p:txBody>
            <a:bodyPr wrap="none">
              <a:spAutoFit/>
            </a:bodyPr>
            <a:lstStyle/>
            <a:p>
              <a:r>
                <a:rPr lang="en-US" altLang="ja-JP" sz="2000" b="1" dirty="0" err="1" smtClean="0">
                  <a:solidFill>
                    <a:srgbClr val="0000CC"/>
                  </a:solidFill>
                  <a:cs typeface="Times New Roman" pitchFamily="18" charset="0"/>
                </a:rPr>
                <a:t>ν</a:t>
              </a:r>
              <a:r>
                <a:rPr lang="en-US" altLang="ja-JP" sz="2000" b="1" baseline="-25000" dirty="0" err="1" smtClean="0">
                  <a:solidFill>
                    <a:srgbClr val="0000CC"/>
                  </a:solidFill>
                </a:rPr>
                <a:t>Q</a:t>
              </a:r>
              <a:r>
                <a:rPr lang="en-US" altLang="ja-JP" sz="2000" b="1" dirty="0" smtClean="0">
                  <a:solidFill>
                    <a:srgbClr val="0000CC"/>
                  </a:solidFill>
                </a:rPr>
                <a:t>(Cu : IP)  </a:t>
              </a:r>
              <a:r>
                <a:rPr lang="ja-JP" altLang="en-US" sz="2000" b="1" dirty="0" smtClean="0">
                  <a:solidFill>
                    <a:srgbClr val="0000CC"/>
                  </a:solidFill>
                </a:rPr>
                <a:t>～</a:t>
              </a:r>
              <a:r>
                <a:rPr lang="en-US" altLang="ja-JP" sz="2000" b="1" dirty="0" smtClean="0">
                  <a:solidFill>
                    <a:srgbClr val="0000CC"/>
                  </a:solidFill>
                </a:rPr>
                <a:t> 8 </a:t>
              </a:r>
              <a:r>
                <a:rPr lang="en-US" altLang="ja-JP" sz="2000" b="1" dirty="0">
                  <a:solidFill>
                    <a:srgbClr val="0000CC"/>
                  </a:solidFill>
                </a:rPr>
                <a:t>MHz</a:t>
              </a:r>
              <a:r>
                <a:rPr lang="en-US" altLang="ja-JP" sz="2000" dirty="0">
                  <a:solidFill>
                    <a:srgbClr val="0000CC"/>
                  </a:solidFill>
                  <a:latin typeface="Times New Roman" pitchFamily="18" charset="0"/>
                </a:rPr>
                <a:t> </a:t>
              </a:r>
            </a:p>
          </p:txBody>
        </p:sp>
        <p:sp>
          <p:nvSpPr>
            <p:cNvPr id="47195" name="Text Box 91"/>
            <p:cNvSpPr txBox="1">
              <a:spLocks noChangeArrowheads="1"/>
            </p:cNvSpPr>
            <p:nvPr/>
          </p:nvSpPr>
          <p:spPr bwMode="auto">
            <a:xfrm>
              <a:off x="1584" y="3638"/>
              <a:ext cx="1558" cy="252"/>
            </a:xfrm>
            <a:prstGeom prst="rect">
              <a:avLst/>
            </a:prstGeom>
            <a:noFill/>
            <a:ln w="9525">
              <a:noFill/>
              <a:miter lim="800000"/>
              <a:headEnd/>
              <a:tailEnd/>
            </a:ln>
            <a:effectLst/>
          </p:spPr>
          <p:txBody>
            <a:bodyPr wrap="none">
              <a:spAutoFit/>
            </a:bodyPr>
            <a:lstStyle/>
            <a:p>
              <a:r>
                <a:rPr lang="en-US" altLang="ja-JP" sz="2000" b="1" dirty="0" err="1" smtClean="0">
                  <a:solidFill>
                    <a:srgbClr val="009900"/>
                  </a:solidFill>
                  <a:cs typeface="Times New Roman" pitchFamily="18" charset="0"/>
                </a:rPr>
                <a:t>ν</a:t>
              </a:r>
              <a:r>
                <a:rPr lang="en-US" altLang="ja-JP" sz="2000" b="1" baseline="-25000" dirty="0" err="1" smtClean="0">
                  <a:solidFill>
                    <a:srgbClr val="009900"/>
                  </a:solidFill>
                </a:rPr>
                <a:t>Q</a:t>
              </a:r>
              <a:r>
                <a:rPr lang="en-US" altLang="ja-JP" sz="2000" b="1" dirty="0" smtClean="0">
                  <a:solidFill>
                    <a:srgbClr val="009900"/>
                  </a:solidFill>
                </a:rPr>
                <a:t>(Cu : OP)</a:t>
              </a:r>
              <a:r>
                <a:rPr lang="ja-JP" altLang="en-US" sz="2000" b="1" dirty="0" smtClean="0">
                  <a:solidFill>
                    <a:srgbClr val="009900"/>
                  </a:solidFill>
                </a:rPr>
                <a:t>～</a:t>
              </a:r>
              <a:r>
                <a:rPr lang="en-US" altLang="ja-JP" sz="2000" b="1" dirty="0" smtClean="0">
                  <a:solidFill>
                    <a:srgbClr val="009900"/>
                  </a:solidFill>
                </a:rPr>
                <a:t>16 </a:t>
              </a:r>
              <a:r>
                <a:rPr lang="en-US" altLang="ja-JP" sz="2000" b="1" dirty="0">
                  <a:solidFill>
                    <a:srgbClr val="009900"/>
                  </a:solidFill>
                </a:rPr>
                <a:t>MHz</a:t>
              </a:r>
              <a:r>
                <a:rPr lang="en-US" altLang="ja-JP" sz="2000" dirty="0">
                  <a:solidFill>
                    <a:srgbClr val="009900"/>
                  </a:solidFill>
                </a:rPr>
                <a:t> </a:t>
              </a:r>
            </a:p>
          </p:txBody>
        </p:sp>
      </p:grpSp>
      <p:sp>
        <p:nvSpPr>
          <p:cNvPr id="47258" name="Rectangle 154"/>
          <p:cNvSpPr>
            <a:spLocks noChangeArrowheads="1"/>
          </p:cNvSpPr>
          <p:nvPr/>
        </p:nvSpPr>
        <p:spPr bwMode="auto">
          <a:xfrm>
            <a:off x="4067175" y="2290242"/>
            <a:ext cx="635110" cy="461665"/>
          </a:xfrm>
          <a:prstGeom prst="rect">
            <a:avLst/>
          </a:prstGeom>
          <a:noFill/>
          <a:ln w="9525">
            <a:noFill/>
            <a:miter lim="800000"/>
            <a:headEnd/>
            <a:tailEnd/>
          </a:ln>
          <a:effectLst/>
        </p:spPr>
        <p:txBody>
          <a:bodyPr wrap="none">
            <a:spAutoFit/>
          </a:bodyPr>
          <a:lstStyle/>
          <a:p>
            <a:r>
              <a:rPr lang="en-US" altLang="ja-JP" sz="2400" b="1" dirty="0" err="1" smtClean="0">
                <a:solidFill>
                  <a:srgbClr val="FF0000"/>
                </a:solidFill>
              </a:rPr>
              <a:t>hν</a:t>
            </a:r>
            <a:r>
              <a:rPr lang="en-US" altLang="ja-JP" sz="2400" b="1" baseline="-25000" dirty="0" err="1" smtClean="0">
                <a:solidFill>
                  <a:srgbClr val="FF0000"/>
                </a:solidFill>
              </a:rPr>
              <a:t>Q</a:t>
            </a:r>
            <a:endParaRPr lang="en-US" altLang="ja-JP" sz="2400" b="1" baseline="-25000" dirty="0">
              <a:solidFill>
                <a:srgbClr val="FF0000"/>
              </a:solidFill>
            </a:endParaRPr>
          </a:p>
        </p:txBody>
      </p:sp>
      <p:sp>
        <p:nvSpPr>
          <p:cNvPr id="71" name="Rectangle 3"/>
          <p:cNvSpPr>
            <a:spLocks noChangeArrowheads="1"/>
          </p:cNvSpPr>
          <p:nvPr/>
        </p:nvSpPr>
        <p:spPr bwMode="auto">
          <a:xfrm>
            <a:off x="0" y="6597352"/>
            <a:ext cx="9144000" cy="288032"/>
          </a:xfrm>
          <a:prstGeom prst="rect">
            <a:avLst/>
          </a:prstGeom>
          <a:noFill/>
          <a:ln w="9525">
            <a:noFill/>
            <a:miter lim="800000"/>
            <a:headEnd/>
            <a:tailEnd/>
          </a:ln>
        </p:spPr>
        <p:txBody>
          <a:bodyPr wrap="none" anchor="t"/>
          <a:lstStyle/>
          <a:p>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N</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R</a:t>
            </a:r>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a:t>
            </a:r>
            <a:r>
              <a:rPr lang="en-US" altLang="ja-JP" sz="1200" b="1" dirty="0" smtClean="0">
                <a:latin typeface="Times New Roman" pitchFamily="18" charset="0"/>
                <a:ea typeface="ＭＳ Ｐゴシック" pitchFamily="50" charset="-128"/>
              </a:rPr>
              <a:t>N</a:t>
            </a:r>
            <a:r>
              <a:rPr lang="ja-JP" altLang="ja-JP" sz="1200" b="1" dirty="0" smtClean="0">
                <a:latin typeface="Times New Roman" pitchFamily="18" charset="0"/>
                <a:ea typeface="ＭＳ Ｐゴシック" pitchFamily="50" charset="-128"/>
              </a:rPr>
              <a:t>uclear </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uadrupole </a:t>
            </a:r>
            <a:r>
              <a:rPr lang="en-US" altLang="ja-JP" sz="1200" b="1" dirty="0" smtClean="0">
                <a:latin typeface="Times New Roman" pitchFamily="18" charset="0"/>
                <a:ea typeface="ＭＳ Ｐゴシック" pitchFamily="50" charset="-128"/>
              </a:rPr>
              <a:t>R</a:t>
            </a:r>
            <a:r>
              <a:rPr lang="ja-JP" altLang="ja-JP" sz="1200" b="1" dirty="0" smtClean="0">
                <a:latin typeface="Times New Roman" pitchFamily="18" charset="0"/>
                <a:ea typeface="ＭＳ Ｐゴシック" pitchFamily="50" charset="-128"/>
              </a:rPr>
              <a:t>esonance</a:t>
            </a:r>
            <a:r>
              <a:rPr lang="en-US" altLang="ja-JP" sz="1200" b="1" dirty="0" smtClean="0">
                <a:latin typeface="Times New Roman" pitchFamily="18" charset="0"/>
                <a:ea typeface="ＭＳ Ｐゴシック" pitchFamily="50" charset="-128"/>
              </a:rPr>
              <a:t>)   </a:t>
            </a:r>
            <a:r>
              <a:rPr lang="ja-JP" altLang="ja-JP" sz="1200" dirty="0" smtClean="0"/>
              <a:t>核四重極共鳴</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nuclear </a:t>
            </a:r>
            <a:r>
              <a:rPr lang="en-US" altLang="ja-JP" sz="1200" b="1" dirty="0" err="1" smtClean="0">
                <a:latin typeface="Times New Roman" pitchFamily="18" charset="0"/>
                <a:ea typeface="ＭＳ Ｐゴシック" pitchFamily="50" charset="-128"/>
              </a:rPr>
              <a:t>quadrupole</a:t>
            </a:r>
            <a:r>
              <a:rPr lang="en-US" altLang="ja-JP" sz="1200" b="1" dirty="0" smtClean="0">
                <a:latin typeface="Times New Roman" pitchFamily="18" charset="0"/>
                <a:ea typeface="ＭＳ Ｐゴシック" pitchFamily="50" charset="-128"/>
              </a:rPr>
              <a:t> moment)  </a:t>
            </a:r>
            <a:r>
              <a:rPr lang="ja-JP" altLang="en-US" sz="1200" dirty="0" err="1" smtClean="0"/>
              <a:t>、</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electric field gradient)</a:t>
            </a:r>
            <a:endParaRPr lang="ja-JP" altLang="en-US" sz="1200" b="1" dirty="0">
              <a:latin typeface="Times New Roman" pitchFamily="18" charset="0"/>
              <a:ea typeface="ＭＳ Ｐゴシック" pitchFamily="50" charset="-128"/>
            </a:endParaRPr>
          </a:p>
        </p:txBody>
      </p:sp>
      <p:sp>
        <p:nvSpPr>
          <p:cNvPr id="73"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ja-JP" altLang="en-US" sz="3600" b="1" dirty="0" smtClean="0">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Nuclear </a:t>
            </a:r>
            <a:r>
              <a:rPr lang="en-US" altLang="ja-JP" sz="2800" b="1" dirty="0" err="1" smtClean="0">
                <a:latin typeface="Times New Roman" pitchFamily="18" charset="0"/>
                <a:ea typeface="ＭＳ Ｐゴシック" pitchFamily="50" charset="-128"/>
              </a:rPr>
              <a:t>Quadrupole</a:t>
            </a:r>
            <a:r>
              <a:rPr lang="en-US" altLang="ja-JP" sz="2800" b="1" dirty="0" smtClean="0">
                <a:latin typeface="Times New Roman" pitchFamily="18" charset="0"/>
                <a:ea typeface="ＭＳ Ｐゴシック" pitchFamily="50" charset="-128"/>
              </a:rPr>
              <a:t> Resonance</a:t>
            </a:r>
            <a:r>
              <a:rPr lang="ja-JP" altLang="en-US" sz="2800" b="1" dirty="0" smtClean="0">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  ( </a:t>
            </a:r>
            <a:r>
              <a:rPr lang="en-US" altLang="ja-JP" sz="2800" b="1" i="1" dirty="0" smtClean="0">
                <a:latin typeface="Times New Roman" pitchFamily="18" charset="0"/>
                <a:ea typeface="ＭＳ Ｐゴシック" pitchFamily="50" charset="-128"/>
              </a:rPr>
              <a:t>H</a:t>
            </a:r>
            <a:r>
              <a:rPr lang="en-US" altLang="ja-JP" sz="2800" b="1" baseline="-25000" dirty="0" smtClean="0">
                <a:latin typeface="Times New Roman" pitchFamily="18" charset="0"/>
                <a:ea typeface="ＭＳ Ｐゴシック" pitchFamily="50" charset="-128"/>
              </a:rPr>
              <a:t>0</a:t>
            </a:r>
            <a:r>
              <a:rPr lang="en-US" altLang="ja-JP" sz="2800" b="1" dirty="0" smtClean="0">
                <a:latin typeface="Times New Roman" pitchFamily="18" charset="0"/>
                <a:ea typeface="ＭＳ Ｐゴシック" pitchFamily="50" charset="-128"/>
              </a:rPr>
              <a:t> = 0 )</a:t>
            </a:r>
            <a:endParaRPr lang="ja-JP" altLang="en-US" sz="2800" b="1" dirty="0">
              <a:latin typeface="Times New Roman" pitchFamily="18" charset="0"/>
              <a:ea typeface="ＭＳ Ｐゴシック" pitchFamily="50" charset="-128"/>
            </a:endParaRPr>
          </a:p>
        </p:txBody>
      </p:sp>
      <p:sp>
        <p:nvSpPr>
          <p:cNvPr id="75" name="Line 37"/>
          <p:cNvSpPr>
            <a:spLocks noChangeShapeType="1"/>
          </p:cNvSpPr>
          <p:nvPr/>
        </p:nvSpPr>
        <p:spPr bwMode="auto">
          <a:xfrm>
            <a:off x="3419872" y="1340545"/>
            <a:ext cx="1168400" cy="4762"/>
          </a:xfrm>
          <a:prstGeom prst="line">
            <a:avLst/>
          </a:prstGeom>
          <a:noFill/>
          <a:ln w="25400">
            <a:solidFill>
              <a:schemeClr val="tx1"/>
            </a:solidFill>
            <a:round/>
            <a:headEnd/>
            <a:tailEnd/>
          </a:ln>
          <a:effectLst/>
        </p:spPr>
        <p:txBody>
          <a:bodyPr wrap="none" anchor="ctr"/>
          <a:lstStyle/>
          <a:p>
            <a:endParaRPr lang="ja-JP" altLang="en-US"/>
          </a:p>
        </p:txBody>
      </p:sp>
      <p:sp>
        <p:nvSpPr>
          <p:cNvPr id="77" name="角丸四角形 76"/>
          <p:cNvSpPr/>
          <p:nvPr/>
        </p:nvSpPr>
        <p:spPr>
          <a:xfrm>
            <a:off x="179512" y="692696"/>
            <a:ext cx="3456384" cy="576064"/>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solidFill>
                  <a:schemeClr val="tx1"/>
                </a:solidFill>
              </a:rPr>
              <a:t>Cu nuclear spin ( I=3/2 )</a:t>
            </a:r>
            <a:endParaRPr lang="en-US" altLang="ja-JP" sz="2400" b="1" dirty="0">
              <a:solidFill>
                <a:schemeClr val="tx1"/>
              </a:solidFill>
            </a:endParaRPr>
          </a:p>
        </p:txBody>
      </p:sp>
      <p:sp>
        <p:nvSpPr>
          <p:cNvPr id="69"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grpSp>
        <p:nvGrpSpPr>
          <p:cNvPr id="74" name="グループ化 73"/>
          <p:cNvGrpSpPr/>
          <p:nvPr/>
        </p:nvGrpSpPr>
        <p:grpSpPr>
          <a:xfrm>
            <a:off x="5237162" y="4355812"/>
            <a:ext cx="3906838" cy="1968515"/>
            <a:chOff x="5237162" y="4355812"/>
            <a:chExt cx="3906838" cy="1968515"/>
          </a:xfrm>
        </p:grpSpPr>
        <p:grpSp>
          <p:nvGrpSpPr>
            <p:cNvPr id="10" name="Group 125"/>
            <p:cNvGrpSpPr>
              <a:grpSpLocks/>
            </p:cNvGrpSpPr>
            <p:nvPr/>
          </p:nvGrpSpPr>
          <p:grpSpPr bwMode="auto">
            <a:xfrm>
              <a:off x="5237162" y="4797152"/>
              <a:ext cx="3906838" cy="1527175"/>
              <a:chOff x="3299" y="3360"/>
              <a:chExt cx="2461" cy="962"/>
            </a:xfrm>
          </p:grpSpPr>
          <p:sp>
            <p:nvSpPr>
              <p:cNvPr id="47215" name="AutoShape 111"/>
              <p:cNvSpPr>
                <a:spLocks noChangeArrowheads="1"/>
              </p:cNvSpPr>
              <p:nvPr/>
            </p:nvSpPr>
            <p:spPr bwMode="auto">
              <a:xfrm>
                <a:off x="3299" y="3723"/>
                <a:ext cx="318" cy="288"/>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ja-JP" altLang="en-US"/>
              </a:p>
            </p:txBody>
          </p:sp>
          <p:grpSp>
            <p:nvGrpSpPr>
              <p:cNvPr id="11" name="Group 121"/>
              <p:cNvGrpSpPr>
                <a:grpSpLocks/>
              </p:cNvGrpSpPr>
              <p:nvPr/>
            </p:nvGrpSpPr>
            <p:grpSpPr bwMode="auto">
              <a:xfrm>
                <a:off x="3696" y="3360"/>
                <a:ext cx="2064" cy="962"/>
                <a:chOff x="3552" y="3312"/>
                <a:chExt cx="2064" cy="962"/>
              </a:xfrm>
            </p:grpSpPr>
            <p:sp>
              <p:nvSpPr>
                <p:cNvPr id="47217" name="Line 113"/>
                <p:cNvSpPr>
                  <a:spLocks noChangeShapeType="1"/>
                </p:cNvSpPr>
                <p:nvPr/>
              </p:nvSpPr>
              <p:spPr bwMode="auto">
                <a:xfrm>
                  <a:off x="3552" y="3984"/>
                  <a:ext cx="1860" cy="0"/>
                </a:xfrm>
                <a:prstGeom prst="line">
                  <a:avLst/>
                </a:prstGeom>
                <a:noFill/>
                <a:ln w="9525">
                  <a:solidFill>
                    <a:schemeClr val="tx1"/>
                  </a:solidFill>
                  <a:miter lim="800000"/>
                  <a:headEnd/>
                  <a:tailEnd type="triangle" w="med" len="med"/>
                </a:ln>
                <a:effectLst/>
              </p:spPr>
              <p:txBody>
                <a:bodyPr wrap="none"/>
                <a:lstStyle/>
                <a:p>
                  <a:endParaRPr lang="ja-JP" altLang="en-US"/>
                </a:p>
              </p:txBody>
            </p:sp>
            <p:sp>
              <p:nvSpPr>
                <p:cNvPr id="47218" name="Freeform 114"/>
                <p:cNvSpPr>
                  <a:spLocks/>
                </p:cNvSpPr>
                <p:nvPr/>
              </p:nvSpPr>
              <p:spPr bwMode="auto">
                <a:xfrm>
                  <a:off x="4498" y="3312"/>
                  <a:ext cx="542" cy="672"/>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9900"/>
                  </a:solidFill>
                  <a:prstDash val="solid"/>
                  <a:miter lim="800000"/>
                  <a:headEnd type="none" w="med" len="med"/>
                  <a:tailEnd type="none" w="med" len="med"/>
                </a:ln>
                <a:effectLst/>
              </p:spPr>
              <p:txBody>
                <a:bodyPr wrap="none"/>
                <a:lstStyle/>
                <a:p>
                  <a:endParaRPr lang="ja-JP" altLang="en-US"/>
                </a:p>
              </p:txBody>
            </p:sp>
            <p:sp>
              <p:nvSpPr>
                <p:cNvPr id="47219" name="Line 115"/>
                <p:cNvSpPr>
                  <a:spLocks noChangeShapeType="1"/>
                </p:cNvSpPr>
                <p:nvPr/>
              </p:nvSpPr>
              <p:spPr bwMode="auto">
                <a:xfrm>
                  <a:off x="4752" y="3888"/>
                  <a:ext cx="0" cy="192"/>
                </a:xfrm>
                <a:prstGeom prst="line">
                  <a:avLst/>
                </a:prstGeom>
                <a:noFill/>
                <a:ln w="25400">
                  <a:solidFill>
                    <a:srgbClr val="009900"/>
                  </a:solidFill>
                  <a:round/>
                  <a:headEnd/>
                  <a:tailEnd/>
                </a:ln>
                <a:effectLst/>
              </p:spPr>
              <p:txBody>
                <a:bodyPr/>
                <a:lstStyle/>
                <a:p>
                  <a:endParaRPr lang="ja-JP" altLang="en-US"/>
                </a:p>
              </p:txBody>
            </p:sp>
            <p:sp>
              <p:nvSpPr>
                <p:cNvPr id="47220" name="Text Box 116"/>
                <p:cNvSpPr txBox="1">
                  <a:spLocks noChangeArrowheads="1"/>
                </p:cNvSpPr>
                <p:nvPr/>
              </p:nvSpPr>
              <p:spPr bwMode="auto">
                <a:xfrm>
                  <a:off x="4620" y="4041"/>
                  <a:ext cx="570" cy="233"/>
                </a:xfrm>
                <a:prstGeom prst="rect">
                  <a:avLst/>
                </a:prstGeom>
                <a:noFill/>
                <a:ln w="9525">
                  <a:noFill/>
                  <a:miter lim="800000"/>
                  <a:headEnd/>
                  <a:tailEnd/>
                </a:ln>
                <a:effectLst/>
              </p:spPr>
              <p:txBody>
                <a:bodyPr wrap="none">
                  <a:spAutoFit/>
                </a:bodyPr>
                <a:lstStyle/>
                <a:p>
                  <a:r>
                    <a:rPr lang="en-US" altLang="ja-JP" dirty="0" smtClean="0">
                      <a:solidFill>
                        <a:srgbClr val="006600"/>
                      </a:solidFill>
                    </a:rPr>
                    <a:t>16 MHz</a:t>
                  </a:r>
                  <a:endParaRPr lang="en-US" altLang="ja-JP" baseline="-25000" dirty="0">
                    <a:solidFill>
                      <a:srgbClr val="006600"/>
                    </a:solidFill>
                  </a:endParaRPr>
                </a:p>
              </p:txBody>
            </p:sp>
            <p:sp>
              <p:nvSpPr>
                <p:cNvPr id="47221" name="Text Box 117"/>
                <p:cNvSpPr txBox="1">
                  <a:spLocks noChangeArrowheads="1"/>
                </p:cNvSpPr>
                <p:nvPr/>
              </p:nvSpPr>
              <p:spPr bwMode="auto">
                <a:xfrm>
                  <a:off x="5460" y="3888"/>
                  <a:ext cx="156" cy="231"/>
                </a:xfrm>
                <a:prstGeom prst="rect">
                  <a:avLst/>
                </a:prstGeom>
                <a:noFill/>
                <a:ln w="9525">
                  <a:noFill/>
                  <a:miter lim="800000"/>
                  <a:headEnd/>
                  <a:tailEnd/>
                </a:ln>
                <a:effectLst/>
              </p:spPr>
              <p:txBody>
                <a:bodyPr wrap="none">
                  <a:spAutoFit/>
                </a:bodyPr>
                <a:lstStyle/>
                <a:p>
                  <a:r>
                    <a:rPr lang="en-US" altLang="ja-JP"/>
                    <a:t>f</a:t>
                  </a:r>
                </a:p>
              </p:txBody>
            </p:sp>
            <p:sp>
              <p:nvSpPr>
                <p:cNvPr id="47222" name="Freeform 118"/>
                <p:cNvSpPr>
                  <a:spLocks/>
                </p:cNvSpPr>
                <p:nvPr/>
              </p:nvSpPr>
              <p:spPr bwMode="auto">
                <a:xfrm>
                  <a:off x="3682" y="3312"/>
                  <a:ext cx="542" cy="672"/>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00FF"/>
                  </a:solidFill>
                  <a:prstDash val="solid"/>
                  <a:miter lim="800000"/>
                  <a:headEnd type="none" w="med" len="med"/>
                  <a:tailEnd type="none" w="med" len="med"/>
                </a:ln>
                <a:effectLst/>
              </p:spPr>
              <p:txBody>
                <a:bodyPr wrap="none"/>
                <a:lstStyle/>
                <a:p>
                  <a:endParaRPr lang="ja-JP" altLang="en-US"/>
                </a:p>
              </p:txBody>
            </p:sp>
            <p:sp>
              <p:nvSpPr>
                <p:cNvPr id="47223" name="Text Box 119"/>
                <p:cNvSpPr txBox="1">
                  <a:spLocks noChangeArrowheads="1"/>
                </p:cNvSpPr>
                <p:nvPr/>
              </p:nvSpPr>
              <p:spPr bwMode="auto">
                <a:xfrm>
                  <a:off x="3793" y="4002"/>
                  <a:ext cx="496" cy="233"/>
                </a:xfrm>
                <a:prstGeom prst="rect">
                  <a:avLst/>
                </a:prstGeom>
                <a:noFill/>
                <a:ln w="9525">
                  <a:noFill/>
                  <a:miter lim="800000"/>
                  <a:headEnd/>
                  <a:tailEnd/>
                </a:ln>
                <a:effectLst/>
              </p:spPr>
              <p:txBody>
                <a:bodyPr wrap="none">
                  <a:spAutoFit/>
                </a:bodyPr>
                <a:lstStyle/>
                <a:p>
                  <a:r>
                    <a:rPr lang="en-US" altLang="ja-JP" dirty="0" smtClean="0">
                      <a:solidFill>
                        <a:schemeClr val="tx2"/>
                      </a:solidFill>
                    </a:rPr>
                    <a:t>8 MHz</a:t>
                  </a:r>
                  <a:endParaRPr lang="en-US" altLang="ja-JP" baseline="-25000" dirty="0">
                    <a:solidFill>
                      <a:schemeClr val="tx2"/>
                    </a:solidFill>
                  </a:endParaRPr>
                </a:p>
              </p:txBody>
            </p:sp>
            <p:sp>
              <p:nvSpPr>
                <p:cNvPr id="47224" name="Line 120"/>
                <p:cNvSpPr>
                  <a:spLocks noChangeShapeType="1"/>
                </p:cNvSpPr>
                <p:nvPr/>
              </p:nvSpPr>
              <p:spPr bwMode="auto">
                <a:xfrm>
                  <a:off x="3958" y="3888"/>
                  <a:ext cx="0" cy="144"/>
                </a:xfrm>
                <a:prstGeom prst="line">
                  <a:avLst/>
                </a:prstGeom>
                <a:noFill/>
                <a:ln w="25400">
                  <a:solidFill>
                    <a:srgbClr val="0000FF"/>
                  </a:solidFill>
                  <a:round/>
                  <a:headEnd/>
                  <a:tailEnd/>
                </a:ln>
                <a:effectLst/>
              </p:spPr>
              <p:txBody>
                <a:bodyPr/>
                <a:lstStyle/>
                <a:p>
                  <a:endParaRPr lang="ja-JP" altLang="en-US"/>
                </a:p>
              </p:txBody>
            </p:sp>
          </p:grpSp>
        </p:grpSp>
        <p:sp>
          <p:nvSpPr>
            <p:cNvPr id="70" name="Text Box 119"/>
            <p:cNvSpPr txBox="1">
              <a:spLocks noChangeArrowheads="1"/>
            </p:cNvSpPr>
            <p:nvPr/>
          </p:nvSpPr>
          <p:spPr bwMode="auto">
            <a:xfrm>
              <a:off x="6371244" y="4355812"/>
              <a:ext cx="360996" cy="369332"/>
            </a:xfrm>
            <a:prstGeom prst="rect">
              <a:avLst/>
            </a:prstGeom>
            <a:noFill/>
            <a:ln w="9525">
              <a:noFill/>
              <a:miter lim="800000"/>
              <a:headEnd/>
              <a:tailEnd/>
            </a:ln>
            <a:effectLst/>
          </p:spPr>
          <p:txBody>
            <a:bodyPr wrap="none">
              <a:spAutoFit/>
            </a:bodyPr>
            <a:lstStyle/>
            <a:p>
              <a:r>
                <a:rPr lang="en-US" altLang="ja-JP" dirty="0" smtClean="0">
                  <a:solidFill>
                    <a:schemeClr val="tx2"/>
                  </a:solidFill>
                </a:rPr>
                <a:t>IP</a:t>
              </a:r>
              <a:endParaRPr lang="en-US" altLang="ja-JP" baseline="-25000" dirty="0">
                <a:solidFill>
                  <a:schemeClr val="tx2"/>
                </a:solidFill>
              </a:endParaRPr>
            </a:p>
          </p:txBody>
        </p:sp>
        <p:sp>
          <p:nvSpPr>
            <p:cNvPr id="72" name="Text Box 116"/>
            <p:cNvSpPr txBox="1">
              <a:spLocks noChangeArrowheads="1"/>
            </p:cNvSpPr>
            <p:nvPr/>
          </p:nvSpPr>
          <p:spPr bwMode="auto">
            <a:xfrm>
              <a:off x="7572810" y="4355812"/>
              <a:ext cx="455574" cy="369332"/>
            </a:xfrm>
            <a:prstGeom prst="rect">
              <a:avLst/>
            </a:prstGeom>
            <a:noFill/>
            <a:ln w="9525">
              <a:noFill/>
              <a:miter lim="800000"/>
              <a:headEnd/>
              <a:tailEnd/>
            </a:ln>
            <a:effectLst/>
          </p:spPr>
          <p:txBody>
            <a:bodyPr wrap="none">
              <a:spAutoFit/>
            </a:bodyPr>
            <a:lstStyle/>
            <a:p>
              <a:r>
                <a:rPr lang="en-US" altLang="ja-JP" dirty="0" smtClean="0">
                  <a:solidFill>
                    <a:srgbClr val="006600"/>
                  </a:solidFill>
                </a:rPr>
                <a:t>OP</a:t>
              </a:r>
              <a:endParaRPr lang="en-US" altLang="ja-JP" baseline="-25000" dirty="0">
                <a:solidFill>
                  <a:srgbClr val="006600"/>
                </a:solidFill>
              </a:endParaRPr>
            </a:p>
          </p:txBody>
        </p:sp>
      </p:grpSp>
      <p:grpSp>
        <p:nvGrpSpPr>
          <p:cNvPr id="81" name="グループ化 80"/>
          <p:cNvGrpSpPr/>
          <p:nvPr/>
        </p:nvGrpSpPr>
        <p:grpSpPr>
          <a:xfrm>
            <a:off x="179512" y="4221088"/>
            <a:ext cx="4464496" cy="2232249"/>
            <a:chOff x="179512" y="4221088"/>
            <a:chExt cx="4464496" cy="2232249"/>
          </a:xfrm>
        </p:grpSpPr>
        <p:grpSp>
          <p:nvGrpSpPr>
            <p:cNvPr id="68" name="グループ化 67"/>
            <p:cNvGrpSpPr/>
            <p:nvPr/>
          </p:nvGrpSpPr>
          <p:grpSpPr>
            <a:xfrm>
              <a:off x="179512" y="4221088"/>
              <a:ext cx="4464496" cy="2230661"/>
              <a:chOff x="179512" y="4221088"/>
              <a:chExt cx="4464496" cy="2230661"/>
            </a:xfrm>
          </p:grpSpPr>
          <p:grpSp>
            <p:nvGrpSpPr>
              <p:cNvPr id="9" name="Group 122"/>
              <p:cNvGrpSpPr>
                <a:grpSpLocks/>
              </p:cNvGrpSpPr>
              <p:nvPr/>
            </p:nvGrpSpPr>
            <p:grpSpPr bwMode="auto">
              <a:xfrm>
                <a:off x="1031950" y="4853136"/>
                <a:ext cx="1489075" cy="1598613"/>
                <a:chOff x="525" y="3312"/>
                <a:chExt cx="938" cy="1007"/>
              </a:xfrm>
            </p:grpSpPr>
            <p:sp>
              <p:nvSpPr>
                <p:cNvPr id="47196" name="AutoShape 92"/>
                <p:cNvSpPr>
                  <a:spLocks noChangeArrowheads="1"/>
                </p:cNvSpPr>
                <p:nvPr/>
              </p:nvSpPr>
              <p:spPr bwMode="auto">
                <a:xfrm>
                  <a:off x="532" y="3874"/>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197" name="AutoShape 93"/>
                <p:cNvSpPr>
                  <a:spLocks noChangeArrowheads="1"/>
                </p:cNvSpPr>
                <p:nvPr/>
              </p:nvSpPr>
              <p:spPr bwMode="auto">
                <a:xfrm>
                  <a:off x="528" y="3600"/>
                  <a:ext cx="814" cy="167"/>
                </a:xfrm>
                <a:prstGeom prst="parallelogram">
                  <a:avLst>
                    <a:gd name="adj" fmla="val 206140"/>
                  </a:avLst>
                </a:prstGeom>
                <a:solidFill>
                  <a:srgbClr val="339966">
                    <a:alpha val="50000"/>
                  </a:srgbClr>
                </a:solidFill>
                <a:ln w="9525">
                  <a:solidFill>
                    <a:schemeClr val="tx1"/>
                  </a:solidFill>
                  <a:miter lim="800000"/>
                  <a:headEnd/>
                  <a:tailEnd/>
                </a:ln>
                <a:effectLst/>
              </p:spPr>
              <p:txBody>
                <a:bodyPr wrap="none" anchor="ctr"/>
                <a:lstStyle/>
                <a:p>
                  <a:pPr algn="ctr"/>
                  <a:endParaRPr lang="ja-JP" altLang="ja-JP"/>
                </a:p>
              </p:txBody>
            </p:sp>
            <p:sp>
              <p:nvSpPr>
                <p:cNvPr id="47198" name="AutoShape 94"/>
                <p:cNvSpPr>
                  <a:spLocks noChangeArrowheads="1"/>
                </p:cNvSpPr>
                <p:nvPr/>
              </p:nvSpPr>
              <p:spPr bwMode="auto">
                <a:xfrm>
                  <a:off x="532" y="3312"/>
                  <a:ext cx="488" cy="458"/>
                </a:xfrm>
                <a:prstGeom prst="triangle">
                  <a:avLst>
                    <a:gd name="adj" fmla="val 86634"/>
                  </a:avLst>
                </a:prstGeom>
                <a:noFill/>
                <a:ln w="9525">
                  <a:solidFill>
                    <a:schemeClr val="tx1"/>
                  </a:solidFill>
                  <a:miter lim="800000"/>
                  <a:headEnd/>
                  <a:tailEnd/>
                </a:ln>
                <a:effectLst/>
              </p:spPr>
              <p:txBody>
                <a:bodyPr wrap="none" anchor="ctr"/>
                <a:lstStyle/>
                <a:p>
                  <a:endParaRPr lang="ja-JP" altLang="en-US"/>
                </a:p>
              </p:txBody>
            </p:sp>
            <p:sp>
              <p:nvSpPr>
                <p:cNvPr id="47199" name="AutoShape 95"/>
                <p:cNvSpPr>
                  <a:spLocks noChangeArrowheads="1"/>
                </p:cNvSpPr>
                <p:nvPr/>
              </p:nvSpPr>
              <p:spPr bwMode="auto">
                <a:xfrm>
                  <a:off x="898" y="3312"/>
                  <a:ext cx="448" cy="291"/>
                </a:xfrm>
                <a:prstGeom prst="triangle">
                  <a:avLst>
                    <a:gd name="adj" fmla="val 13931"/>
                  </a:avLst>
                </a:prstGeom>
                <a:noFill/>
                <a:ln w="9525">
                  <a:solidFill>
                    <a:schemeClr val="tx1"/>
                  </a:solidFill>
                  <a:miter lim="800000"/>
                  <a:headEnd/>
                  <a:tailEnd/>
                </a:ln>
                <a:effectLst/>
              </p:spPr>
              <p:txBody>
                <a:bodyPr wrap="none" anchor="ctr"/>
                <a:lstStyle/>
                <a:p>
                  <a:endParaRPr lang="ja-JP" altLang="en-US"/>
                </a:p>
              </p:txBody>
            </p:sp>
            <p:sp>
              <p:nvSpPr>
                <p:cNvPr id="47200" name="Oval 96"/>
                <p:cNvSpPr>
                  <a:spLocks noChangeArrowheads="1"/>
                </p:cNvSpPr>
                <p:nvPr/>
              </p:nvSpPr>
              <p:spPr bwMode="auto">
                <a:xfrm>
                  <a:off x="898" y="3916"/>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1" name="Oval 97"/>
                <p:cNvSpPr>
                  <a:spLocks noChangeArrowheads="1"/>
                </p:cNvSpPr>
                <p:nvPr/>
              </p:nvSpPr>
              <p:spPr bwMode="auto">
                <a:xfrm>
                  <a:off x="898" y="3638"/>
                  <a:ext cx="82" cy="83"/>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47202" name="Text Box 98"/>
                <p:cNvSpPr txBox="1">
                  <a:spLocks noChangeArrowheads="1"/>
                </p:cNvSpPr>
                <p:nvPr/>
              </p:nvSpPr>
              <p:spPr bwMode="auto">
                <a:xfrm>
                  <a:off x="1347" y="3938"/>
                  <a:ext cx="116" cy="250"/>
                </a:xfrm>
                <a:prstGeom prst="rect">
                  <a:avLst/>
                </a:prstGeom>
                <a:noFill/>
                <a:ln w="9525">
                  <a:noFill/>
                  <a:miter lim="800000"/>
                  <a:headEnd/>
                  <a:tailEnd/>
                </a:ln>
                <a:effectLst/>
              </p:spPr>
              <p:txBody>
                <a:bodyPr wrap="none">
                  <a:spAutoFit/>
                </a:bodyPr>
                <a:lstStyle/>
                <a:p>
                  <a:endParaRPr lang="ja-JP" altLang="ja-JP" sz="2000">
                    <a:latin typeface="Times New Roman" pitchFamily="18" charset="0"/>
                  </a:endParaRPr>
                </a:p>
              </p:txBody>
            </p:sp>
            <p:sp>
              <p:nvSpPr>
                <p:cNvPr id="47203" name="AutoShape 99"/>
                <p:cNvSpPr>
                  <a:spLocks noChangeArrowheads="1"/>
                </p:cNvSpPr>
                <p:nvPr/>
              </p:nvSpPr>
              <p:spPr bwMode="auto">
                <a:xfrm>
                  <a:off x="525" y="4128"/>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204" name="Oval 100"/>
                <p:cNvSpPr>
                  <a:spLocks noChangeArrowheads="1"/>
                </p:cNvSpPr>
                <p:nvPr/>
              </p:nvSpPr>
              <p:spPr bwMode="auto">
                <a:xfrm>
                  <a:off x="891" y="4170"/>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5" name="Text Box 101"/>
                <p:cNvSpPr txBox="1">
                  <a:spLocks noChangeArrowheads="1"/>
                </p:cNvSpPr>
                <p:nvPr/>
              </p:nvSpPr>
              <p:spPr bwMode="auto">
                <a:xfrm>
                  <a:off x="1341" y="4069"/>
                  <a:ext cx="116" cy="250"/>
                </a:xfrm>
                <a:prstGeom prst="rect">
                  <a:avLst/>
                </a:prstGeom>
                <a:noFill/>
                <a:ln w="9525">
                  <a:noFill/>
                  <a:miter lim="800000"/>
                  <a:headEnd/>
                  <a:tailEnd/>
                </a:ln>
                <a:effectLst/>
              </p:spPr>
              <p:txBody>
                <a:bodyPr wrap="none">
                  <a:spAutoFit/>
                </a:bodyPr>
                <a:lstStyle/>
                <a:p>
                  <a:endParaRPr lang="ja-JP" altLang="ja-JP" sz="2000" b="1">
                    <a:solidFill>
                      <a:schemeClr val="accent2"/>
                    </a:solidFill>
                    <a:latin typeface="Times New Roman" pitchFamily="18" charset="0"/>
                  </a:endParaRPr>
                </a:p>
              </p:txBody>
            </p:sp>
            <p:sp>
              <p:nvSpPr>
                <p:cNvPr id="47213" name="Text Box 109"/>
                <p:cNvSpPr txBox="1">
                  <a:spLocks noChangeArrowheads="1"/>
                </p:cNvSpPr>
                <p:nvPr/>
              </p:nvSpPr>
              <p:spPr bwMode="auto">
                <a:xfrm>
                  <a:off x="1084" y="3648"/>
                  <a:ext cx="265" cy="192"/>
                </a:xfrm>
                <a:prstGeom prst="rect">
                  <a:avLst/>
                </a:prstGeom>
                <a:noFill/>
                <a:ln w="9525">
                  <a:noFill/>
                  <a:miter lim="800000"/>
                  <a:headEnd/>
                  <a:tailEnd/>
                </a:ln>
                <a:effectLst/>
              </p:spPr>
              <p:txBody>
                <a:bodyPr wrap="none">
                  <a:spAutoFit/>
                </a:bodyPr>
                <a:lstStyle/>
                <a:p>
                  <a:r>
                    <a:rPr lang="en-US" altLang="ja-JP" sz="1400" b="1" dirty="0">
                      <a:solidFill>
                        <a:srgbClr val="FF0000"/>
                      </a:solidFill>
                    </a:rPr>
                    <a:t>Cu</a:t>
                  </a:r>
                </a:p>
              </p:txBody>
            </p:sp>
            <p:sp>
              <p:nvSpPr>
                <p:cNvPr id="47214" name="Rectangle 110"/>
                <p:cNvSpPr>
                  <a:spLocks noChangeArrowheads="1"/>
                </p:cNvSpPr>
                <p:nvPr/>
              </p:nvSpPr>
              <p:spPr bwMode="auto">
                <a:xfrm>
                  <a:off x="1084" y="3936"/>
                  <a:ext cx="265" cy="192"/>
                </a:xfrm>
                <a:prstGeom prst="rect">
                  <a:avLst/>
                </a:prstGeom>
                <a:noFill/>
                <a:ln w="9525">
                  <a:noFill/>
                  <a:miter lim="800000"/>
                  <a:headEnd/>
                  <a:tailEnd/>
                </a:ln>
                <a:effectLst/>
              </p:spPr>
              <p:txBody>
                <a:bodyPr wrap="none">
                  <a:spAutoFit/>
                </a:bodyPr>
                <a:lstStyle/>
                <a:p>
                  <a:r>
                    <a:rPr lang="en-US" altLang="ja-JP" sz="1400" b="1" dirty="0"/>
                    <a:t>Cu</a:t>
                  </a:r>
                </a:p>
              </p:txBody>
            </p:sp>
          </p:grpSp>
          <p:sp>
            <p:nvSpPr>
              <p:cNvPr id="80" name="角丸四角形 79"/>
              <p:cNvSpPr/>
              <p:nvPr/>
            </p:nvSpPr>
            <p:spPr>
              <a:xfrm>
                <a:off x="179512" y="4221088"/>
                <a:ext cx="4464496" cy="576064"/>
              </a:xfrm>
              <a:prstGeom prst="roundRect">
                <a:avLst/>
              </a:prstGeom>
              <a:no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ja-JP" sz="2400" b="1" dirty="0" smtClean="0">
                    <a:solidFill>
                      <a:schemeClr val="tx1"/>
                    </a:solidFill>
                  </a:rPr>
                  <a:t>Different Electric field gradient</a:t>
                </a:r>
                <a:endParaRPr lang="en-US" altLang="ja-JP" sz="2400" b="1" dirty="0">
                  <a:solidFill>
                    <a:schemeClr val="tx1"/>
                  </a:solidFill>
                </a:endParaRPr>
              </a:p>
            </p:txBody>
          </p:sp>
        </p:grpSp>
        <p:sp>
          <p:nvSpPr>
            <p:cNvPr id="76" name="正方形/長方形 75"/>
            <p:cNvSpPr/>
            <p:nvPr/>
          </p:nvSpPr>
          <p:spPr>
            <a:xfrm>
              <a:off x="395536" y="5229200"/>
              <a:ext cx="396262" cy="307777"/>
            </a:xfrm>
            <a:prstGeom prst="rect">
              <a:avLst/>
            </a:prstGeom>
            <a:solidFill>
              <a:srgbClr val="009900"/>
            </a:solidFill>
          </p:spPr>
          <p:txBody>
            <a:bodyPr wrap="square">
              <a:spAutoFit/>
            </a:bodyPr>
            <a:lstStyle/>
            <a:p>
              <a:r>
                <a:rPr lang="en-US" altLang="ja-JP" sz="1400" dirty="0" smtClean="0">
                  <a:solidFill>
                    <a:srgbClr val="FFFFFF"/>
                  </a:solidFill>
                </a:rPr>
                <a:t>OP</a:t>
              </a:r>
              <a:endParaRPr lang="ja-JP" altLang="en-US" sz="1400" dirty="0"/>
            </a:p>
          </p:txBody>
        </p:sp>
        <p:sp>
          <p:nvSpPr>
            <p:cNvPr id="78" name="正方形/長方形 77"/>
            <p:cNvSpPr/>
            <p:nvPr/>
          </p:nvSpPr>
          <p:spPr>
            <a:xfrm>
              <a:off x="395536" y="5733256"/>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sp>
          <p:nvSpPr>
            <p:cNvPr id="79" name="正方形/長方形 78"/>
            <p:cNvSpPr/>
            <p:nvPr/>
          </p:nvSpPr>
          <p:spPr>
            <a:xfrm>
              <a:off x="395536" y="6145560"/>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grpSp>
      <p:sp>
        <p:nvSpPr>
          <p:cNvPr id="82" name="Text Box 18"/>
          <p:cNvSpPr txBox="1">
            <a:spLocks noChangeArrowheads="1"/>
          </p:cNvSpPr>
          <p:nvPr/>
        </p:nvSpPr>
        <p:spPr bwMode="auto">
          <a:xfrm>
            <a:off x="5318861" y="3336985"/>
            <a:ext cx="1039067" cy="369332"/>
          </a:xfrm>
          <a:prstGeom prst="rect">
            <a:avLst/>
          </a:prstGeom>
          <a:noFill/>
          <a:ln w="9525">
            <a:noFill/>
            <a:miter lim="800000"/>
            <a:headEnd/>
            <a:tailEnd/>
          </a:ln>
          <a:effectLst/>
        </p:spPr>
        <p:txBody>
          <a:bodyPr wrap="none">
            <a:spAutoFit/>
          </a:bodyPr>
          <a:lstStyle/>
          <a:p>
            <a:r>
              <a:rPr lang="en-US" altLang="ja-JP" i="0" dirty="0" smtClean="0"/>
              <a:t>m=±1/2</a:t>
            </a:r>
            <a:endParaRPr lang="en-US" altLang="ja-JP" i="0" dirty="0"/>
          </a:p>
        </p:txBody>
      </p:sp>
      <p:sp>
        <p:nvSpPr>
          <p:cNvPr id="83" name="Text Box 18"/>
          <p:cNvSpPr txBox="1">
            <a:spLocks noChangeArrowheads="1"/>
          </p:cNvSpPr>
          <p:nvPr/>
        </p:nvSpPr>
        <p:spPr bwMode="auto">
          <a:xfrm>
            <a:off x="5292002" y="1225414"/>
            <a:ext cx="1039067" cy="369332"/>
          </a:xfrm>
          <a:prstGeom prst="rect">
            <a:avLst/>
          </a:prstGeom>
          <a:noFill/>
          <a:ln w="9525">
            <a:noFill/>
            <a:miter lim="800000"/>
            <a:headEnd/>
            <a:tailEnd/>
          </a:ln>
          <a:effectLst/>
        </p:spPr>
        <p:txBody>
          <a:bodyPr wrap="none">
            <a:spAutoFit/>
          </a:bodyPr>
          <a:lstStyle/>
          <a:p>
            <a:r>
              <a:rPr lang="en-US" altLang="ja-JP" i="0" dirty="0" smtClean="0"/>
              <a:t>m=±3/2</a:t>
            </a:r>
            <a:endParaRPr lang="en-US" altLang="ja-JP" i="0" dirty="0"/>
          </a:p>
        </p:txBody>
      </p:sp>
    </p:spTree>
    <p:extLst>
      <p:ext uri="{BB962C8B-B14F-4D97-AF65-F5344CB8AC3E}">
        <p14:creationId xmlns:p14="http://schemas.microsoft.com/office/powerpoint/2010/main" val="12634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up)">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3" presetClass="entr" presetSubtype="1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blinds(horizontal)">
                                      <p:cBhvr>
                                        <p:cTn id="2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22" name="Freeform 118"/>
          <p:cNvSpPr>
            <a:spLocks/>
          </p:cNvSpPr>
          <p:nvPr/>
        </p:nvSpPr>
        <p:spPr bwMode="auto">
          <a:xfrm>
            <a:off x="5364088" y="1628800"/>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38100" cap="flat" cmpd="sng">
            <a:solidFill>
              <a:srgbClr val="0000FF"/>
            </a:solidFill>
            <a:prstDash val="solid"/>
            <a:miter lim="800000"/>
            <a:headEnd type="none" w="med" len="med"/>
            <a:tailEnd type="none" w="med" len="med"/>
          </a:ln>
          <a:effectLst/>
        </p:spPr>
        <p:txBody>
          <a:bodyPr wrap="none"/>
          <a:lstStyle/>
          <a:p>
            <a:endParaRPr lang="ja-JP" altLang="en-US"/>
          </a:p>
        </p:txBody>
      </p:sp>
      <p:grpSp>
        <p:nvGrpSpPr>
          <p:cNvPr id="7" name="Group 124"/>
          <p:cNvGrpSpPr>
            <a:grpSpLocks/>
          </p:cNvGrpSpPr>
          <p:nvPr/>
        </p:nvGrpSpPr>
        <p:grpSpPr bwMode="auto">
          <a:xfrm>
            <a:off x="2428950" y="1923678"/>
            <a:ext cx="2473326" cy="857250"/>
            <a:chOff x="1584" y="3638"/>
            <a:chExt cx="1558" cy="540"/>
          </a:xfrm>
        </p:grpSpPr>
        <p:sp>
          <p:nvSpPr>
            <p:cNvPr id="47194" name="Text Box 90"/>
            <p:cNvSpPr txBox="1">
              <a:spLocks noChangeArrowheads="1"/>
            </p:cNvSpPr>
            <p:nvPr/>
          </p:nvSpPr>
          <p:spPr bwMode="auto">
            <a:xfrm>
              <a:off x="1594" y="3926"/>
              <a:ext cx="1524" cy="252"/>
            </a:xfrm>
            <a:prstGeom prst="rect">
              <a:avLst/>
            </a:prstGeom>
            <a:noFill/>
            <a:ln w="9525">
              <a:noFill/>
              <a:miter lim="800000"/>
              <a:headEnd/>
              <a:tailEnd/>
            </a:ln>
            <a:effectLst/>
          </p:spPr>
          <p:txBody>
            <a:bodyPr wrap="none">
              <a:spAutoFit/>
            </a:bodyPr>
            <a:lstStyle/>
            <a:p>
              <a:r>
                <a:rPr lang="en-US" altLang="ja-JP" sz="2000" b="1" dirty="0" err="1" smtClean="0">
                  <a:solidFill>
                    <a:srgbClr val="0000CC"/>
                  </a:solidFill>
                  <a:cs typeface="Times New Roman" pitchFamily="18" charset="0"/>
                </a:rPr>
                <a:t>ν</a:t>
              </a:r>
              <a:r>
                <a:rPr lang="en-US" altLang="ja-JP" sz="2000" b="1" baseline="-25000" dirty="0" err="1" smtClean="0">
                  <a:solidFill>
                    <a:srgbClr val="0000CC"/>
                  </a:solidFill>
                </a:rPr>
                <a:t>Q</a:t>
              </a:r>
              <a:r>
                <a:rPr lang="en-US" altLang="ja-JP" sz="2000" b="1" dirty="0" smtClean="0">
                  <a:solidFill>
                    <a:srgbClr val="0000CC"/>
                  </a:solidFill>
                </a:rPr>
                <a:t>(Cu : IP)  </a:t>
              </a:r>
              <a:r>
                <a:rPr lang="ja-JP" altLang="en-US" sz="2000" b="1" dirty="0" smtClean="0">
                  <a:solidFill>
                    <a:srgbClr val="0000CC"/>
                  </a:solidFill>
                </a:rPr>
                <a:t>～</a:t>
              </a:r>
              <a:r>
                <a:rPr lang="en-US" altLang="ja-JP" sz="2000" b="1" dirty="0" smtClean="0">
                  <a:solidFill>
                    <a:srgbClr val="0000CC"/>
                  </a:solidFill>
                </a:rPr>
                <a:t> 8 </a:t>
              </a:r>
              <a:r>
                <a:rPr lang="en-US" altLang="ja-JP" sz="2000" b="1" dirty="0">
                  <a:solidFill>
                    <a:srgbClr val="0000CC"/>
                  </a:solidFill>
                </a:rPr>
                <a:t>MHz</a:t>
              </a:r>
              <a:r>
                <a:rPr lang="en-US" altLang="ja-JP" sz="2000" dirty="0">
                  <a:solidFill>
                    <a:srgbClr val="0000CC"/>
                  </a:solidFill>
                  <a:latin typeface="Times New Roman" pitchFamily="18" charset="0"/>
                </a:rPr>
                <a:t> </a:t>
              </a:r>
            </a:p>
          </p:txBody>
        </p:sp>
        <p:sp>
          <p:nvSpPr>
            <p:cNvPr id="47195" name="Text Box 91"/>
            <p:cNvSpPr txBox="1">
              <a:spLocks noChangeArrowheads="1"/>
            </p:cNvSpPr>
            <p:nvPr/>
          </p:nvSpPr>
          <p:spPr bwMode="auto">
            <a:xfrm>
              <a:off x="1584" y="3638"/>
              <a:ext cx="1558" cy="252"/>
            </a:xfrm>
            <a:prstGeom prst="rect">
              <a:avLst/>
            </a:prstGeom>
            <a:noFill/>
            <a:ln w="9525">
              <a:noFill/>
              <a:miter lim="800000"/>
              <a:headEnd/>
              <a:tailEnd/>
            </a:ln>
            <a:effectLst/>
          </p:spPr>
          <p:txBody>
            <a:bodyPr wrap="none">
              <a:spAutoFit/>
            </a:bodyPr>
            <a:lstStyle/>
            <a:p>
              <a:r>
                <a:rPr lang="en-US" altLang="ja-JP" sz="2000" b="1" dirty="0" err="1" smtClean="0">
                  <a:solidFill>
                    <a:srgbClr val="009900"/>
                  </a:solidFill>
                  <a:cs typeface="Times New Roman" pitchFamily="18" charset="0"/>
                </a:rPr>
                <a:t>ν</a:t>
              </a:r>
              <a:r>
                <a:rPr lang="en-US" altLang="ja-JP" sz="2000" b="1" baseline="-25000" dirty="0" err="1" smtClean="0">
                  <a:solidFill>
                    <a:srgbClr val="009900"/>
                  </a:solidFill>
                </a:rPr>
                <a:t>Q</a:t>
              </a:r>
              <a:r>
                <a:rPr lang="en-US" altLang="ja-JP" sz="2000" b="1" dirty="0" smtClean="0">
                  <a:solidFill>
                    <a:srgbClr val="009900"/>
                  </a:solidFill>
                </a:rPr>
                <a:t>(Cu : OP)</a:t>
              </a:r>
              <a:r>
                <a:rPr lang="ja-JP" altLang="en-US" sz="2000" b="1" dirty="0" smtClean="0">
                  <a:solidFill>
                    <a:srgbClr val="009900"/>
                  </a:solidFill>
                </a:rPr>
                <a:t>～</a:t>
              </a:r>
              <a:r>
                <a:rPr lang="en-US" altLang="ja-JP" sz="2000" b="1" dirty="0" smtClean="0">
                  <a:solidFill>
                    <a:srgbClr val="009900"/>
                  </a:solidFill>
                </a:rPr>
                <a:t>16 </a:t>
              </a:r>
              <a:r>
                <a:rPr lang="en-US" altLang="ja-JP" sz="2000" b="1" dirty="0">
                  <a:solidFill>
                    <a:srgbClr val="009900"/>
                  </a:solidFill>
                </a:rPr>
                <a:t>MHz</a:t>
              </a:r>
              <a:r>
                <a:rPr lang="en-US" altLang="ja-JP" sz="2000" dirty="0">
                  <a:solidFill>
                    <a:srgbClr val="009900"/>
                  </a:solidFill>
                </a:rPr>
                <a:t> </a:t>
              </a:r>
            </a:p>
          </p:txBody>
        </p:sp>
      </p:grpSp>
      <p:sp>
        <p:nvSpPr>
          <p:cNvPr id="71" name="Rectangle 3"/>
          <p:cNvSpPr>
            <a:spLocks noChangeArrowheads="1"/>
          </p:cNvSpPr>
          <p:nvPr/>
        </p:nvSpPr>
        <p:spPr bwMode="auto">
          <a:xfrm>
            <a:off x="0" y="6597352"/>
            <a:ext cx="9144000" cy="288032"/>
          </a:xfrm>
          <a:prstGeom prst="rect">
            <a:avLst/>
          </a:prstGeom>
          <a:noFill/>
          <a:ln w="9525">
            <a:noFill/>
            <a:miter lim="800000"/>
            <a:headEnd/>
            <a:tailEnd/>
          </a:ln>
        </p:spPr>
        <p:txBody>
          <a:bodyPr wrap="none" anchor="t"/>
          <a:lstStyle/>
          <a:p>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N</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R</a:t>
            </a:r>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a:t>
            </a:r>
            <a:r>
              <a:rPr lang="en-US" altLang="ja-JP" sz="1200" b="1" dirty="0" smtClean="0">
                <a:latin typeface="Times New Roman" pitchFamily="18" charset="0"/>
                <a:ea typeface="ＭＳ Ｐゴシック" pitchFamily="50" charset="-128"/>
              </a:rPr>
              <a:t>N</a:t>
            </a:r>
            <a:r>
              <a:rPr lang="ja-JP" altLang="ja-JP" sz="1200" b="1" dirty="0" smtClean="0">
                <a:latin typeface="Times New Roman" pitchFamily="18" charset="0"/>
                <a:ea typeface="ＭＳ Ｐゴシック" pitchFamily="50" charset="-128"/>
              </a:rPr>
              <a:t>uclear </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uadrupole </a:t>
            </a:r>
            <a:r>
              <a:rPr lang="en-US" altLang="ja-JP" sz="1200" b="1" dirty="0" smtClean="0">
                <a:latin typeface="Times New Roman" pitchFamily="18" charset="0"/>
                <a:ea typeface="ＭＳ Ｐゴシック" pitchFamily="50" charset="-128"/>
              </a:rPr>
              <a:t>R</a:t>
            </a:r>
            <a:r>
              <a:rPr lang="ja-JP" altLang="ja-JP" sz="1200" b="1" dirty="0" smtClean="0">
                <a:latin typeface="Times New Roman" pitchFamily="18" charset="0"/>
                <a:ea typeface="ＭＳ Ｐゴシック" pitchFamily="50" charset="-128"/>
              </a:rPr>
              <a:t>esonance</a:t>
            </a:r>
            <a:r>
              <a:rPr lang="en-US" altLang="ja-JP" sz="1200" b="1" dirty="0" smtClean="0">
                <a:latin typeface="Times New Roman" pitchFamily="18" charset="0"/>
                <a:ea typeface="ＭＳ Ｐゴシック" pitchFamily="50" charset="-128"/>
              </a:rPr>
              <a:t>)   </a:t>
            </a:r>
            <a:r>
              <a:rPr lang="ja-JP" altLang="ja-JP" sz="1200" dirty="0" smtClean="0"/>
              <a:t>核四重極共鳴</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nuclear </a:t>
            </a:r>
            <a:r>
              <a:rPr lang="en-US" altLang="ja-JP" sz="1200" b="1" dirty="0" err="1" smtClean="0">
                <a:latin typeface="Times New Roman" pitchFamily="18" charset="0"/>
                <a:ea typeface="ＭＳ Ｐゴシック" pitchFamily="50" charset="-128"/>
              </a:rPr>
              <a:t>quadrupole</a:t>
            </a:r>
            <a:r>
              <a:rPr lang="en-US" altLang="ja-JP" sz="1200" b="1" dirty="0" smtClean="0">
                <a:latin typeface="Times New Roman" pitchFamily="18" charset="0"/>
                <a:ea typeface="ＭＳ Ｐゴシック" pitchFamily="50" charset="-128"/>
              </a:rPr>
              <a:t> moment)  </a:t>
            </a:r>
            <a:r>
              <a:rPr lang="ja-JP" altLang="en-US" sz="1200" dirty="0" err="1" smtClean="0"/>
              <a:t>、</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electric field gradient)</a:t>
            </a:r>
            <a:endParaRPr lang="ja-JP" altLang="en-US" sz="1200" b="1" dirty="0">
              <a:latin typeface="Times New Roman" pitchFamily="18" charset="0"/>
              <a:ea typeface="ＭＳ Ｐゴシック" pitchFamily="50" charset="-128"/>
            </a:endParaRPr>
          </a:p>
        </p:txBody>
      </p:sp>
      <p:sp>
        <p:nvSpPr>
          <p:cNvPr id="73"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ja-JP" altLang="en-US" sz="3600" b="1" dirty="0" smtClean="0">
                <a:latin typeface="Times New Roman" pitchFamily="18" charset="0"/>
                <a:ea typeface="ＭＳ Ｐゴシック" pitchFamily="50" charset="-128"/>
              </a:rPr>
              <a:t>　</a:t>
            </a:r>
            <a:r>
              <a:rPr lang="en-US" altLang="ja-JP" sz="2800" b="1" dirty="0">
                <a:latin typeface="Times New Roman" panose="02020603050405020304" pitchFamily="18" charset="0"/>
                <a:ea typeface="ＭＳ Ｐゴシック" pitchFamily="50" charset="-128"/>
                <a:cs typeface="Times New Roman" panose="02020603050405020304" pitchFamily="18" charset="0"/>
              </a:rPr>
              <a:t> NQR ,  Zero-field-NMR</a:t>
            </a:r>
            <a:endParaRPr lang="ja-JP" altLang="en-US" sz="2800" b="1" dirty="0">
              <a:latin typeface="Times New Roman" pitchFamily="18" charset="0"/>
              <a:ea typeface="ＭＳ Ｐゴシック" pitchFamily="50" charset="-128"/>
            </a:endParaRPr>
          </a:p>
        </p:txBody>
      </p:sp>
      <p:sp>
        <p:nvSpPr>
          <p:cNvPr id="69"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grpSp>
        <p:nvGrpSpPr>
          <p:cNvPr id="13" name="グループ化 12"/>
          <p:cNvGrpSpPr/>
          <p:nvPr/>
        </p:nvGrpSpPr>
        <p:grpSpPr>
          <a:xfrm>
            <a:off x="5148265" y="1172452"/>
            <a:ext cx="3995741" cy="1906603"/>
            <a:chOff x="5148265" y="899427"/>
            <a:chExt cx="3995741" cy="1906603"/>
          </a:xfrm>
        </p:grpSpPr>
        <p:sp>
          <p:nvSpPr>
            <p:cNvPr id="47217" name="Line 113"/>
            <p:cNvSpPr>
              <a:spLocks noChangeShapeType="1"/>
            </p:cNvSpPr>
            <p:nvPr/>
          </p:nvSpPr>
          <p:spPr bwMode="auto">
            <a:xfrm flipV="1">
              <a:off x="5148265" y="2390105"/>
              <a:ext cx="3748091" cy="17463"/>
            </a:xfrm>
            <a:prstGeom prst="line">
              <a:avLst/>
            </a:prstGeom>
            <a:noFill/>
            <a:ln w="9525">
              <a:solidFill>
                <a:schemeClr val="tx1"/>
              </a:solidFill>
              <a:miter lim="800000"/>
              <a:headEnd/>
              <a:tailEnd type="triangle" w="med" len="med"/>
            </a:ln>
            <a:effectLst/>
          </p:spPr>
          <p:txBody>
            <a:bodyPr wrap="none"/>
            <a:lstStyle/>
            <a:p>
              <a:endParaRPr lang="ja-JP" altLang="en-US"/>
            </a:p>
          </p:txBody>
        </p:sp>
        <p:sp>
          <p:nvSpPr>
            <p:cNvPr id="47218" name="Freeform 114"/>
            <p:cNvSpPr>
              <a:spLocks/>
            </p:cNvSpPr>
            <p:nvPr/>
          </p:nvSpPr>
          <p:spPr bwMode="auto">
            <a:xfrm>
              <a:off x="6372229" y="1340767"/>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9900"/>
              </a:solidFill>
              <a:prstDash val="solid"/>
              <a:miter lim="800000"/>
              <a:headEnd type="none" w="med" len="med"/>
              <a:tailEnd type="none" w="med" len="med"/>
            </a:ln>
            <a:effectLst/>
          </p:spPr>
          <p:txBody>
            <a:bodyPr wrap="none"/>
            <a:lstStyle/>
            <a:p>
              <a:endParaRPr lang="ja-JP" altLang="en-US"/>
            </a:p>
          </p:txBody>
        </p:sp>
        <p:sp>
          <p:nvSpPr>
            <p:cNvPr id="47219" name="Line 115"/>
            <p:cNvSpPr>
              <a:spLocks noChangeShapeType="1"/>
            </p:cNvSpPr>
            <p:nvPr/>
          </p:nvSpPr>
          <p:spPr bwMode="auto">
            <a:xfrm>
              <a:off x="6804029" y="2292473"/>
              <a:ext cx="0" cy="215430"/>
            </a:xfrm>
            <a:prstGeom prst="line">
              <a:avLst/>
            </a:prstGeom>
            <a:noFill/>
            <a:ln w="25400">
              <a:solidFill>
                <a:srgbClr val="009900"/>
              </a:solidFill>
              <a:round/>
              <a:headEnd/>
              <a:tailEnd/>
            </a:ln>
            <a:effectLst/>
          </p:spPr>
          <p:txBody>
            <a:bodyPr/>
            <a:lstStyle/>
            <a:p>
              <a:endParaRPr lang="ja-JP" altLang="en-US"/>
            </a:p>
          </p:txBody>
        </p:sp>
        <p:sp>
          <p:nvSpPr>
            <p:cNvPr id="47220" name="Text Box 116"/>
            <p:cNvSpPr txBox="1">
              <a:spLocks noChangeArrowheads="1"/>
            </p:cNvSpPr>
            <p:nvPr/>
          </p:nvSpPr>
          <p:spPr bwMode="auto">
            <a:xfrm>
              <a:off x="6372229" y="2435895"/>
              <a:ext cx="904876" cy="369888"/>
            </a:xfrm>
            <a:prstGeom prst="rect">
              <a:avLst/>
            </a:prstGeom>
            <a:noFill/>
            <a:ln w="9525">
              <a:noFill/>
              <a:miter lim="800000"/>
              <a:headEnd/>
              <a:tailEnd/>
            </a:ln>
            <a:effectLst/>
          </p:spPr>
          <p:txBody>
            <a:bodyPr wrap="none">
              <a:spAutoFit/>
            </a:bodyPr>
            <a:lstStyle/>
            <a:p>
              <a:r>
                <a:rPr lang="en-US" altLang="ja-JP" dirty="0" smtClean="0">
                  <a:solidFill>
                    <a:srgbClr val="006600"/>
                  </a:solidFill>
                </a:rPr>
                <a:t>16 MHz</a:t>
              </a:r>
              <a:endParaRPr lang="en-US" altLang="ja-JP" baseline="-25000" dirty="0">
                <a:solidFill>
                  <a:srgbClr val="006600"/>
                </a:solidFill>
              </a:endParaRPr>
            </a:p>
          </p:txBody>
        </p:sp>
        <p:sp>
          <p:nvSpPr>
            <p:cNvPr id="47221" name="Text Box 117"/>
            <p:cNvSpPr txBox="1">
              <a:spLocks noChangeArrowheads="1"/>
            </p:cNvSpPr>
            <p:nvPr/>
          </p:nvSpPr>
          <p:spPr bwMode="auto">
            <a:xfrm>
              <a:off x="8896356" y="2255167"/>
              <a:ext cx="247650" cy="366713"/>
            </a:xfrm>
            <a:prstGeom prst="rect">
              <a:avLst/>
            </a:prstGeom>
            <a:noFill/>
            <a:ln w="9525">
              <a:noFill/>
              <a:miter lim="800000"/>
              <a:headEnd/>
              <a:tailEnd/>
            </a:ln>
            <a:effectLst/>
          </p:spPr>
          <p:txBody>
            <a:bodyPr wrap="none">
              <a:spAutoFit/>
            </a:bodyPr>
            <a:lstStyle/>
            <a:p>
              <a:r>
                <a:rPr lang="en-US" altLang="ja-JP"/>
                <a:t>f</a:t>
              </a:r>
            </a:p>
          </p:txBody>
        </p:sp>
        <p:sp>
          <p:nvSpPr>
            <p:cNvPr id="47223" name="Text Box 119"/>
            <p:cNvSpPr txBox="1">
              <a:spLocks noChangeArrowheads="1"/>
            </p:cNvSpPr>
            <p:nvPr/>
          </p:nvSpPr>
          <p:spPr bwMode="auto">
            <a:xfrm>
              <a:off x="5435603" y="2436142"/>
              <a:ext cx="787401" cy="369888"/>
            </a:xfrm>
            <a:prstGeom prst="rect">
              <a:avLst/>
            </a:prstGeom>
            <a:noFill/>
            <a:ln w="9525">
              <a:noFill/>
              <a:miter lim="800000"/>
              <a:headEnd/>
              <a:tailEnd/>
            </a:ln>
            <a:effectLst/>
          </p:spPr>
          <p:txBody>
            <a:bodyPr wrap="none">
              <a:spAutoFit/>
            </a:bodyPr>
            <a:lstStyle/>
            <a:p>
              <a:r>
                <a:rPr lang="en-US" altLang="ja-JP" dirty="0" smtClean="0">
                  <a:solidFill>
                    <a:schemeClr val="tx2"/>
                  </a:solidFill>
                </a:rPr>
                <a:t>8 MHz</a:t>
              </a:r>
              <a:endParaRPr lang="en-US" altLang="ja-JP" baseline="-25000" dirty="0">
                <a:solidFill>
                  <a:schemeClr val="tx2"/>
                </a:solidFill>
              </a:endParaRPr>
            </a:p>
          </p:txBody>
        </p:sp>
        <p:sp>
          <p:nvSpPr>
            <p:cNvPr id="47224" name="Line 120"/>
            <p:cNvSpPr>
              <a:spLocks noChangeShapeType="1"/>
            </p:cNvSpPr>
            <p:nvPr/>
          </p:nvSpPr>
          <p:spPr bwMode="auto">
            <a:xfrm>
              <a:off x="5795966" y="2255167"/>
              <a:ext cx="0" cy="228600"/>
            </a:xfrm>
            <a:prstGeom prst="line">
              <a:avLst/>
            </a:prstGeom>
            <a:noFill/>
            <a:ln w="25400">
              <a:solidFill>
                <a:srgbClr val="0000FF"/>
              </a:solidFill>
              <a:round/>
              <a:headEnd/>
              <a:tailEnd/>
            </a:ln>
            <a:effectLst/>
          </p:spPr>
          <p:txBody>
            <a:bodyPr/>
            <a:lstStyle/>
            <a:p>
              <a:endParaRPr lang="ja-JP" altLang="en-US"/>
            </a:p>
          </p:txBody>
        </p:sp>
        <p:sp>
          <p:nvSpPr>
            <p:cNvPr id="70" name="Text Box 119"/>
            <p:cNvSpPr txBox="1">
              <a:spLocks noChangeArrowheads="1"/>
            </p:cNvSpPr>
            <p:nvPr/>
          </p:nvSpPr>
          <p:spPr bwMode="auto">
            <a:xfrm>
              <a:off x="5651164" y="899427"/>
              <a:ext cx="360996" cy="369332"/>
            </a:xfrm>
            <a:prstGeom prst="rect">
              <a:avLst/>
            </a:prstGeom>
            <a:noFill/>
            <a:ln w="9525">
              <a:noFill/>
              <a:miter lim="800000"/>
              <a:headEnd/>
              <a:tailEnd/>
            </a:ln>
            <a:effectLst/>
          </p:spPr>
          <p:txBody>
            <a:bodyPr wrap="none">
              <a:spAutoFit/>
            </a:bodyPr>
            <a:lstStyle/>
            <a:p>
              <a:r>
                <a:rPr lang="en-US" altLang="ja-JP" dirty="0" smtClean="0">
                  <a:solidFill>
                    <a:schemeClr val="tx2"/>
                  </a:solidFill>
                </a:rPr>
                <a:t>IP</a:t>
              </a:r>
              <a:endParaRPr lang="en-US" altLang="ja-JP" baseline="-25000" dirty="0">
                <a:solidFill>
                  <a:schemeClr val="tx2"/>
                </a:solidFill>
              </a:endParaRPr>
            </a:p>
          </p:txBody>
        </p:sp>
        <p:sp>
          <p:nvSpPr>
            <p:cNvPr id="72" name="Text Box 116"/>
            <p:cNvSpPr txBox="1">
              <a:spLocks noChangeArrowheads="1"/>
            </p:cNvSpPr>
            <p:nvPr/>
          </p:nvSpPr>
          <p:spPr bwMode="auto">
            <a:xfrm>
              <a:off x="6588224" y="899427"/>
              <a:ext cx="455574" cy="369332"/>
            </a:xfrm>
            <a:prstGeom prst="rect">
              <a:avLst/>
            </a:prstGeom>
            <a:noFill/>
            <a:ln w="9525">
              <a:noFill/>
              <a:miter lim="800000"/>
              <a:headEnd/>
              <a:tailEnd/>
            </a:ln>
            <a:effectLst/>
          </p:spPr>
          <p:txBody>
            <a:bodyPr wrap="none">
              <a:spAutoFit/>
            </a:bodyPr>
            <a:lstStyle/>
            <a:p>
              <a:r>
                <a:rPr lang="en-US" altLang="ja-JP" dirty="0" smtClean="0">
                  <a:solidFill>
                    <a:srgbClr val="006600"/>
                  </a:solidFill>
                </a:rPr>
                <a:t>OP</a:t>
              </a:r>
              <a:endParaRPr lang="en-US" altLang="ja-JP" baseline="-25000" dirty="0">
                <a:solidFill>
                  <a:srgbClr val="006600"/>
                </a:solidFill>
              </a:endParaRPr>
            </a:p>
          </p:txBody>
        </p:sp>
        <p:sp>
          <p:nvSpPr>
            <p:cNvPr id="84" name="Freeform 118"/>
            <p:cNvSpPr>
              <a:spLocks/>
            </p:cNvSpPr>
            <p:nvPr/>
          </p:nvSpPr>
          <p:spPr bwMode="auto">
            <a:xfrm>
              <a:off x="5382457" y="1346975"/>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00FF"/>
              </a:solidFill>
              <a:prstDash val="sysDash"/>
              <a:miter lim="800000"/>
              <a:headEnd type="none" w="med" len="med"/>
              <a:tailEnd type="none" w="med" len="med"/>
            </a:ln>
            <a:effectLst/>
          </p:spPr>
          <p:txBody>
            <a:bodyPr wrap="none"/>
            <a:lstStyle/>
            <a:p>
              <a:endParaRPr lang="ja-JP" altLang="en-US"/>
            </a:p>
          </p:txBody>
        </p:sp>
      </p:grpSp>
      <p:grpSp>
        <p:nvGrpSpPr>
          <p:cNvPr id="81" name="グループ化 80"/>
          <p:cNvGrpSpPr/>
          <p:nvPr/>
        </p:nvGrpSpPr>
        <p:grpSpPr>
          <a:xfrm>
            <a:off x="179512" y="908719"/>
            <a:ext cx="4464496" cy="2232249"/>
            <a:chOff x="179512" y="4221088"/>
            <a:chExt cx="4464496" cy="2232249"/>
          </a:xfrm>
        </p:grpSpPr>
        <p:grpSp>
          <p:nvGrpSpPr>
            <p:cNvPr id="68" name="グループ化 67"/>
            <p:cNvGrpSpPr/>
            <p:nvPr/>
          </p:nvGrpSpPr>
          <p:grpSpPr>
            <a:xfrm>
              <a:off x="179512" y="4221088"/>
              <a:ext cx="4464496" cy="2230661"/>
              <a:chOff x="179512" y="4221088"/>
              <a:chExt cx="4464496" cy="2230661"/>
            </a:xfrm>
          </p:grpSpPr>
          <p:grpSp>
            <p:nvGrpSpPr>
              <p:cNvPr id="9" name="Group 122"/>
              <p:cNvGrpSpPr>
                <a:grpSpLocks/>
              </p:cNvGrpSpPr>
              <p:nvPr/>
            </p:nvGrpSpPr>
            <p:grpSpPr bwMode="auto">
              <a:xfrm>
                <a:off x="1031950" y="4853136"/>
                <a:ext cx="1489075" cy="1598613"/>
                <a:chOff x="525" y="3312"/>
                <a:chExt cx="938" cy="1007"/>
              </a:xfrm>
            </p:grpSpPr>
            <p:sp>
              <p:nvSpPr>
                <p:cNvPr id="47196" name="AutoShape 92"/>
                <p:cNvSpPr>
                  <a:spLocks noChangeArrowheads="1"/>
                </p:cNvSpPr>
                <p:nvPr/>
              </p:nvSpPr>
              <p:spPr bwMode="auto">
                <a:xfrm>
                  <a:off x="532" y="3874"/>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197" name="AutoShape 93"/>
                <p:cNvSpPr>
                  <a:spLocks noChangeArrowheads="1"/>
                </p:cNvSpPr>
                <p:nvPr/>
              </p:nvSpPr>
              <p:spPr bwMode="auto">
                <a:xfrm>
                  <a:off x="528" y="3600"/>
                  <a:ext cx="814" cy="167"/>
                </a:xfrm>
                <a:prstGeom prst="parallelogram">
                  <a:avLst>
                    <a:gd name="adj" fmla="val 206140"/>
                  </a:avLst>
                </a:prstGeom>
                <a:solidFill>
                  <a:srgbClr val="339966">
                    <a:alpha val="50000"/>
                  </a:srgbClr>
                </a:solidFill>
                <a:ln w="9525">
                  <a:solidFill>
                    <a:schemeClr val="tx1"/>
                  </a:solidFill>
                  <a:miter lim="800000"/>
                  <a:headEnd/>
                  <a:tailEnd/>
                </a:ln>
                <a:effectLst/>
              </p:spPr>
              <p:txBody>
                <a:bodyPr wrap="none" anchor="ctr"/>
                <a:lstStyle/>
                <a:p>
                  <a:pPr algn="ctr"/>
                  <a:endParaRPr lang="ja-JP" altLang="ja-JP"/>
                </a:p>
              </p:txBody>
            </p:sp>
            <p:sp>
              <p:nvSpPr>
                <p:cNvPr id="47198" name="AutoShape 94"/>
                <p:cNvSpPr>
                  <a:spLocks noChangeArrowheads="1"/>
                </p:cNvSpPr>
                <p:nvPr/>
              </p:nvSpPr>
              <p:spPr bwMode="auto">
                <a:xfrm>
                  <a:off x="532" y="3312"/>
                  <a:ext cx="488" cy="458"/>
                </a:xfrm>
                <a:prstGeom prst="triangle">
                  <a:avLst>
                    <a:gd name="adj" fmla="val 86634"/>
                  </a:avLst>
                </a:prstGeom>
                <a:noFill/>
                <a:ln w="9525">
                  <a:solidFill>
                    <a:schemeClr val="tx1"/>
                  </a:solidFill>
                  <a:miter lim="800000"/>
                  <a:headEnd/>
                  <a:tailEnd/>
                </a:ln>
                <a:effectLst/>
              </p:spPr>
              <p:txBody>
                <a:bodyPr wrap="none" anchor="ctr"/>
                <a:lstStyle/>
                <a:p>
                  <a:endParaRPr lang="ja-JP" altLang="en-US"/>
                </a:p>
              </p:txBody>
            </p:sp>
            <p:sp>
              <p:nvSpPr>
                <p:cNvPr id="47199" name="AutoShape 95"/>
                <p:cNvSpPr>
                  <a:spLocks noChangeArrowheads="1"/>
                </p:cNvSpPr>
                <p:nvPr/>
              </p:nvSpPr>
              <p:spPr bwMode="auto">
                <a:xfrm>
                  <a:off x="898" y="3312"/>
                  <a:ext cx="448" cy="291"/>
                </a:xfrm>
                <a:prstGeom prst="triangle">
                  <a:avLst>
                    <a:gd name="adj" fmla="val 13931"/>
                  </a:avLst>
                </a:prstGeom>
                <a:noFill/>
                <a:ln w="9525">
                  <a:solidFill>
                    <a:schemeClr val="tx1"/>
                  </a:solidFill>
                  <a:miter lim="800000"/>
                  <a:headEnd/>
                  <a:tailEnd/>
                </a:ln>
                <a:effectLst/>
              </p:spPr>
              <p:txBody>
                <a:bodyPr wrap="none" anchor="ctr"/>
                <a:lstStyle/>
                <a:p>
                  <a:endParaRPr lang="ja-JP" altLang="en-US"/>
                </a:p>
              </p:txBody>
            </p:sp>
            <p:sp>
              <p:nvSpPr>
                <p:cNvPr id="47200" name="Oval 96"/>
                <p:cNvSpPr>
                  <a:spLocks noChangeArrowheads="1"/>
                </p:cNvSpPr>
                <p:nvPr/>
              </p:nvSpPr>
              <p:spPr bwMode="auto">
                <a:xfrm>
                  <a:off x="898" y="3916"/>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1" name="Oval 97"/>
                <p:cNvSpPr>
                  <a:spLocks noChangeArrowheads="1"/>
                </p:cNvSpPr>
                <p:nvPr/>
              </p:nvSpPr>
              <p:spPr bwMode="auto">
                <a:xfrm>
                  <a:off x="898" y="3638"/>
                  <a:ext cx="82" cy="83"/>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47202" name="Text Box 98"/>
                <p:cNvSpPr txBox="1">
                  <a:spLocks noChangeArrowheads="1"/>
                </p:cNvSpPr>
                <p:nvPr/>
              </p:nvSpPr>
              <p:spPr bwMode="auto">
                <a:xfrm>
                  <a:off x="1347" y="3938"/>
                  <a:ext cx="116" cy="250"/>
                </a:xfrm>
                <a:prstGeom prst="rect">
                  <a:avLst/>
                </a:prstGeom>
                <a:noFill/>
                <a:ln w="9525">
                  <a:noFill/>
                  <a:miter lim="800000"/>
                  <a:headEnd/>
                  <a:tailEnd/>
                </a:ln>
                <a:effectLst/>
              </p:spPr>
              <p:txBody>
                <a:bodyPr wrap="none">
                  <a:spAutoFit/>
                </a:bodyPr>
                <a:lstStyle/>
                <a:p>
                  <a:endParaRPr lang="ja-JP" altLang="ja-JP" sz="2000">
                    <a:latin typeface="Times New Roman" pitchFamily="18" charset="0"/>
                  </a:endParaRPr>
                </a:p>
              </p:txBody>
            </p:sp>
            <p:sp>
              <p:nvSpPr>
                <p:cNvPr id="47203" name="AutoShape 99"/>
                <p:cNvSpPr>
                  <a:spLocks noChangeArrowheads="1"/>
                </p:cNvSpPr>
                <p:nvPr/>
              </p:nvSpPr>
              <p:spPr bwMode="auto">
                <a:xfrm>
                  <a:off x="525" y="4128"/>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204" name="Oval 100"/>
                <p:cNvSpPr>
                  <a:spLocks noChangeArrowheads="1"/>
                </p:cNvSpPr>
                <p:nvPr/>
              </p:nvSpPr>
              <p:spPr bwMode="auto">
                <a:xfrm>
                  <a:off x="891" y="4170"/>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5" name="Text Box 101"/>
                <p:cNvSpPr txBox="1">
                  <a:spLocks noChangeArrowheads="1"/>
                </p:cNvSpPr>
                <p:nvPr/>
              </p:nvSpPr>
              <p:spPr bwMode="auto">
                <a:xfrm>
                  <a:off x="1341" y="4069"/>
                  <a:ext cx="116" cy="250"/>
                </a:xfrm>
                <a:prstGeom prst="rect">
                  <a:avLst/>
                </a:prstGeom>
                <a:noFill/>
                <a:ln w="9525">
                  <a:noFill/>
                  <a:miter lim="800000"/>
                  <a:headEnd/>
                  <a:tailEnd/>
                </a:ln>
                <a:effectLst/>
              </p:spPr>
              <p:txBody>
                <a:bodyPr wrap="none">
                  <a:spAutoFit/>
                </a:bodyPr>
                <a:lstStyle/>
                <a:p>
                  <a:endParaRPr lang="ja-JP" altLang="ja-JP" sz="2000" b="1">
                    <a:solidFill>
                      <a:schemeClr val="accent2"/>
                    </a:solidFill>
                    <a:latin typeface="Times New Roman" pitchFamily="18" charset="0"/>
                  </a:endParaRPr>
                </a:p>
              </p:txBody>
            </p:sp>
            <p:sp>
              <p:nvSpPr>
                <p:cNvPr id="47213" name="Text Box 109"/>
                <p:cNvSpPr txBox="1">
                  <a:spLocks noChangeArrowheads="1"/>
                </p:cNvSpPr>
                <p:nvPr/>
              </p:nvSpPr>
              <p:spPr bwMode="auto">
                <a:xfrm>
                  <a:off x="1084" y="3648"/>
                  <a:ext cx="265" cy="192"/>
                </a:xfrm>
                <a:prstGeom prst="rect">
                  <a:avLst/>
                </a:prstGeom>
                <a:noFill/>
                <a:ln w="9525">
                  <a:noFill/>
                  <a:miter lim="800000"/>
                  <a:headEnd/>
                  <a:tailEnd/>
                </a:ln>
                <a:effectLst/>
              </p:spPr>
              <p:txBody>
                <a:bodyPr wrap="none">
                  <a:spAutoFit/>
                </a:bodyPr>
                <a:lstStyle/>
                <a:p>
                  <a:r>
                    <a:rPr lang="en-US" altLang="ja-JP" sz="1400" b="1" dirty="0">
                      <a:solidFill>
                        <a:srgbClr val="FF0000"/>
                      </a:solidFill>
                    </a:rPr>
                    <a:t>Cu</a:t>
                  </a:r>
                </a:p>
              </p:txBody>
            </p:sp>
            <p:sp>
              <p:nvSpPr>
                <p:cNvPr id="47214" name="Rectangle 110"/>
                <p:cNvSpPr>
                  <a:spLocks noChangeArrowheads="1"/>
                </p:cNvSpPr>
                <p:nvPr/>
              </p:nvSpPr>
              <p:spPr bwMode="auto">
                <a:xfrm>
                  <a:off x="1084" y="3936"/>
                  <a:ext cx="265" cy="192"/>
                </a:xfrm>
                <a:prstGeom prst="rect">
                  <a:avLst/>
                </a:prstGeom>
                <a:noFill/>
                <a:ln w="9525">
                  <a:noFill/>
                  <a:miter lim="800000"/>
                  <a:headEnd/>
                  <a:tailEnd/>
                </a:ln>
                <a:effectLst/>
              </p:spPr>
              <p:txBody>
                <a:bodyPr wrap="none">
                  <a:spAutoFit/>
                </a:bodyPr>
                <a:lstStyle/>
                <a:p>
                  <a:r>
                    <a:rPr lang="en-US" altLang="ja-JP" sz="1400" b="1" dirty="0"/>
                    <a:t>Cu</a:t>
                  </a:r>
                </a:p>
              </p:txBody>
            </p:sp>
          </p:grpSp>
          <p:sp>
            <p:nvSpPr>
              <p:cNvPr id="80" name="角丸四角形 79"/>
              <p:cNvSpPr/>
              <p:nvPr/>
            </p:nvSpPr>
            <p:spPr>
              <a:xfrm>
                <a:off x="179512" y="4221088"/>
                <a:ext cx="4464496" cy="576064"/>
              </a:xfrm>
              <a:prstGeom prst="roundRect">
                <a:avLst/>
              </a:prstGeom>
              <a:no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ja-JP" sz="2400" b="1" dirty="0" smtClean="0">
                    <a:solidFill>
                      <a:schemeClr val="tx1"/>
                    </a:solidFill>
                  </a:rPr>
                  <a:t>Different Electric field gradient</a:t>
                </a:r>
                <a:endParaRPr lang="en-US" altLang="ja-JP" sz="2400" b="1" dirty="0">
                  <a:solidFill>
                    <a:schemeClr val="tx1"/>
                  </a:solidFill>
                </a:endParaRPr>
              </a:p>
            </p:txBody>
          </p:sp>
        </p:grpSp>
        <p:sp>
          <p:nvSpPr>
            <p:cNvPr id="76" name="正方形/長方形 75"/>
            <p:cNvSpPr/>
            <p:nvPr/>
          </p:nvSpPr>
          <p:spPr>
            <a:xfrm>
              <a:off x="395536" y="5229200"/>
              <a:ext cx="396262" cy="307777"/>
            </a:xfrm>
            <a:prstGeom prst="rect">
              <a:avLst/>
            </a:prstGeom>
            <a:solidFill>
              <a:srgbClr val="009900"/>
            </a:solidFill>
          </p:spPr>
          <p:txBody>
            <a:bodyPr wrap="square">
              <a:spAutoFit/>
            </a:bodyPr>
            <a:lstStyle/>
            <a:p>
              <a:r>
                <a:rPr lang="en-US" altLang="ja-JP" sz="1400" dirty="0" smtClean="0">
                  <a:solidFill>
                    <a:srgbClr val="FFFFFF"/>
                  </a:solidFill>
                </a:rPr>
                <a:t>OP</a:t>
              </a:r>
              <a:endParaRPr lang="ja-JP" altLang="en-US" sz="1400" dirty="0"/>
            </a:p>
          </p:txBody>
        </p:sp>
        <p:sp>
          <p:nvSpPr>
            <p:cNvPr id="78" name="正方形/長方形 77"/>
            <p:cNvSpPr/>
            <p:nvPr/>
          </p:nvSpPr>
          <p:spPr>
            <a:xfrm>
              <a:off x="395536" y="5733256"/>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sp>
          <p:nvSpPr>
            <p:cNvPr id="79" name="正方形/長方形 78"/>
            <p:cNvSpPr/>
            <p:nvPr/>
          </p:nvSpPr>
          <p:spPr>
            <a:xfrm>
              <a:off x="395536" y="6145560"/>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grpSp>
      <p:grpSp>
        <p:nvGrpSpPr>
          <p:cNvPr id="85" name="グループ化 84"/>
          <p:cNvGrpSpPr/>
          <p:nvPr/>
        </p:nvGrpSpPr>
        <p:grpSpPr>
          <a:xfrm>
            <a:off x="827584" y="3356992"/>
            <a:ext cx="2120062" cy="1927201"/>
            <a:chOff x="5652120" y="4036839"/>
            <a:chExt cx="3168352" cy="2740281"/>
          </a:xfrm>
        </p:grpSpPr>
        <p:grpSp>
          <p:nvGrpSpPr>
            <p:cNvPr id="86" name="Group 150"/>
            <p:cNvGrpSpPr>
              <a:grpSpLocks/>
            </p:cNvGrpSpPr>
            <p:nvPr/>
          </p:nvGrpSpPr>
          <p:grpSpPr bwMode="auto">
            <a:xfrm>
              <a:off x="5652120" y="4036839"/>
              <a:ext cx="3168352" cy="2740281"/>
              <a:chOff x="576" y="1344"/>
              <a:chExt cx="1977" cy="1758"/>
            </a:xfrm>
          </p:grpSpPr>
          <p:sp>
            <p:nvSpPr>
              <p:cNvPr id="125"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26"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27"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28"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29" name="Group 156"/>
              <p:cNvGrpSpPr>
                <a:grpSpLocks/>
              </p:cNvGrpSpPr>
              <p:nvPr/>
            </p:nvGrpSpPr>
            <p:grpSpPr bwMode="auto">
              <a:xfrm>
                <a:off x="576" y="1536"/>
                <a:ext cx="1977" cy="1345"/>
                <a:chOff x="576" y="1536"/>
                <a:chExt cx="1977" cy="1345"/>
              </a:xfrm>
            </p:grpSpPr>
            <p:grpSp>
              <p:nvGrpSpPr>
                <p:cNvPr id="130" name="Group 157"/>
                <p:cNvGrpSpPr>
                  <a:grpSpLocks/>
                </p:cNvGrpSpPr>
                <p:nvPr/>
              </p:nvGrpSpPr>
              <p:grpSpPr bwMode="auto">
                <a:xfrm>
                  <a:off x="576" y="1536"/>
                  <a:ext cx="1977" cy="433"/>
                  <a:chOff x="576" y="1536"/>
                  <a:chExt cx="1977" cy="433"/>
                </a:xfrm>
              </p:grpSpPr>
              <p:sp>
                <p:nvSpPr>
                  <p:cNvPr id="133"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4"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131"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2"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87"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9"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0"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1" name="Oval 173"/>
            <p:cNvSpPr>
              <a:spLocks noChangeArrowheads="1"/>
            </p:cNvSpPr>
            <p:nvPr/>
          </p:nvSpPr>
          <p:spPr bwMode="auto">
            <a:xfrm>
              <a:off x="5998659"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2"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3"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5"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6"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7"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8" name="グループ化 97"/>
            <p:cNvGrpSpPr/>
            <p:nvPr/>
          </p:nvGrpSpPr>
          <p:grpSpPr>
            <a:xfrm>
              <a:off x="6031083" y="5463636"/>
              <a:ext cx="182180" cy="531495"/>
              <a:chOff x="5433626" y="1916748"/>
              <a:chExt cx="182180" cy="531495"/>
            </a:xfrm>
          </p:grpSpPr>
          <p:sp>
            <p:nvSpPr>
              <p:cNvPr id="123" name="Oval 174"/>
              <p:cNvSpPr>
                <a:spLocks noChangeArrowheads="1"/>
              </p:cNvSpPr>
              <p:nvPr/>
            </p:nvSpPr>
            <p:spPr bwMode="auto">
              <a:xfrm>
                <a:off x="5433626" y="2093915"/>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4" name="Line 217"/>
              <p:cNvSpPr>
                <a:spLocks noChangeShapeType="1"/>
              </p:cNvSpPr>
              <p:nvPr/>
            </p:nvSpPr>
            <p:spPr bwMode="auto">
              <a:xfrm rot="13200000">
                <a:off x="5524715" y="191674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99"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0" name="Line 223"/>
            <p:cNvSpPr>
              <a:spLocks noChangeShapeType="1"/>
            </p:cNvSpPr>
            <p:nvPr/>
          </p:nvSpPr>
          <p:spPr bwMode="auto">
            <a:xfrm rot="2400000">
              <a:off x="6085788"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1"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2"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3"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4"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5"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06" name="グループ化 105"/>
            <p:cNvGrpSpPr/>
            <p:nvPr/>
          </p:nvGrpSpPr>
          <p:grpSpPr>
            <a:xfrm>
              <a:off x="6802711" y="4734376"/>
              <a:ext cx="184160" cy="531495"/>
              <a:chOff x="6719025" y="604186"/>
              <a:chExt cx="184160" cy="531495"/>
            </a:xfrm>
          </p:grpSpPr>
          <p:sp>
            <p:nvSpPr>
              <p:cNvPr id="121" name="Oval 172"/>
              <p:cNvSpPr>
                <a:spLocks noChangeArrowheads="1"/>
              </p:cNvSpPr>
              <p:nvPr/>
            </p:nvSpPr>
            <p:spPr bwMode="auto">
              <a:xfrm>
                <a:off x="6719025" y="782315"/>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2" name="Line 235"/>
              <p:cNvSpPr>
                <a:spLocks noChangeShapeType="1"/>
              </p:cNvSpPr>
              <p:nvPr/>
            </p:nvSpPr>
            <p:spPr bwMode="auto">
              <a:xfrm rot="13200000">
                <a:off x="6816051" y="60418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07"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8"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09" name="グループ化 108"/>
            <p:cNvGrpSpPr/>
            <p:nvPr/>
          </p:nvGrpSpPr>
          <p:grpSpPr>
            <a:xfrm>
              <a:off x="7591315" y="4747424"/>
              <a:ext cx="182180" cy="531495"/>
              <a:chOff x="8499599" y="4252787"/>
              <a:chExt cx="182180" cy="531495"/>
            </a:xfrm>
          </p:grpSpPr>
          <p:sp>
            <p:nvSpPr>
              <p:cNvPr id="119"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0"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0" name="グループ化 109"/>
            <p:cNvGrpSpPr/>
            <p:nvPr/>
          </p:nvGrpSpPr>
          <p:grpSpPr>
            <a:xfrm>
              <a:off x="8334720" y="6160893"/>
              <a:ext cx="182180" cy="531495"/>
              <a:chOff x="8499599" y="4859385"/>
              <a:chExt cx="182180" cy="531495"/>
            </a:xfrm>
          </p:grpSpPr>
          <p:sp>
            <p:nvSpPr>
              <p:cNvPr id="117"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8"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1" name="グループ化 110"/>
            <p:cNvGrpSpPr/>
            <p:nvPr/>
          </p:nvGrpSpPr>
          <p:grpSpPr>
            <a:xfrm>
              <a:off x="6012160" y="4042622"/>
              <a:ext cx="182180" cy="531495"/>
              <a:chOff x="8499599" y="4859385"/>
              <a:chExt cx="182180" cy="531495"/>
            </a:xfrm>
          </p:grpSpPr>
          <p:sp>
            <p:nvSpPr>
              <p:cNvPr id="115"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6"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2" name="グループ化 111"/>
            <p:cNvGrpSpPr/>
            <p:nvPr/>
          </p:nvGrpSpPr>
          <p:grpSpPr>
            <a:xfrm>
              <a:off x="6012160" y="6186584"/>
              <a:ext cx="182180" cy="531495"/>
              <a:chOff x="8499599" y="4252787"/>
              <a:chExt cx="182180" cy="531495"/>
            </a:xfrm>
          </p:grpSpPr>
          <p:sp>
            <p:nvSpPr>
              <p:cNvPr id="113"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4"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sp>
        <p:nvSpPr>
          <p:cNvPr id="135" name="正方形/長方形 134"/>
          <p:cNvSpPr/>
          <p:nvPr/>
        </p:nvSpPr>
        <p:spPr>
          <a:xfrm>
            <a:off x="350670" y="4124934"/>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spTree>
    <p:extLst>
      <p:ext uri="{BB962C8B-B14F-4D97-AF65-F5344CB8AC3E}">
        <p14:creationId xmlns:p14="http://schemas.microsoft.com/office/powerpoint/2010/main" val="130433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33333" decel="66667" fill="hold" grpId="0" nodeType="clickEffect">
                                  <p:stCondLst>
                                    <p:cond delay="0"/>
                                  </p:stCondLst>
                                  <p:childTnLst>
                                    <p:animMotion origin="layout" path="M 4.16667E-6 3.7037E-7 L 0.25885 3.7037E-7 " pathEditMode="relative" rAng="0" ptsTypes="AA">
                                      <p:cBhvr>
                                        <p:cTn id="6" dur="3000" fill="hold"/>
                                        <p:tgtEl>
                                          <p:spTgt spid="47222"/>
                                        </p:tgtEl>
                                        <p:attrNameLst>
                                          <p:attrName>ppt_x</p:attrName>
                                          <p:attrName>ppt_y</p:attrName>
                                        </p:attrNameLst>
                                      </p:cBhvr>
                                      <p:rCtr x="129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22" name="Freeform 118"/>
          <p:cNvSpPr>
            <a:spLocks/>
          </p:cNvSpPr>
          <p:nvPr/>
        </p:nvSpPr>
        <p:spPr bwMode="auto">
          <a:xfrm>
            <a:off x="7729200" y="1628800"/>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38100" cap="flat" cmpd="sng">
            <a:solidFill>
              <a:srgbClr val="0000FF"/>
            </a:solidFill>
            <a:prstDash val="solid"/>
            <a:miter lim="800000"/>
            <a:headEnd type="none" w="med" len="med"/>
            <a:tailEnd type="none" w="med" len="med"/>
          </a:ln>
          <a:effectLst/>
        </p:spPr>
        <p:txBody>
          <a:bodyPr wrap="none"/>
          <a:lstStyle/>
          <a:p>
            <a:endParaRPr lang="ja-JP" altLang="en-US"/>
          </a:p>
        </p:txBody>
      </p:sp>
      <p:grpSp>
        <p:nvGrpSpPr>
          <p:cNvPr id="7" name="Group 124"/>
          <p:cNvGrpSpPr>
            <a:grpSpLocks/>
          </p:cNvGrpSpPr>
          <p:nvPr/>
        </p:nvGrpSpPr>
        <p:grpSpPr bwMode="auto">
          <a:xfrm>
            <a:off x="2428950" y="1923678"/>
            <a:ext cx="2473326" cy="857250"/>
            <a:chOff x="1584" y="3638"/>
            <a:chExt cx="1558" cy="540"/>
          </a:xfrm>
        </p:grpSpPr>
        <p:sp>
          <p:nvSpPr>
            <p:cNvPr id="47194" name="Text Box 90"/>
            <p:cNvSpPr txBox="1">
              <a:spLocks noChangeArrowheads="1"/>
            </p:cNvSpPr>
            <p:nvPr/>
          </p:nvSpPr>
          <p:spPr bwMode="auto">
            <a:xfrm>
              <a:off x="1594" y="3926"/>
              <a:ext cx="1524" cy="252"/>
            </a:xfrm>
            <a:prstGeom prst="rect">
              <a:avLst/>
            </a:prstGeom>
            <a:noFill/>
            <a:ln w="9525">
              <a:noFill/>
              <a:miter lim="800000"/>
              <a:headEnd/>
              <a:tailEnd/>
            </a:ln>
            <a:effectLst/>
          </p:spPr>
          <p:txBody>
            <a:bodyPr wrap="none">
              <a:spAutoFit/>
            </a:bodyPr>
            <a:lstStyle/>
            <a:p>
              <a:r>
                <a:rPr lang="en-US" altLang="ja-JP" sz="2000" b="1" dirty="0" err="1" smtClean="0">
                  <a:solidFill>
                    <a:srgbClr val="0000CC"/>
                  </a:solidFill>
                  <a:cs typeface="Times New Roman" pitchFamily="18" charset="0"/>
                </a:rPr>
                <a:t>ν</a:t>
              </a:r>
              <a:r>
                <a:rPr lang="en-US" altLang="ja-JP" sz="2000" b="1" baseline="-25000" dirty="0" err="1" smtClean="0">
                  <a:solidFill>
                    <a:srgbClr val="0000CC"/>
                  </a:solidFill>
                </a:rPr>
                <a:t>Q</a:t>
              </a:r>
              <a:r>
                <a:rPr lang="en-US" altLang="ja-JP" sz="2000" b="1" dirty="0" smtClean="0">
                  <a:solidFill>
                    <a:srgbClr val="0000CC"/>
                  </a:solidFill>
                </a:rPr>
                <a:t>(Cu : IP)  </a:t>
              </a:r>
              <a:r>
                <a:rPr lang="ja-JP" altLang="en-US" sz="2000" b="1" dirty="0" smtClean="0">
                  <a:solidFill>
                    <a:srgbClr val="0000CC"/>
                  </a:solidFill>
                </a:rPr>
                <a:t>～</a:t>
              </a:r>
              <a:r>
                <a:rPr lang="en-US" altLang="ja-JP" sz="2000" b="1" dirty="0" smtClean="0">
                  <a:solidFill>
                    <a:srgbClr val="0000CC"/>
                  </a:solidFill>
                </a:rPr>
                <a:t> 8 </a:t>
              </a:r>
              <a:r>
                <a:rPr lang="en-US" altLang="ja-JP" sz="2000" b="1" dirty="0">
                  <a:solidFill>
                    <a:srgbClr val="0000CC"/>
                  </a:solidFill>
                </a:rPr>
                <a:t>MHz</a:t>
              </a:r>
              <a:r>
                <a:rPr lang="en-US" altLang="ja-JP" sz="2000" dirty="0">
                  <a:solidFill>
                    <a:srgbClr val="0000CC"/>
                  </a:solidFill>
                  <a:latin typeface="Times New Roman" pitchFamily="18" charset="0"/>
                </a:rPr>
                <a:t> </a:t>
              </a:r>
            </a:p>
          </p:txBody>
        </p:sp>
        <p:sp>
          <p:nvSpPr>
            <p:cNvPr id="47195" name="Text Box 91"/>
            <p:cNvSpPr txBox="1">
              <a:spLocks noChangeArrowheads="1"/>
            </p:cNvSpPr>
            <p:nvPr/>
          </p:nvSpPr>
          <p:spPr bwMode="auto">
            <a:xfrm>
              <a:off x="1584" y="3638"/>
              <a:ext cx="1558" cy="252"/>
            </a:xfrm>
            <a:prstGeom prst="rect">
              <a:avLst/>
            </a:prstGeom>
            <a:noFill/>
            <a:ln w="9525">
              <a:noFill/>
              <a:miter lim="800000"/>
              <a:headEnd/>
              <a:tailEnd/>
            </a:ln>
            <a:effectLst/>
          </p:spPr>
          <p:txBody>
            <a:bodyPr wrap="none">
              <a:spAutoFit/>
            </a:bodyPr>
            <a:lstStyle/>
            <a:p>
              <a:r>
                <a:rPr lang="en-US" altLang="ja-JP" sz="2000" b="1" dirty="0" err="1" smtClean="0">
                  <a:solidFill>
                    <a:srgbClr val="009900"/>
                  </a:solidFill>
                  <a:cs typeface="Times New Roman" pitchFamily="18" charset="0"/>
                </a:rPr>
                <a:t>ν</a:t>
              </a:r>
              <a:r>
                <a:rPr lang="en-US" altLang="ja-JP" sz="2000" b="1" baseline="-25000" dirty="0" err="1" smtClean="0">
                  <a:solidFill>
                    <a:srgbClr val="009900"/>
                  </a:solidFill>
                </a:rPr>
                <a:t>Q</a:t>
              </a:r>
              <a:r>
                <a:rPr lang="en-US" altLang="ja-JP" sz="2000" b="1" dirty="0" smtClean="0">
                  <a:solidFill>
                    <a:srgbClr val="009900"/>
                  </a:solidFill>
                </a:rPr>
                <a:t>(Cu : OP)</a:t>
              </a:r>
              <a:r>
                <a:rPr lang="ja-JP" altLang="en-US" sz="2000" b="1" dirty="0" smtClean="0">
                  <a:solidFill>
                    <a:srgbClr val="009900"/>
                  </a:solidFill>
                </a:rPr>
                <a:t>～</a:t>
              </a:r>
              <a:r>
                <a:rPr lang="en-US" altLang="ja-JP" sz="2000" b="1" dirty="0" smtClean="0">
                  <a:solidFill>
                    <a:srgbClr val="009900"/>
                  </a:solidFill>
                </a:rPr>
                <a:t>16 </a:t>
              </a:r>
              <a:r>
                <a:rPr lang="en-US" altLang="ja-JP" sz="2000" b="1" dirty="0">
                  <a:solidFill>
                    <a:srgbClr val="009900"/>
                  </a:solidFill>
                </a:rPr>
                <a:t>MHz</a:t>
              </a:r>
              <a:r>
                <a:rPr lang="en-US" altLang="ja-JP" sz="2000" dirty="0">
                  <a:solidFill>
                    <a:srgbClr val="009900"/>
                  </a:solidFill>
                </a:rPr>
                <a:t> </a:t>
              </a:r>
            </a:p>
          </p:txBody>
        </p:sp>
      </p:grpSp>
      <p:sp>
        <p:nvSpPr>
          <p:cNvPr id="71" name="Rectangle 3"/>
          <p:cNvSpPr>
            <a:spLocks noChangeArrowheads="1"/>
          </p:cNvSpPr>
          <p:nvPr/>
        </p:nvSpPr>
        <p:spPr bwMode="auto">
          <a:xfrm>
            <a:off x="0" y="6597352"/>
            <a:ext cx="9144000" cy="288032"/>
          </a:xfrm>
          <a:prstGeom prst="rect">
            <a:avLst/>
          </a:prstGeom>
          <a:noFill/>
          <a:ln w="9525">
            <a:noFill/>
            <a:miter lim="800000"/>
            <a:headEnd/>
            <a:tailEnd/>
          </a:ln>
        </p:spPr>
        <p:txBody>
          <a:bodyPr wrap="none" anchor="t"/>
          <a:lstStyle/>
          <a:p>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N</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R</a:t>
            </a:r>
            <a:r>
              <a:rPr lang="en-US" altLang="ja-JP" sz="1200" b="1" dirty="0" smtClean="0">
                <a:latin typeface="Times New Roman" pitchFamily="18" charset="0"/>
                <a:ea typeface="ＭＳ Ｐゴシック" pitchFamily="50" charset="-128"/>
              </a:rPr>
              <a:t> </a:t>
            </a:r>
            <a:r>
              <a:rPr lang="ja-JP" altLang="ja-JP" sz="1200" b="1" dirty="0" smtClean="0">
                <a:latin typeface="Times New Roman" pitchFamily="18" charset="0"/>
                <a:ea typeface="ＭＳ Ｐゴシック" pitchFamily="50" charset="-128"/>
              </a:rPr>
              <a:t>(</a:t>
            </a:r>
            <a:r>
              <a:rPr lang="en-US" altLang="ja-JP" sz="1200" b="1" dirty="0" smtClean="0">
                <a:latin typeface="Times New Roman" pitchFamily="18" charset="0"/>
                <a:ea typeface="ＭＳ Ｐゴシック" pitchFamily="50" charset="-128"/>
              </a:rPr>
              <a:t>N</a:t>
            </a:r>
            <a:r>
              <a:rPr lang="ja-JP" altLang="ja-JP" sz="1200" b="1" dirty="0" smtClean="0">
                <a:latin typeface="Times New Roman" pitchFamily="18" charset="0"/>
                <a:ea typeface="ＭＳ Ｐゴシック" pitchFamily="50" charset="-128"/>
              </a:rPr>
              <a:t>uclear </a:t>
            </a:r>
            <a:r>
              <a:rPr lang="en-US" altLang="ja-JP" sz="1200" b="1" dirty="0" smtClean="0">
                <a:latin typeface="Times New Roman" pitchFamily="18" charset="0"/>
                <a:ea typeface="ＭＳ Ｐゴシック" pitchFamily="50" charset="-128"/>
              </a:rPr>
              <a:t>Q</a:t>
            </a:r>
            <a:r>
              <a:rPr lang="ja-JP" altLang="ja-JP" sz="1200" b="1" dirty="0" smtClean="0">
                <a:latin typeface="Times New Roman" pitchFamily="18" charset="0"/>
                <a:ea typeface="ＭＳ Ｐゴシック" pitchFamily="50" charset="-128"/>
              </a:rPr>
              <a:t>uadrupole </a:t>
            </a:r>
            <a:r>
              <a:rPr lang="en-US" altLang="ja-JP" sz="1200" b="1" dirty="0" smtClean="0">
                <a:latin typeface="Times New Roman" pitchFamily="18" charset="0"/>
                <a:ea typeface="ＭＳ Ｐゴシック" pitchFamily="50" charset="-128"/>
              </a:rPr>
              <a:t>R</a:t>
            </a:r>
            <a:r>
              <a:rPr lang="ja-JP" altLang="ja-JP" sz="1200" b="1" dirty="0" smtClean="0">
                <a:latin typeface="Times New Roman" pitchFamily="18" charset="0"/>
                <a:ea typeface="ＭＳ Ｐゴシック" pitchFamily="50" charset="-128"/>
              </a:rPr>
              <a:t>esonance</a:t>
            </a:r>
            <a:r>
              <a:rPr lang="en-US" altLang="ja-JP" sz="1200" b="1" dirty="0" smtClean="0">
                <a:latin typeface="Times New Roman" pitchFamily="18" charset="0"/>
                <a:ea typeface="ＭＳ Ｐゴシック" pitchFamily="50" charset="-128"/>
              </a:rPr>
              <a:t>)   </a:t>
            </a:r>
            <a:r>
              <a:rPr lang="ja-JP" altLang="ja-JP" sz="1200" dirty="0" smtClean="0"/>
              <a:t>核四重極共鳴</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nuclear </a:t>
            </a:r>
            <a:r>
              <a:rPr lang="en-US" altLang="ja-JP" sz="1200" b="1" dirty="0" err="1" smtClean="0">
                <a:latin typeface="Times New Roman" pitchFamily="18" charset="0"/>
                <a:ea typeface="ＭＳ Ｐゴシック" pitchFamily="50" charset="-128"/>
              </a:rPr>
              <a:t>quadrupole</a:t>
            </a:r>
            <a:r>
              <a:rPr lang="en-US" altLang="ja-JP" sz="1200" b="1" dirty="0" smtClean="0">
                <a:latin typeface="Times New Roman" pitchFamily="18" charset="0"/>
                <a:ea typeface="ＭＳ Ｐゴシック" pitchFamily="50" charset="-128"/>
              </a:rPr>
              <a:t> moment)  </a:t>
            </a:r>
            <a:r>
              <a:rPr lang="ja-JP" altLang="en-US" sz="1200" dirty="0" err="1" smtClean="0"/>
              <a:t>、</a:t>
            </a:r>
            <a:r>
              <a:rPr lang="ja-JP" altLang="en-US" sz="1200" dirty="0" smtClean="0"/>
              <a:t> </a:t>
            </a:r>
            <a:r>
              <a:rPr lang="en-US" altLang="ja-JP" sz="1200" b="1" dirty="0" err="1" smtClean="0">
                <a:latin typeface="Times New Roman" pitchFamily="18" charset="0"/>
                <a:ea typeface="ＭＳ Ｐゴシック" pitchFamily="50" charset="-128"/>
              </a:rPr>
              <a:t>eq</a:t>
            </a:r>
            <a:r>
              <a:rPr lang="en-US" altLang="ja-JP" sz="1200" b="1" dirty="0" smtClean="0">
                <a:latin typeface="Times New Roman" pitchFamily="18" charset="0"/>
                <a:ea typeface="ＭＳ Ｐゴシック" pitchFamily="50" charset="-128"/>
              </a:rPr>
              <a:t> (the electric field gradient)</a:t>
            </a:r>
            <a:endParaRPr lang="ja-JP" altLang="en-US" sz="1200" b="1" dirty="0">
              <a:latin typeface="Times New Roman" pitchFamily="18" charset="0"/>
              <a:ea typeface="ＭＳ Ｐゴシック" pitchFamily="50" charset="-128"/>
            </a:endParaRPr>
          </a:p>
        </p:txBody>
      </p:sp>
      <p:sp>
        <p:nvSpPr>
          <p:cNvPr id="73"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ja-JP" altLang="en-US" sz="3600" b="1" dirty="0" smtClean="0">
                <a:latin typeface="Times New Roman" pitchFamily="18" charset="0"/>
                <a:ea typeface="ＭＳ Ｐゴシック" pitchFamily="50" charset="-128"/>
              </a:rPr>
              <a:t>　</a:t>
            </a:r>
            <a:r>
              <a:rPr lang="en-US" altLang="ja-JP" sz="2800" b="1" dirty="0">
                <a:latin typeface="Times New Roman" panose="02020603050405020304" pitchFamily="18" charset="0"/>
                <a:ea typeface="ＭＳ Ｐゴシック" pitchFamily="50" charset="-128"/>
                <a:cs typeface="Times New Roman" panose="02020603050405020304" pitchFamily="18" charset="0"/>
              </a:rPr>
              <a:t> NQR ,  Zero-field-NMR</a:t>
            </a:r>
            <a:endParaRPr lang="ja-JP" altLang="en-US" sz="2800" b="1" dirty="0">
              <a:latin typeface="Times New Roman" pitchFamily="18" charset="0"/>
              <a:ea typeface="ＭＳ Ｐゴシック" pitchFamily="50" charset="-128"/>
            </a:endParaRPr>
          </a:p>
        </p:txBody>
      </p:sp>
      <p:sp>
        <p:nvSpPr>
          <p:cNvPr id="69"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grpSp>
        <p:nvGrpSpPr>
          <p:cNvPr id="13" name="グループ化 12"/>
          <p:cNvGrpSpPr/>
          <p:nvPr/>
        </p:nvGrpSpPr>
        <p:grpSpPr>
          <a:xfrm>
            <a:off x="5148265" y="1172452"/>
            <a:ext cx="3995741" cy="1906603"/>
            <a:chOff x="5148265" y="899427"/>
            <a:chExt cx="3995741" cy="1906603"/>
          </a:xfrm>
        </p:grpSpPr>
        <p:sp>
          <p:nvSpPr>
            <p:cNvPr id="47217" name="Line 113"/>
            <p:cNvSpPr>
              <a:spLocks noChangeShapeType="1"/>
            </p:cNvSpPr>
            <p:nvPr/>
          </p:nvSpPr>
          <p:spPr bwMode="auto">
            <a:xfrm flipV="1">
              <a:off x="5148265" y="2390105"/>
              <a:ext cx="3748091" cy="17463"/>
            </a:xfrm>
            <a:prstGeom prst="line">
              <a:avLst/>
            </a:prstGeom>
            <a:noFill/>
            <a:ln w="9525">
              <a:solidFill>
                <a:schemeClr val="tx1"/>
              </a:solidFill>
              <a:miter lim="800000"/>
              <a:headEnd/>
              <a:tailEnd type="triangle" w="med" len="med"/>
            </a:ln>
            <a:effectLst/>
          </p:spPr>
          <p:txBody>
            <a:bodyPr wrap="none"/>
            <a:lstStyle/>
            <a:p>
              <a:endParaRPr lang="ja-JP" altLang="en-US"/>
            </a:p>
          </p:txBody>
        </p:sp>
        <p:sp>
          <p:nvSpPr>
            <p:cNvPr id="47218" name="Freeform 114"/>
            <p:cNvSpPr>
              <a:spLocks/>
            </p:cNvSpPr>
            <p:nvPr/>
          </p:nvSpPr>
          <p:spPr bwMode="auto">
            <a:xfrm>
              <a:off x="6372229" y="1340767"/>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9900"/>
              </a:solidFill>
              <a:prstDash val="solid"/>
              <a:miter lim="800000"/>
              <a:headEnd type="none" w="med" len="med"/>
              <a:tailEnd type="none" w="med" len="med"/>
            </a:ln>
            <a:effectLst/>
          </p:spPr>
          <p:txBody>
            <a:bodyPr wrap="none"/>
            <a:lstStyle/>
            <a:p>
              <a:endParaRPr lang="ja-JP" altLang="en-US"/>
            </a:p>
          </p:txBody>
        </p:sp>
        <p:sp>
          <p:nvSpPr>
            <p:cNvPr id="47221" name="Text Box 117"/>
            <p:cNvSpPr txBox="1">
              <a:spLocks noChangeArrowheads="1"/>
            </p:cNvSpPr>
            <p:nvPr/>
          </p:nvSpPr>
          <p:spPr bwMode="auto">
            <a:xfrm>
              <a:off x="8896356" y="2255167"/>
              <a:ext cx="247650" cy="366713"/>
            </a:xfrm>
            <a:prstGeom prst="rect">
              <a:avLst/>
            </a:prstGeom>
            <a:noFill/>
            <a:ln w="9525">
              <a:noFill/>
              <a:miter lim="800000"/>
              <a:headEnd/>
              <a:tailEnd/>
            </a:ln>
            <a:effectLst/>
          </p:spPr>
          <p:txBody>
            <a:bodyPr wrap="none">
              <a:spAutoFit/>
            </a:bodyPr>
            <a:lstStyle/>
            <a:p>
              <a:r>
                <a:rPr lang="en-US" altLang="ja-JP"/>
                <a:t>f</a:t>
              </a:r>
            </a:p>
          </p:txBody>
        </p:sp>
        <p:sp>
          <p:nvSpPr>
            <p:cNvPr id="47223" name="Text Box 119"/>
            <p:cNvSpPr txBox="1">
              <a:spLocks noChangeArrowheads="1"/>
            </p:cNvSpPr>
            <p:nvPr/>
          </p:nvSpPr>
          <p:spPr bwMode="auto">
            <a:xfrm>
              <a:off x="5435603" y="2436142"/>
              <a:ext cx="787401" cy="369888"/>
            </a:xfrm>
            <a:prstGeom prst="rect">
              <a:avLst/>
            </a:prstGeom>
            <a:noFill/>
            <a:ln w="9525">
              <a:noFill/>
              <a:miter lim="800000"/>
              <a:headEnd/>
              <a:tailEnd/>
            </a:ln>
            <a:effectLst/>
          </p:spPr>
          <p:txBody>
            <a:bodyPr wrap="none">
              <a:spAutoFit/>
            </a:bodyPr>
            <a:lstStyle/>
            <a:p>
              <a:r>
                <a:rPr lang="en-US" altLang="ja-JP" dirty="0" smtClean="0">
                  <a:solidFill>
                    <a:schemeClr val="tx2"/>
                  </a:solidFill>
                </a:rPr>
                <a:t>8 MHz</a:t>
              </a:r>
              <a:endParaRPr lang="en-US" altLang="ja-JP" baseline="-25000" dirty="0">
                <a:solidFill>
                  <a:schemeClr val="tx2"/>
                </a:solidFill>
              </a:endParaRPr>
            </a:p>
          </p:txBody>
        </p:sp>
        <p:sp>
          <p:nvSpPr>
            <p:cNvPr id="47224" name="Line 120"/>
            <p:cNvSpPr>
              <a:spLocks noChangeShapeType="1"/>
            </p:cNvSpPr>
            <p:nvPr/>
          </p:nvSpPr>
          <p:spPr bwMode="auto">
            <a:xfrm>
              <a:off x="5795966" y="2255167"/>
              <a:ext cx="0" cy="228600"/>
            </a:xfrm>
            <a:prstGeom prst="line">
              <a:avLst/>
            </a:prstGeom>
            <a:noFill/>
            <a:ln w="25400">
              <a:solidFill>
                <a:srgbClr val="0000FF"/>
              </a:solidFill>
              <a:round/>
              <a:headEnd/>
              <a:tailEnd/>
            </a:ln>
            <a:effectLst/>
          </p:spPr>
          <p:txBody>
            <a:bodyPr/>
            <a:lstStyle/>
            <a:p>
              <a:endParaRPr lang="ja-JP" altLang="en-US"/>
            </a:p>
          </p:txBody>
        </p:sp>
        <p:sp>
          <p:nvSpPr>
            <p:cNvPr id="70" name="Text Box 119"/>
            <p:cNvSpPr txBox="1">
              <a:spLocks noChangeArrowheads="1"/>
            </p:cNvSpPr>
            <p:nvPr/>
          </p:nvSpPr>
          <p:spPr bwMode="auto">
            <a:xfrm>
              <a:off x="5651164" y="899427"/>
              <a:ext cx="360996" cy="369332"/>
            </a:xfrm>
            <a:prstGeom prst="rect">
              <a:avLst/>
            </a:prstGeom>
            <a:noFill/>
            <a:ln w="9525">
              <a:noFill/>
              <a:miter lim="800000"/>
              <a:headEnd/>
              <a:tailEnd/>
            </a:ln>
            <a:effectLst/>
          </p:spPr>
          <p:txBody>
            <a:bodyPr wrap="none">
              <a:spAutoFit/>
            </a:bodyPr>
            <a:lstStyle/>
            <a:p>
              <a:r>
                <a:rPr lang="en-US" altLang="ja-JP" dirty="0" smtClean="0">
                  <a:solidFill>
                    <a:schemeClr val="tx2"/>
                  </a:solidFill>
                </a:rPr>
                <a:t>IP</a:t>
              </a:r>
              <a:endParaRPr lang="en-US" altLang="ja-JP" baseline="-25000" dirty="0">
                <a:solidFill>
                  <a:schemeClr val="tx2"/>
                </a:solidFill>
              </a:endParaRPr>
            </a:p>
          </p:txBody>
        </p:sp>
        <p:sp>
          <p:nvSpPr>
            <p:cNvPr id="72" name="Text Box 116"/>
            <p:cNvSpPr txBox="1">
              <a:spLocks noChangeArrowheads="1"/>
            </p:cNvSpPr>
            <p:nvPr/>
          </p:nvSpPr>
          <p:spPr bwMode="auto">
            <a:xfrm>
              <a:off x="6588224" y="899427"/>
              <a:ext cx="455574" cy="369332"/>
            </a:xfrm>
            <a:prstGeom prst="rect">
              <a:avLst/>
            </a:prstGeom>
            <a:noFill/>
            <a:ln w="9525">
              <a:noFill/>
              <a:miter lim="800000"/>
              <a:headEnd/>
              <a:tailEnd/>
            </a:ln>
            <a:effectLst/>
          </p:spPr>
          <p:txBody>
            <a:bodyPr wrap="none">
              <a:spAutoFit/>
            </a:bodyPr>
            <a:lstStyle/>
            <a:p>
              <a:r>
                <a:rPr lang="en-US" altLang="ja-JP" dirty="0" smtClean="0">
                  <a:solidFill>
                    <a:srgbClr val="006600"/>
                  </a:solidFill>
                </a:rPr>
                <a:t>OP</a:t>
              </a:r>
              <a:endParaRPr lang="en-US" altLang="ja-JP" baseline="-25000" dirty="0">
                <a:solidFill>
                  <a:srgbClr val="006600"/>
                </a:solidFill>
              </a:endParaRPr>
            </a:p>
          </p:txBody>
        </p:sp>
        <p:sp>
          <p:nvSpPr>
            <p:cNvPr id="84" name="Freeform 118"/>
            <p:cNvSpPr>
              <a:spLocks/>
            </p:cNvSpPr>
            <p:nvPr/>
          </p:nvSpPr>
          <p:spPr bwMode="auto">
            <a:xfrm>
              <a:off x="5382457" y="1346975"/>
              <a:ext cx="860426" cy="1066800"/>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0000FF"/>
              </a:solidFill>
              <a:prstDash val="sysDash"/>
              <a:miter lim="800000"/>
              <a:headEnd type="none" w="med" len="med"/>
              <a:tailEnd type="none" w="med" len="med"/>
            </a:ln>
            <a:effectLst/>
          </p:spPr>
          <p:txBody>
            <a:bodyPr wrap="none"/>
            <a:lstStyle/>
            <a:p>
              <a:endParaRPr lang="ja-JP" altLang="en-US"/>
            </a:p>
          </p:txBody>
        </p:sp>
      </p:grpSp>
      <p:grpSp>
        <p:nvGrpSpPr>
          <p:cNvPr id="81" name="グループ化 80"/>
          <p:cNvGrpSpPr/>
          <p:nvPr/>
        </p:nvGrpSpPr>
        <p:grpSpPr>
          <a:xfrm>
            <a:off x="179512" y="908719"/>
            <a:ext cx="4464496" cy="2232249"/>
            <a:chOff x="179512" y="4221088"/>
            <a:chExt cx="4464496" cy="2232249"/>
          </a:xfrm>
        </p:grpSpPr>
        <p:grpSp>
          <p:nvGrpSpPr>
            <p:cNvPr id="68" name="グループ化 67"/>
            <p:cNvGrpSpPr/>
            <p:nvPr/>
          </p:nvGrpSpPr>
          <p:grpSpPr>
            <a:xfrm>
              <a:off x="179512" y="4221088"/>
              <a:ext cx="4464496" cy="2230661"/>
              <a:chOff x="179512" y="4221088"/>
              <a:chExt cx="4464496" cy="2230661"/>
            </a:xfrm>
          </p:grpSpPr>
          <p:grpSp>
            <p:nvGrpSpPr>
              <p:cNvPr id="9" name="Group 122"/>
              <p:cNvGrpSpPr>
                <a:grpSpLocks/>
              </p:cNvGrpSpPr>
              <p:nvPr/>
            </p:nvGrpSpPr>
            <p:grpSpPr bwMode="auto">
              <a:xfrm>
                <a:off x="1031950" y="4853136"/>
                <a:ext cx="1489075" cy="1598613"/>
                <a:chOff x="525" y="3312"/>
                <a:chExt cx="938" cy="1007"/>
              </a:xfrm>
            </p:grpSpPr>
            <p:sp>
              <p:nvSpPr>
                <p:cNvPr id="47196" name="AutoShape 92"/>
                <p:cNvSpPr>
                  <a:spLocks noChangeArrowheads="1"/>
                </p:cNvSpPr>
                <p:nvPr/>
              </p:nvSpPr>
              <p:spPr bwMode="auto">
                <a:xfrm>
                  <a:off x="532" y="3874"/>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197" name="AutoShape 93"/>
                <p:cNvSpPr>
                  <a:spLocks noChangeArrowheads="1"/>
                </p:cNvSpPr>
                <p:nvPr/>
              </p:nvSpPr>
              <p:spPr bwMode="auto">
                <a:xfrm>
                  <a:off x="528" y="3600"/>
                  <a:ext cx="814" cy="167"/>
                </a:xfrm>
                <a:prstGeom prst="parallelogram">
                  <a:avLst>
                    <a:gd name="adj" fmla="val 206140"/>
                  </a:avLst>
                </a:prstGeom>
                <a:solidFill>
                  <a:srgbClr val="339966">
                    <a:alpha val="50000"/>
                  </a:srgbClr>
                </a:solidFill>
                <a:ln w="9525">
                  <a:solidFill>
                    <a:schemeClr val="tx1"/>
                  </a:solidFill>
                  <a:miter lim="800000"/>
                  <a:headEnd/>
                  <a:tailEnd/>
                </a:ln>
                <a:effectLst/>
              </p:spPr>
              <p:txBody>
                <a:bodyPr wrap="none" anchor="ctr"/>
                <a:lstStyle/>
                <a:p>
                  <a:pPr algn="ctr"/>
                  <a:endParaRPr lang="ja-JP" altLang="ja-JP"/>
                </a:p>
              </p:txBody>
            </p:sp>
            <p:sp>
              <p:nvSpPr>
                <p:cNvPr id="47198" name="AutoShape 94"/>
                <p:cNvSpPr>
                  <a:spLocks noChangeArrowheads="1"/>
                </p:cNvSpPr>
                <p:nvPr/>
              </p:nvSpPr>
              <p:spPr bwMode="auto">
                <a:xfrm>
                  <a:off x="532" y="3312"/>
                  <a:ext cx="488" cy="458"/>
                </a:xfrm>
                <a:prstGeom prst="triangle">
                  <a:avLst>
                    <a:gd name="adj" fmla="val 86634"/>
                  </a:avLst>
                </a:prstGeom>
                <a:noFill/>
                <a:ln w="9525">
                  <a:solidFill>
                    <a:schemeClr val="tx1"/>
                  </a:solidFill>
                  <a:miter lim="800000"/>
                  <a:headEnd/>
                  <a:tailEnd/>
                </a:ln>
                <a:effectLst/>
              </p:spPr>
              <p:txBody>
                <a:bodyPr wrap="none" anchor="ctr"/>
                <a:lstStyle/>
                <a:p>
                  <a:endParaRPr lang="ja-JP" altLang="en-US"/>
                </a:p>
              </p:txBody>
            </p:sp>
            <p:sp>
              <p:nvSpPr>
                <p:cNvPr id="47199" name="AutoShape 95"/>
                <p:cNvSpPr>
                  <a:spLocks noChangeArrowheads="1"/>
                </p:cNvSpPr>
                <p:nvPr/>
              </p:nvSpPr>
              <p:spPr bwMode="auto">
                <a:xfrm>
                  <a:off x="898" y="3312"/>
                  <a:ext cx="448" cy="291"/>
                </a:xfrm>
                <a:prstGeom prst="triangle">
                  <a:avLst>
                    <a:gd name="adj" fmla="val 13931"/>
                  </a:avLst>
                </a:prstGeom>
                <a:noFill/>
                <a:ln w="9525">
                  <a:solidFill>
                    <a:schemeClr val="tx1"/>
                  </a:solidFill>
                  <a:miter lim="800000"/>
                  <a:headEnd/>
                  <a:tailEnd/>
                </a:ln>
                <a:effectLst/>
              </p:spPr>
              <p:txBody>
                <a:bodyPr wrap="none" anchor="ctr"/>
                <a:lstStyle/>
                <a:p>
                  <a:endParaRPr lang="ja-JP" altLang="en-US"/>
                </a:p>
              </p:txBody>
            </p:sp>
            <p:sp>
              <p:nvSpPr>
                <p:cNvPr id="47200" name="Oval 96"/>
                <p:cNvSpPr>
                  <a:spLocks noChangeArrowheads="1"/>
                </p:cNvSpPr>
                <p:nvPr/>
              </p:nvSpPr>
              <p:spPr bwMode="auto">
                <a:xfrm>
                  <a:off x="898" y="3916"/>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1" name="Oval 97"/>
                <p:cNvSpPr>
                  <a:spLocks noChangeArrowheads="1"/>
                </p:cNvSpPr>
                <p:nvPr/>
              </p:nvSpPr>
              <p:spPr bwMode="auto">
                <a:xfrm>
                  <a:off x="898" y="3638"/>
                  <a:ext cx="82" cy="83"/>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47202" name="Text Box 98"/>
                <p:cNvSpPr txBox="1">
                  <a:spLocks noChangeArrowheads="1"/>
                </p:cNvSpPr>
                <p:nvPr/>
              </p:nvSpPr>
              <p:spPr bwMode="auto">
                <a:xfrm>
                  <a:off x="1347" y="3938"/>
                  <a:ext cx="116" cy="250"/>
                </a:xfrm>
                <a:prstGeom prst="rect">
                  <a:avLst/>
                </a:prstGeom>
                <a:noFill/>
                <a:ln w="9525">
                  <a:noFill/>
                  <a:miter lim="800000"/>
                  <a:headEnd/>
                  <a:tailEnd/>
                </a:ln>
                <a:effectLst/>
              </p:spPr>
              <p:txBody>
                <a:bodyPr wrap="none">
                  <a:spAutoFit/>
                </a:bodyPr>
                <a:lstStyle/>
                <a:p>
                  <a:endParaRPr lang="ja-JP" altLang="ja-JP" sz="2000">
                    <a:latin typeface="Times New Roman" pitchFamily="18" charset="0"/>
                  </a:endParaRPr>
                </a:p>
              </p:txBody>
            </p:sp>
            <p:sp>
              <p:nvSpPr>
                <p:cNvPr id="47203" name="AutoShape 99"/>
                <p:cNvSpPr>
                  <a:spLocks noChangeArrowheads="1"/>
                </p:cNvSpPr>
                <p:nvPr/>
              </p:nvSpPr>
              <p:spPr bwMode="auto">
                <a:xfrm>
                  <a:off x="525" y="4128"/>
                  <a:ext cx="814" cy="167"/>
                </a:xfrm>
                <a:prstGeom prst="parallelogram">
                  <a:avLst>
                    <a:gd name="adj" fmla="val 206140"/>
                  </a:avLst>
                </a:prstGeom>
                <a:solidFill>
                  <a:srgbClr val="3366FF">
                    <a:alpha val="50000"/>
                  </a:srgbClr>
                </a:solidFill>
                <a:ln w="9525">
                  <a:solidFill>
                    <a:schemeClr val="tx1"/>
                  </a:solidFill>
                  <a:miter lim="800000"/>
                  <a:headEnd/>
                  <a:tailEnd/>
                </a:ln>
                <a:effectLst/>
              </p:spPr>
              <p:txBody>
                <a:bodyPr wrap="none" anchor="ctr"/>
                <a:lstStyle/>
                <a:p>
                  <a:endParaRPr lang="ja-JP" altLang="en-US"/>
                </a:p>
              </p:txBody>
            </p:sp>
            <p:sp>
              <p:nvSpPr>
                <p:cNvPr id="47204" name="Oval 100"/>
                <p:cNvSpPr>
                  <a:spLocks noChangeArrowheads="1"/>
                </p:cNvSpPr>
                <p:nvPr/>
              </p:nvSpPr>
              <p:spPr bwMode="auto">
                <a:xfrm>
                  <a:off x="891" y="4170"/>
                  <a:ext cx="82" cy="83"/>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47205" name="Text Box 101"/>
                <p:cNvSpPr txBox="1">
                  <a:spLocks noChangeArrowheads="1"/>
                </p:cNvSpPr>
                <p:nvPr/>
              </p:nvSpPr>
              <p:spPr bwMode="auto">
                <a:xfrm>
                  <a:off x="1341" y="4069"/>
                  <a:ext cx="116" cy="250"/>
                </a:xfrm>
                <a:prstGeom prst="rect">
                  <a:avLst/>
                </a:prstGeom>
                <a:noFill/>
                <a:ln w="9525">
                  <a:noFill/>
                  <a:miter lim="800000"/>
                  <a:headEnd/>
                  <a:tailEnd/>
                </a:ln>
                <a:effectLst/>
              </p:spPr>
              <p:txBody>
                <a:bodyPr wrap="none">
                  <a:spAutoFit/>
                </a:bodyPr>
                <a:lstStyle/>
                <a:p>
                  <a:endParaRPr lang="ja-JP" altLang="ja-JP" sz="2000" b="1">
                    <a:solidFill>
                      <a:schemeClr val="accent2"/>
                    </a:solidFill>
                    <a:latin typeface="Times New Roman" pitchFamily="18" charset="0"/>
                  </a:endParaRPr>
                </a:p>
              </p:txBody>
            </p:sp>
            <p:sp>
              <p:nvSpPr>
                <p:cNvPr id="47213" name="Text Box 109"/>
                <p:cNvSpPr txBox="1">
                  <a:spLocks noChangeArrowheads="1"/>
                </p:cNvSpPr>
                <p:nvPr/>
              </p:nvSpPr>
              <p:spPr bwMode="auto">
                <a:xfrm>
                  <a:off x="1084" y="3648"/>
                  <a:ext cx="265" cy="192"/>
                </a:xfrm>
                <a:prstGeom prst="rect">
                  <a:avLst/>
                </a:prstGeom>
                <a:noFill/>
                <a:ln w="9525">
                  <a:noFill/>
                  <a:miter lim="800000"/>
                  <a:headEnd/>
                  <a:tailEnd/>
                </a:ln>
                <a:effectLst/>
              </p:spPr>
              <p:txBody>
                <a:bodyPr wrap="none">
                  <a:spAutoFit/>
                </a:bodyPr>
                <a:lstStyle/>
                <a:p>
                  <a:r>
                    <a:rPr lang="en-US" altLang="ja-JP" sz="1400" b="1" dirty="0">
                      <a:solidFill>
                        <a:srgbClr val="FF0000"/>
                      </a:solidFill>
                    </a:rPr>
                    <a:t>Cu</a:t>
                  </a:r>
                </a:p>
              </p:txBody>
            </p:sp>
            <p:sp>
              <p:nvSpPr>
                <p:cNvPr id="47214" name="Rectangle 110"/>
                <p:cNvSpPr>
                  <a:spLocks noChangeArrowheads="1"/>
                </p:cNvSpPr>
                <p:nvPr/>
              </p:nvSpPr>
              <p:spPr bwMode="auto">
                <a:xfrm>
                  <a:off x="1084" y="3936"/>
                  <a:ext cx="265" cy="192"/>
                </a:xfrm>
                <a:prstGeom prst="rect">
                  <a:avLst/>
                </a:prstGeom>
                <a:noFill/>
                <a:ln w="9525">
                  <a:noFill/>
                  <a:miter lim="800000"/>
                  <a:headEnd/>
                  <a:tailEnd/>
                </a:ln>
                <a:effectLst/>
              </p:spPr>
              <p:txBody>
                <a:bodyPr wrap="none">
                  <a:spAutoFit/>
                </a:bodyPr>
                <a:lstStyle/>
                <a:p>
                  <a:r>
                    <a:rPr lang="en-US" altLang="ja-JP" sz="1400" b="1" dirty="0"/>
                    <a:t>Cu</a:t>
                  </a:r>
                </a:p>
              </p:txBody>
            </p:sp>
          </p:grpSp>
          <p:sp>
            <p:nvSpPr>
              <p:cNvPr id="80" name="角丸四角形 79"/>
              <p:cNvSpPr/>
              <p:nvPr/>
            </p:nvSpPr>
            <p:spPr>
              <a:xfrm>
                <a:off x="179512" y="4221088"/>
                <a:ext cx="4464496" cy="576064"/>
              </a:xfrm>
              <a:prstGeom prst="roundRect">
                <a:avLst/>
              </a:prstGeom>
              <a:no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ja-JP" sz="2400" b="1" dirty="0" smtClean="0">
                    <a:solidFill>
                      <a:schemeClr val="tx1"/>
                    </a:solidFill>
                  </a:rPr>
                  <a:t>Different Electric field gradient</a:t>
                </a:r>
                <a:endParaRPr lang="en-US" altLang="ja-JP" sz="2400" b="1" dirty="0">
                  <a:solidFill>
                    <a:schemeClr val="tx1"/>
                  </a:solidFill>
                </a:endParaRPr>
              </a:p>
            </p:txBody>
          </p:sp>
        </p:grpSp>
        <p:sp>
          <p:nvSpPr>
            <p:cNvPr id="76" name="正方形/長方形 75"/>
            <p:cNvSpPr/>
            <p:nvPr/>
          </p:nvSpPr>
          <p:spPr>
            <a:xfrm>
              <a:off x="395536" y="5229200"/>
              <a:ext cx="396262" cy="307777"/>
            </a:xfrm>
            <a:prstGeom prst="rect">
              <a:avLst/>
            </a:prstGeom>
            <a:solidFill>
              <a:srgbClr val="009900"/>
            </a:solidFill>
          </p:spPr>
          <p:txBody>
            <a:bodyPr wrap="square">
              <a:spAutoFit/>
            </a:bodyPr>
            <a:lstStyle/>
            <a:p>
              <a:r>
                <a:rPr lang="en-US" altLang="ja-JP" sz="1400" dirty="0" smtClean="0">
                  <a:solidFill>
                    <a:srgbClr val="FFFFFF"/>
                  </a:solidFill>
                </a:rPr>
                <a:t>OP</a:t>
              </a:r>
              <a:endParaRPr lang="ja-JP" altLang="en-US" sz="1400" dirty="0"/>
            </a:p>
          </p:txBody>
        </p:sp>
        <p:sp>
          <p:nvSpPr>
            <p:cNvPr id="78" name="正方形/長方形 77"/>
            <p:cNvSpPr/>
            <p:nvPr/>
          </p:nvSpPr>
          <p:spPr>
            <a:xfrm>
              <a:off x="395536" y="5733256"/>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sp>
          <p:nvSpPr>
            <p:cNvPr id="79" name="正方形/長方形 78"/>
            <p:cNvSpPr/>
            <p:nvPr/>
          </p:nvSpPr>
          <p:spPr>
            <a:xfrm>
              <a:off x="395536" y="6145560"/>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grpSp>
      <p:grpSp>
        <p:nvGrpSpPr>
          <p:cNvPr id="39" name="グループ化 38"/>
          <p:cNvGrpSpPr/>
          <p:nvPr/>
        </p:nvGrpSpPr>
        <p:grpSpPr>
          <a:xfrm>
            <a:off x="35496" y="5363924"/>
            <a:ext cx="5584914" cy="1089412"/>
            <a:chOff x="611560" y="4643844"/>
            <a:chExt cx="5584914" cy="1089412"/>
          </a:xfrm>
        </p:grpSpPr>
        <p:sp>
          <p:nvSpPr>
            <p:cNvPr id="40" name="正方形/長方形 39"/>
            <p:cNvSpPr/>
            <p:nvPr/>
          </p:nvSpPr>
          <p:spPr>
            <a:xfrm>
              <a:off x="3009797" y="5363924"/>
              <a:ext cx="3177088" cy="369332"/>
            </a:xfrm>
            <a:prstGeom prst="rect">
              <a:avLst/>
            </a:prstGeom>
          </p:spPr>
          <p:txBody>
            <a:bodyPr wrap="none">
              <a:spAutoFit/>
            </a:bodyPr>
            <a:lstStyle/>
            <a:p>
              <a:pPr algn="ctr"/>
              <a:r>
                <a:rPr lang="en-US" altLang="ja-JP" b="1" dirty="0" smtClean="0">
                  <a:solidFill>
                    <a:srgbClr val="0000FF"/>
                  </a:solidFill>
                </a:rPr>
                <a:t>Nuclear </a:t>
              </a:r>
              <a:r>
                <a:rPr lang="en-US" altLang="ja-JP" b="1" dirty="0" err="1" smtClean="0">
                  <a:solidFill>
                    <a:srgbClr val="0000FF"/>
                  </a:solidFill>
                </a:rPr>
                <a:t>quadrupole</a:t>
              </a:r>
              <a:r>
                <a:rPr lang="en-US" altLang="ja-JP" b="1" dirty="0" smtClean="0">
                  <a:solidFill>
                    <a:srgbClr val="0000FF"/>
                  </a:solidFill>
                </a:rPr>
                <a:t> interaction</a:t>
              </a:r>
              <a:endParaRPr lang="en-US" altLang="ja-JP" b="1" dirty="0">
                <a:solidFill>
                  <a:srgbClr val="0000FF"/>
                </a:solidFill>
              </a:endParaRPr>
            </a:p>
          </p:txBody>
        </p:sp>
        <p:graphicFrame>
          <p:nvGraphicFramePr>
            <p:cNvPr id="41" name="Object 8"/>
            <p:cNvGraphicFramePr>
              <a:graphicFrameLocks noChangeAspect="1"/>
            </p:cNvGraphicFramePr>
            <p:nvPr>
              <p:extLst>
                <p:ext uri="{D42A27DB-BD31-4B8C-83A1-F6EECF244321}">
                  <p14:modId xmlns:p14="http://schemas.microsoft.com/office/powerpoint/2010/main" val="1908880380"/>
                </p:ext>
              </p:extLst>
            </p:nvPr>
          </p:nvGraphicFramePr>
          <p:xfrm>
            <a:off x="743068" y="4644440"/>
            <a:ext cx="4784725" cy="785812"/>
          </p:xfrm>
          <a:graphic>
            <a:graphicData uri="http://schemas.openxmlformats.org/presentationml/2006/ole">
              <mc:AlternateContent xmlns:mc="http://schemas.openxmlformats.org/markup-compatibility/2006">
                <mc:Choice xmlns:v="urn:schemas-microsoft-com:vml" Requires="v">
                  <p:oleObj spid="_x0000_s34931" name="数式" r:id="rId4" imgW="2654280" imgH="444240" progId="Equation.3">
                    <p:embed/>
                  </p:oleObj>
                </mc:Choice>
                <mc:Fallback>
                  <p:oleObj name="数式" r:id="rId4" imgW="2654280" imgH="444240" progId="Equation.3">
                    <p:embed/>
                    <p:pic>
                      <p:nvPicPr>
                        <p:cNvPr id="0" name=""/>
                        <p:cNvPicPr>
                          <a:picLocks noChangeAspect="1" noChangeArrowheads="1"/>
                        </p:cNvPicPr>
                        <p:nvPr/>
                      </p:nvPicPr>
                      <p:blipFill>
                        <a:blip r:embed="rId5"/>
                        <a:srcRect/>
                        <a:stretch>
                          <a:fillRect/>
                        </a:stretch>
                      </p:blipFill>
                      <p:spPr bwMode="auto">
                        <a:xfrm>
                          <a:off x="743068" y="4644440"/>
                          <a:ext cx="47847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正方形/長方形 41"/>
            <p:cNvSpPr/>
            <p:nvPr/>
          </p:nvSpPr>
          <p:spPr>
            <a:xfrm>
              <a:off x="790172" y="5363924"/>
              <a:ext cx="2040302" cy="369332"/>
            </a:xfrm>
            <a:prstGeom prst="rect">
              <a:avLst/>
            </a:prstGeom>
          </p:spPr>
          <p:txBody>
            <a:bodyPr wrap="none">
              <a:spAutoFit/>
            </a:bodyPr>
            <a:lstStyle/>
            <a:p>
              <a:pPr algn="ctr"/>
              <a:r>
                <a:rPr lang="en-US" altLang="ja-JP" b="1" dirty="0" smtClean="0">
                  <a:solidFill>
                    <a:srgbClr val="FF0000"/>
                  </a:solidFill>
                </a:rPr>
                <a:t>Zeeman interaction</a:t>
              </a:r>
              <a:endParaRPr lang="en-US" altLang="ja-JP" b="1" dirty="0">
                <a:solidFill>
                  <a:srgbClr val="FF0000"/>
                </a:solidFill>
              </a:endParaRPr>
            </a:p>
          </p:txBody>
        </p:sp>
        <p:sp>
          <p:nvSpPr>
            <p:cNvPr id="43" name="正方形/長方形 42"/>
            <p:cNvSpPr/>
            <p:nvPr/>
          </p:nvSpPr>
          <p:spPr>
            <a:xfrm>
              <a:off x="611560" y="4643844"/>
              <a:ext cx="5584914" cy="1080120"/>
            </a:xfrm>
            <a:prstGeom prst="rect">
              <a:avLst/>
            </a:prstGeom>
            <a:ln w="19050">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 name="円/楕円 1"/>
          <p:cNvSpPr/>
          <p:nvPr/>
        </p:nvSpPr>
        <p:spPr>
          <a:xfrm>
            <a:off x="683568" y="5445224"/>
            <a:ext cx="1312497"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827584" y="3356992"/>
            <a:ext cx="2120062" cy="1927201"/>
            <a:chOff x="5652120" y="4036839"/>
            <a:chExt cx="3168352" cy="2740281"/>
          </a:xfrm>
        </p:grpSpPr>
        <p:grpSp>
          <p:nvGrpSpPr>
            <p:cNvPr id="58" name="Group 150"/>
            <p:cNvGrpSpPr>
              <a:grpSpLocks/>
            </p:cNvGrpSpPr>
            <p:nvPr/>
          </p:nvGrpSpPr>
          <p:grpSpPr bwMode="auto">
            <a:xfrm>
              <a:off x="5652120" y="4036839"/>
              <a:ext cx="3168352" cy="2740281"/>
              <a:chOff x="576" y="1344"/>
              <a:chExt cx="1977" cy="1758"/>
            </a:xfrm>
          </p:grpSpPr>
          <p:sp>
            <p:nvSpPr>
              <p:cNvPr id="59"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60"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61"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62"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63" name="Group 156"/>
              <p:cNvGrpSpPr>
                <a:grpSpLocks/>
              </p:cNvGrpSpPr>
              <p:nvPr/>
            </p:nvGrpSpPr>
            <p:grpSpPr bwMode="auto">
              <a:xfrm>
                <a:off x="576" y="1536"/>
                <a:ext cx="1977" cy="1345"/>
                <a:chOff x="576" y="1536"/>
                <a:chExt cx="1977" cy="1345"/>
              </a:xfrm>
            </p:grpSpPr>
            <p:grpSp>
              <p:nvGrpSpPr>
                <p:cNvPr id="64" name="Group 157"/>
                <p:cNvGrpSpPr>
                  <a:grpSpLocks/>
                </p:cNvGrpSpPr>
                <p:nvPr/>
              </p:nvGrpSpPr>
              <p:grpSpPr bwMode="auto">
                <a:xfrm>
                  <a:off x="576" y="1536"/>
                  <a:ext cx="1977" cy="433"/>
                  <a:chOff x="576" y="1536"/>
                  <a:chExt cx="1977" cy="433"/>
                </a:xfrm>
              </p:grpSpPr>
              <p:sp>
                <p:nvSpPr>
                  <p:cNvPr id="6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74"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65"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66"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75"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77"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2"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3"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5" name="Oval 173"/>
            <p:cNvSpPr>
              <a:spLocks noChangeArrowheads="1"/>
            </p:cNvSpPr>
            <p:nvPr/>
          </p:nvSpPr>
          <p:spPr bwMode="auto">
            <a:xfrm>
              <a:off x="5998659"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6"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7"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9"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0"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1"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2" name="グループ化 91"/>
            <p:cNvGrpSpPr/>
            <p:nvPr/>
          </p:nvGrpSpPr>
          <p:grpSpPr>
            <a:xfrm>
              <a:off x="6031083" y="5463636"/>
              <a:ext cx="182180" cy="531495"/>
              <a:chOff x="5433626" y="1916748"/>
              <a:chExt cx="182180" cy="531495"/>
            </a:xfrm>
          </p:grpSpPr>
          <p:sp>
            <p:nvSpPr>
              <p:cNvPr id="93" name="Oval 174"/>
              <p:cNvSpPr>
                <a:spLocks noChangeArrowheads="1"/>
              </p:cNvSpPr>
              <p:nvPr/>
            </p:nvSpPr>
            <p:spPr bwMode="auto">
              <a:xfrm>
                <a:off x="5433626" y="2093915"/>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Line 217"/>
              <p:cNvSpPr>
                <a:spLocks noChangeShapeType="1"/>
              </p:cNvSpPr>
              <p:nvPr/>
            </p:nvSpPr>
            <p:spPr bwMode="auto">
              <a:xfrm rot="13200000">
                <a:off x="5524715" y="191674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95"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96" name="Line 223"/>
            <p:cNvSpPr>
              <a:spLocks noChangeShapeType="1"/>
            </p:cNvSpPr>
            <p:nvPr/>
          </p:nvSpPr>
          <p:spPr bwMode="auto">
            <a:xfrm rot="2400000">
              <a:off x="6085788"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97"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98"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99"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0"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1"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02" name="グループ化 101"/>
            <p:cNvGrpSpPr/>
            <p:nvPr/>
          </p:nvGrpSpPr>
          <p:grpSpPr>
            <a:xfrm>
              <a:off x="6802711" y="4734376"/>
              <a:ext cx="184160" cy="531495"/>
              <a:chOff x="6719025" y="604186"/>
              <a:chExt cx="184160" cy="531495"/>
            </a:xfrm>
          </p:grpSpPr>
          <p:sp>
            <p:nvSpPr>
              <p:cNvPr id="103" name="Oval 172"/>
              <p:cNvSpPr>
                <a:spLocks noChangeArrowheads="1"/>
              </p:cNvSpPr>
              <p:nvPr/>
            </p:nvSpPr>
            <p:spPr bwMode="auto">
              <a:xfrm>
                <a:off x="6719025" y="782315"/>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04" name="Line 235"/>
              <p:cNvSpPr>
                <a:spLocks noChangeShapeType="1"/>
              </p:cNvSpPr>
              <p:nvPr/>
            </p:nvSpPr>
            <p:spPr bwMode="auto">
              <a:xfrm rot="13200000">
                <a:off x="6816051" y="60418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05"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0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09" name="グループ化 108"/>
            <p:cNvGrpSpPr/>
            <p:nvPr/>
          </p:nvGrpSpPr>
          <p:grpSpPr>
            <a:xfrm>
              <a:off x="7591315" y="4747424"/>
              <a:ext cx="182180" cy="531495"/>
              <a:chOff x="8499599" y="4252787"/>
              <a:chExt cx="182180" cy="531495"/>
            </a:xfrm>
          </p:grpSpPr>
          <p:sp>
            <p:nvSpPr>
              <p:cNvPr id="110"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1"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2" name="グループ化 111"/>
            <p:cNvGrpSpPr/>
            <p:nvPr/>
          </p:nvGrpSpPr>
          <p:grpSpPr>
            <a:xfrm>
              <a:off x="8334720" y="6160893"/>
              <a:ext cx="182180" cy="531495"/>
              <a:chOff x="8499599" y="4859385"/>
              <a:chExt cx="182180" cy="531495"/>
            </a:xfrm>
          </p:grpSpPr>
          <p:sp>
            <p:nvSpPr>
              <p:cNvPr id="113"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4"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5" name="グループ化 114"/>
            <p:cNvGrpSpPr/>
            <p:nvPr/>
          </p:nvGrpSpPr>
          <p:grpSpPr>
            <a:xfrm>
              <a:off x="6012160" y="4042622"/>
              <a:ext cx="182180" cy="531495"/>
              <a:chOff x="8499599" y="4859385"/>
              <a:chExt cx="182180" cy="531495"/>
            </a:xfrm>
          </p:grpSpPr>
          <p:sp>
            <p:nvSpPr>
              <p:cNvPr id="116"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7"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18" name="グループ化 117"/>
            <p:cNvGrpSpPr/>
            <p:nvPr/>
          </p:nvGrpSpPr>
          <p:grpSpPr>
            <a:xfrm>
              <a:off x="6012160" y="6186584"/>
              <a:ext cx="182180" cy="531495"/>
              <a:chOff x="8499599" y="4252787"/>
              <a:chExt cx="182180" cy="531495"/>
            </a:xfrm>
          </p:grpSpPr>
          <p:sp>
            <p:nvSpPr>
              <p:cNvPr id="119"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0"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sp>
        <p:nvSpPr>
          <p:cNvPr id="121" name="Line 120"/>
          <p:cNvSpPr>
            <a:spLocks noChangeShapeType="1"/>
          </p:cNvSpPr>
          <p:nvPr/>
        </p:nvSpPr>
        <p:spPr bwMode="auto">
          <a:xfrm>
            <a:off x="8159413" y="2534542"/>
            <a:ext cx="0" cy="228600"/>
          </a:xfrm>
          <a:prstGeom prst="line">
            <a:avLst/>
          </a:prstGeom>
          <a:noFill/>
          <a:ln w="25400">
            <a:solidFill>
              <a:srgbClr val="0000FF"/>
            </a:solidFill>
            <a:round/>
            <a:headEnd/>
            <a:tailEnd/>
          </a:ln>
          <a:effectLst/>
        </p:spPr>
        <p:txBody>
          <a:bodyPr/>
          <a:lstStyle/>
          <a:p>
            <a:endParaRPr lang="ja-JP" altLang="en-US"/>
          </a:p>
        </p:txBody>
      </p:sp>
      <p:sp>
        <p:nvSpPr>
          <p:cNvPr id="8" name="右矢印 7"/>
          <p:cNvSpPr/>
          <p:nvPr/>
        </p:nvSpPr>
        <p:spPr>
          <a:xfrm>
            <a:off x="5812670" y="3101280"/>
            <a:ext cx="2346743" cy="284214"/>
          </a:xfrm>
          <a:prstGeom prst="rightArrow">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3155785" y="4054356"/>
            <a:ext cx="5313770" cy="830997"/>
          </a:xfrm>
          <a:prstGeom prst="rect">
            <a:avLst/>
          </a:prstGeom>
          <a:noFill/>
          <a:ln>
            <a:solidFill>
              <a:schemeClr val="tx1"/>
            </a:solidFill>
          </a:ln>
        </p:spPr>
        <p:txBody>
          <a:bodyPr wrap="square" rtlCol="0">
            <a:spAutoFit/>
          </a:bodyPr>
          <a:lstStyle/>
          <a:p>
            <a:pPr algn="ctr"/>
            <a:r>
              <a:rPr lang="en-US" altLang="ja-JP" sz="2400" b="1" dirty="0" smtClean="0">
                <a:latin typeface="Arial" panose="020B0604020202020204" pitchFamily="34" charset="0"/>
                <a:cs typeface="Arial" panose="020B0604020202020204" pitchFamily="34" charset="0"/>
              </a:rPr>
              <a:t>When </a:t>
            </a:r>
            <a:r>
              <a:rPr kumimoji="1" lang="en-US" altLang="ja-JP" sz="2400" b="1" i="1" dirty="0" smtClean="0">
                <a:latin typeface="Arial" panose="020B0604020202020204" pitchFamily="34" charset="0"/>
                <a:cs typeface="Arial" panose="020B0604020202020204" pitchFamily="34" charset="0"/>
              </a:rPr>
              <a:t>H</a:t>
            </a:r>
            <a:r>
              <a:rPr kumimoji="1" lang="en-US" altLang="ja-JP" sz="2400" b="1" baseline="-25000" dirty="0" smtClean="0">
                <a:latin typeface="Arial" panose="020B0604020202020204" pitchFamily="34" charset="0"/>
                <a:cs typeface="Arial" panose="020B0604020202020204" pitchFamily="34" charset="0"/>
              </a:rPr>
              <a:t>int</a:t>
            </a:r>
            <a:r>
              <a:rPr kumimoji="1" lang="en-US" altLang="ja-JP" sz="2400" b="1" dirty="0" smtClean="0">
                <a:latin typeface="Arial" panose="020B0604020202020204" pitchFamily="34" charset="0"/>
                <a:cs typeface="Arial" panose="020B0604020202020204" pitchFamily="34" charset="0"/>
              </a:rPr>
              <a:t> occurs , </a:t>
            </a:r>
          </a:p>
          <a:p>
            <a:pPr algn="ctr"/>
            <a:r>
              <a:rPr kumimoji="1" lang="en-US" altLang="ja-JP" sz="2400" b="1" dirty="0" smtClean="0">
                <a:latin typeface="Arial" panose="020B0604020202020204" pitchFamily="34" charset="0"/>
                <a:cs typeface="Arial" panose="020B0604020202020204" pitchFamily="34" charset="0"/>
              </a:rPr>
              <a:t>IP signal shifts to high frequency. </a:t>
            </a:r>
            <a:endParaRPr kumimoji="1" lang="ja-JP" altLang="en-US" sz="2400" b="1" baseline="-25000" dirty="0">
              <a:latin typeface="Arial" panose="020B0604020202020204" pitchFamily="34" charset="0"/>
              <a:cs typeface="Arial" panose="020B0604020202020204" pitchFamily="34" charset="0"/>
            </a:endParaRPr>
          </a:p>
        </p:txBody>
      </p:sp>
      <p:sp>
        <p:nvSpPr>
          <p:cNvPr id="123" name="正方形/長方形 122"/>
          <p:cNvSpPr/>
          <p:nvPr/>
        </p:nvSpPr>
        <p:spPr>
          <a:xfrm>
            <a:off x="350670" y="4124934"/>
            <a:ext cx="394532" cy="307777"/>
          </a:xfrm>
          <a:prstGeom prst="rect">
            <a:avLst/>
          </a:prstGeom>
          <a:solidFill>
            <a:srgbClr val="0000FF"/>
          </a:solidFill>
        </p:spPr>
        <p:txBody>
          <a:bodyPr wrap="square">
            <a:spAutoFit/>
          </a:bodyPr>
          <a:lstStyle/>
          <a:p>
            <a:r>
              <a:rPr lang="en-US" altLang="ja-JP" sz="1400" dirty="0" smtClean="0">
                <a:solidFill>
                  <a:srgbClr val="FFFFFF"/>
                </a:solidFill>
              </a:rPr>
              <a:t>IP</a:t>
            </a:r>
            <a:endParaRPr lang="ja-JP" altLang="en-US" sz="1400" dirty="0"/>
          </a:p>
        </p:txBody>
      </p:sp>
      <p:grpSp>
        <p:nvGrpSpPr>
          <p:cNvPr id="12" name="グループ化 11"/>
          <p:cNvGrpSpPr/>
          <p:nvPr/>
        </p:nvGrpSpPr>
        <p:grpSpPr>
          <a:xfrm>
            <a:off x="5748668" y="5197404"/>
            <a:ext cx="3274877" cy="867704"/>
            <a:chOff x="5682829" y="4334843"/>
            <a:chExt cx="3274877" cy="867704"/>
          </a:xfrm>
        </p:grpSpPr>
        <p:sp>
          <p:nvSpPr>
            <p:cNvPr id="10" name="テキスト ボックス 9"/>
            <p:cNvSpPr txBox="1"/>
            <p:nvPr/>
          </p:nvSpPr>
          <p:spPr>
            <a:xfrm>
              <a:off x="5724128" y="4365104"/>
              <a:ext cx="3233578" cy="830997"/>
            </a:xfrm>
            <a:prstGeom prst="rect">
              <a:avLst/>
            </a:prstGeom>
            <a:noFill/>
            <a:ln>
              <a:noFill/>
            </a:ln>
          </p:spPr>
          <p:txBody>
            <a:bodyPr wrap="none" rtlCol="0">
              <a:spAutoFit/>
            </a:bodyPr>
            <a:lstStyle/>
            <a:p>
              <a:r>
                <a:rPr lang="en-US" altLang="ja-JP" sz="2400" i="1" dirty="0" smtClean="0">
                  <a:latin typeface="Arial" panose="020B0604020202020204" pitchFamily="34" charset="0"/>
                  <a:cs typeface="Arial" panose="020B0604020202020204" pitchFamily="34" charset="0"/>
                </a:rPr>
                <a:t>H</a:t>
              </a:r>
              <a:r>
                <a:rPr lang="en-US" altLang="ja-JP" sz="2400" baseline="-25000" dirty="0" smtClean="0">
                  <a:latin typeface="Arial" panose="020B0604020202020204" pitchFamily="34" charset="0"/>
                  <a:cs typeface="Arial" panose="020B0604020202020204" pitchFamily="34" charset="0"/>
                </a:rPr>
                <a:t>int </a:t>
              </a:r>
              <a:r>
                <a:rPr lang="en-US" altLang="ja-JP" sz="2400" dirty="0" smtClean="0">
                  <a:latin typeface="Arial" panose="020B0604020202020204" pitchFamily="34" charset="0"/>
                  <a:cs typeface="Arial" panose="020B0604020202020204" pitchFamily="34" charset="0"/>
                </a:rPr>
                <a:t>can be determined</a:t>
              </a:r>
            </a:p>
            <a:p>
              <a:r>
                <a:rPr lang="en-US" altLang="ja-JP" sz="2400" dirty="0" smtClean="0">
                  <a:latin typeface="Arial" panose="020B0604020202020204" pitchFamily="34" charset="0"/>
                  <a:cs typeface="Arial" panose="020B0604020202020204" pitchFamily="34" charset="0"/>
                </a:rPr>
                <a:t>by frequency </a:t>
              </a:r>
              <a:r>
                <a:rPr lang="en-US" altLang="ja-JP" sz="2400" dirty="0">
                  <a:latin typeface="Arial" panose="020B0604020202020204" pitchFamily="34" charset="0"/>
                  <a:cs typeface="Arial" panose="020B0604020202020204" pitchFamily="34" charset="0"/>
                </a:rPr>
                <a:t>shift</a:t>
              </a:r>
              <a:r>
                <a:rPr lang="en-US" altLang="ja-JP" sz="2400" dirty="0" smtClean="0">
                  <a:latin typeface="Arial" panose="020B0604020202020204" pitchFamily="34" charset="0"/>
                  <a:cs typeface="Arial" panose="020B0604020202020204" pitchFamily="34" charset="0"/>
                </a:rPr>
                <a:t>.</a:t>
              </a:r>
              <a:endParaRPr kumimoji="1" lang="ja-JP" altLang="en-US" sz="2400" baseline="-25000" dirty="0">
                <a:latin typeface="Arial" panose="020B0604020202020204" pitchFamily="34" charset="0"/>
                <a:cs typeface="Arial" panose="020B0604020202020204" pitchFamily="34" charset="0"/>
              </a:endParaRPr>
            </a:p>
          </p:txBody>
        </p:sp>
        <p:sp>
          <p:nvSpPr>
            <p:cNvPr id="11" name="角丸四角形 10"/>
            <p:cNvSpPr/>
            <p:nvPr/>
          </p:nvSpPr>
          <p:spPr>
            <a:xfrm>
              <a:off x="5682829" y="4334843"/>
              <a:ext cx="3271513" cy="8677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6566695" y="3404784"/>
            <a:ext cx="838691"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Shift!!</a:t>
            </a:r>
            <a:endParaRPr kumimoji="1" lang="ja-JP" altLang="en-US" dirty="0">
              <a:latin typeface="Arial" panose="020B0604020202020204" pitchFamily="34" charset="0"/>
              <a:cs typeface="Arial" panose="020B0604020202020204" pitchFamily="34" charset="0"/>
            </a:endParaRPr>
          </a:p>
        </p:txBody>
      </p:sp>
      <p:sp>
        <p:nvSpPr>
          <p:cNvPr id="107" name="Text Box 116"/>
          <p:cNvSpPr txBox="1">
            <a:spLocks noChangeArrowheads="1"/>
          </p:cNvSpPr>
          <p:nvPr/>
        </p:nvSpPr>
        <p:spPr bwMode="auto">
          <a:xfrm>
            <a:off x="6372229" y="2708920"/>
            <a:ext cx="904876" cy="369888"/>
          </a:xfrm>
          <a:prstGeom prst="rect">
            <a:avLst/>
          </a:prstGeom>
          <a:noFill/>
          <a:ln w="9525">
            <a:noFill/>
            <a:miter lim="800000"/>
            <a:headEnd/>
            <a:tailEnd/>
          </a:ln>
          <a:effectLst/>
        </p:spPr>
        <p:txBody>
          <a:bodyPr wrap="none">
            <a:spAutoFit/>
          </a:bodyPr>
          <a:lstStyle/>
          <a:p>
            <a:r>
              <a:rPr lang="en-US" altLang="ja-JP" dirty="0" smtClean="0">
                <a:solidFill>
                  <a:srgbClr val="006600"/>
                </a:solidFill>
              </a:rPr>
              <a:t>16 MHz</a:t>
            </a:r>
            <a:endParaRPr lang="en-US" altLang="ja-JP" baseline="-25000" dirty="0">
              <a:solidFill>
                <a:srgbClr val="006600"/>
              </a:solidFill>
            </a:endParaRPr>
          </a:p>
        </p:txBody>
      </p:sp>
      <p:sp>
        <p:nvSpPr>
          <p:cNvPr id="108" name="Line 115"/>
          <p:cNvSpPr>
            <a:spLocks noChangeShapeType="1"/>
          </p:cNvSpPr>
          <p:nvPr/>
        </p:nvSpPr>
        <p:spPr bwMode="auto">
          <a:xfrm>
            <a:off x="6804029" y="2565498"/>
            <a:ext cx="0" cy="215430"/>
          </a:xfrm>
          <a:prstGeom prst="line">
            <a:avLst/>
          </a:prstGeom>
          <a:noFill/>
          <a:ln w="25400">
            <a:solidFill>
              <a:srgbClr val="009900"/>
            </a:solidFill>
            <a:round/>
            <a:headEnd/>
            <a:tailEnd/>
          </a:ln>
          <a:effectLst/>
        </p:spPr>
        <p:txBody>
          <a:bodyPr/>
          <a:lstStyle/>
          <a:p>
            <a:endParaRPr lang="ja-JP" altLang="en-US"/>
          </a:p>
        </p:txBody>
      </p:sp>
    </p:spTree>
    <p:extLst>
      <p:ext uri="{BB962C8B-B14F-4D97-AF65-F5344CB8AC3E}">
        <p14:creationId xmlns:p14="http://schemas.microsoft.com/office/powerpoint/2010/main" val="153686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a:spLocks noChangeArrowheads="1"/>
          </p:cNvSpPr>
          <p:nvPr/>
        </p:nvSpPr>
        <p:spPr bwMode="auto">
          <a:xfrm>
            <a:off x="0" y="-27384"/>
            <a:ext cx="9144000" cy="719138"/>
          </a:xfrm>
          <a:prstGeom prst="rect">
            <a:avLst/>
          </a:prstGeom>
          <a:noFill/>
          <a:ln w="9525">
            <a:noFill/>
            <a:miter lim="800000"/>
            <a:headEnd/>
            <a:tailEnd/>
          </a:ln>
        </p:spPr>
        <p:txBody>
          <a:bodyPr wrap="none" anchor="ctr"/>
          <a:lstStyle/>
          <a:p>
            <a:pPr>
              <a:defRPr/>
            </a:pPr>
            <a:r>
              <a:rPr lang="ja-JP" altLang="en-US" sz="2800" b="1" dirty="0" smtClean="0">
                <a:solidFill>
                  <a:schemeClr val="bg1"/>
                </a:solidFill>
                <a:latin typeface="Times New Roman" pitchFamily="18" charset="0"/>
                <a:ea typeface="ＭＳ Ｐゴシック" pitchFamily="50" charset="-128"/>
              </a:rPr>
              <a:t>　</a:t>
            </a:r>
            <a:r>
              <a:rPr lang="ja-JP" altLang="en-US" sz="2800" b="1" dirty="0" smtClean="0">
                <a:solidFill>
                  <a:schemeClr val="bg1"/>
                </a:solidFill>
                <a:latin typeface="Times New Roman" pitchFamily="18" charset="0"/>
                <a:ea typeface="ＭＳ Ｐゴシック" pitchFamily="50" charset="-128"/>
                <a:cs typeface="Times New Roman" panose="02020603050405020304" pitchFamily="18" charset="0"/>
              </a:rPr>
              <a:t>　  </a:t>
            </a:r>
            <a:r>
              <a:rPr lang="en-US" altLang="ja-JP" sz="2800" b="1" dirty="0" smtClean="0">
                <a:latin typeface="Times New Roman" panose="02020603050405020304" pitchFamily="18" charset="0"/>
                <a:ea typeface="ＭＳ Ｐゴシック" pitchFamily="50" charset="-128"/>
                <a:cs typeface="Times New Roman" panose="02020603050405020304" pitchFamily="18" charset="0"/>
              </a:rPr>
              <a:t>NQR ,  Zero-field-NMR</a:t>
            </a:r>
            <a:endParaRPr lang="ja-JP" altLang="en-US" sz="2800" b="1" dirty="0">
              <a:latin typeface="Times New Roman" panose="02020603050405020304" pitchFamily="18" charset="0"/>
              <a:ea typeface="ＭＳ Ｐゴシック" pitchFamily="50" charset="-128"/>
              <a:cs typeface="Times New Roman" panose="02020603050405020304" pitchFamily="18" charset="0"/>
            </a:endParaRPr>
          </a:p>
        </p:txBody>
      </p:sp>
      <p:sp>
        <p:nvSpPr>
          <p:cNvPr id="8" name="Line 25"/>
          <p:cNvSpPr>
            <a:spLocks noChangeShapeType="1"/>
          </p:cNvSpPr>
          <p:nvPr/>
        </p:nvSpPr>
        <p:spPr bwMode="auto">
          <a:xfrm>
            <a:off x="1188000" y="3527984"/>
            <a:ext cx="1066800" cy="0"/>
          </a:xfrm>
          <a:prstGeom prst="line">
            <a:avLst/>
          </a:prstGeom>
          <a:noFill/>
          <a:ln w="22225">
            <a:solidFill>
              <a:schemeClr val="tx1"/>
            </a:solidFill>
            <a:round/>
            <a:headEnd/>
            <a:tailEnd/>
          </a:ln>
        </p:spPr>
        <p:txBody>
          <a:bodyPr/>
          <a:lstStyle/>
          <a:p>
            <a:endParaRPr lang="ja-JP" altLang="en-US"/>
          </a:p>
        </p:txBody>
      </p:sp>
      <p:sp>
        <p:nvSpPr>
          <p:cNvPr id="9" name="Line 26"/>
          <p:cNvSpPr>
            <a:spLocks noChangeShapeType="1"/>
          </p:cNvSpPr>
          <p:nvPr/>
        </p:nvSpPr>
        <p:spPr bwMode="auto">
          <a:xfrm>
            <a:off x="1188000" y="3959984"/>
            <a:ext cx="1066800" cy="0"/>
          </a:xfrm>
          <a:prstGeom prst="line">
            <a:avLst/>
          </a:prstGeom>
          <a:noFill/>
          <a:ln w="22225">
            <a:solidFill>
              <a:schemeClr val="tx1"/>
            </a:solidFill>
            <a:round/>
            <a:headEnd/>
            <a:tailEnd/>
          </a:ln>
        </p:spPr>
        <p:txBody>
          <a:bodyPr/>
          <a:lstStyle/>
          <a:p>
            <a:endParaRPr lang="ja-JP" altLang="en-US"/>
          </a:p>
        </p:txBody>
      </p:sp>
      <p:sp>
        <p:nvSpPr>
          <p:cNvPr id="10" name="Line 27"/>
          <p:cNvSpPr>
            <a:spLocks noChangeShapeType="1"/>
          </p:cNvSpPr>
          <p:nvPr/>
        </p:nvSpPr>
        <p:spPr bwMode="auto">
          <a:xfrm>
            <a:off x="1188000" y="2663984"/>
            <a:ext cx="1066800" cy="0"/>
          </a:xfrm>
          <a:prstGeom prst="line">
            <a:avLst/>
          </a:prstGeom>
          <a:noFill/>
          <a:ln w="22225">
            <a:solidFill>
              <a:schemeClr val="tx1"/>
            </a:solidFill>
            <a:round/>
            <a:headEnd/>
            <a:tailEnd/>
          </a:ln>
        </p:spPr>
        <p:txBody>
          <a:bodyPr/>
          <a:lstStyle/>
          <a:p>
            <a:endParaRPr lang="ja-JP" altLang="en-US"/>
          </a:p>
        </p:txBody>
      </p:sp>
      <p:sp>
        <p:nvSpPr>
          <p:cNvPr id="11" name="Line 28"/>
          <p:cNvSpPr>
            <a:spLocks noChangeShapeType="1"/>
          </p:cNvSpPr>
          <p:nvPr/>
        </p:nvSpPr>
        <p:spPr bwMode="auto">
          <a:xfrm>
            <a:off x="1188000" y="3095984"/>
            <a:ext cx="1066800" cy="0"/>
          </a:xfrm>
          <a:prstGeom prst="line">
            <a:avLst/>
          </a:prstGeom>
          <a:noFill/>
          <a:ln w="22225">
            <a:solidFill>
              <a:schemeClr val="tx1"/>
            </a:solidFill>
            <a:round/>
            <a:headEnd/>
            <a:tailEnd/>
          </a:ln>
        </p:spPr>
        <p:txBody>
          <a:bodyPr/>
          <a:lstStyle/>
          <a:p>
            <a:endParaRPr lang="ja-JP" altLang="en-US"/>
          </a:p>
        </p:txBody>
      </p:sp>
      <p:graphicFrame>
        <p:nvGraphicFramePr>
          <p:cNvPr id="12" name="Object 29"/>
          <p:cNvGraphicFramePr>
            <a:graphicFrameLocks noChangeAspect="1"/>
          </p:cNvGraphicFramePr>
          <p:nvPr>
            <p:extLst>
              <p:ext uri="{D42A27DB-BD31-4B8C-83A1-F6EECF244321}">
                <p14:modId xmlns:p14="http://schemas.microsoft.com/office/powerpoint/2010/main" val="127642982"/>
              </p:ext>
            </p:extLst>
          </p:nvPr>
        </p:nvGraphicFramePr>
        <p:xfrm>
          <a:off x="625475" y="2492375"/>
          <a:ext cx="349250" cy="330200"/>
        </p:xfrm>
        <a:graphic>
          <a:graphicData uri="http://schemas.openxmlformats.org/presentationml/2006/ole">
            <mc:AlternateContent xmlns:mc="http://schemas.openxmlformats.org/markup-compatibility/2006">
              <mc:Choice xmlns:v="urn:schemas-microsoft-com:vml" Requires="v">
                <p:oleObj spid="_x0000_s42097" name="数式" r:id="rId4" imgW="419040" imgH="393480" progId="Equation.3">
                  <p:embed/>
                </p:oleObj>
              </mc:Choice>
              <mc:Fallback>
                <p:oleObj name="数式" r:id="rId4" imgW="419040" imgH="393480" progId="Equation.3">
                  <p:embed/>
                  <p:pic>
                    <p:nvPicPr>
                      <p:cNvPr id="0" name=""/>
                      <p:cNvPicPr>
                        <a:picLocks noChangeAspect="1" noChangeArrowheads="1"/>
                      </p:cNvPicPr>
                      <p:nvPr/>
                    </p:nvPicPr>
                    <p:blipFill>
                      <a:blip r:embed="rId5"/>
                      <a:srcRect/>
                      <a:stretch>
                        <a:fillRect/>
                      </a:stretch>
                    </p:blipFill>
                    <p:spPr bwMode="auto">
                      <a:xfrm>
                        <a:off x="625475" y="2492375"/>
                        <a:ext cx="3492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80"/>
          <p:cNvGrpSpPr>
            <a:grpSpLocks/>
          </p:cNvGrpSpPr>
          <p:nvPr/>
        </p:nvGrpSpPr>
        <p:grpSpPr bwMode="auto">
          <a:xfrm>
            <a:off x="931317" y="4940896"/>
            <a:ext cx="1768475" cy="1090613"/>
            <a:chOff x="4128" y="1821"/>
            <a:chExt cx="1114" cy="687"/>
          </a:xfrm>
        </p:grpSpPr>
        <p:sp>
          <p:nvSpPr>
            <p:cNvPr id="22" name="Line 44"/>
            <p:cNvSpPr>
              <a:spLocks noChangeShapeType="1"/>
            </p:cNvSpPr>
            <p:nvPr/>
          </p:nvSpPr>
          <p:spPr bwMode="auto">
            <a:xfrm>
              <a:off x="4128" y="2352"/>
              <a:ext cx="970" cy="0"/>
            </a:xfrm>
            <a:prstGeom prst="line">
              <a:avLst/>
            </a:prstGeom>
            <a:noFill/>
            <a:ln w="22225">
              <a:solidFill>
                <a:schemeClr val="tx1"/>
              </a:solidFill>
              <a:miter lim="800000"/>
              <a:headEnd/>
              <a:tailEnd type="triangle" w="med" len="med"/>
            </a:ln>
            <a:effectLst/>
          </p:spPr>
          <p:txBody>
            <a:bodyPr wrap="none"/>
            <a:lstStyle/>
            <a:p>
              <a:endParaRPr lang="ja-JP" altLang="en-US"/>
            </a:p>
          </p:txBody>
        </p:sp>
        <p:sp>
          <p:nvSpPr>
            <p:cNvPr id="23" name="Freeform 45"/>
            <p:cNvSpPr>
              <a:spLocks/>
            </p:cNvSpPr>
            <p:nvPr/>
          </p:nvSpPr>
          <p:spPr bwMode="auto">
            <a:xfrm>
              <a:off x="4491" y="1821"/>
              <a:ext cx="219" cy="531"/>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24"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26" name="Text Box 48"/>
            <p:cNvSpPr txBox="1">
              <a:spLocks noChangeArrowheads="1"/>
            </p:cNvSpPr>
            <p:nvPr/>
          </p:nvSpPr>
          <p:spPr bwMode="auto">
            <a:xfrm>
              <a:off x="5081" y="2256"/>
              <a:ext cx="161" cy="252"/>
            </a:xfrm>
            <a:prstGeom prst="rect">
              <a:avLst/>
            </a:prstGeom>
            <a:noFill/>
            <a:ln w="9525">
              <a:noFill/>
              <a:miter lim="800000"/>
              <a:headEnd/>
              <a:tailEnd/>
            </a:ln>
            <a:effectLst/>
          </p:spPr>
          <p:txBody>
            <a:bodyPr wrap="square">
              <a:spAutoFit/>
            </a:bodyPr>
            <a:lstStyle/>
            <a:p>
              <a:r>
                <a:rPr lang="en-US" altLang="ja-JP" sz="2000" i="1" dirty="0">
                  <a:latin typeface="Arial" pitchFamily="34" charset="0"/>
                  <a:cs typeface="Arial" pitchFamily="34" charset="0"/>
                </a:rPr>
                <a:t>f</a:t>
              </a:r>
            </a:p>
          </p:txBody>
        </p:sp>
      </p:grpSp>
      <p:sp>
        <p:nvSpPr>
          <p:cNvPr id="38" name="下矢印 37"/>
          <p:cNvSpPr/>
          <p:nvPr/>
        </p:nvSpPr>
        <p:spPr>
          <a:xfrm>
            <a:off x="1291357" y="4221088"/>
            <a:ext cx="792088" cy="360040"/>
          </a:xfrm>
          <a:prstGeom prst="downArrow">
            <a:avLst/>
          </a:prstGeom>
          <a:noFill/>
          <a:ln w="28575">
            <a:solidFill>
              <a:schemeClr val="tx1"/>
            </a:solidFill>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cxnSp>
        <p:nvCxnSpPr>
          <p:cNvPr id="42" name="直線矢印コネクタ 41"/>
          <p:cNvCxnSpPr/>
          <p:nvPr/>
        </p:nvCxnSpPr>
        <p:spPr>
          <a:xfrm>
            <a:off x="1692000" y="2673016"/>
            <a:ext cx="0" cy="432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251520" y="1988840"/>
            <a:ext cx="2376264" cy="432048"/>
          </a:xfrm>
          <a:prstGeom prst="roundRect">
            <a:avLst/>
          </a:prstGeom>
          <a:noFill/>
          <a:ln w="222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smtClean="0">
                <a:latin typeface="Kunstler Script" pitchFamily="66" charset="0"/>
                <a:cs typeface="Arial" pitchFamily="34" charset="0"/>
              </a:rPr>
              <a:t>H</a:t>
            </a:r>
            <a:r>
              <a:rPr kumimoji="1" lang="en-US" altLang="ja-JP" b="1" baseline="-25000" dirty="0" smtClean="0">
                <a:latin typeface="Arial" pitchFamily="34" charset="0"/>
                <a:cs typeface="Arial" pitchFamily="34" charset="0"/>
              </a:rPr>
              <a:t>z</a:t>
            </a:r>
            <a:r>
              <a:rPr kumimoji="1" lang="en-US" altLang="ja-JP" b="1" dirty="0" smtClean="0">
                <a:latin typeface="Arial" pitchFamily="34" charset="0"/>
                <a:cs typeface="Arial" pitchFamily="34" charset="0"/>
              </a:rPr>
              <a:t>  only</a:t>
            </a:r>
            <a:endParaRPr kumimoji="1" lang="ja-JP" altLang="en-US" b="1" dirty="0">
              <a:latin typeface="Arial" pitchFamily="34" charset="0"/>
              <a:cs typeface="Arial" pitchFamily="34" charset="0"/>
            </a:endParaRPr>
          </a:p>
        </p:txBody>
      </p:sp>
      <p:grpSp>
        <p:nvGrpSpPr>
          <p:cNvPr id="7" name="Group 80"/>
          <p:cNvGrpSpPr>
            <a:grpSpLocks/>
          </p:cNvGrpSpPr>
          <p:nvPr/>
        </p:nvGrpSpPr>
        <p:grpSpPr bwMode="auto">
          <a:xfrm>
            <a:off x="3811637" y="5631457"/>
            <a:ext cx="1768475" cy="400050"/>
            <a:chOff x="4128" y="2256"/>
            <a:chExt cx="1114" cy="252"/>
          </a:xfrm>
        </p:grpSpPr>
        <p:sp>
          <p:nvSpPr>
            <p:cNvPr id="107" name="Line 44"/>
            <p:cNvSpPr>
              <a:spLocks noChangeShapeType="1"/>
            </p:cNvSpPr>
            <p:nvPr/>
          </p:nvSpPr>
          <p:spPr bwMode="auto">
            <a:xfrm>
              <a:off x="4128" y="2352"/>
              <a:ext cx="970" cy="0"/>
            </a:xfrm>
            <a:prstGeom prst="line">
              <a:avLst/>
            </a:prstGeom>
            <a:noFill/>
            <a:ln w="22225">
              <a:solidFill>
                <a:schemeClr val="tx1"/>
              </a:solidFill>
              <a:miter lim="800000"/>
              <a:headEnd/>
              <a:tailEnd type="triangle" w="med" len="med"/>
            </a:ln>
            <a:effectLst/>
          </p:spPr>
          <p:txBody>
            <a:bodyPr wrap="none"/>
            <a:lstStyle/>
            <a:p>
              <a:endParaRPr lang="ja-JP" altLang="en-US"/>
            </a:p>
          </p:txBody>
        </p:sp>
        <p:sp>
          <p:nvSpPr>
            <p:cNvPr id="108"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109" name="Text Box 48"/>
            <p:cNvSpPr txBox="1">
              <a:spLocks noChangeArrowheads="1"/>
            </p:cNvSpPr>
            <p:nvPr/>
          </p:nvSpPr>
          <p:spPr bwMode="auto">
            <a:xfrm>
              <a:off x="5081" y="2256"/>
              <a:ext cx="161" cy="252"/>
            </a:xfrm>
            <a:prstGeom prst="rect">
              <a:avLst/>
            </a:prstGeom>
            <a:noFill/>
            <a:ln w="9525">
              <a:noFill/>
              <a:miter lim="800000"/>
              <a:headEnd/>
              <a:tailEnd/>
            </a:ln>
            <a:effectLst/>
          </p:spPr>
          <p:txBody>
            <a:bodyPr wrap="square">
              <a:spAutoFit/>
            </a:bodyPr>
            <a:lstStyle/>
            <a:p>
              <a:r>
                <a:rPr lang="en-US" altLang="ja-JP" sz="2000" i="1" dirty="0">
                  <a:latin typeface="Arial" pitchFamily="34" charset="0"/>
                  <a:cs typeface="Arial" pitchFamily="34" charset="0"/>
                </a:rPr>
                <a:t>f</a:t>
              </a:r>
            </a:p>
          </p:txBody>
        </p:sp>
      </p:grpSp>
      <p:sp>
        <p:nvSpPr>
          <p:cNvPr id="102" name="Freeform 45"/>
          <p:cNvSpPr>
            <a:spLocks/>
          </p:cNvSpPr>
          <p:nvPr/>
        </p:nvSpPr>
        <p:spPr bwMode="auto">
          <a:xfrm>
            <a:off x="4387701" y="5013176"/>
            <a:ext cx="360040" cy="770683"/>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103" name="Freeform 45"/>
          <p:cNvSpPr>
            <a:spLocks/>
          </p:cNvSpPr>
          <p:nvPr/>
        </p:nvSpPr>
        <p:spPr bwMode="auto">
          <a:xfrm>
            <a:off x="4872335" y="5229200"/>
            <a:ext cx="275729" cy="554659"/>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104" name="Freeform 45"/>
          <p:cNvSpPr>
            <a:spLocks/>
          </p:cNvSpPr>
          <p:nvPr/>
        </p:nvSpPr>
        <p:spPr bwMode="auto">
          <a:xfrm>
            <a:off x="3995936" y="5229200"/>
            <a:ext cx="275729" cy="554659"/>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70" name="Line 38"/>
          <p:cNvSpPr>
            <a:spLocks noChangeShapeType="1"/>
          </p:cNvSpPr>
          <p:nvPr/>
        </p:nvSpPr>
        <p:spPr bwMode="auto">
          <a:xfrm>
            <a:off x="3203848" y="2060848"/>
            <a:ext cx="0" cy="4797152"/>
          </a:xfrm>
          <a:prstGeom prst="line">
            <a:avLst/>
          </a:prstGeom>
          <a:noFill/>
          <a:ln w="9525">
            <a:solidFill>
              <a:srgbClr val="000080"/>
            </a:solidFill>
            <a:prstDash val="sysDot"/>
            <a:round/>
            <a:headEnd/>
            <a:tailEnd/>
          </a:ln>
        </p:spPr>
        <p:txBody>
          <a:bodyPr/>
          <a:lstStyle/>
          <a:p>
            <a:endParaRPr lang="ja-JP" altLang="en-US" dirty="0"/>
          </a:p>
        </p:txBody>
      </p:sp>
      <p:sp>
        <p:nvSpPr>
          <p:cNvPr id="90" name="下矢印 89"/>
          <p:cNvSpPr/>
          <p:nvPr/>
        </p:nvSpPr>
        <p:spPr>
          <a:xfrm>
            <a:off x="4139952" y="4221088"/>
            <a:ext cx="792088" cy="360040"/>
          </a:xfrm>
          <a:prstGeom prst="downArrow">
            <a:avLst/>
          </a:prstGeom>
          <a:noFill/>
          <a:ln w="28575">
            <a:solidFill>
              <a:schemeClr val="tx1"/>
            </a:solidFill>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2" name="角丸四角形 121"/>
          <p:cNvSpPr/>
          <p:nvPr/>
        </p:nvSpPr>
        <p:spPr>
          <a:xfrm>
            <a:off x="3563888" y="1988840"/>
            <a:ext cx="2376264" cy="432048"/>
          </a:xfrm>
          <a:prstGeom prst="roundRect">
            <a:avLst/>
          </a:prstGeom>
          <a:noFill/>
          <a:ln w="222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smtClean="0">
                <a:latin typeface="Kunstler Script" pitchFamily="66" charset="0"/>
                <a:cs typeface="Arial" pitchFamily="34" charset="0"/>
              </a:rPr>
              <a:t>H</a:t>
            </a:r>
            <a:r>
              <a:rPr kumimoji="1" lang="en-US" altLang="ja-JP" b="1" baseline="-25000" dirty="0" smtClean="0">
                <a:latin typeface="Arial" pitchFamily="34" charset="0"/>
                <a:cs typeface="Arial" pitchFamily="34" charset="0"/>
              </a:rPr>
              <a:t>Q</a:t>
            </a:r>
            <a:r>
              <a:rPr kumimoji="1" lang="en-US" altLang="ja-JP" b="1" dirty="0" smtClean="0">
                <a:latin typeface="Arial" pitchFamily="34" charset="0"/>
                <a:cs typeface="Arial" pitchFamily="34" charset="0"/>
              </a:rPr>
              <a:t>  </a:t>
            </a:r>
            <a:r>
              <a:rPr lang="en-US" altLang="ja-JP" b="1" dirty="0" smtClean="0">
                <a:latin typeface="Arial" pitchFamily="34" charset="0"/>
                <a:cs typeface="Arial" pitchFamily="34" charset="0"/>
              </a:rPr>
              <a:t>&lt;&lt;</a:t>
            </a:r>
            <a:r>
              <a:rPr kumimoji="1" lang="en-US" altLang="ja-JP" b="1" dirty="0" smtClean="0">
                <a:latin typeface="Arial" pitchFamily="34" charset="0"/>
                <a:cs typeface="Arial" pitchFamily="34" charset="0"/>
              </a:rPr>
              <a:t> </a:t>
            </a:r>
            <a:r>
              <a:rPr lang="en-US" altLang="ja-JP" b="1" dirty="0" smtClean="0">
                <a:latin typeface="Kunstler Script" pitchFamily="66" charset="0"/>
                <a:cs typeface="Arial" pitchFamily="34" charset="0"/>
              </a:rPr>
              <a:t>H</a:t>
            </a:r>
            <a:r>
              <a:rPr lang="en-US" altLang="ja-JP" b="1" baseline="-25000" dirty="0" smtClean="0">
                <a:latin typeface="Arial" pitchFamily="34" charset="0"/>
                <a:cs typeface="Arial" pitchFamily="34" charset="0"/>
              </a:rPr>
              <a:t>z</a:t>
            </a:r>
            <a:endParaRPr kumimoji="1" lang="ja-JP" altLang="en-US" b="1" dirty="0">
              <a:latin typeface="Arial" pitchFamily="34" charset="0"/>
              <a:cs typeface="Arial" pitchFamily="34" charset="0"/>
            </a:endParaRPr>
          </a:p>
        </p:txBody>
      </p:sp>
      <p:graphicFrame>
        <p:nvGraphicFramePr>
          <p:cNvPr id="123" name="Object 29"/>
          <p:cNvGraphicFramePr>
            <a:graphicFrameLocks noChangeAspect="1"/>
          </p:cNvGraphicFramePr>
          <p:nvPr>
            <p:extLst>
              <p:ext uri="{D42A27DB-BD31-4B8C-83A1-F6EECF244321}">
                <p14:modId xmlns:p14="http://schemas.microsoft.com/office/powerpoint/2010/main" val="389228735"/>
              </p:ext>
            </p:extLst>
          </p:nvPr>
        </p:nvGraphicFramePr>
        <p:xfrm>
          <a:off x="574675" y="3789363"/>
          <a:ext cx="431800" cy="328612"/>
        </p:xfrm>
        <a:graphic>
          <a:graphicData uri="http://schemas.openxmlformats.org/presentationml/2006/ole">
            <mc:AlternateContent xmlns:mc="http://schemas.openxmlformats.org/markup-compatibility/2006">
              <mc:Choice xmlns:v="urn:schemas-microsoft-com:vml" Requires="v">
                <p:oleObj spid="_x0000_s42098" name="数式" r:id="rId6" imgW="520560" imgH="393480" progId="Equation.3">
                  <p:embed/>
                </p:oleObj>
              </mc:Choice>
              <mc:Fallback>
                <p:oleObj name="数式" r:id="rId6" imgW="520560" imgH="393480" progId="Equation.3">
                  <p:embed/>
                  <p:pic>
                    <p:nvPicPr>
                      <p:cNvPr id="0" name=""/>
                      <p:cNvPicPr>
                        <a:picLocks noChangeAspect="1" noChangeArrowheads="1"/>
                      </p:cNvPicPr>
                      <p:nvPr/>
                    </p:nvPicPr>
                    <p:blipFill>
                      <a:blip r:embed="rId7"/>
                      <a:srcRect/>
                      <a:stretch>
                        <a:fillRect/>
                      </a:stretch>
                    </p:blipFill>
                    <p:spPr bwMode="auto">
                      <a:xfrm>
                        <a:off x="574675" y="3789363"/>
                        <a:ext cx="4318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ct 29"/>
          <p:cNvGraphicFramePr>
            <a:graphicFrameLocks noChangeAspect="1"/>
          </p:cNvGraphicFramePr>
          <p:nvPr>
            <p:extLst>
              <p:ext uri="{D42A27DB-BD31-4B8C-83A1-F6EECF244321}">
                <p14:modId xmlns:p14="http://schemas.microsoft.com/office/powerpoint/2010/main" val="256858051"/>
              </p:ext>
            </p:extLst>
          </p:nvPr>
        </p:nvGraphicFramePr>
        <p:xfrm>
          <a:off x="625475" y="2924175"/>
          <a:ext cx="349250" cy="330200"/>
        </p:xfrm>
        <a:graphic>
          <a:graphicData uri="http://schemas.openxmlformats.org/presentationml/2006/ole">
            <mc:AlternateContent xmlns:mc="http://schemas.openxmlformats.org/markup-compatibility/2006">
              <mc:Choice xmlns:v="urn:schemas-microsoft-com:vml" Requires="v">
                <p:oleObj spid="_x0000_s42099" name="数式" r:id="rId8" imgW="419040" imgH="393480" progId="Equation.3">
                  <p:embed/>
                </p:oleObj>
              </mc:Choice>
              <mc:Fallback>
                <p:oleObj name="数式" r:id="rId8" imgW="419040" imgH="393480" progId="Equation.3">
                  <p:embed/>
                  <p:pic>
                    <p:nvPicPr>
                      <p:cNvPr id="0" name=""/>
                      <p:cNvPicPr>
                        <a:picLocks noChangeAspect="1" noChangeArrowheads="1"/>
                      </p:cNvPicPr>
                      <p:nvPr/>
                    </p:nvPicPr>
                    <p:blipFill>
                      <a:blip r:embed="rId9"/>
                      <a:srcRect/>
                      <a:stretch>
                        <a:fillRect/>
                      </a:stretch>
                    </p:blipFill>
                    <p:spPr bwMode="auto">
                      <a:xfrm>
                        <a:off x="625475" y="2924175"/>
                        <a:ext cx="3492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54932" name="Object 20"/>
          <p:cNvGraphicFramePr>
            <a:graphicFrameLocks noChangeAspect="1"/>
          </p:cNvGraphicFramePr>
          <p:nvPr>
            <p:extLst>
              <p:ext uri="{D42A27DB-BD31-4B8C-83A1-F6EECF244321}">
                <p14:modId xmlns:p14="http://schemas.microsoft.com/office/powerpoint/2010/main" val="2544320182"/>
              </p:ext>
            </p:extLst>
          </p:nvPr>
        </p:nvGraphicFramePr>
        <p:xfrm>
          <a:off x="574675" y="3316288"/>
          <a:ext cx="431800" cy="328612"/>
        </p:xfrm>
        <a:graphic>
          <a:graphicData uri="http://schemas.openxmlformats.org/presentationml/2006/ole">
            <mc:AlternateContent xmlns:mc="http://schemas.openxmlformats.org/markup-compatibility/2006">
              <mc:Choice xmlns:v="urn:schemas-microsoft-com:vml" Requires="v">
                <p:oleObj spid="_x0000_s42100" name="数式" r:id="rId10" imgW="520560" imgH="393480" progId="Equation.3">
                  <p:embed/>
                </p:oleObj>
              </mc:Choice>
              <mc:Fallback>
                <p:oleObj name="数式" r:id="rId10" imgW="520560" imgH="393480" progId="Equation.3">
                  <p:embed/>
                  <p:pic>
                    <p:nvPicPr>
                      <p:cNvPr id="0" name=""/>
                      <p:cNvPicPr>
                        <a:picLocks noChangeAspect="1" noChangeArrowheads="1"/>
                      </p:cNvPicPr>
                      <p:nvPr/>
                    </p:nvPicPr>
                    <p:blipFill>
                      <a:blip r:embed="rId11"/>
                      <a:srcRect/>
                      <a:stretch>
                        <a:fillRect/>
                      </a:stretch>
                    </p:blipFill>
                    <p:spPr bwMode="auto">
                      <a:xfrm>
                        <a:off x="574675" y="3316288"/>
                        <a:ext cx="4318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5" name="直線矢印コネクタ 124"/>
          <p:cNvCxnSpPr/>
          <p:nvPr/>
        </p:nvCxnSpPr>
        <p:spPr>
          <a:xfrm>
            <a:off x="1692000" y="3095984"/>
            <a:ext cx="0" cy="432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1692000" y="3527984"/>
            <a:ext cx="0" cy="432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27" name="Object 37"/>
          <p:cNvGraphicFramePr>
            <a:graphicFrameLocks noChangeAspect="1"/>
          </p:cNvGraphicFramePr>
          <p:nvPr/>
        </p:nvGraphicFramePr>
        <p:xfrm>
          <a:off x="1273274" y="6088063"/>
          <a:ext cx="1220788" cy="449262"/>
        </p:xfrm>
        <a:graphic>
          <a:graphicData uri="http://schemas.openxmlformats.org/presentationml/2006/ole">
            <mc:AlternateContent xmlns:mc="http://schemas.openxmlformats.org/markup-compatibility/2006">
              <mc:Choice xmlns:v="urn:schemas-microsoft-com:vml" Requires="v">
                <p:oleObj spid="_x0000_s42101" name="数式" r:id="rId12" imgW="622080" imgH="228600" progId="Equation.3">
                  <p:embed/>
                </p:oleObj>
              </mc:Choice>
              <mc:Fallback>
                <p:oleObj name="数式" r:id="rId12" imgW="6220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3274" y="6088063"/>
                        <a:ext cx="122078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 name="Line 25"/>
          <p:cNvSpPr>
            <a:spLocks noChangeShapeType="1"/>
          </p:cNvSpPr>
          <p:nvPr/>
        </p:nvSpPr>
        <p:spPr bwMode="auto">
          <a:xfrm>
            <a:off x="3995936" y="3645024"/>
            <a:ext cx="1066800" cy="0"/>
          </a:xfrm>
          <a:prstGeom prst="line">
            <a:avLst/>
          </a:prstGeom>
          <a:noFill/>
          <a:ln w="22225">
            <a:solidFill>
              <a:schemeClr val="tx1"/>
            </a:solidFill>
            <a:round/>
            <a:headEnd/>
            <a:tailEnd/>
          </a:ln>
        </p:spPr>
        <p:txBody>
          <a:bodyPr/>
          <a:lstStyle/>
          <a:p>
            <a:endParaRPr lang="ja-JP" altLang="en-US"/>
          </a:p>
        </p:txBody>
      </p:sp>
      <p:sp>
        <p:nvSpPr>
          <p:cNvPr id="129" name="Line 26"/>
          <p:cNvSpPr>
            <a:spLocks noChangeShapeType="1"/>
          </p:cNvSpPr>
          <p:nvPr/>
        </p:nvSpPr>
        <p:spPr bwMode="auto">
          <a:xfrm>
            <a:off x="3995936" y="3861048"/>
            <a:ext cx="1066800" cy="0"/>
          </a:xfrm>
          <a:prstGeom prst="line">
            <a:avLst/>
          </a:prstGeom>
          <a:noFill/>
          <a:ln w="22225">
            <a:solidFill>
              <a:schemeClr val="tx1"/>
            </a:solidFill>
            <a:round/>
            <a:headEnd/>
            <a:tailEnd/>
          </a:ln>
        </p:spPr>
        <p:txBody>
          <a:bodyPr/>
          <a:lstStyle/>
          <a:p>
            <a:endParaRPr lang="ja-JP" altLang="en-US"/>
          </a:p>
        </p:txBody>
      </p:sp>
      <p:sp>
        <p:nvSpPr>
          <p:cNvPr id="130" name="Line 27"/>
          <p:cNvSpPr>
            <a:spLocks noChangeShapeType="1"/>
          </p:cNvSpPr>
          <p:nvPr/>
        </p:nvSpPr>
        <p:spPr bwMode="auto">
          <a:xfrm>
            <a:off x="3995936" y="2492896"/>
            <a:ext cx="1066800" cy="0"/>
          </a:xfrm>
          <a:prstGeom prst="line">
            <a:avLst/>
          </a:prstGeom>
          <a:noFill/>
          <a:ln w="22225">
            <a:solidFill>
              <a:schemeClr val="tx1"/>
            </a:solidFill>
            <a:round/>
            <a:headEnd/>
            <a:tailEnd/>
          </a:ln>
        </p:spPr>
        <p:txBody>
          <a:bodyPr/>
          <a:lstStyle/>
          <a:p>
            <a:endParaRPr lang="ja-JP" altLang="en-US"/>
          </a:p>
        </p:txBody>
      </p:sp>
      <p:sp>
        <p:nvSpPr>
          <p:cNvPr id="131" name="Line 28"/>
          <p:cNvSpPr>
            <a:spLocks noChangeShapeType="1"/>
          </p:cNvSpPr>
          <p:nvPr/>
        </p:nvSpPr>
        <p:spPr bwMode="auto">
          <a:xfrm>
            <a:off x="3995936" y="3212976"/>
            <a:ext cx="1066800" cy="0"/>
          </a:xfrm>
          <a:prstGeom prst="line">
            <a:avLst/>
          </a:prstGeom>
          <a:noFill/>
          <a:ln w="22225">
            <a:solidFill>
              <a:schemeClr val="tx1"/>
            </a:solidFill>
            <a:round/>
            <a:headEnd/>
            <a:tailEnd/>
          </a:ln>
        </p:spPr>
        <p:txBody>
          <a:bodyPr/>
          <a:lstStyle/>
          <a:p>
            <a:endParaRPr lang="ja-JP" altLang="en-US"/>
          </a:p>
        </p:txBody>
      </p:sp>
      <p:cxnSp>
        <p:nvCxnSpPr>
          <p:cNvPr id="133" name="直線矢印コネクタ 132"/>
          <p:cNvCxnSpPr/>
          <p:nvPr/>
        </p:nvCxnSpPr>
        <p:spPr>
          <a:xfrm>
            <a:off x="4644008" y="2492896"/>
            <a:ext cx="0" cy="76214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4499992" y="3212976"/>
            <a:ext cx="0" cy="432048"/>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4355976" y="3645024"/>
            <a:ext cx="0" cy="25204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V="1">
            <a:off x="2254800" y="2484000"/>
            <a:ext cx="1741136" cy="17108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a:stCxn id="11" idx="1"/>
            <a:endCxn id="131" idx="0"/>
          </p:cNvCxnSpPr>
          <p:nvPr/>
        </p:nvCxnSpPr>
        <p:spPr>
          <a:xfrm>
            <a:off x="2254800" y="3095985"/>
            <a:ext cx="1741136" cy="116991"/>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stCxn id="8" idx="1"/>
            <a:endCxn id="128" idx="0"/>
          </p:cNvCxnSpPr>
          <p:nvPr/>
        </p:nvCxnSpPr>
        <p:spPr>
          <a:xfrm>
            <a:off x="2254800" y="3527985"/>
            <a:ext cx="1741136" cy="11703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9" idx="1"/>
            <a:endCxn id="129" idx="0"/>
          </p:cNvCxnSpPr>
          <p:nvPr/>
        </p:nvCxnSpPr>
        <p:spPr>
          <a:xfrm flipV="1">
            <a:off x="2254800" y="3861048"/>
            <a:ext cx="1741136" cy="98937"/>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9254938" name="Object 26"/>
          <p:cNvGraphicFramePr>
            <a:graphicFrameLocks noChangeAspect="1"/>
          </p:cNvGraphicFramePr>
          <p:nvPr/>
        </p:nvGraphicFramePr>
        <p:xfrm>
          <a:off x="4471988" y="6081713"/>
          <a:ext cx="373062" cy="447675"/>
        </p:xfrm>
        <a:graphic>
          <a:graphicData uri="http://schemas.openxmlformats.org/presentationml/2006/ole">
            <mc:AlternateContent xmlns:mc="http://schemas.openxmlformats.org/markup-compatibility/2006">
              <mc:Choice xmlns:v="urn:schemas-microsoft-com:vml" Requires="v">
                <p:oleObj spid="_x0000_s42102" name="数式" r:id="rId14" imgW="190440" imgH="228600" progId="Equation.3">
                  <p:embed/>
                </p:oleObj>
              </mc:Choice>
              <mc:Fallback>
                <p:oleObj name="数式" r:id="rId14" imgW="19044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1988" y="6081713"/>
                        <a:ext cx="3730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54939" name="Object 27"/>
          <p:cNvGraphicFramePr>
            <a:graphicFrameLocks noChangeAspect="1"/>
          </p:cNvGraphicFramePr>
          <p:nvPr/>
        </p:nvGraphicFramePr>
        <p:xfrm>
          <a:off x="4994002" y="6165304"/>
          <a:ext cx="761931" cy="360511"/>
        </p:xfrm>
        <a:graphic>
          <a:graphicData uri="http://schemas.openxmlformats.org/presentationml/2006/ole">
            <mc:AlternateContent xmlns:mc="http://schemas.openxmlformats.org/markup-compatibility/2006">
              <mc:Choice xmlns:v="urn:schemas-microsoft-com:vml" Requires="v">
                <p:oleObj spid="_x0000_s42103" name="数式" r:id="rId16" imgW="482400" imgH="228600" progId="Equation.3">
                  <p:embed/>
                </p:oleObj>
              </mc:Choice>
              <mc:Fallback>
                <p:oleObj name="数式" r:id="rId16" imgW="4824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94002" y="6165304"/>
                        <a:ext cx="761931" cy="360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54940" name="Object 28"/>
          <p:cNvGraphicFramePr>
            <a:graphicFrameLocks noChangeAspect="1"/>
          </p:cNvGraphicFramePr>
          <p:nvPr/>
        </p:nvGraphicFramePr>
        <p:xfrm>
          <a:off x="3665984" y="6165304"/>
          <a:ext cx="762000" cy="360363"/>
        </p:xfrm>
        <a:graphic>
          <a:graphicData uri="http://schemas.openxmlformats.org/presentationml/2006/ole">
            <mc:AlternateContent xmlns:mc="http://schemas.openxmlformats.org/markup-compatibility/2006">
              <mc:Choice xmlns:v="urn:schemas-microsoft-com:vml" Requires="v">
                <p:oleObj spid="_x0000_s42104" name="数式" r:id="rId18" imgW="482400" imgH="228600" progId="Equation.3">
                  <p:embed/>
                </p:oleObj>
              </mc:Choice>
              <mc:Fallback>
                <p:oleObj name="数式" r:id="rId18" imgW="4824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65984" y="6165304"/>
                        <a:ext cx="7620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 name="正方形/長方形 153"/>
          <p:cNvSpPr/>
          <p:nvPr/>
        </p:nvSpPr>
        <p:spPr>
          <a:xfrm>
            <a:off x="6051533" y="2051556"/>
            <a:ext cx="2043701" cy="369332"/>
          </a:xfrm>
          <a:prstGeom prst="rect">
            <a:avLst/>
          </a:prstGeom>
        </p:spPr>
        <p:txBody>
          <a:bodyPr wrap="none">
            <a:spAutoFit/>
          </a:bodyPr>
          <a:lstStyle/>
          <a:p>
            <a:pPr algn="ctr"/>
            <a:r>
              <a:rPr lang="en-US" altLang="ja-JP" b="1" dirty="0" smtClean="0"/>
              <a:t>Effect of H</a:t>
            </a:r>
            <a:r>
              <a:rPr lang="en-US" altLang="ja-JP" b="1" baseline="-25000" dirty="0" smtClean="0"/>
              <a:t>int</a:t>
            </a:r>
            <a:r>
              <a:rPr lang="en-US" altLang="ja-JP" b="1" dirty="0" smtClean="0"/>
              <a:t> is big</a:t>
            </a:r>
            <a:r>
              <a:rPr lang="ja-JP" altLang="en-US" b="1" dirty="0" smtClean="0"/>
              <a:t>　</a:t>
            </a:r>
            <a:endParaRPr lang="en-US" altLang="ja-JP" b="1" dirty="0" smtClean="0"/>
          </a:p>
        </p:txBody>
      </p:sp>
      <p:grpSp>
        <p:nvGrpSpPr>
          <p:cNvPr id="58" name="グループ化 57"/>
          <p:cNvGrpSpPr/>
          <p:nvPr/>
        </p:nvGrpSpPr>
        <p:grpSpPr>
          <a:xfrm>
            <a:off x="1475656" y="764704"/>
            <a:ext cx="6048672" cy="1080120"/>
            <a:chOff x="1475656" y="764704"/>
            <a:chExt cx="6048672" cy="1080120"/>
          </a:xfrm>
        </p:grpSpPr>
        <p:sp>
          <p:nvSpPr>
            <p:cNvPr id="59" name="正方形/長方形 58"/>
            <p:cNvSpPr/>
            <p:nvPr/>
          </p:nvSpPr>
          <p:spPr>
            <a:xfrm>
              <a:off x="4347240" y="1412776"/>
              <a:ext cx="3177088" cy="369332"/>
            </a:xfrm>
            <a:prstGeom prst="rect">
              <a:avLst/>
            </a:prstGeom>
          </p:spPr>
          <p:txBody>
            <a:bodyPr wrap="none">
              <a:spAutoFit/>
            </a:bodyPr>
            <a:lstStyle/>
            <a:p>
              <a:pPr algn="ctr"/>
              <a:r>
                <a:rPr lang="en-US" altLang="ja-JP" b="1" dirty="0" smtClean="0">
                  <a:solidFill>
                    <a:srgbClr val="0000FF"/>
                  </a:solidFill>
                </a:rPr>
                <a:t>Nuclear </a:t>
              </a:r>
              <a:r>
                <a:rPr lang="en-US" altLang="ja-JP" b="1" dirty="0" err="1" smtClean="0">
                  <a:solidFill>
                    <a:srgbClr val="0000FF"/>
                  </a:solidFill>
                </a:rPr>
                <a:t>quadrupole</a:t>
              </a:r>
              <a:r>
                <a:rPr lang="en-US" altLang="ja-JP" b="1" dirty="0" smtClean="0">
                  <a:solidFill>
                    <a:srgbClr val="0000FF"/>
                  </a:solidFill>
                </a:rPr>
                <a:t> interaction</a:t>
              </a:r>
              <a:endParaRPr lang="en-US" altLang="ja-JP" b="1" dirty="0">
                <a:solidFill>
                  <a:srgbClr val="0000FF"/>
                </a:solidFill>
              </a:endParaRPr>
            </a:p>
          </p:txBody>
        </p:sp>
        <p:graphicFrame>
          <p:nvGraphicFramePr>
            <p:cNvPr id="60" name="Object 8"/>
            <p:cNvGraphicFramePr>
              <a:graphicFrameLocks noChangeAspect="1"/>
            </p:cNvGraphicFramePr>
            <p:nvPr/>
          </p:nvGraphicFramePr>
          <p:xfrm>
            <a:off x="1979712" y="764704"/>
            <a:ext cx="4968552" cy="786639"/>
          </p:xfrm>
          <a:graphic>
            <a:graphicData uri="http://schemas.openxmlformats.org/presentationml/2006/ole">
              <mc:AlternateContent xmlns:mc="http://schemas.openxmlformats.org/markup-compatibility/2006">
                <mc:Choice xmlns:v="urn:schemas-microsoft-com:vml" Requires="v">
                  <p:oleObj spid="_x0000_s42105" name="数式" r:id="rId20" imgW="2755800" imgH="444240" progId="Equation.3">
                    <p:embed/>
                  </p:oleObj>
                </mc:Choice>
                <mc:Fallback>
                  <p:oleObj name="数式" r:id="rId20" imgW="2755800" imgH="4442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79712" y="764704"/>
                          <a:ext cx="4968552" cy="786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正方形/長方形 60"/>
            <p:cNvSpPr/>
            <p:nvPr/>
          </p:nvSpPr>
          <p:spPr>
            <a:xfrm>
              <a:off x="2123728" y="1412776"/>
              <a:ext cx="2045112" cy="369332"/>
            </a:xfrm>
            <a:prstGeom prst="rect">
              <a:avLst/>
            </a:prstGeom>
          </p:spPr>
          <p:txBody>
            <a:bodyPr wrap="none">
              <a:spAutoFit/>
            </a:bodyPr>
            <a:lstStyle/>
            <a:p>
              <a:pPr algn="ctr"/>
              <a:r>
                <a:rPr lang="en-US" altLang="ja-JP" b="1" dirty="0" smtClean="0">
                  <a:solidFill>
                    <a:srgbClr val="FF0000"/>
                  </a:solidFill>
                </a:rPr>
                <a:t>Zeeman interaction</a:t>
              </a:r>
              <a:endParaRPr lang="en-US" altLang="ja-JP" b="1" dirty="0">
                <a:solidFill>
                  <a:srgbClr val="FF0000"/>
                </a:solidFill>
              </a:endParaRPr>
            </a:p>
          </p:txBody>
        </p:sp>
        <p:sp>
          <p:nvSpPr>
            <p:cNvPr id="62" name="正方形/長方形 61"/>
            <p:cNvSpPr/>
            <p:nvPr/>
          </p:nvSpPr>
          <p:spPr>
            <a:xfrm>
              <a:off x="1475656" y="764704"/>
              <a:ext cx="6048672" cy="1080120"/>
            </a:xfrm>
            <a:prstGeom prst="rect">
              <a:avLst/>
            </a:prstGeom>
            <a:ln w="22225">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3" name="直線コネクタ 62"/>
          <p:cNvCxnSpPr/>
          <p:nvPr/>
        </p:nvCxnSpPr>
        <p:spPr>
          <a:xfrm>
            <a:off x="2234296" y="2660400"/>
            <a:ext cx="2828440" cy="9016"/>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254800" y="3078000"/>
            <a:ext cx="2828440" cy="9016"/>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254800" y="3510000"/>
            <a:ext cx="2828440" cy="9016"/>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331970" y="3963314"/>
            <a:ext cx="2751270" cy="9016"/>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148064" y="2411596"/>
            <a:ext cx="328936" cy="400110"/>
          </a:xfrm>
          <a:prstGeom prst="rect">
            <a:avLst/>
          </a:prstGeom>
          <a:noFill/>
        </p:spPr>
        <p:txBody>
          <a:bodyPr wrap="none" rtlCol="0">
            <a:spAutoFit/>
          </a:bodyPr>
          <a:lstStyle/>
          <a:p>
            <a:r>
              <a:rPr kumimoji="1" lang="en-US" altLang="ja-JP" sz="2000" dirty="0" smtClean="0"/>
              <a:t>Δ</a:t>
            </a:r>
            <a:endParaRPr kumimoji="1" lang="ja-JP" altLang="en-US" dirty="0"/>
          </a:p>
        </p:txBody>
      </p:sp>
      <p:sp>
        <p:nvSpPr>
          <p:cNvPr id="78" name="テキスト ボックス 77"/>
          <p:cNvSpPr txBox="1"/>
          <p:nvPr/>
        </p:nvSpPr>
        <p:spPr>
          <a:xfrm>
            <a:off x="5148064" y="3748970"/>
            <a:ext cx="328936" cy="400110"/>
          </a:xfrm>
          <a:prstGeom prst="rect">
            <a:avLst/>
          </a:prstGeom>
          <a:noFill/>
        </p:spPr>
        <p:txBody>
          <a:bodyPr wrap="none" rtlCol="0">
            <a:spAutoFit/>
          </a:bodyPr>
          <a:lstStyle/>
          <a:p>
            <a:r>
              <a:rPr kumimoji="1" lang="en-US" altLang="ja-JP" sz="2000" dirty="0" smtClean="0"/>
              <a:t>Δ</a:t>
            </a:r>
            <a:endParaRPr kumimoji="1" lang="ja-JP" altLang="en-US" dirty="0"/>
          </a:p>
        </p:txBody>
      </p:sp>
      <p:sp>
        <p:nvSpPr>
          <p:cNvPr id="79" name="テキスト ボックス 78"/>
          <p:cNvSpPr txBox="1"/>
          <p:nvPr/>
        </p:nvSpPr>
        <p:spPr>
          <a:xfrm>
            <a:off x="5076056" y="2924944"/>
            <a:ext cx="407484" cy="400110"/>
          </a:xfrm>
          <a:prstGeom prst="rect">
            <a:avLst/>
          </a:prstGeom>
          <a:noFill/>
        </p:spPr>
        <p:txBody>
          <a:bodyPr wrap="none" rtlCol="0">
            <a:spAutoFit/>
          </a:bodyPr>
          <a:lstStyle/>
          <a:p>
            <a:r>
              <a:rPr kumimoji="1" lang="en-US" altLang="ja-JP" sz="2000" b="1" dirty="0" smtClean="0"/>
              <a:t>-</a:t>
            </a:r>
            <a:r>
              <a:rPr kumimoji="1" lang="en-US" altLang="ja-JP" sz="2000" dirty="0" smtClean="0"/>
              <a:t>Δ</a:t>
            </a:r>
            <a:endParaRPr kumimoji="1" lang="ja-JP" altLang="en-US" dirty="0"/>
          </a:p>
        </p:txBody>
      </p:sp>
      <p:sp>
        <p:nvSpPr>
          <p:cNvPr id="80" name="テキスト ボックス 79"/>
          <p:cNvSpPr txBox="1"/>
          <p:nvPr/>
        </p:nvSpPr>
        <p:spPr>
          <a:xfrm>
            <a:off x="5076056" y="3327930"/>
            <a:ext cx="407484" cy="400110"/>
          </a:xfrm>
          <a:prstGeom prst="rect">
            <a:avLst/>
          </a:prstGeom>
          <a:noFill/>
        </p:spPr>
        <p:txBody>
          <a:bodyPr wrap="none" rtlCol="0">
            <a:spAutoFit/>
          </a:bodyPr>
          <a:lstStyle/>
          <a:p>
            <a:r>
              <a:rPr kumimoji="1" lang="en-US" altLang="ja-JP" sz="2000" b="1" dirty="0" smtClean="0"/>
              <a:t>-</a:t>
            </a:r>
            <a:r>
              <a:rPr kumimoji="1" lang="en-US" altLang="ja-JP" sz="2000" dirty="0" smtClean="0"/>
              <a:t>Δ</a:t>
            </a:r>
            <a:endParaRPr kumimoji="1" lang="ja-JP" altLang="en-US" dirty="0"/>
          </a:p>
        </p:txBody>
      </p:sp>
      <p:grpSp>
        <p:nvGrpSpPr>
          <p:cNvPr id="31" name="グループ化 30"/>
          <p:cNvGrpSpPr/>
          <p:nvPr/>
        </p:nvGrpSpPr>
        <p:grpSpPr>
          <a:xfrm>
            <a:off x="5520265" y="3356992"/>
            <a:ext cx="3660247" cy="1800200"/>
            <a:chOff x="5452319" y="3429000"/>
            <a:chExt cx="3728193" cy="1800200"/>
          </a:xfrm>
        </p:grpSpPr>
        <p:sp>
          <p:nvSpPr>
            <p:cNvPr id="29" name="テキスト ボックス 28"/>
            <p:cNvSpPr txBox="1"/>
            <p:nvPr/>
          </p:nvSpPr>
          <p:spPr>
            <a:xfrm>
              <a:off x="5520265" y="3464421"/>
              <a:ext cx="3660247" cy="1692771"/>
            </a:xfrm>
            <a:prstGeom prst="rect">
              <a:avLst/>
            </a:prstGeom>
            <a:noFill/>
            <a:ln w="28575" cap="rnd">
              <a:noFill/>
            </a:ln>
          </p:spPr>
          <p:txBody>
            <a:bodyPr wrap="square" rtlCol="0">
              <a:spAutoFit/>
            </a:bodyPr>
            <a:lstStyle/>
            <a:p>
              <a:r>
                <a:rPr kumimoji="1" lang="en-US" altLang="ja-JP" sz="2600" dirty="0" smtClean="0"/>
                <a:t>Because of </a:t>
              </a:r>
              <a:r>
                <a:rPr lang="en-US" altLang="ja-JP" sz="2600" i="1" dirty="0" err="1"/>
                <a:t>ν</a:t>
              </a:r>
              <a:r>
                <a:rPr lang="en-US" altLang="ja-JP" sz="2600" baseline="-25000" dirty="0" err="1"/>
                <a:t>Q</a:t>
              </a:r>
              <a:r>
                <a:rPr lang="ja-JP" altLang="en-US" sz="2600" dirty="0"/>
                <a:t>～</a:t>
              </a:r>
              <a:r>
                <a:rPr lang="en-US" altLang="ja-JP" sz="2600" dirty="0" smtClean="0"/>
                <a:t>10MHz,</a:t>
              </a:r>
            </a:p>
            <a:p>
              <a:r>
                <a:rPr lang="en-US" altLang="ja-JP" sz="2600" dirty="0" smtClean="0"/>
                <a:t>Zeeman interaction is dominant  when </a:t>
              </a:r>
              <a:r>
                <a:rPr lang="en-US" altLang="ja-JP" sz="2600" i="1" dirty="0" smtClean="0"/>
                <a:t>H</a:t>
              </a:r>
              <a:r>
                <a:rPr lang="en-US" altLang="ja-JP" sz="2600" baseline="-25000" dirty="0" smtClean="0"/>
                <a:t>int  </a:t>
              </a:r>
              <a:r>
                <a:rPr lang="en-US" altLang="ja-JP" sz="2600" dirty="0" smtClean="0"/>
                <a:t>is bigger than 1T.</a:t>
              </a:r>
              <a:endParaRPr kumimoji="1" lang="ja-JP" altLang="en-US" sz="2600" dirty="0"/>
            </a:p>
          </p:txBody>
        </p:sp>
        <p:sp>
          <p:nvSpPr>
            <p:cNvPr id="30" name="角丸四角形 29"/>
            <p:cNvSpPr/>
            <p:nvPr/>
          </p:nvSpPr>
          <p:spPr>
            <a:xfrm>
              <a:off x="5452319" y="3429000"/>
              <a:ext cx="3660247" cy="18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角丸四角形 83"/>
          <p:cNvSpPr/>
          <p:nvPr/>
        </p:nvSpPr>
        <p:spPr>
          <a:xfrm>
            <a:off x="211957" y="1124744"/>
            <a:ext cx="975667" cy="454780"/>
          </a:xfrm>
          <a:prstGeom prst="roundRect">
            <a:avLst/>
          </a:prstGeom>
          <a:noFill/>
          <a:ln w="222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smtClean="0">
                <a:latin typeface="Arial" panose="020B0604020202020204" pitchFamily="34" charset="0"/>
                <a:cs typeface="Arial" panose="020B0604020202020204" pitchFamily="34" charset="0"/>
              </a:rPr>
              <a:t>I=3/2</a:t>
            </a:r>
            <a:endParaRPr kumimoji="1" lang="ja-JP" altLang="en-US" b="1" dirty="0">
              <a:latin typeface="Arial" pitchFamily="34" charset="0"/>
              <a:cs typeface="Arial" pitchFamily="34" charset="0"/>
            </a:endParaRPr>
          </a:p>
        </p:txBody>
      </p:sp>
      <p:sp>
        <p:nvSpPr>
          <p:cNvPr id="64" name="テキスト ボックス 536"/>
          <p:cNvSpPr txBox="1">
            <a:spLocks noChangeArrowheads="1"/>
          </p:cNvSpPr>
          <p:nvPr/>
        </p:nvSpPr>
        <p:spPr bwMode="auto">
          <a:xfrm>
            <a:off x="7737029" y="-27383"/>
            <a:ext cx="1371475"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Experiment</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6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latin typeface="Times New Roman" panose="02020603050405020304" pitchFamily="18" charset="0"/>
                <a:cs typeface="Times New Roman" panose="02020603050405020304" pitchFamily="18" charset="0"/>
              </a:rPr>
              <a:t>Contents</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216024" y="1196752"/>
            <a:ext cx="8748464" cy="4929411"/>
          </a:xfrm>
        </p:spPr>
        <p:txBody>
          <a:bodyPr>
            <a:normAutofit/>
          </a:bodyPr>
          <a:lstStyle/>
          <a:p>
            <a:r>
              <a:rPr kumimoji="1" lang="en-US" altLang="ja-JP" dirty="0" smtClean="0">
                <a:latin typeface="Times New Roman" panose="02020603050405020304" pitchFamily="18" charset="0"/>
                <a:cs typeface="Times New Roman" panose="02020603050405020304" pitchFamily="18" charset="0"/>
              </a:rPr>
              <a:t>Introduction</a:t>
            </a:r>
          </a:p>
          <a:p>
            <a:pPr marL="0" indent="0">
              <a:buNone/>
            </a:pPr>
            <a:r>
              <a:rPr lang="en-US" altLang="ja-JP" dirty="0" smtClean="0">
                <a:latin typeface="Times New Roman" panose="02020603050405020304" pitchFamily="18" charset="0"/>
                <a:cs typeface="Times New Roman" panose="02020603050405020304" pitchFamily="18" charset="0"/>
              </a:rPr>
              <a:t>    Copper-Oxide superconductor(LSCO)</a:t>
            </a:r>
            <a:endParaRPr kumimoji="1"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Results</a:t>
            </a:r>
          </a:p>
          <a:p>
            <a:pPr marL="0" indent="0">
              <a:buNone/>
            </a:pP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   NMR,</a:t>
            </a:r>
            <a:r>
              <a:rPr lang="ja-JP" altLang="en-US"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NQR(Zero-field-NMR) technic</a:t>
            </a:r>
          </a:p>
          <a:p>
            <a:pPr marL="0" indent="0">
              <a:buNone/>
            </a:pPr>
            <a:r>
              <a:rPr lang="en-US" altLang="ja-JP" dirty="0" smtClean="0">
                <a:latin typeface="Times New Roman" panose="02020603050405020304" pitchFamily="18" charset="0"/>
                <a:cs typeface="Times New Roman" panose="02020603050405020304" pitchFamily="18" charset="0"/>
              </a:rPr>
              <a:t>    NMR, Zero-field-NMR results on TlBa</a:t>
            </a:r>
            <a:r>
              <a:rPr lang="en-US" altLang="ja-JP" baseline="-25000"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YCu</a:t>
            </a:r>
            <a:r>
              <a:rPr lang="en-US" altLang="ja-JP" baseline="-25000"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O</a:t>
            </a:r>
            <a:r>
              <a:rPr lang="en-US" altLang="ja-JP" baseline="-25000" dirty="0" smtClean="0">
                <a:latin typeface="Times New Roman" panose="02020603050405020304" pitchFamily="18" charset="0"/>
                <a:cs typeface="Times New Roman" panose="02020603050405020304" pitchFamily="18" charset="0"/>
              </a:rPr>
              <a:t>7-δ</a:t>
            </a:r>
            <a:endParaRPr kumimoji="1"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37821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 y="44624"/>
            <a:ext cx="6779096" cy="720080"/>
          </a:xfrm>
        </p:spPr>
        <p:txBody>
          <a:bodyPr>
            <a:normAutofit fontScale="90000"/>
          </a:bodyPr>
          <a:lstStyle/>
          <a:p>
            <a:pPr algn="l"/>
            <a:r>
              <a:rPr kumimoji="1" lang="en-US" altLang="ja-JP" sz="3600" b="1" dirty="0" smtClean="0">
                <a:latin typeface="Times New Roman" panose="02020603050405020304" pitchFamily="18" charset="0"/>
                <a:cs typeface="Times New Roman" panose="02020603050405020304" pitchFamily="18" charset="0"/>
              </a:rPr>
              <a:t>Tl1212 Cu-zero-field-NMR spectra</a:t>
            </a:r>
            <a:endParaRPr kumimoji="1" lang="ja-JP" altLang="en-US" sz="3600"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1720" y="843877"/>
            <a:ext cx="4096197" cy="373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31205" y="812357"/>
            <a:ext cx="1876499" cy="3572350"/>
            <a:chOff x="2695564" y="404664"/>
            <a:chExt cx="1460416" cy="2996286"/>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8" name="テキスト ボックス 7"/>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9" name="テキスト ボックス 8"/>
            <p:cNvSpPr txBox="1"/>
            <p:nvPr/>
          </p:nvSpPr>
          <p:spPr>
            <a:xfrm>
              <a:off x="269556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10" name="テキスト ボックス 9"/>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1" name="テキスト ボックス 10"/>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grpSp>
        <p:nvGrpSpPr>
          <p:cNvPr id="22" name="グループ化 21"/>
          <p:cNvGrpSpPr/>
          <p:nvPr/>
        </p:nvGrpSpPr>
        <p:grpSpPr>
          <a:xfrm>
            <a:off x="611560" y="4643844"/>
            <a:ext cx="5584914" cy="1089412"/>
            <a:chOff x="611560" y="4643844"/>
            <a:chExt cx="5584914" cy="1089412"/>
          </a:xfrm>
        </p:grpSpPr>
        <p:sp>
          <p:nvSpPr>
            <p:cNvPr id="13" name="正方形/長方形 12"/>
            <p:cNvSpPr/>
            <p:nvPr/>
          </p:nvSpPr>
          <p:spPr>
            <a:xfrm>
              <a:off x="3009797" y="5363924"/>
              <a:ext cx="3177088" cy="369332"/>
            </a:xfrm>
            <a:prstGeom prst="rect">
              <a:avLst/>
            </a:prstGeom>
          </p:spPr>
          <p:txBody>
            <a:bodyPr wrap="none">
              <a:spAutoFit/>
            </a:bodyPr>
            <a:lstStyle/>
            <a:p>
              <a:pPr algn="ctr"/>
              <a:r>
                <a:rPr lang="en-US" altLang="ja-JP" b="1" dirty="0" smtClean="0">
                  <a:solidFill>
                    <a:srgbClr val="0000FF"/>
                  </a:solidFill>
                </a:rPr>
                <a:t>Nuclear </a:t>
              </a:r>
              <a:r>
                <a:rPr lang="en-US" altLang="ja-JP" b="1" dirty="0" err="1" smtClean="0">
                  <a:solidFill>
                    <a:srgbClr val="0000FF"/>
                  </a:solidFill>
                </a:rPr>
                <a:t>quadrupole</a:t>
              </a:r>
              <a:r>
                <a:rPr lang="en-US" altLang="ja-JP" b="1" dirty="0" smtClean="0">
                  <a:solidFill>
                    <a:srgbClr val="0000FF"/>
                  </a:solidFill>
                </a:rPr>
                <a:t> interaction</a:t>
              </a:r>
              <a:endParaRPr lang="en-US" altLang="ja-JP" b="1" dirty="0">
                <a:solidFill>
                  <a:srgbClr val="0000FF"/>
                </a:solidFill>
              </a:endParaRPr>
            </a:p>
          </p:txBody>
        </p:sp>
        <p:graphicFrame>
          <p:nvGraphicFramePr>
            <p:cNvPr id="14" name="Object 8"/>
            <p:cNvGraphicFramePr>
              <a:graphicFrameLocks noChangeAspect="1"/>
            </p:cNvGraphicFramePr>
            <p:nvPr>
              <p:extLst>
                <p:ext uri="{D42A27DB-BD31-4B8C-83A1-F6EECF244321}">
                  <p14:modId xmlns:p14="http://schemas.microsoft.com/office/powerpoint/2010/main" val="529990221"/>
                </p:ext>
              </p:extLst>
            </p:nvPr>
          </p:nvGraphicFramePr>
          <p:xfrm>
            <a:off x="743068" y="4644440"/>
            <a:ext cx="4784725" cy="785812"/>
          </p:xfrm>
          <a:graphic>
            <a:graphicData uri="http://schemas.openxmlformats.org/presentationml/2006/ole">
              <mc:AlternateContent xmlns:mc="http://schemas.openxmlformats.org/markup-compatibility/2006">
                <mc:Choice xmlns:v="urn:schemas-microsoft-com:vml" Requires="v">
                  <p:oleObj spid="_x0000_s32217" name="数式" r:id="rId6" imgW="2654280" imgH="444240" progId="Equation.3">
                    <p:embed/>
                  </p:oleObj>
                </mc:Choice>
                <mc:Fallback>
                  <p:oleObj name="数式" r:id="rId6" imgW="2654280" imgH="444240" progId="Equation.3">
                    <p:embed/>
                    <p:pic>
                      <p:nvPicPr>
                        <p:cNvPr id="0" name=""/>
                        <p:cNvPicPr>
                          <a:picLocks noChangeAspect="1" noChangeArrowheads="1"/>
                        </p:cNvPicPr>
                        <p:nvPr/>
                      </p:nvPicPr>
                      <p:blipFill>
                        <a:blip r:embed="rId7"/>
                        <a:srcRect/>
                        <a:stretch>
                          <a:fillRect/>
                        </a:stretch>
                      </p:blipFill>
                      <p:spPr bwMode="auto">
                        <a:xfrm>
                          <a:off x="743068" y="4644440"/>
                          <a:ext cx="478472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正方形/長方形 14"/>
            <p:cNvSpPr/>
            <p:nvPr/>
          </p:nvSpPr>
          <p:spPr>
            <a:xfrm>
              <a:off x="790172" y="5363924"/>
              <a:ext cx="2040302" cy="369332"/>
            </a:xfrm>
            <a:prstGeom prst="rect">
              <a:avLst/>
            </a:prstGeom>
          </p:spPr>
          <p:txBody>
            <a:bodyPr wrap="none">
              <a:spAutoFit/>
            </a:bodyPr>
            <a:lstStyle/>
            <a:p>
              <a:pPr algn="ctr"/>
              <a:r>
                <a:rPr lang="en-US" altLang="ja-JP" b="1" dirty="0" smtClean="0">
                  <a:solidFill>
                    <a:srgbClr val="FF0000"/>
                  </a:solidFill>
                </a:rPr>
                <a:t>Zeeman interaction</a:t>
              </a:r>
              <a:endParaRPr lang="en-US" altLang="ja-JP" b="1" dirty="0">
                <a:solidFill>
                  <a:srgbClr val="FF0000"/>
                </a:solidFill>
              </a:endParaRPr>
            </a:p>
          </p:txBody>
        </p:sp>
        <p:sp>
          <p:nvSpPr>
            <p:cNvPr id="16" name="正方形/長方形 15"/>
            <p:cNvSpPr/>
            <p:nvPr/>
          </p:nvSpPr>
          <p:spPr>
            <a:xfrm>
              <a:off x="611560" y="4643844"/>
              <a:ext cx="5584914" cy="1080120"/>
            </a:xfrm>
            <a:prstGeom prst="rect">
              <a:avLst/>
            </a:prstGeom>
            <a:ln w="19050">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6156176" y="1916832"/>
            <a:ext cx="2807179" cy="1569660"/>
          </a:xfrm>
          <a:prstGeom prst="rect">
            <a:avLst/>
          </a:prstGeom>
          <a:noFill/>
          <a:ln w="28575">
            <a:noFill/>
          </a:ln>
        </p:spPr>
        <p:txBody>
          <a:bodyPr wrap="none" rtlCol="0">
            <a:spAutoFit/>
          </a:bodyPr>
          <a:lstStyle/>
          <a:p>
            <a:r>
              <a:rPr kumimoji="1" lang="en-US" altLang="ja-JP" sz="3200" dirty="0" smtClean="0"/>
              <a:t>The signals of </a:t>
            </a:r>
          </a:p>
          <a:p>
            <a:r>
              <a:rPr kumimoji="1" lang="en-US" altLang="ja-JP" sz="3200" baseline="30000" dirty="0" smtClean="0"/>
              <a:t>63</a:t>
            </a:r>
            <a:r>
              <a:rPr kumimoji="1" lang="en-US" altLang="ja-JP" sz="3200" dirty="0" smtClean="0"/>
              <a:t>Cu  and </a:t>
            </a:r>
            <a:r>
              <a:rPr kumimoji="1" lang="en-US" altLang="ja-JP" sz="3200" baseline="30000" dirty="0" smtClean="0"/>
              <a:t>65</a:t>
            </a:r>
            <a:r>
              <a:rPr kumimoji="1" lang="en-US" altLang="ja-JP" sz="3200" dirty="0" smtClean="0"/>
              <a:t>Cu</a:t>
            </a:r>
          </a:p>
          <a:p>
            <a:r>
              <a:rPr lang="en-US" altLang="ja-JP" sz="3200" dirty="0"/>
              <a:t>a</a:t>
            </a:r>
            <a:r>
              <a:rPr lang="en-US" altLang="ja-JP" sz="3200" dirty="0" smtClean="0"/>
              <a:t>re overlapped.</a:t>
            </a:r>
            <a:endParaRPr kumimoji="1" lang="ja-JP" altLang="en-US" sz="3200" dirty="0"/>
          </a:p>
        </p:txBody>
      </p:sp>
      <p:sp>
        <p:nvSpPr>
          <p:cNvPr id="19" name="円/楕円 18"/>
          <p:cNvSpPr/>
          <p:nvPr/>
        </p:nvSpPr>
        <p:spPr>
          <a:xfrm>
            <a:off x="3563888" y="1294230"/>
            <a:ext cx="1819889" cy="17747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a:stCxn id="18" idx="1"/>
          </p:cNvCxnSpPr>
          <p:nvPr/>
        </p:nvCxnSpPr>
        <p:spPr>
          <a:xfrm flipH="1" flipV="1">
            <a:off x="5383777" y="2253603"/>
            <a:ext cx="772399" cy="4480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6648399" y="4221088"/>
            <a:ext cx="1884041" cy="1455787"/>
            <a:chOff x="6474296" y="4005064"/>
            <a:chExt cx="1884041" cy="1455787"/>
          </a:xfrm>
        </p:grpSpPr>
        <p:grpSp>
          <p:nvGrpSpPr>
            <p:cNvPr id="35" name="グループ化 34"/>
            <p:cNvGrpSpPr/>
            <p:nvPr/>
          </p:nvGrpSpPr>
          <p:grpSpPr>
            <a:xfrm>
              <a:off x="6474296" y="4136460"/>
              <a:ext cx="1884040" cy="1324391"/>
              <a:chOff x="6474296" y="4136460"/>
              <a:chExt cx="1884040" cy="1324391"/>
            </a:xfrm>
          </p:grpSpPr>
          <p:grpSp>
            <p:nvGrpSpPr>
              <p:cNvPr id="23" name="Group 80"/>
              <p:cNvGrpSpPr>
                <a:grpSpLocks/>
              </p:cNvGrpSpPr>
              <p:nvPr/>
            </p:nvGrpSpPr>
            <p:grpSpPr bwMode="auto">
              <a:xfrm>
                <a:off x="6589861" y="4754741"/>
                <a:ext cx="1768475" cy="400050"/>
                <a:chOff x="4128" y="2256"/>
                <a:chExt cx="1114" cy="252"/>
              </a:xfrm>
            </p:grpSpPr>
            <p:sp>
              <p:nvSpPr>
                <p:cNvPr id="24" name="Line 44"/>
                <p:cNvSpPr>
                  <a:spLocks noChangeShapeType="1"/>
                </p:cNvSpPr>
                <p:nvPr/>
              </p:nvSpPr>
              <p:spPr bwMode="auto">
                <a:xfrm>
                  <a:off x="4128" y="2352"/>
                  <a:ext cx="970" cy="0"/>
                </a:xfrm>
                <a:prstGeom prst="line">
                  <a:avLst/>
                </a:prstGeom>
                <a:noFill/>
                <a:ln w="22225">
                  <a:solidFill>
                    <a:schemeClr val="tx1"/>
                  </a:solidFill>
                  <a:miter lim="800000"/>
                  <a:headEnd/>
                  <a:tailEnd type="triangle" w="med" len="med"/>
                </a:ln>
                <a:effectLst/>
              </p:spPr>
              <p:txBody>
                <a:bodyPr wrap="none"/>
                <a:lstStyle/>
                <a:p>
                  <a:endParaRPr lang="ja-JP" altLang="en-US"/>
                </a:p>
              </p:txBody>
            </p:sp>
            <p:sp>
              <p:nvSpPr>
                <p:cNvPr id="25"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26" name="Text Box 48"/>
                <p:cNvSpPr txBox="1">
                  <a:spLocks noChangeArrowheads="1"/>
                </p:cNvSpPr>
                <p:nvPr/>
              </p:nvSpPr>
              <p:spPr bwMode="auto">
                <a:xfrm>
                  <a:off x="5081" y="2256"/>
                  <a:ext cx="161" cy="252"/>
                </a:xfrm>
                <a:prstGeom prst="rect">
                  <a:avLst/>
                </a:prstGeom>
                <a:noFill/>
                <a:ln w="9525">
                  <a:noFill/>
                  <a:miter lim="800000"/>
                  <a:headEnd/>
                  <a:tailEnd/>
                </a:ln>
                <a:effectLst/>
              </p:spPr>
              <p:txBody>
                <a:bodyPr wrap="square">
                  <a:spAutoFit/>
                </a:bodyPr>
                <a:lstStyle/>
                <a:p>
                  <a:r>
                    <a:rPr lang="en-US" altLang="ja-JP" sz="2000" i="1" dirty="0">
                      <a:latin typeface="Arial" pitchFamily="34" charset="0"/>
                      <a:cs typeface="Arial" pitchFamily="34" charset="0"/>
                    </a:rPr>
                    <a:t>f</a:t>
                  </a:r>
                </a:p>
              </p:txBody>
            </p:sp>
          </p:grpSp>
          <p:sp>
            <p:nvSpPr>
              <p:cNvPr id="27" name="Freeform 45"/>
              <p:cNvSpPr>
                <a:spLocks/>
              </p:cNvSpPr>
              <p:nvPr/>
            </p:nvSpPr>
            <p:spPr bwMode="auto">
              <a:xfrm>
                <a:off x="7165925" y="4136460"/>
                <a:ext cx="360040" cy="770683"/>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28" name="Freeform 45"/>
              <p:cNvSpPr>
                <a:spLocks/>
              </p:cNvSpPr>
              <p:nvPr/>
            </p:nvSpPr>
            <p:spPr bwMode="auto">
              <a:xfrm>
                <a:off x="7650559" y="4352484"/>
                <a:ext cx="275729" cy="554659"/>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29" name="Freeform 45"/>
              <p:cNvSpPr>
                <a:spLocks/>
              </p:cNvSpPr>
              <p:nvPr/>
            </p:nvSpPr>
            <p:spPr bwMode="auto">
              <a:xfrm>
                <a:off x="6774160" y="4352484"/>
                <a:ext cx="275729" cy="554659"/>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graphicFrame>
            <p:nvGraphicFramePr>
              <p:cNvPr id="30" name="Object 26"/>
              <p:cNvGraphicFramePr>
                <a:graphicFrameLocks noChangeAspect="1"/>
              </p:cNvGraphicFramePr>
              <p:nvPr>
                <p:extLst>
                  <p:ext uri="{D42A27DB-BD31-4B8C-83A1-F6EECF244321}">
                    <p14:modId xmlns:p14="http://schemas.microsoft.com/office/powerpoint/2010/main" val="806916130"/>
                  </p:ext>
                </p:extLst>
              </p:nvPr>
            </p:nvGraphicFramePr>
            <p:xfrm>
              <a:off x="7223274" y="5013176"/>
              <a:ext cx="373062" cy="447675"/>
            </p:xfrm>
            <a:graphic>
              <a:graphicData uri="http://schemas.openxmlformats.org/presentationml/2006/ole">
                <mc:AlternateContent xmlns:mc="http://schemas.openxmlformats.org/markup-compatibility/2006">
                  <mc:Choice xmlns:v="urn:schemas-microsoft-com:vml" Requires="v">
                    <p:oleObj spid="_x0000_s32218" name="数式" r:id="rId8" imgW="190440" imgH="228600" progId="Equation.3">
                      <p:embed/>
                    </p:oleObj>
                  </mc:Choice>
                  <mc:Fallback>
                    <p:oleObj name="数式"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3274" y="5013176"/>
                            <a:ext cx="3730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7"/>
              <p:cNvGraphicFramePr>
                <a:graphicFrameLocks noChangeAspect="1"/>
              </p:cNvGraphicFramePr>
              <p:nvPr>
                <p:extLst>
                  <p:ext uri="{D42A27DB-BD31-4B8C-83A1-F6EECF244321}">
                    <p14:modId xmlns:p14="http://schemas.microsoft.com/office/powerpoint/2010/main" val="3604152172"/>
                  </p:ext>
                </p:extLst>
              </p:nvPr>
            </p:nvGraphicFramePr>
            <p:xfrm>
              <a:off x="7596336" y="5085184"/>
              <a:ext cx="761931" cy="360511"/>
            </p:xfrm>
            <a:graphic>
              <a:graphicData uri="http://schemas.openxmlformats.org/presentationml/2006/ole">
                <mc:AlternateContent xmlns:mc="http://schemas.openxmlformats.org/markup-compatibility/2006">
                  <mc:Choice xmlns:v="urn:schemas-microsoft-com:vml" Requires="v">
                    <p:oleObj spid="_x0000_s32219" name="数式" r:id="rId10" imgW="482400" imgH="228600" progId="Equation.3">
                      <p:embed/>
                    </p:oleObj>
                  </mc:Choice>
                  <mc:Fallback>
                    <p:oleObj name="数式" r:id="rId10" imgW="482400" imgH="228600" progId="Equation.3">
                      <p:embed/>
                      <p:pic>
                        <p:nvPicPr>
                          <p:cNvPr id="0" name=""/>
                          <p:cNvPicPr>
                            <a:picLocks noChangeAspect="1" noChangeArrowheads="1"/>
                          </p:cNvPicPr>
                          <p:nvPr/>
                        </p:nvPicPr>
                        <p:blipFill>
                          <a:blip r:embed="rId11"/>
                          <a:srcRect/>
                          <a:stretch>
                            <a:fillRect/>
                          </a:stretch>
                        </p:blipFill>
                        <p:spPr bwMode="auto">
                          <a:xfrm>
                            <a:off x="7596336" y="5085184"/>
                            <a:ext cx="761931" cy="360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8"/>
              <p:cNvGraphicFramePr>
                <a:graphicFrameLocks noChangeAspect="1"/>
              </p:cNvGraphicFramePr>
              <p:nvPr>
                <p:extLst>
                  <p:ext uri="{D42A27DB-BD31-4B8C-83A1-F6EECF244321}">
                    <p14:modId xmlns:p14="http://schemas.microsoft.com/office/powerpoint/2010/main" val="792351117"/>
                  </p:ext>
                </p:extLst>
              </p:nvPr>
            </p:nvGraphicFramePr>
            <p:xfrm>
              <a:off x="6474296" y="5085184"/>
              <a:ext cx="762000" cy="360363"/>
            </p:xfrm>
            <a:graphic>
              <a:graphicData uri="http://schemas.openxmlformats.org/presentationml/2006/ole">
                <mc:AlternateContent xmlns:mc="http://schemas.openxmlformats.org/markup-compatibility/2006">
                  <mc:Choice xmlns:v="urn:schemas-microsoft-com:vml" Requires="v">
                    <p:oleObj spid="_x0000_s32220" name="数式" r:id="rId12" imgW="482400" imgH="228600" progId="Equation.3">
                      <p:embed/>
                    </p:oleObj>
                  </mc:Choice>
                  <mc:Fallback>
                    <p:oleObj name="数式" r:id="rId12" imgW="482400" imgH="228600" progId="Equation.3">
                      <p:embed/>
                      <p:pic>
                        <p:nvPicPr>
                          <p:cNvPr id="0" name=""/>
                          <p:cNvPicPr>
                            <a:picLocks noChangeAspect="1" noChangeArrowheads="1"/>
                          </p:cNvPicPr>
                          <p:nvPr/>
                        </p:nvPicPr>
                        <p:blipFill>
                          <a:blip r:embed="rId13"/>
                          <a:srcRect/>
                          <a:stretch>
                            <a:fillRect/>
                          </a:stretch>
                        </p:blipFill>
                        <p:spPr bwMode="auto">
                          <a:xfrm>
                            <a:off x="6474296" y="5085184"/>
                            <a:ext cx="7620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正方形/長方形 33"/>
            <p:cNvSpPr/>
            <p:nvPr/>
          </p:nvSpPr>
          <p:spPr>
            <a:xfrm>
              <a:off x="6474296" y="4005064"/>
              <a:ext cx="1884041" cy="14557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611560" y="5805264"/>
            <a:ext cx="6643084" cy="954107"/>
            <a:chOff x="611560" y="5805264"/>
            <a:chExt cx="6643084" cy="954107"/>
          </a:xfrm>
        </p:grpSpPr>
        <p:sp>
          <p:nvSpPr>
            <p:cNvPr id="17" name="テキスト ボックス 16"/>
            <p:cNvSpPr txBox="1"/>
            <p:nvPr/>
          </p:nvSpPr>
          <p:spPr>
            <a:xfrm>
              <a:off x="611560" y="5805264"/>
              <a:ext cx="6643084" cy="954107"/>
            </a:xfrm>
            <a:prstGeom prst="rect">
              <a:avLst/>
            </a:prstGeom>
            <a:noFill/>
            <a:ln>
              <a:noFill/>
            </a:ln>
          </p:spPr>
          <p:txBody>
            <a:bodyPr wrap="square" rtlCol="0">
              <a:spAutoFit/>
            </a:bodyPr>
            <a:lstStyle/>
            <a:p>
              <a:r>
                <a:rPr lang="en-US" altLang="ja-JP" sz="2800" dirty="0" smtClean="0"/>
                <a:t> Cu signal  is resonant with h</a:t>
              </a:r>
              <a:r>
                <a:rPr kumimoji="1" lang="en-US" altLang="ja-JP" sz="2800" dirty="0" smtClean="0"/>
                <a:t>igher frequency than </a:t>
              </a:r>
              <a:r>
                <a:rPr kumimoji="1" lang="en-US" altLang="ja-JP" sz="2800" dirty="0" err="1" smtClean="0"/>
                <a:t>ν</a:t>
              </a:r>
              <a:r>
                <a:rPr kumimoji="1" lang="en-US" altLang="ja-JP" sz="2800" baseline="-25000" dirty="0" err="1" smtClean="0"/>
                <a:t>Q</a:t>
              </a:r>
              <a:r>
                <a:rPr kumimoji="1" lang="en-US" altLang="ja-JP" sz="2800" baseline="-25000" dirty="0" smtClean="0"/>
                <a:t> </a:t>
              </a:r>
              <a:r>
                <a:rPr lang="en-US" altLang="ja-JP" sz="2800" dirty="0" smtClean="0"/>
                <a:t>by </a:t>
              </a:r>
              <a:r>
                <a:rPr lang="en-US" altLang="ja-JP" sz="2800" dirty="0"/>
                <a:t>the big internal field.</a:t>
              </a:r>
              <a:endParaRPr kumimoji="1" lang="ja-JP" altLang="en-US" sz="2800" dirty="0"/>
            </a:p>
          </p:txBody>
        </p:sp>
        <p:sp>
          <p:nvSpPr>
            <p:cNvPr id="37" name="角丸四角形 36"/>
            <p:cNvSpPr/>
            <p:nvPr/>
          </p:nvSpPr>
          <p:spPr>
            <a:xfrm>
              <a:off x="611560" y="5805264"/>
              <a:ext cx="6643084" cy="95410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角丸四角形 37"/>
          <p:cNvSpPr/>
          <p:nvPr/>
        </p:nvSpPr>
        <p:spPr>
          <a:xfrm>
            <a:off x="6156176" y="1916832"/>
            <a:ext cx="2807179" cy="15696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146921" y="4758202"/>
            <a:ext cx="1336847" cy="60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500"/>
                                        <p:tgtEl>
                                          <p:spTgt spid="1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500"/>
                                        <p:tgtEl>
                                          <p:spTgt spid="18">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7" y="-99392"/>
            <a:ext cx="4827627" cy="850106"/>
          </a:xfrm>
        </p:spPr>
        <p:txBody>
          <a:bodyPr>
            <a:normAutofit/>
          </a:bodyPr>
          <a:lstStyle/>
          <a:p>
            <a:pPr algn="l"/>
            <a:r>
              <a:rPr lang="en-US" altLang="ja-JP" sz="3200" b="1" dirty="0" smtClean="0">
                <a:latin typeface="Times New Roman" panose="02020603050405020304" pitchFamily="18" charset="0"/>
                <a:cs typeface="Times New Roman" panose="02020603050405020304" pitchFamily="18" charset="0"/>
              </a:rPr>
              <a:t>Comparison of spectra</a:t>
            </a:r>
            <a:endParaRPr kumimoji="1" lang="ja-JP" altLang="en-US" sz="4800" b="1" dirty="0">
              <a:latin typeface="Times New Roman" panose="02020603050405020304" pitchFamily="18" charset="0"/>
              <a:cs typeface="Times New Roman" panose="02020603050405020304" pitchFamily="18" charset="0"/>
            </a:endParaRPr>
          </a:p>
        </p:txBody>
      </p:sp>
      <p:grpSp>
        <p:nvGrpSpPr>
          <p:cNvPr id="27" name="グループ化 26"/>
          <p:cNvGrpSpPr/>
          <p:nvPr/>
        </p:nvGrpSpPr>
        <p:grpSpPr>
          <a:xfrm>
            <a:off x="281796" y="784540"/>
            <a:ext cx="2181499" cy="4104456"/>
            <a:chOff x="538458" y="692696"/>
            <a:chExt cx="2181499" cy="4104456"/>
          </a:xfrm>
        </p:grpSpPr>
        <p:grpSp>
          <p:nvGrpSpPr>
            <p:cNvPr id="4" name="グループ化 3"/>
            <p:cNvGrpSpPr/>
            <p:nvPr/>
          </p:nvGrpSpPr>
          <p:grpSpPr>
            <a:xfrm>
              <a:off x="538458" y="1154361"/>
              <a:ext cx="1873301" cy="3642791"/>
              <a:chOff x="2639524" y="404664"/>
              <a:chExt cx="1516456" cy="2996286"/>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7" name="テキスト ボックス 6"/>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8" name="テキスト ボックス 7"/>
              <p:cNvSpPr txBox="1"/>
              <p:nvPr/>
            </p:nvSpPr>
            <p:spPr>
              <a:xfrm>
                <a:off x="263952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9" name="テキスト ボックス 8"/>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0" name="テキスト ボックス 9"/>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sp>
          <p:nvSpPr>
            <p:cNvPr id="11" name="テキスト ボックス 10"/>
            <p:cNvSpPr txBox="1"/>
            <p:nvPr/>
          </p:nvSpPr>
          <p:spPr>
            <a:xfrm>
              <a:off x="539552" y="692696"/>
              <a:ext cx="2180405"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TlBa</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YCu</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O</a:t>
              </a:r>
              <a:r>
                <a:rPr lang="en-US" altLang="ja-JP" sz="2400" baseline="-25000" dirty="0">
                  <a:latin typeface="Arial" panose="020B0604020202020204" pitchFamily="34" charset="0"/>
                  <a:cs typeface="Arial" panose="020B0604020202020204" pitchFamily="34" charset="0"/>
                </a:rPr>
                <a:t>7</a:t>
              </a:r>
              <a:r>
                <a:rPr lang="en-US" altLang="ja-JP" sz="2400" baseline="-25000" dirty="0" smtClean="0">
                  <a:latin typeface="Arial" panose="020B0604020202020204" pitchFamily="34" charset="0"/>
                  <a:cs typeface="Arial" panose="020B0604020202020204" pitchFamily="34" charset="0"/>
                </a:rPr>
                <a:t>-δ</a:t>
              </a:r>
              <a:endParaRPr kumimoji="1" lang="ja-JP" altLang="en-US" sz="2400" baseline="-25000" dirty="0">
                <a:latin typeface="Arial" panose="020B0604020202020204" pitchFamily="34" charset="0"/>
                <a:cs typeface="Arial" panose="020B0604020202020204" pitchFamily="34" charset="0"/>
              </a:endParaRPr>
            </a:p>
          </p:txBody>
        </p:sp>
      </p:grpSp>
      <p:grpSp>
        <p:nvGrpSpPr>
          <p:cNvPr id="28" name="グループ化 27"/>
          <p:cNvGrpSpPr/>
          <p:nvPr/>
        </p:nvGrpSpPr>
        <p:grpSpPr>
          <a:xfrm>
            <a:off x="3250353" y="755436"/>
            <a:ext cx="2232248" cy="4161548"/>
            <a:chOff x="3203848" y="692696"/>
            <a:chExt cx="2232248" cy="4161548"/>
          </a:xfrm>
        </p:grpSpPr>
        <p:grpSp>
          <p:nvGrpSpPr>
            <p:cNvPr id="12" name="グループ化 11"/>
            <p:cNvGrpSpPr/>
            <p:nvPr/>
          </p:nvGrpSpPr>
          <p:grpSpPr>
            <a:xfrm>
              <a:off x="3203848" y="1124744"/>
              <a:ext cx="2232248" cy="3729500"/>
              <a:chOff x="4788024" y="476672"/>
              <a:chExt cx="1728192" cy="3148913"/>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58711"/>
                <a:ext cx="1656184" cy="296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4788024" y="1691516"/>
                <a:ext cx="393056" cy="369332"/>
              </a:xfrm>
              <a:prstGeom prst="rect">
                <a:avLst/>
              </a:prstGeom>
              <a:noFill/>
            </p:spPr>
            <p:txBody>
              <a:bodyPr wrap="none" rtlCol="0">
                <a:spAutoFit/>
              </a:bodyPr>
              <a:lstStyle/>
              <a:p>
                <a:r>
                  <a:rPr kumimoji="1" lang="en-US" altLang="ja-JP" dirty="0" smtClean="0"/>
                  <a:t>La</a:t>
                </a:r>
                <a:endParaRPr kumimoji="1" lang="ja-JP" altLang="en-US" dirty="0"/>
              </a:p>
            </p:txBody>
          </p:sp>
          <p:sp>
            <p:nvSpPr>
              <p:cNvPr id="15" name="テキスト ボックス 14"/>
              <p:cNvSpPr txBox="1"/>
              <p:nvPr/>
            </p:nvSpPr>
            <p:spPr>
              <a:xfrm>
                <a:off x="5868144" y="476672"/>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16" name="テキスト ボックス 15"/>
              <p:cNvSpPr txBox="1"/>
              <p:nvPr/>
            </p:nvSpPr>
            <p:spPr>
              <a:xfrm>
                <a:off x="6086290" y="1772816"/>
                <a:ext cx="429926" cy="369332"/>
              </a:xfrm>
              <a:prstGeom prst="rect">
                <a:avLst/>
              </a:prstGeom>
              <a:noFill/>
            </p:spPr>
            <p:txBody>
              <a:bodyPr wrap="none" rtlCol="0">
                <a:spAutoFit/>
              </a:bodyPr>
              <a:lstStyle/>
              <a:p>
                <a:r>
                  <a:rPr kumimoji="1" lang="en-US" altLang="ja-JP" dirty="0" smtClean="0"/>
                  <a:t>Cu</a:t>
                </a:r>
                <a:endParaRPr kumimoji="1" lang="ja-JP" altLang="en-US" dirty="0"/>
              </a:p>
            </p:txBody>
          </p:sp>
          <p:cxnSp>
            <p:nvCxnSpPr>
              <p:cNvPr id="17" name="直線矢印コネクタ 16"/>
              <p:cNvCxnSpPr>
                <a:stCxn id="16" idx="1"/>
              </p:cNvCxnSpPr>
              <p:nvPr/>
            </p:nvCxnSpPr>
            <p:spPr>
              <a:xfrm flipH="1">
                <a:off x="5724128" y="1957482"/>
                <a:ext cx="362162" cy="169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3635896" y="692696"/>
              <a:ext cx="1388522"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La</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CuO</a:t>
              </a:r>
              <a:r>
                <a:rPr kumimoji="1" lang="en-US" altLang="ja-JP" sz="2400" baseline="-25000" dirty="0" smtClean="0">
                  <a:latin typeface="Arial" panose="020B0604020202020204" pitchFamily="34" charset="0"/>
                  <a:cs typeface="Arial" panose="020B0604020202020204" pitchFamily="34" charset="0"/>
                </a:rPr>
                <a:t>4</a:t>
              </a:r>
              <a:endParaRPr kumimoji="1" lang="ja-JP" altLang="en-US" sz="2400" baseline="-25000" dirty="0">
                <a:latin typeface="Arial" panose="020B0604020202020204" pitchFamily="34" charset="0"/>
                <a:cs typeface="Arial" panose="020B0604020202020204" pitchFamily="34" charset="0"/>
              </a:endParaRPr>
            </a:p>
          </p:txBody>
        </p:sp>
      </p:grpSp>
      <p:grpSp>
        <p:nvGrpSpPr>
          <p:cNvPr id="3" name="グループ化 2"/>
          <p:cNvGrpSpPr/>
          <p:nvPr/>
        </p:nvGrpSpPr>
        <p:grpSpPr>
          <a:xfrm>
            <a:off x="6510337" y="692696"/>
            <a:ext cx="2179109" cy="4320480"/>
            <a:chOff x="6222305" y="692696"/>
            <a:chExt cx="2179109" cy="4320480"/>
          </a:xfrm>
        </p:grpSpPr>
        <p:sp>
          <p:nvSpPr>
            <p:cNvPr id="20" name="テキスト ボックス 19"/>
            <p:cNvSpPr txBox="1"/>
            <p:nvPr/>
          </p:nvSpPr>
          <p:spPr>
            <a:xfrm>
              <a:off x="6660232" y="692696"/>
              <a:ext cx="1741182"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YBa</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Cu</a:t>
              </a:r>
              <a:r>
                <a:rPr kumimoji="1" lang="en-US" altLang="ja-JP" sz="2400" baseline="-25000" dirty="0" smtClean="0">
                  <a:latin typeface="Arial" panose="020B0604020202020204" pitchFamily="34" charset="0"/>
                  <a:cs typeface="Arial" panose="020B0604020202020204" pitchFamily="34" charset="0"/>
                </a:rPr>
                <a:t>3</a:t>
              </a:r>
              <a:r>
                <a:rPr kumimoji="1" lang="en-US" altLang="ja-JP" sz="2400" dirty="0" smtClean="0">
                  <a:latin typeface="Arial" panose="020B0604020202020204" pitchFamily="34" charset="0"/>
                  <a:cs typeface="Arial" panose="020B0604020202020204" pitchFamily="34" charset="0"/>
                </a:rPr>
                <a:t>O</a:t>
              </a:r>
              <a:r>
                <a:rPr kumimoji="1" lang="en-US" altLang="ja-JP" sz="2400" baseline="-25000" dirty="0" smtClean="0">
                  <a:latin typeface="Arial" panose="020B0604020202020204" pitchFamily="34" charset="0"/>
                  <a:cs typeface="Arial" panose="020B0604020202020204" pitchFamily="34" charset="0"/>
                </a:rPr>
                <a:t>6</a:t>
              </a:r>
              <a:endParaRPr kumimoji="1" lang="ja-JP" altLang="en-US" sz="2400" baseline="-25000" dirty="0">
                <a:latin typeface="Arial" panose="020B0604020202020204" pitchFamily="34" charset="0"/>
                <a:cs typeface="Arial" panose="020B0604020202020204" pitchFamily="34" charset="0"/>
              </a:endParaRPr>
            </a:p>
          </p:txBody>
        </p:sp>
        <p:grpSp>
          <p:nvGrpSpPr>
            <p:cNvPr id="21" name="グループ化 20"/>
            <p:cNvGrpSpPr/>
            <p:nvPr/>
          </p:nvGrpSpPr>
          <p:grpSpPr>
            <a:xfrm>
              <a:off x="6222305" y="1124744"/>
              <a:ext cx="2094111" cy="3888432"/>
              <a:chOff x="3491880" y="1585796"/>
              <a:chExt cx="1799258" cy="3446579"/>
            </a:xfrm>
          </p:grpSpPr>
          <p:sp>
            <p:nvSpPr>
              <p:cNvPr id="22" name="テキスト ボックス 21"/>
              <p:cNvSpPr txBox="1"/>
              <p:nvPr/>
            </p:nvSpPr>
            <p:spPr>
              <a:xfrm>
                <a:off x="3822194" y="1585796"/>
                <a:ext cx="377618" cy="396098"/>
              </a:xfrm>
              <a:prstGeom prst="rect">
                <a:avLst/>
              </a:prstGeom>
              <a:noFill/>
            </p:spPr>
            <p:txBody>
              <a:bodyPr wrap="none" rtlCol="0">
                <a:spAutoFit/>
              </a:bodyPr>
              <a:lstStyle/>
              <a:p>
                <a:r>
                  <a:rPr kumimoji="1" lang="en-US" altLang="ja-JP" dirty="0" smtClean="0"/>
                  <a:t>O</a:t>
                </a:r>
                <a:endParaRPr kumimoji="1" lang="ja-JP" altLang="en-US" dirty="0"/>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1825625"/>
                <a:ext cx="1439863"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3663230" y="3230950"/>
                <a:ext cx="332706" cy="396099"/>
              </a:xfrm>
              <a:prstGeom prst="rect">
                <a:avLst/>
              </a:prstGeom>
              <a:noFill/>
            </p:spPr>
            <p:txBody>
              <a:bodyPr wrap="none" rtlCol="0">
                <a:spAutoFit/>
              </a:bodyPr>
              <a:lstStyle/>
              <a:p>
                <a:r>
                  <a:rPr kumimoji="1" lang="en-US" altLang="ja-JP" dirty="0" smtClean="0"/>
                  <a:t>Y</a:t>
                </a:r>
                <a:endParaRPr kumimoji="1" lang="ja-JP" altLang="en-US" dirty="0"/>
              </a:p>
            </p:txBody>
          </p:sp>
          <p:sp>
            <p:nvSpPr>
              <p:cNvPr id="25" name="テキスト ボックス 24"/>
              <p:cNvSpPr txBox="1"/>
              <p:nvPr/>
            </p:nvSpPr>
            <p:spPr>
              <a:xfrm>
                <a:off x="3491880" y="2420888"/>
                <a:ext cx="471035" cy="396099"/>
              </a:xfrm>
              <a:prstGeom prst="rect">
                <a:avLst/>
              </a:prstGeom>
              <a:noFill/>
            </p:spPr>
            <p:txBody>
              <a:bodyPr wrap="none" rtlCol="0">
                <a:spAutoFit/>
              </a:bodyPr>
              <a:lstStyle/>
              <a:p>
                <a:r>
                  <a:rPr kumimoji="1" lang="en-US" altLang="ja-JP" dirty="0" smtClean="0"/>
                  <a:t>Ba</a:t>
                </a:r>
                <a:endParaRPr kumimoji="1" lang="ja-JP" altLang="en-US" dirty="0"/>
              </a:p>
            </p:txBody>
          </p:sp>
          <p:sp>
            <p:nvSpPr>
              <p:cNvPr id="26" name="テキスト ボックス 25"/>
              <p:cNvSpPr txBox="1"/>
              <p:nvPr/>
            </p:nvSpPr>
            <p:spPr>
              <a:xfrm>
                <a:off x="4283968" y="3392941"/>
                <a:ext cx="481814" cy="396099"/>
              </a:xfrm>
              <a:prstGeom prst="rect">
                <a:avLst/>
              </a:prstGeom>
              <a:noFill/>
            </p:spPr>
            <p:txBody>
              <a:bodyPr wrap="none" rtlCol="0">
                <a:spAutoFit/>
              </a:bodyPr>
              <a:lstStyle/>
              <a:p>
                <a:r>
                  <a:rPr kumimoji="1" lang="en-US" altLang="ja-JP" dirty="0" smtClean="0"/>
                  <a:t>Cu</a:t>
                </a:r>
                <a:endParaRPr kumimoji="1" lang="ja-JP" altLang="en-US" dirty="0"/>
              </a:p>
            </p:txBody>
          </p:sp>
        </p:grpSp>
      </p:grpSp>
      <p:pic>
        <p:nvPicPr>
          <p:cNvPr id="368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155" y="300669"/>
            <a:ext cx="3741325" cy="312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3247676"/>
            <a:ext cx="3294000" cy="31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864" name="グループ化 36863"/>
          <p:cNvGrpSpPr/>
          <p:nvPr/>
        </p:nvGrpSpPr>
        <p:grpSpPr>
          <a:xfrm>
            <a:off x="107504" y="5478322"/>
            <a:ext cx="4902305" cy="830998"/>
            <a:chOff x="617640" y="4653135"/>
            <a:chExt cx="5546645" cy="830998"/>
          </a:xfrm>
        </p:grpSpPr>
        <p:sp>
          <p:nvSpPr>
            <p:cNvPr id="18" name="テキスト ボックス 17"/>
            <p:cNvSpPr txBox="1"/>
            <p:nvPr/>
          </p:nvSpPr>
          <p:spPr>
            <a:xfrm>
              <a:off x="617640" y="4653136"/>
              <a:ext cx="5546644" cy="769441"/>
            </a:xfrm>
            <a:prstGeom prst="rect">
              <a:avLst/>
            </a:prstGeom>
            <a:noFill/>
          </p:spPr>
          <p:txBody>
            <a:bodyPr wrap="none" rtlCol="0">
              <a:spAutoFit/>
            </a:bodyPr>
            <a:lstStyle/>
            <a:p>
              <a:r>
                <a:rPr kumimoji="1" lang="ja-JP" altLang="en-US" sz="2200" dirty="0" smtClean="0"/>
                <a:t>・</a:t>
              </a:r>
              <a:r>
                <a:rPr kumimoji="1" lang="en-US" altLang="ja-JP" sz="2200" dirty="0" smtClean="0"/>
                <a:t>CuO</a:t>
              </a:r>
              <a:r>
                <a:rPr kumimoji="1" lang="en-US" altLang="ja-JP" sz="2200" baseline="-25000" dirty="0" smtClean="0"/>
                <a:t>2</a:t>
              </a:r>
              <a:r>
                <a:rPr kumimoji="1" lang="en-US" altLang="ja-JP" sz="2200" dirty="0" smtClean="0"/>
                <a:t> plane in Tl1212 is more </a:t>
              </a:r>
              <a:r>
                <a:rPr lang="en-US" altLang="ja-JP" sz="2200" dirty="0" err="1" smtClean="0"/>
                <a:t>ununiform</a:t>
              </a:r>
              <a:endParaRPr kumimoji="1" lang="en-US" altLang="ja-JP" sz="2200" dirty="0" smtClean="0"/>
            </a:p>
            <a:p>
              <a:r>
                <a:rPr lang="en-US" altLang="ja-JP" sz="2200" dirty="0"/>
                <a:t>t</a:t>
              </a:r>
              <a:r>
                <a:rPr lang="en-US" altLang="ja-JP" sz="2200" dirty="0" smtClean="0"/>
                <a:t>han La</a:t>
              </a:r>
              <a:r>
                <a:rPr lang="en-US" altLang="ja-JP" sz="2200" baseline="-25000" dirty="0" smtClean="0"/>
                <a:t>2</a:t>
              </a:r>
              <a:r>
                <a:rPr lang="en-US" altLang="ja-JP" sz="2200" dirty="0" smtClean="0"/>
                <a:t>CuO</a:t>
              </a:r>
              <a:r>
                <a:rPr lang="en-US" altLang="ja-JP" sz="2200" baseline="-25000" dirty="0" smtClean="0"/>
                <a:t>4 </a:t>
              </a:r>
              <a:r>
                <a:rPr lang="en-US" altLang="ja-JP" sz="2200" dirty="0" smtClean="0"/>
                <a:t>and YBa</a:t>
              </a:r>
              <a:r>
                <a:rPr lang="en-US" altLang="ja-JP" sz="2200" baseline="-25000" dirty="0" smtClean="0"/>
                <a:t>2</a:t>
              </a:r>
              <a:r>
                <a:rPr lang="en-US" altLang="ja-JP" sz="2200" dirty="0" smtClean="0"/>
                <a:t>Cu</a:t>
              </a:r>
              <a:r>
                <a:rPr lang="en-US" altLang="ja-JP" sz="2200" baseline="-25000" dirty="0" smtClean="0"/>
                <a:t>3</a:t>
              </a:r>
              <a:r>
                <a:rPr lang="en-US" altLang="ja-JP" sz="2200" dirty="0" smtClean="0"/>
                <a:t>O</a:t>
              </a:r>
              <a:r>
                <a:rPr lang="en-US" altLang="ja-JP" sz="2200" baseline="-25000" dirty="0" smtClean="0"/>
                <a:t>6 </a:t>
              </a:r>
              <a:r>
                <a:rPr lang="en-US" altLang="ja-JP" sz="2200" dirty="0" smtClean="0"/>
                <a:t>.</a:t>
              </a:r>
              <a:endParaRPr kumimoji="1" lang="ja-JP" altLang="en-US" sz="2200" dirty="0"/>
            </a:p>
          </p:txBody>
        </p:sp>
        <p:sp>
          <p:nvSpPr>
            <p:cNvPr id="31" name="角丸四角形 30"/>
            <p:cNvSpPr/>
            <p:nvPr/>
          </p:nvSpPr>
          <p:spPr>
            <a:xfrm>
              <a:off x="617641" y="4653135"/>
              <a:ext cx="5546644" cy="8309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257815" y="923528"/>
            <a:ext cx="4435567" cy="404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2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6866"/>
                                        </p:tgtEl>
                                        <p:attrNameLst>
                                          <p:attrName>style.visibility</p:attrName>
                                        </p:attrNameLst>
                                      </p:cBhvr>
                                      <p:to>
                                        <p:strVal val="visible"/>
                                      </p:to>
                                    </p:set>
                                    <p:animEffect transition="in" filter="fade">
                                      <p:cBhvr>
                                        <p:cTn id="20" dur="500"/>
                                        <p:tgtEl>
                                          <p:spTgt spid="36866"/>
                                        </p:tgtEl>
                                      </p:cBhvr>
                                    </p:animEffect>
                                  </p:childTnLst>
                                </p:cTn>
                              </p:par>
                              <p:par>
                                <p:cTn id="21" presetID="10" presetClass="entr" presetSubtype="0" fill="hold" nodeType="with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fade">
                                      <p:cBhvr>
                                        <p:cTn id="23" dur="500"/>
                                        <p:tgtEl>
                                          <p:spTgt spid="3686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6864"/>
                                        </p:tgtEl>
                                        <p:attrNameLst>
                                          <p:attrName>style.visibility</p:attrName>
                                        </p:attrNameLst>
                                      </p:cBhvr>
                                      <p:to>
                                        <p:strVal val="visible"/>
                                      </p:to>
                                    </p:set>
                                    <p:animEffect transition="in" filter="fade">
                                      <p:cBhvr>
                                        <p:cTn id="27" dur="500"/>
                                        <p:tgtEl>
                                          <p:spTgt spid="36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572000" y="1094237"/>
            <a:ext cx="3672408" cy="648072"/>
          </a:xfrm>
          <a:prstGeom prst="roundRect">
            <a:avLst/>
          </a:prstGeom>
          <a:ln>
            <a:solidFill>
              <a:srgbClr val="FF9933"/>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i="1" dirty="0" smtClean="0"/>
              <a:t>H</a:t>
            </a:r>
            <a:r>
              <a:rPr kumimoji="1" lang="en-US" altLang="ja-JP" sz="2800" baseline="-25000" dirty="0" smtClean="0"/>
              <a:t>int</a:t>
            </a:r>
            <a:r>
              <a:rPr kumimoji="1" lang="en-US" altLang="ja-JP" sz="2800" dirty="0" smtClean="0"/>
              <a:t> = | A – 4B | </a:t>
            </a:r>
            <a:r>
              <a:rPr kumimoji="1" lang="en-US" altLang="ja-JP" sz="2800" i="1" dirty="0" smtClean="0"/>
              <a:t>M</a:t>
            </a:r>
            <a:r>
              <a:rPr kumimoji="1" lang="en-US" altLang="ja-JP" sz="2800" baseline="-25000" dirty="0" smtClean="0"/>
              <a:t>AFM</a:t>
            </a:r>
            <a:endParaRPr kumimoji="1" lang="ja-JP" altLang="en-US" sz="2800" baseline="-25000" dirty="0"/>
          </a:p>
        </p:txBody>
      </p:sp>
      <p:cxnSp>
        <p:nvCxnSpPr>
          <p:cNvPr id="21" name="直線コネクタ 20"/>
          <p:cNvCxnSpPr/>
          <p:nvPr/>
        </p:nvCxnSpPr>
        <p:spPr>
          <a:xfrm>
            <a:off x="2087624"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323928" y="2132856"/>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719472"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3455776"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23928" y="342900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323928" y="486916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pic>
        <p:nvPicPr>
          <p:cNvPr id="34"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3383952"/>
            <a:ext cx="540002" cy="90000"/>
          </a:xfrm>
          <a:prstGeom prst="rect">
            <a:avLst/>
          </a:prstGeom>
          <a:noFill/>
        </p:spPr>
      </p:pic>
      <p:pic>
        <p:nvPicPr>
          <p:cNvPr id="35" name="Picture 1" descr="C:\Users\NO\Documents\図\Adobe Illustrator\酸素2p軌道.png"/>
          <p:cNvPicPr>
            <a:picLocks noChangeAspect="1" noChangeArrowheads="1"/>
          </p:cNvPicPr>
          <p:nvPr/>
        </p:nvPicPr>
        <p:blipFill>
          <a:blip r:embed="rId3" cstate="print"/>
          <a:srcRect/>
          <a:stretch>
            <a:fillRect/>
          </a:stretch>
        </p:blipFill>
        <p:spPr bwMode="auto">
          <a:xfrm>
            <a:off x="2519936" y="2087952"/>
            <a:ext cx="540002" cy="90000"/>
          </a:xfrm>
          <a:prstGeom prst="rect">
            <a:avLst/>
          </a:prstGeom>
          <a:noFill/>
        </p:spPr>
      </p:pic>
      <p:pic>
        <p:nvPicPr>
          <p:cNvPr id="36"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2087952"/>
            <a:ext cx="540002" cy="90000"/>
          </a:xfrm>
          <a:prstGeom prst="rect">
            <a:avLst/>
          </a:prstGeom>
          <a:noFill/>
        </p:spPr>
      </p:pic>
      <p:pic>
        <p:nvPicPr>
          <p:cNvPr id="37"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449936" y="2717897"/>
            <a:ext cx="540002" cy="90000"/>
          </a:xfrm>
          <a:prstGeom prst="rect">
            <a:avLst/>
          </a:prstGeom>
          <a:noFill/>
        </p:spPr>
      </p:pic>
      <p:pic>
        <p:nvPicPr>
          <p:cNvPr id="38" name="Picture 1" descr="C:\Users\NO\Documents\図\Adobe Illustrator\酸素2p軌道.png"/>
          <p:cNvPicPr>
            <a:picLocks noChangeAspect="1" noChangeArrowheads="1"/>
          </p:cNvPicPr>
          <p:nvPr/>
        </p:nvPicPr>
        <p:blipFill>
          <a:blip r:embed="rId3" cstate="print"/>
          <a:srcRect/>
          <a:stretch>
            <a:fillRect/>
          </a:stretch>
        </p:blipFill>
        <p:spPr bwMode="auto">
          <a:xfrm>
            <a:off x="2519672" y="3383952"/>
            <a:ext cx="540002" cy="90000"/>
          </a:xfrm>
          <a:prstGeom prst="rect">
            <a:avLst/>
          </a:prstGeom>
          <a:noFill/>
        </p:spPr>
      </p:pic>
      <p:pic>
        <p:nvPicPr>
          <p:cNvPr id="39"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1799936" y="4086049"/>
            <a:ext cx="540002" cy="90000"/>
          </a:xfrm>
          <a:prstGeom prst="rect">
            <a:avLst/>
          </a:prstGeom>
          <a:noFill/>
        </p:spPr>
      </p:pic>
      <p:pic>
        <p:nvPicPr>
          <p:cNvPr id="40"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3185936" y="4086049"/>
            <a:ext cx="540002" cy="90000"/>
          </a:xfrm>
          <a:prstGeom prst="rect">
            <a:avLst/>
          </a:prstGeom>
          <a:noFill/>
        </p:spPr>
      </p:pic>
      <p:pic>
        <p:nvPicPr>
          <p:cNvPr id="41"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4823952"/>
            <a:ext cx="540002" cy="90000"/>
          </a:xfrm>
          <a:prstGeom prst="rect">
            <a:avLst/>
          </a:prstGeom>
          <a:noFill/>
        </p:spPr>
      </p:pic>
      <p:pic>
        <p:nvPicPr>
          <p:cNvPr id="42" name="Picture 1" descr="C:\Users\NO\Documents\図\Adobe Illustrator\酸素2p軌道.png"/>
          <p:cNvPicPr>
            <a:picLocks noChangeAspect="1" noChangeArrowheads="1"/>
          </p:cNvPicPr>
          <p:nvPr/>
        </p:nvPicPr>
        <p:blipFill>
          <a:blip r:embed="rId3" cstate="print"/>
          <a:srcRect/>
          <a:stretch>
            <a:fillRect/>
          </a:stretch>
        </p:blipFill>
        <p:spPr bwMode="auto">
          <a:xfrm>
            <a:off x="2519672" y="4823952"/>
            <a:ext cx="540002" cy="90000"/>
          </a:xfrm>
          <a:prstGeom prst="rect">
            <a:avLst/>
          </a:prstGeom>
          <a:noFill/>
        </p:spPr>
      </p:pic>
      <p:pic>
        <p:nvPicPr>
          <p:cNvPr id="43" name="Picture 5" descr="C:\Users\NO\Documents\図\Adobe Illustrator\Cu3dx2y2.png"/>
          <p:cNvPicPr>
            <a:picLocks noChangeAspect="1" noChangeArrowheads="1"/>
          </p:cNvPicPr>
          <p:nvPr/>
        </p:nvPicPr>
        <p:blipFill>
          <a:blip r:embed="rId4" cstate="print"/>
          <a:srcRect/>
          <a:stretch>
            <a:fillRect/>
          </a:stretch>
        </p:blipFill>
        <p:spPr bwMode="auto">
          <a:xfrm>
            <a:off x="1832929" y="4617192"/>
            <a:ext cx="542727" cy="540000"/>
          </a:xfrm>
          <a:prstGeom prst="rect">
            <a:avLst/>
          </a:prstGeom>
          <a:noFill/>
        </p:spPr>
      </p:pic>
      <p:pic>
        <p:nvPicPr>
          <p:cNvPr id="44" name="Picture 5" descr="C:\Users\NO\Documents\図\Adobe Illustrator\Cu3dx2y2.png"/>
          <p:cNvPicPr>
            <a:picLocks noChangeAspect="1" noChangeArrowheads="1"/>
          </p:cNvPicPr>
          <p:nvPr/>
        </p:nvPicPr>
        <p:blipFill>
          <a:blip r:embed="rId4" cstate="print"/>
          <a:srcRect/>
          <a:stretch>
            <a:fillRect/>
          </a:stretch>
        </p:blipFill>
        <p:spPr bwMode="auto">
          <a:xfrm>
            <a:off x="464777" y="1844824"/>
            <a:ext cx="542727" cy="540000"/>
          </a:xfrm>
          <a:prstGeom prst="rect">
            <a:avLst/>
          </a:prstGeom>
          <a:noFill/>
        </p:spPr>
      </p:pic>
      <p:pic>
        <p:nvPicPr>
          <p:cNvPr id="45" name="Picture 5" descr="C:\Users\NO\Documents\図\Adobe Illustrator\Cu3dx2y2.png"/>
          <p:cNvPicPr>
            <a:picLocks noChangeAspect="1" noChangeArrowheads="1"/>
          </p:cNvPicPr>
          <p:nvPr/>
        </p:nvPicPr>
        <p:blipFill>
          <a:blip r:embed="rId4" cstate="print"/>
          <a:srcRect/>
          <a:stretch>
            <a:fillRect/>
          </a:stretch>
        </p:blipFill>
        <p:spPr bwMode="auto">
          <a:xfrm>
            <a:off x="1799592" y="1844824"/>
            <a:ext cx="542727" cy="540000"/>
          </a:xfrm>
          <a:prstGeom prst="rect">
            <a:avLst/>
          </a:prstGeom>
          <a:noFill/>
        </p:spPr>
      </p:pic>
      <p:pic>
        <p:nvPicPr>
          <p:cNvPr id="46" name="Picture 5" descr="C:\Users\NO\Documents\図\Adobe Illustrator\Cu3dx2y2.png"/>
          <p:cNvPicPr>
            <a:picLocks noChangeAspect="1" noChangeArrowheads="1"/>
          </p:cNvPicPr>
          <p:nvPr/>
        </p:nvPicPr>
        <p:blipFill>
          <a:blip r:embed="rId4" cstate="print"/>
          <a:srcRect/>
          <a:stretch>
            <a:fillRect/>
          </a:stretch>
        </p:blipFill>
        <p:spPr bwMode="auto">
          <a:xfrm>
            <a:off x="3201081" y="1844824"/>
            <a:ext cx="542727" cy="540000"/>
          </a:xfrm>
          <a:prstGeom prst="rect">
            <a:avLst/>
          </a:prstGeom>
          <a:noFill/>
        </p:spPr>
      </p:pic>
      <p:pic>
        <p:nvPicPr>
          <p:cNvPr id="47" name="Picture 5" descr="C:\Users\NO\Documents\図\Adobe Illustrator\Cu3dx2y2.png"/>
          <p:cNvPicPr>
            <a:picLocks noChangeAspect="1" noChangeArrowheads="1"/>
          </p:cNvPicPr>
          <p:nvPr/>
        </p:nvPicPr>
        <p:blipFill>
          <a:blip r:embed="rId4" cstate="print"/>
          <a:srcRect/>
          <a:stretch>
            <a:fillRect/>
          </a:stretch>
        </p:blipFill>
        <p:spPr bwMode="auto">
          <a:xfrm>
            <a:off x="464777" y="3140968"/>
            <a:ext cx="542727" cy="540000"/>
          </a:xfrm>
          <a:prstGeom prst="rect">
            <a:avLst/>
          </a:prstGeom>
          <a:noFill/>
        </p:spPr>
      </p:pic>
      <p:pic>
        <p:nvPicPr>
          <p:cNvPr id="48" name="Picture 5" descr="C:\Users\NO\Documents\図\Adobe Illustrator\Cu3dx2y2.png"/>
          <p:cNvPicPr>
            <a:picLocks noChangeAspect="1" noChangeArrowheads="1"/>
          </p:cNvPicPr>
          <p:nvPr/>
        </p:nvPicPr>
        <p:blipFill>
          <a:blip r:embed="rId4" cstate="print"/>
          <a:srcRect/>
          <a:stretch>
            <a:fillRect/>
          </a:stretch>
        </p:blipFill>
        <p:spPr bwMode="auto">
          <a:xfrm>
            <a:off x="1832929" y="3177032"/>
            <a:ext cx="542727" cy="540000"/>
          </a:xfrm>
          <a:prstGeom prst="rect">
            <a:avLst/>
          </a:prstGeom>
          <a:noFill/>
        </p:spPr>
      </p:pic>
      <p:pic>
        <p:nvPicPr>
          <p:cNvPr id="49" name="Picture 5" descr="C:\Users\NO\Documents\図\Adobe Illustrator\Cu3dx2y2.png"/>
          <p:cNvPicPr>
            <a:picLocks noChangeAspect="1" noChangeArrowheads="1"/>
          </p:cNvPicPr>
          <p:nvPr/>
        </p:nvPicPr>
        <p:blipFill>
          <a:blip r:embed="rId4" cstate="print"/>
          <a:srcRect/>
          <a:stretch>
            <a:fillRect/>
          </a:stretch>
        </p:blipFill>
        <p:spPr bwMode="auto">
          <a:xfrm>
            <a:off x="464777" y="4617192"/>
            <a:ext cx="542727" cy="540000"/>
          </a:xfrm>
          <a:prstGeom prst="rect">
            <a:avLst/>
          </a:prstGeom>
          <a:noFill/>
        </p:spPr>
      </p:pic>
      <p:pic>
        <p:nvPicPr>
          <p:cNvPr id="50" name="Picture 5" descr="C:\Users\NO\Documents\図\Adobe Illustrator\Cu3dx2y2.png"/>
          <p:cNvPicPr>
            <a:picLocks noChangeAspect="1" noChangeArrowheads="1"/>
          </p:cNvPicPr>
          <p:nvPr/>
        </p:nvPicPr>
        <p:blipFill>
          <a:blip r:embed="rId4" cstate="print"/>
          <a:srcRect/>
          <a:stretch>
            <a:fillRect/>
          </a:stretch>
        </p:blipFill>
        <p:spPr bwMode="auto">
          <a:xfrm>
            <a:off x="3201081" y="3177032"/>
            <a:ext cx="542727" cy="540000"/>
          </a:xfrm>
          <a:prstGeom prst="rect">
            <a:avLst/>
          </a:prstGeom>
          <a:noFill/>
        </p:spPr>
      </p:pic>
      <p:pic>
        <p:nvPicPr>
          <p:cNvPr id="51" name="Picture 5" descr="C:\Users\NO\Documents\図\Adobe Illustrator\Cu3dx2y2.png"/>
          <p:cNvPicPr>
            <a:picLocks noChangeAspect="1" noChangeArrowheads="1"/>
          </p:cNvPicPr>
          <p:nvPr/>
        </p:nvPicPr>
        <p:blipFill>
          <a:blip r:embed="rId4" cstate="print"/>
          <a:srcRect/>
          <a:stretch>
            <a:fillRect/>
          </a:stretch>
        </p:blipFill>
        <p:spPr bwMode="auto">
          <a:xfrm>
            <a:off x="3201081" y="4617192"/>
            <a:ext cx="542727" cy="540000"/>
          </a:xfrm>
          <a:prstGeom prst="rect">
            <a:avLst/>
          </a:prstGeom>
          <a:noFill/>
        </p:spPr>
      </p:pic>
      <p:pic>
        <p:nvPicPr>
          <p:cNvPr id="52"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3203936" y="2717897"/>
            <a:ext cx="540002" cy="90000"/>
          </a:xfrm>
          <a:prstGeom prst="rect">
            <a:avLst/>
          </a:prstGeom>
          <a:noFill/>
        </p:spPr>
      </p:pic>
      <p:pic>
        <p:nvPicPr>
          <p:cNvPr id="53"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449936" y="4086049"/>
            <a:ext cx="540002" cy="90000"/>
          </a:xfrm>
          <a:prstGeom prst="rect">
            <a:avLst/>
          </a:prstGeom>
          <a:noFill/>
        </p:spPr>
      </p:pic>
      <p:pic>
        <p:nvPicPr>
          <p:cNvPr id="54"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1835936" y="2717897"/>
            <a:ext cx="540002" cy="90000"/>
          </a:xfrm>
          <a:prstGeom prst="rect">
            <a:avLst/>
          </a:prstGeom>
          <a:noFill/>
        </p:spPr>
      </p:pic>
      <p:cxnSp>
        <p:nvCxnSpPr>
          <p:cNvPr id="57" name="直線矢印コネクタ 56"/>
          <p:cNvCxnSpPr/>
          <p:nvPr/>
        </p:nvCxnSpPr>
        <p:spPr>
          <a:xfrm flipV="1">
            <a:off x="32867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221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521928" y="1844824"/>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1871928" y="3186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18719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485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3239752" y="321297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503448" y="31752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1907928" y="4581128"/>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円弧 66"/>
          <p:cNvSpPr/>
          <p:nvPr/>
        </p:nvSpPr>
        <p:spPr>
          <a:xfrm>
            <a:off x="2303648"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 name="円弧 67"/>
          <p:cNvSpPr/>
          <p:nvPr/>
        </p:nvSpPr>
        <p:spPr>
          <a:xfrm flipH="1">
            <a:off x="935496"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p:cNvSpPr/>
          <p:nvPr/>
        </p:nvSpPr>
        <p:spPr>
          <a:xfrm rot="5400000">
            <a:off x="1691580" y="3969060"/>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円弧 69"/>
          <p:cNvSpPr/>
          <p:nvPr/>
        </p:nvSpPr>
        <p:spPr>
          <a:xfrm rot="16200000" flipV="1">
            <a:off x="1691580" y="2384885"/>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テキスト ボックス 78"/>
          <p:cNvSpPr txBox="1"/>
          <p:nvPr/>
        </p:nvSpPr>
        <p:spPr>
          <a:xfrm>
            <a:off x="1655576" y="1628800"/>
            <a:ext cx="792088" cy="369332"/>
          </a:xfrm>
          <a:prstGeom prst="rect">
            <a:avLst/>
          </a:prstGeom>
          <a:noFill/>
        </p:spPr>
        <p:txBody>
          <a:bodyPr wrap="square" rtlCol="0">
            <a:spAutoFit/>
          </a:bodyPr>
          <a:lstStyle/>
          <a:p>
            <a:r>
              <a:rPr kumimoji="1" lang="en-US" altLang="ja-JP" dirty="0" smtClean="0"/>
              <a:t>Cu</a:t>
            </a:r>
            <a:endParaRPr kumimoji="1" lang="ja-JP" altLang="en-US" dirty="0"/>
          </a:p>
        </p:txBody>
      </p:sp>
      <p:sp>
        <p:nvSpPr>
          <p:cNvPr id="80" name="テキスト ボックス 79"/>
          <p:cNvSpPr txBox="1"/>
          <p:nvPr/>
        </p:nvSpPr>
        <p:spPr>
          <a:xfrm>
            <a:off x="2663688" y="1772816"/>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71" name="正方形/長方形 70"/>
          <p:cNvSpPr/>
          <p:nvPr/>
        </p:nvSpPr>
        <p:spPr>
          <a:xfrm>
            <a:off x="4572000" y="2528900"/>
            <a:ext cx="4104456" cy="1080120"/>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latin typeface="Arial" panose="020B0604020202020204" pitchFamily="34" charset="0"/>
                <a:cs typeface="Arial" panose="020B0604020202020204" pitchFamily="34" charset="0"/>
              </a:rPr>
              <a:t>Onsite hyperfine field</a:t>
            </a:r>
            <a:r>
              <a:rPr lang="en-US" altLang="ja-JP" b="1" dirty="0" smtClean="0">
                <a:solidFill>
                  <a:schemeClr val="tx1"/>
                </a:solidFill>
              </a:rPr>
              <a:t/>
            </a:r>
            <a:br>
              <a:rPr lang="en-US" altLang="ja-JP" b="1" dirty="0" smtClean="0">
                <a:solidFill>
                  <a:schemeClr val="tx1"/>
                </a:solidFill>
              </a:rPr>
            </a:br>
            <a:endParaRPr lang="en-US" altLang="ja-JP" sz="1400" dirty="0" smtClean="0">
              <a:solidFill>
                <a:schemeClr val="tx1"/>
              </a:solidFill>
            </a:endParaRPr>
          </a:p>
          <a:p>
            <a:pPr algn="ctr"/>
            <a:r>
              <a:rPr lang="en-US" altLang="ja-JP" sz="2000" dirty="0" smtClean="0">
                <a:solidFill>
                  <a:schemeClr val="tx1"/>
                </a:solidFill>
              </a:rPr>
              <a:t>A</a:t>
            </a:r>
            <a:r>
              <a:rPr lang="ja-JP" altLang="en-US" sz="2000" dirty="0" smtClean="0">
                <a:solidFill>
                  <a:schemeClr val="tx1"/>
                </a:solidFill>
              </a:rPr>
              <a:t>　～ </a:t>
            </a:r>
            <a:r>
              <a:rPr lang="en-US" altLang="ja-JP" sz="2000" dirty="0" smtClean="0">
                <a:solidFill>
                  <a:schemeClr val="tx1"/>
                </a:solidFill>
              </a:rPr>
              <a:t>3.7 T/</a:t>
            </a:r>
            <a:r>
              <a:rPr lang="en-US" altLang="ja-JP" sz="2000" dirty="0" err="1" smtClean="0">
                <a:solidFill>
                  <a:schemeClr val="tx1"/>
                </a:solidFill>
              </a:rPr>
              <a:t>μ</a:t>
            </a:r>
            <a:r>
              <a:rPr lang="en-US" altLang="ja-JP" sz="2000" baseline="-25000" dirty="0" err="1" smtClean="0">
                <a:solidFill>
                  <a:schemeClr val="tx1"/>
                </a:solidFill>
              </a:rPr>
              <a:t>B</a:t>
            </a:r>
            <a:endParaRPr lang="ja-JP" altLang="en-US" sz="2000" baseline="-25000" dirty="0" smtClean="0">
              <a:solidFill>
                <a:schemeClr val="tx1"/>
              </a:solidFill>
            </a:endParaRPr>
          </a:p>
        </p:txBody>
      </p:sp>
      <p:cxnSp>
        <p:nvCxnSpPr>
          <p:cNvPr id="72" name="直線矢印コネクタ 71"/>
          <p:cNvCxnSpPr/>
          <p:nvPr/>
        </p:nvCxnSpPr>
        <p:spPr>
          <a:xfrm flipV="1">
            <a:off x="1727584" y="2996952"/>
            <a:ext cx="432048" cy="504056"/>
          </a:xfrm>
          <a:prstGeom prst="straightConnector1">
            <a:avLst/>
          </a:prstGeom>
          <a:ln w="4762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367544" y="2492896"/>
            <a:ext cx="514885" cy="369332"/>
          </a:xfrm>
          <a:prstGeom prst="rect">
            <a:avLst/>
          </a:prstGeom>
          <a:noFill/>
          <a:ln>
            <a:solidFill>
              <a:srgbClr val="00FF00"/>
            </a:solidFill>
          </a:ln>
        </p:spPr>
        <p:txBody>
          <a:bodyPr wrap="none" rtlCol="0">
            <a:spAutoFit/>
          </a:bodyPr>
          <a:lstStyle/>
          <a:p>
            <a:r>
              <a:rPr kumimoji="1" lang="en-US" altLang="ja-JP" dirty="0" smtClean="0"/>
              <a:t>AM</a:t>
            </a:r>
            <a:endParaRPr kumimoji="1" lang="ja-JP" altLang="en-US" dirty="0"/>
          </a:p>
        </p:txBody>
      </p:sp>
      <p:cxnSp>
        <p:nvCxnSpPr>
          <p:cNvPr id="77" name="直線矢印コネクタ 76"/>
          <p:cNvCxnSpPr/>
          <p:nvPr/>
        </p:nvCxnSpPr>
        <p:spPr>
          <a:xfrm flipH="1">
            <a:off x="1727584" y="2996952"/>
            <a:ext cx="1008112" cy="1224136"/>
          </a:xfrm>
          <a:prstGeom prst="straightConnector1">
            <a:avLst/>
          </a:prstGeom>
          <a:ln w="476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1079512" y="4149080"/>
            <a:ext cx="623889" cy="369332"/>
          </a:xfrm>
          <a:prstGeom prst="rect">
            <a:avLst/>
          </a:prstGeom>
          <a:noFill/>
          <a:ln>
            <a:solidFill>
              <a:srgbClr val="0000FF"/>
            </a:solidFill>
          </a:ln>
        </p:spPr>
        <p:txBody>
          <a:bodyPr wrap="none" rtlCol="0">
            <a:spAutoFit/>
          </a:bodyPr>
          <a:lstStyle/>
          <a:p>
            <a:r>
              <a:rPr kumimoji="1" lang="en-US" altLang="ja-JP" dirty="0" smtClean="0"/>
              <a:t>4BM</a:t>
            </a:r>
            <a:endParaRPr kumimoji="1" lang="ja-JP" altLang="en-US" dirty="0"/>
          </a:p>
        </p:txBody>
      </p:sp>
      <p:sp>
        <p:nvSpPr>
          <p:cNvPr id="83" name="Rectangle 3"/>
          <p:cNvSpPr>
            <a:spLocks noChangeArrowheads="1"/>
          </p:cNvSpPr>
          <p:nvPr/>
        </p:nvSpPr>
        <p:spPr bwMode="auto">
          <a:xfrm>
            <a:off x="0" y="-27384"/>
            <a:ext cx="9144000" cy="648000"/>
          </a:xfrm>
          <a:prstGeom prst="rect">
            <a:avLst/>
          </a:prstGeom>
          <a:no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ja-JP" altLang="en-US" sz="3600" b="1" dirty="0" smtClean="0">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 Determination of the values of </a:t>
            </a:r>
            <a:r>
              <a:rPr lang="en-US" altLang="ja-JP" sz="2800" b="1" i="1" dirty="0" smtClean="0">
                <a:latin typeface="Times New Roman" pitchFamily="18" charset="0"/>
                <a:ea typeface="ＭＳ Ｐゴシック" pitchFamily="50" charset="-128"/>
              </a:rPr>
              <a:t>M</a:t>
            </a:r>
            <a:r>
              <a:rPr lang="en-US" altLang="ja-JP" sz="2800" b="1" baseline="-25000" dirty="0" smtClean="0">
                <a:latin typeface="Times New Roman" pitchFamily="18" charset="0"/>
                <a:ea typeface="ＭＳ Ｐゴシック" pitchFamily="50" charset="-128"/>
              </a:rPr>
              <a:t>AFM</a:t>
            </a:r>
            <a:endParaRPr lang="ja-JP" altLang="en-US" sz="2800" b="1" baseline="-25000" dirty="0">
              <a:latin typeface="Times New Roman" pitchFamily="18" charset="0"/>
              <a:ea typeface="ＭＳ Ｐゴシック" pitchFamily="50" charset="-128"/>
            </a:endParaRPr>
          </a:p>
        </p:txBody>
      </p:sp>
      <p:grpSp>
        <p:nvGrpSpPr>
          <p:cNvPr id="5" name="グループ化 4"/>
          <p:cNvGrpSpPr/>
          <p:nvPr/>
        </p:nvGrpSpPr>
        <p:grpSpPr>
          <a:xfrm>
            <a:off x="4571999" y="4221088"/>
            <a:ext cx="4104456" cy="1440160"/>
            <a:chOff x="4438731" y="3068960"/>
            <a:chExt cx="4226978" cy="1440160"/>
          </a:xfrm>
        </p:grpSpPr>
        <p:sp>
          <p:nvSpPr>
            <p:cNvPr id="73" name="正方形/長方形 72"/>
            <p:cNvSpPr/>
            <p:nvPr/>
          </p:nvSpPr>
          <p:spPr>
            <a:xfrm>
              <a:off x="4438731" y="3068960"/>
              <a:ext cx="4226978" cy="14401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latin typeface="Arial" panose="020B0604020202020204" pitchFamily="34" charset="0"/>
                  <a:cs typeface="Arial" panose="020B0604020202020204" pitchFamily="34" charset="0"/>
                </a:rPr>
                <a:t>The </a:t>
              </a:r>
              <a:r>
                <a:rPr lang="en-US" altLang="ja-JP" sz="2400" b="1" dirty="0" err="1" smtClean="0">
                  <a:solidFill>
                    <a:schemeClr val="tx1"/>
                  </a:solidFill>
                  <a:latin typeface="Arial" panose="020B0604020202020204" pitchFamily="34" charset="0"/>
                  <a:cs typeface="Arial" panose="020B0604020202020204" pitchFamily="34" charset="0"/>
                </a:rPr>
                <a:t>supertransferred</a:t>
              </a:r>
              <a:r>
                <a:rPr lang="en-US" altLang="ja-JP" sz="2400" b="1" dirty="0" smtClean="0">
                  <a:solidFill>
                    <a:schemeClr val="tx1"/>
                  </a:solidFill>
                  <a:latin typeface="Arial" panose="020B0604020202020204" pitchFamily="34" charset="0"/>
                  <a:cs typeface="Arial" panose="020B0604020202020204" pitchFamily="34" charset="0"/>
                </a:rPr>
                <a:t> hyperfine field</a:t>
              </a:r>
              <a:r>
                <a:rPr lang="en-US" altLang="ja-JP" sz="2000" dirty="0" smtClean="0">
                  <a:solidFill>
                    <a:schemeClr val="tx1"/>
                  </a:solidFill>
                </a:rPr>
                <a:t/>
              </a:r>
              <a:br>
                <a:rPr lang="en-US" altLang="ja-JP" sz="2000" dirty="0" smtClean="0">
                  <a:solidFill>
                    <a:schemeClr val="tx1"/>
                  </a:solidFill>
                </a:rPr>
              </a:br>
              <a:endParaRPr lang="en-US" altLang="ja-JP" sz="2000" dirty="0" smtClean="0">
                <a:solidFill>
                  <a:schemeClr val="tx1"/>
                </a:solidFill>
              </a:endParaRPr>
            </a:p>
            <a:p>
              <a:pPr algn="ctr"/>
              <a:endParaRPr kumimoji="1" lang="ja-JP" altLang="en-US" dirty="0">
                <a:solidFill>
                  <a:schemeClr val="tx1"/>
                </a:solidFill>
              </a:endParaRPr>
            </a:p>
          </p:txBody>
        </p:sp>
        <p:sp>
          <p:nvSpPr>
            <p:cNvPr id="31" name="テキスト ボックス 30"/>
            <p:cNvSpPr txBox="1"/>
            <p:nvPr/>
          </p:nvSpPr>
          <p:spPr>
            <a:xfrm>
              <a:off x="5254465" y="3861048"/>
              <a:ext cx="2966299" cy="461665"/>
            </a:xfrm>
            <a:prstGeom prst="rect">
              <a:avLst/>
            </a:prstGeom>
            <a:noFill/>
            <a:ln>
              <a:noFill/>
            </a:ln>
          </p:spPr>
          <p:txBody>
            <a:bodyPr wrap="square" rtlCol="0">
              <a:spAutoFit/>
            </a:bodyPr>
            <a:lstStyle/>
            <a:p>
              <a:r>
                <a:rPr lang="en-US" altLang="ja-JP" sz="2000" dirty="0" smtClean="0"/>
                <a:t>B</a:t>
              </a:r>
              <a:r>
                <a:rPr lang="ja-JP" altLang="en-US" sz="2000" dirty="0" smtClean="0"/>
                <a:t>　</a:t>
              </a:r>
              <a:r>
                <a:rPr lang="ja-JP" altLang="en-US" sz="2400" dirty="0" smtClean="0"/>
                <a:t>≈　</a:t>
              </a:r>
              <a:r>
                <a:rPr lang="en-US" altLang="ja-JP" sz="2000" dirty="0" smtClean="0"/>
                <a:t>various value </a:t>
              </a:r>
              <a:r>
                <a:rPr lang="en-US" altLang="ja-JP" dirty="0" smtClean="0">
                  <a:solidFill>
                    <a:schemeClr val="tx1"/>
                  </a:solidFill>
                </a:rPr>
                <a:t>T/</a:t>
              </a:r>
              <a:r>
                <a:rPr lang="en-US" altLang="ja-JP" dirty="0" err="1" smtClean="0">
                  <a:solidFill>
                    <a:schemeClr val="tx1"/>
                  </a:solidFill>
                </a:rPr>
                <a:t>μ</a:t>
              </a:r>
              <a:r>
                <a:rPr lang="en-US" altLang="ja-JP" baseline="-25000" dirty="0" err="1" smtClean="0">
                  <a:solidFill>
                    <a:schemeClr val="tx1"/>
                  </a:solidFill>
                </a:rPr>
                <a:t>B</a:t>
              </a:r>
              <a:endParaRPr lang="ja-JP" altLang="en-US" baseline="-25000" dirty="0"/>
            </a:p>
          </p:txBody>
        </p:sp>
      </p:grpSp>
      <p:sp>
        <p:nvSpPr>
          <p:cNvPr id="55"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86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down)">
                                      <p:cBhvr>
                                        <p:cTn id="10" dur="500"/>
                                        <p:tgtEl>
                                          <p:spTgt spid="72"/>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checkerboard(across)">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up)">
                                      <p:cBhvr>
                                        <p:cTn id="22" dur="500"/>
                                        <p:tgtEl>
                                          <p:spTgt spid="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500"/>
                                        <p:tgtEl>
                                          <p:spTgt spid="6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up)">
                                      <p:cBhvr>
                                        <p:cTn id="35" dur="500"/>
                                        <p:tgtEl>
                                          <p:spTgt spid="77"/>
                                        </p:tgtEl>
                                      </p:cBhvr>
                                    </p:animEffect>
                                  </p:childTnLst>
                                </p:cTn>
                              </p:par>
                            </p:childTnLst>
                          </p:cTn>
                        </p:par>
                        <p:par>
                          <p:cTn id="36" fill="hold">
                            <p:stCondLst>
                              <p:cond delay="1000"/>
                            </p:stCondLst>
                            <p:childTnLst>
                              <p:par>
                                <p:cTn id="37" presetID="5" presetClass="entr" presetSubtype="1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5" grpId="0" animBg="1"/>
      <p:bldP spid="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983536" y="700314"/>
            <a:ext cx="1516456" cy="2996286"/>
            <a:chOff x="2639524" y="404664"/>
            <a:chExt cx="1516456" cy="2996286"/>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3" name="テキスト ボックス 2"/>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4" name="テキスト ボックス 3"/>
            <p:cNvSpPr txBox="1"/>
            <p:nvPr/>
          </p:nvSpPr>
          <p:spPr>
            <a:xfrm>
              <a:off x="263952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5" name="テキスト ボックス 4"/>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6" name="テキスト ボックス 5"/>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grpSp>
        <p:nvGrpSpPr>
          <p:cNvPr id="16" name="グループ化 15"/>
          <p:cNvGrpSpPr/>
          <p:nvPr/>
        </p:nvGrpSpPr>
        <p:grpSpPr>
          <a:xfrm>
            <a:off x="6948698" y="576297"/>
            <a:ext cx="1583742" cy="3097103"/>
            <a:chOff x="4788024" y="476672"/>
            <a:chExt cx="1728192" cy="3148913"/>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58711"/>
              <a:ext cx="1656184" cy="296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4788024" y="1691516"/>
              <a:ext cx="393056" cy="369332"/>
            </a:xfrm>
            <a:prstGeom prst="rect">
              <a:avLst/>
            </a:prstGeom>
            <a:noFill/>
          </p:spPr>
          <p:txBody>
            <a:bodyPr wrap="none" rtlCol="0">
              <a:spAutoFit/>
            </a:bodyPr>
            <a:lstStyle/>
            <a:p>
              <a:r>
                <a:rPr kumimoji="1" lang="en-US" altLang="ja-JP" dirty="0" smtClean="0"/>
                <a:t>La</a:t>
              </a:r>
              <a:endParaRPr kumimoji="1" lang="ja-JP" altLang="en-US" dirty="0"/>
            </a:p>
          </p:txBody>
        </p:sp>
        <p:sp>
          <p:nvSpPr>
            <p:cNvPr id="9" name="テキスト ボックス 8"/>
            <p:cNvSpPr txBox="1"/>
            <p:nvPr/>
          </p:nvSpPr>
          <p:spPr>
            <a:xfrm>
              <a:off x="5868144" y="476672"/>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10" name="テキスト ボックス 9"/>
            <p:cNvSpPr txBox="1"/>
            <p:nvPr/>
          </p:nvSpPr>
          <p:spPr>
            <a:xfrm>
              <a:off x="6086290" y="1772816"/>
              <a:ext cx="429926" cy="369332"/>
            </a:xfrm>
            <a:prstGeom prst="rect">
              <a:avLst/>
            </a:prstGeom>
            <a:noFill/>
          </p:spPr>
          <p:txBody>
            <a:bodyPr wrap="none" rtlCol="0">
              <a:spAutoFit/>
            </a:bodyPr>
            <a:lstStyle/>
            <a:p>
              <a:r>
                <a:rPr kumimoji="1" lang="en-US" altLang="ja-JP" dirty="0" smtClean="0"/>
                <a:t>Cu</a:t>
              </a:r>
              <a:endParaRPr kumimoji="1" lang="ja-JP" altLang="en-US" dirty="0"/>
            </a:p>
          </p:txBody>
        </p:sp>
        <p:cxnSp>
          <p:nvCxnSpPr>
            <p:cNvPr id="14" name="直線矢印コネクタ 13"/>
            <p:cNvCxnSpPr>
              <a:stCxn id="10" idx="1"/>
            </p:cNvCxnSpPr>
            <p:nvPr/>
          </p:nvCxnSpPr>
          <p:spPr>
            <a:xfrm flipH="1">
              <a:off x="5724128" y="1957482"/>
              <a:ext cx="362162" cy="169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9" name="表 28"/>
          <p:cNvGraphicFramePr>
            <a:graphicFrameLocks noGrp="1"/>
          </p:cNvGraphicFramePr>
          <p:nvPr>
            <p:extLst>
              <p:ext uri="{D42A27DB-BD31-4B8C-83A1-F6EECF244321}">
                <p14:modId xmlns:p14="http://schemas.microsoft.com/office/powerpoint/2010/main" val="2840609566"/>
              </p:ext>
            </p:extLst>
          </p:nvPr>
        </p:nvGraphicFramePr>
        <p:xfrm>
          <a:off x="135552" y="3789040"/>
          <a:ext cx="8540905" cy="2377440"/>
        </p:xfrm>
        <a:graphic>
          <a:graphicData uri="http://schemas.openxmlformats.org/drawingml/2006/table">
            <a:tbl>
              <a:tblPr firstRow="1" bandRow="1">
                <a:tableStyleId>{2D5ABB26-0587-4C30-8999-92F81FD0307C}</a:tableStyleId>
              </a:tblPr>
              <a:tblGrid>
                <a:gridCol w="3068296"/>
                <a:gridCol w="1800200"/>
                <a:gridCol w="1872208"/>
                <a:gridCol w="1800201"/>
              </a:tblGrid>
              <a:tr h="370840">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dirty="0" smtClean="0"/>
                        <a:t>YCu</a:t>
                      </a:r>
                      <a:r>
                        <a:rPr kumimoji="1" lang="en-US" altLang="ja-JP" sz="2000" baseline="-25000" dirty="0" smtClean="0"/>
                        <a:t>2</a:t>
                      </a:r>
                      <a:r>
                        <a:rPr kumimoji="1" lang="en-US" altLang="ja-JP" sz="2000" dirty="0" smtClean="0"/>
                        <a:t>O</a:t>
                      </a:r>
                      <a:r>
                        <a:rPr kumimoji="1" lang="en-US" altLang="ja-JP" sz="2000" baseline="-25000" dirty="0" smtClean="0"/>
                        <a:t>7-δ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YBa</a:t>
                      </a:r>
                      <a:r>
                        <a:rPr kumimoji="1" lang="en-US" altLang="ja-JP" sz="2000" baseline="-25000" dirty="0" smtClean="0"/>
                        <a:t>2</a:t>
                      </a:r>
                      <a:r>
                        <a:rPr kumimoji="1" lang="en-US" altLang="ja-JP" sz="2000" dirty="0" smtClean="0"/>
                        <a:t>Cu</a:t>
                      </a:r>
                      <a:r>
                        <a:rPr kumimoji="1" lang="en-US" altLang="ja-JP" sz="2000" baseline="-25000" dirty="0" smtClean="0"/>
                        <a:t>3</a:t>
                      </a:r>
                      <a:r>
                        <a:rPr kumimoji="1" lang="en-US" altLang="ja-JP" sz="2000" dirty="0" smtClean="0"/>
                        <a:t>O</a:t>
                      </a:r>
                      <a:r>
                        <a:rPr kumimoji="1" lang="en-US" altLang="ja-JP" sz="2000" baseline="-25000" dirty="0" smtClean="0"/>
                        <a:t>6</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La</a:t>
                      </a:r>
                      <a:r>
                        <a:rPr kumimoji="1" lang="en-US" altLang="ja-JP" sz="2000" baseline="-25000" dirty="0" smtClean="0"/>
                        <a:t>2</a:t>
                      </a:r>
                      <a:r>
                        <a:rPr kumimoji="1" lang="en-US" altLang="ja-JP" sz="2000" baseline="0" dirty="0" smtClean="0"/>
                        <a:t>CuO</a:t>
                      </a:r>
                      <a:r>
                        <a:rPr kumimoji="1" lang="en-US" altLang="ja-JP" sz="2000" baseline="-25000" dirty="0" smtClean="0"/>
                        <a:t>4</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aseline="30000" dirty="0" smtClean="0"/>
                        <a:t>63</a:t>
                      </a:r>
                      <a:r>
                        <a:rPr kumimoji="1" lang="en-US" altLang="ja-JP" sz="2000" dirty="0" smtClean="0"/>
                        <a:t>ν</a:t>
                      </a:r>
                      <a:r>
                        <a:rPr kumimoji="1" lang="en-US" altLang="ja-JP" sz="2000" baseline="-25000" dirty="0" smtClean="0"/>
                        <a:t>Q</a:t>
                      </a:r>
                      <a:r>
                        <a:rPr kumimoji="1" lang="en-US" altLang="ja-JP" sz="2000" baseline="0" dirty="0" smtClean="0"/>
                        <a:t>(MHz)</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20.44(±1.3)</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22.87</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31.9</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H</a:t>
                      </a:r>
                      <a:r>
                        <a:rPr kumimoji="1" lang="en-US" altLang="ja-JP" sz="2000" baseline="-25000" dirty="0" smtClean="0"/>
                        <a:t>int</a:t>
                      </a:r>
                      <a:r>
                        <a:rPr kumimoji="1" lang="en-US" altLang="ja-JP" sz="2000" baseline="0" dirty="0" smtClean="0"/>
                        <a:t>(</a:t>
                      </a:r>
                      <a:r>
                        <a:rPr kumimoji="1" lang="en-US" altLang="ja-JP" sz="2000" i="1" baseline="0" dirty="0" smtClean="0"/>
                        <a:t>T</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8.62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7.665</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7.878</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M</a:t>
                      </a:r>
                      <a:r>
                        <a:rPr kumimoji="1" lang="en-US" altLang="ja-JP" sz="2000" baseline="-25000" dirty="0" smtClean="0"/>
                        <a:t>AFM</a:t>
                      </a:r>
                      <a:r>
                        <a:rPr kumimoji="1" lang="en-US" altLang="ja-JP" sz="2000" baseline="0" dirty="0" smtClean="0"/>
                        <a:t>(</a:t>
                      </a:r>
                      <a:r>
                        <a:rPr kumimoji="1" lang="en-US" altLang="ja-JP" sz="2000" baseline="0" dirty="0" err="1" smtClean="0"/>
                        <a:t>μ</a:t>
                      </a:r>
                      <a:r>
                        <a:rPr kumimoji="1" lang="en-US" altLang="ja-JP" sz="2000" baseline="-25000" dirty="0" err="1" smtClean="0"/>
                        <a:t>B</a:t>
                      </a:r>
                      <a:r>
                        <a:rPr kumimoji="1" lang="en-US" altLang="ja-JP" sz="2000" baseline="0" dirty="0" smtClean="0"/>
                        <a:t>)(theoretical value)</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0.6</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0.6</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0.6</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|A-4B|(</a:t>
                      </a:r>
                      <a:r>
                        <a:rPr kumimoji="1" lang="en-US" altLang="ja-JP" sz="2000" i="1" dirty="0" smtClean="0"/>
                        <a:t>T</a:t>
                      </a:r>
                      <a:r>
                        <a:rPr kumimoji="1" lang="en-US" altLang="ja-JP" sz="2000" dirty="0" smtClean="0"/>
                        <a:t>/</a:t>
                      </a:r>
                      <a:r>
                        <a:rPr kumimoji="1" lang="en-US" altLang="ja-JP" sz="2000" dirty="0" err="1" smtClean="0"/>
                        <a:t>μ</a:t>
                      </a:r>
                      <a:r>
                        <a:rPr kumimoji="1" lang="en-US" altLang="ja-JP" sz="2000" baseline="-25000" dirty="0" err="1" smtClean="0"/>
                        <a:t>B</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14.3(±0.9)</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12.78</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13.13</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0" baseline="0" dirty="0" smtClean="0">
                          <a:latin typeface="+mn-lt"/>
                        </a:rPr>
                        <a:t>B(T/</a:t>
                      </a:r>
                      <a:r>
                        <a:rPr kumimoji="1" lang="en-US" altLang="ja-JP" sz="2000" b="0" baseline="0" dirty="0" err="1" smtClean="0">
                          <a:latin typeface="+mn-lt"/>
                        </a:rPr>
                        <a:t>μ</a:t>
                      </a:r>
                      <a:r>
                        <a:rPr kumimoji="1" lang="en-US" altLang="ja-JP" sz="2000" b="0" baseline="-25000" dirty="0" err="1" smtClean="0">
                          <a:latin typeface="+mn-lt"/>
                        </a:rPr>
                        <a:t>B</a:t>
                      </a:r>
                      <a:r>
                        <a:rPr kumimoji="1" lang="en-US" altLang="ja-JP" sz="2000" b="0" baseline="0" dirty="0" smtClean="0">
                          <a:latin typeface="+mn-lt"/>
                        </a:rPr>
                        <a:t>)</a:t>
                      </a:r>
                      <a:endParaRPr kumimoji="1" lang="ja-JP" altLang="en-US" sz="2000" b="0" baseline="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2.66(±0.2)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2.27</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2.36</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タイトル 29"/>
          <p:cNvSpPr>
            <a:spLocks noGrp="1"/>
          </p:cNvSpPr>
          <p:nvPr>
            <p:ph type="title"/>
          </p:nvPr>
        </p:nvSpPr>
        <p:spPr>
          <a:xfrm>
            <a:off x="251520" y="-89515"/>
            <a:ext cx="3693161" cy="854219"/>
          </a:xfrm>
        </p:spPr>
        <p:txBody>
          <a:bodyPr>
            <a:normAutofit/>
          </a:bodyPr>
          <a:lstStyle/>
          <a:p>
            <a:pPr algn="l"/>
            <a:r>
              <a:rPr kumimoji="1" lang="en-US" altLang="ja-JP" sz="2800" b="1" dirty="0" smtClean="0">
                <a:latin typeface="Times New Roman" panose="02020603050405020304" pitchFamily="18" charset="0"/>
                <a:cs typeface="Times New Roman" panose="02020603050405020304" pitchFamily="18" charset="0"/>
              </a:rPr>
              <a:t>Experimental </a:t>
            </a:r>
            <a:r>
              <a:rPr lang="en-US" altLang="ja-JP" sz="2800" b="1" dirty="0" smtClean="0">
                <a:latin typeface="Times New Roman" panose="02020603050405020304" pitchFamily="18" charset="0"/>
                <a:cs typeface="Times New Roman" panose="02020603050405020304" pitchFamily="18" charset="0"/>
              </a:rPr>
              <a:t>Results</a:t>
            </a:r>
            <a:endParaRPr kumimoji="1" lang="ja-JP" altLang="en-US" sz="4000" b="1" dirty="0">
              <a:latin typeface="Times New Roman" panose="02020603050405020304" pitchFamily="18" charset="0"/>
              <a:cs typeface="Times New Roman" panose="02020603050405020304" pitchFamily="18" charset="0"/>
            </a:endParaRPr>
          </a:p>
        </p:txBody>
      </p:sp>
      <p:grpSp>
        <p:nvGrpSpPr>
          <p:cNvPr id="48" name="グループ化 47"/>
          <p:cNvGrpSpPr/>
          <p:nvPr/>
        </p:nvGrpSpPr>
        <p:grpSpPr>
          <a:xfrm>
            <a:off x="4782145" y="485393"/>
            <a:ext cx="1662063" cy="3143395"/>
            <a:chOff x="3491880" y="1585796"/>
            <a:chExt cx="1799258" cy="3446579"/>
          </a:xfrm>
        </p:grpSpPr>
        <p:sp>
          <p:nvSpPr>
            <p:cNvPr id="49" name="テキスト ボックス 48"/>
            <p:cNvSpPr txBox="1"/>
            <p:nvPr/>
          </p:nvSpPr>
          <p:spPr>
            <a:xfrm>
              <a:off x="3822194" y="1585796"/>
              <a:ext cx="377618" cy="396098"/>
            </a:xfrm>
            <a:prstGeom prst="rect">
              <a:avLst/>
            </a:prstGeom>
            <a:noFill/>
          </p:spPr>
          <p:txBody>
            <a:bodyPr wrap="none" rtlCol="0">
              <a:spAutoFit/>
            </a:bodyPr>
            <a:lstStyle/>
            <a:p>
              <a:r>
                <a:rPr kumimoji="1" lang="en-US" altLang="ja-JP" dirty="0" smtClean="0"/>
                <a:t>O</a:t>
              </a:r>
              <a:endParaRPr kumimoji="1" lang="ja-JP" altLang="en-US" dirty="0"/>
            </a:p>
          </p:txBody>
        </p:sp>
        <p:pic>
          <p:nvPicPr>
            <p:cNvPr id="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1825625"/>
              <a:ext cx="1439863"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3663230" y="3230950"/>
              <a:ext cx="332706" cy="396099"/>
            </a:xfrm>
            <a:prstGeom prst="rect">
              <a:avLst/>
            </a:prstGeom>
            <a:noFill/>
          </p:spPr>
          <p:txBody>
            <a:bodyPr wrap="none" rtlCol="0">
              <a:spAutoFit/>
            </a:bodyPr>
            <a:lstStyle/>
            <a:p>
              <a:r>
                <a:rPr kumimoji="1" lang="en-US" altLang="ja-JP" dirty="0" smtClean="0"/>
                <a:t>Y</a:t>
              </a:r>
              <a:endParaRPr kumimoji="1" lang="ja-JP" altLang="en-US" dirty="0"/>
            </a:p>
          </p:txBody>
        </p:sp>
        <p:sp>
          <p:nvSpPr>
            <p:cNvPr id="52" name="テキスト ボックス 51"/>
            <p:cNvSpPr txBox="1"/>
            <p:nvPr/>
          </p:nvSpPr>
          <p:spPr>
            <a:xfrm>
              <a:off x="3491880" y="2420888"/>
              <a:ext cx="471035" cy="396099"/>
            </a:xfrm>
            <a:prstGeom prst="rect">
              <a:avLst/>
            </a:prstGeom>
            <a:noFill/>
          </p:spPr>
          <p:txBody>
            <a:bodyPr wrap="none" rtlCol="0">
              <a:spAutoFit/>
            </a:bodyPr>
            <a:lstStyle/>
            <a:p>
              <a:r>
                <a:rPr kumimoji="1" lang="en-US" altLang="ja-JP" dirty="0" smtClean="0"/>
                <a:t>Ba</a:t>
              </a:r>
              <a:endParaRPr kumimoji="1" lang="ja-JP" altLang="en-US" dirty="0"/>
            </a:p>
          </p:txBody>
        </p:sp>
        <p:sp>
          <p:nvSpPr>
            <p:cNvPr id="53" name="テキスト ボックス 52"/>
            <p:cNvSpPr txBox="1"/>
            <p:nvPr/>
          </p:nvSpPr>
          <p:spPr>
            <a:xfrm>
              <a:off x="4283968" y="3392941"/>
              <a:ext cx="481814" cy="396099"/>
            </a:xfrm>
            <a:prstGeom prst="rect">
              <a:avLst/>
            </a:prstGeom>
            <a:noFill/>
          </p:spPr>
          <p:txBody>
            <a:bodyPr wrap="none" rtlCol="0">
              <a:spAutoFit/>
            </a:bodyPr>
            <a:lstStyle/>
            <a:p>
              <a:r>
                <a:rPr kumimoji="1" lang="en-US" altLang="ja-JP" dirty="0" smtClean="0"/>
                <a:t>Cu</a:t>
              </a:r>
              <a:endParaRPr kumimoji="1" lang="ja-JP" altLang="en-US" dirty="0"/>
            </a:p>
          </p:txBody>
        </p:sp>
      </p:grpSp>
      <p:sp>
        <p:nvSpPr>
          <p:cNvPr id="54" name="角丸四角形 53"/>
          <p:cNvSpPr/>
          <p:nvPr/>
        </p:nvSpPr>
        <p:spPr>
          <a:xfrm>
            <a:off x="295264" y="6309320"/>
            <a:ext cx="3337006" cy="482906"/>
          </a:xfrm>
          <a:prstGeom prst="roundRect">
            <a:avLst/>
          </a:prstGeom>
          <a:ln>
            <a:solidFill>
              <a:srgbClr val="FF9933"/>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i="1" dirty="0" smtClean="0"/>
              <a:t>H</a:t>
            </a:r>
            <a:r>
              <a:rPr kumimoji="1" lang="en-US" altLang="ja-JP" sz="2800" baseline="-25000" dirty="0" smtClean="0"/>
              <a:t>int</a:t>
            </a:r>
            <a:r>
              <a:rPr kumimoji="1" lang="en-US" altLang="ja-JP" sz="2800" dirty="0" smtClean="0"/>
              <a:t> = | A – 4B | </a:t>
            </a:r>
            <a:r>
              <a:rPr kumimoji="1" lang="en-US" altLang="ja-JP" sz="2800" i="1" dirty="0" smtClean="0"/>
              <a:t>M</a:t>
            </a:r>
            <a:r>
              <a:rPr kumimoji="1" lang="en-US" altLang="ja-JP" sz="2800" baseline="-25000" dirty="0" smtClean="0"/>
              <a:t>AFM</a:t>
            </a:r>
            <a:endParaRPr kumimoji="1" lang="ja-JP" altLang="en-US" sz="2800" baseline="-25000" dirty="0"/>
          </a:p>
        </p:txBody>
      </p:sp>
      <p:grpSp>
        <p:nvGrpSpPr>
          <p:cNvPr id="31" name="グループ化 30"/>
          <p:cNvGrpSpPr/>
          <p:nvPr/>
        </p:nvGrpSpPr>
        <p:grpSpPr>
          <a:xfrm>
            <a:off x="41176" y="1259468"/>
            <a:ext cx="2412168" cy="2322840"/>
            <a:chOff x="323928" y="1512845"/>
            <a:chExt cx="3600000" cy="3895947"/>
          </a:xfrm>
        </p:grpSpPr>
        <p:cxnSp>
          <p:nvCxnSpPr>
            <p:cNvPr id="55" name="直線コネクタ 54"/>
            <p:cNvCxnSpPr/>
            <p:nvPr/>
          </p:nvCxnSpPr>
          <p:spPr>
            <a:xfrm>
              <a:off x="2087624"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6" name="直線コネクタ 55"/>
            <p:cNvCxnSpPr/>
            <p:nvPr/>
          </p:nvCxnSpPr>
          <p:spPr>
            <a:xfrm>
              <a:off x="323928" y="2132856"/>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719472"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3455776"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323928" y="342900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323928" y="486916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pic>
          <p:nvPicPr>
            <p:cNvPr id="61" name="Picture 1" descr="C:\Users\NO\Documents\図\Adobe Illustrator\酸素2p軌道.png"/>
            <p:cNvPicPr>
              <a:picLocks noChangeAspect="1" noChangeArrowheads="1"/>
            </p:cNvPicPr>
            <p:nvPr/>
          </p:nvPicPr>
          <p:blipFill>
            <a:blip r:embed="rId6" cstate="print"/>
            <a:srcRect/>
            <a:stretch>
              <a:fillRect/>
            </a:stretch>
          </p:blipFill>
          <p:spPr bwMode="auto">
            <a:xfrm>
              <a:off x="1151520" y="3383952"/>
              <a:ext cx="540002" cy="90000"/>
            </a:xfrm>
            <a:prstGeom prst="rect">
              <a:avLst/>
            </a:prstGeom>
            <a:noFill/>
          </p:spPr>
        </p:pic>
        <p:pic>
          <p:nvPicPr>
            <p:cNvPr id="62" name="Picture 1" descr="C:\Users\NO\Documents\図\Adobe Illustrator\酸素2p軌道.png"/>
            <p:cNvPicPr>
              <a:picLocks noChangeAspect="1" noChangeArrowheads="1"/>
            </p:cNvPicPr>
            <p:nvPr/>
          </p:nvPicPr>
          <p:blipFill>
            <a:blip r:embed="rId6" cstate="print"/>
            <a:srcRect/>
            <a:stretch>
              <a:fillRect/>
            </a:stretch>
          </p:blipFill>
          <p:spPr bwMode="auto">
            <a:xfrm>
              <a:off x="2519936" y="2087952"/>
              <a:ext cx="540002" cy="90000"/>
            </a:xfrm>
            <a:prstGeom prst="rect">
              <a:avLst/>
            </a:prstGeom>
            <a:noFill/>
          </p:spPr>
        </p:pic>
        <p:pic>
          <p:nvPicPr>
            <p:cNvPr id="63" name="Picture 1" descr="C:\Users\NO\Documents\図\Adobe Illustrator\酸素2p軌道.png"/>
            <p:cNvPicPr>
              <a:picLocks noChangeAspect="1" noChangeArrowheads="1"/>
            </p:cNvPicPr>
            <p:nvPr/>
          </p:nvPicPr>
          <p:blipFill>
            <a:blip r:embed="rId6" cstate="print"/>
            <a:srcRect/>
            <a:stretch>
              <a:fillRect/>
            </a:stretch>
          </p:blipFill>
          <p:spPr bwMode="auto">
            <a:xfrm>
              <a:off x="1151520" y="2087952"/>
              <a:ext cx="540002" cy="90000"/>
            </a:xfrm>
            <a:prstGeom prst="rect">
              <a:avLst/>
            </a:prstGeom>
            <a:noFill/>
          </p:spPr>
        </p:pic>
        <p:pic>
          <p:nvPicPr>
            <p:cNvPr id="64"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449936" y="2717897"/>
              <a:ext cx="540002" cy="90000"/>
            </a:xfrm>
            <a:prstGeom prst="rect">
              <a:avLst/>
            </a:prstGeom>
            <a:noFill/>
          </p:spPr>
        </p:pic>
        <p:pic>
          <p:nvPicPr>
            <p:cNvPr id="65" name="Picture 1" descr="C:\Users\NO\Documents\図\Adobe Illustrator\酸素2p軌道.png"/>
            <p:cNvPicPr>
              <a:picLocks noChangeAspect="1" noChangeArrowheads="1"/>
            </p:cNvPicPr>
            <p:nvPr/>
          </p:nvPicPr>
          <p:blipFill>
            <a:blip r:embed="rId6" cstate="print"/>
            <a:srcRect/>
            <a:stretch>
              <a:fillRect/>
            </a:stretch>
          </p:blipFill>
          <p:spPr bwMode="auto">
            <a:xfrm>
              <a:off x="2519672" y="3383952"/>
              <a:ext cx="540002" cy="90000"/>
            </a:xfrm>
            <a:prstGeom prst="rect">
              <a:avLst/>
            </a:prstGeom>
            <a:noFill/>
          </p:spPr>
        </p:pic>
        <p:pic>
          <p:nvPicPr>
            <p:cNvPr id="66"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1799936" y="4086049"/>
              <a:ext cx="540002" cy="90000"/>
            </a:xfrm>
            <a:prstGeom prst="rect">
              <a:avLst/>
            </a:prstGeom>
            <a:noFill/>
          </p:spPr>
        </p:pic>
        <p:pic>
          <p:nvPicPr>
            <p:cNvPr id="67"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3185936" y="4086049"/>
              <a:ext cx="540002" cy="90000"/>
            </a:xfrm>
            <a:prstGeom prst="rect">
              <a:avLst/>
            </a:prstGeom>
            <a:noFill/>
          </p:spPr>
        </p:pic>
        <p:pic>
          <p:nvPicPr>
            <p:cNvPr id="68" name="Picture 1" descr="C:\Users\NO\Documents\図\Adobe Illustrator\酸素2p軌道.png"/>
            <p:cNvPicPr>
              <a:picLocks noChangeAspect="1" noChangeArrowheads="1"/>
            </p:cNvPicPr>
            <p:nvPr/>
          </p:nvPicPr>
          <p:blipFill>
            <a:blip r:embed="rId6" cstate="print"/>
            <a:srcRect/>
            <a:stretch>
              <a:fillRect/>
            </a:stretch>
          </p:blipFill>
          <p:spPr bwMode="auto">
            <a:xfrm>
              <a:off x="1151520" y="4823952"/>
              <a:ext cx="540002" cy="90000"/>
            </a:xfrm>
            <a:prstGeom prst="rect">
              <a:avLst/>
            </a:prstGeom>
            <a:noFill/>
          </p:spPr>
        </p:pic>
        <p:pic>
          <p:nvPicPr>
            <p:cNvPr id="69" name="Picture 1" descr="C:\Users\NO\Documents\図\Adobe Illustrator\酸素2p軌道.png"/>
            <p:cNvPicPr>
              <a:picLocks noChangeAspect="1" noChangeArrowheads="1"/>
            </p:cNvPicPr>
            <p:nvPr/>
          </p:nvPicPr>
          <p:blipFill>
            <a:blip r:embed="rId6" cstate="print"/>
            <a:srcRect/>
            <a:stretch>
              <a:fillRect/>
            </a:stretch>
          </p:blipFill>
          <p:spPr bwMode="auto">
            <a:xfrm>
              <a:off x="2519672" y="4823952"/>
              <a:ext cx="540002" cy="90000"/>
            </a:xfrm>
            <a:prstGeom prst="rect">
              <a:avLst/>
            </a:prstGeom>
            <a:noFill/>
          </p:spPr>
        </p:pic>
        <p:pic>
          <p:nvPicPr>
            <p:cNvPr id="70" name="Picture 5" descr="C:\Users\NO\Documents\図\Adobe Illustrator\Cu3dx2y2.png"/>
            <p:cNvPicPr>
              <a:picLocks noChangeAspect="1" noChangeArrowheads="1"/>
            </p:cNvPicPr>
            <p:nvPr/>
          </p:nvPicPr>
          <p:blipFill>
            <a:blip r:embed="rId7" cstate="print"/>
            <a:srcRect/>
            <a:stretch>
              <a:fillRect/>
            </a:stretch>
          </p:blipFill>
          <p:spPr bwMode="auto">
            <a:xfrm>
              <a:off x="1832929" y="4617192"/>
              <a:ext cx="542727" cy="540000"/>
            </a:xfrm>
            <a:prstGeom prst="rect">
              <a:avLst/>
            </a:prstGeom>
            <a:noFill/>
          </p:spPr>
        </p:pic>
        <p:pic>
          <p:nvPicPr>
            <p:cNvPr id="71" name="Picture 5" descr="C:\Users\NO\Documents\図\Adobe Illustrator\Cu3dx2y2.png"/>
            <p:cNvPicPr>
              <a:picLocks noChangeAspect="1" noChangeArrowheads="1"/>
            </p:cNvPicPr>
            <p:nvPr/>
          </p:nvPicPr>
          <p:blipFill>
            <a:blip r:embed="rId7" cstate="print"/>
            <a:srcRect/>
            <a:stretch>
              <a:fillRect/>
            </a:stretch>
          </p:blipFill>
          <p:spPr bwMode="auto">
            <a:xfrm>
              <a:off x="464777" y="1844824"/>
              <a:ext cx="542727" cy="540000"/>
            </a:xfrm>
            <a:prstGeom prst="rect">
              <a:avLst/>
            </a:prstGeom>
            <a:noFill/>
          </p:spPr>
        </p:pic>
        <p:pic>
          <p:nvPicPr>
            <p:cNvPr id="72" name="Picture 5" descr="C:\Users\NO\Documents\図\Adobe Illustrator\Cu3dx2y2.png"/>
            <p:cNvPicPr>
              <a:picLocks noChangeAspect="1" noChangeArrowheads="1"/>
            </p:cNvPicPr>
            <p:nvPr/>
          </p:nvPicPr>
          <p:blipFill>
            <a:blip r:embed="rId7" cstate="print"/>
            <a:srcRect/>
            <a:stretch>
              <a:fillRect/>
            </a:stretch>
          </p:blipFill>
          <p:spPr bwMode="auto">
            <a:xfrm>
              <a:off x="1799592" y="1844824"/>
              <a:ext cx="542727" cy="540000"/>
            </a:xfrm>
            <a:prstGeom prst="rect">
              <a:avLst/>
            </a:prstGeom>
            <a:noFill/>
          </p:spPr>
        </p:pic>
        <p:pic>
          <p:nvPicPr>
            <p:cNvPr id="73" name="Picture 5" descr="C:\Users\NO\Documents\図\Adobe Illustrator\Cu3dx2y2.png"/>
            <p:cNvPicPr>
              <a:picLocks noChangeAspect="1" noChangeArrowheads="1"/>
            </p:cNvPicPr>
            <p:nvPr/>
          </p:nvPicPr>
          <p:blipFill>
            <a:blip r:embed="rId7" cstate="print"/>
            <a:srcRect/>
            <a:stretch>
              <a:fillRect/>
            </a:stretch>
          </p:blipFill>
          <p:spPr bwMode="auto">
            <a:xfrm>
              <a:off x="3201081" y="1844824"/>
              <a:ext cx="542727" cy="540000"/>
            </a:xfrm>
            <a:prstGeom prst="rect">
              <a:avLst/>
            </a:prstGeom>
            <a:noFill/>
          </p:spPr>
        </p:pic>
        <p:pic>
          <p:nvPicPr>
            <p:cNvPr id="74" name="Picture 5" descr="C:\Users\NO\Documents\図\Adobe Illustrator\Cu3dx2y2.png"/>
            <p:cNvPicPr>
              <a:picLocks noChangeAspect="1" noChangeArrowheads="1"/>
            </p:cNvPicPr>
            <p:nvPr/>
          </p:nvPicPr>
          <p:blipFill>
            <a:blip r:embed="rId7" cstate="print"/>
            <a:srcRect/>
            <a:stretch>
              <a:fillRect/>
            </a:stretch>
          </p:blipFill>
          <p:spPr bwMode="auto">
            <a:xfrm>
              <a:off x="464777" y="3140968"/>
              <a:ext cx="542727" cy="540000"/>
            </a:xfrm>
            <a:prstGeom prst="rect">
              <a:avLst/>
            </a:prstGeom>
            <a:noFill/>
          </p:spPr>
        </p:pic>
        <p:pic>
          <p:nvPicPr>
            <p:cNvPr id="75" name="Picture 5" descr="C:\Users\NO\Documents\図\Adobe Illustrator\Cu3dx2y2.png"/>
            <p:cNvPicPr>
              <a:picLocks noChangeAspect="1" noChangeArrowheads="1"/>
            </p:cNvPicPr>
            <p:nvPr/>
          </p:nvPicPr>
          <p:blipFill>
            <a:blip r:embed="rId7" cstate="print"/>
            <a:srcRect/>
            <a:stretch>
              <a:fillRect/>
            </a:stretch>
          </p:blipFill>
          <p:spPr bwMode="auto">
            <a:xfrm>
              <a:off x="1832929" y="3177032"/>
              <a:ext cx="542727" cy="540000"/>
            </a:xfrm>
            <a:prstGeom prst="rect">
              <a:avLst/>
            </a:prstGeom>
            <a:noFill/>
          </p:spPr>
        </p:pic>
        <p:pic>
          <p:nvPicPr>
            <p:cNvPr id="76" name="Picture 5" descr="C:\Users\NO\Documents\図\Adobe Illustrator\Cu3dx2y2.png"/>
            <p:cNvPicPr>
              <a:picLocks noChangeAspect="1" noChangeArrowheads="1"/>
            </p:cNvPicPr>
            <p:nvPr/>
          </p:nvPicPr>
          <p:blipFill>
            <a:blip r:embed="rId7" cstate="print"/>
            <a:srcRect/>
            <a:stretch>
              <a:fillRect/>
            </a:stretch>
          </p:blipFill>
          <p:spPr bwMode="auto">
            <a:xfrm>
              <a:off x="464777" y="4617192"/>
              <a:ext cx="542727" cy="540000"/>
            </a:xfrm>
            <a:prstGeom prst="rect">
              <a:avLst/>
            </a:prstGeom>
            <a:noFill/>
          </p:spPr>
        </p:pic>
        <p:pic>
          <p:nvPicPr>
            <p:cNvPr id="77" name="Picture 5" descr="C:\Users\NO\Documents\図\Adobe Illustrator\Cu3dx2y2.png"/>
            <p:cNvPicPr>
              <a:picLocks noChangeAspect="1" noChangeArrowheads="1"/>
            </p:cNvPicPr>
            <p:nvPr/>
          </p:nvPicPr>
          <p:blipFill>
            <a:blip r:embed="rId7" cstate="print"/>
            <a:srcRect/>
            <a:stretch>
              <a:fillRect/>
            </a:stretch>
          </p:blipFill>
          <p:spPr bwMode="auto">
            <a:xfrm>
              <a:off x="3201081" y="3177032"/>
              <a:ext cx="542727" cy="540000"/>
            </a:xfrm>
            <a:prstGeom prst="rect">
              <a:avLst/>
            </a:prstGeom>
            <a:noFill/>
          </p:spPr>
        </p:pic>
        <p:pic>
          <p:nvPicPr>
            <p:cNvPr id="78" name="Picture 5" descr="C:\Users\NO\Documents\図\Adobe Illustrator\Cu3dx2y2.png"/>
            <p:cNvPicPr>
              <a:picLocks noChangeAspect="1" noChangeArrowheads="1"/>
            </p:cNvPicPr>
            <p:nvPr/>
          </p:nvPicPr>
          <p:blipFill>
            <a:blip r:embed="rId7" cstate="print"/>
            <a:srcRect/>
            <a:stretch>
              <a:fillRect/>
            </a:stretch>
          </p:blipFill>
          <p:spPr bwMode="auto">
            <a:xfrm>
              <a:off x="3201081" y="4617192"/>
              <a:ext cx="542727" cy="540000"/>
            </a:xfrm>
            <a:prstGeom prst="rect">
              <a:avLst/>
            </a:prstGeom>
            <a:noFill/>
          </p:spPr>
        </p:pic>
        <p:pic>
          <p:nvPicPr>
            <p:cNvPr id="79"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3203936" y="2717897"/>
              <a:ext cx="540002" cy="90000"/>
            </a:xfrm>
            <a:prstGeom prst="rect">
              <a:avLst/>
            </a:prstGeom>
            <a:noFill/>
          </p:spPr>
        </p:pic>
        <p:pic>
          <p:nvPicPr>
            <p:cNvPr id="80"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449936" y="4086049"/>
              <a:ext cx="540002" cy="90000"/>
            </a:xfrm>
            <a:prstGeom prst="rect">
              <a:avLst/>
            </a:prstGeom>
            <a:noFill/>
          </p:spPr>
        </p:pic>
        <p:pic>
          <p:nvPicPr>
            <p:cNvPr id="81" name="Picture 1" descr="C:\Users\NO\Documents\図\Adobe Illustrator\酸素2p軌道.png"/>
            <p:cNvPicPr>
              <a:picLocks noChangeAspect="1" noChangeArrowheads="1"/>
            </p:cNvPicPr>
            <p:nvPr/>
          </p:nvPicPr>
          <p:blipFill>
            <a:blip r:embed="rId6" cstate="print"/>
            <a:srcRect/>
            <a:stretch>
              <a:fillRect/>
            </a:stretch>
          </p:blipFill>
          <p:spPr bwMode="auto">
            <a:xfrm rot="16200000">
              <a:off x="1835936" y="2717897"/>
              <a:ext cx="540002" cy="90000"/>
            </a:xfrm>
            <a:prstGeom prst="rect">
              <a:avLst/>
            </a:prstGeom>
            <a:noFill/>
          </p:spPr>
        </p:pic>
        <p:cxnSp>
          <p:nvCxnSpPr>
            <p:cNvPr id="82" name="直線矢印コネクタ 81"/>
            <p:cNvCxnSpPr/>
            <p:nvPr/>
          </p:nvCxnSpPr>
          <p:spPr>
            <a:xfrm flipV="1">
              <a:off x="32867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3221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521928" y="1844824"/>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1871928" y="3186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18719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485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3239752" y="321297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H="1">
              <a:off x="503448" y="31752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1907928" y="4581128"/>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円弧 90"/>
            <p:cNvSpPr/>
            <p:nvPr/>
          </p:nvSpPr>
          <p:spPr>
            <a:xfrm>
              <a:off x="2303648"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円弧 91"/>
            <p:cNvSpPr/>
            <p:nvPr/>
          </p:nvSpPr>
          <p:spPr>
            <a:xfrm flipH="1">
              <a:off x="935496"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円弧 92"/>
            <p:cNvSpPr/>
            <p:nvPr/>
          </p:nvSpPr>
          <p:spPr>
            <a:xfrm rot="5400000">
              <a:off x="1691580" y="3969060"/>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円弧 93"/>
            <p:cNvSpPr/>
            <p:nvPr/>
          </p:nvSpPr>
          <p:spPr>
            <a:xfrm rot="16200000" flipV="1">
              <a:off x="1691580" y="2384885"/>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5" name="テキスト ボックス 94"/>
            <p:cNvSpPr txBox="1"/>
            <p:nvPr/>
          </p:nvSpPr>
          <p:spPr>
            <a:xfrm>
              <a:off x="1457771" y="1512845"/>
              <a:ext cx="792088" cy="619456"/>
            </a:xfrm>
            <a:prstGeom prst="rect">
              <a:avLst/>
            </a:prstGeom>
            <a:noFill/>
          </p:spPr>
          <p:txBody>
            <a:bodyPr wrap="square" rtlCol="0">
              <a:spAutoFit/>
            </a:bodyPr>
            <a:lstStyle/>
            <a:p>
              <a:r>
                <a:rPr kumimoji="1" lang="en-US" altLang="ja-JP" dirty="0" smtClean="0"/>
                <a:t>Cu</a:t>
              </a:r>
              <a:endParaRPr kumimoji="1" lang="ja-JP" altLang="en-US" dirty="0"/>
            </a:p>
          </p:txBody>
        </p:sp>
        <p:sp>
          <p:nvSpPr>
            <p:cNvPr id="96" name="テキスト ボックス 95"/>
            <p:cNvSpPr txBox="1"/>
            <p:nvPr/>
          </p:nvSpPr>
          <p:spPr>
            <a:xfrm>
              <a:off x="2464794" y="1633620"/>
              <a:ext cx="502878" cy="619456"/>
            </a:xfrm>
            <a:prstGeom prst="rect">
              <a:avLst/>
            </a:prstGeom>
            <a:noFill/>
          </p:spPr>
          <p:txBody>
            <a:bodyPr wrap="none" rtlCol="0">
              <a:spAutoFit/>
            </a:bodyPr>
            <a:lstStyle/>
            <a:p>
              <a:r>
                <a:rPr kumimoji="1" lang="en-US" altLang="ja-JP" dirty="0" smtClean="0"/>
                <a:t>O</a:t>
              </a:r>
              <a:endParaRPr kumimoji="1" lang="ja-JP" altLang="en-US" dirty="0"/>
            </a:p>
          </p:txBody>
        </p:sp>
        <p:cxnSp>
          <p:nvCxnSpPr>
            <p:cNvPr id="97" name="直線矢印コネクタ 96"/>
            <p:cNvCxnSpPr/>
            <p:nvPr/>
          </p:nvCxnSpPr>
          <p:spPr>
            <a:xfrm flipV="1">
              <a:off x="1727584" y="2996952"/>
              <a:ext cx="432048" cy="504056"/>
            </a:xfrm>
            <a:prstGeom prst="straightConnector1">
              <a:avLst/>
            </a:prstGeom>
            <a:ln w="4762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1151520" y="2455592"/>
              <a:ext cx="873417" cy="658569"/>
            </a:xfrm>
            <a:prstGeom prst="rect">
              <a:avLst/>
            </a:prstGeom>
            <a:noFill/>
            <a:ln>
              <a:noFill/>
            </a:ln>
          </p:spPr>
          <p:txBody>
            <a:bodyPr wrap="square" rtlCol="0">
              <a:spAutoFit/>
            </a:bodyPr>
            <a:lstStyle/>
            <a:p>
              <a:r>
                <a:rPr kumimoji="1" lang="en-US" altLang="ja-JP" dirty="0" smtClean="0"/>
                <a:t>AM</a:t>
              </a:r>
              <a:endParaRPr kumimoji="1" lang="ja-JP" altLang="en-US" dirty="0"/>
            </a:p>
          </p:txBody>
        </p:sp>
        <p:cxnSp>
          <p:nvCxnSpPr>
            <p:cNvPr id="99" name="直線矢印コネクタ 98"/>
            <p:cNvCxnSpPr/>
            <p:nvPr/>
          </p:nvCxnSpPr>
          <p:spPr>
            <a:xfrm flipH="1">
              <a:off x="1727584" y="2996952"/>
              <a:ext cx="1008112" cy="1224136"/>
            </a:xfrm>
            <a:prstGeom prst="straightConnector1">
              <a:avLst/>
            </a:prstGeom>
            <a:ln w="476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917976" y="4149080"/>
              <a:ext cx="989953" cy="619456"/>
            </a:xfrm>
            <a:prstGeom prst="rect">
              <a:avLst/>
            </a:prstGeom>
            <a:noFill/>
            <a:ln>
              <a:noFill/>
            </a:ln>
          </p:spPr>
          <p:txBody>
            <a:bodyPr wrap="square" rtlCol="0">
              <a:spAutoFit/>
            </a:bodyPr>
            <a:lstStyle/>
            <a:p>
              <a:r>
                <a:rPr kumimoji="1" lang="en-US" altLang="ja-JP" dirty="0" smtClean="0"/>
                <a:t>4BM</a:t>
              </a:r>
              <a:endParaRPr kumimoji="1" lang="ja-JP" altLang="en-US" dirty="0"/>
            </a:p>
          </p:txBody>
        </p:sp>
      </p:grpSp>
      <p:sp>
        <p:nvSpPr>
          <p:cNvPr id="101"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5028" name="Picture 4" descr="C:\Users\NO\Documents\素材\図\結晶構造\Mult5structures.png"/>
          <p:cNvPicPr>
            <a:picLocks noChangeAspect="1" noChangeArrowheads="1"/>
          </p:cNvPicPr>
          <p:nvPr/>
        </p:nvPicPr>
        <p:blipFill>
          <a:blip r:embed="rId3" cstate="print"/>
          <a:srcRect/>
          <a:stretch>
            <a:fillRect/>
          </a:stretch>
        </p:blipFill>
        <p:spPr bwMode="auto">
          <a:xfrm>
            <a:off x="847960" y="1467197"/>
            <a:ext cx="1203760" cy="3456384"/>
          </a:xfrm>
          <a:prstGeom prst="rect">
            <a:avLst/>
          </a:prstGeom>
          <a:noFill/>
        </p:spPr>
      </p:pic>
      <p:grpSp>
        <p:nvGrpSpPr>
          <p:cNvPr id="17" name="グループ化 97"/>
          <p:cNvGrpSpPr/>
          <p:nvPr/>
        </p:nvGrpSpPr>
        <p:grpSpPr>
          <a:xfrm>
            <a:off x="4644008" y="620688"/>
            <a:ext cx="3646004" cy="2592288"/>
            <a:chOff x="5409740" y="594266"/>
            <a:chExt cx="3646004" cy="2592288"/>
          </a:xfrm>
        </p:grpSpPr>
        <p:sp>
          <p:nvSpPr>
            <p:cNvPr id="90" name="左中かっこ 89"/>
            <p:cNvSpPr/>
            <p:nvPr/>
          </p:nvSpPr>
          <p:spPr>
            <a:xfrm>
              <a:off x="5409740" y="1386354"/>
              <a:ext cx="360040" cy="1800200"/>
            </a:xfrm>
            <a:prstGeom prst="leftBrac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正方形/長方形 91"/>
            <p:cNvSpPr/>
            <p:nvPr/>
          </p:nvSpPr>
          <p:spPr>
            <a:xfrm>
              <a:off x="5652120" y="1403484"/>
              <a:ext cx="3403624" cy="369332"/>
            </a:xfrm>
            <a:prstGeom prst="rect">
              <a:avLst/>
            </a:prstGeom>
          </p:spPr>
          <p:txBody>
            <a:bodyPr wrap="none">
              <a:spAutoFit/>
            </a:bodyPr>
            <a:lstStyle/>
            <a:p>
              <a:pPr>
                <a:buFont typeface="Wingdings" pitchFamily="2" charset="2"/>
                <a:buChar char="Ø"/>
              </a:pPr>
              <a:r>
                <a:rPr lang="ja-JP" altLang="en-US" b="1" dirty="0" smtClean="0"/>
                <a:t> </a:t>
              </a:r>
              <a:r>
                <a:rPr lang="en-US" altLang="ja-JP" b="1" dirty="0"/>
                <a:t>F</a:t>
              </a:r>
              <a:r>
                <a:rPr lang="en-US" altLang="ja-JP" b="1" dirty="0" smtClean="0"/>
                <a:t>latness of  each layer is good!!</a:t>
              </a:r>
              <a:endParaRPr lang="en-US" altLang="ja-JP" sz="700" b="1" dirty="0" smtClean="0"/>
            </a:p>
          </p:txBody>
        </p:sp>
        <p:sp>
          <p:nvSpPr>
            <p:cNvPr id="93" name="正方形/長方形 92"/>
            <p:cNvSpPr/>
            <p:nvPr/>
          </p:nvSpPr>
          <p:spPr>
            <a:xfrm>
              <a:off x="5843389" y="594266"/>
              <a:ext cx="2689051" cy="66573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smtClean="0">
                  <a:solidFill>
                    <a:schemeClr val="tx1"/>
                  </a:solidFill>
                </a:rPr>
                <a:t>Character of</a:t>
              </a:r>
            </a:p>
            <a:p>
              <a:pPr algn="ctr"/>
              <a:r>
                <a:rPr lang="en-US" altLang="ja-JP" sz="2400" b="1" dirty="0" smtClean="0">
                  <a:solidFill>
                    <a:schemeClr val="tx1"/>
                  </a:solidFill>
                </a:rPr>
                <a:t> multi-layer </a:t>
              </a:r>
              <a:r>
                <a:rPr lang="en-US" altLang="ja-JP" sz="2400" b="1" dirty="0" err="1" smtClean="0">
                  <a:solidFill>
                    <a:schemeClr val="tx1"/>
                  </a:solidFill>
                </a:rPr>
                <a:t>cuprate</a:t>
              </a:r>
              <a:endParaRPr kumimoji="1" lang="ja-JP" altLang="en-US" sz="2400" b="1" dirty="0" smtClean="0">
                <a:solidFill>
                  <a:schemeClr val="tx1"/>
                </a:solidFill>
              </a:endParaRPr>
            </a:p>
          </p:txBody>
        </p:sp>
      </p:grpSp>
      <p:sp>
        <p:nvSpPr>
          <p:cNvPr id="100" name="正方形/長方形 99"/>
          <p:cNvSpPr/>
          <p:nvPr/>
        </p:nvSpPr>
        <p:spPr>
          <a:xfrm>
            <a:off x="4886388" y="2593067"/>
            <a:ext cx="4366132" cy="646331"/>
          </a:xfrm>
          <a:prstGeom prst="rect">
            <a:avLst/>
          </a:prstGeom>
        </p:spPr>
        <p:txBody>
          <a:bodyPr wrap="none">
            <a:spAutoFit/>
          </a:bodyPr>
          <a:lstStyle/>
          <a:p>
            <a:pPr>
              <a:buFont typeface="Wingdings" pitchFamily="2" charset="2"/>
              <a:buChar char="Ø"/>
            </a:pPr>
            <a:r>
              <a:rPr lang="ja-JP" altLang="en-US" dirty="0" smtClean="0"/>
              <a:t> </a:t>
            </a:r>
            <a:r>
              <a:rPr lang="en-US" altLang="ja-JP" b="1" dirty="0"/>
              <a:t>C</a:t>
            </a:r>
            <a:r>
              <a:rPr lang="en-US" altLang="ja-JP" b="1" dirty="0" smtClean="0"/>
              <a:t>arrier concentration varies in each layer.</a:t>
            </a:r>
          </a:p>
          <a:p>
            <a:pPr>
              <a:buFont typeface="Wingdings" pitchFamily="2" charset="2"/>
              <a:buChar char="Ø"/>
            </a:pPr>
            <a:r>
              <a:rPr lang="ja-JP" altLang="en-US" b="1" dirty="0" smtClean="0"/>
              <a:t>　　</a:t>
            </a:r>
            <a:r>
              <a:rPr lang="en-US" altLang="ja-JP" b="1" dirty="0" smtClean="0">
                <a:latin typeface="Arial" pitchFamily="34" charset="0"/>
                <a:cs typeface="Arial" pitchFamily="34" charset="0"/>
              </a:rPr>
              <a:t>IP</a:t>
            </a:r>
            <a:r>
              <a:rPr lang="ja-JP" altLang="en-US" b="1" dirty="0" smtClean="0"/>
              <a:t>；</a:t>
            </a:r>
            <a:r>
              <a:rPr lang="en-US" altLang="ja-JP" b="1" dirty="0" smtClean="0"/>
              <a:t>low doping</a:t>
            </a:r>
            <a:endParaRPr lang="en-US" altLang="ja-JP" sz="600" b="1" dirty="0" smtClean="0"/>
          </a:p>
        </p:txBody>
      </p:sp>
      <p:grpSp>
        <p:nvGrpSpPr>
          <p:cNvPr id="22" name="グループ化 100"/>
          <p:cNvGrpSpPr/>
          <p:nvPr/>
        </p:nvGrpSpPr>
        <p:grpSpPr>
          <a:xfrm>
            <a:off x="4886388" y="1799238"/>
            <a:ext cx="4058675" cy="821826"/>
            <a:chOff x="5652120" y="1772816"/>
            <a:chExt cx="4058675" cy="821826"/>
          </a:xfrm>
        </p:grpSpPr>
        <p:pic>
          <p:nvPicPr>
            <p:cNvPr id="102" name="Picture 1" descr="C:\Users\NO\Documents\素材\図\結晶構造\cuprateOP.png"/>
            <p:cNvPicPr>
              <a:picLocks noChangeAspect="1" noChangeArrowheads="1"/>
            </p:cNvPicPr>
            <p:nvPr/>
          </p:nvPicPr>
          <p:blipFill>
            <a:blip r:embed="rId4" cstate="print"/>
            <a:srcRect/>
            <a:stretch>
              <a:fillRect/>
            </a:stretch>
          </p:blipFill>
          <p:spPr bwMode="auto">
            <a:xfrm>
              <a:off x="8349550" y="2132856"/>
              <a:ext cx="516574" cy="461786"/>
            </a:xfrm>
            <a:prstGeom prst="rect">
              <a:avLst/>
            </a:prstGeom>
            <a:noFill/>
          </p:spPr>
        </p:pic>
        <p:pic>
          <p:nvPicPr>
            <p:cNvPr id="103" name="Picture 2" descr="C:\Users\NO\Documents\素材\図\結晶構造\cuprateIP.png"/>
            <p:cNvPicPr>
              <a:picLocks noChangeAspect="1" noChangeArrowheads="1"/>
            </p:cNvPicPr>
            <p:nvPr/>
          </p:nvPicPr>
          <p:blipFill>
            <a:blip r:embed="rId5" cstate="print"/>
            <a:srcRect/>
            <a:stretch>
              <a:fillRect/>
            </a:stretch>
          </p:blipFill>
          <p:spPr bwMode="auto">
            <a:xfrm>
              <a:off x="9154156" y="2228750"/>
              <a:ext cx="556637" cy="165716"/>
            </a:xfrm>
            <a:prstGeom prst="rect">
              <a:avLst/>
            </a:prstGeom>
            <a:noFill/>
          </p:spPr>
        </p:pic>
        <p:sp>
          <p:nvSpPr>
            <p:cNvPr id="104" name="正方形/長方形 103"/>
            <p:cNvSpPr/>
            <p:nvPr/>
          </p:nvSpPr>
          <p:spPr>
            <a:xfrm>
              <a:off x="5652120" y="1772816"/>
              <a:ext cx="4058675" cy="400110"/>
            </a:xfrm>
            <a:prstGeom prst="rect">
              <a:avLst/>
            </a:prstGeom>
          </p:spPr>
          <p:txBody>
            <a:bodyPr wrap="none">
              <a:spAutoFit/>
            </a:bodyPr>
            <a:lstStyle/>
            <a:p>
              <a:pPr>
                <a:buFont typeface="Wingdings" pitchFamily="2" charset="2"/>
                <a:buChar char="Ø"/>
              </a:pPr>
              <a:r>
                <a:rPr lang="ja-JP" altLang="en-US" sz="2000" dirty="0" smtClean="0"/>
                <a:t> </a:t>
              </a:r>
              <a:r>
                <a:rPr lang="en-US" altLang="ja-JP" b="1" dirty="0"/>
                <a:t>T</a:t>
              </a:r>
              <a:r>
                <a:rPr lang="en-US" altLang="ja-JP" b="1" dirty="0" smtClean="0"/>
                <a:t>wo types of </a:t>
              </a:r>
              <a:r>
                <a:rPr lang="en-US" altLang="ja-JP" b="1" dirty="0" smtClean="0">
                  <a:latin typeface="Arial" pitchFamily="34" charset="0"/>
                  <a:cs typeface="Arial" pitchFamily="34" charset="0"/>
                </a:rPr>
                <a:t>CuO</a:t>
              </a:r>
              <a:r>
                <a:rPr lang="en-US" altLang="ja-JP" b="1" baseline="-25000" dirty="0" smtClean="0">
                  <a:latin typeface="Arial" pitchFamily="34" charset="0"/>
                  <a:cs typeface="Arial" pitchFamily="34" charset="0"/>
                </a:rPr>
                <a:t>2</a:t>
              </a:r>
              <a:r>
                <a:rPr lang="ja-JP" altLang="en-US" b="1" dirty="0" smtClean="0"/>
                <a:t> </a:t>
              </a:r>
              <a:r>
                <a:rPr lang="en-US" altLang="ja-JP" b="1" dirty="0" smtClean="0"/>
                <a:t>layer</a:t>
              </a:r>
              <a:r>
                <a:rPr lang="ja-JP" altLang="en-US" b="1" dirty="0" smtClean="0"/>
                <a:t>；</a:t>
              </a:r>
              <a:r>
                <a:rPr lang="en-US" altLang="ja-JP" sz="2000" b="1" dirty="0" smtClean="0">
                  <a:solidFill>
                    <a:srgbClr val="00B050"/>
                  </a:solidFill>
                  <a:latin typeface="Arial" pitchFamily="34" charset="0"/>
                  <a:cs typeface="Arial" pitchFamily="34" charset="0"/>
                </a:rPr>
                <a:t>OP</a:t>
              </a:r>
              <a:r>
                <a:rPr lang="en-US" altLang="ja-JP" sz="2000" b="1" dirty="0" smtClean="0">
                  <a:latin typeface="Arial" pitchFamily="34" charset="0"/>
                  <a:cs typeface="Arial" pitchFamily="34" charset="0"/>
                </a:rPr>
                <a:t> </a:t>
              </a:r>
              <a:r>
                <a:rPr lang="en-US" altLang="ja-JP" b="1" dirty="0" smtClean="0">
                  <a:latin typeface="Arial" pitchFamily="34" charset="0"/>
                  <a:cs typeface="Arial" pitchFamily="34" charset="0"/>
                </a:rPr>
                <a:t>and</a:t>
              </a:r>
              <a:r>
                <a:rPr lang="ja-JP" altLang="en-US" b="1" dirty="0" smtClean="0">
                  <a:latin typeface="Arial" pitchFamily="34" charset="0"/>
                  <a:cs typeface="Arial" pitchFamily="34" charset="0"/>
                </a:rPr>
                <a:t> </a:t>
              </a:r>
              <a:r>
                <a:rPr lang="en-US" altLang="ja-JP" sz="2000" b="1" kern="0" dirty="0" smtClean="0">
                  <a:solidFill>
                    <a:srgbClr val="0000FF"/>
                  </a:solidFill>
                  <a:latin typeface="Arial" pitchFamily="34" charset="0"/>
                  <a:ea typeface="ＭＳ Ｐゴシック" pitchFamily="50" charset="-128"/>
                  <a:cs typeface="Arial" pitchFamily="34" charset="0"/>
                </a:rPr>
                <a:t>IP</a:t>
              </a:r>
            </a:p>
          </p:txBody>
        </p:sp>
      </p:grpSp>
      <p:grpSp>
        <p:nvGrpSpPr>
          <p:cNvPr id="160" name="グループ化 66"/>
          <p:cNvGrpSpPr/>
          <p:nvPr/>
        </p:nvGrpSpPr>
        <p:grpSpPr>
          <a:xfrm>
            <a:off x="0" y="-27384"/>
            <a:ext cx="9144000" cy="720080"/>
            <a:chOff x="0" y="-27384"/>
            <a:chExt cx="9144000" cy="720080"/>
          </a:xfrm>
          <a:noFill/>
        </p:grpSpPr>
        <p:sp>
          <p:nvSpPr>
            <p:cNvPr id="164" name="Rectangle 3"/>
            <p:cNvSpPr>
              <a:spLocks noChangeArrowheads="1"/>
            </p:cNvSpPr>
            <p:nvPr/>
          </p:nvSpPr>
          <p:spPr bwMode="auto">
            <a:xfrm>
              <a:off x="0" y="-27384"/>
              <a:ext cx="9144000" cy="720080"/>
            </a:xfrm>
            <a:prstGeom prst="rect">
              <a:avLst/>
            </a:prstGeom>
            <a:grpFill/>
            <a:ln w="9525">
              <a:noFill/>
              <a:miter lim="800000"/>
              <a:headEnd/>
              <a:tailEnd/>
            </a:ln>
          </p:spPr>
          <p:txBody>
            <a:bodyPr wrap="none" anchor="ctr"/>
            <a:lstStyle/>
            <a:p>
              <a:pPr>
                <a:defRPr/>
              </a:pPr>
              <a:r>
                <a:rPr lang="en-US" altLang="ja-JP" sz="2800" b="1" dirty="0">
                  <a:latin typeface="Times New Roman" pitchFamily="18" charset="0"/>
                  <a:ea typeface="ＭＳ Ｐゴシック" pitchFamily="50" charset="-128"/>
                </a:rPr>
                <a:t>M</a:t>
              </a:r>
              <a:r>
                <a:rPr lang="en-US" altLang="ja-JP" sz="2800" b="1" dirty="0" smtClean="0">
                  <a:latin typeface="Times New Roman" pitchFamily="18" charset="0"/>
                  <a:ea typeface="ＭＳ Ｐゴシック" pitchFamily="50" charset="-128"/>
                </a:rPr>
                <a:t>ulti-layer </a:t>
              </a:r>
              <a:r>
                <a:rPr lang="en-US" altLang="ja-JP" sz="2800" b="1" dirty="0" err="1" smtClean="0">
                  <a:latin typeface="Times New Roman" pitchFamily="18" charset="0"/>
                  <a:ea typeface="ＭＳ Ｐゴシック" pitchFamily="50" charset="-128"/>
                </a:rPr>
                <a:t>cuprate</a:t>
              </a:r>
              <a:r>
                <a:rPr lang="en-US" altLang="ja-JP" sz="2800" b="1" dirty="0">
                  <a:latin typeface="Times New Roman" pitchFamily="18" charset="0"/>
                  <a:ea typeface="ＭＳ Ｐゴシック" pitchFamily="50" charset="-128"/>
                </a:rPr>
                <a:t> </a:t>
              </a:r>
              <a:r>
                <a:rPr lang="en-US" altLang="ja-JP" sz="2800" b="1" dirty="0" smtClean="0">
                  <a:latin typeface="Times New Roman" pitchFamily="18" charset="0"/>
                  <a:ea typeface="ＭＳ Ｐゴシック" pitchFamily="50" charset="-128"/>
                </a:rPr>
                <a:t>superconductor</a:t>
              </a:r>
              <a:endParaRPr lang="ja-JP" altLang="en-US" sz="3600" b="1" dirty="0">
                <a:ea typeface="ＭＳ Ｐゴシック" pitchFamily="50" charset="-128"/>
              </a:endParaRPr>
            </a:p>
          </p:txBody>
        </p:sp>
        <p:sp>
          <p:nvSpPr>
            <p:cNvPr id="165" name="Line 1040"/>
            <p:cNvSpPr>
              <a:spLocks noChangeShapeType="1"/>
            </p:cNvSpPr>
            <p:nvPr/>
          </p:nvSpPr>
          <p:spPr bwMode="auto">
            <a:xfrm>
              <a:off x="0" y="692696"/>
              <a:ext cx="9144000" cy="0"/>
            </a:xfrm>
            <a:prstGeom prst="line">
              <a:avLst/>
            </a:prstGeom>
            <a:grpFill/>
            <a:ln w="50800">
              <a:noFill/>
              <a:round/>
              <a:headEnd/>
              <a:tailEnd/>
            </a:ln>
            <a:effectLst/>
          </p:spPr>
          <p:txBody>
            <a:bodyPr/>
            <a:lstStyle/>
            <a:p>
              <a:endParaRPr lang="ja-JP" altLang="en-US"/>
            </a:p>
          </p:txBody>
        </p:sp>
      </p:grpSp>
      <p:sp>
        <p:nvSpPr>
          <p:cNvPr id="171" name="正方形/長方形 170"/>
          <p:cNvSpPr/>
          <p:nvPr/>
        </p:nvSpPr>
        <p:spPr>
          <a:xfrm>
            <a:off x="5652120" y="332656"/>
            <a:ext cx="3672408" cy="261610"/>
          </a:xfrm>
          <a:prstGeom prst="rect">
            <a:avLst/>
          </a:prstGeom>
        </p:spPr>
        <p:txBody>
          <a:bodyPr wrap="square">
            <a:spAutoFit/>
          </a:bodyPr>
          <a:lstStyle/>
          <a:p>
            <a:r>
              <a:rPr lang="en-US" altLang="ja-JP" sz="1100" dirty="0" err="1" smtClean="0"/>
              <a:t>Hidekazu</a:t>
            </a:r>
            <a:r>
              <a:rPr lang="en-US" altLang="ja-JP" sz="1100" dirty="0" smtClean="0"/>
              <a:t> </a:t>
            </a:r>
            <a:r>
              <a:rPr lang="en-US" altLang="ja-JP" sz="1100" dirty="0" err="1" smtClean="0"/>
              <a:t>Mukuda</a:t>
            </a:r>
            <a:r>
              <a:rPr lang="en-US" altLang="ja-JP" sz="1100" dirty="0" smtClean="0"/>
              <a:t> </a:t>
            </a:r>
            <a:r>
              <a:rPr lang="en-US" altLang="ja-JP" sz="1100" i="1" dirty="0" smtClean="0"/>
              <a:t>et al.</a:t>
            </a:r>
            <a:r>
              <a:rPr lang="en-US" altLang="ja-JP" sz="1100" dirty="0" smtClean="0"/>
              <a:t>, J. Phys. Soc. </a:t>
            </a:r>
            <a:r>
              <a:rPr lang="en-US" altLang="ja-JP" sz="1100" dirty="0" err="1" smtClean="0"/>
              <a:t>Jpn</a:t>
            </a:r>
            <a:r>
              <a:rPr lang="en-US" altLang="ja-JP" sz="1100" dirty="0" smtClean="0"/>
              <a:t>. 81 (2012) 011008 </a:t>
            </a:r>
            <a:endParaRPr lang="ja-JP" altLang="en-US" sz="1100" dirty="0"/>
          </a:p>
        </p:txBody>
      </p:sp>
      <p:sp>
        <p:nvSpPr>
          <p:cNvPr id="172" name="正方形/長方形 171"/>
          <p:cNvSpPr/>
          <p:nvPr/>
        </p:nvSpPr>
        <p:spPr>
          <a:xfrm>
            <a:off x="5652769" y="188640"/>
            <a:ext cx="2916183" cy="261610"/>
          </a:xfrm>
          <a:prstGeom prst="rect">
            <a:avLst/>
          </a:prstGeom>
          <a:noFill/>
        </p:spPr>
        <p:txBody>
          <a:bodyPr wrap="none">
            <a:spAutoFit/>
          </a:bodyPr>
          <a:lstStyle/>
          <a:p>
            <a:r>
              <a:rPr lang="en-US" altLang="ja-JP" sz="1100" dirty="0" smtClean="0">
                <a:latin typeface="Calibri" pitchFamily="34" charset="0"/>
                <a:ea typeface="ＭＳ Ｐゴシック" pitchFamily="50" charset="-128"/>
              </a:rPr>
              <a:t>S. Shimizu </a:t>
            </a:r>
            <a:r>
              <a:rPr lang="en-US" altLang="ja-JP" sz="1100" i="1" dirty="0" smtClean="0">
                <a:latin typeface="Calibri" pitchFamily="34" charset="0"/>
                <a:ea typeface="ＭＳ Ｐゴシック" pitchFamily="50" charset="-128"/>
              </a:rPr>
              <a:t>et al</a:t>
            </a:r>
            <a:r>
              <a:rPr lang="en-US" altLang="ja-JP" sz="1100" dirty="0" smtClean="0">
                <a:latin typeface="Calibri" pitchFamily="34" charset="0"/>
                <a:ea typeface="ＭＳ Ｐゴシック" pitchFamily="50" charset="-128"/>
              </a:rPr>
              <a:t>., Phys. Rev. B</a:t>
            </a:r>
            <a:r>
              <a:rPr lang="ja-JP" altLang="en-US" sz="1100" dirty="0" smtClean="0">
                <a:latin typeface="Calibri" pitchFamily="34" charset="0"/>
                <a:ea typeface="ＭＳ Ｐゴシック" pitchFamily="50" charset="-128"/>
              </a:rPr>
              <a:t> </a:t>
            </a:r>
            <a:r>
              <a:rPr lang="en-US" altLang="ja-JP" sz="1100" dirty="0" smtClean="0">
                <a:latin typeface="Calibri" pitchFamily="34" charset="0"/>
                <a:ea typeface="ＭＳ Ｐゴシック" pitchFamily="50" charset="-128"/>
              </a:rPr>
              <a:t>85, 024528 (2012)</a:t>
            </a:r>
            <a:endParaRPr lang="ja-JP" altLang="en-US" sz="1100" dirty="0"/>
          </a:p>
        </p:txBody>
      </p:sp>
      <p:grpSp>
        <p:nvGrpSpPr>
          <p:cNvPr id="80" name="グループ化 31"/>
          <p:cNvGrpSpPr/>
          <p:nvPr/>
        </p:nvGrpSpPr>
        <p:grpSpPr>
          <a:xfrm>
            <a:off x="200086" y="2288902"/>
            <a:ext cx="576064" cy="360039"/>
            <a:chOff x="179512" y="2276872"/>
            <a:chExt cx="576064" cy="360039"/>
          </a:xfrm>
        </p:grpSpPr>
        <p:sp>
          <p:nvSpPr>
            <p:cNvPr id="108" name="正方形/長方形 107"/>
            <p:cNvSpPr/>
            <p:nvPr/>
          </p:nvSpPr>
          <p:spPr>
            <a:xfrm>
              <a:off x="179512" y="2276872"/>
              <a:ext cx="576064" cy="360039"/>
            </a:xfrm>
            <a:prstGeom prst="rect">
              <a:avLst/>
            </a:prstGeom>
            <a:solidFill>
              <a:srgbClr val="66FF66"/>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109" name="テキスト ボックス 108"/>
            <p:cNvSpPr txBox="1"/>
            <p:nvPr/>
          </p:nvSpPr>
          <p:spPr>
            <a:xfrm>
              <a:off x="216000" y="2276872"/>
              <a:ext cx="481222"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OP</a:t>
              </a:r>
              <a:endParaRPr kumimoji="1" lang="ja-JP" altLang="en-US" sz="1600" b="1" dirty="0">
                <a:latin typeface="Arial" pitchFamily="34" charset="0"/>
                <a:ea typeface="Arial Unicode MS" pitchFamily="50" charset="-128"/>
                <a:cs typeface="Arial" pitchFamily="34" charset="0"/>
              </a:endParaRPr>
            </a:p>
          </p:txBody>
        </p:sp>
      </p:grpSp>
      <p:grpSp>
        <p:nvGrpSpPr>
          <p:cNvPr id="81" name="グループ化 32"/>
          <p:cNvGrpSpPr/>
          <p:nvPr/>
        </p:nvGrpSpPr>
        <p:grpSpPr>
          <a:xfrm>
            <a:off x="200086" y="2720950"/>
            <a:ext cx="576064" cy="360039"/>
            <a:chOff x="179512" y="2276872"/>
            <a:chExt cx="576064" cy="360039"/>
          </a:xfrm>
        </p:grpSpPr>
        <p:sp>
          <p:nvSpPr>
            <p:cNvPr id="106" name="正方形/長方形 105"/>
            <p:cNvSpPr/>
            <p:nvPr/>
          </p:nvSpPr>
          <p:spPr>
            <a:xfrm>
              <a:off x="179512" y="2276872"/>
              <a:ext cx="576064" cy="360039"/>
            </a:xfrm>
            <a:prstGeom prst="rect">
              <a:avLst/>
            </a:prstGeom>
            <a:solidFill>
              <a:schemeClr val="accent5">
                <a:lumMod val="60000"/>
                <a:lumOff val="40000"/>
              </a:schemeClr>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107" name="テキスト ボックス 106"/>
            <p:cNvSpPr txBox="1"/>
            <p:nvPr/>
          </p:nvSpPr>
          <p:spPr>
            <a:xfrm>
              <a:off x="288000" y="2276872"/>
              <a:ext cx="378630"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IP</a:t>
              </a:r>
              <a:endParaRPr kumimoji="1" lang="ja-JP" altLang="en-US" sz="1600" b="1" dirty="0">
                <a:latin typeface="Arial" pitchFamily="34" charset="0"/>
                <a:ea typeface="Arial Unicode MS" pitchFamily="50" charset="-128"/>
                <a:cs typeface="Arial" pitchFamily="34" charset="0"/>
              </a:endParaRPr>
            </a:p>
          </p:txBody>
        </p:sp>
      </p:grpSp>
      <p:grpSp>
        <p:nvGrpSpPr>
          <p:cNvPr id="91" name="グループ化 35"/>
          <p:cNvGrpSpPr/>
          <p:nvPr/>
        </p:nvGrpSpPr>
        <p:grpSpPr>
          <a:xfrm>
            <a:off x="200086" y="4014461"/>
            <a:ext cx="576064" cy="360039"/>
            <a:chOff x="179512" y="2276872"/>
            <a:chExt cx="576064" cy="360039"/>
          </a:xfrm>
        </p:grpSpPr>
        <p:sp>
          <p:nvSpPr>
            <p:cNvPr id="101" name="正方形/長方形 100"/>
            <p:cNvSpPr/>
            <p:nvPr/>
          </p:nvSpPr>
          <p:spPr>
            <a:xfrm>
              <a:off x="179512" y="2276872"/>
              <a:ext cx="576064" cy="360039"/>
            </a:xfrm>
            <a:prstGeom prst="rect">
              <a:avLst/>
            </a:prstGeom>
            <a:solidFill>
              <a:srgbClr val="66FF66"/>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105" name="テキスト ボックス 104"/>
            <p:cNvSpPr txBox="1"/>
            <p:nvPr/>
          </p:nvSpPr>
          <p:spPr>
            <a:xfrm>
              <a:off x="216000" y="2276872"/>
              <a:ext cx="481222"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OP</a:t>
              </a:r>
              <a:endParaRPr kumimoji="1" lang="ja-JP" altLang="en-US" sz="1600" b="1" dirty="0">
                <a:latin typeface="Arial" pitchFamily="34" charset="0"/>
                <a:ea typeface="Arial Unicode MS" pitchFamily="50" charset="-128"/>
                <a:cs typeface="Arial" pitchFamily="34" charset="0"/>
              </a:endParaRPr>
            </a:p>
          </p:txBody>
        </p:sp>
      </p:grpSp>
      <p:grpSp>
        <p:nvGrpSpPr>
          <p:cNvPr id="94" name="グループ化 40"/>
          <p:cNvGrpSpPr/>
          <p:nvPr/>
        </p:nvGrpSpPr>
        <p:grpSpPr>
          <a:xfrm>
            <a:off x="179512" y="1782461"/>
            <a:ext cx="604653" cy="360039"/>
            <a:chOff x="158938" y="2276872"/>
            <a:chExt cx="604653" cy="360039"/>
          </a:xfrm>
        </p:grpSpPr>
        <p:sp>
          <p:nvSpPr>
            <p:cNvPr id="98" name="正方形/長方形 97"/>
            <p:cNvSpPr/>
            <p:nvPr/>
          </p:nvSpPr>
          <p:spPr>
            <a:xfrm>
              <a:off x="179512" y="2276872"/>
              <a:ext cx="576064" cy="360039"/>
            </a:xfrm>
            <a:prstGeom prst="rect">
              <a:avLst/>
            </a:prstGeom>
            <a:solidFill>
              <a:srgbClr val="FF99FF"/>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99" name="テキスト ボックス 98"/>
            <p:cNvSpPr txBox="1"/>
            <p:nvPr/>
          </p:nvSpPr>
          <p:spPr>
            <a:xfrm>
              <a:off x="158938" y="2276872"/>
              <a:ext cx="604653"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CRL</a:t>
              </a:r>
              <a:endParaRPr kumimoji="1" lang="ja-JP" altLang="en-US" sz="1600" b="1" dirty="0">
                <a:latin typeface="Arial" pitchFamily="34" charset="0"/>
                <a:ea typeface="Arial Unicode MS" pitchFamily="50" charset="-128"/>
                <a:cs typeface="Arial" pitchFamily="34" charset="0"/>
              </a:endParaRPr>
            </a:p>
          </p:txBody>
        </p:sp>
      </p:grpSp>
      <p:grpSp>
        <p:nvGrpSpPr>
          <p:cNvPr id="95" name="グループ化 43"/>
          <p:cNvGrpSpPr/>
          <p:nvPr/>
        </p:nvGrpSpPr>
        <p:grpSpPr>
          <a:xfrm>
            <a:off x="179512" y="4482461"/>
            <a:ext cx="604653" cy="360039"/>
            <a:chOff x="158938" y="2276872"/>
            <a:chExt cx="604653" cy="360039"/>
          </a:xfrm>
        </p:grpSpPr>
        <p:sp>
          <p:nvSpPr>
            <p:cNvPr id="96" name="正方形/長方形 95"/>
            <p:cNvSpPr/>
            <p:nvPr/>
          </p:nvSpPr>
          <p:spPr>
            <a:xfrm>
              <a:off x="179512" y="2276872"/>
              <a:ext cx="576064" cy="360039"/>
            </a:xfrm>
            <a:prstGeom prst="rect">
              <a:avLst/>
            </a:prstGeom>
            <a:solidFill>
              <a:srgbClr val="FF99FF"/>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97" name="テキスト ボックス 96"/>
            <p:cNvSpPr txBox="1"/>
            <p:nvPr/>
          </p:nvSpPr>
          <p:spPr>
            <a:xfrm>
              <a:off x="158938" y="2276872"/>
              <a:ext cx="604653"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CRL</a:t>
              </a:r>
              <a:endParaRPr kumimoji="1" lang="ja-JP" altLang="en-US" sz="1600" b="1" dirty="0">
                <a:latin typeface="Arial" pitchFamily="34" charset="0"/>
                <a:ea typeface="Arial Unicode MS" pitchFamily="50" charset="-128"/>
                <a:cs typeface="Arial" pitchFamily="34" charset="0"/>
              </a:endParaRPr>
            </a:p>
          </p:txBody>
        </p:sp>
      </p:grpSp>
      <p:sp>
        <p:nvSpPr>
          <p:cNvPr id="110" name="テキスト ボックス 109"/>
          <p:cNvSpPr txBox="1"/>
          <p:nvPr/>
        </p:nvSpPr>
        <p:spPr>
          <a:xfrm>
            <a:off x="-36513" y="836712"/>
            <a:ext cx="2743873" cy="646331"/>
          </a:xfrm>
          <a:prstGeom prst="rect">
            <a:avLst/>
          </a:prstGeom>
          <a:noFill/>
        </p:spPr>
        <p:txBody>
          <a:bodyPr wrap="square" rtlCol="0">
            <a:spAutoFit/>
          </a:bodyPr>
          <a:lstStyle/>
          <a:p>
            <a:r>
              <a:rPr lang="en-US" altLang="ja-JP" dirty="0" smtClean="0">
                <a:solidFill>
                  <a:srgbClr val="009900"/>
                </a:solidFill>
                <a:latin typeface="Arial" pitchFamily="34" charset="0"/>
                <a:cs typeface="Arial" pitchFamily="34" charset="0"/>
              </a:rPr>
              <a:t>OP </a:t>
            </a:r>
            <a:r>
              <a:rPr lang="en-US" altLang="ja-JP" dirty="0" smtClean="0">
                <a:latin typeface="Arial" pitchFamily="34" charset="0"/>
                <a:cs typeface="Arial" pitchFamily="34" charset="0"/>
              </a:rPr>
              <a:t>: Outer Plane</a:t>
            </a:r>
          </a:p>
          <a:p>
            <a:r>
              <a:rPr lang="en-US" altLang="ja-JP" dirty="0" smtClean="0">
                <a:solidFill>
                  <a:srgbClr val="0000FF"/>
                </a:solidFill>
                <a:latin typeface="Arial" pitchFamily="34" charset="0"/>
                <a:cs typeface="Arial" pitchFamily="34" charset="0"/>
              </a:rPr>
              <a:t>IP  </a:t>
            </a:r>
            <a:r>
              <a:rPr lang="en-US" altLang="ja-JP" dirty="0" smtClean="0">
                <a:latin typeface="Arial" pitchFamily="34" charset="0"/>
                <a:cs typeface="Arial" pitchFamily="34" charset="0"/>
              </a:rPr>
              <a:t>:  Inner Plane</a:t>
            </a:r>
          </a:p>
        </p:txBody>
      </p:sp>
      <p:grpSp>
        <p:nvGrpSpPr>
          <p:cNvPr id="114" name="Group 5"/>
          <p:cNvGrpSpPr>
            <a:grpSpLocks/>
          </p:cNvGrpSpPr>
          <p:nvPr/>
        </p:nvGrpSpPr>
        <p:grpSpPr bwMode="auto">
          <a:xfrm>
            <a:off x="1835696" y="1674593"/>
            <a:ext cx="2813902" cy="3554607"/>
            <a:chOff x="838" y="731"/>
            <a:chExt cx="2328" cy="2678"/>
          </a:xfrm>
        </p:grpSpPr>
        <p:sp>
          <p:nvSpPr>
            <p:cNvPr id="115" name="Text Box 6"/>
            <p:cNvSpPr txBox="1">
              <a:spLocks noChangeArrowheads="1"/>
            </p:cNvSpPr>
            <p:nvPr/>
          </p:nvSpPr>
          <p:spPr bwMode="auto">
            <a:xfrm>
              <a:off x="928" y="2818"/>
              <a:ext cx="2143"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9pPr>
            </a:lstStyle>
            <a:p>
              <a:pPr algn="ctr" eaLnBrk="1" hangingPunct="1">
                <a:spcBef>
                  <a:spcPts val="600"/>
                </a:spcBef>
              </a:pPr>
              <a:r>
                <a:rPr lang="en-US" altLang="ja-JP" sz="2000" dirty="0" smtClean="0">
                  <a:solidFill>
                    <a:schemeClr val="tx1">
                      <a:lumMod val="95000"/>
                      <a:lumOff val="5000"/>
                    </a:schemeClr>
                  </a:solidFill>
                </a:rPr>
                <a:t>Madelung  potential</a:t>
              </a:r>
            </a:p>
            <a:p>
              <a:pPr algn="ctr" eaLnBrk="1" hangingPunct="1">
                <a:spcBef>
                  <a:spcPts val="600"/>
                </a:spcBef>
              </a:pPr>
              <a:r>
                <a:rPr lang="en-US" altLang="ja-JP" sz="2000" dirty="0" smtClean="0">
                  <a:solidFill>
                    <a:schemeClr val="tx1">
                      <a:lumMod val="95000"/>
                      <a:lumOff val="5000"/>
                    </a:schemeClr>
                  </a:solidFill>
                </a:rPr>
                <a:t>for hole doping</a:t>
              </a:r>
            </a:p>
          </p:txBody>
        </p:sp>
        <p:sp>
          <p:nvSpPr>
            <p:cNvPr id="116" name="Text Box 7"/>
            <p:cNvSpPr txBox="1">
              <a:spLocks noChangeArrowheads="1"/>
            </p:cNvSpPr>
            <p:nvPr/>
          </p:nvSpPr>
          <p:spPr bwMode="auto">
            <a:xfrm>
              <a:off x="838" y="731"/>
              <a:ext cx="232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9pPr>
            </a:lstStyle>
            <a:p>
              <a:pPr algn="l" eaLnBrk="1" hangingPunct="1">
                <a:spcBef>
                  <a:spcPct val="50000"/>
                </a:spcBef>
              </a:pPr>
              <a:r>
                <a:rPr lang="en-US" altLang="ja-JP" sz="1800" dirty="0" smtClean="0">
                  <a:solidFill>
                    <a:srgbClr val="0000FF"/>
                  </a:solidFill>
                </a:rPr>
                <a:t>Carrier concentration; </a:t>
              </a:r>
              <a:r>
                <a:rPr lang="en-US" altLang="ja-JP" sz="1800" i="1" dirty="0" smtClean="0">
                  <a:solidFill>
                    <a:srgbClr val="0000FF"/>
                  </a:solidFill>
                </a:rPr>
                <a:t>p</a:t>
              </a:r>
              <a:endParaRPr lang="ja-JP" altLang="en-US" sz="1800" i="1" dirty="0">
                <a:solidFill>
                  <a:srgbClr val="0000FF"/>
                </a:solidFill>
              </a:endParaRPr>
            </a:p>
          </p:txBody>
        </p:sp>
        <p:grpSp>
          <p:nvGrpSpPr>
            <p:cNvPr id="117" name="Group 8"/>
            <p:cNvGrpSpPr>
              <a:grpSpLocks/>
            </p:cNvGrpSpPr>
            <p:nvPr/>
          </p:nvGrpSpPr>
          <p:grpSpPr bwMode="auto">
            <a:xfrm>
              <a:off x="1152" y="1119"/>
              <a:ext cx="1248" cy="1671"/>
              <a:chOff x="1152" y="1119"/>
              <a:chExt cx="1248" cy="1671"/>
            </a:xfrm>
          </p:grpSpPr>
          <p:grpSp>
            <p:nvGrpSpPr>
              <p:cNvPr id="118" name="Group 9"/>
              <p:cNvGrpSpPr>
                <a:grpSpLocks/>
              </p:cNvGrpSpPr>
              <p:nvPr/>
            </p:nvGrpSpPr>
            <p:grpSpPr bwMode="auto">
              <a:xfrm>
                <a:off x="1152" y="1143"/>
                <a:ext cx="1248" cy="1601"/>
                <a:chOff x="1152" y="1143"/>
                <a:chExt cx="1248" cy="1601"/>
              </a:xfrm>
            </p:grpSpPr>
            <p:grpSp>
              <p:nvGrpSpPr>
                <p:cNvPr id="128" name="Group 11"/>
                <p:cNvGrpSpPr>
                  <a:grpSpLocks/>
                </p:cNvGrpSpPr>
                <p:nvPr/>
              </p:nvGrpSpPr>
              <p:grpSpPr bwMode="auto">
                <a:xfrm>
                  <a:off x="1152" y="1143"/>
                  <a:ext cx="1248" cy="1601"/>
                  <a:chOff x="1728" y="1008"/>
                  <a:chExt cx="1248" cy="2100"/>
                </a:xfrm>
              </p:grpSpPr>
              <p:sp>
                <p:nvSpPr>
                  <p:cNvPr id="129" name="Freeform 12"/>
                  <p:cNvSpPr>
                    <a:spLocks/>
                  </p:cNvSpPr>
                  <p:nvPr/>
                </p:nvSpPr>
                <p:spPr bwMode="auto">
                  <a:xfrm>
                    <a:off x="1728" y="1008"/>
                    <a:ext cx="1248" cy="2012"/>
                  </a:xfrm>
                  <a:custGeom>
                    <a:avLst/>
                    <a:gdLst>
                      <a:gd name="T0" fmla="*/ 0 w 1776"/>
                      <a:gd name="T1" fmla="*/ 396 h 2304"/>
                      <a:gd name="T2" fmla="*/ 4 w 1776"/>
                      <a:gd name="T3" fmla="*/ 173 h 2304"/>
                      <a:gd name="T4" fmla="*/ 9 w 1776"/>
                      <a:gd name="T5" fmla="*/ 33 h 2304"/>
                      <a:gd name="T6" fmla="*/ 18 w 1776"/>
                      <a:gd name="T7" fmla="*/ 0 h 2304"/>
                      <a:gd name="T8" fmla="*/ 0 60000 65536"/>
                      <a:gd name="T9" fmla="*/ 0 60000 65536"/>
                      <a:gd name="T10" fmla="*/ 0 60000 65536"/>
                      <a:gd name="T11" fmla="*/ 0 60000 65536"/>
                      <a:gd name="T12" fmla="*/ 0 w 1776"/>
                      <a:gd name="T13" fmla="*/ 0 h 2304"/>
                      <a:gd name="T14" fmla="*/ 1776 w 1776"/>
                      <a:gd name="T15" fmla="*/ 2304 h 2304"/>
                    </a:gdLst>
                    <a:ahLst/>
                    <a:cxnLst>
                      <a:cxn ang="T8">
                        <a:pos x="T0" y="T1"/>
                      </a:cxn>
                      <a:cxn ang="T9">
                        <a:pos x="T2" y="T3"/>
                      </a:cxn>
                      <a:cxn ang="T10">
                        <a:pos x="T4" y="T5"/>
                      </a:cxn>
                      <a:cxn ang="T11">
                        <a:pos x="T6" y="T7"/>
                      </a:cxn>
                    </a:cxnLst>
                    <a:rect l="T12" t="T13" r="T14" b="T15"/>
                    <a:pathLst>
                      <a:path w="1776" h="2304">
                        <a:moveTo>
                          <a:pt x="0" y="2304"/>
                        </a:moveTo>
                        <a:cubicBezTo>
                          <a:pt x="96" y="1832"/>
                          <a:pt x="192" y="1360"/>
                          <a:pt x="336" y="1008"/>
                        </a:cubicBezTo>
                        <a:cubicBezTo>
                          <a:pt x="480" y="656"/>
                          <a:pt x="624" y="360"/>
                          <a:pt x="864" y="192"/>
                        </a:cubicBezTo>
                        <a:cubicBezTo>
                          <a:pt x="1104" y="24"/>
                          <a:pt x="1440" y="12"/>
                          <a:pt x="1776" y="0"/>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13"/>
                  <p:cNvSpPr>
                    <a:spLocks/>
                  </p:cNvSpPr>
                  <p:nvPr/>
                </p:nvSpPr>
                <p:spPr bwMode="auto">
                  <a:xfrm rot="10800000" flipH="1">
                    <a:off x="1728" y="1199"/>
                    <a:ext cx="1248" cy="1909"/>
                  </a:xfrm>
                  <a:custGeom>
                    <a:avLst/>
                    <a:gdLst>
                      <a:gd name="T0" fmla="*/ 0 w 1776"/>
                      <a:gd name="T1" fmla="*/ 200 h 2304"/>
                      <a:gd name="T2" fmla="*/ 4 w 1776"/>
                      <a:gd name="T3" fmla="*/ 88 h 2304"/>
                      <a:gd name="T4" fmla="*/ 9 w 1776"/>
                      <a:gd name="T5" fmla="*/ 17 h 2304"/>
                      <a:gd name="T6" fmla="*/ 18 w 1776"/>
                      <a:gd name="T7" fmla="*/ 0 h 2304"/>
                      <a:gd name="T8" fmla="*/ 0 60000 65536"/>
                      <a:gd name="T9" fmla="*/ 0 60000 65536"/>
                      <a:gd name="T10" fmla="*/ 0 60000 65536"/>
                      <a:gd name="T11" fmla="*/ 0 60000 65536"/>
                      <a:gd name="T12" fmla="*/ 0 w 1776"/>
                      <a:gd name="T13" fmla="*/ 0 h 2304"/>
                      <a:gd name="T14" fmla="*/ 1776 w 1776"/>
                      <a:gd name="T15" fmla="*/ 2304 h 2304"/>
                    </a:gdLst>
                    <a:ahLst/>
                    <a:cxnLst>
                      <a:cxn ang="T8">
                        <a:pos x="T0" y="T1"/>
                      </a:cxn>
                      <a:cxn ang="T9">
                        <a:pos x="T2" y="T3"/>
                      </a:cxn>
                      <a:cxn ang="T10">
                        <a:pos x="T4" y="T5"/>
                      </a:cxn>
                      <a:cxn ang="T11">
                        <a:pos x="T6" y="T7"/>
                      </a:cxn>
                    </a:cxnLst>
                    <a:rect l="T12" t="T13" r="T14" b="T15"/>
                    <a:pathLst>
                      <a:path w="1776" h="2304">
                        <a:moveTo>
                          <a:pt x="0" y="2304"/>
                        </a:moveTo>
                        <a:cubicBezTo>
                          <a:pt x="96" y="1832"/>
                          <a:pt x="192" y="1360"/>
                          <a:pt x="336" y="1008"/>
                        </a:cubicBezTo>
                        <a:cubicBezTo>
                          <a:pt x="480" y="656"/>
                          <a:pt x="624" y="360"/>
                          <a:pt x="864" y="192"/>
                        </a:cubicBezTo>
                        <a:cubicBezTo>
                          <a:pt x="1104" y="24"/>
                          <a:pt x="1440" y="12"/>
                          <a:pt x="1776" y="0"/>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ja-JP" altLang="en-US"/>
                  </a:p>
                </p:txBody>
              </p:sp>
            </p:grpSp>
            <p:sp>
              <p:nvSpPr>
                <p:cNvPr id="127" name="Arc 10"/>
                <p:cNvSpPr>
                  <a:spLocks/>
                </p:cNvSpPr>
                <p:nvPr/>
              </p:nvSpPr>
              <p:spPr bwMode="auto">
                <a:xfrm flipH="1">
                  <a:off x="1518" y="1192"/>
                  <a:ext cx="511" cy="1519"/>
                </a:xfrm>
                <a:custGeom>
                  <a:avLst/>
                  <a:gdLst>
                    <a:gd name="T0" fmla="*/ 0 w 21600"/>
                    <a:gd name="T1" fmla="*/ 0 h 42726"/>
                    <a:gd name="T2" fmla="*/ 0 w 21600"/>
                    <a:gd name="T3" fmla="*/ 0 h 42726"/>
                    <a:gd name="T4" fmla="*/ 0 w 21600"/>
                    <a:gd name="T5" fmla="*/ 0 h 42726"/>
                    <a:gd name="T6" fmla="*/ 0 60000 65536"/>
                    <a:gd name="T7" fmla="*/ 0 60000 65536"/>
                    <a:gd name="T8" fmla="*/ 0 60000 65536"/>
                    <a:gd name="T9" fmla="*/ 0 w 21600"/>
                    <a:gd name="T10" fmla="*/ 0 h 42726"/>
                    <a:gd name="T11" fmla="*/ 21600 w 21600"/>
                    <a:gd name="T12" fmla="*/ 42726 h 42726"/>
                  </a:gdLst>
                  <a:ahLst/>
                  <a:cxnLst>
                    <a:cxn ang="T6">
                      <a:pos x="T0" y="T1"/>
                    </a:cxn>
                    <a:cxn ang="T7">
                      <a:pos x="T2" y="T3"/>
                    </a:cxn>
                    <a:cxn ang="T8">
                      <a:pos x="T4" y="T5"/>
                    </a:cxn>
                  </a:cxnLst>
                  <a:rect l="T9" t="T10" r="T11" b="T12"/>
                  <a:pathLst>
                    <a:path w="21600" h="42726" fill="none" extrusionOk="0">
                      <a:moveTo>
                        <a:pt x="3639" y="-1"/>
                      </a:moveTo>
                      <a:cubicBezTo>
                        <a:pt x="14013" y="1772"/>
                        <a:pt x="21600" y="10765"/>
                        <a:pt x="21600" y="21291"/>
                      </a:cubicBezTo>
                      <a:cubicBezTo>
                        <a:pt x="21600" y="32189"/>
                        <a:pt x="13481" y="41380"/>
                        <a:pt x="2666" y="42725"/>
                      </a:cubicBezTo>
                    </a:path>
                    <a:path w="21600" h="42726" stroke="0" extrusionOk="0">
                      <a:moveTo>
                        <a:pt x="3639" y="-1"/>
                      </a:moveTo>
                      <a:cubicBezTo>
                        <a:pt x="14013" y="1772"/>
                        <a:pt x="21600" y="10765"/>
                        <a:pt x="21600" y="21291"/>
                      </a:cubicBezTo>
                      <a:cubicBezTo>
                        <a:pt x="21600" y="32189"/>
                        <a:pt x="13481" y="41380"/>
                        <a:pt x="2666" y="42725"/>
                      </a:cubicBezTo>
                      <a:lnTo>
                        <a:pt x="0" y="21291"/>
                      </a:lnTo>
                      <a:lnTo>
                        <a:pt x="3639" y="-1"/>
                      </a:lnTo>
                      <a:close/>
                    </a:path>
                  </a:pathLst>
                </a:custGeom>
                <a:noFill/>
                <a:ln w="25400">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chemeClr val="bg2">
                        <a:lumMod val="60000"/>
                        <a:lumOff val="40000"/>
                      </a:schemeClr>
                    </a:solidFill>
                  </a:endParaRPr>
                </a:p>
              </p:txBody>
            </p:sp>
          </p:grpSp>
          <p:grpSp>
            <p:nvGrpSpPr>
              <p:cNvPr id="119" name="Group 14"/>
              <p:cNvGrpSpPr>
                <a:grpSpLocks/>
              </p:cNvGrpSpPr>
              <p:nvPr/>
            </p:nvGrpSpPr>
            <p:grpSpPr bwMode="auto">
              <a:xfrm>
                <a:off x="1152" y="1119"/>
                <a:ext cx="1248" cy="1671"/>
                <a:chOff x="1152" y="1119"/>
                <a:chExt cx="1248" cy="1671"/>
              </a:xfrm>
            </p:grpSpPr>
            <p:sp>
              <p:nvSpPr>
                <p:cNvPr id="120" name="Line 15"/>
                <p:cNvSpPr>
                  <a:spLocks noChangeShapeType="1"/>
                </p:cNvSpPr>
                <p:nvPr/>
              </p:nvSpPr>
              <p:spPr bwMode="auto">
                <a:xfrm>
                  <a:off x="1152" y="1119"/>
                  <a:ext cx="1248" cy="0"/>
                </a:xfrm>
                <a:prstGeom prst="line">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1" name="Rectangle 16"/>
                <p:cNvSpPr>
                  <a:spLocks noChangeArrowheads="1"/>
                </p:cNvSpPr>
                <p:nvPr/>
              </p:nvSpPr>
              <p:spPr bwMode="auto">
                <a:xfrm>
                  <a:off x="1152" y="1912"/>
                  <a:ext cx="357" cy="73"/>
                </a:xfrm>
                <a:prstGeom prst="rect">
                  <a:avLst/>
                </a:prstGeom>
                <a:solidFill>
                  <a:srgbClr val="00FFFF"/>
                </a:solidFill>
                <a:ln w="9525">
                  <a:solidFill>
                    <a:schemeClr val="tx1"/>
                  </a:solidFill>
                  <a:miter lim="800000"/>
                  <a:headEnd/>
                  <a:tailEnd/>
                </a:ln>
              </p:spPr>
              <p:txBody>
                <a:bodyPr wrap="none" anchor="ctr"/>
                <a:lstStyle/>
                <a:p>
                  <a:pPr algn="l"/>
                  <a:endParaRPr lang="ja-JP" altLang="en-US" sz="1800" b="0"/>
                </a:p>
              </p:txBody>
            </p:sp>
            <p:sp>
              <p:nvSpPr>
                <p:cNvPr id="122" name="Rectangle 17"/>
                <p:cNvSpPr>
                  <a:spLocks noChangeArrowheads="1"/>
                </p:cNvSpPr>
                <p:nvPr/>
              </p:nvSpPr>
              <p:spPr bwMode="auto">
                <a:xfrm>
                  <a:off x="1152" y="2571"/>
                  <a:ext cx="576" cy="73"/>
                </a:xfrm>
                <a:prstGeom prst="rect">
                  <a:avLst/>
                </a:prstGeom>
                <a:solidFill>
                  <a:srgbClr val="00FFFF"/>
                </a:solidFill>
                <a:ln w="9525">
                  <a:solidFill>
                    <a:schemeClr val="tx1"/>
                  </a:solidFill>
                  <a:miter lim="800000"/>
                  <a:headEnd/>
                  <a:tailEnd/>
                </a:ln>
              </p:spPr>
              <p:txBody>
                <a:bodyPr wrap="none" anchor="ctr"/>
                <a:lstStyle/>
                <a:p>
                  <a:pPr algn="l"/>
                  <a:endParaRPr lang="ja-JP" altLang="en-US" sz="1800" b="0"/>
                </a:p>
              </p:txBody>
            </p:sp>
            <p:sp>
              <p:nvSpPr>
                <p:cNvPr id="123" name="Rectangle 18"/>
                <p:cNvSpPr>
                  <a:spLocks noChangeArrowheads="1"/>
                </p:cNvSpPr>
                <p:nvPr/>
              </p:nvSpPr>
              <p:spPr bwMode="auto">
                <a:xfrm>
                  <a:off x="1156" y="1230"/>
                  <a:ext cx="576" cy="73"/>
                </a:xfrm>
                <a:prstGeom prst="rect">
                  <a:avLst/>
                </a:prstGeom>
                <a:solidFill>
                  <a:srgbClr val="00FFFF"/>
                </a:solidFill>
                <a:ln w="9525">
                  <a:solidFill>
                    <a:schemeClr val="tx1"/>
                  </a:solidFill>
                  <a:miter lim="800000"/>
                  <a:headEnd/>
                  <a:tailEnd/>
                </a:ln>
              </p:spPr>
              <p:txBody>
                <a:bodyPr wrap="none" anchor="ctr"/>
                <a:lstStyle/>
                <a:p>
                  <a:pPr algn="l"/>
                  <a:endParaRPr lang="ja-JP" altLang="en-US" sz="1800" b="0"/>
                </a:p>
              </p:txBody>
            </p:sp>
            <p:sp>
              <p:nvSpPr>
                <p:cNvPr id="124" name="Rectangle 19"/>
                <p:cNvSpPr>
                  <a:spLocks noChangeArrowheads="1"/>
                </p:cNvSpPr>
                <p:nvPr/>
              </p:nvSpPr>
              <p:spPr bwMode="auto">
                <a:xfrm>
                  <a:off x="1156" y="1548"/>
                  <a:ext cx="384" cy="74"/>
                </a:xfrm>
                <a:prstGeom prst="rect">
                  <a:avLst/>
                </a:prstGeom>
                <a:solidFill>
                  <a:srgbClr val="00FFFF"/>
                </a:solidFill>
                <a:ln w="9525">
                  <a:solidFill>
                    <a:schemeClr val="tx1"/>
                  </a:solidFill>
                  <a:miter lim="800000"/>
                  <a:headEnd/>
                  <a:tailEnd/>
                </a:ln>
              </p:spPr>
              <p:txBody>
                <a:bodyPr wrap="none" anchor="ctr"/>
                <a:lstStyle/>
                <a:p>
                  <a:pPr algn="l"/>
                  <a:endParaRPr lang="ja-JP" altLang="en-US" sz="1800" b="0"/>
                </a:p>
              </p:txBody>
            </p:sp>
            <p:sp>
              <p:nvSpPr>
                <p:cNvPr id="125" name="Rectangle 20"/>
                <p:cNvSpPr>
                  <a:spLocks noChangeArrowheads="1"/>
                </p:cNvSpPr>
                <p:nvPr/>
              </p:nvSpPr>
              <p:spPr bwMode="auto">
                <a:xfrm>
                  <a:off x="1152" y="2241"/>
                  <a:ext cx="384" cy="74"/>
                </a:xfrm>
                <a:prstGeom prst="rect">
                  <a:avLst/>
                </a:prstGeom>
                <a:solidFill>
                  <a:srgbClr val="00FFFF"/>
                </a:solidFill>
                <a:ln w="9525">
                  <a:solidFill>
                    <a:schemeClr val="tx1"/>
                  </a:solidFill>
                  <a:miter lim="800000"/>
                  <a:headEnd/>
                  <a:tailEnd/>
                </a:ln>
              </p:spPr>
              <p:txBody>
                <a:bodyPr wrap="none" anchor="ctr"/>
                <a:lstStyle/>
                <a:p>
                  <a:pPr algn="l"/>
                  <a:endParaRPr lang="ja-JP" altLang="en-US" sz="1800" b="0"/>
                </a:p>
              </p:txBody>
            </p:sp>
            <p:sp>
              <p:nvSpPr>
                <p:cNvPr id="126" name="Line 21"/>
                <p:cNvSpPr>
                  <a:spLocks noChangeShapeType="1"/>
                </p:cNvSpPr>
                <p:nvPr/>
              </p:nvSpPr>
              <p:spPr bwMode="auto">
                <a:xfrm>
                  <a:off x="1152" y="2790"/>
                  <a:ext cx="1248" cy="0"/>
                </a:xfrm>
                <a:prstGeom prst="line">
                  <a:avLst/>
                </a:prstGeom>
                <a:noFill/>
                <a:ln w="22225">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grpSp>
      <p:grpSp>
        <p:nvGrpSpPr>
          <p:cNvPr id="131" name="グループ化 32"/>
          <p:cNvGrpSpPr/>
          <p:nvPr/>
        </p:nvGrpSpPr>
        <p:grpSpPr>
          <a:xfrm>
            <a:off x="201576" y="3150461"/>
            <a:ext cx="576064" cy="360039"/>
            <a:chOff x="179512" y="2276872"/>
            <a:chExt cx="576064" cy="360039"/>
          </a:xfrm>
        </p:grpSpPr>
        <p:sp>
          <p:nvSpPr>
            <p:cNvPr id="132" name="正方形/長方形 131"/>
            <p:cNvSpPr/>
            <p:nvPr/>
          </p:nvSpPr>
          <p:spPr>
            <a:xfrm>
              <a:off x="179512" y="2276872"/>
              <a:ext cx="576064" cy="360039"/>
            </a:xfrm>
            <a:prstGeom prst="rect">
              <a:avLst/>
            </a:prstGeom>
            <a:solidFill>
              <a:schemeClr val="accent5">
                <a:lumMod val="60000"/>
                <a:lumOff val="40000"/>
              </a:schemeClr>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133" name="テキスト ボックス 132"/>
            <p:cNvSpPr txBox="1"/>
            <p:nvPr/>
          </p:nvSpPr>
          <p:spPr>
            <a:xfrm>
              <a:off x="288000" y="2276872"/>
              <a:ext cx="378630"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IP</a:t>
              </a:r>
              <a:endParaRPr kumimoji="1" lang="ja-JP" altLang="en-US" sz="1600" b="1" dirty="0">
                <a:latin typeface="Arial" pitchFamily="34" charset="0"/>
                <a:ea typeface="Arial Unicode MS" pitchFamily="50" charset="-128"/>
                <a:cs typeface="Arial" pitchFamily="34" charset="0"/>
              </a:endParaRPr>
            </a:p>
          </p:txBody>
        </p:sp>
      </p:grpSp>
      <p:grpSp>
        <p:nvGrpSpPr>
          <p:cNvPr id="134" name="グループ化 32"/>
          <p:cNvGrpSpPr/>
          <p:nvPr/>
        </p:nvGrpSpPr>
        <p:grpSpPr>
          <a:xfrm>
            <a:off x="201576" y="3582461"/>
            <a:ext cx="576064" cy="360039"/>
            <a:chOff x="179512" y="2276872"/>
            <a:chExt cx="576064" cy="360039"/>
          </a:xfrm>
        </p:grpSpPr>
        <p:sp>
          <p:nvSpPr>
            <p:cNvPr id="135" name="正方形/長方形 134"/>
            <p:cNvSpPr/>
            <p:nvPr/>
          </p:nvSpPr>
          <p:spPr>
            <a:xfrm>
              <a:off x="179512" y="2276872"/>
              <a:ext cx="576064" cy="360039"/>
            </a:xfrm>
            <a:prstGeom prst="rect">
              <a:avLst/>
            </a:prstGeom>
            <a:solidFill>
              <a:schemeClr val="accent5">
                <a:lumMod val="60000"/>
                <a:lumOff val="40000"/>
              </a:schemeClr>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itchFamily="34" charset="0"/>
                <a:cs typeface="Arial" pitchFamily="34" charset="0"/>
              </a:endParaRPr>
            </a:p>
          </p:txBody>
        </p:sp>
        <p:sp>
          <p:nvSpPr>
            <p:cNvPr id="136" name="テキスト ボックス 135"/>
            <p:cNvSpPr txBox="1"/>
            <p:nvPr/>
          </p:nvSpPr>
          <p:spPr>
            <a:xfrm>
              <a:off x="288000" y="2276872"/>
              <a:ext cx="378630" cy="338554"/>
            </a:xfrm>
            <a:prstGeom prst="rect">
              <a:avLst/>
            </a:prstGeom>
            <a:noFill/>
          </p:spPr>
          <p:txBody>
            <a:bodyPr wrap="none" rtlCol="0">
              <a:spAutoFit/>
            </a:bodyPr>
            <a:lstStyle/>
            <a:p>
              <a:r>
                <a:rPr kumimoji="1" lang="en-US" altLang="ja-JP" sz="1600" b="1" dirty="0" smtClean="0">
                  <a:latin typeface="Arial" pitchFamily="34" charset="0"/>
                  <a:ea typeface="Arial Unicode MS" pitchFamily="50" charset="-128"/>
                  <a:cs typeface="Arial" pitchFamily="34" charset="0"/>
                </a:rPr>
                <a:t>IP</a:t>
              </a:r>
              <a:endParaRPr kumimoji="1" lang="ja-JP" altLang="en-US" sz="1600" b="1" dirty="0">
                <a:latin typeface="Arial" pitchFamily="34" charset="0"/>
                <a:ea typeface="Arial Unicode MS" pitchFamily="50" charset="-128"/>
                <a:cs typeface="Arial" pitchFamily="34" charset="0"/>
              </a:endParaRPr>
            </a:p>
          </p:txBody>
        </p:sp>
      </p:grpSp>
      <p:grpSp>
        <p:nvGrpSpPr>
          <p:cNvPr id="152" name="グループ化 151"/>
          <p:cNvGrpSpPr/>
          <p:nvPr/>
        </p:nvGrpSpPr>
        <p:grpSpPr>
          <a:xfrm>
            <a:off x="5004048" y="3312416"/>
            <a:ext cx="4032448" cy="3500960"/>
            <a:chOff x="5076056" y="3357040"/>
            <a:chExt cx="4032448" cy="3500960"/>
          </a:xfrm>
        </p:grpSpPr>
        <p:sp>
          <p:nvSpPr>
            <p:cNvPr id="137" name="正方形/長方形 136"/>
            <p:cNvSpPr/>
            <p:nvPr/>
          </p:nvSpPr>
          <p:spPr>
            <a:xfrm>
              <a:off x="5148064" y="3357040"/>
              <a:ext cx="1728192" cy="43200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smtClean="0">
                  <a:solidFill>
                    <a:schemeClr val="tx1"/>
                  </a:solidFill>
                  <a:latin typeface="Arial" pitchFamily="34" charset="0"/>
                  <a:cs typeface="Arial" pitchFamily="34" charset="0"/>
                </a:rPr>
                <a:t>NMR</a:t>
              </a:r>
              <a:endParaRPr kumimoji="1" lang="ja-JP" altLang="en-US" b="1" dirty="0" smtClean="0">
                <a:solidFill>
                  <a:schemeClr val="tx1"/>
                </a:solidFill>
                <a:latin typeface="Arial" pitchFamily="34" charset="0"/>
                <a:cs typeface="Arial" pitchFamily="34" charset="0"/>
              </a:endParaRPr>
            </a:p>
          </p:txBody>
        </p:sp>
        <p:grpSp>
          <p:nvGrpSpPr>
            <p:cNvPr id="151" name="グループ化 150"/>
            <p:cNvGrpSpPr/>
            <p:nvPr/>
          </p:nvGrpSpPr>
          <p:grpSpPr>
            <a:xfrm>
              <a:off x="5076056" y="3861048"/>
              <a:ext cx="4032448" cy="2996952"/>
              <a:chOff x="5076056" y="3861048"/>
              <a:chExt cx="4032448" cy="2996952"/>
            </a:xfrm>
          </p:grpSpPr>
          <p:pic>
            <p:nvPicPr>
              <p:cNvPr id="10625035" name="Picture 11"/>
              <p:cNvPicPr>
                <a:picLocks noChangeAspect="1" noChangeArrowheads="1"/>
              </p:cNvPicPr>
              <p:nvPr/>
            </p:nvPicPr>
            <p:blipFill>
              <a:blip r:embed="rId6" cstate="print"/>
              <a:srcRect/>
              <a:stretch>
                <a:fillRect/>
              </a:stretch>
            </p:blipFill>
            <p:spPr bwMode="auto">
              <a:xfrm>
                <a:off x="5076056" y="4365104"/>
                <a:ext cx="903100" cy="504056"/>
              </a:xfrm>
              <a:prstGeom prst="rect">
                <a:avLst/>
              </a:prstGeom>
              <a:noFill/>
              <a:ln w="9525">
                <a:noFill/>
                <a:miter lim="800000"/>
                <a:headEnd/>
                <a:tailEnd/>
              </a:ln>
            </p:spPr>
          </p:pic>
          <p:pic>
            <p:nvPicPr>
              <p:cNvPr id="10625037" name="Picture 13"/>
              <p:cNvPicPr>
                <a:picLocks noChangeAspect="1" noChangeArrowheads="1"/>
              </p:cNvPicPr>
              <p:nvPr/>
            </p:nvPicPr>
            <p:blipFill>
              <a:blip r:embed="rId7" cstate="print"/>
              <a:srcRect/>
              <a:stretch>
                <a:fillRect/>
              </a:stretch>
            </p:blipFill>
            <p:spPr bwMode="auto">
              <a:xfrm>
                <a:off x="5166193" y="5737820"/>
                <a:ext cx="701951" cy="859532"/>
              </a:xfrm>
              <a:prstGeom prst="rect">
                <a:avLst/>
              </a:prstGeom>
              <a:noFill/>
              <a:ln w="9525">
                <a:noFill/>
                <a:miter lim="800000"/>
                <a:headEnd/>
                <a:tailEnd/>
              </a:ln>
            </p:spPr>
          </p:pic>
          <p:grpSp>
            <p:nvGrpSpPr>
              <p:cNvPr id="147" name="グループ化 146"/>
              <p:cNvGrpSpPr/>
              <p:nvPr/>
            </p:nvGrpSpPr>
            <p:grpSpPr>
              <a:xfrm>
                <a:off x="6043495" y="3861048"/>
                <a:ext cx="3065009" cy="2996952"/>
                <a:chOff x="6043495" y="3861048"/>
                <a:chExt cx="3065009" cy="2996952"/>
              </a:xfrm>
            </p:grpSpPr>
            <p:pic>
              <p:nvPicPr>
                <p:cNvPr id="10625039" name="Picture 15" descr="C:\Users\NO\Documents\修士論文n\EPS\method\Hg1245Bi2212NMRspe06.png"/>
                <p:cNvPicPr>
                  <a:picLocks noChangeAspect="1" noChangeArrowheads="1"/>
                </p:cNvPicPr>
                <p:nvPr/>
              </p:nvPicPr>
              <p:blipFill>
                <a:blip r:embed="rId8" cstate="print"/>
                <a:srcRect/>
                <a:stretch>
                  <a:fillRect/>
                </a:stretch>
              </p:blipFill>
              <p:spPr bwMode="auto">
                <a:xfrm>
                  <a:off x="6043495" y="3861048"/>
                  <a:ext cx="3065009" cy="2996952"/>
                </a:xfrm>
                <a:prstGeom prst="rect">
                  <a:avLst/>
                </a:prstGeom>
                <a:noFill/>
              </p:spPr>
            </p:pic>
            <p:pic>
              <p:nvPicPr>
                <p:cNvPr id="139" name="Picture 1" descr="C:\Users\NO\Documents\素材\図\結晶構造\cuprateOP.png"/>
                <p:cNvPicPr>
                  <a:picLocks noChangeAspect="1" noChangeArrowheads="1"/>
                </p:cNvPicPr>
                <p:nvPr/>
              </p:nvPicPr>
              <p:blipFill>
                <a:blip r:embed="rId4" cstate="print"/>
                <a:srcRect/>
                <a:stretch>
                  <a:fillRect/>
                </a:stretch>
              </p:blipFill>
              <p:spPr bwMode="auto">
                <a:xfrm>
                  <a:off x="6812834" y="5487494"/>
                  <a:ext cx="516574" cy="461786"/>
                </a:xfrm>
                <a:prstGeom prst="rect">
                  <a:avLst/>
                </a:prstGeom>
                <a:noFill/>
              </p:spPr>
            </p:pic>
            <p:pic>
              <p:nvPicPr>
                <p:cNvPr id="140" name="Picture 2" descr="C:\Users\NO\Documents\素材\図\結晶構造\cuprateIP.png"/>
                <p:cNvPicPr>
                  <a:picLocks noChangeAspect="1" noChangeArrowheads="1"/>
                </p:cNvPicPr>
                <p:nvPr/>
              </p:nvPicPr>
              <p:blipFill>
                <a:blip r:embed="rId5" cstate="print"/>
                <a:srcRect/>
                <a:stretch>
                  <a:fillRect/>
                </a:stretch>
              </p:blipFill>
              <p:spPr bwMode="auto">
                <a:xfrm>
                  <a:off x="7759779" y="5783564"/>
                  <a:ext cx="556637" cy="165716"/>
                </a:xfrm>
                <a:prstGeom prst="rect">
                  <a:avLst/>
                </a:prstGeom>
                <a:noFill/>
              </p:spPr>
            </p:pic>
            <p:sp>
              <p:nvSpPr>
                <p:cNvPr id="141" name="正方形/長方形 140"/>
                <p:cNvSpPr/>
                <p:nvPr/>
              </p:nvSpPr>
              <p:spPr>
                <a:xfrm>
                  <a:off x="6372200" y="5405154"/>
                  <a:ext cx="554960" cy="400110"/>
                </a:xfrm>
                <a:prstGeom prst="rect">
                  <a:avLst/>
                </a:prstGeom>
              </p:spPr>
              <p:txBody>
                <a:bodyPr wrap="none">
                  <a:spAutoFit/>
                </a:bodyPr>
                <a:lstStyle/>
                <a:p>
                  <a:r>
                    <a:rPr lang="en-US" altLang="ja-JP" sz="2000" b="1" dirty="0" smtClean="0">
                      <a:solidFill>
                        <a:srgbClr val="00B050"/>
                      </a:solidFill>
                      <a:latin typeface="Arial" pitchFamily="34" charset="0"/>
                      <a:cs typeface="Arial" pitchFamily="34" charset="0"/>
                    </a:rPr>
                    <a:t>OP</a:t>
                  </a:r>
                  <a:endParaRPr lang="en-US" altLang="ja-JP" sz="2000" b="1" kern="0" dirty="0" smtClean="0">
                    <a:solidFill>
                      <a:srgbClr val="0000FF"/>
                    </a:solidFill>
                    <a:latin typeface="Arial" pitchFamily="34" charset="0"/>
                    <a:ea typeface="ＭＳ Ｐゴシック" pitchFamily="50" charset="-128"/>
                    <a:cs typeface="Arial" pitchFamily="34" charset="0"/>
                  </a:endParaRPr>
                </a:p>
              </p:txBody>
            </p:sp>
            <p:sp>
              <p:nvSpPr>
                <p:cNvPr id="142" name="正方形/長方形 141"/>
                <p:cNvSpPr/>
                <p:nvPr/>
              </p:nvSpPr>
              <p:spPr>
                <a:xfrm>
                  <a:off x="7837115" y="5373216"/>
                  <a:ext cx="426720" cy="400110"/>
                </a:xfrm>
                <a:prstGeom prst="rect">
                  <a:avLst/>
                </a:prstGeom>
              </p:spPr>
              <p:txBody>
                <a:bodyPr wrap="none">
                  <a:spAutoFit/>
                </a:bodyPr>
                <a:lstStyle/>
                <a:p>
                  <a:r>
                    <a:rPr lang="en-US" altLang="ja-JP" sz="2000" b="1" kern="0" dirty="0" smtClean="0">
                      <a:solidFill>
                        <a:srgbClr val="0000FF"/>
                      </a:solidFill>
                      <a:latin typeface="Arial" pitchFamily="34" charset="0"/>
                      <a:ea typeface="ＭＳ Ｐゴシック" pitchFamily="50" charset="-128"/>
                      <a:cs typeface="Arial" pitchFamily="34" charset="0"/>
                    </a:rPr>
                    <a:t>IP</a:t>
                  </a:r>
                </a:p>
              </p:txBody>
            </p:sp>
          </p:grpSp>
          <p:sp>
            <p:nvSpPr>
              <p:cNvPr id="149" name="Text Box 6"/>
              <p:cNvSpPr txBox="1">
                <a:spLocks noChangeArrowheads="1"/>
              </p:cNvSpPr>
              <p:nvPr/>
            </p:nvSpPr>
            <p:spPr bwMode="auto">
              <a:xfrm>
                <a:off x="5148064" y="3861048"/>
                <a:ext cx="7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9pPr>
              </a:lstStyle>
              <a:p>
                <a:pPr algn="l" eaLnBrk="1" hangingPunct="1">
                  <a:spcBef>
                    <a:spcPts val="600"/>
                  </a:spcBef>
                </a:pPr>
                <a:r>
                  <a:rPr lang="en-US" altLang="ja-JP" dirty="0" smtClean="0">
                    <a:solidFill>
                      <a:schemeClr val="tx1">
                        <a:lumMod val="95000"/>
                        <a:lumOff val="5000"/>
                      </a:schemeClr>
                    </a:solidFill>
                  </a:rPr>
                  <a:t>n=2</a:t>
                </a:r>
                <a:endParaRPr lang="ja-JP" altLang="en-US" dirty="0">
                  <a:solidFill>
                    <a:schemeClr val="tx1">
                      <a:lumMod val="95000"/>
                      <a:lumOff val="5000"/>
                    </a:schemeClr>
                  </a:solidFill>
                </a:endParaRPr>
              </a:p>
            </p:txBody>
          </p:sp>
          <p:sp>
            <p:nvSpPr>
              <p:cNvPr id="150" name="Text Box 6"/>
              <p:cNvSpPr txBox="1">
                <a:spLocks noChangeArrowheads="1"/>
              </p:cNvSpPr>
              <p:nvPr/>
            </p:nvSpPr>
            <p:spPr bwMode="auto">
              <a:xfrm>
                <a:off x="5148064" y="5271591"/>
                <a:ext cx="7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400" b="1">
                    <a:solidFill>
                      <a:schemeClr val="tx1"/>
                    </a:solidFill>
                    <a:latin typeface="Arial" charset="0"/>
                    <a:ea typeface="ＭＳ Ｐゴシック" pitchFamily="50" charset="-128"/>
                  </a:defRPr>
                </a:lvl9pPr>
              </a:lstStyle>
              <a:p>
                <a:pPr algn="l" eaLnBrk="1" hangingPunct="1">
                  <a:spcBef>
                    <a:spcPts val="600"/>
                  </a:spcBef>
                </a:pPr>
                <a:r>
                  <a:rPr lang="en-US" altLang="ja-JP" dirty="0" smtClean="0">
                    <a:solidFill>
                      <a:schemeClr val="tx1">
                        <a:lumMod val="95000"/>
                        <a:lumOff val="5000"/>
                      </a:schemeClr>
                    </a:solidFill>
                  </a:rPr>
                  <a:t>n=5</a:t>
                </a:r>
                <a:endParaRPr lang="ja-JP" altLang="en-US" dirty="0">
                  <a:solidFill>
                    <a:schemeClr val="tx1">
                      <a:lumMod val="95000"/>
                      <a:lumOff val="5000"/>
                    </a:schemeClr>
                  </a:solidFill>
                </a:endParaRPr>
              </a:p>
            </p:txBody>
          </p:sp>
        </p:grpSp>
      </p:grpSp>
      <p:sp>
        <p:nvSpPr>
          <p:cNvPr id="69"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5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ipe(left)">
                                      <p:cBhvr>
                                        <p:cTn id="12" dur="500"/>
                                        <p:tgtEl>
                                          <p:spTgt spid="1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left)">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up)">
                                      <p:cBhvr>
                                        <p:cTn id="2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 y="548680"/>
            <a:ext cx="36957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6"/>
          <p:cNvSpPr>
            <a:spLocks noGrp="1"/>
          </p:cNvSpPr>
          <p:nvPr>
            <p:ph type="title"/>
          </p:nvPr>
        </p:nvSpPr>
        <p:spPr>
          <a:xfrm>
            <a:off x="35496" y="-99392"/>
            <a:ext cx="7164288" cy="706090"/>
          </a:xfrm>
        </p:spPr>
        <p:txBody>
          <a:bodyPr>
            <a:normAutofit fontScale="90000"/>
          </a:bodyPr>
          <a:lstStyle/>
          <a:p>
            <a:r>
              <a:rPr kumimoji="1" lang="en-US" altLang="ja-JP" sz="3600" b="1" dirty="0" smtClean="0">
                <a:latin typeface="Times New Roman" panose="02020603050405020304" pitchFamily="18" charset="0"/>
                <a:cs typeface="Times New Roman" panose="02020603050405020304" pitchFamily="18" charset="0"/>
              </a:rPr>
              <a:t>Comparison of Cu-zero-field spectra</a:t>
            </a:r>
            <a:endParaRPr kumimoji="1" lang="ja-JP" altLang="en-US" sz="3600" b="1" dirty="0">
              <a:latin typeface="Times New Roman" panose="02020603050405020304" pitchFamily="18" charset="0"/>
              <a:cs typeface="Times New Roman" panose="02020603050405020304" pitchFamily="18" charset="0"/>
            </a:endParaRPr>
          </a:p>
        </p:txBody>
      </p:sp>
      <p:grpSp>
        <p:nvGrpSpPr>
          <p:cNvPr id="15" name="グループ化 14"/>
          <p:cNvGrpSpPr/>
          <p:nvPr/>
        </p:nvGrpSpPr>
        <p:grpSpPr>
          <a:xfrm>
            <a:off x="3707904" y="241996"/>
            <a:ext cx="5400600" cy="6610902"/>
            <a:chOff x="3635896" y="241996"/>
            <a:chExt cx="5400600" cy="6610902"/>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2096812696"/>
                </p:ext>
              </p:extLst>
            </p:nvPr>
          </p:nvGraphicFramePr>
          <p:xfrm>
            <a:off x="4186792" y="241996"/>
            <a:ext cx="3434400" cy="3426134"/>
          </p:xfrm>
          <a:graphic>
            <a:graphicData uri="http://schemas.openxmlformats.org/presentationml/2006/ole">
              <mc:AlternateContent xmlns:mc="http://schemas.openxmlformats.org/markup-compatibility/2006">
                <mc:Choice xmlns:v="urn:schemas-microsoft-com:vml" Requires="v">
                  <p:oleObj spid="_x0000_s32900" name="ｸﾞﾗﾌ" r:id="rId5" imgW="2926080" imgH="2560320" progId="Origin50.Graph">
                    <p:embed/>
                  </p:oleObj>
                </mc:Choice>
                <mc:Fallback>
                  <p:oleObj name="ｸﾞﾗﾌ" r:id="rId5" imgW="2926080" imgH="2560320" progId="Origin50.Graph">
                    <p:embed/>
                    <p:pic>
                      <p:nvPicPr>
                        <p:cNvPr id="0" name=""/>
                        <p:cNvPicPr/>
                        <p:nvPr/>
                      </p:nvPicPr>
                      <p:blipFill>
                        <a:blip r:embed="rId6"/>
                        <a:stretch>
                          <a:fillRect/>
                        </a:stretch>
                      </p:blipFill>
                      <p:spPr>
                        <a:xfrm>
                          <a:off x="4186792" y="241996"/>
                          <a:ext cx="3434400" cy="3426134"/>
                        </a:xfrm>
                        <a:prstGeom prst="rect">
                          <a:avLst/>
                        </a:prstGeom>
                      </p:spPr>
                    </p:pic>
                  </p:oleObj>
                </mc:Fallback>
              </mc:AlternateContent>
            </a:graphicData>
          </a:graphic>
        </p:graphicFrame>
        <p:grpSp>
          <p:nvGrpSpPr>
            <p:cNvPr id="8" name="グループ化 7"/>
            <p:cNvGrpSpPr/>
            <p:nvPr/>
          </p:nvGrpSpPr>
          <p:grpSpPr>
            <a:xfrm>
              <a:off x="3635896" y="3356992"/>
              <a:ext cx="5400600" cy="3495906"/>
              <a:chOff x="3923928" y="1085222"/>
              <a:chExt cx="4941983" cy="3279882"/>
            </a:xfrm>
          </p:grpSpPr>
          <p:pic>
            <p:nvPicPr>
              <p:cNvPr id="3" name="Picture 7" descr="C:\Users\NO\Documents\修士論文n\EPS\experiment\Tl1256ZFNMRspev01.png"/>
              <p:cNvPicPr>
                <a:picLocks noChangeAspect="1" noChangeArrowheads="1"/>
              </p:cNvPicPr>
              <p:nvPr/>
            </p:nvPicPr>
            <p:blipFill>
              <a:blip r:embed="rId7" cstate="print"/>
              <a:srcRect/>
              <a:stretch>
                <a:fillRect/>
              </a:stretch>
            </p:blipFill>
            <p:spPr bwMode="auto">
              <a:xfrm>
                <a:off x="3923928" y="1085222"/>
                <a:ext cx="4941983" cy="3279882"/>
              </a:xfrm>
              <a:prstGeom prst="rect">
                <a:avLst/>
              </a:prstGeom>
              <a:noFill/>
            </p:spPr>
          </p:pic>
          <p:sp>
            <p:nvSpPr>
              <p:cNvPr id="4" name="テキスト ボックス 3"/>
              <p:cNvSpPr txBox="1"/>
              <p:nvPr/>
            </p:nvSpPr>
            <p:spPr>
              <a:xfrm>
                <a:off x="4499992" y="1124744"/>
                <a:ext cx="3636680" cy="375386"/>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TlBa</a:t>
                </a:r>
                <a:r>
                  <a:rPr kumimoji="1" lang="en-US" altLang="ja-JP" sz="2000" baseline="-25000" dirty="0" smtClean="0">
                    <a:latin typeface="Times New Roman" panose="02020603050405020304" pitchFamily="18" charset="0"/>
                    <a:cs typeface="Times New Roman" panose="02020603050405020304" pitchFamily="18" charset="0"/>
                  </a:rPr>
                  <a:t>2</a:t>
                </a:r>
                <a:r>
                  <a:rPr kumimoji="1" lang="en-US" altLang="ja-JP" sz="2000" dirty="0" smtClean="0">
                    <a:latin typeface="Times New Roman" panose="02020603050405020304" pitchFamily="18" charset="0"/>
                    <a:cs typeface="Times New Roman" panose="02020603050405020304" pitchFamily="18" charset="0"/>
                  </a:rPr>
                  <a:t>Ca</a:t>
                </a:r>
                <a:r>
                  <a:rPr kumimoji="1" lang="en-US" altLang="ja-JP" sz="2000" baseline="-25000" dirty="0" smtClean="0">
                    <a:latin typeface="Times New Roman" panose="02020603050405020304" pitchFamily="18" charset="0"/>
                    <a:cs typeface="Times New Roman" panose="02020603050405020304" pitchFamily="18" charset="0"/>
                  </a:rPr>
                  <a:t>5</a:t>
                </a:r>
                <a:r>
                  <a:rPr kumimoji="1" lang="en-US" altLang="ja-JP" sz="2000" dirty="0" smtClean="0">
                    <a:latin typeface="Times New Roman" panose="02020603050405020304" pitchFamily="18" charset="0"/>
                    <a:cs typeface="Times New Roman" panose="02020603050405020304" pitchFamily="18" charset="0"/>
                  </a:rPr>
                  <a:t>Cu</a:t>
                </a:r>
                <a:r>
                  <a:rPr kumimoji="1" lang="en-US" altLang="ja-JP" sz="2000" baseline="-25000" dirty="0" smtClean="0">
                    <a:latin typeface="Times New Roman" panose="02020603050405020304" pitchFamily="18" charset="0"/>
                    <a:cs typeface="Times New Roman" panose="02020603050405020304" pitchFamily="18" charset="0"/>
                  </a:rPr>
                  <a:t>6</a:t>
                </a:r>
                <a:r>
                  <a:rPr kumimoji="1" lang="en-US" altLang="ja-JP" sz="2000" dirty="0" smtClean="0">
                    <a:latin typeface="Times New Roman" panose="02020603050405020304" pitchFamily="18" charset="0"/>
                    <a:cs typeface="Times New Roman" panose="02020603050405020304" pitchFamily="18" charset="0"/>
                  </a:rPr>
                  <a:t>O</a:t>
                </a:r>
                <a:r>
                  <a:rPr kumimoji="1" lang="en-US" altLang="ja-JP" sz="2000" baseline="-25000" dirty="0" smtClean="0">
                    <a:latin typeface="Times New Roman" panose="02020603050405020304" pitchFamily="18" charset="0"/>
                    <a:cs typeface="Times New Roman" panose="02020603050405020304" pitchFamily="18" charset="0"/>
                  </a:rPr>
                  <a:t>14+δ </a:t>
                </a:r>
                <a:r>
                  <a:rPr lang="en-US" altLang="ja-JP" sz="2000" dirty="0" smtClean="0">
                    <a:latin typeface="Times New Roman" panose="02020603050405020304" pitchFamily="18" charset="0"/>
                    <a:cs typeface="Times New Roman" panose="02020603050405020304" pitchFamily="18" charset="0"/>
                  </a:rPr>
                  <a:t>(optimally-doped)</a:t>
                </a:r>
                <a:endParaRPr kumimoji="1" lang="en-US" altLang="ja-JP" baseline="-25000" dirty="0" smtClean="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8005701" y="1459033"/>
                <a:ext cx="596638" cy="369332"/>
              </a:xfrm>
              <a:prstGeom prst="rect">
                <a:avLst/>
              </a:prstGeom>
              <a:noFill/>
            </p:spPr>
            <p:txBody>
              <a:bodyPr wrap="none" rtlCol="0">
                <a:spAutoFit/>
              </a:bodyPr>
              <a:lstStyle/>
              <a:p>
                <a:r>
                  <a:rPr kumimoji="1" lang="en-US" altLang="ja-JP" dirty="0" smtClean="0"/>
                  <a:t>1.8K</a:t>
                </a:r>
                <a:endParaRPr kumimoji="1" lang="ja-JP" altLang="en-US" dirty="0"/>
              </a:p>
            </p:txBody>
          </p:sp>
        </p:grpSp>
        <p:sp>
          <p:nvSpPr>
            <p:cNvPr id="10" name="テキスト ボックス 9"/>
            <p:cNvSpPr txBox="1"/>
            <p:nvPr/>
          </p:nvSpPr>
          <p:spPr>
            <a:xfrm>
              <a:off x="4749386" y="620688"/>
              <a:ext cx="2069797" cy="707886"/>
            </a:xfrm>
            <a:prstGeom prst="rect">
              <a:avLst/>
            </a:prstGeom>
            <a:noFill/>
          </p:spPr>
          <p:txBody>
            <a:bodyPr wrap="none" rtlCol="0">
              <a:spAutoFit/>
            </a:bodyPr>
            <a:lstStyle/>
            <a:p>
              <a:r>
                <a:rPr kumimoji="1" lang="en-US" altLang="ja-JP" sz="2000" dirty="0" smtClean="0">
                  <a:latin typeface="Times New Roman" panose="02020603050405020304" pitchFamily="18" charset="0"/>
                  <a:cs typeface="Times New Roman" panose="02020603050405020304" pitchFamily="18" charset="0"/>
                </a:rPr>
                <a:t>TlBa</a:t>
              </a:r>
              <a:r>
                <a:rPr kumimoji="1" lang="en-US" altLang="ja-JP" sz="2000" baseline="-25000" dirty="0" smtClean="0">
                  <a:latin typeface="Times New Roman" panose="02020603050405020304" pitchFamily="18" charset="0"/>
                  <a:cs typeface="Times New Roman" panose="02020603050405020304" pitchFamily="18" charset="0"/>
                </a:rPr>
                <a:t>2</a:t>
              </a:r>
              <a:r>
                <a:rPr kumimoji="1" lang="en-US" altLang="ja-JP" sz="2000" dirty="0" smtClean="0">
                  <a:latin typeface="Times New Roman" panose="02020603050405020304" pitchFamily="18" charset="0"/>
                  <a:cs typeface="Times New Roman" panose="02020603050405020304" pitchFamily="18" charset="0"/>
                </a:rPr>
                <a:t>Ca</a:t>
              </a:r>
              <a:r>
                <a:rPr kumimoji="1" lang="en-US" altLang="ja-JP" sz="2000" baseline="-25000" dirty="0" smtClean="0">
                  <a:latin typeface="Times New Roman" panose="02020603050405020304" pitchFamily="18" charset="0"/>
                  <a:cs typeface="Times New Roman" panose="02020603050405020304" pitchFamily="18" charset="0"/>
                </a:rPr>
                <a:t>4</a:t>
              </a:r>
              <a:r>
                <a:rPr kumimoji="1" lang="en-US" altLang="ja-JP" sz="2000" dirty="0" smtClean="0">
                  <a:latin typeface="Times New Roman" panose="02020603050405020304" pitchFamily="18" charset="0"/>
                  <a:cs typeface="Times New Roman" panose="02020603050405020304" pitchFamily="18" charset="0"/>
                </a:rPr>
                <a:t>Cu</a:t>
              </a:r>
              <a:r>
                <a:rPr kumimoji="1" lang="en-US" altLang="ja-JP" sz="2000" baseline="-25000" dirty="0" smtClean="0">
                  <a:latin typeface="Times New Roman" panose="02020603050405020304" pitchFamily="18" charset="0"/>
                  <a:cs typeface="Times New Roman" panose="02020603050405020304" pitchFamily="18" charset="0"/>
                </a:rPr>
                <a:t>5</a:t>
              </a:r>
              <a:r>
                <a:rPr kumimoji="1" lang="en-US" altLang="ja-JP" sz="2000" dirty="0" smtClean="0">
                  <a:latin typeface="Times New Roman" panose="02020603050405020304" pitchFamily="18" charset="0"/>
                  <a:cs typeface="Times New Roman" panose="02020603050405020304" pitchFamily="18" charset="0"/>
                </a:rPr>
                <a:t>O</a:t>
              </a:r>
              <a:r>
                <a:rPr kumimoji="1" lang="en-US" altLang="ja-JP" sz="2000" baseline="-25000" dirty="0" smtClean="0">
                  <a:latin typeface="Times New Roman" panose="02020603050405020304" pitchFamily="18" charset="0"/>
                  <a:cs typeface="Times New Roman" panose="02020603050405020304" pitchFamily="18" charset="0"/>
                </a:rPr>
                <a:t>12+δ</a:t>
              </a:r>
            </a:p>
            <a:p>
              <a:r>
                <a:rPr lang="en-US" altLang="ja-JP" sz="2000" dirty="0" smtClean="0">
                  <a:latin typeface="Times New Roman" panose="02020603050405020304" pitchFamily="18" charset="0"/>
                  <a:cs typeface="Times New Roman" panose="02020603050405020304" pitchFamily="18" charset="0"/>
                </a:rPr>
                <a:t>(optimally-doped)</a:t>
              </a:r>
              <a:endParaRPr kumimoji="1" lang="ja-JP" altLang="en-US" sz="2000" dirty="0">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6567650" y="990020"/>
              <a:ext cx="596638" cy="369332"/>
            </a:xfrm>
            <a:prstGeom prst="rect">
              <a:avLst/>
            </a:prstGeom>
            <a:noFill/>
          </p:spPr>
          <p:txBody>
            <a:bodyPr wrap="none" rtlCol="0">
              <a:spAutoFit/>
            </a:bodyPr>
            <a:lstStyle/>
            <a:p>
              <a:r>
                <a:rPr kumimoji="1" lang="en-US" altLang="ja-JP" dirty="0" smtClean="0"/>
                <a:t>1.5K</a:t>
              </a:r>
              <a:endParaRPr kumimoji="1" lang="ja-JP" altLang="en-US" dirty="0"/>
            </a:p>
          </p:txBody>
        </p:sp>
      </p:grpSp>
      <p:sp>
        <p:nvSpPr>
          <p:cNvPr id="14" name="テキスト ボックス 13"/>
          <p:cNvSpPr txBox="1"/>
          <p:nvPr/>
        </p:nvSpPr>
        <p:spPr>
          <a:xfrm>
            <a:off x="509692" y="971436"/>
            <a:ext cx="1326004"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(non-doped)</a:t>
            </a:r>
            <a:endParaRPr kumimoji="1" lang="ja-JP" altLang="en-US" dirty="0">
              <a:latin typeface="Times New Roman" panose="02020603050405020304" pitchFamily="18" charset="0"/>
              <a:cs typeface="Times New Roman" panose="02020603050405020304" pitchFamily="18" charset="0"/>
            </a:endParaRPr>
          </a:p>
        </p:txBody>
      </p:sp>
      <p:pic>
        <p:nvPicPr>
          <p:cNvPr id="3278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7337" y="332656"/>
            <a:ext cx="731129" cy="281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グループ化 16"/>
          <p:cNvGrpSpPr/>
          <p:nvPr/>
        </p:nvGrpSpPr>
        <p:grpSpPr>
          <a:xfrm>
            <a:off x="8316416" y="1052736"/>
            <a:ext cx="720080" cy="1756068"/>
            <a:chOff x="8028384" y="611396"/>
            <a:chExt cx="720080" cy="1756068"/>
          </a:xfrm>
        </p:grpSpPr>
        <p:pic>
          <p:nvPicPr>
            <p:cNvPr id="18"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620688"/>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1246" y="1052736"/>
              <a:ext cx="1619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5533" y="1423442"/>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9345" y="1772816"/>
              <a:ext cx="85725"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0769" y="2071514"/>
              <a:ext cx="14287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8356491" y="611396"/>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24" name="テキスト ボックス 23"/>
            <p:cNvSpPr txBox="1"/>
            <p:nvPr/>
          </p:nvSpPr>
          <p:spPr>
            <a:xfrm>
              <a:off x="8328156" y="971436"/>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25" name="テキスト ボックス 24"/>
            <p:cNvSpPr txBox="1"/>
            <p:nvPr/>
          </p:nvSpPr>
          <p:spPr>
            <a:xfrm>
              <a:off x="8329760" y="1331476"/>
              <a:ext cx="418704" cy="369332"/>
            </a:xfrm>
            <a:prstGeom prst="rect">
              <a:avLst/>
            </a:prstGeom>
            <a:noFill/>
          </p:spPr>
          <p:txBody>
            <a:bodyPr wrap="none" rtlCol="0">
              <a:spAutoFit/>
            </a:bodyPr>
            <a:lstStyle/>
            <a:p>
              <a:r>
                <a:rPr kumimoji="1" lang="en-US" altLang="ja-JP" dirty="0" smtClean="0"/>
                <a:t>Ca</a:t>
              </a:r>
              <a:endParaRPr kumimoji="1" lang="ja-JP" altLang="en-US" dirty="0"/>
            </a:p>
          </p:txBody>
        </p:sp>
        <p:sp>
          <p:nvSpPr>
            <p:cNvPr id="26" name="テキスト ボックス 25"/>
            <p:cNvSpPr txBox="1"/>
            <p:nvPr/>
          </p:nvSpPr>
          <p:spPr>
            <a:xfrm>
              <a:off x="8316416" y="1628800"/>
              <a:ext cx="429926" cy="369332"/>
            </a:xfrm>
            <a:prstGeom prst="rect">
              <a:avLst/>
            </a:prstGeom>
            <a:noFill/>
          </p:spPr>
          <p:txBody>
            <a:bodyPr wrap="none" rtlCol="0">
              <a:spAutoFit/>
            </a:bodyPr>
            <a:lstStyle/>
            <a:p>
              <a:r>
                <a:rPr kumimoji="1" lang="en-US" altLang="ja-JP" dirty="0" smtClean="0"/>
                <a:t>Cu</a:t>
              </a:r>
              <a:endParaRPr kumimoji="1" lang="ja-JP" altLang="en-US" dirty="0"/>
            </a:p>
          </p:txBody>
        </p:sp>
        <p:sp>
          <p:nvSpPr>
            <p:cNvPr id="27" name="テキスト ボックス 26"/>
            <p:cNvSpPr txBox="1"/>
            <p:nvPr/>
          </p:nvSpPr>
          <p:spPr>
            <a:xfrm>
              <a:off x="8362903" y="1998132"/>
              <a:ext cx="336952" cy="369332"/>
            </a:xfrm>
            <a:prstGeom prst="rect">
              <a:avLst/>
            </a:prstGeom>
            <a:noFill/>
          </p:spPr>
          <p:txBody>
            <a:bodyPr wrap="none" rtlCol="0">
              <a:spAutoFit/>
            </a:bodyPr>
            <a:lstStyle/>
            <a:p>
              <a:r>
                <a:rPr kumimoji="1" lang="en-US" altLang="ja-JP" dirty="0" smtClean="0"/>
                <a:t>O</a:t>
              </a:r>
              <a:endParaRPr kumimoji="1" lang="ja-JP" altLang="en-US" dirty="0"/>
            </a:p>
          </p:txBody>
        </p:sp>
      </p:grpSp>
      <p:cxnSp>
        <p:nvCxnSpPr>
          <p:cNvPr id="28" name="直線矢印コネクタ 27"/>
          <p:cNvCxnSpPr/>
          <p:nvPr/>
        </p:nvCxnSpPr>
        <p:spPr>
          <a:xfrm>
            <a:off x="755576" y="1597442"/>
            <a:ext cx="2016224"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769" name="テキスト ボックス 32768"/>
          <p:cNvSpPr txBox="1"/>
          <p:nvPr/>
        </p:nvSpPr>
        <p:spPr>
          <a:xfrm>
            <a:off x="2648253" y="1115452"/>
            <a:ext cx="915635" cy="369332"/>
          </a:xfrm>
          <a:prstGeom prst="rect">
            <a:avLst/>
          </a:prstGeom>
          <a:noFill/>
          <a:ln>
            <a:solidFill>
              <a:srgbClr val="FF0000"/>
            </a:solidFill>
          </a:ln>
        </p:spPr>
        <p:txBody>
          <a:bodyPr wrap="none" rtlCol="0">
            <a:spAutoFit/>
          </a:bodyPr>
          <a:lstStyle/>
          <a:p>
            <a:r>
              <a:rPr kumimoji="1" lang="en-US" altLang="ja-JP" dirty="0" smtClean="0">
                <a:latin typeface="Arial" panose="020B0604020202020204" pitchFamily="34" charset="0"/>
                <a:cs typeface="Arial" panose="020B0604020202020204" pitchFamily="34" charset="0"/>
              </a:rPr>
              <a:t>25MHz</a:t>
            </a:r>
            <a:endParaRPr kumimoji="1" lang="ja-JP" altLang="en-US" dirty="0">
              <a:latin typeface="Arial" panose="020B0604020202020204" pitchFamily="34" charset="0"/>
              <a:cs typeface="Arial" panose="020B0604020202020204" pitchFamily="34" charset="0"/>
            </a:endParaRPr>
          </a:p>
        </p:txBody>
      </p:sp>
      <p:sp>
        <p:nvSpPr>
          <p:cNvPr id="35" name="テキスト ボックス 34"/>
          <p:cNvSpPr txBox="1"/>
          <p:nvPr/>
        </p:nvSpPr>
        <p:spPr>
          <a:xfrm>
            <a:off x="5652120" y="4787860"/>
            <a:ext cx="915635" cy="369332"/>
          </a:xfrm>
          <a:prstGeom prst="rect">
            <a:avLst/>
          </a:prstGeom>
          <a:noFill/>
          <a:ln>
            <a:solidFill>
              <a:srgbClr val="FF0000"/>
            </a:solidFill>
          </a:ln>
        </p:spPr>
        <p:txBody>
          <a:bodyPr wrap="none" rtlCol="0">
            <a:spAutoFit/>
          </a:bodyPr>
          <a:lstStyle/>
          <a:p>
            <a:r>
              <a:rPr lang="en-US" altLang="ja-JP" dirty="0" smtClean="0">
                <a:latin typeface="Arial" panose="020B0604020202020204" pitchFamily="34" charset="0"/>
                <a:cs typeface="Arial" panose="020B0604020202020204" pitchFamily="34" charset="0"/>
              </a:rPr>
              <a:t>10</a:t>
            </a:r>
            <a:r>
              <a:rPr kumimoji="1" lang="en-US" altLang="ja-JP" dirty="0" smtClean="0">
                <a:latin typeface="Arial" panose="020B0604020202020204" pitchFamily="34" charset="0"/>
                <a:cs typeface="Arial" panose="020B0604020202020204" pitchFamily="34" charset="0"/>
              </a:rPr>
              <a:t>MHz</a:t>
            </a:r>
            <a:endParaRPr kumimoji="1" lang="ja-JP" altLang="en-US" dirty="0">
              <a:latin typeface="Arial" panose="020B0604020202020204" pitchFamily="34" charset="0"/>
              <a:cs typeface="Arial" panose="020B0604020202020204" pitchFamily="34" charset="0"/>
            </a:endParaRPr>
          </a:p>
        </p:txBody>
      </p:sp>
      <p:cxnSp>
        <p:nvCxnSpPr>
          <p:cNvPr id="36" name="直線矢印コネクタ 35"/>
          <p:cNvCxnSpPr/>
          <p:nvPr/>
        </p:nvCxnSpPr>
        <p:spPr>
          <a:xfrm>
            <a:off x="5724128" y="5373216"/>
            <a:ext cx="853086"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256765" y="4797152"/>
            <a:ext cx="915635" cy="369332"/>
          </a:xfrm>
          <a:prstGeom prst="rect">
            <a:avLst/>
          </a:prstGeom>
          <a:noFill/>
          <a:ln>
            <a:solidFill>
              <a:srgbClr val="FF0000"/>
            </a:solidFill>
          </a:ln>
        </p:spPr>
        <p:txBody>
          <a:bodyPr wrap="none" rtlCol="0">
            <a:spAutoFit/>
          </a:bodyPr>
          <a:lstStyle/>
          <a:p>
            <a:r>
              <a:rPr lang="en-US" altLang="ja-JP" dirty="0" smtClean="0">
                <a:latin typeface="Arial" panose="020B0604020202020204" pitchFamily="34" charset="0"/>
                <a:cs typeface="Arial" panose="020B0604020202020204" pitchFamily="34" charset="0"/>
              </a:rPr>
              <a:t>15</a:t>
            </a:r>
            <a:r>
              <a:rPr kumimoji="1" lang="en-US" altLang="ja-JP" dirty="0" smtClean="0">
                <a:latin typeface="Arial" panose="020B0604020202020204" pitchFamily="34" charset="0"/>
                <a:cs typeface="Arial" panose="020B0604020202020204" pitchFamily="34" charset="0"/>
              </a:rPr>
              <a:t>MHz</a:t>
            </a:r>
            <a:endParaRPr kumimoji="1" lang="ja-JP" altLang="en-US" dirty="0">
              <a:latin typeface="Arial" panose="020B0604020202020204" pitchFamily="34" charset="0"/>
              <a:cs typeface="Arial" panose="020B0604020202020204" pitchFamily="34" charset="0"/>
            </a:endParaRPr>
          </a:p>
        </p:txBody>
      </p:sp>
      <p:cxnSp>
        <p:nvCxnSpPr>
          <p:cNvPr id="39" name="直線矢印コネクタ 38"/>
          <p:cNvCxnSpPr/>
          <p:nvPr/>
        </p:nvCxnSpPr>
        <p:spPr>
          <a:xfrm>
            <a:off x="7099771" y="5373216"/>
            <a:ext cx="1211821"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5714669" y="1449388"/>
            <a:ext cx="1176522"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808493" y="1268760"/>
            <a:ext cx="915635" cy="369332"/>
          </a:xfrm>
          <a:prstGeom prst="rect">
            <a:avLst/>
          </a:prstGeom>
          <a:noFill/>
          <a:ln>
            <a:solidFill>
              <a:srgbClr val="FF0000"/>
            </a:solidFill>
          </a:ln>
        </p:spPr>
        <p:txBody>
          <a:bodyPr wrap="none" rtlCol="0">
            <a:spAutoFit/>
          </a:bodyPr>
          <a:lstStyle/>
          <a:p>
            <a:r>
              <a:rPr lang="en-US" altLang="ja-JP" dirty="0" smtClean="0">
                <a:latin typeface="Arial" panose="020B0604020202020204" pitchFamily="34" charset="0"/>
                <a:cs typeface="Arial" panose="020B0604020202020204" pitchFamily="34" charset="0"/>
              </a:rPr>
              <a:t>15</a:t>
            </a:r>
            <a:r>
              <a:rPr kumimoji="1" lang="en-US" altLang="ja-JP" dirty="0" smtClean="0">
                <a:latin typeface="Arial" panose="020B0604020202020204" pitchFamily="34" charset="0"/>
                <a:cs typeface="Arial" panose="020B0604020202020204" pitchFamily="34" charset="0"/>
              </a:rPr>
              <a:t>MHz</a:t>
            </a:r>
            <a:endParaRPr kumimoji="1" lang="ja-JP" altLang="en-US" dirty="0">
              <a:latin typeface="Arial" panose="020B0604020202020204" pitchFamily="34" charset="0"/>
              <a:cs typeface="Arial" panose="020B0604020202020204" pitchFamily="34" charset="0"/>
            </a:endParaRPr>
          </a:p>
        </p:txBody>
      </p:sp>
      <p:grpSp>
        <p:nvGrpSpPr>
          <p:cNvPr id="45" name="グループ化 44"/>
          <p:cNvGrpSpPr/>
          <p:nvPr/>
        </p:nvGrpSpPr>
        <p:grpSpPr>
          <a:xfrm>
            <a:off x="-52182" y="3634693"/>
            <a:ext cx="1383822" cy="2890651"/>
            <a:chOff x="2678034" y="404664"/>
            <a:chExt cx="1548088" cy="2996286"/>
          </a:xfrm>
        </p:grpSpPr>
        <p:pic>
          <p:nvPicPr>
            <p:cNvPr id="4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3950"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48" name="テキスト ボックス 47"/>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49" name="テキスト ボックス 48"/>
            <p:cNvSpPr txBox="1"/>
            <p:nvPr/>
          </p:nvSpPr>
          <p:spPr>
            <a:xfrm>
              <a:off x="2678034" y="1016353"/>
              <a:ext cx="420310"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50" name="テキスト ボックス 49"/>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51" name="テキスト ボックス 50"/>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pic>
        <p:nvPicPr>
          <p:cNvPr id="5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5816" y="3789040"/>
            <a:ext cx="674106" cy="292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グループ化 52"/>
          <p:cNvGrpSpPr/>
          <p:nvPr/>
        </p:nvGrpSpPr>
        <p:grpSpPr>
          <a:xfrm>
            <a:off x="2195736" y="4372467"/>
            <a:ext cx="720080" cy="1756068"/>
            <a:chOff x="8028384" y="611396"/>
            <a:chExt cx="720080" cy="1756068"/>
          </a:xfrm>
        </p:grpSpPr>
        <p:pic>
          <p:nvPicPr>
            <p:cNvPr id="5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620688"/>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1246" y="1052736"/>
              <a:ext cx="1619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5533" y="1423442"/>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9345" y="1772816"/>
              <a:ext cx="85725"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0769" y="2071514"/>
              <a:ext cx="14287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テキスト ボックス 58"/>
            <p:cNvSpPr txBox="1"/>
            <p:nvPr/>
          </p:nvSpPr>
          <p:spPr>
            <a:xfrm>
              <a:off x="8356491" y="611396"/>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60" name="テキスト ボックス 59"/>
            <p:cNvSpPr txBox="1"/>
            <p:nvPr/>
          </p:nvSpPr>
          <p:spPr>
            <a:xfrm>
              <a:off x="8328156" y="971436"/>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61" name="テキスト ボックス 60"/>
            <p:cNvSpPr txBox="1"/>
            <p:nvPr/>
          </p:nvSpPr>
          <p:spPr>
            <a:xfrm>
              <a:off x="8329760" y="1331476"/>
              <a:ext cx="418704" cy="369332"/>
            </a:xfrm>
            <a:prstGeom prst="rect">
              <a:avLst/>
            </a:prstGeom>
            <a:noFill/>
          </p:spPr>
          <p:txBody>
            <a:bodyPr wrap="none" rtlCol="0">
              <a:spAutoFit/>
            </a:bodyPr>
            <a:lstStyle/>
            <a:p>
              <a:r>
                <a:rPr kumimoji="1" lang="en-US" altLang="ja-JP" dirty="0" smtClean="0"/>
                <a:t>Ca</a:t>
              </a:r>
              <a:endParaRPr kumimoji="1" lang="ja-JP" altLang="en-US" dirty="0"/>
            </a:p>
          </p:txBody>
        </p:sp>
        <p:sp>
          <p:nvSpPr>
            <p:cNvPr id="62" name="テキスト ボックス 61"/>
            <p:cNvSpPr txBox="1"/>
            <p:nvPr/>
          </p:nvSpPr>
          <p:spPr>
            <a:xfrm>
              <a:off x="8316416" y="1628800"/>
              <a:ext cx="429926" cy="369332"/>
            </a:xfrm>
            <a:prstGeom prst="rect">
              <a:avLst/>
            </a:prstGeom>
            <a:noFill/>
          </p:spPr>
          <p:txBody>
            <a:bodyPr wrap="none" rtlCol="0">
              <a:spAutoFit/>
            </a:bodyPr>
            <a:lstStyle/>
            <a:p>
              <a:r>
                <a:rPr kumimoji="1" lang="en-US" altLang="ja-JP" dirty="0" smtClean="0"/>
                <a:t>Cu</a:t>
              </a:r>
              <a:endParaRPr kumimoji="1" lang="ja-JP" altLang="en-US" dirty="0"/>
            </a:p>
          </p:txBody>
        </p:sp>
        <p:sp>
          <p:nvSpPr>
            <p:cNvPr id="63" name="テキスト ボックス 62"/>
            <p:cNvSpPr txBox="1"/>
            <p:nvPr/>
          </p:nvSpPr>
          <p:spPr>
            <a:xfrm>
              <a:off x="8362903" y="1998132"/>
              <a:ext cx="336952" cy="369332"/>
            </a:xfrm>
            <a:prstGeom prst="rect">
              <a:avLst/>
            </a:prstGeom>
            <a:noFill/>
          </p:spPr>
          <p:txBody>
            <a:bodyPr wrap="none" rtlCol="0">
              <a:spAutoFit/>
            </a:bodyPr>
            <a:lstStyle/>
            <a:p>
              <a:r>
                <a:rPr kumimoji="1" lang="en-US" altLang="ja-JP" dirty="0" smtClean="0"/>
                <a:t>O</a:t>
              </a:r>
              <a:endParaRPr kumimoji="1" lang="ja-JP" altLang="en-US" dirty="0"/>
            </a:p>
          </p:txBody>
        </p:sp>
      </p:grpSp>
      <p:sp>
        <p:nvSpPr>
          <p:cNvPr id="6" name="テキスト ボックス 5"/>
          <p:cNvSpPr txBox="1"/>
          <p:nvPr/>
        </p:nvSpPr>
        <p:spPr>
          <a:xfrm>
            <a:off x="4499992" y="4365104"/>
            <a:ext cx="554960"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OP</a:t>
            </a: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a:off x="5385192" y="1916832"/>
            <a:ext cx="554960"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OP</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6283061" y="5694696"/>
            <a:ext cx="569387"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IP1</a:t>
            </a:r>
            <a:endParaRPr kumimoji="1" lang="ja-JP" altLang="en-US" dirty="0">
              <a:latin typeface="Arial" panose="020B0604020202020204" pitchFamily="34" charset="0"/>
              <a:cs typeface="Arial" panose="020B0604020202020204" pitchFamily="34" charset="0"/>
            </a:endParaRPr>
          </a:p>
        </p:txBody>
      </p:sp>
      <p:sp>
        <p:nvSpPr>
          <p:cNvPr id="64" name="テキスト ボックス 63"/>
          <p:cNvSpPr txBox="1"/>
          <p:nvPr/>
        </p:nvSpPr>
        <p:spPr>
          <a:xfrm>
            <a:off x="7524328" y="5694696"/>
            <a:ext cx="569387"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IP2</a:t>
            </a:r>
            <a:endParaRPr kumimoji="1" lang="ja-JP" altLang="en-US" dirty="0">
              <a:latin typeface="Arial" panose="020B0604020202020204" pitchFamily="34" charset="0"/>
              <a:cs typeface="Arial" panose="020B0604020202020204" pitchFamily="34" charset="0"/>
            </a:endParaRPr>
          </a:p>
        </p:txBody>
      </p:sp>
      <p:sp>
        <p:nvSpPr>
          <p:cNvPr id="65" name="テキスト ボックス 64"/>
          <p:cNvSpPr txBox="1"/>
          <p:nvPr/>
        </p:nvSpPr>
        <p:spPr>
          <a:xfrm>
            <a:off x="6567754" y="1638092"/>
            <a:ext cx="569387"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IP1</a:t>
            </a:r>
            <a:endParaRPr kumimoji="1" lang="ja-JP" altLang="en-US" dirty="0">
              <a:latin typeface="Arial" panose="020B0604020202020204" pitchFamily="34" charset="0"/>
              <a:cs typeface="Arial" panose="020B0604020202020204" pitchFamily="34" charset="0"/>
            </a:endParaRPr>
          </a:p>
        </p:txBody>
      </p:sp>
      <p:sp>
        <p:nvSpPr>
          <p:cNvPr id="66"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69"/>
                                        </p:tgtEl>
                                        <p:attrNameLst>
                                          <p:attrName>style.visibility</p:attrName>
                                        </p:attrNameLst>
                                      </p:cBhvr>
                                      <p:to>
                                        <p:strVal val="visible"/>
                                      </p:to>
                                    </p:set>
                                    <p:animEffect transition="in" filter="fade">
                                      <p:cBhvr>
                                        <p:cTn id="10" dur="500"/>
                                        <p:tgtEl>
                                          <p:spTgt spid="3276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5" grpId="0" animBg="1"/>
      <p:bldP spid="38"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8814"/>
            <a:ext cx="4932040" cy="571500"/>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Comparison of Results</a:t>
            </a:r>
            <a:endParaRPr kumimoji="1" lang="ja-JP" altLang="en-US" sz="3600" b="1" dirty="0">
              <a:latin typeface="Times New Roman" panose="02020603050405020304" pitchFamily="18" charset="0"/>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4252864244"/>
              </p:ext>
            </p:extLst>
          </p:nvPr>
        </p:nvGraphicFramePr>
        <p:xfrm>
          <a:off x="35496" y="3717032"/>
          <a:ext cx="9008449" cy="2377440"/>
        </p:xfrm>
        <a:graphic>
          <a:graphicData uri="http://schemas.openxmlformats.org/drawingml/2006/table">
            <a:tbl>
              <a:tblPr firstRow="1" bandRow="1">
                <a:tableStyleId>{2D5ABB26-0587-4C30-8999-92F81FD0307C}</a:tableStyleId>
              </a:tblPr>
              <a:tblGrid>
                <a:gridCol w="1881656"/>
                <a:gridCol w="2424579"/>
                <a:gridCol w="2278688"/>
                <a:gridCol w="2423526"/>
              </a:tblGrid>
              <a:tr h="370840">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dirty="0" smtClean="0"/>
                        <a:t>YCu</a:t>
                      </a:r>
                      <a:r>
                        <a:rPr kumimoji="1" lang="en-US" altLang="ja-JP" sz="2000" baseline="-25000" dirty="0" smtClean="0"/>
                        <a:t>2</a:t>
                      </a:r>
                      <a:r>
                        <a:rPr kumimoji="1" lang="en-US" altLang="ja-JP" sz="2000" dirty="0" smtClean="0"/>
                        <a:t>O</a:t>
                      </a:r>
                      <a:r>
                        <a:rPr kumimoji="1" lang="en-US" altLang="ja-JP" sz="2000" baseline="-25000" dirty="0" smtClean="0"/>
                        <a:t>7-δ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baseline="0" dirty="0" smtClean="0"/>
                        <a:t>Ca</a:t>
                      </a:r>
                      <a:r>
                        <a:rPr kumimoji="1" lang="en-US" altLang="ja-JP" sz="2000" baseline="-25000" dirty="0" smtClean="0"/>
                        <a:t>4</a:t>
                      </a:r>
                      <a:r>
                        <a:rPr kumimoji="1" lang="en-US" altLang="ja-JP" sz="2000" dirty="0" smtClean="0"/>
                        <a:t>Cu</a:t>
                      </a:r>
                      <a:r>
                        <a:rPr kumimoji="1" lang="en-US" altLang="ja-JP" sz="2000" baseline="-25000" dirty="0" smtClean="0"/>
                        <a:t>5</a:t>
                      </a:r>
                      <a:r>
                        <a:rPr kumimoji="1" lang="en-US" altLang="ja-JP" sz="2000" dirty="0" smtClean="0"/>
                        <a:t>O</a:t>
                      </a:r>
                      <a:r>
                        <a:rPr kumimoji="1" lang="en-US" altLang="ja-JP" sz="2000" baseline="-25000" dirty="0" smtClean="0"/>
                        <a:t>12+δ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baseline="0" dirty="0" smtClean="0"/>
                        <a:t>Ca</a:t>
                      </a:r>
                      <a:r>
                        <a:rPr kumimoji="1" lang="en-US" altLang="ja-JP" sz="2000" baseline="-25000" dirty="0" smtClean="0"/>
                        <a:t>5</a:t>
                      </a:r>
                      <a:r>
                        <a:rPr kumimoji="1" lang="en-US" altLang="ja-JP" sz="2000" baseline="0" dirty="0" smtClean="0"/>
                        <a:t>Cu</a:t>
                      </a:r>
                      <a:r>
                        <a:rPr kumimoji="1" lang="en-US" altLang="ja-JP" sz="2000" baseline="-25000" dirty="0" smtClean="0"/>
                        <a:t>6</a:t>
                      </a:r>
                      <a:r>
                        <a:rPr kumimoji="1" lang="en-US" altLang="ja-JP" sz="2000" baseline="0" dirty="0" smtClean="0"/>
                        <a:t>O</a:t>
                      </a:r>
                      <a:r>
                        <a:rPr kumimoji="1" lang="en-US" altLang="ja-JP" sz="2000" baseline="-25000" dirty="0" smtClean="0"/>
                        <a:t>14+δ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aseline="30000" dirty="0" smtClean="0"/>
                        <a:t>63</a:t>
                      </a:r>
                      <a:r>
                        <a:rPr kumimoji="1" lang="en-US" altLang="ja-JP" sz="2000" dirty="0" smtClean="0"/>
                        <a:t>ν</a:t>
                      </a:r>
                      <a:r>
                        <a:rPr kumimoji="1" lang="en-US" altLang="ja-JP" sz="2000" baseline="-25000" dirty="0" smtClean="0"/>
                        <a:t>Q</a:t>
                      </a:r>
                      <a:r>
                        <a:rPr kumimoji="1" lang="en-US" altLang="ja-JP" sz="2000" baseline="0" dirty="0" smtClean="0"/>
                        <a:t>(MHz)</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20.44(±1.3)</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16.05(OP)</a:t>
                      </a:r>
                      <a:r>
                        <a:rPr kumimoji="1" lang="en-US" altLang="ja-JP" sz="2000" baseline="0" dirty="0" smtClean="0"/>
                        <a:t> , 8.37(IP)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16.6(OP)</a:t>
                      </a:r>
                      <a:r>
                        <a:rPr kumimoji="1" lang="en-US" altLang="ja-JP" sz="2000" baseline="0" dirty="0" smtClean="0"/>
                        <a:t> , 9.7(IP)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H</a:t>
                      </a:r>
                      <a:r>
                        <a:rPr kumimoji="1" lang="en-US" altLang="ja-JP" sz="2000" baseline="-25000" dirty="0" smtClean="0"/>
                        <a:t>int</a:t>
                      </a:r>
                      <a:r>
                        <a:rPr kumimoji="1" lang="en-US" altLang="ja-JP" sz="2000" baseline="0" dirty="0" smtClean="0"/>
                        <a:t>(</a:t>
                      </a:r>
                      <a:r>
                        <a:rPr kumimoji="1" lang="en-US" altLang="ja-JP" sz="2000" i="1" baseline="0" dirty="0" smtClean="0"/>
                        <a:t>T</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8.62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2.5(IP1)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2.1(IP1) , 3.6(IP2)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M</a:t>
                      </a:r>
                      <a:r>
                        <a:rPr kumimoji="1" lang="en-US" altLang="ja-JP" sz="2000" baseline="-25000" dirty="0" smtClean="0"/>
                        <a:t>AFM</a:t>
                      </a:r>
                      <a:r>
                        <a:rPr kumimoji="1" lang="en-US" altLang="ja-JP" sz="2000" baseline="0" dirty="0" smtClean="0"/>
                        <a:t>(</a:t>
                      </a:r>
                      <a:r>
                        <a:rPr kumimoji="1" lang="en-US" altLang="ja-JP" sz="2000" baseline="0" dirty="0" err="1" smtClean="0"/>
                        <a:t>μ</a:t>
                      </a:r>
                      <a:r>
                        <a:rPr kumimoji="1" lang="en-US" altLang="ja-JP" sz="2000" baseline="-25000" dirty="0" err="1" smtClean="0"/>
                        <a:t>B</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0.6(theoretical value)</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0.1(IP1)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0.1(IP1) , 0.17(IP2)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|A-4B|(</a:t>
                      </a:r>
                      <a:r>
                        <a:rPr kumimoji="1" lang="en-US" altLang="ja-JP" sz="2000" i="1" dirty="0" smtClean="0"/>
                        <a:t>T</a:t>
                      </a:r>
                      <a:r>
                        <a:rPr kumimoji="1" lang="en-US" altLang="ja-JP" sz="2000" dirty="0" smtClean="0"/>
                        <a:t>/</a:t>
                      </a:r>
                      <a:r>
                        <a:rPr kumimoji="1" lang="en-US" altLang="ja-JP" sz="2000" dirty="0" err="1" smtClean="0"/>
                        <a:t>μ</a:t>
                      </a:r>
                      <a:r>
                        <a:rPr kumimoji="1" lang="en-US" altLang="ja-JP" sz="2000" baseline="-25000" dirty="0" err="1" smtClean="0"/>
                        <a:t>B</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14.3(±0.9)</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20.7(IP1)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21(IP1) , 21.17(IP)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0" baseline="0" dirty="0" smtClean="0">
                          <a:latin typeface="+mn-lt"/>
                        </a:rPr>
                        <a:t>B(T/</a:t>
                      </a:r>
                      <a:r>
                        <a:rPr kumimoji="1" lang="en-US" altLang="ja-JP" sz="2000" b="0" baseline="0" dirty="0" err="1" smtClean="0">
                          <a:latin typeface="+mn-lt"/>
                        </a:rPr>
                        <a:t>μ</a:t>
                      </a:r>
                      <a:r>
                        <a:rPr kumimoji="1" lang="en-US" altLang="ja-JP" sz="2000" b="0" baseline="-25000" dirty="0" err="1" smtClean="0">
                          <a:latin typeface="+mn-lt"/>
                        </a:rPr>
                        <a:t>B</a:t>
                      </a:r>
                      <a:r>
                        <a:rPr kumimoji="1" lang="en-US" altLang="ja-JP" sz="2000" b="0" baseline="0" dirty="0" smtClean="0">
                          <a:latin typeface="+mn-lt"/>
                        </a:rPr>
                        <a:t>)</a:t>
                      </a:r>
                      <a:endParaRPr kumimoji="1" lang="ja-JP" altLang="en-US" sz="2000" b="0" baseline="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2.66(±0.2)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4.25(IP1)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4.33(IP1) ,</a:t>
                      </a:r>
                      <a:r>
                        <a:rPr kumimoji="1" lang="en-US" altLang="ja-JP" sz="2000" baseline="0" dirty="0" smtClean="0"/>
                        <a:t> 4.37(IP2)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グループ化 3"/>
          <p:cNvGrpSpPr/>
          <p:nvPr/>
        </p:nvGrpSpPr>
        <p:grpSpPr>
          <a:xfrm>
            <a:off x="2551488" y="620688"/>
            <a:ext cx="1516456" cy="2996286"/>
            <a:chOff x="2639524" y="404664"/>
            <a:chExt cx="1516456" cy="2996286"/>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7" name="テキスト ボックス 6"/>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8" name="テキスト ボックス 7"/>
            <p:cNvSpPr txBox="1"/>
            <p:nvPr/>
          </p:nvSpPr>
          <p:spPr>
            <a:xfrm>
              <a:off x="263952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9" name="テキスト ボックス 8"/>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0" name="テキスト ボックス 9"/>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73513"/>
            <a:ext cx="792088" cy="343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620688"/>
            <a:ext cx="792088" cy="297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グループ化 12"/>
          <p:cNvGrpSpPr/>
          <p:nvPr/>
        </p:nvGrpSpPr>
        <p:grpSpPr>
          <a:xfrm>
            <a:off x="6300192" y="1200151"/>
            <a:ext cx="720080" cy="1756068"/>
            <a:chOff x="8028384" y="611396"/>
            <a:chExt cx="720080" cy="1756068"/>
          </a:xfrm>
        </p:grpSpPr>
        <p:pic>
          <p:nvPicPr>
            <p:cNvPr id="1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620688"/>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1246" y="1052736"/>
              <a:ext cx="1619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5533" y="1423442"/>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9345" y="1772816"/>
              <a:ext cx="85725"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0769" y="2071514"/>
              <a:ext cx="14287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8356491" y="611396"/>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20" name="テキスト ボックス 19"/>
            <p:cNvSpPr txBox="1"/>
            <p:nvPr/>
          </p:nvSpPr>
          <p:spPr>
            <a:xfrm>
              <a:off x="8328156" y="971436"/>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21" name="テキスト ボックス 20"/>
            <p:cNvSpPr txBox="1"/>
            <p:nvPr/>
          </p:nvSpPr>
          <p:spPr>
            <a:xfrm>
              <a:off x="8329760" y="1331476"/>
              <a:ext cx="418704" cy="369332"/>
            </a:xfrm>
            <a:prstGeom prst="rect">
              <a:avLst/>
            </a:prstGeom>
            <a:noFill/>
          </p:spPr>
          <p:txBody>
            <a:bodyPr wrap="none" rtlCol="0">
              <a:spAutoFit/>
            </a:bodyPr>
            <a:lstStyle/>
            <a:p>
              <a:r>
                <a:rPr kumimoji="1" lang="en-US" altLang="ja-JP" dirty="0" smtClean="0"/>
                <a:t>Ca</a:t>
              </a:r>
              <a:endParaRPr kumimoji="1" lang="ja-JP" altLang="en-US" dirty="0"/>
            </a:p>
          </p:txBody>
        </p:sp>
        <p:sp>
          <p:nvSpPr>
            <p:cNvPr id="22" name="テキスト ボックス 21"/>
            <p:cNvSpPr txBox="1"/>
            <p:nvPr/>
          </p:nvSpPr>
          <p:spPr>
            <a:xfrm>
              <a:off x="8316416" y="1628800"/>
              <a:ext cx="429926" cy="369332"/>
            </a:xfrm>
            <a:prstGeom prst="rect">
              <a:avLst/>
            </a:prstGeom>
            <a:noFill/>
          </p:spPr>
          <p:txBody>
            <a:bodyPr wrap="none" rtlCol="0">
              <a:spAutoFit/>
            </a:bodyPr>
            <a:lstStyle/>
            <a:p>
              <a:r>
                <a:rPr kumimoji="1" lang="en-US" altLang="ja-JP" dirty="0" smtClean="0"/>
                <a:t>Cu</a:t>
              </a:r>
              <a:endParaRPr kumimoji="1" lang="ja-JP" altLang="en-US" dirty="0"/>
            </a:p>
          </p:txBody>
        </p:sp>
        <p:sp>
          <p:nvSpPr>
            <p:cNvPr id="23" name="テキスト ボックス 22"/>
            <p:cNvSpPr txBox="1"/>
            <p:nvPr/>
          </p:nvSpPr>
          <p:spPr>
            <a:xfrm>
              <a:off x="8362903" y="1998132"/>
              <a:ext cx="336952" cy="369332"/>
            </a:xfrm>
            <a:prstGeom prst="rect">
              <a:avLst/>
            </a:prstGeom>
            <a:noFill/>
          </p:spPr>
          <p:txBody>
            <a:bodyPr wrap="none" rtlCol="0">
              <a:spAutoFit/>
            </a:bodyPr>
            <a:lstStyle/>
            <a:p>
              <a:r>
                <a:rPr kumimoji="1" lang="en-US" altLang="ja-JP" dirty="0" smtClean="0"/>
                <a:t>O</a:t>
              </a:r>
              <a:endParaRPr kumimoji="1" lang="ja-JP" altLang="en-US" dirty="0"/>
            </a:p>
          </p:txBody>
        </p:sp>
      </p:grpSp>
      <p:grpSp>
        <p:nvGrpSpPr>
          <p:cNvPr id="24" name="グループ化 23"/>
          <p:cNvGrpSpPr/>
          <p:nvPr/>
        </p:nvGrpSpPr>
        <p:grpSpPr>
          <a:xfrm>
            <a:off x="41176" y="1259468"/>
            <a:ext cx="2412168" cy="2322840"/>
            <a:chOff x="323928" y="1512845"/>
            <a:chExt cx="3600000" cy="3895947"/>
          </a:xfrm>
        </p:grpSpPr>
        <p:cxnSp>
          <p:nvCxnSpPr>
            <p:cNvPr id="25" name="直線コネクタ 24"/>
            <p:cNvCxnSpPr/>
            <p:nvPr/>
          </p:nvCxnSpPr>
          <p:spPr>
            <a:xfrm>
              <a:off x="2087624"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323928" y="2132856"/>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719472"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455776"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928" y="342900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323928" y="486916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pic>
          <p:nvPicPr>
            <p:cNvPr id="31" name="Picture 1" descr="C:\Users\NO\Documents\図\Adobe Illustrator\酸素2p軌道.png"/>
            <p:cNvPicPr>
              <a:picLocks noChangeAspect="1" noChangeArrowheads="1"/>
            </p:cNvPicPr>
            <p:nvPr/>
          </p:nvPicPr>
          <p:blipFill>
            <a:blip r:embed="rId11" cstate="print"/>
            <a:srcRect/>
            <a:stretch>
              <a:fillRect/>
            </a:stretch>
          </p:blipFill>
          <p:spPr bwMode="auto">
            <a:xfrm>
              <a:off x="1151520" y="3383952"/>
              <a:ext cx="540002" cy="90000"/>
            </a:xfrm>
            <a:prstGeom prst="rect">
              <a:avLst/>
            </a:prstGeom>
            <a:noFill/>
          </p:spPr>
        </p:pic>
        <p:pic>
          <p:nvPicPr>
            <p:cNvPr id="32" name="Picture 1" descr="C:\Users\NO\Documents\図\Adobe Illustrator\酸素2p軌道.png"/>
            <p:cNvPicPr>
              <a:picLocks noChangeAspect="1" noChangeArrowheads="1"/>
            </p:cNvPicPr>
            <p:nvPr/>
          </p:nvPicPr>
          <p:blipFill>
            <a:blip r:embed="rId11" cstate="print"/>
            <a:srcRect/>
            <a:stretch>
              <a:fillRect/>
            </a:stretch>
          </p:blipFill>
          <p:spPr bwMode="auto">
            <a:xfrm>
              <a:off x="2519936" y="2087952"/>
              <a:ext cx="540002" cy="90000"/>
            </a:xfrm>
            <a:prstGeom prst="rect">
              <a:avLst/>
            </a:prstGeom>
            <a:noFill/>
          </p:spPr>
        </p:pic>
        <p:pic>
          <p:nvPicPr>
            <p:cNvPr id="33" name="Picture 1" descr="C:\Users\NO\Documents\図\Adobe Illustrator\酸素2p軌道.png"/>
            <p:cNvPicPr>
              <a:picLocks noChangeAspect="1" noChangeArrowheads="1"/>
            </p:cNvPicPr>
            <p:nvPr/>
          </p:nvPicPr>
          <p:blipFill>
            <a:blip r:embed="rId11" cstate="print"/>
            <a:srcRect/>
            <a:stretch>
              <a:fillRect/>
            </a:stretch>
          </p:blipFill>
          <p:spPr bwMode="auto">
            <a:xfrm>
              <a:off x="1151520" y="2087952"/>
              <a:ext cx="540002" cy="90000"/>
            </a:xfrm>
            <a:prstGeom prst="rect">
              <a:avLst/>
            </a:prstGeom>
            <a:noFill/>
          </p:spPr>
        </p:pic>
        <p:pic>
          <p:nvPicPr>
            <p:cNvPr id="34"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449936" y="2717897"/>
              <a:ext cx="540002" cy="90000"/>
            </a:xfrm>
            <a:prstGeom prst="rect">
              <a:avLst/>
            </a:prstGeom>
            <a:noFill/>
          </p:spPr>
        </p:pic>
        <p:pic>
          <p:nvPicPr>
            <p:cNvPr id="35" name="Picture 1" descr="C:\Users\NO\Documents\図\Adobe Illustrator\酸素2p軌道.png"/>
            <p:cNvPicPr>
              <a:picLocks noChangeAspect="1" noChangeArrowheads="1"/>
            </p:cNvPicPr>
            <p:nvPr/>
          </p:nvPicPr>
          <p:blipFill>
            <a:blip r:embed="rId11" cstate="print"/>
            <a:srcRect/>
            <a:stretch>
              <a:fillRect/>
            </a:stretch>
          </p:blipFill>
          <p:spPr bwMode="auto">
            <a:xfrm>
              <a:off x="2519672" y="3383952"/>
              <a:ext cx="540002" cy="90000"/>
            </a:xfrm>
            <a:prstGeom prst="rect">
              <a:avLst/>
            </a:prstGeom>
            <a:noFill/>
          </p:spPr>
        </p:pic>
        <p:pic>
          <p:nvPicPr>
            <p:cNvPr id="36"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1799936" y="4086049"/>
              <a:ext cx="540002" cy="90000"/>
            </a:xfrm>
            <a:prstGeom prst="rect">
              <a:avLst/>
            </a:prstGeom>
            <a:noFill/>
          </p:spPr>
        </p:pic>
        <p:pic>
          <p:nvPicPr>
            <p:cNvPr id="37"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3185936" y="4086049"/>
              <a:ext cx="540002" cy="90000"/>
            </a:xfrm>
            <a:prstGeom prst="rect">
              <a:avLst/>
            </a:prstGeom>
            <a:noFill/>
          </p:spPr>
        </p:pic>
        <p:pic>
          <p:nvPicPr>
            <p:cNvPr id="38" name="Picture 1" descr="C:\Users\NO\Documents\図\Adobe Illustrator\酸素2p軌道.png"/>
            <p:cNvPicPr>
              <a:picLocks noChangeAspect="1" noChangeArrowheads="1"/>
            </p:cNvPicPr>
            <p:nvPr/>
          </p:nvPicPr>
          <p:blipFill>
            <a:blip r:embed="rId11" cstate="print"/>
            <a:srcRect/>
            <a:stretch>
              <a:fillRect/>
            </a:stretch>
          </p:blipFill>
          <p:spPr bwMode="auto">
            <a:xfrm>
              <a:off x="1151520" y="4823952"/>
              <a:ext cx="540002" cy="90000"/>
            </a:xfrm>
            <a:prstGeom prst="rect">
              <a:avLst/>
            </a:prstGeom>
            <a:noFill/>
          </p:spPr>
        </p:pic>
        <p:pic>
          <p:nvPicPr>
            <p:cNvPr id="39" name="Picture 1" descr="C:\Users\NO\Documents\図\Adobe Illustrator\酸素2p軌道.png"/>
            <p:cNvPicPr>
              <a:picLocks noChangeAspect="1" noChangeArrowheads="1"/>
            </p:cNvPicPr>
            <p:nvPr/>
          </p:nvPicPr>
          <p:blipFill>
            <a:blip r:embed="rId11" cstate="print"/>
            <a:srcRect/>
            <a:stretch>
              <a:fillRect/>
            </a:stretch>
          </p:blipFill>
          <p:spPr bwMode="auto">
            <a:xfrm>
              <a:off x="2519672" y="4823952"/>
              <a:ext cx="540002" cy="90000"/>
            </a:xfrm>
            <a:prstGeom prst="rect">
              <a:avLst/>
            </a:prstGeom>
            <a:noFill/>
          </p:spPr>
        </p:pic>
        <p:pic>
          <p:nvPicPr>
            <p:cNvPr id="40" name="Picture 5" descr="C:\Users\NO\Documents\図\Adobe Illustrator\Cu3dx2y2.png"/>
            <p:cNvPicPr>
              <a:picLocks noChangeAspect="1" noChangeArrowheads="1"/>
            </p:cNvPicPr>
            <p:nvPr/>
          </p:nvPicPr>
          <p:blipFill>
            <a:blip r:embed="rId12" cstate="print"/>
            <a:srcRect/>
            <a:stretch>
              <a:fillRect/>
            </a:stretch>
          </p:blipFill>
          <p:spPr bwMode="auto">
            <a:xfrm>
              <a:off x="1832929" y="4617192"/>
              <a:ext cx="542727" cy="540000"/>
            </a:xfrm>
            <a:prstGeom prst="rect">
              <a:avLst/>
            </a:prstGeom>
            <a:noFill/>
          </p:spPr>
        </p:pic>
        <p:pic>
          <p:nvPicPr>
            <p:cNvPr id="41" name="Picture 5" descr="C:\Users\NO\Documents\図\Adobe Illustrator\Cu3dx2y2.png"/>
            <p:cNvPicPr>
              <a:picLocks noChangeAspect="1" noChangeArrowheads="1"/>
            </p:cNvPicPr>
            <p:nvPr/>
          </p:nvPicPr>
          <p:blipFill>
            <a:blip r:embed="rId12" cstate="print"/>
            <a:srcRect/>
            <a:stretch>
              <a:fillRect/>
            </a:stretch>
          </p:blipFill>
          <p:spPr bwMode="auto">
            <a:xfrm>
              <a:off x="464777" y="1844824"/>
              <a:ext cx="542727" cy="540000"/>
            </a:xfrm>
            <a:prstGeom prst="rect">
              <a:avLst/>
            </a:prstGeom>
            <a:noFill/>
          </p:spPr>
        </p:pic>
        <p:pic>
          <p:nvPicPr>
            <p:cNvPr id="42" name="Picture 5" descr="C:\Users\NO\Documents\図\Adobe Illustrator\Cu3dx2y2.png"/>
            <p:cNvPicPr>
              <a:picLocks noChangeAspect="1" noChangeArrowheads="1"/>
            </p:cNvPicPr>
            <p:nvPr/>
          </p:nvPicPr>
          <p:blipFill>
            <a:blip r:embed="rId12" cstate="print"/>
            <a:srcRect/>
            <a:stretch>
              <a:fillRect/>
            </a:stretch>
          </p:blipFill>
          <p:spPr bwMode="auto">
            <a:xfrm>
              <a:off x="1799592" y="1844824"/>
              <a:ext cx="542727" cy="540000"/>
            </a:xfrm>
            <a:prstGeom prst="rect">
              <a:avLst/>
            </a:prstGeom>
            <a:noFill/>
          </p:spPr>
        </p:pic>
        <p:pic>
          <p:nvPicPr>
            <p:cNvPr id="43" name="Picture 5" descr="C:\Users\NO\Documents\図\Adobe Illustrator\Cu3dx2y2.png"/>
            <p:cNvPicPr>
              <a:picLocks noChangeAspect="1" noChangeArrowheads="1"/>
            </p:cNvPicPr>
            <p:nvPr/>
          </p:nvPicPr>
          <p:blipFill>
            <a:blip r:embed="rId12" cstate="print"/>
            <a:srcRect/>
            <a:stretch>
              <a:fillRect/>
            </a:stretch>
          </p:blipFill>
          <p:spPr bwMode="auto">
            <a:xfrm>
              <a:off x="3201081" y="1844824"/>
              <a:ext cx="542727" cy="540000"/>
            </a:xfrm>
            <a:prstGeom prst="rect">
              <a:avLst/>
            </a:prstGeom>
            <a:noFill/>
          </p:spPr>
        </p:pic>
        <p:pic>
          <p:nvPicPr>
            <p:cNvPr id="44" name="Picture 5" descr="C:\Users\NO\Documents\図\Adobe Illustrator\Cu3dx2y2.png"/>
            <p:cNvPicPr>
              <a:picLocks noChangeAspect="1" noChangeArrowheads="1"/>
            </p:cNvPicPr>
            <p:nvPr/>
          </p:nvPicPr>
          <p:blipFill>
            <a:blip r:embed="rId12" cstate="print"/>
            <a:srcRect/>
            <a:stretch>
              <a:fillRect/>
            </a:stretch>
          </p:blipFill>
          <p:spPr bwMode="auto">
            <a:xfrm>
              <a:off x="464777" y="3140968"/>
              <a:ext cx="542727" cy="540000"/>
            </a:xfrm>
            <a:prstGeom prst="rect">
              <a:avLst/>
            </a:prstGeom>
            <a:noFill/>
          </p:spPr>
        </p:pic>
        <p:pic>
          <p:nvPicPr>
            <p:cNvPr id="45" name="Picture 5" descr="C:\Users\NO\Documents\図\Adobe Illustrator\Cu3dx2y2.png"/>
            <p:cNvPicPr>
              <a:picLocks noChangeAspect="1" noChangeArrowheads="1"/>
            </p:cNvPicPr>
            <p:nvPr/>
          </p:nvPicPr>
          <p:blipFill>
            <a:blip r:embed="rId12" cstate="print"/>
            <a:srcRect/>
            <a:stretch>
              <a:fillRect/>
            </a:stretch>
          </p:blipFill>
          <p:spPr bwMode="auto">
            <a:xfrm>
              <a:off x="1832929" y="3177032"/>
              <a:ext cx="542727" cy="540000"/>
            </a:xfrm>
            <a:prstGeom prst="rect">
              <a:avLst/>
            </a:prstGeom>
            <a:noFill/>
          </p:spPr>
        </p:pic>
        <p:pic>
          <p:nvPicPr>
            <p:cNvPr id="46" name="Picture 5" descr="C:\Users\NO\Documents\図\Adobe Illustrator\Cu3dx2y2.png"/>
            <p:cNvPicPr>
              <a:picLocks noChangeAspect="1" noChangeArrowheads="1"/>
            </p:cNvPicPr>
            <p:nvPr/>
          </p:nvPicPr>
          <p:blipFill>
            <a:blip r:embed="rId12" cstate="print"/>
            <a:srcRect/>
            <a:stretch>
              <a:fillRect/>
            </a:stretch>
          </p:blipFill>
          <p:spPr bwMode="auto">
            <a:xfrm>
              <a:off x="464777" y="4617192"/>
              <a:ext cx="542727" cy="540000"/>
            </a:xfrm>
            <a:prstGeom prst="rect">
              <a:avLst/>
            </a:prstGeom>
            <a:noFill/>
          </p:spPr>
        </p:pic>
        <p:pic>
          <p:nvPicPr>
            <p:cNvPr id="47" name="Picture 5" descr="C:\Users\NO\Documents\図\Adobe Illustrator\Cu3dx2y2.png"/>
            <p:cNvPicPr>
              <a:picLocks noChangeAspect="1" noChangeArrowheads="1"/>
            </p:cNvPicPr>
            <p:nvPr/>
          </p:nvPicPr>
          <p:blipFill>
            <a:blip r:embed="rId12" cstate="print"/>
            <a:srcRect/>
            <a:stretch>
              <a:fillRect/>
            </a:stretch>
          </p:blipFill>
          <p:spPr bwMode="auto">
            <a:xfrm>
              <a:off x="3201081" y="3177032"/>
              <a:ext cx="542727" cy="540000"/>
            </a:xfrm>
            <a:prstGeom prst="rect">
              <a:avLst/>
            </a:prstGeom>
            <a:noFill/>
          </p:spPr>
        </p:pic>
        <p:pic>
          <p:nvPicPr>
            <p:cNvPr id="48" name="Picture 5" descr="C:\Users\NO\Documents\図\Adobe Illustrator\Cu3dx2y2.png"/>
            <p:cNvPicPr>
              <a:picLocks noChangeAspect="1" noChangeArrowheads="1"/>
            </p:cNvPicPr>
            <p:nvPr/>
          </p:nvPicPr>
          <p:blipFill>
            <a:blip r:embed="rId12" cstate="print"/>
            <a:srcRect/>
            <a:stretch>
              <a:fillRect/>
            </a:stretch>
          </p:blipFill>
          <p:spPr bwMode="auto">
            <a:xfrm>
              <a:off x="3201081" y="4617192"/>
              <a:ext cx="542727" cy="540000"/>
            </a:xfrm>
            <a:prstGeom prst="rect">
              <a:avLst/>
            </a:prstGeom>
            <a:noFill/>
          </p:spPr>
        </p:pic>
        <p:pic>
          <p:nvPicPr>
            <p:cNvPr id="49"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3203936" y="2717897"/>
              <a:ext cx="540002" cy="90000"/>
            </a:xfrm>
            <a:prstGeom prst="rect">
              <a:avLst/>
            </a:prstGeom>
            <a:noFill/>
          </p:spPr>
        </p:pic>
        <p:pic>
          <p:nvPicPr>
            <p:cNvPr id="50"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449936" y="4086049"/>
              <a:ext cx="540002" cy="90000"/>
            </a:xfrm>
            <a:prstGeom prst="rect">
              <a:avLst/>
            </a:prstGeom>
            <a:noFill/>
          </p:spPr>
        </p:pic>
        <p:pic>
          <p:nvPicPr>
            <p:cNvPr id="51" name="Picture 1" descr="C:\Users\NO\Documents\図\Adobe Illustrator\酸素2p軌道.png"/>
            <p:cNvPicPr>
              <a:picLocks noChangeAspect="1" noChangeArrowheads="1"/>
            </p:cNvPicPr>
            <p:nvPr/>
          </p:nvPicPr>
          <p:blipFill>
            <a:blip r:embed="rId11" cstate="print"/>
            <a:srcRect/>
            <a:stretch>
              <a:fillRect/>
            </a:stretch>
          </p:blipFill>
          <p:spPr bwMode="auto">
            <a:xfrm rot="16200000">
              <a:off x="1835936" y="2717897"/>
              <a:ext cx="540002" cy="90000"/>
            </a:xfrm>
            <a:prstGeom prst="rect">
              <a:avLst/>
            </a:prstGeom>
            <a:noFill/>
          </p:spPr>
        </p:pic>
        <p:cxnSp>
          <p:nvCxnSpPr>
            <p:cNvPr id="52" name="直線矢印コネクタ 51"/>
            <p:cNvCxnSpPr/>
            <p:nvPr/>
          </p:nvCxnSpPr>
          <p:spPr>
            <a:xfrm flipV="1">
              <a:off x="32867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3221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521928" y="1844824"/>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1871928" y="3186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8719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485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3239752" y="321297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503448" y="31752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1907928" y="4581128"/>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円弧 60"/>
            <p:cNvSpPr/>
            <p:nvPr/>
          </p:nvSpPr>
          <p:spPr>
            <a:xfrm>
              <a:off x="2303648"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H="1">
              <a:off x="935496"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5400000">
              <a:off x="1691580" y="3969060"/>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円弧 63"/>
            <p:cNvSpPr/>
            <p:nvPr/>
          </p:nvSpPr>
          <p:spPr>
            <a:xfrm rot="16200000" flipV="1">
              <a:off x="1691580" y="2384885"/>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1457771" y="1512845"/>
              <a:ext cx="792088" cy="619456"/>
            </a:xfrm>
            <a:prstGeom prst="rect">
              <a:avLst/>
            </a:prstGeom>
            <a:noFill/>
          </p:spPr>
          <p:txBody>
            <a:bodyPr wrap="square" rtlCol="0">
              <a:spAutoFit/>
            </a:bodyPr>
            <a:lstStyle/>
            <a:p>
              <a:r>
                <a:rPr kumimoji="1" lang="en-US" altLang="ja-JP" dirty="0" smtClean="0"/>
                <a:t>Cu</a:t>
              </a:r>
              <a:endParaRPr kumimoji="1" lang="ja-JP" altLang="en-US" dirty="0"/>
            </a:p>
          </p:txBody>
        </p:sp>
        <p:sp>
          <p:nvSpPr>
            <p:cNvPr id="66" name="テキスト ボックス 65"/>
            <p:cNvSpPr txBox="1"/>
            <p:nvPr/>
          </p:nvSpPr>
          <p:spPr>
            <a:xfrm>
              <a:off x="2464794" y="1633620"/>
              <a:ext cx="502878" cy="619456"/>
            </a:xfrm>
            <a:prstGeom prst="rect">
              <a:avLst/>
            </a:prstGeom>
            <a:noFill/>
          </p:spPr>
          <p:txBody>
            <a:bodyPr wrap="none" rtlCol="0">
              <a:spAutoFit/>
            </a:bodyPr>
            <a:lstStyle/>
            <a:p>
              <a:r>
                <a:rPr kumimoji="1" lang="en-US" altLang="ja-JP" dirty="0" smtClean="0"/>
                <a:t>O</a:t>
              </a:r>
              <a:endParaRPr kumimoji="1" lang="ja-JP" altLang="en-US" dirty="0"/>
            </a:p>
          </p:txBody>
        </p:sp>
        <p:cxnSp>
          <p:nvCxnSpPr>
            <p:cNvPr id="67" name="直線矢印コネクタ 66"/>
            <p:cNvCxnSpPr/>
            <p:nvPr/>
          </p:nvCxnSpPr>
          <p:spPr>
            <a:xfrm flipV="1">
              <a:off x="1727584" y="2996952"/>
              <a:ext cx="432048" cy="504056"/>
            </a:xfrm>
            <a:prstGeom prst="straightConnector1">
              <a:avLst/>
            </a:prstGeom>
            <a:ln w="4762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151520" y="2455592"/>
              <a:ext cx="873417" cy="658569"/>
            </a:xfrm>
            <a:prstGeom prst="rect">
              <a:avLst/>
            </a:prstGeom>
            <a:noFill/>
            <a:ln>
              <a:noFill/>
            </a:ln>
          </p:spPr>
          <p:txBody>
            <a:bodyPr wrap="square" rtlCol="0">
              <a:spAutoFit/>
            </a:bodyPr>
            <a:lstStyle/>
            <a:p>
              <a:r>
                <a:rPr kumimoji="1" lang="en-US" altLang="ja-JP" dirty="0" smtClean="0"/>
                <a:t>AM</a:t>
              </a:r>
              <a:endParaRPr kumimoji="1" lang="ja-JP" altLang="en-US" dirty="0"/>
            </a:p>
          </p:txBody>
        </p:sp>
        <p:cxnSp>
          <p:nvCxnSpPr>
            <p:cNvPr id="69" name="直線矢印コネクタ 68"/>
            <p:cNvCxnSpPr/>
            <p:nvPr/>
          </p:nvCxnSpPr>
          <p:spPr>
            <a:xfrm flipH="1">
              <a:off x="1727584" y="2996952"/>
              <a:ext cx="1008112" cy="1224136"/>
            </a:xfrm>
            <a:prstGeom prst="straightConnector1">
              <a:avLst/>
            </a:prstGeom>
            <a:ln w="476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917976" y="4149080"/>
              <a:ext cx="989953" cy="619456"/>
            </a:xfrm>
            <a:prstGeom prst="rect">
              <a:avLst/>
            </a:prstGeom>
            <a:noFill/>
            <a:ln>
              <a:noFill/>
            </a:ln>
          </p:spPr>
          <p:txBody>
            <a:bodyPr wrap="square" rtlCol="0">
              <a:spAutoFit/>
            </a:bodyPr>
            <a:lstStyle/>
            <a:p>
              <a:r>
                <a:rPr kumimoji="1" lang="en-US" altLang="ja-JP" dirty="0" smtClean="0"/>
                <a:t>4BM</a:t>
              </a:r>
              <a:endParaRPr kumimoji="1" lang="ja-JP" altLang="en-US" dirty="0"/>
            </a:p>
          </p:txBody>
        </p:sp>
      </p:grpSp>
      <p:sp>
        <p:nvSpPr>
          <p:cNvPr id="71" name="角丸四角形 70"/>
          <p:cNvSpPr/>
          <p:nvPr/>
        </p:nvSpPr>
        <p:spPr>
          <a:xfrm>
            <a:off x="295264" y="6309320"/>
            <a:ext cx="3337006" cy="482906"/>
          </a:xfrm>
          <a:prstGeom prst="roundRect">
            <a:avLst/>
          </a:prstGeom>
          <a:ln>
            <a:solidFill>
              <a:srgbClr val="FF9933"/>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i="1" dirty="0" smtClean="0"/>
              <a:t>H</a:t>
            </a:r>
            <a:r>
              <a:rPr kumimoji="1" lang="en-US" altLang="ja-JP" sz="2800" baseline="-25000" dirty="0" smtClean="0"/>
              <a:t>int</a:t>
            </a:r>
            <a:r>
              <a:rPr kumimoji="1" lang="en-US" altLang="ja-JP" sz="2800" dirty="0" smtClean="0"/>
              <a:t> = | A – 4B | </a:t>
            </a:r>
            <a:r>
              <a:rPr kumimoji="1" lang="en-US" altLang="ja-JP" sz="2800" i="1" dirty="0" smtClean="0"/>
              <a:t>M</a:t>
            </a:r>
            <a:r>
              <a:rPr kumimoji="1" lang="en-US" altLang="ja-JP" sz="2800" baseline="-25000" dirty="0" smtClean="0"/>
              <a:t>AFM</a:t>
            </a:r>
            <a:endParaRPr kumimoji="1" lang="ja-JP" altLang="en-US" sz="2800" baseline="-25000" dirty="0"/>
          </a:p>
        </p:txBody>
      </p:sp>
      <p:sp>
        <p:nvSpPr>
          <p:cNvPr id="72"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sp>
        <p:nvSpPr>
          <p:cNvPr id="73" name="下矢印 72"/>
          <p:cNvSpPr/>
          <p:nvPr/>
        </p:nvSpPr>
        <p:spPr>
          <a:xfrm>
            <a:off x="3779912" y="5229200"/>
            <a:ext cx="360040"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下矢印 73"/>
          <p:cNvSpPr/>
          <p:nvPr/>
        </p:nvSpPr>
        <p:spPr>
          <a:xfrm rot="10800000">
            <a:off x="5760132" y="5157192"/>
            <a:ext cx="360040" cy="79208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下矢印 74"/>
          <p:cNvSpPr/>
          <p:nvPr/>
        </p:nvSpPr>
        <p:spPr>
          <a:xfrm rot="10800000">
            <a:off x="8702227" y="5157192"/>
            <a:ext cx="360040" cy="79208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02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0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8814"/>
            <a:ext cx="4932040" cy="571500"/>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Comparison of Results</a:t>
            </a:r>
            <a:endParaRPr kumimoji="1" lang="ja-JP" altLang="en-US" sz="3600" b="1" dirty="0">
              <a:latin typeface="Times New Roman" panose="02020603050405020304" pitchFamily="18" charset="0"/>
              <a:cs typeface="Times New Roman" panose="02020603050405020304" pitchFamily="18" charset="0"/>
            </a:endParaRPr>
          </a:p>
        </p:txBody>
      </p:sp>
      <p:grpSp>
        <p:nvGrpSpPr>
          <p:cNvPr id="24" name="グループ化 23"/>
          <p:cNvGrpSpPr/>
          <p:nvPr/>
        </p:nvGrpSpPr>
        <p:grpSpPr>
          <a:xfrm>
            <a:off x="41176" y="1259468"/>
            <a:ext cx="2412168" cy="2322840"/>
            <a:chOff x="323928" y="1512845"/>
            <a:chExt cx="3600000" cy="3895947"/>
          </a:xfrm>
        </p:grpSpPr>
        <p:cxnSp>
          <p:nvCxnSpPr>
            <p:cNvPr id="25" name="直線コネクタ 24"/>
            <p:cNvCxnSpPr/>
            <p:nvPr/>
          </p:nvCxnSpPr>
          <p:spPr>
            <a:xfrm>
              <a:off x="2087624"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323928" y="2132856"/>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719472"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455776" y="1556792"/>
              <a:ext cx="0" cy="385200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928" y="342900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323928" y="4869160"/>
              <a:ext cx="3600000" cy="0"/>
            </a:xfrm>
            <a:prstGeom prst="line">
              <a:avLst/>
            </a:prstGeom>
            <a:ln w="19050">
              <a:prstDash val="dash"/>
            </a:ln>
          </p:spPr>
          <p:style>
            <a:lnRef idx="1">
              <a:schemeClr val="dk1"/>
            </a:lnRef>
            <a:fillRef idx="0">
              <a:schemeClr val="dk1"/>
            </a:fillRef>
            <a:effectRef idx="0">
              <a:schemeClr val="dk1"/>
            </a:effectRef>
            <a:fontRef idx="minor">
              <a:schemeClr val="tx1"/>
            </a:fontRef>
          </p:style>
        </p:cxnSp>
        <p:pic>
          <p:nvPicPr>
            <p:cNvPr id="31"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3383952"/>
              <a:ext cx="540002" cy="90000"/>
            </a:xfrm>
            <a:prstGeom prst="rect">
              <a:avLst/>
            </a:prstGeom>
            <a:noFill/>
          </p:spPr>
        </p:pic>
        <p:pic>
          <p:nvPicPr>
            <p:cNvPr id="32" name="Picture 1" descr="C:\Users\NO\Documents\図\Adobe Illustrator\酸素2p軌道.png"/>
            <p:cNvPicPr>
              <a:picLocks noChangeAspect="1" noChangeArrowheads="1"/>
            </p:cNvPicPr>
            <p:nvPr/>
          </p:nvPicPr>
          <p:blipFill>
            <a:blip r:embed="rId3" cstate="print"/>
            <a:srcRect/>
            <a:stretch>
              <a:fillRect/>
            </a:stretch>
          </p:blipFill>
          <p:spPr bwMode="auto">
            <a:xfrm>
              <a:off x="2519936" y="2087952"/>
              <a:ext cx="540002" cy="90000"/>
            </a:xfrm>
            <a:prstGeom prst="rect">
              <a:avLst/>
            </a:prstGeom>
            <a:noFill/>
          </p:spPr>
        </p:pic>
        <p:pic>
          <p:nvPicPr>
            <p:cNvPr id="33"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2087952"/>
              <a:ext cx="540002" cy="90000"/>
            </a:xfrm>
            <a:prstGeom prst="rect">
              <a:avLst/>
            </a:prstGeom>
            <a:noFill/>
          </p:spPr>
        </p:pic>
        <p:pic>
          <p:nvPicPr>
            <p:cNvPr id="34"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449936" y="2717897"/>
              <a:ext cx="540002" cy="90000"/>
            </a:xfrm>
            <a:prstGeom prst="rect">
              <a:avLst/>
            </a:prstGeom>
            <a:noFill/>
          </p:spPr>
        </p:pic>
        <p:pic>
          <p:nvPicPr>
            <p:cNvPr id="35" name="Picture 1" descr="C:\Users\NO\Documents\図\Adobe Illustrator\酸素2p軌道.png"/>
            <p:cNvPicPr>
              <a:picLocks noChangeAspect="1" noChangeArrowheads="1"/>
            </p:cNvPicPr>
            <p:nvPr/>
          </p:nvPicPr>
          <p:blipFill>
            <a:blip r:embed="rId3" cstate="print"/>
            <a:srcRect/>
            <a:stretch>
              <a:fillRect/>
            </a:stretch>
          </p:blipFill>
          <p:spPr bwMode="auto">
            <a:xfrm>
              <a:off x="2519672" y="3383952"/>
              <a:ext cx="540002" cy="90000"/>
            </a:xfrm>
            <a:prstGeom prst="rect">
              <a:avLst/>
            </a:prstGeom>
            <a:noFill/>
          </p:spPr>
        </p:pic>
        <p:pic>
          <p:nvPicPr>
            <p:cNvPr id="36"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1799936" y="4086049"/>
              <a:ext cx="540002" cy="90000"/>
            </a:xfrm>
            <a:prstGeom prst="rect">
              <a:avLst/>
            </a:prstGeom>
            <a:noFill/>
          </p:spPr>
        </p:pic>
        <p:pic>
          <p:nvPicPr>
            <p:cNvPr id="37"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3185936" y="4086049"/>
              <a:ext cx="540002" cy="90000"/>
            </a:xfrm>
            <a:prstGeom prst="rect">
              <a:avLst/>
            </a:prstGeom>
            <a:noFill/>
          </p:spPr>
        </p:pic>
        <p:pic>
          <p:nvPicPr>
            <p:cNvPr id="38" name="Picture 1" descr="C:\Users\NO\Documents\図\Adobe Illustrator\酸素2p軌道.png"/>
            <p:cNvPicPr>
              <a:picLocks noChangeAspect="1" noChangeArrowheads="1"/>
            </p:cNvPicPr>
            <p:nvPr/>
          </p:nvPicPr>
          <p:blipFill>
            <a:blip r:embed="rId3" cstate="print"/>
            <a:srcRect/>
            <a:stretch>
              <a:fillRect/>
            </a:stretch>
          </p:blipFill>
          <p:spPr bwMode="auto">
            <a:xfrm>
              <a:off x="1151520" y="4823952"/>
              <a:ext cx="540002" cy="90000"/>
            </a:xfrm>
            <a:prstGeom prst="rect">
              <a:avLst/>
            </a:prstGeom>
            <a:noFill/>
          </p:spPr>
        </p:pic>
        <p:pic>
          <p:nvPicPr>
            <p:cNvPr id="39" name="Picture 1" descr="C:\Users\NO\Documents\図\Adobe Illustrator\酸素2p軌道.png"/>
            <p:cNvPicPr>
              <a:picLocks noChangeAspect="1" noChangeArrowheads="1"/>
            </p:cNvPicPr>
            <p:nvPr/>
          </p:nvPicPr>
          <p:blipFill>
            <a:blip r:embed="rId3" cstate="print"/>
            <a:srcRect/>
            <a:stretch>
              <a:fillRect/>
            </a:stretch>
          </p:blipFill>
          <p:spPr bwMode="auto">
            <a:xfrm>
              <a:off x="2519672" y="4823952"/>
              <a:ext cx="540002" cy="90000"/>
            </a:xfrm>
            <a:prstGeom prst="rect">
              <a:avLst/>
            </a:prstGeom>
            <a:noFill/>
          </p:spPr>
        </p:pic>
        <p:pic>
          <p:nvPicPr>
            <p:cNvPr id="40" name="Picture 5" descr="C:\Users\NO\Documents\図\Adobe Illustrator\Cu3dx2y2.png"/>
            <p:cNvPicPr>
              <a:picLocks noChangeAspect="1" noChangeArrowheads="1"/>
            </p:cNvPicPr>
            <p:nvPr/>
          </p:nvPicPr>
          <p:blipFill>
            <a:blip r:embed="rId4" cstate="print"/>
            <a:srcRect/>
            <a:stretch>
              <a:fillRect/>
            </a:stretch>
          </p:blipFill>
          <p:spPr bwMode="auto">
            <a:xfrm>
              <a:off x="1832929" y="4617192"/>
              <a:ext cx="542727" cy="540000"/>
            </a:xfrm>
            <a:prstGeom prst="rect">
              <a:avLst/>
            </a:prstGeom>
            <a:noFill/>
          </p:spPr>
        </p:pic>
        <p:pic>
          <p:nvPicPr>
            <p:cNvPr id="41" name="Picture 5" descr="C:\Users\NO\Documents\図\Adobe Illustrator\Cu3dx2y2.png"/>
            <p:cNvPicPr>
              <a:picLocks noChangeAspect="1" noChangeArrowheads="1"/>
            </p:cNvPicPr>
            <p:nvPr/>
          </p:nvPicPr>
          <p:blipFill>
            <a:blip r:embed="rId4" cstate="print"/>
            <a:srcRect/>
            <a:stretch>
              <a:fillRect/>
            </a:stretch>
          </p:blipFill>
          <p:spPr bwMode="auto">
            <a:xfrm>
              <a:off x="464777" y="1844824"/>
              <a:ext cx="542727" cy="540000"/>
            </a:xfrm>
            <a:prstGeom prst="rect">
              <a:avLst/>
            </a:prstGeom>
            <a:noFill/>
          </p:spPr>
        </p:pic>
        <p:pic>
          <p:nvPicPr>
            <p:cNvPr id="42" name="Picture 5" descr="C:\Users\NO\Documents\図\Adobe Illustrator\Cu3dx2y2.png"/>
            <p:cNvPicPr>
              <a:picLocks noChangeAspect="1" noChangeArrowheads="1"/>
            </p:cNvPicPr>
            <p:nvPr/>
          </p:nvPicPr>
          <p:blipFill>
            <a:blip r:embed="rId4" cstate="print"/>
            <a:srcRect/>
            <a:stretch>
              <a:fillRect/>
            </a:stretch>
          </p:blipFill>
          <p:spPr bwMode="auto">
            <a:xfrm>
              <a:off x="1799592" y="1844824"/>
              <a:ext cx="542727" cy="540000"/>
            </a:xfrm>
            <a:prstGeom prst="rect">
              <a:avLst/>
            </a:prstGeom>
            <a:noFill/>
          </p:spPr>
        </p:pic>
        <p:pic>
          <p:nvPicPr>
            <p:cNvPr id="43" name="Picture 5" descr="C:\Users\NO\Documents\図\Adobe Illustrator\Cu3dx2y2.png"/>
            <p:cNvPicPr>
              <a:picLocks noChangeAspect="1" noChangeArrowheads="1"/>
            </p:cNvPicPr>
            <p:nvPr/>
          </p:nvPicPr>
          <p:blipFill>
            <a:blip r:embed="rId4" cstate="print"/>
            <a:srcRect/>
            <a:stretch>
              <a:fillRect/>
            </a:stretch>
          </p:blipFill>
          <p:spPr bwMode="auto">
            <a:xfrm>
              <a:off x="3201081" y="1844824"/>
              <a:ext cx="542727" cy="540000"/>
            </a:xfrm>
            <a:prstGeom prst="rect">
              <a:avLst/>
            </a:prstGeom>
            <a:noFill/>
          </p:spPr>
        </p:pic>
        <p:pic>
          <p:nvPicPr>
            <p:cNvPr id="44" name="Picture 5" descr="C:\Users\NO\Documents\図\Adobe Illustrator\Cu3dx2y2.png"/>
            <p:cNvPicPr>
              <a:picLocks noChangeAspect="1" noChangeArrowheads="1"/>
            </p:cNvPicPr>
            <p:nvPr/>
          </p:nvPicPr>
          <p:blipFill>
            <a:blip r:embed="rId4" cstate="print"/>
            <a:srcRect/>
            <a:stretch>
              <a:fillRect/>
            </a:stretch>
          </p:blipFill>
          <p:spPr bwMode="auto">
            <a:xfrm>
              <a:off x="464777" y="3140968"/>
              <a:ext cx="542727" cy="540000"/>
            </a:xfrm>
            <a:prstGeom prst="rect">
              <a:avLst/>
            </a:prstGeom>
            <a:noFill/>
          </p:spPr>
        </p:pic>
        <p:pic>
          <p:nvPicPr>
            <p:cNvPr id="45" name="Picture 5" descr="C:\Users\NO\Documents\図\Adobe Illustrator\Cu3dx2y2.png"/>
            <p:cNvPicPr>
              <a:picLocks noChangeAspect="1" noChangeArrowheads="1"/>
            </p:cNvPicPr>
            <p:nvPr/>
          </p:nvPicPr>
          <p:blipFill>
            <a:blip r:embed="rId4" cstate="print"/>
            <a:srcRect/>
            <a:stretch>
              <a:fillRect/>
            </a:stretch>
          </p:blipFill>
          <p:spPr bwMode="auto">
            <a:xfrm>
              <a:off x="1832929" y="3177032"/>
              <a:ext cx="542727" cy="540000"/>
            </a:xfrm>
            <a:prstGeom prst="rect">
              <a:avLst/>
            </a:prstGeom>
            <a:noFill/>
          </p:spPr>
        </p:pic>
        <p:pic>
          <p:nvPicPr>
            <p:cNvPr id="46" name="Picture 5" descr="C:\Users\NO\Documents\図\Adobe Illustrator\Cu3dx2y2.png"/>
            <p:cNvPicPr>
              <a:picLocks noChangeAspect="1" noChangeArrowheads="1"/>
            </p:cNvPicPr>
            <p:nvPr/>
          </p:nvPicPr>
          <p:blipFill>
            <a:blip r:embed="rId4" cstate="print"/>
            <a:srcRect/>
            <a:stretch>
              <a:fillRect/>
            </a:stretch>
          </p:blipFill>
          <p:spPr bwMode="auto">
            <a:xfrm>
              <a:off x="464777" y="4617192"/>
              <a:ext cx="542727" cy="540000"/>
            </a:xfrm>
            <a:prstGeom prst="rect">
              <a:avLst/>
            </a:prstGeom>
            <a:noFill/>
          </p:spPr>
        </p:pic>
        <p:pic>
          <p:nvPicPr>
            <p:cNvPr id="47" name="Picture 5" descr="C:\Users\NO\Documents\図\Adobe Illustrator\Cu3dx2y2.png"/>
            <p:cNvPicPr>
              <a:picLocks noChangeAspect="1" noChangeArrowheads="1"/>
            </p:cNvPicPr>
            <p:nvPr/>
          </p:nvPicPr>
          <p:blipFill>
            <a:blip r:embed="rId4" cstate="print"/>
            <a:srcRect/>
            <a:stretch>
              <a:fillRect/>
            </a:stretch>
          </p:blipFill>
          <p:spPr bwMode="auto">
            <a:xfrm>
              <a:off x="3201081" y="3177032"/>
              <a:ext cx="542727" cy="540000"/>
            </a:xfrm>
            <a:prstGeom prst="rect">
              <a:avLst/>
            </a:prstGeom>
            <a:noFill/>
          </p:spPr>
        </p:pic>
        <p:pic>
          <p:nvPicPr>
            <p:cNvPr id="48" name="Picture 5" descr="C:\Users\NO\Documents\図\Adobe Illustrator\Cu3dx2y2.png"/>
            <p:cNvPicPr>
              <a:picLocks noChangeAspect="1" noChangeArrowheads="1"/>
            </p:cNvPicPr>
            <p:nvPr/>
          </p:nvPicPr>
          <p:blipFill>
            <a:blip r:embed="rId4" cstate="print"/>
            <a:srcRect/>
            <a:stretch>
              <a:fillRect/>
            </a:stretch>
          </p:blipFill>
          <p:spPr bwMode="auto">
            <a:xfrm>
              <a:off x="3201081" y="4617192"/>
              <a:ext cx="542727" cy="540000"/>
            </a:xfrm>
            <a:prstGeom prst="rect">
              <a:avLst/>
            </a:prstGeom>
            <a:noFill/>
          </p:spPr>
        </p:pic>
        <p:pic>
          <p:nvPicPr>
            <p:cNvPr id="49"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3203936" y="2717897"/>
              <a:ext cx="540002" cy="90000"/>
            </a:xfrm>
            <a:prstGeom prst="rect">
              <a:avLst/>
            </a:prstGeom>
            <a:noFill/>
          </p:spPr>
        </p:pic>
        <p:pic>
          <p:nvPicPr>
            <p:cNvPr id="50"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449936" y="4086049"/>
              <a:ext cx="540002" cy="90000"/>
            </a:xfrm>
            <a:prstGeom prst="rect">
              <a:avLst/>
            </a:prstGeom>
            <a:noFill/>
          </p:spPr>
        </p:pic>
        <p:pic>
          <p:nvPicPr>
            <p:cNvPr id="51" name="Picture 1" descr="C:\Users\NO\Documents\図\Adobe Illustrator\酸素2p軌道.png"/>
            <p:cNvPicPr>
              <a:picLocks noChangeAspect="1" noChangeArrowheads="1"/>
            </p:cNvPicPr>
            <p:nvPr/>
          </p:nvPicPr>
          <p:blipFill>
            <a:blip r:embed="rId3" cstate="print"/>
            <a:srcRect/>
            <a:stretch>
              <a:fillRect/>
            </a:stretch>
          </p:blipFill>
          <p:spPr bwMode="auto">
            <a:xfrm rot="16200000">
              <a:off x="1835936" y="2717897"/>
              <a:ext cx="540002" cy="90000"/>
            </a:xfrm>
            <a:prstGeom prst="rect">
              <a:avLst/>
            </a:prstGeom>
            <a:noFill/>
          </p:spPr>
        </p:pic>
        <p:cxnSp>
          <p:nvCxnSpPr>
            <p:cNvPr id="52" name="直線矢印コネクタ 51"/>
            <p:cNvCxnSpPr/>
            <p:nvPr/>
          </p:nvCxnSpPr>
          <p:spPr>
            <a:xfrm flipV="1">
              <a:off x="32867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3221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521928" y="1844824"/>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1871928" y="3186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871928" y="18180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485928" y="465313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3239752" y="3212976"/>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503448" y="3175200"/>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1907928" y="4581128"/>
              <a:ext cx="432048" cy="5040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円弧 60"/>
            <p:cNvSpPr/>
            <p:nvPr/>
          </p:nvSpPr>
          <p:spPr>
            <a:xfrm>
              <a:off x="2303648"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H="1">
              <a:off x="935496" y="2996952"/>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5400000">
              <a:off x="1691580" y="3969060"/>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円弧 63"/>
            <p:cNvSpPr/>
            <p:nvPr/>
          </p:nvSpPr>
          <p:spPr>
            <a:xfrm rot="16200000" flipV="1">
              <a:off x="1691580" y="2384885"/>
              <a:ext cx="1008112" cy="504056"/>
            </a:xfrm>
            <a:prstGeom prst="arc">
              <a:avLst>
                <a:gd name="adj1" fmla="val 11149249"/>
                <a:gd name="adj2" fmla="val 0"/>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1457771" y="1512845"/>
              <a:ext cx="792088" cy="619456"/>
            </a:xfrm>
            <a:prstGeom prst="rect">
              <a:avLst/>
            </a:prstGeom>
            <a:noFill/>
          </p:spPr>
          <p:txBody>
            <a:bodyPr wrap="square" rtlCol="0">
              <a:spAutoFit/>
            </a:bodyPr>
            <a:lstStyle/>
            <a:p>
              <a:r>
                <a:rPr kumimoji="1" lang="en-US" altLang="ja-JP" dirty="0" smtClean="0"/>
                <a:t>Cu</a:t>
              </a:r>
              <a:endParaRPr kumimoji="1" lang="ja-JP" altLang="en-US" dirty="0"/>
            </a:p>
          </p:txBody>
        </p:sp>
        <p:sp>
          <p:nvSpPr>
            <p:cNvPr id="66" name="テキスト ボックス 65"/>
            <p:cNvSpPr txBox="1"/>
            <p:nvPr/>
          </p:nvSpPr>
          <p:spPr>
            <a:xfrm>
              <a:off x="2464794" y="1633620"/>
              <a:ext cx="502878" cy="619456"/>
            </a:xfrm>
            <a:prstGeom prst="rect">
              <a:avLst/>
            </a:prstGeom>
            <a:noFill/>
          </p:spPr>
          <p:txBody>
            <a:bodyPr wrap="none" rtlCol="0">
              <a:spAutoFit/>
            </a:bodyPr>
            <a:lstStyle/>
            <a:p>
              <a:r>
                <a:rPr kumimoji="1" lang="en-US" altLang="ja-JP" dirty="0" smtClean="0"/>
                <a:t>O</a:t>
              </a:r>
              <a:endParaRPr kumimoji="1" lang="ja-JP" altLang="en-US" dirty="0"/>
            </a:p>
          </p:txBody>
        </p:sp>
        <p:cxnSp>
          <p:nvCxnSpPr>
            <p:cNvPr id="67" name="直線矢印コネクタ 66"/>
            <p:cNvCxnSpPr/>
            <p:nvPr/>
          </p:nvCxnSpPr>
          <p:spPr>
            <a:xfrm flipV="1">
              <a:off x="1727584" y="2996952"/>
              <a:ext cx="432048" cy="504056"/>
            </a:xfrm>
            <a:prstGeom prst="straightConnector1">
              <a:avLst/>
            </a:prstGeom>
            <a:ln w="4762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151520" y="2455592"/>
              <a:ext cx="873417" cy="658569"/>
            </a:xfrm>
            <a:prstGeom prst="rect">
              <a:avLst/>
            </a:prstGeom>
            <a:noFill/>
            <a:ln>
              <a:noFill/>
            </a:ln>
          </p:spPr>
          <p:txBody>
            <a:bodyPr wrap="square" rtlCol="0">
              <a:spAutoFit/>
            </a:bodyPr>
            <a:lstStyle/>
            <a:p>
              <a:r>
                <a:rPr kumimoji="1" lang="en-US" altLang="ja-JP" dirty="0" smtClean="0"/>
                <a:t>AM</a:t>
              </a:r>
              <a:endParaRPr kumimoji="1" lang="ja-JP" altLang="en-US" dirty="0"/>
            </a:p>
          </p:txBody>
        </p:sp>
        <p:cxnSp>
          <p:nvCxnSpPr>
            <p:cNvPr id="69" name="直線矢印コネクタ 68"/>
            <p:cNvCxnSpPr/>
            <p:nvPr/>
          </p:nvCxnSpPr>
          <p:spPr>
            <a:xfrm flipH="1">
              <a:off x="1727584" y="2996952"/>
              <a:ext cx="1008112" cy="1224136"/>
            </a:xfrm>
            <a:prstGeom prst="straightConnector1">
              <a:avLst/>
            </a:prstGeom>
            <a:ln w="476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917976" y="4149080"/>
              <a:ext cx="989953" cy="619456"/>
            </a:xfrm>
            <a:prstGeom prst="rect">
              <a:avLst/>
            </a:prstGeom>
            <a:noFill/>
            <a:ln>
              <a:noFill/>
            </a:ln>
          </p:spPr>
          <p:txBody>
            <a:bodyPr wrap="square" rtlCol="0">
              <a:spAutoFit/>
            </a:bodyPr>
            <a:lstStyle/>
            <a:p>
              <a:r>
                <a:rPr kumimoji="1" lang="en-US" altLang="ja-JP" dirty="0" smtClean="0"/>
                <a:t>4BM</a:t>
              </a:r>
              <a:endParaRPr kumimoji="1" lang="ja-JP" altLang="en-US" dirty="0"/>
            </a:p>
          </p:txBody>
        </p:sp>
      </p:grpSp>
      <p:sp>
        <p:nvSpPr>
          <p:cNvPr id="71" name="角丸四角形 70"/>
          <p:cNvSpPr/>
          <p:nvPr/>
        </p:nvSpPr>
        <p:spPr>
          <a:xfrm>
            <a:off x="295264" y="6309320"/>
            <a:ext cx="3337006" cy="482906"/>
          </a:xfrm>
          <a:prstGeom prst="roundRect">
            <a:avLst/>
          </a:prstGeom>
          <a:ln>
            <a:solidFill>
              <a:srgbClr val="FF9933"/>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i="1" dirty="0" smtClean="0"/>
              <a:t>H</a:t>
            </a:r>
            <a:r>
              <a:rPr kumimoji="1" lang="en-US" altLang="ja-JP" sz="2800" baseline="-25000" dirty="0" smtClean="0"/>
              <a:t>int</a:t>
            </a:r>
            <a:r>
              <a:rPr kumimoji="1" lang="en-US" altLang="ja-JP" sz="2800" dirty="0" smtClean="0"/>
              <a:t> = | A – 4B | </a:t>
            </a:r>
            <a:r>
              <a:rPr kumimoji="1" lang="en-US" altLang="ja-JP" sz="2800" i="1" dirty="0" smtClean="0"/>
              <a:t>M</a:t>
            </a:r>
            <a:r>
              <a:rPr kumimoji="1" lang="en-US" altLang="ja-JP" sz="2800" baseline="-25000" dirty="0" smtClean="0"/>
              <a:t>AFM</a:t>
            </a:r>
            <a:endParaRPr kumimoji="1" lang="ja-JP" altLang="en-US" sz="2800" baseline="-25000" dirty="0"/>
          </a:p>
        </p:txBody>
      </p:sp>
      <p:sp>
        <p:nvSpPr>
          <p:cNvPr id="95" name="円/楕円 94"/>
          <p:cNvSpPr/>
          <p:nvPr/>
        </p:nvSpPr>
        <p:spPr>
          <a:xfrm>
            <a:off x="558953" y="1777921"/>
            <a:ext cx="1350299" cy="12871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弧 99"/>
          <p:cNvSpPr/>
          <p:nvPr/>
        </p:nvSpPr>
        <p:spPr>
          <a:xfrm rot="20682357">
            <a:off x="1426286" y="1763689"/>
            <a:ext cx="2326328" cy="1575956"/>
          </a:xfrm>
          <a:prstGeom prst="arc">
            <a:avLst>
              <a:gd name="adj1" fmla="val 13570863"/>
              <a:gd name="adj2" fmla="val 20084092"/>
            </a:avLst>
          </a:prstGeom>
          <a:ln w="34925">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3" name="グループ化 102"/>
          <p:cNvGrpSpPr/>
          <p:nvPr/>
        </p:nvGrpSpPr>
        <p:grpSpPr>
          <a:xfrm>
            <a:off x="2627784" y="1099213"/>
            <a:ext cx="2636645" cy="2545811"/>
            <a:chOff x="3663985" y="1032721"/>
            <a:chExt cx="2636645" cy="2545811"/>
          </a:xfrm>
        </p:grpSpPr>
        <p:grpSp>
          <p:nvGrpSpPr>
            <p:cNvPr id="72" name="グループ化 71"/>
            <p:cNvGrpSpPr/>
            <p:nvPr/>
          </p:nvGrpSpPr>
          <p:grpSpPr>
            <a:xfrm>
              <a:off x="3663985" y="1032721"/>
              <a:ext cx="2636645" cy="2545811"/>
              <a:chOff x="528235" y="2276872"/>
              <a:chExt cx="3683726" cy="3637927"/>
            </a:xfrm>
          </p:grpSpPr>
          <p:grpSp>
            <p:nvGrpSpPr>
              <p:cNvPr id="73" name="グループ化 72"/>
              <p:cNvGrpSpPr/>
              <p:nvPr/>
            </p:nvGrpSpPr>
            <p:grpSpPr>
              <a:xfrm>
                <a:off x="1691681" y="3356992"/>
                <a:ext cx="1339239" cy="1425601"/>
                <a:chOff x="1691680" y="2470636"/>
                <a:chExt cx="2155696" cy="2311957"/>
              </a:xfrm>
            </p:grpSpPr>
            <p:sp>
              <p:nvSpPr>
                <p:cNvPr id="90" name="円/楕円 89"/>
                <p:cNvSpPr/>
                <p:nvPr/>
              </p:nvSpPr>
              <p:spPr>
                <a:xfrm>
                  <a:off x="1691680" y="3356992"/>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767256" y="3395498"/>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rot="5400000">
                  <a:off x="2251252" y="2758668"/>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rot="5400000">
                  <a:off x="2227196" y="3990505"/>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2587236" y="346063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2869899" y="3916963"/>
                <a:ext cx="1342062" cy="321130"/>
                <a:chOff x="4644008" y="3460634"/>
                <a:chExt cx="2160240" cy="520790"/>
              </a:xfrm>
            </p:grpSpPr>
            <p:sp>
              <p:nvSpPr>
                <p:cNvPr id="87" name="円/楕円 86"/>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528235" y="3899958"/>
                <a:ext cx="1342062" cy="321130"/>
                <a:chOff x="4644008" y="3460634"/>
                <a:chExt cx="2160240" cy="520790"/>
              </a:xfrm>
            </p:grpSpPr>
            <p:sp>
              <p:nvSpPr>
                <p:cNvPr id="84" name="円/楕円 83"/>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rot="5400000">
                <a:off x="1685270" y="5083203"/>
                <a:ext cx="1342062" cy="321130"/>
                <a:chOff x="4644008" y="3460634"/>
                <a:chExt cx="2160240" cy="520790"/>
              </a:xfrm>
            </p:grpSpPr>
            <p:sp>
              <p:nvSpPr>
                <p:cNvPr id="81" name="円/楕円 80"/>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p:nvGrpSpPr>
            <p:grpSpPr>
              <a:xfrm rot="5400000">
                <a:off x="1717671" y="2787338"/>
                <a:ext cx="1342062" cy="321130"/>
                <a:chOff x="4644008" y="3460634"/>
                <a:chExt cx="2160240" cy="520790"/>
              </a:xfrm>
            </p:grpSpPr>
            <p:sp>
              <p:nvSpPr>
                <p:cNvPr id="78" name="円/楕円 77"/>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1" name="テキスト ボックス 100"/>
            <p:cNvSpPr txBox="1"/>
            <p:nvPr/>
          </p:nvSpPr>
          <p:spPr>
            <a:xfrm>
              <a:off x="5004048" y="1876762"/>
              <a:ext cx="513282"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Cu</a:t>
              </a:r>
              <a:endParaRPr kumimoji="1" lang="ja-JP" altLang="en-US" dirty="0">
                <a:latin typeface="Arial" panose="020B0604020202020204" pitchFamily="34" charset="0"/>
                <a:cs typeface="Arial" panose="020B0604020202020204" pitchFamily="34" charset="0"/>
              </a:endParaRPr>
            </a:p>
          </p:txBody>
        </p:sp>
        <p:sp>
          <p:nvSpPr>
            <p:cNvPr id="102" name="テキスト ボックス 101"/>
            <p:cNvSpPr txBox="1"/>
            <p:nvPr/>
          </p:nvSpPr>
          <p:spPr>
            <a:xfrm>
              <a:off x="5652120" y="2380818"/>
              <a:ext cx="383438"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O</a:t>
              </a:r>
              <a:endParaRPr kumimoji="1" lang="ja-JP" altLang="en-US" dirty="0">
                <a:latin typeface="Arial" panose="020B0604020202020204" pitchFamily="34" charset="0"/>
                <a:cs typeface="Arial" panose="020B0604020202020204" pitchFamily="34" charset="0"/>
              </a:endParaRPr>
            </a:p>
          </p:txBody>
        </p:sp>
      </p:grpSp>
      <p:grpSp>
        <p:nvGrpSpPr>
          <p:cNvPr id="106" name="グループ化 105"/>
          <p:cNvGrpSpPr/>
          <p:nvPr/>
        </p:nvGrpSpPr>
        <p:grpSpPr>
          <a:xfrm>
            <a:off x="4499992" y="620688"/>
            <a:ext cx="4824536" cy="1472130"/>
            <a:chOff x="4946787" y="809417"/>
            <a:chExt cx="4229575" cy="1278702"/>
          </a:xfrm>
        </p:grpSpPr>
        <p:sp>
          <p:nvSpPr>
            <p:cNvPr id="104" name="テキスト ボックス 103"/>
            <p:cNvSpPr txBox="1"/>
            <p:nvPr/>
          </p:nvSpPr>
          <p:spPr>
            <a:xfrm>
              <a:off x="4946787" y="809417"/>
              <a:ext cx="4229575" cy="1256483"/>
            </a:xfrm>
            <a:prstGeom prst="rect">
              <a:avLst/>
            </a:prstGeom>
            <a:noFill/>
          </p:spPr>
          <p:txBody>
            <a:bodyPr wrap="none" rtlCol="0">
              <a:spAutoFit/>
            </a:bodyPr>
            <a:lstStyle/>
            <a:p>
              <a:r>
                <a:rPr kumimoji="1" lang="en-US" altLang="ja-JP" sz="2200" dirty="0" smtClean="0">
                  <a:latin typeface="Arial" panose="020B0604020202020204" pitchFamily="34" charset="0"/>
                  <a:cs typeface="Arial" panose="020B0604020202020204" pitchFamily="34" charset="0"/>
                </a:rPr>
                <a:t> Wave functions of Cu 3d and O 2p </a:t>
              </a:r>
            </a:p>
            <a:p>
              <a:r>
                <a:rPr kumimoji="1" lang="en-US" altLang="ja-JP" sz="2200" dirty="0" smtClean="0">
                  <a:latin typeface="Arial" panose="020B0604020202020204" pitchFamily="34" charset="0"/>
                  <a:cs typeface="Arial" panose="020B0604020202020204" pitchFamily="34" charset="0"/>
                </a:rPr>
                <a:t>are overlapped largely.</a:t>
              </a:r>
            </a:p>
            <a:p>
              <a:r>
                <a:rPr kumimoji="1" lang="en-US" altLang="ja-JP" sz="2200" dirty="0" smtClean="0">
                  <a:latin typeface="Arial" panose="020B0604020202020204" pitchFamily="34" charset="0"/>
                  <a:cs typeface="Arial" panose="020B0604020202020204" pitchFamily="34" charset="0"/>
                </a:rPr>
                <a:t> So, Cu-O bonding in multi-layer </a:t>
              </a:r>
            </a:p>
            <a:p>
              <a:r>
                <a:rPr kumimoji="1" lang="en-US" altLang="ja-JP" sz="2200" dirty="0" smtClean="0">
                  <a:latin typeface="Arial" panose="020B0604020202020204" pitchFamily="34" charset="0"/>
                  <a:cs typeface="Arial" panose="020B0604020202020204" pitchFamily="34" charset="0"/>
                </a:rPr>
                <a:t>is stronger.</a:t>
              </a:r>
              <a:endParaRPr kumimoji="1" lang="ja-JP" altLang="en-US" sz="2200" dirty="0">
                <a:latin typeface="Arial" panose="020B0604020202020204" pitchFamily="34" charset="0"/>
                <a:cs typeface="Arial" panose="020B0604020202020204" pitchFamily="34" charset="0"/>
              </a:endParaRPr>
            </a:p>
          </p:txBody>
        </p:sp>
        <p:sp>
          <p:nvSpPr>
            <p:cNvPr id="105" name="角丸四角形 104"/>
            <p:cNvSpPr/>
            <p:nvPr/>
          </p:nvSpPr>
          <p:spPr>
            <a:xfrm>
              <a:off x="4946787" y="809417"/>
              <a:ext cx="4017701" cy="12787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グループ化 108"/>
          <p:cNvGrpSpPr/>
          <p:nvPr/>
        </p:nvGrpSpPr>
        <p:grpSpPr>
          <a:xfrm>
            <a:off x="4704087" y="2940645"/>
            <a:ext cx="4339396" cy="491655"/>
            <a:chOff x="4704087" y="2940645"/>
            <a:chExt cx="4339396" cy="491655"/>
          </a:xfrm>
        </p:grpSpPr>
        <p:sp>
          <p:nvSpPr>
            <p:cNvPr id="107" name="テキスト ボックス 106"/>
            <p:cNvSpPr txBox="1"/>
            <p:nvPr/>
          </p:nvSpPr>
          <p:spPr>
            <a:xfrm>
              <a:off x="4716016" y="2967335"/>
              <a:ext cx="4327467"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Flatness is good in multi-layer.</a:t>
              </a:r>
              <a:endParaRPr kumimoji="1" lang="ja-JP" altLang="en-US" sz="2400" dirty="0">
                <a:latin typeface="Arial" panose="020B0604020202020204" pitchFamily="34" charset="0"/>
                <a:cs typeface="Arial" panose="020B0604020202020204" pitchFamily="34" charset="0"/>
              </a:endParaRPr>
            </a:p>
          </p:txBody>
        </p:sp>
        <p:sp>
          <p:nvSpPr>
            <p:cNvPr id="108" name="角丸四角形 107"/>
            <p:cNvSpPr/>
            <p:nvPr/>
          </p:nvSpPr>
          <p:spPr>
            <a:xfrm>
              <a:off x="4704087" y="2940645"/>
              <a:ext cx="4339396" cy="4916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下矢印 3"/>
          <p:cNvSpPr/>
          <p:nvPr/>
        </p:nvSpPr>
        <p:spPr>
          <a:xfrm>
            <a:off x="6372200" y="2242709"/>
            <a:ext cx="1092947" cy="53821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graphicFrame>
        <p:nvGraphicFramePr>
          <p:cNvPr id="97" name="表 96"/>
          <p:cNvGraphicFramePr>
            <a:graphicFrameLocks noGrp="1"/>
          </p:cNvGraphicFramePr>
          <p:nvPr>
            <p:extLst>
              <p:ext uri="{D42A27DB-BD31-4B8C-83A1-F6EECF244321}">
                <p14:modId xmlns:p14="http://schemas.microsoft.com/office/powerpoint/2010/main" val="779844133"/>
              </p:ext>
            </p:extLst>
          </p:nvPr>
        </p:nvGraphicFramePr>
        <p:xfrm>
          <a:off x="35496" y="3717032"/>
          <a:ext cx="9008449" cy="2377440"/>
        </p:xfrm>
        <a:graphic>
          <a:graphicData uri="http://schemas.openxmlformats.org/drawingml/2006/table">
            <a:tbl>
              <a:tblPr firstRow="1" bandRow="1">
                <a:tableStyleId>{2D5ABB26-0587-4C30-8999-92F81FD0307C}</a:tableStyleId>
              </a:tblPr>
              <a:tblGrid>
                <a:gridCol w="1881656"/>
                <a:gridCol w="2424579"/>
                <a:gridCol w="2278688"/>
                <a:gridCol w="2423526"/>
              </a:tblGrid>
              <a:tr h="370840">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dirty="0" smtClean="0"/>
                        <a:t>YCu</a:t>
                      </a:r>
                      <a:r>
                        <a:rPr kumimoji="1" lang="en-US" altLang="ja-JP" sz="2000" baseline="-25000" dirty="0" smtClean="0"/>
                        <a:t>2</a:t>
                      </a:r>
                      <a:r>
                        <a:rPr kumimoji="1" lang="en-US" altLang="ja-JP" sz="2000" dirty="0" smtClean="0"/>
                        <a:t>O</a:t>
                      </a:r>
                      <a:r>
                        <a:rPr kumimoji="1" lang="en-US" altLang="ja-JP" sz="2000" baseline="-25000" dirty="0" smtClean="0"/>
                        <a:t>7-δ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baseline="0" dirty="0" smtClean="0"/>
                        <a:t>Ca</a:t>
                      </a:r>
                      <a:r>
                        <a:rPr kumimoji="1" lang="en-US" altLang="ja-JP" sz="2000" baseline="-25000" dirty="0" smtClean="0"/>
                        <a:t>4</a:t>
                      </a:r>
                      <a:r>
                        <a:rPr kumimoji="1" lang="en-US" altLang="ja-JP" sz="2000" dirty="0" smtClean="0"/>
                        <a:t>Cu</a:t>
                      </a:r>
                      <a:r>
                        <a:rPr kumimoji="1" lang="en-US" altLang="ja-JP" sz="2000" baseline="-25000" dirty="0" smtClean="0"/>
                        <a:t>5</a:t>
                      </a:r>
                      <a:r>
                        <a:rPr kumimoji="1" lang="en-US" altLang="ja-JP" sz="2000" dirty="0" smtClean="0"/>
                        <a:t>O</a:t>
                      </a:r>
                      <a:r>
                        <a:rPr kumimoji="1" lang="en-US" altLang="ja-JP" sz="2000" baseline="-25000" dirty="0" smtClean="0"/>
                        <a:t>12+δ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TlBa</a:t>
                      </a:r>
                      <a:r>
                        <a:rPr kumimoji="1" lang="en-US" altLang="ja-JP" sz="2000" baseline="-25000" dirty="0" smtClean="0"/>
                        <a:t>2</a:t>
                      </a:r>
                      <a:r>
                        <a:rPr kumimoji="1" lang="en-US" altLang="ja-JP" sz="2000" baseline="0" dirty="0" smtClean="0"/>
                        <a:t>Ca</a:t>
                      </a:r>
                      <a:r>
                        <a:rPr kumimoji="1" lang="en-US" altLang="ja-JP" sz="2000" baseline="-25000" dirty="0" smtClean="0"/>
                        <a:t>5</a:t>
                      </a:r>
                      <a:r>
                        <a:rPr kumimoji="1" lang="en-US" altLang="ja-JP" sz="2000" baseline="0" dirty="0" smtClean="0"/>
                        <a:t>Cu</a:t>
                      </a:r>
                      <a:r>
                        <a:rPr kumimoji="1" lang="en-US" altLang="ja-JP" sz="2000" baseline="-25000" dirty="0" smtClean="0"/>
                        <a:t>6</a:t>
                      </a:r>
                      <a:r>
                        <a:rPr kumimoji="1" lang="en-US" altLang="ja-JP" sz="2000" baseline="0" dirty="0" smtClean="0"/>
                        <a:t>O</a:t>
                      </a:r>
                      <a:r>
                        <a:rPr kumimoji="1" lang="en-US" altLang="ja-JP" sz="2000" baseline="-25000" dirty="0" smtClean="0"/>
                        <a:t>14+δ</a:t>
                      </a:r>
                      <a:endParaRPr kumimoji="1" lang="ja-JP" altLang="en-US" sz="20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aseline="30000" dirty="0" smtClean="0"/>
                        <a:t>63</a:t>
                      </a:r>
                      <a:r>
                        <a:rPr kumimoji="1" lang="en-US" altLang="ja-JP" sz="2000" dirty="0" smtClean="0"/>
                        <a:t>ν</a:t>
                      </a:r>
                      <a:r>
                        <a:rPr kumimoji="1" lang="en-US" altLang="ja-JP" sz="2000" baseline="-25000" dirty="0" smtClean="0"/>
                        <a:t>Q</a:t>
                      </a:r>
                      <a:r>
                        <a:rPr kumimoji="1" lang="en-US" altLang="ja-JP" sz="2000" baseline="0" dirty="0" smtClean="0"/>
                        <a:t>(MHz)</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20.44(±1.3)</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16.05(OP)</a:t>
                      </a:r>
                      <a:r>
                        <a:rPr kumimoji="1" lang="en-US" altLang="ja-JP" sz="2000" baseline="0" dirty="0" smtClean="0"/>
                        <a:t> , 8.37(IP)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16.6(OP)</a:t>
                      </a:r>
                      <a:r>
                        <a:rPr kumimoji="1" lang="en-US" altLang="ja-JP" sz="2000" baseline="0" dirty="0" smtClean="0"/>
                        <a:t> , 9.7(IP)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H</a:t>
                      </a:r>
                      <a:r>
                        <a:rPr kumimoji="1" lang="en-US" altLang="ja-JP" sz="2000" baseline="-25000" dirty="0" smtClean="0"/>
                        <a:t>int</a:t>
                      </a:r>
                      <a:r>
                        <a:rPr kumimoji="1" lang="en-US" altLang="ja-JP" sz="2000" baseline="0" dirty="0" smtClean="0"/>
                        <a:t>(</a:t>
                      </a:r>
                      <a:r>
                        <a:rPr kumimoji="1" lang="en-US" altLang="ja-JP" sz="2000" i="1" baseline="0" dirty="0" smtClean="0"/>
                        <a:t>T</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8.62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2.5(IP1)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2.1(IP1) , 3.6(IP2)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M</a:t>
                      </a:r>
                      <a:r>
                        <a:rPr kumimoji="1" lang="en-US" altLang="ja-JP" sz="2000" baseline="-25000" dirty="0" smtClean="0"/>
                        <a:t>AFM</a:t>
                      </a:r>
                      <a:r>
                        <a:rPr kumimoji="1" lang="en-US" altLang="ja-JP" sz="2000" baseline="0" dirty="0" smtClean="0"/>
                        <a:t>(</a:t>
                      </a:r>
                      <a:r>
                        <a:rPr kumimoji="1" lang="en-US" altLang="ja-JP" sz="2000" baseline="0" dirty="0" err="1" smtClean="0"/>
                        <a:t>μ</a:t>
                      </a:r>
                      <a:r>
                        <a:rPr kumimoji="1" lang="en-US" altLang="ja-JP" sz="2000" baseline="-25000" dirty="0" err="1" smtClean="0"/>
                        <a:t>B</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0.6(theoretical value)</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0.1(IP1)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0.1(IP1) , 0.17(IP2)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dirty="0" smtClean="0"/>
                        <a:t>|A-4B|(</a:t>
                      </a:r>
                      <a:r>
                        <a:rPr kumimoji="1" lang="en-US" altLang="ja-JP" sz="2000" i="1" dirty="0" smtClean="0"/>
                        <a:t>T</a:t>
                      </a:r>
                      <a:r>
                        <a:rPr kumimoji="1" lang="en-US" altLang="ja-JP" sz="2000" dirty="0" smtClean="0"/>
                        <a:t>/</a:t>
                      </a:r>
                      <a:r>
                        <a:rPr kumimoji="1" lang="en-US" altLang="ja-JP" sz="2000" dirty="0" err="1" smtClean="0"/>
                        <a:t>μ</a:t>
                      </a:r>
                      <a:r>
                        <a:rPr kumimoji="1" lang="en-US" altLang="ja-JP" sz="2000" baseline="-25000" dirty="0" err="1" smtClean="0"/>
                        <a:t>B</a:t>
                      </a:r>
                      <a:r>
                        <a:rPr kumimoji="1" lang="en-US" altLang="ja-JP" sz="2000" baseline="0" dirty="0" smtClean="0"/>
                        <a:t>)</a:t>
                      </a:r>
                      <a:endParaRPr kumimoji="1" lang="ja-JP" alt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14.3(±0.9)</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20.7(IP1)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21(IP1) , 21.17(IP)</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2000" b="0" baseline="0" dirty="0" smtClean="0">
                          <a:latin typeface="+mn-lt"/>
                        </a:rPr>
                        <a:t>B(T/</a:t>
                      </a:r>
                      <a:r>
                        <a:rPr kumimoji="1" lang="en-US" altLang="ja-JP" sz="2000" b="0" baseline="0" dirty="0" err="1" smtClean="0">
                          <a:latin typeface="+mn-lt"/>
                        </a:rPr>
                        <a:t>μ</a:t>
                      </a:r>
                      <a:r>
                        <a:rPr kumimoji="1" lang="en-US" altLang="ja-JP" sz="2000" b="0" baseline="-25000" dirty="0" err="1" smtClean="0">
                          <a:latin typeface="+mn-lt"/>
                        </a:rPr>
                        <a:t>B</a:t>
                      </a:r>
                      <a:r>
                        <a:rPr kumimoji="1" lang="en-US" altLang="ja-JP" sz="2000" b="0" baseline="0" dirty="0" smtClean="0">
                          <a:latin typeface="+mn-lt"/>
                        </a:rPr>
                        <a:t>)</a:t>
                      </a:r>
                      <a:endParaRPr kumimoji="1" lang="ja-JP" altLang="en-US" sz="2000" b="0" baseline="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2.66(±0.2)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4.25(IP1)</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t>4.33(IP1) ,</a:t>
                      </a:r>
                      <a:r>
                        <a:rPr kumimoji="1" lang="en-US" altLang="ja-JP" sz="2000" baseline="0" dirty="0" smtClean="0"/>
                        <a:t> 4.37(IP2)</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14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500"/>
                                        <p:tgtEl>
                                          <p:spTgt spid="1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0"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グループ化 98"/>
          <p:cNvGrpSpPr/>
          <p:nvPr/>
        </p:nvGrpSpPr>
        <p:grpSpPr>
          <a:xfrm>
            <a:off x="6542342" y="81307"/>
            <a:ext cx="2117014" cy="809789"/>
            <a:chOff x="6542342" y="81307"/>
            <a:chExt cx="2117014" cy="809789"/>
          </a:xfrm>
        </p:grpSpPr>
        <p:sp>
          <p:nvSpPr>
            <p:cNvPr id="49" name="二等辺三角形 48"/>
            <p:cNvSpPr/>
            <p:nvPr/>
          </p:nvSpPr>
          <p:spPr>
            <a:xfrm>
              <a:off x="6637717" y="188640"/>
              <a:ext cx="1913142" cy="602467"/>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5" y="727737"/>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357" y="67643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42" y="66541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422" y="81307"/>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タイトル 8"/>
          <p:cNvSpPr>
            <a:spLocks noGrp="1"/>
          </p:cNvSpPr>
          <p:nvPr>
            <p:ph type="title"/>
          </p:nvPr>
        </p:nvSpPr>
        <p:spPr>
          <a:xfrm>
            <a:off x="395536" y="-99392"/>
            <a:ext cx="2890664" cy="706090"/>
          </a:xfrm>
        </p:spPr>
        <p:txBody>
          <a:bodyPr>
            <a:normAutofit fontScale="90000"/>
          </a:bodyPr>
          <a:lstStyle/>
          <a:p>
            <a:pPr algn="l"/>
            <a:r>
              <a:rPr kumimoji="1" lang="en-US" altLang="ja-JP" sz="3200" b="1" dirty="0" smtClean="0">
                <a:latin typeface="Times New Roman" panose="02020603050405020304" pitchFamily="18" charset="0"/>
                <a:cs typeface="Times New Roman" panose="02020603050405020304" pitchFamily="18" charset="0"/>
              </a:rPr>
              <a:t>Tl-NMR spectra</a:t>
            </a:r>
            <a:endParaRPr kumimoji="1" lang="ja-JP" altLang="en-US" b="1" dirty="0">
              <a:latin typeface="Times New Roman" panose="02020603050405020304" pitchFamily="18" charset="0"/>
              <a:cs typeface="Times New Roman" panose="02020603050405020304" pitchFamily="18" charset="0"/>
            </a:endParaRPr>
          </a:p>
        </p:txBody>
      </p:sp>
      <p:grpSp>
        <p:nvGrpSpPr>
          <p:cNvPr id="13" name="グループ化 12"/>
          <p:cNvGrpSpPr/>
          <p:nvPr/>
        </p:nvGrpSpPr>
        <p:grpSpPr>
          <a:xfrm>
            <a:off x="35496" y="1089907"/>
            <a:ext cx="1516456" cy="2996286"/>
            <a:chOff x="2639524" y="404664"/>
            <a:chExt cx="1516456" cy="2996286"/>
          </a:xfrm>
        </p:grpSpPr>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16" name="テキスト ボックス 15"/>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17" name="テキスト ボックス 16"/>
            <p:cNvSpPr txBox="1"/>
            <p:nvPr/>
          </p:nvSpPr>
          <p:spPr>
            <a:xfrm>
              <a:off x="263952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18" name="テキスト ボックス 17"/>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9" name="テキスト ボックス 18"/>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sp>
        <p:nvSpPr>
          <p:cNvPr id="34" name="テキスト ボックス 33"/>
          <p:cNvSpPr txBox="1"/>
          <p:nvPr/>
        </p:nvSpPr>
        <p:spPr>
          <a:xfrm>
            <a:off x="-36512" y="729221"/>
            <a:ext cx="1872208"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TlBa</a:t>
            </a:r>
            <a:r>
              <a:rPr lang="en-US" altLang="ja-JP" sz="2000" baseline="-25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YCu</a:t>
            </a:r>
            <a:r>
              <a:rPr lang="en-US" altLang="ja-JP" sz="2000" baseline="-25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O</a:t>
            </a:r>
            <a:r>
              <a:rPr lang="en-US" altLang="ja-JP" sz="2000" baseline="-25000" dirty="0" smtClean="0">
                <a:latin typeface="Arial" panose="020B0604020202020204" pitchFamily="34" charset="0"/>
                <a:cs typeface="Arial" panose="020B0604020202020204" pitchFamily="34" charset="0"/>
              </a:rPr>
              <a:t>7-δ</a:t>
            </a:r>
            <a:endParaRPr lang="ja-JP" altLang="en-US" baseline="-25000" dirty="0">
              <a:latin typeface="Arial" panose="020B0604020202020204" pitchFamily="34" charset="0"/>
              <a:cs typeface="Arial" panose="020B0604020202020204" pitchFamily="34" charset="0"/>
            </a:endParaRPr>
          </a:p>
        </p:txBody>
      </p:sp>
      <p:pic>
        <p:nvPicPr>
          <p:cNvPr id="4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0464" y="2204864"/>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1" name="グループ化 100"/>
          <p:cNvGrpSpPr/>
          <p:nvPr/>
        </p:nvGrpSpPr>
        <p:grpSpPr>
          <a:xfrm>
            <a:off x="6530832" y="2810338"/>
            <a:ext cx="2135027" cy="843908"/>
            <a:chOff x="6530832" y="2810338"/>
            <a:chExt cx="2135027" cy="843908"/>
          </a:xfrm>
        </p:grpSpPr>
        <p:sp>
          <p:nvSpPr>
            <p:cNvPr id="40" name="二等辺三角形 39"/>
            <p:cNvSpPr/>
            <p:nvPr/>
          </p:nvSpPr>
          <p:spPr>
            <a:xfrm>
              <a:off x="6645832" y="2904482"/>
              <a:ext cx="1913142" cy="627515"/>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7" y="3455826"/>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115" y="2810338"/>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860" y="342466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832" y="343958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0" name="グループ化 99"/>
          <p:cNvGrpSpPr/>
          <p:nvPr/>
        </p:nvGrpSpPr>
        <p:grpSpPr>
          <a:xfrm>
            <a:off x="6542342" y="1077471"/>
            <a:ext cx="2117015" cy="723459"/>
            <a:chOff x="6542342" y="1077471"/>
            <a:chExt cx="2117015" cy="723459"/>
          </a:xfrm>
        </p:grpSpPr>
        <p:sp>
          <p:nvSpPr>
            <p:cNvPr id="44" name="二等辺三角形 43"/>
            <p:cNvSpPr/>
            <p:nvPr/>
          </p:nvSpPr>
          <p:spPr>
            <a:xfrm rot="10800000">
              <a:off x="6637718" y="1169557"/>
              <a:ext cx="1913142" cy="535414"/>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6" y="1124744"/>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71" y="1609011"/>
              <a:ext cx="205628" cy="19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358" y="1094761"/>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42" y="1077471"/>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6" name="直線矢印コネクタ 55"/>
          <p:cNvCxnSpPr/>
          <p:nvPr/>
        </p:nvCxnSpPr>
        <p:spPr>
          <a:xfrm>
            <a:off x="7202839" y="727737"/>
            <a:ext cx="79208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2" name="グループ化 101"/>
          <p:cNvGrpSpPr/>
          <p:nvPr/>
        </p:nvGrpSpPr>
        <p:grpSpPr>
          <a:xfrm>
            <a:off x="6530832" y="3829886"/>
            <a:ext cx="2143141" cy="938910"/>
            <a:chOff x="6530832" y="3829886"/>
            <a:chExt cx="2143141" cy="938910"/>
          </a:xfrm>
        </p:grpSpPr>
        <p:sp>
          <p:nvSpPr>
            <p:cNvPr id="43" name="二等辺三角形 42"/>
            <p:cNvSpPr/>
            <p:nvPr/>
          </p:nvSpPr>
          <p:spPr>
            <a:xfrm rot="10800000">
              <a:off x="6637718" y="3915475"/>
              <a:ext cx="1913142" cy="745987"/>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4" y="3861048"/>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974" y="3829886"/>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832" y="383967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499" y="455413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7" name="グループ化 96"/>
          <p:cNvGrpSpPr/>
          <p:nvPr/>
        </p:nvGrpSpPr>
        <p:grpSpPr>
          <a:xfrm>
            <a:off x="6372200" y="5013176"/>
            <a:ext cx="2592288" cy="504056"/>
            <a:chOff x="6300192" y="4941168"/>
            <a:chExt cx="2592288" cy="504056"/>
          </a:xfrm>
        </p:grpSpPr>
        <p:grpSp>
          <p:nvGrpSpPr>
            <p:cNvPr id="95" name="グループ化 94"/>
            <p:cNvGrpSpPr/>
            <p:nvPr/>
          </p:nvGrpSpPr>
          <p:grpSpPr>
            <a:xfrm>
              <a:off x="6384822" y="5013176"/>
              <a:ext cx="2372868" cy="403734"/>
              <a:chOff x="6384822" y="4941168"/>
              <a:chExt cx="2372868" cy="403734"/>
            </a:xfrm>
          </p:grpSpPr>
          <p:pic>
            <p:nvPicPr>
              <p:cNvPr id="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321" y="5013176"/>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822" y="5006146"/>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 name="テキスト ボックス 90"/>
              <p:cNvSpPr txBox="1"/>
              <p:nvPr/>
            </p:nvSpPr>
            <p:spPr>
              <a:xfrm>
                <a:off x="6660232" y="4944792"/>
                <a:ext cx="399468"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Tl</a:t>
                </a:r>
                <a:endParaRPr kumimoji="1" lang="ja-JP" altLang="en-US" dirty="0">
                  <a:latin typeface="Arial" panose="020B0604020202020204" pitchFamily="34" charset="0"/>
                  <a:cs typeface="Arial" panose="020B0604020202020204" pitchFamily="34" charset="0"/>
                </a:endParaRPr>
              </a:p>
            </p:txBody>
          </p:sp>
          <p:sp>
            <p:nvSpPr>
              <p:cNvPr id="92" name="テキスト ボックス 91"/>
              <p:cNvSpPr txBox="1"/>
              <p:nvPr/>
            </p:nvSpPr>
            <p:spPr>
              <a:xfrm>
                <a:off x="7452320" y="4941168"/>
                <a:ext cx="383438"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O</a:t>
                </a:r>
                <a:endParaRPr kumimoji="1" lang="ja-JP" altLang="en-US" dirty="0">
                  <a:latin typeface="Arial" panose="020B0604020202020204" pitchFamily="34" charset="0"/>
                  <a:cs typeface="Arial" panose="020B0604020202020204" pitchFamily="34" charset="0"/>
                </a:endParaRPr>
              </a:p>
            </p:txBody>
          </p:sp>
          <p:pic>
            <p:nvPicPr>
              <p:cNvPr id="9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028517" y="5044337"/>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テキスト ボックス 93"/>
              <p:cNvSpPr txBox="1"/>
              <p:nvPr/>
            </p:nvSpPr>
            <p:spPr>
              <a:xfrm>
                <a:off x="8244408" y="4941168"/>
                <a:ext cx="513282" cy="400110"/>
              </a:xfrm>
              <a:prstGeom prst="rect">
                <a:avLst/>
              </a:prstGeom>
              <a:noFill/>
            </p:spPr>
            <p:txBody>
              <a:bodyPr wrap="none" rtlCol="0">
                <a:spAutoFit/>
              </a:bodyPr>
              <a:lstStyle/>
              <a:p>
                <a:r>
                  <a:rPr lang="en-US" altLang="ja-JP" sz="2000" dirty="0" smtClean="0">
                    <a:latin typeface="Arial" panose="020B0604020202020204" pitchFamily="34" charset="0"/>
                    <a:cs typeface="Arial" panose="020B0604020202020204" pitchFamily="34" charset="0"/>
                  </a:rPr>
                  <a:t>Cu</a:t>
                </a:r>
                <a:endParaRPr kumimoji="1" lang="ja-JP" altLang="en-US" dirty="0">
                  <a:latin typeface="Arial" panose="020B0604020202020204" pitchFamily="34" charset="0"/>
                  <a:cs typeface="Arial" panose="020B0604020202020204" pitchFamily="34" charset="0"/>
                </a:endParaRPr>
              </a:p>
            </p:txBody>
          </p:sp>
        </p:grpSp>
        <p:sp>
          <p:nvSpPr>
            <p:cNvPr id="96" name="角丸四角形 95"/>
            <p:cNvSpPr/>
            <p:nvPr/>
          </p:nvSpPr>
          <p:spPr>
            <a:xfrm>
              <a:off x="6300192" y="4941168"/>
              <a:ext cx="2592288"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3" name="直線矢印コネクタ 52"/>
          <p:cNvCxnSpPr/>
          <p:nvPr/>
        </p:nvCxnSpPr>
        <p:spPr>
          <a:xfrm>
            <a:off x="7164288" y="1292137"/>
            <a:ext cx="792088"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224955" y="3449549"/>
            <a:ext cx="79208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185586" y="4005064"/>
            <a:ext cx="792088"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Freeform 381"/>
          <p:cNvSpPr>
            <a:spLocks/>
          </p:cNvSpPr>
          <p:nvPr/>
        </p:nvSpPr>
        <p:spPr bwMode="auto">
          <a:xfrm rot="16987511">
            <a:off x="8110213" y="2707531"/>
            <a:ext cx="632391" cy="330938"/>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119" name="Freeform 381"/>
          <p:cNvSpPr>
            <a:spLocks/>
          </p:cNvSpPr>
          <p:nvPr/>
        </p:nvSpPr>
        <p:spPr bwMode="auto">
          <a:xfrm rot="4188718" flipV="1">
            <a:off x="8144526" y="1581333"/>
            <a:ext cx="621075" cy="325472"/>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pic>
        <p:nvPicPr>
          <p:cNvPr id="6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7" y="665415"/>
            <a:ext cx="4282813" cy="391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3883" y="569553"/>
            <a:ext cx="4104456" cy="391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グループ化 19"/>
          <p:cNvGrpSpPr/>
          <p:nvPr/>
        </p:nvGrpSpPr>
        <p:grpSpPr>
          <a:xfrm>
            <a:off x="3195879" y="1185887"/>
            <a:ext cx="656041" cy="2032352"/>
            <a:chOff x="3195879" y="1185887"/>
            <a:chExt cx="656041" cy="2032352"/>
          </a:xfrm>
        </p:grpSpPr>
        <p:cxnSp>
          <p:nvCxnSpPr>
            <p:cNvPr id="7" name="直線コネクタ 6"/>
            <p:cNvCxnSpPr/>
            <p:nvPr/>
          </p:nvCxnSpPr>
          <p:spPr>
            <a:xfrm>
              <a:off x="3195879" y="1202094"/>
              <a:ext cx="223993" cy="201614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3752066" y="1185887"/>
              <a:ext cx="99854" cy="188614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71" name="テキスト ボックス 536"/>
          <p:cNvSpPr txBox="1">
            <a:spLocks noChangeArrowheads="1"/>
          </p:cNvSpPr>
          <p:nvPr/>
        </p:nvSpPr>
        <p:spPr bwMode="auto">
          <a:xfrm>
            <a:off x="7962526" y="-27383"/>
            <a:ext cx="1000829"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anose="020B0604020202020204" pitchFamily="34" charset="0"/>
                <a:cs typeface="Arial" panose="020B0604020202020204" pitchFamily="34" charset="0"/>
              </a:rPr>
              <a:t>Results</a:t>
            </a:r>
            <a:endParaRPr lang="ja-JP" altLang="en-US" sz="1400" i="1" dirty="0">
              <a:solidFill>
                <a:srgbClr val="FF0000"/>
              </a:solidFill>
              <a:latin typeface="Arial" panose="020B0604020202020204" pitchFamily="34" charset="0"/>
              <a:cs typeface="Arial" panose="020B0604020202020204" pitchFamily="34" charset="0"/>
            </a:endParaRPr>
          </a:p>
        </p:txBody>
      </p:sp>
      <p:cxnSp>
        <p:nvCxnSpPr>
          <p:cNvPr id="72" name="直線矢印コネクタ 71"/>
          <p:cNvCxnSpPr/>
          <p:nvPr/>
        </p:nvCxnSpPr>
        <p:spPr>
          <a:xfrm flipV="1">
            <a:off x="7224955" y="2273394"/>
            <a:ext cx="682811" cy="3480"/>
          </a:xfrm>
          <a:prstGeom prst="straightConnector1">
            <a:avLst/>
          </a:prstGeom>
          <a:ln w="57150">
            <a:solidFill>
              <a:schemeClr val="tx2">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159162" y="5009981"/>
            <a:ext cx="6069022" cy="939299"/>
            <a:chOff x="0" y="5213231"/>
            <a:chExt cx="6069022" cy="939299"/>
          </a:xfrm>
        </p:grpSpPr>
        <p:sp>
          <p:nvSpPr>
            <p:cNvPr id="86" name="テキスト ボックス 85"/>
            <p:cNvSpPr txBox="1"/>
            <p:nvPr/>
          </p:nvSpPr>
          <p:spPr>
            <a:xfrm>
              <a:off x="4413" y="5229200"/>
              <a:ext cx="5981381" cy="923330"/>
            </a:xfrm>
            <a:prstGeom prst="rect">
              <a:avLst/>
            </a:prstGeom>
            <a:noFill/>
          </p:spPr>
          <p:txBody>
            <a:bodyPr wrap="none" rtlCol="0">
              <a:spAutoFit/>
            </a:bodyPr>
            <a:lstStyle/>
            <a:p>
              <a:r>
                <a:rPr lang="en-US" altLang="ja-JP" sz="2700" dirty="0" smtClean="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M</a:t>
              </a:r>
              <a:r>
                <a:rPr lang="en-US" altLang="ja-JP" sz="2700" dirty="0" smtClean="0">
                  <a:latin typeface="Arial" panose="020B0604020202020204" pitchFamily="34" charset="0"/>
                  <a:cs typeface="Arial" panose="020B0604020202020204" pitchFamily="34" charset="0"/>
                </a:rPr>
                <a:t>agnetic moment at Cu site induces </a:t>
              </a:r>
            </a:p>
            <a:p>
              <a:r>
                <a:rPr lang="en-US" altLang="ja-JP" sz="2700" dirty="0" smtClean="0">
                  <a:latin typeface="Arial" panose="020B0604020202020204" pitchFamily="34" charset="0"/>
                  <a:cs typeface="Arial" panose="020B0604020202020204" pitchFamily="34" charset="0"/>
                </a:rPr>
                <a:t>the internal field at Tl site</a:t>
              </a:r>
              <a:r>
                <a:rPr kumimoji="1" lang="en-US" altLang="ja-JP" sz="2700" dirty="0" smtClean="0">
                  <a:latin typeface="Arial" panose="020B0604020202020204" pitchFamily="34" charset="0"/>
                  <a:cs typeface="Arial" panose="020B0604020202020204" pitchFamily="34" charset="0"/>
                </a:rPr>
                <a:t>.</a:t>
              </a:r>
            </a:p>
          </p:txBody>
        </p:sp>
        <p:sp>
          <p:nvSpPr>
            <p:cNvPr id="98" name="角丸四角形 97"/>
            <p:cNvSpPr/>
            <p:nvPr/>
          </p:nvSpPr>
          <p:spPr>
            <a:xfrm>
              <a:off x="0" y="5213231"/>
              <a:ext cx="6069022" cy="9392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703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par>
                                <p:cTn id="28" presetID="10" presetClass="entr" presetSubtype="0" fill="hold"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fade">
                                      <p:cBhvr>
                                        <p:cTn id="58" dur="500"/>
                                        <p:tgtEl>
                                          <p:spTgt spid="119"/>
                                        </p:tgtEl>
                                      </p:cBhvr>
                                    </p:animEffec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right)">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419399" y="-603448"/>
            <a:ext cx="6553201" cy="6121400"/>
            <a:chOff x="-757238" y="620713"/>
            <a:chExt cx="6553201" cy="612140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471537724"/>
                </p:ext>
              </p:extLst>
            </p:nvPr>
          </p:nvGraphicFramePr>
          <p:xfrm>
            <a:off x="-757238" y="620713"/>
            <a:ext cx="6553201" cy="6121400"/>
          </p:xfrm>
          <a:graphic>
            <a:graphicData uri="http://schemas.openxmlformats.org/presentationml/2006/ole">
              <mc:AlternateContent xmlns:mc="http://schemas.openxmlformats.org/markup-compatibility/2006">
                <mc:Choice xmlns:v="urn:schemas-microsoft-com:vml" Requires="v">
                  <p:oleObj spid="_x0000_s38088" name="ｸﾞﾗﾌ" r:id="rId4" imgW="2560320" imgH="2560320" progId="Origin50.Graph">
                    <p:embed/>
                  </p:oleObj>
                </mc:Choice>
                <mc:Fallback>
                  <p:oleObj name="ｸﾞﾗﾌ" r:id="rId4" imgW="2560320" imgH="2560320" progId="Origin50.Graph">
                    <p:embed/>
                    <p:pic>
                      <p:nvPicPr>
                        <p:cNvPr id="0" name=""/>
                        <p:cNvPicPr>
                          <a:picLocks noChangeAspect="1" noChangeArrowheads="1"/>
                        </p:cNvPicPr>
                        <p:nvPr/>
                      </p:nvPicPr>
                      <p:blipFill>
                        <a:blip r:embed="rId5"/>
                        <a:srcRect/>
                        <a:stretch>
                          <a:fillRect/>
                        </a:stretch>
                      </p:blipFill>
                      <p:spPr bwMode="auto">
                        <a:xfrm>
                          <a:off x="-757238" y="620713"/>
                          <a:ext cx="6553201"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978716540"/>
                </p:ext>
              </p:extLst>
            </p:nvPr>
          </p:nvGraphicFramePr>
          <p:xfrm>
            <a:off x="2455863" y="3081338"/>
            <a:ext cx="2678112" cy="2501900"/>
          </p:xfrm>
          <a:graphic>
            <a:graphicData uri="http://schemas.openxmlformats.org/presentationml/2006/ole">
              <mc:AlternateContent xmlns:mc="http://schemas.openxmlformats.org/markup-compatibility/2006">
                <mc:Choice xmlns:v="urn:schemas-microsoft-com:vml" Requires="v">
                  <p:oleObj spid="_x0000_s38089" name="ｸﾞﾗﾌ" r:id="rId6" imgW="1828800" imgH="1828800" progId="Origin50.Graph">
                    <p:embed/>
                  </p:oleObj>
                </mc:Choice>
                <mc:Fallback>
                  <p:oleObj name="ｸﾞﾗﾌ" r:id="rId6" imgW="1828800" imgH="1828800" progId="Origin50.Graph">
                    <p:embed/>
                    <p:pic>
                      <p:nvPicPr>
                        <p:cNvPr id="0" name=""/>
                        <p:cNvPicPr>
                          <a:picLocks noChangeAspect="1" noChangeArrowheads="1"/>
                        </p:cNvPicPr>
                        <p:nvPr/>
                      </p:nvPicPr>
                      <p:blipFill>
                        <a:blip r:embed="rId7"/>
                        <a:srcRect/>
                        <a:stretch>
                          <a:fillRect/>
                        </a:stretch>
                      </p:blipFill>
                      <p:spPr bwMode="auto">
                        <a:xfrm>
                          <a:off x="2455863" y="3081338"/>
                          <a:ext cx="2678112"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353" y="359757"/>
            <a:ext cx="846009" cy="366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グループ化 20"/>
          <p:cNvGrpSpPr/>
          <p:nvPr/>
        </p:nvGrpSpPr>
        <p:grpSpPr>
          <a:xfrm>
            <a:off x="7920553" y="1383279"/>
            <a:ext cx="720080" cy="1756068"/>
            <a:chOff x="8028384" y="611396"/>
            <a:chExt cx="720080" cy="1756068"/>
          </a:xfrm>
        </p:grpSpPr>
        <p:pic>
          <p:nvPicPr>
            <p:cNvPr id="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620688"/>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1246" y="1052736"/>
              <a:ext cx="16192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5533" y="1423442"/>
              <a:ext cx="133350"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9345" y="1772816"/>
              <a:ext cx="85725"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0769" y="2071514"/>
              <a:ext cx="14287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8356491" y="611396"/>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28" name="テキスト ボックス 27"/>
            <p:cNvSpPr txBox="1"/>
            <p:nvPr/>
          </p:nvSpPr>
          <p:spPr>
            <a:xfrm>
              <a:off x="8328156" y="971436"/>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29" name="テキスト ボックス 28"/>
            <p:cNvSpPr txBox="1"/>
            <p:nvPr/>
          </p:nvSpPr>
          <p:spPr>
            <a:xfrm>
              <a:off x="8329760" y="1331476"/>
              <a:ext cx="418704" cy="369332"/>
            </a:xfrm>
            <a:prstGeom prst="rect">
              <a:avLst/>
            </a:prstGeom>
            <a:noFill/>
          </p:spPr>
          <p:txBody>
            <a:bodyPr wrap="none" rtlCol="0">
              <a:spAutoFit/>
            </a:bodyPr>
            <a:lstStyle/>
            <a:p>
              <a:r>
                <a:rPr kumimoji="1" lang="en-US" altLang="ja-JP" dirty="0" smtClean="0"/>
                <a:t>Ca</a:t>
              </a:r>
              <a:endParaRPr kumimoji="1" lang="ja-JP" altLang="en-US" dirty="0"/>
            </a:p>
          </p:txBody>
        </p:sp>
        <p:sp>
          <p:nvSpPr>
            <p:cNvPr id="30" name="テキスト ボックス 29"/>
            <p:cNvSpPr txBox="1"/>
            <p:nvPr/>
          </p:nvSpPr>
          <p:spPr>
            <a:xfrm>
              <a:off x="8316416" y="1628800"/>
              <a:ext cx="429926" cy="369332"/>
            </a:xfrm>
            <a:prstGeom prst="rect">
              <a:avLst/>
            </a:prstGeom>
            <a:noFill/>
          </p:spPr>
          <p:txBody>
            <a:bodyPr wrap="none" rtlCol="0">
              <a:spAutoFit/>
            </a:bodyPr>
            <a:lstStyle/>
            <a:p>
              <a:r>
                <a:rPr kumimoji="1" lang="en-US" altLang="ja-JP" dirty="0" smtClean="0"/>
                <a:t>Cu</a:t>
              </a:r>
              <a:endParaRPr kumimoji="1" lang="ja-JP" altLang="en-US" dirty="0"/>
            </a:p>
          </p:txBody>
        </p:sp>
        <p:sp>
          <p:nvSpPr>
            <p:cNvPr id="31" name="テキスト ボックス 30"/>
            <p:cNvSpPr txBox="1"/>
            <p:nvPr/>
          </p:nvSpPr>
          <p:spPr>
            <a:xfrm>
              <a:off x="8362903" y="1998132"/>
              <a:ext cx="336952" cy="369332"/>
            </a:xfrm>
            <a:prstGeom prst="rect">
              <a:avLst/>
            </a:prstGeom>
            <a:noFill/>
          </p:spPr>
          <p:txBody>
            <a:bodyPr wrap="none" rtlCol="0">
              <a:spAutoFit/>
            </a:bodyPr>
            <a:lstStyle/>
            <a:p>
              <a:r>
                <a:rPr kumimoji="1" lang="en-US" altLang="ja-JP" dirty="0" smtClean="0"/>
                <a:t>O</a:t>
              </a:r>
              <a:endParaRPr kumimoji="1" lang="ja-JP" altLang="en-US" dirty="0"/>
            </a:p>
          </p:txBody>
        </p:sp>
      </p:grpSp>
      <p:pic>
        <p:nvPicPr>
          <p:cNvPr id="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96" y="548680"/>
            <a:ext cx="4104456" cy="391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8"/>
          <p:cNvSpPr>
            <a:spLocks noGrp="1"/>
          </p:cNvSpPr>
          <p:nvPr>
            <p:ph type="title"/>
          </p:nvPr>
        </p:nvSpPr>
        <p:spPr>
          <a:xfrm>
            <a:off x="395536" y="-99392"/>
            <a:ext cx="2890664" cy="706090"/>
          </a:xfrm>
        </p:spPr>
        <p:txBody>
          <a:bodyPr>
            <a:normAutofit fontScale="90000"/>
          </a:bodyPr>
          <a:lstStyle/>
          <a:p>
            <a:pPr algn="l"/>
            <a:r>
              <a:rPr kumimoji="1" lang="en-US" altLang="ja-JP" sz="3200" b="1" dirty="0" smtClean="0">
                <a:latin typeface="Times New Roman" panose="02020603050405020304" pitchFamily="18" charset="0"/>
                <a:cs typeface="Times New Roman" panose="02020603050405020304" pitchFamily="18" charset="0"/>
              </a:rPr>
              <a:t>Tl-NMR spectra</a:t>
            </a:r>
            <a:endParaRPr kumimoji="1" lang="ja-JP" altLang="en-US" b="1"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4413" y="5229200"/>
            <a:ext cx="7725448" cy="923330"/>
          </a:xfrm>
          <a:prstGeom prst="rect">
            <a:avLst/>
          </a:prstGeom>
          <a:noFill/>
        </p:spPr>
        <p:txBody>
          <a:bodyPr wrap="none" rtlCol="0">
            <a:spAutoFit/>
          </a:bodyPr>
          <a:lstStyle/>
          <a:p>
            <a:r>
              <a:rPr lang="ja-JP" altLang="en-US" sz="2700" dirty="0" smtClean="0">
                <a:latin typeface="Arial" panose="020B0604020202020204" pitchFamily="34" charset="0"/>
                <a:cs typeface="Arial" panose="020B0604020202020204" pitchFamily="34" charset="0"/>
              </a:rPr>
              <a:t>・</a:t>
            </a:r>
            <a:r>
              <a:rPr lang="en-US" altLang="ja-JP" sz="2700" dirty="0" smtClean="0">
                <a:latin typeface="Arial" panose="020B0604020202020204" pitchFamily="34" charset="0"/>
                <a:cs typeface="Arial" panose="020B0604020202020204" pitchFamily="34" charset="0"/>
              </a:rPr>
              <a:t>Electronic state around Tl site is homogeneous</a:t>
            </a:r>
            <a:r>
              <a:rPr kumimoji="1" lang="en-US" altLang="ja-JP" sz="2700" dirty="0" smtClean="0">
                <a:latin typeface="Arial" panose="020B0604020202020204" pitchFamily="34" charset="0"/>
                <a:cs typeface="Arial" panose="020B0604020202020204" pitchFamily="34" charset="0"/>
              </a:rPr>
              <a:t>.</a:t>
            </a:r>
          </a:p>
          <a:p>
            <a:r>
              <a:rPr kumimoji="1" lang="ja-JP" altLang="en-US" sz="2700" dirty="0" smtClean="0">
                <a:latin typeface="Arial" panose="020B0604020202020204" pitchFamily="34" charset="0"/>
                <a:cs typeface="Arial" panose="020B0604020202020204" pitchFamily="34" charset="0"/>
              </a:rPr>
              <a:t>・</a:t>
            </a:r>
            <a:r>
              <a:rPr kumimoji="1" lang="en-US" altLang="ja-JP" sz="2700" dirty="0" smtClean="0">
                <a:latin typeface="Arial" panose="020B0604020202020204" pitchFamily="34" charset="0"/>
                <a:cs typeface="Arial" panose="020B0604020202020204" pitchFamily="34" charset="0"/>
              </a:rPr>
              <a:t>AFM order develops below T</a:t>
            </a:r>
            <a:r>
              <a:rPr kumimoji="1" lang="en-US" altLang="ja-JP" sz="2700" baseline="-25000" dirty="0" smtClean="0">
                <a:latin typeface="Arial" panose="020B0604020202020204" pitchFamily="34" charset="0"/>
                <a:cs typeface="Arial" panose="020B0604020202020204" pitchFamily="34" charset="0"/>
              </a:rPr>
              <a:t>N</a:t>
            </a:r>
            <a:r>
              <a:rPr kumimoji="1" lang="en-US" altLang="ja-JP" sz="2700" dirty="0" smtClean="0">
                <a:latin typeface="Arial" panose="020B0604020202020204" pitchFamily="34" charset="0"/>
                <a:cs typeface="Arial" panose="020B0604020202020204" pitchFamily="34" charset="0"/>
              </a:rPr>
              <a:t>.</a:t>
            </a:r>
            <a:endParaRPr kumimoji="1" lang="ja-JP" altLang="en-US" sz="2700" dirty="0">
              <a:latin typeface="Arial" panose="020B0604020202020204" pitchFamily="34" charset="0"/>
              <a:cs typeface="Arial" panose="020B0604020202020204" pitchFamily="34" charset="0"/>
            </a:endParaRPr>
          </a:p>
        </p:txBody>
      </p:sp>
      <p:grpSp>
        <p:nvGrpSpPr>
          <p:cNvPr id="13" name="グループ化 12"/>
          <p:cNvGrpSpPr/>
          <p:nvPr/>
        </p:nvGrpSpPr>
        <p:grpSpPr>
          <a:xfrm>
            <a:off x="1928813" y="763037"/>
            <a:ext cx="1516456" cy="2996286"/>
            <a:chOff x="2639524" y="404664"/>
            <a:chExt cx="1516456" cy="2996286"/>
          </a:xfrm>
        </p:grpSpPr>
        <p:pic>
          <p:nvPicPr>
            <p:cNvPr id="14"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3808" y="570257"/>
              <a:ext cx="1312172" cy="28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563888" y="404664"/>
              <a:ext cx="349776" cy="369332"/>
            </a:xfrm>
            <a:prstGeom prst="rect">
              <a:avLst/>
            </a:prstGeom>
            <a:noFill/>
          </p:spPr>
          <p:txBody>
            <a:bodyPr wrap="none" rtlCol="0">
              <a:spAutoFit/>
            </a:bodyPr>
            <a:lstStyle/>
            <a:p>
              <a:r>
                <a:rPr kumimoji="1" lang="en-US" altLang="ja-JP" dirty="0" smtClean="0"/>
                <a:t>Tl</a:t>
              </a:r>
              <a:endParaRPr kumimoji="1" lang="ja-JP" altLang="en-US" dirty="0"/>
            </a:p>
          </p:txBody>
        </p:sp>
        <p:sp>
          <p:nvSpPr>
            <p:cNvPr id="16" name="テキスト ボックス 15"/>
            <p:cNvSpPr txBox="1"/>
            <p:nvPr/>
          </p:nvSpPr>
          <p:spPr>
            <a:xfrm>
              <a:off x="2722880" y="62068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17" name="テキスト ボックス 16"/>
            <p:cNvSpPr txBox="1"/>
            <p:nvPr/>
          </p:nvSpPr>
          <p:spPr>
            <a:xfrm>
              <a:off x="2639524" y="1124744"/>
              <a:ext cx="420308" cy="369332"/>
            </a:xfrm>
            <a:prstGeom prst="rect">
              <a:avLst/>
            </a:prstGeom>
            <a:noFill/>
          </p:spPr>
          <p:txBody>
            <a:bodyPr wrap="none" rtlCol="0">
              <a:spAutoFit/>
            </a:bodyPr>
            <a:lstStyle/>
            <a:p>
              <a:r>
                <a:rPr kumimoji="1" lang="en-US" altLang="ja-JP" dirty="0" smtClean="0"/>
                <a:t>Ba</a:t>
              </a:r>
              <a:endParaRPr kumimoji="1" lang="ja-JP" altLang="en-US" dirty="0"/>
            </a:p>
          </p:txBody>
        </p:sp>
        <p:sp>
          <p:nvSpPr>
            <p:cNvPr id="18" name="テキスト ボックス 17"/>
            <p:cNvSpPr txBox="1"/>
            <p:nvPr/>
          </p:nvSpPr>
          <p:spPr>
            <a:xfrm>
              <a:off x="2762956" y="1835532"/>
              <a:ext cx="296876" cy="369332"/>
            </a:xfrm>
            <a:prstGeom prst="rect">
              <a:avLst/>
            </a:prstGeom>
            <a:noFill/>
          </p:spPr>
          <p:txBody>
            <a:bodyPr wrap="none" rtlCol="0">
              <a:spAutoFit/>
            </a:bodyPr>
            <a:lstStyle/>
            <a:p>
              <a:r>
                <a:rPr kumimoji="1" lang="en-US" altLang="ja-JP" dirty="0" smtClean="0"/>
                <a:t>Y</a:t>
              </a:r>
              <a:endParaRPr kumimoji="1" lang="ja-JP" altLang="en-US" dirty="0"/>
            </a:p>
          </p:txBody>
        </p:sp>
        <p:sp>
          <p:nvSpPr>
            <p:cNvPr id="19" name="テキスト ボックス 18"/>
            <p:cNvSpPr txBox="1"/>
            <p:nvPr/>
          </p:nvSpPr>
          <p:spPr>
            <a:xfrm>
              <a:off x="3347864" y="1403484"/>
              <a:ext cx="429926" cy="369332"/>
            </a:xfrm>
            <a:prstGeom prst="rect">
              <a:avLst/>
            </a:prstGeom>
            <a:noFill/>
          </p:spPr>
          <p:txBody>
            <a:bodyPr wrap="none" rtlCol="0">
              <a:spAutoFit/>
            </a:bodyPr>
            <a:lstStyle/>
            <a:p>
              <a:r>
                <a:rPr kumimoji="1" lang="en-US" altLang="ja-JP" dirty="0" smtClean="0"/>
                <a:t>Cu</a:t>
              </a:r>
              <a:endParaRPr kumimoji="1" lang="ja-JP" altLang="en-US" dirty="0"/>
            </a:p>
          </p:txBody>
        </p:sp>
      </p:grpSp>
      <p:sp>
        <p:nvSpPr>
          <p:cNvPr id="34" name="テキスト ボックス 33"/>
          <p:cNvSpPr txBox="1"/>
          <p:nvPr/>
        </p:nvSpPr>
        <p:spPr>
          <a:xfrm>
            <a:off x="251520" y="1183224"/>
            <a:ext cx="1949163"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TlBa</a:t>
            </a:r>
            <a:r>
              <a:rPr lang="en-US" altLang="ja-JP" sz="2000" baseline="-25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YCu</a:t>
            </a:r>
            <a:r>
              <a:rPr lang="en-US" altLang="ja-JP" sz="2000" baseline="-25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O</a:t>
            </a:r>
            <a:r>
              <a:rPr lang="en-US" altLang="ja-JP" sz="2000" baseline="-25000" dirty="0" smtClean="0">
                <a:latin typeface="Arial" panose="020B0604020202020204" pitchFamily="34" charset="0"/>
                <a:cs typeface="Arial" panose="020B0604020202020204" pitchFamily="34" charset="0"/>
              </a:rPr>
              <a:t>7-δ</a:t>
            </a:r>
            <a:endParaRPr lang="ja-JP" altLang="en-US" baseline="-25000" dirty="0">
              <a:latin typeface="Arial" panose="020B0604020202020204" pitchFamily="34" charset="0"/>
              <a:cs typeface="Arial" panose="020B0604020202020204" pitchFamily="34" charset="0"/>
            </a:endParaRPr>
          </a:p>
        </p:txBody>
      </p:sp>
      <p:sp>
        <p:nvSpPr>
          <p:cNvPr id="35" name="テキスト ボックス 34"/>
          <p:cNvSpPr txBox="1"/>
          <p:nvPr/>
        </p:nvSpPr>
        <p:spPr>
          <a:xfrm>
            <a:off x="4499993" y="1196752"/>
            <a:ext cx="2294360"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TlBa</a:t>
            </a:r>
            <a:r>
              <a:rPr lang="en-US" altLang="ja-JP" sz="2000" baseline="-25000" dirty="0" smtClean="0">
                <a:latin typeface="Arial" panose="020B0604020202020204" pitchFamily="34" charset="0"/>
                <a:cs typeface="Arial" panose="020B0604020202020204" pitchFamily="34" charset="0"/>
              </a:rPr>
              <a:t>2</a:t>
            </a:r>
            <a:r>
              <a:rPr lang="en-US" altLang="ja-JP" sz="2000" dirty="0" smtClean="0">
                <a:latin typeface="Arial" panose="020B0604020202020204" pitchFamily="34" charset="0"/>
                <a:cs typeface="Arial" panose="020B0604020202020204" pitchFamily="34" charset="0"/>
              </a:rPr>
              <a:t>Ca</a:t>
            </a:r>
            <a:r>
              <a:rPr lang="en-US" altLang="ja-JP" sz="2000" baseline="-25000" dirty="0" smtClean="0">
                <a:latin typeface="Arial" panose="020B0604020202020204" pitchFamily="34" charset="0"/>
                <a:cs typeface="Arial" panose="020B0604020202020204" pitchFamily="34" charset="0"/>
              </a:rPr>
              <a:t>5</a:t>
            </a:r>
            <a:r>
              <a:rPr lang="en-US" altLang="ja-JP" sz="2000" dirty="0" smtClean="0">
                <a:latin typeface="Arial" panose="020B0604020202020204" pitchFamily="34" charset="0"/>
                <a:cs typeface="Arial" panose="020B0604020202020204" pitchFamily="34" charset="0"/>
              </a:rPr>
              <a:t>Cu</a:t>
            </a:r>
            <a:r>
              <a:rPr lang="en-US" altLang="ja-JP" sz="2000" baseline="-25000" dirty="0" smtClean="0">
                <a:latin typeface="Arial" panose="020B0604020202020204" pitchFamily="34" charset="0"/>
                <a:cs typeface="Arial" panose="020B0604020202020204" pitchFamily="34" charset="0"/>
              </a:rPr>
              <a:t>6</a:t>
            </a:r>
            <a:r>
              <a:rPr lang="en-US" altLang="ja-JP" sz="2000" dirty="0" smtClean="0">
                <a:latin typeface="Arial" panose="020B0604020202020204" pitchFamily="34" charset="0"/>
                <a:cs typeface="Arial" panose="020B0604020202020204" pitchFamily="34" charset="0"/>
              </a:rPr>
              <a:t>O</a:t>
            </a:r>
            <a:r>
              <a:rPr lang="en-US" altLang="ja-JP" sz="2000" baseline="-25000" dirty="0" smtClean="0">
                <a:latin typeface="Arial" panose="020B0604020202020204" pitchFamily="34" charset="0"/>
                <a:cs typeface="Arial" panose="020B0604020202020204" pitchFamily="34" charset="0"/>
              </a:rPr>
              <a:t>14+δ</a:t>
            </a:r>
            <a:endParaRPr lang="ja-JP" altLang="en-US" baseline="-25000" dirty="0">
              <a:latin typeface="Arial" panose="020B0604020202020204" pitchFamily="34" charset="0"/>
              <a:cs typeface="Arial" panose="020B0604020202020204" pitchFamily="34" charset="0"/>
            </a:endParaRPr>
          </a:p>
        </p:txBody>
      </p:sp>
      <p:grpSp>
        <p:nvGrpSpPr>
          <p:cNvPr id="11" name="グループ化 10"/>
          <p:cNvGrpSpPr/>
          <p:nvPr/>
        </p:nvGrpSpPr>
        <p:grpSpPr>
          <a:xfrm>
            <a:off x="1403648" y="960602"/>
            <a:ext cx="642102" cy="2150829"/>
            <a:chOff x="1403648" y="960602"/>
            <a:chExt cx="642102" cy="2150829"/>
          </a:xfrm>
        </p:grpSpPr>
        <p:cxnSp>
          <p:nvCxnSpPr>
            <p:cNvPr id="32" name="直線コネクタ 31"/>
            <p:cNvCxnSpPr/>
            <p:nvPr/>
          </p:nvCxnSpPr>
          <p:spPr>
            <a:xfrm>
              <a:off x="1403648" y="1095286"/>
              <a:ext cx="223993" cy="201614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909703" y="960602"/>
              <a:ext cx="136047" cy="201614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5868144" y="388734"/>
            <a:ext cx="568096" cy="3184282"/>
            <a:chOff x="5868144" y="388734"/>
            <a:chExt cx="568096" cy="3184282"/>
          </a:xfrm>
        </p:grpSpPr>
        <p:cxnSp>
          <p:nvCxnSpPr>
            <p:cNvPr id="36" name="直線コネクタ 35"/>
            <p:cNvCxnSpPr/>
            <p:nvPr/>
          </p:nvCxnSpPr>
          <p:spPr>
            <a:xfrm>
              <a:off x="5868144" y="388734"/>
              <a:ext cx="0" cy="318428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5940152" y="449637"/>
              <a:ext cx="496088" cy="312337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0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fade">
                                      <p:cBhvr>
                                        <p:cTn id="4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1"/>
          <p:cNvGrpSpPr/>
          <p:nvPr/>
        </p:nvGrpSpPr>
        <p:grpSpPr>
          <a:xfrm>
            <a:off x="3419872" y="620688"/>
            <a:ext cx="1477270" cy="2736304"/>
            <a:chOff x="1187624" y="1628800"/>
            <a:chExt cx="2197350" cy="2736304"/>
          </a:xfrm>
        </p:grpSpPr>
        <p:pic>
          <p:nvPicPr>
            <p:cNvPr id="80" name="Picture 32"/>
            <p:cNvPicPr>
              <a:picLocks noChangeAspect="1" noChangeArrowheads="1"/>
            </p:cNvPicPr>
            <p:nvPr/>
          </p:nvPicPr>
          <p:blipFill>
            <a:blip r:embed="rId3" cstate="print"/>
            <a:srcRect/>
            <a:stretch>
              <a:fillRect/>
            </a:stretch>
          </p:blipFill>
          <p:spPr bwMode="auto">
            <a:xfrm>
              <a:off x="1187624" y="1628800"/>
              <a:ext cx="2197350" cy="2736304"/>
            </a:xfrm>
            <a:prstGeom prst="rect">
              <a:avLst/>
            </a:prstGeom>
            <a:noFill/>
            <a:ln w="9525">
              <a:noFill/>
              <a:miter lim="800000"/>
              <a:headEnd/>
              <a:tailEnd/>
            </a:ln>
          </p:spPr>
        </p:pic>
        <p:sp>
          <p:nvSpPr>
            <p:cNvPr id="81"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82"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4" name="グループ化 75"/>
          <p:cNvGrpSpPr/>
          <p:nvPr/>
        </p:nvGrpSpPr>
        <p:grpSpPr>
          <a:xfrm>
            <a:off x="5675687" y="1268760"/>
            <a:ext cx="2363147" cy="1243300"/>
            <a:chOff x="5675687" y="1268760"/>
            <a:chExt cx="2363147" cy="1243300"/>
          </a:xfrm>
        </p:grpSpPr>
        <p:sp>
          <p:nvSpPr>
            <p:cNvPr id="56"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57" name="テキスト ボックス 56"/>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grpSp>
      <p:grpSp>
        <p:nvGrpSpPr>
          <p:cNvPr id="5" name="グループ化 74"/>
          <p:cNvGrpSpPr/>
          <p:nvPr/>
        </p:nvGrpSpPr>
        <p:grpSpPr>
          <a:xfrm>
            <a:off x="2267744" y="1124744"/>
            <a:ext cx="1115616" cy="1872753"/>
            <a:chOff x="2267744" y="1124744"/>
            <a:chExt cx="1115616" cy="1872753"/>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grpSp>
        <p:nvGrpSpPr>
          <p:cNvPr id="77" name="グループ化 76"/>
          <p:cNvGrpSpPr/>
          <p:nvPr/>
        </p:nvGrpSpPr>
        <p:grpSpPr>
          <a:xfrm>
            <a:off x="72008" y="2060847"/>
            <a:ext cx="8964488" cy="4752529"/>
            <a:chOff x="72008" y="2060847"/>
            <a:chExt cx="8964488" cy="4752529"/>
          </a:xfrm>
        </p:grpSpPr>
        <p:sp>
          <p:nvSpPr>
            <p:cNvPr id="165" name="角丸四角形 164"/>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39442"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sp>
          <p:nvSpPr>
            <p:cNvPr id="72" name="フリーフォーム 71"/>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sp>
        <p:nvSpPr>
          <p:cNvPr id="2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24"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39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15416"/>
            <a:ext cx="2458616" cy="1143000"/>
          </a:xfrm>
        </p:spPr>
        <p:txBody>
          <a:bodyPr>
            <a:normAutofit/>
          </a:bodyPr>
          <a:lstStyle/>
          <a:p>
            <a:pPr algn="l"/>
            <a:r>
              <a:rPr kumimoji="1" lang="en-US" altLang="ja-JP" sz="4000" dirty="0" smtClean="0">
                <a:latin typeface="Arial" panose="020B0604020202020204" pitchFamily="34" charset="0"/>
                <a:cs typeface="Arial" panose="020B0604020202020204" pitchFamily="34" charset="0"/>
              </a:rPr>
              <a:t>Summary</a:t>
            </a:r>
            <a:endParaRPr kumimoji="1" lang="ja-JP" altLang="en-US" sz="4000" dirty="0">
              <a:latin typeface="Arial" panose="020B0604020202020204" pitchFamily="34" charset="0"/>
              <a:cs typeface="Arial" panose="020B0604020202020204" pitchFamily="34" charset="0"/>
            </a:endParaRPr>
          </a:p>
        </p:txBody>
      </p:sp>
      <p:sp>
        <p:nvSpPr>
          <p:cNvPr id="3" name="テキスト ボックス 2"/>
          <p:cNvSpPr txBox="1"/>
          <p:nvPr/>
        </p:nvSpPr>
        <p:spPr>
          <a:xfrm>
            <a:off x="35496" y="548680"/>
            <a:ext cx="9106275" cy="523220"/>
          </a:xfrm>
          <a:prstGeom prst="rect">
            <a:avLst/>
          </a:prstGeom>
          <a:noFill/>
        </p:spPr>
        <p:txBody>
          <a:bodyPr wrap="none" rtlCol="0">
            <a:spAutoFit/>
          </a:bodyPr>
          <a:lstStyle/>
          <a:p>
            <a:r>
              <a:rPr kumimoji="1" lang="ja-JP" altLang="en-US" sz="2800" dirty="0" smtClean="0">
                <a:latin typeface="Arial" panose="020B0604020202020204" pitchFamily="34" charset="0"/>
                <a:cs typeface="Arial" panose="020B0604020202020204" pitchFamily="34" charset="0"/>
              </a:rPr>
              <a:t>・</a:t>
            </a:r>
            <a:r>
              <a:rPr kumimoji="1" lang="en-US" altLang="ja-JP" sz="2800" dirty="0" smtClean="0">
                <a:latin typeface="Arial" panose="020B0604020202020204" pitchFamily="34" charset="0"/>
                <a:cs typeface="Arial" panose="020B0604020202020204" pitchFamily="34" charset="0"/>
              </a:rPr>
              <a:t>W</a:t>
            </a:r>
            <a:r>
              <a:rPr lang="en-US" altLang="ja-JP" sz="2800" dirty="0" smtClean="0">
                <a:latin typeface="Arial" panose="020B0604020202020204" pitchFamily="34" charset="0"/>
                <a:cs typeface="Arial" panose="020B0604020202020204" pitchFamily="34" charset="0"/>
              </a:rPr>
              <a:t>e</a:t>
            </a:r>
            <a:r>
              <a:rPr kumimoji="1" lang="en-US" altLang="ja-JP" sz="2800" dirty="0" smtClean="0">
                <a:latin typeface="Arial" panose="020B0604020202020204" pitchFamily="34" charset="0"/>
                <a:cs typeface="Arial" panose="020B0604020202020204" pitchFamily="34" charset="0"/>
              </a:rPr>
              <a:t> investigated AFM in </a:t>
            </a:r>
            <a:r>
              <a:rPr lang="en-US" altLang="ja-JP" sz="2800" dirty="0">
                <a:latin typeface="Arial" panose="020B0604020202020204" pitchFamily="34" charset="0"/>
                <a:cs typeface="Arial" panose="020B0604020202020204" pitchFamily="34" charset="0"/>
              </a:rPr>
              <a:t>Tl1212 </a:t>
            </a:r>
            <a:r>
              <a:rPr lang="en-US" altLang="ja-JP" sz="2800" dirty="0" smtClean="0">
                <a:latin typeface="Arial" panose="020B0604020202020204" pitchFamily="34" charset="0"/>
                <a:cs typeface="Arial" panose="020B0604020202020204" pitchFamily="34" charset="0"/>
              </a:rPr>
              <a:t>by </a:t>
            </a:r>
            <a:r>
              <a:rPr lang="en-US" altLang="ja-JP" sz="2800" dirty="0">
                <a:latin typeface="Arial" panose="020B0604020202020204" pitchFamily="34" charset="0"/>
                <a:cs typeface="Arial" panose="020B0604020202020204" pitchFamily="34" charset="0"/>
              </a:rPr>
              <a:t>Cu-zero-field-NMR.</a:t>
            </a:r>
            <a:endParaRPr kumimoji="1" lang="ja-JP" altLang="en-US" sz="2800" dirty="0">
              <a:latin typeface="Arial" panose="020B0604020202020204" pitchFamily="34" charset="0"/>
              <a:cs typeface="Arial" panose="020B0604020202020204" pitchFamily="34" charset="0"/>
            </a:endParaRPr>
          </a:p>
        </p:txBody>
      </p:sp>
      <p:sp>
        <p:nvSpPr>
          <p:cNvPr id="4" name="テキスト ボックス 3"/>
          <p:cNvSpPr txBox="1"/>
          <p:nvPr/>
        </p:nvSpPr>
        <p:spPr>
          <a:xfrm>
            <a:off x="1115616" y="1196752"/>
            <a:ext cx="7317068" cy="830997"/>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The AFM </a:t>
            </a:r>
            <a:r>
              <a:rPr kumimoji="1" lang="en-US" altLang="ja-JP" sz="2400" dirty="0" smtClean="0">
                <a:latin typeface="Arial" panose="020B0604020202020204" pitchFamily="34" charset="0"/>
                <a:cs typeface="Arial" panose="020B0604020202020204" pitchFamily="34" charset="0"/>
              </a:rPr>
              <a:t>order of Mott </a:t>
            </a:r>
            <a:r>
              <a:rPr kumimoji="1" lang="en-US" altLang="ja-JP" sz="2400" dirty="0" smtClean="0">
                <a:latin typeface="Arial" panose="020B0604020202020204" pitchFamily="34" charset="0"/>
                <a:cs typeface="Arial" panose="020B0604020202020204" pitchFamily="34" charset="0"/>
              </a:rPr>
              <a:t>insulating state </a:t>
            </a:r>
            <a:r>
              <a:rPr kumimoji="1" lang="en-US" altLang="ja-JP" sz="2400" dirty="0" smtClean="0">
                <a:latin typeface="Arial" panose="020B0604020202020204" pitchFamily="34" charset="0"/>
                <a:cs typeface="Arial" panose="020B0604020202020204" pitchFamily="34" charset="0"/>
              </a:rPr>
              <a:t>is </a:t>
            </a:r>
            <a:r>
              <a:rPr kumimoji="1" lang="en-US" altLang="ja-JP" sz="2400" dirty="0" smtClean="0">
                <a:latin typeface="Arial" panose="020B0604020202020204" pitchFamily="34" charset="0"/>
                <a:cs typeface="Arial" panose="020B0604020202020204" pitchFamily="34" charset="0"/>
              </a:rPr>
              <a:t>a common </a:t>
            </a:r>
          </a:p>
          <a:p>
            <a:r>
              <a:rPr kumimoji="1" lang="en-US" altLang="ja-JP" sz="2400" dirty="0" smtClean="0">
                <a:latin typeface="Arial" panose="020B0604020202020204" pitchFamily="34" charset="0"/>
                <a:cs typeface="Arial" panose="020B0604020202020204" pitchFamily="34" charset="0"/>
              </a:rPr>
              <a:t>feature for </a:t>
            </a:r>
            <a:r>
              <a:rPr kumimoji="1" lang="en-US" altLang="ja-JP" sz="2400" dirty="0" smtClean="0">
                <a:latin typeface="Arial" panose="020B0604020202020204" pitchFamily="34" charset="0"/>
                <a:cs typeface="Arial" panose="020B0604020202020204" pitchFamily="34" charset="0"/>
              </a:rPr>
              <a:t>CuO</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 planes.</a:t>
            </a:r>
          </a:p>
        </p:txBody>
      </p:sp>
      <p:sp>
        <p:nvSpPr>
          <p:cNvPr id="6" name="テキスト ボックス 5"/>
          <p:cNvSpPr txBox="1"/>
          <p:nvPr/>
        </p:nvSpPr>
        <p:spPr>
          <a:xfrm>
            <a:off x="47685" y="2260029"/>
            <a:ext cx="9060819" cy="1384995"/>
          </a:xfrm>
          <a:prstGeom prst="rect">
            <a:avLst/>
          </a:prstGeom>
          <a:noFill/>
        </p:spPr>
        <p:txBody>
          <a:bodyPr wrap="square" rtlCol="0">
            <a:spAutoFit/>
          </a:bodyPr>
          <a:lstStyle/>
          <a:p>
            <a:r>
              <a:rPr kumimoji="1"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The t</a:t>
            </a:r>
            <a:r>
              <a:rPr kumimoji="1" lang="en-US" altLang="ja-JP" sz="2800" dirty="0" smtClean="0">
                <a:latin typeface="Arial" panose="020B0604020202020204" pitchFamily="34" charset="0"/>
                <a:cs typeface="Arial" panose="020B0604020202020204" pitchFamily="34" charset="0"/>
              </a:rPr>
              <a:t>ransferred hyperfine field (</a:t>
            </a:r>
            <a:r>
              <a:rPr lang="en-US" altLang="ja-JP" sz="2800" dirty="0" smtClean="0">
                <a:latin typeface="Arial" panose="020B0604020202020204" pitchFamily="34" charset="0"/>
                <a:cs typeface="Arial" panose="020B0604020202020204" pitchFamily="34" charset="0"/>
              </a:rPr>
              <a:t>B)</a:t>
            </a:r>
            <a:r>
              <a:rPr kumimoji="1" lang="en-US" altLang="ja-JP" sz="2800" dirty="0" smtClean="0">
                <a:latin typeface="Arial" panose="020B0604020202020204" pitchFamily="34" charset="0"/>
                <a:cs typeface="Arial" panose="020B0604020202020204" pitchFamily="34" charset="0"/>
              </a:rPr>
              <a:t> is </a:t>
            </a:r>
            <a:r>
              <a:rPr lang="en-US" altLang="ja-JP" sz="2800" dirty="0" smtClean="0">
                <a:latin typeface="Arial" panose="020B0604020202020204" pitchFamily="34" charset="0"/>
                <a:cs typeface="Arial" panose="020B0604020202020204" pitchFamily="34" charset="0"/>
              </a:rPr>
              <a:t>large</a:t>
            </a:r>
            <a:r>
              <a:rPr kumimoji="1" lang="en-US" altLang="ja-JP" sz="2800" dirty="0" smtClean="0">
                <a:latin typeface="Arial" panose="020B0604020202020204" pitchFamily="34" charset="0"/>
                <a:cs typeface="Arial" panose="020B0604020202020204" pitchFamily="34" charset="0"/>
              </a:rPr>
              <a:t> </a:t>
            </a:r>
          </a:p>
          <a:p>
            <a:r>
              <a:rPr kumimoji="1" lang="en-US" altLang="ja-JP" sz="2800" dirty="0" smtClean="0">
                <a:latin typeface="Arial" panose="020B0604020202020204" pitchFamily="34" charset="0"/>
                <a:cs typeface="Arial" panose="020B0604020202020204" pitchFamily="34" charset="0"/>
              </a:rPr>
              <a:t>in multi-layer, </a:t>
            </a:r>
          </a:p>
          <a:p>
            <a:r>
              <a:rPr lang="en-US" altLang="ja-JP" sz="2800" dirty="0">
                <a:latin typeface="Arial" panose="020B0604020202020204" pitchFamily="34" charset="0"/>
                <a:cs typeface="Arial" panose="020B0604020202020204" pitchFamily="34" charset="0"/>
              </a:rPr>
              <a:t> </a:t>
            </a:r>
            <a:r>
              <a:rPr lang="en-US" altLang="ja-JP" sz="2800" dirty="0" smtClean="0">
                <a:latin typeface="Arial" panose="020B0604020202020204" pitchFamily="34" charset="0"/>
                <a:cs typeface="Arial" panose="020B0604020202020204" pitchFamily="34" charset="0"/>
              </a:rPr>
              <a:t> </a:t>
            </a:r>
            <a:endParaRPr kumimoji="1" lang="ja-JP" altLang="en-US" sz="2400" dirty="0">
              <a:latin typeface="Arial" panose="020B0604020202020204" pitchFamily="34" charset="0"/>
              <a:cs typeface="Arial" panose="020B0604020202020204" pitchFamily="34" charset="0"/>
            </a:endParaRPr>
          </a:p>
        </p:txBody>
      </p:sp>
      <p:sp>
        <p:nvSpPr>
          <p:cNvPr id="7" name="屈折矢印 6"/>
          <p:cNvSpPr/>
          <p:nvPr/>
        </p:nvSpPr>
        <p:spPr>
          <a:xfrm rot="5400000">
            <a:off x="323528" y="980729"/>
            <a:ext cx="648072" cy="792087"/>
          </a:xfrm>
          <a:prstGeom prst="bentUpArrow">
            <a:avLst>
              <a:gd name="adj1" fmla="val 38051"/>
              <a:gd name="adj2" fmla="val 37162"/>
              <a:gd name="adj3" fmla="val 349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94388" y="3174067"/>
            <a:ext cx="6346609" cy="830997"/>
          </a:xfrm>
          <a:prstGeom prst="rect">
            <a:avLst/>
          </a:prstGeom>
          <a:noFill/>
        </p:spPr>
        <p:txBody>
          <a:bodyPr wrap="none" rtlCol="0">
            <a:spAutoFit/>
          </a:bodyPr>
          <a:lstStyle/>
          <a:p>
            <a:r>
              <a:rPr lang="en-US" altLang="ja-JP" sz="2400" dirty="0">
                <a:latin typeface="Arial" panose="020B0604020202020204" pitchFamily="34" charset="0"/>
                <a:cs typeface="Arial" panose="020B0604020202020204" pitchFamily="34" charset="0"/>
              </a:rPr>
              <a:t>d</a:t>
            </a:r>
            <a:r>
              <a:rPr lang="en-US" altLang="ja-JP" sz="2400" dirty="0" smtClean="0">
                <a:latin typeface="Arial" panose="020B0604020202020204" pitchFamily="34" charset="0"/>
                <a:cs typeface="Arial" panose="020B0604020202020204" pitchFamily="34" charset="0"/>
              </a:rPr>
              <a:t>ue to the strong </a:t>
            </a:r>
            <a:r>
              <a:rPr lang="en-US" altLang="ja-JP" sz="2400" dirty="0" err="1" smtClean="0">
                <a:latin typeface="Arial" panose="020B0604020202020204" pitchFamily="34" charset="0"/>
                <a:cs typeface="Arial" panose="020B0604020202020204" pitchFamily="34" charset="0"/>
              </a:rPr>
              <a:t>covalency</a:t>
            </a:r>
            <a:r>
              <a:rPr lang="en-US" altLang="ja-JP" sz="2400" dirty="0" smtClean="0">
                <a:latin typeface="Arial" panose="020B0604020202020204" pitchFamily="34" charset="0"/>
                <a:cs typeface="Arial" panose="020B0604020202020204" pitchFamily="34" charset="0"/>
              </a:rPr>
              <a:t> of Cu-O bonding</a:t>
            </a:r>
          </a:p>
          <a:p>
            <a:r>
              <a:rPr lang="en-US" altLang="ja-JP" sz="2400" dirty="0" smtClean="0">
                <a:latin typeface="Arial" panose="020B0604020202020204" pitchFamily="34" charset="0"/>
                <a:cs typeface="Arial" panose="020B0604020202020204" pitchFamily="34" charset="0"/>
              </a:rPr>
              <a:t>and good </a:t>
            </a:r>
            <a:r>
              <a:rPr kumimoji="1" lang="en-US" altLang="ja-JP" sz="2400" dirty="0" smtClean="0">
                <a:latin typeface="Arial" panose="020B0604020202020204" pitchFamily="34" charset="0"/>
                <a:cs typeface="Arial" panose="020B0604020202020204" pitchFamily="34" charset="0"/>
              </a:rPr>
              <a:t>flatness of CuO</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 planes  </a:t>
            </a:r>
            <a:endParaRPr kumimoji="1" lang="ja-JP" altLang="en-US" sz="20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78660" y="4365104"/>
            <a:ext cx="7592015" cy="954107"/>
          </a:xfrm>
          <a:prstGeom prst="rect">
            <a:avLst/>
          </a:prstGeom>
          <a:noFill/>
        </p:spPr>
        <p:txBody>
          <a:bodyPr wrap="none" rtlCol="0">
            <a:spAutoFit/>
          </a:bodyPr>
          <a:lstStyle/>
          <a:p>
            <a:r>
              <a:rPr kumimoji="1" lang="ja-JP" altLang="en-US" sz="2800" dirty="0" smtClean="0">
                <a:latin typeface="Arial" panose="020B0604020202020204" pitchFamily="34" charset="0"/>
                <a:cs typeface="Arial" panose="020B0604020202020204" pitchFamily="34" charset="0"/>
              </a:rPr>
              <a:t>・</a:t>
            </a:r>
            <a:r>
              <a:rPr lang="en-US" altLang="ja-JP" sz="2800" dirty="0">
                <a:latin typeface="Arial" panose="020B0604020202020204" pitchFamily="34" charset="0"/>
                <a:cs typeface="Arial" panose="020B0604020202020204" pitchFamily="34" charset="0"/>
              </a:rPr>
              <a:t>I</a:t>
            </a:r>
            <a:r>
              <a:rPr lang="en-US" altLang="ja-JP" sz="2800" dirty="0" smtClean="0">
                <a:latin typeface="Arial" panose="020B0604020202020204" pitchFamily="34" charset="0"/>
                <a:cs typeface="Arial" panose="020B0604020202020204" pitchFamily="34" charset="0"/>
              </a:rPr>
              <a:t>nternal field</a:t>
            </a:r>
            <a:r>
              <a:rPr kumimoji="1" lang="en-US" altLang="ja-JP" sz="2800" baseline="-25000" dirty="0" smtClean="0">
                <a:latin typeface="Arial" panose="020B0604020202020204" pitchFamily="34" charset="0"/>
                <a:cs typeface="Arial" panose="020B0604020202020204" pitchFamily="34" charset="0"/>
              </a:rPr>
              <a:t> </a:t>
            </a:r>
            <a:r>
              <a:rPr kumimoji="1" lang="en-US" altLang="ja-JP" sz="2800" dirty="0" smtClean="0">
                <a:latin typeface="Arial" panose="020B0604020202020204" pitchFamily="34" charset="0"/>
                <a:cs typeface="Arial" panose="020B0604020202020204" pitchFamily="34" charset="0"/>
              </a:rPr>
              <a:t>at Tl site is </a:t>
            </a:r>
            <a:r>
              <a:rPr lang="en-US" altLang="ja-JP" sz="2800" dirty="0" smtClean="0">
                <a:latin typeface="Arial" panose="020B0604020202020204" pitchFamily="34" charset="0"/>
                <a:cs typeface="Arial" panose="020B0604020202020204" pitchFamily="34" charset="0"/>
              </a:rPr>
              <a:t>observed by Tl-NMR </a:t>
            </a:r>
          </a:p>
          <a:p>
            <a:r>
              <a:rPr lang="en-US" altLang="ja-JP" sz="2800" dirty="0" smtClean="0">
                <a:latin typeface="Arial" panose="020B0604020202020204" pitchFamily="34" charset="0"/>
                <a:cs typeface="Arial" panose="020B0604020202020204" pitchFamily="34" charset="0"/>
              </a:rPr>
              <a:t>in Tl1212.</a:t>
            </a:r>
            <a:endParaRPr kumimoji="1" lang="ja-JP" altLang="en-US" sz="2800" baseline="-25000" dirty="0">
              <a:latin typeface="Arial" panose="020B0604020202020204" pitchFamily="34" charset="0"/>
              <a:cs typeface="Arial" panose="020B0604020202020204" pitchFamily="34" charset="0"/>
            </a:endParaRPr>
          </a:p>
        </p:txBody>
      </p:sp>
      <p:sp>
        <p:nvSpPr>
          <p:cNvPr id="12" name="テキスト ボックス 11"/>
          <p:cNvSpPr txBox="1"/>
          <p:nvPr/>
        </p:nvSpPr>
        <p:spPr>
          <a:xfrm>
            <a:off x="1092497" y="5559623"/>
            <a:ext cx="6184555" cy="461665"/>
          </a:xfrm>
          <a:prstGeom prst="rect">
            <a:avLst/>
          </a:prstGeom>
          <a:noFill/>
        </p:spPr>
        <p:txBody>
          <a:bodyPr wrap="square" rtlCol="0">
            <a:spAutoFit/>
          </a:bodyPr>
          <a:lstStyle/>
          <a:p>
            <a:r>
              <a:rPr lang="en-US" altLang="ja-JP" sz="2400" dirty="0">
                <a:latin typeface="Arial" panose="020B0604020202020204" pitchFamily="34" charset="0"/>
                <a:cs typeface="Arial" panose="020B0604020202020204" pitchFamily="34" charset="0"/>
              </a:rPr>
              <a:t>b</a:t>
            </a:r>
            <a:r>
              <a:rPr lang="en-US" altLang="ja-JP" sz="2400" dirty="0" smtClean="0">
                <a:latin typeface="Arial" panose="020B0604020202020204" pitchFamily="34" charset="0"/>
                <a:cs typeface="Arial" panose="020B0604020202020204" pitchFamily="34" charset="0"/>
              </a:rPr>
              <a:t>ecause of </a:t>
            </a:r>
            <a:r>
              <a:rPr kumimoji="1" lang="en-US" altLang="ja-JP" sz="2400" dirty="0" smtClean="0">
                <a:latin typeface="Arial" panose="020B0604020202020204" pitchFamily="34" charset="0"/>
                <a:cs typeface="Arial" panose="020B0604020202020204" pitchFamily="34" charset="0"/>
              </a:rPr>
              <a:t> magnetic order at CuO</a:t>
            </a:r>
            <a:r>
              <a:rPr kumimoji="1" lang="en-US" altLang="ja-JP" sz="2400" baseline="-25000" dirty="0" smtClean="0">
                <a:latin typeface="Arial" panose="020B0604020202020204" pitchFamily="34" charset="0"/>
                <a:cs typeface="Arial" panose="020B0604020202020204" pitchFamily="34" charset="0"/>
              </a:rPr>
              <a:t>2</a:t>
            </a:r>
            <a:r>
              <a:rPr kumimoji="1" lang="en-US" altLang="ja-JP" sz="2400" dirty="0" smtClean="0">
                <a:latin typeface="Arial" panose="020B0604020202020204" pitchFamily="34" charset="0"/>
                <a:cs typeface="Arial" panose="020B0604020202020204" pitchFamily="34" charset="0"/>
              </a:rPr>
              <a:t> planes</a:t>
            </a:r>
            <a:endParaRPr kumimoji="1" lang="ja-JP" altLang="en-US" dirty="0">
              <a:latin typeface="Arial" panose="020B0604020202020204" pitchFamily="34" charset="0"/>
              <a:cs typeface="Arial" panose="020B0604020202020204" pitchFamily="34" charset="0"/>
            </a:endParaRPr>
          </a:p>
        </p:txBody>
      </p:sp>
      <p:sp>
        <p:nvSpPr>
          <p:cNvPr id="15" name="屈折矢印 14"/>
          <p:cNvSpPr/>
          <p:nvPr/>
        </p:nvSpPr>
        <p:spPr>
          <a:xfrm rot="5400000">
            <a:off x="323528" y="3212977"/>
            <a:ext cx="648072" cy="792087"/>
          </a:xfrm>
          <a:prstGeom prst="bentUpArrow">
            <a:avLst>
              <a:gd name="adj1" fmla="val 38051"/>
              <a:gd name="adj2" fmla="val 37162"/>
              <a:gd name="adj3" fmla="val 349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屈折矢印 15"/>
          <p:cNvSpPr/>
          <p:nvPr/>
        </p:nvSpPr>
        <p:spPr>
          <a:xfrm rot="5400000">
            <a:off x="307422" y="5301208"/>
            <a:ext cx="648072" cy="792087"/>
          </a:xfrm>
          <a:prstGeom prst="bentUpArrow">
            <a:avLst>
              <a:gd name="adj1" fmla="val 38051"/>
              <a:gd name="adj2" fmla="val 37162"/>
              <a:gd name="adj3" fmla="val 349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7092280" y="2191205"/>
            <a:ext cx="1543420" cy="1525827"/>
            <a:chOff x="3663985" y="1032721"/>
            <a:chExt cx="2636645" cy="2545811"/>
          </a:xfrm>
        </p:grpSpPr>
        <p:grpSp>
          <p:nvGrpSpPr>
            <p:cNvPr id="18" name="グループ化 17"/>
            <p:cNvGrpSpPr/>
            <p:nvPr/>
          </p:nvGrpSpPr>
          <p:grpSpPr>
            <a:xfrm>
              <a:off x="3663985" y="1032721"/>
              <a:ext cx="2636645" cy="2545811"/>
              <a:chOff x="528235" y="2276872"/>
              <a:chExt cx="3683726" cy="3637927"/>
            </a:xfrm>
          </p:grpSpPr>
          <p:grpSp>
            <p:nvGrpSpPr>
              <p:cNvPr id="21" name="グループ化 20"/>
              <p:cNvGrpSpPr/>
              <p:nvPr/>
            </p:nvGrpSpPr>
            <p:grpSpPr>
              <a:xfrm>
                <a:off x="1691681" y="3356992"/>
                <a:ext cx="1339239" cy="1425601"/>
                <a:chOff x="1691680" y="2470636"/>
                <a:chExt cx="2155696" cy="2311957"/>
              </a:xfrm>
            </p:grpSpPr>
            <p:sp>
              <p:nvSpPr>
                <p:cNvPr id="38" name="円/楕円 37"/>
                <p:cNvSpPr/>
                <p:nvPr/>
              </p:nvSpPr>
              <p:spPr>
                <a:xfrm>
                  <a:off x="1691680" y="3356992"/>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767256" y="3395498"/>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rot="5400000">
                  <a:off x="2251252" y="2758668"/>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rot="5400000">
                  <a:off x="2227196" y="3990505"/>
                  <a:ext cx="108012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87236" y="346063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2869899" y="3916963"/>
                <a:ext cx="1342062" cy="321130"/>
                <a:chOff x="4644008" y="3460634"/>
                <a:chExt cx="2160240" cy="520790"/>
              </a:xfrm>
            </p:grpSpPr>
            <p:sp>
              <p:nvSpPr>
                <p:cNvPr id="35" name="円/楕円 34"/>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28235" y="3899958"/>
                <a:ext cx="1342062" cy="321130"/>
                <a:chOff x="4644008" y="3460634"/>
                <a:chExt cx="2160240" cy="520790"/>
              </a:xfrm>
            </p:grpSpPr>
            <p:sp>
              <p:nvSpPr>
                <p:cNvPr id="32" name="円/楕円 31"/>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5400000">
                <a:off x="1685270" y="5083203"/>
                <a:ext cx="1342062" cy="321130"/>
                <a:chOff x="4644008" y="3460634"/>
                <a:chExt cx="2160240" cy="520790"/>
              </a:xfrm>
            </p:grpSpPr>
            <p:sp>
              <p:nvSpPr>
                <p:cNvPr id="29" name="円/楕円 28"/>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1717671" y="2787338"/>
                <a:ext cx="1342062" cy="321130"/>
                <a:chOff x="4644008" y="3460634"/>
                <a:chExt cx="2160240" cy="520790"/>
              </a:xfrm>
            </p:grpSpPr>
            <p:sp>
              <p:nvSpPr>
                <p:cNvPr id="26" name="円/楕円 25"/>
                <p:cNvSpPr/>
                <p:nvPr/>
              </p:nvSpPr>
              <p:spPr>
                <a:xfrm>
                  <a:off x="4644008" y="3460634"/>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724128" y="3477368"/>
                  <a:ext cx="1080120" cy="50405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544108" y="3542504"/>
                  <a:ext cx="360040" cy="37378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テキスト ボックス 18"/>
            <p:cNvSpPr txBox="1"/>
            <p:nvPr/>
          </p:nvSpPr>
          <p:spPr>
            <a:xfrm>
              <a:off x="5004049" y="1545590"/>
              <a:ext cx="513282"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Cu</a:t>
              </a:r>
              <a:endParaRPr kumimoji="1" lang="ja-JP" altLang="en-US" dirty="0">
                <a:latin typeface="Arial" panose="020B0604020202020204" pitchFamily="34" charset="0"/>
                <a:cs typeface="Arial" panose="020B0604020202020204" pitchFamily="34" charset="0"/>
              </a:endParaRPr>
            </a:p>
          </p:txBody>
        </p:sp>
        <p:sp>
          <p:nvSpPr>
            <p:cNvPr id="20" name="テキスト ボックス 19"/>
            <p:cNvSpPr txBox="1"/>
            <p:nvPr/>
          </p:nvSpPr>
          <p:spPr>
            <a:xfrm>
              <a:off x="5509168" y="2337415"/>
              <a:ext cx="383438" cy="400110"/>
            </a:xfrm>
            <a:prstGeom prst="rect">
              <a:avLst/>
            </a:prstGeom>
            <a:noFill/>
          </p:spPr>
          <p:txBody>
            <a:bodyPr wrap="none" rtlCol="0">
              <a:spAutoFit/>
            </a:bodyPr>
            <a:lstStyle/>
            <a:p>
              <a:r>
                <a:rPr kumimoji="1" lang="en-US" altLang="ja-JP" sz="2000" dirty="0" smtClean="0">
                  <a:latin typeface="Arial" panose="020B0604020202020204" pitchFamily="34" charset="0"/>
                  <a:cs typeface="Arial" panose="020B0604020202020204" pitchFamily="34" charset="0"/>
                </a:rPr>
                <a:t>O</a:t>
              </a:r>
              <a:endParaRPr kumimoji="1" lang="ja-JP" altLang="en-US" dirty="0">
                <a:latin typeface="Arial" panose="020B0604020202020204" pitchFamily="34" charset="0"/>
                <a:cs typeface="Arial" panose="020B0604020202020204" pitchFamily="34" charset="0"/>
              </a:endParaRPr>
            </a:p>
          </p:txBody>
        </p:sp>
      </p:grpSp>
      <p:grpSp>
        <p:nvGrpSpPr>
          <p:cNvPr id="43" name="グループ化 42"/>
          <p:cNvGrpSpPr/>
          <p:nvPr/>
        </p:nvGrpSpPr>
        <p:grpSpPr>
          <a:xfrm>
            <a:off x="7595820" y="3883517"/>
            <a:ext cx="1368668" cy="2857851"/>
            <a:chOff x="6530832" y="81307"/>
            <a:chExt cx="2143141" cy="4687489"/>
          </a:xfrm>
        </p:grpSpPr>
        <p:grpSp>
          <p:nvGrpSpPr>
            <p:cNvPr id="44" name="グループ化 43"/>
            <p:cNvGrpSpPr/>
            <p:nvPr/>
          </p:nvGrpSpPr>
          <p:grpSpPr>
            <a:xfrm>
              <a:off x="6542342" y="81307"/>
              <a:ext cx="2117014" cy="809789"/>
              <a:chOff x="6542342" y="81307"/>
              <a:chExt cx="2117014" cy="809789"/>
            </a:xfrm>
          </p:grpSpPr>
          <p:sp>
            <p:nvSpPr>
              <p:cNvPr id="79" name="二等辺三角形 78"/>
              <p:cNvSpPr/>
              <p:nvPr/>
            </p:nvSpPr>
            <p:spPr>
              <a:xfrm>
                <a:off x="6637717" y="188640"/>
                <a:ext cx="1913142" cy="602467"/>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5" y="727737"/>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357" y="67643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42" y="66541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422" y="81307"/>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464" y="2204864"/>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直線矢印コネクタ 45"/>
            <p:cNvCxnSpPr/>
            <p:nvPr/>
          </p:nvCxnSpPr>
          <p:spPr>
            <a:xfrm flipV="1">
              <a:off x="7200835" y="2296179"/>
              <a:ext cx="683858" cy="3"/>
            </a:xfrm>
            <a:prstGeom prst="straightConnector1">
              <a:avLst/>
            </a:prstGeom>
            <a:ln w="38100">
              <a:solidFill>
                <a:schemeClr val="tx2">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6530832" y="2810338"/>
              <a:ext cx="2135027" cy="843908"/>
              <a:chOff x="6530832" y="2810338"/>
              <a:chExt cx="2135027" cy="843908"/>
            </a:xfrm>
          </p:grpSpPr>
          <p:sp>
            <p:nvSpPr>
              <p:cNvPr id="74" name="二等辺三角形 73"/>
              <p:cNvSpPr/>
              <p:nvPr/>
            </p:nvSpPr>
            <p:spPr>
              <a:xfrm>
                <a:off x="6645832" y="2904482"/>
                <a:ext cx="1913142" cy="627515"/>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7" y="3455826"/>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115" y="2810338"/>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860" y="342466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832" y="343958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グループ化 47"/>
            <p:cNvGrpSpPr/>
            <p:nvPr/>
          </p:nvGrpSpPr>
          <p:grpSpPr>
            <a:xfrm>
              <a:off x="6542342" y="1077471"/>
              <a:ext cx="2117015" cy="723459"/>
              <a:chOff x="6542342" y="1077471"/>
              <a:chExt cx="2117015" cy="723459"/>
            </a:xfrm>
          </p:grpSpPr>
          <p:sp>
            <p:nvSpPr>
              <p:cNvPr id="69" name="二等辺三角形 68"/>
              <p:cNvSpPr/>
              <p:nvPr/>
            </p:nvSpPr>
            <p:spPr>
              <a:xfrm rot="10800000">
                <a:off x="6637718" y="1169557"/>
                <a:ext cx="1913142" cy="535414"/>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6" y="1124744"/>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71" y="1609011"/>
                <a:ext cx="205628" cy="19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358" y="1094761"/>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42" y="1077471"/>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9" name="直線矢印コネクタ 48"/>
            <p:cNvCxnSpPr/>
            <p:nvPr/>
          </p:nvCxnSpPr>
          <p:spPr>
            <a:xfrm>
              <a:off x="7202839" y="727737"/>
              <a:ext cx="79208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6530832" y="3829886"/>
              <a:ext cx="2143141" cy="938910"/>
              <a:chOff x="6530832" y="3829886"/>
              <a:chExt cx="2143141" cy="938910"/>
            </a:xfrm>
          </p:grpSpPr>
          <p:sp>
            <p:nvSpPr>
              <p:cNvPr id="64" name="二等辺三角形 63"/>
              <p:cNvSpPr/>
              <p:nvPr/>
            </p:nvSpPr>
            <p:spPr>
              <a:xfrm rot="10800000">
                <a:off x="6637718" y="3915475"/>
                <a:ext cx="1913142" cy="745987"/>
              </a:xfrm>
              <a:prstGeom prst="triangl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518114" y="3861048"/>
                <a:ext cx="152343" cy="15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974" y="3829886"/>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832" y="3839674"/>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499" y="4554130"/>
                <a:ext cx="229999" cy="21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1" name="直線矢印コネクタ 50"/>
            <p:cNvCxnSpPr/>
            <p:nvPr/>
          </p:nvCxnSpPr>
          <p:spPr>
            <a:xfrm>
              <a:off x="7164288" y="1292137"/>
              <a:ext cx="792088"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224955" y="3449549"/>
              <a:ext cx="79208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7185586" y="4005064"/>
              <a:ext cx="792088"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Freeform 381"/>
            <p:cNvSpPr>
              <a:spLocks/>
            </p:cNvSpPr>
            <p:nvPr/>
          </p:nvSpPr>
          <p:spPr bwMode="auto">
            <a:xfrm rot="16987511">
              <a:off x="8110213" y="2707531"/>
              <a:ext cx="632391" cy="330938"/>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59" name="Freeform 381"/>
            <p:cNvSpPr>
              <a:spLocks/>
            </p:cNvSpPr>
            <p:nvPr/>
          </p:nvSpPr>
          <p:spPr bwMode="auto">
            <a:xfrm rot="4188718" flipV="1">
              <a:off x="8144526" y="1581333"/>
              <a:ext cx="621075" cy="325472"/>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grpSp>
      <p:sp>
        <p:nvSpPr>
          <p:cNvPr id="84" name="角丸四角形 83"/>
          <p:cNvSpPr/>
          <p:nvPr/>
        </p:nvSpPr>
        <p:spPr>
          <a:xfrm>
            <a:off x="5173363" y="1844824"/>
            <a:ext cx="2422973" cy="424585"/>
          </a:xfrm>
          <a:prstGeom prst="roundRect">
            <a:avLst/>
          </a:prstGeom>
          <a:ln>
            <a:solidFill>
              <a:srgbClr val="FF9933"/>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i="1" dirty="0" smtClean="0"/>
              <a:t>H</a:t>
            </a:r>
            <a:r>
              <a:rPr kumimoji="1" lang="en-US" altLang="ja-JP" sz="2000" baseline="-25000" dirty="0" smtClean="0"/>
              <a:t>int</a:t>
            </a:r>
            <a:r>
              <a:rPr kumimoji="1" lang="en-US" altLang="ja-JP" sz="2000" dirty="0" smtClean="0"/>
              <a:t> = | A – 4B | </a:t>
            </a:r>
            <a:r>
              <a:rPr kumimoji="1" lang="en-US" altLang="ja-JP" sz="2000" i="1" dirty="0" smtClean="0"/>
              <a:t>M</a:t>
            </a:r>
            <a:r>
              <a:rPr kumimoji="1" lang="en-US" altLang="ja-JP" sz="2000" baseline="-25000" dirty="0" smtClean="0"/>
              <a:t>AFM</a:t>
            </a:r>
            <a:endParaRPr kumimoji="1" lang="ja-JP" altLang="en-US" sz="2000" baseline="-25000" dirty="0"/>
          </a:p>
        </p:txBody>
      </p:sp>
    </p:spTree>
    <p:extLst>
      <p:ext uri="{BB962C8B-B14F-4D97-AF65-F5344CB8AC3E}">
        <p14:creationId xmlns:p14="http://schemas.microsoft.com/office/powerpoint/2010/main" val="194438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9" grpId="0"/>
      <p:bldP spid="10" grpId="0"/>
      <p:bldP spid="12" grpId="0"/>
      <p:bldP spid="15" grpId="0" animBg="1"/>
      <p:bldP spid="16" grpId="0" animBg="1"/>
      <p:bldP spid="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73637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47763"/>
            <a:ext cx="67913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36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97846"/>
            <a:ext cx="902513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026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59"/>
          <p:cNvGrpSpPr>
            <a:grpSpLocks/>
          </p:cNvGrpSpPr>
          <p:nvPr/>
        </p:nvGrpSpPr>
        <p:grpSpPr bwMode="auto">
          <a:xfrm>
            <a:off x="714375" y="2780928"/>
            <a:ext cx="5831314" cy="933254"/>
            <a:chOff x="714348" y="2824459"/>
            <a:chExt cx="5831043" cy="933183"/>
          </a:xfrm>
        </p:grpSpPr>
        <p:sp>
          <p:nvSpPr>
            <p:cNvPr id="4116" name="テキスト ボックス 51"/>
            <p:cNvSpPr txBox="1">
              <a:spLocks noChangeArrowheads="1"/>
            </p:cNvSpPr>
            <p:nvPr/>
          </p:nvSpPr>
          <p:spPr bwMode="auto">
            <a:xfrm>
              <a:off x="714348" y="2824459"/>
              <a:ext cx="4315405" cy="461630"/>
            </a:xfrm>
            <a:prstGeom prst="rect">
              <a:avLst/>
            </a:prstGeom>
            <a:noFill/>
            <a:ln w="9525">
              <a:noFill/>
              <a:miter lim="800000"/>
              <a:headEnd/>
              <a:tailEnd/>
            </a:ln>
          </p:spPr>
          <p:txBody>
            <a:bodyPr wrap="none">
              <a:spAutoFit/>
            </a:bodyPr>
            <a:lstStyle/>
            <a:p>
              <a:r>
                <a:rPr lang="en-US" altLang="ja-JP" sz="2400" dirty="0" err="1"/>
                <a:t>i</a:t>
              </a:r>
              <a:r>
                <a:rPr lang="en-US" altLang="ja-JP" sz="2400" dirty="0"/>
                <a:t>) </a:t>
              </a:r>
              <a:r>
                <a:rPr lang="ja-JP" altLang="en-US" sz="2400" b="1" dirty="0" smtClean="0">
                  <a:solidFill>
                    <a:srgbClr val="000066"/>
                  </a:solidFill>
                </a:rPr>
                <a:t>常磁性</a:t>
              </a:r>
              <a:r>
                <a:rPr lang="ja-JP" altLang="en-US" sz="2400" b="1" dirty="0">
                  <a:solidFill>
                    <a:srgbClr val="000066"/>
                  </a:solidFill>
                </a:rPr>
                <a:t>（内部磁場なし）の場合</a:t>
              </a:r>
            </a:p>
          </p:txBody>
        </p:sp>
        <p:sp>
          <p:nvSpPr>
            <p:cNvPr id="4117" name="テキスト ボックス 53"/>
            <p:cNvSpPr txBox="1">
              <a:spLocks noChangeArrowheads="1"/>
            </p:cNvSpPr>
            <p:nvPr/>
          </p:nvSpPr>
          <p:spPr bwMode="auto">
            <a:xfrm>
              <a:off x="899556" y="3357562"/>
              <a:ext cx="5645835" cy="400080"/>
            </a:xfrm>
            <a:prstGeom prst="rect">
              <a:avLst/>
            </a:prstGeom>
            <a:noFill/>
            <a:ln w="9525">
              <a:noFill/>
              <a:miter lim="800000"/>
              <a:headEnd/>
              <a:tailEnd/>
            </a:ln>
          </p:spPr>
          <p:txBody>
            <a:bodyPr wrap="none">
              <a:spAutoFit/>
            </a:bodyPr>
            <a:lstStyle/>
            <a:p>
              <a:pPr>
                <a:buFont typeface="Wingdings" pitchFamily="2" charset="2"/>
                <a:buChar char="Ø"/>
              </a:pPr>
              <a:r>
                <a:rPr lang="ja-JP" altLang="en-US" sz="2000" dirty="0"/>
                <a:t>四重極相互作用による</a:t>
              </a:r>
              <a:r>
                <a:rPr lang="en-US" altLang="ja-JP" sz="2000" dirty="0"/>
                <a:t>NQR</a:t>
              </a:r>
              <a:r>
                <a:rPr lang="ja-JP" altLang="en-US" sz="2000" dirty="0"/>
                <a:t>スペクトルが</a:t>
              </a:r>
              <a:r>
                <a:rPr lang="ja-JP" altLang="en-US" sz="2000" dirty="0" smtClean="0"/>
                <a:t>得られる</a:t>
              </a:r>
              <a:endParaRPr lang="ja-JP" altLang="en-US" sz="2000" dirty="0"/>
            </a:p>
          </p:txBody>
        </p:sp>
      </p:grpSp>
      <p:grpSp>
        <p:nvGrpSpPr>
          <p:cNvPr id="5" name="グループ化 60"/>
          <p:cNvGrpSpPr>
            <a:grpSpLocks/>
          </p:cNvGrpSpPr>
          <p:nvPr/>
        </p:nvGrpSpPr>
        <p:grpSpPr bwMode="auto">
          <a:xfrm>
            <a:off x="712033" y="3897993"/>
            <a:ext cx="8396471" cy="958170"/>
            <a:chOff x="711260" y="3897969"/>
            <a:chExt cx="8397308" cy="958167"/>
          </a:xfrm>
        </p:grpSpPr>
        <p:sp>
          <p:nvSpPr>
            <p:cNvPr id="4112" name="テキスト ボックス 54"/>
            <p:cNvSpPr txBox="1">
              <a:spLocks noChangeArrowheads="1"/>
            </p:cNvSpPr>
            <p:nvPr/>
          </p:nvSpPr>
          <p:spPr bwMode="auto">
            <a:xfrm>
              <a:off x="711260" y="3897969"/>
              <a:ext cx="3873562" cy="461664"/>
            </a:xfrm>
            <a:prstGeom prst="rect">
              <a:avLst/>
            </a:prstGeom>
            <a:noFill/>
            <a:ln w="9525">
              <a:noFill/>
              <a:miter lim="800000"/>
              <a:headEnd/>
              <a:tailEnd/>
            </a:ln>
          </p:spPr>
          <p:txBody>
            <a:bodyPr wrap="none">
              <a:spAutoFit/>
            </a:bodyPr>
            <a:lstStyle/>
            <a:p>
              <a:r>
                <a:rPr lang="en-US" altLang="ja-JP" sz="2400" dirty="0"/>
                <a:t>ii) </a:t>
              </a:r>
              <a:r>
                <a:rPr lang="ja-JP" altLang="en-US" sz="2400" b="1" dirty="0">
                  <a:solidFill>
                    <a:srgbClr val="FF0000"/>
                  </a:solidFill>
                </a:rPr>
                <a:t>反強磁性</a:t>
              </a:r>
              <a:r>
                <a:rPr lang="ja-JP" altLang="en-US" sz="2400" b="1" dirty="0" smtClean="0">
                  <a:solidFill>
                    <a:srgbClr val="FF0000"/>
                  </a:solidFill>
                </a:rPr>
                <a:t>秩序状態の場合</a:t>
              </a:r>
              <a:endParaRPr lang="ja-JP" altLang="en-US" sz="2400" b="1" dirty="0">
                <a:solidFill>
                  <a:srgbClr val="FF0000"/>
                </a:solidFill>
              </a:endParaRPr>
            </a:p>
          </p:txBody>
        </p:sp>
        <p:sp>
          <p:nvSpPr>
            <p:cNvPr id="4113" name="テキスト ボックス 56"/>
            <p:cNvSpPr txBox="1">
              <a:spLocks noChangeArrowheads="1"/>
            </p:cNvSpPr>
            <p:nvPr/>
          </p:nvSpPr>
          <p:spPr bwMode="auto">
            <a:xfrm>
              <a:off x="923314" y="4456026"/>
              <a:ext cx="8185254" cy="400110"/>
            </a:xfrm>
            <a:prstGeom prst="rect">
              <a:avLst/>
            </a:prstGeom>
            <a:noFill/>
            <a:ln w="9525">
              <a:noFill/>
              <a:miter lim="800000"/>
              <a:headEnd/>
              <a:tailEnd/>
            </a:ln>
          </p:spPr>
          <p:txBody>
            <a:bodyPr wrap="none">
              <a:spAutoFit/>
            </a:bodyPr>
            <a:lstStyle/>
            <a:p>
              <a:pPr>
                <a:buFont typeface="Wingdings" pitchFamily="2" charset="2"/>
                <a:buChar char="Ø"/>
              </a:pPr>
              <a:r>
                <a:rPr lang="ja-JP" altLang="en-US" sz="2000" dirty="0"/>
                <a:t>内部磁場（と四重極相互作用）によるゼロ磁場</a:t>
              </a:r>
              <a:r>
                <a:rPr lang="en-US" altLang="ja-JP" sz="2000" dirty="0"/>
                <a:t>NMR</a:t>
              </a:r>
              <a:r>
                <a:rPr lang="ja-JP" altLang="en-US" sz="2000" dirty="0"/>
                <a:t>スペクトルが</a:t>
              </a:r>
              <a:r>
                <a:rPr lang="ja-JP" altLang="en-US" sz="2000" dirty="0" smtClean="0"/>
                <a:t>得られる</a:t>
              </a:r>
              <a:endParaRPr lang="ja-JP" altLang="en-US" sz="2000" dirty="0"/>
            </a:p>
          </p:txBody>
        </p:sp>
      </p:grpSp>
      <p:grpSp>
        <p:nvGrpSpPr>
          <p:cNvPr id="6" name="グループ化 61"/>
          <p:cNvGrpSpPr>
            <a:grpSpLocks/>
          </p:cNvGrpSpPr>
          <p:nvPr/>
        </p:nvGrpSpPr>
        <p:grpSpPr bwMode="auto">
          <a:xfrm>
            <a:off x="1691680" y="5143499"/>
            <a:ext cx="5950686" cy="1564769"/>
            <a:chOff x="1691635" y="5143512"/>
            <a:chExt cx="5950029" cy="1564577"/>
          </a:xfrm>
        </p:grpSpPr>
        <p:sp>
          <p:nvSpPr>
            <p:cNvPr id="4108" name="テキスト ボックス 57"/>
            <p:cNvSpPr txBox="1">
              <a:spLocks noChangeArrowheads="1"/>
            </p:cNvSpPr>
            <p:nvPr/>
          </p:nvSpPr>
          <p:spPr bwMode="auto">
            <a:xfrm>
              <a:off x="1691635" y="5877194"/>
              <a:ext cx="5950029" cy="830895"/>
            </a:xfrm>
            <a:prstGeom prst="rect">
              <a:avLst/>
            </a:prstGeom>
            <a:noFill/>
            <a:ln w="9525">
              <a:solidFill>
                <a:srgbClr val="FF6600"/>
              </a:solidFill>
              <a:miter lim="800000"/>
              <a:headEnd/>
              <a:tailEnd/>
            </a:ln>
          </p:spPr>
          <p:txBody>
            <a:bodyPr wrap="square">
              <a:spAutoFit/>
            </a:bodyPr>
            <a:lstStyle/>
            <a:p>
              <a:pPr algn="ctr"/>
              <a:r>
                <a:rPr lang="ja-JP" altLang="en-US" sz="2400" b="1" dirty="0" smtClean="0"/>
                <a:t>ゼロ</a:t>
              </a:r>
              <a:r>
                <a:rPr lang="ja-JP" altLang="en-US" sz="2400" b="1" dirty="0"/>
                <a:t>磁場中でのスペクトルの解析により</a:t>
              </a:r>
              <a:endParaRPr lang="en-US" altLang="ja-JP" sz="2400" b="1" dirty="0"/>
            </a:p>
            <a:p>
              <a:pPr algn="ctr"/>
              <a:r>
                <a:rPr lang="ja-JP" altLang="en-US" sz="2400" b="1" dirty="0"/>
                <a:t>磁性・非磁性状態を確認することができる</a:t>
              </a:r>
            </a:p>
          </p:txBody>
        </p:sp>
        <p:sp>
          <p:nvSpPr>
            <p:cNvPr id="59" name="下矢印 58"/>
            <p:cNvSpPr/>
            <p:nvPr/>
          </p:nvSpPr>
          <p:spPr>
            <a:xfrm>
              <a:off x="4283637" y="5143512"/>
              <a:ext cx="718860" cy="642859"/>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7" name="グループ化 26"/>
          <p:cNvGrpSpPr/>
          <p:nvPr/>
        </p:nvGrpSpPr>
        <p:grpSpPr>
          <a:xfrm>
            <a:off x="0" y="-27384"/>
            <a:ext cx="9144000" cy="720080"/>
            <a:chOff x="0" y="-27384"/>
            <a:chExt cx="9144000" cy="720080"/>
          </a:xfrm>
        </p:grpSpPr>
        <p:sp>
          <p:nvSpPr>
            <p:cNvPr id="27" name="Rectangle 3"/>
            <p:cNvSpPr>
              <a:spLocks noChangeArrowheads="1"/>
            </p:cNvSpPr>
            <p:nvPr/>
          </p:nvSpPr>
          <p:spPr bwMode="auto">
            <a:xfrm>
              <a:off x="0" y="-27384"/>
              <a:ext cx="9144000" cy="719138"/>
            </a:xfrm>
            <a:prstGeom prst="rect">
              <a:avLst/>
            </a:prstGeom>
            <a:solidFill>
              <a:schemeClr val="tx1">
                <a:lumMod val="75000"/>
                <a:lumOff val="25000"/>
              </a:schemeClr>
            </a:solidFill>
            <a:ln w="9525">
              <a:solidFill>
                <a:schemeClr val="tx1"/>
              </a:solidFill>
              <a:miter lim="800000"/>
              <a:headEnd/>
              <a:tailEnd/>
            </a:ln>
          </p:spPr>
          <p:txBody>
            <a:bodyPr wrap="none" anchor="ctr"/>
            <a:lstStyle/>
            <a:p>
              <a:pPr>
                <a:defRPr/>
              </a:pPr>
              <a:r>
                <a:rPr lang="ja-JP" altLang="en-US" sz="2800" b="1" dirty="0" smtClean="0">
                  <a:solidFill>
                    <a:schemeClr val="bg1"/>
                  </a:solidFill>
                  <a:latin typeface="Times New Roman" pitchFamily="18" charset="0"/>
                  <a:ea typeface="ＭＳ Ｐゴシック" pitchFamily="50" charset="-128"/>
                </a:rPr>
                <a:t>　　  ゼロ</a:t>
              </a:r>
              <a:r>
                <a:rPr lang="ja-JP" altLang="en-US" sz="2800" dirty="0" smtClean="0">
                  <a:solidFill>
                    <a:schemeClr val="bg1"/>
                  </a:solidFill>
                  <a:latin typeface="Times New Roman" pitchFamily="18" charset="0"/>
                  <a:ea typeface="ＭＳ Ｐゴシック" pitchFamily="50" charset="-128"/>
                </a:rPr>
                <a:t>磁場中での測定　</a:t>
              </a:r>
              <a:r>
                <a:rPr lang="en-US" altLang="ja-JP" sz="2800" dirty="0" smtClean="0">
                  <a:solidFill>
                    <a:schemeClr val="bg1"/>
                  </a:solidFill>
                  <a:ea typeface="ＭＳ Ｐゴシック" pitchFamily="50" charset="-128"/>
                </a:rPr>
                <a:t>NQR , zero-field-NMR</a:t>
              </a:r>
              <a:endParaRPr lang="ja-JP" altLang="en-US" sz="2800" dirty="0">
                <a:solidFill>
                  <a:schemeClr val="bg1"/>
                </a:solidFill>
                <a:ea typeface="ＭＳ Ｐゴシック" pitchFamily="50" charset="-128"/>
              </a:endParaRPr>
            </a:p>
          </p:txBody>
        </p:sp>
        <p:sp>
          <p:nvSpPr>
            <p:cNvPr id="28" name="Line 1040"/>
            <p:cNvSpPr>
              <a:spLocks noChangeShapeType="1"/>
            </p:cNvSpPr>
            <p:nvPr/>
          </p:nvSpPr>
          <p:spPr bwMode="auto">
            <a:xfrm>
              <a:off x="0" y="692696"/>
              <a:ext cx="9144000" cy="0"/>
            </a:xfrm>
            <a:prstGeom prst="line">
              <a:avLst/>
            </a:prstGeom>
            <a:noFill/>
            <a:ln w="50800">
              <a:solidFill>
                <a:srgbClr val="00CCFF"/>
              </a:solidFill>
              <a:round/>
              <a:headEnd/>
              <a:tailEnd/>
            </a:ln>
            <a:effectLst/>
          </p:spPr>
          <p:txBody>
            <a:bodyPr/>
            <a:lstStyle/>
            <a:p>
              <a:endParaRPr lang="ja-JP" altLang="en-US" sz="1400"/>
            </a:p>
          </p:txBody>
        </p:sp>
      </p:grpSp>
      <p:sp>
        <p:nvSpPr>
          <p:cNvPr id="22" name="正方形/長方形 21"/>
          <p:cNvSpPr/>
          <p:nvPr/>
        </p:nvSpPr>
        <p:spPr>
          <a:xfrm>
            <a:off x="4904115" y="1907540"/>
            <a:ext cx="2044149" cy="369332"/>
          </a:xfrm>
          <a:prstGeom prst="rect">
            <a:avLst/>
          </a:prstGeom>
        </p:spPr>
        <p:txBody>
          <a:bodyPr wrap="none">
            <a:spAutoFit/>
          </a:bodyPr>
          <a:lstStyle/>
          <a:p>
            <a:pPr algn="ctr"/>
            <a:r>
              <a:rPr lang="ja-JP" altLang="en-US" b="1" dirty="0" smtClean="0">
                <a:solidFill>
                  <a:srgbClr val="0000FF"/>
                </a:solidFill>
              </a:rPr>
              <a:t>核四重極相互作用</a:t>
            </a:r>
            <a:endParaRPr lang="en-US" altLang="ja-JP" b="1" dirty="0">
              <a:solidFill>
                <a:srgbClr val="0000FF"/>
              </a:solidFill>
            </a:endParaRPr>
          </a:p>
        </p:txBody>
      </p:sp>
      <p:graphicFrame>
        <p:nvGraphicFramePr>
          <p:cNvPr id="23" name="Object 8"/>
          <p:cNvGraphicFramePr>
            <a:graphicFrameLocks noChangeAspect="1"/>
          </p:cNvGraphicFramePr>
          <p:nvPr/>
        </p:nvGraphicFramePr>
        <p:xfrm>
          <a:off x="1979712" y="1187460"/>
          <a:ext cx="4968552" cy="786639"/>
        </p:xfrm>
        <a:graphic>
          <a:graphicData uri="http://schemas.openxmlformats.org/presentationml/2006/ole">
            <mc:AlternateContent xmlns:mc="http://schemas.openxmlformats.org/markup-compatibility/2006">
              <mc:Choice xmlns:v="urn:schemas-microsoft-com:vml" Requires="v">
                <p:oleObj spid="_x0000_s27755" name="数式" r:id="rId4" imgW="2755800" imgH="444240" progId="Equation.3">
                  <p:embed/>
                </p:oleObj>
              </mc:Choice>
              <mc:Fallback>
                <p:oleObj name="数式" r:id="rId4" imgW="27558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187460"/>
                        <a:ext cx="4968552" cy="786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正方形/長方形 24"/>
          <p:cNvSpPr/>
          <p:nvPr/>
        </p:nvSpPr>
        <p:spPr>
          <a:xfrm>
            <a:off x="2455843" y="1907540"/>
            <a:ext cx="1975221" cy="369332"/>
          </a:xfrm>
          <a:prstGeom prst="rect">
            <a:avLst/>
          </a:prstGeom>
        </p:spPr>
        <p:txBody>
          <a:bodyPr wrap="none">
            <a:spAutoFit/>
          </a:bodyPr>
          <a:lstStyle/>
          <a:p>
            <a:pPr algn="ctr"/>
            <a:r>
              <a:rPr lang="ja-JP" altLang="en-US" b="1" dirty="0" smtClean="0">
                <a:solidFill>
                  <a:srgbClr val="FF0000"/>
                </a:solidFill>
              </a:rPr>
              <a:t>ゼーマン相互作用</a:t>
            </a:r>
            <a:endParaRPr lang="en-US" altLang="ja-JP" b="1" dirty="0">
              <a:solidFill>
                <a:srgbClr val="FF0000"/>
              </a:solidFill>
            </a:endParaRPr>
          </a:p>
        </p:txBody>
      </p:sp>
      <p:grpSp>
        <p:nvGrpSpPr>
          <p:cNvPr id="29" name="グループ化 28"/>
          <p:cNvGrpSpPr/>
          <p:nvPr/>
        </p:nvGrpSpPr>
        <p:grpSpPr>
          <a:xfrm>
            <a:off x="1979712" y="764704"/>
            <a:ext cx="4896544" cy="432048"/>
            <a:chOff x="1547664" y="764704"/>
            <a:chExt cx="4896544" cy="432048"/>
          </a:xfrm>
        </p:grpSpPr>
        <p:sp>
          <p:nvSpPr>
            <p:cNvPr id="26" name="正方形/長方形 25"/>
            <p:cNvSpPr/>
            <p:nvPr/>
          </p:nvSpPr>
          <p:spPr>
            <a:xfrm>
              <a:off x="1547664" y="764704"/>
              <a:ext cx="4896544" cy="432048"/>
            </a:xfrm>
            <a:prstGeom prst="rect">
              <a:avLst/>
            </a:prstGeom>
            <a:solidFill>
              <a:srgbClr val="000066"/>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01" name="テキスト ボックス 46"/>
            <p:cNvSpPr txBox="1">
              <a:spLocks noChangeArrowheads="1"/>
            </p:cNvSpPr>
            <p:nvPr/>
          </p:nvSpPr>
          <p:spPr bwMode="auto">
            <a:xfrm>
              <a:off x="1698030" y="792000"/>
              <a:ext cx="4602162" cy="369888"/>
            </a:xfrm>
            <a:prstGeom prst="rect">
              <a:avLst/>
            </a:prstGeom>
            <a:noFill/>
            <a:ln w="9525">
              <a:noFill/>
              <a:miter lim="800000"/>
              <a:headEnd/>
              <a:tailEnd/>
            </a:ln>
          </p:spPr>
          <p:txBody>
            <a:bodyPr wrap="none">
              <a:spAutoFit/>
            </a:bodyPr>
            <a:lstStyle/>
            <a:p>
              <a:r>
                <a:rPr lang="ja-JP" altLang="en-US" b="1" dirty="0">
                  <a:solidFill>
                    <a:schemeClr val="bg1"/>
                  </a:solidFill>
                </a:rPr>
                <a:t>ゼロ磁場中における核スピンのハミルトニアン</a:t>
              </a:r>
            </a:p>
          </p:txBody>
        </p:sp>
      </p:grpSp>
      <p:sp>
        <p:nvSpPr>
          <p:cNvPr id="24" name="正方形/長方形 23"/>
          <p:cNvSpPr/>
          <p:nvPr/>
        </p:nvSpPr>
        <p:spPr>
          <a:xfrm>
            <a:off x="1475656" y="1187460"/>
            <a:ext cx="6048672" cy="1080120"/>
          </a:xfrm>
          <a:prstGeom prst="rect">
            <a:avLst/>
          </a:prstGeom>
          <a:ln w="22225">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p:cNvSpPr/>
          <p:nvPr/>
        </p:nvSpPr>
        <p:spPr>
          <a:xfrm>
            <a:off x="4453217" y="3244334"/>
            <a:ext cx="237566" cy="369332"/>
          </a:xfrm>
          <a:prstGeom prst="rect">
            <a:avLst/>
          </a:prstGeom>
        </p:spPr>
        <p:txBody>
          <a:bodyPr wrap="none">
            <a:spAutoFit/>
          </a:bodyPr>
          <a:lstStyle/>
          <a:p>
            <a:r>
              <a:rPr lang="ja-JP" altLang="en-US" dirty="0" smtClean="0"/>
              <a:t> </a:t>
            </a:r>
            <a:endParaRPr lang="ja-JP" altLang="en-US" dirty="0"/>
          </a:p>
        </p:txBody>
      </p:sp>
    </p:spTree>
    <p:extLst>
      <p:ext uri="{BB962C8B-B14F-4D97-AF65-F5344CB8AC3E}">
        <p14:creationId xmlns:p14="http://schemas.microsoft.com/office/powerpoint/2010/main" val="50430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26"/>
          <p:cNvGrpSpPr/>
          <p:nvPr/>
        </p:nvGrpSpPr>
        <p:grpSpPr>
          <a:xfrm>
            <a:off x="0" y="-27384"/>
            <a:ext cx="9144000" cy="720080"/>
            <a:chOff x="0" y="-27384"/>
            <a:chExt cx="9144000" cy="720080"/>
          </a:xfrm>
        </p:grpSpPr>
        <p:sp>
          <p:nvSpPr>
            <p:cNvPr id="33" name="Rectangle 3"/>
            <p:cNvSpPr>
              <a:spLocks noChangeArrowheads="1"/>
            </p:cNvSpPr>
            <p:nvPr/>
          </p:nvSpPr>
          <p:spPr bwMode="auto">
            <a:xfrm>
              <a:off x="0" y="-27384"/>
              <a:ext cx="9144000" cy="719138"/>
            </a:xfrm>
            <a:prstGeom prst="rect">
              <a:avLst/>
            </a:prstGeom>
            <a:solidFill>
              <a:schemeClr val="tx1">
                <a:lumMod val="75000"/>
                <a:lumOff val="25000"/>
              </a:schemeClr>
            </a:solidFill>
            <a:ln w="9525">
              <a:solidFill>
                <a:schemeClr val="tx1"/>
              </a:solidFill>
              <a:miter lim="800000"/>
              <a:headEnd/>
              <a:tailEnd/>
            </a:ln>
          </p:spPr>
          <p:txBody>
            <a:bodyPr wrap="none" anchor="ctr"/>
            <a:lstStyle/>
            <a:p>
              <a:pPr>
                <a:defRPr/>
              </a:pPr>
              <a:r>
                <a:rPr lang="ja-JP" altLang="en-US" sz="2800" b="1" dirty="0" smtClean="0">
                  <a:solidFill>
                    <a:schemeClr val="bg1"/>
                  </a:solidFill>
                  <a:latin typeface="Times New Roman" pitchFamily="18" charset="0"/>
                  <a:ea typeface="ＭＳ Ｐゴシック" pitchFamily="50" charset="-128"/>
                </a:rPr>
                <a:t>　　  ゼロ</a:t>
              </a:r>
              <a:r>
                <a:rPr lang="ja-JP" altLang="en-US" sz="2800" dirty="0" smtClean="0">
                  <a:solidFill>
                    <a:schemeClr val="bg1"/>
                  </a:solidFill>
                  <a:latin typeface="Times New Roman" pitchFamily="18" charset="0"/>
                  <a:ea typeface="ＭＳ Ｐゴシック" pitchFamily="50" charset="-128"/>
                </a:rPr>
                <a:t>磁場中での測定　</a:t>
              </a:r>
              <a:r>
                <a:rPr lang="en-US" altLang="ja-JP" sz="2800" dirty="0" smtClean="0">
                  <a:solidFill>
                    <a:schemeClr val="bg1"/>
                  </a:solidFill>
                  <a:ea typeface="ＭＳ Ｐゴシック" pitchFamily="50" charset="-128"/>
                </a:rPr>
                <a:t>NQR , zero-field-NMR</a:t>
              </a:r>
              <a:endParaRPr lang="ja-JP" altLang="en-US" sz="2800" dirty="0">
                <a:solidFill>
                  <a:schemeClr val="bg1"/>
                </a:solidFill>
                <a:ea typeface="ＭＳ Ｐゴシック" pitchFamily="50" charset="-128"/>
              </a:endParaRPr>
            </a:p>
          </p:txBody>
        </p:sp>
        <p:sp>
          <p:nvSpPr>
            <p:cNvPr id="34" name="Line 1040"/>
            <p:cNvSpPr>
              <a:spLocks noChangeShapeType="1"/>
            </p:cNvSpPr>
            <p:nvPr/>
          </p:nvSpPr>
          <p:spPr bwMode="auto">
            <a:xfrm>
              <a:off x="0" y="692696"/>
              <a:ext cx="9144000" cy="0"/>
            </a:xfrm>
            <a:prstGeom prst="line">
              <a:avLst/>
            </a:prstGeom>
            <a:noFill/>
            <a:ln w="50800">
              <a:solidFill>
                <a:srgbClr val="00CCFF"/>
              </a:solidFill>
              <a:round/>
              <a:headEnd/>
              <a:tailEnd/>
            </a:ln>
            <a:effectLst/>
          </p:spPr>
          <p:txBody>
            <a:bodyPr/>
            <a:lstStyle/>
            <a:p>
              <a:endParaRPr lang="ja-JP" altLang="en-US" sz="1400"/>
            </a:p>
          </p:txBody>
        </p:sp>
      </p:grpSp>
      <p:sp>
        <p:nvSpPr>
          <p:cNvPr id="43" name="Line 38"/>
          <p:cNvSpPr>
            <a:spLocks noChangeShapeType="1"/>
          </p:cNvSpPr>
          <p:nvPr/>
        </p:nvSpPr>
        <p:spPr bwMode="auto">
          <a:xfrm>
            <a:off x="3203848" y="2060848"/>
            <a:ext cx="0" cy="4797152"/>
          </a:xfrm>
          <a:prstGeom prst="line">
            <a:avLst/>
          </a:prstGeom>
          <a:noFill/>
          <a:ln w="9525">
            <a:solidFill>
              <a:srgbClr val="000080"/>
            </a:solidFill>
            <a:prstDash val="sysDot"/>
            <a:round/>
            <a:headEnd/>
            <a:tailEnd/>
          </a:ln>
        </p:spPr>
        <p:txBody>
          <a:bodyPr/>
          <a:lstStyle/>
          <a:p>
            <a:endParaRPr lang="ja-JP" altLang="en-US" dirty="0"/>
          </a:p>
        </p:txBody>
      </p:sp>
      <p:sp>
        <p:nvSpPr>
          <p:cNvPr id="8" name="Line 25"/>
          <p:cNvSpPr>
            <a:spLocks noChangeShapeType="1"/>
          </p:cNvSpPr>
          <p:nvPr/>
        </p:nvSpPr>
        <p:spPr bwMode="auto">
          <a:xfrm>
            <a:off x="1187624" y="3780000"/>
            <a:ext cx="1066800" cy="0"/>
          </a:xfrm>
          <a:prstGeom prst="line">
            <a:avLst/>
          </a:prstGeom>
          <a:noFill/>
          <a:ln w="22225">
            <a:solidFill>
              <a:schemeClr val="tx1"/>
            </a:solidFill>
            <a:round/>
            <a:headEnd/>
            <a:tailEnd/>
          </a:ln>
        </p:spPr>
        <p:txBody>
          <a:bodyPr/>
          <a:lstStyle/>
          <a:p>
            <a:endParaRPr lang="ja-JP" altLang="en-US"/>
          </a:p>
        </p:txBody>
      </p:sp>
      <p:sp>
        <p:nvSpPr>
          <p:cNvPr id="9" name="Line 26"/>
          <p:cNvSpPr>
            <a:spLocks noChangeShapeType="1"/>
          </p:cNvSpPr>
          <p:nvPr/>
        </p:nvSpPr>
        <p:spPr bwMode="auto">
          <a:xfrm>
            <a:off x="1187624" y="3816000"/>
            <a:ext cx="1066800" cy="0"/>
          </a:xfrm>
          <a:prstGeom prst="line">
            <a:avLst/>
          </a:prstGeom>
          <a:noFill/>
          <a:ln w="22225">
            <a:solidFill>
              <a:schemeClr val="tx1"/>
            </a:solidFill>
            <a:round/>
            <a:headEnd/>
            <a:tailEnd/>
          </a:ln>
        </p:spPr>
        <p:txBody>
          <a:bodyPr/>
          <a:lstStyle/>
          <a:p>
            <a:endParaRPr lang="ja-JP" altLang="en-US"/>
          </a:p>
        </p:txBody>
      </p:sp>
      <p:sp>
        <p:nvSpPr>
          <p:cNvPr id="10" name="Line 27"/>
          <p:cNvSpPr>
            <a:spLocks noChangeShapeType="1"/>
          </p:cNvSpPr>
          <p:nvPr/>
        </p:nvSpPr>
        <p:spPr bwMode="auto">
          <a:xfrm>
            <a:off x="1187624" y="2880000"/>
            <a:ext cx="1066800" cy="0"/>
          </a:xfrm>
          <a:prstGeom prst="line">
            <a:avLst/>
          </a:prstGeom>
          <a:noFill/>
          <a:ln w="22225">
            <a:solidFill>
              <a:schemeClr val="tx1"/>
            </a:solidFill>
            <a:round/>
            <a:headEnd/>
            <a:tailEnd/>
          </a:ln>
        </p:spPr>
        <p:txBody>
          <a:bodyPr/>
          <a:lstStyle/>
          <a:p>
            <a:endParaRPr lang="ja-JP" altLang="en-US"/>
          </a:p>
        </p:txBody>
      </p:sp>
      <p:sp>
        <p:nvSpPr>
          <p:cNvPr id="11" name="Line 28"/>
          <p:cNvSpPr>
            <a:spLocks noChangeShapeType="1"/>
          </p:cNvSpPr>
          <p:nvPr/>
        </p:nvSpPr>
        <p:spPr bwMode="auto">
          <a:xfrm>
            <a:off x="1187624" y="2844000"/>
            <a:ext cx="1066800" cy="0"/>
          </a:xfrm>
          <a:prstGeom prst="line">
            <a:avLst/>
          </a:prstGeom>
          <a:noFill/>
          <a:ln w="22225">
            <a:solidFill>
              <a:schemeClr val="tx1"/>
            </a:solidFill>
            <a:round/>
            <a:headEnd/>
            <a:tailEnd/>
          </a:ln>
        </p:spPr>
        <p:txBody>
          <a:bodyPr/>
          <a:lstStyle/>
          <a:p>
            <a:endParaRPr lang="ja-JP" altLang="en-US"/>
          </a:p>
        </p:txBody>
      </p:sp>
      <p:graphicFrame>
        <p:nvGraphicFramePr>
          <p:cNvPr id="12" name="Object 29"/>
          <p:cNvGraphicFramePr>
            <a:graphicFrameLocks noChangeAspect="1"/>
          </p:cNvGraphicFramePr>
          <p:nvPr/>
        </p:nvGraphicFramePr>
        <p:xfrm>
          <a:off x="611560" y="2492896"/>
          <a:ext cx="412750" cy="609601"/>
        </p:xfrm>
        <a:graphic>
          <a:graphicData uri="http://schemas.openxmlformats.org/presentationml/2006/ole">
            <mc:AlternateContent xmlns:mc="http://schemas.openxmlformats.org/markup-compatibility/2006">
              <mc:Choice xmlns:v="urn:schemas-microsoft-com:vml" Requires="v">
                <p:oleObj spid="_x0000_s43130" name="数式" r:id="rId4" imgW="266400" imgH="393480" progId="Equation.3">
                  <p:embed/>
                </p:oleObj>
              </mc:Choice>
              <mc:Fallback>
                <p:oleObj name="数式" r:id="rId4" imgW="2664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492896"/>
                        <a:ext cx="412750"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30"/>
          <p:cNvGraphicFramePr>
            <a:graphicFrameLocks noChangeAspect="1"/>
          </p:cNvGraphicFramePr>
          <p:nvPr/>
        </p:nvGraphicFramePr>
        <p:xfrm>
          <a:off x="611560" y="3462537"/>
          <a:ext cx="412750" cy="609601"/>
        </p:xfrm>
        <a:graphic>
          <a:graphicData uri="http://schemas.openxmlformats.org/presentationml/2006/ole">
            <mc:AlternateContent xmlns:mc="http://schemas.openxmlformats.org/markup-compatibility/2006">
              <mc:Choice xmlns:v="urn:schemas-microsoft-com:vml" Requires="v">
                <p:oleObj spid="_x0000_s43131" name="数式" r:id="rId6" imgW="266400" imgH="393480" progId="Equation.3">
                  <p:embed/>
                </p:oleObj>
              </mc:Choice>
              <mc:Fallback>
                <p:oleObj name="数式" r:id="rId6" imgW="2664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462537"/>
                        <a:ext cx="412750"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53893" name="Object 5"/>
          <p:cNvGraphicFramePr>
            <a:graphicFrameLocks noChangeAspect="1"/>
          </p:cNvGraphicFramePr>
          <p:nvPr/>
        </p:nvGraphicFramePr>
        <p:xfrm>
          <a:off x="1907704" y="3030489"/>
          <a:ext cx="576064" cy="475962"/>
        </p:xfrm>
        <a:graphic>
          <a:graphicData uri="http://schemas.openxmlformats.org/presentationml/2006/ole">
            <mc:AlternateContent xmlns:mc="http://schemas.openxmlformats.org/markup-compatibility/2006">
              <mc:Choice xmlns:v="urn:schemas-microsoft-com:vml" Requires="v">
                <p:oleObj spid="_x0000_s43132" name="数式" r:id="rId8" imgW="291960" imgH="241200" progId="Equation.3">
                  <p:embed/>
                </p:oleObj>
              </mc:Choice>
              <mc:Fallback>
                <p:oleObj name="数式" r:id="rId8" imgW="2919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7704" y="3030489"/>
                        <a:ext cx="576064" cy="47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35" name="Object 41"/>
          <p:cNvGraphicFramePr>
            <a:graphicFrameLocks noChangeAspect="1"/>
          </p:cNvGraphicFramePr>
          <p:nvPr/>
        </p:nvGraphicFramePr>
        <p:xfrm>
          <a:off x="1090466" y="5949280"/>
          <a:ext cx="1681334" cy="708228"/>
        </p:xfrm>
        <a:graphic>
          <a:graphicData uri="http://schemas.openxmlformats.org/presentationml/2006/ole">
            <mc:AlternateContent xmlns:mc="http://schemas.openxmlformats.org/markup-compatibility/2006">
              <mc:Choice xmlns:v="urn:schemas-microsoft-com:vml" Requires="v">
                <p:oleObj spid="_x0000_s43133" name="数式" r:id="rId10" imgW="1054080" imgH="444240" progId="Equation.3">
                  <p:embed/>
                </p:oleObj>
              </mc:Choice>
              <mc:Fallback>
                <p:oleObj name="数式" r:id="rId10" imgW="105408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0466" y="5949280"/>
                        <a:ext cx="1681334" cy="708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直線矢印コネクタ 41"/>
          <p:cNvCxnSpPr/>
          <p:nvPr/>
        </p:nvCxnSpPr>
        <p:spPr>
          <a:xfrm>
            <a:off x="1691680" y="2880000"/>
            <a:ext cx="0" cy="900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251520" y="1988840"/>
            <a:ext cx="2376264" cy="432048"/>
          </a:xfrm>
          <a:prstGeom prst="roundRect">
            <a:avLst/>
          </a:prstGeom>
          <a:solidFill>
            <a:schemeClr val="tx1">
              <a:lumMod val="75000"/>
              <a:lumOff val="25000"/>
            </a:schemeClr>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smtClean="0">
                <a:solidFill>
                  <a:schemeClr val="bg1"/>
                </a:solidFill>
                <a:latin typeface="Kunstler Script" pitchFamily="66" charset="0"/>
                <a:cs typeface="Arial" pitchFamily="34" charset="0"/>
              </a:rPr>
              <a:t>H</a:t>
            </a:r>
            <a:r>
              <a:rPr kumimoji="1" lang="en-US" altLang="ja-JP" b="1" baseline="-25000" dirty="0" smtClean="0">
                <a:solidFill>
                  <a:schemeClr val="bg1"/>
                </a:solidFill>
                <a:latin typeface="Arial" pitchFamily="34" charset="0"/>
                <a:cs typeface="Arial" pitchFamily="34" charset="0"/>
              </a:rPr>
              <a:t>Q</a:t>
            </a:r>
            <a:r>
              <a:rPr kumimoji="1" lang="en-US" altLang="ja-JP" b="1" dirty="0" smtClean="0">
                <a:solidFill>
                  <a:schemeClr val="bg1"/>
                </a:solidFill>
                <a:latin typeface="Arial" pitchFamily="34" charset="0"/>
                <a:cs typeface="Arial" pitchFamily="34" charset="0"/>
              </a:rPr>
              <a:t>  only</a:t>
            </a:r>
            <a:endParaRPr kumimoji="1" lang="ja-JP" altLang="en-US" b="1" dirty="0">
              <a:solidFill>
                <a:schemeClr val="bg1"/>
              </a:solidFill>
              <a:latin typeface="Arial" pitchFamily="34" charset="0"/>
              <a:cs typeface="Arial" pitchFamily="34" charset="0"/>
            </a:endParaRPr>
          </a:p>
        </p:txBody>
      </p:sp>
      <p:grpSp>
        <p:nvGrpSpPr>
          <p:cNvPr id="88" name="グループ化 87"/>
          <p:cNvGrpSpPr/>
          <p:nvPr/>
        </p:nvGrpSpPr>
        <p:grpSpPr>
          <a:xfrm>
            <a:off x="3779912" y="2492896"/>
            <a:ext cx="1768475" cy="4032448"/>
            <a:chOff x="3635896" y="2492896"/>
            <a:chExt cx="1768475" cy="4032448"/>
          </a:xfrm>
        </p:grpSpPr>
        <p:sp>
          <p:nvSpPr>
            <p:cNvPr id="64" name="Line 25"/>
            <p:cNvSpPr>
              <a:spLocks noChangeShapeType="1"/>
            </p:cNvSpPr>
            <p:nvPr/>
          </p:nvSpPr>
          <p:spPr bwMode="auto">
            <a:xfrm>
              <a:off x="3707904" y="3672000"/>
              <a:ext cx="1066800" cy="0"/>
            </a:xfrm>
            <a:prstGeom prst="line">
              <a:avLst/>
            </a:prstGeom>
            <a:noFill/>
            <a:ln w="22225">
              <a:solidFill>
                <a:schemeClr val="tx1"/>
              </a:solidFill>
              <a:round/>
              <a:headEnd/>
              <a:tailEnd/>
            </a:ln>
          </p:spPr>
          <p:txBody>
            <a:bodyPr/>
            <a:lstStyle/>
            <a:p>
              <a:endParaRPr lang="ja-JP" altLang="en-US"/>
            </a:p>
          </p:txBody>
        </p:sp>
        <p:sp>
          <p:nvSpPr>
            <p:cNvPr id="65" name="Line 26"/>
            <p:cNvSpPr>
              <a:spLocks noChangeShapeType="1"/>
            </p:cNvSpPr>
            <p:nvPr/>
          </p:nvSpPr>
          <p:spPr bwMode="auto">
            <a:xfrm>
              <a:off x="3707904" y="3924000"/>
              <a:ext cx="1066800" cy="0"/>
            </a:xfrm>
            <a:prstGeom prst="line">
              <a:avLst/>
            </a:prstGeom>
            <a:noFill/>
            <a:ln w="22225">
              <a:solidFill>
                <a:schemeClr val="tx1"/>
              </a:solidFill>
              <a:round/>
              <a:headEnd/>
              <a:tailEnd/>
            </a:ln>
          </p:spPr>
          <p:txBody>
            <a:bodyPr/>
            <a:lstStyle/>
            <a:p>
              <a:endParaRPr lang="ja-JP" altLang="en-US"/>
            </a:p>
          </p:txBody>
        </p:sp>
        <p:sp>
          <p:nvSpPr>
            <p:cNvPr id="66" name="Line 27"/>
            <p:cNvSpPr>
              <a:spLocks noChangeShapeType="1"/>
            </p:cNvSpPr>
            <p:nvPr/>
          </p:nvSpPr>
          <p:spPr bwMode="auto">
            <a:xfrm>
              <a:off x="3707904" y="2880000"/>
              <a:ext cx="1066800" cy="0"/>
            </a:xfrm>
            <a:prstGeom prst="line">
              <a:avLst/>
            </a:prstGeom>
            <a:noFill/>
            <a:ln w="22225">
              <a:solidFill>
                <a:schemeClr val="tx1"/>
              </a:solidFill>
              <a:round/>
              <a:headEnd/>
              <a:tailEnd/>
            </a:ln>
          </p:spPr>
          <p:txBody>
            <a:bodyPr/>
            <a:lstStyle/>
            <a:p>
              <a:endParaRPr lang="ja-JP" altLang="en-US"/>
            </a:p>
          </p:txBody>
        </p:sp>
        <p:sp>
          <p:nvSpPr>
            <p:cNvPr id="67" name="Line 28"/>
            <p:cNvSpPr>
              <a:spLocks noChangeShapeType="1"/>
            </p:cNvSpPr>
            <p:nvPr/>
          </p:nvSpPr>
          <p:spPr bwMode="auto">
            <a:xfrm>
              <a:off x="3707904" y="2844000"/>
              <a:ext cx="1066800" cy="0"/>
            </a:xfrm>
            <a:prstGeom prst="line">
              <a:avLst/>
            </a:prstGeom>
            <a:noFill/>
            <a:ln w="22225">
              <a:solidFill>
                <a:schemeClr val="tx1"/>
              </a:solidFill>
              <a:round/>
              <a:headEnd/>
              <a:tailEnd/>
            </a:ln>
          </p:spPr>
          <p:txBody>
            <a:bodyPr/>
            <a:lstStyle/>
            <a:p>
              <a:endParaRPr lang="ja-JP" altLang="en-US"/>
            </a:p>
          </p:txBody>
        </p:sp>
        <p:graphicFrame>
          <p:nvGraphicFramePr>
            <p:cNvPr id="68" name="Object 29"/>
            <p:cNvGraphicFramePr>
              <a:graphicFrameLocks noChangeAspect="1"/>
            </p:cNvGraphicFramePr>
            <p:nvPr/>
          </p:nvGraphicFramePr>
          <p:xfrm>
            <a:off x="4932040" y="2492896"/>
            <a:ext cx="412750" cy="609601"/>
          </p:xfrm>
          <a:graphic>
            <a:graphicData uri="http://schemas.openxmlformats.org/presentationml/2006/ole">
              <mc:AlternateContent xmlns:mc="http://schemas.openxmlformats.org/markup-compatibility/2006">
                <mc:Choice xmlns:v="urn:schemas-microsoft-com:vml" Requires="v">
                  <p:oleObj spid="_x0000_s43134" name="数式" r:id="rId12" imgW="266400" imgH="393480" progId="Equation.3">
                    <p:embed/>
                  </p:oleObj>
                </mc:Choice>
                <mc:Fallback>
                  <p:oleObj name="数式" r:id="rId12" imgW="2664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492896"/>
                          <a:ext cx="412750"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30"/>
            <p:cNvGraphicFramePr>
              <a:graphicFrameLocks noChangeAspect="1"/>
            </p:cNvGraphicFramePr>
            <p:nvPr/>
          </p:nvGraphicFramePr>
          <p:xfrm>
            <a:off x="4932040" y="3462537"/>
            <a:ext cx="412750" cy="609601"/>
          </p:xfrm>
          <a:graphic>
            <a:graphicData uri="http://schemas.openxmlformats.org/presentationml/2006/ole">
              <mc:AlternateContent xmlns:mc="http://schemas.openxmlformats.org/markup-compatibility/2006">
                <mc:Choice xmlns:v="urn:schemas-microsoft-com:vml" Requires="v">
                  <p:oleObj spid="_x0000_s43135" name="数式" r:id="rId13" imgW="266400" imgH="393480" progId="Equation.3">
                    <p:embed/>
                  </p:oleObj>
                </mc:Choice>
                <mc:Fallback>
                  <p:oleObj name="数式" r:id="rId13" imgW="2664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3462537"/>
                          <a:ext cx="412750" cy="60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 name="Group 80"/>
            <p:cNvGrpSpPr>
              <a:grpSpLocks/>
            </p:cNvGrpSpPr>
            <p:nvPr/>
          </p:nvGrpSpPr>
          <p:grpSpPr bwMode="auto">
            <a:xfrm>
              <a:off x="3635896" y="5631457"/>
              <a:ext cx="1768475" cy="400050"/>
              <a:chOff x="4128" y="2256"/>
              <a:chExt cx="1114" cy="252"/>
            </a:xfrm>
          </p:grpSpPr>
          <p:sp>
            <p:nvSpPr>
              <p:cNvPr id="72" name="Line 44"/>
              <p:cNvSpPr>
                <a:spLocks noChangeShapeType="1"/>
              </p:cNvSpPr>
              <p:nvPr/>
            </p:nvSpPr>
            <p:spPr bwMode="auto">
              <a:xfrm>
                <a:off x="4128" y="2352"/>
                <a:ext cx="970" cy="0"/>
              </a:xfrm>
              <a:prstGeom prst="line">
                <a:avLst/>
              </a:prstGeom>
              <a:noFill/>
              <a:ln w="22225">
                <a:solidFill>
                  <a:schemeClr val="tx1"/>
                </a:solidFill>
                <a:miter lim="800000"/>
                <a:headEnd/>
                <a:tailEnd type="triangle" w="med" len="med"/>
              </a:ln>
              <a:effectLst/>
            </p:spPr>
            <p:txBody>
              <a:bodyPr wrap="none"/>
              <a:lstStyle/>
              <a:p>
                <a:endParaRPr lang="ja-JP" altLang="en-US"/>
              </a:p>
            </p:txBody>
          </p:sp>
          <p:sp>
            <p:nvSpPr>
              <p:cNvPr id="74"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75" name="Text Box 48"/>
              <p:cNvSpPr txBox="1">
                <a:spLocks noChangeArrowheads="1"/>
              </p:cNvSpPr>
              <p:nvPr/>
            </p:nvSpPr>
            <p:spPr bwMode="auto">
              <a:xfrm>
                <a:off x="5081" y="2256"/>
                <a:ext cx="161" cy="252"/>
              </a:xfrm>
              <a:prstGeom prst="rect">
                <a:avLst/>
              </a:prstGeom>
              <a:noFill/>
              <a:ln w="9525">
                <a:noFill/>
                <a:miter lim="800000"/>
                <a:headEnd/>
                <a:tailEnd/>
              </a:ln>
              <a:effectLst/>
            </p:spPr>
            <p:txBody>
              <a:bodyPr wrap="square">
                <a:spAutoFit/>
              </a:bodyPr>
              <a:lstStyle/>
              <a:p>
                <a:r>
                  <a:rPr lang="en-US" altLang="ja-JP" sz="2000" i="1" dirty="0">
                    <a:latin typeface="Arial" pitchFamily="34" charset="0"/>
                    <a:cs typeface="Arial" pitchFamily="34" charset="0"/>
                  </a:rPr>
                  <a:t>f</a:t>
                </a:r>
              </a:p>
            </p:txBody>
          </p:sp>
        </p:grpSp>
        <p:sp>
          <p:nvSpPr>
            <p:cNvPr id="77" name="下矢印 76"/>
            <p:cNvSpPr/>
            <p:nvPr/>
          </p:nvSpPr>
          <p:spPr>
            <a:xfrm>
              <a:off x="3995936" y="4221088"/>
              <a:ext cx="792088" cy="360040"/>
            </a:xfrm>
            <a:prstGeom prst="downArrow">
              <a:avLst/>
            </a:prstGeom>
            <a:solidFill>
              <a:schemeClr val="tx1">
                <a:lumMod val="75000"/>
                <a:lumOff val="25000"/>
              </a:schemeClr>
            </a:solidFill>
            <a:ln>
              <a:noFill/>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cxnSp>
          <p:nvCxnSpPr>
            <p:cNvPr id="78" name="直線矢印コネクタ 77"/>
            <p:cNvCxnSpPr/>
            <p:nvPr/>
          </p:nvCxnSpPr>
          <p:spPr>
            <a:xfrm>
              <a:off x="4211960" y="2880000"/>
              <a:ext cx="0" cy="792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3996000" y="2880000"/>
              <a:ext cx="0" cy="1044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4427984" y="3672000"/>
              <a:ext cx="0" cy="252000"/>
            </a:xfrm>
            <a:prstGeom prst="straightConnector1">
              <a:avLst/>
            </a:prstGeom>
            <a:ln w="22225">
              <a:solidFill>
                <a:srgbClr val="FC592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Freeform 45"/>
            <p:cNvSpPr>
              <a:spLocks/>
            </p:cNvSpPr>
            <p:nvPr/>
          </p:nvSpPr>
          <p:spPr bwMode="auto">
            <a:xfrm>
              <a:off x="4139952" y="5229200"/>
              <a:ext cx="275729" cy="554659"/>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83" name="Freeform 45"/>
            <p:cNvSpPr>
              <a:spLocks/>
            </p:cNvSpPr>
            <p:nvPr/>
          </p:nvSpPr>
          <p:spPr bwMode="auto">
            <a:xfrm>
              <a:off x="4427984" y="5517232"/>
              <a:ext cx="144016" cy="288032"/>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84" name="Freeform 45"/>
            <p:cNvSpPr>
              <a:spLocks/>
            </p:cNvSpPr>
            <p:nvPr/>
          </p:nvSpPr>
          <p:spPr bwMode="auto">
            <a:xfrm>
              <a:off x="3635896" y="5445224"/>
              <a:ext cx="144016" cy="338635"/>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graphicFrame>
          <p:nvGraphicFramePr>
            <p:cNvPr id="9253905" name="Object 17"/>
            <p:cNvGraphicFramePr>
              <a:graphicFrameLocks noChangeAspect="1"/>
            </p:cNvGraphicFramePr>
            <p:nvPr/>
          </p:nvGraphicFramePr>
          <p:xfrm>
            <a:off x="4267771" y="6049094"/>
            <a:ext cx="376237" cy="476250"/>
          </p:xfrm>
          <a:graphic>
            <a:graphicData uri="http://schemas.openxmlformats.org/presentationml/2006/ole">
              <mc:AlternateContent xmlns:mc="http://schemas.openxmlformats.org/markup-compatibility/2006">
                <mc:Choice xmlns:v="urn:schemas-microsoft-com:vml" Requires="v">
                  <p:oleObj spid="_x0000_s43136" name="数式" r:id="rId14" imgW="190440" imgH="241200" progId="Equation.3">
                    <p:embed/>
                  </p:oleObj>
                </mc:Choice>
                <mc:Fallback>
                  <p:oleObj name="数式" r:id="rId14" imgW="19044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7771" y="6049094"/>
                          <a:ext cx="3762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113" name="角丸四角形 112"/>
          <p:cNvSpPr/>
          <p:nvPr/>
        </p:nvSpPr>
        <p:spPr>
          <a:xfrm>
            <a:off x="3563888" y="1988840"/>
            <a:ext cx="2376264" cy="432048"/>
          </a:xfrm>
          <a:prstGeom prst="roundRect">
            <a:avLst/>
          </a:prstGeom>
          <a:solidFill>
            <a:schemeClr val="tx1">
              <a:lumMod val="75000"/>
              <a:lumOff val="25000"/>
            </a:schemeClr>
          </a:solidFill>
          <a:ln w="222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smtClean="0">
                <a:solidFill>
                  <a:schemeClr val="bg1"/>
                </a:solidFill>
                <a:latin typeface="Kunstler Script" pitchFamily="66" charset="0"/>
                <a:cs typeface="Arial" pitchFamily="34" charset="0"/>
              </a:rPr>
              <a:t>H</a:t>
            </a:r>
            <a:r>
              <a:rPr kumimoji="1" lang="en-US" altLang="ja-JP" b="1" baseline="-25000" dirty="0" smtClean="0">
                <a:solidFill>
                  <a:schemeClr val="bg1"/>
                </a:solidFill>
                <a:latin typeface="Arial" pitchFamily="34" charset="0"/>
                <a:cs typeface="Arial" pitchFamily="34" charset="0"/>
              </a:rPr>
              <a:t>z</a:t>
            </a:r>
            <a:r>
              <a:rPr kumimoji="1" lang="en-US" altLang="ja-JP" b="1" dirty="0" smtClean="0">
                <a:solidFill>
                  <a:schemeClr val="bg1"/>
                </a:solidFill>
                <a:latin typeface="Arial" pitchFamily="34" charset="0"/>
                <a:cs typeface="Arial" pitchFamily="34" charset="0"/>
              </a:rPr>
              <a:t>  </a:t>
            </a:r>
            <a:r>
              <a:rPr lang="en-US" altLang="ja-JP" b="1" dirty="0" smtClean="0">
                <a:solidFill>
                  <a:schemeClr val="bg1"/>
                </a:solidFill>
                <a:latin typeface="Arial" pitchFamily="34" charset="0"/>
                <a:cs typeface="Arial" pitchFamily="34" charset="0"/>
              </a:rPr>
              <a:t>&lt;&lt;</a:t>
            </a:r>
            <a:r>
              <a:rPr kumimoji="1" lang="en-US" altLang="ja-JP" b="1" dirty="0" smtClean="0">
                <a:solidFill>
                  <a:schemeClr val="bg1"/>
                </a:solidFill>
                <a:latin typeface="Arial" pitchFamily="34" charset="0"/>
                <a:cs typeface="Arial" pitchFamily="34" charset="0"/>
              </a:rPr>
              <a:t> </a:t>
            </a:r>
            <a:r>
              <a:rPr lang="en-US" altLang="ja-JP" b="1" dirty="0" smtClean="0">
                <a:solidFill>
                  <a:schemeClr val="bg1"/>
                </a:solidFill>
                <a:latin typeface="Kunstler Script" pitchFamily="66" charset="0"/>
                <a:cs typeface="Arial" pitchFamily="34" charset="0"/>
              </a:rPr>
              <a:t>H</a:t>
            </a:r>
            <a:r>
              <a:rPr lang="en-US" altLang="ja-JP" b="1" baseline="-25000" dirty="0" smtClean="0">
                <a:solidFill>
                  <a:schemeClr val="bg1"/>
                </a:solidFill>
                <a:latin typeface="Arial" pitchFamily="34" charset="0"/>
                <a:cs typeface="Arial" pitchFamily="34" charset="0"/>
              </a:rPr>
              <a:t>Q</a:t>
            </a:r>
            <a:endParaRPr kumimoji="1" lang="ja-JP" altLang="en-US" b="1" dirty="0">
              <a:solidFill>
                <a:schemeClr val="bg1"/>
              </a:solidFill>
              <a:latin typeface="Arial" pitchFamily="34" charset="0"/>
              <a:cs typeface="Arial" pitchFamily="34" charset="0"/>
            </a:endParaRPr>
          </a:p>
        </p:txBody>
      </p:sp>
      <p:cxnSp>
        <p:nvCxnSpPr>
          <p:cNvPr id="115" name="直線コネクタ 114"/>
          <p:cNvCxnSpPr>
            <a:stCxn id="11" idx="1"/>
            <a:endCxn id="67" idx="0"/>
          </p:cNvCxnSpPr>
          <p:nvPr/>
        </p:nvCxnSpPr>
        <p:spPr>
          <a:xfrm>
            <a:off x="2254424" y="2844000"/>
            <a:ext cx="1597496"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10" idx="1"/>
            <a:endCxn id="66" idx="0"/>
          </p:cNvCxnSpPr>
          <p:nvPr/>
        </p:nvCxnSpPr>
        <p:spPr>
          <a:xfrm>
            <a:off x="2254424" y="2880000"/>
            <a:ext cx="1597496"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stCxn id="8" idx="1"/>
            <a:endCxn id="64" idx="0"/>
          </p:cNvCxnSpPr>
          <p:nvPr/>
        </p:nvCxnSpPr>
        <p:spPr>
          <a:xfrm flipV="1">
            <a:off x="2254424" y="3672000"/>
            <a:ext cx="1597496" cy="10800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stCxn id="9" idx="1"/>
            <a:endCxn id="65" idx="0"/>
          </p:cNvCxnSpPr>
          <p:nvPr/>
        </p:nvCxnSpPr>
        <p:spPr>
          <a:xfrm>
            <a:off x="2254424" y="3816000"/>
            <a:ext cx="1597496" cy="10800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9253911" name="Object 23"/>
          <p:cNvGraphicFramePr>
            <a:graphicFrameLocks noChangeAspect="1"/>
          </p:cNvGraphicFramePr>
          <p:nvPr/>
        </p:nvGraphicFramePr>
        <p:xfrm>
          <a:off x="5865961" y="2636838"/>
          <a:ext cx="1730375" cy="360362"/>
        </p:xfrm>
        <a:graphic>
          <a:graphicData uri="http://schemas.openxmlformats.org/presentationml/2006/ole">
            <mc:AlternateContent xmlns:mc="http://schemas.openxmlformats.org/markup-compatibility/2006">
              <mc:Choice xmlns:v="urn:schemas-microsoft-com:vml" Requires="v">
                <p:oleObj spid="_x0000_s43137" name="数式" r:id="rId16" imgW="1079280" imgH="228600" progId="Equation.3">
                  <p:embed/>
                </p:oleObj>
              </mc:Choice>
              <mc:Fallback>
                <p:oleObj name="数式" r:id="rId16" imgW="10792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5961" y="2636838"/>
                        <a:ext cx="173037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8" name="直線矢印コネクタ 127"/>
          <p:cNvCxnSpPr/>
          <p:nvPr/>
        </p:nvCxnSpPr>
        <p:spPr>
          <a:xfrm>
            <a:off x="5724128" y="2708920"/>
            <a:ext cx="0" cy="252000"/>
          </a:xfrm>
          <a:prstGeom prst="straightConnector1">
            <a:avLst/>
          </a:prstGeom>
          <a:ln w="22225">
            <a:solidFill>
              <a:srgbClr val="EF4A1D"/>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5724128" y="3609048"/>
            <a:ext cx="0" cy="252000"/>
          </a:xfrm>
          <a:prstGeom prst="straightConnector1">
            <a:avLst/>
          </a:prstGeom>
          <a:ln w="22225">
            <a:solidFill>
              <a:srgbClr val="EF4A1D"/>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9253912" name="Object 24"/>
          <p:cNvGraphicFramePr>
            <a:graphicFrameLocks noChangeAspect="1"/>
          </p:cNvGraphicFramePr>
          <p:nvPr/>
        </p:nvGraphicFramePr>
        <p:xfrm>
          <a:off x="5796136" y="3540095"/>
          <a:ext cx="2376264" cy="320953"/>
        </p:xfrm>
        <a:graphic>
          <a:graphicData uri="http://schemas.openxmlformats.org/presentationml/2006/ole">
            <mc:AlternateContent xmlns:mc="http://schemas.openxmlformats.org/markup-compatibility/2006">
              <mc:Choice xmlns:v="urn:schemas-microsoft-com:vml" Requires="v">
                <p:oleObj spid="_x0000_s43138" name="数式" r:id="rId18" imgW="1942920" imgH="266400" progId="Equation.3">
                  <p:embed/>
                </p:oleObj>
              </mc:Choice>
              <mc:Fallback>
                <p:oleObj name="数式" r:id="rId18" imgW="1942920" imgH="2664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6136" y="3540095"/>
                        <a:ext cx="2376264" cy="320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 name="正方形/長方形 130"/>
          <p:cNvSpPr/>
          <p:nvPr/>
        </p:nvSpPr>
        <p:spPr>
          <a:xfrm>
            <a:off x="6074129" y="2060848"/>
            <a:ext cx="1789272" cy="369332"/>
          </a:xfrm>
          <a:prstGeom prst="rect">
            <a:avLst/>
          </a:prstGeom>
        </p:spPr>
        <p:txBody>
          <a:bodyPr wrap="none">
            <a:spAutoFit/>
          </a:bodyPr>
          <a:lstStyle/>
          <a:p>
            <a:pPr algn="ctr"/>
            <a:r>
              <a:rPr lang="ja-JP" altLang="en-US" b="1" dirty="0" smtClean="0"/>
              <a:t>微小な内部磁場</a:t>
            </a:r>
            <a:endParaRPr lang="en-US" altLang="ja-JP" b="1" dirty="0"/>
          </a:p>
        </p:txBody>
      </p:sp>
      <p:grpSp>
        <p:nvGrpSpPr>
          <p:cNvPr id="132" name="Group 80"/>
          <p:cNvGrpSpPr>
            <a:grpSpLocks/>
          </p:cNvGrpSpPr>
          <p:nvPr/>
        </p:nvGrpSpPr>
        <p:grpSpPr bwMode="auto">
          <a:xfrm>
            <a:off x="931317" y="4940896"/>
            <a:ext cx="1768475" cy="1090613"/>
            <a:chOff x="4128" y="1821"/>
            <a:chExt cx="1114" cy="687"/>
          </a:xfrm>
        </p:grpSpPr>
        <p:sp>
          <p:nvSpPr>
            <p:cNvPr id="133" name="Line 44"/>
            <p:cNvSpPr>
              <a:spLocks noChangeShapeType="1"/>
            </p:cNvSpPr>
            <p:nvPr/>
          </p:nvSpPr>
          <p:spPr bwMode="auto">
            <a:xfrm>
              <a:off x="4128" y="2352"/>
              <a:ext cx="970" cy="0"/>
            </a:xfrm>
            <a:prstGeom prst="line">
              <a:avLst/>
            </a:prstGeom>
            <a:noFill/>
            <a:ln w="22225">
              <a:solidFill>
                <a:schemeClr val="tx1"/>
              </a:solidFill>
              <a:miter lim="800000"/>
              <a:headEnd/>
              <a:tailEnd type="triangle" w="med" len="med"/>
            </a:ln>
            <a:effectLst/>
          </p:spPr>
          <p:txBody>
            <a:bodyPr wrap="none"/>
            <a:lstStyle/>
            <a:p>
              <a:endParaRPr lang="ja-JP" altLang="en-US"/>
            </a:p>
          </p:txBody>
        </p:sp>
        <p:sp>
          <p:nvSpPr>
            <p:cNvPr id="134" name="Freeform 45"/>
            <p:cNvSpPr>
              <a:spLocks/>
            </p:cNvSpPr>
            <p:nvPr/>
          </p:nvSpPr>
          <p:spPr bwMode="auto">
            <a:xfrm>
              <a:off x="4491" y="1821"/>
              <a:ext cx="219" cy="531"/>
            </a:xfrm>
            <a:custGeom>
              <a:avLst/>
              <a:gdLst/>
              <a:ahLst/>
              <a:cxnLst>
                <a:cxn ang="0">
                  <a:pos x="0" y="720"/>
                </a:cxn>
                <a:cxn ang="0">
                  <a:pos x="144" y="576"/>
                </a:cxn>
                <a:cxn ang="0">
                  <a:pos x="240" y="0"/>
                </a:cxn>
                <a:cxn ang="0">
                  <a:pos x="336" y="576"/>
                </a:cxn>
                <a:cxn ang="0">
                  <a:pos x="480" y="720"/>
                </a:cxn>
              </a:cxnLst>
              <a:rect l="0" t="0" r="r" b="b"/>
              <a:pathLst>
                <a:path w="480" h="720">
                  <a:moveTo>
                    <a:pt x="0" y="720"/>
                  </a:moveTo>
                  <a:cubicBezTo>
                    <a:pt x="52" y="708"/>
                    <a:pt x="104" y="696"/>
                    <a:pt x="144" y="576"/>
                  </a:cubicBezTo>
                  <a:cubicBezTo>
                    <a:pt x="184" y="456"/>
                    <a:pt x="208" y="0"/>
                    <a:pt x="240" y="0"/>
                  </a:cubicBezTo>
                  <a:cubicBezTo>
                    <a:pt x="272" y="0"/>
                    <a:pt x="296" y="456"/>
                    <a:pt x="336" y="576"/>
                  </a:cubicBezTo>
                  <a:cubicBezTo>
                    <a:pt x="376" y="696"/>
                    <a:pt x="428" y="708"/>
                    <a:pt x="480" y="720"/>
                  </a:cubicBezTo>
                </a:path>
              </a:pathLst>
            </a:custGeom>
            <a:noFill/>
            <a:ln w="28575" cap="flat" cmpd="sng">
              <a:solidFill>
                <a:srgbClr val="FC592C"/>
              </a:solidFill>
              <a:prstDash val="solid"/>
              <a:miter lim="800000"/>
              <a:headEnd type="none" w="med" len="med"/>
              <a:tailEnd type="none" w="med" len="med"/>
            </a:ln>
            <a:effectLst/>
          </p:spPr>
          <p:txBody>
            <a:bodyPr wrap="none"/>
            <a:lstStyle/>
            <a:p>
              <a:endParaRPr lang="ja-JP" altLang="en-US"/>
            </a:p>
          </p:txBody>
        </p:sp>
        <p:sp>
          <p:nvSpPr>
            <p:cNvPr id="135" name="Line 46"/>
            <p:cNvSpPr>
              <a:spLocks noChangeShapeType="1"/>
            </p:cNvSpPr>
            <p:nvPr/>
          </p:nvSpPr>
          <p:spPr bwMode="auto">
            <a:xfrm>
              <a:off x="4606" y="2256"/>
              <a:ext cx="0" cy="192"/>
            </a:xfrm>
            <a:prstGeom prst="line">
              <a:avLst/>
            </a:prstGeom>
            <a:noFill/>
            <a:ln w="25400">
              <a:solidFill>
                <a:schemeClr val="tx1"/>
              </a:solidFill>
              <a:round/>
              <a:headEnd/>
              <a:tailEnd/>
            </a:ln>
            <a:effectLst/>
          </p:spPr>
          <p:txBody>
            <a:bodyPr/>
            <a:lstStyle/>
            <a:p>
              <a:endParaRPr lang="ja-JP" altLang="en-US"/>
            </a:p>
          </p:txBody>
        </p:sp>
        <p:sp>
          <p:nvSpPr>
            <p:cNvPr id="136" name="Text Box 48"/>
            <p:cNvSpPr txBox="1">
              <a:spLocks noChangeArrowheads="1"/>
            </p:cNvSpPr>
            <p:nvPr/>
          </p:nvSpPr>
          <p:spPr bwMode="auto">
            <a:xfrm>
              <a:off x="5081" y="2256"/>
              <a:ext cx="161" cy="252"/>
            </a:xfrm>
            <a:prstGeom prst="rect">
              <a:avLst/>
            </a:prstGeom>
            <a:noFill/>
            <a:ln w="9525">
              <a:noFill/>
              <a:miter lim="800000"/>
              <a:headEnd/>
              <a:tailEnd/>
            </a:ln>
            <a:effectLst/>
          </p:spPr>
          <p:txBody>
            <a:bodyPr wrap="square">
              <a:spAutoFit/>
            </a:bodyPr>
            <a:lstStyle/>
            <a:p>
              <a:r>
                <a:rPr lang="en-US" altLang="ja-JP" sz="2000" i="1" dirty="0">
                  <a:latin typeface="Arial" pitchFamily="34" charset="0"/>
                  <a:cs typeface="Arial" pitchFamily="34" charset="0"/>
                </a:rPr>
                <a:t>f</a:t>
              </a:r>
            </a:p>
          </p:txBody>
        </p:sp>
      </p:grpSp>
      <p:sp>
        <p:nvSpPr>
          <p:cNvPr id="137" name="下矢印 136"/>
          <p:cNvSpPr/>
          <p:nvPr/>
        </p:nvSpPr>
        <p:spPr>
          <a:xfrm>
            <a:off x="1291357" y="4221088"/>
            <a:ext cx="792088" cy="360040"/>
          </a:xfrm>
          <a:prstGeom prst="downArrow">
            <a:avLst/>
          </a:prstGeom>
          <a:solidFill>
            <a:schemeClr val="tx1">
              <a:lumMod val="75000"/>
              <a:lumOff val="25000"/>
            </a:schemeClr>
          </a:solidFill>
          <a:ln>
            <a:noFill/>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70" name="グループ化 69"/>
          <p:cNvGrpSpPr/>
          <p:nvPr/>
        </p:nvGrpSpPr>
        <p:grpSpPr>
          <a:xfrm>
            <a:off x="6100023" y="4149080"/>
            <a:ext cx="2792457" cy="2708920"/>
            <a:chOff x="6100023" y="4149080"/>
            <a:chExt cx="2792457" cy="2708920"/>
          </a:xfrm>
        </p:grpSpPr>
        <p:pic>
          <p:nvPicPr>
            <p:cNvPr id="9253914" name="Picture 26" descr="C:\Users\NO\Documents\素材\図\結晶構造\4層\Multi4structure.png"/>
            <p:cNvPicPr>
              <a:picLocks noChangeAspect="1" noChangeArrowheads="1"/>
            </p:cNvPicPr>
            <p:nvPr/>
          </p:nvPicPr>
          <p:blipFill>
            <a:blip r:embed="rId20" cstate="print"/>
            <a:srcRect/>
            <a:stretch>
              <a:fillRect/>
            </a:stretch>
          </p:blipFill>
          <p:spPr bwMode="auto">
            <a:xfrm>
              <a:off x="6100023" y="4149080"/>
              <a:ext cx="1362683" cy="2708920"/>
            </a:xfrm>
            <a:prstGeom prst="rect">
              <a:avLst/>
            </a:prstGeom>
            <a:noFill/>
          </p:spPr>
        </p:pic>
        <p:grpSp>
          <p:nvGrpSpPr>
            <p:cNvPr id="57" name="グループ化 56"/>
            <p:cNvGrpSpPr/>
            <p:nvPr/>
          </p:nvGrpSpPr>
          <p:grpSpPr>
            <a:xfrm>
              <a:off x="7396167" y="4481736"/>
              <a:ext cx="774571" cy="1827584"/>
              <a:chOff x="53013" y="404664"/>
              <a:chExt cx="774571" cy="1827584"/>
            </a:xfrm>
          </p:grpSpPr>
          <p:sp>
            <p:nvSpPr>
              <p:cNvPr id="58" name="上矢印 57"/>
              <p:cNvSpPr/>
              <p:nvPr/>
            </p:nvSpPr>
            <p:spPr>
              <a:xfrm>
                <a:off x="216024" y="764704"/>
                <a:ext cx="323528" cy="1467544"/>
              </a:xfrm>
              <a:prstGeom prst="upArrow">
                <a:avLst/>
              </a:prstGeom>
              <a:solidFill>
                <a:srgbClr val="FF5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3013" y="404664"/>
                <a:ext cx="774571" cy="369332"/>
              </a:xfrm>
              <a:prstGeom prst="rect">
                <a:avLst/>
              </a:prstGeom>
              <a:noFill/>
            </p:spPr>
            <p:txBody>
              <a:bodyPr wrap="none" rtlCol="0">
                <a:spAutoFit/>
              </a:bodyPr>
              <a:lstStyle/>
              <a:p>
                <a:r>
                  <a:rPr lang="en-US" altLang="ja-JP" b="1" dirty="0" smtClean="0">
                    <a:latin typeface="Kunstler Script" pitchFamily="66" charset="0"/>
                    <a:cs typeface="Arial" pitchFamily="34" charset="0"/>
                  </a:rPr>
                  <a:t>H</a:t>
                </a:r>
                <a:r>
                  <a:rPr lang="en-US" altLang="ja-JP" b="1" baseline="-25000" dirty="0" smtClean="0">
                    <a:latin typeface="Arial" pitchFamily="34" charset="0"/>
                    <a:cs typeface="Arial" pitchFamily="34" charset="0"/>
                  </a:rPr>
                  <a:t>Q</a:t>
                </a:r>
                <a:r>
                  <a:rPr lang="en-US" altLang="ja-JP" b="1" baseline="-25000" dirty="0" smtClean="0">
                    <a:solidFill>
                      <a:schemeClr val="bg1"/>
                    </a:solidFill>
                    <a:latin typeface="Arial" pitchFamily="34" charset="0"/>
                    <a:cs typeface="Arial" pitchFamily="34" charset="0"/>
                  </a:rPr>
                  <a:t> </a:t>
                </a:r>
                <a:r>
                  <a:rPr kumimoji="1" lang="en-US" altLang="ja-JP" b="1" dirty="0" smtClean="0">
                    <a:latin typeface="Arial Unicode MS" pitchFamily="50" charset="-128"/>
                    <a:ea typeface="Arial Unicode MS" pitchFamily="50" charset="-128"/>
                    <a:cs typeface="Arial Unicode MS" pitchFamily="50" charset="-128"/>
                  </a:rPr>
                  <a:t>//</a:t>
                </a:r>
                <a:r>
                  <a:rPr kumimoji="1" lang="en-US" altLang="ja-JP" b="1" i="1" dirty="0" smtClean="0">
                    <a:latin typeface="Arial Unicode MS" pitchFamily="50" charset="-128"/>
                    <a:ea typeface="Arial Unicode MS" pitchFamily="50" charset="-128"/>
                    <a:cs typeface="Arial Unicode MS" pitchFamily="50" charset="-128"/>
                  </a:rPr>
                  <a:t>c</a:t>
                </a:r>
                <a:endParaRPr kumimoji="1" lang="ja-JP" altLang="en-US" b="1" i="1" baseline="-25000" dirty="0">
                  <a:latin typeface="Arial Unicode MS" pitchFamily="50" charset="-128"/>
                  <a:ea typeface="Arial Unicode MS" pitchFamily="50" charset="-128"/>
                  <a:cs typeface="Arial Unicode MS" pitchFamily="50" charset="-128"/>
                </a:endParaRPr>
              </a:p>
            </p:txBody>
          </p:sp>
        </p:grpSp>
        <p:sp>
          <p:nvSpPr>
            <p:cNvPr id="60" name="右矢印 59"/>
            <p:cNvSpPr/>
            <p:nvPr/>
          </p:nvSpPr>
          <p:spPr>
            <a:xfrm flipH="1">
              <a:off x="6676087" y="5301224"/>
              <a:ext cx="504056" cy="144000"/>
            </a:xfrm>
            <a:prstGeom prst="rightArrow">
              <a:avLst/>
            </a:prstGeom>
            <a:solidFill>
              <a:srgbClr val="FF00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6676087" y="5733272"/>
              <a:ext cx="504056" cy="144000"/>
            </a:xfrm>
            <a:prstGeom prst="rightArrow">
              <a:avLst/>
            </a:prstGeom>
            <a:solidFill>
              <a:srgbClr val="FF00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253915" name="Object 27"/>
            <p:cNvGraphicFramePr>
              <a:graphicFrameLocks noChangeAspect="1"/>
            </p:cNvGraphicFramePr>
            <p:nvPr/>
          </p:nvGraphicFramePr>
          <p:xfrm>
            <a:off x="8098730" y="5517232"/>
            <a:ext cx="793750" cy="279400"/>
          </p:xfrm>
          <a:graphic>
            <a:graphicData uri="http://schemas.openxmlformats.org/presentationml/2006/ole">
              <mc:AlternateContent xmlns:mc="http://schemas.openxmlformats.org/markup-compatibility/2006">
                <mc:Choice xmlns:v="urn:schemas-microsoft-com:vml" Requires="v">
                  <p:oleObj spid="_x0000_s43139" name="数式" r:id="rId21" imgW="495000" imgH="177480" progId="Equation.3">
                    <p:embed/>
                  </p:oleObj>
                </mc:Choice>
                <mc:Fallback>
                  <p:oleObj name="数式" r:id="rId21" imgW="4950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98730" y="5517232"/>
                          <a:ext cx="7937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5" name="グループ化 84"/>
          <p:cNvGrpSpPr/>
          <p:nvPr/>
        </p:nvGrpSpPr>
        <p:grpSpPr>
          <a:xfrm>
            <a:off x="1475656" y="764704"/>
            <a:ext cx="6048672" cy="1089412"/>
            <a:chOff x="1475656" y="764704"/>
            <a:chExt cx="6048672" cy="1089412"/>
          </a:xfrm>
        </p:grpSpPr>
        <p:sp>
          <p:nvSpPr>
            <p:cNvPr id="63" name="正方形/長方形 62"/>
            <p:cNvSpPr/>
            <p:nvPr/>
          </p:nvSpPr>
          <p:spPr>
            <a:xfrm>
              <a:off x="4904115" y="1484784"/>
              <a:ext cx="2044149" cy="369332"/>
            </a:xfrm>
            <a:prstGeom prst="rect">
              <a:avLst/>
            </a:prstGeom>
          </p:spPr>
          <p:txBody>
            <a:bodyPr wrap="none">
              <a:spAutoFit/>
            </a:bodyPr>
            <a:lstStyle/>
            <a:p>
              <a:pPr algn="ctr"/>
              <a:r>
                <a:rPr lang="ja-JP" altLang="en-US" b="1" dirty="0" smtClean="0">
                  <a:solidFill>
                    <a:srgbClr val="0000FF"/>
                  </a:solidFill>
                </a:rPr>
                <a:t>核四重極相互作用</a:t>
              </a:r>
              <a:endParaRPr lang="en-US" altLang="ja-JP" b="1" dirty="0">
                <a:solidFill>
                  <a:srgbClr val="0000FF"/>
                </a:solidFill>
              </a:endParaRPr>
            </a:p>
          </p:txBody>
        </p:sp>
        <p:graphicFrame>
          <p:nvGraphicFramePr>
            <p:cNvPr id="73" name="Object 8"/>
            <p:cNvGraphicFramePr>
              <a:graphicFrameLocks noChangeAspect="1"/>
            </p:cNvGraphicFramePr>
            <p:nvPr/>
          </p:nvGraphicFramePr>
          <p:xfrm>
            <a:off x="1979712" y="764704"/>
            <a:ext cx="4968552" cy="786639"/>
          </p:xfrm>
          <a:graphic>
            <a:graphicData uri="http://schemas.openxmlformats.org/presentationml/2006/ole">
              <mc:AlternateContent xmlns:mc="http://schemas.openxmlformats.org/markup-compatibility/2006">
                <mc:Choice xmlns:v="urn:schemas-microsoft-com:vml" Requires="v">
                  <p:oleObj spid="_x0000_s43140" name="数式" r:id="rId23" imgW="2755800" imgH="444240" progId="Equation.3">
                    <p:embed/>
                  </p:oleObj>
                </mc:Choice>
                <mc:Fallback>
                  <p:oleObj name="数式" r:id="rId23" imgW="2755800" imgH="444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79712" y="764704"/>
                          <a:ext cx="4968552" cy="786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正方形/長方形 75"/>
            <p:cNvSpPr/>
            <p:nvPr/>
          </p:nvSpPr>
          <p:spPr>
            <a:xfrm>
              <a:off x="2455843" y="1484784"/>
              <a:ext cx="1975221" cy="369332"/>
            </a:xfrm>
            <a:prstGeom prst="rect">
              <a:avLst/>
            </a:prstGeom>
          </p:spPr>
          <p:txBody>
            <a:bodyPr wrap="none">
              <a:spAutoFit/>
            </a:bodyPr>
            <a:lstStyle/>
            <a:p>
              <a:pPr algn="ctr"/>
              <a:r>
                <a:rPr lang="ja-JP" altLang="en-US" b="1" dirty="0" smtClean="0">
                  <a:solidFill>
                    <a:srgbClr val="FF0000"/>
                  </a:solidFill>
                </a:rPr>
                <a:t>ゼーマン相互作用</a:t>
              </a:r>
              <a:endParaRPr lang="en-US" altLang="ja-JP" b="1" dirty="0">
                <a:solidFill>
                  <a:srgbClr val="FF0000"/>
                </a:solidFill>
              </a:endParaRPr>
            </a:p>
          </p:txBody>
        </p:sp>
        <p:sp>
          <p:nvSpPr>
            <p:cNvPr id="81" name="正方形/長方形 80"/>
            <p:cNvSpPr/>
            <p:nvPr/>
          </p:nvSpPr>
          <p:spPr>
            <a:xfrm>
              <a:off x="1475656" y="764704"/>
              <a:ext cx="6048672" cy="1080120"/>
            </a:xfrm>
            <a:prstGeom prst="rect">
              <a:avLst/>
            </a:prstGeom>
            <a:ln w="22225">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36235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4"/>
          <p:cNvGrpSpPr>
            <a:grpSpLocks/>
          </p:cNvGrpSpPr>
          <p:nvPr/>
        </p:nvGrpSpPr>
        <p:grpSpPr bwMode="auto">
          <a:xfrm>
            <a:off x="3810000" y="1143000"/>
            <a:ext cx="2819400" cy="2286000"/>
            <a:chOff x="2400" y="720"/>
            <a:chExt cx="1776" cy="1440"/>
          </a:xfrm>
        </p:grpSpPr>
        <p:sp>
          <p:nvSpPr>
            <p:cNvPr id="2096" name="Arc 5"/>
            <p:cNvSpPr>
              <a:spLocks/>
            </p:cNvSpPr>
            <p:nvPr/>
          </p:nvSpPr>
          <p:spPr bwMode="auto">
            <a:xfrm>
              <a:off x="2400" y="1221"/>
              <a:ext cx="1776" cy="7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prstDash val="sysDot"/>
              <a:round/>
              <a:headEnd/>
              <a:tailEnd/>
            </a:ln>
          </p:spPr>
          <p:txBody>
            <a:bodyPr wrap="none" anchor="ctr"/>
            <a:lstStyle/>
            <a:p>
              <a:endParaRPr lang="ja-JP" altLang="en-US"/>
            </a:p>
          </p:txBody>
        </p:sp>
        <p:sp>
          <p:nvSpPr>
            <p:cNvPr id="2097" name="Arc 6"/>
            <p:cNvSpPr>
              <a:spLocks/>
            </p:cNvSpPr>
            <p:nvPr/>
          </p:nvSpPr>
          <p:spPr bwMode="auto">
            <a:xfrm>
              <a:off x="2400" y="1680"/>
              <a:ext cx="1776"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prstDash val="sysDot"/>
              <a:round/>
              <a:headEnd/>
              <a:tailEnd/>
            </a:ln>
          </p:spPr>
          <p:txBody>
            <a:bodyPr wrap="none" anchor="ctr"/>
            <a:lstStyle/>
            <a:p>
              <a:endParaRPr lang="ja-JP" altLang="en-US"/>
            </a:p>
          </p:txBody>
        </p:sp>
        <p:sp>
          <p:nvSpPr>
            <p:cNvPr id="2098" name="Arc 7"/>
            <p:cNvSpPr>
              <a:spLocks/>
            </p:cNvSpPr>
            <p:nvPr/>
          </p:nvSpPr>
          <p:spPr bwMode="auto">
            <a:xfrm>
              <a:off x="2400" y="720"/>
              <a:ext cx="1776"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prstDash val="sysDot"/>
              <a:round/>
              <a:headEnd/>
              <a:tailEnd/>
            </a:ln>
          </p:spPr>
          <p:txBody>
            <a:bodyPr wrap="none" anchor="ctr"/>
            <a:lstStyle/>
            <a:p>
              <a:endParaRPr lang="ja-JP" altLang="en-US"/>
            </a:p>
          </p:txBody>
        </p:sp>
        <p:sp>
          <p:nvSpPr>
            <p:cNvPr id="2099" name="Arc 8"/>
            <p:cNvSpPr>
              <a:spLocks/>
            </p:cNvSpPr>
            <p:nvPr/>
          </p:nvSpPr>
          <p:spPr bwMode="auto">
            <a:xfrm flipV="1">
              <a:off x="2400" y="1008"/>
              <a:ext cx="1776" cy="1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prstDash val="sysDot"/>
              <a:round/>
              <a:headEnd/>
              <a:tailEnd/>
            </a:ln>
          </p:spPr>
          <p:txBody>
            <a:bodyPr wrap="none" anchor="ctr"/>
            <a:lstStyle/>
            <a:p>
              <a:endParaRPr lang="ja-JP" altLang="en-US"/>
            </a:p>
          </p:txBody>
        </p:sp>
      </p:grpSp>
      <p:graphicFrame>
        <p:nvGraphicFramePr>
          <p:cNvPr id="2050" name="Rectangle 9"/>
          <p:cNvGraphicFramePr>
            <a:graphicFrameLocks/>
          </p:cNvGraphicFramePr>
          <p:nvPr>
            <p:extLst>
              <p:ext uri="{D42A27DB-BD31-4B8C-83A1-F6EECF244321}">
                <p14:modId xmlns:p14="http://schemas.microsoft.com/office/powerpoint/2010/main" val="1708602264"/>
              </p:ext>
            </p:extLst>
          </p:nvPr>
        </p:nvGraphicFramePr>
        <p:xfrm>
          <a:off x="2205038" y="2798763"/>
          <a:ext cx="4124325" cy="674687"/>
        </p:xfrm>
        <a:graphic>
          <a:graphicData uri="http://schemas.openxmlformats.org/presentationml/2006/ole">
            <mc:AlternateContent xmlns:mc="http://schemas.openxmlformats.org/markup-compatibility/2006">
              <mc:Choice xmlns:v="urn:schemas-microsoft-com:vml" Requires="v">
                <p:oleObj spid="_x0000_s41186" name="数式" r:id="rId4" imgW="787320" imgH="203040" progId="Equation.3">
                  <p:embed/>
                </p:oleObj>
              </mc:Choice>
              <mc:Fallback>
                <p:oleObj name="数式" r:id="rId4" imgW="787320" imgH="203040" progId="Equation.3">
                  <p:embed/>
                  <p:pic>
                    <p:nvPicPr>
                      <p:cNvPr id="0" name=""/>
                      <p:cNvPicPr>
                        <a:picLocks noChangeArrowheads="1"/>
                      </p:cNvPicPr>
                      <p:nvPr/>
                    </p:nvPicPr>
                    <p:blipFill>
                      <a:blip r:embed="rId5"/>
                      <a:srcRect/>
                      <a:stretch>
                        <a:fillRect/>
                      </a:stretch>
                    </p:blipFill>
                    <p:spPr bwMode="auto">
                      <a:xfrm>
                        <a:off x="2205038" y="2798763"/>
                        <a:ext cx="4124325"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187" name="数式" r:id="rId6" imgW="114120" imgH="215640" progId="Equation.3">
                  <p:embed/>
                </p:oleObj>
              </mc:Choice>
              <mc:Fallback>
                <p:oleObj name="数式"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1"/>
          <p:cNvGrpSpPr>
            <a:grpSpLocks/>
          </p:cNvGrpSpPr>
          <p:nvPr/>
        </p:nvGrpSpPr>
        <p:grpSpPr bwMode="auto">
          <a:xfrm>
            <a:off x="1790700" y="809625"/>
            <a:ext cx="1868488" cy="4252913"/>
            <a:chOff x="1128" y="510"/>
            <a:chExt cx="1177" cy="2679"/>
          </a:xfrm>
        </p:grpSpPr>
        <p:grpSp>
          <p:nvGrpSpPr>
            <p:cNvPr id="5" name="Group 12"/>
            <p:cNvGrpSpPr>
              <a:grpSpLocks/>
            </p:cNvGrpSpPr>
            <p:nvPr/>
          </p:nvGrpSpPr>
          <p:grpSpPr bwMode="auto">
            <a:xfrm>
              <a:off x="1192" y="510"/>
              <a:ext cx="1112" cy="1842"/>
              <a:chOff x="1192" y="510"/>
              <a:chExt cx="1112" cy="1842"/>
            </a:xfrm>
          </p:grpSpPr>
          <p:sp>
            <p:nvSpPr>
              <p:cNvPr id="2092" name="Line 13"/>
              <p:cNvSpPr>
                <a:spLocks noChangeShapeType="1"/>
              </p:cNvSpPr>
              <p:nvPr/>
            </p:nvSpPr>
            <p:spPr bwMode="auto">
              <a:xfrm>
                <a:off x="1632" y="741"/>
                <a:ext cx="672" cy="0"/>
              </a:xfrm>
              <a:prstGeom prst="line">
                <a:avLst/>
              </a:prstGeom>
              <a:noFill/>
              <a:ln w="9525">
                <a:solidFill>
                  <a:schemeClr val="tx1"/>
                </a:solidFill>
                <a:round/>
                <a:headEnd/>
                <a:tailEnd/>
              </a:ln>
            </p:spPr>
            <p:txBody>
              <a:bodyPr/>
              <a:lstStyle/>
              <a:p>
                <a:endParaRPr lang="ja-JP" altLang="en-US"/>
              </a:p>
            </p:txBody>
          </p:sp>
          <p:sp>
            <p:nvSpPr>
              <p:cNvPr id="2093" name="Line 14"/>
              <p:cNvSpPr>
                <a:spLocks noChangeShapeType="1"/>
              </p:cNvSpPr>
              <p:nvPr/>
            </p:nvSpPr>
            <p:spPr bwMode="auto">
              <a:xfrm>
                <a:off x="1632" y="1209"/>
                <a:ext cx="672" cy="0"/>
              </a:xfrm>
              <a:prstGeom prst="line">
                <a:avLst/>
              </a:prstGeom>
              <a:noFill/>
              <a:ln w="9525">
                <a:solidFill>
                  <a:schemeClr val="tx1"/>
                </a:solidFill>
                <a:round/>
                <a:headEnd/>
                <a:tailEnd/>
              </a:ln>
            </p:spPr>
            <p:txBody>
              <a:bodyPr/>
              <a:lstStyle/>
              <a:p>
                <a:endParaRPr lang="ja-JP" altLang="en-US"/>
              </a:p>
            </p:txBody>
          </p:sp>
          <p:sp>
            <p:nvSpPr>
              <p:cNvPr id="2094" name="Line 15"/>
              <p:cNvSpPr>
                <a:spLocks noChangeShapeType="1"/>
              </p:cNvSpPr>
              <p:nvPr/>
            </p:nvSpPr>
            <p:spPr bwMode="auto">
              <a:xfrm>
                <a:off x="1632" y="1680"/>
                <a:ext cx="672" cy="0"/>
              </a:xfrm>
              <a:prstGeom prst="line">
                <a:avLst/>
              </a:prstGeom>
              <a:noFill/>
              <a:ln w="9525">
                <a:solidFill>
                  <a:schemeClr val="tx1"/>
                </a:solidFill>
                <a:round/>
                <a:headEnd/>
                <a:tailEnd/>
              </a:ln>
            </p:spPr>
            <p:txBody>
              <a:bodyPr/>
              <a:lstStyle/>
              <a:p>
                <a:endParaRPr lang="ja-JP" altLang="en-US"/>
              </a:p>
            </p:txBody>
          </p:sp>
          <p:sp>
            <p:nvSpPr>
              <p:cNvPr id="2095" name="Line 16"/>
              <p:cNvSpPr>
                <a:spLocks noChangeShapeType="1"/>
              </p:cNvSpPr>
              <p:nvPr/>
            </p:nvSpPr>
            <p:spPr bwMode="auto">
              <a:xfrm>
                <a:off x="1632" y="2160"/>
                <a:ext cx="672" cy="0"/>
              </a:xfrm>
              <a:prstGeom prst="line">
                <a:avLst/>
              </a:prstGeom>
              <a:noFill/>
              <a:ln w="9525">
                <a:solidFill>
                  <a:schemeClr val="tx1"/>
                </a:solidFill>
                <a:round/>
                <a:headEnd/>
                <a:tailEnd/>
              </a:ln>
            </p:spPr>
            <p:txBody>
              <a:bodyPr/>
              <a:lstStyle/>
              <a:p>
                <a:endParaRPr lang="ja-JP" altLang="en-US"/>
              </a:p>
            </p:txBody>
          </p:sp>
          <p:graphicFrame>
            <p:nvGraphicFramePr>
              <p:cNvPr id="2058" name="Object 17"/>
              <p:cNvGraphicFramePr>
                <a:graphicFrameLocks noChangeAspect="1"/>
              </p:cNvGraphicFramePr>
              <p:nvPr/>
            </p:nvGraphicFramePr>
            <p:xfrm>
              <a:off x="1200" y="1940"/>
              <a:ext cx="279" cy="412"/>
            </p:xfrm>
            <a:graphic>
              <a:graphicData uri="http://schemas.openxmlformats.org/presentationml/2006/ole">
                <mc:AlternateContent xmlns:mc="http://schemas.openxmlformats.org/markup-compatibility/2006">
                  <mc:Choice xmlns:v="urn:schemas-microsoft-com:vml" Requires="v">
                    <p:oleObj spid="_x0000_s41188" name="数式" r:id="rId8" imgW="266400" imgH="393480" progId="Equation.3">
                      <p:embed/>
                    </p:oleObj>
                  </mc:Choice>
                  <mc:Fallback>
                    <p:oleObj name="数式" r:id="rId8" imgW="2664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1940"/>
                            <a:ext cx="279"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18"/>
              <p:cNvGraphicFramePr>
                <a:graphicFrameLocks noChangeAspect="1"/>
              </p:cNvGraphicFramePr>
              <p:nvPr/>
            </p:nvGraphicFramePr>
            <p:xfrm>
              <a:off x="1211" y="1464"/>
              <a:ext cx="272" cy="402"/>
            </p:xfrm>
            <a:graphic>
              <a:graphicData uri="http://schemas.openxmlformats.org/presentationml/2006/ole">
                <mc:AlternateContent xmlns:mc="http://schemas.openxmlformats.org/markup-compatibility/2006">
                  <mc:Choice xmlns:v="urn:schemas-microsoft-com:vml" Requires="v">
                    <p:oleObj spid="_x0000_s41189" name="数式" r:id="rId10" imgW="266400" imgH="393480" progId="Equation.3">
                      <p:embed/>
                    </p:oleObj>
                  </mc:Choice>
                  <mc:Fallback>
                    <p:oleObj name="数式" r:id="rId10" imgW="2664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1" y="1464"/>
                            <a:ext cx="272" cy="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19"/>
              <p:cNvGraphicFramePr>
                <a:graphicFrameLocks noChangeAspect="1"/>
              </p:cNvGraphicFramePr>
              <p:nvPr/>
            </p:nvGraphicFramePr>
            <p:xfrm>
              <a:off x="1230" y="1014"/>
              <a:ext cx="248" cy="384"/>
            </p:xfrm>
            <a:graphic>
              <a:graphicData uri="http://schemas.openxmlformats.org/presentationml/2006/ole">
                <mc:AlternateContent xmlns:mc="http://schemas.openxmlformats.org/markup-compatibility/2006">
                  <mc:Choice xmlns:v="urn:schemas-microsoft-com:vml" Requires="v">
                    <p:oleObj spid="_x0000_s41190" name="数式" r:id="rId12" imgW="253800" imgH="393480" progId="Equation.3">
                      <p:embed/>
                    </p:oleObj>
                  </mc:Choice>
                  <mc:Fallback>
                    <p:oleObj name="数式" r:id="rId12" imgW="25380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0" y="1014"/>
                            <a:ext cx="248"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20"/>
              <p:cNvGraphicFramePr>
                <a:graphicFrameLocks noChangeAspect="1"/>
              </p:cNvGraphicFramePr>
              <p:nvPr/>
            </p:nvGraphicFramePr>
            <p:xfrm>
              <a:off x="1192" y="510"/>
              <a:ext cx="284" cy="440"/>
            </p:xfrm>
            <a:graphic>
              <a:graphicData uri="http://schemas.openxmlformats.org/presentationml/2006/ole">
                <mc:AlternateContent xmlns:mc="http://schemas.openxmlformats.org/markup-compatibility/2006">
                  <mc:Choice xmlns:v="urn:schemas-microsoft-com:vml" Requires="v">
                    <p:oleObj spid="_x0000_s41191" name="数式" r:id="rId14" imgW="253800" imgH="393480" progId="Equation.3">
                      <p:embed/>
                    </p:oleObj>
                  </mc:Choice>
                  <mc:Fallback>
                    <p:oleObj name="数式" r:id="rId14" imgW="25380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2" y="510"/>
                            <a:ext cx="284"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57" name="Object 21"/>
            <p:cNvGraphicFramePr>
              <a:graphicFrameLocks noChangeAspect="1"/>
            </p:cNvGraphicFramePr>
            <p:nvPr/>
          </p:nvGraphicFramePr>
          <p:xfrm>
            <a:off x="1136" y="2529"/>
            <a:ext cx="1120" cy="263"/>
          </p:xfrm>
          <a:graphic>
            <a:graphicData uri="http://schemas.openxmlformats.org/presentationml/2006/ole">
              <mc:AlternateContent xmlns:mc="http://schemas.openxmlformats.org/markup-compatibility/2006">
                <mc:Choice xmlns:v="urn:schemas-microsoft-com:vml" Requires="v">
                  <p:oleObj spid="_x0000_s41192" name="数式" r:id="rId16" imgW="901440" imgH="215640" progId="Equation.3">
                    <p:embed/>
                  </p:oleObj>
                </mc:Choice>
                <mc:Fallback>
                  <p:oleObj name="数式" r:id="rId16" imgW="901440" imgH="215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36" y="2529"/>
                          <a:ext cx="1120" cy="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Rectangle 22"/>
            <p:cNvSpPr>
              <a:spLocks noChangeArrowheads="1"/>
            </p:cNvSpPr>
            <p:nvPr/>
          </p:nvSpPr>
          <p:spPr bwMode="auto">
            <a:xfrm>
              <a:off x="1128" y="2976"/>
              <a:ext cx="1177" cy="213"/>
            </a:xfrm>
            <a:prstGeom prst="rect">
              <a:avLst/>
            </a:prstGeom>
            <a:solidFill>
              <a:srgbClr val="FF9900"/>
            </a:solidFill>
            <a:ln w="9525">
              <a:noFill/>
              <a:miter lim="800000"/>
              <a:headEnd/>
              <a:tailEnd/>
            </a:ln>
          </p:spPr>
          <p:txBody>
            <a:bodyPr wrap="none">
              <a:spAutoFit/>
            </a:bodyPr>
            <a:lstStyle/>
            <a:p>
              <a:pPr>
                <a:spcBef>
                  <a:spcPct val="30000"/>
                </a:spcBef>
              </a:pPr>
              <a:r>
                <a:rPr lang="en-US" altLang="ja-JP" sz="1600" b="1" dirty="0">
                  <a:latin typeface="ＭＳ Ｐゴシック" charset="-128"/>
                </a:rPr>
                <a:t>Zeeman Interaction</a:t>
              </a:r>
            </a:p>
          </p:txBody>
        </p:sp>
      </p:grpSp>
      <p:grpSp>
        <p:nvGrpSpPr>
          <p:cNvPr id="6" name="Group 23"/>
          <p:cNvGrpSpPr>
            <a:grpSpLocks/>
          </p:cNvGrpSpPr>
          <p:nvPr/>
        </p:nvGrpSpPr>
        <p:grpSpPr bwMode="auto">
          <a:xfrm>
            <a:off x="5453064" y="1266825"/>
            <a:ext cx="3643313" cy="3984625"/>
            <a:chOff x="3435" y="798"/>
            <a:chExt cx="2295" cy="2510"/>
          </a:xfrm>
        </p:grpSpPr>
        <p:grpSp>
          <p:nvGrpSpPr>
            <p:cNvPr id="7" name="Group 24"/>
            <p:cNvGrpSpPr>
              <a:grpSpLocks/>
            </p:cNvGrpSpPr>
            <p:nvPr/>
          </p:nvGrpSpPr>
          <p:grpSpPr bwMode="auto">
            <a:xfrm>
              <a:off x="4224" y="798"/>
              <a:ext cx="1010" cy="1344"/>
              <a:chOff x="4224" y="798"/>
              <a:chExt cx="1010" cy="1344"/>
            </a:xfrm>
          </p:grpSpPr>
          <p:sp>
            <p:nvSpPr>
              <p:cNvPr id="2086" name="Line 25"/>
              <p:cNvSpPr>
                <a:spLocks noChangeShapeType="1"/>
              </p:cNvSpPr>
              <p:nvPr/>
            </p:nvSpPr>
            <p:spPr bwMode="auto">
              <a:xfrm>
                <a:off x="4224" y="1920"/>
                <a:ext cx="672" cy="0"/>
              </a:xfrm>
              <a:prstGeom prst="line">
                <a:avLst/>
              </a:prstGeom>
              <a:noFill/>
              <a:ln w="9525">
                <a:solidFill>
                  <a:schemeClr val="tx1"/>
                </a:solidFill>
                <a:round/>
                <a:headEnd/>
                <a:tailEnd/>
              </a:ln>
            </p:spPr>
            <p:txBody>
              <a:bodyPr/>
              <a:lstStyle/>
              <a:p>
                <a:endParaRPr lang="ja-JP" altLang="en-US"/>
              </a:p>
            </p:txBody>
          </p:sp>
          <p:sp>
            <p:nvSpPr>
              <p:cNvPr id="2087" name="Line 26"/>
              <p:cNvSpPr>
                <a:spLocks noChangeShapeType="1"/>
              </p:cNvSpPr>
              <p:nvPr/>
            </p:nvSpPr>
            <p:spPr bwMode="auto">
              <a:xfrm>
                <a:off x="4224" y="1968"/>
                <a:ext cx="672" cy="0"/>
              </a:xfrm>
              <a:prstGeom prst="line">
                <a:avLst/>
              </a:prstGeom>
              <a:noFill/>
              <a:ln w="9525">
                <a:solidFill>
                  <a:schemeClr val="tx1"/>
                </a:solidFill>
                <a:round/>
                <a:headEnd/>
                <a:tailEnd/>
              </a:ln>
            </p:spPr>
            <p:txBody>
              <a:bodyPr/>
              <a:lstStyle/>
              <a:p>
                <a:endParaRPr lang="ja-JP" altLang="en-US"/>
              </a:p>
            </p:txBody>
          </p:sp>
          <p:sp>
            <p:nvSpPr>
              <p:cNvPr id="2088" name="Line 27"/>
              <p:cNvSpPr>
                <a:spLocks noChangeShapeType="1"/>
              </p:cNvSpPr>
              <p:nvPr/>
            </p:nvSpPr>
            <p:spPr bwMode="auto">
              <a:xfrm>
                <a:off x="4224" y="1008"/>
                <a:ext cx="672" cy="0"/>
              </a:xfrm>
              <a:prstGeom prst="line">
                <a:avLst/>
              </a:prstGeom>
              <a:noFill/>
              <a:ln w="9525">
                <a:solidFill>
                  <a:schemeClr val="tx1"/>
                </a:solidFill>
                <a:round/>
                <a:headEnd/>
                <a:tailEnd/>
              </a:ln>
            </p:spPr>
            <p:txBody>
              <a:bodyPr/>
              <a:lstStyle/>
              <a:p>
                <a:endParaRPr lang="ja-JP" altLang="en-US"/>
              </a:p>
            </p:txBody>
          </p:sp>
          <p:sp>
            <p:nvSpPr>
              <p:cNvPr id="2089" name="Line 28"/>
              <p:cNvSpPr>
                <a:spLocks noChangeShapeType="1"/>
              </p:cNvSpPr>
              <p:nvPr/>
            </p:nvSpPr>
            <p:spPr bwMode="auto">
              <a:xfrm>
                <a:off x="4224" y="960"/>
                <a:ext cx="672" cy="0"/>
              </a:xfrm>
              <a:prstGeom prst="line">
                <a:avLst/>
              </a:prstGeom>
              <a:noFill/>
              <a:ln w="9525">
                <a:solidFill>
                  <a:schemeClr val="tx1"/>
                </a:solidFill>
                <a:round/>
                <a:headEnd/>
                <a:tailEnd/>
              </a:ln>
            </p:spPr>
            <p:txBody>
              <a:bodyPr/>
              <a:lstStyle/>
              <a:p>
                <a:endParaRPr lang="ja-JP" altLang="en-US"/>
              </a:p>
            </p:txBody>
          </p:sp>
          <p:graphicFrame>
            <p:nvGraphicFramePr>
              <p:cNvPr id="2055" name="Object 29"/>
              <p:cNvGraphicFramePr>
                <a:graphicFrameLocks noChangeAspect="1"/>
              </p:cNvGraphicFramePr>
              <p:nvPr/>
            </p:nvGraphicFramePr>
            <p:xfrm>
              <a:off x="4974" y="798"/>
              <a:ext cx="260" cy="384"/>
            </p:xfrm>
            <a:graphic>
              <a:graphicData uri="http://schemas.openxmlformats.org/presentationml/2006/ole">
                <mc:AlternateContent xmlns:mc="http://schemas.openxmlformats.org/markup-compatibility/2006">
                  <mc:Choice xmlns:v="urn:schemas-microsoft-com:vml" Requires="v">
                    <p:oleObj spid="_x0000_s41193" name="数式" r:id="rId18" imgW="266400" imgH="393480" progId="Equation.3">
                      <p:embed/>
                    </p:oleObj>
                  </mc:Choice>
                  <mc:Fallback>
                    <p:oleObj name="数式" r:id="rId18" imgW="26640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4" y="798"/>
                            <a:ext cx="26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0"/>
              <p:cNvGraphicFramePr>
                <a:graphicFrameLocks noChangeAspect="1"/>
              </p:cNvGraphicFramePr>
              <p:nvPr/>
            </p:nvGraphicFramePr>
            <p:xfrm>
              <a:off x="4956" y="1758"/>
              <a:ext cx="260" cy="384"/>
            </p:xfrm>
            <a:graphic>
              <a:graphicData uri="http://schemas.openxmlformats.org/presentationml/2006/ole">
                <mc:AlternateContent xmlns:mc="http://schemas.openxmlformats.org/markup-compatibility/2006">
                  <mc:Choice xmlns:v="urn:schemas-microsoft-com:vml" Requires="v">
                    <p:oleObj spid="_x0000_s41194" name="数式" r:id="rId20" imgW="266400" imgH="393480" progId="Equation.3">
                      <p:embed/>
                    </p:oleObj>
                  </mc:Choice>
                  <mc:Fallback>
                    <p:oleObj name="数式" r:id="rId20" imgW="266400" imgH="393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6" y="1758"/>
                            <a:ext cx="260"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54" name="Object 31"/>
            <p:cNvGraphicFramePr>
              <a:graphicFrameLocks noChangeAspect="1"/>
            </p:cNvGraphicFramePr>
            <p:nvPr/>
          </p:nvGraphicFramePr>
          <p:xfrm>
            <a:off x="3435" y="2416"/>
            <a:ext cx="2203" cy="496"/>
          </p:xfrm>
          <a:graphic>
            <a:graphicData uri="http://schemas.openxmlformats.org/presentationml/2006/ole">
              <mc:AlternateContent xmlns:mc="http://schemas.openxmlformats.org/markup-compatibility/2006">
                <mc:Choice xmlns:v="urn:schemas-microsoft-com:vml" Requires="v">
                  <p:oleObj spid="_x0000_s41195" name="数式" r:id="rId22" imgW="1942920" imgH="444240" progId="Equation.3">
                    <p:embed/>
                  </p:oleObj>
                </mc:Choice>
                <mc:Fallback>
                  <p:oleObj name="数式" r:id="rId22" imgW="1942920" imgH="4442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35" y="2416"/>
                          <a:ext cx="2203" cy="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5" name="Text Box 32"/>
            <p:cNvSpPr txBox="1">
              <a:spLocks noChangeArrowheads="1"/>
            </p:cNvSpPr>
            <p:nvPr/>
          </p:nvSpPr>
          <p:spPr bwMode="auto">
            <a:xfrm>
              <a:off x="3476" y="2940"/>
              <a:ext cx="2254" cy="368"/>
            </a:xfrm>
            <a:prstGeom prst="rect">
              <a:avLst/>
            </a:prstGeom>
            <a:solidFill>
              <a:srgbClr val="FF9900"/>
            </a:solidFill>
            <a:ln w="9525">
              <a:noFill/>
              <a:miter lim="800000"/>
              <a:headEnd/>
              <a:tailEnd/>
            </a:ln>
          </p:spPr>
          <p:txBody>
            <a:bodyPr wrap="none">
              <a:spAutoFit/>
            </a:bodyPr>
            <a:lstStyle/>
            <a:p>
              <a:pPr algn="ctr"/>
              <a:r>
                <a:rPr lang="ja-JP" altLang="en-US" sz="1600" b="1" dirty="0"/>
                <a:t>核四重極相互作用</a:t>
              </a:r>
            </a:p>
            <a:p>
              <a:pPr algn="ctr"/>
              <a:r>
                <a:rPr lang="ja-JP" altLang="en-US" sz="1600" b="1" dirty="0"/>
                <a:t>（電場勾配</a:t>
              </a:r>
              <a:r>
                <a:rPr lang="en-US" altLang="ja-JP" sz="1600" b="1" dirty="0" err="1"/>
                <a:t>eq</a:t>
              </a:r>
              <a:r>
                <a:rPr lang="ja-JP" altLang="en-US" sz="1600" b="1" dirty="0"/>
                <a:t>　と核四重極モーメント</a:t>
              </a:r>
              <a:r>
                <a:rPr lang="en-US" altLang="ja-JP" sz="1600" b="1" dirty="0" err="1"/>
                <a:t>eQ</a:t>
              </a:r>
              <a:r>
                <a:rPr lang="en-US" altLang="ja-JP" sz="1600" b="1" dirty="0"/>
                <a:t>)</a:t>
              </a:r>
            </a:p>
          </p:txBody>
        </p:sp>
      </p:grpSp>
      <p:sp>
        <p:nvSpPr>
          <p:cNvPr id="2067" name="Line 33"/>
          <p:cNvSpPr>
            <a:spLocks noChangeShapeType="1"/>
          </p:cNvSpPr>
          <p:nvPr/>
        </p:nvSpPr>
        <p:spPr bwMode="auto">
          <a:xfrm>
            <a:off x="1100138" y="5410200"/>
            <a:ext cx="8001000" cy="0"/>
          </a:xfrm>
          <a:prstGeom prst="line">
            <a:avLst/>
          </a:prstGeom>
          <a:noFill/>
          <a:ln w="9525">
            <a:solidFill>
              <a:srgbClr val="000080"/>
            </a:solidFill>
            <a:prstDash val="sysDot"/>
            <a:round/>
            <a:headEnd/>
            <a:tailEnd/>
          </a:ln>
        </p:spPr>
        <p:txBody>
          <a:bodyPr/>
          <a:lstStyle/>
          <a:p>
            <a:endParaRPr lang="ja-JP" altLang="en-US"/>
          </a:p>
        </p:txBody>
      </p:sp>
      <p:sp>
        <p:nvSpPr>
          <p:cNvPr id="2068" name="Line 34"/>
          <p:cNvSpPr>
            <a:spLocks noChangeShapeType="1"/>
          </p:cNvSpPr>
          <p:nvPr/>
        </p:nvSpPr>
        <p:spPr bwMode="auto">
          <a:xfrm>
            <a:off x="1100138" y="6096000"/>
            <a:ext cx="8001000" cy="0"/>
          </a:xfrm>
          <a:prstGeom prst="line">
            <a:avLst/>
          </a:prstGeom>
          <a:noFill/>
          <a:ln w="9525">
            <a:solidFill>
              <a:srgbClr val="000080"/>
            </a:solidFill>
            <a:prstDash val="sysDot"/>
            <a:round/>
            <a:headEnd/>
            <a:tailEnd/>
          </a:ln>
        </p:spPr>
        <p:txBody>
          <a:bodyPr/>
          <a:lstStyle/>
          <a:p>
            <a:endParaRPr lang="ja-JP" altLang="en-US"/>
          </a:p>
        </p:txBody>
      </p:sp>
      <p:grpSp>
        <p:nvGrpSpPr>
          <p:cNvPr id="8" name="Group 35"/>
          <p:cNvGrpSpPr>
            <a:grpSpLocks/>
          </p:cNvGrpSpPr>
          <p:nvPr/>
        </p:nvGrpSpPr>
        <p:grpSpPr bwMode="auto">
          <a:xfrm>
            <a:off x="1143000" y="5480050"/>
            <a:ext cx="3563938" cy="1206500"/>
            <a:chOff x="720" y="3408"/>
            <a:chExt cx="2245" cy="760"/>
          </a:xfrm>
        </p:grpSpPr>
        <p:sp>
          <p:nvSpPr>
            <p:cNvPr id="2083" name="Text Box 36"/>
            <p:cNvSpPr txBox="1">
              <a:spLocks noChangeArrowheads="1"/>
            </p:cNvSpPr>
            <p:nvPr/>
          </p:nvSpPr>
          <p:spPr bwMode="auto">
            <a:xfrm>
              <a:off x="720" y="3408"/>
              <a:ext cx="2245" cy="366"/>
            </a:xfrm>
            <a:prstGeom prst="rect">
              <a:avLst/>
            </a:prstGeom>
            <a:noFill/>
            <a:ln w="9525">
              <a:noFill/>
              <a:miter lim="800000"/>
              <a:headEnd/>
              <a:tailEnd/>
            </a:ln>
          </p:spPr>
          <p:txBody>
            <a:bodyPr wrap="none">
              <a:spAutoFit/>
            </a:bodyPr>
            <a:lstStyle/>
            <a:p>
              <a:r>
                <a:rPr lang="ja-JP" altLang="en-US" sz="1600">
                  <a:latin typeface="ＭＳ Ｐゴシック" charset="-128"/>
                </a:rPr>
                <a:t>・</a:t>
              </a:r>
              <a:r>
                <a:rPr lang="en-US" altLang="ja-JP" sz="1600">
                  <a:latin typeface="ＭＳ Ｐゴシック" charset="-128"/>
                </a:rPr>
                <a:t>NMR  (</a:t>
              </a:r>
              <a:r>
                <a:rPr lang="ja-JP" altLang="en-US" sz="1600">
                  <a:latin typeface="ＭＳ Ｐゴシック" charset="-128"/>
                </a:rPr>
                <a:t>外部磁場を用いる手法）</a:t>
              </a:r>
            </a:p>
            <a:p>
              <a:r>
                <a:rPr lang="ja-JP" altLang="en-US" sz="1600">
                  <a:latin typeface="ＭＳ Ｐゴシック" charset="-128"/>
                </a:rPr>
                <a:t>・</a:t>
              </a:r>
              <a:r>
                <a:rPr lang="en-US" altLang="ja-JP" sz="1600">
                  <a:solidFill>
                    <a:srgbClr val="336699"/>
                  </a:solidFill>
                  <a:latin typeface="ＭＳ Ｐゴシック" charset="-128"/>
                </a:rPr>
                <a:t>Zero-Field NMR  (</a:t>
              </a:r>
              <a:r>
                <a:rPr lang="ja-JP" altLang="en-US" sz="1600">
                  <a:solidFill>
                    <a:srgbClr val="336699"/>
                  </a:solidFill>
                  <a:latin typeface="ＭＳ Ｐゴシック" charset="-128"/>
                </a:rPr>
                <a:t>磁性体の内部磁場）</a:t>
              </a:r>
            </a:p>
          </p:txBody>
        </p:sp>
        <p:graphicFrame>
          <p:nvGraphicFramePr>
            <p:cNvPr id="2053" name="Object 37"/>
            <p:cNvGraphicFramePr>
              <a:graphicFrameLocks noChangeAspect="1"/>
            </p:cNvGraphicFramePr>
            <p:nvPr/>
          </p:nvGraphicFramePr>
          <p:xfrm>
            <a:off x="1351" y="3901"/>
            <a:ext cx="706" cy="267"/>
          </p:xfrm>
          <a:graphic>
            <a:graphicData uri="http://schemas.openxmlformats.org/presentationml/2006/ole">
              <mc:AlternateContent xmlns:mc="http://schemas.openxmlformats.org/markup-compatibility/2006">
                <mc:Choice xmlns:v="urn:schemas-microsoft-com:vml" Requires="v">
                  <p:oleObj spid="_x0000_s41196" name="数式" r:id="rId24" imgW="571320" imgH="215640" progId="Equation.3">
                    <p:embed/>
                  </p:oleObj>
                </mc:Choice>
                <mc:Fallback>
                  <p:oleObj name="数式" r:id="rId24" imgW="571320" imgH="2156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51" y="3901"/>
                          <a:ext cx="706"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70" name="Line 38"/>
          <p:cNvSpPr>
            <a:spLocks noChangeShapeType="1"/>
          </p:cNvSpPr>
          <p:nvPr/>
        </p:nvSpPr>
        <p:spPr bwMode="auto">
          <a:xfrm>
            <a:off x="5029200" y="4038600"/>
            <a:ext cx="0" cy="2819400"/>
          </a:xfrm>
          <a:prstGeom prst="line">
            <a:avLst/>
          </a:prstGeom>
          <a:noFill/>
          <a:ln w="9525">
            <a:solidFill>
              <a:srgbClr val="000080"/>
            </a:solidFill>
            <a:prstDash val="sysDot"/>
            <a:round/>
            <a:headEnd/>
            <a:tailEnd/>
          </a:ln>
        </p:spPr>
        <p:txBody>
          <a:bodyPr/>
          <a:lstStyle/>
          <a:p>
            <a:endParaRPr lang="ja-JP" altLang="en-US"/>
          </a:p>
        </p:txBody>
      </p:sp>
      <p:grpSp>
        <p:nvGrpSpPr>
          <p:cNvPr id="9" name="Group 39"/>
          <p:cNvGrpSpPr>
            <a:grpSpLocks/>
          </p:cNvGrpSpPr>
          <p:nvPr/>
        </p:nvGrpSpPr>
        <p:grpSpPr bwMode="auto">
          <a:xfrm>
            <a:off x="5867400" y="5473700"/>
            <a:ext cx="2362200" cy="1384300"/>
            <a:chOff x="3696" y="3448"/>
            <a:chExt cx="1488" cy="872"/>
          </a:xfrm>
        </p:grpSpPr>
        <p:sp>
          <p:nvSpPr>
            <p:cNvPr id="2082" name="Text Box 40"/>
            <p:cNvSpPr txBox="1">
              <a:spLocks noChangeArrowheads="1"/>
            </p:cNvSpPr>
            <p:nvPr/>
          </p:nvSpPr>
          <p:spPr bwMode="auto">
            <a:xfrm>
              <a:off x="3823" y="3448"/>
              <a:ext cx="433" cy="212"/>
            </a:xfrm>
            <a:prstGeom prst="rect">
              <a:avLst/>
            </a:prstGeom>
            <a:noFill/>
            <a:ln w="9525">
              <a:noFill/>
              <a:miter lim="800000"/>
              <a:headEnd/>
              <a:tailEnd/>
            </a:ln>
          </p:spPr>
          <p:txBody>
            <a:bodyPr wrap="none">
              <a:spAutoFit/>
            </a:bodyPr>
            <a:lstStyle/>
            <a:p>
              <a:r>
                <a:rPr lang="ja-JP" altLang="en-US" sz="1600">
                  <a:latin typeface="ＭＳ Ｐゴシック" charset="-128"/>
                </a:rPr>
                <a:t>・</a:t>
              </a:r>
              <a:r>
                <a:rPr lang="en-US" altLang="ja-JP" sz="1600">
                  <a:solidFill>
                    <a:srgbClr val="336699"/>
                  </a:solidFill>
                  <a:latin typeface="ＭＳ Ｐゴシック" charset="-128"/>
                </a:rPr>
                <a:t>NQR</a:t>
              </a:r>
            </a:p>
          </p:txBody>
        </p:sp>
        <p:graphicFrame>
          <p:nvGraphicFramePr>
            <p:cNvPr id="2052" name="Object 41"/>
            <p:cNvGraphicFramePr>
              <a:graphicFrameLocks noChangeAspect="1"/>
            </p:cNvGraphicFramePr>
            <p:nvPr/>
          </p:nvGraphicFramePr>
          <p:xfrm>
            <a:off x="3696" y="3820"/>
            <a:ext cx="1488" cy="500"/>
          </p:xfrm>
          <a:graphic>
            <a:graphicData uri="http://schemas.openxmlformats.org/presentationml/2006/ole">
              <mc:AlternateContent xmlns:mc="http://schemas.openxmlformats.org/markup-compatibility/2006">
                <mc:Choice xmlns:v="urn:schemas-microsoft-com:vml" Requires="v">
                  <p:oleObj spid="_x0000_s41197" name="数式" r:id="rId26" imgW="1320480" imgH="444240" progId="Equation.3">
                    <p:embed/>
                  </p:oleObj>
                </mc:Choice>
                <mc:Fallback>
                  <p:oleObj name="数式" r:id="rId26" imgW="1320480" imgH="4442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96" y="3820"/>
                          <a:ext cx="1488" cy="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42"/>
          <p:cNvGrpSpPr>
            <a:grpSpLocks/>
          </p:cNvGrpSpPr>
          <p:nvPr/>
        </p:nvGrpSpPr>
        <p:grpSpPr bwMode="auto">
          <a:xfrm>
            <a:off x="76200" y="1357313"/>
            <a:ext cx="1479550" cy="1905000"/>
            <a:chOff x="48" y="855"/>
            <a:chExt cx="932" cy="1200"/>
          </a:xfrm>
        </p:grpSpPr>
        <p:sp>
          <p:nvSpPr>
            <p:cNvPr id="2074" name="Text Box 43"/>
            <p:cNvSpPr txBox="1">
              <a:spLocks noChangeArrowheads="1"/>
            </p:cNvSpPr>
            <p:nvPr/>
          </p:nvSpPr>
          <p:spPr bwMode="auto">
            <a:xfrm>
              <a:off x="48" y="864"/>
              <a:ext cx="932" cy="231"/>
            </a:xfrm>
            <a:prstGeom prst="rect">
              <a:avLst/>
            </a:prstGeom>
            <a:solidFill>
              <a:srgbClr val="336699"/>
            </a:solidFill>
            <a:ln w="9525">
              <a:noFill/>
              <a:miter lim="800000"/>
              <a:headEnd/>
              <a:tailEnd/>
            </a:ln>
          </p:spPr>
          <p:txBody>
            <a:bodyPr wrap="none">
              <a:spAutoFit/>
            </a:bodyPr>
            <a:lstStyle/>
            <a:p>
              <a:r>
                <a:rPr lang="ja-JP" altLang="en-US">
                  <a:solidFill>
                    <a:schemeClr val="bg1"/>
                  </a:solidFill>
                  <a:latin typeface="ＭＳ Ｐゴシック" charset="-128"/>
                </a:rPr>
                <a:t>例：</a:t>
              </a:r>
              <a:r>
                <a:rPr lang="en-US" altLang="ja-JP">
                  <a:solidFill>
                    <a:schemeClr val="bg1"/>
                  </a:solidFill>
                  <a:latin typeface="ＭＳ Ｐゴシック" charset="-128"/>
                </a:rPr>
                <a:t>Cu</a:t>
              </a:r>
              <a:r>
                <a:rPr lang="ja-JP" altLang="en-US">
                  <a:solidFill>
                    <a:schemeClr val="bg1"/>
                  </a:solidFill>
                  <a:latin typeface="ＭＳ Ｐゴシック" charset="-128"/>
                </a:rPr>
                <a:t>の場合</a:t>
              </a:r>
            </a:p>
          </p:txBody>
        </p:sp>
        <p:sp>
          <p:nvSpPr>
            <p:cNvPr id="2075" name="Line 44"/>
            <p:cNvSpPr>
              <a:spLocks noChangeShapeType="1"/>
            </p:cNvSpPr>
            <p:nvPr/>
          </p:nvSpPr>
          <p:spPr bwMode="auto">
            <a:xfrm>
              <a:off x="480" y="1632"/>
              <a:ext cx="384" cy="0"/>
            </a:xfrm>
            <a:prstGeom prst="line">
              <a:avLst/>
            </a:prstGeom>
            <a:noFill/>
            <a:ln w="9525">
              <a:solidFill>
                <a:schemeClr val="tx1"/>
              </a:solidFill>
              <a:round/>
              <a:headEnd/>
              <a:tailEnd/>
            </a:ln>
          </p:spPr>
          <p:txBody>
            <a:bodyPr/>
            <a:lstStyle/>
            <a:p>
              <a:endParaRPr lang="ja-JP" altLang="en-US"/>
            </a:p>
          </p:txBody>
        </p:sp>
        <p:sp>
          <p:nvSpPr>
            <p:cNvPr id="2076" name="Line 45"/>
            <p:cNvSpPr>
              <a:spLocks noChangeShapeType="1"/>
            </p:cNvSpPr>
            <p:nvPr/>
          </p:nvSpPr>
          <p:spPr bwMode="auto">
            <a:xfrm>
              <a:off x="480" y="1680"/>
              <a:ext cx="384" cy="0"/>
            </a:xfrm>
            <a:prstGeom prst="line">
              <a:avLst/>
            </a:prstGeom>
            <a:noFill/>
            <a:ln w="9525">
              <a:solidFill>
                <a:schemeClr val="tx1"/>
              </a:solidFill>
              <a:round/>
              <a:headEnd/>
              <a:tailEnd/>
            </a:ln>
          </p:spPr>
          <p:txBody>
            <a:bodyPr/>
            <a:lstStyle/>
            <a:p>
              <a:endParaRPr lang="ja-JP" altLang="en-US"/>
            </a:p>
          </p:txBody>
        </p:sp>
        <p:sp>
          <p:nvSpPr>
            <p:cNvPr id="2077" name="Line 46"/>
            <p:cNvSpPr>
              <a:spLocks noChangeShapeType="1"/>
            </p:cNvSpPr>
            <p:nvPr/>
          </p:nvSpPr>
          <p:spPr bwMode="auto">
            <a:xfrm>
              <a:off x="480" y="1728"/>
              <a:ext cx="384" cy="0"/>
            </a:xfrm>
            <a:prstGeom prst="line">
              <a:avLst/>
            </a:prstGeom>
            <a:noFill/>
            <a:ln w="9525">
              <a:solidFill>
                <a:schemeClr val="tx1"/>
              </a:solidFill>
              <a:round/>
              <a:headEnd/>
              <a:tailEnd/>
            </a:ln>
          </p:spPr>
          <p:txBody>
            <a:bodyPr/>
            <a:lstStyle/>
            <a:p>
              <a:endParaRPr lang="ja-JP" altLang="en-US"/>
            </a:p>
          </p:txBody>
        </p:sp>
        <p:sp>
          <p:nvSpPr>
            <p:cNvPr id="2078" name="Line 47"/>
            <p:cNvSpPr>
              <a:spLocks noChangeShapeType="1"/>
            </p:cNvSpPr>
            <p:nvPr/>
          </p:nvSpPr>
          <p:spPr bwMode="auto">
            <a:xfrm>
              <a:off x="480" y="1776"/>
              <a:ext cx="384" cy="0"/>
            </a:xfrm>
            <a:prstGeom prst="line">
              <a:avLst/>
            </a:prstGeom>
            <a:noFill/>
            <a:ln w="9525">
              <a:solidFill>
                <a:schemeClr val="tx1"/>
              </a:solidFill>
              <a:round/>
              <a:headEnd/>
              <a:tailEnd/>
            </a:ln>
          </p:spPr>
          <p:txBody>
            <a:bodyPr/>
            <a:lstStyle/>
            <a:p>
              <a:endParaRPr lang="ja-JP" altLang="en-US"/>
            </a:p>
          </p:txBody>
        </p:sp>
        <p:sp>
          <p:nvSpPr>
            <p:cNvPr id="2079" name="Text Box 48"/>
            <p:cNvSpPr txBox="1">
              <a:spLocks noChangeArrowheads="1"/>
            </p:cNvSpPr>
            <p:nvPr/>
          </p:nvSpPr>
          <p:spPr bwMode="auto">
            <a:xfrm>
              <a:off x="48" y="1536"/>
              <a:ext cx="408" cy="366"/>
            </a:xfrm>
            <a:prstGeom prst="rect">
              <a:avLst/>
            </a:prstGeom>
            <a:noFill/>
            <a:ln w="9525">
              <a:noFill/>
              <a:miter lim="800000"/>
              <a:headEnd/>
              <a:tailEnd/>
            </a:ln>
          </p:spPr>
          <p:txBody>
            <a:bodyPr wrap="none">
              <a:spAutoFit/>
            </a:bodyPr>
            <a:lstStyle/>
            <a:p>
              <a:r>
                <a:rPr lang="en-US" altLang="ja-JP" sz="1600"/>
                <a:t>±3/2</a:t>
              </a:r>
            </a:p>
            <a:p>
              <a:r>
                <a:rPr lang="en-US" altLang="ja-JP" sz="1600"/>
                <a:t>±1/2</a:t>
              </a:r>
            </a:p>
          </p:txBody>
        </p:sp>
        <p:sp>
          <p:nvSpPr>
            <p:cNvPr id="2080" name="Text Box 49"/>
            <p:cNvSpPr txBox="1">
              <a:spLocks noChangeArrowheads="1"/>
            </p:cNvSpPr>
            <p:nvPr/>
          </p:nvSpPr>
          <p:spPr bwMode="auto">
            <a:xfrm>
              <a:off x="240" y="1200"/>
              <a:ext cx="459" cy="212"/>
            </a:xfrm>
            <a:prstGeom prst="rect">
              <a:avLst/>
            </a:prstGeom>
            <a:noFill/>
            <a:ln w="9525">
              <a:noFill/>
              <a:miter lim="800000"/>
              <a:headEnd/>
              <a:tailEnd/>
            </a:ln>
          </p:spPr>
          <p:txBody>
            <a:bodyPr wrap="none">
              <a:spAutoFit/>
            </a:bodyPr>
            <a:lstStyle/>
            <a:p>
              <a:r>
                <a:rPr lang="en-US" altLang="ja-JP" sz="1600"/>
                <a:t>I = 3/2</a:t>
              </a:r>
            </a:p>
          </p:txBody>
        </p:sp>
        <p:sp>
          <p:nvSpPr>
            <p:cNvPr id="2081" name="Rectangle 50"/>
            <p:cNvSpPr>
              <a:spLocks noChangeArrowheads="1"/>
            </p:cNvSpPr>
            <p:nvPr/>
          </p:nvSpPr>
          <p:spPr bwMode="auto">
            <a:xfrm>
              <a:off x="48" y="855"/>
              <a:ext cx="924" cy="1200"/>
            </a:xfrm>
            <a:prstGeom prst="rect">
              <a:avLst/>
            </a:prstGeom>
            <a:noFill/>
            <a:ln w="9525">
              <a:solidFill>
                <a:schemeClr val="tx1"/>
              </a:solidFill>
              <a:miter lim="800000"/>
              <a:headEnd/>
              <a:tailEnd/>
            </a:ln>
          </p:spPr>
          <p:txBody>
            <a:bodyPr wrap="none" anchor="ctr"/>
            <a:lstStyle/>
            <a:p>
              <a:endParaRPr lang="ja-JP" altLang="en-US"/>
            </a:p>
          </p:txBody>
        </p:sp>
      </p:grpSp>
      <p:grpSp>
        <p:nvGrpSpPr>
          <p:cNvPr id="57" name="グループ化 26"/>
          <p:cNvGrpSpPr/>
          <p:nvPr/>
        </p:nvGrpSpPr>
        <p:grpSpPr>
          <a:xfrm>
            <a:off x="0" y="-27384"/>
            <a:ext cx="9144000" cy="720080"/>
            <a:chOff x="0" y="-27384"/>
            <a:chExt cx="9144000" cy="720080"/>
          </a:xfrm>
        </p:grpSpPr>
        <p:sp>
          <p:nvSpPr>
            <p:cNvPr id="58" name="Rectangle 3"/>
            <p:cNvSpPr>
              <a:spLocks noChangeArrowheads="1"/>
            </p:cNvSpPr>
            <p:nvPr/>
          </p:nvSpPr>
          <p:spPr bwMode="auto">
            <a:xfrm>
              <a:off x="0" y="-27384"/>
              <a:ext cx="9144000" cy="719138"/>
            </a:xfrm>
            <a:prstGeom prst="rect">
              <a:avLst/>
            </a:prstGeom>
            <a:solidFill>
              <a:schemeClr val="tx1">
                <a:lumMod val="75000"/>
                <a:lumOff val="25000"/>
              </a:schemeClr>
            </a:solidFill>
            <a:ln w="9525">
              <a:solidFill>
                <a:schemeClr val="tx1"/>
              </a:solidFill>
              <a:miter lim="800000"/>
              <a:headEnd/>
              <a:tailEnd/>
            </a:ln>
          </p:spPr>
          <p:txBody>
            <a:bodyPr wrap="none" anchor="ctr"/>
            <a:lstStyle/>
            <a:p>
              <a:pPr>
                <a:defRPr/>
              </a:pPr>
              <a:r>
                <a:rPr lang="ja-JP" altLang="en-US" sz="2800" b="1" dirty="0" smtClean="0">
                  <a:solidFill>
                    <a:schemeClr val="bg1"/>
                  </a:solidFill>
                  <a:latin typeface="Times New Roman" pitchFamily="18" charset="0"/>
                  <a:ea typeface="ＭＳ Ｐゴシック" pitchFamily="50" charset="-128"/>
                </a:rPr>
                <a:t>　　  ゼロ</a:t>
              </a:r>
              <a:r>
                <a:rPr lang="ja-JP" altLang="en-US" sz="2800" dirty="0" smtClean="0">
                  <a:solidFill>
                    <a:schemeClr val="bg1"/>
                  </a:solidFill>
                  <a:latin typeface="Times New Roman" pitchFamily="18" charset="0"/>
                  <a:ea typeface="ＭＳ Ｐゴシック" pitchFamily="50" charset="-128"/>
                </a:rPr>
                <a:t>磁場中での測定　</a:t>
              </a:r>
              <a:r>
                <a:rPr lang="en-US" altLang="ja-JP" sz="2800" dirty="0" smtClean="0">
                  <a:solidFill>
                    <a:schemeClr val="bg1"/>
                  </a:solidFill>
                  <a:ea typeface="ＭＳ Ｐゴシック" pitchFamily="50" charset="-128"/>
                </a:rPr>
                <a:t>NQR , zero-field-NMR</a:t>
              </a:r>
              <a:endParaRPr lang="ja-JP" altLang="en-US" sz="2800" dirty="0">
                <a:solidFill>
                  <a:schemeClr val="bg1"/>
                </a:solidFill>
                <a:ea typeface="ＭＳ Ｐゴシック" pitchFamily="50" charset="-128"/>
              </a:endParaRPr>
            </a:p>
          </p:txBody>
        </p:sp>
        <p:sp>
          <p:nvSpPr>
            <p:cNvPr id="59" name="Line 1040"/>
            <p:cNvSpPr>
              <a:spLocks noChangeShapeType="1"/>
            </p:cNvSpPr>
            <p:nvPr/>
          </p:nvSpPr>
          <p:spPr bwMode="auto">
            <a:xfrm>
              <a:off x="0" y="692696"/>
              <a:ext cx="9144000" cy="0"/>
            </a:xfrm>
            <a:prstGeom prst="line">
              <a:avLst/>
            </a:prstGeom>
            <a:noFill/>
            <a:ln w="50800">
              <a:solidFill>
                <a:srgbClr val="00CCFF"/>
              </a:solidFill>
              <a:round/>
              <a:headEnd/>
              <a:tailEnd/>
            </a:ln>
            <a:effectLst/>
          </p:spPr>
          <p:txBody>
            <a:bodyPr/>
            <a:lstStyle/>
            <a:p>
              <a:endParaRPr lang="ja-JP" altLang="en-US" sz="1400"/>
            </a:p>
          </p:txBody>
        </p:sp>
      </p:grpSp>
    </p:spTree>
    <p:extLst>
      <p:ext uri="{BB962C8B-B14F-4D97-AF65-F5344CB8AC3E}">
        <p14:creationId xmlns:p14="http://schemas.microsoft.com/office/powerpoint/2010/main" val="35097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3"/>
          <p:cNvGrpSpPr>
            <a:grpSpLocks/>
          </p:cNvGrpSpPr>
          <p:nvPr/>
        </p:nvGrpSpPr>
        <p:grpSpPr bwMode="auto">
          <a:xfrm>
            <a:off x="467544" y="5013176"/>
            <a:ext cx="2971800" cy="954088"/>
            <a:chOff x="576" y="1152"/>
            <a:chExt cx="1872" cy="601"/>
          </a:xfrm>
        </p:grpSpPr>
        <p:sp>
          <p:nvSpPr>
            <p:cNvPr id="31" name="Text Box 218"/>
            <p:cNvSpPr txBox="1">
              <a:spLocks noChangeArrowheads="1"/>
            </p:cNvSpPr>
            <p:nvPr/>
          </p:nvSpPr>
          <p:spPr bwMode="auto">
            <a:xfrm>
              <a:off x="576" y="1152"/>
              <a:ext cx="1872" cy="601"/>
            </a:xfrm>
            <a:prstGeom prst="rect">
              <a:avLst/>
            </a:prstGeom>
            <a:noFill/>
            <a:ln w="9525">
              <a:noFill/>
              <a:miter lim="800000"/>
              <a:headEnd/>
              <a:tailEnd/>
            </a:ln>
            <a:effectLst/>
          </p:spPr>
          <p:txBody>
            <a:bodyPr>
              <a:spAutoFit/>
            </a:bodyPr>
            <a:lstStyle/>
            <a:p>
              <a:pPr algn="l"/>
              <a:r>
                <a:rPr lang="el-GR" altLang="ja-JP" sz="2800" dirty="0" smtClean="0"/>
                <a:t>ω</a:t>
              </a:r>
              <a:r>
                <a:rPr lang="en-US" altLang="ja-JP" sz="2800" dirty="0" smtClean="0"/>
                <a:t>= </a:t>
              </a:r>
              <a:r>
                <a:rPr lang="en-US" altLang="ja-JP" sz="2800" dirty="0" smtClean="0">
                  <a:latin typeface="Symbol" pitchFamily="18" charset="2"/>
                </a:rPr>
                <a:t>g</a:t>
              </a:r>
              <a:r>
                <a:rPr lang="en-US" altLang="ja-JP" sz="2800" dirty="0" smtClean="0"/>
                <a:t> (</a:t>
              </a:r>
              <a:r>
                <a:rPr lang="en-US" altLang="ja-JP" sz="2800" i="1" dirty="0" err="1"/>
                <a:t>H</a:t>
              </a:r>
              <a:r>
                <a:rPr lang="en-US" altLang="ja-JP" sz="2800" i="1" baseline="-25000" dirty="0" err="1">
                  <a:latin typeface="ＭＳ Ｐゴシック" pitchFamily="50" charset="-128"/>
                </a:rPr>
                <a:t>res</a:t>
              </a:r>
              <a:r>
                <a:rPr lang="en-US" altLang="ja-JP" sz="2800" dirty="0"/>
                <a:t>+</a:t>
              </a:r>
              <a:r>
                <a:rPr lang="en-US" altLang="ja-JP" sz="2000" dirty="0"/>
                <a:t>⊿</a:t>
              </a:r>
              <a:r>
                <a:rPr lang="en-US" altLang="ja-JP" sz="2800" i="1" dirty="0"/>
                <a:t>H)</a:t>
              </a:r>
            </a:p>
            <a:p>
              <a:pPr algn="l"/>
              <a:r>
                <a:rPr lang="en-US" altLang="ja-JP" sz="2800" i="1" dirty="0"/>
                <a:t>   </a:t>
              </a:r>
              <a:r>
                <a:rPr lang="en-US" altLang="ja-JP" sz="2800" dirty="0" smtClean="0"/>
                <a:t>= </a:t>
              </a:r>
              <a:r>
                <a:rPr lang="en-US" altLang="ja-JP" sz="2800" dirty="0" smtClean="0">
                  <a:latin typeface="Symbol" pitchFamily="18" charset="2"/>
                </a:rPr>
                <a:t>g </a:t>
              </a:r>
              <a:r>
                <a:rPr lang="en-US" altLang="ja-JP" sz="2800" i="1" dirty="0" err="1" smtClean="0"/>
                <a:t>H</a:t>
              </a:r>
              <a:r>
                <a:rPr lang="en-US" altLang="ja-JP" sz="2800" i="1" baseline="-25000" dirty="0" err="1" smtClean="0">
                  <a:latin typeface="ＭＳ Ｐゴシック" pitchFamily="50" charset="-128"/>
                </a:rPr>
                <a:t>res</a:t>
              </a:r>
              <a:r>
                <a:rPr lang="en-US" altLang="ja-JP" sz="2800" dirty="0" smtClean="0"/>
                <a:t>(1+</a:t>
              </a:r>
              <a:r>
                <a:rPr lang="en-US" altLang="ja-JP" sz="2800" i="1" dirty="0" smtClean="0"/>
                <a:t>K</a:t>
              </a:r>
              <a:r>
                <a:rPr lang="en-US" altLang="ja-JP" sz="2800" dirty="0"/>
                <a:t>)</a:t>
              </a:r>
              <a:endParaRPr lang="en-US" altLang="ja-JP" i="1" dirty="0"/>
            </a:p>
          </p:txBody>
        </p:sp>
        <p:sp>
          <p:nvSpPr>
            <p:cNvPr id="32" name="Line 222"/>
            <p:cNvSpPr>
              <a:spLocks noChangeShapeType="1"/>
            </p:cNvSpPr>
            <p:nvPr/>
          </p:nvSpPr>
          <p:spPr bwMode="auto">
            <a:xfrm>
              <a:off x="1665" y="1696"/>
              <a:ext cx="240" cy="0"/>
            </a:xfrm>
            <a:prstGeom prst="line">
              <a:avLst/>
            </a:prstGeom>
            <a:noFill/>
            <a:ln w="28575">
              <a:solidFill>
                <a:srgbClr val="FF0000"/>
              </a:solidFill>
              <a:round/>
              <a:headEnd/>
              <a:tailEnd/>
            </a:ln>
            <a:effectLst/>
          </p:spPr>
          <p:txBody>
            <a:bodyPr wrap="none" anchor="ctr"/>
            <a:lstStyle/>
            <a:p>
              <a:endParaRPr lang="ja-JP" altLang="en-US"/>
            </a:p>
          </p:txBody>
        </p:sp>
      </p:grpSp>
      <p:sp>
        <p:nvSpPr>
          <p:cNvPr id="134" name="Line 1028"/>
          <p:cNvSpPr>
            <a:spLocks noChangeShapeType="1"/>
          </p:cNvSpPr>
          <p:nvPr/>
        </p:nvSpPr>
        <p:spPr bwMode="auto">
          <a:xfrm flipV="1">
            <a:off x="1886000" y="1730152"/>
            <a:ext cx="0" cy="2133600"/>
          </a:xfrm>
          <a:prstGeom prst="line">
            <a:avLst/>
          </a:prstGeom>
          <a:noFill/>
          <a:ln w="76200">
            <a:solidFill>
              <a:srgbClr val="FF0000"/>
            </a:solidFill>
            <a:round/>
            <a:headEnd/>
            <a:tailEnd type="triangle" w="med" len="med"/>
          </a:ln>
        </p:spPr>
        <p:txBody>
          <a:bodyPr/>
          <a:lstStyle/>
          <a:p>
            <a:endParaRPr lang="ja-JP" altLang="en-US">
              <a:solidFill>
                <a:schemeClr val="tx2">
                  <a:lumMod val="90000"/>
                  <a:lumOff val="10000"/>
                </a:schemeClr>
              </a:solidFill>
            </a:endParaRPr>
          </a:p>
        </p:txBody>
      </p:sp>
      <p:sp>
        <p:nvSpPr>
          <p:cNvPr id="135" name="Line 1029"/>
          <p:cNvSpPr>
            <a:spLocks noChangeShapeType="1"/>
          </p:cNvSpPr>
          <p:nvPr/>
        </p:nvSpPr>
        <p:spPr bwMode="auto">
          <a:xfrm flipV="1">
            <a:off x="1960612" y="2568352"/>
            <a:ext cx="0" cy="1066800"/>
          </a:xfrm>
          <a:prstGeom prst="line">
            <a:avLst/>
          </a:prstGeom>
          <a:noFill/>
          <a:ln w="38100">
            <a:noFill/>
            <a:round/>
            <a:headEnd/>
            <a:tailEnd type="triangle" w="med" len="med"/>
          </a:ln>
        </p:spPr>
        <p:txBody>
          <a:bodyPr/>
          <a:lstStyle/>
          <a:p>
            <a:endParaRPr lang="ja-JP" altLang="en-US">
              <a:solidFill>
                <a:schemeClr val="tx2">
                  <a:lumMod val="90000"/>
                  <a:lumOff val="10000"/>
                </a:schemeClr>
              </a:solidFill>
            </a:endParaRPr>
          </a:p>
        </p:txBody>
      </p:sp>
      <p:sp>
        <p:nvSpPr>
          <p:cNvPr id="136" name="Rectangle 1030"/>
          <p:cNvSpPr>
            <a:spLocks noChangeArrowheads="1"/>
          </p:cNvSpPr>
          <p:nvPr/>
        </p:nvSpPr>
        <p:spPr bwMode="auto">
          <a:xfrm>
            <a:off x="2051720" y="2708920"/>
            <a:ext cx="332142" cy="584775"/>
          </a:xfrm>
          <a:prstGeom prst="rect">
            <a:avLst/>
          </a:prstGeom>
          <a:noFill/>
          <a:ln w="9525">
            <a:noFill/>
            <a:miter lim="800000"/>
            <a:headEnd/>
            <a:tailEnd/>
          </a:ln>
        </p:spPr>
        <p:txBody>
          <a:bodyPr wrap="none">
            <a:spAutoFit/>
          </a:bodyPr>
          <a:lstStyle/>
          <a:p>
            <a:pPr>
              <a:spcBef>
                <a:spcPct val="30000"/>
              </a:spcBef>
            </a:pPr>
            <a:r>
              <a:rPr lang="ja-JP" altLang="en-US" sz="3200" dirty="0" smtClean="0">
                <a:solidFill>
                  <a:srgbClr val="0000CC"/>
                </a:solidFill>
                <a:ea typeface="ＭＳ Ｐ明朝" pitchFamily="18" charset="-128"/>
              </a:rPr>
              <a:t>Ｉ</a:t>
            </a:r>
            <a:endParaRPr lang="en-US" altLang="ja-JP" sz="3200" dirty="0">
              <a:solidFill>
                <a:srgbClr val="0000CC"/>
              </a:solidFill>
              <a:ea typeface="ＭＳ Ｐ明朝" pitchFamily="18" charset="-128"/>
            </a:endParaRPr>
          </a:p>
        </p:txBody>
      </p:sp>
      <p:grpSp>
        <p:nvGrpSpPr>
          <p:cNvPr id="7" name="グループ化 62"/>
          <p:cNvGrpSpPr/>
          <p:nvPr/>
        </p:nvGrpSpPr>
        <p:grpSpPr>
          <a:xfrm>
            <a:off x="971600" y="3330352"/>
            <a:ext cx="1827212" cy="1055132"/>
            <a:chOff x="971600" y="3330352"/>
            <a:chExt cx="1827212" cy="1055132"/>
          </a:xfrm>
        </p:grpSpPr>
        <p:sp>
          <p:nvSpPr>
            <p:cNvPr id="137" name="Arc 1031"/>
            <p:cNvSpPr>
              <a:spLocks/>
            </p:cNvSpPr>
            <p:nvPr/>
          </p:nvSpPr>
          <p:spPr bwMode="auto">
            <a:xfrm rot="10800000">
              <a:off x="971600" y="3330352"/>
              <a:ext cx="1827212" cy="762000"/>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195"/>
                    <a:pt x="8865" y="756"/>
                    <a:pt x="20247" y="42"/>
                  </a:cubicBezTo>
                  <a:lnTo>
                    <a:pt x="21600" y="21600"/>
                  </a:lnTo>
                  <a:close/>
                </a:path>
              </a:pathLst>
            </a:cu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nvGrpSpPr>
            <p:cNvPr id="8" name="グループ化 44"/>
            <p:cNvGrpSpPr/>
            <p:nvPr/>
          </p:nvGrpSpPr>
          <p:grpSpPr>
            <a:xfrm>
              <a:off x="1124000" y="3787552"/>
              <a:ext cx="376282" cy="597932"/>
              <a:chOff x="1124000" y="3787552"/>
              <a:chExt cx="376282" cy="597932"/>
            </a:xfrm>
          </p:grpSpPr>
          <p:sp>
            <p:nvSpPr>
              <p:cNvPr id="138" name="Rectangle 1032"/>
              <p:cNvSpPr>
                <a:spLocks noChangeArrowheads="1"/>
              </p:cNvSpPr>
              <p:nvPr/>
            </p:nvSpPr>
            <p:spPr bwMode="auto">
              <a:xfrm>
                <a:off x="1200200" y="4016152"/>
                <a:ext cx="300082" cy="369332"/>
              </a:xfrm>
              <a:prstGeom prst="rect">
                <a:avLst/>
              </a:prstGeom>
              <a:noFill/>
              <a:ln w="9525">
                <a:noFill/>
                <a:miter lim="800000"/>
                <a:headEnd/>
                <a:tailEnd/>
              </a:ln>
            </p:spPr>
            <p:txBody>
              <a:bodyPr wrap="none">
                <a:spAutoFit/>
              </a:bodyPr>
              <a:lstStyle/>
              <a:p>
                <a:r>
                  <a:rPr lang="en-US" altLang="ja-JP">
                    <a:solidFill>
                      <a:schemeClr val="tx2">
                        <a:lumMod val="90000"/>
                        <a:lumOff val="10000"/>
                      </a:schemeClr>
                    </a:solidFill>
                    <a:ea typeface="ＭＳ Ｐ明朝" pitchFamily="18" charset="-128"/>
                  </a:rPr>
                  <a:t>e</a:t>
                </a:r>
              </a:p>
            </p:txBody>
          </p:sp>
          <p:sp>
            <p:nvSpPr>
              <p:cNvPr id="141" name="Oval 1040"/>
              <p:cNvSpPr>
                <a:spLocks noChangeArrowheads="1"/>
              </p:cNvSpPr>
              <p:nvPr/>
            </p:nvSpPr>
            <p:spPr bwMode="auto">
              <a:xfrm>
                <a:off x="1124000" y="3889152"/>
                <a:ext cx="179387" cy="179388"/>
              </a:xfrm>
              <a:prstGeom prst="ellipse">
                <a:avLst/>
              </a:prstGeom>
              <a:solidFill>
                <a:srgbClr val="FF9900"/>
              </a:solidFill>
              <a:ln w="9525">
                <a:solidFill>
                  <a:schemeClr val="tx1"/>
                </a:solidFill>
                <a:round/>
                <a:headEnd/>
                <a:tailEnd/>
              </a:ln>
            </p:spPr>
            <p:txBody>
              <a:bodyPr wrap="none" anchor="ctr"/>
              <a:lstStyle/>
              <a:p>
                <a:endParaRPr lang="ja-JP" altLang="en-US">
                  <a:solidFill>
                    <a:schemeClr val="tx2">
                      <a:lumMod val="90000"/>
                      <a:lumOff val="10000"/>
                    </a:schemeClr>
                  </a:solidFill>
                </a:endParaRPr>
              </a:p>
            </p:txBody>
          </p:sp>
          <p:sp>
            <p:nvSpPr>
              <p:cNvPr id="142" name="Line 1041"/>
              <p:cNvSpPr>
                <a:spLocks noChangeShapeType="1"/>
              </p:cNvSpPr>
              <p:nvPr/>
            </p:nvSpPr>
            <p:spPr bwMode="auto">
              <a:xfrm flipV="1">
                <a:off x="1225600" y="3787552"/>
                <a:ext cx="0" cy="360363"/>
              </a:xfrm>
              <a:prstGeom prst="line">
                <a:avLst/>
              </a:prstGeom>
              <a:noFill/>
              <a:ln w="25400">
                <a:solidFill>
                  <a:srgbClr val="FF0000"/>
                </a:solidFill>
                <a:round/>
                <a:headEnd/>
                <a:tailEnd type="triangle" w="med" len="med"/>
              </a:ln>
            </p:spPr>
            <p:txBody>
              <a:bodyPr wrap="none" anchor="ctr"/>
              <a:lstStyle/>
              <a:p>
                <a:endParaRPr lang="ja-JP" altLang="en-US">
                  <a:solidFill>
                    <a:schemeClr val="tx2">
                      <a:lumMod val="90000"/>
                      <a:lumOff val="10000"/>
                    </a:schemeClr>
                  </a:solidFill>
                </a:endParaRPr>
              </a:p>
            </p:txBody>
          </p:sp>
        </p:grpSp>
      </p:grpSp>
      <p:graphicFrame>
        <p:nvGraphicFramePr>
          <p:cNvPr id="143" name="オブジェクト 142"/>
          <p:cNvGraphicFramePr>
            <a:graphicFrameLocks noChangeAspect="1"/>
          </p:cNvGraphicFramePr>
          <p:nvPr/>
        </p:nvGraphicFramePr>
        <p:xfrm>
          <a:off x="1403648" y="2657292"/>
          <a:ext cx="323974" cy="343031"/>
        </p:xfrm>
        <a:graphic>
          <a:graphicData uri="http://schemas.openxmlformats.org/presentationml/2006/ole">
            <mc:AlternateContent xmlns:mc="http://schemas.openxmlformats.org/markup-compatibility/2006">
              <mc:Choice xmlns:v="urn:schemas-microsoft-com:vml" Requires="v">
                <p:oleObj spid="_x0000_s27382" name="数式" r:id="rId4" imgW="215640" imgH="228600" progId="Equation.3">
                  <p:embed/>
                </p:oleObj>
              </mc:Choice>
              <mc:Fallback>
                <p:oleObj name="数式" r:id="rId4" imgW="2156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657292"/>
                        <a:ext cx="323974" cy="343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グループ化 63"/>
          <p:cNvGrpSpPr/>
          <p:nvPr/>
        </p:nvGrpSpPr>
        <p:grpSpPr>
          <a:xfrm>
            <a:off x="1259632" y="1196752"/>
            <a:ext cx="626368" cy="533400"/>
            <a:chOff x="1259632" y="1196752"/>
            <a:chExt cx="626368" cy="533400"/>
          </a:xfrm>
        </p:grpSpPr>
        <p:sp>
          <p:nvSpPr>
            <p:cNvPr id="139" name="Line 1033"/>
            <p:cNvSpPr>
              <a:spLocks noChangeShapeType="1"/>
            </p:cNvSpPr>
            <p:nvPr/>
          </p:nvSpPr>
          <p:spPr bwMode="auto">
            <a:xfrm flipV="1">
              <a:off x="1886000" y="1196752"/>
              <a:ext cx="0" cy="533400"/>
            </a:xfrm>
            <a:prstGeom prst="line">
              <a:avLst/>
            </a:prstGeom>
            <a:noFill/>
            <a:ln w="76200">
              <a:solidFill>
                <a:srgbClr val="002060"/>
              </a:solidFill>
              <a:round/>
              <a:headEnd/>
              <a:tailEnd type="triangle" w="med" len="med"/>
            </a:ln>
          </p:spPr>
          <p:txBody>
            <a:bodyPr/>
            <a:lstStyle/>
            <a:p>
              <a:endParaRPr lang="ja-JP" altLang="en-US">
                <a:solidFill>
                  <a:schemeClr val="tx2">
                    <a:lumMod val="90000"/>
                    <a:lumOff val="10000"/>
                  </a:schemeClr>
                </a:solidFill>
              </a:endParaRPr>
            </a:p>
          </p:txBody>
        </p:sp>
        <p:graphicFrame>
          <p:nvGraphicFramePr>
            <p:cNvPr id="144" name="Object 7"/>
            <p:cNvGraphicFramePr>
              <a:graphicFrameLocks noChangeAspect="1"/>
            </p:cNvGraphicFramePr>
            <p:nvPr/>
          </p:nvGraphicFramePr>
          <p:xfrm>
            <a:off x="1259632" y="1361148"/>
            <a:ext cx="419100" cy="247650"/>
          </p:xfrm>
          <a:graphic>
            <a:graphicData uri="http://schemas.openxmlformats.org/presentationml/2006/ole">
              <mc:AlternateContent xmlns:mc="http://schemas.openxmlformats.org/markup-compatibility/2006">
                <mc:Choice xmlns:v="urn:schemas-microsoft-com:vml" Requires="v">
                  <p:oleObj spid="_x0000_s27383" name="数式" r:id="rId6" imgW="279360" imgH="164880" progId="Equation.3">
                    <p:embed/>
                  </p:oleObj>
                </mc:Choice>
                <mc:Fallback>
                  <p:oleObj name="数式" r:id="rId6" imgW="27936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1361148"/>
                          <a:ext cx="4191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グループ化 50"/>
          <p:cNvGrpSpPr/>
          <p:nvPr/>
        </p:nvGrpSpPr>
        <p:grpSpPr>
          <a:xfrm>
            <a:off x="4283968" y="1052736"/>
            <a:ext cx="4392488" cy="3203352"/>
            <a:chOff x="4283968" y="1052736"/>
            <a:chExt cx="4392488" cy="3203352"/>
          </a:xfrm>
        </p:grpSpPr>
        <p:sp>
          <p:nvSpPr>
            <p:cNvPr id="4" name="Line 5"/>
            <p:cNvSpPr>
              <a:spLocks noChangeShapeType="1"/>
            </p:cNvSpPr>
            <p:nvPr/>
          </p:nvSpPr>
          <p:spPr bwMode="auto">
            <a:xfrm flipV="1">
              <a:off x="4661793" y="1052736"/>
              <a:ext cx="0" cy="2478088"/>
            </a:xfrm>
            <a:prstGeom prst="line">
              <a:avLst/>
            </a:prstGeom>
            <a:noFill/>
            <a:ln w="19050">
              <a:solidFill>
                <a:schemeClr val="tx1"/>
              </a:solidFill>
              <a:round/>
              <a:headEnd/>
              <a:tailEnd type="stealth" w="lg" len="med"/>
            </a:ln>
            <a:effectLst/>
          </p:spPr>
          <p:txBody>
            <a:bodyPr/>
            <a:lstStyle/>
            <a:p>
              <a:endParaRPr lang="ja-JP" altLang="en-US"/>
            </a:p>
          </p:txBody>
        </p:sp>
        <p:sp>
          <p:nvSpPr>
            <p:cNvPr id="5" name="Line 6"/>
            <p:cNvSpPr>
              <a:spLocks noChangeShapeType="1"/>
            </p:cNvSpPr>
            <p:nvPr/>
          </p:nvSpPr>
          <p:spPr bwMode="auto">
            <a:xfrm>
              <a:off x="4649093" y="3538761"/>
              <a:ext cx="3902075" cy="0"/>
            </a:xfrm>
            <a:prstGeom prst="line">
              <a:avLst/>
            </a:prstGeom>
            <a:noFill/>
            <a:ln w="19050">
              <a:solidFill>
                <a:schemeClr val="tx1"/>
              </a:solidFill>
              <a:round/>
              <a:headEnd/>
              <a:tailEnd type="stealth" w="lg" len="med"/>
            </a:ln>
            <a:effectLst/>
          </p:spPr>
          <p:txBody>
            <a:bodyPr/>
            <a:lstStyle/>
            <a:p>
              <a:endParaRPr lang="ja-JP" altLang="en-US"/>
            </a:p>
          </p:txBody>
        </p:sp>
        <p:sp>
          <p:nvSpPr>
            <p:cNvPr id="6" name="Text Box 7"/>
            <p:cNvSpPr txBox="1">
              <a:spLocks noChangeArrowheads="1"/>
            </p:cNvSpPr>
            <p:nvPr/>
          </p:nvSpPr>
          <p:spPr bwMode="auto">
            <a:xfrm rot="16200000">
              <a:off x="3657700" y="2064767"/>
              <a:ext cx="1619250" cy="366713"/>
            </a:xfrm>
            <a:prstGeom prst="rect">
              <a:avLst/>
            </a:prstGeom>
            <a:noFill/>
            <a:ln w="9525">
              <a:noFill/>
              <a:miter lim="800000"/>
              <a:headEnd/>
              <a:tailEnd/>
            </a:ln>
            <a:effectLst/>
          </p:spPr>
          <p:txBody>
            <a:bodyPr wrap="none">
              <a:spAutoFit/>
            </a:bodyPr>
            <a:lstStyle/>
            <a:p>
              <a:r>
                <a:rPr lang="en-US" altLang="ja-JP" sz="1800" i="0"/>
                <a:t>NMR Intensity</a:t>
              </a:r>
            </a:p>
          </p:txBody>
        </p:sp>
        <p:sp>
          <p:nvSpPr>
            <p:cNvPr id="10" name="Freeform 11"/>
            <p:cNvSpPr>
              <a:spLocks/>
            </p:cNvSpPr>
            <p:nvPr/>
          </p:nvSpPr>
          <p:spPr bwMode="auto">
            <a:xfrm>
              <a:off x="6804618" y="1659160"/>
              <a:ext cx="647702" cy="1895474"/>
            </a:xfrm>
            <a:custGeom>
              <a:avLst/>
              <a:gdLst/>
              <a:ahLst/>
              <a:cxnLst>
                <a:cxn ang="0">
                  <a:pos x="0" y="1180"/>
                </a:cxn>
                <a:cxn ang="0">
                  <a:pos x="227" y="1134"/>
                </a:cxn>
                <a:cxn ang="0">
                  <a:pos x="363" y="817"/>
                </a:cxn>
                <a:cxn ang="0">
                  <a:pos x="408" y="0"/>
                </a:cxn>
              </a:cxnLst>
              <a:rect l="0" t="0" r="r" b="b"/>
              <a:pathLst>
                <a:path w="408" h="1194">
                  <a:moveTo>
                    <a:pt x="0" y="1180"/>
                  </a:moveTo>
                  <a:cubicBezTo>
                    <a:pt x="83" y="1187"/>
                    <a:pt x="167" y="1194"/>
                    <a:pt x="227" y="1134"/>
                  </a:cubicBezTo>
                  <a:cubicBezTo>
                    <a:pt x="287" y="1074"/>
                    <a:pt x="333" y="1006"/>
                    <a:pt x="363" y="817"/>
                  </a:cubicBezTo>
                  <a:cubicBezTo>
                    <a:pt x="393" y="628"/>
                    <a:pt x="401" y="136"/>
                    <a:pt x="408" y="0"/>
                  </a:cubicBezTo>
                </a:path>
              </a:pathLst>
            </a:custGeom>
            <a:noFill/>
            <a:ln w="9525" cap="flat">
              <a:solidFill>
                <a:schemeClr val="tx1"/>
              </a:solidFill>
              <a:prstDash val="dash"/>
              <a:round/>
              <a:headEnd/>
              <a:tailEnd/>
            </a:ln>
            <a:effectLst/>
          </p:spPr>
          <p:txBody>
            <a:bodyPr/>
            <a:lstStyle/>
            <a:p>
              <a:endParaRPr lang="ja-JP" altLang="en-US"/>
            </a:p>
          </p:txBody>
        </p:sp>
        <p:sp>
          <p:nvSpPr>
            <p:cNvPr id="11" name="Freeform 12"/>
            <p:cNvSpPr>
              <a:spLocks/>
            </p:cNvSpPr>
            <p:nvPr/>
          </p:nvSpPr>
          <p:spPr bwMode="auto">
            <a:xfrm flipH="1">
              <a:off x="7452320" y="1659160"/>
              <a:ext cx="647702" cy="1895474"/>
            </a:xfrm>
            <a:custGeom>
              <a:avLst/>
              <a:gdLst/>
              <a:ahLst/>
              <a:cxnLst>
                <a:cxn ang="0">
                  <a:pos x="0" y="1180"/>
                </a:cxn>
                <a:cxn ang="0">
                  <a:pos x="227" y="1134"/>
                </a:cxn>
                <a:cxn ang="0">
                  <a:pos x="363" y="817"/>
                </a:cxn>
                <a:cxn ang="0">
                  <a:pos x="408" y="0"/>
                </a:cxn>
              </a:cxnLst>
              <a:rect l="0" t="0" r="r" b="b"/>
              <a:pathLst>
                <a:path w="408" h="1194">
                  <a:moveTo>
                    <a:pt x="0" y="1180"/>
                  </a:moveTo>
                  <a:cubicBezTo>
                    <a:pt x="83" y="1187"/>
                    <a:pt x="167" y="1194"/>
                    <a:pt x="227" y="1134"/>
                  </a:cubicBezTo>
                  <a:cubicBezTo>
                    <a:pt x="287" y="1074"/>
                    <a:pt x="333" y="1006"/>
                    <a:pt x="363" y="817"/>
                  </a:cubicBezTo>
                  <a:cubicBezTo>
                    <a:pt x="393" y="628"/>
                    <a:pt x="401" y="136"/>
                    <a:pt x="408" y="0"/>
                  </a:cubicBezTo>
                </a:path>
              </a:pathLst>
            </a:custGeom>
            <a:noFill/>
            <a:ln w="9525" cap="flat">
              <a:solidFill>
                <a:schemeClr val="tx1"/>
              </a:solidFill>
              <a:prstDash val="dash"/>
              <a:round/>
              <a:headEnd/>
              <a:tailEnd/>
            </a:ln>
            <a:effectLst/>
          </p:spPr>
          <p:txBody>
            <a:bodyPr/>
            <a:lstStyle/>
            <a:p>
              <a:endParaRPr lang="ja-JP" altLang="en-US"/>
            </a:p>
          </p:txBody>
        </p:sp>
        <p:grpSp>
          <p:nvGrpSpPr>
            <p:cNvPr id="21" name="グループ化 48"/>
            <p:cNvGrpSpPr/>
            <p:nvPr/>
          </p:nvGrpSpPr>
          <p:grpSpPr>
            <a:xfrm>
              <a:off x="5076140" y="1657573"/>
              <a:ext cx="1295404" cy="1895474"/>
              <a:chOff x="5076140" y="1657573"/>
              <a:chExt cx="1295404" cy="1895474"/>
            </a:xfrm>
          </p:grpSpPr>
          <p:sp>
            <p:nvSpPr>
              <p:cNvPr id="12" name="Freeform 13"/>
              <p:cNvSpPr>
                <a:spLocks/>
              </p:cNvSpPr>
              <p:nvPr/>
            </p:nvSpPr>
            <p:spPr bwMode="auto">
              <a:xfrm>
                <a:off x="5076140" y="1657573"/>
                <a:ext cx="647702" cy="1895474"/>
              </a:xfrm>
              <a:custGeom>
                <a:avLst/>
                <a:gdLst/>
                <a:ahLst/>
                <a:cxnLst>
                  <a:cxn ang="0">
                    <a:pos x="0" y="1180"/>
                  </a:cxn>
                  <a:cxn ang="0">
                    <a:pos x="227" y="1134"/>
                  </a:cxn>
                  <a:cxn ang="0">
                    <a:pos x="363" y="817"/>
                  </a:cxn>
                  <a:cxn ang="0">
                    <a:pos x="408" y="0"/>
                  </a:cxn>
                </a:cxnLst>
                <a:rect l="0" t="0" r="r" b="b"/>
                <a:pathLst>
                  <a:path w="408" h="1194">
                    <a:moveTo>
                      <a:pt x="0" y="1180"/>
                    </a:moveTo>
                    <a:cubicBezTo>
                      <a:pt x="83" y="1187"/>
                      <a:pt x="167" y="1194"/>
                      <a:pt x="227" y="1134"/>
                    </a:cubicBezTo>
                    <a:cubicBezTo>
                      <a:pt x="287" y="1074"/>
                      <a:pt x="333" y="1006"/>
                      <a:pt x="363" y="817"/>
                    </a:cubicBezTo>
                    <a:cubicBezTo>
                      <a:pt x="393" y="628"/>
                      <a:pt x="401" y="136"/>
                      <a:pt x="408" y="0"/>
                    </a:cubicBezTo>
                  </a:path>
                </a:pathLst>
              </a:custGeom>
              <a:noFill/>
              <a:ln w="9525">
                <a:solidFill>
                  <a:schemeClr val="tx1"/>
                </a:solidFill>
                <a:round/>
                <a:headEnd/>
                <a:tailEnd/>
              </a:ln>
              <a:effectLst/>
            </p:spPr>
            <p:txBody>
              <a:bodyPr/>
              <a:lstStyle/>
              <a:p>
                <a:endParaRPr lang="ja-JP" altLang="en-US"/>
              </a:p>
            </p:txBody>
          </p:sp>
          <p:sp>
            <p:nvSpPr>
              <p:cNvPr id="13" name="Freeform 14"/>
              <p:cNvSpPr>
                <a:spLocks/>
              </p:cNvSpPr>
              <p:nvPr/>
            </p:nvSpPr>
            <p:spPr bwMode="auto">
              <a:xfrm flipH="1">
                <a:off x="5723842" y="1657573"/>
                <a:ext cx="647702" cy="1895474"/>
              </a:xfrm>
              <a:custGeom>
                <a:avLst/>
                <a:gdLst/>
                <a:ahLst/>
                <a:cxnLst>
                  <a:cxn ang="0">
                    <a:pos x="0" y="1180"/>
                  </a:cxn>
                  <a:cxn ang="0">
                    <a:pos x="227" y="1134"/>
                  </a:cxn>
                  <a:cxn ang="0">
                    <a:pos x="363" y="817"/>
                  </a:cxn>
                  <a:cxn ang="0">
                    <a:pos x="408" y="0"/>
                  </a:cxn>
                </a:cxnLst>
                <a:rect l="0" t="0" r="r" b="b"/>
                <a:pathLst>
                  <a:path w="408" h="1194">
                    <a:moveTo>
                      <a:pt x="0" y="1180"/>
                    </a:moveTo>
                    <a:cubicBezTo>
                      <a:pt x="83" y="1187"/>
                      <a:pt x="167" y="1194"/>
                      <a:pt x="227" y="1134"/>
                    </a:cubicBezTo>
                    <a:cubicBezTo>
                      <a:pt x="287" y="1074"/>
                      <a:pt x="333" y="1006"/>
                      <a:pt x="363" y="817"/>
                    </a:cubicBezTo>
                    <a:cubicBezTo>
                      <a:pt x="393" y="628"/>
                      <a:pt x="401" y="136"/>
                      <a:pt x="408" y="0"/>
                    </a:cubicBezTo>
                  </a:path>
                </a:pathLst>
              </a:custGeom>
              <a:noFill/>
              <a:ln w="9525">
                <a:solidFill>
                  <a:schemeClr val="tx1"/>
                </a:solidFill>
                <a:round/>
                <a:headEnd/>
                <a:tailEnd/>
              </a:ln>
              <a:effectLst/>
            </p:spPr>
            <p:txBody>
              <a:bodyPr/>
              <a:lstStyle/>
              <a:p>
                <a:endParaRPr lang="ja-JP" altLang="en-US"/>
              </a:p>
            </p:txBody>
          </p:sp>
        </p:grpSp>
        <p:sp>
          <p:nvSpPr>
            <p:cNvPr id="14" name="Line 15"/>
            <p:cNvSpPr>
              <a:spLocks noChangeShapeType="1"/>
            </p:cNvSpPr>
            <p:nvPr/>
          </p:nvSpPr>
          <p:spPr bwMode="auto">
            <a:xfrm rot="10800000">
              <a:off x="5868304" y="1824608"/>
              <a:ext cx="1440000" cy="0"/>
            </a:xfrm>
            <a:prstGeom prst="line">
              <a:avLst/>
            </a:prstGeom>
            <a:noFill/>
            <a:ln w="9525">
              <a:solidFill>
                <a:schemeClr val="tx1"/>
              </a:solidFill>
              <a:round/>
              <a:headEnd/>
              <a:tailEnd type="stealth" w="lg" len="med"/>
            </a:ln>
            <a:effectLst/>
          </p:spPr>
          <p:txBody>
            <a:bodyPr/>
            <a:lstStyle/>
            <a:p>
              <a:endParaRPr lang="ja-JP" altLang="en-US"/>
            </a:p>
          </p:txBody>
        </p:sp>
        <p:sp>
          <p:nvSpPr>
            <p:cNvPr id="15" name="Text Box 16"/>
            <p:cNvSpPr txBox="1">
              <a:spLocks noChangeArrowheads="1"/>
            </p:cNvSpPr>
            <p:nvPr/>
          </p:nvSpPr>
          <p:spPr bwMode="auto">
            <a:xfrm>
              <a:off x="4936431" y="1544861"/>
              <a:ext cx="184731" cy="276999"/>
            </a:xfrm>
            <a:prstGeom prst="rect">
              <a:avLst/>
            </a:prstGeom>
            <a:solidFill>
              <a:schemeClr val="bg1"/>
            </a:solidFill>
            <a:ln w="9525">
              <a:noFill/>
              <a:miter lim="800000"/>
              <a:headEnd/>
              <a:tailEnd/>
            </a:ln>
            <a:effectLst/>
          </p:spPr>
          <p:txBody>
            <a:bodyPr wrap="none">
              <a:spAutoFit/>
            </a:bodyPr>
            <a:lstStyle/>
            <a:p>
              <a:pPr algn="l"/>
              <a:endParaRPr lang="en-US" altLang="ja-JP" sz="1800" i="0" baseline="-25000" dirty="0"/>
            </a:p>
          </p:txBody>
        </p:sp>
        <p:sp>
          <p:nvSpPr>
            <p:cNvPr id="17" name="Line 18"/>
            <p:cNvSpPr>
              <a:spLocks noChangeShapeType="1"/>
            </p:cNvSpPr>
            <p:nvPr/>
          </p:nvSpPr>
          <p:spPr bwMode="auto">
            <a:xfrm>
              <a:off x="7452320" y="1459136"/>
              <a:ext cx="0" cy="2397125"/>
            </a:xfrm>
            <a:prstGeom prst="line">
              <a:avLst/>
            </a:prstGeom>
            <a:noFill/>
            <a:ln w="9525">
              <a:solidFill>
                <a:schemeClr val="tx1"/>
              </a:solidFill>
              <a:round/>
              <a:headEnd/>
              <a:tailEnd/>
            </a:ln>
            <a:effectLst/>
          </p:spPr>
          <p:txBody>
            <a:bodyPr/>
            <a:lstStyle/>
            <a:p>
              <a:endParaRPr lang="ja-JP" altLang="en-US"/>
            </a:p>
          </p:txBody>
        </p:sp>
        <p:sp>
          <p:nvSpPr>
            <p:cNvPr id="20" name="Text Box 21"/>
            <p:cNvSpPr txBox="1">
              <a:spLocks noChangeArrowheads="1"/>
            </p:cNvSpPr>
            <p:nvPr/>
          </p:nvSpPr>
          <p:spPr bwMode="auto">
            <a:xfrm>
              <a:off x="8337902" y="3624808"/>
              <a:ext cx="338554" cy="369332"/>
            </a:xfrm>
            <a:prstGeom prst="rect">
              <a:avLst/>
            </a:prstGeom>
            <a:noFill/>
            <a:ln w="9525">
              <a:noFill/>
              <a:miter lim="800000"/>
              <a:headEnd/>
              <a:tailEnd/>
            </a:ln>
            <a:effectLst/>
          </p:spPr>
          <p:txBody>
            <a:bodyPr wrap="none">
              <a:spAutoFit/>
            </a:bodyPr>
            <a:lstStyle/>
            <a:p>
              <a:pPr algn="l"/>
              <a:r>
                <a:rPr lang="en-US" altLang="ja-JP" i="1" dirty="0" smtClean="0"/>
                <a:t>H</a:t>
              </a:r>
              <a:endParaRPr lang="ja-JP" altLang="en-US" sz="1800" i="1" dirty="0"/>
            </a:p>
          </p:txBody>
        </p:sp>
        <p:graphicFrame>
          <p:nvGraphicFramePr>
            <p:cNvPr id="25" name="オブジェクト 24"/>
            <p:cNvGraphicFramePr>
              <a:graphicFrameLocks noChangeAspect="1"/>
            </p:cNvGraphicFramePr>
            <p:nvPr/>
          </p:nvGraphicFramePr>
          <p:xfrm>
            <a:off x="6975475" y="3913188"/>
            <a:ext cx="990600" cy="342900"/>
          </p:xfrm>
          <a:graphic>
            <a:graphicData uri="http://schemas.openxmlformats.org/presentationml/2006/ole">
              <mc:AlternateContent xmlns:mc="http://schemas.openxmlformats.org/markup-compatibility/2006">
                <mc:Choice xmlns:v="urn:schemas-microsoft-com:vml" Requires="v">
                  <p:oleObj spid="_x0000_s27384" name="数式" r:id="rId8" imgW="660240" imgH="228600" progId="Equation.3">
                    <p:embed/>
                  </p:oleObj>
                </mc:Choice>
                <mc:Fallback>
                  <p:oleObj name="数式" r:id="rId8" imgW="6602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5475" y="3913188"/>
                          <a:ext cx="990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グループ化 49"/>
            <p:cNvGrpSpPr/>
            <p:nvPr/>
          </p:nvGrpSpPr>
          <p:grpSpPr>
            <a:xfrm>
              <a:off x="4872038" y="1451199"/>
              <a:ext cx="1733550" cy="2803301"/>
              <a:chOff x="4872038" y="1451199"/>
              <a:chExt cx="1733550" cy="2803301"/>
            </a:xfrm>
          </p:grpSpPr>
          <p:sp>
            <p:nvSpPr>
              <p:cNvPr id="16" name="Line 17"/>
              <p:cNvSpPr>
                <a:spLocks noChangeShapeType="1"/>
              </p:cNvSpPr>
              <p:nvPr/>
            </p:nvSpPr>
            <p:spPr bwMode="auto">
              <a:xfrm>
                <a:off x="5724128" y="1451199"/>
                <a:ext cx="0" cy="2397125"/>
              </a:xfrm>
              <a:prstGeom prst="line">
                <a:avLst/>
              </a:prstGeom>
              <a:noFill/>
              <a:ln w="9525">
                <a:solidFill>
                  <a:schemeClr val="tx1"/>
                </a:solidFill>
                <a:round/>
                <a:headEnd/>
                <a:tailEnd/>
              </a:ln>
              <a:effectLst/>
            </p:spPr>
            <p:txBody>
              <a:bodyPr/>
              <a:lstStyle/>
              <a:p>
                <a:endParaRPr lang="ja-JP" altLang="en-US"/>
              </a:p>
            </p:txBody>
          </p:sp>
          <p:sp>
            <p:nvSpPr>
              <p:cNvPr id="18" name="Text Box 19"/>
              <p:cNvSpPr txBox="1">
                <a:spLocks noChangeArrowheads="1"/>
              </p:cNvSpPr>
              <p:nvPr/>
            </p:nvSpPr>
            <p:spPr bwMode="auto">
              <a:xfrm>
                <a:off x="5550793" y="3848324"/>
                <a:ext cx="414338" cy="276999"/>
              </a:xfrm>
              <a:prstGeom prst="rect">
                <a:avLst/>
              </a:prstGeom>
              <a:noFill/>
              <a:ln w="9525">
                <a:noFill/>
                <a:miter lim="800000"/>
                <a:headEnd/>
                <a:tailEnd/>
              </a:ln>
              <a:effectLst/>
            </p:spPr>
            <p:txBody>
              <a:bodyPr>
                <a:spAutoFit/>
              </a:bodyPr>
              <a:lstStyle/>
              <a:p>
                <a:endParaRPr lang="en-US" altLang="ja-JP" sz="1800" baseline="-25000" dirty="0"/>
              </a:p>
            </p:txBody>
          </p:sp>
          <p:graphicFrame>
            <p:nvGraphicFramePr>
              <p:cNvPr id="47108" name="Object 4"/>
              <p:cNvGraphicFramePr>
                <a:graphicFrameLocks noChangeAspect="1"/>
              </p:cNvGraphicFramePr>
              <p:nvPr/>
            </p:nvGraphicFramePr>
            <p:xfrm>
              <a:off x="4872038" y="3911600"/>
              <a:ext cx="1733550" cy="342900"/>
            </p:xfrm>
            <a:graphic>
              <a:graphicData uri="http://schemas.openxmlformats.org/presentationml/2006/ole">
                <mc:AlternateContent xmlns:mc="http://schemas.openxmlformats.org/markup-compatibility/2006">
                  <mc:Choice xmlns:v="urn:schemas-microsoft-com:vml" Requires="v">
                    <p:oleObj spid="_x0000_s27385" name="数式" r:id="rId10" imgW="1155600" imgH="228600" progId="Equation.3">
                      <p:embed/>
                    </p:oleObj>
                  </mc:Choice>
                  <mc:Fallback>
                    <p:oleObj name="数式" r:id="rId10" imgW="1155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2038" y="3911600"/>
                            <a:ext cx="17335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7111" name="Object 7"/>
            <p:cNvGraphicFramePr>
              <a:graphicFrameLocks noChangeAspect="1"/>
            </p:cNvGraphicFramePr>
            <p:nvPr/>
          </p:nvGraphicFramePr>
          <p:xfrm>
            <a:off x="6396682" y="1968624"/>
            <a:ext cx="419100" cy="247650"/>
          </p:xfrm>
          <a:graphic>
            <a:graphicData uri="http://schemas.openxmlformats.org/presentationml/2006/ole">
              <mc:AlternateContent xmlns:mc="http://schemas.openxmlformats.org/markup-compatibility/2006">
                <mc:Choice xmlns:v="urn:schemas-microsoft-com:vml" Requires="v">
                  <p:oleObj spid="_x0000_s27386" name="数式" r:id="rId12" imgW="279360" imgH="164880" progId="Equation.3">
                    <p:embed/>
                  </p:oleObj>
                </mc:Choice>
                <mc:Fallback>
                  <p:oleObj name="数式" r:id="rId12" imgW="279360" imgH="1648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6682" y="1968624"/>
                          <a:ext cx="4191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オブジェクト 4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387" name="数式" r:id="rId14" imgW="114120" imgH="215640" progId="Equation.3">
                    <p:embed/>
                  </p:oleObj>
                </mc:Choice>
                <mc:Fallback>
                  <p:oleObj name="数式" r:id="rId14" imgW="114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Rectangle 3"/>
          <p:cNvSpPr>
            <a:spLocks noChangeArrowheads="1"/>
          </p:cNvSpPr>
          <p:nvPr/>
        </p:nvSpPr>
        <p:spPr bwMode="auto">
          <a:xfrm>
            <a:off x="0" y="-27384"/>
            <a:ext cx="9144000" cy="648000"/>
          </a:xfrm>
          <a:prstGeom prst="rect">
            <a:avLst/>
          </a:prstGeom>
          <a:solidFill>
            <a:srgbClr val="003399"/>
          </a:solidFill>
          <a:ln w="9525">
            <a:noFill/>
            <a:miter lim="800000"/>
            <a:headEnd/>
            <a:tailEnd/>
          </a:ln>
        </p:spPr>
        <p:txBody>
          <a:bodyPr wrap="none" anchor="t"/>
          <a:lstStyle/>
          <a:p>
            <a:pPr>
              <a:defRPr/>
            </a:pPr>
            <a:r>
              <a:rPr lang="ja-JP" altLang="en-US" sz="3600" b="1" dirty="0" smtClean="0">
                <a:solidFill>
                  <a:schemeClr val="bg1"/>
                </a:solidFill>
                <a:latin typeface="Times New Roman" pitchFamily="18" charset="0"/>
                <a:ea typeface="ＭＳ Ｐゴシック" pitchFamily="50" charset="-128"/>
              </a:rPr>
              <a:t>　　</a:t>
            </a:r>
            <a:r>
              <a:rPr lang="en-US" altLang="ja-JP" sz="2800" b="1" dirty="0" smtClean="0">
                <a:solidFill>
                  <a:schemeClr val="bg1"/>
                </a:solidFill>
                <a:latin typeface="Times New Roman" pitchFamily="18" charset="0"/>
                <a:ea typeface="ＭＳ Ｐゴシック" pitchFamily="50" charset="-128"/>
              </a:rPr>
              <a:t>Knight Shift</a:t>
            </a:r>
            <a:endParaRPr lang="ja-JP" altLang="en-US" sz="2800" i="1" dirty="0">
              <a:solidFill>
                <a:schemeClr val="bg1"/>
              </a:solidFill>
              <a:latin typeface="Times New Roman" pitchFamily="18" charset="0"/>
              <a:ea typeface="ＭＳ Ｐゴシック" pitchFamily="50" charset="-128"/>
            </a:endParaRPr>
          </a:p>
        </p:txBody>
      </p:sp>
      <p:sp>
        <p:nvSpPr>
          <p:cNvPr id="47" name="テキスト ボックス 536"/>
          <p:cNvSpPr txBox="1">
            <a:spLocks noChangeArrowheads="1"/>
          </p:cNvSpPr>
          <p:nvPr/>
        </p:nvSpPr>
        <p:spPr bwMode="auto">
          <a:xfrm>
            <a:off x="7737029" y="-27383"/>
            <a:ext cx="1371475" cy="307777"/>
          </a:xfrm>
          <a:prstGeom prst="rect">
            <a:avLst/>
          </a:prstGeom>
          <a:noFill/>
          <a:ln w="9525">
            <a:noFill/>
            <a:miter lim="800000"/>
            <a:headEnd/>
            <a:tailEnd/>
          </a:ln>
        </p:spPr>
        <p:txBody>
          <a:bodyPr wrap="square">
            <a:spAutoFit/>
          </a:bodyPr>
          <a:lstStyle/>
          <a:p>
            <a:r>
              <a:rPr lang="en-US" altLang="ja-JP" sz="1400" i="1" dirty="0" smtClean="0">
                <a:solidFill>
                  <a:schemeClr val="bg1"/>
                </a:solidFill>
                <a:latin typeface="Lucida Sans Unicode" pitchFamily="34" charset="0"/>
              </a:rPr>
              <a:t>Experiment</a:t>
            </a:r>
            <a:endParaRPr lang="ja-JP" altLang="en-US" sz="1400" i="1" dirty="0">
              <a:solidFill>
                <a:schemeClr val="bg1"/>
              </a:solidFill>
              <a:latin typeface="Lucida Sans Unicode" pitchFamily="34" charset="0"/>
            </a:endParaRPr>
          </a:p>
        </p:txBody>
      </p:sp>
      <p:grpSp>
        <p:nvGrpSpPr>
          <p:cNvPr id="24" name="グループ化 61"/>
          <p:cNvGrpSpPr/>
          <p:nvPr/>
        </p:nvGrpSpPr>
        <p:grpSpPr>
          <a:xfrm>
            <a:off x="3923928" y="4869160"/>
            <a:ext cx="4536504" cy="1656184"/>
            <a:chOff x="3923928" y="4869160"/>
            <a:chExt cx="4536504" cy="1656184"/>
          </a:xfrm>
        </p:grpSpPr>
        <p:sp>
          <p:nvSpPr>
            <p:cNvPr id="49" name="右矢印 48"/>
            <p:cNvSpPr/>
            <p:nvPr/>
          </p:nvSpPr>
          <p:spPr>
            <a:xfrm>
              <a:off x="3923928" y="5589240"/>
              <a:ext cx="936104"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52"/>
            <p:cNvGrpSpPr/>
            <p:nvPr/>
          </p:nvGrpSpPr>
          <p:grpSpPr>
            <a:xfrm>
              <a:off x="5292080" y="4869160"/>
              <a:ext cx="3168352" cy="1656184"/>
              <a:chOff x="5292080" y="4653136"/>
              <a:chExt cx="3168352" cy="1656184"/>
            </a:xfrm>
          </p:grpSpPr>
          <p:sp>
            <p:nvSpPr>
              <p:cNvPr id="3" name="Rectangle 4"/>
              <p:cNvSpPr>
                <a:spLocks noChangeArrowheads="1"/>
              </p:cNvSpPr>
              <p:nvPr/>
            </p:nvSpPr>
            <p:spPr bwMode="auto">
              <a:xfrm>
                <a:off x="5522417" y="4767535"/>
                <a:ext cx="1487908" cy="461665"/>
              </a:xfrm>
              <a:prstGeom prst="rect">
                <a:avLst/>
              </a:prstGeom>
              <a:noFill/>
              <a:ln w="9525">
                <a:noFill/>
                <a:miter lim="800000"/>
                <a:headEnd/>
                <a:tailEnd/>
              </a:ln>
              <a:effectLst/>
            </p:spPr>
            <p:txBody>
              <a:bodyPr wrap="none">
                <a:spAutoFit/>
              </a:bodyPr>
              <a:lstStyle/>
              <a:p>
                <a:pPr algn="l"/>
                <a:r>
                  <a:rPr lang="en-US" altLang="ja-JP" sz="2400" i="1" dirty="0" smtClean="0"/>
                  <a:t>Knight shift</a:t>
                </a:r>
                <a:endParaRPr lang="ja-JP" altLang="en-US" sz="2400" i="1" dirty="0"/>
              </a:p>
            </p:txBody>
          </p:sp>
          <p:graphicFrame>
            <p:nvGraphicFramePr>
              <p:cNvPr id="22" name="Object 23"/>
              <p:cNvGraphicFramePr>
                <a:graphicFrameLocks noChangeAspect="1"/>
              </p:cNvGraphicFramePr>
              <p:nvPr/>
            </p:nvGraphicFramePr>
            <p:xfrm>
              <a:off x="6516216" y="5301208"/>
              <a:ext cx="1327150" cy="868363"/>
            </p:xfrm>
            <a:graphic>
              <a:graphicData uri="http://schemas.openxmlformats.org/presentationml/2006/ole">
                <mc:AlternateContent xmlns:mc="http://schemas.openxmlformats.org/markup-compatibility/2006">
                  <mc:Choice xmlns:v="urn:schemas-microsoft-com:vml" Requires="v">
                    <p:oleObj spid="_x0000_s27388" name="数式" r:id="rId16" imgW="660240" imgH="431640" progId="Equation.3">
                      <p:embed/>
                    </p:oleObj>
                  </mc:Choice>
                  <mc:Fallback>
                    <p:oleObj name="数式" r:id="rId16" imgW="66024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6216" y="5301208"/>
                            <a:ext cx="13271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52" name="角丸四角形 51"/>
              <p:cNvSpPr/>
              <p:nvPr/>
            </p:nvSpPr>
            <p:spPr>
              <a:xfrm>
                <a:off x="5292080" y="4653136"/>
                <a:ext cx="3168352" cy="1656184"/>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0" name="Line 1036"/>
          <p:cNvSpPr>
            <a:spLocks noChangeShapeType="1"/>
          </p:cNvSpPr>
          <p:nvPr/>
        </p:nvSpPr>
        <p:spPr bwMode="auto">
          <a:xfrm flipV="1">
            <a:off x="2038400" y="3101752"/>
            <a:ext cx="0" cy="719138"/>
          </a:xfrm>
          <a:prstGeom prst="line">
            <a:avLst/>
          </a:prstGeom>
          <a:noFill/>
          <a:ln w="38100">
            <a:solidFill>
              <a:srgbClr val="0000CC"/>
            </a:solidFill>
            <a:round/>
            <a:headEnd/>
            <a:tailEnd type="triangle" w="med" len="med"/>
          </a:ln>
        </p:spPr>
        <p:txBody>
          <a:bodyPr/>
          <a:lstStyle/>
          <a:p>
            <a:endParaRPr lang="ja-JP" altLang="en-US">
              <a:solidFill>
                <a:schemeClr val="tx2">
                  <a:lumMod val="90000"/>
                  <a:lumOff val="10000"/>
                </a:schemeClr>
              </a:solidFill>
            </a:endParaRPr>
          </a:p>
        </p:txBody>
      </p:sp>
      <p:sp>
        <p:nvSpPr>
          <p:cNvPr id="66" name="Rectangle 3"/>
          <p:cNvSpPr>
            <a:spLocks noChangeArrowheads="1"/>
          </p:cNvSpPr>
          <p:nvPr/>
        </p:nvSpPr>
        <p:spPr bwMode="auto">
          <a:xfrm>
            <a:off x="0" y="6597352"/>
            <a:ext cx="9144000" cy="288032"/>
          </a:xfrm>
          <a:prstGeom prst="rect">
            <a:avLst/>
          </a:prstGeom>
          <a:solidFill>
            <a:schemeClr val="tx1">
              <a:lumMod val="85000"/>
              <a:lumOff val="15000"/>
            </a:schemeClr>
          </a:solidFill>
          <a:ln w="9525">
            <a:noFill/>
            <a:miter lim="800000"/>
            <a:headEnd/>
            <a:tailEnd/>
          </a:ln>
        </p:spPr>
        <p:txBody>
          <a:bodyPr wrap="none" anchor="t"/>
          <a:lstStyle/>
          <a:p>
            <a:pPr>
              <a:defRPr/>
            </a:pPr>
            <a:r>
              <a:rPr lang="en-US" altLang="ja-JP" sz="1200" b="1" dirty="0" smtClean="0">
                <a:solidFill>
                  <a:schemeClr val="bg1"/>
                </a:solidFill>
                <a:latin typeface="Times New Roman" pitchFamily="18" charset="0"/>
                <a:ea typeface="ＭＳ Ｐゴシック" pitchFamily="50" charset="-128"/>
              </a:rPr>
              <a:t>  </a:t>
            </a:r>
            <a:r>
              <a:rPr lang="ja-JP" altLang="ja-JP" sz="1200" b="1" dirty="0" smtClean="0">
                <a:solidFill>
                  <a:schemeClr val="bg1"/>
                </a:solidFill>
                <a:latin typeface="Times New Roman" pitchFamily="18" charset="0"/>
                <a:ea typeface="ＭＳ Ｐゴシック" pitchFamily="50" charset="-128"/>
              </a:rPr>
              <a:t>NMR</a:t>
            </a:r>
            <a:r>
              <a:rPr lang="en-US" altLang="ja-JP" sz="1200" b="1" dirty="0" smtClean="0">
                <a:solidFill>
                  <a:schemeClr val="bg1"/>
                </a:solidFill>
                <a:latin typeface="Times New Roman" pitchFamily="18" charset="0"/>
                <a:ea typeface="ＭＳ Ｐゴシック" pitchFamily="50" charset="-128"/>
              </a:rPr>
              <a:t> </a:t>
            </a:r>
            <a:r>
              <a:rPr lang="ja-JP" altLang="ja-JP" sz="1200" b="1" dirty="0" smtClean="0">
                <a:solidFill>
                  <a:schemeClr val="bg1"/>
                </a:solidFill>
                <a:latin typeface="Times New Roman" pitchFamily="18" charset="0"/>
                <a:ea typeface="ＭＳ Ｐゴシック" pitchFamily="50" charset="-128"/>
              </a:rPr>
              <a:t>(</a:t>
            </a:r>
            <a:r>
              <a:rPr lang="en-US" altLang="ja-JP" sz="1200" b="1" dirty="0" smtClean="0">
                <a:solidFill>
                  <a:schemeClr val="bg1"/>
                </a:solidFill>
                <a:latin typeface="Times New Roman" pitchFamily="18" charset="0"/>
                <a:ea typeface="ＭＳ Ｐゴシック" pitchFamily="50" charset="-128"/>
              </a:rPr>
              <a:t>N</a:t>
            </a:r>
            <a:r>
              <a:rPr lang="ja-JP" altLang="ja-JP" sz="1200" b="1" dirty="0" smtClean="0">
                <a:solidFill>
                  <a:schemeClr val="bg1"/>
                </a:solidFill>
                <a:latin typeface="Times New Roman" pitchFamily="18" charset="0"/>
                <a:ea typeface="ＭＳ Ｐゴシック" pitchFamily="50" charset="-128"/>
              </a:rPr>
              <a:t>uclear </a:t>
            </a:r>
            <a:r>
              <a:rPr lang="en-US" altLang="ja-JP" sz="1200" b="1" dirty="0" smtClean="0">
                <a:solidFill>
                  <a:schemeClr val="bg1"/>
                </a:solidFill>
                <a:latin typeface="Times New Roman" pitchFamily="18" charset="0"/>
                <a:ea typeface="ＭＳ Ｐゴシック" pitchFamily="50" charset="-128"/>
              </a:rPr>
              <a:t>Ma</a:t>
            </a:r>
            <a:r>
              <a:rPr lang="ja-JP" altLang="ja-JP" sz="1200" b="1" dirty="0" smtClean="0">
                <a:solidFill>
                  <a:schemeClr val="bg1"/>
                </a:solidFill>
                <a:latin typeface="Times New Roman" pitchFamily="18" charset="0"/>
                <a:ea typeface="ＭＳ Ｐゴシック" pitchFamily="50" charset="-128"/>
              </a:rPr>
              <a:t>gnetic </a:t>
            </a:r>
            <a:r>
              <a:rPr lang="en-US" altLang="ja-JP" sz="1200" b="1" dirty="0" smtClean="0">
                <a:solidFill>
                  <a:schemeClr val="bg1"/>
                </a:solidFill>
                <a:latin typeface="Times New Roman" pitchFamily="18" charset="0"/>
                <a:ea typeface="ＭＳ Ｐゴシック" pitchFamily="50" charset="-128"/>
              </a:rPr>
              <a:t>R</a:t>
            </a:r>
            <a:r>
              <a:rPr lang="ja-JP" altLang="ja-JP" sz="1200" b="1" dirty="0" smtClean="0">
                <a:solidFill>
                  <a:schemeClr val="bg1"/>
                </a:solidFill>
                <a:latin typeface="Times New Roman" pitchFamily="18" charset="0"/>
                <a:ea typeface="ＭＳ Ｐゴシック" pitchFamily="50" charset="-128"/>
              </a:rPr>
              <a:t>esonance</a:t>
            </a:r>
            <a:r>
              <a:rPr lang="en-US" altLang="ja-JP" sz="1200" b="1" dirty="0" smtClean="0">
                <a:solidFill>
                  <a:schemeClr val="bg1"/>
                </a:solidFill>
                <a:latin typeface="Times New Roman" pitchFamily="18" charset="0"/>
                <a:ea typeface="ＭＳ Ｐゴシック" pitchFamily="50" charset="-128"/>
              </a:rPr>
              <a:t>)   </a:t>
            </a:r>
            <a:r>
              <a:rPr lang="ja-JP" altLang="ja-JP" sz="1200" dirty="0" smtClean="0">
                <a:solidFill>
                  <a:schemeClr val="bg1"/>
                </a:solidFill>
                <a:latin typeface="Times New Roman" pitchFamily="18" charset="0"/>
                <a:ea typeface="ＭＳ Ｐゴシック" pitchFamily="50" charset="-128"/>
              </a:rPr>
              <a:t>核磁気共鳴</a:t>
            </a:r>
            <a:r>
              <a:rPr lang="ja-JP" altLang="en-US" sz="1200" dirty="0" smtClean="0">
                <a:solidFill>
                  <a:schemeClr val="bg1"/>
                </a:solidFill>
                <a:latin typeface="Times New Roman" pitchFamily="18" charset="0"/>
                <a:ea typeface="ＭＳ Ｐゴシック" pitchFamily="50" charset="-128"/>
              </a:rPr>
              <a:t>　　</a:t>
            </a:r>
            <a:r>
              <a:rPr lang="en-US" altLang="ja-JP" sz="1200" b="1" dirty="0" smtClean="0">
                <a:solidFill>
                  <a:schemeClr val="bg1"/>
                </a:solidFill>
                <a:latin typeface="Times New Roman" pitchFamily="18" charset="0"/>
                <a:ea typeface="ＭＳ Ｐゴシック" pitchFamily="50" charset="-128"/>
              </a:rPr>
              <a:t>γ</a:t>
            </a:r>
            <a:r>
              <a:rPr lang="ja-JP" altLang="en-US" sz="1200" b="1" dirty="0" smtClean="0">
                <a:solidFill>
                  <a:schemeClr val="bg1"/>
                </a:solidFill>
                <a:latin typeface="Times New Roman" pitchFamily="18" charset="0"/>
                <a:ea typeface="ＭＳ Ｐゴシック" pitchFamily="50" charset="-128"/>
              </a:rPr>
              <a:t> </a:t>
            </a:r>
            <a:r>
              <a:rPr lang="en-US" altLang="ja-JP" sz="1200" b="1" dirty="0" smtClean="0">
                <a:solidFill>
                  <a:schemeClr val="bg1"/>
                </a:solidFill>
                <a:latin typeface="Times New Roman" pitchFamily="18" charset="0"/>
                <a:ea typeface="ＭＳ Ｐゴシック" pitchFamily="50" charset="-128"/>
              </a:rPr>
              <a:t>(</a:t>
            </a:r>
            <a:r>
              <a:rPr lang="en-US" altLang="ja-JP" sz="1200" b="1" dirty="0" err="1" smtClean="0">
                <a:solidFill>
                  <a:schemeClr val="bg1"/>
                </a:solidFill>
                <a:latin typeface="Times New Roman" pitchFamily="18" charset="0"/>
                <a:ea typeface="ＭＳ Ｐゴシック" pitchFamily="50" charset="-128"/>
              </a:rPr>
              <a:t>gyromagnetic</a:t>
            </a:r>
            <a:r>
              <a:rPr lang="en-US" altLang="ja-JP" sz="1200" b="1" dirty="0" smtClean="0">
                <a:solidFill>
                  <a:schemeClr val="bg1"/>
                </a:solidFill>
                <a:latin typeface="Times New Roman" pitchFamily="18" charset="0"/>
                <a:ea typeface="ＭＳ Ｐゴシック" pitchFamily="50" charset="-128"/>
              </a:rPr>
              <a:t> ratio) </a:t>
            </a:r>
            <a:r>
              <a:rPr lang="ja-JP" altLang="en-US" sz="1200" b="1" dirty="0" smtClean="0">
                <a:solidFill>
                  <a:schemeClr val="bg1"/>
                </a:solidFill>
                <a:latin typeface="Times New Roman" pitchFamily="18" charset="0"/>
                <a:ea typeface="ＭＳ Ｐゴシック" pitchFamily="50" charset="-128"/>
              </a:rPr>
              <a:t>　</a:t>
            </a:r>
            <a:r>
              <a:rPr lang="ja-JP" altLang="en-US" sz="1200" dirty="0" smtClean="0">
                <a:solidFill>
                  <a:schemeClr val="bg1"/>
                </a:solidFill>
                <a:latin typeface="Times New Roman" pitchFamily="18" charset="0"/>
                <a:ea typeface="ＭＳ Ｐゴシック" pitchFamily="50" charset="-128"/>
              </a:rPr>
              <a:t>磁気回転比</a:t>
            </a:r>
            <a:endParaRPr lang="en-US" altLang="ja-JP" sz="1200" dirty="0" smtClean="0">
              <a:solidFill>
                <a:schemeClr val="bg1"/>
              </a:solidFill>
              <a:latin typeface="Times New Roman" pitchFamily="18" charset="0"/>
              <a:ea typeface="ＭＳ Ｐゴシック" pitchFamily="50" charset="-128"/>
            </a:endParaRPr>
          </a:p>
          <a:p>
            <a:pPr>
              <a:defRPr/>
            </a:pPr>
            <a:endParaRPr lang="ja-JP" altLang="en-US" sz="1200" b="1" dirty="0">
              <a:solidFill>
                <a:schemeClr val="bg1"/>
              </a:solidFill>
              <a:latin typeface="Times New Roman" pitchFamily="18" charset="0"/>
              <a:ea typeface="ＭＳ Ｐゴシック" pitchFamily="50" charset="-128"/>
            </a:endParaRPr>
          </a:p>
        </p:txBody>
      </p:sp>
    </p:spTree>
    <p:extLst>
      <p:ext uri="{BB962C8B-B14F-4D97-AF65-F5344CB8AC3E}">
        <p14:creationId xmlns:p14="http://schemas.microsoft.com/office/powerpoint/2010/main" val="9082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角丸四角形 164"/>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nvGrpSpPr>
          <p:cNvPr id="2" name="グループ化 41"/>
          <p:cNvGrpSpPr/>
          <p:nvPr/>
        </p:nvGrpSpPr>
        <p:grpSpPr>
          <a:xfrm>
            <a:off x="3419872" y="620688"/>
            <a:ext cx="1477270" cy="2736304"/>
            <a:chOff x="1187624" y="1628800"/>
            <a:chExt cx="2197350" cy="2736304"/>
          </a:xfrm>
        </p:grpSpPr>
        <p:pic>
          <p:nvPicPr>
            <p:cNvPr id="80" name="Picture 32"/>
            <p:cNvPicPr>
              <a:picLocks noChangeAspect="1" noChangeArrowheads="1"/>
            </p:cNvPicPr>
            <p:nvPr/>
          </p:nvPicPr>
          <p:blipFill>
            <a:blip r:embed="rId3" cstate="print"/>
            <a:srcRect/>
            <a:stretch>
              <a:fillRect/>
            </a:stretch>
          </p:blipFill>
          <p:spPr bwMode="auto">
            <a:xfrm>
              <a:off x="1187624" y="1628800"/>
              <a:ext cx="2197350" cy="2736304"/>
            </a:xfrm>
            <a:prstGeom prst="rect">
              <a:avLst/>
            </a:prstGeom>
            <a:noFill/>
            <a:ln w="9525">
              <a:noFill/>
              <a:miter lim="800000"/>
              <a:headEnd/>
              <a:tailEnd/>
            </a:ln>
          </p:spPr>
        </p:pic>
        <p:sp>
          <p:nvSpPr>
            <p:cNvPr id="81"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82"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294" name="Text Box 70"/>
          <p:cNvSpPr txBox="1">
            <a:spLocks noChangeArrowheads="1"/>
          </p:cNvSpPr>
          <p:nvPr/>
        </p:nvSpPr>
        <p:spPr bwMode="auto">
          <a:xfrm>
            <a:off x="251520" y="4509120"/>
            <a:ext cx="1239442"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76" name="グループ化 75"/>
          <p:cNvGrpSpPr/>
          <p:nvPr/>
        </p:nvGrpSpPr>
        <p:grpSpPr>
          <a:xfrm>
            <a:off x="5675687" y="1268760"/>
            <a:ext cx="2363147" cy="1243300"/>
            <a:chOff x="5675687" y="1268760"/>
            <a:chExt cx="2363147" cy="1243300"/>
          </a:xfrm>
        </p:grpSpPr>
        <p:sp>
          <p:nvSpPr>
            <p:cNvPr id="56"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57" name="テキスト ボックス 56"/>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grpSp>
      <p:grpSp>
        <p:nvGrpSpPr>
          <p:cNvPr id="75" name="グループ化 74"/>
          <p:cNvGrpSpPr/>
          <p:nvPr/>
        </p:nvGrpSpPr>
        <p:grpSpPr>
          <a:xfrm>
            <a:off x="2267744" y="1124744"/>
            <a:ext cx="1115616" cy="1872753"/>
            <a:chOff x="2267744" y="1124744"/>
            <a:chExt cx="1115616" cy="1872753"/>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grpSp>
        <p:nvGrpSpPr>
          <p:cNvPr id="4" name="グループ化 24"/>
          <p:cNvGrpSpPr/>
          <p:nvPr/>
        </p:nvGrpSpPr>
        <p:grpSpPr>
          <a:xfrm>
            <a:off x="1835696"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4"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5"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6"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7"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8" cstate="print"/>
            <a:srcRect/>
            <a:stretch>
              <a:fillRect/>
            </a:stretch>
          </p:blipFill>
          <p:spPr bwMode="auto">
            <a:xfrm>
              <a:off x="7956376" y="1844824"/>
              <a:ext cx="433859" cy="604145"/>
            </a:xfrm>
            <a:prstGeom prst="rect">
              <a:avLst/>
            </a:prstGeom>
            <a:noFill/>
            <a:ln w="9525">
              <a:noFill/>
              <a:miter lim="800000"/>
              <a:headEnd/>
              <a:tailEnd/>
            </a:ln>
          </p:spPr>
        </p:pic>
      </p:grpSp>
      <p:sp>
        <p:nvSpPr>
          <p:cNvPr id="173" name="テキスト ボックス 172"/>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72" name="フリーフォーム 71"/>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5" name="グループ化 73"/>
          <p:cNvGrpSpPr/>
          <p:nvPr/>
        </p:nvGrpSpPr>
        <p:grpSpPr>
          <a:xfrm>
            <a:off x="6372200" y="4057327"/>
            <a:ext cx="2664296" cy="2800673"/>
            <a:chOff x="6372200" y="4057327"/>
            <a:chExt cx="2664296" cy="2800673"/>
          </a:xfrm>
        </p:grpSpPr>
        <p:grpSp>
          <p:nvGrpSpPr>
            <p:cNvPr id="6" name="グループ化 174"/>
            <p:cNvGrpSpPr/>
            <p:nvPr/>
          </p:nvGrpSpPr>
          <p:grpSpPr>
            <a:xfrm>
              <a:off x="6372200" y="4057327"/>
              <a:ext cx="2664296" cy="2468017"/>
              <a:chOff x="6372200" y="4057327"/>
              <a:chExt cx="2664296" cy="2468017"/>
            </a:xfrm>
          </p:grpSpPr>
          <p:grpSp>
            <p:nvGrpSpPr>
              <p:cNvPr id="7" name="グループ化 109"/>
              <p:cNvGrpSpPr/>
              <p:nvPr/>
            </p:nvGrpSpPr>
            <p:grpSpPr>
              <a:xfrm>
                <a:off x="6560766" y="4293096"/>
                <a:ext cx="2187697" cy="2088232"/>
                <a:chOff x="3851921" y="5094483"/>
                <a:chExt cx="1512168" cy="1417637"/>
              </a:xfrm>
            </p:grpSpPr>
            <p:grpSp>
              <p:nvGrpSpPr>
                <p:cNvPr id="8" name="Group 5"/>
                <p:cNvGrpSpPr>
                  <a:grpSpLocks/>
                </p:cNvGrpSpPr>
                <p:nvPr/>
              </p:nvGrpSpPr>
              <p:grpSpPr bwMode="auto">
                <a:xfrm>
                  <a:off x="3895437" y="5140213"/>
                  <a:ext cx="1425137" cy="1326177"/>
                  <a:chOff x="239" y="643"/>
                  <a:chExt cx="262" cy="232"/>
                </a:xfrm>
              </p:grpSpPr>
              <p:grpSp>
                <p:nvGrpSpPr>
                  <p:cNvPr id="9" name="Group 6"/>
                  <p:cNvGrpSpPr>
                    <a:grpSpLocks/>
                  </p:cNvGrpSpPr>
                  <p:nvPr/>
                </p:nvGrpSpPr>
                <p:grpSpPr bwMode="auto">
                  <a:xfrm>
                    <a:off x="239" y="643"/>
                    <a:ext cx="262" cy="232"/>
                    <a:chOff x="239" y="643"/>
                    <a:chExt cx="262" cy="232"/>
                  </a:xfrm>
                </p:grpSpPr>
                <p:cxnSp>
                  <p:nvCxnSpPr>
                    <p:cNvPr id="123" name="AutoShape 7"/>
                    <p:cNvCxnSpPr>
                      <a:cxnSpLocks noChangeShapeType="1"/>
                    </p:cNvCxnSpPr>
                    <p:nvPr/>
                  </p:nvCxnSpPr>
                  <p:spPr bwMode="auto">
                    <a:xfrm flipH="1">
                      <a:off x="370"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5" name="AutoShape 8"/>
                    <p:cNvCxnSpPr>
                      <a:cxnSpLocks noChangeShapeType="1"/>
                    </p:cNvCxnSpPr>
                    <p:nvPr/>
                  </p:nvCxnSpPr>
                  <p:spPr bwMode="auto">
                    <a:xfrm>
                      <a:off x="318" y="776"/>
                      <a:ext cx="52" cy="99"/>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6" name="AutoShape 9"/>
                    <p:cNvCxnSpPr>
                      <a:cxnSpLocks noChangeShapeType="1"/>
                    </p:cNvCxnSpPr>
                    <p:nvPr/>
                  </p:nvCxnSpPr>
                  <p:spPr bwMode="auto">
                    <a:xfrm>
                      <a:off x="239"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nvGrpSpPr>
                    <p:cNvPr id="10" name="Group 10"/>
                    <p:cNvGrpSpPr>
                      <a:grpSpLocks/>
                    </p:cNvGrpSpPr>
                    <p:nvPr/>
                  </p:nvGrpSpPr>
                  <p:grpSpPr bwMode="auto">
                    <a:xfrm>
                      <a:off x="239" y="643"/>
                      <a:ext cx="262" cy="133"/>
                      <a:chOff x="239" y="643"/>
                      <a:chExt cx="262" cy="133"/>
                    </a:xfrm>
                  </p:grpSpPr>
                  <p:cxnSp>
                    <p:nvCxnSpPr>
                      <p:cNvPr id="128" name="AutoShape 11"/>
                      <p:cNvCxnSpPr>
                        <a:cxnSpLocks noChangeShapeType="1"/>
                      </p:cNvCxnSpPr>
                      <p:nvPr/>
                    </p:nvCxnSpPr>
                    <p:spPr bwMode="auto">
                      <a:xfrm flipH="1">
                        <a:off x="239"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9" name="AutoShape 12"/>
                      <p:cNvCxnSpPr>
                        <a:cxnSpLocks noChangeShapeType="1"/>
                      </p:cNvCxnSpPr>
                      <p:nvPr/>
                    </p:nvCxnSpPr>
                    <p:spPr bwMode="auto">
                      <a:xfrm>
                        <a:off x="370"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0" name="AutoShape 13"/>
                      <p:cNvCxnSpPr>
                        <a:cxnSpLocks noChangeShapeType="1"/>
                      </p:cNvCxnSpPr>
                      <p:nvPr/>
                    </p:nvCxnSpPr>
                    <p:spPr bwMode="auto">
                      <a:xfrm>
                        <a:off x="370" y="643"/>
                        <a:ext cx="59" cy="10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1" name="AutoShape 14"/>
                      <p:cNvCxnSpPr>
                        <a:cxnSpLocks noChangeShapeType="1"/>
                      </p:cNvCxnSpPr>
                      <p:nvPr/>
                    </p:nvCxnSpPr>
                    <p:spPr bwMode="auto">
                      <a:xfrm>
                        <a:off x="239" y="759"/>
                        <a:ext cx="79"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2" name="AutoShape 15"/>
                      <p:cNvCxnSpPr>
                        <a:cxnSpLocks noChangeShapeType="1"/>
                      </p:cNvCxnSpPr>
                      <p:nvPr/>
                    </p:nvCxnSpPr>
                    <p:spPr bwMode="auto">
                      <a:xfrm flipV="1">
                        <a:off x="318" y="759"/>
                        <a:ext cx="183"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3" name="AutoShape 16"/>
                      <p:cNvCxnSpPr>
                        <a:cxnSpLocks noChangeShapeType="1"/>
                      </p:cNvCxnSpPr>
                      <p:nvPr/>
                    </p:nvCxnSpPr>
                    <p:spPr bwMode="auto">
                      <a:xfrm flipH="1">
                        <a:off x="318" y="643"/>
                        <a:ext cx="52" cy="133"/>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4" name="AutoShape 17"/>
                      <p:cNvCxnSpPr>
                        <a:cxnSpLocks noChangeShapeType="1"/>
                      </p:cNvCxnSpPr>
                      <p:nvPr/>
                    </p:nvCxnSpPr>
                    <p:spPr bwMode="auto">
                      <a:xfrm flipV="1">
                        <a:off x="239" y="743"/>
                        <a:ext cx="190"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5" name="AutoShape 18"/>
                      <p:cNvCxnSpPr>
                        <a:cxnSpLocks noChangeShapeType="1"/>
                      </p:cNvCxnSpPr>
                      <p:nvPr/>
                    </p:nvCxnSpPr>
                    <p:spPr bwMode="auto">
                      <a:xfrm>
                        <a:off x="429" y="743"/>
                        <a:ext cx="72"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grpSp>
              <p:cxnSp>
                <p:nvCxnSpPr>
                  <p:cNvPr id="122" name="AutoShape 19"/>
                  <p:cNvCxnSpPr>
                    <a:cxnSpLocks noChangeShapeType="1"/>
                  </p:cNvCxnSpPr>
                  <p:nvPr/>
                </p:nvCxnSpPr>
                <p:spPr bwMode="auto">
                  <a:xfrm flipH="1">
                    <a:off x="370" y="743"/>
                    <a:ext cx="59" cy="132"/>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10" name="Oval 20"/>
                <p:cNvSpPr>
                  <a:spLocks noChangeArrowheads="1"/>
                </p:cNvSpPr>
                <p:nvPr/>
              </p:nvSpPr>
              <p:spPr bwMode="auto">
                <a:xfrm>
                  <a:off x="3851921"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1" name="Oval 21"/>
                <p:cNvSpPr>
                  <a:spLocks noChangeArrowheads="1"/>
                </p:cNvSpPr>
                <p:nvPr/>
              </p:nvSpPr>
              <p:spPr bwMode="auto">
                <a:xfrm>
                  <a:off x="5271618"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2" name="Oval 22"/>
                <p:cNvSpPr>
                  <a:spLocks noChangeArrowheads="1"/>
                </p:cNvSpPr>
                <p:nvPr/>
              </p:nvSpPr>
              <p:spPr bwMode="auto">
                <a:xfrm>
                  <a:off x="4559050" y="6420660"/>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3" name="Oval 23"/>
                <p:cNvSpPr>
                  <a:spLocks noChangeArrowheads="1"/>
                </p:cNvSpPr>
                <p:nvPr/>
              </p:nvSpPr>
              <p:spPr bwMode="auto">
                <a:xfrm>
                  <a:off x="4265319" y="5849032"/>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4" name="Oval 24"/>
                <p:cNvSpPr>
                  <a:spLocks noChangeArrowheads="1"/>
                </p:cNvSpPr>
                <p:nvPr/>
              </p:nvSpPr>
              <p:spPr bwMode="auto">
                <a:xfrm>
                  <a:off x="4564489" y="5094483"/>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5" name="Oval 25"/>
                <p:cNvSpPr>
                  <a:spLocks noChangeArrowheads="1"/>
                </p:cNvSpPr>
                <p:nvPr/>
              </p:nvSpPr>
              <p:spPr bwMode="auto">
                <a:xfrm>
                  <a:off x="4863659" y="5660395"/>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6" name="Oval 26"/>
                <p:cNvSpPr>
                  <a:spLocks noChangeArrowheads="1"/>
                </p:cNvSpPr>
                <p:nvPr/>
              </p:nvSpPr>
              <p:spPr bwMode="auto">
                <a:xfrm>
                  <a:off x="4542630" y="5705784"/>
                  <a:ext cx="173386" cy="171488"/>
                </a:xfrm>
                <a:prstGeom prst="ellipse">
                  <a:avLst/>
                </a:prstGeom>
                <a:gradFill>
                  <a:gsLst>
                    <a:gs pos="0">
                      <a:srgbClr val="FFC000"/>
                    </a:gs>
                    <a:gs pos="50000">
                      <a:srgbClr val="FF3300"/>
                    </a:gs>
                  </a:gsLst>
                  <a:path path="circle">
                    <a:fillToRect l="50000" t="50000" r="50000" b="50000"/>
                  </a:path>
                </a:gra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20" name="テキスト ボックス 119"/>
                <p:cNvSpPr txBox="1"/>
                <p:nvPr/>
              </p:nvSpPr>
              <p:spPr>
                <a:xfrm>
                  <a:off x="4368630" y="5583323"/>
                  <a:ext cx="398184" cy="208940"/>
                </a:xfrm>
                <a:prstGeom prst="rect">
                  <a:avLst/>
                </a:prstGeom>
                <a:noFill/>
              </p:spPr>
              <p:txBody>
                <a:bodyPr wrap="square" rtlCol="0">
                  <a:spAutoFit/>
                </a:bodyPr>
                <a:lstStyle/>
                <a:p>
                  <a:r>
                    <a:rPr lang="en-US" altLang="ja-JP" sz="1400" dirty="0" smtClean="0">
                      <a:solidFill>
                        <a:prstClr val="black"/>
                      </a:solidFill>
                    </a:rPr>
                    <a:t>Cu</a:t>
                  </a:r>
                  <a:r>
                    <a:rPr lang="en-US" altLang="ja-JP" sz="1400" baseline="30000" dirty="0" smtClean="0">
                      <a:solidFill>
                        <a:prstClr val="black"/>
                      </a:solidFill>
                    </a:rPr>
                    <a:t>2+</a:t>
                  </a:r>
                  <a:endParaRPr lang="ja-JP" altLang="en-US" baseline="30000" dirty="0">
                    <a:solidFill>
                      <a:prstClr val="black"/>
                    </a:solidFill>
                  </a:endParaRPr>
                </a:p>
              </p:txBody>
            </p:sp>
          </p:grpSp>
          <p:sp>
            <p:nvSpPr>
              <p:cNvPr id="167" name="テキスト ボックス 166"/>
              <p:cNvSpPr txBox="1"/>
              <p:nvPr/>
            </p:nvSpPr>
            <p:spPr>
              <a:xfrm>
                <a:off x="7596336" y="405732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8" name="テキスト ボックス 167"/>
              <p:cNvSpPr txBox="1"/>
              <p:nvPr/>
            </p:nvSpPr>
            <p:spPr>
              <a:xfrm>
                <a:off x="6372200" y="5065439"/>
                <a:ext cx="401072" cy="307777"/>
              </a:xfrm>
              <a:prstGeom prst="rect">
                <a:avLst/>
              </a:prstGeom>
              <a:noFill/>
            </p:spPr>
            <p:txBody>
              <a:bodyPr wrap="squar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9" name="テキスト ボックス 168"/>
              <p:cNvSpPr txBox="1"/>
              <p:nvPr/>
            </p:nvSpPr>
            <p:spPr>
              <a:xfrm>
                <a:off x="8635424" y="5065439"/>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0" name="テキスト ボックス 169"/>
              <p:cNvSpPr txBox="1"/>
              <p:nvPr/>
            </p:nvSpPr>
            <p:spPr>
              <a:xfrm>
                <a:off x="8059360" y="4941168"/>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1" name="テキスト ボックス 170"/>
              <p:cNvSpPr txBox="1"/>
              <p:nvPr/>
            </p:nvSpPr>
            <p:spPr>
              <a:xfrm>
                <a:off x="6948264" y="5445224"/>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2" name="テキスト ボックス 171"/>
              <p:cNvSpPr txBox="1"/>
              <p:nvPr/>
            </p:nvSpPr>
            <p:spPr>
              <a:xfrm>
                <a:off x="7627312" y="621756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grpSp>
        <p:sp>
          <p:nvSpPr>
            <p:cNvPr id="73" name="正方形/長方形 72"/>
            <p:cNvSpPr/>
            <p:nvPr/>
          </p:nvSpPr>
          <p:spPr>
            <a:xfrm>
              <a:off x="6867625" y="6488668"/>
              <a:ext cx="1664815" cy="369332"/>
            </a:xfrm>
            <a:prstGeom prst="rect">
              <a:avLst/>
            </a:prstGeom>
          </p:spPr>
          <p:txBody>
            <a:bodyPr wrap="none">
              <a:spAutoFit/>
            </a:bodyPr>
            <a:lstStyle/>
            <a:p>
              <a:r>
                <a:rPr lang="en-US" altLang="ja-JP" dirty="0" smtClean="0">
                  <a:solidFill>
                    <a:prstClr val="black"/>
                  </a:solidFill>
                </a:rPr>
                <a:t>cubic symmetry</a:t>
              </a:r>
              <a:endParaRPr lang="ja-JP" altLang="en-US" dirty="0">
                <a:solidFill>
                  <a:prstClr val="black"/>
                </a:solidFill>
              </a:endParaRPr>
            </a:p>
          </p:txBody>
        </p:sp>
      </p:grpSp>
      <p:sp>
        <p:nvSpPr>
          <p:cNvPr id="77"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74"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17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500"/>
                                        <p:tgtEl>
                                          <p:spTgt spid="17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nvGrpSpPr>
          <p:cNvPr id="84" name="グループ化 83"/>
          <p:cNvGrpSpPr/>
          <p:nvPr/>
        </p:nvGrpSpPr>
        <p:grpSpPr>
          <a:xfrm>
            <a:off x="1835696" y="4077072"/>
            <a:ext cx="2229653" cy="2592288"/>
            <a:chOff x="2198331" y="4077072"/>
            <a:chExt cx="2229653" cy="2592288"/>
          </a:xfrm>
        </p:grpSpPr>
        <p:grpSp>
          <p:nvGrpSpPr>
            <p:cNvPr id="4"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5"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6"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sp>
        <p:nvSpPr>
          <p:cNvPr id="21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11" name="テキスト ボックス 210"/>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grpSp>
        <p:nvGrpSpPr>
          <p:cNvPr id="220" name="グループ化 219"/>
          <p:cNvGrpSpPr/>
          <p:nvPr/>
        </p:nvGrpSpPr>
        <p:grpSpPr>
          <a:xfrm>
            <a:off x="6660231" y="3861048"/>
            <a:ext cx="2057257" cy="2808312"/>
            <a:chOff x="6660231" y="3861048"/>
            <a:chExt cx="2057257" cy="2808312"/>
          </a:xfrm>
        </p:grpSpPr>
        <p:grpSp>
          <p:nvGrpSpPr>
            <p:cNvPr id="151" name="グループ化 92"/>
            <p:cNvGrpSpPr/>
            <p:nvPr/>
          </p:nvGrpSpPr>
          <p:grpSpPr>
            <a:xfrm>
              <a:off x="6660231" y="4077072"/>
              <a:ext cx="1800200" cy="2520280"/>
              <a:chOff x="4139951" y="3573016"/>
              <a:chExt cx="1800200" cy="2520280"/>
            </a:xfrm>
          </p:grpSpPr>
          <p:grpSp>
            <p:nvGrpSpPr>
              <p:cNvPr id="152" name="グループ化 141"/>
              <p:cNvGrpSpPr/>
              <p:nvPr/>
            </p:nvGrpSpPr>
            <p:grpSpPr>
              <a:xfrm>
                <a:off x="4139951" y="3573016"/>
                <a:ext cx="1800200" cy="2520280"/>
                <a:chOff x="3653143" y="5094483"/>
                <a:chExt cx="1710946" cy="1417637"/>
              </a:xfrm>
            </p:grpSpPr>
            <p:grpSp>
              <p:nvGrpSpPr>
                <p:cNvPr id="154" name="Group 5"/>
                <p:cNvGrpSpPr>
                  <a:grpSpLocks/>
                </p:cNvGrpSpPr>
                <p:nvPr/>
              </p:nvGrpSpPr>
              <p:grpSpPr bwMode="auto">
                <a:xfrm>
                  <a:off x="3895437" y="5140213"/>
                  <a:ext cx="1425137" cy="1326177"/>
                  <a:chOff x="239" y="643"/>
                  <a:chExt cx="262" cy="232"/>
                </a:xfrm>
              </p:grpSpPr>
              <p:grpSp>
                <p:nvGrpSpPr>
                  <p:cNvPr id="165" name="Group 6"/>
                  <p:cNvGrpSpPr>
                    <a:grpSpLocks/>
                  </p:cNvGrpSpPr>
                  <p:nvPr/>
                </p:nvGrpSpPr>
                <p:grpSpPr bwMode="auto">
                  <a:xfrm>
                    <a:off x="239" y="643"/>
                    <a:ext cx="262" cy="232"/>
                    <a:chOff x="239" y="643"/>
                    <a:chExt cx="262" cy="232"/>
                  </a:xfrm>
                </p:grpSpPr>
                <p:cxnSp>
                  <p:nvCxnSpPr>
                    <p:cNvPr id="167" name="AutoShape 7"/>
                    <p:cNvCxnSpPr>
                      <a:cxnSpLocks noChangeShapeType="1"/>
                    </p:cNvCxnSpPr>
                    <p:nvPr/>
                  </p:nvCxnSpPr>
                  <p:spPr bwMode="auto">
                    <a:xfrm flipH="1">
                      <a:off x="370"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68" name="AutoShape 8"/>
                    <p:cNvCxnSpPr>
                      <a:cxnSpLocks noChangeShapeType="1"/>
                    </p:cNvCxnSpPr>
                    <p:nvPr/>
                  </p:nvCxnSpPr>
                  <p:spPr bwMode="auto">
                    <a:xfrm>
                      <a:off x="318" y="776"/>
                      <a:ext cx="52" cy="99"/>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69" name="AutoShape 9"/>
                    <p:cNvCxnSpPr>
                      <a:cxnSpLocks noChangeShapeType="1"/>
                    </p:cNvCxnSpPr>
                    <p:nvPr/>
                  </p:nvCxnSpPr>
                  <p:spPr bwMode="auto">
                    <a:xfrm>
                      <a:off x="239"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nvGrpSpPr>
                    <p:cNvPr id="170" name="Group 10"/>
                    <p:cNvGrpSpPr>
                      <a:grpSpLocks/>
                    </p:cNvGrpSpPr>
                    <p:nvPr/>
                  </p:nvGrpSpPr>
                  <p:grpSpPr bwMode="auto">
                    <a:xfrm>
                      <a:off x="239" y="643"/>
                      <a:ext cx="262" cy="133"/>
                      <a:chOff x="239" y="643"/>
                      <a:chExt cx="262" cy="133"/>
                    </a:xfrm>
                  </p:grpSpPr>
                  <p:cxnSp>
                    <p:nvCxnSpPr>
                      <p:cNvPr id="171" name="AutoShape 11"/>
                      <p:cNvCxnSpPr>
                        <a:cxnSpLocks noChangeShapeType="1"/>
                      </p:cNvCxnSpPr>
                      <p:nvPr/>
                    </p:nvCxnSpPr>
                    <p:spPr bwMode="auto">
                      <a:xfrm flipH="1">
                        <a:off x="239"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2" name="AutoShape 12"/>
                      <p:cNvCxnSpPr>
                        <a:cxnSpLocks noChangeShapeType="1"/>
                      </p:cNvCxnSpPr>
                      <p:nvPr/>
                    </p:nvCxnSpPr>
                    <p:spPr bwMode="auto">
                      <a:xfrm>
                        <a:off x="370"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3" name="AutoShape 13"/>
                      <p:cNvCxnSpPr>
                        <a:cxnSpLocks noChangeShapeType="1"/>
                      </p:cNvCxnSpPr>
                      <p:nvPr/>
                    </p:nvCxnSpPr>
                    <p:spPr bwMode="auto">
                      <a:xfrm>
                        <a:off x="370" y="643"/>
                        <a:ext cx="59" cy="10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4" name="AutoShape 14"/>
                      <p:cNvCxnSpPr>
                        <a:cxnSpLocks noChangeShapeType="1"/>
                      </p:cNvCxnSpPr>
                      <p:nvPr/>
                    </p:nvCxnSpPr>
                    <p:spPr bwMode="auto">
                      <a:xfrm>
                        <a:off x="239" y="759"/>
                        <a:ext cx="79"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5" name="AutoShape 15"/>
                      <p:cNvCxnSpPr>
                        <a:cxnSpLocks noChangeShapeType="1"/>
                      </p:cNvCxnSpPr>
                      <p:nvPr/>
                    </p:nvCxnSpPr>
                    <p:spPr bwMode="auto">
                      <a:xfrm flipV="1">
                        <a:off x="318" y="759"/>
                        <a:ext cx="183"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6" name="AutoShape 16"/>
                      <p:cNvCxnSpPr>
                        <a:cxnSpLocks noChangeShapeType="1"/>
                      </p:cNvCxnSpPr>
                      <p:nvPr/>
                    </p:nvCxnSpPr>
                    <p:spPr bwMode="auto">
                      <a:xfrm flipH="1">
                        <a:off x="318" y="643"/>
                        <a:ext cx="52" cy="133"/>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7" name="AutoShape 17"/>
                      <p:cNvCxnSpPr>
                        <a:cxnSpLocks noChangeShapeType="1"/>
                      </p:cNvCxnSpPr>
                      <p:nvPr/>
                    </p:nvCxnSpPr>
                    <p:spPr bwMode="auto">
                      <a:xfrm flipV="1">
                        <a:off x="239" y="743"/>
                        <a:ext cx="190"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8" name="AutoShape 18"/>
                      <p:cNvCxnSpPr>
                        <a:cxnSpLocks noChangeShapeType="1"/>
                      </p:cNvCxnSpPr>
                      <p:nvPr/>
                    </p:nvCxnSpPr>
                    <p:spPr bwMode="auto">
                      <a:xfrm>
                        <a:off x="429" y="743"/>
                        <a:ext cx="72"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grpSp>
              <p:cxnSp>
                <p:nvCxnSpPr>
                  <p:cNvPr id="166" name="AutoShape 19"/>
                  <p:cNvCxnSpPr>
                    <a:cxnSpLocks noChangeShapeType="1"/>
                  </p:cNvCxnSpPr>
                  <p:nvPr/>
                </p:nvCxnSpPr>
                <p:spPr bwMode="auto">
                  <a:xfrm flipH="1">
                    <a:off x="370" y="743"/>
                    <a:ext cx="59" cy="132"/>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55" name="Oval 20"/>
                <p:cNvSpPr>
                  <a:spLocks noChangeArrowheads="1"/>
                </p:cNvSpPr>
                <p:nvPr/>
              </p:nvSpPr>
              <p:spPr bwMode="auto">
                <a:xfrm>
                  <a:off x="3851921"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6" name="Oval 21"/>
                <p:cNvSpPr>
                  <a:spLocks noChangeArrowheads="1"/>
                </p:cNvSpPr>
                <p:nvPr/>
              </p:nvSpPr>
              <p:spPr bwMode="auto">
                <a:xfrm>
                  <a:off x="5271618"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7" name="Oval 22"/>
                <p:cNvSpPr>
                  <a:spLocks noChangeArrowheads="1"/>
                </p:cNvSpPr>
                <p:nvPr/>
              </p:nvSpPr>
              <p:spPr bwMode="auto">
                <a:xfrm>
                  <a:off x="4559050" y="6420660"/>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8" name="Oval 23"/>
                <p:cNvSpPr>
                  <a:spLocks noChangeArrowheads="1"/>
                </p:cNvSpPr>
                <p:nvPr/>
              </p:nvSpPr>
              <p:spPr bwMode="auto">
                <a:xfrm>
                  <a:off x="4265319" y="5849032"/>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9" name="Oval 24"/>
                <p:cNvSpPr>
                  <a:spLocks noChangeArrowheads="1"/>
                </p:cNvSpPr>
                <p:nvPr/>
              </p:nvSpPr>
              <p:spPr bwMode="auto">
                <a:xfrm>
                  <a:off x="4564489" y="5094483"/>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60" name="Oval 25"/>
                <p:cNvSpPr>
                  <a:spLocks noChangeArrowheads="1"/>
                </p:cNvSpPr>
                <p:nvPr/>
              </p:nvSpPr>
              <p:spPr bwMode="auto">
                <a:xfrm>
                  <a:off x="4863659" y="5660395"/>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62" name="テキスト ボックス 161"/>
                <p:cNvSpPr txBox="1"/>
                <p:nvPr/>
              </p:nvSpPr>
              <p:spPr>
                <a:xfrm>
                  <a:off x="3653143" y="5650431"/>
                  <a:ext cx="381187" cy="173122"/>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3" name="テキスト ボックス 162"/>
                <p:cNvSpPr txBox="1"/>
                <p:nvPr/>
              </p:nvSpPr>
              <p:spPr>
                <a:xfrm>
                  <a:off x="4269084" y="5583323"/>
                  <a:ext cx="547504" cy="173122"/>
                </a:xfrm>
                <a:prstGeom prst="rect">
                  <a:avLst/>
                </a:prstGeom>
                <a:noFill/>
              </p:spPr>
              <p:txBody>
                <a:bodyPr wrap="square" rtlCol="0">
                  <a:spAutoFit/>
                </a:bodyPr>
                <a:lstStyle/>
                <a:p>
                  <a:r>
                    <a:rPr lang="en-US" altLang="ja-JP" sz="1400" dirty="0" smtClean="0">
                      <a:solidFill>
                        <a:prstClr val="black"/>
                      </a:solidFill>
                    </a:rPr>
                    <a:t>Cu</a:t>
                  </a:r>
                  <a:r>
                    <a:rPr lang="en-US" altLang="ja-JP" sz="1400" baseline="30000" dirty="0" smtClean="0">
                      <a:solidFill>
                        <a:prstClr val="black"/>
                      </a:solidFill>
                    </a:rPr>
                    <a:t>2+</a:t>
                  </a:r>
                  <a:endParaRPr lang="ja-JP" altLang="en-US" baseline="30000" dirty="0">
                    <a:solidFill>
                      <a:prstClr val="black"/>
                    </a:solidFill>
                  </a:endParaRPr>
                </a:p>
              </p:txBody>
            </p:sp>
          </p:grpSp>
          <p:sp>
            <p:nvSpPr>
              <p:cNvPr id="153" name="Oval 26"/>
              <p:cNvSpPr>
                <a:spLocks noChangeArrowheads="1"/>
              </p:cNvSpPr>
              <p:nvPr/>
            </p:nvSpPr>
            <p:spPr bwMode="auto">
              <a:xfrm>
                <a:off x="5041237" y="4688560"/>
                <a:ext cx="250843" cy="252608"/>
              </a:xfrm>
              <a:prstGeom prst="ellipse">
                <a:avLst/>
              </a:prstGeom>
              <a:gradFill>
                <a:gsLst>
                  <a:gs pos="0">
                    <a:srgbClr val="FFC000"/>
                  </a:gs>
                  <a:gs pos="50000">
                    <a:srgbClr val="FF3300"/>
                  </a:gs>
                </a:gsLst>
                <a:path path="circle">
                  <a:fillToRect l="50000" t="50000" r="50000" b="50000"/>
                </a:path>
              </a:gra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grpSp>
        <p:sp>
          <p:nvSpPr>
            <p:cNvPr id="213" name="テキスト ボックス 212"/>
            <p:cNvSpPr txBox="1"/>
            <p:nvPr/>
          </p:nvSpPr>
          <p:spPr>
            <a:xfrm>
              <a:off x="7596336" y="3861048"/>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4" name="テキスト ボックス 213"/>
            <p:cNvSpPr txBox="1"/>
            <p:nvPr/>
          </p:nvSpPr>
          <p:spPr>
            <a:xfrm>
              <a:off x="8316416" y="5013176"/>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5" name="テキスト ボックス 214"/>
            <p:cNvSpPr txBox="1"/>
            <p:nvPr/>
          </p:nvSpPr>
          <p:spPr>
            <a:xfrm>
              <a:off x="7915344" y="4921423"/>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6" name="テキスト ボックス 215"/>
            <p:cNvSpPr txBox="1"/>
            <p:nvPr/>
          </p:nvSpPr>
          <p:spPr>
            <a:xfrm>
              <a:off x="7092280" y="549748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7" name="テキスト ボックス 216"/>
            <p:cNvSpPr txBox="1"/>
            <p:nvPr/>
          </p:nvSpPr>
          <p:spPr>
            <a:xfrm>
              <a:off x="7627312" y="6361583"/>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grpSp>
      <p:sp>
        <p:nvSpPr>
          <p:cNvPr id="218" name="テキスト ボックス 217"/>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19" name="テキスト ボックス 218"/>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08" name="フリーフォーム 107"/>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02" name="グループ化 41"/>
          <p:cNvGrpSpPr/>
          <p:nvPr/>
        </p:nvGrpSpPr>
        <p:grpSpPr>
          <a:xfrm>
            <a:off x="3419872" y="620688"/>
            <a:ext cx="1477270" cy="2736304"/>
            <a:chOff x="1187624" y="1628800"/>
            <a:chExt cx="2197350" cy="2736304"/>
          </a:xfrm>
        </p:grpSpPr>
        <p:pic>
          <p:nvPicPr>
            <p:cNvPr id="109"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10"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11"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1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90"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052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wipe(left)">
                                      <p:cBhvr>
                                        <p:cTn id="10" dur="5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6" name="グループ化 5"/>
          <p:cNvGrpSpPr/>
          <p:nvPr/>
        </p:nvGrpSpPr>
        <p:grpSpPr>
          <a:xfrm>
            <a:off x="5652120" y="3573016"/>
            <a:ext cx="3168352" cy="3204104"/>
            <a:chOff x="5652120" y="3573016"/>
            <a:chExt cx="3168352" cy="3204104"/>
          </a:xfrm>
        </p:grpSpPr>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62" name="フリーフォーム 161"/>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p:grpSp>
      <mc:AlternateContent xmlns:mc="http://schemas.openxmlformats.org/markup-compatibility/2006" xmlns:a14="http://schemas.microsoft.com/office/drawing/2010/main">
        <mc:Choice Requires="a14">
          <p:sp>
            <p:nvSpPr>
              <p:cNvPr id="125" name="テキスト ボックス 124"/>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grpSp>
        <p:nvGrpSpPr>
          <p:cNvPr id="129" name="グループ化 128"/>
          <p:cNvGrpSpPr/>
          <p:nvPr/>
        </p:nvGrpSpPr>
        <p:grpSpPr>
          <a:xfrm>
            <a:off x="6022581" y="4755600"/>
            <a:ext cx="182180" cy="531495"/>
            <a:chOff x="5731068" y="2731203"/>
            <a:chExt cx="182180" cy="531495"/>
          </a:xfrm>
        </p:grpSpPr>
        <p:sp>
          <p:nvSpPr>
            <p:cNvPr id="130"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1"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 name="テキスト ボックス 1"/>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
        <p:nvSpPr>
          <p:cNvPr id="138"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973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down)">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500"/>
                                        <p:tgtEl>
                                          <p:spTgt spid="125"/>
                                        </p:tgtEl>
                                      </p:cBhvr>
                                    </p:animEffect>
                                  </p:childTnLst>
                                </p:cTn>
                              </p:par>
                              <p:par>
                                <p:cTn id="21" presetID="10"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2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テキスト ボックス 1"/>
          <p:cNvSpPr txBox="1"/>
          <p:nvPr/>
        </p:nvSpPr>
        <p:spPr>
          <a:xfrm>
            <a:off x="7067278" y="4293096"/>
            <a:ext cx="385042" cy="461665"/>
          </a:xfrm>
          <a:prstGeom prst="rect">
            <a:avLst/>
          </a:prstGeom>
          <a:noFill/>
        </p:spPr>
        <p:txBody>
          <a:bodyPr wrap="none" rtlCol="0">
            <a:spAutoFit/>
          </a:bodyPr>
          <a:lstStyle/>
          <a:p>
            <a:r>
              <a:rPr kumimoji="1" lang="en-US" altLang="ja-JP" sz="2400" b="1" dirty="0" smtClean="0"/>
              <a:t>U</a:t>
            </a:r>
            <a:endParaRPr kumimoji="1" lang="ja-JP" altLang="en-US" b="1" dirty="0"/>
          </a:p>
        </p:txBody>
      </p:sp>
      <p:sp>
        <p:nvSpPr>
          <p:cNvPr id="245" name="フリーフォーム 244"/>
          <p:cNvSpPr/>
          <p:nvPr/>
        </p:nvSpPr>
        <p:spPr>
          <a:xfrm rot="1730993">
            <a:off x="6932531" y="4642240"/>
            <a:ext cx="360218" cy="138545"/>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フリーフォーム 161"/>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mc:AlternateContent xmlns:mc="http://schemas.openxmlformats.org/markup-compatibility/2006" xmlns:a14="http://schemas.microsoft.com/office/drawing/2010/main">
        <mc:Choice Requires="a14">
          <p:sp>
            <p:nvSpPr>
              <p:cNvPr id="129" name="テキスト ボックス 128"/>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9" name="テキスト ボックス 128"/>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grpSp>
        <p:nvGrpSpPr>
          <p:cNvPr id="130" name="グループ化 129"/>
          <p:cNvGrpSpPr/>
          <p:nvPr/>
        </p:nvGrpSpPr>
        <p:grpSpPr>
          <a:xfrm>
            <a:off x="6022581" y="4754761"/>
            <a:ext cx="182180" cy="531495"/>
            <a:chOff x="5731068" y="2731203"/>
            <a:chExt cx="182180" cy="531495"/>
          </a:xfrm>
        </p:grpSpPr>
        <p:sp>
          <p:nvSpPr>
            <p:cNvPr id="131"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6"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51" name="テキスト ボックス 150"/>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
        <p:nvSpPr>
          <p:cNvPr id="138"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0731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2"/>
                                        </p:tgtEl>
                                      </p:cBhvr>
                                    </p:animEffect>
                                    <p:set>
                                      <p:cBhvr>
                                        <p:cTn id="7" dur="1" fill="hold">
                                          <p:stCondLst>
                                            <p:cond delay="499"/>
                                          </p:stCondLst>
                                        </p:cTn>
                                        <p:tgtEl>
                                          <p:spTgt spid="1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6"/>
                                        </p:tgtEl>
                                      </p:cBhvr>
                                    </p:animEffect>
                                    <p:set>
                                      <p:cBhvr>
                                        <p:cTn id="10" dur="1" fill="hold">
                                          <p:stCondLst>
                                            <p:cond delay="499"/>
                                          </p:stCondLst>
                                        </p:cTn>
                                        <p:tgtEl>
                                          <p:spTgt spid="1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3.61111E-6 -4.44444E-6 L 0.02222 -0.01643 C 0.02691 -0.02013 0.03402 -0.02199 0.04132 -0.02199 C 0.04965 -0.02199 0.05642 -0.02013 0.06111 -0.01643 L 0.0835 -4.44444E-6 " pathEditMode="relative" rAng="0" ptsTypes="FffFF">
                                      <p:cBhvr>
                                        <p:cTn id="14" dur="2000" fill="hold"/>
                                        <p:tgtEl>
                                          <p:spTgt spid="130"/>
                                        </p:tgtEl>
                                        <p:attrNameLst>
                                          <p:attrName>ppt_x</p:attrName>
                                          <p:attrName>ppt_y</p:attrName>
                                        </p:attrNameLst>
                                      </p:cBhvr>
                                      <p:rCtr x="4167" y="-1111"/>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5"/>
                                        </p:tgtEl>
                                        <p:attrNameLst>
                                          <p:attrName>style.visibility</p:attrName>
                                        </p:attrNameLst>
                                      </p:cBhvr>
                                      <p:to>
                                        <p:strVal val="visible"/>
                                      </p:to>
                                    </p:set>
                                    <p:animEffect transition="in" filter="wipe(down)">
                                      <p:cBhvr>
                                        <p:cTn id="22"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 grpId="0" animBg="1"/>
      <p:bldP spid="162" grpId="0" animBg="1"/>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363147" cy="523220"/>
          </a:xfrm>
          <a:prstGeom prst="rect">
            <a:avLst/>
          </a:prstGeom>
          <a:noFill/>
        </p:spPr>
        <p:txBody>
          <a:bodyPr wrap="none" rtlCol="0">
            <a:spAutoFit/>
          </a:bodyPr>
          <a:lstStyle/>
          <a:p>
            <a:r>
              <a:rPr lang="en-US" altLang="ja-JP" sz="2800" dirty="0" smtClean="0">
                <a:solidFill>
                  <a:prstClr val="black"/>
                </a:solidFill>
                <a:latin typeface="Arial" panose="020B0604020202020204" pitchFamily="34" charset="0"/>
                <a:cs typeface="Arial" panose="020B0604020202020204" pitchFamily="34" charset="0"/>
              </a:rPr>
              <a:t>Mott Insulator</a:t>
            </a:r>
            <a:endParaRPr lang="ja-JP" altLang="en-US" sz="2800" dirty="0">
              <a:solidFill>
                <a:prstClr val="black"/>
              </a:solidFill>
              <a:latin typeface="Arial" panose="020B0604020202020204" pitchFamily="34" charset="0"/>
              <a:cs typeface="Arial" panose="020B0604020202020204" pitchFamily="34" charset="0"/>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2" name="グループ化 1"/>
          <p:cNvGrpSpPr/>
          <p:nvPr/>
        </p:nvGrpSpPr>
        <p:grpSpPr>
          <a:xfrm>
            <a:off x="6798667" y="4715650"/>
            <a:ext cx="182180" cy="531495"/>
            <a:chOff x="5731068" y="2731203"/>
            <a:chExt cx="182180" cy="531495"/>
          </a:xfrm>
        </p:grpSpPr>
        <p:sp>
          <p:nvSpPr>
            <p:cNvPr id="141"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02"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mc:AlternateContent xmlns:mc="http://schemas.openxmlformats.org/markup-compatibility/2006" xmlns:a14="http://schemas.microsoft.com/office/drawing/2010/main">
        <mc:Choice Requires="a14">
          <p:sp>
            <p:nvSpPr>
              <p:cNvPr id="123" name="テキスト ボックス 122"/>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sp>
        <p:nvSpPr>
          <p:cNvPr id="124" name="テキスト ボックス 123"/>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
        <p:nvSpPr>
          <p:cNvPr id="125" name="テキスト ボックス 124"/>
          <p:cNvSpPr txBox="1"/>
          <p:nvPr/>
        </p:nvSpPr>
        <p:spPr>
          <a:xfrm>
            <a:off x="7067278" y="4293096"/>
            <a:ext cx="385042" cy="461665"/>
          </a:xfrm>
          <a:prstGeom prst="rect">
            <a:avLst/>
          </a:prstGeom>
          <a:noFill/>
        </p:spPr>
        <p:txBody>
          <a:bodyPr wrap="none" rtlCol="0">
            <a:spAutoFit/>
          </a:bodyPr>
          <a:lstStyle/>
          <a:p>
            <a:r>
              <a:rPr kumimoji="1" lang="en-US" altLang="ja-JP" sz="2400" b="1" dirty="0" smtClean="0"/>
              <a:t>U</a:t>
            </a:r>
            <a:endParaRPr kumimoji="1" lang="ja-JP" altLang="en-US" b="1" dirty="0"/>
          </a:p>
        </p:txBody>
      </p:sp>
      <p:sp>
        <p:nvSpPr>
          <p:cNvPr id="129" name="フリーフォーム 128"/>
          <p:cNvSpPr/>
          <p:nvPr/>
        </p:nvSpPr>
        <p:spPr>
          <a:xfrm rot="1730993">
            <a:off x="6932531" y="4642240"/>
            <a:ext cx="360218" cy="138545"/>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p:sp>
        <p:nvSpPr>
          <p:cNvPr id="131" name="フリーフォーム 130"/>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720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2.22222E-6 2.59259E-6 L -0.02378 -0.01204 C -0.02882 -0.01482 -0.03646 -0.01621 -0.04392 -0.01621 C -0.05278 -0.01621 -0.05972 -0.01482 -0.06493 -0.01204 L -0.08802 2.59259E-6 " pathEditMode="relative" rAng="0" ptsTypes="FffFF">
                                      <p:cBhvr>
                                        <p:cTn id="6" dur="2000" fill="hold"/>
                                        <p:tgtEl>
                                          <p:spTgt spid="2"/>
                                        </p:tgtEl>
                                        <p:attrNameLst>
                                          <p:attrName>ppt_x</p:attrName>
                                          <p:attrName>ppt_y</p:attrName>
                                        </p:attrNameLst>
                                      </p:cBhvr>
                                      <p:rCtr x="-4410" y="-810"/>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down)">
                                      <p:cBhvr>
                                        <p:cTn id="10" dur="500"/>
                                        <p:tgtEl>
                                          <p:spTgt spid="1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wipe(down)">
                                      <p:cBhvr>
                                        <p:cTn id="13" dur="500"/>
                                        <p:tgtEl>
                                          <p:spTgt spid="1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wipe(down)">
                                      <p:cBhvr>
                                        <p:cTn id="16" dur="500"/>
                                        <p:tgtEl>
                                          <p:spTgt spid="1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down)">
                                      <p:cBhvr>
                                        <p:cTn id="1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9" grpId="0" animBg="1"/>
      <p:bldP spid="130" grpId="0"/>
      <p:bldP spid="1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8</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0"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53" name="円/楕円 152"/>
          <p:cNvSpPr/>
          <p:nvPr/>
        </p:nvSpPr>
        <p:spPr>
          <a:xfrm>
            <a:off x="3707904" y="4365104"/>
            <a:ext cx="288032" cy="28803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375" name="グループ化 20"/>
          <p:cNvGrpSpPr>
            <a:grpSpLocks/>
          </p:cNvGrpSpPr>
          <p:nvPr/>
        </p:nvGrpSpPr>
        <p:grpSpPr bwMode="auto">
          <a:xfrm>
            <a:off x="5795243" y="2247254"/>
            <a:ext cx="2881213" cy="965724"/>
            <a:chOff x="5003155" y="797643"/>
            <a:chExt cx="2881214" cy="966347"/>
          </a:xfrm>
        </p:grpSpPr>
        <p:grpSp>
          <p:nvGrpSpPr>
            <p:cNvPr id="37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Arial" panose="020B0604020202020204" pitchFamily="34" charset="0"/>
                  <a:cs typeface="Arial" panose="020B0604020202020204" pitchFamily="34" charset="0"/>
                </a:rPr>
                <a:t>substitution</a:t>
              </a:r>
              <a:endParaRPr lang="ja-JP" altLang="en-US" sz="2400" b="1" dirty="0">
                <a:solidFill>
                  <a:prstClr val="black"/>
                </a:solidFill>
                <a:latin typeface="Arial" panose="020B0604020202020204" pitchFamily="34" charset="0"/>
                <a:cs typeface="Arial" panose="020B0604020202020204"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0" name="グループ化 41"/>
          <p:cNvGrpSpPr/>
          <p:nvPr/>
        </p:nvGrpSpPr>
        <p:grpSpPr>
          <a:xfrm>
            <a:off x="3419872" y="620688"/>
            <a:ext cx="1477270" cy="2736304"/>
            <a:chOff x="1187624" y="1628800"/>
            <a:chExt cx="2197350" cy="2736304"/>
          </a:xfrm>
        </p:grpSpPr>
        <p:pic>
          <p:nvPicPr>
            <p:cNvPr id="152"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4"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57" name="グループ化 382"/>
          <p:cNvGrpSpPr/>
          <p:nvPr/>
        </p:nvGrpSpPr>
        <p:grpSpPr>
          <a:xfrm>
            <a:off x="4067944" y="2420888"/>
            <a:ext cx="1296144" cy="396875"/>
            <a:chOff x="4355976" y="2420888"/>
            <a:chExt cx="1296144" cy="396875"/>
          </a:xfrm>
        </p:grpSpPr>
        <p:sp>
          <p:nvSpPr>
            <p:cNvPr id="158"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159"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13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grpSp>
        <p:nvGrpSpPr>
          <p:cNvPr id="229" name="Group 150"/>
          <p:cNvGrpSpPr>
            <a:grpSpLocks/>
          </p:cNvGrpSpPr>
          <p:nvPr/>
        </p:nvGrpSpPr>
        <p:grpSpPr bwMode="auto">
          <a:xfrm>
            <a:off x="5652120" y="4036839"/>
            <a:ext cx="3168352" cy="2740281"/>
            <a:chOff x="576" y="1344"/>
            <a:chExt cx="1977" cy="1758"/>
          </a:xfrm>
        </p:grpSpPr>
        <p:sp>
          <p:nvSpPr>
            <p:cNvPr id="262"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3"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4"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5"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266" name="Group 156"/>
            <p:cNvGrpSpPr>
              <a:grpSpLocks/>
            </p:cNvGrpSpPr>
            <p:nvPr/>
          </p:nvGrpSpPr>
          <p:grpSpPr bwMode="auto">
            <a:xfrm>
              <a:off x="576" y="1536"/>
              <a:ext cx="1977" cy="1345"/>
              <a:chOff x="576" y="1536"/>
              <a:chExt cx="1977" cy="1345"/>
            </a:xfrm>
          </p:grpSpPr>
          <p:grpSp>
            <p:nvGrpSpPr>
              <p:cNvPr id="267" name="Group 157"/>
              <p:cNvGrpSpPr>
                <a:grpSpLocks/>
              </p:cNvGrpSpPr>
              <p:nvPr/>
            </p:nvGrpSpPr>
            <p:grpSpPr bwMode="auto">
              <a:xfrm>
                <a:off x="576" y="1536"/>
                <a:ext cx="1977" cy="433"/>
                <a:chOff x="576" y="1536"/>
                <a:chExt cx="1977" cy="433"/>
              </a:xfrm>
            </p:grpSpPr>
            <p:sp>
              <p:nvSpPr>
                <p:cNvPr id="270"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71"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68"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9"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231"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2"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3"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4"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7" name="Oval 173"/>
          <p:cNvSpPr>
            <a:spLocks noChangeArrowheads="1"/>
          </p:cNvSpPr>
          <p:nvPr/>
        </p:nvSpPr>
        <p:spPr bwMode="auto">
          <a:xfrm>
            <a:off x="5998659"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9"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0"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1"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3"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4"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7"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 name="グループ化 8"/>
          <p:cNvGrpSpPr/>
          <p:nvPr/>
        </p:nvGrpSpPr>
        <p:grpSpPr>
          <a:xfrm>
            <a:off x="6031083" y="5463636"/>
            <a:ext cx="182180" cy="531495"/>
            <a:chOff x="5433626" y="1916748"/>
            <a:chExt cx="182180" cy="531495"/>
          </a:xfrm>
        </p:grpSpPr>
        <p:sp>
          <p:nvSpPr>
            <p:cNvPr id="238" name="Oval 174"/>
            <p:cNvSpPr>
              <a:spLocks noChangeArrowheads="1"/>
            </p:cNvSpPr>
            <p:nvPr/>
          </p:nvSpPr>
          <p:spPr bwMode="auto">
            <a:xfrm>
              <a:off x="5433626" y="2093915"/>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8" name="Line 217"/>
            <p:cNvSpPr>
              <a:spLocks noChangeShapeType="1"/>
            </p:cNvSpPr>
            <p:nvPr/>
          </p:nvSpPr>
          <p:spPr bwMode="auto">
            <a:xfrm rot="13200000">
              <a:off x="5524715" y="191674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49"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0" name="Line 223"/>
          <p:cNvSpPr>
            <a:spLocks noChangeShapeType="1"/>
          </p:cNvSpPr>
          <p:nvPr/>
        </p:nvSpPr>
        <p:spPr bwMode="auto">
          <a:xfrm rot="2400000">
            <a:off x="6085788"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2"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3"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4"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6"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7"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2" name="グループ化 1"/>
          <p:cNvGrpSpPr/>
          <p:nvPr/>
        </p:nvGrpSpPr>
        <p:grpSpPr>
          <a:xfrm>
            <a:off x="6802711" y="4734376"/>
            <a:ext cx="184160" cy="531495"/>
            <a:chOff x="6719025" y="604186"/>
            <a:chExt cx="184160" cy="531495"/>
          </a:xfrm>
        </p:grpSpPr>
        <p:sp>
          <p:nvSpPr>
            <p:cNvPr id="236" name="Oval 172"/>
            <p:cNvSpPr>
              <a:spLocks noChangeArrowheads="1"/>
            </p:cNvSpPr>
            <p:nvPr/>
          </p:nvSpPr>
          <p:spPr bwMode="auto">
            <a:xfrm>
              <a:off x="6719025" y="782315"/>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58" name="Line 235"/>
            <p:cNvSpPr>
              <a:spLocks noChangeShapeType="1"/>
            </p:cNvSpPr>
            <p:nvPr/>
          </p:nvSpPr>
          <p:spPr bwMode="auto">
            <a:xfrm rot="13200000">
              <a:off x="6816051" y="60418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59"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61"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72" name="Freeform 381"/>
          <p:cNvSpPr>
            <a:spLocks/>
          </p:cNvSpPr>
          <p:nvPr/>
        </p:nvSpPr>
        <p:spPr bwMode="auto">
          <a:xfrm>
            <a:off x="6876256" y="5085184"/>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274" name="Freeform 382"/>
          <p:cNvSpPr>
            <a:spLocks/>
          </p:cNvSpPr>
          <p:nvPr/>
        </p:nvSpPr>
        <p:spPr bwMode="auto">
          <a:xfrm rot="16200000" flipH="1">
            <a:off x="5976156" y="5985284"/>
            <a:ext cx="576064"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grpSp>
        <p:nvGrpSpPr>
          <p:cNvPr id="11" name="グループ化 10"/>
          <p:cNvGrpSpPr/>
          <p:nvPr/>
        </p:nvGrpSpPr>
        <p:grpSpPr>
          <a:xfrm>
            <a:off x="7591315" y="4747424"/>
            <a:ext cx="182180" cy="531495"/>
            <a:chOff x="8499599" y="4252787"/>
            <a:chExt cx="182180" cy="531495"/>
          </a:xfrm>
        </p:grpSpPr>
        <p:sp>
          <p:nvSpPr>
            <p:cNvPr id="126"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7"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2" name="グループ化 11"/>
          <p:cNvGrpSpPr/>
          <p:nvPr/>
        </p:nvGrpSpPr>
        <p:grpSpPr>
          <a:xfrm>
            <a:off x="8334720" y="6160893"/>
            <a:ext cx="182180" cy="531495"/>
            <a:chOff x="8499599" y="4859385"/>
            <a:chExt cx="182180" cy="531495"/>
          </a:xfrm>
        </p:grpSpPr>
        <p:sp>
          <p:nvSpPr>
            <p:cNvPr id="129"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0"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3" name="グループ化 12"/>
          <p:cNvGrpSpPr/>
          <p:nvPr/>
        </p:nvGrpSpPr>
        <p:grpSpPr>
          <a:xfrm>
            <a:off x="6012160" y="4042622"/>
            <a:ext cx="182180" cy="531495"/>
            <a:chOff x="8499599" y="4859385"/>
            <a:chExt cx="182180" cy="531495"/>
          </a:xfrm>
        </p:grpSpPr>
        <p:sp>
          <p:nvSpPr>
            <p:cNvPr id="134"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36" name="グループ化 135"/>
          <p:cNvGrpSpPr/>
          <p:nvPr/>
        </p:nvGrpSpPr>
        <p:grpSpPr>
          <a:xfrm>
            <a:off x="6012160" y="6186584"/>
            <a:ext cx="182180" cy="531495"/>
            <a:chOff x="8499599" y="4252787"/>
            <a:chExt cx="182180" cy="531495"/>
          </a:xfrm>
        </p:grpSpPr>
        <p:sp>
          <p:nvSpPr>
            <p:cNvPr id="137"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8"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39" name="テキスト ボックス 536"/>
          <p:cNvSpPr txBox="1">
            <a:spLocks noChangeArrowheads="1"/>
          </p:cNvSpPr>
          <p:nvPr/>
        </p:nvSpPr>
        <p:spPr bwMode="auto">
          <a:xfrm>
            <a:off x="7821086" y="-27384"/>
            <a:ext cx="1287418" cy="338554"/>
          </a:xfrm>
          <a:prstGeom prst="rect">
            <a:avLst/>
          </a:prstGeom>
          <a:noFill/>
          <a:ln w="9525">
            <a:noFill/>
            <a:miter lim="800000"/>
            <a:headEnd/>
            <a:tailEnd/>
          </a:ln>
        </p:spPr>
        <p:txBody>
          <a:bodyPr wrap="square">
            <a:spAutoFit/>
          </a:bodyPr>
          <a:lstStyle/>
          <a:p>
            <a:r>
              <a:rPr lang="en-US" altLang="ja-JP" sz="1600" i="1" dirty="0" smtClean="0">
                <a:solidFill>
                  <a:srgbClr val="FF0000"/>
                </a:solidFill>
                <a:latin typeface="Arial" pitchFamily="34" charset="0"/>
                <a:cs typeface="Arial" pitchFamily="34" charset="0"/>
              </a:rPr>
              <a:t>Introduction</a:t>
            </a:r>
            <a:endParaRPr lang="ja-JP" altLang="en-US" sz="1600" i="1" dirty="0">
              <a:solidFill>
                <a:srgbClr val="FF0000"/>
              </a:solidFill>
              <a:latin typeface="Arial" pitchFamily="34" charset="0"/>
              <a:cs typeface="Arial" pitchFamily="34" charset="0"/>
            </a:endParaRPr>
          </a:p>
        </p:txBody>
      </p:sp>
      <p:sp>
        <p:nvSpPr>
          <p:cNvPr id="140" name="Line 253"/>
          <p:cNvSpPr>
            <a:spLocks noChangeShapeType="1"/>
          </p:cNvSpPr>
          <p:nvPr/>
        </p:nvSpPr>
        <p:spPr bwMode="auto">
          <a:xfrm flipV="1">
            <a:off x="3851920" y="427320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42" name="円/楕円 141"/>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1854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par>
                                <p:cTn id="8" presetID="10" presetClass="exit" presetSubtype="0" fill="hold" grpId="0" nodeType="withEffect">
                                  <p:stCondLst>
                                    <p:cond delay="0"/>
                                  </p:stCondLst>
                                  <p:childTnLst>
                                    <p:animEffect transition="out" filter="fade">
                                      <p:cBhvr>
                                        <p:cTn id="9" dur="500"/>
                                        <p:tgtEl>
                                          <p:spTgt spid="140"/>
                                        </p:tgtEl>
                                      </p:cBhvr>
                                    </p:animEffect>
                                    <p:set>
                                      <p:cBhvr>
                                        <p:cTn id="10" dur="1" fill="hold">
                                          <p:stCondLst>
                                            <p:cond delay="499"/>
                                          </p:stCondLst>
                                        </p:cTn>
                                        <p:tgtEl>
                                          <p:spTgt spid="1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6"/>
                                        </p:tgtEl>
                                      </p:cBhvr>
                                    </p:animEffect>
                                    <p:set>
                                      <p:cBhvr>
                                        <p:cTn id="30" dur="1" fill="hold">
                                          <p:stCondLst>
                                            <p:cond delay="499"/>
                                          </p:stCondLst>
                                        </p:cTn>
                                        <p:tgtEl>
                                          <p:spTgt spid="1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2"/>
                                        </p:tgtEl>
                                        <p:attrNameLst>
                                          <p:attrName>style.visibility</p:attrName>
                                        </p:attrNameLst>
                                      </p:cBhvr>
                                      <p:to>
                                        <p:strVal val="visible"/>
                                      </p:to>
                                    </p:set>
                                    <p:animEffect transition="in" filter="fade">
                                      <p:cBhvr>
                                        <p:cTn id="35" dur="500"/>
                                        <p:tgtEl>
                                          <p:spTgt spid="27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4"/>
                                        </p:tgtEl>
                                        <p:attrNameLst>
                                          <p:attrName>style.visibility</p:attrName>
                                        </p:attrNameLst>
                                      </p:cBhvr>
                                      <p:to>
                                        <p:strVal val="visible"/>
                                      </p:to>
                                    </p:set>
                                    <p:animEffect transition="in" filter="fade">
                                      <p:cBhvr>
                                        <p:cTn id="38"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272" grpId="0" animBg="1"/>
      <p:bldP spid="274" grpId="0" animBg="1"/>
      <p:bldP spid="14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72726</TotalTime>
  <Words>5847</Words>
  <Application>Microsoft Office PowerPoint</Application>
  <PresentationFormat>画面に合わせる (4:3)</PresentationFormat>
  <Paragraphs>896</Paragraphs>
  <Slides>37</Slides>
  <Notes>35</Notes>
  <HiddenSlides>1</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37</vt:i4>
      </vt:variant>
    </vt:vector>
  </HeadingPairs>
  <TitlesOfParts>
    <vt:vector size="40" baseType="lpstr">
      <vt:lpstr>Office ​​テーマ</vt:lpstr>
      <vt:lpstr>数式</vt:lpstr>
      <vt:lpstr>ｸﾞﾗﾌ</vt:lpstr>
      <vt:lpstr>NMR Study on  Copper-Oxide Superconductor</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Phase diagram</vt:lpstr>
      <vt:lpstr>Phase diagram</vt:lpstr>
      <vt:lpstr>Sample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Tl1212 Cu-zero-field-NMR spectra</vt:lpstr>
      <vt:lpstr>Comparison of spectra</vt:lpstr>
      <vt:lpstr>PowerPoint プレゼンテーション</vt:lpstr>
      <vt:lpstr>Experimental Results</vt:lpstr>
      <vt:lpstr>PowerPoint プレゼンテーション</vt:lpstr>
      <vt:lpstr>Comparison of Cu-zero-field spectra</vt:lpstr>
      <vt:lpstr>Comparison of Results</vt:lpstr>
      <vt:lpstr>Comparison of Results</vt:lpstr>
      <vt:lpstr>Tl-NMR spectra</vt:lpstr>
      <vt:lpstr>Tl-NMR spectra</vt:lpstr>
      <vt:lpstr>Summary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study of  Multi-layer Cuprate superconductor</dc:title>
  <dc:creator>Yagyu9bei</dc:creator>
  <cp:lastModifiedBy>Yagyu9bei</cp:lastModifiedBy>
  <cp:revision>318</cp:revision>
  <dcterms:created xsi:type="dcterms:W3CDTF">2014-09-21T14:54:59Z</dcterms:created>
  <dcterms:modified xsi:type="dcterms:W3CDTF">2014-11-11T10:23:30Z</dcterms:modified>
</cp:coreProperties>
</file>