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tags/tag6.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tags/tag3.xml" ContentType="application/vnd.openxmlformats-officedocument.presentationml.tags+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8" r:id="rId1"/>
  </p:sldMasterIdLst>
  <p:notesMasterIdLst>
    <p:notesMasterId r:id="rId26"/>
  </p:notesMasterIdLst>
  <p:sldIdLst>
    <p:sldId id="256" r:id="rId2"/>
    <p:sldId id="312" r:id="rId3"/>
    <p:sldId id="336" r:id="rId4"/>
    <p:sldId id="337" r:id="rId5"/>
    <p:sldId id="338" r:id="rId6"/>
    <p:sldId id="320" r:id="rId7"/>
    <p:sldId id="353" r:id="rId8"/>
    <p:sldId id="319" r:id="rId9"/>
    <p:sldId id="341" r:id="rId10"/>
    <p:sldId id="340" r:id="rId11"/>
    <p:sldId id="352" r:id="rId12"/>
    <p:sldId id="272" r:id="rId13"/>
    <p:sldId id="300" r:id="rId14"/>
    <p:sldId id="283" r:id="rId15"/>
    <p:sldId id="351" r:id="rId16"/>
    <p:sldId id="342" r:id="rId17"/>
    <p:sldId id="350" r:id="rId18"/>
    <p:sldId id="325" r:id="rId19"/>
    <p:sldId id="345" r:id="rId20"/>
    <p:sldId id="349" r:id="rId21"/>
    <p:sldId id="347" r:id="rId22"/>
    <p:sldId id="348" r:id="rId23"/>
    <p:sldId id="267" r:id="rId24"/>
    <p:sldId id="323" r:id="rId25"/>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FFD653"/>
    <a:srgbClr val="FFEFBD"/>
    <a:srgbClr val="FFFFA7"/>
    <a:srgbClr val="0000FF"/>
    <a:srgbClr val="EE7D3E"/>
    <a:srgbClr val="FFE89F"/>
    <a:srgbClr val="FFFF93"/>
    <a:srgbClr val="F9C6A9"/>
    <a:srgbClr val="FBDBC9"/>
    <a:srgbClr val="F5AE8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49" autoAdjust="0"/>
    <p:restoredTop sz="62540" autoAdjust="0"/>
  </p:normalViewPr>
  <p:slideViewPr>
    <p:cSldViewPr>
      <p:cViewPr varScale="1">
        <p:scale>
          <a:sx n="83" d="100"/>
          <a:sy n="83" d="100"/>
        </p:scale>
        <p:origin x="-336" y="-90"/>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4" d="100"/>
          <a:sy n="54" d="100"/>
        </p:scale>
        <p:origin x="-2634" y="-96"/>
      </p:cViewPr>
      <p:guideLst>
        <p:guide orient="horz" pos="3130"/>
        <p:guide pos="2145"/>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2" y="0"/>
            <a:ext cx="2949787" cy="496967"/>
          </a:xfrm>
          <a:prstGeom prst="rect">
            <a:avLst/>
          </a:prstGeom>
        </p:spPr>
        <p:txBody>
          <a:bodyPr vert="horz" lIns="91427" tIns="45712" rIns="91427" bIns="45712" rtlCol="0"/>
          <a:lstStyle>
            <a:lvl1pPr algn="l">
              <a:defRPr sz="1200"/>
            </a:lvl1pPr>
          </a:lstStyle>
          <a:p>
            <a:endParaRPr kumimoji="1" lang="ja-JP" altLang="en-US"/>
          </a:p>
        </p:txBody>
      </p:sp>
      <p:sp>
        <p:nvSpPr>
          <p:cNvPr id="3" name="日付プレースホルダ 2"/>
          <p:cNvSpPr>
            <a:spLocks noGrp="1"/>
          </p:cNvSpPr>
          <p:nvPr>
            <p:ph type="dt" idx="1"/>
          </p:nvPr>
        </p:nvSpPr>
        <p:spPr>
          <a:xfrm>
            <a:off x="3855840" y="0"/>
            <a:ext cx="2949787" cy="496967"/>
          </a:xfrm>
          <a:prstGeom prst="rect">
            <a:avLst/>
          </a:prstGeom>
        </p:spPr>
        <p:txBody>
          <a:bodyPr vert="horz" lIns="91427" tIns="45712" rIns="91427" bIns="45712" rtlCol="0"/>
          <a:lstStyle>
            <a:lvl1pPr algn="r">
              <a:defRPr sz="1200"/>
            </a:lvl1pPr>
          </a:lstStyle>
          <a:p>
            <a:fld id="{BD0385BD-FCB5-460A-8A96-5AA138C8B47A}" type="datetimeFigureOut">
              <a:rPr kumimoji="1" lang="ja-JP" altLang="en-US" smtClean="0"/>
              <a:pPr/>
              <a:t>2014/11/18</a:t>
            </a:fld>
            <a:endParaRPr kumimoji="1" lang="ja-JP" altLang="en-US"/>
          </a:p>
        </p:txBody>
      </p:sp>
      <p:sp>
        <p:nvSpPr>
          <p:cNvPr id="4" name="スライド イメージ プレースホルダ 3"/>
          <p:cNvSpPr>
            <a:spLocks noGrp="1" noRot="1" noChangeAspect="1"/>
          </p:cNvSpPr>
          <p:nvPr>
            <p:ph type="sldImg" idx="2"/>
          </p:nvPr>
        </p:nvSpPr>
        <p:spPr>
          <a:xfrm>
            <a:off x="712788" y="746125"/>
            <a:ext cx="5381625" cy="3725863"/>
          </a:xfrm>
          <a:prstGeom prst="rect">
            <a:avLst/>
          </a:prstGeom>
          <a:noFill/>
          <a:ln w="12700">
            <a:solidFill>
              <a:prstClr val="black"/>
            </a:solidFill>
          </a:ln>
        </p:spPr>
        <p:txBody>
          <a:bodyPr vert="horz" lIns="91427" tIns="45712" rIns="91427" bIns="45712" rtlCol="0" anchor="ctr"/>
          <a:lstStyle/>
          <a:p>
            <a:endParaRPr lang="ja-JP" altLang="en-US"/>
          </a:p>
        </p:txBody>
      </p:sp>
      <p:sp>
        <p:nvSpPr>
          <p:cNvPr id="5" name="ノート プレースホルダ 4"/>
          <p:cNvSpPr>
            <a:spLocks noGrp="1"/>
          </p:cNvSpPr>
          <p:nvPr>
            <p:ph type="body" sz="quarter" idx="3"/>
          </p:nvPr>
        </p:nvSpPr>
        <p:spPr>
          <a:xfrm>
            <a:off x="680721" y="4721188"/>
            <a:ext cx="5445760" cy="4472702"/>
          </a:xfrm>
          <a:prstGeom prst="rect">
            <a:avLst/>
          </a:prstGeom>
        </p:spPr>
        <p:txBody>
          <a:bodyPr vert="horz" lIns="91427" tIns="45712" rIns="91427" bIns="45712"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2" y="9440646"/>
            <a:ext cx="2949787" cy="496967"/>
          </a:xfrm>
          <a:prstGeom prst="rect">
            <a:avLst/>
          </a:prstGeom>
        </p:spPr>
        <p:txBody>
          <a:bodyPr vert="horz" lIns="91427" tIns="45712" rIns="91427" bIns="45712"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55840" y="9440646"/>
            <a:ext cx="2949787" cy="496967"/>
          </a:xfrm>
          <a:prstGeom prst="rect">
            <a:avLst/>
          </a:prstGeom>
        </p:spPr>
        <p:txBody>
          <a:bodyPr vert="horz" lIns="91427" tIns="45712" rIns="91427" bIns="45712" rtlCol="0" anchor="b"/>
          <a:lstStyle>
            <a:lvl1pPr algn="r">
              <a:defRPr sz="1200"/>
            </a:lvl1pPr>
          </a:lstStyle>
          <a:p>
            <a:fld id="{D5FF9316-C8E8-4D41-A24D-FC0117C095C8}"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では宮坂研究室の池上がこのようなタイトルで発表させていただきます。</a:t>
            </a:r>
            <a:endParaRPr kumimoji="1" lang="ja-JP" altLang="en-US" dirty="0"/>
          </a:p>
        </p:txBody>
      </p:sp>
      <p:sp>
        <p:nvSpPr>
          <p:cNvPr id="4" name="スライド番号プレースホルダ 3"/>
          <p:cNvSpPr>
            <a:spLocks noGrp="1"/>
          </p:cNvSpPr>
          <p:nvPr>
            <p:ph type="sldNum" sz="quarter" idx="10"/>
          </p:nvPr>
        </p:nvSpPr>
        <p:spPr/>
        <p:txBody>
          <a:bodyPr/>
          <a:lstStyle/>
          <a:p>
            <a:fld id="{D5FF9316-C8E8-4D41-A24D-FC0117C095C8}" type="slidenum">
              <a:rPr kumimoji="1" lang="ja-JP" altLang="en-US" smtClean="0"/>
              <a:pPr/>
              <a:t>1</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そこで回折限界以下の蛍光像を取得するために</a:t>
            </a:r>
            <a:r>
              <a:rPr lang="ja-JP" altLang="ja-JP" dirty="0" smtClean="0"/>
              <a:t>アバランシェフォトダイオードとステージスキャンを組み合わせて測定</a:t>
            </a:r>
            <a:r>
              <a:rPr lang="ja-JP" altLang="en-US" dirty="0" smtClean="0"/>
              <a:t>をおこないました。その条件と原理について説明します</a:t>
            </a:r>
            <a:r>
              <a:rPr lang="ja-JP" altLang="ja-JP" dirty="0" smtClean="0"/>
              <a:t>。数マイクロメートル</a:t>
            </a:r>
            <a:r>
              <a:rPr lang="ja-JP" altLang="en-US" dirty="0" smtClean="0"/>
              <a:t>四方</a:t>
            </a:r>
            <a:r>
              <a:rPr lang="ja-JP" altLang="ja-JP" dirty="0" smtClean="0"/>
              <a:t>に色素が数個しか存在しないようなサンプルを調製し、レーザー</a:t>
            </a:r>
            <a:r>
              <a:rPr lang="ja-JP" altLang="en-US" dirty="0" smtClean="0"/>
              <a:t>照射体積</a:t>
            </a:r>
            <a:r>
              <a:rPr lang="ja-JP" altLang="ja-JP" dirty="0" smtClean="0"/>
              <a:t>中に色素が一つだけ存在する条件にします。</a:t>
            </a:r>
            <a:r>
              <a:rPr lang="ja-JP" altLang="en-US" dirty="0" smtClean="0"/>
              <a:t>こちらが測定する光学系です。レーザーをこちらから入射し、ダイクロミックミラーではねてサンプルに照射します。サンプルから出た蛍光をレンズ、ピンホールを通してアバランシェフォトダイオードに入射し、フォトン数を測定します。レーザー</a:t>
            </a:r>
            <a:r>
              <a:rPr lang="ja-JP" altLang="ja-JP" dirty="0" smtClean="0"/>
              <a:t>強度がこのように分布する</a:t>
            </a:r>
            <a:r>
              <a:rPr lang="ja-JP" altLang="en-US" dirty="0" smtClean="0"/>
              <a:t>ステージ上</a:t>
            </a:r>
            <a:r>
              <a:rPr lang="ja-JP" altLang="ja-JP" dirty="0" smtClean="0"/>
              <a:t>で色素分子を</a:t>
            </a:r>
            <a:r>
              <a:rPr lang="en-US" altLang="ja-JP" dirty="0" smtClean="0"/>
              <a:t>A</a:t>
            </a:r>
            <a:r>
              <a:rPr lang="ja-JP" altLang="ja-JP" dirty="0" err="1" smtClean="0"/>
              <a:t>、</a:t>
            </a:r>
            <a:r>
              <a:rPr lang="en-US" altLang="ja-JP" dirty="0" smtClean="0"/>
              <a:t>B</a:t>
            </a:r>
            <a:r>
              <a:rPr lang="ja-JP" altLang="ja-JP" dirty="0" err="1" smtClean="0"/>
              <a:t>、</a:t>
            </a:r>
            <a:r>
              <a:rPr lang="en-US" altLang="ja-JP" dirty="0" smtClean="0"/>
              <a:t>C</a:t>
            </a:r>
            <a:r>
              <a:rPr lang="ja-JP" altLang="ja-JP" dirty="0" err="1" smtClean="0"/>
              <a:t>、</a:t>
            </a:r>
            <a:r>
              <a:rPr lang="en-US" altLang="ja-JP" dirty="0" smtClean="0"/>
              <a:t>D</a:t>
            </a:r>
            <a:r>
              <a:rPr lang="ja-JP" altLang="ja-JP" dirty="0" err="1" smtClean="0"/>
              <a:t>、</a:t>
            </a:r>
            <a:r>
              <a:rPr lang="en-US" altLang="ja-JP" dirty="0" smtClean="0"/>
              <a:t>E</a:t>
            </a:r>
            <a:r>
              <a:rPr lang="ja-JP" altLang="ja-JP" dirty="0" smtClean="0"/>
              <a:t>の順に動かしていき、そのフォトン数をアバランシェフォトダイオードでそれぞれ測定すると、そのフォトン数は右図の</a:t>
            </a:r>
            <a:r>
              <a:rPr lang="en-US" altLang="ja-JP" dirty="0" smtClean="0"/>
              <a:t>A</a:t>
            </a:r>
            <a:r>
              <a:rPr lang="ja-JP" altLang="ja-JP" dirty="0" err="1" smtClean="0"/>
              <a:t>、</a:t>
            </a:r>
            <a:r>
              <a:rPr lang="en-US" altLang="ja-JP" dirty="0" smtClean="0"/>
              <a:t>B</a:t>
            </a:r>
            <a:r>
              <a:rPr lang="ja-JP" altLang="ja-JP" dirty="0" err="1" smtClean="0"/>
              <a:t>、</a:t>
            </a:r>
            <a:r>
              <a:rPr lang="en-US" altLang="ja-JP" dirty="0" smtClean="0"/>
              <a:t>C</a:t>
            </a:r>
            <a:r>
              <a:rPr lang="ja-JP" altLang="ja-JP" dirty="0" err="1" smtClean="0"/>
              <a:t>、</a:t>
            </a:r>
            <a:r>
              <a:rPr lang="en-US" altLang="ja-JP" dirty="0" smtClean="0"/>
              <a:t>D</a:t>
            </a:r>
            <a:r>
              <a:rPr lang="ja-JP" altLang="ja-JP" dirty="0" err="1" smtClean="0"/>
              <a:t>、</a:t>
            </a:r>
            <a:r>
              <a:rPr lang="en-US" altLang="ja-JP" dirty="0" smtClean="0"/>
              <a:t>E</a:t>
            </a:r>
            <a:r>
              <a:rPr lang="ja-JP" altLang="ja-JP" dirty="0" err="1" smtClean="0"/>
              <a:t>のような</a:t>
            </a:r>
            <a:r>
              <a:rPr lang="ja-JP" altLang="ja-JP" dirty="0" smtClean="0"/>
              <a:t>値をとり、レーザー強度分布を反映したカタチになります。すなわち、</a:t>
            </a:r>
            <a:r>
              <a:rPr lang="ja-JP" altLang="en-US" dirty="0" smtClean="0"/>
              <a:t>単純に色素が発する</a:t>
            </a:r>
            <a:r>
              <a:rPr lang="ja-JP" altLang="ja-JP" dirty="0" smtClean="0"/>
              <a:t>蛍光像</a:t>
            </a:r>
            <a:r>
              <a:rPr lang="ja-JP" altLang="en-US" dirty="0" smtClean="0"/>
              <a:t>を取得しているの</a:t>
            </a:r>
            <a:r>
              <a:rPr lang="ja-JP" altLang="ja-JP" dirty="0" smtClean="0"/>
              <a:t>ではなく</a:t>
            </a:r>
            <a:r>
              <a:rPr lang="ja-JP" altLang="en-US" dirty="0" smtClean="0"/>
              <a:t>、蛍光が発せられる部分の</a:t>
            </a:r>
            <a:r>
              <a:rPr lang="ja-JP" altLang="ja-JP" dirty="0" smtClean="0"/>
              <a:t>レーザー強度を測定して</a:t>
            </a:r>
            <a:r>
              <a:rPr lang="ja-JP" altLang="en-US" dirty="0" smtClean="0"/>
              <a:t>いることになります。したがってこの蛍光が発せられる部分の</a:t>
            </a:r>
            <a:r>
              <a:rPr lang="ja-JP" altLang="ja-JP" dirty="0" smtClean="0"/>
              <a:t>レーザー</a:t>
            </a:r>
            <a:r>
              <a:rPr lang="ja-JP" altLang="en-US" dirty="0" smtClean="0"/>
              <a:t>スポットサイズが回折限界</a:t>
            </a:r>
            <a:r>
              <a:rPr lang="ja-JP" altLang="ja-JP" dirty="0" smtClean="0"/>
              <a:t>より</a:t>
            </a:r>
            <a:r>
              <a:rPr lang="ja-JP" altLang="en-US" dirty="0" smtClean="0"/>
              <a:t>も小さけ</a:t>
            </a:r>
            <a:r>
              <a:rPr lang="ja-JP" altLang="ja-JP" dirty="0" smtClean="0"/>
              <a:t>れば、得られる</a:t>
            </a:r>
            <a:r>
              <a:rPr lang="ja-JP" altLang="en-US" dirty="0" smtClean="0"/>
              <a:t>蛍光像</a:t>
            </a:r>
            <a:r>
              <a:rPr lang="ja-JP" altLang="ja-JP" dirty="0" smtClean="0"/>
              <a:t>も</a:t>
            </a:r>
            <a:r>
              <a:rPr lang="ja-JP" altLang="en-US" dirty="0" smtClean="0"/>
              <a:t>回折限界よりも小さく</a:t>
            </a:r>
            <a:r>
              <a:rPr lang="ja-JP" altLang="ja-JP" dirty="0" smtClean="0"/>
              <a:t>なります。この場合の分解能は</a:t>
            </a:r>
            <a:r>
              <a:rPr lang="ja-JP" altLang="en-US" dirty="0" smtClean="0"/>
              <a:t>レーザースポットサイズに加えて</a:t>
            </a:r>
            <a:r>
              <a:rPr lang="ja-JP" altLang="ja-JP" dirty="0" smtClean="0"/>
              <a:t>ステージの動かせる細かさによって決まり、そのステップ長を小さくすることができれば、</a:t>
            </a:r>
            <a:r>
              <a:rPr lang="ja-JP" altLang="en-US" dirty="0" smtClean="0"/>
              <a:t>より分解能の高い</a:t>
            </a:r>
            <a:r>
              <a:rPr lang="ja-JP" altLang="ja-JP" dirty="0" smtClean="0"/>
              <a:t>蛍光像の取得が可能となります。この方法</a:t>
            </a:r>
            <a:r>
              <a:rPr lang="ja-JP" altLang="en-US" dirty="0" smtClean="0"/>
              <a:t>を用いて</a:t>
            </a:r>
            <a:r>
              <a:rPr lang="ja-JP" altLang="ja-JP" dirty="0" smtClean="0"/>
              <a:t>実効的な蛍光スポットの大きさを測定しました。</a:t>
            </a:r>
            <a:endParaRPr kumimoji="1" lang="ja-JP" altLang="en-US" dirty="0"/>
          </a:p>
        </p:txBody>
      </p:sp>
      <p:sp>
        <p:nvSpPr>
          <p:cNvPr id="4" name="スライド番号プレースホルダ 3"/>
          <p:cNvSpPr>
            <a:spLocks noGrp="1"/>
          </p:cNvSpPr>
          <p:nvPr>
            <p:ph type="sldNum" sz="quarter" idx="10"/>
          </p:nvPr>
        </p:nvSpPr>
        <p:spPr/>
        <p:txBody>
          <a:bodyPr/>
          <a:lstStyle/>
          <a:p>
            <a:fld id="{D5FF9316-C8E8-4D41-A24D-FC0117C095C8}" type="slidenum">
              <a:rPr kumimoji="1" lang="ja-JP" altLang="en-US" smtClean="0"/>
              <a:pPr/>
              <a:t>18</a:t>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ja-JP" dirty="0" smtClean="0"/>
              <a:t>その結果がこちらです。</a:t>
            </a:r>
            <a:r>
              <a:rPr lang="ja-JP" altLang="en-US" dirty="0" smtClean="0"/>
              <a:t>上に載せているのが</a:t>
            </a:r>
            <a:r>
              <a:rPr lang="ja-JP" altLang="ja-JP" dirty="0" smtClean="0"/>
              <a:t>紫外光と可視光を完全に重ねて照射したときの</a:t>
            </a:r>
            <a:r>
              <a:rPr lang="ja-JP" altLang="en-US" dirty="0" smtClean="0"/>
              <a:t>場合で、得られた</a:t>
            </a:r>
            <a:r>
              <a:rPr lang="ja-JP" altLang="ja-JP" dirty="0" smtClean="0"/>
              <a:t>蛍光スポット像の</a:t>
            </a:r>
            <a:r>
              <a:rPr lang="en-US" altLang="ja-JP" dirty="0" smtClean="0"/>
              <a:t>FWHM</a:t>
            </a:r>
            <a:r>
              <a:rPr lang="ja-JP" altLang="ja-JP" dirty="0" smtClean="0"/>
              <a:t>は</a:t>
            </a:r>
            <a:r>
              <a:rPr lang="en-US" altLang="ja-JP" dirty="0" smtClean="0"/>
              <a:t>772nm</a:t>
            </a:r>
            <a:r>
              <a:rPr lang="ja-JP" altLang="ja-JP" dirty="0" smtClean="0"/>
              <a:t>という値であるのに対して、</a:t>
            </a:r>
            <a:r>
              <a:rPr lang="ja-JP" altLang="en-US" dirty="0" smtClean="0"/>
              <a:t>下が</a:t>
            </a:r>
            <a:r>
              <a:rPr lang="ja-JP" altLang="ja-JP" dirty="0" smtClean="0"/>
              <a:t>紫外光と可視光の一部だけを重ねて照射した</a:t>
            </a:r>
            <a:r>
              <a:rPr lang="ja-JP" altLang="en-US" dirty="0" smtClean="0"/>
              <a:t>ときの</a:t>
            </a:r>
            <a:r>
              <a:rPr lang="ja-JP" altLang="ja-JP" dirty="0" smtClean="0"/>
              <a:t>場合</a:t>
            </a:r>
            <a:r>
              <a:rPr lang="ja-JP" altLang="en-US" dirty="0" smtClean="0"/>
              <a:t>で、得られる</a:t>
            </a:r>
            <a:r>
              <a:rPr lang="ja-JP" altLang="ja-JP" dirty="0" smtClean="0"/>
              <a:t>蛍光スポット像の</a:t>
            </a:r>
            <a:r>
              <a:rPr lang="en-US" altLang="ja-JP" dirty="0" smtClean="0"/>
              <a:t>FWHM</a:t>
            </a:r>
            <a:r>
              <a:rPr lang="ja-JP" altLang="ja-JP" dirty="0" smtClean="0"/>
              <a:t>は</a:t>
            </a:r>
            <a:r>
              <a:rPr lang="en-US" altLang="ja-JP" dirty="0" smtClean="0"/>
              <a:t>241nm</a:t>
            </a:r>
            <a:r>
              <a:rPr lang="ja-JP" altLang="ja-JP" dirty="0" smtClean="0"/>
              <a:t>であり、実質的な蛍光スポットサイズが</a:t>
            </a:r>
            <a:r>
              <a:rPr lang="ja-JP" altLang="en-US" dirty="0" smtClean="0"/>
              <a:t>小さ</a:t>
            </a:r>
            <a:r>
              <a:rPr lang="ja-JP" altLang="ja-JP" dirty="0" smtClean="0"/>
              <a:t>くなっていることが確認できました。</a:t>
            </a:r>
            <a:r>
              <a:rPr lang="en-US" altLang="ja-JP" dirty="0" smtClean="0"/>
              <a:t> </a:t>
            </a:r>
            <a:endParaRPr lang="ja-JP" altLang="ja-JP" dirty="0"/>
          </a:p>
        </p:txBody>
      </p:sp>
      <p:sp>
        <p:nvSpPr>
          <p:cNvPr id="4" name="スライド番号プレースホルダ 3"/>
          <p:cNvSpPr>
            <a:spLocks noGrp="1"/>
          </p:cNvSpPr>
          <p:nvPr>
            <p:ph type="sldNum" sz="quarter" idx="10"/>
          </p:nvPr>
        </p:nvSpPr>
        <p:spPr/>
        <p:txBody>
          <a:bodyPr/>
          <a:lstStyle/>
          <a:p>
            <a:fld id="{D5FF9316-C8E8-4D41-A24D-FC0117C095C8}" type="slidenum">
              <a:rPr kumimoji="1" lang="ja-JP" altLang="en-US" smtClean="0"/>
              <a:pPr/>
              <a:t>19</a:t>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以上をまとめると、</a:t>
            </a:r>
            <a:endParaRPr kumimoji="1" lang="en-US" altLang="ja-JP" dirty="0" smtClean="0"/>
          </a:p>
          <a:p>
            <a:r>
              <a:rPr kumimoji="1" lang="ja-JP" altLang="en-US" dirty="0" smtClean="0"/>
              <a:t>例として</a:t>
            </a:r>
            <a:r>
              <a:rPr kumimoji="1" lang="en-US" altLang="ja-JP" dirty="0" smtClean="0"/>
              <a:t>STED</a:t>
            </a:r>
            <a:r>
              <a:rPr kumimoji="1" lang="ja-JP" altLang="en-US" dirty="0" smtClean="0"/>
              <a:t>や</a:t>
            </a:r>
            <a:r>
              <a:rPr kumimoji="1" lang="en-US" altLang="ja-JP" dirty="0" smtClean="0"/>
              <a:t>STORM</a:t>
            </a:r>
            <a:r>
              <a:rPr kumimoji="1" lang="ja-JP" altLang="en-US" dirty="0" err="1" smtClean="0"/>
              <a:t>、</a:t>
            </a:r>
            <a:r>
              <a:rPr kumimoji="1" lang="en-US" altLang="ja-JP" dirty="0" smtClean="0"/>
              <a:t>PALM</a:t>
            </a:r>
            <a:r>
              <a:rPr kumimoji="1" lang="ja-JP" altLang="en-US" dirty="0" smtClean="0"/>
              <a:t>をあげて蛍光顕微鏡および超解像顕微鏡について説明しました。</a:t>
            </a:r>
            <a:endParaRPr kumimoji="1" lang="en-US" altLang="ja-JP" dirty="0" smtClean="0"/>
          </a:p>
          <a:p>
            <a:r>
              <a:rPr lang="ja-JP" altLang="en-US" dirty="0" smtClean="0">
                <a:latin typeface="Calibri" pitchFamily="34" charset="0"/>
                <a:ea typeface="ＭＳ Ｐゴシック" pitchFamily="50" charset="-128"/>
              </a:rPr>
              <a:t>数値計算および繰り返しの実験により蛍光スイッチング分子を用いて蛍光スポットを小さくすることが可能な条件を決定しました。</a:t>
            </a:r>
            <a:endParaRPr lang="en-US" altLang="ja-JP" dirty="0" smtClean="0">
              <a:latin typeface="Calibri" pitchFamily="34" charset="0"/>
              <a:ea typeface="ＭＳ Ｐゴシック" pitchFamily="50" charset="-128"/>
            </a:endParaRPr>
          </a:p>
          <a:p>
            <a:endParaRPr lang="en-US" altLang="ja-JP" dirty="0" smtClean="0">
              <a:latin typeface="Calibri" pitchFamily="34" charset="0"/>
              <a:ea typeface="ＭＳ Ｐゴシック" pitchFamily="50" charset="-128"/>
            </a:endParaRPr>
          </a:p>
        </p:txBody>
      </p:sp>
      <p:sp>
        <p:nvSpPr>
          <p:cNvPr id="4" name="スライド番号プレースホルダ 3"/>
          <p:cNvSpPr>
            <a:spLocks noGrp="1"/>
          </p:cNvSpPr>
          <p:nvPr>
            <p:ph type="sldNum" sz="quarter" idx="10"/>
          </p:nvPr>
        </p:nvSpPr>
        <p:spPr/>
        <p:txBody>
          <a:bodyPr/>
          <a:lstStyle/>
          <a:p>
            <a:fld id="{D5FF9316-C8E8-4D41-A24D-FC0117C095C8}" type="slidenum">
              <a:rPr kumimoji="1" lang="ja-JP" altLang="en-US" smtClean="0"/>
              <a:pPr/>
              <a:t>23</a:t>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今後おこなっていくこととしては</a:t>
            </a:r>
            <a:endParaRPr kumimoji="1" lang="en-US" altLang="ja-JP" dirty="0" smtClean="0"/>
          </a:p>
          <a:p>
            <a:endParaRPr kumimoji="1" lang="en-US" altLang="ja-JP" dirty="0" smtClean="0"/>
          </a:p>
          <a:p>
            <a:r>
              <a:rPr kumimoji="1" lang="ja-JP" altLang="en-US" dirty="0" smtClean="0"/>
              <a:t>まず回折限界よりも小さい蛍光像を取得すること</a:t>
            </a:r>
            <a:endParaRPr kumimoji="1" lang="en-US" altLang="ja-JP" dirty="0" smtClean="0"/>
          </a:p>
          <a:p>
            <a:endParaRPr kumimoji="1" lang="en-US" altLang="ja-JP" dirty="0" smtClean="0"/>
          </a:p>
          <a:p>
            <a:r>
              <a:rPr kumimoji="1" lang="ja-JP" altLang="en-US" dirty="0" smtClean="0"/>
              <a:t>次にこのようなドーナツビームを可視光として用いて等方的な蛍光スポットをつくること</a:t>
            </a:r>
            <a:endParaRPr kumimoji="1" lang="en-US" altLang="ja-JP" dirty="0" smtClean="0"/>
          </a:p>
          <a:p>
            <a:endParaRPr kumimoji="1" lang="en-US" altLang="ja-JP" dirty="0" smtClean="0"/>
          </a:p>
          <a:p>
            <a:r>
              <a:rPr kumimoji="1" lang="ja-JP" altLang="en-US" dirty="0" smtClean="0"/>
              <a:t>生物組織や高分子の構造体に</a:t>
            </a:r>
            <a:r>
              <a:rPr kumimoji="1" lang="en-US" altLang="ja-JP" dirty="0" smtClean="0"/>
              <a:t>DE1</a:t>
            </a:r>
            <a:r>
              <a:rPr kumimoji="1" lang="ja-JP" altLang="en-US" dirty="0" smtClean="0"/>
              <a:t>を修飾してその構造を観察するということをおこなっていきたいと考えています。</a:t>
            </a:r>
            <a:endParaRPr kumimoji="1" lang="ja-JP" altLang="en-US" dirty="0"/>
          </a:p>
        </p:txBody>
      </p:sp>
      <p:sp>
        <p:nvSpPr>
          <p:cNvPr id="4" name="スライド番号プレースホルダ 3"/>
          <p:cNvSpPr>
            <a:spLocks noGrp="1"/>
          </p:cNvSpPr>
          <p:nvPr>
            <p:ph type="sldNum" sz="quarter" idx="10"/>
          </p:nvPr>
        </p:nvSpPr>
        <p:spPr/>
        <p:txBody>
          <a:bodyPr/>
          <a:lstStyle/>
          <a:p>
            <a:fld id="{D5FF9316-C8E8-4D41-A24D-FC0117C095C8}" type="slidenum">
              <a:rPr kumimoji="1" lang="ja-JP" altLang="en-US" smtClean="0"/>
              <a:pPr/>
              <a:t>24</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発表の流れですが、まず研究の背景として蛍光顕微鏡および超解像顕微鏡について例をあげて説明したあと、自分のおこなっている研究について紹介し、最後にまとめを述べ、今後おこなっていく研究について述べさせていただきます。</a:t>
            </a:r>
            <a:endParaRPr kumimoji="1" lang="ja-JP" altLang="en-US" dirty="0"/>
          </a:p>
        </p:txBody>
      </p:sp>
      <p:sp>
        <p:nvSpPr>
          <p:cNvPr id="4" name="スライド番号プレースホルダ 3"/>
          <p:cNvSpPr>
            <a:spLocks noGrp="1"/>
          </p:cNvSpPr>
          <p:nvPr>
            <p:ph type="sldNum" sz="quarter" idx="10"/>
          </p:nvPr>
        </p:nvSpPr>
        <p:spPr/>
        <p:txBody>
          <a:bodyPr/>
          <a:lstStyle/>
          <a:p>
            <a:fld id="{D5FF9316-C8E8-4D41-A24D-FC0117C095C8}" type="slidenum">
              <a:rPr kumimoji="1" lang="ja-JP" altLang="en-US" smtClean="0"/>
              <a:pPr/>
              <a:t>2</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まず観察対象を色素分子で修飾し、そこにレーザー光をあてて蛍光を発せさせます。そこから得られる蛍光像を</a:t>
            </a:r>
            <a:r>
              <a:rPr kumimoji="1" lang="en-US" altLang="ja-JP" dirty="0" smtClean="0"/>
              <a:t>CCD</a:t>
            </a:r>
            <a:r>
              <a:rPr kumimoji="1" lang="ja-JP" altLang="en-US" dirty="0" smtClean="0"/>
              <a:t>で取得して画像化する方法や、アバランシェフォトダイオードというフォトン数を観測する機器を用いて、レーザー光を動かしていったそれぞれの位置についてフォトン数を計測し、画像化する方法があります。</a:t>
            </a:r>
            <a:endParaRPr kumimoji="1" lang="en-US" altLang="ja-JP" dirty="0" smtClean="0"/>
          </a:p>
          <a:p>
            <a:r>
              <a:rPr kumimoji="1" lang="ja-JP" altLang="en-US" dirty="0" smtClean="0"/>
              <a:t>観察対象としては生物組織や、高分子のポリマーの構造を観測するのに蛍光顕微鏡はよく用いられております。</a:t>
            </a:r>
            <a:endParaRPr kumimoji="1" lang="ja-JP" altLang="en-US" dirty="0"/>
          </a:p>
        </p:txBody>
      </p:sp>
      <p:sp>
        <p:nvSpPr>
          <p:cNvPr id="4" name="スライド番号プレースホルダ 3"/>
          <p:cNvSpPr>
            <a:spLocks noGrp="1"/>
          </p:cNvSpPr>
          <p:nvPr>
            <p:ph type="sldNum" sz="quarter" idx="10"/>
          </p:nvPr>
        </p:nvSpPr>
        <p:spPr/>
        <p:txBody>
          <a:bodyPr/>
          <a:lstStyle/>
          <a:p>
            <a:fld id="{D5FF9316-C8E8-4D41-A24D-FC0117C095C8}" type="slidenum">
              <a:rPr kumimoji="1" lang="ja-JP" altLang="en-US" smtClean="0"/>
              <a:pPr/>
              <a:t>6</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まず観察対象を色素分子で修飾し、そこにレーザー光をあてて蛍光を発せさせます。そこから得られる蛍光像を</a:t>
            </a:r>
            <a:r>
              <a:rPr kumimoji="1" lang="en-US" altLang="ja-JP" dirty="0" smtClean="0"/>
              <a:t>CCD</a:t>
            </a:r>
            <a:r>
              <a:rPr kumimoji="1" lang="ja-JP" altLang="en-US" dirty="0" smtClean="0"/>
              <a:t>で取得して画像化する方法や、アバランシェフォトダイオードというフォトン数を観測する機器を用いて、レーザー光を動かしていったそれぞれの位置についてフォトン数を計測し、画像化する方法があります。</a:t>
            </a:r>
            <a:endParaRPr kumimoji="1" lang="en-US" altLang="ja-JP" dirty="0" smtClean="0"/>
          </a:p>
          <a:p>
            <a:r>
              <a:rPr kumimoji="1" lang="ja-JP" altLang="en-US" dirty="0" smtClean="0"/>
              <a:t>観察対象としては生物組織や、高分子のポリマーの構造を観測するのに蛍光顕微鏡はよく用いられております。</a:t>
            </a:r>
            <a:endParaRPr kumimoji="1" lang="ja-JP" altLang="en-US" dirty="0"/>
          </a:p>
        </p:txBody>
      </p:sp>
      <p:sp>
        <p:nvSpPr>
          <p:cNvPr id="4" name="スライド番号プレースホルダ 3"/>
          <p:cNvSpPr>
            <a:spLocks noGrp="1"/>
          </p:cNvSpPr>
          <p:nvPr>
            <p:ph type="sldNum" sz="quarter" idx="10"/>
          </p:nvPr>
        </p:nvSpPr>
        <p:spPr/>
        <p:txBody>
          <a:bodyPr/>
          <a:lstStyle/>
          <a:p>
            <a:fld id="{D5FF9316-C8E8-4D41-A24D-FC0117C095C8}" type="slidenum">
              <a:rPr kumimoji="1" lang="ja-JP" altLang="en-US" smtClean="0"/>
              <a:pPr/>
              <a:t>7</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まず</a:t>
            </a:r>
            <a:r>
              <a:rPr kumimoji="1" lang="en-US" altLang="ja-JP" dirty="0" smtClean="0"/>
              <a:t>STED</a:t>
            </a:r>
            <a:r>
              <a:rPr kumimoji="1" lang="ja-JP" altLang="en-US" dirty="0" smtClean="0"/>
              <a:t>ですが</a:t>
            </a:r>
            <a:r>
              <a:rPr kumimoji="1" lang="en-US" altLang="ja-JP" dirty="0" smtClean="0"/>
              <a:t>stimulated emission depletion</a:t>
            </a:r>
            <a:r>
              <a:rPr kumimoji="1" lang="ja-JP" altLang="en-US" dirty="0" smtClean="0"/>
              <a:t>の略で誘導放出を利用した超解像顕微鏡法です。誘導放出とは励起状態の分子にある波長の強い光を照射して分子を基底状態に戻すという現象のことをいいます。つまり誘導放出光を照射した部分では本来の蛍光は発せられないということになります。したがってオレンジの励起光に対して誘導放出を起こすドーナツ型の</a:t>
            </a:r>
            <a:r>
              <a:rPr kumimoji="1" lang="en-US" altLang="ja-JP" dirty="0" smtClean="0"/>
              <a:t>STED</a:t>
            </a:r>
            <a:r>
              <a:rPr kumimoji="1" lang="ja-JP" altLang="en-US" dirty="0" smtClean="0"/>
              <a:t>ビームを重ねて照射すると</a:t>
            </a:r>
            <a:r>
              <a:rPr kumimoji="1" lang="en-US" altLang="ja-JP" dirty="0" smtClean="0"/>
              <a:t>STED</a:t>
            </a:r>
            <a:r>
              <a:rPr kumimoji="1" lang="ja-JP" altLang="en-US" dirty="0" smtClean="0"/>
              <a:t>ビームの強度が</a:t>
            </a:r>
            <a:r>
              <a:rPr kumimoji="1" lang="en-US" altLang="ja-JP" dirty="0" smtClean="0"/>
              <a:t>0</a:t>
            </a:r>
            <a:r>
              <a:rPr kumimoji="1" lang="ja-JP" altLang="en-US" dirty="0" smtClean="0"/>
              <a:t>である真ん中の部分、ドーナツの穴にあたる部分のみ蛍光が観測され元の励起光に比べてその蛍光スポットは小さくなります。この図は横軸が位置で縦軸が蛍光強度を表わした図になっていて、励起光のみだと青色の線のように表わされる蛍光強度分布が誘導放出光によって細くなっている様子がわかります。これは理論について述べた論文なのですが、ローダミン</a:t>
            </a:r>
            <a:r>
              <a:rPr kumimoji="1" lang="en-US" altLang="ja-JP" dirty="0" smtClean="0"/>
              <a:t>B</a:t>
            </a:r>
            <a:r>
              <a:rPr kumimoji="1" lang="ja-JP" altLang="en-US" dirty="0" smtClean="0"/>
              <a:t>を色素として用いた場合に、</a:t>
            </a:r>
            <a:r>
              <a:rPr kumimoji="1" lang="en-US" altLang="ja-JP" dirty="0" smtClean="0"/>
              <a:t>STED</a:t>
            </a:r>
            <a:r>
              <a:rPr kumimoji="1" lang="ja-JP" altLang="en-US" dirty="0" smtClean="0"/>
              <a:t>ビームとして波長</a:t>
            </a:r>
            <a:r>
              <a:rPr kumimoji="1" lang="en-US" altLang="ja-JP" dirty="0" smtClean="0"/>
              <a:t>600nm</a:t>
            </a:r>
            <a:r>
              <a:rPr kumimoji="1" lang="ja-JP" altLang="en-US" dirty="0" smtClean="0"/>
              <a:t>の光、励起光として波長</a:t>
            </a:r>
            <a:r>
              <a:rPr kumimoji="1" lang="en-US" altLang="ja-JP" dirty="0" smtClean="0"/>
              <a:t>490nm</a:t>
            </a:r>
            <a:r>
              <a:rPr kumimoji="1" lang="ja-JP" altLang="en-US" dirty="0" smtClean="0"/>
              <a:t>の光を開口数</a:t>
            </a:r>
            <a:r>
              <a:rPr kumimoji="1" lang="en-US" altLang="ja-JP" dirty="0" smtClean="0"/>
              <a:t>1.4</a:t>
            </a:r>
            <a:r>
              <a:rPr kumimoji="1" lang="ja-JP" altLang="en-US" dirty="0" smtClean="0"/>
              <a:t>の対物レンズを通して照射するとその蛍光強度分布の</a:t>
            </a:r>
            <a:r>
              <a:rPr kumimoji="1" lang="en-US" altLang="ja-JP" dirty="0" smtClean="0"/>
              <a:t>FWHM</a:t>
            </a:r>
            <a:r>
              <a:rPr kumimoji="1" lang="ja-JP" altLang="en-US" dirty="0" smtClean="0"/>
              <a:t>が</a:t>
            </a:r>
            <a:r>
              <a:rPr kumimoji="1" lang="en-US" altLang="ja-JP" dirty="0" smtClean="0"/>
              <a:t>50nm</a:t>
            </a:r>
            <a:r>
              <a:rPr kumimoji="1" lang="ja-JP" altLang="en-US" dirty="0" smtClean="0"/>
              <a:t>となると筆者は述べており、これは励起光の回折限界よりも小さい蛍光スポットが形成可能であることを示しています。</a:t>
            </a:r>
            <a:endParaRPr kumimoji="1" lang="ja-JP" altLang="en-US" dirty="0"/>
          </a:p>
        </p:txBody>
      </p:sp>
      <p:sp>
        <p:nvSpPr>
          <p:cNvPr id="4" name="スライド番号プレースホルダ 3"/>
          <p:cNvSpPr>
            <a:spLocks noGrp="1"/>
          </p:cNvSpPr>
          <p:nvPr>
            <p:ph type="sldNum" sz="quarter" idx="10"/>
          </p:nvPr>
        </p:nvSpPr>
        <p:spPr/>
        <p:txBody>
          <a:bodyPr/>
          <a:lstStyle/>
          <a:p>
            <a:fld id="{D5FF9316-C8E8-4D41-A24D-FC0117C095C8}" type="slidenum">
              <a:rPr kumimoji="1" lang="ja-JP" altLang="en-US" smtClean="0"/>
              <a:pPr/>
              <a:t>8</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私は蛍光スイッチング分子を用いて新たな超解像顕微鏡法を開発することを目的として研究をおこなっています。</a:t>
            </a:r>
            <a:endParaRPr lang="en-US" altLang="ja-JP" dirty="0" smtClean="0"/>
          </a:p>
          <a:p>
            <a:r>
              <a:rPr lang="en-US" altLang="ja-JP" dirty="0" smtClean="0"/>
              <a:t> </a:t>
            </a:r>
            <a:r>
              <a:rPr lang="ja-JP" altLang="ja-JP" dirty="0" smtClean="0"/>
              <a:t>ここに示しますのが、その蛍光スイッチング分子であるジエリールエテン誘導体</a:t>
            </a:r>
            <a:r>
              <a:rPr lang="ja-JP" altLang="en-US" dirty="0" smtClean="0"/>
              <a:t>です。以下</a:t>
            </a:r>
            <a:r>
              <a:rPr lang="en-US" altLang="ja-JP" dirty="0" smtClean="0"/>
              <a:t>DE</a:t>
            </a:r>
            <a:r>
              <a:rPr lang="ja-JP" altLang="ja-JP" dirty="0" smtClean="0"/>
              <a:t>１</a:t>
            </a:r>
            <a:r>
              <a:rPr lang="ja-JP" altLang="en-US" dirty="0" smtClean="0"/>
              <a:t>と呼びま</a:t>
            </a:r>
            <a:r>
              <a:rPr lang="ja-JP" altLang="ja-JP" dirty="0" smtClean="0"/>
              <a:t>す。</a:t>
            </a:r>
          </a:p>
          <a:p>
            <a:r>
              <a:rPr lang="en-US" altLang="ja-JP" dirty="0" smtClean="0"/>
              <a:t>DE1</a:t>
            </a:r>
            <a:r>
              <a:rPr lang="ja-JP" altLang="ja-JP" dirty="0" smtClean="0"/>
              <a:t>は紫外光で無蛍光性の開環体から蛍光性の閉環体へと異性化を起こし、励起光</a:t>
            </a:r>
            <a:r>
              <a:rPr lang="ja-JP" altLang="en-US" dirty="0" smtClean="0"/>
              <a:t>によって</a:t>
            </a:r>
            <a:r>
              <a:rPr lang="ja-JP" altLang="ja-JP" dirty="0" smtClean="0"/>
              <a:t>蛍光を発しま</a:t>
            </a:r>
            <a:r>
              <a:rPr lang="ja-JP" altLang="en-US" dirty="0" smtClean="0"/>
              <a:t>す。しかし</a:t>
            </a:r>
            <a:r>
              <a:rPr lang="ja-JP" altLang="ja-JP" dirty="0" smtClean="0"/>
              <a:t>、この励起光によって開環反応も同時に</a:t>
            </a:r>
            <a:r>
              <a:rPr lang="ja-JP" altLang="en-US" dirty="0" smtClean="0"/>
              <a:t>起こります。</a:t>
            </a:r>
            <a:endParaRPr lang="en-US" altLang="ja-JP" dirty="0" smtClean="0"/>
          </a:p>
        </p:txBody>
      </p:sp>
      <p:sp>
        <p:nvSpPr>
          <p:cNvPr id="4" name="スライド番号プレースホルダ 3"/>
          <p:cNvSpPr>
            <a:spLocks noGrp="1"/>
          </p:cNvSpPr>
          <p:nvPr>
            <p:ph type="sldNum" sz="quarter" idx="10"/>
          </p:nvPr>
        </p:nvSpPr>
        <p:spPr/>
        <p:txBody>
          <a:bodyPr/>
          <a:lstStyle/>
          <a:p>
            <a:fld id="{D5FF9316-C8E8-4D41-A24D-FC0117C095C8}" type="slidenum">
              <a:rPr kumimoji="1" lang="ja-JP" altLang="en-US" smtClean="0"/>
              <a:pPr/>
              <a:t>12</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ja-JP" dirty="0" smtClean="0"/>
              <a:t>閉環反応は非常に小さい強度でも起こるので、紫外光を非常に小さい強度にします。一方、閉環反応に比べると蛍光を観測するための励起光強度は非常に大きくなければならないので、励起光として可視光を高強度で照射します。すると紫外光でも蛍光は発せられますが、その強度が可視光と大きく違うために実質的な蛍光は可視光によるものしか観測できません。すなわち紫外光、可視光がどちらも照射されている領域のみ蛍光を観測し続けることができ、どちらか一方のみ照射されている領域では蛍光が観測されないようになります。 </a:t>
            </a:r>
          </a:p>
          <a:p>
            <a:r>
              <a:rPr lang="ja-JP" altLang="ja-JP" dirty="0" smtClean="0"/>
              <a:t>われわれは紫外光、可視光の強度の違いによって生じる</a:t>
            </a:r>
            <a:r>
              <a:rPr lang="en-US" altLang="ja-JP" dirty="0" smtClean="0"/>
              <a:t>DE</a:t>
            </a:r>
            <a:r>
              <a:rPr lang="ja-JP" altLang="ja-JP" dirty="0" smtClean="0"/>
              <a:t>１の性質を利用し、可視光と紫外光が重なって照射される面積を小さくすると、実効的な蛍光スポットを小さくできるのではないかと考えました。これを確認するために数値計算によって見積をおこない、実験によって最適条件の検討をおこないました。</a:t>
            </a:r>
            <a:r>
              <a:rPr lang="en-US" altLang="ja-JP" dirty="0" smtClean="0"/>
              <a:t> </a:t>
            </a:r>
            <a:endParaRPr lang="ja-JP" altLang="ja-JP" dirty="0"/>
          </a:p>
        </p:txBody>
      </p:sp>
      <p:sp>
        <p:nvSpPr>
          <p:cNvPr id="4" name="スライド番号プレースホルダ 3"/>
          <p:cNvSpPr>
            <a:spLocks noGrp="1"/>
          </p:cNvSpPr>
          <p:nvPr>
            <p:ph type="sldNum" sz="quarter" idx="10"/>
          </p:nvPr>
        </p:nvSpPr>
        <p:spPr/>
        <p:txBody>
          <a:bodyPr/>
          <a:lstStyle/>
          <a:p>
            <a:fld id="{D5FF9316-C8E8-4D41-A24D-FC0117C095C8}" type="slidenum">
              <a:rPr kumimoji="1" lang="ja-JP" altLang="en-US" smtClean="0"/>
              <a:pPr/>
              <a:t>13</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12788" y="746125"/>
            <a:ext cx="5381625" cy="3725863"/>
          </a:xfrm>
        </p:spPr>
      </p:sp>
      <p:sp>
        <p:nvSpPr>
          <p:cNvPr id="3" name="ノート プレースホルダ 2"/>
          <p:cNvSpPr>
            <a:spLocks noGrp="1"/>
          </p:cNvSpPr>
          <p:nvPr>
            <p:ph type="body" idx="1"/>
          </p:nvPr>
        </p:nvSpPr>
        <p:spPr/>
        <p:txBody>
          <a:bodyPr>
            <a:normAutofit/>
          </a:bodyPr>
          <a:lstStyle/>
          <a:p>
            <a:r>
              <a:rPr lang="ja-JP" altLang="ja-JP" dirty="0" smtClean="0"/>
              <a:t>まず数値計算ですが、</a:t>
            </a:r>
            <a:r>
              <a:rPr lang="en-US" altLang="ja-JP" dirty="0" smtClean="0"/>
              <a:t>PMMA</a:t>
            </a:r>
            <a:r>
              <a:rPr lang="ja-JP" altLang="ja-JP" dirty="0" smtClean="0"/>
              <a:t>中に</a:t>
            </a:r>
            <a:r>
              <a:rPr lang="en-US" altLang="ja-JP" dirty="0" smtClean="0"/>
              <a:t>DE1</a:t>
            </a:r>
            <a:r>
              <a:rPr lang="ja-JP" altLang="ja-JP" dirty="0" smtClean="0"/>
              <a:t>をしきつめて可視光および紫外光を照射したときに</a:t>
            </a:r>
            <a:r>
              <a:rPr lang="en-US" altLang="ja-JP" dirty="0" smtClean="0"/>
              <a:t>DE1</a:t>
            </a:r>
            <a:r>
              <a:rPr lang="ja-JP" altLang="ja-JP" dirty="0" smtClean="0"/>
              <a:t>がどのような蛍光強度分布を表わすかをシミュレーションしました。反応収率やレーザー強度、開閉環体濃度などの種々のパラメーターを検討することにより実効的な蛍光スポットの見積をおこないました。図の緑の線が可視光で、紫の線が紫外光、そしてオレンジの線が計算によって見積もった実質的な蛍光スポットの強度です。 紫外光の照射位置はそのままにして可視光の照射位置を左にシフトさせていくと蛍光スポット、オレンジの線のカタチが変形しています。 </a:t>
            </a:r>
          </a:p>
          <a:p>
            <a:r>
              <a:rPr lang="ja-JP" altLang="ja-JP" dirty="0" smtClean="0"/>
              <a:t>この内、可視光の照射位置が真ん中にあるときと、最も左にあるときについて半値全幅、</a:t>
            </a:r>
            <a:r>
              <a:rPr lang="en-US" altLang="ja-JP" dirty="0" smtClean="0"/>
              <a:t>FWHM</a:t>
            </a:r>
            <a:r>
              <a:rPr lang="ja-JP" altLang="ja-JP" dirty="0" smtClean="0"/>
              <a:t>を比べてみると、可視光が左にシフトしているときのほうが蛍光スポットの幅は細くなっています。両レーザー光の中心間距離、つまり可視光の位置をどれだけ動かしたという距離について</a:t>
            </a:r>
            <a:r>
              <a:rPr lang="en-US" altLang="ja-JP" dirty="0" smtClean="0"/>
              <a:t>FWHM</a:t>
            </a:r>
            <a:r>
              <a:rPr lang="ja-JP" altLang="ja-JP" dirty="0" smtClean="0"/>
              <a:t>をプロットしていくと、中心間距離が大きくなるにつれて</a:t>
            </a:r>
            <a:r>
              <a:rPr lang="en-US" altLang="ja-JP" dirty="0" smtClean="0"/>
              <a:t>FWHM</a:t>
            </a:r>
            <a:r>
              <a:rPr lang="ja-JP" altLang="ja-JP" dirty="0" smtClean="0"/>
              <a:t>が小さくなっており、したがって両レーザー光の重なる面積を小さくすることによって蛍光スポットサイズを小さくできることが数値計算では確認できました。</a:t>
            </a:r>
            <a:endParaRPr lang="ja-JP" altLang="ja-JP" dirty="0"/>
          </a:p>
        </p:txBody>
      </p:sp>
      <p:sp>
        <p:nvSpPr>
          <p:cNvPr id="4" name="スライド番号プレースホルダ 3"/>
          <p:cNvSpPr>
            <a:spLocks noGrp="1"/>
          </p:cNvSpPr>
          <p:nvPr>
            <p:ph type="sldNum" sz="quarter" idx="10"/>
          </p:nvPr>
        </p:nvSpPr>
        <p:spPr/>
        <p:txBody>
          <a:bodyPr/>
          <a:lstStyle/>
          <a:p>
            <a:fld id="{D5FF9316-C8E8-4D41-A24D-FC0117C095C8}" type="slidenum">
              <a:rPr kumimoji="1" lang="ja-JP" altLang="en-US" smtClean="0"/>
              <a:pPr/>
              <a:t>14</a:t>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ja-JP" dirty="0" smtClean="0"/>
              <a:t>次に実験結果を示します。 </a:t>
            </a:r>
          </a:p>
          <a:p>
            <a:r>
              <a:rPr lang="ja-JP" altLang="ja-JP" dirty="0" smtClean="0"/>
              <a:t>光強度や照射位置などのパラメーターを変えることにより蛍光スポットが小さくなる条件を検討しました。図の白い部分が蛍光スポットで、可視光の照射位置を左にシフトさせていくと蛍光スポットが小さくなっていっていることがわかります。 このうち赤線部分の蛍光強度をグラフのように表わすと、スケールは大きく異なりますが、先ほど数値計算によって見積もられた蛍光スポットの概形に類似していることが確認できます。数値計算と</a:t>
            </a:r>
            <a:r>
              <a:rPr lang="ja-JP" altLang="en-US" dirty="0" smtClean="0"/>
              <a:t>同様</a:t>
            </a:r>
            <a:r>
              <a:rPr lang="ja-JP" altLang="ja-JP" dirty="0" smtClean="0"/>
              <a:t>に両レーザー光の中心間距離について</a:t>
            </a:r>
            <a:r>
              <a:rPr lang="en-US" altLang="ja-JP" dirty="0" smtClean="0"/>
              <a:t>FWHM</a:t>
            </a:r>
            <a:r>
              <a:rPr lang="ja-JP" altLang="ja-JP" dirty="0" smtClean="0"/>
              <a:t>をプロットすると、両レーザー光の中心間距離が大きくなるにつれて蛍光スポットの幅が小さくなっていることが確認できます。</a:t>
            </a:r>
            <a:r>
              <a:rPr lang="ja-JP" altLang="en-US" dirty="0" smtClean="0"/>
              <a:t>しかし実験では</a:t>
            </a:r>
            <a:r>
              <a:rPr lang="en-US" altLang="ja-JP" dirty="0" smtClean="0"/>
              <a:t>CCD</a:t>
            </a:r>
            <a:r>
              <a:rPr lang="ja-JP" altLang="en-US" dirty="0" smtClean="0"/>
              <a:t>カメラを用いて蛍光像を取得したのですが、</a:t>
            </a:r>
            <a:r>
              <a:rPr lang="en-US" altLang="ja-JP" dirty="0" smtClean="0"/>
              <a:t>CCD</a:t>
            </a:r>
            <a:r>
              <a:rPr lang="ja-JP" altLang="en-US" dirty="0" smtClean="0"/>
              <a:t>カメラを用いた場合だと得られる蛍光像は回折限界以下にはなりません。</a:t>
            </a:r>
            <a:endParaRPr lang="ja-JP" altLang="ja-JP" dirty="0"/>
          </a:p>
        </p:txBody>
      </p:sp>
      <p:sp>
        <p:nvSpPr>
          <p:cNvPr id="4" name="スライド番号プレースホルダ 3"/>
          <p:cNvSpPr>
            <a:spLocks noGrp="1"/>
          </p:cNvSpPr>
          <p:nvPr>
            <p:ph type="sldNum" sz="quarter" idx="10"/>
          </p:nvPr>
        </p:nvSpPr>
        <p:spPr/>
        <p:txBody>
          <a:bodyPr/>
          <a:lstStyle/>
          <a:p>
            <a:fld id="{D5FF9316-C8E8-4D41-A24D-FC0117C095C8}" type="slidenum">
              <a:rPr kumimoji="1" lang="ja-JP" altLang="en-US" smtClean="0"/>
              <a:pPr/>
              <a:t>16</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Ref idx="1003">
        <a:schemeClr val="bg1"/>
      </p:bgRef>
    </p:bg>
    <p:spTree>
      <p:nvGrpSpPr>
        <p:cNvPr id="1" name=""/>
        <p:cNvGrpSpPr/>
        <p:nvPr/>
      </p:nvGrpSpPr>
      <p:grpSpPr>
        <a:xfrm>
          <a:off x="0" y="0"/>
          <a:ext cx="0" cy="0"/>
          <a:chOff x="0" y="0"/>
          <a:chExt cx="0" cy="0"/>
        </a:xfrm>
      </p:grpSpPr>
      <p:sp>
        <p:nvSpPr>
          <p:cNvPr id="12" name="正方形/長方形 11"/>
          <p:cNvSpPr/>
          <p:nvPr/>
        </p:nvSpPr>
        <p:spPr>
          <a:xfrm>
            <a:off x="0" y="0"/>
            <a:ext cx="9906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角丸四角形 12"/>
          <p:cNvSpPr/>
          <p:nvPr/>
        </p:nvSpPr>
        <p:spPr>
          <a:xfrm>
            <a:off x="70756" y="69756"/>
            <a:ext cx="9764486"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サブタイトル 8"/>
          <p:cNvSpPr>
            <a:spLocks noGrp="1"/>
          </p:cNvSpPr>
          <p:nvPr>
            <p:ph type="subTitle" idx="1"/>
          </p:nvPr>
        </p:nvSpPr>
        <p:spPr>
          <a:xfrm>
            <a:off x="1403350" y="3200400"/>
            <a:ext cx="69342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 サブタイトルの書式設定</a:t>
            </a:r>
            <a:endParaRPr kumimoji="0" lang="en-US"/>
          </a:p>
        </p:txBody>
      </p:sp>
      <p:sp>
        <p:nvSpPr>
          <p:cNvPr id="28" name="日付プレースホルダ 27"/>
          <p:cNvSpPr>
            <a:spLocks noGrp="1"/>
          </p:cNvSpPr>
          <p:nvPr>
            <p:ph type="dt" sz="half" idx="10"/>
          </p:nvPr>
        </p:nvSpPr>
        <p:spPr/>
        <p:txBody>
          <a:bodyPr/>
          <a:lstStyle/>
          <a:p>
            <a:fld id="{6A021CFF-C8E9-4088-80E0-BF65C24C8BE1}" type="datetimeFigureOut">
              <a:rPr kumimoji="1" lang="ja-JP" altLang="en-US" smtClean="0"/>
              <a:pPr/>
              <a:t>2014/11/18</a:t>
            </a:fld>
            <a:endParaRPr kumimoji="1" lang="ja-JP" altLang="en-US"/>
          </a:p>
        </p:txBody>
      </p:sp>
      <p:sp>
        <p:nvSpPr>
          <p:cNvPr id="17" name="フッター プレースホルダ 16"/>
          <p:cNvSpPr>
            <a:spLocks noGrp="1"/>
          </p:cNvSpPr>
          <p:nvPr>
            <p:ph type="ftr" sz="quarter" idx="11"/>
          </p:nvPr>
        </p:nvSpPr>
        <p:spPr/>
        <p:txBody>
          <a:bodyPr/>
          <a:lstStyle/>
          <a:p>
            <a:endParaRPr kumimoji="1" lang="ja-JP" altLang="en-US"/>
          </a:p>
        </p:txBody>
      </p:sp>
      <p:sp>
        <p:nvSpPr>
          <p:cNvPr id="29" name="スライド番号プレースホルダ 28"/>
          <p:cNvSpPr>
            <a:spLocks noGrp="1"/>
          </p:cNvSpPr>
          <p:nvPr>
            <p:ph type="sldNum" sz="quarter" idx="12"/>
          </p:nvPr>
        </p:nvSpPr>
        <p:spPr/>
        <p:txBody>
          <a:bodyPr lIns="0" tIns="0" rIns="0" bIns="0">
            <a:noAutofit/>
          </a:bodyPr>
          <a:lstStyle>
            <a:lvl1pPr>
              <a:defRPr sz="1400">
                <a:solidFill>
                  <a:srgbClr val="FFFFFF"/>
                </a:solidFill>
              </a:defRPr>
            </a:lvl1pPr>
          </a:lstStyle>
          <a:p>
            <a:fld id="{79C717A8-3B4E-481C-B15A-F275B18BCAE0}" type="slidenum">
              <a:rPr kumimoji="1" lang="ja-JP" altLang="en-US" smtClean="0"/>
              <a:pPr/>
              <a:t>&lt;#&gt;</a:t>
            </a:fld>
            <a:endParaRPr kumimoji="1" lang="ja-JP" altLang="en-US"/>
          </a:p>
        </p:txBody>
      </p:sp>
      <p:sp>
        <p:nvSpPr>
          <p:cNvPr id="7" name="正方形/長方形 6"/>
          <p:cNvSpPr/>
          <p:nvPr/>
        </p:nvSpPr>
        <p:spPr>
          <a:xfrm>
            <a:off x="68176" y="1449304"/>
            <a:ext cx="9773332"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68176" y="1396720"/>
            <a:ext cx="9773332"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正方形/長方形 10"/>
          <p:cNvSpPr/>
          <p:nvPr/>
        </p:nvSpPr>
        <p:spPr>
          <a:xfrm>
            <a:off x="68176" y="2976649"/>
            <a:ext cx="9773332"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タイトル 7"/>
          <p:cNvSpPr>
            <a:spLocks noGrp="1"/>
          </p:cNvSpPr>
          <p:nvPr>
            <p:ph type="ctrTitle"/>
          </p:nvPr>
        </p:nvSpPr>
        <p:spPr>
          <a:xfrm>
            <a:off x="495300" y="1505931"/>
            <a:ext cx="8915400" cy="1470025"/>
          </a:xfrm>
        </p:spPr>
        <p:txBody>
          <a:bodyPr anchor="ctr"/>
          <a:lstStyle>
            <a:lvl1pPr algn="ctr">
              <a:defRPr lang="en-US" dirty="0">
                <a:solidFill>
                  <a:srgbClr val="FFFFFF"/>
                </a:solidFill>
              </a:defRPr>
            </a:lvl1pPr>
          </a:lstStyle>
          <a:p>
            <a:r>
              <a:rPr kumimoji="0" lang="ja-JP" altLang="en-US" smtClean="0"/>
              <a:t>マスタ タイトルの書式設定</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6A021CFF-C8E9-4088-80E0-BF65C24C8BE1}" type="datetimeFigureOut">
              <a:rPr kumimoji="1" lang="ja-JP" altLang="en-US" smtClean="0"/>
              <a:pPr/>
              <a:t>2014/11/18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79C717A8-3B4E-481C-B15A-F275B18BCAE0}"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42"/>
            <a:ext cx="2179320" cy="5851525"/>
          </a:xfrm>
        </p:spPr>
        <p:txBody>
          <a:bodyPr vert="eaVer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990600" y="274641"/>
            <a:ext cx="6026150" cy="5851525"/>
          </a:xfr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6A021CFF-C8E9-4088-80E0-BF65C24C8BE1}" type="datetimeFigureOut">
              <a:rPr kumimoji="1" lang="ja-JP" altLang="en-US" smtClean="0"/>
              <a:pPr/>
              <a:t>2014/11/18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79C717A8-3B4E-481C-B15A-F275B18BCAE0}" type="slidenum">
              <a:rPr kumimoji="1" lang="ja-JP" altLang="en-US" smtClean="0"/>
              <a:pPr/>
              <a:t>&lt;#&gt;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4" name="日付プレースホルダ 3"/>
          <p:cNvSpPr>
            <a:spLocks noGrp="1"/>
          </p:cNvSpPr>
          <p:nvPr>
            <p:ph type="dt" sz="half" idx="10"/>
          </p:nvPr>
        </p:nvSpPr>
        <p:spPr/>
        <p:txBody>
          <a:bodyPr/>
          <a:lstStyle/>
          <a:p>
            <a:fld id="{6A021CFF-C8E9-4088-80E0-BF65C24C8BE1}" type="datetimeFigureOut">
              <a:rPr kumimoji="1" lang="ja-JP" altLang="en-US" smtClean="0"/>
              <a:pPr/>
              <a:t>2014/11/18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79C717A8-3B4E-481C-B15A-F275B18BCAE0}" type="slidenum">
              <a:rPr kumimoji="1" lang="ja-JP" altLang="en-US" smtClean="0"/>
              <a:pPr/>
              <a:t>&lt;#&gt;</a:t>
            </a:fld>
            <a:endParaRPr kumimoji="1" lang="ja-JP" altLang="en-US"/>
          </a:p>
        </p:txBody>
      </p:sp>
      <p:sp>
        <p:nvSpPr>
          <p:cNvPr id="8" name="コンテンツ プレースホルダ 7"/>
          <p:cNvSpPr>
            <a:spLocks noGrp="1"/>
          </p:cNvSpPr>
          <p:nvPr>
            <p:ph sz="quarter" idx="1"/>
          </p:nvPr>
        </p:nvSpPr>
        <p:spPr>
          <a:xfrm>
            <a:off x="990600" y="1447800"/>
            <a:ext cx="8420100" cy="4572000"/>
          </a:xfrm>
        </p:spPr>
        <p:txBody>
          <a:bodyPr vert="horz"/>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3">
        <a:schemeClr val="bg1"/>
      </p:bgRef>
    </p:bg>
    <p:spTree>
      <p:nvGrpSpPr>
        <p:cNvPr id="1" name=""/>
        <p:cNvGrpSpPr/>
        <p:nvPr/>
      </p:nvGrpSpPr>
      <p:grpSpPr>
        <a:xfrm>
          <a:off x="0" y="0"/>
          <a:ext cx="0" cy="0"/>
          <a:chOff x="0" y="0"/>
          <a:chExt cx="0" cy="0"/>
        </a:xfrm>
      </p:grpSpPr>
      <p:sp>
        <p:nvSpPr>
          <p:cNvPr id="11" name="正方形/長方形 10"/>
          <p:cNvSpPr/>
          <p:nvPr/>
        </p:nvSpPr>
        <p:spPr>
          <a:xfrm>
            <a:off x="0" y="0"/>
            <a:ext cx="9906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角丸四角形 9"/>
          <p:cNvSpPr/>
          <p:nvPr/>
        </p:nvSpPr>
        <p:spPr>
          <a:xfrm>
            <a:off x="70756" y="69756"/>
            <a:ext cx="9764486"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タイトル 1"/>
          <p:cNvSpPr>
            <a:spLocks noGrp="1"/>
          </p:cNvSpPr>
          <p:nvPr>
            <p:ph type="title"/>
          </p:nvPr>
        </p:nvSpPr>
        <p:spPr>
          <a:xfrm>
            <a:off x="782506" y="952501"/>
            <a:ext cx="8420100" cy="1362075"/>
          </a:xfrm>
        </p:spPr>
        <p:txBody>
          <a:bodyPr anchor="b" anchorCtr="0"/>
          <a:lstStyle>
            <a:lvl1pPr algn="l">
              <a:buNone/>
              <a:defRPr sz="4000" b="0" cap="none"/>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782506" y="2547938"/>
            <a:ext cx="84201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 テキストの書式設定</a:t>
            </a:r>
          </a:p>
        </p:txBody>
      </p:sp>
      <p:sp>
        <p:nvSpPr>
          <p:cNvPr id="4" name="日付プレースホルダ 3"/>
          <p:cNvSpPr>
            <a:spLocks noGrp="1"/>
          </p:cNvSpPr>
          <p:nvPr>
            <p:ph type="dt" sz="half" idx="10"/>
          </p:nvPr>
        </p:nvSpPr>
        <p:spPr/>
        <p:txBody>
          <a:bodyPr/>
          <a:lstStyle/>
          <a:p>
            <a:fld id="{6A021CFF-C8E9-4088-80E0-BF65C24C8BE1}" type="datetimeFigureOut">
              <a:rPr kumimoji="1" lang="ja-JP" altLang="en-US" smtClean="0"/>
              <a:pPr/>
              <a:t>2014/11/18</a:t>
            </a:fld>
            <a:endParaRPr kumimoji="1" lang="ja-JP" altLang="en-US"/>
          </a:p>
        </p:txBody>
      </p:sp>
      <p:sp>
        <p:nvSpPr>
          <p:cNvPr id="5" name="フッター プレースホルダ 4"/>
          <p:cNvSpPr>
            <a:spLocks noGrp="1"/>
          </p:cNvSpPr>
          <p:nvPr>
            <p:ph type="ftr" sz="quarter" idx="11"/>
          </p:nvPr>
        </p:nvSpPr>
        <p:spPr>
          <a:xfrm>
            <a:off x="866775" y="6172200"/>
            <a:ext cx="4333875" cy="457200"/>
          </a:xfrm>
        </p:spPr>
        <p:txBody>
          <a:bodyPr/>
          <a:lstStyle/>
          <a:p>
            <a:endParaRPr kumimoji="1" lang="ja-JP" altLang="en-US"/>
          </a:p>
        </p:txBody>
      </p:sp>
      <p:sp>
        <p:nvSpPr>
          <p:cNvPr id="7" name="正方形/長方形 6"/>
          <p:cNvSpPr/>
          <p:nvPr/>
        </p:nvSpPr>
        <p:spPr>
          <a:xfrm flipV="1">
            <a:off x="75197" y="2376830"/>
            <a:ext cx="9764641"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74909" y="2341476"/>
            <a:ext cx="976492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正方形/長方形 8"/>
          <p:cNvSpPr/>
          <p:nvPr/>
        </p:nvSpPr>
        <p:spPr>
          <a:xfrm>
            <a:off x="73999" y="2468880"/>
            <a:ext cx="9765839"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スライド番号プレースホルダ 5"/>
          <p:cNvSpPr>
            <a:spLocks noGrp="1"/>
          </p:cNvSpPr>
          <p:nvPr>
            <p:ph type="sldNum" sz="quarter" idx="12"/>
          </p:nvPr>
        </p:nvSpPr>
        <p:spPr>
          <a:xfrm>
            <a:off x="158496" y="6208776"/>
            <a:ext cx="495300" cy="457200"/>
          </a:xfrm>
        </p:spPr>
        <p:txBody>
          <a:bodyPr/>
          <a:lstStyle/>
          <a:p>
            <a:fld id="{79C717A8-3B4E-481C-B15A-F275B18BCAE0}" type="slidenum">
              <a:rPr kumimoji="1" lang="ja-JP" altLang="en-US" smtClean="0"/>
              <a:pPr/>
              <a:t>&lt;#&gt;</a:t>
            </a:fld>
            <a:endParaRPr kumimoji="1" lang="ja-JP"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5" name="日付プレースホルダ 4"/>
          <p:cNvSpPr>
            <a:spLocks noGrp="1"/>
          </p:cNvSpPr>
          <p:nvPr>
            <p:ph type="dt" sz="half" idx="10"/>
          </p:nvPr>
        </p:nvSpPr>
        <p:spPr/>
        <p:txBody>
          <a:bodyPr/>
          <a:lstStyle/>
          <a:p>
            <a:fld id="{6A021CFF-C8E9-4088-80E0-BF65C24C8BE1}" type="datetimeFigureOut">
              <a:rPr kumimoji="1" lang="ja-JP" altLang="en-US" smtClean="0"/>
              <a:pPr/>
              <a:t>2014/11/18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79C717A8-3B4E-481C-B15A-F275B18BCAE0}" type="slidenum">
              <a:rPr kumimoji="1" lang="ja-JP" altLang="en-US" smtClean="0"/>
              <a:pPr/>
              <a:t>&lt;#&gt;</a:t>
            </a:fld>
            <a:endParaRPr kumimoji="1" lang="ja-JP" altLang="en-US"/>
          </a:p>
        </p:txBody>
      </p:sp>
      <p:sp>
        <p:nvSpPr>
          <p:cNvPr id="9" name="コンテンツ プレースホルダ 8"/>
          <p:cNvSpPr>
            <a:spLocks noGrp="1"/>
          </p:cNvSpPr>
          <p:nvPr>
            <p:ph sz="quarter" idx="1"/>
          </p:nvPr>
        </p:nvSpPr>
        <p:spPr>
          <a:xfrm>
            <a:off x="990600" y="1447800"/>
            <a:ext cx="4061460" cy="4572000"/>
          </a:xfrm>
        </p:spPr>
        <p:txBody>
          <a:bodyPr vert="horz"/>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1" name="コンテンツ プレースホルダ 10"/>
          <p:cNvSpPr>
            <a:spLocks noGrp="1"/>
          </p:cNvSpPr>
          <p:nvPr>
            <p:ph sz="quarter" idx="2"/>
          </p:nvPr>
        </p:nvSpPr>
        <p:spPr>
          <a:xfrm>
            <a:off x="5345113" y="1447800"/>
            <a:ext cx="4061460" cy="4572000"/>
          </a:xfrm>
        </p:spPr>
        <p:txBody>
          <a:bodyPr vert="horz"/>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990600" y="273050"/>
            <a:ext cx="8420100" cy="1143000"/>
          </a:xfrm>
        </p:spPr>
        <p:txBody>
          <a:bodyPr anchor="b" anchorCtr="0"/>
          <a:lstStyle>
            <a:lvl1pPr>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990600" y="1447800"/>
            <a:ext cx="404495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4" name="テキスト プレースホルダ 3"/>
          <p:cNvSpPr>
            <a:spLocks noGrp="1"/>
          </p:cNvSpPr>
          <p:nvPr>
            <p:ph type="body" sz="half" idx="3"/>
          </p:nvPr>
        </p:nvSpPr>
        <p:spPr>
          <a:xfrm>
            <a:off x="5365750" y="1447800"/>
            <a:ext cx="404495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7" name="日付プレースホルダ 6"/>
          <p:cNvSpPr>
            <a:spLocks noGrp="1"/>
          </p:cNvSpPr>
          <p:nvPr>
            <p:ph type="dt" sz="half" idx="10"/>
          </p:nvPr>
        </p:nvSpPr>
        <p:spPr/>
        <p:txBody>
          <a:bodyPr/>
          <a:lstStyle/>
          <a:p>
            <a:fld id="{6A021CFF-C8E9-4088-80E0-BF65C24C8BE1}" type="datetimeFigureOut">
              <a:rPr kumimoji="1" lang="ja-JP" altLang="en-US" smtClean="0"/>
              <a:pPr/>
              <a:t>2014/11/18</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79C717A8-3B4E-481C-B15A-F275B18BCAE0}" type="slidenum">
              <a:rPr kumimoji="1" lang="ja-JP" altLang="en-US" smtClean="0"/>
              <a:pPr/>
              <a:t>&lt;#&gt;</a:t>
            </a:fld>
            <a:endParaRPr kumimoji="1" lang="ja-JP" altLang="en-US"/>
          </a:p>
        </p:txBody>
      </p:sp>
      <p:sp>
        <p:nvSpPr>
          <p:cNvPr id="11" name="コンテンツ プレースホルダ 10"/>
          <p:cNvSpPr>
            <a:spLocks noGrp="1"/>
          </p:cNvSpPr>
          <p:nvPr>
            <p:ph sz="half" idx="2"/>
          </p:nvPr>
        </p:nvSpPr>
        <p:spPr>
          <a:xfrm>
            <a:off x="990600" y="2247900"/>
            <a:ext cx="4044950" cy="3886200"/>
          </a:xfrm>
        </p:spPr>
        <p:txBody>
          <a:bodyPr vert="horz"/>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 12"/>
          <p:cNvSpPr>
            <a:spLocks noGrp="1"/>
          </p:cNvSpPr>
          <p:nvPr>
            <p:ph sz="half" idx="4"/>
          </p:nvPr>
        </p:nvSpPr>
        <p:spPr>
          <a:xfrm>
            <a:off x="5365750" y="2247900"/>
            <a:ext cx="4044950" cy="3886200"/>
          </a:xfrm>
        </p:spPr>
        <p:txBody>
          <a:bodyPr vert="horz"/>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日付プレースホルダ 2"/>
          <p:cNvSpPr>
            <a:spLocks noGrp="1"/>
          </p:cNvSpPr>
          <p:nvPr>
            <p:ph type="dt" sz="half" idx="10"/>
          </p:nvPr>
        </p:nvSpPr>
        <p:spPr/>
        <p:txBody>
          <a:bodyPr/>
          <a:lstStyle/>
          <a:p>
            <a:fld id="{6A021CFF-C8E9-4088-80E0-BF65C24C8BE1}" type="datetimeFigureOut">
              <a:rPr kumimoji="1" lang="ja-JP" altLang="en-US" smtClean="0"/>
              <a:pPr/>
              <a:t>2014/11/18</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79C717A8-3B4E-481C-B15A-F275B18BCAE0}"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A021CFF-C8E9-4088-80E0-BF65C24C8BE1}" type="datetimeFigureOut">
              <a:rPr kumimoji="1" lang="ja-JP" altLang="en-US" smtClean="0"/>
              <a:pPr/>
              <a:t>2014/11/18</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79C717A8-3B4E-481C-B15A-F275B18BCAE0}"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8" name="正方形/長方形 7"/>
          <p:cNvSpPr/>
          <p:nvPr/>
        </p:nvSpPr>
        <p:spPr>
          <a:xfrm>
            <a:off x="0" y="0"/>
            <a:ext cx="9906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角丸四角形 8"/>
          <p:cNvSpPr/>
          <p:nvPr/>
        </p:nvSpPr>
        <p:spPr>
          <a:xfrm>
            <a:off x="69342" y="69755"/>
            <a:ext cx="9764486"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タイトル 1"/>
          <p:cNvSpPr>
            <a:spLocks noGrp="1"/>
          </p:cNvSpPr>
          <p:nvPr>
            <p:ph type="title"/>
          </p:nvPr>
        </p:nvSpPr>
        <p:spPr>
          <a:xfrm>
            <a:off x="990600" y="273050"/>
            <a:ext cx="8420100" cy="1143000"/>
          </a:xfrm>
        </p:spPr>
        <p:txBody>
          <a:bodyPr anchor="b" anchorCtr="0"/>
          <a:lstStyle>
            <a:lvl1pPr algn="l">
              <a:buNone/>
              <a:defRPr sz="4000" b="0"/>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2"/>
          </p:nvPr>
        </p:nvSpPr>
        <p:spPr>
          <a:xfrm>
            <a:off x="990600" y="1600200"/>
            <a:ext cx="206375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 テキストの書式設定</a:t>
            </a:r>
          </a:p>
        </p:txBody>
      </p:sp>
      <p:sp>
        <p:nvSpPr>
          <p:cNvPr id="5" name="日付プレースホルダ 4"/>
          <p:cNvSpPr>
            <a:spLocks noGrp="1"/>
          </p:cNvSpPr>
          <p:nvPr>
            <p:ph type="dt" sz="half" idx="10"/>
          </p:nvPr>
        </p:nvSpPr>
        <p:spPr/>
        <p:txBody>
          <a:bodyPr/>
          <a:lstStyle/>
          <a:p>
            <a:fld id="{6A021CFF-C8E9-4088-80E0-BF65C24C8BE1}" type="datetimeFigureOut">
              <a:rPr kumimoji="1" lang="ja-JP" altLang="en-US" smtClean="0"/>
              <a:pPr/>
              <a:t>2014/11/18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79C717A8-3B4E-481C-B15A-F275B18BCAE0}" type="slidenum">
              <a:rPr kumimoji="1" lang="ja-JP" altLang="en-US" smtClean="0"/>
              <a:pPr/>
              <a:t>&lt;#&gt;</a:t>
            </a:fld>
            <a:endParaRPr kumimoji="1" lang="ja-JP" altLang="en-US"/>
          </a:p>
        </p:txBody>
      </p:sp>
      <p:sp>
        <p:nvSpPr>
          <p:cNvPr id="11" name="コンテンツ プレースホルダ 10"/>
          <p:cNvSpPr>
            <a:spLocks noGrp="1"/>
          </p:cNvSpPr>
          <p:nvPr>
            <p:ph sz="quarter" idx="1"/>
          </p:nvPr>
        </p:nvSpPr>
        <p:spPr>
          <a:xfrm>
            <a:off x="3219450" y="1600200"/>
            <a:ext cx="6191250" cy="4495800"/>
          </a:xfrm>
        </p:spPr>
        <p:txBody>
          <a:bodyPr vert="horz"/>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990600" y="4900550"/>
            <a:ext cx="7924800" cy="522288"/>
          </a:xfrm>
        </p:spPr>
        <p:txBody>
          <a:bodyPr anchor="ctr">
            <a:noAutofit/>
          </a:bodyPr>
          <a:lstStyle>
            <a:lvl1pPr algn="l">
              <a:buNone/>
              <a:defRPr sz="2800" b="0"/>
            </a:lvl1pPr>
          </a:lstStyle>
          <a:p>
            <a:r>
              <a:rPr kumimoji="0" lang="ja-JP" altLang="en-US" smtClean="0"/>
              <a:t>マスタ タイトルの書式設定</a:t>
            </a:r>
            <a:endParaRPr kumimoji="0" lang="en-US"/>
          </a:p>
        </p:txBody>
      </p:sp>
      <p:sp>
        <p:nvSpPr>
          <p:cNvPr id="4" name="テキスト プレースホルダ 3"/>
          <p:cNvSpPr>
            <a:spLocks noGrp="1"/>
          </p:cNvSpPr>
          <p:nvPr>
            <p:ph type="body" sz="half" idx="2"/>
          </p:nvPr>
        </p:nvSpPr>
        <p:spPr>
          <a:xfrm>
            <a:off x="990600" y="5445825"/>
            <a:ext cx="79248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ja-JP" altLang="en-US" smtClean="0"/>
              <a:t>マスタ テキストの書式設定</a:t>
            </a:r>
          </a:p>
        </p:txBody>
      </p:sp>
      <p:sp>
        <p:nvSpPr>
          <p:cNvPr id="5" name="日付プレースホルダ 4"/>
          <p:cNvSpPr>
            <a:spLocks noGrp="1"/>
          </p:cNvSpPr>
          <p:nvPr>
            <p:ph type="dt" sz="half" idx="10"/>
          </p:nvPr>
        </p:nvSpPr>
        <p:spPr/>
        <p:txBody>
          <a:bodyPr/>
          <a:lstStyle/>
          <a:p>
            <a:fld id="{6A021CFF-C8E9-4088-80E0-BF65C24C8BE1}" type="datetimeFigureOut">
              <a:rPr kumimoji="1" lang="ja-JP" altLang="en-US" smtClean="0"/>
              <a:pPr/>
              <a:t>2014/11/18</a:t>
            </a:fld>
            <a:endParaRPr kumimoji="1" lang="ja-JP" altLang="en-US"/>
          </a:p>
        </p:txBody>
      </p:sp>
      <p:sp>
        <p:nvSpPr>
          <p:cNvPr id="6" name="フッター プレースホルダ 5"/>
          <p:cNvSpPr>
            <a:spLocks noGrp="1"/>
          </p:cNvSpPr>
          <p:nvPr>
            <p:ph type="ftr" sz="quarter" idx="11"/>
          </p:nvPr>
        </p:nvSpPr>
        <p:spPr>
          <a:xfrm>
            <a:off x="990600" y="6172200"/>
            <a:ext cx="4210050" cy="457200"/>
          </a:xfrm>
        </p:spPr>
        <p:txBody>
          <a:bodyPr/>
          <a:lstStyle/>
          <a:p>
            <a:endParaRPr kumimoji="1" lang="ja-JP" altLang="en-US"/>
          </a:p>
        </p:txBody>
      </p:sp>
      <p:sp>
        <p:nvSpPr>
          <p:cNvPr id="7" name="スライド番号プレースホルダ 6"/>
          <p:cNvSpPr>
            <a:spLocks noGrp="1"/>
          </p:cNvSpPr>
          <p:nvPr>
            <p:ph type="sldNum" sz="quarter" idx="12"/>
          </p:nvPr>
        </p:nvSpPr>
        <p:spPr>
          <a:xfrm>
            <a:off x="158496" y="6208776"/>
            <a:ext cx="495300" cy="457200"/>
          </a:xfrm>
        </p:spPr>
        <p:txBody>
          <a:bodyPr/>
          <a:lstStyle/>
          <a:p>
            <a:fld id="{79C717A8-3B4E-481C-B15A-F275B18BCAE0}" type="slidenum">
              <a:rPr kumimoji="1" lang="ja-JP" altLang="en-US" smtClean="0"/>
              <a:pPr/>
              <a:t>&lt;#&gt;</a:t>
            </a:fld>
            <a:endParaRPr kumimoji="1" lang="ja-JP" altLang="en-US"/>
          </a:p>
        </p:txBody>
      </p:sp>
      <p:sp>
        <p:nvSpPr>
          <p:cNvPr id="11" name="正方形/長方形 10"/>
          <p:cNvSpPr/>
          <p:nvPr/>
        </p:nvSpPr>
        <p:spPr>
          <a:xfrm flipV="1">
            <a:off x="73999" y="4683555"/>
            <a:ext cx="975741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正方形/長方形 11"/>
          <p:cNvSpPr/>
          <p:nvPr/>
        </p:nvSpPr>
        <p:spPr>
          <a:xfrm>
            <a:off x="74218" y="4650475"/>
            <a:ext cx="975719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正方形/長方形 12"/>
          <p:cNvSpPr/>
          <p:nvPr/>
        </p:nvSpPr>
        <p:spPr>
          <a:xfrm>
            <a:off x="74220" y="4773225"/>
            <a:ext cx="9757190"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図プレースホルダ 2"/>
          <p:cNvSpPr>
            <a:spLocks noGrp="1"/>
          </p:cNvSpPr>
          <p:nvPr>
            <p:ph type="pic" idx="1"/>
          </p:nvPr>
        </p:nvSpPr>
        <p:spPr>
          <a:xfrm>
            <a:off x="74001" y="66676"/>
            <a:ext cx="9752029"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ja-JP" altLang="en-US" smtClean="0"/>
              <a:t>アイコンをクリックして図を追加</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正方形/長方形 8"/>
          <p:cNvSpPr/>
          <p:nvPr/>
        </p:nvSpPr>
        <p:spPr>
          <a:xfrm>
            <a:off x="0" y="0"/>
            <a:ext cx="9906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角丸四角形 7"/>
          <p:cNvSpPr/>
          <p:nvPr/>
        </p:nvSpPr>
        <p:spPr>
          <a:xfrm>
            <a:off x="69342" y="69755"/>
            <a:ext cx="9764486"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タイトル プレースホルダ 21"/>
          <p:cNvSpPr>
            <a:spLocks noGrp="1"/>
          </p:cNvSpPr>
          <p:nvPr>
            <p:ph type="title"/>
          </p:nvPr>
        </p:nvSpPr>
        <p:spPr>
          <a:xfrm>
            <a:off x="990600" y="274638"/>
            <a:ext cx="8420100" cy="1143000"/>
          </a:xfrm>
          <a:prstGeom prst="rect">
            <a:avLst/>
          </a:prstGeom>
        </p:spPr>
        <p:txBody>
          <a:bodyPr bIns="91440" anchor="b" anchorCtr="0">
            <a:normAutofit/>
          </a:bodyPr>
          <a:lstStyle/>
          <a:p>
            <a:r>
              <a:rPr kumimoji="0" lang="ja-JP" altLang="en-US" smtClean="0"/>
              <a:t>マスタ タイトルの書式設定</a:t>
            </a:r>
            <a:endParaRPr kumimoji="0" lang="en-US"/>
          </a:p>
        </p:txBody>
      </p:sp>
      <p:sp>
        <p:nvSpPr>
          <p:cNvPr id="13" name="テキスト プレースホルダ 12"/>
          <p:cNvSpPr>
            <a:spLocks noGrp="1"/>
          </p:cNvSpPr>
          <p:nvPr>
            <p:ph type="body" idx="1"/>
          </p:nvPr>
        </p:nvSpPr>
        <p:spPr>
          <a:xfrm>
            <a:off x="990600" y="1447800"/>
            <a:ext cx="8420100" cy="4572000"/>
          </a:xfrm>
          <a:prstGeom prst="rect">
            <a:avLst/>
          </a:prstGeom>
        </p:spPr>
        <p:txBody>
          <a:bodyPr>
            <a:normAutofit/>
          </a:bodyPr>
          <a:lstStyle/>
          <a:p>
            <a:pPr lvl="0" eaLnBrk="1" latinLnBrk="0" hangingPunct="1"/>
            <a:r>
              <a:rPr kumimoji="0" lang="ja-JP" altLang="en-US" smtClean="0"/>
              <a:t>マスタ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 13"/>
          <p:cNvSpPr>
            <a:spLocks noGrp="1"/>
          </p:cNvSpPr>
          <p:nvPr>
            <p:ph type="dt" sz="half" idx="2"/>
          </p:nvPr>
        </p:nvSpPr>
        <p:spPr>
          <a:xfrm>
            <a:off x="6686550" y="6191250"/>
            <a:ext cx="2682875" cy="476250"/>
          </a:xfrm>
          <a:prstGeom prst="rect">
            <a:avLst/>
          </a:prstGeom>
        </p:spPr>
        <p:txBody>
          <a:bodyPr anchor="ctr" anchorCtr="0"/>
          <a:lstStyle>
            <a:lvl1pPr algn="r" eaLnBrk="1" latinLnBrk="0" hangingPunct="1">
              <a:defRPr kumimoji="0" sz="1400">
                <a:solidFill>
                  <a:schemeClr val="tx2"/>
                </a:solidFill>
              </a:defRPr>
            </a:lvl1pPr>
          </a:lstStyle>
          <a:p>
            <a:fld id="{6A021CFF-C8E9-4088-80E0-BF65C24C8BE1}" type="datetimeFigureOut">
              <a:rPr kumimoji="1" lang="ja-JP" altLang="en-US" smtClean="0"/>
              <a:pPr/>
              <a:t>2014/11/18</a:t>
            </a:fld>
            <a:endParaRPr kumimoji="1" lang="ja-JP" altLang="en-US"/>
          </a:p>
        </p:txBody>
      </p:sp>
      <p:sp>
        <p:nvSpPr>
          <p:cNvPr id="3" name="フッター プレースホルダ 2"/>
          <p:cNvSpPr>
            <a:spLocks noGrp="1"/>
          </p:cNvSpPr>
          <p:nvPr>
            <p:ph type="ftr" sz="quarter" idx="3"/>
          </p:nvPr>
        </p:nvSpPr>
        <p:spPr>
          <a:xfrm>
            <a:off x="990600" y="6172200"/>
            <a:ext cx="4292600" cy="457200"/>
          </a:xfrm>
          <a:prstGeom prst="rect">
            <a:avLst/>
          </a:prstGeom>
        </p:spPr>
        <p:txBody>
          <a:bodyPr anchor="ctr" anchorCtr="0"/>
          <a:lstStyle>
            <a:lvl1pPr eaLnBrk="1" latinLnBrk="0" hangingPunct="1">
              <a:defRPr kumimoji="0" sz="1400">
                <a:solidFill>
                  <a:schemeClr val="tx2"/>
                </a:solidFill>
              </a:defRPr>
            </a:lvl1pPr>
          </a:lstStyle>
          <a:p>
            <a:endParaRPr kumimoji="1" lang="ja-JP" altLang="en-US"/>
          </a:p>
        </p:txBody>
      </p:sp>
      <p:sp>
        <p:nvSpPr>
          <p:cNvPr id="23" name="スライド番号プレースホルダ 22"/>
          <p:cNvSpPr>
            <a:spLocks noGrp="1"/>
          </p:cNvSpPr>
          <p:nvPr>
            <p:ph type="sldNum" sz="quarter" idx="4"/>
          </p:nvPr>
        </p:nvSpPr>
        <p:spPr>
          <a:xfrm>
            <a:off x="158496" y="6210300"/>
            <a:ext cx="4953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79C717A8-3B4E-481C-B15A-F275B18BCAE0}"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xStyles>
    <p:titleStyle>
      <a:lvl1pPr algn="l" rtl="0" eaLnBrk="1" latinLnBrk="0" hangingPunct="1">
        <a:spcBef>
          <a:spcPct val="0"/>
        </a:spcBef>
        <a:buNone/>
        <a:defRPr kumimoji="1"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8.xml"/><Relationship Id="rId7" Type="http://schemas.openxmlformats.org/officeDocument/2006/relationships/image" Target="../media/image29.emf"/><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gif"/></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5.emf"/><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34.emf"/><Relationship Id="rId5" Type="http://schemas.openxmlformats.org/officeDocument/2006/relationships/image" Target="../media/image33.gif"/><Relationship Id="rId4" Type="http://schemas.openxmlformats.org/officeDocument/2006/relationships/image" Target="../media/image32.emf"/></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emf"/><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7.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7.xml"/><Relationship Id="rId5" Type="http://schemas.openxmlformats.org/officeDocument/2006/relationships/image" Target="../media/image53.emf"/><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9.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1.gif"/><Relationship Id="rId5" Type="http://schemas.openxmlformats.org/officeDocument/2006/relationships/image" Target="../media/image11.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srcRect/>
          <a:stretch>
            <a:fillRect/>
          </a:stretch>
        </p:blipFill>
        <p:spPr bwMode="auto">
          <a:xfrm>
            <a:off x="2026922" y="3284984"/>
            <a:ext cx="3096344" cy="2964619"/>
          </a:xfrm>
          <a:prstGeom prst="rect">
            <a:avLst/>
          </a:prstGeom>
          <a:noFill/>
          <a:ln w="9525">
            <a:noFill/>
            <a:miter lim="800000"/>
            <a:headEnd/>
            <a:tailEnd/>
          </a:ln>
        </p:spPr>
      </p:pic>
      <p:sp>
        <p:nvSpPr>
          <p:cNvPr id="9" name="テキスト ボックス 8"/>
          <p:cNvSpPr txBox="1"/>
          <p:nvPr/>
        </p:nvSpPr>
        <p:spPr>
          <a:xfrm>
            <a:off x="4448944" y="3363942"/>
            <a:ext cx="1008112" cy="307777"/>
          </a:xfrm>
          <a:prstGeom prst="rect">
            <a:avLst/>
          </a:prstGeom>
          <a:noFill/>
        </p:spPr>
        <p:txBody>
          <a:bodyPr wrap="square" rtlCol="0">
            <a:spAutoFit/>
          </a:bodyPr>
          <a:lstStyle/>
          <a:p>
            <a:r>
              <a:rPr kumimoji="1" lang="en-US" altLang="ja-JP" sz="1400" dirty="0" smtClean="0">
                <a:solidFill>
                  <a:schemeClr val="bg1"/>
                </a:solidFill>
                <a:latin typeface="Calibri" pitchFamily="34" charset="0"/>
                <a:ea typeface="ＭＳ Ｐゴシック" pitchFamily="50" charset="-128"/>
              </a:rPr>
              <a:t>100nm</a:t>
            </a:r>
            <a:endParaRPr kumimoji="1" lang="ja-JP" altLang="en-US" sz="1400" dirty="0" smtClean="0">
              <a:solidFill>
                <a:schemeClr val="bg1"/>
              </a:solidFill>
              <a:latin typeface="Calibri" pitchFamily="34" charset="0"/>
              <a:ea typeface="ＭＳ Ｐゴシック" pitchFamily="50" charset="-128"/>
            </a:endParaRPr>
          </a:p>
        </p:txBody>
      </p:sp>
      <p:sp>
        <p:nvSpPr>
          <p:cNvPr id="6" name="テキスト ボックス 5"/>
          <p:cNvSpPr txBox="1"/>
          <p:nvPr/>
        </p:nvSpPr>
        <p:spPr>
          <a:xfrm>
            <a:off x="1928664" y="6237312"/>
            <a:ext cx="3312368" cy="415498"/>
          </a:xfrm>
          <a:prstGeom prst="rect">
            <a:avLst/>
          </a:prstGeom>
          <a:noFill/>
        </p:spPr>
        <p:txBody>
          <a:bodyPr wrap="square" rtlCol="0">
            <a:spAutoFit/>
          </a:bodyPr>
          <a:lstStyle/>
          <a:p>
            <a:r>
              <a:rPr lang="en-US" altLang="ja-JP" sz="1050" dirty="0" err="1" smtClean="0">
                <a:latin typeface="Calibri" pitchFamily="34" charset="0"/>
              </a:rPr>
              <a:t>Ke</a:t>
            </a:r>
            <a:r>
              <a:rPr lang="en-US" altLang="ja-JP" sz="1050" dirty="0" smtClean="0">
                <a:latin typeface="Calibri" pitchFamily="34" charset="0"/>
              </a:rPr>
              <a:t> </a:t>
            </a:r>
            <a:r>
              <a:rPr lang="en-US" altLang="ja-JP" sz="1050" dirty="0" err="1" smtClean="0">
                <a:latin typeface="Calibri" pitchFamily="34" charset="0"/>
              </a:rPr>
              <a:t>Xu</a:t>
            </a:r>
            <a:r>
              <a:rPr lang="en-US" altLang="ja-JP" sz="1050" dirty="0" smtClean="0">
                <a:latin typeface="Calibri" pitchFamily="34" charset="0"/>
              </a:rPr>
              <a:t>, H. P. Babcock,</a:t>
            </a:r>
            <a:r>
              <a:rPr lang="ja-JP" altLang="en-US" sz="1050" dirty="0" smtClean="0">
                <a:latin typeface="Calibri" pitchFamily="34" charset="0"/>
              </a:rPr>
              <a:t>　</a:t>
            </a:r>
            <a:r>
              <a:rPr lang="en-US" altLang="ja-JP" sz="1050" dirty="0" smtClean="0">
                <a:latin typeface="Calibri" pitchFamily="34" charset="0"/>
              </a:rPr>
              <a:t>X. </a:t>
            </a:r>
            <a:r>
              <a:rPr lang="en-US" altLang="ja-JP" sz="1050" dirty="0" err="1" smtClean="0">
                <a:latin typeface="Calibri" pitchFamily="34" charset="0"/>
              </a:rPr>
              <a:t>Zhuang</a:t>
            </a:r>
            <a:r>
              <a:rPr lang="en-US" altLang="ja-JP" sz="1050" dirty="0" smtClean="0">
                <a:latin typeface="Calibri" pitchFamily="34" charset="0"/>
              </a:rPr>
              <a:t>, </a:t>
            </a:r>
            <a:r>
              <a:rPr lang="en-US" altLang="ja-JP" sz="1050" i="1" dirty="0" smtClean="0">
                <a:latin typeface="Calibri" pitchFamily="34" charset="0"/>
              </a:rPr>
              <a:t>Nature Methods</a:t>
            </a:r>
            <a:r>
              <a:rPr lang="en-US" altLang="ja-JP" sz="1050" dirty="0" smtClean="0">
                <a:latin typeface="Calibri" pitchFamily="34" charset="0"/>
              </a:rPr>
              <a:t>. </a:t>
            </a:r>
            <a:r>
              <a:rPr lang="en-US" altLang="ja-JP" sz="1050" b="1" dirty="0" smtClean="0">
                <a:latin typeface="Calibri" pitchFamily="34" charset="0"/>
              </a:rPr>
              <a:t>2012</a:t>
            </a:r>
            <a:r>
              <a:rPr lang="en-US" altLang="ja-JP" sz="1050" dirty="0" smtClean="0">
                <a:latin typeface="Calibri" pitchFamily="34" charset="0"/>
              </a:rPr>
              <a:t>, </a:t>
            </a:r>
            <a:r>
              <a:rPr lang="en-US" altLang="ja-JP" sz="1050" i="1" dirty="0" smtClean="0">
                <a:latin typeface="Calibri" pitchFamily="34" charset="0"/>
              </a:rPr>
              <a:t>9</a:t>
            </a:r>
            <a:r>
              <a:rPr lang="en-US" altLang="ja-JP" sz="1050" dirty="0" smtClean="0">
                <a:latin typeface="Calibri" pitchFamily="34" charset="0"/>
              </a:rPr>
              <a:t>, 185–188.</a:t>
            </a:r>
            <a:endParaRPr kumimoji="1" lang="ja-JP" altLang="en-US" sz="1050" dirty="0" smtClean="0">
              <a:latin typeface="Calibri" pitchFamily="34" charset="0"/>
              <a:ea typeface="ＭＳ Ｐゴシック" pitchFamily="50" charset="-128"/>
            </a:endParaRPr>
          </a:p>
        </p:txBody>
      </p:sp>
      <p:sp>
        <p:nvSpPr>
          <p:cNvPr id="10" name="テキスト ボックス 9"/>
          <p:cNvSpPr txBox="1"/>
          <p:nvPr/>
        </p:nvSpPr>
        <p:spPr>
          <a:xfrm>
            <a:off x="1712640" y="1628800"/>
            <a:ext cx="6768752" cy="1200329"/>
          </a:xfrm>
          <a:prstGeom prst="rect">
            <a:avLst/>
          </a:prstGeom>
          <a:noFill/>
        </p:spPr>
        <p:txBody>
          <a:bodyPr wrap="square" rtlCol="0">
            <a:spAutoFit/>
          </a:bodyPr>
          <a:lstStyle/>
          <a:p>
            <a:r>
              <a:rPr kumimoji="1" lang="en-US" altLang="ja-JP" sz="2400" b="1" dirty="0" smtClean="0">
                <a:solidFill>
                  <a:srgbClr val="FFEFBD"/>
                </a:solidFill>
                <a:latin typeface="ＭＳ Ｐゴシック" pitchFamily="50" charset="-128"/>
                <a:ea typeface="ＭＳ Ｐゴシック" pitchFamily="50" charset="-128"/>
              </a:rPr>
              <a:t>Sub-diffraction </a:t>
            </a:r>
            <a:r>
              <a:rPr lang="en-US" altLang="ja-JP" sz="2400" b="1" dirty="0" smtClean="0">
                <a:solidFill>
                  <a:srgbClr val="FFEFBD"/>
                </a:solidFill>
                <a:latin typeface="ＭＳ Ｐゴシック" pitchFamily="50" charset="-128"/>
                <a:ea typeface="ＭＳ Ｐゴシック" pitchFamily="50" charset="-128"/>
              </a:rPr>
              <a:t>l</a:t>
            </a:r>
            <a:r>
              <a:rPr kumimoji="1" lang="en-US" altLang="ja-JP" sz="2400" b="1" dirty="0" smtClean="0">
                <a:solidFill>
                  <a:srgbClr val="FFEFBD"/>
                </a:solidFill>
                <a:latin typeface="ＭＳ Ｐゴシック" pitchFamily="50" charset="-128"/>
                <a:ea typeface="ＭＳ Ｐゴシック" pitchFamily="50" charset="-128"/>
              </a:rPr>
              <a:t>imited </a:t>
            </a:r>
            <a:r>
              <a:rPr lang="en-US" altLang="ja-JP" sz="2400" b="1" dirty="0" smtClean="0">
                <a:solidFill>
                  <a:srgbClr val="FFEFBD"/>
                </a:solidFill>
                <a:latin typeface="ＭＳ Ｐゴシック" pitchFamily="50" charset="-128"/>
                <a:ea typeface="ＭＳ Ｐゴシック" pitchFamily="50" charset="-128"/>
              </a:rPr>
              <a:t>p</a:t>
            </a:r>
            <a:r>
              <a:rPr kumimoji="1" lang="en-US" altLang="ja-JP" sz="2400" b="1" dirty="0" smtClean="0">
                <a:solidFill>
                  <a:srgbClr val="FFEFBD"/>
                </a:solidFill>
                <a:latin typeface="ＭＳ Ｐゴシック" pitchFamily="50" charset="-128"/>
                <a:ea typeface="ＭＳ Ｐゴシック" pitchFamily="50" charset="-128"/>
              </a:rPr>
              <a:t>oint spread function achieved by using </a:t>
            </a:r>
            <a:r>
              <a:rPr lang="en-US" altLang="ja-JP" sz="2400" b="1" dirty="0" smtClean="0">
                <a:solidFill>
                  <a:srgbClr val="FFEFBD"/>
                </a:solidFill>
                <a:latin typeface="ＭＳ Ｐゴシック" pitchFamily="50" charset="-128"/>
                <a:ea typeface="ＭＳ Ｐゴシック" pitchFamily="50" charset="-128"/>
              </a:rPr>
              <a:t>p</a:t>
            </a:r>
            <a:r>
              <a:rPr kumimoji="1" lang="en-US" altLang="ja-JP" sz="2400" b="1" dirty="0" smtClean="0">
                <a:solidFill>
                  <a:srgbClr val="FFEFBD"/>
                </a:solidFill>
                <a:latin typeface="ＭＳ Ｐゴシック" pitchFamily="50" charset="-128"/>
                <a:ea typeface="ＭＳ Ｐゴシック" pitchFamily="50" charset="-128"/>
              </a:rPr>
              <a:t>hoto-</a:t>
            </a:r>
            <a:r>
              <a:rPr lang="en-US" altLang="ja-JP" sz="2400" b="1" dirty="0" smtClean="0">
                <a:solidFill>
                  <a:srgbClr val="FFEFBD"/>
                </a:solidFill>
                <a:latin typeface="ＭＳ Ｐゴシック" pitchFamily="50" charset="-128"/>
                <a:ea typeface="ＭＳ Ｐゴシック" pitchFamily="50" charset="-128"/>
              </a:rPr>
              <a:t>s</a:t>
            </a:r>
            <a:r>
              <a:rPr kumimoji="1" lang="en-US" altLang="ja-JP" sz="2400" b="1" dirty="0" smtClean="0">
                <a:solidFill>
                  <a:srgbClr val="FFEFBD"/>
                </a:solidFill>
                <a:latin typeface="ＭＳ Ｐゴシック" pitchFamily="50" charset="-128"/>
                <a:ea typeface="ＭＳ Ｐゴシック" pitchFamily="50" charset="-128"/>
              </a:rPr>
              <a:t>witchable fluorescence of </a:t>
            </a:r>
            <a:r>
              <a:rPr lang="en-US" altLang="ja-JP" sz="2400" b="1" dirty="0" err="1" smtClean="0">
                <a:solidFill>
                  <a:srgbClr val="FFEFBD"/>
                </a:solidFill>
                <a:latin typeface="ＭＳ Ｐゴシック" pitchFamily="50" charset="-128"/>
                <a:ea typeface="ＭＳ Ｐゴシック" pitchFamily="50" charset="-128"/>
              </a:rPr>
              <a:t>d</a:t>
            </a:r>
            <a:r>
              <a:rPr kumimoji="1" lang="en-US" altLang="ja-JP" sz="2400" b="1" dirty="0" err="1" smtClean="0">
                <a:solidFill>
                  <a:srgbClr val="FFEFBD"/>
                </a:solidFill>
                <a:latin typeface="ＭＳ Ｐゴシック" pitchFamily="50" charset="-128"/>
                <a:ea typeface="ＭＳ Ｐゴシック" pitchFamily="50" charset="-128"/>
              </a:rPr>
              <a:t>iarylethene</a:t>
            </a:r>
            <a:r>
              <a:rPr kumimoji="1" lang="en-US" altLang="ja-JP" sz="2400" b="1" dirty="0" smtClean="0">
                <a:solidFill>
                  <a:srgbClr val="FFEFBD"/>
                </a:solidFill>
                <a:latin typeface="ＭＳ Ｐゴシック" pitchFamily="50" charset="-128"/>
                <a:ea typeface="ＭＳ Ｐゴシック" pitchFamily="50" charset="-128"/>
              </a:rPr>
              <a:t> derivatives</a:t>
            </a:r>
            <a:endParaRPr kumimoji="1" lang="ja-JP" altLang="en-US" sz="2400" b="1" dirty="0">
              <a:solidFill>
                <a:srgbClr val="FFEFBD"/>
              </a:solidFill>
              <a:latin typeface="ＭＳ Ｐゴシック" pitchFamily="50" charset="-128"/>
              <a:ea typeface="ＭＳ Ｐゴシック" pitchFamily="50" charset="-128"/>
            </a:endParaRPr>
          </a:p>
        </p:txBody>
      </p:sp>
      <p:sp>
        <p:nvSpPr>
          <p:cNvPr id="13" name="テキスト ボックス 12"/>
          <p:cNvSpPr txBox="1"/>
          <p:nvPr/>
        </p:nvSpPr>
        <p:spPr>
          <a:xfrm>
            <a:off x="6033120" y="5373216"/>
            <a:ext cx="2880320" cy="954107"/>
          </a:xfrm>
          <a:prstGeom prst="rect">
            <a:avLst/>
          </a:prstGeom>
          <a:noFill/>
        </p:spPr>
        <p:txBody>
          <a:bodyPr wrap="square" rtlCol="0">
            <a:spAutoFit/>
          </a:bodyPr>
          <a:lstStyle/>
          <a:p>
            <a:r>
              <a:rPr kumimoji="1" lang="en-US" altLang="ja-JP" sz="2800" dirty="0" err="1" smtClean="0"/>
              <a:t>Miyasaka</a:t>
            </a:r>
            <a:r>
              <a:rPr kumimoji="1" lang="en-US" altLang="ja-JP" sz="2800" dirty="0" smtClean="0"/>
              <a:t> Lab.</a:t>
            </a:r>
          </a:p>
          <a:p>
            <a:r>
              <a:rPr lang="en-US" altLang="ja-JP" sz="2800" dirty="0" smtClean="0"/>
              <a:t>Ikegami Takahiro</a:t>
            </a:r>
            <a:endParaRPr kumimoji="1" lang="ja-JP" altLang="en-US" sz="2800" dirty="0"/>
          </a:p>
        </p:txBody>
      </p:sp>
    </p:spTree>
  </p:cSld>
  <p:clrMapOvr>
    <a:masterClrMapping/>
  </p:clrMapOvr>
  <p:transition advTm="3183"/>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p:cNvGrpSpPr/>
          <p:nvPr/>
        </p:nvGrpSpPr>
        <p:grpSpPr>
          <a:xfrm>
            <a:off x="4880992" y="2125304"/>
            <a:ext cx="4616132" cy="2815864"/>
            <a:chOff x="5377428" y="548680"/>
            <a:chExt cx="4616132" cy="2815864"/>
          </a:xfrm>
        </p:grpSpPr>
        <p:grpSp>
          <p:nvGrpSpPr>
            <p:cNvPr id="11" name="グループ化 10"/>
            <p:cNvGrpSpPr/>
            <p:nvPr/>
          </p:nvGrpSpPr>
          <p:grpSpPr>
            <a:xfrm>
              <a:off x="5377428" y="548680"/>
              <a:ext cx="4616132" cy="2815864"/>
              <a:chOff x="200472" y="3299215"/>
              <a:chExt cx="4616132" cy="2815864"/>
            </a:xfrm>
          </p:grpSpPr>
          <p:pic>
            <p:nvPicPr>
              <p:cNvPr id="4" name="図 3" descr="super_resolution.png"/>
              <p:cNvPicPr>
                <a:picLocks noChangeAspect="1"/>
              </p:cNvPicPr>
              <p:nvPr/>
            </p:nvPicPr>
            <p:blipFill>
              <a:blip r:embed="rId2" cstate="print"/>
              <a:stretch>
                <a:fillRect/>
              </a:stretch>
            </p:blipFill>
            <p:spPr>
              <a:xfrm>
                <a:off x="1496616" y="3299215"/>
                <a:ext cx="2592288" cy="2815864"/>
              </a:xfrm>
              <a:prstGeom prst="rect">
                <a:avLst/>
              </a:prstGeom>
            </p:spPr>
          </p:pic>
          <p:sp>
            <p:nvSpPr>
              <p:cNvPr id="5" name="テキスト ボックス 4"/>
              <p:cNvSpPr txBox="1"/>
              <p:nvPr/>
            </p:nvSpPr>
            <p:spPr>
              <a:xfrm>
                <a:off x="200472" y="4058566"/>
                <a:ext cx="1735812" cy="369332"/>
              </a:xfrm>
              <a:prstGeom prst="rect">
                <a:avLst/>
              </a:prstGeom>
              <a:solidFill>
                <a:srgbClr val="7030A0"/>
              </a:solidFill>
            </p:spPr>
            <p:txBody>
              <a:bodyPr wrap="square" rtlCol="0">
                <a:spAutoFit/>
              </a:bodyPr>
              <a:lstStyle/>
              <a:p>
                <a:pPr algn="ctr"/>
                <a:r>
                  <a:rPr kumimoji="1" lang="en-US" altLang="ja-JP" b="1" dirty="0" smtClean="0">
                    <a:solidFill>
                      <a:schemeClr val="bg1"/>
                    </a:solidFill>
                  </a:rPr>
                  <a:t>Excitation beam</a:t>
                </a:r>
                <a:endParaRPr kumimoji="1" lang="ja-JP" altLang="en-US" b="1" dirty="0">
                  <a:solidFill>
                    <a:schemeClr val="bg1"/>
                  </a:solidFill>
                </a:endParaRPr>
              </a:p>
            </p:txBody>
          </p:sp>
          <p:cxnSp>
            <p:nvCxnSpPr>
              <p:cNvPr id="6" name="直線コネクタ 5"/>
              <p:cNvCxnSpPr/>
              <p:nvPr/>
            </p:nvCxnSpPr>
            <p:spPr>
              <a:xfrm>
                <a:off x="1856656" y="4379335"/>
                <a:ext cx="360040" cy="216024"/>
              </a:xfrm>
              <a:prstGeom prst="line">
                <a:avLst/>
              </a:prstGeom>
              <a:ln w="158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flipV="1">
                <a:off x="1864276" y="5243431"/>
                <a:ext cx="288032" cy="288032"/>
              </a:xfrm>
              <a:prstGeom prst="line">
                <a:avLst/>
              </a:prstGeom>
              <a:ln w="158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H="1">
                <a:off x="3736484" y="4667367"/>
                <a:ext cx="72008" cy="288032"/>
              </a:xfrm>
              <a:prstGeom prst="line">
                <a:avLst/>
              </a:prstGeom>
              <a:ln w="15875">
                <a:solidFill>
                  <a:srgbClr val="EE7D3E"/>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3160420" y="4431598"/>
                <a:ext cx="1656184" cy="307777"/>
              </a:xfrm>
              <a:prstGeom prst="rect">
                <a:avLst/>
              </a:prstGeom>
              <a:noFill/>
            </p:spPr>
            <p:txBody>
              <a:bodyPr wrap="square" rtlCol="0">
                <a:spAutoFit/>
              </a:bodyPr>
              <a:lstStyle/>
              <a:p>
                <a:pPr algn="ctr"/>
                <a:r>
                  <a:rPr lang="en-US" altLang="ja-JP" sz="1400" dirty="0" smtClean="0"/>
                  <a:t>Fluorescence dye</a:t>
                </a:r>
                <a:endParaRPr kumimoji="1" lang="ja-JP" altLang="en-US" sz="1400" dirty="0"/>
              </a:p>
            </p:txBody>
          </p:sp>
          <p:sp>
            <p:nvSpPr>
              <p:cNvPr id="10" name="テキスト ボックス 9"/>
              <p:cNvSpPr txBox="1"/>
              <p:nvPr/>
            </p:nvSpPr>
            <p:spPr>
              <a:xfrm>
                <a:off x="848544" y="3337247"/>
                <a:ext cx="1008112" cy="307777"/>
              </a:xfrm>
              <a:prstGeom prst="rect">
                <a:avLst/>
              </a:prstGeom>
              <a:noFill/>
            </p:spPr>
            <p:txBody>
              <a:bodyPr wrap="square" rtlCol="0">
                <a:spAutoFit/>
              </a:bodyPr>
              <a:lstStyle/>
              <a:p>
                <a:r>
                  <a:rPr kumimoji="1" lang="en-US" altLang="ja-JP" sz="1400" dirty="0" smtClean="0">
                    <a:latin typeface="+mj-lt"/>
                    <a:ea typeface="ＭＳ Ｐゴシック" pitchFamily="50" charset="-128"/>
                  </a:rPr>
                  <a:t>Objective</a:t>
                </a:r>
                <a:endParaRPr kumimoji="1" lang="ja-JP" altLang="en-US" sz="1400" dirty="0" smtClean="0">
                  <a:latin typeface="+mj-lt"/>
                  <a:ea typeface="ＭＳ Ｐゴシック" pitchFamily="50" charset="-128"/>
                </a:endParaRPr>
              </a:p>
            </p:txBody>
          </p:sp>
        </p:grpSp>
        <p:sp>
          <p:nvSpPr>
            <p:cNvPr id="12" name="テキスト ボックス 11"/>
            <p:cNvSpPr txBox="1"/>
            <p:nvPr/>
          </p:nvSpPr>
          <p:spPr>
            <a:xfrm>
              <a:off x="5457056" y="2708920"/>
              <a:ext cx="1656184" cy="369332"/>
            </a:xfrm>
            <a:prstGeom prst="rect">
              <a:avLst/>
            </a:prstGeom>
            <a:solidFill>
              <a:srgbClr val="00B050"/>
            </a:solidFill>
          </p:spPr>
          <p:txBody>
            <a:bodyPr wrap="square" rtlCol="0">
              <a:spAutoFit/>
            </a:bodyPr>
            <a:lstStyle/>
            <a:p>
              <a:pPr algn="ctr"/>
              <a:r>
                <a:rPr lang="en-US" altLang="ja-JP" b="1" dirty="0" smtClean="0">
                  <a:solidFill>
                    <a:schemeClr val="bg1"/>
                  </a:solidFill>
                </a:rPr>
                <a:t>Dumping beam</a:t>
              </a:r>
              <a:endParaRPr kumimoji="1" lang="ja-JP" altLang="en-US" b="1" dirty="0">
                <a:solidFill>
                  <a:schemeClr val="bg1"/>
                </a:solidFill>
              </a:endParaRPr>
            </a:p>
          </p:txBody>
        </p:sp>
      </p:grpSp>
      <p:sp>
        <p:nvSpPr>
          <p:cNvPr id="14" name="テキスト ボックス 13"/>
          <p:cNvSpPr txBox="1"/>
          <p:nvPr/>
        </p:nvSpPr>
        <p:spPr>
          <a:xfrm>
            <a:off x="1200964" y="980728"/>
            <a:ext cx="7496452" cy="769441"/>
          </a:xfrm>
          <a:prstGeom prst="rect">
            <a:avLst/>
          </a:prstGeom>
          <a:noFill/>
        </p:spPr>
        <p:txBody>
          <a:bodyPr wrap="square" rtlCol="0">
            <a:spAutoFit/>
          </a:bodyPr>
          <a:lstStyle/>
          <a:p>
            <a:pPr algn="ctr"/>
            <a:r>
              <a:rPr kumimoji="1" lang="en-US" altLang="ja-JP" sz="4400" dirty="0" smtClean="0"/>
              <a:t>Super-Resolution microscopy</a:t>
            </a:r>
            <a:endParaRPr kumimoji="1" lang="ja-JP" altLang="en-US" sz="4400" dirty="0"/>
          </a:p>
        </p:txBody>
      </p:sp>
      <p:sp>
        <p:nvSpPr>
          <p:cNvPr id="13" name="テキスト ボックス 12"/>
          <p:cNvSpPr txBox="1"/>
          <p:nvPr/>
        </p:nvSpPr>
        <p:spPr>
          <a:xfrm>
            <a:off x="632520" y="2230411"/>
            <a:ext cx="3240360" cy="830997"/>
          </a:xfrm>
          <a:prstGeom prst="rect">
            <a:avLst/>
          </a:prstGeom>
          <a:noFill/>
        </p:spPr>
        <p:txBody>
          <a:bodyPr wrap="square" rtlCol="0">
            <a:spAutoFit/>
          </a:bodyPr>
          <a:lstStyle/>
          <a:p>
            <a:r>
              <a:rPr lang="en-US" altLang="ja-JP" sz="2400" dirty="0" smtClean="0"/>
              <a:t>STED</a:t>
            </a:r>
            <a:r>
              <a:rPr lang="ja-JP" altLang="en-US" sz="2400" dirty="0" smtClean="0"/>
              <a:t> </a:t>
            </a:r>
            <a:r>
              <a:rPr lang="en-US" altLang="ja-JP" sz="2400" dirty="0" smtClean="0"/>
              <a:t>Microscopy</a:t>
            </a:r>
          </a:p>
          <a:p>
            <a:r>
              <a:rPr lang="en-US" altLang="ja-JP" dirty="0" smtClean="0"/>
              <a:t>    </a:t>
            </a:r>
            <a:r>
              <a:rPr lang="en-US" altLang="ja-JP" sz="2400" dirty="0" smtClean="0"/>
              <a:t>Stimulated emission</a:t>
            </a:r>
            <a:endParaRPr kumimoji="1" lang="ja-JP" altLang="en-US" sz="2400" dirty="0"/>
          </a:p>
        </p:txBody>
      </p:sp>
      <p:sp>
        <p:nvSpPr>
          <p:cNvPr id="15" name="テキスト ボックス 14"/>
          <p:cNvSpPr txBox="1"/>
          <p:nvPr/>
        </p:nvSpPr>
        <p:spPr>
          <a:xfrm>
            <a:off x="632520" y="3410997"/>
            <a:ext cx="4968552" cy="954107"/>
          </a:xfrm>
          <a:prstGeom prst="rect">
            <a:avLst/>
          </a:prstGeom>
          <a:noFill/>
        </p:spPr>
        <p:txBody>
          <a:bodyPr wrap="square" rtlCol="0">
            <a:spAutoFit/>
          </a:bodyPr>
          <a:lstStyle/>
          <a:p>
            <a:r>
              <a:rPr lang="en-US" altLang="ja-JP" sz="2400" b="1" dirty="0" smtClean="0"/>
              <a:t>My work</a:t>
            </a:r>
          </a:p>
          <a:p>
            <a:r>
              <a:rPr lang="en-US" altLang="ja-JP" sz="2400" dirty="0" smtClean="0"/>
              <a:t>   </a:t>
            </a:r>
            <a:r>
              <a:rPr lang="en-US" altLang="ja-JP" sz="3200" b="1" dirty="0" smtClean="0">
                <a:solidFill>
                  <a:srgbClr val="FF0000"/>
                </a:solidFill>
              </a:rPr>
              <a:t>Photochemical reaction!!</a:t>
            </a:r>
            <a:endParaRPr kumimoji="1" lang="ja-JP" altLang="en-US" sz="3200" b="1" dirty="0">
              <a:solidFill>
                <a:srgbClr val="FF0000"/>
              </a:solidFill>
            </a:endParaRPr>
          </a:p>
        </p:txBody>
      </p:sp>
      <p:sp>
        <p:nvSpPr>
          <p:cNvPr id="17" name="テキスト ボックス 16"/>
          <p:cNvSpPr txBox="1"/>
          <p:nvPr/>
        </p:nvSpPr>
        <p:spPr>
          <a:xfrm>
            <a:off x="632520" y="4653136"/>
            <a:ext cx="9721080" cy="954107"/>
          </a:xfrm>
          <a:prstGeom prst="rect">
            <a:avLst/>
          </a:prstGeom>
          <a:noFill/>
        </p:spPr>
        <p:txBody>
          <a:bodyPr wrap="square" rtlCol="0">
            <a:spAutoFit/>
          </a:bodyPr>
          <a:lstStyle/>
          <a:p>
            <a:r>
              <a:rPr lang="ja-JP" altLang="en-US" sz="2800" dirty="0" smtClean="0"/>
              <a:t>⇒</a:t>
            </a:r>
            <a:r>
              <a:rPr lang="en-US" altLang="ja-JP" sz="2800" dirty="0" smtClean="0"/>
              <a:t>Purpose</a:t>
            </a:r>
          </a:p>
          <a:p>
            <a:r>
              <a:rPr kumimoji="1" lang="en-US" altLang="ja-JP" sz="2800" dirty="0" smtClean="0"/>
              <a:t>     Using weaker intensity beam to avoid breaking samples</a:t>
            </a:r>
            <a:endParaRPr kumimoji="1" lang="ja-JP" altLang="en-US" sz="28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424608" y="978987"/>
            <a:ext cx="8064896" cy="4893647"/>
          </a:xfrm>
          <a:prstGeom prst="rect">
            <a:avLst/>
          </a:prstGeom>
          <a:noFill/>
        </p:spPr>
        <p:txBody>
          <a:bodyPr wrap="square" rtlCol="0">
            <a:spAutoFit/>
          </a:bodyPr>
          <a:lstStyle/>
          <a:p>
            <a:pPr marL="400050" indent="-400050"/>
            <a:r>
              <a:rPr lang="en-US" altLang="ja-JP" sz="2400" b="1" dirty="0" smtClean="0">
                <a:solidFill>
                  <a:schemeClr val="bg1">
                    <a:lumMod val="85000"/>
                  </a:schemeClr>
                </a:solidFill>
              </a:rPr>
              <a:t>I. Introduction</a:t>
            </a:r>
          </a:p>
          <a:p>
            <a:pPr marL="400050" indent="-400050"/>
            <a:r>
              <a:rPr lang="en-US" altLang="ja-JP" sz="2400" dirty="0" smtClean="0">
                <a:solidFill>
                  <a:schemeClr val="bg1">
                    <a:lumMod val="85000"/>
                  </a:schemeClr>
                </a:solidFill>
              </a:rPr>
              <a:t>	Optical microscopy</a:t>
            </a:r>
          </a:p>
          <a:p>
            <a:pPr marL="400050" indent="-400050"/>
            <a:r>
              <a:rPr lang="en-US" altLang="ja-JP" sz="2400" dirty="0" smtClean="0">
                <a:solidFill>
                  <a:schemeClr val="bg1">
                    <a:lumMod val="85000"/>
                  </a:schemeClr>
                </a:solidFill>
              </a:rPr>
              <a:t>	Fluorescence</a:t>
            </a:r>
            <a:r>
              <a:rPr lang="ja-JP" altLang="en-US" sz="2400" dirty="0" smtClean="0">
                <a:solidFill>
                  <a:schemeClr val="bg1">
                    <a:lumMod val="85000"/>
                  </a:schemeClr>
                </a:solidFill>
              </a:rPr>
              <a:t> </a:t>
            </a:r>
            <a:r>
              <a:rPr lang="en-US" altLang="ja-JP" sz="2400" dirty="0" smtClean="0">
                <a:solidFill>
                  <a:schemeClr val="bg1">
                    <a:lumMod val="85000"/>
                  </a:schemeClr>
                </a:solidFill>
              </a:rPr>
              <a:t>microscopy</a:t>
            </a:r>
          </a:p>
          <a:p>
            <a:pPr marL="400050" indent="-400050"/>
            <a:r>
              <a:rPr kumimoji="1" lang="en-US" altLang="ja-JP" sz="2400" dirty="0" smtClean="0">
                <a:solidFill>
                  <a:schemeClr val="bg1">
                    <a:lumMod val="85000"/>
                  </a:schemeClr>
                </a:solidFill>
              </a:rPr>
              <a:t>	Super-resolution microscopy ( e.g. </a:t>
            </a:r>
            <a:r>
              <a:rPr lang="en-US" altLang="ja-JP" sz="2400" dirty="0" smtClean="0">
                <a:solidFill>
                  <a:schemeClr val="bg1">
                    <a:lumMod val="85000"/>
                  </a:schemeClr>
                </a:solidFill>
              </a:rPr>
              <a:t>STED, PALM &amp; STORM)</a:t>
            </a:r>
          </a:p>
          <a:p>
            <a:pPr marL="400050" indent="-400050"/>
            <a:endParaRPr lang="en-US" altLang="ja-JP" sz="2400" dirty="0" smtClean="0"/>
          </a:p>
          <a:p>
            <a:pPr marL="400050" indent="-400050"/>
            <a:r>
              <a:rPr lang="en-US" altLang="ja-JP" sz="2400" b="1" dirty="0" smtClean="0"/>
              <a:t>II. My work</a:t>
            </a:r>
          </a:p>
          <a:p>
            <a:pPr marL="400050" indent="-400050"/>
            <a:r>
              <a:rPr lang="en-US" altLang="ja-JP" sz="2400" dirty="0" smtClean="0"/>
              <a:t>	Principle</a:t>
            </a:r>
          </a:p>
          <a:p>
            <a:pPr marL="400050" indent="-400050"/>
            <a:r>
              <a:rPr kumimoji="1" lang="en-US" altLang="ja-JP" sz="2400" dirty="0" smtClean="0"/>
              <a:t>	Simulation</a:t>
            </a:r>
          </a:p>
          <a:p>
            <a:pPr marL="400050" indent="-400050"/>
            <a:r>
              <a:rPr lang="en-US" altLang="ja-JP" sz="2400" dirty="0" smtClean="0"/>
              <a:t>	Experience</a:t>
            </a:r>
            <a:endParaRPr kumimoji="1" lang="en-US" altLang="ja-JP" sz="2400" dirty="0" smtClean="0"/>
          </a:p>
          <a:p>
            <a:r>
              <a:rPr lang="en-US" altLang="ja-JP" sz="2400" dirty="0" smtClean="0"/>
              <a:t>	</a:t>
            </a:r>
            <a:endParaRPr kumimoji="1" lang="en-US" altLang="ja-JP" sz="2400" dirty="0" smtClean="0"/>
          </a:p>
          <a:p>
            <a:r>
              <a:rPr lang="en-US" altLang="ja-JP" sz="2400" b="1" dirty="0" smtClean="0"/>
              <a:t>III. Summary</a:t>
            </a:r>
          </a:p>
          <a:p>
            <a:endParaRPr kumimoji="1" lang="en-US" altLang="ja-JP" sz="2400" dirty="0" smtClean="0"/>
          </a:p>
          <a:p>
            <a:r>
              <a:rPr lang="en-US" altLang="ja-JP" sz="2400" b="1" dirty="0" smtClean="0"/>
              <a:t>IV. Future work</a:t>
            </a:r>
            <a:endParaRPr kumimoji="1" lang="ja-JP" altLang="en-US" sz="2400" b="1" dirty="0"/>
          </a:p>
        </p:txBody>
      </p:sp>
      <p:pic>
        <p:nvPicPr>
          <p:cNvPr id="3" name="Picture 2" descr="C:\Users\gami\AppData\Local\Microsoft\Windows\Temporary Internet Files\Content.IE5\QL3KRJEK\MC900310748[1].wmf"/>
          <p:cNvPicPr>
            <a:picLocks noChangeAspect="1" noChangeArrowheads="1"/>
          </p:cNvPicPr>
          <p:nvPr/>
        </p:nvPicPr>
        <p:blipFill>
          <a:blip r:embed="rId2" cstate="print"/>
          <a:srcRect/>
          <a:stretch>
            <a:fillRect/>
          </a:stretch>
        </p:blipFill>
        <p:spPr bwMode="auto">
          <a:xfrm>
            <a:off x="5745088" y="2923203"/>
            <a:ext cx="1806746" cy="2880320"/>
          </a:xfrm>
          <a:prstGeom prst="rect">
            <a:avLst/>
          </a:prstGeom>
          <a:noFill/>
        </p:spPr>
      </p:pic>
      <p:sp>
        <p:nvSpPr>
          <p:cNvPr id="4" name="テキスト ボックス 3"/>
          <p:cNvSpPr txBox="1"/>
          <p:nvPr/>
        </p:nvSpPr>
        <p:spPr>
          <a:xfrm>
            <a:off x="2792760" y="404664"/>
            <a:ext cx="4320480" cy="646331"/>
          </a:xfrm>
          <a:prstGeom prst="rect">
            <a:avLst/>
          </a:prstGeom>
          <a:noFill/>
        </p:spPr>
        <p:txBody>
          <a:bodyPr wrap="square" rtlCol="0">
            <a:spAutoFit/>
          </a:bodyPr>
          <a:lstStyle/>
          <a:p>
            <a:pPr algn="ctr"/>
            <a:r>
              <a:rPr kumimoji="1" lang="en-US" altLang="ja-JP" sz="3600" dirty="0" smtClean="0"/>
              <a:t>Contents</a:t>
            </a:r>
            <a:endParaRPr kumimoji="1" lang="ja-JP" altLang="en-US" sz="36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19"/>
          <p:cNvSpPr txBox="1"/>
          <p:nvPr/>
        </p:nvSpPr>
        <p:spPr>
          <a:xfrm>
            <a:off x="395288" y="1257387"/>
            <a:ext cx="4125664" cy="400110"/>
          </a:xfrm>
          <a:prstGeom prst="rect">
            <a:avLst/>
          </a:prstGeom>
          <a:noFill/>
        </p:spPr>
        <p:txBody>
          <a:bodyPr wrap="square" rtlCol="0">
            <a:spAutoFit/>
          </a:bodyPr>
          <a:lstStyle/>
          <a:p>
            <a:r>
              <a:rPr kumimoji="1" lang="en-US" altLang="ja-JP" sz="2000" u="sng" dirty="0" err="1" smtClean="0">
                <a:latin typeface="Calibri" pitchFamily="34" charset="0"/>
                <a:ea typeface="ＭＳ Ｐゴシック" pitchFamily="50" charset="-128"/>
              </a:rPr>
              <a:t>diarylethene</a:t>
            </a:r>
            <a:r>
              <a:rPr kumimoji="1" lang="en-US" altLang="ja-JP" sz="2000" u="sng" dirty="0" smtClean="0">
                <a:latin typeface="Calibri" pitchFamily="34" charset="0"/>
                <a:ea typeface="ＭＳ Ｐゴシック" pitchFamily="50" charset="-128"/>
              </a:rPr>
              <a:t> derivative</a:t>
            </a:r>
            <a:r>
              <a:rPr kumimoji="1" lang="ja-JP" altLang="en-US" sz="2000" u="sng" dirty="0" smtClean="0">
                <a:latin typeface="Calibri" pitchFamily="34" charset="0"/>
                <a:ea typeface="ＭＳ Ｐゴシック" pitchFamily="50" charset="-128"/>
              </a:rPr>
              <a:t> </a:t>
            </a:r>
            <a:r>
              <a:rPr kumimoji="1" lang="en-US" altLang="ja-JP" sz="2000" u="sng" dirty="0" smtClean="0">
                <a:latin typeface="Calibri" pitchFamily="34" charset="0"/>
                <a:ea typeface="ＭＳ Ｐゴシック" pitchFamily="50" charset="-128"/>
              </a:rPr>
              <a:t>(DE</a:t>
            </a:r>
            <a:r>
              <a:rPr lang="en-US" altLang="ja-JP" sz="2000" u="sng" dirty="0" smtClean="0">
                <a:latin typeface="Calibri" pitchFamily="34" charset="0"/>
                <a:ea typeface="ＭＳ Ｐゴシック" pitchFamily="50" charset="-128"/>
              </a:rPr>
              <a:t>1</a:t>
            </a:r>
            <a:r>
              <a:rPr kumimoji="1" lang="en-US" altLang="ja-JP" sz="2000" u="sng" dirty="0" smtClean="0">
                <a:latin typeface="Calibri" pitchFamily="34" charset="0"/>
                <a:ea typeface="ＭＳ Ｐゴシック" pitchFamily="50" charset="-128"/>
              </a:rPr>
              <a:t>)</a:t>
            </a:r>
          </a:p>
        </p:txBody>
      </p:sp>
      <p:sp>
        <p:nvSpPr>
          <p:cNvPr id="54" name="角丸四角形吹き出し 53"/>
          <p:cNvSpPr/>
          <p:nvPr/>
        </p:nvSpPr>
        <p:spPr>
          <a:xfrm rot="10800000">
            <a:off x="2072679" y="3735273"/>
            <a:ext cx="5688631" cy="2813041"/>
          </a:xfrm>
          <a:prstGeom prst="wedgeRoundRectCallout">
            <a:avLst>
              <a:gd name="adj1" fmla="val 7034"/>
              <a:gd name="adj2" fmla="val 57013"/>
              <a:gd name="adj3" fmla="val 16667"/>
            </a:avLst>
          </a:prstGeom>
          <a:noFill/>
          <a:ln w="25400">
            <a:solidFill>
              <a:srgbClr val="E87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039" name="Picture 7"/>
          <p:cNvPicPr>
            <a:picLocks noChangeAspect="1" noChangeArrowheads="1"/>
          </p:cNvPicPr>
          <p:nvPr/>
        </p:nvPicPr>
        <p:blipFill>
          <a:blip r:embed="rId4" cstate="print"/>
          <a:srcRect/>
          <a:stretch>
            <a:fillRect/>
          </a:stretch>
        </p:blipFill>
        <p:spPr bwMode="auto">
          <a:xfrm>
            <a:off x="2105613" y="3867416"/>
            <a:ext cx="5544616" cy="2755054"/>
          </a:xfrm>
          <a:prstGeom prst="rect">
            <a:avLst/>
          </a:prstGeom>
          <a:noFill/>
          <a:ln w="9525">
            <a:noFill/>
            <a:miter lim="800000"/>
            <a:headEnd/>
            <a:tailEnd/>
          </a:ln>
          <a:effectLst/>
        </p:spPr>
      </p:pic>
      <p:grpSp>
        <p:nvGrpSpPr>
          <p:cNvPr id="24" name="グループ化 23"/>
          <p:cNvGrpSpPr/>
          <p:nvPr/>
        </p:nvGrpSpPr>
        <p:grpSpPr>
          <a:xfrm>
            <a:off x="128464" y="1461768"/>
            <a:ext cx="9500325" cy="2080471"/>
            <a:chOff x="123733" y="1578248"/>
            <a:chExt cx="9500325" cy="2080471"/>
          </a:xfrm>
        </p:grpSpPr>
        <p:sp>
          <p:nvSpPr>
            <p:cNvPr id="42" name="テキスト ボックス 41"/>
            <p:cNvSpPr txBox="1"/>
            <p:nvPr/>
          </p:nvSpPr>
          <p:spPr>
            <a:xfrm>
              <a:off x="8332645" y="2105320"/>
              <a:ext cx="1291413" cy="369332"/>
            </a:xfrm>
            <a:prstGeom prst="rect">
              <a:avLst/>
            </a:prstGeom>
            <a:solidFill>
              <a:srgbClr val="FFFF00"/>
            </a:solidFill>
          </p:spPr>
          <p:txBody>
            <a:bodyPr wrap="square" rtlCol="0">
              <a:spAutoFit/>
            </a:bodyPr>
            <a:lstStyle/>
            <a:p>
              <a:pPr algn="ctr"/>
              <a:r>
                <a:rPr lang="en-US" altLang="ja-JP" b="1" dirty="0" smtClean="0">
                  <a:solidFill>
                    <a:srgbClr val="0070C0"/>
                  </a:solidFill>
                  <a:latin typeface="Calibri" pitchFamily="34" charset="0"/>
                  <a:ea typeface="ＭＳ Ｐゴシック" pitchFamily="50" charset="-128"/>
                </a:rPr>
                <a:t>Fluorescent</a:t>
              </a:r>
              <a:endParaRPr kumimoji="1" lang="ja-JP" altLang="en-US" b="1" dirty="0" smtClean="0">
                <a:solidFill>
                  <a:srgbClr val="0070C0"/>
                </a:solidFill>
                <a:latin typeface="Calibri" pitchFamily="34" charset="0"/>
                <a:ea typeface="ＭＳ Ｐゴシック" pitchFamily="50" charset="-128"/>
              </a:endParaRPr>
            </a:p>
          </p:txBody>
        </p:sp>
        <p:grpSp>
          <p:nvGrpSpPr>
            <p:cNvPr id="23" name="グループ化 22"/>
            <p:cNvGrpSpPr/>
            <p:nvPr/>
          </p:nvGrpSpPr>
          <p:grpSpPr>
            <a:xfrm>
              <a:off x="123733" y="1578248"/>
              <a:ext cx="9437779" cy="2080471"/>
              <a:chOff x="128464" y="1578248"/>
              <a:chExt cx="9437779" cy="2080471"/>
            </a:xfrm>
          </p:grpSpPr>
          <p:sp>
            <p:nvSpPr>
              <p:cNvPr id="44" name="円/楕円 43"/>
              <p:cNvSpPr/>
              <p:nvPr/>
            </p:nvSpPr>
            <p:spPr>
              <a:xfrm>
                <a:off x="2085380" y="2283073"/>
                <a:ext cx="720080" cy="648072"/>
              </a:xfrm>
              <a:prstGeom prst="ellipse">
                <a:avLst/>
              </a:prstGeom>
              <a:solidFill>
                <a:schemeClr val="accent2">
                  <a:lumMod val="20000"/>
                  <a:lumOff val="80000"/>
                  <a:alpha val="50000"/>
                </a:schemeClr>
              </a:solidFill>
              <a:ln w="63500">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ea typeface="ＭＳ Ｐゴシック" pitchFamily="50" charset="-128"/>
                </a:endParaRPr>
              </a:p>
            </p:txBody>
          </p:sp>
          <p:graphicFrame>
            <p:nvGraphicFramePr>
              <p:cNvPr id="44037" name="Object 5"/>
              <p:cNvGraphicFramePr>
                <a:graphicFrameLocks noChangeAspect="1"/>
              </p:cNvGraphicFramePr>
              <p:nvPr/>
            </p:nvGraphicFramePr>
            <p:xfrm>
              <a:off x="311850" y="1831510"/>
              <a:ext cx="4272485" cy="1506283"/>
            </p:xfrm>
            <a:graphic>
              <a:graphicData uri="http://schemas.openxmlformats.org/presentationml/2006/ole">
                <p:oleObj spid="_x0000_s44037" name="CS ChemDraw Drawing" r:id="rId5" imgW="3138901" imgH="1105981" progId="ChemDraw.Document.6.0">
                  <p:embed/>
                </p:oleObj>
              </a:graphicData>
            </a:graphic>
          </p:graphicFrame>
          <p:sp>
            <p:nvSpPr>
              <p:cNvPr id="47" name="円/楕円 46"/>
              <p:cNvSpPr/>
              <p:nvPr/>
            </p:nvSpPr>
            <p:spPr>
              <a:xfrm>
                <a:off x="7066632" y="2270373"/>
                <a:ext cx="720080" cy="648072"/>
              </a:xfrm>
              <a:prstGeom prst="ellipse">
                <a:avLst/>
              </a:prstGeom>
              <a:solidFill>
                <a:srgbClr val="FFFF00">
                  <a:alpha val="50000"/>
                </a:srgbClr>
              </a:solidFill>
              <a:ln w="63500">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ea typeface="ＭＳ Ｐゴシック" pitchFamily="50" charset="-128"/>
                </a:endParaRPr>
              </a:p>
            </p:txBody>
          </p:sp>
          <p:sp>
            <p:nvSpPr>
              <p:cNvPr id="33" name="テキスト ボックス 32"/>
              <p:cNvSpPr txBox="1"/>
              <p:nvPr/>
            </p:nvSpPr>
            <p:spPr>
              <a:xfrm>
                <a:off x="4088904" y="1870712"/>
                <a:ext cx="1656184" cy="738664"/>
              </a:xfrm>
              <a:prstGeom prst="rect">
                <a:avLst/>
              </a:prstGeom>
              <a:noFill/>
            </p:spPr>
            <p:txBody>
              <a:bodyPr wrap="square" rtlCol="0">
                <a:spAutoFit/>
              </a:bodyPr>
              <a:lstStyle/>
              <a:p>
                <a:pPr algn="ctr"/>
                <a:r>
                  <a:rPr kumimoji="1" lang="en-US" altLang="ja-JP" sz="2800" b="1" dirty="0" smtClean="0">
                    <a:solidFill>
                      <a:srgbClr val="7030A0"/>
                    </a:solidFill>
                    <a:latin typeface="Calibri" pitchFamily="34" charset="0"/>
                    <a:ea typeface="ＭＳ Ｐゴシック" pitchFamily="50" charset="-128"/>
                  </a:rPr>
                  <a:t>UV</a:t>
                </a:r>
              </a:p>
              <a:p>
                <a:pPr algn="ctr"/>
                <a:r>
                  <a:rPr kumimoji="1" lang="en-US" altLang="ja-JP" sz="1400" dirty="0" smtClean="0">
                    <a:latin typeface="Calibri" pitchFamily="34" charset="0"/>
                    <a:ea typeface="ＭＳ Ｐゴシック" pitchFamily="50" charset="-128"/>
                  </a:rPr>
                  <a:t>(</a:t>
                </a:r>
                <a:r>
                  <a:rPr lang="en-US" altLang="ja-JP" sz="1400" dirty="0" err="1" smtClean="0">
                    <a:latin typeface="Calibri" pitchFamily="34" charset="0"/>
                    <a:ea typeface="ＭＳ Ｐゴシック" pitchFamily="50" charset="-128"/>
                  </a:rPr>
                  <a:t>Φ</a:t>
                </a:r>
                <a:r>
                  <a:rPr lang="en-US" altLang="ja-JP" sz="1400" baseline="-25000" dirty="0" err="1" smtClean="0">
                    <a:latin typeface="Calibri" pitchFamily="34" charset="0"/>
                    <a:ea typeface="ＭＳ Ｐゴシック" pitchFamily="50" charset="-128"/>
                  </a:rPr>
                  <a:t>oc</a:t>
                </a:r>
                <a:r>
                  <a:rPr lang="en-US" altLang="ja-JP" sz="1400" dirty="0" smtClean="0">
                    <a:latin typeface="Calibri" pitchFamily="34" charset="0"/>
                    <a:ea typeface="ＭＳ Ｐゴシック" pitchFamily="50" charset="-128"/>
                  </a:rPr>
                  <a:t>= 0.43)</a:t>
                </a:r>
              </a:p>
            </p:txBody>
          </p:sp>
          <p:sp>
            <p:nvSpPr>
              <p:cNvPr id="40" name="テキスト ボックス 39"/>
              <p:cNvSpPr txBox="1"/>
              <p:nvPr/>
            </p:nvSpPr>
            <p:spPr>
              <a:xfrm>
                <a:off x="6776060" y="3212976"/>
                <a:ext cx="1533376" cy="369332"/>
              </a:xfrm>
              <a:prstGeom prst="rect">
                <a:avLst/>
              </a:prstGeom>
              <a:noFill/>
            </p:spPr>
            <p:txBody>
              <a:bodyPr wrap="square" rtlCol="0">
                <a:spAutoFit/>
              </a:bodyPr>
              <a:lstStyle/>
              <a:p>
                <a:r>
                  <a:rPr kumimoji="1" lang="en-US" altLang="ja-JP" dirty="0" smtClean="0">
                    <a:latin typeface="Calibri" pitchFamily="34" charset="0"/>
                    <a:ea typeface="ＭＳ Ｐゴシック" pitchFamily="50" charset="-128"/>
                  </a:rPr>
                  <a:t>Closed-form</a:t>
                </a:r>
                <a:endParaRPr kumimoji="1" lang="ja-JP" altLang="en-US" dirty="0" smtClean="0">
                  <a:latin typeface="Calibri" pitchFamily="34" charset="0"/>
                  <a:ea typeface="ＭＳ Ｐゴシック" pitchFamily="50" charset="-128"/>
                </a:endParaRPr>
              </a:p>
            </p:txBody>
          </p:sp>
          <p:sp>
            <p:nvSpPr>
              <p:cNvPr id="39" name="テキスト ボックス 38"/>
              <p:cNvSpPr txBox="1"/>
              <p:nvPr/>
            </p:nvSpPr>
            <p:spPr>
              <a:xfrm>
                <a:off x="1856656" y="3203684"/>
                <a:ext cx="1512168" cy="369332"/>
              </a:xfrm>
              <a:prstGeom prst="rect">
                <a:avLst/>
              </a:prstGeom>
              <a:noFill/>
            </p:spPr>
            <p:txBody>
              <a:bodyPr wrap="square" rtlCol="0">
                <a:spAutoFit/>
              </a:bodyPr>
              <a:lstStyle/>
              <a:p>
                <a:r>
                  <a:rPr lang="en-US" altLang="ja-JP" dirty="0" smtClean="0">
                    <a:latin typeface="Calibri" pitchFamily="34" charset="0"/>
                    <a:ea typeface="ＭＳ Ｐゴシック" pitchFamily="50" charset="-128"/>
                  </a:rPr>
                  <a:t>Open-form</a:t>
                </a:r>
                <a:endParaRPr kumimoji="1" lang="ja-JP" altLang="en-US" dirty="0" smtClean="0">
                  <a:latin typeface="Calibri" pitchFamily="34" charset="0"/>
                  <a:ea typeface="ＭＳ Ｐゴシック" pitchFamily="50" charset="-128"/>
                </a:endParaRPr>
              </a:p>
            </p:txBody>
          </p:sp>
          <p:graphicFrame>
            <p:nvGraphicFramePr>
              <p:cNvPr id="44038" name="Object 6"/>
              <p:cNvGraphicFramePr>
                <a:graphicFrameLocks noChangeAspect="1"/>
              </p:cNvGraphicFramePr>
              <p:nvPr/>
            </p:nvGraphicFramePr>
            <p:xfrm>
              <a:off x="5291832" y="1825625"/>
              <a:ext cx="4274411" cy="1504800"/>
            </p:xfrm>
            <a:graphic>
              <a:graphicData uri="http://schemas.openxmlformats.org/presentationml/2006/ole">
                <p:oleObj spid="_x0000_s44038" name="CS ChemDraw Drawing" r:id="rId6" imgW="3139170" imgH="1104360" progId="ChemDraw.Document.6.0">
                  <p:embed/>
                </p:oleObj>
              </a:graphicData>
            </a:graphic>
          </p:graphicFrame>
          <p:cxnSp>
            <p:nvCxnSpPr>
              <p:cNvPr id="37" name="直線矢印コネクタ 36"/>
              <p:cNvCxnSpPr/>
              <p:nvPr/>
            </p:nvCxnSpPr>
            <p:spPr>
              <a:xfrm>
                <a:off x="4624382" y="2704829"/>
                <a:ext cx="576064" cy="0"/>
              </a:xfrm>
              <a:prstGeom prst="straightConnector1">
                <a:avLst/>
              </a:prstGeom>
              <a:ln w="38100">
                <a:solidFill>
                  <a:srgbClr val="7030A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flipV="1">
                <a:off x="4716146" y="2897408"/>
                <a:ext cx="288032" cy="32"/>
              </a:xfrm>
              <a:prstGeom prst="straightConnector1">
                <a:avLst/>
              </a:prstGeom>
              <a:ln w="38100">
                <a:solidFill>
                  <a:srgbClr val="00B05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51" name="フローチャート : 手操作入力 50"/>
              <p:cNvSpPr/>
              <p:nvPr/>
            </p:nvSpPr>
            <p:spPr>
              <a:xfrm rot="18518261">
                <a:off x="7896267" y="1650256"/>
                <a:ext cx="360040" cy="216024"/>
              </a:xfrm>
              <a:prstGeom prst="flowChartManualInput">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56" name="フローチャート : 手操作入力 55"/>
              <p:cNvSpPr/>
              <p:nvPr/>
            </p:nvSpPr>
            <p:spPr>
              <a:xfrm rot="19814791">
                <a:off x="8130014" y="1972732"/>
                <a:ext cx="360040" cy="216024"/>
              </a:xfrm>
              <a:prstGeom prst="flowChartManualInput">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34" name="テキスト ボックス 33"/>
              <p:cNvSpPr txBox="1"/>
              <p:nvPr/>
            </p:nvSpPr>
            <p:spPr>
              <a:xfrm>
                <a:off x="3754787" y="2920055"/>
                <a:ext cx="2350341" cy="738664"/>
              </a:xfrm>
              <a:prstGeom prst="rect">
                <a:avLst/>
              </a:prstGeom>
              <a:noFill/>
            </p:spPr>
            <p:txBody>
              <a:bodyPr wrap="square" rtlCol="0">
                <a:spAutoFit/>
              </a:bodyPr>
              <a:lstStyle/>
              <a:p>
                <a:pPr algn="ctr"/>
                <a:r>
                  <a:rPr lang="en-US" altLang="ja-JP" sz="2800" b="1" dirty="0" smtClean="0">
                    <a:solidFill>
                      <a:srgbClr val="00B050"/>
                    </a:solidFill>
                    <a:latin typeface="Calibri" pitchFamily="34" charset="0"/>
                    <a:ea typeface="ＭＳ Ｐゴシック" pitchFamily="50" charset="-128"/>
                  </a:rPr>
                  <a:t>Vis.</a:t>
                </a:r>
                <a:r>
                  <a:rPr lang="ja-JP" altLang="en-US" sz="2800" dirty="0" smtClean="0">
                    <a:latin typeface="Calibri" pitchFamily="34" charset="0"/>
                    <a:ea typeface="ＭＳ Ｐゴシック" pitchFamily="50" charset="-128"/>
                  </a:rPr>
                  <a:t> </a:t>
                </a:r>
                <a:endParaRPr lang="en-US" altLang="ja-JP" sz="2800" dirty="0" smtClean="0">
                  <a:latin typeface="Calibri" pitchFamily="34" charset="0"/>
                  <a:ea typeface="ＭＳ Ｐゴシック" pitchFamily="50" charset="-128"/>
                </a:endParaRPr>
              </a:p>
              <a:p>
                <a:pPr algn="ctr"/>
                <a:r>
                  <a:rPr lang="en-US" altLang="ja-JP" sz="1400" dirty="0" smtClean="0">
                    <a:latin typeface="Calibri" pitchFamily="34" charset="0"/>
                    <a:ea typeface="ＭＳ Ｐゴシック" pitchFamily="50" charset="-128"/>
                  </a:rPr>
                  <a:t>(</a:t>
                </a:r>
                <a:r>
                  <a:rPr lang="en-US" altLang="ja-JP" sz="1400" dirty="0" err="1" smtClean="0">
                    <a:latin typeface="Calibri" pitchFamily="34" charset="0"/>
                    <a:ea typeface="ＭＳ Ｐゴシック" pitchFamily="50" charset="-128"/>
                  </a:rPr>
                  <a:t>Φ</a:t>
                </a:r>
                <a:r>
                  <a:rPr lang="en-US" altLang="ja-JP" sz="1400" baseline="-25000" dirty="0" err="1" smtClean="0">
                    <a:latin typeface="Calibri" pitchFamily="34" charset="0"/>
                    <a:ea typeface="ＭＳ Ｐゴシック" pitchFamily="50" charset="-128"/>
                  </a:rPr>
                  <a:t>co</a:t>
                </a:r>
                <a:r>
                  <a:rPr lang="en-US" altLang="ja-JP" sz="1400" dirty="0" smtClean="0">
                    <a:latin typeface="Calibri" pitchFamily="34" charset="0"/>
                    <a:ea typeface="ＭＳ Ｐゴシック" pitchFamily="50" charset="-128"/>
                  </a:rPr>
                  <a:t>= 1.6×10</a:t>
                </a:r>
                <a:r>
                  <a:rPr lang="en-US" altLang="ja-JP" sz="1400" baseline="30000" dirty="0" smtClean="0">
                    <a:latin typeface="Calibri" pitchFamily="34" charset="0"/>
                    <a:ea typeface="ＭＳ Ｐゴシック" pitchFamily="50" charset="-128"/>
                  </a:rPr>
                  <a:t>-4</a:t>
                </a:r>
                <a:r>
                  <a:rPr lang="en-US" altLang="ja-JP" sz="1400" dirty="0" smtClean="0">
                    <a:latin typeface="Calibri" pitchFamily="34" charset="0"/>
                    <a:ea typeface="ＭＳ Ｐゴシック" pitchFamily="50" charset="-128"/>
                  </a:rPr>
                  <a:t>)</a:t>
                </a:r>
              </a:p>
            </p:txBody>
          </p:sp>
          <p:sp>
            <p:nvSpPr>
              <p:cNvPr id="80" name="正方形/長方形 31"/>
              <p:cNvSpPr>
                <a:spLocks noChangeArrowheads="1"/>
              </p:cNvSpPr>
              <p:nvPr/>
            </p:nvSpPr>
            <p:spPr bwMode="auto">
              <a:xfrm>
                <a:off x="8411592" y="1633262"/>
                <a:ext cx="10779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ja-JP" sz="2000" dirty="0">
                    <a:latin typeface="Calibri" pitchFamily="34" charset="0"/>
                  </a:rPr>
                  <a:t>Φ</a:t>
                </a:r>
                <a:r>
                  <a:rPr lang="en-US" altLang="ja-JP" sz="2000" baseline="-25000" dirty="0">
                    <a:latin typeface="Calibri" pitchFamily="34" charset="0"/>
                  </a:rPr>
                  <a:t>F </a:t>
                </a:r>
                <a:r>
                  <a:rPr lang="en-US" altLang="ja-JP" sz="2000" dirty="0">
                    <a:latin typeface="Calibri" pitchFamily="34" charset="0"/>
                  </a:rPr>
                  <a:t>=0.88</a:t>
                </a:r>
                <a:endParaRPr lang="ja-JP" altLang="en-US" sz="2000" dirty="0">
                  <a:latin typeface="Calibri" pitchFamily="34" charset="0"/>
                </a:endParaRPr>
              </a:p>
            </p:txBody>
          </p:sp>
          <p:sp>
            <p:nvSpPr>
              <p:cNvPr id="22" name="テキスト ボックス 21"/>
              <p:cNvSpPr txBox="1"/>
              <p:nvPr/>
            </p:nvSpPr>
            <p:spPr>
              <a:xfrm>
                <a:off x="128464" y="1961304"/>
                <a:ext cx="1728192" cy="369332"/>
              </a:xfrm>
              <a:prstGeom prst="rect">
                <a:avLst/>
              </a:prstGeom>
              <a:solidFill>
                <a:schemeClr val="tx1">
                  <a:lumMod val="50000"/>
                  <a:lumOff val="50000"/>
                </a:schemeClr>
              </a:solidFill>
            </p:spPr>
            <p:txBody>
              <a:bodyPr wrap="square" rtlCol="0">
                <a:spAutoFit/>
              </a:bodyPr>
              <a:lstStyle/>
              <a:p>
                <a:pPr algn="ctr"/>
                <a:r>
                  <a:rPr lang="en-US" altLang="ja-JP" b="1" dirty="0" smtClean="0">
                    <a:solidFill>
                      <a:schemeClr val="bg1"/>
                    </a:solidFill>
                    <a:latin typeface="Calibri" pitchFamily="34" charset="0"/>
                    <a:ea typeface="ＭＳ Ｐゴシック" pitchFamily="50" charset="-128"/>
                  </a:rPr>
                  <a:t>non-Fluorescent</a:t>
                </a:r>
                <a:endParaRPr kumimoji="1" lang="ja-JP" altLang="en-US" b="1" dirty="0" smtClean="0">
                  <a:solidFill>
                    <a:schemeClr val="bg1"/>
                  </a:solidFill>
                  <a:latin typeface="Calibri" pitchFamily="34" charset="0"/>
                  <a:ea typeface="ＭＳ Ｐゴシック" pitchFamily="50" charset="-128"/>
                </a:endParaRPr>
              </a:p>
            </p:txBody>
          </p:sp>
        </p:grpSp>
      </p:grpSp>
      <p:sp>
        <p:nvSpPr>
          <p:cNvPr id="25" name="テキスト ボックス 24"/>
          <p:cNvSpPr txBox="1"/>
          <p:nvPr/>
        </p:nvSpPr>
        <p:spPr>
          <a:xfrm>
            <a:off x="920552" y="232192"/>
            <a:ext cx="8640960" cy="954107"/>
          </a:xfrm>
          <a:prstGeom prst="rect">
            <a:avLst/>
          </a:prstGeom>
          <a:noFill/>
        </p:spPr>
        <p:txBody>
          <a:bodyPr wrap="square" rtlCol="0">
            <a:spAutoFit/>
          </a:bodyPr>
          <a:lstStyle/>
          <a:p>
            <a:r>
              <a:rPr kumimoji="1" lang="en-US" altLang="ja-JP" sz="2400" b="1" dirty="0" smtClean="0">
                <a:latin typeface="Calibri" pitchFamily="34" charset="0"/>
                <a:ea typeface="ＭＳ Ｐゴシック" pitchFamily="50" charset="-128"/>
              </a:rPr>
              <a:t>Super-resolution by </a:t>
            </a:r>
            <a:r>
              <a:rPr lang="en-US" altLang="ja-JP" sz="2400" b="1" dirty="0" smtClean="0">
                <a:latin typeface="ＭＳ Ｐゴシック" pitchFamily="50" charset="-128"/>
                <a:ea typeface="ＭＳ Ｐゴシック" pitchFamily="50" charset="-128"/>
              </a:rPr>
              <a:t>employing </a:t>
            </a:r>
          </a:p>
          <a:p>
            <a:r>
              <a:rPr lang="en-US" altLang="ja-JP" sz="2400" b="1" dirty="0" smtClean="0">
                <a:latin typeface="ＭＳ Ｐゴシック" pitchFamily="50" charset="-128"/>
                <a:ea typeface="ＭＳ Ｐゴシック" pitchFamily="50" charset="-128"/>
              </a:rPr>
              <a:t>	</a:t>
            </a:r>
            <a:r>
              <a:rPr lang="en-US" altLang="ja-JP" sz="3200" b="1" dirty="0" smtClean="0">
                <a:latin typeface="ＭＳ Ｐゴシック" pitchFamily="50" charset="-128"/>
                <a:ea typeface="ＭＳ Ｐゴシック" pitchFamily="50" charset="-128"/>
              </a:rPr>
              <a:t>photo-switchable fluorescent molecule</a:t>
            </a:r>
            <a:endParaRPr kumimoji="1" lang="ja-JP" altLang="en-US" sz="3200" b="1" dirty="0">
              <a:latin typeface="Calibri" pitchFamily="34" charset="0"/>
              <a:ea typeface="ＭＳ Ｐゴシック" pitchFamily="50" charset="-128"/>
            </a:endParaRPr>
          </a:p>
        </p:txBody>
      </p:sp>
    </p:spTree>
  </p:cSld>
  <p:clrMapOvr>
    <a:masterClrMapping/>
  </p:clrMapOvr>
  <p:transition advTm="71542"/>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図 75" descr="dae1_mini.png"/>
          <p:cNvPicPr>
            <a:picLocks noChangeAspect="1"/>
          </p:cNvPicPr>
          <p:nvPr/>
        </p:nvPicPr>
        <p:blipFill>
          <a:blip r:embed="rId3" cstate="print"/>
          <a:stretch>
            <a:fillRect/>
          </a:stretch>
        </p:blipFill>
        <p:spPr>
          <a:xfrm>
            <a:off x="704528" y="952302"/>
            <a:ext cx="6214845" cy="1224136"/>
          </a:xfrm>
          <a:prstGeom prst="rect">
            <a:avLst/>
          </a:prstGeom>
        </p:spPr>
      </p:pic>
      <p:sp>
        <p:nvSpPr>
          <p:cNvPr id="10" name="正方形/長方形 9"/>
          <p:cNvSpPr/>
          <p:nvPr/>
        </p:nvSpPr>
        <p:spPr>
          <a:xfrm>
            <a:off x="2648744" y="3717032"/>
            <a:ext cx="891791" cy="1755576"/>
          </a:xfrm>
          <a:prstGeom prst="rect">
            <a:avLst/>
          </a:prstGeom>
          <a:solidFill>
            <a:srgbClr val="00B050">
              <a:alpha val="56000"/>
            </a:srgbClr>
          </a:solidFill>
          <a:ln w="15875">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11" name="正方形/長方形 10"/>
          <p:cNvSpPr/>
          <p:nvPr/>
        </p:nvSpPr>
        <p:spPr>
          <a:xfrm>
            <a:off x="2872388" y="3717032"/>
            <a:ext cx="465282" cy="1755576"/>
          </a:xfrm>
          <a:prstGeom prst="rect">
            <a:avLst/>
          </a:prstGeom>
          <a:solidFill>
            <a:srgbClr val="B51BAA">
              <a:alpha val="55686"/>
            </a:srgbClr>
          </a:solidFill>
          <a:ln w="15875">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pic>
        <p:nvPicPr>
          <p:cNvPr id="12" name="図 11" descr="対物レンズ.png"/>
          <p:cNvPicPr>
            <a:picLocks noChangeAspect="1"/>
          </p:cNvPicPr>
          <p:nvPr/>
        </p:nvPicPr>
        <p:blipFill>
          <a:blip r:embed="rId4" cstate="print"/>
          <a:stretch>
            <a:fillRect/>
          </a:stretch>
        </p:blipFill>
        <p:spPr>
          <a:xfrm>
            <a:off x="1773570" y="3140968"/>
            <a:ext cx="2592288" cy="648072"/>
          </a:xfrm>
          <a:prstGeom prst="rect">
            <a:avLst/>
          </a:prstGeom>
        </p:spPr>
      </p:pic>
      <p:sp>
        <p:nvSpPr>
          <p:cNvPr id="13" name="下矢印 12"/>
          <p:cNvSpPr/>
          <p:nvPr/>
        </p:nvSpPr>
        <p:spPr>
          <a:xfrm>
            <a:off x="2728372" y="3284984"/>
            <a:ext cx="731158" cy="360040"/>
          </a:xfrm>
          <a:prstGeom prst="downArrow">
            <a:avLst/>
          </a:prstGeom>
          <a:solidFill>
            <a:srgbClr val="00B05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14" name="フリーフォーム 13"/>
          <p:cNvSpPr/>
          <p:nvPr/>
        </p:nvSpPr>
        <p:spPr>
          <a:xfrm>
            <a:off x="2848634" y="3980012"/>
            <a:ext cx="489397" cy="637512"/>
          </a:xfrm>
          <a:custGeom>
            <a:avLst/>
            <a:gdLst>
              <a:gd name="connsiteX0" fmla="*/ 0 w 2651760"/>
              <a:gd name="connsiteY0" fmla="*/ 2105297 h 2105297"/>
              <a:gd name="connsiteX1" fmla="*/ 653143 w 2651760"/>
              <a:gd name="connsiteY1" fmla="*/ 1582783 h 2105297"/>
              <a:gd name="connsiteX2" fmla="*/ 1371600 w 2651760"/>
              <a:gd name="connsiteY2" fmla="*/ 2177 h 2105297"/>
              <a:gd name="connsiteX3" fmla="*/ 2090058 w 2651760"/>
              <a:gd name="connsiteY3" fmla="*/ 1595846 h 2105297"/>
              <a:gd name="connsiteX4" fmla="*/ 2651760 w 2651760"/>
              <a:gd name="connsiteY4" fmla="*/ 2092234 h 210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1760" h="2105297">
                <a:moveTo>
                  <a:pt x="0" y="2105297"/>
                </a:moveTo>
                <a:cubicBezTo>
                  <a:pt x="212271" y="2019300"/>
                  <a:pt x="424543" y="1933303"/>
                  <a:pt x="653143" y="1582783"/>
                </a:cubicBezTo>
                <a:cubicBezTo>
                  <a:pt x="881743" y="1232263"/>
                  <a:pt x="1132114" y="0"/>
                  <a:pt x="1371600" y="2177"/>
                </a:cubicBezTo>
                <a:cubicBezTo>
                  <a:pt x="1611086" y="4354"/>
                  <a:pt x="1876698" y="1247503"/>
                  <a:pt x="2090058" y="1595846"/>
                </a:cubicBezTo>
                <a:cubicBezTo>
                  <a:pt x="2303418" y="1944189"/>
                  <a:pt x="2477589" y="2018211"/>
                  <a:pt x="2651760" y="2092234"/>
                </a:cubicBezTo>
              </a:path>
            </a:pathLst>
          </a:custGeom>
          <a:noFill/>
          <a:ln w="22225">
            <a:solidFill>
              <a:srgbClr val="3818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j-lt"/>
            </a:endParaRPr>
          </a:p>
        </p:txBody>
      </p:sp>
      <p:cxnSp>
        <p:nvCxnSpPr>
          <p:cNvPr id="15" name="直線コネクタ 14"/>
          <p:cNvCxnSpPr/>
          <p:nvPr/>
        </p:nvCxnSpPr>
        <p:spPr>
          <a:xfrm>
            <a:off x="2561184" y="4653136"/>
            <a:ext cx="1080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144688" y="4005064"/>
            <a:ext cx="576064" cy="307777"/>
          </a:xfrm>
          <a:prstGeom prst="rect">
            <a:avLst/>
          </a:prstGeom>
          <a:noFill/>
        </p:spPr>
        <p:txBody>
          <a:bodyPr wrap="square" rtlCol="0">
            <a:spAutoFit/>
          </a:bodyPr>
          <a:lstStyle/>
          <a:p>
            <a:r>
              <a:rPr kumimoji="1" lang="en-US" altLang="ja-JP" sz="1400" dirty="0" smtClean="0">
                <a:latin typeface="+mj-lt"/>
                <a:ea typeface="ＭＳ Ｐゴシック" pitchFamily="50" charset="-128"/>
              </a:rPr>
              <a:t>PSF</a:t>
            </a:r>
            <a:endParaRPr kumimoji="1" lang="ja-JP" altLang="en-US" sz="1400" dirty="0" smtClean="0">
              <a:latin typeface="+mj-lt"/>
              <a:ea typeface="ＭＳ Ｐゴシック" pitchFamily="50" charset="-128"/>
            </a:endParaRPr>
          </a:p>
        </p:txBody>
      </p:sp>
      <p:sp>
        <p:nvSpPr>
          <p:cNvPr id="17" name="テキスト ボックス 16"/>
          <p:cNvSpPr txBox="1"/>
          <p:nvPr/>
        </p:nvSpPr>
        <p:spPr>
          <a:xfrm>
            <a:off x="848544" y="3212976"/>
            <a:ext cx="1008112" cy="307777"/>
          </a:xfrm>
          <a:prstGeom prst="rect">
            <a:avLst/>
          </a:prstGeom>
          <a:noFill/>
        </p:spPr>
        <p:txBody>
          <a:bodyPr wrap="square" rtlCol="0">
            <a:spAutoFit/>
          </a:bodyPr>
          <a:lstStyle/>
          <a:p>
            <a:r>
              <a:rPr kumimoji="1" lang="en-US" altLang="ja-JP" sz="1400" dirty="0" smtClean="0">
                <a:latin typeface="+mj-lt"/>
                <a:ea typeface="ＭＳ Ｐゴシック" pitchFamily="50" charset="-128"/>
              </a:rPr>
              <a:t>Objective</a:t>
            </a:r>
            <a:endParaRPr kumimoji="1" lang="ja-JP" altLang="en-US" sz="1400" dirty="0" smtClean="0">
              <a:latin typeface="+mj-lt"/>
              <a:ea typeface="ＭＳ Ｐゴシック" pitchFamily="50" charset="-128"/>
            </a:endParaRPr>
          </a:p>
        </p:txBody>
      </p:sp>
      <p:sp>
        <p:nvSpPr>
          <p:cNvPr id="18" name="正方形/長方形 17"/>
          <p:cNvSpPr/>
          <p:nvPr/>
        </p:nvSpPr>
        <p:spPr>
          <a:xfrm>
            <a:off x="6743674" y="3717032"/>
            <a:ext cx="891791" cy="1755576"/>
          </a:xfrm>
          <a:prstGeom prst="rect">
            <a:avLst/>
          </a:prstGeom>
          <a:solidFill>
            <a:srgbClr val="00B050">
              <a:alpha val="56000"/>
            </a:srgbClr>
          </a:solidFill>
          <a:ln w="15875">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19" name="正方形/長方形 18"/>
          <p:cNvSpPr/>
          <p:nvPr/>
        </p:nvSpPr>
        <p:spPr>
          <a:xfrm>
            <a:off x="7430520" y="3717032"/>
            <a:ext cx="465282" cy="1755576"/>
          </a:xfrm>
          <a:prstGeom prst="rect">
            <a:avLst/>
          </a:prstGeom>
          <a:solidFill>
            <a:srgbClr val="B51BAA">
              <a:alpha val="55686"/>
            </a:srgbClr>
          </a:solidFill>
          <a:ln w="15875">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pic>
        <p:nvPicPr>
          <p:cNvPr id="20" name="図 19" descr="対物レンズ.png"/>
          <p:cNvPicPr>
            <a:picLocks noChangeAspect="1"/>
          </p:cNvPicPr>
          <p:nvPr/>
        </p:nvPicPr>
        <p:blipFill>
          <a:blip r:embed="rId4" cstate="print"/>
          <a:stretch>
            <a:fillRect/>
          </a:stretch>
        </p:blipFill>
        <p:spPr>
          <a:xfrm>
            <a:off x="6033120" y="3140968"/>
            <a:ext cx="2592288" cy="648072"/>
          </a:xfrm>
          <a:prstGeom prst="rect">
            <a:avLst/>
          </a:prstGeom>
        </p:spPr>
      </p:pic>
      <p:cxnSp>
        <p:nvCxnSpPr>
          <p:cNvPr id="26" name="直線コネクタ 25"/>
          <p:cNvCxnSpPr/>
          <p:nvPr/>
        </p:nvCxnSpPr>
        <p:spPr>
          <a:xfrm>
            <a:off x="1906508" y="5229200"/>
            <a:ext cx="2326412" cy="0"/>
          </a:xfrm>
          <a:prstGeom prst="line">
            <a:avLst/>
          </a:prstGeom>
          <a:ln w="412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7" name="円/楕円 26"/>
          <p:cNvSpPr/>
          <p:nvPr/>
        </p:nvSpPr>
        <p:spPr>
          <a:xfrm>
            <a:off x="2144688" y="5085200"/>
            <a:ext cx="144000" cy="144000"/>
          </a:xfrm>
          <a:prstGeom prst="ellipse">
            <a:avLst/>
          </a:prstGeom>
          <a:solidFill>
            <a:schemeClr val="tx1">
              <a:lumMod val="50000"/>
              <a:lumOff val="50000"/>
            </a:schemeClr>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28" name="円/楕円 27"/>
          <p:cNvSpPr/>
          <p:nvPr/>
        </p:nvSpPr>
        <p:spPr>
          <a:xfrm>
            <a:off x="2792760" y="5085200"/>
            <a:ext cx="144000" cy="144000"/>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29" name="円/楕円 28"/>
          <p:cNvSpPr/>
          <p:nvPr/>
        </p:nvSpPr>
        <p:spPr>
          <a:xfrm>
            <a:off x="3468406" y="5085200"/>
            <a:ext cx="144000" cy="144000"/>
          </a:xfrm>
          <a:prstGeom prst="ellipse">
            <a:avLst/>
          </a:prstGeom>
          <a:solidFill>
            <a:schemeClr val="tx1">
              <a:lumMod val="50000"/>
              <a:lumOff val="50000"/>
            </a:schemeClr>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30" name="円/楕円 29"/>
          <p:cNvSpPr/>
          <p:nvPr/>
        </p:nvSpPr>
        <p:spPr>
          <a:xfrm>
            <a:off x="2581790" y="5085200"/>
            <a:ext cx="144000" cy="144000"/>
          </a:xfrm>
          <a:prstGeom prst="ellipse">
            <a:avLst/>
          </a:prstGeom>
          <a:solidFill>
            <a:schemeClr val="tx1">
              <a:lumMod val="50000"/>
              <a:lumOff val="50000"/>
            </a:schemeClr>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31" name="円/楕円 30"/>
          <p:cNvSpPr/>
          <p:nvPr/>
        </p:nvSpPr>
        <p:spPr>
          <a:xfrm>
            <a:off x="3246480" y="5085200"/>
            <a:ext cx="144000" cy="144000"/>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32" name="円/楕円 31"/>
          <p:cNvSpPr/>
          <p:nvPr/>
        </p:nvSpPr>
        <p:spPr>
          <a:xfrm>
            <a:off x="3899606" y="5085200"/>
            <a:ext cx="144000" cy="144000"/>
          </a:xfrm>
          <a:prstGeom prst="ellipse">
            <a:avLst/>
          </a:prstGeom>
          <a:solidFill>
            <a:schemeClr val="tx1">
              <a:lumMod val="50000"/>
              <a:lumOff val="50000"/>
            </a:schemeClr>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33" name="円/楕円 32"/>
          <p:cNvSpPr/>
          <p:nvPr/>
        </p:nvSpPr>
        <p:spPr>
          <a:xfrm>
            <a:off x="1928664" y="5085200"/>
            <a:ext cx="144000" cy="144000"/>
          </a:xfrm>
          <a:prstGeom prst="ellipse">
            <a:avLst/>
          </a:prstGeom>
          <a:solidFill>
            <a:schemeClr val="tx1">
              <a:lumMod val="50000"/>
              <a:lumOff val="50000"/>
            </a:schemeClr>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34" name="円/楕円 33"/>
          <p:cNvSpPr/>
          <p:nvPr/>
        </p:nvSpPr>
        <p:spPr>
          <a:xfrm>
            <a:off x="2360728" y="5085200"/>
            <a:ext cx="144000" cy="144000"/>
          </a:xfrm>
          <a:prstGeom prst="ellipse">
            <a:avLst/>
          </a:prstGeom>
          <a:solidFill>
            <a:schemeClr val="tx1">
              <a:lumMod val="50000"/>
              <a:lumOff val="50000"/>
            </a:schemeClr>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35" name="円/楕円 34"/>
          <p:cNvSpPr/>
          <p:nvPr/>
        </p:nvSpPr>
        <p:spPr>
          <a:xfrm>
            <a:off x="3008800" y="5085184"/>
            <a:ext cx="144000" cy="144000"/>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36" name="円/楕円 35"/>
          <p:cNvSpPr/>
          <p:nvPr/>
        </p:nvSpPr>
        <p:spPr>
          <a:xfrm>
            <a:off x="3682256" y="5085184"/>
            <a:ext cx="144000" cy="144000"/>
          </a:xfrm>
          <a:prstGeom prst="ellipse">
            <a:avLst/>
          </a:prstGeom>
          <a:solidFill>
            <a:schemeClr val="tx1">
              <a:lumMod val="50000"/>
              <a:lumOff val="50000"/>
            </a:schemeClr>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37" name="円/楕円 36"/>
          <p:cNvSpPr/>
          <p:nvPr/>
        </p:nvSpPr>
        <p:spPr>
          <a:xfrm>
            <a:off x="4114320" y="5085184"/>
            <a:ext cx="144000" cy="144000"/>
          </a:xfrm>
          <a:prstGeom prst="ellipse">
            <a:avLst/>
          </a:prstGeom>
          <a:solidFill>
            <a:schemeClr val="tx1">
              <a:lumMod val="50000"/>
              <a:lumOff val="50000"/>
            </a:schemeClr>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38" name="テキスト ボックス 37"/>
          <p:cNvSpPr txBox="1"/>
          <p:nvPr/>
        </p:nvSpPr>
        <p:spPr>
          <a:xfrm>
            <a:off x="898419" y="5013176"/>
            <a:ext cx="1152128" cy="307777"/>
          </a:xfrm>
          <a:prstGeom prst="rect">
            <a:avLst/>
          </a:prstGeom>
          <a:noFill/>
        </p:spPr>
        <p:txBody>
          <a:bodyPr wrap="square" rtlCol="0">
            <a:spAutoFit/>
          </a:bodyPr>
          <a:lstStyle/>
          <a:p>
            <a:r>
              <a:rPr lang="en-US" altLang="ja-JP" sz="1400" dirty="0" smtClean="0">
                <a:latin typeface="+mj-lt"/>
                <a:ea typeface="ＭＳ Ｐゴシック" pitchFamily="50" charset="-128"/>
              </a:rPr>
              <a:t>Dye (DAE1)</a:t>
            </a:r>
            <a:endParaRPr kumimoji="1" lang="ja-JP" altLang="en-US" sz="1400" dirty="0" smtClean="0">
              <a:latin typeface="+mj-lt"/>
              <a:ea typeface="ＭＳ Ｐゴシック" pitchFamily="50" charset="-128"/>
            </a:endParaRPr>
          </a:p>
        </p:txBody>
      </p:sp>
      <p:cxnSp>
        <p:nvCxnSpPr>
          <p:cNvPr id="39" name="直線コネクタ 38"/>
          <p:cNvCxnSpPr/>
          <p:nvPr/>
        </p:nvCxnSpPr>
        <p:spPr>
          <a:xfrm>
            <a:off x="6120054" y="5229200"/>
            <a:ext cx="2326412" cy="0"/>
          </a:xfrm>
          <a:prstGeom prst="line">
            <a:avLst/>
          </a:prstGeom>
          <a:ln w="412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0" name="円/楕円 39"/>
          <p:cNvSpPr/>
          <p:nvPr/>
        </p:nvSpPr>
        <p:spPr>
          <a:xfrm>
            <a:off x="6358234" y="5085200"/>
            <a:ext cx="144000" cy="144000"/>
          </a:xfrm>
          <a:prstGeom prst="ellipse">
            <a:avLst/>
          </a:prstGeom>
          <a:solidFill>
            <a:schemeClr val="tx1">
              <a:lumMod val="50000"/>
              <a:lumOff val="50000"/>
            </a:schemeClr>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41" name="円/楕円 40"/>
          <p:cNvSpPr/>
          <p:nvPr/>
        </p:nvSpPr>
        <p:spPr>
          <a:xfrm>
            <a:off x="7006306" y="5085200"/>
            <a:ext cx="144000" cy="144000"/>
          </a:xfrm>
          <a:prstGeom prst="ellipse">
            <a:avLst/>
          </a:prstGeom>
          <a:solidFill>
            <a:schemeClr val="tx1">
              <a:lumMod val="50000"/>
              <a:lumOff val="50000"/>
            </a:schemeClr>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42" name="円/楕円 41"/>
          <p:cNvSpPr/>
          <p:nvPr/>
        </p:nvSpPr>
        <p:spPr>
          <a:xfrm>
            <a:off x="7681952" y="5085200"/>
            <a:ext cx="144000" cy="144000"/>
          </a:xfrm>
          <a:prstGeom prst="ellipse">
            <a:avLst/>
          </a:prstGeom>
          <a:solidFill>
            <a:schemeClr val="tx1">
              <a:lumMod val="50000"/>
              <a:lumOff val="50000"/>
            </a:schemeClr>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43" name="円/楕円 42"/>
          <p:cNvSpPr/>
          <p:nvPr/>
        </p:nvSpPr>
        <p:spPr>
          <a:xfrm>
            <a:off x="6795336" y="5085200"/>
            <a:ext cx="144000" cy="144000"/>
          </a:xfrm>
          <a:prstGeom prst="ellipse">
            <a:avLst/>
          </a:prstGeom>
          <a:solidFill>
            <a:schemeClr val="tx1">
              <a:lumMod val="50000"/>
              <a:lumOff val="50000"/>
            </a:schemeClr>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44" name="円/楕円 43"/>
          <p:cNvSpPr/>
          <p:nvPr/>
        </p:nvSpPr>
        <p:spPr>
          <a:xfrm>
            <a:off x="7460026" y="5085200"/>
            <a:ext cx="144000" cy="144000"/>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45" name="円/楕円 44"/>
          <p:cNvSpPr/>
          <p:nvPr/>
        </p:nvSpPr>
        <p:spPr>
          <a:xfrm>
            <a:off x="8113152" y="5085200"/>
            <a:ext cx="144000" cy="144000"/>
          </a:xfrm>
          <a:prstGeom prst="ellipse">
            <a:avLst/>
          </a:prstGeom>
          <a:solidFill>
            <a:schemeClr val="tx1">
              <a:lumMod val="50000"/>
              <a:lumOff val="50000"/>
            </a:schemeClr>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46" name="円/楕円 45"/>
          <p:cNvSpPr/>
          <p:nvPr/>
        </p:nvSpPr>
        <p:spPr>
          <a:xfrm>
            <a:off x="6142210" y="5085200"/>
            <a:ext cx="144000" cy="144000"/>
          </a:xfrm>
          <a:prstGeom prst="ellipse">
            <a:avLst/>
          </a:prstGeom>
          <a:solidFill>
            <a:schemeClr val="tx1">
              <a:lumMod val="50000"/>
              <a:lumOff val="50000"/>
            </a:schemeClr>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47" name="円/楕円 46"/>
          <p:cNvSpPr/>
          <p:nvPr/>
        </p:nvSpPr>
        <p:spPr>
          <a:xfrm>
            <a:off x="6574274" y="5085200"/>
            <a:ext cx="144000" cy="144000"/>
          </a:xfrm>
          <a:prstGeom prst="ellipse">
            <a:avLst/>
          </a:prstGeom>
          <a:solidFill>
            <a:schemeClr val="tx1">
              <a:lumMod val="50000"/>
              <a:lumOff val="50000"/>
            </a:schemeClr>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48" name="円/楕円 47"/>
          <p:cNvSpPr/>
          <p:nvPr/>
        </p:nvSpPr>
        <p:spPr>
          <a:xfrm>
            <a:off x="7222346" y="5085184"/>
            <a:ext cx="144000" cy="144000"/>
          </a:xfrm>
          <a:prstGeom prst="ellipse">
            <a:avLst/>
          </a:prstGeom>
          <a:solidFill>
            <a:schemeClr val="tx1">
              <a:lumMod val="50000"/>
              <a:lumOff val="50000"/>
            </a:schemeClr>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49" name="円/楕円 48"/>
          <p:cNvSpPr/>
          <p:nvPr/>
        </p:nvSpPr>
        <p:spPr>
          <a:xfrm>
            <a:off x="7895802" y="5085184"/>
            <a:ext cx="144000" cy="144000"/>
          </a:xfrm>
          <a:prstGeom prst="ellipse">
            <a:avLst/>
          </a:prstGeom>
          <a:solidFill>
            <a:schemeClr val="tx1">
              <a:lumMod val="50000"/>
              <a:lumOff val="50000"/>
            </a:schemeClr>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50" name="円/楕円 49"/>
          <p:cNvSpPr/>
          <p:nvPr/>
        </p:nvSpPr>
        <p:spPr>
          <a:xfrm>
            <a:off x="8327866" y="5085184"/>
            <a:ext cx="144000" cy="144000"/>
          </a:xfrm>
          <a:prstGeom prst="ellipse">
            <a:avLst/>
          </a:prstGeom>
          <a:solidFill>
            <a:schemeClr val="tx1">
              <a:lumMod val="50000"/>
              <a:lumOff val="50000"/>
            </a:schemeClr>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51" name="下矢印 50"/>
          <p:cNvSpPr/>
          <p:nvPr/>
        </p:nvSpPr>
        <p:spPr>
          <a:xfrm>
            <a:off x="2962390" y="3284984"/>
            <a:ext cx="265876" cy="360040"/>
          </a:xfrm>
          <a:prstGeom prst="downArrow">
            <a:avLst/>
          </a:prstGeom>
          <a:solidFill>
            <a:srgbClr val="B51BAA"/>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56" name="下矢印 55"/>
          <p:cNvSpPr/>
          <p:nvPr/>
        </p:nvSpPr>
        <p:spPr>
          <a:xfrm>
            <a:off x="6835056" y="3356992"/>
            <a:ext cx="731158" cy="360040"/>
          </a:xfrm>
          <a:prstGeom prst="downArrow">
            <a:avLst/>
          </a:prstGeom>
          <a:solidFill>
            <a:srgbClr val="00B05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61" name="下矢印 60"/>
          <p:cNvSpPr/>
          <p:nvPr/>
        </p:nvSpPr>
        <p:spPr>
          <a:xfrm>
            <a:off x="7537668" y="3353564"/>
            <a:ext cx="265876" cy="360040"/>
          </a:xfrm>
          <a:prstGeom prst="downArrow">
            <a:avLst/>
          </a:prstGeom>
          <a:solidFill>
            <a:srgbClr val="B51BAA"/>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71" name="テキスト ボックス 70"/>
          <p:cNvSpPr txBox="1"/>
          <p:nvPr/>
        </p:nvSpPr>
        <p:spPr>
          <a:xfrm>
            <a:off x="776536" y="519063"/>
            <a:ext cx="1296144" cy="461665"/>
          </a:xfrm>
          <a:prstGeom prst="rect">
            <a:avLst/>
          </a:prstGeom>
          <a:noFill/>
        </p:spPr>
        <p:txBody>
          <a:bodyPr wrap="square" rtlCol="0">
            <a:spAutoFit/>
          </a:bodyPr>
          <a:lstStyle/>
          <a:p>
            <a:r>
              <a:rPr lang="en-US" altLang="ja-JP" sz="2400" b="1" u="sng" dirty="0" smtClean="0">
                <a:latin typeface="+mj-lt"/>
                <a:ea typeface="ＭＳ Ｐゴシック" pitchFamily="50" charset="-128"/>
              </a:rPr>
              <a:t>Principle</a:t>
            </a:r>
            <a:endParaRPr lang="ja-JP" altLang="en-US" sz="2400" b="1" u="sng" dirty="0" smtClean="0">
              <a:latin typeface="+mj-lt"/>
              <a:ea typeface="ＭＳ Ｐゴシック" pitchFamily="50" charset="-128"/>
            </a:endParaRPr>
          </a:p>
        </p:txBody>
      </p:sp>
      <p:sp>
        <p:nvSpPr>
          <p:cNvPr id="63" name="フリーフォーム 62"/>
          <p:cNvSpPr/>
          <p:nvPr/>
        </p:nvSpPr>
        <p:spPr>
          <a:xfrm>
            <a:off x="2617952" y="3861048"/>
            <a:ext cx="936104" cy="758180"/>
          </a:xfrm>
          <a:custGeom>
            <a:avLst/>
            <a:gdLst>
              <a:gd name="connsiteX0" fmla="*/ 0 w 2651760"/>
              <a:gd name="connsiteY0" fmla="*/ 2105297 h 2105297"/>
              <a:gd name="connsiteX1" fmla="*/ 653143 w 2651760"/>
              <a:gd name="connsiteY1" fmla="*/ 1582783 h 2105297"/>
              <a:gd name="connsiteX2" fmla="*/ 1371600 w 2651760"/>
              <a:gd name="connsiteY2" fmla="*/ 2177 h 2105297"/>
              <a:gd name="connsiteX3" fmla="*/ 2090058 w 2651760"/>
              <a:gd name="connsiteY3" fmla="*/ 1595846 h 2105297"/>
              <a:gd name="connsiteX4" fmla="*/ 2651760 w 2651760"/>
              <a:gd name="connsiteY4" fmla="*/ 2092234 h 210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1760" h="2105297">
                <a:moveTo>
                  <a:pt x="0" y="2105297"/>
                </a:moveTo>
                <a:cubicBezTo>
                  <a:pt x="212271" y="2019300"/>
                  <a:pt x="424543" y="1933303"/>
                  <a:pt x="653143" y="1582783"/>
                </a:cubicBezTo>
                <a:cubicBezTo>
                  <a:pt x="881743" y="1232263"/>
                  <a:pt x="1132114" y="0"/>
                  <a:pt x="1371600" y="2177"/>
                </a:cubicBezTo>
                <a:cubicBezTo>
                  <a:pt x="1611086" y="4354"/>
                  <a:pt x="1876698" y="1247503"/>
                  <a:pt x="2090058" y="1595846"/>
                </a:cubicBezTo>
                <a:cubicBezTo>
                  <a:pt x="2303418" y="1944189"/>
                  <a:pt x="2477589" y="2018211"/>
                  <a:pt x="2651760" y="2092234"/>
                </a:cubicBezTo>
              </a:path>
            </a:pathLst>
          </a:custGeom>
          <a:noFill/>
          <a:ln w="22225">
            <a:solidFill>
              <a:srgbClr val="0086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j-lt"/>
            </a:endParaRPr>
          </a:p>
        </p:txBody>
      </p:sp>
      <p:sp>
        <p:nvSpPr>
          <p:cNvPr id="64" name="フリーフォーム 63"/>
          <p:cNvSpPr/>
          <p:nvPr/>
        </p:nvSpPr>
        <p:spPr>
          <a:xfrm>
            <a:off x="7408580" y="3980012"/>
            <a:ext cx="489397" cy="637512"/>
          </a:xfrm>
          <a:custGeom>
            <a:avLst/>
            <a:gdLst>
              <a:gd name="connsiteX0" fmla="*/ 0 w 2651760"/>
              <a:gd name="connsiteY0" fmla="*/ 2105297 h 2105297"/>
              <a:gd name="connsiteX1" fmla="*/ 653143 w 2651760"/>
              <a:gd name="connsiteY1" fmla="*/ 1582783 h 2105297"/>
              <a:gd name="connsiteX2" fmla="*/ 1371600 w 2651760"/>
              <a:gd name="connsiteY2" fmla="*/ 2177 h 2105297"/>
              <a:gd name="connsiteX3" fmla="*/ 2090058 w 2651760"/>
              <a:gd name="connsiteY3" fmla="*/ 1595846 h 2105297"/>
              <a:gd name="connsiteX4" fmla="*/ 2651760 w 2651760"/>
              <a:gd name="connsiteY4" fmla="*/ 2092234 h 210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1760" h="2105297">
                <a:moveTo>
                  <a:pt x="0" y="2105297"/>
                </a:moveTo>
                <a:cubicBezTo>
                  <a:pt x="212271" y="2019300"/>
                  <a:pt x="424543" y="1933303"/>
                  <a:pt x="653143" y="1582783"/>
                </a:cubicBezTo>
                <a:cubicBezTo>
                  <a:pt x="881743" y="1232263"/>
                  <a:pt x="1132114" y="0"/>
                  <a:pt x="1371600" y="2177"/>
                </a:cubicBezTo>
                <a:cubicBezTo>
                  <a:pt x="1611086" y="4354"/>
                  <a:pt x="1876698" y="1247503"/>
                  <a:pt x="2090058" y="1595846"/>
                </a:cubicBezTo>
                <a:cubicBezTo>
                  <a:pt x="2303418" y="1944189"/>
                  <a:pt x="2477589" y="2018211"/>
                  <a:pt x="2651760" y="2092234"/>
                </a:cubicBezTo>
              </a:path>
            </a:pathLst>
          </a:custGeom>
          <a:noFill/>
          <a:ln w="22225">
            <a:solidFill>
              <a:srgbClr val="3818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j-lt"/>
            </a:endParaRPr>
          </a:p>
        </p:txBody>
      </p:sp>
      <p:cxnSp>
        <p:nvCxnSpPr>
          <p:cNvPr id="66" name="直線コネクタ 65"/>
          <p:cNvCxnSpPr/>
          <p:nvPr/>
        </p:nvCxnSpPr>
        <p:spPr>
          <a:xfrm>
            <a:off x="6609184" y="4653136"/>
            <a:ext cx="1440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7" name="フリーフォーム 66"/>
          <p:cNvSpPr/>
          <p:nvPr/>
        </p:nvSpPr>
        <p:spPr>
          <a:xfrm>
            <a:off x="6714788" y="3861048"/>
            <a:ext cx="936104" cy="758180"/>
          </a:xfrm>
          <a:custGeom>
            <a:avLst/>
            <a:gdLst>
              <a:gd name="connsiteX0" fmla="*/ 0 w 2651760"/>
              <a:gd name="connsiteY0" fmla="*/ 2105297 h 2105297"/>
              <a:gd name="connsiteX1" fmla="*/ 653143 w 2651760"/>
              <a:gd name="connsiteY1" fmla="*/ 1582783 h 2105297"/>
              <a:gd name="connsiteX2" fmla="*/ 1371600 w 2651760"/>
              <a:gd name="connsiteY2" fmla="*/ 2177 h 2105297"/>
              <a:gd name="connsiteX3" fmla="*/ 2090058 w 2651760"/>
              <a:gd name="connsiteY3" fmla="*/ 1595846 h 2105297"/>
              <a:gd name="connsiteX4" fmla="*/ 2651760 w 2651760"/>
              <a:gd name="connsiteY4" fmla="*/ 2092234 h 210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1760" h="2105297">
                <a:moveTo>
                  <a:pt x="0" y="2105297"/>
                </a:moveTo>
                <a:cubicBezTo>
                  <a:pt x="212271" y="2019300"/>
                  <a:pt x="424543" y="1933303"/>
                  <a:pt x="653143" y="1582783"/>
                </a:cubicBezTo>
                <a:cubicBezTo>
                  <a:pt x="881743" y="1232263"/>
                  <a:pt x="1132114" y="0"/>
                  <a:pt x="1371600" y="2177"/>
                </a:cubicBezTo>
                <a:cubicBezTo>
                  <a:pt x="1611086" y="4354"/>
                  <a:pt x="1876698" y="1247503"/>
                  <a:pt x="2090058" y="1595846"/>
                </a:cubicBezTo>
                <a:cubicBezTo>
                  <a:pt x="2303418" y="1944189"/>
                  <a:pt x="2477589" y="2018211"/>
                  <a:pt x="2651760" y="2092234"/>
                </a:cubicBezTo>
              </a:path>
            </a:pathLst>
          </a:custGeom>
          <a:noFill/>
          <a:ln w="22225">
            <a:solidFill>
              <a:srgbClr val="0086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j-lt"/>
            </a:endParaRPr>
          </a:p>
        </p:txBody>
      </p:sp>
      <p:sp>
        <p:nvSpPr>
          <p:cNvPr id="68" name="右矢印 67"/>
          <p:cNvSpPr/>
          <p:nvPr/>
        </p:nvSpPr>
        <p:spPr>
          <a:xfrm>
            <a:off x="4681593" y="4084253"/>
            <a:ext cx="1136576" cy="712899"/>
          </a:xfrm>
          <a:prstGeom prst="rightArrow">
            <a:avLst>
              <a:gd name="adj1" fmla="val 50000"/>
              <a:gd name="adj2" fmla="val 46609"/>
            </a:avLst>
          </a:prstGeom>
          <a:solidFill>
            <a:srgbClr val="FFC000"/>
          </a:solidFill>
          <a:ln w="6350">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73" name="テキスト ボックス 72"/>
          <p:cNvSpPr txBox="1"/>
          <p:nvPr/>
        </p:nvSpPr>
        <p:spPr>
          <a:xfrm>
            <a:off x="4088904" y="3801952"/>
            <a:ext cx="2430574" cy="338554"/>
          </a:xfrm>
          <a:prstGeom prst="rect">
            <a:avLst/>
          </a:prstGeom>
          <a:noFill/>
        </p:spPr>
        <p:txBody>
          <a:bodyPr wrap="square" rtlCol="0">
            <a:spAutoFit/>
          </a:bodyPr>
          <a:lstStyle/>
          <a:p>
            <a:r>
              <a:rPr kumimoji="1" lang="en-US" altLang="ja-JP" sz="1600" dirty="0" smtClean="0">
                <a:latin typeface="+mj-lt"/>
                <a:ea typeface="ＭＳ Ｐゴシック" pitchFamily="50" charset="-128"/>
              </a:rPr>
              <a:t>Visible position is shifted.</a:t>
            </a:r>
            <a:endParaRPr kumimoji="1" lang="ja-JP" altLang="en-US" sz="1600" dirty="0" smtClean="0">
              <a:latin typeface="+mj-lt"/>
              <a:ea typeface="ＭＳ Ｐゴシック" pitchFamily="50" charset="-128"/>
            </a:endParaRPr>
          </a:p>
        </p:txBody>
      </p:sp>
      <p:grpSp>
        <p:nvGrpSpPr>
          <p:cNvPr id="81" name="グループ化 80"/>
          <p:cNvGrpSpPr/>
          <p:nvPr/>
        </p:nvGrpSpPr>
        <p:grpSpPr>
          <a:xfrm>
            <a:off x="7185248" y="620688"/>
            <a:ext cx="1754420" cy="1920886"/>
            <a:chOff x="704528" y="2295477"/>
            <a:chExt cx="1690641" cy="1944216"/>
          </a:xfrm>
        </p:grpSpPr>
        <p:grpSp>
          <p:nvGrpSpPr>
            <p:cNvPr id="82" name="グループ化 1"/>
            <p:cNvGrpSpPr/>
            <p:nvPr/>
          </p:nvGrpSpPr>
          <p:grpSpPr>
            <a:xfrm>
              <a:off x="704528" y="2295477"/>
              <a:ext cx="1650184" cy="1944216"/>
              <a:chOff x="1475656" y="1484784"/>
              <a:chExt cx="3312368" cy="3816425"/>
            </a:xfrm>
          </p:grpSpPr>
          <p:cxnSp>
            <p:nvCxnSpPr>
              <p:cNvPr id="85" name="直線コネクタ 2"/>
              <p:cNvCxnSpPr/>
              <p:nvPr/>
            </p:nvCxnSpPr>
            <p:spPr>
              <a:xfrm>
                <a:off x="2411760" y="3284984"/>
                <a:ext cx="0" cy="79208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2627784" y="2996952"/>
                <a:ext cx="0" cy="108012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2843808" y="2852936"/>
                <a:ext cx="0" cy="1224136"/>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a:off x="3059832" y="2780928"/>
                <a:ext cx="0" cy="129614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a:off x="3275856" y="2708920"/>
                <a:ext cx="0" cy="129614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a:stCxn id="93" idx="0"/>
              </p:cNvCxnSpPr>
              <p:nvPr/>
            </p:nvCxnSpPr>
            <p:spPr>
              <a:xfrm>
                <a:off x="3486737" y="2677417"/>
                <a:ext cx="5143" cy="1183631"/>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3707904" y="2708920"/>
                <a:ext cx="0" cy="100811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3923928" y="2780928"/>
                <a:ext cx="0" cy="64807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3" name="円/楕円 92"/>
              <p:cNvSpPr/>
              <p:nvPr/>
            </p:nvSpPr>
            <p:spPr>
              <a:xfrm>
                <a:off x="2185449" y="2677417"/>
                <a:ext cx="2602575" cy="2623792"/>
              </a:xfrm>
              <a:prstGeom prst="ellipse">
                <a:avLst/>
              </a:prstGeom>
              <a:no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a typeface="ＭＳ Ｐゴシック" pitchFamily="50" charset="-128"/>
                </a:endParaRPr>
              </a:p>
            </p:txBody>
          </p:sp>
          <p:sp>
            <p:nvSpPr>
              <p:cNvPr id="94" name="円/楕円 93"/>
              <p:cNvSpPr/>
              <p:nvPr/>
            </p:nvSpPr>
            <p:spPr>
              <a:xfrm>
                <a:off x="1475656" y="1484784"/>
                <a:ext cx="2602575" cy="2623792"/>
              </a:xfrm>
              <a:prstGeom prst="ellipse">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a typeface="ＭＳ Ｐゴシック" pitchFamily="50" charset="-128"/>
                </a:endParaRPr>
              </a:p>
            </p:txBody>
          </p:sp>
          <p:cxnSp>
            <p:nvCxnSpPr>
              <p:cNvPr id="95" name="直線矢印コネクタ 94"/>
              <p:cNvCxnSpPr/>
              <p:nvPr/>
            </p:nvCxnSpPr>
            <p:spPr>
              <a:xfrm>
                <a:off x="2771800" y="2924944"/>
                <a:ext cx="720081" cy="936104"/>
              </a:xfrm>
              <a:prstGeom prst="straightConnector1">
                <a:avLst/>
              </a:prstGeom>
              <a:ln w="412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83" name="テキスト ボックス 82"/>
            <p:cNvSpPr txBox="1"/>
            <p:nvPr/>
          </p:nvSpPr>
          <p:spPr>
            <a:xfrm>
              <a:off x="870548" y="2409354"/>
              <a:ext cx="684310" cy="377717"/>
            </a:xfrm>
            <a:prstGeom prst="rect">
              <a:avLst/>
            </a:prstGeom>
            <a:noFill/>
          </p:spPr>
          <p:txBody>
            <a:bodyPr wrap="square" rtlCol="0">
              <a:spAutoFit/>
            </a:bodyPr>
            <a:lstStyle/>
            <a:p>
              <a:r>
                <a:rPr kumimoji="1" lang="en-US" altLang="ja-JP" dirty="0" smtClean="0">
                  <a:latin typeface="+mj-lt"/>
                  <a:ea typeface="ＭＳ Ｐゴシック" pitchFamily="50" charset="-128"/>
                </a:rPr>
                <a:t>UV</a:t>
              </a:r>
              <a:endParaRPr kumimoji="1" lang="ja-JP" altLang="en-US" dirty="0">
                <a:latin typeface="+mj-lt"/>
                <a:ea typeface="ＭＳ Ｐゴシック" pitchFamily="50" charset="-128"/>
              </a:endParaRPr>
            </a:p>
          </p:txBody>
        </p:sp>
        <p:sp>
          <p:nvSpPr>
            <p:cNvPr id="84" name="テキスト ボックス 83"/>
            <p:cNvSpPr txBox="1"/>
            <p:nvPr/>
          </p:nvSpPr>
          <p:spPr>
            <a:xfrm>
              <a:off x="1638852" y="3735953"/>
              <a:ext cx="756317" cy="373818"/>
            </a:xfrm>
            <a:prstGeom prst="rect">
              <a:avLst/>
            </a:prstGeom>
            <a:noFill/>
          </p:spPr>
          <p:txBody>
            <a:bodyPr wrap="square" rtlCol="0">
              <a:spAutoFit/>
            </a:bodyPr>
            <a:lstStyle/>
            <a:p>
              <a:r>
                <a:rPr kumimoji="1" lang="en-US" altLang="ja-JP" dirty="0" smtClean="0">
                  <a:latin typeface="+mj-lt"/>
                  <a:ea typeface="ＭＳ Ｐゴシック" pitchFamily="50" charset="-128"/>
                </a:rPr>
                <a:t>Vis.</a:t>
              </a:r>
              <a:endParaRPr kumimoji="1" lang="ja-JP" altLang="en-US" dirty="0">
                <a:latin typeface="+mj-lt"/>
                <a:ea typeface="ＭＳ Ｐゴシック" pitchFamily="50" charset="-128"/>
              </a:endParaRPr>
            </a:p>
          </p:txBody>
        </p:sp>
      </p:grpSp>
      <p:sp>
        <p:nvSpPr>
          <p:cNvPr id="97" name="テキスト ボックス 96"/>
          <p:cNvSpPr txBox="1"/>
          <p:nvPr/>
        </p:nvSpPr>
        <p:spPr>
          <a:xfrm>
            <a:off x="1643780" y="5547297"/>
            <a:ext cx="6981628" cy="707886"/>
          </a:xfrm>
          <a:prstGeom prst="rect">
            <a:avLst/>
          </a:prstGeom>
          <a:noFill/>
        </p:spPr>
        <p:txBody>
          <a:bodyPr wrap="square" rtlCol="0">
            <a:spAutoFit/>
          </a:bodyPr>
          <a:lstStyle/>
          <a:p>
            <a:r>
              <a:rPr lang="en-US" altLang="ja-JP" sz="2000" dirty="0" smtClean="0">
                <a:latin typeface="+mj-lt"/>
                <a:ea typeface="ＭＳ Ｐゴシック" pitchFamily="50" charset="-128"/>
              </a:rPr>
              <a:t>Effective fluorescent spot size is changed by modulating a overlap of UV and Visible light.</a:t>
            </a:r>
            <a:endParaRPr kumimoji="1" lang="ja-JP" altLang="en-US" sz="2000" dirty="0" smtClean="0">
              <a:latin typeface="+mj-lt"/>
              <a:ea typeface="ＭＳ Ｐゴシック" pitchFamily="50" charset="-128"/>
            </a:endParaRPr>
          </a:p>
        </p:txBody>
      </p:sp>
      <p:sp>
        <p:nvSpPr>
          <p:cNvPr id="75" name="テキスト ボックス 74"/>
          <p:cNvSpPr txBox="1"/>
          <p:nvPr/>
        </p:nvSpPr>
        <p:spPr>
          <a:xfrm>
            <a:off x="1352600" y="5543595"/>
            <a:ext cx="639688" cy="400110"/>
          </a:xfrm>
          <a:prstGeom prst="rect">
            <a:avLst/>
          </a:prstGeom>
          <a:noFill/>
        </p:spPr>
        <p:txBody>
          <a:bodyPr wrap="square" rtlCol="0">
            <a:spAutoFit/>
          </a:bodyPr>
          <a:lstStyle/>
          <a:p>
            <a:r>
              <a:rPr lang="en-US" altLang="ja-JP" sz="2000" dirty="0" smtClean="0">
                <a:latin typeface="+mj-lt"/>
                <a:ea typeface="ＭＳ Ｐゴシック" pitchFamily="50" charset="-128"/>
              </a:rPr>
              <a:t>※</a:t>
            </a:r>
            <a:endParaRPr kumimoji="1" lang="ja-JP" altLang="en-US" sz="2000" dirty="0" smtClean="0">
              <a:latin typeface="+mj-lt"/>
              <a:ea typeface="ＭＳ Ｐゴシック" pitchFamily="50" charset="-128"/>
            </a:endParaRPr>
          </a:p>
        </p:txBody>
      </p:sp>
      <p:sp>
        <p:nvSpPr>
          <p:cNvPr id="96" name="テキスト ボックス 95"/>
          <p:cNvSpPr txBox="1"/>
          <p:nvPr/>
        </p:nvSpPr>
        <p:spPr>
          <a:xfrm>
            <a:off x="3317501" y="1956920"/>
            <a:ext cx="915419" cy="400110"/>
          </a:xfrm>
          <a:prstGeom prst="rect">
            <a:avLst/>
          </a:prstGeom>
          <a:noFill/>
        </p:spPr>
        <p:txBody>
          <a:bodyPr wrap="square" rtlCol="0">
            <a:spAutoFit/>
          </a:bodyPr>
          <a:lstStyle/>
          <a:p>
            <a:pPr algn="ctr"/>
            <a:r>
              <a:rPr kumimoji="1" lang="en-US" altLang="ja-JP" sz="2000" dirty="0" smtClean="0">
                <a:latin typeface="+mj-lt"/>
                <a:ea typeface="ＭＳ Ｐゴシック" pitchFamily="50" charset="-128"/>
              </a:rPr>
              <a:t>UV</a:t>
            </a:r>
          </a:p>
        </p:txBody>
      </p:sp>
      <p:sp>
        <p:nvSpPr>
          <p:cNvPr id="98" name="テキスト ボックス 97"/>
          <p:cNvSpPr txBox="1"/>
          <p:nvPr/>
        </p:nvSpPr>
        <p:spPr>
          <a:xfrm>
            <a:off x="3249192" y="1272272"/>
            <a:ext cx="1080119" cy="400110"/>
          </a:xfrm>
          <a:prstGeom prst="rect">
            <a:avLst/>
          </a:prstGeom>
          <a:noFill/>
        </p:spPr>
        <p:txBody>
          <a:bodyPr wrap="square" rtlCol="0">
            <a:spAutoFit/>
          </a:bodyPr>
          <a:lstStyle/>
          <a:p>
            <a:pPr algn="ctr"/>
            <a:r>
              <a:rPr lang="en-US" altLang="ja-JP" sz="2000" dirty="0" smtClean="0">
                <a:latin typeface="+mj-lt"/>
                <a:ea typeface="ＭＳ Ｐゴシック" pitchFamily="50" charset="-128"/>
              </a:rPr>
              <a:t>Vis.</a:t>
            </a:r>
            <a:r>
              <a:rPr lang="ja-JP" altLang="en-US" sz="2000" dirty="0" smtClean="0">
                <a:latin typeface="+mj-lt"/>
                <a:ea typeface="ＭＳ Ｐゴシック" pitchFamily="50" charset="-128"/>
              </a:rPr>
              <a:t> </a:t>
            </a:r>
            <a:endParaRPr lang="en-US" altLang="ja-JP" sz="2000" dirty="0" smtClean="0">
              <a:latin typeface="+mj-lt"/>
              <a:ea typeface="ＭＳ Ｐゴシック" pitchFamily="50" charset="-128"/>
            </a:endParaRPr>
          </a:p>
        </p:txBody>
      </p:sp>
      <p:sp>
        <p:nvSpPr>
          <p:cNvPr id="99" name="円/楕円 98"/>
          <p:cNvSpPr/>
          <p:nvPr/>
        </p:nvSpPr>
        <p:spPr>
          <a:xfrm>
            <a:off x="3500648" y="1336726"/>
            <a:ext cx="576064" cy="288032"/>
          </a:xfrm>
          <a:prstGeom prst="ellipse">
            <a:avLst/>
          </a:prstGeom>
          <a:noFill/>
          <a:ln w="15875">
            <a:solidFill>
              <a:srgbClr val="00B05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100" name="円/楕円 99"/>
          <p:cNvSpPr/>
          <p:nvPr/>
        </p:nvSpPr>
        <p:spPr>
          <a:xfrm>
            <a:off x="3500648" y="2021374"/>
            <a:ext cx="576064" cy="288032"/>
          </a:xfrm>
          <a:prstGeom prst="ellipse">
            <a:avLst/>
          </a:prstGeom>
          <a:noFill/>
          <a:ln w="15875">
            <a:solidFill>
              <a:srgbClr val="7030A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101" name="テキスト ボックス 100"/>
          <p:cNvSpPr txBox="1"/>
          <p:nvPr/>
        </p:nvSpPr>
        <p:spPr>
          <a:xfrm>
            <a:off x="4843274" y="2072278"/>
            <a:ext cx="1440160" cy="369332"/>
          </a:xfrm>
          <a:prstGeom prst="rect">
            <a:avLst/>
          </a:prstGeom>
          <a:noFill/>
        </p:spPr>
        <p:txBody>
          <a:bodyPr wrap="square" rtlCol="0">
            <a:spAutoFit/>
          </a:bodyPr>
          <a:lstStyle/>
          <a:p>
            <a:r>
              <a:rPr lang="en-US" altLang="ja-JP" dirty="0" smtClean="0">
                <a:latin typeface="+mj-lt"/>
                <a:ea typeface="ＭＳ Ｐゴシック" pitchFamily="50" charset="-128"/>
              </a:rPr>
              <a:t>Closed-form</a:t>
            </a:r>
            <a:endParaRPr kumimoji="1" lang="ja-JP" altLang="en-US" dirty="0" smtClean="0">
              <a:latin typeface="+mj-lt"/>
              <a:ea typeface="ＭＳ Ｐゴシック" pitchFamily="50" charset="-128"/>
            </a:endParaRPr>
          </a:p>
        </p:txBody>
      </p:sp>
      <p:sp>
        <p:nvSpPr>
          <p:cNvPr id="102" name="テキスト ボックス 101"/>
          <p:cNvSpPr txBox="1"/>
          <p:nvPr/>
        </p:nvSpPr>
        <p:spPr>
          <a:xfrm>
            <a:off x="1522904" y="2066712"/>
            <a:ext cx="1440160" cy="369332"/>
          </a:xfrm>
          <a:prstGeom prst="rect">
            <a:avLst/>
          </a:prstGeom>
          <a:noFill/>
        </p:spPr>
        <p:txBody>
          <a:bodyPr wrap="square" rtlCol="0">
            <a:spAutoFit/>
          </a:bodyPr>
          <a:lstStyle/>
          <a:p>
            <a:r>
              <a:rPr lang="en-US" altLang="ja-JP" dirty="0" smtClean="0">
                <a:latin typeface="+mj-lt"/>
                <a:ea typeface="ＭＳ Ｐゴシック" pitchFamily="50" charset="-128"/>
              </a:rPr>
              <a:t>Open-form</a:t>
            </a:r>
            <a:endParaRPr kumimoji="1" lang="ja-JP" altLang="en-US" dirty="0" smtClean="0">
              <a:latin typeface="+mj-lt"/>
              <a:ea typeface="ＭＳ Ｐゴシック" pitchFamily="50" charset="-128"/>
            </a:endParaRPr>
          </a:p>
        </p:txBody>
      </p:sp>
      <p:sp>
        <p:nvSpPr>
          <p:cNvPr id="103" name="テキスト ボックス 102"/>
          <p:cNvSpPr txBox="1"/>
          <p:nvPr/>
        </p:nvSpPr>
        <p:spPr>
          <a:xfrm>
            <a:off x="5651872" y="692696"/>
            <a:ext cx="1677392" cy="369332"/>
          </a:xfrm>
          <a:prstGeom prst="rect">
            <a:avLst/>
          </a:prstGeom>
          <a:noFill/>
        </p:spPr>
        <p:txBody>
          <a:bodyPr wrap="square" rtlCol="0">
            <a:spAutoFit/>
          </a:bodyPr>
          <a:lstStyle/>
          <a:p>
            <a:r>
              <a:rPr kumimoji="1" lang="en-US" altLang="ja-JP" dirty="0" smtClean="0">
                <a:latin typeface="+mj-lt"/>
                <a:ea typeface="ＭＳ Ｐゴシック" pitchFamily="50" charset="-128"/>
              </a:rPr>
              <a:t>Fluorescent</a:t>
            </a:r>
            <a:endParaRPr kumimoji="1" lang="ja-JP" altLang="en-US" dirty="0" smtClean="0">
              <a:latin typeface="+mj-lt"/>
              <a:ea typeface="ＭＳ Ｐゴシック" pitchFamily="50" charset="-128"/>
            </a:endParaRPr>
          </a:p>
        </p:txBody>
      </p:sp>
      <p:sp>
        <p:nvSpPr>
          <p:cNvPr id="78" name="角丸四角形 77"/>
          <p:cNvSpPr/>
          <p:nvPr/>
        </p:nvSpPr>
        <p:spPr>
          <a:xfrm>
            <a:off x="776536" y="2852936"/>
            <a:ext cx="8280920" cy="3456384"/>
          </a:xfrm>
          <a:prstGeom prst="roundRect">
            <a:avLst>
              <a:gd name="adj" fmla="val 5423"/>
            </a:avLst>
          </a:prstGeom>
          <a:noFill/>
          <a:ln w="19050">
            <a:solidFill>
              <a:schemeClr val="bg2">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図 32" descr="vis_shift.gif"/>
          <p:cNvPicPr>
            <a:picLocks noChangeAspect="1"/>
          </p:cNvPicPr>
          <p:nvPr/>
        </p:nvPicPr>
        <p:blipFill>
          <a:blip r:embed="rId4" cstate="print"/>
          <a:stretch>
            <a:fillRect/>
          </a:stretch>
        </p:blipFill>
        <p:spPr>
          <a:xfrm>
            <a:off x="4366172" y="643548"/>
            <a:ext cx="4547269" cy="2304256"/>
          </a:xfrm>
          <a:prstGeom prst="rect">
            <a:avLst/>
          </a:prstGeom>
        </p:spPr>
      </p:pic>
      <p:sp useBgFill="1">
        <p:nvSpPr>
          <p:cNvPr id="45" name="角丸四角形吹き出し 44"/>
          <p:cNvSpPr/>
          <p:nvPr/>
        </p:nvSpPr>
        <p:spPr>
          <a:xfrm rot="10800000">
            <a:off x="923582" y="3042672"/>
            <a:ext cx="8050436" cy="3600400"/>
          </a:xfrm>
          <a:prstGeom prst="wedgeRoundRectCallout">
            <a:avLst>
              <a:gd name="adj1" fmla="val -5410"/>
              <a:gd name="adj2" fmla="val 54249"/>
              <a:gd name="adj3" fmla="val 16667"/>
            </a:avLst>
          </a:prstGeom>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2705" name="Picture 1"/>
          <p:cNvPicPr>
            <a:picLocks noChangeAspect="1" noChangeArrowheads="1"/>
          </p:cNvPicPr>
          <p:nvPr/>
        </p:nvPicPr>
        <p:blipFill>
          <a:blip r:embed="rId5" cstate="print"/>
          <a:srcRect/>
          <a:stretch>
            <a:fillRect/>
          </a:stretch>
        </p:blipFill>
        <p:spPr bwMode="auto">
          <a:xfrm>
            <a:off x="1064568" y="3302135"/>
            <a:ext cx="2961524" cy="1638000"/>
          </a:xfrm>
          <a:prstGeom prst="rect">
            <a:avLst/>
          </a:prstGeom>
          <a:noFill/>
          <a:ln w="9525">
            <a:noFill/>
            <a:miter lim="800000"/>
            <a:headEnd/>
            <a:tailEnd/>
          </a:ln>
          <a:effectLst/>
        </p:spPr>
      </p:pic>
      <p:pic>
        <p:nvPicPr>
          <p:cNvPr id="72706" name="Picture 2"/>
          <p:cNvPicPr>
            <a:picLocks noChangeAspect="1" noChangeArrowheads="1"/>
          </p:cNvPicPr>
          <p:nvPr/>
        </p:nvPicPr>
        <p:blipFill>
          <a:blip r:embed="rId6" cstate="print"/>
          <a:srcRect/>
          <a:stretch>
            <a:fillRect/>
          </a:stretch>
        </p:blipFill>
        <p:spPr bwMode="auto">
          <a:xfrm>
            <a:off x="1073764" y="5049360"/>
            <a:ext cx="2928980" cy="1620000"/>
          </a:xfrm>
          <a:prstGeom prst="rect">
            <a:avLst/>
          </a:prstGeom>
          <a:noFill/>
          <a:ln w="9525">
            <a:noFill/>
            <a:miter lim="800000"/>
            <a:headEnd/>
            <a:tailEnd/>
          </a:ln>
          <a:effectLst/>
        </p:spPr>
      </p:pic>
      <p:pic>
        <p:nvPicPr>
          <p:cNvPr id="78" name="Picture 4"/>
          <p:cNvPicPr>
            <a:picLocks noChangeAspect="1" noChangeArrowheads="1"/>
          </p:cNvPicPr>
          <p:nvPr/>
        </p:nvPicPr>
        <p:blipFill>
          <a:blip r:embed="rId7" cstate="print"/>
          <a:srcRect/>
          <a:stretch>
            <a:fillRect/>
          </a:stretch>
        </p:blipFill>
        <p:spPr bwMode="auto">
          <a:xfrm>
            <a:off x="4160912" y="3834534"/>
            <a:ext cx="4653469" cy="2618802"/>
          </a:xfrm>
          <a:prstGeom prst="rect">
            <a:avLst/>
          </a:prstGeom>
          <a:noFill/>
          <a:ln w="9525">
            <a:noFill/>
            <a:miter lim="800000"/>
            <a:headEnd/>
            <a:tailEnd/>
          </a:ln>
          <a:effectLst/>
        </p:spPr>
      </p:pic>
      <p:sp>
        <p:nvSpPr>
          <p:cNvPr id="34" name="テキスト ボックス 33"/>
          <p:cNvSpPr txBox="1"/>
          <p:nvPr/>
        </p:nvSpPr>
        <p:spPr>
          <a:xfrm>
            <a:off x="4304928" y="3594502"/>
            <a:ext cx="4813457" cy="338554"/>
          </a:xfrm>
          <a:prstGeom prst="rect">
            <a:avLst/>
          </a:prstGeom>
          <a:noFill/>
        </p:spPr>
        <p:txBody>
          <a:bodyPr wrap="square" rtlCol="0">
            <a:spAutoFit/>
          </a:bodyPr>
          <a:lstStyle/>
          <a:p>
            <a:r>
              <a:rPr lang="en-US" altLang="ja-JP" sz="1600" u="sng" dirty="0" smtClean="0">
                <a:latin typeface="Calibri" pitchFamily="34" charset="0"/>
                <a:ea typeface="ＭＳ Ｐゴシック" pitchFamily="50" charset="-128"/>
              </a:rPr>
              <a:t>Relation between Inter-spot distance &amp; FWHM</a:t>
            </a:r>
            <a:endParaRPr kumimoji="1" lang="en-US" altLang="ja-JP" sz="1600" u="sng" dirty="0" smtClean="0">
              <a:latin typeface="Calibri" pitchFamily="34" charset="0"/>
              <a:ea typeface="ＭＳ Ｐゴシック" pitchFamily="50" charset="-128"/>
            </a:endParaRPr>
          </a:p>
        </p:txBody>
      </p:sp>
      <p:sp>
        <p:nvSpPr>
          <p:cNvPr id="85" name="テキスト ボックス 84"/>
          <p:cNvSpPr txBox="1"/>
          <p:nvPr/>
        </p:nvSpPr>
        <p:spPr>
          <a:xfrm>
            <a:off x="1342752" y="3060989"/>
            <a:ext cx="1928664" cy="338554"/>
          </a:xfrm>
          <a:prstGeom prst="rect">
            <a:avLst/>
          </a:prstGeom>
          <a:noFill/>
        </p:spPr>
        <p:txBody>
          <a:bodyPr wrap="square" rtlCol="0">
            <a:spAutoFit/>
          </a:bodyPr>
          <a:lstStyle/>
          <a:p>
            <a:r>
              <a:rPr kumimoji="1" lang="en-US" altLang="ja-JP" sz="1600" b="1" dirty="0" smtClean="0">
                <a:latin typeface="Calibri" pitchFamily="34" charset="0"/>
                <a:ea typeface="ＭＳ Ｐゴシック" pitchFamily="50" charset="-128"/>
              </a:rPr>
              <a:t>Vis. </a:t>
            </a:r>
            <a:r>
              <a:rPr lang="en-US" altLang="ja-JP" sz="1600" b="1" dirty="0" smtClean="0">
                <a:latin typeface="Calibri" pitchFamily="34" charset="0"/>
                <a:ea typeface="ＭＳ Ｐゴシック" pitchFamily="50" charset="-128"/>
              </a:rPr>
              <a:t>position =</a:t>
            </a:r>
            <a:r>
              <a:rPr kumimoji="1" lang="en-US" altLang="ja-JP" sz="1600" b="1" dirty="0" smtClean="0">
                <a:latin typeface="Calibri" pitchFamily="34" charset="0"/>
                <a:ea typeface="ＭＳ Ｐゴシック" pitchFamily="50" charset="-128"/>
              </a:rPr>
              <a:t> 0 nm</a:t>
            </a:r>
          </a:p>
        </p:txBody>
      </p:sp>
      <p:sp>
        <p:nvSpPr>
          <p:cNvPr id="86" name="テキスト ボックス 85"/>
          <p:cNvSpPr txBox="1"/>
          <p:nvPr/>
        </p:nvSpPr>
        <p:spPr>
          <a:xfrm>
            <a:off x="1339248" y="4816185"/>
            <a:ext cx="2172500" cy="338554"/>
          </a:xfrm>
          <a:prstGeom prst="rect">
            <a:avLst/>
          </a:prstGeom>
          <a:noFill/>
        </p:spPr>
        <p:txBody>
          <a:bodyPr wrap="square" rtlCol="0">
            <a:spAutoFit/>
          </a:bodyPr>
          <a:lstStyle/>
          <a:p>
            <a:r>
              <a:rPr kumimoji="1" lang="en-US" altLang="ja-JP" sz="1600" b="1" dirty="0" smtClean="0">
                <a:latin typeface="Calibri" pitchFamily="34" charset="0"/>
                <a:ea typeface="ＭＳ Ｐゴシック" pitchFamily="50" charset="-128"/>
              </a:rPr>
              <a:t>Vis.</a:t>
            </a:r>
            <a:r>
              <a:rPr lang="ja-JP" altLang="en-US" sz="1600" b="1" dirty="0" smtClean="0">
                <a:latin typeface="Calibri" pitchFamily="34" charset="0"/>
                <a:ea typeface="ＭＳ Ｐゴシック" pitchFamily="50" charset="-128"/>
              </a:rPr>
              <a:t> </a:t>
            </a:r>
            <a:r>
              <a:rPr lang="en-US" altLang="ja-JP" sz="1600" b="1" dirty="0" smtClean="0">
                <a:latin typeface="Calibri" pitchFamily="34" charset="0"/>
                <a:ea typeface="ＭＳ Ｐゴシック" pitchFamily="50" charset="-128"/>
              </a:rPr>
              <a:t>position=</a:t>
            </a:r>
            <a:r>
              <a:rPr kumimoji="1" lang="en-US" altLang="ja-JP" sz="1600" b="1" dirty="0" smtClean="0">
                <a:latin typeface="Calibri" pitchFamily="34" charset="0"/>
                <a:ea typeface="ＭＳ Ｐゴシック" pitchFamily="50" charset="-128"/>
              </a:rPr>
              <a:t> - 550 nm</a:t>
            </a:r>
          </a:p>
        </p:txBody>
      </p:sp>
      <p:cxnSp>
        <p:nvCxnSpPr>
          <p:cNvPr id="88" name="直線コネクタ 87"/>
          <p:cNvCxnSpPr/>
          <p:nvPr/>
        </p:nvCxnSpPr>
        <p:spPr>
          <a:xfrm>
            <a:off x="2584133" y="4063825"/>
            <a:ext cx="432000" cy="0"/>
          </a:xfrm>
          <a:prstGeom prst="line">
            <a:avLst/>
          </a:prstGeom>
          <a:ln w="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a:off x="2238777" y="5868723"/>
            <a:ext cx="144000" cy="0"/>
          </a:xfrm>
          <a:prstGeom prst="line">
            <a:avLst/>
          </a:prstGeom>
          <a:ln w="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91" name="テキスト ボックス 90"/>
          <p:cNvSpPr txBox="1"/>
          <p:nvPr/>
        </p:nvSpPr>
        <p:spPr>
          <a:xfrm>
            <a:off x="2303165" y="4124217"/>
            <a:ext cx="1627569" cy="338554"/>
          </a:xfrm>
          <a:prstGeom prst="rect">
            <a:avLst/>
          </a:prstGeom>
          <a:noFill/>
        </p:spPr>
        <p:txBody>
          <a:bodyPr wrap="square" rtlCol="0">
            <a:spAutoFit/>
          </a:bodyPr>
          <a:lstStyle/>
          <a:p>
            <a:r>
              <a:rPr kumimoji="1" lang="en-US" altLang="ja-JP" sz="1600" dirty="0" smtClean="0">
                <a:latin typeface="Calibri" pitchFamily="34" charset="0"/>
                <a:ea typeface="ＭＳ Ｐゴシック" pitchFamily="50" charset="-128"/>
              </a:rPr>
              <a:t>FWHM = 230 nm</a:t>
            </a:r>
            <a:endParaRPr kumimoji="1" lang="ja-JP" altLang="en-US" sz="1600" dirty="0" smtClean="0">
              <a:latin typeface="Calibri" pitchFamily="34" charset="0"/>
              <a:ea typeface="ＭＳ Ｐゴシック" pitchFamily="50" charset="-128"/>
            </a:endParaRPr>
          </a:p>
        </p:txBody>
      </p:sp>
      <p:sp>
        <p:nvSpPr>
          <p:cNvPr id="92" name="テキスト ボックス 91"/>
          <p:cNvSpPr txBox="1"/>
          <p:nvPr/>
        </p:nvSpPr>
        <p:spPr>
          <a:xfrm>
            <a:off x="2359901" y="5840060"/>
            <a:ext cx="1661999" cy="338554"/>
          </a:xfrm>
          <a:prstGeom prst="rect">
            <a:avLst/>
          </a:prstGeom>
          <a:noFill/>
        </p:spPr>
        <p:txBody>
          <a:bodyPr wrap="square" rtlCol="0">
            <a:spAutoFit/>
          </a:bodyPr>
          <a:lstStyle/>
          <a:p>
            <a:r>
              <a:rPr kumimoji="1" lang="en-US" altLang="ja-JP" sz="1600" dirty="0" smtClean="0">
                <a:latin typeface="Calibri" pitchFamily="34" charset="0"/>
                <a:ea typeface="ＭＳ Ｐゴシック" pitchFamily="50" charset="-128"/>
              </a:rPr>
              <a:t>FWHM = 40 nm</a:t>
            </a:r>
            <a:endParaRPr kumimoji="1" lang="ja-JP" altLang="en-US" sz="1600" dirty="0" smtClean="0">
              <a:latin typeface="Calibri" pitchFamily="34" charset="0"/>
              <a:ea typeface="ＭＳ Ｐゴシック" pitchFamily="50" charset="-128"/>
            </a:endParaRPr>
          </a:p>
        </p:txBody>
      </p:sp>
      <p:sp>
        <p:nvSpPr>
          <p:cNvPr id="35" name="テキスト ボックス 34"/>
          <p:cNvSpPr txBox="1"/>
          <p:nvPr/>
        </p:nvSpPr>
        <p:spPr>
          <a:xfrm>
            <a:off x="3600400" y="6309320"/>
            <a:ext cx="2216696" cy="307777"/>
          </a:xfrm>
          <a:prstGeom prst="rect">
            <a:avLst/>
          </a:prstGeom>
          <a:noFill/>
        </p:spPr>
        <p:txBody>
          <a:bodyPr wrap="square" rtlCol="0">
            <a:spAutoFit/>
          </a:bodyPr>
          <a:lstStyle/>
          <a:p>
            <a:r>
              <a:rPr kumimoji="1" lang="en-US" altLang="ja-JP" sz="1400" dirty="0" smtClean="0">
                <a:latin typeface="Calibri" pitchFamily="34" charset="0"/>
                <a:ea typeface="ＭＳ Ｐゴシック" pitchFamily="50" charset="-128"/>
              </a:rPr>
              <a:t>※FWHM : </a:t>
            </a:r>
            <a:r>
              <a:rPr lang="ja-JP" altLang="en-US" sz="1400" dirty="0" smtClean="0">
                <a:latin typeface="Calibri" pitchFamily="34" charset="0"/>
                <a:ea typeface="ＭＳ Ｐゴシック" pitchFamily="50" charset="-128"/>
              </a:rPr>
              <a:t>半値全幅</a:t>
            </a:r>
            <a:endParaRPr kumimoji="1" lang="ja-JP" altLang="en-US" sz="1400" dirty="0" smtClean="0">
              <a:latin typeface="Calibri" pitchFamily="34" charset="0"/>
              <a:ea typeface="ＭＳ Ｐゴシック" pitchFamily="50" charset="-128"/>
            </a:endParaRPr>
          </a:p>
        </p:txBody>
      </p:sp>
      <p:sp>
        <p:nvSpPr>
          <p:cNvPr id="47" name="右矢印 46"/>
          <p:cNvSpPr/>
          <p:nvPr/>
        </p:nvSpPr>
        <p:spPr>
          <a:xfrm rot="1558270">
            <a:off x="5146365" y="4642264"/>
            <a:ext cx="3059580" cy="648072"/>
          </a:xfrm>
          <a:prstGeom prst="rightArrow">
            <a:avLst/>
          </a:prstGeom>
          <a:solidFill>
            <a:srgbClr val="FFFF0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useBgFill="1">
        <p:nvSpPr>
          <p:cNvPr id="67" name="テキスト ボックス 66"/>
          <p:cNvSpPr txBox="1"/>
          <p:nvPr/>
        </p:nvSpPr>
        <p:spPr>
          <a:xfrm>
            <a:off x="848544" y="241484"/>
            <a:ext cx="1728191" cy="523220"/>
          </a:xfrm>
          <a:prstGeom prst="rect">
            <a:avLst/>
          </a:prstGeom>
        </p:spPr>
        <p:txBody>
          <a:bodyPr wrap="square" rtlCol="0">
            <a:spAutoFit/>
          </a:bodyPr>
          <a:lstStyle/>
          <a:p>
            <a:r>
              <a:rPr lang="en-US" altLang="ja-JP" sz="2800" dirty="0" smtClean="0">
                <a:latin typeface="Calibri" pitchFamily="34" charset="0"/>
                <a:ea typeface="ＭＳ Ｐゴシック" pitchFamily="50" charset="-128"/>
              </a:rPr>
              <a:t>Simulation</a:t>
            </a:r>
            <a:endParaRPr kumimoji="1" lang="ja-JP" altLang="en-US" dirty="0">
              <a:latin typeface="Calibri" pitchFamily="34" charset="0"/>
              <a:ea typeface="ＭＳ Ｐゴシック" pitchFamily="50" charset="-128"/>
            </a:endParaRPr>
          </a:p>
        </p:txBody>
      </p:sp>
      <p:sp>
        <p:nvSpPr>
          <p:cNvPr id="63" name="テキスト ボックス 62"/>
          <p:cNvSpPr txBox="1"/>
          <p:nvPr/>
        </p:nvSpPr>
        <p:spPr>
          <a:xfrm>
            <a:off x="4304929" y="344086"/>
            <a:ext cx="5112568" cy="338554"/>
          </a:xfrm>
          <a:prstGeom prst="rect">
            <a:avLst/>
          </a:prstGeom>
          <a:noFill/>
          <a:ln>
            <a:noFill/>
          </a:ln>
        </p:spPr>
        <p:txBody>
          <a:bodyPr wrap="square" rtlCol="0">
            <a:spAutoFit/>
          </a:bodyPr>
          <a:lstStyle/>
          <a:p>
            <a:r>
              <a:rPr lang="en-US" altLang="ja-JP" sz="1600" dirty="0" smtClean="0">
                <a:latin typeface="Calibri" pitchFamily="34" charset="0"/>
                <a:ea typeface="ＭＳ Ｐゴシック" pitchFamily="50" charset="-128"/>
              </a:rPr>
              <a:t>Laser &amp;</a:t>
            </a:r>
            <a:r>
              <a:rPr lang="ja-JP" altLang="en-US" sz="1600" dirty="0" smtClean="0">
                <a:latin typeface="Calibri" pitchFamily="34" charset="0"/>
                <a:ea typeface="ＭＳ Ｐゴシック" pitchFamily="50" charset="-128"/>
              </a:rPr>
              <a:t> </a:t>
            </a:r>
            <a:r>
              <a:rPr lang="en-US" altLang="ja-JP" sz="1600" dirty="0" smtClean="0">
                <a:latin typeface="Calibri" pitchFamily="34" charset="0"/>
                <a:ea typeface="ＭＳ Ｐゴシック" pitchFamily="50" charset="-128"/>
              </a:rPr>
              <a:t>Fluorescence Intensity Distribution </a:t>
            </a:r>
            <a:endParaRPr kumimoji="1" lang="ja-JP" altLang="en-US" sz="1600" dirty="0" smtClean="0">
              <a:latin typeface="Calibri" pitchFamily="34" charset="0"/>
              <a:ea typeface="ＭＳ Ｐゴシック" pitchFamily="50" charset="-128"/>
            </a:endParaRPr>
          </a:p>
        </p:txBody>
      </p:sp>
      <p:sp>
        <p:nvSpPr>
          <p:cNvPr id="20" name="テキスト ボックス 19"/>
          <p:cNvSpPr txBox="1"/>
          <p:nvPr/>
        </p:nvSpPr>
        <p:spPr>
          <a:xfrm>
            <a:off x="1784648" y="1988840"/>
            <a:ext cx="1872208" cy="984885"/>
          </a:xfrm>
          <a:prstGeom prst="rect">
            <a:avLst/>
          </a:prstGeom>
          <a:noFill/>
        </p:spPr>
        <p:txBody>
          <a:bodyPr wrap="square" rtlCol="0">
            <a:spAutoFit/>
          </a:bodyPr>
          <a:lstStyle/>
          <a:p>
            <a:r>
              <a:rPr lang="en-US" altLang="ja-JP" sz="1600" u="sng" dirty="0" smtClean="0">
                <a:latin typeface="Calibri" pitchFamily="34" charset="0"/>
                <a:ea typeface="ＭＳ Ｐゴシック" pitchFamily="50" charset="-128"/>
              </a:rPr>
              <a:t>parameter</a:t>
            </a:r>
            <a:endParaRPr kumimoji="1" lang="en-US" altLang="ja-JP" sz="1600" u="sng" dirty="0" smtClean="0">
              <a:latin typeface="Calibri" pitchFamily="34" charset="0"/>
              <a:ea typeface="ＭＳ Ｐゴシック" pitchFamily="50" charset="-128"/>
            </a:endParaRPr>
          </a:p>
          <a:p>
            <a:r>
              <a:rPr kumimoji="1" lang="en-US" altLang="ja-JP" sz="1400" dirty="0" smtClean="0">
                <a:latin typeface="Calibri" pitchFamily="34" charset="0"/>
                <a:ea typeface="ＭＳ Ｐゴシック" pitchFamily="50" charset="-128"/>
              </a:rPr>
              <a:t>Φ : </a:t>
            </a:r>
            <a:r>
              <a:rPr lang="en-US" altLang="ja-JP" sz="1400" dirty="0" smtClean="0">
                <a:latin typeface="Calibri" pitchFamily="34" charset="0"/>
                <a:ea typeface="ＭＳ Ｐゴシック" pitchFamily="50" charset="-128"/>
              </a:rPr>
              <a:t>Reaction yield</a:t>
            </a:r>
          </a:p>
          <a:p>
            <a:r>
              <a:rPr lang="en-US" altLang="ja-JP" sz="1400" dirty="0" smtClean="0">
                <a:latin typeface="Calibri" pitchFamily="34" charset="0"/>
                <a:ea typeface="ＭＳ Ｐゴシック" pitchFamily="50" charset="-128"/>
              </a:rPr>
              <a:t> I </a:t>
            </a:r>
            <a:r>
              <a:rPr lang="en-US" altLang="ja-JP" sz="1400" baseline="-25000" dirty="0" smtClean="0">
                <a:latin typeface="Calibri" pitchFamily="34" charset="0"/>
                <a:ea typeface="ＭＳ Ｐゴシック" pitchFamily="50" charset="-128"/>
              </a:rPr>
              <a:t> </a:t>
            </a:r>
            <a:r>
              <a:rPr lang="en-US" altLang="ja-JP" sz="1400" dirty="0" smtClean="0">
                <a:latin typeface="Calibri" pitchFamily="34" charset="0"/>
                <a:ea typeface="ＭＳ Ｐゴシック" pitchFamily="50" charset="-128"/>
              </a:rPr>
              <a:t>: Intensity</a:t>
            </a:r>
          </a:p>
          <a:p>
            <a:r>
              <a:rPr lang="en-US" altLang="ja-JP" sz="1400" dirty="0" smtClean="0">
                <a:latin typeface="Calibri" pitchFamily="34" charset="0"/>
                <a:ea typeface="ＭＳ Ｐゴシック" pitchFamily="50" charset="-128"/>
              </a:rPr>
              <a:t>C : Concentration</a:t>
            </a:r>
          </a:p>
        </p:txBody>
      </p:sp>
      <p:sp>
        <p:nvSpPr>
          <p:cNvPr id="21" name="角丸四角形吹き出し 20"/>
          <p:cNvSpPr/>
          <p:nvPr/>
        </p:nvSpPr>
        <p:spPr>
          <a:xfrm rot="16200000">
            <a:off x="2284237" y="1264293"/>
            <a:ext cx="873030" cy="2448272"/>
          </a:xfrm>
          <a:prstGeom prst="wedgeRoundRectCallout">
            <a:avLst>
              <a:gd name="adj1" fmla="val 56689"/>
              <a:gd name="adj2" fmla="val 69608"/>
              <a:gd name="adj3" fmla="val 16667"/>
            </a:avLst>
          </a:prstGeom>
          <a:noFill/>
          <a:ln w="6350">
            <a:solidFill>
              <a:schemeClr val="tx1">
                <a:lumMod val="50000"/>
                <a:lumOff val="50000"/>
              </a:schemeClr>
            </a:solidFill>
            <a:prstDash val="sysDash"/>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ea typeface="ＭＳ Ｐゴシック" pitchFamily="50" charset="-128"/>
            </a:endParaRPr>
          </a:p>
        </p:txBody>
      </p:sp>
      <p:pic>
        <p:nvPicPr>
          <p:cNvPr id="22" name="図 21" descr="DE1_polymer.png"/>
          <p:cNvPicPr>
            <a:picLocks noChangeAspect="1"/>
          </p:cNvPicPr>
          <p:nvPr/>
        </p:nvPicPr>
        <p:blipFill>
          <a:blip r:embed="rId8" cstate="print"/>
          <a:stretch>
            <a:fillRect/>
          </a:stretch>
        </p:blipFill>
        <p:spPr>
          <a:xfrm>
            <a:off x="1496616" y="1196752"/>
            <a:ext cx="2166909" cy="544135"/>
          </a:xfrm>
          <a:prstGeom prst="rect">
            <a:avLst/>
          </a:prstGeom>
        </p:spPr>
      </p:pic>
      <p:sp>
        <p:nvSpPr>
          <p:cNvPr id="23" name="正方形/長方形 22"/>
          <p:cNvSpPr/>
          <p:nvPr/>
        </p:nvSpPr>
        <p:spPr>
          <a:xfrm>
            <a:off x="2792760" y="980728"/>
            <a:ext cx="360041" cy="864096"/>
          </a:xfrm>
          <a:prstGeom prst="rect">
            <a:avLst/>
          </a:prstGeom>
          <a:solidFill>
            <a:srgbClr val="00B050">
              <a:alpha val="56000"/>
            </a:srgbClr>
          </a:solidFill>
          <a:ln w="15875">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24" name="正方形/長方形 23"/>
          <p:cNvSpPr/>
          <p:nvPr/>
        </p:nvSpPr>
        <p:spPr>
          <a:xfrm>
            <a:off x="2916226" y="980728"/>
            <a:ext cx="112693" cy="864096"/>
          </a:xfrm>
          <a:prstGeom prst="rect">
            <a:avLst/>
          </a:prstGeom>
          <a:solidFill>
            <a:srgbClr val="B51BAA">
              <a:alpha val="55686"/>
            </a:srgbClr>
          </a:solidFill>
          <a:ln w="15875">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25" name="下矢印 24"/>
          <p:cNvSpPr/>
          <p:nvPr/>
        </p:nvSpPr>
        <p:spPr>
          <a:xfrm>
            <a:off x="2694250" y="565572"/>
            <a:ext cx="543258" cy="360040"/>
          </a:xfrm>
          <a:prstGeom prst="downArrow">
            <a:avLst/>
          </a:prstGeom>
          <a:solidFill>
            <a:srgbClr val="00B05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26" name="下矢印 25"/>
          <p:cNvSpPr/>
          <p:nvPr/>
        </p:nvSpPr>
        <p:spPr>
          <a:xfrm>
            <a:off x="2877468" y="565572"/>
            <a:ext cx="197549" cy="360040"/>
          </a:xfrm>
          <a:prstGeom prst="downArrow">
            <a:avLst/>
          </a:prstGeom>
          <a:solidFill>
            <a:srgbClr val="B51BAA"/>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27" name="テキスト ボックス 26"/>
          <p:cNvSpPr txBox="1"/>
          <p:nvPr/>
        </p:nvSpPr>
        <p:spPr>
          <a:xfrm>
            <a:off x="2664296" y="282134"/>
            <a:ext cx="704528" cy="338554"/>
          </a:xfrm>
          <a:prstGeom prst="rect">
            <a:avLst/>
          </a:prstGeom>
          <a:noFill/>
        </p:spPr>
        <p:txBody>
          <a:bodyPr wrap="square" rtlCol="0">
            <a:spAutoFit/>
          </a:bodyPr>
          <a:lstStyle/>
          <a:p>
            <a:r>
              <a:rPr lang="en-US" altLang="ja-JP" sz="1600" dirty="0" smtClean="0"/>
              <a:t>L</a:t>
            </a:r>
            <a:r>
              <a:rPr kumimoji="1" lang="en-US" altLang="ja-JP" sz="1600" dirty="0" smtClean="0"/>
              <a:t>aser</a:t>
            </a:r>
            <a:endParaRPr kumimoji="1" lang="ja-JP" altLang="en-US" sz="1600" dirty="0"/>
          </a:p>
        </p:txBody>
      </p:sp>
      <p:sp>
        <p:nvSpPr>
          <p:cNvPr id="37" name="テキスト ボックス 36"/>
          <p:cNvSpPr txBox="1"/>
          <p:nvPr/>
        </p:nvSpPr>
        <p:spPr>
          <a:xfrm>
            <a:off x="1640632" y="836712"/>
            <a:ext cx="648072" cy="307777"/>
          </a:xfrm>
          <a:prstGeom prst="rect">
            <a:avLst/>
          </a:prstGeom>
          <a:noFill/>
        </p:spPr>
        <p:txBody>
          <a:bodyPr wrap="square" rtlCol="0">
            <a:spAutoFit/>
          </a:bodyPr>
          <a:lstStyle/>
          <a:p>
            <a:r>
              <a:rPr kumimoji="1" lang="en-US" altLang="ja-JP" sz="1400" dirty="0" smtClean="0">
                <a:latin typeface="+mj-lt"/>
                <a:ea typeface="ＭＳ Ｐゴシック" pitchFamily="50" charset="-128"/>
              </a:rPr>
              <a:t>DE1</a:t>
            </a:r>
            <a:endParaRPr kumimoji="1" lang="ja-JP" altLang="en-US" sz="1400" dirty="0" smtClean="0">
              <a:latin typeface="+mj-lt"/>
              <a:ea typeface="ＭＳ Ｐゴシック" pitchFamily="50" charset="-128"/>
            </a:endParaRPr>
          </a:p>
        </p:txBody>
      </p:sp>
      <p:sp>
        <p:nvSpPr>
          <p:cNvPr id="38" name="テキスト ボックス 37"/>
          <p:cNvSpPr txBox="1"/>
          <p:nvPr/>
        </p:nvSpPr>
        <p:spPr>
          <a:xfrm>
            <a:off x="848544" y="1609055"/>
            <a:ext cx="855712" cy="307777"/>
          </a:xfrm>
          <a:prstGeom prst="rect">
            <a:avLst/>
          </a:prstGeom>
          <a:noFill/>
        </p:spPr>
        <p:txBody>
          <a:bodyPr wrap="square" rtlCol="0">
            <a:spAutoFit/>
          </a:bodyPr>
          <a:lstStyle/>
          <a:p>
            <a:r>
              <a:rPr kumimoji="1" lang="en-US" altLang="ja-JP" sz="1400" dirty="0" smtClean="0">
                <a:latin typeface="+mj-lt"/>
                <a:ea typeface="ＭＳ Ｐゴシック" pitchFamily="50" charset="-128"/>
              </a:rPr>
              <a:t>PMMA</a:t>
            </a:r>
            <a:endParaRPr kumimoji="1" lang="ja-JP" altLang="en-US" sz="1400" dirty="0" smtClean="0">
              <a:latin typeface="+mj-lt"/>
              <a:ea typeface="ＭＳ Ｐゴシック" pitchFamily="50" charset="-128"/>
            </a:endParaRPr>
          </a:p>
        </p:txBody>
      </p:sp>
      <p:sp>
        <p:nvSpPr>
          <p:cNvPr id="39" name="テキスト ボックス 38"/>
          <p:cNvSpPr txBox="1"/>
          <p:nvPr/>
        </p:nvSpPr>
        <p:spPr>
          <a:xfrm>
            <a:off x="3296816" y="1749006"/>
            <a:ext cx="1215752" cy="307777"/>
          </a:xfrm>
          <a:prstGeom prst="rect">
            <a:avLst/>
          </a:prstGeom>
          <a:noFill/>
        </p:spPr>
        <p:txBody>
          <a:bodyPr wrap="square" rtlCol="0">
            <a:spAutoFit/>
          </a:bodyPr>
          <a:lstStyle/>
          <a:p>
            <a:r>
              <a:rPr kumimoji="1" lang="en-US" altLang="ja-JP" sz="1400" dirty="0" smtClean="0">
                <a:latin typeface="+mj-lt"/>
                <a:ea typeface="ＭＳ Ｐゴシック" pitchFamily="50" charset="-128"/>
              </a:rPr>
              <a:t>cover glass</a:t>
            </a:r>
            <a:endParaRPr kumimoji="1" lang="ja-JP" altLang="en-US" sz="1400" dirty="0" smtClean="0">
              <a:latin typeface="+mj-lt"/>
              <a:ea typeface="ＭＳ Ｐゴシック" pitchFamily="50" charset="-128"/>
            </a:endParaRPr>
          </a:p>
        </p:txBody>
      </p:sp>
      <p:cxnSp>
        <p:nvCxnSpPr>
          <p:cNvPr id="41" name="直線コネクタ 40"/>
          <p:cNvCxnSpPr/>
          <p:nvPr/>
        </p:nvCxnSpPr>
        <p:spPr>
          <a:xfrm flipH="1" flipV="1">
            <a:off x="1928664" y="1100929"/>
            <a:ext cx="72008" cy="144016"/>
          </a:xfrm>
          <a:prstGeom prst="line">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H="1" flipV="1">
            <a:off x="3440832" y="1733122"/>
            <a:ext cx="72008" cy="12440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V="1">
            <a:off x="1280592" y="1484784"/>
            <a:ext cx="288032" cy="19641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advTm="7597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グループ化 42"/>
          <p:cNvGrpSpPr/>
          <p:nvPr/>
        </p:nvGrpSpPr>
        <p:grpSpPr>
          <a:xfrm rot="18296261">
            <a:off x="3636525" y="1062937"/>
            <a:ext cx="718496" cy="363054"/>
            <a:chOff x="1985042" y="5229200"/>
            <a:chExt cx="718496" cy="363054"/>
          </a:xfrm>
        </p:grpSpPr>
        <p:sp>
          <p:nvSpPr>
            <p:cNvPr id="44" name="正方形/長方形 43"/>
            <p:cNvSpPr/>
            <p:nvPr/>
          </p:nvSpPr>
          <p:spPr>
            <a:xfrm>
              <a:off x="2199482" y="5232214"/>
              <a:ext cx="504056" cy="360040"/>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台形 44"/>
            <p:cNvSpPr/>
            <p:nvPr/>
          </p:nvSpPr>
          <p:spPr>
            <a:xfrm rot="5400000">
              <a:off x="1985042" y="5229200"/>
              <a:ext cx="216024" cy="216024"/>
            </a:xfrm>
            <a:prstGeom prst="trapezoid">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6" name="テキスト ボックス 45"/>
          <p:cNvSpPr txBox="1"/>
          <p:nvPr/>
        </p:nvSpPr>
        <p:spPr>
          <a:xfrm>
            <a:off x="3929258" y="1422068"/>
            <a:ext cx="1368152" cy="307777"/>
          </a:xfrm>
          <a:prstGeom prst="rect">
            <a:avLst/>
          </a:prstGeom>
          <a:noFill/>
        </p:spPr>
        <p:txBody>
          <a:bodyPr wrap="square" rtlCol="0">
            <a:spAutoFit/>
          </a:bodyPr>
          <a:lstStyle/>
          <a:p>
            <a:r>
              <a:rPr kumimoji="1" lang="en-US" altLang="ja-JP" sz="1400" dirty="0" smtClean="0"/>
              <a:t>CCD camera</a:t>
            </a:r>
            <a:endParaRPr kumimoji="1" lang="ja-JP" altLang="en-US" sz="1400" dirty="0"/>
          </a:p>
        </p:txBody>
      </p:sp>
      <p:pic>
        <p:nvPicPr>
          <p:cNvPr id="50" name="図 49" descr="DE1_polymer.png"/>
          <p:cNvPicPr>
            <a:picLocks noChangeAspect="1"/>
          </p:cNvPicPr>
          <p:nvPr/>
        </p:nvPicPr>
        <p:blipFill>
          <a:blip r:embed="rId2" cstate="print"/>
          <a:stretch>
            <a:fillRect/>
          </a:stretch>
        </p:blipFill>
        <p:spPr>
          <a:xfrm>
            <a:off x="1841026" y="2142148"/>
            <a:ext cx="2166909" cy="544135"/>
          </a:xfrm>
          <a:prstGeom prst="rect">
            <a:avLst/>
          </a:prstGeom>
        </p:spPr>
      </p:pic>
      <p:sp>
        <p:nvSpPr>
          <p:cNvPr id="51" name="正方形/長方形 50"/>
          <p:cNvSpPr/>
          <p:nvPr/>
        </p:nvSpPr>
        <p:spPr>
          <a:xfrm>
            <a:off x="3137170" y="1926124"/>
            <a:ext cx="360041" cy="864096"/>
          </a:xfrm>
          <a:prstGeom prst="rect">
            <a:avLst/>
          </a:prstGeom>
          <a:solidFill>
            <a:srgbClr val="00B050">
              <a:alpha val="56000"/>
            </a:srgbClr>
          </a:solidFill>
          <a:ln w="15875">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52" name="正方形/長方形 51"/>
          <p:cNvSpPr/>
          <p:nvPr/>
        </p:nvSpPr>
        <p:spPr>
          <a:xfrm>
            <a:off x="3260636" y="1926124"/>
            <a:ext cx="112693" cy="864096"/>
          </a:xfrm>
          <a:prstGeom prst="rect">
            <a:avLst/>
          </a:prstGeom>
          <a:solidFill>
            <a:srgbClr val="B51BAA">
              <a:alpha val="55686"/>
            </a:srgbClr>
          </a:solidFill>
          <a:ln w="15875">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53" name="下矢印 52"/>
          <p:cNvSpPr/>
          <p:nvPr/>
        </p:nvSpPr>
        <p:spPr>
          <a:xfrm>
            <a:off x="3038660" y="1510968"/>
            <a:ext cx="543258" cy="360040"/>
          </a:xfrm>
          <a:prstGeom prst="downArrow">
            <a:avLst/>
          </a:prstGeom>
          <a:solidFill>
            <a:srgbClr val="00B05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54" name="下矢印 53"/>
          <p:cNvSpPr/>
          <p:nvPr/>
        </p:nvSpPr>
        <p:spPr>
          <a:xfrm>
            <a:off x="3217115" y="1510968"/>
            <a:ext cx="197549" cy="360040"/>
          </a:xfrm>
          <a:prstGeom prst="downArrow">
            <a:avLst/>
          </a:prstGeom>
          <a:solidFill>
            <a:srgbClr val="B51BAA"/>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55" name="テキスト ボックス 54"/>
          <p:cNvSpPr txBox="1"/>
          <p:nvPr/>
        </p:nvSpPr>
        <p:spPr>
          <a:xfrm>
            <a:off x="3008706" y="1227530"/>
            <a:ext cx="704528" cy="338554"/>
          </a:xfrm>
          <a:prstGeom prst="rect">
            <a:avLst/>
          </a:prstGeom>
          <a:noFill/>
        </p:spPr>
        <p:txBody>
          <a:bodyPr wrap="square" rtlCol="0">
            <a:spAutoFit/>
          </a:bodyPr>
          <a:lstStyle/>
          <a:p>
            <a:r>
              <a:rPr lang="en-US" altLang="ja-JP" sz="1600" dirty="0" smtClean="0"/>
              <a:t>L</a:t>
            </a:r>
            <a:r>
              <a:rPr kumimoji="1" lang="en-US" altLang="ja-JP" sz="1600" dirty="0" smtClean="0"/>
              <a:t>aser</a:t>
            </a:r>
            <a:endParaRPr kumimoji="1" lang="ja-JP" altLang="en-US" sz="1600" dirty="0"/>
          </a:p>
        </p:txBody>
      </p:sp>
      <p:sp>
        <p:nvSpPr>
          <p:cNvPr id="56" name="テキスト ボックス 55"/>
          <p:cNvSpPr txBox="1"/>
          <p:nvPr/>
        </p:nvSpPr>
        <p:spPr>
          <a:xfrm>
            <a:off x="1985042" y="1782108"/>
            <a:ext cx="648072" cy="307777"/>
          </a:xfrm>
          <a:prstGeom prst="rect">
            <a:avLst/>
          </a:prstGeom>
          <a:noFill/>
        </p:spPr>
        <p:txBody>
          <a:bodyPr wrap="square" rtlCol="0">
            <a:spAutoFit/>
          </a:bodyPr>
          <a:lstStyle/>
          <a:p>
            <a:r>
              <a:rPr kumimoji="1" lang="en-US" altLang="ja-JP" sz="1400" dirty="0" smtClean="0">
                <a:latin typeface="+mj-lt"/>
                <a:ea typeface="ＭＳ Ｐゴシック" pitchFamily="50" charset="-128"/>
              </a:rPr>
              <a:t>DE1</a:t>
            </a:r>
            <a:endParaRPr kumimoji="1" lang="ja-JP" altLang="en-US" sz="1400" dirty="0" smtClean="0">
              <a:latin typeface="+mj-lt"/>
              <a:ea typeface="ＭＳ Ｐゴシック" pitchFamily="50" charset="-128"/>
            </a:endParaRPr>
          </a:p>
        </p:txBody>
      </p:sp>
      <p:sp>
        <p:nvSpPr>
          <p:cNvPr id="57" name="テキスト ボックス 56"/>
          <p:cNvSpPr txBox="1"/>
          <p:nvPr/>
        </p:nvSpPr>
        <p:spPr>
          <a:xfrm>
            <a:off x="1192954" y="2554451"/>
            <a:ext cx="855712" cy="307777"/>
          </a:xfrm>
          <a:prstGeom prst="rect">
            <a:avLst/>
          </a:prstGeom>
          <a:noFill/>
        </p:spPr>
        <p:txBody>
          <a:bodyPr wrap="square" rtlCol="0">
            <a:spAutoFit/>
          </a:bodyPr>
          <a:lstStyle/>
          <a:p>
            <a:r>
              <a:rPr kumimoji="1" lang="en-US" altLang="ja-JP" sz="1400" dirty="0" smtClean="0">
                <a:latin typeface="+mj-lt"/>
                <a:ea typeface="ＭＳ Ｐゴシック" pitchFamily="50" charset="-128"/>
              </a:rPr>
              <a:t>PMMA</a:t>
            </a:r>
            <a:endParaRPr kumimoji="1" lang="ja-JP" altLang="en-US" sz="1400" dirty="0" smtClean="0">
              <a:latin typeface="+mj-lt"/>
              <a:ea typeface="ＭＳ Ｐゴシック" pitchFamily="50" charset="-128"/>
            </a:endParaRPr>
          </a:p>
        </p:txBody>
      </p:sp>
      <p:sp>
        <p:nvSpPr>
          <p:cNvPr id="58" name="テキスト ボックス 57"/>
          <p:cNvSpPr txBox="1"/>
          <p:nvPr/>
        </p:nvSpPr>
        <p:spPr>
          <a:xfrm>
            <a:off x="3641226" y="2718212"/>
            <a:ext cx="1215752" cy="307777"/>
          </a:xfrm>
          <a:prstGeom prst="rect">
            <a:avLst/>
          </a:prstGeom>
          <a:noFill/>
        </p:spPr>
        <p:txBody>
          <a:bodyPr wrap="square" rtlCol="0">
            <a:spAutoFit/>
          </a:bodyPr>
          <a:lstStyle/>
          <a:p>
            <a:r>
              <a:rPr kumimoji="1" lang="en-US" altLang="ja-JP" sz="1400" dirty="0" smtClean="0">
                <a:latin typeface="+mj-lt"/>
                <a:ea typeface="ＭＳ Ｐゴシック" pitchFamily="50" charset="-128"/>
              </a:rPr>
              <a:t>cover glass</a:t>
            </a:r>
            <a:endParaRPr kumimoji="1" lang="ja-JP" altLang="en-US" sz="1400" dirty="0" smtClean="0">
              <a:latin typeface="+mj-lt"/>
              <a:ea typeface="ＭＳ Ｐゴシック" pitchFamily="50" charset="-128"/>
            </a:endParaRPr>
          </a:p>
        </p:txBody>
      </p:sp>
      <p:cxnSp>
        <p:nvCxnSpPr>
          <p:cNvPr id="59" name="直線コネクタ 58"/>
          <p:cNvCxnSpPr/>
          <p:nvPr/>
        </p:nvCxnSpPr>
        <p:spPr>
          <a:xfrm flipH="1" flipV="1">
            <a:off x="2273074" y="2046325"/>
            <a:ext cx="72008" cy="144016"/>
          </a:xfrm>
          <a:prstGeom prst="line">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H="1" flipV="1">
            <a:off x="3785242" y="2678518"/>
            <a:ext cx="72008" cy="12440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flipV="1">
            <a:off x="1625002" y="2430180"/>
            <a:ext cx="288032" cy="19641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テキスト ボックス 61"/>
          <p:cNvSpPr txBox="1"/>
          <p:nvPr/>
        </p:nvSpPr>
        <p:spPr>
          <a:xfrm>
            <a:off x="2129058" y="116632"/>
            <a:ext cx="5632254" cy="584775"/>
          </a:xfrm>
          <a:prstGeom prst="rect">
            <a:avLst/>
          </a:prstGeom>
          <a:noFill/>
        </p:spPr>
        <p:txBody>
          <a:bodyPr wrap="square" rtlCol="0">
            <a:spAutoFit/>
          </a:bodyPr>
          <a:lstStyle/>
          <a:p>
            <a:pPr algn="ctr"/>
            <a:r>
              <a:rPr lang="en-US" altLang="ja-JP" sz="3200" u="sng" dirty="0" smtClean="0">
                <a:latin typeface="+mj-lt"/>
                <a:ea typeface="ＭＳ Ｐゴシック" pitchFamily="50" charset="-128"/>
              </a:rPr>
              <a:t>Imaging with CCD camera</a:t>
            </a:r>
          </a:p>
        </p:txBody>
      </p:sp>
      <p:sp>
        <p:nvSpPr>
          <p:cNvPr id="63" name="右矢印 62"/>
          <p:cNvSpPr/>
          <p:nvPr/>
        </p:nvSpPr>
        <p:spPr>
          <a:xfrm>
            <a:off x="4777724" y="1916832"/>
            <a:ext cx="864096" cy="504056"/>
          </a:xfrm>
          <a:prstGeom prst="rightArrow">
            <a:avLst/>
          </a:prstGeom>
          <a:solidFill>
            <a:schemeClr val="tx1">
              <a:lumMod val="50000"/>
              <a:lumOff val="50000"/>
            </a:schemeClr>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64" name="テキスト ボックス 63"/>
          <p:cNvSpPr txBox="1"/>
          <p:nvPr/>
        </p:nvSpPr>
        <p:spPr>
          <a:xfrm>
            <a:off x="6825208" y="620688"/>
            <a:ext cx="1224136" cy="369332"/>
          </a:xfrm>
          <a:prstGeom prst="rect">
            <a:avLst/>
          </a:prstGeom>
          <a:noFill/>
        </p:spPr>
        <p:txBody>
          <a:bodyPr wrap="square" rtlCol="0">
            <a:spAutoFit/>
          </a:bodyPr>
          <a:lstStyle/>
          <a:p>
            <a:pPr algn="ctr"/>
            <a:r>
              <a:rPr kumimoji="1" lang="en-US" altLang="ja-JP" dirty="0" smtClean="0">
                <a:latin typeface="Calibri" pitchFamily="34" charset="0"/>
                <a:ea typeface="ＭＳ Ｐゴシック" pitchFamily="50" charset="-128"/>
              </a:rPr>
              <a:t>example</a:t>
            </a:r>
            <a:endParaRPr kumimoji="1" lang="ja-JP" altLang="en-US" dirty="0" smtClean="0">
              <a:latin typeface="Calibri" pitchFamily="34" charset="0"/>
              <a:ea typeface="ＭＳ Ｐゴシック" pitchFamily="50" charset="-128"/>
            </a:endParaRPr>
          </a:p>
        </p:txBody>
      </p:sp>
      <p:sp>
        <p:nvSpPr>
          <p:cNvPr id="65" name="テキスト ボックス 64"/>
          <p:cNvSpPr txBox="1"/>
          <p:nvPr/>
        </p:nvSpPr>
        <p:spPr>
          <a:xfrm>
            <a:off x="4736976" y="2420888"/>
            <a:ext cx="936104" cy="338554"/>
          </a:xfrm>
          <a:prstGeom prst="rect">
            <a:avLst/>
          </a:prstGeom>
          <a:noFill/>
        </p:spPr>
        <p:txBody>
          <a:bodyPr wrap="square" rtlCol="0">
            <a:spAutoFit/>
          </a:bodyPr>
          <a:lstStyle/>
          <a:p>
            <a:r>
              <a:rPr lang="en-US" altLang="ja-JP" sz="1600" dirty="0" smtClean="0">
                <a:latin typeface="Calibri" pitchFamily="34" charset="0"/>
                <a:ea typeface="ＭＳ Ｐゴシック" pitchFamily="50" charset="-128"/>
              </a:rPr>
              <a:t>Imaging</a:t>
            </a:r>
            <a:endParaRPr kumimoji="1" lang="ja-JP" altLang="en-US" sz="1600" dirty="0" smtClean="0">
              <a:latin typeface="Calibri" pitchFamily="34" charset="0"/>
              <a:ea typeface="ＭＳ Ｐゴシック" pitchFamily="50" charset="-128"/>
            </a:endParaRPr>
          </a:p>
        </p:txBody>
      </p:sp>
      <p:sp>
        <p:nvSpPr>
          <p:cNvPr id="67" name="角丸四角形吹き出し 66"/>
          <p:cNvSpPr/>
          <p:nvPr/>
        </p:nvSpPr>
        <p:spPr>
          <a:xfrm rot="10800000">
            <a:off x="923582" y="3042672"/>
            <a:ext cx="8050436" cy="3600400"/>
          </a:xfrm>
          <a:prstGeom prst="wedgeRoundRectCallout">
            <a:avLst>
              <a:gd name="adj1" fmla="val -5410"/>
              <a:gd name="adj2" fmla="val 54249"/>
              <a:gd name="adj3" fmla="val 16667"/>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8" name="Picture 1"/>
          <p:cNvPicPr>
            <a:picLocks noChangeAspect="1" noChangeArrowheads="1"/>
          </p:cNvPicPr>
          <p:nvPr/>
        </p:nvPicPr>
        <p:blipFill>
          <a:blip r:embed="rId3" cstate="print"/>
          <a:srcRect/>
          <a:stretch>
            <a:fillRect/>
          </a:stretch>
        </p:blipFill>
        <p:spPr bwMode="auto">
          <a:xfrm>
            <a:off x="1064568" y="3302135"/>
            <a:ext cx="2961524" cy="1638000"/>
          </a:xfrm>
          <a:prstGeom prst="rect">
            <a:avLst/>
          </a:prstGeom>
          <a:noFill/>
          <a:ln w="9525">
            <a:noFill/>
            <a:miter lim="800000"/>
            <a:headEnd/>
            <a:tailEnd/>
          </a:ln>
          <a:effectLst/>
        </p:spPr>
      </p:pic>
      <p:pic>
        <p:nvPicPr>
          <p:cNvPr id="69" name="Picture 2"/>
          <p:cNvPicPr>
            <a:picLocks noChangeAspect="1" noChangeArrowheads="1"/>
          </p:cNvPicPr>
          <p:nvPr/>
        </p:nvPicPr>
        <p:blipFill>
          <a:blip r:embed="rId4" cstate="print"/>
          <a:srcRect/>
          <a:stretch>
            <a:fillRect/>
          </a:stretch>
        </p:blipFill>
        <p:spPr bwMode="auto">
          <a:xfrm>
            <a:off x="1073764" y="5049360"/>
            <a:ext cx="2928980" cy="1620000"/>
          </a:xfrm>
          <a:prstGeom prst="rect">
            <a:avLst/>
          </a:prstGeom>
          <a:noFill/>
          <a:ln w="9525">
            <a:noFill/>
            <a:miter lim="800000"/>
            <a:headEnd/>
            <a:tailEnd/>
          </a:ln>
          <a:effectLst/>
        </p:spPr>
      </p:pic>
      <p:pic>
        <p:nvPicPr>
          <p:cNvPr id="70" name="Picture 4"/>
          <p:cNvPicPr>
            <a:picLocks noChangeAspect="1" noChangeArrowheads="1"/>
          </p:cNvPicPr>
          <p:nvPr/>
        </p:nvPicPr>
        <p:blipFill>
          <a:blip r:embed="rId5" cstate="print"/>
          <a:srcRect/>
          <a:stretch>
            <a:fillRect/>
          </a:stretch>
        </p:blipFill>
        <p:spPr bwMode="auto">
          <a:xfrm>
            <a:off x="4160912" y="3834534"/>
            <a:ext cx="4653469" cy="2618802"/>
          </a:xfrm>
          <a:prstGeom prst="rect">
            <a:avLst/>
          </a:prstGeom>
          <a:noFill/>
          <a:ln w="9525">
            <a:noFill/>
            <a:miter lim="800000"/>
            <a:headEnd/>
            <a:tailEnd/>
          </a:ln>
          <a:effectLst/>
        </p:spPr>
      </p:pic>
      <p:sp>
        <p:nvSpPr>
          <p:cNvPr id="71" name="テキスト ボックス 70"/>
          <p:cNvSpPr txBox="1"/>
          <p:nvPr/>
        </p:nvSpPr>
        <p:spPr>
          <a:xfrm>
            <a:off x="4304928" y="3594502"/>
            <a:ext cx="4813457" cy="338554"/>
          </a:xfrm>
          <a:prstGeom prst="rect">
            <a:avLst/>
          </a:prstGeom>
          <a:noFill/>
        </p:spPr>
        <p:txBody>
          <a:bodyPr wrap="square" rtlCol="0">
            <a:spAutoFit/>
          </a:bodyPr>
          <a:lstStyle/>
          <a:p>
            <a:r>
              <a:rPr lang="en-US" altLang="ja-JP" sz="1600" u="sng" dirty="0" smtClean="0">
                <a:latin typeface="Calibri" pitchFamily="34" charset="0"/>
                <a:ea typeface="ＭＳ Ｐゴシック" pitchFamily="50" charset="-128"/>
              </a:rPr>
              <a:t>Relation between Inter-spot distance &amp; FWHM</a:t>
            </a:r>
            <a:endParaRPr kumimoji="1" lang="en-US" altLang="ja-JP" sz="1600" u="sng" dirty="0" smtClean="0">
              <a:latin typeface="Calibri" pitchFamily="34" charset="0"/>
              <a:ea typeface="ＭＳ Ｐゴシック" pitchFamily="50" charset="-128"/>
            </a:endParaRPr>
          </a:p>
        </p:txBody>
      </p:sp>
      <p:sp>
        <p:nvSpPr>
          <p:cNvPr id="72" name="テキスト ボックス 71"/>
          <p:cNvSpPr txBox="1"/>
          <p:nvPr/>
        </p:nvSpPr>
        <p:spPr>
          <a:xfrm>
            <a:off x="1342752" y="3060989"/>
            <a:ext cx="1928664" cy="338554"/>
          </a:xfrm>
          <a:prstGeom prst="rect">
            <a:avLst/>
          </a:prstGeom>
          <a:noFill/>
        </p:spPr>
        <p:txBody>
          <a:bodyPr wrap="square" rtlCol="0">
            <a:spAutoFit/>
          </a:bodyPr>
          <a:lstStyle/>
          <a:p>
            <a:r>
              <a:rPr kumimoji="1" lang="en-US" altLang="ja-JP" sz="1600" b="1" dirty="0" smtClean="0">
                <a:latin typeface="Calibri" pitchFamily="34" charset="0"/>
                <a:ea typeface="ＭＳ Ｐゴシック" pitchFamily="50" charset="-128"/>
              </a:rPr>
              <a:t>Vis. </a:t>
            </a:r>
            <a:r>
              <a:rPr lang="en-US" altLang="ja-JP" sz="1600" b="1" dirty="0" smtClean="0">
                <a:latin typeface="Calibri" pitchFamily="34" charset="0"/>
                <a:ea typeface="ＭＳ Ｐゴシック" pitchFamily="50" charset="-128"/>
              </a:rPr>
              <a:t>position =</a:t>
            </a:r>
            <a:r>
              <a:rPr kumimoji="1" lang="en-US" altLang="ja-JP" sz="1600" b="1" dirty="0" smtClean="0">
                <a:latin typeface="Calibri" pitchFamily="34" charset="0"/>
                <a:ea typeface="ＭＳ Ｐゴシック" pitchFamily="50" charset="-128"/>
              </a:rPr>
              <a:t> 0 nm</a:t>
            </a:r>
          </a:p>
        </p:txBody>
      </p:sp>
      <p:sp>
        <p:nvSpPr>
          <p:cNvPr id="73" name="テキスト ボックス 72"/>
          <p:cNvSpPr txBox="1"/>
          <p:nvPr/>
        </p:nvSpPr>
        <p:spPr>
          <a:xfrm>
            <a:off x="1339248" y="4816185"/>
            <a:ext cx="2172500" cy="338554"/>
          </a:xfrm>
          <a:prstGeom prst="rect">
            <a:avLst/>
          </a:prstGeom>
          <a:noFill/>
        </p:spPr>
        <p:txBody>
          <a:bodyPr wrap="square" rtlCol="0">
            <a:spAutoFit/>
          </a:bodyPr>
          <a:lstStyle/>
          <a:p>
            <a:r>
              <a:rPr kumimoji="1" lang="en-US" altLang="ja-JP" sz="1600" b="1" dirty="0" smtClean="0">
                <a:latin typeface="Calibri" pitchFamily="34" charset="0"/>
                <a:ea typeface="ＭＳ Ｐゴシック" pitchFamily="50" charset="-128"/>
              </a:rPr>
              <a:t>Vis.</a:t>
            </a:r>
            <a:r>
              <a:rPr lang="ja-JP" altLang="en-US" sz="1600" b="1" dirty="0" smtClean="0">
                <a:latin typeface="Calibri" pitchFamily="34" charset="0"/>
                <a:ea typeface="ＭＳ Ｐゴシック" pitchFamily="50" charset="-128"/>
              </a:rPr>
              <a:t> </a:t>
            </a:r>
            <a:r>
              <a:rPr lang="en-US" altLang="ja-JP" sz="1600" b="1" dirty="0" smtClean="0">
                <a:latin typeface="Calibri" pitchFamily="34" charset="0"/>
                <a:ea typeface="ＭＳ Ｐゴシック" pitchFamily="50" charset="-128"/>
              </a:rPr>
              <a:t>position=</a:t>
            </a:r>
            <a:r>
              <a:rPr kumimoji="1" lang="en-US" altLang="ja-JP" sz="1600" b="1" dirty="0" smtClean="0">
                <a:latin typeface="Calibri" pitchFamily="34" charset="0"/>
                <a:ea typeface="ＭＳ Ｐゴシック" pitchFamily="50" charset="-128"/>
              </a:rPr>
              <a:t> - 550 nm</a:t>
            </a:r>
          </a:p>
        </p:txBody>
      </p:sp>
      <p:cxnSp>
        <p:nvCxnSpPr>
          <p:cNvPr id="74" name="直線コネクタ 73"/>
          <p:cNvCxnSpPr/>
          <p:nvPr/>
        </p:nvCxnSpPr>
        <p:spPr>
          <a:xfrm>
            <a:off x="2584133" y="4063825"/>
            <a:ext cx="432000" cy="0"/>
          </a:xfrm>
          <a:prstGeom prst="line">
            <a:avLst/>
          </a:prstGeom>
          <a:ln w="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2238777" y="5868723"/>
            <a:ext cx="144000" cy="0"/>
          </a:xfrm>
          <a:prstGeom prst="line">
            <a:avLst/>
          </a:prstGeom>
          <a:ln w="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76" name="テキスト ボックス 75"/>
          <p:cNvSpPr txBox="1"/>
          <p:nvPr/>
        </p:nvSpPr>
        <p:spPr>
          <a:xfrm>
            <a:off x="2303165" y="4124217"/>
            <a:ext cx="1627569" cy="338554"/>
          </a:xfrm>
          <a:prstGeom prst="rect">
            <a:avLst/>
          </a:prstGeom>
          <a:noFill/>
        </p:spPr>
        <p:txBody>
          <a:bodyPr wrap="square" rtlCol="0">
            <a:spAutoFit/>
          </a:bodyPr>
          <a:lstStyle/>
          <a:p>
            <a:r>
              <a:rPr kumimoji="1" lang="en-US" altLang="ja-JP" sz="1600" dirty="0" smtClean="0">
                <a:latin typeface="Calibri" pitchFamily="34" charset="0"/>
                <a:ea typeface="ＭＳ Ｐゴシック" pitchFamily="50" charset="-128"/>
              </a:rPr>
              <a:t>FWHM = 230 nm</a:t>
            </a:r>
            <a:endParaRPr kumimoji="1" lang="ja-JP" altLang="en-US" sz="1600" dirty="0" smtClean="0">
              <a:latin typeface="Calibri" pitchFamily="34" charset="0"/>
              <a:ea typeface="ＭＳ Ｐゴシック" pitchFamily="50" charset="-128"/>
            </a:endParaRPr>
          </a:p>
        </p:txBody>
      </p:sp>
      <p:sp>
        <p:nvSpPr>
          <p:cNvPr id="77" name="テキスト ボックス 76"/>
          <p:cNvSpPr txBox="1"/>
          <p:nvPr/>
        </p:nvSpPr>
        <p:spPr>
          <a:xfrm>
            <a:off x="2359901" y="5840060"/>
            <a:ext cx="1661999" cy="338554"/>
          </a:xfrm>
          <a:prstGeom prst="rect">
            <a:avLst/>
          </a:prstGeom>
          <a:noFill/>
        </p:spPr>
        <p:txBody>
          <a:bodyPr wrap="square" rtlCol="0">
            <a:spAutoFit/>
          </a:bodyPr>
          <a:lstStyle/>
          <a:p>
            <a:r>
              <a:rPr kumimoji="1" lang="en-US" altLang="ja-JP" sz="1600" dirty="0" smtClean="0">
                <a:latin typeface="Calibri" pitchFamily="34" charset="0"/>
                <a:ea typeface="ＭＳ Ｐゴシック" pitchFamily="50" charset="-128"/>
              </a:rPr>
              <a:t>FWHM = 40 nm</a:t>
            </a:r>
            <a:endParaRPr kumimoji="1" lang="ja-JP" altLang="en-US" sz="1600" dirty="0" smtClean="0">
              <a:latin typeface="Calibri" pitchFamily="34" charset="0"/>
              <a:ea typeface="ＭＳ Ｐゴシック" pitchFamily="50" charset="-128"/>
            </a:endParaRPr>
          </a:p>
        </p:txBody>
      </p:sp>
      <p:sp>
        <p:nvSpPr>
          <p:cNvPr id="78" name="テキスト ボックス 77"/>
          <p:cNvSpPr txBox="1"/>
          <p:nvPr/>
        </p:nvSpPr>
        <p:spPr>
          <a:xfrm>
            <a:off x="3600400" y="6309320"/>
            <a:ext cx="2216696" cy="307777"/>
          </a:xfrm>
          <a:prstGeom prst="rect">
            <a:avLst/>
          </a:prstGeom>
          <a:noFill/>
        </p:spPr>
        <p:txBody>
          <a:bodyPr wrap="square" rtlCol="0">
            <a:spAutoFit/>
          </a:bodyPr>
          <a:lstStyle/>
          <a:p>
            <a:r>
              <a:rPr kumimoji="1" lang="en-US" altLang="ja-JP" sz="1400" dirty="0" smtClean="0">
                <a:latin typeface="Calibri" pitchFamily="34" charset="0"/>
                <a:ea typeface="ＭＳ Ｐゴシック" pitchFamily="50" charset="-128"/>
              </a:rPr>
              <a:t>※FWHM : </a:t>
            </a:r>
            <a:r>
              <a:rPr lang="ja-JP" altLang="en-US" sz="1400" dirty="0" smtClean="0">
                <a:latin typeface="Calibri" pitchFamily="34" charset="0"/>
                <a:ea typeface="ＭＳ Ｐゴシック" pitchFamily="50" charset="-128"/>
              </a:rPr>
              <a:t>半値全幅</a:t>
            </a:r>
            <a:endParaRPr kumimoji="1" lang="ja-JP" altLang="en-US" sz="1400" dirty="0" smtClean="0">
              <a:latin typeface="Calibri" pitchFamily="34" charset="0"/>
              <a:ea typeface="ＭＳ Ｐゴシック" pitchFamily="50" charset="-128"/>
            </a:endParaRPr>
          </a:p>
        </p:txBody>
      </p:sp>
      <p:sp>
        <p:nvSpPr>
          <p:cNvPr id="79" name="右矢印 78"/>
          <p:cNvSpPr/>
          <p:nvPr/>
        </p:nvSpPr>
        <p:spPr>
          <a:xfrm rot="1558270">
            <a:off x="5146365" y="4642264"/>
            <a:ext cx="3059580" cy="648072"/>
          </a:xfrm>
          <a:prstGeom prst="rightArrow">
            <a:avLst/>
          </a:prstGeom>
          <a:solidFill>
            <a:srgbClr val="FFFF0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7522" name="Picture 2"/>
          <p:cNvPicPr>
            <a:picLocks noChangeAspect="1" noChangeArrowheads="1"/>
          </p:cNvPicPr>
          <p:nvPr/>
        </p:nvPicPr>
        <p:blipFill>
          <a:blip r:embed="rId6" cstate="print"/>
          <a:srcRect/>
          <a:stretch>
            <a:fillRect/>
          </a:stretch>
        </p:blipFill>
        <p:spPr bwMode="auto">
          <a:xfrm>
            <a:off x="6177136" y="908720"/>
            <a:ext cx="2520000" cy="252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正方形/長方形 29"/>
          <p:cNvSpPr/>
          <p:nvPr/>
        </p:nvSpPr>
        <p:spPr>
          <a:xfrm>
            <a:off x="4808984" y="3717032"/>
            <a:ext cx="4320480" cy="2711354"/>
          </a:xfrm>
          <a:prstGeom prst="rect">
            <a:avLst/>
          </a:prstGeom>
          <a:ln w="19050">
            <a:solidFill>
              <a:schemeClr val="accent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a typeface="ＭＳ Ｐゴシック" pitchFamily="50" charset="-128"/>
            </a:endParaRPr>
          </a:p>
        </p:txBody>
      </p:sp>
      <p:pic>
        <p:nvPicPr>
          <p:cNvPr id="90113" name="Picture 1"/>
          <p:cNvPicPr>
            <a:picLocks noChangeAspect="1" noChangeArrowheads="1"/>
          </p:cNvPicPr>
          <p:nvPr/>
        </p:nvPicPr>
        <p:blipFill>
          <a:blip r:embed="rId4" cstate="print"/>
          <a:srcRect/>
          <a:stretch>
            <a:fillRect/>
          </a:stretch>
        </p:blipFill>
        <p:spPr bwMode="auto">
          <a:xfrm>
            <a:off x="4953000" y="3903509"/>
            <a:ext cx="4248472" cy="2621835"/>
          </a:xfrm>
          <a:prstGeom prst="rect">
            <a:avLst/>
          </a:prstGeom>
          <a:noFill/>
          <a:ln w="9525">
            <a:noFill/>
            <a:miter lim="800000"/>
            <a:headEnd/>
            <a:tailEnd/>
          </a:ln>
          <a:effectLst/>
        </p:spPr>
      </p:pic>
      <p:sp>
        <p:nvSpPr>
          <p:cNvPr id="34" name="正方形/長方形 33"/>
          <p:cNvSpPr/>
          <p:nvPr/>
        </p:nvSpPr>
        <p:spPr>
          <a:xfrm>
            <a:off x="704528" y="2636912"/>
            <a:ext cx="3960440" cy="3803200"/>
          </a:xfrm>
          <a:prstGeom prst="rect">
            <a:avLst/>
          </a:prstGeom>
          <a:solidFill>
            <a:srgbClr val="F9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37" name="右矢印 36"/>
          <p:cNvSpPr/>
          <p:nvPr/>
        </p:nvSpPr>
        <p:spPr>
          <a:xfrm rot="1695854">
            <a:off x="5824834" y="4799631"/>
            <a:ext cx="2860608" cy="448791"/>
          </a:xfrm>
          <a:prstGeom prst="rightArrow">
            <a:avLst/>
          </a:prstGeom>
          <a:solidFill>
            <a:srgbClr val="FFFF0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43" name="テキスト ボックス 42"/>
          <p:cNvSpPr txBox="1"/>
          <p:nvPr/>
        </p:nvSpPr>
        <p:spPr>
          <a:xfrm>
            <a:off x="2993154" y="238846"/>
            <a:ext cx="3960440" cy="461665"/>
          </a:xfrm>
          <a:prstGeom prst="rect">
            <a:avLst/>
          </a:prstGeom>
          <a:noFill/>
        </p:spPr>
        <p:txBody>
          <a:bodyPr wrap="square" rtlCol="0">
            <a:spAutoFit/>
          </a:bodyPr>
          <a:lstStyle/>
          <a:p>
            <a:pPr algn="ctr"/>
            <a:r>
              <a:rPr lang="en-US" altLang="ja-JP" sz="2400" u="sng" dirty="0" smtClean="0">
                <a:latin typeface="+mj-lt"/>
                <a:ea typeface="ＭＳ Ｐゴシック" pitchFamily="50" charset="-128"/>
              </a:rPr>
              <a:t>Imaging with CCD camera</a:t>
            </a:r>
          </a:p>
        </p:txBody>
      </p:sp>
      <p:sp>
        <p:nvSpPr>
          <p:cNvPr id="13" name="テキスト ボックス 12"/>
          <p:cNvSpPr txBox="1"/>
          <p:nvPr/>
        </p:nvSpPr>
        <p:spPr>
          <a:xfrm>
            <a:off x="1256405" y="870600"/>
            <a:ext cx="1752379" cy="1300356"/>
          </a:xfrm>
          <a:prstGeom prst="rect">
            <a:avLst/>
          </a:prstGeom>
          <a:noFill/>
        </p:spPr>
        <p:txBody>
          <a:bodyPr wrap="square" rtlCol="0">
            <a:spAutoFit/>
          </a:bodyPr>
          <a:lstStyle/>
          <a:p>
            <a:r>
              <a:rPr lang="en-US" altLang="ja-JP" b="1" dirty="0" smtClean="0">
                <a:latin typeface="+mj-lt"/>
                <a:ea typeface="ＭＳ Ｐゴシック" pitchFamily="50" charset="-128"/>
              </a:rPr>
              <a:t>Guest</a:t>
            </a:r>
          </a:p>
          <a:p>
            <a:r>
              <a:rPr lang="en-US" altLang="ja-JP" sz="1600" dirty="0" smtClean="0">
                <a:latin typeface="+mj-lt"/>
                <a:ea typeface="ＭＳ Ｐゴシック" pitchFamily="50" charset="-128"/>
              </a:rPr>
              <a:t>DE1</a:t>
            </a:r>
          </a:p>
          <a:p>
            <a:endParaRPr lang="en-US" altLang="ja-JP" sz="1050" dirty="0" smtClean="0">
              <a:latin typeface="+mj-lt"/>
              <a:ea typeface="ＭＳ Ｐゴシック" pitchFamily="50" charset="-128"/>
            </a:endParaRPr>
          </a:p>
          <a:p>
            <a:r>
              <a:rPr lang="en-US" altLang="ja-JP" b="1" dirty="0" smtClean="0">
                <a:latin typeface="+mj-lt"/>
                <a:ea typeface="ＭＳ Ｐゴシック" pitchFamily="50" charset="-128"/>
              </a:rPr>
              <a:t>H</a:t>
            </a:r>
            <a:r>
              <a:rPr kumimoji="1" lang="en-US" altLang="ja-JP" b="1" dirty="0" smtClean="0">
                <a:latin typeface="+mj-lt"/>
                <a:ea typeface="ＭＳ Ｐゴシック" pitchFamily="50" charset="-128"/>
              </a:rPr>
              <a:t>ost</a:t>
            </a:r>
          </a:p>
          <a:p>
            <a:r>
              <a:rPr lang="en-US" altLang="ja-JP" sz="1600" dirty="0" smtClean="0">
                <a:latin typeface="+mj-lt"/>
                <a:ea typeface="ＭＳ Ｐゴシック" pitchFamily="50" charset="-128"/>
              </a:rPr>
              <a:t>PMMA</a:t>
            </a:r>
          </a:p>
        </p:txBody>
      </p:sp>
      <p:sp>
        <p:nvSpPr>
          <p:cNvPr id="18" name="テキスト ボックス 17"/>
          <p:cNvSpPr txBox="1"/>
          <p:nvPr/>
        </p:nvSpPr>
        <p:spPr>
          <a:xfrm>
            <a:off x="848544" y="6080072"/>
            <a:ext cx="3944888" cy="307777"/>
          </a:xfrm>
          <a:prstGeom prst="rect">
            <a:avLst/>
          </a:prstGeom>
          <a:noFill/>
        </p:spPr>
        <p:txBody>
          <a:bodyPr wrap="square" rtlCol="0">
            <a:spAutoFit/>
          </a:bodyPr>
          <a:lstStyle/>
          <a:p>
            <a:r>
              <a:rPr lang="en-US" altLang="ja-JP" sz="1400" dirty="0" smtClean="0">
                <a:latin typeface="+mj-lt"/>
                <a:ea typeface="ＭＳ Ｐゴシック" pitchFamily="50" charset="-128"/>
              </a:rPr>
              <a:t>※ Position of visible light was shifted to left.</a:t>
            </a:r>
            <a:endParaRPr kumimoji="1" lang="ja-JP" altLang="en-US" sz="1400" dirty="0" smtClean="0">
              <a:latin typeface="+mj-lt"/>
              <a:ea typeface="ＭＳ Ｐゴシック" pitchFamily="50" charset="-128"/>
            </a:endParaRPr>
          </a:p>
        </p:txBody>
      </p:sp>
      <p:pic>
        <p:nvPicPr>
          <p:cNvPr id="33" name="図 32" descr="small_spot.gif"/>
          <p:cNvPicPr>
            <a:picLocks noChangeAspect="1"/>
          </p:cNvPicPr>
          <p:nvPr/>
        </p:nvPicPr>
        <p:blipFill>
          <a:blip r:embed="rId5" cstate="print"/>
          <a:stretch>
            <a:fillRect/>
          </a:stretch>
        </p:blipFill>
        <p:spPr>
          <a:xfrm>
            <a:off x="992560" y="2796260"/>
            <a:ext cx="3312368" cy="3283812"/>
          </a:xfrm>
          <a:prstGeom prst="rect">
            <a:avLst/>
          </a:prstGeom>
        </p:spPr>
      </p:pic>
      <p:grpSp>
        <p:nvGrpSpPr>
          <p:cNvPr id="2" name="グループ化 24"/>
          <p:cNvGrpSpPr/>
          <p:nvPr/>
        </p:nvGrpSpPr>
        <p:grpSpPr>
          <a:xfrm>
            <a:off x="3055704" y="5505749"/>
            <a:ext cx="1033200" cy="369332"/>
            <a:chOff x="3756476" y="4249663"/>
            <a:chExt cx="820857" cy="369332"/>
          </a:xfrm>
        </p:grpSpPr>
        <p:cxnSp>
          <p:nvCxnSpPr>
            <p:cNvPr id="25" name="直線コネクタ 24"/>
            <p:cNvCxnSpPr/>
            <p:nvPr/>
          </p:nvCxnSpPr>
          <p:spPr>
            <a:xfrm>
              <a:off x="3756476" y="4581128"/>
              <a:ext cx="82085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3918151" y="4249663"/>
              <a:ext cx="648072" cy="369332"/>
            </a:xfrm>
            <a:prstGeom prst="rect">
              <a:avLst/>
            </a:prstGeom>
            <a:noFill/>
          </p:spPr>
          <p:txBody>
            <a:bodyPr wrap="square" rtlCol="0">
              <a:spAutoFit/>
            </a:bodyPr>
            <a:lstStyle/>
            <a:p>
              <a:r>
                <a:rPr lang="en-US" altLang="ja-JP" dirty="0" smtClean="0">
                  <a:solidFill>
                    <a:schemeClr val="bg1"/>
                  </a:solidFill>
                  <a:latin typeface="+mj-lt"/>
                  <a:ea typeface="ＭＳ Ｐゴシック" pitchFamily="50" charset="-128"/>
                </a:rPr>
                <a:t>1μm</a:t>
              </a:r>
              <a:endParaRPr kumimoji="1" lang="ja-JP" altLang="en-US" dirty="0" smtClean="0">
                <a:solidFill>
                  <a:schemeClr val="bg1"/>
                </a:solidFill>
                <a:latin typeface="+mj-lt"/>
                <a:ea typeface="ＭＳ Ｐゴシック" pitchFamily="50" charset="-128"/>
              </a:endParaRPr>
            </a:p>
          </p:txBody>
        </p:sp>
      </p:grpSp>
      <p:sp>
        <p:nvSpPr>
          <p:cNvPr id="24" name="テキスト ボックス 23"/>
          <p:cNvSpPr txBox="1"/>
          <p:nvPr/>
        </p:nvSpPr>
        <p:spPr>
          <a:xfrm>
            <a:off x="2192509" y="858074"/>
            <a:ext cx="2256435" cy="1107996"/>
          </a:xfrm>
          <a:prstGeom prst="rect">
            <a:avLst/>
          </a:prstGeom>
          <a:noFill/>
        </p:spPr>
        <p:txBody>
          <a:bodyPr wrap="square" rtlCol="0">
            <a:spAutoFit/>
          </a:bodyPr>
          <a:lstStyle/>
          <a:p>
            <a:r>
              <a:rPr kumimoji="1" lang="en-US" altLang="ja-JP" b="1" dirty="0" smtClean="0">
                <a:latin typeface="+mj-lt"/>
                <a:ea typeface="ＭＳ Ｐゴシック" pitchFamily="50" charset="-128"/>
              </a:rPr>
              <a:t>Parameter</a:t>
            </a:r>
          </a:p>
          <a:p>
            <a:r>
              <a:rPr lang="en-US" altLang="ja-JP" sz="1600" dirty="0" smtClean="0">
                <a:latin typeface="+mj-lt"/>
                <a:ea typeface="ＭＳ Ｐゴシック" pitchFamily="50" charset="-128"/>
              </a:rPr>
              <a:t>Sample preparation</a:t>
            </a:r>
            <a:endParaRPr kumimoji="1" lang="en-US" altLang="ja-JP" sz="1600" dirty="0" smtClean="0">
              <a:latin typeface="+mj-lt"/>
              <a:ea typeface="ＭＳ Ｐゴシック" pitchFamily="50" charset="-128"/>
            </a:endParaRPr>
          </a:p>
          <a:p>
            <a:r>
              <a:rPr lang="en-US" altLang="ja-JP" sz="1600" dirty="0" smtClean="0">
                <a:latin typeface="+mj-lt"/>
                <a:ea typeface="ＭＳ Ｐゴシック" pitchFamily="50" charset="-128"/>
              </a:rPr>
              <a:t>Intensity ( UV &amp; Vis.)</a:t>
            </a:r>
          </a:p>
          <a:p>
            <a:r>
              <a:rPr lang="en-US" altLang="ja-JP" sz="1600" dirty="0" smtClean="0">
                <a:latin typeface="+mj-lt"/>
                <a:ea typeface="ＭＳ Ｐゴシック" pitchFamily="50" charset="-128"/>
              </a:rPr>
              <a:t>Irradiated position (Vis.)</a:t>
            </a:r>
          </a:p>
        </p:txBody>
      </p:sp>
      <p:sp>
        <p:nvSpPr>
          <p:cNvPr id="28" name="角丸四角形吹き出し 27"/>
          <p:cNvSpPr/>
          <p:nvPr/>
        </p:nvSpPr>
        <p:spPr>
          <a:xfrm rot="16200000">
            <a:off x="1966503" y="-61553"/>
            <a:ext cx="1508497" cy="3312368"/>
          </a:xfrm>
          <a:prstGeom prst="wedgeRoundRectCallout">
            <a:avLst>
              <a:gd name="adj1" fmla="val -78270"/>
              <a:gd name="adj2" fmla="val -31466"/>
              <a:gd name="adj3" fmla="val 16667"/>
            </a:avLst>
          </a:prstGeom>
          <a:noFill/>
          <a:ln w="6350">
            <a:solidFill>
              <a:schemeClr val="tx1"/>
            </a:solidFill>
            <a:prstDash val="sysDash"/>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a typeface="ＭＳ Ｐゴシック" pitchFamily="50" charset="-128"/>
            </a:endParaRPr>
          </a:p>
        </p:txBody>
      </p:sp>
      <p:sp>
        <p:nvSpPr>
          <p:cNvPr id="27" name="テキスト ボックス 26"/>
          <p:cNvSpPr txBox="1"/>
          <p:nvPr/>
        </p:nvSpPr>
        <p:spPr>
          <a:xfrm>
            <a:off x="4808984" y="3717032"/>
            <a:ext cx="4191322" cy="338554"/>
          </a:xfrm>
          <a:prstGeom prst="rect">
            <a:avLst/>
          </a:prstGeom>
          <a:noFill/>
        </p:spPr>
        <p:txBody>
          <a:bodyPr wrap="square" rtlCol="0">
            <a:spAutoFit/>
          </a:bodyPr>
          <a:lstStyle/>
          <a:p>
            <a:r>
              <a:rPr lang="en-US" altLang="ja-JP" sz="1600" u="sng" dirty="0" smtClean="0">
                <a:latin typeface="+mj-lt"/>
                <a:ea typeface="ＭＳ Ｐゴシック" pitchFamily="50" charset="-128"/>
              </a:rPr>
              <a:t>Relation between Inter-spot distance &amp; FWHM</a:t>
            </a:r>
            <a:endParaRPr kumimoji="1" lang="en-US" altLang="ja-JP" sz="1600" u="sng" dirty="0" smtClean="0">
              <a:latin typeface="+mj-lt"/>
              <a:ea typeface="ＭＳ Ｐゴシック" pitchFamily="50" charset="-128"/>
            </a:endParaRPr>
          </a:p>
        </p:txBody>
      </p:sp>
      <p:sp>
        <p:nvSpPr>
          <p:cNvPr id="32" name="テキスト ボックス 31"/>
          <p:cNvSpPr txBox="1"/>
          <p:nvPr/>
        </p:nvSpPr>
        <p:spPr>
          <a:xfrm>
            <a:off x="4736976" y="692696"/>
            <a:ext cx="2376264" cy="338554"/>
          </a:xfrm>
          <a:prstGeom prst="rect">
            <a:avLst/>
          </a:prstGeom>
          <a:noFill/>
        </p:spPr>
        <p:txBody>
          <a:bodyPr wrap="square" rtlCol="0">
            <a:spAutoFit/>
          </a:bodyPr>
          <a:lstStyle/>
          <a:p>
            <a:r>
              <a:rPr kumimoji="1" lang="en-US" altLang="ja-JP" sz="1600" u="sng" dirty="0" smtClean="0">
                <a:latin typeface="+mj-lt"/>
                <a:ea typeface="ＭＳ Ｐゴシック" pitchFamily="50" charset="-128"/>
              </a:rPr>
              <a:t>Fluorescent intensity</a:t>
            </a:r>
            <a:endParaRPr kumimoji="1" lang="ja-JP" altLang="en-US" sz="1600" u="sng" dirty="0" smtClean="0">
              <a:latin typeface="+mj-lt"/>
              <a:ea typeface="ＭＳ Ｐゴシック" pitchFamily="50" charset="-128"/>
            </a:endParaRPr>
          </a:p>
        </p:txBody>
      </p:sp>
      <p:grpSp>
        <p:nvGrpSpPr>
          <p:cNvPr id="35" name="グループ化 34"/>
          <p:cNvGrpSpPr/>
          <p:nvPr/>
        </p:nvGrpSpPr>
        <p:grpSpPr>
          <a:xfrm>
            <a:off x="4736976" y="885275"/>
            <a:ext cx="3384376" cy="2964579"/>
            <a:chOff x="5241032" y="608437"/>
            <a:chExt cx="3384376" cy="2964579"/>
          </a:xfrm>
        </p:grpSpPr>
        <p:grpSp>
          <p:nvGrpSpPr>
            <p:cNvPr id="23" name="グループ化 22"/>
            <p:cNvGrpSpPr/>
            <p:nvPr/>
          </p:nvGrpSpPr>
          <p:grpSpPr>
            <a:xfrm>
              <a:off x="5241032" y="608437"/>
              <a:ext cx="3384376" cy="2964579"/>
              <a:chOff x="5305420" y="332656"/>
              <a:chExt cx="3384376" cy="2964579"/>
            </a:xfrm>
          </p:grpSpPr>
          <p:pic>
            <p:nvPicPr>
              <p:cNvPr id="105475" name="Picture 3"/>
              <p:cNvPicPr>
                <a:picLocks noChangeAspect="1" noChangeArrowheads="1"/>
              </p:cNvPicPr>
              <p:nvPr/>
            </p:nvPicPr>
            <p:blipFill>
              <a:blip r:embed="rId6" cstate="print"/>
              <a:srcRect/>
              <a:stretch>
                <a:fillRect/>
              </a:stretch>
            </p:blipFill>
            <p:spPr bwMode="auto">
              <a:xfrm>
                <a:off x="5313040" y="332656"/>
                <a:ext cx="3368919" cy="1800000"/>
              </a:xfrm>
              <a:prstGeom prst="rect">
                <a:avLst/>
              </a:prstGeom>
              <a:noFill/>
              <a:ln w="9525">
                <a:noFill/>
                <a:miter lim="800000"/>
                <a:headEnd/>
                <a:tailEnd/>
              </a:ln>
              <a:effectLst/>
            </p:spPr>
          </p:pic>
          <p:sp useBgFill="1">
            <p:nvSpPr>
              <p:cNvPr id="22" name="正方形/長方形 21"/>
              <p:cNvSpPr/>
              <p:nvPr/>
            </p:nvSpPr>
            <p:spPr>
              <a:xfrm>
                <a:off x="6321152" y="1628800"/>
                <a:ext cx="180020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5474" name="Picture 2"/>
              <p:cNvPicPr>
                <a:picLocks noChangeAspect="1" noChangeArrowheads="1"/>
              </p:cNvPicPr>
              <p:nvPr/>
            </p:nvPicPr>
            <p:blipFill>
              <a:blip r:embed="rId7" cstate="print"/>
              <a:srcRect/>
              <a:stretch>
                <a:fillRect/>
              </a:stretch>
            </p:blipFill>
            <p:spPr bwMode="auto">
              <a:xfrm>
                <a:off x="5305420" y="1488976"/>
                <a:ext cx="3384376" cy="1808259"/>
              </a:xfrm>
              <a:prstGeom prst="rect">
                <a:avLst/>
              </a:prstGeom>
              <a:noFill/>
              <a:ln w="9525">
                <a:noFill/>
                <a:miter lim="800000"/>
                <a:headEnd/>
                <a:tailEnd/>
              </a:ln>
              <a:effectLst/>
            </p:spPr>
          </p:pic>
        </p:grpSp>
        <p:sp>
          <p:nvSpPr>
            <p:cNvPr id="29" name="左右矢印 28"/>
            <p:cNvSpPr/>
            <p:nvPr/>
          </p:nvSpPr>
          <p:spPr>
            <a:xfrm>
              <a:off x="6866736" y="1276380"/>
              <a:ext cx="496436" cy="136396"/>
            </a:xfrm>
            <a:prstGeom prst="lef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左右矢印 30"/>
            <p:cNvSpPr/>
            <p:nvPr/>
          </p:nvSpPr>
          <p:spPr>
            <a:xfrm>
              <a:off x="6601596" y="2420888"/>
              <a:ext cx="324000" cy="136396"/>
            </a:xfrm>
            <a:prstGeom prst="lef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6" name="テキスト ボックス 35"/>
          <p:cNvSpPr txBox="1"/>
          <p:nvPr/>
        </p:nvSpPr>
        <p:spPr>
          <a:xfrm>
            <a:off x="8121352" y="1229851"/>
            <a:ext cx="1296144" cy="830997"/>
          </a:xfrm>
          <a:prstGeom prst="rect">
            <a:avLst/>
          </a:prstGeom>
          <a:noFill/>
        </p:spPr>
        <p:txBody>
          <a:bodyPr wrap="square" rtlCol="0">
            <a:spAutoFit/>
          </a:bodyPr>
          <a:lstStyle/>
          <a:p>
            <a:pPr algn="ctr"/>
            <a:r>
              <a:rPr kumimoji="1" lang="en-US" altLang="ja-JP" sz="2400" dirty="0" smtClean="0"/>
              <a:t>FWHM</a:t>
            </a:r>
          </a:p>
          <a:p>
            <a:pPr algn="ctr"/>
            <a:r>
              <a:rPr lang="en-US" altLang="ja-JP" sz="2400" dirty="0" smtClean="0"/>
              <a:t>949 nm</a:t>
            </a:r>
            <a:endParaRPr kumimoji="1" lang="ja-JP" altLang="en-US" sz="2400" dirty="0"/>
          </a:p>
        </p:txBody>
      </p:sp>
      <p:sp>
        <p:nvSpPr>
          <p:cNvPr id="38" name="テキスト ボックス 37"/>
          <p:cNvSpPr txBox="1"/>
          <p:nvPr/>
        </p:nvSpPr>
        <p:spPr>
          <a:xfrm>
            <a:off x="7833320" y="2276872"/>
            <a:ext cx="1944216" cy="1015663"/>
          </a:xfrm>
          <a:prstGeom prst="rect">
            <a:avLst/>
          </a:prstGeom>
          <a:solidFill>
            <a:srgbClr val="FFD653"/>
          </a:solidFill>
        </p:spPr>
        <p:txBody>
          <a:bodyPr wrap="square" rtlCol="0">
            <a:spAutoFit/>
          </a:bodyPr>
          <a:lstStyle/>
          <a:p>
            <a:pPr algn="ctr"/>
            <a:r>
              <a:rPr kumimoji="1" lang="en-US" altLang="ja-JP" sz="2400" dirty="0" smtClean="0">
                <a:solidFill>
                  <a:srgbClr val="0000FF"/>
                </a:solidFill>
              </a:rPr>
              <a:t>FWHM</a:t>
            </a:r>
          </a:p>
          <a:p>
            <a:pPr algn="ctr"/>
            <a:r>
              <a:rPr lang="en-US" altLang="ja-JP" sz="3600" b="1" dirty="0" smtClean="0">
                <a:solidFill>
                  <a:srgbClr val="0000FF"/>
                </a:solidFill>
              </a:rPr>
              <a:t>334nm</a:t>
            </a:r>
            <a:endParaRPr kumimoji="1" lang="ja-JP" altLang="en-US" sz="3600" b="1" dirty="0">
              <a:solidFill>
                <a:srgbClr val="0000FF"/>
              </a:solidFill>
            </a:endParaRPr>
          </a:p>
        </p:txBody>
      </p:sp>
    </p:spTree>
    <p:custDataLst>
      <p:tags r:id="rId1"/>
    </p:custDataLst>
  </p:cSld>
  <p:clrMapOvr>
    <a:masterClrMapping/>
  </p:clrMapOvr>
  <p:transition advTm="5085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cstate="print"/>
          <a:srcRect/>
          <a:stretch>
            <a:fillRect/>
          </a:stretch>
        </p:blipFill>
        <p:spPr bwMode="auto">
          <a:xfrm>
            <a:off x="5889104" y="3273951"/>
            <a:ext cx="2520280" cy="2520280"/>
          </a:xfrm>
          <a:prstGeom prst="rect">
            <a:avLst/>
          </a:prstGeom>
          <a:noFill/>
          <a:ln w="9525">
            <a:noFill/>
            <a:miter lim="800000"/>
            <a:headEnd/>
            <a:tailEnd/>
          </a:ln>
        </p:spPr>
      </p:pic>
      <p:sp>
        <p:nvSpPr>
          <p:cNvPr id="20" name="円/楕円 19"/>
          <p:cNvSpPr/>
          <p:nvPr/>
        </p:nvSpPr>
        <p:spPr>
          <a:xfrm>
            <a:off x="3620880" y="4738591"/>
            <a:ext cx="252000" cy="252000"/>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21" name="テキスト ボックス 20"/>
          <p:cNvSpPr txBox="1"/>
          <p:nvPr/>
        </p:nvSpPr>
        <p:spPr>
          <a:xfrm>
            <a:off x="3584848" y="4909501"/>
            <a:ext cx="792088" cy="369332"/>
          </a:xfrm>
          <a:prstGeom prst="rect">
            <a:avLst/>
          </a:prstGeom>
          <a:noFill/>
        </p:spPr>
        <p:txBody>
          <a:bodyPr wrap="square" rtlCol="0">
            <a:spAutoFit/>
          </a:bodyPr>
          <a:lstStyle/>
          <a:p>
            <a:pPr algn="ctr"/>
            <a:r>
              <a:rPr lang="en-US" altLang="ja-JP" dirty="0" smtClean="0">
                <a:latin typeface="Calibri" pitchFamily="34" charset="0"/>
                <a:ea typeface="ＭＳ Ｐゴシック" pitchFamily="50" charset="-128"/>
              </a:rPr>
              <a:t>DE1</a:t>
            </a:r>
            <a:endParaRPr kumimoji="1" lang="ja-JP" altLang="en-US" dirty="0" smtClean="0">
              <a:latin typeface="Calibri" pitchFamily="34" charset="0"/>
              <a:ea typeface="ＭＳ Ｐゴシック" pitchFamily="50" charset="-128"/>
            </a:endParaRPr>
          </a:p>
        </p:txBody>
      </p:sp>
      <p:sp>
        <p:nvSpPr>
          <p:cNvPr id="37" name="フリーフォーム 36"/>
          <p:cNvSpPr/>
          <p:nvPr/>
        </p:nvSpPr>
        <p:spPr>
          <a:xfrm>
            <a:off x="2000672" y="4064298"/>
            <a:ext cx="2448272" cy="770756"/>
          </a:xfrm>
          <a:custGeom>
            <a:avLst/>
            <a:gdLst>
              <a:gd name="connsiteX0" fmla="*/ 145521 w 1137179"/>
              <a:gd name="connsiteY0" fmla="*/ 0 h 133350"/>
              <a:gd name="connsiteX1" fmla="*/ 967846 w 1137179"/>
              <a:gd name="connsiteY1" fmla="*/ 0 h 133350"/>
              <a:gd name="connsiteX2" fmla="*/ 983721 w 1137179"/>
              <a:gd name="connsiteY2" fmla="*/ 38100 h 133350"/>
              <a:gd name="connsiteX3" fmla="*/ 139171 w 1137179"/>
              <a:gd name="connsiteY3" fmla="*/ 50800 h 133350"/>
              <a:gd name="connsiteX4" fmla="*/ 148696 w 1137179"/>
              <a:gd name="connsiteY4" fmla="*/ 82550 h 133350"/>
              <a:gd name="connsiteX5" fmla="*/ 996421 w 1137179"/>
              <a:gd name="connsiteY5" fmla="*/ 85725 h 133350"/>
              <a:gd name="connsiteX6" fmla="*/ 993246 w 1137179"/>
              <a:gd name="connsiteY6" fmla="*/ 123825 h 133350"/>
              <a:gd name="connsiteX7" fmla="*/ 872596 w 1137179"/>
              <a:gd name="connsiteY7" fmla="*/ 1333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7179" h="133350">
                <a:moveTo>
                  <a:pt x="145521" y="0"/>
                </a:moveTo>
                <a:lnTo>
                  <a:pt x="967846" y="0"/>
                </a:lnTo>
                <a:cubicBezTo>
                  <a:pt x="1107546" y="6350"/>
                  <a:pt x="1121833" y="29633"/>
                  <a:pt x="983721" y="38100"/>
                </a:cubicBezTo>
                <a:cubicBezTo>
                  <a:pt x="845609" y="46567"/>
                  <a:pt x="278342" y="43392"/>
                  <a:pt x="139171" y="50800"/>
                </a:cubicBezTo>
                <a:cubicBezTo>
                  <a:pt x="0" y="58208"/>
                  <a:pt x="5821" y="76729"/>
                  <a:pt x="148696" y="82550"/>
                </a:cubicBezTo>
                <a:cubicBezTo>
                  <a:pt x="291571" y="88371"/>
                  <a:pt x="855663" y="78846"/>
                  <a:pt x="996421" y="85725"/>
                </a:cubicBezTo>
                <a:cubicBezTo>
                  <a:pt x="1137179" y="92604"/>
                  <a:pt x="1013884" y="115888"/>
                  <a:pt x="993246" y="123825"/>
                </a:cubicBezTo>
                <a:cubicBezTo>
                  <a:pt x="972609" y="131763"/>
                  <a:pt x="922602" y="132556"/>
                  <a:pt x="872596" y="133350"/>
                </a:cubicBezTo>
              </a:path>
            </a:pathLst>
          </a:cu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Calibri" pitchFamily="34" charset="0"/>
              <a:ea typeface="ＭＳ Ｐゴシック" pitchFamily="50" charset="-128"/>
            </a:endParaRPr>
          </a:p>
        </p:txBody>
      </p:sp>
      <p:sp>
        <p:nvSpPr>
          <p:cNvPr id="38" name="円/楕円 37"/>
          <p:cNvSpPr/>
          <p:nvPr/>
        </p:nvSpPr>
        <p:spPr>
          <a:xfrm>
            <a:off x="2576856" y="4221088"/>
            <a:ext cx="1080000" cy="1080000"/>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ea typeface="ＭＳ Ｐゴシック" pitchFamily="50" charset="-128"/>
            </a:endParaRPr>
          </a:p>
        </p:txBody>
      </p:sp>
      <p:sp>
        <p:nvSpPr>
          <p:cNvPr id="39" name="右矢印 38"/>
          <p:cNvSpPr/>
          <p:nvPr/>
        </p:nvSpPr>
        <p:spPr>
          <a:xfrm>
            <a:off x="4762094" y="4431935"/>
            <a:ext cx="864096" cy="504056"/>
          </a:xfrm>
          <a:prstGeom prst="rightArrow">
            <a:avLst/>
          </a:prstGeom>
          <a:solidFill>
            <a:srgbClr val="FFC000">
              <a:alpha val="74000"/>
            </a:srgbClr>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41" name="テキスト ボックス 40"/>
          <p:cNvSpPr txBox="1"/>
          <p:nvPr/>
        </p:nvSpPr>
        <p:spPr>
          <a:xfrm>
            <a:off x="6582290" y="5589240"/>
            <a:ext cx="1224136" cy="400110"/>
          </a:xfrm>
          <a:prstGeom prst="rect">
            <a:avLst/>
          </a:prstGeom>
          <a:noFill/>
        </p:spPr>
        <p:txBody>
          <a:bodyPr wrap="square" rtlCol="0">
            <a:spAutoFit/>
          </a:bodyPr>
          <a:lstStyle/>
          <a:p>
            <a:pPr algn="ctr"/>
            <a:r>
              <a:rPr kumimoji="1" lang="en-US" altLang="ja-JP" sz="2000" dirty="0" smtClean="0">
                <a:latin typeface="Calibri" pitchFamily="34" charset="0"/>
                <a:ea typeface="ＭＳ Ｐゴシック" pitchFamily="50" charset="-128"/>
              </a:rPr>
              <a:t>example</a:t>
            </a:r>
            <a:endParaRPr kumimoji="1" lang="ja-JP" altLang="en-US" sz="2000" dirty="0" smtClean="0">
              <a:latin typeface="Calibri" pitchFamily="34" charset="0"/>
              <a:ea typeface="ＭＳ Ｐゴシック" pitchFamily="50" charset="-128"/>
            </a:endParaRPr>
          </a:p>
        </p:txBody>
      </p:sp>
      <p:sp>
        <p:nvSpPr>
          <p:cNvPr id="42" name="テキスト ボックス 41"/>
          <p:cNvSpPr txBox="1"/>
          <p:nvPr/>
        </p:nvSpPr>
        <p:spPr>
          <a:xfrm>
            <a:off x="4721346" y="4935991"/>
            <a:ext cx="936104" cy="338554"/>
          </a:xfrm>
          <a:prstGeom prst="rect">
            <a:avLst/>
          </a:prstGeom>
          <a:noFill/>
        </p:spPr>
        <p:txBody>
          <a:bodyPr wrap="square" rtlCol="0">
            <a:spAutoFit/>
          </a:bodyPr>
          <a:lstStyle/>
          <a:p>
            <a:r>
              <a:rPr lang="en-US" altLang="ja-JP" sz="1600" dirty="0" smtClean="0">
                <a:latin typeface="Calibri" pitchFamily="34" charset="0"/>
                <a:ea typeface="ＭＳ Ｐゴシック" pitchFamily="50" charset="-128"/>
              </a:rPr>
              <a:t>Imaging</a:t>
            </a:r>
            <a:endParaRPr kumimoji="1" lang="ja-JP" altLang="en-US" sz="1600" dirty="0" smtClean="0">
              <a:latin typeface="Calibri" pitchFamily="34" charset="0"/>
              <a:ea typeface="ＭＳ Ｐゴシック" pitchFamily="50" charset="-128"/>
            </a:endParaRPr>
          </a:p>
        </p:txBody>
      </p:sp>
      <p:sp>
        <p:nvSpPr>
          <p:cNvPr id="47" name="テキスト ボックス 46"/>
          <p:cNvSpPr txBox="1"/>
          <p:nvPr/>
        </p:nvSpPr>
        <p:spPr>
          <a:xfrm>
            <a:off x="1928664" y="3532946"/>
            <a:ext cx="1872208" cy="400110"/>
          </a:xfrm>
          <a:prstGeom prst="rect">
            <a:avLst/>
          </a:prstGeom>
          <a:noFill/>
        </p:spPr>
        <p:txBody>
          <a:bodyPr wrap="square" rtlCol="0">
            <a:spAutoFit/>
          </a:bodyPr>
          <a:lstStyle/>
          <a:p>
            <a:pPr algn="ctr"/>
            <a:r>
              <a:rPr kumimoji="1" lang="en-US" altLang="ja-JP" sz="2000" dirty="0" smtClean="0"/>
              <a:t>Stage</a:t>
            </a:r>
            <a:r>
              <a:rPr kumimoji="1" lang="ja-JP" altLang="en-US" sz="2000" dirty="0" smtClean="0"/>
              <a:t> </a:t>
            </a:r>
            <a:r>
              <a:rPr kumimoji="1" lang="en-US" altLang="ja-JP" sz="2000" dirty="0" smtClean="0"/>
              <a:t>Scanning</a:t>
            </a:r>
            <a:endParaRPr kumimoji="1" lang="ja-JP" altLang="en-US" sz="2000" dirty="0"/>
          </a:p>
        </p:txBody>
      </p:sp>
      <p:sp>
        <p:nvSpPr>
          <p:cNvPr id="49" name="テキスト ボックス 48"/>
          <p:cNvSpPr txBox="1"/>
          <p:nvPr/>
        </p:nvSpPr>
        <p:spPr>
          <a:xfrm>
            <a:off x="2000672" y="5075892"/>
            <a:ext cx="936104" cy="369332"/>
          </a:xfrm>
          <a:prstGeom prst="rect">
            <a:avLst/>
          </a:prstGeom>
          <a:noFill/>
        </p:spPr>
        <p:txBody>
          <a:bodyPr wrap="square" rtlCol="0">
            <a:spAutoFit/>
          </a:bodyPr>
          <a:lstStyle/>
          <a:p>
            <a:r>
              <a:rPr lang="en-US" altLang="ja-JP" dirty="0" smtClean="0"/>
              <a:t>LASER</a:t>
            </a:r>
            <a:endParaRPr kumimoji="1" lang="ja-JP" altLang="en-US" dirty="0"/>
          </a:p>
        </p:txBody>
      </p:sp>
      <p:sp>
        <p:nvSpPr>
          <p:cNvPr id="50" name="テキスト ボックス 49"/>
          <p:cNvSpPr txBox="1"/>
          <p:nvPr/>
        </p:nvSpPr>
        <p:spPr>
          <a:xfrm>
            <a:off x="1784648" y="548680"/>
            <a:ext cx="6336704" cy="646331"/>
          </a:xfrm>
          <a:prstGeom prst="rect">
            <a:avLst/>
          </a:prstGeom>
          <a:noFill/>
        </p:spPr>
        <p:txBody>
          <a:bodyPr wrap="square" rtlCol="0">
            <a:spAutoFit/>
          </a:bodyPr>
          <a:lstStyle/>
          <a:p>
            <a:pPr algn="ctr"/>
            <a:r>
              <a:rPr lang="en-US" altLang="ja-JP" sz="3600" u="sng" dirty="0" smtClean="0">
                <a:latin typeface="+mj-lt"/>
                <a:ea typeface="ＭＳ Ｐゴシック" pitchFamily="50" charset="-128"/>
              </a:rPr>
              <a:t>Stage scan imaging with APD</a:t>
            </a:r>
            <a:endParaRPr kumimoji="1" lang="ja-JP" altLang="en-US" sz="3600" u="sng" baseline="30000" dirty="0" smtClean="0">
              <a:latin typeface="+mj-lt"/>
              <a:ea typeface="ＭＳ Ｐゴシック" pitchFamily="50" charset="-128"/>
            </a:endParaRPr>
          </a:p>
        </p:txBody>
      </p:sp>
      <p:pic>
        <p:nvPicPr>
          <p:cNvPr id="52" name="図 51" descr="stage_scan_sample.png"/>
          <p:cNvPicPr>
            <a:picLocks noChangeAspect="1"/>
          </p:cNvPicPr>
          <p:nvPr/>
        </p:nvPicPr>
        <p:blipFill>
          <a:blip r:embed="rId3" cstate="print"/>
          <a:stretch>
            <a:fillRect/>
          </a:stretch>
        </p:blipFill>
        <p:spPr>
          <a:xfrm>
            <a:off x="1599102" y="1823338"/>
            <a:ext cx="2736304" cy="671004"/>
          </a:xfrm>
          <a:prstGeom prst="rect">
            <a:avLst/>
          </a:prstGeom>
        </p:spPr>
      </p:pic>
      <p:sp>
        <p:nvSpPr>
          <p:cNvPr id="53" name="テキスト ボックス 52"/>
          <p:cNvSpPr txBox="1"/>
          <p:nvPr/>
        </p:nvSpPr>
        <p:spPr>
          <a:xfrm>
            <a:off x="2175166" y="1556831"/>
            <a:ext cx="1872208" cy="307777"/>
          </a:xfrm>
          <a:prstGeom prst="rect">
            <a:avLst/>
          </a:prstGeom>
          <a:noFill/>
        </p:spPr>
        <p:txBody>
          <a:bodyPr wrap="square" rtlCol="0">
            <a:spAutoFit/>
          </a:bodyPr>
          <a:lstStyle/>
          <a:p>
            <a:r>
              <a:rPr kumimoji="1" lang="en-US" altLang="ja-JP" sz="1400" dirty="0" smtClean="0">
                <a:latin typeface="+mj-lt"/>
                <a:ea typeface="ＭＳ Ｐゴシック" pitchFamily="50" charset="-128"/>
              </a:rPr>
              <a:t>single molecule</a:t>
            </a:r>
            <a:endParaRPr kumimoji="1" lang="ja-JP" altLang="en-US" sz="1400" dirty="0" smtClean="0">
              <a:latin typeface="+mj-lt"/>
              <a:ea typeface="ＭＳ Ｐゴシック" pitchFamily="50" charset="-128"/>
            </a:endParaRPr>
          </a:p>
        </p:txBody>
      </p:sp>
      <p:sp>
        <p:nvSpPr>
          <p:cNvPr id="54" name="テキスト ボックス 53"/>
          <p:cNvSpPr txBox="1"/>
          <p:nvPr/>
        </p:nvSpPr>
        <p:spPr>
          <a:xfrm>
            <a:off x="2975638" y="2451665"/>
            <a:ext cx="1215752" cy="307777"/>
          </a:xfrm>
          <a:prstGeom prst="rect">
            <a:avLst/>
          </a:prstGeom>
          <a:noFill/>
        </p:spPr>
        <p:txBody>
          <a:bodyPr wrap="square" rtlCol="0">
            <a:spAutoFit/>
          </a:bodyPr>
          <a:lstStyle/>
          <a:p>
            <a:r>
              <a:rPr kumimoji="1" lang="en-US" altLang="ja-JP" sz="1400" dirty="0" smtClean="0">
                <a:latin typeface="+mj-lt"/>
                <a:ea typeface="ＭＳ Ｐゴシック" pitchFamily="50" charset="-128"/>
              </a:rPr>
              <a:t>cover glass</a:t>
            </a:r>
            <a:endParaRPr kumimoji="1" lang="ja-JP" altLang="en-US" sz="1400" dirty="0" smtClean="0">
              <a:latin typeface="+mj-lt"/>
              <a:ea typeface="ＭＳ Ｐゴシック" pitchFamily="50" charset="-128"/>
            </a:endParaRPr>
          </a:p>
        </p:txBody>
      </p:sp>
      <p:cxnSp>
        <p:nvCxnSpPr>
          <p:cNvPr id="55" name="直線コネクタ 54"/>
          <p:cNvCxnSpPr/>
          <p:nvPr/>
        </p:nvCxnSpPr>
        <p:spPr>
          <a:xfrm flipV="1">
            <a:off x="2031150" y="2194808"/>
            <a:ext cx="144016" cy="340425"/>
          </a:xfrm>
          <a:prstGeom prst="line">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V="1">
            <a:off x="2146588" y="1800478"/>
            <a:ext cx="172594" cy="172594"/>
          </a:xfrm>
          <a:prstGeom prst="line">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H="1" flipV="1">
            <a:off x="3327294" y="2399402"/>
            <a:ext cx="72008" cy="12440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テキスト ボックス 57"/>
          <p:cNvSpPr txBox="1"/>
          <p:nvPr/>
        </p:nvSpPr>
        <p:spPr>
          <a:xfrm>
            <a:off x="1568624" y="1195011"/>
            <a:ext cx="1512168" cy="400110"/>
          </a:xfrm>
          <a:prstGeom prst="rect">
            <a:avLst/>
          </a:prstGeom>
          <a:noFill/>
        </p:spPr>
        <p:txBody>
          <a:bodyPr wrap="square" rtlCol="0">
            <a:spAutoFit/>
          </a:bodyPr>
          <a:lstStyle/>
          <a:p>
            <a:r>
              <a:rPr lang="en-US" altLang="ja-JP" sz="2000" dirty="0" smtClean="0">
                <a:latin typeface="+mj-lt"/>
                <a:ea typeface="ＭＳ Ｐゴシック" pitchFamily="50" charset="-128"/>
              </a:rPr>
              <a:t>Condition</a:t>
            </a:r>
            <a:endParaRPr kumimoji="1" lang="ja-JP" altLang="en-US" sz="2000" dirty="0" smtClean="0">
              <a:latin typeface="+mj-lt"/>
              <a:ea typeface="ＭＳ Ｐゴシック" pitchFamily="50" charset="-128"/>
            </a:endParaRPr>
          </a:p>
        </p:txBody>
      </p:sp>
      <p:grpSp>
        <p:nvGrpSpPr>
          <p:cNvPr id="59" name="グループ化 58"/>
          <p:cNvGrpSpPr/>
          <p:nvPr/>
        </p:nvGrpSpPr>
        <p:grpSpPr>
          <a:xfrm>
            <a:off x="4623438" y="1641613"/>
            <a:ext cx="4290002" cy="923330"/>
            <a:chOff x="3975366" y="1147392"/>
            <a:chExt cx="4290002" cy="923330"/>
          </a:xfrm>
        </p:grpSpPr>
        <p:sp>
          <p:nvSpPr>
            <p:cNvPr id="60" name="テキスト ボックス 59"/>
            <p:cNvSpPr txBox="1"/>
            <p:nvPr/>
          </p:nvSpPr>
          <p:spPr>
            <a:xfrm>
              <a:off x="3975366" y="1147392"/>
              <a:ext cx="4290002" cy="923330"/>
            </a:xfrm>
            <a:prstGeom prst="rect">
              <a:avLst/>
            </a:prstGeom>
            <a:noFill/>
          </p:spPr>
          <p:txBody>
            <a:bodyPr wrap="square" rtlCol="0">
              <a:spAutoFit/>
            </a:bodyPr>
            <a:lstStyle/>
            <a:p>
              <a:r>
                <a:rPr lang="ja-JP" altLang="en-US" dirty="0" smtClean="0">
                  <a:latin typeface="+mj-lt"/>
                  <a:ea typeface="ＭＳ Ｐゴシック" pitchFamily="50" charset="-128"/>
                </a:rPr>
                <a:t>･ </a:t>
              </a:r>
              <a:r>
                <a:rPr lang="en-US" altLang="ja-JP" dirty="0" smtClean="0">
                  <a:latin typeface="+mj-lt"/>
                  <a:ea typeface="ＭＳ Ｐゴシック" pitchFamily="50" charset="-128"/>
                </a:rPr>
                <a:t>a few dye in several micrometers</a:t>
              </a:r>
              <a:r>
                <a:rPr lang="ja-JP" altLang="en-US" dirty="0" smtClean="0">
                  <a:latin typeface="+mj-lt"/>
                  <a:ea typeface="ＭＳ Ｐゴシック" pitchFamily="50" charset="-128"/>
                </a:rPr>
                <a:t> </a:t>
              </a:r>
              <a:r>
                <a:rPr lang="en-US" altLang="ja-JP" dirty="0" smtClean="0">
                  <a:latin typeface="+mj-lt"/>
                  <a:ea typeface="ＭＳ Ｐゴシック" pitchFamily="50" charset="-128"/>
                </a:rPr>
                <a:t>square</a:t>
              </a:r>
            </a:p>
            <a:p>
              <a:endParaRPr lang="en-US" altLang="ja-JP" dirty="0" smtClean="0">
                <a:latin typeface="+mj-lt"/>
                <a:ea typeface="ＭＳ Ｐゴシック" pitchFamily="50" charset="-128"/>
              </a:endParaRPr>
            </a:p>
            <a:p>
              <a:r>
                <a:rPr lang="ja-JP" altLang="en-US" dirty="0" smtClean="0">
                  <a:latin typeface="+mj-lt"/>
                  <a:ea typeface="ＭＳ Ｐゴシック" pitchFamily="50" charset="-128"/>
                </a:rPr>
                <a:t>･ </a:t>
              </a:r>
              <a:r>
                <a:rPr lang="en-US" altLang="ja-JP" dirty="0" smtClean="0">
                  <a:latin typeface="+mj-lt"/>
                  <a:ea typeface="ＭＳ Ｐゴシック" pitchFamily="50" charset="-128"/>
                </a:rPr>
                <a:t>only a dye in laser light</a:t>
              </a:r>
            </a:p>
          </p:txBody>
        </p:sp>
        <p:sp>
          <p:nvSpPr>
            <p:cNvPr id="61" name="下矢印 60"/>
            <p:cNvSpPr/>
            <p:nvPr/>
          </p:nvSpPr>
          <p:spPr>
            <a:xfrm>
              <a:off x="5097016" y="1507644"/>
              <a:ext cx="14401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grpSp>
      <p:sp>
        <p:nvSpPr>
          <p:cNvPr id="62" name="テキスト ボックス 61"/>
          <p:cNvSpPr txBox="1"/>
          <p:nvPr/>
        </p:nvSpPr>
        <p:spPr>
          <a:xfrm>
            <a:off x="1599102" y="2471410"/>
            <a:ext cx="855712" cy="307777"/>
          </a:xfrm>
          <a:prstGeom prst="rect">
            <a:avLst/>
          </a:prstGeom>
          <a:noFill/>
        </p:spPr>
        <p:txBody>
          <a:bodyPr wrap="square" rtlCol="0">
            <a:spAutoFit/>
          </a:bodyPr>
          <a:lstStyle/>
          <a:p>
            <a:r>
              <a:rPr kumimoji="1" lang="en-US" altLang="ja-JP" sz="1400" dirty="0" smtClean="0">
                <a:latin typeface="+mj-lt"/>
                <a:ea typeface="ＭＳ Ｐゴシック" pitchFamily="50" charset="-128"/>
              </a:rPr>
              <a:t>PMMA</a:t>
            </a:r>
            <a:endParaRPr kumimoji="1" lang="ja-JP" altLang="en-US" sz="1400" dirty="0" smtClean="0">
              <a:latin typeface="+mj-lt"/>
              <a:ea typeface="ＭＳ Ｐゴシック" pitchFamily="50" charset="-128"/>
            </a:endParaRPr>
          </a:p>
        </p:txBody>
      </p:sp>
      <p:sp>
        <p:nvSpPr>
          <p:cNvPr id="63" name="角丸四角形 62"/>
          <p:cNvSpPr/>
          <p:nvPr/>
        </p:nvSpPr>
        <p:spPr>
          <a:xfrm>
            <a:off x="1424608" y="2995211"/>
            <a:ext cx="7344816" cy="3240360"/>
          </a:xfrm>
          <a:prstGeom prst="roundRect">
            <a:avLst>
              <a:gd name="adj" fmla="val 7653"/>
            </a:avLst>
          </a:prstGeom>
          <a:noFill/>
          <a:ln w="25400">
            <a:solidFill>
              <a:schemeClr val="tx2">
                <a:lumMod val="60000"/>
                <a:lumOff val="4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856656" y="694437"/>
            <a:ext cx="6264696" cy="646331"/>
          </a:xfrm>
          <a:prstGeom prst="rect">
            <a:avLst/>
          </a:prstGeom>
          <a:noFill/>
        </p:spPr>
        <p:txBody>
          <a:bodyPr wrap="square" rtlCol="0">
            <a:spAutoFit/>
          </a:bodyPr>
          <a:lstStyle/>
          <a:p>
            <a:pPr algn="ctr"/>
            <a:r>
              <a:rPr lang="en-US" altLang="ja-JP" sz="3600" u="sng" dirty="0" smtClean="0">
                <a:latin typeface="+mj-lt"/>
                <a:ea typeface="ＭＳ Ｐゴシック" pitchFamily="50" charset="-128"/>
              </a:rPr>
              <a:t>Stage scan imaging with APD</a:t>
            </a:r>
            <a:endParaRPr kumimoji="1" lang="ja-JP" altLang="en-US" sz="3600" u="sng" baseline="30000" dirty="0" smtClean="0">
              <a:latin typeface="+mj-lt"/>
              <a:ea typeface="ＭＳ Ｐゴシック" pitchFamily="50" charset="-128"/>
            </a:endParaRPr>
          </a:p>
        </p:txBody>
      </p:sp>
      <p:sp>
        <p:nvSpPr>
          <p:cNvPr id="31" name="角丸四角形 30"/>
          <p:cNvSpPr/>
          <p:nvPr/>
        </p:nvSpPr>
        <p:spPr>
          <a:xfrm>
            <a:off x="6825208" y="1819424"/>
            <a:ext cx="2664296" cy="2397154"/>
          </a:xfrm>
          <a:prstGeom prst="roundRect">
            <a:avLst>
              <a:gd name="adj" fmla="val 4608"/>
            </a:avLst>
          </a:prstGeom>
          <a:solidFill>
            <a:schemeClr val="bg1"/>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grpSp>
        <p:nvGrpSpPr>
          <p:cNvPr id="139" name="グループ化 138"/>
          <p:cNvGrpSpPr/>
          <p:nvPr/>
        </p:nvGrpSpPr>
        <p:grpSpPr>
          <a:xfrm>
            <a:off x="6335427" y="1872675"/>
            <a:ext cx="3253643" cy="1956623"/>
            <a:chOff x="6544407" y="97875"/>
            <a:chExt cx="3253643" cy="1956623"/>
          </a:xfrm>
        </p:grpSpPr>
        <p:pic>
          <p:nvPicPr>
            <p:cNvPr id="89091" name="Picture 3"/>
            <p:cNvPicPr>
              <a:picLocks noChangeAspect="1" noChangeArrowheads="1"/>
            </p:cNvPicPr>
            <p:nvPr/>
          </p:nvPicPr>
          <p:blipFill>
            <a:blip r:embed="rId3" cstate="print"/>
            <a:srcRect/>
            <a:stretch>
              <a:fillRect/>
            </a:stretch>
          </p:blipFill>
          <p:spPr bwMode="auto">
            <a:xfrm>
              <a:off x="6544407" y="97875"/>
              <a:ext cx="3253643" cy="1956623"/>
            </a:xfrm>
            <a:prstGeom prst="rect">
              <a:avLst/>
            </a:prstGeom>
            <a:noFill/>
            <a:ln w="9525">
              <a:noFill/>
              <a:miter lim="800000"/>
              <a:headEnd/>
              <a:tailEnd/>
            </a:ln>
            <a:effectLst/>
          </p:spPr>
        </p:pic>
        <p:sp>
          <p:nvSpPr>
            <p:cNvPr id="32" name="テキスト ボックス 31"/>
            <p:cNvSpPr txBox="1"/>
            <p:nvPr/>
          </p:nvSpPr>
          <p:spPr>
            <a:xfrm>
              <a:off x="7550204" y="1206719"/>
              <a:ext cx="216024" cy="338554"/>
            </a:xfrm>
            <a:prstGeom prst="rect">
              <a:avLst/>
            </a:prstGeom>
            <a:noFill/>
          </p:spPr>
          <p:txBody>
            <a:bodyPr wrap="square" rtlCol="0">
              <a:spAutoFit/>
            </a:bodyPr>
            <a:lstStyle/>
            <a:p>
              <a:r>
                <a:rPr kumimoji="1" lang="en-US" altLang="ja-JP" sz="1600" dirty="0" smtClean="0">
                  <a:latin typeface="+mj-lt"/>
                  <a:ea typeface="ＭＳ Ｐゴシック" pitchFamily="50" charset="-128"/>
                </a:rPr>
                <a:t>A</a:t>
              </a:r>
              <a:endParaRPr kumimoji="1" lang="ja-JP" altLang="en-US" sz="1600" dirty="0" smtClean="0">
                <a:latin typeface="+mj-lt"/>
                <a:ea typeface="ＭＳ Ｐゴシック" pitchFamily="50" charset="-128"/>
              </a:endParaRPr>
            </a:p>
          </p:txBody>
        </p:sp>
        <p:sp>
          <p:nvSpPr>
            <p:cNvPr id="33" name="テキスト ボックス 32"/>
            <p:cNvSpPr txBox="1"/>
            <p:nvPr/>
          </p:nvSpPr>
          <p:spPr>
            <a:xfrm>
              <a:off x="7864524" y="877159"/>
              <a:ext cx="216024" cy="338554"/>
            </a:xfrm>
            <a:prstGeom prst="rect">
              <a:avLst/>
            </a:prstGeom>
            <a:noFill/>
          </p:spPr>
          <p:txBody>
            <a:bodyPr wrap="square" rtlCol="0">
              <a:spAutoFit/>
            </a:bodyPr>
            <a:lstStyle/>
            <a:p>
              <a:r>
                <a:rPr kumimoji="1" lang="en-US" altLang="ja-JP" sz="1600" dirty="0" smtClean="0">
                  <a:latin typeface="+mj-lt"/>
                  <a:ea typeface="ＭＳ Ｐゴシック" pitchFamily="50" charset="-128"/>
                </a:rPr>
                <a:t>B</a:t>
              </a:r>
              <a:endParaRPr kumimoji="1" lang="ja-JP" altLang="en-US" sz="1600" dirty="0" smtClean="0">
                <a:latin typeface="+mj-lt"/>
                <a:ea typeface="ＭＳ Ｐゴシック" pitchFamily="50" charset="-128"/>
              </a:endParaRPr>
            </a:p>
          </p:txBody>
        </p:sp>
        <p:sp>
          <p:nvSpPr>
            <p:cNvPr id="34" name="テキスト ボックス 33"/>
            <p:cNvSpPr txBox="1"/>
            <p:nvPr/>
          </p:nvSpPr>
          <p:spPr>
            <a:xfrm>
              <a:off x="8288952" y="240135"/>
              <a:ext cx="216024" cy="338554"/>
            </a:xfrm>
            <a:prstGeom prst="rect">
              <a:avLst/>
            </a:prstGeom>
            <a:noFill/>
          </p:spPr>
          <p:txBody>
            <a:bodyPr wrap="square" rtlCol="0">
              <a:spAutoFit/>
            </a:bodyPr>
            <a:lstStyle/>
            <a:p>
              <a:r>
                <a:rPr kumimoji="1" lang="en-US" altLang="ja-JP" sz="1600" dirty="0" smtClean="0">
                  <a:latin typeface="+mj-lt"/>
                  <a:ea typeface="ＭＳ Ｐゴシック" pitchFamily="50" charset="-128"/>
                </a:rPr>
                <a:t>C</a:t>
              </a:r>
              <a:endParaRPr kumimoji="1" lang="ja-JP" altLang="en-US" sz="1600" dirty="0" smtClean="0">
                <a:latin typeface="+mj-lt"/>
                <a:ea typeface="ＭＳ Ｐゴシック" pitchFamily="50" charset="-128"/>
              </a:endParaRPr>
            </a:p>
          </p:txBody>
        </p:sp>
        <p:sp>
          <p:nvSpPr>
            <p:cNvPr id="35" name="テキスト ボックス 34"/>
            <p:cNvSpPr txBox="1"/>
            <p:nvPr/>
          </p:nvSpPr>
          <p:spPr>
            <a:xfrm>
              <a:off x="8732812" y="880170"/>
              <a:ext cx="216024" cy="338554"/>
            </a:xfrm>
            <a:prstGeom prst="rect">
              <a:avLst/>
            </a:prstGeom>
            <a:noFill/>
          </p:spPr>
          <p:txBody>
            <a:bodyPr wrap="square" rtlCol="0">
              <a:spAutoFit/>
            </a:bodyPr>
            <a:lstStyle/>
            <a:p>
              <a:r>
                <a:rPr kumimoji="1" lang="en-US" altLang="ja-JP" sz="1600" dirty="0" smtClean="0">
                  <a:latin typeface="+mj-lt"/>
                  <a:ea typeface="ＭＳ Ｐゴシック" pitchFamily="50" charset="-128"/>
                </a:rPr>
                <a:t>D</a:t>
              </a:r>
              <a:endParaRPr kumimoji="1" lang="ja-JP" altLang="en-US" sz="1600" dirty="0" smtClean="0">
                <a:latin typeface="+mj-lt"/>
                <a:ea typeface="ＭＳ Ｐゴシック" pitchFamily="50" charset="-128"/>
              </a:endParaRPr>
            </a:p>
          </p:txBody>
        </p:sp>
        <p:sp>
          <p:nvSpPr>
            <p:cNvPr id="36" name="テキスト ボックス 35"/>
            <p:cNvSpPr txBox="1"/>
            <p:nvPr/>
          </p:nvSpPr>
          <p:spPr>
            <a:xfrm>
              <a:off x="9088660" y="1199099"/>
              <a:ext cx="216024" cy="338554"/>
            </a:xfrm>
            <a:prstGeom prst="rect">
              <a:avLst/>
            </a:prstGeom>
            <a:noFill/>
          </p:spPr>
          <p:txBody>
            <a:bodyPr wrap="square" rtlCol="0">
              <a:spAutoFit/>
            </a:bodyPr>
            <a:lstStyle/>
            <a:p>
              <a:r>
                <a:rPr lang="en-US" altLang="ja-JP" sz="1600" dirty="0" smtClean="0">
                  <a:latin typeface="+mj-lt"/>
                  <a:ea typeface="ＭＳ Ｐゴシック" pitchFamily="50" charset="-128"/>
                </a:rPr>
                <a:t>E</a:t>
              </a:r>
              <a:endParaRPr kumimoji="1" lang="ja-JP" altLang="en-US" sz="1600" dirty="0" smtClean="0">
                <a:latin typeface="+mj-lt"/>
                <a:ea typeface="ＭＳ Ｐゴシック" pitchFamily="50" charset="-128"/>
              </a:endParaRPr>
            </a:p>
          </p:txBody>
        </p:sp>
        <p:sp>
          <p:nvSpPr>
            <p:cNvPr id="38" name="円/楕円 37"/>
            <p:cNvSpPr/>
            <p:nvPr/>
          </p:nvSpPr>
          <p:spPr>
            <a:xfrm>
              <a:off x="7661982" y="1477617"/>
              <a:ext cx="97200" cy="79200"/>
            </a:xfrm>
            <a:prstGeom prst="ellipse">
              <a:avLst/>
            </a:prstGeom>
            <a:gradFill flip="none" rotWithShape="1">
              <a:gsLst>
                <a:gs pos="0">
                  <a:srgbClr val="EE7D3E"/>
                </a:gs>
                <a:gs pos="30000">
                  <a:srgbClr val="FD8C2F"/>
                </a:gs>
                <a:gs pos="70000">
                  <a:srgbClr val="E87A00"/>
                </a:gs>
                <a:gs pos="72000">
                  <a:srgbClr val="8C5306"/>
                </a:gs>
              </a:gsLst>
              <a:path path="shape">
                <a:fillToRect l="50000" t="50000" r="50000" b="50000"/>
              </a:path>
              <a:tileRect/>
            </a:gradFill>
            <a:ln w="15875">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39" name="円/楕円 38"/>
            <p:cNvSpPr/>
            <p:nvPr/>
          </p:nvSpPr>
          <p:spPr>
            <a:xfrm>
              <a:off x="8069647" y="1118419"/>
              <a:ext cx="97200" cy="79200"/>
            </a:xfrm>
            <a:prstGeom prst="ellipse">
              <a:avLst/>
            </a:prstGeom>
            <a:gradFill flip="none" rotWithShape="1">
              <a:gsLst>
                <a:gs pos="0">
                  <a:srgbClr val="EE7D3E"/>
                </a:gs>
                <a:gs pos="30000">
                  <a:srgbClr val="FD8C2F"/>
                </a:gs>
                <a:gs pos="70000">
                  <a:srgbClr val="E87A00"/>
                </a:gs>
                <a:gs pos="72000">
                  <a:srgbClr val="8C5306"/>
                </a:gs>
              </a:gsLst>
              <a:path path="shape">
                <a:fillToRect l="50000" t="50000" r="50000" b="50000"/>
              </a:path>
              <a:tileRect/>
            </a:gradFill>
            <a:ln w="15875">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40" name="円/楕円 39"/>
            <p:cNvSpPr/>
            <p:nvPr/>
          </p:nvSpPr>
          <p:spPr>
            <a:xfrm>
              <a:off x="8402382" y="497698"/>
              <a:ext cx="97200" cy="79200"/>
            </a:xfrm>
            <a:prstGeom prst="ellipse">
              <a:avLst/>
            </a:prstGeom>
            <a:gradFill flip="none" rotWithShape="1">
              <a:gsLst>
                <a:gs pos="0">
                  <a:srgbClr val="EE7D3E"/>
                </a:gs>
                <a:gs pos="30000">
                  <a:srgbClr val="FD8C2F"/>
                </a:gs>
                <a:gs pos="70000">
                  <a:srgbClr val="E87A00"/>
                </a:gs>
                <a:gs pos="72000">
                  <a:srgbClr val="8C5306"/>
                </a:gs>
              </a:gsLst>
              <a:path path="shape">
                <a:fillToRect l="50000" t="50000" r="50000" b="50000"/>
              </a:path>
              <a:tileRect/>
            </a:gradFill>
            <a:ln w="15875">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41" name="円/楕円 40"/>
            <p:cNvSpPr/>
            <p:nvPr/>
          </p:nvSpPr>
          <p:spPr>
            <a:xfrm>
              <a:off x="8723287" y="1117577"/>
              <a:ext cx="97200" cy="79200"/>
            </a:xfrm>
            <a:prstGeom prst="ellipse">
              <a:avLst/>
            </a:prstGeom>
            <a:gradFill flip="none" rotWithShape="1">
              <a:gsLst>
                <a:gs pos="0">
                  <a:srgbClr val="EE7D3E"/>
                </a:gs>
                <a:gs pos="30000">
                  <a:srgbClr val="FD8C2F"/>
                </a:gs>
                <a:gs pos="70000">
                  <a:srgbClr val="E87A00"/>
                </a:gs>
                <a:gs pos="72000">
                  <a:srgbClr val="8C5306"/>
                </a:gs>
              </a:gsLst>
              <a:path path="shape">
                <a:fillToRect l="50000" t="50000" r="50000" b="50000"/>
              </a:path>
              <a:tileRect/>
            </a:gradFill>
            <a:ln w="15875">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42" name="円/楕円 41"/>
            <p:cNvSpPr/>
            <p:nvPr/>
          </p:nvSpPr>
          <p:spPr>
            <a:xfrm>
              <a:off x="9182097" y="1477617"/>
              <a:ext cx="97200" cy="79200"/>
            </a:xfrm>
            <a:prstGeom prst="ellipse">
              <a:avLst/>
            </a:prstGeom>
            <a:gradFill flip="none" rotWithShape="1">
              <a:gsLst>
                <a:gs pos="0">
                  <a:srgbClr val="EE7D3E"/>
                </a:gs>
                <a:gs pos="30000">
                  <a:srgbClr val="FD8C2F"/>
                </a:gs>
                <a:gs pos="70000">
                  <a:srgbClr val="E87A00"/>
                </a:gs>
                <a:gs pos="72000">
                  <a:srgbClr val="8C5306"/>
                </a:gs>
              </a:gsLst>
              <a:path path="shape">
                <a:fillToRect l="50000" t="50000" r="50000" b="50000"/>
              </a:path>
              <a:tileRect/>
            </a:gradFill>
            <a:ln w="15875">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48" name="フリーフォーム 47"/>
            <p:cNvSpPr/>
            <p:nvPr/>
          </p:nvSpPr>
          <p:spPr>
            <a:xfrm rot="21033655">
              <a:off x="7800925" y="1244005"/>
              <a:ext cx="257175" cy="209550"/>
            </a:xfrm>
            <a:custGeom>
              <a:avLst/>
              <a:gdLst>
                <a:gd name="connsiteX0" fmla="*/ 0 w 257175"/>
                <a:gd name="connsiteY0" fmla="*/ 209550 h 209550"/>
                <a:gd name="connsiteX1" fmla="*/ 123825 w 257175"/>
                <a:gd name="connsiteY1" fmla="*/ 171450 h 209550"/>
                <a:gd name="connsiteX2" fmla="*/ 257175 w 257175"/>
                <a:gd name="connsiteY2" fmla="*/ 0 h 209550"/>
              </a:gdLst>
              <a:ahLst/>
              <a:cxnLst>
                <a:cxn ang="0">
                  <a:pos x="connsiteX0" y="connsiteY0"/>
                </a:cxn>
                <a:cxn ang="0">
                  <a:pos x="connsiteX1" y="connsiteY1"/>
                </a:cxn>
                <a:cxn ang="0">
                  <a:pos x="connsiteX2" y="connsiteY2"/>
                </a:cxn>
              </a:cxnLst>
              <a:rect l="l" t="t" r="r" b="b"/>
              <a:pathLst>
                <a:path w="257175" h="209550">
                  <a:moveTo>
                    <a:pt x="0" y="209550"/>
                  </a:moveTo>
                  <a:cubicBezTo>
                    <a:pt x="40481" y="207962"/>
                    <a:pt x="80963" y="206375"/>
                    <a:pt x="123825" y="171450"/>
                  </a:cubicBezTo>
                  <a:cubicBezTo>
                    <a:pt x="166687" y="136525"/>
                    <a:pt x="211931" y="68262"/>
                    <a:pt x="257175" y="0"/>
                  </a:cubicBezTo>
                </a:path>
              </a:pathLst>
            </a:cu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j-lt"/>
              </a:endParaRPr>
            </a:p>
          </p:txBody>
        </p:sp>
        <p:sp>
          <p:nvSpPr>
            <p:cNvPr id="49" name="フリーフォーム 48"/>
            <p:cNvSpPr/>
            <p:nvPr/>
          </p:nvSpPr>
          <p:spPr>
            <a:xfrm>
              <a:off x="8153350" y="545505"/>
              <a:ext cx="200025" cy="393700"/>
            </a:xfrm>
            <a:custGeom>
              <a:avLst/>
              <a:gdLst>
                <a:gd name="connsiteX0" fmla="*/ 0 w 200025"/>
                <a:gd name="connsiteY0" fmla="*/ 393700 h 393700"/>
                <a:gd name="connsiteX1" fmla="*/ 142875 w 200025"/>
                <a:gd name="connsiteY1" fmla="*/ 60325 h 393700"/>
                <a:gd name="connsiteX2" fmla="*/ 200025 w 200025"/>
                <a:gd name="connsiteY2" fmla="*/ 31750 h 393700"/>
              </a:gdLst>
              <a:ahLst/>
              <a:cxnLst>
                <a:cxn ang="0">
                  <a:pos x="connsiteX0" y="connsiteY0"/>
                </a:cxn>
                <a:cxn ang="0">
                  <a:pos x="connsiteX1" y="connsiteY1"/>
                </a:cxn>
                <a:cxn ang="0">
                  <a:pos x="connsiteX2" y="connsiteY2"/>
                </a:cxn>
              </a:cxnLst>
              <a:rect l="l" t="t" r="r" b="b"/>
              <a:pathLst>
                <a:path w="200025" h="393700">
                  <a:moveTo>
                    <a:pt x="0" y="393700"/>
                  </a:moveTo>
                  <a:cubicBezTo>
                    <a:pt x="54768" y="257175"/>
                    <a:pt x="109537" y="120650"/>
                    <a:pt x="142875" y="60325"/>
                  </a:cubicBezTo>
                  <a:cubicBezTo>
                    <a:pt x="176213" y="0"/>
                    <a:pt x="188119" y="15875"/>
                    <a:pt x="200025" y="31750"/>
                  </a:cubicBezTo>
                </a:path>
              </a:pathLst>
            </a:cu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j-lt"/>
              </a:endParaRPr>
            </a:p>
          </p:txBody>
        </p:sp>
        <p:sp>
          <p:nvSpPr>
            <p:cNvPr id="50" name="フリーフォーム 49"/>
            <p:cNvSpPr/>
            <p:nvPr/>
          </p:nvSpPr>
          <p:spPr>
            <a:xfrm>
              <a:off x="8553400" y="548680"/>
              <a:ext cx="209550" cy="428625"/>
            </a:xfrm>
            <a:custGeom>
              <a:avLst/>
              <a:gdLst>
                <a:gd name="connsiteX0" fmla="*/ 0 w 209550"/>
                <a:gd name="connsiteY0" fmla="*/ 0 h 428625"/>
                <a:gd name="connsiteX1" fmla="*/ 66675 w 209550"/>
                <a:gd name="connsiteY1" fmla="*/ 76200 h 428625"/>
                <a:gd name="connsiteX2" fmla="*/ 209550 w 209550"/>
                <a:gd name="connsiteY2" fmla="*/ 428625 h 428625"/>
              </a:gdLst>
              <a:ahLst/>
              <a:cxnLst>
                <a:cxn ang="0">
                  <a:pos x="connsiteX0" y="connsiteY0"/>
                </a:cxn>
                <a:cxn ang="0">
                  <a:pos x="connsiteX1" y="connsiteY1"/>
                </a:cxn>
                <a:cxn ang="0">
                  <a:pos x="connsiteX2" y="connsiteY2"/>
                </a:cxn>
              </a:cxnLst>
              <a:rect l="l" t="t" r="r" b="b"/>
              <a:pathLst>
                <a:path w="209550" h="428625">
                  <a:moveTo>
                    <a:pt x="0" y="0"/>
                  </a:moveTo>
                  <a:cubicBezTo>
                    <a:pt x="15875" y="2381"/>
                    <a:pt x="31750" y="4763"/>
                    <a:pt x="66675" y="76200"/>
                  </a:cubicBezTo>
                  <a:cubicBezTo>
                    <a:pt x="101600" y="147637"/>
                    <a:pt x="155575" y="288131"/>
                    <a:pt x="209550" y="428625"/>
                  </a:cubicBezTo>
                </a:path>
              </a:pathLst>
            </a:cu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j-lt"/>
              </a:endParaRPr>
            </a:p>
          </p:txBody>
        </p:sp>
        <p:sp>
          <p:nvSpPr>
            <p:cNvPr id="51" name="フリーフォーム 50"/>
            <p:cNvSpPr/>
            <p:nvPr/>
          </p:nvSpPr>
          <p:spPr>
            <a:xfrm rot="21377947">
              <a:off x="8839150" y="1196380"/>
              <a:ext cx="295275" cy="296862"/>
            </a:xfrm>
            <a:custGeom>
              <a:avLst/>
              <a:gdLst>
                <a:gd name="connsiteX0" fmla="*/ 0 w 295275"/>
                <a:gd name="connsiteY0" fmla="*/ 0 h 296862"/>
                <a:gd name="connsiteX1" fmla="*/ 152400 w 295275"/>
                <a:gd name="connsiteY1" fmla="*/ 247650 h 296862"/>
                <a:gd name="connsiteX2" fmla="*/ 295275 w 295275"/>
                <a:gd name="connsiteY2" fmla="*/ 295275 h 296862"/>
              </a:gdLst>
              <a:ahLst/>
              <a:cxnLst>
                <a:cxn ang="0">
                  <a:pos x="connsiteX0" y="connsiteY0"/>
                </a:cxn>
                <a:cxn ang="0">
                  <a:pos x="connsiteX1" y="connsiteY1"/>
                </a:cxn>
                <a:cxn ang="0">
                  <a:pos x="connsiteX2" y="connsiteY2"/>
                </a:cxn>
              </a:cxnLst>
              <a:rect l="l" t="t" r="r" b="b"/>
              <a:pathLst>
                <a:path w="295275" h="296862">
                  <a:moveTo>
                    <a:pt x="0" y="0"/>
                  </a:moveTo>
                  <a:cubicBezTo>
                    <a:pt x="51594" y="99219"/>
                    <a:pt x="103188" y="198438"/>
                    <a:pt x="152400" y="247650"/>
                  </a:cubicBezTo>
                  <a:cubicBezTo>
                    <a:pt x="201612" y="296862"/>
                    <a:pt x="248443" y="296068"/>
                    <a:pt x="295275" y="295275"/>
                  </a:cubicBezTo>
                </a:path>
              </a:pathLst>
            </a:cu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j-lt"/>
              </a:endParaRPr>
            </a:p>
          </p:txBody>
        </p:sp>
      </p:grpSp>
      <p:sp>
        <p:nvSpPr>
          <p:cNvPr id="52" name="右矢印 51"/>
          <p:cNvSpPr/>
          <p:nvPr/>
        </p:nvSpPr>
        <p:spPr>
          <a:xfrm>
            <a:off x="5961112" y="2827536"/>
            <a:ext cx="720080" cy="432048"/>
          </a:xfrm>
          <a:prstGeom prst="rightArrow">
            <a:avLst/>
          </a:prstGeom>
          <a:solidFill>
            <a:srgbClr val="FFC0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53" name="テキスト ボックス 52"/>
          <p:cNvSpPr txBox="1"/>
          <p:nvPr/>
        </p:nvSpPr>
        <p:spPr>
          <a:xfrm>
            <a:off x="5932537" y="2232422"/>
            <a:ext cx="864096" cy="646331"/>
          </a:xfrm>
          <a:prstGeom prst="rect">
            <a:avLst/>
          </a:prstGeom>
          <a:noFill/>
        </p:spPr>
        <p:txBody>
          <a:bodyPr wrap="square" rtlCol="0">
            <a:spAutoFit/>
          </a:bodyPr>
          <a:lstStyle/>
          <a:p>
            <a:r>
              <a:rPr lang="en-US" altLang="ja-JP" sz="1200" dirty="0" smtClean="0">
                <a:latin typeface="+mj-lt"/>
                <a:ea typeface="ＭＳ Ｐゴシック" pitchFamily="50" charset="-128"/>
              </a:rPr>
              <a:t>Measure photon number</a:t>
            </a:r>
            <a:endParaRPr kumimoji="1" lang="ja-JP" altLang="en-US" sz="1200" dirty="0" smtClean="0">
              <a:latin typeface="+mj-lt"/>
              <a:ea typeface="ＭＳ Ｐゴシック" pitchFamily="50" charset="-128"/>
            </a:endParaRPr>
          </a:p>
        </p:txBody>
      </p:sp>
      <p:sp>
        <p:nvSpPr>
          <p:cNvPr id="54" name="テキスト ボックス 53"/>
          <p:cNvSpPr txBox="1"/>
          <p:nvPr/>
        </p:nvSpPr>
        <p:spPr>
          <a:xfrm>
            <a:off x="7113240" y="3619624"/>
            <a:ext cx="2520280" cy="523220"/>
          </a:xfrm>
          <a:prstGeom prst="rect">
            <a:avLst/>
          </a:prstGeom>
          <a:noFill/>
        </p:spPr>
        <p:txBody>
          <a:bodyPr wrap="square" rtlCol="0">
            <a:spAutoFit/>
          </a:bodyPr>
          <a:lstStyle/>
          <a:p>
            <a:r>
              <a:rPr lang="en-US" altLang="ja-JP" sz="1400" dirty="0" smtClean="0">
                <a:latin typeface="+mj-lt"/>
                <a:ea typeface="ＭＳ Ｐゴシック" pitchFamily="50" charset="-128"/>
              </a:rPr>
              <a:t>※ Depend</a:t>
            </a:r>
            <a:r>
              <a:rPr kumimoji="1" lang="en-US" altLang="ja-JP" sz="1400" dirty="0" smtClean="0">
                <a:latin typeface="+mj-lt"/>
                <a:ea typeface="ＭＳ Ｐゴシック" pitchFamily="50" charset="-128"/>
              </a:rPr>
              <a:t>ed on the distribution of laser intensity</a:t>
            </a:r>
            <a:endParaRPr kumimoji="1" lang="ja-JP" altLang="en-US" sz="1400" dirty="0" smtClean="0">
              <a:latin typeface="+mj-lt"/>
              <a:ea typeface="ＭＳ Ｐゴシック" pitchFamily="50" charset="-128"/>
            </a:endParaRPr>
          </a:p>
        </p:txBody>
      </p:sp>
      <p:sp useBgFill="1">
        <p:nvSpPr>
          <p:cNvPr id="68" name="角丸四角形 67"/>
          <p:cNvSpPr/>
          <p:nvPr/>
        </p:nvSpPr>
        <p:spPr>
          <a:xfrm>
            <a:off x="2216696" y="4627736"/>
            <a:ext cx="7344816" cy="1440160"/>
          </a:xfrm>
          <a:prstGeom prst="roundRect">
            <a:avLst/>
          </a:prstGeom>
          <a:ln w="25400">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73" name="テキスト ボックス 72"/>
          <p:cNvSpPr txBox="1"/>
          <p:nvPr/>
        </p:nvSpPr>
        <p:spPr>
          <a:xfrm>
            <a:off x="704528" y="1383159"/>
            <a:ext cx="1512168" cy="461665"/>
          </a:xfrm>
          <a:prstGeom prst="rect">
            <a:avLst/>
          </a:prstGeom>
          <a:noFill/>
        </p:spPr>
        <p:txBody>
          <a:bodyPr wrap="square" rtlCol="0">
            <a:spAutoFit/>
          </a:bodyPr>
          <a:lstStyle/>
          <a:p>
            <a:r>
              <a:rPr kumimoji="1" lang="en-US" altLang="ja-JP" sz="2400" dirty="0" smtClean="0">
                <a:latin typeface="+mj-lt"/>
                <a:ea typeface="ＭＳ Ｐゴシック" pitchFamily="50" charset="-128"/>
              </a:rPr>
              <a:t>Principle</a:t>
            </a:r>
            <a:endParaRPr kumimoji="1" lang="ja-JP" altLang="en-US" sz="2400" dirty="0" smtClean="0">
              <a:latin typeface="+mj-lt"/>
              <a:ea typeface="ＭＳ Ｐゴシック" pitchFamily="50" charset="-128"/>
            </a:endParaRPr>
          </a:p>
        </p:txBody>
      </p:sp>
      <p:sp>
        <p:nvSpPr>
          <p:cNvPr id="85" name="二等辺三角形 84"/>
          <p:cNvSpPr/>
          <p:nvPr/>
        </p:nvSpPr>
        <p:spPr>
          <a:xfrm rot="10800000">
            <a:off x="992561" y="4723554"/>
            <a:ext cx="576000" cy="288032"/>
          </a:xfrm>
          <a:prstGeom prst="triangle">
            <a:avLst/>
          </a:prstGeom>
          <a:solidFill>
            <a:srgbClr val="AB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二等辺三角形 75"/>
          <p:cNvSpPr/>
          <p:nvPr/>
        </p:nvSpPr>
        <p:spPr>
          <a:xfrm rot="10800000">
            <a:off x="984940" y="4101136"/>
            <a:ext cx="576000" cy="288032"/>
          </a:xfrm>
          <a:prstGeom prst="triangle">
            <a:avLst/>
          </a:prstGeom>
          <a:solidFill>
            <a:srgbClr val="AB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p:cNvSpPr/>
          <p:nvPr/>
        </p:nvSpPr>
        <p:spPr>
          <a:xfrm>
            <a:off x="992560" y="3051496"/>
            <a:ext cx="576064" cy="1008112"/>
          </a:xfrm>
          <a:prstGeom prst="rect">
            <a:avLst/>
          </a:prstGeom>
          <a:solidFill>
            <a:srgbClr val="AB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descr="beam_shape3.png"/>
          <p:cNvPicPr>
            <a:picLocks noChangeAspect="1"/>
          </p:cNvPicPr>
          <p:nvPr/>
        </p:nvPicPr>
        <p:blipFill>
          <a:blip r:embed="rId4" cstate="print"/>
          <a:stretch>
            <a:fillRect/>
          </a:stretch>
        </p:blipFill>
        <p:spPr>
          <a:xfrm>
            <a:off x="977702" y="1963440"/>
            <a:ext cx="590922" cy="591620"/>
          </a:xfrm>
          <a:prstGeom prst="rect">
            <a:avLst/>
          </a:prstGeom>
          <a:noFill/>
        </p:spPr>
      </p:pic>
      <p:pic>
        <p:nvPicPr>
          <p:cNvPr id="3" name="図 2" descr="対物レンズ.png"/>
          <p:cNvPicPr>
            <a:picLocks noChangeAspect="1"/>
          </p:cNvPicPr>
          <p:nvPr/>
        </p:nvPicPr>
        <p:blipFill>
          <a:blip r:embed="rId5" cstate="print"/>
          <a:stretch>
            <a:fillRect/>
          </a:stretch>
        </p:blipFill>
        <p:spPr>
          <a:xfrm rot="10800000">
            <a:off x="861244" y="2547440"/>
            <a:ext cx="838696" cy="648072"/>
          </a:xfrm>
          <a:prstGeom prst="rect">
            <a:avLst/>
          </a:prstGeom>
        </p:spPr>
      </p:pic>
      <p:sp>
        <p:nvSpPr>
          <p:cNvPr id="28" name="上矢印 27"/>
          <p:cNvSpPr/>
          <p:nvPr/>
        </p:nvSpPr>
        <p:spPr>
          <a:xfrm>
            <a:off x="1096318" y="2755528"/>
            <a:ext cx="360040" cy="288032"/>
          </a:xfrm>
          <a:prstGeom prst="upArrow">
            <a:avLst/>
          </a:prstGeom>
          <a:solidFill>
            <a:srgbClr val="79DCFF"/>
          </a:solidFill>
          <a:ln w="15875">
            <a:solidFill>
              <a:schemeClr val="tx1">
                <a:lumMod val="50000"/>
                <a:lumOff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70" name="正方形/長方形 69"/>
          <p:cNvSpPr/>
          <p:nvPr/>
        </p:nvSpPr>
        <p:spPr>
          <a:xfrm>
            <a:off x="1136576" y="3339528"/>
            <a:ext cx="1512168" cy="576064"/>
          </a:xfrm>
          <a:prstGeom prst="rect">
            <a:avLst/>
          </a:prstGeom>
          <a:solidFill>
            <a:srgbClr val="AB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円/楕円 71"/>
          <p:cNvSpPr/>
          <p:nvPr/>
        </p:nvSpPr>
        <p:spPr>
          <a:xfrm>
            <a:off x="776536" y="4059608"/>
            <a:ext cx="1008112" cy="72008"/>
          </a:xfrm>
          <a:prstGeom prst="ellipse">
            <a:avLst/>
          </a:prstGeom>
          <a:solidFill>
            <a:srgbClr val="E5F8FF"/>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二等辺三角形 78"/>
          <p:cNvSpPr/>
          <p:nvPr/>
        </p:nvSpPr>
        <p:spPr>
          <a:xfrm>
            <a:off x="985417" y="4380181"/>
            <a:ext cx="576000" cy="288032"/>
          </a:xfrm>
          <a:prstGeom prst="triangle">
            <a:avLst/>
          </a:prstGeom>
          <a:solidFill>
            <a:srgbClr val="AB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1" name="直線コネクタ 80"/>
          <p:cNvCxnSpPr/>
          <p:nvPr/>
        </p:nvCxnSpPr>
        <p:spPr>
          <a:xfrm>
            <a:off x="874734" y="4383140"/>
            <a:ext cx="360040" cy="0"/>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1304979" y="4383140"/>
            <a:ext cx="360040" cy="0"/>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3" name="円/楕円 82"/>
          <p:cNvSpPr/>
          <p:nvPr/>
        </p:nvSpPr>
        <p:spPr>
          <a:xfrm>
            <a:off x="776536" y="4665836"/>
            <a:ext cx="1008112" cy="72008"/>
          </a:xfrm>
          <a:prstGeom prst="ellipse">
            <a:avLst/>
          </a:prstGeom>
          <a:solidFill>
            <a:srgbClr val="E5F8FF"/>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p:cNvSpPr/>
          <p:nvPr/>
        </p:nvSpPr>
        <p:spPr>
          <a:xfrm>
            <a:off x="1064568" y="5018509"/>
            <a:ext cx="432048" cy="288032"/>
          </a:xfrm>
          <a:prstGeom prst="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テキスト ボックス 86"/>
          <p:cNvSpPr txBox="1"/>
          <p:nvPr/>
        </p:nvSpPr>
        <p:spPr>
          <a:xfrm>
            <a:off x="1056184" y="5014317"/>
            <a:ext cx="488504" cy="276999"/>
          </a:xfrm>
          <a:prstGeom prst="rect">
            <a:avLst/>
          </a:prstGeom>
          <a:noFill/>
        </p:spPr>
        <p:txBody>
          <a:bodyPr wrap="square" rtlCol="0">
            <a:spAutoFit/>
          </a:bodyPr>
          <a:lstStyle/>
          <a:p>
            <a:r>
              <a:rPr kumimoji="1" lang="en-US" altLang="ja-JP" sz="1200" dirty="0" smtClean="0">
                <a:latin typeface="+mj-lt"/>
                <a:ea typeface="ＭＳ Ｐゴシック" pitchFamily="50" charset="-128"/>
              </a:rPr>
              <a:t>APD</a:t>
            </a:r>
            <a:endParaRPr kumimoji="1" lang="ja-JP" altLang="en-US" sz="1200" dirty="0" smtClean="0">
              <a:latin typeface="+mj-lt"/>
              <a:ea typeface="ＭＳ Ｐゴシック" pitchFamily="50" charset="-128"/>
            </a:endParaRPr>
          </a:p>
        </p:txBody>
      </p:sp>
      <p:sp>
        <p:nvSpPr>
          <p:cNvPr id="88" name="上矢印 87"/>
          <p:cNvSpPr/>
          <p:nvPr/>
        </p:nvSpPr>
        <p:spPr>
          <a:xfrm rot="16200000">
            <a:off x="2084305" y="3343783"/>
            <a:ext cx="446906" cy="566541"/>
          </a:xfrm>
          <a:prstGeom prst="upArrow">
            <a:avLst/>
          </a:prstGeom>
          <a:solidFill>
            <a:srgbClr val="79DCFF"/>
          </a:solidFill>
          <a:ln w="15875">
            <a:solidFill>
              <a:schemeClr val="tx1">
                <a:lumMod val="50000"/>
                <a:lumOff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89" name="テキスト ボックス 88"/>
          <p:cNvSpPr txBox="1"/>
          <p:nvPr/>
        </p:nvSpPr>
        <p:spPr>
          <a:xfrm>
            <a:off x="2044554" y="3455863"/>
            <a:ext cx="639688" cy="307777"/>
          </a:xfrm>
          <a:prstGeom prst="rect">
            <a:avLst/>
          </a:prstGeom>
          <a:noFill/>
        </p:spPr>
        <p:txBody>
          <a:bodyPr wrap="square" rtlCol="0">
            <a:spAutoFit/>
          </a:bodyPr>
          <a:lstStyle/>
          <a:p>
            <a:r>
              <a:rPr kumimoji="1" lang="en-US" altLang="ja-JP" sz="1400" dirty="0" smtClean="0">
                <a:latin typeface="+mj-lt"/>
                <a:ea typeface="ＭＳ Ｐゴシック" pitchFamily="50" charset="-128"/>
              </a:rPr>
              <a:t>Laser</a:t>
            </a:r>
            <a:endParaRPr kumimoji="1" lang="ja-JP" altLang="en-US" sz="1400" dirty="0" smtClean="0">
              <a:latin typeface="+mj-lt"/>
              <a:ea typeface="ＭＳ Ｐゴシック" pitchFamily="50" charset="-128"/>
            </a:endParaRPr>
          </a:p>
        </p:txBody>
      </p:sp>
      <p:cxnSp>
        <p:nvCxnSpPr>
          <p:cNvPr id="95" name="直線コネクタ 94"/>
          <p:cNvCxnSpPr/>
          <p:nvPr/>
        </p:nvCxnSpPr>
        <p:spPr>
          <a:xfrm flipH="1">
            <a:off x="1280592" y="3634864"/>
            <a:ext cx="4320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flipV="1">
            <a:off x="1280592" y="3385130"/>
            <a:ext cx="0" cy="252000"/>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a:off x="1136576" y="3312805"/>
            <a:ext cx="0" cy="594851"/>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992560" y="3344292"/>
            <a:ext cx="576064" cy="57606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a:off x="1278211" y="2260996"/>
            <a:ext cx="0" cy="216024"/>
          </a:xfrm>
          <a:prstGeom prst="line">
            <a:avLst/>
          </a:prstGeom>
          <a:ln w="12700">
            <a:tailEnd type="stealth"/>
          </a:ln>
        </p:spPr>
        <p:style>
          <a:lnRef idx="1">
            <a:schemeClr val="accent1"/>
          </a:lnRef>
          <a:fillRef idx="0">
            <a:schemeClr val="accent1"/>
          </a:fillRef>
          <a:effectRef idx="0">
            <a:schemeClr val="accent1"/>
          </a:effectRef>
          <a:fontRef idx="minor">
            <a:schemeClr val="tx1"/>
          </a:fontRef>
        </p:style>
      </p:cxnSp>
      <p:sp>
        <p:nvSpPr>
          <p:cNvPr id="107" name="円/楕円 106"/>
          <p:cNvSpPr>
            <a:spLocks/>
          </p:cNvSpPr>
          <p:nvPr/>
        </p:nvSpPr>
        <p:spPr>
          <a:xfrm>
            <a:off x="1261544" y="2232422"/>
            <a:ext cx="36000" cy="36000"/>
          </a:xfrm>
          <a:prstGeom prst="ellipse">
            <a:avLst/>
          </a:prstGeom>
          <a:gradFill flip="none" rotWithShape="1">
            <a:gsLst>
              <a:gs pos="0">
                <a:schemeClr val="accent3">
                  <a:alpha val="70000"/>
                </a:schemeClr>
              </a:gs>
              <a:gs pos="30000">
                <a:srgbClr val="FD8C2F"/>
              </a:gs>
              <a:gs pos="70000">
                <a:srgbClr val="E87A00"/>
              </a:gs>
              <a:gs pos="97000">
                <a:srgbClr val="8C5306"/>
              </a:gs>
            </a:gsLst>
            <a:path path="shape">
              <a:fillToRect l="50000" t="50000" r="50000" b="50000"/>
            </a:path>
            <a:tileRect/>
          </a:gradFill>
          <a:ln w="15875">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cxnSp>
        <p:nvCxnSpPr>
          <p:cNvPr id="104" name="直線コネクタ 103"/>
          <p:cNvCxnSpPr/>
          <p:nvPr/>
        </p:nvCxnSpPr>
        <p:spPr>
          <a:xfrm>
            <a:off x="980719" y="2270904"/>
            <a:ext cx="576000"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13" name="図 112" descr="beam_shape3.png"/>
          <p:cNvPicPr>
            <a:picLocks noChangeAspect="1"/>
          </p:cNvPicPr>
          <p:nvPr/>
        </p:nvPicPr>
        <p:blipFill>
          <a:blip r:embed="rId4" cstate="print"/>
          <a:stretch>
            <a:fillRect/>
          </a:stretch>
        </p:blipFill>
        <p:spPr>
          <a:xfrm>
            <a:off x="3642796" y="1872381"/>
            <a:ext cx="1944216" cy="1696092"/>
          </a:xfrm>
          <a:prstGeom prst="rect">
            <a:avLst/>
          </a:prstGeom>
        </p:spPr>
      </p:pic>
      <p:sp>
        <p:nvSpPr>
          <p:cNvPr id="114" name="フリーフォーム 113"/>
          <p:cNvSpPr/>
          <p:nvPr/>
        </p:nvSpPr>
        <p:spPr>
          <a:xfrm>
            <a:off x="4039919" y="2091580"/>
            <a:ext cx="1152128" cy="637512"/>
          </a:xfrm>
          <a:custGeom>
            <a:avLst/>
            <a:gdLst>
              <a:gd name="connsiteX0" fmla="*/ 0 w 2651760"/>
              <a:gd name="connsiteY0" fmla="*/ 2105297 h 2105297"/>
              <a:gd name="connsiteX1" fmla="*/ 653143 w 2651760"/>
              <a:gd name="connsiteY1" fmla="*/ 1582783 h 2105297"/>
              <a:gd name="connsiteX2" fmla="*/ 1371600 w 2651760"/>
              <a:gd name="connsiteY2" fmla="*/ 2177 h 2105297"/>
              <a:gd name="connsiteX3" fmla="*/ 2090058 w 2651760"/>
              <a:gd name="connsiteY3" fmla="*/ 1595846 h 2105297"/>
              <a:gd name="connsiteX4" fmla="*/ 2651760 w 2651760"/>
              <a:gd name="connsiteY4" fmla="*/ 2092234 h 210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1760" h="2105297">
                <a:moveTo>
                  <a:pt x="0" y="2105297"/>
                </a:moveTo>
                <a:cubicBezTo>
                  <a:pt x="212271" y="2019300"/>
                  <a:pt x="424543" y="1933303"/>
                  <a:pt x="653143" y="1582783"/>
                </a:cubicBezTo>
                <a:cubicBezTo>
                  <a:pt x="881743" y="1232263"/>
                  <a:pt x="1132114" y="0"/>
                  <a:pt x="1371600" y="2177"/>
                </a:cubicBezTo>
                <a:cubicBezTo>
                  <a:pt x="1611086" y="4354"/>
                  <a:pt x="1876698" y="1247503"/>
                  <a:pt x="2090058" y="1595846"/>
                </a:cubicBezTo>
                <a:cubicBezTo>
                  <a:pt x="2303418" y="1944189"/>
                  <a:pt x="2477589" y="2018211"/>
                  <a:pt x="2651760" y="2092234"/>
                </a:cubicBezTo>
              </a:path>
            </a:pathLst>
          </a:custGeom>
          <a:noFill/>
          <a:ln w="2222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mj-lt"/>
            </a:endParaRPr>
          </a:p>
        </p:txBody>
      </p:sp>
      <p:sp>
        <p:nvSpPr>
          <p:cNvPr id="115" name="テキスト ボックス 114"/>
          <p:cNvSpPr txBox="1"/>
          <p:nvPr/>
        </p:nvSpPr>
        <p:spPr>
          <a:xfrm>
            <a:off x="3736012" y="2704613"/>
            <a:ext cx="216024" cy="338554"/>
          </a:xfrm>
          <a:prstGeom prst="rect">
            <a:avLst/>
          </a:prstGeom>
          <a:noFill/>
        </p:spPr>
        <p:txBody>
          <a:bodyPr wrap="square" rtlCol="0">
            <a:spAutoFit/>
          </a:bodyPr>
          <a:lstStyle/>
          <a:p>
            <a:r>
              <a:rPr kumimoji="1" lang="en-US" altLang="ja-JP" sz="1600" dirty="0" smtClean="0">
                <a:latin typeface="+mj-lt"/>
                <a:ea typeface="ＭＳ Ｐゴシック" pitchFamily="50" charset="-128"/>
              </a:rPr>
              <a:t>A</a:t>
            </a:r>
            <a:endParaRPr kumimoji="1" lang="ja-JP" altLang="en-US" sz="1600" dirty="0" smtClean="0">
              <a:latin typeface="+mj-lt"/>
              <a:ea typeface="ＭＳ Ｐゴシック" pitchFamily="50" charset="-128"/>
            </a:endParaRPr>
          </a:p>
        </p:txBody>
      </p:sp>
      <p:sp>
        <p:nvSpPr>
          <p:cNvPr id="116" name="テキスト ボックス 115"/>
          <p:cNvSpPr txBox="1"/>
          <p:nvPr/>
        </p:nvSpPr>
        <p:spPr>
          <a:xfrm>
            <a:off x="4100558" y="2692285"/>
            <a:ext cx="216024" cy="338554"/>
          </a:xfrm>
          <a:prstGeom prst="rect">
            <a:avLst/>
          </a:prstGeom>
          <a:noFill/>
        </p:spPr>
        <p:txBody>
          <a:bodyPr wrap="square" rtlCol="0">
            <a:spAutoFit/>
          </a:bodyPr>
          <a:lstStyle/>
          <a:p>
            <a:r>
              <a:rPr kumimoji="1" lang="en-US" altLang="ja-JP" sz="1600" dirty="0" smtClean="0">
                <a:latin typeface="+mj-lt"/>
                <a:ea typeface="ＭＳ Ｐゴシック" pitchFamily="50" charset="-128"/>
              </a:rPr>
              <a:t>B</a:t>
            </a:r>
            <a:endParaRPr kumimoji="1" lang="ja-JP" altLang="en-US" sz="1600" dirty="0" smtClean="0">
              <a:latin typeface="+mj-lt"/>
              <a:ea typeface="ＭＳ Ｐゴシック" pitchFamily="50" charset="-128"/>
            </a:endParaRPr>
          </a:p>
        </p:txBody>
      </p:sp>
      <p:sp>
        <p:nvSpPr>
          <p:cNvPr id="117" name="テキスト ボックス 116"/>
          <p:cNvSpPr txBox="1"/>
          <p:nvPr/>
        </p:nvSpPr>
        <p:spPr>
          <a:xfrm>
            <a:off x="4452978" y="2698248"/>
            <a:ext cx="216024" cy="338554"/>
          </a:xfrm>
          <a:prstGeom prst="rect">
            <a:avLst/>
          </a:prstGeom>
          <a:noFill/>
        </p:spPr>
        <p:txBody>
          <a:bodyPr wrap="square" rtlCol="0">
            <a:spAutoFit/>
          </a:bodyPr>
          <a:lstStyle/>
          <a:p>
            <a:r>
              <a:rPr kumimoji="1" lang="en-US" altLang="ja-JP" sz="1600" dirty="0" smtClean="0">
                <a:latin typeface="+mj-lt"/>
                <a:ea typeface="ＭＳ Ｐゴシック" pitchFamily="50" charset="-128"/>
              </a:rPr>
              <a:t>C</a:t>
            </a:r>
            <a:endParaRPr kumimoji="1" lang="ja-JP" altLang="en-US" sz="1600" dirty="0" smtClean="0">
              <a:latin typeface="+mj-lt"/>
              <a:ea typeface="ＭＳ Ｐゴシック" pitchFamily="50" charset="-128"/>
            </a:endParaRPr>
          </a:p>
        </p:txBody>
      </p:sp>
      <p:sp>
        <p:nvSpPr>
          <p:cNvPr id="118" name="テキスト ボックス 117"/>
          <p:cNvSpPr txBox="1"/>
          <p:nvPr/>
        </p:nvSpPr>
        <p:spPr>
          <a:xfrm>
            <a:off x="4787304" y="2695723"/>
            <a:ext cx="216024" cy="338554"/>
          </a:xfrm>
          <a:prstGeom prst="rect">
            <a:avLst/>
          </a:prstGeom>
          <a:noFill/>
        </p:spPr>
        <p:txBody>
          <a:bodyPr wrap="square" rtlCol="0">
            <a:spAutoFit/>
          </a:bodyPr>
          <a:lstStyle/>
          <a:p>
            <a:r>
              <a:rPr kumimoji="1" lang="en-US" altLang="ja-JP" sz="1600" dirty="0" smtClean="0">
                <a:latin typeface="+mj-lt"/>
                <a:ea typeface="ＭＳ Ｐゴシック" pitchFamily="50" charset="-128"/>
              </a:rPr>
              <a:t>D</a:t>
            </a:r>
            <a:endParaRPr kumimoji="1" lang="ja-JP" altLang="en-US" sz="1600" dirty="0" smtClean="0">
              <a:latin typeface="+mj-lt"/>
              <a:ea typeface="ＭＳ Ｐゴシック" pitchFamily="50" charset="-128"/>
            </a:endParaRPr>
          </a:p>
        </p:txBody>
      </p:sp>
      <p:sp>
        <p:nvSpPr>
          <p:cNvPr id="119" name="テキスト ボックス 118"/>
          <p:cNvSpPr txBox="1"/>
          <p:nvPr/>
        </p:nvSpPr>
        <p:spPr>
          <a:xfrm>
            <a:off x="5133535" y="2700406"/>
            <a:ext cx="216024" cy="338554"/>
          </a:xfrm>
          <a:prstGeom prst="rect">
            <a:avLst/>
          </a:prstGeom>
          <a:noFill/>
        </p:spPr>
        <p:txBody>
          <a:bodyPr wrap="square" rtlCol="0">
            <a:spAutoFit/>
          </a:bodyPr>
          <a:lstStyle/>
          <a:p>
            <a:r>
              <a:rPr lang="en-US" altLang="ja-JP" sz="1600" dirty="0" smtClean="0">
                <a:latin typeface="+mj-lt"/>
                <a:ea typeface="ＭＳ Ｐゴシック" pitchFamily="50" charset="-128"/>
              </a:rPr>
              <a:t>E</a:t>
            </a:r>
            <a:endParaRPr kumimoji="1" lang="ja-JP" altLang="en-US" sz="1600" dirty="0" smtClean="0">
              <a:latin typeface="+mj-lt"/>
              <a:ea typeface="ＭＳ Ｐゴシック" pitchFamily="50" charset="-128"/>
            </a:endParaRPr>
          </a:p>
        </p:txBody>
      </p:sp>
      <p:pic>
        <p:nvPicPr>
          <p:cNvPr id="120" name="図 119" descr="対物レンズ.png"/>
          <p:cNvPicPr>
            <a:picLocks noChangeAspect="1"/>
          </p:cNvPicPr>
          <p:nvPr/>
        </p:nvPicPr>
        <p:blipFill>
          <a:blip r:embed="rId5" cstate="print"/>
          <a:stretch>
            <a:fillRect/>
          </a:stretch>
        </p:blipFill>
        <p:spPr>
          <a:xfrm rot="10800000">
            <a:off x="3315866" y="3547615"/>
            <a:ext cx="2592288" cy="648072"/>
          </a:xfrm>
          <a:prstGeom prst="rect">
            <a:avLst/>
          </a:prstGeom>
        </p:spPr>
      </p:pic>
      <p:cxnSp>
        <p:nvCxnSpPr>
          <p:cNvPr id="121" name="直線コネクタ 120"/>
          <p:cNvCxnSpPr/>
          <p:nvPr/>
        </p:nvCxnSpPr>
        <p:spPr>
          <a:xfrm>
            <a:off x="3498780" y="2755527"/>
            <a:ext cx="2160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2" name="円/楕円 121"/>
          <p:cNvSpPr/>
          <p:nvPr/>
        </p:nvSpPr>
        <p:spPr>
          <a:xfrm>
            <a:off x="3833628" y="2676327"/>
            <a:ext cx="97200" cy="79200"/>
          </a:xfrm>
          <a:prstGeom prst="ellipse">
            <a:avLst/>
          </a:prstGeom>
          <a:gradFill flip="none" rotWithShape="1">
            <a:gsLst>
              <a:gs pos="1000">
                <a:srgbClr val="EE7D3E"/>
              </a:gs>
              <a:gs pos="30000">
                <a:srgbClr val="FD8C2F"/>
              </a:gs>
              <a:gs pos="70000">
                <a:srgbClr val="E87A00"/>
              </a:gs>
              <a:gs pos="72000">
                <a:srgbClr val="8C5306"/>
              </a:gs>
            </a:gsLst>
            <a:path path="shape">
              <a:fillToRect l="50000" t="50000" r="50000" b="50000"/>
            </a:path>
            <a:tileRect/>
          </a:gradFill>
          <a:ln w="15875">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123" name="円/楕円 122"/>
          <p:cNvSpPr/>
          <p:nvPr/>
        </p:nvSpPr>
        <p:spPr>
          <a:xfrm>
            <a:off x="4193668" y="2677169"/>
            <a:ext cx="97200" cy="79200"/>
          </a:xfrm>
          <a:prstGeom prst="ellipse">
            <a:avLst/>
          </a:prstGeom>
          <a:gradFill flip="none" rotWithShape="1">
            <a:gsLst>
              <a:gs pos="1000">
                <a:srgbClr val="EE7D3E"/>
              </a:gs>
              <a:gs pos="30000">
                <a:srgbClr val="FD8C2F"/>
              </a:gs>
              <a:gs pos="70000">
                <a:srgbClr val="E87A00"/>
              </a:gs>
              <a:gs pos="72000">
                <a:srgbClr val="8C5306"/>
              </a:gs>
            </a:gsLst>
            <a:path path="shape">
              <a:fillToRect l="50000" t="50000" r="50000" b="50000"/>
            </a:path>
            <a:tileRect/>
          </a:gradFill>
          <a:ln w="15875">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124" name="円/楕円 123"/>
          <p:cNvSpPr/>
          <p:nvPr/>
        </p:nvSpPr>
        <p:spPr>
          <a:xfrm>
            <a:off x="4556883" y="2676327"/>
            <a:ext cx="97200" cy="79200"/>
          </a:xfrm>
          <a:prstGeom prst="ellipse">
            <a:avLst/>
          </a:prstGeom>
          <a:gradFill flip="none" rotWithShape="1">
            <a:gsLst>
              <a:gs pos="1000">
                <a:srgbClr val="EE7D3E"/>
              </a:gs>
              <a:gs pos="30000">
                <a:srgbClr val="FD8C2F"/>
              </a:gs>
              <a:gs pos="70000">
                <a:srgbClr val="E87A00"/>
              </a:gs>
              <a:gs pos="72000">
                <a:srgbClr val="8C5306"/>
              </a:gs>
            </a:gsLst>
            <a:path path="shape">
              <a:fillToRect l="50000" t="50000" r="50000" b="50000"/>
            </a:path>
            <a:tileRect/>
          </a:gradFill>
          <a:ln w="15875">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125" name="円/楕円 124"/>
          <p:cNvSpPr/>
          <p:nvPr/>
        </p:nvSpPr>
        <p:spPr>
          <a:xfrm>
            <a:off x="4885982" y="2676327"/>
            <a:ext cx="97200" cy="79200"/>
          </a:xfrm>
          <a:prstGeom prst="ellipse">
            <a:avLst/>
          </a:prstGeom>
          <a:gradFill flip="none" rotWithShape="1">
            <a:gsLst>
              <a:gs pos="1000">
                <a:srgbClr val="EE7D3E"/>
              </a:gs>
              <a:gs pos="30000">
                <a:srgbClr val="FD8C2F"/>
              </a:gs>
              <a:gs pos="70000">
                <a:srgbClr val="E87A00"/>
              </a:gs>
              <a:gs pos="72000">
                <a:srgbClr val="8C5306"/>
              </a:gs>
            </a:gsLst>
            <a:path path="shape">
              <a:fillToRect l="50000" t="50000" r="50000" b="50000"/>
            </a:path>
            <a:tileRect/>
          </a:gradFill>
          <a:ln w="15875">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126" name="円/楕円 125"/>
          <p:cNvSpPr/>
          <p:nvPr/>
        </p:nvSpPr>
        <p:spPr>
          <a:xfrm>
            <a:off x="5226972" y="2676327"/>
            <a:ext cx="97200" cy="79200"/>
          </a:xfrm>
          <a:prstGeom prst="ellipse">
            <a:avLst/>
          </a:prstGeom>
          <a:gradFill flip="none" rotWithShape="1">
            <a:gsLst>
              <a:gs pos="1000">
                <a:srgbClr val="EE7D3E"/>
              </a:gs>
              <a:gs pos="30000">
                <a:srgbClr val="FD8C2F"/>
              </a:gs>
              <a:gs pos="70000">
                <a:srgbClr val="E87A00"/>
              </a:gs>
              <a:gs pos="72000">
                <a:srgbClr val="8C5306"/>
              </a:gs>
            </a:gsLst>
            <a:path path="shape">
              <a:fillToRect l="50000" t="50000" r="50000" b="50000"/>
            </a:path>
            <a:tileRect/>
          </a:gradFill>
          <a:ln w="15875">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cxnSp>
        <p:nvCxnSpPr>
          <p:cNvPr id="127" name="直線矢印コネクタ 126"/>
          <p:cNvCxnSpPr/>
          <p:nvPr/>
        </p:nvCxnSpPr>
        <p:spPr>
          <a:xfrm>
            <a:off x="3956228" y="2718444"/>
            <a:ext cx="216024" cy="0"/>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矢印コネクタ 127"/>
          <p:cNvCxnSpPr/>
          <p:nvPr/>
        </p:nvCxnSpPr>
        <p:spPr>
          <a:xfrm>
            <a:off x="4316268" y="2717427"/>
            <a:ext cx="216024" cy="0"/>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矢印コネクタ 128"/>
          <p:cNvCxnSpPr/>
          <p:nvPr/>
        </p:nvCxnSpPr>
        <p:spPr>
          <a:xfrm>
            <a:off x="4665642" y="2717427"/>
            <a:ext cx="216024" cy="0"/>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線矢印コネクタ 129"/>
          <p:cNvCxnSpPr/>
          <p:nvPr/>
        </p:nvCxnSpPr>
        <p:spPr>
          <a:xfrm>
            <a:off x="4995842" y="2717427"/>
            <a:ext cx="216024" cy="0"/>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1" name="テキスト ボックス 130"/>
          <p:cNvSpPr txBox="1"/>
          <p:nvPr/>
        </p:nvSpPr>
        <p:spPr>
          <a:xfrm>
            <a:off x="4794924" y="2467495"/>
            <a:ext cx="216024" cy="276999"/>
          </a:xfrm>
          <a:prstGeom prst="rect">
            <a:avLst/>
          </a:prstGeom>
          <a:noFill/>
        </p:spPr>
        <p:txBody>
          <a:bodyPr wrap="square" rtlCol="0">
            <a:spAutoFit/>
          </a:bodyPr>
          <a:lstStyle/>
          <a:p>
            <a:endParaRPr kumimoji="1" lang="ja-JP" altLang="en-US" sz="1200" dirty="0" smtClean="0">
              <a:latin typeface="+mj-lt"/>
              <a:ea typeface="ＭＳ Ｐゴシック" pitchFamily="50" charset="-128"/>
            </a:endParaRPr>
          </a:p>
        </p:txBody>
      </p:sp>
      <p:sp>
        <p:nvSpPr>
          <p:cNvPr id="132" name="テキスト ボックス 131"/>
          <p:cNvSpPr txBox="1"/>
          <p:nvPr/>
        </p:nvSpPr>
        <p:spPr>
          <a:xfrm>
            <a:off x="4736976" y="1963440"/>
            <a:ext cx="1440160" cy="461665"/>
          </a:xfrm>
          <a:prstGeom prst="rect">
            <a:avLst/>
          </a:prstGeom>
          <a:noFill/>
        </p:spPr>
        <p:txBody>
          <a:bodyPr wrap="square" rtlCol="0">
            <a:spAutoFit/>
          </a:bodyPr>
          <a:lstStyle/>
          <a:p>
            <a:r>
              <a:rPr lang="en-US" altLang="ja-JP" sz="1200" dirty="0" smtClean="0">
                <a:latin typeface="+mj-lt"/>
                <a:ea typeface="ＭＳ Ｐゴシック" pitchFamily="50" charset="-128"/>
              </a:rPr>
              <a:t>D</a:t>
            </a:r>
            <a:r>
              <a:rPr kumimoji="1" lang="en-US" altLang="ja-JP" sz="1200" dirty="0" smtClean="0">
                <a:latin typeface="+mj-lt"/>
                <a:ea typeface="ＭＳ Ｐゴシック" pitchFamily="50" charset="-128"/>
              </a:rPr>
              <a:t>istribution of </a:t>
            </a:r>
          </a:p>
          <a:p>
            <a:r>
              <a:rPr kumimoji="1" lang="en-US" altLang="ja-JP" sz="1200" dirty="0" smtClean="0">
                <a:latin typeface="+mj-lt"/>
                <a:ea typeface="ＭＳ Ｐゴシック" pitchFamily="50" charset="-128"/>
              </a:rPr>
              <a:t>laser intensity</a:t>
            </a:r>
            <a:endParaRPr kumimoji="1" lang="ja-JP" altLang="en-US" sz="1200" dirty="0" smtClean="0">
              <a:latin typeface="+mj-lt"/>
              <a:ea typeface="ＭＳ Ｐゴシック" pitchFamily="50" charset="-128"/>
            </a:endParaRPr>
          </a:p>
        </p:txBody>
      </p:sp>
      <p:sp>
        <p:nvSpPr>
          <p:cNvPr id="133" name="上矢印 132"/>
          <p:cNvSpPr/>
          <p:nvPr/>
        </p:nvSpPr>
        <p:spPr>
          <a:xfrm>
            <a:off x="4453934" y="3691631"/>
            <a:ext cx="432048" cy="288032"/>
          </a:xfrm>
          <a:prstGeom prst="upArrow">
            <a:avLst/>
          </a:prstGeom>
          <a:solidFill>
            <a:srgbClr val="79DCFF"/>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134" name="テキスト ボックス 133"/>
          <p:cNvSpPr txBox="1"/>
          <p:nvPr/>
        </p:nvSpPr>
        <p:spPr>
          <a:xfrm>
            <a:off x="2595786" y="3907656"/>
            <a:ext cx="1008112" cy="276999"/>
          </a:xfrm>
          <a:prstGeom prst="rect">
            <a:avLst/>
          </a:prstGeom>
          <a:noFill/>
        </p:spPr>
        <p:txBody>
          <a:bodyPr wrap="square" rtlCol="0">
            <a:spAutoFit/>
          </a:bodyPr>
          <a:lstStyle/>
          <a:p>
            <a:r>
              <a:rPr lang="en-US" altLang="ja-JP" sz="1200" dirty="0" smtClean="0">
                <a:latin typeface="+mj-lt"/>
                <a:ea typeface="ＭＳ Ｐゴシック" pitchFamily="50" charset="-128"/>
              </a:rPr>
              <a:t>Objective</a:t>
            </a:r>
            <a:endParaRPr kumimoji="1" lang="ja-JP" altLang="en-US" sz="1200" dirty="0" smtClean="0">
              <a:latin typeface="+mj-lt"/>
              <a:ea typeface="ＭＳ Ｐゴシック" pitchFamily="50" charset="-128"/>
            </a:endParaRPr>
          </a:p>
        </p:txBody>
      </p:sp>
      <p:sp>
        <p:nvSpPr>
          <p:cNvPr id="135" name="テキスト ボックス 134"/>
          <p:cNvSpPr txBox="1"/>
          <p:nvPr/>
        </p:nvSpPr>
        <p:spPr>
          <a:xfrm>
            <a:off x="5321422" y="2519759"/>
            <a:ext cx="711698" cy="276999"/>
          </a:xfrm>
          <a:prstGeom prst="rect">
            <a:avLst/>
          </a:prstGeom>
          <a:noFill/>
        </p:spPr>
        <p:txBody>
          <a:bodyPr wrap="square" rtlCol="0">
            <a:spAutoFit/>
          </a:bodyPr>
          <a:lstStyle/>
          <a:p>
            <a:r>
              <a:rPr lang="en-US" altLang="ja-JP" sz="1200" dirty="0" smtClean="0">
                <a:latin typeface="+mj-lt"/>
                <a:ea typeface="ＭＳ Ｐゴシック" pitchFamily="50" charset="-128"/>
              </a:rPr>
              <a:t>S</a:t>
            </a:r>
            <a:r>
              <a:rPr kumimoji="1" lang="en-US" altLang="ja-JP" sz="1200" dirty="0" smtClean="0">
                <a:latin typeface="+mj-lt"/>
                <a:ea typeface="ＭＳ Ｐゴシック" pitchFamily="50" charset="-128"/>
              </a:rPr>
              <a:t>tage</a:t>
            </a:r>
            <a:endParaRPr kumimoji="1" lang="ja-JP" altLang="en-US" sz="1200" dirty="0" smtClean="0">
              <a:latin typeface="+mj-lt"/>
              <a:ea typeface="ＭＳ Ｐゴシック" pitchFamily="50" charset="-128"/>
            </a:endParaRPr>
          </a:p>
        </p:txBody>
      </p:sp>
      <p:sp>
        <p:nvSpPr>
          <p:cNvPr id="67" name="テキスト ボックス 66"/>
          <p:cNvSpPr txBox="1"/>
          <p:nvPr/>
        </p:nvSpPr>
        <p:spPr>
          <a:xfrm>
            <a:off x="2492028" y="4759052"/>
            <a:ext cx="6784304" cy="1200329"/>
          </a:xfrm>
          <a:prstGeom prst="rect">
            <a:avLst/>
          </a:prstGeom>
          <a:noFill/>
        </p:spPr>
        <p:txBody>
          <a:bodyPr wrap="square" rtlCol="0">
            <a:spAutoFit/>
          </a:bodyPr>
          <a:lstStyle/>
          <a:p>
            <a:r>
              <a:rPr lang="ja-JP" altLang="en-US" dirty="0" smtClean="0">
                <a:latin typeface="+mj-lt"/>
                <a:ea typeface="ＭＳ Ｐゴシック" pitchFamily="50" charset="-128"/>
              </a:rPr>
              <a:t>・</a:t>
            </a:r>
            <a:r>
              <a:rPr lang="en-US" altLang="ja-JP" dirty="0" smtClean="0">
                <a:latin typeface="+mj-lt"/>
                <a:ea typeface="ＭＳ Ｐゴシック" pitchFamily="50" charset="-128"/>
              </a:rPr>
              <a:t>Laser intensity is measured.</a:t>
            </a:r>
          </a:p>
          <a:p>
            <a:r>
              <a:rPr lang="ja-JP" altLang="en-US" dirty="0" smtClean="0">
                <a:latin typeface="+mj-lt"/>
                <a:ea typeface="ＭＳ Ｐゴシック" pitchFamily="50" charset="-128"/>
              </a:rPr>
              <a:t>・</a:t>
            </a:r>
            <a:r>
              <a:rPr lang="en-US" altLang="ja-JP" dirty="0" smtClean="0">
                <a:latin typeface="+mj-lt"/>
                <a:ea typeface="ＭＳ Ｐゴシック" pitchFamily="50" charset="-128"/>
              </a:rPr>
              <a:t>A fluorescence spot which is smaller than diffraction limit can be got.</a:t>
            </a:r>
            <a:endParaRPr kumimoji="1" lang="en-US" altLang="ja-JP" dirty="0" smtClean="0">
              <a:latin typeface="+mj-lt"/>
              <a:ea typeface="ＭＳ Ｐゴシック" pitchFamily="50" charset="-128"/>
            </a:endParaRPr>
          </a:p>
          <a:p>
            <a:r>
              <a:rPr kumimoji="1" lang="ja-JP" altLang="en-US" dirty="0" smtClean="0">
                <a:latin typeface="+mj-lt"/>
                <a:ea typeface="ＭＳ Ｐゴシック" pitchFamily="50" charset="-128"/>
              </a:rPr>
              <a:t>・</a:t>
            </a:r>
            <a:r>
              <a:rPr lang="en-US" altLang="ja-JP" dirty="0" smtClean="0">
                <a:latin typeface="+mj-lt"/>
                <a:ea typeface="ＭＳ Ｐゴシック" pitchFamily="50" charset="-128"/>
              </a:rPr>
              <a:t>The resolution is depended on the laser spot size and the step length of a stage. </a:t>
            </a:r>
            <a:endParaRPr kumimoji="1" lang="ja-JP" altLang="en-US" dirty="0" smtClean="0">
              <a:latin typeface="+mj-lt"/>
              <a:ea typeface="ＭＳ Ｐゴシック" pitchFamily="50" charset="-128"/>
            </a:endParaRPr>
          </a:p>
        </p:txBody>
      </p:sp>
      <p:sp>
        <p:nvSpPr>
          <p:cNvPr id="142" name="角丸四角形 141"/>
          <p:cNvSpPr/>
          <p:nvPr/>
        </p:nvSpPr>
        <p:spPr>
          <a:xfrm>
            <a:off x="776536" y="1891432"/>
            <a:ext cx="1008112" cy="792088"/>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フリーフォーム 142"/>
          <p:cNvSpPr/>
          <p:nvPr/>
        </p:nvSpPr>
        <p:spPr>
          <a:xfrm>
            <a:off x="1778000" y="1735295"/>
            <a:ext cx="1676400" cy="601133"/>
          </a:xfrm>
          <a:custGeom>
            <a:avLst/>
            <a:gdLst>
              <a:gd name="connsiteX0" fmla="*/ 0 w 1676400"/>
              <a:gd name="connsiteY0" fmla="*/ 601133 h 601133"/>
              <a:gd name="connsiteX1" fmla="*/ 939800 w 1676400"/>
              <a:gd name="connsiteY1" fmla="*/ 55033 h 601133"/>
              <a:gd name="connsiteX2" fmla="*/ 1676400 w 1676400"/>
              <a:gd name="connsiteY2" fmla="*/ 270933 h 601133"/>
            </a:gdLst>
            <a:ahLst/>
            <a:cxnLst>
              <a:cxn ang="0">
                <a:pos x="connsiteX0" y="connsiteY0"/>
              </a:cxn>
              <a:cxn ang="0">
                <a:pos x="connsiteX1" y="connsiteY1"/>
              </a:cxn>
              <a:cxn ang="0">
                <a:pos x="connsiteX2" y="connsiteY2"/>
              </a:cxn>
            </a:cxnLst>
            <a:rect l="l" t="t" r="r" b="b"/>
            <a:pathLst>
              <a:path w="1676400" h="601133">
                <a:moveTo>
                  <a:pt x="0" y="601133"/>
                </a:moveTo>
                <a:cubicBezTo>
                  <a:pt x="330200" y="355599"/>
                  <a:pt x="660400" y="110066"/>
                  <a:pt x="939800" y="55033"/>
                </a:cubicBezTo>
                <a:cubicBezTo>
                  <a:pt x="1219200" y="0"/>
                  <a:pt x="1447800" y="135466"/>
                  <a:pt x="1676400" y="270933"/>
                </a:cubicBezTo>
              </a:path>
            </a:pathLst>
          </a:cu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4" name="テキスト ボックス 143"/>
          <p:cNvSpPr txBox="1"/>
          <p:nvPr/>
        </p:nvSpPr>
        <p:spPr>
          <a:xfrm>
            <a:off x="704528" y="5347816"/>
            <a:ext cx="1512168" cy="307777"/>
          </a:xfrm>
          <a:prstGeom prst="rect">
            <a:avLst/>
          </a:prstGeom>
          <a:noFill/>
        </p:spPr>
        <p:txBody>
          <a:bodyPr wrap="square" rtlCol="0">
            <a:spAutoFit/>
          </a:bodyPr>
          <a:lstStyle/>
          <a:p>
            <a:r>
              <a:rPr kumimoji="1" lang="en-US" altLang="ja-JP" sz="1400" dirty="0" smtClean="0">
                <a:latin typeface="+mj-lt"/>
                <a:ea typeface="ＭＳ Ｐゴシック" pitchFamily="50" charset="-128"/>
              </a:rPr>
              <a:t>Optical setup</a:t>
            </a:r>
            <a:endParaRPr kumimoji="1" lang="ja-JP" altLang="en-US" sz="1400" dirty="0" smtClean="0">
              <a:latin typeface="+mj-lt"/>
              <a:ea typeface="ＭＳ Ｐゴシック" pitchFamily="50" charset="-128"/>
            </a:endParaRPr>
          </a:p>
        </p:txBody>
      </p:sp>
      <p:sp>
        <p:nvSpPr>
          <p:cNvPr id="145" name="テキスト ボックス 144"/>
          <p:cNvSpPr txBox="1"/>
          <p:nvPr/>
        </p:nvSpPr>
        <p:spPr>
          <a:xfrm>
            <a:off x="344488" y="3918689"/>
            <a:ext cx="504056" cy="276999"/>
          </a:xfrm>
          <a:prstGeom prst="rect">
            <a:avLst/>
          </a:prstGeom>
          <a:noFill/>
        </p:spPr>
        <p:txBody>
          <a:bodyPr wrap="square" rtlCol="0">
            <a:spAutoFit/>
          </a:bodyPr>
          <a:lstStyle/>
          <a:p>
            <a:r>
              <a:rPr kumimoji="1" lang="en-US" altLang="ja-JP" sz="1200" dirty="0" smtClean="0">
                <a:latin typeface="+mj-lt"/>
                <a:ea typeface="ＭＳ Ｐゴシック" pitchFamily="50" charset="-128"/>
              </a:rPr>
              <a:t>Lens</a:t>
            </a:r>
            <a:endParaRPr kumimoji="1" lang="ja-JP" altLang="en-US" sz="1200" dirty="0" smtClean="0">
              <a:latin typeface="+mj-lt"/>
              <a:ea typeface="ＭＳ Ｐゴシック" pitchFamily="50" charset="-128"/>
            </a:endParaRPr>
          </a:p>
        </p:txBody>
      </p:sp>
      <p:sp>
        <p:nvSpPr>
          <p:cNvPr id="146" name="テキスト ボックス 145"/>
          <p:cNvSpPr txBox="1"/>
          <p:nvPr/>
        </p:nvSpPr>
        <p:spPr>
          <a:xfrm>
            <a:off x="344488" y="4566761"/>
            <a:ext cx="504056" cy="276999"/>
          </a:xfrm>
          <a:prstGeom prst="rect">
            <a:avLst/>
          </a:prstGeom>
          <a:noFill/>
        </p:spPr>
        <p:txBody>
          <a:bodyPr wrap="square" rtlCol="0">
            <a:spAutoFit/>
          </a:bodyPr>
          <a:lstStyle/>
          <a:p>
            <a:r>
              <a:rPr kumimoji="1" lang="en-US" altLang="ja-JP" sz="1200" dirty="0" smtClean="0">
                <a:latin typeface="+mj-lt"/>
                <a:ea typeface="ＭＳ Ｐゴシック" pitchFamily="50" charset="-128"/>
              </a:rPr>
              <a:t>Lens</a:t>
            </a:r>
            <a:endParaRPr kumimoji="1" lang="ja-JP" altLang="en-US" sz="1200" dirty="0" smtClean="0">
              <a:latin typeface="+mj-lt"/>
              <a:ea typeface="ＭＳ Ｐゴシック" pitchFamily="50" charset="-128"/>
            </a:endParaRPr>
          </a:p>
        </p:txBody>
      </p:sp>
      <p:sp>
        <p:nvSpPr>
          <p:cNvPr id="147" name="テキスト ボックス 146"/>
          <p:cNvSpPr txBox="1"/>
          <p:nvPr/>
        </p:nvSpPr>
        <p:spPr>
          <a:xfrm>
            <a:off x="632520" y="3270617"/>
            <a:ext cx="504056" cy="276999"/>
          </a:xfrm>
          <a:prstGeom prst="rect">
            <a:avLst/>
          </a:prstGeom>
          <a:noFill/>
        </p:spPr>
        <p:txBody>
          <a:bodyPr wrap="square" rtlCol="0">
            <a:spAutoFit/>
          </a:bodyPr>
          <a:lstStyle/>
          <a:p>
            <a:r>
              <a:rPr kumimoji="1" lang="en-US" altLang="ja-JP" sz="1200" dirty="0" smtClean="0">
                <a:latin typeface="+mj-lt"/>
                <a:ea typeface="ＭＳ Ｐゴシック" pitchFamily="50" charset="-128"/>
              </a:rPr>
              <a:t>DM</a:t>
            </a:r>
            <a:endParaRPr kumimoji="1" lang="ja-JP" altLang="en-US" sz="1200" dirty="0" smtClean="0">
              <a:latin typeface="+mj-lt"/>
              <a:ea typeface="ＭＳ Ｐゴシック" pitchFamily="50" charset="-128"/>
            </a:endParaRPr>
          </a:p>
        </p:txBody>
      </p:sp>
      <p:sp>
        <p:nvSpPr>
          <p:cNvPr id="148" name="テキスト ボックス 147"/>
          <p:cNvSpPr txBox="1"/>
          <p:nvPr/>
        </p:nvSpPr>
        <p:spPr>
          <a:xfrm>
            <a:off x="272480" y="4252456"/>
            <a:ext cx="720080" cy="276999"/>
          </a:xfrm>
          <a:prstGeom prst="rect">
            <a:avLst/>
          </a:prstGeom>
          <a:noFill/>
        </p:spPr>
        <p:txBody>
          <a:bodyPr wrap="square" rtlCol="0">
            <a:spAutoFit/>
          </a:bodyPr>
          <a:lstStyle/>
          <a:p>
            <a:r>
              <a:rPr kumimoji="1" lang="en-US" altLang="ja-JP" sz="1200" dirty="0" smtClean="0">
                <a:latin typeface="+mj-lt"/>
                <a:ea typeface="ＭＳ Ｐゴシック" pitchFamily="50" charset="-128"/>
              </a:rPr>
              <a:t>Pinhole</a:t>
            </a:r>
            <a:endParaRPr kumimoji="1" lang="ja-JP" altLang="en-US" sz="1200" dirty="0" smtClean="0">
              <a:latin typeface="+mj-lt"/>
              <a:ea typeface="ＭＳ Ｐゴシック" pitchFamily="50" charset="-128"/>
            </a:endParaRPr>
          </a:p>
        </p:txBody>
      </p:sp>
      <p:sp>
        <p:nvSpPr>
          <p:cNvPr id="149" name="テキスト ボックス 148"/>
          <p:cNvSpPr txBox="1"/>
          <p:nvPr/>
        </p:nvSpPr>
        <p:spPr>
          <a:xfrm>
            <a:off x="158944" y="2664852"/>
            <a:ext cx="1008112" cy="276999"/>
          </a:xfrm>
          <a:prstGeom prst="rect">
            <a:avLst/>
          </a:prstGeom>
          <a:noFill/>
        </p:spPr>
        <p:txBody>
          <a:bodyPr wrap="square" rtlCol="0">
            <a:spAutoFit/>
          </a:bodyPr>
          <a:lstStyle/>
          <a:p>
            <a:r>
              <a:rPr lang="en-US" altLang="ja-JP" sz="1200" dirty="0" smtClean="0">
                <a:latin typeface="+mj-lt"/>
                <a:ea typeface="ＭＳ Ｐゴシック" pitchFamily="50" charset="-128"/>
              </a:rPr>
              <a:t>Objective</a:t>
            </a:r>
            <a:endParaRPr kumimoji="1" lang="ja-JP" altLang="en-US" sz="1200" dirty="0" smtClean="0">
              <a:latin typeface="+mj-lt"/>
              <a:ea typeface="ＭＳ Ｐゴシック" pitchFamily="50" charset="-128"/>
            </a:endParaRPr>
          </a:p>
        </p:txBody>
      </p:sp>
      <p:sp>
        <p:nvSpPr>
          <p:cNvPr id="150" name="テキスト ボックス 149"/>
          <p:cNvSpPr txBox="1"/>
          <p:nvPr/>
        </p:nvSpPr>
        <p:spPr>
          <a:xfrm>
            <a:off x="537652" y="2107456"/>
            <a:ext cx="711698" cy="276999"/>
          </a:xfrm>
          <a:prstGeom prst="rect">
            <a:avLst/>
          </a:prstGeom>
          <a:noFill/>
        </p:spPr>
        <p:txBody>
          <a:bodyPr wrap="square" rtlCol="0">
            <a:spAutoFit/>
          </a:bodyPr>
          <a:lstStyle/>
          <a:p>
            <a:r>
              <a:rPr lang="en-US" altLang="ja-JP" sz="1200" dirty="0" smtClean="0">
                <a:latin typeface="+mj-lt"/>
                <a:ea typeface="ＭＳ Ｐゴシック" pitchFamily="50" charset="-128"/>
              </a:rPr>
              <a:t>S</a:t>
            </a:r>
            <a:r>
              <a:rPr kumimoji="1" lang="en-US" altLang="ja-JP" sz="1200" dirty="0" smtClean="0">
                <a:latin typeface="+mj-lt"/>
                <a:ea typeface="ＭＳ Ｐゴシック" pitchFamily="50" charset="-128"/>
              </a:rPr>
              <a:t>tage</a:t>
            </a:r>
            <a:endParaRPr kumimoji="1" lang="ja-JP" altLang="en-US" sz="1200" dirty="0" smtClean="0">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4" name="角丸四角形 33"/>
          <p:cNvSpPr/>
          <p:nvPr/>
        </p:nvSpPr>
        <p:spPr>
          <a:xfrm>
            <a:off x="272480" y="1196752"/>
            <a:ext cx="9349610" cy="5080630"/>
          </a:xfrm>
          <a:prstGeom prst="roundRect">
            <a:avLst>
              <a:gd name="adj" fmla="val 1881"/>
            </a:avLst>
          </a:prstGeom>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6" name="Picture 10"/>
          <p:cNvPicPr>
            <a:picLocks noChangeAspect="1" noChangeArrowheads="1"/>
          </p:cNvPicPr>
          <p:nvPr/>
        </p:nvPicPr>
        <p:blipFill>
          <a:blip r:embed="rId3" cstate="print"/>
          <a:srcRect/>
          <a:stretch>
            <a:fillRect/>
          </a:stretch>
        </p:blipFill>
        <p:spPr bwMode="auto">
          <a:xfrm>
            <a:off x="5922068" y="4090012"/>
            <a:ext cx="4092700" cy="2160000"/>
          </a:xfrm>
          <a:prstGeom prst="rect">
            <a:avLst/>
          </a:prstGeom>
          <a:noFill/>
          <a:ln w="9525">
            <a:noFill/>
            <a:miter lim="800000"/>
            <a:headEnd/>
            <a:tailEnd/>
          </a:ln>
          <a:effectLst/>
        </p:spPr>
      </p:pic>
      <p:sp>
        <p:nvSpPr>
          <p:cNvPr id="23" name="テキスト ボックス 22"/>
          <p:cNvSpPr txBox="1"/>
          <p:nvPr/>
        </p:nvSpPr>
        <p:spPr>
          <a:xfrm>
            <a:off x="416496" y="2062589"/>
            <a:ext cx="2520280" cy="646331"/>
          </a:xfrm>
          <a:prstGeom prst="rect">
            <a:avLst/>
          </a:prstGeom>
          <a:noFill/>
        </p:spPr>
        <p:txBody>
          <a:bodyPr wrap="square" rtlCol="0">
            <a:spAutoFit/>
          </a:bodyPr>
          <a:lstStyle/>
          <a:p>
            <a:r>
              <a:rPr kumimoji="1" lang="en-US" altLang="ja-JP" u="sng" dirty="0" smtClean="0">
                <a:latin typeface="Calibri" pitchFamily="34" charset="0"/>
                <a:ea typeface="ＭＳ Ｐゴシック" pitchFamily="50" charset="-128"/>
              </a:rPr>
              <a:t>UV &amp; Vis. </a:t>
            </a:r>
            <a:r>
              <a:rPr lang="en-US" altLang="ja-JP" u="sng" dirty="0" smtClean="0">
                <a:latin typeface="Calibri" pitchFamily="34" charset="0"/>
                <a:ea typeface="ＭＳ Ｐゴシック" pitchFamily="50" charset="-128"/>
              </a:rPr>
              <a:t> </a:t>
            </a:r>
            <a:r>
              <a:rPr lang="en-US" altLang="ja-JP" b="1" u="sng" dirty="0" smtClean="0">
                <a:latin typeface="Calibri" pitchFamily="34" charset="0"/>
                <a:ea typeface="ＭＳ Ｐゴシック" pitchFamily="50" charset="-128"/>
              </a:rPr>
              <a:t>completely</a:t>
            </a:r>
            <a:r>
              <a:rPr lang="en-US" altLang="ja-JP" u="sng" dirty="0" smtClean="0">
                <a:latin typeface="Calibri" pitchFamily="34" charset="0"/>
                <a:ea typeface="ＭＳ Ｐゴシック" pitchFamily="50" charset="-128"/>
              </a:rPr>
              <a:t> </a:t>
            </a:r>
            <a:r>
              <a:rPr lang="en-US" altLang="ja-JP" u="sng" dirty="0" err="1" smtClean="0">
                <a:latin typeface="Calibri" pitchFamily="34" charset="0"/>
                <a:ea typeface="ＭＳ Ｐゴシック" pitchFamily="50" charset="-128"/>
              </a:rPr>
              <a:t>overlaped</a:t>
            </a:r>
            <a:r>
              <a:rPr lang="en-US" altLang="ja-JP" u="sng" dirty="0" smtClean="0">
                <a:latin typeface="Calibri" pitchFamily="34" charset="0"/>
                <a:ea typeface="ＭＳ Ｐゴシック" pitchFamily="50" charset="-128"/>
              </a:rPr>
              <a:t>.</a:t>
            </a:r>
            <a:endParaRPr kumimoji="1" lang="ja-JP" altLang="en-US" u="sng" dirty="0" smtClean="0">
              <a:latin typeface="Calibri" pitchFamily="34" charset="0"/>
              <a:ea typeface="ＭＳ Ｐゴシック" pitchFamily="50" charset="-128"/>
            </a:endParaRPr>
          </a:p>
        </p:txBody>
      </p:sp>
      <p:sp>
        <p:nvSpPr>
          <p:cNvPr id="65" name="テキスト ボックス 64"/>
          <p:cNvSpPr txBox="1"/>
          <p:nvPr/>
        </p:nvSpPr>
        <p:spPr>
          <a:xfrm>
            <a:off x="1568624" y="3067219"/>
            <a:ext cx="1080119" cy="400110"/>
          </a:xfrm>
          <a:prstGeom prst="rect">
            <a:avLst/>
          </a:prstGeom>
          <a:noFill/>
        </p:spPr>
        <p:txBody>
          <a:bodyPr wrap="square" rtlCol="0">
            <a:spAutoFit/>
          </a:bodyPr>
          <a:lstStyle/>
          <a:p>
            <a:pPr lvl="1" algn="ctr"/>
            <a:r>
              <a:rPr lang="en-US" altLang="ja-JP" sz="2000" b="1" dirty="0" smtClean="0">
                <a:solidFill>
                  <a:srgbClr val="00FF00"/>
                </a:solidFill>
                <a:latin typeface="Calibri" pitchFamily="34" charset="0"/>
                <a:ea typeface="ＭＳ Ｐゴシック" pitchFamily="50" charset="-128"/>
              </a:rPr>
              <a:t>Vis.</a:t>
            </a:r>
            <a:r>
              <a:rPr lang="ja-JP" altLang="en-US" sz="2000" b="1" dirty="0" smtClean="0">
                <a:solidFill>
                  <a:srgbClr val="00FF00"/>
                </a:solidFill>
                <a:latin typeface="Calibri" pitchFamily="34" charset="0"/>
                <a:ea typeface="ＭＳ Ｐゴシック" pitchFamily="50" charset="-128"/>
              </a:rPr>
              <a:t> </a:t>
            </a:r>
            <a:endParaRPr lang="en-US" altLang="ja-JP" sz="2000" b="1" dirty="0" smtClean="0">
              <a:solidFill>
                <a:srgbClr val="00FF00"/>
              </a:solidFill>
              <a:latin typeface="Calibri" pitchFamily="34" charset="0"/>
              <a:ea typeface="ＭＳ Ｐゴシック" pitchFamily="50" charset="-128"/>
            </a:endParaRPr>
          </a:p>
        </p:txBody>
      </p:sp>
      <p:sp>
        <p:nvSpPr>
          <p:cNvPr id="66" name="テキスト ボックス 65"/>
          <p:cNvSpPr txBox="1"/>
          <p:nvPr/>
        </p:nvSpPr>
        <p:spPr>
          <a:xfrm>
            <a:off x="848544" y="2707179"/>
            <a:ext cx="915419" cy="400110"/>
          </a:xfrm>
          <a:prstGeom prst="rect">
            <a:avLst/>
          </a:prstGeom>
          <a:noFill/>
        </p:spPr>
        <p:txBody>
          <a:bodyPr wrap="square" rtlCol="0">
            <a:spAutoFit/>
          </a:bodyPr>
          <a:lstStyle/>
          <a:p>
            <a:pPr algn="ctr"/>
            <a:r>
              <a:rPr kumimoji="1" lang="en-US" altLang="ja-JP" sz="2000" b="1" dirty="0" smtClean="0">
                <a:solidFill>
                  <a:srgbClr val="0070C0"/>
                </a:solidFill>
                <a:latin typeface="Calibri" pitchFamily="34" charset="0"/>
                <a:ea typeface="ＭＳ Ｐゴシック" pitchFamily="50" charset="-128"/>
              </a:rPr>
              <a:t>UV</a:t>
            </a:r>
          </a:p>
        </p:txBody>
      </p:sp>
      <p:sp>
        <p:nvSpPr>
          <p:cNvPr id="35" name="テキスト ボックス 34"/>
          <p:cNvSpPr txBox="1"/>
          <p:nvPr/>
        </p:nvSpPr>
        <p:spPr>
          <a:xfrm>
            <a:off x="2576736" y="188640"/>
            <a:ext cx="5544616" cy="523220"/>
          </a:xfrm>
          <a:prstGeom prst="rect">
            <a:avLst/>
          </a:prstGeom>
          <a:noFill/>
        </p:spPr>
        <p:txBody>
          <a:bodyPr wrap="square" rtlCol="0">
            <a:spAutoFit/>
          </a:bodyPr>
          <a:lstStyle/>
          <a:p>
            <a:r>
              <a:rPr lang="en-US" altLang="ja-JP" sz="2800" u="sng" dirty="0" smtClean="0">
                <a:latin typeface="+mj-lt"/>
                <a:ea typeface="ＭＳ Ｐゴシック" pitchFamily="50" charset="-128"/>
              </a:rPr>
              <a:t>Stage scan imaging with APD</a:t>
            </a:r>
            <a:endParaRPr kumimoji="1" lang="ja-JP" altLang="en-US" sz="2800" u="sng" baseline="30000" dirty="0" smtClean="0">
              <a:latin typeface="+mj-lt"/>
              <a:ea typeface="ＭＳ Ｐゴシック" pitchFamily="50" charset="-128"/>
            </a:endParaRPr>
          </a:p>
        </p:txBody>
      </p:sp>
      <p:sp>
        <p:nvSpPr>
          <p:cNvPr id="39" name="テキスト ボックス 38"/>
          <p:cNvSpPr txBox="1"/>
          <p:nvPr/>
        </p:nvSpPr>
        <p:spPr>
          <a:xfrm>
            <a:off x="576064" y="4293336"/>
            <a:ext cx="2216696" cy="646331"/>
          </a:xfrm>
          <a:prstGeom prst="rect">
            <a:avLst/>
          </a:prstGeom>
          <a:noFill/>
        </p:spPr>
        <p:txBody>
          <a:bodyPr wrap="square" rtlCol="0">
            <a:spAutoFit/>
          </a:bodyPr>
          <a:lstStyle/>
          <a:p>
            <a:r>
              <a:rPr kumimoji="1" lang="en-US" altLang="ja-JP" u="sng" dirty="0" smtClean="0">
                <a:latin typeface="Calibri" pitchFamily="34" charset="0"/>
                <a:ea typeface="ＭＳ Ｐゴシック" pitchFamily="50" charset="-128"/>
              </a:rPr>
              <a:t>UV &amp; Vis.</a:t>
            </a:r>
            <a:r>
              <a:rPr lang="en-US" altLang="ja-JP" u="sng" dirty="0" smtClean="0">
                <a:latin typeface="Calibri" pitchFamily="34" charset="0"/>
                <a:ea typeface="ＭＳ Ｐゴシック" pitchFamily="50" charset="-128"/>
              </a:rPr>
              <a:t>  </a:t>
            </a:r>
            <a:r>
              <a:rPr lang="en-US" altLang="ja-JP" b="1" u="sng" dirty="0" smtClean="0">
                <a:latin typeface="Calibri" pitchFamily="34" charset="0"/>
                <a:ea typeface="ＭＳ Ｐゴシック" pitchFamily="50" charset="-128"/>
              </a:rPr>
              <a:t>partly</a:t>
            </a:r>
            <a:r>
              <a:rPr lang="en-US" altLang="ja-JP" u="sng" dirty="0" smtClean="0">
                <a:latin typeface="Calibri" pitchFamily="34" charset="0"/>
                <a:ea typeface="ＭＳ Ｐゴシック" pitchFamily="50" charset="-128"/>
              </a:rPr>
              <a:t> </a:t>
            </a:r>
            <a:r>
              <a:rPr lang="en-US" altLang="ja-JP" u="sng" dirty="0" err="1" smtClean="0">
                <a:latin typeface="Calibri" pitchFamily="34" charset="0"/>
                <a:ea typeface="ＭＳ Ｐゴシック" pitchFamily="50" charset="-128"/>
              </a:rPr>
              <a:t>overlaped</a:t>
            </a:r>
            <a:r>
              <a:rPr lang="en-US" altLang="ja-JP" u="sng" dirty="0" smtClean="0">
                <a:latin typeface="Calibri" pitchFamily="34" charset="0"/>
                <a:ea typeface="ＭＳ Ｐゴシック" pitchFamily="50" charset="-128"/>
              </a:rPr>
              <a:t>.</a:t>
            </a:r>
            <a:endParaRPr kumimoji="1" lang="ja-JP" altLang="en-US" u="sng" dirty="0" smtClean="0">
              <a:latin typeface="Calibri" pitchFamily="34" charset="0"/>
              <a:ea typeface="ＭＳ Ｐゴシック" pitchFamily="50" charset="-128"/>
            </a:endParaRPr>
          </a:p>
        </p:txBody>
      </p:sp>
      <p:sp>
        <p:nvSpPr>
          <p:cNvPr id="33" name="テキスト ボックス 32"/>
          <p:cNvSpPr txBox="1"/>
          <p:nvPr/>
        </p:nvSpPr>
        <p:spPr>
          <a:xfrm>
            <a:off x="776536" y="1394192"/>
            <a:ext cx="1728192" cy="338554"/>
          </a:xfrm>
          <a:prstGeom prst="rect">
            <a:avLst/>
          </a:prstGeom>
          <a:noFill/>
        </p:spPr>
        <p:txBody>
          <a:bodyPr wrap="square" rtlCol="0">
            <a:spAutoFit/>
          </a:bodyPr>
          <a:lstStyle/>
          <a:p>
            <a:r>
              <a:rPr lang="en-US" altLang="ja-JP" sz="1600" dirty="0" smtClean="0"/>
              <a:t>Laser spot model</a:t>
            </a:r>
            <a:endParaRPr kumimoji="1" lang="ja-JP" altLang="en-US" sz="1600" dirty="0"/>
          </a:p>
        </p:txBody>
      </p:sp>
      <p:sp>
        <p:nvSpPr>
          <p:cNvPr id="36" name="テキスト ボックス 35"/>
          <p:cNvSpPr txBox="1"/>
          <p:nvPr/>
        </p:nvSpPr>
        <p:spPr>
          <a:xfrm>
            <a:off x="3656856" y="1394192"/>
            <a:ext cx="1800200" cy="338554"/>
          </a:xfrm>
          <a:prstGeom prst="rect">
            <a:avLst/>
          </a:prstGeom>
          <a:noFill/>
        </p:spPr>
        <p:txBody>
          <a:bodyPr wrap="square" rtlCol="0">
            <a:spAutoFit/>
          </a:bodyPr>
          <a:lstStyle/>
          <a:p>
            <a:r>
              <a:rPr kumimoji="1" lang="en-US" altLang="ja-JP" sz="1600" dirty="0" smtClean="0"/>
              <a:t>Stage scan image</a:t>
            </a:r>
            <a:endParaRPr kumimoji="1" lang="ja-JP" altLang="en-US" sz="1600" dirty="0"/>
          </a:p>
        </p:txBody>
      </p:sp>
      <p:sp>
        <p:nvSpPr>
          <p:cNvPr id="40" name="テキスト ボックス 39"/>
          <p:cNvSpPr txBox="1"/>
          <p:nvPr/>
        </p:nvSpPr>
        <p:spPr>
          <a:xfrm>
            <a:off x="6393160" y="1398106"/>
            <a:ext cx="3440832" cy="338554"/>
          </a:xfrm>
          <a:prstGeom prst="rect">
            <a:avLst/>
          </a:prstGeom>
          <a:noFill/>
        </p:spPr>
        <p:txBody>
          <a:bodyPr wrap="square" rtlCol="0">
            <a:spAutoFit/>
          </a:bodyPr>
          <a:lstStyle/>
          <a:p>
            <a:r>
              <a:rPr lang="en-US" altLang="ja-JP" sz="1600" dirty="0" smtClean="0"/>
              <a:t>Fluorescence Intensity Distribution</a:t>
            </a:r>
            <a:endParaRPr kumimoji="1" lang="ja-JP" altLang="en-US" sz="1600" dirty="0"/>
          </a:p>
        </p:txBody>
      </p:sp>
      <p:cxnSp>
        <p:nvCxnSpPr>
          <p:cNvPr id="42" name="直線コネクタ 41"/>
          <p:cNvCxnSpPr/>
          <p:nvPr/>
        </p:nvCxnSpPr>
        <p:spPr>
          <a:xfrm>
            <a:off x="272480" y="1865332"/>
            <a:ext cx="9349200" cy="0"/>
          </a:xfrm>
          <a:prstGeom prst="line">
            <a:avLst/>
          </a:prstGeom>
          <a:ln>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277054" y="4077072"/>
            <a:ext cx="9349200" cy="0"/>
          </a:xfrm>
          <a:prstGeom prst="line">
            <a:avLst/>
          </a:prstGeom>
          <a:ln w="190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H="1">
            <a:off x="2792186" y="1228690"/>
            <a:ext cx="574" cy="5080066"/>
          </a:xfrm>
          <a:prstGeom prst="line">
            <a:avLst/>
          </a:prstGeom>
          <a:ln>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flipH="1">
            <a:off x="6176944" y="1228690"/>
            <a:ext cx="574" cy="5080066"/>
          </a:xfrm>
          <a:prstGeom prst="line">
            <a:avLst/>
          </a:prstGeom>
          <a:ln>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56" name="グループ化 55"/>
          <p:cNvGrpSpPr>
            <a:grpSpLocks noChangeAspect="1"/>
          </p:cNvGrpSpPr>
          <p:nvPr/>
        </p:nvGrpSpPr>
        <p:grpSpPr>
          <a:xfrm>
            <a:off x="632520" y="2819130"/>
            <a:ext cx="1824659" cy="824153"/>
            <a:chOff x="678241" y="1219200"/>
            <a:chExt cx="4414459" cy="1993900"/>
          </a:xfrm>
        </p:grpSpPr>
        <p:grpSp>
          <p:nvGrpSpPr>
            <p:cNvPr id="57" name="図形グループ 8"/>
            <p:cNvGrpSpPr/>
            <p:nvPr/>
          </p:nvGrpSpPr>
          <p:grpSpPr>
            <a:xfrm>
              <a:off x="1016000" y="1219200"/>
              <a:ext cx="3733800" cy="1943100"/>
              <a:chOff x="812800" y="1143000"/>
              <a:chExt cx="3733800" cy="1943100"/>
            </a:xfrm>
          </p:grpSpPr>
          <p:sp>
            <p:nvSpPr>
              <p:cNvPr id="69" name="円/楕円 68"/>
              <p:cNvSpPr/>
              <p:nvPr/>
            </p:nvSpPr>
            <p:spPr>
              <a:xfrm>
                <a:off x="1968500" y="2857500"/>
                <a:ext cx="1422400" cy="228600"/>
              </a:xfrm>
              <a:prstGeom prst="ellipse">
                <a:avLst/>
              </a:prstGeom>
              <a:solidFill>
                <a:srgbClr val="3366FF"/>
              </a:solidFill>
              <a:ln w="38100" cmpd="sng">
                <a:solidFill>
                  <a:srgbClr val="008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0" name="フリーフォーム 2"/>
              <p:cNvSpPr/>
              <p:nvPr/>
            </p:nvSpPr>
            <p:spPr>
              <a:xfrm>
                <a:off x="3390900" y="1143000"/>
                <a:ext cx="1155700" cy="1841500"/>
              </a:xfrm>
              <a:custGeom>
                <a:avLst/>
                <a:gdLst>
                  <a:gd name="connsiteX0" fmla="*/ 1790700 w 1790700"/>
                  <a:gd name="connsiteY0" fmla="*/ 0 h 2362200"/>
                  <a:gd name="connsiteX1" fmla="*/ 838200 w 1790700"/>
                  <a:gd name="connsiteY1" fmla="*/ 736600 h 2362200"/>
                  <a:gd name="connsiteX2" fmla="*/ 254000 w 1790700"/>
                  <a:gd name="connsiteY2" fmla="*/ 1498600 h 2362200"/>
                  <a:gd name="connsiteX3" fmla="*/ 0 w 1790700"/>
                  <a:gd name="connsiteY3" fmla="*/ 2362200 h 2362200"/>
                </a:gdLst>
                <a:ahLst/>
                <a:cxnLst>
                  <a:cxn ang="0">
                    <a:pos x="connsiteX0" y="connsiteY0"/>
                  </a:cxn>
                  <a:cxn ang="0">
                    <a:pos x="connsiteX1" y="connsiteY1"/>
                  </a:cxn>
                  <a:cxn ang="0">
                    <a:pos x="connsiteX2" y="connsiteY2"/>
                  </a:cxn>
                  <a:cxn ang="0">
                    <a:pos x="connsiteX3" y="connsiteY3"/>
                  </a:cxn>
                </a:cxnLst>
                <a:rect l="l" t="t" r="r" b="b"/>
                <a:pathLst>
                  <a:path w="1790700" h="2362200">
                    <a:moveTo>
                      <a:pt x="1790700" y="0"/>
                    </a:moveTo>
                    <a:cubicBezTo>
                      <a:pt x="1442508" y="243416"/>
                      <a:pt x="1094317" y="486833"/>
                      <a:pt x="838200" y="736600"/>
                    </a:cubicBezTo>
                    <a:cubicBezTo>
                      <a:pt x="582083" y="986367"/>
                      <a:pt x="393700" y="1227667"/>
                      <a:pt x="254000" y="1498600"/>
                    </a:cubicBezTo>
                    <a:cubicBezTo>
                      <a:pt x="114300" y="1769533"/>
                      <a:pt x="57150" y="2065866"/>
                      <a:pt x="0" y="2362200"/>
                    </a:cubicBezTo>
                  </a:path>
                </a:pathLst>
              </a:custGeom>
              <a:ln w="57150" cmpd="sng">
                <a:solidFill>
                  <a:srgbClr val="008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1" name="フリーフォーム 3"/>
              <p:cNvSpPr/>
              <p:nvPr/>
            </p:nvSpPr>
            <p:spPr>
              <a:xfrm flipH="1">
                <a:off x="812800" y="1143000"/>
                <a:ext cx="1155700" cy="1841500"/>
              </a:xfrm>
              <a:custGeom>
                <a:avLst/>
                <a:gdLst>
                  <a:gd name="connsiteX0" fmla="*/ 1790700 w 1790700"/>
                  <a:gd name="connsiteY0" fmla="*/ 0 h 2362200"/>
                  <a:gd name="connsiteX1" fmla="*/ 838200 w 1790700"/>
                  <a:gd name="connsiteY1" fmla="*/ 736600 h 2362200"/>
                  <a:gd name="connsiteX2" fmla="*/ 254000 w 1790700"/>
                  <a:gd name="connsiteY2" fmla="*/ 1498600 h 2362200"/>
                  <a:gd name="connsiteX3" fmla="*/ 0 w 1790700"/>
                  <a:gd name="connsiteY3" fmla="*/ 2362200 h 2362200"/>
                </a:gdLst>
                <a:ahLst/>
                <a:cxnLst>
                  <a:cxn ang="0">
                    <a:pos x="connsiteX0" y="connsiteY0"/>
                  </a:cxn>
                  <a:cxn ang="0">
                    <a:pos x="connsiteX1" y="connsiteY1"/>
                  </a:cxn>
                  <a:cxn ang="0">
                    <a:pos x="connsiteX2" y="connsiteY2"/>
                  </a:cxn>
                  <a:cxn ang="0">
                    <a:pos x="connsiteX3" y="connsiteY3"/>
                  </a:cxn>
                </a:cxnLst>
                <a:rect l="l" t="t" r="r" b="b"/>
                <a:pathLst>
                  <a:path w="1790700" h="2362200">
                    <a:moveTo>
                      <a:pt x="1790700" y="0"/>
                    </a:moveTo>
                    <a:cubicBezTo>
                      <a:pt x="1442508" y="243416"/>
                      <a:pt x="1094317" y="486833"/>
                      <a:pt x="838200" y="736600"/>
                    </a:cubicBezTo>
                    <a:cubicBezTo>
                      <a:pt x="582083" y="986367"/>
                      <a:pt x="393700" y="1227667"/>
                      <a:pt x="254000" y="1498600"/>
                    </a:cubicBezTo>
                    <a:cubicBezTo>
                      <a:pt x="114300" y="1769533"/>
                      <a:pt x="57150" y="2065866"/>
                      <a:pt x="0" y="2362200"/>
                    </a:cubicBezTo>
                  </a:path>
                </a:pathLst>
              </a:custGeom>
              <a:ln w="57150" cmpd="sng">
                <a:solidFill>
                  <a:srgbClr val="008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58" name="図形グループ 9"/>
            <p:cNvGrpSpPr/>
            <p:nvPr/>
          </p:nvGrpSpPr>
          <p:grpSpPr>
            <a:xfrm>
              <a:off x="678241" y="1219200"/>
              <a:ext cx="4414459" cy="1993900"/>
              <a:chOff x="462341" y="1143000"/>
              <a:chExt cx="4414459" cy="1993900"/>
            </a:xfrm>
          </p:grpSpPr>
          <p:sp>
            <p:nvSpPr>
              <p:cNvPr id="64" name="円/楕円 63"/>
              <p:cNvSpPr/>
              <p:nvPr/>
            </p:nvSpPr>
            <p:spPr>
              <a:xfrm>
                <a:off x="1813681" y="2806700"/>
                <a:ext cx="1678819" cy="330200"/>
              </a:xfrm>
              <a:prstGeom prst="ellipse">
                <a:avLst/>
              </a:prstGeom>
              <a:solidFill>
                <a:srgbClr val="00FF00">
                  <a:alpha val="31000"/>
                </a:srgbClr>
              </a:solidFill>
              <a:ln w="38100" cmpd="sng">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7" name="フリーフォーム 66"/>
              <p:cNvSpPr/>
              <p:nvPr/>
            </p:nvSpPr>
            <p:spPr>
              <a:xfrm>
                <a:off x="3512760" y="1143000"/>
                <a:ext cx="1364040" cy="1841500"/>
              </a:xfrm>
              <a:custGeom>
                <a:avLst/>
                <a:gdLst>
                  <a:gd name="connsiteX0" fmla="*/ 1790700 w 1790700"/>
                  <a:gd name="connsiteY0" fmla="*/ 0 h 2362200"/>
                  <a:gd name="connsiteX1" fmla="*/ 838200 w 1790700"/>
                  <a:gd name="connsiteY1" fmla="*/ 736600 h 2362200"/>
                  <a:gd name="connsiteX2" fmla="*/ 254000 w 1790700"/>
                  <a:gd name="connsiteY2" fmla="*/ 1498600 h 2362200"/>
                  <a:gd name="connsiteX3" fmla="*/ 0 w 1790700"/>
                  <a:gd name="connsiteY3" fmla="*/ 2362200 h 2362200"/>
                </a:gdLst>
                <a:ahLst/>
                <a:cxnLst>
                  <a:cxn ang="0">
                    <a:pos x="connsiteX0" y="connsiteY0"/>
                  </a:cxn>
                  <a:cxn ang="0">
                    <a:pos x="connsiteX1" y="connsiteY1"/>
                  </a:cxn>
                  <a:cxn ang="0">
                    <a:pos x="connsiteX2" y="connsiteY2"/>
                  </a:cxn>
                  <a:cxn ang="0">
                    <a:pos x="connsiteX3" y="connsiteY3"/>
                  </a:cxn>
                </a:cxnLst>
                <a:rect l="l" t="t" r="r" b="b"/>
                <a:pathLst>
                  <a:path w="1790700" h="2362200">
                    <a:moveTo>
                      <a:pt x="1790700" y="0"/>
                    </a:moveTo>
                    <a:cubicBezTo>
                      <a:pt x="1442508" y="243416"/>
                      <a:pt x="1094317" y="486833"/>
                      <a:pt x="838200" y="736600"/>
                    </a:cubicBezTo>
                    <a:cubicBezTo>
                      <a:pt x="582083" y="986367"/>
                      <a:pt x="393700" y="1227667"/>
                      <a:pt x="254000" y="1498600"/>
                    </a:cubicBezTo>
                    <a:cubicBezTo>
                      <a:pt x="114300" y="1769533"/>
                      <a:pt x="57150" y="2065866"/>
                      <a:pt x="0" y="2362200"/>
                    </a:cubicBezTo>
                  </a:path>
                </a:pathLst>
              </a:custGeom>
              <a:ln w="57150" cmpd="sng">
                <a:solidFill>
                  <a:srgbClr val="00FF00">
                    <a:alpha val="50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8" name="フリーフォーム 67"/>
              <p:cNvSpPr/>
              <p:nvPr/>
            </p:nvSpPr>
            <p:spPr>
              <a:xfrm flipH="1">
                <a:off x="462341" y="1181100"/>
                <a:ext cx="1364040" cy="1841500"/>
              </a:xfrm>
              <a:custGeom>
                <a:avLst/>
                <a:gdLst>
                  <a:gd name="connsiteX0" fmla="*/ 1790700 w 1790700"/>
                  <a:gd name="connsiteY0" fmla="*/ 0 h 2362200"/>
                  <a:gd name="connsiteX1" fmla="*/ 838200 w 1790700"/>
                  <a:gd name="connsiteY1" fmla="*/ 736600 h 2362200"/>
                  <a:gd name="connsiteX2" fmla="*/ 254000 w 1790700"/>
                  <a:gd name="connsiteY2" fmla="*/ 1498600 h 2362200"/>
                  <a:gd name="connsiteX3" fmla="*/ 0 w 1790700"/>
                  <a:gd name="connsiteY3" fmla="*/ 2362200 h 2362200"/>
                </a:gdLst>
                <a:ahLst/>
                <a:cxnLst>
                  <a:cxn ang="0">
                    <a:pos x="connsiteX0" y="connsiteY0"/>
                  </a:cxn>
                  <a:cxn ang="0">
                    <a:pos x="connsiteX1" y="connsiteY1"/>
                  </a:cxn>
                  <a:cxn ang="0">
                    <a:pos x="connsiteX2" y="connsiteY2"/>
                  </a:cxn>
                  <a:cxn ang="0">
                    <a:pos x="connsiteX3" y="connsiteY3"/>
                  </a:cxn>
                </a:cxnLst>
                <a:rect l="l" t="t" r="r" b="b"/>
                <a:pathLst>
                  <a:path w="1790700" h="2362200">
                    <a:moveTo>
                      <a:pt x="1790700" y="0"/>
                    </a:moveTo>
                    <a:cubicBezTo>
                      <a:pt x="1442508" y="243416"/>
                      <a:pt x="1094317" y="486833"/>
                      <a:pt x="838200" y="736600"/>
                    </a:cubicBezTo>
                    <a:cubicBezTo>
                      <a:pt x="582083" y="986367"/>
                      <a:pt x="393700" y="1227667"/>
                      <a:pt x="254000" y="1498600"/>
                    </a:cubicBezTo>
                    <a:cubicBezTo>
                      <a:pt x="114300" y="1769533"/>
                      <a:pt x="57150" y="2065866"/>
                      <a:pt x="0" y="2362200"/>
                    </a:cubicBezTo>
                  </a:path>
                </a:pathLst>
              </a:custGeom>
              <a:ln w="57150" cmpd="sng">
                <a:solidFill>
                  <a:srgbClr val="00FF00">
                    <a:alpha val="50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59" name="円/楕円 58"/>
            <p:cNvSpPr/>
            <p:nvPr/>
          </p:nvSpPr>
          <p:spPr>
            <a:xfrm>
              <a:off x="2171700" y="2933700"/>
              <a:ext cx="1422400" cy="228600"/>
            </a:xfrm>
            <a:prstGeom prst="ellipse">
              <a:avLst/>
            </a:prstGeom>
            <a:solidFill>
              <a:srgbClr val="FFFF00"/>
            </a:solidFill>
            <a:ln w="38100" cmpd="sng">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pic>
        <p:nvPicPr>
          <p:cNvPr id="74" name="Picture 47"/>
          <p:cNvPicPr>
            <a:picLocks noChangeAspect="1" noChangeArrowheads="1"/>
          </p:cNvPicPr>
          <p:nvPr/>
        </p:nvPicPr>
        <p:blipFill>
          <a:blip r:embed="rId4" cstate="print"/>
          <a:srcRect/>
          <a:stretch>
            <a:fillRect/>
          </a:stretch>
        </p:blipFill>
        <p:spPr bwMode="auto">
          <a:xfrm>
            <a:off x="2864768" y="1916832"/>
            <a:ext cx="3395454" cy="2160000"/>
          </a:xfrm>
          <a:prstGeom prst="rect">
            <a:avLst/>
          </a:prstGeom>
          <a:noFill/>
          <a:ln w="9525">
            <a:noFill/>
            <a:miter lim="800000"/>
            <a:headEnd/>
            <a:tailEnd/>
          </a:ln>
          <a:effectLst/>
        </p:spPr>
      </p:pic>
      <p:pic>
        <p:nvPicPr>
          <p:cNvPr id="75" name="Picture 48"/>
          <p:cNvPicPr>
            <a:picLocks noChangeAspect="1" noChangeArrowheads="1"/>
          </p:cNvPicPr>
          <p:nvPr/>
        </p:nvPicPr>
        <p:blipFill>
          <a:blip r:embed="rId5" cstate="print"/>
          <a:srcRect/>
          <a:stretch>
            <a:fillRect/>
          </a:stretch>
        </p:blipFill>
        <p:spPr bwMode="auto">
          <a:xfrm>
            <a:off x="2864768" y="4149320"/>
            <a:ext cx="3395454" cy="2160000"/>
          </a:xfrm>
          <a:prstGeom prst="rect">
            <a:avLst/>
          </a:prstGeom>
          <a:noFill/>
          <a:ln w="9525">
            <a:noFill/>
            <a:miter lim="800000"/>
            <a:headEnd/>
            <a:tailEnd/>
          </a:ln>
          <a:effectLst/>
        </p:spPr>
      </p:pic>
      <p:pic>
        <p:nvPicPr>
          <p:cNvPr id="77" name="Picture 9"/>
          <p:cNvPicPr>
            <a:picLocks noChangeAspect="1" noChangeArrowheads="1"/>
          </p:cNvPicPr>
          <p:nvPr/>
        </p:nvPicPr>
        <p:blipFill>
          <a:blip r:embed="rId6" cstate="print"/>
          <a:srcRect/>
          <a:stretch>
            <a:fillRect/>
          </a:stretch>
        </p:blipFill>
        <p:spPr bwMode="auto">
          <a:xfrm>
            <a:off x="5923012" y="1844824"/>
            <a:ext cx="4092700" cy="2160000"/>
          </a:xfrm>
          <a:prstGeom prst="rect">
            <a:avLst/>
          </a:prstGeom>
          <a:noFill/>
          <a:ln w="9525">
            <a:noFill/>
            <a:miter lim="800000"/>
            <a:headEnd/>
            <a:tailEnd/>
          </a:ln>
          <a:effectLst/>
        </p:spPr>
      </p:pic>
      <p:cxnSp>
        <p:nvCxnSpPr>
          <p:cNvPr id="78" name="直線矢印コネクタ 77"/>
          <p:cNvCxnSpPr/>
          <p:nvPr/>
        </p:nvCxnSpPr>
        <p:spPr>
          <a:xfrm>
            <a:off x="7473360" y="2708920"/>
            <a:ext cx="720000" cy="0"/>
          </a:xfrm>
          <a:prstGeom prst="straightConnector1">
            <a:avLst/>
          </a:prstGeom>
          <a:ln w="31750">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9" name="直線矢印コネクタ 78"/>
          <p:cNvCxnSpPr/>
          <p:nvPr/>
        </p:nvCxnSpPr>
        <p:spPr>
          <a:xfrm>
            <a:off x="7031747" y="4907260"/>
            <a:ext cx="360000" cy="0"/>
          </a:xfrm>
          <a:prstGeom prst="straightConnector1">
            <a:avLst/>
          </a:prstGeom>
          <a:ln w="31750">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0" name="テキスト ボックス 79"/>
          <p:cNvSpPr txBox="1"/>
          <p:nvPr/>
        </p:nvSpPr>
        <p:spPr>
          <a:xfrm>
            <a:off x="7689304" y="4613306"/>
            <a:ext cx="1944216" cy="830997"/>
          </a:xfrm>
          <a:prstGeom prst="rect">
            <a:avLst/>
          </a:prstGeom>
          <a:noFill/>
        </p:spPr>
        <p:txBody>
          <a:bodyPr wrap="square" rtlCol="0">
            <a:spAutoFit/>
          </a:bodyPr>
          <a:lstStyle/>
          <a:p>
            <a:pPr algn="ctr"/>
            <a:r>
              <a:rPr kumimoji="1" lang="en-US" altLang="ja-JP" sz="2400" dirty="0" smtClean="0">
                <a:solidFill>
                  <a:srgbClr val="083DE8"/>
                </a:solidFill>
                <a:latin typeface="+mj-lt"/>
                <a:ea typeface="ＭＳ Ｐゴシック" pitchFamily="50" charset="-128"/>
              </a:rPr>
              <a:t>FWHM</a:t>
            </a:r>
          </a:p>
          <a:p>
            <a:pPr algn="ctr"/>
            <a:r>
              <a:rPr lang="en-US" altLang="ja-JP" sz="2400" b="1" dirty="0" smtClean="0">
                <a:solidFill>
                  <a:srgbClr val="083DE8"/>
                </a:solidFill>
                <a:latin typeface="+mj-lt"/>
                <a:ea typeface="ＭＳ Ｐゴシック" pitchFamily="50" charset="-128"/>
              </a:rPr>
              <a:t>69.5</a:t>
            </a:r>
            <a:r>
              <a:rPr kumimoji="1" lang="en-US" altLang="ja-JP" sz="2400" b="1" dirty="0" smtClean="0">
                <a:solidFill>
                  <a:srgbClr val="083DE8"/>
                </a:solidFill>
                <a:latin typeface="+mj-lt"/>
                <a:ea typeface="ＭＳ Ｐゴシック" pitchFamily="50" charset="-128"/>
              </a:rPr>
              <a:t> nm!!</a:t>
            </a:r>
            <a:endParaRPr kumimoji="1" lang="ja-JP" altLang="en-US" sz="2400" b="1" dirty="0" smtClean="0">
              <a:solidFill>
                <a:srgbClr val="083DE8"/>
              </a:solidFill>
              <a:latin typeface="+mj-lt"/>
              <a:ea typeface="ＭＳ Ｐゴシック" pitchFamily="50" charset="-128"/>
            </a:endParaRPr>
          </a:p>
        </p:txBody>
      </p:sp>
      <p:sp>
        <p:nvSpPr>
          <p:cNvPr id="81" name="テキスト ボックス 80"/>
          <p:cNvSpPr txBox="1"/>
          <p:nvPr/>
        </p:nvSpPr>
        <p:spPr>
          <a:xfrm>
            <a:off x="8049344" y="2454567"/>
            <a:ext cx="1584176" cy="646331"/>
          </a:xfrm>
          <a:prstGeom prst="rect">
            <a:avLst/>
          </a:prstGeom>
          <a:noFill/>
        </p:spPr>
        <p:txBody>
          <a:bodyPr wrap="square" rtlCol="0">
            <a:spAutoFit/>
          </a:bodyPr>
          <a:lstStyle/>
          <a:p>
            <a:pPr algn="ctr"/>
            <a:r>
              <a:rPr kumimoji="1" lang="en-US" altLang="ja-JP" dirty="0" smtClean="0"/>
              <a:t>FWHM </a:t>
            </a:r>
            <a:endParaRPr lang="en-US" altLang="ja-JP" dirty="0" smtClean="0"/>
          </a:p>
          <a:p>
            <a:pPr algn="ctr"/>
            <a:r>
              <a:rPr lang="en-US" altLang="ja-JP" b="1" dirty="0" smtClean="0"/>
              <a:t>222</a:t>
            </a:r>
            <a:r>
              <a:rPr kumimoji="1" lang="en-US" altLang="ja-JP" b="1" dirty="0" smtClean="0"/>
              <a:t> nm</a:t>
            </a:r>
            <a:endParaRPr kumimoji="1" lang="ja-JP" altLang="en-US" b="1" dirty="0"/>
          </a:p>
        </p:txBody>
      </p:sp>
      <p:sp>
        <p:nvSpPr>
          <p:cNvPr id="82" name="テキスト ボックス 81"/>
          <p:cNvSpPr txBox="1"/>
          <p:nvPr/>
        </p:nvSpPr>
        <p:spPr>
          <a:xfrm>
            <a:off x="2216696" y="6341258"/>
            <a:ext cx="7416824" cy="400110"/>
          </a:xfrm>
          <a:prstGeom prst="rect">
            <a:avLst/>
          </a:prstGeom>
          <a:noFill/>
        </p:spPr>
        <p:txBody>
          <a:bodyPr wrap="square" rtlCol="0">
            <a:spAutoFit/>
          </a:bodyPr>
          <a:lstStyle/>
          <a:p>
            <a:r>
              <a:rPr lang="en-US" altLang="ja-JP" sz="2000" dirty="0" smtClean="0"/>
              <a:t>With a </a:t>
            </a:r>
            <a:r>
              <a:rPr lang="en-US" altLang="ja-JP" sz="2000" dirty="0" err="1" smtClean="0"/>
              <a:t>confocal</a:t>
            </a:r>
            <a:r>
              <a:rPr lang="en-US" altLang="ja-JP" sz="2000" dirty="0" smtClean="0"/>
              <a:t> microscopy, smaller fluorescence spots were formed.</a:t>
            </a:r>
          </a:p>
        </p:txBody>
      </p:sp>
      <p:sp>
        <p:nvSpPr>
          <p:cNvPr id="83" name="テキスト ボックス 82"/>
          <p:cNvSpPr txBox="1"/>
          <p:nvPr/>
        </p:nvSpPr>
        <p:spPr>
          <a:xfrm>
            <a:off x="416496" y="622429"/>
            <a:ext cx="9217024" cy="646331"/>
          </a:xfrm>
          <a:prstGeom prst="rect">
            <a:avLst/>
          </a:prstGeom>
          <a:noFill/>
        </p:spPr>
        <p:txBody>
          <a:bodyPr wrap="square" rtlCol="0">
            <a:spAutoFit/>
          </a:bodyPr>
          <a:lstStyle/>
          <a:p>
            <a:pPr algn="just"/>
            <a:r>
              <a:rPr lang="en-US" altLang="ja-JP" dirty="0" smtClean="0"/>
              <a:t>Experimental condition</a:t>
            </a:r>
          </a:p>
          <a:p>
            <a:pPr algn="just"/>
            <a:r>
              <a:rPr lang="en-US" altLang="ja-JP" dirty="0" smtClean="0"/>
              <a:t>Laser intensity : </a:t>
            </a:r>
            <a:r>
              <a:rPr kumimoji="1" lang="en-US" altLang="ja-JP" dirty="0" smtClean="0"/>
              <a:t>UV 3.01 </a:t>
            </a:r>
            <a:r>
              <a:rPr kumimoji="1" lang="en-US" altLang="ja-JP" dirty="0" err="1" smtClean="0"/>
              <a:t>nW</a:t>
            </a:r>
            <a:r>
              <a:rPr lang="en-US" altLang="ja-JP" dirty="0" smtClean="0"/>
              <a:t>, Vis 35.1 </a:t>
            </a:r>
            <a:r>
              <a:rPr lang="en-US" altLang="ja-JP" dirty="0" err="1" smtClean="0"/>
              <a:t>μW</a:t>
            </a:r>
            <a:r>
              <a:rPr lang="ja-JP" altLang="en-US" dirty="0" smtClean="0"/>
              <a:t>　　</a:t>
            </a:r>
            <a:r>
              <a:rPr lang="en-US" altLang="ja-JP" dirty="0" smtClean="0"/>
              <a:t>Sample : </a:t>
            </a:r>
            <a:r>
              <a:rPr kumimoji="1" lang="en-US" altLang="ja-JP" dirty="0" smtClean="0"/>
              <a:t>DE1 10</a:t>
            </a:r>
            <a:r>
              <a:rPr kumimoji="1" lang="en-US" altLang="ja-JP" baseline="30000" dirty="0" smtClean="0"/>
              <a:t>-11 </a:t>
            </a:r>
            <a:r>
              <a:rPr kumimoji="1" lang="en-US" altLang="ja-JP" dirty="0" smtClean="0"/>
              <a:t>M, </a:t>
            </a:r>
            <a:r>
              <a:rPr lang="en-US" altLang="ja-JP" dirty="0" smtClean="0"/>
              <a:t>PMMA 1 w%</a:t>
            </a:r>
            <a:endParaRPr kumimoji="1" lang="en-US" altLang="ja-JP" dirty="0" smtClean="0"/>
          </a:p>
        </p:txBody>
      </p:sp>
      <p:grpSp>
        <p:nvGrpSpPr>
          <p:cNvPr id="101" name="図形グループ 20"/>
          <p:cNvGrpSpPr>
            <a:grpSpLocks noChangeAspect="1"/>
          </p:cNvGrpSpPr>
          <p:nvPr/>
        </p:nvGrpSpPr>
        <p:grpSpPr>
          <a:xfrm>
            <a:off x="560512" y="5013176"/>
            <a:ext cx="2098358" cy="837438"/>
            <a:chOff x="337759" y="3543300"/>
            <a:chExt cx="4996089" cy="1993900"/>
          </a:xfrm>
        </p:grpSpPr>
        <p:grpSp>
          <p:nvGrpSpPr>
            <p:cNvPr id="102" name="図形グループ 10"/>
            <p:cNvGrpSpPr/>
            <p:nvPr/>
          </p:nvGrpSpPr>
          <p:grpSpPr>
            <a:xfrm>
              <a:off x="337759" y="3543300"/>
              <a:ext cx="3733800" cy="1943100"/>
              <a:chOff x="812800" y="1143000"/>
              <a:chExt cx="3733800" cy="1943100"/>
            </a:xfrm>
          </p:grpSpPr>
          <p:sp>
            <p:nvSpPr>
              <p:cNvPr id="108" name="円/楕円 107"/>
              <p:cNvSpPr/>
              <p:nvPr/>
            </p:nvSpPr>
            <p:spPr>
              <a:xfrm>
                <a:off x="1968500" y="2857500"/>
                <a:ext cx="1422400" cy="228600"/>
              </a:xfrm>
              <a:prstGeom prst="ellipse">
                <a:avLst/>
              </a:prstGeom>
              <a:solidFill>
                <a:srgbClr val="3366FF"/>
              </a:solidFill>
              <a:ln w="38100" cmpd="sng">
                <a:solidFill>
                  <a:srgbClr val="008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9" name="フリーフォーム 108"/>
              <p:cNvSpPr/>
              <p:nvPr/>
            </p:nvSpPr>
            <p:spPr>
              <a:xfrm>
                <a:off x="3390900" y="1143000"/>
                <a:ext cx="1155700" cy="1841500"/>
              </a:xfrm>
              <a:custGeom>
                <a:avLst/>
                <a:gdLst>
                  <a:gd name="connsiteX0" fmla="*/ 1790700 w 1790700"/>
                  <a:gd name="connsiteY0" fmla="*/ 0 h 2362200"/>
                  <a:gd name="connsiteX1" fmla="*/ 838200 w 1790700"/>
                  <a:gd name="connsiteY1" fmla="*/ 736600 h 2362200"/>
                  <a:gd name="connsiteX2" fmla="*/ 254000 w 1790700"/>
                  <a:gd name="connsiteY2" fmla="*/ 1498600 h 2362200"/>
                  <a:gd name="connsiteX3" fmla="*/ 0 w 1790700"/>
                  <a:gd name="connsiteY3" fmla="*/ 2362200 h 2362200"/>
                </a:gdLst>
                <a:ahLst/>
                <a:cxnLst>
                  <a:cxn ang="0">
                    <a:pos x="connsiteX0" y="connsiteY0"/>
                  </a:cxn>
                  <a:cxn ang="0">
                    <a:pos x="connsiteX1" y="connsiteY1"/>
                  </a:cxn>
                  <a:cxn ang="0">
                    <a:pos x="connsiteX2" y="connsiteY2"/>
                  </a:cxn>
                  <a:cxn ang="0">
                    <a:pos x="connsiteX3" y="connsiteY3"/>
                  </a:cxn>
                </a:cxnLst>
                <a:rect l="l" t="t" r="r" b="b"/>
                <a:pathLst>
                  <a:path w="1790700" h="2362200">
                    <a:moveTo>
                      <a:pt x="1790700" y="0"/>
                    </a:moveTo>
                    <a:cubicBezTo>
                      <a:pt x="1442508" y="243416"/>
                      <a:pt x="1094317" y="486833"/>
                      <a:pt x="838200" y="736600"/>
                    </a:cubicBezTo>
                    <a:cubicBezTo>
                      <a:pt x="582083" y="986367"/>
                      <a:pt x="393700" y="1227667"/>
                      <a:pt x="254000" y="1498600"/>
                    </a:cubicBezTo>
                    <a:cubicBezTo>
                      <a:pt x="114300" y="1769533"/>
                      <a:pt x="57150" y="2065866"/>
                      <a:pt x="0" y="2362200"/>
                    </a:cubicBezTo>
                  </a:path>
                </a:pathLst>
              </a:custGeom>
              <a:ln w="57150" cmpd="sng">
                <a:solidFill>
                  <a:srgbClr val="008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10" name="フリーフォーム 109"/>
              <p:cNvSpPr/>
              <p:nvPr/>
            </p:nvSpPr>
            <p:spPr>
              <a:xfrm flipH="1">
                <a:off x="812800" y="1143000"/>
                <a:ext cx="1155700" cy="1841500"/>
              </a:xfrm>
              <a:custGeom>
                <a:avLst/>
                <a:gdLst>
                  <a:gd name="connsiteX0" fmla="*/ 1790700 w 1790700"/>
                  <a:gd name="connsiteY0" fmla="*/ 0 h 2362200"/>
                  <a:gd name="connsiteX1" fmla="*/ 838200 w 1790700"/>
                  <a:gd name="connsiteY1" fmla="*/ 736600 h 2362200"/>
                  <a:gd name="connsiteX2" fmla="*/ 254000 w 1790700"/>
                  <a:gd name="connsiteY2" fmla="*/ 1498600 h 2362200"/>
                  <a:gd name="connsiteX3" fmla="*/ 0 w 1790700"/>
                  <a:gd name="connsiteY3" fmla="*/ 2362200 h 2362200"/>
                </a:gdLst>
                <a:ahLst/>
                <a:cxnLst>
                  <a:cxn ang="0">
                    <a:pos x="connsiteX0" y="connsiteY0"/>
                  </a:cxn>
                  <a:cxn ang="0">
                    <a:pos x="connsiteX1" y="connsiteY1"/>
                  </a:cxn>
                  <a:cxn ang="0">
                    <a:pos x="connsiteX2" y="connsiteY2"/>
                  </a:cxn>
                  <a:cxn ang="0">
                    <a:pos x="connsiteX3" y="connsiteY3"/>
                  </a:cxn>
                </a:cxnLst>
                <a:rect l="l" t="t" r="r" b="b"/>
                <a:pathLst>
                  <a:path w="1790700" h="2362200">
                    <a:moveTo>
                      <a:pt x="1790700" y="0"/>
                    </a:moveTo>
                    <a:cubicBezTo>
                      <a:pt x="1442508" y="243416"/>
                      <a:pt x="1094317" y="486833"/>
                      <a:pt x="838200" y="736600"/>
                    </a:cubicBezTo>
                    <a:cubicBezTo>
                      <a:pt x="582083" y="986367"/>
                      <a:pt x="393700" y="1227667"/>
                      <a:pt x="254000" y="1498600"/>
                    </a:cubicBezTo>
                    <a:cubicBezTo>
                      <a:pt x="114300" y="1769533"/>
                      <a:pt x="57150" y="2065866"/>
                      <a:pt x="0" y="2362200"/>
                    </a:cubicBezTo>
                  </a:path>
                </a:pathLst>
              </a:custGeom>
              <a:ln w="57150" cmpd="sng">
                <a:solidFill>
                  <a:srgbClr val="008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103" name="図形グループ 14"/>
            <p:cNvGrpSpPr/>
            <p:nvPr/>
          </p:nvGrpSpPr>
          <p:grpSpPr>
            <a:xfrm>
              <a:off x="919389" y="3543300"/>
              <a:ext cx="4414459" cy="1993900"/>
              <a:chOff x="462341" y="1143000"/>
              <a:chExt cx="4414459" cy="1993900"/>
            </a:xfrm>
          </p:grpSpPr>
          <p:sp>
            <p:nvSpPr>
              <p:cNvPr id="105" name="円/楕円 104"/>
              <p:cNvSpPr/>
              <p:nvPr/>
            </p:nvSpPr>
            <p:spPr>
              <a:xfrm>
                <a:off x="1813681" y="2806700"/>
                <a:ext cx="1678819" cy="330200"/>
              </a:xfrm>
              <a:prstGeom prst="ellipse">
                <a:avLst/>
              </a:prstGeom>
              <a:solidFill>
                <a:srgbClr val="00FF00">
                  <a:alpha val="31000"/>
                </a:srgbClr>
              </a:solidFill>
              <a:ln w="38100" cmpd="sng">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6" name="フリーフォーム 105"/>
              <p:cNvSpPr/>
              <p:nvPr/>
            </p:nvSpPr>
            <p:spPr>
              <a:xfrm>
                <a:off x="3512760" y="1143000"/>
                <a:ext cx="1364040" cy="1841500"/>
              </a:xfrm>
              <a:custGeom>
                <a:avLst/>
                <a:gdLst>
                  <a:gd name="connsiteX0" fmla="*/ 1790700 w 1790700"/>
                  <a:gd name="connsiteY0" fmla="*/ 0 h 2362200"/>
                  <a:gd name="connsiteX1" fmla="*/ 838200 w 1790700"/>
                  <a:gd name="connsiteY1" fmla="*/ 736600 h 2362200"/>
                  <a:gd name="connsiteX2" fmla="*/ 254000 w 1790700"/>
                  <a:gd name="connsiteY2" fmla="*/ 1498600 h 2362200"/>
                  <a:gd name="connsiteX3" fmla="*/ 0 w 1790700"/>
                  <a:gd name="connsiteY3" fmla="*/ 2362200 h 2362200"/>
                </a:gdLst>
                <a:ahLst/>
                <a:cxnLst>
                  <a:cxn ang="0">
                    <a:pos x="connsiteX0" y="connsiteY0"/>
                  </a:cxn>
                  <a:cxn ang="0">
                    <a:pos x="connsiteX1" y="connsiteY1"/>
                  </a:cxn>
                  <a:cxn ang="0">
                    <a:pos x="connsiteX2" y="connsiteY2"/>
                  </a:cxn>
                  <a:cxn ang="0">
                    <a:pos x="connsiteX3" y="connsiteY3"/>
                  </a:cxn>
                </a:cxnLst>
                <a:rect l="l" t="t" r="r" b="b"/>
                <a:pathLst>
                  <a:path w="1790700" h="2362200">
                    <a:moveTo>
                      <a:pt x="1790700" y="0"/>
                    </a:moveTo>
                    <a:cubicBezTo>
                      <a:pt x="1442508" y="243416"/>
                      <a:pt x="1094317" y="486833"/>
                      <a:pt x="838200" y="736600"/>
                    </a:cubicBezTo>
                    <a:cubicBezTo>
                      <a:pt x="582083" y="986367"/>
                      <a:pt x="393700" y="1227667"/>
                      <a:pt x="254000" y="1498600"/>
                    </a:cubicBezTo>
                    <a:cubicBezTo>
                      <a:pt x="114300" y="1769533"/>
                      <a:pt x="57150" y="2065866"/>
                      <a:pt x="0" y="2362200"/>
                    </a:cubicBezTo>
                  </a:path>
                </a:pathLst>
              </a:custGeom>
              <a:ln w="57150" cmpd="sng">
                <a:solidFill>
                  <a:srgbClr val="00FF00">
                    <a:alpha val="50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07" name="フリーフォーム 106"/>
              <p:cNvSpPr/>
              <p:nvPr/>
            </p:nvSpPr>
            <p:spPr>
              <a:xfrm flipH="1">
                <a:off x="462341" y="1181100"/>
                <a:ext cx="1364040" cy="1841500"/>
              </a:xfrm>
              <a:custGeom>
                <a:avLst/>
                <a:gdLst>
                  <a:gd name="connsiteX0" fmla="*/ 1790700 w 1790700"/>
                  <a:gd name="connsiteY0" fmla="*/ 0 h 2362200"/>
                  <a:gd name="connsiteX1" fmla="*/ 838200 w 1790700"/>
                  <a:gd name="connsiteY1" fmla="*/ 736600 h 2362200"/>
                  <a:gd name="connsiteX2" fmla="*/ 254000 w 1790700"/>
                  <a:gd name="connsiteY2" fmla="*/ 1498600 h 2362200"/>
                  <a:gd name="connsiteX3" fmla="*/ 0 w 1790700"/>
                  <a:gd name="connsiteY3" fmla="*/ 2362200 h 2362200"/>
                </a:gdLst>
                <a:ahLst/>
                <a:cxnLst>
                  <a:cxn ang="0">
                    <a:pos x="connsiteX0" y="connsiteY0"/>
                  </a:cxn>
                  <a:cxn ang="0">
                    <a:pos x="connsiteX1" y="connsiteY1"/>
                  </a:cxn>
                  <a:cxn ang="0">
                    <a:pos x="connsiteX2" y="connsiteY2"/>
                  </a:cxn>
                  <a:cxn ang="0">
                    <a:pos x="connsiteX3" y="connsiteY3"/>
                  </a:cxn>
                </a:cxnLst>
                <a:rect l="l" t="t" r="r" b="b"/>
                <a:pathLst>
                  <a:path w="1790700" h="2362200">
                    <a:moveTo>
                      <a:pt x="1790700" y="0"/>
                    </a:moveTo>
                    <a:cubicBezTo>
                      <a:pt x="1442508" y="243416"/>
                      <a:pt x="1094317" y="486833"/>
                      <a:pt x="838200" y="736600"/>
                    </a:cubicBezTo>
                    <a:cubicBezTo>
                      <a:pt x="582083" y="986367"/>
                      <a:pt x="393700" y="1227667"/>
                      <a:pt x="254000" y="1498600"/>
                    </a:cubicBezTo>
                    <a:cubicBezTo>
                      <a:pt x="114300" y="1769533"/>
                      <a:pt x="57150" y="2065866"/>
                      <a:pt x="0" y="2362200"/>
                    </a:cubicBezTo>
                  </a:path>
                </a:pathLst>
              </a:custGeom>
              <a:ln w="57150" cmpd="sng">
                <a:solidFill>
                  <a:srgbClr val="00FF00">
                    <a:alpha val="50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104" name="円/楕円 103"/>
            <p:cNvSpPr/>
            <p:nvPr/>
          </p:nvSpPr>
          <p:spPr>
            <a:xfrm>
              <a:off x="2318959" y="5283200"/>
              <a:ext cx="540000" cy="179900"/>
            </a:xfrm>
            <a:prstGeom prst="ellipse">
              <a:avLst/>
            </a:prstGeom>
            <a:solidFill>
              <a:srgbClr val="FFFF00"/>
            </a:solidFill>
            <a:ln w="38100" cmpd="sng">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424608" y="978987"/>
            <a:ext cx="8064896" cy="4893647"/>
          </a:xfrm>
          <a:prstGeom prst="rect">
            <a:avLst/>
          </a:prstGeom>
          <a:noFill/>
        </p:spPr>
        <p:txBody>
          <a:bodyPr wrap="square" rtlCol="0">
            <a:spAutoFit/>
          </a:bodyPr>
          <a:lstStyle/>
          <a:p>
            <a:pPr marL="400050" indent="-400050"/>
            <a:r>
              <a:rPr lang="en-US" altLang="ja-JP" sz="2400" b="1" dirty="0" smtClean="0"/>
              <a:t>I. Introduction</a:t>
            </a:r>
          </a:p>
          <a:p>
            <a:pPr marL="400050" indent="-400050"/>
            <a:r>
              <a:rPr lang="en-US" altLang="ja-JP" sz="2400" dirty="0" smtClean="0"/>
              <a:t>	Optical microscopy</a:t>
            </a:r>
          </a:p>
          <a:p>
            <a:pPr marL="400050" indent="-400050"/>
            <a:r>
              <a:rPr lang="en-US" altLang="ja-JP" sz="2400" dirty="0" smtClean="0"/>
              <a:t>	Fluorescence</a:t>
            </a:r>
            <a:r>
              <a:rPr lang="ja-JP" altLang="en-US" sz="2400" dirty="0" smtClean="0"/>
              <a:t> </a:t>
            </a:r>
            <a:r>
              <a:rPr lang="en-US" altLang="ja-JP" sz="2400" dirty="0" smtClean="0"/>
              <a:t>microscopy</a:t>
            </a:r>
          </a:p>
          <a:p>
            <a:pPr marL="400050" indent="-400050"/>
            <a:r>
              <a:rPr kumimoji="1" lang="en-US" altLang="ja-JP" sz="2400" dirty="0" smtClean="0"/>
              <a:t>	Super-resolution microscopy ( e.g. </a:t>
            </a:r>
            <a:r>
              <a:rPr lang="en-US" altLang="ja-JP" sz="2400" dirty="0" smtClean="0"/>
              <a:t>STED, PALM &amp; STORM)</a:t>
            </a:r>
          </a:p>
          <a:p>
            <a:pPr marL="400050" indent="-400050"/>
            <a:endParaRPr lang="en-US" altLang="ja-JP" sz="2400" dirty="0" smtClean="0"/>
          </a:p>
          <a:p>
            <a:pPr marL="400050" indent="-400050"/>
            <a:r>
              <a:rPr lang="en-US" altLang="ja-JP" sz="2400" b="1" dirty="0" smtClean="0"/>
              <a:t>II. My work</a:t>
            </a:r>
          </a:p>
          <a:p>
            <a:pPr marL="400050" indent="-400050"/>
            <a:r>
              <a:rPr lang="en-US" altLang="ja-JP" sz="2400" dirty="0" smtClean="0"/>
              <a:t>	Principle</a:t>
            </a:r>
          </a:p>
          <a:p>
            <a:pPr marL="400050" indent="-400050"/>
            <a:r>
              <a:rPr kumimoji="1" lang="en-US" altLang="ja-JP" sz="2400" dirty="0" smtClean="0"/>
              <a:t>	Simulation</a:t>
            </a:r>
          </a:p>
          <a:p>
            <a:pPr marL="400050" indent="-400050"/>
            <a:r>
              <a:rPr lang="en-US" altLang="ja-JP" sz="2400" dirty="0" smtClean="0"/>
              <a:t>	Experience</a:t>
            </a:r>
            <a:endParaRPr kumimoji="1" lang="en-US" altLang="ja-JP" sz="2400" dirty="0" smtClean="0"/>
          </a:p>
          <a:p>
            <a:r>
              <a:rPr lang="en-US" altLang="ja-JP" sz="2400" dirty="0" smtClean="0"/>
              <a:t>	</a:t>
            </a:r>
            <a:endParaRPr kumimoji="1" lang="en-US" altLang="ja-JP" sz="2400" dirty="0" smtClean="0"/>
          </a:p>
          <a:p>
            <a:r>
              <a:rPr lang="en-US" altLang="ja-JP" sz="2400" b="1" dirty="0" smtClean="0"/>
              <a:t>III. Summary</a:t>
            </a:r>
          </a:p>
          <a:p>
            <a:endParaRPr kumimoji="1" lang="en-US" altLang="ja-JP" sz="2400" dirty="0" smtClean="0"/>
          </a:p>
          <a:p>
            <a:r>
              <a:rPr lang="en-US" altLang="ja-JP" sz="2400" b="1" dirty="0" smtClean="0"/>
              <a:t>IV. Future work</a:t>
            </a:r>
            <a:endParaRPr kumimoji="1" lang="ja-JP" altLang="en-US" sz="2400" b="1" dirty="0"/>
          </a:p>
        </p:txBody>
      </p:sp>
      <p:pic>
        <p:nvPicPr>
          <p:cNvPr id="60418" name="Picture 2" descr="C:\Users\gami\AppData\Local\Microsoft\Windows\Temporary Internet Files\Content.IE5\QL3KRJEK\MC900310748[1].wmf"/>
          <p:cNvPicPr>
            <a:picLocks noChangeAspect="1" noChangeArrowheads="1"/>
          </p:cNvPicPr>
          <p:nvPr/>
        </p:nvPicPr>
        <p:blipFill>
          <a:blip r:embed="rId3" cstate="print"/>
          <a:srcRect/>
          <a:stretch>
            <a:fillRect/>
          </a:stretch>
        </p:blipFill>
        <p:spPr bwMode="auto">
          <a:xfrm>
            <a:off x="5745088" y="2923203"/>
            <a:ext cx="1806746" cy="2880320"/>
          </a:xfrm>
          <a:prstGeom prst="rect">
            <a:avLst/>
          </a:prstGeom>
          <a:noFill/>
        </p:spPr>
      </p:pic>
      <p:sp>
        <p:nvSpPr>
          <p:cNvPr id="5" name="テキスト ボックス 4"/>
          <p:cNvSpPr txBox="1"/>
          <p:nvPr/>
        </p:nvSpPr>
        <p:spPr>
          <a:xfrm>
            <a:off x="2792760" y="404664"/>
            <a:ext cx="4320480" cy="646331"/>
          </a:xfrm>
          <a:prstGeom prst="rect">
            <a:avLst/>
          </a:prstGeom>
          <a:noFill/>
        </p:spPr>
        <p:txBody>
          <a:bodyPr wrap="square" rtlCol="0">
            <a:spAutoFit/>
          </a:bodyPr>
          <a:lstStyle/>
          <a:p>
            <a:pPr algn="ctr"/>
            <a:r>
              <a:rPr kumimoji="1" lang="en-US" altLang="ja-JP" sz="3600" dirty="0" smtClean="0"/>
              <a:t>Contents</a:t>
            </a:r>
            <a:endParaRPr kumimoji="1" lang="ja-JP" altLang="en-US" sz="3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224808" y="313492"/>
            <a:ext cx="3600400" cy="523220"/>
          </a:xfrm>
          <a:prstGeom prst="rect">
            <a:avLst/>
          </a:prstGeom>
          <a:noFill/>
        </p:spPr>
        <p:txBody>
          <a:bodyPr wrap="square" rtlCol="0">
            <a:spAutoFit/>
          </a:bodyPr>
          <a:lstStyle/>
          <a:p>
            <a:r>
              <a:rPr lang="en-US" altLang="ja-JP" sz="2800" b="1" u="sng" dirty="0" smtClean="0">
                <a:latin typeface="+mj-lt"/>
                <a:ea typeface="ＭＳ Ｐゴシック" pitchFamily="50" charset="-128"/>
              </a:rPr>
              <a:t>With doughnut beam </a:t>
            </a:r>
          </a:p>
        </p:txBody>
      </p:sp>
      <p:pic>
        <p:nvPicPr>
          <p:cNvPr id="3" name="Picture 48"/>
          <p:cNvPicPr>
            <a:picLocks noChangeAspect="1" noChangeArrowheads="1"/>
          </p:cNvPicPr>
          <p:nvPr/>
        </p:nvPicPr>
        <p:blipFill>
          <a:blip r:embed="rId2" cstate="print"/>
          <a:srcRect/>
          <a:stretch>
            <a:fillRect/>
          </a:stretch>
        </p:blipFill>
        <p:spPr bwMode="auto">
          <a:xfrm>
            <a:off x="5097016" y="1052736"/>
            <a:ext cx="3395454" cy="2160000"/>
          </a:xfrm>
          <a:prstGeom prst="rect">
            <a:avLst/>
          </a:prstGeom>
          <a:noFill/>
          <a:ln w="9525">
            <a:noFill/>
            <a:miter lim="800000"/>
            <a:headEnd/>
            <a:tailEnd/>
          </a:ln>
          <a:effectLst/>
        </p:spPr>
      </p:pic>
      <p:pic>
        <p:nvPicPr>
          <p:cNvPr id="14" name="図 13" descr="laserspotModel.png"/>
          <p:cNvPicPr>
            <a:picLocks noChangeAspect="1"/>
          </p:cNvPicPr>
          <p:nvPr/>
        </p:nvPicPr>
        <p:blipFill>
          <a:blip r:embed="rId3" cstate="print"/>
          <a:stretch>
            <a:fillRect/>
          </a:stretch>
        </p:blipFill>
        <p:spPr>
          <a:xfrm>
            <a:off x="1750250" y="1628800"/>
            <a:ext cx="3058734" cy="1368152"/>
          </a:xfrm>
          <a:prstGeom prst="rect">
            <a:avLst/>
          </a:prstGeom>
        </p:spPr>
      </p:pic>
      <p:sp>
        <p:nvSpPr>
          <p:cNvPr id="15" name="右矢印 14"/>
          <p:cNvSpPr/>
          <p:nvPr/>
        </p:nvSpPr>
        <p:spPr>
          <a:xfrm>
            <a:off x="2601815" y="2652542"/>
            <a:ext cx="252000" cy="241200"/>
          </a:xfrm>
          <a:prstGeom prst="rightArrow">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rot="10800000">
            <a:off x="3389171" y="2652542"/>
            <a:ext cx="360000" cy="239469"/>
          </a:xfrm>
          <a:prstGeom prst="rightArrow">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右矢印 16"/>
          <p:cNvSpPr/>
          <p:nvPr/>
        </p:nvSpPr>
        <p:spPr>
          <a:xfrm rot="7741434">
            <a:off x="6187862" y="1653876"/>
            <a:ext cx="360000" cy="239469"/>
          </a:xfrm>
          <a:prstGeom prst="rightArrow">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右矢印 17"/>
          <p:cNvSpPr/>
          <p:nvPr/>
        </p:nvSpPr>
        <p:spPr>
          <a:xfrm rot="7741434">
            <a:off x="6563532" y="1940320"/>
            <a:ext cx="360000" cy="239469"/>
          </a:xfrm>
          <a:prstGeom prst="rightArrow">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右矢印 18"/>
          <p:cNvSpPr/>
          <p:nvPr/>
        </p:nvSpPr>
        <p:spPr>
          <a:xfrm rot="7741434">
            <a:off x="5771444" y="1364255"/>
            <a:ext cx="360000" cy="239469"/>
          </a:xfrm>
          <a:prstGeom prst="rightArrow">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右矢印 19"/>
          <p:cNvSpPr/>
          <p:nvPr/>
        </p:nvSpPr>
        <p:spPr>
          <a:xfrm rot="18987562">
            <a:off x="5937517" y="2618522"/>
            <a:ext cx="252000" cy="241200"/>
          </a:xfrm>
          <a:prstGeom prst="rightArrow">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右矢印 20"/>
          <p:cNvSpPr/>
          <p:nvPr/>
        </p:nvSpPr>
        <p:spPr>
          <a:xfrm rot="18987562">
            <a:off x="5565245" y="2379054"/>
            <a:ext cx="252000" cy="241200"/>
          </a:xfrm>
          <a:prstGeom prst="rightArrow">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右矢印 21"/>
          <p:cNvSpPr/>
          <p:nvPr/>
        </p:nvSpPr>
        <p:spPr>
          <a:xfrm rot="18987562">
            <a:off x="5300658" y="2042459"/>
            <a:ext cx="252000" cy="241200"/>
          </a:xfrm>
          <a:prstGeom prst="rightArrow">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1352600" y="951111"/>
            <a:ext cx="4176464" cy="461665"/>
          </a:xfrm>
          <a:prstGeom prst="rect">
            <a:avLst/>
          </a:prstGeom>
          <a:noFill/>
        </p:spPr>
        <p:txBody>
          <a:bodyPr wrap="square" rtlCol="0">
            <a:spAutoFit/>
          </a:bodyPr>
          <a:lstStyle/>
          <a:p>
            <a:r>
              <a:rPr lang="en-US" altLang="ja-JP" sz="2400" dirty="0" err="1" smtClean="0"/>
              <a:t>Anisotropically</a:t>
            </a:r>
            <a:r>
              <a:rPr lang="en-US" altLang="ja-JP" sz="2400" dirty="0" smtClean="0"/>
              <a:t> reducing size </a:t>
            </a:r>
            <a:endParaRPr kumimoji="1" lang="ja-JP" altLang="en-US" sz="2400" dirty="0"/>
          </a:p>
        </p:txBody>
      </p:sp>
      <p:grpSp>
        <p:nvGrpSpPr>
          <p:cNvPr id="35" name="グループ化 34"/>
          <p:cNvGrpSpPr/>
          <p:nvPr/>
        </p:nvGrpSpPr>
        <p:grpSpPr>
          <a:xfrm>
            <a:off x="2160318" y="4221088"/>
            <a:ext cx="1800200" cy="1800000"/>
            <a:chOff x="3728864" y="4149080"/>
            <a:chExt cx="1800200" cy="1800000"/>
          </a:xfrm>
        </p:grpSpPr>
        <p:sp>
          <p:nvSpPr>
            <p:cNvPr id="24" name="円/楕円 23"/>
            <p:cNvSpPr/>
            <p:nvPr/>
          </p:nvSpPr>
          <p:spPr>
            <a:xfrm>
              <a:off x="3728864" y="4149080"/>
              <a:ext cx="1800200" cy="1800000"/>
            </a:xfrm>
            <a:prstGeom prst="ellipse">
              <a:avLst/>
            </a:prstGeom>
            <a:solidFill>
              <a:srgbClr val="EE7D3E">
                <a:alpha val="73000"/>
              </a:srgbClr>
            </a:solidFill>
            <a:ln w="63500">
              <a:solidFill>
                <a:srgbClr val="FFE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4265933" y="4668766"/>
              <a:ext cx="720000" cy="720000"/>
            </a:xfrm>
            <a:prstGeom prst="ellipse">
              <a:avLst/>
            </a:prstGeom>
            <a:solidFill>
              <a:srgbClr val="FFC000"/>
            </a:solid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右矢印 25"/>
            <p:cNvSpPr/>
            <p:nvPr/>
          </p:nvSpPr>
          <p:spPr>
            <a:xfrm rot="10800000">
              <a:off x="5081426" y="4902093"/>
              <a:ext cx="360000" cy="239469"/>
            </a:xfrm>
            <a:prstGeom prst="rightArrow">
              <a:avLst/>
            </a:prstGeom>
            <a:solidFill>
              <a:srgbClr val="FF0000">
                <a:alpha val="69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右矢印 26"/>
            <p:cNvSpPr/>
            <p:nvPr/>
          </p:nvSpPr>
          <p:spPr>
            <a:xfrm rot="5400000">
              <a:off x="4445057" y="4300911"/>
              <a:ext cx="360000" cy="239469"/>
            </a:xfrm>
            <a:prstGeom prst="rightArrow">
              <a:avLst/>
            </a:prstGeom>
            <a:solidFill>
              <a:srgbClr val="FF0000">
                <a:alpha val="69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右矢印 27"/>
            <p:cNvSpPr/>
            <p:nvPr/>
          </p:nvSpPr>
          <p:spPr>
            <a:xfrm>
              <a:off x="3839947" y="4925538"/>
              <a:ext cx="360000" cy="239469"/>
            </a:xfrm>
            <a:prstGeom prst="rightArrow">
              <a:avLst/>
            </a:prstGeom>
            <a:solidFill>
              <a:srgbClr val="FF0000">
                <a:alpha val="69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右矢印 28"/>
            <p:cNvSpPr/>
            <p:nvPr/>
          </p:nvSpPr>
          <p:spPr>
            <a:xfrm rot="16200000">
              <a:off x="4476316" y="5532862"/>
              <a:ext cx="360000" cy="239469"/>
            </a:xfrm>
            <a:prstGeom prst="rightArrow">
              <a:avLst/>
            </a:prstGeom>
            <a:solidFill>
              <a:srgbClr val="FF0000">
                <a:alpha val="69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右矢印 29"/>
            <p:cNvSpPr/>
            <p:nvPr/>
          </p:nvSpPr>
          <p:spPr>
            <a:xfrm rot="13579559">
              <a:off x="4896264" y="5353598"/>
              <a:ext cx="360000" cy="239469"/>
            </a:xfrm>
            <a:prstGeom prst="rightArrow">
              <a:avLst/>
            </a:prstGeom>
            <a:solidFill>
              <a:srgbClr val="FF0000">
                <a:alpha val="69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右矢印 30"/>
            <p:cNvSpPr/>
            <p:nvPr/>
          </p:nvSpPr>
          <p:spPr>
            <a:xfrm rot="19055518">
              <a:off x="4001988" y="5363087"/>
              <a:ext cx="360000" cy="239469"/>
            </a:xfrm>
            <a:prstGeom prst="rightArrow">
              <a:avLst/>
            </a:prstGeom>
            <a:solidFill>
              <a:srgbClr val="FF0000">
                <a:alpha val="69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右矢印 31"/>
            <p:cNvSpPr/>
            <p:nvPr/>
          </p:nvSpPr>
          <p:spPr>
            <a:xfrm rot="8025313">
              <a:off x="4847768" y="4458189"/>
              <a:ext cx="360000" cy="239469"/>
            </a:xfrm>
            <a:prstGeom prst="rightArrow">
              <a:avLst/>
            </a:prstGeom>
            <a:solidFill>
              <a:srgbClr val="FF0000">
                <a:alpha val="69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右矢印 32"/>
            <p:cNvSpPr/>
            <p:nvPr/>
          </p:nvSpPr>
          <p:spPr>
            <a:xfrm rot="2824555">
              <a:off x="3998595" y="4489451"/>
              <a:ext cx="360000" cy="239469"/>
            </a:xfrm>
            <a:prstGeom prst="rightArrow">
              <a:avLst/>
            </a:prstGeom>
            <a:solidFill>
              <a:srgbClr val="FF0000">
                <a:alpha val="69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4" name="テキスト ボックス 33"/>
          <p:cNvSpPr txBox="1"/>
          <p:nvPr/>
        </p:nvSpPr>
        <p:spPr>
          <a:xfrm>
            <a:off x="1352600" y="3573016"/>
            <a:ext cx="3744416" cy="461665"/>
          </a:xfrm>
          <a:prstGeom prst="rect">
            <a:avLst/>
          </a:prstGeom>
          <a:noFill/>
        </p:spPr>
        <p:txBody>
          <a:bodyPr wrap="square" rtlCol="0">
            <a:spAutoFit/>
          </a:bodyPr>
          <a:lstStyle/>
          <a:p>
            <a:r>
              <a:rPr lang="en-US" altLang="ja-JP" sz="2400" dirty="0" err="1" smtClean="0"/>
              <a:t>Isotropically</a:t>
            </a:r>
            <a:r>
              <a:rPr lang="en-US" altLang="ja-JP" sz="2400" dirty="0" smtClean="0"/>
              <a:t> reducing  size</a:t>
            </a:r>
            <a:endParaRPr kumimoji="1" lang="ja-JP" altLang="en-US" sz="2400" dirty="0"/>
          </a:p>
        </p:txBody>
      </p:sp>
      <p:grpSp>
        <p:nvGrpSpPr>
          <p:cNvPr id="36" name="グループ化 35"/>
          <p:cNvGrpSpPr/>
          <p:nvPr/>
        </p:nvGrpSpPr>
        <p:grpSpPr>
          <a:xfrm>
            <a:off x="4657348" y="3637472"/>
            <a:ext cx="3888432" cy="2815864"/>
            <a:chOff x="5377428" y="548680"/>
            <a:chExt cx="3888432" cy="2815864"/>
          </a:xfrm>
        </p:grpSpPr>
        <p:grpSp>
          <p:nvGrpSpPr>
            <p:cNvPr id="37" name="グループ化 10"/>
            <p:cNvGrpSpPr/>
            <p:nvPr/>
          </p:nvGrpSpPr>
          <p:grpSpPr>
            <a:xfrm>
              <a:off x="5377428" y="548680"/>
              <a:ext cx="3888432" cy="2815864"/>
              <a:chOff x="200472" y="3299215"/>
              <a:chExt cx="3888432" cy="2815864"/>
            </a:xfrm>
          </p:grpSpPr>
          <p:pic>
            <p:nvPicPr>
              <p:cNvPr id="39" name="図 38" descr="super_resolution.png"/>
              <p:cNvPicPr>
                <a:picLocks noChangeAspect="1"/>
              </p:cNvPicPr>
              <p:nvPr/>
            </p:nvPicPr>
            <p:blipFill>
              <a:blip r:embed="rId4" cstate="print"/>
              <a:stretch>
                <a:fillRect/>
              </a:stretch>
            </p:blipFill>
            <p:spPr>
              <a:xfrm>
                <a:off x="1496616" y="3299215"/>
                <a:ext cx="2592288" cy="2815864"/>
              </a:xfrm>
              <a:prstGeom prst="rect">
                <a:avLst/>
              </a:prstGeom>
            </p:spPr>
          </p:pic>
          <p:sp>
            <p:nvSpPr>
              <p:cNvPr id="40" name="テキスト ボックス 39"/>
              <p:cNvSpPr txBox="1"/>
              <p:nvPr/>
            </p:nvSpPr>
            <p:spPr>
              <a:xfrm>
                <a:off x="200472" y="4058566"/>
                <a:ext cx="1735812" cy="369332"/>
              </a:xfrm>
              <a:prstGeom prst="rect">
                <a:avLst/>
              </a:prstGeom>
              <a:solidFill>
                <a:srgbClr val="7030A0"/>
              </a:solidFill>
            </p:spPr>
            <p:txBody>
              <a:bodyPr wrap="square" rtlCol="0">
                <a:spAutoFit/>
              </a:bodyPr>
              <a:lstStyle/>
              <a:p>
                <a:pPr algn="ctr"/>
                <a:r>
                  <a:rPr kumimoji="1" lang="en-US" altLang="ja-JP" b="1" dirty="0" smtClean="0">
                    <a:solidFill>
                      <a:schemeClr val="bg1"/>
                    </a:solidFill>
                  </a:rPr>
                  <a:t>Excitation beam</a:t>
                </a:r>
                <a:endParaRPr kumimoji="1" lang="ja-JP" altLang="en-US" b="1" dirty="0">
                  <a:solidFill>
                    <a:schemeClr val="bg1"/>
                  </a:solidFill>
                </a:endParaRPr>
              </a:p>
            </p:txBody>
          </p:sp>
          <p:cxnSp>
            <p:nvCxnSpPr>
              <p:cNvPr id="41" name="直線コネクタ 40"/>
              <p:cNvCxnSpPr/>
              <p:nvPr/>
            </p:nvCxnSpPr>
            <p:spPr>
              <a:xfrm>
                <a:off x="1856656" y="4379335"/>
                <a:ext cx="360040" cy="216024"/>
              </a:xfrm>
              <a:prstGeom prst="line">
                <a:avLst/>
              </a:prstGeom>
              <a:ln w="158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V="1">
                <a:off x="1864276" y="5243431"/>
                <a:ext cx="288032" cy="288032"/>
              </a:xfrm>
              <a:prstGeom prst="line">
                <a:avLst/>
              </a:prstGeom>
              <a:ln w="158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848544" y="3337247"/>
                <a:ext cx="1008112" cy="307777"/>
              </a:xfrm>
              <a:prstGeom prst="rect">
                <a:avLst/>
              </a:prstGeom>
              <a:noFill/>
            </p:spPr>
            <p:txBody>
              <a:bodyPr wrap="square" rtlCol="0">
                <a:spAutoFit/>
              </a:bodyPr>
              <a:lstStyle/>
              <a:p>
                <a:r>
                  <a:rPr kumimoji="1" lang="en-US" altLang="ja-JP" sz="1400" dirty="0" smtClean="0">
                    <a:latin typeface="+mj-lt"/>
                    <a:ea typeface="ＭＳ Ｐゴシック" pitchFamily="50" charset="-128"/>
                  </a:rPr>
                  <a:t>Objective</a:t>
                </a:r>
                <a:endParaRPr kumimoji="1" lang="ja-JP" altLang="en-US" sz="1400" dirty="0" smtClean="0">
                  <a:latin typeface="+mj-lt"/>
                  <a:ea typeface="ＭＳ Ｐゴシック" pitchFamily="50" charset="-128"/>
                </a:endParaRPr>
              </a:p>
            </p:txBody>
          </p:sp>
        </p:grpSp>
        <p:sp>
          <p:nvSpPr>
            <p:cNvPr id="38" name="テキスト ボックス 37"/>
            <p:cNvSpPr txBox="1"/>
            <p:nvPr/>
          </p:nvSpPr>
          <p:spPr>
            <a:xfrm>
              <a:off x="5457056" y="2708920"/>
              <a:ext cx="1656184" cy="369332"/>
            </a:xfrm>
            <a:prstGeom prst="rect">
              <a:avLst/>
            </a:prstGeom>
            <a:solidFill>
              <a:srgbClr val="00B050"/>
            </a:solidFill>
          </p:spPr>
          <p:txBody>
            <a:bodyPr wrap="square" rtlCol="0">
              <a:spAutoFit/>
            </a:bodyPr>
            <a:lstStyle/>
            <a:p>
              <a:pPr algn="ctr"/>
              <a:r>
                <a:rPr lang="en-US" altLang="ja-JP" b="1" dirty="0" smtClean="0">
                  <a:solidFill>
                    <a:schemeClr val="bg1"/>
                  </a:solidFill>
                </a:rPr>
                <a:t>Dumping beam</a:t>
              </a:r>
              <a:endParaRPr kumimoji="1" lang="ja-JP" altLang="en-US" b="1" dirty="0">
                <a:solidFill>
                  <a:schemeClr val="bg1"/>
                </a:solidFill>
              </a:endParaRPr>
            </a:p>
          </p:txBody>
        </p:sp>
      </p:grpSp>
      <p:sp>
        <p:nvSpPr>
          <p:cNvPr id="46" name="テキスト ボックス 45"/>
          <p:cNvSpPr txBox="1"/>
          <p:nvPr/>
        </p:nvSpPr>
        <p:spPr>
          <a:xfrm>
            <a:off x="2000672" y="5988355"/>
            <a:ext cx="2160240" cy="369332"/>
          </a:xfrm>
          <a:prstGeom prst="rect">
            <a:avLst/>
          </a:prstGeom>
          <a:noFill/>
        </p:spPr>
        <p:txBody>
          <a:bodyPr wrap="square" rtlCol="0">
            <a:spAutoFit/>
          </a:bodyPr>
          <a:lstStyle/>
          <a:p>
            <a:pPr algn="ctr"/>
            <a:r>
              <a:rPr lang="en-US" altLang="ja-JP" dirty="0" smtClean="0"/>
              <a:t>F</a:t>
            </a:r>
            <a:r>
              <a:rPr kumimoji="1" lang="en-US" altLang="ja-JP" dirty="0" smtClean="0"/>
              <a:t>luorescence spot</a:t>
            </a:r>
            <a:endParaRPr kumimoji="1" lang="ja-JP" altLang="en-US" dirty="0"/>
          </a:p>
        </p:txBody>
      </p:sp>
      <p:sp>
        <p:nvSpPr>
          <p:cNvPr id="47" name="テキスト ボックス 46"/>
          <p:cNvSpPr txBox="1"/>
          <p:nvPr/>
        </p:nvSpPr>
        <p:spPr>
          <a:xfrm>
            <a:off x="6033120" y="3018160"/>
            <a:ext cx="1800200" cy="338554"/>
          </a:xfrm>
          <a:prstGeom prst="rect">
            <a:avLst/>
          </a:prstGeom>
          <a:noFill/>
        </p:spPr>
        <p:txBody>
          <a:bodyPr wrap="square" rtlCol="0">
            <a:spAutoFit/>
          </a:bodyPr>
          <a:lstStyle/>
          <a:p>
            <a:r>
              <a:rPr kumimoji="1" lang="en-US" altLang="ja-JP" sz="1600" dirty="0" smtClean="0"/>
              <a:t>Stage scan image</a:t>
            </a:r>
            <a:endParaRPr kumimoji="1" lang="ja-JP" altLang="en-US" sz="1600" dirty="0"/>
          </a:p>
        </p:txBody>
      </p:sp>
      <p:sp>
        <p:nvSpPr>
          <p:cNvPr id="48" name="テキスト ボックス 47"/>
          <p:cNvSpPr txBox="1"/>
          <p:nvPr/>
        </p:nvSpPr>
        <p:spPr>
          <a:xfrm>
            <a:off x="2284512" y="2937644"/>
            <a:ext cx="1728192" cy="338554"/>
          </a:xfrm>
          <a:prstGeom prst="rect">
            <a:avLst/>
          </a:prstGeom>
          <a:noFill/>
        </p:spPr>
        <p:txBody>
          <a:bodyPr wrap="square" rtlCol="0">
            <a:spAutoFit/>
          </a:bodyPr>
          <a:lstStyle/>
          <a:p>
            <a:pPr algn="ctr"/>
            <a:r>
              <a:rPr lang="en-US" altLang="ja-JP" sz="1600" dirty="0" smtClean="0"/>
              <a:t>Laser spot model</a:t>
            </a:r>
            <a:endParaRPr kumimoji="1" lang="ja-JP" altLang="en-US" sz="1600" dirty="0"/>
          </a:p>
        </p:txBody>
      </p:sp>
      <p:cxnSp>
        <p:nvCxnSpPr>
          <p:cNvPr id="49" name="直線コネクタ 48"/>
          <p:cNvCxnSpPr/>
          <p:nvPr/>
        </p:nvCxnSpPr>
        <p:spPr>
          <a:xfrm>
            <a:off x="980740" y="3501008"/>
            <a:ext cx="7920000" cy="0"/>
          </a:xfrm>
          <a:prstGeom prst="line">
            <a:avLst/>
          </a:prstGeom>
          <a:ln w="19050">
            <a:solidFill>
              <a:srgbClr val="EE7D3E"/>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角丸四角形吹き出し 33"/>
          <p:cNvSpPr/>
          <p:nvPr/>
        </p:nvSpPr>
        <p:spPr>
          <a:xfrm rot="10800000">
            <a:off x="5313041" y="4480545"/>
            <a:ext cx="3456384" cy="2088232"/>
          </a:xfrm>
          <a:prstGeom prst="wedgeRoundRectCallout">
            <a:avLst>
              <a:gd name="adj1" fmla="val -11920"/>
              <a:gd name="adj2" fmla="val 76672"/>
              <a:gd name="adj3" fmla="val 16667"/>
            </a:avLst>
          </a:prstGeom>
          <a:noFill/>
          <a:ln w="15875">
            <a:solidFill>
              <a:schemeClr val="bg1">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32" name="角丸四角形吹き出し 31"/>
          <p:cNvSpPr/>
          <p:nvPr/>
        </p:nvSpPr>
        <p:spPr>
          <a:xfrm rot="10800000">
            <a:off x="992561" y="4480545"/>
            <a:ext cx="4248472" cy="2088232"/>
          </a:xfrm>
          <a:prstGeom prst="wedgeRoundRectCallout">
            <a:avLst>
              <a:gd name="adj1" fmla="val -15279"/>
              <a:gd name="adj2" fmla="val 82058"/>
              <a:gd name="adj3" fmla="val 16667"/>
            </a:avLst>
          </a:prstGeom>
          <a:noFill/>
          <a:ln w="15875">
            <a:solidFill>
              <a:schemeClr val="bg1">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31" name="角丸四角形吹き出し 30"/>
          <p:cNvSpPr/>
          <p:nvPr/>
        </p:nvSpPr>
        <p:spPr>
          <a:xfrm>
            <a:off x="429196" y="1024162"/>
            <a:ext cx="8928992" cy="1800201"/>
          </a:xfrm>
          <a:prstGeom prst="wedgeRoundRectCallout">
            <a:avLst>
              <a:gd name="adj1" fmla="val -7036"/>
              <a:gd name="adj2" fmla="val 67726"/>
              <a:gd name="adj3" fmla="val 16667"/>
            </a:avLst>
          </a:prstGeom>
          <a:noFill/>
          <a:ln w="15875">
            <a:solidFill>
              <a:schemeClr val="bg1">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pic>
        <p:nvPicPr>
          <p:cNvPr id="83971" name="Picture 3"/>
          <p:cNvPicPr>
            <a:picLocks noChangeAspect="1" noChangeArrowheads="1"/>
          </p:cNvPicPr>
          <p:nvPr/>
        </p:nvPicPr>
        <p:blipFill>
          <a:blip r:embed="rId2" cstate="print"/>
          <a:srcRect/>
          <a:stretch>
            <a:fillRect/>
          </a:stretch>
        </p:blipFill>
        <p:spPr bwMode="auto">
          <a:xfrm>
            <a:off x="501204" y="1276370"/>
            <a:ext cx="2928527" cy="1620000"/>
          </a:xfrm>
          <a:prstGeom prst="rect">
            <a:avLst/>
          </a:prstGeom>
          <a:noFill/>
          <a:ln w="9525">
            <a:noFill/>
            <a:miter lim="800000"/>
            <a:headEnd/>
            <a:tailEnd/>
          </a:ln>
          <a:effectLst/>
        </p:spPr>
      </p:pic>
      <p:pic>
        <p:nvPicPr>
          <p:cNvPr id="83972" name="Picture 4"/>
          <p:cNvPicPr>
            <a:picLocks noChangeAspect="1" noChangeArrowheads="1"/>
          </p:cNvPicPr>
          <p:nvPr/>
        </p:nvPicPr>
        <p:blipFill>
          <a:blip r:embed="rId3" cstate="print"/>
          <a:srcRect/>
          <a:stretch>
            <a:fillRect/>
          </a:stretch>
        </p:blipFill>
        <p:spPr bwMode="auto">
          <a:xfrm>
            <a:off x="3453532" y="1276370"/>
            <a:ext cx="2928526" cy="1620000"/>
          </a:xfrm>
          <a:prstGeom prst="rect">
            <a:avLst/>
          </a:prstGeom>
          <a:noFill/>
          <a:ln w="9525">
            <a:noFill/>
            <a:miter lim="800000"/>
            <a:headEnd/>
            <a:tailEnd/>
          </a:ln>
          <a:effectLst/>
        </p:spPr>
      </p:pic>
      <p:pic>
        <p:nvPicPr>
          <p:cNvPr id="83973" name="Picture 5"/>
          <p:cNvPicPr>
            <a:picLocks noChangeAspect="1" noChangeArrowheads="1"/>
          </p:cNvPicPr>
          <p:nvPr/>
        </p:nvPicPr>
        <p:blipFill>
          <a:blip r:embed="rId4" cstate="print"/>
          <a:srcRect/>
          <a:stretch>
            <a:fillRect/>
          </a:stretch>
        </p:blipFill>
        <p:spPr bwMode="auto">
          <a:xfrm>
            <a:off x="6357653" y="1276370"/>
            <a:ext cx="2928527" cy="1620000"/>
          </a:xfrm>
          <a:prstGeom prst="rect">
            <a:avLst/>
          </a:prstGeom>
          <a:noFill/>
          <a:ln w="9525">
            <a:noFill/>
            <a:miter lim="800000"/>
            <a:headEnd/>
            <a:tailEnd/>
          </a:ln>
          <a:effectLst/>
        </p:spPr>
      </p:pic>
      <p:pic>
        <p:nvPicPr>
          <p:cNvPr id="83974" name="Picture 6"/>
          <p:cNvPicPr>
            <a:picLocks noChangeAspect="1" noChangeArrowheads="1"/>
          </p:cNvPicPr>
          <p:nvPr/>
        </p:nvPicPr>
        <p:blipFill>
          <a:blip r:embed="rId5" cstate="print"/>
          <a:srcRect/>
          <a:stretch>
            <a:fillRect/>
          </a:stretch>
        </p:blipFill>
        <p:spPr bwMode="auto">
          <a:xfrm>
            <a:off x="992561" y="4509120"/>
            <a:ext cx="4420924" cy="2088232"/>
          </a:xfrm>
          <a:prstGeom prst="rect">
            <a:avLst/>
          </a:prstGeom>
          <a:noFill/>
          <a:ln w="9525">
            <a:noFill/>
            <a:miter lim="800000"/>
            <a:headEnd/>
            <a:tailEnd/>
          </a:ln>
          <a:effectLst/>
        </p:spPr>
      </p:pic>
      <p:pic>
        <p:nvPicPr>
          <p:cNvPr id="83975" name="Picture 7"/>
          <p:cNvPicPr>
            <a:picLocks noChangeAspect="1" noChangeArrowheads="1"/>
          </p:cNvPicPr>
          <p:nvPr/>
        </p:nvPicPr>
        <p:blipFill>
          <a:blip r:embed="rId6" cstate="print"/>
          <a:srcRect/>
          <a:stretch>
            <a:fillRect/>
          </a:stretch>
        </p:blipFill>
        <p:spPr bwMode="auto">
          <a:xfrm>
            <a:off x="5241033" y="4509352"/>
            <a:ext cx="3620865" cy="2088000"/>
          </a:xfrm>
          <a:prstGeom prst="rect">
            <a:avLst/>
          </a:prstGeom>
          <a:noFill/>
          <a:ln w="9525">
            <a:noFill/>
            <a:miter lim="800000"/>
            <a:headEnd/>
            <a:tailEnd/>
          </a:ln>
          <a:effectLst/>
        </p:spPr>
      </p:pic>
      <p:sp>
        <p:nvSpPr>
          <p:cNvPr id="9" name="円/楕円 8"/>
          <p:cNvSpPr/>
          <p:nvPr/>
        </p:nvSpPr>
        <p:spPr>
          <a:xfrm>
            <a:off x="2398812" y="3211848"/>
            <a:ext cx="729081" cy="729081"/>
          </a:xfrm>
          <a:prstGeom prst="ellipse">
            <a:avLst/>
          </a:prstGeom>
          <a:gradFill flip="none" rotWithShape="1">
            <a:gsLst>
              <a:gs pos="67000">
                <a:schemeClr val="bg1"/>
              </a:gs>
              <a:gs pos="40000">
                <a:srgbClr val="E767E7"/>
              </a:gs>
              <a:gs pos="16000">
                <a:srgbClr val="7030A0"/>
              </a:gs>
            </a:gsLst>
            <a:path path="circle">
              <a:fillToRect l="50000" t="50000" r="50000" b="50000"/>
            </a:path>
            <a:tileRect/>
          </a:gradFill>
          <a:ln w="635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 name="円/楕円 9"/>
          <p:cNvSpPr/>
          <p:nvPr/>
        </p:nvSpPr>
        <p:spPr>
          <a:xfrm>
            <a:off x="4376936" y="2845569"/>
            <a:ext cx="1458000" cy="1458000"/>
          </a:xfrm>
          <a:prstGeom prst="ellipse">
            <a:avLst/>
          </a:prstGeom>
          <a:gradFill flip="none" rotWithShape="1">
            <a:gsLst>
              <a:gs pos="3000">
                <a:srgbClr val="92D050">
                  <a:alpha val="62000"/>
                </a:srgbClr>
              </a:gs>
              <a:gs pos="27000">
                <a:srgbClr val="00863D"/>
              </a:gs>
              <a:gs pos="14000">
                <a:srgbClr val="00B050"/>
              </a:gs>
              <a:gs pos="100000">
                <a:schemeClr val="bg1"/>
              </a:gs>
            </a:gsLst>
            <a:path path="circle">
              <a:fillToRect l="50000" t="50000" r="50000" b="50000"/>
            </a:path>
            <a:tileRect/>
          </a:gradFill>
          <a:ln w="635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円/楕円 10"/>
          <p:cNvSpPr/>
          <p:nvPr/>
        </p:nvSpPr>
        <p:spPr>
          <a:xfrm>
            <a:off x="7084412" y="3436873"/>
            <a:ext cx="273375" cy="273375"/>
          </a:xfrm>
          <a:prstGeom prst="ellipse">
            <a:avLst/>
          </a:prstGeom>
          <a:gradFill flip="none" rotWithShape="1">
            <a:gsLst>
              <a:gs pos="68000">
                <a:srgbClr val="FFC000"/>
              </a:gs>
              <a:gs pos="31000">
                <a:srgbClr val="FF7A00"/>
              </a:gs>
              <a:gs pos="68000">
                <a:schemeClr val="bg1"/>
              </a:gs>
            </a:gsLst>
            <a:path path="circle">
              <a:fillToRect l="50000" t="50000" r="50000" b="50000"/>
            </a:path>
            <a:tileRect/>
          </a:gradFill>
          <a:ln w="635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加算記号 11"/>
          <p:cNvSpPr/>
          <p:nvPr/>
        </p:nvSpPr>
        <p:spPr>
          <a:xfrm>
            <a:off x="3521080" y="3387725"/>
            <a:ext cx="364500" cy="364500"/>
          </a:xfrm>
          <a:prstGeom prst="mathPlus">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13" name="等号 12"/>
          <p:cNvSpPr/>
          <p:nvPr/>
        </p:nvSpPr>
        <p:spPr>
          <a:xfrm>
            <a:off x="6223744" y="3395345"/>
            <a:ext cx="364500" cy="364500"/>
          </a:xfrm>
          <a:prstGeom prst="mathEqual">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Calibri" pitchFamily="34" charset="0"/>
              <a:ea typeface="ＭＳ Ｐゴシック" pitchFamily="50" charset="-128"/>
            </a:endParaRPr>
          </a:p>
        </p:txBody>
      </p:sp>
      <p:sp>
        <p:nvSpPr>
          <p:cNvPr id="14" name="テキスト ボックス 13"/>
          <p:cNvSpPr txBox="1"/>
          <p:nvPr/>
        </p:nvSpPr>
        <p:spPr>
          <a:xfrm>
            <a:off x="2420020" y="3846987"/>
            <a:ext cx="732780" cy="369332"/>
          </a:xfrm>
          <a:prstGeom prst="rect">
            <a:avLst/>
          </a:prstGeom>
          <a:noFill/>
        </p:spPr>
        <p:txBody>
          <a:bodyPr wrap="square" rtlCol="0">
            <a:spAutoFit/>
          </a:bodyPr>
          <a:lstStyle/>
          <a:p>
            <a:pPr algn="ctr"/>
            <a:r>
              <a:rPr kumimoji="1" lang="en-US" altLang="ja-JP" dirty="0" smtClean="0">
                <a:latin typeface="Calibri" pitchFamily="34" charset="0"/>
                <a:ea typeface="ＭＳ Ｐゴシック" pitchFamily="50" charset="-128"/>
              </a:rPr>
              <a:t>UV</a:t>
            </a:r>
            <a:endParaRPr kumimoji="1" lang="ja-JP" altLang="en-US" dirty="0" smtClean="0">
              <a:latin typeface="Calibri" pitchFamily="34" charset="0"/>
              <a:ea typeface="ＭＳ Ｐゴシック" pitchFamily="50" charset="-128"/>
            </a:endParaRPr>
          </a:p>
        </p:txBody>
      </p:sp>
      <p:sp>
        <p:nvSpPr>
          <p:cNvPr id="15" name="テキスト ボックス 14"/>
          <p:cNvSpPr txBox="1"/>
          <p:nvPr/>
        </p:nvSpPr>
        <p:spPr>
          <a:xfrm>
            <a:off x="4605098" y="3846987"/>
            <a:ext cx="995412" cy="369332"/>
          </a:xfrm>
          <a:prstGeom prst="rect">
            <a:avLst/>
          </a:prstGeom>
          <a:noFill/>
        </p:spPr>
        <p:txBody>
          <a:bodyPr wrap="square" rtlCol="0">
            <a:spAutoFit/>
          </a:bodyPr>
          <a:lstStyle/>
          <a:p>
            <a:pPr algn="ctr"/>
            <a:r>
              <a:rPr kumimoji="1" lang="en-US" altLang="ja-JP" dirty="0" smtClean="0">
                <a:latin typeface="Calibri" pitchFamily="34" charset="0"/>
                <a:ea typeface="ＭＳ Ｐゴシック" pitchFamily="50" charset="-128"/>
              </a:rPr>
              <a:t>Visible</a:t>
            </a:r>
            <a:endParaRPr kumimoji="1" lang="ja-JP" altLang="en-US" dirty="0" smtClean="0">
              <a:latin typeface="Calibri" pitchFamily="34" charset="0"/>
              <a:ea typeface="ＭＳ Ｐゴシック" pitchFamily="50" charset="-128"/>
            </a:endParaRPr>
          </a:p>
        </p:txBody>
      </p:sp>
      <p:sp>
        <p:nvSpPr>
          <p:cNvPr id="18" name="加算記号 17"/>
          <p:cNvSpPr/>
          <p:nvPr/>
        </p:nvSpPr>
        <p:spPr>
          <a:xfrm>
            <a:off x="3296816" y="1818526"/>
            <a:ext cx="364500" cy="364500"/>
          </a:xfrm>
          <a:prstGeom prst="mathPlus">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19" name="等号 18"/>
          <p:cNvSpPr/>
          <p:nvPr/>
        </p:nvSpPr>
        <p:spPr>
          <a:xfrm>
            <a:off x="6219284" y="1801737"/>
            <a:ext cx="364500" cy="364500"/>
          </a:xfrm>
          <a:prstGeom prst="mathEqual">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Calibri" pitchFamily="34" charset="0"/>
              <a:ea typeface="ＭＳ Ｐゴシック" pitchFamily="50" charset="-128"/>
            </a:endParaRPr>
          </a:p>
        </p:txBody>
      </p:sp>
      <p:sp>
        <p:nvSpPr>
          <p:cNvPr id="35" name="テキスト ボックス 34"/>
          <p:cNvSpPr txBox="1"/>
          <p:nvPr/>
        </p:nvSpPr>
        <p:spPr>
          <a:xfrm>
            <a:off x="704528" y="1049562"/>
            <a:ext cx="2808312" cy="307777"/>
          </a:xfrm>
          <a:prstGeom prst="rect">
            <a:avLst/>
          </a:prstGeom>
          <a:noFill/>
        </p:spPr>
        <p:txBody>
          <a:bodyPr wrap="square" rtlCol="0">
            <a:spAutoFit/>
          </a:bodyPr>
          <a:lstStyle/>
          <a:p>
            <a:r>
              <a:rPr lang="en-US" altLang="ja-JP" sz="1400" dirty="0" smtClean="0">
                <a:latin typeface="Calibri" pitchFamily="34" charset="0"/>
                <a:ea typeface="ＭＳ Ｐゴシック" pitchFamily="50" charset="-128"/>
              </a:rPr>
              <a:t>Visible ( </a:t>
            </a:r>
            <a:r>
              <a:rPr lang="en-US" altLang="ja-JP" sz="1400" dirty="0" err="1" smtClean="0">
                <a:latin typeface="Calibri" pitchFamily="34" charset="0"/>
                <a:ea typeface="ＭＳ Ｐゴシック" pitchFamily="50" charset="-128"/>
              </a:rPr>
              <a:t>Doughtnut</a:t>
            </a:r>
            <a:r>
              <a:rPr lang="en-US" altLang="ja-JP" sz="1400" dirty="0" smtClean="0">
                <a:latin typeface="Calibri" pitchFamily="34" charset="0"/>
                <a:ea typeface="ＭＳ Ｐゴシック" pitchFamily="50" charset="-128"/>
              </a:rPr>
              <a:t>-shaped )</a:t>
            </a:r>
            <a:endParaRPr kumimoji="1" lang="ja-JP" altLang="en-US" sz="1400" dirty="0" smtClean="0">
              <a:latin typeface="Calibri" pitchFamily="34" charset="0"/>
              <a:ea typeface="ＭＳ Ｐゴシック" pitchFamily="50" charset="-128"/>
            </a:endParaRPr>
          </a:p>
        </p:txBody>
      </p:sp>
      <p:sp>
        <p:nvSpPr>
          <p:cNvPr id="37" name="テキスト ボックス 36"/>
          <p:cNvSpPr txBox="1"/>
          <p:nvPr/>
        </p:nvSpPr>
        <p:spPr>
          <a:xfrm>
            <a:off x="6609184" y="1055217"/>
            <a:ext cx="2304256" cy="307777"/>
          </a:xfrm>
          <a:prstGeom prst="rect">
            <a:avLst/>
          </a:prstGeom>
          <a:noFill/>
        </p:spPr>
        <p:txBody>
          <a:bodyPr wrap="square" rtlCol="0">
            <a:spAutoFit/>
          </a:bodyPr>
          <a:lstStyle/>
          <a:p>
            <a:r>
              <a:rPr lang="en-US" altLang="ja-JP" sz="1400" dirty="0" smtClean="0">
                <a:latin typeface="Calibri" pitchFamily="34" charset="0"/>
                <a:ea typeface="ＭＳ Ｐゴシック" pitchFamily="50" charset="-128"/>
              </a:rPr>
              <a:t>Visible ( Donut + Gaussian )</a:t>
            </a:r>
            <a:endParaRPr kumimoji="1" lang="ja-JP" altLang="en-US" sz="1400" dirty="0" smtClean="0">
              <a:latin typeface="Calibri" pitchFamily="34" charset="0"/>
              <a:ea typeface="ＭＳ Ｐゴシック" pitchFamily="50" charset="-128"/>
            </a:endParaRPr>
          </a:p>
        </p:txBody>
      </p:sp>
      <p:sp>
        <p:nvSpPr>
          <p:cNvPr id="23" name="テキスト ボックス 22"/>
          <p:cNvSpPr txBox="1"/>
          <p:nvPr/>
        </p:nvSpPr>
        <p:spPr>
          <a:xfrm>
            <a:off x="6192736" y="3688458"/>
            <a:ext cx="2092026" cy="646331"/>
          </a:xfrm>
          <a:prstGeom prst="rect">
            <a:avLst/>
          </a:prstGeom>
          <a:noFill/>
        </p:spPr>
        <p:txBody>
          <a:bodyPr wrap="square" rtlCol="0">
            <a:spAutoFit/>
          </a:bodyPr>
          <a:lstStyle/>
          <a:p>
            <a:pPr algn="ctr"/>
            <a:r>
              <a:rPr lang="en-US" altLang="ja-JP" b="1" dirty="0" smtClean="0">
                <a:ea typeface="ＭＳ Ｐゴシック" pitchFamily="50" charset="-128"/>
              </a:rPr>
              <a:t>Effective Fluorescence Spot</a:t>
            </a:r>
          </a:p>
        </p:txBody>
      </p:sp>
      <p:cxnSp>
        <p:nvCxnSpPr>
          <p:cNvPr id="24" name="直線矢印コネクタ 23"/>
          <p:cNvCxnSpPr/>
          <p:nvPr/>
        </p:nvCxnSpPr>
        <p:spPr>
          <a:xfrm>
            <a:off x="7185248" y="5411661"/>
            <a:ext cx="216000" cy="0"/>
          </a:xfrm>
          <a:prstGeom prst="straightConnector1">
            <a:avLst/>
          </a:prstGeom>
          <a:ln w="25400">
            <a:solidFill>
              <a:schemeClr val="tx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6681192" y="5157193"/>
            <a:ext cx="2664296" cy="830997"/>
          </a:xfrm>
          <a:prstGeom prst="rect">
            <a:avLst/>
          </a:prstGeom>
          <a:noFill/>
        </p:spPr>
        <p:txBody>
          <a:bodyPr wrap="square" rtlCol="0">
            <a:spAutoFit/>
          </a:bodyPr>
          <a:lstStyle/>
          <a:p>
            <a:pPr algn="ctr"/>
            <a:r>
              <a:rPr kumimoji="1" lang="en-US" altLang="ja-JP" sz="2400" b="1" dirty="0" smtClean="0">
                <a:solidFill>
                  <a:schemeClr val="tx2">
                    <a:lumMod val="75000"/>
                  </a:schemeClr>
                </a:solidFill>
              </a:rPr>
              <a:t>FWHM</a:t>
            </a:r>
          </a:p>
          <a:p>
            <a:pPr algn="ctr"/>
            <a:r>
              <a:rPr lang="ja-JP" altLang="en-US" sz="2400" b="1" dirty="0" smtClean="0">
                <a:solidFill>
                  <a:schemeClr val="tx2">
                    <a:lumMod val="75000"/>
                  </a:schemeClr>
                </a:solidFill>
              </a:rPr>
              <a:t>～</a:t>
            </a:r>
            <a:r>
              <a:rPr lang="en-US" altLang="ja-JP" sz="2400" b="1" dirty="0" smtClean="0">
                <a:solidFill>
                  <a:schemeClr val="tx2">
                    <a:lumMod val="75000"/>
                  </a:schemeClr>
                </a:solidFill>
              </a:rPr>
              <a:t>100 nm</a:t>
            </a:r>
            <a:endParaRPr kumimoji="1" lang="en-US" altLang="ja-JP" sz="2400" b="1" dirty="0" smtClean="0">
              <a:solidFill>
                <a:schemeClr val="tx2">
                  <a:lumMod val="75000"/>
                </a:schemeClr>
              </a:solidFill>
            </a:endParaRPr>
          </a:p>
        </p:txBody>
      </p:sp>
      <p:sp>
        <p:nvSpPr>
          <p:cNvPr id="26" name="テキスト ボックス 25"/>
          <p:cNvSpPr txBox="1"/>
          <p:nvPr/>
        </p:nvSpPr>
        <p:spPr>
          <a:xfrm>
            <a:off x="3224808" y="313492"/>
            <a:ext cx="3600400" cy="523220"/>
          </a:xfrm>
          <a:prstGeom prst="rect">
            <a:avLst/>
          </a:prstGeom>
          <a:noFill/>
        </p:spPr>
        <p:txBody>
          <a:bodyPr wrap="square" rtlCol="0">
            <a:spAutoFit/>
          </a:bodyPr>
          <a:lstStyle/>
          <a:p>
            <a:r>
              <a:rPr lang="en-US" altLang="ja-JP" sz="2800" b="1" u="sng" dirty="0" smtClean="0">
                <a:latin typeface="+mj-lt"/>
                <a:ea typeface="ＭＳ Ｐゴシック" pitchFamily="50" charset="-128"/>
              </a:rPr>
              <a:t>With doughnut beam </a:t>
            </a:r>
          </a:p>
        </p:txBody>
      </p:sp>
      <p:sp>
        <p:nvSpPr>
          <p:cNvPr id="27" name="テキスト ボックス 26"/>
          <p:cNvSpPr txBox="1"/>
          <p:nvPr/>
        </p:nvSpPr>
        <p:spPr>
          <a:xfrm>
            <a:off x="3656856" y="1051026"/>
            <a:ext cx="2808312" cy="307777"/>
          </a:xfrm>
          <a:prstGeom prst="rect">
            <a:avLst/>
          </a:prstGeom>
          <a:noFill/>
        </p:spPr>
        <p:txBody>
          <a:bodyPr wrap="square" rtlCol="0">
            <a:spAutoFit/>
          </a:bodyPr>
          <a:lstStyle/>
          <a:p>
            <a:r>
              <a:rPr lang="en-US" altLang="ja-JP" sz="1400" dirty="0" smtClean="0">
                <a:latin typeface="Calibri" pitchFamily="34" charset="0"/>
                <a:ea typeface="ＭＳ Ｐゴシック" pitchFamily="50" charset="-128"/>
              </a:rPr>
              <a:t>Visible ( Gaussian-shaped )</a:t>
            </a:r>
            <a:endParaRPr kumimoji="1" lang="ja-JP" altLang="en-US" sz="1400" dirty="0" smtClean="0">
              <a:latin typeface="Calibri" pitchFamily="34" charset="0"/>
              <a:ea typeface="ＭＳ Ｐゴシック" pitchFamily="50" charset="-128"/>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3"/>
          <p:cNvPicPr>
            <a:picLocks noChangeAspect="1" noChangeArrowheads="1"/>
          </p:cNvPicPr>
          <p:nvPr/>
        </p:nvPicPr>
        <p:blipFill>
          <a:blip r:embed="rId2" cstate="print"/>
          <a:srcRect/>
          <a:stretch>
            <a:fillRect/>
          </a:stretch>
        </p:blipFill>
        <p:spPr bwMode="auto">
          <a:xfrm>
            <a:off x="6083920" y="1844824"/>
            <a:ext cx="3671900" cy="2160000"/>
          </a:xfrm>
          <a:prstGeom prst="rect">
            <a:avLst/>
          </a:prstGeom>
          <a:noFill/>
          <a:ln w="9525">
            <a:noFill/>
            <a:miter lim="800000"/>
            <a:headEnd/>
            <a:tailEnd/>
          </a:ln>
          <a:effectLst/>
        </p:spPr>
      </p:pic>
      <p:sp>
        <p:nvSpPr>
          <p:cNvPr id="23" name="角丸四角形 22"/>
          <p:cNvSpPr/>
          <p:nvPr/>
        </p:nvSpPr>
        <p:spPr>
          <a:xfrm>
            <a:off x="272480" y="1228690"/>
            <a:ext cx="9349610" cy="5080630"/>
          </a:xfrm>
          <a:prstGeom prst="roundRect">
            <a:avLst>
              <a:gd name="adj" fmla="val 188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Picture 3"/>
          <p:cNvPicPr>
            <a:picLocks noChangeAspect="1" noChangeArrowheads="1"/>
          </p:cNvPicPr>
          <p:nvPr/>
        </p:nvPicPr>
        <p:blipFill>
          <a:blip r:embed="rId3" cstate="print"/>
          <a:srcRect/>
          <a:stretch>
            <a:fillRect/>
          </a:stretch>
        </p:blipFill>
        <p:spPr bwMode="auto">
          <a:xfrm>
            <a:off x="3441072" y="1845064"/>
            <a:ext cx="2160000" cy="2160000"/>
          </a:xfrm>
          <a:prstGeom prst="rect">
            <a:avLst/>
          </a:prstGeom>
          <a:noFill/>
          <a:ln w="9525">
            <a:noFill/>
            <a:miter lim="800000"/>
            <a:headEnd/>
            <a:tailEnd/>
          </a:ln>
        </p:spPr>
      </p:pic>
      <p:pic>
        <p:nvPicPr>
          <p:cNvPr id="3" name="Picture 10"/>
          <p:cNvPicPr>
            <a:picLocks noChangeAspect="1" noChangeArrowheads="1"/>
          </p:cNvPicPr>
          <p:nvPr/>
        </p:nvPicPr>
        <p:blipFill>
          <a:blip r:embed="rId4" cstate="print"/>
          <a:srcRect/>
          <a:stretch>
            <a:fillRect/>
          </a:stretch>
        </p:blipFill>
        <p:spPr bwMode="auto">
          <a:xfrm>
            <a:off x="3440832" y="4149080"/>
            <a:ext cx="2160000" cy="2160000"/>
          </a:xfrm>
          <a:prstGeom prst="rect">
            <a:avLst/>
          </a:prstGeom>
          <a:noFill/>
          <a:ln w="9525">
            <a:noFill/>
            <a:miter lim="800000"/>
            <a:headEnd/>
            <a:tailEnd/>
          </a:ln>
        </p:spPr>
      </p:pic>
      <p:sp>
        <p:nvSpPr>
          <p:cNvPr id="5" name="テキスト ボックス 4"/>
          <p:cNvSpPr txBox="1"/>
          <p:nvPr/>
        </p:nvSpPr>
        <p:spPr>
          <a:xfrm>
            <a:off x="8193360" y="2132856"/>
            <a:ext cx="1296144" cy="707886"/>
          </a:xfrm>
          <a:prstGeom prst="rect">
            <a:avLst/>
          </a:prstGeom>
          <a:noFill/>
        </p:spPr>
        <p:txBody>
          <a:bodyPr wrap="square" rtlCol="0">
            <a:spAutoFit/>
          </a:bodyPr>
          <a:lstStyle/>
          <a:p>
            <a:pPr algn="ctr"/>
            <a:r>
              <a:rPr kumimoji="1" lang="en-US" altLang="ja-JP" sz="2000" dirty="0" smtClean="0">
                <a:latin typeface="+mj-lt"/>
                <a:ea typeface="ＭＳ Ｐゴシック" pitchFamily="50" charset="-128"/>
              </a:rPr>
              <a:t>FWHM</a:t>
            </a:r>
          </a:p>
          <a:p>
            <a:pPr algn="ctr"/>
            <a:r>
              <a:rPr lang="en-US" altLang="ja-JP" sz="2000" b="1" dirty="0" smtClean="0">
                <a:latin typeface="+mj-lt"/>
                <a:ea typeface="ＭＳ Ｐゴシック" pitchFamily="50" charset="-128"/>
              </a:rPr>
              <a:t>243</a:t>
            </a:r>
            <a:r>
              <a:rPr kumimoji="1" lang="en-US" altLang="ja-JP" sz="2000" b="1" dirty="0" smtClean="0">
                <a:latin typeface="+mj-lt"/>
                <a:ea typeface="ＭＳ Ｐゴシック" pitchFamily="50" charset="-128"/>
              </a:rPr>
              <a:t> nm</a:t>
            </a:r>
            <a:endParaRPr kumimoji="1" lang="ja-JP" altLang="en-US" sz="2000" b="1" dirty="0" smtClean="0">
              <a:latin typeface="+mj-lt"/>
              <a:ea typeface="ＭＳ Ｐゴシック" pitchFamily="50" charset="-128"/>
            </a:endParaRPr>
          </a:p>
        </p:txBody>
      </p:sp>
      <p:sp>
        <p:nvSpPr>
          <p:cNvPr id="14" name="テキスト ボックス 13"/>
          <p:cNvSpPr txBox="1"/>
          <p:nvPr/>
        </p:nvSpPr>
        <p:spPr>
          <a:xfrm>
            <a:off x="344488" y="620688"/>
            <a:ext cx="9289032" cy="646331"/>
          </a:xfrm>
          <a:prstGeom prst="rect">
            <a:avLst/>
          </a:prstGeom>
          <a:noFill/>
        </p:spPr>
        <p:txBody>
          <a:bodyPr wrap="square" rtlCol="0">
            <a:spAutoFit/>
          </a:bodyPr>
          <a:lstStyle/>
          <a:p>
            <a:pPr algn="just"/>
            <a:r>
              <a:rPr lang="en-US" altLang="ja-JP" dirty="0" smtClean="0"/>
              <a:t>Experimental condition</a:t>
            </a:r>
          </a:p>
          <a:p>
            <a:pPr algn="just"/>
            <a:r>
              <a:rPr lang="en-US" altLang="ja-JP" dirty="0" smtClean="0"/>
              <a:t>    Laser intensity: </a:t>
            </a:r>
            <a:r>
              <a:rPr kumimoji="1" lang="en-US" altLang="ja-JP" dirty="0" smtClean="0"/>
              <a:t>UV </a:t>
            </a:r>
            <a:r>
              <a:rPr lang="en-US" altLang="ja-JP" dirty="0" smtClean="0"/>
              <a:t>0.378</a:t>
            </a:r>
            <a:r>
              <a:rPr kumimoji="1" lang="en-US" altLang="ja-JP" dirty="0" smtClean="0"/>
              <a:t> </a:t>
            </a:r>
            <a:r>
              <a:rPr kumimoji="1" lang="en-US" altLang="ja-JP" dirty="0" err="1" smtClean="0"/>
              <a:t>nW</a:t>
            </a:r>
            <a:r>
              <a:rPr lang="en-US" altLang="ja-JP" dirty="0" smtClean="0"/>
              <a:t>, Vis 2.7 </a:t>
            </a:r>
            <a:r>
              <a:rPr lang="en-US" altLang="ja-JP" dirty="0" err="1" smtClean="0"/>
              <a:t>μW</a:t>
            </a:r>
            <a:r>
              <a:rPr lang="en-US" altLang="ja-JP" dirty="0" smtClean="0"/>
              <a:t>, Donut 8.28μW</a:t>
            </a:r>
            <a:r>
              <a:rPr lang="ja-JP" altLang="en-US" dirty="0" smtClean="0"/>
              <a:t>　　</a:t>
            </a:r>
            <a:r>
              <a:rPr lang="en-US" altLang="ja-JP" dirty="0" smtClean="0"/>
              <a:t>Sample: </a:t>
            </a:r>
            <a:r>
              <a:rPr kumimoji="1" lang="en-US" altLang="ja-JP" dirty="0" smtClean="0"/>
              <a:t>DE1 10</a:t>
            </a:r>
            <a:r>
              <a:rPr kumimoji="1" lang="en-US" altLang="ja-JP" baseline="30000" dirty="0" smtClean="0"/>
              <a:t>-9 </a:t>
            </a:r>
            <a:r>
              <a:rPr kumimoji="1" lang="en-US" altLang="ja-JP" dirty="0" smtClean="0"/>
              <a:t>M, </a:t>
            </a:r>
            <a:r>
              <a:rPr lang="en-US" altLang="ja-JP" dirty="0" smtClean="0"/>
              <a:t>PMMA 1 w%</a:t>
            </a:r>
            <a:endParaRPr kumimoji="1" lang="en-US" altLang="ja-JP" dirty="0" smtClean="0"/>
          </a:p>
        </p:txBody>
      </p:sp>
      <p:pic>
        <p:nvPicPr>
          <p:cNvPr id="16" name="Picture 14"/>
          <p:cNvPicPr>
            <a:picLocks noChangeAspect="1" noChangeArrowheads="1"/>
          </p:cNvPicPr>
          <p:nvPr/>
        </p:nvPicPr>
        <p:blipFill>
          <a:blip r:embed="rId5" cstate="print"/>
          <a:srcRect/>
          <a:stretch>
            <a:fillRect/>
          </a:stretch>
        </p:blipFill>
        <p:spPr bwMode="auto">
          <a:xfrm>
            <a:off x="6109320" y="4161780"/>
            <a:ext cx="3671900" cy="2160000"/>
          </a:xfrm>
          <a:prstGeom prst="rect">
            <a:avLst/>
          </a:prstGeom>
          <a:noFill/>
          <a:ln w="9525">
            <a:noFill/>
            <a:miter lim="800000"/>
            <a:headEnd/>
            <a:tailEnd/>
          </a:ln>
          <a:effectLst/>
        </p:spPr>
      </p:pic>
      <p:cxnSp>
        <p:nvCxnSpPr>
          <p:cNvPr id="19" name="直線矢印コネクタ 18"/>
          <p:cNvCxnSpPr/>
          <p:nvPr/>
        </p:nvCxnSpPr>
        <p:spPr>
          <a:xfrm>
            <a:off x="7858720" y="5072484"/>
            <a:ext cx="540000" cy="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560512" y="1988840"/>
            <a:ext cx="2016224" cy="646331"/>
          </a:xfrm>
          <a:prstGeom prst="rect">
            <a:avLst/>
          </a:prstGeom>
          <a:noFill/>
        </p:spPr>
        <p:txBody>
          <a:bodyPr wrap="square" rtlCol="0">
            <a:spAutoFit/>
          </a:bodyPr>
          <a:lstStyle/>
          <a:p>
            <a:r>
              <a:rPr kumimoji="1" lang="en-US" altLang="ja-JP" u="sng" dirty="0" smtClean="0">
                <a:latin typeface="Calibri" pitchFamily="34" charset="0"/>
                <a:ea typeface="ＭＳ Ｐゴシック" pitchFamily="50" charset="-128"/>
              </a:rPr>
              <a:t>Without</a:t>
            </a:r>
          </a:p>
          <a:p>
            <a:r>
              <a:rPr kumimoji="1" lang="en-US" altLang="ja-JP" u="sng" dirty="0" smtClean="0">
                <a:latin typeface="Calibri" pitchFamily="34" charset="0"/>
                <a:ea typeface="ＭＳ Ｐゴシック" pitchFamily="50" charset="-128"/>
              </a:rPr>
              <a:t>Doughnut beam</a:t>
            </a:r>
            <a:endParaRPr kumimoji="1" lang="ja-JP" altLang="en-US" u="sng" dirty="0" smtClean="0">
              <a:latin typeface="Calibri" pitchFamily="34" charset="0"/>
              <a:ea typeface="ＭＳ Ｐゴシック" pitchFamily="50" charset="-128"/>
            </a:endParaRPr>
          </a:p>
        </p:txBody>
      </p:sp>
      <p:sp>
        <p:nvSpPr>
          <p:cNvPr id="26" name="テキスト ボックス 25"/>
          <p:cNvSpPr txBox="1"/>
          <p:nvPr/>
        </p:nvSpPr>
        <p:spPr>
          <a:xfrm>
            <a:off x="1568624" y="3067219"/>
            <a:ext cx="1080119" cy="400110"/>
          </a:xfrm>
          <a:prstGeom prst="rect">
            <a:avLst/>
          </a:prstGeom>
          <a:noFill/>
        </p:spPr>
        <p:txBody>
          <a:bodyPr wrap="square" rtlCol="0">
            <a:spAutoFit/>
          </a:bodyPr>
          <a:lstStyle/>
          <a:p>
            <a:pPr lvl="1" algn="ctr"/>
            <a:r>
              <a:rPr lang="en-US" altLang="ja-JP" sz="2000" b="1" dirty="0" smtClean="0">
                <a:solidFill>
                  <a:srgbClr val="83C937"/>
                </a:solidFill>
                <a:latin typeface="Calibri" pitchFamily="34" charset="0"/>
                <a:ea typeface="ＭＳ Ｐゴシック" pitchFamily="50" charset="-128"/>
              </a:rPr>
              <a:t>Vis.</a:t>
            </a:r>
            <a:r>
              <a:rPr lang="ja-JP" altLang="en-US" sz="2000" b="1" dirty="0" smtClean="0">
                <a:solidFill>
                  <a:srgbClr val="83C937"/>
                </a:solidFill>
                <a:latin typeface="Calibri" pitchFamily="34" charset="0"/>
                <a:ea typeface="ＭＳ Ｐゴシック" pitchFamily="50" charset="-128"/>
              </a:rPr>
              <a:t> </a:t>
            </a:r>
            <a:endParaRPr lang="en-US" altLang="ja-JP" sz="2000" b="1" dirty="0" smtClean="0">
              <a:solidFill>
                <a:srgbClr val="83C937"/>
              </a:solidFill>
              <a:latin typeface="Calibri" pitchFamily="34" charset="0"/>
              <a:ea typeface="ＭＳ Ｐゴシック" pitchFamily="50" charset="-128"/>
            </a:endParaRPr>
          </a:p>
        </p:txBody>
      </p:sp>
      <p:sp>
        <p:nvSpPr>
          <p:cNvPr id="27" name="テキスト ボックス 26"/>
          <p:cNvSpPr txBox="1"/>
          <p:nvPr/>
        </p:nvSpPr>
        <p:spPr>
          <a:xfrm>
            <a:off x="848544" y="2707179"/>
            <a:ext cx="915419" cy="400110"/>
          </a:xfrm>
          <a:prstGeom prst="rect">
            <a:avLst/>
          </a:prstGeom>
          <a:noFill/>
        </p:spPr>
        <p:txBody>
          <a:bodyPr wrap="square" rtlCol="0">
            <a:spAutoFit/>
          </a:bodyPr>
          <a:lstStyle/>
          <a:p>
            <a:pPr algn="ctr"/>
            <a:r>
              <a:rPr kumimoji="1" lang="en-US" altLang="ja-JP" sz="2000" b="1" dirty="0" smtClean="0">
                <a:solidFill>
                  <a:srgbClr val="0070C0"/>
                </a:solidFill>
                <a:latin typeface="Calibri" pitchFamily="34" charset="0"/>
                <a:ea typeface="ＭＳ Ｐゴシック" pitchFamily="50" charset="-128"/>
              </a:rPr>
              <a:t>UV</a:t>
            </a:r>
          </a:p>
        </p:txBody>
      </p:sp>
      <p:sp>
        <p:nvSpPr>
          <p:cNvPr id="30" name="テキスト ボックス 29"/>
          <p:cNvSpPr txBox="1"/>
          <p:nvPr/>
        </p:nvSpPr>
        <p:spPr>
          <a:xfrm>
            <a:off x="776536" y="1306394"/>
            <a:ext cx="1728192" cy="338554"/>
          </a:xfrm>
          <a:prstGeom prst="rect">
            <a:avLst/>
          </a:prstGeom>
          <a:noFill/>
        </p:spPr>
        <p:txBody>
          <a:bodyPr wrap="square" rtlCol="0">
            <a:spAutoFit/>
          </a:bodyPr>
          <a:lstStyle/>
          <a:p>
            <a:r>
              <a:rPr lang="en-US" altLang="ja-JP" sz="1600" dirty="0" smtClean="0"/>
              <a:t>Laser spot model</a:t>
            </a:r>
            <a:endParaRPr kumimoji="1" lang="ja-JP" altLang="en-US" sz="1600" dirty="0"/>
          </a:p>
        </p:txBody>
      </p:sp>
      <p:sp>
        <p:nvSpPr>
          <p:cNvPr id="31" name="テキスト ボックス 30"/>
          <p:cNvSpPr txBox="1"/>
          <p:nvPr/>
        </p:nvSpPr>
        <p:spPr>
          <a:xfrm>
            <a:off x="3656856" y="1287810"/>
            <a:ext cx="1800200" cy="338554"/>
          </a:xfrm>
          <a:prstGeom prst="rect">
            <a:avLst/>
          </a:prstGeom>
          <a:noFill/>
        </p:spPr>
        <p:txBody>
          <a:bodyPr wrap="square" rtlCol="0">
            <a:spAutoFit/>
          </a:bodyPr>
          <a:lstStyle/>
          <a:p>
            <a:r>
              <a:rPr kumimoji="1" lang="en-US" altLang="ja-JP" sz="1600" dirty="0" smtClean="0"/>
              <a:t>Stage scan image</a:t>
            </a:r>
            <a:endParaRPr kumimoji="1" lang="ja-JP" altLang="en-US" sz="1600" dirty="0"/>
          </a:p>
        </p:txBody>
      </p:sp>
      <p:sp>
        <p:nvSpPr>
          <p:cNvPr id="32" name="テキスト ボックス 31"/>
          <p:cNvSpPr txBox="1"/>
          <p:nvPr/>
        </p:nvSpPr>
        <p:spPr>
          <a:xfrm>
            <a:off x="6393160" y="1291724"/>
            <a:ext cx="3440832" cy="338554"/>
          </a:xfrm>
          <a:prstGeom prst="rect">
            <a:avLst/>
          </a:prstGeom>
          <a:noFill/>
        </p:spPr>
        <p:txBody>
          <a:bodyPr wrap="square" rtlCol="0">
            <a:spAutoFit/>
          </a:bodyPr>
          <a:lstStyle/>
          <a:p>
            <a:r>
              <a:rPr lang="en-US" altLang="ja-JP" sz="1600" dirty="0" smtClean="0"/>
              <a:t>Fluorescence Intensity Distribution</a:t>
            </a:r>
            <a:endParaRPr kumimoji="1" lang="ja-JP" altLang="en-US" sz="1600" dirty="0"/>
          </a:p>
        </p:txBody>
      </p:sp>
      <p:cxnSp>
        <p:nvCxnSpPr>
          <p:cNvPr id="33" name="直線コネクタ 32"/>
          <p:cNvCxnSpPr/>
          <p:nvPr/>
        </p:nvCxnSpPr>
        <p:spPr>
          <a:xfrm>
            <a:off x="272480" y="1647850"/>
            <a:ext cx="9349200" cy="0"/>
          </a:xfrm>
          <a:prstGeom prst="line">
            <a:avLst/>
          </a:prstGeom>
          <a:ln>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277054" y="4077072"/>
            <a:ext cx="9349200" cy="0"/>
          </a:xfrm>
          <a:prstGeom prst="line">
            <a:avLst/>
          </a:prstGeom>
          <a:ln w="190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H="1">
            <a:off x="2792186" y="1228690"/>
            <a:ext cx="574" cy="5080066"/>
          </a:xfrm>
          <a:prstGeom prst="line">
            <a:avLst/>
          </a:prstGeom>
          <a:ln>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6176944" y="1228690"/>
            <a:ext cx="574" cy="5080066"/>
          </a:xfrm>
          <a:prstGeom prst="line">
            <a:avLst/>
          </a:prstGeom>
          <a:ln>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47" name="グループ化 46"/>
          <p:cNvGrpSpPr>
            <a:grpSpLocks noChangeAspect="1"/>
          </p:cNvGrpSpPr>
          <p:nvPr/>
        </p:nvGrpSpPr>
        <p:grpSpPr>
          <a:xfrm>
            <a:off x="632520" y="2819130"/>
            <a:ext cx="1824659" cy="824153"/>
            <a:chOff x="678241" y="1219200"/>
            <a:chExt cx="4414459" cy="1993900"/>
          </a:xfrm>
        </p:grpSpPr>
        <p:grpSp>
          <p:nvGrpSpPr>
            <p:cNvPr id="48" name="図形グループ 8"/>
            <p:cNvGrpSpPr/>
            <p:nvPr/>
          </p:nvGrpSpPr>
          <p:grpSpPr>
            <a:xfrm>
              <a:off x="1016000" y="1219200"/>
              <a:ext cx="3714893" cy="1943100"/>
              <a:chOff x="812800" y="1143000"/>
              <a:chExt cx="3714893" cy="1943100"/>
            </a:xfrm>
          </p:grpSpPr>
          <p:sp>
            <p:nvSpPr>
              <p:cNvPr id="54" name="円/楕円 53"/>
              <p:cNvSpPr/>
              <p:nvPr/>
            </p:nvSpPr>
            <p:spPr>
              <a:xfrm>
                <a:off x="1968500" y="2857500"/>
                <a:ext cx="1422400" cy="228600"/>
              </a:xfrm>
              <a:prstGeom prst="ellipse">
                <a:avLst/>
              </a:prstGeom>
              <a:solidFill>
                <a:srgbClr val="3366FF"/>
              </a:solidFill>
              <a:ln w="38100" cmpd="sng">
                <a:solidFill>
                  <a:srgbClr val="008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5" name="フリーフォーム 2"/>
              <p:cNvSpPr/>
              <p:nvPr/>
            </p:nvSpPr>
            <p:spPr>
              <a:xfrm>
                <a:off x="3371994" y="1143000"/>
                <a:ext cx="1155699" cy="1841500"/>
              </a:xfrm>
              <a:custGeom>
                <a:avLst/>
                <a:gdLst>
                  <a:gd name="connsiteX0" fmla="*/ 1790700 w 1790700"/>
                  <a:gd name="connsiteY0" fmla="*/ 0 h 2362200"/>
                  <a:gd name="connsiteX1" fmla="*/ 838200 w 1790700"/>
                  <a:gd name="connsiteY1" fmla="*/ 736600 h 2362200"/>
                  <a:gd name="connsiteX2" fmla="*/ 254000 w 1790700"/>
                  <a:gd name="connsiteY2" fmla="*/ 1498600 h 2362200"/>
                  <a:gd name="connsiteX3" fmla="*/ 0 w 1790700"/>
                  <a:gd name="connsiteY3" fmla="*/ 2362200 h 2362200"/>
                </a:gdLst>
                <a:ahLst/>
                <a:cxnLst>
                  <a:cxn ang="0">
                    <a:pos x="connsiteX0" y="connsiteY0"/>
                  </a:cxn>
                  <a:cxn ang="0">
                    <a:pos x="connsiteX1" y="connsiteY1"/>
                  </a:cxn>
                  <a:cxn ang="0">
                    <a:pos x="connsiteX2" y="connsiteY2"/>
                  </a:cxn>
                  <a:cxn ang="0">
                    <a:pos x="connsiteX3" y="connsiteY3"/>
                  </a:cxn>
                </a:cxnLst>
                <a:rect l="l" t="t" r="r" b="b"/>
                <a:pathLst>
                  <a:path w="1790700" h="2362200">
                    <a:moveTo>
                      <a:pt x="1790700" y="0"/>
                    </a:moveTo>
                    <a:cubicBezTo>
                      <a:pt x="1442508" y="243416"/>
                      <a:pt x="1094317" y="486833"/>
                      <a:pt x="838200" y="736600"/>
                    </a:cubicBezTo>
                    <a:cubicBezTo>
                      <a:pt x="582083" y="986367"/>
                      <a:pt x="393700" y="1227667"/>
                      <a:pt x="254000" y="1498600"/>
                    </a:cubicBezTo>
                    <a:cubicBezTo>
                      <a:pt x="114300" y="1769533"/>
                      <a:pt x="57150" y="2065866"/>
                      <a:pt x="0" y="2362200"/>
                    </a:cubicBezTo>
                  </a:path>
                </a:pathLst>
              </a:custGeom>
              <a:ln w="57150" cmpd="sng">
                <a:solidFill>
                  <a:srgbClr val="008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6" name="フリーフォーム 3"/>
              <p:cNvSpPr/>
              <p:nvPr/>
            </p:nvSpPr>
            <p:spPr>
              <a:xfrm flipH="1">
                <a:off x="812800" y="1143000"/>
                <a:ext cx="1155700" cy="1841500"/>
              </a:xfrm>
              <a:custGeom>
                <a:avLst/>
                <a:gdLst>
                  <a:gd name="connsiteX0" fmla="*/ 1790700 w 1790700"/>
                  <a:gd name="connsiteY0" fmla="*/ 0 h 2362200"/>
                  <a:gd name="connsiteX1" fmla="*/ 838200 w 1790700"/>
                  <a:gd name="connsiteY1" fmla="*/ 736600 h 2362200"/>
                  <a:gd name="connsiteX2" fmla="*/ 254000 w 1790700"/>
                  <a:gd name="connsiteY2" fmla="*/ 1498600 h 2362200"/>
                  <a:gd name="connsiteX3" fmla="*/ 0 w 1790700"/>
                  <a:gd name="connsiteY3" fmla="*/ 2362200 h 2362200"/>
                </a:gdLst>
                <a:ahLst/>
                <a:cxnLst>
                  <a:cxn ang="0">
                    <a:pos x="connsiteX0" y="connsiteY0"/>
                  </a:cxn>
                  <a:cxn ang="0">
                    <a:pos x="connsiteX1" y="connsiteY1"/>
                  </a:cxn>
                  <a:cxn ang="0">
                    <a:pos x="connsiteX2" y="connsiteY2"/>
                  </a:cxn>
                  <a:cxn ang="0">
                    <a:pos x="connsiteX3" y="connsiteY3"/>
                  </a:cxn>
                </a:cxnLst>
                <a:rect l="l" t="t" r="r" b="b"/>
                <a:pathLst>
                  <a:path w="1790700" h="2362200">
                    <a:moveTo>
                      <a:pt x="1790700" y="0"/>
                    </a:moveTo>
                    <a:cubicBezTo>
                      <a:pt x="1442508" y="243416"/>
                      <a:pt x="1094317" y="486833"/>
                      <a:pt x="838200" y="736600"/>
                    </a:cubicBezTo>
                    <a:cubicBezTo>
                      <a:pt x="582083" y="986367"/>
                      <a:pt x="393700" y="1227667"/>
                      <a:pt x="254000" y="1498600"/>
                    </a:cubicBezTo>
                    <a:cubicBezTo>
                      <a:pt x="114300" y="1769533"/>
                      <a:pt x="57150" y="2065866"/>
                      <a:pt x="0" y="2362200"/>
                    </a:cubicBezTo>
                  </a:path>
                </a:pathLst>
              </a:custGeom>
              <a:ln w="57150" cmpd="sng">
                <a:solidFill>
                  <a:srgbClr val="008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49" name="図形グループ 9"/>
            <p:cNvGrpSpPr/>
            <p:nvPr/>
          </p:nvGrpSpPr>
          <p:grpSpPr>
            <a:xfrm>
              <a:off x="678241" y="1219200"/>
              <a:ext cx="4414459" cy="1993900"/>
              <a:chOff x="462341" y="1143000"/>
              <a:chExt cx="4414459" cy="1993900"/>
            </a:xfrm>
          </p:grpSpPr>
          <p:sp>
            <p:nvSpPr>
              <p:cNvPr id="51" name="円/楕円 50"/>
              <p:cNvSpPr/>
              <p:nvPr/>
            </p:nvSpPr>
            <p:spPr>
              <a:xfrm>
                <a:off x="1813681" y="2806700"/>
                <a:ext cx="1678819" cy="330200"/>
              </a:xfrm>
              <a:prstGeom prst="ellipse">
                <a:avLst/>
              </a:prstGeom>
              <a:solidFill>
                <a:srgbClr val="00FF00">
                  <a:alpha val="31000"/>
                </a:srgbClr>
              </a:solidFill>
              <a:ln w="38100" cmpd="sng">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2" name="フリーフォーム 51"/>
              <p:cNvSpPr/>
              <p:nvPr/>
            </p:nvSpPr>
            <p:spPr>
              <a:xfrm>
                <a:off x="3512760" y="1143000"/>
                <a:ext cx="1364040" cy="1841500"/>
              </a:xfrm>
              <a:custGeom>
                <a:avLst/>
                <a:gdLst>
                  <a:gd name="connsiteX0" fmla="*/ 1790700 w 1790700"/>
                  <a:gd name="connsiteY0" fmla="*/ 0 h 2362200"/>
                  <a:gd name="connsiteX1" fmla="*/ 838200 w 1790700"/>
                  <a:gd name="connsiteY1" fmla="*/ 736600 h 2362200"/>
                  <a:gd name="connsiteX2" fmla="*/ 254000 w 1790700"/>
                  <a:gd name="connsiteY2" fmla="*/ 1498600 h 2362200"/>
                  <a:gd name="connsiteX3" fmla="*/ 0 w 1790700"/>
                  <a:gd name="connsiteY3" fmla="*/ 2362200 h 2362200"/>
                </a:gdLst>
                <a:ahLst/>
                <a:cxnLst>
                  <a:cxn ang="0">
                    <a:pos x="connsiteX0" y="connsiteY0"/>
                  </a:cxn>
                  <a:cxn ang="0">
                    <a:pos x="connsiteX1" y="connsiteY1"/>
                  </a:cxn>
                  <a:cxn ang="0">
                    <a:pos x="connsiteX2" y="connsiteY2"/>
                  </a:cxn>
                  <a:cxn ang="0">
                    <a:pos x="connsiteX3" y="connsiteY3"/>
                  </a:cxn>
                </a:cxnLst>
                <a:rect l="l" t="t" r="r" b="b"/>
                <a:pathLst>
                  <a:path w="1790700" h="2362200">
                    <a:moveTo>
                      <a:pt x="1790700" y="0"/>
                    </a:moveTo>
                    <a:cubicBezTo>
                      <a:pt x="1442508" y="243416"/>
                      <a:pt x="1094317" y="486833"/>
                      <a:pt x="838200" y="736600"/>
                    </a:cubicBezTo>
                    <a:cubicBezTo>
                      <a:pt x="582083" y="986367"/>
                      <a:pt x="393700" y="1227667"/>
                      <a:pt x="254000" y="1498600"/>
                    </a:cubicBezTo>
                    <a:cubicBezTo>
                      <a:pt x="114300" y="1769533"/>
                      <a:pt x="57150" y="2065866"/>
                      <a:pt x="0" y="2362200"/>
                    </a:cubicBezTo>
                  </a:path>
                </a:pathLst>
              </a:custGeom>
              <a:ln w="57150" cmpd="sng">
                <a:solidFill>
                  <a:srgbClr val="00FF00">
                    <a:alpha val="50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3" name="フリーフォーム 52"/>
              <p:cNvSpPr/>
              <p:nvPr/>
            </p:nvSpPr>
            <p:spPr>
              <a:xfrm flipH="1">
                <a:off x="462341" y="1181100"/>
                <a:ext cx="1364040" cy="1841500"/>
              </a:xfrm>
              <a:custGeom>
                <a:avLst/>
                <a:gdLst>
                  <a:gd name="connsiteX0" fmla="*/ 1790700 w 1790700"/>
                  <a:gd name="connsiteY0" fmla="*/ 0 h 2362200"/>
                  <a:gd name="connsiteX1" fmla="*/ 838200 w 1790700"/>
                  <a:gd name="connsiteY1" fmla="*/ 736600 h 2362200"/>
                  <a:gd name="connsiteX2" fmla="*/ 254000 w 1790700"/>
                  <a:gd name="connsiteY2" fmla="*/ 1498600 h 2362200"/>
                  <a:gd name="connsiteX3" fmla="*/ 0 w 1790700"/>
                  <a:gd name="connsiteY3" fmla="*/ 2362200 h 2362200"/>
                </a:gdLst>
                <a:ahLst/>
                <a:cxnLst>
                  <a:cxn ang="0">
                    <a:pos x="connsiteX0" y="connsiteY0"/>
                  </a:cxn>
                  <a:cxn ang="0">
                    <a:pos x="connsiteX1" y="connsiteY1"/>
                  </a:cxn>
                  <a:cxn ang="0">
                    <a:pos x="connsiteX2" y="connsiteY2"/>
                  </a:cxn>
                  <a:cxn ang="0">
                    <a:pos x="connsiteX3" y="connsiteY3"/>
                  </a:cxn>
                </a:cxnLst>
                <a:rect l="l" t="t" r="r" b="b"/>
                <a:pathLst>
                  <a:path w="1790700" h="2362200">
                    <a:moveTo>
                      <a:pt x="1790700" y="0"/>
                    </a:moveTo>
                    <a:cubicBezTo>
                      <a:pt x="1442508" y="243416"/>
                      <a:pt x="1094317" y="486833"/>
                      <a:pt x="838200" y="736600"/>
                    </a:cubicBezTo>
                    <a:cubicBezTo>
                      <a:pt x="582083" y="986367"/>
                      <a:pt x="393700" y="1227667"/>
                      <a:pt x="254000" y="1498600"/>
                    </a:cubicBezTo>
                    <a:cubicBezTo>
                      <a:pt x="114300" y="1769533"/>
                      <a:pt x="57150" y="2065866"/>
                      <a:pt x="0" y="2362200"/>
                    </a:cubicBezTo>
                  </a:path>
                </a:pathLst>
              </a:custGeom>
              <a:ln w="57150" cmpd="sng">
                <a:solidFill>
                  <a:srgbClr val="00FF00">
                    <a:alpha val="50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50" name="円/楕円 49"/>
            <p:cNvSpPr/>
            <p:nvPr/>
          </p:nvSpPr>
          <p:spPr>
            <a:xfrm>
              <a:off x="2152793" y="2933701"/>
              <a:ext cx="1422399" cy="228600"/>
            </a:xfrm>
            <a:prstGeom prst="ellipse">
              <a:avLst/>
            </a:prstGeom>
            <a:solidFill>
              <a:srgbClr val="FFFF00"/>
            </a:solidFill>
            <a:ln w="38100" cmpd="sng">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sp>
        <p:nvSpPr>
          <p:cNvPr id="64" name="テキスト ボックス 63"/>
          <p:cNvSpPr txBox="1"/>
          <p:nvPr/>
        </p:nvSpPr>
        <p:spPr>
          <a:xfrm>
            <a:off x="1352600" y="6341258"/>
            <a:ext cx="8280920" cy="400110"/>
          </a:xfrm>
          <a:prstGeom prst="rect">
            <a:avLst/>
          </a:prstGeom>
          <a:noFill/>
        </p:spPr>
        <p:txBody>
          <a:bodyPr wrap="square" rtlCol="0">
            <a:spAutoFit/>
          </a:bodyPr>
          <a:lstStyle/>
          <a:p>
            <a:r>
              <a:rPr lang="en-US" altLang="ja-JP" sz="2000" dirty="0" smtClean="0"/>
              <a:t>With doughnut-shaped beam, fluorescence spots </a:t>
            </a:r>
            <a:r>
              <a:rPr lang="en-US" altLang="ja-JP" sz="2000" dirty="0" err="1" smtClean="0"/>
              <a:t>isotropically</a:t>
            </a:r>
            <a:r>
              <a:rPr lang="en-US" altLang="ja-JP" sz="2000" dirty="0" smtClean="0"/>
              <a:t> became smaller.</a:t>
            </a:r>
          </a:p>
        </p:txBody>
      </p:sp>
      <p:sp>
        <p:nvSpPr>
          <p:cNvPr id="66" name="テキスト ボックス 65"/>
          <p:cNvSpPr txBox="1"/>
          <p:nvPr/>
        </p:nvSpPr>
        <p:spPr>
          <a:xfrm>
            <a:off x="560512" y="4222829"/>
            <a:ext cx="2016224" cy="646331"/>
          </a:xfrm>
          <a:prstGeom prst="rect">
            <a:avLst/>
          </a:prstGeom>
          <a:noFill/>
        </p:spPr>
        <p:txBody>
          <a:bodyPr wrap="square" rtlCol="0">
            <a:spAutoFit/>
          </a:bodyPr>
          <a:lstStyle/>
          <a:p>
            <a:r>
              <a:rPr kumimoji="1" lang="en-US" altLang="ja-JP" u="sng" dirty="0" smtClean="0">
                <a:latin typeface="Calibri" pitchFamily="34" charset="0"/>
                <a:ea typeface="ＭＳ Ｐゴシック" pitchFamily="50" charset="-128"/>
              </a:rPr>
              <a:t>With</a:t>
            </a:r>
          </a:p>
          <a:p>
            <a:r>
              <a:rPr kumimoji="1" lang="en-US" altLang="ja-JP" u="sng" dirty="0" smtClean="0">
                <a:latin typeface="Calibri" pitchFamily="34" charset="0"/>
                <a:ea typeface="ＭＳ Ｐゴシック" pitchFamily="50" charset="-128"/>
              </a:rPr>
              <a:t>Doughnut beam</a:t>
            </a:r>
            <a:endParaRPr kumimoji="1" lang="ja-JP" altLang="en-US" u="sng" dirty="0" smtClean="0">
              <a:latin typeface="Calibri" pitchFamily="34" charset="0"/>
              <a:ea typeface="ＭＳ Ｐゴシック" pitchFamily="50" charset="-128"/>
            </a:endParaRPr>
          </a:p>
        </p:txBody>
      </p:sp>
      <p:grpSp>
        <p:nvGrpSpPr>
          <p:cNvPr id="69" name="図形グループ 9"/>
          <p:cNvGrpSpPr/>
          <p:nvPr/>
        </p:nvGrpSpPr>
        <p:grpSpPr>
          <a:xfrm>
            <a:off x="507903" y="5157192"/>
            <a:ext cx="2212849" cy="816306"/>
            <a:chOff x="-9092" y="1143000"/>
            <a:chExt cx="5353618" cy="1974914"/>
          </a:xfrm>
        </p:grpSpPr>
        <p:sp>
          <p:nvSpPr>
            <p:cNvPr id="73" name="円/楕円 72"/>
            <p:cNvSpPr/>
            <p:nvPr/>
          </p:nvSpPr>
          <p:spPr>
            <a:xfrm>
              <a:off x="1337666" y="2787714"/>
              <a:ext cx="2613170" cy="330200"/>
            </a:xfrm>
            <a:prstGeom prst="ellipse">
              <a:avLst/>
            </a:prstGeom>
            <a:solidFill>
              <a:srgbClr val="00FF00">
                <a:alpha val="31000"/>
              </a:srgbClr>
            </a:solidFill>
            <a:ln w="38100" cmpd="sng">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4" name="フリーフォーム 73"/>
            <p:cNvSpPr/>
            <p:nvPr/>
          </p:nvSpPr>
          <p:spPr>
            <a:xfrm>
              <a:off x="3980487" y="1143000"/>
              <a:ext cx="1364039" cy="1841499"/>
            </a:xfrm>
            <a:custGeom>
              <a:avLst/>
              <a:gdLst>
                <a:gd name="connsiteX0" fmla="*/ 1790700 w 1790700"/>
                <a:gd name="connsiteY0" fmla="*/ 0 h 2362200"/>
                <a:gd name="connsiteX1" fmla="*/ 838200 w 1790700"/>
                <a:gd name="connsiteY1" fmla="*/ 736600 h 2362200"/>
                <a:gd name="connsiteX2" fmla="*/ 254000 w 1790700"/>
                <a:gd name="connsiteY2" fmla="*/ 1498600 h 2362200"/>
                <a:gd name="connsiteX3" fmla="*/ 0 w 1790700"/>
                <a:gd name="connsiteY3" fmla="*/ 2362200 h 2362200"/>
              </a:gdLst>
              <a:ahLst/>
              <a:cxnLst>
                <a:cxn ang="0">
                  <a:pos x="connsiteX0" y="connsiteY0"/>
                </a:cxn>
                <a:cxn ang="0">
                  <a:pos x="connsiteX1" y="connsiteY1"/>
                </a:cxn>
                <a:cxn ang="0">
                  <a:pos x="connsiteX2" y="connsiteY2"/>
                </a:cxn>
                <a:cxn ang="0">
                  <a:pos x="connsiteX3" y="connsiteY3"/>
                </a:cxn>
              </a:cxnLst>
              <a:rect l="l" t="t" r="r" b="b"/>
              <a:pathLst>
                <a:path w="1790700" h="2362200">
                  <a:moveTo>
                    <a:pt x="1790700" y="0"/>
                  </a:moveTo>
                  <a:cubicBezTo>
                    <a:pt x="1442508" y="243416"/>
                    <a:pt x="1094317" y="486833"/>
                    <a:pt x="838200" y="736600"/>
                  </a:cubicBezTo>
                  <a:cubicBezTo>
                    <a:pt x="582083" y="986367"/>
                    <a:pt x="393700" y="1227667"/>
                    <a:pt x="254000" y="1498600"/>
                  </a:cubicBezTo>
                  <a:cubicBezTo>
                    <a:pt x="114300" y="1769533"/>
                    <a:pt x="57150" y="2065866"/>
                    <a:pt x="0" y="2362200"/>
                  </a:cubicBezTo>
                </a:path>
              </a:pathLst>
            </a:custGeom>
            <a:ln w="57150" cmpd="sng">
              <a:solidFill>
                <a:srgbClr val="00FF00">
                  <a:alpha val="50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5" name="フリーフォーム 74"/>
            <p:cNvSpPr/>
            <p:nvPr/>
          </p:nvSpPr>
          <p:spPr>
            <a:xfrm flipH="1">
              <a:off x="-9092" y="1181100"/>
              <a:ext cx="1364039" cy="1841499"/>
            </a:xfrm>
            <a:custGeom>
              <a:avLst/>
              <a:gdLst>
                <a:gd name="connsiteX0" fmla="*/ 1790700 w 1790700"/>
                <a:gd name="connsiteY0" fmla="*/ 0 h 2362200"/>
                <a:gd name="connsiteX1" fmla="*/ 838200 w 1790700"/>
                <a:gd name="connsiteY1" fmla="*/ 736600 h 2362200"/>
                <a:gd name="connsiteX2" fmla="*/ 254000 w 1790700"/>
                <a:gd name="connsiteY2" fmla="*/ 1498600 h 2362200"/>
                <a:gd name="connsiteX3" fmla="*/ 0 w 1790700"/>
                <a:gd name="connsiteY3" fmla="*/ 2362200 h 2362200"/>
              </a:gdLst>
              <a:ahLst/>
              <a:cxnLst>
                <a:cxn ang="0">
                  <a:pos x="connsiteX0" y="connsiteY0"/>
                </a:cxn>
                <a:cxn ang="0">
                  <a:pos x="connsiteX1" y="connsiteY1"/>
                </a:cxn>
                <a:cxn ang="0">
                  <a:pos x="connsiteX2" y="connsiteY2"/>
                </a:cxn>
                <a:cxn ang="0">
                  <a:pos x="connsiteX3" y="connsiteY3"/>
                </a:cxn>
              </a:cxnLst>
              <a:rect l="l" t="t" r="r" b="b"/>
              <a:pathLst>
                <a:path w="1790700" h="2362200">
                  <a:moveTo>
                    <a:pt x="1790700" y="0"/>
                  </a:moveTo>
                  <a:cubicBezTo>
                    <a:pt x="1442508" y="243416"/>
                    <a:pt x="1094317" y="486833"/>
                    <a:pt x="838200" y="736600"/>
                  </a:cubicBezTo>
                  <a:cubicBezTo>
                    <a:pt x="582083" y="986367"/>
                    <a:pt x="393700" y="1227667"/>
                    <a:pt x="254000" y="1498600"/>
                  </a:cubicBezTo>
                  <a:cubicBezTo>
                    <a:pt x="114300" y="1769533"/>
                    <a:pt x="57150" y="2065866"/>
                    <a:pt x="0" y="2362200"/>
                  </a:cubicBezTo>
                </a:path>
              </a:pathLst>
            </a:custGeom>
            <a:ln w="57150" cmpd="sng">
              <a:solidFill>
                <a:srgbClr val="00FF00">
                  <a:alpha val="50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79" name="テキスト ボックス 78"/>
          <p:cNvSpPr txBox="1"/>
          <p:nvPr/>
        </p:nvSpPr>
        <p:spPr>
          <a:xfrm>
            <a:off x="423195" y="4725144"/>
            <a:ext cx="1872208" cy="400110"/>
          </a:xfrm>
          <a:prstGeom prst="rect">
            <a:avLst/>
          </a:prstGeom>
          <a:noFill/>
        </p:spPr>
        <p:txBody>
          <a:bodyPr wrap="square" rtlCol="0">
            <a:spAutoFit/>
          </a:bodyPr>
          <a:lstStyle/>
          <a:p>
            <a:pPr lvl="1" algn="ctr"/>
            <a:r>
              <a:rPr lang="en-US" altLang="ja-JP" sz="2000" b="1" dirty="0" smtClean="0">
                <a:solidFill>
                  <a:srgbClr val="00FF00"/>
                </a:solidFill>
                <a:latin typeface="Calibri" pitchFamily="34" charset="0"/>
                <a:ea typeface="ＭＳ Ｐゴシック" pitchFamily="50" charset="-128"/>
              </a:rPr>
              <a:t>Doughnut</a:t>
            </a:r>
            <a:r>
              <a:rPr lang="en-US" altLang="ja-JP" sz="2000" b="1" dirty="0" smtClean="0">
                <a:solidFill>
                  <a:srgbClr val="83C937"/>
                </a:solidFill>
                <a:latin typeface="Calibri" pitchFamily="34" charset="0"/>
                <a:ea typeface="ＭＳ Ｐゴシック" pitchFamily="50" charset="-128"/>
              </a:rPr>
              <a:t> </a:t>
            </a:r>
          </a:p>
        </p:txBody>
      </p:sp>
      <p:sp>
        <p:nvSpPr>
          <p:cNvPr id="80" name="テキスト ボックス 79"/>
          <p:cNvSpPr txBox="1"/>
          <p:nvPr/>
        </p:nvSpPr>
        <p:spPr>
          <a:xfrm>
            <a:off x="3224808" y="241484"/>
            <a:ext cx="3600400" cy="523220"/>
          </a:xfrm>
          <a:prstGeom prst="rect">
            <a:avLst/>
          </a:prstGeom>
          <a:noFill/>
        </p:spPr>
        <p:txBody>
          <a:bodyPr wrap="square" rtlCol="0">
            <a:spAutoFit/>
          </a:bodyPr>
          <a:lstStyle/>
          <a:p>
            <a:r>
              <a:rPr lang="en-US" altLang="ja-JP" sz="2800" b="1" u="sng" dirty="0" smtClean="0">
                <a:latin typeface="+mj-lt"/>
                <a:ea typeface="ＭＳ Ｐゴシック" pitchFamily="50" charset="-128"/>
              </a:rPr>
              <a:t>With doughnut beam </a:t>
            </a:r>
          </a:p>
        </p:txBody>
      </p:sp>
      <p:sp>
        <p:nvSpPr>
          <p:cNvPr id="4" name="テキスト ボックス 3"/>
          <p:cNvSpPr txBox="1"/>
          <p:nvPr/>
        </p:nvSpPr>
        <p:spPr>
          <a:xfrm>
            <a:off x="8409384" y="4365104"/>
            <a:ext cx="1368152" cy="830997"/>
          </a:xfrm>
          <a:prstGeom prst="rect">
            <a:avLst/>
          </a:prstGeom>
          <a:solidFill>
            <a:srgbClr val="FFFF00"/>
          </a:solidFill>
        </p:spPr>
        <p:txBody>
          <a:bodyPr wrap="square" rtlCol="0">
            <a:spAutoFit/>
          </a:bodyPr>
          <a:lstStyle/>
          <a:p>
            <a:pPr algn="ctr"/>
            <a:r>
              <a:rPr kumimoji="1" lang="en-US" altLang="ja-JP" sz="2400" b="1" dirty="0" smtClean="0">
                <a:solidFill>
                  <a:srgbClr val="083DE8"/>
                </a:solidFill>
                <a:latin typeface="+mj-lt"/>
                <a:ea typeface="ＭＳ Ｐゴシック" pitchFamily="50" charset="-128"/>
              </a:rPr>
              <a:t>FWHM</a:t>
            </a:r>
          </a:p>
          <a:p>
            <a:pPr algn="ctr"/>
            <a:r>
              <a:rPr lang="en-US" altLang="ja-JP" sz="2400" b="1" dirty="0" smtClean="0">
                <a:solidFill>
                  <a:srgbClr val="083DE8"/>
                </a:solidFill>
                <a:latin typeface="+mj-lt"/>
                <a:ea typeface="ＭＳ Ｐゴシック" pitchFamily="50" charset="-128"/>
              </a:rPr>
              <a:t>183</a:t>
            </a:r>
            <a:r>
              <a:rPr kumimoji="1" lang="en-US" altLang="ja-JP" sz="2400" b="1" dirty="0" smtClean="0">
                <a:solidFill>
                  <a:srgbClr val="083DE8"/>
                </a:solidFill>
                <a:latin typeface="+mj-lt"/>
                <a:ea typeface="ＭＳ Ｐゴシック" pitchFamily="50" charset="-128"/>
              </a:rPr>
              <a:t> nm!!</a:t>
            </a:r>
            <a:endParaRPr kumimoji="1" lang="ja-JP" altLang="en-US" sz="2400" b="1" dirty="0" smtClean="0">
              <a:solidFill>
                <a:srgbClr val="083DE8"/>
              </a:solidFill>
              <a:latin typeface="+mj-lt"/>
              <a:ea typeface="ＭＳ Ｐゴシック" pitchFamily="50" charset="-128"/>
            </a:endParaRPr>
          </a:p>
        </p:txBody>
      </p:sp>
      <p:cxnSp>
        <p:nvCxnSpPr>
          <p:cNvPr id="81" name="直線矢印コネクタ 80"/>
          <p:cNvCxnSpPr/>
          <p:nvPr/>
        </p:nvCxnSpPr>
        <p:spPr>
          <a:xfrm>
            <a:off x="7473280" y="2721620"/>
            <a:ext cx="720000" cy="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
        <p:nvSpPr>
          <p:cNvPr id="76" name="円/楕円 75"/>
          <p:cNvSpPr/>
          <p:nvPr/>
        </p:nvSpPr>
        <p:spPr>
          <a:xfrm>
            <a:off x="1320065" y="5854791"/>
            <a:ext cx="587930" cy="94489"/>
          </a:xfrm>
          <a:prstGeom prst="ellipse">
            <a:avLst/>
          </a:prstGeom>
          <a:solidFill>
            <a:srgbClr val="3366FF"/>
          </a:solidFill>
          <a:ln w="38100" cmpd="sng">
            <a:solidFill>
              <a:srgbClr val="008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7" name="フリーフォーム 2"/>
          <p:cNvSpPr/>
          <p:nvPr/>
        </p:nvSpPr>
        <p:spPr>
          <a:xfrm>
            <a:off x="1907996" y="5157192"/>
            <a:ext cx="477693" cy="761160"/>
          </a:xfrm>
          <a:custGeom>
            <a:avLst/>
            <a:gdLst>
              <a:gd name="connsiteX0" fmla="*/ 1790700 w 1790700"/>
              <a:gd name="connsiteY0" fmla="*/ 0 h 2362200"/>
              <a:gd name="connsiteX1" fmla="*/ 838200 w 1790700"/>
              <a:gd name="connsiteY1" fmla="*/ 736600 h 2362200"/>
              <a:gd name="connsiteX2" fmla="*/ 254000 w 1790700"/>
              <a:gd name="connsiteY2" fmla="*/ 1498600 h 2362200"/>
              <a:gd name="connsiteX3" fmla="*/ 0 w 1790700"/>
              <a:gd name="connsiteY3" fmla="*/ 2362200 h 2362200"/>
            </a:gdLst>
            <a:ahLst/>
            <a:cxnLst>
              <a:cxn ang="0">
                <a:pos x="connsiteX0" y="connsiteY0"/>
              </a:cxn>
              <a:cxn ang="0">
                <a:pos x="connsiteX1" y="connsiteY1"/>
              </a:cxn>
              <a:cxn ang="0">
                <a:pos x="connsiteX2" y="connsiteY2"/>
              </a:cxn>
              <a:cxn ang="0">
                <a:pos x="connsiteX3" y="connsiteY3"/>
              </a:cxn>
            </a:cxnLst>
            <a:rect l="l" t="t" r="r" b="b"/>
            <a:pathLst>
              <a:path w="1790700" h="2362200">
                <a:moveTo>
                  <a:pt x="1790700" y="0"/>
                </a:moveTo>
                <a:cubicBezTo>
                  <a:pt x="1442508" y="243416"/>
                  <a:pt x="1094317" y="486833"/>
                  <a:pt x="838200" y="736600"/>
                </a:cubicBezTo>
                <a:cubicBezTo>
                  <a:pt x="582083" y="986367"/>
                  <a:pt x="393700" y="1227667"/>
                  <a:pt x="254000" y="1498600"/>
                </a:cubicBezTo>
                <a:cubicBezTo>
                  <a:pt x="114300" y="1769533"/>
                  <a:pt x="57150" y="2065866"/>
                  <a:pt x="0" y="2362200"/>
                </a:cubicBezTo>
              </a:path>
            </a:pathLst>
          </a:custGeom>
          <a:ln w="57150" cmpd="sng">
            <a:solidFill>
              <a:srgbClr val="008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8" name="フリーフォーム 3"/>
          <p:cNvSpPr/>
          <p:nvPr/>
        </p:nvSpPr>
        <p:spPr>
          <a:xfrm flipH="1">
            <a:off x="842372" y="5157192"/>
            <a:ext cx="477693" cy="761160"/>
          </a:xfrm>
          <a:custGeom>
            <a:avLst/>
            <a:gdLst>
              <a:gd name="connsiteX0" fmla="*/ 1790700 w 1790700"/>
              <a:gd name="connsiteY0" fmla="*/ 0 h 2362200"/>
              <a:gd name="connsiteX1" fmla="*/ 838200 w 1790700"/>
              <a:gd name="connsiteY1" fmla="*/ 736600 h 2362200"/>
              <a:gd name="connsiteX2" fmla="*/ 254000 w 1790700"/>
              <a:gd name="connsiteY2" fmla="*/ 1498600 h 2362200"/>
              <a:gd name="connsiteX3" fmla="*/ 0 w 1790700"/>
              <a:gd name="connsiteY3" fmla="*/ 2362200 h 2362200"/>
            </a:gdLst>
            <a:ahLst/>
            <a:cxnLst>
              <a:cxn ang="0">
                <a:pos x="connsiteX0" y="connsiteY0"/>
              </a:cxn>
              <a:cxn ang="0">
                <a:pos x="connsiteX1" y="connsiteY1"/>
              </a:cxn>
              <a:cxn ang="0">
                <a:pos x="connsiteX2" y="connsiteY2"/>
              </a:cxn>
              <a:cxn ang="0">
                <a:pos x="connsiteX3" y="connsiteY3"/>
              </a:cxn>
            </a:cxnLst>
            <a:rect l="l" t="t" r="r" b="b"/>
            <a:pathLst>
              <a:path w="1790700" h="2362200">
                <a:moveTo>
                  <a:pt x="1790700" y="0"/>
                </a:moveTo>
                <a:cubicBezTo>
                  <a:pt x="1442508" y="243416"/>
                  <a:pt x="1094317" y="486833"/>
                  <a:pt x="838200" y="736600"/>
                </a:cubicBezTo>
                <a:cubicBezTo>
                  <a:pt x="582083" y="986367"/>
                  <a:pt x="393700" y="1227667"/>
                  <a:pt x="254000" y="1498600"/>
                </a:cubicBezTo>
                <a:cubicBezTo>
                  <a:pt x="114300" y="1769533"/>
                  <a:pt x="57150" y="2065866"/>
                  <a:pt x="0" y="2362200"/>
                </a:cubicBezTo>
              </a:path>
            </a:pathLst>
          </a:custGeom>
          <a:ln w="57150" cmpd="sng">
            <a:solidFill>
              <a:srgbClr val="008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0" name="フリーフォーム 69"/>
          <p:cNvSpPr/>
          <p:nvPr/>
        </p:nvSpPr>
        <p:spPr>
          <a:xfrm>
            <a:off x="1047901" y="5049071"/>
            <a:ext cx="576064" cy="881161"/>
          </a:xfrm>
          <a:custGeom>
            <a:avLst/>
            <a:gdLst>
              <a:gd name="connsiteX0" fmla="*/ 0 w 2651760"/>
              <a:gd name="connsiteY0" fmla="*/ 2105297 h 2105297"/>
              <a:gd name="connsiteX1" fmla="*/ 653143 w 2651760"/>
              <a:gd name="connsiteY1" fmla="*/ 1582783 h 2105297"/>
              <a:gd name="connsiteX2" fmla="*/ 1371600 w 2651760"/>
              <a:gd name="connsiteY2" fmla="*/ 2177 h 2105297"/>
              <a:gd name="connsiteX3" fmla="*/ 2090058 w 2651760"/>
              <a:gd name="connsiteY3" fmla="*/ 1595846 h 2105297"/>
              <a:gd name="connsiteX4" fmla="*/ 2651760 w 2651760"/>
              <a:gd name="connsiteY4" fmla="*/ 2092234 h 210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1760" h="2105297">
                <a:moveTo>
                  <a:pt x="0" y="2105297"/>
                </a:moveTo>
                <a:cubicBezTo>
                  <a:pt x="212271" y="2019300"/>
                  <a:pt x="424543" y="1933303"/>
                  <a:pt x="653143" y="1582783"/>
                </a:cubicBezTo>
                <a:cubicBezTo>
                  <a:pt x="881743" y="1232263"/>
                  <a:pt x="1132114" y="0"/>
                  <a:pt x="1371600" y="2177"/>
                </a:cubicBezTo>
                <a:cubicBezTo>
                  <a:pt x="1611086" y="4354"/>
                  <a:pt x="1876698" y="1247503"/>
                  <a:pt x="2090058" y="1595846"/>
                </a:cubicBezTo>
                <a:cubicBezTo>
                  <a:pt x="2303418" y="1944189"/>
                  <a:pt x="2477589" y="2018211"/>
                  <a:pt x="2651760" y="2092234"/>
                </a:cubicBezTo>
              </a:path>
            </a:pathLst>
          </a:custGeom>
          <a:ln w="38100">
            <a:solidFill>
              <a:srgbClr val="00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1" name="フリーフォーム 70"/>
          <p:cNvSpPr/>
          <p:nvPr/>
        </p:nvSpPr>
        <p:spPr>
          <a:xfrm>
            <a:off x="1600155" y="5041928"/>
            <a:ext cx="576064" cy="881161"/>
          </a:xfrm>
          <a:custGeom>
            <a:avLst/>
            <a:gdLst>
              <a:gd name="connsiteX0" fmla="*/ 0 w 2651760"/>
              <a:gd name="connsiteY0" fmla="*/ 2105297 h 2105297"/>
              <a:gd name="connsiteX1" fmla="*/ 653143 w 2651760"/>
              <a:gd name="connsiteY1" fmla="*/ 1582783 h 2105297"/>
              <a:gd name="connsiteX2" fmla="*/ 1371600 w 2651760"/>
              <a:gd name="connsiteY2" fmla="*/ 2177 h 2105297"/>
              <a:gd name="connsiteX3" fmla="*/ 2090058 w 2651760"/>
              <a:gd name="connsiteY3" fmla="*/ 1595846 h 2105297"/>
              <a:gd name="connsiteX4" fmla="*/ 2651760 w 2651760"/>
              <a:gd name="connsiteY4" fmla="*/ 2092234 h 210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1760" h="2105297">
                <a:moveTo>
                  <a:pt x="0" y="2105297"/>
                </a:moveTo>
                <a:cubicBezTo>
                  <a:pt x="212271" y="2019300"/>
                  <a:pt x="424543" y="1933303"/>
                  <a:pt x="653143" y="1582783"/>
                </a:cubicBezTo>
                <a:cubicBezTo>
                  <a:pt x="881743" y="1232263"/>
                  <a:pt x="1132114" y="0"/>
                  <a:pt x="1371600" y="2177"/>
                </a:cubicBezTo>
                <a:cubicBezTo>
                  <a:pt x="1611086" y="4354"/>
                  <a:pt x="1876698" y="1247503"/>
                  <a:pt x="2090058" y="1595846"/>
                </a:cubicBezTo>
                <a:cubicBezTo>
                  <a:pt x="2303418" y="1944189"/>
                  <a:pt x="2477589" y="2018211"/>
                  <a:pt x="2651760" y="2092234"/>
                </a:cubicBezTo>
              </a:path>
            </a:pathLst>
          </a:custGeom>
          <a:ln w="38100">
            <a:solidFill>
              <a:srgbClr val="00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2" name="円/楕円 71"/>
          <p:cNvSpPr/>
          <p:nvPr/>
        </p:nvSpPr>
        <p:spPr>
          <a:xfrm>
            <a:off x="1498426" y="5856698"/>
            <a:ext cx="226800" cy="75558"/>
          </a:xfrm>
          <a:prstGeom prst="ellipse">
            <a:avLst/>
          </a:prstGeom>
          <a:solidFill>
            <a:srgbClr val="FFFF00"/>
          </a:solidFill>
          <a:ln w="38100" cmpd="sng">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20552" y="548680"/>
            <a:ext cx="3240360" cy="523220"/>
          </a:xfrm>
          <a:prstGeom prst="rect">
            <a:avLst/>
          </a:prstGeom>
          <a:noFill/>
        </p:spPr>
        <p:txBody>
          <a:bodyPr wrap="square" rtlCol="0">
            <a:spAutoFit/>
          </a:bodyPr>
          <a:lstStyle/>
          <a:p>
            <a:r>
              <a:rPr lang="en-US" altLang="ja-JP" sz="2800" u="sng" dirty="0" smtClean="0">
                <a:latin typeface="Calibri" pitchFamily="34" charset="0"/>
                <a:ea typeface="ＭＳ Ｐゴシック" pitchFamily="50" charset="-128"/>
              </a:rPr>
              <a:t>Summary</a:t>
            </a:r>
            <a:endParaRPr kumimoji="1" lang="ja-JP" altLang="en-US" sz="2800" u="sng" dirty="0">
              <a:latin typeface="Calibri" pitchFamily="34" charset="0"/>
              <a:ea typeface="ＭＳ Ｐゴシック" pitchFamily="50" charset="-128"/>
            </a:endParaRPr>
          </a:p>
        </p:txBody>
      </p:sp>
      <p:sp>
        <p:nvSpPr>
          <p:cNvPr id="3" name="テキスト ボックス 2"/>
          <p:cNvSpPr txBox="1"/>
          <p:nvPr/>
        </p:nvSpPr>
        <p:spPr>
          <a:xfrm>
            <a:off x="1064568" y="1236816"/>
            <a:ext cx="7848872" cy="3416320"/>
          </a:xfrm>
          <a:prstGeom prst="rect">
            <a:avLst/>
          </a:prstGeom>
          <a:noFill/>
        </p:spPr>
        <p:txBody>
          <a:bodyPr wrap="square" rtlCol="0">
            <a:spAutoFit/>
          </a:bodyPr>
          <a:lstStyle/>
          <a:p>
            <a:r>
              <a:rPr lang="ja-JP" altLang="en-US" sz="2400" dirty="0" smtClean="0">
                <a:latin typeface="+mj-lt"/>
                <a:ea typeface="ＭＳ Ｐゴシック" pitchFamily="50" charset="-128"/>
              </a:rPr>
              <a:t>・</a:t>
            </a:r>
            <a:r>
              <a:rPr lang="en-US" altLang="ja-JP" sz="2400" dirty="0" smtClean="0">
                <a:latin typeface="+mj-lt"/>
                <a:ea typeface="ＭＳ Ｐゴシック" pitchFamily="50" charset="-128"/>
              </a:rPr>
              <a:t>I explained about super-resolution microscopes such as STED, PALM, and STORM.</a:t>
            </a:r>
          </a:p>
          <a:p>
            <a:endParaRPr lang="en-US" altLang="ja-JP" sz="2400" dirty="0" smtClean="0">
              <a:latin typeface="+mj-lt"/>
              <a:ea typeface="ＭＳ Ｐゴシック" pitchFamily="50" charset="-128"/>
            </a:endParaRPr>
          </a:p>
          <a:p>
            <a:r>
              <a:rPr lang="ja-JP" altLang="en-US" sz="2400" dirty="0" smtClean="0">
                <a:latin typeface="+mj-lt"/>
                <a:ea typeface="ＭＳ Ｐゴシック" pitchFamily="50" charset="-128"/>
              </a:rPr>
              <a:t>・</a:t>
            </a:r>
            <a:r>
              <a:rPr lang="en-US" altLang="ja-JP" sz="2400" dirty="0" smtClean="0">
                <a:latin typeface="+mj-lt"/>
                <a:ea typeface="ＭＳ Ｐゴシック" pitchFamily="50" charset="-128"/>
              </a:rPr>
              <a:t>We formed fluorescence spots </a:t>
            </a:r>
            <a:r>
              <a:rPr lang="en-US" altLang="ja-JP" sz="2400" b="1" dirty="0" smtClean="0">
                <a:solidFill>
                  <a:srgbClr val="FF0000"/>
                </a:solidFill>
                <a:latin typeface="+mj-lt"/>
                <a:ea typeface="ＭＳ Ｐゴシック" pitchFamily="50" charset="-128"/>
              </a:rPr>
              <a:t>smaller than the diffraction limit size</a:t>
            </a:r>
            <a:r>
              <a:rPr lang="en-US" altLang="ja-JP" sz="2400" dirty="0" smtClean="0">
                <a:latin typeface="+mj-lt"/>
                <a:ea typeface="ＭＳ Ｐゴシック" pitchFamily="50" charset="-128"/>
              </a:rPr>
              <a:t>.</a:t>
            </a:r>
          </a:p>
          <a:p>
            <a:endParaRPr lang="en-US" altLang="ja-JP" sz="2400" dirty="0" smtClean="0">
              <a:latin typeface="+mj-lt"/>
              <a:ea typeface="ＭＳ Ｐゴシック" pitchFamily="50" charset="-128"/>
            </a:endParaRPr>
          </a:p>
          <a:p>
            <a:r>
              <a:rPr lang="ja-JP" altLang="en-US" sz="2400" dirty="0" smtClean="0">
                <a:latin typeface="+mj-lt"/>
                <a:ea typeface="ＭＳ Ｐゴシック" pitchFamily="50" charset="-128"/>
              </a:rPr>
              <a:t>・</a:t>
            </a:r>
            <a:r>
              <a:rPr lang="en-US" altLang="ja-JP" sz="2400" dirty="0" smtClean="0">
                <a:latin typeface="+mj-lt"/>
                <a:ea typeface="ＭＳ Ｐゴシック" pitchFamily="50" charset="-128"/>
              </a:rPr>
              <a:t>Fluorescence spots </a:t>
            </a:r>
            <a:r>
              <a:rPr lang="en-US" altLang="ja-JP" sz="2400" b="1" dirty="0" err="1" smtClean="0">
                <a:solidFill>
                  <a:srgbClr val="FF0000"/>
                </a:solidFill>
                <a:latin typeface="+mj-lt"/>
                <a:ea typeface="ＭＳ Ｐゴシック" pitchFamily="50" charset="-128"/>
              </a:rPr>
              <a:t>isotropically</a:t>
            </a:r>
            <a:r>
              <a:rPr lang="en-US" altLang="ja-JP" sz="2400" b="1" dirty="0" smtClean="0">
                <a:solidFill>
                  <a:srgbClr val="FF0000"/>
                </a:solidFill>
                <a:latin typeface="+mj-lt"/>
                <a:ea typeface="ＭＳ Ｐゴシック" pitchFamily="50" charset="-128"/>
              </a:rPr>
              <a:t> became smaller </a:t>
            </a:r>
            <a:r>
              <a:rPr lang="en-US" altLang="ja-JP" sz="2400" dirty="0" smtClean="0">
                <a:latin typeface="+mj-lt"/>
                <a:ea typeface="ＭＳ Ｐゴシック" pitchFamily="50" charset="-128"/>
              </a:rPr>
              <a:t>with the doughnut beam irradiation.</a:t>
            </a:r>
          </a:p>
          <a:p>
            <a:endParaRPr lang="ja-JP" altLang="ja-JP" sz="2400" dirty="0">
              <a:latin typeface="+mj-lt"/>
              <a:ea typeface="ＭＳ Ｐゴシック" pitchFamily="50" charset="-128"/>
            </a:endParaRPr>
          </a:p>
        </p:txBody>
      </p:sp>
      <p:grpSp>
        <p:nvGrpSpPr>
          <p:cNvPr id="74" name="グループ化 73"/>
          <p:cNvGrpSpPr/>
          <p:nvPr/>
        </p:nvGrpSpPr>
        <p:grpSpPr>
          <a:xfrm>
            <a:off x="6825208" y="4077072"/>
            <a:ext cx="1925819" cy="2160240"/>
            <a:chOff x="5601072" y="4077072"/>
            <a:chExt cx="1925819" cy="2160240"/>
          </a:xfrm>
        </p:grpSpPr>
        <p:grpSp>
          <p:nvGrpSpPr>
            <p:cNvPr id="9" name="グループ化 1"/>
            <p:cNvGrpSpPr>
              <a:grpSpLocks noChangeAspect="1"/>
            </p:cNvGrpSpPr>
            <p:nvPr/>
          </p:nvGrpSpPr>
          <p:grpSpPr>
            <a:xfrm>
              <a:off x="5601072" y="4077072"/>
              <a:ext cx="1925819" cy="2160240"/>
              <a:chOff x="1475656" y="1484784"/>
              <a:chExt cx="3312368" cy="3816425"/>
            </a:xfrm>
          </p:grpSpPr>
          <p:cxnSp>
            <p:nvCxnSpPr>
              <p:cNvPr id="12" name="直線コネクタ 2"/>
              <p:cNvCxnSpPr/>
              <p:nvPr/>
            </p:nvCxnSpPr>
            <p:spPr>
              <a:xfrm>
                <a:off x="2411760" y="3284984"/>
                <a:ext cx="0" cy="79208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2627784" y="2996952"/>
                <a:ext cx="0" cy="108012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2843808" y="2852936"/>
                <a:ext cx="0" cy="1224136"/>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3059832" y="2780928"/>
                <a:ext cx="0" cy="129614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3275856" y="2708920"/>
                <a:ext cx="0" cy="129614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a:stCxn id="20" idx="0"/>
              </p:cNvCxnSpPr>
              <p:nvPr/>
            </p:nvCxnSpPr>
            <p:spPr>
              <a:xfrm>
                <a:off x="3486737" y="2677417"/>
                <a:ext cx="5143" cy="1183631"/>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3707904" y="2708920"/>
                <a:ext cx="0" cy="100811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3923928" y="2780928"/>
                <a:ext cx="0" cy="64807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0" name="円/楕円 19"/>
              <p:cNvSpPr/>
              <p:nvPr/>
            </p:nvSpPr>
            <p:spPr>
              <a:xfrm>
                <a:off x="2185449" y="2677417"/>
                <a:ext cx="2602575" cy="2623792"/>
              </a:xfrm>
              <a:prstGeom prst="ellipse">
                <a:avLst/>
              </a:prstGeom>
              <a:no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ea typeface="ＭＳ Ｐゴシック" pitchFamily="50" charset="-128"/>
                </a:endParaRPr>
              </a:p>
            </p:txBody>
          </p:sp>
          <p:sp>
            <p:nvSpPr>
              <p:cNvPr id="21" name="円/楕円 20"/>
              <p:cNvSpPr/>
              <p:nvPr/>
            </p:nvSpPr>
            <p:spPr>
              <a:xfrm>
                <a:off x="1475656" y="1484784"/>
                <a:ext cx="2602575" cy="2623792"/>
              </a:xfrm>
              <a:prstGeom prst="ellipse">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ea typeface="ＭＳ Ｐゴシック" pitchFamily="50" charset="-128"/>
                </a:endParaRPr>
              </a:p>
            </p:txBody>
          </p:sp>
          <p:cxnSp>
            <p:nvCxnSpPr>
              <p:cNvPr id="22" name="直線矢印コネクタ 21"/>
              <p:cNvCxnSpPr/>
              <p:nvPr/>
            </p:nvCxnSpPr>
            <p:spPr>
              <a:xfrm>
                <a:off x="2771800" y="2924944"/>
                <a:ext cx="720081" cy="936104"/>
              </a:xfrm>
              <a:prstGeom prst="straightConnector1">
                <a:avLst/>
              </a:prstGeom>
              <a:ln w="412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10" name="テキスト ボックス 9"/>
            <p:cNvSpPr txBox="1"/>
            <p:nvPr/>
          </p:nvSpPr>
          <p:spPr>
            <a:xfrm>
              <a:off x="5745088" y="4240138"/>
              <a:ext cx="532408" cy="279790"/>
            </a:xfrm>
            <a:prstGeom prst="rect">
              <a:avLst/>
            </a:prstGeom>
            <a:noFill/>
          </p:spPr>
          <p:txBody>
            <a:bodyPr wrap="square" rtlCol="0">
              <a:spAutoFit/>
            </a:bodyPr>
            <a:lstStyle/>
            <a:p>
              <a:r>
                <a:rPr kumimoji="1" lang="en-US" altLang="ja-JP" dirty="0" smtClean="0">
                  <a:latin typeface="Calibri" pitchFamily="34" charset="0"/>
                  <a:ea typeface="ＭＳ Ｐゴシック" pitchFamily="50" charset="-128"/>
                </a:rPr>
                <a:t>UV</a:t>
              </a:r>
              <a:endParaRPr kumimoji="1" lang="ja-JP" altLang="en-US" dirty="0">
                <a:latin typeface="Calibri" pitchFamily="34" charset="0"/>
                <a:ea typeface="ＭＳ Ｐゴシック" pitchFamily="50" charset="-128"/>
              </a:endParaRPr>
            </a:p>
          </p:txBody>
        </p:sp>
        <p:sp>
          <p:nvSpPr>
            <p:cNvPr id="11" name="テキスト ボックス 10"/>
            <p:cNvSpPr txBox="1"/>
            <p:nvPr/>
          </p:nvSpPr>
          <p:spPr>
            <a:xfrm>
              <a:off x="6897216" y="5666176"/>
              <a:ext cx="588432" cy="273579"/>
            </a:xfrm>
            <a:prstGeom prst="rect">
              <a:avLst/>
            </a:prstGeom>
            <a:noFill/>
          </p:spPr>
          <p:txBody>
            <a:bodyPr wrap="square" rtlCol="0">
              <a:spAutoFit/>
            </a:bodyPr>
            <a:lstStyle/>
            <a:p>
              <a:r>
                <a:rPr kumimoji="1" lang="en-US" altLang="ja-JP" dirty="0" smtClean="0">
                  <a:latin typeface="Calibri" pitchFamily="34" charset="0"/>
                  <a:ea typeface="ＭＳ Ｐゴシック" pitchFamily="50" charset="-128"/>
                </a:rPr>
                <a:t>Vis.</a:t>
              </a:r>
              <a:endParaRPr kumimoji="1" lang="ja-JP" altLang="en-US" dirty="0">
                <a:latin typeface="Calibri" pitchFamily="34" charset="0"/>
                <a:ea typeface="ＭＳ Ｐゴシック" pitchFamily="50" charset="-128"/>
              </a:endParaRPr>
            </a:p>
          </p:txBody>
        </p:sp>
      </p:grpSp>
    </p:spTree>
  </p:cSld>
  <p:clrMapOvr>
    <a:masterClrMapping/>
  </p:clrMapOvr>
  <p:transition advTm="12028"/>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20552" y="404664"/>
            <a:ext cx="3240360" cy="523220"/>
          </a:xfrm>
          <a:prstGeom prst="rect">
            <a:avLst/>
          </a:prstGeom>
          <a:noFill/>
        </p:spPr>
        <p:txBody>
          <a:bodyPr wrap="square" rtlCol="0">
            <a:spAutoFit/>
          </a:bodyPr>
          <a:lstStyle/>
          <a:p>
            <a:r>
              <a:rPr kumimoji="1" lang="en-US" altLang="ja-JP" sz="2800" u="sng" dirty="0" smtClean="0">
                <a:latin typeface="Calibri" pitchFamily="34" charset="0"/>
                <a:ea typeface="ＭＳ Ｐゴシック" pitchFamily="50" charset="-128"/>
              </a:rPr>
              <a:t>Future work</a:t>
            </a:r>
            <a:endParaRPr kumimoji="1" lang="ja-JP" altLang="en-US" sz="2800" u="sng" dirty="0">
              <a:latin typeface="Calibri" pitchFamily="34" charset="0"/>
              <a:ea typeface="ＭＳ Ｐゴシック" pitchFamily="50" charset="-128"/>
            </a:endParaRPr>
          </a:p>
        </p:txBody>
      </p:sp>
      <p:grpSp>
        <p:nvGrpSpPr>
          <p:cNvPr id="4" name="グループ化 3"/>
          <p:cNvGrpSpPr/>
          <p:nvPr/>
        </p:nvGrpSpPr>
        <p:grpSpPr>
          <a:xfrm>
            <a:off x="7473280" y="4456276"/>
            <a:ext cx="1310433" cy="1512168"/>
            <a:chOff x="7963047" y="4976500"/>
            <a:chExt cx="1310433" cy="1512168"/>
          </a:xfrm>
        </p:grpSpPr>
        <p:grpSp>
          <p:nvGrpSpPr>
            <p:cNvPr id="5" name="グループ化 30"/>
            <p:cNvGrpSpPr/>
            <p:nvPr/>
          </p:nvGrpSpPr>
          <p:grpSpPr>
            <a:xfrm>
              <a:off x="7977336" y="5048508"/>
              <a:ext cx="1296144" cy="1440160"/>
              <a:chOff x="3224808" y="1556792"/>
              <a:chExt cx="1296144" cy="1440160"/>
            </a:xfrm>
          </p:grpSpPr>
          <p:sp>
            <p:nvSpPr>
              <p:cNvPr id="32" name="フリーフォーム 31"/>
              <p:cNvSpPr/>
              <p:nvPr/>
            </p:nvSpPr>
            <p:spPr>
              <a:xfrm>
                <a:off x="3224808" y="1556792"/>
                <a:ext cx="1296144" cy="1440160"/>
              </a:xfrm>
              <a:custGeom>
                <a:avLst/>
                <a:gdLst>
                  <a:gd name="connsiteX0" fmla="*/ 647700 w 1865339"/>
                  <a:gd name="connsiteY0" fmla="*/ 25400 h 1829297"/>
                  <a:gd name="connsiteX1" fmla="*/ 647700 w 1865339"/>
                  <a:gd name="connsiteY1" fmla="*/ 25400 h 1829297"/>
                  <a:gd name="connsiteX2" fmla="*/ 533400 w 1865339"/>
                  <a:gd name="connsiteY2" fmla="*/ 12700 h 1829297"/>
                  <a:gd name="connsiteX3" fmla="*/ 482600 w 1865339"/>
                  <a:gd name="connsiteY3" fmla="*/ 0 h 1829297"/>
                  <a:gd name="connsiteX4" fmla="*/ 241300 w 1865339"/>
                  <a:gd name="connsiteY4" fmla="*/ 12700 h 1829297"/>
                  <a:gd name="connsiteX5" fmla="*/ 165100 w 1865339"/>
                  <a:gd name="connsiteY5" fmla="*/ 50800 h 1829297"/>
                  <a:gd name="connsiteX6" fmla="*/ 152400 w 1865339"/>
                  <a:gd name="connsiteY6" fmla="*/ 88900 h 1829297"/>
                  <a:gd name="connsiteX7" fmla="*/ 114300 w 1865339"/>
                  <a:gd name="connsiteY7" fmla="*/ 127000 h 1829297"/>
                  <a:gd name="connsiteX8" fmla="*/ 50800 w 1865339"/>
                  <a:gd name="connsiteY8" fmla="*/ 190500 h 1829297"/>
                  <a:gd name="connsiteX9" fmla="*/ 12700 w 1865339"/>
                  <a:gd name="connsiteY9" fmla="*/ 304800 h 1829297"/>
                  <a:gd name="connsiteX10" fmla="*/ 0 w 1865339"/>
                  <a:gd name="connsiteY10" fmla="*/ 342900 h 1829297"/>
                  <a:gd name="connsiteX11" fmla="*/ 12700 w 1865339"/>
                  <a:gd name="connsiteY11" fmla="*/ 596900 h 1829297"/>
                  <a:gd name="connsiteX12" fmla="*/ 25400 w 1865339"/>
                  <a:gd name="connsiteY12" fmla="*/ 647700 h 1829297"/>
                  <a:gd name="connsiteX13" fmla="*/ 38100 w 1865339"/>
                  <a:gd name="connsiteY13" fmla="*/ 939800 h 1829297"/>
                  <a:gd name="connsiteX14" fmla="*/ 101600 w 1865339"/>
                  <a:gd name="connsiteY14" fmla="*/ 1054100 h 1829297"/>
                  <a:gd name="connsiteX15" fmla="*/ 165100 w 1865339"/>
                  <a:gd name="connsiteY15" fmla="*/ 1117600 h 1829297"/>
                  <a:gd name="connsiteX16" fmla="*/ 266700 w 1865339"/>
                  <a:gd name="connsiteY16" fmla="*/ 1206500 h 1829297"/>
                  <a:gd name="connsiteX17" fmla="*/ 304800 w 1865339"/>
                  <a:gd name="connsiteY17" fmla="*/ 1244600 h 1829297"/>
                  <a:gd name="connsiteX18" fmla="*/ 381000 w 1865339"/>
                  <a:gd name="connsiteY18" fmla="*/ 1295400 h 1829297"/>
                  <a:gd name="connsiteX19" fmla="*/ 495300 w 1865339"/>
                  <a:gd name="connsiteY19" fmla="*/ 1371600 h 1829297"/>
                  <a:gd name="connsiteX20" fmla="*/ 533400 w 1865339"/>
                  <a:gd name="connsiteY20" fmla="*/ 1397000 h 1829297"/>
                  <a:gd name="connsiteX21" fmla="*/ 571500 w 1865339"/>
                  <a:gd name="connsiteY21" fmla="*/ 1422400 h 1829297"/>
                  <a:gd name="connsiteX22" fmla="*/ 609600 w 1865339"/>
                  <a:gd name="connsiteY22" fmla="*/ 1460500 h 1829297"/>
                  <a:gd name="connsiteX23" fmla="*/ 647700 w 1865339"/>
                  <a:gd name="connsiteY23" fmla="*/ 1485900 h 1829297"/>
                  <a:gd name="connsiteX24" fmla="*/ 762000 w 1865339"/>
                  <a:gd name="connsiteY24" fmla="*/ 1600200 h 1829297"/>
                  <a:gd name="connsiteX25" fmla="*/ 800100 w 1865339"/>
                  <a:gd name="connsiteY25" fmla="*/ 1638300 h 1829297"/>
                  <a:gd name="connsiteX26" fmla="*/ 876300 w 1865339"/>
                  <a:gd name="connsiteY26" fmla="*/ 1689100 h 1829297"/>
                  <a:gd name="connsiteX27" fmla="*/ 914400 w 1865339"/>
                  <a:gd name="connsiteY27" fmla="*/ 1714500 h 1829297"/>
                  <a:gd name="connsiteX28" fmla="*/ 952500 w 1865339"/>
                  <a:gd name="connsiteY28" fmla="*/ 1739900 h 1829297"/>
                  <a:gd name="connsiteX29" fmla="*/ 1066800 w 1865339"/>
                  <a:gd name="connsiteY29" fmla="*/ 1778000 h 1829297"/>
                  <a:gd name="connsiteX30" fmla="*/ 1104900 w 1865339"/>
                  <a:gd name="connsiteY30" fmla="*/ 1790700 h 1829297"/>
                  <a:gd name="connsiteX31" fmla="*/ 1257300 w 1865339"/>
                  <a:gd name="connsiteY31" fmla="*/ 1803400 h 1829297"/>
                  <a:gd name="connsiteX32" fmla="*/ 1447800 w 1865339"/>
                  <a:gd name="connsiteY32" fmla="*/ 1803400 h 1829297"/>
                  <a:gd name="connsiteX33" fmla="*/ 1485900 w 1865339"/>
                  <a:gd name="connsiteY33" fmla="*/ 1778000 h 1829297"/>
                  <a:gd name="connsiteX34" fmla="*/ 1574800 w 1865339"/>
                  <a:gd name="connsiteY34" fmla="*/ 1663700 h 1829297"/>
                  <a:gd name="connsiteX35" fmla="*/ 1612900 w 1865339"/>
                  <a:gd name="connsiteY35" fmla="*/ 1625600 h 1829297"/>
                  <a:gd name="connsiteX36" fmla="*/ 1663700 w 1865339"/>
                  <a:gd name="connsiteY36" fmla="*/ 1549400 h 1829297"/>
                  <a:gd name="connsiteX37" fmla="*/ 1714500 w 1865339"/>
                  <a:gd name="connsiteY37" fmla="*/ 1473200 h 1829297"/>
                  <a:gd name="connsiteX38" fmla="*/ 1739900 w 1865339"/>
                  <a:gd name="connsiteY38" fmla="*/ 1435100 h 1829297"/>
                  <a:gd name="connsiteX39" fmla="*/ 1765300 w 1865339"/>
                  <a:gd name="connsiteY39" fmla="*/ 1397000 h 1829297"/>
                  <a:gd name="connsiteX40" fmla="*/ 1778000 w 1865339"/>
                  <a:gd name="connsiteY40" fmla="*/ 1358900 h 1829297"/>
                  <a:gd name="connsiteX41" fmla="*/ 1803400 w 1865339"/>
                  <a:gd name="connsiteY41" fmla="*/ 1320800 h 1829297"/>
                  <a:gd name="connsiteX42" fmla="*/ 1816100 w 1865339"/>
                  <a:gd name="connsiteY42" fmla="*/ 1282700 h 1829297"/>
                  <a:gd name="connsiteX43" fmla="*/ 1854200 w 1865339"/>
                  <a:gd name="connsiteY43" fmla="*/ 1206500 h 1829297"/>
                  <a:gd name="connsiteX44" fmla="*/ 1841500 w 1865339"/>
                  <a:gd name="connsiteY44" fmla="*/ 1041400 h 1829297"/>
                  <a:gd name="connsiteX45" fmla="*/ 1816100 w 1865339"/>
                  <a:gd name="connsiteY45" fmla="*/ 965200 h 1829297"/>
                  <a:gd name="connsiteX46" fmla="*/ 1803400 w 1865339"/>
                  <a:gd name="connsiteY46" fmla="*/ 901700 h 1829297"/>
                  <a:gd name="connsiteX47" fmla="*/ 1790700 w 1865339"/>
                  <a:gd name="connsiteY47" fmla="*/ 863600 h 1829297"/>
                  <a:gd name="connsiteX48" fmla="*/ 1765300 w 1865339"/>
                  <a:gd name="connsiteY48" fmla="*/ 736600 h 1829297"/>
                  <a:gd name="connsiteX49" fmla="*/ 1752600 w 1865339"/>
                  <a:gd name="connsiteY49" fmla="*/ 698500 h 1829297"/>
                  <a:gd name="connsiteX50" fmla="*/ 1676400 w 1865339"/>
                  <a:gd name="connsiteY50" fmla="*/ 622300 h 1829297"/>
                  <a:gd name="connsiteX51" fmla="*/ 1562100 w 1865339"/>
                  <a:gd name="connsiteY51" fmla="*/ 508000 h 1829297"/>
                  <a:gd name="connsiteX52" fmla="*/ 1524000 w 1865339"/>
                  <a:gd name="connsiteY52" fmla="*/ 469900 h 1829297"/>
                  <a:gd name="connsiteX53" fmla="*/ 1485900 w 1865339"/>
                  <a:gd name="connsiteY53" fmla="*/ 431800 h 1829297"/>
                  <a:gd name="connsiteX54" fmla="*/ 1358900 w 1865339"/>
                  <a:gd name="connsiteY54" fmla="*/ 381000 h 1829297"/>
                  <a:gd name="connsiteX55" fmla="*/ 1282700 w 1865339"/>
                  <a:gd name="connsiteY55" fmla="*/ 330200 h 1829297"/>
                  <a:gd name="connsiteX56" fmla="*/ 1244600 w 1865339"/>
                  <a:gd name="connsiteY56" fmla="*/ 304800 h 1829297"/>
                  <a:gd name="connsiteX57" fmla="*/ 1206500 w 1865339"/>
                  <a:gd name="connsiteY57" fmla="*/ 279400 h 1829297"/>
                  <a:gd name="connsiteX58" fmla="*/ 1168400 w 1865339"/>
                  <a:gd name="connsiteY58" fmla="*/ 254000 h 1829297"/>
                  <a:gd name="connsiteX59" fmla="*/ 1092200 w 1865339"/>
                  <a:gd name="connsiteY59" fmla="*/ 203200 h 1829297"/>
                  <a:gd name="connsiteX60" fmla="*/ 1066800 w 1865339"/>
                  <a:gd name="connsiteY60" fmla="*/ 165100 h 1829297"/>
                  <a:gd name="connsiteX61" fmla="*/ 952500 w 1865339"/>
                  <a:gd name="connsiteY61" fmla="*/ 127000 h 1829297"/>
                  <a:gd name="connsiteX62" fmla="*/ 914400 w 1865339"/>
                  <a:gd name="connsiteY62" fmla="*/ 114300 h 1829297"/>
                  <a:gd name="connsiteX63" fmla="*/ 825500 w 1865339"/>
                  <a:gd name="connsiteY63" fmla="*/ 76200 h 1829297"/>
                  <a:gd name="connsiteX64" fmla="*/ 711200 w 1865339"/>
                  <a:gd name="connsiteY64" fmla="*/ 38100 h 1829297"/>
                  <a:gd name="connsiteX65" fmla="*/ 673100 w 1865339"/>
                  <a:gd name="connsiteY65" fmla="*/ 25400 h 1829297"/>
                  <a:gd name="connsiteX66" fmla="*/ 584200 w 1865339"/>
                  <a:gd name="connsiteY66" fmla="*/ 12700 h 1829297"/>
                  <a:gd name="connsiteX67" fmla="*/ 457200 w 1865339"/>
                  <a:gd name="connsiteY67" fmla="*/ 12700 h 1829297"/>
                  <a:gd name="connsiteX68" fmla="*/ 457200 w 1865339"/>
                  <a:gd name="connsiteY68" fmla="*/ 12700 h 1829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865339" h="1829297">
                    <a:moveTo>
                      <a:pt x="647700" y="25400"/>
                    </a:moveTo>
                    <a:lnTo>
                      <a:pt x="647700" y="25400"/>
                    </a:lnTo>
                    <a:cubicBezTo>
                      <a:pt x="609600" y="21167"/>
                      <a:pt x="571289" y="18529"/>
                      <a:pt x="533400" y="12700"/>
                    </a:cubicBezTo>
                    <a:cubicBezTo>
                      <a:pt x="516148" y="10046"/>
                      <a:pt x="500054" y="0"/>
                      <a:pt x="482600" y="0"/>
                    </a:cubicBezTo>
                    <a:cubicBezTo>
                      <a:pt x="402055" y="0"/>
                      <a:pt x="321733" y="8467"/>
                      <a:pt x="241300" y="12700"/>
                    </a:cubicBezTo>
                    <a:cubicBezTo>
                      <a:pt x="216201" y="21066"/>
                      <a:pt x="183005" y="28419"/>
                      <a:pt x="165100" y="50800"/>
                    </a:cubicBezTo>
                    <a:cubicBezTo>
                      <a:pt x="156737" y="61253"/>
                      <a:pt x="159826" y="77761"/>
                      <a:pt x="152400" y="88900"/>
                    </a:cubicBezTo>
                    <a:cubicBezTo>
                      <a:pt x="142437" y="103844"/>
                      <a:pt x="125798" y="113202"/>
                      <a:pt x="114300" y="127000"/>
                    </a:cubicBezTo>
                    <a:cubicBezTo>
                      <a:pt x="61383" y="190500"/>
                      <a:pt x="120650" y="143933"/>
                      <a:pt x="50800" y="190500"/>
                    </a:cubicBezTo>
                    <a:lnTo>
                      <a:pt x="12700" y="304800"/>
                    </a:lnTo>
                    <a:lnTo>
                      <a:pt x="0" y="342900"/>
                    </a:lnTo>
                    <a:cubicBezTo>
                      <a:pt x="4233" y="427567"/>
                      <a:pt x="5660" y="512420"/>
                      <a:pt x="12700" y="596900"/>
                    </a:cubicBezTo>
                    <a:cubicBezTo>
                      <a:pt x="14150" y="614294"/>
                      <a:pt x="24111" y="630293"/>
                      <a:pt x="25400" y="647700"/>
                    </a:cubicBezTo>
                    <a:cubicBezTo>
                      <a:pt x="32599" y="744892"/>
                      <a:pt x="30625" y="842628"/>
                      <a:pt x="38100" y="939800"/>
                    </a:cubicBezTo>
                    <a:cubicBezTo>
                      <a:pt x="41016" y="977704"/>
                      <a:pt x="87699" y="1033249"/>
                      <a:pt x="101600" y="1054100"/>
                    </a:cubicBezTo>
                    <a:cubicBezTo>
                      <a:pt x="135467" y="1104900"/>
                      <a:pt x="114300" y="1083733"/>
                      <a:pt x="165100" y="1117600"/>
                    </a:cubicBezTo>
                    <a:cubicBezTo>
                      <a:pt x="237067" y="1225550"/>
                      <a:pt x="118533" y="1058333"/>
                      <a:pt x="266700" y="1206500"/>
                    </a:cubicBezTo>
                    <a:cubicBezTo>
                      <a:pt x="279400" y="1219200"/>
                      <a:pt x="290623" y="1233573"/>
                      <a:pt x="304800" y="1244600"/>
                    </a:cubicBezTo>
                    <a:cubicBezTo>
                      <a:pt x="328897" y="1263342"/>
                      <a:pt x="355600" y="1278467"/>
                      <a:pt x="381000" y="1295400"/>
                    </a:cubicBezTo>
                    <a:lnTo>
                      <a:pt x="495300" y="1371600"/>
                    </a:lnTo>
                    <a:lnTo>
                      <a:pt x="533400" y="1397000"/>
                    </a:lnTo>
                    <a:cubicBezTo>
                      <a:pt x="546100" y="1405467"/>
                      <a:pt x="560707" y="1411607"/>
                      <a:pt x="571500" y="1422400"/>
                    </a:cubicBezTo>
                    <a:cubicBezTo>
                      <a:pt x="584200" y="1435100"/>
                      <a:pt x="595802" y="1449002"/>
                      <a:pt x="609600" y="1460500"/>
                    </a:cubicBezTo>
                    <a:cubicBezTo>
                      <a:pt x="621326" y="1470271"/>
                      <a:pt x="636292" y="1475759"/>
                      <a:pt x="647700" y="1485900"/>
                    </a:cubicBezTo>
                    <a:lnTo>
                      <a:pt x="762000" y="1600200"/>
                    </a:lnTo>
                    <a:cubicBezTo>
                      <a:pt x="774700" y="1612900"/>
                      <a:pt x="785156" y="1628337"/>
                      <a:pt x="800100" y="1638300"/>
                    </a:cubicBezTo>
                    <a:lnTo>
                      <a:pt x="876300" y="1689100"/>
                    </a:lnTo>
                    <a:lnTo>
                      <a:pt x="914400" y="1714500"/>
                    </a:lnTo>
                    <a:cubicBezTo>
                      <a:pt x="927100" y="1722967"/>
                      <a:pt x="938020" y="1735073"/>
                      <a:pt x="952500" y="1739900"/>
                    </a:cubicBezTo>
                    <a:lnTo>
                      <a:pt x="1066800" y="1778000"/>
                    </a:lnTo>
                    <a:cubicBezTo>
                      <a:pt x="1079500" y="1782233"/>
                      <a:pt x="1091559" y="1789588"/>
                      <a:pt x="1104900" y="1790700"/>
                    </a:cubicBezTo>
                    <a:lnTo>
                      <a:pt x="1257300" y="1803400"/>
                    </a:lnTo>
                    <a:cubicBezTo>
                      <a:pt x="1334239" y="1829046"/>
                      <a:pt x="1318315" y="1829297"/>
                      <a:pt x="1447800" y="1803400"/>
                    </a:cubicBezTo>
                    <a:cubicBezTo>
                      <a:pt x="1462767" y="1800407"/>
                      <a:pt x="1474174" y="1787771"/>
                      <a:pt x="1485900" y="1778000"/>
                    </a:cubicBezTo>
                    <a:cubicBezTo>
                      <a:pt x="1593149" y="1688626"/>
                      <a:pt x="1433196" y="1805304"/>
                      <a:pt x="1574800" y="1663700"/>
                    </a:cubicBezTo>
                    <a:cubicBezTo>
                      <a:pt x="1587500" y="1651000"/>
                      <a:pt x="1601873" y="1639777"/>
                      <a:pt x="1612900" y="1625600"/>
                    </a:cubicBezTo>
                    <a:cubicBezTo>
                      <a:pt x="1631642" y="1601503"/>
                      <a:pt x="1646767" y="1574800"/>
                      <a:pt x="1663700" y="1549400"/>
                    </a:cubicBezTo>
                    <a:lnTo>
                      <a:pt x="1714500" y="1473200"/>
                    </a:lnTo>
                    <a:lnTo>
                      <a:pt x="1739900" y="1435100"/>
                    </a:lnTo>
                    <a:cubicBezTo>
                      <a:pt x="1748367" y="1422400"/>
                      <a:pt x="1760473" y="1411480"/>
                      <a:pt x="1765300" y="1397000"/>
                    </a:cubicBezTo>
                    <a:cubicBezTo>
                      <a:pt x="1769533" y="1384300"/>
                      <a:pt x="1772013" y="1370874"/>
                      <a:pt x="1778000" y="1358900"/>
                    </a:cubicBezTo>
                    <a:cubicBezTo>
                      <a:pt x="1784826" y="1345248"/>
                      <a:pt x="1796574" y="1334452"/>
                      <a:pt x="1803400" y="1320800"/>
                    </a:cubicBezTo>
                    <a:cubicBezTo>
                      <a:pt x="1809387" y="1308826"/>
                      <a:pt x="1810113" y="1294674"/>
                      <a:pt x="1816100" y="1282700"/>
                    </a:cubicBezTo>
                    <a:cubicBezTo>
                      <a:pt x="1865339" y="1184223"/>
                      <a:pt x="1822278" y="1302265"/>
                      <a:pt x="1854200" y="1206500"/>
                    </a:cubicBezTo>
                    <a:cubicBezTo>
                      <a:pt x="1849967" y="1151467"/>
                      <a:pt x="1850108" y="1095920"/>
                      <a:pt x="1841500" y="1041400"/>
                    </a:cubicBezTo>
                    <a:cubicBezTo>
                      <a:pt x="1837324" y="1014954"/>
                      <a:pt x="1821351" y="991454"/>
                      <a:pt x="1816100" y="965200"/>
                    </a:cubicBezTo>
                    <a:cubicBezTo>
                      <a:pt x="1811867" y="944033"/>
                      <a:pt x="1808635" y="922641"/>
                      <a:pt x="1803400" y="901700"/>
                    </a:cubicBezTo>
                    <a:cubicBezTo>
                      <a:pt x="1800153" y="888713"/>
                      <a:pt x="1793604" y="876668"/>
                      <a:pt x="1790700" y="863600"/>
                    </a:cubicBezTo>
                    <a:cubicBezTo>
                      <a:pt x="1765751" y="751330"/>
                      <a:pt x="1790603" y="825161"/>
                      <a:pt x="1765300" y="736600"/>
                    </a:cubicBezTo>
                    <a:cubicBezTo>
                      <a:pt x="1761622" y="723728"/>
                      <a:pt x="1760819" y="709067"/>
                      <a:pt x="1752600" y="698500"/>
                    </a:cubicBezTo>
                    <a:cubicBezTo>
                      <a:pt x="1730547" y="670146"/>
                      <a:pt x="1701800" y="647700"/>
                      <a:pt x="1676400" y="622300"/>
                    </a:cubicBezTo>
                    <a:lnTo>
                      <a:pt x="1562100" y="508000"/>
                    </a:lnTo>
                    <a:lnTo>
                      <a:pt x="1524000" y="469900"/>
                    </a:lnTo>
                    <a:cubicBezTo>
                      <a:pt x="1511300" y="457200"/>
                      <a:pt x="1502939" y="437480"/>
                      <a:pt x="1485900" y="431800"/>
                    </a:cubicBezTo>
                    <a:cubicBezTo>
                      <a:pt x="1431380" y="413627"/>
                      <a:pt x="1405617" y="409030"/>
                      <a:pt x="1358900" y="381000"/>
                    </a:cubicBezTo>
                    <a:cubicBezTo>
                      <a:pt x="1332723" y="365294"/>
                      <a:pt x="1308100" y="347133"/>
                      <a:pt x="1282700" y="330200"/>
                    </a:cubicBezTo>
                    <a:lnTo>
                      <a:pt x="1244600" y="304800"/>
                    </a:lnTo>
                    <a:lnTo>
                      <a:pt x="1206500" y="279400"/>
                    </a:lnTo>
                    <a:cubicBezTo>
                      <a:pt x="1193800" y="270933"/>
                      <a:pt x="1179193" y="264793"/>
                      <a:pt x="1168400" y="254000"/>
                    </a:cubicBezTo>
                    <a:cubicBezTo>
                      <a:pt x="1120834" y="206434"/>
                      <a:pt x="1147339" y="221580"/>
                      <a:pt x="1092200" y="203200"/>
                    </a:cubicBezTo>
                    <a:cubicBezTo>
                      <a:pt x="1083733" y="190500"/>
                      <a:pt x="1079743" y="173190"/>
                      <a:pt x="1066800" y="165100"/>
                    </a:cubicBezTo>
                    <a:lnTo>
                      <a:pt x="952500" y="127000"/>
                    </a:lnTo>
                    <a:cubicBezTo>
                      <a:pt x="939800" y="122767"/>
                      <a:pt x="925539" y="121726"/>
                      <a:pt x="914400" y="114300"/>
                    </a:cubicBezTo>
                    <a:cubicBezTo>
                      <a:pt x="853953" y="74002"/>
                      <a:pt x="900054" y="98566"/>
                      <a:pt x="825500" y="76200"/>
                    </a:cubicBezTo>
                    <a:lnTo>
                      <a:pt x="711200" y="38100"/>
                    </a:lnTo>
                    <a:cubicBezTo>
                      <a:pt x="698500" y="33867"/>
                      <a:pt x="686352" y="27293"/>
                      <a:pt x="673100" y="25400"/>
                    </a:cubicBezTo>
                    <a:cubicBezTo>
                      <a:pt x="643467" y="21167"/>
                      <a:pt x="614083" y="14458"/>
                      <a:pt x="584200" y="12700"/>
                    </a:cubicBezTo>
                    <a:cubicBezTo>
                      <a:pt x="541940" y="10214"/>
                      <a:pt x="499533" y="12700"/>
                      <a:pt x="457200" y="12700"/>
                    </a:cubicBezTo>
                    <a:lnTo>
                      <a:pt x="457200" y="12700"/>
                    </a:lnTo>
                  </a:path>
                </a:pathLst>
              </a:custGeom>
              <a:solidFill>
                <a:schemeClr val="accent3">
                  <a:lumMod val="20000"/>
                  <a:lumOff val="80000"/>
                </a:schemeClr>
              </a:solidFill>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Calibri" pitchFamily="34" charset="0"/>
                  <a:ea typeface="ＭＳ Ｐゴシック" pitchFamily="50" charset="-128"/>
                </a:endParaRPr>
              </a:p>
            </p:txBody>
          </p:sp>
          <p:sp>
            <p:nvSpPr>
              <p:cNvPr id="33" name="円/楕円 32"/>
              <p:cNvSpPr/>
              <p:nvPr/>
            </p:nvSpPr>
            <p:spPr>
              <a:xfrm rot="13284571">
                <a:off x="3576840" y="2071236"/>
                <a:ext cx="594337" cy="472653"/>
              </a:xfrm>
              <a:prstGeom prst="ellipse">
                <a:avLst/>
              </a:prstGeom>
              <a:solidFill>
                <a:schemeClr val="bg2">
                  <a:lumMod val="50000"/>
                </a:schemeClr>
              </a:solidFill>
              <a:ln w="635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Calibri" pitchFamily="34" charset="0"/>
                  <a:ea typeface="ＭＳ Ｐゴシック" pitchFamily="50" charset="-128"/>
                </a:endParaRPr>
              </a:p>
            </p:txBody>
          </p:sp>
          <p:sp>
            <p:nvSpPr>
              <p:cNvPr id="34" name="円/楕円 33"/>
              <p:cNvSpPr/>
              <p:nvPr/>
            </p:nvSpPr>
            <p:spPr>
              <a:xfrm rot="13284571">
                <a:off x="3800109" y="2319766"/>
                <a:ext cx="95612" cy="110395"/>
              </a:xfrm>
              <a:prstGeom prst="ellipse">
                <a:avLst/>
              </a:prstGeom>
              <a:solidFill>
                <a:schemeClr val="tx1"/>
              </a:solidFill>
              <a:ln w="635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Calibri" pitchFamily="34" charset="0"/>
                  <a:ea typeface="ＭＳ Ｐゴシック" pitchFamily="50" charset="-128"/>
                </a:endParaRPr>
              </a:p>
            </p:txBody>
          </p:sp>
          <p:sp>
            <p:nvSpPr>
              <p:cNvPr id="35" name="円/楕円 34"/>
              <p:cNvSpPr/>
              <p:nvPr/>
            </p:nvSpPr>
            <p:spPr>
              <a:xfrm rot="13284571">
                <a:off x="3685809" y="2182547"/>
                <a:ext cx="150574" cy="173854"/>
              </a:xfrm>
              <a:prstGeom prst="ellipse">
                <a:avLst/>
              </a:prstGeom>
              <a:solidFill>
                <a:schemeClr val="tx1"/>
              </a:solidFill>
              <a:ln w="635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Calibri" pitchFamily="34" charset="0"/>
                  <a:ea typeface="ＭＳ Ｐゴシック" pitchFamily="50" charset="-128"/>
                </a:endParaRPr>
              </a:p>
            </p:txBody>
          </p:sp>
        </p:grpSp>
        <p:sp>
          <p:nvSpPr>
            <p:cNvPr id="6" name="円/楕円 5"/>
            <p:cNvSpPr/>
            <p:nvPr/>
          </p:nvSpPr>
          <p:spPr>
            <a:xfrm>
              <a:off x="8553400" y="5552564"/>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7" name="円/楕円 6"/>
            <p:cNvSpPr/>
            <p:nvPr/>
          </p:nvSpPr>
          <p:spPr>
            <a:xfrm>
              <a:off x="9129464" y="6056620"/>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8" name="円/楕円 7"/>
            <p:cNvSpPr/>
            <p:nvPr/>
          </p:nvSpPr>
          <p:spPr>
            <a:xfrm>
              <a:off x="9129464" y="5696580"/>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9" name="円/楕円 8"/>
            <p:cNvSpPr/>
            <p:nvPr/>
          </p:nvSpPr>
          <p:spPr>
            <a:xfrm>
              <a:off x="7968936" y="5394259"/>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10" name="円/楕円 9"/>
            <p:cNvSpPr/>
            <p:nvPr/>
          </p:nvSpPr>
          <p:spPr>
            <a:xfrm>
              <a:off x="9100886" y="6147680"/>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11" name="円/楕円 10"/>
            <p:cNvSpPr/>
            <p:nvPr/>
          </p:nvSpPr>
          <p:spPr>
            <a:xfrm>
              <a:off x="8481392" y="5120516"/>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12" name="円/楕円 11"/>
            <p:cNvSpPr/>
            <p:nvPr/>
          </p:nvSpPr>
          <p:spPr>
            <a:xfrm>
              <a:off x="8697416" y="5912604"/>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13" name="円/楕円 12"/>
            <p:cNvSpPr/>
            <p:nvPr/>
          </p:nvSpPr>
          <p:spPr>
            <a:xfrm>
              <a:off x="8960507" y="5408548"/>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14" name="円/楕円 13"/>
            <p:cNvSpPr/>
            <p:nvPr/>
          </p:nvSpPr>
          <p:spPr>
            <a:xfrm>
              <a:off x="8409384" y="5696580"/>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15" name="円/楕円 14"/>
            <p:cNvSpPr/>
            <p:nvPr/>
          </p:nvSpPr>
          <p:spPr>
            <a:xfrm>
              <a:off x="8553400" y="5912604"/>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16" name="円/楕円 15"/>
            <p:cNvSpPr/>
            <p:nvPr/>
          </p:nvSpPr>
          <p:spPr>
            <a:xfrm>
              <a:off x="8702179" y="5240717"/>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17" name="円/楕円 16"/>
            <p:cNvSpPr/>
            <p:nvPr/>
          </p:nvSpPr>
          <p:spPr>
            <a:xfrm>
              <a:off x="8625408" y="5768588"/>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18" name="円/楕円 17"/>
            <p:cNvSpPr/>
            <p:nvPr/>
          </p:nvSpPr>
          <p:spPr>
            <a:xfrm>
              <a:off x="8625408" y="6344652"/>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19" name="円/楕円 18"/>
            <p:cNvSpPr/>
            <p:nvPr/>
          </p:nvSpPr>
          <p:spPr>
            <a:xfrm>
              <a:off x="8841432" y="6416660"/>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20" name="円/楕円 19"/>
            <p:cNvSpPr/>
            <p:nvPr/>
          </p:nvSpPr>
          <p:spPr>
            <a:xfrm>
              <a:off x="7963047" y="5494845"/>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21" name="円/楕円 20"/>
            <p:cNvSpPr/>
            <p:nvPr/>
          </p:nvSpPr>
          <p:spPr>
            <a:xfrm>
              <a:off x="8409384" y="6128628"/>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22" name="円/楕円 21"/>
            <p:cNvSpPr/>
            <p:nvPr/>
          </p:nvSpPr>
          <p:spPr>
            <a:xfrm>
              <a:off x="8265368" y="6056620"/>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23" name="円/楕円 22"/>
            <p:cNvSpPr/>
            <p:nvPr/>
          </p:nvSpPr>
          <p:spPr>
            <a:xfrm>
              <a:off x="7977336" y="5840596"/>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24" name="円/楕円 23"/>
            <p:cNvSpPr/>
            <p:nvPr/>
          </p:nvSpPr>
          <p:spPr>
            <a:xfrm>
              <a:off x="8193360" y="4976500"/>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25" name="円/楕円 24"/>
            <p:cNvSpPr/>
            <p:nvPr/>
          </p:nvSpPr>
          <p:spPr>
            <a:xfrm>
              <a:off x="8092774" y="5048508"/>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26" name="円/楕円 25"/>
            <p:cNvSpPr/>
            <p:nvPr/>
          </p:nvSpPr>
          <p:spPr>
            <a:xfrm>
              <a:off x="9062219" y="5485319"/>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27" name="円/楕円 26"/>
            <p:cNvSpPr/>
            <p:nvPr/>
          </p:nvSpPr>
          <p:spPr>
            <a:xfrm>
              <a:off x="8409384" y="5840596"/>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28" name="円/楕円 27"/>
            <p:cNvSpPr/>
            <p:nvPr/>
          </p:nvSpPr>
          <p:spPr>
            <a:xfrm>
              <a:off x="8841432" y="5768588"/>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29" name="円/楕円 28"/>
            <p:cNvSpPr/>
            <p:nvPr/>
          </p:nvSpPr>
          <p:spPr>
            <a:xfrm>
              <a:off x="8553400" y="5696580"/>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30" name="円/楕円 29"/>
            <p:cNvSpPr/>
            <p:nvPr/>
          </p:nvSpPr>
          <p:spPr>
            <a:xfrm>
              <a:off x="8697416" y="5696580"/>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31" name="円/楕円 30"/>
            <p:cNvSpPr/>
            <p:nvPr/>
          </p:nvSpPr>
          <p:spPr>
            <a:xfrm>
              <a:off x="8116026" y="5912604"/>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grpSp>
      <p:sp>
        <p:nvSpPr>
          <p:cNvPr id="36" name="テキスト ボックス 35"/>
          <p:cNvSpPr txBox="1"/>
          <p:nvPr/>
        </p:nvSpPr>
        <p:spPr>
          <a:xfrm>
            <a:off x="992560" y="1071900"/>
            <a:ext cx="8208912" cy="2677656"/>
          </a:xfrm>
          <a:prstGeom prst="rect">
            <a:avLst/>
          </a:prstGeom>
          <a:noFill/>
        </p:spPr>
        <p:txBody>
          <a:bodyPr wrap="square" rtlCol="0">
            <a:spAutoFit/>
          </a:bodyPr>
          <a:lstStyle/>
          <a:p>
            <a:r>
              <a:rPr lang="ja-JP" altLang="en-US" sz="2400" dirty="0" smtClean="0"/>
              <a:t>・</a:t>
            </a:r>
            <a:r>
              <a:rPr lang="en-US" altLang="ja-JP" sz="2400" dirty="0" smtClean="0"/>
              <a:t> Fluorescence spot size are </a:t>
            </a:r>
            <a:r>
              <a:rPr lang="en-US" altLang="ja-JP" sz="2400" dirty="0" err="1" smtClean="0"/>
              <a:t>Isotropically</a:t>
            </a:r>
            <a:r>
              <a:rPr lang="en-US" altLang="ja-JP" sz="2400" dirty="0" smtClean="0"/>
              <a:t> reduced smaller than diffraction limit.</a:t>
            </a:r>
          </a:p>
          <a:p>
            <a:endParaRPr lang="en-US" altLang="ja-JP" sz="2400" dirty="0" smtClean="0"/>
          </a:p>
          <a:p>
            <a:r>
              <a:rPr lang="ja-JP" altLang="en-US" sz="2400" dirty="0" smtClean="0"/>
              <a:t>・</a:t>
            </a:r>
            <a:r>
              <a:rPr lang="en-US" altLang="ja-JP" sz="2400" dirty="0" err="1" smtClean="0"/>
              <a:t>Nanoparticle</a:t>
            </a:r>
            <a:r>
              <a:rPr lang="en-US" altLang="ja-JP" sz="2400" dirty="0" smtClean="0"/>
              <a:t> of DE1 is made.</a:t>
            </a:r>
          </a:p>
          <a:p>
            <a:endParaRPr kumimoji="1" lang="en-US" altLang="ja-JP" sz="2400" dirty="0" smtClean="0"/>
          </a:p>
          <a:p>
            <a:r>
              <a:rPr lang="ja-JP" altLang="en-US" sz="2400" dirty="0" smtClean="0"/>
              <a:t>・ </a:t>
            </a:r>
            <a:r>
              <a:rPr lang="en-US" altLang="ja-JP" sz="2400" dirty="0" smtClean="0"/>
              <a:t>Biological tissues or structures of polymer are modified by DE1, and they are observed.</a:t>
            </a:r>
            <a:endParaRPr kumimoji="1" lang="ja-JP" altLang="en-US" sz="2400" dirty="0"/>
          </a:p>
        </p:txBody>
      </p:sp>
      <p:pic>
        <p:nvPicPr>
          <p:cNvPr id="46" name="Picture 5"/>
          <p:cNvPicPr>
            <a:picLocks noChangeAspect="1" noChangeArrowheads="1"/>
          </p:cNvPicPr>
          <p:nvPr/>
        </p:nvPicPr>
        <p:blipFill>
          <a:blip r:embed="rId3" cstate="print"/>
          <a:srcRect/>
          <a:stretch>
            <a:fillRect/>
          </a:stretch>
        </p:blipFill>
        <p:spPr bwMode="auto">
          <a:xfrm>
            <a:off x="1496616" y="3933056"/>
            <a:ext cx="5184576" cy="1983894"/>
          </a:xfrm>
          <a:prstGeom prst="rect">
            <a:avLst/>
          </a:prstGeom>
          <a:noFill/>
          <a:ln w="9525">
            <a:noFill/>
            <a:miter lim="800000"/>
            <a:headEnd/>
            <a:tailEnd/>
          </a:ln>
        </p:spPr>
      </p:pic>
      <p:sp>
        <p:nvSpPr>
          <p:cNvPr id="47" name="テキスト ボックス 46"/>
          <p:cNvSpPr txBox="1"/>
          <p:nvPr/>
        </p:nvSpPr>
        <p:spPr>
          <a:xfrm>
            <a:off x="1640632" y="5898758"/>
            <a:ext cx="5328592" cy="338554"/>
          </a:xfrm>
          <a:prstGeom prst="rect">
            <a:avLst/>
          </a:prstGeom>
          <a:noFill/>
        </p:spPr>
        <p:txBody>
          <a:bodyPr wrap="square" rtlCol="0">
            <a:spAutoFit/>
          </a:bodyPr>
          <a:lstStyle/>
          <a:p>
            <a:r>
              <a:rPr kumimoji="1" lang="en-US" altLang="ja-JP" sz="1600" dirty="0" smtClean="0"/>
              <a:t>T. Asahi, </a:t>
            </a:r>
            <a:r>
              <a:rPr kumimoji="1" lang="en-US" altLang="ja-JP" sz="1600" dirty="0" err="1" smtClean="0"/>
              <a:t>T.Sugiyama</a:t>
            </a:r>
            <a:r>
              <a:rPr kumimoji="1" lang="en-US" altLang="ja-JP" sz="1600" dirty="0" smtClean="0"/>
              <a:t>, H. </a:t>
            </a:r>
            <a:r>
              <a:rPr kumimoji="1" lang="en-US" altLang="ja-JP" sz="1600" dirty="0" err="1" smtClean="0"/>
              <a:t>Masuhara</a:t>
            </a:r>
            <a:r>
              <a:rPr kumimoji="1" lang="en-US" altLang="ja-JP" sz="1600" dirty="0" smtClean="0"/>
              <a:t>, </a:t>
            </a:r>
            <a:r>
              <a:rPr kumimoji="1" lang="en-US" altLang="ja-JP" sz="1600" i="1" dirty="0" err="1" smtClean="0"/>
              <a:t>Acco</a:t>
            </a:r>
            <a:r>
              <a:rPr kumimoji="1" lang="en-US" altLang="ja-JP" sz="1600" i="1" dirty="0" smtClean="0"/>
              <a:t>. of chem. res.</a:t>
            </a:r>
            <a:r>
              <a:rPr kumimoji="1" lang="en-US" altLang="ja-JP" sz="1600" dirty="0" smtClean="0"/>
              <a:t>, </a:t>
            </a:r>
            <a:r>
              <a:rPr kumimoji="1" lang="en-US" altLang="ja-JP" sz="1600" b="1" dirty="0" smtClean="0"/>
              <a:t>2008</a:t>
            </a:r>
            <a:r>
              <a:rPr kumimoji="1" lang="en-US" altLang="ja-JP" sz="1600" dirty="0" smtClean="0"/>
              <a:t>.</a:t>
            </a:r>
            <a:endParaRPr kumimoji="1" lang="ja-JP" altLang="en-US" sz="16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352600" y="695598"/>
            <a:ext cx="8424936" cy="1077218"/>
          </a:xfrm>
          <a:prstGeom prst="rect">
            <a:avLst/>
          </a:prstGeom>
          <a:noFill/>
        </p:spPr>
        <p:txBody>
          <a:bodyPr wrap="square" rtlCol="0">
            <a:spAutoFit/>
          </a:bodyPr>
          <a:lstStyle/>
          <a:p>
            <a:r>
              <a:rPr lang="en-US" altLang="ja-JP" sz="3200" dirty="0" smtClean="0"/>
              <a:t>Do you know what won </a:t>
            </a:r>
          </a:p>
          <a:p>
            <a:r>
              <a:rPr lang="en-US" altLang="ja-JP" sz="3200" dirty="0" smtClean="0"/>
              <a:t>		the Nobel Prize in Physics 2014?</a:t>
            </a:r>
            <a:endParaRPr kumimoji="1" lang="ja-JP" altLang="en-US" sz="3200" dirty="0"/>
          </a:p>
        </p:txBody>
      </p:sp>
      <p:sp>
        <p:nvSpPr>
          <p:cNvPr id="3" name="テキスト ボックス 2"/>
          <p:cNvSpPr txBox="1"/>
          <p:nvPr/>
        </p:nvSpPr>
        <p:spPr>
          <a:xfrm>
            <a:off x="1712640" y="2299519"/>
            <a:ext cx="3312368" cy="769441"/>
          </a:xfrm>
          <a:prstGeom prst="rect">
            <a:avLst/>
          </a:prstGeom>
          <a:noFill/>
        </p:spPr>
        <p:txBody>
          <a:bodyPr wrap="square" rtlCol="0">
            <a:spAutoFit/>
          </a:bodyPr>
          <a:lstStyle/>
          <a:p>
            <a:pPr algn="ctr"/>
            <a:r>
              <a:rPr lang="en-US" altLang="ja-JP" sz="4400" dirty="0" smtClean="0"/>
              <a:t>Blue LED</a:t>
            </a:r>
            <a:endParaRPr kumimoji="1" lang="ja-JP" altLang="en-US" sz="4400" dirty="0"/>
          </a:p>
        </p:txBody>
      </p:sp>
      <p:pic>
        <p:nvPicPr>
          <p:cNvPr id="5" name="図 4" descr="amano.jpg"/>
          <p:cNvPicPr>
            <a:picLocks noChangeAspect="1"/>
          </p:cNvPicPr>
          <p:nvPr/>
        </p:nvPicPr>
        <p:blipFill>
          <a:blip r:embed="rId3" cstate="print"/>
          <a:stretch>
            <a:fillRect/>
          </a:stretch>
        </p:blipFill>
        <p:spPr>
          <a:xfrm>
            <a:off x="4359633" y="3861048"/>
            <a:ext cx="1304925" cy="1819275"/>
          </a:xfrm>
          <a:prstGeom prst="rect">
            <a:avLst/>
          </a:prstGeom>
        </p:spPr>
      </p:pic>
      <p:pic>
        <p:nvPicPr>
          <p:cNvPr id="6" name="図 5" descr="nakamura.jpg"/>
          <p:cNvPicPr>
            <a:picLocks noChangeAspect="1"/>
          </p:cNvPicPr>
          <p:nvPr/>
        </p:nvPicPr>
        <p:blipFill>
          <a:blip r:embed="rId4" cstate="print"/>
          <a:stretch>
            <a:fillRect/>
          </a:stretch>
        </p:blipFill>
        <p:spPr>
          <a:xfrm>
            <a:off x="7185248" y="3861048"/>
            <a:ext cx="1304925" cy="1819275"/>
          </a:xfrm>
          <a:prstGeom prst="rect">
            <a:avLst/>
          </a:prstGeom>
        </p:spPr>
      </p:pic>
      <p:pic>
        <p:nvPicPr>
          <p:cNvPr id="8" name="図 7" descr="blueLED2.jpg"/>
          <p:cNvPicPr>
            <a:picLocks noChangeAspect="1"/>
          </p:cNvPicPr>
          <p:nvPr/>
        </p:nvPicPr>
        <p:blipFill>
          <a:blip r:embed="rId5" cstate="print"/>
          <a:stretch>
            <a:fillRect/>
          </a:stretch>
        </p:blipFill>
        <p:spPr>
          <a:xfrm>
            <a:off x="5457056" y="1988840"/>
            <a:ext cx="2304256" cy="1728192"/>
          </a:xfrm>
          <a:prstGeom prst="rect">
            <a:avLst/>
          </a:prstGeom>
        </p:spPr>
      </p:pic>
      <p:sp>
        <p:nvSpPr>
          <p:cNvPr id="9" name="テキスト ボックス 8"/>
          <p:cNvSpPr txBox="1"/>
          <p:nvPr/>
        </p:nvSpPr>
        <p:spPr>
          <a:xfrm>
            <a:off x="1136576" y="5661248"/>
            <a:ext cx="2016224" cy="369332"/>
          </a:xfrm>
          <a:prstGeom prst="rect">
            <a:avLst/>
          </a:prstGeom>
          <a:noFill/>
        </p:spPr>
        <p:txBody>
          <a:bodyPr wrap="square" rtlCol="0">
            <a:spAutoFit/>
          </a:bodyPr>
          <a:lstStyle/>
          <a:p>
            <a:pPr algn="ctr"/>
            <a:r>
              <a:rPr kumimoji="1" lang="en-US" altLang="ja-JP" dirty="0" smtClean="0"/>
              <a:t>Isamu </a:t>
            </a:r>
            <a:r>
              <a:rPr kumimoji="1" lang="en-US" altLang="ja-JP" dirty="0" err="1" smtClean="0"/>
              <a:t>Akasaki</a:t>
            </a:r>
            <a:endParaRPr kumimoji="1" lang="ja-JP" altLang="en-US" dirty="0"/>
          </a:p>
        </p:txBody>
      </p:sp>
      <p:sp>
        <p:nvSpPr>
          <p:cNvPr id="10" name="テキスト ボックス 9"/>
          <p:cNvSpPr txBox="1"/>
          <p:nvPr/>
        </p:nvSpPr>
        <p:spPr>
          <a:xfrm>
            <a:off x="3999593" y="5661248"/>
            <a:ext cx="2016224" cy="369332"/>
          </a:xfrm>
          <a:prstGeom prst="rect">
            <a:avLst/>
          </a:prstGeom>
          <a:noFill/>
        </p:spPr>
        <p:txBody>
          <a:bodyPr wrap="square" rtlCol="0">
            <a:spAutoFit/>
          </a:bodyPr>
          <a:lstStyle/>
          <a:p>
            <a:pPr algn="ctr"/>
            <a:r>
              <a:rPr kumimoji="1" lang="en-US" altLang="ja-JP" dirty="0" smtClean="0"/>
              <a:t>Hiroshi Amano</a:t>
            </a:r>
            <a:endParaRPr kumimoji="1" lang="ja-JP" altLang="en-US" dirty="0"/>
          </a:p>
        </p:txBody>
      </p:sp>
      <p:sp>
        <p:nvSpPr>
          <p:cNvPr id="11" name="テキスト ボックス 10"/>
          <p:cNvSpPr txBox="1"/>
          <p:nvPr/>
        </p:nvSpPr>
        <p:spPr>
          <a:xfrm>
            <a:off x="6825208" y="5661248"/>
            <a:ext cx="2016224" cy="369332"/>
          </a:xfrm>
          <a:prstGeom prst="rect">
            <a:avLst/>
          </a:prstGeom>
          <a:noFill/>
        </p:spPr>
        <p:txBody>
          <a:bodyPr wrap="square" rtlCol="0">
            <a:spAutoFit/>
          </a:bodyPr>
          <a:lstStyle/>
          <a:p>
            <a:pPr algn="ctr"/>
            <a:r>
              <a:rPr kumimoji="1" lang="en-US" altLang="ja-JP" dirty="0" err="1" smtClean="0"/>
              <a:t>Shuji</a:t>
            </a:r>
            <a:r>
              <a:rPr kumimoji="1" lang="en-US" altLang="ja-JP" dirty="0" smtClean="0"/>
              <a:t> Nakamura</a:t>
            </a:r>
            <a:endParaRPr kumimoji="1" lang="ja-JP" altLang="en-US" dirty="0"/>
          </a:p>
        </p:txBody>
      </p:sp>
      <p:sp>
        <p:nvSpPr>
          <p:cNvPr id="12" name="テキスト ボックス 11"/>
          <p:cNvSpPr txBox="1"/>
          <p:nvPr/>
        </p:nvSpPr>
        <p:spPr>
          <a:xfrm>
            <a:off x="4376936" y="6021288"/>
            <a:ext cx="5112568" cy="523220"/>
          </a:xfrm>
          <a:prstGeom prst="rect">
            <a:avLst/>
          </a:prstGeom>
          <a:noFill/>
        </p:spPr>
        <p:txBody>
          <a:bodyPr wrap="square" rtlCol="0">
            <a:spAutoFit/>
          </a:bodyPr>
          <a:lstStyle/>
          <a:p>
            <a:r>
              <a:rPr kumimoji="1" lang="en-US" altLang="ja-JP" sz="1400" dirty="0" smtClean="0"/>
              <a:t>Photo: Nobelprize.org</a:t>
            </a:r>
          </a:p>
          <a:p>
            <a:r>
              <a:rPr lang="en-US" altLang="ja-JP" sz="1400" dirty="0" smtClean="0"/>
              <a:t>http://www.nobelprize.org/nobel_prizes/physics/laureates/2014/</a:t>
            </a:r>
            <a:endParaRPr kumimoji="1" lang="ja-JP" altLang="en-US" sz="1400" dirty="0"/>
          </a:p>
        </p:txBody>
      </p:sp>
      <p:sp>
        <p:nvSpPr>
          <p:cNvPr id="13" name="爆発 1 12"/>
          <p:cNvSpPr/>
          <p:nvPr/>
        </p:nvSpPr>
        <p:spPr>
          <a:xfrm>
            <a:off x="1280592" y="1484784"/>
            <a:ext cx="4104456" cy="2520280"/>
          </a:xfrm>
          <a:prstGeom prst="irregularSeal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descr="akasaki.jpg"/>
          <p:cNvPicPr>
            <a:picLocks noChangeAspect="1"/>
          </p:cNvPicPr>
          <p:nvPr/>
        </p:nvPicPr>
        <p:blipFill>
          <a:blip r:embed="rId6" cstate="print"/>
          <a:stretch>
            <a:fillRect/>
          </a:stretch>
        </p:blipFill>
        <p:spPr>
          <a:xfrm>
            <a:off x="1496616" y="3861048"/>
            <a:ext cx="1304925" cy="181927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superresolution2.jpg"/>
          <p:cNvPicPr>
            <a:picLocks noChangeAspect="1"/>
          </p:cNvPicPr>
          <p:nvPr/>
        </p:nvPicPr>
        <p:blipFill>
          <a:blip r:embed="rId3" cstate="print"/>
          <a:stretch>
            <a:fillRect/>
          </a:stretch>
        </p:blipFill>
        <p:spPr>
          <a:xfrm>
            <a:off x="5021580" y="1628800"/>
            <a:ext cx="4251900" cy="2232248"/>
          </a:xfrm>
          <a:prstGeom prst="rect">
            <a:avLst/>
          </a:prstGeom>
        </p:spPr>
      </p:pic>
      <p:pic>
        <p:nvPicPr>
          <p:cNvPr id="4" name="図 3" descr="hell.jpg"/>
          <p:cNvPicPr>
            <a:picLocks noChangeAspect="1"/>
          </p:cNvPicPr>
          <p:nvPr/>
        </p:nvPicPr>
        <p:blipFill>
          <a:blip r:embed="rId4" cstate="print"/>
          <a:stretch>
            <a:fillRect/>
          </a:stretch>
        </p:blipFill>
        <p:spPr>
          <a:xfrm>
            <a:off x="4296147" y="4077072"/>
            <a:ext cx="1304925" cy="1819275"/>
          </a:xfrm>
          <a:prstGeom prst="rect">
            <a:avLst/>
          </a:prstGeom>
        </p:spPr>
      </p:pic>
      <p:pic>
        <p:nvPicPr>
          <p:cNvPr id="5" name="図 4" descr="moerner.jpg"/>
          <p:cNvPicPr>
            <a:picLocks noChangeAspect="1"/>
          </p:cNvPicPr>
          <p:nvPr/>
        </p:nvPicPr>
        <p:blipFill>
          <a:blip r:embed="rId5" cstate="print"/>
          <a:stretch>
            <a:fillRect/>
          </a:stretch>
        </p:blipFill>
        <p:spPr>
          <a:xfrm>
            <a:off x="7104459" y="4077072"/>
            <a:ext cx="1304925" cy="1819275"/>
          </a:xfrm>
          <a:prstGeom prst="rect">
            <a:avLst/>
          </a:prstGeom>
        </p:spPr>
      </p:pic>
      <p:sp>
        <p:nvSpPr>
          <p:cNvPr id="6" name="テキスト ボックス 5"/>
          <p:cNvSpPr txBox="1"/>
          <p:nvPr/>
        </p:nvSpPr>
        <p:spPr>
          <a:xfrm>
            <a:off x="1136576" y="5949280"/>
            <a:ext cx="2016224" cy="369332"/>
          </a:xfrm>
          <a:prstGeom prst="rect">
            <a:avLst/>
          </a:prstGeom>
          <a:noFill/>
        </p:spPr>
        <p:txBody>
          <a:bodyPr wrap="square" rtlCol="0">
            <a:spAutoFit/>
          </a:bodyPr>
          <a:lstStyle/>
          <a:p>
            <a:pPr algn="ctr"/>
            <a:r>
              <a:rPr lang="en-US" altLang="ja-JP" dirty="0" smtClean="0"/>
              <a:t>Eric </a:t>
            </a:r>
            <a:r>
              <a:rPr lang="en-US" altLang="ja-JP" dirty="0" err="1" smtClean="0"/>
              <a:t>Betzig</a:t>
            </a:r>
            <a:endParaRPr kumimoji="1" lang="ja-JP" altLang="en-US" dirty="0"/>
          </a:p>
        </p:txBody>
      </p:sp>
      <p:sp>
        <p:nvSpPr>
          <p:cNvPr id="7" name="テキスト ボックス 6"/>
          <p:cNvSpPr txBox="1"/>
          <p:nvPr/>
        </p:nvSpPr>
        <p:spPr>
          <a:xfrm>
            <a:off x="3999593" y="5949280"/>
            <a:ext cx="2016224" cy="369332"/>
          </a:xfrm>
          <a:prstGeom prst="rect">
            <a:avLst/>
          </a:prstGeom>
          <a:noFill/>
        </p:spPr>
        <p:txBody>
          <a:bodyPr wrap="square" rtlCol="0">
            <a:spAutoFit/>
          </a:bodyPr>
          <a:lstStyle/>
          <a:p>
            <a:pPr algn="ctr"/>
            <a:r>
              <a:rPr lang="en-US" altLang="ja-JP" dirty="0" smtClean="0"/>
              <a:t>Stefan W. Hell</a:t>
            </a:r>
            <a:endParaRPr kumimoji="1" lang="ja-JP" altLang="en-US" dirty="0"/>
          </a:p>
        </p:txBody>
      </p:sp>
      <p:sp>
        <p:nvSpPr>
          <p:cNvPr id="8" name="テキスト ボックス 7"/>
          <p:cNvSpPr txBox="1"/>
          <p:nvPr/>
        </p:nvSpPr>
        <p:spPr>
          <a:xfrm>
            <a:off x="6825208" y="5949280"/>
            <a:ext cx="2016224" cy="369332"/>
          </a:xfrm>
          <a:prstGeom prst="rect">
            <a:avLst/>
          </a:prstGeom>
          <a:noFill/>
        </p:spPr>
        <p:txBody>
          <a:bodyPr wrap="square" rtlCol="0">
            <a:spAutoFit/>
          </a:bodyPr>
          <a:lstStyle/>
          <a:p>
            <a:pPr algn="ctr"/>
            <a:r>
              <a:rPr kumimoji="1" lang="en-US" altLang="ja-JP" dirty="0" smtClean="0"/>
              <a:t>William E. </a:t>
            </a:r>
            <a:r>
              <a:rPr kumimoji="1" lang="en-US" altLang="ja-JP" dirty="0" err="1" smtClean="0"/>
              <a:t>Moerner</a:t>
            </a:r>
            <a:endParaRPr kumimoji="1" lang="ja-JP" altLang="en-US" dirty="0"/>
          </a:p>
        </p:txBody>
      </p:sp>
      <p:sp>
        <p:nvSpPr>
          <p:cNvPr id="9" name="テキスト ボックス 8"/>
          <p:cNvSpPr txBox="1"/>
          <p:nvPr/>
        </p:nvSpPr>
        <p:spPr>
          <a:xfrm>
            <a:off x="1280592" y="2275561"/>
            <a:ext cx="3312368" cy="1200329"/>
          </a:xfrm>
          <a:prstGeom prst="rect">
            <a:avLst/>
          </a:prstGeom>
          <a:noFill/>
        </p:spPr>
        <p:txBody>
          <a:bodyPr wrap="square" rtlCol="0">
            <a:spAutoFit/>
          </a:bodyPr>
          <a:lstStyle/>
          <a:p>
            <a:pPr algn="ctr"/>
            <a:r>
              <a:rPr kumimoji="1" lang="en-US" altLang="ja-JP" sz="3600" dirty="0" smtClean="0"/>
              <a:t>Super resolution</a:t>
            </a:r>
          </a:p>
          <a:p>
            <a:pPr algn="ctr"/>
            <a:r>
              <a:rPr lang="en-US" altLang="ja-JP" sz="3600" dirty="0" smtClean="0"/>
              <a:t>microscopy</a:t>
            </a:r>
            <a:endParaRPr kumimoji="1" lang="ja-JP" altLang="en-US" sz="3600" dirty="0"/>
          </a:p>
        </p:txBody>
      </p:sp>
      <p:sp>
        <p:nvSpPr>
          <p:cNvPr id="2" name="テキスト ボックス 1"/>
          <p:cNvSpPr txBox="1"/>
          <p:nvPr/>
        </p:nvSpPr>
        <p:spPr>
          <a:xfrm>
            <a:off x="1064568" y="479574"/>
            <a:ext cx="8424936" cy="1077218"/>
          </a:xfrm>
          <a:prstGeom prst="rect">
            <a:avLst/>
          </a:prstGeom>
          <a:noFill/>
        </p:spPr>
        <p:txBody>
          <a:bodyPr wrap="square" rtlCol="0">
            <a:spAutoFit/>
          </a:bodyPr>
          <a:lstStyle/>
          <a:p>
            <a:r>
              <a:rPr lang="en-US" altLang="ja-JP" sz="3200" dirty="0" smtClean="0"/>
              <a:t>Then, do you know what won </a:t>
            </a:r>
          </a:p>
          <a:p>
            <a:r>
              <a:rPr lang="en-US" altLang="ja-JP" sz="3200" dirty="0" smtClean="0"/>
              <a:t>		the Nobel Prize in Chemistry 2014?</a:t>
            </a:r>
            <a:endParaRPr kumimoji="1" lang="ja-JP" altLang="en-US" sz="3200" dirty="0"/>
          </a:p>
        </p:txBody>
      </p:sp>
      <p:sp>
        <p:nvSpPr>
          <p:cNvPr id="10" name="爆発 1 9"/>
          <p:cNvSpPr/>
          <p:nvPr/>
        </p:nvSpPr>
        <p:spPr>
          <a:xfrm>
            <a:off x="488504" y="1340768"/>
            <a:ext cx="4896544" cy="3024336"/>
          </a:xfrm>
          <a:prstGeom prst="irregularSeal1">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descr="betzig.jpg"/>
          <p:cNvPicPr>
            <a:picLocks noChangeAspect="1"/>
          </p:cNvPicPr>
          <p:nvPr/>
        </p:nvPicPr>
        <p:blipFill>
          <a:blip r:embed="rId6" cstate="print"/>
          <a:stretch>
            <a:fillRect/>
          </a:stretch>
        </p:blipFill>
        <p:spPr>
          <a:xfrm>
            <a:off x="1496616" y="4077072"/>
            <a:ext cx="1304925" cy="1819275"/>
          </a:xfrm>
          <a:prstGeom prst="rect">
            <a:avLst/>
          </a:prstGeom>
        </p:spPr>
      </p:pic>
      <p:sp>
        <p:nvSpPr>
          <p:cNvPr id="15" name="テキスト ボックス 14"/>
          <p:cNvSpPr txBox="1"/>
          <p:nvPr/>
        </p:nvSpPr>
        <p:spPr>
          <a:xfrm>
            <a:off x="4376936" y="6218148"/>
            <a:ext cx="5529064" cy="523220"/>
          </a:xfrm>
          <a:prstGeom prst="rect">
            <a:avLst/>
          </a:prstGeom>
          <a:noFill/>
        </p:spPr>
        <p:txBody>
          <a:bodyPr wrap="square" rtlCol="0">
            <a:spAutoFit/>
          </a:bodyPr>
          <a:lstStyle/>
          <a:p>
            <a:r>
              <a:rPr kumimoji="1" lang="en-US" altLang="ja-JP" sz="1400" dirty="0" smtClean="0"/>
              <a:t>Photo: Nobelprize.org</a:t>
            </a:r>
          </a:p>
          <a:p>
            <a:r>
              <a:rPr lang="en-US" altLang="ja-JP" sz="1400" dirty="0" smtClean="0"/>
              <a:t>http://www.nobelprize.org/nobel_prizes/chemistry/laureates/2014/</a:t>
            </a:r>
            <a:endParaRPr kumimoji="1" lang="ja-JP" altLang="en-US" sz="14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1000"/>
                                        <p:tgtEl>
                                          <p:spTgt spid="3"/>
                                        </p:tgtEl>
                                      </p:cBhvr>
                                    </p:animEffect>
                                    <p:anim calcmode="lin" valueType="num">
                                      <p:cBhvr>
                                        <p:cTn id="48" dur="1000" fill="hold"/>
                                        <p:tgtEl>
                                          <p:spTgt spid="3"/>
                                        </p:tgtEl>
                                        <p:attrNameLst>
                                          <p:attrName>ppt_x</p:attrName>
                                        </p:attrNameLst>
                                      </p:cBhvr>
                                      <p:tavLst>
                                        <p:tav tm="0">
                                          <p:val>
                                            <p:strVal val="#ppt_x"/>
                                          </p:val>
                                        </p:tav>
                                        <p:tav tm="100000">
                                          <p:val>
                                            <p:strVal val="#ppt_x"/>
                                          </p:val>
                                        </p:tav>
                                      </p:tavLst>
                                    </p:anim>
                                    <p:anim calcmode="lin" valueType="num">
                                      <p:cBhvr>
                                        <p:cTn id="49" dur="1000" fill="hold"/>
                                        <p:tgtEl>
                                          <p:spTgt spid="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792760" y="404664"/>
            <a:ext cx="4320480" cy="646331"/>
          </a:xfrm>
          <a:prstGeom prst="rect">
            <a:avLst/>
          </a:prstGeom>
          <a:noFill/>
        </p:spPr>
        <p:txBody>
          <a:bodyPr wrap="square" rtlCol="0">
            <a:spAutoFit/>
          </a:bodyPr>
          <a:lstStyle/>
          <a:p>
            <a:pPr algn="ctr"/>
            <a:r>
              <a:rPr kumimoji="1" lang="en-US" altLang="ja-JP" sz="3600" dirty="0" smtClean="0"/>
              <a:t>Optical </a:t>
            </a:r>
            <a:r>
              <a:rPr lang="en-US" altLang="ja-JP" sz="3600" dirty="0" smtClean="0"/>
              <a:t>microscopy</a:t>
            </a:r>
            <a:endParaRPr kumimoji="1" lang="ja-JP" altLang="en-US" sz="3600" dirty="0"/>
          </a:p>
        </p:txBody>
      </p:sp>
      <p:sp>
        <p:nvSpPr>
          <p:cNvPr id="3" name="テキスト ボックス 2"/>
          <p:cNvSpPr txBox="1"/>
          <p:nvPr/>
        </p:nvSpPr>
        <p:spPr>
          <a:xfrm>
            <a:off x="726263" y="1673424"/>
            <a:ext cx="3672408" cy="1754326"/>
          </a:xfrm>
          <a:prstGeom prst="rect">
            <a:avLst/>
          </a:prstGeom>
          <a:noFill/>
        </p:spPr>
        <p:txBody>
          <a:bodyPr wrap="square" rtlCol="0">
            <a:spAutoFit/>
          </a:bodyPr>
          <a:lstStyle/>
          <a:p>
            <a:r>
              <a:rPr lang="en-US" altLang="ja-JP" sz="2400" u="sng" dirty="0" smtClean="0"/>
              <a:t>Observation t</a:t>
            </a:r>
            <a:r>
              <a:rPr kumimoji="1" lang="en-US" altLang="ja-JP" sz="2400" u="sng" dirty="0" smtClean="0"/>
              <a:t>arget</a:t>
            </a:r>
          </a:p>
          <a:p>
            <a:pPr>
              <a:spcBef>
                <a:spcPts val="1200"/>
              </a:spcBef>
            </a:pPr>
            <a:r>
              <a:rPr lang="ja-JP" altLang="en-US" sz="2000" dirty="0" smtClean="0"/>
              <a:t>  ・</a:t>
            </a:r>
            <a:r>
              <a:rPr lang="en-US" altLang="ja-JP" sz="2000" dirty="0" smtClean="0"/>
              <a:t>Biological tissue</a:t>
            </a:r>
          </a:p>
          <a:p>
            <a:pPr>
              <a:spcBef>
                <a:spcPts val="1200"/>
              </a:spcBef>
            </a:pPr>
            <a:r>
              <a:rPr lang="ja-JP" altLang="en-US" sz="2000" dirty="0" smtClean="0"/>
              <a:t>  ・</a:t>
            </a:r>
            <a:r>
              <a:rPr lang="en-US" altLang="ja-JP" sz="2000" dirty="0" smtClean="0"/>
              <a:t>Polymer film</a:t>
            </a:r>
          </a:p>
          <a:p>
            <a:endParaRPr kumimoji="1" lang="ja-JP" altLang="en-US" sz="2400" dirty="0"/>
          </a:p>
        </p:txBody>
      </p:sp>
      <p:pic>
        <p:nvPicPr>
          <p:cNvPr id="4" name="Picture 2"/>
          <p:cNvPicPr>
            <a:picLocks noChangeAspect="1" noChangeArrowheads="1"/>
          </p:cNvPicPr>
          <p:nvPr/>
        </p:nvPicPr>
        <p:blipFill>
          <a:blip r:embed="rId2" cstate="print"/>
          <a:srcRect/>
          <a:stretch>
            <a:fillRect/>
          </a:stretch>
        </p:blipFill>
        <p:spPr bwMode="auto">
          <a:xfrm>
            <a:off x="3534575" y="1737390"/>
            <a:ext cx="1872208" cy="1872208"/>
          </a:xfrm>
          <a:prstGeom prst="rect">
            <a:avLst/>
          </a:prstGeom>
          <a:noFill/>
          <a:ln w="9525">
            <a:noFill/>
            <a:miter lim="800000"/>
            <a:headEnd/>
            <a:tailEnd/>
          </a:ln>
        </p:spPr>
      </p:pic>
      <p:pic>
        <p:nvPicPr>
          <p:cNvPr id="5" name="Picture 42" descr="C:\Users\yuhei\Documents\研究室\修論\修論（多賀）\Figures\MappingEffPosZ2_no-Label_no-scale.tif"/>
          <p:cNvPicPr>
            <a:picLocks noChangeAspect="1" noChangeArrowheads="1"/>
          </p:cNvPicPr>
          <p:nvPr/>
        </p:nvPicPr>
        <p:blipFill>
          <a:blip r:embed="rId3" cstate="print"/>
          <a:srcRect/>
          <a:stretch>
            <a:fillRect/>
          </a:stretch>
        </p:blipFill>
        <p:spPr bwMode="auto">
          <a:xfrm>
            <a:off x="7206983" y="1737390"/>
            <a:ext cx="1872208" cy="1872208"/>
          </a:xfrm>
          <a:prstGeom prst="rect">
            <a:avLst/>
          </a:prstGeom>
          <a:noFill/>
          <a:ln w="9525">
            <a:noFill/>
            <a:miter lim="800000"/>
            <a:headEnd/>
            <a:tailEnd/>
          </a:ln>
        </p:spPr>
      </p:pic>
      <p:grpSp>
        <p:nvGrpSpPr>
          <p:cNvPr id="6" name="グループ化 5"/>
          <p:cNvGrpSpPr/>
          <p:nvPr/>
        </p:nvGrpSpPr>
        <p:grpSpPr>
          <a:xfrm>
            <a:off x="5766823" y="2745502"/>
            <a:ext cx="1381894" cy="822325"/>
            <a:chOff x="776536" y="5607844"/>
            <a:chExt cx="1381894" cy="822325"/>
          </a:xfrm>
        </p:grpSpPr>
        <p:sp>
          <p:nvSpPr>
            <p:cNvPr id="7" name="正方形/長方形 6"/>
            <p:cNvSpPr/>
            <p:nvPr/>
          </p:nvSpPr>
          <p:spPr bwMode="auto">
            <a:xfrm>
              <a:off x="776778" y="6168231"/>
              <a:ext cx="1381125" cy="261938"/>
            </a:xfrm>
            <a:prstGeom prst="rect">
              <a:avLst/>
            </a:prstGeom>
            <a:solidFill>
              <a:sysClr val="window" lastClr="FFFFFF">
                <a:lumMod val="65000"/>
              </a:sysClr>
            </a:solidFill>
            <a:ln w="6350" cap="flat" cmpd="sng" algn="ctr">
              <a:noFill/>
              <a:prstDash val="solid"/>
            </a:ln>
            <a:effectLst/>
          </p:spPr>
          <p:txBody>
            <a:bodyPr anchor="ctr"/>
            <a:lstStyle/>
            <a:p>
              <a:pPr algn="r" fontAlgn="auto">
                <a:spcBef>
                  <a:spcPts val="0"/>
                </a:spcBef>
                <a:spcAft>
                  <a:spcPts val="0"/>
                </a:spcAft>
                <a:defRPr/>
              </a:pPr>
              <a:r>
                <a:rPr kumimoji="0" lang="en-US" altLang="ja-JP" sz="2000" kern="0" dirty="0">
                  <a:solidFill>
                    <a:prstClr val="white"/>
                  </a:solidFill>
                  <a:latin typeface="Calibri"/>
                  <a:ea typeface="ＭＳ Ｐゴシック"/>
                  <a:cs typeface="Times New Roman" pitchFamily="18" charset="0"/>
                </a:rPr>
                <a:t>Glass</a:t>
              </a:r>
              <a:endParaRPr kumimoji="0" lang="ja-JP" altLang="en-US" sz="2000" kern="0" dirty="0">
                <a:solidFill>
                  <a:prstClr val="white"/>
                </a:solidFill>
                <a:latin typeface="Calibri"/>
                <a:ea typeface="ＭＳ Ｐゴシック"/>
                <a:cs typeface="Times New Roman" pitchFamily="18" charset="0"/>
              </a:endParaRPr>
            </a:p>
          </p:txBody>
        </p:sp>
        <p:sp>
          <p:nvSpPr>
            <p:cNvPr id="8" name="正方形/長方形 7"/>
            <p:cNvSpPr/>
            <p:nvPr/>
          </p:nvSpPr>
          <p:spPr bwMode="auto">
            <a:xfrm>
              <a:off x="776778" y="5733256"/>
              <a:ext cx="1381125" cy="431800"/>
            </a:xfrm>
            <a:prstGeom prst="rect">
              <a:avLst/>
            </a:prstGeom>
            <a:solidFill>
              <a:srgbClr val="FFFFAA"/>
            </a:solidFill>
            <a:ln w="25400" cap="flat" cmpd="sng" algn="ctr">
              <a:noFill/>
              <a:prstDash val="solid"/>
            </a:ln>
            <a:effectLst/>
          </p:spPr>
          <p:txBody>
            <a:bodyPr anchor="ctr"/>
            <a:lstStyle/>
            <a:p>
              <a:pPr algn="ctr" fontAlgn="auto">
                <a:spcBef>
                  <a:spcPts val="0"/>
                </a:spcBef>
                <a:spcAft>
                  <a:spcPts val="0"/>
                </a:spcAft>
                <a:defRPr/>
              </a:pPr>
              <a:endParaRPr kumimoji="0" lang="ja-JP" altLang="en-US" kern="0" dirty="0">
                <a:solidFill>
                  <a:prstClr val="white"/>
                </a:solidFill>
                <a:latin typeface="Calibri"/>
                <a:ea typeface="ＭＳ Ｐゴシック"/>
              </a:endParaRPr>
            </a:p>
          </p:txBody>
        </p:sp>
        <p:cxnSp>
          <p:nvCxnSpPr>
            <p:cNvPr id="9" name="直線コネクタ 321"/>
            <p:cNvCxnSpPr>
              <a:cxnSpLocks noChangeShapeType="1"/>
            </p:cNvCxnSpPr>
            <p:nvPr/>
          </p:nvCxnSpPr>
          <p:spPr bwMode="auto">
            <a:xfrm>
              <a:off x="776536" y="6168690"/>
              <a:ext cx="1381894" cy="0"/>
            </a:xfrm>
            <a:prstGeom prst="line">
              <a:avLst/>
            </a:prstGeom>
            <a:noFill/>
            <a:ln w="3175" algn="ctr">
              <a:solidFill>
                <a:srgbClr val="000000"/>
              </a:solidFill>
              <a:round/>
              <a:headEnd/>
              <a:tailEnd/>
            </a:ln>
          </p:spPr>
        </p:cxnSp>
        <p:cxnSp>
          <p:nvCxnSpPr>
            <p:cNvPr id="10" name="直線コネクタ 322"/>
            <p:cNvCxnSpPr>
              <a:cxnSpLocks noChangeShapeType="1"/>
            </p:cNvCxnSpPr>
            <p:nvPr/>
          </p:nvCxnSpPr>
          <p:spPr bwMode="auto">
            <a:xfrm>
              <a:off x="776536" y="6429609"/>
              <a:ext cx="1381894" cy="0"/>
            </a:xfrm>
            <a:prstGeom prst="line">
              <a:avLst/>
            </a:prstGeom>
            <a:noFill/>
            <a:ln w="3175" algn="ctr">
              <a:solidFill>
                <a:srgbClr val="000000"/>
              </a:solidFill>
              <a:round/>
              <a:headEnd/>
              <a:tailEnd/>
            </a:ln>
          </p:spPr>
        </p:cxnSp>
        <p:cxnSp>
          <p:nvCxnSpPr>
            <p:cNvPr id="11" name="直線コネクタ 325"/>
            <p:cNvCxnSpPr>
              <a:cxnSpLocks noChangeShapeType="1"/>
            </p:cNvCxnSpPr>
            <p:nvPr/>
          </p:nvCxnSpPr>
          <p:spPr bwMode="auto">
            <a:xfrm>
              <a:off x="993724" y="5607844"/>
              <a:ext cx="22517" cy="165640"/>
            </a:xfrm>
            <a:prstGeom prst="line">
              <a:avLst/>
            </a:prstGeom>
            <a:noFill/>
            <a:ln w="12700" algn="ctr">
              <a:solidFill>
                <a:srgbClr val="000000"/>
              </a:solidFill>
              <a:prstDash val="dash"/>
              <a:round/>
              <a:headEnd/>
              <a:tailEnd/>
            </a:ln>
          </p:spPr>
        </p:cxnSp>
        <p:cxnSp>
          <p:nvCxnSpPr>
            <p:cNvPr id="12" name="直線コネクタ 329"/>
            <p:cNvCxnSpPr>
              <a:cxnSpLocks noChangeShapeType="1"/>
            </p:cNvCxnSpPr>
            <p:nvPr/>
          </p:nvCxnSpPr>
          <p:spPr bwMode="auto">
            <a:xfrm>
              <a:off x="776536" y="5732988"/>
              <a:ext cx="1381894" cy="0"/>
            </a:xfrm>
            <a:prstGeom prst="line">
              <a:avLst/>
            </a:prstGeom>
            <a:noFill/>
            <a:ln w="3175" algn="ctr">
              <a:solidFill>
                <a:srgbClr val="000000"/>
              </a:solidFill>
              <a:round/>
              <a:headEnd/>
              <a:tailEnd/>
            </a:ln>
          </p:spPr>
        </p:cxnSp>
        <p:cxnSp>
          <p:nvCxnSpPr>
            <p:cNvPr id="13" name="直線コネクタ 330"/>
            <p:cNvCxnSpPr>
              <a:cxnSpLocks noChangeShapeType="1"/>
            </p:cNvCxnSpPr>
            <p:nvPr/>
          </p:nvCxnSpPr>
          <p:spPr bwMode="auto">
            <a:xfrm flipV="1">
              <a:off x="1748913" y="5983217"/>
              <a:ext cx="142822" cy="60944"/>
            </a:xfrm>
            <a:prstGeom prst="line">
              <a:avLst/>
            </a:prstGeom>
            <a:noFill/>
            <a:ln w="12700" cap="rnd" algn="ctr">
              <a:solidFill>
                <a:srgbClr val="000000"/>
              </a:solidFill>
              <a:bevel/>
              <a:headEnd/>
              <a:tailEnd/>
            </a:ln>
          </p:spPr>
        </p:cxnSp>
        <p:cxnSp>
          <p:nvCxnSpPr>
            <p:cNvPr id="14" name="直線コネクタ 331"/>
            <p:cNvCxnSpPr>
              <a:cxnSpLocks/>
            </p:cNvCxnSpPr>
            <p:nvPr/>
          </p:nvCxnSpPr>
          <p:spPr bwMode="auto">
            <a:xfrm flipH="1" flipV="1">
              <a:off x="1748913" y="5935833"/>
              <a:ext cx="142821" cy="47383"/>
            </a:xfrm>
            <a:prstGeom prst="line">
              <a:avLst/>
            </a:prstGeom>
            <a:noFill/>
            <a:ln w="12700" cap="rnd" algn="ctr">
              <a:solidFill>
                <a:srgbClr val="000000"/>
              </a:solidFill>
              <a:bevel/>
              <a:headEnd/>
              <a:tailEnd/>
            </a:ln>
          </p:spPr>
        </p:cxnSp>
        <p:cxnSp>
          <p:nvCxnSpPr>
            <p:cNvPr id="15" name="直線コネクタ 332"/>
            <p:cNvCxnSpPr>
              <a:cxnSpLocks noChangeShapeType="1"/>
            </p:cNvCxnSpPr>
            <p:nvPr/>
          </p:nvCxnSpPr>
          <p:spPr bwMode="auto">
            <a:xfrm flipV="1">
              <a:off x="1908876" y="5996781"/>
              <a:ext cx="166960" cy="108326"/>
            </a:xfrm>
            <a:prstGeom prst="line">
              <a:avLst/>
            </a:prstGeom>
            <a:noFill/>
            <a:ln w="12700" cap="rnd" algn="ctr">
              <a:solidFill>
                <a:srgbClr val="000000"/>
              </a:solidFill>
              <a:bevel/>
              <a:headEnd/>
              <a:tailEnd type="triangle" w="med" len="lg"/>
            </a:ln>
          </p:spPr>
        </p:cxnSp>
        <p:sp>
          <p:nvSpPr>
            <p:cNvPr id="16" name="円/楕円 15"/>
            <p:cNvSpPr>
              <a:spLocks noChangeAspect="1"/>
            </p:cNvSpPr>
            <p:nvPr/>
          </p:nvSpPr>
          <p:spPr bwMode="auto">
            <a:xfrm flipV="1">
              <a:off x="1678371" y="6030740"/>
              <a:ext cx="86367" cy="86445"/>
            </a:xfrm>
            <a:prstGeom prst="ellipse">
              <a:avLst/>
            </a:prstGeom>
            <a:solidFill>
              <a:srgbClr val="0070C0"/>
            </a:solidFill>
            <a:ln w="25400" cap="flat" cmpd="sng" algn="ctr">
              <a:noFill/>
              <a:prstDash val="solid"/>
            </a:ln>
            <a:effectLst/>
            <a:scene3d>
              <a:camera prst="orthographicFront">
                <a:rot lat="0" lon="0" rev="0"/>
              </a:camera>
              <a:lightRig rig="balanced" dir="t">
                <a:rot lat="0" lon="0" rev="8700000"/>
              </a:lightRig>
            </a:scene3d>
            <a:sp3d>
              <a:bevelT w="190500" h="38100"/>
            </a:sp3d>
          </p:spPr>
          <p:txBody>
            <a:bodyPr anchor="ctr"/>
            <a:lstStyle/>
            <a:p>
              <a:pPr fontAlgn="auto">
                <a:spcBef>
                  <a:spcPts val="0"/>
                </a:spcBef>
                <a:spcAft>
                  <a:spcPts val="0"/>
                </a:spcAft>
                <a:defRPr/>
              </a:pPr>
              <a:endParaRPr kumimoji="0" lang="ja-JP" altLang="en-US" kern="0" dirty="0">
                <a:solidFill>
                  <a:prstClr val="white"/>
                </a:solidFill>
                <a:latin typeface="Calibri"/>
                <a:ea typeface="ＭＳ Ｐゴシック"/>
              </a:endParaRPr>
            </a:p>
          </p:txBody>
        </p:sp>
        <p:cxnSp>
          <p:nvCxnSpPr>
            <p:cNvPr id="17" name="直線コネクタ 334"/>
            <p:cNvCxnSpPr>
              <a:cxnSpLocks/>
            </p:cNvCxnSpPr>
            <p:nvPr/>
          </p:nvCxnSpPr>
          <p:spPr bwMode="auto">
            <a:xfrm>
              <a:off x="1748913" y="5935836"/>
              <a:ext cx="159962" cy="169271"/>
            </a:xfrm>
            <a:prstGeom prst="line">
              <a:avLst/>
            </a:prstGeom>
            <a:noFill/>
            <a:ln w="12700" cap="rnd" algn="ctr">
              <a:solidFill>
                <a:srgbClr val="000000"/>
              </a:solidFill>
              <a:bevel/>
              <a:headEnd/>
              <a:tailEnd/>
            </a:ln>
          </p:spPr>
        </p:cxnSp>
        <p:sp>
          <p:nvSpPr>
            <p:cNvPr id="18" name="正方形/長方形 17"/>
            <p:cNvSpPr/>
            <p:nvPr/>
          </p:nvSpPr>
          <p:spPr bwMode="auto">
            <a:xfrm>
              <a:off x="776778" y="5906294"/>
              <a:ext cx="690563" cy="258762"/>
            </a:xfrm>
            <a:prstGeom prst="rect">
              <a:avLst/>
            </a:prstGeom>
            <a:gradFill flip="none" rotWithShape="1">
              <a:gsLst>
                <a:gs pos="0">
                  <a:srgbClr val="4BACC6">
                    <a:tint val="50000"/>
                    <a:satMod val="300000"/>
                    <a:lumMod val="60000"/>
                    <a:lumOff val="40000"/>
                  </a:srgbClr>
                </a:gs>
                <a:gs pos="35000">
                  <a:srgbClr val="4BACC6">
                    <a:tint val="37000"/>
                    <a:satMod val="300000"/>
                    <a:lumMod val="40000"/>
                    <a:lumOff val="60000"/>
                  </a:srgbClr>
                </a:gs>
                <a:gs pos="99000">
                  <a:srgbClr val="4BACC6">
                    <a:tint val="15000"/>
                    <a:satMod val="350000"/>
                    <a:lumMod val="20000"/>
                    <a:lumOff val="80000"/>
                  </a:srgbClr>
                </a:gs>
              </a:gsLst>
              <a:lin ang="16200000" scaled="1"/>
              <a:tileRect/>
            </a:gradFill>
            <a:ln w="9525" cap="flat" cmpd="sng" algn="ctr">
              <a:noFill/>
              <a:prstDash val="solid"/>
            </a:ln>
            <a:effectLst/>
          </p:spPr>
          <p:txBody>
            <a:bodyPr anchor="ctr"/>
            <a:lstStyle/>
            <a:p>
              <a:pPr algn="ctr" fontAlgn="auto">
                <a:spcBef>
                  <a:spcPts val="0"/>
                </a:spcBef>
                <a:spcAft>
                  <a:spcPts val="0"/>
                </a:spcAft>
                <a:defRPr/>
              </a:pPr>
              <a:r>
                <a:rPr kumimoji="0" lang="en-US" altLang="ja-JP" sz="2000" kern="0" dirty="0">
                  <a:solidFill>
                    <a:prstClr val="black"/>
                  </a:solidFill>
                  <a:latin typeface="Calibri"/>
                  <a:ea typeface="ＭＳ Ｐゴシック"/>
                  <a:cs typeface="Times New Roman" panose="02020603050405020304" pitchFamily="18" charset="0"/>
                </a:rPr>
                <a:t>SiO</a:t>
              </a:r>
              <a:r>
                <a:rPr kumimoji="0" lang="en-US" altLang="ja-JP" sz="2000" kern="0" baseline="-2000" dirty="0">
                  <a:solidFill>
                    <a:prstClr val="black"/>
                  </a:solidFill>
                  <a:latin typeface="Calibri"/>
                  <a:ea typeface="ＭＳ Ｐゴシック"/>
                  <a:cs typeface="Times New Roman" panose="02020603050405020304" pitchFamily="18" charset="0"/>
                </a:rPr>
                <a:t>2</a:t>
              </a:r>
              <a:endParaRPr kumimoji="0" lang="ja-JP" altLang="en-US" sz="2000" kern="0" baseline="-2000" dirty="0">
                <a:solidFill>
                  <a:prstClr val="black"/>
                </a:solidFill>
                <a:latin typeface="Calibri"/>
                <a:ea typeface="ＭＳ Ｐゴシック"/>
                <a:cs typeface="Times New Roman" panose="02020603050405020304" pitchFamily="18" charset="0"/>
              </a:endParaRPr>
            </a:p>
          </p:txBody>
        </p:sp>
        <p:cxnSp>
          <p:nvCxnSpPr>
            <p:cNvPr id="19" name="直線コネクタ 336"/>
            <p:cNvCxnSpPr>
              <a:cxnSpLocks noChangeShapeType="1"/>
            </p:cNvCxnSpPr>
            <p:nvPr/>
          </p:nvCxnSpPr>
          <p:spPr bwMode="auto">
            <a:xfrm>
              <a:off x="776536" y="5905747"/>
              <a:ext cx="690948" cy="0"/>
            </a:xfrm>
            <a:prstGeom prst="line">
              <a:avLst/>
            </a:prstGeom>
            <a:noFill/>
            <a:ln w="6350" algn="ctr">
              <a:solidFill>
                <a:srgbClr val="46AAC5"/>
              </a:solidFill>
              <a:round/>
              <a:headEnd/>
              <a:tailEnd/>
            </a:ln>
          </p:spPr>
        </p:cxnSp>
        <p:cxnSp>
          <p:nvCxnSpPr>
            <p:cNvPr id="20" name="直線コネクタ 337"/>
            <p:cNvCxnSpPr>
              <a:cxnSpLocks noChangeShapeType="1"/>
            </p:cNvCxnSpPr>
            <p:nvPr/>
          </p:nvCxnSpPr>
          <p:spPr bwMode="auto">
            <a:xfrm>
              <a:off x="776536" y="6164881"/>
              <a:ext cx="690948" cy="0"/>
            </a:xfrm>
            <a:prstGeom prst="line">
              <a:avLst/>
            </a:prstGeom>
            <a:noFill/>
            <a:ln w="6350" algn="ctr">
              <a:solidFill>
                <a:srgbClr val="46AAC5"/>
              </a:solidFill>
              <a:round/>
              <a:headEnd/>
              <a:tailEnd/>
            </a:ln>
          </p:spPr>
        </p:cxnSp>
        <p:cxnSp>
          <p:nvCxnSpPr>
            <p:cNvPr id="21" name="直線コネクタ 338"/>
            <p:cNvCxnSpPr>
              <a:cxnSpLocks noChangeShapeType="1"/>
            </p:cNvCxnSpPr>
            <p:nvPr/>
          </p:nvCxnSpPr>
          <p:spPr bwMode="auto">
            <a:xfrm flipV="1">
              <a:off x="1059424" y="5785563"/>
              <a:ext cx="121087" cy="31143"/>
            </a:xfrm>
            <a:prstGeom prst="line">
              <a:avLst/>
            </a:prstGeom>
            <a:noFill/>
            <a:ln w="12700" cap="rnd" algn="ctr">
              <a:solidFill>
                <a:srgbClr val="000000"/>
              </a:solidFill>
              <a:bevel/>
              <a:headEnd/>
              <a:tailEnd/>
            </a:ln>
          </p:spPr>
        </p:cxnSp>
        <p:cxnSp>
          <p:nvCxnSpPr>
            <p:cNvPr id="22" name="直線コネクタ 339"/>
            <p:cNvCxnSpPr>
              <a:cxnSpLocks/>
            </p:cNvCxnSpPr>
            <p:nvPr/>
          </p:nvCxnSpPr>
          <p:spPr bwMode="auto">
            <a:xfrm flipH="1">
              <a:off x="1151808" y="5785563"/>
              <a:ext cx="28704" cy="74365"/>
            </a:xfrm>
            <a:prstGeom prst="line">
              <a:avLst/>
            </a:prstGeom>
            <a:noFill/>
            <a:ln w="12700" cap="rnd" algn="ctr">
              <a:solidFill>
                <a:srgbClr val="000000"/>
              </a:solidFill>
              <a:bevel/>
              <a:headEnd/>
              <a:tailEnd/>
            </a:ln>
          </p:spPr>
        </p:cxnSp>
        <p:cxnSp>
          <p:nvCxnSpPr>
            <p:cNvPr id="23" name="直線コネクタ 340"/>
            <p:cNvCxnSpPr>
              <a:cxnSpLocks noChangeShapeType="1"/>
            </p:cNvCxnSpPr>
            <p:nvPr/>
          </p:nvCxnSpPr>
          <p:spPr bwMode="auto">
            <a:xfrm flipV="1">
              <a:off x="1151808" y="5801134"/>
              <a:ext cx="271991" cy="58797"/>
            </a:xfrm>
            <a:prstGeom prst="line">
              <a:avLst/>
            </a:prstGeom>
            <a:noFill/>
            <a:ln w="12700" cap="rnd" algn="ctr">
              <a:solidFill>
                <a:srgbClr val="000000"/>
              </a:solidFill>
              <a:bevel/>
              <a:headEnd/>
              <a:tailEnd type="triangle" w="med" len="lg"/>
            </a:ln>
          </p:spPr>
        </p:cxnSp>
        <p:sp>
          <p:nvSpPr>
            <p:cNvPr id="24" name="円/楕円 23"/>
            <p:cNvSpPr>
              <a:spLocks noChangeAspect="1"/>
            </p:cNvSpPr>
            <p:nvPr/>
          </p:nvSpPr>
          <p:spPr bwMode="auto">
            <a:xfrm>
              <a:off x="973058" y="5773484"/>
              <a:ext cx="86367" cy="86445"/>
            </a:xfrm>
            <a:prstGeom prst="ellipse">
              <a:avLst/>
            </a:prstGeom>
            <a:solidFill>
              <a:srgbClr val="0070C0"/>
            </a:solidFill>
            <a:ln w="25400" cap="flat" cmpd="sng" algn="ctr">
              <a:noFill/>
              <a:prstDash val="solid"/>
            </a:ln>
            <a:effectLst/>
            <a:scene3d>
              <a:camera prst="orthographicFront">
                <a:rot lat="0" lon="0" rev="0"/>
              </a:camera>
              <a:lightRig rig="balanced" dir="t">
                <a:rot lat="0" lon="0" rev="8700000"/>
              </a:lightRig>
            </a:scene3d>
            <a:sp3d>
              <a:bevelT w="190500" h="38100"/>
            </a:sp3d>
          </p:spPr>
          <p:txBody>
            <a:bodyPr anchor="ctr"/>
            <a:lstStyle/>
            <a:p>
              <a:pPr fontAlgn="auto">
                <a:spcBef>
                  <a:spcPts val="0"/>
                </a:spcBef>
                <a:spcAft>
                  <a:spcPts val="0"/>
                </a:spcAft>
                <a:defRPr/>
              </a:pPr>
              <a:endParaRPr kumimoji="0" lang="ja-JP" altLang="en-US" kern="0" dirty="0">
                <a:solidFill>
                  <a:prstClr val="white"/>
                </a:solidFill>
                <a:latin typeface="Calibri"/>
                <a:ea typeface="ＭＳ Ｐゴシック"/>
              </a:endParaRPr>
            </a:p>
          </p:txBody>
        </p:sp>
      </p:grpSp>
      <p:sp>
        <p:nvSpPr>
          <p:cNvPr id="25" name="角丸四角形 24"/>
          <p:cNvSpPr/>
          <p:nvPr/>
        </p:nvSpPr>
        <p:spPr>
          <a:xfrm>
            <a:off x="5715267" y="1673424"/>
            <a:ext cx="3507940" cy="2403648"/>
          </a:xfrm>
          <a:prstGeom prst="roundRect">
            <a:avLst>
              <a:gd name="adj" fmla="val 2510"/>
            </a:avLst>
          </a:prstGeom>
          <a:noFill/>
          <a:ln w="15875">
            <a:solidFill>
              <a:schemeClr val="bg1">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26" name="テキスト ボックス 25"/>
          <p:cNvSpPr txBox="1"/>
          <p:nvPr/>
        </p:nvSpPr>
        <p:spPr>
          <a:xfrm>
            <a:off x="3390559" y="3573016"/>
            <a:ext cx="2329656" cy="461665"/>
          </a:xfrm>
          <a:prstGeom prst="rect">
            <a:avLst/>
          </a:prstGeom>
          <a:noFill/>
        </p:spPr>
        <p:txBody>
          <a:bodyPr wrap="square" rtlCol="0">
            <a:spAutoFit/>
          </a:bodyPr>
          <a:lstStyle/>
          <a:p>
            <a:r>
              <a:rPr lang="en-US" altLang="ja-JP" sz="1400" dirty="0" smtClean="0"/>
              <a:t>Trajectory</a:t>
            </a:r>
            <a:r>
              <a:rPr kumimoji="1" lang="en-US" altLang="ja-JP" sz="1400" dirty="0" smtClean="0"/>
              <a:t> of dye in </a:t>
            </a:r>
            <a:r>
              <a:rPr kumimoji="1" lang="en-US" altLang="ja-JP" sz="1400" dirty="0" err="1" smtClean="0"/>
              <a:t>PolyHEA</a:t>
            </a:r>
            <a:endParaRPr kumimoji="1" lang="en-US" altLang="ja-JP" sz="1400" dirty="0" smtClean="0"/>
          </a:p>
          <a:p>
            <a:r>
              <a:rPr lang="en-US" altLang="ja-JP" sz="1000" dirty="0" smtClean="0"/>
              <a:t>Arai </a:t>
            </a:r>
            <a:r>
              <a:rPr lang="en-US" altLang="ja-JP" sz="1000" dirty="0" err="1" smtClean="0"/>
              <a:t>Yuhei</a:t>
            </a:r>
            <a:r>
              <a:rPr lang="en-US" altLang="ja-JP" sz="1000" dirty="0" smtClean="0"/>
              <a:t>, </a:t>
            </a:r>
            <a:r>
              <a:rPr lang="en-US" altLang="ja-JP" sz="1000" i="1" dirty="0" smtClean="0"/>
              <a:t>graduation thesis</a:t>
            </a:r>
            <a:r>
              <a:rPr lang="en-US" altLang="ja-JP" sz="1000" dirty="0" smtClean="0"/>
              <a:t>. </a:t>
            </a:r>
            <a:r>
              <a:rPr lang="en-US" altLang="ja-JP" sz="1000" b="1" dirty="0" smtClean="0"/>
              <a:t>2014</a:t>
            </a:r>
          </a:p>
        </p:txBody>
      </p:sp>
      <p:sp>
        <p:nvSpPr>
          <p:cNvPr id="27" name="テキスト ボックス 26"/>
          <p:cNvSpPr txBox="1"/>
          <p:nvPr/>
        </p:nvSpPr>
        <p:spPr>
          <a:xfrm>
            <a:off x="5766823" y="3573016"/>
            <a:ext cx="3600400" cy="469359"/>
          </a:xfrm>
          <a:prstGeom prst="rect">
            <a:avLst/>
          </a:prstGeom>
          <a:noFill/>
        </p:spPr>
        <p:txBody>
          <a:bodyPr wrap="square" rtlCol="0">
            <a:spAutoFit/>
          </a:bodyPr>
          <a:lstStyle/>
          <a:p>
            <a:r>
              <a:rPr lang="en-US" altLang="ja-JP" sz="1400" dirty="0" smtClean="0"/>
              <a:t>3D trajectory of dye in </a:t>
            </a:r>
            <a:r>
              <a:rPr lang="en-US" altLang="ja-JP" sz="1400" dirty="0" err="1" smtClean="0"/>
              <a:t>PolyHEA</a:t>
            </a:r>
            <a:endParaRPr kumimoji="1" lang="en-US" altLang="ja-JP" sz="1400" dirty="0" smtClean="0"/>
          </a:p>
          <a:p>
            <a:r>
              <a:rPr kumimoji="1" lang="en-US" altLang="ja-JP" sz="1050" dirty="0" err="1" smtClean="0"/>
              <a:t>Taga</a:t>
            </a:r>
            <a:r>
              <a:rPr kumimoji="1" lang="en-US" altLang="ja-JP" sz="1050" dirty="0" smtClean="0"/>
              <a:t> </a:t>
            </a:r>
            <a:r>
              <a:rPr kumimoji="1" lang="en-US" altLang="ja-JP" sz="1050" dirty="0" err="1" smtClean="0"/>
              <a:t>Yuhei</a:t>
            </a:r>
            <a:r>
              <a:rPr kumimoji="1" lang="en-US" altLang="ja-JP" sz="1050" dirty="0" smtClean="0"/>
              <a:t>, </a:t>
            </a:r>
            <a:r>
              <a:rPr kumimoji="1" lang="en-US" altLang="ja-JP" sz="1050" i="1" dirty="0" smtClean="0"/>
              <a:t>thesis for master degree</a:t>
            </a:r>
            <a:r>
              <a:rPr lang="en-US" altLang="ja-JP" sz="1050" dirty="0" smtClean="0"/>
              <a:t>.</a:t>
            </a:r>
            <a:r>
              <a:rPr kumimoji="1" lang="en-US" altLang="ja-JP" sz="1050" dirty="0" smtClean="0"/>
              <a:t> </a:t>
            </a:r>
            <a:r>
              <a:rPr kumimoji="1" lang="en-US" altLang="ja-JP" sz="1050" b="1" dirty="0" smtClean="0"/>
              <a:t>2014</a:t>
            </a:r>
            <a:endParaRPr kumimoji="1" lang="ja-JP" altLang="en-US" sz="1050" b="1" dirty="0"/>
          </a:p>
        </p:txBody>
      </p:sp>
      <p:sp>
        <p:nvSpPr>
          <p:cNvPr id="28" name="テキスト ボックス 27"/>
          <p:cNvSpPr txBox="1"/>
          <p:nvPr/>
        </p:nvSpPr>
        <p:spPr>
          <a:xfrm>
            <a:off x="510239" y="1050995"/>
            <a:ext cx="8640960" cy="461665"/>
          </a:xfrm>
          <a:prstGeom prst="rect">
            <a:avLst/>
          </a:prstGeom>
          <a:noFill/>
        </p:spPr>
        <p:txBody>
          <a:bodyPr wrap="square" rtlCol="0">
            <a:spAutoFit/>
          </a:bodyPr>
          <a:lstStyle/>
          <a:p>
            <a:pPr algn="ctr"/>
            <a:r>
              <a:rPr kumimoji="1" lang="en-US" altLang="ja-JP" sz="2400" dirty="0" smtClean="0"/>
              <a:t>One of the commonest methods to observe the microstructures</a:t>
            </a:r>
            <a:endParaRPr kumimoji="1" lang="ja-JP" altLang="en-US" sz="2400" dirty="0"/>
          </a:p>
        </p:txBody>
      </p:sp>
      <p:sp>
        <p:nvSpPr>
          <p:cNvPr id="29" name="テキスト ボックス 28"/>
          <p:cNvSpPr txBox="1"/>
          <p:nvPr/>
        </p:nvSpPr>
        <p:spPr>
          <a:xfrm>
            <a:off x="798271" y="4332171"/>
            <a:ext cx="3456384" cy="1938992"/>
          </a:xfrm>
          <a:prstGeom prst="rect">
            <a:avLst/>
          </a:prstGeom>
          <a:noFill/>
        </p:spPr>
        <p:txBody>
          <a:bodyPr wrap="square" rtlCol="0">
            <a:spAutoFit/>
          </a:bodyPr>
          <a:lstStyle/>
          <a:p>
            <a:r>
              <a:rPr kumimoji="1" lang="en-US" altLang="ja-JP" sz="2000" u="sng" dirty="0" smtClean="0"/>
              <a:t>Advantage</a:t>
            </a:r>
          </a:p>
          <a:p>
            <a:pPr>
              <a:spcBef>
                <a:spcPts val="200"/>
              </a:spcBef>
            </a:pPr>
            <a:r>
              <a:rPr lang="ja-JP" altLang="en-US" dirty="0" smtClean="0"/>
              <a:t>・</a:t>
            </a:r>
            <a:r>
              <a:rPr lang="en-US" altLang="ja-JP" dirty="0" smtClean="0"/>
              <a:t>Internal structure observation</a:t>
            </a:r>
          </a:p>
          <a:p>
            <a:pPr>
              <a:spcBef>
                <a:spcPts val="200"/>
              </a:spcBef>
            </a:pPr>
            <a:r>
              <a:rPr lang="ja-JP" altLang="en-US" dirty="0" smtClean="0"/>
              <a:t>・</a:t>
            </a:r>
            <a:r>
              <a:rPr lang="en-US" altLang="ja-JP" dirty="0" smtClean="0"/>
              <a:t>Non-destructive and non-invasive observation</a:t>
            </a:r>
          </a:p>
          <a:p>
            <a:pPr>
              <a:spcBef>
                <a:spcPts val="200"/>
              </a:spcBef>
            </a:pPr>
            <a:r>
              <a:rPr lang="ja-JP" altLang="en-US" dirty="0" smtClean="0"/>
              <a:t>・</a:t>
            </a:r>
            <a:r>
              <a:rPr lang="en-US" altLang="ja-JP" dirty="0" smtClean="0"/>
              <a:t>High temporal resolution</a:t>
            </a:r>
          </a:p>
          <a:p>
            <a:pPr algn="r">
              <a:spcBef>
                <a:spcPts val="200"/>
              </a:spcBef>
            </a:pPr>
            <a:r>
              <a:rPr lang="en-US" altLang="ja-JP" dirty="0" smtClean="0"/>
              <a:t>…etc</a:t>
            </a:r>
          </a:p>
        </p:txBody>
      </p:sp>
      <p:sp>
        <p:nvSpPr>
          <p:cNvPr id="30" name="テキスト ボックス 29"/>
          <p:cNvSpPr txBox="1"/>
          <p:nvPr/>
        </p:nvSpPr>
        <p:spPr>
          <a:xfrm>
            <a:off x="4686703" y="4336068"/>
            <a:ext cx="3456384" cy="702756"/>
          </a:xfrm>
          <a:prstGeom prst="rect">
            <a:avLst/>
          </a:prstGeom>
          <a:noFill/>
        </p:spPr>
        <p:txBody>
          <a:bodyPr wrap="square" rtlCol="0">
            <a:spAutoFit/>
          </a:bodyPr>
          <a:lstStyle/>
          <a:p>
            <a:r>
              <a:rPr lang="en-US" altLang="ja-JP" sz="2000" u="sng" dirty="0" smtClean="0"/>
              <a:t>Disa</a:t>
            </a:r>
            <a:r>
              <a:rPr kumimoji="1" lang="en-US" altLang="ja-JP" sz="2000" u="sng" dirty="0" smtClean="0"/>
              <a:t>dvantage</a:t>
            </a:r>
          </a:p>
          <a:p>
            <a:pPr>
              <a:spcBef>
                <a:spcPts val="200"/>
              </a:spcBef>
            </a:pPr>
            <a:r>
              <a:rPr lang="ja-JP" altLang="en-US" dirty="0" smtClean="0"/>
              <a:t>・</a:t>
            </a:r>
            <a:r>
              <a:rPr lang="en-US" altLang="ja-JP" dirty="0" smtClean="0"/>
              <a:t>Low spatial resolution</a:t>
            </a:r>
          </a:p>
        </p:txBody>
      </p:sp>
      <p:sp>
        <p:nvSpPr>
          <p:cNvPr id="31" name="テキスト ボックス 30"/>
          <p:cNvSpPr txBox="1"/>
          <p:nvPr/>
        </p:nvSpPr>
        <p:spPr>
          <a:xfrm>
            <a:off x="4583435" y="5169966"/>
            <a:ext cx="2160240" cy="646331"/>
          </a:xfrm>
          <a:prstGeom prst="rect">
            <a:avLst/>
          </a:prstGeom>
          <a:noFill/>
        </p:spPr>
        <p:txBody>
          <a:bodyPr wrap="square" rtlCol="0">
            <a:spAutoFit/>
          </a:bodyPr>
          <a:lstStyle/>
          <a:p>
            <a:pPr algn="ctr"/>
            <a:r>
              <a:rPr kumimoji="1" lang="en-US" altLang="ja-JP" dirty="0" smtClean="0"/>
              <a:t>Optical microscopy</a:t>
            </a:r>
          </a:p>
          <a:p>
            <a:pPr algn="ctr"/>
            <a:r>
              <a:rPr lang="en-US" altLang="ja-JP" dirty="0" smtClean="0"/>
              <a:t>λ/2 ( </a:t>
            </a:r>
            <a:r>
              <a:rPr lang="ja-JP" altLang="en-US" dirty="0" smtClean="0"/>
              <a:t>≧ </a:t>
            </a:r>
            <a:r>
              <a:rPr lang="en-US" altLang="ja-JP" dirty="0" smtClean="0"/>
              <a:t>200 nm)</a:t>
            </a:r>
            <a:endParaRPr kumimoji="1" lang="ja-JP" altLang="en-US" dirty="0"/>
          </a:p>
        </p:txBody>
      </p:sp>
      <p:grpSp>
        <p:nvGrpSpPr>
          <p:cNvPr id="34" name="グループ化 33"/>
          <p:cNvGrpSpPr/>
          <p:nvPr/>
        </p:nvGrpSpPr>
        <p:grpSpPr>
          <a:xfrm>
            <a:off x="6671667" y="5385989"/>
            <a:ext cx="391301" cy="216024"/>
            <a:chOff x="7041232" y="5445223"/>
            <a:chExt cx="391301" cy="216024"/>
          </a:xfrm>
        </p:grpSpPr>
        <p:sp>
          <p:nvSpPr>
            <p:cNvPr id="32" name="山形 31"/>
            <p:cNvSpPr/>
            <p:nvPr/>
          </p:nvSpPr>
          <p:spPr>
            <a:xfrm rot="10800000">
              <a:off x="7041232" y="5445223"/>
              <a:ext cx="216024" cy="216023"/>
            </a:xfrm>
            <a:prstGeom prst="chevron">
              <a:avLst>
                <a:gd name="adj" fmla="val 7170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3" name="山形 32"/>
            <p:cNvSpPr/>
            <p:nvPr/>
          </p:nvSpPr>
          <p:spPr>
            <a:xfrm rot="10800000">
              <a:off x="7216509" y="5445224"/>
              <a:ext cx="216024" cy="216023"/>
            </a:xfrm>
            <a:prstGeom prst="chevron">
              <a:avLst>
                <a:gd name="adj" fmla="val 7170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35" name="テキスト ボックス 34"/>
          <p:cNvSpPr txBox="1"/>
          <p:nvPr/>
        </p:nvSpPr>
        <p:spPr>
          <a:xfrm>
            <a:off x="7247731" y="5025950"/>
            <a:ext cx="2160240" cy="923330"/>
          </a:xfrm>
          <a:prstGeom prst="rect">
            <a:avLst/>
          </a:prstGeom>
          <a:noFill/>
        </p:spPr>
        <p:txBody>
          <a:bodyPr wrap="square" rtlCol="0">
            <a:spAutoFit/>
          </a:bodyPr>
          <a:lstStyle/>
          <a:p>
            <a:r>
              <a:rPr kumimoji="1" lang="en-US" altLang="ja-JP" dirty="0" smtClean="0"/>
              <a:t>SEM ( </a:t>
            </a:r>
            <a:r>
              <a:rPr kumimoji="1" lang="ja-JP" altLang="en-US" dirty="0" smtClean="0"/>
              <a:t>≧</a:t>
            </a:r>
            <a:r>
              <a:rPr kumimoji="1" lang="en-US" altLang="ja-JP" dirty="0" smtClean="0"/>
              <a:t> 3 nm )</a:t>
            </a:r>
          </a:p>
          <a:p>
            <a:r>
              <a:rPr lang="en-US" altLang="ja-JP" dirty="0" smtClean="0"/>
              <a:t>TEM ( </a:t>
            </a:r>
            <a:r>
              <a:rPr lang="ja-JP" altLang="en-US" dirty="0" smtClean="0"/>
              <a:t>≧ </a:t>
            </a:r>
            <a:r>
              <a:rPr lang="en-US" altLang="ja-JP" dirty="0" smtClean="0"/>
              <a:t>0.1 nm )</a:t>
            </a:r>
          </a:p>
          <a:p>
            <a:r>
              <a:rPr kumimoji="1" lang="en-US" altLang="ja-JP" dirty="0" smtClean="0"/>
              <a:t>STM ( </a:t>
            </a:r>
            <a:r>
              <a:rPr kumimoji="1" lang="ja-JP" altLang="en-US" dirty="0" smtClean="0"/>
              <a:t>≧ </a:t>
            </a:r>
            <a:r>
              <a:rPr kumimoji="1" lang="en-US" altLang="ja-JP" dirty="0" smtClean="0"/>
              <a:t>0.1 nm )</a:t>
            </a:r>
            <a:endParaRPr kumimoji="1" lang="ja-JP" altLang="en-US" dirty="0"/>
          </a:p>
        </p:txBody>
      </p:sp>
      <p:sp>
        <p:nvSpPr>
          <p:cNvPr id="36" name="角丸四角形 35"/>
          <p:cNvSpPr/>
          <p:nvPr/>
        </p:nvSpPr>
        <p:spPr>
          <a:xfrm>
            <a:off x="654255" y="4293096"/>
            <a:ext cx="3672408" cy="1944216"/>
          </a:xfrm>
          <a:prstGeom prst="roundRect">
            <a:avLst>
              <a:gd name="adj" fmla="val 2510"/>
            </a:avLst>
          </a:prstGeom>
          <a:noFill/>
          <a:ln w="38100">
            <a:solidFill>
              <a:srgbClr val="FF0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37" name="角丸四角形 36"/>
          <p:cNvSpPr/>
          <p:nvPr/>
        </p:nvSpPr>
        <p:spPr>
          <a:xfrm>
            <a:off x="4542687" y="4293096"/>
            <a:ext cx="4680520" cy="1944216"/>
          </a:xfrm>
          <a:prstGeom prst="roundRect">
            <a:avLst>
              <a:gd name="adj" fmla="val 2510"/>
            </a:avLst>
          </a:prstGeom>
          <a:noFill/>
          <a:ln w="38100">
            <a:solidFill>
              <a:schemeClr val="tx2"/>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テキスト ボックス 100"/>
          <p:cNvSpPr txBox="1"/>
          <p:nvPr/>
        </p:nvSpPr>
        <p:spPr>
          <a:xfrm>
            <a:off x="2106588" y="1537047"/>
            <a:ext cx="2160240" cy="307777"/>
          </a:xfrm>
          <a:prstGeom prst="rect">
            <a:avLst/>
          </a:prstGeom>
          <a:noFill/>
        </p:spPr>
        <p:txBody>
          <a:bodyPr wrap="square" rtlCol="0">
            <a:spAutoFit/>
          </a:bodyPr>
          <a:lstStyle/>
          <a:p>
            <a:r>
              <a:rPr lang="en-US" altLang="ja-JP" sz="1400" dirty="0" err="1" smtClean="0"/>
              <a:t>Confocal</a:t>
            </a:r>
            <a:r>
              <a:rPr lang="en-US" altLang="ja-JP" sz="1400" dirty="0" smtClean="0"/>
              <a:t> microscopy</a:t>
            </a:r>
            <a:endParaRPr lang="ja-JP" altLang="en-US" sz="1400" dirty="0"/>
          </a:p>
        </p:txBody>
      </p:sp>
      <p:sp>
        <p:nvSpPr>
          <p:cNvPr id="98" name="角丸四角形 97"/>
          <p:cNvSpPr/>
          <p:nvPr/>
        </p:nvSpPr>
        <p:spPr>
          <a:xfrm>
            <a:off x="739697" y="4035451"/>
            <a:ext cx="8496944" cy="2592000"/>
          </a:xfrm>
          <a:prstGeom prst="roundRect">
            <a:avLst>
              <a:gd name="adj" fmla="val 2510"/>
            </a:avLst>
          </a:prstGeom>
          <a:noFill/>
          <a:ln w="15875">
            <a:solidFill>
              <a:schemeClr val="tx2"/>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useBgFill="1">
        <p:nvSpPr>
          <p:cNvPr id="97" name="テキスト ボックス 96"/>
          <p:cNvSpPr txBox="1"/>
          <p:nvPr/>
        </p:nvSpPr>
        <p:spPr>
          <a:xfrm>
            <a:off x="883713" y="3789040"/>
            <a:ext cx="3744416" cy="400110"/>
          </a:xfrm>
          <a:prstGeom prst="rect">
            <a:avLst/>
          </a:prstGeom>
        </p:spPr>
        <p:txBody>
          <a:bodyPr wrap="square" rtlCol="0">
            <a:spAutoFit/>
          </a:bodyPr>
          <a:lstStyle/>
          <a:p>
            <a:r>
              <a:rPr kumimoji="1" lang="en-US" altLang="ja-JP" sz="2000" dirty="0" err="1" smtClean="0"/>
              <a:t>Confocal</a:t>
            </a:r>
            <a:r>
              <a:rPr kumimoji="1" lang="en-US" altLang="ja-JP" sz="2000" dirty="0" smtClean="0"/>
              <a:t> fluorescence microscopy</a:t>
            </a:r>
            <a:endParaRPr kumimoji="1" lang="ja-JP" altLang="en-US" sz="2000" dirty="0"/>
          </a:p>
        </p:txBody>
      </p:sp>
      <p:pic>
        <p:nvPicPr>
          <p:cNvPr id="71683" name="Picture 3"/>
          <p:cNvPicPr>
            <a:picLocks noChangeAspect="1" noChangeArrowheads="1"/>
          </p:cNvPicPr>
          <p:nvPr/>
        </p:nvPicPr>
        <p:blipFill>
          <a:blip r:embed="rId4" cstate="print"/>
          <a:srcRect/>
          <a:stretch>
            <a:fillRect/>
          </a:stretch>
        </p:blipFill>
        <p:spPr bwMode="auto">
          <a:xfrm>
            <a:off x="6164535" y="1619508"/>
            <a:ext cx="2028825" cy="1914525"/>
          </a:xfrm>
          <a:prstGeom prst="rect">
            <a:avLst/>
          </a:prstGeom>
          <a:noFill/>
          <a:ln w="9525">
            <a:noFill/>
            <a:miter lim="800000"/>
            <a:headEnd/>
            <a:tailEnd/>
          </a:ln>
        </p:spPr>
      </p:pic>
      <p:grpSp>
        <p:nvGrpSpPr>
          <p:cNvPr id="2" name="グループ化 11"/>
          <p:cNvGrpSpPr/>
          <p:nvPr/>
        </p:nvGrpSpPr>
        <p:grpSpPr>
          <a:xfrm>
            <a:off x="3284215" y="2037566"/>
            <a:ext cx="1296144" cy="1440160"/>
            <a:chOff x="3224808" y="1556792"/>
            <a:chExt cx="1296144" cy="1440160"/>
          </a:xfrm>
        </p:grpSpPr>
        <p:sp>
          <p:nvSpPr>
            <p:cNvPr id="11" name="フリーフォーム 10"/>
            <p:cNvSpPr/>
            <p:nvPr/>
          </p:nvSpPr>
          <p:spPr>
            <a:xfrm>
              <a:off x="3224808" y="1556792"/>
              <a:ext cx="1296144" cy="1440160"/>
            </a:xfrm>
            <a:custGeom>
              <a:avLst/>
              <a:gdLst>
                <a:gd name="connsiteX0" fmla="*/ 647700 w 1865339"/>
                <a:gd name="connsiteY0" fmla="*/ 25400 h 1829297"/>
                <a:gd name="connsiteX1" fmla="*/ 647700 w 1865339"/>
                <a:gd name="connsiteY1" fmla="*/ 25400 h 1829297"/>
                <a:gd name="connsiteX2" fmla="*/ 533400 w 1865339"/>
                <a:gd name="connsiteY2" fmla="*/ 12700 h 1829297"/>
                <a:gd name="connsiteX3" fmla="*/ 482600 w 1865339"/>
                <a:gd name="connsiteY3" fmla="*/ 0 h 1829297"/>
                <a:gd name="connsiteX4" fmla="*/ 241300 w 1865339"/>
                <a:gd name="connsiteY4" fmla="*/ 12700 h 1829297"/>
                <a:gd name="connsiteX5" fmla="*/ 165100 w 1865339"/>
                <a:gd name="connsiteY5" fmla="*/ 50800 h 1829297"/>
                <a:gd name="connsiteX6" fmla="*/ 152400 w 1865339"/>
                <a:gd name="connsiteY6" fmla="*/ 88900 h 1829297"/>
                <a:gd name="connsiteX7" fmla="*/ 114300 w 1865339"/>
                <a:gd name="connsiteY7" fmla="*/ 127000 h 1829297"/>
                <a:gd name="connsiteX8" fmla="*/ 50800 w 1865339"/>
                <a:gd name="connsiteY8" fmla="*/ 190500 h 1829297"/>
                <a:gd name="connsiteX9" fmla="*/ 12700 w 1865339"/>
                <a:gd name="connsiteY9" fmla="*/ 304800 h 1829297"/>
                <a:gd name="connsiteX10" fmla="*/ 0 w 1865339"/>
                <a:gd name="connsiteY10" fmla="*/ 342900 h 1829297"/>
                <a:gd name="connsiteX11" fmla="*/ 12700 w 1865339"/>
                <a:gd name="connsiteY11" fmla="*/ 596900 h 1829297"/>
                <a:gd name="connsiteX12" fmla="*/ 25400 w 1865339"/>
                <a:gd name="connsiteY12" fmla="*/ 647700 h 1829297"/>
                <a:gd name="connsiteX13" fmla="*/ 38100 w 1865339"/>
                <a:gd name="connsiteY13" fmla="*/ 939800 h 1829297"/>
                <a:gd name="connsiteX14" fmla="*/ 101600 w 1865339"/>
                <a:gd name="connsiteY14" fmla="*/ 1054100 h 1829297"/>
                <a:gd name="connsiteX15" fmla="*/ 165100 w 1865339"/>
                <a:gd name="connsiteY15" fmla="*/ 1117600 h 1829297"/>
                <a:gd name="connsiteX16" fmla="*/ 266700 w 1865339"/>
                <a:gd name="connsiteY16" fmla="*/ 1206500 h 1829297"/>
                <a:gd name="connsiteX17" fmla="*/ 304800 w 1865339"/>
                <a:gd name="connsiteY17" fmla="*/ 1244600 h 1829297"/>
                <a:gd name="connsiteX18" fmla="*/ 381000 w 1865339"/>
                <a:gd name="connsiteY18" fmla="*/ 1295400 h 1829297"/>
                <a:gd name="connsiteX19" fmla="*/ 495300 w 1865339"/>
                <a:gd name="connsiteY19" fmla="*/ 1371600 h 1829297"/>
                <a:gd name="connsiteX20" fmla="*/ 533400 w 1865339"/>
                <a:gd name="connsiteY20" fmla="*/ 1397000 h 1829297"/>
                <a:gd name="connsiteX21" fmla="*/ 571500 w 1865339"/>
                <a:gd name="connsiteY21" fmla="*/ 1422400 h 1829297"/>
                <a:gd name="connsiteX22" fmla="*/ 609600 w 1865339"/>
                <a:gd name="connsiteY22" fmla="*/ 1460500 h 1829297"/>
                <a:gd name="connsiteX23" fmla="*/ 647700 w 1865339"/>
                <a:gd name="connsiteY23" fmla="*/ 1485900 h 1829297"/>
                <a:gd name="connsiteX24" fmla="*/ 762000 w 1865339"/>
                <a:gd name="connsiteY24" fmla="*/ 1600200 h 1829297"/>
                <a:gd name="connsiteX25" fmla="*/ 800100 w 1865339"/>
                <a:gd name="connsiteY25" fmla="*/ 1638300 h 1829297"/>
                <a:gd name="connsiteX26" fmla="*/ 876300 w 1865339"/>
                <a:gd name="connsiteY26" fmla="*/ 1689100 h 1829297"/>
                <a:gd name="connsiteX27" fmla="*/ 914400 w 1865339"/>
                <a:gd name="connsiteY27" fmla="*/ 1714500 h 1829297"/>
                <a:gd name="connsiteX28" fmla="*/ 952500 w 1865339"/>
                <a:gd name="connsiteY28" fmla="*/ 1739900 h 1829297"/>
                <a:gd name="connsiteX29" fmla="*/ 1066800 w 1865339"/>
                <a:gd name="connsiteY29" fmla="*/ 1778000 h 1829297"/>
                <a:gd name="connsiteX30" fmla="*/ 1104900 w 1865339"/>
                <a:gd name="connsiteY30" fmla="*/ 1790700 h 1829297"/>
                <a:gd name="connsiteX31" fmla="*/ 1257300 w 1865339"/>
                <a:gd name="connsiteY31" fmla="*/ 1803400 h 1829297"/>
                <a:gd name="connsiteX32" fmla="*/ 1447800 w 1865339"/>
                <a:gd name="connsiteY32" fmla="*/ 1803400 h 1829297"/>
                <a:gd name="connsiteX33" fmla="*/ 1485900 w 1865339"/>
                <a:gd name="connsiteY33" fmla="*/ 1778000 h 1829297"/>
                <a:gd name="connsiteX34" fmla="*/ 1574800 w 1865339"/>
                <a:gd name="connsiteY34" fmla="*/ 1663700 h 1829297"/>
                <a:gd name="connsiteX35" fmla="*/ 1612900 w 1865339"/>
                <a:gd name="connsiteY35" fmla="*/ 1625600 h 1829297"/>
                <a:gd name="connsiteX36" fmla="*/ 1663700 w 1865339"/>
                <a:gd name="connsiteY36" fmla="*/ 1549400 h 1829297"/>
                <a:gd name="connsiteX37" fmla="*/ 1714500 w 1865339"/>
                <a:gd name="connsiteY37" fmla="*/ 1473200 h 1829297"/>
                <a:gd name="connsiteX38" fmla="*/ 1739900 w 1865339"/>
                <a:gd name="connsiteY38" fmla="*/ 1435100 h 1829297"/>
                <a:gd name="connsiteX39" fmla="*/ 1765300 w 1865339"/>
                <a:gd name="connsiteY39" fmla="*/ 1397000 h 1829297"/>
                <a:gd name="connsiteX40" fmla="*/ 1778000 w 1865339"/>
                <a:gd name="connsiteY40" fmla="*/ 1358900 h 1829297"/>
                <a:gd name="connsiteX41" fmla="*/ 1803400 w 1865339"/>
                <a:gd name="connsiteY41" fmla="*/ 1320800 h 1829297"/>
                <a:gd name="connsiteX42" fmla="*/ 1816100 w 1865339"/>
                <a:gd name="connsiteY42" fmla="*/ 1282700 h 1829297"/>
                <a:gd name="connsiteX43" fmla="*/ 1854200 w 1865339"/>
                <a:gd name="connsiteY43" fmla="*/ 1206500 h 1829297"/>
                <a:gd name="connsiteX44" fmla="*/ 1841500 w 1865339"/>
                <a:gd name="connsiteY44" fmla="*/ 1041400 h 1829297"/>
                <a:gd name="connsiteX45" fmla="*/ 1816100 w 1865339"/>
                <a:gd name="connsiteY45" fmla="*/ 965200 h 1829297"/>
                <a:gd name="connsiteX46" fmla="*/ 1803400 w 1865339"/>
                <a:gd name="connsiteY46" fmla="*/ 901700 h 1829297"/>
                <a:gd name="connsiteX47" fmla="*/ 1790700 w 1865339"/>
                <a:gd name="connsiteY47" fmla="*/ 863600 h 1829297"/>
                <a:gd name="connsiteX48" fmla="*/ 1765300 w 1865339"/>
                <a:gd name="connsiteY48" fmla="*/ 736600 h 1829297"/>
                <a:gd name="connsiteX49" fmla="*/ 1752600 w 1865339"/>
                <a:gd name="connsiteY49" fmla="*/ 698500 h 1829297"/>
                <a:gd name="connsiteX50" fmla="*/ 1676400 w 1865339"/>
                <a:gd name="connsiteY50" fmla="*/ 622300 h 1829297"/>
                <a:gd name="connsiteX51" fmla="*/ 1562100 w 1865339"/>
                <a:gd name="connsiteY51" fmla="*/ 508000 h 1829297"/>
                <a:gd name="connsiteX52" fmla="*/ 1524000 w 1865339"/>
                <a:gd name="connsiteY52" fmla="*/ 469900 h 1829297"/>
                <a:gd name="connsiteX53" fmla="*/ 1485900 w 1865339"/>
                <a:gd name="connsiteY53" fmla="*/ 431800 h 1829297"/>
                <a:gd name="connsiteX54" fmla="*/ 1358900 w 1865339"/>
                <a:gd name="connsiteY54" fmla="*/ 381000 h 1829297"/>
                <a:gd name="connsiteX55" fmla="*/ 1282700 w 1865339"/>
                <a:gd name="connsiteY55" fmla="*/ 330200 h 1829297"/>
                <a:gd name="connsiteX56" fmla="*/ 1244600 w 1865339"/>
                <a:gd name="connsiteY56" fmla="*/ 304800 h 1829297"/>
                <a:gd name="connsiteX57" fmla="*/ 1206500 w 1865339"/>
                <a:gd name="connsiteY57" fmla="*/ 279400 h 1829297"/>
                <a:gd name="connsiteX58" fmla="*/ 1168400 w 1865339"/>
                <a:gd name="connsiteY58" fmla="*/ 254000 h 1829297"/>
                <a:gd name="connsiteX59" fmla="*/ 1092200 w 1865339"/>
                <a:gd name="connsiteY59" fmla="*/ 203200 h 1829297"/>
                <a:gd name="connsiteX60" fmla="*/ 1066800 w 1865339"/>
                <a:gd name="connsiteY60" fmla="*/ 165100 h 1829297"/>
                <a:gd name="connsiteX61" fmla="*/ 952500 w 1865339"/>
                <a:gd name="connsiteY61" fmla="*/ 127000 h 1829297"/>
                <a:gd name="connsiteX62" fmla="*/ 914400 w 1865339"/>
                <a:gd name="connsiteY62" fmla="*/ 114300 h 1829297"/>
                <a:gd name="connsiteX63" fmla="*/ 825500 w 1865339"/>
                <a:gd name="connsiteY63" fmla="*/ 76200 h 1829297"/>
                <a:gd name="connsiteX64" fmla="*/ 711200 w 1865339"/>
                <a:gd name="connsiteY64" fmla="*/ 38100 h 1829297"/>
                <a:gd name="connsiteX65" fmla="*/ 673100 w 1865339"/>
                <a:gd name="connsiteY65" fmla="*/ 25400 h 1829297"/>
                <a:gd name="connsiteX66" fmla="*/ 584200 w 1865339"/>
                <a:gd name="connsiteY66" fmla="*/ 12700 h 1829297"/>
                <a:gd name="connsiteX67" fmla="*/ 457200 w 1865339"/>
                <a:gd name="connsiteY67" fmla="*/ 12700 h 1829297"/>
                <a:gd name="connsiteX68" fmla="*/ 457200 w 1865339"/>
                <a:gd name="connsiteY68" fmla="*/ 12700 h 1829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865339" h="1829297">
                  <a:moveTo>
                    <a:pt x="647700" y="25400"/>
                  </a:moveTo>
                  <a:lnTo>
                    <a:pt x="647700" y="25400"/>
                  </a:lnTo>
                  <a:cubicBezTo>
                    <a:pt x="609600" y="21167"/>
                    <a:pt x="571289" y="18529"/>
                    <a:pt x="533400" y="12700"/>
                  </a:cubicBezTo>
                  <a:cubicBezTo>
                    <a:pt x="516148" y="10046"/>
                    <a:pt x="500054" y="0"/>
                    <a:pt x="482600" y="0"/>
                  </a:cubicBezTo>
                  <a:cubicBezTo>
                    <a:pt x="402055" y="0"/>
                    <a:pt x="321733" y="8467"/>
                    <a:pt x="241300" y="12700"/>
                  </a:cubicBezTo>
                  <a:cubicBezTo>
                    <a:pt x="216201" y="21066"/>
                    <a:pt x="183005" y="28419"/>
                    <a:pt x="165100" y="50800"/>
                  </a:cubicBezTo>
                  <a:cubicBezTo>
                    <a:pt x="156737" y="61253"/>
                    <a:pt x="159826" y="77761"/>
                    <a:pt x="152400" y="88900"/>
                  </a:cubicBezTo>
                  <a:cubicBezTo>
                    <a:pt x="142437" y="103844"/>
                    <a:pt x="125798" y="113202"/>
                    <a:pt x="114300" y="127000"/>
                  </a:cubicBezTo>
                  <a:cubicBezTo>
                    <a:pt x="61383" y="190500"/>
                    <a:pt x="120650" y="143933"/>
                    <a:pt x="50800" y="190500"/>
                  </a:cubicBezTo>
                  <a:lnTo>
                    <a:pt x="12700" y="304800"/>
                  </a:lnTo>
                  <a:lnTo>
                    <a:pt x="0" y="342900"/>
                  </a:lnTo>
                  <a:cubicBezTo>
                    <a:pt x="4233" y="427567"/>
                    <a:pt x="5660" y="512420"/>
                    <a:pt x="12700" y="596900"/>
                  </a:cubicBezTo>
                  <a:cubicBezTo>
                    <a:pt x="14150" y="614294"/>
                    <a:pt x="24111" y="630293"/>
                    <a:pt x="25400" y="647700"/>
                  </a:cubicBezTo>
                  <a:cubicBezTo>
                    <a:pt x="32599" y="744892"/>
                    <a:pt x="30625" y="842628"/>
                    <a:pt x="38100" y="939800"/>
                  </a:cubicBezTo>
                  <a:cubicBezTo>
                    <a:pt x="41016" y="977704"/>
                    <a:pt x="87699" y="1033249"/>
                    <a:pt x="101600" y="1054100"/>
                  </a:cubicBezTo>
                  <a:cubicBezTo>
                    <a:pt x="135467" y="1104900"/>
                    <a:pt x="114300" y="1083733"/>
                    <a:pt x="165100" y="1117600"/>
                  </a:cubicBezTo>
                  <a:cubicBezTo>
                    <a:pt x="237067" y="1225550"/>
                    <a:pt x="118533" y="1058333"/>
                    <a:pt x="266700" y="1206500"/>
                  </a:cubicBezTo>
                  <a:cubicBezTo>
                    <a:pt x="279400" y="1219200"/>
                    <a:pt x="290623" y="1233573"/>
                    <a:pt x="304800" y="1244600"/>
                  </a:cubicBezTo>
                  <a:cubicBezTo>
                    <a:pt x="328897" y="1263342"/>
                    <a:pt x="355600" y="1278467"/>
                    <a:pt x="381000" y="1295400"/>
                  </a:cubicBezTo>
                  <a:lnTo>
                    <a:pt x="495300" y="1371600"/>
                  </a:lnTo>
                  <a:lnTo>
                    <a:pt x="533400" y="1397000"/>
                  </a:lnTo>
                  <a:cubicBezTo>
                    <a:pt x="546100" y="1405467"/>
                    <a:pt x="560707" y="1411607"/>
                    <a:pt x="571500" y="1422400"/>
                  </a:cubicBezTo>
                  <a:cubicBezTo>
                    <a:pt x="584200" y="1435100"/>
                    <a:pt x="595802" y="1449002"/>
                    <a:pt x="609600" y="1460500"/>
                  </a:cubicBezTo>
                  <a:cubicBezTo>
                    <a:pt x="621326" y="1470271"/>
                    <a:pt x="636292" y="1475759"/>
                    <a:pt x="647700" y="1485900"/>
                  </a:cubicBezTo>
                  <a:lnTo>
                    <a:pt x="762000" y="1600200"/>
                  </a:lnTo>
                  <a:cubicBezTo>
                    <a:pt x="774700" y="1612900"/>
                    <a:pt x="785156" y="1628337"/>
                    <a:pt x="800100" y="1638300"/>
                  </a:cubicBezTo>
                  <a:lnTo>
                    <a:pt x="876300" y="1689100"/>
                  </a:lnTo>
                  <a:lnTo>
                    <a:pt x="914400" y="1714500"/>
                  </a:lnTo>
                  <a:cubicBezTo>
                    <a:pt x="927100" y="1722967"/>
                    <a:pt x="938020" y="1735073"/>
                    <a:pt x="952500" y="1739900"/>
                  </a:cubicBezTo>
                  <a:lnTo>
                    <a:pt x="1066800" y="1778000"/>
                  </a:lnTo>
                  <a:cubicBezTo>
                    <a:pt x="1079500" y="1782233"/>
                    <a:pt x="1091559" y="1789588"/>
                    <a:pt x="1104900" y="1790700"/>
                  </a:cubicBezTo>
                  <a:lnTo>
                    <a:pt x="1257300" y="1803400"/>
                  </a:lnTo>
                  <a:cubicBezTo>
                    <a:pt x="1334239" y="1829046"/>
                    <a:pt x="1318315" y="1829297"/>
                    <a:pt x="1447800" y="1803400"/>
                  </a:cubicBezTo>
                  <a:cubicBezTo>
                    <a:pt x="1462767" y="1800407"/>
                    <a:pt x="1474174" y="1787771"/>
                    <a:pt x="1485900" y="1778000"/>
                  </a:cubicBezTo>
                  <a:cubicBezTo>
                    <a:pt x="1593149" y="1688626"/>
                    <a:pt x="1433196" y="1805304"/>
                    <a:pt x="1574800" y="1663700"/>
                  </a:cubicBezTo>
                  <a:cubicBezTo>
                    <a:pt x="1587500" y="1651000"/>
                    <a:pt x="1601873" y="1639777"/>
                    <a:pt x="1612900" y="1625600"/>
                  </a:cubicBezTo>
                  <a:cubicBezTo>
                    <a:pt x="1631642" y="1601503"/>
                    <a:pt x="1646767" y="1574800"/>
                    <a:pt x="1663700" y="1549400"/>
                  </a:cubicBezTo>
                  <a:lnTo>
                    <a:pt x="1714500" y="1473200"/>
                  </a:lnTo>
                  <a:lnTo>
                    <a:pt x="1739900" y="1435100"/>
                  </a:lnTo>
                  <a:cubicBezTo>
                    <a:pt x="1748367" y="1422400"/>
                    <a:pt x="1760473" y="1411480"/>
                    <a:pt x="1765300" y="1397000"/>
                  </a:cubicBezTo>
                  <a:cubicBezTo>
                    <a:pt x="1769533" y="1384300"/>
                    <a:pt x="1772013" y="1370874"/>
                    <a:pt x="1778000" y="1358900"/>
                  </a:cubicBezTo>
                  <a:cubicBezTo>
                    <a:pt x="1784826" y="1345248"/>
                    <a:pt x="1796574" y="1334452"/>
                    <a:pt x="1803400" y="1320800"/>
                  </a:cubicBezTo>
                  <a:cubicBezTo>
                    <a:pt x="1809387" y="1308826"/>
                    <a:pt x="1810113" y="1294674"/>
                    <a:pt x="1816100" y="1282700"/>
                  </a:cubicBezTo>
                  <a:cubicBezTo>
                    <a:pt x="1865339" y="1184223"/>
                    <a:pt x="1822278" y="1302265"/>
                    <a:pt x="1854200" y="1206500"/>
                  </a:cubicBezTo>
                  <a:cubicBezTo>
                    <a:pt x="1849967" y="1151467"/>
                    <a:pt x="1850108" y="1095920"/>
                    <a:pt x="1841500" y="1041400"/>
                  </a:cubicBezTo>
                  <a:cubicBezTo>
                    <a:pt x="1837324" y="1014954"/>
                    <a:pt x="1821351" y="991454"/>
                    <a:pt x="1816100" y="965200"/>
                  </a:cubicBezTo>
                  <a:cubicBezTo>
                    <a:pt x="1811867" y="944033"/>
                    <a:pt x="1808635" y="922641"/>
                    <a:pt x="1803400" y="901700"/>
                  </a:cubicBezTo>
                  <a:cubicBezTo>
                    <a:pt x="1800153" y="888713"/>
                    <a:pt x="1793604" y="876668"/>
                    <a:pt x="1790700" y="863600"/>
                  </a:cubicBezTo>
                  <a:cubicBezTo>
                    <a:pt x="1765751" y="751330"/>
                    <a:pt x="1790603" y="825161"/>
                    <a:pt x="1765300" y="736600"/>
                  </a:cubicBezTo>
                  <a:cubicBezTo>
                    <a:pt x="1761622" y="723728"/>
                    <a:pt x="1760819" y="709067"/>
                    <a:pt x="1752600" y="698500"/>
                  </a:cubicBezTo>
                  <a:cubicBezTo>
                    <a:pt x="1730547" y="670146"/>
                    <a:pt x="1701800" y="647700"/>
                    <a:pt x="1676400" y="622300"/>
                  </a:cubicBezTo>
                  <a:lnTo>
                    <a:pt x="1562100" y="508000"/>
                  </a:lnTo>
                  <a:lnTo>
                    <a:pt x="1524000" y="469900"/>
                  </a:lnTo>
                  <a:cubicBezTo>
                    <a:pt x="1511300" y="457200"/>
                    <a:pt x="1502939" y="437480"/>
                    <a:pt x="1485900" y="431800"/>
                  </a:cubicBezTo>
                  <a:cubicBezTo>
                    <a:pt x="1431380" y="413627"/>
                    <a:pt x="1405617" y="409030"/>
                    <a:pt x="1358900" y="381000"/>
                  </a:cubicBezTo>
                  <a:cubicBezTo>
                    <a:pt x="1332723" y="365294"/>
                    <a:pt x="1308100" y="347133"/>
                    <a:pt x="1282700" y="330200"/>
                  </a:cubicBezTo>
                  <a:lnTo>
                    <a:pt x="1244600" y="304800"/>
                  </a:lnTo>
                  <a:lnTo>
                    <a:pt x="1206500" y="279400"/>
                  </a:lnTo>
                  <a:cubicBezTo>
                    <a:pt x="1193800" y="270933"/>
                    <a:pt x="1179193" y="264793"/>
                    <a:pt x="1168400" y="254000"/>
                  </a:cubicBezTo>
                  <a:cubicBezTo>
                    <a:pt x="1120834" y="206434"/>
                    <a:pt x="1147339" y="221580"/>
                    <a:pt x="1092200" y="203200"/>
                  </a:cubicBezTo>
                  <a:cubicBezTo>
                    <a:pt x="1083733" y="190500"/>
                    <a:pt x="1079743" y="173190"/>
                    <a:pt x="1066800" y="165100"/>
                  </a:cubicBezTo>
                  <a:lnTo>
                    <a:pt x="952500" y="127000"/>
                  </a:lnTo>
                  <a:cubicBezTo>
                    <a:pt x="939800" y="122767"/>
                    <a:pt x="925539" y="121726"/>
                    <a:pt x="914400" y="114300"/>
                  </a:cubicBezTo>
                  <a:cubicBezTo>
                    <a:pt x="853953" y="74002"/>
                    <a:pt x="900054" y="98566"/>
                    <a:pt x="825500" y="76200"/>
                  </a:cubicBezTo>
                  <a:lnTo>
                    <a:pt x="711200" y="38100"/>
                  </a:lnTo>
                  <a:cubicBezTo>
                    <a:pt x="698500" y="33867"/>
                    <a:pt x="686352" y="27293"/>
                    <a:pt x="673100" y="25400"/>
                  </a:cubicBezTo>
                  <a:cubicBezTo>
                    <a:pt x="643467" y="21167"/>
                    <a:pt x="614083" y="14458"/>
                    <a:pt x="584200" y="12700"/>
                  </a:cubicBezTo>
                  <a:cubicBezTo>
                    <a:pt x="541940" y="10214"/>
                    <a:pt x="499533" y="12700"/>
                    <a:pt x="457200" y="12700"/>
                  </a:cubicBezTo>
                  <a:lnTo>
                    <a:pt x="457200" y="12700"/>
                  </a:lnTo>
                </a:path>
              </a:pathLst>
            </a:custGeom>
            <a:solidFill>
              <a:schemeClr val="accent3">
                <a:lumMod val="20000"/>
                <a:lumOff val="80000"/>
              </a:schemeClr>
            </a:solidFill>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Calibri" pitchFamily="34" charset="0"/>
                <a:ea typeface="ＭＳ Ｐゴシック" pitchFamily="50" charset="-128"/>
              </a:endParaRPr>
            </a:p>
          </p:txBody>
        </p:sp>
        <p:sp>
          <p:nvSpPr>
            <p:cNvPr id="6" name="円/楕円 5"/>
            <p:cNvSpPr/>
            <p:nvPr/>
          </p:nvSpPr>
          <p:spPr>
            <a:xfrm rot="13284571">
              <a:off x="3576840" y="2071236"/>
              <a:ext cx="594337" cy="472653"/>
            </a:xfrm>
            <a:prstGeom prst="ellipse">
              <a:avLst/>
            </a:prstGeom>
            <a:solidFill>
              <a:schemeClr val="bg2">
                <a:lumMod val="50000"/>
              </a:schemeClr>
            </a:solidFill>
            <a:ln w="635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Calibri" pitchFamily="34" charset="0"/>
                <a:ea typeface="ＭＳ Ｐゴシック" pitchFamily="50" charset="-128"/>
              </a:endParaRPr>
            </a:p>
          </p:txBody>
        </p:sp>
        <p:sp>
          <p:nvSpPr>
            <p:cNvPr id="7" name="円/楕円 6"/>
            <p:cNvSpPr/>
            <p:nvPr/>
          </p:nvSpPr>
          <p:spPr>
            <a:xfrm rot="13284571">
              <a:off x="3800109" y="2319766"/>
              <a:ext cx="95612" cy="110395"/>
            </a:xfrm>
            <a:prstGeom prst="ellipse">
              <a:avLst/>
            </a:prstGeom>
            <a:solidFill>
              <a:schemeClr val="tx1"/>
            </a:solidFill>
            <a:ln w="635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Calibri" pitchFamily="34" charset="0"/>
                <a:ea typeface="ＭＳ Ｐゴシック" pitchFamily="50" charset="-128"/>
              </a:endParaRPr>
            </a:p>
          </p:txBody>
        </p:sp>
        <p:sp>
          <p:nvSpPr>
            <p:cNvPr id="8" name="円/楕円 7"/>
            <p:cNvSpPr/>
            <p:nvPr/>
          </p:nvSpPr>
          <p:spPr>
            <a:xfrm rot="13284571">
              <a:off x="3685809" y="2182547"/>
              <a:ext cx="150574" cy="173854"/>
            </a:xfrm>
            <a:prstGeom prst="ellipse">
              <a:avLst/>
            </a:prstGeom>
            <a:solidFill>
              <a:schemeClr val="tx1"/>
            </a:solidFill>
            <a:ln w="635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Calibri" pitchFamily="34" charset="0"/>
                <a:ea typeface="ＭＳ Ｐゴシック" pitchFamily="50" charset="-128"/>
              </a:endParaRPr>
            </a:p>
          </p:txBody>
        </p:sp>
      </p:grpSp>
      <p:sp>
        <p:nvSpPr>
          <p:cNvPr id="13" name="円/楕円 12"/>
          <p:cNvSpPr/>
          <p:nvPr/>
        </p:nvSpPr>
        <p:spPr>
          <a:xfrm>
            <a:off x="3860279" y="2541622"/>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14" name="円/楕円 13"/>
          <p:cNvSpPr/>
          <p:nvPr/>
        </p:nvSpPr>
        <p:spPr>
          <a:xfrm>
            <a:off x="4436343" y="3045678"/>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15" name="円/楕円 14"/>
          <p:cNvSpPr/>
          <p:nvPr/>
        </p:nvSpPr>
        <p:spPr>
          <a:xfrm>
            <a:off x="4436343" y="2685638"/>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16" name="円/楕円 15"/>
          <p:cNvSpPr/>
          <p:nvPr/>
        </p:nvSpPr>
        <p:spPr>
          <a:xfrm>
            <a:off x="3275815" y="2383317"/>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17" name="円/楕円 16"/>
          <p:cNvSpPr/>
          <p:nvPr/>
        </p:nvSpPr>
        <p:spPr>
          <a:xfrm>
            <a:off x="4407765" y="3136738"/>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18" name="円/楕円 17"/>
          <p:cNvSpPr/>
          <p:nvPr/>
        </p:nvSpPr>
        <p:spPr>
          <a:xfrm>
            <a:off x="3788271" y="2109574"/>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19" name="円/楕円 18"/>
          <p:cNvSpPr/>
          <p:nvPr/>
        </p:nvSpPr>
        <p:spPr>
          <a:xfrm>
            <a:off x="4004295" y="2901662"/>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20" name="円/楕円 19"/>
          <p:cNvSpPr/>
          <p:nvPr/>
        </p:nvSpPr>
        <p:spPr>
          <a:xfrm>
            <a:off x="4267386" y="2397606"/>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21" name="円/楕円 20"/>
          <p:cNvSpPr/>
          <p:nvPr/>
        </p:nvSpPr>
        <p:spPr>
          <a:xfrm>
            <a:off x="3716263" y="2685638"/>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22" name="円/楕円 21"/>
          <p:cNvSpPr/>
          <p:nvPr/>
        </p:nvSpPr>
        <p:spPr>
          <a:xfrm>
            <a:off x="3860279" y="2901662"/>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23" name="円/楕円 22"/>
          <p:cNvSpPr/>
          <p:nvPr/>
        </p:nvSpPr>
        <p:spPr>
          <a:xfrm>
            <a:off x="4009058" y="2229775"/>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24" name="円/楕円 23"/>
          <p:cNvSpPr/>
          <p:nvPr/>
        </p:nvSpPr>
        <p:spPr>
          <a:xfrm>
            <a:off x="3932287" y="2757646"/>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25" name="円/楕円 24"/>
          <p:cNvSpPr/>
          <p:nvPr/>
        </p:nvSpPr>
        <p:spPr>
          <a:xfrm>
            <a:off x="1700039" y="2469614"/>
            <a:ext cx="504056" cy="504056"/>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26" name="テキスト ボックス 25"/>
          <p:cNvSpPr txBox="1"/>
          <p:nvPr/>
        </p:nvSpPr>
        <p:spPr>
          <a:xfrm>
            <a:off x="1628031" y="2964378"/>
            <a:ext cx="792088" cy="369332"/>
          </a:xfrm>
          <a:prstGeom prst="rect">
            <a:avLst/>
          </a:prstGeom>
          <a:noFill/>
        </p:spPr>
        <p:txBody>
          <a:bodyPr wrap="square" rtlCol="0">
            <a:spAutoFit/>
          </a:bodyPr>
          <a:lstStyle/>
          <a:p>
            <a:r>
              <a:rPr lang="en-US" altLang="ja-JP" dirty="0" smtClean="0">
                <a:latin typeface="Calibri" pitchFamily="34" charset="0"/>
                <a:ea typeface="ＭＳ Ｐゴシック" pitchFamily="50" charset="-128"/>
              </a:rPr>
              <a:t>Dye</a:t>
            </a:r>
            <a:endParaRPr kumimoji="1" lang="ja-JP" altLang="en-US" dirty="0" smtClean="0">
              <a:latin typeface="Calibri" pitchFamily="34" charset="0"/>
              <a:ea typeface="ＭＳ Ｐゴシック" pitchFamily="50" charset="-128"/>
            </a:endParaRPr>
          </a:p>
        </p:txBody>
      </p:sp>
      <p:sp>
        <p:nvSpPr>
          <p:cNvPr id="27" name="下カーブ矢印 26"/>
          <p:cNvSpPr/>
          <p:nvPr/>
        </p:nvSpPr>
        <p:spPr>
          <a:xfrm>
            <a:off x="1916063" y="1893550"/>
            <a:ext cx="1512168" cy="504056"/>
          </a:xfrm>
          <a:prstGeom prst="curvedDownArrow">
            <a:avLst/>
          </a:prstGeom>
          <a:solidFill>
            <a:srgbClr val="00B0F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Calibri" pitchFamily="34" charset="0"/>
              <a:ea typeface="ＭＳ Ｐゴシック" pitchFamily="50" charset="-128"/>
            </a:endParaRPr>
          </a:p>
        </p:txBody>
      </p:sp>
      <p:sp>
        <p:nvSpPr>
          <p:cNvPr id="28" name="円/楕円 27"/>
          <p:cNvSpPr/>
          <p:nvPr/>
        </p:nvSpPr>
        <p:spPr>
          <a:xfrm>
            <a:off x="3932287" y="3333710"/>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29" name="円/楕円 28"/>
          <p:cNvSpPr/>
          <p:nvPr/>
        </p:nvSpPr>
        <p:spPr>
          <a:xfrm>
            <a:off x="4148311" y="3405718"/>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30" name="円/楕円 29"/>
          <p:cNvSpPr/>
          <p:nvPr/>
        </p:nvSpPr>
        <p:spPr>
          <a:xfrm>
            <a:off x="3269926" y="2483903"/>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31" name="円/楕円 30"/>
          <p:cNvSpPr/>
          <p:nvPr/>
        </p:nvSpPr>
        <p:spPr>
          <a:xfrm>
            <a:off x="3716263" y="3117686"/>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32" name="円/楕円 31"/>
          <p:cNvSpPr/>
          <p:nvPr/>
        </p:nvSpPr>
        <p:spPr>
          <a:xfrm>
            <a:off x="3572247" y="3045678"/>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33" name="円/楕円 32"/>
          <p:cNvSpPr/>
          <p:nvPr/>
        </p:nvSpPr>
        <p:spPr>
          <a:xfrm>
            <a:off x="3284215" y="2829654"/>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34" name="円/楕円 33"/>
          <p:cNvSpPr/>
          <p:nvPr/>
        </p:nvSpPr>
        <p:spPr>
          <a:xfrm>
            <a:off x="3500239" y="1965558"/>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35" name="円/楕円 34"/>
          <p:cNvSpPr/>
          <p:nvPr/>
        </p:nvSpPr>
        <p:spPr>
          <a:xfrm>
            <a:off x="3399653" y="2037566"/>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36" name="円/楕円 35"/>
          <p:cNvSpPr/>
          <p:nvPr/>
        </p:nvSpPr>
        <p:spPr>
          <a:xfrm>
            <a:off x="4369098" y="2474377"/>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37" name="円/楕円 36"/>
          <p:cNvSpPr/>
          <p:nvPr/>
        </p:nvSpPr>
        <p:spPr>
          <a:xfrm>
            <a:off x="3716263" y="2829654"/>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38" name="円/楕円 37"/>
          <p:cNvSpPr/>
          <p:nvPr/>
        </p:nvSpPr>
        <p:spPr>
          <a:xfrm>
            <a:off x="4148311" y="2757646"/>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39" name="円/楕円 38"/>
          <p:cNvSpPr/>
          <p:nvPr/>
        </p:nvSpPr>
        <p:spPr>
          <a:xfrm>
            <a:off x="3860279" y="2685638"/>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40" name="円/楕円 39"/>
          <p:cNvSpPr/>
          <p:nvPr/>
        </p:nvSpPr>
        <p:spPr>
          <a:xfrm>
            <a:off x="4004295" y="2685638"/>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41" name="円/楕円 40"/>
          <p:cNvSpPr/>
          <p:nvPr/>
        </p:nvSpPr>
        <p:spPr>
          <a:xfrm>
            <a:off x="3422905" y="2901662"/>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42" name="フリーフォーム 41"/>
          <p:cNvSpPr/>
          <p:nvPr/>
        </p:nvSpPr>
        <p:spPr>
          <a:xfrm>
            <a:off x="2636143" y="1893550"/>
            <a:ext cx="2274358" cy="266700"/>
          </a:xfrm>
          <a:custGeom>
            <a:avLst/>
            <a:gdLst>
              <a:gd name="connsiteX0" fmla="*/ 145521 w 1137179"/>
              <a:gd name="connsiteY0" fmla="*/ 0 h 133350"/>
              <a:gd name="connsiteX1" fmla="*/ 967846 w 1137179"/>
              <a:gd name="connsiteY1" fmla="*/ 0 h 133350"/>
              <a:gd name="connsiteX2" fmla="*/ 983721 w 1137179"/>
              <a:gd name="connsiteY2" fmla="*/ 38100 h 133350"/>
              <a:gd name="connsiteX3" fmla="*/ 139171 w 1137179"/>
              <a:gd name="connsiteY3" fmla="*/ 50800 h 133350"/>
              <a:gd name="connsiteX4" fmla="*/ 148696 w 1137179"/>
              <a:gd name="connsiteY4" fmla="*/ 82550 h 133350"/>
              <a:gd name="connsiteX5" fmla="*/ 996421 w 1137179"/>
              <a:gd name="connsiteY5" fmla="*/ 85725 h 133350"/>
              <a:gd name="connsiteX6" fmla="*/ 993246 w 1137179"/>
              <a:gd name="connsiteY6" fmla="*/ 123825 h 133350"/>
              <a:gd name="connsiteX7" fmla="*/ 872596 w 1137179"/>
              <a:gd name="connsiteY7" fmla="*/ 1333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7179" h="133350">
                <a:moveTo>
                  <a:pt x="145521" y="0"/>
                </a:moveTo>
                <a:lnTo>
                  <a:pt x="967846" y="0"/>
                </a:lnTo>
                <a:cubicBezTo>
                  <a:pt x="1107546" y="6350"/>
                  <a:pt x="1121833" y="29633"/>
                  <a:pt x="983721" y="38100"/>
                </a:cubicBezTo>
                <a:cubicBezTo>
                  <a:pt x="845609" y="46567"/>
                  <a:pt x="278342" y="43392"/>
                  <a:pt x="139171" y="50800"/>
                </a:cubicBezTo>
                <a:cubicBezTo>
                  <a:pt x="0" y="58208"/>
                  <a:pt x="5821" y="76729"/>
                  <a:pt x="148696" y="82550"/>
                </a:cubicBezTo>
                <a:cubicBezTo>
                  <a:pt x="291571" y="88371"/>
                  <a:pt x="855663" y="78846"/>
                  <a:pt x="996421" y="85725"/>
                </a:cubicBezTo>
                <a:cubicBezTo>
                  <a:pt x="1137179" y="92604"/>
                  <a:pt x="1013884" y="115888"/>
                  <a:pt x="993246" y="123825"/>
                </a:cubicBezTo>
                <a:cubicBezTo>
                  <a:pt x="972609" y="131763"/>
                  <a:pt x="922602" y="132556"/>
                  <a:pt x="872596" y="133350"/>
                </a:cubicBezTo>
              </a:path>
            </a:pathLst>
          </a:cu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Calibri" pitchFamily="34" charset="0"/>
              <a:ea typeface="ＭＳ Ｐゴシック" pitchFamily="50" charset="-128"/>
            </a:endParaRPr>
          </a:p>
        </p:txBody>
      </p:sp>
      <p:sp>
        <p:nvSpPr>
          <p:cNvPr id="43" name="円/楕円 42"/>
          <p:cNvSpPr/>
          <p:nvPr/>
        </p:nvSpPr>
        <p:spPr>
          <a:xfrm>
            <a:off x="4237672" y="2103885"/>
            <a:ext cx="144016" cy="144016"/>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ea typeface="ＭＳ Ｐゴシック" pitchFamily="50" charset="-128"/>
            </a:endParaRPr>
          </a:p>
        </p:txBody>
      </p:sp>
      <p:sp>
        <p:nvSpPr>
          <p:cNvPr id="45" name="右矢印 44"/>
          <p:cNvSpPr/>
          <p:nvPr/>
        </p:nvSpPr>
        <p:spPr>
          <a:xfrm>
            <a:off x="4940399" y="2541622"/>
            <a:ext cx="864096" cy="504056"/>
          </a:xfrm>
          <a:prstGeom prst="rightArrow">
            <a:avLst/>
          </a:prstGeom>
          <a:solidFill>
            <a:schemeClr val="tx1">
              <a:lumMod val="50000"/>
              <a:lumOff val="50000"/>
            </a:schemeClr>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46" name="テキスト ボックス 45"/>
          <p:cNvSpPr txBox="1"/>
          <p:nvPr/>
        </p:nvSpPr>
        <p:spPr>
          <a:xfrm>
            <a:off x="3284215" y="3477726"/>
            <a:ext cx="1152128" cy="369332"/>
          </a:xfrm>
          <a:prstGeom prst="rect">
            <a:avLst/>
          </a:prstGeom>
          <a:noFill/>
        </p:spPr>
        <p:txBody>
          <a:bodyPr wrap="square" rtlCol="0">
            <a:spAutoFit/>
          </a:bodyPr>
          <a:lstStyle/>
          <a:p>
            <a:r>
              <a:rPr kumimoji="1" lang="en-US" altLang="ja-JP" dirty="0" smtClean="0">
                <a:latin typeface="Calibri" pitchFamily="34" charset="0"/>
                <a:ea typeface="ＭＳ Ｐゴシック" pitchFamily="50" charset="-128"/>
              </a:rPr>
              <a:t>Sample</a:t>
            </a:r>
            <a:endParaRPr kumimoji="1" lang="ja-JP" altLang="en-US" dirty="0" smtClean="0">
              <a:latin typeface="Calibri" pitchFamily="34" charset="0"/>
              <a:ea typeface="ＭＳ Ｐゴシック" pitchFamily="50" charset="-128"/>
            </a:endParaRPr>
          </a:p>
        </p:txBody>
      </p:sp>
      <p:sp>
        <p:nvSpPr>
          <p:cNvPr id="47" name="テキスト ボックス 46"/>
          <p:cNvSpPr txBox="1"/>
          <p:nvPr/>
        </p:nvSpPr>
        <p:spPr>
          <a:xfrm>
            <a:off x="6596583" y="3491716"/>
            <a:ext cx="1512168" cy="369332"/>
          </a:xfrm>
          <a:prstGeom prst="rect">
            <a:avLst/>
          </a:prstGeom>
          <a:noFill/>
        </p:spPr>
        <p:txBody>
          <a:bodyPr wrap="square" rtlCol="0">
            <a:spAutoFit/>
          </a:bodyPr>
          <a:lstStyle/>
          <a:p>
            <a:r>
              <a:rPr kumimoji="1" lang="en-US" altLang="ja-JP" dirty="0" smtClean="0">
                <a:latin typeface="Calibri" pitchFamily="34" charset="0"/>
                <a:ea typeface="ＭＳ Ｐゴシック" pitchFamily="50" charset="-128"/>
              </a:rPr>
              <a:t>example</a:t>
            </a:r>
            <a:endParaRPr kumimoji="1" lang="ja-JP" altLang="en-US" dirty="0" smtClean="0">
              <a:latin typeface="Calibri" pitchFamily="34" charset="0"/>
              <a:ea typeface="ＭＳ Ｐゴシック" pitchFamily="50" charset="-128"/>
            </a:endParaRPr>
          </a:p>
        </p:txBody>
      </p:sp>
      <p:sp>
        <p:nvSpPr>
          <p:cNvPr id="48" name="テキスト ボックス 47"/>
          <p:cNvSpPr txBox="1"/>
          <p:nvPr/>
        </p:nvSpPr>
        <p:spPr>
          <a:xfrm>
            <a:off x="4914999" y="3028786"/>
            <a:ext cx="936104" cy="338554"/>
          </a:xfrm>
          <a:prstGeom prst="rect">
            <a:avLst/>
          </a:prstGeom>
          <a:noFill/>
        </p:spPr>
        <p:txBody>
          <a:bodyPr wrap="square" rtlCol="0">
            <a:spAutoFit/>
          </a:bodyPr>
          <a:lstStyle/>
          <a:p>
            <a:r>
              <a:rPr lang="en-US" altLang="ja-JP" sz="1600" dirty="0" smtClean="0">
                <a:latin typeface="Calibri" pitchFamily="34" charset="0"/>
                <a:ea typeface="ＭＳ Ｐゴシック" pitchFamily="50" charset="-128"/>
              </a:rPr>
              <a:t>Imaging</a:t>
            </a:r>
            <a:endParaRPr kumimoji="1" lang="ja-JP" altLang="en-US" sz="1600" dirty="0" smtClean="0">
              <a:latin typeface="Calibri" pitchFamily="34" charset="0"/>
              <a:ea typeface="ＭＳ Ｐゴシック" pitchFamily="50" charset="-128"/>
            </a:endParaRPr>
          </a:p>
        </p:txBody>
      </p:sp>
      <p:sp>
        <p:nvSpPr>
          <p:cNvPr id="51" name="テキスト ボックス 50"/>
          <p:cNvSpPr txBox="1"/>
          <p:nvPr/>
        </p:nvSpPr>
        <p:spPr>
          <a:xfrm>
            <a:off x="1136576" y="725795"/>
            <a:ext cx="8280920" cy="830997"/>
          </a:xfrm>
          <a:prstGeom prst="rect">
            <a:avLst/>
          </a:prstGeom>
          <a:noFill/>
        </p:spPr>
        <p:txBody>
          <a:bodyPr wrap="square" rtlCol="0">
            <a:spAutoFit/>
          </a:bodyPr>
          <a:lstStyle/>
          <a:p>
            <a:r>
              <a:rPr lang="en-US" altLang="ja-JP" sz="2400" u="sng" dirty="0" smtClean="0"/>
              <a:t>Fluorescence</a:t>
            </a:r>
            <a:r>
              <a:rPr kumimoji="1" lang="en-US" altLang="ja-JP" sz="2400" u="sng" dirty="0" smtClean="0"/>
              <a:t> microscopy</a:t>
            </a:r>
          </a:p>
          <a:p>
            <a:r>
              <a:rPr lang="en-US" altLang="ja-JP" sz="2400" dirty="0" smtClean="0"/>
              <a:t>      Highest resolution in the optical microscopy</a:t>
            </a:r>
            <a:endParaRPr kumimoji="1" lang="ja-JP" altLang="en-US" sz="2400" u="sng" dirty="0"/>
          </a:p>
        </p:txBody>
      </p:sp>
      <p:grpSp>
        <p:nvGrpSpPr>
          <p:cNvPr id="57" name="グループ化 56"/>
          <p:cNvGrpSpPr/>
          <p:nvPr/>
        </p:nvGrpSpPr>
        <p:grpSpPr>
          <a:xfrm rot="19886041">
            <a:off x="4796733" y="1764134"/>
            <a:ext cx="718496" cy="363054"/>
            <a:chOff x="1985042" y="5229200"/>
            <a:chExt cx="718496" cy="363054"/>
          </a:xfrm>
        </p:grpSpPr>
        <p:sp>
          <p:nvSpPr>
            <p:cNvPr id="53" name="正方形/長方形 52"/>
            <p:cNvSpPr/>
            <p:nvPr/>
          </p:nvSpPr>
          <p:spPr>
            <a:xfrm>
              <a:off x="2199482" y="5232214"/>
              <a:ext cx="504056" cy="360040"/>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台形 53"/>
            <p:cNvSpPr/>
            <p:nvPr/>
          </p:nvSpPr>
          <p:spPr>
            <a:xfrm rot="5400000">
              <a:off x="1985042" y="5229200"/>
              <a:ext cx="216024" cy="216024"/>
            </a:xfrm>
            <a:prstGeom prst="trapezoid">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8" name="テキスト ボックス 57"/>
          <p:cNvSpPr txBox="1"/>
          <p:nvPr/>
        </p:nvSpPr>
        <p:spPr>
          <a:xfrm>
            <a:off x="4220319" y="1484784"/>
            <a:ext cx="1368152" cy="307777"/>
          </a:xfrm>
          <a:prstGeom prst="rect">
            <a:avLst/>
          </a:prstGeom>
          <a:noFill/>
        </p:spPr>
        <p:txBody>
          <a:bodyPr wrap="square" rtlCol="0">
            <a:spAutoFit/>
          </a:bodyPr>
          <a:lstStyle/>
          <a:p>
            <a:r>
              <a:rPr kumimoji="1" lang="en-US" altLang="ja-JP" sz="1400" dirty="0" smtClean="0"/>
              <a:t>CCD camera</a:t>
            </a:r>
            <a:endParaRPr kumimoji="1" lang="ja-JP" altLang="en-US" sz="1400" dirty="0"/>
          </a:p>
        </p:txBody>
      </p:sp>
      <p:sp>
        <p:nvSpPr>
          <p:cNvPr id="59" name="テキスト ボックス 58"/>
          <p:cNvSpPr txBox="1"/>
          <p:nvPr/>
        </p:nvSpPr>
        <p:spPr>
          <a:xfrm>
            <a:off x="4448944" y="2102462"/>
            <a:ext cx="1368152" cy="523220"/>
          </a:xfrm>
          <a:prstGeom prst="rect">
            <a:avLst/>
          </a:prstGeom>
          <a:noFill/>
        </p:spPr>
        <p:txBody>
          <a:bodyPr wrap="square" rtlCol="0">
            <a:spAutoFit/>
          </a:bodyPr>
          <a:lstStyle/>
          <a:p>
            <a:r>
              <a:rPr kumimoji="1" lang="en-US" altLang="ja-JP" sz="1400" dirty="0" smtClean="0"/>
              <a:t>Laser</a:t>
            </a:r>
            <a:r>
              <a:rPr kumimoji="1" lang="ja-JP" altLang="en-US" sz="1400" dirty="0" smtClean="0"/>
              <a:t>　</a:t>
            </a:r>
            <a:r>
              <a:rPr kumimoji="1" lang="en-US" altLang="ja-JP" sz="1400" dirty="0" smtClean="0"/>
              <a:t>or Stage</a:t>
            </a:r>
          </a:p>
          <a:p>
            <a:r>
              <a:rPr kumimoji="1" lang="en-US" altLang="ja-JP" sz="1400" dirty="0" smtClean="0"/>
              <a:t>Scanning</a:t>
            </a:r>
            <a:endParaRPr kumimoji="1" lang="ja-JP" altLang="en-US" sz="1400" dirty="0"/>
          </a:p>
        </p:txBody>
      </p:sp>
      <p:sp>
        <p:nvSpPr>
          <p:cNvPr id="60" name="円/楕円 59"/>
          <p:cNvSpPr/>
          <p:nvPr/>
        </p:nvSpPr>
        <p:spPr>
          <a:xfrm>
            <a:off x="2944591" y="1723092"/>
            <a:ext cx="1944216" cy="1944000"/>
          </a:xfrm>
          <a:prstGeom prst="ellipse">
            <a:avLst/>
          </a:prstGeom>
          <a:solidFill>
            <a:srgbClr val="92D050">
              <a:alpha val="23000"/>
            </a:srgbClr>
          </a:solid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ea typeface="ＭＳ Ｐゴシック" pitchFamily="50" charset="-128"/>
            </a:endParaRPr>
          </a:p>
        </p:txBody>
      </p:sp>
      <p:sp>
        <p:nvSpPr>
          <p:cNvPr id="65" name="テキスト ボックス 64"/>
          <p:cNvSpPr txBox="1"/>
          <p:nvPr/>
        </p:nvSpPr>
        <p:spPr>
          <a:xfrm>
            <a:off x="2720752" y="3313410"/>
            <a:ext cx="720080" cy="307777"/>
          </a:xfrm>
          <a:prstGeom prst="rect">
            <a:avLst/>
          </a:prstGeom>
          <a:noFill/>
        </p:spPr>
        <p:txBody>
          <a:bodyPr wrap="square" rtlCol="0">
            <a:spAutoFit/>
          </a:bodyPr>
          <a:lstStyle/>
          <a:p>
            <a:r>
              <a:rPr lang="en-US" altLang="ja-JP" sz="1400" dirty="0" smtClean="0"/>
              <a:t>L</a:t>
            </a:r>
            <a:r>
              <a:rPr kumimoji="1" lang="en-US" altLang="ja-JP" sz="1400" dirty="0" smtClean="0"/>
              <a:t>aser</a:t>
            </a:r>
            <a:endParaRPr kumimoji="1" lang="ja-JP" altLang="en-US" sz="1400" dirty="0"/>
          </a:p>
        </p:txBody>
      </p:sp>
      <p:sp>
        <p:nvSpPr>
          <p:cNvPr id="52" name="テキスト ボックス 51"/>
          <p:cNvSpPr txBox="1"/>
          <p:nvPr/>
        </p:nvSpPr>
        <p:spPr>
          <a:xfrm>
            <a:off x="1136576" y="188640"/>
            <a:ext cx="7776864" cy="646331"/>
          </a:xfrm>
          <a:prstGeom prst="rect">
            <a:avLst/>
          </a:prstGeom>
          <a:noFill/>
        </p:spPr>
        <p:txBody>
          <a:bodyPr wrap="square" rtlCol="0">
            <a:spAutoFit/>
          </a:bodyPr>
          <a:lstStyle/>
          <a:p>
            <a:pPr algn="ctr"/>
            <a:r>
              <a:rPr kumimoji="1" lang="en-US" altLang="ja-JP" sz="3600" dirty="0" smtClean="0"/>
              <a:t>Resolution of optical microscopy</a:t>
            </a:r>
            <a:endParaRPr kumimoji="1" lang="ja-JP" altLang="en-US" sz="3600" dirty="0"/>
          </a:p>
        </p:txBody>
      </p:sp>
      <p:grpSp>
        <p:nvGrpSpPr>
          <p:cNvPr id="61" name="グループ化 69"/>
          <p:cNvGrpSpPr/>
          <p:nvPr/>
        </p:nvGrpSpPr>
        <p:grpSpPr>
          <a:xfrm>
            <a:off x="2066321" y="4732957"/>
            <a:ext cx="2088232" cy="1728000"/>
            <a:chOff x="6228184" y="908720"/>
            <a:chExt cx="1924601" cy="1378240"/>
          </a:xfrm>
        </p:grpSpPr>
        <p:grpSp>
          <p:nvGrpSpPr>
            <p:cNvPr id="62" name="グループ化 195"/>
            <p:cNvGrpSpPr/>
            <p:nvPr/>
          </p:nvGrpSpPr>
          <p:grpSpPr>
            <a:xfrm>
              <a:off x="6228184" y="908720"/>
              <a:ext cx="1924601" cy="1378240"/>
              <a:chOff x="4866703" y="1258672"/>
              <a:chExt cx="1924601" cy="1378240"/>
            </a:xfrm>
          </p:grpSpPr>
          <p:sp>
            <p:nvSpPr>
              <p:cNvPr id="64" name="月 63"/>
              <p:cNvSpPr/>
              <p:nvPr/>
            </p:nvSpPr>
            <p:spPr>
              <a:xfrm rot="10800000">
                <a:off x="4880992" y="1268760"/>
                <a:ext cx="1224136" cy="1368152"/>
              </a:xfrm>
              <a:prstGeom prst="moon">
                <a:avLst>
                  <a:gd name="adj" fmla="val 69842"/>
                </a:avLst>
              </a:prstGeom>
              <a:solidFill>
                <a:srgbClr val="79DCFF"/>
              </a:solidFill>
              <a:ln w="15875">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66" name="二等辺三角形 65"/>
              <p:cNvSpPr/>
              <p:nvPr/>
            </p:nvSpPr>
            <p:spPr>
              <a:xfrm rot="10800000">
                <a:off x="4866703" y="1258672"/>
                <a:ext cx="1910312" cy="288032"/>
              </a:xfrm>
              <a:prstGeom prst="triangle">
                <a:avLst>
                  <a:gd name="adj" fmla="val 49755"/>
                </a:avLst>
              </a:prstGeom>
              <a:solidFill>
                <a:srgbClr val="79DCFF"/>
              </a:solidFill>
              <a:ln w="15875">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67" name="二等辺三角形 66"/>
              <p:cNvSpPr/>
              <p:nvPr/>
            </p:nvSpPr>
            <p:spPr>
              <a:xfrm>
                <a:off x="4880992" y="2348880"/>
                <a:ext cx="1910312" cy="288032"/>
              </a:xfrm>
              <a:prstGeom prst="triangle">
                <a:avLst>
                  <a:gd name="adj" fmla="val 49755"/>
                </a:avLst>
              </a:prstGeom>
              <a:solidFill>
                <a:srgbClr val="79DCFF"/>
              </a:solidFill>
              <a:ln w="15875">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grpSp>
        <p:sp>
          <p:nvSpPr>
            <p:cNvPr id="63" name="月 62"/>
            <p:cNvSpPr/>
            <p:nvPr/>
          </p:nvSpPr>
          <p:spPr>
            <a:xfrm>
              <a:off x="6904834" y="908720"/>
              <a:ext cx="1224136" cy="1368152"/>
            </a:xfrm>
            <a:prstGeom prst="moon">
              <a:avLst>
                <a:gd name="adj" fmla="val 69842"/>
              </a:avLst>
            </a:prstGeom>
            <a:solidFill>
              <a:srgbClr val="79DCFF"/>
            </a:solidFill>
            <a:ln w="15875">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grpSp>
      <p:pic>
        <p:nvPicPr>
          <p:cNvPr id="68" name="図 67" descr="対物レンズ.png"/>
          <p:cNvPicPr>
            <a:picLocks noChangeAspect="1"/>
          </p:cNvPicPr>
          <p:nvPr/>
        </p:nvPicPr>
        <p:blipFill>
          <a:blip r:embed="rId5" cstate="print"/>
          <a:stretch>
            <a:fillRect/>
          </a:stretch>
        </p:blipFill>
        <p:spPr>
          <a:xfrm>
            <a:off x="1706281" y="4300716"/>
            <a:ext cx="2808312" cy="432241"/>
          </a:xfrm>
          <a:prstGeom prst="rect">
            <a:avLst/>
          </a:prstGeom>
        </p:spPr>
      </p:pic>
      <p:sp>
        <p:nvSpPr>
          <p:cNvPr id="69" name="フリーフォーム 68"/>
          <p:cNvSpPr/>
          <p:nvPr/>
        </p:nvSpPr>
        <p:spPr>
          <a:xfrm>
            <a:off x="6579380" y="4797152"/>
            <a:ext cx="1224136" cy="1141568"/>
          </a:xfrm>
          <a:custGeom>
            <a:avLst/>
            <a:gdLst>
              <a:gd name="connsiteX0" fmla="*/ 0 w 2651760"/>
              <a:gd name="connsiteY0" fmla="*/ 2105297 h 2105297"/>
              <a:gd name="connsiteX1" fmla="*/ 653143 w 2651760"/>
              <a:gd name="connsiteY1" fmla="*/ 1582783 h 2105297"/>
              <a:gd name="connsiteX2" fmla="*/ 1371600 w 2651760"/>
              <a:gd name="connsiteY2" fmla="*/ 2177 h 2105297"/>
              <a:gd name="connsiteX3" fmla="*/ 2090058 w 2651760"/>
              <a:gd name="connsiteY3" fmla="*/ 1595846 h 2105297"/>
              <a:gd name="connsiteX4" fmla="*/ 2651760 w 2651760"/>
              <a:gd name="connsiteY4" fmla="*/ 2092234 h 210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1760" h="2105297">
                <a:moveTo>
                  <a:pt x="0" y="2105297"/>
                </a:moveTo>
                <a:cubicBezTo>
                  <a:pt x="212271" y="2019300"/>
                  <a:pt x="424543" y="1933303"/>
                  <a:pt x="653143" y="1582783"/>
                </a:cubicBezTo>
                <a:cubicBezTo>
                  <a:pt x="881743" y="1232263"/>
                  <a:pt x="1132114" y="0"/>
                  <a:pt x="1371600" y="2177"/>
                </a:cubicBezTo>
                <a:cubicBezTo>
                  <a:pt x="1611086" y="4354"/>
                  <a:pt x="1876698" y="1247503"/>
                  <a:pt x="2090058" y="1595846"/>
                </a:cubicBezTo>
                <a:cubicBezTo>
                  <a:pt x="2303418" y="1944189"/>
                  <a:pt x="2477589" y="2018211"/>
                  <a:pt x="2651760" y="2092234"/>
                </a:cubicBezTo>
              </a:path>
            </a:pathLst>
          </a:custGeom>
          <a:solidFill>
            <a:srgbClr val="FFC000">
              <a:alpha val="85000"/>
            </a:srgbClr>
          </a:solidFill>
          <a:ln w="254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j-lt"/>
            </a:endParaRPr>
          </a:p>
        </p:txBody>
      </p:sp>
      <p:cxnSp>
        <p:nvCxnSpPr>
          <p:cNvPr id="71" name="直線コネクタ 2"/>
          <p:cNvCxnSpPr/>
          <p:nvPr/>
        </p:nvCxnSpPr>
        <p:spPr>
          <a:xfrm>
            <a:off x="1879884" y="5649490"/>
            <a:ext cx="2520280" cy="0"/>
          </a:xfrm>
          <a:prstGeom prst="line">
            <a:avLst/>
          </a:prstGeom>
          <a:ln w="412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3" name="円/楕円 4"/>
          <p:cNvSpPr/>
          <p:nvPr/>
        </p:nvSpPr>
        <p:spPr>
          <a:xfrm>
            <a:off x="3010804" y="5433466"/>
            <a:ext cx="216024" cy="216024"/>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75" name="下矢印 74"/>
          <p:cNvSpPr/>
          <p:nvPr/>
        </p:nvSpPr>
        <p:spPr>
          <a:xfrm>
            <a:off x="2971945" y="4387964"/>
            <a:ext cx="288032" cy="281675"/>
          </a:xfrm>
          <a:prstGeom prst="downArrow">
            <a:avLst>
              <a:gd name="adj1" fmla="val 50000"/>
              <a:gd name="adj2" fmla="val 50000"/>
            </a:avLst>
          </a:prstGeom>
          <a:solidFill>
            <a:srgbClr val="00B0F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76" name="右矢印 75"/>
          <p:cNvSpPr/>
          <p:nvPr/>
        </p:nvSpPr>
        <p:spPr>
          <a:xfrm>
            <a:off x="4874633" y="5107856"/>
            <a:ext cx="792088" cy="504056"/>
          </a:xfrm>
          <a:prstGeom prst="rightArrow">
            <a:avLst/>
          </a:prstGeom>
          <a:solidFill>
            <a:schemeClr val="accent1"/>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77" name="テキスト ボックス 76"/>
          <p:cNvSpPr txBox="1"/>
          <p:nvPr/>
        </p:nvSpPr>
        <p:spPr>
          <a:xfrm>
            <a:off x="5882745" y="6021288"/>
            <a:ext cx="3137872" cy="369332"/>
          </a:xfrm>
          <a:prstGeom prst="rect">
            <a:avLst/>
          </a:prstGeom>
          <a:noFill/>
        </p:spPr>
        <p:txBody>
          <a:bodyPr wrap="square" rtlCol="0">
            <a:spAutoFit/>
          </a:bodyPr>
          <a:lstStyle/>
          <a:p>
            <a:r>
              <a:rPr kumimoji="1" lang="en-US" altLang="ja-JP" b="1" dirty="0" smtClean="0">
                <a:latin typeface="+mj-lt"/>
                <a:ea typeface="ＭＳ Ｐゴシック" pitchFamily="50" charset="-128"/>
              </a:rPr>
              <a:t>Depended on laser spot size</a:t>
            </a:r>
            <a:endParaRPr kumimoji="1" lang="ja-JP" altLang="en-US" b="1" dirty="0" smtClean="0">
              <a:latin typeface="+mj-lt"/>
              <a:ea typeface="ＭＳ Ｐゴシック" pitchFamily="50" charset="-128"/>
            </a:endParaRPr>
          </a:p>
        </p:txBody>
      </p:sp>
      <p:sp>
        <p:nvSpPr>
          <p:cNvPr id="83" name="テキスト ボックス 82"/>
          <p:cNvSpPr txBox="1"/>
          <p:nvPr/>
        </p:nvSpPr>
        <p:spPr>
          <a:xfrm>
            <a:off x="1706281" y="4820092"/>
            <a:ext cx="1296144" cy="523220"/>
          </a:xfrm>
          <a:prstGeom prst="rect">
            <a:avLst/>
          </a:prstGeom>
          <a:noFill/>
        </p:spPr>
        <p:txBody>
          <a:bodyPr wrap="square" rtlCol="0">
            <a:spAutoFit/>
          </a:bodyPr>
          <a:lstStyle/>
          <a:p>
            <a:pPr algn="ctr"/>
            <a:r>
              <a:rPr lang="en-US" altLang="ja-JP" sz="1400" dirty="0" smtClean="0">
                <a:ea typeface="ＭＳ Ｐゴシック" pitchFamily="50" charset="-128"/>
              </a:rPr>
              <a:t>L</a:t>
            </a:r>
            <a:r>
              <a:rPr kumimoji="1" lang="en-US" altLang="ja-JP" sz="1400" dirty="0" smtClean="0">
                <a:ea typeface="ＭＳ Ｐゴシック" pitchFamily="50" charset="-128"/>
              </a:rPr>
              <a:t>aser intensity distribution</a:t>
            </a:r>
            <a:endParaRPr kumimoji="1" lang="ja-JP" altLang="en-US" sz="1400" dirty="0" smtClean="0">
              <a:ea typeface="ＭＳ Ｐゴシック" pitchFamily="50" charset="-128"/>
            </a:endParaRPr>
          </a:p>
        </p:txBody>
      </p:sp>
      <p:cxnSp>
        <p:nvCxnSpPr>
          <p:cNvPr id="84" name="直線コネクタ 83"/>
          <p:cNvCxnSpPr/>
          <p:nvPr/>
        </p:nvCxnSpPr>
        <p:spPr>
          <a:xfrm>
            <a:off x="5954753" y="5936754"/>
            <a:ext cx="2520280" cy="0"/>
          </a:xfrm>
          <a:prstGeom prst="line">
            <a:avLst/>
          </a:prstGeom>
          <a:ln w="412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6936409" y="5449891"/>
            <a:ext cx="540000" cy="0"/>
          </a:xfrm>
          <a:prstGeom prst="line">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3" name="テキスト ボックス 92"/>
          <p:cNvSpPr txBox="1"/>
          <p:nvPr/>
        </p:nvSpPr>
        <p:spPr>
          <a:xfrm>
            <a:off x="5738729" y="4251280"/>
            <a:ext cx="2633816" cy="584775"/>
          </a:xfrm>
          <a:prstGeom prst="rect">
            <a:avLst/>
          </a:prstGeom>
          <a:noFill/>
        </p:spPr>
        <p:txBody>
          <a:bodyPr wrap="square" rtlCol="0">
            <a:spAutoFit/>
          </a:bodyPr>
          <a:lstStyle/>
          <a:p>
            <a:r>
              <a:rPr kumimoji="1" lang="en-US" altLang="ja-JP" sz="1600" dirty="0" smtClean="0">
                <a:latin typeface="+mj-lt"/>
                <a:ea typeface="ＭＳ Ｐゴシック" pitchFamily="50" charset="-128"/>
              </a:rPr>
              <a:t>Fluorescence spot</a:t>
            </a:r>
          </a:p>
          <a:p>
            <a:r>
              <a:rPr lang="en-US" altLang="ja-JP" sz="1600" dirty="0" smtClean="0">
                <a:latin typeface="+mj-lt"/>
                <a:ea typeface="ＭＳ Ｐゴシック" pitchFamily="50" charset="-128"/>
              </a:rPr>
              <a:t>( Intensity distribution )</a:t>
            </a:r>
            <a:endParaRPr kumimoji="1" lang="ja-JP" altLang="en-US" sz="1600" dirty="0" smtClean="0">
              <a:latin typeface="+mj-lt"/>
              <a:ea typeface="ＭＳ Ｐゴシック" pitchFamily="50" charset="-128"/>
            </a:endParaRPr>
          </a:p>
        </p:txBody>
      </p:sp>
      <p:sp>
        <p:nvSpPr>
          <p:cNvPr id="94" name="テキスト ボックス 93"/>
          <p:cNvSpPr txBox="1"/>
          <p:nvPr/>
        </p:nvSpPr>
        <p:spPr>
          <a:xfrm>
            <a:off x="842185" y="4352980"/>
            <a:ext cx="1008112" cy="307777"/>
          </a:xfrm>
          <a:prstGeom prst="rect">
            <a:avLst/>
          </a:prstGeom>
          <a:noFill/>
        </p:spPr>
        <p:txBody>
          <a:bodyPr wrap="square" rtlCol="0">
            <a:spAutoFit/>
          </a:bodyPr>
          <a:lstStyle/>
          <a:p>
            <a:r>
              <a:rPr kumimoji="1" lang="en-US" altLang="ja-JP" sz="1400" dirty="0" smtClean="0">
                <a:latin typeface="+mj-lt"/>
                <a:ea typeface="ＭＳ Ｐゴシック" pitchFamily="50" charset="-128"/>
              </a:rPr>
              <a:t>Objective</a:t>
            </a:r>
            <a:endParaRPr kumimoji="1" lang="ja-JP" altLang="en-US" sz="1400" dirty="0" smtClean="0">
              <a:latin typeface="+mj-lt"/>
              <a:ea typeface="ＭＳ Ｐゴシック" pitchFamily="50" charset="-128"/>
            </a:endParaRPr>
          </a:p>
        </p:txBody>
      </p:sp>
      <p:sp>
        <p:nvSpPr>
          <p:cNvPr id="95" name="フリーフォーム 94"/>
          <p:cNvSpPr/>
          <p:nvPr/>
        </p:nvSpPr>
        <p:spPr>
          <a:xfrm>
            <a:off x="2490553" y="4854114"/>
            <a:ext cx="1224137" cy="760828"/>
          </a:xfrm>
          <a:custGeom>
            <a:avLst/>
            <a:gdLst>
              <a:gd name="connsiteX0" fmla="*/ 0 w 2651760"/>
              <a:gd name="connsiteY0" fmla="*/ 2105297 h 2105297"/>
              <a:gd name="connsiteX1" fmla="*/ 653143 w 2651760"/>
              <a:gd name="connsiteY1" fmla="*/ 1582783 h 2105297"/>
              <a:gd name="connsiteX2" fmla="*/ 1371600 w 2651760"/>
              <a:gd name="connsiteY2" fmla="*/ 2177 h 2105297"/>
              <a:gd name="connsiteX3" fmla="*/ 2090058 w 2651760"/>
              <a:gd name="connsiteY3" fmla="*/ 1595846 h 2105297"/>
              <a:gd name="connsiteX4" fmla="*/ 2651760 w 2651760"/>
              <a:gd name="connsiteY4" fmla="*/ 2092234 h 210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1760" h="2105297">
                <a:moveTo>
                  <a:pt x="0" y="2105297"/>
                </a:moveTo>
                <a:cubicBezTo>
                  <a:pt x="212271" y="2019300"/>
                  <a:pt x="424543" y="1933303"/>
                  <a:pt x="653143" y="1582783"/>
                </a:cubicBezTo>
                <a:cubicBezTo>
                  <a:pt x="881743" y="1232263"/>
                  <a:pt x="1132114" y="0"/>
                  <a:pt x="1371600" y="2177"/>
                </a:cubicBezTo>
                <a:cubicBezTo>
                  <a:pt x="1611086" y="4354"/>
                  <a:pt x="1876698" y="1247503"/>
                  <a:pt x="2090058" y="1595846"/>
                </a:cubicBezTo>
                <a:cubicBezTo>
                  <a:pt x="2303418" y="1944189"/>
                  <a:pt x="2477589" y="2018211"/>
                  <a:pt x="2651760" y="2092234"/>
                </a:cubicBezTo>
              </a:path>
            </a:pathLst>
          </a:custGeom>
          <a:noFill/>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j-lt"/>
            </a:endParaRPr>
          </a:p>
        </p:txBody>
      </p:sp>
      <p:sp>
        <p:nvSpPr>
          <p:cNvPr id="96" name="テキスト ボックス 95"/>
          <p:cNvSpPr txBox="1"/>
          <p:nvPr/>
        </p:nvSpPr>
        <p:spPr>
          <a:xfrm>
            <a:off x="2899937" y="5641503"/>
            <a:ext cx="504056" cy="307777"/>
          </a:xfrm>
          <a:prstGeom prst="rect">
            <a:avLst/>
          </a:prstGeom>
          <a:noFill/>
        </p:spPr>
        <p:txBody>
          <a:bodyPr wrap="square" rtlCol="0">
            <a:spAutoFit/>
          </a:bodyPr>
          <a:lstStyle/>
          <a:p>
            <a:r>
              <a:rPr kumimoji="1" lang="en-US" altLang="ja-JP" sz="1400" dirty="0" smtClean="0">
                <a:latin typeface="+mj-lt"/>
                <a:ea typeface="ＭＳ Ｐゴシック" pitchFamily="50" charset="-128"/>
              </a:rPr>
              <a:t>Dye</a:t>
            </a:r>
            <a:endParaRPr kumimoji="1" lang="ja-JP" altLang="en-US" sz="1400" dirty="0" smtClean="0">
              <a:latin typeface="+mj-lt"/>
              <a:ea typeface="ＭＳ Ｐゴシック" pitchFamily="50" charset="-128"/>
            </a:endParaRPr>
          </a:p>
        </p:txBody>
      </p:sp>
      <p:sp>
        <p:nvSpPr>
          <p:cNvPr id="99" name="テキスト ボックス 98"/>
          <p:cNvSpPr txBox="1"/>
          <p:nvPr/>
        </p:nvSpPr>
        <p:spPr>
          <a:xfrm>
            <a:off x="4772145" y="5550331"/>
            <a:ext cx="936104" cy="830997"/>
          </a:xfrm>
          <a:prstGeom prst="rect">
            <a:avLst/>
          </a:prstGeom>
          <a:noFill/>
        </p:spPr>
        <p:txBody>
          <a:bodyPr wrap="square" rtlCol="0">
            <a:spAutoFit/>
          </a:bodyPr>
          <a:lstStyle/>
          <a:p>
            <a:r>
              <a:rPr kumimoji="1" lang="en-US" altLang="ja-JP" sz="1600" dirty="0" smtClean="0">
                <a:latin typeface="Calibri" pitchFamily="34" charset="0"/>
                <a:ea typeface="ＭＳ Ｐゴシック" pitchFamily="50" charset="-128"/>
              </a:rPr>
              <a:t>Counting photon number</a:t>
            </a:r>
            <a:endParaRPr kumimoji="1" lang="ja-JP" altLang="en-US" sz="1600" dirty="0" smtClean="0">
              <a:latin typeface="Calibri" pitchFamily="34" charset="0"/>
              <a:ea typeface="ＭＳ Ｐゴシック" pitchFamily="50" charset="-128"/>
            </a:endParaRPr>
          </a:p>
        </p:txBody>
      </p:sp>
      <p:sp>
        <p:nvSpPr>
          <p:cNvPr id="100" name="テキスト ボックス 99"/>
          <p:cNvSpPr txBox="1"/>
          <p:nvPr/>
        </p:nvSpPr>
        <p:spPr>
          <a:xfrm>
            <a:off x="2000672" y="1537047"/>
            <a:ext cx="1944216" cy="307777"/>
          </a:xfrm>
          <a:prstGeom prst="rect">
            <a:avLst/>
          </a:prstGeom>
          <a:noFill/>
        </p:spPr>
        <p:txBody>
          <a:bodyPr wrap="square" rtlCol="0">
            <a:spAutoFit/>
          </a:bodyPr>
          <a:lstStyle/>
          <a:p>
            <a:r>
              <a:rPr kumimoji="1" lang="en-US" altLang="ja-JP" sz="1400" dirty="0" smtClean="0"/>
              <a:t>Wide field microscopy</a:t>
            </a:r>
            <a:endParaRPr kumimoji="1" lang="ja-JP" altLang="en-US" sz="1400" dirty="0"/>
          </a:p>
        </p:txBody>
      </p:sp>
      <p:sp>
        <p:nvSpPr>
          <p:cNvPr id="78" name="テキスト ボックス 77"/>
          <p:cNvSpPr txBox="1"/>
          <p:nvPr/>
        </p:nvSpPr>
        <p:spPr>
          <a:xfrm>
            <a:off x="7148409" y="5013176"/>
            <a:ext cx="2304256" cy="707886"/>
          </a:xfrm>
          <a:prstGeom prst="rect">
            <a:avLst/>
          </a:prstGeom>
          <a:noFill/>
        </p:spPr>
        <p:txBody>
          <a:bodyPr wrap="square" rtlCol="0">
            <a:spAutoFit/>
          </a:bodyPr>
          <a:lstStyle/>
          <a:p>
            <a:pPr algn="ctr"/>
            <a:r>
              <a:rPr lang="en-US" altLang="ja-JP" sz="2000" b="1" dirty="0" smtClean="0">
                <a:solidFill>
                  <a:srgbClr val="FF0000"/>
                </a:solidFill>
                <a:latin typeface="+mj-lt"/>
                <a:ea typeface="ＭＳ Ｐゴシック" pitchFamily="50" charset="-128"/>
              </a:rPr>
              <a:t>Diffraction limit</a:t>
            </a:r>
          </a:p>
          <a:p>
            <a:pPr algn="ctr"/>
            <a:r>
              <a:rPr kumimoji="1" lang="ja-JP" altLang="en-US" sz="2000" b="1" dirty="0" smtClean="0">
                <a:solidFill>
                  <a:srgbClr val="FF0000"/>
                </a:solidFill>
                <a:latin typeface="+mj-lt"/>
                <a:ea typeface="ＭＳ Ｐゴシック" pitchFamily="50" charset="-128"/>
              </a:rPr>
              <a:t>回折限界</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20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20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20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2000"/>
                                        <p:tgtEl>
                                          <p:spTgt spid="1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20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20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2000"/>
                                        <p:tgtEl>
                                          <p:spTgt spid="2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20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2000"/>
                                        <p:tgtEl>
                                          <p:spTgt spid="2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2000"/>
                                        <p:tgtEl>
                                          <p:spTgt spid="2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2000"/>
                                        <p:tgtEl>
                                          <p:spTgt spid="2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2000"/>
                                        <p:tgtEl>
                                          <p:spTgt spid="3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2000"/>
                                        <p:tgtEl>
                                          <p:spTgt spid="3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2000"/>
                                        <p:tgtEl>
                                          <p:spTgt spid="3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fade">
                                      <p:cBhvr>
                                        <p:cTn id="75" dur="2000"/>
                                        <p:tgtEl>
                                          <p:spTgt spid="3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2000"/>
                                        <p:tgtEl>
                                          <p:spTgt spid="3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fade">
                                      <p:cBhvr>
                                        <p:cTn id="81" dur="2000"/>
                                        <p:tgtEl>
                                          <p:spTgt spid="3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2000"/>
                                        <p:tgtEl>
                                          <p:spTgt spid="3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fade">
                                      <p:cBhvr>
                                        <p:cTn id="87" dur="2000"/>
                                        <p:tgtEl>
                                          <p:spTgt spid="3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2000"/>
                                        <p:tgtEl>
                                          <p:spTgt spid="3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fade">
                                      <p:cBhvr>
                                        <p:cTn id="93" dur="2000"/>
                                        <p:tgtEl>
                                          <p:spTgt spid="3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0"/>
                                        </p:tgtEl>
                                        <p:attrNameLst>
                                          <p:attrName>style.visibility</p:attrName>
                                        </p:attrNameLst>
                                      </p:cBhvr>
                                      <p:to>
                                        <p:strVal val="visible"/>
                                      </p:to>
                                    </p:set>
                                    <p:animEffect transition="in" filter="fade">
                                      <p:cBhvr>
                                        <p:cTn id="96" dur="2000"/>
                                        <p:tgtEl>
                                          <p:spTgt spid="40"/>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41"/>
                                        </p:tgtEl>
                                        <p:attrNameLst>
                                          <p:attrName>style.visibility</p:attrName>
                                        </p:attrNameLst>
                                      </p:cBhvr>
                                      <p:to>
                                        <p:strVal val="visible"/>
                                      </p:to>
                                    </p:set>
                                    <p:animEffect transition="in" filter="fade">
                                      <p:cBhvr>
                                        <p:cTn id="99" dur="2000"/>
                                        <p:tgtEl>
                                          <p:spTgt spid="41"/>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58"/>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65"/>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100"/>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57"/>
                                        </p:tgtEl>
                                        <p:attrNameLst>
                                          <p:attrName>style.visibility</p:attrName>
                                        </p:attrNameLst>
                                      </p:cBhvr>
                                      <p:to>
                                        <p:strVal val="visible"/>
                                      </p:to>
                                    </p:set>
                                  </p:childTnLst>
                                </p:cTn>
                              </p:par>
                              <p:par>
                                <p:cTn id="110" presetID="1" presetClass="entr" presetSubtype="0" fill="hold" grpId="1" nodeType="withEffect">
                                  <p:stCondLst>
                                    <p:cond delay="0"/>
                                  </p:stCondLst>
                                  <p:childTnLst>
                                    <p:set>
                                      <p:cBhvr>
                                        <p:cTn id="111" dur="1" fill="hold">
                                          <p:stCondLst>
                                            <p:cond delay="0"/>
                                          </p:stCondLst>
                                        </p:cTn>
                                        <p:tgtEl>
                                          <p:spTgt spid="60"/>
                                        </p:tgtEl>
                                        <p:attrNameLst>
                                          <p:attrName>style.visibility</p:attrName>
                                        </p:attrNameLst>
                                      </p:cBhvr>
                                      <p:to>
                                        <p:strVal val="visible"/>
                                      </p:to>
                                    </p:set>
                                  </p:childTnLst>
                                </p:cTn>
                              </p:par>
                              <p:par>
                                <p:cTn id="112" presetID="42" presetClass="entr" presetSubtype="0" fill="hold" grpId="0" nodeType="withEffect">
                                  <p:stCondLst>
                                    <p:cond delay="0"/>
                                  </p:stCondLst>
                                  <p:childTnLst>
                                    <p:set>
                                      <p:cBhvr>
                                        <p:cTn id="113" dur="1" fill="hold">
                                          <p:stCondLst>
                                            <p:cond delay="0"/>
                                          </p:stCondLst>
                                        </p:cTn>
                                        <p:tgtEl>
                                          <p:spTgt spid="47"/>
                                        </p:tgtEl>
                                        <p:attrNameLst>
                                          <p:attrName>style.visibility</p:attrName>
                                        </p:attrNameLst>
                                      </p:cBhvr>
                                      <p:to>
                                        <p:strVal val="visible"/>
                                      </p:to>
                                    </p:set>
                                    <p:animEffect transition="in" filter="fade">
                                      <p:cBhvr>
                                        <p:cTn id="114" dur="1000"/>
                                        <p:tgtEl>
                                          <p:spTgt spid="47"/>
                                        </p:tgtEl>
                                      </p:cBhvr>
                                    </p:animEffect>
                                    <p:anim calcmode="lin" valueType="num">
                                      <p:cBhvr>
                                        <p:cTn id="115" dur="1000" fill="hold"/>
                                        <p:tgtEl>
                                          <p:spTgt spid="47"/>
                                        </p:tgtEl>
                                        <p:attrNameLst>
                                          <p:attrName>ppt_x</p:attrName>
                                        </p:attrNameLst>
                                      </p:cBhvr>
                                      <p:tavLst>
                                        <p:tav tm="0">
                                          <p:val>
                                            <p:strVal val="#ppt_x"/>
                                          </p:val>
                                        </p:tav>
                                        <p:tav tm="100000">
                                          <p:val>
                                            <p:strVal val="#ppt_x"/>
                                          </p:val>
                                        </p:tav>
                                      </p:tavLst>
                                    </p:anim>
                                    <p:anim calcmode="lin" valueType="num">
                                      <p:cBhvr>
                                        <p:cTn id="116" dur="1000" fill="hold"/>
                                        <p:tgtEl>
                                          <p:spTgt spid="47"/>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1000"/>
                                        <p:tgtEl>
                                          <p:spTgt spid="45"/>
                                        </p:tgtEl>
                                      </p:cBhvr>
                                    </p:animEffect>
                                    <p:anim calcmode="lin" valueType="num">
                                      <p:cBhvr>
                                        <p:cTn id="120" dur="1000" fill="hold"/>
                                        <p:tgtEl>
                                          <p:spTgt spid="45"/>
                                        </p:tgtEl>
                                        <p:attrNameLst>
                                          <p:attrName>ppt_x</p:attrName>
                                        </p:attrNameLst>
                                      </p:cBhvr>
                                      <p:tavLst>
                                        <p:tav tm="0">
                                          <p:val>
                                            <p:strVal val="#ppt_x"/>
                                          </p:val>
                                        </p:tav>
                                        <p:tav tm="100000">
                                          <p:val>
                                            <p:strVal val="#ppt_x"/>
                                          </p:val>
                                        </p:tav>
                                      </p:tavLst>
                                    </p:anim>
                                    <p:anim calcmode="lin" valueType="num">
                                      <p:cBhvr>
                                        <p:cTn id="121" dur="1000" fill="hold"/>
                                        <p:tgtEl>
                                          <p:spTgt spid="45"/>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71683"/>
                                        </p:tgtEl>
                                        <p:attrNameLst>
                                          <p:attrName>style.visibility</p:attrName>
                                        </p:attrNameLst>
                                      </p:cBhvr>
                                      <p:to>
                                        <p:strVal val="visible"/>
                                      </p:to>
                                    </p:set>
                                    <p:animEffect transition="in" filter="fade">
                                      <p:cBhvr>
                                        <p:cTn id="124" dur="1000"/>
                                        <p:tgtEl>
                                          <p:spTgt spid="71683"/>
                                        </p:tgtEl>
                                      </p:cBhvr>
                                    </p:animEffect>
                                    <p:anim calcmode="lin" valueType="num">
                                      <p:cBhvr>
                                        <p:cTn id="125" dur="1000" fill="hold"/>
                                        <p:tgtEl>
                                          <p:spTgt spid="71683"/>
                                        </p:tgtEl>
                                        <p:attrNameLst>
                                          <p:attrName>ppt_x</p:attrName>
                                        </p:attrNameLst>
                                      </p:cBhvr>
                                      <p:tavLst>
                                        <p:tav tm="0">
                                          <p:val>
                                            <p:strVal val="#ppt_x"/>
                                          </p:val>
                                        </p:tav>
                                        <p:tav tm="100000">
                                          <p:val>
                                            <p:strVal val="#ppt_x"/>
                                          </p:val>
                                        </p:tav>
                                      </p:tavLst>
                                    </p:anim>
                                    <p:anim calcmode="lin" valueType="num">
                                      <p:cBhvr>
                                        <p:cTn id="126" dur="1000" fill="hold"/>
                                        <p:tgtEl>
                                          <p:spTgt spid="71683"/>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fade">
                                      <p:cBhvr>
                                        <p:cTn id="129" dur="1000"/>
                                        <p:tgtEl>
                                          <p:spTgt spid="48"/>
                                        </p:tgtEl>
                                      </p:cBhvr>
                                    </p:animEffect>
                                    <p:anim calcmode="lin" valueType="num">
                                      <p:cBhvr>
                                        <p:cTn id="130" dur="1000" fill="hold"/>
                                        <p:tgtEl>
                                          <p:spTgt spid="48"/>
                                        </p:tgtEl>
                                        <p:attrNameLst>
                                          <p:attrName>ppt_x</p:attrName>
                                        </p:attrNameLst>
                                      </p:cBhvr>
                                      <p:tavLst>
                                        <p:tav tm="0">
                                          <p:val>
                                            <p:strVal val="#ppt_x"/>
                                          </p:val>
                                        </p:tav>
                                        <p:tav tm="100000">
                                          <p:val>
                                            <p:strVal val="#ppt_x"/>
                                          </p:val>
                                        </p:tav>
                                      </p:tavLst>
                                    </p:anim>
                                    <p:anim calcmode="lin" valueType="num">
                                      <p:cBhvr>
                                        <p:cTn id="13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42"/>
                                        </p:tgtEl>
                                        <p:attrNameLst>
                                          <p:attrName>style.visibility</p:attrName>
                                        </p:attrNameLst>
                                      </p:cBhvr>
                                      <p:to>
                                        <p:strVal val="visible"/>
                                      </p:to>
                                    </p:set>
                                    <p:animEffect transition="in" filter="fade">
                                      <p:cBhvr>
                                        <p:cTn id="136" dur="2000"/>
                                        <p:tgtEl>
                                          <p:spTgt spid="42"/>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43"/>
                                        </p:tgtEl>
                                        <p:attrNameLst>
                                          <p:attrName>style.visibility</p:attrName>
                                        </p:attrNameLst>
                                      </p:cBhvr>
                                      <p:to>
                                        <p:strVal val="visible"/>
                                      </p:to>
                                    </p:set>
                                    <p:animEffect transition="in" filter="fade">
                                      <p:cBhvr>
                                        <p:cTn id="139" dur="2000"/>
                                        <p:tgtEl>
                                          <p:spTgt spid="43"/>
                                        </p:tgtEl>
                                      </p:cBhvr>
                                    </p:animEffect>
                                  </p:childTnLst>
                                </p:cTn>
                              </p:par>
                              <p:par>
                                <p:cTn id="140" presetID="1" presetClass="entr" presetSubtype="0" fill="hold" grpId="0" nodeType="withEffect">
                                  <p:stCondLst>
                                    <p:cond delay="0"/>
                                  </p:stCondLst>
                                  <p:childTnLst>
                                    <p:set>
                                      <p:cBhvr>
                                        <p:cTn id="141" dur="1" fill="hold">
                                          <p:stCondLst>
                                            <p:cond delay="0"/>
                                          </p:stCondLst>
                                        </p:cTn>
                                        <p:tgtEl>
                                          <p:spTgt spid="59"/>
                                        </p:tgtEl>
                                        <p:attrNameLst>
                                          <p:attrName>style.visibility</p:attrName>
                                        </p:attrNameLst>
                                      </p:cBhvr>
                                      <p:to>
                                        <p:strVal val="visible"/>
                                      </p:to>
                                    </p:set>
                                  </p:childTnLst>
                                </p:cTn>
                              </p:par>
                              <p:par>
                                <p:cTn id="142" presetID="1" presetClass="exit" presetSubtype="0" fill="hold" grpId="1" nodeType="withEffect">
                                  <p:stCondLst>
                                    <p:cond delay="0"/>
                                  </p:stCondLst>
                                  <p:childTnLst>
                                    <p:set>
                                      <p:cBhvr>
                                        <p:cTn id="143" dur="1" fill="hold">
                                          <p:stCondLst>
                                            <p:cond delay="0"/>
                                          </p:stCondLst>
                                        </p:cTn>
                                        <p:tgtEl>
                                          <p:spTgt spid="100"/>
                                        </p:tgtEl>
                                        <p:attrNameLst>
                                          <p:attrName>style.visibility</p:attrName>
                                        </p:attrNameLst>
                                      </p:cBhvr>
                                      <p:to>
                                        <p:strVal val="hidden"/>
                                      </p:to>
                                    </p:set>
                                  </p:childTnLst>
                                </p:cTn>
                              </p:par>
                              <p:par>
                                <p:cTn id="144" presetID="1" presetClass="entr" presetSubtype="0" fill="hold" grpId="0" nodeType="withEffect">
                                  <p:stCondLst>
                                    <p:cond delay="0"/>
                                  </p:stCondLst>
                                  <p:childTnLst>
                                    <p:set>
                                      <p:cBhvr>
                                        <p:cTn id="145" dur="1" fill="hold">
                                          <p:stCondLst>
                                            <p:cond delay="0"/>
                                          </p:stCondLst>
                                        </p:cTn>
                                        <p:tgtEl>
                                          <p:spTgt spid="101"/>
                                        </p:tgtEl>
                                        <p:attrNameLst>
                                          <p:attrName>style.visibility</p:attrName>
                                        </p:attrNameLst>
                                      </p:cBhvr>
                                      <p:to>
                                        <p:strVal val="visible"/>
                                      </p:to>
                                    </p:set>
                                  </p:childTnLst>
                                </p:cTn>
                              </p:par>
                              <p:par>
                                <p:cTn id="146" presetID="1" presetClass="exit" presetSubtype="0" fill="hold" grpId="1" nodeType="withEffect">
                                  <p:stCondLst>
                                    <p:cond delay="0"/>
                                  </p:stCondLst>
                                  <p:childTnLst>
                                    <p:set>
                                      <p:cBhvr>
                                        <p:cTn id="147" dur="1" fill="hold">
                                          <p:stCondLst>
                                            <p:cond delay="0"/>
                                          </p:stCondLst>
                                        </p:cTn>
                                        <p:tgtEl>
                                          <p:spTgt spid="65"/>
                                        </p:tgtEl>
                                        <p:attrNameLst>
                                          <p:attrName>style.visibility</p:attrName>
                                        </p:attrNameLst>
                                      </p:cBhvr>
                                      <p:to>
                                        <p:strVal val="hidden"/>
                                      </p:to>
                                    </p:set>
                                  </p:childTnLst>
                                </p:cTn>
                              </p:par>
                              <p:par>
                                <p:cTn id="148" presetID="1" presetClass="exit" presetSubtype="0" fill="hold" grpId="1" nodeType="withEffect">
                                  <p:stCondLst>
                                    <p:cond delay="0"/>
                                  </p:stCondLst>
                                  <p:childTnLst>
                                    <p:set>
                                      <p:cBhvr>
                                        <p:cTn id="149" dur="1" fill="hold">
                                          <p:stCondLst>
                                            <p:cond delay="0"/>
                                          </p:stCondLst>
                                        </p:cTn>
                                        <p:tgtEl>
                                          <p:spTgt spid="58"/>
                                        </p:tgtEl>
                                        <p:attrNameLst>
                                          <p:attrName>style.visibility</p:attrName>
                                        </p:attrNameLst>
                                      </p:cBhvr>
                                      <p:to>
                                        <p:strVal val="hidden"/>
                                      </p:to>
                                    </p:set>
                                  </p:childTnLst>
                                </p:cTn>
                              </p:par>
                              <p:par>
                                <p:cTn id="150" presetID="1" presetClass="exit" presetSubtype="0" fill="hold" nodeType="withEffect">
                                  <p:stCondLst>
                                    <p:cond delay="0"/>
                                  </p:stCondLst>
                                  <p:childTnLst>
                                    <p:set>
                                      <p:cBhvr>
                                        <p:cTn id="151" dur="1" fill="hold">
                                          <p:stCondLst>
                                            <p:cond delay="0"/>
                                          </p:stCondLst>
                                        </p:cTn>
                                        <p:tgtEl>
                                          <p:spTgt spid="57"/>
                                        </p:tgtEl>
                                        <p:attrNameLst>
                                          <p:attrName>style.visibility</p:attrName>
                                        </p:attrNameLst>
                                      </p:cBhvr>
                                      <p:to>
                                        <p:strVal val="hidden"/>
                                      </p:to>
                                    </p:set>
                                  </p:childTnLst>
                                </p:cTn>
                              </p:par>
                              <p:par>
                                <p:cTn id="152" presetID="1" presetClass="exit" presetSubtype="0" fill="hold" grpId="2" nodeType="withEffect">
                                  <p:stCondLst>
                                    <p:cond delay="0"/>
                                  </p:stCondLst>
                                  <p:childTnLst>
                                    <p:set>
                                      <p:cBhvr>
                                        <p:cTn id="153" dur="1" fill="hold">
                                          <p:stCondLst>
                                            <p:cond delay="0"/>
                                          </p:stCondLst>
                                        </p:cTn>
                                        <p:tgtEl>
                                          <p:spTgt spid="60"/>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42" presetClass="entr" presetSubtype="0" fill="hold" grpId="0" nodeType="clickEffect">
                                  <p:stCondLst>
                                    <p:cond delay="0"/>
                                  </p:stCondLst>
                                  <p:childTnLst>
                                    <p:set>
                                      <p:cBhvr>
                                        <p:cTn id="157" dur="1" fill="hold">
                                          <p:stCondLst>
                                            <p:cond delay="0"/>
                                          </p:stCondLst>
                                        </p:cTn>
                                        <p:tgtEl>
                                          <p:spTgt spid="98"/>
                                        </p:tgtEl>
                                        <p:attrNameLst>
                                          <p:attrName>style.visibility</p:attrName>
                                        </p:attrNameLst>
                                      </p:cBhvr>
                                      <p:to>
                                        <p:strVal val="visible"/>
                                      </p:to>
                                    </p:set>
                                    <p:animEffect transition="in" filter="fade">
                                      <p:cBhvr>
                                        <p:cTn id="158" dur="1000"/>
                                        <p:tgtEl>
                                          <p:spTgt spid="98"/>
                                        </p:tgtEl>
                                      </p:cBhvr>
                                    </p:animEffect>
                                    <p:anim calcmode="lin" valueType="num">
                                      <p:cBhvr>
                                        <p:cTn id="159" dur="1000" fill="hold"/>
                                        <p:tgtEl>
                                          <p:spTgt spid="98"/>
                                        </p:tgtEl>
                                        <p:attrNameLst>
                                          <p:attrName>ppt_x</p:attrName>
                                        </p:attrNameLst>
                                      </p:cBhvr>
                                      <p:tavLst>
                                        <p:tav tm="0">
                                          <p:val>
                                            <p:strVal val="#ppt_x"/>
                                          </p:val>
                                        </p:tav>
                                        <p:tav tm="100000">
                                          <p:val>
                                            <p:strVal val="#ppt_x"/>
                                          </p:val>
                                        </p:tav>
                                      </p:tavLst>
                                    </p:anim>
                                    <p:anim calcmode="lin" valueType="num">
                                      <p:cBhvr>
                                        <p:cTn id="160" dur="1000" fill="hold"/>
                                        <p:tgtEl>
                                          <p:spTgt spid="98"/>
                                        </p:tgtEl>
                                        <p:attrNameLst>
                                          <p:attrName>ppt_y</p:attrName>
                                        </p:attrNameLst>
                                      </p:cBhvr>
                                      <p:tavLst>
                                        <p:tav tm="0">
                                          <p:val>
                                            <p:strVal val="#ppt_y+.1"/>
                                          </p:val>
                                        </p:tav>
                                        <p:tav tm="100000">
                                          <p:val>
                                            <p:strVal val="#ppt_y"/>
                                          </p:val>
                                        </p:tav>
                                      </p:tavLst>
                                    </p:anim>
                                  </p:childTnLst>
                                </p:cTn>
                              </p:par>
                              <p:par>
                                <p:cTn id="161" presetID="42" presetClass="entr" presetSubtype="0" fill="hold" grpId="0" nodeType="withEffect">
                                  <p:stCondLst>
                                    <p:cond delay="0"/>
                                  </p:stCondLst>
                                  <p:childTnLst>
                                    <p:set>
                                      <p:cBhvr>
                                        <p:cTn id="162" dur="1" fill="hold">
                                          <p:stCondLst>
                                            <p:cond delay="0"/>
                                          </p:stCondLst>
                                        </p:cTn>
                                        <p:tgtEl>
                                          <p:spTgt spid="97"/>
                                        </p:tgtEl>
                                        <p:attrNameLst>
                                          <p:attrName>style.visibility</p:attrName>
                                        </p:attrNameLst>
                                      </p:cBhvr>
                                      <p:to>
                                        <p:strVal val="visible"/>
                                      </p:to>
                                    </p:set>
                                    <p:animEffect transition="in" filter="fade">
                                      <p:cBhvr>
                                        <p:cTn id="163" dur="1000"/>
                                        <p:tgtEl>
                                          <p:spTgt spid="97"/>
                                        </p:tgtEl>
                                      </p:cBhvr>
                                    </p:animEffect>
                                    <p:anim calcmode="lin" valueType="num">
                                      <p:cBhvr>
                                        <p:cTn id="164" dur="1000" fill="hold"/>
                                        <p:tgtEl>
                                          <p:spTgt spid="97"/>
                                        </p:tgtEl>
                                        <p:attrNameLst>
                                          <p:attrName>ppt_x</p:attrName>
                                        </p:attrNameLst>
                                      </p:cBhvr>
                                      <p:tavLst>
                                        <p:tav tm="0">
                                          <p:val>
                                            <p:strVal val="#ppt_x"/>
                                          </p:val>
                                        </p:tav>
                                        <p:tav tm="100000">
                                          <p:val>
                                            <p:strVal val="#ppt_x"/>
                                          </p:val>
                                        </p:tav>
                                      </p:tavLst>
                                    </p:anim>
                                    <p:anim calcmode="lin" valueType="num">
                                      <p:cBhvr>
                                        <p:cTn id="165" dur="1000" fill="hold"/>
                                        <p:tgtEl>
                                          <p:spTgt spid="97"/>
                                        </p:tgtEl>
                                        <p:attrNameLst>
                                          <p:attrName>ppt_y</p:attrName>
                                        </p:attrNameLst>
                                      </p:cBhvr>
                                      <p:tavLst>
                                        <p:tav tm="0">
                                          <p:val>
                                            <p:strVal val="#ppt_y+.1"/>
                                          </p:val>
                                        </p:tav>
                                        <p:tav tm="100000">
                                          <p:val>
                                            <p:strVal val="#ppt_y"/>
                                          </p:val>
                                        </p:tav>
                                      </p:tavLst>
                                    </p:anim>
                                  </p:childTnLst>
                                </p:cTn>
                              </p:par>
                              <p:par>
                                <p:cTn id="166" presetID="42" presetClass="entr" presetSubtype="0" fill="hold" nodeType="withEffect">
                                  <p:stCondLst>
                                    <p:cond delay="0"/>
                                  </p:stCondLst>
                                  <p:childTnLst>
                                    <p:set>
                                      <p:cBhvr>
                                        <p:cTn id="167" dur="1" fill="hold">
                                          <p:stCondLst>
                                            <p:cond delay="0"/>
                                          </p:stCondLst>
                                        </p:cTn>
                                        <p:tgtEl>
                                          <p:spTgt spid="61"/>
                                        </p:tgtEl>
                                        <p:attrNameLst>
                                          <p:attrName>style.visibility</p:attrName>
                                        </p:attrNameLst>
                                      </p:cBhvr>
                                      <p:to>
                                        <p:strVal val="visible"/>
                                      </p:to>
                                    </p:set>
                                    <p:animEffect transition="in" filter="fade">
                                      <p:cBhvr>
                                        <p:cTn id="168" dur="1000"/>
                                        <p:tgtEl>
                                          <p:spTgt spid="61"/>
                                        </p:tgtEl>
                                      </p:cBhvr>
                                    </p:animEffect>
                                    <p:anim calcmode="lin" valueType="num">
                                      <p:cBhvr>
                                        <p:cTn id="169" dur="1000" fill="hold"/>
                                        <p:tgtEl>
                                          <p:spTgt spid="61"/>
                                        </p:tgtEl>
                                        <p:attrNameLst>
                                          <p:attrName>ppt_x</p:attrName>
                                        </p:attrNameLst>
                                      </p:cBhvr>
                                      <p:tavLst>
                                        <p:tav tm="0">
                                          <p:val>
                                            <p:strVal val="#ppt_x"/>
                                          </p:val>
                                        </p:tav>
                                        <p:tav tm="100000">
                                          <p:val>
                                            <p:strVal val="#ppt_x"/>
                                          </p:val>
                                        </p:tav>
                                      </p:tavLst>
                                    </p:anim>
                                    <p:anim calcmode="lin" valueType="num">
                                      <p:cBhvr>
                                        <p:cTn id="170" dur="1000" fill="hold"/>
                                        <p:tgtEl>
                                          <p:spTgt spid="61"/>
                                        </p:tgtEl>
                                        <p:attrNameLst>
                                          <p:attrName>ppt_y</p:attrName>
                                        </p:attrNameLst>
                                      </p:cBhvr>
                                      <p:tavLst>
                                        <p:tav tm="0">
                                          <p:val>
                                            <p:strVal val="#ppt_y+.1"/>
                                          </p:val>
                                        </p:tav>
                                        <p:tav tm="100000">
                                          <p:val>
                                            <p:strVal val="#ppt_y"/>
                                          </p:val>
                                        </p:tav>
                                      </p:tavLst>
                                    </p:anim>
                                  </p:childTnLst>
                                </p:cTn>
                              </p:par>
                              <p:par>
                                <p:cTn id="171" presetID="42" presetClass="entr" presetSubtype="0" fill="hold" nodeType="withEffect">
                                  <p:stCondLst>
                                    <p:cond delay="0"/>
                                  </p:stCondLst>
                                  <p:childTnLst>
                                    <p:set>
                                      <p:cBhvr>
                                        <p:cTn id="172" dur="1" fill="hold">
                                          <p:stCondLst>
                                            <p:cond delay="0"/>
                                          </p:stCondLst>
                                        </p:cTn>
                                        <p:tgtEl>
                                          <p:spTgt spid="68"/>
                                        </p:tgtEl>
                                        <p:attrNameLst>
                                          <p:attrName>style.visibility</p:attrName>
                                        </p:attrNameLst>
                                      </p:cBhvr>
                                      <p:to>
                                        <p:strVal val="visible"/>
                                      </p:to>
                                    </p:set>
                                    <p:animEffect transition="in" filter="fade">
                                      <p:cBhvr>
                                        <p:cTn id="173" dur="1000"/>
                                        <p:tgtEl>
                                          <p:spTgt spid="68"/>
                                        </p:tgtEl>
                                      </p:cBhvr>
                                    </p:animEffect>
                                    <p:anim calcmode="lin" valueType="num">
                                      <p:cBhvr>
                                        <p:cTn id="174" dur="1000" fill="hold"/>
                                        <p:tgtEl>
                                          <p:spTgt spid="68"/>
                                        </p:tgtEl>
                                        <p:attrNameLst>
                                          <p:attrName>ppt_x</p:attrName>
                                        </p:attrNameLst>
                                      </p:cBhvr>
                                      <p:tavLst>
                                        <p:tav tm="0">
                                          <p:val>
                                            <p:strVal val="#ppt_x"/>
                                          </p:val>
                                        </p:tav>
                                        <p:tav tm="100000">
                                          <p:val>
                                            <p:strVal val="#ppt_x"/>
                                          </p:val>
                                        </p:tav>
                                      </p:tavLst>
                                    </p:anim>
                                    <p:anim calcmode="lin" valueType="num">
                                      <p:cBhvr>
                                        <p:cTn id="175" dur="1000" fill="hold"/>
                                        <p:tgtEl>
                                          <p:spTgt spid="68"/>
                                        </p:tgtEl>
                                        <p:attrNameLst>
                                          <p:attrName>ppt_y</p:attrName>
                                        </p:attrNameLst>
                                      </p:cBhvr>
                                      <p:tavLst>
                                        <p:tav tm="0">
                                          <p:val>
                                            <p:strVal val="#ppt_y+.1"/>
                                          </p:val>
                                        </p:tav>
                                        <p:tav tm="100000">
                                          <p:val>
                                            <p:strVal val="#ppt_y"/>
                                          </p:val>
                                        </p:tav>
                                      </p:tavLst>
                                    </p:anim>
                                  </p:childTnLst>
                                </p:cTn>
                              </p:par>
                              <p:par>
                                <p:cTn id="176" presetID="42" presetClass="entr" presetSubtype="0" fill="hold" grpId="0" nodeType="withEffect">
                                  <p:stCondLst>
                                    <p:cond delay="0"/>
                                  </p:stCondLst>
                                  <p:childTnLst>
                                    <p:set>
                                      <p:cBhvr>
                                        <p:cTn id="177" dur="1" fill="hold">
                                          <p:stCondLst>
                                            <p:cond delay="0"/>
                                          </p:stCondLst>
                                        </p:cTn>
                                        <p:tgtEl>
                                          <p:spTgt spid="69"/>
                                        </p:tgtEl>
                                        <p:attrNameLst>
                                          <p:attrName>style.visibility</p:attrName>
                                        </p:attrNameLst>
                                      </p:cBhvr>
                                      <p:to>
                                        <p:strVal val="visible"/>
                                      </p:to>
                                    </p:set>
                                    <p:animEffect transition="in" filter="fade">
                                      <p:cBhvr>
                                        <p:cTn id="178" dur="1000"/>
                                        <p:tgtEl>
                                          <p:spTgt spid="69"/>
                                        </p:tgtEl>
                                      </p:cBhvr>
                                    </p:animEffect>
                                    <p:anim calcmode="lin" valueType="num">
                                      <p:cBhvr>
                                        <p:cTn id="179" dur="1000" fill="hold"/>
                                        <p:tgtEl>
                                          <p:spTgt spid="69"/>
                                        </p:tgtEl>
                                        <p:attrNameLst>
                                          <p:attrName>ppt_x</p:attrName>
                                        </p:attrNameLst>
                                      </p:cBhvr>
                                      <p:tavLst>
                                        <p:tav tm="0">
                                          <p:val>
                                            <p:strVal val="#ppt_x"/>
                                          </p:val>
                                        </p:tav>
                                        <p:tav tm="100000">
                                          <p:val>
                                            <p:strVal val="#ppt_x"/>
                                          </p:val>
                                        </p:tav>
                                      </p:tavLst>
                                    </p:anim>
                                    <p:anim calcmode="lin" valueType="num">
                                      <p:cBhvr>
                                        <p:cTn id="180" dur="1000" fill="hold"/>
                                        <p:tgtEl>
                                          <p:spTgt spid="69"/>
                                        </p:tgtEl>
                                        <p:attrNameLst>
                                          <p:attrName>ppt_y</p:attrName>
                                        </p:attrNameLst>
                                      </p:cBhvr>
                                      <p:tavLst>
                                        <p:tav tm="0">
                                          <p:val>
                                            <p:strVal val="#ppt_y+.1"/>
                                          </p:val>
                                        </p:tav>
                                        <p:tav tm="100000">
                                          <p:val>
                                            <p:strVal val="#ppt_y"/>
                                          </p:val>
                                        </p:tav>
                                      </p:tavLst>
                                    </p:anim>
                                  </p:childTnLst>
                                </p:cTn>
                              </p:par>
                              <p:par>
                                <p:cTn id="181" presetID="42" presetClass="entr" presetSubtype="0" fill="hold" nodeType="withEffect">
                                  <p:stCondLst>
                                    <p:cond delay="0"/>
                                  </p:stCondLst>
                                  <p:childTnLst>
                                    <p:set>
                                      <p:cBhvr>
                                        <p:cTn id="182" dur="1" fill="hold">
                                          <p:stCondLst>
                                            <p:cond delay="0"/>
                                          </p:stCondLst>
                                        </p:cTn>
                                        <p:tgtEl>
                                          <p:spTgt spid="71"/>
                                        </p:tgtEl>
                                        <p:attrNameLst>
                                          <p:attrName>style.visibility</p:attrName>
                                        </p:attrNameLst>
                                      </p:cBhvr>
                                      <p:to>
                                        <p:strVal val="visible"/>
                                      </p:to>
                                    </p:set>
                                    <p:animEffect transition="in" filter="fade">
                                      <p:cBhvr>
                                        <p:cTn id="183" dur="1000"/>
                                        <p:tgtEl>
                                          <p:spTgt spid="71"/>
                                        </p:tgtEl>
                                      </p:cBhvr>
                                    </p:animEffect>
                                    <p:anim calcmode="lin" valueType="num">
                                      <p:cBhvr>
                                        <p:cTn id="184" dur="1000" fill="hold"/>
                                        <p:tgtEl>
                                          <p:spTgt spid="71"/>
                                        </p:tgtEl>
                                        <p:attrNameLst>
                                          <p:attrName>ppt_x</p:attrName>
                                        </p:attrNameLst>
                                      </p:cBhvr>
                                      <p:tavLst>
                                        <p:tav tm="0">
                                          <p:val>
                                            <p:strVal val="#ppt_x"/>
                                          </p:val>
                                        </p:tav>
                                        <p:tav tm="100000">
                                          <p:val>
                                            <p:strVal val="#ppt_x"/>
                                          </p:val>
                                        </p:tav>
                                      </p:tavLst>
                                    </p:anim>
                                    <p:anim calcmode="lin" valueType="num">
                                      <p:cBhvr>
                                        <p:cTn id="185" dur="1000" fill="hold"/>
                                        <p:tgtEl>
                                          <p:spTgt spid="71"/>
                                        </p:tgtEl>
                                        <p:attrNameLst>
                                          <p:attrName>ppt_y</p:attrName>
                                        </p:attrNameLst>
                                      </p:cBhvr>
                                      <p:tavLst>
                                        <p:tav tm="0">
                                          <p:val>
                                            <p:strVal val="#ppt_y+.1"/>
                                          </p:val>
                                        </p:tav>
                                        <p:tav tm="100000">
                                          <p:val>
                                            <p:strVal val="#ppt_y"/>
                                          </p:val>
                                        </p:tav>
                                      </p:tavLst>
                                    </p:anim>
                                  </p:childTnLst>
                                </p:cTn>
                              </p:par>
                              <p:par>
                                <p:cTn id="186" presetID="42" presetClass="entr" presetSubtype="0" fill="hold" grpId="0" nodeType="withEffect">
                                  <p:stCondLst>
                                    <p:cond delay="0"/>
                                  </p:stCondLst>
                                  <p:childTnLst>
                                    <p:set>
                                      <p:cBhvr>
                                        <p:cTn id="187" dur="1" fill="hold">
                                          <p:stCondLst>
                                            <p:cond delay="0"/>
                                          </p:stCondLst>
                                        </p:cTn>
                                        <p:tgtEl>
                                          <p:spTgt spid="73"/>
                                        </p:tgtEl>
                                        <p:attrNameLst>
                                          <p:attrName>style.visibility</p:attrName>
                                        </p:attrNameLst>
                                      </p:cBhvr>
                                      <p:to>
                                        <p:strVal val="visible"/>
                                      </p:to>
                                    </p:set>
                                    <p:animEffect transition="in" filter="fade">
                                      <p:cBhvr>
                                        <p:cTn id="188" dur="1000"/>
                                        <p:tgtEl>
                                          <p:spTgt spid="73"/>
                                        </p:tgtEl>
                                      </p:cBhvr>
                                    </p:animEffect>
                                    <p:anim calcmode="lin" valueType="num">
                                      <p:cBhvr>
                                        <p:cTn id="189" dur="1000" fill="hold"/>
                                        <p:tgtEl>
                                          <p:spTgt spid="73"/>
                                        </p:tgtEl>
                                        <p:attrNameLst>
                                          <p:attrName>ppt_x</p:attrName>
                                        </p:attrNameLst>
                                      </p:cBhvr>
                                      <p:tavLst>
                                        <p:tav tm="0">
                                          <p:val>
                                            <p:strVal val="#ppt_x"/>
                                          </p:val>
                                        </p:tav>
                                        <p:tav tm="100000">
                                          <p:val>
                                            <p:strVal val="#ppt_x"/>
                                          </p:val>
                                        </p:tav>
                                      </p:tavLst>
                                    </p:anim>
                                    <p:anim calcmode="lin" valueType="num">
                                      <p:cBhvr>
                                        <p:cTn id="190" dur="1000" fill="hold"/>
                                        <p:tgtEl>
                                          <p:spTgt spid="73"/>
                                        </p:tgtEl>
                                        <p:attrNameLst>
                                          <p:attrName>ppt_y</p:attrName>
                                        </p:attrNameLst>
                                      </p:cBhvr>
                                      <p:tavLst>
                                        <p:tav tm="0">
                                          <p:val>
                                            <p:strVal val="#ppt_y+.1"/>
                                          </p:val>
                                        </p:tav>
                                        <p:tav tm="100000">
                                          <p:val>
                                            <p:strVal val="#ppt_y"/>
                                          </p:val>
                                        </p:tav>
                                      </p:tavLst>
                                    </p:anim>
                                  </p:childTnLst>
                                </p:cTn>
                              </p:par>
                              <p:par>
                                <p:cTn id="191" presetID="42" presetClass="entr" presetSubtype="0" fill="hold" grpId="0" nodeType="withEffect">
                                  <p:stCondLst>
                                    <p:cond delay="0"/>
                                  </p:stCondLst>
                                  <p:childTnLst>
                                    <p:set>
                                      <p:cBhvr>
                                        <p:cTn id="192" dur="1" fill="hold">
                                          <p:stCondLst>
                                            <p:cond delay="0"/>
                                          </p:stCondLst>
                                        </p:cTn>
                                        <p:tgtEl>
                                          <p:spTgt spid="75"/>
                                        </p:tgtEl>
                                        <p:attrNameLst>
                                          <p:attrName>style.visibility</p:attrName>
                                        </p:attrNameLst>
                                      </p:cBhvr>
                                      <p:to>
                                        <p:strVal val="visible"/>
                                      </p:to>
                                    </p:set>
                                    <p:animEffect transition="in" filter="fade">
                                      <p:cBhvr>
                                        <p:cTn id="193" dur="1000"/>
                                        <p:tgtEl>
                                          <p:spTgt spid="75"/>
                                        </p:tgtEl>
                                      </p:cBhvr>
                                    </p:animEffect>
                                    <p:anim calcmode="lin" valueType="num">
                                      <p:cBhvr>
                                        <p:cTn id="194" dur="1000" fill="hold"/>
                                        <p:tgtEl>
                                          <p:spTgt spid="75"/>
                                        </p:tgtEl>
                                        <p:attrNameLst>
                                          <p:attrName>ppt_x</p:attrName>
                                        </p:attrNameLst>
                                      </p:cBhvr>
                                      <p:tavLst>
                                        <p:tav tm="0">
                                          <p:val>
                                            <p:strVal val="#ppt_x"/>
                                          </p:val>
                                        </p:tav>
                                        <p:tav tm="100000">
                                          <p:val>
                                            <p:strVal val="#ppt_x"/>
                                          </p:val>
                                        </p:tav>
                                      </p:tavLst>
                                    </p:anim>
                                    <p:anim calcmode="lin" valueType="num">
                                      <p:cBhvr>
                                        <p:cTn id="195" dur="1000" fill="hold"/>
                                        <p:tgtEl>
                                          <p:spTgt spid="75"/>
                                        </p:tgtEl>
                                        <p:attrNameLst>
                                          <p:attrName>ppt_y</p:attrName>
                                        </p:attrNameLst>
                                      </p:cBhvr>
                                      <p:tavLst>
                                        <p:tav tm="0">
                                          <p:val>
                                            <p:strVal val="#ppt_y+.1"/>
                                          </p:val>
                                        </p:tav>
                                        <p:tav tm="100000">
                                          <p:val>
                                            <p:strVal val="#ppt_y"/>
                                          </p:val>
                                        </p:tav>
                                      </p:tavLst>
                                    </p:anim>
                                  </p:childTnLst>
                                </p:cTn>
                              </p:par>
                              <p:par>
                                <p:cTn id="196" presetID="42" presetClass="entr" presetSubtype="0" fill="hold" grpId="0" nodeType="withEffect">
                                  <p:stCondLst>
                                    <p:cond delay="0"/>
                                  </p:stCondLst>
                                  <p:childTnLst>
                                    <p:set>
                                      <p:cBhvr>
                                        <p:cTn id="197" dur="1" fill="hold">
                                          <p:stCondLst>
                                            <p:cond delay="0"/>
                                          </p:stCondLst>
                                        </p:cTn>
                                        <p:tgtEl>
                                          <p:spTgt spid="76"/>
                                        </p:tgtEl>
                                        <p:attrNameLst>
                                          <p:attrName>style.visibility</p:attrName>
                                        </p:attrNameLst>
                                      </p:cBhvr>
                                      <p:to>
                                        <p:strVal val="visible"/>
                                      </p:to>
                                    </p:set>
                                    <p:animEffect transition="in" filter="fade">
                                      <p:cBhvr>
                                        <p:cTn id="198" dur="1000"/>
                                        <p:tgtEl>
                                          <p:spTgt spid="76"/>
                                        </p:tgtEl>
                                      </p:cBhvr>
                                    </p:animEffect>
                                    <p:anim calcmode="lin" valueType="num">
                                      <p:cBhvr>
                                        <p:cTn id="199" dur="1000" fill="hold"/>
                                        <p:tgtEl>
                                          <p:spTgt spid="76"/>
                                        </p:tgtEl>
                                        <p:attrNameLst>
                                          <p:attrName>ppt_x</p:attrName>
                                        </p:attrNameLst>
                                      </p:cBhvr>
                                      <p:tavLst>
                                        <p:tav tm="0">
                                          <p:val>
                                            <p:strVal val="#ppt_x"/>
                                          </p:val>
                                        </p:tav>
                                        <p:tav tm="100000">
                                          <p:val>
                                            <p:strVal val="#ppt_x"/>
                                          </p:val>
                                        </p:tav>
                                      </p:tavLst>
                                    </p:anim>
                                    <p:anim calcmode="lin" valueType="num">
                                      <p:cBhvr>
                                        <p:cTn id="200" dur="1000" fill="hold"/>
                                        <p:tgtEl>
                                          <p:spTgt spid="76"/>
                                        </p:tgtEl>
                                        <p:attrNameLst>
                                          <p:attrName>ppt_y</p:attrName>
                                        </p:attrNameLst>
                                      </p:cBhvr>
                                      <p:tavLst>
                                        <p:tav tm="0">
                                          <p:val>
                                            <p:strVal val="#ppt_y+.1"/>
                                          </p:val>
                                        </p:tav>
                                        <p:tav tm="100000">
                                          <p:val>
                                            <p:strVal val="#ppt_y"/>
                                          </p:val>
                                        </p:tav>
                                      </p:tavLst>
                                    </p:anim>
                                  </p:childTnLst>
                                </p:cTn>
                              </p:par>
                              <p:par>
                                <p:cTn id="201" presetID="42" presetClass="entr" presetSubtype="0" fill="hold" grpId="0" nodeType="withEffect">
                                  <p:stCondLst>
                                    <p:cond delay="0"/>
                                  </p:stCondLst>
                                  <p:childTnLst>
                                    <p:set>
                                      <p:cBhvr>
                                        <p:cTn id="202" dur="1" fill="hold">
                                          <p:stCondLst>
                                            <p:cond delay="0"/>
                                          </p:stCondLst>
                                        </p:cTn>
                                        <p:tgtEl>
                                          <p:spTgt spid="77"/>
                                        </p:tgtEl>
                                        <p:attrNameLst>
                                          <p:attrName>style.visibility</p:attrName>
                                        </p:attrNameLst>
                                      </p:cBhvr>
                                      <p:to>
                                        <p:strVal val="visible"/>
                                      </p:to>
                                    </p:set>
                                    <p:animEffect transition="in" filter="fade">
                                      <p:cBhvr>
                                        <p:cTn id="203" dur="1000"/>
                                        <p:tgtEl>
                                          <p:spTgt spid="77"/>
                                        </p:tgtEl>
                                      </p:cBhvr>
                                    </p:animEffect>
                                    <p:anim calcmode="lin" valueType="num">
                                      <p:cBhvr>
                                        <p:cTn id="204" dur="1000" fill="hold"/>
                                        <p:tgtEl>
                                          <p:spTgt spid="77"/>
                                        </p:tgtEl>
                                        <p:attrNameLst>
                                          <p:attrName>ppt_x</p:attrName>
                                        </p:attrNameLst>
                                      </p:cBhvr>
                                      <p:tavLst>
                                        <p:tav tm="0">
                                          <p:val>
                                            <p:strVal val="#ppt_x"/>
                                          </p:val>
                                        </p:tav>
                                        <p:tav tm="100000">
                                          <p:val>
                                            <p:strVal val="#ppt_x"/>
                                          </p:val>
                                        </p:tav>
                                      </p:tavLst>
                                    </p:anim>
                                    <p:anim calcmode="lin" valueType="num">
                                      <p:cBhvr>
                                        <p:cTn id="205" dur="1000" fill="hold"/>
                                        <p:tgtEl>
                                          <p:spTgt spid="77"/>
                                        </p:tgtEl>
                                        <p:attrNameLst>
                                          <p:attrName>ppt_y</p:attrName>
                                        </p:attrNameLst>
                                      </p:cBhvr>
                                      <p:tavLst>
                                        <p:tav tm="0">
                                          <p:val>
                                            <p:strVal val="#ppt_y+.1"/>
                                          </p:val>
                                        </p:tav>
                                        <p:tav tm="100000">
                                          <p:val>
                                            <p:strVal val="#ppt_y"/>
                                          </p:val>
                                        </p:tav>
                                      </p:tavLst>
                                    </p:anim>
                                  </p:childTnLst>
                                </p:cTn>
                              </p:par>
                              <p:par>
                                <p:cTn id="206" presetID="42" presetClass="entr" presetSubtype="0" fill="hold" grpId="0" nodeType="withEffect">
                                  <p:stCondLst>
                                    <p:cond delay="0"/>
                                  </p:stCondLst>
                                  <p:childTnLst>
                                    <p:set>
                                      <p:cBhvr>
                                        <p:cTn id="207" dur="1" fill="hold">
                                          <p:stCondLst>
                                            <p:cond delay="0"/>
                                          </p:stCondLst>
                                        </p:cTn>
                                        <p:tgtEl>
                                          <p:spTgt spid="83"/>
                                        </p:tgtEl>
                                        <p:attrNameLst>
                                          <p:attrName>style.visibility</p:attrName>
                                        </p:attrNameLst>
                                      </p:cBhvr>
                                      <p:to>
                                        <p:strVal val="visible"/>
                                      </p:to>
                                    </p:set>
                                    <p:animEffect transition="in" filter="fade">
                                      <p:cBhvr>
                                        <p:cTn id="208" dur="1000"/>
                                        <p:tgtEl>
                                          <p:spTgt spid="83"/>
                                        </p:tgtEl>
                                      </p:cBhvr>
                                    </p:animEffect>
                                    <p:anim calcmode="lin" valueType="num">
                                      <p:cBhvr>
                                        <p:cTn id="209" dur="1000" fill="hold"/>
                                        <p:tgtEl>
                                          <p:spTgt spid="83"/>
                                        </p:tgtEl>
                                        <p:attrNameLst>
                                          <p:attrName>ppt_x</p:attrName>
                                        </p:attrNameLst>
                                      </p:cBhvr>
                                      <p:tavLst>
                                        <p:tav tm="0">
                                          <p:val>
                                            <p:strVal val="#ppt_x"/>
                                          </p:val>
                                        </p:tav>
                                        <p:tav tm="100000">
                                          <p:val>
                                            <p:strVal val="#ppt_x"/>
                                          </p:val>
                                        </p:tav>
                                      </p:tavLst>
                                    </p:anim>
                                    <p:anim calcmode="lin" valueType="num">
                                      <p:cBhvr>
                                        <p:cTn id="210" dur="1000" fill="hold"/>
                                        <p:tgtEl>
                                          <p:spTgt spid="83"/>
                                        </p:tgtEl>
                                        <p:attrNameLst>
                                          <p:attrName>ppt_y</p:attrName>
                                        </p:attrNameLst>
                                      </p:cBhvr>
                                      <p:tavLst>
                                        <p:tav tm="0">
                                          <p:val>
                                            <p:strVal val="#ppt_y+.1"/>
                                          </p:val>
                                        </p:tav>
                                        <p:tav tm="100000">
                                          <p:val>
                                            <p:strVal val="#ppt_y"/>
                                          </p:val>
                                        </p:tav>
                                      </p:tavLst>
                                    </p:anim>
                                  </p:childTnLst>
                                </p:cTn>
                              </p:par>
                              <p:par>
                                <p:cTn id="211" presetID="42" presetClass="entr" presetSubtype="0" fill="hold" nodeType="withEffect">
                                  <p:stCondLst>
                                    <p:cond delay="0"/>
                                  </p:stCondLst>
                                  <p:childTnLst>
                                    <p:set>
                                      <p:cBhvr>
                                        <p:cTn id="212" dur="1" fill="hold">
                                          <p:stCondLst>
                                            <p:cond delay="0"/>
                                          </p:stCondLst>
                                        </p:cTn>
                                        <p:tgtEl>
                                          <p:spTgt spid="84"/>
                                        </p:tgtEl>
                                        <p:attrNameLst>
                                          <p:attrName>style.visibility</p:attrName>
                                        </p:attrNameLst>
                                      </p:cBhvr>
                                      <p:to>
                                        <p:strVal val="visible"/>
                                      </p:to>
                                    </p:set>
                                    <p:animEffect transition="in" filter="fade">
                                      <p:cBhvr>
                                        <p:cTn id="213" dur="1000"/>
                                        <p:tgtEl>
                                          <p:spTgt spid="84"/>
                                        </p:tgtEl>
                                      </p:cBhvr>
                                    </p:animEffect>
                                    <p:anim calcmode="lin" valueType="num">
                                      <p:cBhvr>
                                        <p:cTn id="214" dur="1000" fill="hold"/>
                                        <p:tgtEl>
                                          <p:spTgt spid="84"/>
                                        </p:tgtEl>
                                        <p:attrNameLst>
                                          <p:attrName>ppt_x</p:attrName>
                                        </p:attrNameLst>
                                      </p:cBhvr>
                                      <p:tavLst>
                                        <p:tav tm="0">
                                          <p:val>
                                            <p:strVal val="#ppt_x"/>
                                          </p:val>
                                        </p:tav>
                                        <p:tav tm="100000">
                                          <p:val>
                                            <p:strVal val="#ppt_x"/>
                                          </p:val>
                                        </p:tav>
                                      </p:tavLst>
                                    </p:anim>
                                    <p:anim calcmode="lin" valueType="num">
                                      <p:cBhvr>
                                        <p:cTn id="215" dur="1000" fill="hold"/>
                                        <p:tgtEl>
                                          <p:spTgt spid="84"/>
                                        </p:tgtEl>
                                        <p:attrNameLst>
                                          <p:attrName>ppt_y</p:attrName>
                                        </p:attrNameLst>
                                      </p:cBhvr>
                                      <p:tavLst>
                                        <p:tav tm="0">
                                          <p:val>
                                            <p:strVal val="#ppt_y+.1"/>
                                          </p:val>
                                        </p:tav>
                                        <p:tav tm="100000">
                                          <p:val>
                                            <p:strVal val="#ppt_y"/>
                                          </p:val>
                                        </p:tav>
                                      </p:tavLst>
                                    </p:anim>
                                  </p:childTnLst>
                                </p:cTn>
                              </p:par>
                              <p:par>
                                <p:cTn id="216" presetID="42" presetClass="entr" presetSubtype="0" fill="hold" nodeType="withEffect">
                                  <p:stCondLst>
                                    <p:cond delay="0"/>
                                  </p:stCondLst>
                                  <p:childTnLst>
                                    <p:set>
                                      <p:cBhvr>
                                        <p:cTn id="217" dur="1" fill="hold">
                                          <p:stCondLst>
                                            <p:cond delay="0"/>
                                          </p:stCondLst>
                                        </p:cTn>
                                        <p:tgtEl>
                                          <p:spTgt spid="92"/>
                                        </p:tgtEl>
                                        <p:attrNameLst>
                                          <p:attrName>style.visibility</p:attrName>
                                        </p:attrNameLst>
                                      </p:cBhvr>
                                      <p:to>
                                        <p:strVal val="visible"/>
                                      </p:to>
                                    </p:set>
                                    <p:animEffect transition="in" filter="fade">
                                      <p:cBhvr>
                                        <p:cTn id="218" dur="1000"/>
                                        <p:tgtEl>
                                          <p:spTgt spid="92"/>
                                        </p:tgtEl>
                                      </p:cBhvr>
                                    </p:animEffect>
                                    <p:anim calcmode="lin" valueType="num">
                                      <p:cBhvr>
                                        <p:cTn id="219" dur="1000" fill="hold"/>
                                        <p:tgtEl>
                                          <p:spTgt spid="92"/>
                                        </p:tgtEl>
                                        <p:attrNameLst>
                                          <p:attrName>ppt_x</p:attrName>
                                        </p:attrNameLst>
                                      </p:cBhvr>
                                      <p:tavLst>
                                        <p:tav tm="0">
                                          <p:val>
                                            <p:strVal val="#ppt_x"/>
                                          </p:val>
                                        </p:tav>
                                        <p:tav tm="100000">
                                          <p:val>
                                            <p:strVal val="#ppt_x"/>
                                          </p:val>
                                        </p:tav>
                                      </p:tavLst>
                                    </p:anim>
                                    <p:anim calcmode="lin" valueType="num">
                                      <p:cBhvr>
                                        <p:cTn id="220" dur="1000" fill="hold"/>
                                        <p:tgtEl>
                                          <p:spTgt spid="92"/>
                                        </p:tgtEl>
                                        <p:attrNameLst>
                                          <p:attrName>ppt_y</p:attrName>
                                        </p:attrNameLst>
                                      </p:cBhvr>
                                      <p:tavLst>
                                        <p:tav tm="0">
                                          <p:val>
                                            <p:strVal val="#ppt_y+.1"/>
                                          </p:val>
                                        </p:tav>
                                        <p:tav tm="100000">
                                          <p:val>
                                            <p:strVal val="#ppt_y"/>
                                          </p:val>
                                        </p:tav>
                                      </p:tavLst>
                                    </p:anim>
                                  </p:childTnLst>
                                </p:cTn>
                              </p:par>
                              <p:par>
                                <p:cTn id="221" presetID="42" presetClass="entr" presetSubtype="0" fill="hold" grpId="0" nodeType="withEffect">
                                  <p:stCondLst>
                                    <p:cond delay="0"/>
                                  </p:stCondLst>
                                  <p:childTnLst>
                                    <p:set>
                                      <p:cBhvr>
                                        <p:cTn id="222" dur="1" fill="hold">
                                          <p:stCondLst>
                                            <p:cond delay="0"/>
                                          </p:stCondLst>
                                        </p:cTn>
                                        <p:tgtEl>
                                          <p:spTgt spid="93"/>
                                        </p:tgtEl>
                                        <p:attrNameLst>
                                          <p:attrName>style.visibility</p:attrName>
                                        </p:attrNameLst>
                                      </p:cBhvr>
                                      <p:to>
                                        <p:strVal val="visible"/>
                                      </p:to>
                                    </p:set>
                                    <p:animEffect transition="in" filter="fade">
                                      <p:cBhvr>
                                        <p:cTn id="223" dur="1000"/>
                                        <p:tgtEl>
                                          <p:spTgt spid="93"/>
                                        </p:tgtEl>
                                      </p:cBhvr>
                                    </p:animEffect>
                                    <p:anim calcmode="lin" valueType="num">
                                      <p:cBhvr>
                                        <p:cTn id="224" dur="1000" fill="hold"/>
                                        <p:tgtEl>
                                          <p:spTgt spid="93"/>
                                        </p:tgtEl>
                                        <p:attrNameLst>
                                          <p:attrName>ppt_x</p:attrName>
                                        </p:attrNameLst>
                                      </p:cBhvr>
                                      <p:tavLst>
                                        <p:tav tm="0">
                                          <p:val>
                                            <p:strVal val="#ppt_x"/>
                                          </p:val>
                                        </p:tav>
                                        <p:tav tm="100000">
                                          <p:val>
                                            <p:strVal val="#ppt_x"/>
                                          </p:val>
                                        </p:tav>
                                      </p:tavLst>
                                    </p:anim>
                                    <p:anim calcmode="lin" valueType="num">
                                      <p:cBhvr>
                                        <p:cTn id="225" dur="1000" fill="hold"/>
                                        <p:tgtEl>
                                          <p:spTgt spid="93"/>
                                        </p:tgtEl>
                                        <p:attrNameLst>
                                          <p:attrName>ppt_y</p:attrName>
                                        </p:attrNameLst>
                                      </p:cBhvr>
                                      <p:tavLst>
                                        <p:tav tm="0">
                                          <p:val>
                                            <p:strVal val="#ppt_y+.1"/>
                                          </p:val>
                                        </p:tav>
                                        <p:tav tm="100000">
                                          <p:val>
                                            <p:strVal val="#ppt_y"/>
                                          </p:val>
                                        </p:tav>
                                      </p:tavLst>
                                    </p:anim>
                                  </p:childTnLst>
                                </p:cTn>
                              </p:par>
                              <p:par>
                                <p:cTn id="226" presetID="42" presetClass="entr" presetSubtype="0" fill="hold" grpId="0" nodeType="withEffect">
                                  <p:stCondLst>
                                    <p:cond delay="0"/>
                                  </p:stCondLst>
                                  <p:childTnLst>
                                    <p:set>
                                      <p:cBhvr>
                                        <p:cTn id="227" dur="1" fill="hold">
                                          <p:stCondLst>
                                            <p:cond delay="0"/>
                                          </p:stCondLst>
                                        </p:cTn>
                                        <p:tgtEl>
                                          <p:spTgt spid="94"/>
                                        </p:tgtEl>
                                        <p:attrNameLst>
                                          <p:attrName>style.visibility</p:attrName>
                                        </p:attrNameLst>
                                      </p:cBhvr>
                                      <p:to>
                                        <p:strVal val="visible"/>
                                      </p:to>
                                    </p:set>
                                    <p:animEffect transition="in" filter="fade">
                                      <p:cBhvr>
                                        <p:cTn id="228" dur="1000"/>
                                        <p:tgtEl>
                                          <p:spTgt spid="94"/>
                                        </p:tgtEl>
                                      </p:cBhvr>
                                    </p:animEffect>
                                    <p:anim calcmode="lin" valueType="num">
                                      <p:cBhvr>
                                        <p:cTn id="229" dur="1000" fill="hold"/>
                                        <p:tgtEl>
                                          <p:spTgt spid="94"/>
                                        </p:tgtEl>
                                        <p:attrNameLst>
                                          <p:attrName>ppt_x</p:attrName>
                                        </p:attrNameLst>
                                      </p:cBhvr>
                                      <p:tavLst>
                                        <p:tav tm="0">
                                          <p:val>
                                            <p:strVal val="#ppt_x"/>
                                          </p:val>
                                        </p:tav>
                                        <p:tav tm="100000">
                                          <p:val>
                                            <p:strVal val="#ppt_x"/>
                                          </p:val>
                                        </p:tav>
                                      </p:tavLst>
                                    </p:anim>
                                    <p:anim calcmode="lin" valueType="num">
                                      <p:cBhvr>
                                        <p:cTn id="230" dur="1000" fill="hold"/>
                                        <p:tgtEl>
                                          <p:spTgt spid="94"/>
                                        </p:tgtEl>
                                        <p:attrNameLst>
                                          <p:attrName>ppt_y</p:attrName>
                                        </p:attrNameLst>
                                      </p:cBhvr>
                                      <p:tavLst>
                                        <p:tav tm="0">
                                          <p:val>
                                            <p:strVal val="#ppt_y+.1"/>
                                          </p:val>
                                        </p:tav>
                                        <p:tav tm="100000">
                                          <p:val>
                                            <p:strVal val="#ppt_y"/>
                                          </p:val>
                                        </p:tav>
                                      </p:tavLst>
                                    </p:anim>
                                  </p:childTnLst>
                                </p:cTn>
                              </p:par>
                              <p:par>
                                <p:cTn id="231" presetID="42" presetClass="entr" presetSubtype="0" fill="hold" grpId="0" nodeType="withEffect">
                                  <p:stCondLst>
                                    <p:cond delay="0"/>
                                  </p:stCondLst>
                                  <p:childTnLst>
                                    <p:set>
                                      <p:cBhvr>
                                        <p:cTn id="232" dur="1" fill="hold">
                                          <p:stCondLst>
                                            <p:cond delay="0"/>
                                          </p:stCondLst>
                                        </p:cTn>
                                        <p:tgtEl>
                                          <p:spTgt spid="95"/>
                                        </p:tgtEl>
                                        <p:attrNameLst>
                                          <p:attrName>style.visibility</p:attrName>
                                        </p:attrNameLst>
                                      </p:cBhvr>
                                      <p:to>
                                        <p:strVal val="visible"/>
                                      </p:to>
                                    </p:set>
                                    <p:animEffect transition="in" filter="fade">
                                      <p:cBhvr>
                                        <p:cTn id="233" dur="1000"/>
                                        <p:tgtEl>
                                          <p:spTgt spid="95"/>
                                        </p:tgtEl>
                                      </p:cBhvr>
                                    </p:animEffect>
                                    <p:anim calcmode="lin" valueType="num">
                                      <p:cBhvr>
                                        <p:cTn id="234" dur="1000" fill="hold"/>
                                        <p:tgtEl>
                                          <p:spTgt spid="95"/>
                                        </p:tgtEl>
                                        <p:attrNameLst>
                                          <p:attrName>ppt_x</p:attrName>
                                        </p:attrNameLst>
                                      </p:cBhvr>
                                      <p:tavLst>
                                        <p:tav tm="0">
                                          <p:val>
                                            <p:strVal val="#ppt_x"/>
                                          </p:val>
                                        </p:tav>
                                        <p:tav tm="100000">
                                          <p:val>
                                            <p:strVal val="#ppt_x"/>
                                          </p:val>
                                        </p:tav>
                                      </p:tavLst>
                                    </p:anim>
                                    <p:anim calcmode="lin" valueType="num">
                                      <p:cBhvr>
                                        <p:cTn id="235" dur="1000" fill="hold"/>
                                        <p:tgtEl>
                                          <p:spTgt spid="95"/>
                                        </p:tgtEl>
                                        <p:attrNameLst>
                                          <p:attrName>ppt_y</p:attrName>
                                        </p:attrNameLst>
                                      </p:cBhvr>
                                      <p:tavLst>
                                        <p:tav tm="0">
                                          <p:val>
                                            <p:strVal val="#ppt_y+.1"/>
                                          </p:val>
                                        </p:tav>
                                        <p:tav tm="100000">
                                          <p:val>
                                            <p:strVal val="#ppt_y"/>
                                          </p:val>
                                        </p:tav>
                                      </p:tavLst>
                                    </p:anim>
                                  </p:childTnLst>
                                </p:cTn>
                              </p:par>
                              <p:par>
                                <p:cTn id="236" presetID="42" presetClass="entr" presetSubtype="0" fill="hold" grpId="0" nodeType="withEffect">
                                  <p:stCondLst>
                                    <p:cond delay="0"/>
                                  </p:stCondLst>
                                  <p:childTnLst>
                                    <p:set>
                                      <p:cBhvr>
                                        <p:cTn id="237" dur="1" fill="hold">
                                          <p:stCondLst>
                                            <p:cond delay="0"/>
                                          </p:stCondLst>
                                        </p:cTn>
                                        <p:tgtEl>
                                          <p:spTgt spid="96"/>
                                        </p:tgtEl>
                                        <p:attrNameLst>
                                          <p:attrName>style.visibility</p:attrName>
                                        </p:attrNameLst>
                                      </p:cBhvr>
                                      <p:to>
                                        <p:strVal val="visible"/>
                                      </p:to>
                                    </p:set>
                                    <p:animEffect transition="in" filter="fade">
                                      <p:cBhvr>
                                        <p:cTn id="238" dur="1000"/>
                                        <p:tgtEl>
                                          <p:spTgt spid="96"/>
                                        </p:tgtEl>
                                      </p:cBhvr>
                                    </p:animEffect>
                                    <p:anim calcmode="lin" valueType="num">
                                      <p:cBhvr>
                                        <p:cTn id="239" dur="1000" fill="hold"/>
                                        <p:tgtEl>
                                          <p:spTgt spid="96"/>
                                        </p:tgtEl>
                                        <p:attrNameLst>
                                          <p:attrName>ppt_x</p:attrName>
                                        </p:attrNameLst>
                                      </p:cBhvr>
                                      <p:tavLst>
                                        <p:tav tm="0">
                                          <p:val>
                                            <p:strVal val="#ppt_x"/>
                                          </p:val>
                                        </p:tav>
                                        <p:tav tm="100000">
                                          <p:val>
                                            <p:strVal val="#ppt_x"/>
                                          </p:val>
                                        </p:tav>
                                      </p:tavLst>
                                    </p:anim>
                                    <p:anim calcmode="lin" valueType="num">
                                      <p:cBhvr>
                                        <p:cTn id="240" dur="1000" fill="hold"/>
                                        <p:tgtEl>
                                          <p:spTgt spid="96"/>
                                        </p:tgtEl>
                                        <p:attrNameLst>
                                          <p:attrName>ppt_y</p:attrName>
                                        </p:attrNameLst>
                                      </p:cBhvr>
                                      <p:tavLst>
                                        <p:tav tm="0">
                                          <p:val>
                                            <p:strVal val="#ppt_y+.1"/>
                                          </p:val>
                                        </p:tav>
                                        <p:tav tm="100000">
                                          <p:val>
                                            <p:strVal val="#ppt_y"/>
                                          </p:val>
                                        </p:tav>
                                      </p:tavLst>
                                    </p:anim>
                                  </p:childTnLst>
                                </p:cTn>
                              </p:par>
                              <p:par>
                                <p:cTn id="241" presetID="42" presetClass="entr" presetSubtype="0" fill="hold" grpId="1" nodeType="withEffect">
                                  <p:stCondLst>
                                    <p:cond delay="0"/>
                                  </p:stCondLst>
                                  <p:childTnLst>
                                    <p:set>
                                      <p:cBhvr>
                                        <p:cTn id="242" dur="1" fill="hold">
                                          <p:stCondLst>
                                            <p:cond delay="0"/>
                                          </p:stCondLst>
                                        </p:cTn>
                                        <p:tgtEl>
                                          <p:spTgt spid="99"/>
                                        </p:tgtEl>
                                        <p:attrNameLst>
                                          <p:attrName>style.visibility</p:attrName>
                                        </p:attrNameLst>
                                      </p:cBhvr>
                                      <p:to>
                                        <p:strVal val="visible"/>
                                      </p:to>
                                    </p:set>
                                    <p:animEffect transition="in" filter="fade">
                                      <p:cBhvr>
                                        <p:cTn id="243" dur="1000"/>
                                        <p:tgtEl>
                                          <p:spTgt spid="99"/>
                                        </p:tgtEl>
                                      </p:cBhvr>
                                    </p:animEffect>
                                    <p:anim calcmode="lin" valueType="num">
                                      <p:cBhvr>
                                        <p:cTn id="244" dur="1000" fill="hold"/>
                                        <p:tgtEl>
                                          <p:spTgt spid="99"/>
                                        </p:tgtEl>
                                        <p:attrNameLst>
                                          <p:attrName>ppt_x</p:attrName>
                                        </p:attrNameLst>
                                      </p:cBhvr>
                                      <p:tavLst>
                                        <p:tav tm="0">
                                          <p:val>
                                            <p:strVal val="#ppt_x"/>
                                          </p:val>
                                        </p:tav>
                                        <p:tav tm="100000">
                                          <p:val>
                                            <p:strVal val="#ppt_x"/>
                                          </p:val>
                                        </p:tav>
                                      </p:tavLst>
                                    </p:anim>
                                    <p:anim calcmode="lin" valueType="num">
                                      <p:cBhvr>
                                        <p:cTn id="245" dur="1000" fill="hold"/>
                                        <p:tgtEl>
                                          <p:spTgt spid="99"/>
                                        </p:tgtEl>
                                        <p:attrNameLst>
                                          <p:attrName>ppt_y</p:attrName>
                                        </p:attrNameLst>
                                      </p:cBhvr>
                                      <p:tavLst>
                                        <p:tav tm="0">
                                          <p:val>
                                            <p:strVal val="#ppt_y+.1"/>
                                          </p:val>
                                        </p:tav>
                                        <p:tav tm="100000">
                                          <p:val>
                                            <p:strVal val="#ppt_y"/>
                                          </p:val>
                                        </p:tav>
                                      </p:tavLst>
                                    </p:anim>
                                  </p:childTnLst>
                                </p:cTn>
                              </p:par>
                              <p:par>
                                <p:cTn id="246" presetID="42" presetClass="entr" presetSubtype="0" fill="hold" grpId="0" nodeType="withEffect">
                                  <p:stCondLst>
                                    <p:cond delay="0"/>
                                  </p:stCondLst>
                                  <p:childTnLst>
                                    <p:set>
                                      <p:cBhvr>
                                        <p:cTn id="247" dur="1" fill="hold">
                                          <p:stCondLst>
                                            <p:cond delay="0"/>
                                          </p:stCondLst>
                                        </p:cTn>
                                        <p:tgtEl>
                                          <p:spTgt spid="78"/>
                                        </p:tgtEl>
                                        <p:attrNameLst>
                                          <p:attrName>style.visibility</p:attrName>
                                        </p:attrNameLst>
                                      </p:cBhvr>
                                      <p:to>
                                        <p:strVal val="visible"/>
                                      </p:to>
                                    </p:set>
                                    <p:animEffect transition="in" filter="fade">
                                      <p:cBhvr>
                                        <p:cTn id="248" dur="1000"/>
                                        <p:tgtEl>
                                          <p:spTgt spid="78"/>
                                        </p:tgtEl>
                                      </p:cBhvr>
                                    </p:animEffect>
                                    <p:anim calcmode="lin" valueType="num">
                                      <p:cBhvr>
                                        <p:cTn id="249" dur="1000" fill="hold"/>
                                        <p:tgtEl>
                                          <p:spTgt spid="78"/>
                                        </p:tgtEl>
                                        <p:attrNameLst>
                                          <p:attrName>ppt_x</p:attrName>
                                        </p:attrNameLst>
                                      </p:cBhvr>
                                      <p:tavLst>
                                        <p:tav tm="0">
                                          <p:val>
                                            <p:strVal val="#ppt_x"/>
                                          </p:val>
                                        </p:tav>
                                        <p:tav tm="100000">
                                          <p:val>
                                            <p:strVal val="#ppt_x"/>
                                          </p:val>
                                        </p:tav>
                                      </p:tavLst>
                                    </p:anim>
                                    <p:anim calcmode="lin" valueType="num">
                                      <p:cBhvr>
                                        <p:cTn id="250"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98" grpId="0" animBg="1"/>
      <p:bldP spid="97"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5" grpId="0" animBg="1"/>
      <p:bldP spid="47" grpId="0"/>
      <p:bldP spid="48" grpId="0"/>
      <p:bldP spid="58" grpId="0"/>
      <p:bldP spid="58" grpId="1"/>
      <p:bldP spid="59" grpId="0"/>
      <p:bldP spid="60" grpId="1" animBg="1"/>
      <p:bldP spid="60" grpId="2" animBg="1"/>
      <p:bldP spid="65" grpId="0"/>
      <p:bldP spid="65" grpId="1"/>
      <p:bldP spid="69" grpId="0" animBg="1"/>
      <p:bldP spid="73" grpId="0" animBg="1"/>
      <p:bldP spid="75" grpId="0" animBg="1"/>
      <p:bldP spid="76" grpId="0" animBg="1"/>
      <p:bldP spid="77" grpId="0"/>
      <p:bldP spid="83" grpId="0"/>
      <p:bldP spid="93" grpId="0"/>
      <p:bldP spid="94" grpId="0"/>
      <p:bldP spid="95" grpId="0" animBg="1"/>
      <p:bldP spid="96" grpId="0"/>
      <p:bldP spid="99" grpId="1"/>
      <p:bldP spid="100" grpId="0"/>
      <p:bldP spid="100" grpId="1"/>
      <p:bldP spid="7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正方形/長方形 98"/>
          <p:cNvSpPr/>
          <p:nvPr/>
        </p:nvSpPr>
        <p:spPr>
          <a:xfrm>
            <a:off x="2016671" y="4725144"/>
            <a:ext cx="2044799" cy="1728192"/>
          </a:xfrm>
          <a:prstGeom prst="rect">
            <a:avLst/>
          </a:prstGeom>
          <a:solidFill>
            <a:srgbClr val="00B050">
              <a:alpha val="56000"/>
            </a:srgbClr>
          </a:solidFill>
          <a:ln w="15875">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98" name="角丸四角形 97"/>
          <p:cNvSpPr/>
          <p:nvPr/>
        </p:nvSpPr>
        <p:spPr>
          <a:xfrm>
            <a:off x="677094" y="4035451"/>
            <a:ext cx="8524378" cy="2592000"/>
          </a:xfrm>
          <a:prstGeom prst="roundRect">
            <a:avLst>
              <a:gd name="adj" fmla="val 2510"/>
            </a:avLst>
          </a:prstGeom>
          <a:noFill/>
          <a:ln w="15875">
            <a:solidFill>
              <a:schemeClr val="tx2"/>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useBgFill="1">
        <p:nvSpPr>
          <p:cNvPr id="97" name="テキスト ボックス 96"/>
          <p:cNvSpPr txBox="1"/>
          <p:nvPr/>
        </p:nvSpPr>
        <p:spPr>
          <a:xfrm>
            <a:off x="776536" y="3789040"/>
            <a:ext cx="3888432" cy="400110"/>
          </a:xfrm>
          <a:prstGeom prst="rect">
            <a:avLst/>
          </a:prstGeom>
        </p:spPr>
        <p:txBody>
          <a:bodyPr wrap="square" rtlCol="0">
            <a:spAutoFit/>
          </a:bodyPr>
          <a:lstStyle/>
          <a:p>
            <a:r>
              <a:rPr kumimoji="1" lang="en-US" altLang="ja-JP" sz="2000" dirty="0" smtClean="0"/>
              <a:t>Wide field fluorescence microscopy</a:t>
            </a:r>
            <a:endParaRPr kumimoji="1" lang="ja-JP" altLang="en-US" sz="2000" dirty="0"/>
          </a:p>
        </p:txBody>
      </p:sp>
      <p:pic>
        <p:nvPicPr>
          <p:cNvPr id="71683" name="Picture 3"/>
          <p:cNvPicPr>
            <a:picLocks noChangeAspect="1" noChangeArrowheads="1"/>
          </p:cNvPicPr>
          <p:nvPr/>
        </p:nvPicPr>
        <p:blipFill>
          <a:blip r:embed="rId3" cstate="print"/>
          <a:srcRect/>
          <a:stretch>
            <a:fillRect/>
          </a:stretch>
        </p:blipFill>
        <p:spPr bwMode="auto">
          <a:xfrm>
            <a:off x="6164535" y="1619508"/>
            <a:ext cx="2028825" cy="1914525"/>
          </a:xfrm>
          <a:prstGeom prst="rect">
            <a:avLst/>
          </a:prstGeom>
          <a:noFill/>
          <a:ln w="9525">
            <a:noFill/>
            <a:miter lim="800000"/>
            <a:headEnd/>
            <a:tailEnd/>
          </a:ln>
        </p:spPr>
      </p:pic>
      <p:grpSp>
        <p:nvGrpSpPr>
          <p:cNvPr id="2" name="グループ化 11"/>
          <p:cNvGrpSpPr/>
          <p:nvPr/>
        </p:nvGrpSpPr>
        <p:grpSpPr>
          <a:xfrm>
            <a:off x="3284215" y="2037566"/>
            <a:ext cx="1296144" cy="1440160"/>
            <a:chOff x="3224808" y="1556792"/>
            <a:chExt cx="1296144" cy="1440160"/>
          </a:xfrm>
        </p:grpSpPr>
        <p:sp>
          <p:nvSpPr>
            <p:cNvPr id="11" name="フリーフォーム 10"/>
            <p:cNvSpPr/>
            <p:nvPr/>
          </p:nvSpPr>
          <p:spPr>
            <a:xfrm>
              <a:off x="3224808" y="1556792"/>
              <a:ext cx="1296144" cy="1440160"/>
            </a:xfrm>
            <a:custGeom>
              <a:avLst/>
              <a:gdLst>
                <a:gd name="connsiteX0" fmla="*/ 647700 w 1865339"/>
                <a:gd name="connsiteY0" fmla="*/ 25400 h 1829297"/>
                <a:gd name="connsiteX1" fmla="*/ 647700 w 1865339"/>
                <a:gd name="connsiteY1" fmla="*/ 25400 h 1829297"/>
                <a:gd name="connsiteX2" fmla="*/ 533400 w 1865339"/>
                <a:gd name="connsiteY2" fmla="*/ 12700 h 1829297"/>
                <a:gd name="connsiteX3" fmla="*/ 482600 w 1865339"/>
                <a:gd name="connsiteY3" fmla="*/ 0 h 1829297"/>
                <a:gd name="connsiteX4" fmla="*/ 241300 w 1865339"/>
                <a:gd name="connsiteY4" fmla="*/ 12700 h 1829297"/>
                <a:gd name="connsiteX5" fmla="*/ 165100 w 1865339"/>
                <a:gd name="connsiteY5" fmla="*/ 50800 h 1829297"/>
                <a:gd name="connsiteX6" fmla="*/ 152400 w 1865339"/>
                <a:gd name="connsiteY6" fmla="*/ 88900 h 1829297"/>
                <a:gd name="connsiteX7" fmla="*/ 114300 w 1865339"/>
                <a:gd name="connsiteY7" fmla="*/ 127000 h 1829297"/>
                <a:gd name="connsiteX8" fmla="*/ 50800 w 1865339"/>
                <a:gd name="connsiteY8" fmla="*/ 190500 h 1829297"/>
                <a:gd name="connsiteX9" fmla="*/ 12700 w 1865339"/>
                <a:gd name="connsiteY9" fmla="*/ 304800 h 1829297"/>
                <a:gd name="connsiteX10" fmla="*/ 0 w 1865339"/>
                <a:gd name="connsiteY10" fmla="*/ 342900 h 1829297"/>
                <a:gd name="connsiteX11" fmla="*/ 12700 w 1865339"/>
                <a:gd name="connsiteY11" fmla="*/ 596900 h 1829297"/>
                <a:gd name="connsiteX12" fmla="*/ 25400 w 1865339"/>
                <a:gd name="connsiteY12" fmla="*/ 647700 h 1829297"/>
                <a:gd name="connsiteX13" fmla="*/ 38100 w 1865339"/>
                <a:gd name="connsiteY13" fmla="*/ 939800 h 1829297"/>
                <a:gd name="connsiteX14" fmla="*/ 101600 w 1865339"/>
                <a:gd name="connsiteY14" fmla="*/ 1054100 h 1829297"/>
                <a:gd name="connsiteX15" fmla="*/ 165100 w 1865339"/>
                <a:gd name="connsiteY15" fmla="*/ 1117600 h 1829297"/>
                <a:gd name="connsiteX16" fmla="*/ 266700 w 1865339"/>
                <a:gd name="connsiteY16" fmla="*/ 1206500 h 1829297"/>
                <a:gd name="connsiteX17" fmla="*/ 304800 w 1865339"/>
                <a:gd name="connsiteY17" fmla="*/ 1244600 h 1829297"/>
                <a:gd name="connsiteX18" fmla="*/ 381000 w 1865339"/>
                <a:gd name="connsiteY18" fmla="*/ 1295400 h 1829297"/>
                <a:gd name="connsiteX19" fmla="*/ 495300 w 1865339"/>
                <a:gd name="connsiteY19" fmla="*/ 1371600 h 1829297"/>
                <a:gd name="connsiteX20" fmla="*/ 533400 w 1865339"/>
                <a:gd name="connsiteY20" fmla="*/ 1397000 h 1829297"/>
                <a:gd name="connsiteX21" fmla="*/ 571500 w 1865339"/>
                <a:gd name="connsiteY21" fmla="*/ 1422400 h 1829297"/>
                <a:gd name="connsiteX22" fmla="*/ 609600 w 1865339"/>
                <a:gd name="connsiteY22" fmla="*/ 1460500 h 1829297"/>
                <a:gd name="connsiteX23" fmla="*/ 647700 w 1865339"/>
                <a:gd name="connsiteY23" fmla="*/ 1485900 h 1829297"/>
                <a:gd name="connsiteX24" fmla="*/ 762000 w 1865339"/>
                <a:gd name="connsiteY24" fmla="*/ 1600200 h 1829297"/>
                <a:gd name="connsiteX25" fmla="*/ 800100 w 1865339"/>
                <a:gd name="connsiteY25" fmla="*/ 1638300 h 1829297"/>
                <a:gd name="connsiteX26" fmla="*/ 876300 w 1865339"/>
                <a:gd name="connsiteY26" fmla="*/ 1689100 h 1829297"/>
                <a:gd name="connsiteX27" fmla="*/ 914400 w 1865339"/>
                <a:gd name="connsiteY27" fmla="*/ 1714500 h 1829297"/>
                <a:gd name="connsiteX28" fmla="*/ 952500 w 1865339"/>
                <a:gd name="connsiteY28" fmla="*/ 1739900 h 1829297"/>
                <a:gd name="connsiteX29" fmla="*/ 1066800 w 1865339"/>
                <a:gd name="connsiteY29" fmla="*/ 1778000 h 1829297"/>
                <a:gd name="connsiteX30" fmla="*/ 1104900 w 1865339"/>
                <a:gd name="connsiteY30" fmla="*/ 1790700 h 1829297"/>
                <a:gd name="connsiteX31" fmla="*/ 1257300 w 1865339"/>
                <a:gd name="connsiteY31" fmla="*/ 1803400 h 1829297"/>
                <a:gd name="connsiteX32" fmla="*/ 1447800 w 1865339"/>
                <a:gd name="connsiteY32" fmla="*/ 1803400 h 1829297"/>
                <a:gd name="connsiteX33" fmla="*/ 1485900 w 1865339"/>
                <a:gd name="connsiteY33" fmla="*/ 1778000 h 1829297"/>
                <a:gd name="connsiteX34" fmla="*/ 1574800 w 1865339"/>
                <a:gd name="connsiteY34" fmla="*/ 1663700 h 1829297"/>
                <a:gd name="connsiteX35" fmla="*/ 1612900 w 1865339"/>
                <a:gd name="connsiteY35" fmla="*/ 1625600 h 1829297"/>
                <a:gd name="connsiteX36" fmla="*/ 1663700 w 1865339"/>
                <a:gd name="connsiteY36" fmla="*/ 1549400 h 1829297"/>
                <a:gd name="connsiteX37" fmla="*/ 1714500 w 1865339"/>
                <a:gd name="connsiteY37" fmla="*/ 1473200 h 1829297"/>
                <a:gd name="connsiteX38" fmla="*/ 1739900 w 1865339"/>
                <a:gd name="connsiteY38" fmla="*/ 1435100 h 1829297"/>
                <a:gd name="connsiteX39" fmla="*/ 1765300 w 1865339"/>
                <a:gd name="connsiteY39" fmla="*/ 1397000 h 1829297"/>
                <a:gd name="connsiteX40" fmla="*/ 1778000 w 1865339"/>
                <a:gd name="connsiteY40" fmla="*/ 1358900 h 1829297"/>
                <a:gd name="connsiteX41" fmla="*/ 1803400 w 1865339"/>
                <a:gd name="connsiteY41" fmla="*/ 1320800 h 1829297"/>
                <a:gd name="connsiteX42" fmla="*/ 1816100 w 1865339"/>
                <a:gd name="connsiteY42" fmla="*/ 1282700 h 1829297"/>
                <a:gd name="connsiteX43" fmla="*/ 1854200 w 1865339"/>
                <a:gd name="connsiteY43" fmla="*/ 1206500 h 1829297"/>
                <a:gd name="connsiteX44" fmla="*/ 1841500 w 1865339"/>
                <a:gd name="connsiteY44" fmla="*/ 1041400 h 1829297"/>
                <a:gd name="connsiteX45" fmla="*/ 1816100 w 1865339"/>
                <a:gd name="connsiteY45" fmla="*/ 965200 h 1829297"/>
                <a:gd name="connsiteX46" fmla="*/ 1803400 w 1865339"/>
                <a:gd name="connsiteY46" fmla="*/ 901700 h 1829297"/>
                <a:gd name="connsiteX47" fmla="*/ 1790700 w 1865339"/>
                <a:gd name="connsiteY47" fmla="*/ 863600 h 1829297"/>
                <a:gd name="connsiteX48" fmla="*/ 1765300 w 1865339"/>
                <a:gd name="connsiteY48" fmla="*/ 736600 h 1829297"/>
                <a:gd name="connsiteX49" fmla="*/ 1752600 w 1865339"/>
                <a:gd name="connsiteY49" fmla="*/ 698500 h 1829297"/>
                <a:gd name="connsiteX50" fmla="*/ 1676400 w 1865339"/>
                <a:gd name="connsiteY50" fmla="*/ 622300 h 1829297"/>
                <a:gd name="connsiteX51" fmla="*/ 1562100 w 1865339"/>
                <a:gd name="connsiteY51" fmla="*/ 508000 h 1829297"/>
                <a:gd name="connsiteX52" fmla="*/ 1524000 w 1865339"/>
                <a:gd name="connsiteY52" fmla="*/ 469900 h 1829297"/>
                <a:gd name="connsiteX53" fmla="*/ 1485900 w 1865339"/>
                <a:gd name="connsiteY53" fmla="*/ 431800 h 1829297"/>
                <a:gd name="connsiteX54" fmla="*/ 1358900 w 1865339"/>
                <a:gd name="connsiteY54" fmla="*/ 381000 h 1829297"/>
                <a:gd name="connsiteX55" fmla="*/ 1282700 w 1865339"/>
                <a:gd name="connsiteY55" fmla="*/ 330200 h 1829297"/>
                <a:gd name="connsiteX56" fmla="*/ 1244600 w 1865339"/>
                <a:gd name="connsiteY56" fmla="*/ 304800 h 1829297"/>
                <a:gd name="connsiteX57" fmla="*/ 1206500 w 1865339"/>
                <a:gd name="connsiteY57" fmla="*/ 279400 h 1829297"/>
                <a:gd name="connsiteX58" fmla="*/ 1168400 w 1865339"/>
                <a:gd name="connsiteY58" fmla="*/ 254000 h 1829297"/>
                <a:gd name="connsiteX59" fmla="*/ 1092200 w 1865339"/>
                <a:gd name="connsiteY59" fmla="*/ 203200 h 1829297"/>
                <a:gd name="connsiteX60" fmla="*/ 1066800 w 1865339"/>
                <a:gd name="connsiteY60" fmla="*/ 165100 h 1829297"/>
                <a:gd name="connsiteX61" fmla="*/ 952500 w 1865339"/>
                <a:gd name="connsiteY61" fmla="*/ 127000 h 1829297"/>
                <a:gd name="connsiteX62" fmla="*/ 914400 w 1865339"/>
                <a:gd name="connsiteY62" fmla="*/ 114300 h 1829297"/>
                <a:gd name="connsiteX63" fmla="*/ 825500 w 1865339"/>
                <a:gd name="connsiteY63" fmla="*/ 76200 h 1829297"/>
                <a:gd name="connsiteX64" fmla="*/ 711200 w 1865339"/>
                <a:gd name="connsiteY64" fmla="*/ 38100 h 1829297"/>
                <a:gd name="connsiteX65" fmla="*/ 673100 w 1865339"/>
                <a:gd name="connsiteY65" fmla="*/ 25400 h 1829297"/>
                <a:gd name="connsiteX66" fmla="*/ 584200 w 1865339"/>
                <a:gd name="connsiteY66" fmla="*/ 12700 h 1829297"/>
                <a:gd name="connsiteX67" fmla="*/ 457200 w 1865339"/>
                <a:gd name="connsiteY67" fmla="*/ 12700 h 1829297"/>
                <a:gd name="connsiteX68" fmla="*/ 457200 w 1865339"/>
                <a:gd name="connsiteY68" fmla="*/ 12700 h 1829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865339" h="1829297">
                  <a:moveTo>
                    <a:pt x="647700" y="25400"/>
                  </a:moveTo>
                  <a:lnTo>
                    <a:pt x="647700" y="25400"/>
                  </a:lnTo>
                  <a:cubicBezTo>
                    <a:pt x="609600" y="21167"/>
                    <a:pt x="571289" y="18529"/>
                    <a:pt x="533400" y="12700"/>
                  </a:cubicBezTo>
                  <a:cubicBezTo>
                    <a:pt x="516148" y="10046"/>
                    <a:pt x="500054" y="0"/>
                    <a:pt x="482600" y="0"/>
                  </a:cubicBezTo>
                  <a:cubicBezTo>
                    <a:pt x="402055" y="0"/>
                    <a:pt x="321733" y="8467"/>
                    <a:pt x="241300" y="12700"/>
                  </a:cubicBezTo>
                  <a:cubicBezTo>
                    <a:pt x="216201" y="21066"/>
                    <a:pt x="183005" y="28419"/>
                    <a:pt x="165100" y="50800"/>
                  </a:cubicBezTo>
                  <a:cubicBezTo>
                    <a:pt x="156737" y="61253"/>
                    <a:pt x="159826" y="77761"/>
                    <a:pt x="152400" y="88900"/>
                  </a:cubicBezTo>
                  <a:cubicBezTo>
                    <a:pt x="142437" y="103844"/>
                    <a:pt x="125798" y="113202"/>
                    <a:pt x="114300" y="127000"/>
                  </a:cubicBezTo>
                  <a:cubicBezTo>
                    <a:pt x="61383" y="190500"/>
                    <a:pt x="120650" y="143933"/>
                    <a:pt x="50800" y="190500"/>
                  </a:cubicBezTo>
                  <a:lnTo>
                    <a:pt x="12700" y="304800"/>
                  </a:lnTo>
                  <a:lnTo>
                    <a:pt x="0" y="342900"/>
                  </a:lnTo>
                  <a:cubicBezTo>
                    <a:pt x="4233" y="427567"/>
                    <a:pt x="5660" y="512420"/>
                    <a:pt x="12700" y="596900"/>
                  </a:cubicBezTo>
                  <a:cubicBezTo>
                    <a:pt x="14150" y="614294"/>
                    <a:pt x="24111" y="630293"/>
                    <a:pt x="25400" y="647700"/>
                  </a:cubicBezTo>
                  <a:cubicBezTo>
                    <a:pt x="32599" y="744892"/>
                    <a:pt x="30625" y="842628"/>
                    <a:pt x="38100" y="939800"/>
                  </a:cubicBezTo>
                  <a:cubicBezTo>
                    <a:pt x="41016" y="977704"/>
                    <a:pt x="87699" y="1033249"/>
                    <a:pt x="101600" y="1054100"/>
                  </a:cubicBezTo>
                  <a:cubicBezTo>
                    <a:pt x="135467" y="1104900"/>
                    <a:pt x="114300" y="1083733"/>
                    <a:pt x="165100" y="1117600"/>
                  </a:cubicBezTo>
                  <a:cubicBezTo>
                    <a:pt x="237067" y="1225550"/>
                    <a:pt x="118533" y="1058333"/>
                    <a:pt x="266700" y="1206500"/>
                  </a:cubicBezTo>
                  <a:cubicBezTo>
                    <a:pt x="279400" y="1219200"/>
                    <a:pt x="290623" y="1233573"/>
                    <a:pt x="304800" y="1244600"/>
                  </a:cubicBezTo>
                  <a:cubicBezTo>
                    <a:pt x="328897" y="1263342"/>
                    <a:pt x="355600" y="1278467"/>
                    <a:pt x="381000" y="1295400"/>
                  </a:cubicBezTo>
                  <a:lnTo>
                    <a:pt x="495300" y="1371600"/>
                  </a:lnTo>
                  <a:lnTo>
                    <a:pt x="533400" y="1397000"/>
                  </a:lnTo>
                  <a:cubicBezTo>
                    <a:pt x="546100" y="1405467"/>
                    <a:pt x="560707" y="1411607"/>
                    <a:pt x="571500" y="1422400"/>
                  </a:cubicBezTo>
                  <a:cubicBezTo>
                    <a:pt x="584200" y="1435100"/>
                    <a:pt x="595802" y="1449002"/>
                    <a:pt x="609600" y="1460500"/>
                  </a:cubicBezTo>
                  <a:cubicBezTo>
                    <a:pt x="621326" y="1470271"/>
                    <a:pt x="636292" y="1475759"/>
                    <a:pt x="647700" y="1485900"/>
                  </a:cubicBezTo>
                  <a:lnTo>
                    <a:pt x="762000" y="1600200"/>
                  </a:lnTo>
                  <a:cubicBezTo>
                    <a:pt x="774700" y="1612900"/>
                    <a:pt x="785156" y="1628337"/>
                    <a:pt x="800100" y="1638300"/>
                  </a:cubicBezTo>
                  <a:lnTo>
                    <a:pt x="876300" y="1689100"/>
                  </a:lnTo>
                  <a:lnTo>
                    <a:pt x="914400" y="1714500"/>
                  </a:lnTo>
                  <a:cubicBezTo>
                    <a:pt x="927100" y="1722967"/>
                    <a:pt x="938020" y="1735073"/>
                    <a:pt x="952500" y="1739900"/>
                  </a:cubicBezTo>
                  <a:lnTo>
                    <a:pt x="1066800" y="1778000"/>
                  </a:lnTo>
                  <a:cubicBezTo>
                    <a:pt x="1079500" y="1782233"/>
                    <a:pt x="1091559" y="1789588"/>
                    <a:pt x="1104900" y="1790700"/>
                  </a:cubicBezTo>
                  <a:lnTo>
                    <a:pt x="1257300" y="1803400"/>
                  </a:lnTo>
                  <a:cubicBezTo>
                    <a:pt x="1334239" y="1829046"/>
                    <a:pt x="1318315" y="1829297"/>
                    <a:pt x="1447800" y="1803400"/>
                  </a:cubicBezTo>
                  <a:cubicBezTo>
                    <a:pt x="1462767" y="1800407"/>
                    <a:pt x="1474174" y="1787771"/>
                    <a:pt x="1485900" y="1778000"/>
                  </a:cubicBezTo>
                  <a:cubicBezTo>
                    <a:pt x="1593149" y="1688626"/>
                    <a:pt x="1433196" y="1805304"/>
                    <a:pt x="1574800" y="1663700"/>
                  </a:cubicBezTo>
                  <a:cubicBezTo>
                    <a:pt x="1587500" y="1651000"/>
                    <a:pt x="1601873" y="1639777"/>
                    <a:pt x="1612900" y="1625600"/>
                  </a:cubicBezTo>
                  <a:cubicBezTo>
                    <a:pt x="1631642" y="1601503"/>
                    <a:pt x="1646767" y="1574800"/>
                    <a:pt x="1663700" y="1549400"/>
                  </a:cubicBezTo>
                  <a:lnTo>
                    <a:pt x="1714500" y="1473200"/>
                  </a:lnTo>
                  <a:lnTo>
                    <a:pt x="1739900" y="1435100"/>
                  </a:lnTo>
                  <a:cubicBezTo>
                    <a:pt x="1748367" y="1422400"/>
                    <a:pt x="1760473" y="1411480"/>
                    <a:pt x="1765300" y="1397000"/>
                  </a:cubicBezTo>
                  <a:cubicBezTo>
                    <a:pt x="1769533" y="1384300"/>
                    <a:pt x="1772013" y="1370874"/>
                    <a:pt x="1778000" y="1358900"/>
                  </a:cubicBezTo>
                  <a:cubicBezTo>
                    <a:pt x="1784826" y="1345248"/>
                    <a:pt x="1796574" y="1334452"/>
                    <a:pt x="1803400" y="1320800"/>
                  </a:cubicBezTo>
                  <a:cubicBezTo>
                    <a:pt x="1809387" y="1308826"/>
                    <a:pt x="1810113" y="1294674"/>
                    <a:pt x="1816100" y="1282700"/>
                  </a:cubicBezTo>
                  <a:cubicBezTo>
                    <a:pt x="1865339" y="1184223"/>
                    <a:pt x="1822278" y="1302265"/>
                    <a:pt x="1854200" y="1206500"/>
                  </a:cubicBezTo>
                  <a:cubicBezTo>
                    <a:pt x="1849967" y="1151467"/>
                    <a:pt x="1850108" y="1095920"/>
                    <a:pt x="1841500" y="1041400"/>
                  </a:cubicBezTo>
                  <a:cubicBezTo>
                    <a:pt x="1837324" y="1014954"/>
                    <a:pt x="1821351" y="991454"/>
                    <a:pt x="1816100" y="965200"/>
                  </a:cubicBezTo>
                  <a:cubicBezTo>
                    <a:pt x="1811867" y="944033"/>
                    <a:pt x="1808635" y="922641"/>
                    <a:pt x="1803400" y="901700"/>
                  </a:cubicBezTo>
                  <a:cubicBezTo>
                    <a:pt x="1800153" y="888713"/>
                    <a:pt x="1793604" y="876668"/>
                    <a:pt x="1790700" y="863600"/>
                  </a:cubicBezTo>
                  <a:cubicBezTo>
                    <a:pt x="1765751" y="751330"/>
                    <a:pt x="1790603" y="825161"/>
                    <a:pt x="1765300" y="736600"/>
                  </a:cubicBezTo>
                  <a:cubicBezTo>
                    <a:pt x="1761622" y="723728"/>
                    <a:pt x="1760819" y="709067"/>
                    <a:pt x="1752600" y="698500"/>
                  </a:cubicBezTo>
                  <a:cubicBezTo>
                    <a:pt x="1730547" y="670146"/>
                    <a:pt x="1701800" y="647700"/>
                    <a:pt x="1676400" y="622300"/>
                  </a:cubicBezTo>
                  <a:lnTo>
                    <a:pt x="1562100" y="508000"/>
                  </a:lnTo>
                  <a:lnTo>
                    <a:pt x="1524000" y="469900"/>
                  </a:lnTo>
                  <a:cubicBezTo>
                    <a:pt x="1511300" y="457200"/>
                    <a:pt x="1502939" y="437480"/>
                    <a:pt x="1485900" y="431800"/>
                  </a:cubicBezTo>
                  <a:cubicBezTo>
                    <a:pt x="1431380" y="413627"/>
                    <a:pt x="1405617" y="409030"/>
                    <a:pt x="1358900" y="381000"/>
                  </a:cubicBezTo>
                  <a:cubicBezTo>
                    <a:pt x="1332723" y="365294"/>
                    <a:pt x="1308100" y="347133"/>
                    <a:pt x="1282700" y="330200"/>
                  </a:cubicBezTo>
                  <a:lnTo>
                    <a:pt x="1244600" y="304800"/>
                  </a:lnTo>
                  <a:lnTo>
                    <a:pt x="1206500" y="279400"/>
                  </a:lnTo>
                  <a:cubicBezTo>
                    <a:pt x="1193800" y="270933"/>
                    <a:pt x="1179193" y="264793"/>
                    <a:pt x="1168400" y="254000"/>
                  </a:cubicBezTo>
                  <a:cubicBezTo>
                    <a:pt x="1120834" y="206434"/>
                    <a:pt x="1147339" y="221580"/>
                    <a:pt x="1092200" y="203200"/>
                  </a:cubicBezTo>
                  <a:cubicBezTo>
                    <a:pt x="1083733" y="190500"/>
                    <a:pt x="1079743" y="173190"/>
                    <a:pt x="1066800" y="165100"/>
                  </a:cubicBezTo>
                  <a:lnTo>
                    <a:pt x="952500" y="127000"/>
                  </a:lnTo>
                  <a:cubicBezTo>
                    <a:pt x="939800" y="122767"/>
                    <a:pt x="925539" y="121726"/>
                    <a:pt x="914400" y="114300"/>
                  </a:cubicBezTo>
                  <a:cubicBezTo>
                    <a:pt x="853953" y="74002"/>
                    <a:pt x="900054" y="98566"/>
                    <a:pt x="825500" y="76200"/>
                  </a:cubicBezTo>
                  <a:lnTo>
                    <a:pt x="711200" y="38100"/>
                  </a:lnTo>
                  <a:cubicBezTo>
                    <a:pt x="698500" y="33867"/>
                    <a:pt x="686352" y="27293"/>
                    <a:pt x="673100" y="25400"/>
                  </a:cubicBezTo>
                  <a:cubicBezTo>
                    <a:pt x="643467" y="21167"/>
                    <a:pt x="614083" y="14458"/>
                    <a:pt x="584200" y="12700"/>
                  </a:cubicBezTo>
                  <a:cubicBezTo>
                    <a:pt x="541940" y="10214"/>
                    <a:pt x="499533" y="12700"/>
                    <a:pt x="457200" y="12700"/>
                  </a:cubicBezTo>
                  <a:lnTo>
                    <a:pt x="457200" y="12700"/>
                  </a:lnTo>
                </a:path>
              </a:pathLst>
            </a:custGeom>
            <a:solidFill>
              <a:schemeClr val="accent3">
                <a:lumMod val="20000"/>
                <a:lumOff val="80000"/>
              </a:schemeClr>
            </a:solidFill>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Calibri" pitchFamily="34" charset="0"/>
                <a:ea typeface="ＭＳ Ｐゴシック" pitchFamily="50" charset="-128"/>
              </a:endParaRPr>
            </a:p>
          </p:txBody>
        </p:sp>
        <p:sp>
          <p:nvSpPr>
            <p:cNvPr id="6" name="円/楕円 5"/>
            <p:cNvSpPr/>
            <p:nvPr/>
          </p:nvSpPr>
          <p:spPr>
            <a:xfrm rot="13284571">
              <a:off x="3576840" y="2071236"/>
              <a:ext cx="594337" cy="472653"/>
            </a:xfrm>
            <a:prstGeom prst="ellipse">
              <a:avLst/>
            </a:prstGeom>
            <a:solidFill>
              <a:schemeClr val="bg2">
                <a:lumMod val="50000"/>
              </a:schemeClr>
            </a:solidFill>
            <a:ln w="635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Calibri" pitchFamily="34" charset="0"/>
                <a:ea typeface="ＭＳ Ｐゴシック" pitchFamily="50" charset="-128"/>
              </a:endParaRPr>
            </a:p>
          </p:txBody>
        </p:sp>
        <p:sp>
          <p:nvSpPr>
            <p:cNvPr id="7" name="円/楕円 6"/>
            <p:cNvSpPr/>
            <p:nvPr/>
          </p:nvSpPr>
          <p:spPr>
            <a:xfrm rot="13284571">
              <a:off x="3800109" y="2319766"/>
              <a:ext cx="95612" cy="110395"/>
            </a:xfrm>
            <a:prstGeom prst="ellipse">
              <a:avLst/>
            </a:prstGeom>
            <a:solidFill>
              <a:schemeClr val="tx1"/>
            </a:solidFill>
            <a:ln w="635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Calibri" pitchFamily="34" charset="0"/>
                <a:ea typeface="ＭＳ Ｐゴシック" pitchFamily="50" charset="-128"/>
              </a:endParaRPr>
            </a:p>
          </p:txBody>
        </p:sp>
        <p:sp>
          <p:nvSpPr>
            <p:cNvPr id="8" name="円/楕円 7"/>
            <p:cNvSpPr/>
            <p:nvPr/>
          </p:nvSpPr>
          <p:spPr>
            <a:xfrm rot="13284571">
              <a:off x="3685809" y="2182547"/>
              <a:ext cx="150574" cy="173854"/>
            </a:xfrm>
            <a:prstGeom prst="ellipse">
              <a:avLst/>
            </a:prstGeom>
            <a:solidFill>
              <a:schemeClr val="tx1"/>
            </a:solidFill>
            <a:ln w="635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Calibri" pitchFamily="34" charset="0"/>
                <a:ea typeface="ＭＳ Ｐゴシック" pitchFamily="50" charset="-128"/>
              </a:endParaRPr>
            </a:p>
          </p:txBody>
        </p:sp>
      </p:grpSp>
      <p:sp>
        <p:nvSpPr>
          <p:cNvPr id="13" name="円/楕円 12"/>
          <p:cNvSpPr/>
          <p:nvPr/>
        </p:nvSpPr>
        <p:spPr>
          <a:xfrm>
            <a:off x="3860279" y="2541622"/>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14" name="円/楕円 13"/>
          <p:cNvSpPr/>
          <p:nvPr/>
        </p:nvSpPr>
        <p:spPr>
          <a:xfrm>
            <a:off x="4436343" y="3045678"/>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15" name="円/楕円 14"/>
          <p:cNvSpPr/>
          <p:nvPr/>
        </p:nvSpPr>
        <p:spPr>
          <a:xfrm>
            <a:off x="4436343" y="2685638"/>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16" name="円/楕円 15"/>
          <p:cNvSpPr/>
          <p:nvPr/>
        </p:nvSpPr>
        <p:spPr>
          <a:xfrm>
            <a:off x="3275815" y="2383317"/>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17" name="円/楕円 16"/>
          <p:cNvSpPr/>
          <p:nvPr/>
        </p:nvSpPr>
        <p:spPr>
          <a:xfrm>
            <a:off x="4407765" y="3136738"/>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18" name="円/楕円 17"/>
          <p:cNvSpPr/>
          <p:nvPr/>
        </p:nvSpPr>
        <p:spPr>
          <a:xfrm>
            <a:off x="3788271" y="2109574"/>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19" name="円/楕円 18"/>
          <p:cNvSpPr/>
          <p:nvPr/>
        </p:nvSpPr>
        <p:spPr>
          <a:xfrm>
            <a:off x="4004295" y="2901662"/>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20" name="円/楕円 19"/>
          <p:cNvSpPr/>
          <p:nvPr/>
        </p:nvSpPr>
        <p:spPr>
          <a:xfrm>
            <a:off x="4267386" y="2397606"/>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21" name="円/楕円 20"/>
          <p:cNvSpPr/>
          <p:nvPr/>
        </p:nvSpPr>
        <p:spPr>
          <a:xfrm>
            <a:off x="3716263" y="2685638"/>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22" name="円/楕円 21"/>
          <p:cNvSpPr/>
          <p:nvPr/>
        </p:nvSpPr>
        <p:spPr>
          <a:xfrm>
            <a:off x="3860279" y="2901662"/>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23" name="円/楕円 22"/>
          <p:cNvSpPr/>
          <p:nvPr/>
        </p:nvSpPr>
        <p:spPr>
          <a:xfrm>
            <a:off x="4009058" y="2229775"/>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24" name="円/楕円 23"/>
          <p:cNvSpPr/>
          <p:nvPr/>
        </p:nvSpPr>
        <p:spPr>
          <a:xfrm>
            <a:off x="3932287" y="2757646"/>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25" name="円/楕円 24"/>
          <p:cNvSpPr/>
          <p:nvPr/>
        </p:nvSpPr>
        <p:spPr>
          <a:xfrm>
            <a:off x="1700039" y="2469614"/>
            <a:ext cx="504056" cy="504056"/>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26" name="テキスト ボックス 25"/>
          <p:cNvSpPr txBox="1"/>
          <p:nvPr/>
        </p:nvSpPr>
        <p:spPr>
          <a:xfrm>
            <a:off x="1628031" y="2964378"/>
            <a:ext cx="792088" cy="369332"/>
          </a:xfrm>
          <a:prstGeom prst="rect">
            <a:avLst/>
          </a:prstGeom>
          <a:noFill/>
        </p:spPr>
        <p:txBody>
          <a:bodyPr wrap="square" rtlCol="0">
            <a:spAutoFit/>
          </a:bodyPr>
          <a:lstStyle/>
          <a:p>
            <a:r>
              <a:rPr lang="en-US" altLang="ja-JP" dirty="0" smtClean="0">
                <a:latin typeface="Calibri" pitchFamily="34" charset="0"/>
                <a:ea typeface="ＭＳ Ｐゴシック" pitchFamily="50" charset="-128"/>
              </a:rPr>
              <a:t>Dye</a:t>
            </a:r>
            <a:endParaRPr kumimoji="1" lang="ja-JP" altLang="en-US" dirty="0" smtClean="0">
              <a:latin typeface="Calibri" pitchFamily="34" charset="0"/>
              <a:ea typeface="ＭＳ Ｐゴシック" pitchFamily="50" charset="-128"/>
            </a:endParaRPr>
          </a:p>
        </p:txBody>
      </p:sp>
      <p:sp>
        <p:nvSpPr>
          <p:cNvPr id="27" name="下カーブ矢印 26"/>
          <p:cNvSpPr/>
          <p:nvPr/>
        </p:nvSpPr>
        <p:spPr>
          <a:xfrm>
            <a:off x="1916063" y="1893550"/>
            <a:ext cx="1512168" cy="504056"/>
          </a:xfrm>
          <a:prstGeom prst="curvedDownArrow">
            <a:avLst/>
          </a:prstGeom>
          <a:solidFill>
            <a:srgbClr val="00B0F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Calibri" pitchFamily="34" charset="0"/>
              <a:ea typeface="ＭＳ Ｐゴシック" pitchFamily="50" charset="-128"/>
            </a:endParaRPr>
          </a:p>
        </p:txBody>
      </p:sp>
      <p:sp>
        <p:nvSpPr>
          <p:cNvPr id="28" name="円/楕円 27"/>
          <p:cNvSpPr/>
          <p:nvPr/>
        </p:nvSpPr>
        <p:spPr>
          <a:xfrm>
            <a:off x="3932287" y="3333710"/>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29" name="円/楕円 28"/>
          <p:cNvSpPr/>
          <p:nvPr/>
        </p:nvSpPr>
        <p:spPr>
          <a:xfrm>
            <a:off x="4148311" y="3405718"/>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30" name="円/楕円 29"/>
          <p:cNvSpPr/>
          <p:nvPr/>
        </p:nvSpPr>
        <p:spPr>
          <a:xfrm>
            <a:off x="3269926" y="2483903"/>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31" name="円/楕円 30"/>
          <p:cNvSpPr/>
          <p:nvPr/>
        </p:nvSpPr>
        <p:spPr>
          <a:xfrm>
            <a:off x="3716263" y="3117686"/>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32" name="円/楕円 31"/>
          <p:cNvSpPr/>
          <p:nvPr/>
        </p:nvSpPr>
        <p:spPr>
          <a:xfrm>
            <a:off x="3572247" y="3045678"/>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33" name="円/楕円 32"/>
          <p:cNvSpPr/>
          <p:nvPr/>
        </p:nvSpPr>
        <p:spPr>
          <a:xfrm>
            <a:off x="3284215" y="2829654"/>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34" name="円/楕円 33"/>
          <p:cNvSpPr/>
          <p:nvPr/>
        </p:nvSpPr>
        <p:spPr>
          <a:xfrm>
            <a:off x="3500239" y="1965558"/>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35" name="円/楕円 34"/>
          <p:cNvSpPr/>
          <p:nvPr/>
        </p:nvSpPr>
        <p:spPr>
          <a:xfrm>
            <a:off x="3399653" y="2037566"/>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36" name="円/楕円 35"/>
          <p:cNvSpPr/>
          <p:nvPr/>
        </p:nvSpPr>
        <p:spPr>
          <a:xfrm>
            <a:off x="4369098" y="2474377"/>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37" name="円/楕円 36"/>
          <p:cNvSpPr/>
          <p:nvPr/>
        </p:nvSpPr>
        <p:spPr>
          <a:xfrm>
            <a:off x="3716263" y="2829654"/>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38" name="円/楕円 37"/>
          <p:cNvSpPr/>
          <p:nvPr/>
        </p:nvSpPr>
        <p:spPr>
          <a:xfrm>
            <a:off x="4148311" y="2757646"/>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39" name="円/楕円 38"/>
          <p:cNvSpPr/>
          <p:nvPr/>
        </p:nvSpPr>
        <p:spPr>
          <a:xfrm>
            <a:off x="3860279" y="2685638"/>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40" name="円/楕円 39"/>
          <p:cNvSpPr/>
          <p:nvPr/>
        </p:nvSpPr>
        <p:spPr>
          <a:xfrm>
            <a:off x="4004295" y="2685638"/>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41" name="円/楕円 40"/>
          <p:cNvSpPr/>
          <p:nvPr/>
        </p:nvSpPr>
        <p:spPr>
          <a:xfrm>
            <a:off x="3422905" y="2901662"/>
            <a:ext cx="72008" cy="72008"/>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45" name="右矢印 44"/>
          <p:cNvSpPr/>
          <p:nvPr/>
        </p:nvSpPr>
        <p:spPr>
          <a:xfrm>
            <a:off x="4940399" y="2541622"/>
            <a:ext cx="864096" cy="504056"/>
          </a:xfrm>
          <a:prstGeom prst="rightArrow">
            <a:avLst/>
          </a:prstGeom>
          <a:solidFill>
            <a:schemeClr val="tx1">
              <a:lumMod val="50000"/>
              <a:lumOff val="50000"/>
            </a:schemeClr>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itchFamily="34" charset="0"/>
              <a:ea typeface="ＭＳ Ｐゴシック" pitchFamily="50" charset="-128"/>
            </a:endParaRPr>
          </a:p>
        </p:txBody>
      </p:sp>
      <p:sp>
        <p:nvSpPr>
          <p:cNvPr id="46" name="テキスト ボックス 45"/>
          <p:cNvSpPr txBox="1"/>
          <p:nvPr/>
        </p:nvSpPr>
        <p:spPr>
          <a:xfrm>
            <a:off x="3284215" y="3477726"/>
            <a:ext cx="1152128" cy="369332"/>
          </a:xfrm>
          <a:prstGeom prst="rect">
            <a:avLst/>
          </a:prstGeom>
          <a:noFill/>
        </p:spPr>
        <p:txBody>
          <a:bodyPr wrap="square" rtlCol="0">
            <a:spAutoFit/>
          </a:bodyPr>
          <a:lstStyle/>
          <a:p>
            <a:r>
              <a:rPr kumimoji="1" lang="en-US" altLang="ja-JP" dirty="0" smtClean="0">
                <a:latin typeface="Calibri" pitchFamily="34" charset="0"/>
                <a:ea typeface="ＭＳ Ｐゴシック" pitchFamily="50" charset="-128"/>
              </a:rPr>
              <a:t>Sample</a:t>
            </a:r>
            <a:endParaRPr kumimoji="1" lang="ja-JP" altLang="en-US" dirty="0" smtClean="0">
              <a:latin typeface="Calibri" pitchFamily="34" charset="0"/>
              <a:ea typeface="ＭＳ Ｐゴシック" pitchFamily="50" charset="-128"/>
            </a:endParaRPr>
          </a:p>
        </p:txBody>
      </p:sp>
      <p:sp>
        <p:nvSpPr>
          <p:cNvPr id="47" name="テキスト ボックス 46"/>
          <p:cNvSpPr txBox="1"/>
          <p:nvPr/>
        </p:nvSpPr>
        <p:spPr>
          <a:xfrm>
            <a:off x="6681192" y="3501008"/>
            <a:ext cx="1512168" cy="369332"/>
          </a:xfrm>
          <a:prstGeom prst="rect">
            <a:avLst/>
          </a:prstGeom>
          <a:noFill/>
        </p:spPr>
        <p:txBody>
          <a:bodyPr wrap="square" rtlCol="0">
            <a:spAutoFit/>
          </a:bodyPr>
          <a:lstStyle/>
          <a:p>
            <a:r>
              <a:rPr kumimoji="1" lang="en-US" altLang="ja-JP" dirty="0" smtClean="0">
                <a:latin typeface="Calibri" pitchFamily="34" charset="0"/>
                <a:ea typeface="ＭＳ Ｐゴシック" pitchFamily="50" charset="-128"/>
              </a:rPr>
              <a:t>example</a:t>
            </a:r>
            <a:endParaRPr kumimoji="1" lang="ja-JP" altLang="en-US" dirty="0" smtClean="0">
              <a:latin typeface="Calibri" pitchFamily="34" charset="0"/>
              <a:ea typeface="ＭＳ Ｐゴシック" pitchFamily="50" charset="-128"/>
            </a:endParaRPr>
          </a:p>
        </p:txBody>
      </p:sp>
      <p:sp>
        <p:nvSpPr>
          <p:cNvPr id="48" name="テキスト ボックス 47"/>
          <p:cNvSpPr txBox="1"/>
          <p:nvPr/>
        </p:nvSpPr>
        <p:spPr>
          <a:xfrm>
            <a:off x="4747642" y="5542429"/>
            <a:ext cx="1008112" cy="584775"/>
          </a:xfrm>
          <a:prstGeom prst="rect">
            <a:avLst/>
          </a:prstGeom>
          <a:noFill/>
        </p:spPr>
        <p:txBody>
          <a:bodyPr wrap="square" rtlCol="0">
            <a:spAutoFit/>
          </a:bodyPr>
          <a:lstStyle/>
          <a:p>
            <a:r>
              <a:rPr lang="en-US" altLang="ja-JP" sz="1600" dirty="0" smtClean="0">
                <a:latin typeface="Calibri" pitchFamily="34" charset="0"/>
                <a:ea typeface="ＭＳ Ｐゴシック" pitchFamily="50" charset="-128"/>
              </a:rPr>
              <a:t>Imaging</a:t>
            </a:r>
          </a:p>
          <a:p>
            <a:r>
              <a:rPr kumimoji="1" lang="en-US" altLang="ja-JP" sz="1600" dirty="0" smtClean="0">
                <a:latin typeface="Calibri" pitchFamily="34" charset="0"/>
                <a:ea typeface="ＭＳ Ｐゴシック" pitchFamily="50" charset="-128"/>
              </a:rPr>
              <a:t>with CCD</a:t>
            </a:r>
            <a:endParaRPr kumimoji="1" lang="ja-JP" altLang="en-US" sz="1600" dirty="0" smtClean="0">
              <a:latin typeface="Calibri" pitchFamily="34" charset="0"/>
              <a:ea typeface="ＭＳ Ｐゴシック" pitchFamily="50" charset="-128"/>
            </a:endParaRPr>
          </a:p>
        </p:txBody>
      </p:sp>
      <p:sp>
        <p:nvSpPr>
          <p:cNvPr id="51" name="テキスト ボックス 50"/>
          <p:cNvSpPr txBox="1"/>
          <p:nvPr/>
        </p:nvSpPr>
        <p:spPr>
          <a:xfrm>
            <a:off x="1136576" y="725795"/>
            <a:ext cx="8280920" cy="830997"/>
          </a:xfrm>
          <a:prstGeom prst="rect">
            <a:avLst/>
          </a:prstGeom>
          <a:noFill/>
        </p:spPr>
        <p:txBody>
          <a:bodyPr wrap="square" rtlCol="0">
            <a:spAutoFit/>
          </a:bodyPr>
          <a:lstStyle/>
          <a:p>
            <a:r>
              <a:rPr lang="en-US" altLang="ja-JP" sz="2400" u="sng" dirty="0" smtClean="0"/>
              <a:t>Fluorescence</a:t>
            </a:r>
            <a:r>
              <a:rPr kumimoji="1" lang="en-US" altLang="ja-JP" sz="2400" u="sng" dirty="0" smtClean="0"/>
              <a:t> microscopy</a:t>
            </a:r>
          </a:p>
          <a:p>
            <a:r>
              <a:rPr lang="en-US" altLang="ja-JP" sz="2400" dirty="0" smtClean="0"/>
              <a:t>      Highest resolution in the optical microscopy</a:t>
            </a:r>
            <a:endParaRPr kumimoji="1" lang="ja-JP" altLang="en-US" sz="2400" u="sng" dirty="0"/>
          </a:p>
        </p:txBody>
      </p:sp>
      <p:grpSp>
        <p:nvGrpSpPr>
          <p:cNvPr id="3" name="グループ化 56"/>
          <p:cNvGrpSpPr/>
          <p:nvPr/>
        </p:nvGrpSpPr>
        <p:grpSpPr>
          <a:xfrm rot="19886041">
            <a:off x="4796733" y="1764134"/>
            <a:ext cx="718496" cy="363054"/>
            <a:chOff x="1985042" y="5229200"/>
            <a:chExt cx="718496" cy="363054"/>
          </a:xfrm>
        </p:grpSpPr>
        <p:sp>
          <p:nvSpPr>
            <p:cNvPr id="53" name="正方形/長方形 52"/>
            <p:cNvSpPr/>
            <p:nvPr/>
          </p:nvSpPr>
          <p:spPr>
            <a:xfrm>
              <a:off x="2199482" y="5232214"/>
              <a:ext cx="504056" cy="360040"/>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台形 53"/>
            <p:cNvSpPr/>
            <p:nvPr/>
          </p:nvSpPr>
          <p:spPr>
            <a:xfrm rot="5400000">
              <a:off x="1985042" y="5229200"/>
              <a:ext cx="216024" cy="216024"/>
            </a:xfrm>
            <a:prstGeom prst="trapezoid">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8" name="テキスト ボックス 57"/>
          <p:cNvSpPr txBox="1"/>
          <p:nvPr/>
        </p:nvSpPr>
        <p:spPr>
          <a:xfrm>
            <a:off x="4220319" y="1484784"/>
            <a:ext cx="1368152" cy="307777"/>
          </a:xfrm>
          <a:prstGeom prst="rect">
            <a:avLst/>
          </a:prstGeom>
          <a:noFill/>
        </p:spPr>
        <p:txBody>
          <a:bodyPr wrap="square" rtlCol="0">
            <a:spAutoFit/>
          </a:bodyPr>
          <a:lstStyle/>
          <a:p>
            <a:r>
              <a:rPr kumimoji="1" lang="en-US" altLang="ja-JP" sz="1400" dirty="0" smtClean="0"/>
              <a:t>CCD camera</a:t>
            </a:r>
            <a:endParaRPr kumimoji="1" lang="ja-JP" altLang="en-US" sz="1400" dirty="0"/>
          </a:p>
        </p:txBody>
      </p:sp>
      <p:sp>
        <p:nvSpPr>
          <p:cNvPr id="65" name="テキスト ボックス 64"/>
          <p:cNvSpPr txBox="1"/>
          <p:nvPr/>
        </p:nvSpPr>
        <p:spPr>
          <a:xfrm>
            <a:off x="2720752" y="3313410"/>
            <a:ext cx="720080" cy="307777"/>
          </a:xfrm>
          <a:prstGeom prst="rect">
            <a:avLst/>
          </a:prstGeom>
          <a:noFill/>
        </p:spPr>
        <p:txBody>
          <a:bodyPr wrap="square" rtlCol="0">
            <a:spAutoFit/>
          </a:bodyPr>
          <a:lstStyle/>
          <a:p>
            <a:r>
              <a:rPr lang="en-US" altLang="ja-JP" sz="1400" dirty="0" smtClean="0"/>
              <a:t>L</a:t>
            </a:r>
            <a:r>
              <a:rPr kumimoji="1" lang="en-US" altLang="ja-JP" sz="1400" dirty="0" smtClean="0"/>
              <a:t>aser</a:t>
            </a:r>
            <a:endParaRPr kumimoji="1" lang="ja-JP" altLang="en-US" sz="1400" dirty="0"/>
          </a:p>
        </p:txBody>
      </p:sp>
      <p:sp>
        <p:nvSpPr>
          <p:cNvPr id="52" name="テキスト ボックス 51"/>
          <p:cNvSpPr txBox="1"/>
          <p:nvPr/>
        </p:nvSpPr>
        <p:spPr>
          <a:xfrm>
            <a:off x="1136576" y="188640"/>
            <a:ext cx="7776864" cy="646331"/>
          </a:xfrm>
          <a:prstGeom prst="rect">
            <a:avLst/>
          </a:prstGeom>
          <a:noFill/>
        </p:spPr>
        <p:txBody>
          <a:bodyPr wrap="square" rtlCol="0">
            <a:spAutoFit/>
          </a:bodyPr>
          <a:lstStyle/>
          <a:p>
            <a:pPr algn="ctr"/>
            <a:r>
              <a:rPr kumimoji="1" lang="en-US" altLang="ja-JP" sz="3600" dirty="0" smtClean="0"/>
              <a:t>Resolution of optical microscopy</a:t>
            </a:r>
            <a:endParaRPr kumimoji="1" lang="ja-JP" altLang="en-US" sz="3600" dirty="0"/>
          </a:p>
        </p:txBody>
      </p:sp>
      <p:pic>
        <p:nvPicPr>
          <p:cNvPr id="68" name="図 67" descr="対物レンズ.png"/>
          <p:cNvPicPr>
            <a:picLocks noChangeAspect="1"/>
          </p:cNvPicPr>
          <p:nvPr/>
        </p:nvPicPr>
        <p:blipFill>
          <a:blip r:embed="rId4" cstate="print"/>
          <a:stretch>
            <a:fillRect/>
          </a:stretch>
        </p:blipFill>
        <p:spPr>
          <a:xfrm>
            <a:off x="1643678" y="4300716"/>
            <a:ext cx="2808312" cy="432241"/>
          </a:xfrm>
          <a:prstGeom prst="rect">
            <a:avLst/>
          </a:prstGeom>
        </p:spPr>
      </p:pic>
      <p:sp>
        <p:nvSpPr>
          <p:cNvPr id="69" name="フリーフォーム 68"/>
          <p:cNvSpPr/>
          <p:nvPr/>
        </p:nvSpPr>
        <p:spPr>
          <a:xfrm>
            <a:off x="6516777" y="4848260"/>
            <a:ext cx="1224136" cy="1141568"/>
          </a:xfrm>
          <a:custGeom>
            <a:avLst/>
            <a:gdLst>
              <a:gd name="connsiteX0" fmla="*/ 0 w 2651760"/>
              <a:gd name="connsiteY0" fmla="*/ 2105297 h 2105297"/>
              <a:gd name="connsiteX1" fmla="*/ 653143 w 2651760"/>
              <a:gd name="connsiteY1" fmla="*/ 1582783 h 2105297"/>
              <a:gd name="connsiteX2" fmla="*/ 1371600 w 2651760"/>
              <a:gd name="connsiteY2" fmla="*/ 2177 h 2105297"/>
              <a:gd name="connsiteX3" fmla="*/ 2090058 w 2651760"/>
              <a:gd name="connsiteY3" fmla="*/ 1595846 h 2105297"/>
              <a:gd name="connsiteX4" fmla="*/ 2651760 w 2651760"/>
              <a:gd name="connsiteY4" fmla="*/ 2092234 h 210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1760" h="2105297">
                <a:moveTo>
                  <a:pt x="0" y="2105297"/>
                </a:moveTo>
                <a:cubicBezTo>
                  <a:pt x="212271" y="2019300"/>
                  <a:pt x="424543" y="1933303"/>
                  <a:pt x="653143" y="1582783"/>
                </a:cubicBezTo>
                <a:cubicBezTo>
                  <a:pt x="881743" y="1232263"/>
                  <a:pt x="1132114" y="0"/>
                  <a:pt x="1371600" y="2177"/>
                </a:cubicBezTo>
                <a:cubicBezTo>
                  <a:pt x="1611086" y="4354"/>
                  <a:pt x="1876698" y="1247503"/>
                  <a:pt x="2090058" y="1595846"/>
                </a:cubicBezTo>
                <a:cubicBezTo>
                  <a:pt x="2303418" y="1944189"/>
                  <a:pt x="2477589" y="2018211"/>
                  <a:pt x="2651760" y="2092234"/>
                </a:cubicBezTo>
              </a:path>
            </a:pathLst>
          </a:custGeom>
          <a:solidFill>
            <a:srgbClr val="FFC000">
              <a:alpha val="85000"/>
            </a:srgbClr>
          </a:solidFill>
          <a:ln w="254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j-lt"/>
            </a:endParaRPr>
          </a:p>
        </p:txBody>
      </p:sp>
      <p:cxnSp>
        <p:nvCxnSpPr>
          <p:cNvPr id="71" name="直線コネクタ 2"/>
          <p:cNvCxnSpPr/>
          <p:nvPr/>
        </p:nvCxnSpPr>
        <p:spPr>
          <a:xfrm>
            <a:off x="1817281" y="5649490"/>
            <a:ext cx="2520280" cy="0"/>
          </a:xfrm>
          <a:prstGeom prst="line">
            <a:avLst/>
          </a:prstGeom>
          <a:ln w="412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3" name="円/楕円 4"/>
          <p:cNvSpPr/>
          <p:nvPr/>
        </p:nvSpPr>
        <p:spPr>
          <a:xfrm>
            <a:off x="2948201" y="5433466"/>
            <a:ext cx="216024" cy="216024"/>
          </a:xfrm>
          <a:prstGeom prst="ellipse">
            <a:avLst/>
          </a:prstGeom>
          <a:solidFill>
            <a:srgbClr val="FFFF0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75" name="下矢印 74"/>
          <p:cNvSpPr/>
          <p:nvPr/>
        </p:nvSpPr>
        <p:spPr>
          <a:xfrm>
            <a:off x="2909342" y="4387964"/>
            <a:ext cx="288032" cy="281675"/>
          </a:xfrm>
          <a:prstGeom prst="downArrow">
            <a:avLst>
              <a:gd name="adj1" fmla="val 50000"/>
              <a:gd name="adj2" fmla="val 50000"/>
            </a:avLst>
          </a:prstGeom>
          <a:solidFill>
            <a:srgbClr val="00B050"/>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76" name="右矢印 75"/>
          <p:cNvSpPr/>
          <p:nvPr/>
        </p:nvSpPr>
        <p:spPr>
          <a:xfrm>
            <a:off x="4812030" y="5107856"/>
            <a:ext cx="792088" cy="504056"/>
          </a:xfrm>
          <a:prstGeom prst="rightArrow">
            <a:avLst/>
          </a:prstGeom>
          <a:solidFill>
            <a:schemeClr val="accent1"/>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cxnSp>
        <p:nvCxnSpPr>
          <p:cNvPr id="84" name="直線コネクタ 83"/>
          <p:cNvCxnSpPr/>
          <p:nvPr/>
        </p:nvCxnSpPr>
        <p:spPr>
          <a:xfrm>
            <a:off x="5892150" y="5987862"/>
            <a:ext cx="2520280" cy="0"/>
          </a:xfrm>
          <a:prstGeom prst="line">
            <a:avLst/>
          </a:prstGeom>
          <a:ln w="412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6873806" y="5500999"/>
            <a:ext cx="540000" cy="0"/>
          </a:xfrm>
          <a:prstGeom prst="line">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3" name="テキスト ボックス 92"/>
          <p:cNvSpPr txBox="1"/>
          <p:nvPr/>
        </p:nvSpPr>
        <p:spPr>
          <a:xfrm>
            <a:off x="5717654" y="4302388"/>
            <a:ext cx="2592288" cy="584775"/>
          </a:xfrm>
          <a:prstGeom prst="rect">
            <a:avLst/>
          </a:prstGeom>
          <a:noFill/>
        </p:spPr>
        <p:txBody>
          <a:bodyPr wrap="square" rtlCol="0">
            <a:spAutoFit/>
          </a:bodyPr>
          <a:lstStyle/>
          <a:p>
            <a:r>
              <a:rPr kumimoji="1" lang="en-US" altLang="ja-JP" sz="1600" dirty="0" smtClean="0">
                <a:latin typeface="+mj-lt"/>
                <a:ea typeface="ＭＳ Ｐゴシック" pitchFamily="50" charset="-128"/>
              </a:rPr>
              <a:t>Point Spread Function</a:t>
            </a:r>
          </a:p>
          <a:p>
            <a:r>
              <a:rPr lang="ja-JP" altLang="en-US" sz="1600" dirty="0" smtClean="0">
                <a:latin typeface="+mj-lt"/>
                <a:ea typeface="ＭＳ Ｐゴシック" pitchFamily="50" charset="-128"/>
              </a:rPr>
              <a:t>点広がり関数</a:t>
            </a:r>
            <a:endParaRPr kumimoji="1" lang="ja-JP" altLang="en-US" sz="1600" dirty="0" smtClean="0">
              <a:latin typeface="+mj-lt"/>
              <a:ea typeface="ＭＳ Ｐゴシック" pitchFamily="50" charset="-128"/>
            </a:endParaRPr>
          </a:p>
        </p:txBody>
      </p:sp>
      <p:sp>
        <p:nvSpPr>
          <p:cNvPr id="94" name="テキスト ボックス 93"/>
          <p:cNvSpPr txBox="1"/>
          <p:nvPr/>
        </p:nvSpPr>
        <p:spPr>
          <a:xfrm>
            <a:off x="779582" y="4352980"/>
            <a:ext cx="1008112" cy="307777"/>
          </a:xfrm>
          <a:prstGeom prst="rect">
            <a:avLst/>
          </a:prstGeom>
          <a:noFill/>
        </p:spPr>
        <p:txBody>
          <a:bodyPr wrap="square" rtlCol="0">
            <a:spAutoFit/>
          </a:bodyPr>
          <a:lstStyle/>
          <a:p>
            <a:r>
              <a:rPr kumimoji="1" lang="en-US" altLang="ja-JP" sz="1400" dirty="0" smtClean="0">
                <a:latin typeface="+mj-lt"/>
                <a:ea typeface="ＭＳ Ｐゴシック" pitchFamily="50" charset="-128"/>
              </a:rPr>
              <a:t>Objective</a:t>
            </a:r>
            <a:endParaRPr kumimoji="1" lang="ja-JP" altLang="en-US" sz="1400" dirty="0" smtClean="0">
              <a:latin typeface="+mj-lt"/>
              <a:ea typeface="ＭＳ Ｐゴシック" pitchFamily="50" charset="-128"/>
            </a:endParaRPr>
          </a:p>
        </p:txBody>
      </p:sp>
      <p:sp>
        <p:nvSpPr>
          <p:cNvPr id="96" name="テキスト ボックス 95"/>
          <p:cNvSpPr txBox="1"/>
          <p:nvPr/>
        </p:nvSpPr>
        <p:spPr>
          <a:xfrm>
            <a:off x="2793901" y="5622453"/>
            <a:ext cx="504056" cy="307777"/>
          </a:xfrm>
          <a:prstGeom prst="rect">
            <a:avLst/>
          </a:prstGeom>
          <a:noFill/>
        </p:spPr>
        <p:txBody>
          <a:bodyPr wrap="square" rtlCol="0">
            <a:spAutoFit/>
          </a:bodyPr>
          <a:lstStyle/>
          <a:p>
            <a:r>
              <a:rPr kumimoji="1" lang="en-US" altLang="ja-JP" sz="1400" dirty="0" smtClean="0">
                <a:latin typeface="+mj-lt"/>
                <a:ea typeface="ＭＳ Ｐゴシック" pitchFamily="50" charset="-128"/>
              </a:rPr>
              <a:t>Dye</a:t>
            </a:r>
            <a:endParaRPr kumimoji="1" lang="ja-JP" altLang="en-US" sz="1400" dirty="0" smtClean="0">
              <a:latin typeface="+mj-lt"/>
              <a:ea typeface="ＭＳ Ｐゴシック" pitchFamily="50" charset="-128"/>
            </a:endParaRPr>
          </a:p>
        </p:txBody>
      </p:sp>
      <p:sp>
        <p:nvSpPr>
          <p:cNvPr id="60" name="円/楕円 59"/>
          <p:cNvSpPr/>
          <p:nvPr/>
        </p:nvSpPr>
        <p:spPr>
          <a:xfrm>
            <a:off x="2944591" y="1723092"/>
            <a:ext cx="1944216" cy="1944000"/>
          </a:xfrm>
          <a:prstGeom prst="ellipse">
            <a:avLst/>
          </a:prstGeom>
          <a:solidFill>
            <a:srgbClr val="92D050">
              <a:alpha val="23000"/>
            </a:srgbClr>
          </a:solid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ea typeface="ＭＳ Ｐゴシック" pitchFamily="50" charset="-128"/>
            </a:endParaRPr>
          </a:p>
        </p:txBody>
      </p:sp>
      <p:sp>
        <p:nvSpPr>
          <p:cNvPr id="100" name="下矢印 99"/>
          <p:cNvSpPr/>
          <p:nvPr/>
        </p:nvSpPr>
        <p:spPr>
          <a:xfrm rot="10800000">
            <a:off x="2990875" y="5094708"/>
            <a:ext cx="153541" cy="281675"/>
          </a:xfrm>
          <a:prstGeom prst="downArrow">
            <a:avLst>
              <a:gd name="adj1" fmla="val 50000"/>
              <a:gd name="adj2" fmla="val 50000"/>
            </a:avLst>
          </a:prstGeom>
          <a:solidFill>
            <a:srgbClr val="FFC000">
              <a:alpha val="77000"/>
            </a:srgbClr>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a typeface="ＭＳ Ｐゴシック" pitchFamily="50" charset="-128"/>
            </a:endParaRPr>
          </a:p>
        </p:txBody>
      </p:sp>
      <p:sp>
        <p:nvSpPr>
          <p:cNvPr id="101" name="テキスト ボックス 100"/>
          <p:cNvSpPr txBox="1"/>
          <p:nvPr/>
        </p:nvSpPr>
        <p:spPr>
          <a:xfrm>
            <a:off x="3125366" y="5085184"/>
            <a:ext cx="1368152" cy="338554"/>
          </a:xfrm>
          <a:prstGeom prst="rect">
            <a:avLst/>
          </a:prstGeom>
          <a:noFill/>
        </p:spPr>
        <p:txBody>
          <a:bodyPr wrap="square" rtlCol="0">
            <a:spAutoFit/>
          </a:bodyPr>
          <a:lstStyle/>
          <a:p>
            <a:r>
              <a:rPr kumimoji="1" lang="en-US" altLang="ja-JP" sz="1600" dirty="0" smtClean="0">
                <a:latin typeface="Calibri" pitchFamily="34" charset="0"/>
                <a:ea typeface="ＭＳ Ｐゴシック" pitchFamily="50" charset="-128"/>
              </a:rPr>
              <a:t>Fluorescence</a:t>
            </a:r>
            <a:endParaRPr kumimoji="1" lang="ja-JP" altLang="en-US" sz="1600" dirty="0" smtClean="0">
              <a:latin typeface="Calibri" pitchFamily="34" charset="0"/>
              <a:ea typeface="ＭＳ Ｐゴシック" pitchFamily="50" charset="-128"/>
            </a:endParaRPr>
          </a:p>
        </p:txBody>
      </p:sp>
      <p:sp>
        <p:nvSpPr>
          <p:cNvPr id="102" name="テキスト ボックス 101"/>
          <p:cNvSpPr txBox="1"/>
          <p:nvPr/>
        </p:nvSpPr>
        <p:spPr>
          <a:xfrm>
            <a:off x="4880992" y="2996952"/>
            <a:ext cx="936104" cy="338554"/>
          </a:xfrm>
          <a:prstGeom prst="rect">
            <a:avLst/>
          </a:prstGeom>
          <a:noFill/>
        </p:spPr>
        <p:txBody>
          <a:bodyPr wrap="square" rtlCol="0">
            <a:spAutoFit/>
          </a:bodyPr>
          <a:lstStyle/>
          <a:p>
            <a:r>
              <a:rPr lang="en-US" altLang="ja-JP" sz="1600" dirty="0" smtClean="0">
                <a:latin typeface="Calibri" pitchFamily="34" charset="0"/>
                <a:ea typeface="ＭＳ Ｐゴシック" pitchFamily="50" charset="-128"/>
              </a:rPr>
              <a:t>Imaging</a:t>
            </a:r>
            <a:endParaRPr kumimoji="1" lang="ja-JP" altLang="en-US" sz="1600" dirty="0" smtClean="0">
              <a:latin typeface="Calibri" pitchFamily="34" charset="0"/>
              <a:ea typeface="ＭＳ Ｐゴシック" pitchFamily="50" charset="-128"/>
            </a:endParaRPr>
          </a:p>
        </p:txBody>
      </p:sp>
      <p:sp>
        <p:nvSpPr>
          <p:cNvPr id="103" name="テキスト ボックス 102"/>
          <p:cNvSpPr txBox="1"/>
          <p:nvPr/>
        </p:nvSpPr>
        <p:spPr>
          <a:xfrm>
            <a:off x="2000672" y="1537047"/>
            <a:ext cx="1944216" cy="307777"/>
          </a:xfrm>
          <a:prstGeom prst="rect">
            <a:avLst/>
          </a:prstGeom>
          <a:noFill/>
        </p:spPr>
        <p:txBody>
          <a:bodyPr wrap="square" rtlCol="0">
            <a:spAutoFit/>
          </a:bodyPr>
          <a:lstStyle/>
          <a:p>
            <a:r>
              <a:rPr kumimoji="1" lang="en-US" altLang="ja-JP" sz="1400" dirty="0" smtClean="0"/>
              <a:t>Wide field microscopy</a:t>
            </a:r>
            <a:endParaRPr kumimoji="1" lang="ja-JP" altLang="en-US" sz="1400" dirty="0"/>
          </a:p>
        </p:txBody>
      </p:sp>
      <p:sp>
        <p:nvSpPr>
          <p:cNvPr id="67" name="テキスト ボックス 66"/>
          <p:cNvSpPr txBox="1"/>
          <p:nvPr/>
        </p:nvSpPr>
        <p:spPr>
          <a:xfrm>
            <a:off x="7113240" y="5013176"/>
            <a:ext cx="2304256" cy="707886"/>
          </a:xfrm>
          <a:prstGeom prst="rect">
            <a:avLst/>
          </a:prstGeom>
          <a:noFill/>
        </p:spPr>
        <p:txBody>
          <a:bodyPr wrap="square" rtlCol="0">
            <a:spAutoFit/>
          </a:bodyPr>
          <a:lstStyle/>
          <a:p>
            <a:pPr algn="ctr"/>
            <a:r>
              <a:rPr lang="en-US" altLang="ja-JP" sz="2000" b="1" dirty="0" smtClean="0">
                <a:solidFill>
                  <a:srgbClr val="FF0000"/>
                </a:solidFill>
                <a:latin typeface="+mj-lt"/>
                <a:ea typeface="ＭＳ Ｐゴシック" pitchFamily="50" charset="-128"/>
              </a:rPr>
              <a:t>Diffraction limit</a:t>
            </a:r>
          </a:p>
          <a:p>
            <a:pPr algn="ctr"/>
            <a:r>
              <a:rPr kumimoji="1" lang="ja-JP" altLang="en-US" sz="2000" b="1" dirty="0" smtClean="0">
                <a:solidFill>
                  <a:srgbClr val="FF0000"/>
                </a:solidFill>
                <a:latin typeface="+mj-lt"/>
                <a:ea typeface="ＭＳ Ｐゴシック" pitchFamily="50" charset="-128"/>
              </a:rPr>
              <a:t>回折限界</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グループ化 38"/>
          <p:cNvGrpSpPr/>
          <p:nvPr/>
        </p:nvGrpSpPr>
        <p:grpSpPr>
          <a:xfrm>
            <a:off x="4441324" y="3565464"/>
            <a:ext cx="4616132" cy="2815864"/>
            <a:chOff x="5377428" y="548680"/>
            <a:chExt cx="4616132" cy="2815864"/>
          </a:xfrm>
        </p:grpSpPr>
        <p:grpSp>
          <p:nvGrpSpPr>
            <p:cNvPr id="40" name="グループ化 10"/>
            <p:cNvGrpSpPr/>
            <p:nvPr/>
          </p:nvGrpSpPr>
          <p:grpSpPr>
            <a:xfrm>
              <a:off x="5377428" y="548680"/>
              <a:ext cx="4616132" cy="2815864"/>
              <a:chOff x="200472" y="3299215"/>
              <a:chExt cx="4616132" cy="2815864"/>
            </a:xfrm>
          </p:grpSpPr>
          <p:pic>
            <p:nvPicPr>
              <p:cNvPr id="42" name="図 41" descr="super_resolution.png"/>
              <p:cNvPicPr>
                <a:picLocks noChangeAspect="1"/>
              </p:cNvPicPr>
              <p:nvPr/>
            </p:nvPicPr>
            <p:blipFill>
              <a:blip r:embed="rId3" cstate="print"/>
              <a:stretch>
                <a:fillRect/>
              </a:stretch>
            </p:blipFill>
            <p:spPr>
              <a:xfrm>
                <a:off x="1496616" y="3299215"/>
                <a:ext cx="2592288" cy="2815864"/>
              </a:xfrm>
              <a:prstGeom prst="rect">
                <a:avLst/>
              </a:prstGeom>
            </p:spPr>
          </p:pic>
          <p:sp>
            <p:nvSpPr>
              <p:cNvPr id="43" name="テキスト ボックス 42"/>
              <p:cNvSpPr txBox="1"/>
              <p:nvPr/>
            </p:nvSpPr>
            <p:spPr>
              <a:xfrm>
                <a:off x="200472" y="4058566"/>
                <a:ext cx="1735812" cy="369332"/>
              </a:xfrm>
              <a:prstGeom prst="rect">
                <a:avLst/>
              </a:prstGeom>
              <a:solidFill>
                <a:srgbClr val="7030A0"/>
              </a:solidFill>
            </p:spPr>
            <p:txBody>
              <a:bodyPr wrap="square" rtlCol="0">
                <a:spAutoFit/>
              </a:bodyPr>
              <a:lstStyle/>
              <a:p>
                <a:pPr algn="ctr"/>
                <a:r>
                  <a:rPr kumimoji="1" lang="en-US" altLang="ja-JP" b="1" dirty="0" smtClean="0">
                    <a:solidFill>
                      <a:schemeClr val="bg1"/>
                    </a:solidFill>
                  </a:rPr>
                  <a:t>Excitation beam</a:t>
                </a:r>
                <a:endParaRPr kumimoji="1" lang="ja-JP" altLang="en-US" b="1" dirty="0">
                  <a:solidFill>
                    <a:schemeClr val="bg1"/>
                  </a:solidFill>
                </a:endParaRPr>
              </a:p>
            </p:txBody>
          </p:sp>
          <p:cxnSp>
            <p:nvCxnSpPr>
              <p:cNvPr id="44" name="直線コネクタ 43"/>
              <p:cNvCxnSpPr/>
              <p:nvPr/>
            </p:nvCxnSpPr>
            <p:spPr>
              <a:xfrm>
                <a:off x="1856656" y="4379335"/>
                <a:ext cx="360040" cy="216024"/>
              </a:xfrm>
              <a:prstGeom prst="line">
                <a:avLst/>
              </a:prstGeom>
              <a:ln w="158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V="1">
                <a:off x="1864276" y="5243431"/>
                <a:ext cx="288032" cy="288032"/>
              </a:xfrm>
              <a:prstGeom prst="line">
                <a:avLst/>
              </a:prstGeom>
              <a:ln w="158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flipH="1">
                <a:off x="3736484" y="4667367"/>
                <a:ext cx="72008" cy="288032"/>
              </a:xfrm>
              <a:prstGeom prst="line">
                <a:avLst/>
              </a:prstGeom>
              <a:ln w="15875">
                <a:solidFill>
                  <a:srgbClr val="EE7D3E"/>
                </a:solidFill>
                <a:tailEnd type="triangle"/>
              </a:ln>
            </p:spPr>
            <p:style>
              <a:lnRef idx="1">
                <a:schemeClr val="accent1"/>
              </a:lnRef>
              <a:fillRef idx="0">
                <a:schemeClr val="accent1"/>
              </a:fillRef>
              <a:effectRef idx="0">
                <a:schemeClr val="accent1"/>
              </a:effectRef>
              <a:fontRef idx="minor">
                <a:schemeClr val="tx1"/>
              </a:fontRef>
            </p:style>
          </p:cxnSp>
          <p:sp>
            <p:nvSpPr>
              <p:cNvPr id="48" name="テキスト ボックス 47"/>
              <p:cNvSpPr txBox="1"/>
              <p:nvPr/>
            </p:nvSpPr>
            <p:spPr>
              <a:xfrm>
                <a:off x="3160420" y="4431598"/>
                <a:ext cx="1656184" cy="307777"/>
              </a:xfrm>
              <a:prstGeom prst="rect">
                <a:avLst/>
              </a:prstGeom>
              <a:noFill/>
            </p:spPr>
            <p:txBody>
              <a:bodyPr wrap="square" rtlCol="0">
                <a:spAutoFit/>
              </a:bodyPr>
              <a:lstStyle/>
              <a:p>
                <a:pPr algn="ctr"/>
                <a:r>
                  <a:rPr lang="en-US" altLang="ja-JP" sz="1400" dirty="0" smtClean="0"/>
                  <a:t>Fluorescence dye</a:t>
                </a:r>
                <a:endParaRPr kumimoji="1" lang="ja-JP" altLang="en-US" sz="1400" dirty="0"/>
              </a:p>
            </p:txBody>
          </p:sp>
          <p:sp>
            <p:nvSpPr>
              <p:cNvPr id="49" name="テキスト ボックス 48"/>
              <p:cNvSpPr txBox="1"/>
              <p:nvPr/>
            </p:nvSpPr>
            <p:spPr>
              <a:xfrm>
                <a:off x="848544" y="3337247"/>
                <a:ext cx="1008112" cy="307777"/>
              </a:xfrm>
              <a:prstGeom prst="rect">
                <a:avLst/>
              </a:prstGeom>
              <a:noFill/>
            </p:spPr>
            <p:txBody>
              <a:bodyPr wrap="square" rtlCol="0">
                <a:spAutoFit/>
              </a:bodyPr>
              <a:lstStyle/>
              <a:p>
                <a:r>
                  <a:rPr kumimoji="1" lang="en-US" altLang="ja-JP" sz="1400" dirty="0" smtClean="0">
                    <a:latin typeface="+mj-lt"/>
                    <a:ea typeface="ＭＳ Ｐゴシック" pitchFamily="50" charset="-128"/>
                  </a:rPr>
                  <a:t>Objective</a:t>
                </a:r>
                <a:endParaRPr kumimoji="1" lang="ja-JP" altLang="en-US" sz="1400" dirty="0" smtClean="0">
                  <a:latin typeface="+mj-lt"/>
                  <a:ea typeface="ＭＳ Ｐゴシック" pitchFamily="50" charset="-128"/>
                </a:endParaRPr>
              </a:p>
            </p:txBody>
          </p:sp>
        </p:grpSp>
        <p:sp>
          <p:nvSpPr>
            <p:cNvPr id="41" name="テキスト ボックス 40"/>
            <p:cNvSpPr txBox="1"/>
            <p:nvPr/>
          </p:nvSpPr>
          <p:spPr>
            <a:xfrm>
              <a:off x="5457056" y="2708920"/>
              <a:ext cx="1656184" cy="369332"/>
            </a:xfrm>
            <a:prstGeom prst="rect">
              <a:avLst/>
            </a:prstGeom>
            <a:solidFill>
              <a:srgbClr val="00B050"/>
            </a:solidFill>
          </p:spPr>
          <p:txBody>
            <a:bodyPr wrap="square" rtlCol="0">
              <a:spAutoFit/>
            </a:bodyPr>
            <a:lstStyle/>
            <a:p>
              <a:pPr algn="ctr"/>
              <a:r>
                <a:rPr lang="en-US" altLang="ja-JP" b="1" dirty="0" smtClean="0">
                  <a:solidFill>
                    <a:schemeClr val="bg1"/>
                  </a:solidFill>
                </a:rPr>
                <a:t>Dumping beam</a:t>
              </a:r>
              <a:endParaRPr kumimoji="1" lang="ja-JP" altLang="en-US" b="1" dirty="0">
                <a:solidFill>
                  <a:schemeClr val="bg1"/>
                </a:solidFill>
              </a:endParaRPr>
            </a:p>
          </p:txBody>
        </p:sp>
      </p:grpSp>
      <p:pic>
        <p:nvPicPr>
          <p:cNvPr id="2" name="図 1" descr="sted説明.png"/>
          <p:cNvPicPr>
            <a:picLocks noChangeAspect="1"/>
          </p:cNvPicPr>
          <p:nvPr/>
        </p:nvPicPr>
        <p:blipFill>
          <a:blip r:embed="rId4" cstate="print"/>
          <a:stretch>
            <a:fillRect/>
          </a:stretch>
        </p:blipFill>
        <p:spPr>
          <a:xfrm>
            <a:off x="1928664" y="1700808"/>
            <a:ext cx="5256584" cy="1418236"/>
          </a:xfrm>
          <a:prstGeom prst="rect">
            <a:avLst/>
          </a:prstGeom>
        </p:spPr>
      </p:pic>
      <p:sp>
        <p:nvSpPr>
          <p:cNvPr id="3" name="テキスト ボックス 2"/>
          <p:cNvSpPr txBox="1"/>
          <p:nvPr/>
        </p:nvSpPr>
        <p:spPr>
          <a:xfrm>
            <a:off x="1128956" y="1268760"/>
            <a:ext cx="7200800" cy="461665"/>
          </a:xfrm>
          <a:prstGeom prst="rect">
            <a:avLst/>
          </a:prstGeom>
          <a:noFill/>
        </p:spPr>
        <p:txBody>
          <a:bodyPr wrap="square" rtlCol="0">
            <a:spAutoFit/>
          </a:bodyPr>
          <a:lstStyle/>
          <a:p>
            <a:r>
              <a:rPr kumimoji="1" lang="en-US" altLang="ja-JP" sz="2400" b="1" u="sng" dirty="0" smtClean="0">
                <a:latin typeface="+mj-lt"/>
                <a:ea typeface="ＭＳ Ｐゴシック" pitchFamily="50" charset="-128"/>
              </a:rPr>
              <a:t>STED</a:t>
            </a:r>
            <a:r>
              <a:rPr lang="ja-JP" altLang="en-US" sz="2400" b="1" u="sng" dirty="0" smtClean="0">
                <a:latin typeface="+mj-lt"/>
                <a:ea typeface="ＭＳ Ｐゴシック" pitchFamily="50" charset="-128"/>
              </a:rPr>
              <a:t> </a:t>
            </a:r>
            <a:r>
              <a:rPr kumimoji="1" lang="en-US" altLang="ja-JP" sz="2400" b="1" u="sng" dirty="0" smtClean="0">
                <a:latin typeface="+mj-lt"/>
                <a:ea typeface="ＭＳ Ｐゴシック" pitchFamily="50" charset="-128"/>
              </a:rPr>
              <a:t>( Stimulated Emission depletion )</a:t>
            </a:r>
            <a:endParaRPr kumimoji="1" lang="ja-JP" altLang="en-US" sz="2400" b="1" u="sng" dirty="0" smtClean="0">
              <a:latin typeface="+mj-lt"/>
              <a:ea typeface="ＭＳ Ｐゴシック" pitchFamily="50" charset="-128"/>
            </a:endParaRPr>
          </a:p>
        </p:txBody>
      </p:sp>
      <p:sp>
        <p:nvSpPr>
          <p:cNvPr id="46" name="テキスト ボックス 45"/>
          <p:cNvSpPr txBox="1"/>
          <p:nvPr/>
        </p:nvSpPr>
        <p:spPr>
          <a:xfrm>
            <a:off x="1208584" y="404664"/>
            <a:ext cx="7496452" cy="769441"/>
          </a:xfrm>
          <a:prstGeom prst="rect">
            <a:avLst/>
          </a:prstGeom>
          <a:noFill/>
        </p:spPr>
        <p:txBody>
          <a:bodyPr wrap="square" rtlCol="0">
            <a:spAutoFit/>
          </a:bodyPr>
          <a:lstStyle/>
          <a:p>
            <a:pPr algn="ctr"/>
            <a:r>
              <a:rPr kumimoji="1" lang="en-US" altLang="ja-JP" sz="4400" dirty="0" smtClean="0"/>
              <a:t>Super-Resolution microscopy</a:t>
            </a:r>
            <a:endParaRPr kumimoji="1" lang="ja-JP" altLang="en-US" sz="4400" dirty="0"/>
          </a:p>
        </p:txBody>
      </p:sp>
      <p:sp>
        <p:nvSpPr>
          <p:cNvPr id="20" name="正方形/長方形 19"/>
          <p:cNvSpPr/>
          <p:nvPr/>
        </p:nvSpPr>
        <p:spPr>
          <a:xfrm>
            <a:off x="1280592" y="6102588"/>
            <a:ext cx="2520280" cy="523220"/>
          </a:xfrm>
          <a:prstGeom prst="rect">
            <a:avLst/>
          </a:prstGeom>
        </p:spPr>
        <p:txBody>
          <a:bodyPr wrap="square">
            <a:spAutoFit/>
          </a:bodyPr>
          <a:lstStyle/>
          <a:p>
            <a:r>
              <a:rPr lang="en-US" altLang="ja-JP" sz="1400" dirty="0" smtClean="0"/>
              <a:t>S. W. Hell, J. </a:t>
            </a:r>
            <a:r>
              <a:rPr lang="en-US" altLang="ja-JP" sz="1400" dirty="0" err="1" smtClean="0"/>
              <a:t>Wichmann</a:t>
            </a:r>
            <a:r>
              <a:rPr lang="en-US" altLang="ja-JP" sz="1400" dirty="0" smtClean="0"/>
              <a:t>, </a:t>
            </a:r>
            <a:r>
              <a:rPr lang="en-US" altLang="ja-JP" sz="1400" i="1" dirty="0" smtClean="0"/>
              <a:t>OPICS LETTERS</a:t>
            </a:r>
            <a:r>
              <a:rPr lang="en-US" altLang="ja-JP" sz="1400" dirty="0" smtClean="0"/>
              <a:t>. </a:t>
            </a:r>
            <a:r>
              <a:rPr lang="en-US" altLang="ja-JP" sz="1400" b="1" dirty="0" smtClean="0"/>
              <a:t>1994</a:t>
            </a:r>
            <a:r>
              <a:rPr lang="en-US" altLang="ja-JP" sz="1400" dirty="0" smtClean="0"/>
              <a:t>, </a:t>
            </a:r>
            <a:r>
              <a:rPr lang="en-US" altLang="ja-JP" sz="1400" i="1" dirty="0" smtClean="0"/>
              <a:t>19</a:t>
            </a:r>
            <a:r>
              <a:rPr lang="en-US" altLang="ja-JP" sz="1400" dirty="0" smtClean="0"/>
              <a:t>, 11.</a:t>
            </a:r>
            <a:endParaRPr lang="ja-JP" altLang="ja-JP" sz="1400" dirty="0"/>
          </a:p>
        </p:txBody>
      </p:sp>
      <p:pic>
        <p:nvPicPr>
          <p:cNvPr id="23" name="図 22" descr="hell.jpg"/>
          <p:cNvPicPr>
            <a:picLocks noChangeAspect="1"/>
          </p:cNvPicPr>
          <p:nvPr/>
        </p:nvPicPr>
        <p:blipFill>
          <a:blip r:embed="rId5" cstate="print"/>
          <a:stretch>
            <a:fillRect/>
          </a:stretch>
        </p:blipFill>
        <p:spPr>
          <a:xfrm>
            <a:off x="7409794" y="1268760"/>
            <a:ext cx="1304925" cy="1819275"/>
          </a:xfrm>
          <a:prstGeom prst="rect">
            <a:avLst/>
          </a:prstGeom>
        </p:spPr>
      </p:pic>
      <p:sp>
        <p:nvSpPr>
          <p:cNvPr id="25" name="テキスト ボックス 24"/>
          <p:cNvSpPr txBox="1"/>
          <p:nvPr/>
        </p:nvSpPr>
        <p:spPr>
          <a:xfrm>
            <a:off x="7113240" y="3140968"/>
            <a:ext cx="2016224" cy="369332"/>
          </a:xfrm>
          <a:prstGeom prst="rect">
            <a:avLst/>
          </a:prstGeom>
          <a:noFill/>
        </p:spPr>
        <p:txBody>
          <a:bodyPr wrap="square" rtlCol="0">
            <a:spAutoFit/>
          </a:bodyPr>
          <a:lstStyle/>
          <a:p>
            <a:pPr algn="ctr"/>
            <a:r>
              <a:rPr lang="en-US" altLang="ja-JP" dirty="0" smtClean="0"/>
              <a:t>Stefan W. Hell</a:t>
            </a:r>
            <a:endParaRPr kumimoji="1" lang="ja-JP" altLang="en-US" dirty="0"/>
          </a:p>
        </p:txBody>
      </p:sp>
      <p:pic>
        <p:nvPicPr>
          <p:cNvPr id="22" name="Picture 1"/>
          <p:cNvPicPr>
            <a:picLocks noChangeAspect="1" noChangeArrowheads="1"/>
          </p:cNvPicPr>
          <p:nvPr/>
        </p:nvPicPr>
        <p:blipFill>
          <a:blip r:embed="rId6" cstate="print"/>
          <a:srcRect/>
          <a:stretch>
            <a:fillRect/>
          </a:stretch>
        </p:blipFill>
        <p:spPr bwMode="auto">
          <a:xfrm>
            <a:off x="1280592" y="3438292"/>
            <a:ext cx="2376264" cy="2673297"/>
          </a:xfrm>
          <a:prstGeom prst="rect">
            <a:avLst/>
          </a:prstGeom>
          <a:noFill/>
          <a:ln w="9525">
            <a:noFill/>
            <a:miter lim="800000"/>
            <a:headEnd/>
            <a:tailEnd/>
          </a:ln>
        </p:spPr>
      </p:pic>
      <p:sp>
        <p:nvSpPr>
          <p:cNvPr id="24" name="テキスト ボックス 23"/>
          <p:cNvSpPr txBox="1"/>
          <p:nvPr/>
        </p:nvSpPr>
        <p:spPr>
          <a:xfrm>
            <a:off x="1136576" y="3140968"/>
            <a:ext cx="3024336" cy="461665"/>
          </a:xfrm>
          <a:prstGeom prst="rect">
            <a:avLst/>
          </a:prstGeom>
          <a:noFill/>
        </p:spPr>
        <p:txBody>
          <a:bodyPr wrap="square" rtlCol="0">
            <a:spAutoFit/>
          </a:bodyPr>
          <a:lstStyle/>
          <a:p>
            <a:r>
              <a:rPr lang="en-US" altLang="ja-JP" sz="2400" b="1" dirty="0" smtClean="0">
                <a:solidFill>
                  <a:srgbClr val="FF0000"/>
                </a:solidFill>
              </a:rPr>
              <a:t>Stimulated emission</a:t>
            </a:r>
            <a:endParaRPr kumimoji="1" lang="ja-JP" altLang="en-US" sz="2400" b="1"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3" name="Picture 5"/>
          <p:cNvPicPr>
            <a:picLocks noChangeAspect="1" noChangeArrowheads="1"/>
          </p:cNvPicPr>
          <p:nvPr/>
        </p:nvPicPr>
        <p:blipFill>
          <a:blip r:embed="rId3" cstate="print"/>
          <a:srcRect/>
          <a:stretch>
            <a:fillRect/>
          </a:stretch>
        </p:blipFill>
        <p:spPr bwMode="auto">
          <a:xfrm>
            <a:off x="992560" y="4043511"/>
            <a:ext cx="2409825" cy="2409825"/>
          </a:xfrm>
          <a:prstGeom prst="rect">
            <a:avLst/>
          </a:prstGeom>
          <a:noFill/>
          <a:ln w="9525">
            <a:noFill/>
            <a:miter lim="800000"/>
            <a:headEnd/>
            <a:tailEnd/>
          </a:ln>
        </p:spPr>
      </p:pic>
      <p:pic>
        <p:nvPicPr>
          <p:cNvPr id="104454" name="Picture 6"/>
          <p:cNvPicPr>
            <a:picLocks noChangeAspect="1" noChangeArrowheads="1"/>
          </p:cNvPicPr>
          <p:nvPr/>
        </p:nvPicPr>
        <p:blipFill>
          <a:blip r:embed="rId4" cstate="print"/>
          <a:srcRect/>
          <a:stretch>
            <a:fillRect/>
          </a:stretch>
        </p:blipFill>
        <p:spPr bwMode="auto">
          <a:xfrm>
            <a:off x="3800872" y="4043511"/>
            <a:ext cx="2419350" cy="2390775"/>
          </a:xfrm>
          <a:prstGeom prst="rect">
            <a:avLst/>
          </a:prstGeom>
          <a:noFill/>
          <a:ln w="9525">
            <a:noFill/>
            <a:miter lim="800000"/>
            <a:headEnd/>
            <a:tailEnd/>
          </a:ln>
        </p:spPr>
      </p:pic>
      <p:sp>
        <p:nvSpPr>
          <p:cNvPr id="12" name="テキスト ボックス 11"/>
          <p:cNvSpPr txBox="1"/>
          <p:nvPr/>
        </p:nvSpPr>
        <p:spPr>
          <a:xfrm>
            <a:off x="7545288" y="3212976"/>
            <a:ext cx="2016224" cy="369332"/>
          </a:xfrm>
          <a:prstGeom prst="rect">
            <a:avLst/>
          </a:prstGeom>
          <a:noFill/>
        </p:spPr>
        <p:txBody>
          <a:bodyPr wrap="square" rtlCol="0">
            <a:spAutoFit/>
          </a:bodyPr>
          <a:lstStyle/>
          <a:p>
            <a:pPr algn="ctr"/>
            <a:r>
              <a:rPr lang="en-US" altLang="ja-JP" dirty="0" smtClean="0"/>
              <a:t>Eric </a:t>
            </a:r>
            <a:r>
              <a:rPr lang="en-US" altLang="ja-JP" dirty="0" err="1" smtClean="0"/>
              <a:t>Betzig</a:t>
            </a:r>
            <a:endParaRPr kumimoji="1" lang="ja-JP" altLang="en-US" dirty="0"/>
          </a:p>
        </p:txBody>
      </p:sp>
      <p:pic>
        <p:nvPicPr>
          <p:cNvPr id="13" name="図 12" descr="betzig.jpg"/>
          <p:cNvPicPr>
            <a:picLocks noChangeAspect="1"/>
          </p:cNvPicPr>
          <p:nvPr/>
        </p:nvPicPr>
        <p:blipFill>
          <a:blip r:embed="rId5" cstate="print"/>
          <a:stretch>
            <a:fillRect/>
          </a:stretch>
        </p:blipFill>
        <p:spPr>
          <a:xfrm>
            <a:off x="7905328" y="1340768"/>
            <a:ext cx="1304925" cy="1819275"/>
          </a:xfrm>
          <a:prstGeom prst="rect">
            <a:avLst/>
          </a:prstGeom>
        </p:spPr>
      </p:pic>
      <p:pic>
        <p:nvPicPr>
          <p:cNvPr id="8" name="図 7" descr="betzig_mov.gif"/>
          <p:cNvPicPr>
            <a:picLocks noChangeAspect="1"/>
          </p:cNvPicPr>
          <p:nvPr/>
        </p:nvPicPr>
        <p:blipFill>
          <a:blip r:embed="rId6" cstate="print"/>
          <a:stretch>
            <a:fillRect/>
          </a:stretch>
        </p:blipFill>
        <p:spPr>
          <a:xfrm>
            <a:off x="1424608" y="1628800"/>
            <a:ext cx="5569367" cy="1800200"/>
          </a:xfrm>
          <a:prstGeom prst="rect">
            <a:avLst/>
          </a:prstGeom>
        </p:spPr>
      </p:pic>
      <p:sp>
        <p:nvSpPr>
          <p:cNvPr id="9" name="テキスト ボックス 8"/>
          <p:cNvSpPr txBox="1"/>
          <p:nvPr/>
        </p:nvSpPr>
        <p:spPr>
          <a:xfrm>
            <a:off x="1128956" y="980728"/>
            <a:ext cx="7200800" cy="461665"/>
          </a:xfrm>
          <a:prstGeom prst="rect">
            <a:avLst/>
          </a:prstGeom>
          <a:noFill/>
        </p:spPr>
        <p:txBody>
          <a:bodyPr wrap="square" rtlCol="0">
            <a:spAutoFit/>
          </a:bodyPr>
          <a:lstStyle/>
          <a:p>
            <a:r>
              <a:rPr lang="en-US" altLang="ja-JP" sz="2400" b="1" u="sng" dirty="0" smtClean="0">
                <a:latin typeface="+mj-lt"/>
                <a:ea typeface="ＭＳ Ｐゴシック" pitchFamily="50" charset="-128"/>
              </a:rPr>
              <a:t>PALM</a:t>
            </a:r>
            <a:r>
              <a:rPr lang="ja-JP" altLang="en-US" sz="2400" b="1" u="sng" dirty="0" smtClean="0">
                <a:latin typeface="+mj-lt"/>
                <a:ea typeface="ＭＳ Ｐゴシック" pitchFamily="50" charset="-128"/>
              </a:rPr>
              <a:t> </a:t>
            </a:r>
            <a:r>
              <a:rPr kumimoji="1" lang="en-US" altLang="ja-JP" sz="2400" b="1" u="sng" dirty="0" smtClean="0">
                <a:latin typeface="+mj-lt"/>
                <a:ea typeface="ＭＳ Ｐゴシック" pitchFamily="50" charset="-128"/>
              </a:rPr>
              <a:t>( </a:t>
            </a:r>
            <a:r>
              <a:rPr lang="en-US" altLang="ja-JP" sz="2400" b="1" u="sng" dirty="0" err="1" smtClean="0">
                <a:latin typeface="+mj-lt"/>
                <a:ea typeface="ＭＳ Ｐゴシック" pitchFamily="50" charset="-128"/>
              </a:rPr>
              <a:t>PhotoActivated</a:t>
            </a:r>
            <a:r>
              <a:rPr lang="en-US" altLang="ja-JP" sz="2400" b="1" u="sng" dirty="0" smtClean="0">
                <a:latin typeface="+mj-lt"/>
                <a:ea typeface="ＭＳ Ｐゴシック" pitchFamily="50" charset="-128"/>
              </a:rPr>
              <a:t> Localization Microscopy</a:t>
            </a:r>
            <a:r>
              <a:rPr kumimoji="1" lang="en-US" altLang="ja-JP" sz="2400" b="1" u="sng" dirty="0" smtClean="0">
                <a:latin typeface="+mj-lt"/>
                <a:ea typeface="ＭＳ Ｐゴシック" pitchFamily="50" charset="-128"/>
              </a:rPr>
              <a:t> )</a:t>
            </a:r>
            <a:endParaRPr kumimoji="1" lang="ja-JP" altLang="en-US" sz="2400" b="1" u="sng" dirty="0" smtClean="0">
              <a:latin typeface="+mj-lt"/>
              <a:ea typeface="ＭＳ Ｐゴシック" pitchFamily="50" charset="-128"/>
            </a:endParaRPr>
          </a:p>
        </p:txBody>
      </p:sp>
      <p:sp>
        <p:nvSpPr>
          <p:cNvPr id="10" name="テキスト ボックス 9"/>
          <p:cNvSpPr txBox="1"/>
          <p:nvPr/>
        </p:nvSpPr>
        <p:spPr>
          <a:xfrm>
            <a:off x="1208584" y="260648"/>
            <a:ext cx="7496452" cy="769441"/>
          </a:xfrm>
          <a:prstGeom prst="rect">
            <a:avLst/>
          </a:prstGeom>
          <a:noFill/>
        </p:spPr>
        <p:txBody>
          <a:bodyPr wrap="square" rtlCol="0">
            <a:spAutoFit/>
          </a:bodyPr>
          <a:lstStyle/>
          <a:p>
            <a:pPr algn="ctr"/>
            <a:r>
              <a:rPr kumimoji="1" lang="en-US" altLang="ja-JP" sz="4400" dirty="0" smtClean="0"/>
              <a:t>Super-Resolution microscopy</a:t>
            </a:r>
            <a:endParaRPr kumimoji="1" lang="ja-JP" altLang="en-US" sz="4400" dirty="0"/>
          </a:p>
        </p:txBody>
      </p:sp>
      <p:sp>
        <p:nvSpPr>
          <p:cNvPr id="11" name="テキスト ボックス 10"/>
          <p:cNvSpPr txBox="1"/>
          <p:nvPr/>
        </p:nvSpPr>
        <p:spPr>
          <a:xfrm>
            <a:off x="3440832" y="3381608"/>
            <a:ext cx="1656184" cy="338554"/>
          </a:xfrm>
          <a:prstGeom prst="rect">
            <a:avLst/>
          </a:prstGeom>
          <a:noFill/>
        </p:spPr>
        <p:txBody>
          <a:bodyPr wrap="square" rtlCol="0">
            <a:spAutoFit/>
          </a:bodyPr>
          <a:lstStyle/>
          <a:p>
            <a:pPr algn="ctr"/>
            <a:r>
              <a:rPr lang="en-US" altLang="ja-JP" sz="1600" dirty="0" smtClean="0"/>
              <a:t>Normal image</a:t>
            </a:r>
            <a:endParaRPr kumimoji="1" lang="ja-JP" altLang="en-US" sz="1600" dirty="0"/>
          </a:p>
        </p:txBody>
      </p:sp>
      <p:sp>
        <p:nvSpPr>
          <p:cNvPr id="14" name="テキスト ボックス 13"/>
          <p:cNvSpPr txBox="1"/>
          <p:nvPr/>
        </p:nvSpPr>
        <p:spPr>
          <a:xfrm>
            <a:off x="1568624" y="3376042"/>
            <a:ext cx="1656184" cy="584775"/>
          </a:xfrm>
          <a:prstGeom prst="rect">
            <a:avLst/>
          </a:prstGeom>
          <a:noFill/>
        </p:spPr>
        <p:txBody>
          <a:bodyPr wrap="square" rtlCol="0">
            <a:spAutoFit/>
          </a:bodyPr>
          <a:lstStyle/>
          <a:p>
            <a:pPr algn="ctr"/>
            <a:r>
              <a:rPr lang="en-US" altLang="ja-JP" sz="1600" dirty="0" smtClean="0"/>
              <a:t>Blinking image</a:t>
            </a:r>
          </a:p>
          <a:p>
            <a:pPr algn="ctr"/>
            <a:r>
              <a:rPr kumimoji="1" lang="en-US" altLang="ja-JP" sz="1600" dirty="0" smtClean="0"/>
              <a:t>(</a:t>
            </a:r>
            <a:r>
              <a:rPr kumimoji="1" lang="ja-JP" altLang="en-US" sz="1600" dirty="0" smtClean="0"/>
              <a:t>光の明滅</a:t>
            </a:r>
            <a:r>
              <a:rPr kumimoji="1" lang="en-US" altLang="ja-JP" sz="1600" dirty="0" smtClean="0"/>
              <a:t>)</a:t>
            </a:r>
            <a:endParaRPr kumimoji="1" lang="ja-JP" altLang="en-US" sz="1600" dirty="0"/>
          </a:p>
        </p:txBody>
      </p:sp>
      <p:sp>
        <p:nvSpPr>
          <p:cNvPr id="15" name="テキスト ボックス 14"/>
          <p:cNvSpPr txBox="1"/>
          <p:nvPr/>
        </p:nvSpPr>
        <p:spPr>
          <a:xfrm>
            <a:off x="5241032" y="3376042"/>
            <a:ext cx="1656184" cy="584775"/>
          </a:xfrm>
          <a:prstGeom prst="rect">
            <a:avLst/>
          </a:prstGeom>
          <a:noFill/>
        </p:spPr>
        <p:txBody>
          <a:bodyPr wrap="square" rtlCol="0">
            <a:spAutoFit/>
          </a:bodyPr>
          <a:lstStyle/>
          <a:p>
            <a:pPr algn="ctr"/>
            <a:r>
              <a:rPr kumimoji="1" lang="en-US" altLang="ja-JP" sz="1600" dirty="0" smtClean="0"/>
              <a:t>Localization</a:t>
            </a:r>
          </a:p>
          <a:p>
            <a:pPr algn="ctr"/>
            <a:r>
              <a:rPr lang="en-US" altLang="ja-JP" sz="1600" dirty="0" smtClean="0"/>
              <a:t>(</a:t>
            </a:r>
            <a:r>
              <a:rPr lang="ja-JP" altLang="en-US" sz="1600" dirty="0" smtClean="0"/>
              <a:t>位置決定</a:t>
            </a:r>
            <a:r>
              <a:rPr lang="en-US" altLang="ja-JP" sz="1600" dirty="0" smtClean="0"/>
              <a:t>)</a:t>
            </a:r>
            <a:endParaRPr kumimoji="1" lang="ja-JP" altLang="en-US" sz="1600" dirty="0"/>
          </a:p>
        </p:txBody>
      </p:sp>
      <p:sp>
        <p:nvSpPr>
          <p:cNvPr id="16" name="テキスト ボックス 15"/>
          <p:cNvSpPr txBox="1"/>
          <p:nvPr/>
        </p:nvSpPr>
        <p:spPr>
          <a:xfrm>
            <a:off x="1434133" y="6385520"/>
            <a:ext cx="1656184" cy="369332"/>
          </a:xfrm>
          <a:prstGeom prst="rect">
            <a:avLst/>
          </a:prstGeom>
          <a:noFill/>
        </p:spPr>
        <p:txBody>
          <a:bodyPr wrap="square" rtlCol="0">
            <a:spAutoFit/>
          </a:bodyPr>
          <a:lstStyle/>
          <a:p>
            <a:pPr algn="ctr"/>
            <a:r>
              <a:rPr lang="en-US" altLang="ja-JP" dirty="0" smtClean="0"/>
              <a:t>Normal image</a:t>
            </a:r>
            <a:endParaRPr kumimoji="1" lang="ja-JP" altLang="en-US" dirty="0"/>
          </a:p>
        </p:txBody>
      </p:sp>
      <p:sp>
        <p:nvSpPr>
          <p:cNvPr id="17" name="テキスト ボックス 16"/>
          <p:cNvSpPr txBox="1"/>
          <p:nvPr/>
        </p:nvSpPr>
        <p:spPr>
          <a:xfrm>
            <a:off x="4266828" y="6381328"/>
            <a:ext cx="1656184" cy="369332"/>
          </a:xfrm>
          <a:prstGeom prst="rect">
            <a:avLst/>
          </a:prstGeom>
          <a:noFill/>
        </p:spPr>
        <p:txBody>
          <a:bodyPr wrap="square" rtlCol="0">
            <a:spAutoFit/>
          </a:bodyPr>
          <a:lstStyle/>
          <a:p>
            <a:pPr algn="ctr"/>
            <a:r>
              <a:rPr lang="en-US" altLang="ja-JP" dirty="0" smtClean="0"/>
              <a:t>PALM image</a:t>
            </a:r>
            <a:endParaRPr kumimoji="1" lang="ja-JP" altLang="en-US" dirty="0"/>
          </a:p>
        </p:txBody>
      </p:sp>
      <p:sp>
        <p:nvSpPr>
          <p:cNvPr id="18" name="テキスト ボックス 17"/>
          <p:cNvSpPr txBox="1"/>
          <p:nvPr/>
        </p:nvSpPr>
        <p:spPr>
          <a:xfrm>
            <a:off x="6393160" y="4509120"/>
            <a:ext cx="3240360" cy="707886"/>
          </a:xfrm>
          <a:prstGeom prst="rect">
            <a:avLst/>
          </a:prstGeom>
          <a:solidFill>
            <a:srgbClr val="FFFF00"/>
          </a:solidFill>
        </p:spPr>
        <p:txBody>
          <a:bodyPr wrap="square" rtlCol="0">
            <a:spAutoFit/>
          </a:bodyPr>
          <a:lstStyle/>
          <a:p>
            <a:r>
              <a:rPr lang="en-US" altLang="ja-JP" sz="2000" b="1" u="sng" dirty="0" smtClean="0">
                <a:solidFill>
                  <a:schemeClr val="tx2"/>
                </a:solidFill>
                <a:latin typeface="+mj-lt"/>
                <a:ea typeface="ＭＳ Ｐゴシック" pitchFamily="50" charset="-128"/>
              </a:rPr>
              <a:t>STORM</a:t>
            </a:r>
            <a:r>
              <a:rPr lang="ja-JP" altLang="en-US" sz="2000" b="1" u="sng" dirty="0" smtClean="0">
                <a:solidFill>
                  <a:schemeClr val="tx2"/>
                </a:solidFill>
                <a:latin typeface="+mj-lt"/>
                <a:ea typeface="ＭＳ Ｐゴシック" pitchFamily="50" charset="-128"/>
              </a:rPr>
              <a:t> </a:t>
            </a:r>
            <a:r>
              <a:rPr kumimoji="1" lang="en-US" altLang="ja-JP" sz="2000" b="1" u="sng" dirty="0" smtClean="0">
                <a:solidFill>
                  <a:schemeClr val="tx2"/>
                </a:solidFill>
                <a:latin typeface="+mj-lt"/>
                <a:ea typeface="ＭＳ Ｐゴシック" pitchFamily="50" charset="-128"/>
              </a:rPr>
              <a:t>( </a:t>
            </a:r>
            <a:r>
              <a:rPr lang="en-US" altLang="ja-JP" sz="2000" b="1" u="sng" dirty="0" err="1" smtClean="0">
                <a:solidFill>
                  <a:schemeClr val="tx2"/>
                </a:solidFill>
                <a:latin typeface="+mj-lt"/>
                <a:ea typeface="ＭＳ Ｐゴシック" pitchFamily="50" charset="-128"/>
              </a:rPr>
              <a:t>STochastic</a:t>
            </a:r>
            <a:r>
              <a:rPr lang="en-US" altLang="ja-JP" sz="2000" b="1" u="sng" dirty="0" smtClean="0">
                <a:solidFill>
                  <a:schemeClr val="tx2"/>
                </a:solidFill>
                <a:latin typeface="+mj-lt"/>
                <a:ea typeface="ＭＳ Ｐゴシック" pitchFamily="50" charset="-128"/>
              </a:rPr>
              <a:t> Optical Reconstruction Microscopy</a:t>
            </a:r>
            <a:r>
              <a:rPr kumimoji="1" lang="en-US" altLang="ja-JP" sz="2000" b="1" u="sng" dirty="0" smtClean="0">
                <a:solidFill>
                  <a:schemeClr val="tx2"/>
                </a:solidFill>
                <a:latin typeface="+mj-lt"/>
                <a:ea typeface="ＭＳ Ｐゴシック" pitchFamily="50" charset="-128"/>
              </a:rPr>
              <a:t> )</a:t>
            </a:r>
            <a:endParaRPr kumimoji="1" lang="ja-JP" altLang="en-US" sz="2000" b="1" u="sng" dirty="0" smtClean="0">
              <a:solidFill>
                <a:schemeClr val="tx2"/>
              </a:solidFill>
              <a:latin typeface="+mj-lt"/>
              <a:ea typeface="ＭＳ Ｐゴシック" pitchFamily="50" charset="-128"/>
            </a:endParaRPr>
          </a:p>
        </p:txBody>
      </p:sp>
      <p:sp>
        <p:nvSpPr>
          <p:cNvPr id="19" name="テキスト ボックス 18"/>
          <p:cNvSpPr txBox="1"/>
          <p:nvPr/>
        </p:nvSpPr>
        <p:spPr>
          <a:xfrm>
            <a:off x="6609184" y="5289014"/>
            <a:ext cx="3152800" cy="523220"/>
          </a:xfrm>
          <a:prstGeom prst="rect">
            <a:avLst/>
          </a:prstGeom>
          <a:noFill/>
        </p:spPr>
        <p:txBody>
          <a:bodyPr wrap="square" rtlCol="0">
            <a:spAutoFit/>
          </a:bodyPr>
          <a:lstStyle/>
          <a:p>
            <a:r>
              <a:rPr lang="ja-JP" altLang="en-US" sz="2800" b="1" dirty="0" smtClean="0"/>
              <a:t>⇒</a:t>
            </a:r>
            <a:r>
              <a:rPr lang="en-US" altLang="ja-JP" sz="2800" b="1" dirty="0" err="1" smtClean="0"/>
              <a:t>Photoswitching</a:t>
            </a:r>
            <a:endParaRPr kumimoji="1" lang="ja-JP" altLang="en-US" sz="2800" b="1" dirty="0"/>
          </a:p>
        </p:txBody>
      </p:sp>
      <p:sp>
        <p:nvSpPr>
          <p:cNvPr id="20" name="テキスト ボックス 19"/>
          <p:cNvSpPr txBox="1"/>
          <p:nvPr/>
        </p:nvSpPr>
        <p:spPr>
          <a:xfrm>
            <a:off x="6321152" y="6156593"/>
            <a:ext cx="3024336" cy="584775"/>
          </a:xfrm>
          <a:prstGeom prst="rect">
            <a:avLst/>
          </a:prstGeom>
          <a:noFill/>
        </p:spPr>
        <p:txBody>
          <a:bodyPr wrap="square" rtlCol="0">
            <a:spAutoFit/>
          </a:bodyPr>
          <a:lstStyle/>
          <a:p>
            <a:r>
              <a:rPr lang="en-US" altLang="ja-JP" sz="1600" dirty="0" smtClean="0"/>
              <a:t>E. </a:t>
            </a:r>
            <a:r>
              <a:rPr lang="en-US" altLang="ja-JP" sz="1600" dirty="0" err="1" smtClean="0"/>
              <a:t>Betzig</a:t>
            </a:r>
            <a:r>
              <a:rPr lang="en-US" altLang="ja-JP" sz="1600" dirty="0" smtClean="0"/>
              <a:t>, et al., Science, 313, 1642-1645 (2006).</a:t>
            </a:r>
            <a:endParaRPr kumimoji="1" lang="ja-JP" altLang="en-US" sz="16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1"/>
</p:tagLst>
</file>

<file path=ppt/tags/tag2.xml><?xml version="1.0" encoding="utf-8"?>
<p:tagLst xmlns:a="http://schemas.openxmlformats.org/drawingml/2006/main" xmlns:r="http://schemas.openxmlformats.org/officeDocument/2006/relationships" xmlns:p="http://schemas.openxmlformats.org/presentationml/2006/main">
  <p:tag name="TIMING" val="|0|0.1"/>
</p:tagLst>
</file>

<file path=ppt/tags/tag3.xml><?xml version="1.0" encoding="utf-8"?>
<p:tagLst xmlns:a="http://schemas.openxmlformats.org/drawingml/2006/main" xmlns:r="http://schemas.openxmlformats.org/officeDocument/2006/relationships" xmlns:p="http://schemas.openxmlformats.org/presentationml/2006/main">
  <p:tag name="TIMING" val="|0|0.1|0.1|0.1|0.1|0"/>
</p:tagLst>
</file>

<file path=ppt/tags/tag4.xml><?xml version="1.0" encoding="utf-8"?>
<p:tagLst xmlns:a="http://schemas.openxmlformats.org/drawingml/2006/main" xmlns:r="http://schemas.openxmlformats.org/officeDocument/2006/relationships" xmlns:p="http://schemas.openxmlformats.org/presentationml/2006/main">
  <p:tag name="TIMING" val="|0"/>
</p:tagLst>
</file>

<file path=ppt/tags/tag5.xml><?xml version="1.0" encoding="utf-8"?>
<p:tagLst xmlns:a="http://schemas.openxmlformats.org/drawingml/2006/main" xmlns:r="http://schemas.openxmlformats.org/officeDocument/2006/relationships" xmlns:p="http://schemas.openxmlformats.org/presentationml/2006/main">
  <p:tag name="TIMING" val="|0|0.1"/>
</p:tagLst>
</file>

<file path=ppt/tags/tag6.xml><?xml version="1.0" encoding="utf-8"?>
<p:tagLst xmlns:a="http://schemas.openxmlformats.org/drawingml/2006/main" xmlns:r="http://schemas.openxmlformats.org/officeDocument/2006/relationships" xmlns:p="http://schemas.openxmlformats.org/presentationml/2006/main">
  <p:tag name="TIMING" val="|0.1|0.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ジャパネスク">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ジャパネスク">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18179</TotalTime>
  <Words>2615</Words>
  <Application>Microsoft Office PowerPoint</Application>
  <PresentationFormat>A4 210 x 297 mm</PresentationFormat>
  <Paragraphs>373</Paragraphs>
  <Slides>24</Slides>
  <Notes>13</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24</vt:i4>
      </vt:variant>
    </vt:vector>
  </HeadingPairs>
  <TitlesOfParts>
    <vt:vector size="26" baseType="lpstr">
      <vt:lpstr>ジャパネスク</vt:lpstr>
      <vt:lpstr>CS ChemDraw Drawing</vt:lpstr>
      <vt:lpstr>スライド 1</vt:lpstr>
      <vt:lpstr>スライド 2</vt:lpstr>
      <vt:lpstr>スライド 3</vt:lpstr>
      <vt:lpstr>スライド 4</vt:lpstr>
      <vt:lpstr>スライド 5</vt:lpstr>
      <vt:lpstr>スライド 6</vt:lpstr>
      <vt:lpstr>スライド 7</vt:lpstr>
      <vt:lpstr>スライド 8</vt:lpstr>
      <vt:lpstr>スライド 9</vt:lpstr>
      <vt:lpstr>スライド 10</vt:lpstr>
      <vt:lpstr>スライド 11</vt:lpstr>
      <vt:lpstr>スライド 12</vt:lpstr>
      <vt:lpstr>スライド 13</vt:lpstr>
      <vt:lpstr>スライド 14</vt:lpstr>
      <vt:lpstr>スライド 15</vt:lpstr>
      <vt:lpstr>スライド 16</vt:lpstr>
      <vt:lpstr>スライド 17</vt:lpstr>
      <vt:lpstr>スライド 18</vt:lpstr>
      <vt:lpstr>スライド 19</vt:lpstr>
      <vt:lpstr>スライド 20</vt:lpstr>
      <vt:lpstr>スライド 21</vt:lpstr>
      <vt:lpstr>スライド 22</vt:lpstr>
      <vt:lpstr>スライド 23</vt:lpstr>
      <vt:lpstr>スライド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蛍光性フォトクロミック分子を用いた超解像蛍光スポットの作製</dc:title>
  <dc:creator>gami</dc:creator>
  <cp:lastModifiedBy>gami</cp:lastModifiedBy>
  <cp:revision>1359</cp:revision>
  <dcterms:created xsi:type="dcterms:W3CDTF">2014-02-13T01:05:21Z</dcterms:created>
  <dcterms:modified xsi:type="dcterms:W3CDTF">2014-11-18T11:52:44Z</dcterms:modified>
</cp:coreProperties>
</file>